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45"/>
  </p:notesMasterIdLst>
  <p:handoutMasterIdLst>
    <p:handoutMasterId r:id="rId46"/>
  </p:handoutMasterIdLst>
  <p:sldIdLst>
    <p:sldId id="256" r:id="rId5"/>
    <p:sldId id="1921" r:id="rId6"/>
    <p:sldId id="1295" r:id="rId7"/>
    <p:sldId id="1665" r:id="rId8"/>
    <p:sldId id="1880" r:id="rId9"/>
    <p:sldId id="1293" r:id="rId10"/>
    <p:sldId id="1294" r:id="rId11"/>
    <p:sldId id="1929" r:id="rId12"/>
    <p:sldId id="1930" r:id="rId13"/>
    <p:sldId id="1943" r:id="rId14"/>
    <p:sldId id="1942" r:id="rId15"/>
    <p:sldId id="1944" r:id="rId16"/>
    <p:sldId id="1883" r:id="rId17"/>
    <p:sldId id="1931" r:id="rId18"/>
    <p:sldId id="1949" r:id="rId19"/>
    <p:sldId id="1877" r:id="rId20"/>
    <p:sldId id="274" r:id="rId21"/>
    <p:sldId id="1948" r:id="rId22"/>
    <p:sldId id="275" r:id="rId23"/>
    <p:sldId id="1714" r:id="rId24"/>
    <p:sldId id="681" r:id="rId25"/>
    <p:sldId id="1945" r:id="rId26"/>
    <p:sldId id="1933" r:id="rId27"/>
    <p:sldId id="1946" r:id="rId28"/>
    <p:sldId id="1886" r:id="rId29"/>
    <p:sldId id="1935" r:id="rId30"/>
    <p:sldId id="1924" r:id="rId31"/>
    <p:sldId id="1926" r:id="rId32"/>
    <p:sldId id="1923" r:id="rId33"/>
    <p:sldId id="1884" r:id="rId34"/>
    <p:sldId id="1878" r:id="rId35"/>
    <p:sldId id="1932" r:id="rId36"/>
    <p:sldId id="1920" r:id="rId37"/>
    <p:sldId id="1947" r:id="rId38"/>
    <p:sldId id="1755" r:id="rId39"/>
    <p:sldId id="1928" r:id="rId40"/>
    <p:sldId id="1938" r:id="rId41"/>
    <p:sldId id="1937" r:id="rId42"/>
    <p:sldId id="1916" r:id="rId43"/>
    <p:sldId id="1939" r:id="rId44"/>
  </p:sldIdLst>
  <p:sldSz cx="12192000" cy="6858000"/>
  <p:notesSz cx="6858000" cy="9144000"/>
  <p:embeddedFontLst>
    <p:embeddedFont>
      <p:font typeface="Calibri" panose="020F0502020204030204" pitchFamily="34" charset="0"/>
      <p:regular r:id="rId47"/>
      <p:bold r:id="rId48"/>
      <p:italic r:id="rId49"/>
      <p:boldItalic r:id="rId50"/>
    </p:embeddedFont>
    <p:embeddedFont>
      <p:font typeface="Comic Sans MS" panose="030F0702030302020204" pitchFamily="66" charset="0"/>
      <p:regular r:id="rId51"/>
      <p:bold r:id="rId52"/>
      <p:italic r:id="rId53"/>
      <p:boldItalic r:id="rId54"/>
    </p:embeddedFont>
    <p:embeddedFont>
      <p:font typeface="Open Sans" panose="020B0606030504020204" pitchFamily="34" charset="0"/>
      <p:regular r:id="rId55"/>
      <p:bold r:id="rId56"/>
      <p:italic r:id="rId57"/>
      <p:boldItalic r:id="rId58"/>
    </p:embeddedFont>
    <p:embeddedFont>
      <p:font typeface="Open Sans ExtraBold" panose="020B0906030804020204" pitchFamily="34" charset="0"/>
      <p:bold r:id="rId59"/>
      <p:boldItalic r:id="rId60"/>
    </p:embeddedFont>
    <p:embeddedFont>
      <p:font typeface="Open Sans Light" panose="020B0306030504020204" pitchFamily="34" charset="0"/>
      <p:regular r:id="rId61"/>
      <p:italic r:id="rId62"/>
    </p:embeddedFont>
    <p:embeddedFont>
      <p:font typeface="Open Sans Light ITALIC" panose="020B0306030504020204" pitchFamily="34" charset="0"/>
      <p:italic r:id="rId63"/>
    </p:embeddedFont>
    <p:embeddedFont>
      <p:font typeface="Roboto black" panose="02000000000000000000" pitchFamily="2" charset="0"/>
      <p:bold r:id="rId64"/>
      <p:boldItalic r:id="rId65"/>
    </p:embeddedFont>
  </p:embeddedFontLst>
  <p:custDataLst>
    <p:tags r:id="rId6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13C1585-09DD-6749-9C32-6782287CD182}" name="Favor, Rebecca (NIH/OD) [E]" initials="FR([" userId="S::pokura@nih.gov::4c03772d-fe6e-4f5b-a0d4-6979d2eb147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van Wowk" initials="EW" lastIdx="4" clrIdx="0">
    <p:extLst>
      <p:ext uri="{19B8F6BF-5375-455C-9EA6-DF929625EA0E}">
        <p15:presenceInfo xmlns:p15="http://schemas.microsoft.com/office/powerpoint/2012/main" userId="Evan Wow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15396"/>
    <a:srgbClr val="0F7FC9"/>
    <a:srgbClr val="013B6B"/>
    <a:srgbClr val="FFFFFF"/>
    <a:srgbClr val="616265"/>
    <a:srgbClr val="59A80F"/>
    <a:srgbClr val="55A995"/>
    <a:srgbClr val="ABD5CB"/>
    <a:srgbClr val="000000"/>
    <a:srgbClr val="6A96BE"/>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4" autoAdjust="0"/>
    <p:restoredTop sz="88945" autoAdjust="0"/>
  </p:normalViewPr>
  <p:slideViewPr>
    <p:cSldViewPr snapToGrid="0">
      <p:cViewPr varScale="1">
        <p:scale>
          <a:sx n="100" d="100"/>
          <a:sy n="100" d="100"/>
        </p:scale>
        <p:origin x="108" y="432"/>
      </p:cViewPr>
      <p:guideLst/>
    </p:cSldViewPr>
  </p:slideViewPr>
  <p:notesTextViewPr>
    <p:cViewPr>
      <p:scale>
        <a:sx n="1" d="1"/>
        <a:sy n="1" d="1"/>
      </p:scale>
      <p:origin x="0" y="0"/>
    </p:cViewPr>
  </p:notesTextViewPr>
  <p:notesViewPr>
    <p:cSldViewPr snapToGrid="0">
      <p:cViewPr varScale="1">
        <p:scale>
          <a:sx n="89" d="100"/>
          <a:sy n="89" d="100"/>
        </p:scale>
        <p:origin x="3175" y="51"/>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63" Type="http://schemas.openxmlformats.org/officeDocument/2006/relationships/font" Target="fonts/font17.fntdata"/><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3" Type="http://schemas.openxmlformats.org/officeDocument/2006/relationships/font" Target="fonts/font7.fntdata"/><Relationship Id="rId58" Type="http://schemas.openxmlformats.org/officeDocument/2006/relationships/font" Target="fonts/font12.fntdata"/><Relationship Id="rId66"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3.fntdata"/><Relationship Id="rId57" Type="http://schemas.openxmlformats.org/officeDocument/2006/relationships/font" Target="fonts/font11.fntdata"/><Relationship Id="rId61" Type="http://schemas.openxmlformats.org/officeDocument/2006/relationships/font" Target="fonts/font1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6.fntdata"/><Relationship Id="rId60" Type="http://schemas.openxmlformats.org/officeDocument/2006/relationships/font" Target="fonts/font14.fntdata"/><Relationship Id="rId65" Type="http://schemas.openxmlformats.org/officeDocument/2006/relationships/font" Target="fonts/font19.fntdata"/><Relationship Id="rId73"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2.fntdata"/><Relationship Id="rId56" Type="http://schemas.openxmlformats.org/officeDocument/2006/relationships/font" Target="fonts/font10.fntdata"/><Relationship Id="rId64" Type="http://schemas.openxmlformats.org/officeDocument/2006/relationships/font" Target="fonts/font18.fntdata"/><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font" Target="fonts/font5.fntdata"/><Relationship Id="rId72"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59" Type="http://schemas.openxmlformats.org/officeDocument/2006/relationships/font" Target="fonts/font13.fntdata"/><Relationship Id="rId67"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8.fntdata"/><Relationship Id="rId62" Type="http://schemas.openxmlformats.org/officeDocument/2006/relationships/font" Target="fonts/font16.fntdata"/><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wyer, Cynthia (NIH/OD) [E]" userId="3fa3c0a5-1c00-4ee9-8f48-ed7a1d193073" providerId="ADAL" clId="{E113E4DD-4796-4336-9981-8B89664B312C}"/>
    <pc:docChg chg="modSld">
      <pc:chgData name="Dwyer, Cynthia (NIH/OD) [E]" userId="3fa3c0a5-1c00-4ee9-8f48-ed7a1d193073" providerId="ADAL" clId="{E113E4DD-4796-4336-9981-8B89664B312C}" dt="2022-12-05T16:23:06.833" v="11"/>
      <pc:docMkLst>
        <pc:docMk/>
      </pc:docMkLst>
      <pc:sldChg chg="modSp mod">
        <pc:chgData name="Dwyer, Cynthia (NIH/OD) [E]" userId="3fa3c0a5-1c00-4ee9-8f48-ed7a1d193073" providerId="ADAL" clId="{E113E4DD-4796-4336-9981-8B89664B312C}" dt="2022-12-05T16:22:17.899" v="0" actId="962"/>
        <pc:sldMkLst>
          <pc:docMk/>
          <pc:sldMk cId="4209366303" sldId="1293"/>
        </pc:sldMkLst>
        <pc:cxnChg chg="mod">
          <ac:chgData name="Dwyer, Cynthia (NIH/OD) [E]" userId="3fa3c0a5-1c00-4ee9-8f48-ed7a1d193073" providerId="ADAL" clId="{E113E4DD-4796-4336-9981-8B89664B312C}" dt="2022-12-05T16:22:17.899" v="0" actId="962"/>
          <ac:cxnSpMkLst>
            <pc:docMk/>
            <pc:sldMk cId="4209366303" sldId="1293"/>
            <ac:cxnSpMk id="22" creationId="{2BDD3709-CB6F-47EE-954D-C0D9942BFE7F}"/>
          </ac:cxnSpMkLst>
        </pc:cxnChg>
      </pc:sldChg>
      <pc:sldChg chg="modSp mod">
        <pc:chgData name="Dwyer, Cynthia (NIH/OD) [E]" userId="3fa3c0a5-1c00-4ee9-8f48-ed7a1d193073" providerId="ADAL" clId="{E113E4DD-4796-4336-9981-8B89664B312C}" dt="2022-12-05T16:23:06.833" v="11"/>
        <pc:sldMkLst>
          <pc:docMk/>
          <pc:sldMk cId="2364205465" sldId="1930"/>
        </pc:sldMkLst>
        <pc:spChg chg="ord">
          <ac:chgData name="Dwyer, Cynthia (NIH/OD) [E]" userId="3fa3c0a5-1c00-4ee9-8f48-ed7a1d193073" providerId="ADAL" clId="{E113E4DD-4796-4336-9981-8B89664B312C}" dt="2022-12-05T16:23:06.833" v="11"/>
          <ac:spMkLst>
            <pc:docMk/>
            <pc:sldMk cId="2364205465" sldId="1930"/>
            <ac:spMk id="5" creationId="{072173B0-2763-4788-883B-6B97E8A2E51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881982-FD8B-4557-AA9F-C38C0C914B7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1A195A5-2775-42BA-A96A-B5878F88716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9E80EA6-E01D-4D7F-8FC8-C686EEBFB8BE}" type="datetimeFigureOut">
              <a:rPr lang="en-US" smtClean="0"/>
              <a:t>12/5/2022</a:t>
            </a:fld>
            <a:endParaRPr lang="en-US"/>
          </a:p>
        </p:txBody>
      </p:sp>
      <p:sp>
        <p:nvSpPr>
          <p:cNvPr id="4" name="Footer Placeholder 3">
            <a:extLst>
              <a:ext uri="{FF2B5EF4-FFF2-40B4-BE49-F238E27FC236}">
                <a16:creationId xmlns:a16="http://schemas.microsoft.com/office/drawing/2014/main" id="{E95B6D30-58C2-469B-A61D-6A94B14BE03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4B4AE37-13C7-4FAD-8DA3-D7482BE19BA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E75DF9-316E-44DA-9308-C623ED40E237}" type="slidenum">
              <a:rPr lang="en-US" smtClean="0"/>
              <a:t>‹#›</a:t>
            </a:fld>
            <a:endParaRPr lang="en-US"/>
          </a:p>
        </p:txBody>
      </p:sp>
    </p:spTree>
    <p:extLst>
      <p:ext uri="{BB962C8B-B14F-4D97-AF65-F5344CB8AC3E}">
        <p14:creationId xmlns:p14="http://schemas.microsoft.com/office/powerpoint/2010/main" val="16697198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F8B03B-F6A5-45A5-9EDA-61BAA85D7791}" type="datetimeFigureOut">
              <a:rPr lang="en-US" smtClean="0"/>
              <a:t>12/5/2022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85629E-846D-43D2-99D5-7F47A1261E8B}" type="slidenum">
              <a:rPr lang="en-US" smtClean="0"/>
              <a:t>‹#›</a:t>
            </a:fld>
            <a:endParaRPr lang="en-US"/>
          </a:p>
        </p:txBody>
      </p:sp>
    </p:spTree>
    <p:extLst>
      <p:ext uri="{BB962C8B-B14F-4D97-AF65-F5344CB8AC3E}">
        <p14:creationId xmlns:p14="http://schemas.microsoft.com/office/powerpoint/2010/main" val="2359069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COGR 2008-10-31</a:t>
            </a:r>
          </a:p>
        </p:txBody>
      </p:sp>
      <p:sp>
        <p:nvSpPr>
          <p:cNvPr id="5" name="Rectangle 7"/>
          <p:cNvSpPr>
            <a:spLocks noGrp="1" noChangeArrowheads="1"/>
          </p:cNvSpPr>
          <p:nvPr>
            <p:ph type="sldNum" sz="quarter" idx="5"/>
          </p:nvPr>
        </p:nvSpPr>
        <p:spPr>
          <a:ln/>
        </p:spPr>
        <p:txBody>
          <a:bodyPr/>
          <a:lstStyle/>
          <a:p>
            <a:fld id="{2B276F3C-E168-4B3E-843B-C23106615E3A}" type="slidenum">
              <a:rPr lang="en-US"/>
              <a:pPr/>
              <a:t>6</a:t>
            </a:fld>
            <a:endParaRPr lang="en-US" dirty="0"/>
          </a:p>
        </p:txBody>
      </p:sp>
      <p:sp>
        <p:nvSpPr>
          <p:cNvPr id="552962" name="Rectangle 2"/>
          <p:cNvSpPr>
            <a:spLocks noGrp="1" noRot="1" noChangeAspect="1" noChangeArrowheads="1" noTextEdit="1"/>
          </p:cNvSpPr>
          <p:nvPr>
            <p:ph type="sldImg"/>
          </p:nvPr>
        </p:nvSpPr>
        <p:spPr>
          <a:ln/>
        </p:spPr>
      </p:sp>
      <p:sp>
        <p:nvSpPr>
          <p:cNvPr id="552963" name="Rectangle 3"/>
          <p:cNvSpPr>
            <a:spLocks noGrp="1" noChangeArrowheads="1"/>
          </p:cNvSpPr>
          <p:nvPr>
            <p:ph type="body" idx="1"/>
          </p:nvPr>
        </p:nvSpPr>
        <p:spPr>
          <a:xfrm>
            <a:off x="390945" y="4459294"/>
            <a:ext cx="6000875" cy="4226787"/>
          </a:xfrm>
        </p:spPr>
        <p:txBody>
          <a:bodyPr/>
          <a:lstStyle/>
          <a:p>
            <a:endParaRPr lang="en-US" sz="1000" dirty="0"/>
          </a:p>
        </p:txBody>
      </p:sp>
    </p:spTree>
    <p:extLst>
      <p:ext uri="{BB962C8B-B14F-4D97-AF65-F5344CB8AC3E}">
        <p14:creationId xmlns:p14="http://schemas.microsoft.com/office/powerpoint/2010/main" val="510964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of the template is required. Data may be copied and pasted into the template as values only. Formulas will result in errors. File must remain a .csv</a:t>
            </a:r>
          </a:p>
        </p:txBody>
      </p:sp>
      <p:sp>
        <p:nvSpPr>
          <p:cNvPr id="4" name="Slide Number Placeholder 3"/>
          <p:cNvSpPr>
            <a:spLocks noGrp="1"/>
          </p:cNvSpPr>
          <p:nvPr>
            <p:ph type="sldNum" sz="quarter" idx="5"/>
          </p:nvPr>
        </p:nvSpPr>
        <p:spPr/>
        <p:txBody>
          <a:bodyPr/>
          <a:lstStyle/>
          <a:p>
            <a:fld id="{11FBC5F4-CC37-4B2E-A4A3-FA20E28784A6}" type="slidenum">
              <a:rPr lang="en-US" smtClean="0"/>
              <a:t>20</a:t>
            </a:fld>
            <a:endParaRPr lang="en-US" dirty="0"/>
          </a:p>
        </p:txBody>
      </p:sp>
    </p:spTree>
    <p:extLst>
      <p:ext uri="{BB962C8B-B14F-4D97-AF65-F5344CB8AC3E}">
        <p14:creationId xmlns:p14="http://schemas.microsoft.com/office/powerpoint/2010/main" val="23082031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9" name="Rectangle 2">
            <a:extLst>
              <a:ext uri="{FF2B5EF4-FFF2-40B4-BE49-F238E27FC236}">
                <a16:creationId xmlns:a16="http://schemas.microsoft.com/office/drawing/2014/main" id="{13A73589-92E1-4286-887D-1299FB3A707E}"/>
              </a:ext>
            </a:extLst>
          </p:cNvPr>
          <p:cNvSpPr/>
          <p:nvPr userDrawn="1"/>
        </p:nvSpPr>
        <p:spPr>
          <a:xfrm>
            <a:off x="0" y="6429022"/>
            <a:ext cx="12192000" cy="428978"/>
          </a:xfrm>
          <a:prstGeom prst="rect">
            <a:avLst/>
          </a:prstGeom>
          <a:solidFill>
            <a:schemeClr val="bg2">
              <a:lumMod val="2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National Institutes of Health Office of Extramural Research logo" descr="National Institutes of Health Office of Extramural Research logo">
            <a:extLst>
              <a:ext uri="{FF2B5EF4-FFF2-40B4-BE49-F238E27FC236}">
                <a16:creationId xmlns:a16="http://schemas.microsoft.com/office/drawing/2014/main" id="{716A99FF-AE70-4566-BE1C-1E98E5B95E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22766" y="5602466"/>
            <a:ext cx="3298110" cy="511242"/>
          </a:xfrm>
          <a:prstGeom prst="rect">
            <a:avLst/>
          </a:prstGeom>
        </p:spPr>
      </p:pic>
      <p:sp>
        <p:nvSpPr>
          <p:cNvPr id="38" name="Subtitle Placeholder">
            <a:extLst>
              <a:ext uri="{FF2B5EF4-FFF2-40B4-BE49-F238E27FC236}">
                <a16:creationId xmlns:a16="http://schemas.microsoft.com/office/drawing/2014/main" id="{572F3B3B-DFD2-435D-AC4F-505539DDDCB1}"/>
              </a:ext>
            </a:extLst>
          </p:cNvPr>
          <p:cNvSpPr>
            <a:spLocks noGrp="1"/>
          </p:cNvSpPr>
          <p:nvPr>
            <p:ph type="body" idx="1" hasCustomPrompt="1"/>
          </p:nvPr>
        </p:nvSpPr>
        <p:spPr>
          <a:xfrm>
            <a:off x="818444" y="4204841"/>
            <a:ext cx="10577689" cy="694359"/>
          </a:xfrm>
        </p:spPr>
        <p:txBody>
          <a:bodyPr>
            <a:normAutofit/>
          </a:bodyPr>
          <a:lstStyle>
            <a:lvl1pPr marL="0" indent="0" algn="ctr">
              <a:buNone/>
              <a:defRPr sz="1200" b="0" i="0" spc="8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MASTER SUBTITLE STYLE</a:t>
            </a:r>
          </a:p>
        </p:txBody>
      </p:sp>
      <p:sp>
        <p:nvSpPr>
          <p:cNvPr id="37" name="Title">
            <a:extLst>
              <a:ext uri="{FF2B5EF4-FFF2-40B4-BE49-F238E27FC236}">
                <a16:creationId xmlns:a16="http://schemas.microsoft.com/office/drawing/2014/main" id="{F643A7B6-8211-4211-8094-CD4EC7CCF1FC}"/>
              </a:ext>
            </a:extLst>
          </p:cNvPr>
          <p:cNvSpPr>
            <a:spLocks noGrp="1"/>
          </p:cNvSpPr>
          <p:nvPr>
            <p:ph type="ctrTitle" hasCustomPrompt="1"/>
          </p:nvPr>
        </p:nvSpPr>
        <p:spPr>
          <a:xfrm>
            <a:off x="818444" y="1653820"/>
            <a:ext cx="10577689" cy="2398715"/>
          </a:xfrm>
        </p:spPr>
        <p:txBody>
          <a:bodyPr anchor="b">
            <a:noAutofit/>
          </a:bodyPr>
          <a:lstStyle>
            <a:lvl1pPr algn="ctr">
              <a:defRPr sz="8000" b="0">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here to edit Master title style</a:t>
            </a:r>
          </a:p>
        </p:txBody>
      </p:sp>
      <p:sp>
        <p:nvSpPr>
          <p:cNvPr id="36" name="Rectangle 1">
            <a:extLst>
              <a:ext uri="{FF2B5EF4-FFF2-40B4-BE49-F238E27FC236}">
                <a16:creationId xmlns:a16="http://schemas.microsoft.com/office/drawing/2014/main" id="{8F1EE22A-6664-4420-B4FC-3AF6C5498B2F}"/>
              </a:ext>
            </a:extLst>
          </p:cNvPr>
          <p:cNvSpPr/>
          <p:nvPr userDrawn="1"/>
        </p:nvSpPr>
        <p:spPr>
          <a:xfrm>
            <a:off x="5173132" y="1286935"/>
            <a:ext cx="1868311" cy="158044"/>
          </a:xfrm>
          <a:prstGeom prst="rect">
            <a:avLst/>
          </a:prstGeom>
          <a:solidFill>
            <a:srgbClr val="0153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3299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eet team -3">
    <p:spTree>
      <p:nvGrpSpPr>
        <p:cNvPr id="1" name=""/>
        <p:cNvGrpSpPr/>
        <p:nvPr/>
      </p:nvGrpSpPr>
      <p:grpSpPr>
        <a:xfrm>
          <a:off x="0" y="0"/>
          <a:ext cx="0" cy="0"/>
          <a:chOff x="0" y="0"/>
          <a:chExt cx="0" cy="0"/>
        </a:xfrm>
      </p:grpSpPr>
      <p:sp>
        <p:nvSpPr>
          <p:cNvPr id="28" name="Rectangle">
            <a:extLst>
              <a:ext uri="{FF2B5EF4-FFF2-40B4-BE49-F238E27FC236}">
                <a16:creationId xmlns:a16="http://schemas.microsoft.com/office/drawing/2014/main" id="{AF430B7A-582A-4BD2-AC50-900E7A9FCA65}"/>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20" name="Text Placeholder 3b">
            <a:extLst>
              <a:ext uri="{FF2B5EF4-FFF2-40B4-BE49-F238E27FC236}">
                <a16:creationId xmlns:a16="http://schemas.microsoft.com/office/drawing/2014/main" id="{46DB1E9E-5598-4E21-B6BC-593DBC2C0BE0}"/>
              </a:ext>
            </a:extLst>
          </p:cNvPr>
          <p:cNvSpPr>
            <a:spLocks noGrp="1"/>
          </p:cNvSpPr>
          <p:nvPr>
            <p:ph sz="half" idx="19" hasCustomPrompt="1"/>
          </p:nvPr>
        </p:nvSpPr>
        <p:spPr>
          <a:xfrm>
            <a:off x="8155248" y="5021537"/>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19" name="Text Placeholder 3a">
            <a:extLst>
              <a:ext uri="{FF2B5EF4-FFF2-40B4-BE49-F238E27FC236}">
                <a16:creationId xmlns:a16="http://schemas.microsoft.com/office/drawing/2014/main" id="{FB4A923A-27A2-4AB0-887F-2C09A3379A0E}"/>
              </a:ext>
            </a:extLst>
          </p:cNvPr>
          <p:cNvSpPr>
            <a:spLocks noGrp="1"/>
          </p:cNvSpPr>
          <p:nvPr>
            <p:ph sz="half" idx="18" hasCustomPrompt="1"/>
          </p:nvPr>
        </p:nvSpPr>
        <p:spPr>
          <a:xfrm>
            <a:off x="8155248" y="4757835"/>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12" name="Picture Placeholder 3">
            <a:extLst>
              <a:ext uri="{FF2B5EF4-FFF2-40B4-BE49-F238E27FC236}">
                <a16:creationId xmlns:a16="http://schemas.microsoft.com/office/drawing/2014/main" id="{D826CE8B-31FB-4ED2-92ED-C93D69D5FEB3}"/>
              </a:ext>
            </a:extLst>
          </p:cNvPr>
          <p:cNvSpPr>
            <a:spLocks noGrp="1"/>
          </p:cNvSpPr>
          <p:nvPr>
            <p:ph type="pic" idx="14"/>
          </p:nvPr>
        </p:nvSpPr>
        <p:spPr>
          <a:xfrm>
            <a:off x="8966484" y="2310535"/>
            <a:ext cx="2225706" cy="2225706"/>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2" name="Oval 3">
            <a:extLst>
              <a:ext uri="{FF2B5EF4-FFF2-40B4-BE49-F238E27FC236}">
                <a16:creationId xmlns:a16="http://schemas.microsoft.com/office/drawing/2014/main" id="{6E181137-1E8E-4080-8045-736C7364C5C0}"/>
              </a:ext>
            </a:extLst>
          </p:cNvPr>
          <p:cNvSpPr/>
          <p:nvPr userDrawn="1"/>
        </p:nvSpPr>
        <p:spPr>
          <a:xfrm>
            <a:off x="8867757" y="2213040"/>
            <a:ext cx="2423160" cy="2423160"/>
          </a:xfrm>
          <a:prstGeom prst="ellipse">
            <a:avLst/>
          </a:prstGeom>
          <a:noFill/>
          <a:ln w="38100">
            <a:solidFill>
              <a:srgbClr val="015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b">
            <a:extLst>
              <a:ext uri="{FF2B5EF4-FFF2-40B4-BE49-F238E27FC236}">
                <a16:creationId xmlns:a16="http://schemas.microsoft.com/office/drawing/2014/main" id="{78489BB8-0A91-4510-A4E7-3681D7876E97}"/>
              </a:ext>
            </a:extLst>
          </p:cNvPr>
          <p:cNvSpPr>
            <a:spLocks noGrp="1"/>
          </p:cNvSpPr>
          <p:nvPr>
            <p:ph sz="half" idx="17" hasCustomPrompt="1"/>
          </p:nvPr>
        </p:nvSpPr>
        <p:spPr>
          <a:xfrm>
            <a:off x="4171911" y="5021537"/>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17" name="Text Placeholder 2a">
            <a:extLst>
              <a:ext uri="{FF2B5EF4-FFF2-40B4-BE49-F238E27FC236}">
                <a16:creationId xmlns:a16="http://schemas.microsoft.com/office/drawing/2014/main" id="{7F0C7D94-0A8B-4E2F-BD78-C049C5011E63}"/>
              </a:ext>
            </a:extLst>
          </p:cNvPr>
          <p:cNvSpPr>
            <a:spLocks noGrp="1"/>
          </p:cNvSpPr>
          <p:nvPr>
            <p:ph sz="half" idx="16" hasCustomPrompt="1"/>
          </p:nvPr>
        </p:nvSpPr>
        <p:spPr>
          <a:xfrm>
            <a:off x="4171911" y="4757835"/>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8" name="Picture Placeholder 2">
            <a:extLst>
              <a:ext uri="{FF2B5EF4-FFF2-40B4-BE49-F238E27FC236}">
                <a16:creationId xmlns:a16="http://schemas.microsoft.com/office/drawing/2014/main" id="{EF507428-4A93-42B4-B2E0-CD72394E1880}"/>
              </a:ext>
            </a:extLst>
          </p:cNvPr>
          <p:cNvSpPr>
            <a:spLocks noGrp="1"/>
          </p:cNvSpPr>
          <p:nvPr>
            <p:ph type="pic" idx="1"/>
          </p:nvPr>
        </p:nvSpPr>
        <p:spPr>
          <a:xfrm>
            <a:off x="4983147" y="2310535"/>
            <a:ext cx="2225706" cy="2225706"/>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1" name="Oval 2">
            <a:extLst>
              <a:ext uri="{FF2B5EF4-FFF2-40B4-BE49-F238E27FC236}">
                <a16:creationId xmlns:a16="http://schemas.microsoft.com/office/drawing/2014/main" id="{9F09F027-67B0-4832-AA05-069F00742A1F}"/>
              </a:ext>
            </a:extLst>
          </p:cNvPr>
          <p:cNvSpPr/>
          <p:nvPr userDrawn="1"/>
        </p:nvSpPr>
        <p:spPr>
          <a:xfrm>
            <a:off x="4884420" y="2213040"/>
            <a:ext cx="2423160" cy="2423160"/>
          </a:xfrm>
          <a:prstGeom prst="ellipse">
            <a:avLst/>
          </a:prstGeom>
          <a:noFill/>
          <a:ln w="38100">
            <a:solidFill>
              <a:srgbClr val="015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b">
            <a:extLst>
              <a:ext uri="{FF2B5EF4-FFF2-40B4-BE49-F238E27FC236}">
                <a16:creationId xmlns:a16="http://schemas.microsoft.com/office/drawing/2014/main" id="{FAF7C71F-A903-4690-AE65-53C2C2468315}"/>
              </a:ext>
            </a:extLst>
          </p:cNvPr>
          <p:cNvSpPr>
            <a:spLocks noGrp="1"/>
          </p:cNvSpPr>
          <p:nvPr>
            <p:ph sz="half" idx="15" hasCustomPrompt="1"/>
          </p:nvPr>
        </p:nvSpPr>
        <p:spPr>
          <a:xfrm>
            <a:off x="188574" y="5021537"/>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4" name="Text Placeholder 1a">
            <a:extLst>
              <a:ext uri="{FF2B5EF4-FFF2-40B4-BE49-F238E27FC236}">
                <a16:creationId xmlns:a16="http://schemas.microsoft.com/office/drawing/2014/main" id="{23B86F6F-4EB7-4E2D-9F4B-2B4C217F1616}"/>
              </a:ext>
            </a:extLst>
          </p:cNvPr>
          <p:cNvSpPr>
            <a:spLocks noGrp="1"/>
          </p:cNvSpPr>
          <p:nvPr>
            <p:ph sz="half" idx="2" hasCustomPrompt="1"/>
          </p:nvPr>
        </p:nvSpPr>
        <p:spPr>
          <a:xfrm>
            <a:off x="188574" y="4757835"/>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11" name="Picture Placeholder 1">
            <a:extLst>
              <a:ext uri="{FF2B5EF4-FFF2-40B4-BE49-F238E27FC236}">
                <a16:creationId xmlns:a16="http://schemas.microsoft.com/office/drawing/2014/main" id="{914566CE-D76E-48EC-9648-A68A6A15D600}"/>
              </a:ext>
            </a:extLst>
          </p:cNvPr>
          <p:cNvSpPr>
            <a:spLocks noGrp="1"/>
          </p:cNvSpPr>
          <p:nvPr>
            <p:ph type="pic" idx="13"/>
          </p:nvPr>
        </p:nvSpPr>
        <p:spPr>
          <a:xfrm>
            <a:off x="999810" y="2310535"/>
            <a:ext cx="2225706" cy="2225706"/>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3" name="Oval 1">
            <a:extLst>
              <a:ext uri="{FF2B5EF4-FFF2-40B4-BE49-F238E27FC236}">
                <a16:creationId xmlns:a16="http://schemas.microsoft.com/office/drawing/2014/main" id="{22E415E1-457D-4CB7-831E-C9A83D7E2379}"/>
              </a:ext>
            </a:extLst>
          </p:cNvPr>
          <p:cNvSpPr/>
          <p:nvPr userDrawn="1"/>
        </p:nvSpPr>
        <p:spPr>
          <a:xfrm>
            <a:off x="901083" y="2213040"/>
            <a:ext cx="2423160" cy="2423160"/>
          </a:xfrm>
          <a:prstGeom prst="ellipse">
            <a:avLst/>
          </a:prstGeom>
          <a:noFill/>
          <a:ln w="38100">
            <a:solidFill>
              <a:srgbClr val="015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itle">
            <a:extLst>
              <a:ext uri="{FF2B5EF4-FFF2-40B4-BE49-F238E27FC236}">
                <a16:creationId xmlns:a16="http://schemas.microsoft.com/office/drawing/2014/main" id="{4DB0ABD1-593B-4529-913A-F852F3DB2F16}"/>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1063926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eet team - 4">
    <p:spTree>
      <p:nvGrpSpPr>
        <p:cNvPr id="1" name=""/>
        <p:cNvGrpSpPr/>
        <p:nvPr/>
      </p:nvGrpSpPr>
      <p:grpSpPr>
        <a:xfrm>
          <a:off x="0" y="0"/>
          <a:ext cx="0" cy="0"/>
          <a:chOff x="0" y="0"/>
          <a:chExt cx="0" cy="0"/>
        </a:xfrm>
      </p:grpSpPr>
      <p:sp>
        <p:nvSpPr>
          <p:cNvPr id="29" name="Rectangle">
            <a:extLst>
              <a:ext uri="{FF2B5EF4-FFF2-40B4-BE49-F238E27FC236}">
                <a16:creationId xmlns:a16="http://schemas.microsoft.com/office/drawing/2014/main" id="{18E1B082-5B37-4AC1-9E71-DA2C97F45049}"/>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8" name="Picture Placeholder 2">
            <a:extLst>
              <a:ext uri="{FF2B5EF4-FFF2-40B4-BE49-F238E27FC236}">
                <a16:creationId xmlns:a16="http://schemas.microsoft.com/office/drawing/2014/main" id="{EF507428-4A93-42B4-B2E0-CD72394E1880}"/>
              </a:ext>
            </a:extLst>
          </p:cNvPr>
          <p:cNvSpPr>
            <a:spLocks noGrp="1"/>
          </p:cNvSpPr>
          <p:nvPr>
            <p:ph type="pic" idx="1"/>
          </p:nvPr>
        </p:nvSpPr>
        <p:spPr>
          <a:xfrm>
            <a:off x="3533364" y="2310535"/>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1" name="Text Placeholder 4b">
            <a:extLst>
              <a:ext uri="{FF2B5EF4-FFF2-40B4-BE49-F238E27FC236}">
                <a16:creationId xmlns:a16="http://schemas.microsoft.com/office/drawing/2014/main" id="{1A29A235-9167-4F27-B5C3-CB2ACCB16273}"/>
              </a:ext>
            </a:extLst>
          </p:cNvPr>
          <p:cNvSpPr>
            <a:spLocks noGrp="1"/>
          </p:cNvSpPr>
          <p:nvPr>
            <p:ph sz="half" idx="29" hasCustomPrompt="1"/>
          </p:nvPr>
        </p:nvSpPr>
        <p:spPr>
          <a:xfrm>
            <a:off x="9434265" y="5021537"/>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30" name="Text Placeholder 4a">
            <a:extLst>
              <a:ext uri="{FF2B5EF4-FFF2-40B4-BE49-F238E27FC236}">
                <a16:creationId xmlns:a16="http://schemas.microsoft.com/office/drawing/2014/main" id="{778778C9-2C47-4D08-ADDF-45D2A93DCBD3}"/>
              </a:ext>
            </a:extLst>
          </p:cNvPr>
          <p:cNvSpPr>
            <a:spLocks noGrp="1"/>
          </p:cNvSpPr>
          <p:nvPr>
            <p:ph sz="half" idx="28" hasCustomPrompt="1"/>
          </p:nvPr>
        </p:nvSpPr>
        <p:spPr>
          <a:xfrm>
            <a:off x="9434265" y="4757835"/>
            <a:ext cx="2702769"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14" name="Picture Placeholder 4">
            <a:extLst>
              <a:ext uri="{FF2B5EF4-FFF2-40B4-BE49-F238E27FC236}">
                <a16:creationId xmlns:a16="http://schemas.microsoft.com/office/drawing/2014/main" id="{EF36742C-82DA-4933-9D07-A891DC81BF22}"/>
              </a:ext>
            </a:extLst>
          </p:cNvPr>
          <p:cNvSpPr>
            <a:spLocks noGrp="1"/>
          </p:cNvSpPr>
          <p:nvPr>
            <p:ph type="pic" idx="20"/>
          </p:nvPr>
        </p:nvSpPr>
        <p:spPr>
          <a:xfrm>
            <a:off x="9877566" y="2310535"/>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9" name="Oval 4">
            <a:extLst>
              <a:ext uri="{FF2B5EF4-FFF2-40B4-BE49-F238E27FC236}">
                <a16:creationId xmlns:a16="http://schemas.microsoft.com/office/drawing/2014/main" id="{B6A79364-8CF2-4CE5-8BCA-87345CE51044}"/>
              </a:ext>
            </a:extLst>
          </p:cNvPr>
          <p:cNvSpPr/>
          <p:nvPr userDrawn="1"/>
        </p:nvSpPr>
        <p:spPr>
          <a:xfrm>
            <a:off x="9784841" y="2217137"/>
            <a:ext cx="2014249" cy="2014249"/>
          </a:xfrm>
          <a:prstGeom prst="ellipse">
            <a:avLst/>
          </a:prstGeom>
          <a:noFill/>
          <a:ln w="38100">
            <a:solidFill>
              <a:srgbClr val="015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3b">
            <a:extLst>
              <a:ext uri="{FF2B5EF4-FFF2-40B4-BE49-F238E27FC236}">
                <a16:creationId xmlns:a16="http://schemas.microsoft.com/office/drawing/2014/main" id="{D2D81906-7A9A-4C0B-89FC-E990B885BF39}"/>
              </a:ext>
            </a:extLst>
          </p:cNvPr>
          <p:cNvSpPr>
            <a:spLocks noGrp="1"/>
          </p:cNvSpPr>
          <p:nvPr>
            <p:ph sz="half" idx="25" hasCustomPrompt="1"/>
          </p:nvPr>
        </p:nvSpPr>
        <p:spPr>
          <a:xfrm>
            <a:off x="6256856" y="5021537"/>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25" name="Text Placeholder 3a">
            <a:extLst>
              <a:ext uri="{FF2B5EF4-FFF2-40B4-BE49-F238E27FC236}">
                <a16:creationId xmlns:a16="http://schemas.microsoft.com/office/drawing/2014/main" id="{99337B20-4CC7-4009-A4E8-FF02DFAE129C}"/>
              </a:ext>
            </a:extLst>
          </p:cNvPr>
          <p:cNvSpPr>
            <a:spLocks noGrp="1"/>
          </p:cNvSpPr>
          <p:nvPr>
            <p:ph sz="half" idx="24" hasCustomPrompt="1"/>
          </p:nvPr>
        </p:nvSpPr>
        <p:spPr>
          <a:xfrm>
            <a:off x="6256856" y="4757835"/>
            <a:ext cx="2702769"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12" name="Picture Placeholder 3">
            <a:extLst>
              <a:ext uri="{FF2B5EF4-FFF2-40B4-BE49-F238E27FC236}">
                <a16:creationId xmlns:a16="http://schemas.microsoft.com/office/drawing/2014/main" id="{D826CE8B-31FB-4ED2-92ED-C93D69D5FEB3}"/>
              </a:ext>
            </a:extLst>
          </p:cNvPr>
          <p:cNvSpPr>
            <a:spLocks noGrp="1"/>
          </p:cNvSpPr>
          <p:nvPr>
            <p:ph type="pic" idx="14"/>
          </p:nvPr>
        </p:nvSpPr>
        <p:spPr>
          <a:xfrm>
            <a:off x="6705465" y="2310535"/>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8" name="Oval 3">
            <a:extLst>
              <a:ext uri="{FF2B5EF4-FFF2-40B4-BE49-F238E27FC236}">
                <a16:creationId xmlns:a16="http://schemas.microsoft.com/office/drawing/2014/main" id="{D604F2E7-49C4-4E3A-BA01-3AAB9D427E3F}"/>
              </a:ext>
            </a:extLst>
          </p:cNvPr>
          <p:cNvSpPr/>
          <p:nvPr userDrawn="1"/>
        </p:nvSpPr>
        <p:spPr>
          <a:xfrm>
            <a:off x="6612740" y="2217137"/>
            <a:ext cx="2014249" cy="2014249"/>
          </a:xfrm>
          <a:prstGeom prst="ellipse">
            <a:avLst/>
          </a:prstGeom>
          <a:noFill/>
          <a:ln w="38100">
            <a:solidFill>
              <a:srgbClr val="015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b">
            <a:extLst>
              <a:ext uri="{FF2B5EF4-FFF2-40B4-BE49-F238E27FC236}">
                <a16:creationId xmlns:a16="http://schemas.microsoft.com/office/drawing/2014/main" id="{D7365743-7CE4-4FA8-8B0B-F2570F35E0E5}"/>
              </a:ext>
            </a:extLst>
          </p:cNvPr>
          <p:cNvSpPr>
            <a:spLocks noGrp="1"/>
          </p:cNvSpPr>
          <p:nvPr>
            <p:ph sz="half" idx="22" hasCustomPrompt="1"/>
          </p:nvPr>
        </p:nvSpPr>
        <p:spPr>
          <a:xfrm>
            <a:off x="3130527" y="5021537"/>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21" name="Text Placeholder 2a">
            <a:extLst>
              <a:ext uri="{FF2B5EF4-FFF2-40B4-BE49-F238E27FC236}">
                <a16:creationId xmlns:a16="http://schemas.microsoft.com/office/drawing/2014/main" id="{B7C73F9F-0C6B-415A-85AE-B78C31C59E61}"/>
              </a:ext>
            </a:extLst>
          </p:cNvPr>
          <p:cNvSpPr>
            <a:spLocks noGrp="1"/>
          </p:cNvSpPr>
          <p:nvPr>
            <p:ph sz="half" idx="21" hasCustomPrompt="1"/>
          </p:nvPr>
        </p:nvSpPr>
        <p:spPr>
          <a:xfrm>
            <a:off x="3130527" y="4757835"/>
            <a:ext cx="2702769"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36" name="Oval 2">
            <a:extLst>
              <a:ext uri="{FF2B5EF4-FFF2-40B4-BE49-F238E27FC236}">
                <a16:creationId xmlns:a16="http://schemas.microsoft.com/office/drawing/2014/main" id="{2B875BE3-EDBB-45F1-973D-3D8FE472A471}"/>
              </a:ext>
            </a:extLst>
          </p:cNvPr>
          <p:cNvSpPr/>
          <p:nvPr userDrawn="1"/>
        </p:nvSpPr>
        <p:spPr>
          <a:xfrm>
            <a:off x="3440639" y="2217137"/>
            <a:ext cx="2014249" cy="2014249"/>
          </a:xfrm>
          <a:prstGeom prst="ellipse">
            <a:avLst/>
          </a:prstGeom>
          <a:noFill/>
          <a:ln w="38100">
            <a:solidFill>
              <a:srgbClr val="015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b">
            <a:extLst>
              <a:ext uri="{FF2B5EF4-FFF2-40B4-BE49-F238E27FC236}">
                <a16:creationId xmlns:a16="http://schemas.microsoft.com/office/drawing/2014/main" id="{FAF7C71F-A903-4690-AE65-53C2C2468315}"/>
              </a:ext>
            </a:extLst>
          </p:cNvPr>
          <p:cNvSpPr>
            <a:spLocks noGrp="1"/>
          </p:cNvSpPr>
          <p:nvPr>
            <p:ph sz="half" idx="15" hasCustomPrompt="1"/>
          </p:nvPr>
        </p:nvSpPr>
        <p:spPr>
          <a:xfrm>
            <a:off x="55283" y="5021537"/>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4" name="Text Placeholder 1a">
            <a:extLst>
              <a:ext uri="{FF2B5EF4-FFF2-40B4-BE49-F238E27FC236}">
                <a16:creationId xmlns:a16="http://schemas.microsoft.com/office/drawing/2014/main" id="{23B86F6F-4EB7-4E2D-9F4B-2B4C217F1616}"/>
              </a:ext>
            </a:extLst>
          </p:cNvPr>
          <p:cNvSpPr>
            <a:spLocks noGrp="1"/>
          </p:cNvSpPr>
          <p:nvPr>
            <p:ph sz="half" idx="2" hasCustomPrompt="1"/>
          </p:nvPr>
        </p:nvSpPr>
        <p:spPr>
          <a:xfrm>
            <a:off x="55283" y="4757835"/>
            <a:ext cx="2702769"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11" name="Picture Placeholder 1">
            <a:extLst>
              <a:ext uri="{FF2B5EF4-FFF2-40B4-BE49-F238E27FC236}">
                <a16:creationId xmlns:a16="http://schemas.microsoft.com/office/drawing/2014/main" id="{914566CE-D76E-48EC-9648-A68A6A15D600}"/>
              </a:ext>
            </a:extLst>
          </p:cNvPr>
          <p:cNvSpPr>
            <a:spLocks noGrp="1"/>
          </p:cNvSpPr>
          <p:nvPr>
            <p:ph type="pic" idx="13"/>
          </p:nvPr>
        </p:nvSpPr>
        <p:spPr>
          <a:xfrm>
            <a:off x="492740" y="2310535"/>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7" name="Oval 1">
            <a:extLst>
              <a:ext uri="{FF2B5EF4-FFF2-40B4-BE49-F238E27FC236}">
                <a16:creationId xmlns:a16="http://schemas.microsoft.com/office/drawing/2014/main" id="{2787829E-EEB1-4AE1-B17E-EE6E2FBD230A}"/>
              </a:ext>
            </a:extLst>
          </p:cNvPr>
          <p:cNvSpPr/>
          <p:nvPr userDrawn="1"/>
        </p:nvSpPr>
        <p:spPr>
          <a:xfrm>
            <a:off x="399542" y="2217137"/>
            <a:ext cx="2014249" cy="2014249"/>
          </a:xfrm>
          <a:prstGeom prst="ellipse">
            <a:avLst/>
          </a:prstGeom>
          <a:noFill/>
          <a:ln w="38100">
            <a:solidFill>
              <a:srgbClr val="015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itle">
            <a:extLst>
              <a:ext uri="{FF2B5EF4-FFF2-40B4-BE49-F238E27FC236}">
                <a16:creationId xmlns:a16="http://schemas.microsoft.com/office/drawing/2014/main" id="{F02F969A-CD4F-4F8A-817E-07F0AF7763BA}"/>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3563351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5" name="Rectangle">
            <a:extLst>
              <a:ext uri="{FF2B5EF4-FFF2-40B4-BE49-F238E27FC236}">
                <a16:creationId xmlns:a16="http://schemas.microsoft.com/office/drawing/2014/main" id="{7C137721-040B-4696-9E21-8874C486383F}"/>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a:extLst>
              <a:ext uri="{FF2B5EF4-FFF2-40B4-BE49-F238E27FC236}">
                <a16:creationId xmlns:a16="http://schemas.microsoft.com/office/drawing/2014/main" id="{8FE660B7-A519-4F6D-AC19-E715D1BD7743}"/>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6" name="Content Placeholder 2">
            <a:extLst>
              <a:ext uri="{FF2B5EF4-FFF2-40B4-BE49-F238E27FC236}">
                <a16:creationId xmlns:a16="http://schemas.microsoft.com/office/drawing/2014/main" id="{AE73FF5C-6390-4847-8743-8F7B4D1DEE1E}"/>
              </a:ext>
            </a:extLst>
          </p:cNvPr>
          <p:cNvSpPr>
            <a:spLocks noGrp="1"/>
          </p:cNvSpPr>
          <p:nvPr>
            <p:ph sz="quarter" idx="4"/>
          </p:nvPr>
        </p:nvSpPr>
        <p:spPr>
          <a:xfrm>
            <a:off x="6172200" y="2505075"/>
            <a:ext cx="5183188" cy="3684588"/>
          </a:xfrm>
        </p:spPr>
        <p:txBody>
          <a:bodyPr/>
          <a:lstStyle>
            <a:lvl1pPr>
              <a:buClr>
                <a:srgbClr val="015396"/>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15396"/>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15396"/>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15396"/>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15396"/>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2">
            <a:extLst>
              <a:ext uri="{FF2B5EF4-FFF2-40B4-BE49-F238E27FC236}">
                <a16:creationId xmlns:a16="http://schemas.microsoft.com/office/drawing/2014/main" id="{3DE4F53F-480C-4667-905C-6F28C5C41E46}"/>
              </a:ext>
            </a:extLst>
          </p:cNvPr>
          <p:cNvSpPr>
            <a:spLocks noGrp="1"/>
          </p:cNvSpPr>
          <p:nvPr>
            <p:ph type="body" sz="quarter" idx="3" hasCustomPrompt="1"/>
          </p:nvPr>
        </p:nvSpPr>
        <p:spPr>
          <a:xfrm>
            <a:off x="6172200" y="1681163"/>
            <a:ext cx="5183188" cy="600861"/>
          </a:xfrm>
        </p:spPr>
        <p:txBody>
          <a:bodyPr anchor="b">
            <a:normAutofit/>
          </a:bodyPr>
          <a:lstStyle>
            <a:lvl1pPr marL="0" indent="0">
              <a:buNone/>
              <a:defRPr sz="1600" b="0" spc="9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1">
            <a:extLst>
              <a:ext uri="{FF2B5EF4-FFF2-40B4-BE49-F238E27FC236}">
                <a16:creationId xmlns:a16="http://schemas.microsoft.com/office/drawing/2014/main" id="{D4734ECA-8749-48F4-AA5E-2904278DA22A}"/>
              </a:ext>
            </a:extLst>
          </p:cNvPr>
          <p:cNvSpPr>
            <a:spLocks noGrp="1"/>
          </p:cNvSpPr>
          <p:nvPr>
            <p:ph sz="half" idx="2"/>
          </p:nvPr>
        </p:nvSpPr>
        <p:spPr>
          <a:xfrm>
            <a:off x="839788" y="2505075"/>
            <a:ext cx="5157787" cy="3684588"/>
          </a:xfrm>
        </p:spPr>
        <p:txBody>
          <a:bodyPr/>
          <a:lstStyle>
            <a:lvl1pPr>
              <a:buClr>
                <a:srgbClr val="015396"/>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15396"/>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15396"/>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15396"/>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15396"/>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1">
            <a:extLst>
              <a:ext uri="{FF2B5EF4-FFF2-40B4-BE49-F238E27FC236}">
                <a16:creationId xmlns:a16="http://schemas.microsoft.com/office/drawing/2014/main" id="{964BFAD1-0342-449C-BD2F-0775486150A4}"/>
              </a:ext>
            </a:extLst>
          </p:cNvPr>
          <p:cNvSpPr>
            <a:spLocks noGrp="1"/>
          </p:cNvSpPr>
          <p:nvPr>
            <p:ph type="body" idx="1" hasCustomPrompt="1"/>
          </p:nvPr>
        </p:nvSpPr>
        <p:spPr>
          <a:xfrm>
            <a:off x="839788" y="1681163"/>
            <a:ext cx="5157787" cy="600861"/>
          </a:xfrm>
        </p:spPr>
        <p:txBody>
          <a:bodyPr anchor="b">
            <a:normAutofit/>
          </a:bodyPr>
          <a:lstStyle>
            <a:lvl1pPr marL="0" indent="0">
              <a:buNone/>
              <a:defRPr sz="1600" b="0" spc="9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4" name="Title">
            <a:extLst>
              <a:ext uri="{FF2B5EF4-FFF2-40B4-BE49-F238E27FC236}">
                <a16:creationId xmlns:a16="http://schemas.microsoft.com/office/drawing/2014/main" id="{2F829D21-1687-4094-B1C2-50C6B041D065}"/>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3701811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9E7C685F-1480-4BC0-B7CD-E9853276C78E}"/>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a:extLst>
              <a:ext uri="{FF2B5EF4-FFF2-40B4-BE49-F238E27FC236}">
                <a16:creationId xmlns:a16="http://schemas.microsoft.com/office/drawing/2014/main" id="{F4BE94C1-9CFA-48A1-B88B-52BC4FB6EBA5}"/>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8" name="Title">
            <a:extLst>
              <a:ext uri="{FF2B5EF4-FFF2-40B4-BE49-F238E27FC236}">
                <a16:creationId xmlns:a16="http://schemas.microsoft.com/office/drawing/2014/main" id="{DD0C31A5-E6CA-4A98-9391-7ED9EE3E16DB}"/>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4222534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Rectangle">
            <a:extLst>
              <a:ext uri="{FF2B5EF4-FFF2-40B4-BE49-F238E27FC236}">
                <a16:creationId xmlns:a16="http://schemas.microsoft.com/office/drawing/2014/main" id="{994FD936-8F73-40AD-8F9B-5D0E82D9DDF0}"/>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a:extLst>
              <a:ext uri="{FF2B5EF4-FFF2-40B4-BE49-F238E27FC236}">
                <a16:creationId xmlns:a16="http://schemas.microsoft.com/office/drawing/2014/main" id="{F0B6617D-9E58-4EA4-99CB-FD577975950A}"/>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Tree>
    <p:extLst>
      <p:ext uri="{BB962C8B-B14F-4D97-AF65-F5344CB8AC3E}">
        <p14:creationId xmlns:p14="http://schemas.microsoft.com/office/powerpoint/2010/main" val="13390778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12" name="Freeform Shape">
            <a:extLst>
              <a:ext uri="{FF2B5EF4-FFF2-40B4-BE49-F238E27FC236}">
                <a16:creationId xmlns:a16="http://schemas.microsoft.com/office/drawing/2014/main" id="{F23DF887-9F11-47DC-9A0F-AFB1708A012C}"/>
              </a:ext>
            </a:extLst>
          </p:cNvPr>
          <p:cNvSpPr/>
          <p:nvPr userDrawn="1"/>
        </p:nvSpPr>
        <p:spPr>
          <a:xfrm rot="5400000">
            <a:off x="288427" y="-288428"/>
            <a:ext cx="6843087" cy="7419940"/>
          </a:xfrm>
          <a:custGeom>
            <a:avLst/>
            <a:gdLst>
              <a:gd name="connsiteX0" fmla="*/ 6843087 w 6843087"/>
              <a:gd name="connsiteY0" fmla="*/ 0 h 7419940"/>
              <a:gd name="connsiteX1" fmla="*/ 6843087 w 6843087"/>
              <a:gd name="connsiteY1" fmla="*/ 580445 h 7419940"/>
              <a:gd name="connsiteX2" fmla="*/ 6843087 w 6843087"/>
              <a:gd name="connsiteY2" fmla="*/ 6839495 h 7419940"/>
              <a:gd name="connsiteX3" fmla="*/ 6843087 w 6843087"/>
              <a:gd name="connsiteY3" fmla="*/ 7419940 h 7419940"/>
              <a:gd name="connsiteX4" fmla="*/ 0 w 6843087"/>
              <a:gd name="connsiteY4" fmla="*/ 7419940 h 7419940"/>
              <a:gd name="connsiteX5" fmla="*/ 0 w 6843087"/>
              <a:gd name="connsiteY5" fmla="*/ 6839495 h 7419940"/>
              <a:gd name="connsiteX6" fmla="*/ 0 w 6843087"/>
              <a:gd name="connsiteY6" fmla="*/ 2412170 h 7419940"/>
              <a:gd name="connsiteX7" fmla="*/ 0 w 6843087"/>
              <a:gd name="connsiteY7" fmla="*/ 1831725 h 741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43087" h="7419940">
                <a:moveTo>
                  <a:pt x="6843087" y="0"/>
                </a:moveTo>
                <a:lnTo>
                  <a:pt x="6843087" y="580445"/>
                </a:lnTo>
                <a:lnTo>
                  <a:pt x="6843087" y="6839495"/>
                </a:lnTo>
                <a:lnTo>
                  <a:pt x="6843087" y="7419940"/>
                </a:lnTo>
                <a:lnTo>
                  <a:pt x="0" y="7419940"/>
                </a:lnTo>
                <a:lnTo>
                  <a:pt x="0" y="6839495"/>
                </a:lnTo>
                <a:lnTo>
                  <a:pt x="0" y="2412170"/>
                </a:lnTo>
                <a:lnTo>
                  <a:pt x="0" y="1831725"/>
                </a:lnTo>
                <a:close/>
              </a:path>
            </a:pathLst>
          </a:custGeom>
          <a:solidFill>
            <a:srgbClr val="0153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National Institutes of Health Office of Extramural Research logo" descr="National Institutes of Health Office of Extramural Research logo">
            <a:extLst>
              <a:ext uri="{FF2B5EF4-FFF2-40B4-BE49-F238E27FC236}">
                <a16:creationId xmlns:a16="http://schemas.microsoft.com/office/drawing/2014/main" id="{20BC02C9-12CE-409B-9E0F-3A2C61953A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04787" y="2835679"/>
            <a:ext cx="4320911" cy="669787"/>
          </a:xfrm>
          <a:prstGeom prst="rect">
            <a:avLst/>
          </a:prstGeom>
        </p:spPr>
      </p:pic>
      <p:sp>
        <p:nvSpPr>
          <p:cNvPr id="10" name="Social media links">
            <a:extLst>
              <a:ext uri="{FF2B5EF4-FFF2-40B4-BE49-F238E27FC236}">
                <a16:creationId xmlns:a16="http://schemas.microsoft.com/office/drawing/2014/main" id="{E2EF5340-22E6-4DA2-96A7-A9EEB1D8C17F}"/>
              </a:ext>
            </a:extLst>
          </p:cNvPr>
          <p:cNvSpPr txBox="1">
            <a:spLocks/>
          </p:cNvSpPr>
          <p:nvPr userDrawn="1"/>
        </p:nvSpPr>
        <p:spPr>
          <a:xfrm>
            <a:off x="2379513" y="4301389"/>
            <a:ext cx="3136105" cy="1769350"/>
          </a:xfrm>
          <a:prstGeom prst="rect">
            <a:avLst/>
          </a:prstGeom>
        </p:spPr>
        <p:txBody>
          <a:bodyPr>
            <a:noAutofit/>
          </a:bodyPr>
          <a:lstStyle>
            <a:lvl1pPr marL="0" indent="0" algn="l" defTabSz="914400" rtl="0" eaLnBrk="1" latinLnBrk="0" hangingPunct="1">
              <a:lnSpc>
                <a:spcPct val="90000"/>
              </a:lnSpc>
              <a:spcBef>
                <a:spcPts val="800"/>
              </a:spcBef>
              <a:buFont typeface="Arial" panose="020B0604020202020204" pitchFamily="34" charset="0"/>
              <a:buNone/>
              <a:defRPr sz="1500" b="0" i="0" kern="1200" spc="8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dirty="0"/>
              <a:t>grants.nih.gov/grants/oer.htm</a:t>
            </a:r>
          </a:p>
          <a:p>
            <a:endParaRPr lang="en-US" dirty="0"/>
          </a:p>
          <a:p>
            <a:r>
              <a:rPr lang="en-US" dirty="0"/>
              <a:t>grantsinfo@od.nih.gov</a:t>
            </a:r>
          </a:p>
          <a:p>
            <a:endParaRPr lang="en-US" dirty="0"/>
          </a:p>
          <a:p>
            <a:r>
              <a:rPr lang="en-US" dirty="0"/>
              <a:t>@</a:t>
            </a:r>
            <a:r>
              <a:rPr lang="en-US" dirty="0" err="1"/>
              <a:t>NIHGrants</a:t>
            </a:r>
            <a:endParaRPr lang="en-US" dirty="0"/>
          </a:p>
        </p:txBody>
      </p:sp>
      <p:sp>
        <p:nvSpPr>
          <p:cNvPr id="11" name="Social media outlets">
            <a:extLst>
              <a:ext uri="{FF2B5EF4-FFF2-40B4-BE49-F238E27FC236}">
                <a16:creationId xmlns:a16="http://schemas.microsoft.com/office/drawing/2014/main" id="{12EA7E87-1DFD-4E9F-9E7A-DEF6A916ECCF}"/>
              </a:ext>
            </a:extLst>
          </p:cNvPr>
          <p:cNvSpPr txBox="1">
            <a:spLocks/>
          </p:cNvSpPr>
          <p:nvPr userDrawn="1"/>
        </p:nvSpPr>
        <p:spPr>
          <a:xfrm>
            <a:off x="1295393" y="4373892"/>
            <a:ext cx="1084120" cy="176935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b="0" i="0" kern="1200" spc="80" baseline="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en-US" dirty="0"/>
              <a:t>WEBSITE </a:t>
            </a:r>
          </a:p>
          <a:p>
            <a:pPr algn="l"/>
            <a:endParaRPr lang="en-US" dirty="0"/>
          </a:p>
          <a:p>
            <a:pPr algn="l"/>
            <a:r>
              <a:rPr lang="en-US" dirty="0"/>
              <a:t>EMAIL </a:t>
            </a:r>
          </a:p>
          <a:p>
            <a:pPr algn="l"/>
            <a:endParaRPr lang="en-US" dirty="0"/>
          </a:p>
          <a:p>
            <a:pPr algn="l"/>
            <a:r>
              <a:rPr lang="en-US" dirty="0"/>
              <a:t>TWITTER </a:t>
            </a:r>
          </a:p>
        </p:txBody>
      </p:sp>
      <p:sp>
        <p:nvSpPr>
          <p:cNvPr id="13" name="Title">
            <a:extLst>
              <a:ext uri="{FF2B5EF4-FFF2-40B4-BE49-F238E27FC236}">
                <a16:creationId xmlns:a16="http://schemas.microsoft.com/office/drawing/2014/main" id="{1FAF5A08-4F41-4A1E-B92D-888C0D675312}"/>
              </a:ext>
            </a:extLst>
          </p:cNvPr>
          <p:cNvSpPr txBox="1">
            <a:spLocks/>
          </p:cNvSpPr>
          <p:nvPr userDrawn="1"/>
        </p:nvSpPr>
        <p:spPr>
          <a:xfrm>
            <a:off x="890277" y="2554857"/>
            <a:ext cx="3996937" cy="1325563"/>
          </a:xfrm>
          <a:prstGeom prst="rect">
            <a:avLst/>
          </a:prstGeom>
        </p:spPr>
        <p:txBody>
          <a:bodyPr anchor="ctr">
            <a:normAutofit/>
          </a:bodyPr>
          <a:lstStyle>
            <a:lvl1pPr algn="ctr" defTabSz="914400" rtl="0" eaLnBrk="1" latinLnBrk="0" hangingPunct="1">
              <a:lnSpc>
                <a:spcPct val="90000"/>
              </a:lnSpc>
              <a:spcBef>
                <a:spcPct val="0"/>
              </a:spcBef>
              <a:buNone/>
              <a:defRPr sz="4800" b="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Contact Us</a:t>
            </a:r>
          </a:p>
        </p:txBody>
      </p:sp>
    </p:spTree>
    <p:extLst>
      <p:ext uri="{BB962C8B-B14F-4D97-AF65-F5344CB8AC3E}">
        <p14:creationId xmlns:p14="http://schemas.microsoft.com/office/powerpoint/2010/main" val="2081864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TERNAL USE: For help visit rippleeffect.com">
    <p:spTree>
      <p:nvGrpSpPr>
        <p:cNvPr id="1" name=""/>
        <p:cNvGrpSpPr/>
        <p:nvPr/>
      </p:nvGrpSpPr>
      <p:grpSpPr>
        <a:xfrm>
          <a:off x="0" y="0"/>
          <a:ext cx="0" cy="0"/>
          <a:chOff x="0" y="0"/>
          <a:chExt cx="0" cy="0"/>
        </a:xfrm>
      </p:grpSpPr>
      <p:sp>
        <p:nvSpPr>
          <p:cNvPr id="12" name="Freeform Shape">
            <a:extLst>
              <a:ext uri="{FF2B5EF4-FFF2-40B4-BE49-F238E27FC236}">
                <a16:creationId xmlns:a16="http://schemas.microsoft.com/office/drawing/2014/main" id="{F23DF887-9F11-47DC-9A0F-AFB1708A012C}"/>
              </a:ext>
            </a:extLst>
          </p:cNvPr>
          <p:cNvSpPr/>
          <p:nvPr userDrawn="1"/>
        </p:nvSpPr>
        <p:spPr>
          <a:xfrm rot="5400000">
            <a:off x="288427" y="-288428"/>
            <a:ext cx="6843087" cy="7419940"/>
          </a:xfrm>
          <a:custGeom>
            <a:avLst/>
            <a:gdLst>
              <a:gd name="connsiteX0" fmla="*/ 6843087 w 6843087"/>
              <a:gd name="connsiteY0" fmla="*/ 0 h 7419940"/>
              <a:gd name="connsiteX1" fmla="*/ 6843087 w 6843087"/>
              <a:gd name="connsiteY1" fmla="*/ 580445 h 7419940"/>
              <a:gd name="connsiteX2" fmla="*/ 6843087 w 6843087"/>
              <a:gd name="connsiteY2" fmla="*/ 6839495 h 7419940"/>
              <a:gd name="connsiteX3" fmla="*/ 6843087 w 6843087"/>
              <a:gd name="connsiteY3" fmla="*/ 7419940 h 7419940"/>
              <a:gd name="connsiteX4" fmla="*/ 0 w 6843087"/>
              <a:gd name="connsiteY4" fmla="*/ 7419940 h 7419940"/>
              <a:gd name="connsiteX5" fmla="*/ 0 w 6843087"/>
              <a:gd name="connsiteY5" fmla="*/ 6839495 h 7419940"/>
              <a:gd name="connsiteX6" fmla="*/ 0 w 6843087"/>
              <a:gd name="connsiteY6" fmla="*/ 2412170 h 7419940"/>
              <a:gd name="connsiteX7" fmla="*/ 0 w 6843087"/>
              <a:gd name="connsiteY7" fmla="*/ 1831725 h 741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43087" h="7419940">
                <a:moveTo>
                  <a:pt x="6843087" y="0"/>
                </a:moveTo>
                <a:lnTo>
                  <a:pt x="6843087" y="580445"/>
                </a:lnTo>
                <a:lnTo>
                  <a:pt x="6843087" y="6839495"/>
                </a:lnTo>
                <a:lnTo>
                  <a:pt x="6843087" y="7419940"/>
                </a:lnTo>
                <a:lnTo>
                  <a:pt x="0" y="7419940"/>
                </a:lnTo>
                <a:lnTo>
                  <a:pt x="0" y="6839495"/>
                </a:lnTo>
                <a:lnTo>
                  <a:pt x="0" y="2412170"/>
                </a:lnTo>
                <a:lnTo>
                  <a:pt x="0" y="183172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Ripple Effect Communications, Inc. logo" descr="Ripple Effect Communications, Inc. logo">
            <a:extLst>
              <a:ext uri="{FF2B5EF4-FFF2-40B4-BE49-F238E27FC236}">
                <a16:creationId xmlns:a16="http://schemas.microsoft.com/office/drawing/2014/main" id="{716A99FF-AE70-4566-BE1C-1E98E5B95E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98956" y="2797722"/>
            <a:ext cx="3604234" cy="669787"/>
          </a:xfrm>
          <a:prstGeom prst="rect">
            <a:avLst/>
          </a:prstGeom>
        </p:spPr>
      </p:pic>
      <p:grpSp>
        <p:nvGrpSpPr>
          <p:cNvPr id="9" name="Group">
            <a:extLst>
              <a:ext uri="{FF2B5EF4-FFF2-40B4-BE49-F238E27FC236}">
                <a16:creationId xmlns:a16="http://schemas.microsoft.com/office/drawing/2014/main" id="{06083B14-6B4F-479D-8B23-B1CE88FE19C0}"/>
              </a:ext>
            </a:extLst>
          </p:cNvPr>
          <p:cNvGrpSpPr/>
          <p:nvPr userDrawn="1"/>
        </p:nvGrpSpPr>
        <p:grpSpPr>
          <a:xfrm>
            <a:off x="965200" y="4579453"/>
            <a:ext cx="4268312" cy="1841853"/>
            <a:chOff x="7083777" y="4473575"/>
            <a:chExt cx="4268312" cy="1841853"/>
          </a:xfrm>
        </p:grpSpPr>
        <p:sp>
          <p:nvSpPr>
            <p:cNvPr id="11" name="Social Media Links">
              <a:extLst>
                <a:ext uri="{FF2B5EF4-FFF2-40B4-BE49-F238E27FC236}">
                  <a16:creationId xmlns:a16="http://schemas.microsoft.com/office/drawing/2014/main" id="{2EDF957F-C662-49F4-AB9F-00FEBDF22A24}"/>
                </a:ext>
              </a:extLst>
            </p:cNvPr>
            <p:cNvSpPr txBox="1">
              <a:spLocks/>
            </p:cNvSpPr>
            <p:nvPr/>
          </p:nvSpPr>
          <p:spPr>
            <a:xfrm>
              <a:off x="8215984" y="4473575"/>
              <a:ext cx="3136105" cy="1769350"/>
            </a:xfrm>
            <a:prstGeom prst="rect">
              <a:avLst/>
            </a:prstGeom>
          </p:spPr>
          <p:txBody>
            <a:bodyPr>
              <a:noAutofit/>
            </a:bodyPr>
            <a:lstStyle>
              <a:lvl1pPr marL="0" indent="0" algn="l" defTabSz="914400" rtl="0" eaLnBrk="1" latinLnBrk="0" hangingPunct="1">
                <a:lnSpc>
                  <a:spcPct val="90000"/>
                </a:lnSpc>
                <a:spcBef>
                  <a:spcPts val="800"/>
                </a:spcBef>
                <a:buFont typeface="Arial" panose="020B0604020202020204" pitchFamily="34" charset="0"/>
                <a:buNone/>
                <a:defRPr sz="1500" b="0" i="0" kern="1200" spc="8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dirty="0"/>
                <a:t>rippleeffect.com</a:t>
              </a:r>
            </a:p>
            <a:p>
              <a:endParaRPr lang="en-US" dirty="0"/>
            </a:p>
            <a:p>
              <a:r>
                <a:rPr lang="en-US" dirty="0"/>
                <a:t>/</a:t>
              </a:r>
              <a:r>
                <a:rPr lang="en-US" dirty="0" err="1"/>
                <a:t>futurerippler</a:t>
              </a:r>
              <a:endParaRPr lang="en-US" dirty="0"/>
            </a:p>
            <a:p>
              <a:endParaRPr lang="en-US" dirty="0"/>
            </a:p>
            <a:p>
              <a:r>
                <a:rPr lang="en-US" dirty="0"/>
                <a:t>@</a:t>
              </a:r>
              <a:r>
                <a:rPr lang="en-US" dirty="0" err="1"/>
                <a:t>rippleeffectcom</a:t>
              </a:r>
              <a:endParaRPr lang="en-US" dirty="0"/>
            </a:p>
          </p:txBody>
        </p:sp>
        <p:sp>
          <p:nvSpPr>
            <p:cNvPr id="10" name="Social Media Outlets">
              <a:extLst>
                <a:ext uri="{FF2B5EF4-FFF2-40B4-BE49-F238E27FC236}">
                  <a16:creationId xmlns:a16="http://schemas.microsoft.com/office/drawing/2014/main" id="{24D0CE48-B1EE-47F4-9396-6B2667BD5315}"/>
                </a:ext>
              </a:extLst>
            </p:cNvPr>
            <p:cNvSpPr txBox="1">
              <a:spLocks/>
            </p:cNvSpPr>
            <p:nvPr/>
          </p:nvSpPr>
          <p:spPr>
            <a:xfrm>
              <a:off x="7083777" y="4546078"/>
              <a:ext cx="1132207" cy="176935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b="0" i="0" kern="1200" spc="80" baseline="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en-US" dirty="0"/>
                <a:t>WEBSITE </a:t>
              </a:r>
            </a:p>
            <a:p>
              <a:pPr algn="l"/>
              <a:endParaRPr lang="en-US" dirty="0"/>
            </a:p>
            <a:p>
              <a:pPr algn="l"/>
              <a:r>
                <a:rPr lang="en-US" dirty="0"/>
                <a:t>FACEBOOK </a:t>
              </a:r>
            </a:p>
            <a:p>
              <a:pPr algn="l"/>
              <a:endParaRPr lang="en-US" dirty="0"/>
            </a:p>
            <a:p>
              <a:pPr algn="l"/>
              <a:r>
                <a:rPr lang="en-US" dirty="0"/>
                <a:t>TWITTER </a:t>
              </a:r>
            </a:p>
          </p:txBody>
        </p:sp>
      </p:grpSp>
      <p:sp>
        <p:nvSpPr>
          <p:cNvPr id="8" name="Title - For more information about this template:">
            <a:extLst>
              <a:ext uri="{FF2B5EF4-FFF2-40B4-BE49-F238E27FC236}">
                <a16:creationId xmlns:a16="http://schemas.microsoft.com/office/drawing/2014/main" id="{D1F73288-C3C5-4AB3-ABE6-23A6BA4058DA}"/>
              </a:ext>
            </a:extLst>
          </p:cNvPr>
          <p:cNvSpPr txBox="1">
            <a:spLocks/>
          </p:cNvSpPr>
          <p:nvPr userDrawn="1"/>
        </p:nvSpPr>
        <p:spPr>
          <a:xfrm>
            <a:off x="260838" y="2283142"/>
            <a:ext cx="5791200" cy="1698948"/>
          </a:xfrm>
          <a:prstGeom prst="rect">
            <a:avLst/>
          </a:prstGeom>
        </p:spPr>
        <p:txBody>
          <a:bodyPr anchor="b">
            <a:noAutofit/>
          </a:bodyPr>
          <a:lstStyle>
            <a:lvl1pPr algn="ctr" defTabSz="914400" rtl="0" eaLnBrk="1" latinLnBrk="0" hangingPunct="1">
              <a:lnSpc>
                <a:spcPct val="90000"/>
              </a:lnSpc>
              <a:spcBef>
                <a:spcPct val="0"/>
              </a:spcBef>
              <a:buNone/>
              <a:defRPr sz="4800" b="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For more information about this template:</a:t>
            </a:r>
          </a:p>
        </p:txBody>
      </p:sp>
    </p:spTree>
    <p:extLst>
      <p:ext uri="{BB962C8B-B14F-4D97-AF65-F5344CB8AC3E}">
        <p14:creationId xmlns:p14="http://schemas.microsoft.com/office/powerpoint/2010/main" val="3010715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divider or pull quote">
    <p:spTree>
      <p:nvGrpSpPr>
        <p:cNvPr id="1" name=""/>
        <p:cNvGrpSpPr/>
        <p:nvPr/>
      </p:nvGrpSpPr>
      <p:grpSpPr>
        <a:xfrm>
          <a:off x="0" y="0"/>
          <a:ext cx="0" cy="0"/>
          <a:chOff x="0" y="0"/>
          <a:chExt cx="0" cy="0"/>
        </a:xfrm>
      </p:grpSpPr>
      <p:pic>
        <p:nvPicPr>
          <p:cNvPr id="40" name="National Institutes of Health Office of Extramural Research logo" descr="National Institutes of Health Office of Extramural Research logo">
            <a:extLst>
              <a:ext uri="{FF2B5EF4-FFF2-40B4-BE49-F238E27FC236}">
                <a16:creationId xmlns:a16="http://schemas.microsoft.com/office/drawing/2014/main" id="{716A99FF-AE70-4566-BE1C-1E98E5B95E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41955" y="6010604"/>
            <a:ext cx="3298110" cy="511242"/>
          </a:xfrm>
          <a:prstGeom prst="rect">
            <a:avLst/>
          </a:prstGeom>
        </p:spPr>
      </p:pic>
      <p:sp>
        <p:nvSpPr>
          <p:cNvPr id="5" name="Rectangle 2">
            <a:extLst>
              <a:ext uri="{FF2B5EF4-FFF2-40B4-BE49-F238E27FC236}">
                <a16:creationId xmlns:a16="http://schemas.microsoft.com/office/drawing/2014/main" id="{96D1DDBC-2885-45F4-A36C-93F35D0D15EC}"/>
              </a:ext>
            </a:extLst>
          </p:cNvPr>
          <p:cNvSpPr/>
          <p:nvPr userDrawn="1"/>
        </p:nvSpPr>
        <p:spPr>
          <a:xfrm>
            <a:off x="3777974" y="934648"/>
            <a:ext cx="4658627" cy="4316931"/>
          </a:xfrm>
          <a:prstGeom prst="rect">
            <a:avLst/>
          </a:prstGeom>
          <a:solidFill>
            <a:srgbClr val="0153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
            <a:extLst>
              <a:ext uri="{FF2B5EF4-FFF2-40B4-BE49-F238E27FC236}">
                <a16:creationId xmlns:a16="http://schemas.microsoft.com/office/drawing/2014/main" id="{508930F0-E118-4C84-B457-FECE21F707C4}"/>
              </a:ext>
            </a:extLst>
          </p:cNvPr>
          <p:cNvSpPr/>
          <p:nvPr userDrawn="1"/>
        </p:nvSpPr>
        <p:spPr>
          <a:xfrm>
            <a:off x="4379701" y="1521346"/>
            <a:ext cx="1868311" cy="158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1">
            <a:extLst>
              <a:ext uri="{FF2B5EF4-FFF2-40B4-BE49-F238E27FC236}">
                <a16:creationId xmlns:a16="http://schemas.microsoft.com/office/drawing/2014/main" id="{550EDEDA-96DE-4DF0-8227-D77DF6944931}"/>
              </a:ext>
            </a:extLst>
          </p:cNvPr>
          <p:cNvSpPr>
            <a:spLocks noGrp="1"/>
          </p:cNvSpPr>
          <p:nvPr>
            <p:ph type="title"/>
          </p:nvPr>
        </p:nvSpPr>
        <p:spPr>
          <a:xfrm>
            <a:off x="4379701" y="1933574"/>
            <a:ext cx="3424237" cy="2982913"/>
          </a:xfrm>
        </p:spPr>
        <p:txBody>
          <a:bodyPr anchor="t">
            <a:normAutofit/>
          </a:bodyPr>
          <a:lstStyle>
            <a:lvl1pPr>
              <a:lnSpc>
                <a:spcPts val="4200"/>
              </a:lnSpc>
              <a:defRPr sz="3200" cap="all" baseline="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dirty="0"/>
              <a:t>Click to edit Master title style</a:t>
            </a:r>
          </a:p>
        </p:txBody>
      </p:sp>
    </p:spTree>
    <p:extLst>
      <p:ext uri="{BB962C8B-B14F-4D97-AF65-F5344CB8AC3E}">
        <p14:creationId xmlns:p14="http://schemas.microsoft.com/office/powerpoint/2010/main" val="2960488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3A27A7C9-800A-4E58-A631-1629E2BE053E}"/>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a:extLst>
              <a:ext uri="{FF2B5EF4-FFF2-40B4-BE49-F238E27FC236}">
                <a16:creationId xmlns:a16="http://schemas.microsoft.com/office/drawing/2014/main" id="{31AE2E3A-B551-4C79-95B3-79B7CC87EB5A}"/>
              </a:ext>
            </a:extLst>
          </p:cNvPr>
          <p:cNvSpPr>
            <a:spLocks noGrp="1"/>
          </p:cNvSpPr>
          <p:nvPr>
            <p:ph type="sldNum" sz="quarter" idx="12"/>
          </p:nvPr>
        </p:nvSpPr>
        <p:spPr>
          <a:xfrm>
            <a:off x="8656320" y="6356350"/>
            <a:ext cx="2743200" cy="365125"/>
          </a:xfrm>
          <a:prstGeom prst="rect">
            <a:avLst/>
          </a:prstGeom>
        </p:spPr>
        <p:txBody>
          <a:bodyPr/>
          <a:lstStyle>
            <a:lvl1pPr>
              <a:defRPr sz="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3" name="Content Placeholder">
            <a:extLst>
              <a:ext uri="{FF2B5EF4-FFF2-40B4-BE49-F238E27FC236}">
                <a16:creationId xmlns:a16="http://schemas.microsoft.com/office/drawing/2014/main" id="{37301DAC-9CD1-487B-9237-981D9C492F0A}"/>
              </a:ext>
            </a:extLst>
          </p:cNvPr>
          <p:cNvSpPr>
            <a:spLocks noGrp="1"/>
          </p:cNvSpPr>
          <p:nvPr>
            <p:ph idx="1"/>
          </p:nvPr>
        </p:nvSpPr>
        <p:spPr/>
        <p:txBody>
          <a:bodyPr/>
          <a:lstStyle>
            <a:lvl1pPr>
              <a:buClr>
                <a:srgbClr val="015396"/>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15396"/>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15396"/>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15396"/>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15396"/>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C2F73649-5248-4A6A-B9CD-48C88FED478C}"/>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2084853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3" name="Rectangle">
            <a:extLst>
              <a:ext uri="{FF2B5EF4-FFF2-40B4-BE49-F238E27FC236}">
                <a16:creationId xmlns:a16="http://schemas.microsoft.com/office/drawing/2014/main" id="{104B3E22-0A91-478D-9892-466993449C13}"/>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4" name="Content Placeholder 2">
            <a:extLst>
              <a:ext uri="{FF2B5EF4-FFF2-40B4-BE49-F238E27FC236}">
                <a16:creationId xmlns:a16="http://schemas.microsoft.com/office/drawing/2014/main" id="{23B86F6F-4EB7-4E2D-9F4B-2B4C217F1616}"/>
              </a:ext>
            </a:extLst>
          </p:cNvPr>
          <p:cNvSpPr>
            <a:spLocks noGrp="1"/>
          </p:cNvSpPr>
          <p:nvPr>
            <p:ph sz="half" idx="2"/>
          </p:nvPr>
        </p:nvSpPr>
        <p:spPr>
          <a:xfrm>
            <a:off x="6172200" y="1825625"/>
            <a:ext cx="5181600" cy="4351338"/>
          </a:xfrm>
        </p:spPr>
        <p:txBody>
          <a:bodyPr/>
          <a:lstStyle>
            <a:lvl1pPr>
              <a:buClr>
                <a:srgbClr val="015396"/>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15396"/>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15396"/>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15396"/>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15396"/>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a:extLst>
              <a:ext uri="{FF2B5EF4-FFF2-40B4-BE49-F238E27FC236}">
                <a16:creationId xmlns:a16="http://schemas.microsoft.com/office/drawing/2014/main" id="{A3BED95C-959B-4009-B6BE-3A6E9B353EB5}"/>
              </a:ext>
            </a:extLst>
          </p:cNvPr>
          <p:cNvSpPr>
            <a:spLocks noGrp="1"/>
          </p:cNvSpPr>
          <p:nvPr>
            <p:ph sz="half" idx="1"/>
          </p:nvPr>
        </p:nvSpPr>
        <p:spPr>
          <a:xfrm>
            <a:off x="838200" y="1825625"/>
            <a:ext cx="5181600" cy="4351338"/>
          </a:xfrm>
        </p:spPr>
        <p:txBody>
          <a:bodyPr/>
          <a:lstStyle>
            <a:lvl1pPr>
              <a:buClr>
                <a:srgbClr val="015396"/>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15396"/>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15396"/>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15396"/>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15396"/>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a:extLst>
              <a:ext uri="{FF2B5EF4-FFF2-40B4-BE49-F238E27FC236}">
                <a16:creationId xmlns:a16="http://schemas.microsoft.com/office/drawing/2014/main" id="{83B1CE75-5029-47BC-BFC3-E0E1FA551F86}"/>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653545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ft bleed image">
    <p:spTree>
      <p:nvGrpSpPr>
        <p:cNvPr id="1" name=""/>
        <p:cNvGrpSpPr/>
        <p:nvPr/>
      </p:nvGrpSpPr>
      <p:grpSpPr>
        <a:xfrm>
          <a:off x="0" y="0"/>
          <a:ext cx="0" cy="0"/>
          <a:chOff x="0" y="0"/>
          <a:chExt cx="0" cy="0"/>
        </a:xfrm>
      </p:grpSpPr>
      <p:sp>
        <p:nvSpPr>
          <p:cNvPr id="13" name="Rectangle">
            <a:extLst>
              <a:ext uri="{FF2B5EF4-FFF2-40B4-BE49-F238E27FC236}">
                <a16:creationId xmlns:a16="http://schemas.microsoft.com/office/drawing/2014/main" id="{3CF497EF-421E-4E19-A933-1544B37FA412}"/>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4" name="Content Placeholder">
            <a:extLst>
              <a:ext uri="{FF2B5EF4-FFF2-40B4-BE49-F238E27FC236}">
                <a16:creationId xmlns:a16="http://schemas.microsoft.com/office/drawing/2014/main" id="{23B86F6F-4EB7-4E2D-9F4B-2B4C217F1616}"/>
              </a:ext>
            </a:extLst>
          </p:cNvPr>
          <p:cNvSpPr>
            <a:spLocks noGrp="1"/>
          </p:cNvSpPr>
          <p:nvPr>
            <p:ph sz="half" idx="2"/>
          </p:nvPr>
        </p:nvSpPr>
        <p:spPr>
          <a:xfrm>
            <a:off x="6172200" y="1825625"/>
            <a:ext cx="5181600" cy="4351338"/>
          </a:xfrm>
        </p:spPr>
        <p:txBody>
          <a:bodyPr/>
          <a:lstStyle>
            <a:lvl1pPr>
              <a:buClr>
                <a:srgbClr val="015396"/>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15396"/>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15396"/>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15396"/>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15396"/>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a:extLst>
              <a:ext uri="{FF2B5EF4-FFF2-40B4-BE49-F238E27FC236}">
                <a16:creationId xmlns:a16="http://schemas.microsoft.com/office/drawing/2014/main" id="{5B0724C6-7FA0-4CD2-AEA1-3F66C7113541}"/>
              </a:ext>
            </a:extLst>
          </p:cNvPr>
          <p:cNvSpPr>
            <a:spLocks noGrp="1"/>
          </p:cNvSpPr>
          <p:nvPr>
            <p:ph type="pic" idx="1"/>
          </p:nvPr>
        </p:nvSpPr>
        <p:spPr>
          <a:xfrm>
            <a:off x="0" y="1825626"/>
            <a:ext cx="5995988" cy="4351338"/>
          </a:xfrm>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Title">
            <a:extLst>
              <a:ext uri="{FF2B5EF4-FFF2-40B4-BE49-F238E27FC236}">
                <a16:creationId xmlns:a16="http://schemas.microsoft.com/office/drawing/2014/main" id="{B1FE13CA-7956-4B78-9E6C-A61CB4E5ADD4}"/>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2061534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s with chart">
    <p:spTree>
      <p:nvGrpSpPr>
        <p:cNvPr id="1" name=""/>
        <p:cNvGrpSpPr/>
        <p:nvPr/>
      </p:nvGrpSpPr>
      <p:grpSpPr>
        <a:xfrm>
          <a:off x="0" y="0"/>
          <a:ext cx="0" cy="0"/>
          <a:chOff x="0" y="0"/>
          <a:chExt cx="0" cy="0"/>
        </a:xfrm>
      </p:grpSpPr>
      <p:sp>
        <p:nvSpPr>
          <p:cNvPr id="13" name="Rectangle">
            <a:extLst>
              <a:ext uri="{FF2B5EF4-FFF2-40B4-BE49-F238E27FC236}">
                <a16:creationId xmlns:a16="http://schemas.microsoft.com/office/drawing/2014/main" id="{2EE3B9EE-A748-4B35-BF88-C816B28AC78F}"/>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4" name="Content Placeholder">
            <a:extLst>
              <a:ext uri="{FF2B5EF4-FFF2-40B4-BE49-F238E27FC236}">
                <a16:creationId xmlns:a16="http://schemas.microsoft.com/office/drawing/2014/main" id="{23B86F6F-4EB7-4E2D-9F4B-2B4C217F1616}"/>
              </a:ext>
            </a:extLst>
          </p:cNvPr>
          <p:cNvSpPr>
            <a:spLocks noGrp="1"/>
          </p:cNvSpPr>
          <p:nvPr>
            <p:ph sz="half" idx="2"/>
          </p:nvPr>
        </p:nvSpPr>
        <p:spPr>
          <a:xfrm>
            <a:off x="6172200" y="1825625"/>
            <a:ext cx="5181600" cy="4351338"/>
          </a:xfrm>
        </p:spPr>
        <p:txBody>
          <a:bodyPr/>
          <a:lstStyle>
            <a:lvl1pPr>
              <a:buClr>
                <a:srgbClr val="015396"/>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15396"/>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15396"/>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15396"/>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15396"/>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hart Placeholder" title="Chart placeholder">
            <a:extLst>
              <a:ext uri="{FF2B5EF4-FFF2-40B4-BE49-F238E27FC236}">
                <a16:creationId xmlns:a16="http://schemas.microsoft.com/office/drawing/2014/main" id="{D1BEC2BA-8BC6-4361-B2A4-C43533CC075A}"/>
              </a:ext>
            </a:extLst>
          </p:cNvPr>
          <p:cNvSpPr>
            <a:spLocks noGrp="1"/>
          </p:cNvSpPr>
          <p:nvPr>
            <p:ph type="chart" sz="quarter" idx="13"/>
          </p:nvPr>
        </p:nvSpPr>
        <p:spPr>
          <a:xfrm>
            <a:off x="838200" y="1825625"/>
            <a:ext cx="5180013" cy="4351338"/>
          </a:xfrm>
        </p:spPr>
        <p:txBody>
          <a:bodyPr/>
          <a:lstStyle/>
          <a:p>
            <a:endParaRPr lang="en-US"/>
          </a:p>
        </p:txBody>
      </p:sp>
      <p:sp>
        <p:nvSpPr>
          <p:cNvPr id="10" name="Title">
            <a:extLst>
              <a:ext uri="{FF2B5EF4-FFF2-40B4-BE49-F238E27FC236}">
                <a16:creationId xmlns:a16="http://schemas.microsoft.com/office/drawing/2014/main" id="{57A2335E-09D5-4D2E-B842-44E8BDCD49F8}"/>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1692574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dividual bio/moderator">
    <p:spTree>
      <p:nvGrpSpPr>
        <p:cNvPr id="1" name=""/>
        <p:cNvGrpSpPr/>
        <p:nvPr/>
      </p:nvGrpSpPr>
      <p:grpSpPr>
        <a:xfrm>
          <a:off x="0" y="0"/>
          <a:ext cx="0" cy="0"/>
          <a:chOff x="0" y="0"/>
          <a:chExt cx="0" cy="0"/>
        </a:xfrm>
      </p:grpSpPr>
      <p:sp>
        <p:nvSpPr>
          <p:cNvPr id="19" name="Rectangle">
            <a:extLst>
              <a:ext uri="{FF2B5EF4-FFF2-40B4-BE49-F238E27FC236}">
                <a16:creationId xmlns:a16="http://schemas.microsoft.com/office/drawing/2014/main" id="{7A1FEF7D-9C53-4520-8290-6E3DB9F89483}"/>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18" name="Text Placeholder 1b">
            <a:extLst>
              <a:ext uri="{FF2B5EF4-FFF2-40B4-BE49-F238E27FC236}">
                <a16:creationId xmlns:a16="http://schemas.microsoft.com/office/drawing/2014/main" id="{78489BB8-0A91-4510-A4E7-3681D7876E97}"/>
              </a:ext>
            </a:extLst>
          </p:cNvPr>
          <p:cNvSpPr>
            <a:spLocks noGrp="1"/>
          </p:cNvSpPr>
          <p:nvPr>
            <p:ph sz="half" idx="17" hasCustomPrompt="1"/>
          </p:nvPr>
        </p:nvSpPr>
        <p:spPr>
          <a:xfrm>
            <a:off x="1439992" y="5481291"/>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17" name="Text Placeholder 1a">
            <a:extLst>
              <a:ext uri="{FF2B5EF4-FFF2-40B4-BE49-F238E27FC236}">
                <a16:creationId xmlns:a16="http://schemas.microsoft.com/office/drawing/2014/main" id="{7F0C7D94-0A8B-4E2F-BD78-C049C5011E63}"/>
              </a:ext>
            </a:extLst>
          </p:cNvPr>
          <p:cNvSpPr>
            <a:spLocks noGrp="1"/>
          </p:cNvSpPr>
          <p:nvPr>
            <p:ph sz="half" idx="16" hasCustomPrompt="1"/>
          </p:nvPr>
        </p:nvSpPr>
        <p:spPr>
          <a:xfrm>
            <a:off x="1439992" y="5217589"/>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8" name="Picture Placeholder">
            <a:extLst>
              <a:ext uri="{FF2B5EF4-FFF2-40B4-BE49-F238E27FC236}">
                <a16:creationId xmlns:a16="http://schemas.microsoft.com/office/drawing/2014/main" id="{EF507428-4A93-42B4-B2E0-CD72394E1880}"/>
              </a:ext>
            </a:extLst>
          </p:cNvPr>
          <p:cNvSpPr>
            <a:spLocks noGrp="1"/>
          </p:cNvSpPr>
          <p:nvPr>
            <p:ph type="pic" idx="1"/>
          </p:nvPr>
        </p:nvSpPr>
        <p:spPr>
          <a:xfrm>
            <a:off x="1992481" y="2157284"/>
            <a:ext cx="2743200" cy="2743200"/>
          </a:xfrm>
          <a:prstGeom prst="ellipse">
            <a:avLst/>
          </a:prstGeom>
          <a:solidFill>
            <a:schemeClr val="bg1"/>
          </a:solid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3" name="Content Placeholder">
            <a:extLst>
              <a:ext uri="{FF2B5EF4-FFF2-40B4-BE49-F238E27FC236}">
                <a16:creationId xmlns:a16="http://schemas.microsoft.com/office/drawing/2014/main" id="{2991CCDD-8D32-446F-96EF-DB143B612225}"/>
              </a:ext>
            </a:extLst>
          </p:cNvPr>
          <p:cNvSpPr>
            <a:spLocks noGrp="1"/>
          </p:cNvSpPr>
          <p:nvPr>
            <p:ph sz="half" idx="2"/>
          </p:nvPr>
        </p:nvSpPr>
        <p:spPr>
          <a:xfrm>
            <a:off x="6172200" y="1825625"/>
            <a:ext cx="5181600" cy="4351338"/>
          </a:xfrm>
        </p:spPr>
        <p:txBody>
          <a:bodyPr anchor="ctr"/>
          <a:lstStyle>
            <a:lvl1pPr>
              <a:buClr>
                <a:srgbClr val="015396"/>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15396"/>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15396"/>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15396"/>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15396"/>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Oval">
            <a:extLst>
              <a:ext uri="{FF2B5EF4-FFF2-40B4-BE49-F238E27FC236}">
                <a16:creationId xmlns:a16="http://schemas.microsoft.com/office/drawing/2014/main" id="{6B815260-A5D0-4FA7-A4C9-BC8761B49EC3}"/>
              </a:ext>
            </a:extLst>
          </p:cNvPr>
          <p:cNvSpPr/>
          <p:nvPr userDrawn="1"/>
        </p:nvSpPr>
        <p:spPr>
          <a:xfrm>
            <a:off x="1874215" y="2039018"/>
            <a:ext cx="2979731" cy="2979731"/>
          </a:xfrm>
          <a:prstGeom prst="ellipse">
            <a:avLst/>
          </a:prstGeom>
          <a:noFill/>
          <a:ln w="38100">
            <a:solidFill>
              <a:srgbClr val="015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a:extLst>
              <a:ext uri="{FF2B5EF4-FFF2-40B4-BE49-F238E27FC236}">
                <a16:creationId xmlns:a16="http://schemas.microsoft.com/office/drawing/2014/main" id="{353F6414-3B35-4174-B310-CAB0034FFA34}"/>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4273518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eet team -1 ">
    <p:spTree>
      <p:nvGrpSpPr>
        <p:cNvPr id="1" name=""/>
        <p:cNvGrpSpPr/>
        <p:nvPr/>
      </p:nvGrpSpPr>
      <p:grpSpPr>
        <a:xfrm>
          <a:off x="0" y="0"/>
          <a:ext cx="0" cy="0"/>
          <a:chOff x="0" y="0"/>
          <a:chExt cx="0" cy="0"/>
        </a:xfrm>
      </p:grpSpPr>
      <p:sp>
        <p:nvSpPr>
          <p:cNvPr id="14" name="Rectangle">
            <a:extLst>
              <a:ext uri="{FF2B5EF4-FFF2-40B4-BE49-F238E27FC236}">
                <a16:creationId xmlns:a16="http://schemas.microsoft.com/office/drawing/2014/main" id="{9CF65BDA-AF7A-4938-AF18-CFFFAD9B23E1}"/>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18" name="Text Placeholder b">
            <a:extLst>
              <a:ext uri="{FF2B5EF4-FFF2-40B4-BE49-F238E27FC236}">
                <a16:creationId xmlns:a16="http://schemas.microsoft.com/office/drawing/2014/main" id="{78489BB8-0A91-4510-A4E7-3681D7876E97}"/>
              </a:ext>
            </a:extLst>
          </p:cNvPr>
          <p:cNvSpPr>
            <a:spLocks noGrp="1"/>
          </p:cNvSpPr>
          <p:nvPr>
            <p:ph sz="half" idx="17" hasCustomPrompt="1"/>
          </p:nvPr>
        </p:nvSpPr>
        <p:spPr>
          <a:xfrm>
            <a:off x="4171911" y="5634542"/>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17" name="Text Placeholder a">
            <a:extLst>
              <a:ext uri="{FF2B5EF4-FFF2-40B4-BE49-F238E27FC236}">
                <a16:creationId xmlns:a16="http://schemas.microsoft.com/office/drawing/2014/main" id="{7F0C7D94-0A8B-4E2F-BD78-C049C5011E63}"/>
              </a:ext>
            </a:extLst>
          </p:cNvPr>
          <p:cNvSpPr>
            <a:spLocks noGrp="1"/>
          </p:cNvSpPr>
          <p:nvPr>
            <p:ph sz="half" idx="16" hasCustomPrompt="1"/>
          </p:nvPr>
        </p:nvSpPr>
        <p:spPr>
          <a:xfrm>
            <a:off x="4171911" y="5370840"/>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4" name="Oval 3">
            <a:extLst>
              <a:ext uri="{FF2B5EF4-FFF2-40B4-BE49-F238E27FC236}">
                <a16:creationId xmlns:a16="http://schemas.microsoft.com/office/drawing/2014/main" id="{1E95E197-296B-486D-948A-76666AA18A65}"/>
              </a:ext>
            </a:extLst>
          </p:cNvPr>
          <p:cNvSpPr/>
          <p:nvPr userDrawn="1"/>
        </p:nvSpPr>
        <p:spPr>
          <a:xfrm>
            <a:off x="4597543" y="2074004"/>
            <a:ext cx="2979731" cy="2979731"/>
          </a:xfrm>
          <a:prstGeom prst="ellipse">
            <a:avLst/>
          </a:prstGeom>
          <a:noFill/>
          <a:ln w="38100">
            <a:solidFill>
              <a:srgbClr val="015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a:extLst>
              <a:ext uri="{FF2B5EF4-FFF2-40B4-BE49-F238E27FC236}">
                <a16:creationId xmlns:a16="http://schemas.microsoft.com/office/drawing/2014/main" id="{EF507428-4A93-42B4-B2E0-CD72394E1880}"/>
              </a:ext>
            </a:extLst>
          </p:cNvPr>
          <p:cNvSpPr>
            <a:spLocks noGrp="1"/>
          </p:cNvSpPr>
          <p:nvPr>
            <p:ph type="pic" idx="1"/>
          </p:nvPr>
        </p:nvSpPr>
        <p:spPr>
          <a:xfrm>
            <a:off x="4715808" y="2192269"/>
            <a:ext cx="2743200" cy="27432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Title">
            <a:extLst>
              <a:ext uri="{FF2B5EF4-FFF2-40B4-BE49-F238E27FC236}">
                <a16:creationId xmlns:a16="http://schemas.microsoft.com/office/drawing/2014/main" id="{A29CEF48-00D1-4EC3-AD76-D7D6FAF24E86}"/>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265128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et team - 2">
    <p:spTree>
      <p:nvGrpSpPr>
        <p:cNvPr id="1" name=""/>
        <p:cNvGrpSpPr/>
        <p:nvPr/>
      </p:nvGrpSpPr>
      <p:grpSpPr>
        <a:xfrm>
          <a:off x="0" y="0"/>
          <a:ext cx="0" cy="0"/>
          <a:chOff x="0" y="0"/>
          <a:chExt cx="0" cy="0"/>
        </a:xfrm>
      </p:grpSpPr>
      <p:sp>
        <p:nvSpPr>
          <p:cNvPr id="24" name="Rectangle">
            <a:extLst>
              <a:ext uri="{FF2B5EF4-FFF2-40B4-BE49-F238E27FC236}">
                <a16:creationId xmlns:a16="http://schemas.microsoft.com/office/drawing/2014/main" id="{EA7A69B1-4CD4-44A8-BDC6-06666FB363BB}"/>
              </a:ext>
            </a:extLst>
          </p:cNvPr>
          <p:cNvSpPr/>
          <p:nvPr userDrawn="1"/>
        </p:nvSpPr>
        <p:spPr>
          <a:xfrm>
            <a:off x="11009489" y="6420819"/>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20" name="Text Placeholder 2b">
            <a:extLst>
              <a:ext uri="{FF2B5EF4-FFF2-40B4-BE49-F238E27FC236}">
                <a16:creationId xmlns:a16="http://schemas.microsoft.com/office/drawing/2014/main" id="{46DB1E9E-5598-4E21-B6BC-593DBC2C0BE0}"/>
              </a:ext>
            </a:extLst>
          </p:cNvPr>
          <p:cNvSpPr>
            <a:spLocks noGrp="1"/>
          </p:cNvSpPr>
          <p:nvPr>
            <p:ph sz="half" idx="19" hasCustomPrompt="1"/>
          </p:nvPr>
        </p:nvSpPr>
        <p:spPr>
          <a:xfrm>
            <a:off x="6653382" y="5634542"/>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19" name="Text Placeholder 2a">
            <a:extLst>
              <a:ext uri="{FF2B5EF4-FFF2-40B4-BE49-F238E27FC236}">
                <a16:creationId xmlns:a16="http://schemas.microsoft.com/office/drawing/2014/main" id="{FB4A923A-27A2-4AB0-887F-2C09A3379A0E}"/>
              </a:ext>
            </a:extLst>
          </p:cNvPr>
          <p:cNvSpPr>
            <a:spLocks noGrp="1"/>
          </p:cNvSpPr>
          <p:nvPr>
            <p:ph sz="half" idx="18" hasCustomPrompt="1"/>
          </p:nvPr>
        </p:nvSpPr>
        <p:spPr>
          <a:xfrm>
            <a:off x="6653382" y="5370840"/>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8" name="Picture Placeholder 2">
            <a:extLst>
              <a:ext uri="{FF2B5EF4-FFF2-40B4-BE49-F238E27FC236}">
                <a16:creationId xmlns:a16="http://schemas.microsoft.com/office/drawing/2014/main" id="{EF507428-4A93-42B4-B2E0-CD72394E1880}"/>
              </a:ext>
            </a:extLst>
          </p:cNvPr>
          <p:cNvSpPr>
            <a:spLocks noGrp="1"/>
          </p:cNvSpPr>
          <p:nvPr>
            <p:ph type="pic" idx="1"/>
          </p:nvPr>
        </p:nvSpPr>
        <p:spPr>
          <a:xfrm>
            <a:off x="2047606" y="2310535"/>
            <a:ext cx="2743200" cy="27432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5" name="Oval 2">
            <a:extLst>
              <a:ext uri="{FF2B5EF4-FFF2-40B4-BE49-F238E27FC236}">
                <a16:creationId xmlns:a16="http://schemas.microsoft.com/office/drawing/2014/main" id="{428F8D71-B409-4E39-8278-084A09EA4E09}"/>
              </a:ext>
            </a:extLst>
          </p:cNvPr>
          <p:cNvSpPr/>
          <p:nvPr userDrawn="1"/>
        </p:nvSpPr>
        <p:spPr>
          <a:xfrm>
            <a:off x="7087605" y="2192269"/>
            <a:ext cx="2979731" cy="2979731"/>
          </a:xfrm>
          <a:prstGeom prst="ellipse">
            <a:avLst/>
          </a:prstGeom>
          <a:noFill/>
          <a:ln w="38100">
            <a:solidFill>
              <a:srgbClr val="015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1b">
            <a:extLst>
              <a:ext uri="{FF2B5EF4-FFF2-40B4-BE49-F238E27FC236}">
                <a16:creationId xmlns:a16="http://schemas.microsoft.com/office/drawing/2014/main" id="{78489BB8-0A91-4510-A4E7-3681D7876E97}"/>
              </a:ext>
            </a:extLst>
          </p:cNvPr>
          <p:cNvSpPr>
            <a:spLocks noGrp="1"/>
          </p:cNvSpPr>
          <p:nvPr>
            <p:ph sz="half" idx="17" hasCustomPrompt="1"/>
          </p:nvPr>
        </p:nvSpPr>
        <p:spPr>
          <a:xfrm>
            <a:off x="1495117" y="5634542"/>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17" name="Text Placeholder 1a">
            <a:extLst>
              <a:ext uri="{FF2B5EF4-FFF2-40B4-BE49-F238E27FC236}">
                <a16:creationId xmlns:a16="http://schemas.microsoft.com/office/drawing/2014/main" id="{7F0C7D94-0A8B-4E2F-BD78-C049C5011E63}"/>
              </a:ext>
            </a:extLst>
          </p:cNvPr>
          <p:cNvSpPr>
            <a:spLocks noGrp="1"/>
          </p:cNvSpPr>
          <p:nvPr>
            <p:ph sz="half" idx="16" hasCustomPrompt="1"/>
          </p:nvPr>
        </p:nvSpPr>
        <p:spPr>
          <a:xfrm>
            <a:off x="1495117" y="5370840"/>
            <a:ext cx="3848178" cy="263702"/>
          </a:xfrm>
        </p:spPr>
        <p:txBody>
          <a:bodyPr>
            <a:normAutofit/>
          </a:bodyPr>
          <a:lstStyle>
            <a:lvl1pPr marL="0" indent="0" algn="ctr">
              <a:buNone/>
              <a:defRPr sz="1600"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12" name="Picture Placeholder 1">
            <a:extLst>
              <a:ext uri="{FF2B5EF4-FFF2-40B4-BE49-F238E27FC236}">
                <a16:creationId xmlns:a16="http://schemas.microsoft.com/office/drawing/2014/main" id="{D826CE8B-31FB-4ED2-92ED-C93D69D5FEB3}"/>
              </a:ext>
            </a:extLst>
          </p:cNvPr>
          <p:cNvSpPr>
            <a:spLocks noGrp="1"/>
          </p:cNvSpPr>
          <p:nvPr>
            <p:ph type="pic" idx="14"/>
          </p:nvPr>
        </p:nvSpPr>
        <p:spPr>
          <a:xfrm>
            <a:off x="7205871" y="2310535"/>
            <a:ext cx="2743200" cy="27432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4" name="Oval 1">
            <a:extLst>
              <a:ext uri="{FF2B5EF4-FFF2-40B4-BE49-F238E27FC236}">
                <a16:creationId xmlns:a16="http://schemas.microsoft.com/office/drawing/2014/main" id="{0822A345-BBDB-4B7F-B49C-1F56538757FE}"/>
              </a:ext>
            </a:extLst>
          </p:cNvPr>
          <p:cNvSpPr/>
          <p:nvPr userDrawn="1"/>
        </p:nvSpPr>
        <p:spPr>
          <a:xfrm>
            <a:off x="1929340" y="2192269"/>
            <a:ext cx="2979731" cy="2979731"/>
          </a:xfrm>
          <a:prstGeom prst="ellipse">
            <a:avLst/>
          </a:prstGeom>
          <a:noFill/>
          <a:ln w="38100">
            <a:solidFill>
              <a:srgbClr val="015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a:extLst>
              <a:ext uri="{FF2B5EF4-FFF2-40B4-BE49-F238E27FC236}">
                <a16:creationId xmlns:a16="http://schemas.microsoft.com/office/drawing/2014/main" id="{2EF1B20B-C209-4D11-BAA7-482AA5193659}"/>
              </a:ext>
            </a:extLst>
          </p:cNvPr>
          <p:cNvSpPr>
            <a:spLocks noGrp="1"/>
          </p:cNvSpPr>
          <p:nvPr>
            <p:ph type="title"/>
          </p:nvPr>
        </p:nvSpPr>
        <p:spPr>
          <a:xfrm>
            <a:off x="838200" y="365125"/>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87896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a:extLst>
              <a:ext uri="{FF2B5EF4-FFF2-40B4-BE49-F238E27FC236}">
                <a16:creationId xmlns:a16="http://schemas.microsoft.com/office/drawing/2014/main" id="{9E11EA67-2F6B-4F3E-95AC-3E985C19337C}"/>
              </a:ext>
            </a:extLst>
          </p:cNvPr>
          <p:cNvSpPr>
            <a:spLocks noGrp="1"/>
          </p:cNvSpPr>
          <p:nvPr>
            <p:ph type="sldNum" sz="quarter" idx="4"/>
          </p:nvPr>
        </p:nvSpPr>
        <p:spPr>
          <a:xfrm>
            <a:off x="8634453" y="6356350"/>
            <a:ext cx="2743200" cy="365125"/>
          </a:xfrm>
          <a:prstGeom prst="rect">
            <a:avLst/>
          </a:prstGeom>
        </p:spPr>
        <p:txBody>
          <a:bodyPr vert="horz" lIns="91440" tIns="45720" rIns="91440" bIns="45720" rtlCol="0" anchor="ctr"/>
          <a:lstStyle>
            <a:lvl1pPr algn="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pic>
        <p:nvPicPr>
          <p:cNvPr id="5" name="National Institutes of Health Office of Extramural Research logo" descr="National Institutes of Health Office of Extramural Research logo">
            <a:extLst>
              <a:ext uri="{FF2B5EF4-FFF2-40B4-BE49-F238E27FC236}">
                <a16:creationId xmlns:a16="http://schemas.microsoft.com/office/drawing/2014/main" id="{4908E191-FA5C-4E38-8364-BE20F36D35F3}"/>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850731" y="6357383"/>
            <a:ext cx="1765636" cy="275715"/>
          </a:xfrm>
          <a:prstGeom prst="rect">
            <a:avLst/>
          </a:prstGeom>
        </p:spPr>
      </p:pic>
      <p:sp>
        <p:nvSpPr>
          <p:cNvPr id="3" name="Text Placeholder">
            <a:extLst>
              <a:ext uri="{FF2B5EF4-FFF2-40B4-BE49-F238E27FC236}">
                <a16:creationId xmlns:a16="http://schemas.microsoft.com/office/drawing/2014/main" id="{39EC2936-D94A-4740-B83D-1EA436B25E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6D548E5B-1AD2-44B7-B761-15D7A14138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4107697721"/>
      </p:ext>
    </p:extLst>
  </p:cSld>
  <p:clrMap bg1="lt1" tx1="dk1" bg2="lt2" tx2="dk2" accent1="accent1" accent2="accent2" accent3="accent3" accent4="accent4" accent5="accent5" accent6="accent6" hlink="hlink" folHlink="folHlink"/>
  <p:sldLayoutIdLst>
    <p:sldLayoutId id="2147483660" r:id="rId1"/>
    <p:sldLayoutId id="2147483663" r:id="rId2"/>
    <p:sldLayoutId id="2147483650" r:id="rId3"/>
    <p:sldLayoutId id="2147483652" r:id="rId4"/>
    <p:sldLayoutId id="2147483664" r:id="rId5"/>
    <p:sldLayoutId id="2147483670" r:id="rId6"/>
    <p:sldLayoutId id="2147483669" r:id="rId7"/>
    <p:sldLayoutId id="2147483668" r:id="rId8"/>
    <p:sldLayoutId id="2147483667" r:id="rId9"/>
    <p:sldLayoutId id="2147483665" r:id="rId10"/>
    <p:sldLayoutId id="2147483666" r:id="rId11"/>
    <p:sldLayoutId id="2147483653" r:id="rId12"/>
    <p:sldLayoutId id="2147483654" r:id="rId13"/>
    <p:sldLayoutId id="2147483655" r:id="rId14"/>
    <p:sldLayoutId id="2147483662" r:id="rId15"/>
    <p:sldLayoutId id="2147483671" r:id="rId16"/>
  </p:sldLayoutIdLst>
  <p:hf hdr="0" ftr="0" dt="0"/>
  <p:txStyles>
    <p:titleStyle>
      <a:lvl1pPr algn="l" defTabSz="914400" rtl="0" eaLnBrk="1" latinLnBrk="0" hangingPunct="1">
        <a:lnSpc>
          <a:spcPct val="90000"/>
        </a:lnSpc>
        <a:spcBef>
          <a:spcPct val="0"/>
        </a:spcBef>
        <a:buNone/>
        <a:defRPr sz="44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9.tmp"/><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image" Target="../media/image20.tmp"/><Relationship Id="rId1" Type="http://schemas.openxmlformats.org/officeDocument/2006/relationships/slideLayout" Target="../slideLayouts/slideLayout3.xml"/><Relationship Id="rId4" Type="http://schemas.openxmlformats.org/officeDocument/2006/relationships/hyperlink" Target="https://www.era.nih.gov/erahelp/HSS_External/#chng_status_&amp;_submit.htm?TocPath=_____8"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image" Target="../media/image22.tmp"/><Relationship Id="rId1" Type="http://schemas.openxmlformats.org/officeDocument/2006/relationships/slideLayout" Target="../slideLayouts/slideLayout3.xml"/><Relationship Id="rId5" Type="http://schemas.openxmlformats.org/officeDocument/2006/relationships/hyperlink" Target="https://era.nih.gov/erahelp/HSS_External/#edit_studies.htm%3FTocPath%3DThe%2520Human%2520Subjects%2520System%2520(HSS)%7C_____3" TargetMode="External"/><Relationship Id="rId4" Type="http://schemas.openxmlformats.org/officeDocument/2006/relationships/image" Target="../media/image24.tmp"/></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image" Target="../media/image26.tmp"/><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hyperlink" Target="https://www.era.nih.gov/help-tutorials/era-training-hss.htm" TargetMode="External"/><Relationship Id="rId4" Type="http://schemas.openxmlformats.org/officeDocument/2006/relationships/hyperlink" Target="https://www.era.nih.gov/sites/default/files/2020-05/ParticipantLevelData-Template.csv"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image" Target="../media/image32.tmp"/><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5.tmp"/><Relationship Id="rId2" Type="http://schemas.openxmlformats.org/officeDocument/2006/relationships/image" Target="../media/image34.tmp"/><Relationship Id="rId1" Type="http://schemas.openxmlformats.org/officeDocument/2006/relationships/slideLayout" Target="../slideLayouts/slideLayout4.xml"/><Relationship Id="rId4" Type="http://schemas.openxmlformats.org/officeDocument/2006/relationships/hyperlink" Target="https://www.era.nih.gov/erahelp/assist/#ASSIST_Help_Topics/Export_to_XML_and_Upload/Export_or_Upload.htm?TocPath=Forms%2520Data%2520Entry%257CExport%2520and%2520Upload%2520Data%2520to%2520ClinicalTrials.gov%257C_____0"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7.tmp"/><Relationship Id="rId2" Type="http://schemas.openxmlformats.org/officeDocument/2006/relationships/image" Target="../media/image36.tmp"/><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hyperlink" Target="https://era.nih.gov/erahelp/HSS_External/#edit_studies.htm%3FTocPath%3DThe%2520Human%2520Subjects%2520System%2520(HSS)%7C_____3"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8.tmp"/><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40.tmp"/><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2.tmp"/><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8" Type="http://schemas.openxmlformats.org/officeDocument/2006/relationships/hyperlink" Target="https://www.era.nih.gov/erahelp/Commons/default.htm#Commons/rppr/inclusion/edit_inclusion.htm?TocPath=RPPR%2520Module%257CEditing%2520Inclusion%2520Enrollment%2520Data%257C_____0" TargetMode="External"/><Relationship Id="rId3" Type="http://schemas.openxmlformats.org/officeDocument/2006/relationships/hyperlink" Target="https://www.era.nih.gov/erahelp/HSS_External/" TargetMode="External"/><Relationship Id="rId7" Type="http://schemas.openxmlformats.org/officeDocument/2006/relationships/hyperlink" Target="https://www.era.nih.gov/erahelp/Commons/default.htm#Commons/rppr/rppr_edit.htm?TocPath=RPPR%2520Module%257CEditing%2520the%2520RPPR%257C_____0" TargetMode="External"/><Relationship Id="rId12" Type="http://schemas.openxmlformats.org/officeDocument/2006/relationships/hyperlink" Target="https://grants.nih.gov/grants/funding/inclusion-across-the-lifespan-faq.htm" TargetMode="External"/><Relationship Id="rId2" Type="http://schemas.openxmlformats.org/officeDocument/2006/relationships/hyperlink" Target="https://grants.nih.gov/grants/how-to-apply-application-guide.html" TargetMode="External"/><Relationship Id="rId1" Type="http://schemas.openxmlformats.org/officeDocument/2006/relationships/slideLayout" Target="../slideLayouts/slideLayout3.xml"/><Relationship Id="rId6" Type="http://schemas.openxmlformats.org/officeDocument/2006/relationships/hyperlink" Target="https://grants.nih.gov/sites/default/files/Participant-level%20data%20template%20tip%20sheet.pdf" TargetMode="External"/><Relationship Id="rId11" Type="http://schemas.openxmlformats.org/officeDocument/2006/relationships/hyperlink" Target="https://grants.nih.gov/policy/inclusion/lifespan.htm" TargetMode="External"/><Relationship Id="rId5" Type="http://schemas.openxmlformats.org/officeDocument/2006/relationships/hyperlink" Target="https://www.era.nih.gov/help-tutorials/hss" TargetMode="External"/><Relationship Id="rId10" Type="http://schemas.openxmlformats.org/officeDocument/2006/relationships/hyperlink" Target="https://grants.nih.gov/grants/funding/inclusion-basis-on-sex-gender-race-ethnicity-faq.htm" TargetMode="External"/><Relationship Id="rId4" Type="http://schemas.openxmlformats.org/officeDocument/2006/relationships/hyperlink" Target="https://www.era.nih.gov/help-tutorials/era-training-hss.htm" TargetMode="External"/><Relationship Id="rId9" Type="http://schemas.openxmlformats.org/officeDocument/2006/relationships/hyperlink" Target="https://grants.nih.gov/policy/inclusion/women-and-minorities.ht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wmf"/><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12.tmp"/><Relationship Id="rId1" Type="http://schemas.openxmlformats.org/officeDocument/2006/relationships/slideLayout" Target="../slideLayouts/slideLayout3.xml"/><Relationship Id="rId4" Type="http://schemas.openxmlformats.org/officeDocument/2006/relationships/hyperlink" Target="https://www.era.nih.gov/erahelp/HSS_External/#access_hss.htm?TocPath=_____4"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hyperlink" Target="https://www.era.nih.gov/erahelp/HSS_External/#access_hss.htm?TocPath=_____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F6E3C460-C493-4BF5-98EF-095BF507A248}"/>
              </a:ext>
            </a:extLst>
          </p:cNvPr>
          <p:cNvSpPr>
            <a:spLocks noGrp="1"/>
          </p:cNvSpPr>
          <p:nvPr>
            <p:ph type="ctrTitle"/>
          </p:nvPr>
        </p:nvSpPr>
        <p:spPr/>
        <p:txBody>
          <a:bodyPr/>
          <a:lstStyle/>
          <a:p>
            <a:r>
              <a:rPr lang="en-US" dirty="0"/>
              <a:t>The Human Subjects System (HSS)</a:t>
            </a:r>
          </a:p>
        </p:txBody>
      </p:sp>
      <p:sp>
        <p:nvSpPr>
          <p:cNvPr id="3" name="Content placeholder">
            <a:extLst>
              <a:ext uri="{FF2B5EF4-FFF2-40B4-BE49-F238E27FC236}">
                <a16:creationId xmlns:a16="http://schemas.microsoft.com/office/drawing/2014/main" id="{3CD69520-AF80-4D2F-A73D-1D59757AFA62}"/>
              </a:ext>
            </a:extLst>
          </p:cNvPr>
          <p:cNvSpPr>
            <a:spLocks noGrp="1"/>
          </p:cNvSpPr>
          <p:nvPr>
            <p:ph type="body" idx="1"/>
          </p:nvPr>
        </p:nvSpPr>
        <p:spPr/>
        <p:txBody>
          <a:bodyPr/>
          <a:lstStyle/>
          <a:p>
            <a:r>
              <a:rPr lang="en-US" dirty="0"/>
              <a:t>Virtual NIH Grants </a:t>
            </a:r>
            <a:r>
              <a:rPr lang="en-US" dirty="0" err="1"/>
              <a:t>PreCon</a:t>
            </a:r>
            <a:r>
              <a:rPr lang="en-US" dirty="0"/>
              <a:t> Event| December 7, 2022 | Rebecca Favor, DrPH, CPH</a:t>
            </a:r>
          </a:p>
        </p:txBody>
      </p:sp>
    </p:spTree>
    <p:custDataLst>
      <p:tags r:id="rId1"/>
    </p:custDataLst>
    <p:extLst>
      <p:ext uri="{BB962C8B-B14F-4D97-AF65-F5344CB8AC3E}">
        <p14:creationId xmlns:p14="http://schemas.microsoft.com/office/powerpoint/2010/main" val="3925712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954493-2478-4C4C-A437-5A4C482D69C9}"/>
              </a:ext>
            </a:extLst>
          </p:cNvPr>
          <p:cNvSpPr>
            <a:spLocks noGrp="1"/>
          </p:cNvSpPr>
          <p:nvPr>
            <p:ph type="title"/>
          </p:nvPr>
        </p:nvSpPr>
        <p:spPr>
          <a:xfrm>
            <a:off x="838200" y="365125"/>
            <a:ext cx="5387502" cy="5234781"/>
          </a:xfrm>
        </p:spPr>
        <p:txBody>
          <a:bodyPr/>
          <a:lstStyle/>
          <a:p>
            <a:pPr algn="ctr"/>
            <a:r>
              <a:rPr lang="en-US" dirty="0"/>
              <a:t>Knowledge Check!</a:t>
            </a:r>
          </a:p>
        </p:txBody>
      </p:sp>
      <p:pic>
        <p:nvPicPr>
          <p:cNvPr id="6" name="Content Placeholder 5" descr="Questions with solid fill">
            <a:extLst>
              <a:ext uri="{FF2B5EF4-FFF2-40B4-BE49-F238E27FC236}">
                <a16:creationId xmlns:a16="http://schemas.microsoft.com/office/drawing/2014/main" id="{9EBE19A7-0A31-4D34-919F-2935DE44C530}"/>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6000" y="1027906"/>
            <a:ext cx="4572000" cy="4572000"/>
          </a:xfrm>
        </p:spPr>
      </p:pic>
      <p:sp>
        <p:nvSpPr>
          <p:cNvPr id="2" name="Slide Number Placeholder 1">
            <a:extLst>
              <a:ext uri="{FF2B5EF4-FFF2-40B4-BE49-F238E27FC236}">
                <a16:creationId xmlns:a16="http://schemas.microsoft.com/office/drawing/2014/main" id="{A0403D9F-9FD6-4FD9-8ECC-075506E29F06}"/>
              </a:ext>
            </a:extLst>
          </p:cNvPr>
          <p:cNvSpPr>
            <a:spLocks noGrp="1"/>
          </p:cNvSpPr>
          <p:nvPr>
            <p:ph type="sldNum" sz="quarter" idx="12"/>
          </p:nvPr>
        </p:nvSpPr>
        <p:spPr/>
        <p:txBody>
          <a:bodyPr/>
          <a:lstStyle/>
          <a:p>
            <a:fld id="{A7DDB576-49B3-42E2-89EA-6E35EA8EF806}" type="slidenum">
              <a:rPr lang="en-US" smtClean="0"/>
              <a:pPr/>
              <a:t>10</a:t>
            </a:fld>
            <a:endParaRPr lang="en-US" dirty="0"/>
          </a:p>
        </p:txBody>
      </p:sp>
    </p:spTree>
    <p:extLst>
      <p:ext uri="{BB962C8B-B14F-4D97-AF65-F5344CB8AC3E}">
        <p14:creationId xmlns:p14="http://schemas.microsoft.com/office/powerpoint/2010/main" val="3204281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D00D1C-5809-40EE-B675-7BC57516D178}"/>
              </a:ext>
            </a:extLst>
          </p:cNvPr>
          <p:cNvSpPr>
            <a:spLocks noGrp="1"/>
          </p:cNvSpPr>
          <p:nvPr>
            <p:ph type="title"/>
          </p:nvPr>
        </p:nvSpPr>
        <p:spPr>
          <a:xfrm>
            <a:off x="622570" y="365125"/>
            <a:ext cx="10731231" cy="1151411"/>
          </a:xfrm>
        </p:spPr>
        <p:txBody>
          <a:bodyPr/>
          <a:lstStyle/>
          <a:p>
            <a:r>
              <a:rPr lang="en-US" dirty="0"/>
              <a:t>Question 1: RPPR update</a:t>
            </a:r>
          </a:p>
        </p:txBody>
      </p:sp>
      <p:pic>
        <p:nvPicPr>
          <p:cNvPr id="7" name="Picture 6" descr="Yellow question mark">
            <a:extLst>
              <a:ext uri="{FF2B5EF4-FFF2-40B4-BE49-F238E27FC236}">
                <a16:creationId xmlns:a16="http://schemas.microsoft.com/office/drawing/2014/main" id="{ED66A51E-F926-4AAB-874E-4AC0538F1B07}"/>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5580" r="19172"/>
          <a:stretch/>
        </p:blipFill>
        <p:spPr>
          <a:xfrm>
            <a:off x="389105" y="1909931"/>
            <a:ext cx="3579779" cy="32916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Content Placeholder 2">
            <a:extLst>
              <a:ext uri="{FF2B5EF4-FFF2-40B4-BE49-F238E27FC236}">
                <a16:creationId xmlns:a16="http://schemas.microsoft.com/office/drawing/2014/main" id="{5F50465F-B231-496B-B8DF-34AC4FEFE8B8}"/>
              </a:ext>
            </a:extLst>
          </p:cNvPr>
          <p:cNvSpPr txBox="1">
            <a:spLocks/>
          </p:cNvSpPr>
          <p:nvPr/>
        </p:nvSpPr>
        <p:spPr>
          <a:xfrm>
            <a:off x="4085616" y="1498060"/>
            <a:ext cx="7313903" cy="1449421"/>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Clr>
                <a:srgbClr val="015396"/>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rgbClr val="015396"/>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rgbClr val="015396"/>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rgbClr val="015396"/>
              </a:buClr>
              <a:buFont typeface="Arial" panose="020B0604020202020204" pitchFamily="34" charset="0"/>
              <a:buChar char="•"/>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rgbClr val="015396"/>
              </a:buClr>
              <a:buFont typeface="Arial" panose="020B0604020202020204" pitchFamily="34" charset="0"/>
              <a:buChar char="•"/>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a:t>Dr. Cox has an RPPR due soon and needs to update a study record. What method can Dr. Cox use to access the study record and edit it?</a:t>
            </a:r>
          </a:p>
        </p:txBody>
      </p:sp>
      <p:sp>
        <p:nvSpPr>
          <p:cNvPr id="3" name="Content Placeholder 2">
            <a:extLst>
              <a:ext uri="{FF2B5EF4-FFF2-40B4-BE49-F238E27FC236}">
                <a16:creationId xmlns:a16="http://schemas.microsoft.com/office/drawing/2014/main" id="{D5EC1607-4692-49C9-AECE-EA7AE07CBB8D}"/>
              </a:ext>
            </a:extLst>
          </p:cNvPr>
          <p:cNvSpPr>
            <a:spLocks noGrp="1"/>
          </p:cNvSpPr>
          <p:nvPr>
            <p:ph idx="1"/>
          </p:nvPr>
        </p:nvSpPr>
        <p:spPr>
          <a:xfrm>
            <a:off x="4270442" y="2752929"/>
            <a:ext cx="7083357" cy="3219754"/>
          </a:xfrm>
        </p:spPr>
        <p:txBody>
          <a:bodyPr>
            <a:normAutofit lnSpcReduction="10000"/>
          </a:bodyPr>
          <a:lstStyle/>
          <a:p>
            <a:pPr marL="457200" indent="-457200">
              <a:buAutoNum type="alphaUcPeriod"/>
            </a:pPr>
            <a:endParaRPr lang="en-US" dirty="0"/>
          </a:p>
          <a:p>
            <a:pPr marL="457200" indent="-457200">
              <a:buAutoNum type="alphaUcPeriod"/>
            </a:pPr>
            <a:r>
              <a:rPr lang="en-US" dirty="0"/>
              <a:t>Access the RPPR Module and find the Human Subjects link in Section G4</a:t>
            </a:r>
          </a:p>
          <a:p>
            <a:pPr marL="457200" indent="-457200">
              <a:buAutoNum type="alphaUcPeriod"/>
            </a:pPr>
            <a:r>
              <a:rPr lang="en-US" dirty="0"/>
              <a:t>Use the Status tab in Commons to search for and find the project, then use the Human Subjects link for the project</a:t>
            </a:r>
          </a:p>
          <a:p>
            <a:pPr marL="457200" indent="-457200">
              <a:buAutoNum type="alphaUcPeriod"/>
            </a:pPr>
            <a:r>
              <a:rPr lang="en-US" dirty="0"/>
              <a:t>Either is fine.</a:t>
            </a:r>
          </a:p>
          <a:p>
            <a:pPr marL="457200" indent="-457200">
              <a:buAutoNum type="alphaUcPeriod"/>
            </a:pPr>
            <a:r>
              <a:rPr lang="en-US" dirty="0"/>
              <a:t>Neither is fine.</a:t>
            </a:r>
          </a:p>
        </p:txBody>
      </p:sp>
      <p:sp>
        <p:nvSpPr>
          <p:cNvPr id="2" name="Slide Number Placeholder 1">
            <a:extLst>
              <a:ext uri="{FF2B5EF4-FFF2-40B4-BE49-F238E27FC236}">
                <a16:creationId xmlns:a16="http://schemas.microsoft.com/office/drawing/2014/main" id="{948FF3C2-D257-4314-8585-BF44F6B7BDA0}"/>
              </a:ext>
            </a:extLst>
          </p:cNvPr>
          <p:cNvSpPr>
            <a:spLocks noGrp="1"/>
          </p:cNvSpPr>
          <p:nvPr>
            <p:ph type="sldNum" sz="quarter" idx="12"/>
          </p:nvPr>
        </p:nvSpPr>
        <p:spPr/>
        <p:txBody>
          <a:bodyPr/>
          <a:lstStyle/>
          <a:p>
            <a:fld id="{A7DDB576-49B3-42E2-89EA-6E35EA8EF806}" type="slidenum">
              <a:rPr lang="en-US" smtClean="0"/>
              <a:pPr/>
              <a:t>11</a:t>
            </a:fld>
            <a:endParaRPr lang="en-US" dirty="0"/>
          </a:p>
        </p:txBody>
      </p:sp>
    </p:spTree>
    <p:extLst>
      <p:ext uri="{BB962C8B-B14F-4D97-AF65-F5344CB8AC3E}">
        <p14:creationId xmlns:p14="http://schemas.microsoft.com/office/powerpoint/2010/main" val="860824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D00D1C-5809-40EE-B675-7BC57516D178}"/>
              </a:ext>
            </a:extLst>
          </p:cNvPr>
          <p:cNvSpPr>
            <a:spLocks noGrp="1"/>
          </p:cNvSpPr>
          <p:nvPr>
            <p:ph type="title"/>
          </p:nvPr>
        </p:nvSpPr>
        <p:spPr>
          <a:xfrm>
            <a:off x="622570" y="365125"/>
            <a:ext cx="10731231" cy="1151411"/>
          </a:xfrm>
        </p:spPr>
        <p:txBody>
          <a:bodyPr/>
          <a:lstStyle/>
          <a:p>
            <a:r>
              <a:rPr lang="en-US" dirty="0"/>
              <a:t>Question 1: answer</a:t>
            </a:r>
          </a:p>
        </p:txBody>
      </p:sp>
      <p:pic>
        <p:nvPicPr>
          <p:cNvPr id="7" name="Picture 6" descr="Yellow question mark">
            <a:extLst>
              <a:ext uri="{FF2B5EF4-FFF2-40B4-BE49-F238E27FC236}">
                <a16:creationId xmlns:a16="http://schemas.microsoft.com/office/drawing/2014/main" id="{824D8B87-C6DD-409B-B287-C1E4C2743914}"/>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5580" r="19172"/>
          <a:stretch/>
        </p:blipFill>
        <p:spPr>
          <a:xfrm>
            <a:off x="411479" y="1783162"/>
            <a:ext cx="3579779" cy="32916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Content Placeholder 2">
            <a:extLst>
              <a:ext uri="{FF2B5EF4-FFF2-40B4-BE49-F238E27FC236}">
                <a16:creationId xmlns:a16="http://schemas.microsoft.com/office/drawing/2014/main" id="{5F50465F-B231-496B-B8DF-34AC4FEFE8B8}"/>
              </a:ext>
            </a:extLst>
          </p:cNvPr>
          <p:cNvSpPr txBox="1">
            <a:spLocks/>
          </p:cNvSpPr>
          <p:nvPr/>
        </p:nvSpPr>
        <p:spPr>
          <a:xfrm>
            <a:off x="4036979" y="1498060"/>
            <a:ext cx="7362541" cy="1449421"/>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Clr>
                <a:srgbClr val="015396"/>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rgbClr val="015396"/>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rgbClr val="015396"/>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rgbClr val="015396"/>
              </a:buClr>
              <a:buFont typeface="Arial" panose="020B0604020202020204" pitchFamily="34" charset="0"/>
              <a:buChar char="•"/>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rgbClr val="015396"/>
              </a:buClr>
              <a:buFont typeface="Arial" panose="020B0604020202020204" pitchFamily="34" charset="0"/>
              <a:buChar char="•"/>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a:t>Dr. Cox has an RPPR due soon and needs to update a study record. What method can Dr. Cox use to access the study record and edit it?</a:t>
            </a:r>
          </a:p>
        </p:txBody>
      </p:sp>
      <p:sp>
        <p:nvSpPr>
          <p:cNvPr id="3" name="Content Placeholder 2">
            <a:extLst>
              <a:ext uri="{FF2B5EF4-FFF2-40B4-BE49-F238E27FC236}">
                <a16:creationId xmlns:a16="http://schemas.microsoft.com/office/drawing/2014/main" id="{D5EC1607-4692-49C9-AECE-EA7AE07CBB8D}"/>
              </a:ext>
            </a:extLst>
          </p:cNvPr>
          <p:cNvSpPr>
            <a:spLocks noGrp="1"/>
          </p:cNvSpPr>
          <p:nvPr>
            <p:ph idx="1"/>
          </p:nvPr>
        </p:nvSpPr>
        <p:spPr>
          <a:xfrm>
            <a:off x="4289898" y="2762655"/>
            <a:ext cx="7063901" cy="3210027"/>
          </a:xfrm>
        </p:spPr>
        <p:txBody>
          <a:bodyPr>
            <a:normAutofit lnSpcReduction="10000"/>
          </a:bodyPr>
          <a:lstStyle/>
          <a:p>
            <a:pPr marL="457200" indent="-457200">
              <a:buAutoNum type="alphaUcPeriod"/>
            </a:pPr>
            <a:endParaRPr lang="en-US" dirty="0"/>
          </a:p>
          <a:p>
            <a:pPr marL="457200" indent="-457200">
              <a:buAutoNum type="alphaUcPeriod"/>
            </a:pPr>
            <a:r>
              <a:rPr lang="en-US" dirty="0"/>
              <a:t>Access the RPPR Module and find the Human Subjects link in Section G4</a:t>
            </a:r>
          </a:p>
          <a:p>
            <a:pPr marL="457200" indent="-457200">
              <a:buAutoNum type="alphaUcPeriod"/>
            </a:pPr>
            <a:r>
              <a:rPr lang="en-US" dirty="0"/>
              <a:t>Use the Status tab in Commons to search for and find the project, then use the Human Subjects link for the project</a:t>
            </a:r>
          </a:p>
          <a:p>
            <a:pPr marL="457200" indent="-457200">
              <a:buAutoNum type="alphaUcPeriod"/>
            </a:pPr>
            <a:r>
              <a:rPr lang="en-US" b="1" dirty="0"/>
              <a:t>Either is fine.</a:t>
            </a:r>
          </a:p>
          <a:p>
            <a:pPr marL="457200" indent="-457200">
              <a:buAutoNum type="alphaUcPeriod"/>
            </a:pPr>
            <a:r>
              <a:rPr lang="en-US" dirty="0"/>
              <a:t>Neither is fine.</a:t>
            </a:r>
          </a:p>
        </p:txBody>
      </p:sp>
      <p:sp>
        <p:nvSpPr>
          <p:cNvPr id="2" name="Slide Number Placeholder 1">
            <a:extLst>
              <a:ext uri="{FF2B5EF4-FFF2-40B4-BE49-F238E27FC236}">
                <a16:creationId xmlns:a16="http://schemas.microsoft.com/office/drawing/2014/main" id="{948FF3C2-D257-4314-8585-BF44F6B7BDA0}"/>
              </a:ext>
            </a:extLst>
          </p:cNvPr>
          <p:cNvSpPr>
            <a:spLocks noGrp="1"/>
          </p:cNvSpPr>
          <p:nvPr>
            <p:ph type="sldNum" sz="quarter" idx="12"/>
          </p:nvPr>
        </p:nvSpPr>
        <p:spPr/>
        <p:txBody>
          <a:bodyPr/>
          <a:lstStyle/>
          <a:p>
            <a:fld id="{A7DDB576-49B3-42E2-89EA-6E35EA8EF806}" type="slidenum">
              <a:rPr lang="en-US" smtClean="0"/>
              <a:pPr/>
              <a:t>12</a:t>
            </a:fld>
            <a:endParaRPr lang="en-US" dirty="0"/>
          </a:p>
        </p:txBody>
      </p:sp>
    </p:spTree>
    <p:extLst>
      <p:ext uri="{BB962C8B-B14F-4D97-AF65-F5344CB8AC3E}">
        <p14:creationId xmlns:p14="http://schemas.microsoft.com/office/powerpoint/2010/main" val="3224008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8F941EE-5D94-4BEC-88BA-2DE3B4C2434B}"/>
              </a:ext>
            </a:extLst>
          </p:cNvPr>
          <p:cNvSpPr>
            <a:spLocks noGrp="1"/>
          </p:cNvSpPr>
          <p:nvPr>
            <p:ph type="title"/>
          </p:nvPr>
        </p:nvSpPr>
        <p:spPr/>
        <p:txBody>
          <a:bodyPr/>
          <a:lstStyle/>
          <a:p>
            <a:r>
              <a:rPr lang="en-US" dirty="0"/>
              <a:t>Updating information in HSS</a:t>
            </a:r>
          </a:p>
        </p:txBody>
      </p:sp>
      <p:sp>
        <p:nvSpPr>
          <p:cNvPr id="2" name="Slide Number Placeholder 1">
            <a:extLst>
              <a:ext uri="{FF2B5EF4-FFF2-40B4-BE49-F238E27FC236}">
                <a16:creationId xmlns:a16="http://schemas.microsoft.com/office/drawing/2014/main" id="{42DF35F7-838E-4637-AE8F-C78294CE80AC}"/>
              </a:ext>
            </a:extLst>
          </p:cNvPr>
          <p:cNvSpPr>
            <a:spLocks noGrp="1"/>
          </p:cNvSpPr>
          <p:nvPr>
            <p:ph type="sldNum" sz="quarter" idx="4294967295"/>
          </p:nvPr>
        </p:nvSpPr>
        <p:spPr>
          <a:xfrm>
            <a:off x="9448800" y="6356350"/>
            <a:ext cx="2743200" cy="365125"/>
          </a:xfrm>
        </p:spPr>
        <p:txBody>
          <a:bodyPr/>
          <a:lstStyle/>
          <a:p>
            <a:fld id="{A7DDB576-49B3-42E2-89EA-6E35EA8EF806}" type="slidenum">
              <a:rPr lang="en-US" smtClean="0">
                <a:solidFill>
                  <a:schemeClr val="tx1">
                    <a:lumMod val="50000"/>
                    <a:lumOff val="50000"/>
                  </a:schemeClr>
                </a:solidFill>
              </a:rPr>
              <a:pPr/>
              <a:t>13</a:t>
            </a:fld>
            <a:endParaRPr lang="en-US" dirty="0">
              <a:solidFill>
                <a:schemeClr val="tx1">
                  <a:lumMod val="50000"/>
                  <a:lumOff val="50000"/>
                </a:schemeClr>
              </a:solidFill>
            </a:endParaRPr>
          </a:p>
        </p:txBody>
      </p:sp>
    </p:spTree>
    <p:extLst>
      <p:ext uri="{BB962C8B-B14F-4D97-AF65-F5344CB8AC3E}">
        <p14:creationId xmlns:p14="http://schemas.microsoft.com/office/powerpoint/2010/main" val="1646411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25C2DD-9542-4C6F-84AF-72B5856FB482}"/>
              </a:ext>
            </a:extLst>
          </p:cNvPr>
          <p:cNvSpPr>
            <a:spLocks noGrp="1"/>
          </p:cNvSpPr>
          <p:nvPr>
            <p:ph type="title"/>
          </p:nvPr>
        </p:nvSpPr>
        <p:spPr/>
        <p:txBody>
          <a:bodyPr/>
          <a:lstStyle/>
          <a:p>
            <a:r>
              <a:rPr lang="en-US" dirty="0"/>
              <a:t>Check the Submission Status</a:t>
            </a:r>
          </a:p>
        </p:txBody>
      </p:sp>
      <p:pic>
        <p:nvPicPr>
          <p:cNvPr id="8" name="Content Placeholder 7" descr="Image of the HSS Application Information page with the status as Submitted.">
            <a:extLst>
              <a:ext uri="{FF2B5EF4-FFF2-40B4-BE49-F238E27FC236}">
                <a16:creationId xmlns:a16="http://schemas.microsoft.com/office/drawing/2014/main" id="{D03D8535-9ECE-476B-A50C-0E5F359AD11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13146" y="1794090"/>
            <a:ext cx="6246839" cy="3760404"/>
          </a:xfrm>
          <a:prstGeom prst="rect">
            <a:avLst/>
          </a:prstGeom>
          <a:ln>
            <a:noFill/>
          </a:ln>
          <a:effectLst>
            <a:outerShdw blurRad="292100" dist="139700" dir="2700000" algn="tl" rotWithShape="0">
              <a:srgbClr val="333333">
                <a:alpha val="65000"/>
              </a:srgbClr>
            </a:outerShdw>
          </a:effectLst>
        </p:spPr>
      </p:pic>
      <p:grpSp>
        <p:nvGrpSpPr>
          <p:cNvPr id="15" name="Group 14">
            <a:extLst>
              <a:ext uri="{FF2B5EF4-FFF2-40B4-BE49-F238E27FC236}">
                <a16:creationId xmlns:a16="http://schemas.microsoft.com/office/drawing/2014/main" id="{4AAA54E2-F57B-4B60-9B85-912A233A5799}"/>
              </a:ext>
              <a:ext uri="{C183D7F6-B498-43B3-948B-1728B52AA6E4}">
                <adec:decorative xmlns:adec="http://schemas.microsoft.com/office/drawing/2017/decorative" val="1"/>
              </a:ext>
            </a:extLst>
          </p:cNvPr>
          <p:cNvGrpSpPr/>
          <p:nvPr/>
        </p:nvGrpSpPr>
        <p:grpSpPr>
          <a:xfrm>
            <a:off x="3145169" y="3553223"/>
            <a:ext cx="6003683" cy="1377091"/>
            <a:chOff x="3145169" y="3553223"/>
            <a:chExt cx="6003683" cy="1377091"/>
          </a:xfrm>
        </p:grpSpPr>
        <p:pic>
          <p:nvPicPr>
            <p:cNvPr id="12" name="Content Placeholder 6">
              <a:extLst>
                <a:ext uri="{FF2B5EF4-FFF2-40B4-BE49-F238E27FC236}">
                  <a16:creationId xmlns:a16="http://schemas.microsoft.com/office/drawing/2014/main" id="{26BEA156-1DB7-4AC8-83F1-C35D859006D4}"/>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27721" t="54074" r="3463" b="12797"/>
            <a:stretch/>
          </p:blipFill>
          <p:spPr>
            <a:xfrm>
              <a:off x="3145169" y="3553223"/>
              <a:ext cx="5098623" cy="1353206"/>
            </a:xfrm>
            <a:prstGeom prst="rect">
              <a:avLst/>
            </a:prstGeom>
            <a:ln>
              <a:noFill/>
            </a:ln>
            <a:effectLst/>
          </p:spPr>
        </p:pic>
        <p:pic>
          <p:nvPicPr>
            <p:cNvPr id="13" name="Content Placeholder 7">
              <a:extLst>
                <a:ext uri="{FF2B5EF4-FFF2-40B4-BE49-F238E27FC236}">
                  <a16:creationId xmlns:a16="http://schemas.microsoft.com/office/drawing/2014/main" id="{ADEB592E-CAD0-44F2-AF49-2C67D87F6E6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81029" t="49566" b="17294"/>
            <a:stretch/>
          </p:blipFill>
          <p:spPr>
            <a:xfrm>
              <a:off x="7979178" y="3711801"/>
              <a:ext cx="1169674" cy="1218513"/>
            </a:xfrm>
            <a:prstGeom prst="rect">
              <a:avLst/>
            </a:prstGeom>
            <a:ln>
              <a:noFill/>
            </a:ln>
            <a:effectLst/>
          </p:spPr>
        </p:pic>
      </p:grpSp>
      <p:sp>
        <p:nvSpPr>
          <p:cNvPr id="16" name="Rectangle: Rounded Corners 15" descr="circle around the submission status">
            <a:extLst>
              <a:ext uri="{FF2B5EF4-FFF2-40B4-BE49-F238E27FC236}">
                <a16:creationId xmlns:a16="http://schemas.microsoft.com/office/drawing/2014/main" id="{5A6500CC-783E-44FD-A139-380C528DCF65}"/>
              </a:ext>
            </a:extLst>
          </p:cNvPr>
          <p:cNvSpPr/>
          <p:nvPr/>
        </p:nvSpPr>
        <p:spPr>
          <a:xfrm>
            <a:off x="3667328" y="4815191"/>
            <a:ext cx="5184842" cy="37937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4171C300-BBBA-4EC9-BFCB-49C9EC2D576C}"/>
              </a:ext>
            </a:extLst>
          </p:cNvPr>
          <p:cNvSpPr>
            <a:spLocks noGrp="1"/>
          </p:cNvSpPr>
          <p:nvPr>
            <p:ph type="sldNum" sz="quarter" idx="12"/>
          </p:nvPr>
        </p:nvSpPr>
        <p:spPr/>
        <p:txBody>
          <a:bodyPr/>
          <a:lstStyle/>
          <a:p>
            <a:fld id="{A7DDB576-49B3-42E2-89EA-6E35EA8EF806}" type="slidenum">
              <a:rPr lang="en-US" smtClean="0"/>
              <a:pPr/>
              <a:t>14</a:t>
            </a:fld>
            <a:endParaRPr lang="en-US" dirty="0"/>
          </a:p>
        </p:txBody>
      </p:sp>
    </p:spTree>
    <p:extLst>
      <p:ext uri="{BB962C8B-B14F-4D97-AF65-F5344CB8AC3E}">
        <p14:creationId xmlns:p14="http://schemas.microsoft.com/office/powerpoint/2010/main" val="3905777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25C2DD-9542-4C6F-84AF-72B5856FB482}"/>
              </a:ext>
            </a:extLst>
          </p:cNvPr>
          <p:cNvSpPr>
            <a:spLocks noGrp="1"/>
          </p:cNvSpPr>
          <p:nvPr>
            <p:ph type="title"/>
          </p:nvPr>
        </p:nvSpPr>
        <p:spPr/>
        <p:txBody>
          <a:bodyPr/>
          <a:lstStyle/>
          <a:p>
            <a:r>
              <a:rPr lang="en-US" dirty="0"/>
              <a:t>Update the Submission Status</a:t>
            </a:r>
          </a:p>
        </p:txBody>
      </p:sp>
      <p:pic>
        <p:nvPicPr>
          <p:cNvPr id="7" name="Content Placeholder 6" descr="Image of the HSS Application Information page with the Update Submission Status button under Actions circled.">
            <a:extLst>
              <a:ext uri="{FF2B5EF4-FFF2-40B4-BE49-F238E27FC236}">
                <a16:creationId xmlns:a16="http://schemas.microsoft.com/office/drawing/2014/main" id="{449F2CE0-C16F-4EF4-921A-E4537A251DA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1887"/>
          <a:stretch/>
        </p:blipFill>
        <p:spPr>
          <a:xfrm>
            <a:off x="2151435" y="2573600"/>
            <a:ext cx="4823878" cy="2511336"/>
          </a:xfrm>
          <a:prstGeom prst="rect">
            <a:avLst/>
          </a:prstGeom>
          <a:ln>
            <a:solidFill>
              <a:schemeClr val="tx1"/>
            </a:solid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2374B7DE-0F26-4EF7-8896-5A6399C2A61F}"/>
              </a:ext>
            </a:extLst>
          </p:cNvPr>
          <p:cNvSpPr txBox="1"/>
          <p:nvPr/>
        </p:nvSpPr>
        <p:spPr>
          <a:xfrm>
            <a:off x="447472" y="2675106"/>
            <a:ext cx="1449422" cy="2308324"/>
          </a:xfrm>
          <a:prstGeom prst="borderCallout1">
            <a:avLst>
              <a:gd name="adj1" fmla="val 49093"/>
              <a:gd name="adj2" fmla="val 98379"/>
              <a:gd name="adj3" fmla="val 39805"/>
              <a:gd name="adj4" fmla="val 137491"/>
            </a:avLst>
          </a:prstGeom>
          <a:solidFill>
            <a:srgbClr val="015396"/>
          </a:solidFill>
          <a:ln w="28575">
            <a:solidFill>
              <a:srgbClr val="015396"/>
            </a:solidFill>
          </a:ln>
        </p:spPr>
        <p:txBody>
          <a:bodyPr wrap="square" rtlCol="0">
            <a:spAutoFit/>
          </a:bodyPr>
          <a:lstStyle/>
          <a:p>
            <a:pPr algn="ctr"/>
            <a:r>
              <a:rPr lang="en-US" dirty="0">
                <a:solidFill>
                  <a:srgbClr val="FFFFFF"/>
                </a:solidFill>
              </a:rPr>
              <a:t>Click on the Update Submission Status button from the Application Information page.</a:t>
            </a:r>
          </a:p>
        </p:txBody>
      </p:sp>
      <p:pic>
        <p:nvPicPr>
          <p:cNvPr id="9" name="Picture 8" descr="image of the Update Submission Status message window. ">
            <a:extLst>
              <a:ext uri="{FF2B5EF4-FFF2-40B4-BE49-F238E27FC236}">
                <a16:creationId xmlns:a16="http://schemas.microsoft.com/office/drawing/2014/main" id="{B81C5CD7-A4C5-48CD-A746-78E67F2AE2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4128" y="2677195"/>
            <a:ext cx="3200400" cy="2174239"/>
          </a:xfrm>
          <a:prstGeom prst="rect">
            <a:avLst/>
          </a:prstGeom>
          <a:ln>
            <a:noFill/>
          </a:ln>
          <a:effectLst>
            <a:outerShdw blurRad="292100" dist="139700" dir="2700000" algn="tl" rotWithShape="0">
              <a:srgbClr val="333333">
                <a:alpha val="65000"/>
              </a:srgbClr>
            </a:outerShdw>
          </a:effectLst>
        </p:spPr>
      </p:pic>
      <p:sp>
        <p:nvSpPr>
          <p:cNvPr id="11" name="TextBox 10">
            <a:extLst>
              <a:ext uri="{FF2B5EF4-FFF2-40B4-BE49-F238E27FC236}">
                <a16:creationId xmlns:a16="http://schemas.microsoft.com/office/drawing/2014/main" id="{4FCB6E31-2E02-43D7-8D63-D30344DCEE16}"/>
              </a:ext>
            </a:extLst>
          </p:cNvPr>
          <p:cNvSpPr txBox="1"/>
          <p:nvPr/>
        </p:nvSpPr>
        <p:spPr>
          <a:xfrm>
            <a:off x="7170638" y="2887151"/>
            <a:ext cx="1178164" cy="1754326"/>
          </a:xfrm>
          <a:prstGeom prst="borderCallout1">
            <a:avLst>
              <a:gd name="adj1" fmla="val 47644"/>
              <a:gd name="adj2" fmla="val 98806"/>
              <a:gd name="adj3" fmla="val 35449"/>
              <a:gd name="adj4" fmla="val 230779"/>
            </a:avLst>
          </a:prstGeom>
          <a:solidFill>
            <a:srgbClr val="015396"/>
          </a:solidFill>
          <a:ln w="28575">
            <a:solidFill>
              <a:srgbClr val="015396"/>
            </a:solidFill>
          </a:ln>
        </p:spPr>
        <p:txBody>
          <a:bodyPr wrap="square" rtlCol="0">
            <a:spAutoFit/>
          </a:bodyPr>
          <a:lstStyle/>
          <a:p>
            <a:pPr algn="ctr"/>
            <a:r>
              <a:rPr lang="en-US" dirty="0">
                <a:solidFill>
                  <a:srgbClr val="FFFFFF"/>
                </a:solidFill>
              </a:rPr>
              <a:t>Use the dropdown menu to choose Work in Progress.</a:t>
            </a:r>
          </a:p>
        </p:txBody>
      </p:sp>
      <p:sp>
        <p:nvSpPr>
          <p:cNvPr id="8" name="TextBox 7">
            <a:extLst>
              <a:ext uri="{FF2B5EF4-FFF2-40B4-BE49-F238E27FC236}">
                <a16:creationId xmlns:a16="http://schemas.microsoft.com/office/drawing/2014/main" id="{3E028CF5-81E1-4374-874A-9D178D33C9D3}"/>
              </a:ext>
            </a:extLst>
          </p:cNvPr>
          <p:cNvSpPr txBox="1"/>
          <p:nvPr/>
        </p:nvSpPr>
        <p:spPr>
          <a:xfrm>
            <a:off x="2889506" y="6146393"/>
            <a:ext cx="6412988" cy="523220"/>
          </a:xfrm>
          <a:prstGeom prst="rect">
            <a:avLst/>
          </a:prstGeom>
          <a:noFill/>
        </p:spPr>
        <p:txBody>
          <a:bodyPr wrap="square" rtlCol="0">
            <a:spAutoFit/>
          </a:bodyPr>
          <a:lstStyle/>
          <a:p>
            <a:pPr algn="ctr"/>
            <a:r>
              <a:rPr lang="en-US" sz="1400" dirty="0"/>
              <a:t>See the HSS Online Help Chapter </a:t>
            </a:r>
            <a:r>
              <a:rPr lang="en-US" sz="1400" dirty="0">
                <a:hlinkClick r:id="rId4"/>
              </a:rPr>
              <a:t>How to Change the Application Status and Resubmit</a:t>
            </a:r>
            <a:r>
              <a:rPr lang="en-US" sz="1400" dirty="0"/>
              <a:t> for more information.</a:t>
            </a:r>
          </a:p>
        </p:txBody>
      </p:sp>
      <p:sp>
        <p:nvSpPr>
          <p:cNvPr id="5" name="Slide Number Placeholder 4">
            <a:extLst>
              <a:ext uri="{FF2B5EF4-FFF2-40B4-BE49-F238E27FC236}">
                <a16:creationId xmlns:a16="http://schemas.microsoft.com/office/drawing/2014/main" id="{4171C300-BBBA-4EC9-BFCB-49C9EC2D576C}"/>
              </a:ext>
            </a:extLst>
          </p:cNvPr>
          <p:cNvSpPr>
            <a:spLocks noGrp="1"/>
          </p:cNvSpPr>
          <p:nvPr>
            <p:ph type="sldNum" sz="quarter" idx="12"/>
          </p:nvPr>
        </p:nvSpPr>
        <p:spPr/>
        <p:txBody>
          <a:bodyPr/>
          <a:lstStyle/>
          <a:p>
            <a:fld id="{A7DDB576-49B3-42E2-89EA-6E35EA8EF806}" type="slidenum">
              <a:rPr lang="en-US" smtClean="0"/>
              <a:pPr/>
              <a:t>15</a:t>
            </a:fld>
            <a:endParaRPr lang="en-US" dirty="0"/>
          </a:p>
        </p:txBody>
      </p:sp>
    </p:spTree>
    <p:extLst>
      <p:ext uri="{BB962C8B-B14F-4D97-AF65-F5344CB8AC3E}">
        <p14:creationId xmlns:p14="http://schemas.microsoft.com/office/powerpoint/2010/main" val="3244247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41F131-C8E6-4936-BD6B-6DE0DA9B1278}"/>
              </a:ext>
            </a:extLst>
          </p:cNvPr>
          <p:cNvSpPr>
            <a:spLocks noGrp="1"/>
          </p:cNvSpPr>
          <p:nvPr>
            <p:ph type="title"/>
          </p:nvPr>
        </p:nvSpPr>
        <p:spPr/>
        <p:txBody>
          <a:bodyPr/>
          <a:lstStyle/>
          <a:p>
            <a:r>
              <a:rPr lang="en-US" dirty="0"/>
              <a:t>What information may need to be updated?</a:t>
            </a:r>
          </a:p>
        </p:txBody>
      </p:sp>
      <p:sp>
        <p:nvSpPr>
          <p:cNvPr id="6" name="Text Placeholder 5">
            <a:extLst>
              <a:ext uri="{FF2B5EF4-FFF2-40B4-BE49-F238E27FC236}">
                <a16:creationId xmlns:a16="http://schemas.microsoft.com/office/drawing/2014/main" id="{76F493E3-CBBB-41B4-9C63-040DFCFC3B8F}"/>
              </a:ext>
            </a:extLst>
          </p:cNvPr>
          <p:cNvSpPr>
            <a:spLocks noGrp="1"/>
          </p:cNvSpPr>
          <p:nvPr>
            <p:ph type="body" idx="1"/>
          </p:nvPr>
        </p:nvSpPr>
        <p:spPr>
          <a:solidFill>
            <a:srgbClr val="015396"/>
          </a:solidFill>
        </p:spPr>
        <p:txBody>
          <a:bodyPr>
            <a:normAutofit/>
          </a:bodyPr>
          <a:lstStyle/>
          <a:p>
            <a:r>
              <a:rPr lang="en-US" sz="2400" dirty="0">
                <a:solidFill>
                  <a:schemeClr val="bg1"/>
                </a:solidFill>
              </a:rPr>
              <a:t>For all studies</a:t>
            </a:r>
          </a:p>
        </p:txBody>
      </p:sp>
      <p:sp>
        <p:nvSpPr>
          <p:cNvPr id="4" name="Content Placeholder 3">
            <a:extLst>
              <a:ext uri="{FF2B5EF4-FFF2-40B4-BE49-F238E27FC236}">
                <a16:creationId xmlns:a16="http://schemas.microsoft.com/office/drawing/2014/main" id="{FF51A0EC-E45D-4165-B300-887C73281C25}"/>
              </a:ext>
            </a:extLst>
          </p:cNvPr>
          <p:cNvSpPr>
            <a:spLocks noGrp="1"/>
          </p:cNvSpPr>
          <p:nvPr>
            <p:ph sz="half" idx="2"/>
          </p:nvPr>
        </p:nvSpPr>
        <p:spPr>
          <a:xfrm>
            <a:off x="836612" y="2287090"/>
            <a:ext cx="5157787" cy="3684588"/>
          </a:xfrm>
          <a:ln>
            <a:solidFill>
              <a:srgbClr val="015396"/>
            </a:solidFill>
          </a:ln>
        </p:spPr>
        <p:txBody>
          <a:bodyPr/>
          <a:lstStyle/>
          <a:p>
            <a:endParaRPr lang="en-US" dirty="0"/>
          </a:p>
          <a:p>
            <a:r>
              <a:rPr lang="en-US" dirty="0"/>
              <a:t>Inclusion data</a:t>
            </a:r>
          </a:p>
          <a:p>
            <a:r>
              <a:rPr lang="en-US" dirty="0"/>
              <a:t>Recruitment status</a:t>
            </a:r>
          </a:p>
          <a:p>
            <a:r>
              <a:rPr lang="en-US" dirty="0"/>
              <a:t>Additional information as required by your IC or program officer </a:t>
            </a:r>
          </a:p>
        </p:txBody>
      </p:sp>
      <p:sp>
        <p:nvSpPr>
          <p:cNvPr id="7" name="Text Placeholder 6">
            <a:extLst>
              <a:ext uri="{FF2B5EF4-FFF2-40B4-BE49-F238E27FC236}">
                <a16:creationId xmlns:a16="http://schemas.microsoft.com/office/drawing/2014/main" id="{C37E00D7-CCEE-4D8A-B5FB-50AC383E5BA9}"/>
              </a:ext>
            </a:extLst>
          </p:cNvPr>
          <p:cNvSpPr>
            <a:spLocks noGrp="1"/>
          </p:cNvSpPr>
          <p:nvPr>
            <p:ph type="body" sz="quarter" idx="3"/>
          </p:nvPr>
        </p:nvSpPr>
        <p:spPr>
          <a:solidFill>
            <a:srgbClr val="015396"/>
          </a:solidFill>
          <a:ln>
            <a:solidFill>
              <a:srgbClr val="015396"/>
            </a:solidFill>
          </a:ln>
        </p:spPr>
        <p:txBody>
          <a:bodyPr>
            <a:normAutofit/>
          </a:bodyPr>
          <a:lstStyle/>
          <a:p>
            <a:r>
              <a:rPr lang="en-US" sz="2400" dirty="0">
                <a:solidFill>
                  <a:schemeClr val="bg1"/>
                </a:solidFill>
              </a:rPr>
              <a:t>For clinical trials</a:t>
            </a:r>
          </a:p>
        </p:txBody>
      </p:sp>
      <p:sp>
        <p:nvSpPr>
          <p:cNvPr id="3" name="Content Placeholder 2">
            <a:extLst>
              <a:ext uri="{FF2B5EF4-FFF2-40B4-BE49-F238E27FC236}">
                <a16:creationId xmlns:a16="http://schemas.microsoft.com/office/drawing/2014/main" id="{310DFDAE-035B-4579-85B7-1EF681C70D1E}"/>
              </a:ext>
            </a:extLst>
          </p:cNvPr>
          <p:cNvSpPr>
            <a:spLocks noGrp="1"/>
          </p:cNvSpPr>
          <p:nvPr>
            <p:ph sz="quarter" idx="4"/>
          </p:nvPr>
        </p:nvSpPr>
        <p:spPr>
          <a:xfrm>
            <a:off x="6172200" y="2282025"/>
            <a:ext cx="5183188" cy="3684588"/>
          </a:xfrm>
          <a:ln>
            <a:solidFill>
              <a:srgbClr val="015396"/>
            </a:solidFill>
          </a:ln>
        </p:spPr>
        <p:txBody>
          <a:bodyPr/>
          <a:lstStyle/>
          <a:p>
            <a:endParaRPr lang="en-US" dirty="0"/>
          </a:p>
          <a:p>
            <a:r>
              <a:rPr lang="en-US" dirty="0"/>
              <a:t>NCT</a:t>
            </a:r>
          </a:p>
          <a:p>
            <a:r>
              <a:rPr lang="en-US" dirty="0"/>
              <a:t>Inclusion data</a:t>
            </a:r>
          </a:p>
          <a:p>
            <a:r>
              <a:rPr lang="en-US" dirty="0"/>
              <a:t>Recruitment status</a:t>
            </a:r>
          </a:p>
          <a:p>
            <a:r>
              <a:rPr lang="en-US" dirty="0"/>
              <a:t>Clinical trial milestones (Section 6 of study record)</a:t>
            </a:r>
          </a:p>
          <a:p>
            <a:pPr lvl="1"/>
            <a:r>
              <a:rPr lang="en-US" dirty="0"/>
              <a:t>Enrollment of First Participant Date</a:t>
            </a:r>
          </a:p>
          <a:p>
            <a:pPr lvl="1"/>
            <a:r>
              <a:rPr lang="en-US" dirty="0"/>
              <a:t>Study Completion Date</a:t>
            </a:r>
          </a:p>
          <a:p>
            <a:pPr lvl="1"/>
            <a:r>
              <a:rPr lang="en-US" dirty="0"/>
              <a:t>25% Enrollment Date, etc.</a:t>
            </a:r>
          </a:p>
        </p:txBody>
      </p:sp>
      <p:sp>
        <p:nvSpPr>
          <p:cNvPr id="2" name="Slide Number Placeholder 1">
            <a:extLst>
              <a:ext uri="{FF2B5EF4-FFF2-40B4-BE49-F238E27FC236}">
                <a16:creationId xmlns:a16="http://schemas.microsoft.com/office/drawing/2014/main" id="{04A62660-5DD5-4CF8-BA4F-82ED13B7D849}"/>
              </a:ext>
            </a:extLst>
          </p:cNvPr>
          <p:cNvSpPr>
            <a:spLocks noGrp="1"/>
          </p:cNvSpPr>
          <p:nvPr>
            <p:ph type="sldNum" sz="quarter" idx="12"/>
          </p:nvPr>
        </p:nvSpPr>
        <p:spPr/>
        <p:txBody>
          <a:bodyPr/>
          <a:lstStyle/>
          <a:p>
            <a:fld id="{A7DDB576-49B3-42E2-89EA-6E35EA8EF806}" type="slidenum">
              <a:rPr lang="en-US" smtClean="0"/>
              <a:pPr/>
              <a:t>16</a:t>
            </a:fld>
            <a:endParaRPr lang="en-US" dirty="0"/>
          </a:p>
        </p:txBody>
      </p:sp>
    </p:spTree>
    <p:extLst>
      <p:ext uri="{BB962C8B-B14F-4D97-AF65-F5344CB8AC3E}">
        <p14:creationId xmlns:p14="http://schemas.microsoft.com/office/powerpoint/2010/main" val="4019641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 y="365125"/>
            <a:ext cx="10881360" cy="1120115"/>
          </a:xfrm>
        </p:spPr>
        <p:txBody>
          <a:bodyPr>
            <a:normAutofit/>
          </a:bodyPr>
          <a:lstStyle/>
          <a:p>
            <a:r>
              <a:rPr lang="en-US" dirty="0"/>
              <a:t>Editing a study record</a:t>
            </a:r>
          </a:p>
        </p:txBody>
      </p:sp>
      <p:pic>
        <p:nvPicPr>
          <p:cNvPr id="5" name="Picture 4" descr="Shows application information page in  the external HSS system with the HSCT Post Submission tab noted." title="HSS application Information screensho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 y="2020160"/>
            <a:ext cx="4114800" cy="2598148"/>
          </a:xfrm>
          <a:prstGeom prst="rect">
            <a:avLst/>
          </a:prstGeom>
        </p:spPr>
      </p:pic>
      <p:sp>
        <p:nvSpPr>
          <p:cNvPr id="9" name="Bent Arrow 8" title="arrow to the HSCT post submission screenshot"/>
          <p:cNvSpPr/>
          <p:nvPr/>
        </p:nvSpPr>
        <p:spPr>
          <a:xfrm rot="5400000">
            <a:off x="4756156" y="2749331"/>
            <a:ext cx="815707" cy="941959"/>
          </a:xfrm>
          <a:prstGeom prst="bentArrow">
            <a:avLst/>
          </a:prstGeom>
          <a:solidFill>
            <a:srgbClr val="015396"/>
          </a:solidFill>
          <a:ln>
            <a:solidFill>
              <a:srgbClr val="015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descr="Image of the study record listing within the HSCT post submission tab. The Edit button and the View button are circled." title="HSCT Post Submission tab screensh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9840" y="3705911"/>
            <a:ext cx="5877745" cy="2362530"/>
          </a:xfrm>
          <a:prstGeom prst="rect">
            <a:avLst/>
          </a:prstGeom>
        </p:spPr>
      </p:pic>
      <p:sp>
        <p:nvSpPr>
          <p:cNvPr id="11" name="Oval 10" title="circle around Edit button"/>
          <p:cNvSpPr/>
          <p:nvPr/>
        </p:nvSpPr>
        <p:spPr>
          <a:xfrm>
            <a:off x="2529840" y="4618308"/>
            <a:ext cx="1139190" cy="326018"/>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29477" y="5329777"/>
            <a:ext cx="1699260" cy="954107"/>
          </a:xfrm>
          <a:prstGeom prst="borderCallout1">
            <a:avLst>
              <a:gd name="adj1" fmla="val 49898"/>
              <a:gd name="adj2" fmla="val 99963"/>
              <a:gd name="adj3" fmla="val -52821"/>
              <a:gd name="adj4" fmla="val 123775"/>
            </a:avLst>
          </a:prstGeom>
          <a:solidFill>
            <a:srgbClr val="015396"/>
          </a:solidFill>
          <a:ln w="28575">
            <a:solidFill>
              <a:srgbClr val="015396"/>
            </a:solidFill>
          </a:ln>
        </p:spPr>
        <p:txBody>
          <a:bodyPr wrap="square" rtlCol="0">
            <a:spAutoFit/>
          </a:bodyPr>
          <a:lstStyle/>
          <a:p>
            <a:pPr algn="ctr"/>
            <a:r>
              <a:rPr lang="en-US" sz="1400" dirty="0">
                <a:solidFill>
                  <a:srgbClr val="FFFFFF"/>
                </a:solidFill>
              </a:rPr>
              <a:t>Can also click on the Edit button from the HSCT Post Submission Tab</a:t>
            </a:r>
          </a:p>
        </p:txBody>
      </p:sp>
      <p:sp>
        <p:nvSpPr>
          <p:cNvPr id="10" name="Bent Arrow 9" title="arrow to the study record image"/>
          <p:cNvSpPr/>
          <p:nvPr/>
        </p:nvSpPr>
        <p:spPr>
          <a:xfrm rot="16200000" flipV="1">
            <a:off x="8469845" y="4168527"/>
            <a:ext cx="802363" cy="926883"/>
          </a:xfrm>
          <a:prstGeom prst="bentArrow">
            <a:avLst>
              <a:gd name="adj1" fmla="val 25000"/>
              <a:gd name="adj2" fmla="val 25000"/>
              <a:gd name="adj3" fmla="val 38253"/>
              <a:gd name="adj4" fmla="val 47947"/>
            </a:avLst>
          </a:prstGeom>
          <a:solidFill>
            <a:srgbClr val="015396"/>
          </a:solidFill>
          <a:ln>
            <a:solidFill>
              <a:srgbClr val="0153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descr="The Edit button on the stuyd record page image is circled." title="image of the study record pag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7663" y="2414233"/>
            <a:ext cx="5077534" cy="1810003"/>
          </a:xfrm>
          <a:prstGeom prst="rect">
            <a:avLst/>
          </a:prstGeom>
        </p:spPr>
      </p:pic>
      <p:sp>
        <p:nvSpPr>
          <p:cNvPr id="8" name="TextBox 7"/>
          <p:cNvSpPr txBox="1"/>
          <p:nvPr/>
        </p:nvSpPr>
        <p:spPr>
          <a:xfrm>
            <a:off x="9236260" y="5333666"/>
            <a:ext cx="2457450" cy="523220"/>
          </a:xfrm>
          <a:prstGeom prst="rect">
            <a:avLst/>
          </a:prstGeom>
          <a:noFill/>
        </p:spPr>
        <p:txBody>
          <a:bodyPr wrap="square" rtlCol="0">
            <a:spAutoFit/>
          </a:bodyPr>
          <a:lstStyle/>
          <a:p>
            <a:r>
              <a:rPr lang="en-US" sz="1400" dirty="0"/>
              <a:t>See also </a:t>
            </a:r>
            <a:r>
              <a:rPr lang="en-US" sz="1400" i="1" dirty="0"/>
              <a:t>How Do I Edit Studies? </a:t>
            </a:r>
            <a:r>
              <a:rPr lang="en-US" sz="1400" dirty="0"/>
              <a:t>in the </a:t>
            </a:r>
            <a:r>
              <a:rPr lang="en-US" sz="1400" dirty="0">
                <a:hlinkClick r:id="rId5"/>
              </a:rPr>
              <a:t>HSS Online Help</a:t>
            </a:r>
            <a:endParaRPr lang="en-US" sz="1400" dirty="0"/>
          </a:p>
        </p:txBody>
      </p:sp>
      <p:sp>
        <p:nvSpPr>
          <p:cNvPr id="4" name="Slide Number Placeholder 3">
            <a:extLst>
              <a:ext uri="{FF2B5EF4-FFF2-40B4-BE49-F238E27FC236}">
                <a16:creationId xmlns:a16="http://schemas.microsoft.com/office/drawing/2014/main" id="{6E30C1CC-012F-49DF-8A84-72FBE899F8A2}"/>
              </a:ext>
            </a:extLst>
          </p:cNvPr>
          <p:cNvSpPr>
            <a:spLocks noGrp="1"/>
          </p:cNvSpPr>
          <p:nvPr>
            <p:ph type="sldNum" sz="quarter" idx="12"/>
          </p:nvPr>
        </p:nvSpPr>
        <p:spPr/>
        <p:txBody>
          <a:bodyPr/>
          <a:lstStyle/>
          <a:p>
            <a:fld id="{A7DDB576-49B3-42E2-89EA-6E35EA8EF806}" type="slidenum">
              <a:rPr lang="en-US" smtClean="0"/>
              <a:pPr/>
              <a:t>17</a:t>
            </a:fld>
            <a:endParaRPr lang="en-US" dirty="0"/>
          </a:p>
        </p:txBody>
      </p:sp>
    </p:spTree>
    <p:extLst>
      <p:ext uri="{BB962C8B-B14F-4D97-AF65-F5344CB8AC3E}">
        <p14:creationId xmlns:p14="http://schemas.microsoft.com/office/powerpoint/2010/main" val="9052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40429D-509A-4EE5-A301-83E0F0BF4CB7}"/>
              </a:ext>
            </a:extLst>
          </p:cNvPr>
          <p:cNvSpPr>
            <a:spLocks noGrp="1"/>
          </p:cNvSpPr>
          <p:nvPr>
            <p:ph type="title"/>
          </p:nvPr>
        </p:nvSpPr>
        <p:spPr/>
        <p:txBody>
          <a:bodyPr/>
          <a:lstStyle/>
          <a:p>
            <a:pPr algn="ctr"/>
            <a:r>
              <a:rPr lang="en-US" dirty="0"/>
              <a:t>Updating Inclusion Information</a:t>
            </a:r>
          </a:p>
        </p:txBody>
      </p:sp>
      <p:pic>
        <p:nvPicPr>
          <p:cNvPr id="6" name="Content Placeholder 5" descr="Circle of smiling faces of children with heads together looking downwards">
            <a:extLst>
              <a:ext uri="{FF2B5EF4-FFF2-40B4-BE49-F238E27FC236}">
                <a16:creationId xmlns:a16="http://schemas.microsoft.com/office/drawing/2014/main" id="{BF79830D-F9DE-4597-881A-B0EE0F583222}"/>
              </a:ext>
            </a:extLst>
          </p:cNvPr>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2835741" y="1611617"/>
            <a:ext cx="6520518" cy="43513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Slide Number Placeholder 1">
            <a:extLst>
              <a:ext uri="{FF2B5EF4-FFF2-40B4-BE49-F238E27FC236}">
                <a16:creationId xmlns:a16="http://schemas.microsoft.com/office/drawing/2014/main" id="{DEB3254F-6CB2-434F-A645-6DD8E6BA245D}"/>
              </a:ext>
            </a:extLst>
          </p:cNvPr>
          <p:cNvSpPr>
            <a:spLocks noGrp="1"/>
          </p:cNvSpPr>
          <p:nvPr>
            <p:ph type="sldNum" sz="quarter" idx="12"/>
          </p:nvPr>
        </p:nvSpPr>
        <p:spPr/>
        <p:txBody>
          <a:bodyPr/>
          <a:lstStyle/>
          <a:p>
            <a:fld id="{A7DDB576-49B3-42E2-89EA-6E35EA8EF806}" type="slidenum">
              <a:rPr lang="en-US" smtClean="0"/>
              <a:pPr/>
              <a:t>18</a:t>
            </a:fld>
            <a:endParaRPr lang="en-US" dirty="0"/>
          </a:p>
        </p:txBody>
      </p:sp>
    </p:spTree>
    <p:extLst>
      <p:ext uri="{BB962C8B-B14F-4D97-AF65-F5344CB8AC3E}">
        <p14:creationId xmlns:p14="http://schemas.microsoft.com/office/powerpoint/2010/main" val="1631604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Updating Inclusion Enrollment:</a:t>
            </a:r>
            <a:br>
              <a:rPr lang="en-US" dirty="0"/>
            </a:br>
            <a:r>
              <a:rPr lang="en-US" dirty="0"/>
              <a:t>Edit Inclusion Enrollment Report</a:t>
            </a:r>
          </a:p>
        </p:txBody>
      </p:sp>
      <p:grpSp>
        <p:nvGrpSpPr>
          <p:cNvPr id="14" name="Group 13" title="HSS Section 2"/>
          <p:cNvGrpSpPr/>
          <p:nvPr/>
        </p:nvGrpSpPr>
        <p:grpSpPr>
          <a:xfrm>
            <a:off x="275696" y="2021572"/>
            <a:ext cx="6174378" cy="3726085"/>
            <a:chOff x="284405" y="2335081"/>
            <a:chExt cx="6174378" cy="3726085"/>
          </a:xfrm>
        </p:grpSpPr>
        <p:pic>
          <p:nvPicPr>
            <p:cNvPr id="11" name="Picture 10" descr="The inclusion Enrollment report area is circled" title="HSS Section 2 screensho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758" y="2335081"/>
              <a:ext cx="5943600" cy="3602876"/>
            </a:xfrm>
            <a:prstGeom prst="rect">
              <a:avLst/>
            </a:prstGeom>
            <a:ln>
              <a:solidFill>
                <a:schemeClr val="tx1"/>
              </a:solidFill>
            </a:ln>
          </p:spPr>
        </p:pic>
        <p:sp>
          <p:nvSpPr>
            <p:cNvPr id="12" name="Rounded Rectangle 11"/>
            <p:cNvSpPr/>
            <p:nvPr/>
          </p:nvSpPr>
          <p:spPr>
            <a:xfrm>
              <a:off x="4650377" y="5721531"/>
              <a:ext cx="478972" cy="21642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284405" y="5259977"/>
              <a:ext cx="6174378" cy="801189"/>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descr="Image of an inclusion enrollment report in HSS.">
            <a:extLst>
              <a:ext uri="{FF2B5EF4-FFF2-40B4-BE49-F238E27FC236}">
                <a16:creationId xmlns:a16="http://schemas.microsoft.com/office/drawing/2014/main" id="{03BC3D0B-B5EE-41FF-9EDB-16CBB0958F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3381" y="1745508"/>
            <a:ext cx="3657600" cy="2627030"/>
          </a:xfrm>
          <a:prstGeom prst="rect">
            <a:avLst/>
          </a:prstGeom>
          <a:ln w="9525">
            <a:solidFill>
              <a:schemeClr val="tx1"/>
            </a:solidFill>
          </a:ln>
          <a:effectLst>
            <a:outerShdw blurRad="292100" dist="139700" dir="2700000" algn="tl" rotWithShape="0">
              <a:srgbClr val="333333">
                <a:alpha val="65000"/>
              </a:srgbClr>
            </a:outerShdw>
          </a:effectLst>
        </p:spPr>
      </p:pic>
      <p:pic>
        <p:nvPicPr>
          <p:cNvPr id="15" name="Picture 2" descr="HSS Cumulative (Actual) totals sections showing active buttons">
            <a:extLst>
              <a:ext uri="{FF2B5EF4-FFF2-40B4-BE49-F238E27FC236}">
                <a16:creationId xmlns:a16="http://schemas.microsoft.com/office/drawing/2014/main" id="{2E432917-D359-47EC-8C22-B28C18DB9147}"/>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tretch/>
        </p:blipFill>
        <p:spPr bwMode="auto">
          <a:xfrm>
            <a:off x="7886114" y="3110922"/>
            <a:ext cx="3657600" cy="3097162"/>
          </a:xfrm>
          <a:prstGeom prst="rect">
            <a:avLst/>
          </a:prstGeom>
          <a:ln w="12700">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5D64B5C7-839E-45B6-8361-4A98A0A134CF}"/>
              </a:ext>
            </a:extLst>
          </p:cNvPr>
          <p:cNvSpPr>
            <a:spLocks noGrp="1"/>
          </p:cNvSpPr>
          <p:nvPr>
            <p:ph type="sldNum" sz="quarter" idx="12"/>
          </p:nvPr>
        </p:nvSpPr>
        <p:spPr/>
        <p:txBody>
          <a:bodyPr/>
          <a:lstStyle/>
          <a:p>
            <a:fld id="{A7DDB576-49B3-42E2-89EA-6E35EA8EF806}" type="slidenum">
              <a:rPr lang="en-US" smtClean="0"/>
              <a:pPr/>
              <a:t>19</a:t>
            </a:fld>
            <a:endParaRPr lang="en-US" dirty="0"/>
          </a:p>
        </p:txBody>
      </p:sp>
    </p:spTree>
    <p:extLst>
      <p:ext uri="{BB962C8B-B14F-4D97-AF65-F5344CB8AC3E}">
        <p14:creationId xmlns:p14="http://schemas.microsoft.com/office/powerpoint/2010/main" val="3216880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B547D3-1D8C-4257-8070-CC47CBA795D1}"/>
              </a:ext>
            </a:extLst>
          </p:cNvPr>
          <p:cNvSpPr>
            <a:spLocks noGrp="1"/>
          </p:cNvSpPr>
          <p:nvPr>
            <p:ph type="title"/>
          </p:nvPr>
        </p:nvSpPr>
        <p:spPr>
          <a:solidFill>
            <a:srgbClr val="015396"/>
          </a:solidFill>
        </p:spPr>
        <p:txBody>
          <a:bodyPr/>
          <a:lstStyle/>
          <a:p>
            <a:pPr algn="ctr"/>
            <a:r>
              <a:rPr lang="en-US" dirty="0">
                <a:solidFill>
                  <a:schemeClr val="bg1"/>
                </a:solidFill>
              </a:rPr>
              <a:t>Goals</a:t>
            </a:r>
          </a:p>
        </p:txBody>
      </p:sp>
      <p:sp>
        <p:nvSpPr>
          <p:cNvPr id="4" name="Content Placeholder 3">
            <a:extLst>
              <a:ext uri="{FF2B5EF4-FFF2-40B4-BE49-F238E27FC236}">
                <a16:creationId xmlns:a16="http://schemas.microsoft.com/office/drawing/2014/main" id="{222DC8C9-3990-4FDC-BF81-190E5B7BF484}"/>
              </a:ext>
            </a:extLst>
          </p:cNvPr>
          <p:cNvSpPr>
            <a:spLocks noGrp="1"/>
          </p:cNvSpPr>
          <p:nvPr>
            <p:ph idx="1"/>
          </p:nvPr>
        </p:nvSpPr>
        <p:spPr/>
        <p:txBody>
          <a:bodyPr/>
          <a:lstStyle/>
          <a:p>
            <a:r>
              <a:rPr lang="en-US" dirty="0"/>
              <a:t>Understand basic information about the Human Subjects System (HSS)</a:t>
            </a:r>
          </a:p>
          <a:p>
            <a:r>
              <a:rPr lang="en-US" dirty="0"/>
              <a:t>Describe methods for navigating HSS</a:t>
            </a:r>
          </a:p>
          <a:p>
            <a:r>
              <a:rPr lang="en-US" dirty="0"/>
              <a:t>Recall required information for human subjects research and additional requirements for clinical trials</a:t>
            </a:r>
          </a:p>
          <a:p>
            <a:r>
              <a:rPr lang="en-US" dirty="0"/>
              <a:t>Understand how to provide information and updates in HSS</a:t>
            </a:r>
          </a:p>
        </p:txBody>
      </p:sp>
      <p:sp>
        <p:nvSpPr>
          <p:cNvPr id="2" name="Slide Number Placeholder 1">
            <a:extLst>
              <a:ext uri="{FF2B5EF4-FFF2-40B4-BE49-F238E27FC236}">
                <a16:creationId xmlns:a16="http://schemas.microsoft.com/office/drawing/2014/main" id="{118280BF-B0F0-468C-AFC1-E313C02E35BF}"/>
              </a:ext>
            </a:extLst>
          </p:cNvPr>
          <p:cNvSpPr>
            <a:spLocks noGrp="1"/>
          </p:cNvSpPr>
          <p:nvPr>
            <p:ph type="sldNum" sz="quarter" idx="12"/>
          </p:nvPr>
        </p:nvSpPr>
        <p:spPr/>
        <p:txBody>
          <a:bodyPr/>
          <a:lstStyle/>
          <a:p>
            <a:fld id="{A7DDB576-49B3-42E2-89EA-6E35EA8EF806}" type="slidenum">
              <a:rPr lang="en-US" smtClean="0"/>
              <a:pPr/>
              <a:t>2</a:t>
            </a:fld>
            <a:endParaRPr lang="en-US" dirty="0"/>
          </a:p>
        </p:txBody>
      </p:sp>
    </p:spTree>
    <p:extLst>
      <p:ext uri="{BB962C8B-B14F-4D97-AF65-F5344CB8AC3E}">
        <p14:creationId xmlns:p14="http://schemas.microsoft.com/office/powerpoint/2010/main" val="3199055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5EA5B-9FCC-4CEC-ADFA-185398E18E07}"/>
              </a:ext>
            </a:extLst>
          </p:cNvPr>
          <p:cNvSpPr>
            <a:spLocks noGrp="1"/>
          </p:cNvSpPr>
          <p:nvPr>
            <p:ph type="title"/>
          </p:nvPr>
        </p:nvSpPr>
        <p:spPr/>
        <p:txBody>
          <a:bodyPr>
            <a:normAutofit/>
          </a:bodyPr>
          <a:lstStyle/>
          <a:p>
            <a:r>
              <a:rPr lang="en-US" dirty="0"/>
              <a:t>Individual-level Participant Data</a:t>
            </a:r>
          </a:p>
        </p:txBody>
      </p:sp>
      <p:sp>
        <p:nvSpPr>
          <p:cNvPr id="3" name="Content Placeholder 2">
            <a:extLst>
              <a:ext uri="{FF2B5EF4-FFF2-40B4-BE49-F238E27FC236}">
                <a16:creationId xmlns:a16="http://schemas.microsoft.com/office/drawing/2014/main" id="{C62FC611-3F7F-44ED-BF74-6D183C4B1599}"/>
              </a:ext>
            </a:extLst>
          </p:cNvPr>
          <p:cNvSpPr>
            <a:spLocks noGrp="1"/>
          </p:cNvSpPr>
          <p:nvPr>
            <p:ph idx="1"/>
          </p:nvPr>
        </p:nvSpPr>
        <p:spPr/>
        <p:txBody>
          <a:bodyPr/>
          <a:lstStyle/>
          <a:p>
            <a:pPr marL="0" indent="0">
              <a:buNone/>
            </a:pPr>
            <a:r>
              <a:rPr lang="en-US" dirty="0"/>
              <a:t> </a:t>
            </a:r>
          </a:p>
        </p:txBody>
      </p:sp>
      <p:pic>
        <p:nvPicPr>
          <p:cNvPr id="6" name="Picture 5" descr="inclusion data snapshot&#10;&#10;Screenshot of inclusion data entered in the participant-level data template, available in the HSCT form for investigators submitting updates." title="inclusion data snapshot">
            <a:extLst>
              <a:ext uri="{FF2B5EF4-FFF2-40B4-BE49-F238E27FC236}">
                <a16:creationId xmlns:a16="http://schemas.microsoft.com/office/drawing/2014/main" id="{E0B845E2-9453-436C-8791-0FD71B38D3B8}"/>
              </a:ext>
            </a:extLst>
          </p:cNvPr>
          <p:cNvPicPr>
            <a:picLocks noChangeAspect="1"/>
          </p:cNvPicPr>
          <p:nvPr/>
        </p:nvPicPr>
        <p:blipFill rotWithShape="1">
          <a:blip r:embed="rId3"/>
          <a:srcRect t="47221"/>
          <a:stretch/>
        </p:blipFill>
        <p:spPr>
          <a:xfrm>
            <a:off x="1150095" y="2133600"/>
            <a:ext cx="10203705" cy="3372803"/>
          </a:xfrm>
          <a:prstGeom prst="rect">
            <a:avLst/>
          </a:prstGeom>
        </p:spPr>
      </p:pic>
      <p:sp>
        <p:nvSpPr>
          <p:cNvPr id="4" name="TextBox 3">
            <a:extLst>
              <a:ext uri="{FF2B5EF4-FFF2-40B4-BE49-F238E27FC236}">
                <a16:creationId xmlns:a16="http://schemas.microsoft.com/office/drawing/2014/main" id="{21BCDE76-D30C-4A0B-A1FA-CD2B1C769EB6}"/>
              </a:ext>
            </a:extLst>
          </p:cNvPr>
          <p:cNvSpPr txBox="1"/>
          <p:nvPr/>
        </p:nvSpPr>
        <p:spPr>
          <a:xfrm>
            <a:off x="1059366" y="5754623"/>
            <a:ext cx="10294434" cy="584775"/>
          </a:xfrm>
          <a:prstGeom prst="rect">
            <a:avLst/>
          </a:prstGeom>
          <a:noFill/>
        </p:spPr>
        <p:txBody>
          <a:bodyPr wrap="square" rtlCol="0">
            <a:spAutoFit/>
          </a:bodyPr>
          <a:lstStyle/>
          <a:p>
            <a:r>
              <a:rPr lang="en-US" sz="1600" dirty="0"/>
              <a:t>Download the template from within your Inclusion enrollment report in HSS, from this </a:t>
            </a:r>
            <a:r>
              <a:rPr lang="en-US" sz="1600" dirty="0">
                <a:hlinkClick r:id="rId4"/>
              </a:rPr>
              <a:t>template link</a:t>
            </a:r>
            <a:r>
              <a:rPr lang="en-US" sz="1600" dirty="0"/>
              <a:t>, or from the </a:t>
            </a:r>
            <a:r>
              <a:rPr lang="en-US" sz="1600" dirty="0">
                <a:hlinkClick r:id="rId5"/>
              </a:rPr>
              <a:t>eRA HSS Training website</a:t>
            </a:r>
            <a:r>
              <a:rPr lang="en-US" sz="1600" dirty="0"/>
              <a:t>.</a:t>
            </a:r>
          </a:p>
        </p:txBody>
      </p:sp>
      <p:sp>
        <p:nvSpPr>
          <p:cNvPr id="5" name="Slide Number Placeholder 4">
            <a:extLst>
              <a:ext uri="{FF2B5EF4-FFF2-40B4-BE49-F238E27FC236}">
                <a16:creationId xmlns:a16="http://schemas.microsoft.com/office/drawing/2014/main" id="{F7AA415D-9F97-45C9-A3D2-8F0BFFC8D85D}"/>
              </a:ext>
            </a:extLst>
          </p:cNvPr>
          <p:cNvSpPr>
            <a:spLocks noGrp="1"/>
          </p:cNvSpPr>
          <p:nvPr>
            <p:ph type="sldNum" sz="quarter" idx="12"/>
          </p:nvPr>
        </p:nvSpPr>
        <p:spPr/>
        <p:txBody>
          <a:bodyPr/>
          <a:lstStyle/>
          <a:p>
            <a:fld id="{A7DDB576-49B3-42E2-89EA-6E35EA8EF806}" type="slidenum">
              <a:rPr lang="en-US" smtClean="0"/>
              <a:pPr/>
              <a:t>20</a:t>
            </a:fld>
            <a:endParaRPr lang="en-US" dirty="0"/>
          </a:p>
        </p:txBody>
      </p:sp>
    </p:spTree>
    <p:extLst>
      <p:ext uri="{BB962C8B-B14F-4D97-AF65-F5344CB8AC3E}">
        <p14:creationId xmlns:p14="http://schemas.microsoft.com/office/powerpoint/2010/main" val="517469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F37CF-0B54-4D95-B531-448A4A855388}"/>
              </a:ext>
            </a:extLst>
          </p:cNvPr>
          <p:cNvSpPr>
            <a:spLocks noGrp="1"/>
          </p:cNvSpPr>
          <p:nvPr>
            <p:ph type="title"/>
          </p:nvPr>
        </p:nvSpPr>
        <p:spPr>
          <a:xfrm>
            <a:off x="256032" y="213638"/>
            <a:ext cx="11570208" cy="1017626"/>
          </a:xfrm>
        </p:spPr>
        <p:txBody>
          <a:bodyPr/>
          <a:lstStyle/>
          <a:p>
            <a:r>
              <a:rPr lang="en-US" dirty="0"/>
              <a:t>Uploading Participant-Level Data in HSS</a:t>
            </a:r>
          </a:p>
        </p:txBody>
      </p:sp>
      <p:pic>
        <p:nvPicPr>
          <p:cNvPr id="1026" name="Picture 2" descr="HSS Cumulative (Actual) totals sections showing active buttons">
            <a:extLst>
              <a:ext uri="{FF2B5EF4-FFF2-40B4-BE49-F238E27FC236}">
                <a16:creationId xmlns:a16="http://schemas.microsoft.com/office/drawing/2014/main" id="{AB12476D-339C-42CA-BD0D-5B600AE128FE}"/>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tretch/>
        </p:blipFill>
        <p:spPr bwMode="auto">
          <a:xfrm>
            <a:off x="3032760" y="1087284"/>
            <a:ext cx="6126480" cy="518774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4ADC550-EF29-4F21-977F-5708818E68BF}"/>
              </a:ext>
            </a:extLst>
          </p:cNvPr>
          <p:cNvSpPr txBox="1"/>
          <p:nvPr/>
        </p:nvSpPr>
        <p:spPr>
          <a:xfrm>
            <a:off x="2704289" y="6275030"/>
            <a:ext cx="6789908" cy="307777"/>
          </a:xfrm>
          <a:prstGeom prst="rect">
            <a:avLst/>
          </a:prstGeom>
          <a:noFill/>
        </p:spPr>
        <p:txBody>
          <a:bodyPr wrap="square" rtlCol="0">
            <a:spAutoFit/>
          </a:bodyPr>
          <a:lstStyle/>
          <a:p>
            <a:pPr algn="ctr"/>
            <a:r>
              <a:rPr lang="en-US" sz="1400" dirty="0"/>
              <a:t>See the eRA HSS Training site https://era.nih.gov/help-tutorials/era-training-hss.htm</a:t>
            </a:r>
          </a:p>
        </p:txBody>
      </p:sp>
      <p:sp>
        <p:nvSpPr>
          <p:cNvPr id="3" name="Slide Number Placeholder 2">
            <a:extLst>
              <a:ext uri="{FF2B5EF4-FFF2-40B4-BE49-F238E27FC236}">
                <a16:creationId xmlns:a16="http://schemas.microsoft.com/office/drawing/2014/main" id="{15628CB7-82AA-4C7A-857C-1A256017A6EB}"/>
              </a:ext>
            </a:extLst>
          </p:cNvPr>
          <p:cNvSpPr>
            <a:spLocks noGrp="1"/>
          </p:cNvSpPr>
          <p:nvPr>
            <p:ph type="sldNum" sz="quarter" idx="12"/>
          </p:nvPr>
        </p:nvSpPr>
        <p:spPr/>
        <p:txBody>
          <a:bodyPr/>
          <a:lstStyle/>
          <a:p>
            <a:fld id="{A7DDB576-49B3-42E2-89EA-6E35EA8EF806}" type="slidenum">
              <a:rPr lang="en-US" smtClean="0"/>
              <a:pPr/>
              <a:t>21</a:t>
            </a:fld>
            <a:endParaRPr lang="en-US" dirty="0"/>
          </a:p>
        </p:txBody>
      </p:sp>
    </p:spTree>
    <p:extLst>
      <p:ext uri="{BB962C8B-B14F-4D97-AF65-F5344CB8AC3E}">
        <p14:creationId xmlns:p14="http://schemas.microsoft.com/office/powerpoint/2010/main" val="2384806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954493-2478-4C4C-A437-5A4C482D69C9}"/>
              </a:ext>
            </a:extLst>
          </p:cNvPr>
          <p:cNvSpPr>
            <a:spLocks noGrp="1"/>
          </p:cNvSpPr>
          <p:nvPr>
            <p:ph type="title"/>
          </p:nvPr>
        </p:nvSpPr>
        <p:spPr>
          <a:xfrm>
            <a:off x="838200" y="365125"/>
            <a:ext cx="5387502" cy="5234781"/>
          </a:xfrm>
        </p:spPr>
        <p:txBody>
          <a:bodyPr/>
          <a:lstStyle/>
          <a:p>
            <a:pPr algn="ctr"/>
            <a:r>
              <a:rPr lang="en-US" dirty="0"/>
              <a:t>Another</a:t>
            </a:r>
            <a:br>
              <a:rPr lang="en-US" dirty="0"/>
            </a:br>
            <a:r>
              <a:rPr lang="en-US" dirty="0"/>
              <a:t>knowledge check!</a:t>
            </a:r>
          </a:p>
        </p:txBody>
      </p:sp>
      <p:pic>
        <p:nvPicPr>
          <p:cNvPr id="6" name="Content Placeholder 5" descr="Questions with solid fill">
            <a:extLst>
              <a:ext uri="{FF2B5EF4-FFF2-40B4-BE49-F238E27FC236}">
                <a16:creationId xmlns:a16="http://schemas.microsoft.com/office/drawing/2014/main" id="{9EBE19A7-0A31-4D34-919F-2935DE44C530}"/>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6000" y="1027906"/>
            <a:ext cx="4572000" cy="4572000"/>
          </a:xfrm>
        </p:spPr>
      </p:pic>
      <p:sp>
        <p:nvSpPr>
          <p:cNvPr id="2" name="Slide Number Placeholder 1">
            <a:extLst>
              <a:ext uri="{FF2B5EF4-FFF2-40B4-BE49-F238E27FC236}">
                <a16:creationId xmlns:a16="http://schemas.microsoft.com/office/drawing/2014/main" id="{A0403D9F-9FD6-4FD9-8ECC-075506E29F06}"/>
              </a:ext>
            </a:extLst>
          </p:cNvPr>
          <p:cNvSpPr>
            <a:spLocks noGrp="1"/>
          </p:cNvSpPr>
          <p:nvPr>
            <p:ph type="sldNum" sz="quarter" idx="12"/>
          </p:nvPr>
        </p:nvSpPr>
        <p:spPr/>
        <p:txBody>
          <a:bodyPr/>
          <a:lstStyle/>
          <a:p>
            <a:fld id="{A7DDB576-49B3-42E2-89EA-6E35EA8EF806}" type="slidenum">
              <a:rPr lang="en-US" smtClean="0"/>
              <a:pPr/>
              <a:t>22</a:t>
            </a:fld>
            <a:endParaRPr lang="en-US" dirty="0"/>
          </a:p>
        </p:txBody>
      </p:sp>
    </p:spTree>
    <p:extLst>
      <p:ext uri="{BB962C8B-B14F-4D97-AF65-F5344CB8AC3E}">
        <p14:creationId xmlns:p14="http://schemas.microsoft.com/office/powerpoint/2010/main" val="9958246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48E6C5-B155-4A68-AB6C-F1441450FCED}"/>
              </a:ext>
            </a:extLst>
          </p:cNvPr>
          <p:cNvSpPr>
            <a:spLocks noGrp="1"/>
          </p:cNvSpPr>
          <p:nvPr>
            <p:ph type="title"/>
          </p:nvPr>
        </p:nvSpPr>
        <p:spPr/>
        <p:txBody>
          <a:bodyPr>
            <a:normAutofit/>
          </a:bodyPr>
          <a:lstStyle/>
          <a:p>
            <a:r>
              <a:rPr lang="en-US" sz="4000" dirty="0"/>
              <a:t>Question 2: inclusion enrollment update</a:t>
            </a:r>
          </a:p>
        </p:txBody>
      </p:sp>
      <p:pic>
        <p:nvPicPr>
          <p:cNvPr id="6" name="Picture 5" descr="Yellow question mark">
            <a:extLst>
              <a:ext uri="{FF2B5EF4-FFF2-40B4-BE49-F238E27FC236}">
                <a16:creationId xmlns:a16="http://schemas.microsoft.com/office/drawing/2014/main" id="{4F2A4665-09D3-4F81-86CF-BC5A07D70CDA}"/>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5580" r="19172"/>
          <a:stretch/>
        </p:blipFill>
        <p:spPr>
          <a:xfrm>
            <a:off x="330739" y="1880816"/>
            <a:ext cx="3579779" cy="32916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Content Placeholder 2">
            <a:extLst>
              <a:ext uri="{FF2B5EF4-FFF2-40B4-BE49-F238E27FC236}">
                <a16:creationId xmlns:a16="http://schemas.microsoft.com/office/drawing/2014/main" id="{42D73BE4-0E73-421C-91DD-6F315ACD4673}"/>
              </a:ext>
            </a:extLst>
          </p:cNvPr>
          <p:cNvSpPr>
            <a:spLocks noGrp="1"/>
          </p:cNvSpPr>
          <p:nvPr>
            <p:ph idx="1"/>
          </p:nvPr>
        </p:nvSpPr>
        <p:spPr>
          <a:xfrm>
            <a:off x="4027250" y="1825625"/>
            <a:ext cx="7326549" cy="4351338"/>
          </a:xfrm>
        </p:spPr>
        <p:txBody>
          <a:bodyPr/>
          <a:lstStyle/>
          <a:p>
            <a:pPr marL="0" indent="0" algn="ctr">
              <a:buNone/>
            </a:pPr>
            <a:r>
              <a:rPr lang="en-US" sz="2800" b="1" dirty="0"/>
              <a:t>What items will you need to submit an inclusion enrollment update for a study?</a:t>
            </a:r>
          </a:p>
          <a:p>
            <a:pPr marL="0" indent="0" algn="ctr">
              <a:buNone/>
            </a:pPr>
            <a:r>
              <a:rPr lang="en-US" dirty="0"/>
              <a:t>(choose all that apply)</a:t>
            </a:r>
          </a:p>
          <a:p>
            <a:pPr marL="0" indent="0">
              <a:buNone/>
            </a:pPr>
            <a:endParaRPr lang="en-US" dirty="0"/>
          </a:p>
          <a:p>
            <a:pPr marL="457200" indent="-457200">
              <a:buFont typeface="+mj-lt"/>
              <a:buAutoNum type="alphaUcPeriod"/>
            </a:pPr>
            <a:r>
              <a:rPr lang="en-US" dirty="0"/>
              <a:t>Permission from your Program Officer</a:t>
            </a:r>
          </a:p>
          <a:p>
            <a:pPr marL="457200" indent="-457200">
              <a:buFont typeface="+mj-lt"/>
              <a:buAutoNum type="alphaUcPeriod"/>
            </a:pPr>
            <a:r>
              <a:rPr lang="en-US" dirty="0"/>
              <a:t>The participant-level data template</a:t>
            </a:r>
          </a:p>
          <a:p>
            <a:pPr marL="457200" indent="-457200">
              <a:buFont typeface="+mj-lt"/>
              <a:buAutoNum type="alphaUcPeriod"/>
            </a:pPr>
            <a:r>
              <a:rPr lang="en-US" dirty="0"/>
              <a:t>Editing access in the Human Subjects System</a:t>
            </a:r>
          </a:p>
          <a:p>
            <a:pPr marL="457200" indent="-457200">
              <a:buFont typeface="+mj-lt"/>
              <a:buAutoNum type="alphaUcPeriod"/>
            </a:pPr>
            <a:r>
              <a:rPr lang="en-US" dirty="0"/>
              <a:t>Graph paper</a:t>
            </a:r>
          </a:p>
        </p:txBody>
      </p:sp>
      <p:sp>
        <p:nvSpPr>
          <p:cNvPr id="2" name="Slide Number Placeholder 1">
            <a:extLst>
              <a:ext uri="{FF2B5EF4-FFF2-40B4-BE49-F238E27FC236}">
                <a16:creationId xmlns:a16="http://schemas.microsoft.com/office/drawing/2014/main" id="{E4D89EE9-07F2-46DF-B254-E29D22F30E87}"/>
              </a:ext>
            </a:extLst>
          </p:cNvPr>
          <p:cNvSpPr>
            <a:spLocks noGrp="1"/>
          </p:cNvSpPr>
          <p:nvPr>
            <p:ph type="sldNum" sz="quarter" idx="12"/>
          </p:nvPr>
        </p:nvSpPr>
        <p:spPr/>
        <p:txBody>
          <a:bodyPr/>
          <a:lstStyle/>
          <a:p>
            <a:fld id="{A7DDB576-49B3-42E2-89EA-6E35EA8EF806}" type="slidenum">
              <a:rPr lang="en-US" smtClean="0"/>
              <a:pPr/>
              <a:t>23</a:t>
            </a:fld>
            <a:endParaRPr lang="en-US" dirty="0"/>
          </a:p>
        </p:txBody>
      </p:sp>
    </p:spTree>
    <p:extLst>
      <p:ext uri="{BB962C8B-B14F-4D97-AF65-F5344CB8AC3E}">
        <p14:creationId xmlns:p14="http://schemas.microsoft.com/office/powerpoint/2010/main" val="26643581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48E6C5-B155-4A68-AB6C-F1441450FCED}"/>
              </a:ext>
            </a:extLst>
          </p:cNvPr>
          <p:cNvSpPr>
            <a:spLocks noGrp="1"/>
          </p:cNvSpPr>
          <p:nvPr>
            <p:ph type="title"/>
          </p:nvPr>
        </p:nvSpPr>
        <p:spPr/>
        <p:txBody>
          <a:bodyPr>
            <a:normAutofit/>
          </a:bodyPr>
          <a:lstStyle/>
          <a:p>
            <a:r>
              <a:rPr lang="en-US" sz="4000" dirty="0"/>
              <a:t>Question 2: answer</a:t>
            </a:r>
          </a:p>
        </p:txBody>
      </p:sp>
      <p:pic>
        <p:nvPicPr>
          <p:cNvPr id="6" name="Picture 5" descr="Yellow question mark">
            <a:extLst>
              <a:ext uri="{FF2B5EF4-FFF2-40B4-BE49-F238E27FC236}">
                <a16:creationId xmlns:a16="http://schemas.microsoft.com/office/drawing/2014/main" id="{4F2A4665-09D3-4F81-86CF-BC5A07D70CDA}"/>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5580" r="19172"/>
          <a:stretch/>
        </p:blipFill>
        <p:spPr>
          <a:xfrm>
            <a:off x="330739" y="1880816"/>
            <a:ext cx="3579779" cy="32916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Content Placeholder 2">
            <a:extLst>
              <a:ext uri="{FF2B5EF4-FFF2-40B4-BE49-F238E27FC236}">
                <a16:creationId xmlns:a16="http://schemas.microsoft.com/office/drawing/2014/main" id="{42D73BE4-0E73-421C-91DD-6F315ACD4673}"/>
              </a:ext>
            </a:extLst>
          </p:cNvPr>
          <p:cNvSpPr>
            <a:spLocks noGrp="1"/>
          </p:cNvSpPr>
          <p:nvPr>
            <p:ph idx="1"/>
          </p:nvPr>
        </p:nvSpPr>
        <p:spPr>
          <a:xfrm>
            <a:off x="4134254" y="1825625"/>
            <a:ext cx="7219545" cy="4351338"/>
          </a:xfrm>
        </p:spPr>
        <p:txBody>
          <a:bodyPr/>
          <a:lstStyle/>
          <a:p>
            <a:pPr marL="0" indent="0" algn="ctr">
              <a:buNone/>
            </a:pPr>
            <a:r>
              <a:rPr lang="en-US" sz="2800" b="1" dirty="0"/>
              <a:t>What items will you need to submit an inclusion enrollment update for a study?</a:t>
            </a:r>
          </a:p>
          <a:p>
            <a:pPr marL="0" indent="0" algn="ctr">
              <a:buNone/>
            </a:pPr>
            <a:r>
              <a:rPr lang="en-US" dirty="0"/>
              <a:t>(choose all that apply)</a:t>
            </a:r>
          </a:p>
          <a:p>
            <a:pPr marL="0" indent="0">
              <a:buNone/>
            </a:pPr>
            <a:endParaRPr lang="en-US" dirty="0"/>
          </a:p>
          <a:p>
            <a:pPr marL="457200" indent="-457200">
              <a:buFont typeface="+mj-lt"/>
              <a:buAutoNum type="alphaUcPeriod"/>
            </a:pPr>
            <a:r>
              <a:rPr lang="en-US" dirty="0"/>
              <a:t>Permission from your Program Officer</a:t>
            </a:r>
          </a:p>
          <a:p>
            <a:pPr marL="457200" indent="-457200">
              <a:buFont typeface="+mj-lt"/>
              <a:buAutoNum type="alphaUcPeriod"/>
            </a:pPr>
            <a:r>
              <a:rPr lang="en-US" b="1" dirty="0"/>
              <a:t>The participant-level data template</a:t>
            </a:r>
          </a:p>
          <a:p>
            <a:pPr marL="457200" indent="-457200">
              <a:buFont typeface="+mj-lt"/>
              <a:buAutoNum type="alphaUcPeriod"/>
            </a:pPr>
            <a:r>
              <a:rPr lang="en-US" b="1" dirty="0"/>
              <a:t>Editing access in the Human Subjects System</a:t>
            </a:r>
          </a:p>
          <a:p>
            <a:pPr marL="457200" indent="-457200">
              <a:buFont typeface="+mj-lt"/>
              <a:buAutoNum type="alphaUcPeriod"/>
            </a:pPr>
            <a:r>
              <a:rPr lang="en-US" dirty="0"/>
              <a:t>Graph paper</a:t>
            </a:r>
          </a:p>
        </p:txBody>
      </p:sp>
      <p:sp>
        <p:nvSpPr>
          <p:cNvPr id="2" name="Slide Number Placeholder 1">
            <a:extLst>
              <a:ext uri="{FF2B5EF4-FFF2-40B4-BE49-F238E27FC236}">
                <a16:creationId xmlns:a16="http://schemas.microsoft.com/office/drawing/2014/main" id="{E4D89EE9-07F2-46DF-B254-E29D22F30E87}"/>
              </a:ext>
            </a:extLst>
          </p:cNvPr>
          <p:cNvSpPr>
            <a:spLocks noGrp="1"/>
          </p:cNvSpPr>
          <p:nvPr>
            <p:ph type="sldNum" sz="quarter" idx="12"/>
          </p:nvPr>
        </p:nvSpPr>
        <p:spPr/>
        <p:txBody>
          <a:bodyPr/>
          <a:lstStyle/>
          <a:p>
            <a:fld id="{A7DDB576-49B3-42E2-89EA-6E35EA8EF806}" type="slidenum">
              <a:rPr lang="en-US" smtClean="0"/>
              <a:pPr/>
              <a:t>24</a:t>
            </a:fld>
            <a:endParaRPr lang="en-US" dirty="0"/>
          </a:p>
        </p:txBody>
      </p:sp>
    </p:spTree>
    <p:extLst>
      <p:ext uri="{BB962C8B-B14F-4D97-AF65-F5344CB8AC3E}">
        <p14:creationId xmlns:p14="http://schemas.microsoft.com/office/powerpoint/2010/main" val="304860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FAE982-11A3-4CF5-951E-42173EAD0C63}"/>
              </a:ext>
            </a:extLst>
          </p:cNvPr>
          <p:cNvSpPr>
            <a:spLocks noGrp="1"/>
          </p:cNvSpPr>
          <p:nvPr>
            <p:ph type="title"/>
          </p:nvPr>
        </p:nvSpPr>
        <p:spPr>
          <a:xfrm>
            <a:off x="1031132" y="365125"/>
            <a:ext cx="10107038" cy="2572628"/>
          </a:xfrm>
        </p:spPr>
        <p:txBody>
          <a:bodyPr>
            <a:noAutofit/>
          </a:bodyPr>
          <a:lstStyle/>
          <a:p>
            <a:pPr algn="ctr"/>
            <a:r>
              <a:rPr lang="en-US" sz="5400" dirty="0"/>
              <a:t>Updating Clinical Trial Information</a:t>
            </a:r>
          </a:p>
        </p:txBody>
      </p:sp>
      <p:pic>
        <p:nvPicPr>
          <p:cNvPr id="8" name="Content Placeholder 7" descr="Scientist looking looking at a futuristic display with data">
            <a:extLst>
              <a:ext uri="{FF2B5EF4-FFF2-40B4-BE49-F238E27FC236}">
                <a16:creationId xmlns:a16="http://schemas.microsoft.com/office/drawing/2014/main" id="{3EDA7847-830E-4DD0-AFA9-33D2EFB042DC}"/>
              </a:ext>
            </a:extLst>
          </p:cNvPr>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4267200" y="2700452"/>
            <a:ext cx="3657600" cy="24395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Slide Number Placeholder 1">
            <a:extLst>
              <a:ext uri="{FF2B5EF4-FFF2-40B4-BE49-F238E27FC236}">
                <a16:creationId xmlns:a16="http://schemas.microsoft.com/office/drawing/2014/main" id="{9F8DD233-BF3E-4E21-8CC1-3CBD970141E0}"/>
              </a:ext>
            </a:extLst>
          </p:cNvPr>
          <p:cNvSpPr>
            <a:spLocks noGrp="1"/>
          </p:cNvSpPr>
          <p:nvPr>
            <p:ph type="sldNum" sz="quarter" idx="12"/>
          </p:nvPr>
        </p:nvSpPr>
        <p:spPr/>
        <p:txBody>
          <a:bodyPr/>
          <a:lstStyle/>
          <a:p>
            <a:fld id="{A7DDB576-49B3-42E2-89EA-6E35EA8EF806}" type="slidenum">
              <a:rPr lang="en-US" smtClean="0"/>
              <a:pPr/>
              <a:t>25</a:t>
            </a:fld>
            <a:endParaRPr lang="en-US" dirty="0"/>
          </a:p>
        </p:txBody>
      </p:sp>
    </p:spTree>
    <p:extLst>
      <p:ext uri="{BB962C8B-B14F-4D97-AF65-F5344CB8AC3E}">
        <p14:creationId xmlns:p14="http://schemas.microsoft.com/office/powerpoint/2010/main" val="9130140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78FF2E-2ABB-4351-9E7B-9E16A6F1220B}"/>
              </a:ext>
            </a:extLst>
          </p:cNvPr>
          <p:cNvSpPr>
            <a:spLocks noGrp="1"/>
          </p:cNvSpPr>
          <p:nvPr>
            <p:ph type="title"/>
          </p:nvPr>
        </p:nvSpPr>
        <p:spPr/>
        <p:txBody>
          <a:bodyPr/>
          <a:lstStyle/>
          <a:p>
            <a:r>
              <a:rPr lang="en-US" dirty="0"/>
              <a:t>Register in ClinicalTrials.gov</a:t>
            </a:r>
          </a:p>
        </p:txBody>
      </p:sp>
      <p:pic>
        <p:nvPicPr>
          <p:cNvPr id="6" name="Content Placeholder 5" descr="Image of ClinicalTrials.gov How to Register Your Study website">
            <a:extLst>
              <a:ext uri="{FF2B5EF4-FFF2-40B4-BE49-F238E27FC236}">
                <a16:creationId xmlns:a16="http://schemas.microsoft.com/office/drawing/2014/main" id="{D97B00D6-19C6-46A7-A0E5-A847F07B047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690688"/>
            <a:ext cx="6396265" cy="4351338"/>
          </a:xfrm>
          <a:prstGeom prst="rect">
            <a:avLst/>
          </a:prstGeom>
          <a:ln>
            <a:noFill/>
          </a:ln>
          <a:effectLst>
            <a:outerShdw blurRad="292100" dist="139700" dir="2700000" algn="tl" rotWithShape="0">
              <a:srgbClr val="333333">
                <a:alpha val="65000"/>
              </a:srgbClr>
            </a:outerShdw>
          </a:effectLst>
        </p:spPr>
      </p:pic>
      <p:pic>
        <p:nvPicPr>
          <p:cNvPr id="8" name="Picture 7" descr="Image of ClinicalTrials.gov Protocol Registration and Results System (PRS) login page.">
            <a:extLst>
              <a:ext uri="{FF2B5EF4-FFF2-40B4-BE49-F238E27FC236}">
                <a16:creationId xmlns:a16="http://schemas.microsoft.com/office/drawing/2014/main" id="{203F142D-D2AE-4A94-A51A-5109F80D68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3749" y="2496503"/>
            <a:ext cx="4740051" cy="2331922"/>
          </a:xfrm>
          <a:prstGeom prst="rect">
            <a:avLst/>
          </a:prstGeom>
          <a:ln>
            <a:noFill/>
          </a:ln>
          <a:effectLst>
            <a:outerShdw blurRad="292100" dist="139700" dir="2700000" algn="tl" rotWithShape="0">
              <a:srgbClr val="333333">
                <a:alpha val="65000"/>
              </a:srgbClr>
            </a:outerShdw>
          </a:effectLst>
        </p:spPr>
      </p:pic>
      <p:sp>
        <p:nvSpPr>
          <p:cNvPr id="2" name="Slide Number Placeholder 1">
            <a:extLst>
              <a:ext uri="{FF2B5EF4-FFF2-40B4-BE49-F238E27FC236}">
                <a16:creationId xmlns:a16="http://schemas.microsoft.com/office/drawing/2014/main" id="{B9398C0A-F7E9-4F0E-A374-721C56BEBF75}"/>
              </a:ext>
            </a:extLst>
          </p:cNvPr>
          <p:cNvSpPr>
            <a:spLocks noGrp="1"/>
          </p:cNvSpPr>
          <p:nvPr>
            <p:ph type="sldNum" sz="quarter" idx="12"/>
          </p:nvPr>
        </p:nvSpPr>
        <p:spPr/>
        <p:txBody>
          <a:bodyPr/>
          <a:lstStyle/>
          <a:p>
            <a:fld id="{A7DDB576-49B3-42E2-89EA-6E35EA8EF806}" type="slidenum">
              <a:rPr lang="en-US" smtClean="0"/>
              <a:pPr/>
              <a:t>26</a:t>
            </a:fld>
            <a:endParaRPr lang="en-US" dirty="0"/>
          </a:p>
        </p:txBody>
      </p:sp>
    </p:spTree>
    <p:extLst>
      <p:ext uri="{BB962C8B-B14F-4D97-AF65-F5344CB8AC3E}">
        <p14:creationId xmlns:p14="http://schemas.microsoft.com/office/powerpoint/2010/main" val="30025188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0200C0-6A71-4827-9D77-5CB34905C5BB}"/>
              </a:ext>
            </a:extLst>
          </p:cNvPr>
          <p:cNvSpPr>
            <a:spLocks noGrp="1"/>
          </p:cNvSpPr>
          <p:nvPr>
            <p:ph type="title"/>
          </p:nvPr>
        </p:nvSpPr>
        <p:spPr>
          <a:xfrm>
            <a:off x="838200" y="365126"/>
            <a:ext cx="10515600" cy="906004"/>
          </a:xfrm>
        </p:spPr>
        <p:txBody>
          <a:bodyPr/>
          <a:lstStyle/>
          <a:p>
            <a:r>
              <a:rPr lang="en-US" dirty="0"/>
              <a:t>Export XML file with HSS data</a:t>
            </a:r>
          </a:p>
        </p:txBody>
      </p:sp>
      <p:pic>
        <p:nvPicPr>
          <p:cNvPr id="9" name="Content Placeholder 8" descr="image of the Export XML button available in HSS for clinical trial study records. ">
            <a:extLst>
              <a:ext uri="{FF2B5EF4-FFF2-40B4-BE49-F238E27FC236}">
                <a16:creationId xmlns:a16="http://schemas.microsoft.com/office/drawing/2014/main" id="{714964B3-8B45-487F-977E-AA98D7B5794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5802" y="1192012"/>
            <a:ext cx="7315200" cy="2991274"/>
          </a:xfrm>
        </p:spPr>
      </p:pic>
      <p:pic>
        <p:nvPicPr>
          <p:cNvPr id="11" name="Picture 10" descr="Image of the clinicaltrials.gov export option box. The user should create a unique identifier for the study up to 30 characters in the unique protocol ID box. Leave the &quot;upload directly to clinicaltrials.gov&quot; box unchecked, then click export to create the XML file.">
            <a:extLst>
              <a:ext uri="{FF2B5EF4-FFF2-40B4-BE49-F238E27FC236}">
                <a16:creationId xmlns:a16="http://schemas.microsoft.com/office/drawing/2014/main" id="{B1A655F3-D38E-4F9C-818F-C5569FE5C8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0566" y="3999743"/>
            <a:ext cx="7315200" cy="2858257"/>
          </a:xfrm>
          <a:prstGeom prst="rect">
            <a:avLst/>
          </a:prstGeom>
        </p:spPr>
      </p:pic>
      <p:sp>
        <p:nvSpPr>
          <p:cNvPr id="5" name="TextBox 4">
            <a:extLst>
              <a:ext uri="{FF2B5EF4-FFF2-40B4-BE49-F238E27FC236}">
                <a16:creationId xmlns:a16="http://schemas.microsoft.com/office/drawing/2014/main" id="{FC755C25-6601-4B3C-A8C9-4F0E1F72F045}"/>
              </a:ext>
            </a:extLst>
          </p:cNvPr>
          <p:cNvSpPr txBox="1"/>
          <p:nvPr/>
        </p:nvSpPr>
        <p:spPr>
          <a:xfrm>
            <a:off x="8582353" y="1934927"/>
            <a:ext cx="2891133" cy="923330"/>
          </a:xfrm>
          <a:prstGeom prst="rect">
            <a:avLst/>
          </a:prstGeom>
          <a:noFill/>
        </p:spPr>
        <p:txBody>
          <a:bodyPr wrap="square" rtlCol="0">
            <a:spAutoFit/>
          </a:bodyPr>
          <a:lstStyle/>
          <a:p>
            <a:pPr algn="ctr"/>
            <a:r>
              <a:rPr lang="en-US" dirty="0"/>
              <a:t>See </a:t>
            </a:r>
            <a:r>
              <a:rPr lang="en-US" dirty="0">
                <a:hlinkClick r:id="rId4"/>
              </a:rPr>
              <a:t>Export and Upload Data to ClinicalTrials.gov </a:t>
            </a:r>
            <a:r>
              <a:rPr lang="en-US" dirty="0"/>
              <a:t>in the ASSIST online help.</a:t>
            </a:r>
          </a:p>
        </p:txBody>
      </p:sp>
      <p:sp>
        <p:nvSpPr>
          <p:cNvPr id="2" name="Slide Number Placeholder 1">
            <a:extLst>
              <a:ext uri="{FF2B5EF4-FFF2-40B4-BE49-F238E27FC236}">
                <a16:creationId xmlns:a16="http://schemas.microsoft.com/office/drawing/2014/main" id="{0AC36EEF-E62B-438E-860C-565A9078F692}"/>
              </a:ext>
            </a:extLst>
          </p:cNvPr>
          <p:cNvSpPr>
            <a:spLocks noGrp="1"/>
          </p:cNvSpPr>
          <p:nvPr>
            <p:ph type="sldNum" sz="quarter" idx="12"/>
          </p:nvPr>
        </p:nvSpPr>
        <p:spPr/>
        <p:txBody>
          <a:bodyPr/>
          <a:lstStyle/>
          <a:p>
            <a:fld id="{A7DDB576-49B3-42E2-89EA-6E35EA8EF806}" type="slidenum">
              <a:rPr lang="en-US" smtClean="0"/>
              <a:pPr/>
              <a:t>27</a:t>
            </a:fld>
            <a:endParaRPr lang="en-US" dirty="0"/>
          </a:p>
        </p:txBody>
      </p:sp>
    </p:spTree>
    <p:extLst>
      <p:ext uri="{BB962C8B-B14F-4D97-AF65-F5344CB8AC3E}">
        <p14:creationId xmlns:p14="http://schemas.microsoft.com/office/powerpoint/2010/main" val="30629792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0BF3B6E-5D98-46D0-975E-0C2D1FC1315F}"/>
              </a:ext>
            </a:extLst>
          </p:cNvPr>
          <p:cNvSpPr>
            <a:spLocks noGrp="1"/>
          </p:cNvSpPr>
          <p:nvPr>
            <p:ph type="title"/>
          </p:nvPr>
        </p:nvSpPr>
        <p:spPr/>
        <p:txBody>
          <a:bodyPr/>
          <a:lstStyle/>
          <a:p>
            <a:r>
              <a:rPr lang="en-US" dirty="0"/>
              <a:t>Direct upload option: for signing officials</a:t>
            </a:r>
          </a:p>
        </p:txBody>
      </p:sp>
      <p:sp>
        <p:nvSpPr>
          <p:cNvPr id="4" name="Content Placeholder 3">
            <a:extLst>
              <a:ext uri="{FF2B5EF4-FFF2-40B4-BE49-F238E27FC236}">
                <a16:creationId xmlns:a16="http://schemas.microsoft.com/office/drawing/2014/main" id="{305E5AC8-9923-4214-904A-37CED1965D29}"/>
              </a:ext>
            </a:extLst>
          </p:cNvPr>
          <p:cNvSpPr>
            <a:spLocks noGrp="1"/>
          </p:cNvSpPr>
          <p:nvPr>
            <p:ph sz="half" idx="1"/>
          </p:nvPr>
        </p:nvSpPr>
        <p:spPr>
          <a:xfrm>
            <a:off x="838200" y="1825625"/>
            <a:ext cx="4469524" cy="4343947"/>
          </a:xfrm>
        </p:spPr>
        <p:txBody>
          <a:bodyPr>
            <a:normAutofit/>
          </a:bodyPr>
          <a:lstStyle/>
          <a:p>
            <a:r>
              <a:rPr lang="en-US" dirty="0"/>
              <a:t>Access HSS to access the Export XML button for the study</a:t>
            </a:r>
          </a:p>
          <a:p>
            <a:r>
              <a:rPr lang="en-US" dirty="0"/>
              <a:t>In the message to export, check the “Upload directly to ClinicalTrials.gov” box</a:t>
            </a:r>
          </a:p>
          <a:p>
            <a:r>
              <a:rPr lang="en-US" dirty="0"/>
              <a:t>Complete the additional information</a:t>
            </a:r>
          </a:p>
          <a:p>
            <a:r>
              <a:rPr lang="en-US" dirty="0"/>
              <a:t>A message will inform you of successful or unsuccessful upload</a:t>
            </a:r>
          </a:p>
        </p:txBody>
      </p:sp>
      <p:pic>
        <p:nvPicPr>
          <p:cNvPr id="9" name="Content Placeholder 8" descr="Image of the clinicaltrials.gov export option box. Check the Upload directly to clinicaltrials.gov box and additional upload fields will become available.">
            <a:extLst>
              <a:ext uri="{FF2B5EF4-FFF2-40B4-BE49-F238E27FC236}">
                <a16:creationId xmlns:a16="http://schemas.microsoft.com/office/drawing/2014/main" id="{5FFABACD-16AD-430F-B4C7-74325C19BF5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78975" y="1436121"/>
            <a:ext cx="6400800" cy="1877265"/>
          </a:xfrm>
        </p:spPr>
      </p:pic>
      <p:pic>
        <p:nvPicPr>
          <p:cNvPr id="11" name="Picture 10" descr="Image of the fields to upload directly to clinicaltrials.gov from the clinicaltrials.gov export option box. Complete all fields, including the PRS username and password, then click Upload to ClinicalTrials.gov">
            <a:extLst>
              <a:ext uri="{FF2B5EF4-FFF2-40B4-BE49-F238E27FC236}">
                <a16:creationId xmlns:a16="http://schemas.microsoft.com/office/drawing/2014/main" id="{D033396B-556B-4A37-B4C7-FC64E411A9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5920" y="3655116"/>
            <a:ext cx="6400800" cy="2196884"/>
          </a:xfrm>
          <a:prstGeom prst="rect">
            <a:avLst/>
          </a:prstGeom>
        </p:spPr>
      </p:pic>
      <p:sp>
        <p:nvSpPr>
          <p:cNvPr id="2" name="Slide Number Placeholder 1">
            <a:extLst>
              <a:ext uri="{FF2B5EF4-FFF2-40B4-BE49-F238E27FC236}">
                <a16:creationId xmlns:a16="http://schemas.microsoft.com/office/drawing/2014/main" id="{9E5E1D37-C0A0-4B1D-B8D5-A862D275324E}"/>
              </a:ext>
            </a:extLst>
          </p:cNvPr>
          <p:cNvSpPr>
            <a:spLocks noGrp="1"/>
          </p:cNvSpPr>
          <p:nvPr>
            <p:ph type="sldNum" sz="quarter" idx="12"/>
          </p:nvPr>
        </p:nvSpPr>
        <p:spPr/>
        <p:txBody>
          <a:bodyPr/>
          <a:lstStyle/>
          <a:p>
            <a:fld id="{A7DDB576-49B3-42E2-89EA-6E35EA8EF806}" type="slidenum">
              <a:rPr lang="en-US" smtClean="0"/>
              <a:pPr/>
              <a:t>28</a:t>
            </a:fld>
            <a:endParaRPr lang="en-US" dirty="0"/>
          </a:p>
        </p:txBody>
      </p:sp>
    </p:spTree>
    <p:extLst>
      <p:ext uri="{BB962C8B-B14F-4D97-AF65-F5344CB8AC3E}">
        <p14:creationId xmlns:p14="http://schemas.microsoft.com/office/powerpoint/2010/main" val="31659776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A4B36F-347C-4DF5-BDE1-8BCA043FD625}"/>
              </a:ext>
            </a:extLst>
          </p:cNvPr>
          <p:cNvSpPr>
            <a:spLocks noGrp="1"/>
          </p:cNvSpPr>
          <p:nvPr>
            <p:ph type="title"/>
          </p:nvPr>
        </p:nvSpPr>
        <p:spPr>
          <a:xfrm>
            <a:off x="838200" y="365125"/>
            <a:ext cx="10515600" cy="906627"/>
          </a:xfrm>
        </p:spPr>
        <p:txBody>
          <a:bodyPr>
            <a:normAutofit fontScale="90000"/>
          </a:bodyPr>
          <a:lstStyle/>
          <a:p>
            <a:r>
              <a:rPr lang="en-US" dirty="0"/>
              <a:t>HSS and ClinicalTrials.gov fields:</a:t>
            </a:r>
            <a:br>
              <a:rPr lang="en-US" dirty="0"/>
            </a:br>
            <a:r>
              <a:rPr lang="en-US" sz="3600" dirty="0"/>
              <a:t>validated for congruence</a:t>
            </a:r>
            <a:endParaRPr lang="en-US" dirty="0"/>
          </a:p>
        </p:txBody>
      </p:sp>
      <p:graphicFrame>
        <p:nvGraphicFramePr>
          <p:cNvPr id="5" name="Content Placeholder 5">
            <a:extLst>
              <a:ext uri="{FF2B5EF4-FFF2-40B4-BE49-F238E27FC236}">
                <a16:creationId xmlns:a16="http://schemas.microsoft.com/office/drawing/2014/main" id="{D983B308-D4C5-4DA5-A3DF-AEF903103081}"/>
              </a:ext>
            </a:extLst>
          </p:cNvPr>
          <p:cNvGraphicFramePr>
            <a:graphicFrameLocks noGrp="1"/>
          </p:cNvGraphicFramePr>
          <p:nvPr>
            <p:ph idx="1"/>
            <p:extLst>
              <p:ext uri="{D42A27DB-BD31-4B8C-83A1-F6EECF244321}">
                <p14:modId xmlns:p14="http://schemas.microsoft.com/office/powerpoint/2010/main" val="3941073275"/>
              </p:ext>
            </p:extLst>
          </p:nvPr>
        </p:nvGraphicFramePr>
        <p:xfrm>
          <a:off x="548640" y="1818477"/>
          <a:ext cx="11094720" cy="2724650"/>
        </p:xfrm>
        <a:graphic>
          <a:graphicData uri="http://schemas.openxmlformats.org/drawingml/2006/table">
            <a:tbl>
              <a:tblPr firstRow="1">
                <a:tableStyleId>{8799B23B-EC83-4686-B30A-512413B5E67A}</a:tableStyleId>
              </a:tblPr>
              <a:tblGrid>
                <a:gridCol w="4655820">
                  <a:extLst>
                    <a:ext uri="{9D8B030D-6E8A-4147-A177-3AD203B41FA5}">
                      <a16:colId xmlns:a16="http://schemas.microsoft.com/office/drawing/2014/main" val="3032260798"/>
                    </a:ext>
                  </a:extLst>
                </a:gridCol>
                <a:gridCol w="6438900">
                  <a:extLst>
                    <a:ext uri="{9D8B030D-6E8A-4147-A177-3AD203B41FA5}">
                      <a16:colId xmlns:a16="http://schemas.microsoft.com/office/drawing/2014/main" val="3980678149"/>
                    </a:ext>
                  </a:extLst>
                </a:gridCol>
              </a:tblGrid>
              <a:tr h="301886">
                <a:tc>
                  <a:txBody>
                    <a:bodyPr/>
                    <a:lstStyle/>
                    <a:p>
                      <a:pPr algn="l" fontAlgn="b"/>
                      <a:r>
                        <a:rPr lang="en-US" sz="1800" b="1" u="none" strike="noStrike" dirty="0">
                          <a:effectLst/>
                        </a:rPr>
                        <a:t>HSS Fields</a:t>
                      </a:r>
                      <a:endParaRPr lang="en-US" sz="1800" b="1" i="0" u="none" strike="noStrike" dirty="0">
                        <a:solidFill>
                          <a:srgbClr val="000000"/>
                        </a:solidFill>
                        <a:effectLst/>
                        <a:latin typeface="Calibri" panose="020F0502020204030204" pitchFamily="34" charset="0"/>
                      </a:endParaRPr>
                    </a:p>
                  </a:txBody>
                  <a:tcPr marL="7156" marR="7156" marT="7156" marB="0" anchor="b"/>
                </a:tc>
                <a:tc>
                  <a:txBody>
                    <a:bodyPr/>
                    <a:lstStyle/>
                    <a:p>
                      <a:pPr algn="l" fontAlgn="b"/>
                      <a:r>
                        <a:rPr lang="en-US" sz="1800" b="1" u="none" strike="noStrike" dirty="0">
                          <a:effectLst/>
                        </a:rPr>
                        <a:t>Clinicaltrials.gov Fields</a:t>
                      </a:r>
                      <a:endParaRPr lang="en-US" sz="1800" b="1" i="0" u="none" strike="noStrike" dirty="0">
                        <a:solidFill>
                          <a:srgbClr val="000000"/>
                        </a:solidFill>
                        <a:effectLst/>
                        <a:latin typeface="Calibri" panose="020F0502020204030204" pitchFamily="34" charset="0"/>
                      </a:endParaRPr>
                    </a:p>
                  </a:txBody>
                  <a:tcPr marL="7156" marR="7156" marT="7156" marB="0" anchor="b"/>
                </a:tc>
                <a:extLst>
                  <a:ext uri="{0D108BD9-81ED-4DB2-BD59-A6C34878D82A}">
                    <a16:rowId xmlns:a16="http://schemas.microsoft.com/office/drawing/2014/main" val="3335509120"/>
                  </a:ext>
                </a:extLst>
              </a:tr>
              <a:tr h="269196">
                <a:tc>
                  <a:txBody>
                    <a:bodyPr/>
                    <a:lstStyle/>
                    <a:p>
                      <a:pPr algn="l" fontAlgn="ctr"/>
                      <a:r>
                        <a:rPr lang="en-US" sz="1600" u="none" strike="noStrike" dirty="0">
                          <a:effectLst/>
                        </a:rPr>
                        <a:t>Age Limits</a:t>
                      </a:r>
                      <a:endParaRPr lang="en-US" sz="1600" b="0" i="0" u="none" strike="noStrike" dirty="0">
                        <a:solidFill>
                          <a:srgbClr val="FF0000"/>
                        </a:solidFill>
                        <a:effectLst/>
                        <a:latin typeface="Calibri" panose="020F0502020204030204" pitchFamily="34" charset="0"/>
                      </a:endParaRPr>
                    </a:p>
                  </a:txBody>
                  <a:tcPr marL="7156" marR="7156" marT="7156" marB="0" anchor="ctr"/>
                </a:tc>
                <a:tc>
                  <a:txBody>
                    <a:bodyPr/>
                    <a:lstStyle/>
                    <a:p>
                      <a:pPr algn="l" fontAlgn="b"/>
                      <a:r>
                        <a:rPr lang="en-US" sz="1600" u="none" strike="noStrike" dirty="0">
                          <a:effectLst/>
                        </a:rPr>
                        <a:t>Age Limits </a:t>
                      </a:r>
                      <a:endParaRPr lang="en-US" sz="1600" b="0" i="0" u="none" strike="noStrike" dirty="0">
                        <a:solidFill>
                          <a:srgbClr val="000000"/>
                        </a:solidFill>
                        <a:effectLst/>
                        <a:latin typeface="Calibri" panose="020F0502020204030204" pitchFamily="34" charset="0"/>
                      </a:endParaRPr>
                    </a:p>
                  </a:txBody>
                  <a:tcPr marL="7156" marR="7156" marT="7156" marB="0" anchor="b"/>
                </a:tc>
                <a:extLst>
                  <a:ext uri="{0D108BD9-81ED-4DB2-BD59-A6C34878D82A}">
                    <a16:rowId xmlns:a16="http://schemas.microsoft.com/office/drawing/2014/main" val="3622868240"/>
                  </a:ext>
                </a:extLst>
              </a:tr>
              <a:tr h="269196">
                <a:tc>
                  <a:txBody>
                    <a:bodyPr/>
                    <a:lstStyle/>
                    <a:p>
                      <a:pPr algn="l" fontAlgn="ctr"/>
                      <a:r>
                        <a:rPr lang="en-US" sz="1600" u="none" strike="noStrike" dirty="0">
                          <a:effectLst/>
                        </a:rPr>
                        <a:t>Recruitment Status</a:t>
                      </a:r>
                      <a:endParaRPr lang="en-US" sz="1600" b="0" i="0" u="none" strike="noStrike" dirty="0">
                        <a:solidFill>
                          <a:srgbClr val="000000"/>
                        </a:solidFill>
                        <a:effectLst/>
                        <a:latin typeface="Calibri" panose="020F0502020204030204" pitchFamily="34" charset="0"/>
                      </a:endParaRPr>
                    </a:p>
                  </a:txBody>
                  <a:tcPr marL="7156" marR="7156" marT="7156" marB="0" anchor="ctr"/>
                </a:tc>
                <a:tc>
                  <a:txBody>
                    <a:bodyPr/>
                    <a:lstStyle/>
                    <a:p>
                      <a:pPr algn="l" fontAlgn="b"/>
                      <a:r>
                        <a:rPr lang="en-US" sz="1600" u="none" strike="noStrike" dirty="0">
                          <a:effectLst/>
                        </a:rPr>
                        <a:t>Overall Recruitment Status</a:t>
                      </a:r>
                      <a:endParaRPr lang="en-US" sz="1600" b="0" i="0" u="none" strike="noStrike" dirty="0">
                        <a:solidFill>
                          <a:srgbClr val="000000"/>
                        </a:solidFill>
                        <a:effectLst/>
                        <a:latin typeface="Calibri" panose="020F0502020204030204" pitchFamily="34" charset="0"/>
                      </a:endParaRPr>
                    </a:p>
                  </a:txBody>
                  <a:tcPr marL="7156" marR="7156" marT="7156" marB="0" anchor="b"/>
                </a:tc>
                <a:extLst>
                  <a:ext uri="{0D108BD9-81ED-4DB2-BD59-A6C34878D82A}">
                    <a16:rowId xmlns:a16="http://schemas.microsoft.com/office/drawing/2014/main" val="4173583777"/>
                  </a:ext>
                </a:extLst>
              </a:tr>
              <a:tr h="269196">
                <a:tc>
                  <a:txBody>
                    <a:bodyPr/>
                    <a:lstStyle/>
                    <a:p>
                      <a:pPr algn="l" fontAlgn="b"/>
                      <a:r>
                        <a:rPr lang="en-US" sz="1600" u="none" strike="noStrike" dirty="0">
                          <a:effectLst/>
                        </a:rPr>
                        <a:t>Study Phase</a:t>
                      </a:r>
                      <a:endParaRPr lang="en-US" sz="1600" b="0" i="0" u="none" strike="noStrike" dirty="0">
                        <a:solidFill>
                          <a:srgbClr val="000000"/>
                        </a:solidFill>
                        <a:effectLst/>
                        <a:latin typeface="Calibri" panose="020F0502020204030204" pitchFamily="34" charset="0"/>
                      </a:endParaRPr>
                    </a:p>
                  </a:txBody>
                  <a:tcPr marL="7156" marR="7156" marT="7156" marB="0" anchor="b"/>
                </a:tc>
                <a:tc>
                  <a:txBody>
                    <a:bodyPr/>
                    <a:lstStyle/>
                    <a:p>
                      <a:pPr algn="l" fontAlgn="b"/>
                      <a:r>
                        <a:rPr lang="en-US" sz="1600" u="none" strike="noStrike" dirty="0">
                          <a:effectLst/>
                        </a:rPr>
                        <a:t>Study Phase</a:t>
                      </a:r>
                      <a:endParaRPr lang="en-US" sz="1600" b="0" i="0" u="none" strike="noStrike" dirty="0">
                        <a:solidFill>
                          <a:srgbClr val="000000"/>
                        </a:solidFill>
                        <a:effectLst/>
                        <a:latin typeface="Calibri" panose="020F0502020204030204" pitchFamily="34" charset="0"/>
                      </a:endParaRPr>
                    </a:p>
                  </a:txBody>
                  <a:tcPr marL="7156" marR="7156" marT="7156" marB="0" anchor="b"/>
                </a:tc>
                <a:extLst>
                  <a:ext uri="{0D108BD9-81ED-4DB2-BD59-A6C34878D82A}">
                    <a16:rowId xmlns:a16="http://schemas.microsoft.com/office/drawing/2014/main" val="882345733"/>
                  </a:ext>
                </a:extLst>
              </a:tr>
              <a:tr h="269196">
                <a:tc>
                  <a:txBody>
                    <a:bodyPr/>
                    <a:lstStyle/>
                    <a:p>
                      <a:pPr algn="l" fontAlgn="b"/>
                      <a:r>
                        <a:rPr lang="en-US" sz="1600" u="none" strike="noStrike" dirty="0">
                          <a:effectLst/>
                        </a:rPr>
                        <a:t>Masking</a:t>
                      </a:r>
                      <a:endParaRPr lang="en-US" sz="1600" b="0" i="0" u="none" strike="noStrike" dirty="0">
                        <a:solidFill>
                          <a:srgbClr val="000000"/>
                        </a:solidFill>
                        <a:effectLst/>
                        <a:latin typeface="Calibri" panose="020F0502020204030204" pitchFamily="34" charset="0"/>
                      </a:endParaRPr>
                    </a:p>
                  </a:txBody>
                  <a:tcPr marL="7156" marR="7156" marT="7156" marB="0" anchor="b"/>
                </a:tc>
                <a:tc>
                  <a:txBody>
                    <a:bodyPr/>
                    <a:lstStyle/>
                    <a:p>
                      <a:pPr algn="l" fontAlgn="b"/>
                      <a:r>
                        <a:rPr lang="en-US" sz="1600" u="none" strike="noStrike" dirty="0">
                          <a:effectLst/>
                        </a:rPr>
                        <a:t>Masking</a:t>
                      </a:r>
                      <a:endParaRPr lang="en-US" sz="1600" b="0" i="0" u="none" strike="noStrike" dirty="0">
                        <a:solidFill>
                          <a:srgbClr val="000000"/>
                        </a:solidFill>
                        <a:effectLst/>
                        <a:latin typeface="Calibri" panose="020F0502020204030204" pitchFamily="34" charset="0"/>
                      </a:endParaRPr>
                    </a:p>
                  </a:txBody>
                  <a:tcPr marL="7156" marR="7156" marT="7156" marB="0" anchor="b"/>
                </a:tc>
                <a:extLst>
                  <a:ext uri="{0D108BD9-81ED-4DB2-BD59-A6C34878D82A}">
                    <a16:rowId xmlns:a16="http://schemas.microsoft.com/office/drawing/2014/main" val="3605168676"/>
                  </a:ext>
                </a:extLst>
              </a:tr>
              <a:tr h="269196">
                <a:tc>
                  <a:txBody>
                    <a:bodyPr/>
                    <a:lstStyle/>
                    <a:p>
                      <a:pPr algn="l" fontAlgn="b"/>
                      <a:r>
                        <a:rPr lang="en-US" sz="1600" u="none" strike="noStrike" dirty="0">
                          <a:effectLst/>
                        </a:rPr>
                        <a:t>Allocation</a:t>
                      </a:r>
                      <a:endParaRPr lang="en-US" sz="1600" b="0" i="0" u="none" strike="noStrike" dirty="0">
                        <a:solidFill>
                          <a:srgbClr val="000000"/>
                        </a:solidFill>
                        <a:effectLst/>
                        <a:latin typeface="Calibri" panose="020F0502020204030204" pitchFamily="34" charset="0"/>
                      </a:endParaRPr>
                    </a:p>
                  </a:txBody>
                  <a:tcPr marL="7156" marR="7156" marT="7156" marB="0" anchor="b"/>
                </a:tc>
                <a:tc>
                  <a:txBody>
                    <a:bodyPr/>
                    <a:lstStyle/>
                    <a:p>
                      <a:pPr algn="l" fontAlgn="b"/>
                      <a:r>
                        <a:rPr lang="en-US" sz="1600" u="none" strike="noStrike" dirty="0">
                          <a:effectLst/>
                        </a:rPr>
                        <a:t>Allocation</a:t>
                      </a:r>
                      <a:endParaRPr lang="en-US" sz="1600" b="0" i="0" u="none" strike="noStrike" dirty="0">
                        <a:solidFill>
                          <a:srgbClr val="000000"/>
                        </a:solidFill>
                        <a:effectLst/>
                        <a:latin typeface="Calibri" panose="020F0502020204030204" pitchFamily="34" charset="0"/>
                      </a:endParaRPr>
                    </a:p>
                  </a:txBody>
                  <a:tcPr marL="7156" marR="7156" marT="7156" marB="0" anchor="b"/>
                </a:tc>
                <a:extLst>
                  <a:ext uri="{0D108BD9-81ED-4DB2-BD59-A6C34878D82A}">
                    <a16:rowId xmlns:a16="http://schemas.microsoft.com/office/drawing/2014/main" val="2456508084"/>
                  </a:ext>
                </a:extLst>
              </a:tr>
              <a:tr h="269196">
                <a:tc>
                  <a:txBody>
                    <a:bodyPr/>
                    <a:lstStyle/>
                    <a:p>
                      <a:pPr algn="l" fontAlgn="b"/>
                      <a:r>
                        <a:rPr lang="en-US" sz="1600" u="none" strike="noStrike" dirty="0">
                          <a:effectLst/>
                        </a:rPr>
                        <a:t>Study Primary Completion Date</a:t>
                      </a:r>
                      <a:endParaRPr lang="en-US" sz="1600" b="0" i="0" u="none" strike="noStrike" dirty="0">
                        <a:solidFill>
                          <a:srgbClr val="000000"/>
                        </a:solidFill>
                        <a:effectLst/>
                        <a:latin typeface="Calibri" panose="020F0502020204030204" pitchFamily="34" charset="0"/>
                      </a:endParaRPr>
                    </a:p>
                  </a:txBody>
                  <a:tcPr marL="7156" marR="7156" marT="7156" marB="0" anchor="b"/>
                </a:tc>
                <a:tc>
                  <a:txBody>
                    <a:bodyPr/>
                    <a:lstStyle/>
                    <a:p>
                      <a:pPr algn="l" fontAlgn="b"/>
                      <a:r>
                        <a:rPr lang="en-US" sz="1600" u="none" strike="noStrike" dirty="0">
                          <a:effectLst/>
                        </a:rPr>
                        <a:t>Primary Completion Date</a:t>
                      </a:r>
                      <a:endParaRPr lang="en-US" sz="1600" b="0" i="0" u="none" strike="noStrike" dirty="0">
                        <a:solidFill>
                          <a:srgbClr val="000000"/>
                        </a:solidFill>
                        <a:effectLst/>
                        <a:latin typeface="Calibri" panose="020F0502020204030204" pitchFamily="34" charset="0"/>
                      </a:endParaRPr>
                    </a:p>
                  </a:txBody>
                  <a:tcPr marL="7156" marR="7156" marT="7156" marB="0" anchor="b"/>
                </a:tc>
                <a:extLst>
                  <a:ext uri="{0D108BD9-81ED-4DB2-BD59-A6C34878D82A}">
                    <a16:rowId xmlns:a16="http://schemas.microsoft.com/office/drawing/2014/main" val="864938805"/>
                  </a:ext>
                </a:extLst>
              </a:tr>
              <a:tr h="269196">
                <a:tc>
                  <a:txBody>
                    <a:bodyPr/>
                    <a:lstStyle/>
                    <a:p>
                      <a:pPr algn="l" fontAlgn="b"/>
                      <a:r>
                        <a:rPr lang="en-US" sz="1600" u="none" strike="noStrike" dirty="0">
                          <a:effectLst/>
                        </a:rPr>
                        <a:t>Study Final Completion Date</a:t>
                      </a:r>
                      <a:endParaRPr lang="en-US" sz="1600" b="0" i="0" u="none" strike="noStrike" dirty="0">
                        <a:solidFill>
                          <a:srgbClr val="FF0000"/>
                        </a:solidFill>
                        <a:effectLst/>
                        <a:latin typeface="Calibri" panose="020F0502020204030204" pitchFamily="34" charset="0"/>
                      </a:endParaRPr>
                    </a:p>
                  </a:txBody>
                  <a:tcPr marL="7156" marR="7156" marT="7156" marB="0" anchor="b"/>
                </a:tc>
                <a:tc>
                  <a:txBody>
                    <a:bodyPr/>
                    <a:lstStyle/>
                    <a:p>
                      <a:pPr algn="l" fontAlgn="b"/>
                      <a:r>
                        <a:rPr lang="en-US" sz="1600" u="none" strike="noStrike" dirty="0">
                          <a:effectLst/>
                        </a:rPr>
                        <a:t>Study Completion Date</a:t>
                      </a:r>
                      <a:endParaRPr lang="en-US" sz="1600" b="0" i="0" u="none" strike="noStrike" dirty="0">
                        <a:solidFill>
                          <a:srgbClr val="000000"/>
                        </a:solidFill>
                        <a:effectLst/>
                        <a:latin typeface="Calibri" panose="020F0502020204030204" pitchFamily="34" charset="0"/>
                      </a:endParaRPr>
                    </a:p>
                  </a:txBody>
                  <a:tcPr marL="7156" marR="7156" marT="7156" marB="0" anchor="b"/>
                </a:tc>
                <a:extLst>
                  <a:ext uri="{0D108BD9-81ED-4DB2-BD59-A6C34878D82A}">
                    <a16:rowId xmlns:a16="http://schemas.microsoft.com/office/drawing/2014/main" val="995292641"/>
                  </a:ext>
                </a:extLst>
              </a:tr>
              <a:tr h="269196">
                <a:tc>
                  <a:txBody>
                    <a:bodyPr/>
                    <a:lstStyle/>
                    <a:p>
                      <a:pPr algn="l" fontAlgn="b"/>
                      <a:r>
                        <a:rPr lang="en-US" sz="1600" u="none" strike="noStrike" dirty="0">
                          <a:effectLst/>
                        </a:rPr>
                        <a:t>Enrollment of the First Participant</a:t>
                      </a:r>
                      <a:endParaRPr lang="en-US" sz="1600" b="0" i="0" u="none" strike="noStrike" dirty="0">
                        <a:solidFill>
                          <a:srgbClr val="FF0000"/>
                        </a:solidFill>
                        <a:effectLst/>
                        <a:latin typeface="Calibri" panose="020F0502020204030204" pitchFamily="34" charset="0"/>
                      </a:endParaRPr>
                    </a:p>
                  </a:txBody>
                  <a:tcPr marL="7156" marR="7156" marT="7156" marB="0" anchor="b"/>
                </a:tc>
                <a:tc>
                  <a:txBody>
                    <a:bodyPr/>
                    <a:lstStyle/>
                    <a:p>
                      <a:pPr algn="l" fontAlgn="b"/>
                      <a:r>
                        <a:rPr lang="en-US" sz="1600" u="none" strike="noStrike" dirty="0">
                          <a:effectLst/>
                        </a:rPr>
                        <a:t>Study Start Date</a:t>
                      </a:r>
                      <a:endParaRPr lang="en-US" sz="1600" b="0" i="0" u="none" strike="noStrike" dirty="0">
                        <a:solidFill>
                          <a:srgbClr val="000000"/>
                        </a:solidFill>
                        <a:effectLst/>
                        <a:latin typeface="Calibri" panose="020F0502020204030204" pitchFamily="34" charset="0"/>
                      </a:endParaRPr>
                    </a:p>
                  </a:txBody>
                  <a:tcPr marL="7156" marR="7156" marT="7156" marB="0" anchor="b"/>
                </a:tc>
                <a:extLst>
                  <a:ext uri="{0D108BD9-81ED-4DB2-BD59-A6C34878D82A}">
                    <a16:rowId xmlns:a16="http://schemas.microsoft.com/office/drawing/2014/main" val="1750446080"/>
                  </a:ext>
                </a:extLst>
              </a:tr>
              <a:tr h="269196">
                <a:tc>
                  <a:txBody>
                    <a:bodyPr/>
                    <a:lstStyle/>
                    <a:p>
                      <a:pPr algn="l" fontAlgn="b"/>
                      <a:r>
                        <a:rPr lang="en-US" sz="1600" u="none" strike="noStrike" dirty="0">
                          <a:effectLst/>
                        </a:rPr>
                        <a:t>Reporting of Results in ClinicalTrials.gov</a:t>
                      </a:r>
                      <a:endParaRPr lang="en-US" sz="1600" b="0" i="0" u="none" strike="noStrike" dirty="0">
                        <a:solidFill>
                          <a:srgbClr val="000000"/>
                        </a:solidFill>
                        <a:effectLst/>
                        <a:latin typeface="Calibri" panose="020F0502020204030204" pitchFamily="34" charset="0"/>
                      </a:endParaRPr>
                    </a:p>
                  </a:txBody>
                  <a:tcPr marL="7156" marR="7156" marT="7156" marB="0" anchor="b"/>
                </a:tc>
                <a:tc>
                  <a:txBody>
                    <a:bodyPr/>
                    <a:lstStyle/>
                    <a:p>
                      <a:pPr algn="l" fontAlgn="b"/>
                      <a:r>
                        <a:rPr lang="en-US" sz="1600" u="none" strike="noStrike" dirty="0">
                          <a:effectLst/>
                        </a:rPr>
                        <a:t>Results First Submitted</a:t>
                      </a:r>
                      <a:endParaRPr lang="en-US" sz="1600" b="0" i="0" u="none" strike="noStrike" dirty="0">
                        <a:solidFill>
                          <a:srgbClr val="000000"/>
                        </a:solidFill>
                        <a:effectLst/>
                        <a:latin typeface="Calibri" panose="020F0502020204030204" pitchFamily="34" charset="0"/>
                      </a:endParaRPr>
                    </a:p>
                  </a:txBody>
                  <a:tcPr marL="7156" marR="7156" marT="7156" marB="0" anchor="b"/>
                </a:tc>
                <a:extLst>
                  <a:ext uri="{0D108BD9-81ED-4DB2-BD59-A6C34878D82A}">
                    <a16:rowId xmlns:a16="http://schemas.microsoft.com/office/drawing/2014/main" val="4226013507"/>
                  </a:ext>
                </a:extLst>
              </a:tr>
            </a:tbl>
          </a:graphicData>
        </a:graphic>
      </p:graphicFrame>
      <p:sp>
        <p:nvSpPr>
          <p:cNvPr id="6" name="TextBox 5">
            <a:extLst>
              <a:ext uri="{FF2B5EF4-FFF2-40B4-BE49-F238E27FC236}">
                <a16:creationId xmlns:a16="http://schemas.microsoft.com/office/drawing/2014/main" id="{95817207-F219-4377-AD2E-3D1F82DF5F81}"/>
              </a:ext>
            </a:extLst>
          </p:cNvPr>
          <p:cNvSpPr txBox="1"/>
          <p:nvPr/>
        </p:nvSpPr>
        <p:spPr>
          <a:xfrm>
            <a:off x="3569078" y="6231265"/>
            <a:ext cx="5053843" cy="523220"/>
          </a:xfrm>
          <a:prstGeom prst="rect">
            <a:avLst/>
          </a:prstGeom>
          <a:noFill/>
        </p:spPr>
        <p:txBody>
          <a:bodyPr wrap="square" rtlCol="0">
            <a:spAutoFit/>
          </a:bodyPr>
          <a:lstStyle/>
          <a:p>
            <a:pPr algn="ctr"/>
            <a:r>
              <a:rPr lang="en-US" sz="1400" dirty="0"/>
              <a:t>List is also available in the </a:t>
            </a:r>
            <a:r>
              <a:rPr lang="en-US" sz="1400" i="1" dirty="0"/>
              <a:t>How Do I Edit Studies?</a:t>
            </a:r>
            <a:r>
              <a:rPr lang="en-US" sz="1400" dirty="0"/>
              <a:t> chapter in the </a:t>
            </a:r>
            <a:r>
              <a:rPr lang="en-US" sz="1400" dirty="0">
                <a:hlinkClick r:id="rId2"/>
              </a:rPr>
              <a:t>HSS Online Help</a:t>
            </a:r>
            <a:endParaRPr lang="en-US" sz="1400" dirty="0"/>
          </a:p>
        </p:txBody>
      </p:sp>
      <p:sp>
        <p:nvSpPr>
          <p:cNvPr id="2" name="Slide Number Placeholder 1">
            <a:extLst>
              <a:ext uri="{FF2B5EF4-FFF2-40B4-BE49-F238E27FC236}">
                <a16:creationId xmlns:a16="http://schemas.microsoft.com/office/drawing/2014/main" id="{A8E3C7BD-9836-41A4-8A79-6ADF0CA1417E}"/>
              </a:ext>
            </a:extLst>
          </p:cNvPr>
          <p:cNvSpPr>
            <a:spLocks noGrp="1"/>
          </p:cNvSpPr>
          <p:nvPr>
            <p:ph type="sldNum" sz="quarter" idx="12"/>
          </p:nvPr>
        </p:nvSpPr>
        <p:spPr/>
        <p:txBody>
          <a:bodyPr/>
          <a:lstStyle/>
          <a:p>
            <a:fld id="{A7DDB576-49B3-42E2-89EA-6E35EA8EF806}" type="slidenum">
              <a:rPr lang="en-US" smtClean="0"/>
              <a:pPr/>
              <a:t>29</a:t>
            </a:fld>
            <a:endParaRPr lang="en-US" dirty="0"/>
          </a:p>
        </p:txBody>
      </p:sp>
    </p:spTree>
    <p:extLst>
      <p:ext uri="{BB962C8B-B14F-4D97-AF65-F5344CB8AC3E}">
        <p14:creationId xmlns:p14="http://schemas.microsoft.com/office/powerpoint/2010/main" val="3179978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3542AF-3727-41C8-9EA0-EDBB582BB6D2}"/>
              </a:ext>
            </a:extLst>
          </p:cNvPr>
          <p:cNvSpPr>
            <a:spLocks noGrp="1"/>
          </p:cNvSpPr>
          <p:nvPr>
            <p:ph type="title"/>
          </p:nvPr>
        </p:nvSpPr>
        <p:spPr/>
        <p:txBody>
          <a:bodyPr/>
          <a:lstStyle/>
          <a:p>
            <a:r>
              <a:rPr lang="en-US" dirty="0"/>
              <a:t>Refresher: study record information pre-award</a:t>
            </a:r>
          </a:p>
        </p:txBody>
      </p:sp>
      <p:sp>
        <p:nvSpPr>
          <p:cNvPr id="3" name="Content Placeholder 2">
            <a:extLst>
              <a:ext uri="{FF2B5EF4-FFF2-40B4-BE49-F238E27FC236}">
                <a16:creationId xmlns:a16="http://schemas.microsoft.com/office/drawing/2014/main" id="{953FDCF3-1A0A-4F43-AA10-4E9FB3EFA7B5}"/>
              </a:ext>
            </a:extLst>
          </p:cNvPr>
          <p:cNvSpPr>
            <a:spLocks noGrp="1"/>
          </p:cNvSpPr>
          <p:nvPr>
            <p:ph idx="1"/>
          </p:nvPr>
        </p:nvSpPr>
        <p:spPr/>
        <p:txBody>
          <a:bodyPr/>
          <a:lstStyle/>
          <a:p>
            <a:r>
              <a:rPr lang="en-US" dirty="0"/>
              <a:t>PHS Human Subject and Clinical Trial Information form completed at application</a:t>
            </a:r>
          </a:p>
          <a:p>
            <a:r>
              <a:rPr lang="en-US" dirty="0"/>
              <a:t>Five sections</a:t>
            </a:r>
          </a:p>
          <a:p>
            <a:r>
              <a:rPr lang="en-US" dirty="0"/>
              <a:t>Sections required based on type of study</a:t>
            </a:r>
          </a:p>
          <a:p>
            <a:endParaRPr lang="en-US" dirty="0"/>
          </a:p>
        </p:txBody>
      </p:sp>
      <p:sp>
        <p:nvSpPr>
          <p:cNvPr id="2" name="Slide Number Placeholder 1">
            <a:extLst>
              <a:ext uri="{FF2B5EF4-FFF2-40B4-BE49-F238E27FC236}">
                <a16:creationId xmlns:a16="http://schemas.microsoft.com/office/drawing/2014/main" id="{577FAB9D-BD70-4987-8F3D-E71B1E2B1664}"/>
              </a:ext>
            </a:extLst>
          </p:cNvPr>
          <p:cNvSpPr>
            <a:spLocks noGrp="1"/>
          </p:cNvSpPr>
          <p:nvPr>
            <p:ph type="sldNum" sz="quarter" idx="12"/>
          </p:nvPr>
        </p:nvSpPr>
        <p:spPr/>
        <p:txBody>
          <a:bodyPr/>
          <a:lstStyle/>
          <a:p>
            <a:fld id="{A7DDB576-49B3-42E2-89EA-6E35EA8EF806}" type="slidenum">
              <a:rPr lang="en-US" smtClean="0"/>
              <a:pPr/>
              <a:t>3</a:t>
            </a:fld>
            <a:endParaRPr lang="en-US" dirty="0"/>
          </a:p>
        </p:txBody>
      </p:sp>
    </p:spTree>
    <p:extLst>
      <p:ext uri="{BB962C8B-B14F-4D97-AF65-F5344CB8AC3E}">
        <p14:creationId xmlns:p14="http://schemas.microsoft.com/office/powerpoint/2010/main" val="36145408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A67C69-0537-4107-A7F3-5CA79669B73C}"/>
              </a:ext>
            </a:extLst>
          </p:cNvPr>
          <p:cNvSpPr>
            <a:spLocks noGrp="1"/>
          </p:cNvSpPr>
          <p:nvPr>
            <p:ph type="title"/>
          </p:nvPr>
        </p:nvSpPr>
        <p:spPr/>
        <p:txBody>
          <a:bodyPr/>
          <a:lstStyle/>
          <a:p>
            <a:r>
              <a:rPr lang="en-US" dirty="0"/>
              <a:t>Section 1: Add the NCT</a:t>
            </a:r>
            <a:br>
              <a:rPr lang="en-US" dirty="0"/>
            </a:br>
            <a:r>
              <a:rPr lang="en-US" sz="3200" i="1" dirty="0"/>
              <a:t>(and use the Populate button!)</a:t>
            </a:r>
            <a:endParaRPr lang="en-US" i="1" dirty="0"/>
          </a:p>
        </p:txBody>
      </p:sp>
      <p:sp>
        <p:nvSpPr>
          <p:cNvPr id="3" name="Content Placeholder 2">
            <a:extLst>
              <a:ext uri="{FF2B5EF4-FFF2-40B4-BE49-F238E27FC236}">
                <a16:creationId xmlns:a16="http://schemas.microsoft.com/office/drawing/2014/main" id="{2EE979A6-A476-4A6D-B888-769505AF11AA}"/>
              </a:ext>
            </a:extLst>
          </p:cNvPr>
          <p:cNvSpPr>
            <a:spLocks noGrp="1"/>
          </p:cNvSpPr>
          <p:nvPr>
            <p:ph idx="1"/>
          </p:nvPr>
        </p:nvSpPr>
        <p:spPr>
          <a:xfrm>
            <a:off x="838200" y="2653747"/>
            <a:ext cx="3892826" cy="1848679"/>
          </a:xfrm>
          <a:solidFill>
            <a:srgbClr val="015396"/>
          </a:solidFill>
          <a:ln>
            <a:solidFill>
              <a:srgbClr val="015396"/>
            </a:solidFill>
          </a:ln>
        </p:spPr>
        <p:txBody>
          <a:bodyPr anchor="ctr"/>
          <a:lstStyle/>
          <a:p>
            <a:pPr marL="0" indent="0" algn="ctr">
              <a:buNone/>
            </a:pPr>
            <a:r>
              <a:rPr lang="en-US" dirty="0">
                <a:solidFill>
                  <a:srgbClr val="FFFFFF"/>
                </a:solidFill>
              </a:rPr>
              <a:t>Once an NCT is entered, the Populate button can be used to update HSS fields that map to ClinicalTrials.gov</a:t>
            </a:r>
          </a:p>
        </p:txBody>
      </p:sp>
      <p:pic>
        <p:nvPicPr>
          <p:cNvPr id="6" name="Picture 5" descr="Image of section 1 of the HSCT form with item 1.5 circled and an arrow pointing to the populate button.">
            <a:extLst>
              <a:ext uri="{FF2B5EF4-FFF2-40B4-BE49-F238E27FC236}">
                <a16:creationId xmlns:a16="http://schemas.microsoft.com/office/drawing/2014/main" id="{AFF7A00C-1875-4033-85BD-135A881AF4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3743" y="1825625"/>
            <a:ext cx="6400800" cy="4257135"/>
          </a:xfrm>
          <a:prstGeom prst="rect">
            <a:avLst/>
          </a:prstGeom>
          <a:ln>
            <a:noFill/>
          </a:ln>
          <a:effectLst>
            <a:outerShdw blurRad="292100" dist="139700" dir="2700000" algn="tl" rotWithShape="0">
              <a:srgbClr val="333333">
                <a:alpha val="65000"/>
              </a:srgbClr>
            </a:outerShdw>
          </a:effectLst>
        </p:spPr>
      </p:pic>
      <p:sp>
        <p:nvSpPr>
          <p:cNvPr id="2" name="Slide Number Placeholder 1">
            <a:extLst>
              <a:ext uri="{FF2B5EF4-FFF2-40B4-BE49-F238E27FC236}">
                <a16:creationId xmlns:a16="http://schemas.microsoft.com/office/drawing/2014/main" id="{A22C3F8E-70BC-41AA-93ED-7B6730837380}"/>
              </a:ext>
            </a:extLst>
          </p:cNvPr>
          <p:cNvSpPr>
            <a:spLocks noGrp="1"/>
          </p:cNvSpPr>
          <p:nvPr>
            <p:ph type="sldNum" sz="quarter" idx="12"/>
          </p:nvPr>
        </p:nvSpPr>
        <p:spPr/>
        <p:txBody>
          <a:bodyPr/>
          <a:lstStyle/>
          <a:p>
            <a:fld id="{A7DDB576-49B3-42E2-89EA-6E35EA8EF806}" type="slidenum">
              <a:rPr lang="en-US" smtClean="0"/>
              <a:pPr/>
              <a:t>30</a:t>
            </a:fld>
            <a:endParaRPr lang="en-US" dirty="0"/>
          </a:p>
        </p:txBody>
      </p:sp>
    </p:spTree>
    <p:extLst>
      <p:ext uri="{BB962C8B-B14F-4D97-AF65-F5344CB8AC3E}">
        <p14:creationId xmlns:p14="http://schemas.microsoft.com/office/powerpoint/2010/main" val="15115413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BD3A4B-2188-44B5-8B13-FC3C2CDFF43A}"/>
              </a:ext>
            </a:extLst>
          </p:cNvPr>
          <p:cNvSpPr>
            <a:spLocks noGrp="1"/>
          </p:cNvSpPr>
          <p:nvPr>
            <p:ph type="title"/>
          </p:nvPr>
        </p:nvSpPr>
        <p:spPr/>
        <p:txBody>
          <a:bodyPr/>
          <a:lstStyle/>
          <a:p>
            <a:r>
              <a:rPr lang="en-US" dirty="0"/>
              <a:t>Section 2: update population information</a:t>
            </a:r>
          </a:p>
        </p:txBody>
      </p:sp>
      <p:grpSp>
        <p:nvGrpSpPr>
          <p:cNvPr id="6" name="Group 5" descr="Section 2 of the study record in HSS.">
            <a:extLst>
              <a:ext uri="{FF2B5EF4-FFF2-40B4-BE49-F238E27FC236}">
                <a16:creationId xmlns:a16="http://schemas.microsoft.com/office/drawing/2014/main" id="{A34C534C-2D0A-49A7-9D2E-5D002A3339DB}"/>
              </a:ext>
            </a:extLst>
          </p:cNvPr>
          <p:cNvGrpSpPr>
            <a:grpSpLocks noChangeAspect="1"/>
          </p:cNvGrpSpPr>
          <p:nvPr/>
        </p:nvGrpSpPr>
        <p:grpSpPr>
          <a:xfrm>
            <a:off x="990601" y="1825625"/>
            <a:ext cx="5004690" cy="4022468"/>
            <a:chOff x="5730239" y="1495950"/>
            <a:chExt cx="6060225" cy="4870843"/>
          </a:xfrm>
        </p:grpSpPr>
        <p:pic>
          <p:nvPicPr>
            <p:cNvPr id="7" name="Picture 6" descr="Section 2 of the PHS Human Subjects and Clinical Trials Information Form">
              <a:extLst>
                <a:ext uri="{FF2B5EF4-FFF2-40B4-BE49-F238E27FC236}">
                  <a16:creationId xmlns:a16="http://schemas.microsoft.com/office/drawing/2014/main" id="{1522853B-53F8-4EAD-8438-67FB09071926}"/>
                </a:ext>
              </a:extLst>
            </p:cNvPr>
            <p:cNvPicPr>
              <a:picLocks noChangeAspect="1"/>
            </p:cNvPicPr>
            <p:nvPr/>
          </p:nvPicPr>
          <p:blipFill>
            <a:blip r:embed="rId2"/>
            <a:stretch>
              <a:fillRect/>
            </a:stretch>
          </p:blipFill>
          <p:spPr>
            <a:xfrm>
              <a:off x="5730239" y="1495950"/>
              <a:ext cx="6060225" cy="4572092"/>
            </a:xfrm>
            <a:prstGeom prst="rect">
              <a:avLst/>
            </a:prstGeom>
            <a:ln>
              <a:noFill/>
            </a:ln>
            <a:effectLst>
              <a:outerShdw blurRad="292100" dist="139700" dir="2700000" algn="tl" rotWithShape="0">
                <a:srgbClr val="333333">
                  <a:alpha val="65000"/>
                </a:srgbClr>
              </a:outerShdw>
            </a:effectLst>
          </p:spPr>
        </p:pic>
        <p:pic>
          <p:nvPicPr>
            <p:cNvPr id="8" name="Picture 7" descr="The inclusion Enrollment report area is circled" title="HSS Section 2 screenshot">
              <a:extLst>
                <a:ext uri="{FF2B5EF4-FFF2-40B4-BE49-F238E27FC236}">
                  <a16:creationId xmlns:a16="http://schemas.microsoft.com/office/drawing/2014/main" id="{2D113B6E-0D77-4ED2-8ACD-8C9E4EB563CE}"/>
                </a:ext>
              </a:extLst>
            </p:cNvPr>
            <p:cNvPicPr>
              <a:picLocks noChangeAspect="1"/>
            </p:cNvPicPr>
            <p:nvPr/>
          </p:nvPicPr>
          <p:blipFill rotWithShape="1">
            <a:blip r:embed="rId3">
              <a:extLst>
                <a:ext uri="{28A0092B-C50C-407E-A947-70E740481C1C}">
                  <a14:useLocalDpi xmlns:a14="http://schemas.microsoft.com/office/drawing/2010/main" val="0"/>
                </a:ext>
              </a:extLst>
            </a:blip>
            <a:srcRect t="92073"/>
            <a:stretch/>
          </p:blipFill>
          <p:spPr>
            <a:xfrm>
              <a:off x="5730239" y="6081206"/>
              <a:ext cx="6060225" cy="285587"/>
            </a:xfrm>
            <a:prstGeom prst="rect">
              <a:avLst/>
            </a:prstGeom>
            <a:ln>
              <a:noFill/>
            </a:ln>
            <a:effectLst>
              <a:outerShdw blurRad="292100" dist="139700" dir="2700000" algn="tl" rotWithShape="0">
                <a:srgbClr val="333333">
                  <a:alpha val="65000"/>
                </a:srgbClr>
              </a:outerShdw>
            </a:effectLst>
          </p:spPr>
        </p:pic>
      </p:grpSp>
      <p:sp>
        <p:nvSpPr>
          <p:cNvPr id="3" name="Content Placeholder 2">
            <a:extLst>
              <a:ext uri="{FF2B5EF4-FFF2-40B4-BE49-F238E27FC236}">
                <a16:creationId xmlns:a16="http://schemas.microsoft.com/office/drawing/2014/main" id="{DA8BDBBF-949A-405C-BE85-AD595707A731}"/>
              </a:ext>
            </a:extLst>
          </p:cNvPr>
          <p:cNvSpPr>
            <a:spLocks noGrp="1"/>
          </p:cNvSpPr>
          <p:nvPr>
            <p:ph sz="half" idx="2"/>
          </p:nvPr>
        </p:nvSpPr>
        <p:spPr>
          <a:xfrm>
            <a:off x="6278003" y="2446506"/>
            <a:ext cx="4756634" cy="1964987"/>
          </a:xfrm>
          <a:solidFill>
            <a:srgbClr val="015396"/>
          </a:solidFill>
        </p:spPr>
        <p:txBody>
          <a:bodyPr anchor="ctr"/>
          <a:lstStyle/>
          <a:p>
            <a:pPr>
              <a:buClr>
                <a:schemeClr val="bg1"/>
              </a:buClr>
            </a:pPr>
            <a:r>
              <a:rPr lang="en-US" dirty="0">
                <a:solidFill>
                  <a:schemeClr val="bg1"/>
                </a:solidFill>
              </a:rPr>
              <a:t>Update the recruitment status</a:t>
            </a:r>
          </a:p>
          <a:p>
            <a:pPr>
              <a:buClr>
                <a:schemeClr val="bg1"/>
              </a:buClr>
            </a:pPr>
            <a:r>
              <a:rPr lang="en-US" dirty="0">
                <a:solidFill>
                  <a:schemeClr val="bg1"/>
                </a:solidFill>
              </a:rPr>
              <a:t>Update inclusion enrollment information</a:t>
            </a:r>
          </a:p>
        </p:txBody>
      </p:sp>
      <p:sp>
        <p:nvSpPr>
          <p:cNvPr id="2" name="Slide Number Placeholder 1">
            <a:extLst>
              <a:ext uri="{FF2B5EF4-FFF2-40B4-BE49-F238E27FC236}">
                <a16:creationId xmlns:a16="http://schemas.microsoft.com/office/drawing/2014/main" id="{8CA5AFA4-BDC2-409A-BE08-8A5CB60B1FFC}"/>
              </a:ext>
            </a:extLst>
          </p:cNvPr>
          <p:cNvSpPr>
            <a:spLocks noGrp="1"/>
          </p:cNvSpPr>
          <p:nvPr>
            <p:ph type="sldNum" sz="quarter" idx="12"/>
          </p:nvPr>
        </p:nvSpPr>
        <p:spPr/>
        <p:txBody>
          <a:bodyPr/>
          <a:lstStyle/>
          <a:p>
            <a:fld id="{A7DDB576-49B3-42E2-89EA-6E35EA8EF806}" type="slidenum">
              <a:rPr lang="en-US" smtClean="0"/>
              <a:pPr/>
              <a:t>31</a:t>
            </a:fld>
            <a:endParaRPr lang="en-US" dirty="0"/>
          </a:p>
        </p:txBody>
      </p:sp>
    </p:spTree>
    <p:extLst>
      <p:ext uri="{BB962C8B-B14F-4D97-AF65-F5344CB8AC3E}">
        <p14:creationId xmlns:p14="http://schemas.microsoft.com/office/powerpoint/2010/main" val="10063213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FD93C1-D90F-48AE-8CBF-462D90E45F4D}"/>
              </a:ext>
            </a:extLst>
          </p:cNvPr>
          <p:cNvSpPr>
            <a:spLocks noGrp="1"/>
          </p:cNvSpPr>
          <p:nvPr>
            <p:ph type="title"/>
          </p:nvPr>
        </p:nvSpPr>
        <p:spPr/>
        <p:txBody>
          <a:bodyPr/>
          <a:lstStyle/>
          <a:p>
            <a:r>
              <a:rPr lang="en-US" dirty="0"/>
              <a:t>Section 6: Clinical Trial Milestones</a:t>
            </a:r>
          </a:p>
        </p:txBody>
      </p:sp>
      <p:grpSp>
        <p:nvGrpSpPr>
          <p:cNvPr id="6" name="Group 5" descr="Screen shot of Section 6 of the study record.">
            <a:extLst>
              <a:ext uri="{FF2B5EF4-FFF2-40B4-BE49-F238E27FC236}">
                <a16:creationId xmlns:a16="http://schemas.microsoft.com/office/drawing/2014/main" id="{46D0C2B8-7A36-4133-BA83-1F7507C1D7FB}"/>
              </a:ext>
            </a:extLst>
          </p:cNvPr>
          <p:cNvGrpSpPr>
            <a:grpSpLocks noChangeAspect="1"/>
          </p:cNvGrpSpPr>
          <p:nvPr/>
        </p:nvGrpSpPr>
        <p:grpSpPr>
          <a:xfrm>
            <a:off x="838200" y="1825625"/>
            <a:ext cx="5029200" cy="3965622"/>
            <a:chOff x="4394200" y="1412079"/>
            <a:chExt cx="5943600" cy="4686644"/>
          </a:xfrm>
        </p:grpSpPr>
        <p:pic>
          <p:nvPicPr>
            <p:cNvPr id="7" name="Content Placeholder 5" descr="Graphical user interface, application&#10;&#10;Description automatically generated">
              <a:extLst>
                <a:ext uri="{FF2B5EF4-FFF2-40B4-BE49-F238E27FC236}">
                  <a16:creationId xmlns:a16="http://schemas.microsoft.com/office/drawing/2014/main" id="{088653AB-0836-42D4-8566-29751DFD3939}"/>
                </a:ext>
              </a:extLst>
            </p:cNvPr>
            <p:cNvPicPr>
              <a:picLocks noChangeAspect="1"/>
            </p:cNvPicPr>
            <p:nvPr/>
          </p:nvPicPr>
          <p:blipFill rotWithShape="1">
            <a:blip r:embed="rId2">
              <a:extLst>
                <a:ext uri="{28A0092B-C50C-407E-A947-70E740481C1C}">
                  <a14:useLocalDpi xmlns:a14="http://schemas.microsoft.com/office/drawing/2010/main" val="0"/>
                </a:ext>
              </a:extLst>
            </a:blip>
            <a:srcRect b="60667"/>
            <a:stretch/>
          </p:blipFill>
          <p:spPr>
            <a:xfrm>
              <a:off x="4394200" y="1412079"/>
              <a:ext cx="5943600" cy="1866615"/>
            </a:xfrm>
            <a:prstGeom prst="rect">
              <a:avLst/>
            </a:prstGeom>
            <a:ln>
              <a:noFill/>
            </a:ln>
            <a:effectLst>
              <a:outerShdw blurRad="292100" dist="139700" dir="2700000" algn="tl" rotWithShape="0">
                <a:srgbClr val="333333">
                  <a:alpha val="65000"/>
                </a:srgbClr>
              </a:outerShdw>
            </a:effectLst>
          </p:spPr>
        </p:pic>
        <p:pic>
          <p:nvPicPr>
            <p:cNvPr id="8" name="Content Placeholder 5" descr="Graphical user interface, application&#10;&#10;Description automatically generated">
              <a:extLst>
                <a:ext uri="{FF2B5EF4-FFF2-40B4-BE49-F238E27FC236}">
                  <a16:creationId xmlns:a16="http://schemas.microsoft.com/office/drawing/2014/main" id="{21F8FA0E-E294-4D5C-B37F-2B5BC4D75CC5}"/>
                </a:ext>
              </a:extLst>
            </p:cNvPr>
            <p:cNvPicPr>
              <a:picLocks noChangeAspect="1"/>
            </p:cNvPicPr>
            <p:nvPr/>
          </p:nvPicPr>
          <p:blipFill rotWithShape="1">
            <a:blip r:embed="rId2">
              <a:extLst>
                <a:ext uri="{28A0092B-C50C-407E-A947-70E740481C1C}">
                  <a14:useLocalDpi xmlns:a14="http://schemas.microsoft.com/office/drawing/2010/main" val="0"/>
                </a:ext>
              </a:extLst>
            </a:blip>
            <a:srcRect t="38177" b="24748"/>
            <a:stretch/>
          </p:blipFill>
          <p:spPr>
            <a:xfrm>
              <a:off x="4394200" y="3143789"/>
              <a:ext cx="5943600" cy="1759459"/>
            </a:xfrm>
            <a:prstGeom prst="rect">
              <a:avLst/>
            </a:prstGeom>
            <a:ln>
              <a:noFill/>
            </a:ln>
            <a:effectLst>
              <a:outerShdw blurRad="292100" dist="139700" dir="2700000" algn="tl" rotWithShape="0">
                <a:srgbClr val="333333">
                  <a:alpha val="65000"/>
                </a:srgbClr>
              </a:outerShdw>
            </a:effectLst>
          </p:spPr>
        </p:pic>
        <p:pic>
          <p:nvPicPr>
            <p:cNvPr id="9" name="Content Placeholder 5" descr="Graphical user interface, application&#10;&#10;Description automatically generated">
              <a:extLst>
                <a:ext uri="{FF2B5EF4-FFF2-40B4-BE49-F238E27FC236}">
                  <a16:creationId xmlns:a16="http://schemas.microsoft.com/office/drawing/2014/main" id="{987D46F8-FC89-4920-86BD-87ABFDC4B0A0}"/>
                </a:ext>
              </a:extLst>
            </p:cNvPr>
            <p:cNvPicPr>
              <a:picLocks noChangeAspect="1"/>
            </p:cNvPicPr>
            <p:nvPr/>
          </p:nvPicPr>
          <p:blipFill rotWithShape="1">
            <a:blip r:embed="rId2">
              <a:extLst>
                <a:ext uri="{28A0092B-C50C-407E-A947-70E740481C1C}">
                  <a14:useLocalDpi xmlns:a14="http://schemas.microsoft.com/office/drawing/2010/main" val="0"/>
                </a:ext>
              </a:extLst>
            </a:blip>
            <a:srcRect t="74809"/>
            <a:stretch/>
          </p:blipFill>
          <p:spPr>
            <a:xfrm>
              <a:off x="4394200" y="4903248"/>
              <a:ext cx="5943600" cy="1195475"/>
            </a:xfrm>
            <a:prstGeom prst="rect">
              <a:avLst/>
            </a:prstGeom>
            <a:ln>
              <a:noFill/>
            </a:ln>
            <a:effectLst>
              <a:outerShdw blurRad="292100" dist="139700" dir="2700000" algn="tl" rotWithShape="0">
                <a:srgbClr val="333333">
                  <a:alpha val="65000"/>
                </a:srgbClr>
              </a:outerShdw>
            </a:effectLst>
          </p:spPr>
        </p:pic>
      </p:grpSp>
      <p:sp>
        <p:nvSpPr>
          <p:cNvPr id="3" name="Content Placeholder 2">
            <a:extLst>
              <a:ext uri="{FF2B5EF4-FFF2-40B4-BE49-F238E27FC236}">
                <a16:creationId xmlns:a16="http://schemas.microsoft.com/office/drawing/2014/main" id="{92D32234-8913-49C8-A5A4-751D671AEE46}"/>
              </a:ext>
            </a:extLst>
          </p:cNvPr>
          <p:cNvSpPr>
            <a:spLocks noGrp="1"/>
          </p:cNvSpPr>
          <p:nvPr>
            <p:ph sz="half" idx="2"/>
          </p:nvPr>
        </p:nvSpPr>
        <p:spPr>
          <a:xfrm>
            <a:off x="6217920" y="2363882"/>
            <a:ext cx="5181600" cy="2921587"/>
          </a:xfrm>
          <a:solidFill>
            <a:srgbClr val="015396"/>
          </a:solidFill>
        </p:spPr>
        <p:txBody>
          <a:bodyPr anchor="ctr"/>
          <a:lstStyle/>
          <a:p>
            <a:pPr>
              <a:buClr>
                <a:schemeClr val="bg1"/>
              </a:buClr>
            </a:pPr>
            <a:r>
              <a:rPr lang="en-US" dirty="0">
                <a:solidFill>
                  <a:schemeClr val="bg1"/>
                </a:solidFill>
              </a:rPr>
              <a:t>Update key dates</a:t>
            </a:r>
          </a:p>
          <a:p>
            <a:pPr>
              <a:buClr>
                <a:schemeClr val="bg1"/>
              </a:buClr>
            </a:pPr>
            <a:r>
              <a:rPr lang="en-US" dirty="0">
                <a:solidFill>
                  <a:schemeClr val="bg1"/>
                </a:solidFill>
              </a:rPr>
              <a:t>Update dates to “actual” when milestones are met</a:t>
            </a:r>
          </a:p>
          <a:p>
            <a:pPr>
              <a:buClr>
                <a:schemeClr val="bg1"/>
              </a:buClr>
            </a:pPr>
            <a:r>
              <a:rPr lang="en-US" dirty="0">
                <a:solidFill>
                  <a:schemeClr val="bg1"/>
                </a:solidFill>
              </a:rPr>
              <a:t>Enrollment of First Participant and Study Primary Completion date are locked once set to “actual”</a:t>
            </a:r>
          </a:p>
        </p:txBody>
      </p:sp>
      <p:sp>
        <p:nvSpPr>
          <p:cNvPr id="2" name="Slide Number Placeholder 1">
            <a:extLst>
              <a:ext uri="{FF2B5EF4-FFF2-40B4-BE49-F238E27FC236}">
                <a16:creationId xmlns:a16="http://schemas.microsoft.com/office/drawing/2014/main" id="{33E4B969-AE0E-4AE2-B08E-ABA53A142E93}"/>
              </a:ext>
            </a:extLst>
          </p:cNvPr>
          <p:cNvSpPr>
            <a:spLocks noGrp="1"/>
          </p:cNvSpPr>
          <p:nvPr>
            <p:ph type="sldNum" sz="quarter" idx="12"/>
          </p:nvPr>
        </p:nvSpPr>
        <p:spPr/>
        <p:txBody>
          <a:bodyPr/>
          <a:lstStyle/>
          <a:p>
            <a:fld id="{A7DDB576-49B3-42E2-89EA-6E35EA8EF806}" type="slidenum">
              <a:rPr lang="en-US" smtClean="0"/>
              <a:pPr/>
              <a:t>32</a:t>
            </a:fld>
            <a:endParaRPr lang="en-US" dirty="0"/>
          </a:p>
        </p:txBody>
      </p:sp>
    </p:spTree>
    <p:extLst>
      <p:ext uri="{BB962C8B-B14F-4D97-AF65-F5344CB8AC3E}">
        <p14:creationId xmlns:p14="http://schemas.microsoft.com/office/powerpoint/2010/main" val="36008495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6FFC6E-9853-4EE1-91DF-2685E888A048}"/>
              </a:ext>
            </a:extLst>
          </p:cNvPr>
          <p:cNvSpPr>
            <a:spLocks noGrp="1"/>
          </p:cNvSpPr>
          <p:nvPr>
            <p:ph type="title"/>
          </p:nvPr>
        </p:nvSpPr>
        <p:spPr/>
        <p:txBody>
          <a:bodyPr/>
          <a:lstStyle/>
          <a:p>
            <a:r>
              <a:rPr lang="en-US" dirty="0"/>
              <a:t>Editing a study record: saving changes</a:t>
            </a:r>
          </a:p>
        </p:txBody>
      </p:sp>
      <p:pic>
        <p:nvPicPr>
          <p:cNvPr id="2050" name="Picture 2" descr="Screenshot of the Study Record opened in edit mode">
            <a:extLst>
              <a:ext uri="{FF2B5EF4-FFF2-40B4-BE49-F238E27FC236}">
                <a16:creationId xmlns:a16="http://schemas.microsoft.com/office/drawing/2014/main" id="{1EBDC568-CD17-4A77-ADD7-B481EBA18CB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95180" y="1968090"/>
            <a:ext cx="6201640" cy="321037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image of the save and cancel buttons in HSS">
            <a:extLst>
              <a:ext uri="{FF2B5EF4-FFF2-40B4-BE49-F238E27FC236}">
                <a16:creationId xmlns:a16="http://schemas.microsoft.com/office/drawing/2014/main" id="{A18D6BDC-83F4-4FCE-B5E2-10AC0AEA7F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8786" y="5455865"/>
            <a:ext cx="5174428" cy="403895"/>
          </a:xfrm>
          <a:prstGeom prst="rect">
            <a:avLst/>
          </a:prstGeom>
        </p:spPr>
      </p:pic>
      <p:sp>
        <p:nvSpPr>
          <p:cNvPr id="2" name="Slide Number Placeholder 1">
            <a:extLst>
              <a:ext uri="{FF2B5EF4-FFF2-40B4-BE49-F238E27FC236}">
                <a16:creationId xmlns:a16="http://schemas.microsoft.com/office/drawing/2014/main" id="{3DE1F524-027F-4EDD-B4BC-4591C9AF9E01}"/>
              </a:ext>
            </a:extLst>
          </p:cNvPr>
          <p:cNvSpPr>
            <a:spLocks noGrp="1"/>
          </p:cNvSpPr>
          <p:nvPr>
            <p:ph type="sldNum" sz="quarter" idx="12"/>
          </p:nvPr>
        </p:nvSpPr>
        <p:spPr/>
        <p:txBody>
          <a:bodyPr/>
          <a:lstStyle/>
          <a:p>
            <a:fld id="{A7DDB576-49B3-42E2-89EA-6E35EA8EF806}" type="slidenum">
              <a:rPr lang="en-US" smtClean="0"/>
              <a:pPr/>
              <a:t>33</a:t>
            </a:fld>
            <a:endParaRPr lang="en-US" dirty="0"/>
          </a:p>
        </p:txBody>
      </p:sp>
    </p:spTree>
    <p:extLst>
      <p:ext uri="{BB962C8B-B14F-4D97-AF65-F5344CB8AC3E}">
        <p14:creationId xmlns:p14="http://schemas.microsoft.com/office/powerpoint/2010/main" val="38920848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FAE982-11A3-4CF5-951E-42173EAD0C63}"/>
              </a:ext>
            </a:extLst>
          </p:cNvPr>
          <p:cNvSpPr>
            <a:spLocks noGrp="1"/>
          </p:cNvSpPr>
          <p:nvPr>
            <p:ph type="title"/>
          </p:nvPr>
        </p:nvSpPr>
        <p:spPr>
          <a:xfrm>
            <a:off x="2441642" y="365125"/>
            <a:ext cx="8912157" cy="1325563"/>
          </a:xfrm>
        </p:spPr>
        <p:txBody>
          <a:bodyPr/>
          <a:lstStyle/>
          <a:p>
            <a:r>
              <a:rPr lang="en-US" dirty="0"/>
              <a:t>Remember: key Items to update</a:t>
            </a:r>
          </a:p>
        </p:txBody>
      </p:sp>
      <p:pic>
        <p:nvPicPr>
          <p:cNvPr id="6" name="Graphic 5" descr="Old Key with solid fill">
            <a:extLst>
              <a:ext uri="{FF2B5EF4-FFF2-40B4-BE49-F238E27FC236}">
                <a16:creationId xmlns:a16="http://schemas.microsoft.com/office/drawing/2014/main" id="{D7752DF3-6536-43D1-8EC4-D851E780C62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6313" y="570706"/>
            <a:ext cx="914400" cy="914400"/>
          </a:xfrm>
          <a:prstGeom prst="rect">
            <a:avLst/>
          </a:prstGeom>
        </p:spPr>
      </p:pic>
      <p:sp>
        <p:nvSpPr>
          <p:cNvPr id="7" name="Content Placeholder 2">
            <a:extLst>
              <a:ext uri="{FF2B5EF4-FFF2-40B4-BE49-F238E27FC236}">
                <a16:creationId xmlns:a16="http://schemas.microsoft.com/office/drawing/2014/main" id="{FBCF155E-3E3B-4E41-91ED-EA79A8687638}"/>
              </a:ext>
            </a:extLst>
          </p:cNvPr>
          <p:cNvSpPr txBox="1">
            <a:spLocks/>
          </p:cNvSpPr>
          <p:nvPr/>
        </p:nvSpPr>
        <p:spPr>
          <a:xfrm>
            <a:off x="1984442" y="2020742"/>
            <a:ext cx="8249055" cy="944079"/>
          </a:xfrm>
          <a:prstGeom prst="rect">
            <a:avLst/>
          </a:prstGeom>
          <a:solidFill>
            <a:schemeClr val="bg1">
              <a:lumMod val="95000"/>
            </a:schemeClr>
          </a:solidFill>
          <a:ln>
            <a:solidFill>
              <a:srgbClr val="015396"/>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Clr>
                <a:srgbClr val="015396"/>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rgbClr val="015396"/>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rgbClr val="015396"/>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rgbClr val="015396"/>
              </a:buClr>
              <a:buFont typeface="Arial" panose="020B0604020202020204" pitchFamily="34" charset="0"/>
              <a:buChar char="•"/>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rgbClr val="015396"/>
              </a:buClr>
              <a:buFont typeface="Arial" panose="020B0604020202020204" pitchFamily="34" charset="0"/>
              <a:buChar char="•"/>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a:t>All studies:</a:t>
            </a:r>
          </a:p>
          <a:p>
            <a:r>
              <a:rPr lang="en-US" dirty="0"/>
              <a:t>Update inclusion enrollment information</a:t>
            </a:r>
          </a:p>
        </p:txBody>
      </p:sp>
      <p:sp>
        <p:nvSpPr>
          <p:cNvPr id="3" name="Content Placeholder 2">
            <a:extLst>
              <a:ext uri="{FF2B5EF4-FFF2-40B4-BE49-F238E27FC236}">
                <a16:creationId xmlns:a16="http://schemas.microsoft.com/office/drawing/2014/main" id="{996FFEA3-6DE6-4C2A-BD77-EA83EF5A8E5C}"/>
              </a:ext>
            </a:extLst>
          </p:cNvPr>
          <p:cNvSpPr>
            <a:spLocks noGrp="1"/>
          </p:cNvSpPr>
          <p:nvPr>
            <p:ph idx="1"/>
          </p:nvPr>
        </p:nvSpPr>
        <p:spPr>
          <a:xfrm>
            <a:off x="1984442" y="3294875"/>
            <a:ext cx="8249055" cy="2197446"/>
          </a:xfrm>
          <a:solidFill>
            <a:schemeClr val="bg1">
              <a:lumMod val="95000"/>
            </a:schemeClr>
          </a:solidFill>
          <a:ln>
            <a:solidFill>
              <a:srgbClr val="015396"/>
            </a:solidFill>
          </a:ln>
        </p:spPr>
        <p:txBody>
          <a:bodyPr anchor="ctr"/>
          <a:lstStyle/>
          <a:p>
            <a:pPr marL="0" indent="0" algn="ctr">
              <a:buNone/>
            </a:pPr>
            <a:r>
              <a:rPr lang="en-US" b="1" dirty="0"/>
              <a:t>Clinical Trials:</a:t>
            </a:r>
          </a:p>
          <a:p>
            <a:r>
              <a:rPr lang="en-US" dirty="0"/>
              <a:t>Register the clinical trial</a:t>
            </a:r>
          </a:p>
          <a:p>
            <a:r>
              <a:rPr lang="en-US" dirty="0"/>
              <a:t>Provide NCT</a:t>
            </a:r>
          </a:p>
          <a:p>
            <a:r>
              <a:rPr lang="en-US" dirty="0"/>
              <a:t>Use the Populate button to update information</a:t>
            </a:r>
          </a:p>
        </p:txBody>
      </p:sp>
      <p:sp>
        <p:nvSpPr>
          <p:cNvPr id="2" name="Slide Number Placeholder 1">
            <a:extLst>
              <a:ext uri="{FF2B5EF4-FFF2-40B4-BE49-F238E27FC236}">
                <a16:creationId xmlns:a16="http://schemas.microsoft.com/office/drawing/2014/main" id="{9F8DD233-BF3E-4E21-8CC1-3CBD970141E0}"/>
              </a:ext>
            </a:extLst>
          </p:cNvPr>
          <p:cNvSpPr>
            <a:spLocks noGrp="1"/>
          </p:cNvSpPr>
          <p:nvPr>
            <p:ph type="sldNum" sz="quarter" idx="12"/>
          </p:nvPr>
        </p:nvSpPr>
        <p:spPr/>
        <p:txBody>
          <a:bodyPr/>
          <a:lstStyle/>
          <a:p>
            <a:fld id="{A7DDB576-49B3-42E2-89EA-6E35EA8EF806}" type="slidenum">
              <a:rPr lang="en-US" smtClean="0"/>
              <a:pPr/>
              <a:t>34</a:t>
            </a:fld>
            <a:endParaRPr lang="en-US" dirty="0"/>
          </a:p>
        </p:txBody>
      </p:sp>
    </p:spTree>
    <p:extLst>
      <p:ext uri="{BB962C8B-B14F-4D97-AF65-F5344CB8AC3E}">
        <p14:creationId xmlns:p14="http://schemas.microsoft.com/office/powerpoint/2010/main" val="23539469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BB2D9-E26E-45CC-93E7-3E3FE3EBD64E}"/>
              </a:ext>
            </a:extLst>
          </p:cNvPr>
          <p:cNvSpPr>
            <a:spLocks noGrp="1"/>
          </p:cNvSpPr>
          <p:nvPr>
            <p:ph type="title"/>
          </p:nvPr>
        </p:nvSpPr>
        <p:spPr>
          <a:xfrm>
            <a:off x="2490746" y="870964"/>
            <a:ext cx="8908774" cy="1325563"/>
          </a:xfrm>
        </p:spPr>
        <p:txBody>
          <a:bodyPr/>
          <a:lstStyle/>
          <a:p>
            <a:r>
              <a:rPr lang="en-US" dirty="0"/>
              <a:t>Recommendations</a:t>
            </a:r>
          </a:p>
        </p:txBody>
      </p:sp>
      <p:pic>
        <p:nvPicPr>
          <p:cNvPr id="6" name="Graphic 5" descr="Checklist with solid fill">
            <a:extLst>
              <a:ext uri="{FF2B5EF4-FFF2-40B4-BE49-F238E27FC236}">
                <a16:creationId xmlns:a16="http://schemas.microsoft.com/office/drawing/2014/main" id="{D010B305-2896-4493-B28F-1F50033D261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3251" y="847945"/>
            <a:ext cx="1371600" cy="1371600"/>
          </a:xfrm>
          <a:prstGeom prst="rect">
            <a:avLst/>
          </a:prstGeom>
        </p:spPr>
      </p:pic>
      <p:sp>
        <p:nvSpPr>
          <p:cNvPr id="3" name="Content Placeholder 2">
            <a:extLst>
              <a:ext uri="{FF2B5EF4-FFF2-40B4-BE49-F238E27FC236}">
                <a16:creationId xmlns:a16="http://schemas.microsoft.com/office/drawing/2014/main" id="{3B3120EC-EDED-4620-AAB9-0CCD79E4CCA2}"/>
              </a:ext>
            </a:extLst>
          </p:cNvPr>
          <p:cNvSpPr>
            <a:spLocks noGrp="1"/>
          </p:cNvSpPr>
          <p:nvPr>
            <p:ph idx="1"/>
          </p:nvPr>
        </p:nvSpPr>
        <p:spPr>
          <a:xfrm>
            <a:off x="883920" y="2445452"/>
            <a:ext cx="10515600" cy="2095673"/>
          </a:xfrm>
          <a:ln>
            <a:solidFill>
              <a:schemeClr val="tx1"/>
            </a:solidFill>
          </a:ln>
        </p:spPr>
        <p:txBody>
          <a:bodyPr anchor="ctr">
            <a:normAutofit/>
          </a:bodyPr>
          <a:lstStyle/>
          <a:p>
            <a:pPr marL="0" indent="0">
              <a:buNone/>
            </a:pPr>
            <a:r>
              <a:rPr lang="en-US" dirty="0"/>
              <a:t>When updating HSS information for your RPPR:</a:t>
            </a:r>
          </a:p>
          <a:p>
            <a:r>
              <a:rPr lang="en-US" dirty="0"/>
              <a:t>Change status from </a:t>
            </a:r>
            <a:r>
              <a:rPr lang="en-US" i="1" dirty="0"/>
              <a:t>Work in Progress</a:t>
            </a:r>
            <a:r>
              <a:rPr lang="en-US" dirty="0"/>
              <a:t> to </a:t>
            </a:r>
            <a:r>
              <a:rPr lang="en-US" i="1" dirty="0"/>
              <a:t>Ready for Submission </a:t>
            </a:r>
            <a:r>
              <a:rPr lang="en-US" dirty="0"/>
              <a:t>and submit </a:t>
            </a:r>
            <a:r>
              <a:rPr lang="en-US" b="1" dirty="0"/>
              <a:t>prior</a:t>
            </a:r>
            <a:r>
              <a:rPr lang="en-US" dirty="0"/>
              <a:t> </a:t>
            </a:r>
            <a:r>
              <a:rPr lang="en-US" b="1" dirty="0"/>
              <a:t>to</a:t>
            </a:r>
            <a:r>
              <a:rPr lang="en-US" dirty="0"/>
              <a:t> submitting RPPR</a:t>
            </a:r>
          </a:p>
          <a:p>
            <a:r>
              <a:rPr lang="en-US" dirty="0"/>
              <a:t>Describe any challenges or significant issues in narrative of RPPR</a:t>
            </a:r>
          </a:p>
        </p:txBody>
      </p:sp>
      <p:sp>
        <p:nvSpPr>
          <p:cNvPr id="5" name="Slide Number Placeholder 4">
            <a:extLst>
              <a:ext uri="{FF2B5EF4-FFF2-40B4-BE49-F238E27FC236}">
                <a16:creationId xmlns:a16="http://schemas.microsoft.com/office/drawing/2014/main" id="{D10B9D22-6CC6-4631-BB81-A300126ECD69}"/>
              </a:ext>
            </a:extLst>
          </p:cNvPr>
          <p:cNvSpPr>
            <a:spLocks noGrp="1"/>
          </p:cNvSpPr>
          <p:nvPr>
            <p:ph type="sldNum" sz="quarter" idx="12"/>
          </p:nvPr>
        </p:nvSpPr>
        <p:spPr/>
        <p:txBody>
          <a:bodyPr/>
          <a:lstStyle/>
          <a:p>
            <a:fld id="{A7DDB576-49B3-42E2-89EA-6E35EA8EF806}" type="slidenum">
              <a:rPr lang="en-US" smtClean="0"/>
              <a:pPr/>
              <a:t>35</a:t>
            </a:fld>
            <a:endParaRPr lang="en-US" dirty="0"/>
          </a:p>
        </p:txBody>
      </p:sp>
    </p:spTree>
    <p:extLst>
      <p:ext uri="{BB962C8B-B14F-4D97-AF65-F5344CB8AC3E}">
        <p14:creationId xmlns:p14="http://schemas.microsoft.com/office/powerpoint/2010/main" val="39255846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2557AD-3E07-4A2D-B418-F0EDF63A53EB}"/>
              </a:ext>
            </a:extLst>
          </p:cNvPr>
          <p:cNvSpPr>
            <a:spLocks noGrp="1"/>
          </p:cNvSpPr>
          <p:nvPr>
            <p:ph type="title"/>
          </p:nvPr>
        </p:nvSpPr>
        <p:spPr>
          <a:xfrm>
            <a:off x="883919" y="2102358"/>
            <a:ext cx="10526625" cy="1325563"/>
          </a:xfrm>
          <a:solidFill>
            <a:srgbClr val="015396"/>
          </a:solidFill>
        </p:spPr>
        <p:txBody>
          <a:bodyPr/>
          <a:lstStyle/>
          <a:p>
            <a:pPr algn="ctr"/>
            <a:r>
              <a:rPr lang="en-US" dirty="0">
                <a:solidFill>
                  <a:schemeClr val="bg1"/>
                </a:solidFill>
              </a:rPr>
              <a:t>Troubleshooting</a:t>
            </a:r>
          </a:p>
        </p:txBody>
      </p:sp>
      <p:pic>
        <p:nvPicPr>
          <p:cNvPr id="6" name="Graphic 5" descr="Warning with solid fill">
            <a:extLst>
              <a:ext uri="{FF2B5EF4-FFF2-40B4-BE49-F238E27FC236}">
                <a16:creationId xmlns:a16="http://schemas.microsoft.com/office/drawing/2014/main" id="{9B5F15E4-8C92-476F-BAB3-22DA20CBBE3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27320" y="155868"/>
            <a:ext cx="1828800" cy="1828800"/>
          </a:xfrm>
          <a:prstGeom prst="rect">
            <a:avLst/>
          </a:prstGeom>
        </p:spPr>
      </p:pic>
      <p:sp>
        <p:nvSpPr>
          <p:cNvPr id="3" name="Content Placeholder 2">
            <a:extLst>
              <a:ext uri="{FF2B5EF4-FFF2-40B4-BE49-F238E27FC236}">
                <a16:creationId xmlns:a16="http://schemas.microsoft.com/office/drawing/2014/main" id="{4902DE2F-352F-45E3-9F68-1C3D1DE24D2A}"/>
              </a:ext>
            </a:extLst>
          </p:cNvPr>
          <p:cNvSpPr>
            <a:spLocks noGrp="1"/>
          </p:cNvSpPr>
          <p:nvPr>
            <p:ph idx="1"/>
          </p:nvPr>
        </p:nvSpPr>
        <p:spPr>
          <a:xfrm>
            <a:off x="883920" y="3427921"/>
            <a:ext cx="10515600" cy="2221716"/>
          </a:xfrm>
          <a:ln>
            <a:solidFill>
              <a:srgbClr val="015396"/>
            </a:solidFill>
          </a:ln>
        </p:spPr>
        <p:txBody>
          <a:bodyPr anchor="ctr"/>
          <a:lstStyle/>
          <a:p>
            <a:r>
              <a:rPr lang="en-US" dirty="0"/>
              <a:t>Read the warnings and errors in the RPPR Module and in HSS: they often mention what the problem is</a:t>
            </a:r>
          </a:p>
          <a:p>
            <a:pPr lvl="1"/>
            <a:r>
              <a:rPr lang="en-US" dirty="0"/>
              <a:t>E.g., ClinicalTrials.gov and HSS field mismatch</a:t>
            </a:r>
          </a:p>
          <a:p>
            <a:r>
              <a:rPr lang="en-US" dirty="0"/>
              <a:t>Check the submission status in HSS before trying to edit</a:t>
            </a:r>
          </a:p>
        </p:txBody>
      </p:sp>
      <p:sp>
        <p:nvSpPr>
          <p:cNvPr id="2" name="Slide Number Placeholder 1">
            <a:extLst>
              <a:ext uri="{FF2B5EF4-FFF2-40B4-BE49-F238E27FC236}">
                <a16:creationId xmlns:a16="http://schemas.microsoft.com/office/drawing/2014/main" id="{31341EFB-D890-4E25-91F5-1DE03F3AEBF3}"/>
              </a:ext>
            </a:extLst>
          </p:cNvPr>
          <p:cNvSpPr>
            <a:spLocks noGrp="1"/>
          </p:cNvSpPr>
          <p:nvPr>
            <p:ph type="sldNum" sz="quarter" idx="12"/>
          </p:nvPr>
        </p:nvSpPr>
        <p:spPr/>
        <p:txBody>
          <a:bodyPr/>
          <a:lstStyle/>
          <a:p>
            <a:fld id="{A7DDB576-49B3-42E2-89EA-6E35EA8EF806}" type="slidenum">
              <a:rPr lang="en-US" smtClean="0"/>
              <a:pPr/>
              <a:t>36</a:t>
            </a:fld>
            <a:endParaRPr lang="en-US" dirty="0"/>
          </a:p>
        </p:txBody>
      </p:sp>
    </p:spTree>
    <p:extLst>
      <p:ext uri="{BB962C8B-B14F-4D97-AF65-F5344CB8AC3E}">
        <p14:creationId xmlns:p14="http://schemas.microsoft.com/office/powerpoint/2010/main" val="14536360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A5E42F-9CD5-41E5-B0CD-29BD5E167FC6}"/>
              </a:ext>
            </a:extLst>
          </p:cNvPr>
          <p:cNvSpPr>
            <a:spLocks noGrp="1"/>
          </p:cNvSpPr>
          <p:nvPr>
            <p:ph type="title"/>
          </p:nvPr>
        </p:nvSpPr>
        <p:spPr/>
        <p:txBody>
          <a:bodyPr/>
          <a:lstStyle/>
          <a:p>
            <a:r>
              <a:rPr lang="en-US" dirty="0"/>
              <a:t>Common warnings and errors</a:t>
            </a:r>
          </a:p>
        </p:txBody>
      </p:sp>
      <p:graphicFrame>
        <p:nvGraphicFramePr>
          <p:cNvPr id="5" name="Table 5">
            <a:extLst>
              <a:ext uri="{FF2B5EF4-FFF2-40B4-BE49-F238E27FC236}">
                <a16:creationId xmlns:a16="http://schemas.microsoft.com/office/drawing/2014/main" id="{C70ED5CB-9FCE-42DA-91B6-15F670C45479}"/>
              </a:ext>
            </a:extLst>
          </p:cNvPr>
          <p:cNvGraphicFramePr>
            <a:graphicFrameLocks noGrp="1"/>
          </p:cNvGraphicFramePr>
          <p:nvPr>
            <p:ph idx="1"/>
            <p:extLst>
              <p:ext uri="{D42A27DB-BD31-4B8C-83A1-F6EECF244321}">
                <p14:modId xmlns:p14="http://schemas.microsoft.com/office/powerpoint/2010/main" val="3528380969"/>
              </p:ext>
            </p:extLst>
          </p:nvPr>
        </p:nvGraphicFramePr>
        <p:xfrm>
          <a:off x="838200" y="2067560"/>
          <a:ext cx="10737715" cy="2687320"/>
        </p:xfrm>
        <a:graphic>
          <a:graphicData uri="http://schemas.openxmlformats.org/drawingml/2006/table">
            <a:tbl>
              <a:tblPr firstRow="1" bandRow="1">
                <a:tableStyleId>{00A15C55-8517-42AA-B614-E9B94910E393}</a:tableStyleId>
              </a:tblPr>
              <a:tblGrid>
                <a:gridCol w="4910847">
                  <a:extLst>
                    <a:ext uri="{9D8B030D-6E8A-4147-A177-3AD203B41FA5}">
                      <a16:colId xmlns:a16="http://schemas.microsoft.com/office/drawing/2014/main" val="2525227904"/>
                    </a:ext>
                  </a:extLst>
                </a:gridCol>
                <a:gridCol w="5826868">
                  <a:extLst>
                    <a:ext uri="{9D8B030D-6E8A-4147-A177-3AD203B41FA5}">
                      <a16:colId xmlns:a16="http://schemas.microsoft.com/office/drawing/2014/main" val="1826471501"/>
                    </a:ext>
                  </a:extLst>
                </a:gridCol>
              </a:tblGrid>
              <a:tr h="370840">
                <a:tc>
                  <a:txBody>
                    <a:bodyPr/>
                    <a:lstStyle/>
                    <a:p>
                      <a:pPr algn="ctr"/>
                      <a:r>
                        <a:rPr lang="en-US" sz="2000" dirty="0"/>
                        <a:t>Warning or error</a:t>
                      </a:r>
                    </a:p>
                  </a:txBody>
                  <a:tcPr/>
                </a:tc>
                <a:tc>
                  <a:txBody>
                    <a:bodyPr/>
                    <a:lstStyle/>
                    <a:p>
                      <a:pPr algn="ctr"/>
                      <a:r>
                        <a:rPr lang="en-US" sz="2000" dirty="0"/>
                        <a:t>Have you…?</a:t>
                      </a:r>
                    </a:p>
                  </a:txBody>
                  <a:tcPr/>
                </a:tc>
                <a:extLst>
                  <a:ext uri="{0D108BD9-81ED-4DB2-BD59-A6C34878D82A}">
                    <a16:rowId xmlns:a16="http://schemas.microsoft.com/office/drawing/2014/main" val="875100230"/>
                  </a:ext>
                </a:extLst>
              </a:tr>
              <a:tr h="370840">
                <a:tc>
                  <a:txBody>
                    <a:bodyPr/>
                    <a:lstStyle/>
                    <a:p>
                      <a:r>
                        <a:rPr lang="en-US" sz="1800" dirty="0"/>
                        <a:t>Inclusion monitoring is required, but no IER exists.</a:t>
                      </a:r>
                    </a:p>
                  </a:txBody>
                  <a:tcPr/>
                </a:tc>
                <a:tc>
                  <a:txBody>
                    <a:bodyPr/>
                    <a:lstStyle/>
                    <a:p>
                      <a:r>
                        <a:rPr lang="en-US" sz="1800" dirty="0"/>
                        <a:t>…Included an inclusion enrollment report?</a:t>
                      </a:r>
                    </a:p>
                  </a:txBody>
                  <a:tcPr/>
                </a:tc>
                <a:extLst>
                  <a:ext uri="{0D108BD9-81ED-4DB2-BD59-A6C34878D82A}">
                    <a16:rowId xmlns:a16="http://schemas.microsoft.com/office/drawing/2014/main" val="409173855"/>
                  </a:ext>
                </a:extLst>
              </a:tr>
              <a:tr h="370840">
                <a:tc>
                  <a:txBody>
                    <a:bodyPr/>
                    <a:lstStyle/>
                    <a:p>
                      <a:r>
                        <a:rPr lang="en-US" sz="1800" dirty="0"/>
                        <a:t>Enrollment has begun, but inclusion data have not been provided.</a:t>
                      </a:r>
                    </a:p>
                  </a:txBody>
                  <a:tcPr/>
                </a:tc>
                <a:tc>
                  <a:txBody>
                    <a:bodyPr/>
                    <a:lstStyle/>
                    <a:p>
                      <a:r>
                        <a:rPr lang="en-US" sz="1800" dirty="0"/>
                        <a:t>…Provided the cumulative (actual) inclusion enrollment data?</a:t>
                      </a:r>
                    </a:p>
                  </a:txBody>
                  <a:tcPr/>
                </a:tc>
                <a:extLst>
                  <a:ext uri="{0D108BD9-81ED-4DB2-BD59-A6C34878D82A}">
                    <a16:rowId xmlns:a16="http://schemas.microsoft.com/office/drawing/2014/main" val="3672291733"/>
                  </a:ext>
                </a:extLst>
              </a:tr>
              <a:tr h="370840">
                <a:tc>
                  <a:txBody>
                    <a:bodyPr/>
                    <a:lstStyle/>
                    <a:p>
                      <a:r>
                        <a:rPr lang="en-US" sz="1800" dirty="0"/>
                        <a:t>Participant-level data, including age at enrollment is required.</a:t>
                      </a:r>
                    </a:p>
                  </a:txBody>
                  <a:tcPr/>
                </a:tc>
                <a:tc>
                  <a:txBody>
                    <a:bodyPr/>
                    <a:lstStyle/>
                    <a:p>
                      <a:r>
                        <a:rPr lang="en-US" sz="1800" dirty="0"/>
                        <a:t>…Uploaded participant-level data using the template?</a:t>
                      </a:r>
                    </a:p>
                  </a:txBody>
                  <a:tcPr/>
                </a:tc>
                <a:extLst>
                  <a:ext uri="{0D108BD9-81ED-4DB2-BD59-A6C34878D82A}">
                    <a16:rowId xmlns:a16="http://schemas.microsoft.com/office/drawing/2014/main" val="3180844144"/>
                  </a:ext>
                </a:extLst>
              </a:tr>
              <a:tr h="370840">
                <a:tc>
                  <a:txBody>
                    <a:bodyPr/>
                    <a:lstStyle/>
                    <a:p>
                      <a:r>
                        <a:rPr lang="en-US" sz="1800" dirty="0"/>
                        <a:t>Information does not match the information in Clinicaltrials.gov</a:t>
                      </a:r>
                    </a:p>
                  </a:txBody>
                  <a:tcPr/>
                </a:tc>
                <a:tc>
                  <a:txBody>
                    <a:bodyPr/>
                    <a:lstStyle/>
                    <a:p>
                      <a:r>
                        <a:rPr lang="en-US" sz="1800" dirty="0"/>
                        <a:t>…Reviewed the warning for the fields that do not match ClinicalTrials.gov and updated those fields?</a:t>
                      </a:r>
                    </a:p>
                  </a:txBody>
                  <a:tcPr/>
                </a:tc>
                <a:extLst>
                  <a:ext uri="{0D108BD9-81ED-4DB2-BD59-A6C34878D82A}">
                    <a16:rowId xmlns:a16="http://schemas.microsoft.com/office/drawing/2014/main" val="3867228866"/>
                  </a:ext>
                </a:extLst>
              </a:tr>
            </a:tbl>
          </a:graphicData>
        </a:graphic>
      </p:graphicFrame>
      <p:sp>
        <p:nvSpPr>
          <p:cNvPr id="2" name="Slide Number Placeholder 1">
            <a:extLst>
              <a:ext uri="{FF2B5EF4-FFF2-40B4-BE49-F238E27FC236}">
                <a16:creationId xmlns:a16="http://schemas.microsoft.com/office/drawing/2014/main" id="{C6F89565-5A0D-4C8F-8B7C-61934C5DD44B}"/>
              </a:ext>
            </a:extLst>
          </p:cNvPr>
          <p:cNvSpPr>
            <a:spLocks noGrp="1"/>
          </p:cNvSpPr>
          <p:nvPr>
            <p:ph type="sldNum" sz="quarter" idx="12"/>
          </p:nvPr>
        </p:nvSpPr>
        <p:spPr/>
        <p:txBody>
          <a:bodyPr/>
          <a:lstStyle/>
          <a:p>
            <a:fld id="{A7DDB576-49B3-42E2-89EA-6E35EA8EF806}" type="slidenum">
              <a:rPr lang="en-US" smtClean="0"/>
              <a:pPr/>
              <a:t>37</a:t>
            </a:fld>
            <a:endParaRPr lang="en-US" dirty="0"/>
          </a:p>
        </p:txBody>
      </p:sp>
    </p:spTree>
    <p:extLst>
      <p:ext uri="{BB962C8B-B14F-4D97-AF65-F5344CB8AC3E}">
        <p14:creationId xmlns:p14="http://schemas.microsoft.com/office/powerpoint/2010/main" val="27186407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A5E42F-9CD5-41E5-B0CD-29BD5E167FC6}"/>
              </a:ext>
            </a:extLst>
          </p:cNvPr>
          <p:cNvSpPr>
            <a:spLocks noGrp="1"/>
          </p:cNvSpPr>
          <p:nvPr>
            <p:ph type="title"/>
          </p:nvPr>
        </p:nvSpPr>
        <p:spPr/>
        <p:txBody>
          <a:bodyPr/>
          <a:lstStyle/>
          <a:p>
            <a:r>
              <a:rPr lang="en-US" dirty="0"/>
              <a:t>Additional system warnings and errors</a:t>
            </a:r>
          </a:p>
        </p:txBody>
      </p:sp>
      <p:sp>
        <p:nvSpPr>
          <p:cNvPr id="5" name="Content Placeholder 5">
            <a:extLst>
              <a:ext uri="{FF2B5EF4-FFF2-40B4-BE49-F238E27FC236}">
                <a16:creationId xmlns:a16="http://schemas.microsoft.com/office/drawing/2014/main" id="{7E3A53CD-809F-45D2-90DC-4C5C94AB83AF}"/>
              </a:ext>
            </a:extLst>
          </p:cNvPr>
          <p:cNvSpPr txBox="1">
            <a:spLocks/>
          </p:cNvSpPr>
          <p:nvPr/>
        </p:nvSpPr>
        <p:spPr>
          <a:xfrm>
            <a:off x="838200" y="1645493"/>
            <a:ext cx="10668000" cy="543702"/>
          </a:xfrm>
          <a:prstGeom prst="rect">
            <a:avLst/>
          </a:prstGeom>
          <a:solidFill>
            <a:srgbClr val="015396"/>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Clr>
                <a:srgbClr val="015396"/>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rgbClr val="015396"/>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rgbClr val="015396"/>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rgbClr val="015396"/>
              </a:buClr>
              <a:buFont typeface="Arial" panose="020B0604020202020204" pitchFamily="34" charset="0"/>
              <a:buChar char="•"/>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rgbClr val="015396"/>
              </a:buClr>
              <a:buFont typeface="Arial" panose="020B0604020202020204" pitchFamily="34" charset="0"/>
              <a:buChar char="•"/>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FFFFFF"/>
              </a:buClr>
              <a:buNone/>
            </a:pPr>
            <a:r>
              <a:rPr lang="en-US" b="1" dirty="0">
                <a:solidFill>
                  <a:schemeClr val="bg1"/>
                </a:solidFill>
              </a:rPr>
              <a:t>Policy compliance</a:t>
            </a:r>
            <a:endParaRPr lang="en-US" dirty="0">
              <a:solidFill>
                <a:schemeClr val="bg1"/>
              </a:solidFill>
            </a:endParaRPr>
          </a:p>
        </p:txBody>
      </p:sp>
      <p:sp>
        <p:nvSpPr>
          <p:cNvPr id="7" name="Content Placeholder 5">
            <a:extLst>
              <a:ext uri="{FF2B5EF4-FFF2-40B4-BE49-F238E27FC236}">
                <a16:creationId xmlns:a16="http://schemas.microsoft.com/office/drawing/2014/main" id="{115D62CE-FB39-42CE-903A-2718301A1A2C}"/>
              </a:ext>
            </a:extLst>
          </p:cNvPr>
          <p:cNvSpPr txBox="1">
            <a:spLocks/>
          </p:cNvSpPr>
          <p:nvPr/>
        </p:nvSpPr>
        <p:spPr>
          <a:xfrm>
            <a:off x="838200" y="2189194"/>
            <a:ext cx="10668000" cy="1059673"/>
          </a:xfrm>
          <a:prstGeom prst="rect">
            <a:avLst/>
          </a:prstGeom>
          <a:solidFill>
            <a:schemeClr val="bg1"/>
          </a:solidFill>
          <a:ln>
            <a:solidFill>
              <a:srgbClr val="015396"/>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Clr>
                <a:srgbClr val="015396"/>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rgbClr val="015396"/>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rgbClr val="015396"/>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rgbClr val="015396"/>
              </a:buClr>
              <a:buFont typeface="Arial" panose="020B0604020202020204" pitchFamily="34" charset="0"/>
              <a:buChar char="•"/>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rgbClr val="015396"/>
              </a:buClr>
              <a:buFont typeface="Arial" panose="020B0604020202020204" pitchFamily="34" charset="0"/>
              <a:buChar char="•"/>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Overdue clinical trial registration and reporting</a:t>
            </a:r>
          </a:p>
          <a:p>
            <a:r>
              <a:rPr lang="en-US" dirty="0"/>
              <a:t>Required field(s) not completed</a:t>
            </a:r>
          </a:p>
        </p:txBody>
      </p:sp>
      <p:sp>
        <p:nvSpPr>
          <p:cNvPr id="6" name="Content Placeholder 5">
            <a:extLst>
              <a:ext uri="{FF2B5EF4-FFF2-40B4-BE49-F238E27FC236}">
                <a16:creationId xmlns:a16="http://schemas.microsoft.com/office/drawing/2014/main" id="{F6748098-094F-4DA8-B38E-F56CB7435A84}"/>
              </a:ext>
            </a:extLst>
          </p:cNvPr>
          <p:cNvSpPr>
            <a:spLocks noGrp="1"/>
          </p:cNvSpPr>
          <p:nvPr>
            <p:ph idx="1"/>
          </p:nvPr>
        </p:nvSpPr>
        <p:spPr>
          <a:xfrm>
            <a:off x="838200" y="3716337"/>
            <a:ext cx="10668000" cy="498507"/>
          </a:xfrm>
          <a:solidFill>
            <a:schemeClr val="bg1">
              <a:lumMod val="95000"/>
            </a:schemeClr>
          </a:solidFill>
          <a:ln>
            <a:solidFill>
              <a:schemeClr val="bg1">
                <a:lumMod val="50000"/>
              </a:schemeClr>
            </a:solidFill>
          </a:ln>
        </p:spPr>
        <p:txBody>
          <a:bodyPr anchor="ctr"/>
          <a:lstStyle/>
          <a:p>
            <a:pPr marL="0" indent="0">
              <a:buNone/>
            </a:pPr>
            <a:r>
              <a:rPr lang="en-US" b="1" dirty="0"/>
              <a:t>System validations</a:t>
            </a:r>
          </a:p>
        </p:txBody>
      </p:sp>
      <p:sp>
        <p:nvSpPr>
          <p:cNvPr id="8" name="Content Placeholder 5">
            <a:extLst>
              <a:ext uri="{FF2B5EF4-FFF2-40B4-BE49-F238E27FC236}">
                <a16:creationId xmlns:a16="http://schemas.microsoft.com/office/drawing/2014/main" id="{BA8BD2DB-D246-4A67-9E6A-4507F3B57144}"/>
              </a:ext>
            </a:extLst>
          </p:cNvPr>
          <p:cNvSpPr txBox="1">
            <a:spLocks/>
          </p:cNvSpPr>
          <p:nvPr/>
        </p:nvSpPr>
        <p:spPr>
          <a:xfrm>
            <a:off x="838200" y="4214844"/>
            <a:ext cx="10668000" cy="1445404"/>
          </a:xfrm>
          <a:prstGeom prst="rect">
            <a:avLst/>
          </a:prstGeom>
          <a:noFill/>
          <a:ln>
            <a:solidFill>
              <a:schemeClr val="bg1">
                <a:lumMod val="50000"/>
              </a:schemeClr>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Clr>
                <a:srgbClr val="015396"/>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rgbClr val="015396"/>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rgbClr val="015396"/>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rgbClr val="015396"/>
              </a:buClr>
              <a:buFont typeface="Arial" panose="020B0604020202020204" pitchFamily="34" charset="0"/>
              <a:buChar char="•"/>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rgbClr val="015396"/>
              </a:buClr>
              <a:buFont typeface="Arial" panose="020B0604020202020204" pitchFamily="34" charset="0"/>
              <a:buChar char="•"/>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Dates in the past that are set as “anticipated”</a:t>
            </a:r>
          </a:p>
          <a:p>
            <a:r>
              <a:rPr lang="en-US" dirty="0"/>
              <a:t>Items completed on a non-clinical trial study record that are intended only for clinical trials</a:t>
            </a:r>
          </a:p>
        </p:txBody>
      </p:sp>
      <p:sp>
        <p:nvSpPr>
          <p:cNvPr id="2" name="Slide Number Placeholder 1">
            <a:extLst>
              <a:ext uri="{FF2B5EF4-FFF2-40B4-BE49-F238E27FC236}">
                <a16:creationId xmlns:a16="http://schemas.microsoft.com/office/drawing/2014/main" id="{C6F89565-5A0D-4C8F-8B7C-61934C5DD44B}"/>
              </a:ext>
            </a:extLst>
          </p:cNvPr>
          <p:cNvSpPr>
            <a:spLocks noGrp="1"/>
          </p:cNvSpPr>
          <p:nvPr>
            <p:ph type="sldNum" sz="quarter" idx="12"/>
          </p:nvPr>
        </p:nvSpPr>
        <p:spPr/>
        <p:txBody>
          <a:bodyPr/>
          <a:lstStyle/>
          <a:p>
            <a:fld id="{A7DDB576-49B3-42E2-89EA-6E35EA8EF806}" type="slidenum">
              <a:rPr lang="en-US" smtClean="0"/>
              <a:pPr/>
              <a:t>38</a:t>
            </a:fld>
            <a:endParaRPr lang="en-US" dirty="0"/>
          </a:p>
        </p:txBody>
      </p:sp>
    </p:spTree>
    <p:extLst>
      <p:ext uri="{BB962C8B-B14F-4D97-AF65-F5344CB8AC3E}">
        <p14:creationId xmlns:p14="http://schemas.microsoft.com/office/powerpoint/2010/main" val="23023124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7FCE7-273B-4BF0-9653-23505C4375E8}"/>
              </a:ext>
            </a:extLst>
          </p:cNvPr>
          <p:cNvSpPr>
            <a:spLocks noGrp="1"/>
          </p:cNvSpPr>
          <p:nvPr>
            <p:ph type="title"/>
          </p:nvPr>
        </p:nvSpPr>
        <p:spPr/>
        <p:txBody>
          <a:bodyPr/>
          <a:lstStyle/>
          <a:p>
            <a:r>
              <a:rPr lang="en-US" dirty="0"/>
              <a:t>Resources: HSCT Form, HSS, and Inclusion</a:t>
            </a:r>
          </a:p>
        </p:txBody>
      </p:sp>
      <p:sp>
        <p:nvSpPr>
          <p:cNvPr id="3" name="Content Placeholder 2">
            <a:extLst>
              <a:ext uri="{FF2B5EF4-FFF2-40B4-BE49-F238E27FC236}">
                <a16:creationId xmlns:a16="http://schemas.microsoft.com/office/drawing/2014/main" id="{E3141890-32E0-4892-BEBC-E93CD77186FF}"/>
              </a:ext>
            </a:extLst>
          </p:cNvPr>
          <p:cNvSpPr>
            <a:spLocks noGrp="1"/>
          </p:cNvSpPr>
          <p:nvPr>
            <p:ph idx="1"/>
          </p:nvPr>
        </p:nvSpPr>
        <p:spPr/>
        <p:txBody>
          <a:bodyPr>
            <a:normAutofit/>
          </a:bodyPr>
          <a:lstStyle/>
          <a:p>
            <a:r>
              <a:rPr lang="en-US" dirty="0">
                <a:hlinkClick r:id="rId2"/>
              </a:rPr>
              <a:t>NIH Application Guide</a:t>
            </a:r>
            <a:endParaRPr lang="en-US" dirty="0"/>
          </a:p>
          <a:p>
            <a:r>
              <a:rPr lang="en-US" dirty="0">
                <a:hlinkClick r:id="rId3"/>
              </a:rPr>
              <a:t>eRA HSS Online Help</a:t>
            </a:r>
            <a:endParaRPr lang="en-US" dirty="0"/>
          </a:p>
          <a:p>
            <a:r>
              <a:rPr lang="en-US" dirty="0">
                <a:hlinkClick r:id="rId4"/>
              </a:rPr>
              <a:t>eRA HSS Training website</a:t>
            </a:r>
            <a:endParaRPr lang="en-US" dirty="0"/>
          </a:p>
          <a:p>
            <a:r>
              <a:rPr lang="en-US" dirty="0">
                <a:hlinkClick r:id="rId5"/>
              </a:rPr>
              <a:t>eRA HSS Help and Tutorials website</a:t>
            </a:r>
            <a:endParaRPr lang="en-US" dirty="0"/>
          </a:p>
          <a:p>
            <a:r>
              <a:rPr lang="en-US" dirty="0">
                <a:hlinkClick r:id="rId6"/>
              </a:rPr>
              <a:t>Participant-level Data Tip Sheet</a:t>
            </a:r>
            <a:endParaRPr lang="en-US" dirty="0"/>
          </a:p>
          <a:p>
            <a:r>
              <a:rPr lang="en-US" dirty="0">
                <a:hlinkClick r:id="rId7"/>
              </a:rPr>
              <a:t>RPPR Module Online Help Editing the RPPR</a:t>
            </a:r>
            <a:r>
              <a:rPr lang="en-US" dirty="0"/>
              <a:t> and </a:t>
            </a:r>
            <a:r>
              <a:rPr lang="en-US" dirty="0">
                <a:hlinkClick r:id="rId8"/>
              </a:rPr>
              <a:t>Editing Inclusion Enrollment Data</a:t>
            </a:r>
            <a:r>
              <a:rPr lang="en-US" dirty="0"/>
              <a:t> chapters</a:t>
            </a:r>
          </a:p>
          <a:p>
            <a:r>
              <a:rPr lang="en-US" dirty="0">
                <a:hlinkClick r:id="rId9"/>
              </a:rPr>
              <a:t>NIH Inclusion of Women and Minorities Website</a:t>
            </a:r>
            <a:r>
              <a:rPr lang="en-US" dirty="0"/>
              <a:t> and </a:t>
            </a:r>
            <a:r>
              <a:rPr lang="en-US" dirty="0">
                <a:hlinkClick r:id="rId10"/>
              </a:rPr>
              <a:t>FAQs</a:t>
            </a:r>
            <a:endParaRPr lang="en-US" dirty="0"/>
          </a:p>
          <a:p>
            <a:r>
              <a:rPr lang="en-US" dirty="0">
                <a:hlinkClick r:id="rId11"/>
              </a:rPr>
              <a:t>NIH Inclusion Across the Lifespan Website</a:t>
            </a:r>
            <a:r>
              <a:rPr lang="en-US" dirty="0"/>
              <a:t> and </a:t>
            </a:r>
            <a:r>
              <a:rPr lang="en-US" dirty="0">
                <a:hlinkClick r:id="rId12"/>
              </a:rPr>
              <a:t>FAQs</a:t>
            </a:r>
            <a:endParaRPr lang="en-US" dirty="0"/>
          </a:p>
        </p:txBody>
      </p:sp>
      <p:sp>
        <p:nvSpPr>
          <p:cNvPr id="4" name="Slide Number Placeholder 3">
            <a:extLst>
              <a:ext uri="{FF2B5EF4-FFF2-40B4-BE49-F238E27FC236}">
                <a16:creationId xmlns:a16="http://schemas.microsoft.com/office/drawing/2014/main" id="{20CE6E92-8D90-42B8-8A05-924316AB75AA}"/>
              </a:ext>
            </a:extLst>
          </p:cNvPr>
          <p:cNvSpPr>
            <a:spLocks noGrp="1"/>
          </p:cNvSpPr>
          <p:nvPr>
            <p:ph type="sldNum" sz="quarter" idx="12"/>
          </p:nvPr>
        </p:nvSpPr>
        <p:spPr/>
        <p:txBody>
          <a:bodyPr/>
          <a:lstStyle/>
          <a:p>
            <a:fld id="{A7DDB576-49B3-42E2-89EA-6E35EA8EF806}" type="slidenum">
              <a:rPr lang="en-US" smtClean="0">
                <a:latin typeface="Roboto black" panose="02000000000000000000" pitchFamily="2" charset="0"/>
                <a:ea typeface="Roboto black" panose="02000000000000000000" pitchFamily="2" charset="0"/>
              </a:rPr>
              <a:pPr/>
              <a:t>39</a:t>
            </a:fld>
            <a:endParaRPr lang="en-US" dirty="0">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1271994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49CEF-CE64-415F-B23A-A1E2DB649C7C}"/>
              </a:ext>
            </a:extLst>
          </p:cNvPr>
          <p:cNvSpPr>
            <a:spLocks noGrp="1"/>
          </p:cNvSpPr>
          <p:nvPr>
            <p:ph type="title"/>
          </p:nvPr>
        </p:nvSpPr>
        <p:spPr>
          <a:xfrm>
            <a:off x="825498" y="53205"/>
            <a:ext cx="10515600" cy="1325563"/>
          </a:xfrm>
        </p:spPr>
        <p:txBody>
          <a:bodyPr/>
          <a:lstStyle/>
          <a:p>
            <a:r>
              <a:rPr lang="en-US" dirty="0"/>
              <a:t>Using the Human Subjects and Clinical Trial Information Form</a:t>
            </a:r>
          </a:p>
        </p:txBody>
      </p:sp>
      <p:graphicFrame>
        <p:nvGraphicFramePr>
          <p:cNvPr id="6" name="Content Placeholder 5" descr="Table showing form sections and which are required depending on answers in Clinical Trial questionnaire">
            <a:extLst>
              <a:ext uri="{FF2B5EF4-FFF2-40B4-BE49-F238E27FC236}">
                <a16:creationId xmlns:a16="http://schemas.microsoft.com/office/drawing/2014/main" id="{8778FC01-6C5E-44F9-A318-848CEA9681ED}"/>
              </a:ext>
            </a:extLst>
          </p:cNvPr>
          <p:cNvGraphicFramePr>
            <a:graphicFrameLocks noGrp="1"/>
          </p:cNvGraphicFramePr>
          <p:nvPr>
            <p:ph idx="1"/>
            <p:extLst>
              <p:ext uri="{D42A27DB-BD31-4B8C-83A1-F6EECF244321}">
                <p14:modId xmlns:p14="http://schemas.microsoft.com/office/powerpoint/2010/main" val="4076767427"/>
              </p:ext>
            </p:extLst>
          </p:nvPr>
        </p:nvGraphicFramePr>
        <p:xfrm>
          <a:off x="838200" y="1417664"/>
          <a:ext cx="10830638" cy="4938686"/>
        </p:xfrm>
        <a:graphic>
          <a:graphicData uri="http://schemas.openxmlformats.org/drawingml/2006/table">
            <a:tbl>
              <a:tblPr firstRow="1" bandRow="1">
                <a:tableStyleId>{00A15C55-8517-42AA-B614-E9B94910E393}</a:tableStyleId>
              </a:tblPr>
              <a:tblGrid>
                <a:gridCol w="3563681">
                  <a:extLst>
                    <a:ext uri="{9D8B030D-6E8A-4147-A177-3AD203B41FA5}">
                      <a16:colId xmlns:a16="http://schemas.microsoft.com/office/drawing/2014/main" val="2266456441"/>
                    </a:ext>
                  </a:extLst>
                </a:gridCol>
                <a:gridCol w="3774558">
                  <a:extLst>
                    <a:ext uri="{9D8B030D-6E8A-4147-A177-3AD203B41FA5}">
                      <a16:colId xmlns:a16="http://schemas.microsoft.com/office/drawing/2014/main" val="3323669986"/>
                    </a:ext>
                  </a:extLst>
                </a:gridCol>
                <a:gridCol w="3492399">
                  <a:extLst>
                    <a:ext uri="{9D8B030D-6E8A-4147-A177-3AD203B41FA5}">
                      <a16:colId xmlns:a16="http://schemas.microsoft.com/office/drawing/2014/main" val="1532680390"/>
                    </a:ext>
                  </a:extLst>
                </a:gridCol>
              </a:tblGrid>
              <a:tr h="1013270">
                <a:tc>
                  <a:txBody>
                    <a:bodyPr/>
                    <a:lstStyle/>
                    <a:p>
                      <a:pPr algn="ctr"/>
                      <a:r>
                        <a:rPr lang="en-US" sz="2000" dirty="0"/>
                        <a:t>Form Section</a:t>
                      </a:r>
                    </a:p>
                  </a:txBody>
                  <a:tcPr anchor="ctr"/>
                </a:tc>
                <a:tc>
                  <a:txBody>
                    <a:bodyPr/>
                    <a:lstStyle/>
                    <a:p>
                      <a:pPr algn="ctr"/>
                      <a:r>
                        <a:rPr lang="en-US" sz="2000" dirty="0"/>
                        <a:t>If answered “No” to </a:t>
                      </a:r>
                      <a:r>
                        <a:rPr lang="en-US" sz="2000" u="sng" dirty="0"/>
                        <a:t>any</a:t>
                      </a:r>
                      <a:r>
                        <a:rPr lang="en-US" sz="2000" dirty="0"/>
                        <a:t> questions in Clinical Trial Questionnaire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If answered “Yes” to </a:t>
                      </a:r>
                      <a:r>
                        <a:rPr lang="en-US" sz="2000" u="sng" dirty="0"/>
                        <a:t>all</a:t>
                      </a:r>
                      <a:r>
                        <a:rPr lang="en-US" sz="2000" dirty="0"/>
                        <a:t> questions in Clinical Trial Questionnaire</a:t>
                      </a:r>
                    </a:p>
                  </a:txBody>
                  <a:tcPr anchor="ctr"/>
                </a:tc>
                <a:extLst>
                  <a:ext uri="{0D108BD9-81ED-4DB2-BD59-A6C34878D82A}">
                    <a16:rowId xmlns:a16="http://schemas.microsoft.com/office/drawing/2014/main" val="1241220975"/>
                  </a:ext>
                </a:extLst>
              </a:tr>
              <a:tr h="729894">
                <a:tc>
                  <a:txBody>
                    <a:bodyPr/>
                    <a:lstStyle/>
                    <a:p>
                      <a:pPr algn="l"/>
                      <a:r>
                        <a:rPr lang="en-US" sz="2000" b="1" dirty="0"/>
                        <a:t>Section 1</a:t>
                      </a:r>
                    </a:p>
                    <a:p>
                      <a:pPr algn="l"/>
                      <a:r>
                        <a:rPr lang="en-US" sz="2000" b="0" dirty="0"/>
                        <a:t>Basic Information</a:t>
                      </a:r>
                    </a:p>
                  </a:txBody>
                  <a:tcPr/>
                </a:tc>
                <a:tc>
                  <a:txBody>
                    <a:bodyPr/>
                    <a:lstStyle/>
                    <a:p>
                      <a:pPr algn="ctr"/>
                      <a:r>
                        <a:rPr lang="en-US" sz="2000" dirty="0"/>
                        <a:t>Required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Required</a:t>
                      </a:r>
                    </a:p>
                  </a:txBody>
                  <a:tcPr/>
                </a:tc>
                <a:extLst>
                  <a:ext uri="{0D108BD9-81ED-4DB2-BD59-A6C34878D82A}">
                    <a16:rowId xmlns:a16="http://schemas.microsoft.com/office/drawing/2014/main" val="1858126288"/>
                  </a:ext>
                </a:extLst>
              </a:tr>
              <a:tr h="729894">
                <a:tc>
                  <a:txBody>
                    <a:bodyPr/>
                    <a:lstStyle/>
                    <a:p>
                      <a:pPr algn="l"/>
                      <a:r>
                        <a:rPr lang="en-US" sz="2000" b="1" dirty="0"/>
                        <a:t>Section 2</a:t>
                      </a:r>
                    </a:p>
                    <a:p>
                      <a:pPr algn="l"/>
                      <a:r>
                        <a:rPr lang="en-US" sz="2000" dirty="0"/>
                        <a:t>Study Population Characteristics</a:t>
                      </a:r>
                    </a:p>
                  </a:txBody>
                  <a:tcPr/>
                </a:tc>
                <a:tc>
                  <a:txBody>
                    <a:bodyPr/>
                    <a:lstStyle/>
                    <a:p>
                      <a:pPr algn="ctr"/>
                      <a:r>
                        <a:rPr lang="en-US" sz="2000" dirty="0"/>
                        <a:t>Required; some fields optional if exemption 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Required</a:t>
                      </a:r>
                    </a:p>
                    <a:p>
                      <a:pPr algn="ctr"/>
                      <a:endParaRPr lang="en-US" sz="2000" dirty="0"/>
                    </a:p>
                  </a:txBody>
                  <a:tcPr/>
                </a:tc>
                <a:extLst>
                  <a:ext uri="{0D108BD9-81ED-4DB2-BD59-A6C34878D82A}">
                    <a16:rowId xmlns:a16="http://schemas.microsoft.com/office/drawing/2014/main" val="1384465074"/>
                  </a:ext>
                </a:extLst>
              </a:tr>
              <a:tr h="729894">
                <a:tc>
                  <a:txBody>
                    <a:bodyPr/>
                    <a:lstStyle/>
                    <a:p>
                      <a:pPr algn="l"/>
                      <a:r>
                        <a:rPr lang="en-US" sz="2000" b="1" dirty="0"/>
                        <a:t>Section 3</a:t>
                      </a:r>
                    </a:p>
                    <a:p>
                      <a:pPr algn="l"/>
                      <a:r>
                        <a:rPr lang="en-US" sz="2000" dirty="0"/>
                        <a:t>Protection and Monitoring Plans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Some fields required; some fields optional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Required</a:t>
                      </a:r>
                    </a:p>
                    <a:p>
                      <a:pPr algn="ctr"/>
                      <a:endParaRPr lang="en-US" sz="2000" dirty="0"/>
                    </a:p>
                  </a:txBody>
                  <a:tcPr/>
                </a:tc>
                <a:extLst>
                  <a:ext uri="{0D108BD9-81ED-4DB2-BD59-A6C34878D82A}">
                    <a16:rowId xmlns:a16="http://schemas.microsoft.com/office/drawing/2014/main" val="1482883724"/>
                  </a:ext>
                </a:extLst>
              </a:tr>
              <a:tr h="729894">
                <a:tc>
                  <a:txBody>
                    <a:bodyPr/>
                    <a:lstStyle/>
                    <a:p>
                      <a:pPr algn="l"/>
                      <a:r>
                        <a:rPr lang="en-US" sz="2000" b="1" dirty="0"/>
                        <a:t>Section 4</a:t>
                      </a:r>
                    </a:p>
                    <a:p>
                      <a:pPr algn="l"/>
                      <a:r>
                        <a:rPr lang="en-US" sz="2000" dirty="0"/>
                        <a:t>Protocol Synopsis</a:t>
                      </a:r>
                    </a:p>
                  </a:txBody>
                  <a:tcPr/>
                </a:tc>
                <a:tc>
                  <a:txBody>
                    <a:bodyPr/>
                    <a:lstStyle/>
                    <a:p>
                      <a:pPr algn="ctr"/>
                      <a:r>
                        <a:rPr lang="en-US" sz="2000" dirty="0"/>
                        <a:t>Not permitted</a:t>
                      </a:r>
                    </a:p>
                  </a:txBody>
                  <a:tcPr/>
                </a:tc>
                <a:tc>
                  <a:txBody>
                    <a:bodyPr/>
                    <a:lstStyle/>
                    <a:p>
                      <a:pPr algn="ctr"/>
                      <a:r>
                        <a:rPr lang="en-US" sz="2000" dirty="0"/>
                        <a:t>Required</a:t>
                      </a:r>
                    </a:p>
                  </a:txBody>
                  <a:tcPr/>
                </a:tc>
                <a:extLst>
                  <a:ext uri="{0D108BD9-81ED-4DB2-BD59-A6C34878D82A}">
                    <a16:rowId xmlns:a16="http://schemas.microsoft.com/office/drawing/2014/main" val="2945949935"/>
                  </a:ext>
                </a:extLst>
              </a:tr>
              <a:tr h="729894">
                <a:tc>
                  <a:txBody>
                    <a:bodyPr/>
                    <a:lstStyle/>
                    <a:p>
                      <a:pPr algn="l"/>
                      <a:r>
                        <a:rPr lang="en-US" sz="2000" b="1" dirty="0"/>
                        <a:t>Section 5</a:t>
                      </a:r>
                    </a:p>
                    <a:p>
                      <a:pPr algn="l"/>
                      <a:r>
                        <a:rPr lang="en-US" sz="2000" dirty="0"/>
                        <a:t>Other Clinical Trial-related Attachments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Not permitted</a:t>
                      </a:r>
                    </a:p>
                    <a:p>
                      <a:pPr algn="ctr"/>
                      <a:endParaRPr lang="en-US" sz="2000" dirty="0"/>
                    </a:p>
                  </a:txBody>
                  <a:tcPr/>
                </a:tc>
                <a:tc>
                  <a:txBody>
                    <a:bodyPr/>
                    <a:lstStyle/>
                    <a:p>
                      <a:pPr algn="ctr"/>
                      <a:r>
                        <a:rPr lang="en-US" sz="2000" dirty="0"/>
                        <a:t>Required only if specified in FOA</a:t>
                      </a:r>
                    </a:p>
                  </a:txBody>
                  <a:tcPr/>
                </a:tc>
                <a:extLst>
                  <a:ext uri="{0D108BD9-81ED-4DB2-BD59-A6C34878D82A}">
                    <a16:rowId xmlns:a16="http://schemas.microsoft.com/office/drawing/2014/main" val="129720509"/>
                  </a:ext>
                </a:extLst>
              </a:tr>
            </a:tbl>
          </a:graphicData>
        </a:graphic>
      </p:graphicFrame>
      <p:sp>
        <p:nvSpPr>
          <p:cNvPr id="3" name="Slide Number Placeholder 2">
            <a:extLst>
              <a:ext uri="{FF2B5EF4-FFF2-40B4-BE49-F238E27FC236}">
                <a16:creationId xmlns:a16="http://schemas.microsoft.com/office/drawing/2014/main" id="{91A91692-B6A6-49F5-A440-2C12F2717618}"/>
              </a:ext>
            </a:extLst>
          </p:cNvPr>
          <p:cNvSpPr>
            <a:spLocks noGrp="1"/>
          </p:cNvSpPr>
          <p:nvPr>
            <p:ph type="sldNum" sz="quarter" idx="12"/>
          </p:nvPr>
        </p:nvSpPr>
        <p:spPr/>
        <p:txBody>
          <a:bodyPr/>
          <a:lstStyle/>
          <a:p>
            <a:fld id="{A7DDB576-49B3-42E2-89EA-6E35EA8EF806}" type="slidenum">
              <a:rPr lang="en-US" smtClean="0"/>
              <a:pPr/>
              <a:t>4</a:t>
            </a:fld>
            <a:endParaRPr lang="en-US" dirty="0"/>
          </a:p>
        </p:txBody>
      </p:sp>
    </p:spTree>
    <p:extLst>
      <p:ext uri="{BB962C8B-B14F-4D97-AF65-F5344CB8AC3E}">
        <p14:creationId xmlns:p14="http://schemas.microsoft.com/office/powerpoint/2010/main" val="7831235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657DE-CBCA-441B-8ABE-3A5ABA3246A7}"/>
              </a:ext>
            </a:extLst>
          </p:cNvPr>
          <p:cNvSpPr>
            <a:spLocks noGrp="1"/>
          </p:cNvSpPr>
          <p:nvPr>
            <p:ph type="title"/>
          </p:nvPr>
        </p:nvSpPr>
        <p:spPr/>
        <p:txBody>
          <a:bodyPr>
            <a:normAutofit/>
          </a:bodyPr>
          <a:lstStyle/>
          <a:p>
            <a:pPr algn="ctr"/>
            <a:r>
              <a:rPr lang="en-US" sz="4000" dirty="0"/>
              <a:t>Questions</a:t>
            </a:r>
            <a:br>
              <a:rPr lang="en-US" sz="4000" dirty="0"/>
            </a:br>
            <a:br>
              <a:rPr lang="en-US" sz="4000" dirty="0"/>
            </a:br>
            <a:br>
              <a:rPr lang="en-US" sz="4000" dirty="0"/>
            </a:br>
            <a:r>
              <a:rPr lang="en-US" sz="9600" dirty="0"/>
              <a:t>?</a:t>
            </a:r>
          </a:p>
        </p:txBody>
      </p:sp>
    </p:spTree>
    <p:extLst>
      <p:ext uri="{BB962C8B-B14F-4D97-AF65-F5344CB8AC3E}">
        <p14:creationId xmlns:p14="http://schemas.microsoft.com/office/powerpoint/2010/main" val="3666645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0DDF72-2449-45EB-ACDC-BAEA099F36CF}"/>
              </a:ext>
            </a:extLst>
          </p:cNvPr>
          <p:cNvSpPr>
            <a:spLocks noGrp="1"/>
          </p:cNvSpPr>
          <p:nvPr>
            <p:ph type="title"/>
          </p:nvPr>
        </p:nvSpPr>
        <p:spPr/>
        <p:txBody>
          <a:bodyPr/>
          <a:lstStyle/>
          <a:p>
            <a:r>
              <a:rPr lang="en-US" dirty="0"/>
              <a:t>Post-submission study record information</a:t>
            </a:r>
          </a:p>
        </p:txBody>
      </p:sp>
      <p:sp>
        <p:nvSpPr>
          <p:cNvPr id="3" name="Content Placeholder 2">
            <a:extLst>
              <a:ext uri="{FF2B5EF4-FFF2-40B4-BE49-F238E27FC236}">
                <a16:creationId xmlns:a16="http://schemas.microsoft.com/office/drawing/2014/main" id="{EA2AB87D-475F-49DB-91A9-410F63AD20F5}"/>
              </a:ext>
            </a:extLst>
          </p:cNvPr>
          <p:cNvSpPr>
            <a:spLocks noGrp="1"/>
          </p:cNvSpPr>
          <p:nvPr>
            <p:ph idx="1"/>
          </p:nvPr>
        </p:nvSpPr>
        <p:spPr/>
        <p:txBody>
          <a:bodyPr/>
          <a:lstStyle/>
          <a:p>
            <a:r>
              <a:rPr lang="en-US" dirty="0"/>
              <a:t>Post-submission, information is updated, added, and edited in the Human Subjects System (HSS)</a:t>
            </a:r>
          </a:p>
          <a:p>
            <a:r>
              <a:rPr lang="en-US" dirty="0"/>
              <a:t>HSS mimics ASSIST</a:t>
            </a:r>
          </a:p>
          <a:p>
            <a:pPr lvl="1"/>
            <a:r>
              <a:rPr lang="en-US" dirty="0"/>
              <a:t>Screens</a:t>
            </a:r>
          </a:p>
          <a:p>
            <a:pPr lvl="1"/>
            <a:r>
              <a:rPr lang="en-US" dirty="0"/>
              <a:t>Permissions</a:t>
            </a:r>
          </a:p>
          <a:p>
            <a:pPr lvl="1"/>
            <a:r>
              <a:rPr lang="en-US" dirty="0"/>
              <a:t>Functionality</a:t>
            </a:r>
          </a:p>
          <a:p>
            <a:r>
              <a:rPr lang="en-US" dirty="0"/>
              <a:t>Updates can be made at any time</a:t>
            </a:r>
          </a:p>
          <a:p>
            <a:pPr lvl="1"/>
            <a:endParaRPr lang="en-US" dirty="0"/>
          </a:p>
        </p:txBody>
      </p:sp>
      <p:sp>
        <p:nvSpPr>
          <p:cNvPr id="2" name="Slide Number Placeholder 1">
            <a:extLst>
              <a:ext uri="{FF2B5EF4-FFF2-40B4-BE49-F238E27FC236}">
                <a16:creationId xmlns:a16="http://schemas.microsoft.com/office/drawing/2014/main" id="{59D261D5-A911-4ED9-8CC4-56345A4ACFA5}"/>
              </a:ext>
            </a:extLst>
          </p:cNvPr>
          <p:cNvSpPr>
            <a:spLocks noGrp="1"/>
          </p:cNvSpPr>
          <p:nvPr>
            <p:ph type="sldNum" sz="quarter" idx="12"/>
          </p:nvPr>
        </p:nvSpPr>
        <p:spPr/>
        <p:txBody>
          <a:bodyPr/>
          <a:lstStyle/>
          <a:p>
            <a:fld id="{A7DDB576-49B3-42E2-89EA-6E35EA8EF806}" type="slidenum">
              <a:rPr lang="en-US" smtClean="0"/>
              <a:pPr/>
              <a:t>5</a:t>
            </a:fld>
            <a:endParaRPr lang="en-US" dirty="0"/>
          </a:p>
        </p:txBody>
      </p:sp>
    </p:spTree>
    <p:extLst>
      <p:ext uri="{BB962C8B-B14F-4D97-AF65-F5344CB8AC3E}">
        <p14:creationId xmlns:p14="http://schemas.microsoft.com/office/powerpoint/2010/main" val="259074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itle 2052">
            <a:extLst>
              <a:ext uri="{FF2B5EF4-FFF2-40B4-BE49-F238E27FC236}">
                <a16:creationId xmlns:a16="http://schemas.microsoft.com/office/drawing/2014/main" id="{98B0924E-6C38-4AE5-8C4E-5252E50EB32E}"/>
              </a:ext>
            </a:extLst>
          </p:cNvPr>
          <p:cNvSpPr>
            <a:spLocks noGrp="1"/>
          </p:cNvSpPr>
          <p:nvPr>
            <p:ph type="title"/>
          </p:nvPr>
        </p:nvSpPr>
        <p:spPr>
          <a:xfrm>
            <a:off x="838200" y="365125"/>
            <a:ext cx="10515600" cy="1118605"/>
          </a:xfrm>
        </p:spPr>
        <p:txBody>
          <a:bodyPr/>
          <a:lstStyle/>
          <a:p>
            <a:r>
              <a:rPr lang="en-US" dirty="0"/>
              <a:t>Human Subjects System</a:t>
            </a:r>
          </a:p>
        </p:txBody>
      </p:sp>
      <p:sp>
        <p:nvSpPr>
          <p:cNvPr id="31" name="Applicant Text Box 11"/>
          <p:cNvSpPr txBox="1">
            <a:spLocks noChangeArrowheads="1"/>
          </p:cNvSpPr>
          <p:nvPr/>
        </p:nvSpPr>
        <p:spPr bwMode="auto">
          <a:xfrm>
            <a:off x="955500" y="2656313"/>
            <a:ext cx="2243760" cy="338554"/>
          </a:xfrm>
          <a:prstGeom prst="rect">
            <a:avLst/>
          </a:prstGeom>
          <a:noFill/>
          <a:ln w="9525">
            <a:noFill/>
            <a:miter lim="800000"/>
            <a:headEnd/>
            <a:tailEnd/>
          </a:ln>
          <a:effectLst/>
        </p:spPr>
        <p:txBody>
          <a:bodyPr wrap="square">
            <a:spAutoFit/>
          </a:bodyPr>
          <a:lstStyle/>
          <a:p>
            <a:pPr algn="ctr"/>
            <a:r>
              <a:rPr lang="en-US" sz="1600" b="1" dirty="0">
                <a:solidFill>
                  <a:schemeClr val="tx2"/>
                </a:solidFill>
                <a:effectLst>
                  <a:outerShdw blurRad="38100" dist="38100" dir="2700000" algn="tl">
                    <a:srgbClr val="C0C0C0"/>
                  </a:outerShdw>
                </a:effectLst>
              </a:rPr>
              <a:t>Applicant/Recipient</a:t>
            </a:r>
          </a:p>
        </p:txBody>
      </p:sp>
      <p:pic>
        <p:nvPicPr>
          <p:cNvPr id="532485" name="Applicant Picture 5" title="picture of a scienti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302" y="3041504"/>
            <a:ext cx="1919288" cy="1433467"/>
          </a:xfrm>
          <a:prstGeom prst="rect">
            <a:avLst/>
          </a:prstGeom>
          <a:noFill/>
        </p:spPr>
      </p:pic>
      <p:sp>
        <p:nvSpPr>
          <p:cNvPr id="38" name="Grant app Text Box 7">
            <a:extLst>
              <a:ext uri="{FF2B5EF4-FFF2-40B4-BE49-F238E27FC236}">
                <a16:creationId xmlns:a16="http://schemas.microsoft.com/office/drawing/2014/main" id="{9C9C5DE1-EB4B-4F7F-AC3B-1401B2B6BE03}"/>
              </a:ext>
            </a:extLst>
          </p:cNvPr>
          <p:cNvSpPr txBox="1">
            <a:spLocks noChangeArrowheads="1"/>
          </p:cNvSpPr>
          <p:nvPr/>
        </p:nvSpPr>
        <p:spPr bwMode="auto">
          <a:xfrm>
            <a:off x="3033772" y="2008493"/>
            <a:ext cx="1402943" cy="584775"/>
          </a:xfrm>
          <a:prstGeom prst="rect">
            <a:avLst/>
          </a:prstGeom>
          <a:noFill/>
          <a:ln w="9525">
            <a:noFill/>
            <a:miter lim="800000"/>
            <a:headEnd/>
            <a:tailEnd/>
          </a:ln>
          <a:effectLst/>
        </p:spPr>
        <p:txBody>
          <a:bodyPr wrap="square">
            <a:spAutoFit/>
          </a:bodyPr>
          <a:lstStyle/>
          <a:p>
            <a:pPr algn="ctr"/>
            <a:r>
              <a:rPr lang="en-US" sz="1600" b="1" dirty="0">
                <a:solidFill>
                  <a:srgbClr val="006600"/>
                </a:solidFill>
                <a:effectLst>
                  <a:outerShdw blurRad="38100" dist="38100" dir="2700000" algn="tl">
                    <a:srgbClr val="C0C0C0"/>
                  </a:outerShdw>
                </a:effectLst>
              </a:rPr>
              <a:t>Grant application</a:t>
            </a:r>
          </a:p>
        </p:txBody>
      </p:sp>
      <p:cxnSp>
        <p:nvCxnSpPr>
          <p:cNvPr id="24" name="Grant app Arrow Connector 23" descr="arrow connecting the applicant or recipient to the grant application" title="grant app arrow"/>
          <p:cNvCxnSpPr>
            <a:cxnSpLocks/>
          </p:cNvCxnSpPr>
          <p:nvPr/>
        </p:nvCxnSpPr>
        <p:spPr>
          <a:xfrm flipV="1">
            <a:off x="3074051" y="2532885"/>
            <a:ext cx="1596794" cy="41505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33" name="Grant app Picture 32" descr="screen shot of a grant application" title="grant application">
            <a:extLst>
              <a:ext uri="{FF2B5EF4-FFF2-40B4-BE49-F238E27FC236}">
                <a16:creationId xmlns:a16="http://schemas.microsoft.com/office/drawing/2014/main" id="{E78C35A0-49E0-4EA1-8186-208B33FD05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2113" y="1426925"/>
            <a:ext cx="1518032" cy="1593934"/>
          </a:xfrm>
          <a:prstGeom prst="rect">
            <a:avLst/>
          </a:prstGeom>
          <a:ln>
            <a:solidFill>
              <a:schemeClr val="tx1"/>
            </a:solidFill>
          </a:ln>
        </p:spPr>
      </p:pic>
      <p:cxnSp>
        <p:nvCxnSpPr>
          <p:cNvPr id="22" name="Grant app to HSS Arrow" descr="grant app to HSS&#10;&#10;arrow showing that application informtation flows into HSS." title="grant app to HSS">
            <a:extLst>
              <a:ext uri="{FF2B5EF4-FFF2-40B4-BE49-F238E27FC236}">
                <a16:creationId xmlns:a16="http://schemas.microsoft.com/office/drawing/2014/main" id="{2BDD3709-CB6F-47EE-954D-C0D9942BFE7F}"/>
              </a:ext>
            </a:extLst>
          </p:cNvPr>
          <p:cNvCxnSpPr>
            <a:cxnSpLocks/>
          </p:cNvCxnSpPr>
          <p:nvPr/>
        </p:nvCxnSpPr>
        <p:spPr>
          <a:xfrm>
            <a:off x="6446467" y="2691518"/>
            <a:ext cx="2035278" cy="250814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1026" name="HSS Picture 2" descr="Human Subjects System logo" title="HSS">
            <a:extLst>
              <a:ext uri="{FF2B5EF4-FFF2-40B4-BE49-F238E27FC236}">
                <a16:creationId xmlns:a16="http://schemas.microsoft.com/office/drawing/2014/main" id="{A4CC0961-79B2-4DD6-B938-4F505CDB7E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83354" y="5077668"/>
            <a:ext cx="241935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PPR Text Box 7"/>
          <p:cNvSpPr txBox="1">
            <a:spLocks noChangeArrowheads="1"/>
          </p:cNvSpPr>
          <p:nvPr/>
        </p:nvSpPr>
        <p:spPr bwMode="auto">
          <a:xfrm>
            <a:off x="3359178" y="3377281"/>
            <a:ext cx="752129" cy="338554"/>
          </a:xfrm>
          <a:prstGeom prst="rect">
            <a:avLst/>
          </a:prstGeom>
          <a:noFill/>
          <a:ln w="9525">
            <a:noFill/>
            <a:miter lim="800000"/>
            <a:headEnd/>
            <a:tailEnd/>
          </a:ln>
          <a:effectLst/>
        </p:spPr>
        <p:txBody>
          <a:bodyPr wrap="square">
            <a:spAutoFit/>
          </a:bodyPr>
          <a:lstStyle/>
          <a:p>
            <a:pPr algn="ctr"/>
            <a:r>
              <a:rPr lang="en-US" sz="1600" b="1" dirty="0">
                <a:solidFill>
                  <a:srgbClr val="006600"/>
                </a:solidFill>
                <a:effectLst>
                  <a:outerShdw blurRad="38100" dist="38100" dir="2700000" algn="tl">
                    <a:srgbClr val="C0C0C0"/>
                  </a:outerShdw>
                </a:effectLst>
              </a:rPr>
              <a:t>RPPR</a:t>
            </a:r>
          </a:p>
        </p:txBody>
      </p:sp>
      <p:cxnSp>
        <p:nvCxnSpPr>
          <p:cNvPr id="36" name="Applicant to RPPR Arrow" descr="arrow indicating that recipeints enter information on the RPPR." title="recipient to RPPR arrow">
            <a:extLst>
              <a:ext uri="{FF2B5EF4-FFF2-40B4-BE49-F238E27FC236}">
                <a16:creationId xmlns:a16="http://schemas.microsoft.com/office/drawing/2014/main" id="{AD44A7AA-781B-4554-A12A-D645372263AD}"/>
              </a:ext>
            </a:extLst>
          </p:cNvPr>
          <p:cNvCxnSpPr>
            <a:cxnSpLocks/>
          </p:cNvCxnSpPr>
          <p:nvPr/>
        </p:nvCxnSpPr>
        <p:spPr>
          <a:xfrm>
            <a:off x="3123253" y="3746335"/>
            <a:ext cx="131346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13" name="RPPR Picture 12" descr="snapshot of an RPPR" title="RPPR image">
            <a:extLst>
              <a:ext uri="{FF2B5EF4-FFF2-40B4-BE49-F238E27FC236}">
                <a16:creationId xmlns:a16="http://schemas.microsoft.com/office/drawing/2014/main" id="{8B6C34B4-8B61-4D7F-89D4-6D0CF77AC215}"/>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765527" y="3427940"/>
            <a:ext cx="1919287" cy="1344549"/>
          </a:xfrm>
          <a:prstGeom prst="rect">
            <a:avLst/>
          </a:prstGeom>
        </p:spPr>
      </p:pic>
      <p:cxnSp>
        <p:nvCxnSpPr>
          <p:cNvPr id="66" name="RPPR to HSS Arrow 65" descr="arrow connecting RPPR information to the Human Subjects System" title="RPPR arrow"/>
          <p:cNvCxnSpPr>
            <a:cxnSpLocks/>
          </p:cNvCxnSpPr>
          <p:nvPr/>
        </p:nvCxnSpPr>
        <p:spPr>
          <a:xfrm>
            <a:off x="6827127" y="4324973"/>
            <a:ext cx="1538627" cy="12178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47" name="Commons updates Text Box 7">
            <a:extLst>
              <a:ext uri="{FF2B5EF4-FFF2-40B4-BE49-F238E27FC236}">
                <a16:creationId xmlns:a16="http://schemas.microsoft.com/office/drawing/2014/main" id="{36BAB49D-9326-4A28-86E2-6D8085EB939B}"/>
              </a:ext>
            </a:extLst>
          </p:cNvPr>
          <p:cNvSpPr txBox="1">
            <a:spLocks noChangeArrowheads="1"/>
          </p:cNvSpPr>
          <p:nvPr/>
        </p:nvSpPr>
        <p:spPr bwMode="auto">
          <a:xfrm>
            <a:off x="3217822" y="4271099"/>
            <a:ext cx="1405392" cy="830997"/>
          </a:xfrm>
          <a:prstGeom prst="rect">
            <a:avLst/>
          </a:prstGeom>
          <a:noFill/>
          <a:ln w="9525">
            <a:noFill/>
            <a:miter lim="800000"/>
            <a:headEnd/>
            <a:tailEnd/>
          </a:ln>
          <a:effectLst/>
        </p:spPr>
        <p:txBody>
          <a:bodyPr wrap="square">
            <a:spAutoFit/>
          </a:bodyPr>
          <a:lstStyle/>
          <a:p>
            <a:pPr algn="ctr"/>
            <a:r>
              <a:rPr lang="en-US" sz="1600" b="1" dirty="0">
                <a:solidFill>
                  <a:srgbClr val="006600"/>
                </a:solidFill>
                <a:effectLst>
                  <a:outerShdw blurRad="38100" dist="38100" dir="2700000" algn="tl">
                    <a:srgbClr val="C0C0C0"/>
                  </a:outerShdw>
                </a:effectLst>
              </a:rPr>
              <a:t>Direct updates via Commons</a:t>
            </a:r>
          </a:p>
        </p:txBody>
      </p:sp>
      <p:cxnSp>
        <p:nvCxnSpPr>
          <p:cNvPr id="30" name="Applicant to eRA Arrow" descr="Arrow indicating that updates from the applicant/recipient are made in eRA commons." title="update arrow">
            <a:extLst>
              <a:ext uri="{FF2B5EF4-FFF2-40B4-BE49-F238E27FC236}">
                <a16:creationId xmlns:a16="http://schemas.microsoft.com/office/drawing/2014/main" id="{F792D64F-DD8B-43EF-819A-B5B573E4D34E}"/>
              </a:ext>
            </a:extLst>
          </p:cNvPr>
          <p:cNvCxnSpPr>
            <a:cxnSpLocks/>
          </p:cNvCxnSpPr>
          <p:nvPr/>
        </p:nvCxnSpPr>
        <p:spPr>
          <a:xfrm>
            <a:off x="2693953" y="4702928"/>
            <a:ext cx="1338229" cy="101767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9" name="eRA Commons Picture 8" descr="eRA commons logo" title="eRA commons">
            <a:extLst>
              <a:ext uri="{FF2B5EF4-FFF2-40B4-BE49-F238E27FC236}">
                <a16:creationId xmlns:a16="http://schemas.microsoft.com/office/drawing/2014/main" id="{1F3C4AD6-7399-4D3E-87C5-5F2D2281BB2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91003" y="5542861"/>
            <a:ext cx="3003937" cy="581365"/>
          </a:xfrm>
          <a:prstGeom prst="rect">
            <a:avLst/>
          </a:prstGeom>
        </p:spPr>
      </p:pic>
      <p:cxnSp>
        <p:nvCxnSpPr>
          <p:cNvPr id="25" name="Commons to HSS Arrow" descr="arrow indicating information flows from eRA Commons into HSS." title="eRA to HSS">
            <a:extLst>
              <a:ext uri="{FF2B5EF4-FFF2-40B4-BE49-F238E27FC236}">
                <a16:creationId xmlns:a16="http://schemas.microsoft.com/office/drawing/2014/main" id="{06382453-416A-4125-9DB5-5A195D1D9657}"/>
              </a:ext>
            </a:extLst>
          </p:cNvPr>
          <p:cNvCxnSpPr>
            <a:cxnSpLocks/>
            <a:stCxn id="9" idx="3"/>
          </p:cNvCxnSpPr>
          <p:nvPr/>
        </p:nvCxnSpPr>
        <p:spPr>
          <a:xfrm>
            <a:off x="7194940" y="5833544"/>
            <a:ext cx="1093754" cy="1039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56" name="Responsible party Text Box 11">
            <a:extLst>
              <a:ext uri="{FF2B5EF4-FFF2-40B4-BE49-F238E27FC236}">
                <a16:creationId xmlns:a16="http://schemas.microsoft.com/office/drawing/2014/main" id="{D5DD0413-928D-41D9-99CF-AE134657F16C}"/>
              </a:ext>
            </a:extLst>
          </p:cNvPr>
          <p:cNvSpPr txBox="1">
            <a:spLocks noChangeArrowheads="1"/>
          </p:cNvSpPr>
          <p:nvPr/>
        </p:nvSpPr>
        <p:spPr bwMode="auto">
          <a:xfrm>
            <a:off x="8565549" y="1187799"/>
            <a:ext cx="2156283" cy="338554"/>
          </a:xfrm>
          <a:prstGeom prst="rect">
            <a:avLst/>
          </a:prstGeom>
          <a:noFill/>
          <a:ln w="9525">
            <a:noFill/>
            <a:miter lim="800000"/>
            <a:headEnd/>
            <a:tailEnd/>
          </a:ln>
          <a:effectLst/>
        </p:spPr>
        <p:txBody>
          <a:bodyPr wrap="square">
            <a:spAutoFit/>
          </a:bodyPr>
          <a:lstStyle/>
          <a:p>
            <a:pPr algn="ctr"/>
            <a:r>
              <a:rPr lang="en-US" sz="1600" b="1" dirty="0">
                <a:solidFill>
                  <a:schemeClr val="tx2"/>
                </a:solidFill>
                <a:effectLst>
                  <a:outerShdw blurRad="38100" dist="38100" dir="2700000" algn="tl">
                    <a:srgbClr val="C0C0C0"/>
                  </a:outerShdw>
                </a:effectLst>
              </a:rPr>
              <a:t>Responsible Party</a:t>
            </a:r>
          </a:p>
        </p:txBody>
      </p:sp>
      <p:pic>
        <p:nvPicPr>
          <p:cNvPr id="2050" name="stick figure Picture 2049" descr="picture representing the responsibile party for entering study information into ClinicalTrials.gov" title="responsible party individual">
            <a:extLst>
              <a:ext uri="{FF2B5EF4-FFF2-40B4-BE49-F238E27FC236}">
                <a16:creationId xmlns:a16="http://schemas.microsoft.com/office/drawing/2014/main" id="{48733869-4B11-45CB-973C-82A93E29A03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06860" y="1629796"/>
            <a:ext cx="873663" cy="873663"/>
          </a:xfrm>
          <a:prstGeom prst="rect">
            <a:avLst/>
          </a:prstGeom>
        </p:spPr>
      </p:pic>
      <p:cxnSp>
        <p:nvCxnSpPr>
          <p:cNvPr id="61" name="Respon party to CT.gov Arrow" descr="arrow from responsible party individual to ClinicalTrials.gov" title="responsible party arrow">
            <a:extLst>
              <a:ext uri="{FF2B5EF4-FFF2-40B4-BE49-F238E27FC236}">
                <a16:creationId xmlns:a16="http://schemas.microsoft.com/office/drawing/2014/main" id="{EA22C8AD-CB54-4FFA-AF60-4C980421C255}"/>
              </a:ext>
            </a:extLst>
          </p:cNvPr>
          <p:cNvCxnSpPr>
            <a:cxnSpLocks/>
          </p:cNvCxnSpPr>
          <p:nvPr/>
        </p:nvCxnSpPr>
        <p:spPr>
          <a:xfrm>
            <a:off x="9645671" y="2671944"/>
            <a:ext cx="9895" cy="72732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52" name="CT.gov Picture 51" descr="ClinicalTrials.gov URL" title="ClinicalTrials.gov">
            <a:extLst>
              <a:ext uri="{FF2B5EF4-FFF2-40B4-BE49-F238E27FC236}">
                <a16:creationId xmlns:a16="http://schemas.microsoft.com/office/drawing/2014/main" id="{5C294A65-C747-4DA3-BFB6-7D22290DEBE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68646" y="3437984"/>
            <a:ext cx="2419350" cy="494093"/>
          </a:xfrm>
          <a:prstGeom prst="rect">
            <a:avLst/>
          </a:prstGeom>
        </p:spPr>
      </p:pic>
      <p:cxnSp>
        <p:nvCxnSpPr>
          <p:cNvPr id="53" name="CT.gov to HSS Arrow" descr="Arrow indicating that information from ClinicalTrials.gov can be sent to HSS." title="ClinicalTrials to HSS">
            <a:extLst>
              <a:ext uri="{FF2B5EF4-FFF2-40B4-BE49-F238E27FC236}">
                <a16:creationId xmlns:a16="http://schemas.microsoft.com/office/drawing/2014/main" id="{A37FAE64-3B1B-490B-A2DD-D6E731CF6D08}"/>
              </a:ext>
            </a:extLst>
          </p:cNvPr>
          <p:cNvCxnSpPr>
            <a:cxnSpLocks/>
          </p:cNvCxnSpPr>
          <p:nvPr/>
        </p:nvCxnSpPr>
        <p:spPr>
          <a:xfrm>
            <a:off x="9555657" y="4108070"/>
            <a:ext cx="0" cy="9682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7" name="CT.gov to HSS Arrow" descr="Arrow indicating that information from ClinicalTrials.gov can be sent to HSS." title="ClinicalTrials to HSS">
            <a:extLst>
              <a:ext uri="{FF2B5EF4-FFF2-40B4-BE49-F238E27FC236}">
                <a16:creationId xmlns:a16="http://schemas.microsoft.com/office/drawing/2014/main" id="{734FB57D-CA8C-48C8-B136-109C8CDDCED9}"/>
              </a:ext>
            </a:extLst>
          </p:cNvPr>
          <p:cNvCxnSpPr>
            <a:cxnSpLocks/>
          </p:cNvCxnSpPr>
          <p:nvPr/>
        </p:nvCxnSpPr>
        <p:spPr>
          <a:xfrm flipV="1">
            <a:off x="9819570" y="4108070"/>
            <a:ext cx="0" cy="9682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 name="Slide Number Placeholder 1">
            <a:extLst>
              <a:ext uri="{FF2B5EF4-FFF2-40B4-BE49-F238E27FC236}">
                <a16:creationId xmlns:a16="http://schemas.microsoft.com/office/drawing/2014/main" id="{E16B0A1C-6617-4930-A892-7036409B43B7}"/>
              </a:ext>
            </a:extLst>
          </p:cNvPr>
          <p:cNvSpPr>
            <a:spLocks noGrp="1"/>
          </p:cNvSpPr>
          <p:nvPr>
            <p:ph type="sldNum" sz="quarter" idx="12"/>
          </p:nvPr>
        </p:nvSpPr>
        <p:spPr/>
        <p:txBody>
          <a:bodyPr/>
          <a:lstStyle/>
          <a:p>
            <a:fld id="{A7DDB576-49B3-42E2-89EA-6E35EA8EF806}" type="slidenum">
              <a:rPr lang="en-US" smtClean="0"/>
              <a:pPr/>
              <a:t>6</a:t>
            </a:fld>
            <a:endParaRPr lang="en-US" dirty="0"/>
          </a:p>
        </p:txBody>
      </p:sp>
    </p:spTree>
    <p:extLst>
      <p:ext uri="{BB962C8B-B14F-4D97-AF65-F5344CB8AC3E}">
        <p14:creationId xmlns:p14="http://schemas.microsoft.com/office/powerpoint/2010/main" val="4209366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9489E-509C-466E-A3F3-4DB7F6754E09}"/>
              </a:ext>
            </a:extLst>
          </p:cNvPr>
          <p:cNvSpPr>
            <a:spLocks noGrp="1"/>
          </p:cNvSpPr>
          <p:nvPr>
            <p:ph type="title"/>
          </p:nvPr>
        </p:nvSpPr>
        <p:spPr/>
        <p:txBody>
          <a:bodyPr/>
          <a:lstStyle/>
          <a:p>
            <a:r>
              <a:rPr lang="en-US" dirty="0"/>
              <a:t>Accessing HSS</a:t>
            </a:r>
          </a:p>
        </p:txBody>
      </p:sp>
      <p:sp>
        <p:nvSpPr>
          <p:cNvPr id="3" name="Slide Number Placeholder 1">
            <a:extLst>
              <a:ext uri="{FF2B5EF4-FFF2-40B4-BE49-F238E27FC236}">
                <a16:creationId xmlns:a16="http://schemas.microsoft.com/office/drawing/2014/main" id="{91C7EFBB-F832-4570-8F4B-602FA820413B}"/>
              </a:ext>
            </a:extLst>
          </p:cNvPr>
          <p:cNvSpPr txBox="1">
            <a:spLocks/>
          </p:cNvSpPr>
          <p:nvPr/>
        </p:nvSpPr>
        <p:spPr>
          <a:xfrm>
            <a:off x="9448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DDB576-49B3-42E2-89EA-6E35EA8EF806}" type="slidenum">
              <a:rPr lang="en-US" smtClean="0">
                <a:solidFill>
                  <a:schemeClr val="tx1">
                    <a:lumMod val="50000"/>
                    <a:lumOff val="50000"/>
                  </a:schemeClr>
                </a:solidFill>
              </a:rPr>
              <a:pPr/>
              <a:t>7</a:t>
            </a:fld>
            <a:endParaRPr lang="en-US" dirty="0">
              <a:solidFill>
                <a:schemeClr val="tx1">
                  <a:lumMod val="50000"/>
                  <a:lumOff val="50000"/>
                </a:schemeClr>
              </a:solidFill>
            </a:endParaRPr>
          </a:p>
        </p:txBody>
      </p:sp>
    </p:spTree>
    <p:extLst>
      <p:ext uri="{BB962C8B-B14F-4D97-AF65-F5344CB8AC3E}">
        <p14:creationId xmlns:p14="http://schemas.microsoft.com/office/powerpoint/2010/main" val="2099692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145F9A-4599-465F-8E48-0FEFCD13EA60}"/>
              </a:ext>
            </a:extLst>
          </p:cNvPr>
          <p:cNvSpPr>
            <a:spLocks noGrp="1"/>
          </p:cNvSpPr>
          <p:nvPr>
            <p:ph type="title"/>
          </p:nvPr>
        </p:nvSpPr>
        <p:spPr/>
        <p:txBody>
          <a:bodyPr/>
          <a:lstStyle/>
          <a:p>
            <a:r>
              <a:rPr lang="en-US" dirty="0"/>
              <a:t>Access HSS Through the RPPR</a:t>
            </a:r>
          </a:p>
        </p:txBody>
      </p:sp>
      <p:pic>
        <p:nvPicPr>
          <p:cNvPr id="14" name="Content Placeholder 13" descr="Image of Section G.4 &quot;Human Subjects&quot; in the RPPR. Text reads please click on the Human Subjects link below to update the Human Subjects and Clinical Trials Information Form(s) for this project, including inclusion enrollment report(s). Be sure to submit updates before submitting the RPPR. Click here for complete instructions about this requirement.">
            <a:extLst>
              <a:ext uri="{FF2B5EF4-FFF2-40B4-BE49-F238E27FC236}">
                <a16:creationId xmlns:a16="http://schemas.microsoft.com/office/drawing/2014/main" id="{00062187-A77C-4D45-AF6C-29E12C31B03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77702" y="1676776"/>
            <a:ext cx="6400800" cy="1288212"/>
          </a:xfrm>
          <a:prstGeom prst="rect">
            <a:avLst/>
          </a:prstGeom>
          <a:ln>
            <a:noFill/>
          </a:ln>
          <a:effectLst>
            <a:outerShdw blurRad="292100" dist="139700" dir="2700000" algn="tl" rotWithShape="0">
              <a:srgbClr val="333333">
                <a:alpha val="65000"/>
              </a:srgbClr>
            </a:outerShdw>
          </a:effectLst>
        </p:spPr>
      </p:pic>
      <p:sp>
        <p:nvSpPr>
          <p:cNvPr id="15" name="TextBox 14">
            <a:extLst>
              <a:ext uri="{FF2B5EF4-FFF2-40B4-BE49-F238E27FC236}">
                <a16:creationId xmlns:a16="http://schemas.microsoft.com/office/drawing/2014/main" id="{8B8434FB-D524-479A-B2ED-A852B2CEA945}"/>
              </a:ext>
            </a:extLst>
          </p:cNvPr>
          <p:cNvSpPr txBox="1"/>
          <p:nvPr/>
        </p:nvSpPr>
        <p:spPr>
          <a:xfrm>
            <a:off x="496111" y="1827681"/>
            <a:ext cx="1760706" cy="1200329"/>
          </a:xfrm>
          <a:prstGeom prst="borderCallout1">
            <a:avLst>
              <a:gd name="adj1" fmla="val 42252"/>
              <a:gd name="adj2" fmla="val 100507"/>
              <a:gd name="adj3" fmla="val 65496"/>
              <a:gd name="adj4" fmla="val 157248"/>
            </a:avLst>
          </a:prstGeom>
          <a:solidFill>
            <a:srgbClr val="015396"/>
          </a:solidFill>
          <a:ln w="28575">
            <a:solidFill>
              <a:srgbClr val="015396"/>
            </a:solidFill>
          </a:ln>
        </p:spPr>
        <p:txBody>
          <a:bodyPr wrap="square" rtlCol="0">
            <a:spAutoFit/>
          </a:bodyPr>
          <a:lstStyle/>
          <a:p>
            <a:pPr algn="ctr"/>
            <a:r>
              <a:rPr lang="en-US" dirty="0">
                <a:solidFill>
                  <a:srgbClr val="FFFFFF"/>
                </a:solidFill>
              </a:rPr>
              <a:t>In Section G.4, click on the Human Subjects link</a:t>
            </a:r>
          </a:p>
        </p:txBody>
      </p:sp>
      <p:pic>
        <p:nvPicPr>
          <p:cNvPr id="17" name="Picture 16" descr="Image of the Application Information screen in the Human Subjects System, viewable from the Summary tab.">
            <a:extLst>
              <a:ext uri="{FF2B5EF4-FFF2-40B4-BE49-F238E27FC236}">
                <a16:creationId xmlns:a16="http://schemas.microsoft.com/office/drawing/2014/main" id="{E50D3FED-9A88-42FE-9B24-DD78DDCC7E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1447" y="3165004"/>
            <a:ext cx="4854361" cy="3086367"/>
          </a:xfrm>
          <a:prstGeom prst="rect">
            <a:avLst/>
          </a:prstGeom>
          <a:ln>
            <a:noFill/>
          </a:ln>
          <a:effectLst>
            <a:outerShdw blurRad="292100" dist="139700" dir="2700000" algn="tl" rotWithShape="0">
              <a:srgbClr val="333333">
                <a:alpha val="65000"/>
              </a:srgbClr>
            </a:outerShdw>
          </a:effectLst>
        </p:spPr>
      </p:pic>
      <p:sp>
        <p:nvSpPr>
          <p:cNvPr id="18" name="TextBox 17">
            <a:extLst>
              <a:ext uri="{FF2B5EF4-FFF2-40B4-BE49-F238E27FC236}">
                <a16:creationId xmlns:a16="http://schemas.microsoft.com/office/drawing/2014/main" id="{D214C2B4-7401-4090-BF9D-D360D491EB7C}"/>
              </a:ext>
            </a:extLst>
          </p:cNvPr>
          <p:cNvSpPr txBox="1"/>
          <p:nvPr/>
        </p:nvSpPr>
        <p:spPr>
          <a:xfrm>
            <a:off x="2681592" y="3277899"/>
            <a:ext cx="1760706" cy="1477328"/>
          </a:xfrm>
          <a:prstGeom prst="borderCallout1">
            <a:avLst>
              <a:gd name="adj1" fmla="val 42252"/>
              <a:gd name="adj2" fmla="val 100507"/>
              <a:gd name="adj3" fmla="val 61444"/>
              <a:gd name="adj4" fmla="val 258905"/>
            </a:avLst>
          </a:prstGeom>
          <a:solidFill>
            <a:srgbClr val="015396"/>
          </a:solidFill>
          <a:ln w="28575">
            <a:solidFill>
              <a:srgbClr val="015396"/>
            </a:solidFill>
          </a:ln>
        </p:spPr>
        <p:txBody>
          <a:bodyPr wrap="square" rtlCol="0">
            <a:spAutoFit/>
          </a:bodyPr>
          <a:lstStyle/>
          <a:p>
            <a:pPr algn="ctr"/>
            <a:r>
              <a:rPr lang="en-US" dirty="0">
                <a:solidFill>
                  <a:srgbClr val="FFFFFF"/>
                </a:solidFill>
              </a:rPr>
              <a:t>HSS will open to the Application Information screen, on the Summary tab</a:t>
            </a:r>
          </a:p>
        </p:txBody>
      </p:sp>
      <p:sp>
        <p:nvSpPr>
          <p:cNvPr id="20" name="TextBox 19">
            <a:extLst>
              <a:ext uri="{FF2B5EF4-FFF2-40B4-BE49-F238E27FC236}">
                <a16:creationId xmlns:a16="http://schemas.microsoft.com/office/drawing/2014/main" id="{05C72704-62FE-4FC1-A189-401ED310A5D2}"/>
              </a:ext>
            </a:extLst>
          </p:cNvPr>
          <p:cNvSpPr txBox="1"/>
          <p:nvPr/>
        </p:nvSpPr>
        <p:spPr>
          <a:xfrm>
            <a:off x="3363310" y="6356350"/>
            <a:ext cx="5465379" cy="307777"/>
          </a:xfrm>
          <a:prstGeom prst="rect">
            <a:avLst/>
          </a:prstGeom>
          <a:noFill/>
        </p:spPr>
        <p:txBody>
          <a:bodyPr wrap="square" rtlCol="0">
            <a:spAutoFit/>
          </a:bodyPr>
          <a:lstStyle/>
          <a:p>
            <a:r>
              <a:rPr lang="en-US" sz="1400" dirty="0"/>
              <a:t>See the HSS Online Help Chapter </a:t>
            </a:r>
            <a:r>
              <a:rPr lang="en-US" sz="1400" dirty="0">
                <a:hlinkClick r:id="rId4"/>
              </a:rPr>
              <a:t>How Do I Access HSS </a:t>
            </a:r>
            <a:r>
              <a:rPr lang="en-US" sz="1400" dirty="0"/>
              <a:t>for more details.</a:t>
            </a:r>
          </a:p>
        </p:txBody>
      </p:sp>
      <p:sp>
        <p:nvSpPr>
          <p:cNvPr id="19" name="Slide Number Placeholder 18">
            <a:extLst>
              <a:ext uri="{FF2B5EF4-FFF2-40B4-BE49-F238E27FC236}">
                <a16:creationId xmlns:a16="http://schemas.microsoft.com/office/drawing/2014/main" id="{F015BDC6-F6D4-4B54-946B-9F86799B3B4F}"/>
              </a:ext>
            </a:extLst>
          </p:cNvPr>
          <p:cNvSpPr>
            <a:spLocks noGrp="1"/>
          </p:cNvSpPr>
          <p:nvPr>
            <p:ph type="sldNum" sz="quarter" idx="12"/>
          </p:nvPr>
        </p:nvSpPr>
        <p:spPr/>
        <p:txBody>
          <a:bodyPr/>
          <a:lstStyle/>
          <a:p>
            <a:fld id="{A7DDB576-49B3-42E2-89EA-6E35EA8EF806}" type="slidenum">
              <a:rPr lang="en-US" smtClean="0"/>
              <a:pPr/>
              <a:t>8</a:t>
            </a:fld>
            <a:endParaRPr lang="en-US" dirty="0"/>
          </a:p>
        </p:txBody>
      </p:sp>
    </p:spTree>
    <p:extLst>
      <p:ext uri="{BB962C8B-B14F-4D97-AF65-F5344CB8AC3E}">
        <p14:creationId xmlns:p14="http://schemas.microsoft.com/office/powerpoint/2010/main" val="3597815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145F9A-4599-465F-8E48-0FEFCD13EA60}"/>
              </a:ext>
            </a:extLst>
          </p:cNvPr>
          <p:cNvSpPr>
            <a:spLocks noGrp="1"/>
          </p:cNvSpPr>
          <p:nvPr>
            <p:ph type="title"/>
          </p:nvPr>
        </p:nvSpPr>
        <p:spPr/>
        <p:txBody>
          <a:bodyPr/>
          <a:lstStyle/>
          <a:p>
            <a:r>
              <a:rPr lang="en-US" dirty="0"/>
              <a:t>Access HSS Through the Commons Status Tab</a:t>
            </a:r>
          </a:p>
        </p:txBody>
      </p:sp>
      <p:pic>
        <p:nvPicPr>
          <p:cNvPr id="11" name="Content Placeholder 10" descr="Figure 3: New Status search results screen for SOs shows actions under three-dot ellipsis menu">
            <a:extLst>
              <a:ext uri="{FF2B5EF4-FFF2-40B4-BE49-F238E27FC236}">
                <a16:creationId xmlns:a16="http://schemas.microsoft.com/office/drawing/2014/main" id="{58D2397A-3FD2-4852-A46F-8F4B128348B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960461" y="1451817"/>
            <a:ext cx="5486400" cy="1866778"/>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072173B0-2763-4788-883B-6B97E8A2E518}"/>
              </a:ext>
            </a:extLst>
          </p:cNvPr>
          <p:cNvSpPr txBox="1"/>
          <p:nvPr/>
        </p:nvSpPr>
        <p:spPr>
          <a:xfrm>
            <a:off x="8245029" y="1211531"/>
            <a:ext cx="1167319" cy="338554"/>
          </a:xfrm>
          <a:prstGeom prst="rect">
            <a:avLst/>
          </a:prstGeom>
          <a:solidFill>
            <a:schemeClr val="tx1"/>
          </a:solidFill>
          <a:ln>
            <a:solidFill>
              <a:schemeClr val="bg2">
                <a:lumMod val="50000"/>
              </a:schemeClr>
            </a:solidFill>
          </a:ln>
          <a:effectLst>
            <a:outerShdw blurRad="50800" dist="38100" dir="2700000" algn="tl" rotWithShape="0">
              <a:prstClr val="black">
                <a:alpha val="40000"/>
              </a:prstClr>
            </a:outerShdw>
          </a:effectLst>
        </p:spPr>
        <p:txBody>
          <a:bodyPr wrap="square" rtlCol="0">
            <a:spAutoFit/>
          </a:bodyPr>
          <a:lstStyle/>
          <a:p>
            <a:pPr algn="ctr"/>
            <a:r>
              <a:rPr lang="en-US" sz="1600" dirty="0">
                <a:solidFill>
                  <a:srgbClr val="FF0000"/>
                </a:solidFill>
                <a:latin typeface="Comic Sans MS" panose="030F0702030302020204" pitchFamily="66" charset="0"/>
              </a:rPr>
              <a:t>SO View</a:t>
            </a:r>
          </a:p>
        </p:txBody>
      </p:sp>
      <p:sp>
        <p:nvSpPr>
          <p:cNvPr id="15" name="TextBox 14">
            <a:extLst>
              <a:ext uri="{FF2B5EF4-FFF2-40B4-BE49-F238E27FC236}">
                <a16:creationId xmlns:a16="http://schemas.microsoft.com/office/drawing/2014/main" id="{8B8434FB-D524-479A-B2ED-A852B2CEA945}"/>
              </a:ext>
            </a:extLst>
          </p:cNvPr>
          <p:cNvSpPr txBox="1"/>
          <p:nvPr/>
        </p:nvSpPr>
        <p:spPr>
          <a:xfrm>
            <a:off x="1394033" y="1774780"/>
            <a:ext cx="2541379" cy="1477328"/>
          </a:xfrm>
          <a:prstGeom prst="borderCallout1">
            <a:avLst>
              <a:gd name="adj1" fmla="val 42252"/>
              <a:gd name="adj2" fmla="val 100507"/>
              <a:gd name="adj3" fmla="val 64855"/>
              <a:gd name="adj4" fmla="val 221084"/>
            </a:avLst>
          </a:prstGeom>
          <a:solidFill>
            <a:srgbClr val="015396"/>
          </a:solidFill>
          <a:ln w="28575">
            <a:solidFill>
              <a:srgbClr val="015396"/>
            </a:solidFill>
          </a:ln>
        </p:spPr>
        <p:txBody>
          <a:bodyPr wrap="square" rtlCol="0">
            <a:spAutoFit/>
          </a:bodyPr>
          <a:lstStyle/>
          <a:p>
            <a:pPr algn="ctr"/>
            <a:r>
              <a:rPr lang="en-US" dirty="0">
                <a:solidFill>
                  <a:srgbClr val="FFFFFF"/>
                </a:solidFill>
              </a:rPr>
              <a:t>For signing officials, search for and then select the appropriate PI from the list. Click on the Human Subjects link.</a:t>
            </a:r>
          </a:p>
        </p:txBody>
      </p:sp>
      <p:pic>
        <p:nvPicPr>
          <p:cNvPr id="20" name="Picture 19" descr="image of the principal investigator view of the eRA Commons Status search List of Applications/Awards. The human subjects button is circled under Available Actions.">
            <a:extLst>
              <a:ext uri="{FF2B5EF4-FFF2-40B4-BE49-F238E27FC236}">
                <a16:creationId xmlns:a16="http://schemas.microsoft.com/office/drawing/2014/main" id="{4D70DF96-750F-4978-A8E3-2597658D63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446" y="3498283"/>
            <a:ext cx="5898391" cy="2354784"/>
          </a:xfrm>
          <a:prstGeom prst="rect">
            <a:avLst/>
          </a:prstGeom>
          <a:ln>
            <a:solidFill>
              <a:schemeClr val="tx1"/>
            </a:solidFill>
          </a:ln>
          <a:effectLst>
            <a:outerShdw blurRad="292100" dist="139700" dir="2700000" algn="tl" rotWithShape="0">
              <a:srgbClr val="333333">
                <a:alpha val="65000"/>
              </a:srgbClr>
            </a:outerShdw>
          </a:effectLst>
        </p:spPr>
      </p:pic>
      <p:sp>
        <p:nvSpPr>
          <p:cNvPr id="18" name="TextBox 17">
            <a:extLst>
              <a:ext uri="{FF2B5EF4-FFF2-40B4-BE49-F238E27FC236}">
                <a16:creationId xmlns:a16="http://schemas.microsoft.com/office/drawing/2014/main" id="{D214C2B4-7401-4090-BF9D-D360D491EB7C}"/>
              </a:ext>
            </a:extLst>
          </p:cNvPr>
          <p:cNvSpPr txBox="1"/>
          <p:nvPr/>
        </p:nvSpPr>
        <p:spPr>
          <a:xfrm>
            <a:off x="8097074" y="3889399"/>
            <a:ext cx="3078480" cy="1200329"/>
          </a:xfrm>
          <a:prstGeom prst="borderCallout1">
            <a:avLst>
              <a:gd name="adj1" fmla="val 46018"/>
              <a:gd name="adj2" fmla="val 377"/>
              <a:gd name="adj3" fmla="val 123741"/>
              <a:gd name="adj4" fmla="val -51226"/>
            </a:avLst>
          </a:prstGeom>
          <a:solidFill>
            <a:srgbClr val="015396"/>
          </a:solidFill>
          <a:ln w="28575">
            <a:solidFill>
              <a:srgbClr val="015396"/>
            </a:solidFill>
          </a:ln>
        </p:spPr>
        <p:txBody>
          <a:bodyPr wrap="square" rtlCol="0">
            <a:spAutoFit/>
          </a:bodyPr>
          <a:lstStyle/>
          <a:p>
            <a:pPr algn="ctr"/>
            <a:r>
              <a:rPr lang="en-US" dirty="0">
                <a:solidFill>
                  <a:srgbClr val="FFFFFF"/>
                </a:solidFill>
              </a:rPr>
              <a:t>For PIs, the Human Subjects link is also included in the list of applications/awards, under the Available Actions column. </a:t>
            </a:r>
          </a:p>
        </p:txBody>
      </p:sp>
      <p:sp>
        <p:nvSpPr>
          <p:cNvPr id="8" name="TextBox 7">
            <a:extLst>
              <a:ext uri="{FF2B5EF4-FFF2-40B4-BE49-F238E27FC236}">
                <a16:creationId xmlns:a16="http://schemas.microsoft.com/office/drawing/2014/main" id="{E1701989-231A-441C-AC09-2DF29E10120D}"/>
              </a:ext>
            </a:extLst>
          </p:cNvPr>
          <p:cNvSpPr txBox="1"/>
          <p:nvPr/>
        </p:nvSpPr>
        <p:spPr>
          <a:xfrm>
            <a:off x="3363310" y="6356350"/>
            <a:ext cx="5465379" cy="307777"/>
          </a:xfrm>
          <a:prstGeom prst="rect">
            <a:avLst/>
          </a:prstGeom>
          <a:noFill/>
        </p:spPr>
        <p:txBody>
          <a:bodyPr wrap="square" rtlCol="0">
            <a:spAutoFit/>
          </a:bodyPr>
          <a:lstStyle/>
          <a:p>
            <a:r>
              <a:rPr lang="en-US" sz="1400" dirty="0"/>
              <a:t>See the HSS Online Help Chapter </a:t>
            </a:r>
            <a:r>
              <a:rPr lang="en-US" sz="1400" dirty="0">
                <a:hlinkClick r:id="rId4"/>
              </a:rPr>
              <a:t>How Do I Access HSS </a:t>
            </a:r>
            <a:r>
              <a:rPr lang="en-US" sz="1400" dirty="0"/>
              <a:t>for more details.</a:t>
            </a:r>
          </a:p>
        </p:txBody>
      </p:sp>
      <p:sp>
        <p:nvSpPr>
          <p:cNvPr id="19" name="Slide Number Placeholder 18">
            <a:extLst>
              <a:ext uri="{FF2B5EF4-FFF2-40B4-BE49-F238E27FC236}">
                <a16:creationId xmlns:a16="http://schemas.microsoft.com/office/drawing/2014/main" id="{F015BDC6-F6D4-4B54-946B-9F86799B3B4F}"/>
              </a:ext>
            </a:extLst>
          </p:cNvPr>
          <p:cNvSpPr>
            <a:spLocks noGrp="1"/>
          </p:cNvSpPr>
          <p:nvPr>
            <p:ph type="sldNum" sz="quarter" idx="12"/>
          </p:nvPr>
        </p:nvSpPr>
        <p:spPr/>
        <p:txBody>
          <a:bodyPr/>
          <a:lstStyle/>
          <a:p>
            <a:fld id="{A7DDB576-49B3-42E2-89EA-6E35EA8EF806}" type="slidenum">
              <a:rPr lang="en-US" smtClean="0"/>
              <a:pPr/>
              <a:t>9</a:t>
            </a:fld>
            <a:endParaRPr lang="en-US" dirty="0"/>
          </a:p>
        </p:txBody>
      </p:sp>
    </p:spTree>
    <p:extLst>
      <p:ext uri="{BB962C8B-B14F-4D97-AF65-F5344CB8AC3E}">
        <p14:creationId xmlns:p14="http://schemas.microsoft.com/office/powerpoint/2010/main" val="23642054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9"/>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3">
      <a:dk1>
        <a:sysClr val="windowText" lastClr="000000"/>
      </a:dk1>
      <a:lt1>
        <a:sysClr val="window" lastClr="FFFFFF"/>
      </a:lt1>
      <a:dk2>
        <a:srgbClr val="44546A"/>
      </a:dk2>
      <a:lt2>
        <a:srgbClr val="E7E6E6"/>
      </a:lt2>
      <a:accent1>
        <a:srgbClr val="0F7FCD"/>
      </a:accent1>
      <a:accent2>
        <a:srgbClr val="59A80E"/>
      </a:accent2>
      <a:accent3>
        <a:srgbClr val="BFBFBF"/>
      </a:accent3>
      <a:accent4>
        <a:srgbClr val="015596"/>
      </a:accent4>
      <a:accent5>
        <a:srgbClr val="014273"/>
      </a:accent5>
      <a:accent6>
        <a:srgbClr val="3E780A"/>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46887D1DAA6244B670A3DCDEA32DA0" ma:contentTypeVersion="13" ma:contentTypeDescription="Create a new document." ma:contentTypeScope="" ma:versionID="8cd3d32e8dd55e4880ae2bfedf29bfa9">
  <xsd:schema xmlns:xsd="http://www.w3.org/2001/XMLSchema" xmlns:xs="http://www.w3.org/2001/XMLSchema" xmlns:p="http://schemas.microsoft.com/office/2006/metadata/properties" xmlns:ns2="989998f2-a2b7-4b44-82b6-b98408f16ef8" xmlns:ns3="9c26b516-99a2-46e9-9f5e-24cd0ed530a5" targetNamespace="http://schemas.microsoft.com/office/2006/metadata/properties" ma:root="true" ma:fieldsID="11470788a0e1d813b944cfacce75d465" ns2:_="" ns3:_="">
    <xsd:import namespace="989998f2-a2b7-4b44-82b6-b98408f16ef8"/>
    <xsd:import namespace="9c26b516-99a2-46e9-9f5e-24cd0ed530a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9998f2-a2b7-4b44-82b6-b98408f16e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ce9f98e-9ad5-43de-b59a-72d7e946aae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c26b516-99a2-46e9-9f5e-24cd0ed530a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9513709c-d772-4161-a2fa-18adeabb9588}" ma:internalName="TaxCatchAll" ma:showField="CatchAllData" ma:web="9c26b516-99a2-46e9-9f5e-24cd0ed530a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c26b516-99a2-46e9-9f5e-24cd0ed530a5" xsi:nil="true"/>
    <lcf76f155ced4ddcb4097134ff3c332f xmlns="989998f2-a2b7-4b44-82b6-b98408f16ef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A3E625D-60A1-4949-862B-2D05C9496D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9998f2-a2b7-4b44-82b6-b98408f16ef8"/>
    <ds:schemaRef ds:uri="9c26b516-99a2-46e9-9f5e-24cd0ed530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212EE83-F210-45E0-89BC-4FE5AE9F1C70}">
  <ds:schemaRefs>
    <ds:schemaRef ds:uri="http://schemas.microsoft.com/sharepoint/v3/contenttype/forms"/>
  </ds:schemaRefs>
</ds:datastoreItem>
</file>

<file path=customXml/itemProps3.xml><?xml version="1.0" encoding="utf-8"?>
<ds:datastoreItem xmlns:ds="http://schemas.openxmlformats.org/officeDocument/2006/customXml" ds:itemID="{8446BB0C-6012-465E-87C1-5EA49490DF4E}">
  <ds:schemaRefs>
    <ds:schemaRef ds:uri="9c26b516-99a2-46e9-9f5e-24cd0ed530a5"/>
    <ds:schemaRef ds:uri="http://purl.org/dc/dcmitype/"/>
    <ds:schemaRef ds:uri="http://schemas.openxmlformats.org/package/2006/metadata/core-properties"/>
    <ds:schemaRef ds:uri="http://purl.org/dc/terms/"/>
    <ds:schemaRef ds:uri="http://www.w3.org/XML/1998/namespace"/>
    <ds:schemaRef ds:uri="http://schemas.microsoft.com/office/2006/documentManagement/types"/>
    <ds:schemaRef ds:uri="http://purl.org/dc/elements/1.1/"/>
    <ds:schemaRef ds:uri="http://schemas.microsoft.com/office/infopath/2007/PartnerControls"/>
    <ds:schemaRef ds:uri="989998f2-a2b7-4b44-82b6-b98408f16ef8"/>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4274</TotalTime>
  <Words>1456</Words>
  <Application>Microsoft Office PowerPoint</Application>
  <PresentationFormat>Widescreen</PresentationFormat>
  <Paragraphs>247</Paragraphs>
  <Slides>40</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Open Sans ExtraBold</vt:lpstr>
      <vt:lpstr>Arial</vt:lpstr>
      <vt:lpstr>Open Sans Light</vt:lpstr>
      <vt:lpstr>Open Sans Light ITALIC</vt:lpstr>
      <vt:lpstr>Roboto black</vt:lpstr>
      <vt:lpstr>Calibri</vt:lpstr>
      <vt:lpstr>Comic Sans MS</vt:lpstr>
      <vt:lpstr>Open Sans</vt:lpstr>
      <vt:lpstr>Office Theme</vt:lpstr>
      <vt:lpstr>The Human Subjects System (HSS)</vt:lpstr>
      <vt:lpstr>Goals</vt:lpstr>
      <vt:lpstr>Refresher: study record information pre-award</vt:lpstr>
      <vt:lpstr>Using the Human Subjects and Clinical Trial Information Form</vt:lpstr>
      <vt:lpstr>Post-submission study record information</vt:lpstr>
      <vt:lpstr>Human Subjects System</vt:lpstr>
      <vt:lpstr>Accessing HSS</vt:lpstr>
      <vt:lpstr>Access HSS Through the RPPR</vt:lpstr>
      <vt:lpstr>Access HSS Through the Commons Status Tab</vt:lpstr>
      <vt:lpstr>Knowledge Check!</vt:lpstr>
      <vt:lpstr>Question 1: RPPR update</vt:lpstr>
      <vt:lpstr>Question 1: answer</vt:lpstr>
      <vt:lpstr>Updating information in HSS</vt:lpstr>
      <vt:lpstr>Check the Submission Status</vt:lpstr>
      <vt:lpstr>Update the Submission Status</vt:lpstr>
      <vt:lpstr>What information may need to be updated?</vt:lpstr>
      <vt:lpstr>Editing a study record</vt:lpstr>
      <vt:lpstr>Updating Inclusion Information</vt:lpstr>
      <vt:lpstr>Updating Inclusion Enrollment: Edit Inclusion Enrollment Report</vt:lpstr>
      <vt:lpstr>Individual-level Participant Data</vt:lpstr>
      <vt:lpstr>Uploading Participant-Level Data in HSS</vt:lpstr>
      <vt:lpstr>Another knowledge check!</vt:lpstr>
      <vt:lpstr>Question 2: inclusion enrollment update</vt:lpstr>
      <vt:lpstr>Question 2: answer</vt:lpstr>
      <vt:lpstr>Updating Clinical Trial Information</vt:lpstr>
      <vt:lpstr>Register in ClinicalTrials.gov</vt:lpstr>
      <vt:lpstr>Export XML file with HSS data</vt:lpstr>
      <vt:lpstr>Direct upload option: for signing officials</vt:lpstr>
      <vt:lpstr>HSS and ClinicalTrials.gov fields: validated for congruence</vt:lpstr>
      <vt:lpstr>Section 1: Add the NCT (and use the Populate button!)</vt:lpstr>
      <vt:lpstr>Section 2: update population information</vt:lpstr>
      <vt:lpstr>Section 6: Clinical Trial Milestones</vt:lpstr>
      <vt:lpstr>Editing a study record: saving changes</vt:lpstr>
      <vt:lpstr>Remember: key Items to update</vt:lpstr>
      <vt:lpstr>Recommendations</vt:lpstr>
      <vt:lpstr>Troubleshooting</vt:lpstr>
      <vt:lpstr>Common warnings and errors</vt:lpstr>
      <vt:lpstr>Additional system warnings and errors</vt:lpstr>
      <vt:lpstr>Resources: HSCT Form, HSS, and Inclusion</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Kathy Chen</dc:creator>
  <cp:lastModifiedBy>Dwyer, Cynthia (NIH/OD) [E]</cp:lastModifiedBy>
  <cp:revision>85</cp:revision>
  <dcterms:created xsi:type="dcterms:W3CDTF">2017-11-13T14:56:05Z</dcterms:created>
  <dcterms:modified xsi:type="dcterms:W3CDTF">2022-12-05T16:23:09Z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0x010100FD46887D1DAA6244B670A3DCDEA32DA0</vt:lpwstr>
  </property>
  <property fmtid="{D5CDD505-2E9C-101B-9397-08002B2CF9AE}" pid="3" name="ArticulateGUID">
    <vt:lpwstr>C7EFD0F6-F74F-4E65-8C8B-3AA56B1A7D69</vt:lpwstr>
  </property>
  <property fmtid="{D5CDD505-2E9C-101B-9397-08002B2CF9AE}" pid="4" name="ArticulatePath">
    <vt:lpwstr>https://rippleeffect.sharepoint.com/projects/active/OER/CTComms/2_SlideDeck/New OER Templates/OER_template1</vt:lpwstr>
  </property>
  <property fmtid="{D5CDD505-2E9C-101B-9397-08002B2CF9AE}" pid="5" name="MediaServiceImageTags">
    <vt:lpwstr/>
  </property>
</Properties>
</file>