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29"/>
  </p:notesMasterIdLst>
  <p:handoutMasterIdLst>
    <p:handoutMasterId r:id="rId30"/>
  </p:handoutMasterIdLst>
  <p:sldIdLst>
    <p:sldId id="2145706256" r:id="rId6"/>
    <p:sldId id="2145706248" r:id="rId7"/>
    <p:sldId id="2145706249" r:id="rId8"/>
    <p:sldId id="2145705979" r:id="rId9"/>
    <p:sldId id="2145706276" r:id="rId10"/>
    <p:sldId id="2145706277" r:id="rId11"/>
    <p:sldId id="2145706278" r:id="rId12"/>
    <p:sldId id="2145706268" r:id="rId13"/>
    <p:sldId id="2145706269" r:id="rId14"/>
    <p:sldId id="2145706270" r:id="rId15"/>
    <p:sldId id="360" r:id="rId16"/>
    <p:sldId id="2145706272" r:id="rId17"/>
    <p:sldId id="2145705977" r:id="rId18"/>
    <p:sldId id="2145706273" r:id="rId19"/>
    <p:sldId id="2145706250" r:id="rId20"/>
    <p:sldId id="2145706274" r:id="rId21"/>
    <p:sldId id="2145706275" r:id="rId22"/>
    <p:sldId id="2145706265" r:id="rId23"/>
    <p:sldId id="2145706266" r:id="rId24"/>
    <p:sldId id="1528" r:id="rId25"/>
    <p:sldId id="316" r:id="rId26"/>
    <p:sldId id="373" r:id="rId27"/>
    <p:sldId id="2145706262"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Georgia" panose="02040502050405020303" pitchFamily="18" charset="0"/>
      <p:regular r:id="rId37"/>
      <p:bold r:id="rId38"/>
      <p:italic r:id="rId39"/>
      <p:boldItalic r:id="rId40"/>
    </p:embeddedFont>
    <p:embeddedFont>
      <p:font typeface="Helvetica" panose="020B060402020202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Open Sans ExtraBold" panose="020B0906030804020204" pitchFamily="34" charset="0"/>
      <p:bold r:id="rId49"/>
      <p:boldItalic r:id="rId50"/>
    </p:embeddedFont>
    <p:embeddedFont>
      <p:font typeface="Open Sans Light" panose="020B0306030504020204" pitchFamily="34" charset="0"/>
      <p:regular r:id="rId51"/>
      <p:italic r:id="rId52"/>
    </p:embeddedFont>
    <p:embeddedFont>
      <p:font typeface="Open Sans Light ITALIC" panose="020B0306030504020204" pitchFamily="34" charset="0"/>
      <p: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FFE48F"/>
    <a:srgbClr val="FFD757"/>
    <a:srgbClr val="FFCE33"/>
    <a:srgbClr val="E2E1E3"/>
    <a:srgbClr val="2A65AC"/>
    <a:srgbClr val="FFEDB3"/>
    <a:srgbClr val="418F48"/>
    <a:srgbClr val="C4A6FF"/>
    <a:srgbClr val="FF820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75BA7-6BEB-AF82-CE32-557146A0545B}" v="2" dt="2022-09-15T07:16:40.276"/>
    <p1510:client id="{5EE1A509-7BD8-0629-3A78-2E41518D158F}" v="19" dt="2022-09-15T09:03:24.386"/>
    <p1510:client id="{621C2146-6B4C-E338-003C-DB0891689773}" v="1" dt="2022-09-15T07:17:11.790"/>
    <p1510:client id="{B9AEA995-5B0F-4B79-A7C3-FBDE3A5A99B6}" v="5" dt="2022-09-15T07:19:27.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1.fntdata"/><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42618-1F17-4FB4-9692-D01B1AE3E5B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CA953208-2137-40DF-94BB-CA925348C0E3}">
      <dgm:prSet phldrT="[Text]"/>
      <dgm:spPr>
        <a:xfrm>
          <a:off x="152399" y="2277"/>
          <a:ext cx="2740152" cy="995585"/>
        </a:xfrm>
        <a:prstGeom prst="roundRect">
          <a:avLst/>
        </a:prstGeom>
        <a:solidFill>
          <a:srgbClr val="2A65AC"/>
        </a:solidFill>
        <a:ln w="19050" cap="flat" cmpd="sng" algn="ctr">
          <a:solidFill>
            <a:sysClr val="window" lastClr="FFFFFF">
              <a:hueOff val="0"/>
              <a:satOff val="0"/>
              <a:lumOff val="0"/>
              <a:alphaOff val="0"/>
            </a:sysClr>
          </a:solidFill>
          <a:prstDash val="solid"/>
        </a:ln>
        <a:effectLst/>
      </dgm:spPr>
      <dgm:t>
        <a:bodyPr/>
        <a:lstStyle/>
        <a:p>
          <a:pPr>
            <a:buNone/>
          </a:pPr>
          <a:r>
            <a:rPr lang="en-US" b="1">
              <a:solidFill>
                <a:schemeClr val="bg1"/>
              </a:solidFill>
              <a:latin typeface="Arial"/>
              <a:ea typeface="+mn-ea"/>
              <a:cs typeface="+mn-cs"/>
            </a:rPr>
            <a:t>Clinical Research</a:t>
          </a:r>
        </a:p>
      </dgm:t>
    </dgm:pt>
    <dgm:pt modelId="{72444092-E127-4CFE-8F93-62137A9FAFE4}" type="parTrans" cxnId="{2FBB07DF-4769-4B70-A952-0F70D324985A}">
      <dgm:prSet/>
      <dgm:spPr/>
      <dgm:t>
        <a:bodyPr/>
        <a:lstStyle/>
        <a:p>
          <a:endParaRPr lang="en-US"/>
        </a:p>
      </dgm:t>
    </dgm:pt>
    <dgm:pt modelId="{19E1C09C-9927-4B60-BB92-253B623C72FF}" type="sibTrans" cxnId="{2FBB07DF-4769-4B70-A952-0F70D324985A}">
      <dgm:prSet/>
      <dgm:spPr/>
      <dgm:t>
        <a:bodyPr/>
        <a:lstStyle/>
        <a:p>
          <a:endParaRPr lang="en-US"/>
        </a:p>
      </dgm:t>
    </dgm:pt>
    <dgm:pt modelId="{79C8847B-FFA4-44B9-8518-31966EA2FC4D}">
      <dgm:prSet phldrT="[Text]"/>
      <dgm:spPr>
        <a:xfrm rot="5400000">
          <a:off x="5200941" y="-2206554"/>
          <a:ext cx="796468" cy="5413248"/>
        </a:xfrm>
        <a:prstGeom prst="round2SameRect">
          <a:avLst/>
        </a:prstGeom>
        <a:solidFill>
          <a:srgbClr val="1F497D">
            <a:lumMod val="20000"/>
            <a:lumOff val="80000"/>
            <a:alpha val="9000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Patient-oriented research conducted with human subjects or materials of human origin (including cognitive phenomenon) on the causes and consequences of disease in humans</a:t>
          </a:r>
        </a:p>
      </dgm:t>
    </dgm:pt>
    <dgm:pt modelId="{4C960239-7804-4217-AE1B-8B8142F8E4A0}" type="parTrans" cxnId="{984E2D92-21B1-4558-A749-B11869F23AC5}">
      <dgm:prSet/>
      <dgm:spPr/>
      <dgm:t>
        <a:bodyPr/>
        <a:lstStyle/>
        <a:p>
          <a:endParaRPr lang="en-US"/>
        </a:p>
      </dgm:t>
    </dgm:pt>
    <dgm:pt modelId="{EB07B4A9-DC20-41AE-BB27-F41955090BDE}" type="sibTrans" cxnId="{984E2D92-21B1-4558-A749-B11869F23AC5}">
      <dgm:prSet/>
      <dgm:spPr/>
      <dgm:t>
        <a:bodyPr/>
        <a:lstStyle/>
        <a:p>
          <a:endParaRPr lang="en-US"/>
        </a:p>
      </dgm:t>
    </dgm:pt>
    <dgm:pt modelId="{A27D2E3B-8346-4B5B-9415-E0EB684EF86B}">
      <dgm:prSet phldrT="[Text]"/>
      <dgm:spPr>
        <a:xfrm>
          <a:off x="152399" y="1047642"/>
          <a:ext cx="2740152" cy="995585"/>
        </a:xfrm>
        <a:prstGeom prst="roundRect">
          <a:avLst/>
        </a:prstGeom>
        <a:solidFill>
          <a:srgbClr val="418F48"/>
        </a:solidFill>
        <a:ln w="19050" cap="flat" cmpd="sng" algn="ctr">
          <a:solidFill>
            <a:sysClr val="window" lastClr="FFFFFF">
              <a:hueOff val="0"/>
              <a:satOff val="0"/>
              <a:lumOff val="0"/>
              <a:alphaOff val="0"/>
            </a:sysClr>
          </a:solidFill>
          <a:prstDash val="solid"/>
        </a:ln>
        <a:effectLst/>
      </dgm:spPr>
      <dgm:t>
        <a:bodyPr/>
        <a:lstStyle/>
        <a:p>
          <a:pPr>
            <a:buNone/>
          </a:pPr>
          <a:r>
            <a:rPr lang="en-US" b="1">
              <a:solidFill>
                <a:schemeClr val="bg1"/>
              </a:solidFill>
              <a:latin typeface="Arial"/>
              <a:ea typeface="+mn-ea"/>
              <a:cs typeface="+mn-cs"/>
            </a:rPr>
            <a:t>Pediatric Research</a:t>
          </a:r>
        </a:p>
      </dgm:t>
    </dgm:pt>
    <dgm:pt modelId="{0E72C68D-8B3B-49AC-BBC2-958B2E6A9515}" type="parTrans" cxnId="{11FFE2C3-CEC8-4FD8-8A1A-D4C633BBF2AB}">
      <dgm:prSet/>
      <dgm:spPr/>
      <dgm:t>
        <a:bodyPr/>
        <a:lstStyle/>
        <a:p>
          <a:endParaRPr lang="en-US"/>
        </a:p>
      </dgm:t>
    </dgm:pt>
    <dgm:pt modelId="{11D611F4-8702-463E-96D9-E4CDE9FD6350}" type="sibTrans" cxnId="{11FFE2C3-CEC8-4FD8-8A1A-D4C633BBF2AB}">
      <dgm:prSet/>
      <dgm:spPr/>
      <dgm:t>
        <a:bodyPr/>
        <a:lstStyle/>
        <a:p>
          <a:endParaRPr lang="en-US"/>
        </a:p>
      </dgm:t>
    </dgm:pt>
    <dgm:pt modelId="{CC62F6D4-CCC5-4959-BEFA-E1A102A20639}">
      <dgm:prSet phldrT="[Text]"/>
      <dgm:spPr>
        <a:xfrm rot="5400000">
          <a:off x="5200941" y="-1161189"/>
          <a:ext cx="796468" cy="5413248"/>
        </a:xfrm>
        <a:prstGeom prst="round2SameRect">
          <a:avLst/>
        </a:prstGeom>
        <a:solidFill>
          <a:srgbClr val="9BBB59">
            <a:tint val="40000"/>
            <a:alpha val="90000"/>
            <a:hueOff val="2679213"/>
            <a:satOff val="-3448"/>
            <a:lumOff val="-269"/>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Research related to diseases or disorders in children</a:t>
          </a:r>
        </a:p>
      </dgm:t>
    </dgm:pt>
    <dgm:pt modelId="{9EAF202F-DC5D-4E71-8D2B-5C195EF0FF4C}" type="parTrans" cxnId="{2E26646A-FC82-4BF0-9B50-17FFE5737A15}">
      <dgm:prSet/>
      <dgm:spPr/>
      <dgm:t>
        <a:bodyPr/>
        <a:lstStyle/>
        <a:p>
          <a:endParaRPr lang="en-US"/>
        </a:p>
      </dgm:t>
    </dgm:pt>
    <dgm:pt modelId="{2630CA29-5048-4BB2-B48A-14FC9300997C}" type="sibTrans" cxnId="{2E26646A-FC82-4BF0-9B50-17FFE5737A15}">
      <dgm:prSet/>
      <dgm:spPr/>
      <dgm:t>
        <a:bodyPr/>
        <a:lstStyle/>
        <a:p>
          <a:endParaRPr lang="en-US"/>
        </a:p>
      </dgm:t>
    </dgm:pt>
    <dgm:pt modelId="{F2038EAD-8E2F-44C5-BD91-F8A32BEC2D32}">
      <dgm:prSet phldrT="[Text]"/>
      <dgm:spPr>
        <a:xfrm>
          <a:off x="152399" y="2093007"/>
          <a:ext cx="2687352" cy="995585"/>
        </a:xfrm>
        <a:prstGeom prst="roundRect">
          <a:avLst/>
        </a:prstGeom>
        <a:solidFill>
          <a:srgbClr val="8A0000"/>
        </a:solidFill>
        <a:ln w="1905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Arial"/>
              <a:ea typeface="+mn-ea"/>
              <a:cs typeface="+mn-cs"/>
            </a:rPr>
            <a:t>Health Disparities Research</a:t>
          </a:r>
        </a:p>
      </dgm:t>
    </dgm:pt>
    <dgm:pt modelId="{0FF6D1A2-1C6C-4053-92D1-950A6A6EFE81}" type="parTrans" cxnId="{530D6410-0B6D-404D-83AE-7E2472DF2AF5}">
      <dgm:prSet/>
      <dgm:spPr/>
      <dgm:t>
        <a:bodyPr/>
        <a:lstStyle/>
        <a:p>
          <a:endParaRPr lang="en-US"/>
        </a:p>
      </dgm:t>
    </dgm:pt>
    <dgm:pt modelId="{40ACB2EF-C14E-464C-9E4D-0BB6AE9E9CF4}" type="sibTrans" cxnId="{530D6410-0B6D-404D-83AE-7E2472DF2AF5}">
      <dgm:prSet/>
      <dgm:spPr/>
      <dgm:t>
        <a:bodyPr/>
        <a:lstStyle/>
        <a:p>
          <a:endParaRPr lang="en-US"/>
        </a:p>
      </dgm:t>
    </dgm:pt>
    <dgm:pt modelId="{1D4EAF9C-5759-46C5-AD6B-DEA3D0CC6C2F}">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Same as Clinical Research LRP</a:t>
          </a:r>
        </a:p>
      </dgm:t>
    </dgm:pt>
    <dgm:pt modelId="{71DA31B9-BEE2-48BB-88FC-688ED9E323E9}" type="parTrans" cxnId="{1B75A4A4-61B6-42C4-B8AC-96B742174443}">
      <dgm:prSet/>
      <dgm:spPr/>
      <dgm:t>
        <a:bodyPr/>
        <a:lstStyle/>
        <a:p>
          <a:endParaRPr lang="en-US"/>
        </a:p>
      </dgm:t>
    </dgm:pt>
    <dgm:pt modelId="{C2445FCF-3455-4617-9AC2-7C6F9B088047}" type="sibTrans" cxnId="{1B75A4A4-61B6-42C4-B8AC-96B742174443}">
      <dgm:prSet/>
      <dgm:spPr/>
      <dgm:t>
        <a:bodyPr/>
        <a:lstStyle/>
        <a:p>
          <a:endParaRPr lang="en-US"/>
        </a:p>
      </dgm:t>
    </dgm:pt>
    <dgm:pt modelId="{90EFBD40-D3D0-4F39-925A-811290707E25}">
      <dgm:prSet phldrT="[Text]"/>
      <dgm:spPr>
        <a:xfrm>
          <a:off x="152399" y="3138372"/>
          <a:ext cx="2687352" cy="995585"/>
        </a:xfrm>
        <a:prstGeom prst="roundRect">
          <a:avLst/>
        </a:prstGeom>
        <a:solidFill>
          <a:srgbClr val="475A81"/>
        </a:solidFill>
        <a:ln w="19050" cap="flat"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Arial"/>
              <a:ea typeface="+mn-ea"/>
              <a:cs typeface="+mn-cs"/>
            </a:rPr>
            <a:t>Contraception &amp; Infertility Research</a:t>
          </a:r>
        </a:p>
      </dgm:t>
    </dgm:pt>
    <dgm:pt modelId="{7A20A0AD-400E-4399-8E0B-53F1B27C91B4}" type="parTrans" cxnId="{92589D13-7597-46C9-946B-91F3FA593D01}">
      <dgm:prSet/>
      <dgm:spPr/>
      <dgm:t>
        <a:bodyPr/>
        <a:lstStyle/>
        <a:p>
          <a:endParaRPr lang="en-US"/>
        </a:p>
      </dgm:t>
    </dgm:pt>
    <dgm:pt modelId="{6E4753D4-C464-4EFD-99A1-6E2F39F99B27}" type="sibTrans" cxnId="{92589D13-7597-46C9-946B-91F3FA593D01}">
      <dgm:prSet/>
      <dgm:spPr/>
      <dgm:t>
        <a:bodyPr/>
        <a:lstStyle/>
        <a:p>
          <a:endParaRPr lang="en-US"/>
        </a:p>
      </dgm:t>
    </dgm:pt>
    <dgm:pt modelId="{5441A205-3F94-4FC7-817F-C03CB728382E}">
      <dgm:prSet phldrT="[Text]"/>
      <dgm:spPr>
        <a:xfrm>
          <a:off x="152399" y="4183737"/>
          <a:ext cx="2740152" cy="995585"/>
        </a:xfrm>
        <a:prstGeom prst="roundRect">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ln>
        <a:effectLst/>
      </dgm:spPr>
      <dgm:t>
        <a:bodyPr/>
        <a:lstStyle/>
        <a:p>
          <a:pPr>
            <a:buNone/>
          </a:pPr>
          <a:r>
            <a:rPr lang="en-US" b="1">
              <a:solidFill>
                <a:schemeClr val="bg1"/>
              </a:solidFill>
              <a:latin typeface="Arial"/>
              <a:ea typeface="+mn-ea"/>
              <a:cs typeface="+mn-cs"/>
            </a:rPr>
            <a:t>Clinical DB</a:t>
          </a:r>
        </a:p>
      </dgm:t>
    </dgm:pt>
    <dgm:pt modelId="{52EE8E7D-58DD-422D-9B31-8546127C0EEC}" type="parTrans" cxnId="{B473795A-673C-494E-AEC0-CD5EA0CB7E9E}">
      <dgm:prSet/>
      <dgm:spPr/>
      <dgm:t>
        <a:bodyPr/>
        <a:lstStyle/>
        <a:p>
          <a:endParaRPr lang="en-US"/>
        </a:p>
      </dgm:t>
    </dgm:pt>
    <dgm:pt modelId="{A34AB9F3-0248-49FF-BCF8-08D854383310}" type="sibTrans" cxnId="{B473795A-673C-494E-AEC0-CD5EA0CB7E9E}">
      <dgm:prSet/>
      <dgm:spPr/>
      <dgm:t>
        <a:bodyPr/>
        <a:lstStyle/>
        <a:p>
          <a:endParaRPr lang="en-US"/>
        </a:p>
      </dgm:t>
    </dgm:pt>
    <dgm:pt modelId="{BCA5262A-40F9-4A08-BC15-5D7AC75D1D07}">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Research focusing on minority and other health disparity populations</a:t>
          </a:r>
        </a:p>
      </dgm:t>
    </dgm:pt>
    <dgm:pt modelId="{B9DEDE77-8F55-4C51-BE36-21A520C45112}" type="parTrans" cxnId="{0B72CBE1-8972-4EB9-8058-17C24EA5C831}">
      <dgm:prSet/>
      <dgm:spPr/>
      <dgm:t>
        <a:bodyPr/>
        <a:lstStyle/>
        <a:p>
          <a:endParaRPr lang="en-US"/>
        </a:p>
      </dgm:t>
    </dgm:pt>
    <dgm:pt modelId="{DCDDC80D-73E2-422B-A8C1-6FE0FE89363B}" type="sibTrans" cxnId="{0B72CBE1-8972-4EB9-8058-17C24EA5C831}">
      <dgm:prSet/>
      <dgm:spPr/>
      <dgm:t>
        <a:bodyPr/>
        <a:lstStyle/>
        <a:p>
          <a:endParaRPr lang="en-US"/>
        </a:p>
      </dgm:t>
    </dgm:pt>
    <dgm:pt modelId="{B0ECCEEC-5056-44A6-B806-8BC94DCEF820}">
      <dgm:prSet phldrT="[Text]"/>
      <dgm:spPr>
        <a:xfrm rot="5400000">
          <a:off x="5148142" y="929541"/>
          <a:ext cx="796468" cy="5413248"/>
        </a:xfrm>
        <a:prstGeom prst="round2SameRect">
          <a:avLst/>
        </a:prstGeom>
        <a:solidFill>
          <a:srgbClr val="9BBB59">
            <a:tint val="40000"/>
            <a:alpha val="90000"/>
            <a:hueOff val="8037640"/>
            <a:satOff val="-10345"/>
            <a:lumOff val="-806"/>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Research focusing on conditions impacting ability to conceive or bear children and provide new or improved methods of preventing pregnancy</a:t>
          </a:r>
        </a:p>
      </dgm:t>
    </dgm:pt>
    <dgm:pt modelId="{790D5483-CB36-4417-8686-5DF30224E716}" type="parTrans" cxnId="{2C4D36EA-3E5C-4E57-A166-69CC1EDD60EE}">
      <dgm:prSet/>
      <dgm:spPr/>
      <dgm:t>
        <a:bodyPr/>
        <a:lstStyle/>
        <a:p>
          <a:endParaRPr lang="en-US"/>
        </a:p>
      </dgm:t>
    </dgm:pt>
    <dgm:pt modelId="{EA70A3CC-A165-49DF-90DB-3936E915AEC2}" type="sibTrans" cxnId="{2C4D36EA-3E5C-4E57-A166-69CC1EDD60EE}">
      <dgm:prSet/>
      <dgm:spPr/>
      <dgm:t>
        <a:bodyPr/>
        <a:lstStyle/>
        <a:p>
          <a:endParaRPr lang="en-US"/>
        </a:p>
      </dgm:t>
    </dgm:pt>
    <dgm:pt modelId="{63759A94-3EE1-4A35-A155-AFDDCC17616B}">
      <dgm:prSet phldrT="[Text]"/>
      <dgm:spPr>
        <a:xfrm rot="5400000">
          <a:off x="5200941" y="-1161189"/>
          <a:ext cx="796468" cy="5413248"/>
        </a:xfrm>
        <a:prstGeom prst="round2SameRect">
          <a:avLst/>
        </a:prstGeom>
        <a:solidFill>
          <a:srgbClr val="9BBB59">
            <a:tint val="40000"/>
            <a:alpha val="90000"/>
            <a:hueOff val="2679213"/>
            <a:satOff val="-3448"/>
            <a:lumOff val="-269"/>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Basic research allowed</a:t>
          </a:r>
        </a:p>
      </dgm:t>
    </dgm:pt>
    <dgm:pt modelId="{B2CE0412-DDBF-4F91-885B-FA6145A225C9}" type="parTrans" cxnId="{7C1D4B40-6196-49B1-AA28-6FD6F5D90509}">
      <dgm:prSet/>
      <dgm:spPr/>
      <dgm:t>
        <a:bodyPr/>
        <a:lstStyle/>
        <a:p>
          <a:endParaRPr lang="en-US"/>
        </a:p>
      </dgm:t>
    </dgm:pt>
    <dgm:pt modelId="{613C4B38-7A30-440F-A125-0F097404EF53}" type="sibTrans" cxnId="{7C1D4B40-6196-49B1-AA28-6FD6F5D90509}">
      <dgm:prSet/>
      <dgm:spPr/>
      <dgm:t>
        <a:bodyPr/>
        <a:lstStyle/>
        <a:p>
          <a:endParaRPr lang="en-US"/>
        </a:p>
      </dgm:t>
    </dgm:pt>
    <dgm:pt modelId="{96AA1A56-C30D-44D7-A008-56CC7A25041F}">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Basic, clinical, social and behavioral research allowed</a:t>
          </a:r>
        </a:p>
      </dgm:t>
    </dgm:pt>
    <dgm:pt modelId="{53F283B1-9C5A-4873-97CC-99D575FDA28D}" type="parTrans" cxnId="{EB8EF554-270B-409D-955E-2714B1F3F457}">
      <dgm:prSet/>
      <dgm:spPr/>
      <dgm:t>
        <a:bodyPr/>
        <a:lstStyle/>
        <a:p>
          <a:endParaRPr lang="en-US"/>
        </a:p>
      </dgm:t>
    </dgm:pt>
    <dgm:pt modelId="{FD225BE4-4366-406D-891F-290738CA21A3}" type="sibTrans" cxnId="{EB8EF554-270B-409D-955E-2714B1F3F457}">
      <dgm:prSet/>
      <dgm:spPr/>
      <dgm:t>
        <a:bodyPr/>
        <a:lstStyle/>
        <a:p>
          <a:endParaRPr lang="en-US"/>
        </a:p>
      </dgm:t>
    </dgm:pt>
    <dgm:pt modelId="{0151A759-FE30-4810-BA76-A8BC3A891E1A}">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Available to clinical researchers from verifiable disadvantaged backgrounds</a:t>
          </a:r>
        </a:p>
      </dgm:t>
    </dgm:pt>
    <dgm:pt modelId="{21840C2F-7CEE-4B04-A3B5-4E95EA5E9980}" type="parTrans" cxnId="{0A765788-CB63-468B-8460-0FDC34244000}">
      <dgm:prSet/>
      <dgm:spPr/>
      <dgm:t>
        <a:bodyPr/>
        <a:lstStyle/>
        <a:p>
          <a:endParaRPr lang="en-US"/>
        </a:p>
      </dgm:t>
    </dgm:pt>
    <dgm:pt modelId="{01D40FA3-D971-468C-9B43-62B057013B46}" type="sibTrans" cxnId="{0A765788-CB63-468B-8460-0FDC34244000}">
      <dgm:prSet/>
      <dgm:spPr/>
      <dgm:t>
        <a:bodyPr/>
        <a:lstStyle/>
        <a:p>
          <a:endParaRPr lang="en-US"/>
        </a:p>
      </dgm:t>
    </dgm:pt>
    <dgm:pt modelId="{B7D81A0A-0929-4DF6-BE63-DD5280508B8E}">
      <dgm:prSet phldrT="[Text]"/>
      <dgm:spPr>
        <a:xfrm rot="5400000">
          <a:off x="5148142" y="929541"/>
          <a:ext cx="796468" cy="5413248"/>
        </a:xfrm>
        <a:prstGeom prst="round2SameRect">
          <a:avLst/>
        </a:prstGeom>
        <a:solidFill>
          <a:srgbClr val="9BBB59">
            <a:tint val="40000"/>
            <a:alpha val="90000"/>
            <a:hueOff val="8037640"/>
            <a:satOff val="-10345"/>
            <a:lumOff val="-806"/>
            <a:alphaOff val="0"/>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Applications reviewed by Eunice Kennedy Shriver NICHD</a:t>
          </a:r>
        </a:p>
      </dgm:t>
    </dgm:pt>
    <dgm:pt modelId="{B98837B6-8A7C-4334-80CE-2E10687399E2}" type="parTrans" cxnId="{18CA8C05-CE00-4AC1-B11F-6915D2372F34}">
      <dgm:prSet/>
      <dgm:spPr/>
      <dgm:t>
        <a:bodyPr/>
        <a:lstStyle/>
        <a:p>
          <a:endParaRPr lang="en-US"/>
        </a:p>
      </dgm:t>
    </dgm:pt>
    <dgm:pt modelId="{6536BCE7-BAC8-4B76-A5FF-D9ABBF9666B6}" type="sibTrans" cxnId="{18CA8C05-CE00-4AC1-B11F-6915D2372F34}">
      <dgm:prSet/>
      <dgm:spPr/>
      <dgm:t>
        <a:bodyPr/>
        <a:lstStyle/>
        <a:p>
          <a:endParaRPr lang="en-US"/>
        </a:p>
      </dgm:t>
    </dgm:pt>
    <dgm:pt modelId="{A16B182F-A200-4D7B-9BB6-0537DCA53AA0}">
      <dgm:prSet phldrT="[Text]"/>
      <dgm:spPr>
        <a:xfrm rot="5400000">
          <a:off x="5148142" y="-115824"/>
          <a:ext cx="796468" cy="5413248"/>
        </a:xfrm>
        <a:prstGeom prst="round2SameRect">
          <a:avLst/>
        </a:prstGeom>
        <a:solidFill>
          <a:srgbClr val="FF9F9F">
            <a:alpha val="89804"/>
          </a:srgb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Applications reviewed NIH ICs</a:t>
          </a:r>
        </a:p>
      </dgm:t>
    </dgm:pt>
    <dgm:pt modelId="{5A73D322-49D9-4087-B84C-CFD1A9B8C79E}" type="parTrans" cxnId="{C6B33060-882C-4BFC-A489-971EC0D9891A}">
      <dgm:prSet/>
      <dgm:spPr/>
      <dgm:t>
        <a:bodyPr/>
        <a:lstStyle/>
        <a:p>
          <a:endParaRPr lang="en-US"/>
        </a:p>
      </dgm:t>
    </dgm:pt>
    <dgm:pt modelId="{8090FA01-0D61-4DF7-B07A-120C2AC85868}" type="sibTrans" cxnId="{C6B33060-882C-4BFC-A489-971EC0D9891A}">
      <dgm:prSet/>
      <dgm:spPr/>
      <dgm:t>
        <a:bodyPr/>
        <a:lstStyle/>
        <a:p>
          <a:endParaRPr lang="en-US"/>
        </a:p>
      </dgm:t>
    </dgm:pt>
    <dgm:pt modelId="{C09C7AFC-216C-41FE-837B-F0D80A902D7F}">
      <dgm:prSet phldrT="[Text]"/>
      <dgm:spPr>
        <a:xfrm rot="5400000">
          <a:off x="5200941" y="1974906"/>
          <a:ext cx="796468" cy="5413248"/>
        </a:xfrm>
        <a:prstGeom prst="round2SameRect">
          <a:avLst/>
        </a:prstGeom>
        <a:solidFill>
          <a:sysClr val="window" lastClr="FFFFFF">
            <a:lumMod val="75000"/>
            <a:alpha val="90000"/>
          </a:sysClr>
        </a:solidFill>
        <a:ln w="19050" cap="flat" cmpd="sng" algn="ctr">
          <a:noFill/>
          <a:prstDash val="solid"/>
        </a:ln>
        <a:effectLst/>
      </dgm:spPr>
      <dgm:t>
        <a:bodyPr/>
        <a:lstStyle/>
        <a:p>
          <a:pPr>
            <a:buChar char="•"/>
          </a:pPr>
          <a:r>
            <a:rPr lang="en-US">
              <a:solidFill>
                <a:sysClr val="windowText" lastClr="000000">
                  <a:hueOff val="0"/>
                  <a:satOff val="0"/>
                  <a:lumOff val="0"/>
                  <a:alphaOff val="0"/>
                </a:sysClr>
              </a:solidFill>
              <a:latin typeface="Arial"/>
              <a:ea typeface="+mn-ea"/>
              <a:cs typeface="+mn-cs"/>
            </a:rPr>
            <a:t>Reviewed by NIMHD</a:t>
          </a:r>
        </a:p>
      </dgm:t>
    </dgm:pt>
    <dgm:pt modelId="{6D882820-EE62-4424-A4D3-725BA8B6A374}" type="parTrans" cxnId="{3E82D135-6A52-408D-8C24-4A7A230CA61A}">
      <dgm:prSet/>
      <dgm:spPr/>
      <dgm:t>
        <a:bodyPr/>
        <a:lstStyle/>
        <a:p>
          <a:endParaRPr lang="en-US"/>
        </a:p>
      </dgm:t>
    </dgm:pt>
    <dgm:pt modelId="{4FF1DBDF-447F-477A-8E49-44D3E6EFCBF3}" type="sibTrans" cxnId="{3E82D135-6A52-408D-8C24-4A7A230CA61A}">
      <dgm:prSet/>
      <dgm:spPr/>
      <dgm:t>
        <a:bodyPr/>
        <a:lstStyle/>
        <a:p>
          <a:endParaRPr lang="en-US"/>
        </a:p>
      </dgm:t>
    </dgm:pt>
    <dgm:pt modelId="{097019F0-3382-451C-9E7F-E6741B0F9F7E}">
      <dgm:prSet phldrT="[Text]"/>
      <dgm:spPr>
        <a:xfrm>
          <a:off x="152399" y="4183737"/>
          <a:ext cx="2740152" cy="995585"/>
        </a:xfrm>
        <a:solidFill>
          <a:srgbClr val="3E009A"/>
        </a:solidFill>
        <a:ln w="19050" cap="flat" cmpd="sng" algn="ctr">
          <a:noFill/>
          <a:prstDash val="solid"/>
        </a:ln>
        <a:effectLst/>
      </dgm:spPr>
      <dgm:t>
        <a:bodyPr/>
        <a:lstStyle/>
        <a:p>
          <a:pPr>
            <a:buNone/>
          </a:pPr>
          <a:r>
            <a:rPr lang="en-US" b="1">
              <a:solidFill>
                <a:sysClr val="window" lastClr="FFFFFF"/>
              </a:solidFill>
              <a:latin typeface="Arial"/>
              <a:ea typeface="+mn-ea"/>
              <a:cs typeface="+mn-cs"/>
            </a:rPr>
            <a:t>Research on Emerging Areas Critical to Human Health (REACH)</a:t>
          </a:r>
        </a:p>
      </dgm:t>
    </dgm:pt>
    <dgm:pt modelId="{5704CB3D-D451-48C2-B008-6866B71AA18E}" type="parTrans" cxnId="{8DDCDE5A-B530-4854-A018-0FEB96179DB3}">
      <dgm:prSet/>
      <dgm:spPr/>
      <dgm:t>
        <a:bodyPr/>
        <a:lstStyle/>
        <a:p>
          <a:endParaRPr lang="en-US"/>
        </a:p>
      </dgm:t>
    </dgm:pt>
    <dgm:pt modelId="{078D040D-463D-4B71-840B-755CEA19262D}" type="sibTrans" cxnId="{8DDCDE5A-B530-4854-A018-0FEB96179DB3}">
      <dgm:prSet/>
      <dgm:spPr/>
      <dgm:t>
        <a:bodyPr/>
        <a:lstStyle/>
        <a:p>
          <a:endParaRPr lang="en-US"/>
        </a:p>
      </dgm:t>
    </dgm:pt>
    <dgm:pt modelId="{CFE501B1-52CA-4056-9F08-55C5BF8503B3}">
      <dgm:prSet phldrT="[Text]"/>
      <dgm:spPr>
        <a:xfrm>
          <a:off x="152399" y="4183737"/>
          <a:ext cx="2740152" cy="995585"/>
        </a:xfrm>
        <a:solidFill>
          <a:srgbClr val="C4A6FF"/>
        </a:solidFill>
        <a:ln w="19050" cap="flat" cmpd="sng" algn="ctr">
          <a:noFill/>
          <a:prstDash val="solid"/>
        </a:ln>
        <a:effectLst/>
      </dgm:spPr>
      <dgm:t>
        <a:bodyPr/>
        <a:lstStyle/>
        <a:p>
          <a:pPr>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Available beginning September 2021</a:t>
          </a:r>
          <a:endParaRPr lang="en-US">
            <a:solidFill>
              <a:sysClr val="window" lastClr="FFFFFF"/>
            </a:solidFill>
            <a:latin typeface="Arial"/>
            <a:ea typeface="+mn-ea"/>
            <a:cs typeface="+mn-cs"/>
          </a:endParaRPr>
        </a:p>
      </dgm:t>
    </dgm:pt>
    <dgm:pt modelId="{13C03B3F-0C8E-4AF2-A19B-8653A828B90C}" type="parTrans" cxnId="{DBD7158B-549F-4D3F-81A9-A0931B9C364C}">
      <dgm:prSet/>
      <dgm:spPr/>
      <dgm:t>
        <a:bodyPr/>
        <a:lstStyle/>
        <a:p>
          <a:endParaRPr lang="en-US"/>
        </a:p>
      </dgm:t>
    </dgm:pt>
    <dgm:pt modelId="{AA5649B8-B003-4BF3-900B-829774F584C3}" type="sibTrans" cxnId="{DBD7158B-549F-4D3F-81A9-A0931B9C364C}">
      <dgm:prSet/>
      <dgm:spPr/>
      <dgm:t>
        <a:bodyPr/>
        <a:lstStyle/>
        <a:p>
          <a:endParaRPr lang="en-US"/>
        </a:p>
      </dgm:t>
    </dgm:pt>
    <dgm:pt modelId="{6F0B9945-01D3-45D7-B379-DD23373E0551}">
      <dgm:prSet phldrT="[Text]"/>
      <dgm:spPr>
        <a:xfrm>
          <a:off x="152399" y="4183737"/>
          <a:ext cx="2740152" cy="995585"/>
        </a:xfrm>
        <a:solidFill>
          <a:srgbClr val="C4A6FF"/>
        </a:solidFill>
        <a:ln w="19050" cap="flat" cmpd="sng" algn="ctr">
          <a:noFill/>
          <a:prstDash val="solid"/>
        </a:ln>
        <a:effectLst/>
      </dgm:spPr>
      <dgm:t>
        <a:bodyPr/>
        <a:lstStyle/>
        <a:p>
          <a:pPr>
            <a:buFont typeface="Arial" panose="020B0604020202020204" pitchFamily="34" charset="0"/>
            <a:buChar char="•"/>
          </a:pPr>
          <a:endParaRPr lang="en-US">
            <a:solidFill>
              <a:sysClr val="window" lastClr="FFFFFF"/>
            </a:solidFill>
            <a:latin typeface="Arial"/>
            <a:ea typeface="+mn-ea"/>
            <a:cs typeface="+mn-cs"/>
          </a:endParaRPr>
        </a:p>
      </dgm:t>
    </dgm:pt>
    <dgm:pt modelId="{3EA3AC39-077F-4E7D-94B0-A8342E6F732B}" type="parTrans" cxnId="{6886DD43-F3ED-483B-86E6-3832AD4D7B4F}">
      <dgm:prSet/>
      <dgm:spPr/>
      <dgm:t>
        <a:bodyPr/>
        <a:lstStyle/>
        <a:p>
          <a:endParaRPr lang="en-US"/>
        </a:p>
      </dgm:t>
    </dgm:pt>
    <dgm:pt modelId="{087DE69A-3FA4-431E-A6CB-0B51961147E1}" type="sibTrans" cxnId="{6886DD43-F3ED-483B-86E6-3832AD4D7B4F}">
      <dgm:prSet/>
      <dgm:spPr/>
      <dgm:t>
        <a:bodyPr/>
        <a:lstStyle/>
        <a:p>
          <a:endParaRPr lang="en-US"/>
        </a:p>
      </dgm:t>
    </dgm:pt>
    <dgm:pt modelId="{2BCF1D2D-061B-4725-A8DE-49402C219694}">
      <dgm:prSet/>
      <dgm:spPr>
        <a:solidFill>
          <a:srgbClr val="C4A6FF"/>
        </a:solidFill>
      </dgm:spPr>
      <dgm:t>
        <a:bodyPr/>
        <a:lstStyle/>
        <a:p>
          <a:pPr>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To recruit and retain researchers pursuing major opportunities or gaps in emerging areas of human health  </a:t>
          </a:r>
        </a:p>
      </dgm:t>
    </dgm:pt>
    <dgm:pt modelId="{1D4D8E57-B766-44A7-A00C-7C68320F3811}" type="parTrans" cxnId="{7FD46F1A-B65C-447C-949C-59B6143E3D31}">
      <dgm:prSet/>
      <dgm:spPr/>
      <dgm:t>
        <a:bodyPr/>
        <a:lstStyle/>
        <a:p>
          <a:endParaRPr lang="en-US"/>
        </a:p>
      </dgm:t>
    </dgm:pt>
    <dgm:pt modelId="{1F37E318-4ACF-4477-83E7-2B98D256E520}" type="sibTrans" cxnId="{7FD46F1A-B65C-447C-949C-59B6143E3D31}">
      <dgm:prSet/>
      <dgm:spPr/>
      <dgm:t>
        <a:bodyPr/>
        <a:lstStyle/>
        <a:p>
          <a:endParaRPr lang="en-US"/>
        </a:p>
      </dgm:t>
    </dgm:pt>
    <dgm:pt modelId="{B7F3A60E-9D80-4D5F-866F-3FBD3B5574BA}">
      <dgm:prSet/>
      <dgm:spPr>
        <a:solidFill>
          <a:srgbClr val="C4A6FF"/>
        </a:solidFill>
      </dgm:spPr>
      <dgm:t>
        <a:bodyPr/>
        <a:lstStyle/>
        <a:p>
          <a:pPr>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NIH ICs determine gap/emerging areas of research priority areas  </a:t>
          </a:r>
        </a:p>
      </dgm:t>
    </dgm:pt>
    <dgm:pt modelId="{CE5542E2-638C-463A-A64D-AB663806E7B2}" type="parTrans" cxnId="{C9E2A00F-92E3-4531-A830-DB54602F3F0F}">
      <dgm:prSet/>
      <dgm:spPr/>
      <dgm:t>
        <a:bodyPr/>
        <a:lstStyle/>
        <a:p>
          <a:endParaRPr lang="en-US"/>
        </a:p>
      </dgm:t>
    </dgm:pt>
    <dgm:pt modelId="{ACF91BCE-66FF-49E1-A933-9615E3ECBB47}" type="sibTrans" cxnId="{C9E2A00F-92E3-4531-A830-DB54602F3F0F}">
      <dgm:prSet/>
      <dgm:spPr/>
      <dgm:t>
        <a:bodyPr/>
        <a:lstStyle/>
        <a:p>
          <a:endParaRPr lang="en-US"/>
        </a:p>
      </dgm:t>
    </dgm:pt>
    <dgm:pt modelId="{E102F1D3-EC3C-405B-82EE-7C8B35002A6B}" type="pres">
      <dgm:prSet presAssocID="{9B242618-1F17-4FB4-9692-D01B1AE3E5B5}" presName="Name0" presStyleCnt="0">
        <dgm:presLayoutVars>
          <dgm:dir/>
          <dgm:animLvl val="lvl"/>
          <dgm:resizeHandles val="exact"/>
        </dgm:presLayoutVars>
      </dgm:prSet>
      <dgm:spPr/>
    </dgm:pt>
    <dgm:pt modelId="{AB607434-6A3C-4339-89B0-951277251751}" type="pres">
      <dgm:prSet presAssocID="{CA953208-2137-40DF-94BB-CA925348C0E3}" presName="linNode" presStyleCnt="0"/>
      <dgm:spPr/>
    </dgm:pt>
    <dgm:pt modelId="{9F116616-7F2A-4455-BC07-9F437CB38692}" type="pres">
      <dgm:prSet presAssocID="{CA953208-2137-40DF-94BB-CA925348C0E3}" presName="parentText" presStyleLbl="node1" presStyleIdx="0" presStyleCnt="6" custScaleX="89990">
        <dgm:presLayoutVars>
          <dgm:chMax val="1"/>
          <dgm:bulletEnabled val="1"/>
        </dgm:presLayoutVars>
      </dgm:prSet>
      <dgm:spPr/>
    </dgm:pt>
    <dgm:pt modelId="{D9A9D5F7-C639-40EE-89BB-B87D654D5708}" type="pres">
      <dgm:prSet presAssocID="{CA953208-2137-40DF-94BB-CA925348C0E3}" presName="descendantText" presStyleLbl="alignAccFollowNode1" presStyleIdx="0" presStyleCnt="6">
        <dgm:presLayoutVars>
          <dgm:bulletEnabled val="1"/>
        </dgm:presLayoutVars>
      </dgm:prSet>
      <dgm:spPr/>
    </dgm:pt>
    <dgm:pt modelId="{19743F30-B2BB-4161-8C78-D86595006FA7}" type="pres">
      <dgm:prSet presAssocID="{19E1C09C-9927-4B60-BB92-253B623C72FF}" presName="sp" presStyleCnt="0"/>
      <dgm:spPr/>
    </dgm:pt>
    <dgm:pt modelId="{0FDB61F2-F6CB-4D12-8496-2E9298448FC0}" type="pres">
      <dgm:prSet presAssocID="{A27D2E3B-8346-4B5B-9415-E0EB684EF86B}" presName="linNode" presStyleCnt="0"/>
      <dgm:spPr/>
    </dgm:pt>
    <dgm:pt modelId="{2257BB84-38F3-4814-BB2D-DA8C91972CB3}" type="pres">
      <dgm:prSet presAssocID="{A27D2E3B-8346-4B5B-9415-E0EB684EF86B}" presName="parentText" presStyleLbl="node1" presStyleIdx="1" presStyleCnt="6" custScaleX="89990">
        <dgm:presLayoutVars>
          <dgm:chMax val="1"/>
          <dgm:bulletEnabled val="1"/>
        </dgm:presLayoutVars>
      </dgm:prSet>
      <dgm:spPr/>
    </dgm:pt>
    <dgm:pt modelId="{0D960784-5FC5-41A9-B59B-161AB779602D}" type="pres">
      <dgm:prSet presAssocID="{A27D2E3B-8346-4B5B-9415-E0EB684EF86B}" presName="descendantText" presStyleLbl="alignAccFollowNode1" presStyleIdx="1" presStyleCnt="6">
        <dgm:presLayoutVars>
          <dgm:bulletEnabled val="1"/>
        </dgm:presLayoutVars>
      </dgm:prSet>
      <dgm:spPr/>
    </dgm:pt>
    <dgm:pt modelId="{56B47EEE-F57F-4F03-8B30-C236905CB92B}" type="pres">
      <dgm:prSet presAssocID="{11D611F4-8702-463E-96D9-E4CDE9FD6350}" presName="sp" presStyleCnt="0"/>
      <dgm:spPr/>
    </dgm:pt>
    <dgm:pt modelId="{1F197C62-F963-4FE7-9380-54B831DC33EA}" type="pres">
      <dgm:prSet presAssocID="{F2038EAD-8E2F-44C5-BD91-F8A32BEC2D32}" presName="linNode" presStyleCnt="0"/>
      <dgm:spPr/>
    </dgm:pt>
    <dgm:pt modelId="{DCB1B56E-5AAB-4DA2-8061-4AB2CE28F777}" type="pres">
      <dgm:prSet presAssocID="{F2038EAD-8E2F-44C5-BD91-F8A32BEC2D32}" presName="parentText" presStyleLbl="node1" presStyleIdx="2" presStyleCnt="6" custScaleX="88256">
        <dgm:presLayoutVars>
          <dgm:chMax val="1"/>
          <dgm:bulletEnabled val="1"/>
        </dgm:presLayoutVars>
      </dgm:prSet>
      <dgm:spPr/>
    </dgm:pt>
    <dgm:pt modelId="{636E29C5-A374-4C3E-AC2E-05793811CDB4}" type="pres">
      <dgm:prSet presAssocID="{F2038EAD-8E2F-44C5-BD91-F8A32BEC2D32}" presName="descendantText" presStyleLbl="alignAccFollowNode1" presStyleIdx="2" presStyleCnt="6">
        <dgm:presLayoutVars>
          <dgm:bulletEnabled val="1"/>
        </dgm:presLayoutVars>
      </dgm:prSet>
      <dgm:spPr/>
    </dgm:pt>
    <dgm:pt modelId="{23F02C7E-9977-40DA-87F4-6CB81B25AAB4}" type="pres">
      <dgm:prSet presAssocID="{40ACB2EF-C14E-464C-9E4D-0BB6AE9E9CF4}" presName="sp" presStyleCnt="0"/>
      <dgm:spPr/>
    </dgm:pt>
    <dgm:pt modelId="{E173E3EF-85FF-43D8-98CE-ADBDFC16CA13}" type="pres">
      <dgm:prSet presAssocID="{90EFBD40-D3D0-4F39-925A-811290707E25}" presName="linNode" presStyleCnt="0"/>
      <dgm:spPr/>
    </dgm:pt>
    <dgm:pt modelId="{EF2B7CE0-1CA3-4EDE-9DC3-84E14EA4003C}" type="pres">
      <dgm:prSet presAssocID="{90EFBD40-D3D0-4F39-925A-811290707E25}" presName="parentText" presStyleLbl="node1" presStyleIdx="3" presStyleCnt="6" custScaleX="88256">
        <dgm:presLayoutVars>
          <dgm:chMax val="1"/>
          <dgm:bulletEnabled val="1"/>
        </dgm:presLayoutVars>
      </dgm:prSet>
      <dgm:spPr/>
    </dgm:pt>
    <dgm:pt modelId="{DA142816-E950-42E4-8C66-1ECE515E68D1}" type="pres">
      <dgm:prSet presAssocID="{90EFBD40-D3D0-4F39-925A-811290707E25}" presName="descendantText" presStyleLbl="alignAccFollowNode1" presStyleIdx="3" presStyleCnt="6">
        <dgm:presLayoutVars>
          <dgm:bulletEnabled val="1"/>
        </dgm:presLayoutVars>
      </dgm:prSet>
      <dgm:spPr/>
    </dgm:pt>
    <dgm:pt modelId="{A8FF5DA1-B801-4B1D-A878-9A9B72F59A9F}" type="pres">
      <dgm:prSet presAssocID="{6E4753D4-C464-4EFD-99A1-6E2F39F99B27}" presName="sp" presStyleCnt="0"/>
      <dgm:spPr/>
    </dgm:pt>
    <dgm:pt modelId="{438256C9-710A-4D0E-A7A3-D80393A31E76}" type="pres">
      <dgm:prSet presAssocID="{5441A205-3F94-4FC7-817F-C03CB728382E}" presName="linNode" presStyleCnt="0"/>
      <dgm:spPr/>
    </dgm:pt>
    <dgm:pt modelId="{903A4910-7450-488D-88C7-9E0AEDF00D5E}" type="pres">
      <dgm:prSet presAssocID="{5441A205-3F94-4FC7-817F-C03CB728382E}" presName="parentText" presStyleLbl="node1" presStyleIdx="4" presStyleCnt="6" custScaleX="89990">
        <dgm:presLayoutVars>
          <dgm:chMax val="1"/>
          <dgm:bulletEnabled val="1"/>
        </dgm:presLayoutVars>
      </dgm:prSet>
      <dgm:spPr/>
    </dgm:pt>
    <dgm:pt modelId="{9AFF20FC-27CB-4E01-9786-A2A50D987478}" type="pres">
      <dgm:prSet presAssocID="{5441A205-3F94-4FC7-817F-C03CB728382E}" presName="descendantText" presStyleLbl="alignAccFollowNode1" presStyleIdx="4" presStyleCnt="6">
        <dgm:presLayoutVars>
          <dgm:bulletEnabled val="1"/>
        </dgm:presLayoutVars>
      </dgm:prSet>
      <dgm:spPr/>
    </dgm:pt>
    <dgm:pt modelId="{E4F8A998-ACD9-4B36-8356-6EF9D1176F5F}" type="pres">
      <dgm:prSet presAssocID="{A34AB9F3-0248-49FF-BCF8-08D854383310}" presName="sp" presStyleCnt="0"/>
      <dgm:spPr/>
    </dgm:pt>
    <dgm:pt modelId="{E83C1F94-06B9-4C7D-9AC9-0394F47DF7C2}" type="pres">
      <dgm:prSet presAssocID="{097019F0-3382-451C-9E7F-E6741B0F9F7E}" presName="linNode" presStyleCnt="0"/>
      <dgm:spPr/>
    </dgm:pt>
    <dgm:pt modelId="{51D06032-9DBF-4B87-B0FC-46643A8F76D3}" type="pres">
      <dgm:prSet presAssocID="{097019F0-3382-451C-9E7F-E6741B0F9F7E}" presName="parentText" presStyleLbl="node1" presStyleIdx="5" presStyleCnt="6" custScaleX="89990">
        <dgm:presLayoutVars>
          <dgm:chMax val="1"/>
          <dgm:bulletEnabled val="1"/>
        </dgm:presLayoutVars>
      </dgm:prSet>
      <dgm:spPr>
        <a:prstGeom prst="roundRect">
          <a:avLst/>
        </a:prstGeom>
      </dgm:spPr>
    </dgm:pt>
    <dgm:pt modelId="{351C8A4C-BAF7-45F0-9FF7-68B0A996E2AC}" type="pres">
      <dgm:prSet presAssocID="{097019F0-3382-451C-9E7F-E6741B0F9F7E}" presName="descendantText" presStyleLbl="alignAccFollowNode1" presStyleIdx="5" presStyleCnt="6">
        <dgm:presLayoutVars>
          <dgm:bulletEnabled val="1"/>
        </dgm:presLayoutVars>
      </dgm:prSet>
      <dgm:spPr/>
    </dgm:pt>
  </dgm:ptLst>
  <dgm:cxnLst>
    <dgm:cxn modelId="{490A7C01-CD37-4E78-AB3F-F00C40460D86}" type="presOf" srcId="{A27D2E3B-8346-4B5B-9415-E0EB684EF86B}" destId="{2257BB84-38F3-4814-BB2D-DA8C91972CB3}" srcOrd="0" destOrd="0" presId="urn:microsoft.com/office/officeart/2005/8/layout/vList5"/>
    <dgm:cxn modelId="{18CA8C05-CE00-4AC1-B11F-6915D2372F34}" srcId="{90EFBD40-D3D0-4F39-925A-811290707E25}" destId="{B7D81A0A-0929-4DF6-BE63-DD5280508B8E}" srcOrd="1" destOrd="0" parTransId="{B98837B6-8A7C-4334-80CE-2E10687399E2}" sibTransId="{6536BCE7-BAC8-4B76-A5FF-D9ABBF9666B6}"/>
    <dgm:cxn modelId="{C9E2A00F-92E3-4531-A830-DB54602F3F0F}" srcId="{097019F0-3382-451C-9E7F-E6741B0F9F7E}" destId="{B7F3A60E-9D80-4D5F-866F-3FBD3B5574BA}" srcOrd="2" destOrd="0" parTransId="{CE5542E2-638C-463A-A64D-AB663806E7B2}" sibTransId="{ACF91BCE-66FF-49E1-A933-9615E3ECBB47}"/>
    <dgm:cxn modelId="{530D6410-0B6D-404D-83AE-7E2472DF2AF5}" srcId="{9B242618-1F17-4FB4-9692-D01B1AE3E5B5}" destId="{F2038EAD-8E2F-44C5-BD91-F8A32BEC2D32}" srcOrd="2" destOrd="0" parTransId="{0FF6D1A2-1C6C-4053-92D1-950A6A6EFE81}" sibTransId="{40ACB2EF-C14E-464C-9E4D-0BB6AE9E9CF4}"/>
    <dgm:cxn modelId="{92589D13-7597-46C9-946B-91F3FA593D01}" srcId="{9B242618-1F17-4FB4-9692-D01B1AE3E5B5}" destId="{90EFBD40-D3D0-4F39-925A-811290707E25}" srcOrd="3" destOrd="0" parTransId="{7A20A0AD-400E-4399-8E0B-53F1B27C91B4}" sibTransId="{6E4753D4-C464-4EFD-99A1-6E2F39F99B27}"/>
    <dgm:cxn modelId="{7FD46F1A-B65C-447C-949C-59B6143E3D31}" srcId="{097019F0-3382-451C-9E7F-E6741B0F9F7E}" destId="{2BCF1D2D-061B-4725-A8DE-49402C219694}" srcOrd="1" destOrd="0" parTransId="{1D4D8E57-B766-44A7-A00C-7C68320F3811}" sibTransId="{1F37E318-4ACF-4477-83E7-2B98D256E520}"/>
    <dgm:cxn modelId="{90B19F1E-A1D4-4B65-A92A-724700EAE34A}" type="presOf" srcId="{B7F3A60E-9D80-4D5F-866F-3FBD3B5574BA}" destId="{351C8A4C-BAF7-45F0-9FF7-68B0A996E2AC}" srcOrd="0" destOrd="2" presId="urn:microsoft.com/office/officeart/2005/8/layout/vList5"/>
    <dgm:cxn modelId="{59AFC721-09B5-4224-9C2E-42F7E7840C13}" type="presOf" srcId="{79C8847B-FFA4-44B9-8518-31966EA2FC4D}" destId="{D9A9D5F7-C639-40EE-89BB-B87D654D5708}" srcOrd="0" destOrd="0" presId="urn:microsoft.com/office/officeart/2005/8/layout/vList5"/>
    <dgm:cxn modelId="{DD4DE424-A8E7-4461-97AD-7351AFBD1EA8}" type="presOf" srcId="{63759A94-3EE1-4A35-A155-AFDDCC17616B}" destId="{0D960784-5FC5-41A9-B59B-161AB779602D}" srcOrd="0" destOrd="1" presId="urn:microsoft.com/office/officeart/2005/8/layout/vList5"/>
    <dgm:cxn modelId="{38CC8C28-E605-41F5-B4EF-E88E24BD356A}" type="presOf" srcId="{C09C7AFC-216C-41FE-837B-F0D80A902D7F}" destId="{9AFF20FC-27CB-4E01-9786-A2A50D987478}" srcOrd="0" destOrd="2" presId="urn:microsoft.com/office/officeart/2005/8/layout/vList5"/>
    <dgm:cxn modelId="{54A4102A-1511-4212-819D-5BAAE67787BF}" type="presOf" srcId="{CC62F6D4-CCC5-4959-BEFA-E1A102A20639}" destId="{0D960784-5FC5-41A9-B59B-161AB779602D}" srcOrd="0" destOrd="0" presId="urn:microsoft.com/office/officeart/2005/8/layout/vList5"/>
    <dgm:cxn modelId="{3E82D135-6A52-408D-8C24-4A7A230CA61A}" srcId="{5441A205-3F94-4FC7-817F-C03CB728382E}" destId="{C09C7AFC-216C-41FE-837B-F0D80A902D7F}" srcOrd="2" destOrd="0" parTransId="{6D882820-EE62-4424-A4D3-725BA8B6A374}" sibTransId="{4FF1DBDF-447F-477A-8E49-44D3E6EFCBF3}"/>
    <dgm:cxn modelId="{E61F6F39-12E7-4C22-985C-42ACF81AA986}" type="presOf" srcId="{0151A759-FE30-4810-BA76-A8BC3A891E1A}" destId="{9AFF20FC-27CB-4E01-9786-A2A50D987478}" srcOrd="0" destOrd="1" presId="urn:microsoft.com/office/officeart/2005/8/layout/vList5"/>
    <dgm:cxn modelId="{96BDDD3C-9C3D-487F-9C1E-A6CBE595E8D8}" type="presOf" srcId="{A16B182F-A200-4D7B-9BB6-0537DCA53AA0}" destId="{636E29C5-A374-4C3E-AC2E-05793811CDB4}" srcOrd="0" destOrd="2" presId="urn:microsoft.com/office/officeart/2005/8/layout/vList5"/>
    <dgm:cxn modelId="{7C1D4B40-6196-49B1-AA28-6FD6F5D90509}" srcId="{A27D2E3B-8346-4B5B-9415-E0EB684EF86B}" destId="{63759A94-3EE1-4A35-A155-AFDDCC17616B}" srcOrd="1" destOrd="0" parTransId="{B2CE0412-DDBF-4F91-885B-FA6145A225C9}" sibTransId="{613C4B38-7A30-440F-A125-0F097404EF53}"/>
    <dgm:cxn modelId="{C6B33060-882C-4BFC-A489-971EC0D9891A}" srcId="{F2038EAD-8E2F-44C5-BD91-F8A32BEC2D32}" destId="{A16B182F-A200-4D7B-9BB6-0537DCA53AA0}" srcOrd="2" destOrd="0" parTransId="{5A73D322-49D9-4087-B84C-CFD1A9B8C79E}" sibTransId="{8090FA01-0D61-4DF7-B07A-120C2AC85868}"/>
    <dgm:cxn modelId="{6886DD43-F3ED-483B-86E6-3832AD4D7B4F}" srcId="{097019F0-3382-451C-9E7F-E6741B0F9F7E}" destId="{6F0B9945-01D3-45D7-B379-DD23373E0551}" srcOrd="3" destOrd="0" parTransId="{3EA3AC39-077F-4E7D-94B0-A8342E6F732B}" sibTransId="{087DE69A-3FA4-431E-A6CB-0B51961147E1}"/>
    <dgm:cxn modelId="{2E26646A-FC82-4BF0-9B50-17FFE5737A15}" srcId="{A27D2E3B-8346-4B5B-9415-E0EB684EF86B}" destId="{CC62F6D4-CCC5-4959-BEFA-E1A102A20639}" srcOrd="0" destOrd="0" parTransId="{9EAF202F-DC5D-4E71-8D2B-5C195EF0FF4C}" sibTransId="{2630CA29-5048-4BB2-B48A-14FC9300997C}"/>
    <dgm:cxn modelId="{C6B7034C-C32B-45EF-9BBE-3D777B50B414}" type="presOf" srcId="{96AA1A56-C30D-44D7-A008-56CC7A25041F}" destId="{636E29C5-A374-4C3E-AC2E-05793811CDB4}" srcOrd="0" destOrd="1" presId="urn:microsoft.com/office/officeart/2005/8/layout/vList5"/>
    <dgm:cxn modelId="{4BEA334C-E726-4494-8668-A25EFC4B410A}" type="presOf" srcId="{2BCF1D2D-061B-4725-A8DE-49402C219694}" destId="{351C8A4C-BAF7-45F0-9FF7-68B0A996E2AC}" srcOrd="0" destOrd="1" presId="urn:microsoft.com/office/officeart/2005/8/layout/vList5"/>
    <dgm:cxn modelId="{48433372-BA90-4CC6-A539-FC467D91F8E0}" type="presOf" srcId="{CFE501B1-52CA-4056-9F08-55C5BF8503B3}" destId="{351C8A4C-BAF7-45F0-9FF7-68B0A996E2AC}" srcOrd="0" destOrd="0" presId="urn:microsoft.com/office/officeart/2005/8/layout/vList5"/>
    <dgm:cxn modelId="{BBB4D072-225E-4BF2-9BD2-8686B511E927}" type="presOf" srcId="{5441A205-3F94-4FC7-817F-C03CB728382E}" destId="{903A4910-7450-488D-88C7-9E0AEDF00D5E}" srcOrd="0" destOrd="0" presId="urn:microsoft.com/office/officeart/2005/8/layout/vList5"/>
    <dgm:cxn modelId="{EB8EF554-270B-409D-955E-2714B1F3F457}" srcId="{F2038EAD-8E2F-44C5-BD91-F8A32BEC2D32}" destId="{96AA1A56-C30D-44D7-A008-56CC7A25041F}" srcOrd="1" destOrd="0" parTransId="{53F283B1-9C5A-4873-97CC-99D575FDA28D}" sibTransId="{FD225BE4-4366-406D-891F-290738CA21A3}"/>
    <dgm:cxn modelId="{FFD6127A-D438-4F69-9AF7-2A69CB1A0827}" type="presOf" srcId="{1D4EAF9C-5759-46C5-AD6B-DEA3D0CC6C2F}" destId="{9AFF20FC-27CB-4E01-9786-A2A50D987478}" srcOrd="0" destOrd="0" presId="urn:microsoft.com/office/officeart/2005/8/layout/vList5"/>
    <dgm:cxn modelId="{B473795A-673C-494E-AEC0-CD5EA0CB7E9E}" srcId="{9B242618-1F17-4FB4-9692-D01B1AE3E5B5}" destId="{5441A205-3F94-4FC7-817F-C03CB728382E}" srcOrd="4" destOrd="0" parTransId="{52EE8E7D-58DD-422D-9B31-8546127C0EEC}" sibTransId="{A34AB9F3-0248-49FF-BCF8-08D854383310}"/>
    <dgm:cxn modelId="{8DDCDE5A-B530-4854-A018-0FEB96179DB3}" srcId="{9B242618-1F17-4FB4-9692-D01B1AE3E5B5}" destId="{097019F0-3382-451C-9E7F-E6741B0F9F7E}" srcOrd="5" destOrd="0" parTransId="{5704CB3D-D451-48C2-B008-6866B71AA18E}" sibTransId="{078D040D-463D-4B71-840B-755CEA19262D}"/>
    <dgm:cxn modelId="{60817A7D-6407-45AB-9494-B45476873087}" type="presOf" srcId="{CA953208-2137-40DF-94BB-CA925348C0E3}" destId="{9F116616-7F2A-4455-BC07-9F437CB38692}" srcOrd="0" destOrd="0" presId="urn:microsoft.com/office/officeart/2005/8/layout/vList5"/>
    <dgm:cxn modelId="{0A765788-CB63-468B-8460-0FDC34244000}" srcId="{5441A205-3F94-4FC7-817F-C03CB728382E}" destId="{0151A759-FE30-4810-BA76-A8BC3A891E1A}" srcOrd="1" destOrd="0" parTransId="{21840C2F-7CEE-4B04-A3B5-4E95EA5E9980}" sibTransId="{01D40FA3-D971-468C-9B43-62B057013B46}"/>
    <dgm:cxn modelId="{DBD7158B-549F-4D3F-81A9-A0931B9C364C}" srcId="{097019F0-3382-451C-9E7F-E6741B0F9F7E}" destId="{CFE501B1-52CA-4056-9F08-55C5BF8503B3}" srcOrd="0" destOrd="0" parTransId="{13C03B3F-0C8E-4AF2-A19B-8653A828B90C}" sibTransId="{AA5649B8-B003-4BF3-900B-829774F584C3}"/>
    <dgm:cxn modelId="{984E2D92-21B1-4558-A749-B11869F23AC5}" srcId="{CA953208-2137-40DF-94BB-CA925348C0E3}" destId="{79C8847B-FFA4-44B9-8518-31966EA2FC4D}" srcOrd="0" destOrd="0" parTransId="{4C960239-7804-4217-AE1B-8B8142F8E4A0}" sibTransId="{EB07B4A9-DC20-41AE-BB27-F41955090BDE}"/>
    <dgm:cxn modelId="{22685095-7A1F-485F-A753-5ECE01F6C038}" type="presOf" srcId="{F2038EAD-8E2F-44C5-BD91-F8A32BEC2D32}" destId="{DCB1B56E-5AAB-4DA2-8061-4AB2CE28F777}" srcOrd="0" destOrd="0" presId="urn:microsoft.com/office/officeart/2005/8/layout/vList5"/>
    <dgm:cxn modelId="{0E997FA3-C3FA-405A-A05D-ADBCC950303A}" type="presOf" srcId="{097019F0-3382-451C-9E7F-E6741B0F9F7E}" destId="{51D06032-9DBF-4B87-B0FC-46643A8F76D3}" srcOrd="0" destOrd="0" presId="urn:microsoft.com/office/officeart/2005/8/layout/vList5"/>
    <dgm:cxn modelId="{1B75A4A4-61B6-42C4-B8AC-96B742174443}" srcId="{5441A205-3F94-4FC7-817F-C03CB728382E}" destId="{1D4EAF9C-5759-46C5-AD6B-DEA3D0CC6C2F}" srcOrd="0" destOrd="0" parTransId="{71DA31B9-BEE2-48BB-88FC-688ED9E323E9}" sibTransId="{C2445FCF-3455-4617-9AC2-7C6F9B088047}"/>
    <dgm:cxn modelId="{DBF6DCAF-2124-4AFB-8A89-D433266EC3AE}" type="presOf" srcId="{90EFBD40-D3D0-4F39-925A-811290707E25}" destId="{EF2B7CE0-1CA3-4EDE-9DC3-84E14EA4003C}" srcOrd="0" destOrd="0" presId="urn:microsoft.com/office/officeart/2005/8/layout/vList5"/>
    <dgm:cxn modelId="{11FFE2C3-CEC8-4FD8-8A1A-D4C633BBF2AB}" srcId="{9B242618-1F17-4FB4-9692-D01B1AE3E5B5}" destId="{A27D2E3B-8346-4B5B-9415-E0EB684EF86B}" srcOrd="1" destOrd="0" parTransId="{0E72C68D-8B3B-49AC-BBC2-958B2E6A9515}" sibTransId="{11D611F4-8702-463E-96D9-E4CDE9FD6350}"/>
    <dgm:cxn modelId="{A60486D0-E8E3-4FFB-A184-9F744CD5B2C6}" type="presOf" srcId="{9B242618-1F17-4FB4-9692-D01B1AE3E5B5}" destId="{E102F1D3-EC3C-405B-82EE-7C8B35002A6B}" srcOrd="0" destOrd="0" presId="urn:microsoft.com/office/officeart/2005/8/layout/vList5"/>
    <dgm:cxn modelId="{406742D2-15A0-4569-9447-F23543AF99F5}" type="presOf" srcId="{B0ECCEEC-5056-44A6-B806-8BC94DCEF820}" destId="{DA142816-E950-42E4-8C66-1ECE515E68D1}" srcOrd="0" destOrd="0" presId="urn:microsoft.com/office/officeart/2005/8/layout/vList5"/>
    <dgm:cxn modelId="{EB946BD5-B4BA-4DA4-AB30-BF40B3AD75E0}" type="presOf" srcId="{B7D81A0A-0929-4DF6-BE63-DD5280508B8E}" destId="{DA142816-E950-42E4-8C66-1ECE515E68D1}" srcOrd="0" destOrd="1" presId="urn:microsoft.com/office/officeart/2005/8/layout/vList5"/>
    <dgm:cxn modelId="{2FBB07DF-4769-4B70-A952-0F70D324985A}" srcId="{9B242618-1F17-4FB4-9692-D01B1AE3E5B5}" destId="{CA953208-2137-40DF-94BB-CA925348C0E3}" srcOrd="0" destOrd="0" parTransId="{72444092-E127-4CFE-8F93-62137A9FAFE4}" sibTransId="{19E1C09C-9927-4B60-BB92-253B623C72FF}"/>
    <dgm:cxn modelId="{E9C701E1-4674-443F-8AD6-EF3860104E79}" type="presOf" srcId="{6F0B9945-01D3-45D7-B379-DD23373E0551}" destId="{351C8A4C-BAF7-45F0-9FF7-68B0A996E2AC}" srcOrd="0" destOrd="3" presId="urn:microsoft.com/office/officeart/2005/8/layout/vList5"/>
    <dgm:cxn modelId="{0B72CBE1-8972-4EB9-8058-17C24EA5C831}" srcId="{F2038EAD-8E2F-44C5-BD91-F8A32BEC2D32}" destId="{BCA5262A-40F9-4A08-BC15-5D7AC75D1D07}" srcOrd="0" destOrd="0" parTransId="{B9DEDE77-8F55-4C51-BE36-21A520C45112}" sibTransId="{DCDDC80D-73E2-422B-A8C1-6FE0FE89363B}"/>
    <dgm:cxn modelId="{2C4D36EA-3E5C-4E57-A166-69CC1EDD60EE}" srcId="{90EFBD40-D3D0-4F39-925A-811290707E25}" destId="{B0ECCEEC-5056-44A6-B806-8BC94DCEF820}" srcOrd="0" destOrd="0" parTransId="{790D5483-CB36-4417-8686-5DF30224E716}" sibTransId="{EA70A3CC-A165-49DF-90DB-3936E915AEC2}"/>
    <dgm:cxn modelId="{4611F7ED-CEFE-4B67-81BA-9F0B3EC685E7}" type="presOf" srcId="{BCA5262A-40F9-4A08-BC15-5D7AC75D1D07}" destId="{636E29C5-A374-4C3E-AC2E-05793811CDB4}" srcOrd="0" destOrd="0" presId="urn:microsoft.com/office/officeart/2005/8/layout/vList5"/>
    <dgm:cxn modelId="{F130C01D-C03C-4C47-896B-2320614E50B8}" type="presParOf" srcId="{E102F1D3-EC3C-405B-82EE-7C8B35002A6B}" destId="{AB607434-6A3C-4339-89B0-951277251751}" srcOrd="0" destOrd="0" presId="urn:microsoft.com/office/officeart/2005/8/layout/vList5"/>
    <dgm:cxn modelId="{348CE507-1E46-47C1-A0F9-76FCDCBE7606}" type="presParOf" srcId="{AB607434-6A3C-4339-89B0-951277251751}" destId="{9F116616-7F2A-4455-BC07-9F437CB38692}" srcOrd="0" destOrd="0" presId="urn:microsoft.com/office/officeart/2005/8/layout/vList5"/>
    <dgm:cxn modelId="{A1F8BEF7-B266-4A0B-90EC-DBB5A1B15F23}" type="presParOf" srcId="{AB607434-6A3C-4339-89B0-951277251751}" destId="{D9A9D5F7-C639-40EE-89BB-B87D654D5708}" srcOrd="1" destOrd="0" presId="urn:microsoft.com/office/officeart/2005/8/layout/vList5"/>
    <dgm:cxn modelId="{514A8F6F-3925-49C6-BB90-1F78274CF1BD}" type="presParOf" srcId="{E102F1D3-EC3C-405B-82EE-7C8B35002A6B}" destId="{19743F30-B2BB-4161-8C78-D86595006FA7}" srcOrd="1" destOrd="0" presId="urn:microsoft.com/office/officeart/2005/8/layout/vList5"/>
    <dgm:cxn modelId="{F81117BE-CC5C-4968-9CDC-4CCC10263ACA}" type="presParOf" srcId="{E102F1D3-EC3C-405B-82EE-7C8B35002A6B}" destId="{0FDB61F2-F6CB-4D12-8496-2E9298448FC0}" srcOrd="2" destOrd="0" presId="urn:microsoft.com/office/officeart/2005/8/layout/vList5"/>
    <dgm:cxn modelId="{801AE3F3-0D6D-4C2C-9993-08925C8C2038}" type="presParOf" srcId="{0FDB61F2-F6CB-4D12-8496-2E9298448FC0}" destId="{2257BB84-38F3-4814-BB2D-DA8C91972CB3}" srcOrd="0" destOrd="0" presId="urn:microsoft.com/office/officeart/2005/8/layout/vList5"/>
    <dgm:cxn modelId="{B34260B0-62DB-4876-B400-7B619DB9A12B}" type="presParOf" srcId="{0FDB61F2-F6CB-4D12-8496-2E9298448FC0}" destId="{0D960784-5FC5-41A9-B59B-161AB779602D}" srcOrd="1" destOrd="0" presId="urn:microsoft.com/office/officeart/2005/8/layout/vList5"/>
    <dgm:cxn modelId="{5AF93DD9-23B4-41EF-90A9-1315EF2F3EB9}" type="presParOf" srcId="{E102F1D3-EC3C-405B-82EE-7C8B35002A6B}" destId="{56B47EEE-F57F-4F03-8B30-C236905CB92B}" srcOrd="3" destOrd="0" presId="urn:microsoft.com/office/officeart/2005/8/layout/vList5"/>
    <dgm:cxn modelId="{204364A9-93D7-4632-92BB-B6F741F8B67C}" type="presParOf" srcId="{E102F1D3-EC3C-405B-82EE-7C8B35002A6B}" destId="{1F197C62-F963-4FE7-9380-54B831DC33EA}" srcOrd="4" destOrd="0" presId="urn:microsoft.com/office/officeart/2005/8/layout/vList5"/>
    <dgm:cxn modelId="{D9000DEB-E132-47D5-860A-FB9737C32480}" type="presParOf" srcId="{1F197C62-F963-4FE7-9380-54B831DC33EA}" destId="{DCB1B56E-5AAB-4DA2-8061-4AB2CE28F777}" srcOrd="0" destOrd="0" presId="urn:microsoft.com/office/officeart/2005/8/layout/vList5"/>
    <dgm:cxn modelId="{935ACC81-C5DB-4BBF-B900-F9EB1C72A933}" type="presParOf" srcId="{1F197C62-F963-4FE7-9380-54B831DC33EA}" destId="{636E29C5-A374-4C3E-AC2E-05793811CDB4}" srcOrd="1" destOrd="0" presId="urn:microsoft.com/office/officeart/2005/8/layout/vList5"/>
    <dgm:cxn modelId="{C5EAE563-8A72-4CFC-8E91-A1917840EBFA}" type="presParOf" srcId="{E102F1D3-EC3C-405B-82EE-7C8B35002A6B}" destId="{23F02C7E-9977-40DA-87F4-6CB81B25AAB4}" srcOrd="5" destOrd="0" presId="urn:microsoft.com/office/officeart/2005/8/layout/vList5"/>
    <dgm:cxn modelId="{E27052E0-453B-43CE-94FF-1A677848E00B}" type="presParOf" srcId="{E102F1D3-EC3C-405B-82EE-7C8B35002A6B}" destId="{E173E3EF-85FF-43D8-98CE-ADBDFC16CA13}" srcOrd="6" destOrd="0" presId="urn:microsoft.com/office/officeart/2005/8/layout/vList5"/>
    <dgm:cxn modelId="{8D6898CA-B2EF-44D4-A4A3-8205E7ABC7AA}" type="presParOf" srcId="{E173E3EF-85FF-43D8-98CE-ADBDFC16CA13}" destId="{EF2B7CE0-1CA3-4EDE-9DC3-84E14EA4003C}" srcOrd="0" destOrd="0" presId="urn:microsoft.com/office/officeart/2005/8/layout/vList5"/>
    <dgm:cxn modelId="{407FA80B-6EC6-408D-8BE4-D66397F2D9B6}" type="presParOf" srcId="{E173E3EF-85FF-43D8-98CE-ADBDFC16CA13}" destId="{DA142816-E950-42E4-8C66-1ECE515E68D1}" srcOrd="1" destOrd="0" presId="urn:microsoft.com/office/officeart/2005/8/layout/vList5"/>
    <dgm:cxn modelId="{336D6A00-E1F6-4983-BB25-4D64E2748919}" type="presParOf" srcId="{E102F1D3-EC3C-405B-82EE-7C8B35002A6B}" destId="{A8FF5DA1-B801-4B1D-A878-9A9B72F59A9F}" srcOrd="7" destOrd="0" presId="urn:microsoft.com/office/officeart/2005/8/layout/vList5"/>
    <dgm:cxn modelId="{CB709304-6333-45FB-A80D-B97672C8601E}" type="presParOf" srcId="{E102F1D3-EC3C-405B-82EE-7C8B35002A6B}" destId="{438256C9-710A-4D0E-A7A3-D80393A31E76}" srcOrd="8" destOrd="0" presId="urn:microsoft.com/office/officeart/2005/8/layout/vList5"/>
    <dgm:cxn modelId="{1D84AF56-D2EE-4536-A2B7-617497DAE016}" type="presParOf" srcId="{438256C9-710A-4D0E-A7A3-D80393A31E76}" destId="{903A4910-7450-488D-88C7-9E0AEDF00D5E}" srcOrd="0" destOrd="0" presId="urn:microsoft.com/office/officeart/2005/8/layout/vList5"/>
    <dgm:cxn modelId="{C3AA8D53-D261-48E9-802B-188B63CCCEF3}" type="presParOf" srcId="{438256C9-710A-4D0E-A7A3-D80393A31E76}" destId="{9AFF20FC-27CB-4E01-9786-A2A50D987478}" srcOrd="1" destOrd="0" presId="urn:microsoft.com/office/officeart/2005/8/layout/vList5"/>
    <dgm:cxn modelId="{2AEAABE1-6952-4359-9962-1BD29A372919}" type="presParOf" srcId="{E102F1D3-EC3C-405B-82EE-7C8B35002A6B}" destId="{E4F8A998-ACD9-4B36-8356-6EF9D1176F5F}" srcOrd="9" destOrd="0" presId="urn:microsoft.com/office/officeart/2005/8/layout/vList5"/>
    <dgm:cxn modelId="{BEAB24E1-F021-440C-B4A7-A303105CB7C7}" type="presParOf" srcId="{E102F1D3-EC3C-405B-82EE-7C8B35002A6B}" destId="{E83C1F94-06B9-4C7D-9AC9-0394F47DF7C2}" srcOrd="10" destOrd="0" presId="urn:microsoft.com/office/officeart/2005/8/layout/vList5"/>
    <dgm:cxn modelId="{B65FE236-C186-435C-B345-987621ECA51D}" type="presParOf" srcId="{E83C1F94-06B9-4C7D-9AC9-0394F47DF7C2}" destId="{51D06032-9DBF-4B87-B0FC-46643A8F76D3}" srcOrd="0" destOrd="0" presId="urn:microsoft.com/office/officeart/2005/8/layout/vList5"/>
    <dgm:cxn modelId="{9F938EEE-AA7C-40B9-8988-116DF97DBE42}" type="presParOf" srcId="{E83C1F94-06B9-4C7D-9AC9-0394F47DF7C2}" destId="{351C8A4C-BAF7-45F0-9FF7-68B0A996E2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D5F7-C639-40EE-89BB-B87D654D5708}">
      <dsp:nvSpPr>
        <dsp:cNvPr id="0" name=""/>
        <dsp:cNvSpPr/>
      </dsp:nvSpPr>
      <dsp:spPr>
        <a:xfrm rot="5400000">
          <a:off x="6622817" y="-2944715"/>
          <a:ext cx="666063" cy="6724871"/>
        </a:xfrm>
        <a:prstGeom prst="round2SameRect">
          <a:avLst/>
        </a:prstGeom>
        <a:solidFill>
          <a:srgbClr val="1F497D">
            <a:lumMod val="20000"/>
            <a:lumOff val="80000"/>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Patient-oriented research conducted with human subjects or materials of human origin (including cognitive phenomenon) on the causes and consequences of disease in humans</a:t>
          </a:r>
        </a:p>
      </dsp:txBody>
      <dsp:txXfrm rot="-5400000">
        <a:off x="3593414" y="117203"/>
        <a:ext cx="6692356" cy="601033"/>
      </dsp:txXfrm>
    </dsp:sp>
    <dsp:sp modelId="{9F116616-7F2A-4455-BC07-9F437CB38692}">
      <dsp:nvSpPr>
        <dsp:cNvPr id="0" name=""/>
        <dsp:cNvSpPr/>
      </dsp:nvSpPr>
      <dsp:spPr>
        <a:xfrm>
          <a:off x="189326" y="1430"/>
          <a:ext cx="3404087" cy="832579"/>
        </a:xfrm>
        <a:prstGeom prst="roundRect">
          <a:avLst/>
        </a:prstGeom>
        <a:solidFill>
          <a:srgbClr val="2A65AC"/>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bg1"/>
              </a:solidFill>
              <a:latin typeface="Arial"/>
              <a:ea typeface="+mn-ea"/>
              <a:cs typeface="+mn-cs"/>
            </a:rPr>
            <a:t>Clinical Research</a:t>
          </a:r>
        </a:p>
      </dsp:txBody>
      <dsp:txXfrm>
        <a:off x="229969" y="42073"/>
        <a:ext cx="3322801" cy="751293"/>
      </dsp:txXfrm>
    </dsp:sp>
    <dsp:sp modelId="{0D960784-5FC5-41A9-B59B-161AB779602D}">
      <dsp:nvSpPr>
        <dsp:cNvPr id="0" name=""/>
        <dsp:cNvSpPr/>
      </dsp:nvSpPr>
      <dsp:spPr>
        <a:xfrm rot="5400000">
          <a:off x="6622817" y="-2070507"/>
          <a:ext cx="666063" cy="6724871"/>
        </a:xfrm>
        <a:prstGeom prst="round2SameRect">
          <a:avLst/>
        </a:prstGeom>
        <a:solidFill>
          <a:srgbClr val="9BBB59">
            <a:tint val="40000"/>
            <a:alpha val="90000"/>
            <a:hueOff val="2679213"/>
            <a:satOff val="-3448"/>
            <a:lumOff val="-269"/>
            <a:alphaOff val="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Research related to diseases or disorders in children</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Basic research allowed</a:t>
          </a:r>
        </a:p>
      </dsp:txBody>
      <dsp:txXfrm rot="-5400000">
        <a:off x="3593414" y="991411"/>
        <a:ext cx="6692356" cy="601033"/>
      </dsp:txXfrm>
    </dsp:sp>
    <dsp:sp modelId="{2257BB84-38F3-4814-BB2D-DA8C91972CB3}">
      <dsp:nvSpPr>
        <dsp:cNvPr id="0" name=""/>
        <dsp:cNvSpPr/>
      </dsp:nvSpPr>
      <dsp:spPr>
        <a:xfrm>
          <a:off x="189326" y="875638"/>
          <a:ext cx="3404087" cy="832579"/>
        </a:xfrm>
        <a:prstGeom prst="roundRect">
          <a:avLst/>
        </a:prstGeom>
        <a:solidFill>
          <a:srgbClr val="418F48"/>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bg1"/>
              </a:solidFill>
              <a:latin typeface="Arial"/>
              <a:ea typeface="+mn-ea"/>
              <a:cs typeface="+mn-cs"/>
            </a:rPr>
            <a:t>Pediatric Research</a:t>
          </a:r>
        </a:p>
      </dsp:txBody>
      <dsp:txXfrm>
        <a:off x="229969" y="916281"/>
        <a:ext cx="3322801" cy="751293"/>
      </dsp:txXfrm>
    </dsp:sp>
    <dsp:sp modelId="{636E29C5-A374-4C3E-AC2E-05793811CDB4}">
      <dsp:nvSpPr>
        <dsp:cNvPr id="0" name=""/>
        <dsp:cNvSpPr/>
      </dsp:nvSpPr>
      <dsp:spPr>
        <a:xfrm rot="5400000">
          <a:off x="6557224" y="-1196298"/>
          <a:ext cx="666063" cy="6724871"/>
        </a:xfrm>
        <a:prstGeom prst="round2SameRect">
          <a:avLst/>
        </a:prstGeom>
        <a:solidFill>
          <a:srgbClr val="FF9F9F">
            <a:alpha val="89804"/>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Research focusing on minority and other health disparity populations</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Basic, clinical, social and behavioral research allowed</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Applications reviewed NIH ICs</a:t>
          </a:r>
        </a:p>
      </dsp:txBody>
      <dsp:txXfrm rot="-5400000">
        <a:off x="3527821" y="1865620"/>
        <a:ext cx="6692356" cy="601033"/>
      </dsp:txXfrm>
    </dsp:sp>
    <dsp:sp modelId="{DCB1B56E-5AAB-4DA2-8061-4AB2CE28F777}">
      <dsp:nvSpPr>
        <dsp:cNvPr id="0" name=""/>
        <dsp:cNvSpPr/>
      </dsp:nvSpPr>
      <dsp:spPr>
        <a:xfrm>
          <a:off x="189326" y="1749847"/>
          <a:ext cx="3338494" cy="832579"/>
        </a:xfrm>
        <a:prstGeom prst="roundRect">
          <a:avLst/>
        </a:prstGeom>
        <a:solidFill>
          <a:srgbClr val="8A0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ysClr val="window" lastClr="FFFFFF"/>
              </a:solidFill>
              <a:latin typeface="Arial"/>
              <a:ea typeface="+mn-ea"/>
              <a:cs typeface="+mn-cs"/>
            </a:rPr>
            <a:t>Health Disparities Research</a:t>
          </a:r>
        </a:p>
      </dsp:txBody>
      <dsp:txXfrm>
        <a:off x="229969" y="1790490"/>
        <a:ext cx="3257208" cy="751293"/>
      </dsp:txXfrm>
    </dsp:sp>
    <dsp:sp modelId="{DA142816-E950-42E4-8C66-1ECE515E68D1}">
      <dsp:nvSpPr>
        <dsp:cNvPr id="0" name=""/>
        <dsp:cNvSpPr/>
      </dsp:nvSpPr>
      <dsp:spPr>
        <a:xfrm rot="5400000">
          <a:off x="6557224" y="-322089"/>
          <a:ext cx="666063" cy="6724871"/>
        </a:xfrm>
        <a:prstGeom prst="round2SameRect">
          <a:avLst/>
        </a:prstGeom>
        <a:solidFill>
          <a:srgbClr val="9BBB59">
            <a:tint val="40000"/>
            <a:alpha val="90000"/>
            <a:hueOff val="8037640"/>
            <a:satOff val="-10345"/>
            <a:lumOff val="-806"/>
            <a:alphaOff val="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Research focusing on conditions impacting ability to conceive or bear children and provide new or improved methods of preventing pregnancy</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Applications reviewed by Eunice Kennedy Shriver NICHD</a:t>
          </a:r>
        </a:p>
      </dsp:txBody>
      <dsp:txXfrm rot="-5400000">
        <a:off x="3527821" y="2739829"/>
        <a:ext cx="6692356" cy="601033"/>
      </dsp:txXfrm>
    </dsp:sp>
    <dsp:sp modelId="{EF2B7CE0-1CA3-4EDE-9DC3-84E14EA4003C}">
      <dsp:nvSpPr>
        <dsp:cNvPr id="0" name=""/>
        <dsp:cNvSpPr/>
      </dsp:nvSpPr>
      <dsp:spPr>
        <a:xfrm>
          <a:off x="189326" y="2624055"/>
          <a:ext cx="3338494" cy="832579"/>
        </a:xfrm>
        <a:prstGeom prst="roundRect">
          <a:avLst/>
        </a:prstGeom>
        <a:solidFill>
          <a:srgbClr val="475A8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ysClr val="window" lastClr="FFFFFF"/>
              </a:solidFill>
              <a:latin typeface="Arial"/>
              <a:ea typeface="+mn-ea"/>
              <a:cs typeface="+mn-cs"/>
            </a:rPr>
            <a:t>Contraception &amp; Infertility Research</a:t>
          </a:r>
        </a:p>
      </dsp:txBody>
      <dsp:txXfrm>
        <a:off x="229969" y="2664698"/>
        <a:ext cx="3257208" cy="751293"/>
      </dsp:txXfrm>
    </dsp:sp>
    <dsp:sp modelId="{9AFF20FC-27CB-4E01-9786-A2A50D987478}">
      <dsp:nvSpPr>
        <dsp:cNvPr id="0" name=""/>
        <dsp:cNvSpPr/>
      </dsp:nvSpPr>
      <dsp:spPr>
        <a:xfrm rot="5400000">
          <a:off x="6622817" y="552118"/>
          <a:ext cx="666063" cy="6724871"/>
        </a:xfrm>
        <a:prstGeom prst="round2SameRect">
          <a:avLst/>
        </a:prstGeom>
        <a:solidFill>
          <a:sysClr val="window" lastClr="FFFFFF">
            <a:lumMod val="75000"/>
            <a:alpha val="90000"/>
          </a:sys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Same as Clinical Research LRP</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Available to clinical researchers from verifiable disadvantaged backgrounds</a:t>
          </a:r>
        </a:p>
        <a:p>
          <a:pPr marL="57150" lvl="1" indent="-57150" algn="l" defTabSz="400050">
            <a:lnSpc>
              <a:spcPct val="90000"/>
            </a:lnSpc>
            <a:spcBef>
              <a:spcPct val="0"/>
            </a:spcBef>
            <a:spcAft>
              <a:spcPct val="15000"/>
            </a:spcAft>
            <a:buChar char="•"/>
          </a:pPr>
          <a:r>
            <a:rPr lang="en-US" sz="900" kern="1200">
              <a:solidFill>
                <a:sysClr val="windowText" lastClr="000000">
                  <a:hueOff val="0"/>
                  <a:satOff val="0"/>
                  <a:lumOff val="0"/>
                  <a:alphaOff val="0"/>
                </a:sysClr>
              </a:solidFill>
              <a:latin typeface="Arial"/>
              <a:ea typeface="+mn-ea"/>
              <a:cs typeface="+mn-cs"/>
            </a:rPr>
            <a:t>Reviewed by NIMHD</a:t>
          </a:r>
        </a:p>
      </dsp:txBody>
      <dsp:txXfrm rot="-5400000">
        <a:off x="3593414" y="3614037"/>
        <a:ext cx="6692356" cy="601033"/>
      </dsp:txXfrm>
    </dsp:sp>
    <dsp:sp modelId="{903A4910-7450-488D-88C7-9E0AEDF00D5E}">
      <dsp:nvSpPr>
        <dsp:cNvPr id="0" name=""/>
        <dsp:cNvSpPr/>
      </dsp:nvSpPr>
      <dsp:spPr>
        <a:xfrm>
          <a:off x="189326" y="3498264"/>
          <a:ext cx="3404087" cy="832579"/>
        </a:xfrm>
        <a:prstGeom prst="roundRect">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bg1"/>
              </a:solidFill>
              <a:latin typeface="Arial"/>
              <a:ea typeface="+mn-ea"/>
              <a:cs typeface="+mn-cs"/>
            </a:rPr>
            <a:t>Clinical DB</a:t>
          </a:r>
        </a:p>
      </dsp:txBody>
      <dsp:txXfrm>
        <a:off x="229969" y="3538907"/>
        <a:ext cx="3322801" cy="751293"/>
      </dsp:txXfrm>
    </dsp:sp>
    <dsp:sp modelId="{351C8A4C-BAF7-45F0-9FF7-68B0A996E2AC}">
      <dsp:nvSpPr>
        <dsp:cNvPr id="0" name=""/>
        <dsp:cNvSpPr/>
      </dsp:nvSpPr>
      <dsp:spPr>
        <a:xfrm rot="5400000">
          <a:off x="6622817" y="1426327"/>
          <a:ext cx="666063" cy="6724871"/>
        </a:xfrm>
        <a:prstGeom prst="round2SameRect">
          <a:avLst/>
        </a:prstGeom>
        <a:solidFill>
          <a:srgbClr val="C4A6FF"/>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a:solidFill>
                <a:prstClr val="black"/>
              </a:solidFill>
              <a:latin typeface="Arial" panose="020B0604020202020204" pitchFamily="34" charset="0"/>
              <a:cs typeface="Arial" panose="020B0604020202020204" pitchFamily="34" charset="0"/>
            </a:rPr>
            <a:t>Available beginning September 2021</a:t>
          </a:r>
          <a:endParaRPr lang="en-US" sz="900" kern="1200">
            <a:solidFill>
              <a:sysClr val="window" lastClr="FFFFFF"/>
            </a:solidFill>
            <a:latin typeface="Arial"/>
            <a:ea typeface="+mn-ea"/>
            <a:cs typeface="+mn-cs"/>
          </a:endParaRPr>
        </a:p>
        <a:p>
          <a:pPr marL="57150" lvl="1" indent="-57150" algn="l" defTabSz="400050">
            <a:lnSpc>
              <a:spcPct val="90000"/>
            </a:lnSpc>
            <a:spcBef>
              <a:spcPct val="0"/>
            </a:spcBef>
            <a:spcAft>
              <a:spcPct val="15000"/>
            </a:spcAft>
            <a:buFont typeface="Arial" panose="020B0604020202020204" pitchFamily="34" charset="0"/>
            <a:buChar char="•"/>
          </a:pPr>
          <a:r>
            <a:rPr lang="en-US" sz="900" kern="1200">
              <a:solidFill>
                <a:prstClr val="black"/>
              </a:solidFill>
              <a:latin typeface="Arial" panose="020B0604020202020204" pitchFamily="34" charset="0"/>
              <a:cs typeface="Arial" panose="020B0604020202020204" pitchFamily="34" charset="0"/>
            </a:rPr>
            <a:t>To recruit and retain researchers pursuing major opportunities or gaps in emerging areas of human health  </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a:solidFill>
                <a:prstClr val="black"/>
              </a:solidFill>
              <a:latin typeface="Arial" panose="020B0604020202020204" pitchFamily="34" charset="0"/>
              <a:cs typeface="Arial" panose="020B0604020202020204" pitchFamily="34" charset="0"/>
            </a:rPr>
            <a:t>NIH ICs determine gap/emerging areas of research priority areas  </a:t>
          </a:r>
        </a:p>
        <a:p>
          <a:pPr marL="57150" lvl="1" indent="-57150" algn="l" defTabSz="400050">
            <a:lnSpc>
              <a:spcPct val="90000"/>
            </a:lnSpc>
            <a:spcBef>
              <a:spcPct val="0"/>
            </a:spcBef>
            <a:spcAft>
              <a:spcPct val="15000"/>
            </a:spcAft>
            <a:buFont typeface="Arial" panose="020B0604020202020204" pitchFamily="34" charset="0"/>
            <a:buChar char="•"/>
          </a:pPr>
          <a:endParaRPr lang="en-US" sz="900" kern="1200">
            <a:solidFill>
              <a:sysClr val="window" lastClr="FFFFFF"/>
            </a:solidFill>
            <a:latin typeface="Arial"/>
            <a:ea typeface="+mn-ea"/>
            <a:cs typeface="+mn-cs"/>
          </a:endParaRPr>
        </a:p>
      </dsp:txBody>
      <dsp:txXfrm rot="-5400000">
        <a:off x="3593414" y="4488246"/>
        <a:ext cx="6692356" cy="601033"/>
      </dsp:txXfrm>
    </dsp:sp>
    <dsp:sp modelId="{51D06032-9DBF-4B87-B0FC-46643A8F76D3}">
      <dsp:nvSpPr>
        <dsp:cNvPr id="0" name=""/>
        <dsp:cNvSpPr/>
      </dsp:nvSpPr>
      <dsp:spPr>
        <a:xfrm>
          <a:off x="189326" y="4372473"/>
          <a:ext cx="3404087" cy="832579"/>
        </a:xfrm>
        <a:prstGeom prst="roundRect">
          <a:avLst/>
        </a:prstGeom>
        <a:solidFill>
          <a:srgbClr val="3E009A"/>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ysClr val="window" lastClr="FFFFFF"/>
              </a:solidFill>
              <a:latin typeface="Arial"/>
              <a:ea typeface="+mn-ea"/>
              <a:cs typeface="+mn-cs"/>
            </a:rPr>
            <a:t>Research on Emerging Areas Critical to Human Health (REACH)</a:t>
          </a:r>
        </a:p>
      </dsp:txBody>
      <dsp:txXfrm>
        <a:off x="229969" y="4413116"/>
        <a:ext cx="3322801" cy="7512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9/15/2022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nts.nih.gov/policy/early-investigators/faqs.htm#533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rp.nih.gov/"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grants.nih.gov/grants/guide/notice-files/NOT-OD-20-054.html" TargetMode="External"/><Relationship Id="rId4" Type="http://schemas.openxmlformats.org/officeDocument/2006/relationships/hyperlink" Target="https://grants.nih.gov/grants/guide/pa-files/PA-20-16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349233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212529"/>
                </a:solidFill>
                <a:effectLst/>
                <a:latin typeface="Helvetica Neue"/>
              </a:rPr>
              <a:t>The NIH Data Book (NDB) provides basic summary statistics on extramural grants and contract awards, grant applications, the organizations that NIH supports, the trainees and fellows supported through NIH programs, and the national biomedical workforce.</a:t>
            </a:r>
            <a:endParaRPr lang="en-US"/>
          </a:p>
        </p:txBody>
      </p:sp>
      <p:sp>
        <p:nvSpPr>
          <p:cNvPr id="4" name="Slide Number Placeholder 3"/>
          <p:cNvSpPr>
            <a:spLocks noGrp="1"/>
          </p:cNvSpPr>
          <p:nvPr>
            <p:ph type="sldNum" sz="quarter" idx="5"/>
          </p:nvPr>
        </p:nvSpPr>
        <p:spPr/>
        <p:txBody>
          <a:bodyPr/>
          <a:lstStyle/>
          <a:p>
            <a:fld id="{FCC1ADCB-0527-432C-A036-0610B4CA2826}" type="slidenum">
              <a:rPr lang="en-US" smtClean="0"/>
              <a:t>4</a:t>
            </a:fld>
            <a:endParaRPr lang="en-US"/>
          </a:p>
        </p:txBody>
      </p:sp>
    </p:spTree>
    <p:extLst>
      <p:ext uri="{BB962C8B-B14F-4D97-AF65-F5344CB8AC3E}">
        <p14:creationId xmlns:p14="http://schemas.microsoft.com/office/powerpoint/2010/main" val="177362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40D077-90FB-4F2F-BF2B-78D12006183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7305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a:solidFill>
                  <a:srgbClr val="000000"/>
                </a:solidFill>
                <a:effectLst/>
                <a:latin typeface="Arial" panose="020B0604020202020204" pitchFamily="34" charset="0"/>
              </a:rPr>
              <a:t>An Early Stage Investigator (ESI) is a Program Director/Principal Investigator (PD/PI) who meets the following qualifications: </a:t>
            </a:r>
          </a:p>
          <a:p>
            <a:pPr lvl="1" algn="l">
              <a:buFont typeface="Arial" panose="020B0604020202020204" pitchFamily="34" charset="0"/>
              <a:buChar char="•"/>
            </a:pPr>
            <a:r>
              <a:rPr lang="en-US" b="0" i="0">
                <a:solidFill>
                  <a:srgbClr val="000000"/>
                </a:solidFill>
                <a:effectLst/>
                <a:latin typeface="Arial" panose="020B0604020202020204" pitchFamily="34" charset="0"/>
              </a:rPr>
              <a:t>Completed terminal research degree or end of post-graduate clinical training, whichever date is later, within the past 10 years, and</a:t>
            </a:r>
          </a:p>
          <a:p>
            <a:pPr lvl="1" algn="l">
              <a:buFont typeface="Arial" panose="020B0604020202020204" pitchFamily="34" charset="0"/>
              <a:buChar char="•"/>
            </a:pPr>
            <a:r>
              <a:rPr lang="en-US" b="0" i="0">
                <a:solidFill>
                  <a:srgbClr val="000000"/>
                </a:solidFill>
                <a:effectLst/>
                <a:latin typeface="Arial" panose="020B0604020202020204" pitchFamily="34" charset="0"/>
              </a:rPr>
              <a:t>Has not previously successfully competed as PD/PI for a substantial NIH independent research award.</a:t>
            </a:r>
          </a:p>
          <a:p>
            <a:pPr marL="171450" indent="-171450" algn="l">
              <a:buFont typeface="Arial" panose="020B0604020202020204" pitchFamily="34" charset="0"/>
              <a:buChar char="•"/>
            </a:pPr>
            <a:r>
              <a:rPr lang="en-US" b="0" i="0">
                <a:solidFill>
                  <a:srgbClr val="000000"/>
                </a:solidFill>
                <a:effectLst/>
                <a:latin typeface="Arial" panose="020B0604020202020204" pitchFamily="34" charset="0"/>
              </a:rPr>
              <a:t>ESI applications with meritorious scores will be prioritized for funding by the institute or center receiving the application.</a:t>
            </a:r>
          </a:p>
          <a:p>
            <a:pPr marL="171450" indent="-171450" algn="l">
              <a:buFont typeface="Arial" panose="020B0604020202020204" pitchFamily="34" charset="0"/>
              <a:buChar char="•"/>
            </a:pPr>
            <a:r>
              <a:rPr lang="en-US" b="0" i="0">
                <a:solidFill>
                  <a:srgbClr val="000000"/>
                </a:solidFill>
                <a:effectLst/>
                <a:latin typeface="Arial" panose="020B0604020202020204" pitchFamily="34" charset="0"/>
              </a:rPr>
              <a:t>Some ESIs will experience a lapse in their research or research training or periods of less than full-time effort during the 10-year ESI period. To accommodate such lapses, NIH will consider requests to extend the ESI period, on a case by case basis at the sole discretion of NIH.</a:t>
            </a:r>
          </a:p>
          <a:p>
            <a:pPr marL="171450" indent="-171450" algn="l">
              <a:buFont typeface="Arial" panose="020B0604020202020204" pitchFamily="34" charset="0"/>
              <a:buChar char="•"/>
            </a:pPr>
            <a:r>
              <a:rPr lang="en-US" b="0" i="0">
                <a:solidFill>
                  <a:srgbClr val="000000"/>
                </a:solidFill>
                <a:effectLst/>
                <a:latin typeface="Arial" panose="020B0604020202020204" pitchFamily="34" charset="0"/>
              </a:rPr>
              <a:t>Investigators should consult the </a:t>
            </a:r>
            <a:r>
              <a:rPr lang="en-US" b="0" i="0">
                <a:solidFill>
                  <a:srgbClr val="000000"/>
                </a:solidFill>
                <a:effectLst/>
                <a:latin typeface="Arial" panose="020B0604020202020204" pitchFamily="34" charset="0"/>
                <a:hlinkClick r:id="rId3" tooltip="link to ESI FAQ web site"/>
              </a:rPr>
              <a:t>FAQs</a:t>
            </a:r>
            <a:r>
              <a:rPr lang="en-US" b="0" i="0">
                <a:solidFill>
                  <a:srgbClr val="000000"/>
                </a:solidFill>
                <a:effectLst/>
                <a:latin typeface="Arial" panose="020B0604020202020204" pitchFamily="34" charset="0"/>
              </a:rPr>
              <a:t>, Section IV, </a:t>
            </a:r>
            <a:r>
              <a:rPr lang="en-US" b="0" i="1">
                <a:solidFill>
                  <a:srgbClr val="000000"/>
                </a:solidFill>
                <a:effectLst/>
                <a:latin typeface="Arial" panose="020B0604020202020204" pitchFamily="34" charset="0"/>
              </a:rPr>
              <a:t>Extension of Early State Investigator Status</a:t>
            </a:r>
            <a:r>
              <a:rPr lang="en-US" b="0" i="0">
                <a:solidFill>
                  <a:srgbClr val="000000"/>
                </a:solidFill>
                <a:effectLst/>
                <a:latin typeface="Arial" panose="020B0604020202020204" pitchFamily="34" charset="0"/>
              </a:rPr>
              <a:t> prior to submitting a request.</a:t>
            </a: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46471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36203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can also use the NIH research training website, which curates information specific to types of grants. If you click on the Fellowship Kiosk, you’ll see FOAs, policy notices, and FAQ specific to F applications.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98385-F1D5-B84A-ABBF-D8781C436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34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None/>
            </a:pPr>
            <a:r>
              <a:rPr lang="en-US" b="1">
                <a:solidFill>
                  <a:schemeClr val="bg1"/>
                </a:solidFill>
                <a:latin typeface="Arial"/>
                <a:ea typeface="+mn-ea"/>
                <a:cs typeface="+mn-cs"/>
              </a:rPr>
              <a:t>Clinical Research</a:t>
            </a:r>
          </a:p>
          <a:p>
            <a:pPr lvl="1">
              <a:buChar char="•"/>
            </a:pPr>
            <a:r>
              <a:rPr lang="en-US">
                <a:solidFill>
                  <a:sysClr val="windowText" lastClr="000000">
                    <a:hueOff val="0"/>
                    <a:satOff val="0"/>
                    <a:lumOff val="0"/>
                    <a:alphaOff val="0"/>
                  </a:sysClr>
                </a:solidFill>
                <a:latin typeface="Arial"/>
                <a:ea typeface="+mn-ea"/>
                <a:cs typeface="+mn-cs"/>
              </a:rPr>
              <a:t>Patient-oriented research conducted with human subjects or materials of human origin (including cognitive phenomenon) on the causes and consequences of disease in humans</a:t>
            </a:r>
          </a:p>
          <a:p>
            <a:pPr lvl="0">
              <a:buNone/>
            </a:pPr>
            <a:r>
              <a:rPr lang="en-US" b="1">
                <a:solidFill>
                  <a:schemeClr val="bg1"/>
                </a:solidFill>
                <a:latin typeface="Arial"/>
                <a:ea typeface="+mn-ea"/>
                <a:cs typeface="+mn-cs"/>
              </a:rPr>
              <a:t>Pediatric Research</a:t>
            </a:r>
          </a:p>
          <a:p>
            <a:pPr lvl="1">
              <a:buChar char="•"/>
            </a:pPr>
            <a:r>
              <a:rPr lang="en-US">
                <a:solidFill>
                  <a:sysClr val="windowText" lastClr="000000">
                    <a:hueOff val="0"/>
                    <a:satOff val="0"/>
                    <a:lumOff val="0"/>
                    <a:alphaOff val="0"/>
                  </a:sysClr>
                </a:solidFill>
                <a:latin typeface="Arial"/>
                <a:ea typeface="+mn-ea"/>
                <a:cs typeface="+mn-cs"/>
              </a:rPr>
              <a:t>Research related to diseases or disorders in children</a:t>
            </a:r>
          </a:p>
          <a:p>
            <a:pPr lvl="1">
              <a:buChar char="•"/>
            </a:pPr>
            <a:r>
              <a:rPr lang="en-US">
                <a:solidFill>
                  <a:sysClr val="windowText" lastClr="000000">
                    <a:hueOff val="0"/>
                    <a:satOff val="0"/>
                    <a:lumOff val="0"/>
                    <a:alphaOff val="0"/>
                  </a:sysClr>
                </a:solidFill>
                <a:latin typeface="Arial"/>
                <a:ea typeface="+mn-ea"/>
                <a:cs typeface="+mn-cs"/>
              </a:rPr>
              <a:t>Basic research allowed</a:t>
            </a:r>
          </a:p>
          <a:p>
            <a:pPr lvl="0">
              <a:buNone/>
            </a:pPr>
            <a:r>
              <a:rPr lang="en-US" b="1">
                <a:solidFill>
                  <a:sysClr val="window" lastClr="FFFFFF"/>
                </a:solidFill>
                <a:latin typeface="Arial"/>
                <a:ea typeface="+mn-ea"/>
                <a:cs typeface="+mn-cs"/>
              </a:rPr>
              <a:t>Health Disparities Research</a:t>
            </a:r>
          </a:p>
          <a:p>
            <a:pPr lvl="1">
              <a:buChar char="•"/>
            </a:pPr>
            <a:r>
              <a:rPr lang="en-US">
                <a:solidFill>
                  <a:sysClr val="windowText" lastClr="000000">
                    <a:hueOff val="0"/>
                    <a:satOff val="0"/>
                    <a:lumOff val="0"/>
                    <a:alphaOff val="0"/>
                  </a:sysClr>
                </a:solidFill>
                <a:latin typeface="Arial"/>
                <a:ea typeface="+mn-ea"/>
                <a:cs typeface="+mn-cs"/>
              </a:rPr>
              <a:t>Research focusing on minority and other health disparity populations</a:t>
            </a:r>
          </a:p>
          <a:p>
            <a:pPr lvl="1">
              <a:buChar char="•"/>
            </a:pPr>
            <a:r>
              <a:rPr lang="en-US">
                <a:solidFill>
                  <a:sysClr val="windowText" lastClr="000000">
                    <a:hueOff val="0"/>
                    <a:satOff val="0"/>
                    <a:lumOff val="0"/>
                    <a:alphaOff val="0"/>
                  </a:sysClr>
                </a:solidFill>
                <a:latin typeface="Arial"/>
                <a:ea typeface="+mn-ea"/>
                <a:cs typeface="+mn-cs"/>
              </a:rPr>
              <a:t>Basic, clinical, social and behavioral research allowed</a:t>
            </a:r>
          </a:p>
          <a:p>
            <a:pPr lvl="1">
              <a:buChar char="•"/>
            </a:pPr>
            <a:r>
              <a:rPr lang="en-US">
                <a:solidFill>
                  <a:sysClr val="windowText" lastClr="000000">
                    <a:hueOff val="0"/>
                    <a:satOff val="0"/>
                    <a:lumOff val="0"/>
                    <a:alphaOff val="0"/>
                  </a:sysClr>
                </a:solidFill>
                <a:latin typeface="Arial"/>
                <a:ea typeface="+mn-ea"/>
                <a:cs typeface="+mn-cs"/>
              </a:rPr>
              <a:t>Applications reviewed NIH ICs</a:t>
            </a:r>
          </a:p>
          <a:p>
            <a:pPr lvl="0">
              <a:buNone/>
            </a:pPr>
            <a:r>
              <a:rPr lang="en-US" b="1">
                <a:solidFill>
                  <a:sysClr val="window" lastClr="FFFFFF"/>
                </a:solidFill>
                <a:latin typeface="Arial"/>
                <a:ea typeface="+mn-ea"/>
                <a:cs typeface="+mn-cs"/>
              </a:rPr>
              <a:t>Contraception &amp; Infertility Research</a:t>
            </a:r>
          </a:p>
          <a:p>
            <a:pPr lvl="1">
              <a:buChar char="•"/>
            </a:pPr>
            <a:r>
              <a:rPr lang="en-US">
                <a:solidFill>
                  <a:sysClr val="windowText" lastClr="000000">
                    <a:hueOff val="0"/>
                    <a:satOff val="0"/>
                    <a:lumOff val="0"/>
                    <a:alphaOff val="0"/>
                  </a:sysClr>
                </a:solidFill>
                <a:latin typeface="Arial"/>
                <a:ea typeface="+mn-ea"/>
                <a:cs typeface="+mn-cs"/>
              </a:rPr>
              <a:t>Research focusing on conditions impacting ability to conceive or bear children and provide new or improved methods of preventing pregnancy</a:t>
            </a:r>
          </a:p>
          <a:p>
            <a:pPr lvl="1">
              <a:buChar char="•"/>
            </a:pPr>
            <a:r>
              <a:rPr lang="en-US">
                <a:solidFill>
                  <a:sysClr val="windowText" lastClr="000000">
                    <a:hueOff val="0"/>
                    <a:satOff val="0"/>
                    <a:lumOff val="0"/>
                    <a:alphaOff val="0"/>
                  </a:sysClr>
                </a:solidFill>
                <a:latin typeface="Arial"/>
                <a:ea typeface="+mn-ea"/>
                <a:cs typeface="+mn-cs"/>
              </a:rPr>
              <a:t>Applications reviewed by Eunice Kennedy Shriver NICHD</a:t>
            </a:r>
          </a:p>
          <a:p>
            <a:pPr lvl="0">
              <a:buNone/>
            </a:pPr>
            <a:r>
              <a:rPr lang="en-US" b="1">
                <a:solidFill>
                  <a:schemeClr val="bg1"/>
                </a:solidFill>
                <a:latin typeface="Arial"/>
                <a:ea typeface="+mn-ea"/>
                <a:cs typeface="+mn-cs"/>
              </a:rPr>
              <a:t>Clinical DB</a:t>
            </a:r>
          </a:p>
          <a:p>
            <a:pPr lvl="1">
              <a:buChar char="•"/>
            </a:pPr>
            <a:r>
              <a:rPr lang="en-US">
                <a:solidFill>
                  <a:sysClr val="windowText" lastClr="000000">
                    <a:hueOff val="0"/>
                    <a:satOff val="0"/>
                    <a:lumOff val="0"/>
                    <a:alphaOff val="0"/>
                  </a:sysClr>
                </a:solidFill>
                <a:latin typeface="Arial"/>
                <a:ea typeface="+mn-ea"/>
                <a:cs typeface="+mn-cs"/>
              </a:rPr>
              <a:t>Same as Clinical Research LRP</a:t>
            </a:r>
          </a:p>
          <a:p>
            <a:pPr lvl="1">
              <a:buChar char="•"/>
            </a:pPr>
            <a:r>
              <a:rPr lang="en-US">
                <a:solidFill>
                  <a:sysClr val="windowText" lastClr="000000">
                    <a:hueOff val="0"/>
                    <a:satOff val="0"/>
                    <a:lumOff val="0"/>
                    <a:alphaOff val="0"/>
                  </a:sysClr>
                </a:solidFill>
                <a:latin typeface="Arial"/>
                <a:ea typeface="+mn-ea"/>
                <a:cs typeface="+mn-cs"/>
              </a:rPr>
              <a:t>Available to clinical researchers from verifiable disadvantaged backgrounds</a:t>
            </a:r>
          </a:p>
          <a:p>
            <a:pPr lvl="1">
              <a:buChar char="•"/>
            </a:pPr>
            <a:r>
              <a:rPr lang="en-US">
                <a:solidFill>
                  <a:sysClr val="windowText" lastClr="000000">
                    <a:hueOff val="0"/>
                    <a:satOff val="0"/>
                    <a:lumOff val="0"/>
                    <a:alphaOff val="0"/>
                  </a:sysClr>
                </a:solidFill>
                <a:latin typeface="Arial"/>
                <a:ea typeface="+mn-ea"/>
                <a:cs typeface="+mn-cs"/>
              </a:rPr>
              <a:t>Reviewed by NIMHD</a:t>
            </a:r>
          </a:p>
          <a:p>
            <a:pPr lvl="0">
              <a:buNone/>
            </a:pPr>
            <a:r>
              <a:rPr lang="en-US" b="1">
                <a:solidFill>
                  <a:sysClr val="window" lastClr="FFFFFF"/>
                </a:solidFill>
                <a:latin typeface="Arial"/>
                <a:ea typeface="+mn-ea"/>
                <a:cs typeface="+mn-cs"/>
              </a:rPr>
              <a:t>Research on Emerging Areas Critical to Human Health (REACH)</a:t>
            </a:r>
          </a:p>
          <a:p>
            <a:pPr lvl="1">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Available beginning September 2021</a:t>
            </a:r>
            <a:endParaRPr lang="en-US">
              <a:solidFill>
                <a:sysClr val="window" lastClr="FFFFFF"/>
              </a:solidFill>
              <a:latin typeface="Arial"/>
              <a:ea typeface="+mn-ea"/>
              <a:cs typeface="+mn-cs"/>
            </a:endParaRPr>
          </a:p>
          <a:p>
            <a:pPr lvl="1">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To recruit and retain researchers pursuing major opportunities or gaps in emerging areas of human health  </a:t>
            </a:r>
          </a:p>
          <a:p>
            <a:pPr lvl="1">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NIH ICs determine gap/emerging areas of research priority areas  </a:t>
            </a:r>
          </a:p>
          <a:p>
            <a:pPr marL="0" marR="0" lvl="0" indent="0" algn="l" defTabSz="914266" rtl="0" eaLnBrk="1" fontAlgn="auto" latinLnBrk="0" hangingPunct="1">
              <a:lnSpc>
                <a:spcPct val="150000"/>
              </a:lnSpc>
              <a:spcBef>
                <a:spcPts val="0"/>
              </a:spcBef>
              <a:spcAft>
                <a:spcPts val="0"/>
              </a:spcAft>
              <a:buClrTx/>
              <a:buSzTx/>
              <a:buFontTx/>
              <a:buNone/>
              <a:tabLst/>
              <a:defRPr/>
            </a:pPr>
            <a:endParaRPr lang="en-US">
              <a:solidFill>
                <a:sysClr val="window" lastClr="FFFFFF"/>
              </a:solidFill>
              <a:latin typeface="Arial"/>
              <a:ea typeface="+mn-ea"/>
              <a:cs typeface="+mn-cs"/>
            </a:endParaRPr>
          </a:p>
          <a:p>
            <a:pPr marL="0" marR="0" lvl="0" indent="0" algn="l" defTabSz="914266" rtl="0" eaLnBrk="1" fontAlgn="auto" latinLnBrk="0" hangingPunct="1">
              <a:lnSpc>
                <a:spcPct val="150000"/>
              </a:lnSpc>
              <a:spcBef>
                <a:spcPts val="0"/>
              </a:spcBef>
              <a:spcAft>
                <a:spcPts val="0"/>
              </a:spcAft>
              <a:buClrTx/>
              <a:buSzTx/>
              <a:buFontTx/>
              <a:buNone/>
              <a:tabLst/>
              <a:defRPr/>
            </a:pPr>
            <a:endParaRPr lang="en-US">
              <a:solidFill>
                <a:sysClr val="window" lastClr="FFFFFF"/>
              </a:solidFill>
              <a:latin typeface="Arial"/>
              <a:ea typeface="+mn-ea"/>
              <a:cs typeface="+mn-cs"/>
            </a:endParaRPr>
          </a:p>
          <a:p>
            <a:pPr marL="0" marR="0" lvl="0" indent="0" algn="l" defTabSz="914266" rtl="0" eaLnBrk="1" fontAlgn="auto" latinLnBrk="0" hangingPunct="1">
              <a:lnSpc>
                <a:spcPct val="150000"/>
              </a:lnSpc>
              <a:spcBef>
                <a:spcPts val="0"/>
              </a:spcBef>
              <a:spcAft>
                <a:spcPts val="0"/>
              </a:spcAft>
              <a:buClrTx/>
              <a:buSzTx/>
              <a:buFontTx/>
              <a:buNone/>
              <a:tabLst/>
              <a:defRPr/>
            </a:pPr>
            <a:endParaRPr lang="en-US">
              <a:solidFill>
                <a:sysClr val="window" lastClr="FFFFFF"/>
              </a:solidFill>
              <a:latin typeface="Arial"/>
              <a:ea typeface="+mn-ea"/>
              <a:cs typeface="+mn-cs"/>
            </a:endParaRPr>
          </a:p>
          <a:p>
            <a:pPr defTabSz="914266">
              <a:lnSpc>
                <a:spcPct val="150000"/>
              </a:lnSpc>
              <a:defRPr/>
            </a:pPr>
            <a:endParaRPr lang="en-US" baseline="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6DB84531-532E-4955-9D8E-510EA9476B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1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992F4-5ADB-4F28-9778-937968851B6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0152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Arial" panose="020B0604020202020204" pitchFamily="34" charset="0"/>
                <a:cs typeface="Arial" panose="020B0604020202020204" pitchFamily="34" charset="0"/>
              </a:rPr>
              <a:t>This is a well-seen representation of NIH funding opportunities by career stage.  Outlined here are general programs and those that are diversity-targeted.  While it seems that the pathway from training to career development to independence is well-prescribed, the biomedical research career trajectory from trainee to independence is </a:t>
            </a:r>
            <a:r>
              <a:rPr lang="en-US" sz="1200" b="1" i="1">
                <a:latin typeface="Arial" panose="020B0604020202020204" pitchFamily="34" charset="0"/>
                <a:cs typeface="Arial" panose="020B0604020202020204" pitchFamily="34" charset="0"/>
              </a:rPr>
              <a:t>anything but </a:t>
            </a:r>
            <a:r>
              <a:rPr lang="en-US" sz="1200">
                <a:latin typeface="Arial" panose="020B0604020202020204" pitchFamily="34" charset="0"/>
                <a:cs typeface="Arial" panose="020B0604020202020204" pitchFamily="34" charset="0"/>
              </a:rPr>
              <a:t>linear </a:t>
            </a:r>
          </a:p>
          <a:p>
            <a:pPr marL="0" indent="0">
              <a:buFont typeface="Arial" panose="020B0604020202020204" pitchFamily="34" charset="0"/>
              <a:buNone/>
            </a:pPr>
            <a:endParaRPr lang="en-US" sz="1200" strike="sngStrike">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Chart:</a:t>
            </a: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Undergraduate Graduate/Clinical Training:  T34,T32, T35 as well as F30, F32, F36</a:t>
            </a: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Postdoctoral Training/Clinical Residency: T32, F99, K00, F32, DP5, R38 (K38), R25, K12, K01, K07, K25</a:t>
            </a: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Early Research Career: K08, K23, K22, R00, R03</a:t>
            </a: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Established Investigator: R21, DP2, R01, R35, P01, P50, K02, K24</a:t>
            </a:r>
          </a:p>
          <a:p>
            <a:pPr marL="0" indent="0">
              <a:buFont typeface="Arial" panose="020B0604020202020204" pitchFamily="34" charset="0"/>
              <a:buNone/>
            </a:pPr>
            <a:endParaRPr lang="en-US" sz="1200" strike="noStrike">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2A65AC"/>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Loan Repayment Programs: https://www.lrp.nih.gov/</a:t>
            </a:r>
          </a:p>
          <a:p>
            <a:pPr marL="0" indent="0">
              <a:buFont typeface="Arial" panose="020B0604020202020204" pitchFamily="34" charset="0"/>
              <a:buNone/>
            </a:pPr>
            <a:r>
              <a:rPr lang="en-US" sz="1200" strike="noStrike">
                <a:latin typeface="Arial" panose="020B0604020202020204" pitchFamily="34" charset="0"/>
                <a:cs typeface="Arial" panose="020B0604020202020204" pitchFamily="34" charset="0"/>
              </a:rPr>
              <a:t>Diversity Supplements:  </a:t>
            </a: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4"/>
              </a:rPr>
              <a:t>PA-20-166</a:t>
            </a:r>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Re-Entry Supplements: </a:t>
            </a: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5"/>
              </a:rPr>
              <a:t>NOT-OD-20-054</a:t>
            </a:r>
            <a:endParaRPr kumimoji="0" lang="en-US" sz="12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trike="sngStrik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98385-F1D5-B84A-ABBF-D8781C436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528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lvl1pPr>
          </a:lstStyle>
          <a:p>
            <a:pPr lvl="0"/>
            <a:r>
              <a:rPr lang="en-US"/>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174284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9/15/2022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83" r:id="rId16"/>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faqs#/research-training-and-career-development.htm?anchor=alphaHeader4234"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researchtraining.nih.gov/resources/fa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grants.nih.gov/policy/early-stage/index.htm" TargetMode="External"/><Relationship Id="rId5" Type="http://schemas.openxmlformats.org/officeDocument/2006/relationships/image" Target="../media/image21.png"/><Relationship Id="rId4" Type="http://schemas.openxmlformats.org/officeDocument/2006/relationships/hyperlink" Target="https://grants.nih.gov/grants/esi-statu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grants.nih.gov/policy/notices.ht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researchtraining.nih.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xtramural-diversity.nih.gov/diversity-matters" TargetMode="Externa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faqs#/research-training-and-career-development.htm?anchor=alphaHeader4234"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pa-files/PA-20-166.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lrp.nih.gov/" TargetMode="External"/><Relationship Id="rId4" Type="http://schemas.openxmlformats.org/officeDocument/2006/relationships/hyperlink" Target="https://grants.nih.gov/grants/guide/notice-files/NOT-OD-20-054.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NIHTrain@nih.gov" TargetMode="External"/><Relationship Id="rId2" Type="http://schemas.openxmlformats.org/officeDocument/2006/relationships/hyperlink" Target="https://researchtraining.nih.gov/dbrw"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hyperlink" Target="https://reporter.nih.gov/"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report.nih.gov/nihdataboo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ants.nih.gov/grants/how-to-apply-application-guide.html" TargetMode="External"/><Relationship Id="rId1" Type="http://schemas.openxmlformats.org/officeDocument/2006/relationships/slideLayout" Target="../slideLayouts/slideLayout3.xml"/><Relationship Id="rId6" Type="http://schemas.openxmlformats.org/officeDocument/2006/relationships/hyperlink" Target="https://grants.nih.gov/faqs#/applying-electronically.htm" TargetMode="External"/><Relationship Id="rId5" Type="http://schemas.openxmlformats.org/officeDocument/2006/relationships/image" Target="../media/image13.png"/><Relationship Id="rId4" Type="http://schemas.openxmlformats.org/officeDocument/2006/relationships/hyperlink" Target="https://grants.nih.gov/grants/how-to-apply-application-guide/video/index.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grants.nih.gov/grants/forms/all-forms-and-formats.htm" TargetMode="External"/><Relationship Id="rId1" Type="http://schemas.openxmlformats.org/officeDocument/2006/relationships/slideLayout" Target="../slideLayouts/slideLayout3.xml"/><Relationship Id="rId6" Type="http://schemas.openxmlformats.org/officeDocument/2006/relationships/hyperlink" Target="https://grants.nih.gov/grants/how-to-apply-application-guide.html"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D1AF4-48D4-47DB-91DE-49966C2869AB}"/>
              </a:ext>
            </a:extLst>
          </p:cNvPr>
          <p:cNvSpPr>
            <a:spLocks noGrp="1"/>
          </p:cNvSpPr>
          <p:nvPr>
            <p:ph type="ctrTitle"/>
          </p:nvPr>
        </p:nvSpPr>
        <p:spPr>
          <a:xfrm>
            <a:off x="717362" y="2579107"/>
            <a:ext cx="10577689" cy="1775180"/>
          </a:xfrm>
        </p:spPr>
        <p:txBody>
          <a:bodyPr/>
          <a:lstStyle/>
          <a:p>
            <a:r>
              <a:rPr lang="en-US" sz="5400">
                <a:latin typeface="Open Sans"/>
                <a:ea typeface="Open Sans"/>
                <a:cs typeface="Open Sans"/>
              </a:rPr>
              <a:t>Important Resources to Help You Navigate Your Early Research Career</a:t>
            </a:r>
            <a:endParaRPr lang="en-US" sz="5400"/>
          </a:p>
        </p:txBody>
      </p:sp>
      <p:sp>
        <p:nvSpPr>
          <p:cNvPr id="2" name="TextBox 1">
            <a:extLst>
              <a:ext uri="{FF2B5EF4-FFF2-40B4-BE49-F238E27FC236}">
                <a16:creationId xmlns:a16="http://schemas.microsoft.com/office/drawing/2014/main" id="{D505114F-6092-4511-9F3E-4927B37C045A}"/>
              </a:ext>
            </a:extLst>
          </p:cNvPr>
          <p:cNvSpPr txBox="1"/>
          <p:nvPr/>
        </p:nvSpPr>
        <p:spPr>
          <a:xfrm>
            <a:off x="5323840" y="6410960"/>
            <a:ext cx="2936240" cy="369332"/>
          </a:xfrm>
          <a:prstGeom prst="rect">
            <a:avLst/>
          </a:prstGeom>
          <a:noFill/>
        </p:spPr>
        <p:txBody>
          <a:bodyPr wrap="square" rtlCol="0">
            <a:spAutoFit/>
          </a:bodyPr>
          <a:lstStyle/>
          <a:p>
            <a:r>
              <a:rPr lang="en-US">
                <a:solidFill>
                  <a:schemeClr val="bg1"/>
                </a:solidFill>
              </a:rPr>
              <a:t>September 15, 2022</a:t>
            </a:r>
          </a:p>
        </p:txBody>
      </p:sp>
    </p:spTree>
    <p:extLst>
      <p:ext uri="{BB962C8B-B14F-4D97-AF65-F5344CB8AC3E}">
        <p14:creationId xmlns:p14="http://schemas.microsoft.com/office/powerpoint/2010/main" val="15032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94D48B-A51F-4B6E-A75B-22D0C5D800A0}"/>
              </a:ext>
            </a:extLst>
          </p:cNvPr>
          <p:cNvSpPr txBox="1">
            <a:spLocks noGrp="1"/>
          </p:cNvSpPr>
          <p:nvPr>
            <p:ph type="title" idx="4294967295"/>
          </p:nvPr>
        </p:nvSpPr>
        <p:spPr>
          <a:xfrm>
            <a:off x="300790" y="302421"/>
            <a:ext cx="10515600" cy="9065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Subscribe to Receive the Weekly NIH Guide Table of Contents</a:t>
            </a:r>
          </a:p>
        </p:txBody>
      </p:sp>
      <p:pic>
        <p:nvPicPr>
          <p:cNvPr id="5" name="Picture 4" descr="Screenshot of Subscribe page for NIH Guide to Grants and Contracts">
            <a:extLst>
              <a:ext uri="{FF2B5EF4-FFF2-40B4-BE49-F238E27FC236}">
                <a16:creationId xmlns:a16="http://schemas.microsoft.com/office/drawing/2014/main" id="{E7E2139B-CE67-49DC-A3C9-F0B9EC5C3F37}"/>
              </a:ext>
            </a:extLst>
          </p:cNvPr>
          <p:cNvPicPr>
            <a:picLocks noChangeAspect="1"/>
          </p:cNvPicPr>
          <p:nvPr/>
        </p:nvPicPr>
        <p:blipFill>
          <a:blip r:embed="rId2"/>
          <a:stretch>
            <a:fillRect/>
          </a:stretch>
        </p:blipFill>
        <p:spPr>
          <a:xfrm>
            <a:off x="486411" y="1489485"/>
            <a:ext cx="8475977" cy="5231990"/>
          </a:xfrm>
          <a:prstGeom prst="rect">
            <a:avLst/>
          </a:prstGeom>
        </p:spPr>
      </p:pic>
      <p:sp>
        <p:nvSpPr>
          <p:cNvPr id="6" name="Text Box 5" descr="&quot;&quot;&#10;">
            <a:extLst>
              <a:ext uri="{FF2B5EF4-FFF2-40B4-BE49-F238E27FC236}">
                <a16:creationId xmlns:a16="http://schemas.microsoft.com/office/drawing/2014/main" id="{AB3A7E49-9DDD-4110-BF0B-0B21507136D2}"/>
              </a:ext>
            </a:extLst>
          </p:cNvPr>
          <p:cNvSpPr txBox="1">
            <a:spLocks noChangeArrowheads="1"/>
          </p:cNvSpPr>
          <p:nvPr/>
        </p:nvSpPr>
        <p:spPr bwMode="auto">
          <a:xfrm>
            <a:off x="7951205" y="1278459"/>
            <a:ext cx="3509468" cy="2554545"/>
          </a:xfrm>
          <a:prstGeom prst="rect">
            <a:avLst/>
          </a:prstGeom>
          <a:solidFill>
            <a:srgbClr val="FFFF99"/>
          </a:solidFill>
          <a:ln w="25400">
            <a:solidFill>
              <a:srgbClr val="FF0000"/>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mn-ea"/>
                <a:cs typeface="+mn-cs"/>
              </a:rPr>
              <a:t>NIH Guide is published daily.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Arial" pitchFamily="34" charset="0"/>
                <a:ea typeface="+mn-ea"/>
                <a:cs typeface="+mn-cs"/>
              </a:rPr>
              <a:t>Subscribe to listserv </a:t>
            </a:r>
            <a:r>
              <a:rPr kumimoji="0" lang="en-US" sz="2000" b="0" i="0" u="none" strike="noStrike" kern="1200" cap="none" spc="0" normalizeH="0" baseline="0" noProof="0">
                <a:ln>
                  <a:noFill/>
                </a:ln>
                <a:solidFill>
                  <a:prstClr val="black"/>
                </a:solidFill>
                <a:effectLst/>
                <a:uLnTx/>
                <a:uFillTx/>
                <a:latin typeface="Arial" pitchFamily="34" charset="0"/>
                <a:ea typeface="+mn-ea"/>
                <a:cs typeface="+mn-cs"/>
              </a:rPr>
              <a:t>to receive table of contents each Friday…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mn-ea"/>
                <a:cs typeface="+mn-cs"/>
              </a:rPr>
              <a:t>or subscribe to our RSS feed or follow us on Twitter</a:t>
            </a:r>
          </a:p>
        </p:txBody>
      </p:sp>
      <p:sp>
        <p:nvSpPr>
          <p:cNvPr id="7" name="TextBox 6" descr="&quot;&quot;">
            <a:extLst>
              <a:ext uri="{FF2B5EF4-FFF2-40B4-BE49-F238E27FC236}">
                <a16:creationId xmlns:a16="http://schemas.microsoft.com/office/drawing/2014/main" id="{E8E9178B-5C63-46CE-9D74-2ADD793D4CEE}"/>
              </a:ext>
            </a:extLst>
          </p:cNvPr>
          <p:cNvSpPr txBox="1"/>
          <p:nvPr/>
        </p:nvSpPr>
        <p:spPr>
          <a:xfrm>
            <a:off x="3961421" y="5719513"/>
            <a:ext cx="7043463" cy="461665"/>
          </a:xfrm>
          <a:prstGeom prst="rect">
            <a:avLst/>
          </a:prstGeom>
          <a:solidFill>
            <a:srgbClr val="FFFF99"/>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mn-cs"/>
              </a:rPr>
              <a:t>http://grants.nih.gov/grants/guide/listserv_dev.htm</a:t>
            </a:r>
          </a:p>
        </p:txBody>
      </p:sp>
    </p:spTree>
    <p:extLst>
      <p:ext uri="{BB962C8B-B14F-4D97-AF65-F5344CB8AC3E}">
        <p14:creationId xmlns:p14="http://schemas.microsoft.com/office/powerpoint/2010/main" val="174898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832" y="173622"/>
            <a:ext cx="11558336" cy="758825"/>
          </a:xfrm>
        </p:spPr>
        <p:txBody>
          <a:bodyPr>
            <a:normAutofit/>
          </a:bodyPr>
          <a:lstStyle/>
          <a:p>
            <a:pPr algn="l"/>
            <a:r>
              <a:rPr lang="en-US" sz="4000">
                <a:solidFill>
                  <a:schemeClr val="tx1"/>
                </a:solidFill>
              </a:rPr>
              <a:t>Extramural</a:t>
            </a:r>
            <a:r>
              <a:rPr lang="en-US">
                <a:solidFill>
                  <a:schemeClr val="tx1"/>
                </a:solidFill>
              </a:rPr>
              <a:t> Nexus and Open Mike Blog</a:t>
            </a:r>
          </a:p>
        </p:txBody>
      </p:sp>
      <p:pic>
        <p:nvPicPr>
          <p:cNvPr id="4" name="Picture 3" descr="Open Mike blog screenshot sample">
            <a:extLst>
              <a:ext uri="{FF2B5EF4-FFF2-40B4-BE49-F238E27FC236}">
                <a16:creationId xmlns:a16="http://schemas.microsoft.com/office/drawing/2014/main" id="{BB1884FA-7A68-43B4-BDF4-A2AAAD138E52}"/>
              </a:ext>
            </a:extLst>
          </p:cNvPr>
          <p:cNvPicPr>
            <a:picLocks noChangeAspect="1"/>
          </p:cNvPicPr>
          <p:nvPr/>
        </p:nvPicPr>
        <p:blipFill>
          <a:blip r:embed="rId3"/>
          <a:stretch>
            <a:fillRect/>
          </a:stretch>
        </p:blipFill>
        <p:spPr>
          <a:xfrm>
            <a:off x="176463" y="1398616"/>
            <a:ext cx="11769611" cy="5459384"/>
          </a:xfrm>
          <a:prstGeom prst="rect">
            <a:avLst/>
          </a:prstGeom>
        </p:spPr>
      </p:pic>
      <p:sp>
        <p:nvSpPr>
          <p:cNvPr id="43012" name="Text Box 5" descr="Screenshot of Open Mike blog page at http://nexus.od.nih.gov &#10;&#10;Subscribe to the monthly Nexus for a summary of NIH grant happenings, resources, events.&#10;Provide comment, join the discussion!&#10;"/>
          <p:cNvSpPr txBox="1">
            <a:spLocks noChangeArrowheads="1"/>
          </p:cNvSpPr>
          <p:nvPr/>
        </p:nvSpPr>
        <p:spPr bwMode="auto">
          <a:xfrm>
            <a:off x="245925" y="2037347"/>
            <a:ext cx="2898327" cy="2326106"/>
          </a:xfrm>
          <a:prstGeom prst="rect">
            <a:avLst/>
          </a:prstGeom>
          <a:solidFill>
            <a:srgbClr val="FFFF99"/>
          </a:solidFill>
          <a:ln w="12700">
            <a:solidFill>
              <a:schemeClr val="tx2"/>
            </a:solidFill>
            <a:miter lim="800000"/>
            <a:headEnd type="none" w="sm" len="sm"/>
            <a:tailEnd type="none" w="sm" len="sm"/>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50000"/>
              </a:spcBef>
              <a:spcAft>
                <a:spcPct val="0"/>
              </a:spcAft>
              <a:defRPr/>
            </a:pPr>
            <a:r>
              <a:rPr lang="en-US" sz="2000">
                <a:solidFill>
                  <a:prstClr val="black"/>
                </a:solidFill>
              </a:rPr>
              <a:t>Subscribe to the monthly Nexus for a summary of NIH grant happenings, resources, events.</a:t>
            </a:r>
          </a:p>
          <a:p>
            <a:pPr algn="ctr" fontAlgn="base">
              <a:spcBef>
                <a:spcPct val="50000"/>
              </a:spcBef>
              <a:spcAft>
                <a:spcPct val="0"/>
              </a:spcAft>
              <a:defRPr/>
            </a:pPr>
            <a:r>
              <a:rPr lang="en-US" sz="2000" b="1">
                <a:solidFill>
                  <a:srgbClr val="FF0000"/>
                </a:solidFill>
              </a:rPr>
              <a:t>Provide comment, join the discussion!</a:t>
            </a:r>
          </a:p>
          <a:p>
            <a:pPr algn="ctr" fontAlgn="base">
              <a:spcBef>
                <a:spcPct val="50000"/>
              </a:spcBef>
              <a:spcAft>
                <a:spcPct val="0"/>
              </a:spcAft>
              <a:defRPr/>
            </a:pPr>
            <a:endParaRPr lang="en-US" sz="2000">
              <a:solidFill>
                <a:prstClr val="black"/>
              </a:solidFill>
            </a:endParaRPr>
          </a:p>
          <a:p>
            <a:pPr algn="ctr" fontAlgn="base">
              <a:spcBef>
                <a:spcPct val="50000"/>
              </a:spcBef>
              <a:spcAft>
                <a:spcPct val="0"/>
              </a:spcAft>
              <a:defRPr/>
            </a:pPr>
            <a:endParaRPr lang="en-US" sz="2000">
              <a:solidFill>
                <a:prstClr val="black"/>
              </a:solidFill>
            </a:endParaRPr>
          </a:p>
          <a:p>
            <a:pPr algn="ctr" fontAlgn="base">
              <a:spcBef>
                <a:spcPct val="50000"/>
              </a:spcBef>
              <a:spcAft>
                <a:spcPct val="0"/>
              </a:spcAft>
              <a:defRPr/>
            </a:pPr>
            <a:r>
              <a:rPr lang="en-US" sz="2000">
                <a:solidFill>
                  <a:prstClr val="black"/>
                </a:solidFill>
              </a:rPr>
              <a:t> </a:t>
            </a:r>
          </a:p>
        </p:txBody>
      </p:sp>
      <p:sp>
        <p:nvSpPr>
          <p:cNvPr id="43011" name="Text Box 5" descr="&quot;&quot;"/>
          <p:cNvSpPr txBox="1">
            <a:spLocks noChangeArrowheads="1"/>
          </p:cNvSpPr>
          <p:nvPr/>
        </p:nvSpPr>
        <p:spPr bwMode="auto">
          <a:xfrm>
            <a:off x="8029073" y="2621158"/>
            <a:ext cx="3352800" cy="469900"/>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50000"/>
              </a:spcBef>
              <a:spcAft>
                <a:spcPct val="0"/>
              </a:spcAft>
              <a:defRPr/>
            </a:pPr>
            <a:r>
              <a:rPr lang="en-US">
                <a:solidFill>
                  <a:prstClr val="black"/>
                </a:solidFill>
              </a:rPr>
              <a:t>http://</a:t>
            </a:r>
            <a:r>
              <a:rPr lang="en-US" err="1">
                <a:solidFill>
                  <a:prstClr val="black"/>
                </a:solidFill>
              </a:rPr>
              <a:t>nexus.od.nih.gov</a:t>
            </a:r>
            <a:endParaRPr lang="en-US">
              <a:solidFill>
                <a:prstClr val="black"/>
              </a:solidFill>
            </a:endParaRPr>
          </a:p>
        </p:txBody>
      </p:sp>
    </p:spTree>
    <p:extLst>
      <p:ext uri="{BB962C8B-B14F-4D97-AF65-F5344CB8AC3E}">
        <p14:creationId xmlns:p14="http://schemas.microsoft.com/office/powerpoint/2010/main" val="428315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88C1C-1CE0-4098-B974-E90092E9476A}"/>
              </a:ext>
            </a:extLst>
          </p:cNvPr>
          <p:cNvSpPr>
            <a:spLocks noGrp="1"/>
          </p:cNvSpPr>
          <p:nvPr>
            <p:ph type="title"/>
          </p:nvPr>
        </p:nvSpPr>
        <p:spPr>
          <a:xfrm>
            <a:off x="912071" y="969390"/>
            <a:ext cx="10072603" cy="1325563"/>
          </a:xfrm>
        </p:spPr>
        <p:txBody>
          <a:bodyPr>
            <a:normAutofit/>
          </a:bodyPr>
          <a:lstStyle/>
          <a:p>
            <a:r>
              <a:rPr lang="en-US" b="1">
                <a:effectLst/>
                <a:latin typeface="Helvetica" panose="020B0604020202020204" pitchFamily="34" charset="0"/>
                <a:ea typeface="Calibri" panose="020F0502020204030204" pitchFamily="34" charset="0"/>
                <a:cs typeface="Times New Roman" panose="02020603050405020304" pitchFamily="18" charset="0"/>
              </a:rPr>
              <a:t>More Important Resources</a:t>
            </a:r>
            <a:endParaRPr lang="en-US"/>
          </a:p>
        </p:txBody>
      </p:sp>
      <p:sp>
        <p:nvSpPr>
          <p:cNvPr id="1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 name="Picture 9" descr="exclamation mark">
            <a:extLst>
              <a:ext uri="{FF2B5EF4-FFF2-40B4-BE49-F238E27FC236}">
                <a16:creationId xmlns:a16="http://schemas.microsoft.com/office/drawing/2014/main" id="{7E05E87A-7ECA-41E4-BC6E-1A7DE7F271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867076" y="1211604"/>
            <a:ext cx="781372" cy="781372"/>
          </a:xfrm>
          <a:prstGeom prst="rect">
            <a:avLst/>
          </a:prstGeom>
          <a:noFill/>
        </p:spPr>
      </p:pic>
      <p:sp>
        <p:nvSpPr>
          <p:cNvPr id="9" name="Content Placeholder 1">
            <a:extLst>
              <a:ext uri="{FF2B5EF4-FFF2-40B4-BE49-F238E27FC236}">
                <a16:creationId xmlns:a16="http://schemas.microsoft.com/office/drawing/2014/main" id="{4025B709-D178-4B54-88BF-F7CC499F4A90}"/>
              </a:ext>
            </a:extLst>
          </p:cNvPr>
          <p:cNvSpPr txBox="1">
            <a:spLocks/>
          </p:cNvSpPr>
          <p:nvPr/>
        </p:nvSpPr>
        <p:spPr>
          <a:xfrm>
            <a:off x="1532040" y="2516656"/>
            <a:ext cx="9543473" cy="3754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buFont typeface="Symbol" panose="05050102010706020507" pitchFamily="18" charset="2"/>
              <a:buChar char=""/>
            </a:pPr>
            <a:r>
              <a:rPr lang="en-US" sz="2400"/>
              <a:t>Early-Stage Investigator (ESI)</a:t>
            </a:r>
          </a:p>
          <a:p>
            <a:pPr marL="342900" indent="-342900">
              <a:lnSpc>
                <a:spcPct val="107000"/>
              </a:lnSpc>
              <a:spcBef>
                <a:spcPts val="0"/>
              </a:spcBef>
              <a:buFont typeface="Symbol" panose="05050102010706020507" pitchFamily="18" charset="2"/>
              <a:buChar char=""/>
            </a:pPr>
            <a:r>
              <a:rPr lang="en-US" sz="2400"/>
              <a:t>Notices (NOTs) of Policy Changes</a:t>
            </a:r>
          </a:p>
          <a:p>
            <a:pPr marL="342900" indent="-342900">
              <a:lnSpc>
                <a:spcPct val="107000"/>
              </a:lnSpc>
              <a:spcBef>
                <a:spcPts val="0"/>
              </a:spcBef>
              <a:buFont typeface="Symbol" panose="05050102010706020507" pitchFamily="18" charset="2"/>
              <a:buChar char=""/>
            </a:pPr>
            <a:r>
              <a:rPr lang="en-US" sz="2400">
                <a:solidFill>
                  <a:srgbClr val="0070C0"/>
                </a:solidFill>
                <a:hlinkClick r:id="rId3">
                  <a:extLst>
                    <a:ext uri="{A12FA001-AC4F-418D-AE19-62706E023703}">
                      <ahyp:hlinkClr xmlns:ahyp="http://schemas.microsoft.com/office/drawing/2018/hyperlinkcolor" val="tx"/>
                    </a:ext>
                  </a:extLst>
                </a:hlinkClick>
              </a:rPr>
              <a:t>Diversity</a:t>
            </a:r>
            <a:r>
              <a:rPr lang="en-US" sz="2400"/>
              <a:t> </a:t>
            </a:r>
          </a:p>
          <a:p>
            <a:pPr marL="342900" indent="-342900">
              <a:lnSpc>
                <a:spcPct val="107000"/>
              </a:lnSpc>
              <a:spcBef>
                <a:spcPts val="0"/>
              </a:spcBef>
              <a:buFont typeface="Symbol" panose="05050102010706020507" pitchFamily="18" charset="2"/>
              <a:buChar char=""/>
            </a:pPr>
            <a:r>
              <a:rPr lang="en-US" sz="2400">
                <a:solidFill>
                  <a:srgbClr val="0070C0"/>
                </a:solidFill>
                <a:hlinkClick r:id="rId4">
                  <a:extLst>
                    <a:ext uri="{A12FA001-AC4F-418D-AE19-62706E023703}">
                      <ahyp:hlinkClr xmlns:ahyp="http://schemas.microsoft.com/office/drawing/2018/hyperlinkcolor" val="tx"/>
                    </a:ext>
                  </a:extLst>
                </a:hlinkClick>
              </a:rPr>
              <a:t>Research Training and Career Development</a:t>
            </a:r>
            <a:endParaRPr lang="en-US" sz="2400">
              <a:solidFill>
                <a:srgbClr val="0070C0"/>
              </a:solidFill>
            </a:endParaRPr>
          </a:p>
          <a:p>
            <a:pPr marL="342900" indent="-342900">
              <a:lnSpc>
                <a:spcPct val="107000"/>
              </a:lnSpc>
              <a:spcBef>
                <a:spcPts val="0"/>
              </a:spcBef>
              <a:buFont typeface="Symbol" panose="05050102010706020507" pitchFamily="18" charset="2"/>
              <a:buChar char=""/>
            </a:pPr>
            <a:r>
              <a:rPr lang="en-US" sz="2400"/>
              <a:t>Loan Repayment Program (LRPs)</a:t>
            </a:r>
          </a:p>
        </p:txBody>
      </p:sp>
    </p:spTree>
    <p:extLst>
      <p:ext uri="{BB962C8B-B14F-4D97-AF65-F5344CB8AC3E}">
        <p14:creationId xmlns:p14="http://schemas.microsoft.com/office/powerpoint/2010/main" val="424869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57FE-151E-4171-9A82-B003D10CC004}"/>
              </a:ext>
            </a:extLst>
          </p:cNvPr>
          <p:cNvSpPr>
            <a:spLocks noGrp="1"/>
          </p:cNvSpPr>
          <p:nvPr>
            <p:ph type="title"/>
          </p:nvPr>
        </p:nvSpPr>
        <p:spPr>
          <a:xfrm>
            <a:off x="325016" y="334499"/>
            <a:ext cx="10515600" cy="701199"/>
          </a:xfrm>
        </p:spPr>
        <p:txBody>
          <a:bodyPr>
            <a:normAutofit/>
          </a:bodyPr>
          <a:lstStyle/>
          <a:p>
            <a:pPr algn="l"/>
            <a:r>
              <a:rPr lang="en-US" sz="3600"/>
              <a:t>Early-Stage Investigator Policies</a:t>
            </a:r>
          </a:p>
        </p:txBody>
      </p:sp>
      <p:pic>
        <p:nvPicPr>
          <p:cNvPr id="4" name="Picture 3" descr="Sample of Early Stage Investigator Policies page with bullets of topics">
            <a:extLst>
              <a:ext uri="{FF2B5EF4-FFF2-40B4-BE49-F238E27FC236}">
                <a16:creationId xmlns:a16="http://schemas.microsoft.com/office/drawing/2014/main" id="{4C2FDC73-732C-465E-B30E-839AAF44855B}"/>
              </a:ext>
            </a:extLst>
          </p:cNvPr>
          <p:cNvPicPr>
            <a:picLocks noChangeAspect="1"/>
          </p:cNvPicPr>
          <p:nvPr/>
        </p:nvPicPr>
        <p:blipFill>
          <a:blip r:embed="rId3"/>
          <a:stretch>
            <a:fillRect/>
          </a:stretch>
        </p:blipFill>
        <p:spPr>
          <a:xfrm>
            <a:off x="325015" y="1190839"/>
            <a:ext cx="6341235" cy="3244683"/>
          </a:xfrm>
          <a:prstGeom prst="rect">
            <a:avLst/>
          </a:prstGeom>
        </p:spPr>
      </p:pic>
      <p:pic>
        <p:nvPicPr>
          <p:cNvPr id="6" name="Picture 5" descr="Early Stage Investigator (ESI) Status image of handlout">
            <a:hlinkClick r:id="rId4"/>
            <a:extLst>
              <a:ext uri="{FF2B5EF4-FFF2-40B4-BE49-F238E27FC236}">
                <a16:creationId xmlns:a16="http://schemas.microsoft.com/office/drawing/2014/main" id="{7F893868-4FB8-448E-83A2-21A9161C1C49}"/>
              </a:ext>
            </a:extLst>
          </p:cNvPr>
          <p:cNvPicPr>
            <a:picLocks noChangeAspect="1"/>
          </p:cNvPicPr>
          <p:nvPr/>
        </p:nvPicPr>
        <p:blipFill>
          <a:blip r:embed="rId5"/>
          <a:stretch>
            <a:fillRect/>
          </a:stretch>
        </p:blipFill>
        <p:spPr>
          <a:xfrm>
            <a:off x="5176610" y="2263769"/>
            <a:ext cx="5250280" cy="3807339"/>
          </a:xfrm>
          <a:prstGeom prst="rect">
            <a:avLst/>
          </a:prstGeom>
        </p:spPr>
      </p:pic>
      <p:sp>
        <p:nvSpPr>
          <p:cNvPr id="9" name="TextBox 8">
            <a:extLst>
              <a:ext uri="{FF2B5EF4-FFF2-40B4-BE49-F238E27FC236}">
                <a16:creationId xmlns:a16="http://schemas.microsoft.com/office/drawing/2014/main" id="{FB2A1503-5857-49D5-8F5A-0722866BEA3D}"/>
              </a:ext>
            </a:extLst>
          </p:cNvPr>
          <p:cNvSpPr txBox="1"/>
          <p:nvPr/>
        </p:nvSpPr>
        <p:spPr>
          <a:xfrm>
            <a:off x="7154249" y="1190839"/>
            <a:ext cx="4098470" cy="307777"/>
          </a:xfrm>
          <a:prstGeom prst="rect">
            <a:avLst/>
          </a:prstGeom>
          <a:solidFill>
            <a:srgbClr val="FFEDB3"/>
          </a:solidFill>
        </p:spPr>
        <p:txBody>
          <a:bodyPr wrap="square">
            <a:spAutoFit/>
          </a:bodyPr>
          <a:lstStyle/>
          <a:p>
            <a:r>
              <a:rPr lang="en-US" sz="1400">
                <a:hlinkClick r:id="rId6"/>
              </a:rPr>
              <a:t>https://grants.nih.gov/policy/early-stage/index.htm</a:t>
            </a:r>
            <a:r>
              <a:rPr lang="en-US" sz="1400"/>
              <a:t> </a:t>
            </a:r>
          </a:p>
        </p:txBody>
      </p:sp>
    </p:spTree>
    <p:extLst>
      <p:ext uri="{BB962C8B-B14F-4D97-AF65-F5344CB8AC3E}">
        <p14:creationId xmlns:p14="http://schemas.microsoft.com/office/powerpoint/2010/main" val="382739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F3A70-F07A-4EED-8186-C6CD0764720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Notices of NIH Policy Changes</a:t>
            </a:r>
          </a:p>
        </p:txBody>
      </p:sp>
      <p:pic>
        <p:nvPicPr>
          <p:cNvPr id="4" name="Picture 3" descr="Notices of NIH Policy Changes screenshot">
            <a:extLst>
              <a:ext uri="{FF2B5EF4-FFF2-40B4-BE49-F238E27FC236}">
                <a16:creationId xmlns:a16="http://schemas.microsoft.com/office/drawing/2014/main" id="{4C86136D-6CA5-40CB-BB2E-9FD8A6205AF6}"/>
              </a:ext>
            </a:extLst>
          </p:cNvPr>
          <p:cNvPicPr>
            <a:picLocks noChangeAspect="1"/>
          </p:cNvPicPr>
          <p:nvPr/>
        </p:nvPicPr>
        <p:blipFill>
          <a:blip r:embed="rId3"/>
          <a:stretch>
            <a:fillRect/>
          </a:stretch>
        </p:blipFill>
        <p:spPr>
          <a:xfrm>
            <a:off x="232228" y="1160827"/>
            <a:ext cx="7288353" cy="4093097"/>
          </a:xfrm>
          <a:prstGeom prst="rect">
            <a:avLst/>
          </a:prstGeom>
        </p:spPr>
      </p:pic>
      <p:sp>
        <p:nvSpPr>
          <p:cNvPr id="6" name="TextBox 5">
            <a:extLst>
              <a:ext uri="{FF2B5EF4-FFF2-40B4-BE49-F238E27FC236}">
                <a16:creationId xmlns:a16="http://schemas.microsoft.com/office/drawing/2014/main" id="{72492F3E-33CA-486C-AA88-F8D39C837F37}"/>
              </a:ext>
            </a:extLst>
          </p:cNvPr>
          <p:cNvSpPr txBox="1"/>
          <p:nvPr/>
        </p:nvSpPr>
        <p:spPr>
          <a:xfrm>
            <a:off x="6964908" y="654888"/>
            <a:ext cx="4731224" cy="369332"/>
          </a:xfrm>
          <a:prstGeom prst="rect">
            <a:avLst/>
          </a:prstGeom>
          <a:solidFill>
            <a:srgbClr val="FFC000"/>
          </a:solidFill>
        </p:spPr>
        <p:txBody>
          <a:bodyPr wrap="square">
            <a:spAutoFit/>
          </a:bodyPr>
          <a:lstStyle/>
          <a:p>
            <a:r>
              <a:rPr lang="en-US">
                <a:hlinkClick r:id="rId4"/>
              </a:rPr>
              <a:t>Notices of NIH Policy Changes | grants.nih.gov</a:t>
            </a:r>
            <a:endParaRPr lang="en-US"/>
          </a:p>
        </p:txBody>
      </p:sp>
      <p:grpSp>
        <p:nvGrpSpPr>
          <p:cNvPr id="2" name="Group 1" descr="snapshots of two NIH Guide Notices">
            <a:extLst>
              <a:ext uri="{FF2B5EF4-FFF2-40B4-BE49-F238E27FC236}">
                <a16:creationId xmlns:a16="http://schemas.microsoft.com/office/drawing/2014/main" id="{4F15AFA7-7AE3-4485-B778-084147B51884}"/>
              </a:ext>
            </a:extLst>
          </p:cNvPr>
          <p:cNvGrpSpPr/>
          <p:nvPr/>
        </p:nvGrpSpPr>
        <p:grpSpPr>
          <a:xfrm>
            <a:off x="7623527" y="1318341"/>
            <a:ext cx="4336245" cy="4274332"/>
            <a:chOff x="7623527" y="1318341"/>
            <a:chExt cx="4336245" cy="4274332"/>
          </a:xfrm>
        </p:grpSpPr>
        <p:pic>
          <p:nvPicPr>
            <p:cNvPr id="7" name="Picture 6">
              <a:extLst>
                <a:ext uri="{FF2B5EF4-FFF2-40B4-BE49-F238E27FC236}">
                  <a16:creationId xmlns:a16="http://schemas.microsoft.com/office/drawing/2014/main" id="{787E345A-ADC5-400B-A30A-2BB1ED72D6BA}"/>
                </a:ext>
              </a:extLst>
            </p:cNvPr>
            <p:cNvPicPr>
              <a:picLocks noChangeAspect="1"/>
            </p:cNvPicPr>
            <p:nvPr/>
          </p:nvPicPr>
          <p:blipFill>
            <a:blip r:embed="rId5"/>
            <a:stretch>
              <a:fillRect/>
            </a:stretch>
          </p:blipFill>
          <p:spPr>
            <a:xfrm>
              <a:off x="7623527" y="1318341"/>
              <a:ext cx="4336245" cy="1773201"/>
            </a:xfrm>
            <a:prstGeom prst="rect">
              <a:avLst/>
            </a:prstGeom>
            <a:ln w="38100">
              <a:solidFill>
                <a:srgbClr val="FFC000"/>
              </a:solidFill>
            </a:ln>
          </p:spPr>
        </p:pic>
        <p:pic>
          <p:nvPicPr>
            <p:cNvPr id="8" name="Picture 7">
              <a:extLst>
                <a:ext uri="{FF2B5EF4-FFF2-40B4-BE49-F238E27FC236}">
                  <a16:creationId xmlns:a16="http://schemas.microsoft.com/office/drawing/2014/main" id="{754137F1-3CC7-43AB-B905-85B5399C6991}"/>
                </a:ext>
              </a:extLst>
            </p:cNvPr>
            <p:cNvPicPr>
              <a:picLocks noChangeAspect="1"/>
            </p:cNvPicPr>
            <p:nvPr/>
          </p:nvPicPr>
          <p:blipFill>
            <a:blip r:embed="rId6"/>
            <a:stretch>
              <a:fillRect/>
            </a:stretch>
          </p:blipFill>
          <p:spPr>
            <a:xfrm>
              <a:off x="7649028" y="3581027"/>
              <a:ext cx="4310743" cy="2011646"/>
            </a:xfrm>
            <a:prstGeom prst="rect">
              <a:avLst/>
            </a:prstGeom>
            <a:ln w="38100">
              <a:solidFill>
                <a:srgbClr val="FFC000"/>
              </a:solidFill>
            </a:ln>
          </p:spPr>
        </p:pic>
      </p:grpSp>
    </p:spTree>
    <p:extLst>
      <p:ext uri="{BB962C8B-B14F-4D97-AF65-F5344CB8AC3E}">
        <p14:creationId xmlns:p14="http://schemas.microsoft.com/office/powerpoint/2010/main" val="377734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73267-37BB-4A53-A54D-9D5D84217F57}"/>
              </a:ext>
            </a:extLst>
          </p:cNvPr>
          <p:cNvSpPr>
            <a:spLocks noGrp="1"/>
          </p:cNvSpPr>
          <p:nvPr>
            <p:ph type="title"/>
          </p:nvPr>
        </p:nvSpPr>
        <p:spPr>
          <a:xfrm>
            <a:off x="295939" y="301331"/>
            <a:ext cx="10515600" cy="616152"/>
          </a:xfrm>
        </p:spPr>
        <p:txBody>
          <a:bodyPr>
            <a:normAutofit/>
          </a:bodyPr>
          <a:lstStyle/>
          <a:p>
            <a:pPr algn="l"/>
            <a:r>
              <a:rPr lang="en-US" sz="3600">
                <a:solidFill>
                  <a:schemeClr val="tx1"/>
                </a:solidFill>
              </a:rPr>
              <a:t>NIH Research Training Website</a:t>
            </a:r>
          </a:p>
        </p:txBody>
      </p:sp>
      <p:sp>
        <p:nvSpPr>
          <p:cNvPr id="9" name="Rectangle 8">
            <a:extLst>
              <a:ext uri="{FF2B5EF4-FFF2-40B4-BE49-F238E27FC236}">
                <a16:creationId xmlns:a16="http://schemas.microsoft.com/office/drawing/2014/main" id="{93130C10-6D9B-40A7-8498-39F353252C13}"/>
              </a:ext>
            </a:extLst>
          </p:cNvPr>
          <p:cNvSpPr/>
          <p:nvPr/>
        </p:nvSpPr>
        <p:spPr>
          <a:xfrm>
            <a:off x="3005159" y="1698172"/>
            <a:ext cx="6251274" cy="461665"/>
          </a:xfrm>
          <a:prstGeom prst="rect">
            <a:avLst/>
          </a:prstGeom>
          <a:solidFill>
            <a:schemeClr val="bg1">
              <a:lumMod val="95000"/>
            </a:schemeClr>
          </a:solidFill>
        </p:spPr>
        <p:txBody>
          <a:bodyPr wrap="square" tIns="91440" bIns="91440">
            <a:spAutoFit/>
          </a:bodyPr>
          <a:lstStyle/>
          <a:p>
            <a:pPr marL="0" marR="0" lvl="0" indent="0" algn="ctr" defTabSz="914400" rtl="0" eaLnBrk="0" fontAlgn="auto" latinLnBrk="0" hangingPunct="0">
              <a:lnSpc>
                <a:spcPct val="90000"/>
              </a:lnSpc>
              <a:spcBef>
                <a:spcPts val="0"/>
              </a:spcBef>
              <a:spcAft>
                <a:spcPts val="0"/>
              </a:spcAft>
              <a:buClr>
                <a:srgbClr val="FF9966"/>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hlinkClick r:id="rId4"/>
              </a:rPr>
              <a:t>https://researchtraining.nih.gov</a:t>
            </a:r>
            <a:endParaRPr kumimoji="0" lang="en-US" sz="2000" b="1" i="0" u="none" strike="noStrike" kern="1200" cap="none" spc="0" normalizeH="0" baseline="0" noProof="0">
              <a:ln>
                <a:noFill/>
              </a:ln>
              <a:solidFill>
                <a:srgbClr val="44546A"/>
              </a:solidFill>
              <a:effectLst/>
              <a:uLnTx/>
              <a:uFillTx/>
              <a:latin typeface="Calibri" panose="020F0502020204030204"/>
              <a:ea typeface="+mn-ea"/>
              <a:cs typeface="+mn-cs"/>
            </a:endParaRPr>
          </a:p>
        </p:txBody>
      </p:sp>
      <p:grpSp>
        <p:nvGrpSpPr>
          <p:cNvPr id="2" name="Group 1" descr="Snapshot of the research training website and the fellowship kiosk at https://researchtraining.nih.gov">
            <a:extLst>
              <a:ext uri="{FF2B5EF4-FFF2-40B4-BE49-F238E27FC236}">
                <a16:creationId xmlns:a16="http://schemas.microsoft.com/office/drawing/2014/main" id="{7A2A60A8-02D1-4362-971B-5825C3CA15CC}"/>
              </a:ext>
            </a:extLst>
          </p:cNvPr>
          <p:cNvGrpSpPr/>
          <p:nvPr/>
        </p:nvGrpSpPr>
        <p:grpSpPr>
          <a:xfrm>
            <a:off x="98547" y="1095041"/>
            <a:ext cx="12009259" cy="4862537"/>
            <a:chOff x="98547" y="1095041"/>
            <a:chExt cx="12009259" cy="4862537"/>
          </a:xfrm>
        </p:grpSpPr>
        <p:grpSp>
          <p:nvGrpSpPr>
            <p:cNvPr id="5" name="Group 4" descr="Snapshot of the research training website and the fellowship kiosk at https://researchtraining.nih.gov">
              <a:extLst>
                <a:ext uri="{FF2B5EF4-FFF2-40B4-BE49-F238E27FC236}">
                  <a16:creationId xmlns:a16="http://schemas.microsoft.com/office/drawing/2014/main" id="{DD23F335-BF79-400C-B4F9-C589C799BDDB}"/>
                </a:ext>
              </a:extLst>
            </p:cNvPr>
            <p:cNvGrpSpPr/>
            <p:nvPr/>
          </p:nvGrpSpPr>
          <p:grpSpPr>
            <a:xfrm>
              <a:off x="98547" y="1240221"/>
              <a:ext cx="5936695" cy="4717357"/>
              <a:chOff x="1919515" y="512006"/>
              <a:chExt cx="8425245" cy="5769428"/>
            </a:xfrm>
          </p:grpSpPr>
          <p:pic>
            <p:nvPicPr>
              <p:cNvPr id="8" name="Picture 7">
                <a:extLst>
                  <a:ext uri="{FF2B5EF4-FFF2-40B4-BE49-F238E27FC236}">
                    <a16:creationId xmlns:a16="http://schemas.microsoft.com/office/drawing/2014/main" id="{3B54BAA5-E492-4CE7-A431-F1D7CC9AA6B1}"/>
                  </a:ext>
                </a:extLst>
              </p:cNvPr>
              <p:cNvPicPr>
                <a:picLocks noChangeAspect="1"/>
              </p:cNvPicPr>
              <p:nvPr/>
            </p:nvPicPr>
            <p:blipFill rotWithShape="1">
              <a:blip r:embed="rId5">
                <a:extLst>
                  <a:ext uri="{28A0092B-C50C-407E-A947-70E740481C1C}">
                    <a14:useLocalDpi xmlns:a14="http://schemas.microsoft.com/office/drawing/2010/main" val="0"/>
                  </a:ext>
                </a:extLst>
              </a:blip>
              <a:srcRect b="6833"/>
              <a:stretch/>
            </p:blipFill>
            <p:spPr>
              <a:xfrm>
                <a:off x="1919515" y="512006"/>
                <a:ext cx="8425245" cy="5769428"/>
              </a:xfrm>
              <a:prstGeom prst="rect">
                <a:avLst/>
              </a:prstGeom>
            </p:spPr>
          </p:pic>
          <p:grpSp>
            <p:nvGrpSpPr>
              <p:cNvPr id="10" name="Group 9">
                <a:extLst>
                  <a:ext uri="{FF2B5EF4-FFF2-40B4-BE49-F238E27FC236}">
                    <a16:creationId xmlns:a16="http://schemas.microsoft.com/office/drawing/2014/main" id="{15158A4B-DF5F-478E-B5DA-8FF694FB80AC}"/>
                  </a:ext>
                </a:extLst>
              </p:cNvPr>
              <p:cNvGrpSpPr/>
              <p:nvPr/>
            </p:nvGrpSpPr>
            <p:grpSpPr>
              <a:xfrm>
                <a:off x="3005159" y="1687662"/>
                <a:ext cx="6251274" cy="3813082"/>
                <a:chOff x="3005159" y="1698172"/>
                <a:chExt cx="6251274" cy="3813082"/>
              </a:xfrm>
            </p:grpSpPr>
            <p:pic>
              <p:nvPicPr>
                <p:cNvPr id="11" name="Picture 10">
                  <a:extLst>
                    <a:ext uri="{FF2B5EF4-FFF2-40B4-BE49-F238E27FC236}">
                      <a16:creationId xmlns:a16="http://schemas.microsoft.com/office/drawing/2014/main" id="{04719579-242D-4F02-98B2-CA852CF7172F}"/>
                    </a:ext>
                  </a:extLst>
                </p:cNvPr>
                <p:cNvPicPr>
                  <a:picLocks noChangeAspect="1"/>
                </p:cNvPicPr>
                <p:nvPr/>
              </p:nvPicPr>
              <p:blipFill rotWithShape="1">
                <a:blip r:embed="rId6"/>
                <a:srcRect l="7634" t="11241" r="61002" b="50427"/>
                <a:stretch/>
              </p:blipFill>
              <p:spPr>
                <a:xfrm>
                  <a:off x="3005159" y="2159837"/>
                  <a:ext cx="6251274" cy="3351417"/>
                </a:xfrm>
                <a:prstGeom prst="rect">
                  <a:avLst/>
                </a:prstGeom>
                <a:effectLst/>
              </p:spPr>
            </p:pic>
            <p:sp>
              <p:nvSpPr>
                <p:cNvPr id="12" name="Rectangle 11">
                  <a:extLst>
                    <a:ext uri="{FF2B5EF4-FFF2-40B4-BE49-F238E27FC236}">
                      <a16:creationId xmlns:a16="http://schemas.microsoft.com/office/drawing/2014/main" id="{FD5334C0-D99F-4B0C-831B-77087F3FC0C0}"/>
                    </a:ext>
                  </a:extLst>
                </p:cNvPr>
                <p:cNvSpPr/>
                <p:nvPr/>
              </p:nvSpPr>
              <p:spPr>
                <a:xfrm>
                  <a:off x="3005159" y="1698172"/>
                  <a:ext cx="6251274" cy="564626"/>
                </a:xfrm>
                <a:prstGeom prst="rect">
                  <a:avLst/>
                </a:prstGeom>
                <a:solidFill>
                  <a:schemeClr val="bg1">
                    <a:lumMod val="95000"/>
                  </a:schemeClr>
                </a:solidFill>
              </p:spPr>
              <p:txBody>
                <a:bodyPr wrap="square" tIns="91440" bIns="91440">
                  <a:spAutoFit/>
                </a:bodyPr>
                <a:lstStyle/>
                <a:p>
                  <a:pPr marL="0" marR="0" lvl="0" indent="0" algn="ctr" defTabSz="914400" rtl="0" eaLnBrk="0" fontAlgn="auto" latinLnBrk="0" hangingPunct="0">
                    <a:lnSpc>
                      <a:spcPct val="90000"/>
                    </a:lnSpc>
                    <a:spcBef>
                      <a:spcPts val="0"/>
                    </a:spcBef>
                    <a:spcAft>
                      <a:spcPts val="0"/>
                    </a:spcAft>
                    <a:buClr>
                      <a:srgbClr val="FF9966"/>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hlinkClick r:id="rId4"/>
                    </a:rPr>
                    <a:t>https://researchtraining.nih.gov</a:t>
                  </a:r>
                  <a:endParaRPr kumimoji="0" lang="en-US" sz="2000" b="1" i="0" u="none" strike="noStrike" kern="1200" cap="none" spc="0" normalizeH="0" baseline="0" noProof="0">
                    <a:ln>
                      <a:noFill/>
                    </a:ln>
                    <a:solidFill>
                      <a:srgbClr val="44546A"/>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75A5C19D-861E-4A70-904B-5975100383C0}"/>
                </a:ext>
              </a:extLst>
            </p:cNvPr>
            <p:cNvGrpSpPr/>
            <p:nvPr/>
          </p:nvGrpSpPr>
          <p:grpSpPr>
            <a:xfrm>
              <a:off x="5856531" y="1095041"/>
              <a:ext cx="6251275" cy="4862537"/>
              <a:chOff x="3737801" y="512006"/>
              <a:chExt cx="8425245" cy="5769428"/>
            </a:xfrm>
          </p:grpSpPr>
          <p:pic>
            <p:nvPicPr>
              <p:cNvPr id="14" name="Picture 13">
                <a:extLst>
                  <a:ext uri="{FF2B5EF4-FFF2-40B4-BE49-F238E27FC236}">
                    <a16:creationId xmlns:a16="http://schemas.microsoft.com/office/drawing/2014/main" id="{A7CAC030-EA56-48B1-BCDF-0DF9FC9172C7}"/>
                  </a:ext>
                </a:extLst>
              </p:cNvPr>
              <p:cNvPicPr>
                <a:picLocks noChangeAspect="1"/>
              </p:cNvPicPr>
              <p:nvPr/>
            </p:nvPicPr>
            <p:blipFill rotWithShape="1">
              <a:blip r:embed="rId5">
                <a:extLst>
                  <a:ext uri="{28A0092B-C50C-407E-A947-70E740481C1C}">
                    <a14:useLocalDpi xmlns:a14="http://schemas.microsoft.com/office/drawing/2010/main" val="0"/>
                  </a:ext>
                </a:extLst>
              </a:blip>
              <a:srcRect b="6833"/>
              <a:stretch/>
            </p:blipFill>
            <p:spPr>
              <a:xfrm>
                <a:off x="3737801" y="512006"/>
                <a:ext cx="8425245" cy="5769428"/>
              </a:xfrm>
              <a:prstGeom prst="rect">
                <a:avLst/>
              </a:prstGeom>
            </p:spPr>
          </p:pic>
          <p:sp>
            <p:nvSpPr>
              <p:cNvPr id="15" name="Rectangle 14">
                <a:extLst>
                  <a:ext uri="{FF2B5EF4-FFF2-40B4-BE49-F238E27FC236}">
                    <a16:creationId xmlns:a16="http://schemas.microsoft.com/office/drawing/2014/main" id="{D7FF1489-F9AD-43FF-AA27-0ACF9C2D6ACC}"/>
                  </a:ext>
                </a:extLst>
              </p:cNvPr>
              <p:cNvSpPr/>
              <p:nvPr/>
            </p:nvSpPr>
            <p:spPr>
              <a:xfrm>
                <a:off x="4802423" y="1687662"/>
                <a:ext cx="6251274" cy="461665"/>
              </a:xfrm>
              <a:prstGeom prst="rect">
                <a:avLst/>
              </a:prstGeom>
              <a:solidFill>
                <a:schemeClr val="bg1">
                  <a:lumMod val="95000"/>
                </a:schemeClr>
              </a:solidFill>
            </p:spPr>
            <p:txBody>
              <a:bodyPr wrap="square" tIns="91440" bIns="91440">
                <a:spAutoFit/>
              </a:bodyPr>
              <a:lstStyle/>
              <a:p>
                <a:pPr marL="0" marR="0" lvl="0" indent="0" algn="ctr" defTabSz="914400" rtl="0" eaLnBrk="0" fontAlgn="auto" latinLnBrk="0" hangingPunct="0">
                  <a:lnSpc>
                    <a:spcPct val="90000"/>
                  </a:lnSpc>
                  <a:spcBef>
                    <a:spcPts val="0"/>
                  </a:spcBef>
                  <a:spcAft>
                    <a:spcPts val="0"/>
                  </a:spcAft>
                  <a:buClr>
                    <a:srgbClr val="FF9966"/>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hlinkClick r:id="rId4"/>
                  </a:rPr>
                  <a:t>https://researchtraining.nih.gov</a:t>
                </a:r>
                <a:endParaRPr kumimoji="0" lang="en-US" sz="2000" b="1" i="0" u="none" strike="noStrike" kern="1200" cap="none" spc="0" normalizeH="0" baseline="0" noProof="0">
                  <a:ln>
                    <a:noFill/>
                  </a:ln>
                  <a:solidFill>
                    <a:srgbClr val="44546A"/>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96BCD24A-814D-4724-B932-F4D06865DAD0}"/>
                  </a:ext>
                </a:extLst>
              </p:cNvPr>
              <p:cNvPicPr>
                <a:picLocks noChangeAspect="1"/>
              </p:cNvPicPr>
              <p:nvPr/>
            </p:nvPicPr>
            <p:blipFill>
              <a:blip r:embed="rId7"/>
              <a:stretch>
                <a:fillRect/>
              </a:stretch>
            </p:blipFill>
            <p:spPr>
              <a:xfrm>
                <a:off x="4802423" y="2077139"/>
                <a:ext cx="6272297" cy="3449716"/>
              </a:xfrm>
              <a:prstGeom prst="rect">
                <a:avLst/>
              </a:prstGeom>
            </p:spPr>
          </p:pic>
        </p:grpSp>
      </p:grpSp>
    </p:spTree>
    <p:custDataLst>
      <p:tags r:id="rId1"/>
    </p:custDataLst>
    <p:extLst>
      <p:ext uri="{BB962C8B-B14F-4D97-AF65-F5344CB8AC3E}">
        <p14:creationId xmlns:p14="http://schemas.microsoft.com/office/powerpoint/2010/main" val="157026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6EBB8-6E8D-40A8-AE08-CC3DB298B43A}"/>
              </a:ext>
            </a:extLst>
          </p:cNvPr>
          <p:cNvSpPr>
            <a:spLocks noGrp="1"/>
          </p:cNvSpPr>
          <p:nvPr>
            <p:ph type="title"/>
          </p:nvPr>
        </p:nvSpPr>
        <p:spPr>
          <a:xfrm>
            <a:off x="524302" y="78944"/>
            <a:ext cx="6531591" cy="1325563"/>
          </a:xfrm>
        </p:spPr>
        <p:txBody>
          <a:bodyPr>
            <a:normAutofit/>
          </a:bodyPr>
          <a:lstStyle/>
          <a:p>
            <a:pPr algn="l"/>
            <a:r>
              <a:rPr lang="en-US" sz="3600"/>
              <a:t>NIH Extramural Diversity</a:t>
            </a:r>
          </a:p>
        </p:txBody>
      </p:sp>
      <p:sp>
        <p:nvSpPr>
          <p:cNvPr id="7" name="TextBox 6">
            <a:extLst>
              <a:ext uri="{FF2B5EF4-FFF2-40B4-BE49-F238E27FC236}">
                <a16:creationId xmlns:a16="http://schemas.microsoft.com/office/drawing/2014/main" id="{F4A23B13-78C0-4638-BCED-0F0F6CCBD59A}"/>
              </a:ext>
            </a:extLst>
          </p:cNvPr>
          <p:cNvSpPr txBox="1"/>
          <p:nvPr/>
        </p:nvSpPr>
        <p:spPr>
          <a:xfrm>
            <a:off x="7055893" y="572448"/>
            <a:ext cx="4773166" cy="338554"/>
          </a:xfrm>
          <a:prstGeom prst="rect">
            <a:avLst/>
          </a:prstGeom>
          <a:solidFill>
            <a:srgbClr val="FFEDB3"/>
          </a:solidFill>
        </p:spPr>
        <p:txBody>
          <a:bodyPr wrap="square">
            <a:spAutoFit/>
          </a:bodyPr>
          <a:lstStyle/>
          <a:p>
            <a:r>
              <a:rPr lang="en-US" sz="1600">
                <a:hlinkClick r:id="rId2"/>
              </a:rPr>
              <a:t>https://extramural-diversity.nih.gov/diversity-matters</a:t>
            </a:r>
            <a:endParaRPr lang="en-US" sz="1600"/>
          </a:p>
        </p:txBody>
      </p:sp>
      <p:pic>
        <p:nvPicPr>
          <p:cNvPr id="15" name="Picture 14" descr="Homepage banner for the homepage on Diversity in Extramural Programs">
            <a:extLst>
              <a:ext uri="{FF2B5EF4-FFF2-40B4-BE49-F238E27FC236}">
                <a16:creationId xmlns:a16="http://schemas.microsoft.com/office/drawing/2014/main" id="{37C2C876-49EA-4C86-B2FE-55D37A913DDE}"/>
              </a:ext>
            </a:extLst>
          </p:cNvPr>
          <p:cNvPicPr>
            <a:picLocks noChangeAspect="1"/>
          </p:cNvPicPr>
          <p:nvPr/>
        </p:nvPicPr>
        <p:blipFill>
          <a:blip r:embed="rId3"/>
          <a:stretch>
            <a:fillRect/>
          </a:stretch>
        </p:blipFill>
        <p:spPr>
          <a:xfrm>
            <a:off x="280587" y="2137436"/>
            <a:ext cx="6775305" cy="2452870"/>
          </a:xfrm>
          <a:prstGeom prst="rect">
            <a:avLst/>
          </a:prstGeom>
        </p:spPr>
      </p:pic>
      <p:pic>
        <p:nvPicPr>
          <p:cNvPr id="9" name="Picture 8" descr="Snapshot of Announcement for Notice of NIH's Interest in Diversity&#10;&#10;Notice Number NOT-OD-20-031&#10;Release Date: November 22, 2019">
            <a:extLst>
              <a:ext uri="{FF2B5EF4-FFF2-40B4-BE49-F238E27FC236}">
                <a16:creationId xmlns:a16="http://schemas.microsoft.com/office/drawing/2014/main" id="{4BE53159-BA1A-4CC9-B3D1-492936D11A4D}"/>
              </a:ext>
            </a:extLst>
          </p:cNvPr>
          <p:cNvPicPr>
            <a:picLocks noChangeAspect="1"/>
          </p:cNvPicPr>
          <p:nvPr/>
        </p:nvPicPr>
        <p:blipFill>
          <a:blip r:embed="rId4"/>
          <a:stretch>
            <a:fillRect/>
          </a:stretch>
        </p:blipFill>
        <p:spPr>
          <a:xfrm>
            <a:off x="8019650" y="1447815"/>
            <a:ext cx="3143043" cy="1217838"/>
          </a:xfrm>
          <a:prstGeom prst="rect">
            <a:avLst/>
          </a:prstGeom>
          <a:ln>
            <a:solidFill>
              <a:srgbClr val="FF8205"/>
            </a:solidFill>
          </a:ln>
        </p:spPr>
      </p:pic>
      <p:pic>
        <p:nvPicPr>
          <p:cNvPr id="13" name="Picture 12" descr="Funding Opportuntities">
            <a:extLst>
              <a:ext uri="{FF2B5EF4-FFF2-40B4-BE49-F238E27FC236}">
                <a16:creationId xmlns:a16="http://schemas.microsoft.com/office/drawing/2014/main" id="{B083401A-D47A-4A06-A386-223B64BCD9F0}"/>
              </a:ext>
            </a:extLst>
          </p:cNvPr>
          <p:cNvPicPr>
            <a:picLocks noChangeAspect="1"/>
          </p:cNvPicPr>
          <p:nvPr/>
        </p:nvPicPr>
        <p:blipFill>
          <a:blip r:embed="rId5"/>
          <a:stretch>
            <a:fillRect/>
          </a:stretch>
        </p:blipFill>
        <p:spPr>
          <a:xfrm>
            <a:off x="7300485" y="2863739"/>
            <a:ext cx="3600953" cy="1000265"/>
          </a:xfrm>
          <a:prstGeom prst="rect">
            <a:avLst/>
          </a:prstGeom>
        </p:spPr>
      </p:pic>
      <p:pic>
        <p:nvPicPr>
          <p:cNvPr id="11" name="Picture 10" descr="Abbreviated snapshot of the listing for Diversity Related Funding Opportunities">
            <a:extLst>
              <a:ext uri="{FF2B5EF4-FFF2-40B4-BE49-F238E27FC236}">
                <a16:creationId xmlns:a16="http://schemas.microsoft.com/office/drawing/2014/main" id="{C34A97FC-C66F-428A-8D5F-C59E1B04B921}"/>
              </a:ext>
            </a:extLst>
          </p:cNvPr>
          <p:cNvPicPr>
            <a:picLocks noChangeAspect="1"/>
          </p:cNvPicPr>
          <p:nvPr/>
        </p:nvPicPr>
        <p:blipFill>
          <a:blip r:embed="rId6"/>
          <a:stretch>
            <a:fillRect/>
          </a:stretch>
        </p:blipFill>
        <p:spPr>
          <a:xfrm>
            <a:off x="7182423" y="3685405"/>
            <a:ext cx="4294985" cy="2452870"/>
          </a:xfrm>
          <a:prstGeom prst="rect">
            <a:avLst/>
          </a:prstGeom>
        </p:spPr>
      </p:pic>
    </p:spTree>
    <p:extLst>
      <p:ext uri="{BB962C8B-B14F-4D97-AF65-F5344CB8AC3E}">
        <p14:creationId xmlns:p14="http://schemas.microsoft.com/office/powerpoint/2010/main" val="385942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9E39E-18FE-432F-841A-045B4164BE6A}"/>
              </a:ext>
            </a:extLst>
          </p:cNvPr>
          <p:cNvSpPr>
            <a:spLocks noGrp="1"/>
          </p:cNvSpPr>
          <p:nvPr>
            <p:ph type="title"/>
          </p:nvPr>
        </p:nvSpPr>
        <p:spPr>
          <a:xfrm>
            <a:off x="210403" y="64191"/>
            <a:ext cx="10515600" cy="1325563"/>
          </a:xfrm>
        </p:spPr>
        <p:txBody>
          <a:bodyPr>
            <a:normAutofit/>
          </a:bodyPr>
          <a:lstStyle/>
          <a:p>
            <a:pPr algn="l"/>
            <a:r>
              <a:rPr lang="en-US" sz="3600"/>
              <a:t>Got Questions?</a:t>
            </a:r>
          </a:p>
        </p:txBody>
      </p:sp>
      <p:pic>
        <p:nvPicPr>
          <p:cNvPr id="5" name="Picture 4" descr="Screenshot of FAQ page and Research Training and Career Development search">
            <a:extLst>
              <a:ext uri="{FF2B5EF4-FFF2-40B4-BE49-F238E27FC236}">
                <a16:creationId xmlns:a16="http://schemas.microsoft.com/office/drawing/2014/main" id="{1B38D4DC-E309-4455-930A-B47DBDA864B7}"/>
              </a:ext>
            </a:extLst>
          </p:cNvPr>
          <p:cNvPicPr>
            <a:picLocks noChangeAspect="1"/>
          </p:cNvPicPr>
          <p:nvPr/>
        </p:nvPicPr>
        <p:blipFill>
          <a:blip r:embed="rId2"/>
          <a:stretch>
            <a:fillRect/>
          </a:stretch>
        </p:blipFill>
        <p:spPr>
          <a:xfrm>
            <a:off x="751352" y="1999418"/>
            <a:ext cx="9024611" cy="3080582"/>
          </a:xfrm>
          <a:prstGeom prst="rect">
            <a:avLst/>
          </a:prstGeom>
        </p:spPr>
      </p:pic>
      <p:sp>
        <p:nvSpPr>
          <p:cNvPr id="7" name="TextBox 6">
            <a:extLst>
              <a:ext uri="{FF2B5EF4-FFF2-40B4-BE49-F238E27FC236}">
                <a16:creationId xmlns:a16="http://schemas.microsoft.com/office/drawing/2014/main" id="{C4535D96-D4AA-49F2-95B8-3DB7689D07E3}"/>
              </a:ext>
            </a:extLst>
          </p:cNvPr>
          <p:cNvSpPr txBox="1"/>
          <p:nvPr/>
        </p:nvSpPr>
        <p:spPr>
          <a:xfrm>
            <a:off x="5708176" y="1020422"/>
            <a:ext cx="5017827" cy="338554"/>
          </a:xfrm>
          <a:prstGeom prst="rect">
            <a:avLst/>
          </a:prstGeom>
          <a:solidFill>
            <a:srgbClr val="FFEDB3"/>
          </a:solidFill>
        </p:spPr>
        <p:txBody>
          <a:bodyPr wrap="square">
            <a:spAutoFit/>
          </a:bodyPr>
          <a:lstStyle/>
          <a:p>
            <a:r>
              <a:rPr lang="en-US" sz="1600">
                <a:hlinkClick r:id="rId3"/>
              </a:rPr>
              <a:t>Research Training Frequently Asked Questions (FAQs)</a:t>
            </a:r>
            <a:endParaRPr lang="en-US" sz="1600"/>
          </a:p>
        </p:txBody>
      </p:sp>
    </p:spTree>
    <p:extLst>
      <p:ext uri="{BB962C8B-B14F-4D97-AF65-F5344CB8AC3E}">
        <p14:creationId xmlns:p14="http://schemas.microsoft.com/office/powerpoint/2010/main" val="227536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00B32-3605-4DE5-BDD9-0C4529B5819D}"/>
              </a:ext>
            </a:extLst>
          </p:cNvPr>
          <p:cNvSpPr>
            <a:spLocks noGrp="1"/>
          </p:cNvSpPr>
          <p:nvPr>
            <p:ph type="title" idx="4294967295"/>
          </p:nvPr>
        </p:nvSpPr>
        <p:spPr>
          <a:xfrm>
            <a:off x="1839119" y="2283155"/>
            <a:ext cx="8513762" cy="313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And one last important tip!</a:t>
            </a:r>
          </a:p>
        </p:txBody>
      </p:sp>
    </p:spTree>
    <p:extLst>
      <p:ext uri="{BB962C8B-B14F-4D97-AF65-F5344CB8AC3E}">
        <p14:creationId xmlns:p14="http://schemas.microsoft.com/office/powerpoint/2010/main" val="153483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E9EE4-3C46-4B6B-8EAE-B07300722C52}"/>
              </a:ext>
            </a:extLst>
          </p:cNvPr>
          <p:cNvSpPr>
            <a:spLocks noGrp="1"/>
          </p:cNvSpPr>
          <p:nvPr>
            <p:ph type="title"/>
          </p:nvPr>
        </p:nvSpPr>
        <p:spPr>
          <a:xfrm>
            <a:off x="290909" y="-741871"/>
            <a:ext cx="11499454" cy="741871"/>
          </a:xfrm>
        </p:spPr>
        <p:txBody>
          <a:bodyPr vert="horz" lIns="91440" tIns="45720" rIns="91440" bIns="45720" rtlCol="0" anchor="b">
            <a:normAutofit/>
          </a:bodyPr>
          <a:lstStyle/>
          <a:p>
            <a:r>
              <a:rPr lang="en-US"/>
              <a:t>Got Student Loan Debt?</a:t>
            </a:r>
          </a:p>
        </p:txBody>
      </p:sp>
      <p:sp>
        <p:nvSpPr>
          <p:cNvPr id="2" name="Text Placeholder 1">
            <a:extLst>
              <a:ext uri="{FF2B5EF4-FFF2-40B4-BE49-F238E27FC236}">
                <a16:creationId xmlns:a16="http://schemas.microsoft.com/office/drawing/2014/main" id="{37300B32-3605-4DE5-BDD9-0C4529B5819D}"/>
              </a:ext>
            </a:extLst>
          </p:cNvPr>
          <p:cNvSpPr>
            <a:spLocks noGrp="1"/>
          </p:cNvSpPr>
          <p:nvPr>
            <p:ph type="body" sz="quarter" idx="10"/>
          </p:nvPr>
        </p:nvSpPr>
        <p:spPr>
          <a:xfrm>
            <a:off x="1839151" y="2217105"/>
            <a:ext cx="8513698" cy="2780779"/>
          </a:xfrm>
        </p:spPr>
        <p:txBody>
          <a:bodyPr>
            <a:normAutofit/>
          </a:bodyPr>
          <a:lstStyle/>
          <a:p>
            <a:pPr marL="0" indent="0" algn="ctr">
              <a:buNone/>
            </a:pPr>
            <a:r>
              <a:rPr lang="en-US" sz="4400"/>
              <a:t>Got Student Loan Debt???</a:t>
            </a:r>
          </a:p>
          <a:p>
            <a:pPr marL="0" indent="0" algn="ctr">
              <a:buNone/>
            </a:pPr>
            <a:endParaRPr lang="en-US" sz="4400"/>
          </a:p>
          <a:p>
            <a:pPr marL="0" indent="0" algn="ctr">
              <a:buNone/>
            </a:pPr>
            <a:r>
              <a:rPr lang="en-US" sz="4400"/>
              <a:t>Are You Conducting Research @ A Non-Profit Institution??</a:t>
            </a:r>
          </a:p>
        </p:txBody>
      </p:sp>
    </p:spTree>
    <p:extLst>
      <p:ext uri="{BB962C8B-B14F-4D97-AF65-F5344CB8AC3E}">
        <p14:creationId xmlns:p14="http://schemas.microsoft.com/office/powerpoint/2010/main" val="25874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B730C-BD0C-4254-8F9B-8B47E2691583}"/>
              </a:ext>
            </a:extLst>
          </p:cNvPr>
          <p:cNvSpPr>
            <a:spLocks noGrp="1"/>
          </p:cNvSpPr>
          <p:nvPr>
            <p:ph type="title"/>
          </p:nvPr>
        </p:nvSpPr>
        <p:spPr>
          <a:xfrm>
            <a:off x="838200" y="349768"/>
            <a:ext cx="10515600" cy="1325563"/>
          </a:xfrm>
        </p:spPr>
        <p:txBody>
          <a:bodyPr>
            <a:normAutofit/>
          </a:bodyPr>
          <a:lstStyle/>
          <a:p>
            <a:r>
              <a:rPr lang="en-US" sz="4800" b="1">
                <a:solidFill>
                  <a:schemeClr val="tx1"/>
                </a:solidFill>
                <a:latin typeface="Open Sans"/>
                <a:ea typeface="Open Sans"/>
                <a:cs typeface="Open Sans"/>
              </a:rPr>
              <a:t>Resource Links</a:t>
            </a:r>
            <a:endParaRPr lang="en-US">
              <a:solidFill>
                <a:schemeClr val="tx1"/>
              </a:solidFill>
              <a:latin typeface="Open Sans"/>
              <a:ea typeface="Open Sans"/>
              <a:cs typeface="Open Sans"/>
            </a:endParaRPr>
          </a:p>
        </p:txBody>
      </p:sp>
      <p:sp>
        <p:nvSpPr>
          <p:cNvPr id="2" name="Content Placeholder 1">
            <a:extLst>
              <a:ext uri="{FF2B5EF4-FFF2-40B4-BE49-F238E27FC236}">
                <a16:creationId xmlns:a16="http://schemas.microsoft.com/office/drawing/2014/main" id="{D6E3C16F-3004-4BFD-81DF-666A918E1329}"/>
              </a:ext>
            </a:extLst>
          </p:cNvPr>
          <p:cNvSpPr>
            <a:spLocks noGrp="1"/>
          </p:cNvSpPr>
          <p:nvPr>
            <p:ph idx="1"/>
          </p:nvPr>
        </p:nvSpPr>
        <p:spPr>
          <a:xfrm>
            <a:off x="838200" y="1795548"/>
            <a:ext cx="10515600" cy="2914997"/>
          </a:xfrm>
        </p:spPr>
        <p:txBody>
          <a:bodyPr>
            <a:normAutofit/>
          </a:bodyPr>
          <a:lstStyle/>
          <a:p>
            <a:pPr marL="461963" indent="-461963"/>
            <a:r>
              <a:rPr lang="en-US" sz="3600">
                <a:solidFill>
                  <a:srgbClr val="002060"/>
                </a:solidFill>
                <a:effectLst/>
              </a:rPr>
              <a:t>Career Guidance</a:t>
            </a:r>
          </a:p>
          <a:p>
            <a:pPr marL="461963" indent="-461963"/>
            <a:r>
              <a:rPr lang="en-US" sz="3600">
                <a:solidFill>
                  <a:srgbClr val="002060"/>
                </a:solidFill>
                <a:effectLst/>
              </a:rPr>
              <a:t>Preparing an NIH Grant Application</a:t>
            </a:r>
          </a:p>
          <a:p>
            <a:pPr marL="461963" indent="-461963"/>
            <a:r>
              <a:rPr lang="en-US" sz="3600">
                <a:solidFill>
                  <a:srgbClr val="002060"/>
                </a:solidFill>
                <a:effectLst/>
              </a:rPr>
              <a:t>Frequently Asked Questions</a:t>
            </a:r>
          </a:p>
          <a:p>
            <a:pPr marL="461963" indent="-461963"/>
            <a:r>
              <a:rPr lang="en-US" sz="3600">
                <a:solidFill>
                  <a:srgbClr val="002060"/>
                </a:solidFill>
                <a:effectLst/>
              </a:rPr>
              <a:t>NIH Policies</a:t>
            </a:r>
            <a:endParaRPr lang="en-US" sz="3600">
              <a:solidFill>
                <a:srgbClr val="002060"/>
              </a:solidFill>
            </a:endParaRPr>
          </a:p>
        </p:txBody>
      </p:sp>
    </p:spTree>
    <p:extLst>
      <p:ext uri="{BB962C8B-B14F-4D97-AF65-F5344CB8AC3E}">
        <p14:creationId xmlns:p14="http://schemas.microsoft.com/office/powerpoint/2010/main" val="343942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5EF7-049D-4743-9055-B92983F1AE50}"/>
              </a:ext>
            </a:extLst>
          </p:cNvPr>
          <p:cNvSpPr txBox="1">
            <a:spLocks noGrp="1"/>
          </p:cNvSpPr>
          <p:nvPr>
            <p:ph type="title" idx="4294967295"/>
          </p:nvPr>
        </p:nvSpPr>
        <p:spPr bwMode="auto">
          <a:xfrm>
            <a:off x="394570" y="136756"/>
            <a:ext cx="8839200" cy="90749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7013" indent="0" algn="l" rtl="0" eaLnBrk="0" fontAlgn="base" hangingPunct="0">
              <a:spcBef>
                <a:spcPct val="0"/>
              </a:spcBef>
              <a:spcAft>
                <a:spcPct val="0"/>
              </a:spcAft>
              <a:defRPr sz="3500" b="0" i="0" kern="1200" baseline="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227013" marR="0" lvl="0" indent="0" algn="l" defTabSz="914400" rtl="0" eaLnBrk="0" fontAlgn="base" latinLnBrk="0" hangingPunct="0">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The NIH LRPs Can Help!</a:t>
            </a:r>
          </a:p>
        </p:txBody>
      </p:sp>
      <p:graphicFrame>
        <p:nvGraphicFramePr>
          <p:cNvPr id="13" name="Diagram 12" descr="Description in notes">
            <a:extLst>
              <a:ext uri="{FF2B5EF4-FFF2-40B4-BE49-F238E27FC236}">
                <a16:creationId xmlns:a16="http://schemas.microsoft.com/office/drawing/2014/main" id="{8EB2AD5A-48D7-428E-A0D6-651014D9941D}"/>
              </a:ext>
            </a:extLst>
          </p:cNvPr>
          <p:cNvGraphicFramePr/>
          <p:nvPr>
            <p:extLst>
              <p:ext uri="{D42A27DB-BD31-4B8C-83A1-F6EECF244321}">
                <p14:modId xmlns:p14="http://schemas.microsoft.com/office/powerpoint/2010/main" val="3215848579"/>
              </p:ext>
            </p:extLst>
          </p:nvPr>
        </p:nvGraphicFramePr>
        <p:xfrm>
          <a:off x="746449" y="961052"/>
          <a:ext cx="10507611" cy="520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79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DC6E32-3F77-45B7-807E-9BB9E0CCB836}"/>
              </a:ext>
            </a:extLst>
          </p:cNvPr>
          <p:cNvSpPr txBox="1">
            <a:spLocks noGrp="1"/>
          </p:cNvSpPr>
          <p:nvPr>
            <p:ph type="title" idx="4294967295"/>
          </p:nvPr>
        </p:nvSpPr>
        <p:spPr>
          <a:xfrm>
            <a:off x="366386" y="299689"/>
            <a:ext cx="609391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NIH LRPs will repay:</a:t>
            </a:r>
          </a:p>
        </p:txBody>
      </p:sp>
      <p:sp>
        <p:nvSpPr>
          <p:cNvPr id="3" name="Summary">
            <a:extLst>
              <a:ext uri="{FF2B5EF4-FFF2-40B4-BE49-F238E27FC236}">
                <a16:creationId xmlns:a16="http://schemas.microsoft.com/office/drawing/2014/main" id="{75EAF67B-815A-4215-AFFA-F59F87E2FA7A}"/>
              </a:ext>
            </a:extLst>
          </p:cNvPr>
          <p:cNvSpPr txBox="1">
            <a:spLocks/>
          </p:cNvSpPr>
          <p:nvPr/>
        </p:nvSpPr>
        <p:spPr bwMode="auto">
          <a:xfrm>
            <a:off x="472858" y="1270348"/>
            <a:ext cx="4800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0" fontAlgn="base" hangingPunct="0">
              <a:spcBef>
                <a:spcPts val="300"/>
              </a:spcBef>
              <a:spcAft>
                <a:spcPct val="0"/>
              </a:spcAft>
              <a:buClr>
                <a:srgbClr val="CBCBFF"/>
              </a:buClr>
              <a:buFont typeface="Georgia" pitchFamily="18" charset="0"/>
              <a:buChar char="•"/>
              <a:defRPr sz="20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19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18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18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18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indent="-342900">
              <a:spcAft>
                <a:spcPts val="0"/>
              </a:spcAft>
              <a:buClr>
                <a:srgbClr val="00359E"/>
              </a:buClr>
              <a:buFont typeface="Arial" pitchFamily="34" charset="0"/>
              <a:buChar char="•"/>
              <a:tabLst>
                <a:tab pos="457200" algn="l"/>
              </a:tabLst>
              <a:defRPr/>
            </a:pPr>
            <a:r>
              <a:rPr lang="en-US">
                <a:latin typeface="Open Sans" panose="020B0606030504020204" pitchFamily="34" charset="0"/>
                <a:ea typeface="Open Sans" panose="020B0606030504020204" pitchFamily="34" charset="0"/>
                <a:cs typeface="Open Sans" panose="020B0606030504020204" pitchFamily="34" charset="0"/>
              </a:rPr>
              <a:t>Up to </a:t>
            </a:r>
            <a:r>
              <a:rPr lang="en-US" b="1">
                <a:solidFill>
                  <a:srgbClr val="00B050"/>
                </a:solidFill>
                <a:latin typeface="Open Sans" panose="020B0606030504020204" pitchFamily="34" charset="0"/>
                <a:ea typeface="Open Sans" panose="020B0606030504020204" pitchFamily="34" charset="0"/>
                <a:cs typeface="Open Sans" panose="020B0606030504020204" pitchFamily="34" charset="0"/>
              </a:rPr>
              <a:t>$100K over 2 </a:t>
            </a:r>
            <a:r>
              <a:rPr lang="en-US" b="1" err="1">
                <a:solidFill>
                  <a:srgbClr val="00B050"/>
                </a:solidFill>
                <a:latin typeface="Open Sans" panose="020B0606030504020204" pitchFamily="34" charset="0"/>
                <a:ea typeface="Open Sans" panose="020B0606030504020204" pitchFamily="34" charset="0"/>
                <a:cs typeface="Open Sans" panose="020B0606030504020204" pitchFamily="34" charset="0"/>
              </a:rPr>
              <a:t>yrs</a:t>
            </a:r>
            <a:r>
              <a:rPr lang="en-US" b="1">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in educational loan repayment</a:t>
            </a:r>
          </a:p>
          <a:p>
            <a:pPr marL="635000" lvl="1" indent="-342900">
              <a:spcBef>
                <a:spcPts val="0"/>
              </a:spcBef>
              <a:spcAft>
                <a:spcPts val="600"/>
              </a:spcAft>
              <a:buClr>
                <a:srgbClr val="00359E"/>
              </a:buClr>
              <a:tabLst>
                <a:tab pos="457200" algn="l"/>
              </a:tabLst>
              <a:defRP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Depending on debt level</a:t>
            </a:r>
          </a:p>
          <a:p>
            <a:pPr marL="342900" indent="-342900">
              <a:spcBef>
                <a:spcPts val="600"/>
              </a:spcBef>
              <a:spcAft>
                <a:spcPts val="600"/>
              </a:spcAft>
              <a:buClr>
                <a:srgbClr val="00359E"/>
              </a:buClr>
              <a:buFont typeface="Arial" pitchFamily="34" charset="0"/>
              <a:buChar char="•"/>
              <a:tabLst>
                <a:tab pos="457200" algn="l"/>
              </a:tabLst>
              <a:defRPr/>
            </a:pPr>
            <a:r>
              <a:rPr lang="en-US">
                <a:latin typeface="Open Sans" panose="020B0606030504020204" pitchFamily="34" charset="0"/>
                <a:ea typeface="Open Sans" panose="020B0606030504020204" pitchFamily="34" charset="0"/>
                <a:cs typeface="Open Sans" panose="020B0606030504020204" pitchFamily="34" charset="0"/>
              </a:rPr>
              <a:t>Coverage of most Federal taxes resulting from the NIH LRP</a:t>
            </a:r>
          </a:p>
          <a:p>
            <a:pPr marL="342900" indent="-342900">
              <a:spcBef>
                <a:spcPts val="600"/>
              </a:spcBef>
              <a:spcAft>
                <a:spcPts val="0"/>
              </a:spcAft>
              <a:buClr>
                <a:srgbClr val="00359E"/>
              </a:buClr>
              <a:buFont typeface="Arial" pitchFamily="34" charset="0"/>
              <a:buChar char="•"/>
              <a:tabLst>
                <a:tab pos="457200" algn="l"/>
              </a:tabLst>
              <a:defRPr/>
            </a:pPr>
            <a:r>
              <a:rPr lang="en-US">
                <a:latin typeface="Open Sans" panose="020B0606030504020204" pitchFamily="34" charset="0"/>
                <a:ea typeface="Open Sans" panose="020B0606030504020204" pitchFamily="34" charset="0"/>
                <a:cs typeface="Open Sans" panose="020B0606030504020204" pitchFamily="34" charset="0"/>
              </a:rPr>
              <a:t>2-year initial contracts </a:t>
            </a:r>
          </a:p>
          <a:p>
            <a:pPr marL="635000" lvl="1" indent="-342900">
              <a:spcBef>
                <a:spcPts val="0"/>
              </a:spcBef>
              <a:spcAft>
                <a:spcPts val="600"/>
              </a:spcAft>
              <a:buClr>
                <a:srgbClr val="00359E"/>
              </a:buClr>
              <a:tabLst>
                <a:tab pos="457200" algn="l"/>
              </a:tabLst>
              <a:defRP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1-or 2-year competitive renewals</a:t>
            </a:r>
          </a:p>
          <a:p>
            <a:pPr marL="342900" indent="-342900">
              <a:spcBef>
                <a:spcPts val="600"/>
              </a:spcBef>
              <a:spcAft>
                <a:spcPts val="600"/>
              </a:spcAft>
              <a:buClr>
                <a:srgbClr val="00359E"/>
              </a:buClr>
              <a:buFont typeface="Arial" pitchFamily="34" charset="0"/>
              <a:buChar char="•"/>
              <a:tabLst>
                <a:tab pos="457200" algn="l"/>
              </a:tabLst>
              <a:defRPr/>
            </a:pPr>
            <a:r>
              <a:rPr lang="en-US">
                <a:latin typeface="Open Sans" panose="020B0606030504020204" pitchFamily="34" charset="0"/>
                <a:ea typeface="Open Sans" panose="020B0606030504020204" pitchFamily="34" charset="0"/>
                <a:cs typeface="Open Sans" panose="020B0606030504020204" pitchFamily="34" charset="0"/>
              </a:rPr>
              <a:t>50% application success rate overall</a:t>
            </a:r>
          </a:p>
          <a:p>
            <a:pPr>
              <a:defRPr/>
            </a:pPr>
            <a:endParaRPr lang="en-US" sz="1800" b="1">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109537" indent="0" algn="ctr">
              <a:buNone/>
              <a:defRPr/>
            </a:pPr>
            <a:r>
              <a:rPr lang="en-US" sz="2800" b="1">
                <a:solidFill>
                  <a:srgbClr val="C00000"/>
                </a:solidFill>
                <a:latin typeface="Open Sans" panose="020B0606030504020204" pitchFamily="34" charset="0"/>
                <a:ea typeface="Open Sans" panose="020B0606030504020204" pitchFamily="34" charset="0"/>
                <a:cs typeface="Open Sans" panose="020B0606030504020204" pitchFamily="34" charset="0"/>
              </a:rPr>
              <a:t>Extramural LRP Application Deadline </a:t>
            </a:r>
          </a:p>
          <a:p>
            <a:pPr marL="109537" indent="0" algn="ctr">
              <a:buNone/>
              <a:defRPr/>
            </a:pPr>
            <a:r>
              <a:rPr lang="en-US" sz="2800" b="1">
                <a:solidFill>
                  <a:srgbClr val="C00000"/>
                </a:solidFill>
                <a:latin typeface="Open Sans" panose="020B0606030504020204" pitchFamily="34" charset="0"/>
                <a:ea typeface="Open Sans" panose="020B0606030504020204" pitchFamily="34" charset="0"/>
                <a:cs typeface="Open Sans" panose="020B0606030504020204" pitchFamily="34" charset="0"/>
              </a:rPr>
              <a:t>Nov 17, 2022</a:t>
            </a:r>
          </a:p>
          <a:p>
            <a:pPr marL="0" indent="0">
              <a:spcBef>
                <a:spcPts val="600"/>
              </a:spcBef>
              <a:spcAft>
                <a:spcPts val="600"/>
              </a:spcAft>
              <a:buClr>
                <a:srgbClr val="00359E"/>
              </a:buClr>
              <a:buNone/>
              <a:tabLst>
                <a:tab pos="457200" algn="l"/>
              </a:tabLst>
              <a:defRPr/>
            </a:pPr>
            <a:endParaRPr lang="en-US">
              <a:solidFill>
                <a:srgbClr val="003776"/>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1200"/>
              </a:spcAft>
              <a:buNone/>
              <a:defRPr/>
            </a:pPr>
            <a:endParaRPr lang="en-US" i="1">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Banner: NIH Repays Your Student Loans">
            <a:extLst>
              <a:ext uri="{FF2B5EF4-FFF2-40B4-BE49-F238E27FC236}">
                <a16:creationId xmlns:a16="http://schemas.microsoft.com/office/drawing/2014/main" id="{0CD7FC1A-2E0C-4AF7-B543-2668CAA26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298" y="946021"/>
            <a:ext cx="4403019" cy="52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83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a:extLst>
              <a:ext uri="{FF2B5EF4-FFF2-40B4-BE49-F238E27FC236}">
                <a16:creationId xmlns:a16="http://schemas.microsoft.com/office/drawing/2014/main" id="{386DFBE2-EBA6-484E-92EA-6854DF68FCE8}"/>
              </a:ext>
            </a:extLst>
          </p:cNvPr>
          <p:cNvSpPr txBox="1">
            <a:spLocks noGrp="1"/>
          </p:cNvSpPr>
          <p:nvPr>
            <p:ph type="title" idx="4294967295"/>
          </p:nvPr>
        </p:nvSpPr>
        <p:spPr>
          <a:xfrm>
            <a:off x="242878" y="259144"/>
            <a:ext cx="982782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Funding Opportunities by Career Phase</a:t>
            </a:r>
          </a:p>
        </p:txBody>
      </p:sp>
      <p:sp>
        <p:nvSpPr>
          <p:cNvPr id="5" name="TextBox 4">
            <a:extLst>
              <a:ext uri="{FF2B5EF4-FFF2-40B4-BE49-F238E27FC236}">
                <a16:creationId xmlns:a16="http://schemas.microsoft.com/office/drawing/2014/main" id="{E73CEA15-9E31-4C98-B627-671F2D271B73}"/>
              </a:ext>
            </a:extLst>
          </p:cNvPr>
          <p:cNvSpPr txBox="1"/>
          <p:nvPr/>
        </p:nvSpPr>
        <p:spPr>
          <a:xfrm>
            <a:off x="865422" y="1047639"/>
            <a:ext cx="6900219" cy="646331"/>
          </a:xfrm>
          <a:prstGeom prst="rect">
            <a:avLst/>
          </a:prstGeom>
          <a:solidFill>
            <a:srgbClr val="FDF0E7"/>
          </a:solidFill>
          <a:ln>
            <a:noFill/>
          </a:ln>
        </p:spPr>
        <p:txBody>
          <a:bodyPr wrap="square" rtlCol="0">
            <a:spAutoFit/>
          </a:bodyPr>
          <a:lstStyle/>
          <a:p>
            <a:pPr algn="ctr"/>
            <a:r>
              <a:rPr lang="en-US" sz="1200" b="1"/>
              <a:t>Expected Training Outcomes:</a:t>
            </a:r>
          </a:p>
          <a:p>
            <a:pPr algn="ctr"/>
            <a:r>
              <a:rPr lang="en-US" sz="1200"/>
              <a:t>Scientific knowledge, creativity, basic research skills, clinical research skills, technical writing, grantsmanship, publications, collaborations, mentorship  </a:t>
            </a:r>
          </a:p>
        </p:txBody>
      </p:sp>
      <p:grpSp>
        <p:nvGrpSpPr>
          <p:cNvPr id="8" name="Group 7" descr="Description in Notes of funding opportunities by career phase chart">
            <a:extLst>
              <a:ext uri="{FF2B5EF4-FFF2-40B4-BE49-F238E27FC236}">
                <a16:creationId xmlns:a16="http://schemas.microsoft.com/office/drawing/2014/main" id="{2A9A544C-657E-46DD-A894-B2973C1FD52E}"/>
              </a:ext>
            </a:extLst>
          </p:cNvPr>
          <p:cNvGrpSpPr/>
          <p:nvPr/>
        </p:nvGrpSpPr>
        <p:grpSpPr>
          <a:xfrm>
            <a:off x="810579" y="1836134"/>
            <a:ext cx="10570841" cy="4355983"/>
            <a:chOff x="810579" y="1836134"/>
            <a:chExt cx="10570841" cy="4355983"/>
          </a:xfrm>
        </p:grpSpPr>
        <p:grpSp>
          <p:nvGrpSpPr>
            <p:cNvPr id="2" name="Group 1" descr="Description in Notes of funding opportunities by career phase chart">
              <a:extLst>
                <a:ext uri="{FF2B5EF4-FFF2-40B4-BE49-F238E27FC236}">
                  <a16:creationId xmlns:a16="http://schemas.microsoft.com/office/drawing/2014/main" id="{1E183C77-918A-429E-87E0-FF1834268775}"/>
                </a:ext>
              </a:extLst>
            </p:cNvPr>
            <p:cNvGrpSpPr/>
            <p:nvPr/>
          </p:nvGrpSpPr>
          <p:grpSpPr>
            <a:xfrm>
              <a:off x="810579" y="1836134"/>
              <a:ext cx="10570841" cy="4355983"/>
              <a:chOff x="865422" y="1910544"/>
              <a:chExt cx="10570841" cy="4355983"/>
            </a:xfrm>
          </p:grpSpPr>
          <p:sp>
            <p:nvSpPr>
              <p:cNvPr id="53" name="Chevron 52"/>
              <p:cNvSpPr/>
              <p:nvPr/>
            </p:nvSpPr>
            <p:spPr>
              <a:xfrm>
                <a:off x="2541679" y="4864721"/>
                <a:ext cx="6085780" cy="419627"/>
              </a:xfrm>
              <a:prstGeom prst="chevron">
                <a:avLst/>
              </a:prstGeom>
              <a:solidFill>
                <a:srgbClr val="FFE48F"/>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a:ea typeface="+mn-ea"/>
                    <a:cs typeface="+mn-cs"/>
                  </a:rPr>
                  <a:t>Loan Repayment Programs</a:t>
                </a:r>
              </a:p>
            </p:txBody>
          </p:sp>
          <p:sp>
            <p:nvSpPr>
              <p:cNvPr id="54" name="Chevron 53"/>
              <p:cNvSpPr/>
              <p:nvPr/>
            </p:nvSpPr>
            <p:spPr>
              <a:xfrm>
                <a:off x="1053202" y="5362295"/>
                <a:ext cx="6328241" cy="452258"/>
              </a:xfrm>
              <a:prstGeom prst="chevron">
                <a:avLst/>
              </a:prstGeom>
              <a:solidFill>
                <a:srgbClr val="FFE48F"/>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panose="020F0502020204030204"/>
                    <a:ea typeface="+mn-ea"/>
                    <a:cs typeface="+mn-cs"/>
                  </a:rPr>
                  <a:t>Diversity Supplements</a:t>
                </a:r>
                <a:r>
                  <a:rPr kumimoji="0" lang="en-US" sz="1400" b="1" i="0" u="none" strike="noStrike" kern="1200" cap="none" spc="0" normalizeH="0" baseline="0" noProof="0" dirty="0">
                    <a:ln>
                      <a:noFill/>
                    </a:ln>
                    <a:solidFill>
                      <a:schemeClr val="accent5">
                        <a:lumMod val="75000"/>
                      </a:schemeClr>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A65AC"/>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PA-20-166</a:t>
                </a:r>
                <a:endParaRPr kumimoji="0" lang="en-US" sz="1200" b="1" i="0" u="none" strike="noStrike" kern="1200" cap="none" spc="0" normalizeH="0" baseline="0" noProof="0" dirty="0">
                  <a:ln>
                    <a:noFill/>
                  </a:ln>
                  <a:solidFill>
                    <a:srgbClr val="2A65AC"/>
                  </a:solidFill>
                  <a:effectLst/>
                  <a:uLnTx/>
                  <a:uFillTx/>
                  <a:latin typeface="Calibri" panose="020F0502020204030204"/>
                  <a:ea typeface="+mn-ea"/>
                  <a:cs typeface="+mn-cs"/>
                </a:endParaRPr>
              </a:p>
            </p:txBody>
          </p:sp>
          <p:sp>
            <p:nvSpPr>
              <p:cNvPr id="55" name="Chevron 54"/>
              <p:cNvSpPr/>
              <p:nvPr/>
            </p:nvSpPr>
            <p:spPr>
              <a:xfrm>
                <a:off x="6337998" y="5871912"/>
                <a:ext cx="3759316" cy="394615"/>
              </a:xfrm>
              <a:prstGeom prst="chevron">
                <a:avLst/>
              </a:prstGeom>
              <a:solidFill>
                <a:srgbClr val="E2E1E3"/>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a:ea typeface="+mn-ea"/>
                    <a:cs typeface="+mn-cs"/>
                  </a:rPr>
                  <a:t>Re-Entry Supplements</a:t>
                </a:r>
                <a:r>
                  <a:rPr kumimoji="0" lang="en-US" sz="14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 </a:t>
                </a:r>
                <a:r>
                  <a:rPr kumimoji="0" lang="en-US" sz="1200" b="1" i="0" u="none" strike="noStrike" kern="1200" cap="none" spc="0" normalizeH="0" baseline="0" noProof="0">
                    <a:ln>
                      <a:noFill/>
                    </a:ln>
                    <a:solidFill>
                      <a:srgbClr val="2A65AC"/>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NOT-OD-20-054</a:t>
                </a:r>
                <a:endParaRPr kumimoji="0" lang="en-US" sz="1200" b="1" i="0" u="none" strike="noStrike" kern="1200" cap="none" spc="0" normalizeH="0" baseline="0" noProof="0">
                  <a:ln>
                    <a:noFill/>
                  </a:ln>
                  <a:solidFill>
                    <a:srgbClr val="2A65AC"/>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65C535F-8102-4253-8275-5E7A858A48E1}"/>
                  </a:ext>
                </a:extLst>
              </p:cNvPr>
              <p:cNvGrpSpPr/>
              <p:nvPr/>
            </p:nvGrpSpPr>
            <p:grpSpPr>
              <a:xfrm>
                <a:off x="865422" y="1910544"/>
                <a:ext cx="10570841" cy="2383193"/>
                <a:chOff x="865422" y="1440276"/>
                <a:chExt cx="10570841" cy="2383193"/>
              </a:xfrm>
            </p:grpSpPr>
            <p:grpSp>
              <p:nvGrpSpPr>
                <p:cNvPr id="4" name="Group 3">
                  <a:extLst>
                    <a:ext uri="{FF2B5EF4-FFF2-40B4-BE49-F238E27FC236}">
                      <a16:creationId xmlns:a16="http://schemas.microsoft.com/office/drawing/2014/main" id="{00C2898C-9069-49CA-A303-F51844D64322}"/>
                    </a:ext>
                  </a:extLst>
                </p:cNvPr>
                <p:cNvGrpSpPr/>
                <p:nvPr/>
              </p:nvGrpSpPr>
              <p:grpSpPr>
                <a:xfrm>
                  <a:off x="865422" y="1440276"/>
                  <a:ext cx="10570841" cy="2332231"/>
                  <a:chOff x="1570250" y="1423682"/>
                  <a:chExt cx="8888744" cy="2584979"/>
                </a:xfrm>
              </p:grpSpPr>
              <p:sp>
                <p:nvSpPr>
                  <p:cNvPr id="72" name="Chevron 71" title="&quot;&quot;"/>
                  <p:cNvSpPr/>
                  <p:nvPr/>
                </p:nvSpPr>
                <p:spPr>
                  <a:xfrm>
                    <a:off x="6372906" y="3435872"/>
                    <a:ext cx="884193" cy="509111"/>
                  </a:xfrm>
                  <a:prstGeom prst="chevron">
                    <a:avLst/>
                  </a:prstGeom>
                  <a:gradFill>
                    <a:gsLst>
                      <a:gs pos="62000">
                        <a:srgbClr val="B482DA"/>
                      </a:gs>
                      <a:gs pos="80000">
                        <a:srgbClr val="9AD5DE">
                          <a:shade val="100000"/>
                          <a:satMod val="115000"/>
                        </a:srgbClr>
                      </a:gs>
                    </a:gsLst>
                    <a:lin ang="10800000" scaled="1"/>
                  </a:gra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Bent Arrow 38" title="&quot;&quot;"/>
                  <p:cNvSpPr/>
                  <p:nvPr/>
                </p:nvSpPr>
                <p:spPr>
                  <a:xfrm rot="10800000" flipH="1">
                    <a:off x="4382114" y="2433901"/>
                    <a:ext cx="987395" cy="1574760"/>
                  </a:xfrm>
                  <a:prstGeom prst="bentArrow">
                    <a:avLst>
                      <a:gd name="adj1" fmla="val 50000"/>
                      <a:gd name="adj2" fmla="val 224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2" name="Bent Arrow 41" title="&quot;&quot;"/>
                  <p:cNvSpPr/>
                  <p:nvPr/>
                </p:nvSpPr>
                <p:spPr>
                  <a:xfrm rot="10800000" flipH="1">
                    <a:off x="5655797" y="2424676"/>
                    <a:ext cx="961465" cy="1520307"/>
                  </a:xfrm>
                  <a:prstGeom prst="bentArrow">
                    <a:avLst>
                      <a:gd name="adj1" fmla="val 50000"/>
                      <a:gd name="adj2" fmla="val 20684"/>
                      <a:gd name="adj3" fmla="val 25000"/>
                      <a:gd name="adj4" fmla="val 43750"/>
                    </a:avLst>
                  </a:prstGeom>
                  <a:solidFill>
                    <a:srgbClr val="88BFC9"/>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6" name="Bent Arrow 45" title="&quot;&quot;"/>
                  <p:cNvSpPr/>
                  <p:nvPr/>
                </p:nvSpPr>
                <p:spPr>
                  <a:xfrm rot="10800000" flipH="1">
                    <a:off x="4927451" y="2419463"/>
                    <a:ext cx="1480385" cy="898870"/>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7" name="Rounded Rectangle 46"/>
                  <p:cNvSpPr/>
                  <p:nvPr/>
                </p:nvSpPr>
                <p:spPr>
                  <a:xfrm>
                    <a:off x="5153384" y="2959917"/>
                    <a:ext cx="1072885" cy="224912"/>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K01</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 K07, K25</a:t>
                    </a:r>
                  </a:p>
                </p:txBody>
              </p:sp>
              <p:sp>
                <p:nvSpPr>
                  <p:cNvPr id="48" name="Rounded Rectangle 47"/>
                  <p:cNvSpPr/>
                  <p:nvPr/>
                </p:nvSpPr>
                <p:spPr>
                  <a:xfrm>
                    <a:off x="5963868" y="3550366"/>
                    <a:ext cx="1246281" cy="368112"/>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K22       </a:t>
                    </a:r>
                    <a:r>
                      <a:rPr kumimoji="0" lang="en-US" sz="1200" b="1" i="0" u="none" strike="noStrike" kern="1200" cap="none" spc="0" normalizeH="0" baseline="0" noProof="0" err="1">
                        <a:ln>
                          <a:noFill/>
                        </a:ln>
                        <a:solidFill>
                          <a:prstClr val="white"/>
                        </a:solidFill>
                        <a:effectLst/>
                        <a:uLnTx/>
                        <a:uFillTx/>
                        <a:latin typeface="Calibri" panose="020F0502020204030204"/>
                        <a:ea typeface="+mn-ea"/>
                        <a:cs typeface="+mn-cs"/>
                      </a:rPr>
                      <a:t>K22</a:t>
                    </a:r>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K99</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R00</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endParaRPr>
                  </a:p>
                </p:txBody>
              </p:sp>
              <p:sp>
                <p:nvSpPr>
                  <p:cNvPr id="50" name="Bent Arrow 49" title="&quot;&quot;"/>
                  <p:cNvSpPr/>
                  <p:nvPr/>
                </p:nvSpPr>
                <p:spPr>
                  <a:xfrm rot="10800000" flipH="1">
                    <a:off x="8285419" y="2425781"/>
                    <a:ext cx="1025312" cy="1582880"/>
                  </a:xfrm>
                  <a:prstGeom prst="bentArrow">
                    <a:avLst>
                      <a:gd name="adj1" fmla="val 50000"/>
                      <a:gd name="adj2" fmla="val 25613"/>
                      <a:gd name="adj3" fmla="val 25000"/>
                      <a:gd name="adj4" fmla="val 43750"/>
                    </a:avLst>
                  </a:prstGeom>
                  <a:solidFill>
                    <a:srgbClr val="A54643"/>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6" name="Rounded Rectangle 55"/>
                  <p:cNvSpPr/>
                  <p:nvPr/>
                </p:nvSpPr>
                <p:spPr>
                  <a:xfrm>
                    <a:off x="8483495" y="3618995"/>
                    <a:ext cx="680235" cy="25023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K02, K24</a:t>
                    </a:r>
                  </a:p>
                </p:txBody>
              </p:sp>
              <p:sp>
                <p:nvSpPr>
                  <p:cNvPr id="67" name="Bent Arrow 66" title="&quot;&quot;"/>
                  <p:cNvSpPr/>
                  <p:nvPr/>
                </p:nvSpPr>
                <p:spPr>
                  <a:xfrm rot="10800000" flipH="1">
                    <a:off x="7592837" y="2419458"/>
                    <a:ext cx="1543997" cy="971555"/>
                  </a:xfrm>
                  <a:prstGeom prst="bentArrow">
                    <a:avLst>
                      <a:gd name="adj1" fmla="val 51226"/>
                      <a:gd name="adj2" fmla="val 24907"/>
                      <a:gd name="adj3" fmla="val 25000"/>
                      <a:gd name="adj4" fmla="val 43750"/>
                    </a:avLst>
                  </a:prstGeom>
                  <a:gradFill flip="none" rotWithShape="1">
                    <a:gsLst>
                      <a:gs pos="40000">
                        <a:srgbClr val="C05954"/>
                      </a:gs>
                      <a:gs pos="74000">
                        <a:srgbClr val="9E7BC5"/>
                      </a:gs>
                    </a:gsLst>
                    <a:lin ang="10800000" scaled="0"/>
                    <a:tileRect/>
                  </a:gra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8" name="Rounded Rectangle 67"/>
                  <p:cNvSpPr/>
                  <p:nvPr/>
                </p:nvSpPr>
                <p:spPr>
                  <a:xfrm>
                    <a:off x="7919030" y="3017992"/>
                    <a:ext cx="1054970" cy="253231"/>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R03, R21</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DP2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R01, R35</a:t>
                    </a:r>
                  </a:p>
                </p:txBody>
              </p:sp>
              <p:sp>
                <p:nvSpPr>
                  <p:cNvPr id="73" name="Bent Arrow 72" title="&quot;&quot;"/>
                  <p:cNvSpPr/>
                  <p:nvPr/>
                </p:nvSpPr>
                <p:spPr>
                  <a:xfrm rot="10800000" flipH="1">
                    <a:off x="6432243" y="2422918"/>
                    <a:ext cx="1122261" cy="895417"/>
                  </a:xfrm>
                  <a:prstGeom prst="bentArrow">
                    <a:avLst>
                      <a:gd name="adj1" fmla="val 50000"/>
                      <a:gd name="adj2" fmla="val 25613"/>
                      <a:gd name="adj3" fmla="val 25000"/>
                      <a:gd name="adj4" fmla="val 43750"/>
                    </a:avLst>
                  </a:prstGeom>
                  <a:solidFill>
                    <a:srgbClr val="A884D2"/>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5" name="Rounded Rectangle 74"/>
                  <p:cNvSpPr/>
                  <p:nvPr/>
                </p:nvSpPr>
                <p:spPr>
                  <a:xfrm>
                    <a:off x="6693116" y="2968405"/>
                    <a:ext cx="679348" cy="260145"/>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K08, K23</a:t>
                    </a:r>
                  </a:p>
                </p:txBody>
              </p:sp>
              <p:sp>
                <p:nvSpPr>
                  <p:cNvPr id="66" name="Bent Arrow 65" title="&quot;&quot;"/>
                  <p:cNvSpPr/>
                  <p:nvPr/>
                </p:nvSpPr>
                <p:spPr>
                  <a:xfrm rot="10800000" flipH="1">
                    <a:off x="9189856" y="2425780"/>
                    <a:ext cx="1025312" cy="965232"/>
                  </a:xfrm>
                  <a:prstGeom prst="bentArrow">
                    <a:avLst>
                      <a:gd name="adj1" fmla="val 50000"/>
                      <a:gd name="adj2" fmla="val 25613"/>
                      <a:gd name="adj3" fmla="val 25000"/>
                      <a:gd name="adj4" fmla="val 43750"/>
                    </a:avLst>
                  </a:prstGeom>
                  <a:solidFill>
                    <a:srgbClr val="A54643"/>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9" name="Rounded Rectangle 68"/>
                  <p:cNvSpPr/>
                  <p:nvPr/>
                </p:nvSpPr>
                <p:spPr>
                  <a:xfrm>
                    <a:off x="9340388" y="3114445"/>
                    <a:ext cx="756926" cy="153914"/>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R01</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R35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P01, P50</a:t>
                    </a:r>
                  </a:p>
                </p:txBody>
              </p:sp>
              <p:sp>
                <p:nvSpPr>
                  <p:cNvPr id="62" name="Chevron 61"/>
                  <p:cNvSpPr/>
                  <p:nvPr/>
                </p:nvSpPr>
                <p:spPr>
                  <a:xfrm>
                    <a:off x="8097145" y="1447800"/>
                    <a:ext cx="2361849" cy="984838"/>
                  </a:xfrm>
                  <a:prstGeom prst="chevron">
                    <a:avLst/>
                  </a:prstGeom>
                  <a:solidFill>
                    <a:srgbClr val="C05954"/>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Established Investigator</a:t>
                    </a:r>
                  </a:p>
                </p:txBody>
              </p:sp>
              <p:sp>
                <p:nvSpPr>
                  <p:cNvPr id="61" name="Chevron 60"/>
                  <p:cNvSpPr/>
                  <p:nvPr/>
                </p:nvSpPr>
                <p:spPr>
                  <a:xfrm>
                    <a:off x="6363846" y="1445177"/>
                    <a:ext cx="2278040" cy="984838"/>
                  </a:xfrm>
                  <a:prstGeom prst="chevron">
                    <a:avLst/>
                  </a:prstGeom>
                  <a:solidFill>
                    <a:srgbClr val="A884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Early Research Career</a:t>
                    </a:r>
                  </a:p>
                </p:txBody>
              </p:sp>
              <p:sp>
                <p:nvSpPr>
                  <p:cNvPr id="33" name="Bent Arrow 32" title="&quot;&quot;"/>
                  <p:cNvSpPr/>
                  <p:nvPr/>
                </p:nvSpPr>
                <p:spPr>
                  <a:xfrm rot="10800000" flipH="1">
                    <a:off x="2108931" y="2400629"/>
                    <a:ext cx="848937" cy="1557633"/>
                  </a:xfrm>
                  <a:prstGeom prst="bentArrow">
                    <a:avLst>
                      <a:gd name="adj1" fmla="val 50000"/>
                      <a:gd name="adj2" fmla="val 25613"/>
                      <a:gd name="adj3" fmla="val 25000"/>
                      <a:gd name="adj4" fmla="val 43750"/>
                    </a:avLst>
                  </a:prstGeom>
                  <a:solidFill>
                    <a:srgbClr val="77C3F1"/>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4" name="Bent Arrow 33" title="&quot;&quot;"/>
                  <p:cNvSpPr/>
                  <p:nvPr/>
                </p:nvSpPr>
                <p:spPr>
                  <a:xfrm rot="10800000" flipH="1">
                    <a:off x="1685594" y="2432638"/>
                    <a:ext cx="1232258" cy="898870"/>
                  </a:xfrm>
                  <a:prstGeom prst="bentArrow">
                    <a:avLst>
                      <a:gd name="adj1" fmla="val 50000"/>
                      <a:gd name="adj2" fmla="val 25613"/>
                      <a:gd name="adj3" fmla="val 25000"/>
                      <a:gd name="adj4" fmla="val 43750"/>
                    </a:avLst>
                  </a:prstGeom>
                  <a:solidFill>
                    <a:srgbClr val="77C3F1"/>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4" name="Rounded Rectangle 43"/>
                  <p:cNvSpPr/>
                  <p:nvPr/>
                </p:nvSpPr>
                <p:spPr>
                  <a:xfrm>
                    <a:off x="1925047" y="2975806"/>
                    <a:ext cx="718877" cy="23594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T34, R25</a:t>
                    </a:r>
                  </a:p>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T32, T35</a:t>
                    </a:r>
                  </a:p>
                </p:txBody>
              </p:sp>
              <p:sp>
                <p:nvSpPr>
                  <p:cNvPr id="45" name="Rounded Rectangle 44"/>
                  <p:cNvSpPr/>
                  <p:nvPr/>
                </p:nvSpPr>
                <p:spPr>
                  <a:xfrm>
                    <a:off x="2050390" y="3599635"/>
                    <a:ext cx="874388" cy="231905"/>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F30,  F31</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R36</a:t>
                    </a:r>
                    <a:r>
                      <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en-US" sz="1200" b="1" i="0" u="none" strike="noStrike" kern="1200" cap="none" spc="0" normalizeH="0" baseline="0" noProof="0">
                        <a:ln>
                          <a:noFill/>
                        </a:ln>
                        <a:solidFill>
                          <a:srgbClr val="396582"/>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5" name="Bent Arrow 34" title="&quot;&quot;"/>
                  <p:cNvSpPr/>
                  <p:nvPr/>
                </p:nvSpPr>
                <p:spPr>
                  <a:xfrm rot="10800000" flipH="1">
                    <a:off x="3456962" y="2423809"/>
                    <a:ext cx="838749" cy="1526481"/>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6" name="Bent Arrow 35" title="&quot;&quot;"/>
                  <p:cNvSpPr/>
                  <p:nvPr/>
                </p:nvSpPr>
                <p:spPr>
                  <a:xfrm rot="10800000" flipH="1">
                    <a:off x="2917853" y="2428282"/>
                    <a:ext cx="1248603" cy="898870"/>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9" name="Chevron 58"/>
                  <p:cNvSpPr/>
                  <p:nvPr/>
                </p:nvSpPr>
                <p:spPr>
                  <a:xfrm>
                    <a:off x="2818853" y="1439506"/>
                    <a:ext cx="4029688" cy="984838"/>
                  </a:xfrm>
                  <a:prstGeom prst="chevron">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8686D"/>
                        </a:solidFill>
                        <a:effectLst/>
                        <a:uLnTx/>
                        <a:uFillTx/>
                        <a:latin typeface="Calibri" panose="020F0502020204030204"/>
                        <a:ea typeface="+mn-ea"/>
                        <a:cs typeface="+mn-cs"/>
                      </a:rPr>
                      <a:t>Postdoctoral Training/Clinical Residency</a:t>
                    </a:r>
                  </a:p>
                </p:txBody>
              </p:sp>
              <p:sp>
                <p:nvSpPr>
                  <p:cNvPr id="60" name="Pentagon 59"/>
                  <p:cNvSpPr/>
                  <p:nvPr/>
                </p:nvSpPr>
                <p:spPr>
                  <a:xfrm>
                    <a:off x="1570250" y="1423682"/>
                    <a:ext cx="1760880" cy="984838"/>
                  </a:xfrm>
                  <a:prstGeom prst="homePlate">
                    <a:avLst/>
                  </a:prstGeom>
                  <a:solidFill>
                    <a:srgbClr val="76C2F1"/>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96582"/>
                        </a:solidFill>
                        <a:effectLst/>
                        <a:uLnTx/>
                        <a:uFillTx/>
                        <a:latin typeface="Calibri" panose="020F0502020204030204"/>
                        <a:ea typeface="+mn-ea"/>
                        <a:cs typeface="+mn-cs"/>
                      </a:rPr>
                      <a:t>Undergraduate Graduate/  Clinical Training</a:t>
                    </a:r>
                  </a:p>
                </p:txBody>
              </p:sp>
              <p:sp>
                <p:nvSpPr>
                  <p:cNvPr id="71" name="Rounded Rectangle 70"/>
                  <p:cNvSpPr/>
                  <p:nvPr/>
                </p:nvSpPr>
                <p:spPr>
                  <a:xfrm>
                    <a:off x="3557114" y="3597517"/>
                    <a:ext cx="656123" cy="338316"/>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F32, DP5</a:t>
                    </a:r>
                  </a:p>
                </p:txBody>
              </p:sp>
            </p:grpSp>
            <p:sp>
              <p:nvSpPr>
                <p:cNvPr id="38" name="Chevron 58">
                  <a:extLst>
                    <a:ext uri="{FF2B5EF4-FFF2-40B4-BE49-F238E27FC236}">
                      <a16:creationId xmlns:a16="http://schemas.microsoft.com/office/drawing/2014/main" id="{3C7F99C4-CA3D-4CAF-AE94-D4A5B69E931A}"/>
                    </a:ext>
                  </a:extLst>
                </p:cNvPr>
                <p:cNvSpPr/>
                <p:nvPr/>
              </p:nvSpPr>
              <p:spPr>
                <a:xfrm>
                  <a:off x="2280830" y="3216883"/>
                  <a:ext cx="1894895" cy="517636"/>
                </a:xfrm>
                <a:prstGeom prst="chevron">
                  <a:avLst/>
                </a:prstGeom>
                <a:gradFill flip="none" rotWithShape="1">
                  <a:gsLst>
                    <a:gs pos="100000">
                      <a:schemeClr val="accent5"/>
                    </a:gs>
                    <a:gs pos="57000">
                      <a:srgbClr val="9AD5DE">
                        <a:shade val="100000"/>
                        <a:satMod val="115000"/>
                      </a:srgbClr>
                    </a:gs>
                  </a:gsLst>
                  <a:lin ang="10800000" scaled="1"/>
                  <a:tileRect/>
                </a:gra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A0776DB-11F8-4E84-BBF6-883B6CB7CA8E}"/>
                    </a:ext>
                  </a:extLst>
                </p:cNvPr>
                <p:cNvSpPr txBox="1"/>
                <p:nvPr/>
              </p:nvSpPr>
              <p:spPr>
                <a:xfrm>
                  <a:off x="2368174" y="3361804"/>
                  <a:ext cx="15864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F99, K00, F32, DP5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ounded Rectangle 57">
                  <a:extLst>
                    <a:ext uri="{FF2B5EF4-FFF2-40B4-BE49-F238E27FC236}">
                      <a16:creationId xmlns:a16="http://schemas.microsoft.com/office/drawing/2014/main" id="{2F881DFE-3F04-49BC-B871-763D909FA8A6}"/>
                    </a:ext>
                  </a:extLst>
                </p:cNvPr>
                <p:cNvSpPr/>
                <p:nvPr/>
              </p:nvSpPr>
              <p:spPr>
                <a:xfrm>
                  <a:off x="2585069" y="2866811"/>
                  <a:ext cx="790988" cy="15229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T32</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ounded Rectangle 57">
                  <a:extLst>
                    <a:ext uri="{FF2B5EF4-FFF2-40B4-BE49-F238E27FC236}">
                      <a16:creationId xmlns:a16="http://schemas.microsoft.com/office/drawing/2014/main" id="{E0AAF5B0-AB7D-4BAA-909B-7533C4D797DD}"/>
                    </a:ext>
                  </a:extLst>
                </p:cNvPr>
                <p:cNvSpPr/>
                <p:nvPr/>
              </p:nvSpPr>
              <p:spPr>
                <a:xfrm>
                  <a:off x="4373256" y="3357650"/>
                  <a:ext cx="790988" cy="15229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8686D"/>
                      </a:solidFill>
                      <a:effectLst/>
                      <a:uLnTx/>
                      <a:uFillTx/>
                      <a:latin typeface="Calibri" panose="020F0502020204030204"/>
                      <a:ea typeface="+mn-ea"/>
                      <a:cs typeface="+mn-cs"/>
                    </a:rPr>
                    <a:t>R38 (K38), R25, K12</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 name="Rectangle 2">
              <a:extLst>
                <a:ext uri="{FF2B5EF4-FFF2-40B4-BE49-F238E27FC236}">
                  <a16:creationId xmlns:a16="http://schemas.microsoft.com/office/drawing/2014/main" id="{217B6D38-33EE-C141-96E2-2C05E44231E1}"/>
                </a:ext>
              </a:extLst>
            </p:cNvPr>
            <p:cNvSpPr/>
            <p:nvPr/>
          </p:nvSpPr>
          <p:spPr>
            <a:xfrm>
              <a:off x="6635378" y="4802167"/>
              <a:ext cx="1827808" cy="276999"/>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558A"/>
                  </a:solidFill>
                  <a:effectLst/>
                  <a:uLnTx/>
                  <a:uFillTx/>
                  <a:latin typeface="Calibri"/>
                  <a:cs typeface="arial"/>
                  <a:hlinkClick r:id="rId5">
                    <a:extLst>
                      <a:ext uri="{A12FA001-AC4F-418D-AE19-62706E023703}">
                        <ahyp:hlinkClr xmlns:ahyp="http://schemas.microsoft.com/office/drawing/2018/hyperlinkcolor" val="tx"/>
                      </a:ext>
                    </a:extLst>
                  </a:hlinkClick>
                </a:rPr>
                <a:t>https://www.lrp.nih.gov/</a:t>
              </a:r>
            </a:p>
          </p:txBody>
        </p:sp>
      </p:grpSp>
    </p:spTree>
    <p:extLst>
      <p:ext uri="{BB962C8B-B14F-4D97-AF65-F5344CB8AC3E}">
        <p14:creationId xmlns:p14="http://schemas.microsoft.com/office/powerpoint/2010/main" val="830715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DA035-1794-4191-B2DE-8F174DC0D36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Contact Info</a:t>
            </a:r>
          </a:p>
        </p:txBody>
      </p:sp>
      <p:sp>
        <p:nvSpPr>
          <p:cNvPr id="3" name="TextBox 2">
            <a:extLst>
              <a:ext uri="{FF2B5EF4-FFF2-40B4-BE49-F238E27FC236}">
                <a16:creationId xmlns:a16="http://schemas.microsoft.com/office/drawing/2014/main" id="{BDC20A8C-DBCA-4967-A14A-67F6504178F2}"/>
              </a:ext>
            </a:extLst>
          </p:cNvPr>
          <p:cNvSpPr txBox="1"/>
          <p:nvPr/>
        </p:nvSpPr>
        <p:spPr>
          <a:xfrm>
            <a:off x="1538327" y="1233055"/>
            <a:ext cx="2901692" cy="707886"/>
          </a:xfrm>
          <a:prstGeom prst="rect">
            <a:avLst/>
          </a:prstGeom>
          <a:solidFill>
            <a:srgbClr val="20558A"/>
          </a:solidFill>
        </p:spPr>
        <p:txBody>
          <a:bodyPr wrap="none" rtlCol="0">
            <a:spAutoFit/>
          </a:bodyPr>
          <a:lstStyle/>
          <a:p>
            <a:r>
              <a:rPr lang="en-US" sz="4000" b="1">
                <a:solidFill>
                  <a:srgbClr val="FFCE33"/>
                </a:solidFill>
              </a:rPr>
              <a:t>THANK YOU!</a:t>
            </a:r>
          </a:p>
        </p:txBody>
      </p:sp>
      <p:sp>
        <p:nvSpPr>
          <p:cNvPr id="2" name="TextBox 1">
            <a:extLst>
              <a:ext uri="{FF2B5EF4-FFF2-40B4-BE49-F238E27FC236}">
                <a16:creationId xmlns:a16="http://schemas.microsoft.com/office/drawing/2014/main" id="{8315C70E-D334-4C91-A230-8B26062C63BA}"/>
              </a:ext>
            </a:extLst>
          </p:cNvPr>
          <p:cNvSpPr txBox="1"/>
          <p:nvPr/>
        </p:nvSpPr>
        <p:spPr>
          <a:xfrm>
            <a:off x="1071418" y="4202545"/>
            <a:ext cx="4939942" cy="2308324"/>
          </a:xfrm>
          <a:prstGeom prst="rect">
            <a:avLst/>
          </a:prstGeom>
          <a:solidFill>
            <a:srgbClr val="20558A"/>
          </a:solidFill>
        </p:spPr>
        <p:txBody>
          <a:bodyPr wrap="none" lIns="91440" tIns="45720" rIns="91440" bIns="45720" rtlCol="0" anchor="t">
            <a:spAutoFit/>
          </a:bodyPr>
          <a:lstStyle/>
          <a:p>
            <a:r>
              <a:rPr lang="en-US" sz="2400" dirty="0">
                <a:solidFill>
                  <a:schemeClr val="bg1"/>
                </a:solidFill>
              </a:rPr>
              <a:t>Website: </a:t>
            </a:r>
            <a:endParaRPr lang="en-US" sz="240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https://researchtraining.nih.gov/dbrw</a:t>
            </a:r>
            <a:endParaRPr lang="en-US" sz="2400" dirty="0">
              <a:solidFill>
                <a:schemeClr val="bg1"/>
              </a:solidFill>
            </a:endParaRPr>
          </a:p>
          <a:p>
            <a:endParaRPr lang="en-US" sz="2400">
              <a:solidFill>
                <a:schemeClr val="bg1"/>
              </a:solidFill>
            </a:endParaRPr>
          </a:p>
          <a:p>
            <a:r>
              <a:rPr lang="en-US" sz="2400" dirty="0">
                <a:solidFill>
                  <a:schemeClr val="bg1"/>
                </a:solidFill>
              </a:rPr>
              <a:t>Email:  </a:t>
            </a:r>
            <a:endParaRPr lang="en-US" sz="2400" dirty="0">
              <a:solidFill>
                <a:schemeClr val="bg1"/>
              </a:solidFill>
              <a:cs typeface="Calibri"/>
            </a:endParaRPr>
          </a:p>
          <a:p>
            <a:r>
              <a:rPr lang="en-US" sz="2400" dirty="0">
                <a:solidFill>
                  <a:schemeClr val="bg1"/>
                </a:solidFill>
                <a:hlinkClick r:id="rId3">
                  <a:extLst>
                    <a:ext uri="{A12FA001-AC4F-418D-AE19-62706E023703}">
                      <ahyp:hlinkClr xmlns:ahyp="http://schemas.microsoft.com/office/drawing/2018/hyperlinkcolor" val="tx"/>
                    </a:ext>
                  </a:extLst>
                </a:hlinkClick>
              </a:rPr>
              <a:t>NIHTrain@nih.gov</a:t>
            </a:r>
            <a:endParaRPr lang="en-US" sz="2400" dirty="0">
              <a:solidFill>
                <a:schemeClr val="bg1"/>
              </a:solidFill>
            </a:endParaRPr>
          </a:p>
          <a:p>
            <a:endParaRPr lang="en-US" sz="2400">
              <a:solidFill>
                <a:schemeClr val="bg1"/>
              </a:solidFill>
            </a:endParaRPr>
          </a:p>
        </p:txBody>
      </p:sp>
    </p:spTree>
    <p:extLst>
      <p:ext uri="{BB962C8B-B14F-4D97-AF65-F5344CB8AC3E}">
        <p14:creationId xmlns:p14="http://schemas.microsoft.com/office/powerpoint/2010/main" val="24023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88C1C-1CE0-4098-B974-E90092E9476A}"/>
              </a:ext>
            </a:extLst>
          </p:cNvPr>
          <p:cNvSpPr>
            <a:spLocks noGrp="1"/>
          </p:cNvSpPr>
          <p:nvPr>
            <p:ph type="title"/>
          </p:nvPr>
        </p:nvSpPr>
        <p:spPr>
          <a:xfrm>
            <a:off x="918410" y="1025320"/>
            <a:ext cx="9122584" cy="1325563"/>
          </a:xfrm>
        </p:spPr>
        <p:txBody>
          <a:bodyPr>
            <a:normAutofit/>
          </a:bodyPr>
          <a:lstStyle/>
          <a:p>
            <a:r>
              <a:rPr lang="en-US" b="1">
                <a:effectLst/>
                <a:latin typeface="Helvetica" panose="020B0604020202020204" pitchFamily="34" charset="0"/>
                <a:ea typeface="Calibri" panose="020F0502020204030204" pitchFamily="34" charset="0"/>
                <a:cs typeface="Times New Roman" panose="02020603050405020304" pitchFamily="18" charset="0"/>
              </a:rPr>
              <a:t>Important Resources</a:t>
            </a:r>
            <a:endParaRPr lang="en-US"/>
          </a:p>
        </p:txBody>
      </p:sp>
      <p:sp>
        <p:nvSpPr>
          <p:cNvPr id="2" name="Content Placeholder 1">
            <a:extLst>
              <a:ext uri="{FF2B5EF4-FFF2-40B4-BE49-F238E27FC236}">
                <a16:creationId xmlns:a16="http://schemas.microsoft.com/office/drawing/2014/main" id="{23E28647-615D-472C-B823-0D2577162496}"/>
              </a:ext>
            </a:extLst>
          </p:cNvPr>
          <p:cNvSpPr>
            <a:spLocks noGrp="1"/>
          </p:cNvSpPr>
          <p:nvPr>
            <p:ph idx="1"/>
          </p:nvPr>
        </p:nvSpPr>
        <p:spPr>
          <a:xfrm>
            <a:off x="1623065" y="2129509"/>
            <a:ext cx="9122583" cy="2759443"/>
          </a:xfrm>
        </p:spPr>
        <p:txBody>
          <a:bodyPr>
            <a:noAutofit/>
          </a:bodyPr>
          <a:lstStyle/>
          <a:p>
            <a:pPr marL="0" indent="0">
              <a:buNone/>
            </a:pPr>
            <a:r>
              <a:rPr lang="en-US" sz="1800"/>
              <a:t>Several key issues should be considered before, during, and after your application is written. These resources will help you navigate some of those issues and point you to other resources for developing your application.</a:t>
            </a:r>
          </a:p>
          <a:p>
            <a:pPr marL="342900" marR="0" lvl="0" indent="-342900">
              <a:spcBef>
                <a:spcPts val="1200"/>
              </a:spcBef>
              <a:spcAft>
                <a:spcPts val="600"/>
              </a:spcAft>
              <a:buFont typeface="Symbol" panose="05050102010706020507" pitchFamily="18" charset="2"/>
              <a:buChar char=""/>
            </a:pPr>
            <a:r>
              <a:rPr lang="en-US" sz="1800" u="none" strike="noStrike">
                <a:effectLst/>
              </a:rPr>
              <a:t>Career Guidance</a:t>
            </a:r>
          </a:p>
          <a:p>
            <a:pPr marL="342900" marR="0" lvl="0" indent="-342900">
              <a:spcBef>
                <a:spcPts val="0"/>
              </a:spcBef>
              <a:spcAft>
                <a:spcPts val="600"/>
              </a:spcAft>
              <a:buFont typeface="Symbol" panose="05050102010706020507" pitchFamily="18" charset="2"/>
              <a:buChar char=""/>
            </a:pPr>
            <a:r>
              <a:rPr lang="en-US" sz="1800" u="none" strike="noStrike">
                <a:effectLst/>
              </a:rPr>
              <a:t>Find a </a:t>
            </a:r>
            <a:r>
              <a:rPr lang="en-US" sz="1800"/>
              <a:t>scientific home and a </a:t>
            </a:r>
            <a:r>
              <a:rPr lang="en-US" sz="1800" u="none" strike="noStrike">
                <a:effectLst/>
              </a:rPr>
              <a:t>NIH Program Officer</a:t>
            </a:r>
          </a:p>
          <a:p>
            <a:pPr lvl="1">
              <a:spcBef>
                <a:spcPts val="0"/>
              </a:spcBef>
              <a:spcAft>
                <a:spcPts val="600"/>
              </a:spcAft>
              <a:buFont typeface="Courier New" panose="02070309020205020404" pitchFamily="49" charset="0"/>
              <a:buChar char="o"/>
            </a:pPr>
            <a:r>
              <a:rPr lang="en-US" sz="1600" u="sng">
                <a:effectLst/>
                <a:hlinkClick r:id="rId2"/>
              </a:rPr>
              <a:t>NIH Databook</a:t>
            </a:r>
          </a:p>
          <a:p>
            <a:pPr lvl="1">
              <a:spcBef>
                <a:spcPts val="0"/>
              </a:spcBef>
              <a:spcAft>
                <a:spcPts val="600"/>
              </a:spcAft>
              <a:buFont typeface="Courier New" panose="02070309020205020404" pitchFamily="49" charset="0"/>
              <a:buChar char="o"/>
            </a:pPr>
            <a:r>
              <a:rPr lang="en-US" sz="1600" u="sng">
                <a:effectLst/>
                <a:hlinkClick r:id="rId2"/>
              </a:rPr>
              <a:t>NIH Reporter</a:t>
            </a:r>
          </a:p>
          <a:p>
            <a:pPr lvl="1">
              <a:spcBef>
                <a:spcPts val="0"/>
              </a:spcBef>
              <a:spcAft>
                <a:spcPts val="600"/>
              </a:spcAft>
              <a:buFont typeface="Courier New" panose="02070309020205020404" pitchFamily="49" charset="0"/>
              <a:buChar char="o"/>
            </a:pPr>
            <a:r>
              <a:rPr lang="en-US" sz="1600" u="sng">
                <a:effectLst/>
                <a:hlinkClick r:id="rId2"/>
              </a:rPr>
              <a:t>NIH Matchmaker Tool</a:t>
            </a:r>
            <a:r>
              <a:rPr lang="en-US" sz="1600" u="none" strike="noStrike">
                <a:effectLst/>
              </a:rPr>
              <a:t> </a:t>
            </a:r>
            <a:endParaRPr lang="en-US" sz="1600">
              <a:effectLst/>
            </a:endParaRPr>
          </a:p>
          <a:p>
            <a:pPr marL="342900" marR="0" lvl="0" indent="-342900">
              <a:spcBef>
                <a:spcPts val="0"/>
              </a:spcBef>
              <a:spcAft>
                <a:spcPts val="600"/>
              </a:spcAft>
              <a:buFont typeface="Symbol" panose="05050102010706020507" pitchFamily="18" charset="2"/>
              <a:buChar char=""/>
            </a:pPr>
            <a:r>
              <a:rPr lang="en-US" sz="1800" u="none" strike="noStrike">
                <a:effectLst/>
              </a:rPr>
              <a:t>How to Apply</a:t>
            </a:r>
            <a:endParaRPr lang="en-US" sz="1800" u="sng">
              <a:hlinkClick r:id="rId3"/>
            </a:endParaRPr>
          </a:p>
          <a:p>
            <a:pPr lvl="1">
              <a:spcBef>
                <a:spcPts val="0"/>
              </a:spcBef>
              <a:spcAft>
                <a:spcPts val="600"/>
              </a:spcAft>
              <a:buFont typeface="Courier New" panose="02070309020205020404" pitchFamily="49" charset="0"/>
              <a:buChar char="o"/>
            </a:pPr>
            <a:r>
              <a:rPr lang="en-US" sz="1600" u="sng">
                <a:effectLst/>
                <a:hlinkClick r:id="rId3"/>
              </a:rPr>
              <a:t>Application Guide</a:t>
            </a:r>
            <a:endParaRPr lang="en-US" sz="1600">
              <a:effectLst/>
            </a:endParaRPr>
          </a:p>
          <a:p>
            <a:pPr marL="342900" indent="-342900">
              <a:spcBef>
                <a:spcPts val="0"/>
              </a:spcBef>
              <a:spcAft>
                <a:spcPts val="600"/>
              </a:spcAft>
              <a:buFont typeface="Symbol" panose="05050102010706020507" pitchFamily="18" charset="2"/>
              <a:buChar char=""/>
            </a:pPr>
            <a:r>
              <a:rPr lang="en-US" sz="1800" u="none" strike="noStrike">
                <a:effectLst/>
              </a:rPr>
              <a:t>NIH Forms &amp; Applications</a:t>
            </a:r>
            <a:endParaRPr lang="en-US" sz="1800" u="sng">
              <a:hlinkClick r:id="rId3"/>
            </a:endParaRPr>
          </a:p>
          <a:p>
            <a:pPr lvl="1">
              <a:spcBef>
                <a:spcPts val="0"/>
              </a:spcBef>
              <a:spcAft>
                <a:spcPts val="600"/>
              </a:spcAft>
              <a:buFont typeface="Courier New" panose="02070309020205020404" pitchFamily="49" charset="0"/>
              <a:buChar char="o"/>
            </a:pPr>
            <a:r>
              <a:rPr lang="en-US" sz="1600" u="sng">
                <a:solidFill>
                  <a:srgbClr val="0070C0"/>
                </a:solidFill>
                <a:effectLst/>
              </a:rPr>
              <a:t>Grant applications &amp; more</a:t>
            </a:r>
            <a:endParaRPr lang="en-US" sz="1600">
              <a:solidFill>
                <a:srgbClr val="0070C0"/>
              </a:solidFill>
              <a:effectLst/>
            </a:endParaRPr>
          </a:p>
          <a:p>
            <a:pPr marL="0" indent="0">
              <a:buNone/>
            </a:pPr>
            <a:endParaRPr lang="en-US" sz="1800"/>
          </a:p>
          <a:p>
            <a:endParaRPr lang="en-US" sz="1800"/>
          </a:p>
        </p:txBody>
      </p:sp>
      <p:sp>
        <p:nvSpPr>
          <p:cNvPr id="1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 name="Picture 9" descr="exclamation point">
            <a:extLst>
              <a:ext uri="{FF2B5EF4-FFF2-40B4-BE49-F238E27FC236}">
                <a16:creationId xmlns:a16="http://schemas.microsoft.com/office/drawing/2014/main" id="{7E05E87A-7ECA-41E4-BC6E-1A7DE7F27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824686" y="1352337"/>
            <a:ext cx="781372" cy="781372"/>
          </a:xfrm>
          <a:prstGeom prst="rect">
            <a:avLst/>
          </a:prstGeom>
          <a:noFill/>
        </p:spPr>
      </p:pic>
    </p:spTree>
    <p:extLst>
      <p:ext uri="{BB962C8B-B14F-4D97-AF65-F5344CB8AC3E}">
        <p14:creationId xmlns:p14="http://schemas.microsoft.com/office/powerpoint/2010/main" val="177425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57FE-151E-4171-9A82-B003D10CC004}"/>
              </a:ext>
            </a:extLst>
          </p:cNvPr>
          <p:cNvSpPr>
            <a:spLocks noGrp="1"/>
          </p:cNvSpPr>
          <p:nvPr>
            <p:ph type="title"/>
          </p:nvPr>
        </p:nvSpPr>
        <p:spPr>
          <a:xfrm>
            <a:off x="226181" y="184434"/>
            <a:ext cx="10515600" cy="701199"/>
          </a:xfrm>
        </p:spPr>
        <p:txBody>
          <a:bodyPr>
            <a:normAutofit/>
          </a:bodyPr>
          <a:lstStyle/>
          <a:p>
            <a:pPr algn="l"/>
            <a:r>
              <a:rPr lang="en-US" sz="3600"/>
              <a:t>NIH Data Book</a:t>
            </a:r>
          </a:p>
        </p:txBody>
      </p:sp>
      <p:sp>
        <p:nvSpPr>
          <p:cNvPr id="9" name="TextBox 8">
            <a:extLst>
              <a:ext uri="{FF2B5EF4-FFF2-40B4-BE49-F238E27FC236}">
                <a16:creationId xmlns:a16="http://schemas.microsoft.com/office/drawing/2014/main" id="{FB2A1503-5857-49D5-8F5A-0722866BEA3D}"/>
              </a:ext>
            </a:extLst>
          </p:cNvPr>
          <p:cNvSpPr txBox="1"/>
          <p:nvPr/>
        </p:nvSpPr>
        <p:spPr>
          <a:xfrm>
            <a:off x="4010456" y="376112"/>
            <a:ext cx="3043915" cy="307777"/>
          </a:xfrm>
          <a:prstGeom prst="rect">
            <a:avLst/>
          </a:prstGeom>
          <a:solidFill>
            <a:srgbClr val="FFEDB3"/>
          </a:solidFill>
        </p:spPr>
        <p:txBody>
          <a:bodyPr wrap="square">
            <a:spAutoFit/>
          </a:bodyPr>
          <a:lstStyle/>
          <a:p>
            <a:r>
              <a:rPr lang="en-US" sz="1400">
                <a:hlinkClick r:id="rId3"/>
              </a:rPr>
              <a:t>https://report.nih.gov/nihdatabook/</a:t>
            </a:r>
            <a:r>
              <a:rPr lang="en-US" sz="1400"/>
              <a:t> </a:t>
            </a:r>
          </a:p>
        </p:txBody>
      </p:sp>
      <p:pic>
        <p:nvPicPr>
          <p:cNvPr id="4" name="Picture 3" descr="NIH Data Book Website Image">
            <a:extLst>
              <a:ext uri="{FF2B5EF4-FFF2-40B4-BE49-F238E27FC236}">
                <a16:creationId xmlns:a16="http://schemas.microsoft.com/office/drawing/2014/main" id="{FD74460C-B442-4ECA-94E4-0A0C62895D6E}"/>
              </a:ext>
            </a:extLst>
          </p:cNvPr>
          <p:cNvPicPr>
            <a:picLocks noChangeAspect="1"/>
          </p:cNvPicPr>
          <p:nvPr/>
        </p:nvPicPr>
        <p:blipFill>
          <a:blip r:embed="rId4"/>
          <a:stretch>
            <a:fillRect/>
          </a:stretch>
        </p:blipFill>
        <p:spPr>
          <a:xfrm>
            <a:off x="2360428" y="1035698"/>
            <a:ext cx="9387887" cy="5120553"/>
          </a:xfrm>
          <a:prstGeom prst="rect">
            <a:avLst/>
          </a:prstGeom>
        </p:spPr>
      </p:pic>
      <p:pic>
        <p:nvPicPr>
          <p:cNvPr id="6" name="Picture 5" descr="Navigation options - &#10;Research Grants&#10;Success and Funding Rates&#10;The Tab for Success Rates: R01-Equivalent and Research Project Grants is highlighted">
            <a:extLst>
              <a:ext uri="{FF2B5EF4-FFF2-40B4-BE49-F238E27FC236}">
                <a16:creationId xmlns:a16="http://schemas.microsoft.com/office/drawing/2014/main" id="{F98537A1-EF0D-4128-BF4C-8419EDF01734}"/>
              </a:ext>
            </a:extLst>
          </p:cNvPr>
          <p:cNvPicPr>
            <a:picLocks noChangeAspect="1"/>
          </p:cNvPicPr>
          <p:nvPr/>
        </p:nvPicPr>
        <p:blipFill>
          <a:blip r:embed="rId5"/>
          <a:stretch>
            <a:fillRect/>
          </a:stretch>
        </p:blipFill>
        <p:spPr>
          <a:xfrm>
            <a:off x="226181" y="1035698"/>
            <a:ext cx="1902571" cy="2261587"/>
          </a:xfrm>
          <a:prstGeom prst="rect">
            <a:avLst/>
          </a:prstGeom>
        </p:spPr>
      </p:pic>
      <p:pic>
        <p:nvPicPr>
          <p:cNvPr id="10" name="Picture 9" descr="Navigation Options - The NIH-Funded Research Workforce&#10;Overview tab is highlighted">
            <a:extLst>
              <a:ext uri="{FF2B5EF4-FFF2-40B4-BE49-F238E27FC236}">
                <a16:creationId xmlns:a16="http://schemas.microsoft.com/office/drawing/2014/main" id="{FBB3F521-C35E-4EA3-B6CB-D54D6862B4C1}"/>
              </a:ext>
            </a:extLst>
          </p:cNvPr>
          <p:cNvPicPr>
            <a:picLocks noChangeAspect="1"/>
          </p:cNvPicPr>
          <p:nvPr/>
        </p:nvPicPr>
        <p:blipFill>
          <a:blip r:embed="rId6"/>
          <a:stretch>
            <a:fillRect/>
          </a:stretch>
        </p:blipFill>
        <p:spPr>
          <a:xfrm>
            <a:off x="226182" y="3323795"/>
            <a:ext cx="1902571" cy="2945076"/>
          </a:xfrm>
          <a:prstGeom prst="rect">
            <a:avLst/>
          </a:prstGeom>
        </p:spPr>
      </p:pic>
    </p:spTree>
    <p:extLst>
      <p:ext uri="{BB962C8B-B14F-4D97-AF65-F5344CB8AC3E}">
        <p14:creationId xmlns:p14="http://schemas.microsoft.com/office/powerpoint/2010/main" val="294998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BEBDE4-D4B6-4FCE-BC03-76675A2231B2}"/>
              </a:ext>
            </a:extLst>
          </p:cNvPr>
          <p:cNvSpPr txBox="1">
            <a:spLocks noGrp="1"/>
          </p:cNvSpPr>
          <p:nvPr>
            <p:ph type="title" idx="4294967295"/>
          </p:nvPr>
        </p:nvSpPr>
        <p:spPr>
          <a:xfrm>
            <a:off x="175262" y="2002336"/>
            <a:ext cx="2706188" cy="22474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Preparing an NIH Grant Application</a:t>
            </a:r>
            <a:br>
              <a:rPr kumimoji="0" lang="en-US" sz="32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32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5152775-0D7E-46F6-A702-E8478551BF8B}"/>
              </a:ext>
            </a:extLst>
          </p:cNvPr>
          <p:cNvSpPr txBox="1"/>
          <p:nvPr/>
        </p:nvSpPr>
        <p:spPr>
          <a:xfrm>
            <a:off x="175262" y="4081065"/>
            <a:ext cx="369515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https://reporter.nih.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hlinkClick r:id="" action="ppaction://noaction">
                  <a:extLst>
                    <a:ext uri="{A12FA001-AC4F-418D-AE19-62706E023703}">
                      <ahyp:hlinkClr xmlns:ahyp="http://schemas.microsoft.com/office/drawing/2018/hyperlinkcolor" val="tx"/>
                    </a:ext>
                  </a:extLst>
                </a:hlinkClick>
              </a:rPr>
              <a:t>gov/matchmaker</a:t>
            </a: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6" descr="RePORTER WebPage with red drawing highlighting the Matchmaker feature">
            <a:extLst>
              <a:ext uri="{FF2B5EF4-FFF2-40B4-BE49-F238E27FC236}">
                <a16:creationId xmlns:a16="http://schemas.microsoft.com/office/drawing/2014/main" id="{E7F45ABA-1BF3-4196-89A8-15C5480F7619}"/>
              </a:ext>
            </a:extLst>
          </p:cNvPr>
          <p:cNvPicPr>
            <a:picLocks noChangeAspect="1"/>
          </p:cNvPicPr>
          <p:nvPr/>
        </p:nvPicPr>
        <p:blipFill rotWithShape="1">
          <a:blip r:embed="rId2"/>
          <a:srcRect r="4391" b="2"/>
          <a:stretch/>
        </p:blipFill>
        <p:spPr>
          <a:xfrm>
            <a:off x="2881450" y="0"/>
            <a:ext cx="9310549" cy="6858000"/>
          </a:xfrm>
          <a:prstGeom prst="rect">
            <a:avLst/>
          </a:prstGeom>
        </p:spPr>
      </p:pic>
      <p:sp>
        <p:nvSpPr>
          <p:cNvPr id="9" name="Rectangle: Rounded Corners 8">
            <a:extLst>
              <a:ext uri="{FF2B5EF4-FFF2-40B4-BE49-F238E27FC236}">
                <a16:creationId xmlns:a16="http://schemas.microsoft.com/office/drawing/2014/main" id="{1CF8449C-3679-4F7F-B63F-AD83BE8999BF}"/>
              </a:ext>
              <a:ext uri="{C183D7F6-B498-43B3-948B-1728B52AA6E4}">
                <adec:decorative xmlns:adec="http://schemas.microsoft.com/office/drawing/2017/decorative" val="1"/>
              </a:ext>
            </a:extLst>
          </p:cNvPr>
          <p:cNvSpPr/>
          <p:nvPr/>
        </p:nvSpPr>
        <p:spPr>
          <a:xfrm>
            <a:off x="3579223" y="3701142"/>
            <a:ext cx="6165668" cy="2247447"/>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50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9F7F5-175D-4D9B-B9EB-D4E829F62D33}"/>
              </a:ext>
            </a:extLst>
          </p:cNvPr>
          <p:cNvSpPr>
            <a:spLocks noGrp="1"/>
          </p:cNvSpPr>
          <p:nvPr>
            <p:ph type="title"/>
          </p:nvPr>
        </p:nvSpPr>
        <p:spPr>
          <a:xfrm>
            <a:off x="838200" y="-1008353"/>
            <a:ext cx="10515600" cy="1325563"/>
          </a:xfrm>
        </p:spPr>
        <p:txBody>
          <a:bodyPr>
            <a:normAutofit fontScale="90000"/>
          </a:bodyPr>
          <a:lstStyle/>
          <a:p>
            <a:r>
              <a:rPr lang="en-US"/>
              <a:t>Matchmaker Results – Projects Tab</a:t>
            </a:r>
          </a:p>
        </p:txBody>
      </p:sp>
      <p:pic>
        <p:nvPicPr>
          <p:cNvPr id="4" name="Picture 3" descr="RePORTER Webpage - example of Matchmaker Results utilizing the Projects tab">
            <a:extLst>
              <a:ext uri="{FF2B5EF4-FFF2-40B4-BE49-F238E27FC236}">
                <a16:creationId xmlns:a16="http://schemas.microsoft.com/office/drawing/2014/main" id="{5E3811B4-8693-4D12-8550-5F3CDCE8D0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349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5BE07-D1E2-48AF-8D04-B845D21F0F00}"/>
              </a:ext>
            </a:extLst>
          </p:cNvPr>
          <p:cNvSpPr>
            <a:spLocks noGrp="1"/>
          </p:cNvSpPr>
          <p:nvPr>
            <p:ph type="title"/>
          </p:nvPr>
        </p:nvSpPr>
        <p:spPr>
          <a:xfrm>
            <a:off x="665206" y="-1107206"/>
            <a:ext cx="10515600" cy="1325563"/>
          </a:xfrm>
        </p:spPr>
        <p:txBody>
          <a:bodyPr>
            <a:normAutofit fontScale="90000"/>
          </a:bodyPr>
          <a:lstStyle/>
          <a:p>
            <a:r>
              <a:rPr lang="en-US"/>
              <a:t>Matchmaker Results – Program Officials Tab</a:t>
            </a:r>
          </a:p>
        </p:txBody>
      </p:sp>
      <p:pic>
        <p:nvPicPr>
          <p:cNvPr id="4" name="Picture 3" descr="RePORTER web page showing Matchmaker Results using teh Program Officials tab">
            <a:extLst>
              <a:ext uri="{FF2B5EF4-FFF2-40B4-BE49-F238E27FC236}">
                <a16:creationId xmlns:a16="http://schemas.microsoft.com/office/drawing/2014/main" id="{589C237B-F772-4B6D-BA19-0B65079E675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703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0CDE8-A4DD-41B5-964D-5E97E8CD39D1}"/>
              </a:ext>
            </a:extLst>
          </p:cNvPr>
          <p:cNvSpPr>
            <a:spLocks noGrp="1"/>
          </p:cNvSpPr>
          <p:nvPr>
            <p:ph type="title"/>
          </p:nvPr>
        </p:nvSpPr>
        <p:spPr>
          <a:xfrm>
            <a:off x="201386" y="233159"/>
            <a:ext cx="10515600" cy="986042"/>
          </a:xfrm>
        </p:spPr>
        <p:txBody>
          <a:bodyPr>
            <a:normAutofit/>
          </a:bodyPr>
          <a:lstStyle/>
          <a:p>
            <a:pPr algn="l"/>
            <a:r>
              <a:rPr lang="en-US" sz="3600"/>
              <a:t>How to Apply!</a:t>
            </a:r>
          </a:p>
        </p:txBody>
      </p:sp>
      <p:sp>
        <p:nvSpPr>
          <p:cNvPr id="13" name="TextBox 12">
            <a:extLst>
              <a:ext uri="{FF2B5EF4-FFF2-40B4-BE49-F238E27FC236}">
                <a16:creationId xmlns:a16="http://schemas.microsoft.com/office/drawing/2014/main" id="{DB5E0293-0303-429E-AAD3-C9572B973445}"/>
              </a:ext>
            </a:extLst>
          </p:cNvPr>
          <p:cNvSpPr txBox="1"/>
          <p:nvPr/>
        </p:nvSpPr>
        <p:spPr>
          <a:xfrm>
            <a:off x="6861494" y="448444"/>
            <a:ext cx="4930171" cy="369332"/>
          </a:xfrm>
          <a:prstGeom prst="rect">
            <a:avLst/>
          </a:prstGeom>
          <a:solidFill>
            <a:srgbClr val="FFD757"/>
          </a:solidFill>
        </p:spPr>
        <p:txBody>
          <a:bodyPr wrap="square">
            <a:spAutoFit/>
          </a:bodyPr>
          <a:lstStyle/>
          <a:p>
            <a:r>
              <a:rPr lang="en-US">
                <a:hlinkClick r:id="rId2"/>
              </a:rPr>
              <a:t>How to Apply - Application Guide | grants.nih.gov</a:t>
            </a:r>
            <a:endParaRPr lang="en-US"/>
          </a:p>
        </p:txBody>
      </p:sp>
      <p:pic>
        <p:nvPicPr>
          <p:cNvPr id="5" name="Picture 4" descr="NIH Grants &amp; Funding: How to Apply-Application Guide page">
            <a:extLst>
              <a:ext uri="{FF2B5EF4-FFF2-40B4-BE49-F238E27FC236}">
                <a16:creationId xmlns:a16="http://schemas.microsoft.com/office/drawing/2014/main" id="{C8588B12-AF25-47D3-AB11-52986D2AF649}"/>
              </a:ext>
            </a:extLst>
          </p:cNvPr>
          <p:cNvPicPr>
            <a:picLocks noChangeAspect="1"/>
          </p:cNvPicPr>
          <p:nvPr/>
        </p:nvPicPr>
        <p:blipFill>
          <a:blip r:embed="rId3"/>
          <a:stretch>
            <a:fillRect/>
          </a:stretch>
        </p:blipFill>
        <p:spPr>
          <a:xfrm>
            <a:off x="201386" y="1324236"/>
            <a:ext cx="7995804" cy="4900654"/>
          </a:xfrm>
          <a:prstGeom prst="rect">
            <a:avLst/>
          </a:prstGeom>
        </p:spPr>
      </p:pic>
      <p:pic>
        <p:nvPicPr>
          <p:cNvPr id="9" name="Picture 8" descr="How to Apply Video Tutorial">
            <a:hlinkClick r:id="rId4"/>
            <a:extLst>
              <a:ext uri="{FF2B5EF4-FFF2-40B4-BE49-F238E27FC236}">
                <a16:creationId xmlns:a16="http://schemas.microsoft.com/office/drawing/2014/main" id="{004781ED-0658-450B-84D0-F5380B759B78}"/>
              </a:ext>
            </a:extLst>
          </p:cNvPr>
          <p:cNvPicPr>
            <a:picLocks noChangeAspect="1"/>
          </p:cNvPicPr>
          <p:nvPr/>
        </p:nvPicPr>
        <p:blipFill rotWithShape="1">
          <a:blip r:embed="rId5"/>
          <a:srcRect b="20448"/>
          <a:stretch/>
        </p:blipFill>
        <p:spPr>
          <a:xfrm>
            <a:off x="9042400" y="2345381"/>
            <a:ext cx="2948214" cy="1991229"/>
          </a:xfrm>
          <a:prstGeom prst="rect">
            <a:avLst/>
          </a:prstGeom>
        </p:spPr>
      </p:pic>
      <p:pic>
        <p:nvPicPr>
          <p:cNvPr id="6" name="Picture 5" descr="How to Apply Video Tutorial">
            <a:hlinkClick r:id="rId6"/>
            <a:extLst>
              <a:ext uri="{FF2B5EF4-FFF2-40B4-BE49-F238E27FC236}">
                <a16:creationId xmlns:a16="http://schemas.microsoft.com/office/drawing/2014/main" id="{2560EFC7-CF06-4130-9E1E-7A30780C8E7C}"/>
              </a:ext>
            </a:extLst>
          </p:cNvPr>
          <p:cNvPicPr>
            <a:picLocks noChangeAspect="1"/>
          </p:cNvPicPr>
          <p:nvPr/>
        </p:nvPicPr>
        <p:blipFill rotWithShape="1">
          <a:blip r:embed="rId5"/>
          <a:srcRect t="81783"/>
          <a:stretch/>
        </p:blipFill>
        <p:spPr>
          <a:xfrm>
            <a:off x="9042400" y="4336610"/>
            <a:ext cx="2948214" cy="455983"/>
          </a:xfrm>
          <a:prstGeom prst="rect">
            <a:avLst/>
          </a:prstGeom>
        </p:spPr>
      </p:pic>
    </p:spTree>
    <p:extLst>
      <p:ext uri="{BB962C8B-B14F-4D97-AF65-F5344CB8AC3E}">
        <p14:creationId xmlns:p14="http://schemas.microsoft.com/office/powerpoint/2010/main" val="9269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6655F9-AE35-43C0-9A80-C977425AE1E7}"/>
              </a:ext>
            </a:extLst>
          </p:cNvPr>
          <p:cNvSpPr>
            <a:spLocks noGrp="1"/>
          </p:cNvSpPr>
          <p:nvPr>
            <p:ph type="title"/>
          </p:nvPr>
        </p:nvSpPr>
        <p:spPr>
          <a:xfrm>
            <a:off x="327447" y="265837"/>
            <a:ext cx="10515600" cy="1013016"/>
          </a:xfrm>
        </p:spPr>
        <p:txBody>
          <a:bodyPr>
            <a:normAutofit/>
          </a:bodyPr>
          <a:lstStyle/>
          <a:p>
            <a:pPr algn="l"/>
            <a:r>
              <a:rPr lang="en-US" sz="3600"/>
              <a:t>NIH Application Forms</a:t>
            </a:r>
          </a:p>
        </p:txBody>
      </p:sp>
      <p:sp>
        <p:nvSpPr>
          <p:cNvPr id="13" name="TextBox 12">
            <a:extLst>
              <a:ext uri="{FF2B5EF4-FFF2-40B4-BE49-F238E27FC236}">
                <a16:creationId xmlns:a16="http://schemas.microsoft.com/office/drawing/2014/main" id="{F5421983-2DAC-498D-8766-978CDF0B711B}"/>
              </a:ext>
            </a:extLst>
          </p:cNvPr>
          <p:cNvSpPr txBox="1"/>
          <p:nvPr/>
        </p:nvSpPr>
        <p:spPr>
          <a:xfrm>
            <a:off x="7480301" y="403013"/>
            <a:ext cx="4216400" cy="369332"/>
          </a:xfrm>
          <a:prstGeom prst="rect">
            <a:avLst/>
          </a:prstGeom>
          <a:solidFill>
            <a:srgbClr val="FFD757"/>
          </a:solidFill>
        </p:spPr>
        <p:txBody>
          <a:bodyPr wrap="square">
            <a:spAutoFit/>
          </a:bodyPr>
          <a:lstStyle/>
          <a:p>
            <a:r>
              <a:rPr lang="en-US">
                <a:hlinkClick r:id="rId2"/>
              </a:rPr>
              <a:t>NIH Forms &amp; Applications | grants.nih.gov</a:t>
            </a:r>
            <a:endParaRPr lang="en-US"/>
          </a:p>
        </p:txBody>
      </p:sp>
      <p:pic>
        <p:nvPicPr>
          <p:cNvPr id="5" name="Picture 4" descr="Forms Library Page with links to Forms, Formats and Instructions">
            <a:extLst>
              <a:ext uri="{FF2B5EF4-FFF2-40B4-BE49-F238E27FC236}">
                <a16:creationId xmlns:a16="http://schemas.microsoft.com/office/drawing/2014/main" id="{DD1D7B62-327E-4E77-8626-A095F769CD3C}"/>
              </a:ext>
            </a:extLst>
          </p:cNvPr>
          <p:cNvPicPr>
            <a:picLocks noChangeAspect="1"/>
          </p:cNvPicPr>
          <p:nvPr/>
        </p:nvPicPr>
        <p:blipFill>
          <a:blip r:embed="rId3"/>
          <a:stretch>
            <a:fillRect/>
          </a:stretch>
        </p:blipFill>
        <p:spPr>
          <a:xfrm>
            <a:off x="353451" y="1699939"/>
            <a:ext cx="7152497" cy="4004176"/>
          </a:xfrm>
          <a:prstGeom prst="rect">
            <a:avLst/>
          </a:prstGeom>
        </p:spPr>
      </p:pic>
      <p:grpSp>
        <p:nvGrpSpPr>
          <p:cNvPr id="14" name="Group 13" descr="https://www.youtube.com/watch?v=C5_mio9U0oY&amp;t=&#10;">
            <a:extLst>
              <a:ext uri="{FF2B5EF4-FFF2-40B4-BE49-F238E27FC236}">
                <a16:creationId xmlns:a16="http://schemas.microsoft.com/office/drawing/2014/main" id="{EFE87926-B763-41DB-BBD3-C95CF405761C}"/>
              </a:ext>
            </a:extLst>
          </p:cNvPr>
          <p:cNvGrpSpPr/>
          <p:nvPr/>
        </p:nvGrpSpPr>
        <p:grpSpPr>
          <a:xfrm>
            <a:off x="8341292" y="1278853"/>
            <a:ext cx="3355409" cy="2150147"/>
            <a:chOff x="8341292" y="1278853"/>
            <a:chExt cx="3355409" cy="2150147"/>
          </a:xfrm>
        </p:grpSpPr>
        <p:pic>
          <p:nvPicPr>
            <p:cNvPr id="9" name="Picture 8">
              <a:extLst>
                <a:ext uri="{FF2B5EF4-FFF2-40B4-BE49-F238E27FC236}">
                  <a16:creationId xmlns:a16="http://schemas.microsoft.com/office/drawing/2014/main" id="{58A2BEA2-27E3-4852-942C-0985C5F3151B}"/>
                </a:ext>
              </a:extLst>
            </p:cNvPr>
            <p:cNvPicPr>
              <a:picLocks noChangeAspect="1"/>
            </p:cNvPicPr>
            <p:nvPr/>
          </p:nvPicPr>
          <p:blipFill>
            <a:blip r:embed="rId4"/>
            <a:stretch>
              <a:fillRect/>
            </a:stretch>
          </p:blipFill>
          <p:spPr>
            <a:xfrm>
              <a:off x="10190447" y="2737132"/>
              <a:ext cx="1506254" cy="691868"/>
            </a:xfrm>
            <a:prstGeom prst="rect">
              <a:avLst/>
            </a:prstGeom>
          </p:spPr>
        </p:pic>
        <p:pic>
          <p:nvPicPr>
            <p:cNvPr id="7" name="Picture 6">
              <a:extLst>
                <a:ext uri="{FF2B5EF4-FFF2-40B4-BE49-F238E27FC236}">
                  <a16:creationId xmlns:a16="http://schemas.microsoft.com/office/drawing/2014/main" id="{77E4B0A8-CF4A-42FE-82B2-462D0211AC66}"/>
                </a:ext>
              </a:extLst>
            </p:cNvPr>
            <p:cNvPicPr>
              <a:picLocks noChangeAspect="1"/>
            </p:cNvPicPr>
            <p:nvPr/>
          </p:nvPicPr>
          <p:blipFill>
            <a:blip r:embed="rId5"/>
            <a:stretch>
              <a:fillRect/>
            </a:stretch>
          </p:blipFill>
          <p:spPr>
            <a:xfrm>
              <a:off x="8341292" y="1278853"/>
              <a:ext cx="3012508" cy="1622120"/>
            </a:xfrm>
            <a:prstGeom prst="rect">
              <a:avLst/>
            </a:prstGeom>
          </p:spPr>
        </p:pic>
      </p:grpSp>
      <p:pic>
        <p:nvPicPr>
          <p:cNvPr id="11" name="Picture 10" descr="Application Forms Instructions screenshot for different types of awards ">
            <a:hlinkClick r:id="rId6"/>
            <a:extLst>
              <a:ext uri="{FF2B5EF4-FFF2-40B4-BE49-F238E27FC236}">
                <a16:creationId xmlns:a16="http://schemas.microsoft.com/office/drawing/2014/main" id="{9EE6CFDF-F965-46AA-866F-BB6C4B91CED6}"/>
              </a:ext>
            </a:extLst>
          </p:cNvPr>
          <p:cNvPicPr>
            <a:picLocks noChangeAspect="1"/>
          </p:cNvPicPr>
          <p:nvPr/>
        </p:nvPicPr>
        <p:blipFill>
          <a:blip r:embed="rId7"/>
          <a:stretch>
            <a:fillRect/>
          </a:stretch>
        </p:blipFill>
        <p:spPr>
          <a:xfrm>
            <a:off x="6634247" y="3315233"/>
            <a:ext cx="4920344" cy="3058547"/>
          </a:xfrm>
          <a:prstGeom prst="rect">
            <a:avLst/>
          </a:prstGeom>
        </p:spPr>
      </p:pic>
    </p:spTree>
    <p:extLst>
      <p:ext uri="{BB962C8B-B14F-4D97-AF65-F5344CB8AC3E}">
        <p14:creationId xmlns:p14="http://schemas.microsoft.com/office/powerpoint/2010/main" val="3951548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A2C4B8C0-0199-48E0-A659-90EED138B46D}">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46BB0C-6012-465E-87C1-5EA49490DF4E}">
  <ds:schemaRefs>
    <ds:schemaRef ds:uri="5990453b-a366-4db8-b1a1-e11880f9ba71"/>
    <ds:schemaRef ds:uri="6145f55b-83f8-4fcf-a351-87838bf097dc"/>
    <ds:schemaRef ds:uri="989998f2-a2b7-4b44-82b6-b98408f16ef8"/>
    <ds:schemaRef ds:uri="9c26b516-99a2-46e9-9f5e-24cd0ed53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1323</Words>
  <Application>Microsoft Office PowerPoint</Application>
  <PresentationFormat>Widescreen</PresentationFormat>
  <Paragraphs>182</Paragraphs>
  <Slides>23</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Helvetica</vt:lpstr>
      <vt:lpstr>Helvetica Neue</vt:lpstr>
      <vt:lpstr>Open Sans Light</vt:lpstr>
      <vt:lpstr>Symbol</vt:lpstr>
      <vt:lpstr>Calibri</vt:lpstr>
      <vt:lpstr>arial</vt:lpstr>
      <vt:lpstr>Courier New</vt:lpstr>
      <vt:lpstr>arial</vt:lpstr>
      <vt:lpstr>Open Sans Light ITALIC</vt:lpstr>
      <vt:lpstr>Calibri Light</vt:lpstr>
      <vt:lpstr>Open Sans ExtraBold</vt:lpstr>
      <vt:lpstr>Georgia</vt:lpstr>
      <vt:lpstr>Open Sans</vt:lpstr>
      <vt:lpstr>Office Theme</vt:lpstr>
      <vt:lpstr>Custom Design</vt:lpstr>
      <vt:lpstr>Important Resources to Help You Navigate Your Early Research Career</vt:lpstr>
      <vt:lpstr>Resource Links</vt:lpstr>
      <vt:lpstr>Important Resources</vt:lpstr>
      <vt:lpstr>NIH Data Book</vt:lpstr>
      <vt:lpstr>Preparing an NIH Grant Application </vt:lpstr>
      <vt:lpstr>Matchmaker Results – Projects Tab</vt:lpstr>
      <vt:lpstr>Matchmaker Results – Program Officials Tab</vt:lpstr>
      <vt:lpstr>How to Apply!</vt:lpstr>
      <vt:lpstr>NIH Application Forms</vt:lpstr>
      <vt:lpstr>Subscribe to Receive the Weekly NIH Guide Table of Contents</vt:lpstr>
      <vt:lpstr>Extramural Nexus and Open Mike Blog</vt:lpstr>
      <vt:lpstr>More Important Resources</vt:lpstr>
      <vt:lpstr>Early-Stage Investigator Policies</vt:lpstr>
      <vt:lpstr>Notices of NIH Policy Changes</vt:lpstr>
      <vt:lpstr>NIH Research Training Website</vt:lpstr>
      <vt:lpstr>NIH Extramural Diversity</vt:lpstr>
      <vt:lpstr>Got Questions?</vt:lpstr>
      <vt:lpstr>And one last important tip!</vt:lpstr>
      <vt:lpstr>Got Student Loan Debt?</vt:lpstr>
      <vt:lpstr>The NIH LRPs Can Help!</vt:lpstr>
      <vt:lpstr>NIH LRPs will repay:</vt:lpstr>
      <vt:lpstr>Funding Opportunities by Career Phase</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Sharma, Priyanka (NIH/OD) [C]</cp:lastModifiedBy>
  <cp:revision>10</cp:revision>
  <dcterms:created xsi:type="dcterms:W3CDTF">2017-11-13T14:56:05Z</dcterms:created>
  <dcterms:modified xsi:type="dcterms:W3CDTF">2022-09-15T13:18:34Z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