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7.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tags/tag9.xml" ContentType="application/vnd.openxmlformats-officedocument.presentationml.tags+xml"/>
  <Override PartName="/ppt/tags/tag8.xml" ContentType="application/vnd.openxmlformats-officedocument.presentationml.tags+xml"/>
  <Override PartName="/ppt/tags/tag11.xml" ContentType="application/vnd.openxmlformats-officedocument.presentationml.tag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29"/>
  </p:notesMasterIdLst>
  <p:sldIdLst>
    <p:sldId id="1748" r:id="rId4"/>
    <p:sldId id="1326" r:id="rId5"/>
    <p:sldId id="259" r:id="rId6"/>
    <p:sldId id="268" r:id="rId7"/>
    <p:sldId id="269" r:id="rId8"/>
    <p:sldId id="270" r:id="rId9"/>
    <p:sldId id="1757" r:id="rId10"/>
    <p:sldId id="1749" r:id="rId11"/>
    <p:sldId id="1752" r:id="rId12"/>
    <p:sldId id="267" r:id="rId13"/>
    <p:sldId id="271" r:id="rId14"/>
    <p:sldId id="275" r:id="rId15"/>
    <p:sldId id="272" r:id="rId16"/>
    <p:sldId id="276" r:id="rId17"/>
    <p:sldId id="1750" r:id="rId18"/>
    <p:sldId id="1751" r:id="rId19"/>
    <p:sldId id="273" r:id="rId20"/>
    <p:sldId id="277" r:id="rId21"/>
    <p:sldId id="274" r:id="rId22"/>
    <p:sldId id="278" r:id="rId23"/>
    <p:sldId id="1753" r:id="rId24"/>
    <p:sldId id="1754" r:id="rId25"/>
    <p:sldId id="1755" r:id="rId26"/>
    <p:sldId id="1756" r:id="rId27"/>
    <p:sldId id="2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81551" autoAdjust="0"/>
  </p:normalViewPr>
  <p:slideViewPr>
    <p:cSldViewPr snapToGrid="0">
      <p:cViewPr varScale="1">
        <p:scale>
          <a:sx n="93" d="100"/>
          <a:sy n="93" d="100"/>
        </p:scale>
        <p:origin x="1266" y="78"/>
      </p:cViewPr>
      <p:guideLst/>
    </p:cSldViewPr>
  </p:slideViewPr>
  <p:outlineViewPr>
    <p:cViewPr>
      <p:scale>
        <a:sx n="33" d="100"/>
        <a:sy n="33" d="100"/>
      </p:scale>
      <p:origin x="0" y="-14106"/>
    </p:cViewPr>
  </p:outlineViewPr>
  <p:notesTextViewPr>
    <p:cViewPr>
      <p:scale>
        <a:sx n="1" d="1"/>
        <a:sy n="1" d="1"/>
      </p:scale>
      <p:origin x="0" y="0"/>
    </p:cViewPr>
  </p:notesTextViewPr>
  <p:sorterViewPr>
    <p:cViewPr>
      <p:scale>
        <a:sx n="100" d="100"/>
        <a:sy n="100" d="100"/>
      </p:scale>
      <p:origin x="0" y="-96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62F0F-EADD-4D4A-8D24-19EC59091229}"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0BCD3-973D-49AA-A083-B0D887A8482B}" type="slidenum">
              <a:rPr lang="en-US" smtClean="0"/>
              <a:t>‹#›</a:t>
            </a:fld>
            <a:endParaRPr lang="en-US"/>
          </a:p>
        </p:txBody>
      </p:sp>
    </p:spTree>
    <p:extLst>
      <p:ext uri="{BB962C8B-B14F-4D97-AF65-F5344CB8AC3E}">
        <p14:creationId xmlns:p14="http://schemas.microsoft.com/office/powerpoint/2010/main" val="276766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934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9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91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0BCD3-973D-49AA-A083-B0D887A848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08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614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0BCD3-973D-49AA-A083-B0D887A848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75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429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39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299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554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7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a:p>
        </p:txBody>
      </p:sp>
    </p:spTree>
    <p:extLst>
      <p:ext uri="{BB962C8B-B14F-4D97-AF65-F5344CB8AC3E}">
        <p14:creationId xmlns:p14="http://schemas.microsoft.com/office/powerpoint/2010/main" val="1100451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545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28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4</a:t>
            </a:fld>
            <a:endParaRPr lang="en-US"/>
          </a:p>
        </p:txBody>
      </p:sp>
    </p:spTree>
    <p:extLst>
      <p:ext uri="{BB962C8B-B14F-4D97-AF65-F5344CB8AC3E}">
        <p14:creationId xmlns:p14="http://schemas.microsoft.com/office/powerpoint/2010/main" val="397429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5</a:t>
            </a:fld>
            <a:endParaRPr lang="en-US"/>
          </a:p>
        </p:txBody>
      </p:sp>
    </p:spTree>
    <p:extLst>
      <p:ext uri="{BB962C8B-B14F-4D97-AF65-F5344CB8AC3E}">
        <p14:creationId xmlns:p14="http://schemas.microsoft.com/office/powerpoint/2010/main" val="134732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6</a:t>
            </a:fld>
            <a:endParaRPr lang="en-US"/>
          </a:p>
        </p:txBody>
      </p:sp>
    </p:spTree>
    <p:extLst>
      <p:ext uri="{BB962C8B-B14F-4D97-AF65-F5344CB8AC3E}">
        <p14:creationId xmlns:p14="http://schemas.microsoft.com/office/powerpoint/2010/main" val="346473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8</a:t>
            </a:fld>
            <a:endParaRPr lang="en-US"/>
          </a:p>
        </p:txBody>
      </p:sp>
    </p:spTree>
    <p:extLst>
      <p:ext uri="{BB962C8B-B14F-4D97-AF65-F5344CB8AC3E}">
        <p14:creationId xmlns:p14="http://schemas.microsoft.com/office/powerpoint/2010/main" val="358403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9</a:t>
            </a:fld>
            <a:endParaRPr lang="en-US"/>
          </a:p>
        </p:txBody>
      </p:sp>
    </p:spTree>
    <p:extLst>
      <p:ext uri="{BB962C8B-B14F-4D97-AF65-F5344CB8AC3E}">
        <p14:creationId xmlns:p14="http://schemas.microsoft.com/office/powerpoint/2010/main" val="1263080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0BCD3-973D-49AA-A083-B0D887A8482B}" type="slidenum">
              <a:rPr lang="en-US" smtClean="0"/>
              <a:t>10</a:t>
            </a:fld>
            <a:endParaRPr lang="en-US"/>
          </a:p>
        </p:txBody>
      </p:sp>
    </p:spTree>
    <p:extLst>
      <p:ext uri="{BB962C8B-B14F-4D97-AF65-F5344CB8AC3E}">
        <p14:creationId xmlns:p14="http://schemas.microsoft.com/office/powerpoint/2010/main" val="2854473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784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hscmd.org/community-initiatives-and-outreach/hhs-logo/" TargetMode="External"/><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hscmd.org/community-initiatives-and-outreach/hhs-logo/" TargetMode="External"/><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hscmd.org/community-initiatives-and-outreach/hhs-logo/" TargetMode="External"/><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hscmd.org/community-initiatives-and-outreach/hhs-logo/" TargetMode="External"/><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hscmd.org/community-initiatives-and-outreach/hhs-logo/" TargetMode="External"/><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1">
            <a:extLst>
              <a:ext uri="{FF2B5EF4-FFF2-40B4-BE49-F238E27FC236}">
                <a16:creationId xmlns:a16="http://schemas.microsoft.com/office/drawing/2014/main" id="{8F1EE22A-6664-4420-B4FC-3AF6C5498B2F}"/>
              </a:ext>
              <a:ext uri="{C183D7F6-B498-43B3-948B-1728B52AA6E4}">
                <adec:decorative xmlns:adec="http://schemas.microsoft.com/office/drawing/2017/decorative" val="1"/>
              </a:ext>
            </a:extLst>
          </p:cNvPr>
          <p:cNvSpPr/>
          <p:nvPr userDrawn="1"/>
        </p:nvSpPr>
        <p:spPr>
          <a:xfrm>
            <a:off x="5173132" y="549810"/>
            <a:ext cx="1868311" cy="158044"/>
          </a:xfrm>
          <a:prstGeom prst="rect">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7FC9"/>
              </a:solidFill>
            </a:endParaRPr>
          </a:p>
        </p:txBody>
      </p:sp>
      <p:grpSp>
        <p:nvGrpSpPr>
          <p:cNvPr id="6" name="Group 5">
            <a:extLst>
              <a:ext uri="{FF2B5EF4-FFF2-40B4-BE49-F238E27FC236}">
                <a16:creationId xmlns:a16="http://schemas.microsoft.com/office/drawing/2014/main" id="{F22F482A-0921-4476-31EE-A088AE0D6690}"/>
              </a:ext>
            </a:extLst>
          </p:cNvPr>
          <p:cNvGrpSpPr/>
          <p:nvPr userDrawn="1"/>
        </p:nvGrpSpPr>
        <p:grpSpPr>
          <a:xfrm>
            <a:off x="0" y="6382367"/>
            <a:ext cx="12192000" cy="428978"/>
            <a:chOff x="0" y="6429022"/>
            <a:chExt cx="12192000" cy="428978"/>
          </a:xfrm>
        </p:grpSpPr>
        <p:sp>
          <p:nvSpPr>
            <p:cNvPr id="39" name="Rectangle 2">
              <a:extLst>
                <a:ext uri="{FF2B5EF4-FFF2-40B4-BE49-F238E27FC236}">
                  <a16:creationId xmlns:a16="http://schemas.microsoft.com/office/drawing/2014/main" id="{13A73589-92E1-4286-887D-1299FB3A707E}"/>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A85E649-5F68-B79C-3673-F8F28FC232AB}"/>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descr="HHS &amp; NIH/OER logo&#10;">
            <a:extLst>
              <a:ext uri="{FF2B5EF4-FFF2-40B4-BE49-F238E27FC236}">
                <a16:creationId xmlns:a16="http://schemas.microsoft.com/office/drawing/2014/main" id="{DD993931-B214-BA48-9E10-3756CF321C11}"/>
              </a:ext>
            </a:extLst>
          </p:cNvPr>
          <p:cNvGrpSpPr/>
          <p:nvPr userDrawn="1"/>
        </p:nvGrpSpPr>
        <p:grpSpPr>
          <a:xfrm>
            <a:off x="3051366" y="5452260"/>
            <a:ext cx="5826910" cy="779127"/>
            <a:chOff x="3342312" y="5396907"/>
            <a:chExt cx="5826910" cy="779127"/>
          </a:xfrm>
        </p:grpSpPr>
        <p:pic>
          <p:nvPicPr>
            <p:cNvPr id="8" name="Picture 7" descr="HHS Logo">
              <a:extLst>
                <a:ext uri="{FF2B5EF4-FFF2-40B4-BE49-F238E27FC236}">
                  <a16:creationId xmlns:a16="http://schemas.microsoft.com/office/drawing/2014/main" id="{81CB8CAF-DA93-8DA8-DD82-8995D1BEAE0F}"/>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2312" y="5396907"/>
              <a:ext cx="859331" cy="779127"/>
            </a:xfrm>
            <a:prstGeom prst="rect">
              <a:avLst/>
            </a:prstGeom>
          </p:spPr>
        </p:pic>
        <p:pic>
          <p:nvPicPr>
            <p:cNvPr id="3" name="Picture 2" descr="Text&#10;&#10;Description automatically generated">
              <a:extLst>
                <a:ext uri="{FF2B5EF4-FFF2-40B4-BE49-F238E27FC236}">
                  <a16:creationId xmlns:a16="http://schemas.microsoft.com/office/drawing/2014/main" id="{8627B551-9A93-B472-FC5F-A49D89BB23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2495" y="5441400"/>
              <a:ext cx="4796727" cy="734634"/>
            </a:xfrm>
            <a:prstGeom prst="rect">
              <a:avLst/>
            </a:prstGeom>
          </p:spPr>
        </p:pic>
      </p:grpSp>
    </p:spTree>
    <p:extLst>
      <p:ext uri="{BB962C8B-B14F-4D97-AF65-F5344CB8AC3E}">
        <p14:creationId xmlns:p14="http://schemas.microsoft.com/office/powerpoint/2010/main" val="2212512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42573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49304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084044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882173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eet team - 2">
    <p:spTree>
      <p:nvGrpSpPr>
        <p:cNvPr id="1" name=""/>
        <p:cNvGrpSpPr/>
        <p:nvPr/>
      </p:nvGrpSpPr>
      <p:grpSpPr>
        <a:xfrm>
          <a:off x="0" y="0"/>
          <a:ext cx="0" cy="0"/>
          <a:chOff x="0" y="0"/>
          <a:chExt cx="0" cy="0"/>
        </a:xfrm>
      </p:grpSpPr>
      <p:sp>
        <p:nvSpPr>
          <p:cNvPr id="20" name="Text Placeholder 2b">
            <a:extLst>
              <a:ext uri="{FF2B5EF4-FFF2-40B4-BE49-F238E27FC236}">
                <a16:creationId xmlns:a16="http://schemas.microsoft.com/office/drawing/2014/main" id="{46DB1E9E-5598-4E21-B6BC-593DBC2C0BE0}"/>
              </a:ext>
            </a:extLst>
          </p:cNvPr>
          <p:cNvSpPr>
            <a:spLocks noGrp="1"/>
          </p:cNvSpPr>
          <p:nvPr userDrawn="1">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userDrawn="1">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userDrawn="1">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userDrawn="1">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userDrawn="1">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userDrawn="1">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userDrawn="1">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513964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232429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2A3B258F-BE16-6AF6-F07B-C649D5C54EBE}"/>
              </a:ext>
            </a:extLst>
          </p:cNvPr>
          <p:cNvGrpSpPr/>
          <p:nvPr userDrawn="1"/>
        </p:nvGrpSpPr>
        <p:grpSpPr>
          <a:xfrm>
            <a:off x="0" y="6382370"/>
            <a:ext cx="12192000" cy="428978"/>
            <a:chOff x="0" y="6429022"/>
            <a:chExt cx="12192000" cy="428978"/>
          </a:xfrm>
        </p:grpSpPr>
        <p:sp>
          <p:nvSpPr>
            <p:cNvPr id="3" name="Rectangle 2">
              <a:extLst>
                <a:ext uri="{FF2B5EF4-FFF2-40B4-BE49-F238E27FC236}">
                  <a16:creationId xmlns:a16="http://schemas.microsoft.com/office/drawing/2014/main" id="{5B781EBC-5A8D-A737-DB09-36E7460849DA}"/>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105437-098A-1BE4-5EDA-D903E0023E9E}"/>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9157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DAD5C61C-5DA1-DB69-304B-008485174399}"/>
              </a:ext>
              <a:ext uri="{C183D7F6-B498-43B3-948B-1728B52AA6E4}">
                <adec:decorative xmlns:adec="http://schemas.microsoft.com/office/drawing/2017/decorative" val="1"/>
              </a:ext>
            </a:extLst>
          </p:cNvPr>
          <p:cNvSpPr/>
          <p:nvPr userDrawn="1"/>
        </p:nvSpPr>
        <p:spPr>
          <a:xfrm>
            <a:off x="0" y="6175330"/>
            <a:ext cx="3535681" cy="540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EE5999E-6196-7B8C-698B-E21D5FF79DA1}"/>
              </a:ext>
            </a:extLst>
          </p:cNvPr>
          <p:cNvGrpSpPr/>
          <p:nvPr userDrawn="1"/>
        </p:nvGrpSpPr>
        <p:grpSpPr>
          <a:xfrm>
            <a:off x="0" y="6380383"/>
            <a:ext cx="12192000" cy="428978"/>
            <a:chOff x="0" y="6429022"/>
            <a:chExt cx="12192000" cy="428978"/>
          </a:xfrm>
        </p:grpSpPr>
        <p:sp>
          <p:nvSpPr>
            <p:cNvPr id="3" name="Rectangle 2">
              <a:extLst>
                <a:ext uri="{FF2B5EF4-FFF2-40B4-BE49-F238E27FC236}">
                  <a16:creationId xmlns:a16="http://schemas.microsoft.com/office/drawing/2014/main" id="{4258EADF-51AE-456C-7877-79DA3091B8A6}"/>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921DF6-251A-597D-1625-1101E6EF2B80}"/>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9346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D24059CA-8FAA-4307-0B6E-D8783FAAE569}"/>
              </a:ext>
              <a:ext uri="{C183D7F6-B498-43B3-948B-1728B52AA6E4}">
                <adec:decorative xmlns:adec="http://schemas.microsoft.com/office/drawing/2017/decorative" val="1"/>
              </a:ext>
            </a:extLst>
          </p:cNvPr>
          <p:cNvSpPr/>
          <p:nvPr userDrawn="1"/>
        </p:nvSpPr>
        <p:spPr>
          <a:xfrm>
            <a:off x="0" y="6246421"/>
            <a:ext cx="4441371" cy="611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BE59C55-2BA7-6B0B-5A85-FB2C91C6024C}"/>
              </a:ext>
            </a:extLst>
          </p:cNvPr>
          <p:cNvGrpSpPr/>
          <p:nvPr userDrawn="1"/>
        </p:nvGrpSpPr>
        <p:grpSpPr>
          <a:xfrm>
            <a:off x="0" y="6370392"/>
            <a:ext cx="12192000" cy="428978"/>
            <a:chOff x="0" y="6429022"/>
            <a:chExt cx="12192000" cy="428978"/>
          </a:xfrm>
        </p:grpSpPr>
        <p:sp>
          <p:nvSpPr>
            <p:cNvPr id="3" name="Rectangle 2">
              <a:extLst>
                <a:ext uri="{FF2B5EF4-FFF2-40B4-BE49-F238E27FC236}">
                  <a16:creationId xmlns:a16="http://schemas.microsoft.com/office/drawing/2014/main" id="{2E21E214-2716-15E6-3D5C-21C21AC2588F}"/>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256EAEB-9CF7-B799-61D2-A7B55D6AAA40}"/>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1145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17E5AC-1C51-E422-0226-443FFF4EC892}"/>
              </a:ext>
              <a:ext uri="{C183D7F6-B498-43B3-948B-1728B52AA6E4}">
                <adec:decorative xmlns:adec="http://schemas.microsoft.com/office/drawing/2017/decorative" val="1"/>
              </a:ext>
            </a:extLst>
          </p:cNvPr>
          <p:cNvSpPr/>
          <p:nvPr userDrawn="1"/>
        </p:nvSpPr>
        <p:spPr>
          <a:xfrm>
            <a:off x="0" y="6189663"/>
            <a:ext cx="3163078" cy="528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B666C4B3-BA8A-91FA-6448-7451A2DF3343}"/>
              </a:ext>
            </a:extLst>
          </p:cNvPr>
          <p:cNvGrpSpPr/>
          <p:nvPr userDrawn="1"/>
        </p:nvGrpSpPr>
        <p:grpSpPr>
          <a:xfrm>
            <a:off x="0" y="6375171"/>
            <a:ext cx="12192000" cy="428978"/>
            <a:chOff x="0" y="6429022"/>
            <a:chExt cx="12192000" cy="428978"/>
          </a:xfrm>
        </p:grpSpPr>
        <p:sp>
          <p:nvSpPr>
            <p:cNvPr id="7" name="Rectangle 6">
              <a:extLst>
                <a:ext uri="{FF2B5EF4-FFF2-40B4-BE49-F238E27FC236}">
                  <a16:creationId xmlns:a16="http://schemas.microsoft.com/office/drawing/2014/main" id="{D8533E08-4B84-956A-2549-A4AFAFD0DAB9}"/>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CB9FA9-2FF5-AF54-BC71-07BA40176416}"/>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77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0" y="1021609"/>
            <a:ext cx="12192000" cy="43169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810126" y="2338136"/>
            <a:ext cx="10266947" cy="1090864"/>
          </a:xfrm>
          <a:ln w="57150">
            <a:solidFill>
              <a:schemeClr val="accent5">
                <a:lumMod val="75000"/>
              </a:schemeClr>
            </a:solidFill>
          </a:ln>
        </p:spPr>
        <p:txBody>
          <a:bodyPr anchor="ctr">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dirty="0"/>
            </a:br>
            <a:r>
              <a:rPr lang="en-US" dirty="0"/>
              <a:t>SECTION TITLE SLIDE</a:t>
            </a:r>
            <a:br>
              <a:rPr lang="en-US" dirty="0"/>
            </a:br>
            <a:endParaRPr lang="en-US" dirty="0"/>
          </a:p>
        </p:txBody>
      </p:sp>
      <p:grpSp>
        <p:nvGrpSpPr>
          <p:cNvPr id="2" name="Group 1" descr="HHS &amp; NIH/OER logo&#10;">
            <a:extLst>
              <a:ext uri="{FF2B5EF4-FFF2-40B4-BE49-F238E27FC236}">
                <a16:creationId xmlns:a16="http://schemas.microsoft.com/office/drawing/2014/main" id="{40319BFD-791F-4A9E-6522-D4357F03304E}"/>
              </a:ext>
            </a:extLst>
          </p:cNvPr>
          <p:cNvGrpSpPr/>
          <p:nvPr userDrawn="1"/>
        </p:nvGrpSpPr>
        <p:grpSpPr>
          <a:xfrm>
            <a:off x="3030144" y="5704542"/>
            <a:ext cx="5826910" cy="779127"/>
            <a:chOff x="3342312" y="5396907"/>
            <a:chExt cx="5826910" cy="779127"/>
          </a:xfrm>
        </p:grpSpPr>
        <p:pic>
          <p:nvPicPr>
            <p:cNvPr id="3" name="Picture 2" descr="HHS Logo">
              <a:extLst>
                <a:ext uri="{FF2B5EF4-FFF2-40B4-BE49-F238E27FC236}">
                  <a16:creationId xmlns:a16="http://schemas.microsoft.com/office/drawing/2014/main" id="{D34EA500-7E9C-C42E-B7D2-259C17BB26B9}"/>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2312" y="5396907"/>
              <a:ext cx="859331" cy="779127"/>
            </a:xfrm>
            <a:prstGeom prst="rect">
              <a:avLst/>
            </a:prstGeom>
          </p:spPr>
        </p:pic>
        <p:pic>
          <p:nvPicPr>
            <p:cNvPr id="7" name="Picture 6" descr="Text&#10;&#10;Description automatically generated">
              <a:extLst>
                <a:ext uri="{FF2B5EF4-FFF2-40B4-BE49-F238E27FC236}">
                  <a16:creationId xmlns:a16="http://schemas.microsoft.com/office/drawing/2014/main" id="{416502E6-E9E8-052C-DDF1-E53708C4C9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2495" y="5441400"/>
              <a:ext cx="4796727" cy="734634"/>
            </a:xfrm>
            <a:prstGeom prst="rect">
              <a:avLst/>
            </a:prstGeom>
          </p:spPr>
        </p:pic>
      </p:grpSp>
    </p:spTree>
    <p:extLst>
      <p:ext uri="{BB962C8B-B14F-4D97-AF65-F5344CB8AC3E}">
        <p14:creationId xmlns:p14="http://schemas.microsoft.com/office/powerpoint/2010/main" val="2218333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635142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259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gradFill>
            <a:gsLst>
              <a:gs pos="100000">
                <a:srgbClr val="10273C"/>
              </a:gs>
              <a:gs pos="72000">
                <a:schemeClr val="accent5">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013385" y="4291864"/>
            <a:ext cx="4625539"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b="1" dirty="0"/>
          </a:p>
          <a:p>
            <a:endParaRPr lang="en-US" b="1" dirty="0"/>
          </a:p>
          <a:p>
            <a:endParaRPr lang="en-US" b="1" dirty="0"/>
          </a:p>
        </p:txBody>
      </p:sp>
      <p:sp>
        <p:nvSpPr>
          <p:cNvPr id="13" name="Title" descr="Thank You">
            <a:extLst>
              <a:ext uri="{FF2B5EF4-FFF2-40B4-BE49-F238E27FC236}">
                <a16:creationId xmlns:a16="http://schemas.microsoft.com/office/drawing/2014/main" id="{1FAF5A08-4F41-4A1E-B92D-888C0D675312}"/>
              </a:ext>
            </a:extLst>
          </p:cNvPr>
          <p:cNvSpPr txBox="1">
            <a:spLocks/>
          </p:cNvSpPr>
          <p:nvPr userDrawn="1"/>
        </p:nvSpPr>
        <p:spPr>
          <a:xfrm>
            <a:off x="552450" y="2758760"/>
            <a:ext cx="5419142"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4400" dirty="0">
                <a:latin typeface="Open Sans ExtraBold" panose="020B0906030804020204" pitchFamily="34" charset="0"/>
                <a:ea typeface="Open Sans ExtraBold" panose="020B0906030804020204" pitchFamily="34" charset="0"/>
                <a:cs typeface="Open Sans ExtraBold" panose="020B0906030804020204" pitchFamily="34" charset="0"/>
              </a:rPr>
              <a:t>Thank You</a:t>
            </a:r>
          </a:p>
        </p:txBody>
      </p:sp>
      <p:sp>
        <p:nvSpPr>
          <p:cNvPr id="5" name="Rectangle 4">
            <a:extLst>
              <a:ext uri="{FF2B5EF4-FFF2-40B4-BE49-F238E27FC236}">
                <a16:creationId xmlns:a16="http://schemas.microsoft.com/office/drawing/2014/main" id="{C62AB2B2-710E-14E1-83EE-842823E8A14E}"/>
              </a:ext>
            </a:extLst>
          </p:cNvPr>
          <p:cNvSpPr/>
          <p:nvPr userDrawn="1"/>
        </p:nvSpPr>
        <p:spPr>
          <a:xfrm rot="20696985">
            <a:off x="6443895" y="-162595"/>
            <a:ext cx="165233" cy="714975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HHS &amp; NIH/OER logo&#10;">
            <a:extLst>
              <a:ext uri="{FF2B5EF4-FFF2-40B4-BE49-F238E27FC236}">
                <a16:creationId xmlns:a16="http://schemas.microsoft.com/office/drawing/2014/main" id="{6B296604-57C0-DDAB-6524-F2E3AD5E88BB}"/>
              </a:ext>
            </a:extLst>
          </p:cNvPr>
          <p:cNvGrpSpPr/>
          <p:nvPr userDrawn="1"/>
        </p:nvGrpSpPr>
        <p:grpSpPr>
          <a:xfrm>
            <a:off x="6978290" y="3041780"/>
            <a:ext cx="4996742" cy="610396"/>
            <a:chOff x="3342312" y="5396907"/>
            <a:chExt cx="5826910" cy="779127"/>
          </a:xfrm>
        </p:grpSpPr>
        <p:pic>
          <p:nvPicPr>
            <p:cNvPr id="6" name="Picture 5" descr="HHS Logo">
              <a:extLst>
                <a:ext uri="{FF2B5EF4-FFF2-40B4-BE49-F238E27FC236}">
                  <a16:creationId xmlns:a16="http://schemas.microsoft.com/office/drawing/2014/main" id="{88303960-274F-2D02-B584-D08E8F8F5413}"/>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2312" y="5396907"/>
              <a:ext cx="859331" cy="779127"/>
            </a:xfrm>
            <a:prstGeom prst="rect">
              <a:avLst/>
            </a:prstGeom>
          </p:spPr>
        </p:pic>
        <p:pic>
          <p:nvPicPr>
            <p:cNvPr id="7" name="Picture 6" descr="Text&#10;&#10;Description automatically generated">
              <a:extLst>
                <a:ext uri="{FF2B5EF4-FFF2-40B4-BE49-F238E27FC236}">
                  <a16:creationId xmlns:a16="http://schemas.microsoft.com/office/drawing/2014/main" id="{0358EAE0-7A4F-7044-636F-DA20228361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2495" y="5441400"/>
              <a:ext cx="4796727" cy="734634"/>
            </a:xfrm>
            <a:prstGeom prst="rect">
              <a:avLst/>
            </a:prstGeom>
          </p:spPr>
        </p:pic>
      </p:grpSp>
    </p:spTree>
    <p:extLst>
      <p:ext uri="{BB962C8B-B14F-4D97-AF65-F5344CB8AC3E}">
        <p14:creationId xmlns:p14="http://schemas.microsoft.com/office/powerpoint/2010/main" val="339707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0" y="0"/>
            <a:ext cx="12192000" cy="566368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962526" y="28725"/>
            <a:ext cx="10266947" cy="1090864"/>
          </a:xfrm>
          <a:ln w="57150">
            <a:noFill/>
          </a:ln>
        </p:spPr>
        <p:txBody>
          <a:bodyPr anchor="ctr">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br>
              <a:rPr lang="en-US" dirty="0"/>
            </a:br>
            <a:r>
              <a:rPr lang="en-US" dirty="0" err="1"/>
              <a:t>OptiONAL</a:t>
            </a:r>
            <a:r>
              <a:rPr lang="en-US" dirty="0"/>
              <a:t> TITLE SLIDE</a:t>
            </a:r>
            <a:br>
              <a:rPr lang="en-US" dirty="0"/>
            </a:br>
            <a:endParaRPr lang="en-US" dirty="0"/>
          </a:p>
        </p:txBody>
      </p:sp>
      <p:grpSp>
        <p:nvGrpSpPr>
          <p:cNvPr id="2" name="Group 1" descr="HHS &amp; NIH/OER logo&#10;">
            <a:extLst>
              <a:ext uri="{FF2B5EF4-FFF2-40B4-BE49-F238E27FC236}">
                <a16:creationId xmlns:a16="http://schemas.microsoft.com/office/drawing/2014/main" id="{6EC38393-86EA-7507-44BD-F72005F557E8}"/>
              </a:ext>
            </a:extLst>
          </p:cNvPr>
          <p:cNvGrpSpPr/>
          <p:nvPr userDrawn="1"/>
        </p:nvGrpSpPr>
        <p:grpSpPr>
          <a:xfrm>
            <a:off x="3182544" y="5904841"/>
            <a:ext cx="5826910" cy="779127"/>
            <a:chOff x="3342312" y="5396907"/>
            <a:chExt cx="5826910" cy="779127"/>
          </a:xfrm>
        </p:grpSpPr>
        <p:pic>
          <p:nvPicPr>
            <p:cNvPr id="3" name="Picture 2" descr="HHS Logo">
              <a:extLst>
                <a:ext uri="{FF2B5EF4-FFF2-40B4-BE49-F238E27FC236}">
                  <a16:creationId xmlns:a16="http://schemas.microsoft.com/office/drawing/2014/main" id="{EF30C6FA-87B1-CF5B-C59D-CD51FDB3FDF6}"/>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2312" y="5396907"/>
              <a:ext cx="859331" cy="779127"/>
            </a:xfrm>
            <a:prstGeom prst="rect">
              <a:avLst/>
            </a:prstGeom>
          </p:spPr>
        </p:pic>
        <p:pic>
          <p:nvPicPr>
            <p:cNvPr id="7" name="Picture 6" descr="Text&#10;&#10;Description automatically generated">
              <a:extLst>
                <a:ext uri="{FF2B5EF4-FFF2-40B4-BE49-F238E27FC236}">
                  <a16:creationId xmlns:a16="http://schemas.microsoft.com/office/drawing/2014/main" id="{9DECC2B0-8FE6-46A4-27F1-0F43884989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2495" y="5441400"/>
              <a:ext cx="4796727" cy="734634"/>
            </a:xfrm>
            <a:prstGeom prst="rect">
              <a:avLst/>
            </a:prstGeom>
          </p:spPr>
        </p:pic>
      </p:grpSp>
    </p:spTree>
    <p:extLst>
      <p:ext uri="{BB962C8B-B14F-4D97-AF65-F5344CB8AC3E}">
        <p14:creationId xmlns:p14="http://schemas.microsoft.com/office/powerpoint/2010/main" val="258324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D1DDBC-2885-45F4-A36C-93F35D0D15EC}"/>
              </a:ext>
            </a:extLst>
          </p:cNvPr>
          <p:cNvSpPr/>
          <p:nvPr userDrawn="1"/>
        </p:nvSpPr>
        <p:spPr>
          <a:xfrm>
            <a:off x="879675" y="934648"/>
            <a:ext cx="10432650" cy="4316931"/>
          </a:xfrm>
          <a:prstGeom prst="rect">
            <a:avLst/>
          </a:prstGeom>
          <a:solidFill>
            <a:schemeClr val="accent5">
              <a:lumMod val="5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 uri="{C183D7F6-B498-43B3-948B-1728B52AA6E4}">
                <adec:decorative xmlns:adec="http://schemas.microsoft.com/office/drawing/2017/decorative" val="1"/>
              </a:ext>
            </a:extLst>
          </p:cNvPr>
          <p:cNvSpPr/>
          <p:nvPr userDrawn="1"/>
        </p:nvSpPr>
        <p:spPr>
          <a:xfrm>
            <a:off x="5084678" y="1527399"/>
            <a:ext cx="1868311" cy="1580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hasCustomPrompt="1"/>
          </p:nvPr>
        </p:nvSpPr>
        <p:spPr>
          <a:xfrm>
            <a:off x="879675" y="2233409"/>
            <a:ext cx="10432650" cy="2982913"/>
          </a:xfrm>
        </p:spPr>
        <p:txBody>
          <a:bodyPr anchor="t">
            <a:normAutofit/>
          </a:bodyPr>
          <a:lstStyle>
            <a:lvl1pPr algn="ct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Optional Section </a:t>
            </a:r>
            <a:br>
              <a:rPr lang="en-US" dirty="0"/>
            </a:br>
            <a:r>
              <a:rPr lang="en-US" dirty="0"/>
              <a:t>title style</a:t>
            </a:r>
          </a:p>
        </p:txBody>
      </p:sp>
      <p:grpSp>
        <p:nvGrpSpPr>
          <p:cNvPr id="3" name="Group 2" descr="HHS &amp; NIH/OER logo&#10;">
            <a:extLst>
              <a:ext uri="{FF2B5EF4-FFF2-40B4-BE49-F238E27FC236}">
                <a16:creationId xmlns:a16="http://schemas.microsoft.com/office/drawing/2014/main" id="{6642FEBF-263D-BB5C-63C7-EEED2DFCFB4B}"/>
              </a:ext>
            </a:extLst>
          </p:cNvPr>
          <p:cNvGrpSpPr/>
          <p:nvPr userDrawn="1"/>
        </p:nvGrpSpPr>
        <p:grpSpPr>
          <a:xfrm>
            <a:off x="3545889" y="5799545"/>
            <a:ext cx="5826910" cy="779127"/>
            <a:chOff x="3342312" y="5396907"/>
            <a:chExt cx="5826910" cy="779127"/>
          </a:xfrm>
        </p:grpSpPr>
        <p:pic>
          <p:nvPicPr>
            <p:cNvPr id="6" name="Picture 5" descr="HHS Logo">
              <a:extLst>
                <a:ext uri="{FF2B5EF4-FFF2-40B4-BE49-F238E27FC236}">
                  <a16:creationId xmlns:a16="http://schemas.microsoft.com/office/drawing/2014/main" id="{DCE78AC6-8BD3-FC41-3534-76A80FE7F791}"/>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2312" y="5396907"/>
              <a:ext cx="859331" cy="779127"/>
            </a:xfrm>
            <a:prstGeom prst="rect">
              <a:avLst/>
            </a:prstGeom>
          </p:spPr>
        </p:pic>
        <p:pic>
          <p:nvPicPr>
            <p:cNvPr id="7" name="Picture 6" descr="Text&#10;&#10;Description automatically generated">
              <a:extLst>
                <a:ext uri="{FF2B5EF4-FFF2-40B4-BE49-F238E27FC236}">
                  <a16:creationId xmlns:a16="http://schemas.microsoft.com/office/drawing/2014/main" id="{449FBB84-B6C8-C812-CA0F-F7BFAF170E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2495" y="5441400"/>
              <a:ext cx="4796727" cy="734634"/>
            </a:xfrm>
            <a:prstGeom prst="rect">
              <a:avLst/>
            </a:prstGeom>
          </p:spPr>
        </p:pic>
      </p:grpSp>
    </p:spTree>
    <p:extLst>
      <p:ext uri="{BB962C8B-B14F-4D97-AF65-F5344CB8AC3E}">
        <p14:creationId xmlns:p14="http://schemas.microsoft.com/office/powerpoint/2010/main" val="213609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b="1">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41106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normAutofit/>
          </a:bodyPr>
          <a:lstStyle>
            <a:lvl1pPr>
              <a:buClr>
                <a:srgbClr val="0F7FC9"/>
              </a:buClr>
              <a:defRPr sz="2800" b="1">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sz="2400">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sz="2000">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sz="1800">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5" name="Group 4">
            <a:extLst>
              <a:ext uri="{FF2B5EF4-FFF2-40B4-BE49-F238E27FC236}">
                <a16:creationId xmlns:a16="http://schemas.microsoft.com/office/drawing/2014/main" id="{33022C2F-A203-F866-18BA-6220C3B07D3C}"/>
              </a:ext>
            </a:extLst>
          </p:cNvPr>
          <p:cNvGrpSpPr/>
          <p:nvPr userDrawn="1"/>
        </p:nvGrpSpPr>
        <p:grpSpPr>
          <a:xfrm>
            <a:off x="0" y="6374836"/>
            <a:ext cx="12192000" cy="428978"/>
            <a:chOff x="0" y="6429022"/>
            <a:chExt cx="12192000" cy="428978"/>
          </a:xfrm>
        </p:grpSpPr>
        <p:sp>
          <p:nvSpPr>
            <p:cNvPr id="7" name="Rectangle 2">
              <a:extLst>
                <a:ext uri="{FF2B5EF4-FFF2-40B4-BE49-F238E27FC236}">
                  <a16:creationId xmlns:a16="http://schemas.microsoft.com/office/drawing/2014/main" id="{F96A8DFA-2FFB-5FDB-5C65-F7A3853C6F2E}"/>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6401F8-E548-15D9-A03B-374492C5CF98}"/>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702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EA1CC3-D8CC-895F-C5EA-64A115AA1ED6}"/>
              </a:ext>
              <a:ext uri="{C183D7F6-B498-43B3-948B-1728B52AA6E4}">
                <adec:decorative xmlns:adec="http://schemas.microsoft.com/office/drawing/2017/decorative" val="1"/>
              </a:ext>
            </a:extLst>
          </p:cNvPr>
          <p:cNvSpPr/>
          <p:nvPr userDrawn="1"/>
        </p:nvSpPr>
        <p:spPr>
          <a:xfrm>
            <a:off x="242596" y="223935"/>
            <a:ext cx="11714052" cy="6419461"/>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hasCustomPrompt="1"/>
          </p:nvPr>
        </p:nvSpPr>
        <p:spPr/>
        <p:txBody>
          <a:bodyPr/>
          <a:lstStyle>
            <a:lvl1pPr>
              <a:buClr>
                <a:srgbClr val="0F7FC9"/>
              </a:buClr>
              <a:defRPr b="1">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12297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EA1CC3-D8CC-895F-C5EA-64A115AA1ED6}"/>
              </a:ext>
              <a:ext uri="{C183D7F6-B498-43B3-948B-1728B52AA6E4}">
                <adec:decorative xmlns:adec="http://schemas.microsoft.com/office/drawing/2017/decorative" val="1"/>
              </a:ext>
            </a:extLst>
          </p:cNvPr>
          <p:cNvSpPr/>
          <p:nvPr userDrawn="1"/>
        </p:nvSpPr>
        <p:spPr>
          <a:xfrm>
            <a:off x="242596" y="223935"/>
            <a:ext cx="11714052" cy="6419461"/>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a:xfrm>
            <a:off x="4310742" y="774441"/>
            <a:ext cx="7442719" cy="5262465"/>
          </a:xfrm>
        </p:spPr>
        <p:txBody>
          <a:bodyPr>
            <a:normAutofit/>
          </a:bodyPr>
          <a:lstStyle>
            <a:lvl1pPr>
              <a:buClr>
                <a:srgbClr val="0F7FC9"/>
              </a:buClr>
              <a:defRPr sz="4800" b="0">
                <a:latin typeface="Calibri" panose="020F0502020204030204" pitchFamily="34" charset="0"/>
                <a:ea typeface="Open Sans Light" panose="020B0306030504020204" pitchFamily="34" charset="0"/>
                <a:cs typeface="Calibri" panose="020F0502020204030204" pitchFamily="34" charset="0"/>
              </a:defRPr>
            </a:lvl1pPr>
            <a:lvl2pPr>
              <a:buClr>
                <a:srgbClr val="0F7FC9"/>
              </a:buClr>
              <a:defRPr sz="4400" b="0">
                <a:latin typeface="Calibri" panose="020F0502020204030204" pitchFamily="34" charset="0"/>
                <a:ea typeface="Open Sans Light" panose="020B0306030504020204" pitchFamily="34" charset="0"/>
                <a:cs typeface="Calibri" panose="020F0502020204030204" pitchFamily="34" charset="0"/>
              </a:defRPr>
            </a:lvl2pPr>
            <a:lvl3pPr>
              <a:buClr>
                <a:srgbClr val="0F7FC9"/>
              </a:buClr>
              <a:defRPr sz="4000" b="0">
                <a:latin typeface="Calibri" panose="020F0502020204030204" pitchFamily="34" charset="0"/>
                <a:ea typeface="Open Sans Light" panose="020B0306030504020204" pitchFamily="34" charset="0"/>
                <a:cs typeface="Calibri" panose="020F0502020204030204" pitchFamily="34" charset="0"/>
              </a:defRPr>
            </a:lvl3pPr>
            <a:lvl4pPr>
              <a:buClr>
                <a:srgbClr val="0F7FC9"/>
              </a:buClr>
              <a:defRPr sz="3600" b="0">
                <a:latin typeface="Calibri" panose="020F0502020204030204" pitchFamily="34" charset="0"/>
                <a:ea typeface="Open Sans Light" panose="020B0306030504020204" pitchFamily="34" charset="0"/>
                <a:cs typeface="Calibri" panose="020F0502020204030204" pitchFamily="34" charset="0"/>
              </a:defRPr>
            </a:lvl4pPr>
            <a:lvl5pPr>
              <a:buClr>
                <a:srgbClr val="0F7FC9"/>
              </a:buClr>
              <a:defRPr sz="3200" b="0">
                <a:latin typeface="Calibri" panose="020F0502020204030204" pitchFamily="34" charset="0"/>
                <a:ea typeface="Open Sans Light" panose="020B030603050402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65C961E4-D71B-86BE-ABC4-F2B26E47B712}"/>
              </a:ext>
              <a:ext uri="{C183D7F6-B498-43B3-948B-1728B52AA6E4}">
                <adec:decorative xmlns:adec="http://schemas.microsoft.com/office/drawing/2017/decorative" val="1"/>
              </a:ext>
            </a:extLst>
          </p:cNvPr>
          <p:cNvSpPr/>
          <p:nvPr userDrawn="1"/>
        </p:nvSpPr>
        <p:spPr>
          <a:xfrm>
            <a:off x="242596" y="223935"/>
            <a:ext cx="3732245" cy="641946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353857" y="880279"/>
            <a:ext cx="3438980" cy="1325563"/>
          </a:xfrm>
        </p:spPr>
        <p:txBody>
          <a:bodyPr>
            <a:noAutofit/>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13" name="Picture 12" descr="NIH Office of Extramural Logo">
            <a:extLst>
              <a:ext uri="{FF2B5EF4-FFF2-40B4-BE49-F238E27FC236}">
                <a16:creationId xmlns:a16="http://schemas.microsoft.com/office/drawing/2014/main" id="{88C8A4A6-8757-8A1F-1312-E6D2D898D56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9763" y="5977721"/>
            <a:ext cx="3313074" cy="507408"/>
          </a:xfrm>
          <a:prstGeom prst="rect">
            <a:avLst/>
          </a:prstGeom>
        </p:spPr>
      </p:pic>
    </p:spTree>
    <p:extLst>
      <p:ext uri="{BB962C8B-B14F-4D97-AF65-F5344CB8AC3E}">
        <p14:creationId xmlns:p14="http://schemas.microsoft.com/office/powerpoint/2010/main" val="182455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A719-54A6-63E6-060A-7D737600A12C}"/>
              </a:ext>
            </a:extLst>
          </p:cNvPr>
          <p:cNvSpPr/>
          <p:nvPr userDrawn="1"/>
        </p:nvSpPr>
        <p:spPr>
          <a:xfrm>
            <a:off x="76200" y="6092987"/>
            <a:ext cx="12192000" cy="76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552C4D87-BC1B-8D76-4818-BF91A2EA545B}"/>
              </a:ext>
            </a:extLst>
          </p:cNvPr>
          <p:cNvGrpSpPr/>
          <p:nvPr userDrawn="1"/>
        </p:nvGrpSpPr>
        <p:grpSpPr>
          <a:xfrm>
            <a:off x="0" y="6374836"/>
            <a:ext cx="12192000" cy="428978"/>
            <a:chOff x="0" y="6429022"/>
            <a:chExt cx="12192000" cy="428978"/>
          </a:xfrm>
        </p:grpSpPr>
        <p:sp>
          <p:nvSpPr>
            <p:cNvPr id="5" name="Rectangle 2">
              <a:extLst>
                <a:ext uri="{FF2B5EF4-FFF2-40B4-BE49-F238E27FC236}">
                  <a16:creationId xmlns:a16="http://schemas.microsoft.com/office/drawing/2014/main" id="{24C5D84A-8966-7507-375F-0AAFB633A022}"/>
                </a:ext>
                <a:ext uri="{C183D7F6-B498-43B3-948B-1728B52AA6E4}">
                  <adec:decorative xmlns:adec="http://schemas.microsoft.com/office/drawing/2017/decorative" val="1"/>
                </a:ext>
              </a:extLst>
            </p:cNvPr>
            <p:cNvSpPr/>
            <p:nvPr userDrawn="1"/>
          </p:nvSpPr>
          <p:spPr>
            <a:xfrm>
              <a:off x="0" y="6429022"/>
              <a:ext cx="12192000" cy="42897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5DDDDA-FF44-DF30-F66F-791AB8A61DA0}"/>
                </a:ext>
                <a:ext uri="{C183D7F6-B498-43B3-948B-1728B52AA6E4}">
                  <adec:decorative xmlns:adec="http://schemas.microsoft.com/office/drawing/2017/decorative" val="1"/>
                </a:ext>
              </a:extLst>
            </p:cNvPr>
            <p:cNvSpPr/>
            <p:nvPr userDrawn="1"/>
          </p:nvSpPr>
          <p:spPr>
            <a:xfrm>
              <a:off x="0" y="6463867"/>
              <a:ext cx="12192000" cy="10131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340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7" name="Picture 6" descr="Graphical user interface, text&#10;&#10;Description automatically generated">
            <a:extLst>
              <a:ext uri="{FF2B5EF4-FFF2-40B4-BE49-F238E27FC236}">
                <a16:creationId xmlns:a16="http://schemas.microsoft.com/office/drawing/2014/main" id="{C7588560-3F82-EAE0-B369-8CDB29DB1752}"/>
              </a:ext>
            </a:extLst>
          </p:cNvPr>
          <p:cNvPicPr>
            <a:picLocks noChangeAspect="1"/>
          </p:cNvPicPr>
          <p:nvPr userDrawn="1"/>
        </p:nvPicPr>
        <p:blipFill>
          <a:blip r:embed="rId2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9957" y="6301710"/>
            <a:ext cx="2464694" cy="382330"/>
          </a:xfrm>
          <a:prstGeom prst="rect">
            <a:avLst/>
          </a:prstGeom>
        </p:spPr>
      </p:pic>
    </p:spTree>
    <p:extLst>
      <p:ext uri="{BB962C8B-B14F-4D97-AF65-F5344CB8AC3E}">
        <p14:creationId xmlns:p14="http://schemas.microsoft.com/office/powerpoint/2010/main" val="566190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45/subtitle-A/subchapter-A/part-75"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policy/nihgps/HTML5/section_15/15.2_administrative_and_other_requirements.htm#Written"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grants.nih.gov/grants/policy/nihgps/HTML5/section_8/8.6_closeout.htm"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acc10e7e3b676f/section-200.337"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grants/policy/nihgps/HTML5/section_15/15.2_administrative_and_other_requirements.htm" TargetMode="External"/><Relationship Id="rId2" Type="http://schemas.openxmlformats.org/officeDocument/2006/relationships/hyperlink" Target="https://grants.nih.gov/grants/policy/nihgps/HTML5/section_15/15.2_administrative_and_other_requirements.htm#Approval"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policy/nihgps/HTML5/section_15/15.2_administrative_and_other_requirements.htm#Audit"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policy/nihgps/HTML5/section_8/8.4.1_reporting.htm#Financia"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NIHGrantsEvent@nih.gov" TargetMode="External"/><Relationship Id="rId2" Type="http://schemas.openxmlformats.org/officeDocument/2006/relationships/slideLayout" Target="../slideLayouts/slideLayout22.xml"/><Relationship Id="rId1" Type="http://schemas.openxmlformats.org/officeDocument/2006/relationships/tags" Target="../tags/tag13.xml"/><Relationship Id="rId4" Type="http://schemas.openxmlformats.org/officeDocument/2006/relationships/hyperlink" Target="mailto:GrantsPolicy@od.nih.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hyperlink" Target="https://grants.nih.gov/grants/policy/nihgps/HTML5/section_15/15.2_administrative_and_other_requirements.htm#Written"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hyperlink" Target="https://grants.nih.gov/grants/policy/nihgps/HTML5/section_16/16.7_administrative_requirements.ht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nexus.od.nih.gov/all/2023/09/15/further-clarifying-nihs-foreign-subaward-agreement-policy-addressing-community-feedback/"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grants.nih.gov/policy/subaward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grants.nih.gov/grants/policy/nihgps/HTML5/section_15/15_consortium_agreements.htm" TargetMode="Externa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hyperlink" Target="https://nexus.od.nih.gov/all/2023/09/15/further-clarifying-nihs-foreign-subaward-agreement-policy-addressing-community-feedback/" TargetMode="External"/><Relationship Id="rId5" Type="http://schemas.openxmlformats.org/officeDocument/2006/relationships/hyperlink" Target="https://grants.nih.gov/faqs#/subawards.htm?anchor=4304" TargetMode="External"/><Relationship Id="rId4" Type="http://schemas.openxmlformats.org/officeDocument/2006/relationships/hyperlink" Target="https://grants.nih.gov/policy/subaw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F085A0-7F61-CC2A-ED6C-BC4FF531401D}"/>
              </a:ext>
            </a:extLst>
          </p:cNvPr>
          <p:cNvSpPr txBox="1">
            <a:spLocks noGrp="1"/>
          </p:cNvSpPr>
          <p:nvPr>
            <p:ph type="title" idx="4294967295"/>
          </p:nvPr>
        </p:nvSpPr>
        <p:spPr>
          <a:xfrm>
            <a:off x="66676" y="2071688"/>
            <a:ext cx="12191999"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NIH Subaward </a:t>
            </a:r>
            <a:r>
              <a:rPr lang="en-US" sz="4800" b="1" dirty="0">
                <a:solidFill>
                  <a:schemeClr val="bg1"/>
                </a:solidFill>
                <a:latin typeface="+mn-lt"/>
                <a:ea typeface="+mn-ea"/>
                <a:cs typeface="+mn-cs"/>
              </a:rPr>
              <a:t>Requirements:</a:t>
            </a:r>
            <a:br>
              <a:rPr lang="en-US" sz="4800" b="1" dirty="0">
                <a:solidFill>
                  <a:schemeClr val="bg1"/>
                </a:solidFill>
                <a:latin typeface="+mn-lt"/>
                <a:ea typeface="+mn-ea"/>
                <a:cs typeface="+mn-cs"/>
              </a:rPr>
            </a:br>
            <a:r>
              <a:rPr lang="en-US" sz="4800" b="1" dirty="0">
                <a:solidFill>
                  <a:schemeClr val="bg1"/>
                </a:solidFill>
                <a:latin typeface="+mn-lt"/>
                <a:ea typeface="+mn-ea"/>
                <a:cs typeface="+mn-cs"/>
              </a:rPr>
              <a:t>Domestic and Foreign</a:t>
            </a:r>
            <a:endParaRPr kumimoji="0" lang="en-US" sz="48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Rectangle 5">
            <a:extLst>
              <a:ext uri="{FF2B5EF4-FFF2-40B4-BE49-F238E27FC236}">
                <a16:creationId xmlns:a16="http://schemas.microsoft.com/office/drawing/2014/main" id="{379F0FC5-FFA5-9AB4-641A-2F9EFCA44D34}"/>
              </a:ext>
              <a:ext uri="{C183D7F6-B498-43B3-948B-1728B52AA6E4}">
                <adec:decorative xmlns:adec="http://schemas.microsoft.com/office/drawing/2017/decorative" val="1"/>
              </a:ext>
            </a:extLst>
          </p:cNvPr>
          <p:cNvSpPr/>
          <p:nvPr/>
        </p:nvSpPr>
        <p:spPr>
          <a:xfrm>
            <a:off x="463138" y="1496291"/>
            <a:ext cx="11257806" cy="338446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FAAC26-B4B4-BDFC-B1A0-8A69E16ADD86}"/>
              </a:ext>
            </a:extLst>
          </p:cNvPr>
          <p:cNvSpPr txBox="1"/>
          <p:nvPr/>
        </p:nvSpPr>
        <p:spPr>
          <a:xfrm>
            <a:off x="3895725" y="3924357"/>
            <a:ext cx="5200650" cy="584775"/>
          </a:xfrm>
          <a:prstGeom prst="rect">
            <a:avLst/>
          </a:prstGeom>
          <a:noFill/>
        </p:spPr>
        <p:txBody>
          <a:bodyPr wrap="square" rtlCol="0">
            <a:spAutoFit/>
          </a:bodyPr>
          <a:lstStyle/>
          <a:p>
            <a:r>
              <a:rPr lang="en-US" sz="3200" dirty="0">
                <a:solidFill>
                  <a:srgbClr val="FFC000"/>
                </a:solidFill>
              </a:rPr>
              <a:t>Tuesday, October 17, 2023</a:t>
            </a:r>
          </a:p>
        </p:txBody>
      </p:sp>
    </p:spTree>
    <p:extLst>
      <p:ext uri="{BB962C8B-B14F-4D97-AF65-F5344CB8AC3E}">
        <p14:creationId xmlns:p14="http://schemas.microsoft.com/office/powerpoint/2010/main" val="333771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EFCC1CA-3E9C-4564-BECD-E3B2066433D8}"/>
              </a:ext>
            </a:extLst>
          </p:cNvPr>
          <p:cNvSpPr>
            <a:spLocks noGrp="1"/>
          </p:cNvSpPr>
          <p:nvPr>
            <p:ph type="title"/>
          </p:nvPr>
        </p:nvSpPr>
        <p:spPr>
          <a:xfrm>
            <a:off x="879675" y="2468188"/>
            <a:ext cx="10432650" cy="2982913"/>
          </a:xfrm>
        </p:spPr>
        <p:txBody>
          <a:bodyPr/>
          <a:lstStyle/>
          <a:p>
            <a:r>
              <a:rPr lang="en-US" dirty="0"/>
              <a:t>Test your knowledge!</a:t>
            </a:r>
          </a:p>
        </p:txBody>
      </p:sp>
    </p:spTree>
    <p:extLst>
      <p:ext uri="{BB962C8B-B14F-4D97-AF65-F5344CB8AC3E}">
        <p14:creationId xmlns:p14="http://schemas.microsoft.com/office/powerpoint/2010/main" val="414748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Procedures for Directing and Monitoring the Research</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85000" lnSpcReduction="20000"/>
          </a:bodyPr>
          <a:lstStyle/>
          <a:p>
            <a:pPr marL="0" indent="0">
              <a:lnSpc>
                <a:spcPct val="110000"/>
              </a:lnSpc>
              <a:buNone/>
              <a:defRPr/>
            </a:pPr>
            <a:r>
              <a:rPr lang="en-US" sz="2800" b="0" dirty="0">
                <a:solidFill>
                  <a:srgbClr val="000000"/>
                </a:solidFill>
              </a:rPr>
              <a:t>Which of the statements below is the best example of appropriate agreement language?</a:t>
            </a:r>
          </a:p>
          <a:p>
            <a:pPr marL="0" indent="0">
              <a:lnSpc>
                <a:spcPct val="110000"/>
              </a:lnSpc>
              <a:buNone/>
              <a:defRPr/>
            </a:pPr>
            <a:endParaRPr lang="en-US" sz="2800" b="0" dirty="0">
              <a:solidFill>
                <a:srgbClr val="000000"/>
              </a:solidFill>
            </a:endParaRPr>
          </a:p>
          <a:p>
            <a:pPr marL="514350" indent="-514350">
              <a:lnSpc>
                <a:spcPct val="110000"/>
              </a:lnSpc>
              <a:buAutoNum type="alphaUcParenR"/>
              <a:defRPr/>
            </a:pPr>
            <a:r>
              <a:rPr lang="en-US" sz="2800" b="0" dirty="0">
                <a:solidFill>
                  <a:srgbClr val="000000"/>
                </a:solidFill>
              </a:rPr>
              <a:t>Subcontractor A agrees to report progress to Prime Recipient B. Prime Recipient B will review the work performed and may conduct site visits, as appropriate.</a:t>
            </a:r>
          </a:p>
          <a:p>
            <a:pPr marL="514350" indent="-514350">
              <a:lnSpc>
                <a:spcPct val="110000"/>
              </a:lnSpc>
              <a:buAutoNum type="alphaUcParenR"/>
              <a:defRPr/>
            </a:pPr>
            <a:r>
              <a:rPr lang="en-US" sz="2800" b="0" dirty="0">
                <a:solidFill>
                  <a:srgbClr val="000000"/>
                </a:solidFill>
              </a:rPr>
              <a:t>Subcontractor A will submit quarterly progress reports to Prime Recipient B, and will provide all relevant supporting documentation, upon request. Prime recipient B will review the quarterly reports and provide feedback on work performed. Prime Recipient B may conduct site visits to assess progress, as needed.</a:t>
            </a:r>
          </a:p>
        </p:txBody>
      </p:sp>
    </p:spTree>
    <p:custDataLst>
      <p:tags r:id="rId1"/>
    </p:custDataLst>
    <p:extLst>
      <p:ext uri="{BB962C8B-B14F-4D97-AF65-F5344CB8AC3E}">
        <p14:creationId xmlns:p14="http://schemas.microsoft.com/office/powerpoint/2010/main" val="54826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C0718-A12B-4213-B398-E3216EC60B6E}"/>
              </a:ext>
            </a:extLst>
          </p:cNvPr>
          <p:cNvSpPr>
            <a:spLocks noGrp="1"/>
          </p:cNvSpPr>
          <p:nvPr>
            <p:ph idx="1"/>
          </p:nvPr>
        </p:nvSpPr>
        <p:spPr/>
        <p:txBody>
          <a:bodyPr>
            <a:normAutofit lnSpcReduction="10000"/>
          </a:bodyPr>
          <a:lstStyle/>
          <a:p>
            <a:pPr>
              <a:lnSpc>
                <a:spcPct val="100000"/>
              </a:lnSpc>
            </a:pPr>
            <a:r>
              <a:rPr lang="en-US" b="0" dirty="0"/>
              <a:t>It is important to include details in subaward agreements, such as the timing of report submission and the requirement that the subrecipient provide supporting documentation. </a:t>
            </a:r>
          </a:p>
          <a:p>
            <a:pPr>
              <a:lnSpc>
                <a:spcPct val="100000"/>
              </a:lnSpc>
            </a:pPr>
            <a:r>
              <a:rPr lang="en-US" b="0" dirty="0"/>
              <a:t>Maintenance of supporting documentation and providing it upon request is a requirement (</a:t>
            </a:r>
            <a:r>
              <a:rPr lang="en-US" b="0" dirty="0">
                <a:hlinkClick r:id="rId3"/>
              </a:rPr>
              <a:t>45 CFR Part 75.364</a:t>
            </a:r>
            <a:r>
              <a:rPr lang="en-US" b="0" dirty="0"/>
              <a:t>) that flows down to the subrecipient.</a:t>
            </a:r>
          </a:p>
          <a:p>
            <a:pPr>
              <a:lnSpc>
                <a:spcPct val="100000"/>
              </a:lnSpc>
            </a:pPr>
            <a:r>
              <a:rPr lang="en-US" b="0" dirty="0"/>
              <a:t>If issues arise, a well-written subaward agreement is critical to resolve any compliance concerns. If the prime doesn’t include the appropriate requirements in the written agreement, THEY are the ones responsible to NIH.</a:t>
            </a:r>
          </a:p>
        </p:txBody>
      </p:sp>
      <p:sp>
        <p:nvSpPr>
          <p:cNvPr id="3" name="Title 2">
            <a:extLst>
              <a:ext uri="{FF2B5EF4-FFF2-40B4-BE49-F238E27FC236}">
                <a16:creationId xmlns:a16="http://schemas.microsoft.com/office/drawing/2014/main" id="{18EAF6F5-96D5-476A-B4A4-AC9057854ABD}"/>
              </a:ext>
            </a:extLst>
          </p:cNvPr>
          <p:cNvSpPr>
            <a:spLocks noGrp="1"/>
          </p:cNvSpPr>
          <p:nvPr>
            <p:ph type="title"/>
          </p:nvPr>
        </p:nvSpPr>
        <p:spPr>
          <a:xfrm>
            <a:off x="838200" y="365125"/>
            <a:ext cx="10998666" cy="1325563"/>
          </a:xfrm>
        </p:spPr>
        <p:txBody>
          <a:bodyPr>
            <a:normAutofit fontScale="90000"/>
          </a:bodyPr>
          <a:lstStyle/>
          <a:p>
            <a:r>
              <a:rPr lang="en-US" sz="3100" dirty="0">
                <a:solidFill>
                  <a:schemeClr val="accent5">
                    <a:lumMod val="50000"/>
                  </a:schemeClr>
                </a:solidFill>
              </a:rPr>
              <a:t>Question: Procedures for Directing/Monitoring the Research</a:t>
            </a:r>
            <a:br>
              <a:rPr lang="en-US" dirty="0"/>
            </a:br>
            <a:r>
              <a:rPr lang="en-US" dirty="0"/>
              <a:t>Answer: B</a:t>
            </a:r>
          </a:p>
        </p:txBody>
      </p:sp>
    </p:spTree>
    <p:extLst>
      <p:ext uri="{BB962C8B-B14F-4D97-AF65-F5344CB8AC3E}">
        <p14:creationId xmlns:p14="http://schemas.microsoft.com/office/powerpoint/2010/main" val="423512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Invoicing and Reimbursement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lnSpcReduction="10000"/>
          </a:bodyPr>
          <a:lstStyle/>
          <a:p>
            <a:pPr marL="0" indent="0">
              <a:lnSpc>
                <a:spcPct val="100000"/>
              </a:lnSpc>
              <a:buNone/>
              <a:defRPr/>
            </a:pPr>
            <a:r>
              <a:rPr lang="en-US" sz="2800" b="0" dirty="0">
                <a:solidFill>
                  <a:srgbClr val="000000"/>
                </a:solidFill>
              </a:rPr>
              <a:t>Which of the elements below should be outlined in a subaward agreement? (select all that apply)</a:t>
            </a:r>
          </a:p>
          <a:p>
            <a:pPr marL="0" indent="0">
              <a:lnSpc>
                <a:spcPct val="100000"/>
              </a:lnSpc>
              <a:buNone/>
              <a:defRPr/>
            </a:pPr>
            <a:endParaRPr lang="en-US" sz="2800" b="0" dirty="0">
              <a:solidFill>
                <a:srgbClr val="000000"/>
              </a:solidFill>
            </a:endParaRPr>
          </a:p>
          <a:p>
            <a:pPr marL="514350" indent="-514350">
              <a:lnSpc>
                <a:spcPct val="100000"/>
              </a:lnSpc>
              <a:buAutoNum type="alphaUcParenR"/>
              <a:defRPr/>
            </a:pPr>
            <a:r>
              <a:rPr lang="en-US" sz="2800" b="0" dirty="0">
                <a:solidFill>
                  <a:srgbClr val="000000"/>
                </a:solidFill>
              </a:rPr>
              <a:t>Schedule and method of reimbursement</a:t>
            </a:r>
          </a:p>
          <a:p>
            <a:pPr marL="514350" indent="-514350">
              <a:lnSpc>
                <a:spcPct val="100000"/>
              </a:lnSpc>
              <a:buAutoNum type="alphaUcParenR"/>
              <a:defRPr/>
            </a:pPr>
            <a:r>
              <a:rPr lang="en-US" sz="2800" b="0" dirty="0">
                <a:solidFill>
                  <a:srgbClr val="000000"/>
                </a:solidFill>
              </a:rPr>
              <a:t>Statement of work and schedule for any required deliverables</a:t>
            </a:r>
          </a:p>
          <a:p>
            <a:pPr marL="514350" indent="-514350">
              <a:lnSpc>
                <a:spcPct val="100000"/>
              </a:lnSpc>
              <a:buAutoNum type="alphaUcParenR"/>
              <a:defRPr/>
            </a:pPr>
            <a:r>
              <a:rPr lang="en-US" sz="2800" b="0" dirty="0">
                <a:solidFill>
                  <a:srgbClr val="000000"/>
                </a:solidFill>
              </a:rPr>
              <a:t>Policies for travel reimbursement and salary and fringe benefit costs</a:t>
            </a:r>
          </a:p>
          <a:p>
            <a:pPr marL="514350" indent="-514350">
              <a:lnSpc>
                <a:spcPct val="100000"/>
              </a:lnSpc>
              <a:buAutoNum type="alphaUcParenR"/>
              <a:defRPr/>
            </a:pPr>
            <a:r>
              <a:rPr lang="en-US" sz="2800" b="0" dirty="0">
                <a:solidFill>
                  <a:srgbClr val="000000"/>
                </a:solidFill>
              </a:rPr>
              <a:t>Requirements for providing any supporting documentation</a:t>
            </a:r>
          </a:p>
          <a:p>
            <a:pPr marL="514350" indent="-514350">
              <a:buAutoNum type="alphaUcParenR"/>
              <a:defRPr/>
            </a:pPr>
            <a:endParaRPr lang="en-US" sz="2800" dirty="0">
              <a:solidFill>
                <a:srgbClr val="000000"/>
              </a:solidFill>
            </a:endParaRPr>
          </a:p>
        </p:txBody>
      </p:sp>
    </p:spTree>
    <p:custDataLst>
      <p:tags r:id="rId1"/>
    </p:custDataLst>
    <p:extLst>
      <p:ext uri="{BB962C8B-B14F-4D97-AF65-F5344CB8AC3E}">
        <p14:creationId xmlns:p14="http://schemas.microsoft.com/office/powerpoint/2010/main" val="220594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425F-0669-4D89-9227-D1E19551963E}"/>
              </a:ext>
            </a:extLst>
          </p:cNvPr>
          <p:cNvSpPr>
            <a:spLocks noGrp="1"/>
          </p:cNvSpPr>
          <p:nvPr>
            <p:ph type="title"/>
          </p:nvPr>
        </p:nvSpPr>
        <p:spPr/>
        <p:txBody>
          <a:bodyPr>
            <a:normAutofit/>
          </a:bodyPr>
          <a:lstStyle/>
          <a:p>
            <a:r>
              <a:rPr lang="en-US" sz="2800" dirty="0">
                <a:solidFill>
                  <a:schemeClr val="accent5">
                    <a:lumMod val="50000"/>
                  </a:schemeClr>
                </a:solidFill>
              </a:rPr>
              <a:t>Question:  Invoicing and Reimbursement</a:t>
            </a:r>
            <a:br>
              <a:rPr lang="en-US" dirty="0"/>
            </a:br>
            <a:r>
              <a:rPr lang="en-US" dirty="0"/>
              <a:t>Answer: All of the above!</a:t>
            </a:r>
          </a:p>
        </p:txBody>
      </p:sp>
      <p:sp>
        <p:nvSpPr>
          <p:cNvPr id="2" name="Content Placeholder 1">
            <a:extLst>
              <a:ext uri="{FF2B5EF4-FFF2-40B4-BE49-F238E27FC236}">
                <a16:creationId xmlns:a16="http://schemas.microsoft.com/office/drawing/2014/main" id="{230AFC64-89C7-4003-80FF-26D3E6F7C899}"/>
              </a:ext>
            </a:extLst>
          </p:cNvPr>
          <p:cNvSpPr>
            <a:spLocks noGrp="1"/>
          </p:cNvSpPr>
          <p:nvPr>
            <p:ph idx="1"/>
          </p:nvPr>
        </p:nvSpPr>
        <p:spPr/>
        <p:txBody>
          <a:bodyPr>
            <a:normAutofit fontScale="40000" lnSpcReduction="20000"/>
          </a:bodyPr>
          <a:lstStyle/>
          <a:p>
            <a:pPr>
              <a:lnSpc>
                <a:spcPct val="120000"/>
              </a:lnSpc>
              <a:spcBef>
                <a:spcPts val="0"/>
              </a:spcBef>
            </a:pPr>
            <a:r>
              <a:rPr lang="en-US" sz="4500" b="0" dirty="0"/>
              <a:t>Laying out the timing and documentation requirements for invoicing up front is critical to the success of a subaward agreement and is required per </a:t>
            </a:r>
            <a:r>
              <a:rPr lang="en-US" sz="4500" b="0" dirty="0">
                <a:hlinkClick r:id="rId3"/>
              </a:rPr>
              <a:t>NIH GPS 15.2.1</a:t>
            </a:r>
            <a:r>
              <a:rPr lang="en-US" sz="4500" b="0" dirty="0"/>
              <a:t>.</a:t>
            </a:r>
          </a:p>
          <a:p>
            <a:pPr marL="0" indent="0">
              <a:lnSpc>
                <a:spcPct val="120000"/>
              </a:lnSpc>
              <a:spcBef>
                <a:spcPts val="0"/>
              </a:spcBef>
              <a:buNone/>
            </a:pPr>
            <a:endParaRPr lang="en-US" sz="4500" b="0" dirty="0"/>
          </a:p>
          <a:p>
            <a:pPr>
              <a:lnSpc>
                <a:spcPct val="120000"/>
              </a:lnSpc>
              <a:spcBef>
                <a:spcPts val="0"/>
              </a:spcBef>
            </a:pPr>
            <a:r>
              <a:rPr lang="en-US" sz="4500" b="0" dirty="0"/>
              <a:t>Set expectations up front for how frequently invoices will be submitted and payment provided. For prime recipients, it’s important to consider NIH reporting requirements in this timeline. For example, final invoices from subrecipients must be received timely at the end of the project, so that recipients can complete all closeout reports within 120 days (see </a:t>
            </a:r>
            <a:r>
              <a:rPr lang="en-US" sz="4500" b="0" dirty="0">
                <a:hlinkClick r:id="rId4"/>
              </a:rPr>
              <a:t>NIH GPS 8.6</a:t>
            </a:r>
            <a:r>
              <a:rPr lang="en-US" sz="4500" b="0" dirty="0"/>
              <a:t>).</a:t>
            </a:r>
          </a:p>
          <a:p>
            <a:pPr>
              <a:lnSpc>
                <a:spcPct val="120000"/>
              </a:lnSpc>
              <a:spcBef>
                <a:spcPts val="0"/>
              </a:spcBef>
            </a:pPr>
            <a:endParaRPr lang="en-US" sz="4500" b="0" dirty="0"/>
          </a:p>
          <a:p>
            <a:pPr>
              <a:lnSpc>
                <a:spcPct val="120000"/>
              </a:lnSpc>
              <a:spcBef>
                <a:spcPts val="0"/>
              </a:spcBef>
            </a:pPr>
            <a:r>
              <a:rPr lang="en-US" sz="4500" b="0" dirty="0"/>
              <a:t>It’s also important to outline policies for costs like travel reimbursements and salary and fringe benefits up front to minimize any challenges or confusing when invoices are submitted. Specify whether the subrecipient will follow the prime’s policies or their own. Subrecipients may use their own policies, as long as they meet all relevant NIH requirements (see </a:t>
            </a:r>
            <a:r>
              <a:rPr lang="en-US" sz="4500" b="0" dirty="0">
                <a:hlinkClick r:id="rId3"/>
              </a:rPr>
              <a:t>NIH GPS 15.2.1</a:t>
            </a:r>
            <a:r>
              <a:rPr lang="en-US" sz="4500" b="0" dirty="0"/>
              <a:t>)</a:t>
            </a:r>
          </a:p>
          <a:p>
            <a:pPr>
              <a:lnSpc>
                <a:spcPct val="120000"/>
              </a:lnSpc>
              <a:spcBef>
                <a:spcPts val="0"/>
              </a:spcBef>
            </a:pPr>
            <a:endParaRPr lang="en-US" sz="4500" b="0" dirty="0"/>
          </a:p>
          <a:p>
            <a:pPr marL="0" indent="0" algn="ctr">
              <a:lnSpc>
                <a:spcPct val="120000"/>
              </a:lnSpc>
              <a:spcBef>
                <a:spcPts val="0"/>
              </a:spcBef>
              <a:buNone/>
            </a:pPr>
            <a:r>
              <a:rPr lang="en-US" sz="4500" b="0" i="1" dirty="0">
                <a:solidFill>
                  <a:srgbClr val="0F7FC9"/>
                </a:solidFill>
              </a:rPr>
              <a:t>Remember – the NIH requirements flow from the prime to the sub, and that needs to be clearly captured in the subaward agreement!</a:t>
            </a:r>
          </a:p>
          <a:p>
            <a:endParaRPr lang="en-US" dirty="0"/>
          </a:p>
        </p:txBody>
      </p:sp>
    </p:spTree>
    <p:extLst>
      <p:ext uri="{BB962C8B-B14F-4D97-AF65-F5344CB8AC3E}">
        <p14:creationId xmlns:p14="http://schemas.microsoft.com/office/powerpoint/2010/main" val="21944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Foreign Subawards</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92500"/>
          </a:bodyPr>
          <a:lstStyle/>
          <a:p>
            <a:pPr marL="0" indent="0">
              <a:lnSpc>
                <a:spcPct val="100000"/>
              </a:lnSpc>
              <a:buNone/>
              <a:defRPr/>
            </a:pPr>
            <a:r>
              <a:rPr lang="en-US" sz="2800" b="0" dirty="0">
                <a:solidFill>
                  <a:srgbClr val="000000"/>
                </a:solidFill>
              </a:rPr>
              <a:t>If NIH asks a recipient to provide supporting documentation related to foreign subaward research outcomes described in the RPPR, and the recipient cannot provide them, what will happen?</a:t>
            </a:r>
          </a:p>
          <a:p>
            <a:pPr marL="0" indent="0">
              <a:lnSpc>
                <a:spcPct val="100000"/>
              </a:lnSpc>
              <a:buNone/>
              <a:defRPr/>
            </a:pPr>
            <a:endParaRPr lang="en-US" sz="2800" b="0" dirty="0">
              <a:solidFill>
                <a:srgbClr val="000000"/>
              </a:solidFill>
            </a:endParaRPr>
          </a:p>
          <a:p>
            <a:pPr marL="514350" indent="-514350">
              <a:lnSpc>
                <a:spcPct val="100000"/>
              </a:lnSpc>
              <a:buAutoNum type="alphaUcParenR"/>
              <a:defRPr/>
            </a:pPr>
            <a:r>
              <a:rPr lang="en-US" sz="2800" b="0" dirty="0">
                <a:solidFill>
                  <a:srgbClr val="000000"/>
                </a:solidFill>
              </a:rPr>
              <a:t>Nothing. Supporting documentation is not required.</a:t>
            </a:r>
          </a:p>
          <a:p>
            <a:pPr marL="514350" indent="-514350">
              <a:lnSpc>
                <a:spcPct val="100000"/>
              </a:lnSpc>
              <a:buAutoNum type="alphaUcParenR"/>
              <a:defRPr/>
            </a:pPr>
            <a:r>
              <a:rPr lang="en-US" b="0" dirty="0">
                <a:solidFill>
                  <a:srgbClr val="000000"/>
                </a:solidFill>
              </a:rPr>
              <a:t>NIH may take one or more enforcement actions on the prime recipient.</a:t>
            </a:r>
            <a:endParaRPr lang="en-US" sz="2800" b="0" dirty="0">
              <a:solidFill>
                <a:srgbClr val="000000"/>
              </a:solidFill>
            </a:endParaRPr>
          </a:p>
          <a:p>
            <a:pPr marL="514350" indent="-514350">
              <a:lnSpc>
                <a:spcPct val="100000"/>
              </a:lnSpc>
              <a:buAutoNum type="alphaUcParenR"/>
              <a:defRPr/>
            </a:pPr>
            <a:r>
              <a:rPr lang="en-US" sz="2800" b="0" dirty="0">
                <a:solidFill>
                  <a:srgbClr val="000000"/>
                </a:solidFill>
              </a:rPr>
              <a:t>NIH will request the documents directly from the subrecipient.</a:t>
            </a:r>
          </a:p>
          <a:p>
            <a:pPr marL="514350" indent="-514350">
              <a:buAutoNum type="alphaUcParenR"/>
              <a:defRPr/>
            </a:pPr>
            <a:endParaRPr lang="en-US" sz="2800" dirty="0">
              <a:solidFill>
                <a:srgbClr val="000000"/>
              </a:solidFill>
            </a:endParaRPr>
          </a:p>
        </p:txBody>
      </p:sp>
    </p:spTree>
    <p:custDataLst>
      <p:tags r:id="rId1"/>
    </p:custDataLst>
    <p:extLst>
      <p:ext uri="{BB962C8B-B14F-4D97-AF65-F5344CB8AC3E}">
        <p14:creationId xmlns:p14="http://schemas.microsoft.com/office/powerpoint/2010/main" val="217950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DCCBD-0561-49DC-986B-A2EBC5BDA4B6}"/>
              </a:ext>
            </a:extLst>
          </p:cNvPr>
          <p:cNvSpPr>
            <a:spLocks noGrp="1"/>
          </p:cNvSpPr>
          <p:nvPr>
            <p:ph type="title"/>
          </p:nvPr>
        </p:nvSpPr>
        <p:spPr/>
        <p:txBody>
          <a:bodyPr/>
          <a:lstStyle/>
          <a:p>
            <a:r>
              <a:rPr lang="en-US" sz="2800" dirty="0">
                <a:solidFill>
                  <a:schemeClr val="accent5">
                    <a:lumMod val="50000"/>
                  </a:schemeClr>
                </a:solidFill>
              </a:rPr>
              <a:t>Question: Foreign Subawards</a:t>
            </a:r>
            <a:br>
              <a:rPr lang="en-US" dirty="0"/>
            </a:br>
            <a:r>
              <a:rPr lang="en-US" dirty="0"/>
              <a:t>Answer: B</a:t>
            </a:r>
          </a:p>
        </p:txBody>
      </p:sp>
      <p:sp>
        <p:nvSpPr>
          <p:cNvPr id="2" name="Content Placeholder 1">
            <a:extLst>
              <a:ext uri="{FF2B5EF4-FFF2-40B4-BE49-F238E27FC236}">
                <a16:creationId xmlns:a16="http://schemas.microsoft.com/office/drawing/2014/main" id="{E0BDF710-2CC2-4E82-ABD1-2E99F92CFAA2}"/>
              </a:ext>
            </a:extLst>
          </p:cNvPr>
          <p:cNvSpPr>
            <a:spLocks noGrp="1"/>
          </p:cNvSpPr>
          <p:nvPr>
            <p:ph idx="1"/>
          </p:nvPr>
        </p:nvSpPr>
        <p:spPr/>
        <p:txBody>
          <a:bodyPr>
            <a:normAutofit fontScale="77500" lnSpcReduction="20000"/>
          </a:bodyPr>
          <a:lstStyle/>
          <a:p>
            <a:pPr>
              <a:lnSpc>
                <a:spcPct val="120000"/>
              </a:lnSpc>
            </a:pPr>
            <a:r>
              <a:rPr lang="en-US" b="0" dirty="0"/>
              <a:t>As outlined in </a:t>
            </a:r>
            <a:r>
              <a:rPr lang="en-US" b="0" dirty="0">
                <a:hlinkClick r:id="rId3"/>
              </a:rPr>
              <a:t>2 CFR 200.337</a:t>
            </a:r>
            <a:r>
              <a:rPr lang="en-US" b="0" dirty="0"/>
              <a:t>, NIH, as the funding agency, must have the right of access to any documents, papers, or other records of the non-Federal entity which are pertinent to the Federal award, in order to make audits, examinations, excerpts, and transcripts.</a:t>
            </a:r>
          </a:p>
          <a:p>
            <a:pPr>
              <a:lnSpc>
                <a:spcPct val="120000"/>
              </a:lnSpc>
            </a:pPr>
            <a:r>
              <a:rPr lang="en-US" b="0" dirty="0"/>
              <a:t>As the primary recipient of NIH grant funds, the recipient is accountable for providing the requested documentation.</a:t>
            </a:r>
          </a:p>
          <a:p>
            <a:pPr>
              <a:lnSpc>
                <a:spcPct val="120000"/>
              </a:lnSpc>
            </a:pPr>
            <a:r>
              <a:rPr lang="en-US" b="0" dirty="0"/>
              <a:t>Failure to provide the required supporting documentation is a violation of the terms and conditions of the NIH award.</a:t>
            </a:r>
          </a:p>
          <a:p>
            <a:pPr>
              <a:lnSpc>
                <a:spcPct val="120000"/>
              </a:lnSpc>
            </a:pPr>
            <a:r>
              <a:rPr lang="en-US" b="0" dirty="0"/>
              <a:t>This non-compliance may cause NIH to take one or more enforcement actions, which include disallowing costs, withholding of further awards, or wholly or partly suspending the grant, pending corrective action. </a:t>
            </a:r>
            <a:r>
              <a:rPr lang="en-US" sz="1800" b="0" i="0" u="none" strike="noStrike" baseline="0" dirty="0">
                <a:solidFill>
                  <a:srgbClr val="000000"/>
                </a:solidFill>
                <a:latin typeface="Times New Roman PSMT"/>
              </a:rPr>
              <a:t> </a:t>
            </a:r>
            <a:endParaRPr lang="en-US" b="0" dirty="0"/>
          </a:p>
          <a:p>
            <a:endParaRPr lang="en-US" dirty="0"/>
          </a:p>
        </p:txBody>
      </p:sp>
    </p:spTree>
    <p:extLst>
      <p:ext uri="{BB962C8B-B14F-4D97-AF65-F5344CB8AC3E}">
        <p14:creationId xmlns:p14="http://schemas.microsoft.com/office/powerpoint/2010/main" val="348975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Prior Approval</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pPr marL="0" indent="0">
              <a:lnSpc>
                <a:spcPct val="100000"/>
              </a:lnSpc>
              <a:buNone/>
              <a:defRPr/>
            </a:pPr>
            <a:r>
              <a:rPr lang="en-US" sz="2800" b="0" dirty="0">
                <a:solidFill>
                  <a:srgbClr val="000000"/>
                </a:solidFill>
              </a:rPr>
              <a:t>When a subrecipient needs prior approval for a change to the project, what should they do?</a:t>
            </a:r>
          </a:p>
          <a:p>
            <a:pPr marL="0" indent="0">
              <a:lnSpc>
                <a:spcPct val="100000"/>
              </a:lnSpc>
              <a:buNone/>
              <a:defRPr/>
            </a:pPr>
            <a:endParaRPr lang="en-US" sz="2800" b="0" dirty="0">
              <a:solidFill>
                <a:srgbClr val="000000"/>
              </a:solidFill>
            </a:endParaRPr>
          </a:p>
          <a:p>
            <a:pPr marL="514350" indent="-514350">
              <a:lnSpc>
                <a:spcPct val="100000"/>
              </a:lnSpc>
              <a:buAutoNum type="alphaUcParenR"/>
              <a:defRPr/>
            </a:pPr>
            <a:r>
              <a:rPr lang="en-US" sz="2800" b="0" dirty="0">
                <a:solidFill>
                  <a:srgbClr val="000000"/>
                </a:solidFill>
              </a:rPr>
              <a:t>Prior approval requirements do not apply to subrecipients. </a:t>
            </a:r>
          </a:p>
          <a:p>
            <a:pPr marL="514350" indent="-514350">
              <a:lnSpc>
                <a:spcPct val="100000"/>
              </a:lnSpc>
              <a:buAutoNum type="alphaUcParenR"/>
              <a:defRPr/>
            </a:pPr>
            <a:r>
              <a:rPr lang="en-US" sz="2800" b="0" dirty="0">
                <a:solidFill>
                  <a:srgbClr val="000000"/>
                </a:solidFill>
              </a:rPr>
              <a:t>Subrecipients may contact the NIH Awarding IC to request prior approval.</a:t>
            </a:r>
          </a:p>
          <a:p>
            <a:pPr marL="514350" indent="-514350">
              <a:lnSpc>
                <a:spcPct val="100000"/>
              </a:lnSpc>
              <a:buAutoNum type="alphaUcParenR"/>
              <a:defRPr/>
            </a:pPr>
            <a:r>
              <a:rPr lang="en-US" sz="2800" b="0" dirty="0">
                <a:solidFill>
                  <a:srgbClr val="000000"/>
                </a:solidFill>
              </a:rPr>
              <a:t>Subrecipients must contact the prime, who will coordinate with NIH.</a:t>
            </a:r>
          </a:p>
          <a:p>
            <a:pPr marL="514350" indent="-514350">
              <a:buAutoNum type="alphaUcParenR"/>
              <a:defRPr/>
            </a:pPr>
            <a:endParaRPr lang="en-US" sz="2800" dirty="0">
              <a:solidFill>
                <a:srgbClr val="000000"/>
              </a:solidFill>
            </a:endParaRPr>
          </a:p>
        </p:txBody>
      </p:sp>
    </p:spTree>
    <p:custDataLst>
      <p:tags r:id="rId1"/>
    </p:custDataLst>
    <p:extLst>
      <p:ext uri="{BB962C8B-B14F-4D97-AF65-F5344CB8AC3E}">
        <p14:creationId xmlns:p14="http://schemas.microsoft.com/office/powerpoint/2010/main" val="199784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DCCBD-0561-49DC-986B-A2EBC5BDA4B6}"/>
              </a:ext>
            </a:extLst>
          </p:cNvPr>
          <p:cNvSpPr>
            <a:spLocks noGrp="1"/>
          </p:cNvSpPr>
          <p:nvPr>
            <p:ph type="title"/>
          </p:nvPr>
        </p:nvSpPr>
        <p:spPr/>
        <p:txBody>
          <a:bodyPr/>
          <a:lstStyle/>
          <a:p>
            <a:r>
              <a:rPr lang="en-US" sz="2800" dirty="0">
                <a:solidFill>
                  <a:schemeClr val="accent5">
                    <a:lumMod val="50000"/>
                  </a:schemeClr>
                </a:solidFill>
              </a:rPr>
              <a:t>Question: Prior Approval</a:t>
            </a:r>
            <a:br>
              <a:rPr lang="en-US" dirty="0"/>
            </a:br>
            <a:r>
              <a:rPr lang="en-US" dirty="0"/>
              <a:t>Answer: C</a:t>
            </a:r>
          </a:p>
        </p:txBody>
      </p:sp>
      <p:sp>
        <p:nvSpPr>
          <p:cNvPr id="2" name="Content Placeholder 1">
            <a:extLst>
              <a:ext uri="{FF2B5EF4-FFF2-40B4-BE49-F238E27FC236}">
                <a16:creationId xmlns:a16="http://schemas.microsoft.com/office/drawing/2014/main" id="{E0BDF710-2CC2-4E82-ABD1-2E99F92CFAA2}"/>
              </a:ext>
            </a:extLst>
          </p:cNvPr>
          <p:cNvSpPr>
            <a:spLocks noGrp="1"/>
          </p:cNvSpPr>
          <p:nvPr>
            <p:ph idx="1"/>
          </p:nvPr>
        </p:nvSpPr>
        <p:spPr/>
        <p:txBody>
          <a:bodyPr>
            <a:normAutofit fontScale="70000" lnSpcReduction="20000"/>
          </a:bodyPr>
          <a:lstStyle/>
          <a:p>
            <a:pPr>
              <a:lnSpc>
                <a:spcPct val="120000"/>
              </a:lnSpc>
            </a:pPr>
            <a:r>
              <a:rPr lang="en-US" b="0" dirty="0"/>
              <a:t>The prior approval requirements for change in scope and other significant changes to the project DO apply to subrecipients. </a:t>
            </a:r>
          </a:p>
          <a:p>
            <a:pPr>
              <a:lnSpc>
                <a:spcPct val="120000"/>
              </a:lnSpc>
            </a:pPr>
            <a:r>
              <a:rPr lang="en-US" b="0" dirty="0"/>
              <a:t>Since NIH’s legal relationship is with the prime recipient, subrecipients should not contact NIH directly. Instead, subrecipients must contact the prime. </a:t>
            </a:r>
          </a:p>
          <a:p>
            <a:pPr>
              <a:lnSpc>
                <a:spcPct val="120000"/>
              </a:lnSpc>
            </a:pPr>
            <a:endParaRPr lang="en-US" b="0" dirty="0"/>
          </a:p>
          <a:p>
            <a:pPr>
              <a:lnSpc>
                <a:spcPct val="120000"/>
              </a:lnSpc>
            </a:pPr>
            <a:r>
              <a:rPr lang="en-US" b="0" i="0" dirty="0">
                <a:solidFill>
                  <a:srgbClr val="000000"/>
                </a:solidFill>
                <a:effectLst/>
                <a:hlinkClick r:id="rId2"/>
              </a:rPr>
              <a:t>NIH GPS 15.2.4</a:t>
            </a:r>
            <a:r>
              <a:rPr lang="en-US" b="0" i="0" dirty="0">
                <a:solidFill>
                  <a:srgbClr val="000000"/>
                </a:solidFill>
                <a:effectLst/>
              </a:rPr>
              <a:t>: The recipient is responsible for </a:t>
            </a:r>
            <a:r>
              <a:rPr lang="en-US" sz="2900" b="0" dirty="0">
                <a:solidFill>
                  <a:srgbClr val="000000"/>
                </a:solidFill>
              </a:rPr>
              <a:t>obtaining NIH awarding </a:t>
            </a:r>
            <a:r>
              <a:rPr lang="en-US" sz="2900" b="0" dirty="0">
                <a:solidFill>
                  <a:srgbClr val="000000"/>
                </a:solidFill>
                <a:hlinkClick r:id="rId3">
                  <a:extLst>
                    <a:ext uri="{A12FA001-AC4F-418D-AE19-62706E023703}">
                      <ahyp:hlinkClr xmlns:ahyp="http://schemas.microsoft.com/office/drawing/2018/hyperlinkcolor" val="tx"/>
                    </a:ext>
                  </a:extLst>
                </a:hlinkClick>
              </a:rPr>
              <a:t>IC</a:t>
            </a:r>
            <a:r>
              <a:rPr lang="en-US" sz="2900" b="0" dirty="0">
                <a:solidFill>
                  <a:srgbClr val="000000"/>
                </a:solidFill>
              </a:rPr>
              <a:t> approval for any actions to be undertaken by subrecipients that require </a:t>
            </a:r>
            <a:r>
              <a:rPr lang="en-US" sz="2900" b="0" dirty="0">
                <a:solidFill>
                  <a:srgbClr val="000000"/>
                </a:solidFill>
                <a:hlinkClick r:id="rId3">
                  <a:extLst>
                    <a:ext uri="{A12FA001-AC4F-418D-AE19-62706E023703}">
                      <ahyp:hlinkClr xmlns:ahyp="http://schemas.microsoft.com/office/drawing/2018/hyperlinkcolor" val="tx"/>
                    </a:ext>
                  </a:extLst>
                </a:hlinkClick>
              </a:rPr>
              <a:t>prior approval</a:t>
            </a:r>
            <a:r>
              <a:rPr lang="en-US" sz="2900" b="0" dirty="0">
                <a:solidFill>
                  <a:srgbClr val="000000"/>
                </a:solidFill>
              </a:rPr>
              <a:t>. Recipients may establish requirements for review of subrecipient’s activities consistent with those requirements and with any authorities provided to the recipient; however, a recipient may </a:t>
            </a:r>
            <a:r>
              <a:rPr lang="en-US" b="0" i="0" dirty="0">
                <a:solidFill>
                  <a:srgbClr val="000000"/>
                </a:solidFill>
                <a:effectLst/>
              </a:rPr>
              <a:t>not provide any authority to a subrecipient that the recipient has not been provided under its NIH award.</a:t>
            </a:r>
            <a:endParaRPr lang="en-US" dirty="0"/>
          </a:p>
          <a:p>
            <a:endParaRPr lang="en-US" dirty="0"/>
          </a:p>
        </p:txBody>
      </p:sp>
    </p:spTree>
    <p:extLst>
      <p:ext uri="{BB962C8B-B14F-4D97-AF65-F5344CB8AC3E}">
        <p14:creationId xmlns:p14="http://schemas.microsoft.com/office/powerpoint/2010/main" val="314991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sz="4000" dirty="0"/>
              <a:t>Single Audit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92500" lnSpcReduction="10000"/>
          </a:bodyPr>
          <a:lstStyle/>
          <a:p>
            <a:pPr marL="0" indent="0">
              <a:buNone/>
              <a:defRPr/>
            </a:pPr>
            <a:r>
              <a:rPr lang="en-US" sz="2800" b="0" dirty="0">
                <a:solidFill>
                  <a:srgbClr val="000000"/>
                </a:solidFill>
              </a:rPr>
              <a:t>Are prime recipients required to review a subrecipient’s single audit*? </a:t>
            </a:r>
          </a:p>
          <a:p>
            <a:pPr marL="0" indent="0">
              <a:buNone/>
              <a:defRPr/>
            </a:pPr>
            <a:endParaRPr lang="en-US" sz="2800" b="0" dirty="0">
              <a:solidFill>
                <a:srgbClr val="000000"/>
              </a:solidFill>
            </a:endParaRPr>
          </a:p>
          <a:p>
            <a:pPr marL="514350" indent="-514350">
              <a:buAutoNum type="alphaUcParenR"/>
              <a:defRPr/>
            </a:pPr>
            <a:r>
              <a:rPr lang="en-US" sz="2800" b="0" dirty="0">
                <a:solidFill>
                  <a:srgbClr val="000000"/>
                </a:solidFill>
              </a:rPr>
              <a:t>If a subrecipient meets the audit threshold, the prime recipient must review the audit report to ensure </a:t>
            </a:r>
            <a:r>
              <a:rPr lang="en-US" sz="2800" b="0" dirty="0">
                <a:solidFill>
                  <a:schemeClr val="accent1"/>
                </a:solidFill>
              </a:rPr>
              <a:t>ALL</a:t>
            </a:r>
            <a:r>
              <a:rPr lang="en-US" sz="2800" b="0" dirty="0">
                <a:solidFill>
                  <a:srgbClr val="000000"/>
                </a:solidFill>
              </a:rPr>
              <a:t> findings are resolved. </a:t>
            </a:r>
          </a:p>
          <a:p>
            <a:pPr marL="514350" indent="-514350">
              <a:buAutoNum type="alphaUcParenR"/>
              <a:defRPr/>
            </a:pPr>
            <a:r>
              <a:rPr lang="en-US" sz="2800" b="0" dirty="0">
                <a:solidFill>
                  <a:srgbClr val="000000"/>
                </a:solidFill>
              </a:rPr>
              <a:t>If a subrecipient meets the audit threshold, the prime recipient must review the audit report and take appropriate action to resolve any findings </a:t>
            </a:r>
            <a:r>
              <a:rPr lang="en-US" sz="2800" b="0" dirty="0">
                <a:solidFill>
                  <a:schemeClr val="accent1"/>
                </a:solidFill>
              </a:rPr>
              <a:t>that relate to the subaward agreement</a:t>
            </a:r>
            <a:r>
              <a:rPr lang="en-US" sz="2800" b="0" dirty="0">
                <a:solidFill>
                  <a:srgbClr val="000000"/>
                </a:solidFill>
              </a:rPr>
              <a:t>.</a:t>
            </a:r>
          </a:p>
          <a:p>
            <a:pPr marL="514350" indent="-514350">
              <a:buAutoNum type="alphaUcParenR"/>
              <a:defRPr/>
            </a:pPr>
            <a:r>
              <a:rPr lang="en-US" sz="2800" b="0" dirty="0">
                <a:solidFill>
                  <a:srgbClr val="000000"/>
                </a:solidFill>
              </a:rPr>
              <a:t>The prime recipient is not required to obtain a copy of the subrecipients’ single audit.</a:t>
            </a:r>
          </a:p>
        </p:txBody>
      </p:sp>
      <p:sp>
        <p:nvSpPr>
          <p:cNvPr id="6" name="TextBox 5" descr="Learn more: NOT-OD-20-086&#10;FAQs: grants.nih.gov/faqs#/covid-19.htm&#10;">
            <a:extLst>
              <a:ext uri="{FF2B5EF4-FFF2-40B4-BE49-F238E27FC236}">
                <a16:creationId xmlns:a16="http://schemas.microsoft.com/office/drawing/2014/main" id="{075870F8-D473-4DED-8100-A2DFB147C338}"/>
              </a:ext>
            </a:extLst>
          </p:cNvPr>
          <p:cNvSpPr txBox="1"/>
          <p:nvPr/>
        </p:nvSpPr>
        <p:spPr>
          <a:xfrm>
            <a:off x="4508500" y="6040437"/>
            <a:ext cx="6286499" cy="681038"/>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see audit thresholds in 2 CFR Part 200.501 and 45 CFR Part 75.501</a:t>
            </a:r>
            <a:endParaRPr kumimoji="0" lang="en-US" sz="1600" b="0" i="0" u="none" strike="noStrike" kern="0" cap="none" spc="0" normalizeH="0" baseline="0" noProof="0" dirty="0">
              <a:ln>
                <a:noFill/>
              </a:ln>
              <a:solidFill>
                <a:prstClr val="white"/>
              </a:solidFill>
              <a:effectLst/>
              <a:uLnTx/>
              <a:uFillTx/>
              <a:latin typeface="Century Gothic" panose="020B0502020202020204"/>
              <a:ea typeface="+mn-ea"/>
              <a:cs typeface="+mn-cs"/>
            </a:endParaRPr>
          </a:p>
        </p:txBody>
      </p:sp>
    </p:spTree>
    <p:custDataLst>
      <p:tags r:id="rId1"/>
    </p:custDataLst>
    <p:extLst>
      <p:ext uri="{BB962C8B-B14F-4D97-AF65-F5344CB8AC3E}">
        <p14:creationId xmlns:p14="http://schemas.microsoft.com/office/powerpoint/2010/main" val="211568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3">
            <a:extLst>
              <a:ext uri="{FF2B5EF4-FFF2-40B4-BE49-F238E27FC236}">
                <a16:creationId xmlns:a16="http://schemas.microsoft.com/office/drawing/2014/main" id="{A3329613-8831-4432-A62D-24A970EF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CEE389A-AE6A-6BB9-92E5-3F4C5B72D21D}"/>
              </a:ext>
              <a:ext uri="{C183D7F6-B498-43B3-948B-1728B52AA6E4}">
                <adec:decorative xmlns:adec="http://schemas.microsoft.com/office/drawing/2017/decorative" val="1"/>
              </a:ext>
            </a:extLst>
          </p:cNvPr>
          <p:cNvSpPr/>
          <p:nvPr/>
        </p:nvSpPr>
        <p:spPr>
          <a:xfrm>
            <a:off x="3474114" y="383287"/>
            <a:ext cx="5243772" cy="6112764"/>
          </a:xfrm>
          <a:prstGeom prst="rect">
            <a:avLst/>
          </a:prstGeom>
          <a:solidFill>
            <a:schemeClr val="accent5">
              <a:lumMod val="50000"/>
            </a:schemeClr>
          </a:solidFill>
          <a:ln w="57150">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25">
            <a:extLst>
              <a:ext uri="{FF2B5EF4-FFF2-40B4-BE49-F238E27FC236}">
                <a16:creationId xmlns:a16="http://schemas.microsoft.com/office/drawing/2014/main" id="{2A4E0407-A637-4681-B905-C53E4216C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9744" y="685799"/>
            <a:ext cx="4232512"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5C7526-F3EA-4C65-0202-D1BC402001C1}"/>
              </a:ext>
            </a:extLst>
          </p:cNvPr>
          <p:cNvSpPr>
            <a:spLocks noGrp="1"/>
          </p:cNvSpPr>
          <p:nvPr>
            <p:ph type="ctrTitle"/>
          </p:nvPr>
        </p:nvSpPr>
        <p:spPr>
          <a:xfrm>
            <a:off x="3917558" y="484883"/>
            <a:ext cx="4232512" cy="2546309"/>
          </a:xfrm>
        </p:spPr>
        <p:txBody>
          <a:bodyPr vert="horz" lIns="91440" tIns="45720" rIns="91440" bIns="45720" rtlCol="0" anchor="b">
            <a:noAutofit/>
          </a:bodyPr>
          <a:lstStyle/>
          <a:p>
            <a:r>
              <a:rPr lang="en-US" sz="4000" b="1" kern="1200" dirty="0">
                <a:solidFill>
                  <a:schemeClr val="accent5">
                    <a:lumMod val="50000"/>
                  </a:schemeClr>
                </a:solidFill>
                <a:latin typeface="+mj-lt"/>
                <a:ea typeface="+mj-ea"/>
                <a:cs typeface="+mj-cs"/>
              </a:rPr>
              <a:t>NIH Subaward Requirements: </a:t>
            </a:r>
            <a:r>
              <a:rPr lang="en-US" sz="4000" b="1" kern="1200" dirty="0">
                <a:solidFill>
                  <a:srgbClr val="0070C0"/>
                </a:solidFill>
                <a:latin typeface="+mj-lt"/>
                <a:ea typeface="+mj-ea"/>
                <a:cs typeface="+mj-cs"/>
              </a:rPr>
              <a:t>Domestic and Foreign</a:t>
            </a:r>
          </a:p>
        </p:txBody>
      </p:sp>
      <p:sp>
        <p:nvSpPr>
          <p:cNvPr id="8" name="TextBox 7">
            <a:extLst>
              <a:ext uri="{FF2B5EF4-FFF2-40B4-BE49-F238E27FC236}">
                <a16:creationId xmlns:a16="http://schemas.microsoft.com/office/drawing/2014/main" id="{DFC95FE5-B283-A33C-76F1-284CDD7B3005}"/>
              </a:ext>
            </a:extLst>
          </p:cNvPr>
          <p:cNvSpPr txBox="1"/>
          <p:nvPr/>
        </p:nvSpPr>
        <p:spPr>
          <a:xfrm>
            <a:off x="3932119" y="3195889"/>
            <a:ext cx="4256605" cy="2785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5B9BD5">
                    <a:lumMod val="50000"/>
                  </a:srgbClr>
                </a:solidFill>
                <a:latin typeface="Calibri" panose="020F0502020204030204"/>
              </a:rPr>
              <a:t>Presented by the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5B9BD5">
                    <a:lumMod val="50000"/>
                  </a:srgbClr>
                </a:solidFill>
                <a:latin typeface="Calibri" panose="020F0502020204030204"/>
              </a:rPr>
              <a:t>NIH Office of Policy for Extramural Research Administration (OPERA)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Michelle Bulls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Director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Kristin 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Deputy Director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CADF3396-2E67-3633-CD33-211C86C531FD}"/>
              </a:ext>
            </a:extLst>
          </p:cNvPr>
          <p:cNvSpPr>
            <a:spLocks noGrp="1"/>
          </p:cNvSpPr>
          <p:nvPr>
            <p:ph type="subTitle" idx="1"/>
          </p:nvPr>
        </p:nvSpPr>
        <p:spPr>
          <a:xfrm>
            <a:off x="3956212" y="5602633"/>
            <a:ext cx="4232512" cy="703563"/>
          </a:xfrm>
        </p:spPr>
        <p:txBody>
          <a:bodyPr vert="horz" lIns="91440" tIns="45720" rIns="91440" bIns="45720" rtlCol="0" anchor="ctr">
            <a:normAutofit/>
          </a:bodyPr>
          <a:lstStyle/>
          <a:p>
            <a:pPr>
              <a:lnSpc>
                <a:spcPct val="100000"/>
              </a:lnSpc>
            </a:pPr>
            <a:r>
              <a:rPr lang="en-US" sz="1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Webinar – October 17, 2023</a:t>
            </a:r>
          </a:p>
        </p:txBody>
      </p:sp>
      <p:pic>
        <p:nvPicPr>
          <p:cNvPr id="9" name="Picture 8" descr="Michelle Bulls photo">
            <a:extLst>
              <a:ext uri="{FF2B5EF4-FFF2-40B4-BE49-F238E27FC236}">
                <a16:creationId xmlns:a16="http://schemas.microsoft.com/office/drawing/2014/main" id="{A352DD88-F198-93A6-CADC-CE0DF28E7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1030201"/>
            <a:ext cx="3302915" cy="4839156"/>
          </a:xfrm>
          <a:prstGeom prst="rect">
            <a:avLst/>
          </a:prstGeom>
          <a:ln w="76200" cap="sq">
            <a:solidFill>
              <a:schemeClr val="accent5">
                <a:lumMod val="75000"/>
              </a:schemeClr>
            </a:solidFill>
            <a:miter lim="800000"/>
          </a:ln>
          <a:effectLst>
            <a:outerShdw blurRad="57150" dist="50800" dir="2700000" algn="tl" rotWithShape="0">
              <a:srgbClr val="000000">
                <a:alpha val="40000"/>
              </a:srgbClr>
            </a:outerShdw>
          </a:effectLst>
        </p:spPr>
      </p:pic>
      <p:pic>
        <p:nvPicPr>
          <p:cNvPr id="13" name="Picture 12" descr="Kristin Ta Photo">
            <a:extLst>
              <a:ext uri="{FF2B5EF4-FFF2-40B4-BE49-F238E27FC236}">
                <a16:creationId xmlns:a16="http://schemas.microsoft.com/office/drawing/2014/main" id="{18C5C7B2-FFAB-C3F6-8822-66FB466FD048}"/>
              </a:ext>
            </a:extLst>
          </p:cNvPr>
          <p:cNvPicPr>
            <a:picLocks noChangeAspect="1"/>
          </p:cNvPicPr>
          <p:nvPr/>
        </p:nvPicPr>
        <p:blipFill rotWithShape="1">
          <a:blip r:embed="rId4">
            <a:extLst>
              <a:ext uri="{28A0092B-C50C-407E-A947-70E740481C1C}">
                <a14:useLocalDpi xmlns:a14="http://schemas.microsoft.com/office/drawing/2010/main" val="0"/>
              </a:ext>
            </a:extLst>
          </a:blip>
          <a:srcRect l="15717" t="10499" r="18907" b="26497"/>
          <a:stretch/>
        </p:blipFill>
        <p:spPr>
          <a:xfrm>
            <a:off x="8546185" y="1030201"/>
            <a:ext cx="3349998" cy="4852283"/>
          </a:xfrm>
          <a:prstGeom prst="rect">
            <a:avLst/>
          </a:prstGeom>
          <a:ln w="76200">
            <a:solidFill>
              <a:schemeClr val="accent5">
                <a:lumMod val="75000"/>
              </a:schemeClr>
            </a:solidFill>
          </a:ln>
        </p:spPr>
      </p:pic>
    </p:spTree>
    <p:extLst>
      <p:ext uri="{BB962C8B-B14F-4D97-AF65-F5344CB8AC3E}">
        <p14:creationId xmlns:p14="http://schemas.microsoft.com/office/powerpoint/2010/main" val="101396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201B9-844C-4FB1-8969-45A46BDF4731}"/>
              </a:ext>
            </a:extLst>
          </p:cNvPr>
          <p:cNvSpPr>
            <a:spLocks noGrp="1"/>
          </p:cNvSpPr>
          <p:nvPr>
            <p:ph idx="1"/>
          </p:nvPr>
        </p:nvSpPr>
        <p:spPr>
          <a:xfrm>
            <a:off x="838200" y="1590261"/>
            <a:ext cx="10515600" cy="4586702"/>
          </a:xfrm>
        </p:spPr>
        <p:txBody>
          <a:bodyPr>
            <a:normAutofit fontScale="70000" lnSpcReduction="20000"/>
          </a:bodyPr>
          <a:lstStyle/>
          <a:p>
            <a:pPr algn="l">
              <a:lnSpc>
                <a:spcPct val="120000"/>
              </a:lnSpc>
              <a:spcBef>
                <a:spcPts val="0"/>
              </a:spcBef>
            </a:pPr>
            <a:r>
              <a:rPr lang="en-US" dirty="0">
                <a:solidFill>
                  <a:srgbClr val="000000"/>
                </a:solidFill>
              </a:rPr>
              <a:t>Per </a:t>
            </a:r>
            <a:r>
              <a:rPr lang="en-US" dirty="0">
                <a:solidFill>
                  <a:srgbClr val="000000"/>
                </a:solidFill>
                <a:hlinkClick r:id="rId3"/>
              </a:rPr>
              <a:t>NIH GPS 15.2.6</a:t>
            </a:r>
            <a:endParaRPr lang="en-US" b="0" i="0" dirty="0">
              <a:solidFill>
                <a:srgbClr val="000000"/>
              </a:solidFill>
              <a:effectLst/>
            </a:endParaRPr>
          </a:p>
          <a:p>
            <a:pPr>
              <a:lnSpc>
                <a:spcPct val="120000"/>
              </a:lnSpc>
              <a:spcBef>
                <a:spcPts val="0"/>
              </a:spcBef>
            </a:pPr>
            <a:r>
              <a:rPr lang="en-US" b="0" i="0" dirty="0">
                <a:solidFill>
                  <a:srgbClr val="000000"/>
                </a:solidFill>
                <a:effectLst/>
              </a:rPr>
              <a:t>if a non-profit subrecipient meets the 2 CFR Part 200.501 and 45 CFR Part 75.501 threshold criterion of aggregate annual expenditures of $750,000 or more under applicable Federal awards, </a:t>
            </a:r>
            <a:r>
              <a:rPr lang="en-US" i="0" dirty="0">
                <a:solidFill>
                  <a:schemeClr val="tx1"/>
                </a:solidFill>
                <a:effectLst/>
              </a:rPr>
              <a:t>the recipient must receive a copy of that organization's 2 CFR Part 200.501 and 45 CFR Part 75.501 audit and take appropriate action to resolve any findings that relate to the </a:t>
            </a:r>
            <a:r>
              <a:rPr lang="en-US" i="0" u="none" strike="noStrike" dirty="0">
                <a:solidFill>
                  <a:schemeClr val="tx1"/>
                </a:solidFill>
                <a:effectLst/>
              </a:rPr>
              <a:t>subaward agreement</a:t>
            </a:r>
            <a:r>
              <a:rPr lang="en-US" i="0" dirty="0">
                <a:solidFill>
                  <a:srgbClr val="000000"/>
                </a:solidFill>
                <a:effectLst/>
              </a:rPr>
              <a:t>. </a:t>
            </a:r>
          </a:p>
          <a:p>
            <a:pPr>
              <a:lnSpc>
                <a:spcPct val="120000"/>
              </a:lnSpc>
              <a:spcBef>
                <a:spcPts val="0"/>
              </a:spcBef>
            </a:pPr>
            <a:r>
              <a:rPr lang="en-US" b="1" i="0" dirty="0">
                <a:solidFill>
                  <a:srgbClr val="000000"/>
                </a:solidFill>
                <a:effectLst/>
              </a:rPr>
              <a:t>The recipient is not responsible for resolving crosscutting findings.</a:t>
            </a:r>
            <a:endParaRPr lang="en-US" b="0" i="0" dirty="0">
              <a:solidFill>
                <a:srgbClr val="000000"/>
              </a:solidFill>
              <a:effectLst/>
            </a:endParaRPr>
          </a:p>
          <a:p>
            <a:pPr>
              <a:lnSpc>
                <a:spcPct val="120000"/>
              </a:lnSpc>
              <a:spcBef>
                <a:spcPts val="0"/>
              </a:spcBef>
            </a:pPr>
            <a:r>
              <a:rPr lang="en-US" b="0" i="0" dirty="0">
                <a:solidFill>
                  <a:srgbClr val="000000"/>
                </a:solidFill>
                <a:effectLst/>
              </a:rPr>
              <a:t>If a subrecipient will not reach that expenditure threshold, the recipient is responsible for monitoring the organization's activities to ensure compliance with NIH requirements. </a:t>
            </a:r>
          </a:p>
          <a:p>
            <a:pPr>
              <a:lnSpc>
                <a:spcPct val="120000"/>
              </a:lnSpc>
              <a:spcBef>
                <a:spcPts val="0"/>
              </a:spcBef>
            </a:pPr>
            <a:r>
              <a:rPr lang="en-US" b="0" i="0" dirty="0">
                <a:solidFill>
                  <a:srgbClr val="000000"/>
                </a:solidFill>
                <a:effectLst/>
              </a:rPr>
              <a:t>The recipient may not require a </a:t>
            </a:r>
            <a:r>
              <a:rPr lang="en-US" b="0" i="0" dirty="0" err="1">
                <a:solidFill>
                  <a:srgbClr val="000000"/>
                </a:solidFill>
                <a:effectLst/>
              </a:rPr>
              <a:t>subrecipientto</a:t>
            </a:r>
            <a:r>
              <a:rPr lang="en-US" b="0" i="0" dirty="0">
                <a:solidFill>
                  <a:srgbClr val="000000"/>
                </a:solidFill>
                <a:effectLst/>
              </a:rPr>
              <a:t> have an audit and charge the audit costs to NIH grant funds unless required or authorized by 2 CFR Part 200.501 and 45 CFR Part 75.501.</a:t>
            </a:r>
            <a:endParaRPr lang="en-US" dirty="0"/>
          </a:p>
        </p:txBody>
      </p:sp>
      <p:sp>
        <p:nvSpPr>
          <p:cNvPr id="3" name="Title 2">
            <a:extLst>
              <a:ext uri="{FF2B5EF4-FFF2-40B4-BE49-F238E27FC236}">
                <a16:creationId xmlns:a16="http://schemas.microsoft.com/office/drawing/2014/main" id="{C48884FF-6031-45ED-BD52-8C87FF942FA4}"/>
              </a:ext>
            </a:extLst>
          </p:cNvPr>
          <p:cNvSpPr>
            <a:spLocks noGrp="1"/>
          </p:cNvSpPr>
          <p:nvPr>
            <p:ph type="title"/>
          </p:nvPr>
        </p:nvSpPr>
        <p:spPr/>
        <p:txBody>
          <a:bodyPr/>
          <a:lstStyle/>
          <a:p>
            <a:r>
              <a:rPr lang="en-US" sz="2800" dirty="0">
                <a:solidFill>
                  <a:schemeClr val="accent5">
                    <a:lumMod val="50000"/>
                  </a:schemeClr>
                </a:solidFill>
              </a:rPr>
              <a:t>Question: Single Audit </a:t>
            </a:r>
            <a:br>
              <a:rPr lang="en-US" sz="4000" dirty="0"/>
            </a:br>
            <a:r>
              <a:rPr lang="en-US" dirty="0"/>
              <a:t>Answer B</a:t>
            </a:r>
          </a:p>
        </p:txBody>
      </p:sp>
    </p:spTree>
    <p:extLst>
      <p:ext uri="{BB962C8B-B14F-4D97-AF65-F5344CB8AC3E}">
        <p14:creationId xmlns:p14="http://schemas.microsoft.com/office/powerpoint/2010/main" val="161525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b="1" i="0" dirty="0">
                <a:solidFill>
                  <a:srgbClr val="333333"/>
                </a:solidFill>
                <a:effectLst/>
                <a:latin typeface="Source Sans Pro" panose="020B0503030403020204" pitchFamily="34" charset="0"/>
              </a:rPr>
              <a:t>Federal Funding Accountability and Transparency Act (FFATA)</a:t>
            </a:r>
            <a:endParaRPr lang="en-US" sz="4000" dirty="0"/>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pPr marL="0" indent="0">
              <a:lnSpc>
                <a:spcPct val="110000"/>
              </a:lnSpc>
              <a:buNone/>
              <a:defRPr/>
            </a:pPr>
            <a:r>
              <a:rPr lang="en-US" sz="2800" b="0" dirty="0">
                <a:solidFill>
                  <a:srgbClr val="000000"/>
                </a:solidFill>
              </a:rPr>
              <a:t>What is the threshold for reporting data on subawards under the FFATA requirements?</a:t>
            </a:r>
          </a:p>
          <a:p>
            <a:pPr marL="0" indent="0">
              <a:lnSpc>
                <a:spcPct val="110000"/>
              </a:lnSpc>
              <a:buNone/>
              <a:defRPr/>
            </a:pPr>
            <a:endParaRPr lang="en-US" sz="2800" b="0" dirty="0">
              <a:solidFill>
                <a:srgbClr val="000000"/>
              </a:solidFill>
            </a:endParaRPr>
          </a:p>
          <a:p>
            <a:pPr marL="514350" indent="-514350">
              <a:lnSpc>
                <a:spcPct val="110000"/>
              </a:lnSpc>
              <a:buAutoNum type="alphaUcParenR"/>
              <a:defRPr/>
            </a:pPr>
            <a:r>
              <a:rPr lang="en-US" sz="2800" b="0" dirty="0">
                <a:solidFill>
                  <a:srgbClr val="000000"/>
                </a:solidFill>
              </a:rPr>
              <a:t>$25,000</a:t>
            </a:r>
          </a:p>
          <a:p>
            <a:pPr marL="514350" indent="-514350">
              <a:lnSpc>
                <a:spcPct val="110000"/>
              </a:lnSpc>
              <a:buAutoNum type="alphaUcParenR"/>
              <a:defRPr/>
            </a:pPr>
            <a:r>
              <a:rPr lang="en-US" sz="2800" b="0" dirty="0">
                <a:solidFill>
                  <a:srgbClr val="000000"/>
                </a:solidFill>
              </a:rPr>
              <a:t>$30,000</a:t>
            </a:r>
          </a:p>
          <a:p>
            <a:pPr marL="514350" indent="-514350">
              <a:lnSpc>
                <a:spcPct val="110000"/>
              </a:lnSpc>
              <a:buAutoNum type="alphaUcParenR"/>
              <a:defRPr/>
            </a:pPr>
            <a:r>
              <a:rPr lang="en-US" sz="2800" b="0" dirty="0">
                <a:solidFill>
                  <a:srgbClr val="000000"/>
                </a:solidFill>
              </a:rPr>
              <a:t>$50,000</a:t>
            </a:r>
          </a:p>
        </p:txBody>
      </p:sp>
    </p:spTree>
    <p:custDataLst>
      <p:tags r:id="rId1"/>
    </p:custDataLst>
    <p:extLst>
      <p:ext uri="{BB962C8B-B14F-4D97-AF65-F5344CB8AC3E}">
        <p14:creationId xmlns:p14="http://schemas.microsoft.com/office/powerpoint/2010/main" val="1236386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201B9-844C-4FB1-8969-45A46BDF4731}"/>
              </a:ext>
            </a:extLst>
          </p:cNvPr>
          <p:cNvSpPr>
            <a:spLocks noGrp="1"/>
          </p:cNvSpPr>
          <p:nvPr>
            <p:ph idx="1"/>
          </p:nvPr>
        </p:nvSpPr>
        <p:spPr>
          <a:xfrm>
            <a:off x="838200" y="1590261"/>
            <a:ext cx="10515600" cy="4586702"/>
          </a:xfrm>
        </p:spPr>
        <p:txBody>
          <a:bodyPr>
            <a:normAutofit fontScale="77500" lnSpcReduction="20000"/>
          </a:bodyPr>
          <a:lstStyle/>
          <a:p>
            <a:pPr algn="l">
              <a:lnSpc>
                <a:spcPct val="120000"/>
              </a:lnSpc>
              <a:spcBef>
                <a:spcPts val="0"/>
              </a:spcBef>
            </a:pPr>
            <a:r>
              <a:rPr lang="en-US" b="0" dirty="0"/>
              <a:t>Recipients are required to report on subawards/subcontracts/consortiums equal to or greater than $30,000.</a:t>
            </a:r>
          </a:p>
          <a:p>
            <a:pPr algn="l">
              <a:lnSpc>
                <a:spcPct val="120000"/>
              </a:lnSpc>
              <a:spcBef>
                <a:spcPts val="0"/>
              </a:spcBef>
            </a:pPr>
            <a:r>
              <a:rPr lang="en-US" b="0" dirty="0"/>
              <a:t>The FFATA Subaward Reporting System (FSRS) is the collection tool for subaward data, which is ultimately distributed for display on USASpending.gov.</a:t>
            </a:r>
          </a:p>
          <a:p>
            <a:pPr algn="l">
              <a:lnSpc>
                <a:spcPct val="120000"/>
              </a:lnSpc>
              <a:spcBef>
                <a:spcPts val="0"/>
              </a:spcBef>
            </a:pPr>
            <a:r>
              <a:rPr lang="en-US" b="0" dirty="0"/>
              <a:t>Recipients are required to register with FSRS, collect the necessary data from subrecipients, and file subaward reports by the end of the month following the month in which the prime recipient awards any subaward greater than $30,000.</a:t>
            </a:r>
          </a:p>
          <a:p>
            <a:pPr algn="l">
              <a:lnSpc>
                <a:spcPct val="120000"/>
              </a:lnSpc>
              <a:spcBef>
                <a:spcPts val="0"/>
              </a:spcBef>
            </a:pPr>
            <a:r>
              <a:rPr lang="en-US" b="0" dirty="0"/>
              <a:t>In some cases, recipients must also report the names and total compensation of the five most highly compensated officers of the entity. See NIH GPS </a:t>
            </a:r>
            <a:r>
              <a:rPr lang="en-US" b="0" dirty="0">
                <a:hlinkClick r:id="rId3"/>
              </a:rPr>
              <a:t>8.4.1.5.5</a:t>
            </a:r>
            <a:r>
              <a:rPr lang="en-US" b="0" dirty="0"/>
              <a:t> for details. </a:t>
            </a:r>
          </a:p>
        </p:txBody>
      </p:sp>
      <p:sp>
        <p:nvSpPr>
          <p:cNvPr id="3" name="Title 2">
            <a:extLst>
              <a:ext uri="{FF2B5EF4-FFF2-40B4-BE49-F238E27FC236}">
                <a16:creationId xmlns:a16="http://schemas.microsoft.com/office/drawing/2014/main" id="{C48884FF-6031-45ED-BD52-8C87FF942FA4}"/>
              </a:ext>
            </a:extLst>
          </p:cNvPr>
          <p:cNvSpPr>
            <a:spLocks noGrp="1"/>
          </p:cNvSpPr>
          <p:nvPr>
            <p:ph type="title"/>
          </p:nvPr>
        </p:nvSpPr>
        <p:spPr/>
        <p:txBody>
          <a:bodyPr>
            <a:normAutofit/>
          </a:bodyPr>
          <a:lstStyle/>
          <a:p>
            <a:r>
              <a:rPr lang="en-US" sz="2800" dirty="0">
                <a:solidFill>
                  <a:schemeClr val="accent5">
                    <a:lumMod val="50000"/>
                  </a:schemeClr>
                </a:solidFill>
              </a:rPr>
              <a:t>Question: FFATA</a:t>
            </a:r>
            <a:br>
              <a:rPr lang="en-US" dirty="0"/>
            </a:br>
            <a:r>
              <a:rPr lang="en-US" dirty="0"/>
              <a:t>Answer: B </a:t>
            </a:r>
            <a:endParaRPr lang="en-US" dirty="0">
              <a:solidFill>
                <a:schemeClr val="accent5">
                  <a:lumMod val="50000"/>
                </a:schemeClr>
              </a:solidFill>
            </a:endParaRPr>
          </a:p>
        </p:txBody>
      </p:sp>
    </p:spTree>
    <p:extLst>
      <p:ext uri="{BB962C8B-B14F-4D97-AF65-F5344CB8AC3E}">
        <p14:creationId xmlns:p14="http://schemas.microsoft.com/office/powerpoint/2010/main" val="1226720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normAutofit/>
          </a:bodyPr>
          <a:lstStyle/>
          <a:p>
            <a:r>
              <a:rPr lang="en-US" b="1" i="0" dirty="0">
                <a:solidFill>
                  <a:srgbClr val="333333"/>
                </a:solidFill>
                <a:effectLst/>
                <a:latin typeface="Source Sans Pro" panose="020B0503030403020204" pitchFamily="34" charset="0"/>
              </a:rPr>
              <a:t>Data Management and Sharing (DMS)</a:t>
            </a:r>
            <a:endParaRPr lang="en-US" sz="4000" dirty="0"/>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20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83920" y="2370137"/>
            <a:ext cx="10515600" cy="4351338"/>
          </a:xfrm>
        </p:spPr>
        <p:txBody>
          <a:bodyPr>
            <a:normAutofit/>
          </a:bodyPr>
          <a:lstStyle/>
          <a:p>
            <a:pPr marL="0" indent="0">
              <a:lnSpc>
                <a:spcPct val="110000"/>
              </a:lnSpc>
              <a:buNone/>
              <a:defRPr/>
            </a:pPr>
            <a:r>
              <a:rPr lang="en-US" sz="2800" dirty="0">
                <a:solidFill>
                  <a:srgbClr val="0070C0"/>
                </a:solidFill>
              </a:rPr>
              <a:t>True or False? </a:t>
            </a:r>
            <a:r>
              <a:rPr lang="en-US" sz="2800" b="0" dirty="0">
                <a:solidFill>
                  <a:srgbClr val="000000"/>
                </a:solidFill>
              </a:rPr>
              <a:t>Each subrecipient on an NIH grant application is responsible for submitting a separation DMS plan as part of the grant application.</a:t>
            </a:r>
          </a:p>
          <a:p>
            <a:pPr marL="0" indent="0">
              <a:lnSpc>
                <a:spcPct val="110000"/>
              </a:lnSpc>
              <a:buNone/>
              <a:defRPr/>
            </a:pPr>
            <a:endParaRPr lang="en-US" sz="2800" b="0" dirty="0">
              <a:solidFill>
                <a:srgbClr val="000000"/>
              </a:solidFill>
            </a:endParaRPr>
          </a:p>
        </p:txBody>
      </p:sp>
    </p:spTree>
    <p:custDataLst>
      <p:tags r:id="rId1"/>
    </p:custDataLst>
    <p:extLst>
      <p:ext uri="{BB962C8B-B14F-4D97-AF65-F5344CB8AC3E}">
        <p14:creationId xmlns:p14="http://schemas.microsoft.com/office/powerpoint/2010/main" val="3435931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201B9-844C-4FB1-8969-45A46BDF4731}"/>
              </a:ext>
            </a:extLst>
          </p:cNvPr>
          <p:cNvSpPr>
            <a:spLocks noGrp="1"/>
          </p:cNvSpPr>
          <p:nvPr>
            <p:ph idx="1"/>
          </p:nvPr>
        </p:nvSpPr>
        <p:spPr>
          <a:xfrm>
            <a:off x="838200" y="1590261"/>
            <a:ext cx="10515600" cy="4586702"/>
          </a:xfrm>
        </p:spPr>
        <p:txBody>
          <a:bodyPr>
            <a:normAutofit fontScale="85000" lnSpcReduction="20000"/>
          </a:bodyPr>
          <a:lstStyle/>
          <a:p>
            <a:pPr algn="l">
              <a:lnSpc>
                <a:spcPct val="120000"/>
              </a:lnSpc>
              <a:spcBef>
                <a:spcPts val="0"/>
              </a:spcBef>
            </a:pPr>
            <a:r>
              <a:rPr lang="en-US" b="0" dirty="0"/>
              <a:t>The DMS Policy expects only one DMS Plan to be submitted with each application and does not expect separate Plans to be developed for individual projects under that application. </a:t>
            </a:r>
          </a:p>
          <a:p>
            <a:pPr algn="l">
              <a:lnSpc>
                <a:spcPct val="120000"/>
              </a:lnSpc>
              <a:spcBef>
                <a:spcPts val="0"/>
              </a:spcBef>
            </a:pPr>
            <a:r>
              <a:rPr lang="en-US" b="0" dirty="0"/>
              <a:t>In multicomponent applications, the DMS Plan must be in included in the Overall component. </a:t>
            </a:r>
          </a:p>
          <a:p>
            <a:pPr algn="l">
              <a:lnSpc>
                <a:spcPct val="120000"/>
              </a:lnSpc>
              <a:spcBef>
                <a:spcPts val="0"/>
              </a:spcBef>
            </a:pPr>
            <a:r>
              <a:rPr lang="en-US" b="0" dirty="0"/>
              <a:t>Applicants are encouraged to determine whether and how to coordinate responsibilities with respect to Plans with all Program Directors/Principal Investigators and all Key Personnel on the same application.</a:t>
            </a:r>
          </a:p>
          <a:p>
            <a:pPr algn="l">
              <a:lnSpc>
                <a:spcPct val="120000"/>
              </a:lnSpc>
              <a:spcBef>
                <a:spcPts val="0"/>
              </a:spcBef>
            </a:pPr>
            <a:r>
              <a:rPr lang="en-US" b="0" i="0" dirty="0">
                <a:solidFill>
                  <a:srgbClr val="212529"/>
                </a:solidFill>
                <a:effectLst/>
                <a:latin typeface="Nunito Sans" pitchFamily="2" charset="0"/>
              </a:rPr>
              <a:t>Any estimated DMS costs for the </a:t>
            </a:r>
            <a:r>
              <a:rPr lang="en-US" b="0" dirty="0"/>
              <a:t>subaward</a:t>
            </a:r>
            <a:r>
              <a:rPr lang="en-US" b="0" i="0" dirty="0">
                <a:solidFill>
                  <a:srgbClr val="212529"/>
                </a:solidFill>
                <a:effectLst/>
                <a:latin typeface="Nunito Sans" pitchFamily="2" charset="0"/>
              </a:rPr>
              <a:t> must be outlined in the budget justification attachment of the </a:t>
            </a:r>
            <a:r>
              <a:rPr lang="en-US" b="0" dirty="0"/>
              <a:t>Subaward</a:t>
            </a:r>
            <a:r>
              <a:rPr lang="en-US" b="0" i="0" dirty="0">
                <a:solidFill>
                  <a:srgbClr val="212529"/>
                </a:solidFill>
                <a:effectLst/>
                <a:latin typeface="Nunito Sans" pitchFamily="2" charset="0"/>
              </a:rPr>
              <a:t> R&amp;R Budget form in a section clearly labeled "Data Management and Sharing Justification". </a:t>
            </a:r>
            <a:endParaRPr lang="en-US" dirty="0"/>
          </a:p>
        </p:txBody>
      </p:sp>
      <p:sp>
        <p:nvSpPr>
          <p:cNvPr id="3" name="Title 2">
            <a:extLst>
              <a:ext uri="{FF2B5EF4-FFF2-40B4-BE49-F238E27FC236}">
                <a16:creationId xmlns:a16="http://schemas.microsoft.com/office/drawing/2014/main" id="{C48884FF-6031-45ED-BD52-8C87FF942FA4}"/>
              </a:ext>
            </a:extLst>
          </p:cNvPr>
          <p:cNvSpPr>
            <a:spLocks noGrp="1"/>
          </p:cNvSpPr>
          <p:nvPr>
            <p:ph type="title"/>
          </p:nvPr>
        </p:nvSpPr>
        <p:spPr/>
        <p:txBody>
          <a:bodyPr>
            <a:normAutofit/>
          </a:bodyPr>
          <a:lstStyle/>
          <a:p>
            <a:r>
              <a:rPr lang="en-US" sz="2800" dirty="0">
                <a:solidFill>
                  <a:schemeClr val="accent5">
                    <a:lumMod val="50000"/>
                  </a:schemeClr>
                </a:solidFill>
              </a:rPr>
              <a:t>Question: DMS</a:t>
            </a:r>
            <a:br>
              <a:rPr lang="en-US" dirty="0"/>
            </a:br>
            <a:r>
              <a:rPr lang="en-US" dirty="0"/>
              <a:t>Answer: False</a:t>
            </a:r>
            <a:endParaRPr lang="en-US" dirty="0">
              <a:solidFill>
                <a:schemeClr val="accent5">
                  <a:lumMod val="50000"/>
                </a:schemeClr>
              </a:solidFill>
            </a:endParaRPr>
          </a:p>
        </p:txBody>
      </p:sp>
    </p:spTree>
    <p:extLst>
      <p:ext uri="{BB962C8B-B14F-4D97-AF65-F5344CB8AC3E}">
        <p14:creationId xmlns:p14="http://schemas.microsoft.com/office/powerpoint/2010/main" val="3373935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FD41-8234-4B05-9F31-DC3F1AED3CC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 Us Resources</a:t>
            </a:r>
          </a:p>
        </p:txBody>
      </p:sp>
      <p:sp>
        <p:nvSpPr>
          <p:cNvPr id="3" name="TextBox 2">
            <a:extLst>
              <a:ext uri="{FF2B5EF4-FFF2-40B4-BE49-F238E27FC236}">
                <a16:creationId xmlns:a16="http://schemas.microsoft.com/office/drawing/2014/main" id="{D5F88DCF-D246-C05B-D57D-326AD8DFE49E}"/>
              </a:ext>
            </a:extLst>
          </p:cNvPr>
          <p:cNvSpPr txBox="1"/>
          <p:nvPr/>
        </p:nvSpPr>
        <p:spPr>
          <a:xfrm>
            <a:off x="755008" y="4051883"/>
            <a:ext cx="5629013" cy="1292662"/>
          </a:xfrm>
          <a:prstGeom prst="rect">
            <a:avLst/>
          </a:prstGeom>
          <a:noFill/>
        </p:spPr>
        <p:txBody>
          <a:bodyPr wrap="square" rtlCol="0">
            <a:spAutoFit/>
          </a:bodyPr>
          <a:lstStyle/>
          <a:p>
            <a:r>
              <a:rPr lang="en-US" sz="2400" b="1" dirty="0">
                <a:solidFill>
                  <a:schemeClr val="bg1"/>
                </a:solidFill>
              </a:rPr>
              <a:t>Contact Info:</a:t>
            </a:r>
          </a:p>
          <a:p>
            <a:r>
              <a:rPr lang="en-US" dirty="0">
                <a:solidFill>
                  <a:schemeClr val="bg1"/>
                </a:solidFill>
              </a:rPr>
              <a:t>Event Logistics: </a:t>
            </a:r>
            <a:r>
              <a:rPr lang="en-US" dirty="0">
                <a:solidFill>
                  <a:srgbClr val="FFC000"/>
                </a:solidFill>
                <a:hlinkClick r:id="rId3">
                  <a:extLst>
                    <a:ext uri="{A12FA001-AC4F-418D-AE19-62706E023703}">
                      <ahyp:hlinkClr xmlns:ahyp="http://schemas.microsoft.com/office/drawing/2018/hyperlinkcolor" val="tx"/>
                    </a:ext>
                  </a:extLst>
                </a:hlinkClick>
              </a:rPr>
              <a:t>NIHGrantsEvent@nih.gov</a:t>
            </a:r>
            <a:r>
              <a:rPr lang="en-US" dirty="0">
                <a:solidFill>
                  <a:srgbClr val="FFC000"/>
                </a:solidFill>
              </a:rPr>
              <a:t> </a:t>
            </a:r>
          </a:p>
          <a:p>
            <a:r>
              <a:rPr lang="en-US" dirty="0">
                <a:solidFill>
                  <a:schemeClr val="bg1"/>
                </a:solidFill>
              </a:rPr>
              <a:t>NIH Grants Policy Office:  </a:t>
            </a:r>
            <a:r>
              <a:rPr lang="en-US" dirty="0">
                <a:solidFill>
                  <a:srgbClr val="FFC000"/>
                </a:solidFill>
                <a:hlinkClick r:id="rId4">
                  <a:extLst>
                    <a:ext uri="{A12FA001-AC4F-418D-AE19-62706E023703}">
                      <ahyp:hlinkClr xmlns:ahyp="http://schemas.microsoft.com/office/drawing/2018/hyperlinkcolor" val="tx"/>
                    </a:ext>
                  </a:extLst>
                </a:hlinkClick>
              </a:rPr>
              <a:t>GrantsPolicy@od.nih.gov</a:t>
            </a:r>
            <a:r>
              <a:rPr lang="en-US" dirty="0">
                <a:solidFill>
                  <a:srgbClr val="FFC000"/>
                </a:solidFill>
              </a:rPr>
              <a:t> </a:t>
            </a:r>
          </a:p>
          <a:p>
            <a:endParaRPr lang="en-US" dirty="0"/>
          </a:p>
        </p:txBody>
      </p:sp>
    </p:spTree>
    <p:custDataLst>
      <p:tags r:id="rId1"/>
    </p:custDataLst>
    <p:extLst>
      <p:ext uri="{BB962C8B-B14F-4D97-AF65-F5344CB8AC3E}">
        <p14:creationId xmlns:p14="http://schemas.microsoft.com/office/powerpoint/2010/main" val="302814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What is the Role of the Prime vs. Sub	</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85000" lnSpcReduction="20000"/>
          </a:bodyPr>
          <a:lstStyle/>
          <a:p>
            <a:pPr>
              <a:lnSpc>
                <a:spcPct val="120000"/>
              </a:lnSpc>
            </a:pPr>
            <a:r>
              <a:rPr lang="en-US" b="0" dirty="0"/>
              <a:t>The primary recipient of NIH grant funds is accountable to NIH for:</a:t>
            </a:r>
          </a:p>
          <a:p>
            <a:pPr lvl="1">
              <a:lnSpc>
                <a:spcPct val="120000"/>
              </a:lnSpc>
            </a:pPr>
            <a:r>
              <a:rPr lang="en-US" dirty="0"/>
              <a:t>the performance of the project</a:t>
            </a:r>
          </a:p>
          <a:p>
            <a:pPr lvl="1">
              <a:lnSpc>
                <a:spcPct val="120000"/>
              </a:lnSpc>
            </a:pPr>
            <a:r>
              <a:rPr lang="en-US" dirty="0"/>
              <a:t>the appropriate expenditure of grant funds by all parties</a:t>
            </a:r>
          </a:p>
          <a:p>
            <a:pPr lvl="1">
              <a:lnSpc>
                <a:spcPct val="120000"/>
              </a:lnSpc>
            </a:pPr>
            <a:r>
              <a:rPr lang="en-US" dirty="0"/>
              <a:t>applicable reporting requirements</a:t>
            </a:r>
          </a:p>
          <a:p>
            <a:pPr lvl="1">
              <a:lnSpc>
                <a:spcPct val="120000"/>
              </a:lnSpc>
            </a:pPr>
            <a:r>
              <a:rPr lang="en-US" dirty="0"/>
              <a:t>all other obligations of the recipient as outlined in the NIHGPS</a:t>
            </a:r>
          </a:p>
          <a:p>
            <a:pPr>
              <a:lnSpc>
                <a:spcPct val="120000"/>
              </a:lnSpc>
            </a:pPr>
            <a:r>
              <a:rPr lang="en-US" b="0" dirty="0"/>
              <a:t>The prime recipient </a:t>
            </a:r>
            <a:r>
              <a:rPr lang="en-US" b="0" dirty="0">
                <a:solidFill>
                  <a:schemeClr val="accent1"/>
                </a:solidFill>
              </a:rPr>
              <a:t>must perform a substantive role </a:t>
            </a:r>
            <a:r>
              <a:rPr lang="en-US" b="0" dirty="0"/>
              <a:t>in the conduct of the planned research and not merely serve as a conduit of funds to another party or parties. This includes being able to provide appropriate oversight of all scientific, programmatic, financial, and administrative matters related to the grant.</a:t>
            </a:r>
          </a:p>
          <a:p>
            <a:pPr>
              <a:lnSpc>
                <a:spcPct val="120000"/>
              </a:lnSpc>
            </a:pPr>
            <a:r>
              <a:rPr lang="en-US" b="0" dirty="0"/>
              <a:t>Terms and conditions flow down to the subrecipient.</a:t>
            </a:r>
          </a:p>
          <a:p>
            <a:endParaRPr lang="en-US" dirty="0"/>
          </a:p>
        </p:txBody>
      </p:sp>
    </p:spTree>
    <p:custDataLst>
      <p:tags r:id="rId1"/>
    </p:custDataLst>
    <p:extLst>
      <p:ext uri="{BB962C8B-B14F-4D97-AF65-F5344CB8AC3E}">
        <p14:creationId xmlns:p14="http://schemas.microsoft.com/office/powerpoint/2010/main" val="152287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Setting up your Subaward Agreement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4</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85000" lnSpcReduction="20000"/>
          </a:bodyPr>
          <a:lstStyle/>
          <a:p>
            <a:pPr>
              <a:lnSpc>
                <a:spcPct val="110000"/>
              </a:lnSpc>
            </a:pPr>
            <a:r>
              <a:rPr lang="en-US" b="0" dirty="0"/>
              <a:t>Must be done in partnership between the prime and subrecipient.</a:t>
            </a:r>
          </a:p>
          <a:p>
            <a:pPr>
              <a:lnSpc>
                <a:spcPct val="110000"/>
              </a:lnSpc>
            </a:pPr>
            <a:r>
              <a:rPr lang="en-US" b="0" dirty="0"/>
              <a:t>The recipient must enter into a </a:t>
            </a:r>
            <a:r>
              <a:rPr lang="en-US" b="0" dirty="0">
                <a:solidFill>
                  <a:schemeClr val="accent1"/>
                </a:solidFill>
              </a:rPr>
              <a:t>formal written agreement </a:t>
            </a:r>
            <a:r>
              <a:rPr lang="en-US" b="0" dirty="0"/>
              <a:t>with each subrecipient, which must address all required elements.</a:t>
            </a:r>
          </a:p>
          <a:p>
            <a:pPr>
              <a:lnSpc>
                <a:spcPct val="110000"/>
              </a:lnSpc>
            </a:pPr>
            <a:r>
              <a:rPr lang="en-US" b="0" dirty="0"/>
              <a:t>Agreement must address the negotiated arrangements for meeting the </a:t>
            </a:r>
            <a:r>
              <a:rPr lang="en-US" b="0" dirty="0">
                <a:solidFill>
                  <a:schemeClr val="accent1"/>
                </a:solidFill>
              </a:rPr>
              <a:t>scientific</a:t>
            </a:r>
            <a:r>
              <a:rPr lang="en-US" b="0" dirty="0"/>
              <a:t>, </a:t>
            </a:r>
            <a:r>
              <a:rPr lang="en-US" b="0" dirty="0">
                <a:solidFill>
                  <a:schemeClr val="accent1"/>
                </a:solidFill>
              </a:rPr>
              <a:t>administrative</a:t>
            </a:r>
            <a:r>
              <a:rPr lang="en-US" b="0" dirty="0"/>
              <a:t>, </a:t>
            </a:r>
            <a:r>
              <a:rPr lang="en-US" b="0" dirty="0">
                <a:solidFill>
                  <a:schemeClr val="accent1"/>
                </a:solidFill>
              </a:rPr>
              <a:t>financial</a:t>
            </a:r>
            <a:r>
              <a:rPr lang="en-US" b="0" dirty="0"/>
              <a:t>, and </a:t>
            </a:r>
            <a:r>
              <a:rPr lang="en-US" b="0" dirty="0">
                <a:solidFill>
                  <a:schemeClr val="accent1"/>
                </a:solidFill>
              </a:rPr>
              <a:t>reporting</a:t>
            </a:r>
            <a:r>
              <a:rPr lang="en-US" b="0" dirty="0"/>
              <a:t> requirements of the grant, including those necessary to ensure compliance with all applicable Federal regulations and policies and facilitate an efficient collaborative venture.</a:t>
            </a:r>
          </a:p>
          <a:p>
            <a:pPr>
              <a:lnSpc>
                <a:spcPct val="110000"/>
              </a:lnSpc>
            </a:pPr>
            <a:r>
              <a:rPr lang="en-US" b="0" dirty="0"/>
              <a:t>The agreement must be approved by the AOR at both institutions.</a:t>
            </a:r>
          </a:p>
          <a:p>
            <a:pPr>
              <a:lnSpc>
                <a:spcPct val="110000"/>
              </a:lnSpc>
            </a:pPr>
            <a:r>
              <a:rPr lang="en-US" b="0" dirty="0"/>
              <a:t>When </a:t>
            </a:r>
            <a:r>
              <a:rPr lang="en-US" b="0"/>
              <a:t>there are </a:t>
            </a:r>
            <a:r>
              <a:rPr lang="en-US" b="0" dirty="0"/>
              <a:t>questions/concerns – contact the funding IC for support</a:t>
            </a:r>
          </a:p>
          <a:p>
            <a:endParaRPr lang="en-US" dirty="0"/>
          </a:p>
        </p:txBody>
      </p:sp>
    </p:spTree>
    <p:custDataLst>
      <p:tags r:id="rId1"/>
    </p:custDataLst>
    <p:extLst>
      <p:ext uri="{BB962C8B-B14F-4D97-AF65-F5344CB8AC3E}">
        <p14:creationId xmlns:p14="http://schemas.microsoft.com/office/powerpoint/2010/main" val="355774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Written Agreement – Key Elements</a:t>
            </a:r>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fontScale="85000" lnSpcReduction="20000"/>
          </a:bodyPr>
          <a:lstStyle/>
          <a:p>
            <a:pPr>
              <a:lnSpc>
                <a:spcPct val="100000"/>
              </a:lnSpc>
              <a:defRPr/>
            </a:pPr>
            <a:r>
              <a:rPr lang="en-US" sz="2800" b="0" dirty="0">
                <a:solidFill>
                  <a:srgbClr val="000000"/>
                </a:solidFill>
                <a:hlinkClick r:id="rId4"/>
              </a:rPr>
              <a:t>NIH GPS 15.2.1 </a:t>
            </a:r>
            <a:r>
              <a:rPr lang="en-US" sz="2800" b="0" dirty="0">
                <a:solidFill>
                  <a:srgbClr val="000000"/>
                </a:solidFill>
              </a:rPr>
              <a:t>Provides the detailed requirements for subaward agreements.</a:t>
            </a:r>
          </a:p>
          <a:p>
            <a:pPr>
              <a:lnSpc>
                <a:spcPct val="100000"/>
              </a:lnSpc>
              <a:defRPr/>
            </a:pPr>
            <a:r>
              <a:rPr lang="en-US" sz="2800" b="0" dirty="0">
                <a:solidFill>
                  <a:srgbClr val="000000"/>
                </a:solidFill>
              </a:rPr>
              <a:t>Identification of the individual who will serve as the subaward lead investigator.</a:t>
            </a:r>
          </a:p>
          <a:p>
            <a:pPr>
              <a:lnSpc>
                <a:spcPct val="100000"/>
              </a:lnSpc>
              <a:defRPr/>
            </a:pPr>
            <a:r>
              <a:rPr lang="en-US" sz="2800" b="0" dirty="0">
                <a:solidFill>
                  <a:srgbClr val="000000"/>
                </a:solidFill>
              </a:rPr>
              <a:t>Procedures for directing and monitoring the research effort.</a:t>
            </a:r>
          </a:p>
          <a:p>
            <a:pPr>
              <a:lnSpc>
                <a:spcPct val="100000"/>
              </a:lnSpc>
              <a:defRPr/>
            </a:pPr>
            <a:r>
              <a:rPr lang="en-US" sz="2800" b="0" dirty="0">
                <a:solidFill>
                  <a:srgbClr val="000000"/>
                </a:solidFill>
              </a:rPr>
              <a:t>Procedures to be followed in reimbursing each subrecipient for its effort.</a:t>
            </a:r>
          </a:p>
          <a:p>
            <a:pPr>
              <a:lnSpc>
                <a:spcPct val="100000"/>
              </a:lnSpc>
              <a:defRPr/>
            </a:pPr>
            <a:r>
              <a:rPr lang="en-US" sz="2800" b="0" dirty="0">
                <a:solidFill>
                  <a:srgbClr val="000000"/>
                </a:solidFill>
              </a:rPr>
              <a:t>A determination of policies to be followed in such areas as travel reimbursement and salaries and fringe benefits</a:t>
            </a:r>
          </a:p>
          <a:p>
            <a:pPr>
              <a:lnSpc>
                <a:spcPct val="100000"/>
              </a:lnSpc>
              <a:defRPr/>
            </a:pPr>
            <a:r>
              <a:rPr lang="en-US" sz="2800" b="0" dirty="0">
                <a:solidFill>
                  <a:srgbClr val="000000"/>
                </a:solidFill>
              </a:rPr>
              <a:t>Terms that establish whether the Financial Conflict of Interest policy of the awardee Institution or that of the subrecipient will apply to the subrecipient’s Investigators.</a:t>
            </a:r>
          </a:p>
          <a:p>
            <a:pPr>
              <a:lnSpc>
                <a:spcPct val="100000"/>
              </a:lnSpc>
              <a:defRPr/>
            </a:pPr>
            <a:endParaRPr lang="en-US" sz="2800" b="0" dirty="0">
              <a:solidFill>
                <a:srgbClr val="000000"/>
              </a:solidFill>
            </a:endParaRPr>
          </a:p>
          <a:p>
            <a:pPr>
              <a:defRPr/>
            </a:pPr>
            <a:endParaRPr lang="en-US" sz="2800" dirty="0">
              <a:solidFill>
                <a:srgbClr val="000000"/>
              </a:solidFill>
            </a:endParaRP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5</a:t>
            </a:fld>
            <a:endParaRPr lang="en-US" dirty="0"/>
          </a:p>
        </p:txBody>
      </p:sp>
    </p:spTree>
    <p:custDataLst>
      <p:tags r:id="rId1"/>
    </p:custDataLst>
    <p:extLst>
      <p:ext uri="{BB962C8B-B14F-4D97-AF65-F5344CB8AC3E}">
        <p14:creationId xmlns:p14="http://schemas.microsoft.com/office/powerpoint/2010/main" val="147618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207963"/>
            <a:ext cx="10515600" cy="1325563"/>
          </a:xfrm>
        </p:spPr>
        <p:txBody>
          <a:bodyPr>
            <a:normAutofit/>
          </a:bodyPr>
          <a:lstStyle/>
          <a:p>
            <a:r>
              <a:rPr lang="en-US" sz="4000" dirty="0"/>
              <a:t>Written Agreement – Key Elements (Cont.)</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6</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533526"/>
            <a:ext cx="10515600" cy="4351338"/>
          </a:xfrm>
        </p:spPr>
        <p:txBody>
          <a:bodyPr>
            <a:noAutofit/>
          </a:bodyPr>
          <a:lstStyle/>
          <a:p>
            <a:pPr>
              <a:lnSpc>
                <a:spcPct val="120000"/>
              </a:lnSpc>
              <a:defRPr/>
            </a:pPr>
            <a:r>
              <a:rPr lang="en-US" sz="1800" b="0" dirty="0">
                <a:solidFill>
                  <a:srgbClr val="000000"/>
                </a:solidFill>
              </a:rPr>
              <a:t>A provision addressing ownership and disposition of data produced under the subaward agreement</a:t>
            </a:r>
          </a:p>
          <a:p>
            <a:pPr>
              <a:lnSpc>
                <a:spcPct val="120000"/>
              </a:lnSpc>
              <a:defRPr/>
            </a:pPr>
            <a:r>
              <a:rPr lang="en-US" sz="1800" b="0" dirty="0">
                <a:solidFill>
                  <a:srgbClr val="000000"/>
                </a:solidFill>
              </a:rPr>
              <a:t>A provision making the NIH data sharing and inventions and patent policy applicable, including a requirement to report inventions to the recipient.</a:t>
            </a:r>
          </a:p>
          <a:p>
            <a:pPr>
              <a:lnSpc>
                <a:spcPct val="120000"/>
              </a:lnSpc>
              <a:defRPr/>
            </a:pPr>
            <a:r>
              <a:rPr lang="en-US" sz="1800" b="0" dirty="0">
                <a:solidFill>
                  <a:srgbClr val="000000"/>
                </a:solidFill>
              </a:rPr>
              <a:t>Expectations for authorship and co-authorship on publications and provisions regarding property (other than intellectual property), program income, publications, reporting, and audit necessary for the recipient to fulfill its obligations to NIH.</a:t>
            </a:r>
          </a:p>
          <a:p>
            <a:pPr>
              <a:lnSpc>
                <a:spcPct val="120000"/>
              </a:lnSpc>
              <a:defRPr/>
            </a:pPr>
            <a:r>
              <a:rPr lang="en-US" sz="1800" b="0" dirty="0">
                <a:solidFill>
                  <a:srgbClr val="000000"/>
                </a:solidFill>
              </a:rPr>
              <a:t>Incorporation of applicable public policy requirements and provisions.</a:t>
            </a:r>
          </a:p>
        </p:txBody>
      </p:sp>
    </p:spTree>
    <p:custDataLst>
      <p:tags r:id="rId1"/>
    </p:custDataLst>
    <p:extLst>
      <p:ext uri="{BB962C8B-B14F-4D97-AF65-F5344CB8AC3E}">
        <p14:creationId xmlns:p14="http://schemas.microsoft.com/office/powerpoint/2010/main" val="139426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CE693-5A37-7ACF-0BE8-9C08DB1FF7A5}"/>
              </a:ext>
            </a:extLst>
          </p:cNvPr>
          <p:cNvSpPr>
            <a:spLocks noGrp="1"/>
          </p:cNvSpPr>
          <p:nvPr>
            <p:ph type="title"/>
          </p:nvPr>
        </p:nvSpPr>
        <p:spPr/>
        <p:txBody>
          <a:bodyPr/>
          <a:lstStyle/>
          <a:p>
            <a:r>
              <a:rPr lang="en-US" dirty="0"/>
              <a:t>Prior Approval for Subaward Agreements</a:t>
            </a:r>
          </a:p>
        </p:txBody>
      </p:sp>
      <p:sp>
        <p:nvSpPr>
          <p:cNvPr id="2" name="Content Placeholder 1">
            <a:extLst>
              <a:ext uri="{FF2B5EF4-FFF2-40B4-BE49-F238E27FC236}">
                <a16:creationId xmlns:a16="http://schemas.microsoft.com/office/drawing/2014/main" id="{8F4D778A-6F31-314F-ADCE-0FB8BFD28773}"/>
              </a:ext>
            </a:extLst>
          </p:cNvPr>
          <p:cNvSpPr>
            <a:spLocks noGrp="1"/>
          </p:cNvSpPr>
          <p:nvPr>
            <p:ph idx="1"/>
          </p:nvPr>
        </p:nvSpPr>
        <p:spPr/>
        <p:txBody>
          <a:bodyPr/>
          <a:lstStyle/>
          <a:p>
            <a:r>
              <a:rPr lang="en-US" b="0" dirty="0"/>
              <a:t>For domestic subaward agreements, generally prior approval is not required for each agreement.</a:t>
            </a:r>
          </a:p>
          <a:p>
            <a:r>
              <a:rPr lang="en-US" b="0" dirty="0"/>
              <a:t>Foreign subawards require prior approval (see </a:t>
            </a:r>
            <a:r>
              <a:rPr lang="en-US" b="0" dirty="0">
                <a:hlinkClick r:id="rId2"/>
              </a:rPr>
              <a:t>NIH GPS 16.7.2</a:t>
            </a:r>
            <a:r>
              <a:rPr lang="en-US" b="0" dirty="0"/>
              <a:t>) </a:t>
            </a:r>
          </a:p>
          <a:p>
            <a:pPr lvl="1"/>
            <a:r>
              <a:rPr lang="en-US" sz="2800" b="0" i="0" dirty="0">
                <a:solidFill>
                  <a:srgbClr val="000000"/>
                </a:solidFill>
                <a:effectLst/>
                <a:latin typeface="ubunturegular"/>
              </a:rPr>
              <a:t>A change in the performance site within a foreign country or the addition of a performance site in a country other than that specified in the approved application requires NIH </a:t>
            </a:r>
            <a:r>
              <a:rPr lang="en-US" sz="2800" dirty="0">
                <a:solidFill>
                  <a:srgbClr val="000000"/>
                </a:solidFill>
                <a:latin typeface="ubunturegular"/>
              </a:rPr>
              <a:t>awarding </a:t>
            </a:r>
            <a:r>
              <a:rPr lang="en-US" sz="2800" dirty="0">
                <a:solidFill>
                  <a:srgbClr val="000000"/>
                </a:solidFill>
                <a:latin typeface="ubunturegular"/>
                <a:hlinkClick r:id="rId2">
                  <a:extLst>
                    <a:ext uri="{A12FA001-AC4F-418D-AE19-62706E023703}">
                      <ahyp:hlinkClr xmlns:ahyp="http://schemas.microsoft.com/office/drawing/2018/hyperlinkcolor" val="tx"/>
                    </a:ext>
                  </a:extLst>
                </a:hlinkClick>
              </a:rPr>
              <a:t>IC</a:t>
            </a:r>
            <a:r>
              <a:rPr lang="en-US" sz="2800" dirty="0">
                <a:solidFill>
                  <a:srgbClr val="000000"/>
                </a:solidFill>
                <a:latin typeface="ubunturegular"/>
              </a:rPr>
              <a:t> </a:t>
            </a:r>
            <a:r>
              <a:rPr lang="en-US" sz="2800" dirty="0">
                <a:solidFill>
                  <a:srgbClr val="000000"/>
                </a:solidFill>
                <a:latin typeface="ubunturegular"/>
                <a:hlinkClick r:id="rId2">
                  <a:extLst>
                    <a:ext uri="{A12FA001-AC4F-418D-AE19-62706E023703}">
                      <ahyp:hlinkClr xmlns:ahyp="http://schemas.microsoft.com/office/drawing/2018/hyperlinkcolor" val="tx"/>
                    </a:ext>
                  </a:extLst>
                </a:hlinkClick>
              </a:rPr>
              <a:t>prior approval</a:t>
            </a:r>
            <a:r>
              <a:rPr lang="en-US" sz="2800" dirty="0">
                <a:solidFill>
                  <a:srgbClr val="000000"/>
                </a:solidFill>
                <a:latin typeface="ubunturegular"/>
              </a:rPr>
              <a:t>. </a:t>
            </a:r>
          </a:p>
          <a:p>
            <a:pPr lvl="1"/>
            <a:r>
              <a:rPr lang="en-US" sz="2800" dirty="0">
                <a:solidFill>
                  <a:srgbClr val="000000"/>
                </a:solidFill>
                <a:latin typeface="ubunturegular"/>
              </a:rPr>
              <a:t>The transfer of work by a domestic recipient to a foreign component also requires awarding </a:t>
            </a:r>
            <a:r>
              <a:rPr lang="en-US" sz="2800" dirty="0">
                <a:solidFill>
                  <a:srgbClr val="000000"/>
                </a:solidFill>
                <a:latin typeface="ubunturegular"/>
                <a:hlinkClick r:id="rId2">
                  <a:extLst>
                    <a:ext uri="{A12FA001-AC4F-418D-AE19-62706E023703}">
                      <ahyp:hlinkClr xmlns:ahyp="http://schemas.microsoft.com/office/drawing/2018/hyperlinkcolor" val="tx"/>
                    </a:ext>
                  </a:extLst>
                </a:hlinkClick>
              </a:rPr>
              <a:t>IC</a:t>
            </a:r>
            <a:r>
              <a:rPr lang="en-US" sz="2800" dirty="0">
                <a:solidFill>
                  <a:srgbClr val="000000"/>
                </a:solidFill>
                <a:latin typeface="ubunturegular"/>
              </a:rPr>
              <a:t> </a:t>
            </a:r>
            <a:r>
              <a:rPr lang="en-US" sz="2800" dirty="0">
                <a:solidFill>
                  <a:srgbClr val="000000"/>
                </a:solidFill>
                <a:latin typeface="ubunturegular"/>
                <a:hlinkClick r:id="rId2">
                  <a:extLst>
                    <a:ext uri="{A12FA001-AC4F-418D-AE19-62706E023703}">
                      <ahyp:hlinkClr xmlns:ahyp="http://schemas.microsoft.com/office/drawing/2018/hyperlinkcolor" val="tx"/>
                    </a:ext>
                  </a:extLst>
                </a:hlinkClick>
              </a:rPr>
              <a:t>prior approval</a:t>
            </a:r>
            <a:r>
              <a:rPr lang="en-US" sz="2800" dirty="0">
                <a:solidFill>
                  <a:srgbClr val="000000"/>
                </a:solidFill>
                <a:latin typeface="ubunturegular"/>
              </a:rPr>
              <a:t>.</a:t>
            </a:r>
          </a:p>
        </p:txBody>
      </p:sp>
    </p:spTree>
    <p:extLst>
      <p:ext uri="{BB962C8B-B14F-4D97-AF65-F5344CB8AC3E}">
        <p14:creationId xmlns:p14="http://schemas.microsoft.com/office/powerpoint/2010/main" val="111585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79B9DF-292D-FA2D-ACE0-E6FEA3E14DC2}"/>
              </a:ext>
            </a:extLst>
          </p:cNvPr>
          <p:cNvSpPr>
            <a:spLocks noGrp="1"/>
          </p:cNvSpPr>
          <p:nvPr>
            <p:ph idx="1"/>
          </p:nvPr>
        </p:nvSpPr>
        <p:spPr>
          <a:xfrm>
            <a:off x="952500" y="1459865"/>
            <a:ext cx="10515600" cy="4351338"/>
          </a:xfrm>
        </p:spPr>
        <p:txBody>
          <a:bodyPr>
            <a:normAutofit fontScale="85000" lnSpcReduction="10000"/>
          </a:bodyPr>
          <a:lstStyle/>
          <a:p>
            <a:r>
              <a:rPr lang="en-US" sz="2800" b="0" dirty="0">
                <a:solidFill>
                  <a:srgbClr val="000000"/>
                </a:solidFill>
              </a:rPr>
              <a:t>For foreign subrecipients, the written agreement must include a provision requiring the foreign subrecipient to provide access to copies of all lab notebooks, all data, and all documentation that supports the research outcomes as described in the progress report, to the primary recipient with a frequency of no less than once per year, in alignment with the timing requirements for Research Performance Progress Report submission. Such access may be entirely electronic.</a:t>
            </a:r>
          </a:p>
          <a:p>
            <a:r>
              <a:rPr lang="en-US" b="0" dirty="0"/>
              <a:t>NIH expects recipients to update existing subaward agreements to address this requirement within 60 days of the effective date (i.e., March 1, 2024).</a:t>
            </a:r>
          </a:p>
          <a:p>
            <a:r>
              <a:rPr lang="en-US" b="0" dirty="0"/>
              <a:t>R</a:t>
            </a:r>
            <a:r>
              <a:rPr lang="en-US" b="0" i="0" dirty="0">
                <a:effectLst/>
              </a:rPr>
              <a:t>ecipients must retain the records pertinent to the entire competitive segment for 3 years from the date the final FFR is submitted to NIH.  </a:t>
            </a:r>
          </a:p>
          <a:p>
            <a:r>
              <a:rPr lang="en-US" b="0" i="0" dirty="0">
                <a:effectLst/>
              </a:rPr>
              <a:t>Recipients must provide access to NIH upon request.</a:t>
            </a:r>
            <a:endParaRPr lang="en-US" b="0" dirty="0"/>
          </a:p>
          <a:p>
            <a:endParaRPr lang="en-US" b="0" dirty="0"/>
          </a:p>
        </p:txBody>
      </p:sp>
      <p:sp>
        <p:nvSpPr>
          <p:cNvPr id="3" name="Title 2">
            <a:extLst>
              <a:ext uri="{FF2B5EF4-FFF2-40B4-BE49-F238E27FC236}">
                <a16:creationId xmlns:a16="http://schemas.microsoft.com/office/drawing/2014/main" id="{DCA2B759-BA56-3DDC-211F-6D02E4037DD9}"/>
              </a:ext>
            </a:extLst>
          </p:cNvPr>
          <p:cNvSpPr>
            <a:spLocks noGrp="1"/>
          </p:cNvSpPr>
          <p:nvPr>
            <p:ph type="title"/>
          </p:nvPr>
        </p:nvSpPr>
        <p:spPr/>
        <p:txBody>
          <a:bodyPr/>
          <a:lstStyle/>
          <a:p>
            <a:r>
              <a:rPr lang="en-US" dirty="0"/>
              <a:t>Foreign Subrecipient Agreements</a:t>
            </a:r>
          </a:p>
        </p:txBody>
      </p:sp>
      <p:sp>
        <p:nvSpPr>
          <p:cNvPr id="4" name="TextBox 1" descr="Learn more: NOT-OD-20-086&#10;FAQs: grants.nih.gov/faqs#/covid-19.htm&#10;">
            <a:extLst>
              <a:ext uri="{FF2B5EF4-FFF2-40B4-BE49-F238E27FC236}">
                <a16:creationId xmlns:a16="http://schemas.microsoft.com/office/drawing/2014/main" id="{1F71D534-FE65-31B2-8196-7E1B1E78223C}"/>
              </a:ext>
            </a:extLst>
          </p:cNvPr>
          <p:cNvSpPr txBox="1"/>
          <p:nvPr/>
        </p:nvSpPr>
        <p:spPr>
          <a:xfrm>
            <a:off x="5852160" y="5982653"/>
            <a:ext cx="5844540" cy="681038"/>
          </a:xfrm>
          <a:prstGeom prst="roundRect">
            <a:avLst/>
          </a:prstGeom>
          <a:solidFill>
            <a:schemeClr val="accent5">
              <a:lumMod val="20000"/>
              <a:lumOff val="80000"/>
            </a:schemeClr>
          </a:solidFill>
          <a:ln w="28575">
            <a:noFill/>
          </a:ln>
        </p:spPr>
        <p:txBody>
          <a:bodyPr wrap="square" lIns="182880" tIns="182880" rIns="182880" bIns="18288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a:ea typeface="+mn-ea"/>
                <a:cs typeface="+mn-cs"/>
              </a:rPr>
              <a:t>Learn more: </a:t>
            </a:r>
            <a:r>
              <a:rPr kumimoji="0" lang="en-US" sz="1600" b="0" i="0" u="none" strike="noStrike" kern="1200" cap="none" spc="0" normalizeH="0" baseline="0" noProof="0" dirty="0">
                <a:ln>
                  <a:noFill/>
                </a:ln>
                <a:solidFill>
                  <a:prstClr val="black"/>
                </a:solidFill>
                <a:effectLst/>
                <a:uLnTx/>
                <a:uFillTx/>
                <a:latin typeface="Open Sans"/>
                <a:ea typeface="+mn-ea"/>
                <a:cs typeface="+mn-cs"/>
                <a:hlinkClick r:id="rId3"/>
              </a:rPr>
              <a:t>Open Mike Blog </a:t>
            </a:r>
            <a:r>
              <a:rPr kumimoji="0" lang="en-US" sz="1600" b="0" i="0" u="none" strike="noStrike" kern="1200" cap="none" spc="0" normalizeH="0" baseline="0" noProof="0" dirty="0">
                <a:ln>
                  <a:noFill/>
                </a:ln>
                <a:solidFill>
                  <a:prstClr val="black"/>
                </a:solidFill>
                <a:effectLst/>
                <a:uLnTx/>
                <a:uFillTx/>
                <a:latin typeface="Open Sans"/>
                <a:ea typeface="+mn-ea"/>
                <a:cs typeface="+mn-cs"/>
              </a:rPr>
              <a:t>and </a:t>
            </a:r>
            <a:r>
              <a:rPr kumimoji="0" lang="en-US" sz="1600" b="0" i="0" u="none" strike="noStrike" kern="1200" cap="none" spc="0" normalizeH="0" baseline="0" noProof="0" dirty="0">
                <a:ln>
                  <a:noFill/>
                </a:ln>
                <a:solidFill>
                  <a:prstClr val="black"/>
                </a:solidFill>
                <a:effectLst/>
                <a:uLnTx/>
                <a:uFillTx/>
                <a:latin typeface="Open Sans"/>
                <a:ea typeface="+mn-ea"/>
                <a:cs typeface="+mn-cs"/>
                <a:hlinkClick r:id="rId4"/>
              </a:rPr>
              <a:t>Subaward Website</a:t>
            </a:r>
            <a:endParaRPr kumimoji="0" lang="en-US" sz="1600" b="0" i="0" u="sng" strike="noStrike" kern="1200" cap="none" spc="0" normalizeH="0" baseline="0" noProof="0" dirty="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76845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207963"/>
            <a:ext cx="10515600" cy="1325563"/>
          </a:xfrm>
        </p:spPr>
        <p:txBody>
          <a:bodyPr>
            <a:normAutofit/>
          </a:bodyPr>
          <a:lstStyle/>
          <a:p>
            <a:r>
              <a:rPr lang="en-US" sz="4000" dirty="0"/>
              <a:t>Subaward Resources </a:t>
            </a:r>
          </a:p>
        </p:txBody>
      </p:sp>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12"/>
          </p:nvPr>
        </p:nvSpPr>
        <p:spPr>
          <a:xfrm>
            <a:off x="865632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9</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533526"/>
            <a:ext cx="10515600" cy="4351338"/>
          </a:xfrm>
        </p:spPr>
        <p:txBody>
          <a:bodyPr>
            <a:noAutofit/>
          </a:bodyPr>
          <a:lstStyle/>
          <a:p>
            <a:pPr>
              <a:lnSpc>
                <a:spcPct val="120000"/>
              </a:lnSpc>
              <a:defRPr/>
            </a:pPr>
            <a:r>
              <a:rPr lang="en-US" sz="2400" b="0" dirty="0">
                <a:solidFill>
                  <a:srgbClr val="000000"/>
                </a:solidFill>
                <a:hlinkClick r:id="rId4"/>
              </a:rPr>
              <a:t>NIH Subaward Website</a:t>
            </a:r>
            <a:endParaRPr lang="en-US" sz="2400" b="0" dirty="0">
              <a:solidFill>
                <a:srgbClr val="000000"/>
              </a:solidFill>
            </a:endParaRPr>
          </a:p>
          <a:p>
            <a:pPr>
              <a:lnSpc>
                <a:spcPct val="120000"/>
              </a:lnSpc>
              <a:defRPr/>
            </a:pPr>
            <a:r>
              <a:rPr lang="en-US" sz="2400" b="0" dirty="0">
                <a:solidFill>
                  <a:srgbClr val="000000"/>
                </a:solidFill>
              </a:rPr>
              <a:t>NIH Subaward </a:t>
            </a:r>
            <a:r>
              <a:rPr lang="en-US" sz="2400" b="0" dirty="0">
                <a:solidFill>
                  <a:srgbClr val="000000"/>
                </a:solidFill>
                <a:hlinkClick r:id="rId5"/>
              </a:rPr>
              <a:t>FAQs</a:t>
            </a:r>
            <a:endParaRPr lang="en-US" sz="2400" b="0" dirty="0">
              <a:solidFill>
                <a:srgbClr val="000000"/>
              </a:solidFill>
            </a:endParaRPr>
          </a:p>
          <a:p>
            <a:pPr>
              <a:lnSpc>
                <a:spcPct val="120000"/>
              </a:lnSpc>
              <a:defRPr/>
            </a:pPr>
            <a:r>
              <a:rPr kumimoji="0" lang="en-US" sz="2400" b="0" i="0" u="none" strike="noStrike" kern="1200" cap="none" spc="0" normalizeH="0" baseline="0" noProof="0" dirty="0">
                <a:ln>
                  <a:noFill/>
                </a:ln>
                <a:solidFill>
                  <a:prstClr val="black"/>
                </a:solidFill>
                <a:effectLst/>
                <a:uLnTx/>
                <a:uFillTx/>
                <a:latin typeface="Open Sans"/>
                <a:ea typeface="+mn-ea"/>
                <a:cs typeface="+mn-cs"/>
                <a:hlinkClick r:id="rId6"/>
              </a:rPr>
              <a:t>Open Mike Blog</a:t>
            </a:r>
            <a:r>
              <a:rPr kumimoji="0" lang="en-US" sz="2400" b="0" i="0" u="none" strike="noStrike" kern="1200" cap="none" spc="0" normalizeH="0" baseline="0" noProof="0" dirty="0">
                <a:ln>
                  <a:noFill/>
                </a:ln>
                <a:solidFill>
                  <a:srgbClr val="000000"/>
                </a:solidFill>
                <a:effectLst/>
                <a:uLnTx/>
                <a:uFillTx/>
                <a:latin typeface="Open Sans"/>
                <a:ea typeface="+mn-ea"/>
                <a:cs typeface="+mn-cs"/>
              </a:rPr>
              <a:t> </a:t>
            </a:r>
            <a:r>
              <a:rPr kumimoji="0" lang="en-US" sz="2400" b="0" i="1" u="none" strike="noStrike" kern="1200" cap="none" spc="0" normalizeH="0" baseline="0" noProof="0" dirty="0">
                <a:ln>
                  <a:noFill/>
                </a:ln>
                <a:solidFill>
                  <a:srgbClr val="000000"/>
                </a:solidFill>
                <a:effectLst/>
                <a:uLnTx/>
                <a:uFillTx/>
                <a:latin typeface="Open Sans"/>
                <a:ea typeface="+mn-ea"/>
                <a:cs typeface="+mn-cs"/>
              </a:rPr>
              <a:t>Further Clarifying NIH’s Foreign Subaward Agreement Policy: Addressing Community Feedback</a:t>
            </a:r>
          </a:p>
          <a:p>
            <a:pPr>
              <a:lnSpc>
                <a:spcPct val="120000"/>
              </a:lnSpc>
              <a:defRPr/>
            </a:pPr>
            <a:r>
              <a:rPr lang="en-US" sz="2400" b="0" dirty="0">
                <a:solidFill>
                  <a:srgbClr val="000000"/>
                </a:solidFill>
                <a:latin typeface="Open Sans"/>
                <a:ea typeface="+mn-ea"/>
                <a:cs typeface="+mn-cs"/>
              </a:rPr>
              <a:t>NIH Grants Policy Statement </a:t>
            </a:r>
            <a:r>
              <a:rPr lang="en-US" sz="2400" b="0" dirty="0">
                <a:solidFill>
                  <a:srgbClr val="000000"/>
                </a:solidFill>
                <a:latin typeface="Open Sans"/>
                <a:ea typeface="+mn-ea"/>
                <a:cs typeface="+mn-cs"/>
                <a:hlinkClick r:id="rId7"/>
              </a:rPr>
              <a:t>Chapter 15</a:t>
            </a:r>
            <a:r>
              <a:rPr lang="en-US" sz="2400" b="0" dirty="0">
                <a:solidFill>
                  <a:srgbClr val="000000"/>
                </a:solidFill>
                <a:latin typeface="Open Sans"/>
                <a:ea typeface="+mn-ea"/>
                <a:cs typeface="+mn-cs"/>
              </a:rPr>
              <a:t>, Consortium Agreements </a:t>
            </a:r>
            <a:endParaRPr lang="en-US" sz="2400" b="0" dirty="0">
              <a:solidFill>
                <a:srgbClr val="000000"/>
              </a:solidFill>
            </a:endParaRPr>
          </a:p>
        </p:txBody>
      </p:sp>
    </p:spTree>
    <p:custDataLst>
      <p:tags r:id="rId1"/>
    </p:custDataLst>
    <p:extLst>
      <p:ext uri="{BB962C8B-B14F-4D97-AF65-F5344CB8AC3E}">
        <p14:creationId xmlns:p14="http://schemas.microsoft.com/office/powerpoint/2010/main" val="38565782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3">
      <a:dk1>
        <a:sysClr val="windowText" lastClr="000000"/>
      </a:dk1>
      <a:lt1>
        <a:sysClr val="window" lastClr="FFFFFF"/>
      </a:lt1>
      <a:dk2>
        <a:srgbClr val="44546A"/>
      </a:dk2>
      <a:lt2>
        <a:srgbClr val="E7E6E6"/>
      </a:lt2>
      <a:accent1>
        <a:srgbClr val="59A80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6" ma:contentTypeDescription="Create a new document." ma:contentTypeScope="" ma:versionID="eeeb28a55840b117208eb8b4d033091f">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a63143dfd7f130d379bedd9efca65d73"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AADC6D-4B03-491B-AF58-785524C87D47}"/>
</file>

<file path=customXml/itemProps2.xml><?xml version="1.0" encoding="utf-8"?>
<ds:datastoreItem xmlns:ds="http://schemas.openxmlformats.org/officeDocument/2006/customXml" ds:itemID="{A91119D7-749D-4AEE-BE30-A6A0B917D9EE}">
  <ds:schemaRefs>
    <ds:schemaRef ds:uri="http://schemas.microsoft.com/sharepoint/v3/contenttype/forms"/>
  </ds:schemaRefs>
</ds:datastoreItem>
</file>

<file path=customXml/itemProps3.xml><?xml version="1.0" encoding="utf-8"?>
<ds:datastoreItem xmlns:ds="http://schemas.openxmlformats.org/officeDocument/2006/customXml" ds:itemID="{FF104FB8-44E4-435C-9DDF-8FFF37A79FD5}"/>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1111</TotalTime>
  <Words>2163</Words>
  <Application>Microsoft Office PowerPoint</Application>
  <PresentationFormat>Widescreen</PresentationFormat>
  <Paragraphs>170</Paragraphs>
  <Slides>25</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Calibri</vt:lpstr>
      <vt:lpstr>Calibri Light</vt:lpstr>
      <vt:lpstr>Century Gothic</vt:lpstr>
      <vt:lpstr>Nunito Sans</vt:lpstr>
      <vt:lpstr>Open Sans</vt:lpstr>
      <vt:lpstr>Open Sans ExtraBold</vt:lpstr>
      <vt:lpstr>Open Sans Light</vt:lpstr>
      <vt:lpstr>Open Sans Light ITALIC</vt:lpstr>
      <vt:lpstr>Source Sans Pro</vt:lpstr>
      <vt:lpstr>Times New Roman</vt:lpstr>
      <vt:lpstr>Times New Roman PSMT</vt:lpstr>
      <vt:lpstr>ubunturegular</vt:lpstr>
      <vt:lpstr>2_Office Theme</vt:lpstr>
      <vt:lpstr>NIH Subaward Requirements: Domestic and Foreign</vt:lpstr>
      <vt:lpstr>NIH Subaward Requirements: Domestic and Foreign</vt:lpstr>
      <vt:lpstr>What is the Role of the Prime vs. Sub </vt:lpstr>
      <vt:lpstr>Setting up your Subaward Agreement</vt:lpstr>
      <vt:lpstr>Written Agreement – Key Elements</vt:lpstr>
      <vt:lpstr>Written Agreement – Key Elements (Cont.)</vt:lpstr>
      <vt:lpstr>Prior Approval for Subaward Agreements</vt:lpstr>
      <vt:lpstr>Foreign Subrecipient Agreements</vt:lpstr>
      <vt:lpstr>Subaward Resources </vt:lpstr>
      <vt:lpstr>Test your knowledge!</vt:lpstr>
      <vt:lpstr>Procedures for Directing and Monitoring the Research</vt:lpstr>
      <vt:lpstr>Question: Procedures for Directing/Monitoring the Research Answer: B</vt:lpstr>
      <vt:lpstr>Invoicing and Reimbursement</vt:lpstr>
      <vt:lpstr>Question:  Invoicing and Reimbursement Answer: All of the above!</vt:lpstr>
      <vt:lpstr>Foreign Subawards</vt:lpstr>
      <vt:lpstr>Question: Foreign Subawards Answer: B</vt:lpstr>
      <vt:lpstr>Prior Approval</vt:lpstr>
      <vt:lpstr>Question: Prior Approval Answer: C</vt:lpstr>
      <vt:lpstr>Single Audit</vt:lpstr>
      <vt:lpstr>Question: Single Audit  Answer B</vt:lpstr>
      <vt:lpstr>Federal Funding Accountability and Transparency Act (FFATA)</vt:lpstr>
      <vt:lpstr>Question: FFATA Answer: B </vt:lpstr>
      <vt:lpstr>Data Management and Sharing (DMS)</vt:lpstr>
      <vt:lpstr>Question: DMS Answer: False</vt:lpstr>
      <vt:lpstr>Contact Us Resources</vt:lpstr>
    </vt:vector>
  </TitlesOfParts>
  <Company>NIH - Office of the Director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Biondi, Kimberly (NIH/OD) [C]</dc:creator>
  <cp:lastModifiedBy>Dwyer, Cynthia (NIH/OD) [E]</cp:lastModifiedBy>
  <cp:revision>31</cp:revision>
  <dcterms:created xsi:type="dcterms:W3CDTF">2023-09-21T17:09:29Z</dcterms:created>
  <dcterms:modified xsi:type="dcterms:W3CDTF">2023-10-17T18:28:03Z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ies>
</file>