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xml" ContentType="application/vnd.openxmlformats-officedocument.presentationml.tags+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5" r:id="rId4"/>
    <p:sldMasterId id="2147483771" r:id="rId5"/>
    <p:sldMasterId id="2147483795" r:id="rId6"/>
  </p:sldMasterIdLst>
  <p:notesMasterIdLst>
    <p:notesMasterId r:id="rId30"/>
  </p:notesMasterIdLst>
  <p:sldIdLst>
    <p:sldId id="256" r:id="rId7"/>
    <p:sldId id="510" r:id="rId8"/>
    <p:sldId id="524" r:id="rId9"/>
    <p:sldId id="559" r:id="rId10"/>
    <p:sldId id="575" r:id="rId11"/>
    <p:sldId id="584" r:id="rId12"/>
    <p:sldId id="568" r:id="rId13"/>
    <p:sldId id="512" r:id="rId14"/>
    <p:sldId id="576" r:id="rId15"/>
    <p:sldId id="565" r:id="rId16"/>
    <p:sldId id="566" r:id="rId17"/>
    <p:sldId id="577" r:id="rId18"/>
    <p:sldId id="580" r:id="rId19"/>
    <p:sldId id="581" r:id="rId20"/>
    <p:sldId id="582" r:id="rId21"/>
    <p:sldId id="578" r:id="rId22"/>
    <p:sldId id="557" r:id="rId23"/>
    <p:sldId id="548" r:id="rId24"/>
    <p:sldId id="260" r:id="rId25"/>
    <p:sldId id="583" r:id="rId26"/>
    <p:sldId id="572" r:id="rId27"/>
    <p:sldId id="546" r:id="rId28"/>
    <p:sldId id="547" r:id="rId29"/>
  </p:sldIdLst>
  <p:sldSz cx="12192000" cy="6858000"/>
  <p:notesSz cx="6858000" cy="9144000"/>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BE3444-280F-71F9-9CD9-8C474333494B}" name="Green Parker, Melissa (NIH/OD) [E]" initials="G[" userId="S::greenparkermc@nih.gov::5c843a47-70c3-4dcc-9d1c-83f71451692b" providerId="AD"/>
  <p188:author id="{7400726A-040F-ABD8-D1E4-9E17A705EA38}" name="Boone, Ericka (NIH/OD) [E]" initials="BE([" userId="S::boonee@nih.gov::a2a320ec-547b-4973-94b8-796dc44711c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FF00FF"/>
    <a:srgbClr val="7FCF8A"/>
    <a:srgbClr val="63C571"/>
    <a:srgbClr val="AE78D6"/>
    <a:srgbClr val="5F2987"/>
    <a:srgbClr val="F69200"/>
    <a:srgbClr val="2EAFC0"/>
    <a:srgbClr val="49D3D0"/>
    <a:srgbClr val="4F22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09D00C-DB7F-46D1-BDAF-7D7A2244625A}" v="5" dt="2023-02-01T00:36:38.8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36" autoAdjust="0"/>
    <p:restoredTop sz="81786" autoAdjust="0"/>
  </p:normalViewPr>
  <p:slideViewPr>
    <p:cSldViewPr snapToGrid="0">
      <p:cViewPr varScale="1">
        <p:scale>
          <a:sx n="88" d="100"/>
          <a:sy n="88" d="100"/>
        </p:scale>
        <p:origin x="96" y="19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one, Ericka (NIH/OD) [E]" userId="a2a320ec-547b-4973-94b8-796dc44711c5" providerId="ADAL" clId="{A509D00C-DB7F-46D1-BDAF-7D7A2244625A}"/>
    <pc:docChg chg="undo custSel modSld">
      <pc:chgData name="Boone, Ericka (NIH/OD) [E]" userId="a2a320ec-547b-4973-94b8-796dc44711c5" providerId="ADAL" clId="{A509D00C-DB7F-46D1-BDAF-7D7A2244625A}" dt="2023-02-01T00:36:26.440" v="71" actId="207"/>
      <pc:docMkLst>
        <pc:docMk/>
      </pc:docMkLst>
      <pc:sldChg chg="modNotes">
        <pc:chgData name="Boone, Ericka (NIH/OD) [E]" userId="a2a320ec-547b-4973-94b8-796dc44711c5" providerId="ADAL" clId="{A509D00C-DB7F-46D1-BDAF-7D7A2244625A}" dt="2023-02-01T00:31:34.023" v="2" actId="368"/>
        <pc:sldMkLst>
          <pc:docMk/>
          <pc:sldMk cId="3828483625" sldId="256"/>
        </pc:sldMkLst>
      </pc:sldChg>
      <pc:sldChg chg="modSp modNotes">
        <pc:chgData name="Boone, Ericka (NIH/OD) [E]" userId="a2a320ec-547b-4973-94b8-796dc44711c5" providerId="ADAL" clId="{A509D00C-DB7F-46D1-BDAF-7D7A2244625A}" dt="2023-02-01T00:36:26.440" v="71" actId="207"/>
        <pc:sldMkLst>
          <pc:docMk/>
          <pc:sldMk cId="2828867314" sldId="524"/>
        </pc:sldMkLst>
        <pc:graphicFrameChg chg="mod">
          <ac:chgData name="Boone, Ericka (NIH/OD) [E]" userId="a2a320ec-547b-4973-94b8-796dc44711c5" providerId="ADAL" clId="{A509D00C-DB7F-46D1-BDAF-7D7A2244625A}" dt="2023-02-01T00:36:26.440" v="71" actId="207"/>
          <ac:graphicFrameMkLst>
            <pc:docMk/>
            <pc:sldMk cId="2828867314" sldId="524"/>
            <ac:graphicFrameMk id="92" creationId="{0A0D3F52-D56B-7738-6726-FDC91894EF24}"/>
          </ac:graphicFrameMkLst>
        </pc:graphicFrameChg>
      </pc:sldChg>
      <pc:sldChg chg="modSp mod">
        <pc:chgData name="Boone, Ericka (NIH/OD) [E]" userId="a2a320ec-547b-4973-94b8-796dc44711c5" providerId="ADAL" clId="{A509D00C-DB7F-46D1-BDAF-7D7A2244625A}" dt="2023-02-01T00:35:50.718" v="70" actId="207"/>
        <pc:sldMkLst>
          <pc:docMk/>
          <pc:sldMk cId="1357070747" sldId="546"/>
        </pc:sldMkLst>
        <pc:spChg chg="mod">
          <ac:chgData name="Boone, Ericka (NIH/OD) [E]" userId="a2a320ec-547b-4973-94b8-796dc44711c5" providerId="ADAL" clId="{A509D00C-DB7F-46D1-BDAF-7D7A2244625A}" dt="2023-02-01T00:33:45.999" v="49" actId="27636"/>
          <ac:spMkLst>
            <pc:docMk/>
            <pc:sldMk cId="1357070747" sldId="546"/>
            <ac:spMk id="2" creationId="{EF4C07E8-5206-45A1-AB96-76BAFE6081A1}"/>
          </ac:spMkLst>
        </pc:spChg>
        <pc:spChg chg="mod">
          <ac:chgData name="Boone, Ericka (NIH/OD) [E]" userId="a2a320ec-547b-4973-94b8-796dc44711c5" providerId="ADAL" clId="{A509D00C-DB7F-46D1-BDAF-7D7A2244625A}" dt="2023-02-01T00:35:50.718" v="70" actId="207"/>
          <ac:spMkLst>
            <pc:docMk/>
            <pc:sldMk cId="1357070747" sldId="546"/>
            <ac:spMk id="3" creationId="{C989BA69-5A39-4532-95A2-524570B89C56}"/>
          </ac:spMkLst>
        </pc:spChg>
        <pc:spChg chg="mod">
          <ac:chgData name="Boone, Ericka (NIH/OD) [E]" userId="a2a320ec-547b-4973-94b8-796dc44711c5" providerId="ADAL" clId="{A509D00C-DB7F-46D1-BDAF-7D7A2244625A}" dt="2023-02-01T00:34:03.905" v="54" actId="14100"/>
          <ac:spMkLst>
            <pc:docMk/>
            <pc:sldMk cId="1357070747" sldId="546"/>
            <ac:spMk id="4" creationId="{AA55690F-CFC3-4351-A10F-0CCA5282099A}"/>
          </ac:spMkLst>
        </pc:spChg>
        <pc:spChg chg="mod">
          <ac:chgData name="Boone, Ericka (NIH/OD) [E]" userId="a2a320ec-547b-4973-94b8-796dc44711c5" providerId="ADAL" clId="{A509D00C-DB7F-46D1-BDAF-7D7A2244625A}" dt="2023-02-01T00:35:42.947" v="68" actId="1076"/>
          <ac:spMkLst>
            <pc:docMk/>
            <pc:sldMk cId="1357070747" sldId="546"/>
            <ac:spMk id="10" creationId="{77D3ECA8-5503-44DE-9EF3-FC6239AE1125}"/>
          </ac:spMkLst>
        </pc:spChg>
        <pc:spChg chg="mod">
          <ac:chgData name="Boone, Ericka (NIH/OD) [E]" userId="a2a320ec-547b-4973-94b8-796dc44711c5" providerId="ADAL" clId="{A509D00C-DB7F-46D1-BDAF-7D7A2244625A}" dt="2023-02-01T00:34:12.926" v="55" actId="404"/>
          <ac:spMkLst>
            <pc:docMk/>
            <pc:sldMk cId="1357070747" sldId="546"/>
            <ac:spMk id="14" creationId="{FFDF785A-21B4-4694-86E4-E50A63A81A53}"/>
          </ac:spMkLst>
        </pc:spChg>
        <pc:grpChg chg="mod">
          <ac:chgData name="Boone, Ericka (NIH/OD) [E]" userId="a2a320ec-547b-4973-94b8-796dc44711c5" providerId="ADAL" clId="{A509D00C-DB7F-46D1-BDAF-7D7A2244625A}" dt="2023-02-01T00:35:42.947" v="68" actId="1076"/>
          <ac:grpSpMkLst>
            <pc:docMk/>
            <pc:sldMk cId="1357070747" sldId="546"/>
            <ac:grpSpMk id="18" creationId="{8E2A6AE3-6E2C-4219-A94A-10207C297A25}"/>
          </ac:grpSpMkLst>
        </pc:grpChg>
        <pc:picChg chg="mod">
          <ac:chgData name="Boone, Ericka (NIH/OD) [E]" userId="a2a320ec-547b-4973-94b8-796dc44711c5" providerId="ADAL" clId="{A509D00C-DB7F-46D1-BDAF-7D7A2244625A}" dt="2023-02-01T00:35:42.947" v="68" actId="1076"/>
          <ac:picMkLst>
            <pc:docMk/>
            <pc:sldMk cId="1357070747" sldId="546"/>
            <ac:picMk id="9" creationId="{8CFDB4C9-352D-4175-98E6-19EE2FB13B2A}"/>
          </ac:picMkLst>
        </pc:picChg>
      </pc:sldChg>
      <pc:sldChg chg="modSp mod">
        <pc:chgData name="Boone, Ericka (NIH/OD) [E]" userId="a2a320ec-547b-4973-94b8-796dc44711c5" providerId="ADAL" clId="{A509D00C-DB7F-46D1-BDAF-7D7A2244625A}" dt="2023-02-01T00:35:20.102" v="67" actId="1076"/>
        <pc:sldMkLst>
          <pc:docMk/>
          <pc:sldMk cId="1448891530" sldId="547"/>
        </pc:sldMkLst>
        <pc:spChg chg="mod">
          <ac:chgData name="Boone, Ericka (NIH/OD) [E]" userId="a2a320ec-547b-4973-94b8-796dc44711c5" providerId="ADAL" clId="{A509D00C-DB7F-46D1-BDAF-7D7A2244625A}" dt="2023-02-01T00:35:12.116" v="66" actId="1076"/>
          <ac:spMkLst>
            <pc:docMk/>
            <pc:sldMk cId="1448891530" sldId="547"/>
            <ac:spMk id="2" creationId="{EF4C07E8-5206-45A1-AB96-76BAFE6081A1}"/>
          </ac:spMkLst>
        </pc:spChg>
        <pc:spChg chg="mod">
          <ac:chgData name="Boone, Ericka (NIH/OD) [E]" userId="a2a320ec-547b-4973-94b8-796dc44711c5" providerId="ADAL" clId="{A509D00C-DB7F-46D1-BDAF-7D7A2244625A}" dt="2023-02-01T00:34:30.055" v="57" actId="1076"/>
          <ac:spMkLst>
            <pc:docMk/>
            <pc:sldMk cId="1448891530" sldId="547"/>
            <ac:spMk id="3" creationId="{122E49E5-271A-4522-91AE-4ED78932D41D}"/>
          </ac:spMkLst>
        </pc:spChg>
        <pc:spChg chg="mod">
          <ac:chgData name="Boone, Ericka (NIH/OD) [E]" userId="a2a320ec-547b-4973-94b8-796dc44711c5" providerId="ADAL" clId="{A509D00C-DB7F-46D1-BDAF-7D7A2244625A}" dt="2023-02-01T00:35:20.102" v="67" actId="1076"/>
          <ac:spMkLst>
            <pc:docMk/>
            <pc:sldMk cId="1448891530" sldId="547"/>
            <ac:spMk id="8" creationId="{98366F54-64F8-4399-9F3C-379B0EAB18CB}"/>
          </ac:spMkLst>
        </pc:spChg>
        <pc:spChg chg="mod">
          <ac:chgData name="Boone, Ericka (NIH/OD) [E]" userId="a2a320ec-547b-4973-94b8-796dc44711c5" providerId="ADAL" clId="{A509D00C-DB7F-46D1-BDAF-7D7A2244625A}" dt="2023-02-01T00:35:20.102" v="67" actId="1076"/>
          <ac:spMkLst>
            <pc:docMk/>
            <pc:sldMk cId="1448891530" sldId="547"/>
            <ac:spMk id="10" creationId="{DC469ABD-69DE-448E-8CE5-403B7B68DBD3}"/>
          </ac:spMkLst>
        </pc:spChg>
        <pc:spChg chg="mod">
          <ac:chgData name="Boone, Ericka (NIH/OD) [E]" userId="a2a320ec-547b-4973-94b8-796dc44711c5" providerId="ADAL" clId="{A509D00C-DB7F-46D1-BDAF-7D7A2244625A}" dt="2023-02-01T00:35:20.102" v="67" actId="1076"/>
          <ac:spMkLst>
            <pc:docMk/>
            <pc:sldMk cId="1448891530" sldId="547"/>
            <ac:spMk id="11" creationId="{A25C5E06-1AA9-4598-9B2D-4031FF17627C}"/>
          </ac:spMkLst>
        </pc:spChg>
        <pc:picChg chg="mod">
          <ac:chgData name="Boone, Ericka (NIH/OD) [E]" userId="a2a320ec-547b-4973-94b8-796dc44711c5" providerId="ADAL" clId="{A509D00C-DB7F-46D1-BDAF-7D7A2244625A}" dt="2023-02-01T00:35:20.102" v="67" actId="1076"/>
          <ac:picMkLst>
            <pc:docMk/>
            <pc:sldMk cId="1448891530" sldId="547"/>
            <ac:picMk id="9" creationId="{B82D85B9-9377-45A5-9B1E-75C8C8EE3725}"/>
          </ac:picMkLst>
        </pc:picChg>
      </pc:sldChg>
      <pc:sldChg chg="modNotes">
        <pc:chgData name="Boone, Ericka (NIH/OD) [E]" userId="a2a320ec-547b-4973-94b8-796dc44711c5" providerId="ADAL" clId="{A509D00C-DB7F-46D1-BDAF-7D7A2244625A}" dt="2023-02-01T00:31:34.071" v="6" actId="368"/>
        <pc:sldMkLst>
          <pc:docMk/>
          <pc:sldMk cId="4089392923" sldId="559"/>
        </pc:sldMkLst>
      </pc:sldChg>
      <pc:sldChg chg="delCm">
        <pc:chgData name="Boone, Ericka (NIH/OD) [E]" userId="a2a320ec-547b-4973-94b8-796dc44711c5" providerId="ADAL" clId="{A509D00C-DB7F-46D1-BDAF-7D7A2244625A}" dt="2023-02-01T00:31:31.161" v="0" actId="2056"/>
        <pc:sldMkLst>
          <pc:docMk/>
          <pc:sldMk cId="2287751297" sldId="565"/>
        </pc:sldMkLst>
      </pc:sldChg>
      <pc:sldChg chg="delCm">
        <pc:chgData name="Boone, Ericka (NIH/OD) [E]" userId="a2a320ec-547b-4973-94b8-796dc44711c5" providerId="ADAL" clId="{A509D00C-DB7F-46D1-BDAF-7D7A2244625A}" dt="2023-02-01T00:31:31.161" v="0" actId="2056"/>
        <pc:sldMkLst>
          <pc:docMk/>
          <pc:sldMk cId="398548656" sldId="566"/>
        </pc:sldMkLst>
      </pc:sldChg>
      <pc:sldChg chg="addSp delSp modSp mod">
        <pc:chgData name="Boone, Ericka (NIH/OD) [E]" userId="a2a320ec-547b-4973-94b8-796dc44711c5" providerId="ADAL" clId="{A509D00C-DB7F-46D1-BDAF-7D7A2244625A}" dt="2023-02-01T00:33:07.530" v="42" actId="27636"/>
        <pc:sldMkLst>
          <pc:docMk/>
          <pc:sldMk cId="1145963090" sldId="572"/>
        </pc:sldMkLst>
        <pc:spChg chg="del mod">
          <ac:chgData name="Boone, Ericka (NIH/OD) [E]" userId="a2a320ec-547b-4973-94b8-796dc44711c5" providerId="ADAL" clId="{A509D00C-DB7F-46D1-BDAF-7D7A2244625A}" dt="2023-02-01T00:32:50.759" v="25" actId="478"/>
          <ac:spMkLst>
            <pc:docMk/>
            <pc:sldMk cId="1145963090" sldId="572"/>
            <ac:spMk id="2" creationId="{C26C21C8-98C1-4BE8-9F3B-45E11D0A34F0}"/>
          </ac:spMkLst>
        </pc:spChg>
        <pc:spChg chg="add del">
          <ac:chgData name="Boone, Ericka (NIH/OD) [E]" userId="a2a320ec-547b-4973-94b8-796dc44711c5" providerId="ADAL" clId="{A509D00C-DB7F-46D1-BDAF-7D7A2244625A}" dt="2023-02-01T00:32:34.610" v="18" actId="22"/>
          <ac:spMkLst>
            <pc:docMk/>
            <pc:sldMk cId="1145963090" sldId="572"/>
            <ac:spMk id="4" creationId="{345D5D29-C895-41D9-BEA3-30B5E3D75808}"/>
          </ac:spMkLst>
        </pc:spChg>
        <pc:spChg chg="add del mod">
          <ac:chgData name="Boone, Ericka (NIH/OD) [E]" userId="a2a320ec-547b-4973-94b8-796dc44711c5" providerId="ADAL" clId="{A509D00C-DB7F-46D1-BDAF-7D7A2244625A}" dt="2023-02-01T00:32:44.221" v="23"/>
          <ac:spMkLst>
            <pc:docMk/>
            <pc:sldMk cId="1145963090" sldId="572"/>
            <ac:spMk id="5" creationId="{977C29FA-4A98-4A84-A6FF-19DBBBA7AED1}"/>
          </ac:spMkLst>
        </pc:spChg>
        <pc:spChg chg="add mod">
          <ac:chgData name="Boone, Ericka (NIH/OD) [E]" userId="a2a320ec-547b-4973-94b8-796dc44711c5" providerId="ADAL" clId="{A509D00C-DB7F-46D1-BDAF-7D7A2244625A}" dt="2023-02-01T00:33:07.530" v="42" actId="27636"/>
          <ac:spMkLst>
            <pc:docMk/>
            <pc:sldMk cId="1145963090" sldId="572"/>
            <ac:spMk id="6" creationId="{3747DB0B-F807-4061-9ED4-B520A3C40CEE}"/>
          </ac:spMkLst>
        </pc:spChg>
        <pc:spChg chg="add del mod">
          <ac:chgData name="Boone, Ericka (NIH/OD) [E]" userId="a2a320ec-547b-4973-94b8-796dc44711c5" providerId="ADAL" clId="{A509D00C-DB7F-46D1-BDAF-7D7A2244625A}" dt="2023-02-01T00:32:53.014" v="26" actId="478"/>
          <ac:spMkLst>
            <pc:docMk/>
            <pc:sldMk cId="1145963090" sldId="572"/>
            <ac:spMk id="8" creationId="{1468E816-60EC-4FDF-98FD-664FEFB0F278}"/>
          </ac:spMkLst>
        </pc:spChg>
      </pc:sldChg>
      <pc:sldChg chg="modNotes">
        <pc:chgData name="Boone, Ericka (NIH/OD) [E]" userId="a2a320ec-547b-4973-94b8-796dc44711c5" providerId="ADAL" clId="{A509D00C-DB7F-46D1-BDAF-7D7A2244625A}" dt="2023-02-01T00:31:34.094" v="8" actId="368"/>
        <pc:sldMkLst>
          <pc:docMk/>
          <pc:sldMk cId="3837313173" sldId="575"/>
        </pc:sldMkLst>
      </pc:sldChg>
      <pc:sldChg chg="modNotes">
        <pc:chgData name="Boone, Ericka (NIH/OD) [E]" userId="a2a320ec-547b-4973-94b8-796dc44711c5" providerId="ADAL" clId="{A509D00C-DB7F-46D1-BDAF-7D7A2244625A}" dt="2023-02-01T00:31:34.135" v="10" actId="368"/>
        <pc:sldMkLst>
          <pc:docMk/>
          <pc:sldMk cId="3575469419" sldId="576"/>
        </pc:sldMkLst>
      </pc:sldChg>
      <pc:sldChg chg="modNotes">
        <pc:chgData name="Boone, Ericka (NIH/OD) [E]" userId="a2a320ec-547b-4973-94b8-796dc44711c5" providerId="ADAL" clId="{A509D00C-DB7F-46D1-BDAF-7D7A2244625A}" dt="2023-02-01T00:31:34.164" v="12" actId="368"/>
        <pc:sldMkLst>
          <pc:docMk/>
          <pc:sldMk cId="1368240655" sldId="577"/>
        </pc:sldMkLst>
      </pc:sldChg>
      <pc:sldChg chg="modNotes">
        <pc:chgData name="Boone, Ericka (NIH/OD) [E]" userId="a2a320ec-547b-4973-94b8-796dc44711c5" providerId="ADAL" clId="{A509D00C-DB7F-46D1-BDAF-7D7A2244625A}" dt="2023-02-01T00:31:34.196" v="14" actId="368"/>
        <pc:sldMkLst>
          <pc:docMk/>
          <pc:sldMk cId="2920062584" sldId="578"/>
        </pc:sldMkLst>
      </pc:sldChg>
      <pc:sldChg chg="delCm">
        <pc:chgData name="Boone, Ericka (NIH/OD) [E]" userId="a2a320ec-547b-4973-94b8-796dc44711c5" providerId="ADAL" clId="{A509D00C-DB7F-46D1-BDAF-7D7A2244625A}" dt="2023-02-01T00:31:31.161" v="0" actId="2056"/>
        <pc:sldMkLst>
          <pc:docMk/>
          <pc:sldMk cId="2609768284" sldId="58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6CD97B-48D5-41ED-89D9-C925ADE7D4B4}"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60FFEFB4-7165-4AAA-9D4E-72DDA018C29D}">
      <dgm:prSet custT="1"/>
      <dgm:spPr>
        <a:solidFill>
          <a:srgbClr val="4F2270"/>
        </a:solidFill>
        <a:ln>
          <a:noFill/>
        </a:ln>
      </dgm:spPr>
      <dgm:t>
        <a:bodyPr/>
        <a:lstStyle/>
        <a:p>
          <a:r>
            <a:rPr lang="en-US" sz="2000" dirty="0"/>
            <a:t>Of those with a mentor,  </a:t>
          </a:r>
          <a:r>
            <a:rPr lang="en-US" sz="2000" b="1" dirty="0"/>
            <a:t>97% </a:t>
          </a:r>
          <a:r>
            <a:rPr lang="en-US" sz="2000" dirty="0"/>
            <a:t>say the relationship is valuable, yet only 37% of professionals have a mentor</a:t>
          </a:r>
          <a:endParaRPr lang="en-US" sz="2000" dirty="0">
            <a:solidFill>
              <a:schemeClr val="tx2"/>
            </a:solidFill>
          </a:endParaRPr>
        </a:p>
      </dgm:t>
    </dgm:pt>
    <dgm:pt modelId="{4F877538-6905-406B-B89F-B62DD4151BA5}" type="parTrans" cxnId="{B1AEFED4-6B5D-4B10-81BB-7592FC4983CD}">
      <dgm:prSet/>
      <dgm:spPr/>
      <dgm:t>
        <a:bodyPr/>
        <a:lstStyle/>
        <a:p>
          <a:endParaRPr lang="en-US" sz="1600"/>
        </a:p>
      </dgm:t>
    </dgm:pt>
    <dgm:pt modelId="{2BEE1690-07C7-4852-9C05-FEB434E9CF1F}" type="sibTrans" cxnId="{B1AEFED4-6B5D-4B10-81BB-7592FC4983CD}">
      <dgm:prSet/>
      <dgm:spPr/>
      <dgm:t>
        <a:bodyPr/>
        <a:lstStyle/>
        <a:p>
          <a:endParaRPr lang="en-US" sz="1600"/>
        </a:p>
      </dgm:t>
    </dgm:pt>
    <dgm:pt modelId="{31A27A51-6E25-4285-A141-5D4D869D7B69}">
      <dgm:prSet custT="1"/>
      <dgm:spPr>
        <a:solidFill>
          <a:srgbClr val="0070C0"/>
        </a:solidFill>
      </dgm:spPr>
      <dgm:t>
        <a:bodyPr/>
        <a:lstStyle/>
        <a:p>
          <a:r>
            <a:rPr lang="en-US" sz="2000" dirty="0"/>
            <a:t>89% of those who have been mentored will also go on to mentor others</a:t>
          </a:r>
          <a:endParaRPr lang="en-US" sz="2000" dirty="0">
            <a:solidFill>
              <a:schemeClr val="tx2"/>
            </a:solidFill>
          </a:endParaRPr>
        </a:p>
      </dgm:t>
    </dgm:pt>
    <dgm:pt modelId="{24759B2D-A7A2-4C9E-87F3-B377D7F358F9}" type="parTrans" cxnId="{4A2A2C0F-AA03-4FA1-BFFB-2B6747C5A3A8}">
      <dgm:prSet/>
      <dgm:spPr/>
      <dgm:t>
        <a:bodyPr/>
        <a:lstStyle/>
        <a:p>
          <a:endParaRPr lang="en-US" sz="1600"/>
        </a:p>
      </dgm:t>
    </dgm:pt>
    <dgm:pt modelId="{9AB89946-EBC8-4C71-B2B8-9DDA0D3D4425}" type="sibTrans" cxnId="{4A2A2C0F-AA03-4FA1-BFFB-2B6747C5A3A8}">
      <dgm:prSet/>
      <dgm:spPr/>
      <dgm:t>
        <a:bodyPr/>
        <a:lstStyle/>
        <a:p>
          <a:endParaRPr lang="en-US" sz="1600"/>
        </a:p>
      </dgm:t>
    </dgm:pt>
    <dgm:pt modelId="{CD8D68F9-C10E-4E3D-8ABA-700E3E658697}">
      <dgm:prSet custT="1"/>
      <dgm:spPr>
        <a:solidFill>
          <a:srgbClr val="49D3D0"/>
        </a:solidFill>
      </dgm:spPr>
      <dgm:t>
        <a:bodyPr/>
        <a:lstStyle/>
        <a:p>
          <a:r>
            <a:rPr lang="en-US" sz="2000" dirty="0"/>
            <a:t>Mentees are promoted 5x  more often than those without mentors</a:t>
          </a:r>
          <a:endParaRPr lang="en-US" sz="2000" dirty="0">
            <a:solidFill>
              <a:schemeClr val="tx2"/>
            </a:solidFill>
          </a:endParaRPr>
        </a:p>
      </dgm:t>
    </dgm:pt>
    <dgm:pt modelId="{330CF39A-833F-4FB7-B903-4BBCCD1F88C5}" type="parTrans" cxnId="{D1600CB5-5199-4D98-AB7B-031CC1B8741F}">
      <dgm:prSet/>
      <dgm:spPr/>
      <dgm:t>
        <a:bodyPr/>
        <a:lstStyle/>
        <a:p>
          <a:endParaRPr lang="en-US" sz="1600"/>
        </a:p>
      </dgm:t>
    </dgm:pt>
    <dgm:pt modelId="{7C5276C8-3C41-4BF0-8C40-EAF639111B51}" type="sibTrans" cxnId="{D1600CB5-5199-4D98-AB7B-031CC1B8741F}">
      <dgm:prSet/>
      <dgm:spPr/>
      <dgm:t>
        <a:bodyPr/>
        <a:lstStyle/>
        <a:p>
          <a:endParaRPr lang="en-US" sz="1600"/>
        </a:p>
      </dgm:t>
    </dgm:pt>
    <dgm:pt modelId="{344A461B-6066-4D5A-8138-C138F1AF7C9E}">
      <dgm:prSet custT="1"/>
      <dgm:spPr>
        <a:solidFill>
          <a:srgbClr val="F69200"/>
        </a:solidFill>
      </dgm:spPr>
      <dgm:t>
        <a:bodyPr/>
        <a:lstStyle/>
        <a:p>
          <a:r>
            <a:rPr lang="en-US" sz="2000" dirty="0">
              <a:solidFill>
                <a:schemeClr val="bg1"/>
              </a:solidFill>
            </a:rPr>
            <a:t>Those who serve as mentors are 6x more likely to be promoted</a:t>
          </a:r>
        </a:p>
      </dgm:t>
    </dgm:pt>
    <dgm:pt modelId="{17665424-A411-4F10-A74D-ABFDFD9E94B7}" type="parTrans" cxnId="{C7A1C5B5-A5F2-4B5E-88F3-1E5EDD35AE44}">
      <dgm:prSet/>
      <dgm:spPr/>
      <dgm:t>
        <a:bodyPr/>
        <a:lstStyle/>
        <a:p>
          <a:endParaRPr lang="en-US" sz="1600"/>
        </a:p>
      </dgm:t>
    </dgm:pt>
    <dgm:pt modelId="{02A1743D-B7F4-4D61-96D2-68B0AA75EE7C}" type="sibTrans" cxnId="{C7A1C5B5-A5F2-4B5E-88F3-1E5EDD35AE44}">
      <dgm:prSet/>
      <dgm:spPr/>
      <dgm:t>
        <a:bodyPr/>
        <a:lstStyle/>
        <a:p>
          <a:endParaRPr lang="en-US" sz="1600"/>
        </a:p>
      </dgm:t>
    </dgm:pt>
    <dgm:pt modelId="{58BF3CD2-3B05-4144-AC5E-545FA6C9615E}">
      <dgm:prSet custT="1"/>
      <dgm:spPr>
        <a:solidFill>
          <a:srgbClr val="2EAFC0"/>
        </a:solidFill>
      </dgm:spPr>
      <dgm:t>
        <a:bodyPr/>
        <a:lstStyle/>
        <a:p>
          <a:r>
            <a:rPr lang="en-US" sz="2000" dirty="0"/>
            <a:t>68% of millennials report having a mentor influenced their decisions to stay with their organizations</a:t>
          </a:r>
          <a:endParaRPr lang="en-US" sz="2000" dirty="0">
            <a:solidFill>
              <a:schemeClr val="tx2"/>
            </a:solidFill>
          </a:endParaRPr>
        </a:p>
      </dgm:t>
    </dgm:pt>
    <dgm:pt modelId="{4D7A2FA0-0E9F-4748-AE5E-58F85F67A3BD}" type="parTrans" cxnId="{EB76904E-CDF0-4A6A-A15F-9FF855A2F6DF}">
      <dgm:prSet/>
      <dgm:spPr/>
      <dgm:t>
        <a:bodyPr/>
        <a:lstStyle/>
        <a:p>
          <a:endParaRPr lang="en-US"/>
        </a:p>
      </dgm:t>
    </dgm:pt>
    <dgm:pt modelId="{CAB9E4CE-5443-4290-942D-2551FD8FF799}" type="sibTrans" cxnId="{EB76904E-CDF0-4A6A-A15F-9FF855A2F6DF}">
      <dgm:prSet/>
      <dgm:spPr/>
      <dgm:t>
        <a:bodyPr/>
        <a:lstStyle/>
        <a:p>
          <a:endParaRPr lang="en-US"/>
        </a:p>
      </dgm:t>
    </dgm:pt>
    <dgm:pt modelId="{A050EA8D-5962-4A3E-A766-F124EE2EB74E}">
      <dgm:prSet custT="1"/>
      <dgm:spPr>
        <a:solidFill>
          <a:srgbClr val="CC66FF"/>
        </a:solidFill>
      </dgm:spPr>
      <dgm:t>
        <a:bodyPr/>
        <a:lstStyle/>
        <a:p>
          <a:r>
            <a:rPr lang="en-US" sz="2000" dirty="0"/>
            <a:t>87% of mentors and mentees feel empowered by their mentoring relationships and have developed greater confidence</a:t>
          </a:r>
          <a:endParaRPr lang="en-US" sz="2000" dirty="0">
            <a:solidFill>
              <a:schemeClr val="tx2"/>
            </a:solidFill>
          </a:endParaRPr>
        </a:p>
      </dgm:t>
    </dgm:pt>
    <dgm:pt modelId="{3B2ABC95-A424-4DD1-A46F-B0226E6C13A1}" type="parTrans" cxnId="{521FFDB3-3828-4FF1-AD07-BBDE14CE92CE}">
      <dgm:prSet/>
      <dgm:spPr/>
      <dgm:t>
        <a:bodyPr/>
        <a:lstStyle/>
        <a:p>
          <a:endParaRPr lang="en-US"/>
        </a:p>
      </dgm:t>
    </dgm:pt>
    <dgm:pt modelId="{598AC442-2F0B-460F-BD25-EC2EF749BB09}" type="sibTrans" cxnId="{521FFDB3-3828-4FF1-AD07-BBDE14CE92CE}">
      <dgm:prSet/>
      <dgm:spPr/>
      <dgm:t>
        <a:bodyPr/>
        <a:lstStyle/>
        <a:p>
          <a:endParaRPr lang="en-US"/>
        </a:p>
      </dgm:t>
    </dgm:pt>
    <dgm:pt modelId="{9EAE7EE6-899F-4788-B915-1061E3E577AD}" type="pres">
      <dgm:prSet presAssocID="{5E6CD97B-48D5-41ED-89D9-C925ADE7D4B4}" presName="diagram" presStyleCnt="0">
        <dgm:presLayoutVars>
          <dgm:dir/>
          <dgm:resizeHandles val="exact"/>
        </dgm:presLayoutVars>
      </dgm:prSet>
      <dgm:spPr/>
    </dgm:pt>
    <dgm:pt modelId="{F40CAA65-BA92-419A-888B-1DD90D3F7D8D}" type="pres">
      <dgm:prSet presAssocID="{60FFEFB4-7165-4AAA-9D4E-72DDA018C29D}" presName="node" presStyleLbl="node1" presStyleIdx="0" presStyleCnt="6">
        <dgm:presLayoutVars>
          <dgm:bulletEnabled val="1"/>
        </dgm:presLayoutVars>
      </dgm:prSet>
      <dgm:spPr/>
    </dgm:pt>
    <dgm:pt modelId="{8411EC5E-9C88-497D-A561-AE4DEB2345B8}" type="pres">
      <dgm:prSet presAssocID="{2BEE1690-07C7-4852-9C05-FEB434E9CF1F}" presName="sibTrans" presStyleCnt="0"/>
      <dgm:spPr/>
    </dgm:pt>
    <dgm:pt modelId="{60EE887E-EA17-4533-B834-EC113E08C208}" type="pres">
      <dgm:prSet presAssocID="{31A27A51-6E25-4285-A141-5D4D869D7B69}" presName="node" presStyleLbl="node1" presStyleIdx="1" presStyleCnt="6">
        <dgm:presLayoutVars>
          <dgm:bulletEnabled val="1"/>
        </dgm:presLayoutVars>
      </dgm:prSet>
      <dgm:spPr/>
    </dgm:pt>
    <dgm:pt modelId="{5E5CB480-583E-488D-A65D-0FBDC55C33D6}" type="pres">
      <dgm:prSet presAssocID="{9AB89946-EBC8-4C71-B2B8-9DDA0D3D4425}" presName="sibTrans" presStyleCnt="0"/>
      <dgm:spPr/>
    </dgm:pt>
    <dgm:pt modelId="{F6924AE1-D64A-4C92-989A-38ED3A0CD840}" type="pres">
      <dgm:prSet presAssocID="{58BF3CD2-3B05-4144-AC5E-545FA6C9615E}" presName="node" presStyleLbl="node1" presStyleIdx="2" presStyleCnt="6">
        <dgm:presLayoutVars>
          <dgm:bulletEnabled val="1"/>
        </dgm:presLayoutVars>
      </dgm:prSet>
      <dgm:spPr/>
    </dgm:pt>
    <dgm:pt modelId="{A1F0F1B6-1F3A-49FC-A5E0-B7E1CDB53BAA}" type="pres">
      <dgm:prSet presAssocID="{CAB9E4CE-5443-4290-942D-2551FD8FF799}" presName="sibTrans" presStyleCnt="0"/>
      <dgm:spPr/>
    </dgm:pt>
    <dgm:pt modelId="{CF683EB7-D856-482D-80BB-148A7C6C3C58}" type="pres">
      <dgm:prSet presAssocID="{CD8D68F9-C10E-4E3D-8ABA-700E3E658697}" presName="node" presStyleLbl="node1" presStyleIdx="3" presStyleCnt="6" custLinFactNeighborX="682" custLinFactNeighborY="314">
        <dgm:presLayoutVars>
          <dgm:bulletEnabled val="1"/>
        </dgm:presLayoutVars>
      </dgm:prSet>
      <dgm:spPr/>
    </dgm:pt>
    <dgm:pt modelId="{C3D72ED7-B71F-4CE2-931A-7764C76607CA}" type="pres">
      <dgm:prSet presAssocID="{7C5276C8-3C41-4BF0-8C40-EAF639111B51}" presName="sibTrans" presStyleCnt="0"/>
      <dgm:spPr/>
    </dgm:pt>
    <dgm:pt modelId="{BF572F84-2411-49EE-B883-63F6B5A894A0}" type="pres">
      <dgm:prSet presAssocID="{344A461B-6066-4D5A-8138-C138F1AF7C9E}" presName="node" presStyleLbl="node1" presStyleIdx="4" presStyleCnt="6" custLinFactNeighborX="-404" custLinFactNeighborY="314">
        <dgm:presLayoutVars>
          <dgm:bulletEnabled val="1"/>
        </dgm:presLayoutVars>
      </dgm:prSet>
      <dgm:spPr/>
    </dgm:pt>
    <dgm:pt modelId="{703996EE-B21B-4A94-B1C2-FF62C3E79043}" type="pres">
      <dgm:prSet presAssocID="{02A1743D-B7F4-4D61-96D2-68B0AA75EE7C}" presName="sibTrans" presStyleCnt="0"/>
      <dgm:spPr/>
    </dgm:pt>
    <dgm:pt modelId="{14C07304-658E-4F97-A95E-75997C721D33}" type="pres">
      <dgm:prSet presAssocID="{A050EA8D-5962-4A3E-A766-F124EE2EB74E}" presName="node" presStyleLbl="node1" presStyleIdx="5" presStyleCnt="6">
        <dgm:presLayoutVars>
          <dgm:bulletEnabled val="1"/>
        </dgm:presLayoutVars>
      </dgm:prSet>
      <dgm:spPr/>
    </dgm:pt>
  </dgm:ptLst>
  <dgm:cxnLst>
    <dgm:cxn modelId="{4A2A2C0F-AA03-4FA1-BFFB-2B6747C5A3A8}" srcId="{5E6CD97B-48D5-41ED-89D9-C925ADE7D4B4}" destId="{31A27A51-6E25-4285-A141-5D4D869D7B69}" srcOrd="1" destOrd="0" parTransId="{24759B2D-A7A2-4C9E-87F3-B377D7F358F9}" sibTransId="{9AB89946-EBC8-4C71-B2B8-9DDA0D3D4425}"/>
    <dgm:cxn modelId="{274D182B-1B72-446C-8038-EDD1D307B541}" type="presOf" srcId="{58BF3CD2-3B05-4144-AC5E-545FA6C9615E}" destId="{F6924AE1-D64A-4C92-989A-38ED3A0CD840}" srcOrd="0" destOrd="0" presId="urn:microsoft.com/office/officeart/2005/8/layout/default"/>
    <dgm:cxn modelId="{0C652933-FC4A-48A8-9570-4CA89FE3E6BE}" type="presOf" srcId="{31A27A51-6E25-4285-A141-5D4D869D7B69}" destId="{60EE887E-EA17-4533-B834-EC113E08C208}" srcOrd="0" destOrd="0" presId="urn:microsoft.com/office/officeart/2005/8/layout/default"/>
    <dgm:cxn modelId="{72DBCE3A-39B0-4190-8326-8541AAC5AC34}" type="presOf" srcId="{A050EA8D-5962-4A3E-A766-F124EE2EB74E}" destId="{14C07304-658E-4F97-A95E-75997C721D33}" srcOrd="0" destOrd="0" presId="urn:microsoft.com/office/officeart/2005/8/layout/default"/>
    <dgm:cxn modelId="{EB76904E-CDF0-4A6A-A15F-9FF855A2F6DF}" srcId="{5E6CD97B-48D5-41ED-89D9-C925ADE7D4B4}" destId="{58BF3CD2-3B05-4144-AC5E-545FA6C9615E}" srcOrd="2" destOrd="0" parTransId="{4D7A2FA0-0E9F-4748-AE5E-58F85F67A3BD}" sibTransId="{CAB9E4CE-5443-4290-942D-2551FD8FF799}"/>
    <dgm:cxn modelId="{4B35E082-7B23-421F-89F1-1780B1B73C9B}" type="presOf" srcId="{CD8D68F9-C10E-4E3D-8ABA-700E3E658697}" destId="{CF683EB7-D856-482D-80BB-148A7C6C3C58}" srcOrd="0" destOrd="0" presId="urn:microsoft.com/office/officeart/2005/8/layout/default"/>
    <dgm:cxn modelId="{079782A7-8176-46BE-8375-D34A634C94AB}" type="presOf" srcId="{344A461B-6066-4D5A-8138-C138F1AF7C9E}" destId="{BF572F84-2411-49EE-B883-63F6B5A894A0}" srcOrd="0" destOrd="0" presId="urn:microsoft.com/office/officeart/2005/8/layout/default"/>
    <dgm:cxn modelId="{521FFDB3-3828-4FF1-AD07-BBDE14CE92CE}" srcId="{5E6CD97B-48D5-41ED-89D9-C925ADE7D4B4}" destId="{A050EA8D-5962-4A3E-A766-F124EE2EB74E}" srcOrd="5" destOrd="0" parTransId="{3B2ABC95-A424-4DD1-A46F-B0226E6C13A1}" sibTransId="{598AC442-2F0B-460F-BD25-EC2EF749BB09}"/>
    <dgm:cxn modelId="{D1600CB5-5199-4D98-AB7B-031CC1B8741F}" srcId="{5E6CD97B-48D5-41ED-89D9-C925ADE7D4B4}" destId="{CD8D68F9-C10E-4E3D-8ABA-700E3E658697}" srcOrd="3" destOrd="0" parTransId="{330CF39A-833F-4FB7-B903-4BBCCD1F88C5}" sibTransId="{7C5276C8-3C41-4BF0-8C40-EAF639111B51}"/>
    <dgm:cxn modelId="{C7A1C5B5-A5F2-4B5E-88F3-1E5EDD35AE44}" srcId="{5E6CD97B-48D5-41ED-89D9-C925ADE7D4B4}" destId="{344A461B-6066-4D5A-8138-C138F1AF7C9E}" srcOrd="4" destOrd="0" parTransId="{17665424-A411-4F10-A74D-ABFDFD9E94B7}" sibTransId="{02A1743D-B7F4-4D61-96D2-68B0AA75EE7C}"/>
    <dgm:cxn modelId="{AEA2CCBB-ED87-4B7C-B1A8-833C6C45C10A}" type="presOf" srcId="{5E6CD97B-48D5-41ED-89D9-C925ADE7D4B4}" destId="{9EAE7EE6-899F-4788-B915-1061E3E577AD}" srcOrd="0" destOrd="0" presId="urn:microsoft.com/office/officeart/2005/8/layout/default"/>
    <dgm:cxn modelId="{B1AEFED4-6B5D-4B10-81BB-7592FC4983CD}" srcId="{5E6CD97B-48D5-41ED-89D9-C925ADE7D4B4}" destId="{60FFEFB4-7165-4AAA-9D4E-72DDA018C29D}" srcOrd="0" destOrd="0" parTransId="{4F877538-6905-406B-B89F-B62DD4151BA5}" sibTransId="{2BEE1690-07C7-4852-9C05-FEB434E9CF1F}"/>
    <dgm:cxn modelId="{46E33CEA-B9F9-405F-BCBC-F7B66023A2F7}" type="presOf" srcId="{60FFEFB4-7165-4AAA-9D4E-72DDA018C29D}" destId="{F40CAA65-BA92-419A-888B-1DD90D3F7D8D}" srcOrd="0" destOrd="0" presId="urn:microsoft.com/office/officeart/2005/8/layout/default"/>
    <dgm:cxn modelId="{57506D7C-2835-4CB6-914E-7AD283E4B3B3}" type="presParOf" srcId="{9EAE7EE6-899F-4788-B915-1061E3E577AD}" destId="{F40CAA65-BA92-419A-888B-1DD90D3F7D8D}" srcOrd="0" destOrd="0" presId="urn:microsoft.com/office/officeart/2005/8/layout/default"/>
    <dgm:cxn modelId="{C6A2A7D9-7648-44C6-82EF-87E4EA02EB5B}" type="presParOf" srcId="{9EAE7EE6-899F-4788-B915-1061E3E577AD}" destId="{8411EC5E-9C88-497D-A561-AE4DEB2345B8}" srcOrd="1" destOrd="0" presId="urn:microsoft.com/office/officeart/2005/8/layout/default"/>
    <dgm:cxn modelId="{8B9F2D3C-687E-4AF9-BB6A-F7CC041BC4E4}" type="presParOf" srcId="{9EAE7EE6-899F-4788-B915-1061E3E577AD}" destId="{60EE887E-EA17-4533-B834-EC113E08C208}" srcOrd="2" destOrd="0" presId="urn:microsoft.com/office/officeart/2005/8/layout/default"/>
    <dgm:cxn modelId="{4237CACA-697B-44CE-95C8-9E55B2A50103}" type="presParOf" srcId="{9EAE7EE6-899F-4788-B915-1061E3E577AD}" destId="{5E5CB480-583E-488D-A65D-0FBDC55C33D6}" srcOrd="3" destOrd="0" presId="urn:microsoft.com/office/officeart/2005/8/layout/default"/>
    <dgm:cxn modelId="{16F8181E-2FA1-472D-B9BF-44871E6C6535}" type="presParOf" srcId="{9EAE7EE6-899F-4788-B915-1061E3E577AD}" destId="{F6924AE1-D64A-4C92-989A-38ED3A0CD840}" srcOrd="4" destOrd="0" presId="urn:microsoft.com/office/officeart/2005/8/layout/default"/>
    <dgm:cxn modelId="{DC5B9B86-221C-4D29-8E60-AE60F94A86A4}" type="presParOf" srcId="{9EAE7EE6-899F-4788-B915-1061E3E577AD}" destId="{A1F0F1B6-1F3A-49FC-A5E0-B7E1CDB53BAA}" srcOrd="5" destOrd="0" presId="urn:microsoft.com/office/officeart/2005/8/layout/default"/>
    <dgm:cxn modelId="{FE3EE680-BC33-4D36-B541-E90F90B76B4E}" type="presParOf" srcId="{9EAE7EE6-899F-4788-B915-1061E3E577AD}" destId="{CF683EB7-D856-482D-80BB-148A7C6C3C58}" srcOrd="6" destOrd="0" presId="urn:microsoft.com/office/officeart/2005/8/layout/default"/>
    <dgm:cxn modelId="{AF994FA7-DDE7-4FA3-AD0B-5C1778CFECA5}" type="presParOf" srcId="{9EAE7EE6-899F-4788-B915-1061E3E577AD}" destId="{C3D72ED7-B71F-4CE2-931A-7764C76607CA}" srcOrd="7" destOrd="0" presId="urn:microsoft.com/office/officeart/2005/8/layout/default"/>
    <dgm:cxn modelId="{FE5E17D1-9A1B-4873-ABE0-B357B77B0DC4}" type="presParOf" srcId="{9EAE7EE6-899F-4788-B915-1061E3E577AD}" destId="{BF572F84-2411-49EE-B883-63F6B5A894A0}" srcOrd="8" destOrd="0" presId="urn:microsoft.com/office/officeart/2005/8/layout/default"/>
    <dgm:cxn modelId="{C5749E05-6F7A-4F99-9858-82CE2D677AAF}" type="presParOf" srcId="{9EAE7EE6-899F-4788-B915-1061E3E577AD}" destId="{703996EE-B21B-4A94-B1C2-FF62C3E79043}" srcOrd="9" destOrd="0" presId="urn:microsoft.com/office/officeart/2005/8/layout/default"/>
    <dgm:cxn modelId="{22B31238-1A26-41F3-8238-B210934098A5}" type="presParOf" srcId="{9EAE7EE6-899F-4788-B915-1061E3E577AD}" destId="{14C07304-658E-4F97-A95E-75997C721D33}"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4C3E54-03A2-406B-ABD5-313D2F2AC10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7C27A1A-F0CC-4C2A-9B7E-F22674E1806C}">
      <dgm:prSet phldrT="[Text]" custT="1"/>
      <dgm:spPr>
        <a:solidFill>
          <a:srgbClr val="FFC000"/>
        </a:solidFill>
      </dgm:spPr>
      <dgm:t>
        <a:bodyPr/>
        <a:lstStyle/>
        <a:p>
          <a:pPr>
            <a:lnSpc>
              <a:spcPct val="100000"/>
            </a:lnSpc>
            <a:spcBef>
              <a:spcPts val="0"/>
            </a:spcBef>
            <a:spcAft>
              <a:spcPts val="0"/>
            </a:spcAft>
          </a:pPr>
          <a:r>
            <a:rPr lang="en-US" sz="1800" b="1" dirty="0">
              <a:solidFill>
                <a:schemeClr val="tx2"/>
              </a:solidFill>
            </a:rPr>
            <a:t>Seeking Mentorship? What to Keep in Mind</a:t>
          </a:r>
        </a:p>
        <a:p>
          <a:pPr>
            <a:lnSpc>
              <a:spcPct val="100000"/>
            </a:lnSpc>
            <a:spcBef>
              <a:spcPts val="0"/>
            </a:spcBef>
            <a:spcAft>
              <a:spcPts val="0"/>
            </a:spcAft>
          </a:pPr>
          <a:r>
            <a:rPr lang="en-US" sz="1600" b="0" dirty="0">
              <a:solidFill>
                <a:schemeClr val="tx2"/>
              </a:solidFill>
            </a:rPr>
            <a:t>     Frame-setting, Defining Goals, Boundaries &amp; Expectations </a:t>
          </a:r>
        </a:p>
        <a:p>
          <a:pPr>
            <a:lnSpc>
              <a:spcPct val="100000"/>
            </a:lnSpc>
            <a:spcBef>
              <a:spcPts val="0"/>
            </a:spcBef>
            <a:spcAft>
              <a:spcPts val="0"/>
            </a:spcAft>
          </a:pPr>
          <a:endParaRPr lang="en-US" sz="1600" b="1" dirty="0">
            <a:solidFill>
              <a:schemeClr val="tx2"/>
            </a:solidFill>
          </a:endParaRPr>
        </a:p>
      </dgm:t>
    </dgm:pt>
    <dgm:pt modelId="{99F686A1-AFA0-4357-90EC-545ACA66C03C}" type="parTrans" cxnId="{E5AFBE67-525B-4A82-9F7A-5429C5584077}">
      <dgm:prSet/>
      <dgm:spPr/>
      <dgm:t>
        <a:bodyPr/>
        <a:lstStyle/>
        <a:p>
          <a:pPr>
            <a:lnSpc>
              <a:spcPct val="100000"/>
            </a:lnSpc>
            <a:spcBef>
              <a:spcPts val="0"/>
            </a:spcBef>
            <a:spcAft>
              <a:spcPts val="0"/>
            </a:spcAft>
          </a:pPr>
          <a:endParaRPr lang="en-US" sz="1600"/>
        </a:p>
      </dgm:t>
    </dgm:pt>
    <dgm:pt modelId="{469E9669-3674-496A-AF4A-920F4A92F30B}" type="sibTrans" cxnId="{E5AFBE67-525B-4A82-9F7A-5429C5584077}">
      <dgm:prSet/>
      <dgm:spPr/>
      <dgm:t>
        <a:bodyPr/>
        <a:lstStyle/>
        <a:p>
          <a:pPr>
            <a:lnSpc>
              <a:spcPct val="100000"/>
            </a:lnSpc>
            <a:spcBef>
              <a:spcPts val="0"/>
            </a:spcBef>
            <a:spcAft>
              <a:spcPts val="0"/>
            </a:spcAft>
          </a:pPr>
          <a:endParaRPr lang="en-US" sz="1600"/>
        </a:p>
      </dgm:t>
    </dgm:pt>
    <dgm:pt modelId="{A102155F-05E4-476C-8CD4-9162EF8599CC}">
      <dgm:prSet phldrT="[Text]" custT="1"/>
      <dgm:spPr>
        <a:solidFill>
          <a:srgbClr val="63C571"/>
        </a:solidFill>
      </dgm:spPr>
      <dgm:t>
        <a:bodyPr/>
        <a:lstStyle/>
        <a:p>
          <a:pPr>
            <a:lnSpc>
              <a:spcPct val="100000"/>
            </a:lnSpc>
            <a:spcBef>
              <a:spcPts val="0"/>
            </a:spcBef>
            <a:spcAft>
              <a:spcPts val="0"/>
            </a:spcAft>
          </a:pPr>
          <a:r>
            <a:rPr lang="en-US" sz="1800" b="1" dirty="0">
              <a:solidFill>
                <a:schemeClr val="tx2"/>
              </a:solidFill>
            </a:rPr>
            <a:t>Before Saying Yes, What Should Mentors Keep In Mind?</a:t>
          </a:r>
        </a:p>
        <a:p>
          <a:pPr>
            <a:lnSpc>
              <a:spcPct val="100000"/>
            </a:lnSpc>
            <a:spcBef>
              <a:spcPts val="0"/>
            </a:spcBef>
            <a:spcAft>
              <a:spcPts val="0"/>
            </a:spcAft>
          </a:pPr>
          <a:r>
            <a:rPr lang="en-US" sz="1600" b="1" dirty="0">
              <a:solidFill>
                <a:schemeClr val="tx2"/>
              </a:solidFill>
            </a:rPr>
            <a:t>     </a:t>
          </a:r>
          <a:r>
            <a:rPr lang="en-US" sz="1600" b="0" dirty="0">
              <a:solidFill>
                <a:schemeClr val="tx2"/>
              </a:solidFill>
            </a:rPr>
            <a:t>Preparing for Mentorship</a:t>
          </a:r>
        </a:p>
        <a:p>
          <a:pPr>
            <a:lnSpc>
              <a:spcPct val="100000"/>
            </a:lnSpc>
            <a:spcBef>
              <a:spcPts val="0"/>
            </a:spcBef>
            <a:spcAft>
              <a:spcPts val="0"/>
            </a:spcAft>
          </a:pPr>
          <a:r>
            <a:rPr lang="en-US" sz="1600" b="0" dirty="0">
              <a:solidFill>
                <a:schemeClr val="tx2"/>
              </a:solidFill>
            </a:rPr>
            <a:t>     Understanding Structural Barriers to Positive Mentoring Relationships</a:t>
          </a:r>
        </a:p>
      </dgm:t>
    </dgm:pt>
    <dgm:pt modelId="{239B4E4A-731B-4AF5-8105-A3F7EAEF1FB8}" type="parTrans" cxnId="{74C3B9A9-23EB-4F9A-A0EF-295F052A1E13}">
      <dgm:prSet/>
      <dgm:spPr/>
      <dgm:t>
        <a:bodyPr/>
        <a:lstStyle/>
        <a:p>
          <a:pPr>
            <a:lnSpc>
              <a:spcPct val="100000"/>
            </a:lnSpc>
            <a:spcBef>
              <a:spcPts val="0"/>
            </a:spcBef>
            <a:spcAft>
              <a:spcPts val="0"/>
            </a:spcAft>
          </a:pPr>
          <a:endParaRPr lang="en-US" sz="1600"/>
        </a:p>
      </dgm:t>
    </dgm:pt>
    <dgm:pt modelId="{E9AD954F-E336-4CC6-B802-16D9764DD0DA}" type="sibTrans" cxnId="{74C3B9A9-23EB-4F9A-A0EF-295F052A1E13}">
      <dgm:prSet/>
      <dgm:spPr/>
      <dgm:t>
        <a:bodyPr/>
        <a:lstStyle/>
        <a:p>
          <a:pPr>
            <a:lnSpc>
              <a:spcPct val="100000"/>
            </a:lnSpc>
            <a:spcBef>
              <a:spcPts val="0"/>
            </a:spcBef>
            <a:spcAft>
              <a:spcPts val="0"/>
            </a:spcAft>
          </a:pPr>
          <a:endParaRPr lang="en-US" sz="1600"/>
        </a:p>
      </dgm:t>
    </dgm:pt>
    <dgm:pt modelId="{4511ACF3-54F7-4761-A402-D7C57E844534}">
      <dgm:prSet phldrT="[Text]" custT="1"/>
      <dgm:spPr>
        <a:solidFill>
          <a:srgbClr val="AE78D6"/>
        </a:solidFill>
      </dgm:spPr>
      <dgm:t>
        <a:bodyPr/>
        <a:lstStyle/>
        <a:p>
          <a:pPr>
            <a:lnSpc>
              <a:spcPct val="100000"/>
            </a:lnSpc>
            <a:spcBef>
              <a:spcPts val="0"/>
            </a:spcBef>
            <a:spcAft>
              <a:spcPts val="0"/>
            </a:spcAft>
          </a:pPr>
          <a:r>
            <a:rPr lang="en-US" sz="1800" b="1" dirty="0">
              <a:solidFill>
                <a:schemeClr val="tx2"/>
              </a:solidFill>
            </a:rPr>
            <a:t>Resources</a:t>
          </a:r>
        </a:p>
        <a:p>
          <a:pPr>
            <a:lnSpc>
              <a:spcPct val="100000"/>
            </a:lnSpc>
            <a:spcBef>
              <a:spcPts val="0"/>
            </a:spcBef>
            <a:spcAft>
              <a:spcPts val="0"/>
            </a:spcAft>
          </a:pPr>
          <a:endParaRPr lang="en-US" sz="1600" b="1" dirty="0">
            <a:solidFill>
              <a:schemeClr val="tx2"/>
            </a:solidFill>
          </a:endParaRPr>
        </a:p>
      </dgm:t>
    </dgm:pt>
    <dgm:pt modelId="{8F338B40-BF0D-47C1-ACA0-24E2DA71B190}" type="parTrans" cxnId="{83B64513-3DE0-45DC-9F13-1DD971CA0E8E}">
      <dgm:prSet/>
      <dgm:spPr/>
      <dgm:t>
        <a:bodyPr/>
        <a:lstStyle/>
        <a:p>
          <a:pPr>
            <a:lnSpc>
              <a:spcPct val="100000"/>
            </a:lnSpc>
            <a:spcBef>
              <a:spcPts val="0"/>
            </a:spcBef>
            <a:spcAft>
              <a:spcPts val="0"/>
            </a:spcAft>
          </a:pPr>
          <a:endParaRPr lang="en-US" sz="1600"/>
        </a:p>
      </dgm:t>
    </dgm:pt>
    <dgm:pt modelId="{91954875-544F-40AE-8825-B57A92F0EC51}" type="sibTrans" cxnId="{83B64513-3DE0-45DC-9F13-1DD971CA0E8E}">
      <dgm:prSet/>
      <dgm:spPr/>
      <dgm:t>
        <a:bodyPr/>
        <a:lstStyle/>
        <a:p>
          <a:pPr>
            <a:lnSpc>
              <a:spcPct val="100000"/>
            </a:lnSpc>
            <a:spcBef>
              <a:spcPts val="0"/>
            </a:spcBef>
            <a:spcAft>
              <a:spcPts val="0"/>
            </a:spcAft>
          </a:pPr>
          <a:endParaRPr lang="en-US" sz="1600"/>
        </a:p>
      </dgm:t>
    </dgm:pt>
    <dgm:pt modelId="{B757F0AC-1865-46EC-A540-E7C594F89037}">
      <dgm:prSet custT="1"/>
      <dgm:spPr>
        <a:solidFill>
          <a:schemeClr val="tx1">
            <a:lumMod val="50000"/>
          </a:schemeClr>
        </a:solidFill>
      </dgm:spPr>
      <dgm:t>
        <a:bodyPr/>
        <a:lstStyle/>
        <a:p>
          <a:pPr>
            <a:lnSpc>
              <a:spcPct val="100000"/>
            </a:lnSpc>
            <a:spcBef>
              <a:spcPts val="0"/>
            </a:spcBef>
            <a:spcAft>
              <a:spcPts val="0"/>
            </a:spcAft>
          </a:pPr>
          <a:r>
            <a:rPr lang="en-US" sz="1800" b="1" dirty="0">
              <a:solidFill>
                <a:schemeClr val="tx2"/>
              </a:solidFill>
            </a:rPr>
            <a:t>ABCs of Mentorship</a:t>
          </a:r>
        </a:p>
        <a:p>
          <a:pPr>
            <a:lnSpc>
              <a:spcPct val="100000"/>
            </a:lnSpc>
            <a:spcBef>
              <a:spcPts val="0"/>
            </a:spcBef>
            <a:spcAft>
              <a:spcPts val="0"/>
            </a:spcAft>
          </a:pPr>
          <a:r>
            <a:rPr lang="en-US" sz="1600" b="0" dirty="0">
              <a:solidFill>
                <a:schemeClr val="tx2"/>
              </a:solidFill>
            </a:rPr>
            <a:t>     Mentorship, sponsorship, &amp; coaching – what’s the difference?</a:t>
          </a:r>
        </a:p>
        <a:p>
          <a:pPr>
            <a:lnSpc>
              <a:spcPct val="100000"/>
            </a:lnSpc>
            <a:spcBef>
              <a:spcPts val="0"/>
            </a:spcBef>
            <a:spcAft>
              <a:spcPts val="0"/>
            </a:spcAft>
          </a:pPr>
          <a:r>
            <a:rPr lang="en-US" sz="1600" b="0" dirty="0">
              <a:solidFill>
                <a:schemeClr val="tx2"/>
              </a:solidFill>
            </a:rPr>
            <a:t>	</a:t>
          </a:r>
        </a:p>
      </dgm:t>
    </dgm:pt>
    <dgm:pt modelId="{60B6AB6E-E94D-47CE-90D7-3F027C5C8D3B}" type="parTrans" cxnId="{010AB5E0-ED17-4E12-886F-FF763A30D631}">
      <dgm:prSet/>
      <dgm:spPr/>
      <dgm:t>
        <a:bodyPr/>
        <a:lstStyle/>
        <a:p>
          <a:pPr>
            <a:lnSpc>
              <a:spcPct val="100000"/>
            </a:lnSpc>
            <a:spcBef>
              <a:spcPts val="0"/>
            </a:spcBef>
            <a:spcAft>
              <a:spcPts val="0"/>
            </a:spcAft>
          </a:pPr>
          <a:endParaRPr lang="en-US" sz="1600"/>
        </a:p>
      </dgm:t>
    </dgm:pt>
    <dgm:pt modelId="{750A9B34-9AC9-4A19-A9D9-36D3B167E201}" type="sibTrans" cxnId="{010AB5E0-ED17-4E12-886F-FF763A30D631}">
      <dgm:prSet/>
      <dgm:spPr/>
      <dgm:t>
        <a:bodyPr/>
        <a:lstStyle/>
        <a:p>
          <a:pPr>
            <a:lnSpc>
              <a:spcPct val="100000"/>
            </a:lnSpc>
            <a:spcBef>
              <a:spcPts val="0"/>
            </a:spcBef>
            <a:spcAft>
              <a:spcPts val="0"/>
            </a:spcAft>
          </a:pPr>
          <a:endParaRPr lang="en-US" sz="1600"/>
        </a:p>
      </dgm:t>
    </dgm:pt>
    <dgm:pt modelId="{C1125FB6-EE5C-48A9-B4EE-51CED33DB394}" type="pres">
      <dgm:prSet presAssocID="{D74C3E54-03A2-406B-ABD5-313D2F2AC104}" presName="linear" presStyleCnt="0">
        <dgm:presLayoutVars>
          <dgm:dir/>
          <dgm:animLvl val="lvl"/>
          <dgm:resizeHandles val="exact"/>
        </dgm:presLayoutVars>
      </dgm:prSet>
      <dgm:spPr/>
    </dgm:pt>
    <dgm:pt modelId="{F090AB6B-5B68-4D89-A025-3066EFCA6E33}" type="pres">
      <dgm:prSet presAssocID="{B757F0AC-1865-46EC-A540-E7C594F89037}" presName="parentLin" presStyleCnt="0"/>
      <dgm:spPr/>
    </dgm:pt>
    <dgm:pt modelId="{A9019CED-63C2-4CF2-8FB7-9C1E0F3011A2}" type="pres">
      <dgm:prSet presAssocID="{B757F0AC-1865-46EC-A540-E7C594F89037}" presName="parentLeftMargin" presStyleLbl="node1" presStyleIdx="0" presStyleCnt="4"/>
      <dgm:spPr/>
    </dgm:pt>
    <dgm:pt modelId="{0A77D755-15CB-4D3B-AD7F-3727FC8BEF05}" type="pres">
      <dgm:prSet presAssocID="{B757F0AC-1865-46EC-A540-E7C594F89037}" presName="parentText" presStyleLbl="node1" presStyleIdx="0" presStyleCnt="4" custScaleX="117219" custScaleY="153877" custLinFactX="3054" custLinFactNeighborX="100000">
        <dgm:presLayoutVars>
          <dgm:chMax val="0"/>
          <dgm:bulletEnabled val="1"/>
        </dgm:presLayoutVars>
      </dgm:prSet>
      <dgm:spPr/>
    </dgm:pt>
    <dgm:pt modelId="{F54F81D8-2060-43DE-B688-12A237F8FD80}" type="pres">
      <dgm:prSet presAssocID="{B757F0AC-1865-46EC-A540-E7C594F89037}" presName="negativeSpace" presStyleCnt="0"/>
      <dgm:spPr/>
    </dgm:pt>
    <dgm:pt modelId="{7164E09E-D978-4556-AF79-65EEBAA340F6}" type="pres">
      <dgm:prSet presAssocID="{B757F0AC-1865-46EC-A540-E7C594F89037}" presName="childText" presStyleLbl="conFgAcc1" presStyleIdx="0" presStyleCnt="4">
        <dgm:presLayoutVars>
          <dgm:bulletEnabled val="1"/>
        </dgm:presLayoutVars>
      </dgm:prSet>
      <dgm:spPr/>
    </dgm:pt>
    <dgm:pt modelId="{359B8D58-5093-49DC-BDC2-1104E97836E0}" type="pres">
      <dgm:prSet presAssocID="{750A9B34-9AC9-4A19-A9D9-36D3B167E201}" presName="spaceBetweenRectangles" presStyleCnt="0"/>
      <dgm:spPr/>
    </dgm:pt>
    <dgm:pt modelId="{DF760D12-922C-40D8-AE2B-CB39D5011A60}" type="pres">
      <dgm:prSet presAssocID="{77C27A1A-F0CC-4C2A-9B7E-F22674E1806C}" presName="parentLin" presStyleCnt="0"/>
      <dgm:spPr/>
    </dgm:pt>
    <dgm:pt modelId="{E7471277-2999-4389-9628-B45167853E30}" type="pres">
      <dgm:prSet presAssocID="{77C27A1A-F0CC-4C2A-9B7E-F22674E1806C}" presName="parentLeftMargin" presStyleLbl="node1" presStyleIdx="0" presStyleCnt="4" custLinFactNeighborX="-6250" custLinFactNeighborY="470"/>
      <dgm:spPr/>
    </dgm:pt>
    <dgm:pt modelId="{E51C1944-E240-46A0-9DB2-C35F0D16D464}" type="pres">
      <dgm:prSet presAssocID="{77C27A1A-F0CC-4C2A-9B7E-F22674E1806C}" presName="parentText" presStyleLbl="node1" presStyleIdx="1" presStyleCnt="4" custScaleX="116733" custScaleY="168246" custLinFactX="3427" custLinFactNeighborX="100000">
        <dgm:presLayoutVars>
          <dgm:chMax val="0"/>
          <dgm:bulletEnabled val="1"/>
        </dgm:presLayoutVars>
      </dgm:prSet>
      <dgm:spPr/>
    </dgm:pt>
    <dgm:pt modelId="{A06CC93F-7804-409C-BB6E-067F6A6AEE8F}" type="pres">
      <dgm:prSet presAssocID="{77C27A1A-F0CC-4C2A-9B7E-F22674E1806C}" presName="negativeSpace" presStyleCnt="0"/>
      <dgm:spPr/>
    </dgm:pt>
    <dgm:pt modelId="{5B2F3B75-0F06-4324-A741-8EC04752B7B2}" type="pres">
      <dgm:prSet presAssocID="{77C27A1A-F0CC-4C2A-9B7E-F22674E1806C}" presName="childText" presStyleLbl="conFgAcc1" presStyleIdx="1" presStyleCnt="4">
        <dgm:presLayoutVars>
          <dgm:bulletEnabled val="1"/>
        </dgm:presLayoutVars>
      </dgm:prSet>
      <dgm:spPr/>
    </dgm:pt>
    <dgm:pt modelId="{8BECD4B5-F53D-4885-ABAF-E7A534897119}" type="pres">
      <dgm:prSet presAssocID="{469E9669-3674-496A-AF4A-920F4A92F30B}" presName="spaceBetweenRectangles" presStyleCnt="0"/>
      <dgm:spPr/>
    </dgm:pt>
    <dgm:pt modelId="{CB070EA7-B792-4347-9D5B-F440CC746D72}" type="pres">
      <dgm:prSet presAssocID="{A102155F-05E4-476C-8CD4-9162EF8599CC}" presName="parentLin" presStyleCnt="0"/>
      <dgm:spPr/>
    </dgm:pt>
    <dgm:pt modelId="{2703D33C-4315-4050-9017-542F1623D51E}" type="pres">
      <dgm:prSet presAssocID="{A102155F-05E4-476C-8CD4-9162EF8599CC}" presName="parentLeftMargin" presStyleLbl="node1" presStyleIdx="1" presStyleCnt="4"/>
      <dgm:spPr/>
    </dgm:pt>
    <dgm:pt modelId="{1E275356-7B7D-4E8A-9D13-823C4722C2F1}" type="pres">
      <dgm:prSet presAssocID="{A102155F-05E4-476C-8CD4-9162EF8599CC}" presName="parentText" presStyleLbl="node1" presStyleIdx="2" presStyleCnt="4" custScaleX="116734" custScaleY="172276" custLinFactX="3427" custLinFactNeighborX="100000" custLinFactNeighborY="9839">
        <dgm:presLayoutVars>
          <dgm:chMax val="0"/>
          <dgm:bulletEnabled val="1"/>
        </dgm:presLayoutVars>
      </dgm:prSet>
      <dgm:spPr/>
    </dgm:pt>
    <dgm:pt modelId="{4285533E-3536-4A58-B50C-793876C65A9B}" type="pres">
      <dgm:prSet presAssocID="{A102155F-05E4-476C-8CD4-9162EF8599CC}" presName="negativeSpace" presStyleCnt="0"/>
      <dgm:spPr/>
    </dgm:pt>
    <dgm:pt modelId="{24A2C80D-FA51-43B9-BE22-19DC2397EEFD}" type="pres">
      <dgm:prSet presAssocID="{A102155F-05E4-476C-8CD4-9162EF8599CC}" presName="childText" presStyleLbl="conFgAcc1" presStyleIdx="2" presStyleCnt="4">
        <dgm:presLayoutVars>
          <dgm:bulletEnabled val="1"/>
        </dgm:presLayoutVars>
      </dgm:prSet>
      <dgm:spPr/>
    </dgm:pt>
    <dgm:pt modelId="{B2CEB0BB-0FE8-4B6B-B02D-CA65DB5ADF61}" type="pres">
      <dgm:prSet presAssocID="{E9AD954F-E336-4CC6-B802-16D9764DD0DA}" presName="spaceBetweenRectangles" presStyleCnt="0"/>
      <dgm:spPr/>
    </dgm:pt>
    <dgm:pt modelId="{4EFE2FF9-3230-4593-A839-1203B155087A}" type="pres">
      <dgm:prSet presAssocID="{4511ACF3-54F7-4761-A402-D7C57E844534}" presName="parentLin" presStyleCnt="0"/>
      <dgm:spPr/>
    </dgm:pt>
    <dgm:pt modelId="{E09DE09A-E28B-489D-A912-283EFB82CC8E}" type="pres">
      <dgm:prSet presAssocID="{4511ACF3-54F7-4761-A402-D7C57E844534}" presName="parentLeftMargin" presStyleLbl="node1" presStyleIdx="2" presStyleCnt="4"/>
      <dgm:spPr/>
    </dgm:pt>
    <dgm:pt modelId="{6A23C732-2414-4046-BCD9-9F7F23D7339D}" type="pres">
      <dgm:prSet presAssocID="{4511ACF3-54F7-4761-A402-D7C57E844534}" presName="parentText" presStyleLbl="node1" presStyleIdx="3" presStyleCnt="4" custScaleX="116734" custScaleY="157522" custLinFactX="3427" custLinFactNeighborX="100000">
        <dgm:presLayoutVars>
          <dgm:chMax val="0"/>
          <dgm:bulletEnabled val="1"/>
        </dgm:presLayoutVars>
      </dgm:prSet>
      <dgm:spPr/>
    </dgm:pt>
    <dgm:pt modelId="{301DB822-EDFB-4965-95CC-DD95EB0972FB}" type="pres">
      <dgm:prSet presAssocID="{4511ACF3-54F7-4761-A402-D7C57E844534}" presName="negativeSpace" presStyleCnt="0"/>
      <dgm:spPr/>
    </dgm:pt>
    <dgm:pt modelId="{12AB76E3-D233-47BD-8D12-1E01DADC51B6}" type="pres">
      <dgm:prSet presAssocID="{4511ACF3-54F7-4761-A402-D7C57E844534}" presName="childText" presStyleLbl="conFgAcc1" presStyleIdx="3" presStyleCnt="4">
        <dgm:presLayoutVars>
          <dgm:bulletEnabled val="1"/>
        </dgm:presLayoutVars>
      </dgm:prSet>
      <dgm:spPr/>
    </dgm:pt>
  </dgm:ptLst>
  <dgm:cxnLst>
    <dgm:cxn modelId="{83B64513-3DE0-45DC-9F13-1DD971CA0E8E}" srcId="{D74C3E54-03A2-406B-ABD5-313D2F2AC104}" destId="{4511ACF3-54F7-4761-A402-D7C57E844534}" srcOrd="3" destOrd="0" parTransId="{8F338B40-BF0D-47C1-ACA0-24E2DA71B190}" sibTransId="{91954875-544F-40AE-8825-B57A92F0EC51}"/>
    <dgm:cxn modelId="{2BD1E534-E53F-4F7F-9685-5630308A537F}" type="presOf" srcId="{77C27A1A-F0CC-4C2A-9B7E-F22674E1806C}" destId="{E7471277-2999-4389-9628-B45167853E30}" srcOrd="0" destOrd="0" presId="urn:microsoft.com/office/officeart/2005/8/layout/list1"/>
    <dgm:cxn modelId="{99DDB738-64B7-4FEC-9BB1-4ADA9AEAB38A}" type="presOf" srcId="{A102155F-05E4-476C-8CD4-9162EF8599CC}" destId="{1E275356-7B7D-4E8A-9D13-823C4722C2F1}" srcOrd="1" destOrd="0" presId="urn:microsoft.com/office/officeart/2005/8/layout/list1"/>
    <dgm:cxn modelId="{CFA3B43E-AF28-4E3B-BF26-D7F219182534}" type="presOf" srcId="{4511ACF3-54F7-4761-A402-D7C57E844534}" destId="{6A23C732-2414-4046-BCD9-9F7F23D7339D}" srcOrd="1" destOrd="0" presId="urn:microsoft.com/office/officeart/2005/8/layout/list1"/>
    <dgm:cxn modelId="{7A9B085E-EBBF-49FD-8E49-CF10100B4BCB}" type="presOf" srcId="{B757F0AC-1865-46EC-A540-E7C594F89037}" destId="{0A77D755-15CB-4D3B-AD7F-3727FC8BEF05}" srcOrd="1" destOrd="0" presId="urn:microsoft.com/office/officeart/2005/8/layout/list1"/>
    <dgm:cxn modelId="{E5AFBE67-525B-4A82-9F7A-5429C5584077}" srcId="{D74C3E54-03A2-406B-ABD5-313D2F2AC104}" destId="{77C27A1A-F0CC-4C2A-9B7E-F22674E1806C}" srcOrd="1" destOrd="0" parTransId="{99F686A1-AFA0-4357-90EC-545ACA66C03C}" sibTransId="{469E9669-3674-496A-AF4A-920F4A92F30B}"/>
    <dgm:cxn modelId="{FEB4736F-8839-48A5-A6C5-50271F5EAEB4}" type="presOf" srcId="{D74C3E54-03A2-406B-ABD5-313D2F2AC104}" destId="{C1125FB6-EE5C-48A9-B4EE-51CED33DB394}" srcOrd="0" destOrd="0" presId="urn:microsoft.com/office/officeart/2005/8/layout/list1"/>
    <dgm:cxn modelId="{6916A183-74BA-4D23-B52F-D4029421FF25}" type="presOf" srcId="{A102155F-05E4-476C-8CD4-9162EF8599CC}" destId="{2703D33C-4315-4050-9017-542F1623D51E}" srcOrd="0" destOrd="0" presId="urn:microsoft.com/office/officeart/2005/8/layout/list1"/>
    <dgm:cxn modelId="{40995086-9771-44C5-8530-87C96BE6F178}" type="presOf" srcId="{4511ACF3-54F7-4761-A402-D7C57E844534}" destId="{E09DE09A-E28B-489D-A912-283EFB82CC8E}" srcOrd="0" destOrd="0" presId="urn:microsoft.com/office/officeart/2005/8/layout/list1"/>
    <dgm:cxn modelId="{197940A8-405B-4935-BA89-04364C7238C6}" type="presOf" srcId="{77C27A1A-F0CC-4C2A-9B7E-F22674E1806C}" destId="{E51C1944-E240-46A0-9DB2-C35F0D16D464}" srcOrd="1" destOrd="0" presId="urn:microsoft.com/office/officeart/2005/8/layout/list1"/>
    <dgm:cxn modelId="{74C3B9A9-23EB-4F9A-A0EF-295F052A1E13}" srcId="{D74C3E54-03A2-406B-ABD5-313D2F2AC104}" destId="{A102155F-05E4-476C-8CD4-9162EF8599CC}" srcOrd="2" destOrd="0" parTransId="{239B4E4A-731B-4AF5-8105-A3F7EAEF1FB8}" sibTransId="{E9AD954F-E336-4CC6-B802-16D9764DD0DA}"/>
    <dgm:cxn modelId="{010AB5E0-ED17-4E12-886F-FF763A30D631}" srcId="{D74C3E54-03A2-406B-ABD5-313D2F2AC104}" destId="{B757F0AC-1865-46EC-A540-E7C594F89037}" srcOrd="0" destOrd="0" parTransId="{60B6AB6E-E94D-47CE-90D7-3F027C5C8D3B}" sibTransId="{750A9B34-9AC9-4A19-A9D9-36D3B167E201}"/>
    <dgm:cxn modelId="{AF286FE1-2BBD-4E07-B67D-7937614FEA6B}" type="presOf" srcId="{B757F0AC-1865-46EC-A540-E7C594F89037}" destId="{A9019CED-63C2-4CF2-8FB7-9C1E0F3011A2}" srcOrd="0" destOrd="0" presId="urn:microsoft.com/office/officeart/2005/8/layout/list1"/>
    <dgm:cxn modelId="{3E37F007-138F-4430-ADD6-FB6448040D62}" type="presParOf" srcId="{C1125FB6-EE5C-48A9-B4EE-51CED33DB394}" destId="{F090AB6B-5B68-4D89-A025-3066EFCA6E33}" srcOrd="0" destOrd="0" presId="urn:microsoft.com/office/officeart/2005/8/layout/list1"/>
    <dgm:cxn modelId="{2216DC71-790C-402B-9772-21659EAA1FA0}" type="presParOf" srcId="{F090AB6B-5B68-4D89-A025-3066EFCA6E33}" destId="{A9019CED-63C2-4CF2-8FB7-9C1E0F3011A2}" srcOrd="0" destOrd="0" presId="urn:microsoft.com/office/officeart/2005/8/layout/list1"/>
    <dgm:cxn modelId="{6353EDF3-1CFF-4993-9D84-DBD97E3CE942}" type="presParOf" srcId="{F090AB6B-5B68-4D89-A025-3066EFCA6E33}" destId="{0A77D755-15CB-4D3B-AD7F-3727FC8BEF05}" srcOrd="1" destOrd="0" presId="urn:microsoft.com/office/officeart/2005/8/layout/list1"/>
    <dgm:cxn modelId="{A6526BC7-DE0F-4F66-A231-6FA17A348B47}" type="presParOf" srcId="{C1125FB6-EE5C-48A9-B4EE-51CED33DB394}" destId="{F54F81D8-2060-43DE-B688-12A237F8FD80}" srcOrd="1" destOrd="0" presId="urn:microsoft.com/office/officeart/2005/8/layout/list1"/>
    <dgm:cxn modelId="{85638161-D7F5-49C4-8C21-AD24F104541D}" type="presParOf" srcId="{C1125FB6-EE5C-48A9-B4EE-51CED33DB394}" destId="{7164E09E-D978-4556-AF79-65EEBAA340F6}" srcOrd="2" destOrd="0" presId="urn:microsoft.com/office/officeart/2005/8/layout/list1"/>
    <dgm:cxn modelId="{B3B9AA0D-885D-4DD6-B794-660412F221DF}" type="presParOf" srcId="{C1125FB6-EE5C-48A9-B4EE-51CED33DB394}" destId="{359B8D58-5093-49DC-BDC2-1104E97836E0}" srcOrd="3" destOrd="0" presId="urn:microsoft.com/office/officeart/2005/8/layout/list1"/>
    <dgm:cxn modelId="{A078CF3D-8770-4BE9-9020-B80FCD3CA52D}" type="presParOf" srcId="{C1125FB6-EE5C-48A9-B4EE-51CED33DB394}" destId="{DF760D12-922C-40D8-AE2B-CB39D5011A60}" srcOrd="4" destOrd="0" presId="urn:microsoft.com/office/officeart/2005/8/layout/list1"/>
    <dgm:cxn modelId="{CF1C97CE-DBD1-482D-80E5-729AA4C74F0D}" type="presParOf" srcId="{DF760D12-922C-40D8-AE2B-CB39D5011A60}" destId="{E7471277-2999-4389-9628-B45167853E30}" srcOrd="0" destOrd="0" presId="urn:microsoft.com/office/officeart/2005/8/layout/list1"/>
    <dgm:cxn modelId="{17372976-4530-457A-ACA1-85258E8CAF3E}" type="presParOf" srcId="{DF760D12-922C-40D8-AE2B-CB39D5011A60}" destId="{E51C1944-E240-46A0-9DB2-C35F0D16D464}" srcOrd="1" destOrd="0" presId="urn:microsoft.com/office/officeart/2005/8/layout/list1"/>
    <dgm:cxn modelId="{A4749340-61E5-45C0-9F70-DCFBFD005B19}" type="presParOf" srcId="{C1125FB6-EE5C-48A9-B4EE-51CED33DB394}" destId="{A06CC93F-7804-409C-BB6E-067F6A6AEE8F}" srcOrd="5" destOrd="0" presId="urn:microsoft.com/office/officeart/2005/8/layout/list1"/>
    <dgm:cxn modelId="{F700DAA0-0857-43AF-8A26-FC0065D909FA}" type="presParOf" srcId="{C1125FB6-EE5C-48A9-B4EE-51CED33DB394}" destId="{5B2F3B75-0F06-4324-A741-8EC04752B7B2}" srcOrd="6" destOrd="0" presId="urn:microsoft.com/office/officeart/2005/8/layout/list1"/>
    <dgm:cxn modelId="{7DB04E8A-D558-4706-9438-E5153BE855F1}" type="presParOf" srcId="{C1125FB6-EE5C-48A9-B4EE-51CED33DB394}" destId="{8BECD4B5-F53D-4885-ABAF-E7A534897119}" srcOrd="7" destOrd="0" presId="urn:microsoft.com/office/officeart/2005/8/layout/list1"/>
    <dgm:cxn modelId="{9597004C-C5C8-496F-BAC2-42E1AF710D44}" type="presParOf" srcId="{C1125FB6-EE5C-48A9-B4EE-51CED33DB394}" destId="{CB070EA7-B792-4347-9D5B-F440CC746D72}" srcOrd="8" destOrd="0" presId="urn:microsoft.com/office/officeart/2005/8/layout/list1"/>
    <dgm:cxn modelId="{076BCA0B-367F-4587-AA39-0C37624C2ECC}" type="presParOf" srcId="{CB070EA7-B792-4347-9D5B-F440CC746D72}" destId="{2703D33C-4315-4050-9017-542F1623D51E}" srcOrd="0" destOrd="0" presId="urn:microsoft.com/office/officeart/2005/8/layout/list1"/>
    <dgm:cxn modelId="{E1637BED-2DE0-4A17-9C9F-DD67D07E999E}" type="presParOf" srcId="{CB070EA7-B792-4347-9D5B-F440CC746D72}" destId="{1E275356-7B7D-4E8A-9D13-823C4722C2F1}" srcOrd="1" destOrd="0" presId="urn:microsoft.com/office/officeart/2005/8/layout/list1"/>
    <dgm:cxn modelId="{CCB10B2D-5514-41AA-9720-0618E9404AED}" type="presParOf" srcId="{C1125FB6-EE5C-48A9-B4EE-51CED33DB394}" destId="{4285533E-3536-4A58-B50C-793876C65A9B}" srcOrd="9" destOrd="0" presId="urn:microsoft.com/office/officeart/2005/8/layout/list1"/>
    <dgm:cxn modelId="{F5AE3070-FA45-43D2-A416-0D94378E3138}" type="presParOf" srcId="{C1125FB6-EE5C-48A9-B4EE-51CED33DB394}" destId="{24A2C80D-FA51-43B9-BE22-19DC2397EEFD}" srcOrd="10" destOrd="0" presId="urn:microsoft.com/office/officeart/2005/8/layout/list1"/>
    <dgm:cxn modelId="{107DFD56-72C0-44F3-BF9E-F655333A9BFA}" type="presParOf" srcId="{C1125FB6-EE5C-48A9-B4EE-51CED33DB394}" destId="{B2CEB0BB-0FE8-4B6B-B02D-CA65DB5ADF61}" srcOrd="11" destOrd="0" presId="urn:microsoft.com/office/officeart/2005/8/layout/list1"/>
    <dgm:cxn modelId="{988EB11C-7DD0-411E-A5AD-E535DB0A0287}" type="presParOf" srcId="{C1125FB6-EE5C-48A9-B4EE-51CED33DB394}" destId="{4EFE2FF9-3230-4593-A839-1203B155087A}" srcOrd="12" destOrd="0" presId="urn:microsoft.com/office/officeart/2005/8/layout/list1"/>
    <dgm:cxn modelId="{A7D89779-361B-4F07-ADEE-D36295E9874B}" type="presParOf" srcId="{4EFE2FF9-3230-4593-A839-1203B155087A}" destId="{E09DE09A-E28B-489D-A912-283EFB82CC8E}" srcOrd="0" destOrd="0" presId="urn:microsoft.com/office/officeart/2005/8/layout/list1"/>
    <dgm:cxn modelId="{D81AE148-A9A8-4D5D-9DC2-F622C68D6FD3}" type="presParOf" srcId="{4EFE2FF9-3230-4593-A839-1203B155087A}" destId="{6A23C732-2414-4046-BCD9-9F7F23D7339D}" srcOrd="1" destOrd="0" presId="urn:microsoft.com/office/officeart/2005/8/layout/list1"/>
    <dgm:cxn modelId="{DFF3B8BF-BA76-4A9F-B824-41BEC4B1D3B3}" type="presParOf" srcId="{C1125FB6-EE5C-48A9-B4EE-51CED33DB394}" destId="{301DB822-EDFB-4965-95CC-DD95EB0972FB}" srcOrd="13" destOrd="0" presId="urn:microsoft.com/office/officeart/2005/8/layout/list1"/>
    <dgm:cxn modelId="{9612FE38-D1E4-43DF-8F8D-232168C03EF8}" type="presParOf" srcId="{C1125FB6-EE5C-48A9-B4EE-51CED33DB394}" destId="{12AB76E3-D233-47BD-8D12-1E01DADC51B6}"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4C3E54-03A2-406B-ABD5-313D2F2AC10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7C27A1A-F0CC-4C2A-9B7E-F22674E1806C}">
      <dgm:prSet phldrT="[Text]" custT="1"/>
      <dgm:spPr>
        <a:solidFill>
          <a:srgbClr val="FFC000"/>
        </a:solidFill>
      </dgm:spPr>
      <dgm:t>
        <a:bodyPr/>
        <a:lstStyle/>
        <a:p>
          <a:pPr>
            <a:lnSpc>
              <a:spcPct val="100000"/>
            </a:lnSpc>
            <a:spcBef>
              <a:spcPts val="0"/>
            </a:spcBef>
            <a:spcAft>
              <a:spcPts val="0"/>
            </a:spcAft>
          </a:pPr>
          <a:r>
            <a:rPr lang="en-US" sz="1500" b="1" dirty="0">
              <a:solidFill>
                <a:schemeClr val="tx2"/>
              </a:solidFill>
            </a:rPr>
            <a:t>Seeking Mentorship? What to Keep in Mind</a:t>
          </a:r>
        </a:p>
        <a:p>
          <a:pPr>
            <a:lnSpc>
              <a:spcPct val="100000"/>
            </a:lnSpc>
            <a:spcBef>
              <a:spcPts val="0"/>
            </a:spcBef>
            <a:spcAft>
              <a:spcPts val="0"/>
            </a:spcAft>
          </a:pPr>
          <a:r>
            <a:rPr lang="en-US" sz="1500" b="0" dirty="0">
              <a:solidFill>
                <a:schemeClr val="tx2"/>
              </a:solidFill>
            </a:rPr>
            <a:t>     Frame-setting, Defining Goals, Boundaries &amp; Expectations </a:t>
          </a:r>
          <a:endParaRPr lang="en-US" sz="1500" b="1" dirty="0">
            <a:solidFill>
              <a:schemeClr val="tx2"/>
            </a:solidFill>
          </a:endParaRPr>
        </a:p>
      </dgm:t>
    </dgm:pt>
    <dgm:pt modelId="{99F686A1-AFA0-4357-90EC-545ACA66C03C}" type="parTrans" cxnId="{E5AFBE67-525B-4A82-9F7A-5429C5584077}">
      <dgm:prSet/>
      <dgm:spPr/>
      <dgm:t>
        <a:bodyPr/>
        <a:lstStyle/>
        <a:p>
          <a:pPr>
            <a:lnSpc>
              <a:spcPct val="100000"/>
            </a:lnSpc>
            <a:spcBef>
              <a:spcPts val="0"/>
            </a:spcBef>
            <a:spcAft>
              <a:spcPts val="0"/>
            </a:spcAft>
          </a:pPr>
          <a:endParaRPr lang="en-US" sz="1500"/>
        </a:p>
      </dgm:t>
    </dgm:pt>
    <dgm:pt modelId="{469E9669-3674-496A-AF4A-920F4A92F30B}" type="sibTrans" cxnId="{E5AFBE67-525B-4A82-9F7A-5429C5584077}">
      <dgm:prSet/>
      <dgm:spPr/>
      <dgm:t>
        <a:bodyPr/>
        <a:lstStyle/>
        <a:p>
          <a:pPr>
            <a:lnSpc>
              <a:spcPct val="100000"/>
            </a:lnSpc>
            <a:spcBef>
              <a:spcPts val="0"/>
            </a:spcBef>
            <a:spcAft>
              <a:spcPts val="0"/>
            </a:spcAft>
          </a:pPr>
          <a:endParaRPr lang="en-US" sz="1500"/>
        </a:p>
      </dgm:t>
    </dgm:pt>
    <dgm:pt modelId="{A102155F-05E4-476C-8CD4-9162EF8599CC}">
      <dgm:prSet phldrT="[Text]" custT="1"/>
      <dgm:spPr>
        <a:solidFill>
          <a:srgbClr val="7FCF8A"/>
        </a:solidFill>
      </dgm:spPr>
      <dgm:t>
        <a:bodyPr/>
        <a:lstStyle/>
        <a:p>
          <a:pPr>
            <a:lnSpc>
              <a:spcPct val="100000"/>
            </a:lnSpc>
            <a:spcBef>
              <a:spcPts val="0"/>
            </a:spcBef>
            <a:spcAft>
              <a:spcPts val="0"/>
            </a:spcAft>
          </a:pPr>
          <a:r>
            <a:rPr lang="en-US" sz="1500" b="1" dirty="0">
              <a:solidFill>
                <a:schemeClr val="tx2"/>
              </a:solidFill>
            </a:rPr>
            <a:t>Before Saying Yes, What Should Mentors Keep In Mind?</a:t>
          </a:r>
        </a:p>
        <a:p>
          <a:pPr>
            <a:lnSpc>
              <a:spcPct val="100000"/>
            </a:lnSpc>
            <a:spcBef>
              <a:spcPts val="0"/>
            </a:spcBef>
            <a:spcAft>
              <a:spcPts val="0"/>
            </a:spcAft>
          </a:pPr>
          <a:r>
            <a:rPr lang="en-US" sz="1500" b="1" dirty="0">
              <a:solidFill>
                <a:schemeClr val="tx2"/>
              </a:solidFill>
            </a:rPr>
            <a:t>     Preparing for Mentorship</a:t>
          </a:r>
        </a:p>
        <a:p>
          <a:pPr>
            <a:lnSpc>
              <a:spcPct val="100000"/>
            </a:lnSpc>
            <a:spcBef>
              <a:spcPts val="0"/>
            </a:spcBef>
            <a:spcAft>
              <a:spcPts val="0"/>
            </a:spcAft>
          </a:pPr>
          <a:r>
            <a:rPr lang="en-US" sz="1500" b="1" dirty="0">
              <a:solidFill>
                <a:schemeClr val="tx2"/>
              </a:solidFill>
            </a:rPr>
            <a:t>     Understanding Structural Barriers to Positive Mentoring Relationships</a:t>
          </a:r>
        </a:p>
      </dgm:t>
    </dgm:pt>
    <dgm:pt modelId="{239B4E4A-731B-4AF5-8105-A3F7EAEF1FB8}" type="parTrans" cxnId="{74C3B9A9-23EB-4F9A-A0EF-295F052A1E13}">
      <dgm:prSet/>
      <dgm:spPr/>
      <dgm:t>
        <a:bodyPr/>
        <a:lstStyle/>
        <a:p>
          <a:pPr>
            <a:lnSpc>
              <a:spcPct val="100000"/>
            </a:lnSpc>
            <a:spcBef>
              <a:spcPts val="0"/>
            </a:spcBef>
            <a:spcAft>
              <a:spcPts val="0"/>
            </a:spcAft>
          </a:pPr>
          <a:endParaRPr lang="en-US" sz="1500"/>
        </a:p>
      </dgm:t>
    </dgm:pt>
    <dgm:pt modelId="{E9AD954F-E336-4CC6-B802-16D9764DD0DA}" type="sibTrans" cxnId="{74C3B9A9-23EB-4F9A-A0EF-295F052A1E13}">
      <dgm:prSet/>
      <dgm:spPr/>
      <dgm:t>
        <a:bodyPr/>
        <a:lstStyle/>
        <a:p>
          <a:pPr>
            <a:lnSpc>
              <a:spcPct val="100000"/>
            </a:lnSpc>
            <a:spcBef>
              <a:spcPts val="0"/>
            </a:spcBef>
            <a:spcAft>
              <a:spcPts val="0"/>
            </a:spcAft>
          </a:pPr>
          <a:endParaRPr lang="en-US" sz="1500"/>
        </a:p>
      </dgm:t>
    </dgm:pt>
    <dgm:pt modelId="{4511ACF3-54F7-4761-A402-D7C57E844534}">
      <dgm:prSet phldrT="[Text]" custT="1"/>
      <dgm:spPr>
        <a:solidFill>
          <a:srgbClr val="AE78D6"/>
        </a:solidFill>
      </dgm:spPr>
      <dgm:t>
        <a:bodyPr/>
        <a:lstStyle/>
        <a:p>
          <a:pPr>
            <a:lnSpc>
              <a:spcPct val="100000"/>
            </a:lnSpc>
            <a:spcBef>
              <a:spcPts val="0"/>
            </a:spcBef>
            <a:spcAft>
              <a:spcPts val="0"/>
            </a:spcAft>
          </a:pPr>
          <a:r>
            <a:rPr lang="en-US" sz="1500" b="1" dirty="0">
              <a:solidFill>
                <a:schemeClr val="tx2"/>
              </a:solidFill>
            </a:rPr>
            <a:t>Resources</a:t>
          </a:r>
        </a:p>
        <a:p>
          <a:pPr>
            <a:lnSpc>
              <a:spcPct val="100000"/>
            </a:lnSpc>
            <a:spcBef>
              <a:spcPts val="0"/>
            </a:spcBef>
            <a:spcAft>
              <a:spcPts val="0"/>
            </a:spcAft>
          </a:pPr>
          <a:endParaRPr lang="en-US" sz="1500" b="1" dirty="0">
            <a:solidFill>
              <a:schemeClr val="tx2"/>
            </a:solidFill>
          </a:endParaRPr>
        </a:p>
      </dgm:t>
    </dgm:pt>
    <dgm:pt modelId="{8F338B40-BF0D-47C1-ACA0-24E2DA71B190}" type="parTrans" cxnId="{83B64513-3DE0-45DC-9F13-1DD971CA0E8E}">
      <dgm:prSet/>
      <dgm:spPr/>
      <dgm:t>
        <a:bodyPr/>
        <a:lstStyle/>
        <a:p>
          <a:pPr>
            <a:lnSpc>
              <a:spcPct val="100000"/>
            </a:lnSpc>
            <a:spcBef>
              <a:spcPts val="0"/>
            </a:spcBef>
            <a:spcAft>
              <a:spcPts val="0"/>
            </a:spcAft>
          </a:pPr>
          <a:endParaRPr lang="en-US" sz="1500"/>
        </a:p>
      </dgm:t>
    </dgm:pt>
    <dgm:pt modelId="{91954875-544F-40AE-8825-B57A92F0EC51}" type="sibTrans" cxnId="{83B64513-3DE0-45DC-9F13-1DD971CA0E8E}">
      <dgm:prSet/>
      <dgm:spPr/>
      <dgm:t>
        <a:bodyPr/>
        <a:lstStyle/>
        <a:p>
          <a:pPr>
            <a:lnSpc>
              <a:spcPct val="100000"/>
            </a:lnSpc>
            <a:spcBef>
              <a:spcPts val="0"/>
            </a:spcBef>
            <a:spcAft>
              <a:spcPts val="0"/>
            </a:spcAft>
          </a:pPr>
          <a:endParaRPr lang="en-US" sz="1500"/>
        </a:p>
      </dgm:t>
    </dgm:pt>
    <dgm:pt modelId="{B757F0AC-1865-46EC-A540-E7C594F89037}">
      <dgm:prSet custT="1"/>
      <dgm:spPr>
        <a:solidFill>
          <a:schemeClr val="tx1">
            <a:lumMod val="50000"/>
          </a:schemeClr>
        </a:solidFill>
      </dgm:spPr>
      <dgm:t>
        <a:bodyPr/>
        <a:lstStyle/>
        <a:p>
          <a:pPr>
            <a:lnSpc>
              <a:spcPct val="100000"/>
            </a:lnSpc>
            <a:spcBef>
              <a:spcPts val="1200"/>
            </a:spcBef>
            <a:spcAft>
              <a:spcPts val="0"/>
            </a:spcAft>
          </a:pPr>
          <a:endParaRPr lang="en-US" sz="2400" b="1" dirty="0">
            <a:solidFill>
              <a:schemeClr val="tx2"/>
            </a:solidFill>
          </a:endParaRPr>
        </a:p>
        <a:p>
          <a:pPr>
            <a:lnSpc>
              <a:spcPct val="100000"/>
            </a:lnSpc>
            <a:spcBef>
              <a:spcPts val="1200"/>
            </a:spcBef>
            <a:spcAft>
              <a:spcPts val="0"/>
            </a:spcAft>
          </a:pPr>
          <a:r>
            <a:rPr lang="en-US" sz="2400" b="1" dirty="0">
              <a:solidFill>
                <a:schemeClr val="tx2"/>
              </a:solidFill>
            </a:rPr>
            <a:t>ABCs of Mentorship</a:t>
          </a:r>
        </a:p>
        <a:p>
          <a:pPr>
            <a:lnSpc>
              <a:spcPct val="100000"/>
            </a:lnSpc>
            <a:spcBef>
              <a:spcPts val="0"/>
            </a:spcBef>
            <a:spcAft>
              <a:spcPts val="0"/>
            </a:spcAft>
          </a:pPr>
          <a:r>
            <a:rPr lang="en-US" sz="1800" b="0" dirty="0">
              <a:solidFill>
                <a:schemeClr val="tx2"/>
              </a:solidFill>
            </a:rPr>
            <a:t>     Mentorship, sponsorship, &amp; coaching – what’s the difference?</a:t>
          </a:r>
        </a:p>
        <a:p>
          <a:pPr>
            <a:lnSpc>
              <a:spcPct val="100000"/>
            </a:lnSpc>
            <a:spcBef>
              <a:spcPts val="0"/>
            </a:spcBef>
            <a:spcAft>
              <a:spcPts val="0"/>
            </a:spcAft>
          </a:pPr>
          <a:r>
            <a:rPr lang="en-US" sz="2000" b="0" dirty="0">
              <a:solidFill>
                <a:schemeClr val="tx2"/>
              </a:solidFill>
            </a:rPr>
            <a:t>	</a:t>
          </a:r>
        </a:p>
      </dgm:t>
    </dgm:pt>
    <dgm:pt modelId="{60B6AB6E-E94D-47CE-90D7-3F027C5C8D3B}" type="parTrans" cxnId="{010AB5E0-ED17-4E12-886F-FF763A30D631}">
      <dgm:prSet/>
      <dgm:spPr/>
      <dgm:t>
        <a:bodyPr/>
        <a:lstStyle/>
        <a:p>
          <a:pPr>
            <a:lnSpc>
              <a:spcPct val="100000"/>
            </a:lnSpc>
            <a:spcBef>
              <a:spcPts val="0"/>
            </a:spcBef>
            <a:spcAft>
              <a:spcPts val="0"/>
            </a:spcAft>
          </a:pPr>
          <a:endParaRPr lang="en-US" sz="1500"/>
        </a:p>
      </dgm:t>
    </dgm:pt>
    <dgm:pt modelId="{750A9B34-9AC9-4A19-A9D9-36D3B167E201}" type="sibTrans" cxnId="{010AB5E0-ED17-4E12-886F-FF763A30D631}">
      <dgm:prSet/>
      <dgm:spPr/>
      <dgm:t>
        <a:bodyPr/>
        <a:lstStyle/>
        <a:p>
          <a:pPr>
            <a:lnSpc>
              <a:spcPct val="100000"/>
            </a:lnSpc>
            <a:spcBef>
              <a:spcPts val="0"/>
            </a:spcBef>
            <a:spcAft>
              <a:spcPts val="0"/>
            </a:spcAft>
          </a:pPr>
          <a:endParaRPr lang="en-US" sz="1500"/>
        </a:p>
      </dgm:t>
    </dgm:pt>
    <dgm:pt modelId="{C1125FB6-EE5C-48A9-B4EE-51CED33DB394}" type="pres">
      <dgm:prSet presAssocID="{D74C3E54-03A2-406B-ABD5-313D2F2AC104}" presName="linear" presStyleCnt="0">
        <dgm:presLayoutVars>
          <dgm:dir/>
          <dgm:animLvl val="lvl"/>
          <dgm:resizeHandles val="exact"/>
        </dgm:presLayoutVars>
      </dgm:prSet>
      <dgm:spPr/>
    </dgm:pt>
    <dgm:pt modelId="{F090AB6B-5B68-4D89-A025-3066EFCA6E33}" type="pres">
      <dgm:prSet presAssocID="{B757F0AC-1865-46EC-A540-E7C594F89037}" presName="parentLin" presStyleCnt="0"/>
      <dgm:spPr/>
    </dgm:pt>
    <dgm:pt modelId="{A9019CED-63C2-4CF2-8FB7-9C1E0F3011A2}" type="pres">
      <dgm:prSet presAssocID="{B757F0AC-1865-46EC-A540-E7C594F89037}" presName="parentLeftMargin" presStyleLbl="node1" presStyleIdx="0" presStyleCnt="4"/>
      <dgm:spPr/>
    </dgm:pt>
    <dgm:pt modelId="{0A77D755-15CB-4D3B-AD7F-3727FC8BEF05}" type="pres">
      <dgm:prSet presAssocID="{B757F0AC-1865-46EC-A540-E7C594F89037}" presName="parentText" presStyleLbl="node1" presStyleIdx="0" presStyleCnt="4" custScaleX="117219" custScaleY="153877" custLinFactX="3054" custLinFactNeighborX="100000" custLinFactNeighborY="7887">
        <dgm:presLayoutVars>
          <dgm:chMax val="0"/>
          <dgm:bulletEnabled val="1"/>
        </dgm:presLayoutVars>
      </dgm:prSet>
      <dgm:spPr/>
    </dgm:pt>
    <dgm:pt modelId="{F54F81D8-2060-43DE-B688-12A237F8FD80}" type="pres">
      <dgm:prSet presAssocID="{B757F0AC-1865-46EC-A540-E7C594F89037}" presName="negativeSpace" presStyleCnt="0"/>
      <dgm:spPr/>
    </dgm:pt>
    <dgm:pt modelId="{7164E09E-D978-4556-AF79-65EEBAA340F6}" type="pres">
      <dgm:prSet presAssocID="{B757F0AC-1865-46EC-A540-E7C594F89037}" presName="childText" presStyleLbl="conFgAcc1" presStyleIdx="0" presStyleCnt="4">
        <dgm:presLayoutVars>
          <dgm:bulletEnabled val="1"/>
        </dgm:presLayoutVars>
      </dgm:prSet>
      <dgm:spPr/>
    </dgm:pt>
    <dgm:pt modelId="{359B8D58-5093-49DC-BDC2-1104E97836E0}" type="pres">
      <dgm:prSet presAssocID="{750A9B34-9AC9-4A19-A9D9-36D3B167E201}" presName="spaceBetweenRectangles" presStyleCnt="0"/>
      <dgm:spPr/>
    </dgm:pt>
    <dgm:pt modelId="{DF760D12-922C-40D8-AE2B-CB39D5011A60}" type="pres">
      <dgm:prSet presAssocID="{77C27A1A-F0CC-4C2A-9B7E-F22674E1806C}" presName="parentLin" presStyleCnt="0"/>
      <dgm:spPr/>
    </dgm:pt>
    <dgm:pt modelId="{E7471277-2999-4389-9628-B45167853E30}" type="pres">
      <dgm:prSet presAssocID="{77C27A1A-F0CC-4C2A-9B7E-F22674E1806C}" presName="parentLeftMargin" presStyleLbl="node1" presStyleIdx="0" presStyleCnt="4" custLinFactNeighborX="-6250" custLinFactNeighborY="470"/>
      <dgm:spPr/>
    </dgm:pt>
    <dgm:pt modelId="{E51C1944-E240-46A0-9DB2-C35F0D16D464}" type="pres">
      <dgm:prSet presAssocID="{77C27A1A-F0CC-4C2A-9B7E-F22674E1806C}" presName="parentText" presStyleLbl="node1" presStyleIdx="1" presStyleCnt="4" custScaleX="116733" custScaleY="168246" custLinFactX="3427" custLinFactNeighborX="100000">
        <dgm:presLayoutVars>
          <dgm:chMax val="0"/>
          <dgm:bulletEnabled val="1"/>
        </dgm:presLayoutVars>
      </dgm:prSet>
      <dgm:spPr/>
    </dgm:pt>
    <dgm:pt modelId="{A06CC93F-7804-409C-BB6E-067F6A6AEE8F}" type="pres">
      <dgm:prSet presAssocID="{77C27A1A-F0CC-4C2A-9B7E-F22674E1806C}" presName="negativeSpace" presStyleCnt="0"/>
      <dgm:spPr/>
    </dgm:pt>
    <dgm:pt modelId="{5B2F3B75-0F06-4324-A741-8EC04752B7B2}" type="pres">
      <dgm:prSet presAssocID="{77C27A1A-F0CC-4C2A-9B7E-F22674E1806C}" presName="childText" presStyleLbl="conFgAcc1" presStyleIdx="1" presStyleCnt="4">
        <dgm:presLayoutVars>
          <dgm:bulletEnabled val="1"/>
        </dgm:presLayoutVars>
      </dgm:prSet>
      <dgm:spPr/>
    </dgm:pt>
    <dgm:pt modelId="{8BECD4B5-F53D-4885-ABAF-E7A534897119}" type="pres">
      <dgm:prSet presAssocID="{469E9669-3674-496A-AF4A-920F4A92F30B}" presName="spaceBetweenRectangles" presStyleCnt="0"/>
      <dgm:spPr/>
    </dgm:pt>
    <dgm:pt modelId="{CB070EA7-B792-4347-9D5B-F440CC746D72}" type="pres">
      <dgm:prSet presAssocID="{A102155F-05E4-476C-8CD4-9162EF8599CC}" presName="parentLin" presStyleCnt="0"/>
      <dgm:spPr/>
    </dgm:pt>
    <dgm:pt modelId="{2703D33C-4315-4050-9017-542F1623D51E}" type="pres">
      <dgm:prSet presAssocID="{A102155F-05E4-476C-8CD4-9162EF8599CC}" presName="parentLeftMargin" presStyleLbl="node1" presStyleIdx="1" presStyleCnt="4"/>
      <dgm:spPr/>
    </dgm:pt>
    <dgm:pt modelId="{1E275356-7B7D-4E8A-9D13-823C4722C2F1}" type="pres">
      <dgm:prSet presAssocID="{A102155F-05E4-476C-8CD4-9162EF8599CC}" presName="parentText" presStyleLbl="node1" presStyleIdx="2" presStyleCnt="4" custScaleX="116734" custScaleY="172276" custLinFactX="3427" custLinFactNeighborX="100000">
        <dgm:presLayoutVars>
          <dgm:chMax val="0"/>
          <dgm:bulletEnabled val="1"/>
        </dgm:presLayoutVars>
      </dgm:prSet>
      <dgm:spPr/>
    </dgm:pt>
    <dgm:pt modelId="{4285533E-3536-4A58-B50C-793876C65A9B}" type="pres">
      <dgm:prSet presAssocID="{A102155F-05E4-476C-8CD4-9162EF8599CC}" presName="negativeSpace" presStyleCnt="0"/>
      <dgm:spPr/>
    </dgm:pt>
    <dgm:pt modelId="{24A2C80D-FA51-43B9-BE22-19DC2397EEFD}" type="pres">
      <dgm:prSet presAssocID="{A102155F-05E4-476C-8CD4-9162EF8599CC}" presName="childText" presStyleLbl="conFgAcc1" presStyleIdx="2" presStyleCnt="4">
        <dgm:presLayoutVars>
          <dgm:bulletEnabled val="1"/>
        </dgm:presLayoutVars>
      </dgm:prSet>
      <dgm:spPr/>
    </dgm:pt>
    <dgm:pt modelId="{B2CEB0BB-0FE8-4B6B-B02D-CA65DB5ADF61}" type="pres">
      <dgm:prSet presAssocID="{E9AD954F-E336-4CC6-B802-16D9764DD0DA}" presName="spaceBetweenRectangles" presStyleCnt="0"/>
      <dgm:spPr/>
    </dgm:pt>
    <dgm:pt modelId="{4EFE2FF9-3230-4593-A839-1203B155087A}" type="pres">
      <dgm:prSet presAssocID="{4511ACF3-54F7-4761-A402-D7C57E844534}" presName="parentLin" presStyleCnt="0"/>
      <dgm:spPr/>
    </dgm:pt>
    <dgm:pt modelId="{E09DE09A-E28B-489D-A912-283EFB82CC8E}" type="pres">
      <dgm:prSet presAssocID="{4511ACF3-54F7-4761-A402-D7C57E844534}" presName="parentLeftMargin" presStyleLbl="node1" presStyleIdx="2" presStyleCnt="4"/>
      <dgm:spPr/>
    </dgm:pt>
    <dgm:pt modelId="{6A23C732-2414-4046-BCD9-9F7F23D7339D}" type="pres">
      <dgm:prSet presAssocID="{4511ACF3-54F7-4761-A402-D7C57E844534}" presName="parentText" presStyleLbl="node1" presStyleIdx="3" presStyleCnt="4" custScaleX="116734" custScaleY="157522" custLinFactX="3427" custLinFactNeighborX="100000">
        <dgm:presLayoutVars>
          <dgm:chMax val="0"/>
          <dgm:bulletEnabled val="1"/>
        </dgm:presLayoutVars>
      </dgm:prSet>
      <dgm:spPr/>
    </dgm:pt>
    <dgm:pt modelId="{301DB822-EDFB-4965-95CC-DD95EB0972FB}" type="pres">
      <dgm:prSet presAssocID="{4511ACF3-54F7-4761-A402-D7C57E844534}" presName="negativeSpace" presStyleCnt="0"/>
      <dgm:spPr/>
    </dgm:pt>
    <dgm:pt modelId="{12AB76E3-D233-47BD-8D12-1E01DADC51B6}" type="pres">
      <dgm:prSet presAssocID="{4511ACF3-54F7-4761-A402-D7C57E844534}" presName="childText" presStyleLbl="conFgAcc1" presStyleIdx="3" presStyleCnt="4">
        <dgm:presLayoutVars>
          <dgm:bulletEnabled val="1"/>
        </dgm:presLayoutVars>
      </dgm:prSet>
      <dgm:spPr/>
    </dgm:pt>
  </dgm:ptLst>
  <dgm:cxnLst>
    <dgm:cxn modelId="{83B64513-3DE0-45DC-9F13-1DD971CA0E8E}" srcId="{D74C3E54-03A2-406B-ABD5-313D2F2AC104}" destId="{4511ACF3-54F7-4761-A402-D7C57E844534}" srcOrd="3" destOrd="0" parTransId="{8F338B40-BF0D-47C1-ACA0-24E2DA71B190}" sibTransId="{91954875-544F-40AE-8825-B57A92F0EC51}"/>
    <dgm:cxn modelId="{2BD1E534-E53F-4F7F-9685-5630308A537F}" type="presOf" srcId="{77C27A1A-F0CC-4C2A-9B7E-F22674E1806C}" destId="{E7471277-2999-4389-9628-B45167853E30}" srcOrd="0" destOrd="0" presId="urn:microsoft.com/office/officeart/2005/8/layout/list1"/>
    <dgm:cxn modelId="{99DDB738-64B7-4FEC-9BB1-4ADA9AEAB38A}" type="presOf" srcId="{A102155F-05E4-476C-8CD4-9162EF8599CC}" destId="{1E275356-7B7D-4E8A-9D13-823C4722C2F1}" srcOrd="1" destOrd="0" presId="urn:microsoft.com/office/officeart/2005/8/layout/list1"/>
    <dgm:cxn modelId="{CFA3B43E-AF28-4E3B-BF26-D7F219182534}" type="presOf" srcId="{4511ACF3-54F7-4761-A402-D7C57E844534}" destId="{6A23C732-2414-4046-BCD9-9F7F23D7339D}" srcOrd="1" destOrd="0" presId="urn:microsoft.com/office/officeart/2005/8/layout/list1"/>
    <dgm:cxn modelId="{7A9B085E-EBBF-49FD-8E49-CF10100B4BCB}" type="presOf" srcId="{B757F0AC-1865-46EC-A540-E7C594F89037}" destId="{0A77D755-15CB-4D3B-AD7F-3727FC8BEF05}" srcOrd="1" destOrd="0" presId="urn:microsoft.com/office/officeart/2005/8/layout/list1"/>
    <dgm:cxn modelId="{E5AFBE67-525B-4A82-9F7A-5429C5584077}" srcId="{D74C3E54-03A2-406B-ABD5-313D2F2AC104}" destId="{77C27A1A-F0CC-4C2A-9B7E-F22674E1806C}" srcOrd="1" destOrd="0" parTransId="{99F686A1-AFA0-4357-90EC-545ACA66C03C}" sibTransId="{469E9669-3674-496A-AF4A-920F4A92F30B}"/>
    <dgm:cxn modelId="{FEB4736F-8839-48A5-A6C5-50271F5EAEB4}" type="presOf" srcId="{D74C3E54-03A2-406B-ABD5-313D2F2AC104}" destId="{C1125FB6-EE5C-48A9-B4EE-51CED33DB394}" srcOrd="0" destOrd="0" presId="urn:microsoft.com/office/officeart/2005/8/layout/list1"/>
    <dgm:cxn modelId="{6916A183-74BA-4D23-B52F-D4029421FF25}" type="presOf" srcId="{A102155F-05E4-476C-8CD4-9162EF8599CC}" destId="{2703D33C-4315-4050-9017-542F1623D51E}" srcOrd="0" destOrd="0" presId="urn:microsoft.com/office/officeart/2005/8/layout/list1"/>
    <dgm:cxn modelId="{40995086-9771-44C5-8530-87C96BE6F178}" type="presOf" srcId="{4511ACF3-54F7-4761-A402-D7C57E844534}" destId="{E09DE09A-E28B-489D-A912-283EFB82CC8E}" srcOrd="0" destOrd="0" presId="urn:microsoft.com/office/officeart/2005/8/layout/list1"/>
    <dgm:cxn modelId="{197940A8-405B-4935-BA89-04364C7238C6}" type="presOf" srcId="{77C27A1A-F0CC-4C2A-9B7E-F22674E1806C}" destId="{E51C1944-E240-46A0-9DB2-C35F0D16D464}" srcOrd="1" destOrd="0" presId="urn:microsoft.com/office/officeart/2005/8/layout/list1"/>
    <dgm:cxn modelId="{74C3B9A9-23EB-4F9A-A0EF-295F052A1E13}" srcId="{D74C3E54-03A2-406B-ABD5-313D2F2AC104}" destId="{A102155F-05E4-476C-8CD4-9162EF8599CC}" srcOrd="2" destOrd="0" parTransId="{239B4E4A-731B-4AF5-8105-A3F7EAEF1FB8}" sibTransId="{E9AD954F-E336-4CC6-B802-16D9764DD0DA}"/>
    <dgm:cxn modelId="{010AB5E0-ED17-4E12-886F-FF763A30D631}" srcId="{D74C3E54-03A2-406B-ABD5-313D2F2AC104}" destId="{B757F0AC-1865-46EC-A540-E7C594F89037}" srcOrd="0" destOrd="0" parTransId="{60B6AB6E-E94D-47CE-90D7-3F027C5C8D3B}" sibTransId="{750A9B34-9AC9-4A19-A9D9-36D3B167E201}"/>
    <dgm:cxn modelId="{AF286FE1-2BBD-4E07-B67D-7937614FEA6B}" type="presOf" srcId="{B757F0AC-1865-46EC-A540-E7C594F89037}" destId="{A9019CED-63C2-4CF2-8FB7-9C1E0F3011A2}" srcOrd="0" destOrd="0" presId="urn:microsoft.com/office/officeart/2005/8/layout/list1"/>
    <dgm:cxn modelId="{3E37F007-138F-4430-ADD6-FB6448040D62}" type="presParOf" srcId="{C1125FB6-EE5C-48A9-B4EE-51CED33DB394}" destId="{F090AB6B-5B68-4D89-A025-3066EFCA6E33}" srcOrd="0" destOrd="0" presId="urn:microsoft.com/office/officeart/2005/8/layout/list1"/>
    <dgm:cxn modelId="{2216DC71-790C-402B-9772-21659EAA1FA0}" type="presParOf" srcId="{F090AB6B-5B68-4D89-A025-3066EFCA6E33}" destId="{A9019CED-63C2-4CF2-8FB7-9C1E0F3011A2}" srcOrd="0" destOrd="0" presId="urn:microsoft.com/office/officeart/2005/8/layout/list1"/>
    <dgm:cxn modelId="{6353EDF3-1CFF-4993-9D84-DBD97E3CE942}" type="presParOf" srcId="{F090AB6B-5B68-4D89-A025-3066EFCA6E33}" destId="{0A77D755-15CB-4D3B-AD7F-3727FC8BEF05}" srcOrd="1" destOrd="0" presId="urn:microsoft.com/office/officeart/2005/8/layout/list1"/>
    <dgm:cxn modelId="{A6526BC7-DE0F-4F66-A231-6FA17A348B47}" type="presParOf" srcId="{C1125FB6-EE5C-48A9-B4EE-51CED33DB394}" destId="{F54F81D8-2060-43DE-B688-12A237F8FD80}" srcOrd="1" destOrd="0" presId="urn:microsoft.com/office/officeart/2005/8/layout/list1"/>
    <dgm:cxn modelId="{85638161-D7F5-49C4-8C21-AD24F104541D}" type="presParOf" srcId="{C1125FB6-EE5C-48A9-B4EE-51CED33DB394}" destId="{7164E09E-D978-4556-AF79-65EEBAA340F6}" srcOrd="2" destOrd="0" presId="urn:microsoft.com/office/officeart/2005/8/layout/list1"/>
    <dgm:cxn modelId="{B3B9AA0D-885D-4DD6-B794-660412F221DF}" type="presParOf" srcId="{C1125FB6-EE5C-48A9-B4EE-51CED33DB394}" destId="{359B8D58-5093-49DC-BDC2-1104E97836E0}" srcOrd="3" destOrd="0" presId="urn:microsoft.com/office/officeart/2005/8/layout/list1"/>
    <dgm:cxn modelId="{A078CF3D-8770-4BE9-9020-B80FCD3CA52D}" type="presParOf" srcId="{C1125FB6-EE5C-48A9-B4EE-51CED33DB394}" destId="{DF760D12-922C-40D8-AE2B-CB39D5011A60}" srcOrd="4" destOrd="0" presId="urn:microsoft.com/office/officeart/2005/8/layout/list1"/>
    <dgm:cxn modelId="{CF1C97CE-DBD1-482D-80E5-729AA4C74F0D}" type="presParOf" srcId="{DF760D12-922C-40D8-AE2B-CB39D5011A60}" destId="{E7471277-2999-4389-9628-B45167853E30}" srcOrd="0" destOrd="0" presId="urn:microsoft.com/office/officeart/2005/8/layout/list1"/>
    <dgm:cxn modelId="{17372976-4530-457A-ACA1-85258E8CAF3E}" type="presParOf" srcId="{DF760D12-922C-40D8-AE2B-CB39D5011A60}" destId="{E51C1944-E240-46A0-9DB2-C35F0D16D464}" srcOrd="1" destOrd="0" presId="urn:microsoft.com/office/officeart/2005/8/layout/list1"/>
    <dgm:cxn modelId="{A4749340-61E5-45C0-9F70-DCFBFD005B19}" type="presParOf" srcId="{C1125FB6-EE5C-48A9-B4EE-51CED33DB394}" destId="{A06CC93F-7804-409C-BB6E-067F6A6AEE8F}" srcOrd="5" destOrd="0" presId="urn:microsoft.com/office/officeart/2005/8/layout/list1"/>
    <dgm:cxn modelId="{F700DAA0-0857-43AF-8A26-FC0065D909FA}" type="presParOf" srcId="{C1125FB6-EE5C-48A9-B4EE-51CED33DB394}" destId="{5B2F3B75-0F06-4324-A741-8EC04752B7B2}" srcOrd="6" destOrd="0" presId="urn:microsoft.com/office/officeart/2005/8/layout/list1"/>
    <dgm:cxn modelId="{7DB04E8A-D558-4706-9438-E5153BE855F1}" type="presParOf" srcId="{C1125FB6-EE5C-48A9-B4EE-51CED33DB394}" destId="{8BECD4B5-F53D-4885-ABAF-E7A534897119}" srcOrd="7" destOrd="0" presId="urn:microsoft.com/office/officeart/2005/8/layout/list1"/>
    <dgm:cxn modelId="{9597004C-C5C8-496F-BAC2-42E1AF710D44}" type="presParOf" srcId="{C1125FB6-EE5C-48A9-B4EE-51CED33DB394}" destId="{CB070EA7-B792-4347-9D5B-F440CC746D72}" srcOrd="8" destOrd="0" presId="urn:microsoft.com/office/officeart/2005/8/layout/list1"/>
    <dgm:cxn modelId="{076BCA0B-367F-4587-AA39-0C37624C2ECC}" type="presParOf" srcId="{CB070EA7-B792-4347-9D5B-F440CC746D72}" destId="{2703D33C-4315-4050-9017-542F1623D51E}" srcOrd="0" destOrd="0" presId="urn:microsoft.com/office/officeart/2005/8/layout/list1"/>
    <dgm:cxn modelId="{E1637BED-2DE0-4A17-9C9F-DD67D07E999E}" type="presParOf" srcId="{CB070EA7-B792-4347-9D5B-F440CC746D72}" destId="{1E275356-7B7D-4E8A-9D13-823C4722C2F1}" srcOrd="1" destOrd="0" presId="urn:microsoft.com/office/officeart/2005/8/layout/list1"/>
    <dgm:cxn modelId="{CCB10B2D-5514-41AA-9720-0618E9404AED}" type="presParOf" srcId="{C1125FB6-EE5C-48A9-B4EE-51CED33DB394}" destId="{4285533E-3536-4A58-B50C-793876C65A9B}" srcOrd="9" destOrd="0" presId="urn:microsoft.com/office/officeart/2005/8/layout/list1"/>
    <dgm:cxn modelId="{F5AE3070-FA45-43D2-A416-0D94378E3138}" type="presParOf" srcId="{C1125FB6-EE5C-48A9-B4EE-51CED33DB394}" destId="{24A2C80D-FA51-43B9-BE22-19DC2397EEFD}" srcOrd="10" destOrd="0" presId="urn:microsoft.com/office/officeart/2005/8/layout/list1"/>
    <dgm:cxn modelId="{107DFD56-72C0-44F3-BF9E-F655333A9BFA}" type="presParOf" srcId="{C1125FB6-EE5C-48A9-B4EE-51CED33DB394}" destId="{B2CEB0BB-0FE8-4B6B-B02D-CA65DB5ADF61}" srcOrd="11" destOrd="0" presId="urn:microsoft.com/office/officeart/2005/8/layout/list1"/>
    <dgm:cxn modelId="{988EB11C-7DD0-411E-A5AD-E535DB0A0287}" type="presParOf" srcId="{C1125FB6-EE5C-48A9-B4EE-51CED33DB394}" destId="{4EFE2FF9-3230-4593-A839-1203B155087A}" srcOrd="12" destOrd="0" presId="urn:microsoft.com/office/officeart/2005/8/layout/list1"/>
    <dgm:cxn modelId="{A7D89779-361B-4F07-ADEE-D36295E9874B}" type="presParOf" srcId="{4EFE2FF9-3230-4593-A839-1203B155087A}" destId="{E09DE09A-E28B-489D-A912-283EFB82CC8E}" srcOrd="0" destOrd="0" presId="urn:microsoft.com/office/officeart/2005/8/layout/list1"/>
    <dgm:cxn modelId="{D81AE148-A9A8-4D5D-9DC2-F622C68D6FD3}" type="presParOf" srcId="{4EFE2FF9-3230-4593-A839-1203B155087A}" destId="{6A23C732-2414-4046-BCD9-9F7F23D7339D}" srcOrd="1" destOrd="0" presId="urn:microsoft.com/office/officeart/2005/8/layout/list1"/>
    <dgm:cxn modelId="{DFF3B8BF-BA76-4A9F-B824-41BEC4B1D3B3}" type="presParOf" srcId="{C1125FB6-EE5C-48A9-B4EE-51CED33DB394}" destId="{301DB822-EDFB-4965-95CC-DD95EB0972FB}" srcOrd="13" destOrd="0" presId="urn:microsoft.com/office/officeart/2005/8/layout/list1"/>
    <dgm:cxn modelId="{9612FE38-D1E4-43DF-8F8D-232168C03EF8}" type="presParOf" srcId="{C1125FB6-EE5C-48A9-B4EE-51CED33DB394}" destId="{12AB76E3-D233-47BD-8D12-1E01DADC51B6}"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4C3E54-03A2-406B-ABD5-313D2F2AC10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7C27A1A-F0CC-4C2A-9B7E-F22674E1806C}">
      <dgm:prSet phldrT="[Text]" custT="1"/>
      <dgm:spPr>
        <a:solidFill>
          <a:srgbClr val="FFC000"/>
        </a:solidFill>
      </dgm:spPr>
      <dgm:t>
        <a:bodyPr/>
        <a:lstStyle/>
        <a:p>
          <a:pPr>
            <a:lnSpc>
              <a:spcPct val="100000"/>
            </a:lnSpc>
            <a:spcBef>
              <a:spcPts val="0"/>
            </a:spcBef>
            <a:spcAft>
              <a:spcPts val="0"/>
            </a:spcAft>
          </a:pPr>
          <a:r>
            <a:rPr lang="en-US" sz="2400" b="1" dirty="0">
              <a:solidFill>
                <a:schemeClr val="tx2"/>
              </a:solidFill>
            </a:rPr>
            <a:t>Seeking Mentorship? What to Keep in Mind</a:t>
          </a:r>
        </a:p>
        <a:p>
          <a:pPr>
            <a:lnSpc>
              <a:spcPct val="100000"/>
            </a:lnSpc>
            <a:spcBef>
              <a:spcPts val="0"/>
            </a:spcBef>
            <a:spcAft>
              <a:spcPts val="0"/>
            </a:spcAft>
          </a:pPr>
          <a:r>
            <a:rPr lang="en-US" sz="1800" b="0" dirty="0">
              <a:solidFill>
                <a:schemeClr val="tx2"/>
              </a:solidFill>
            </a:rPr>
            <a:t>     Frame-setting, Defining Goals, Boundaries &amp; Expectations </a:t>
          </a:r>
          <a:endParaRPr lang="en-US" sz="1800" b="1" dirty="0">
            <a:solidFill>
              <a:schemeClr val="tx2"/>
            </a:solidFill>
          </a:endParaRPr>
        </a:p>
      </dgm:t>
    </dgm:pt>
    <dgm:pt modelId="{99F686A1-AFA0-4357-90EC-545ACA66C03C}" type="parTrans" cxnId="{E5AFBE67-525B-4A82-9F7A-5429C5584077}">
      <dgm:prSet/>
      <dgm:spPr/>
      <dgm:t>
        <a:bodyPr/>
        <a:lstStyle/>
        <a:p>
          <a:pPr>
            <a:lnSpc>
              <a:spcPct val="100000"/>
            </a:lnSpc>
            <a:spcBef>
              <a:spcPts val="0"/>
            </a:spcBef>
            <a:spcAft>
              <a:spcPts val="0"/>
            </a:spcAft>
          </a:pPr>
          <a:endParaRPr lang="en-US" sz="1500"/>
        </a:p>
      </dgm:t>
    </dgm:pt>
    <dgm:pt modelId="{469E9669-3674-496A-AF4A-920F4A92F30B}" type="sibTrans" cxnId="{E5AFBE67-525B-4A82-9F7A-5429C5584077}">
      <dgm:prSet/>
      <dgm:spPr/>
      <dgm:t>
        <a:bodyPr/>
        <a:lstStyle/>
        <a:p>
          <a:pPr>
            <a:lnSpc>
              <a:spcPct val="100000"/>
            </a:lnSpc>
            <a:spcBef>
              <a:spcPts val="0"/>
            </a:spcBef>
            <a:spcAft>
              <a:spcPts val="0"/>
            </a:spcAft>
          </a:pPr>
          <a:endParaRPr lang="en-US" sz="1500"/>
        </a:p>
      </dgm:t>
    </dgm:pt>
    <dgm:pt modelId="{A102155F-05E4-476C-8CD4-9162EF8599CC}">
      <dgm:prSet phldrT="[Text]" custT="1"/>
      <dgm:spPr>
        <a:solidFill>
          <a:srgbClr val="7FCF8A"/>
        </a:solidFill>
      </dgm:spPr>
      <dgm:t>
        <a:bodyPr/>
        <a:lstStyle/>
        <a:p>
          <a:pPr>
            <a:lnSpc>
              <a:spcPct val="100000"/>
            </a:lnSpc>
            <a:spcBef>
              <a:spcPts val="0"/>
            </a:spcBef>
            <a:spcAft>
              <a:spcPts val="0"/>
            </a:spcAft>
          </a:pPr>
          <a:r>
            <a:rPr lang="en-US" sz="1500" b="1" dirty="0">
              <a:solidFill>
                <a:schemeClr val="tx2"/>
              </a:solidFill>
            </a:rPr>
            <a:t>Before Saying Yes, What Should Mentors Keep In Mind?</a:t>
          </a:r>
        </a:p>
        <a:p>
          <a:pPr>
            <a:lnSpc>
              <a:spcPct val="100000"/>
            </a:lnSpc>
            <a:spcBef>
              <a:spcPts val="0"/>
            </a:spcBef>
            <a:spcAft>
              <a:spcPts val="0"/>
            </a:spcAft>
          </a:pPr>
          <a:r>
            <a:rPr lang="en-US" sz="1500" b="1" dirty="0">
              <a:solidFill>
                <a:schemeClr val="tx2"/>
              </a:solidFill>
            </a:rPr>
            <a:t>     Preparing for Mentorship</a:t>
          </a:r>
        </a:p>
        <a:p>
          <a:pPr>
            <a:lnSpc>
              <a:spcPct val="100000"/>
            </a:lnSpc>
            <a:spcBef>
              <a:spcPts val="0"/>
            </a:spcBef>
            <a:spcAft>
              <a:spcPts val="0"/>
            </a:spcAft>
          </a:pPr>
          <a:r>
            <a:rPr lang="en-US" sz="1500" b="1" dirty="0">
              <a:solidFill>
                <a:schemeClr val="tx2"/>
              </a:solidFill>
            </a:rPr>
            <a:t>     Understanding Structural Barriers to Positive Mentoring Relationships</a:t>
          </a:r>
        </a:p>
      </dgm:t>
    </dgm:pt>
    <dgm:pt modelId="{239B4E4A-731B-4AF5-8105-A3F7EAEF1FB8}" type="parTrans" cxnId="{74C3B9A9-23EB-4F9A-A0EF-295F052A1E13}">
      <dgm:prSet/>
      <dgm:spPr/>
      <dgm:t>
        <a:bodyPr/>
        <a:lstStyle/>
        <a:p>
          <a:pPr>
            <a:lnSpc>
              <a:spcPct val="100000"/>
            </a:lnSpc>
            <a:spcBef>
              <a:spcPts val="0"/>
            </a:spcBef>
            <a:spcAft>
              <a:spcPts val="0"/>
            </a:spcAft>
          </a:pPr>
          <a:endParaRPr lang="en-US" sz="1500"/>
        </a:p>
      </dgm:t>
    </dgm:pt>
    <dgm:pt modelId="{E9AD954F-E336-4CC6-B802-16D9764DD0DA}" type="sibTrans" cxnId="{74C3B9A9-23EB-4F9A-A0EF-295F052A1E13}">
      <dgm:prSet/>
      <dgm:spPr/>
      <dgm:t>
        <a:bodyPr/>
        <a:lstStyle/>
        <a:p>
          <a:pPr>
            <a:lnSpc>
              <a:spcPct val="100000"/>
            </a:lnSpc>
            <a:spcBef>
              <a:spcPts val="0"/>
            </a:spcBef>
            <a:spcAft>
              <a:spcPts val="0"/>
            </a:spcAft>
          </a:pPr>
          <a:endParaRPr lang="en-US" sz="1500"/>
        </a:p>
      </dgm:t>
    </dgm:pt>
    <dgm:pt modelId="{4511ACF3-54F7-4761-A402-D7C57E844534}">
      <dgm:prSet phldrT="[Text]" custT="1"/>
      <dgm:spPr>
        <a:solidFill>
          <a:srgbClr val="AE78D6"/>
        </a:solidFill>
      </dgm:spPr>
      <dgm:t>
        <a:bodyPr/>
        <a:lstStyle/>
        <a:p>
          <a:pPr>
            <a:lnSpc>
              <a:spcPct val="100000"/>
            </a:lnSpc>
            <a:spcBef>
              <a:spcPts val="0"/>
            </a:spcBef>
            <a:spcAft>
              <a:spcPts val="0"/>
            </a:spcAft>
          </a:pPr>
          <a:r>
            <a:rPr lang="en-US" sz="1500" b="1" dirty="0">
              <a:solidFill>
                <a:schemeClr val="tx2"/>
              </a:solidFill>
            </a:rPr>
            <a:t>Resources</a:t>
          </a:r>
        </a:p>
        <a:p>
          <a:pPr>
            <a:lnSpc>
              <a:spcPct val="100000"/>
            </a:lnSpc>
            <a:spcBef>
              <a:spcPts val="0"/>
            </a:spcBef>
            <a:spcAft>
              <a:spcPts val="0"/>
            </a:spcAft>
          </a:pPr>
          <a:endParaRPr lang="en-US" sz="1500" b="1" dirty="0">
            <a:solidFill>
              <a:schemeClr val="tx2"/>
            </a:solidFill>
          </a:endParaRPr>
        </a:p>
      </dgm:t>
    </dgm:pt>
    <dgm:pt modelId="{8F338B40-BF0D-47C1-ACA0-24E2DA71B190}" type="parTrans" cxnId="{83B64513-3DE0-45DC-9F13-1DD971CA0E8E}">
      <dgm:prSet/>
      <dgm:spPr/>
      <dgm:t>
        <a:bodyPr/>
        <a:lstStyle/>
        <a:p>
          <a:pPr>
            <a:lnSpc>
              <a:spcPct val="100000"/>
            </a:lnSpc>
            <a:spcBef>
              <a:spcPts val="0"/>
            </a:spcBef>
            <a:spcAft>
              <a:spcPts val="0"/>
            </a:spcAft>
          </a:pPr>
          <a:endParaRPr lang="en-US" sz="1500"/>
        </a:p>
      </dgm:t>
    </dgm:pt>
    <dgm:pt modelId="{91954875-544F-40AE-8825-B57A92F0EC51}" type="sibTrans" cxnId="{83B64513-3DE0-45DC-9F13-1DD971CA0E8E}">
      <dgm:prSet/>
      <dgm:spPr/>
      <dgm:t>
        <a:bodyPr/>
        <a:lstStyle/>
        <a:p>
          <a:pPr>
            <a:lnSpc>
              <a:spcPct val="100000"/>
            </a:lnSpc>
            <a:spcBef>
              <a:spcPts val="0"/>
            </a:spcBef>
            <a:spcAft>
              <a:spcPts val="0"/>
            </a:spcAft>
          </a:pPr>
          <a:endParaRPr lang="en-US" sz="1500"/>
        </a:p>
      </dgm:t>
    </dgm:pt>
    <dgm:pt modelId="{B757F0AC-1865-46EC-A540-E7C594F89037}">
      <dgm:prSet custT="1"/>
      <dgm:spPr>
        <a:solidFill>
          <a:schemeClr val="tx1">
            <a:lumMod val="50000"/>
          </a:schemeClr>
        </a:solidFill>
      </dgm:spPr>
      <dgm:t>
        <a:bodyPr/>
        <a:lstStyle/>
        <a:p>
          <a:pPr>
            <a:lnSpc>
              <a:spcPct val="100000"/>
            </a:lnSpc>
            <a:spcBef>
              <a:spcPts val="0"/>
            </a:spcBef>
            <a:spcAft>
              <a:spcPts val="0"/>
            </a:spcAft>
          </a:pPr>
          <a:r>
            <a:rPr lang="en-US" sz="1800" b="1" dirty="0">
              <a:solidFill>
                <a:schemeClr val="tx2"/>
              </a:solidFill>
            </a:rPr>
            <a:t>ABCs of Mentorship</a:t>
          </a:r>
        </a:p>
        <a:p>
          <a:pPr>
            <a:lnSpc>
              <a:spcPct val="100000"/>
            </a:lnSpc>
            <a:spcBef>
              <a:spcPts val="0"/>
            </a:spcBef>
            <a:spcAft>
              <a:spcPts val="0"/>
            </a:spcAft>
          </a:pPr>
          <a:r>
            <a:rPr lang="en-US" sz="1800" b="0" dirty="0">
              <a:solidFill>
                <a:schemeClr val="tx2"/>
              </a:solidFill>
            </a:rPr>
            <a:t>     Mentorship, sponsorship, &amp; coaching – what’s the difference?</a:t>
          </a:r>
        </a:p>
        <a:p>
          <a:pPr>
            <a:lnSpc>
              <a:spcPct val="100000"/>
            </a:lnSpc>
            <a:spcBef>
              <a:spcPts val="0"/>
            </a:spcBef>
            <a:spcAft>
              <a:spcPts val="0"/>
            </a:spcAft>
          </a:pPr>
          <a:r>
            <a:rPr lang="en-US" sz="1800" b="0" dirty="0">
              <a:solidFill>
                <a:schemeClr val="tx2"/>
              </a:solidFill>
            </a:rPr>
            <a:t>     Frame-setting, Defining Goals, Boundaries &amp; Expectations </a:t>
          </a:r>
        </a:p>
      </dgm:t>
    </dgm:pt>
    <dgm:pt modelId="{60B6AB6E-E94D-47CE-90D7-3F027C5C8D3B}" type="parTrans" cxnId="{010AB5E0-ED17-4E12-886F-FF763A30D631}">
      <dgm:prSet/>
      <dgm:spPr/>
      <dgm:t>
        <a:bodyPr/>
        <a:lstStyle/>
        <a:p>
          <a:pPr>
            <a:lnSpc>
              <a:spcPct val="100000"/>
            </a:lnSpc>
            <a:spcBef>
              <a:spcPts val="0"/>
            </a:spcBef>
            <a:spcAft>
              <a:spcPts val="0"/>
            </a:spcAft>
          </a:pPr>
          <a:endParaRPr lang="en-US" sz="1500"/>
        </a:p>
      </dgm:t>
    </dgm:pt>
    <dgm:pt modelId="{750A9B34-9AC9-4A19-A9D9-36D3B167E201}" type="sibTrans" cxnId="{010AB5E0-ED17-4E12-886F-FF763A30D631}">
      <dgm:prSet/>
      <dgm:spPr/>
      <dgm:t>
        <a:bodyPr/>
        <a:lstStyle/>
        <a:p>
          <a:pPr>
            <a:lnSpc>
              <a:spcPct val="100000"/>
            </a:lnSpc>
            <a:spcBef>
              <a:spcPts val="0"/>
            </a:spcBef>
            <a:spcAft>
              <a:spcPts val="0"/>
            </a:spcAft>
          </a:pPr>
          <a:endParaRPr lang="en-US" sz="1500"/>
        </a:p>
      </dgm:t>
    </dgm:pt>
    <dgm:pt modelId="{C1125FB6-EE5C-48A9-B4EE-51CED33DB394}" type="pres">
      <dgm:prSet presAssocID="{D74C3E54-03A2-406B-ABD5-313D2F2AC104}" presName="linear" presStyleCnt="0">
        <dgm:presLayoutVars>
          <dgm:dir/>
          <dgm:animLvl val="lvl"/>
          <dgm:resizeHandles val="exact"/>
        </dgm:presLayoutVars>
      </dgm:prSet>
      <dgm:spPr/>
    </dgm:pt>
    <dgm:pt modelId="{F090AB6B-5B68-4D89-A025-3066EFCA6E33}" type="pres">
      <dgm:prSet presAssocID="{B757F0AC-1865-46EC-A540-E7C594F89037}" presName="parentLin" presStyleCnt="0"/>
      <dgm:spPr/>
    </dgm:pt>
    <dgm:pt modelId="{A9019CED-63C2-4CF2-8FB7-9C1E0F3011A2}" type="pres">
      <dgm:prSet presAssocID="{B757F0AC-1865-46EC-A540-E7C594F89037}" presName="parentLeftMargin" presStyleLbl="node1" presStyleIdx="0" presStyleCnt="4"/>
      <dgm:spPr/>
    </dgm:pt>
    <dgm:pt modelId="{0A77D755-15CB-4D3B-AD7F-3727FC8BEF05}" type="pres">
      <dgm:prSet presAssocID="{B757F0AC-1865-46EC-A540-E7C594F89037}" presName="parentText" presStyleLbl="node1" presStyleIdx="0" presStyleCnt="4" custScaleX="117219" custScaleY="153877" custLinFactX="3054" custLinFactNeighborX="100000">
        <dgm:presLayoutVars>
          <dgm:chMax val="0"/>
          <dgm:bulletEnabled val="1"/>
        </dgm:presLayoutVars>
      </dgm:prSet>
      <dgm:spPr/>
    </dgm:pt>
    <dgm:pt modelId="{F54F81D8-2060-43DE-B688-12A237F8FD80}" type="pres">
      <dgm:prSet presAssocID="{B757F0AC-1865-46EC-A540-E7C594F89037}" presName="negativeSpace" presStyleCnt="0"/>
      <dgm:spPr/>
    </dgm:pt>
    <dgm:pt modelId="{7164E09E-D978-4556-AF79-65EEBAA340F6}" type="pres">
      <dgm:prSet presAssocID="{B757F0AC-1865-46EC-A540-E7C594F89037}" presName="childText" presStyleLbl="conFgAcc1" presStyleIdx="0" presStyleCnt="4">
        <dgm:presLayoutVars>
          <dgm:bulletEnabled val="1"/>
        </dgm:presLayoutVars>
      </dgm:prSet>
      <dgm:spPr/>
    </dgm:pt>
    <dgm:pt modelId="{359B8D58-5093-49DC-BDC2-1104E97836E0}" type="pres">
      <dgm:prSet presAssocID="{750A9B34-9AC9-4A19-A9D9-36D3B167E201}" presName="spaceBetweenRectangles" presStyleCnt="0"/>
      <dgm:spPr/>
    </dgm:pt>
    <dgm:pt modelId="{DF760D12-922C-40D8-AE2B-CB39D5011A60}" type="pres">
      <dgm:prSet presAssocID="{77C27A1A-F0CC-4C2A-9B7E-F22674E1806C}" presName="parentLin" presStyleCnt="0"/>
      <dgm:spPr/>
    </dgm:pt>
    <dgm:pt modelId="{E7471277-2999-4389-9628-B45167853E30}" type="pres">
      <dgm:prSet presAssocID="{77C27A1A-F0CC-4C2A-9B7E-F22674E1806C}" presName="parentLeftMargin" presStyleLbl="node1" presStyleIdx="0" presStyleCnt="4" custLinFactNeighborX="-6250" custLinFactNeighborY="470"/>
      <dgm:spPr/>
    </dgm:pt>
    <dgm:pt modelId="{E51C1944-E240-46A0-9DB2-C35F0D16D464}" type="pres">
      <dgm:prSet presAssocID="{77C27A1A-F0CC-4C2A-9B7E-F22674E1806C}" presName="parentText" presStyleLbl="node1" presStyleIdx="1" presStyleCnt="4" custScaleX="116733" custScaleY="168246" custLinFactX="3427" custLinFactNeighborX="100000">
        <dgm:presLayoutVars>
          <dgm:chMax val="0"/>
          <dgm:bulletEnabled val="1"/>
        </dgm:presLayoutVars>
      </dgm:prSet>
      <dgm:spPr/>
    </dgm:pt>
    <dgm:pt modelId="{A06CC93F-7804-409C-BB6E-067F6A6AEE8F}" type="pres">
      <dgm:prSet presAssocID="{77C27A1A-F0CC-4C2A-9B7E-F22674E1806C}" presName="negativeSpace" presStyleCnt="0"/>
      <dgm:spPr/>
    </dgm:pt>
    <dgm:pt modelId="{5B2F3B75-0F06-4324-A741-8EC04752B7B2}" type="pres">
      <dgm:prSet presAssocID="{77C27A1A-F0CC-4C2A-9B7E-F22674E1806C}" presName="childText" presStyleLbl="conFgAcc1" presStyleIdx="1" presStyleCnt="4">
        <dgm:presLayoutVars>
          <dgm:bulletEnabled val="1"/>
        </dgm:presLayoutVars>
      </dgm:prSet>
      <dgm:spPr/>
    </dgm:pt>
    <dgm:pt modelId="{8BECD4B5-F53D-4885-ABAF-E7A534897119}" type="pres">
      <dgm:prSet presAssocID="{469E9669-3674-496A-AF4A-920F4A92F30B}" presName="spaceBetweenRectangles" presStyleCnt="0"/>
      <dgm:spPr/>
    </dgm:pt>
    <dgm:pt modelId="{CB070EA7-B792-4347-9D5B-F440CC746D72}" type="pres">
      <dgm:prSet presAssocID="{A102155F-05E4-476C-8CD4-9162EF8599CC}" presName="parentLin" presStyleCnt="0"/>
      <dgm:spPr/>
    </dgm:pt>
    <dgm:pt modelId="{2703D33C-4315-4050-9017-542F1623D51E}" type="pres">
      <dgm:prSet presAssocID="{A102155F-05E4-476C-8CD4-9162EF8599CC}" presName="parentLeftMargin" presStyleLbl="node1" presStyleIdx="1" presStyleCnt="4"/>
      <dgm:spPr/>
    </dgm:pt>
    <dgm:pt modelId="{1E275356-7B7D-4E8A-9D13-823C4722C2F1}" type="pres">
      <dgm:prSet presAssocID="{A102155F-05E4-476C-8CD4-9162EF8599CC}" presName="parentText" presStyleLbl="node1" presStyleIdx="2" presStyleCnt="4" custScaleX="116734" custScaleY="172276" custLinFactX="3427" custLinFactNeighborX="100000">
        <dgm:presLayoutVars>
          <dgm:chMax val="0"/>
          <dgm:bulletEnabled val="1"/>
        </dgm:presLayoutVars>
      </dgm:prSet>
      <dgm:spPr/>
    </dgm:pt>
    <dgm:pt modelId="{4285533E-3536-4A58-B50C-793876C65A9B}" type="pres">
      <dgm:prSet presAssocID="{A102155F-05E4-476C-8CD4-9162EF8599CC}" presName="negativeSpace" presStyleCnt="0"/>
      <dgm:spPr/>
    </dgm:pt>
    <dgm:pt modelId="{24A2C80D-FA51-43B9-BE22-19DC2397EEFD}" type="pres">
      <dgm:prSet presAssocID="{A102155F-05E4-476C-8CD4-9162EF8599CC}" presName="childText" presStyleLbl="conFgAcc1" presStyleIdx="2" presStyleCnt="4">
        <dgm:presLayoutVars>
          <dgm:bulletEnabled val="1"/>
        </dgm:presLayoutVars>
      </dgm:prSet>
      <dgm:spPr/>
    </dgm:pt>
    <dgm:pt modelId="{B2CEB0BB-0FE8-4B6B-B02D-CA65DB5ADF61}" type="pres">
      <dgm:prSet presAssocID="{E9AD954F-E336-4CC6-B802-16D9764DD0DA}" presName="spaceBetweenRectangles" presStyleCnt="0"/>
      <dgm:spPr/>
    </dgm:pt>
    <dgm:pt modelId="{4EFE2FF9-3230-4593-A839-1203B155087A}" type="pres">
      <dgm:prSet presAssocID="{4511ACF3-54F7-4761-A402-D7C57E844534}" presName="parentLin" presStyleCnt="0"/>
      <dgm:spPr/>
    </dgm:pt>
    <dgm:pt modelId="{E09DE09A-E28B-489D-A912-283EFB82CC8E}" type="pres">
      <dgm:prSet presAssocID="{4511ACF3-54F7-4761-A402-D7C57E844534}" presName="parentLeftMargin" presStyleLbl="node1" presStyleIdx="2" presStyleCnt="4"/>
      <dgm:spPr/>
    </dgm:pt>
    <dgm:pt modelId="{6A23C732-2414-4046-BCD9-9F7F23D7339D}" type="pres">
      <dgm:prSet presAssocID="{4511ACF3-54F7-4761-A402-D7C57E844534}" presName="parentText" presStyleLbl="node1" presStyleIdx="3" presStyleCnt="4" custScaleX="116734" custScaleY="157522" custLinFactX="4769" custLinFactNeighborX="100000" custLinFactNeighborY="4374">
        <dgm:presLayoutVars>
          <dgm:chMax val="0"/>
          <dgm:bulletEnabled val="1"/>
        </dgm:presLayoutVars>
      </dgm:prSet>
      <dgm:spPr/>
    </dgm:pt>
    <dgm:pt modelId="{301DB822-EDFB-4965-95CC-DD95EB0972FB}" type="pres">
      <dgm:prSet presAssocID="{4511ACF3-54F7-4761-A402-D7C57E844534}" presName="negativeSpace" presStyleCnt="0"/>
      <dgm:spPr/>
    </dgm:pt>
    <dgm:pt modelId="{12AB76E3-D233-47BD-8D12-1E01DADC51B6}" type="pres">
      <dgm:prSet presAssocID="{4511ACF3-54F7-4761-A402-D7C57E844534}" presName="childText" presStyleLbl="conFgAcc1" presStyleIdx="3" presStyleCnt="4">
        <dgm:presLayoutVars>
          <dgm:bulletEnabled val="1"/>
        </dgm:presLayoutVars>
      </dgm:prSet>
      <dgm:spPr/>
    </dgm:pt>
  </dgm:ptLst>
  <dgm:cxnLst>
    <dgm:cxn modelId="{83B64513-3DE0-45DC-9F13-1DD971CA0E8E}" srcId="{D74C3E54-03A2-406B-ABD5-313D2F2AC104}" destId="{4511ACF3-54F7-4761-A402-D7C57E844534}" srcOrd="3" destOrd="0" parTransId="{8F338B40-BF0D-47C1-ACA0-24E2DA71B190}" sibTransId="{91954875-544F-40AE-8825-B57A92F0EC51}"/>
    <dgm:cxn modelId="{2BD1E534-E53F-4F7F-9685-5630308A537F}" type="presOf" srcId="{77C27A1A-F0CC-4C2A-9B7E-F22674E1806C}" destId="{E7471277-2999-4389-9628-B45167853E30}" srcOrd="0" destOrd="0" presId="urn:microsoft.com/office/officeart/2005/8/layout/list1"/>
    <dgm:cxn modelId="{99DDB738-64B7-4FEC-9BB1-4ADA9AEAB38A}" type="presOf" srcId="{A102155F-05E4-476C-8CD4-9162EF8599CC}" destId="{1E275356-7B7D-4E8A-9D13-823C4722C2F1}" srcOrd="1" destOrd="0" presId="urn:microsoft.com/office/officeart/2005/8/layout/list1"/>
    <dgm:cxn modelId="{CFA3B43E-AF28-4E3B-BF26-D7F219182534}" type="presOf" srcId="{4511ACF3-54F7-4761-A402-D7C57E844534}" destId="{6A23C732-2414-4046-BCD9-9F7F23D7339D}" srcOrd="1" destOrd="0" presId="urn:microsoft.com/office/officeart/2005/8/layout/list1"/>
    <dgm:cxn modelId="{7A9B085E-EBBF-49FD-8E49-CF10100B4BCB}" type="presOf" srcId="{B757F0AC-1865-46EC-A540-E7C594F89037}" destId="{0A77D755-15CB-4D3B-AD7F-3727FC8BEF05}" srcOrd="1" destOrd="0" presId="urn:microsoft.com/office/officeart/2005/8/layout/list1"/>
    <dgm:cxn modelId="{E5AFBE67-525B-4A82-9F7A-5429C5584077}" srcId="{D74C3E54-03A2-406B-ABD5-313D2F2AC104}" destId="{77C27A1A-F0CC-4C2A-9B7E-F22674E1806C}" srcOrd="1" destOrd="0" parTransId="{99F686A1-AFA0-4357-90EC-545ACA66C03C}" sibTransId="{469E9669-3674-496A-AF4A-920F4A92F30B}"/>
    <dgm:cxn modelId="{FEB4736F-8839-48A5-A6C5-50271F5EAEB4}" type="presOf" srcId="{D74C3E54-03A2-406B-ABD5-313D2F2AC104}" destId="{C1125FB6-EE5C-48A9-B4EE-51CED33DB394}" srcOrd="0" destOrd="0" presId="urn:microsoft.com/office/officeart/2005/8/layout/list1"/>
    <dgm:cxn modelId="{6916A183-74BA-4D23-B52F-D4029421FF25}" type="presOf" srcId="{A102155F-05E4-476C-8CD4-9162EF8599CC}" destId="{2703D33C-4315-4050-9017-542F1623D51E}" srcOrd="0" destOrd="0" presId="urn:microsoft.com/office/officeart/2005/8/layout/list1"/>
    <dgm:cxn modelId="{40995086-9771-44C5-8530-87C96BE6F178}" type="presOf" srcId="{4511ACF3-54F7-4761-A402-D7C57E844534}" destId="{E09DE09A-E28B-489D-A912-283EFB82CC8E}" srcOrd="0" destOrd="0" presId="urn:microsoft.com/office/officeart/2005/8/layout/list1"/>
    <dgm:cxn modelId="{197940A8-405B-4935-BA89-04364C7238C6}" type="presOf" srcId="{77C27A1A-F0CC-4C2A-9B7E-F22674E1806C}" destId="{E51C1944-E240-46A0-9DB2-C35F0D16D464}" srcOrd="1" destOrd="0" presId="urn:microsoft.com/office/officeart/2005/8/layout/list1"/>
    <dgm:cxn modelId="{74C3B9A9-23EB-4F9A-A0EF-295F052A1E13}" srcId="{D74C3E54-03A2-406B-ABD5-313D2F2AC104}" destId="{A102155F-05E4-476C-8CD4-9162EF8599CC}" srcOrd="2" destOrd="0" parTransId="{239B4E4A-731B-4AF5-8105-A3F7EAEF1FB8}" sibTransId="{E9AD954F-E336-4CC6-B802-16D9764DD0DA}"/>
    <dgm:cxn modelId="{010AB5E0-ED17-4E12-886F-FF763A30D631}" srcId="{D74C3E54-03A2-406B-ABD5-313D2F2AC104}" destId="{B757F0AC-1865-46EC-A540-E7C594F89037}" srcOrd="0" destOrd="0" parTransId="{60B6AB6E-E94D-47CE-90D7-3F027C5C8D3B}" sibTransId="{750A9B34-9AC9-4A19-A9D9-36D3B167E201}"/>
    <dgm:cxn modelId="{AF286FE1-2BBD-4E07-B67D-7937614FEA6B}" type="presOf" srcId="{B757F0AC-1865-46EC-A540-E7C594F89037}" destId="{A9019CED-63C2-4CF2-8FB7-9C1E0F3011A2}" srcOrd="0" destOrd="0" presId="urn:microsoft.com/office/officeart/2005/8/layout/list1"/>
    <dgm:cxn modelId="{3E37F007-138F-4430-ADD6-FB6448040D62}" type="presParOf" srcId="{C1125FB6-EE5C-48A9-B4EE-51CED33DB394}" destId="{F090AB6B-5B68-4D89-A025-3066EFCA6E33}" srcOrd="0" destOrd="0" presId="urn:microsoft.com/office/officeart/2005/8/layout/list1"/>
    <dgm:cxn modelId="{2216DC71-790C-402B-9772-21659EAA1FA0}" type="presParOf" srcId="{F090AB6B-5B68-4D89-A025-3066EFCA6E33}" destId="{A9019CED-63C2-4CF2-8FB7-9C1E0F3011A2}" srcOrd="0" destOrd="0" presId="urn:microsoft.com/office/officeart/2005/8/layout/list1"/>
    <dgm:cxn modelId="{6353EDF3-1CFF-4993-9D84-DBD97E3CE942}" type="presParOf" srcId="{F090AB6B-5B68-4D89-A025-3066EFCA6E33}" destId="{0A77D755-15CB-4D3B-AD7F-3727FC8BEF05}" srcOrd="1" destOrd="0" presId="urn:microsoft.com/office/officeart/2005/8/layout/list1"/>
    <dgm:cxn modelId="{A6526BC7-DE0F-4F66-A231-6FA17A348B47}" type="presParOf" srcId="{C1125FB6-EE5C-48A9-B4EE-51CED33DB394}" destId="{F54F81D8-2060-43DE-B688-12A237F8FD80}" srcOrd="1" destOrd="0" presId="urn:microsoft.com/office/officeart/2005/8/layout/list1"/>
    <dgm:cxn modelId="{85638161-D7F5-49C4-8C21-AD24F104541D}" type="presParOf" srcId="{C1125FB6-EE5C-48A9-B4EE-51CED33DB394}" destId="{7164E09E-D978-4556-AF79-65EEBAA340F6}" srcOrd="2" destOrd="0" presId="urn:microsoft.com/office/officeart/2005/8/layout/list1"/>
    <dgm:cxn modelId="{B3B9AA0D-885D-4DD6-B794-660412F221DF}" type="presParOf" srcId="{C1125FB6-EE5C-48A9-B4EE-51CED33DB394}" destId="{359B8D58-5093-49DC-BDC2-1104E97836E0}" srcOrd="3" destOrd="0" presId="urn:microsoft.com/office/officeart/2005/8/layout/list1"/>
    <dgm:cxn modelId="{A078CF3D-8770-4BE9-9020-B80FCD3CA52D}" type="presParOf" srcId="{C1125FB6-EE5C-48A9-B4EE-51CED33DB394}" destId="{DF760D12-922C-40D8-AE2B-CB39D5011A60}" srcOrd="4" destOrd="0" presId="urn:microsoft.com/office/officeart/2005/8/layout/list1"/>
    <dgm:cxn modelId="{CF1C97CE-DBD1-482D-80E5-729AA4C74F0D}" type="presParOf" srcId="{DF760D12-922C-40D8-AE2B-CB39D5011A60}" destId="{E7471277-2999-4389-9628-B45167853E30}" srcOrd="0" destOrd="0" presId="urn:microsoft.com/office/officeart/2005/8/layout/list1"/>
    <dgm:cxn modelId="{17372976-4530-457A-ACA1-85258E8CAF3E}" type="presParOf" srcId="{DF760D12-922C-40D8-AE2B-CB39D5011A60}" destId="{E51C1944-E240-46A0-9DB2-C35F0D16D464}" srcOrd="1" destOrd="0" presId="urn:microsoft.com/office/officeart/2005/8/layout/list1"/>
    <dgm:cxn modelId="{A4749340-61E5-45C0-9F70-DCFBFD005B19}" type="presParOf" srcId="{C1125FB6-EE5C-48A9-B4EE-51CED33DB394}" destId="{A06CC93F-7804-409C-BB6E-067F6A6AEE8F}" srcOrd="5" destOrd="0" presId="urn:microsoft.com/office/officeart/2005/8/layout/list1"/>
    <dgm:cxn modelId="{F700DAA0-0857-43AF-8A26-FC0065D909FA}" type="presParOf" srcId="{C1125FB6-EE5C-48A9-B4EE-51CED33DB394}" destId="{5B2F3B75-0F06-4324-A741-8EC04752B7B2}" srcOrd="6" destOrd="0" presId="urn:microsoft.com/office/officeart/2005/8/layout/list1"/>
    <dgm:cxn modelId="{7DB04E8A-D558-4706-9438-E5153BE855F1}" type="presParOf" srcId="{C1125FB6-EE5C-48A9-B4EE-51CED33DB394}" destId="{8BECD4B5-F53D-4885-ABAF-E7A534897119}" srcOrd="7" destOrd="0" presId="urn:microsoft.com/office/officeart/2005/8/layout/list1"/>
    <dgm:cxn modelId="{9597004C-C5C8-496F-BAC2-42E1AF710D44}" type="presParOf" srcId="{C1125FB6-EE5C-48A9-B4EE-51CED33DB394}" destId="{CB070EA7-B792-4347-9D5B-F440CC746D72}" srcOrd="8" destOrd="0" presId="urn:microsoft.com/office/officeart/2005/8/layout/list1"/>
    <dgm:cxn modelId="{076BCA0B-367F-4587-AA39-0C37624C2ECC}" type="presParOf" srcId="{CB070EA7-B792-4347-9D5B-F440CC746D72}" destId="{2703D33C-4315-4050-9017-542F1623D51E}" srcOrd="0" destOrd="0" presId="urn:microsoft.com/office/officeart/2005/8/layout/list1"/>
    <dgm:cxn modelId="{E1637BED-2DE0-4A17-9C9F-DD67D07E999E}" type="presParOf" srcId="{CB070EA7-B792-4347-9D5B-F440CC746D72}" destId="{1E275356-7B7D-4E8A-9D13-823C4722C2F1}" srcOrd="1" destOrd="0" presId="urn:microsoft.com/office/officeart/2005/8/layout/list1"/>
    <dgm:cxn modelId="{CCB10B2D-5514-41AA-9720-0618E9404AED}" type="presParOf" srcId="{C1125FB6-EE5C-48A9-B4EE-51CED33DB394}" destId="{4285533E-3536-4A58-B50C-793876C65A9B}" srcOrd="9" destOrd="0" presId="urn:microsoft.com/office/officeart/2005/8/layout/list1"/>
    <dgm:cxn modelId="{F5AE3070-FA45-43D2-A416-0D94378E3138}" type="presParOf" srcId="{C1125FB6-EE5C-48A9-B4EE-51CED33DB394}" destId="{24A2C80D-FA51-43B9-BE22-19DC2397EEFD}" srcOrd="10" destOrd="0" presId="urn:microsoft.com/office/officeart/2005/8/layout/list1"/>
    <dgm:cxn modelId="{107DFD56-72C0-44F3-BF9E-F655333A9BFA}" type="presParOf" srcId="{C1125FB6-EE5C-48A9-B4EE-51CED33DB394}" destId="{B2CEB0BB-0FE8-4B6B-B02D-CA65DB5ADF61}" srcOrd="11" destOrd="0" presId="urn:microsoft.com/office/officeart/2005/8/layout/list1"/>
    <dgm:cxn modelId="{988EB11C-7DD0-411E-A5AD-E535DB0A0287}" type="presParOf" srcId="{C1125FB6-EE5C-48A9-B4EE-51CED33DB394}" destId="{4EFE2FF9-3230-4593-A839-1203B155087A}" srcOrd="12" destOrd="0" presId="urn:microsoft.com/office/officeart/2005/8/layout/list1"/>
    <dgm:cxn modelId="{A7D89779-361B-4F07-ADEE-D36295E9874B}" type="presParOf" srcId="{4EFE2FF9-3230-4593-A839-1203B155087A}" destId="{E09DE09A-E28B-489D-A912-283EFB82CC8E}" srcOrd="0" destOrd="0" presId="urn:microsoft.com/office/officeart/2005/8/layout/list1"/>
    <dgm:cxn modelId="{D81AE148-A9A8-4D5D-9DC2-F622C68D6FD3}" type="presParOf" srcId="{4EFE2FF9-3230-4593-A839-1203B155087A}" destId="{6A23C732-2414-4046-BCD9-9F7F23D7339D}" srcOrd="1" destOrd="0" presId="urn:microsoft.com/office/officeart/2005/8/layout/list1"/>
    <dgm:cxn modelId="{DFF3B8BF-BA76-4A9F-B824-41BEC4B1D3B3}" type="presParOf" srcId="{C1125FB6-EE5C-48A9-B4EE-51CED33DB394}" destId="{301DB822-EDFB-4965-95CC-DD95EB0972FB}" srcOrd="13" destOrd="0" presId="urn:microsoft.com/office/officeart/2005/8/layout/list1"/>
    <dgm:cxn modelId="{9612FE38-D1E4-43DF-8F8D-232168C03EF8}" type="presParOf" srcId="{C1125FB6-EE5C-48A9-B4EE-51CED33DB394}" destId="{12AB76E3-D233-47BD-8D12-1E01DADC51B6}"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4C3E54-03A2-406B-ABD5-313D2F2AC10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7C27A1A-F0CC-4C2A-9B7E-F22674E1806C}">
      <dgm:prSet phldrT="[Text]" custT="1"/>
      <dgm:spPr>
        <a:solidFill>
          <a:srgbClr val="FFC000"/>
        </a:solidFill>
      </dgm:spPr>
      <dgm:t>
        <a:bodyPr/>
        <a:lstStyle/>
        <a:p>
          <a:pPr>
            <a:lnSpc>
              <a:spcPct val="100000"/>
            </a:lnSpc>
            <a:spcBef>
              <a:spcPts val="0"/>
            </a:spcBef>
            <a:spcAft>
              <a:spcPts val="0"/>
            </a:spcAft>
          </a:pPr>
          <a:r>
            <a:rPr lang="en-US" sz="1600" b="1" dirty="0">
              <a:solidFill>
                <a:schemeClr val="tx2"/>
              </a:solidFill>
            </a:rPr>
            <a:t>Seeking Mentorship? What to Keep in Mind</a:t>
          </a:r>
        </a:p>
        <a:p>
          <a:pPr>
            <a:lnSpc>
              <a:spcPct val="100000"/>
            </a:lnSpc>
            <a:spcBef>
              <a:spcPts val="0"/>
            </a:spcBef>
            <a:spcAft>
              <a:spcPts val="0"/>
            </a:spcAft>
          </a:pPr>
          <a:r>
            <a:rPr lang="en-US" sz="1800" b="1" dirty="0">
              <a:solidFill>
                <a:schemeClr val="tx2"/>
              </a:solidFill>
            </a:rPr>
            <a:t>	</a:t>
          </a:r>
          <a:r>
            <a:rPr lang="en-US" sz="1600" b="0" dirty="0">
              <a:solidFill>
                <a:schemeClr val="tx2"/>
              </a:solidFill>
            </a:rPr>
            <a:t>Frame-setting, Defining Goals, Boundaries &amp; Expectations </a:t>
          </a:r>
          <a:endParaRPr lang="en-US" sz="1800" b="1" dirty="0">
            <a:solidFill>
              <a:schemeClr val="tx2"/>
            </a:solidFill>
          </a:endParaRPr>
        </a:p>
      </dgm:t>
    </dgm:pt>
    <dgm:pt modelId="{99F686A1-AFA0-4357-90EC-545ACA66C03C}" type="parTrans" cxnId="{E5AFBE67-525B-4A82-9F7A-5429C5584077}">
      <dgm:prSet/>
      <dgm:spPr/>
      <dgm:t>
        <a:bodyPr/>
        <a:lstStyle/>
        <a:p>
          <a:pPr>
            <a:lnSpc>
              <a:spcPct val="100000"/>
            </a:lnSpc>
            <a:spcBef>
              <a:spcPts val="0"/>
            </a:spcBef>
            <a:spcAft>
              <a:spcPts val="0"/>
            </a:spcAft>
          </a:pPr>
          <a:endParaRPr lang="en-US" sz="1500"/>
        </a:p>
      </dgm:t>
    </dgm:pt>
    <dgm:pt modelId="{469E9669-3674-496A-AF4A-920F4A92F30B}" type="sibTrans" cxnId="{E5AFBE67-525B-4A82-9F7A-5429C5584077}">
      <dgm:prSet/>
      <dgm:spPr/>
      <dgm:t>
        <a:bodyPr/>
        <a:lstStyle/>
        <a:p>
          <a:pPr>
            <a:lnSpc>
              <a:spcPct val="100000"/>
            </a:lnSpc>
            <a:spcBef>
              <a:spcPts val="0"/>
            </a:spcBef>
            <a:spcAft>
              <a:spcPts val="0"/>
            </a:spcAft>
          </a:pPr>
          <a:endParaRPr lang="en-US" sz="1500"/>
        </a:p>
      </dgm:t>
    </dgm:pt>
    <dgm:pt modelId="{A102155F-05E4-476C-8CD4-9162EF8599CC}">
      <dgm:prSet phldrT="[Text]" custT="1"/>
      <dgm:spPr>
        <a:solidFill>
          <a:srgbClr val="7FCF8A"/>
        </a:solidFill>
      </dgm:spPr>
      <dgm:t>
        <a:bodyPr/>
        <a:lstStyle/>
        <a:p>
          <a:pPr>
            <a:lnSpc>
              <a:spcPct val="100000"/>
            </a:lnSpc>
            <a:spcBef>
              <a:spcPts val="0"/>
            </a:spcBef>
            <a:spcAft>
              <a:spcPts val="0"/>
            </a:spcAft>
          </a:pPr>
          <a:r>
            <a:rPr lang="en-US" sz="2000" b="1" dirty="0">
              <a:solidFill>
                <a:schemeClr val="tx2"/>
              </a:solidFill>
            </a:rPr>
            <a:t>Before Saying Yes, What Should Mentors Keep In Mind?</a:t>
          </a:r>
          <a:endParaRPr lang="en-US" sz="1800" b="1" dirty="0">
            <a:solidFill>
              <a:schemeClr val="tx2"/>
            </a:solidFill>
          </a:endParaRPr>
        </a:p>
        <a:p>
          <a:pPr>
            <a:lnSpc>
              <a:spcPct val="100000"/>
            </a:lnSpc>
            <a:spcBef>
              <a:spcPts val="0"/>
            </a:spcBef>
            <a:spcAft>
              <a:spcPts val="0"/>
            </a:spcAft>
          </a:pPr>
          <a:r>
            <a:rPr lang="en-US" sz="1600" b="1" dirty="0">
              <a:solidFill>
                <a:schemeClr val="tx2"/>
              </a:solidFill>
            </a:rPr>
            <a:t>     Preparing for Mentorship</a:t>
          </a:r>
        </a:p>
        <a:p>
          <a:pPr>
            <a:lnSpc>
              <a:spcPct val="100000"/>
            </a:lnSpc>
            <a:spcBef>
              <a:spcPts val="0"/>
            </a:spcBef>
            <a:spcAft>
              <a:spcPts val="0"/>
            </a:spcAft>
          </a:pPr>
          <a:r>
            <a:rPr lang="en-US" sz="1600" b="1" dirty="0">
              <a:solidFill>
                <a:schemeClr val="tx2"/>
              </a:solidFill>
            </a:rPr>
            <a:t>     Understanding Structural Barriers to Positive Mentoring Relationships</a:t>
          </a:r>
        </a:p>
      </dgm:t>
      <dgm:extLst>
        <a:ext uri="{E40237B7-FDA0-4F09-8148-C483321AD2D9}">
          <dgm14:cNvPr xmlns:dgm14="http://schemas.microsoft.com/office/drawing/2010/diagram" id="0" name="" descr="Before Saying Yes, What Should Mentors Keep In Mind? Preparing for Mentorship - Understanding Structural Barriers to Positive Mentoring Relationships&#10;"/>
        </a:ext>
      </dgm:extLst>
    </dgm:pt>
    <dgm:pt modelId="{239B4E4A-731B-4AF5-8105-A3F7EAEF1FB8}" type="parTrans" cxnId="{74C3B9A9-23EB-4F9A-A0EF-295F052A1E13}">
      <dgm:prSet/>
      <dgm:spPr/>
      <dgm:t>
        <a:bodyPr/>
        <a:lstStyle/>
        <a:p>
          <a:pPr>
            <a:lnSpc>
              <a:spcPct val="100000"/>
            </a:lnSpc>
            <a:spcBef>
              <a:spcPts val="0"/>
            </a:spcBef>
            <a:spcAft>
              <a:spcPts val="0"/>
            </a:spcAft>
          </a:pPr>
          <a:endParaRPr lang="en-US" sz="1500"/>
        </a:p>
      </dgm:t>
    </dgm:pt>
    <dgm:pt modelId="{E9AD954F-E336-4CC6-B802-16D9764DD0DA}" type="sibTrans" cxnId="{74C3B9A9-23EB-4F9A-A0EF-295F052A1E13}">
      <dgm:prSet/>
      <dgm:spPr/>
      <dgm:t>
        <a:bodyPr/>
        <a:lstStyle/>
        <a:p>
          <a:pPr>
            <a:lnSpc>
              <a:spcPct val="100000"/>
            </a:lnSpc>
            <a:spcBef>
              <a:spcPts val="0"/>
            </a:spcBef>
            <a:spcAft>
              <a:spcPts val="0"/>
            </a:spcAft>
          </a:pPr>
          <a:endParaRPr lang="en-US" sz="1500"/>
        </a:p>
      </dgm:t>
    </dgm:pt>
    <dgm:pt modelId="{4511ACF3-54F7-4761-A402-D7C57E844534}">
      <dgm:prSet phldrT="[Text]" custT="1"/>
      <dgm:spPr>
        <a:solidFill>
          <a:srgbClr val="AE78D6"/>
        </a:solidFill>
      </dgm:spPr>
      <dgm:t>
        <a:bodyPr/>
        <a:lstStyle/>
        <a:p>
          <a:pPr>
            <a:lnSpc>
              <a:spcPct val="100000"/>
            </a:lnSpc>
            <a:spcBef>
              <a:spcPts val="0"/>
            </a:spcBef>
            <a:spcAft>
              <a:spcPts val="0"/>
            </a:spcAft>
          </a:pPr>
          <a:r>
            <a:rPr lang="en-US" sz="1500" b="1" dirty="0">
              <a:solidFill>
                <a:schemeClr val="tx2"/>
              </a:solidFill>
            </a:rPr>
            <a:t>Resources</a:t>
          </a:r>
        </a:p>
        <a:p>
          <a:pPr>
            <a:lnSpc>
              <a:spcPct val="100000"/>
            </a:lnSpc>
            <a:spcBef>
              <a:spcPts val="0"/>
            </a:spcBef>
            <a:spcAft>
              <a:spcPts val="0"/>
            </a:spcAft>
          </a:pPr>
          <a:endParaRPr lang="en-US" sz="1500" b="1" dirty="0">
            <a:solidFill>
              <a:schemeClr val="tx2"/>
            </a:solidFill>
          </a:endParaRPr>
        </a:p>
      </dgm:t>
    </dgm:pt>
    <dgm:pt modelId="{8F338B40-BF0D-47C1-ACA0-24E2DA71B190}" type="parTrans" cxnId="{83B64513-3DE0-45DC-9F13-1DD971CA0E8E}">
      <dgm:prSet/>
      <dgm:spPr/>
      <dgm:t>
        <a:bodyPr/>
        <a:lstStyle/>
        <a:p>
          <a:pPr>
            <a:lnSpc>
              <a:spcPct val="100000"/>
            </a:lnSpc>
            <a:spcBef>
              <a:spcPts val="0"/>
            </a:spcBef>
            <a:spcAft>
              <a:spcPts val="0"/>
            </a:spcAft>
          </a:pPr>
          <a:endParaRPr lang="en-US" sz="1500"/>
        </a:p>
      </dgm:t>
    </dgm:pt>
    <dgm:pt modelId="{91954875-544F-40AE-8825-B57A92F0EC51}" type="sibTrans" cxnId="{83B64513-3DE0-45DC-9F13-1DD971CA0E8E}">
      <dgm:prSet/>
      <dgm:spPr/>
      <dgm:t>
        <a:bodyPr/>
        <a:lstStyle/>
        <a:p>
          <a:pPr>
            <a:lnSpc>
              <a:spcPct val="100000"/>
            </a:lnSpc>
            <a:spcBef>
              <a:spcPts val="0"/>
            </a:spcBef>
            <a:spcAft>
              <a:spcPts val="0"/>
            </a:spcAft>
          </a:pPr>
          <a:endParaRPr lang="en-US" sz="1500"/>
        </a:p>
      </dgm:t>
    </dgm:pt>
    <dgm:pt modelId="{B757F0AC-1865-46EC-A540-E7C594F89037}">
      <dgm:prSet custT="1"/>
      <dgm:spPr>
        <a:solidFill>
          <a:schemeClr val="tx1">
            <a:lumMod val="50000"/>
          </a:schemeClr>
        </a:solidFill>
      </dgm:spPr>
      <dgm:t>
        <a:bodyPr/>
        <a:lstStyle/>
        <a:p>
          <a:pPr>
            <a:lnSpc>
              <a:spcPct val="100000"/>
            </a:lnSpc>
            <a:spcBef>
              <a:spcPts val="0"/>
            </a:spcBef>
            <a:spcAft>
              <a:spcPts val="0"/>
            </a:spcAft>
          </a:pPr>
          <a:r>
            <a:rPr lang="en-US" sz="1600" b="1" dirty="0">
              <a:solidFill>
                <a:schemeClr val="tx2"/>
              </a:solidFill>
            </a:rPr>
            <a:t>ABCs of Mentorship</a:t>
          </a:r>
        </a:p>
        <a:p>
          <a:pPr>
            <a:lnSpc>
              <a:spcPct val="100000"/>
            </a:lnSpc>
            <a:spcBef>
              <a:spcPts val="0"/>
            </a:spcBef>
            <a:spcAft>
              <a:spcPts val="0"/>
            </a:spcAft>
          </a:pPr>
          <a:r>
            <a:rPr lang="en-US" sz="1600" b="0" dirty="0">
              <a:solidFill>
                <a:schemeClr val="tx2"/>
              </a:solidFill>
            </a:rPr>
            <a:t>     Mentorship, sponsorship, &amp; coaching – what’s the difference?</a:t>
          </a:r>
        </a:p>
        <a:p>
          <a:pPr>
            <a:lnSpc>
              <a:spcPct val="100000"/>
            </a:lnSpc>
            <a:spcBef>
              <a:spcPts val="0"/>
            </a:spcBef>
            <a:spcAft>
              <a:spcPts val="0"/>
            </a:spcAft>
          </a:pPr>
          <a:r>
            <a:rPr lang="en-US" sz="1600" b="0" dirty="0">
              <a:solidFill>
                <a:schemeClr val="tx2"/>
              </a:solidFill>
            </a:rPr>
            <a:t>     Frame-setting, Defining Goals, Boundaries &amp; Expectations </a:t>
          </a:r>
        </a:p>
      </dgm:t>
    </dgm:pt>
    <dgm:pt modelId="{60B6AB6E-E94D-47CE-90D7-3F027C5C8D3B}" type="parTrans" cxnId="{010AB5E0-ED17-4E12-886F-FF763A30D631}">
      <dgm:prSet/>
      <dgm:spPr/>
      <dgm:t>
        <a:bodyPr/>
        <a:lstStyle/>
        <a:p>
          <a:pPr>
            <a:lnSpc>
              <a:spcPct val="100000"/>
            </a:lnSpc>
            <a:spcBef>
              <a:spcPts val="0"/>
            </a:spcBef>
            <a:spcAft>
              <a:spcPts val="0"/>
            </a:spcAft>
          </a:pPr>
          <a:endParaRPr lang="en-US" sz="1500"/>
        </a:p>
      </dgm:t>
    </dgm:pt>
    <dgm:pt modelId="{750A9B34-9AC9-4A19-A9D9-36D3B167E201}" type="sibTrans" cxnId="{010AB5E0-ED17-4E12-886F-FF763A30D631}">
      <dgm:prSet/>
      <dgm:spPr/>
      <dgm:t>
        <a:bodyPr/>
        <a:lstStyle/>
        <a:p>
          <a:pPr>
            <a:lnSpc>
              <a:spcPct val="100000"/>
            </a:lnSpc>
            <a:spcBef>
              <a:spcPts val="0"/>
            </a:spcBef>
            <a:spcAft>
              <a:spcPts val="0"/>
            </a:spcAft>
          </a:pPr>
          <a:endParaRPr lang="en-US" sz="1500"/>
        </a:p>
      </dgm:t>
    </dgm:pt>
    <dgm:pt modelId="{C1125FB6-EE5C-48A9-B4EE-51CED33DB394}" type="pres">
      <dgm:prSet presAssocID="{D74C3E54-03A2-406B-ABD5-313D2F2AC104}" presName="linear" presStyleCnt="0">
        <dgm:presLayoutVars>
          <dgm:dir/>
          <dgm:animLvl val="lvl"/>
          <dgm:resizeHandles val="exact"/>
        </dgm:presLayoutVars>
      </dgm:prSet>
      <dgm:spPr/>
    </dgm:pt>
    <dgm:pt modelId="{F090AB6B-5B68-4D89-A025-3066EFCA6E33}" type="pres">
      <dgm:prSet presAssocID="{B757F0AC-1865-46EC-A540-E7C594F89037}" presName="parentLin" presStyleCnt="0"/>
      <dgm:spPr/>
    </dgm:pt>
    <dgm:pt modelId="{A9019CED-63C2-4CF2-8FB7-9C1E0F3011A2}" type="pres">
      <dgm:prSet presAssocID="{B757F0AC-1865-46EC-A540-E7C594F89037}" presName="parentLeftMargin" presStyleLbl="node1" presStyleIdx="0" presStyleCnt="4"/>
      <dgm:spPr/>
    </dgm:pt>
    <dgm:pt modelId="{0A77D755-15CB-4D3B-AD7F-3727FC8BEF05}" type="pres">
      <dgm:prSet presAssocID="{B757F0AC-1865-46EC-A540-E7C594F89037}" presName="parentText" presStyleLbl="node1" presStyleIdx="0" presStyleCnt="4" custScaleX="117219" custScaleY="153877" custLinFactX="3054" custLinFactNeighborX="100000">
        <dgm:presLayoutVars>
          <dgm:chMax val="0"/>
          <dgm:bulletEnabled val="1"/>
        </dgm:presLayoutVars>
      </dgm:prSet>
      <dgm:spPr/>
    </dgm:pt>
    <dgm:pt modelId="{F54F81D8-2060-43DE-B688-12A237F8FD80}" type="pres">
      <dgm:prSet presAssocID="{B757F0AC-1865-46EC-A540-E7C594F89037}" presName="negativeSpace" presStyleCnt="0"/>
      <dgm:spPr/>
    </dgm:pt>
    <dgm:pt modelId="{7164E09E-D978-4556-AF79-65EEBAA340F6}" type="pres">
      <dgm:prSet presAssocID="{B757F0AC-1865-46EC-A540-E7C594F89037}" presName="childText" presStyleLbl="conFgAcc1" presStyleIdx="0" presStyleCnt="4">
        <dgm:presLayoutVars>
          <dgm:bulletEnabled val="1"/>
        </dgm:presLayoutVars>
      </dgm:prSet>
      <dgm:spPr/>
    </dgm:pt>
    <dgm:pt modelId="{359B8D58-5093-49DC-BDC2-1104E97836E0}" type="pres">
      <dgm:prSet presAssocID="{750A9B34-9AC9-4A19-A9D9-36D3B167E201}" presName="spaceBetweenRectangles" presStyleCnt="0"/>
      <dgm:spPr/>
    </dgm:pt>
    <dgm:pt modelId="{DF760D12-922C-40D8-AE2B-CB39D5011A60}" type="pres">
      <dgm:prSet presAssocID="{77C27A1A-F0CC-4C2A-9B7E-F22674E1806C}" presName="parentLin" presStyleCnt="0"/>
      <dgm:spPr/>
    </dgm:pt>
    <dgm:pt modelId="{E7471277-2999-4389-9628-B45167853E30}" type="pres">
      <dgm:prSet presAssocID="{77C27A1A-F0CC-4C2A-9B7E-F22674E1806C}" presName="parentLeftMargin" presStyleLbl="node1" presStyleIdx="0" presStyleCnt="4" custLinFactNeighborX="-6250" custLinFactNeighborY="470"/>
      <dgm:spPr/>
    </dgm:pt>
    <dgm:pt modelId="{E51C1944-E240-46A0-9DB2-C35F0D16D464}" type="pres">
      <dgm:prSet presAssocID="{77C27A1A-F0CC-4C2A-9B7E-F22674E1806C}" presName="parentText" presStyleLbl="node1" presStyleIdx="1" presStyleCnt="4" custScaleX="116733" custScaleY="168246" custLinFactX="3427" custLinFactNeighborX="100000">
        <dgm:presLayoutVars>
          <dgm:chMax val="0"/>
          <dgm:bulletEnabled val="1"/>
        </dgm:presLayoutVars>
      </dgm:prSet>
      <dgm:spPr/>
    </dgm:pt>
    <dgm:pt modelId="{A06CC93F-7804-409C-BB6E-067F6A6AEE8F}" type="pres">
      <dgm:prSet presAssocID="{77C27A1A-F0CC-4C2A-9B7E-F22674E1806C}" presName="negativeSpace" presStyleCnt="0"/>
      <dgm:spPr/>
    </dgm:pt>
    <dgm:pt modelId="{5B2F3B75-0F06-4324-A741-8EC04752B7B2}" type="pres">
      <dgm:prSet presAssocID="{77C27A1A-F0CC-4C2A-9B7E-F22674E1806C}" presName="childText" presStyleLbl="conFgAcc1" presStyleIdx="1" presStyleCnt="4">
        <dgm:presLayoutVars>
          <dgm:bulletEnabled val="1"/>
        </dgm:presLayoutVars>
      </dgm:prSet>
      <dgm:spPr/>
    </dgm:pt>
    <dgm:pt modelId="{8BECD4B5-F53D-4885-ABAF-E7A534897119}" type="pres">
      <dgm:prSet presAssocID="{469E9669-3674-496A-AF4A-920F4A92F30B}" presName="spaceBetweenRectangles" presStyleCnt="0"/>
      <dgm:spPr/>
    </dgm:pt>
    <dgm:pt modelId="{CB070EA7-B792-4347-9D5B-F440CC746D72}" type="pres">
      <dgm:prSet presAssocID="{A102155F-05E4-476C-8CD4-9162EF8599CC}" presName="parentLin" presStyleCnt="0"/>
      <dgm:spPr/>
    </dgm:pt>
    <dgm:pt modelId="{2703D33C-4315-4050-9017-542F1623D51E}" type="pres">
      <dgm:prSet presAssocID="{A102155F-05E4-476C-8CD4-9162EF8599CC}" presName="parentLeftMargin" presStyleLbl="node1" presStyleIdx="1" presStyleCnt="4"/>
      <dgm:spPr/>
    </dgm:pt>
    <dgm:pt modelId="{1E275356-7B7D-4E8A-9D13-823C4722C2F1}" type="pres">
      <dgm:prSet presAssocID="{A102155F-05E4-476C-8CD4-9162EF8599CC}" presName="parentText" presStyleLbl="node1" presStyleIdx="2" presStyleCnt="4" custScaleX="116734" custScaleY="172276" custLinFactX="3427" custLinFactNeighborX="100000">
        <dgm:presLayoutVars>
          <dgm:chMax val="0"/>
          <dgm:bulletEnabled val="1"/>
        </dgm:presLayoutVars>
      </dgm:prSet>
      <dgm:spPr/>
    </dgm:pt>
    <dgm:pt modelId="{4285533E-3536-4A58-B50C-793876C65A9B}" type="pres">
      <dgm:prSet presAssocID="{A102155F-05E4-476C-8CD4-9162EF8599CC}" presName="negativeSpace" presStyleCnt="0"/>
      <dgm:spPr/>
    </dgm:pt>
    <dgm:pt modelId="{24A2C80D-FA51-43B9-BE22-19DC2397EEFD}" type="pres">
      <dgm:prSet presAssocID="{A102155F-05E4-476C-8CD4-9162EF8599CC}" presName="childText" presStyleLbl="conFgAcc1" presStyleIdx="2" presStyleCnt="4">
        <dgm:presLayoutVars>
          <dgm:bulletEnabled val="1"/>
        </dgm:presLayoutVars>
      </dgm:prSet>
      <dgm:spPr/>
    </dgm:pt>
    <dgm:pt modelId="{B2CEB0BB-0FE8-4B6B-B02D-CA65DB5ADF61}" type="pres">
      <dgm:prSet presAssocID="{E9AD954F-E336-4CC6-B802-16D9764DD0DA}" presName="spaceBetweenRectangles" presStyleCnt="0"/>
      <dgm:spPr/>
    </dgm:pt>
    <dgm:pt modelId="{4EFE2FF9-3230-4593-A839-1203B155087A}" type="pres">
      <dgm:prSet presAssocID="{4511ACF3-54F7-4761-A402-D7C57E844534}" presName="parentLin" presStyleCnt="0"/>
      <dgm:spPr/>
    </dgm:pt>
    <dgm:pt modelId="{E09DE09A-E28B-489D-A912-283EFB82CC8E}" type="pres">
      <dgm:prSet presAssocID="{4511ACF3-54F7-4761-A402-D7C57E844534}" presName="parentLeftMargin" presStyleLbl="node1" presStyleIdx="2" presStyleCnt="4"/>
      <dgm:spPr/>
    </dgm:pt>
    <dgm:pt modelId="{6A23C732-2414-4046-BCD9-9F7F23D7339D}" type="pres">
      <dgm:prSet presAssocID="{4511ACF3-54F7-4761-A402-D7C57E844534}" presName="parentText" presStyleLbl="node1" presStyleIdx="3" presStyleCnt="4" custScaleX="116734" custScaleY="157522" custLinFactX="3427" custLinFactNeighborX="100000">
        <dgm:presLayoutVars>
          <dgm:chMax val="0"/>
          <dgm:bulletEnabled val="1"/>
        </dgm:presLayoutVars>
      </dgm:prSet>
      <dgm:spPr/>
    </dgm:pt>
    <dgm:pt modelId="{301DB822-EDFB-4965-95CC-DD95EB0972FB}" type="pres">
      <dgm:prSet presAssocID="{4511ACF3-54F7-4761-A402-D7C57E844534}" presName="negativeSpace" presStyleCnt="0"/>
      <dgm:spPr/>
    </dgm:pt>
    <dgm:pt modelId="{12AB76E3-D233-47BD-8D12-1E01DADC51B6}" type="pres">
      <dgm:prSet presAssocID="{4511ACF3-54F7-4761-A402-D7C57E844534}" presName="childText" presStyleLbl="conFgAcc1" presStyleIdx="3" presStyleCnt="4">
        <dgm:presLayoutVars>
          <dgm:bulletEnabled val="1"/>
        </dgm:presLayoutVars>
      </dgm:prSet>
      <dgm:spPr/>
    </dgm:pt>
  </dgm:ptLst>
  <dgm:cxnLst>
    <dgm:cxn modelId="{83B64513-3DE0-45DC-9F13-1DD971CA0E8E}" srcId="{D74C3E54-03A2-406B-ABD5-313D2F2AC104}" destId="{4511ACF3-54F7-4761-A402-D7C57E844534}" srcOrd="3" destOrd="0" parTransId="{8F338B40-BF0D-47C1-ACA0-24E2DA71B190}" sibTransId="{91954875-544F-40AE-8825-B57A92F0EC51}"/>
    <dgm:cxn modelId="{2BD1E534-E53F-4F7F-9685-5630308A537F}" type="presOf" srcId="{77C27A1A-F0CC-4C2A-9B7E-F22674E1806C}" destId="{E7471277-2999-4389-9628-B45167853E30}" srcOrd="0" destOrd="0" presId="urn:microsoft.com/office/officeart/2005/8/layout/list1"/>
    <dgm:cxn modelId="{99DDB738-64B7-4FEC-9BB1-4ADA9AEAB38A}" type="presOf" srcId="{A102155F-05E4-476C-8CD4-9162EF8599CC}" destId="{1E275356-7B7D-4E8A-9D13-823C4722C2F1}" srcOrd="1" destOrd="0" presId="urn:microsoft.com/office/officeart/2005/8/layout/list1"/>
    <dgm:cxn modelId="{CFA3B43E-AF28-4E3B-BF26-D7F219182534}" type="presOf" srcId="{4511ACF3-54F7-4761-A402-D7C57E844534}" destId="{6A23C732-2414-4046-BCD9-9F7F23D7339D}" srcOrd="1" destOrd="0" presId="urn:microsoft.com/office/officeart/2005/8/layout/list1"/>
    <dgm:cxn modelId="{7A9B085E-EBBF-49FD-8E49-CF10100B4BCB}" type="presOf" srcId="{B757F0AC-1865-46EC-A540-E7C594F89037}" destId="{0A77D755-15CB-4D3B-AD7F-3727FC8BEF05}" srcOrd="1" destOrd="0" presId="urn:microsoft.com/office/officeart/2005/8/layout/list1"/>
    <dgm:cxn modelId="{E5AFBE67-525B-4A82-9F7A-5429C5584077}" srcId="{D74C3E54-03A2-406B-ABD5-313D2F2AC104}" destId="{77C27A1A-F0CC-4C2A-9B7E-F22674E1806C}" srcOrd="1" destOrd="0" parTransId="{99F686A1-AFA0-4357-90EC-545ACA66C03C}" sibTransId="{469E9669-3674-496A-AF4A-920F4A92F30B}"/>
    <dgm:cxn modelId="{FEB4736F-8839-48A5-A6C5-50271F5EAEB4}" type="presOf" srcId="{D74C3E54-03A2-406B-ABD5-313D2F2AC104}" destId="{C1125FB6-EE5C-48A9-B4EE-51CED33DB394}" srcOrd="0" destOrd="0" presId="urn:microsoft.com/office/officeart/2005/8/layout/list1"/>
    <dgm:cxn modelId="{6916A183-74BA-4D23-B52F-D4029421FF25}" type="presOf" srcId="{A102155F-05E4-476C-8CD4-9162EF8599CC}" destId="{2703D33C-4315-4050-9017-542F1623D51E}" srcOrd="0" destOrd="0" presId="urn:microsoft.com/office/officeart/2005/8/layout/list1"/>
    <dgm:cxn modelId="{40995086-9771-44C5-8530-87C96BE6F178}" type="presOf" srcId="{4511ACF3-54F7-4761-A402-D7C57E844534}" destId="{E09DE09A-E28B-489D-A912-283EFB82CC8E}" srcOrd="0" destOrd="0" presId="urn:microsoft.com/office/officeart/2005/8/layout/list1"/>
    <dgm:cxn modelId="{197940A8-405B-4935-BA89-04364C7238C6}" type="presOf" srcId="{77C27A1A-F0CC-4C2A-9B7E-F22674E1806C}" destId="{E51C1944-E240-46A0-9DB2-C35F0D16D464}" srcOrd="1" destOrd="0" presId="urn:microsoft.com/office/officeart/2005/8/layout/list1"/>
    <dgm:cxn modelId="{74C3B9A9-23EB-4F9A-A0EF-295F052A1E13}" srcId="{D74C3E54-03A2-406B-ABD5-313D2F2AC104}" destId="{A102155F-05E4-476C-8CD4-9162EF8599CC}" srcOrd="2" destOrd="0" parTransId="{239B4E4A-731B-4AF5-8105-A3F7EAEF1FB8}" sibTransId="{E9AD954F-E336-4CC6-B802-16D9764DD0DA}"/>
    <dgm:cxn modelId="{010AB5E0-ED17-4E12-886F-FF763A30D631}" srcId="{D74C3E54-03A2-406B-ABD5-313D2F2AC104}" destId="{B757F0AC-1865-46EC-A540-E7C594F89037}" srcOrd="0" destOrd="0" parTransId="{60B6AB6E-E94D-47CE-90D7-3F027C5C8D3B}" sibTransId="{750A9B34-9AC9-4A19-A9D9-36D3B167E201}"/>
    <dgm:cxn modelId="{AF286FE1-2BBD-4E07-B67D-7937614FEA6B}" type="presOf" srcId="{B757F0AC-1865-46EC-A540-E7C594F89037}" destId="{A9019CED-63C2-4CF2-8FB7-9C1E0F3011A2}" srcOrd="0" destOrd="0" presId="urn:microsoft.com/office/officeart/2005/8/layout/list1"/>
    <dgm:cxn modelId="{3E37F007-138F-4430-ADD6-FB6448040D62}" type="presParOf" srcId="{C1125FB6-EE5C-48A9-B4EE-51CED33DB394}" destId="{F090AB6B-5B68-4D89-A025-3066EFCA6E33}" srcOrd="0" destOrd="0" presId="urn:microsoft.com/office/officeart/2005/8/layout/list1"/>
    <dgm:cxn modelId="{2216DC71-790C-402B-9772-21659EAA1FA0}" type="presParOf" srcId="{F090AB6B-5B68-4D89-A025-3066EFCA6E33}" destId="{A9019CED-63C2-4CF2-8FB7-9C1E0F3011A2}" srcOrd="0" destOrd="0" presId="urn:microsoft.com/office/officeart/2005/8/layout/list1"/>
    <dgm:cxn modelId="{6353EDF3-1CFF-4993-9D84-DBD97E3CE942}" type="presParOf" srcId="{F090AB6B-5B68-4D89-A025-3066EFCA6E33}" destId="{0A77D755-15CB-4D3B-AD7F-3727FC8BEF05}" srcOrd="1" destOrd="0" presId="urn:microsoft.com/office/officeart/2005/8/layout/list1"/>
    <dgm:cxn modelId="{A6526BC7-DE0F-4F66-A231-6FA17A348B47}" type="presParOf" srcId="{C1125FB6-EE5C-48A9-B4EE-51CED33DB394}" destId="{F54F81D8-2060-43DE-B688-12A237F8FD80}" srcOrd="1" destOrd="0" presId="urn:microsoft.com/office/officeart/2005/8/layout/list1"/>
    <dgm:cxn modelId="{85638161-D7F5-49C4-8C21-AD24F104541D}" type="presParOf" srcId="{C1125FB6-EE5C-48A9-B4EE-51CED33DB394}" destId="{7164E09E-D978-4556-AF79-65EEBAA340F6}" srcOrd="2" destOrd="0" presId="urn:microsoft.com/office/officeart/2005/8/layout/list1"/>
    <dgm:cxn modelId="{B3B9AA0D-885D-4DD6-B794-660412F221DF}" type="presParOf" srcId="{C1125FB6-EE5C-48A9-B4EE-51CED33DB394}" destId="{359B8D58-5093-49DC-BDC2-1104E97836E0}" srcOrd="3" destOrd="0" presId="urn:microsoft.com/office/officeart/2005/8/layout/list1"/>
    <dgm:cxn modelId="{A078CF3D-8770-4BE9-9020-B80FCD3CA52D}" type="presParOf" srcId="{C1125FB6-EE5C-48A9-B4EE-51CED33DB394}" destId="{DF760D12-922C-40D8-AE2B-CB39D5011A60}" srcOrd="4" destOrd="0" presId="urn:microsoft.com/office/officeart/2005/8/layout/list1"/>
    <dgm:cxn modelId="{CF1C97CE-DBD1-482D-80E5-729AA4C74F0D}" type="presParOf" srcId="{DF760D12-922C-40D8-AE2B-CB39D5011A60}" destId="{E7471277-2999-4389-9628-B45167853E30}" srcOrd="0" destOrd="0" presId="urn:microsoft.com/office/officeart/2005/8/layout/list1"/>
    <dgm:cxn modelId="{17372976-4530-457A-ACA1-85258E8CAF3E}" type="presParOf" srcId="{DF760D12-922C-40D8-AE2B-CB39D5011A60}" destId="{E51C1944-E240-46A0-9DB2-C35F0D16D464}" srcOrd="1" destOrd="0" presId="urn:microsoft.com/office/officeart/2005/8/layout/list1"/>
    <dgm:cxn modelId="{A4749340-61E5-45C0-9F70-DCFBFD005B19}" type="presParOf" srcId="{C1125FB6-EE5C-48A9-B4EE-51CED33DB394}" destId="{A06CC93F-7804-409C-BB6E-067F6A6AEE8F}" srcOrd="5" destOrd="0" presId="urn:microsoft.com/office/officeart/2005/8/layout/list1"/>
    <dgm:cxn modelId="{F700DAA0-0857-43AF-8A26-FC0065D909FA}" type="presParOf" srcId="{C1125FB6-EE5C-48A9-B4EE-51CED33DB394}" destId="{5B2F3B75-0F06-4324-A741-8EC04752B7B2}" srcOrd="6" destOrd="0" presId="urn:microsoft.com/office/officeart/2005/8/layout/list1"/>
    <dgm:cxn modelId="{7DB04E8A-D558-4706-9438-E5153BE855F1}" type="presParOf" srcId="{C1125FB6-EE5C-48A9-B4EE-51CED33DB394}" destId="{8BECD4B5-F53D-4885-ABAF-E7A534897119}" srcOrd="7" destOrd="0" presId="urn:microsoft.com/office/officeart/2005/8/layout/list1"/>
    <dgm:cxn modelId="{9597004C-C5C8-496F-BAC2-42E1AF710D44}" type="presParOf" srcId="{C1125FB6-EE5C-48A9-B4EE-51CED33DB394}" destId="{CB070EA7-B792-4347-9D5B-F440CC746D72}" srcOrd="8" destOrd="0" presId="urn:microsoft.com/office/officeart/2005/8/layout/list1"/>
    <dgm:cxn modelId="{076BCA0B-367F-4587-AA39-0C37624C2ECC}" type="presParOf" srcId="{CB070EA7-B792-4347-9D5B-F440CC746D72}" destId="{2703D33C-4315-4050-9017-542F1623D51E}" srcOrd="0" destOrd="0" presId="urn:microsoft.com/office/officeart/2005/8/layout/list1"/>
    <dgm:cxn modelId="{E1637BED-2DE0-4A17-9C9F-DD67D07E999E}" type="presParOf" srcId="{CB070EA7-B792-4347-9D5B-F440CC746D72}" destId="{1E275356-7B7D-4E8A-9D13-823C4722C2F1}" srcOrd="1" destOrd="0" presId="urn:microsoft.com/office/officeart/2005/8/layout/list1"/>
    <dgm:cxn modelId="{CCB10B2D-5514-41AA-9720-0618E9404AED}" type="presParOf" srcId="{C1125FB6-EE5C-48A9-B4EE-51CED33DB394}" destId="{4285533E-3536-4A58-B50C-793876C65A9B}" srcOrd="9" destOrd="0" presId="urn:microsoft.com/office/officeart/2005/8/layout/list1"/>
    <dgm:cxn modelId="{F5AE3070-FA45-43D2-A416-0D94378E3138}" type="presParOf" srcId="{C1125FB6-EE5C-48A9-B4EE-51CED33DB394}" destId="{24A2C80D-FA51-43B9-BE22-19DC2397EEFD}" srcOrd="10" destOrd="0" presId="urn:microsoft.com/office/officeart/2005/8/layout/list1"/>
    <dgm:cxn modelId="{107DFD56-72C0-44F3-BF9E-F655333A9BFA}" type="presParOf" srcId="{C1125FB6-EE5C-48A9-B4EE-51CED33DB394}" destId="{B2CEB0BB-0FE8-4B6B-B02D-CA65DB5ADF61}" srcOrd="11" destOrd="0" presId="urn:microsoft.com/office/officeart/2005/8/layout/list1"/>
    <dgm:cxn modelId="{988EB11C-7DD0-411E-A5AD-E535DB0A0287}" type="presParOf" srcId="{C1125FB6-EE5C-48A9-B4EE-51CED33DB394}" destId="{4EFE2FF9-3230-4593-A839-1203B155087A}" srcOrd="12" destOrd="0" presId="urn:microsoft.com/office/officeart/2005/8/layout/list1"/>
    <dgm:cxn modelId="{A7D89779-361B-4F07-ADEE-D36295E9874B}" type="presParOf" srcId="{4EFE2FF9-3230-4593-A839-1203B155087A}" destId="{E09DE09A-E28B-489D-A912-283EFB82CC8E}" srcOrd="0" destOrd="0" presId="urn:microsoft.com/office/officeart/2005/8/layout/list1"/>
    <dgm:cxn modelId="{D81AE148-A9A8-4D5D-9DC2-F622C68D6FD3}" type="presParOf" srcId="{4EFE2FF9-3230-4593-A839-1203B155087A}" destId="{6A23C732-2414-4046-BCD9-9F7F23D7339D}" srcOrd="1" destOrd="0" presId="urn:microsoft.com/office/officeart/2005/8/layout/list1"/>
    <dgm:cxn modelId="{DFF3B8BF-BA76-4A9F-B824-41BEC4B1D3B3}" type="presParOf" srcId="{C1125FB6-EE5C-48A9-B4EE-51CED33DB394}" destId="{301DB822-EDFB-4965-95CC-DD95EB0972FB}" srcOrd="13" destOrd="0" presId="urn:microsoft.com/office/officeart/2005/8/layout/list1"/>
    <dgm:cxn modelId="{9612FE38-D1E4-43DF-8F8D-232168C03EF8}" type="presParOf" srcId="{C1125FB6-EE5C-48A9-B4EE-51CED33DB394}" destId="{12AB76E3-D233-47BD-8D12-1E01DADC51B6}"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4C3E54-03A2-406B-ABD5-313D2F2AC10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7C27A1A-F0CC-4C2A-9B7E-F22674E1806C}">
      <dgm:prSet phldrT="[Text]" custT="1"/>
      <dgm:spPr>
        <a:solidFill>
          <a:srgbClr val="FFC000"/>
        </a:solidFill>
      </dgm:spPr>
      <dgm:t>
        <a:bodyPr/>
        <a:lstStyle/>
        <a:p>
          <a:pPr>
            <a:lnSpc>
              <a:spcPct val="100000"/>
            </a:lnSpc>
            <a:spcBef>
              <a:spcPts val="0"/>
            </a:spcBef>
            <a:spcAft>
              <a:spcPts val="0"/>
            </a:spcAft>
          </a:pPr>
          <a:r>
            <a:rPr lang="en-US" sz="1600" b="1" dirty="0">
              <a:solidFill>
                <a:schemeClr val="tx2"/>
              </a:solidFill>
            </a:rPr>
            <a:t>Seeking Mentorship? What to Keep in Mind</a:t>
          </a:r>
        </a:p>
        <a:p>
          <a:pPr>
            <a:lnSpc>
              <a:spcPct val="100000"/>
            </a:lnSpc>
            <a:spcBef>
              <a:spcPts val="0"/>
            </a:spcBef>
            <a:spcAft>
              <a:spcPts val="0"/>
            </a:spcAft>
          </a:pPr>
          <a:r>
            <a:rPr lang="en-US" sz="1400" b="0" dirty="0">
              <a:solidFill>
                <a:schemeClr val="tx2"/>
              </a:solidFill>
            </a:rPr>
            <a:t>     Frame-setting, Defining Goals, Boundaries &amp; Expectations </a:t>
          </a:r>
        </a:p>
        <a:p>
          <a:pPr>
            <a:lnSpc>
              <a:spcPct val="100000"/>
            </a:lnSpc>
            <a:spcBef>
              <a:spcPts val="0"/>
            </a:spcBef>
            <a:spcAft>
              <a:spcPts val="0"/>
            </a:spcAft>
          </a:pPr>
          <a:endParaRPr lang="en-US" sz="1800" b="1" dirty="0">
            <a:solidFill>
              <a:schemeClr val="tx2"/>
            </a:solidFill>
          </a:endParaRPr>
        </a:p>
      </dgm:t>
    </dgm:pt>
    <dgm:pt modelId="{99F686A1-AFA0-4357-90EC-545ACA66C03C}" type="parTrans" cxnId="{E5AFBE67-525B-4A82-9F7A-5429C5584077}">
      <dgm:prSet/>
      <dgm:spPr/>
      <dgm:t>
        <a:bodyPr/>
        <a:lstStyle/>
        <a:p>
          <a:pPr>
            <a:lnSpc>
              <a:spcPct val="100000"/>
            </a:lnSpc>
            <a:spcBef>
              <a:spcPts val="0"/>
            </a:spcBef>
            <a:spcAft>
              <a:spcPts val="0"/>
            </a:spcAft>
          </a:pPr>
          <a:endParaRPr lang="en-US" sz="1500"/>
        </a:p>
      </dgm:t>
    </dgm:pt>
    <dgm:pt modelId="{469E9669-3674-496A-AF4A-920F4A92F30B}" type="sibTrans" cxnId="{E5AFBE67-525B-4A82-9F7A-5429C5584077}">
      <dgm:prSet/>
      <dgm:spPr/>
      <dgm:t>
        <a:bodyPr/>
        <a:lstStyle/>
        <a:p>
          <a:pPr>
            <a:lnSpc>
              <a:spcPct val="100000"/>
            </a:lnSpc>
            <a:spcBef>
              <a:spcPts val="0"/>
            </a:spcBef>
            <a:spcAft>
              <a:spcPts val="0"/>
            </a:spcAft>
          </a:pPr>
          <a:endParaRPr lang="en-US" sz="1500"/>
        </a:p>
      </dgm:t>
    </dgm:pt>
    <dgm:pt modelId="{A102155F-05E4-476C-8CD4-9162EF8599CC}">
      <dgm:prSet phldrT="[Text]" custT="1"/>
      <dgm:spPr>
        <a:solidFill>
          <a:srgbClr val="7FCF8A"/>
        </a:solidFill>
      </dgm:spPr>
      <dgm:t>
        <a:bodyPr/>
        <a:lstStyle/>
        <a:p>
          <a:pPr>
            <a:lnSpc>
              <a:spcPct val="100000"/>
            </a:lnSpc>
            <a:spcBef>
              <a:spcPts val="0"/>
            </a:spcBef>
            <a:spcAft>
              <a:spcPts val="0"/>
            </a:spcAft>
          </a:pPr>
          <a:r>
            <a:rPr lang="en-US" sz="1600" b="1" dirty="0">
              <a:solidFill>
                <a:schemeClr val="tx2"/>
              </a:solidFill>
            </a:rPr>
            <a:t>Before Saying Yes, What Should Mentors Keep In Mind?</a:t>
          </a:r>
        </a:p>
        <a:p>
          <a:pPr>
            <a:lnSpc>
              <a:spcPct val="100000"/>
            </a:lnSpc>
            <a:spcBef>
              <a:spcPts val="0"/>
            </a:spcBef>
            <a:spcAft>
              <a:spcPts val="0"/>
            </a:spcAft>
          </a:pPr>
          <a:r>
            <a:rPr lang="en-US" sz="1400" b="1" dirty="0">
              <a:solidFill>
                <a:schemeClr val="tx2"/>
              </a:solidFill>
            </a:rPr>
            <a:t>     Preparing for Mentorship</a:t>
          </a:r>
        </a:p>
        <a:p>
          <a:pPr>
            <a:lnSpc>
              <a:spcPct val="100000"/>
            </a:lnSpc>
            <a:spcBef>
              <a:spcPts val="0"/>
            </a:spcBef>
            <a:spcAft>
              <a:spcPts val="0"/>
            </a:spcAft>
          </a:pPr>
          <a:r>
            <a:rPr lang="en-US" sz="1400" b="1" dirty="0">
              <a:solidFill>
                <a:schemeClr val="tx2"/>
              </a:solidFill>
            </a:rPr>
            <a:t>     Understanding Structural Barriers to Positive Mentoring Relationships</a:t>
          </a:r>
        </a:p>
      </dgm:t>
    </dgm:pt>
    <dgm:pt modelId="{239B4E4A-731B-4AF5-8105-A3F7EAEF1FB8}" type="parTrans" cxnId="{74C3B9A9-23EB-4F9A-A0EF-295F052A1E13}">
      <dgm:prSet/>
      <dgm:spPr/>
      <dgm:t>
        <a:bodyPr/>
        <a:lstStyle/>
        <a:p>
          <a:pPr>
            <a:lnSpc>
              <a:spcPct val="100000"/>
            </a:lnSpc>
            <a:spcBef>
              <a:spcPts val="0"/>
            </a:spcBef>
            <a:spcAft>
              <a:spcPts val="0"/>
            </a:spcAft>
          </a:pPr>
          <a:endParaRPr lang="en-US" sz="1500"/>
        </a:p>
      </dgm:t>
    </dgm:pt>
    <dgm:pt modelId="{E9AD954F-E336-4CC6-B802-16D9764DD0DA}" type="sibTrans" cxnId="{74C3B9A9-23EB-4F9A-A0EF-295F052A1E13}">
      <dgm:prSet/>
      <dgm:spPr/>
      <dgm:t>
        <a:bodyPr/>
        <a:lstStyle/>
        <a:p>
          <a:pPr>
            <a:lnSpc>
              <a:spcPct val="100000"/>
            </a:lnSpc>
            <a:spcBef>
              <a:spcPts val="0"/>
            </a:spcBef>
            <a:spcAft>
              <a:spcPts val="0"/>
            </a:spcAft>
          </a:pPr>
          <a:endParaRPr lang="en-US" sz="1500"/>
        </a:p>
      </dgm:t>
    </dgm:pt>
    <dgm:pt modelId="{4511ACF3-54F7-4761-A402-D7C57E844534}">
      <dgm:prSet phldrT="[Text]" custT="1"/>
      <dgm:spPr>
        <a:solidFill>
          <a:srgbClr val="AE78D6"/>
        </a:solidFill>
      </dgm:spPr>
      <dgm:t>
        <a:bodyPr/>
        <a:lstStyle/>
        <a:p>
          <a:pPr>
            <a:lnSpc>
              <a:spcPct val="100000"/>
            </a:lnSpc>
            <a:spcBef>
              <a:spcPts val="0"/>
            </a:spcBef>
            <a:spcAft>
              <a:spcPts val="0"/>
            </a:spcAft>
          </a:pPr>
          <a:endParaRPr lang="en-US" sz="1400" b="1" dirty="0">
            <a:solidFill>
              <a:schemeClr val="tx2"/>
            </a:solidFill>
          </a:endParaRPr>
        </a:p>
        <a:p>
          <a:pPr>
            <a:lnSpc>
              <a:spcPct val="100000"/>
            </a:lnSpc>
            <a:spcBef>
              <a:spcPts val="0"/>
            </a:spcBef>
            <a:spcAft>
              <a:spcPts val="0"/>
            </a:spcAft>
          </a:pPr>
          <a:r>
            <a:rPr lang="en-US" sz="2400" b="1" dirty="0">
              <a:solidFill>
                <a:schemeClr val="tx2"/>
              </a:solidFill>
            </a:rPr>
            <a:t>Resources</a:t>
          </a:r>
        </a:p>
        <a:p>
          <a:pPr>
            <a:lnSpc>
              <a:spcPct val="100000"/>
            </a:lnSpc>
            <a:spcBef>
              <a:spcPts val="0"/>
            </a:spcBef>
            <a:spcAft>
              <a:spcPts val="0"/>
            </a:spcAft>
          </a:pPr>
          <a:endParaRPr lang="en-US" sz="2400" b="1" dirty="0">
            <a:solidFill>
              <a:schemeClr val="tx2"/>
            </a:solidFill>
          </a:endParaRPr>
        </a:p>
      </dgm:t>
    </dgm:pt>
    <dgm:pt modelId="{8F338B40-BF0D-47C1-ACA0-24E2DA71B190}" type="parTrans" cxnId="{83B64513-3DE0-45DC-9F13-1DD971CA0E8E}">
      <dgm:prSet/>
      <dgm:spPr/>
      <dgm:t>
        <a:bodyPr/>
        <a:lstStyle/>
        <a:p>
          <a:pPr>
            <a:lnSpc>
              <a:spcPct val="100000"/>
            </a:lnSpc>
            <a:spcBef>
              <a:spcPts val="0"/>
            </a:spcBef>
            <a:spcAft>
              <a:spcPts val="0"/>
            </a:spcAft>
          </a:pPr>
          <a:endParaRPr lang="en-US" sz="1500"/>
        </a:p>
      </dgm:t>
    </dgm:pt>
    <dgm:pt modelId="{91954875-544F-40AE-8825-B57A92F0EC51}" type="sibTrans" cxnId="{83B64513-3DE0-45DC-9F13-1DD971CA0E8E}">
      <dgm:prSet/>
      <dgm:spPr/>
      <dgm:t>
        <a:bodyPr/>
        <a:lstStyle/>
        <a:p>
          <a:pPr>
            <a:lnSpc>
              <a:spcPct val="100000"/>
            </a:lnSpc>
            <a:spcBef>
              <a:spcPts val="0"/>
            </a:spcBef>
            <a:spcAft>
              <a:spcPts val="0"/>
            </a:spcAft>
          </a:pPr>
          <a:endParaRPr lang="en-US" sz="1500"/>
        </a:p>
      </dgm:t>
    </dgm:pt>
    <dgm:pt modelId="{B757F0AC-1865-46EC-A540-E7C594F89037}">
      <dgm:prSet custT="1"/>
      <dgm:spPr>
        <a:solidFill>
          <a:schemeClr val="tx1">
            <a:lumMod val="50000"/>
          </a:schemeClr>
        </a:solidFill>
      </dgm:spPr>
      <dgm:t>
        <a:bodyPr/>
        <a:lstStyle/>
        <a:p>
          <a:pPr>
            <a:lnSpc>
              <a:spcPct val="100000"/>
            </a:lnSpc>
            <a:spcBef>
              <a:spcPts val="0"/>
            </a:spcBef>
            <a:spcAft>
              <a:spcPts val="0"/>
            </a:spcAft>
          </a:pPr>
          <a:r>
            <a:rPr lang="en-US" sz="1600" b="1" dirty="0">
              <a:solidFill>
                <a:schemeClr val="tx2"/>
              </a:solidFill>
            </a:rPr>
            <a:t>ABCs of Mentorship</a:t>
          </a:r>
        </a:p>
        <a:p>
          <a:pPr>
            <a:lnSpc>
              <a:spcPct val="100000"/>
            </a:lnSpc>
            <a:spcBef>
              <a:spcPts val="0"/>
            </a:spcBef>
            <a:spcAft>
              <a:spcPts val="0"/>
            </a:spcAft>
          </a:pPr>
          <a:r>
            <a:rPr lang="en-US" sz="1600" b="0" dirty="0">
              <a:solidFill>
                <a:schemeClr val="tx2"/>
              </a:solidFill>
            </a:rPr>
            <a:t>     Mentorship, sponsorship, &amp; coaching – what’s the difference?</a:t>
          </a:r>
        </a:p>
        <a:p>
          <a:pPr>
            <a:lnSpc>
              <a:spcPct val="100000"/>
            </a:lnSpc>
            <a:spcBef>
              <a:spcPts val="0"/>
            </a:spcBef>
            <a:spcAft>
              <a:spcPts val="0"/>
            </a:spcAft>
          </a:pPr>
          <a:r>
            <a:rPr lang="en-US" sz="1600" b="0" dirty="0">
              <a:solidFill>
                <a:schemeClr val="tx2"/>
              </a:solidFill>
            </a:rPr>
            <a:t>     Frame-setting, Defining Goals, Boundaries &amp; Expectations </a:t>
          </a:r>
        </a:p>
      </dgm:t>
    </dgm:pt>
    <dgm:pt modelId="{60B6AB6E-E94D-47CE-90D7-3F027C5C8D3B}" type="parTrans" cxnId="{010AB5E0-ED17-4E12-886F-FF763A30D631}">
      <dgm:prSet/>
      <dgm:spPr/>
      <dgm:t>
        <a:bodyPr/>
        <a:lstStyle/>
        <a:p>
          <a:pPr>
            <a:lnSpc>
              <a:spcPct val="100000"/>
            </a:lnSpc>
            <a:spcBef>
              <a:spcPts val="0"/>
            </a:spcBef>
            <a:spcAft>
              <a:spcPts val="0"/>
            </a:spcAft>
          </a:pPr>
          <a:endParaRPr lang="en-US" sz="1500"/>
        </a:p>
      </dgm:t>
    </dgm:pt>
    <dgm:pt modelId="{750A9B34-9AC9-4A19-A9D9-36D3B167E201}" type="sibTrans" cxnId="{010AB5E0-ED17-4E12-886F-FF763A30D631}">
      <dgm:prSet/>
      <dgm:spPr/>
      <dgm:t>
        <a:bodyPr/>
        <a:lstStyle/>
        <a:p>
          <a:pPr>
            <a:lnSpc>
              <a:spcPct val="100000"/>
            </a:lnSpc>
            <a:spcBef>
              <a:spcPts val="0"/>
            </a:spcBef>
            <a:spcAft>
              <a:spcPts val="0"/>
            </a:spcAft>
          </a:pPr>
          <a:endParaRPr lang="en-US" sz="1500"/>
        </a:p>
      </dgm:t>
    </dgm:pt>
    <dgm:pt modelId="{C1125FB6-EE5C-48A9-B4EE-51CED33DB394}" type="pres">
      <dgm:prSet presAssocID="{D74C3E54-03A2-406B-ABD5-313D2F2AC104}" presName="linear" presStyleCnt="0">
        <dgm:presLayoutVars>
          <dgm:dir/>
          <dgm:animLvl val="lvl"/>
          <dgm:resizeHandles val="exact"/>
        </dgm:presLayoutVars>
      </dgm:prSet>
      <dgm:spPr/>
    </dgm:pt>
    <dgm:pt modelId="{F090AB6B-5B68-4D89-A025-3066EFCA6E33}" type="pres">
      <dgm:prSet presAssocID="{B757F0AC-1865-46EC-A540-E7C594F89037}" presName="parentLin" presStyleCnt="0"/>
      <dgm:spPr/>
    </dgm:pt>
    <dgm:pt modelId="{A9019CED-63C2-4CF2-8FB7-9C1E0F3011A2}" type="pres">
      <dgm:prSet presAssocID="{B757F0AC-1865-46EC-A540-E7C594F89037}" presName="parentLeftMargin" presStyleLbl="node1" presStyleIdx="0" presStyleCnt="4"/>
      <dgm:spPr/>
    </dgm:pt>
    <dgm:pt modelId="{0A77D755-15CB-4D3B-AD7F-3727FC8BEF05}" type="pres">
      <dgm:prSet presAssocID="{B757F0AC-1865-46EC-A540-E7C594F89037}" presName="parentText" presStyleLbl="node1" presStyleIdx="0" presStyleCnt="4" custScaleX="117219" custScaleY="153877" custLinFactX="3054" custLinFactNeighborX="100000">
        <dgm:presLayoutVars>
          <dgm:chMax val="0"/>
          <dgm:bulletEnabled val="1"/>
        </dgm:presLayoutVars>
      </dgm:prSet>
      <dgm:spPr/>
    </dgm:pt>
    <dgm:pt modelId="{F54F81D8-2060-43DE-B688-12A237F8FD80}" type="pres">
      <dgm:prSet presAssocID="{B757F0AC-1865-46EC-A540-E7C594F89037}" presName="negativeSpace" presStyleCnt="0"/>
      <dgm:spPr/>
    </dgm:pt>
    <dgm:pt modelId="{7164E09E-D978-4556-AF79-65EEBAA340F6}" type="pres">
      <dgm:prSet presAssocID="{B757F0AC-1865-46EC-A540-E7C594F89037}" presName="childText" presStyleLbl="conFgAcc1" presStyleIdx="0" presStyleCnt="4">
        <dgm:presLayoutVars>
          <dgm:bulletEnabled val="1"/>
        </dgm:presLayoutVars>
      </dgm:prSet>
      <dgm:spPr/>
    </dgm:pt>
    <dgm:pt modelId="{359B8D58-5093-49DC-BDC2-1104E97836E0}" type="pres">
      <dgm:prSet presAssocID="{750A9B34-9AC9-4A19-A9D9-36D3B167E201}" presName="spaceBetweenRectangles" presStyleCnt="0"/>
      <dgm:spPr/>
    </dgm:pt>
    <dgm:pt modelId="{DF760D12-922C-40D8-AE2B-CB39D5011A60}" type="pres">
      <dgm:prSet presAssocID="{77C27A1A-F0CC-4C2A-9B7E-F22674E1806C}" presName="parentLin" presStyleCnt="0"/>
      <dgm:spPr/>
    </dgm:pt>
    <dgm:pt modelId="{E7471277-2999-4389-9628-B45167853E30}" type="pres">
      <dgm:prSet presAssocID="{77C27A1A-F0CC-4C2A-9B7E-F22674E1806C}" presName="parentLeftMargin" presStyleLbl="node1" presStyleIdx="0" presStyleCnt="4" custLinFactNeighborX="-6250" custLinFactNeighborY="470"/>
      <dgm:spPr/>
    </dgm:pt>
    <dgm:pt modelId="{E51C1944-E240-46A0-9DB2-C35F0D16D464}" type="pres">
      <dgm:prSet presAssocID="{77C27A1A-F0CC-4C2A-9B7E-F22674E1806C}" presName="parentText" presStyleLbl="node1" presStyleIdx="1" presStyleCnt="4" custScaleX="116733" custScaleY="168246" custLinFactX="3427" custLinFactNeighborX="100000">
        <dgm:presLayoutVars>
          <dgm:chMax val="0"/>
          <dgm:bulletEnabled val="1"/>
        </dgm:presLayoutVars>
      </dgm:prSet>
      <dgm:spPr/>
    </dgm:pt>
    <dgm:pt modelId="{A06CC93F-7804-409C-BB6E-067F6A6AEE8F}" type="pres">
      <dgm:prSet presAssocID="{77C27A1A-F0CC-4C2A-9B7E-F22674E1806C}" presName="negativeSpace" presStyleCnt="0"/>
      <dgm:spPr/>
    </dgm:pt>
    <dgm:pt modelId="{5B2F3B75-0F06-4324-A741-8EC04752B7B2}" type="pres">
      <dgm:prSet presAssocID="{77C27A1A-F0CC-4C2A-9B7E-F22674E1806C}" presName="childText" presStyleLbl="conFgAcc1" presStyleIdx="1" presStyleCnt="4">
        <dgm:presLayoutVars>
          <dgm:bulletEnabled val="1"/>
        </dgm:presLayoutVars>
      </dgm:prSet>
      <dgm:spPr/>
    </dgm:pt>
    <dgm:pt modelId="{8BECD4B5-F53D-4885-ABAF-E7A534897119}" type="pres">
      <dgm:prSet presAssocID="{469E9669-3674-496A-AF4A-920F4A92F30B}" presName="spaceBetweenRectangles" presStyleCnt="0"/>
      <dgm:spPr/>
    </dgm:pt>
    <dgm:pt modelId="{CB070EA7-B792-4347-9D5B-F440CC746D72}" type="pres">
      <dgm:prSet presAssocID="{A102155F-05E4-476C-8CD4-9162EF8599CC}" presName="parentLin" presStyleCnt="0"/>
      <dgm:spPr/>
    </dgm:pt>
    <dgm:pt modelId="{2703D33C-4315-4050-9017-542F1623D51E}" type="pres">
      <dgm:prSet presAssocID="{A102155F-05E4-476C-8CD4-9162EF8599CC}" presName="parentLeftMargin" presStyleLbl="node1" presStyleIdx="1" presStyleCnt="4"/>
      <dgm:spPr/>
    </dgm:pt>
    <dgm:pt modelId="{1E275356-7B7D-4E8A-9D13-823C4722C2F1}" type="pres">
      <dgm:prSet presAssocID="{A102155F-05E4-476C-8CD4-9162EF8599CC}" presName="parentText" presStyleLbl="node1" presStyleIdx="2" presStyleCnt="4" custScaleX="116734" custScaleY="172276" custLinFactX="3427" custLinFactNeighborX="100000">
        <dgm:presLayoutVars>
          <dgm:chMax val="0"/>
          <dgm:bulletEnabled val="1"/>
        </dgm:presLayoutVars>
      </dgm:prSet>
      <dgm:spPr/>
    </dgm:pt>
    <dgm:pt modelId="{4285533E-3536-4A58-B50C-793876C65A9B}" type="pres">
      <dgm:prSet presAssocID="{A102155F-05E4-476C-8CD4-9162EF8599CC}" presName="negativeSpace" presStyleCnt="0"/>
      <dgm:spPr/>
    </dgm:pt>
    <dgm:pt modelId="{24A2C80D-FA51-43B9-BE22-19DC2397EEFD}" type="pres">
      <dgm:prSet presAssocID="{A102155F-05E4-476C-8CD4-9162EF8599CC}" presName="childText" presStyleLbl="conFgAcc1" presStyleIdx="2" presStyleCnt="4">
        <dgm:presLayoutVars>
          <dgm:bulletEnabled val="1"/>
        </dgm:presLayoutVars>
      </dgm:prSet>
      <dgm:spPr/>
    </dgm:pt>
    <dgm:pt modelId="{B2CEB0BB-0FE8-4B6B-B02D-CA65DB5ADF61}" type="pres">
      <dgm:prSet presAssocID="{E9AD954F-E336-4CC6-B802-16D9764DD0DA}" presName="spaceBetweenRectangles" presStyleCnt="0"/>
      <dgm:spPr/>
    </dgm:pt>
    <dgm:pt modelId="{4EFE2FF9-3230-4593-A839-1203B155087A}" type="pres">
      <dgm:prSet presAssocID="{4511ACF3-54F7-4761-A402-D7C57E844534}" presName="parentLin" presStyleCnt="0"/>
      <dgm:spPr/>
    </dgm:pt>
    <dgm:pt modelId="{E09DE09A-E28B-489D-A912-283EFB82CC8E}" type="pres">
      <dgm:prSet presAssocID="{4511ACF3-54F7-4761-A402-D7C57E844534}" presName="parentLeftMargin" presStyleLbl="node1" presStyleIdx="2" presStyleCnt="4"/>
      <dgm:spPr/>
    </dgm:pt>
    <dgm:pt modelId="{6A23C732-2414-4046-BCD9-9F7F23D7339D}" type="pres">
      <dgm:prSet presAssocID="{4511ACF3-54F7-4761-A402-D7C57E844534}" presName="parentText" presStyleLbl="node1" presStyleIdx="3" presStyleCnt="4" custScaleX="116734" custScaleY="157522" custLinFactX="3427" custLinFactNeighborX="100000">
        <dgm:presLayoutVars>
          <dgm:chMax val="0"/>
          <dgm:bulletEnabled val="1"/>
        </dgm:presLayoutVars>
      </dgm:prSet>
      <dgm:spPr/>
    </dgm:pt>
    <dgm:pt modelId="{301DB822-EDFB-4965-95CC-DD95EB0972FB}" type="pres">
      <dgm:prSet presAssocID="{4511ACF3-54F7-4761-A402-D7C57E844534}" presName="negativeSpace" presStyleCnt="0"/>
      <dgm:spPr/>
    </dgm:pt>
    <dgm:pt modelId="{12AB76E3-D233-47BD-8D12-1E01DADC51B6}" type="pres">
      <dgm:prSet presAssocID="{4511ACF3-54F7-4761-A402-D7C57E844534}" presName="childText" presStyleLbl="conFgAcc1" presStyleIdx="3" presStyleCnt="4">
        <dgm:presLayoutVars>
          <dgm:bulletEnabled val="1"/>
        </dgm:presLayoutVars>
      </dgm:prSet>
      <dgm:spPr/>
    </dgm:pt>
  </dgm:ptLst>
  <dgm:cxnLst>
    <dgm:cxn modelId="{83B64513-3DE0-45DC-9F13-1DD971CA0E8E}" srcId="{D74C3E54-03A2-406B-ABD5-313D2F2AC104}" destId="{4511ACF3-54F7-4761-A402-D7C57E844534}" srcOrd="3" destOrd="0" parTransId="{8F338B40-BF0D-47C1-ACA0-24E2DA71B190}" sibTransId="{91954875-544F-40AE-8825-B57A92F0EC51}"/>
    <dgm:cxn modelId="{2BD1E534-E53F-4F7F-9685-5630308A537F}" type="presOf" srcId="{77C27A1A-F0CC-4C2A-9B7E-F22674E1806C}" destId="{E7471277-2999-4389-9628-B45167853E30}" srcOrd="0" destOrd="0" presId="urn:microsoft.com/office/officeart/2005/8/layout/list1"/>
    <dgm:cxn modelId="{99DDB738-64B7-4FEC-9BB1-4ADA9AEAB38A}" type="presOf" srcId="{A102155F-05E4-476C-8CD4-9162EF8599CC}" destId="{1E275356-7B7D-4E8A-9D13-823C4722C2F1}" srcOrd="1" destOrd="0" presId="urn:microsoft.com/office/officeart/2005/8/layout/list1"/>
    <dgm:cxn modelId="{CFA3B43E-AF28-4E3B-BF26-D7F219182534}" type="presOf" srcId="{4511ACF3-54F7-4761-A402-D7C57E844534}" destId="{6A23C732-2414-4046-BCD9-9F7F23D7339D}" srcOrd="1" destOrd="0" presId="urn:microsoft.com/office/officeart/2005/8/layout/list1"/>
    <dgm:cxn modelId="{7A9B085E-EBBF-49FD-8E49-CF10100B4BCB}" type="presOf" srcId="{B757F0AC-1865-46EC-A540-E7C594F89037}" destId="{0A77D755-15CB-4D3B-AD7F-3727FC8BEF05}" srcOrd="1" destOrd="0" presId="urn:microsoft.com/office/officeart/2005/8/layout/list1"/>
    <dgm:cxn modelId="{E5AFBE67-525B-4A82-9F7A-5429C5584077}" srcId="{D74C3E54-03A2-406B-ABD5-313D2F2AC104}" destId="{77C27A1A-F0CC-4C2A-9B7E-F22674E1806C}" srcOrd="1" destOrd="0" parTransId="{99F686A1-AFA0-4357-90EC-545ACA66C03C}" sibTransId="{469E9669-3674-496A-AF4A-920F4A92F30B}"/>
    <dgm:cxn modelId="{FEB4736F-8839-48A5-A6C5-50271F5EAEB4}" type="presOf" srcId="{D74C3E54-03A2-406B-ABD5-313D2F2AC104}" destId="{C1125FB6-EE5C-48A9-B4EE-51CED33DB394}" srcOrd="0" destOrd="0" presId="urn:microsoft.com/office/officeart/2005/8/layout/list1"/>
    <dgm:cxn modelId="{6916A183-74BA-4D23-B52F-D4029421FF25}" type="presOf" srcId="{A102155F-05E4-476C-8CD4-9162EF8599CC}" destId="{2703D33C-4315-4050-9017-542F1623D51E}" srcOrd="0" destOrd="0" presId="urn:microsoft.com/office/officeart/2005/8/layout/list1"/>
    <dgm:cxn modelId="{40995086-9771-44C5-8530-87C96BE6F178}" type="presOf" srcId="{4511ACF3-54F7-4761-A402-D7C57E844534}" destId="{E09DE09A-E28B-489D-A912-283EFB82CC8E}" srcOrd="0" destOrd="0" presId="urn:microsoft.com/office/officeart/2005/8/layout/list1"/>
    <dgm:cxn modelId="{197940A8-405B-4935-BA89-04364C7238C6}" type="presOf" srcId="{77C27A1A-F0CC-4C2A-9B7E-F22674E1806C}" destId="{E51C1944-E240-46A0-9DB2-C35F0D16D464}" srcOrd="1" destOrd="0" presId="urn:microsoft.com/office/officeart/2005/8/layout/list1"/>
    <dgm:cxn modelId="{74C3B9A9-23EB-4F9A-A0EF-295F052A1E13}" srcId="{D74C3E54-03A2-406B-ABD5-313D2F2AC104}" destId="{A102155F-05E4-476C-8CD4-9162EF8599CC}" srcOrd="2" destOrd="0" parTransId="{239B4E4A-731B-4AF5-8105-A3F7EAEF1FB8}" sibTransId="{E9AD954F-E336-4CC6-B802-16D9764DD0DA}"/>
    <dgm:cxn modelId="{010AB5E0-ED17-4E12-886F-FF763A30D631}" srcId="{D74C3E54-03A2-406B-ABD5-313D2F2AC104}" destId="{B757F0AC-1865-46EC-A540-E7C594F89037}" srcOrd="0" destOrd="0" parTransId="{60B6AB6E-E94D-47CE-90D7-3F027C5C8D3B}" sibTransId="{750A9B34-9AC9-4A19-A9D9-36D3B167E201}"/>
    <dgm:cxn modelId="{AF286FE1-2BBD-4E07-B67D-7937614FEA6B}" type="presOf" srcId="{B757F0AC-1865-46EC-A540-E7C594F89037}" destId="{A9019CED-63C2-4CF2-8FB7-9C1E0F3011A2}" srcOrd="0" destOrd="0" presId="urn:microsoft.com/office/officeart/2005/8/layout/list1"/>
    <dgm:cxn modelId="{3E37F007-138F-4430-ADD6-FB6448040D62}" type="presParOf" srcId="{C1125FB6-EE5C-48A9-B4EE-51CED33DB394}" destId="{F090AB6B-5B68-4D89-A025-3066EFCA6E33}" srcOrd="0" destOrd="0" presId="urn:microsoft.com/office/officeart/2005/8/layout/list1"/>
    <dgm:cxn modelId="{2216DC71-790C-402B-9772-21659EAA1FA0}" type="presParOf" srcId="{F090AB6B-5B68-4D89-A025-3066EFCA6E33}" destId="{A9019CED-63C2-4CF2-8FB7-9C1E0F3011A2}" srcOrd="0" destOrd="0" presId="urn:microsoft.com/office/officeart/2005/8/layout/list1"/>
    <dgm:cxn modelId="{6353EDF3-1CFF-4993-9D84-DBD97E3CE942}" type="presParOf" srcId="{F090AB6B-5B68-4D89-A025-3066EFCA6E33}" destId="{0A77D755-15CB-4D3B-AD7F-3727FC8BEF05}" srcOrd="1" destOrd="0" presId="urn:microsoft.com/office/officeart/2005/8/layout/list1"/>
    <dgm:cxn modelId="{A6526BC7-DE0F-4F66-A231-6FA17A348B47}" type="presParOf" srcId="{C1125FB6-EE5C-48A9-B4EE-51CED33DB394}" destId="{F54F81D8-2060-43DE-B688-12A237F8FD80}" srcOrd="1" destOrd="0" presId="urn:microsoft.com/office/officeart/2005/8/layout/list1"/>
    <dgm:cxn modelId="{85638161-D7F5-49C4-8C21-AD24F104541D}" type="presParOf" srcId="{C1125FB6-EE5C-48A9-B4EE-51CED33DB394}" destId="{7164E09E-D978-4556-AF79-65EEBAA340F6}" srcOrd="2" destOrd="0" presId="urn:microsoft.com/office/officeart/2005/8/layout/list1"/>
    <dgm:cxn modelId="{B3B9AA0D-885D-4DD6-B794-660412F221DF}" type="presParOf" srcId="{C1125FB6-EE5C-48A9-B4EE-51CED33DB394}" destId="{359B8D58-5093-49DC-BDC2-1104E97836E0}" srcOrd="3" destOrd="0" presId="urn:microsoft.com/office/officeart/2005/8/layout/list1"/>
    <dgm:cxn modelId="{A078CF3D-8770-4BE9-9020-B80FCD3CA52D}" type="presParOf" srcId="{C1125FB6-EE5C-48A9-B4EE-51CED33DB394}" destId="{DF760D12-922C-40D8-AE2B-CB39D5011A60}" srcOrd="4" destOrd="0" presId="urn:microsoft.com/office/officeart/2005/8/layout/list1"/>
    <dgm:cxn modelId="{CF1C97CE-DBD1-482D-80E5-729AA4C74F0D}" type="presParOf" srcId="{DF760D12-922C-40D8-AE2B-CB39D5011A60}" destId="{E7471277-2999-4389-9628-B45167853E30}" srcOrd="0" destOrd="0" presId="urn:microsoft.com/office/officeart/2005/8/layout/list1"/>
    <dgm:cxn modelId="{17372976-4530-457A-ACA1-85258E8CAF3E}" type="presParOf" srcId="{DF760D12-922C-40D8-AE2B-CB39D5011A60}" destId="{E51C1944-E240-46A0-9DB2-C35F0D16D464}" srcOrd="1" destOrd="0" presId="urn:microsoft.com/office/officeart/2005/8/layout/list1"/>
    <dgm:cxn modelId="{A4749340-61E5-45C0-9F70-DCFBFD005B19}" type="presParOf" srcId="{C1125FB6-EE5C-48A9-B4EE-51CED33DB394}" destId="{A06CC93F-7804-409C-BB6E-067F6A6AEE8F}" srcOrd="5" destOrd="0" presId="urn:microsoft.com/office/officeart/2005/8/layout/list1"/>
    <dgm:cxn modelId="{F700DAA0-0857-43AF-8A26-FC0065D909FA}" type="presParOf" srcId="{C1125FB6-EE5C-48A9-B4EE-51CED33DB394}" destId="{5B2F3B75-0F06-4324-A741-8EC04752B7B2}" srcOrd="6" destOrd="0" presId="urn:microsoft.com/office/officeart/2005/8/layout/list1"/>
    <dgm:cxn modelId="{7DB04E8A-D558-4706-9438-E5153BE855F1}" type="presParOf" srcId="{C1125FB6-EE5C-48A9-B4EE-51CED33DB394}" destId="{8BECD4B5-F53D-4885-ABAF-E7A534897119}" srcOrd="7" destOrd="0" presId="urn:microsoft.com/office/officeart/2005/8/layout/list1"/>
    <dgm:cxn modelId="{9597004C-C5C8-496F-BAC2-42E1AF710D44}" type="presParOf" srcId="{C1125FB6-EE5C-48A9-B4EE-51CED33DB394}" destId="{CB070EA7-B792-4347-9D5B-F440CC746D72}" srcOrd="8" destOrd="0" presId="urn:microsoft.com/office/officeart/2005/8/layout/list1"/>
    <dgm:cxn modelId="{076BCA0B-367F-4587-AA39-0C37624C2ECC}" type="presParOf" srcId="{CB070EA7-B792-4347-9D5B-F440CC746D72}" destId="{2703D33C-4315-4050-9017-542F1623D51E}" srcOrd="0" destOrd="0" presId="urn:microsoft.com/office/officeart/2005/8/layout/list1"/>
    <dgm:cxn modelId="{E1637BED-2DE0-4A17-9C9F-DD67D07E999E}" type="presParOf" srcId="{CB070EA7-B792-4347-9D5B-F440CC746D72}" destId="{1E275356-7B7D-4E8A-9D13-823C4722C2F1}" srcOrd="1" destOrd="0" presId="urn:microsoft.com/office/officeart/2005/8/layout/list1"/>
    <dgm:cxn modelId="{CCB10B2D-5514-41AA-9720-0618E9404AED}" type="presParOf" srcId="{C1125FB6-EE5C-48A9-B4EE-51CED33DB394}" destId="{4285533E-3536-4A58-B50C-793876C65A9B}" srcOrd="9" destOrd="0" presId="urn:microsoft.com/office/officeart/2005/8/layout/list1"/>
    <dgm:cxn modelId="{F5AE3070-FA45-43D2-A416-0D94378E3138}" type="presParOf" srcId="{C1125FB6-EE5C-48A9-B4EE-51CED33DB394}" destId="{24A2C80D-FA51-43B9-BE22-19DC2397EEFD}" srcOrd="10" destOrd="0" presId="urn:microsoft.com/office/officeart/2005/8/layout/list1"/>
    <dgm:cxn modelId="{107DFD56-72C0-44F3-BF9E-F655333A9BFA}" type="presParOf" srcId="{C1125FB6-EE5C-48A9-B4EE-51CED33DB394}" destId="{B2CEB0BB-0FE8-4B6B-B02D-CA65DB5ADF61}" srcOrd="11" destOrd="0" presId="urn:microsoft.com/office/officeart/2005/8/layout/list1"/>
    <dgm:cxn modelId="{988EB11C-7DD0-411E-A5AD-E535DB0A0287}" type="presParOf" srcId="{C1125FB6-EE5C-48A9-B4EE-51CED33DB394}" destId="{4EFE2FF9-3230-4593-A839-1203B155087A}" srcOrd="12" destOrd="0" presId="urn:microsoft.com/office/officeart/2005/8/layout/list1"/>
    <dgm:cxn modelId="{A7D89779-361B-4F07-ADEE-D36295E9874B}" type="presParOf" srcId="{4EFE2FF9-3230-4593-A839-1203B155087A}" destId="{E09DE09A-E28B-489D-A912-283EFB82CC8E}" srcOrd="0" destOrd="0" presId="urn:microsoft.com/office/officeart/2005/8/layout/list1"/>
    <dgm:cxn modelId="{D81AE148-A9A8-4D5D-9DC2-F622C68D6FD3}" type="presParOf" srcId="{4EFE2FF9-3230-4593-A839-1203B155087A}" destId="{6A23C732-2414-4046-BCD9-9F7F23D7339D}" srcOrd="1" destOrd="0" presId="urn:microsoft.com/office/officeart/2005/8/layout/list1"/>
    <dgm:cxn modelId="{DFF3B8BF-BA76-4A9F-B824-41BEC4B1D3B3}" type="presParOf" srcId="{C1125FB6-EE5C-48A9-B4EE-51CED33DB394}" destId="{301DB822-EDFB-4965-95CC-DD95EB0972FB}" srcOrd="13" destOrd="0" presId="urn:microsoft.com/office/officeart/2005/8/layout/list1"/>
    <dgm:cxn modelId="{9612FE38-D1E4-43DF-8F8D-232168C03EF8}" type="presParOf" srcId="{C1125FB6-EE5C-48A9-B4EE-51CED33DB394}" destId="{12AB76E3-D233-47BD-8D12-1E01DADC51B6}"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CAA65-BA92-419A-888B-1DD90D3F7D8D}">
      <dsp:nvSpPr>
        <dsp:cNvPr id="0" name=""/>
        <dsp:cNvSpPr/>
      </dsp:nvSpPr>
      <dsp:spPr>
        <a:xfrm>
          <a:off x="0" y="42600"/>
          <a:ext cx="3300923" cy="1980554"/>
        </a:xfrm>
        <a:prstGeom prst="rect">
          <a:avLst/>
        </a:prstGeom>
        <a:solidFill>
          <a:srgbClr val="4F2270"/>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Of those with a mentor,  </a:t>
          </a:r>
          <a:r>
            <a:rPr lang="en-US" sz="2000" b="1" kern="1200" dirty="0"/>
            <a:t>97% </a:t>
          </a:r>
          <a:r>
            <a:rPr lang="en-US" sz="2000" kern="1200" dirty="0"/>
            <a:t>say the relationship is valuable, yet only 37% of professionals have a mentor</a:t>
          </a:r>
          <a:endParaRPr lang="en-US" sz="2000" kern="1200" dirty="0">
            <a:solidFill>
              <a:schemeClr val="tx2"/>
            </a:solidFill>
          </a:endParaRPr>
        </a:p>
      </dsp:txBody>
      <dsp:txXfrm>
        <a:off x="0" y="42600"/>
        <a:ext cx="3300923" cy="1980554"/>
      </dsp:txXfrm>
    </dsp:sp>
    <dsp:sp modelId="{60EE887E-EA17-4533-B834-EC113E08C208}">
      <dsp:nvSpPr>
        <dsp:cNvPr id="0" name=""/>
        <dsp:cNvSpPr/>
      </dsp:nvSpPr>
      <dsp:spPr>
        <a:xfrm>
          <a:off x="3631015" y="42600"/>
          <a:ext cx="3300923" cy="1980554"/>
        </a:xfrm>
        <a:prstGeom prst="rect">
          <a:avLst/>
        </a:prstGeom>
        <a:solidFill>
          <a:srgbClr val="0070C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89% of those who have been mentored will also go on to mentor others</a:t>
          </a:r>
          <a:endParaRPr lang="en-US" sz="2000" kern="1200" dirty="0">
            <a:solidFill>
              <a:schemeClr val="tx2"/>
            </a:solidFill>
          </a:endParaRPr>
        </a:p>
      </dsp:txBody>
      <dsp:txXfrm>
        <a:off x="3631015" y="42600"/>
        <a:ext cx="3300923" cy="1980554"/>
      </dsp:txXfrm>
    </dsp:sp>
    <dsp:sp modelId="{F6924AE1-D64A-4C92-989A-38ED3A0CD840}">
      <dsp:nvSpPr>
        <dsp:cNvPr id="0" name=""/>
        <dsp:cNvSpPr/>
      </dsp:nvSpPr>
      <dsp:spPr>
        <a:xfrm>
          <a:off x="7262031" y="42600"/>
          <a:ext cx="3300923" cy="1980554"/>
        </a:xfrm>
        <a:prstGeom prst="rect">
          <a:avLst/>
        </a:prstGeom>
        <a:solidFill>
          <a:srgbClr val="2EAFC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68% of millennials report having a mentor influenced their decisions to stay with their organizations</a:t>
          </a:r>
          <a:endParaRPr lang="en-US" sz="2000" kern="1200" dirty="0">
            <a:solidFill>
              <a:schemeClr val="tx2"/>
            </a:solidFill>
          </a:endParaRPr>
        </a:p>
      </dsp:txBody>
      <dsp:txXfrm>
        <a:off x="7262031" y="42600"/>
        <a:ext cx="3300923" cy="1980554"/>
      </dsp:txXfrm>
    </dsp:sp>
    <dsp:sp modelId="{CF683EB7-D856-482D-80BB-148A7C6C3C58}">
      <dsp:nvSpPr>
        <dsp:cNvPr id="0" name=""/>
        <dsp:cNvSpPr/>
      </dsp:nvSpPr>
      <dsp:spPr>
        <a:xfrm>
          <a:off x="22512" y="2359465"/>
          <a:ext cx="3300923" cy="1980554"/>
        </a:xfrm>
        <a:prstGeom prst="rect">
          <a:avLst/>
        </a:prstGeom>
        <a:solidFill>
          <a:srgbClr val="49D3D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Mentees are promoted 5x  more often than those without mentors</a:t>
          </a:r>
          <a:endParaRPr lang="en-US" sz="2000" kern="1200" dirty="0">
            <a:solidFill>
              <a:schemeClr val="tx2"/>
            </a:solidFill>
          </a:endParaRPr>
        </a:p>
      </dsp:txBody>
      <dsp:txXfrm>
        <a:off x="22512" y="2359465"/>
        <a:ext cx="3300923" cy="1980554"/>
      </dsp:txXfrm>
    </dsp:sp>
    <dsp:sp modelId="{BF572F84-2411-49EE-B883-63F6B5A894A0}">
      <dsp:nvSpPr>
        <dsp:cNvPr id="0" name=""/>
        <dsp:cNvSpPr/>
      </dsp:nvSpPr>
      <dsp:spPr>
        <a:xfrm>
          <a:off x="3617680" y="2359465"/>
          <a:ext cx="3300923" cy="1980554"/>
        </a:xfrm>
        <a:prstGeom prst="rect">
          <a:avLst/>
        </a:prstGeom>
        <a:solidFill>
          <a:srgbClr val="F692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Those who serve as mentors are 6x more likely to be promoted</a:t>
          </a:r>
        </a:p>
      </dsp:txBody>
      <dsp:txXfrm>
        <a:off x="3617680" y="2359465"/>
        <a:ext cx="3300923" cy="1980554"/>
      </dsp:txXfrm>
    </dsp:sp>
    <dsp:sp modelId="{14C07304-658E-4F97-A95E-75997C721D33}">
      <dsp:nvSpPr>
        <dsp:cNvPr id="0" name=""/>
        <dsp:cNvSpPr/>
      </dsp:nvSpPr>
      <dsp:spPr>
        <a:xfrm>
          <a:off x="7262031" y="2353246"/>
          <a:ext cx="3300923" cy="1980554"/>
        </a:xfrm>
        <a:prstGeom prst="rect">
          <a:avLst/>
        </a:prstGeom>
        <a:solidFill>
          <a:srgbClr val="CC66F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87% of mentors and mentees feel empowered by their mentoring relationships and have developed greater confidence</a:t>
          </a:r>
          <a:endParaRPr lang="en-US" sz="2000" kern="1200" dirty="0">
            <a:solidFill>
              <a:schemeClr val="tx2"/>
            </a:solidFill>
          </a:endParaRPr>
        </a:p>
      </dsp:txBody>
      <dsp:txXfrm>
        <a:off x="7262031" y="2353246"/>
        <a:ext cx="3300923" cy="1980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4E09E-D978-4556-AF79-65EEBAA340F6}">
      <dsp:nvSpPr>
        <dsp:cNvPr id="0" name=""/>
        <dsp:cNvSpPr/>
      </dsp:nvSpPr>
      <dsp:spPr>
        <a:xfrm>
          <a:off x="0" y="591358"/>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77D755-15CB-4D3B-AD7F-3727FC8BEF05}">
      <dsp:nvSpPr>
        <dsp:cNvPr id="0" name=""/>
        <dsp:cNvSpPr/>
      </dsp:nvSpPr>
      <dsp:spPr>
        <a:xfrm>
          <a:off x="1166193" y="8732"/>
          <a:ext cx="7883641" cy="863065"/>
        </a:xfrm>
        <a:prstGeom prst="roundRect">
          <a:avLst/>
        </a:prstGeom>
        <a:solidFill>
          <a:schemeClr val="tx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800100">
            <a:lnSpc>
              <a:spcPct val="100000"/>
            </a:lnSpc>
            <a:spcBef>
              <a:spcPct val="0"/>
            </a:spcBef>
            <a:spcAft>
              <a:spcPts val="0"/>
            </a:spcAft>
            <a:buNone/>
          </a:pPr>
          <a:r>
            <a:rPr lang="en-US" sz="1800" b="1" kern="1200" dirty="0">
              <a:solidFill>
                <a:schemeClr val="tx2"/>
              </a:solidFill>
            </a:rPr>
            <a:t>ABCs of Mentorship</a:t>
          </a:r>
        </a:p>
        <a:p>
          <a:pPr marL="0" lvl="0" indent="0" algn="l" defTabSz="800100">
            <a:lnSpc>
              <a:spcPct val="100000"/>
            </a:lnSpc>
            <a:spcBef>
              <a:spcPct val="0"/>
            </a:spcBef>
            <a:spcAft>
              <a:spcPts val="0"/>
            </a:spcAft>
            <a:buNone/>
          </a:pPr>
          <a:r>
            <a:rPr lang="en-US" sz="1600" b="0" kern="1200" dirty="0">
              <a:solidFill>
                <a:schemeClr val="tx2"/>
              </a:solidFill>
            </a:rPr>
            <a:t>     Mentorship, sponsorship, &amp; coaching – what’s the difference?</a:t>
          </a:r>
        </a:p>
        <a:p>
          <a:pPr marL="0" lvl="0" indent="0" algn="l" defTabSz="800100">
            <a:lnSpc>
              <a:spcPct val="100000"/>
            </a:lnSpc>
            <a:spcBef>
              <a:spcPct val="0"/>
            </a:spcBef>
            <a:spcAft>
              <a:spcPts val="0"/>
            </a:spcAft>
            <a:buNone/>
          </a:pPr>
          <a:r>
            <a:rPr lang="en-US" sz="1600" b="0" kern="1200" dirty="0">
              <a:solidFill>
                <a:schemeClr val="tx2"/>
              </a:solidFill>
            </a:rPr>
            <a:t>	</a:t>
          </a:r>
        </a:p>
      </dsp:txBody>
      <dsp:txXfrm>
        <a:off x="1208324" y="50863"/>
        <a:ext cx="7799379" cy="778803"/>
      </dsp:txXfrm>
    </dsp:sp>
    <dsp:sp modelId="{5B2F3B75-0F06-4324-A741-8EC04752B7B2}">
      <dsp:nvSpPr>
        <dsp:cNvPr id="0" name=""/>
        <dsp:cNvSpPr/>
      </dsp:nvSpPr>
      <dsp:spPr>
        <a:xfrm>
          <a:off x="0" y="1835976"/>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1C1944-E240-46A0-9DB2-C35F0D16D464}">
      <dsp:nvSpPr>
        <dsp:cNvPr id="0" name=""/>
        <dsp:cNvSpPr/>
      </dsp:nvSpPr>
      <dsp:spPr>
        <a:xfrm>
          <a:off x="1191280" y="1172758"/>
          <a:ext cx="7850955" cy="943658"/>
        </a:xfrm>
        <a:prstGeom prst="roundRect">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800100">
            <a:lnSpc>
              <a:spcPct val="100000"/>
            </a:lnSpc>
            <a:spcBef>
              <a:spcPct val="0"/>
            </a:spcBef>
            <a:spcAft>
              <a:spcPts val="0"/>
            </a:spcAft>
            <a:buNone/>
          </a:pPr>
          <a:r>
            <a:rPr lang="en-US" sz="1800" b="1" kern="1200" dirty="0">
              <a:solidFill>
                <a:schemeClr val="tx2"/>
              </a:solidFill>
            </a:rPr>
            <a:t>Seeking Mentorship? What to Keep in Mind</a:t>
          </a:r>
        </a:p>
        <a:p>
          <a:pPr marL="0" lvl="0" indent="0" algn="l" defTabSz="800100">
            <a:lnSpc>
              <a:spcPct val="100000"/>
            </a:lnSpc>
            <a:spcBef>
              <a:spcPct val="0"/>
            </a:spcBef>
            <a:spcAft>
              <a:spcPts val="0"/>
            </a:spcAft>
            <a:buNone/>
          </a:pPr>
          <a:r>
            <a:rPr lang="en-US" sz="1600" b="0" kern="1200" dirty="0">
              <a:solidFill>
                <a:schemeClr val="tx2"/>
              </a:solidFill>
            </a:rPr>
            <a:t>     Frame-setting, Defining Goals, Boundaries &amp; Expectations </a:t>
          </a:r>
        </a:p>
        <a:p>
          <a:pPr marL="0" lvl="0" indent="0" algn="l" defTabSz="800100">
            <a:lnSpc>
              <a:spcPct val="100000"/>
            </a:lnSpc>
            <a:spcBef>
              <a:spcPct val="0"/>
            </a:spcBef>
            <a:spcAft>
              <a:spcPts val="0"/>
            </a:spcAft>
            <a:buNone/>
          </a:pPr>
          <a:endParaRPr lang="en-US" sz="1600" b="1" kern="1200" dirty="0">
            <a:solidFill>
              <a:schemeClr val="tx2"/>
            </a:solidFill>
          </a:endParaRPr>
        </a:p>
      </dsp:txBody>
      <dsp:txXfrm>
        <a:off x="1237346" y="1218824"/>
        <a:ext cx="7758823" cy="851526"/>
      </dsp:txXfrm>
    </dsp:sp>
    <dsp:sp modelId="{24A2C80D-FA51-43B9-BE22-19DC2397EEFD}">
      <dsp:nvSpPr>
        <dsp:cNvPr id="0" name=""/>
        <dsp:cNvSpPr/>
      </dsp:nvSpPr>
      <dsp:spPr>
        <a:xfrm>
          <a:off x="0" y="3103197"/>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275356-7B7D-4E8A-9D13-823C4722C2F1}">
      <dsp:nvSpPr>
        <dsp:cNvPr id="0" name=""/>
        <dsp:cNvSpPr/>
      </dsp:nvSpPr>
      <dsp:spPr>
        <a:xfrm>
          <a:off x="1191280" y="2472561"/>
          <a:ext cx="7851022" cy="966261"/>
        </a:xfrm>
        <a:prstGeom prst="roundRect">
          <a:avLst/>
        </a:prstGeom>
        <a:solidFill>
          <a:srgbClr val="63C57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800100">
            <a:lnSpc>
              <a:spcPct val="100000"/>
            </a:lnSpc>
            <a:spcBef>
              <a:spcPct val="0"/>
            </a:spcBef>
            <a:spcAft>
              <a:spcPts val="0"/>
            </a:spcAft>
            <a:buNone/>
          </a:pPr>
          <a:r>
            <a:rPr lang="en-US" sz="1800" b="1" kern="1200" dirty="0">
              <a:solidFill>
                <a:schemeClr val="tx2"/>
              </a:solidFill>
            </a:rPr>
            <a:t>Before Saying Yes, What Should Mentors Keep In Mind?</a:t>
          </a:r>
        </a:p>
        <a:p>
          <a:pPr marL="0" lvl="0" indent="0" algn="l" defTabSz="800100">
            <a:lnSpc>
              <a:spcPct val="100000"/>
            </a:lnSpc>
            <a:spcBef>
              <a:spcPct val="0"/>
            </a:spcBef>
            <a:spcAft>
              <a:spcPts val="0"/>
            </a:spcAft>
            <a:buNone/>
          </a:pPr>
          <a:r>
            <a:rPr lang="en-US" sz="1600" b="1" kern="1200" dirty="0">
              <a:solidFill>
                <a:schemeClr val="tx2"/>
              </a:solidFill>
            </a:rPr>
            <a:t>     </a:t>
          </a:r>
          <a:r>
            <a:rPr lang="en-US" sz="1600" b="0" kern="1200" dirty="0">
              <a:solidFill>
                <a:schemeClr val="tx2"/>
              </a:solidFill>
            </a:rPr>
            <a:t>Preparing for Mentorship</a:t>
          </a:r>
        </a:p>
        <a:p>
          <a:pPr marL="0" lvl="0" indent="0" algn="l" defTabSz="800100">
            <a:lnSpc>
              <a:spcPct val="100000"/>
            </a:lnSpc>
            <a:spcBef>
              <a:spcPct val="0"/>
            </a:spcBef>
            <a:spcAft>
              <a:spcPts val="0"/>
            </a:spcAft>
            <a:buNone/>
          </a:pPr>
          <a:r>
            <a:rPr lang="en-US" sz="1600" b="0" kern="1200" dirty="0">
              <a:solidFill>
                <a:schemeClr val="tx2"/>
              </a:solidFill>
            </a:rPr>
            <a:t>     Understanding Structural Barriers to Positive Mentoring Relationships</a:t>
          </a:r>
        </a:p>
      </dsp:txBody>
      <dsp:txXfrm>
        <a:off x="1238449" y="2519730"/>
        <a:ext cx="7756684" cy="871923"/>
      </dsp:txXfrm>
    </dsp:sp>
    <dsp:sp modelId="{12AB76E3-D233-47BD-8D12-1E01DADC51B6}">
      <dsp:nvSpPr>
        <dsp:cNvPr id="0" name=""/>
        <dsp:cNvSpPr/>
      </dsp:nvSpPr>
      <dsp:spPr>
        <a:xfrm>
          <a:off x="0" y="4287667"/>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23C732-2414-4046-BCD9-9F7F23D7339D}">
      <dsp:nvSpPr>
        <dsp:cNvPr id="0" name=""/>
        <dsp:cNvSpPr/>
      </dsp:nvSpPr>
      <dsp:spPr>
        <a:xfrm>
          <a:off x="1191280" y="3684597"/>
          <a:ext cx="7851022" cy="883509"/>
        </a:xfrm>
        <a:prstGeom prst="roundRect">
          <a:avLst/>
        </a:prstGeom>
        <a:solidFill>
          <a:srgbClr val="AE78D6"/>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800100">
            <a:lnSpc>
              <a:spcPct val="100000"/>
            </a:lnSpc>
            <a:spcBef>
              <a:spcPct val="0"/>
            </a:spcBef>
            <a:spcAft>
              <a:spcPts val="0"/>
            </a:spcAft>
            <a:buNone/>
          </a:pPr>
          <a:r>
            <a:rPr lang="en-US" sz="1800" b="1" kern="1200" dirty="0">
              <a:solidFill>
                <a:schemeClr val="tx2"/>
              </a:solidFill>
            </a:rPr>
            <a:t>Resources</a:t>
          </a:r>
        </a:p>
        <a:p>
          <a:pPr marL="0" lvl="0" indent="0" algn="l" defTabSz="800100">
            <a:lnSpc>
              <a:spcPct val="100000"/>
            </a:lnSpc>
            <a:spcBef>
              <a:spcPct val="0"/>
            </a:spcBef>
            <a:spcAft>
              <a:spcPts val="0"/>
            </a:spcAft>
            <a:buNone/>
          </a:pPr>
          <a:endParaRPr lang="en-US" sz="1600" b="1" kern="1200" dirty="0">
            <a:solidFill>
              <a:schemeClr val="tx2"/>
            </a:solidFill>
          </a:endParaRPr>
        </a:p>
      </dsp:txBody>
      <dsp:txXfrm>
        <a:off x="1234409" y="3727726"/>
        <a:ext cx="7764764" cy="7972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4E09E-D978-4556-AF79-65EEBAA340F6}">
      <dsp:nvSpPr>
        <dsp:cNvPr id="0" name=""/>
        <dsp:cNvSpPr/>
      </dsp:nvSpPr>
      <dsp:spPr>
        <a:xfrm>
          <a:off x="0" y="600423"/>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77D755-15CB-4D3B-AD7F-3727FC8BEF05}">
      <dsp:nvSpPr>
        <dsp:cNvPr id="0" name=""/>
        <dsp:cNvSpPr/>
      </dsp:nvSpPr>
      <dsp:spPr>
        <a:xfrm>
          <a:off x="1166193" y="62034"/>
          <a:ext cx="7883641" cy="863065"/>
        </a:xfrm>
        <a:prstGeom prst="roundRect">
          <a:avLst/>
        </a:prstGeom>
        <a:solidFill>
          <a:schemeClr val="tx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1066800">
            <a:lnSpc>
              <a:spcPct val="100000"/>
            </a:lnSpc>
            <a:spcBef>
              <a:spcPct val="0"/>
            </a:spcBef>
            <a:spcAft>
              <a:spcPts val="0"/>
            </a:spcAft>
            <a:buNone/>
          </a:pPr>
          <a:endParaRPr lang="en-US" sz="2400" b="1" kern="1200" dirty="0">
            <a:solidFill>
              <a:schemeClr val="tx2"/>
            </a:solidFill>
          </a:endParaRPr>
        </a:p>
        <a:p>
          <a:pPr marL="0" lvl="0" indent="0" algn="l" defTabSz="1066800">
            <a:lnSpc>
              <a:spcPct val="100000"/>
            </a:lnSpc>
            <a:spcBef>
              <a:spcPct val="0"/>
            </a:spcBef>
            <a:spcAft>
              <a:spcPts val="0"/>
            </a:spcAft>
            <a:buNone/>
          </a:pPr>
          <a:r>
            <a:rPr lang="en-US" sz="2400" b="1" kern="1200" dirty="0">
              <a:solidFill>
                <a:schemeClr val="tx2"/>
              </a:solidFill>
            </a:rPr>
            <a:t>ABCs of Mentorship</a:t>
          </a:r>
        </a:p>
        <a:p>
          <a:pPr marL="0" lvl="0" indent="0" algn="l" defTabSz="1066800">
            <a:lnSpc>
              <a:spcPct val="100000"/>
            </a:lnSpc>
            <a:spcBef>
              <a:spcPct val="0"/>
            </a:spcBef>
            <a:spcAft>
              <a:spcPts val="0"/>
            </a:spcAft>
            <a:buNone/>
          </a:pPr>
          <a:r>
            <a:rPr lang="en-US" sz="1800" b="0" kern="1200" dirty="0">
              <a:solidFill>
                <a:schemeClr val="tx2"/>
              </a:solidFill>
            </a:rPr>
            <a:t>     Mentorship, sponsorship, &amp; coaching – what’s the difference?</a:t>
          </a:r>
        </a:p>
        <a:p>
          <a:pPr marL="0" lvl="0" indent="0" algn="l" defTabSz="1066800">
            <a:lnSpc>
              <a:spcPct val="100000"/>
            </a:lnSpc>
            <a:spcBef>
              <a:spcPct val="0"/>
            </a:spcBef>
            <a:spcAft>
              <a:spcPts val="0"/>
            </a:spcAft>
            <a:buNone/>
          </a:pPr>
          <a:r>
            <a:rPr lang="en-US" sz="2000" b="0" kern="1200" dirty="0">
              <a:solidFill>
                <a:schemeClr val="tx2"/>
              </a:solidFill>
            </a:rPr>
            <a:t>	</a:t>
          </a:r>
        </a:p>
      </dsp:txBody>
      <dsp:txXfrm>
        <a:off x="1208324" y="104165"/>
        <a:ext cx="7799379" cy="778803"/>
      </dsp:txXfrm>
    </dsp:sp>
    <dsp:sp modelId="{5B2F3B75-0F06-4324-A741-8EC04752B7B2}">
      <dsp:nvSpPr>
        <dsp:cNvPr id="0" name=""/>
        <dsp:cNvSpPr/>
      </dsp:nvSpPr>
      <dsp:spPr>
        <a:xfrm>
          <a:off x="0" y="1845041"/>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1C1944-E240-46A0-9DB2-C35F0D16D464}">
      <dsp:nvSpPr>
        <dsp:cNvPr id="0" name=""/>
        <dsp:cNvSpPr/>
      </dsp:nvSpPr>
      <dsp:spPr>
        <a:xfrm>
          <a:off x="1191280" y="1181823"/>
          <a:ext cx="7850955" cy="943658"/>
        </a:xfrm>
        <a:prstGeom prst="roundRect">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666750">
            <a:lnSpc>
              <a:spcPct val="100000"/>
            </a:lnSpc>
            <a:spcBef>
              <a:spcPct val="0"/>
            </a:spcBef>
            <a:spcAft>
              <a:spcPts val="0"/>
            </a:spcAft>
            <a:buNone/>
          </a:pPr>
          <a:r>
            <a:rPr lang="en-US" sz="1500" b="1" kern="1200" dirty="0">
              <a:solidFill>
                <a:schemeClr val="tx2"/>
              </a:solidFill>
            </a:rPr>
            <a:t>Seeking Mentorship? What to Keep in Mind</a:t>
          </a:r>
        </a:p>
        <a:p>
          <a:pPr marL="0" lvl="0" indent="0" algn="l" defTabSz="666750">
            <a:lnSpc>
              <a:spcPct val="100000"/>
            </a:lnSpc>
            <a:spcBef>
              <a:spcPct val="0"/>
            </a:spcBef>
            <a:spcAft>
              <a:spcPts val="0"/>
            </a:spcAft>
            <a:buNone/>
          </a:pPr>
          <a:r>
            <a:rPr lang="en-US" sz="1500" b="0" kern="1200" dirty="0">
              <a:solidFill>
                <a:schemeClr val="tx2"/>
              </a:solidFill>
            </a:rPr>
            <a:t>     Frame-setting, Defining Goals, Boundaries &amp; Expectations </a:t>
          </a:r>
          <a:endParaRPr lang="en-US" sz="1500" b="1" kern="1200" dirty="0">
            <a:solidFill>
              <a:schemeClr val="tx2"/>
            </a:solidFill>
          </a:endParaRPr>
        </a:p>
      </dsp:txBody>
      <dsp:txXfrm>
        <a:off x="1237346" y="1227889"/>
        <a:ext cx="7758823" cy="851526"/>
      </dsp:txXfrm>
    </dsp:sp>
    <dsp:sp modelId="{24A2C80D-FA51-43B9-BE22-19DC2397EEFD}">
      <dsp:nvSpPr>
        <dsp:cNvPr id="0" name=""/>
        <dsp:cNvSpPr/>
      </dsp:nvSpPr>
      <dsp:spPr>
        <a:xfrm>
          <a:off x="0" y="3112262"/>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275356-7B7D-4E8A-9D13-823C4722C2F1}">
      <dsp:nvSpPr>
        <dsp:cNvPr id="0" name=""/>
        <dsp:cNvSpPr/>
      </dsp:nvSpPr>
      <dsp:spPr>
        <a:xfrm>
          <a:off x="1191280" y="2426441"/>
          <a:ext cx="7851022" cy="966261"/>
        </a:xfrm>
        <a:prstGeom prst="roundRect">
          <a:avLst/>
        </a:prstGeom>
        <a:solidFill>
          <a:srgbClr val="7FCF8A"/>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666750">
            <a:lnSpc>
              <a:spcPct val="100000"/>
            </a:lnSpc>
            <a:spcBef>
              <a:spcPct val="0"/>
            </a:spcBef>
            <a:spcAft>
              <a:spcPts val="0"/>
            </a:spcAft>
            <a:buNone/>
          </a:pPr>
          <a:r>
            <a:rPr lang="en-US" sz="1500" b="1" kern="1200" dirty="0">
              <a:solidFill>
                <a:schemeClr val="tx2"/>
              </a:solidFill>
            </a:rPr>
            <a:t>Before Saying Yes, What Should Mentors Keep In Mind?</a:t>
          </a:r>
        </a:p>
        <a:p>
          <a:pPr marL="0" lvl="0" indent="0" algn="l" defTabSz="666750">
            <a:lnSpc>
              <a:spcPct val="100000"/>
            </a:lnSpc>
            <a:spcBef>
              <a:spcPct val="0"/>
            </a:spcBef>
            <a:spcAft>
              <a:spcPts val="0"/>
            </a:spcAft>
            <a:buNone/>
          </a:pPr>
          <a:r>
            <a:rPr lang="en-US" sz="1500" b="1" kern="1200" dirty="0">
              <a:solidFill>
                <a:schemeClr val="tx2"/>
              </a:solidFill>
            </a:rPr>
            <a:t>     Preparing for Mentorship</a:t>
          </a:r>
        </a:p>
        <a:p>
          <a:pPr marL="0" lvl="0" indent="0" algn="l" defTabSz="666750">
            <a:lnSpc>
              <a:spcPct val="100000"/>
            </a:lnSpc>
            <a:spcBef>
              <a:spcPct val="0"/>
            </a:spcBef>
            <a:spcAft>
              <a:spcPts val="0"/>
            </a:spcAft>
            <a:buNone/>
          </a:pPr>
          <a:r>
            <a:rPr lang="en-US" sz="1500" b="1" kern="1200" dirty="0">
              <a:solidFill>
                <a:schemeClr val="tx2"/>
              </a:solidFill>
            </a:rPr>
            <a:t>     Understanding Structural Barriers to Positive Mentoring Relationships</a:t>
          </a:r>
        </a:p>
      </dsp:txBody>
      <dsp:txXfrm>
        <a:off x="1238449" y="2473610"/>
        <a:ext cx="7756684" cy="871923"/>
      </dsp:txXfrm>
    </dsp:sp>
    <dsp:sp modelId="{12AB76E3-D233-47BD-8D12-1E01DADC51B6}">
      <dsp:nvSpPr>
        <dsp:cNvPr id="0" name=""/>
        <dsp:cNvSpPr/>
      </dsp:nvSpPr>
      <dsp:spPr>
        <a:xfrm>
          <a:off x="0" y="4296732"/>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23C732-2414-4046-BCD9-9F7F23D7339D}">
      <dsp:nvSpPr>
        <dsp:cNvPr id="0" name=""/>
        <dsp:cNvSpPr/>
      </dsp:nvSpPr>
      <dsp:spPr>
        <a:xfrm>
          <a:off x="1191280" y="3693662"/>
          <a:ext cx="7851022" cy="883509"/>
        </a:xfrm>
        <a:prstGeom prst="roundRect">
          <a:avLst/>
        </a:prstGeom>
        <a:solidFill>
          <a:srgbClr val="AE78D6"/>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666750">
            <a:lnSpc>
              <a:spcPct val="100000"/>
            </a:lnSpc>
            <a:spcBef>
              <a:spcPct val="0"/>
            </a:spcBef>
            <a:spcAft>
              <a:spcPts val="0"/>
            </a:spcAft>
            <a:buNone/>
          </a:pPr>
          <a:r>
            <a:rPr lang="en-US" sz="1500" b="1" kern="1200" dirty="0">
              <a:solidFill>
                <a:schemeClr val="tx2"/>
              </a:solidFill>
            </a:rPr>
            <a:t>Resources</a:t>
          </a:r>
        </a:p>
        <a:p>
          <a:pPr marL="0" lvl="0" indent="0" algn="l" defTabSz="666750">
            <a:lnSpc>
              <a:spcPct val="100000"/>
            </a:lnSpc>
            <a:spcBef>
              <a:spcPct val="0"/>
            </a:spcBef>
            <a:spcAft>
              <a:spcPts val="0"/>
            </a:spcAft>
            <a:buNone/>
          </a:pPr>
          <a:endParaRPr lang="en-US" sz="1500" b="1" kern="1200" dirty="0">
            <a:solidFill>
              <a:schemeClr val="tx2"/>
            </a:solidFill>
          </a:endParaRPr>
        </a:p>
      </dsp:txBody>
      <dsp:txXfrm>
        <a:off x="1234409" y="3736791"/>
        <a:ext cx="7764764" cy="7972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4E09E-D978-4556-AF79-65EEBAA340F6}">
      <dsp:nvSpPr>
        <dsp:cNvPr id="0" name=""/>
        <dsp:cNvSpPr/>
      </dsp:nvSpPr>
      <dsp:spPr>
        <a:xfrm>
          <a:off x="0" y="591358"/>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77D755-15CB-4D3B-AD7F-3727FC8BEF05}">
      <dsp:nvSpPr>
        <dsp:cNvPr id="0" name=""/>
        <dsp:cNvSpPr/>
      </dsp:nvSpPr>
      <dsp:spPr>
        <a:xfrm>
          <a:off x="1166193" y="8732"/>
          <a:ext cx="7883641" cy="863065"/>
        </a:xfrm>
        <a:prstGeom prst="roundRect">
          <a:avLst/>
        </a:prstGeom>
        <a:solidFill>
          <a:schemeClr val="tx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800100">
            <a:lnSpc>
              <a:spcPct val="100000"/>
            </a:lnSpc>
            <a:spcBef>
              <a:spcPct val="0"/>
            </a:spcBef>
            <a:spcAft>
              <a:spcPts val="0"/>
            </a:spcAft>
            <a:buNone/>
          </a:pPr>
          <a:r>
            <a:rPr lang="en-US" sz="1800" b="1" kern="1200" dirty="0">
              <a:solidFill>
                <a:schemeClr val="tx2"/>
              </a:solidFill>
            </a:rPr>
            <a:t>ABCs of Mentorship</a:t>
          </a:r>
        </a:p>
        <a:p>
          <a:pPr marL="0" lvl="0" indent="0" algn="l" defTabSz="800100">
            <a:lnSpc>
              <a:spcPct val="100000"/>
            </a:lnSpc>
            <a:spcBef>
              <a:spcPct val="0"/>
            </a:spcBef>
            <a:spcAft>
              <a:spcPts val="0"/>
            </a:spcAft>
            <a:buNone/>
          </a:pPr>
          <a:r>
            <a:rPr lang="en-US" sz="1800" b="0" kern="1200" dirty="0">
              <a:solidFill>
                <a:schemeClr val="tx2"/>
              </a:solidFill>
            </a:rPr>
            <a:t>     Mentorship, sponsorship, &amp; coaching – what’s the difference?</a:t>
          </a:r>
        </a:p>
        <a:p>
          <a:pPr marL="0" lvl="0" indent="0" algn="l" defTabSz="800100">
            <a:lnSpc>
              <a:spcPct val="100000"/>
            </a:lnSpc>
            <a:spcBef>
              <a:spcPct val="0"/>
            </a:spcBef>
            <a:spcAft>
              <a:spcPts val="0"/>
            </a:spcAft>
            <a:buNone/>
          </a:pPr>
          <a:r>
            <a:rPr lang="en-US" sz="1800" b="0" kern="1200" dirty="0">
              <a:solidFill>
                <a:schemeClr val="tx2"/>
              </a:solidFill>
            </a:rPr>
            <a:t>     Frame-setting, Defining Goals, Boundaries &amp; Expectations </a:t>
          </a:r>
        </a:p>
      </dsp:txBody>
      <dsp:txXfrm>
        <a:off x="1208324" y="50863"/>
        <a:ext cx="7799379" cy="778803"/>
      </dsp:txXfrm>
    </dsp:sp>
    <dsp:sp modelId="{5B2F3B75-0F06-4324-A741-8EC04752B7B2}">
      <dsp:nvSpPr>
        <dsp:cNvPr id="0" name=""/>
        <dsp:cNvSpPr/>
      </dsp:nvSpPr>
      <dsp:spPr>
        <a:xfrm>
          <a:off x="0" y="1835976"/>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1C1944-E240-46A0-9DB2-C35F0D16D464}">
      <dsp:nvSpPr>
        <dsp:cNvPr id="0" name=""/>
        <dsp:cNvSpPr/>
      </dsp:nvSpPr>
      <dsp:spPr>
        <a:xfrm>
          <a:off x="1191280" y="1172758"/>
          <a:ext cx="7850955" cy="943658"/>
        </a:xfrm>
        <a:prstGeom prst="roundRect">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1066800">
            <a:lnSpc>
              <a:spcPct val="100000"/>
            </a:lnSpc>
            <a:spcBef>
              <a:spcPct val="0"/>
            </a:spcBef>
            <a:spcAft>
              <a:spcPts val="0"/>
            </a:spcAft>
            <a:buNone/>
          </a:pPr>
          <a:r>
            <a:rPr lang="en-US" sz="2400" b="1" kern="1200" dirty="0">
              <a:solidFill>
                <a:schemeClr val="tx2"/>
              </a:solidFill>
            </a:rPr>
            <a:t>Seeking Mentorship? What to Keep in Mind</a:t>
          </a:r>
        </a:p>
        <a:p>
          <a:pPr marL="0" lvl="0" indent="0" algn="l" defTabSz="1066800">
            <a:lnSpc>
              <a:spcPct val="100000"/>
            </a:lnSpc>
            <a:spcBef>
              <a:spcPct val="0"/>
            </a:spcBef>
            <a:spcAft>
              <a:spcPts val="0"/>
            </a:spcAft>
            <a:buNone/>
          </a:pPr>
          <a:r>
            <a:rPr lang="en-US" sz="1800" b="0" kern="1200" dirty="0">
              <a:solidFill>
                <a:schemeClr val="tx2"/>
              </a:solidFill>
            </a:rPr>
            <a:t>     Frame-setting, Defining Goals, Boundaries &amp; Expectations </a:t>
          </a:r>
          <a:endParaRPr lang="en-US" sz="1800" b="1" kern="1200" dirty="0">
            <a:solidFill>
              <a:schemeClr val="tx2"/>
            </a:solidFill>
          </a:endParaRPr>
        </a:p>
      </dsp:txBody>
      <dsp:txXfrm>
        <a:off x="1237346" y="1218824"/>
        <a:ext cx="7758823" cy="851526"/>
      </dsp:txXfrm>
    </dsp:sp>
    <dsp:sp modelId="{24A2C80D-FA51-43B9-BE22-19DC2397EEFD}">
      <dsp:nvSpPr>
        <dsp:cNvPr id="0" name=""/>
        <dsp:cNvSpPr/>
      </dsp:nvSpPr>
      <dsp:spPr>
        <a:xfrm>
          <a:off x="0" y="3103197"/>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275356-7B7D-4E8A-9D13-823C4722C2F1}">
      <dsp:nvSpPr>
        <dsp:cNvPr id="0" name=""/>
        <dsp:cNvSpPr/>
      </dsp:nvSpPr>
      <dsp:spPr>
        <a:xfrm>
          <a:off x="1191280" y="2417376"/>
          <a:ext cx="7851022" cy="966261"/>
        </a:xfrm>
        <a:prstGeom prst="roundRect">
          <a:avLst/>
        </a:prstGeom>
        <a:solidFill>
          <a:srgbClr val="7FCF8A"/>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666750">
            <a:lnSpc>
              <a:spcPct val="100000"/>
            </a:lnSpc>
            <a:spcBef>
              <a:spcPct val="0"/>
            </a:spcBef>
            <a:spcAft>
              <a:spcPts val="0"/>
            </a:spcAft>
            <a:buNone/>
          </a:pPr>
          <a:r>
            <a:rPr lang="en-US" sz="1500" b="1" kern="1200" dirty="0">
              <a:solidFill>
                <a:schemeClr val="tx2"/>
              </a:solidFill>
            </a:rPr>
            <a:t>Before Saying Yes, What Should Mentors Keep In Mind?</a:t>
          </a:r>
        </a:p>
        <a:p>
          <a:pPr marL="0" lvl="0" indent="0" algn="l" defTabSz="666750">
            <a:lnSpc>
              <a:spcPct val="100000"/>
            </a:lnSpc>
            <a:spcBef>
              <a:spcPct val="0"/>
            </a:spcBef>
            <a:spcAft>
              <a:spcPts val="0"/>
            </a:spcAft>
            <a:buNone/>
          </a:pPr>
          <a:r>
            <a:rPr lang="en-US" sz="1500" b="1" kern="1200" dirty="0">
              <a:solidFill>
                <a:schemeClr val="tx2"/>
              </a:solidFill>
            </a:rPr>
            <a:t>     Preparing for Mentorship</a:t>
          </a:r>
        </a:p>
        <a:p>
          <a:pPr marL="0" lvl="0" indent="0" algn="l" defTabSz="666750">
            <a:lnSpc>
              <a:spcPct val="100000"/>
            </a:lnSpc>
            <a:spcBef>
              <a:spcPct val="0"/>
            </a:spcBef>
            <a:spcAft>
              <a:spcPts val="0"/>
            </a:spcAft>
            <a:buNone/>
          </a:pPr>
          <a:r>
            <a:rPr lang="en-US" sz="1500" b="1" kern="1200" dirty="0">
              <a:solidFill>
                <a:schemeClr val="tx2"/>
              </a:solidFill>
            </a:rPr>
            <a:t>     Understanding Structural Barriers to Positive Mentoring Relationships</a:t>
          </a:r>
        </a:p>
      </dsp:txBody>
      <dsp:txXfrm>
        <a:off x="1238449" y="2464545"/>
        <a:ext cx="7756684" cy="871923"/>
      </dsp:txXfrm>
    </dsp:sp>
    <dsp:sp modelId="{12AB76E3-D233-47BD-8D12-1E01DADC51B6}">
      <dsp:nvSpPr>
        <dsp:cNvPr id="0" name=""/>
        <dsp:cNvSpPr/>
      </dsp:nvSpPr>
      <dsp:spPr>
        <a:xfrm>
          <a:off x="0" y="4287667"/>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23C732-2414-4046-BCD9-9F7F23D7339D}">
      <dsp:nvSpPr>
        <dsp:cNvPr id="0" name=""/>
        <dsp:cNvSpPr/>
      </dsp:nvSpPr>
      <dsp:spPr>
        <a:xfrm>
          <a:off x="1281537" y="3709130"/>
          <a:ext cx="7851022" cy="883509"/>
        </a:xfrm>
        <a:prstGeom prst="roundRect">
          <a:avLst/>
        </a:prstGeom>
        <a:solidFill>
          <a:srgbClr val="AE78D6"/>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666750">
            <a:lnSpc>
              <a:spcPct val="100000"/>
            </a:lnSpc>
            <a:spcBef>
              <a:spcPct val="0"/>
            </a:spcBef>
            <a:spcAft>
              <a:spcPts val="0"/>
            </a:spcAft>
            <a:buNone/>
          </a:pPr>
          <a:r>
            <a:rPr lang="en-US" sz="1500" b="1" kern="1200" dirty="0">
              <a:solidFill>
                <a:schemeClr val="tx2"/>
              </a:solidFill>
            </a:rPr>
            <a:t>Resources</a:t>
          </a:r>
        </a:p>
        <a:p>
          <a:pPr marL="0" lvl="0" indent="0" algn="l" defTabSz="666750">
            <a:lnSpc>
              <a:spcPct val="100000"/>
            </a:lnSpc>
            <a:spcBef>
              <a:spcPct val="0"/>
            </a:spcBef>
            <a:spcAft>
              <a:spcPts val="0"/>
            </a:spcAft>
            <a:buNone/>
          </a:pPr>
          <a:endParaRPr lang="en-US" sz="1500" b="1" kern="1200" dirty="0">
            <a:solidFill>
              <a:schemeClr val="tx2"/>
            </a:solidFill>
          </a:endParaRPr>
        </a:p>
      </dsp:txBody>
      <dsp:txXfrm>
        <a:off x="1324666" y="3752259"/>
        <a:ext cx="7764764" cy="7972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4E09E-D978-4556-AF79-65EEBAA340F6}">
      <dsp:nvSpPr>
        <dsp:cNvPr id="0" name=""/>
        <dsp:cNvSpPr/>
      </dsp:nvSpPr>
      <dsp:spPr>
        <a:xfrm>
          <a:off x="0" y="591358"/>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77D755-15CB-4D3B-AD7F-3727FC8BEF05}">
      <dsp:nvSpPr>
        <dsp:cNvPr id="0" name=""/>
        <dsp:cNvSpPr/>
      </dsp:nvSpPr>
      <dsp:spPr>
        <a:xfrm>
          <a:off x="1166193" y="8732"/>
          <a:ext cx="7883641" cy="863065"/>
        </a:xfrm>
        <a:prstGeom prst="roundRect">
          <a:avLst/>
        </a:prstGeom>
        <a:solidFill>
          <a:schemeClr val="tx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711200">
            <a:lnSpc>
              <a:spcPct val="100000"/>
            </a:lnSpc>
            <a:spcBef>
              <a:spcPct val="0"/>
            </a:spcBef>
            <a:spcAft>
              <a:spcPts val="0"/>
            </a:spcAft>
            <a:buNone/>
          </a:pPr>
          <a:r>
            <a:rPr lang="en-US" sz="1600" b="1" kern="1200" dirty="0">
              <a:solidFill>
                <a:schemeClr val="tx2"/>
              </a:solidFill>
            </a:rPr>
            <a:t>ABCs of Mentorship</a:t>
          </a:r>
        </a:p>
        <a:p>
          <a:pPr marL="0" lvl="0" indent="0" algn="l" defTabSz="711200">
            <a:lnSpc>
              <a:spcPct val="100000"/>
            </a:lnSpc>
            <a:spcBef>
              <a:spcPct val="0"/>
            </a:spcBef>
            <a:spcAft>
              <a:spcPts val="0"/>
            </a:spcAft>
            <a:buNone/>
          </a:pPr>
          <a:r>
            <a:rPr lang="en-US" sz="1600" b="0" kern="1200" dirty="0">
              <a:solidFill>
                <a:schemeClr val="tx2"/>
              </a:solidFill>
            </a:rPr>
            <a:t>     Mentorship, sponsorship, &amp; coaching – what’s the difference?</a:t>
          </a:r>
        </a:p>
        <a:p>
          <a:pPr marL="0" lvl="0" indent="0" algn="l" defTabSz="711200">
            <a:lnSpc>
              <a:spcPct val="100000"/>
            </a:lnSpc>
            <a:spcBef>
              <a:spcPct val="0"/>
            </a:spcBef>
            <a:spcAft>
              <a:spcPts val="0"/>
            </a:spcAft>
            <a:buNone/>
          </a:pPr>
          <a:r>
            <a:rPr lang="en-US" sz="1600" b="0" kern="1200" dirty="0">
              <a:solidFill>
                <a:schemeClr val="tx2"/>
              </a:solidFill>
            </a:rPr>
            <a:t>     Frame-setting, Defining Goals, Boundaries &amp; Expectations </a:t>
          </a:r>
        </a:p>
      </dsp:txBody>
      <dsp:txXfrm>
        <a:off x="1208324" y="50863"/>
        <a:ext cx="7799379" cy="778803"/>
      </dsp:txXfrm>
    </dsp:sp>
    <dsp:sp modelId="{5B2F3B75-0F06-4324-A741-8EC04752B7B2}">
      <dsp:nvSpPr>
        <dsp:cNvPr id="0" name=""/>
        <dsp:cNvSpPr/>
      </dsp:nvSpPr>
      <dsp:spPr>
        <a:xfrm>
          <a:off x="0" y="1835976"/>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1C1944-E240-46A0-9DB2-C35F0D16D464}">
      <dsp:nvSpPr>
        <dsp:cNvPr id="0" name=""/>
        <dsp:cNvSpPr/>
      </dsp:nvSpPr>
      <dsp:spPr>
        <a:xfrm>
          <a:off x="1191280" y="1172758"/>
          <a:ext cx="7850955" cy="943658"/>
        </a:xfrm>
        <a:prstGeom prst="roundRect">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711200">
            <a:lnSpc>
              <a:spcPct val="100000"/>
            </a:lnSpc>
            <a:spcBef>
              <a:spcPct val="0"/>
            </a:spcBef>
            <a:spcAft>
              <a:spcPts val="0"/>
            </a:spcAft>
            <a:buNone/>
          </a:pPr>
          <a:r>
            <a:rPr lang="en-US" sz="1600" b="1" kern="1200" dirty="0">
              <a:solidFill>
                <a:schemeClr val="tx2"/>
              </a:solidFill>
            </a:rPr>
            <a:t>Seeking Mentorship? What to Keep in Mind</a:t>
          </a:r>
        </a:p>
        <a:p>
          <a:pPr marL="0" lvl="0" indent="0" algn="l" defTabSz="711200">
            <a:lnSpc>
              <a:spcPct val="100000"/>
            </a:lnSpc>
            <a:spcBef>
              <a:spcPct val="0"/>
            </a:spcBef>
            <a:spcAft>
              <a:spcPts val="0"/>
            </a:spcAft>
            <a:buNone/>
          </a:pPr>
          <a:r>
            <a:rPr lang="en-US" sz="1800" b="1" kern="1200" dirty="0">
              <a:solidFill>
                <a:schemeClr val="tx2"/>
              </a:solidFill>
            </a:rPr>
            <a:t>	</a:t>
          </a:r>
          <a:r>
            <a:rPr lang="en-US" sz="1600" b="0" kern="1200" dirty="0">
              <a:solidFill>
                <a:schemeClr val="tx2"/>
              </a:solidFill>
            </a:rPr>
            <a:t>Frame-setting, Defining Goals, Boundaries &amp; Expectations </a:t>
          </a:r>
          <a:endParaRPr lang="en-US" sz="1800" b="1" kern="1200" dirty="0">
            <a:solidFill>
              <a:schemeClr val="tx2"/>
            </a:solidFill>
          </a:endParaRPr>
        </a:p>
      </dsp:txBody>
      <dsp:txXfrm>
        <a:off x="1237346" y="1218824"/>
        <a:ext cx="7758823" cy="851526"/>
      </dsp:txXfrm>
    </dsp:sp>
    <dsp:sp modelId="{24A2C80D-FA51-43B9-BE22-19DC2397EEFD}">
      <dsp:nvSpPr>
        <dsp:cNvPr id="0" name=""/>
        <dsp:cNvSpPr/>
      </dsp:nvSpPr>
      <dsp:spPr>
        <a:xfrm>
          <a:off x="0" y="3103197"/>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275356-7B7D-4E8A-9D13-823C4722C2F1}">
      <dsp:nvSpPr>
        <dsp:cNvPr id="0" name=""/>
        <dsp:cNvSpPr/>
      </dsp:nvSpPr>
      <dsp:spPr>
        <a:xfrm>
          <a:off x="1191280" y="2417376"/>
          <a:ext cx="7851022" cy="966261"/>
        </a:xfrm>
        <a:prstGeom prst="roundRect">
          <a:avLst/>
        </a:prstGeom>
        <a:solidFill>
          <a:srgbClr val="7FCF8A"/>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889000">
            <a:lnSpc>
              <a:spcPct val="100000"/>
            </a:lnSpc>
            <a:spcBef>
              <a:spcPct val="0"/>
            </a:spcBef>
            <a:spcAft>
              <a:spcPts val="0"/>
            </a:spcAft>
            <a:buNone/>
          </a:pPr>
          <a:r>
            <a:rPr lang="en-US" sz="2000" b="1" kern="1200" dirty="0">
              <a:solidFill>
                <a:schemeClr val="tx2"/>
              </a:solidFill>
            </a:rPr>
            <a:t>Before Saying Yes, What Should Mentors Keep In Mind?</a:t>
          </a:r>
          <a:endParaRPr lang="en-US" sz="1800" b="1" kern="1200" dirty="0">
            <a:solidFill>
              <a:schemeClr val="tx2"/>
            </a:solidFill>
          </a:endParaRPr>
        </a:p>
        <a:p>
          <a:pPr marL="0" lvl="0" indent="0" algn="l" defTabSz="889000">
            <a:lnSpc>
              <a:spcPct val="100000"/>
            </a:lnSpc>
            <a:spcBef>
              <a:spcPct val="0"/>
            </a:spcBef>
            <a:spcAft>
              <a:spcPts val="0"/>
            </a:spcAft>
            <a:buNone/>
          </a:pPr>
          <a:r>
            <a:rPr lang="en-US" sz="1600" b="1" kern="1200" dirty="0">
              <a:solidFill>
                <a:schemeClr val="tx2"/>
              </a:solidFill>
            </a:rPr>
            <a:t>     Preparing for Mentorship</a:t>
          </a:r>
        </a:p>
        <a:p>
          <a:pPr marL="0" lvl="0" indent="0" algn="l" defTabSz="889000">
            <a:lnSpc>
              <a:spcPct val="100000"/>
            </a:lnSpc>
            <a:spcBef>
              <a:spcPct val="0"/>
            </a:spcBef>
            <a:spcAft>
              <a:spcPts val="0"/>
            </a:spcAft>
            <a:buNone/>
          </a:pPr>
          <a:r>
            <a:rPr lang="en-US" sz="1600" b="1" kern="1200" dirty="0">
              <a:solidFill>
                <a:schemeClr val="tx2"/>
              </a:solidFill>
            </a:rPr>
            <a:t>     Understanding Structural Barriers to Positive Mentoring Relationships</a:t>
          </a:r>
        </a:p>
      </dsp:txBody>
      <dsp:txXfrm>
        <a:off x="1238449" y="2464545"/>
        <a:ext cx="7756684" cy="871923"/>
      </dsp:txXfrm>
    </dsp:sp>
    <dsp:sp modelId="{12AB76E3-D233-47BD-8D12-1E01DADC51B6}">
      <dsp:nvSpPr>
        <dsp:cNvPr id="0" name=""/>
        <dsp:cNvSpPr/>
      </dsp:nvSpPr>
      <dsp:spPr>
        <a:xfrm>
          <a:off x="0" y="4287667"/>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23C732-2414-4046-BCD9-9F7F23D7339D}">
      <dsp:nvSpPr>
        <dsp:cNvPr id="0" name=""/>
        <dsp:cNvSpPr/>
      </dsp:nvSpPr>
      <dsp:spPr>
        <a:xfrm>
          <a:off x="1191280" y="3684597"/>
          <a:ext cx="7851022" cy="883509"/>
        </a:xfrm>
        <a:prstGeom prst="roundRect">
          <a:avLst/>
        </a:prstGeom>
        <a:solidFill>
          <a:srgbClr val="AE78D6"/>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666750">
            <a:lnSpc>
              <a:spcPct val="100000"/>
            </a:lnSpc>
            <a:spcBef>
              <a:spcPct val="0"/>
            </a:spcBef>
            <a:spcAft>
              <a:spcPts val="0"/>
            </a:spcAft>
            <a:buNone/>
          </a:pPr>
          <a:r>
            <a:rPr lang="en-US" sz="1500" b="1" kern="1200" dirty="0">
              <a:solidFill>
                <a:schemeClr val="tx2"/>
              </a:solidFill>
            </a:rPr>
            <a:t>Resources</a:t>
          </a:r>
        </a:p>
        <a:p>
          <a:pPr marL="0" lvl="0" indent="0" algn="l" defTabSz="666750">
            <a:lnSpc>
              <a:spcPct val="100000"/>
            </a:lnSpc>
            <a:spcBef>
              <a:spcPct val="0"/>
            </a:spcBef>
            <a:spcAft>
              <a:spcPts val="0"/>
            </a:spcAft>
            <a:buNone/>
          </a:pPr>
          <a:endParaRPr lang="en-US" sz="1500" b="1" kern="1200" dirty="0">
            <a:solidFill>
              <a:schemeClr val="tx2"/>
            </a:solidFill>
          </a:endParaRPr>
        </a:p>
      </dsp:txBody>
      <dsp:txXfrm>
        <a:off x="1234409" y="3727726"/>
        <a:ext cx="7764764" cy="7972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4E09E-D978-4556-AF79-65EEBAA340F6}">
      <dsp:nvSpPr>
        <dsp:cNvPr id="0" name=""/>
        <dsp:cNvSpPr/>
      </dsp:nvSpPr>
      <dsp:spPr>
        <a:xfrm>
          <a:off x="0" y="591358"/>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77D755-15CB-4D3B-AD7F-3727FC8BEF05}">
      <dsp:nvSpPr>
        <dsp:cNvPr id="0" name=""/>
        <dsp:cNvSpPr/>
      </dsp:nvSpPr>
      <dsp:spPr>
        <a:xfrm>
          <a:off x="1166193" y="8732"/>
          <a:ext cx="7883641" cy="863065"/>
        </a:xfrm>
        <a:prstGeom prst="roundRect">
          <a:avLst/>
        </a:prstGeom>
        <a:solidFill>
          <a:schemeClr val="tx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711200">
            <a:lnSpc>
              <a:spcPct val="100000"/>
            </a:lnSpc>
            <a:spcBef>
              <a:spcPct val="0"/>
            </a:spcBef>
            <a:spcAft>
              <a:spcPts val="0"/>
            </a:spcAft>
            <a:buNone/>
          </a:pPr>
          <a:r>
            <a:rPr lang="en-US" sz="1600" b="1" kern="1200" dirty="0">
              <a:solidFill>
                <a:schemeClr val="tx2"/>
              </a:solidFill>
            </a:rPr>
            <a:t>ABCs of Mentorship</a:t>
          </a:r>
        </a:p>
        <a:p>
          <a:pPr marL="0" lvl="0" indent="0" algn="l" defTabSz="711200">
            <a:lnSpc>
              <a:spcPct val="100000"/>
            </a:lnSpc>
            <a:spcBef>
              <a:spcPct val="0"/>
            </a:spcBef>
            <a:spcAft>
              <a:spcPts val="0"/>
            </a:spcAft>
            <a:buNone/>
          </a:pPr>
          <a:r>
            <a:rPr lang="en-US" sz="1600" b="0" kern="1200" dirty="0">
              <a:solidFill>
                <a:schemeClr val="tx2"/>
              </a:solidFill>
            </a:rPr>
            <a:t>     Mentorship, sponsorship, &amp; coaching – what’s the difference?</a:t>
          </a:r>
        </a:p>
        <a:p>
          <a:pPr marL="0" lvl="0" indent="0" algn="l" defTabSz="711200">
            <a:lnSpc>
              <a:spcPct val="100000"/>
            </a:lnSpc>
            <a:spcBef>
              <a:spcPct val="0"/>
            </a:spcBef>
            <a:spcAft>
              <a:spcPts val="0"/>
            </a:spcAft>
            <a:buNone/>
          </a:pPr>
          <a:r>
            <a:rPr lang="en-US" sz="1600" b="0" kern="1200" dirty="0">
              <a:solidFill>
                <a:schemeClr val="tx2"/>
              </a:solidFill>
            </a:rPr>
            <a:t>     Frame-setting, Defining Goals, Boundaries &amp; Expectations </a:t>
          </a:r>
        </a:p>
      </dsp:txBody>
      <dsp:txXfrm>
        <a:off x="1208324" y="50863"/>
        <a:ext cx="7799379" cy="778803"/>
      </dsp:txXfrm>
    </dsp:sp>
    <dsp:sp modelId="{5B2F3B75-0F06-4324-A741-8EC04752B7B2}">
      <dsp:nvSpPr>
        <dsp:cNvPr id="0" name=""/>
        <dsp:cNvSpPr/>
      </dsp:nvSpPr>
      <dsp:spPr>
        <a:xfrm>
          <a:off x="0" y="1835976"/>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1C1944-E240-46A0-9DB2-C35F0D16D464}">
      <dsp:nvSpPr>
        <dsp:cNvPr id="0" name=""/>
        <dsp:cNvSpPr/>
      </dsp:nvSpPr>
      <dsp:spPr>
        <a:xfrm>
          <a:off x="1191280" y="1172758"/>
          <a:ext cx="7850955" cy="943658"/>
        </a:xfrm>
        <a:prstGeom prst="roundRect">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711200">
            <a:lnSpc>
              <a:spcPct val="100000"/>
            </a:lnSpc>
            <a:spcBef>
              <a:spcPct val="0"/>
            </a:spcBef>
            <a:spcAft>
              <a:spcPts val="0"/>
            </a:spcAft>
            <a:buNone/>
          </a:pPr>
          <a:r>
            <a:rPr lang="en-US" sz="1600" b="1" kern="1200" dirty="0">
              <a:solidFill>
                <a:schemeClr val="tx2"/>
              </a:solidFill>
            </a:rPr>
            <a:t>Seeking Mentorship? What to Keep in Mind</a:t>
          </a:r>
        </a:p>
        <a:p>
          <a:pPr marL="0" lvl="0" indent="0" algn="l" defTabSz="711200">
            <a:lnSpc>
              <a:spcPct val="100000"/>
            </a:lnSpc>
            <a:spcBef>
              <a:spcPct val="0"/>
            </a:spcBef>
            <a:spcAft>
              <a:spcPts val="0"/>
            </a:spcAft>
            <a:buNone/>
          </a:pPr>
          <a:r>
            <a:rPr lang="en-US" sz="1400" b="0" kern="1200" dirty="0">
              <a:solidFill>
                <a:schemeClr val="tx2"/>
              </a:solidFill>
            </a:rPr>
            <a:t>     Frame-setting, Defining Goals, Boundaries &amp; Expectations </a:t>
          </a:r>
        </a:p>
        <a:p>
          <a:pPr marL="0" lvl="0" indent="0" algn="l" defTabSz="711200">
            <a:lnSpc>
              <a:spcPct val="100000"/>
            </a:lnSpc>
            <a:spcBef>
              <a:spcPct val="0"/>
            </a:spcBef>
            <a:spcAft>
              <a:spcPts val="0"/>
            </a:spcAft>
            <a:buNone/>
          </a:pPr>
          <a:endParaRPr lang="en-US" sz="1800" b="1" kern="1200" dirty="0">
            <a:solidFill>
              <a:schemeClr val="tx2"/>
            </a:solidFill>
          </a:endParaRPr>
        </a:p>
      </dsp:txBody>
      <dsp:txXfrm>
        <a:off x="1237346" y="1218824"/>
        <a:ext cx="7758823" cy="851526"/>
      </dsp:txXfrm>
    </dsp:sp>
    <dsp:sp modelId="{24A2C80D-FA51-43B9-BE22-19DC2397EEFD}">
      <dsp:nvSpPr>
        <dsp:cNvPr id="0" name=""/>
        <dsp:cNvSpPr/>
      </dsp:nvSpPr>
      <dsp:spPr>
        <a:xfrm>
          <a:off x="0" y="3103197"/>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275356-7B7D-4E8A-9D13-823C4722C2F1}">
      <dsp:nvSpPr>
        <dsp:cNvPr id="0" name=""/>
        <dsp:cNvSpPr/>
      </dsp:nvSpPr>
      <dsp:spPr>
        <a:xfrm>
          <a:off x="1191280" y="2417376"/>
          <a:ext cx="7851022" cy="966261"/>
        </a:xfrm>
        <a:prstGeom prst="roundRect">
          <a:avLst/>
        </a:prstGeom>
        <a:solidFill>
          <a:srgbClr val="7FCF8A"/>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711200">
            <a:lnSpc>
              <a:spcPct val="100000"/>
            </a:lnSpc>
            <a:spcBef>
              <a:spcPct val="0"/>
            </a:spcBef>
            <a:spcAft>
              <a:spcPts val="0"/>
            </a:spcAft>
            <a:buNone/>
          </a:pPr>
          <a:r>
            <a:rPr lang="en-US" sz="1600" b="1" kern="1200" dirty="0">
              <a:solidFill>
                <a:schemeClr val="tx2"/>
              </a:solidFill>
            </a:rPr>
            <a:t>Before Saying Yes, What Should Mentors Keep In Mind?</a:t>
          </a:r>
        </a:p>
        <a:p>
          <a:pPr marL="0" lvl="0" indent="0" algn="l" defTabSz="711200">
            <a:lnSpc>
              <a:spcPct val="100000"/>
            </a:lnSpc>
            <a:spcBef>
              <a:spcPct val="0"/>
            </a:spcBef>
            <a:spcAft>
              <a:spcPts val="0"/>
            </a:spcAft>
            <a:buNone/>
          </a:pPr>
          <a:r>
            <a:rPr lang="en-US" sz="1400" b="1" kern="1200" dirty="0">
              <a:solidFill>
                <a:schemeClr val="tx2"/>
              </a:solidFill>
            </a:rPr>
            <a:t>     Preparing for Mentorship</a:t>
          </a:r>
        </a:p>
        <a:p>
          <a:pPr marL="0" lvl="0" indent="0" algn="l" defTabSz="711200">
            <a:lnSpc>
              <a:spcPct val="100000"/>
            </a:lnSpc>
            <a:spcBef>
              <a:spcPct val="0"/>
            </a:spcBef>
            <a:spcAft>
              <a:spcPts val="0"/>
            </a:spcAft>
            <a:buNone/>
          </a:pPr>
          <a:r>
            <a:rPr lang="en-US" sz="1400" b="1" kern="1200" dirty="0">
              <a:solidFill>
                <a:schemeClr val="tx2"/>
              </a:solidFill>
            </a:rPr>
            <a:t>     Understanding Structural Barriers to Positive Mentoring Relationships</a:t>
          </a:r>
        </a:p>
      </dsp:txBody>
      <dsp:txXfrm>
        <a:off x="1238449" y="2464545"/>
        <a:ext cx="7756684" cy="871923"/>
      </dsp:txXfrm>
    </dsp:sp>
    <dsp:sp modelId="{12AB76E3-D233-47BD-8D12-1E01DADC51B6}">
      <dsp:nvSpPr>
        <dsp:cNvPr id="0" name=""/>
        <dsp:cNvSpPr/>
      </dsp:nvSpPr>
      <dsp:spPr>
        <a:xfrm>
          <a:off x="0" y="4287667"/>
          <a:ext cx="9607952" cy="4788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23C732-2414-4046-BCD9-9F7F23D7339D}">
      <dsp:nvSpPr>
        <dsp:cNvPr id="0" name=""/>
        <dsp:cNvSpPr/>
      </dsp:nvSpPr>
      <dsp:spPr>
        <a:xfrm>
          <a:off x="1191280" y="3684597"/>
          <a:ext cx="7851022" cy="883509"/>
        </a:xfrm>
        <a:prstGeom prst="roundRect">
          <a:avLst/>
        </a:prstGeom>
        <a:solidFill>
          <a:srgbClr val="AE78D6"/>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210" tIns="0" rIns="254210" bIns="0" numCol="1" spcCol="1270" anchor="ctr" anchorCtr="0">
          <a:noAutofit/>
        </a:bodyPr>
        <a:lstStyle/>
        <a:p>
          <a:pPr marL="0" lvl="0" indent="0" algn="l" defTabSz="622300">
            <a:lnSpc>
              <a:spcPct val="100000"/>
            </a:lnSpc>
            <a:spcBef>
              <a:spcPct val="0"/>
            </a:spcBef>
            <a:spcAft>
              <a:spcPts val="0"/>
            </a:spcAft>
            <a:buNone/>
          </a:pPr>
          <a:endParaRPr lang="en-US" sz="1400" b="1" kern="1200" dirty="0">
            <a:solidFill>
              <a:schemeClr val="tx2"/>
            </a:solidFill>
          </a:endParaRPr>
        </a:p>
        <a:p>
          <a:pPr marL="0" lvl="0" indent="0" algn="l" defTabSz="622300">
            <a:lnSpc>
              <a:spcPct val="100000"/>
            </a:lnSpc>
            <a:spcBef>
              <a:spcPct val="0"/>
            </a:spcBef>
            <a:spcAft>
              <a:spcPts val="0"/>
            </a:spcAft>
            <a:buNone/>
          </a:pPr>
          <a:r>
            <a:rPr lang="en-US" sz="2400" b="1" kern="1200" dirty="0">
              <a:solidFill>
                <a:schemeClr val="tx2"/>
              </a:solidFill>
            </a:rPr>
            <a:t>Resources</a:t>
          </a:r>
        </a:p>
        <a:p>
          <a:pPr marL="0" lvl="0" indent="0" algn="l" defTabSz="622300">
            <a:lnSpc>
              <a:spcPct val="100000"/>
            </a:lnSpc>
            <a:spcBef>
              <a:spcPct val="0"/>
            </a:spcBef>
            <a:spcAft>
              <a:spcPts val="0"/>
            </a:spcAft>
            <a:buNone/>
          </a:pPr>
          <a:endParaRPr lang="en-US" sz="2400" b="1" kern="1200" dirty="0">
            <a:solidFill>
              <a:schemeClr val="tx2"/>
            </a:solidFill>
          </a:endParaRPr>
        </a:p>
      </dsp:txBody>
      <dsp:txXfrm>
        <a:off x="1234409" y="3727726"/>
        <a:ext cx="7764764" cy="79725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ACC62-A2C2-4038-84CA-609AC78A7E63}" type="datetimeFigureOut">
              <a:rPr lang="en-US" smtClean="0"/>
              <a:t>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34621-7AA5-4BEE-8AF5-024988A5FE4D}" type="slidenum">
              <a:rPr lang="en-US" smtClean="0"/>
              <a:t>‹#›</a:t>
            </a:fld>
            <a:endParaRPr lang="en-US" dirty="0"/>
          </a:p>
        </p:txBody>
      </p:sp>
    </p:spTree>
    <p:extLst>
      <p:ext uri="{BB962C8B-B14F-4D97-AF65-F5344CB8AC3E}">
        <p14:creationId xmlns:p14="http://schemas.microsoft.com/office/powerpoint/2010/main" val="1710983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DF34621-7AA5-4BEE-8AF5-024988A5FE4D}" type="slidenum">
              <a:rPr lang="en-US" smtClean="0"/>
              <a:t>1</a:t>
            </a:fld>
            <a:endParaRPr lang="en-US" dirty="0"/>
          </a:p>
        </p:txBody>
      </p:sp>
    </p:spTree>
    <p:extLst>
      <p:ext uri="{BB962C8B-B14F-4D97-AF65-F5344CB8AC3E}">
        <p14:creationId xmlns:p14="http://schemas.microsoft.com/office/powerpoint/2010/main" val="720928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endParaRPr lang="en-US" dirty="0"/>
          </a:p>
        </p:txBody>
      </p:sp>
    </p:spTree>
    <p:extLst>
      <p:ext uri="{BB962C8B-B14F-4D97-AF65-F5344CB8AC3E}">
        <p14:creationId xmlns:p14="http://schemas.microsoft.com/office/powerpoint/2010/main" val="1522034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dirty="0"/>
              <a:t>Of those with a mentor,  </a:t>
            </a:r>
            <a:r>
              <a:rPr lang="en-US" sz="1200" b="1" dirty="0"/>
              <a:t>97% </a:t>
            </a:r>
            <a:r>
              <a:rPr lang="en-US" sz="1200" dirty="0"/>
              <a:t>say the relationship is valuable, yet only 37% of professionals have a mentor</a:t>
            </a:r>
            <a:endParaRPr lang="en-US" sz="1200" dirty="0">
              <a:solidFill>
                <a:schemeClr val="tx2"/>
              </a:solidFill>
            </a:endParaRPr>
          </a:p>
          <a:p>
            <a:pPr marL="171450" lvl="0" indent="-171450">
              <a:buFont typeface="Arial" panose="020B0604020202020204" pitchFamily="34" charset="0"/>
              <a:buChar char="•"/>
            </a:pPr>
            <a:r>
              <a:rPr lang="en-US" sz="1200" dirty="0"/>
              <a:t>89% of those who have been mentored will also go on to mentor others</a:t>
            </a:r>
            <a:endParaRPr lang="en-US" sz="1200" dirty="0">
              <a:solidFill>
                <a:schemeClr val="tx2"/>
              </a:solidFill>
            </a:endParaRPr>
          </a:p>
          <a:p>
            <a:pPr marL="171450" lvl="0" indent="-171450">
              <a:buFont typeface="Arial" panose="020B0604020202020204" pitchFamily="34" charset="0"/>
              <a:buChar char="•"/>
            </a:pPr>
            <a:r>
              <a:rPr lang="en-US" sz="1200" dirty="0"/>
              <a:t>68% of millennials report having a mentor influenced their decisions to stay with their organizations</a:t>
            </a:r>
            <a:endParaRPr lang="en-US" sz="1200" dirty="0">
              <a:solidFill>
                <a:schemeClr val="tx2"/>
              </a:solidFill>
            </a:endParaRPr>
          </a:p>
          <a:p>
            <a:pPr marL="171450" lvl="0" indent="-171450">
              <a:buFont typeface="Arial" panose="020B0604020202020204" pitchFamily="34" charset="0"/>
              <a:buChar char="•"/>
            </a:pPr>
            <a:r>
              <a:rPr lang="en-US" sz="1200" dirty="0"/>
              <a:t>Mentees are promoted 5x  more often than those without mentors</a:t>
            </a:r>
            <a:endParaRPr lang="en-US" sz="1200" dirty="0">
              <a:solidFill>
                <a:schemeClr val="tx2"/>
              </a:solidFill>
            </a:endParaRPr>
          </a:p>
          <a:p>
            <a:pPr marL="171450" lvl="0" indent="-171450">
              <a:buFont typeface="Arial" panose="020B0604020202020204" pitchFamily="34" charset="0"/>
              <a:buChar char="•"/>
            </a:pPr>
            <a:r>
              <a:rPr lang="en-US" sz="1200" dirty="0">
                <a:solidFill>
                  <a:schemeClr val="bg1"/>
                </a:solidFill>
              </a:rPr>
              <a:t>Those who serve as mentors are 6x more likely to be promoted</a:t>
            </a:r>
          </a:p>
          <a:p>
            <a:pPr marL="171450" lvl="0" indent="-171450">
              <a:buFont typeface="Arial" panose="020B0604020202020204" pitchFamily="34" charset="0"/>
              <a:buChar char="•"/>
            </a:pPr>
            <a:r>
              <a:rPr lang="en-US" sz="1200" dirty="0"/>
              <a:t>87% of mentors and mentees feel empowered by their mentoring relationships and have developed greater confidence</a:t>
            </a:r>
            <a:endParaRPr lang="en-US" sz="1200" dirty="0">
              <a:solidFill>
                <a:schemeClr val="tx2"/>
              </a:solidFill>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DF34621-7AA5-4BEE-8AF5-024988A5FE4D}" type="slidenum">
              <a:rPr lang="en-US" smtClean="0"/>
              <a:t>3</a:t>
            </a:fld>
            <a:endParaRPr lang="en-US" dirty="0"/>
          </a:p>
        </p:txBody>
      </p:sp>
    </p:spTree>
    <p:extLst>
      <p:ext uri="{BB962C8B-B14F-4D97-AF65-F5344CB8AC3E}">
        <p14:creationId xmlns:p14="http://schemas.microsoft.com/office/powerpoint/2010/main" val="1794456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ts val="0"/>
              </a:spcBef>
              <a:spcAft>
                <a:spcPts val="0"/>
              </a:spcAft>
            </a:pPr>
            <a:r>
              <a:rPr lang="en-US" sz="1400" b="1" dirty="0">
                <a:solidFill>
                  <a:schemeClr val="tx2"/>
                </a:solidFill>
              </a:rPr>
              <a:t>ABCs of Mentorship</a:t>
            </a:r>
          </a:p>
          <a:p>
            <a:pPr lvl="0">
              <a:lnSpc>
                <a:spcPct val="100000"/>
              </a:lnSpc>
              <a:spcBef>
                <a:spcPts val="0"/>
              </a:spcBef>
              <a:spcAft>
                <a:spcPts val="0"/>
              </a:spcAft>
            </a:pPr>
            <a:r>
              <a:rPr lang="en-US" sz="1200" b="0" dirty="0">
                <a:solidFill>
                  <a:schemeClr val="tx2"/>
                </a:solidFill>
              </a:rPr>
              <a:t>     Mentorship, sponsorship, &amp; coaching – what’s the difference?</a:t>
            </a:r>
          </a:p>
          <a:p>
            <a:pPr lvl="0">
              <a:lnSpc>
                <a:spcPct val="100000"/>
              </a:lnSpc>
              <a:spcBef>
                <a:spcPts val="0"/>
              </a:spcBef>
              <a:spcAft>
                <a:spcPts val="0"/>
              </a:spcAft>
            </a:pPr>
            <a:r>
              <a:rPr lang="en-US" sz="1200" b="0" dirty="0">
                <a:solidFill>
                  <a:schemeClr val="tx2"/>
                </a:solidFill>
              </a:rPr>
              <a:t>	</a:t>
            </a:r>
          </a:p>
          <a:p>
            <a:pPr lvl="0">
              <a:lnSpc>
                <a:spcPct val="100000"/>
              </a:lnSpc>
              <a:spcBef>
                <a:spcPts val="0"/>
              </a:spcBef>
              <a:spcAft>
                <a:spcPts val="0"/>
              </a:spcAft>
            </a:pPr>
            <a:r>
              <a:rPr lang="en-US" sz="1400" b="1" dirty="0">
                <a:solidFill>
                  <a:schemeClr val="tx2"/>
                </a:solidFill>
              </a:rPr>
              <a:t>Seeking Mentorship? What to Keep in Mind</a:t>
            </a:r>
          </a:p>
          <a:p>
            <a:pPr lvl="0">
              <a:lnSpc>
                <a:spcPct val="100000"/>
              </a:lnSpc>
              <a:spcBef>
                <a:spcPts val="0"/>
              </a:spcBef>
              <a:spcAft>
                <a:spcPts val="0"/>
              </a:spcAft>
            </a:pPr>
            <a:r>
              <a:rPr lang="en-US" sz="1200" b="0" dirty="0">
                <a:solidFill>
                  <a:schemeClr val="tx2"/>
                </a:solidFill>
              </a:rPr>
              <a:t>     Frame-setting, Defining Goals, Boundaries &amp; Expectations </a:t>
            </a:r>
          </a:p>
          <a:p>
            <a:pPr lvl="0">
              <a:lnSpc>
                <a:spcPct val="100000"/>
              </a:lnSpc>
              <a:spcBef>
                <a:spcPts val="0"/>
              </a:spcBef>
              <a:spcAft>
                <a:spcPts val="0"/>
              </a:spcAft>
            </a:pPr>
            <a:endParaRPr lang="en-US" sz="1200" b="1" dirty="0">
              <a:solidFill>
                <a:schemeClr val="tx2"/>
              </a:solidFill>
            </a:endParaRPr>
          </a:p>
          <a:p>
            <a:pPr lvl="0">
              <a:lnSpc>
                <a:spcPct val="100000"/>
              </a:lnSpc>
              <a:spcBef>
                <a:spcPts val="0"/>
              </a:spcBef>
              <a:spcAft>
                <a:spcPts val="0"/>
              </a:spcAft>
            </a:pPr>
            <a:r>
              <a:rPr lang="en-US" sz="1400" b="1" dirty="0">
                <a:solidFill>
                  <a:schemeClr val="tx2"/>
                </a:solidFill>
              </a:rPr>
              <a:t>Before Saying Yes, What Should Mentors Keep In Mind?</a:t>
            </a:r>
          </a:p>
          <a:p>
            <a:pPr lvl="0">
              <a:lnSpc>
                <a:spcPct val="100000"/>
              </a:lnSpc>
              <a:spcBef>
                <a:spcPts val="0"/>
              </a:spcBef>
              <a:spcAft>
                <a:spcPts val="0"/>
              </a:spcAft>
            </a:pPr>
            <a:r>
              <a:rPr lang="en-US" sz="1200" b="1" dirty="0">
                <a:solidFill>
                  <a:schemeClr val="tx2"/>
                </a:solidFill>
              </a:rPr>
              <a:t>     </a:t>
            </a:r>
            <a:r>
              <a:rPr lang="en-US" sz="1200" b="0" dirty="0">
                <a:solidFill>
                  <a:schemeClr val="tx2"/>
                </a:solidFill>
              </a:rPr>
              <a:t>Preparing for Mentorship</a:t>
            </a:r>
          </a:p>
          <a:p>
            <a:pPr lvl="0">
              <a:lnSpc>
                <a:spcPct val="100000"/>
              </a:lnSpc>
              <a:spcBef>
                <a:spcPts val="0"/>
              </a:spcBef>
              <a:spcAft>
                <a:spcPts val="0"/>
              </a:spcAft>
            </a:pPr>
            <a:r>
              <a:rPr lang="en-US" sz="1200" b="0" dirty="0">
                <a:solidFill>
                  <a:schemeClr val="tx2"/>
                </a:solidFill>
              </a:rPr>
              <a:t>     Understanding Structural Barriers to Positive Mentoring Relationships</a:t>
            </a:r>
          </a:p>
          <a:p>
            <a:pPr lvl="0">
              <a:lnSpc>
                <a:spcPct val="100000"/>
              </a:lnSpc>
              <a:spcBef>
                <a:spcPts val="0"/>
              </a:spcBef>
              <a:spcAft>
                <a:spcPts val="0"/>
              </a:spcAft>
            </a:pPr>
            <a:r>
              <a:rPr lang="en-US" sz="1400" b="1" dirty="0">
                <a:solidFill>
                  <a:schemeClr val="tx2"/>
                </a:solidFill>
              </a:rPr>
              <a:t>Resources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DF34621-7AA5-4BEE-8AF5-024988A5FE4D}" type="slidenum">
              <a:rPr lang="en-US" smtClean="0"/>
              <a:t>4</a:t>
            </a:fld>
            <a:endParaRPr lang="en-US" dirty="0"/>
          </a:p>
        </p:txBody>
      </p:sp>
    </p:spTree>
    <p:extLst>
      <p:ext uri="{BB962C8B-B14F-4D97-AF65-F5344CB8AC3E}">
        <p14:creationId xmlns:p14="http://schemas.microsoft.com/office/powerpoint/2010/main" val="2812374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DF34621-7AA5-4BEE-8AF5-024988A5FE4D}" type="slidenum">
              <a:rPr lang="en-US" smtClean="0"/>
              <a:t>5</a:t>
            </a:fld>
            <a:endParaRPr lang="en-US" dirty="0"/>
          </a:p>
        </p:txBody>
      </p:sp>
    </p:spTree>
    <p:extLst>
      <p:ext uri="{BB962C8B-B14F-4D97-AF65-F5344CB8AC3E}">
        <p14:creationId xmlns:p14="http://schemas.microsoft.com/office/powerpoint/2010/main" val="3533870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F34621-7AA5-4BEE-8AF5-024988A5FE4D}" type="slidenum">
              <a:rPr lang="en-US" smtClean="0"/>
              <a:t>6</a:t>
            </a:fld>
            <a:endParaRPr lang="en-US" dirty="0"/>
          </a:p>
        </p:txBody>
      </p:sp>
    </p:spTree>
    <p:extLst>
      <p:ext uri="{BB962C8B-B14F-4D97-AF65-F5344CB8AC3E}">
        <p14:creationId xmlns:p14="http://schemas.microsoft.com/office/powerpoint/2010/main" val="2871201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Mentoring Skills Model diagram showing 2 overlapping circles. On the left is mentee-specific skills including Acquiring Mentors, Learning Quickly, Showing Initiative, Following Through, and Managing the Relationship. On the right are mentor-specific skills including Instructing/Developing Capabilities, Inspiring, Providing Corrective Feedback, Managing Risks, and Opening Doors. Within the intersection are shared core skills including Listening Actively, Building Trust, Encouraging, and Identifying Goals &amp; Current Reality.</a:t>
            </a:r>
          </a:p>
        </p:txBody>
      </p:sp>
      <p:sp>
        <p:nvSpPr>
          <p:cNvPr id="4" name="Slide Number Placeholder 3"/>
          <p:cNvSpPr>
            <a:spLocks noGrp="1"/>
          </p:cNvSpPr>
          <p:nvPr>
            <p:ph type="sldNum" sz="quarter" idx="5"/>
          </p:nvPr>
        </p:nvSpPr>
        <p:spPr/>
        <p:txBody>
          <a:bodyPr/>
          <a:lstStyle/>
          <a:p>
            <a:fld id="{3DF34621-7AA5-4BEE-8AF5-024988A5FE4D}" type="slidenum">
              <a:rPr lang="en-US" smtClean="0"/>
              <a:t>8</a:t>
            </a:fld>
            <a:endParaRPr lang="en-US" dirty="0"/>
          </a:p>
        </p:txBody>
      </p:sp>
    </p:spTree>
    <p:extLst>
      <p:ext uri="{BB962C8B-B14F-4D97-AF65-F5344CB8AC3E}">
        <p14:creationId xmlns:p14="http://schemas.microsoft.com/office/powerpoint/2010/main" val="2318847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F34621-7AA5-4BEE-8AF5-024988A5FE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594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F34621-7AA5-4BEE-8AF5-024988A5FE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984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F34621-7AA5-4BEE-8AF5-024988A5FE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694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gif"/><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3.gif"/><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51E961-6579-4EE5-987F-BE6493DC3FAA}" type="datetime1">
              <a:rPr lang="en-US" smtClean="0"/>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682659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49C0EE74-1F2C-4D2D-91EC-B282DFC749DA}" type="slidenum">
              <a:rPr lang="en-US" smtClean="0"/>
              <a:pPr>
                <a:defRPr/>
              </a:pPr>
              <a:t>‹#›</a:t>
            </a:fld>
            <a:endParaRPr lang="en-US" dirty="0"/>
          </a:p>
        </p:txBody>
      </p:sp>
    </p:spTree>
    <p:extLst>
      <p:ext uri="{BB962C8B-B14F-4D97-AF65-F5344CB8AC3E}">
        <p14:creationId xmlns:p14="http://schemas.microsoft.com/office/powerpoint/2010/main" val="393712412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49C0EE74-1F2C-4D2D-91EC-B282DFC749DA}" type="slidenum">
              <a:rPr lang="en-US" smtClean="0"/>
              <a:pPr>
                <a:defRPr/>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4854550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49C0EE74-1F2C-4D2D-91EC-B282DFC749DA}" type="slidenum">
              <a:rPr lang="en-US" smtClean="0"/>
              <a:pPr>
                <a:defRPr/>
              </a:pPr>
              <a:t>‹#›</a:t>
            </a:fld>
            <a:endParaRPr lang="en-US" dirty="0"/>
          </a:p>
        </p:txBody>
      </p:sp>
    </p:spTree>
    <p:extLst>
      <p:ext uri="{BB962C8B-B14F-4D97-AF65-F5344CB8AC3E}">
        <p14:creationId xmlns:p14="http://schemas.microsoft.com/office/powerpoint/2010/main" val="393399325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49C0EE74-1F2C-4D2D-91EC-B282DFC749DA}" type="slidenum">
              <a:rPr lang="en-US" smtClean="0"/>
              <a:pPr>
                <a:defRPr/>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490271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49C0EE74-1F2C-4D2D-91EC-B282DFC749DA}" type="slidenum">
              <a:rPr lang="en-US" smtClean="0"/>
              <a:pPr>
                <a:defRPr/>
              </a:pPr>
              <a:t>‹#›</a:t>
            </a:fld>
            <a:endParaRPr lang="en-US" dirty="0"/>
          </a:p>
        </p:txBody>
      </p:sp>
    </p:spTree>
    <p:extLst>
      <p:ext uri="{BB962C8B-B14F-4D97-AF65-F5344CB8AC3E}">
        <p14:creationId xmlns:p14="http://schemas.microsoft.com/office/powerpoint/2010/main" val="32483907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621F67-E78B-4E25-BF73-0FCB8F37683C}" type="datetime1">
              <a:rPr lang="en-US" smtClean="0"/>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2029968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C29A75-6061-4342-B212-42CB96BFD5CE}" type="datetime1">
              <a:rPr lang="en-US" smtClean="0"/>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1872081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new title bgd large copy.jpg"/>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1166" y="0"/>
            <a:ext cx="12213167" cy="6858000"/>
          </a:xfrm>
          <a:prstGeom prst="rect">
            <a:avLst/>
          </a:prstGeom>
        </p:spPr>
      </p:pic>
      <p:sp>
        <p:nvSpPr>
          <p:cNvPr id="10" name="Rectangle 45"/>
          <p:cNvSpPr>
            <a:spLocks noChangeArrowheads="1"/>
          </p:cNvSpPr>
          <p:nvPr userDrawn="1"/>
        </p:nvSpPr>
        <p:spPr bwMode="auto">
          <a:xfrm>
            <a:off x="-9331" y="0"/>
            <a:ext cx="12213168" cy="152400"/>
          </a:xfrm>
          <a:prstGeom prst="rect">
            <a:avLst/>
          </a:prstGeom>
          <a:solidFill>
            <a:srgbClr val="CC0000"/>
          </a:solidFill>
          <a:ln w="9525">
            <a:noFill/>
            <a:miter lim="800000"/>
            <a:headEnd/>
            <a:tailEnd/>
          </a:ln>
          <a:effectLst/>
        </p:spPr>
        <p:txBody>
          <a:bodyPr wrap="none" anchor="ctr"/>
          <a:lstStyle/>
          <a:p>
            <a:pPr>
              <a:defRPr/>
            </a:pPr>
            <a:endParaRPr lang="en-US" sz="1800" dirty="0">
              <a:latin typeface="Arial"/>
            </a:endParaRPr>
          </a:p>
        </p:txBody>
      </p:sp>
      <p:sp>
        <p:nvSpPr>
          <p:cNvPr id="11" name="Rectangle 3"/>
          <p:cNvSpPr>
            <a:spLocks noGrp="1" noChangeArrowheads="1"/>
          </p:cNvSpPr>
          <p:nvPr>
            <p:ph type="subTitle" idx="1" hasCustomPrompt="1"/>
          </p:nvPr>
        </p:nvSpPr>
        <p:spPr>
          <a:xfrm>
            <a:off x="1525058" y="381000"/>
            <a:ext cx="9099551" cy="1822450"/>
          </a:xfrm>
          <a:prstGeom prst="rect">
            <a:avLst/>
          </a:prstGeom>
        </p:spPr>
        <p:txBody>
          <a:bodyPr anchor="ctr"/>
          <a:lstStyle>
            <a:lvl1pPr algn="ctr">
              <a:buFontTx/>
              <a:buNone/>
              <a:defRPr sz="3200" baseline="0">
                <a:solidFill>
                  <a:schemeClr val="bg1"/>
                </a:solidFill>
              </a:defRPr>
            </a:lvl1pPr>
          </a:lstStyle>
          <a:p>
            <a:r>
              <a:rPr lang="en-US" dirty="0"/>
              <a:t>Click to add title</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52204" y="6224522"/>
            <a:ext cx="2525504" cy="441614"/>
          </a:xfrm>
          <a:prstGeom prst="rect">
            <a:avLst/>
          </a:prstGeom>
        </p:spPr>
      </p:pic>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0930" y="6006581"/>
            <a:ext cx="924388" cy="699537"/>
          </a:xfrm>
          <a:prstGeom prst="rect">
            <a:avLst/>
          </a:prstGeom>
        </p:spPr>
      </p:pic>
    </p:spTree>
    <p:extLst>
      <p:ext uri="{BB962C8B-B14F-4D97-AF65-F5344CB8AC3E}">
        <p14:creationId xmlns:p14="http://schemas.microsoft.com/office/powerpoint/2010/main" val="2496481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buClr>
                <a:srgbClr val="575A5D"/>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8"/>
          <p:cNvSpPr>
            <a:spLocks noGrp="1" noChangeArrowheads="1"/>
          </p:cNvSpPr>
          <p:nvPr>
            <p:ph type="sldNum" sz="quarter" idx="4"/>
          </p:nvPr>
        </p:nvSpPr>
        <p:spPr bwMode="auto">
          <a:xfrm>
            <a:off x="643466" y="6384925"/>
            <a:ext cx="778933"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Arial" charset="0"/>
                <a:ea typeface="ＭＳ Ｐゴシック" pitchFamily="48" charset="-128"/>
                <a:cs typeface="+mn-cs"/>
              </a:defRPr>
            </a:lvl1pPr>
          </a:lstStyle>
          <a:p>
            <a:pPr>
              <a:defRPr/>
            </a:pPr>
            <a:fld id="{49C0EE74-1F2C-4D2D-91EC-B282DFC749DA}" type="slidenum">
              <a:rPr lang="en-US" smtClean="0"/>
              <a:pPr>
                <a:defRPr/>
              </a:pPr>
              <a:t>‹#›</a:t>
            </a:fld>
            <a:endParaRPr lang="en-US" dirty="0"/>
          </a:p>
        </p:txBody>
      </p:sp>
      <p:sp>
        <p:nvSpPr>
          <p:cNvPr id="9" name="Rectangle 36"/>
          <p:cNvSpPr>
            <a:spLocks noGrp="1" noChangeArrowheads="1"/>
          </p:cNvSpPr>
          <p:nvPr>
            <p:ph type="title" hasCustomPrompt="1"/>
          </p:nvPr>
        </p:nvSpPr>
        <p:spPr bwMode="auto">
          <a:xfrm>
            <a:off x="562274" y="144464"/>
            <a:ext cx="11059583" cy="846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add title</a:t>
            </a:r>
          </a:p>
        </p:txBody>
      </p:sp>
    </p:spTree>
    <p:extLst>
      <p:ext uri="{BB962C8B-B14F-4D97-AF65-F5344CB8AC3E}">
        <p14:creationId xmlns:p14="http://schemas.microsoft.com/office/powerpoint/2010/main" val="3085084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9C0EE74-1F2C-4D2D-91EC-B282DFC749DA}" type="slidenum">
              <a:rPr lang="en-US" smtClean="0"/>
              <a:pPr>
                <a:defRPr/>
              </a:pPr>
              <a:t>‹#›</a:t>
            </a:fld>
            <a:endParaRPr lang="en-US" dirty="0"/>
          </a:p>
        </p:txBody>
      </p:sp>
      <p:sp>
        <p:nvSpPr>
          <p:cNvPr id="4" name="Title 3"/>
          <p:cNvSpPr>
            <a:spLocks noGrp="1"/>
          </p:cNvSpPr>
          <p:nvPr>
            <p:ph type="title" hasCustomPrompt="1"/>
          </p:nvPr>
        </p:nvSpPr>
        <p:spPr>
          <a:xfrm>
            <a:off x="563033" y="144464"/>
            <a:ext cx="11059584" cy="846137"/>
          </a:xfrm>
        </p:spPr>
        <p:txBody>
          <a:bodyPr/>
          <a:lstStyle/>
          <a:p>
            <a:r>
              <a:rPr lang="en-US" dirty="0"/>
              <a:t>Click to add title</a:t>
            </a:r>
          </a:p>
        </p:txBody>
      </p:sp>
      <p:sp>
        <p:nvSpPr>
          <p:cNvPr id="6" name="Picture Placeholder 5"/>
          <p:cNvSpPr>
            <a:spLocks noGrp="1"/>
          </p:cNvSpPr>
          <p:nvPr>
            <p:ph type="pic" sz="quarter" idx="11"/>
          </p:nvPr>
        </p:nvSpPr>
        <p:spPr>
          <a:xfrm>
            <a:off x="643467" y="1357313"/>
            <a:ext cx="10979151" cy="4367212"/>
          </a:xfrm>
        </p:spPr>
        <p:txBody>
          <a:bodyPr/>
          <a:lstStyle>
            <a:lvl1pPr>
              <a:buFontTx/>
              <a:buNone/>
              <a:defRPr/>
            </a:lvl1pPr>
          </a:lstStyle>
          <a:p>
            <a:endParaRPr lang="en-US" dirty="0"/>
          </a:p>
        </p:txBody>
      </p:sp>
      <p:sp>
        <p:nvSpPr>
          <p:cNvPr id="8" name="Text Placeholder 7"/>
          <p:cNvSpPr>
            <a:spLocks noGrp="1"/>
          </p:cNvSpPr>
          <p:nvPr>
            <p:ph type="body" sz="quarter" idx="12"/>
          </p:nvPr>
        </p:nvSpPr>
        <p:spPr>
          <a:xfrm>
            <a:off x="643467" y="5854701"/>
            <a:ext cx="10979151" cy="295275"/>
          </a:xfrm>
        </p:spPr>
        <p:txBody>
          <a:bodyPr>
            <a:noAutofit/>
          </a:bodyPr>
          <a:lstStyle>
            <a:lvl1pPr>
              <a:buFontTx/>
              <a:buNone/>
              <a:defRPr sz="1400"/>
            </a:lvl1pPr>
            <a:lvl2pPr>
              <a:defRPr sz="1400"/>
            </a:lvl2pPr>
            <a:lvl3pPr>
              <a:defRPr sz="1400"/>
            </a:lvl3pPr>
            <a:lvl4pPr>
              <a:defRPr sz="1400"/>
            </a:lvl4pPr>
            <a:lvl5pPr>
              <a:defRPr sz="1400"/>
            </a:lvl5pPr>
          </a:lstStyle>
          <a:p>
            <a:pPr lvl="0"/>
            <a:endParaRPr lang="en-US" dirty="0"/>
          </a:p>
        </p:txBody>
      </p:sp>
    </p:spTree>
    <p:extLst>
      <p:ext uri="{BB962C8B-B14F-4D97-AF65-F5344CB8AC3E}">
        <p14:creationId xmlns:p14="http://schemas.microsoft.com/office/powerpoint/2010/main" val="1071872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294D2F-2553-4841-B534-1F1A3CE39917}" type="datetime1">
              <a:rPr lang="en-US" smtClean="0"/>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476207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8" name="Slide Number Placeholder 2"/>
          <p:cNvSpPr>
            <a:spLocks noGrp="1"/>
          </p:cNvSpPr>
          <p:nvPr>
            <p:ph type="sldNum" sz="quarter" idx="10"/>
          </p:nvPr>
        </p:nvSpPr>
        <p:spPr>
          <a:xfrm>
            <a:off x="643466" y="6384925"/>
            <a:ext cx="778933" cy="374650"/>
          </a:xfrm>
        </p:spPr>
        <p:txBody>
          <a:bodyPr/>
          <a:lstStyle/>
          <a:p>
            <a:pPr>
              <a:defRPr/>
            </a:pPr>
            <a:fld id="{49C0EE74-1F2C-4D2D-91EC-B282DFC749DA}" type="slidenum">
              <a:rPr lang="en-US" smtClean="0"/>
              <a:pPr>
                <a:defRPr/>
              </a:pPr>
              <a:t>‹#›</a:t>
            </a:fld>
            <a:endParaRPr lang="en-US" dirty="0"/>
          </a:p>
        </p:txBody>
      </p:sp>
      <p:pic>
        <p:nvPicPr>
          <p:cNvPr id="10" name="Picture 9" descr="new bgd lrg copy.jpg"/>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2000" cy="6858000"/>
          </a:xfrm>
          <a:prstGeom prst="rect">
            <a:avLst/>
          </a:prstGeom>
        </p:spPr>
      </p:pic>
      <p:pic>
        <p:nvPicPr>
          <p:cNvPr id="12" name="Picture 15" descr="DHHS Logo"/>
          <p:cNvPicPr>
            <a:picLocks noChangeAspect="1" noChangeArrowheads="1"/>
          </p:cNvPicPr>
          <p:nvPr userDrawn="1"/>
        </p:nvPicPr>
        <p:blipFill>
          <a:blip r:embed="rId4"/>
          <a:srcRect/>
          <a:stretch>
            <a:fillRect/>
          </a:stretch>
        </p:blipFill>
        <p:spPr bwMode="auto">
          <a:xfrm>
            <a:off x="4225769" y="3958755"/>
            <a:ext cx="1117539" cy="838156"/>
          </a:xfrm>
          <a:prstGeom prst="rect">
            <a:avLst/>
          </a:prstGeom>
          <a:noFill/>
          <a:ln w="9525">
            <a:noFill/>
            <a:miter lim="800000"/>
            <a:headEnd/>
            <a:tailEnd/>
          </a:ln>
        </p:spPr>
      </p:pic>
      <p:sp>
        <p:nvSpPr>
          <p:cNvPr id="14" name="Rectangle 45"/>
          <p:cNvSpPr>
            <a:spLocks noChangeArrowheads="1"/>
          </p:cNvSpPr>
          <p:nvPr userDrawn="1"/>
        </p:nvSpPr>
        <p:spPr bwMode="auto">
          <a:xfrm>
            <a:off x="0" y="0"/>
            <a:ext cx="12192000" cy="152400"/>
          </a:xfrm>
          <a:prstGeom prst="rect">
            <a:avLst/>
          </a:prstGeom>
          <a:solidFill>
            <a:srgbClr val="CC0000"/>
          </a:solidFill>
          <a:ln w="9525">
            <a:noFill/>
            <a:miter lim="800000"/>
            <a:headEnd/>
            <a:tailEnd/>
          </a:ln>
          <a:effectLst/>
        </p:spPr>
        <p:txBody>
          <a:bodyPr wrap="none" anchor="ctr"/>
          <a:lstStyle/>
          <a:p>
            <a:pPr>
              <a:defRPr/>
            </a:pPr>
            <a:endParaRPr lang="en-US" sz="1800" dirty="0">
              <a:latin typeface="Arial"/>
            </a:endParaRPr>
          </a:p>
        </p:txBody>
      </p:sp>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59094" y="4098036"/>
            <a:ext cx="3200207" cy="559594"/>
          </a:xfrm>
          <a:prstGeom prst="rect">
            <a:avLst/>
          </a:prstGeom>
        </p:spPr>
      </p:pic>
    </p:spTree>
    <p:extLst>
      <p:ext uri="{BB962C8B-B14F-4D97-AF65-F5344CB8AC3E}">
        <p14:creationId xmlns:p14="http://schemas.microsoft.com/office/powerpoint/2010/main" val="2042793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C1FC0-2FB4-F803-C331-D5AE984D34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749C60-20B5-00B7-EA29-1346341775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D6C85E-0608-14E9-D4E0-126D64E387D6}"/>
              </a:ext>
            </a:extLst>
          </p:cNvPr>
          <p:cNvSpPr>
            <a:spLocks noGrp="1"/>
          </p:cNvSpPr>
          <p:nvPr>
            <p:ph type="dt" sz="half" idx="10"/>
          </p:nvPr>
        </p:nvSpPr>
        <p:spPr/>
        <p:txBody>
          <a:bodyPr/>
          <a:lstStyle/>
          <a:p>
            <a:fld id="{C2E76F8A-0C79-4820-B88F-DBBE8476B710}" type="datetimeFigureOut">
              <a:rPr lang="en-US" smtClean="0"/>
              <a:t>2/1/2023</a:t>
            </a:fld>
            <a:endParaRPr lang="en-US"/>
          </a:p>
        </p:txBody>
      </p:sp>
      <p:sp>
        <p:nvSpPr>
          <p:cNvPr id="5" name="Footer Placeholder 4">
            <a:extLst>
              <a:ext uri="{FF2B5EF4-FFF2-40B4-BE49-F238E27FC236}">
                <a16:creationId xmlns:a16="http://schemas.microsoft.com/office/drawing/2014/main" id="{010E6CAB-6403-E728-83CC-1F1FC6F904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7FC0C-0E79-58DD-59A7-3A95425DA1E7}"/>
              </a:ext>
            </a:extLst>
          </p:cNvPr>
          <p:cNvSpPr>
            <a:spLocks noGrp="1"/>
          </p:cNvSpPr>
          <p:nvPr>
            <p:ph type="sldNum" sz="quarter" idx="12"/>
          </p:nvPr>
        </p:nvSpPr>
        <p:spPr/>
        <p:txBody>
          <a:bodyPr/>
          <a:lstStyle/>
          <a:p>
            <a:fld id="{501B0872-16A4-4035-A008-0F1B2BA13365}" type="slidenum">
              <a:rPr lang="en-US" smtClean="0"/>
              <a:t>‹#›</a:t>
            </a:fld>
            <a:endParaRPr lang="en-US"/>
          </a:p>
        </p:txBody>
      </p:sp>
    </p:spTree>
    <p:extLst>
      <p:ext uri="{BB962C8B-B14F-4D97-AF65-F5344CB8AC3E}">
        <p14:creationId xmlns:p14="http://schemas.microsoft.com/office/powerpoint/2010/main" val="1026516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9EF56-0F2C-98A2-C164-F71969014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E2FC38-41F1-0724-B3F4-556F3AA272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EE6B5-2881-CDA4-91E9-80F254F40B5E}"/>
              </a:ext>
            </a:extLst>
          </p:cNvPr>
          <p:cNvSpPr>
            <a:spLocks noGrp="1"/>
          </p:cNvSpPr>
          <p:nvPr>
            <p:ph type="dt" sz="half" idx="10"/>
          </p:nvPr>
        </p:nvSpPr>
        <p:spPr/>
        <p:txBody>
          <a:bodyPr/>
          <a:lstStyle/>
          <a:p>
            <a:fld id="{C2E76F8A-0C79-4820-B88F-DBBE8476B710}" type="datetimeFigureOut">
              <a:rPr lang="en-US" smtClean="0"/>
              <a:t>2/1/2023</a:t>
            </a:fld>
            <a:endParaRPr lang="en-US"/>
          </a:p>
        </p:txBody>
      </p:sp>
      <p:sp>
        <p:nvSpPr>
          <p:cNvPr id="5" name="Footer Placeholder 4">
            <a:extLst>
              <a:ext uri="{FF2B5EF4-FFF2-40B4-BE49-F238E27FC236}">
                <a16:creationId xmlns:a16="http://schemas.microsoft.com/office/drawing/2014/main" id="{911D1FFC-430B-CB9D-4A45-A2EAB91AD2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4CD0C-7126-CBF2-EA8A-000FD80FC7C0}"/>
              </a:ext>
            </a:extLst>
          </p:cNvPr>
          <p:cNvSpPr>
            <a:spLocks noGrp="1"/>
          </p:cNvSpPr>
          <p:nvPr>
            <p:ph type="sldNum" sz="quarter" idx="12"/>
          </p:nvPr>
        </p:nvSpPr>
        <p:spPr/>
        <p:txBody>
          <a:bodyPr/>
          <a:lstStyle/>
          <a:p>
            <a:fld id="{501B0872-16A4-4035-A008-0F1B2BA13365}" type="slidenum">
              <a:rPr lang="en-US" smtClean="0"/>
              <a:t>‹#›</a:t>
            </a:fld>
            <a:endParaRPr lang="en-US"/>
          </a:p>
        </p:txBody>
      </p:sp>
    </p:spTree>
    <p:extLst>
      <p:ext uri="{BB962C8B-B14F-4D97-AF65-F5344CB8AC3E}">
        <p14:creationId xmlns:p14="http://schemas.microsoft.com/office/powerpoint/2010/main" val="2109788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048C-F1DC-E03A-A885-C4CD46C23D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0E06F0-FC20-114C-E808-3696298250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AFCFE9-FD54-AEE8-02B6-49141E16529B}"/>
              </a:ext>
            </a:extLst>
          </p:cNvPr>
          <p:cNvSpPr>
            <a:spLocks noGrp="1"/>
          </p:cNvSpPr>
          <p:nvPr>
            <p:ph type="dt" sz="half" idx="10"/>
          </p:nvPr>
        </p:nvSpPr>
        <p:spPr/>
        <p:txBody>
          <a:bodyPr/>
          <a:lstStyle/>
          <a:p>
            <a:fld id="{C2E76F8A-0C79-4820-B88F-DBBE8476B710}" type="datetimeFigureOut">
              <a:rPr lang="en-US" smtClean="0"/>
              <a:t>2/1/2023</a:t>
            </a:fld>
            <a:endParaRPr lang="en-US"/>
          </a:p>
        </p:txBody>
      </p:sp>
      <p:sp>
        <p:nvSpPr>
          <p:cNvPr id="5" name="Footer Placeholder 4">
            <a:extLst>
              <a:ext uri="{FF2B5EF4-FFF2-40B4-BE49-F238E27FC236}">
                <a16:creationId xmlns:a16="http://schemas.microsoft.com/office/drawing/2014/main" id="{FC3FBE88-377E-F5BE-82A8-EDFD5D175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B31CFB-2C27-2416-43EC-5EC0325B85E3}"/>
              </a:ext>
            </a:extLst>
          </p:cNvPr>
          <p:cNvSpPr>
            <a:spLocks noGrp="1"/>
          </p:cNvSpPr>
          <p:nvPr>
            <p:ph type="sldNum" sz="quarter" idx="12"/>
          </p:nvPr>
        </p:nvSpPr>
        <p:spPr/>
        <p:txBody>
          <a:bodyPr/>
          <a:lstStyle/>
          <a:p>
            <a:fld id="{501B0872-16A4-4035-A008-0F1B2BA13365}" type="slidenum">
              <a:rPr lang="en-US" smtClean="0"/>
              <a:t>‹#›</a:t>
            </a:fld>
            <a:endParaRPr lang="en-US"/>
          </a:p>
        </p:txBody>
      </p:sp>
    </p:spTree>
    <p:extLst>
      <p:ext uri="{BB962C8B-B14F-4D97-AF65-F5344CB8AC3E}">
        <p14:creationId xmlns:p14="http://schemas.microsoft.com/office/powerpoint/2010/main" val="4012719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E546-FB76-FAB0-3952-3C36F0A600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5F6F78-1DAF-D6D4-81FE-1AA136CA38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6B3FA7-97E3-FA19-D8ED-FF4C2FC073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B9A12A-7A34-4EEC-46AE-BD86861E6AD9}"/>
              </a:ext>
            </a:extLst>
          </p:cNvPr>
          <p:cNvSpPr>
            <a:spLocks noGrp="1"/>
          </p:cNvSpPr>
          <p:nvPr>
            <p:ph type="dt" sz="half" idx="10"/>
          </p:nvPr>
        </p:nvSpPr>
        <p:spPr/>
        <p:txBody>
          <a:bodyPr/>
          <a:lstStyle/>
          <a:p>
            <a:fld id="{C2E76F8A-0C79-4820-B88F-DBBE8476B710}" type="datetimeFigureOut">
              <a:rPr lang="en-US" smtClean="0"/>
              <a:t>2/1/2023</a:t>
            </a:fld>
            <a:endParaRPr lang="en-US"/>
          </a:p>
        </p:txBody>
      </p:sp>
      <p:sp>
        <p:nvSpPr>
          <p:cNvPr id="6" name="Footer Placeholder 5">
            <a:extLst>
              <a:ext uri="{FF2B5EF4-FFF2-40B4-BE49-F238E27FC236}">
                <a16:creationId xmlns:a16="http://schemas.microsoft.com/office/drawing/2014/main" id="{BB2DC9FA-6F4D-EFE4-4E20-2C943FC48C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600F55-A87C-02A6-8974-673AFF83A1EF}"/>
              </a:ext>
            </a:extLst>
          </p:cNvPr>
          <p:cNvSpPr>
            <a:spLocks noGrp="1"/>
          </p:cNvSpPr>
          <p:nvPr>
            <p:ph type="sldNum" sz="quarter" idx="12"/>
          </p:nvPr>
        </p:nvSpPr>
        <p:spPr/>
        <p:txBody>
          <a:bodyPr/>
          <a:lstStyle/>
          <a:p>
            <a:fld id="{501B0872-16A4-4035-A008-0F1B2BA13365}" type="slidenum">
              <a:rPr lang="en-US" smtClean="0"/>
              <a:t>‹#›</a:t>
            </a:fld>
            <a:endParaRPr lang="en-US"/>
          </a:p>
        </p:txBody>
      </p:sp>
    </p:spTree>
    <p:extLst>
      <p:ext uri="{BB962C8B-B14F-4D97-AF65-F5344CB8AC3E}">
        <p14:creationId xmlns:p14="http://schemas.microsoft.com/office/powerpoint/2010/main" val="1839516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DA5F6-5DDF-BFB6-2F2E-4250EBAE87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D7B42A-C4C4-93D5-1F7A-36E2275E9B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C772D-E20B-BFC4-6541-A11A899B61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94FC57-303D-2197-CBF3-1CDF5B351F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FF6510-2E4C-1B62-D9A1-B0CAAB55C1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576F68-66DF-5847-B5C7-3CADF159FF09}"/>
              </a:ext>
            </a:extLst>
          </p:cNvPr>
          <p:cNvSpPr>
            <a:spLocks noGrp="1"/>
          </p:cNvSpPr>
          <p:nvPr>
            <p:ph type="dt" sz="half" idx="10"/>
          </p:nvPr>
        </p:nvSpPr>
        <p:spPr/>
        <p:txBody>
          <a:bodyPr/>
          <a:lstStyle/>
          <a:p>
            <a:fld id="{C2E76F8A-0C79-4820-B88F-DBBE8476B710}" type="datetimeFigureOut">
              <a:rPr lang="en-US" smtClean="0"/>
              <a:t>2/1/2023</a:t>
            </a:fld>
            <a:endParaRPr lang="en-US"/>
          </a:p>
        </p:txBody>
      </p:sp>
      <p:sp>
        <p:nvSpPr>
          <p:cNvPr id="8" name="Footer Placeholder 7">
            <a:extLst>
              <a:ext uri="{FF2B5EF4-FFF2-40B4-BE49-F238E27FC236}">
                <a16:creationId xmlns:a16="http://schemas.microsoft.com/office/drawing/2014/main" id="{E702937A-A070-FFD7-E79A-62732A7694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668F22-7847-5EF7-9859-E9E7D987F9CA}"/>
              </a:ext>
            </a:extLst>
          </p:cNvPr>
          <p:cNvSpPr>
            <a:spLocks noGrp="1"/>
          </p:cNvSpPr>
          <p:nvPr>
            <p:ph type="sldNum" sz="quarter" idx="12"/>
          </p:nvPr>
        </p:nvSpPr>
        <p:spPr/>
        <p:txBody>
          <a:bodyPr/>
          <a:lstStyle/>
          <a:p>
            <a:fld id="{501B0872-16A4-4035-A008-0F1B2BA13365}" type="slidenum">
              <a:rPr lang="en-US" smtClean="0"/>
              <a:t>‹#›</a:t>
            </a:fld>
            <a:endParaRPr lang="en-US"/>
          </a:p>
        </p:txBody>
      </p:sp>
    </p:spTree>
    <p:extLst>
      <p:ext uri="{BB962C8B-B14F-4D97-AF65-F5344CB8AC3E}">
        <p14:creationId xmlns:p14="http://schemas.microsoft.com/office/powerpoint/2010/main" val="3339704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077F-F3A7-F27A-5F98-A801702023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1E5595-5D24-749E-2EC0-788474451955}"/>
              </a:ext>
            </a:extLst>
          </p:cNvPr>
          <p:cNvSpPr>
            <a:spLocks noGrp="1"/>
          </p:cNvSpPr>
          <p:nvPr>
            <p:ph type="dt" sz="half" idx="10"/>
          </p:nvPr>
        </p:nvSpPr>
        <p:spPr/>
        <p:txBody>
          <a:bodyPr/>
          <a:lstStyle/>
          <a:p>
            <a:fld id="{C2E76F8A-0C79-4820-B88F-DBBE8476B710}" type="datetimeFigureOut">
              <a:rPr lang="en-US" smtClean="0"/>
              <a:t>2/1/2023</a:t>
            </a:fld>
            <a:endParaRPr lang="en-US"/>
          </a:p>
        </p:txBody>
      </p:sp>
      <p:sp>
        <p:nvSpPr>
          <p:cNvPr id="4" name="Footer Placeholder 3">
            <a:extLst>
              <a:ext uri="{FF2B5EF4-FFF2-40B4-BE49-F238E27FC236}">
                <a16:creationId xmlns:a16="http://schemas.microsoft.com/office/drawing/2014/main" id="{D7888FCD-B9B2-60D0-0991-F216C3A34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93D86E-4C15-DAD1-2A5F-6616DA87B90E}"/>
              </a:ext>
            </a:extLst>
          </p:cNvPr>
          <p:cNvSpPr>
            <a:spLocks noGrp="1"/>
          </p:cNvSpPr>
          <p:nvPr>
            <p:ph type="sldNum" sz="quarter" idx="12"/>
          </p:nvPr>
        </p:nvSpPr>
        <p:spPr/>
        <p:txBody>
          <a:bodyPr/>
          <a:lstStyle/>
          <a:p>
            <a:fld id="{501B0872-16A4-4035-A008-0F1B2BA13365}" type="slidenum">
              <a:rPr lang="en-US" smtClean="0"/>
              <a:t>‹#›</a:t>
            </a:fld>
            <a:endParaRPr lang="en-US"/>
          </a:p>
        </p:txBody>
      </p:sp>
    </p:spTree>
    <p:extLst>
      <p:ext uri="{BB962C8B-B14F-4D97-AF65-F5344CB8AC3E}">
        <p14:creationId xmlns:p14="http://schemas.microsoft.com/office/powerpoint/2010/main" val="2361161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E8567-126D-4773-C765-34FB127F145D}"/>
              </a:ext>
            </a:extLst>
          </p:cNvPr>
          <p:cNvSpPr>
            <a:spLocks noGrp="1"/>
          </p:cNvSpPr>
          <p:nvPr>
            <p:ph type="dt" sz="half" idx="10"/>
          </p:nvPr>
        </p:nvSpPr>
        <p:spPr/>
        <p:txBody>
          <a:bodyPr/>
          <a:lstStyle/>
          <a:p>
            <a:fld id="{C2E76F8A-0C79-4820-B88F-DBBE8476B710}" type="datetimeFigureOut">
              <a:rPr lang="en-US" smtClean="0"/>
              <a:t>2/1/2023</a:t>
            </a:fld>
            <a:endParaRPr lang="en-US"/>
          </a:p>
        </p:txBody>
      </p:sp>
      <p:sp>
        <p:nvSpPr>
          <p:cNvPr id="3" name="Footer Placeholder 2">
            <a:extLst>
              <a:ext uri="{FF2B5EF4-FFF2-40B4-BE49-F238E27FC236}">
                <a16:creationId xmlns:a16="http://schemas.microsoft.com/office/drawing/2014/main" id="{2AB5502F-6D93-5A7E-D9D8-4B5B231B67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20DC8D-6632-7691-9B77-2CEF3A510BCF}"/>
              </a:ext>
            </a:extLst>
          </p:cNvPr>
          <p:cNvSpPr>
            <a:spLocks noGrp="1"/>
          </p:cNvSpPr>
          <p:nvPr>
            <p:ph type="sldNum" sz="quarter" idx="12"/>
          </p:nvPr>
        </p:nvSpPr>
        <p:spPr/>
        <p:txBody>
          <a:bodyPr/>
          <a:lstStyle/>
          <a:p>
            <a:fld id="{501B0872-16A4-4035-A008-0F1B2BA13365}" type="slidenum">
              <a:rPr lang="en-US" smtClean="0"/>
              <a:t>‹#›</a:t>
            </a:fld>
            <a:endParaRPr lang="en-US"/>
          </a:p>
        </p:txBody>
      </p:sp>
    </p:spTree>
    <p:extLst>
      <p:ext uri="{BB962C8B-B14F-4D97-AF65-F5344CB8AC3E}">
        <p14:creationId xmlns:p14="http://schemas.microsoft.com/office/powerpoint/2010/main" val="3264473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B5606-60F3-C5D6-2F3E-036AAEC63E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E0B887-C5A9-8CAE-724A-7B0E662134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CBF240-DE40-0351-4337-8D7F4AC58E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348FDB-F0BF-AC25-6358-5E3DBDAF34A3}"/>
              </a:ext>
            </a:extLst>
          </p:cNvPr>
          <p:cNvSpPr>
            <a:spLocks noGrp="1"/>
          </p:cNvSpPr>
          <p:nvPr>
            <p:ph type="dt" sz="half" idx="10"/>
          </p:nvPr>
        </p:nvSpPr>
        <p:spPr/>
        <p:txBody>
          <a:bodyPr/>
          <a:lstStyle/>
          <a:p>
            <a:fld id="{C2E76F8A-0C79-4820-B88F-DBBE8476B710}" type="datetimeFigureOut">
              <a:rPr lang="en-US" smtClean="0"/>
              <a:t>2/1/2023</a:t>
            </a:fld>
            <a:endParaRPr lang="en-US"/>
          </a:p>
        </p:txBody>
      </p:sp>
      <p:sp>
        <p:nvSpPr>
          <p:cNvPr id="6" name="Footer Placeholder 5">
            <a:extLst>
              <a:ext uri="{FF2B5EF4-FFF2-40B4-BE49-F238E27FC236}">
                <a16:creationId xmlns:a16="http://schemas.microsoft.com/office/drawing/2014/main" id="{5365637A-A4EC-486D-7966-F41C09911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19102D-30A8-2081-79ED-37870555DCF4}"/>
              </a:ext>
            </a:extLst>
          </p:cNvPr>
          <p:cNvSpPr>
            <a:spLocks noGrp="1"/>
          </p:cNvSpPr>
          <p:nvPr>
            <p:ph type="sldNum" sz="quarter" idx="12"/>
          </p:nvPr>
        </p:nvSpPr>
        <p:spPr/>
        <p:txBody>
          <a:bodyPr/>
          <a:lstStyle/>
          <a:p>
            <a:fld id="{501B0872-16A4-4035-A008-0F1B2BA13365}" type="slidenum">
              <a:rPr lang="en-US" smtClean="0"/>
              <a:t>‹#›</a:t>
            </a:fld>
            <a:endParaRPr lang="en-US"/>
          </a:p>
        </p:txBody>
      </p:sp>
    </p:spTree>
    <p:extLst>
      <p:ext uri="{BB962C8B-B14F-4D97-AF65-F5344CB8AC3E}">
        <p14:creationId xmlns:p14="http://schemas.microsoft.com/office/powerpoint/2010/main" val="1250504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B3A70-05D6-2FA7-7490-579B934DA6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A06C9-1A7F-6873-028D-0C91C887DF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3033FA-49A7-087E-0806-BB72A67C4D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5D5F95-B730-E8B9-54DD-EA835E557F55}"/>
              </a:ext>
            </a:extLst>
          </p:cNvPr>
          <p:cNvSpPr>
            <a:spLocks noGrp="1"/>
          </p:cNvSpPr>
          <p:nvPr>
            <p:ph type="dt" sz="half" idx="10"/>
          </p:nvPr>
        </p:nvSpPr>
        <p:spPr/>
        <p:txBody>
          <a:bodyPr/>
          <a:lstStyle/>
          <a:p>
            <a:fld id="{C2E76F8A-0C79-4820-B88F-DBBE8476B710}" type="datetimeFigureOut">
              <a:rPr lang="en-US" smtClean="0"/>
              <a:t>2/1/2023</a:t>
            </a:fld>
            <a:endParaRPr lang="en-US"/>
          </a:p>
        </p:txBody>
      </p:sp>
      <p:sp>
        <p:nvSpPr>
          <p:cNvPr id="6" name="Footer Placeholder 5">
            <a:extLst>
              <a:ext uri="{FF2B5EF4-FFF2-40B4-BE49-F238E27FC236}">
                <a16:creationId xmlns:a16="http://schemas.microsoft.com/office/drawing/2014/main" id="{32FACAE8-4060-DF7D-9DF5-9F977E52F6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1EB054-8C3F-DD2E-A60A-7A6DD3C854AE}"/>
              </a:ext>
            </a:extLst>
          </p:cNvPr>
          <p:cNvSpPr>
            <a:spLocks noGrp="1"/>
          </p:cNvSpPr>
          <p:nvPr>
            <p:ph type="sldNum" sz="quarter" idx="12"/>
          </p:nvPr>
        </p:nvSpPr>
        <p:spPr/>
        <p:txBody>
          <a:bodyPr/>
          <a:lstStyle/>
          <a:p>
            <a:fld id="{501B0872-16A4-4035-A008-0F1B2BA13365}" type="slidenum">
              <a:rPr lang="en-US" smtClean="0"/>
              <a:t>‹#›</a:t>
            </a:fld>
            <a:endParaRPr lang="en-US"/>
          </a:p>
        </p:txBody>
      </p:sp>
    </p:spTree>
    <p:extLst>
      <p:ext uri="{BB962C8B-B14F-4D97-AF65-F5344CB8AC3E}">
        <p14:creationId xmlns:p14="http://schemas.microsoft.com/office/powerpoint/2010/main" val="3053240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CD4030-D275-4395-8281-998EF76C9834}" type="datetime1">
              <a:rPr lang="en-US" smtClean="0"/>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881800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DFEAE-1A82-9E6D-1CB7-857B5E3AF2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CB9E16-39A0-E976-7BC7-0039B35C86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E5B8B-AFA9-0AB5-A418-E0E4872C4DEE}"/>
              </a:ext>
            </a:extLst>
          </p:cNvPr>
          <p:cNvSpPr>
            <a:spLocks noGrp="1"/>
          </p:cNvSpPr>
          <p:nvPr>
            <p:ph type="dt" sz="half" idx="10"/>
          </p:nvPr>
        </p:nvSpPr>
        <p:spPr/>
        <p:txBody>
          <a:bodyPr/>
          <a:lstStyle/>
          <a:p>
            <a:fld id="{C2E76F8A-0C79-4820-B88F-DBBE8476B710}" type="datetimeFigureOut">
              <a:rPr lang="en-US" smtClean="0"/>
              <a:t>2/1/2023</a:t>
            </a:fld>
            <a:endParaRPr lang="en-US"/>
          </a:p>
        </p:txBody>
      </p:sp>
      <p:sp>
        <p:nvSpPr>
          <p:cNvPr id="5" name="Footer Placeholder 4">
            <a:extLst>
              <a:ext uri="{FF2B5EF4-FFF2-40B4-BE49-F238E27FC236}">
                <a16:creationId xmlns:a16="http://schemas.microsoft.com/office/drawing/2014/main" id="{5DAEF29C-2B32-3152-DAE1-7F8B99B70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33463-2B20-FB46-CBBC-1B4D3905AEC1}"/>
              </a:ext>
            </a:extLst>
          </p:cNvPr>
          <p:cNvSpPr>
            <a:spLocks noGrp="1"/>
          </p:cNvSpPr>
          <p:nvPr>
            <p:ph type="sldNum" sz="quarter" idx="12"/>
          </p:nvPr>
        </p:nvSpPr>
        <p:spPr/>
        <p:txBody>
          <a:bodyPr/>
          <a:lstStyle/>
          <a:p>
            <a:fld id="{501B0872-16A4-4035-A008-0F1B2BA13365}" type="slidenum">
              <a:rPr lang="en-US" smtClean="0"/>
              <a:t>‹#›</a:t>
            </a:fld>
            <a:endParaRPr lang="en-US"/>
          </a:p>
        </p:txBody>
      </p:sp>
    </p:spTree>
    <p:extLst>
      <p:ext uri="{BB962C8B-B14F-4D97-AF65-F5344CB8AC3E}">
        <p14:creationId xmlns:p14="http://schemas.microsoft.com/office/powerpoint/2010/main" val="4009468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BF822A-EE15-6F58-D822-585DB33BDF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91DC71-D9E2-A061-A214-DA2A506C65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F55E38-FCF0-AAEC-4151-7B5710A5122E}"/>
              </a:ext>
            </a:extLst>
          </p:cNvPr>
          <p:cNvSpPr>
            <a:spLocks noGrp="1"/>
          </p:cNvSpPr>
          <p:nvPr>
            <p:ph type="dt" sz="half" idx="10"/>
          </p:nvPr>
        </p:nvSpPr>
        <p:spPr/>
        <p:txBody>
          <a:bodyPr/>
          <a:lstStyle/>
          <a:p>
            <a:fld id="{C2E76F8A-0C79-4820-B88F-DBBE8476B710}" type="datetimeFigureOut">
              <a:rPr lang="en-US" smtClean="0"/>
              <a:t>2/1/2023</a:t>
            </a:fld>
            <a:endParaRPr lang="en-US"/>
          </a:p>
        </p:txBody>
      </p:sp>
      <p:sp>
        <p:nvSpPr>
          <p:cNvPr id="5" name="Footer Placeholder 4">
            <a:extLst>
              <a:ext uri="{FF2B5EF4-FFF2-40B4-BE49-F238E27FC236}">
                <a16:creationId xmlns:a16="http://schemas.microsoft.com/office/drawing/2014/main" id="{02009418-C4AB-A617-3BBC-CA743DAAF5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40B4CF-AFF1-EB7F-45A9-DC5A08D4B853}"/>
              </a:ext>
            </a:extLst>
          </p:cNvPr>
          <p:cNvSpPr>
            <a:spLocks noGrp="1"/>
          </p:cNvSpPr>
          <p:nvPr>
            <p:ph type="sldNum" sz="quarter" idx="12"/>
          </p:nvPr>
        </p:nvSpPr>
        <p:spPr/>
        <p:txBody>
          <a:bodyPr/>
          <a:lstStyle/>
          <a:p>
            <a:fld id="{501B0872-16A4-4035-A008-0F1B2BA13365}" type="slidenum">
              <a:rPr lang="en-US" smtClean="0"/>
              <a:t>‹#›</a:t>
            </a:fld>
            <a:endParaRPr lang="en-US"/>
          </a:p>
        </p:txBody>
      </p:sp>
    </p:spTree>
    <p:extLst>
      <p:ext uri="{BB962C8B-B14F-4D97-AF65-F5344CB8AC3E}">
        <p14:creationId xmlns:p14="http://schemas.microsoft.com/office/powerpoint/2010/main" val="638847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51E961-6579-4EE5-987F-BE6493DC3FAA}" type="datetime1">
              <a:rPr lang="en-US" smtClean="0"/>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2284188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294D2F-2553-4841-B534-1F1A3CE39917}" type="datetime1">
              <a:rPr lang="en-US" smtClean="0"/>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41522961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CD4030-D275-4395-8281-998EF76C9834}" type="datetime1">
              <a:rPr lang="en-US" smtClean="0"/>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3469589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157C82-8C50-4E47-88CD-B6A206CB1E3F}" type="datetime1">
              <a:rPr lang="en-US" smtClean="0"/>
              <a:t>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2064456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FE3E32-AF52-4FEB-B131-CA1A3D08D4E1}" type="datetime1">
              <a:rPr lang="en-US" smtClean="0"/>
              <a:t>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3112674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74A96E-625D-48FE-8966-319BD2010F9A}" type="datetime1">
              <a:rPr lang="en-US" smtClean="0"/>
              <a:t>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3802440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DC4C91-E2D4-47AE-9F1E-42B004FF14E9}" type="datetime1">
              <a:rPr lang="en-US" smtClean="0"/>
              <a:t>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867081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E12CC3-5AEB-4BC0-965B-9CE91B1E19F8}" type="datetime1">
              <a:rPr lang="en-US" smtClean="0"/>
              <a:t>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2578236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157C82-8C50-4E47-88CD-B6A206CB1E3F}" type="datetime1">
              <a:rPr lang="en-US" smtClean="0"/>
              <a:t>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36572806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066F68-3144-4DA0-82FC-0B14CFF860E2}" type="slidenum">
              <a:rPr lang="en-US" smtClean="0"/>
              <a:t>‹#›</a:t>
            </a:fld>
            <a:endParaRPr lang="en-US" dirty="0"/>
          </a:p>
        </p:txBody>
      </p:sp>
      <p:sp>
        <p:nvSpPr>
          <p:cNvPr id="5" name="Date Placeholder 4"/>
          <p:cNvSpPr>
            <a:spLocks noGrp="1"/>
          </p:cNvSpPr>
          <p:nvPr>
            <p:ph type="dt" sz="half" idx="10"/>
          </p:nvPr>
        </p:nvSpPr>
        <p:spPr/>
        <p:txBody>
          <a:bodyPr/>
          <a:lstStyle/>
          <a:p>
            <a:fld id="{9A1F9927-38CF-42E8-AB88-11F65D7BC406}" type="datetime1">
              <a:rPr lang="en-US" smtClean="0"/>
              <a:t>2/1/2023</a:t>
            </a:fld>
            <a:endParaRPr lang="en-US" dirty="0"/>
          </a:p>
        </p:txBody>
      </p:sp>
    </p:spTree>
    <p:extLst>
      <p:ext uri="{BB962C8B-B14F-4D97-AF65-F5344CB8AC3E}">
        <p14:creationId xmlns:p14="http://schemas.microsoft.com/office/powerpoint/2010/main" val="2029194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49C0EE74-1F2C-4D2D-91EC-B282DFC749DA}" type="slidenum">
              <a:rPr lang="en-US" smtClean="0"/>
              <a:pPr>
                <a:defRPr/>
              </a:pPr>
              <a:t>‹#›</a:t>
            </a:fld>
            <a:endParaRPr lang="en-US" dirty="0"/>
          </a:p>
        </p:txBody>
      </p:sp>
    </p:spTree>
    <p:extLst>
      <p:ext uri="{BB962C8B-B14F-4D97-AF65-F5344CB8AC3E}">
        <p14:creationId xmlns:p14="http://schemas.microsoft.com/office/powerpoint/2010/main" val="820051091"/>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49C0EE74-1F2C-4D2D-91EC-B282DFC749DA}" type="slidenum">
              <a:rPr lang="en-US" smtClean="0"/>
              <a:pPr>
                <a:defRPr/>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50158604"/>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49C0EE74-1F2C-4D2D-91EC-B282DFC749DA}" type="slidenum">
              <a:rPr lang="en-US" smtClean="0"/>
              <a:pPr>
                <a:defRPr/>
              </a:pPr>
              <a:t>‹#›</a:t>
            </a:fld>
            <a:endParaRPr lang="en-US" dirty="0"/>
          </a:p>
        </p:txBody>
      </p:sp>
    </p:spTree>
    <p:extLst>
      <p:ext uri="{BB962C8B-B14F-4D97-AF65-F5344CB8AC3E}">
        <p14:creationId xmlns:p14="http://schemas.microsoft.com/office/powerpoint/2010/main" val="2216628251"/>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49C0EE74-1F2C-4D2D-91EC-B282DFC749DA}" type="slidenum">
              <a:rPr lang="en-US" smtClean="0"/>
              <a:pPr>
                <a:defRPr/>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80432231"/>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49C0EE74-1F2C-4D2D-91EC-B282DFC749DA}" type="slidenum">
              <a:rPr lang="en-US" smtClean="0"/>
              <a:pPr>
                <a:defRPr/>
              </a:pPr>
              <a:t>‹#›</a:t>
            </a:fld>
            <a:endParaRPr lang="en-US" dirty="0"/>
          </a:p>
        </p:txBody>
      </p:sp>
    </p:spTree>
    <p:extLst>
      <p:ext uri="{BB962C8B-B14F-4D97-AF65-F5344CB8AC3E}">
        <p14:creationId xmlns:p14="http://schemas.microsoft.com/office/powerpoint/2010/main" val="4075472496"/>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621F67-E78B-4E25-BF73-0FCB8F37683C}" type="datetime1">
              <a:rPr lang="en-US" smtClean="0"/>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17476443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C29A75-6061-4342-B212-42CB96BFD5CE}" type="datetime1">
              <a:rPr lang="en-US" smtClean="0"/>
              <a:t>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1451158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new title bgd large copy.jpg"/>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1166" y="0"/>
            <a:ext cx="12213167" cy="6858000"/>
          </a:xfrm>
          <a:prstGeom prst="rect">
            <a:avLst/>
          </a:prstGeom>
        </p:spPr>
      </p:pic>
      <p:sp>
        <p:nvSpPr>
          <p:cNvPr id="10" name="Rectangle 45"/>
          <p:cNvSpPr>
            <a:spLocks noChangeArrowheads="1"/>
          </p:cNvSpPr>
          <p:nvPr userDrawn="1"/>
        </p:nvSpPr>
        <p:spPr bwMode="auto">
          <a:xfrm>
            <a:off x="-9331" y="0"/>
            <a:ext cx="12213168" cy="152400"/>
          </a:xfrm>
          <a:prstGeom prst="rect">
            <a:avLst/>
          </a:prstGeom>
          <a:solidFill>
            <a:srgbClr val="CC0000"/>
          </a:solidFill>
          <a:ln w="9525">
            <a:noFill/>
            <a:miter lim="800000"/>
            <a:headEnd/>
            <a:tailEnd/>
          </a:ln>
          <a:effectLst/>
        </p:spPr>
        <p:txBody>
          <a:bodyPr wrap="none" anchor="ctr"/>
          <a:lstStyle/>
          <a:p>
            <a:pPr>
              <a:defRPr/>
            </a:pPr>
            <a:endParaRPr lang="en-US" sz="1800" dirty="0">
              <a:latin typeface="Arial"/>
            </a:endParaRPr>
          </a:p>
        </p:txBody>
      </p:sp>
      <p:sp>
        <p:nvSpPr>
          <p:cNvPr id="11" name="Rectangle 3"/>
          <p:cNvSpPr>
            <a:spLocks noGrp="1" noChangeArrowheads="1"/>
          </p:cNvSpPr>
          <p:nvPr>
            <p:ph type="subTitle" idx="1" hasCustomPrompt="1"/>
          </p:nvPr>
        </p:nvSpPr>
        <p:spPr>
          <a:xfrm>
            <a:off x="1525058" y="381000"/>
            <a:ext cx="9099551" cy="1822450"/>
          </a:xfrm>
          <a:prstGeom prst="rect">
            <a:avLst/>
          </a:prstGeom>
        </p:spPr>
        <p:txBody>
          <a:bodyPr anchor="ctr"/>
          <a:lstStyle>
            <a:lvl1pPr algn="ctr">
              <a:buFontTx/>
              <a:buNone/>
              <a:defRPr sz="3200" baseline="0">
                <a:solidFill>
                  <a:schemeClr val="bg1"/>
                </a:solidFill>
              </a:defRPr>
            </a:lvl1pPr>
          </a:lstStyle>
          <a:p>
            <a:r>
              <a:rPr lang="en-US" dirty="0"/>
              <a:t>Click to add title</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52204" y="6224522"/>
            <a:ext cx="2525504" cy="441614"/>
          </a:xfrm>
          <a:prstGeom prst="rect">
            <a:avLst/>
          </a:prstGeom>
        </p:spPr>
      </p:pic>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0930" y="6006581"/>
            <a:ext cx="924388" cy="699537"/>
          </a:xfrm>
          <a:prstGeom prst="rect">
            <a:avLst/>
          </a:prstGeom>
        </p:spPr>
      </p:pic>
    </p:spTree>
    <p:extLst>
      <p:ext uri="{BB962C8B-B14F-4D97-AF65-F5344CB8AC3E}">
        <p14:creationId xmlns:p14="http://schemas.microsoft.com/office/powerpoint/2010/main" val="36154629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buClr>
                <a:srgbClr val="575A5D"/>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8"/>
          <p:cNvSpPr>
            <a:spLocks noGrp="1" noChangeArrowheads="1"/>
          </p:cNvSpPr>
          <p:nvPr>
            <p:ph type="sldNum" sz="quarter" idx="4"/>
          </p:nvPr>
        </p:nvSpPr>
        <p:spPr bwMode="auto">
          <a:xfrm>
            <a:off x="643466" y="6384925"/>
            <a:ext cx="778933"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Arial" charset="0"/>
                <a:ea typeface="ＭＳ Ｐゴシック" pitchFamily="48" charset="-128"/>
                <a:cs typeface="+mn-cs"/>
              </a:defRPr>
            </a:lvl1pPr>
          </a:lstStyle>
          <a:p>
            <a:pPr>
              <a:defRPr/>
            </a:pPr>
            <a:fld id="{49C0EE74-1F2C-4D2D-91EC-B282DFC749DA}" type="slidenum">
              <a:rPr lang="en-US" smtClean="0"/>
              <a:pPr>
                <a:defRPr/>
              </a:pPr>
              <a:t>‹#›</a:t>
            </a:fld>
            <a:endParaRPr lang="en-US" dirty="0"/>
          </a:p>
        </p:txBody>
      </p:sp>
      <p:sp>
        <p:nvSpPr>
          <p:cNvPr id="9" name="Rectangle 36"/>
          <p:cNvSpPr>
            <a:spLocks noGrp="1" noChangeArrowheads="1"/>
          </p:cNvSpPr>
          <p:nvPr>
            <p:ph type="title" hasCustomPrompt="1"/>
          </p:nvPr>
        </p:nvSpPr>
        <p:spPr bwMode="auto">
          <a:xfrm>
            <a:off x="562274" y="144464"/>
            <a:ext cx="11059583" cy="846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add title</a:t>
            </a:r>
          </a:p>
        </p:txBody>
      </p:sp>
    </p:spTree>
    <p:extLst>
      <p:ext uri="{BB962C8B-B14F-4D97-AF65-F5344CB8AC3E}">
        <p14:creationId xmlns:p14="http://schemas.microsoft.com/office/powerpoint/2010/main" val="690904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FE3E32-AF52-4FEB-B131-CA1A3D08D4E1}" type="datetime1">
              <a:rPr lang="en-US" smtClean="0"/>
              <a:t>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7915478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9C0EE74-1F2C-4D2D-91EC-B282DFC749DA}" type="slidenum">
              <a:rPr lang="en-US" smtClean="0"/>
              <a:pPr>
                <a:defRPr/>
              </a:pPr>
              <a:t>‹#›</a:t>
            </a:fld>
            <a:endParaRPr lang="en-US" dirty="0"/>
          </a:p>
        </p:txBody>
      </p:sp>
      <p:sp>
        <p:nvSpPr>
          <p:cNvPr id="4" name="Title 3"/>
          <p:cNvSpPr>
            <a:spLocks noGrp="1"/>
          </p:cNvSpPr>
          <p:nvPr>
            <p:ph type="title" hasCustomPrompt="1"/>
          </p:nvPr>
        </p:nvSpPr>
        <p:spPr>
          <a:xfrm>
            <a:off x="563033" y="144464"/>
            <a:ext cx="11059584" cy="846137"/>
          </a:xfrm>
        </p:spPr>
        <p:txBody>
          <a:bodyPr/>
          <a:lstStyle/>
          <a:p>
            <a:r>
              <a:rPr lang="en-US" dirty="0"/>
              <a:t>Click to add title</a:t>
            </a:r>
          </a:p>
        </p:txBody>
      </p:sp>
      <p:sp>
        <p:nvSpPr>
          <p:cNvPr id="6" name="Picture Placeholder 5"/>
          <p:cNvSpPr>
            <a:spLocks noGrp="1"/>
          </p:cNvSpPr>
          <p:nvPr>
            <p:ph type="pic" sz="quarter" idx="11"/>
          </p:nvPr>
        </p:nvSpPr>
        <p:spPr>
          <a:xfrm>
            <a:off x="643467" y="1357313"/>
            <a:ext cx="10979151" cy="4367212"/>
          </a:xfrm>
        </p:spPr>
        <p:txBody>
          <a:bodyPr/>
          <a:lstStyle>
            <a:lvl1pPr>
              <a:buFontTx/>
              <a:buNone/>
              <a:defRPr/>
            </a:lvl1pPr>
          </a:lstStyle>
          <a:p>
            <a:endParaRPr lang="en-US" dirty="0"/>
          </a:p>
        </p:txBody>
      </p:sp>
      <p:sp>
        <p:nvSpPr>
          <p:cNvPr id="8" name="Text Placeholder 7"/>
          <p:cNvSpPr>
            <a:spLocks noGrp="1"/>
          </p:cNvSpPr>
          <p:nvPr>
            <p:ph type="body" sz="quarter" idx="12"/>
          </p:nvPr>
        </p:nvSpPr>
        <p:spPr>
          <a:xfrm>
            <a:off x="643467" y="5854701"/>
            <a:ext cx="10979151" cy="295275"/>
          </a:xfrm>
        </p:spPr>
        <p:txBody>
          <a:bodyPr>
            <a:noAutofit/>
          </a:bodyPr>
          <a:lstStyle>
            <a:lvl1pPr>
              <a:buFontTx/>
              <a:buNone/>
              <a:defRPr sz="1400"/>
            </a:lvl1pPr>
            <a:lvl2pPr>
              <a:defRPr sz="1400"/>
            </a:lvl2pPr>
            <a:lvl3pPr>
              <a:defRPr sz="1400"/>
            </a:lvl3pPr>
            <a:lvl4pPr>
              <a:defRPr sz="1400"/>
            </a:lvl4pPr>
            <a:lvl5pPr>
              <a:defRPr sz="1400"/>
            </a:lvl5pPr>
          </a:lstStyle>
          <a:p>
            <a:pPr lvl="0"/>
            <a:endParaRPr lang="en-US" dirty="0"/>
          </a:p>
        </p:txBody>
      </p:sp>
    </p:spTree>
    <p:extLst>
      <p:ext uri="{BB962C8B-B14F-4D97-AF65-F5344CB8AC3E}">
        <p14:creationId xmlns:p14="http://schemas.microsoft.com/office/powerpoint/2010/main" val="37141991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8" name="Slide Number Placeholder 2"/>
          <p:cNvSpPr>
            <a:spLocks noGrp="1"/>
          </p:cNvSpPr>
          <p:nvPr>
            <p:ph type="sldNum" sz="quarter" idx="10"/>
          </p:nvPr>
        </p:nvSpPr>
        <p:spPr>
          <a:xfrm>
            <a:off x="643466" y="6384925"/>
            <a:ext cx="778933" cy="374650"/>
          </a:xfrm>
        </p:spPr>
        <p:txBody>
          <a:bodyPr/>
          <a:lstStyle/>
          <a:p>
            <a:pPr>
              <a:defRPr/>
            </a:pPr>
            <a:fld id="{49C0EE74-1F2C-4D2D-91EC-B282DFC749DA}" type="slidenum">
              <a:rPr lang="en-US" smtClean="0"/>
              <a:pPr>
                <a:defRPr/>
              </a:pPr>
              <a:t>‹#›</a:t>
            </a:fld>
            <a:endParaRPr lang="en-US" dirty="0"/>
          </a:p>
        </p:txBody>
      </p:sp>
      <p:pic>
        <p:nvPicPr>
          <p:cNvPr id="10" name="Picture 9" descr="new bgd lrg copy.jpg"/>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2000" cy="6858000"/>
          </a:xfrm>
          <a:prstGeom prst="rect">
            <a:avLst/>
          </a:prstGeom>
        </p:spPr>
      </p:pic>
      <p:pic>
        <p:nvPicPr>
          <p:cNvPr id="12" name="Picture 15" descr="DHHS Logo"/>
          <p:cNvPicPr>
            <a:picLocks noChangeAspect="1" noChangeArrowheads="1"/>
          </p:cNvPicPr>
          <p:nvPr userDrawn="1"/>
        </p:nvPicPr>
        <p:blipFill>
          <a:blip r:embed="rId4"/>
          <a:srcRect/>
          <a:stretch>
            <a:fillRect/>
          </a:stretch>
        </p:blipFill>
        <p:spPr bwMode="auto">
          <a:xfrm>
            <a:off x="4225769" y="3958755"/>
            <a:ext cx="1117539" cy="838156"/>
          </a:xfrm>
          <a:prstGeom prst="rect">
            <a:avLst/>
          </a:prstGeom>
          <a:noFill/>
          <a:ln w="9525">
            <a:noFill/>
            <a:miter lim="800000"/>
            <a:headEnd/>
            <a:tailEnd/>
          </a:ln>
        </p:spPr>
      </p:pic>
      <p:sp>
        <p:nvSpPr>
          <p:cNvPr id="14" name="Rectangle 45"/>
          <p:cNvSpPr>
            <a:spLocks noChangeArrowheads="1"/>
          </p:cNvSpPr>
          <p:nvPr userDrawn="1"/>
        </p:nvSpPr>
        <p:spPr bwMode="auto">
          <a:xfrm>
            <a:off x="0" y="0"/>
            <a:ext cx="12192000" cy="152400"/>
          </a:xfrm>
          <a:prstGeom prst="rect">
            <a:avLst/>
          </a:prstGeom>
          <a:solidFill>
            <a:srgbClr val="CC0000"/>
          </a:solidFill>
          <a:ln w="9525">
            <a:noFill/>
            <a:miter lim="800000"/>
            <a:headEnd/>
            <a:tailEnd/>
          </a:ln>
          <a:effectLst/>
        </p:spPr>
        <p:txBody>
          <a:bodyPr wrap="none" anchor="ctr"/>
          <a:lstStyle/>
          <a:p>
            <a:pPr>
              <a:defRPr/>
            </a:pPr>
            <a:endParaRPr lang="en-US" sz="1800" dirty="0">
              <a:latin typeface="Arial"/>
            </a:endParaRPr>
          </a:p>
        </p:txBody>
      </p:sp>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59094" y="4098036"/>
            <a:ext cx="3200207" cy="559594"/>
          </a:xfrm>
          <a:prstGeom prst="rect">
            <a:avLst/>
          </a:prstGeom>
        </p:spPr>
      </p:pic>
    </p:spTree>
    <p:extLst>
      <p:ext uri="{BB962C8B-B14F-4D97-AF65-F5344CB8AC3E}">
        <p14:creationId xmlns:p14="http://schemas.microsoft.com/office/powerpoint/2010/main" val="2968772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74A96E-625D-48FE-8966-319BD2010F9A}" type="datetime1">
              <a:rPr lang="en-US" smtClean="0"/>
              <a:t>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2469895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DC4C91-E2D4-47AE-9F1E-42B004FF14E9}" type="datetime1">
              <a:rPr lang="en-US" smtClean="0"/>
              <a:t>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258064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E12CC3-5AEB-4BC0-965B-9CE91B1E19F8}" type="datetime1">
              <a:rPr lang="en-US" smtClean="0"/>
              <a:t>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066F68-3144-4DA0-82FC-0B14CFF860E2}" type="slidenum">
              <a:rPr lang="en-US" smtClean="0"/>
              <a:t>‹#›</a:t>
            </a:fld>
            <a:endParaRPr lang="en-US" dirty="0"/>
          </a:p>
        </p:txBody>
      </p:sp>
    </p:spTree>
    <p:extLst>
      <p:ext uri="{BB962C8B-B14F-4D97-AF65-F5344CB8AC3E}">
        <p14:creationId xmlns:p14="http://schemas.microsoft.com/office/powerpoint/2010/main" val="3017168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066F68-3144-4DA0-82FC-0B14CFF860E2}" type="slidenum">
              <a:rPr lang="en-US" smtClean="0"/>
              <a:t>‹#›</a:t>
            </a:fld>
            <a:endParaRPr lang="en-US" dirty="0"/>
          </a:p>
        </p:txBody>
      </p:sp>
      <p:sp>
        <p:nvSpPr>
          <p:cNvPr id="5" name="Date Placeholder 4"/>
          <p:cNvSpPr>
            <a:spLocks noGrp="1"/>
          </p:cNvSpPr>
          <p:nvPr>
            <p:ph type="dt" sz="half" idx="10"/>
          </p:nvPr>
        </p:nvSpPr>
        <p:spPr/>
        <p:txBody>
          <a:bodyPr/>
          <a:lstStyle/>
          <a:p>
            <a:fld id="{9A1F9927-38CF-42E8-AB88-11F65D7BC406}" type="datetime1">
              <a:rPr lang="en-US" smtClean="0"/>
              <a:t>2/1/2023</a:t>
            </a:fld>
            <a:endParaRPr lang="en-US" dirty="0"/>
          </a:p>
        </p:txBody>
      </p:sp>
    </p:spTree>
    <p:extLst>
      <p:ext uri="{BB962C8B-B14F-4D97-AF65-F5344CB8AC3E}">
        <p14:creationId xmlns:p14="http://schemas.microsoft.com/office/powerpoint/2010/main" val="304788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86B75A-687E-405C-8A0B-8D00578BA2C3}" type="datetimeFigureOut">
              <a:rPr lang="en-US" smtClean="0"/>
              <a:pPr/>
              <a:t>2/1/2023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defRPr/>
            </a:pPr>
            <a:fld id="{49C0EE74-1F2C-4D2D-91EC-B282DFC749DA}" type="slidenum">
              <a:rPr lang="en-US" smtClean="0"/>
              <a:pPr>
                <a:defRPr/>
              </a:pPr>
              <a:t>‹#›</a:t>
            </a:fld>
            <a:endParaRPr lang="en-US" dirty="0"/>
          </a:p>
        </p:txBody>
      </p:sp>
    </p:spTree>
    <p:extLst>
      <p:ext uri="{BB962C8B-B14F-4D97-AF65-F5344CB8AC3E}">
        <p14:creationId xmlns:p14="http://schemas.microsoft.com/office/powerpoint/2010/main" val="251265302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661" r:id="rId17"/>
    <p:sldLayoutId id="2147483662" r:id="rId18"/>
    <p:sldLayoutId id="2147483663" r:id="rId19"/>
    <p:sldLayoutId id="2147483670" r:id="rId20"/>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291A51-4CE3-D0C9-8088-146997B83B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83DD33-E0A1-1DD3-E0AE-F4FBB9491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8C023D-79CC-18EC-912A-34213C281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76F8A-0C79-4820-B88F-DBBE8476B710}" type="datetimeFigureOut">
              <a:rPr lang="en-US" smtClean="0"/>
              <a:t>2/1/2023</a:t>
            </a:fld>
            <a:endParaRPr lang="en-US"/>
          </a:p>
        </p:txBody>
      </p:sp>
      <p:sp>
        <p:nvSpPr>
          <p:cNvPr id="5" name="Footer Placeholder 4">
            <a:extLst>
              <a:ext uri="{FF2B5EF4-FFF2-40B4-BE49-F238E27FC236}">
                <a16:creationId xmlns:a16="http://schemas.microsoft.com/office/drawing/2014/main" id="{08219A51-95CF-7C3C-39DD-620C5CF5CD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B9A47B-4318-47E6-3EF8-802AF18CD1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1B0872-16A4-4035-A008-0F1B2BA13365}" type="slidenum">
              <a:rPr lang="en-US" smtClean="0"/>
              <a:t>‹#›</a:t>
            </a:fld>
            <a:endParaRPr lang="en-US"/>
          </a:p>
        </p:txBody>
      </p:sp>
    </p:spTree>
    <p:extLst>
      <p:ext uri="{BB962C8B-B14F-4D97-AF65-F5344CB8AC3E}">
        <p14:creationId xmlns:p14="http://schemas.microsoft.com/office/powerpoint/2010/main" val="113681125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86B75A-687E-405C-8A0B-8D00578BA2C3}" type="datetimeFigureOut">
              <a:rPr lang="en-US" smtClean="0"/>
              <a:pPr/>
              <a:t>2/1/2023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defRPr/>
            </a:pPr>
            <a:fld id="{49C0EE74-1F2C-4D2D-91EC-B282DFC749DA}" type="slidenum">
              <a:rPr lang="en-US" smtClean="0"/>
              <a:pPr>
                <a:defRPr/>
              </a:pPr>
              <a:t>‹#›</a:t>
            </a:fld>
            <a:endParaRPr lang="en-US" dirty="0"/>
          </a:p>
        </p:txBody>
      </p:sp>
    </p:spTree>
    <p:extLst>
      <p:ext uri="{BB962C8B-B14F-4D97-AF65-F5344CB8AC3E}">
        <p14:creationId xmlns:p14="http://schemas.microsoft.com/office/powerpoint/2010/main" val="53919911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hyperlink" Target="https://mentoringgroup.com/books/mentees-guide.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mentoringgroup.com/books/mentees-guide.pdf" TargetMode="Externa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8.xml"/><Relationship Id="rId7" Type="http://schemas.openxmlformats.org/officeDocument/2006/relationships/diagramColors" Target="../diagrams/colors5.xml"/><Relationship Id="rId12"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QuickStyle" Target="../diagrams/quickStyle5.xml"/><Relationship Id="rId11" Type="http://schemas.openxmlformats.org/officeDocument/2006/relationships/image" Target="../media/image13.jpeg"/><Relationship Id="rId5" Type="http://schemas.openxmlformats.org/officeDocument/2006/relationships/diagramLayout" Target="../diagrams/layout5.xml"/><Relationship Id="rId10" Type="http://schemas.openxmlformats.org/officeDocument/2006/relationships/image" Target="../media/image12.jpeg"/><Relationship Id="rId4" Type="http://schemas.openxmlformats.org/officeDocument/2006/relationships/diagramData" Target="../diagrams/data5.xml"/><Relationship Id="rId9"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9.xml"/><Relationship Id="rId7" Type="http://schemas.openxmlformats.org/officeDocument/2006/relationships/diagramColors" Target="../diagrams/colors6.xml"/><Relationship Id="rId12" Type="http://schemas.openxmlformats.org/officeDocument/2006/relationships/image" Target="../media/image14.jpeg"/><Relationship Id="rId2" Type="http://schemas.openxmlformats.org/officeDocument/2006/relationships/slideLayout" Target="../slideLayouts/slideLayout33.xml"/><Relationship Id="rId1" Type="http://schemas.openxmlformats.org/officeDocument/2006/relationships/tags" Target="../tags/tag17.xml"/><Relationship Id="rId6" Type="http://schemas.openxmlformats.org/officeDocument/2006/relationships/diagramQuickStyle" Target="../diagrams/quickStyle6.xml"/><Relationship Id="rId11" Type="http://schemas.openxmlformats.org/officeDocument/2006/relationships/image" Target="../media/image13.jpeg"/><Relationship Id="rId5" Type="http://schemas.openxmlformats.org/officeDocument/2006/relationships/diagramLayout" Target="../diagrams/layout6.xml"/><Relationship Id="rId10" Type="http://schemas.openxmlformats.org/officeDocument/2006/relationships/image" Target="../media/image12.jpeg"/><Relationship Id="rId4" Type="http://schemas.openxmlformats.org/officeDocument/2006/relationships/diagramData" Target="../diagrams/data6.xml"/><Relationship Id="rId9"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8.xml"/><Relationship Id="rId6" Type="http://schemas.microsoft.com/office/2007/relationships/hdphoto" Target="../media/hdphoto4.wdp"/><Relationship Id="rId5" Type="http://schemas.openxmlformats.org/officeDocument/2006/relationships/image" Target="../media/image25.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hyperlink" Target="https://www.nationalacademies.org/our-work/the-science-of-effective-mentoring-in-stemm" TargetMode="External"/><Relationship Id="rId3" Type="http://schemas.openxmlformats.org/officeDocument/2006/relationships/hyperlink" Target="https://ninds.buzzsprout.com/" TargetMode="External"/><Relationship Id="rId7" Type="http://schemas.openxmlformats.org/officeDocument/2006/relationships/hyperlink" Target="https://nrmnet.net/" TargetMode="External"/><Relationship Id="rId12" Type="http://schemas.openxmlformats.org/officeDocument/2006/relationships/hyperlink" Target="https://nap.nationalacademies.org/catalog/24815/effective-mentoring-in-stemm-practice-research-and-future-directions-proceedings" TargetMode="External"/><Relationship Id="rId2" Type="http://schemas.openxmlformats.org/officeDocument/2006/relationships/hyperlink" Target="https://www.youtube.com/watch?v=90PxBN3wDdk" TargetMode="External"/><Relationship Id="rId1" Type="http://schemas.openxmlformats.org/officeDocument/2006/relationships/slideLayout" Target="../slideLayouts/slideLayout2.xml"/><Relationship Id="rId6" Type="http://schemas.openxmlformats.org/officeDocument/2006/relationships/hyperlink" Target="https://mentoringgroup.com/books/the-mentors-guide.pdf" TargetMode="External"/><Relationship Id="rId11" Type="http://schemas.openxmlformats.org/officeDocument/2006/relationships/hyperlink" Target="https://nap.nationalacademies.org/catalog/25568/the-science-of-effective-mentorship-in-stemm" TargetMode="External"/><Relationship Id="rId5" Type="http://schemas.openxmlformats.org/officeDocument/2006/relationships/hyperlink" Target="https://mentoringgroup.com/books/mentees-guide.pdf" TargetMode="External"/><Relationship Id="rId10" Type="http://schemas.openxmlformats.org/officeDocument/2006/relationships/hyperlink" Target="https://nap.nationalacademies.org/download/26462" TargetMode="External"/><Relationship Id="rId4" Type="http://schemas.openxmlformats.org/officeDocument/2006/relationships/hyperlink" Target="https://mentoringgroup.com/books/skills-for-sucessful-mentoring.pdf" TargetMode="External"/><Relationship Id="rId9" Type="http://schemas.openxmlformats.org/officeDocument/2006/relationships/hyperlink" Target="https://suadvance.syr.edu/mentoring-resourc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6.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hyperlink" Target="http://reporter.nih.gov/"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3.xml"/><Relationship Id="rId7" Type="http://schemas.openxmlformats.org/officeDocument/2006/relationships/diagramColors" Target="../diagrams/colors2.xml"/><Relationship Id="rId12"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QuickStyle" Target="../diagrams/quickStyle2.xml"/><Relationship Id="rId11" Type="http://schemas.openxmlformats.org/officeDocument/2006/relationships/image" Target="../media/image13.jpeg"/><Relationship Id="rId5" Type="http://schemas.openxmlformats.org/officeDocument/2006/relationships/diagramLayout" Target="../diagrams/layout2.xml"/><Relationship Id="rId10" Type="http://schemas.openxmlformats.org/officeDocument/2006/relationships/image" Target="../media/image12.jpeg"/><Relationship Id="rId4" Type="http://schemas.openxmlformats.org/officeDocument/2006/relationships/diagramData" Target="../diagrams/data2.xml"/><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4.xml"/><Relationship Id="rId7" Type="http://schemas.openxmlformats.org/officeDocument/2006/relationships/diagramColors" Target="../diagrams/colors3.xml"/><Relationship Id="rId12"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QuickStyle" Target="../diagrams/quickStyle3.xml"/><Relationship Id="rId11" Type="http://schemas.openxmlformats.org/officeDocument/2006/relationships/image" Target="../media/image13.jpeg"/><Relationship Id="rId5" Type="http://schemas.openxmlformats.org/officeDocument/2006/relationships/diagramLayout" Target="../diagrams/layout3.xml"/><Relationship Id="rId10" Type="http://schemas.openxmlformats.org/officeDocument/2006/relationships/image" Target="../media/image12.jpeg"/><Relationship Id="rId4" Type="http://schemas.openxmlformats.org/officeDocument/2006/relationships/diagramData" Target="../diagrams/data3.xml"/><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mentoringgroup.com/books/skills-for-sucessful-mentoring.pdf" TargetMode="Externa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hyperlink" Target="https://mentoringgroup.com/books/mentees-guide.pdf" TargetMode="Externa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7.xml"/><Relationship Id="rId7" Type="http://schemas.openxmlformats.org/officeDocument/2006/relationships/diagramColors" Target="../diagrams/colors4.xml"/><Relationship Id="rId12"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diagramQuickStyle" Target="../diagrams/quickStyle4.xml"/><Relationship Id="rId11" Type="http://schemas.openxmlformats.org/officeDocument/2006/relationships/image" Target="../media/image13.jpeg"/><Relationship Id="rId5" Type="http://schemas.openxmlformats.org/officeDocument/2006/relationships/diagramLayout" Target="../diagrams/layout4.xml"/><Relationship Id="rId10" Type="http://schemas.openxmlformats.org/officeDocument/2006/relationships/image" Target="../media/image12.jpeg"/><Relationship Id="rId4" Type="http://schemas.openxmlformats.org/officeDocument/2006/relationships/diagramData" Target="../diagrams/data4.xml"/><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3" name="Rectangle 7">
            <a:extLst>
              <a:ext uri="{FF2B5EF4-FFF2-40B4-BE49-F238E27FC236}">
                <a16:creationId xmlns:a16="http://schemas.microsoft.com/office/drawing/2014/main" id="{9B8A5A16-7BE9-4AA1-9B5E-00FAFA5C8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9">
            <a:extLst>
              <a:ext uri="{FF2B5EF4-FFF2-40B4-BE49-F238E27FC236}">
                <a16:creationId xmlns:a16="http://schemas.microsoft.com/office/drawing/2014/main" id="{A93528F3-EFCB-4F9C-AC6F-A130BC6FAC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433639C4-7BA8-46BF-B77F-C44F350F89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11">
              <a:extLst>
                <a:ext uri="{FF2B5EF4-FFF2-40B4-BE49-F238E27FC236}">
                  <a16:creationId xmlns:a16="http://schemas.microsoft.com/office/drawing/2014/main" id="{5B4FA542-2523-4BD8-BCF7-09F23BB6A2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0DC937BF-4C1E-4507-B43D-0C7644CAE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47E376DE-2C96-4763-AD42-01D60C2B0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B158AF34-A9BC-4D79-9525-2D35595408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7">
              <a:extLst>
                <a:ext uri="{FF2B5EF4-FFF2-40B4-BE49-F238E27FC236}">
                  <a16:creationId xmlns:a16="http://schemas.microsoft.com/office/drawing/2014/main" id="{9C7FAAF9-2552-422D-846A-3ADC4AD46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AE9C7168-E636-4C02-96D2-6D58240358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EFA004EC-0377-4ED7-AA13-B901F5D0BE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7874CAB0-23F6-4DCB-B2FB-6ABE95AA5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8024AF93-149D-4CDC-9A3F-5B87F347D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Subtitle 2">
            <a:extLst>
              <a:ext uri="{FF2B5EF4-FFF2-40B4-BE49-F238E27FC236}">
                <a16:creationId xmlns:a16="http://schemas.microsoft.com/office/drawing/2014/main" id="{98A3516A-DEC9-48F7-850E-BB3030965061}"/>
              </a:ext>
            </a:extLst>
          </p:cNvPr>
          <p:cNvSpPr>
            <a:spLocks noGrp="1"/>
          </p:cNvSpPr>
          <p:nvPr>
            <p:ph type="subTitle" idx="1"/>
          </p:nvPr>
        </p:nvSpPr>
        <p:spPr>
          <a:xfrm>
            <a:off x="3776841" y="5327715"/>
            <a:ext cx="7766936" cy="1038890"/>
          </a:xfrm>
        </p:spPr>
        <p:txBody>
          <a:bodyPr>
            <a:normAutofit/>
          </a:bodyPr>
          <a:lstStyle/>
          <a:p>
            <a:pPr>
              <a:spcBef>
                <a:spcPts val="0"/>
              </a:spcBef>
            </a:pPr>
            <a:r>
              <a:rPr lang="en-US" sz="2400" b="1" dirty="0">
                <a:solidFill>
                  <a:srgbClr val="FFFFFF"/>
                </a:solidFill>
                <a:ea typeface="Calibri" panose="020F0502020204030204" pitchFamily="34" charset="0"/>
              </a:rPr>
              <a:t>NIH Virtual Seminar</a:t>
            </a:r>
          </a:p>
          <a:p>
            <a:pPr>
              <a:spcBef>
                <a:spcPts val="0"/>
              </a:spcBef>
            </a:pPr>
            <a:r>
              <a:rPr lang="en-US" sz="2400" b="1" dirty="0">
                <a:solidFill>
                  <a:srgbClr val="FFFFFF"/>
                </a:solidFill>
                <a:effectLst/>
                <a:ea typeface="Calibri" panose="020F0502020204030204" pitchFamily="34" charset="0"/>
              </a:rPr>
              <a:t>Thursday, February 2, 2023</a:t>
            </a:r>
          </a:p>
        </p:txBody>
      </p:sp>
      <p:sp>
        <p:nvSpPr>
          <p:cNvPr id="2" name="Title 1">
            <a:extLst>
              <a:ext uri="{FF2B5EF4-FFF2-40B4-BE49-F238E27FC236}">
                <a16:creationId xmlns:a16="http://schemas.microsoft.com/office/drawing/2014/main" id="{DF4A7B33-43CA-411B-9680-0E75A809C81A}"/>
              </a:ext>
            </a:extLst>
          </p:cNvPr>
          <p:cNvSpPr>
            <a:spLocks noGrp="1"/>
          </p:cNvSpPr>
          <p:nvPr>
            <p:ph type="ctrTitle"/>
          </p:nvPr>
        </p:nvSpPr>
        <p:spPr>
          <a:xfrm>
            <a:off x="1546510" y="2030878"/>
            <a:ext cx="8410656" cy="1646302"/>
          </a:xfrm>
        </p:spPr>
        <p:txBody>
          <a:bodyPr>
            <a:normAutofit fontScale="90000"/>
          </a:bodyPr>
          <a:lstStyle/>
          <a:p>
            <a:r>
              <a:rPr lang="en-US" b="1" dirty="0">
                <a:solidFill>
                  <a:srgbClr val="FFFFFF"/>
                </a:solidFill>
                <a:effectLst/>
                <a:ea typeface="Calibri" panose="020F0502020204030204" pitchFamily="34" charset="0"/>
              </a:rPr>
              <a:t>Developing &amp; Optimizing Your Mentor Relationships</a:t>
            </a:r>
            <a:r>
              <a:rPr lang="en-US" dirty="0">
                <a:solidFill>
                  <a:srgbClr val="FFFFFF"/>
                </a:solidFill>
                <a:effectLst/>
                <a:ea typeface="Calibri" panose="020F0502020204030204" pitchFamily="34" charset="0"/>
              </a:rPr>
              <a:t> </a:t>
            </a:r>
            <a:endParaRPr lang="en-US" dirty="0">
              <a:solidFill>
                <a:srgbClr val="FFFFFF"/>
              </a:solidFill>
            </a:endParaRPr>
          </a:p>
        </p:txBody>
      </p:sp>
    </p:spTree>
    <p:custDataLst>
      <p:tags r:id="rId1"/>
    </p:custDataLst>
    <p:extLst>
      <p:ext uri="{BB962C8B-B14F-4D97-AF65-F5344CB8AC3E}">
        <p14:creationId xmlns:p14="http://schemas.microsoft.com/office/powerpoint/2010/main" val="3828483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Isosceles Triangle 55">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Title 2">
            <a:extLst>
              <a:ext uri="{FF2B5EF4-FFF2-40B4-BE49-F238E27FC236}">
                <a16:creationId xmlns:a16="http://schemas.microsoft.com/office/drawing/2014/main" id="{1E30403B-DE50-4B20-B696-9D482F3BA6A0}"/>
              </a:ext>
            </a:extLst>
          </p:cNvPr>
          <p:cNvSpPr txBox="1">
            <a:spLocks noGrp="1"/>
          </p:cNvSpPr>
          <p:nvPr>
            <p:ph type="title" idx="4294967295"/>
          </p:nvPr>
        </p:nvSpPr>
        <p:spPr bwMode="auto">
          <a:xfrm>
            <a:off x="842597" y="200856"/>
            <a:ext cx="11493131" cy="846137"/>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457200" rtl="0" eaLnBrk="1" latinLnBrk="0" hangingPunct="1">
              <a:spcBef>
                <a:spcPct val="0"/>
              </a:spcBef>
              <a:buNone/>
              <a:defRPr sz="3200" b="0" i="0" kern="1200">
                <a:solidFill>
                  <a:schemeClr val="bg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CBEF"/>
                </a:solidFill>
                <a:effectLst/>
                <a:uLnTx/>
                <a:uFillTx/>
                <a:latin typeface="+mn-lt"/>
                <a:ea typeface="+mj-ea"/>
                <a:cs typeface="Arial"/>
              </a:rPr>
              <a:t>Utilizing Your Network to Optimize Mentoring Experience</a:t>
            </a:r>
          </a:p>
        </p:txBody>
      </p:sp>
      <p:pic>
        <p:nvPicPr>
          <p:cNvPr id="11" name="Picture 6">
            <a:extLst>
              <a:ext uri="{FF2B5EF4-FFF2-40B4-BE49-F238E27FC236}">
                <a16:creationId xmlns:a16="http://schemas.microsoft.com/office/drawing/2014/main" id="{B35E2EC9-30E1-4450-A8A1-41064F74BD4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6883" y="944631"/>
            <a:ext cx="2336706" cy="16535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E128DA1-BE3B-4E31-954D-9A6BB9E2E3C1}"/>
              </a:ext>
            </a:extLst>
          </p:cNvPr>
          <p:cNvSpPr txBox="1"/>
          <p:nvPr/>
        </p:nvSpPr>
        <p:spPr>
          <a:xfrm>
            <a:off x="3597275" y="1557712"/>
            <a:ext cx="3833808" cy="461665"/>
          </a:xfrm>
          <a:prstGeom prst="rect">
            <a:avLst/>
          </a:prstGeom>
          <a:solidFill>
            <a:schemeClr val="accent1">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75CFED"/>
              </a:buClr>
              <a:buSzTx/>
              <a:buFontTx/>
              <a:buNone/>
              <a:tabLst/>
              <a:defRPr/>
            </a:pPr>
            <a:r>
              <a:rPr kumimoji="0" lang="en-US" sz="2400" b="1" i="0" u="none" strike="noStrike" kern="1200" cap="none" spc="0" normalizeH="0" baseline="0" noProof="0" dirty="0">
                <a:ln>
                  <a:noFill/>
                </a:ln>
                <a:solidFill>
                  <a:srgbClr val="5FCBEF">
                    <a:lumMod val="50000"/>
                  </a:srgbClr>
                </a:solidFill>
                <a:effectLst/>
                <a:uLnTx/>
                <a:uFillTx/>
                <a:latin typeface="Trebuchet MS" panose="020B0603020202020204"/>
                <a:ea typeface="+mn-ea"/>
                <a:cs typeface="+mn-cs"/>
              </a:rPr>
              <a:t>Manage Yourself</a:t>
            </a:r>
          </a:p>
        </p:txBody>
      </p:sp>
      <p:sp>
        <p:nvSpPr>
          <p:cNvPr id="9" name="Content Placeholder 1">
            <a:extLst>
              <a:ext uri="{FF2B5EF4-FFF2-40B4-BE49-F238E27FC236}">
                <a16:creationId xmlns:a16="http://schemas.microsoft.com/office/drawing/2014/main" id="{6A0CECD6-63EE-4AB4-A09A-95C93EEADD17}"/>
              </a:ext>
            </a:extLst>
          </p:cNvPr>
          <p:cNvSpPr txBox="1">
            <a:spLocks/>
          </p:cNvSpPr>
          <p:nvPr/>
        </p:nvSpPr>
        <p:spPr>
          <a:xfrm>
            <a:off x="653833" y="2379680"/>
            <a:ext cx="4895180" cy="381411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buClr>
                <a:srgbClr val="C0143C"/>
              </a:buClr>
              <a:buFont typeface="Wingdings" charset="2"/>
              <a:buNone/>
              <a:defRPr sz="3000" b="0" i="0" kern="1200">
                <a:solidFill>
                  <a:schemeClr val="tx1">
                    <a:tint val="75000"/>
                  </a:schemeClr>
                </a:solidFill>
                <a:latin typeface="Arial"/>
                <a:ea typeface="+mn-ea"/>
                <a:cs typeface="Arial"/>
              </a:defRPr>
            </a:lvl1pPr>
            <a:lvl2pPr marL="457200" indent="0" algn="ctr" defTabSz="457200" rtl="0" eaLnBrk="1" latinLnBrk="0" hangingPunct="1">
              <a:spcBef>
                <a:spcPct val="20000"/>
              </a:spcBef>
              <a:buClr>
                <a:srgbClr val="575A5D"/>
              </a:buClr>
              <a:buFont typeface="Wingdings" charset="2"/>
              <a:buNone/>
              <a:defRPr sz="2600" b="0" i="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Lucida Grande"/>
              <a:buNone/>
              <a:defRPr sz="2400" b="0" i="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US" sz="1800" b="1" i="0" u="none" strike="noStrike" kern="1200" cap="none" spc="0" normalizeH="0" baseline="0" noProof="0" dirty="0">
                <a:ln>
                  <a:noFill/>
                </a:ln>
                <a:solidFill>
                  <a:srgbClr val="2C3C43"/>
                </a:solidFill>
                <a:effectLst/>
                <a:uLnTx/>
                <a:uFillTx/>
                <a:latin typeface="+mn-lt"/>
                <a:ea typeface="+mn-ea"/>
                <a:cs typeface="Arial"/>
              </a:rPr>
              <a:t>Acquire Mentors</a:t>
            </a:r>
          </a:p>
          <a:p>
            <a:pPr marL="914400" marR="0" lvl="1" indent="-457200" algn="l" defTabSz="457200" rtl="0" eaLnBrk="1" fontAlgn="auto" latinLnBrk="0" hangingPunct="1">
              <a:lnSpc>
                <a:spcPct val="100000"/>
              </a:lnSpc>
              <a:spcBef>
                <a:spcPct val="20000"/>
              </a:spcBef>
              <a:spcAft>
                <a:spcPts val="0"/>
              </a:spcAft>
              <a:buClr>
                <a:srgbClr val="575A5D"/>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2C3C43"/>
                </a:solidFill>
                <a:effectLst/>
                <a:uLnTx/>
                <a:uFillTx/>
                <a:latin typeface="+mn-lt"/>
                <a:ea typeface="+mn-ea"/>
                <a:cs typeface="Arial"/>
              </a:rPr>
              <a:t>Apply networking skills!</a:t>
            </a:r>
          </a:p>
          <a:p>
            <a:pPr marL="914400" marR="0" lvl="1" indent="-457200" algn="l" defTabSz="457200" rtl="0" eaLnBrk="1" fontAlgn="auto" latinLnBrk="0" hangingPunct="1">
              <a:lnSpc>
                <a:spcPct val="100000"/>
              </a:lnSpc>
              <a:spcBef>
                <a:spcPct val="20000"/>
              </a:spcBef>
              <a:spcAft>
                <a:spcPts val="0"/>
              </a:spcAft>
              <a:buClr>
                <a:srgbClr val="575A5D"/>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2C3C43"/>
                </a:solidFill>
                <a:effectLst/>
                <a:uLnTx/>
                <a:uFillTx/>
                <a:latin typeface="+mn-lt"/>
                <a:ea typeface="+mn-ea"/>
                <a:cs typeface="Arial"/>
              </a:rPr>
              <a:t>Mutual interests</a:t>
            </a:r>
          </a:p>
          <a:p>
            <a:pPr marL="914400" marR="0" lvl="1" indent="-457200" algn="l" defTabSz="457200" rtl="0" eaLnBrk="1" fontAlgn="auto" latinLnBrk="0" hangingPunct="1">
              <a:lnSpc>
                <a:spcPct val="100000"/>
              </a:lnSpc>
              <a:spcBef>
                <a:spcPct val="20000"/>
              </a:spcBef>
              <a:spcAft>
                <a:spcPts val="0"/>
              </a:spcAft>
              <a:buClr>
                <a:srgbClr val="575A5D"/>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2C3C43"/>
                </a:solidFill>
                <a:effectLst/>
                <a:uLnTx/>
                <a:uFillTx/>
                <a:latin typeface="+mn-lt"/>
                <a:ea typeface="+mn-ea"/>
                <a:cs typeface="Arial"/>
              </a:rPr>
              <a:t>Adequate availability and resources to support you</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US" sz="1800" b="1" i="0" u="none" strike="noStrike" kern="1200" cap="none" spc="0" normalizeH="0" baseline="0" noProof="0" dirty="0">
                <a:ln>
                  <a:noFill/>
                </a:ln>
                <a:solidFill>
                  <a:srgbClr val="2C3C43"/>
                </a:solidFill>
                <a:effectLst/>
                <a:uLnTx/>
                <a:uFillTx/>
                <a:latin typeface="+mn-lt"/>
                <a:ea typeface="+mn-ea"/>
                <a:cs typeface="Arial"/>
              </a:rPr>
              <a:t>Know Thyself</a:t>
            </a:r>
            <a:endParaRPr lang="en-US" sz="1800" b="1" i="0" u="none" strike="noStrike" kern="1200" cap="none" spc="0" normalizeH="0" baseline="0" noProof="0" dirty="0">
              <a:ln>
                <a:noFill/>
              </a:ln>
              <a:solidFill>
                <a:srgbClr val="2C3C43"/>
              </a:solidFill>
              <a:effectLst/>
              <a:uLnTx/>
              <a:uFillTx/>
              <a:latin typeface="+mn-lt"/>
              <a:cs typeface="Arial"/>
            </a:endParaRPr>
          </a:p>
          <a:p>
            <a:pPr marL="914400" marR="0" lvl="1" indent="-457200" algn="l" defTabSz="457200" rtl="0" eaLnBrk="1" fontAlgn="auto" latinLnBrk="0" hangingPunct="1">
              <a:lnSpc>
                <a:spcPct val="100000"/>
              </a:lnSpc>
              <a:spcBef>
                <a:spcPct val="2000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2C3C43"/>
                </a:solidFill>
                <a:effectLst/>
                <a:uLnTx/>
                <a:uFillTx/>
                <a:latin typeface="+mn-lt"/>
                <a:ea typeface="+mn-ea"/>
                <a:cs typeface="Arial"/>
              </a:rPr>
              <a:t>Goals and values</a:t>
            </a:r>
          </a:p>
          <a:p>
            <a:pPr marL="914400" marR="0" lvl="1" indent="-457200" algn="l" defTabSz="457200" rtl="0" eaLnBrk="1" fontAlgn="auto" latinLnBrk="0" hangingPunct="1">
              <a:lnSpc>
                <a:spcPct val="100000"/>
              </a:lnSpc>
              <a:spcBef>
                <a:spcPct val="2000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2C3C43"/>
                </a:solidFill>
                <a:effectLst/>
                <a:uLnTx/>
                <a:uFillTx/>
                <a:latin typeface="+mn-lt"/>
                <a:ea typeface="+mn-ea"/>
                <a:cs typeface="Arial"/>
              </a:rPr>
              <a:t>Current knowledge, skills, and abilities</a:t>
            </a:r>
          </a:p>
          <a:p>
            <a:pPr marL="914400" marR="0" lvl="1" indent="-457200" algn="l" defTabSz="457200" rtl="0" eaLnBrk="1" fontAlgn="auto" latinLnBrk="0" hangingPunct="1">
              <a:lnSpc>
                <a:spcPct val="100000"/>
              </a:lnSpc>
              <a:spcBef>
                <a:spcPct val="2000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2C3C43"/>
                </a:solidFill>
                <a:effectLst/>
                <a:uLnTx/>
                <a:uFillTx/>
                <a:latin typeface="+mn-lt"/>
                <a:ea typeface="+mn-ea"/>
                <a:cs typeface="Arial"/>
              </a:rPr>
              <a:t>Strengths and areas for development</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US" sz="1800" b="1" i="0" u="none" strike="noStrike" kern="1200" cap="none" spc="0" normalizeH="0" baseline="0" noProof="0" dirty="0">
                <a:ln>
                  <a:noFill/>
                </a:ln>
                <a:solidFill>
                  <a:srgbClr val="2C3C43"/>
                </a:solidFill>
                <a:effectLst/>
                <a:uLnTx/>
                <a:uFillTx/>
                <a:latin typeface="+mn-lt"/>
                <a:ea typeface="+mn-ea"/>
                <a:cs typeface="Arial"/>
              </a:rPr>
              <a:t>Be Prepared</a:t>
            </a:r>
            <a:endParaRPr lang="en-US" sz="1800" b="1" i="0" u="none" strike="noStrike" kern="1200" cap="none" spc="0" normalizeH="0" baseline="0" noProof="0" dirty="0">
              <a:ln>
                <a:noFill/>
              </a:ln>
              <a:solidFill>
                <a:srgbClr val="2C3C43"/>
              </a:solidFill>
              <a:effectLst/>
              <a:uLnTx/>
              <a:uFillTx/>
              <a:latin typeface="+mn-lt"/>
              <a:cs typeface="Arial"/>
            </a:endParaRPr>
          </a:p>
          <a:p>
            <a:pPr marL="914400" marR="0" lvl="1" indent="-457200" algn="l" defTabSz="457200" rtl="0" eaLnBrk="1" fontAlgn="auto" latinLnBrk="0" hangingPunct="1">
              <a:lnSpc>
                <a:spcPct val="100000"/>
              </a:lnSpc>
              <a:spcBef>
                <a:spcPct val="2000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2C3C43"/>
                </a:solidFill>
                <a:effectLst/>
                <a:uLnTx/>
                <a:uFillTx/>
                <a:latin typeface="+mn-lt"/>
                <a:ea typeface="+mn-ea"/>
                <a:cs typeface="Arial"/>
              </a:rPr>
              <a:t>Review previously provided materials</a:t>
            </a:r>
          </a:p>
          <a:p>
            <a:pPr marL="914400" marR="0" lvl="1" indent="-457200" algn="l" defTabSz="457200" rtl="0" eaLnBrk="1" fontAlgn="auto" latinLnBrk="0" hangingPunct="1">
              <a:lnSpc>
                <a:spcPct val="100000"/>
              </a:lnSpc>
              <a:spcBef>
                <a:spcPct val="2000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2C3C43"/>
                </a:solidFill>
                <a:effectLst/>
                <a:uLnTx/>
                <a:uFillTx/>
                <a:latin typeface="+mn-lt"/>
                <a:ea typeface="+mn-ea"/>
                <a:cs typeface="Arial"/>
              </a:rPr>
              <a:t>Be ready to articulate goals/needs</a:t>
            </a:r>
            <a:endParaRPr kumimoji="0" lang="en-US" sz="1800" b="0" i="0" u="none" strike="noStrike" kern="1200" cap="none" spc="0" normalizeH="0" baseline="0" noProof="0" dirty="0">
              <a:ln>
                <a:noFill/>
              </a:ln>
              <a:solidFill>
                <a:srgbClr val="2C3C43"/>
              </a:solidFill>
              <a:effectLst/>
              <a:uLnTx/>
              <a:uFillTx/>
              <a:latin typeface="+mn-lt"/>
              <a:ea typeface="+mn-ea"/>
              <a:cs typeface="Arial"/>
            </a:endParaRPr>
          </a:p>
        </p:txBody>
      </p:sp>
      <p:sp>
        <p:nvSpPr>
          <p:cNvPr id="13" name="TextBox 12">
            <a:extLst>
              <a:ext uri="{FF2B5EF4-FFF2-40B4-BE49-F238E27FC236}">
                <a16:creationId xmlns:a16="http://schemas.microsoft.com/office/drawing/2014/main" id="{1E203267-1527-4697-81E6-8F7173BA7683}"/>
              </a:ext>
            </a:extLst>
          </p:cNvPr>
          <p:cNvSpPr txBox="1"/>
          <p:nvPr/>
        </p:nvSpPr>
        <p:spPr>
          <a:xfrm>
            <a:off x="5708650" y="2360689"/>
            <a:ext cx="6483350" cy="3789755"/>
          </a:xfrm>
          <a:prstGeom prst="rect">
            <a:avLst/>
          </a:prstGeom>
          <a:noFill/>
        </p:spPr>
        <p:txBody>
          <a:bodyPr wrap="square" lIns="91440" tIns="45720" rIns="91440" bIns="45720" anchor="t">
            <a:spAutoFit/>
          </a:bodyPr>
          <a:lstStyle/>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US" sz="1800" b="1" i="0" u="none" strike="noStrike" kern="1200" cap="none" spc="0" normalizeH="0" baseline="0" noProof="0" dirty="0">
                <a:ln>
                  <a:noFill/>
                </a:ln>
                <a:solidFill>
                  <a:srgbClr val="2C3C43"/>
                </a:solidFill>
                <a:effectLst/>
                <a:uLnTx/>
                <a:uFillTx/>
                <a:ea typeface="+mn-ea"/>
                <a:cs typeface="+mn-cs"/>
              </a:rPr>
              <a:t>Learn Quickly</a:t>
            </a:r>
          </a:p>
          <a:p>
            <a:pPr marL="914400" marR="0" lvl="1" indent="-457200" algn="l" defTabSz="457200" rtl="0" eaLnBrk="1" fontAlgn="auto" latinLnBrk="0" hangingPunct="1">
              <a:lnSpc>
                <a:spcPct val="100000"/>
              </a:lnSpc>
              <a:spcBef>
                <a:spcPct val="2000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2C3C43"/>
                </a:solidFill>
                <a:effectLst/>
                <a:uLnTx/>
                <a:uFillTx/>
                <a:ea typeface="+mn-ea"/>
                <a:cs typeface="Arial"/>
              </a:rPr>
              <a:t>Observe carefully</a:t>
            </a:r>
          </a:p>
          <a:p>
            <a:pPr marL="914400" marR="0" lvl="1" indent="-457200" algn="l" defTabSz="457200" rtl="0" eaLnBrk="1" fontAlgn="auto" latinLnBrk="0" hangingPunct="1">
              <a:lnSpc>
                <a:spcPct val="100000"/>
              </a:lnSpc>
              <a:spcBef>
                <a:spcPct val="2000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2C3C43"/>
                </a:solidFill>
                <a:effectLst/>
                <a:uLnTx/>
                <a:uFillTx/>
                <a:ea typeface="+mn-ea"/>
                <a:cs typeface="Arial"/>
              </a:rPr>
              <a:t>Integrate new info, apply knowledge/skills to current tasks</a:t>
            </a:r>
          </a:p>
          <a:p>
            <a:pPr marL="914400" marR="0" lvl="1" indent="-457200" algn="l" defTabSz="457200" rtl="0" eaLnBrk="1" fontAlgn="auto" latinLnBrk="0" hangingPunct="1">
              <a:lnSpc>
                <a:spcPct val="100000"/>
              </a:lnSpc>
              <a:spcBef>
                <a:spcPct val="2000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2C3C43"/>
                </a:solidFill>
                <a:effectLst/>
                <a:uLnTx/>
                <a:uFillTx/>
                <a:ea typeface="+mn-ea"/>
                <a:cs typeface="Arial"/>
              </a:rPr>
              <a:t>Elicit feedback/receive feedback non-defensively </a:t>
            </a:r>
            <a:endParaRPr kumimoji="0" lang="en-US" sz="1600" b="0" i="0" u="none" strike="noStrike" kern="1200" cap="none" spc="0" normalizeH="0" baseline="0" noProof="0" dirty="0">
              <a:ln>
                <a:noFill/>
              </a:ln>
              <a:solidFill>
                <a:srgbClr val="2C3C43"/>
              </a:solidFill>
              <a:effectLst/>
              <a:uLnTx/>
              <a:uFillTx/>
              <a:ea typeface="+mn-ea"/>
              <a:cs typeface="+mn-cs"/>
            </a:endParaRP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US" sz="1800" b="1" i="0" u="none" strike="noStrike" kern="1200" cap="none" spc="0" normalizeH="0" baseline="0" noProof="0" dirty="0">
                <a:ln>
                  <a:noFill/>
                </a:ln>
                <a:solidFill>
                  <a:srgbClr val="2C3C43"/>
                </a:solidFill>
                <a:effectLst/>
                <a:uLnTx/>
                <a:uFillTx/>
                <a:ea typeface="+mn-ea"/>
                <a:cs typeface="+mn-cs"/>
              </a:rPr>
              <a:t>Show Initiative</a:t>
            </a:r>
            <a:endParaRPr lang="en-US" sz="1800" b="1" i="0" u="none" strike="noStrike" kern="1200" cap="none" spc="0" normalizeH="0" baseline="0" noProof="0" dirty="0">
              <a:ln>
                <a:noFill/>
              </a:ln>
              <a:solidFill>
                <a:srgbClr val="2C3C43"/>
              </a:solidFill>
              <a:effectLst/>
              <a:uLnTx/>
              <a:uFillTx/>
            </a:endParaRPr>
          </a:p>
          <a:p>
            <a:pPr marL="800100" marR="0" lvl="1" indent="-342900" algn="l" defTabSz="457200" rtl="0" eaLnBrk="1" fontAlgn="auto" latinLnBrk="0" hangingPunct="1">
              <a:lnSpc>
                <a:spcPct val="100000"/>
              </a:lnSpc>
              <a:spcBef>
                <a:spcPct val="2000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2C3C43"/>
                </a:solidFill>
                <a:effectLst/>
                <a:uLnTx/>
                <a:uFillTx/>
                <a:ea typeface="+mn-ea"/>
                <a:cs typeface="Arial"/>
              </a:rPr>
              <a:t>Ask questions to clarify</a:t>
            </a:r>
          </a:p>
          <a:p>
            <a:pPr marL="800100" marR="0" lvl="1" indent="-342900" algn="l" defTabSz="457200" rtl="0" eaLnBrk="1" fontAlgn="auto" latinLnBrk="0" hangingPunct="1">
              <a:lnSpc>
                <a:spcPct val="100000"/>
              </a:lnSpc>
              <a:spcBef>
                <a:spcPct val="2000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2C3C43"/>
                </a:solidFill>
                <a:effectLst/>
                <a:uLnTx/>
                <a:uFillTx/>
                <a:ea typeface="+mn-ea"/>
                <a:cs typeface="Arial"/>
              </a:rPr>
              <a:t>Pursue additional resources independently</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US" sz="1800" b="1" i="0" u="none" strike="noStrike" kern="1200" cap="none" spc="0" normalizeH="0" baseline="0" noProof="0" dirty="0">
                <a:ln>
                  <a:noFill/>
                </a:ln>
                <a:solidFill>
                  <a:srgbClr val="2C3C43"/>
                </a:solidFill>
                <a:effectLst/>
                <a:uLnTx/>
                <a:uFillTx/>
                <a:ea typeface="+mn-ea"/>
                <a:cs typeface="+mn-cs"/>
              </a:rPr>
              <a:t>Follow Through</a:t>
            </a:r>
            <a:endParaRPr lang="en-US" sz="1800" b="1" i="0" u="none" strike="noStrike" kern="1200" cap="none" spc="0" normalizeH="0" baseline="0" noProof="0" dirty="0">
              <a:ln>
                <a:noFill/>
              </a:ln>
              <a:solidFill>
                <a:srgbClr val="2C3C43"/>
              </a:solidFill>
              <a:effectLst/>
              <a:uLnTx/>
              <a:uFillTx/>
            </a:endParaRPr>
          </a:p>
          <a:p>
            <a:pPr marL="914400" marR="0" lvl="1" indent="-457200" algn="l" defTabSz="457200" rtl="0" eaLnBrk="1" fontAlgn="auto" latinLnBrk="0" hangingPunct="1">
              <a:lnSpc>
                <a:spcPct val="100000"/>
              </a:lnSpc>
              <a:spcBef>
                <a:spcPct val="2000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2C3C43"/>
                </a:solidFill>
                <a:effectLst/>
                <a:uLnTx/>
                <a:uFillTx/>
                <a:ea typeface="+mn-ea"/>
                <a:cs typeface="Arial"/>
              </a:rPr>
              <a:t>Keep agreements</a:t>
            </a:r>
          </a:p>
          <a:p>
            <a:pPr marL="914400" marR="0" lvl="1" indent="-457200" algn="l" defTabSz="457200" rtl="0" eaLnBrk="1" fontAlgn="auto" latinLnBrk="0" hangingPunct="1">
              <a:lnSpc>
                <a:spcPct val="100000"/>
              </a:lnSpc>
              <a:spcBef>
                <a:spcPct val="2000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2C3C43"/>
                </a:solidFill>
                <a:effectLst/>
                <a:uLnTx/>
                <a:uFillTx/>
                <a:ea typeface="+mn-ea"/>
                <a:cs typeface="Arial"/>
              </a:rPr>
              <a:t>Persist through challenge/discouragement</a:t>
            </a:r>
          </a:p>
          <a:p>
            <a:pPr marL="914400" marR="0" lvl="1" indent="-457200" algn="l" defTabSz="457200" rtl="0" eaLnBrk="1" fontAlgn="auto" latinLnBrk="0" hangingPunct="1">
              <a:lnSpc>
                <a:spcPct val="100000"/>
              </a:lnSpc>
              <a:spcBef>
                <a:spcPct val="2000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2C3C43"/>
                </a:solidFill>
                <a:effectLst/>
                <a:uLnTx/>
                <a:uFillTx/>
                <a:ea typeface="+mn-ea"/>
                <a:cs typeface="Arial"/>
              </a:rPr>
              <a:t>Provide updates on progress or new issues</a:t>
            </a:r>
            <a:endParaRPr kumimoji="0" lang="en-US" sz="1800" b="0" i="0" u="none" strike="noStrike" kern="1200" cap="none" spc="0" normalizeH="0" baseline="0" noProof="0" dirty="0">
              <a:ln>
                <a:noFill/>
              </a:ln>
              <a:solidFill>
                <a:srgbClr val="DFF4FB"/>
              </a:solidFill>
              <a:effectLst/>
              <a:uLnTx/>
              <a:uFillTx/>
              <a:ea typeface="+mn-ea"/>
              <a:cs typeface="+mn-cs"/>
            </a:endParaRPr>
          </a:p>
        </p:txBody>
      </p:sp>
      <p:sp>
        <p:nvSpPr>
          <p:cNvPr id="18" name="Slide Number Placeholder 3">
            <a:extLst>
              <a:ext uri="{FF2B5EF4-FFF2-40B4-BE49-F238E27FC236}">
                <a16:creationId xmlns:a16="http://schemas.microsoft.com/office/drawing/2014/main" id="{1107302E-E874-4961-A6C2-F0376B39A53D}"/>
              </a:ext>
            </a:extLst>
          </p:cNvPr>
          <p:cNvSpPr txBox="1">
            <a:spLocks/>
          </p:cNvSpPr>
          <p:nvPr/>
        </p:nvSpPr>
        <p:spPr>
          <a:xfrm>
            <a:off x="10507386" y="6041362"/>
            <a:ext cx="683339"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1F066F68-3144-4DA0-82FC-0B14CFF860E2}" type="slidenum">
              <a:rPr kumimoji="0" lang="en-US" sz="1200" b="0" i="0" u="none" strike="noStrike" kern="1200" cap="none" spc="0" normalizeH="0" baseline="0" noProof="0" dirty="0" smtClean="0">
                <a:ln>
                  <a:noFill/>
                </a:ln>
                <a:solidFill>
                  <a:srgbClr val="5FCBEF"/>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lang="en-US" sz="1200" b="0" i="0" u="none" strike="noStrike" kern="1200" cap="none" spc="0" normalizeH="0" baseline="0" noProof="0">
              <a:ln>
                <a:noFill/>
              </a:ln>
              <a:solidFill>
                <a:srgbClr val="5FCBEF"/>
              </a:solidFill>
              <a:effectLst/>
              <a:uLnTx/>
              <a:uFillTx/>
              <a:latin typeface="Trebuchet MS" panose="020B0603020202020204"/>
            </a:endParaRPr>
          </a:p>
        </p:txBody>
      </p:sp>
      <p:sp>
        <p:nvSpPr>
          <p:cNvPr id="12" name="Rectangle 11">
            <a:extLst>
              <a:ext uri="{FF2B5EF4-FFF2-40B4-BE49-F238E27FC236}">
                <a16:creationId xmlns:a16="http://schemas.microsoft.com/office/drawing/2014/main" id="{5917A3FC-54FD-4704-B27C-C7FABB6F9084}"/>
              </a:ext>
            </a:extLst>
          </p:cNvPr>
          <p:cNvSpPr/>
          <p:nvPr/>
        </p:nvSpPr>
        <p:spPr>
          <a:xfrm>
            <a:off x="7431083" y="6522534"/>
            <a:ext cx="6152606"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C43"/>
                </a:solidFill>
                <a:effectLst/>
                <a:uLnTx/>
                <a:uFillTx/>
                <a:latin typeface="Trebuchet MS" panose="020B0603020202020204"/>
                <a:ea typeface="+mn-ea"/>
                <a:cs typeface="+mn-cs"/>
                <a:hlinkClick r:id="rId4">
                  <a:extLst>
                    <a:ext uri="{A12FA001-AC4F-418D-AE19-62706E023703}">
                      <ahyp:hlinkClr xmlns:ahyp="http://schemas.microsoft.com/office/drawing/2018/hyperlinkcolor" val="tx"/>
                    </a:ext>
                  </a:extLst>
                </a:hlinkClick>
              </a:rPr>
              <a:t>https://mentoringgroup.com/books/mentees-guide.pdf</a:t>
            </a:r>
            <a:endParaRPr kumimoji="0" lang="en-US" sz="1200" b="0" i="0" u="none" strike="noStrike" kern="1200" cap="none" spc="0" normalizeH="0" baseline="0" noProof="0" dirty="0">
              <a:ln>
                <a:noFill/>
              </a:ln>
              <a:solidFill>
                <a:srgbClr val="2C3C43"/>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C3C43"/>
              </a:solidFill>
              <a:effectLst/>
              <a:uLnTx/>
              <a:uFillTx/>
              <a:latin typeface="Trebuchet MS" panose="020B0603020202020204"/>
              <a:ea typeface="+mn-ea"/>
              <a:cs typeface="+mn-cs"/>
            </a:endParaRPr>
          </a:p>
        </p:txBody>
      </p:sp>
    </p:spTree>
    <p:custDataLst>
      <p:tags r:id="rId1"/>
    </p:custDataLst>
    <p:extLst>
      <p:ext uri="{BB962C8B-B14F-4D97-AF65-F5344CB8AC3E}">
        <p14:creationId xmlns:p14="http://schemas.microsoft.com/office/powerpoint/2010/main" val="2287751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Isosceles Triangle 55">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Title 2">
            <a:extLst>
              <a:ext uri="{FF2B5EF4-FFF2-40B4-BE49-F238E27FC236}">
                <a16:creationId xmlns:a16="http://schemas.microsoft.com/office/drawing/2014/main" id="{1E30403B-DE50-4B20-B696-9D482F3BA6A0}"/>
              </a:ext>
            </a:extLst>
          </p:cNvPr>
          <p:cNvSpPr txBox="1">
            <a:spLocks noGrp="1"/>
          </p:cNvSpPr>
          <p:nvPr>
            <p:ph type="title" idx="4294967295"/>
          </p:nvPr>
        </p:nvSpPr>
        <p:spPr bwMode="auto">
          <a:xfrm>
            <a:off x="842597" y="200856"/>
            <a:ext cx="11120992" cy="846137"/>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457200" rtl="0" eaLnBrk="1" latinLnBrk="0" hangingPunct="1">
              <a:spcBef>
                <a:spcPct val="0"/>
              </a:spcBef>
              <a:buNone/>
              <a:defRPr sz="3200" b="0" i="0" kern="1200">
                <a:solidFill>
                  <a:schemeClr val="bg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CBEF"/>
                </a:solidFill>
                <a:effectLst/>
                <a:uLnTx/>
                <a:uFillTx/>
                <a:latin typeface="+mn-lt"/>
                <a:ea typeface="+mj-ea"/>
                <a:cs typeface="Arial"/>
              </a:rPr>
              <a:t>Utilizing Your Network to Optimize Mentoring Experience </a:t>
            </a:r>
          </a:p>
        </p:txBody>
      </p:sp>
      <p:sp>
        <p:nvSpPr>
          <p:cNvPr id="15" name="TextBox 14">
            <a:extLst>
              <a:ext uri="{FF2B5EF4-FFF2-40B4-BE49-F238E27FC236}">
                <a16:creationId xmlns:a16="http://schemas.microsoft.com/office/drawing/2014/main" id="{EE128DA1-BE3B-4E31-954D-9A6BB9E2E3C1}"/>
              </a:ext>
            </a:extLst>
          </p:cNvPr>
          <p:cNvSpPr txBox="1"/>
          <p:nvPr/>
        </p:nvSpPr>
        <p:spPr>
          <a:xfrm>
            <a:off x="3680322" y="1461021"/>
            <a:ext cx="3833808" cy="461665"/>
          </a:xfrm>
          <a:prstGeom prst="rect">
            <a:avLst/>
          </a:prstGeom>
          <a:solidFill>
            <a:schemeClr val="accent1">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75CFED"/>
              </a:buClr>
              <a:buSzTx/>
              <a:buFontTx/>
              <a:buNone/>
              <a:tabLst/>
              <a:defRPr/>
            </a:pPr>
            <a:r>
              <a:rPr kumimoji="0" lang="en-US" sz="2400" b="1" i="0" u="none" strike="noStrike" kern="1200" cap="none" spc="0" normalizeH="0" baseline="0" noProof="0" dirty="0">
                <a:ln>
                  <a:noFill/>
                </a:ln>
                <a:solidFill>
                  <a:srgbClr val="5FCBEF">
                    <a:lumMod val="50000"/>
                  </a:srgbClr>
                </a:solidFill>
                <a:effectLst/>
                <a:uLnTx/>
                <a:uFillTx/>
                <a:latin typeface="Trebuchet MS" panose="020B0603020202020204"/>
                <a:ea typeface="+mn-ea"/>
                <a:cs typeface="+mn-cs"/>
              </a:rPr>
              <a:t>Manage the Relationship</a:t>
            </a:r>
          </a:p>
        </p:txBody>
      </p:sp>
      <p:sp>
        <p:nvSpPr>
          <p:cNvPr id="9" name="Content Placeholder 1">
            <a:extLst>
              <a:ext uri="{FF2B5EF4-FFF2-40B4-BE49-F238E27FC236}">
                <a16:creationId xmlns:a16="http://schemas.microsoft.com/office/drawing/2014/main" id="{6A0CECD6-63EE-4AB4-A09A-95C93EEADD17}"/>
              </a:ext>
            </a:extLst>
          </p:cNvPr>
          <p:cNvSpPr txBox="1">
            <a:spLocks/>
          </p:cNvSpPr>
          <p:nvPr/>
        </p:nvSpPr>
        <p:spPr>
          <a:xfrm>
            <a:off x="926412" y="2227246"/>
            <a:ext cx="5205296" cy="381411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buClr>
                <a:srgbClr val="C0143C"/>
              </a:buClr>
              <a:buFont typeface="Wingdings" charset="2"/>
              <a:buNone/>
              <a:defRPr sz="3000" b="0" i="0" kern="1200">
                <a:solidFill>
                  <a:schemeClr val="tx1">
                    <a:tint val="75000"/>
                  </a:schemeClr>
                </a:solidFill>
                <a:latin typeface="Arial"/>
                <a:ea typeface="+mn-ea"/>
                <a:cs typeface="Arial"/>
              </a:defRPr>
            </a:lvl1pPr>
            <a:lvl2pPr marL="457200" indent="0" algn="ctr" defTabSz="457200" rtl="0" eaLnBrk="1" latinLnBrk="0" hangingPunct="1">
              <a:spcBef>
                <a:spcPct val="20000"/>
              </a:spcBef>
              <a:buClr>
                <a:srgbClr val="575A5D"/>
              </a:buClr>
              <a:buFont typeface="Wingdings" charset="2"/>
              <a:buNone/>
              <a:defRPr sz="2600" b="0" i="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Lucida Grande"/>
              <a:buNone/>
              <a:defRPr sz="2400" b="0" i="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US" sz="1800" b="1" i="0" u="none" strike="noStrike" kern="1200" cap="none" spc="0" normalizeH="0" baseline="0" noProof="0" dirty="0">
                <a:ln>
                  <a:noFill/>
                </a:ln>
                <a:solidFill>
                  <a:srgbClr val="2C3C43"/>
                </a:solidFill>
                <a:effectLst/>
                <a:uLnTx/>
                <a:uFillTx/>
                <a:latin typeface="+mn-lt"/>
                <a:ea typeface="+mn-ea"/>
                <a:cs typeface="Arial"/>
              </a:rPr>
              <a:t>Identify &amp; Revisit Goals/Desired Outcomes</a:t>
            </a:r>
          </a:p>
          <a:p>
            <a:pPr marL="342900" marR="0" lvl="0" indent="-342900" algn="l" defTabSz="457200" rtl="0" eaLnBrk="1" fontAlgn="auto" latinLnBrk="0" hangingPunct="1">
              <a:lnSpc>
                <a:spcPct val="100000"/>
              </a:lnSpc>
              <a:spcBef>
                <a:spcPts val="1000"/>
              </a:spcBef>
              <a:spcAft>
                <a:spcPts val="600"/>
              </a:spcAft>
              <a:buClr>
                <a:srgbClr val="5FCBEF"/>
              </a:buClr>
              <a:buSzPct val="80000"/>
              <a:buFont typeface="Wingdings 3" charset="2"/>
              <a:buChar char=""/>
              <a:tabLst/>
              <a:defRPr/>
            </a:pPr>
            <a:r>
              <a:rPr kumimoji="0" lang="en-US" sz="1800" b="1" i="0" u="none" strike="noStrike" kern="1200" cap="none" spc="0" normalizeH="0" baseline="0" noProof="0" dirty="0">
                <a:ln>
                  <a:noFill/>
                </a:ln>
                <a:solidFill>
                  <a:srgbClr val="2C3C43"/>
                </a:solidFill>
                <a:effectLst/>
                <a:uLnTx/>
                <a:uFillTx/>
                <a:latin typeface="+mn-lt"/>
                <a:ea typeface="+mn-ea"/>
                <a:cs typeface="Arial"/>
              </a:rPr>
              <a:t>Negotiate Duration of Mentorship &amp; Meeting Frequency</a:t>
            </a:r>
            <a:endParaRPr lang="en-US" sz="1800" b="1" i="0" u="none" strike="noStrike" kern="1200" cap="none" spc="0" normalizeH="0" baseline="0" noProof="0" dirty="0">
              <a:ln>
                <a:noFill/>
              </a:ln>
              <a:solidFill>
                <a:srgbClr val="2C3C43"/>
              </a:solidFill>
              <a:effectLst/>
              <a:uLnTx/>
              <a:uFillTx/>
              <a:latin typeface="+mn-lt"/>
              <a:cs typeface="Arial"/>
            </a:endParaRPr>
          </a:p>
          <a:p>
            <a:pPr marL="914400" marR="0" lvl="1" indent="-457200" algn="l" defTabSz="457200" rtl="0" eaLnBrk="1" fontAlgn="auto" latinLnBrk="0" hangingPunct="1">
              <a:lnSpc>
                <a:spcPct val="100000"/>
              </a:lnSpc>
              <a:spcBef>
                <a:spcPts val="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2C3C43"/>
                </a:solidFill>
                <a:effectLst/>
                <a:uLnTx/>
                <a:uFillTx/>
                <a:latin typeface="+mn-lt"/>
                <a:ea typeface="+mn-ea"/>
                <a:cs typeface="Arial"/>
              </a:rPr>
              <a:t>Agenda Setting</a:t>
            </a:r>
          </a:p>
          <a:p>
            <a:pPr marL="914400" marR="0" lvl="1" indent="-457200" algn="l" defTabSz="457200" rtl="0" eaLnBrk="1" fontAlgn="auto" latinLnBrk="0" hangingPunct="1">
              <a:lnSpc>
                <a:spcPct val="100000"/>
              </a:lnSpc>
              <a:spcBef>
                <a:spcPts val="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2C3C43"/>
                </a:solidFill>
                <a:effectLst/>
                <a:uLnTx/>
                <a:uFillTx/>
                <a:latin typeface="+mn-lt"/>
                <a:ea typeface="+mn-ea"/>
                <a:cs typeface="Arial"/>
              </a:rPr>
              <a:t>Post-meeting Actions/Summaries</a:t>
            </a:r>
          </a:p>
          <a:p>
            <a:pPr marL="342900" marR="0" lvl="0" indent="-342900" algn="l" defTabSz="457200" rtl="0" eaLnBrk="1" fontAlgn="auto" latinLnBrk="0" hangingPunct="1">
              <a:lnSpc>
                <a:spcPct val="100000"/>
              </a:lnSpc>
              <a:spcBef>
                <a:spcPts val="1000"/>
              </a:spcBef>
              <a:spcAft>
                <a:spcPts val="600"/>
              </a:spcAft>
              <a:buClr>
                <a:srgbClr val="5FCBEF"/>
              </a:buClr>
              <a:buSzPct val="80000"/>
              <a:buFont typeface="Wingdings 3" charset="2"/>
              <a:buChar char=""/>
              <a:tabLst/>
              <a:defRPr/>
            </a:pPr>
            <a:r>
              <a:rPr kumimoji="0" lang="en-US" sz="1800" b="1" i="0" u="none" strike="noStrike" kern="1200" cap="none" spc="0" normalizeH="0" baseline="0" noProof="0" dirty="0">
                <a:ln>
                  <a:noFill/>
                </a:ln>
                <a:solidFill>
                  <a:srgbClr val="2C3C43"/>
                </a:solidFill>
                <a:effectLst/>
                <a:uLnTx/>
                <a:uFillTx/>
                <a:latin typeface="+mn-lt"/>
                <a:ea typeface="+mn-ea"/>
                <a:cs typeface="Arial"/>
              </a:rPr>
              <a:t>Decide Upon Method, Type, &amp; Feedback Frequency</a:t>
            </a:r>
            <a:endParaRPr lang="en-US" sz="1800" b="1" i="0" u="none" strike="noStrike" kern="1200" cap="none" spc="0" normalizeH="0" baseline="0" noProof="0" dirty="0">
              <a:ln>
                <a:noFill/>
              </a:ln>
              <a:solidFill>
                <a:srgbClr val="2C3C43"/>
              </a:solidFill>
              <a:effectLst/>
              <a:uLnTx/>
              <a:uFillTx/>
              <a:latin typeface="+mn-lt"/>
              <a:cs typeface="Arial"/>
            </a:endParaRPr>
          </a:p>
          <a:p>
            <a:pPr marL="914400" marR="0" lvl="1" indent="-457200" algn="l" defTabSz="457200" rtl="0" eaLnBrk="1" fontAlgn="auto" latinLnBrk="0" hangingPunct="1">
              <a:lnSpc>
                <a:spcPct val="100000"/>
              </a:lnSpc>
              <a:spcBef>
                <a:spcPts val="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2C3C43"/>
                </a:solidFill>
                <a:effectLst/>
                <a:uLnTx/>
                <a:uFillTx/>
                <a:latin typeface="+mn-lt"/>
                <a:ea typeface="+mn-ea"/>
                <a:cs typeface="Arial"/>
              </a:rPr>
              <a:t>Written vs. oral</a:t>
            </a:r>
          </a:p>
          <a:p>
            <a:pPr marL="914400" marR="0" lvl="1" indent="-457200" algn="l" defTabSz="457200" rtl="0" eaLnBrk="1" fontAlgn="auto" latinLnBrk="0" hangingPunct="1">
              <a:lnSpc>
                <a:spcPct val="100000"/>
              </a:lnSpc>
              <a:spcBef>
                <a:spcPts val="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2C3C43"/>
                </a:solidFill>
                <a:effectLst/>
                <a:uLnTx/>
                <a:uFillTx/>
                <a:latin typeface="+mn-lt"/>
                <a:ea typeface="+mn-ea"/>
                <a:cs typeface="Arial"/>
              </a:rPr>
              <a:t>Informal vs. formal </a:t>
            </a:r>
          </a:p>
          <a:p>
            <a:pPr marL="914400" marR="0" lvl="1" indent="-457200" algn="l" defTabSz="457200" rtl="0" eaLnBrk="1" fontAlgn="auto" latinLnBrk="0" hangingPunct="1">
              <a:lnSpc>
                <a:spcPct val="100000"/>
              </a:lnSpc>
              <a:spcBef>
                <a:spcPts val="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2C3C43"/>
                </a:solidFill>
                <a:effectLst/>
                <a:uLnTx/>
                <a:uFillTx/>
                <a:latin typeface="+mn-lt"/>
                <a:ea typeface="+mn-ea"/>
                <a:cs typeface="Arial"/>
              </a:rPr>
              <a:t>Appreciation, coaching, evaluation</a:t>
            </a:r>
          </a:p>
        </p:txBody>
      </p:sp>
      <p:sp>
        <p:nvSpPr>
          <p:cNvPr id="13" name="TextBox 12">
            <a:extLst>
              <a:ext uri="{FF2B5EF4-FFF2-40B4-BE49-F238E27FC236}">
                <a16:creationId xmlns:a16="http://schemas.microsoft.com/office/drawing/2014/main" id="{1E203267-1527-4697-81E6-8F7173BA7683}"/>
              </a:ext>
            </a:extLst>
          </p:cNvPr>
          <p:cNvSpPr txBox="1"/>
          <p:nvPr/>
        </p:nvSpPr>
        <p:spPr>
          <a:xfrm>
            <a:off x="6374134" y="2231168"/>
            <a:ext cx="5734050" cy="2575064"/>
          </a:xfrm>
          <a:prstGeom prst="rect">
            <a:avLst/>
          </a:prstGeom>
          <a:noFill/>
        </p:spPr>
        <p:txBody>
          <a:bodyPr wrap="square" lIns="91440" tIns="45720" rIns="91440" bIns="45720" anchor="t">
            <a:spAutoFit/>
          </a:bodyPr>
          <a:lstStyle/>
          <a:p>
            <a:pPr marL="342900" marR="0" lvl="0" indent="-342900" algn="l" defTabSz="457200" rtl="0" eaLnBrk="1" fontAlgn="auto" latinLnBrk="0" hangingPunct="1">
              <a:lnSpc>
                <a:spcPct val="100000"/>
              </a:lnSpc>
              <a:spcBef>
                <a:spcPts val="1000"/>
              </a:spcBef>
              <a:spcAft>
                <a:spcPts val="600"/>
              </a:spcAft>
              <a:buClr>
                <a:srgbClr val="5FCBEF"/>
              </a:buClr>
              <a:buSzPct val="80000"/>
              <a:buFont typeface="Wingdings 3" charset="2"/>
              <a:buChar char=""/>
              <a:tabLst/>
              <a:defRPr/>
            </a:pPr>
            <a:r>
              <a:rPr kumimoji="0" lang="en-US" sz="1800" b="1" i="0" u="none" strike="noStrike" kern="1200" cap="none" spc="0" normalizeH="0" baseline="0" noProof="0">
                <a:ln>
                  <a:noFill/>
                </a:ln>
                <a:solidFill>
                  <a:srgbClr val="2C3C43"/>
                </a:solidFill>
                <a:effectLst/>
                <a:uLnTx/>
                <a:uFillTx/>
                <a:ea typeface="+mn-ea"/>
                <a:cs typeface="+mn-cs"/>
              </a:rPr>
              <a:t>Establish Preferred Modes of Communication</a:t>
            </a:r>
          </a:p>
          <a:p>
            <a:pPr marL="914400" marR="0" lvl="1" indent="-457200" algn="l" defTabSz="457200" rtl="0" eaLnBrk="1" fontAlgn="auto" latinLnBrk="0" hangingPunct="1">
              <a:lnSpc>
                <a:spcPct val="100000"/>
              </a:lnSpc>
              <a:spcBef>
                <a:spcPts val="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a:ln>
                  <a:noFill/>
                </a:ln>
                <a:solidFill>
                  <a:srgbClr val="2C3C43"/>
                </a:solidFill>
                <a:effectLst/>
                <a:uLnTx/>
                <a:uFillTx/>
                <a:ea typeface="+mn-ea"/>
                <a:cs typeface="Arial"/>
              </a:rPr>
              <a:t>May vary by content, urgency, context</a:t>
            </a:r>
          </a:p>
          <a:p>
            <a:pPr marL="914400" marR="0" lvl="1" indent="-457200" algn="l" defTabSz="457200" rtl="0" eaLnBrk="1" fontAlgn="auto" latinLnBrk="0" hangingPunct="1">
              <a:lnSpc>
                <a:spcPct val="100000"/>
              </a:lnSpc>
              <a:spcBef>
                <a:spcPts val="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a:ln>
                  <a:noFill/>
                </a:ln>
                <a:solidFill>
                  <a:srgbClr val="2C3C43"/>
                </a:solidFill>
                <a:effectLst/>
                <a:uLnTx/>
                <a:uFillTx/>
                <a:ea typeface="+mn-ea"/>
                <a:cs typeface="+mn-cs"/>
              </a:rPr>
              <a:t>Written vs oral</a:t>
            </a:r>
          </a:p>
          <a:p>
            <a:pPr marL="914400" marR="0" lvl="1" indent="-457200" algn="l" defTabSz="457200" rtl="0" eaLnBrk="1" fontAlgn="auto" latinLnBrk="0" hangingPunct="1">
              <a:lnSpc>
                <a:spcPct val="100000"/>
              </a:lnSpc>
              <a:spcBef>
                <a:spcPts val="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a:ln>
                  <a:noFill/>
                </a:ln>
                <a:solidFill>
                  <a:srgbClr val="2C3C43"/>
                </a:solidFill>
                <a:effectLst/>
                <a:uLnTx/>
                <a:uFillTx/>
                <a:ea typeface="+mn-ea"/>
                <a:cs typeface="Arial"/>
              </a:rPr>
              <a:t>Email vs phone vs. in-person</a:t>
            </a:r>
          </a:p>
          <a:p>
            <a:pPr marL="914400" marR="0" lvl="1" indent="-457200" algn="l" defTabSz="457200" rtl="0" eaLnBrk="1" fontAlgn="auto" latinLnBrk="0" hangingPunct="1">
              <a:lnSpc>
                <a:spcPct val="100000"/>
              </a:lnSpc>
              <a:spcBef>
                <a:spcPts val="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a:ln>
                  <a:noFill/>
                </a:ln>
                <a:solidFill>
                  <a:srgbClr val="2C3C43"/>
                </a:solidFill>
                <a:effectLst/>
                <a:uLnTx/>
                <a:uFillTx/>
                <a:ea typeface="+mn-ea"/>
                <a:cs typeface="Arial"/>
              </a:rPr>
              <a:t>Inclusion of other peers/team members/leaders (who to cc:)</a:t>
            </a:r>
          </a:p>
          <a:p>
            <a:pPr marL="914400" marR="0" lvl="1" indent="-457200" algn="l" defTabSz="457200" rtl="0" eaLnBrk="1" fontAlgn="auto" latinLnBrk="0" hangingPunct="1">
              <a:lnSpc>
                <a:spcPct val="100000"/>
              </a:lnSpc>
              <a:spcBef>
                <a:spcPts val="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a:ln>
                  <a:noFill/>
                </a:ln>
                <a:solidFill>
                  <a:srgbClr val="2C3C43"/>
                </a:solidFill>
                <a:effectLst/>
                <a:uLnTx/>
                <a:uFillTx/>
                <a:ea typeface="+mn-ea"/>
                <a:cs typeface="Arial"/>
              </a:rPr>
              <a:t>Review previously provided materials</a:t>
            </a:r>
          </a:p>
          <a:p>
            <a:pPr marL="914400" marR="0" lvl="1" indent="-457200" algn="l" defTabSz="457200" rtl="0" eaLnBrk="1" fontAlgn="auto" latinLnBrk="0" hangingPunct="1">
              <a:lnSpc>
                <a:spcPct val="100000"/>
              </a:lnSpc>
              <a:spcBef>
                <a:spcPts val="0"/>
              </a:spcBef>
              <a:spcAft>
                <a:spcPts val="0"/>
              </a:spcAft>
              <a:buClr>
                <a:srgbClr val="575A5D"/>
              </a:buClr>
              <a:buSzTx/>
              <a:buFont typeface="Wingdings" panose="05000000000000000000" pitchFamily="2" charset="2"/>
              <a:buChar char="§"/>
              <a:tabLst/>
              <a:defRPr/>
            </a:pPr>
            <a:r>
              <a:rPr kumimoji="0" lang="en-US" sz="1600" b="0" i="0" u="none" strike="noStrike" kern="1200" cap="none" spc="0" normalizeH="0" baseline="0" noProof="0">
                <a:ln>
                  <a:noFill/>
                </a:ln>
                <a:solidFill>
                  <a:srgbClr val="2C3C43"/>
                </a:solidFill>
                <a:effectLst/>
                <a:uLnTx/>
                <a:uFillTx/>
                <a:ea typeface="+mn-ea"/>
                <a:cs typeface="Arial"/>
              </a:rPr>
              <a:t>Be ready to articulate goals/needs</a:t>
            </a:r>
            <a:endParaRPr kumimoji="0" lang="en-US" sz="1800" b="0" i="0" u="none" strike="noStrike" kern="1200" cap="none" spc="0" normalizeH="0" baseline="0" noProof="0">
              <a:ln>
                <a:noFill/>
              </a:ln>
              <a:solidFill>
                <a:srgbClr val="2C3C43"/>
              </a:solidFill>
              <a:effectLst/>
              <a:uLnTx/>
              <a:uFillTx/>
              <a:ea typeface="+mn-ea"/>
              <a:cs typeface="Arial"/>
            </a:endParaRPr>
          </a:p>
          <a:p>
            <a:pPr marL="0" marR="0" lvl="0" indent="0" algn="l" defTabSz="457200" rtl="0" eaLnBrk="1" fontAlgn="auto" latinLnBrk="0" hangingPunct="1">
              <a:lnSpc>
                <a:spcPct val="100000"/>
              </a:lnSpc>
              <a:spcBef>
                <a:spcPts val="1000"/>
              </a:spcBef>
              <a:spcAft>
                <a:spcPts val="0"/>
              </a:spcAft>
              <a:buClr>
                <a:srgbClr val="5FCBEF"/>
              </a:buClr>
              <a:buSzPct val="80000"/>
              <a:buFontTx/>
              <a:buNone/>
              <a:tabLst/>
              <a:defRPr/>
            </a:pPr>
            <a:endParaRPr kumimoji="0" lang="en-US" sz="1800" b="0" i="0" u="none" strike="noStrike" kern="1200" cap="none" spc="0" normalizeH="0" baseline="0" noProof="0">
              <a:ln>
                <a:noFill/>
              </a:ln>
              <a:solidFill>
                <a:srgbClr val="DFF4FB"/>
              </a:solidFill>
              <a:effectLst/>
              <a:uLnTx/>
              <a:uFillTx/>
              <a:ea typeface="+mn-ea"/>
              <a:cs typeface="+mn-cs"/>
            </a:endParaRPr>
          </a:p>
        </p:txBody>
      </p:sp>
      <p:sp>
        <p:nvSpPr>
          <p:cNvPr id="17" name="TextBox 16">
            <a:extLst>
              <a:ext uri="{FF2B5EF4-FFF2-40B4-BE49-F238E27FC236}">
                <a16:creationId xmlns:a16="http://schemas.microsoft.com/office/drawing/2014/main" id="{390A4ACA-4A76-4AD3-B9BD-FD48AFBD4D83}"/>
              </a:ext>
            </a:extLst>
          </p:cNvPr>
          <p:cNvSpPr txBox="1"/>
          <p:nvPr/>
        </p:nvSpPr>
        <p:spPr>
          <a:xfrm>
            <a:off x="2570954" y="5579697"/>
            <a:ext cx="5886450" cy="461665"/>
          </a:xfrm>
          <a:prstGeom prst="rect">
            <a:avLst/>
          </a:prstGeom>
          <a:solidFill>
            <a:schemeClr val="accent1">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75CFED"/>
              </a:buClr>
              <a:buSzTx/>
              <a:buFontTx/>
              <a:buNone/>
              <a:tabLst/>
              <a:defRPr/>
            </a:pPr>
            <a:r>
              <a:rPr kumimoji="0" lang="en-US" sz="2400" b="1" i="0" u="none" strike="noStrike" kern="1200" cap="none" spc="0" normalizeH="0" baseline="0" noProof="0" dirty="0">
                <a:ln>
                  <a:noFill/>
                </a:ln>
                <a:solidFill>
                  <a:srgbClr val="5FCBEF">
                    <a:lumMod val="50000"/>
                  </a:srgbClr>
                </a:solidFill>
                <a:effectLst/>
                <a:uLnTx/>
                <a:uFillTx/>
                <a:latin typeface="Trebuchet MS" panose="020B0603020202020204"/>
                <a:ea typeface="+mn-ea"/>
                <a:cs typeface="+mn-cs"/>
              </a:rPr>
              <a:t>Reassess and Renegotiate As Needed</a:t>
            </a:r>
          </a:p>
        </p:txBody>
      </p:sp>
      <p:sp>
        <p:nvSpPr>
          <p:cNvPr id="16" name="Rectangle 15">
            <a:extLst>
              <a:ext uri="{FF2B5EF4-FFF2-40B4-BE49-F238E27FC236}">
                <a16:creationId xmlns:a16="http://schemas.microsoft.com/office/drawing/2014/main" id="{A0DA38F2-E10B-4754-9151-6432FF02950C}"/>
              </a:ext>
            </a:extLst>
          </p:cNvPr>
          <p:cNvSpPr/>
          <p:nvPr/>
        </p:nvSpPr>
        <p:spPr>
          <a:xfrm>
            <a:off x="512590" y="6379340"/>
            <a:ext cx="6122115" cy="4154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C3C43"/>
                </a:solidFill>
                <a:effectLst/>
                <a:uLnTx/>
                <a:uFillTx/>
                <a:latin typeface="Trebuchet MS" panose="020B0603020202020204"/>
                <a:ea typeface="+mn-ea"/>
                <a:cs typeface="+mn-cs"/>
                <a:hlinkClick r:id="rId3">
                  <a:extLst>
                    <a:ext uri="{A12FA001-AC4F-418D-AE19-62706E023703}">
                      <ahyp:hlinkClr xmlns:ahyp="http://schemas.microsoft.com/office/drawing/2018/hyperlinkcolor" val="tx"/>
                    </a:ext>
                  </a:extLst>
                </a:hlinkClick>
              </a:rPr>
              <a:t>https://mentoringgroup.com/books/mentees-guide.pdf</a:t>
            </a:r>
            <a:endParaRPr kumimoji="0" lang="en-US" sz="1050" b="0" i="0" u="none" strike="noStrike" kern="1200" cap="none" spc="0" normalizeH="0" baseline="0" noProof="0" dirty="0">
              <a:ln>
                <a:noFill/>
              </a:ln>
              <a:solidFill>
                <a:srgbClr val="2C3C43"/>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C3C43"/>
                </a:solidFill>
                <a:effectLst/>
                <a:uLnTx/>
                <a:uFillTx/>
                <a:latin typeface="Trebuchet MS" panose="020B0603020202020204"/>
                <a:ea typeface="+mn-ea"/>
                <a:cs typeface="+mn-cs"/>
              </a:rPr>
              <a:t>Stone D, </a:t>
            </a:r>
            <a:r>
              <a:rPr kumimoji="0" lang="en-US" sz="1050" b="0" i="0" u="none" strike="noStrike" kern="1200" cap="none" spc="0" normalizeH="0" baseline="0" noProof="0" dirty="0" err="1">
                <a:ln>
                  <a:noFill/>
                </a:ln>
                <a:solidFill>
                  <a:srgbClr val="2C3C43"/>
                </a:solidFill>
                <a:effectLst/>
                <a:uLnTx/>
                <a:uFillTx/>
                <a:latin typeface="Trebuchet MS" panose="020B0603020202020204"/>
                <a:ea typeface="+mn-ea"/>
                <a:cs typeface="+mn-cs"/>
              </a:rPr>
              <a:t>Heen</a:t>
            </a:r>
            <a:r>
              <a:rPr kumimoji="0" lang="en-US" sz="1050" b="0" i="0" u="none" strike="noStrike" kern="1200" cap="none" spc="0" normalizeH="0" baseline="0" noProof="0" dirty="0">
                <a:ln>
                  <a:noFill/>
                </a:ln>
                <a:solidFill>
                  <a:srgbClr val="2C3C43"/>
                </a:solidFill>
                <a:effectLst/>
                <a:uLnTx/>
                <a:uFillTx/>
                <a:latin typeface="Trebuchet MS" panose="020B0603020202020204"/>
                <a:ea typeface="+mn-ea"/>
                <a:cs typeface="+mn-cs"/>
              </a:rPr>
              <a:t> S. Thanks for the Feedback: The Science and Art of Receiving Feedback Well. 2014</a:t>
            </a:r>
          </a:p>
        </p:txBody>
      </p:sp>
      <p:sp>
        <p:nvSpPr>
          <p:cNvPr id="18" name="Slide Number Placeholder 3">
            <a:extLst>
              <a:ext uri="{FF2B5EF4-FFF2-40B4-BE49-F238E27FC236}">
                <a16:creationId xmlns:a16="http://schemas.microsoft.com/office/drawing/2014/main" id="{1107302E-E874-4961-A6C2-F0376B39A53D}"/>
              </a:ext>
            </a:extLst>
          </p:cNvPr>
          <p:cNvSpPr txBox="1">
            <a:spLocks/>
          </p:cNvSpPr>
          <p:nvPr/>
        </p:nvSpPr>
        <p:spPr>
          <a:xfrm>
            <a:off x="10810350" y="6381049"/>
            <a:ext cx="683339"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1F066F68-3144-4DA0-82FC-0B14CFF860E2}"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Tree>
    <p:custDataLst>
      <p:tags r:id="rId1"/>
    </p:custDataLst>
    <p:extLst>
      <p:ext uri="{BB962C8B-B14F-4D97-AF65-F5344CB8AC3E}">
        <p14:creationId xmlns:p14="http://schemas.microsoft.com/office/powerpoint/2010/main" val="398548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1F77-5902-4731-8F97-425BBD1E6645}"/>
              </a:ext>
            </a:extLst>
          </p:cNvPr>
          <p:cNvSpPr>
            <a:spLocks noGrp="1"/>
          </p:cNvSpPr>
          <p:nvPr>
            <p:ph type="title"/>
          </p:nvPr>
        </p:nvSpPr>
        <p:spPr>
          <a:xfrm>
            <a:off x="398585" y="139747"/>
            <a:ext cx="11089999" cy="1033669"/>
          </a:xfrm>
        </p:spPr>
        <p:txBody>
          <a:bodyPr>
            <a:normAutofit fontScale="90000"/>
          </a:bodyPr>
          <a:lstStyle/>
          <a:p>
            <a:r>
              <a:rPr lang="en-US" sz="4000" b="1" dirty="0"/>
              <a:t>Panel Discussion Topics:</a:t>
            </a:r>
            <a:br>
              <a:rPr lang="en-US" sz="4000" b="1" dirty="0"/>
            </a:br>
            <a:r>
              <a:rPr lang="en-US" sz="4000" b="1" dirty="0"/>
              <a:t>What Should Mentors Keep in Mind</a:t>
            </a:r>
            <a:br>
              <a:rPr lang="en-US" sz="4000" b="1" dirty="0"/>
            </a:br>
            <a:endParaRPr lang="en-US" sz="4000" b="1" dirty="0"/>
          </a:p>
        </p:txBody>
      </p:sp>
      <p:sp>
        <p:nvSpPr>
          <p:cNvPr id="4" name="Slide Number Placeholder 3">
            <a:extLst>
              <a:ext uri="{FF2B5EF4-FFF2-40B4-BE49-F238E27FC236}">
                <a16:creationId xmlns:a16="http://schemas.microsoft.com/office/drawing/2014/main" id="{2D04B913-CBC9-4FA9-BFEA-2657C67E49E3}"/>
              </a:ext>
            </a:extLst>
          </p:cNvPr>
          <p:cNvSpPr>
            <a:spLocks noGrp="1"/>
          </p:cNvSpPr>
          <p:nvPr>
            <p:ph type="sldNum" sz="quarter" idx="12"/>
          </p:nvPr>
        </p:nvSpPr>
        <p:spPr>
          <a:xfrm>
            <a:off x="10685013" y="6223924"/>
            <a:ext cx="6833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066F68-3144-4DA0-82FC-0B14CFF860E2}" type="slidenum">
              <a:rPr kumimoji="0" lang="en-US" sz="900" b="0" i="0" u="none" strike="noStrike" kern="1200" cap="none" spc="0" normalizeH="0" baseline="0" noProof="0" smtClean="0">
                <a:ln>
                  <a:noFill/>
                </a:ln>
                <a:solidFill>
                  <a:schemeClr val="bg1"/>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chemeClr val="bg1"/>
              </a:solidFill>
              <a:effectLst/>
              <a:uLnTx/>
              <a:uFillTx/>
              <a:latin typeface="Trebuchet MS" panose="020B0603020202020204"/>
              <a:ea typeface="+mn-ea"/>
              <a:cs typeface="+mn-cs"/>
            </a:endParaRPr>
          </a:p>
        </p:txBody>
      </p:sp>
      <p:grpSp>
        <p:nvGrpSpPr>
          <p:cNvPr id="14" name="Group 13">
            <a:extLst>
              <a:ext uri="{FF2B5EF4-FFF2-40B4-BE49-F238E27FC236}">
                <a16:creationId xmlns:a16="http://schemas.microsoft.com/office/drawing/2014/main" id="{05450C1F-AEC0-406A-A060-6E52E633DF33}"/>
              </a:ext>
              <a:ext uri="{C183D7F6-B498-43B3-948B-1728B52AA6E4}">
                <adec:decorative xmlns:adec="http://schemas.microsoft.com/office/drawing/2017/decorative" val="1"/>
              </a:ext>
            </a:extLst>
          </p:cNvPr>
          <p:cNvGrpSpPr/>
          <p:nvPr/>
        </p:nvGrpSpPr>
        <p:grpSpPr>
          <a:xfrm>
            <a:off x="1139608" y="1448724"/>
            <a:ext cx="9607952" cy="4775200"/>
            <a:chOff x="1021948" y="1631287"/>
            <a:chExt cx="9607952" cy="4775200"/>
          </a:xfrm>
        </p:grpSpPr>
        <p:grpSp>
          <p:nvGrpSpPr>
            <p:cNvPr id="13" name="Group 12">
              <a:extLst>
                <a:ext uri="{FF2B5EF4-FFF2-40B4-BE49-F238E27FC236}">
                  <a16:creationId xmlns:a16="http://schemas.microsoft.com/office/drawing/2014/main" id="{267F3822-EF0F-4437-ABC8-1C16372A610E}"/>
                </a:ext>
              </a:extLst>
            </p:cNvPr>
            <p:cNvGrpSpPr/>
            <p:nvPr/>
          </p:nvGrpSpPr>
          <p:grpSpPr>
            <a:xfrm>
              <a:off x="1021948" y="1631287"/>
              <a:ext cx="9607952" cy="4775200"/>
              <a:chOff x="1021948" y="1631287"/>
              <a:chExt cx="9607952" cy="4775200"/>
            </a:xfrm>
          </p:grpSpPr>
          <p:graphicFrame>
            <p:nvGraphicFramePr>
              <p:cNvPr id="8" name="Diagram 7">
                <a:extLst>
                  <a:ext uri="{FF2B5EF4-FFF2-40B4-BE49-F238E27FC236}">
                    <a16:creationId xmlns:a16="http://schemas.microsoft.com/office/drawing/2014/main" id="{4E725A83-874C-4949-B62B-76E82F06B229}"/>
                  </a:ext>
                </a:extLst>
              </p:cNvPr>
              <p:cNvGraphicFramePr/>
              <p:nvPr>
                <p:extLst>
                  <p:ext uri="{D42A27DB-BD31-4B8C-83A1-F6EECF244321}">
                    <p14:modId xmlns:p14="http://schemas.microsoft.com/office/powerpoint/2010/main" val="2827579481"/>
                  </p:ext>
                </p:extLst>
              </p:nvPr>
            </p:nvGraphicFramePr>
            <p:xfrm>
              <a:off x="1021948" y="1631287"/>
              <a:ext cx="9607952" cy="4775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Group 8">
                <a:extLst>
                  <a:ext uri="{FF2B5EF4-FFF2-40B4-BE49-F238E27FC236}">
                    <a16:creationId xmlns:a16="http://schemas.microsoft.com/office/drawing/2014/main" id="{93D51BF7-E6A4-488D-A549-EAF2A0E469C8}"/>
                  </a:ext>
                </a:extLst>
              </p:cNvPr>
              <p:cNvGrpSpPr/>
              <p:nvPr/>
            </p:nvGrpSpPr>
            <p:grpSpPr>
              <a:xfrm>
                <a:off x="1439835" y="1986315"/>
                <a:ext cx="593149" cy="4128489"/>
                <a:chOff x="1439835" y="1986315"/>
                <a:chExt cx="593149" cy="4128489"/>
              </a:xfrm>
            </p:grpSpPr>
            <p:pic>
              <p:nvPicPr>
                <p:cNvPr id="36" name="Picture 4" descr="Image result for Icon Image Mentor">
                  <a:extLst>
                    <a:ext uri="{FF2B5EF4-FFF2-40B4-BE49-F238E27FC236}">
                      <a16:creationId xmlns:a16="http://schemas.microsoft.com/office/drawing/2014/main" id="{C98A4476-BECF-4600-9DE8-62600DE4C9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4468" y="1986315"/>
                  <a:ext cx="357327" cy="35732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Image result for finding icon">
                  <a:extLst>
                    <a:ext uri="{FF2B5EF4-FFF2-40B4-BE49-F238E27FC236}">
                      <a16:creationId xmlns:a16="http://schemas.microsoft.com/office/drawing/2014/main" id="{FE5ED3D1-8528-4010-B240-B64CBEC8E6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9835" y="5730168"/>
                  <a:ext cx="593149" cy="38463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2" descr="Image result for find icon">
                  <a:extLst>
                    <a:ext uri="{FF2B5EF4-FFF2-40B4-BE49-F238E27FC236}">
                      <a16:creationId xmlns:a16="http://schemas.microsoft.com/office/drawing/2014/main" id="{89478957-216D-40C6-A234-ACBE5FF073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2088" y="3224291"/>
                  <a:ext cx="419707" cy="41970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5" name="Picture 18" descr="Image result for yes icon">
              <a:extLst>
                <a:ext uri="{FF2B5EF4-FFF2-40B4-BE49-F238E27FC236}">
                  <a16:creationId xmlns:a16="http://schemas.microsoft.com/office/drawing/2014/main" id="{FE71A130-C06D-4A67-A9B5-BAEBBCD17D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2088" y="4586977"/>
              <a:ext cx="419707" cy="28909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09E45CDA-B018-4CDF-A7F9-B2798EDCEA49}"/>
              </a:ext>
              <a:ext uri="{C183D7F6-B498-43B3-948B-1728B52AA6E4}">
                <adec:decorative xmlns:adec="http://schemas.microsoft.com/office/drawing/2017/decorative" val="1"/>
              </a:ext>
            </a:extLst>
          </p:cNvPr>
          <p:cNvSpPr/>
          <p:nvPr/>
        </p:nvSpPr>
        <p:spPr>
          <a:xfrm>
            <a:off x="823648" y="5060298"/>
            <a:ext cx="9385160" cy="116362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14">
            <a:extLst>
              <a:ext uri="{FF2B5EF4-FFF2-40B4-BE49-F238E27FC236}">
                <a16:creationId xmlns:a16="http://schemas.microsoft.com/office/drawing/2014/main" id="{99046193-68F4-4114-B773-64A623262761}"/>
              </a:ext>
              <a:ext uri="{C183D7F6-B498-43B3-948B-1728B52AA6E4}">
                <adec:decorative xmlns:adec="http://schemas.microsoft.com/office/drawing/2017/decorative" val="1"/>
              </a:ext>
            </a:extLst>
          </p:cNvPr>
          <p:cNvSpPr/>
          <p:nvPr/>
        </p:nvSpPr>
        <p:spPr>
          <a:xfrm>
            <a:off x="811924" y="1315392"/>
            <a:ext cx="9385160" cy="246603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custDataLst>
      <p:tags r:id="rId1"/>
    </p:custDataLst>
    <p:extLst>
      <p:ext uri="{BB962C8B-B14F-4D97-AF65-F5344CB8AC3E}">
        <p14:creationId xmlns:p14="http://schemas.microsoft.com/office/powerpoint/2010/main" val="1368240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Isosceles Triangle 55">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Title 2">
            <a:extLst>
              <a:ext uri="{FF2B5EF4-FFF2-40B4-BE49-F238E27FC236}">
                <a16:creationId xmlns:a16="http://schemas.microsoft.com/office/drawing/2014/main" id="{1E30403B-DE50-4B20-B696-9D482F3BA6A0}"/>
              </a:ext>
            </a:extLst>
          </p:cNvPr>
          <p:cNvSpPr txBox="1">
            <a:spLocks noGrp="1"/>
          </p:cNvSpPr>
          <p:nvPr>
            <p:ph type="title" idx="4294967295"/>
          </p:nvPr>
        </p:nvSpPr>
        <p:spPr bwMode="auto">
          <a:xfrm>
            <a:off x="842597" y="200856"/>
            <a:ext cx="11120992" cy="846137"/>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457200" rtl="0" eaLnBrk="1" latinLnBrk="0" hangingPunct="1">
              <a:spcBef>
                <a:spcPct val="0"/>
              </a:spcBef>
              <a:buNone/>
              <a:defRPr sz="3200" b="0" i="0" kern="1200">
                <a:solidFill>
                  <a:schemeClr val="bg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CBEF"/>
                </a:solidFill>
                <a:effectLst/>
                <a:uLnTx/>
                <a:uFillTx/>
                <a:latin typeface="+mn-lt"/>
                <a:ea typeface="+mj-ea"/>
                <a:cs typeface="Arial"/>
              </a:rPr>
              <a:t>Structural Barriers to Mentoring</a:t>
            </a:r>
          </a:p>
        </p:txBody>
      </p:sp>
      <p:sp>
        <p:nvSpPr>
          <p:cNvPr id="21" name="TextBox 20">
            <a:extLst>
              <a:ext uri="{FF2B5EF4-FFF2-40B4-BE49-F238E27FC236}">
                <a16:creationId xmlns:a16="http://schemas.microsoft.com/office/drawing/2014/main" id="{594CF39A-73B7-48DC-BEEE-6C2EE6604FD0}"/>
              </a:ext>
            </a:extLst>
          </p:cNvPr>
          <p:cNvSpPr txBox="1"/>
          <p:nvPr/>
        </p:nvSpPr>
        <p:spPr>
          <a:xfrm>
            <a:off x="842597" y="1305721"/>
            <a:ext cx="11380166"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2C3C43"/>
                </a:solidFill>
                <a:effectLst/>
                <a:uLnTx/>
                <a:uFillTx/>
                <a:latin typeface="Trebuchet MS" panose="020B0603020202020204"/>
                <a:ea typeface="+mn-ea"/>
                <a:cs typeface="+mn-cs"/>
              </a:rPr>
              <a:t>Barriers to successful mentoring can permeate at many levels… individual, interpersonal, institutional, and systemic.  </a:t>
            </a:r>
          </a:p>
        </p:txBody>
      </p:sp>
      <p:grpSp>
        <p:nvGrpSpPr>
          <p:cNvPr id="25" name="Group 24" descr="Institutional Barriers">
            <a:extLst>
              <a:ext uri="{FF2B5EF4-FFF2-40B4-BE49-F238E27FC236}">
                <a16:creationId xmlns:a16="http://schemas.microsoft.com/office/drawing/2014/main" id="{9CBBB117-71D0-4D46-BD46-8B49EDA4B03E}"/>
              </a:ext>
            </a:extLst>
          </p:cNvPr>
          <p:cNvGrpSpPr/>
          <p:nvPr/>
        </p:nvGrpSpPr>
        <p:grpSpPr>
          <a:xfrm>
            <a:off x="917716" y="2641970"/>
            <a:ext cx="4747376" cy="803910"/>
            <a:chOff x="972819" y="1375351"/>
            <a:chExt cx="4747376" cy="803910"/>
          </a:xfrm>
        </p:grpSpPr>
        <p:sp>
          <p:nvSpPr>
            <p:cNvPr id="26" name="Rectangle: Rounded Corners 25">
              <a:extLst>
                <a:ext uri="{FF2B5EF4-FFF2-40B4-BE49-F238E27FC236}">
                  <a16:creationId xmlns:a16="http://schemas.microsoft.com/office/drawing/2014/main" id="{132A07CA-F99B-48F2-B00C-4B5134233326}"/>
                </a:ext>
              </a:extLst>
            </p:cNvPr>
            <p:cNvSpPr/>
            <p:nvPr/>
          </p:nvSpPr>
          <p:spPr>
            <a:xfrm>
              <a:off x="972819" y="1375351"/>
              <a:ext cx="4747376" cy="803910"/>
            </a:xfrm>
            <a:prstGeom prst="round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Text Placeholder 2">
              <a:extLst>
                <a:ext uri="{FF2B5EF4-FFF2-40B4-BE49-F238E27FC236}">
                  <a16:creationId xmlns:a16="http://schemas.microsoft.com/office/drawing/2014/main" id="{4B5F3D26-82F4-4F80-8B82-339F88068F7F}"/>
                </a:ext>
              </a:extLst>
            </p:cNvPr>
            <p:cNvSpPr txBox="1">
              <a:spLocks/>
            </p:cNvSpPr>
            <p:nvPr/>
          </p:nvSpPr>
          <p:spPr>
            <a:xfrm>
              <a:off x="1472667" y="1527323"/>
              <a:ext cx="3650222" cy="597604"/>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2800" b="1">
                  <a:solidFill>
                    <a:schemeClr val="tx2"/>
                  </a:solidFill>
                </a:rPr>
                <a:t>Institutional Barriers </a:t>
              </a:r>
            </a:p>
          </p:txBody>
        </p:sp>
      </p:grpSp>
      <p:sp>
        <p:nvSpPr>
          <p:cNvPr id="22" name="Text Placeholder 8">
            <a:extLst>
              <a:ext uri="{FF2B5EF4-FFF2-40B4-BE49-F238E27FC236}">
                <a16:creationId xmlns:a16="http://schemas.microsoft.com/office/drawing/2014/main" id="{F6EA71E6-0B6C-405E-AC45-DAD91607DAD5}"/>
              </a:ext>
            </a:extLst>
          </p:cNvPr>
          <p:cNvSpPr txBox="1">
            <a:spLocks/>
          </p:cNvSpPr>
          <p:nvPr/>
        </p:nvSpPr>
        <p:spPr>
          <a:xfrm>
            <a:off x="815372" y="3547480"/>
            <a:ext cx="5419015" cy="1138321"/>
          </a:xfrm>
          <a:prstGeom prst="rect">
            <a:avLst/>
          </a:prstGeom>
        </p:spPr>
        <p:txBody>
          <a:bodyPr lIns="91440" tIns="45720" rIns="91440" bIns="4572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a:solidFill>
                  <a:schemeClr val="tx2"/>
                </a:solidFill>
              </a:rPr>
              <a:t>Includes organizational barriers (e.g., department- or institution-level) </a:t>
            </a:r>
          </a:p>
          <a:p>
            <a:endParaRPr lang="en-US" sz="2000" dirty="0">
              <a:solidFill>
                <a:schemeClr val="tx2"/>
              </a:solidFill>
            </a:endParaRPr>
          </a:p>
          <a:p>
            <a:endParaRPr lang="en-US" sz="2000" dirty="0">
              <a:solidFill>
                <a:schemeClr val="tx2"/>
              </a:solidFill>
            </a:endParaRPr>
          </a:p>
        </p:txBody>
      </p:sp>
      <p:grpSp>
        <p:nvGrpSpPr>
          <p:cNvPr id="29" name="Group 28" descr="Systemic Barriers">
            <a:extLst>
              <a:ext uri="{FF2B5EF4-FFF2-40B4-BE49-F238E27FC236}">
                <a16:creationId xmlns:a16="http://schemas.microsoft.com/office/drawing/2014/main" id="{89DAB749-6E42-448A-9A29-395A0A992D29}"/>
              </a:ext>
            </a:extLst>
          </p:cNvPr>
          <p:cNvGrpSpPr/>
          <p:nvPr/>
        </p:nvGrpSpPr>
        <p:grpSpPr>
          <a:xfrm>
            <a:off x="6738065" y="2641970"/>
            <a:ext cx="4536219" cy="794729"/>
            <a:chOff x="972819" y="1375351"/>
            <a:chExt cx="4747376" cy="803910"/>
          </a:xfrm>
        </p:grpSpPr>
        <p:sp>
          <p:nvSpPr>
            <p:cNvPr id="30" name="Rectangle: Rounded Corners 29">
              <a:extLst>
                <a:ext uri="{FF2B5EF4-FFF2-40B4-BE49-F238E27FC236}">
                  <a16:creationId xmlns:a16="http://schemas.microsoft.com/office/drawing/2014/main" id="{DB39174A-FD87-4085-8CBD-2CD9FEC4097D}"/>
                </a:ext>
              </a:extLst>
            </p:cNvPr>
            <p:cNvSpPr/>
            <p:nvPr/>
          </p:nvSpPr>
          <p:spPr>
            <a:xfrm>
              <a:off x="972819" y="1375351"/>
              <a:ext cx="4747376" cy="803910"/>
            </a:xfrm>
            <a:prstGeom prst="round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1" name="Text Placeholder 2">
              <a:extLst>
                <a:ext uri="{FF2B5EF4-FFF2-40B4-BE49-F238E27FC236}">
                  <a16:creationId xmlns:a16="http://schemas.microsoft.com/office/drawing/2014/main" id="{409241A8-7F33-4795-A725-CB799E3D998E}"/>
                </a:ext>
              </a:extLst>
            </p:cNvPr>
            <p:cNvSpPr txBox="1">
              <a:spLocks/>
            </p:cNvSpPr>
            <p:nvPr/>
          </p:nvSpPr>
          <p:spPr>
            <a:xfrm>
              <a:off x="1472667" y="1527323"/>
              <a:ext cx="3650222" cy="597604"/>
            </a:xfrm>
            <a:prstGeom prst="rect">
              <a:avLst/>
            </a:prstGeom>
          </p:spPr>
          <p:txBody>
            <a:bodyPr lIns="91440" tIns="45720" rIns="91440" bIns="45720" anchor="t"/>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2800" b="1">
                  <a:solidFill>
                    <a:schemeClr val="tx2"/>
                  </a:solidFill>
                </a:rPr>
                <a:t>Systemic Barriers </a:t>
              </a:r>
            </a:p>
          </p:txBody>
        </p:sp>
      </p:grpSp>
      <p:sp>
        <p:nvSpPr>
          <p:cNvPr id="20" name="Content Placeholder 14">
            <a:extLst>
              <a:ext uri="{FF2B5EF4-FFF2-40B4-BE49-F238E27FC236}">
                <a16:creationId xmlns:a16="http://schemas.microsoft.com/office/drawing/2014/main" id="{998365AA-F002-4249-82A6-8791DB781D75}"/>
              </a:ext>
            </a:extLst>
          </p:cNvPr>
          <p:cNvSpPr txBox="1">
            <a:spLocks/>
          </p:cNvSpPr>
          <p:nvPr/>
        </p:nvSpPr>
        <p:spPr>
          <a:xfrm>
            <a:off x="6738065" y="3533221"/>
            <a:ext cx="5428627" cy="889668"/>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a:solidFill>
                  <a:schemeClr val="tx2"/>
                </a:solidFill>
              </a:rPr>
              <a:t>Includes barriers stemming from policies or broad cultural/social norms</a:t>
            </a:r>
          </a:p>
        </p:txBody>
      </p:sp>
      <p:pic>
        <p:nvPicPr>
          <p:cNvPr id="24" name="Picture 4">
            <a:extLst>
              <a:ext uri="{FF2B5EF4-FFF2-40B4-BE49-F238E27FC236}">
                <a16:creationId xmlns:a16="http://schemas.microsoft.com/office/drawing/2014/main" id="{3FE8BE93-AFA0-4C9E-AB65-CFD647AABF3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014" y="4411860"/>
            <a:ext cx="1757229" cy="17572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748F6335-53FB-4C52-BAA1-53F985BB592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2178" y="4411860"/>
            <a:ext cx="1897540" cy="1915902"/>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3">
            <a:extLst>
              <a:ext uri="{FF2B5EF4-FFF2-40B4-BE49-F238E27FC236}">
                <a16:creationId xmlns:a16="http://schemas.microsoft.com/office/drawing/2014/main" id="{1107302E-E874-4961-A6C2-F0376B39A53D}"/>
              </a:ext>
            </a:extLst>
          </p:cNvPr>
          <p:cNvSpPr txBox="1">
            <a:spLocks/>
          </p:cNvSpPr>
          <p:nvPr/>
        </p:nvSpPr>
        <p:spPr>
          <a:xfrm>
            <a:off x="10874615" y="6399410"/>
            <a:ext cx="683339"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1F066F68-3144-4DA0-82FC-0B14CFF860E2}" type="slidenum">
              <a:rPr kumimoji="0" lang="en-US" sz="1400" b="0" i="0" u="none" strike="noStrike" kern="1200" cap="none" spc="0" normalizeH="0" baseline="0" noProof="0" dirty="0" smtClean="0">
                <a:ln>
                  <a:noFill/>
                </a:ln>
                <a:solidFill>
                  <a:srgbClr val="5FCBEF"/>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lang="en-US" sz="1400" b="0" i="0" u="none" strike="noStrike" kern="1200" cap="none" spc="0" normalizeH="0" baseline="0" noProof="0">
              <a:ln>
                <a:noFill/>
              </a:ln>
              <a:solidFill>
                <a:srgbClr val="5FCBEF"/>
              </a:solidFill>
              <a:effectLst/>
              <a:uLnTx/>
              <a:uFillTx/>
              <a:latin typeface="Trebuchet MS" panose="020B0603020202020204"/>
            </a:endParaRPr>
          </a:p>
        </p:txBody>
      </p:sp>
    </p:spTree>
    <p:custDataLst>
      <p:tags r:id="rId1"/>
    </p:custDataLst>
    <p:extLst>
      <p:ext uri="{BB962C8B-B14F-4D97-AF65-F5344CB8AC3E}">
        <p14:creationId xmlns:p14="http://schemas.microsoft.com/office/powerpoint/2010/main" val="2129533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Isosceles Triangle 55">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Title 2">
            <a:extLst>
              <a:ext uri="{FF2B5EF4-FFF2-40B4-BE49-F238E27FC236}">
                <a16:creationId xmlns:a16="http://schemas.microsoft.com/office/drawing/2014/main" id="{1E30403B-DE50-4B20-B696-9D482F3BA6A0}"/>
              </a:ext>
            </a:extLst>
          </p:cNvPr>
          <p:cNvSpPr txBox="1">
            <a:spLocks noGrp="1"/>
          </p:cNvSpPr>
          <p:nvPr>
            <p:ph type="title" idx="4294967295"/>
          </p:nvPr>
        </p:nvSpPr>
        <p:spPr bwMode="auto">
          <a:xfrm>
            <a:off x="842597" y="200856"/>
            <a:ext cx="11120992" cy="846137"/>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457200" rtl="0" eaLnBrk="1" latinLnBrk="0" hangingPunct="1">
              <a:spcBef>
                <a:spcPct val="0"/>
              </a:spcBef>
              <a:buNone/>
              <a:defRPr sz="3200" b="0" i="0" kern="1200">
                <a:solidFill>
                  <a:schemeClr val="bg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CBEF"/>
                </a:solidFill>
                <a:effectLst/>
                <a:uLnTx/>
                <a:uFillTx/>
                <a:latin typeface="+mn-lt"/>
                <a:ea typeface="+mj-ea"/>
                <a:cs typeface="Arial"/>
              </a:rPr>
              <a:t>Structural Barriers to Mentoring </a:t>
            </a:r>
          </a:p>
        </p:txBody>
      </p:sp>
      <p:sp>
        <p:nvSpPr>
          <p:cNvPr id="16" name="Text Placeholder 3">
            <a:extLst>
              <a:ext uri="{FF2B5EF4-FFF2-40B4-BE49-F238E27FC236}">
                <a16:creationId xmlns:a16="http://schemas.microsoft.com/office/drawing/2014/main" id="{0AF3D2B9-FE36-4EAA-A989-BE060C374F8C}"/>
              </a:ext>
            </a:extLst>
          </p:cNvPr>
          <p:cNvSpPr txBox="1">
            <a:spLocks/>
          </p:cNvSpPr>
          <p:nvPr/>
        </p:nvSpPr>
        <p:spPr>
          <a:xfrm>
            <a:off x="830024" y="2352394"/>
            <a:ext cx="5179194" cy="3662218"/>
          </a:xfrm>
          <a:prstGeom prst="rect">
            <a:avLst/>
          </a:prstGeom>
        </p:spPr>
        <p:txBody>
          <a:bodyPr lIns="91440" tIns="45720" rIns="91440" bIns="4572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spcAft>
                <a:spcPts val="1200"/>
              </a:spcAft>
            </a:pPr>
            <a:r>
              <a:rPr lang="en-US" dirty="0">
                <a:solidFill>
                  <a:schemeClr val="tx2"/>
                </a:solidFill>
                <a:ea typeface="+mn-lt"/>
                <a:cs typeface="+mn-lt"/>
              </a:rPr>
              <a:t>Absence of established support for mentees (e.g., local peer mentoring networks)</a:t>
            </a:r>
            <a:endParaRPr lang="en-US" sz="1600" dirty="0">
              <a:solidFill>
                <a:schemeClr val="tx2"/>
              </a:solidFill>
            </a:endParaRPr>
          </a:p>
          <a:p>
            <a:pPr>
              <a:spcBef>
                <a:spcPts val="0"/>
              </a:spcBef>
              <a:spcAft>
                <a:spcPts val="1200"/>
              </a:spcAft>
            </a:pPr>
            <a:r>
              <a:rPr lang="en-US" dirty="0">
                <a:solidFill>
                  <a:schemeClr val="tx2"/>
                </a:solidFill>
              </a:rPr>
              <a:t>Choice and availability of mentors</a:t>
            </a:r>
            <a:endParaRPr lang="en-US" sz="1600" dirty="0">
              <a:solidFill>
                <a:schemeClr val="tx2"/>
              </a:solidFill>
            </a:endParaRPr>
          </a:p>
          <a:p>
            <a:pPr>
              <a:spcBef>
                <a:spcPts val="0"/>
              </a:spcBef>
              <a:spcAft>
                <a:spcPts val="1200"/>
              </a:spcAft>
            </a:pPr>
            <a:r>
              <a:rPr lang="en-US" dirty="0">
                <a:solidFill>
                  <a:schemeClr val="tx2"/>
                </a:solidFill>
              </a:rPr>
              <a:t>Insufficient mentor education opportunities, especially those that incorporate culturally-responsive and inclusive practices</a:t>
            </a:r>
          </a:p>
          <a:p>
            <a:pPr>
              <a:spcBef>
                <a:spcPts val="0"/>
              </a:spcBef>
              <a:spcAft>
                <a:spcPts val="1200"/>
              </a:spcAft>
            </a:pPr>
            <a:r>
              <a:rPr lang="en-US" dirty="0">
                <a:solidFill>
                  <a:schemeClr val="tx2"/>
                </a:solidFill>
              </a:rPr>
              <a:t>Insufficient support for formal mentoring of tenured faculty</a:t>
            </a:r>
          </a:p>
          <a:p>
            <a:pPr>
              <a:spcBef>
                <a:spcPts val="0"/>
              </a:spcBef>
              <a:spcAft>
                <a:spcPts val="1200"/>
              </a:spcAft>
            </a:pPr>
            <a:r>
              <a:rPr lang="en-US" dirty="0">
                <a:solidFill>
                  <a:schemeClr val="tx2"/>
                </a:solidFill>
              </a:rPr>
              <a:t>Poor “return on investment” articulation</a:t>
            </a:r>
          </a:p>
          <a:p>
            <a:pPr>
              <a:spcBef>
                <a:spcPts val="0"/>
              </a:spcBef>
              <a:spcAft>
                <a:spcPts val="1200"/>
              </a:spcAft>
            </a:pPr>
            <a:r>
              <a:rPr lang="en-US" dirty="0">
                <a:solidFill>
                  <a:schemeClr val="tx2"/>
                </a:solidFill>
              </a:rPr>
              <a:t>Lack of best practices for using mentoring data</a:t>
            </a:r>
          </a:p>
        </p:txBody>
      </p:sp>
      <p:sp>
        <p:nvSpPr>
          <p:cNvPr id="25" name="Text Placeholder 5">
            <a:extLst>
              <a:ext uri="{FF2B5EF4-FFF2-40B4-BE49-F238E27FC236}">
                <a16:creationId xmlns:a16="http://schemas.microsoft.com/office/drawing/2014/main" id="{65B7A1DD-1D4D-44DA-B81F-C3A0FDC2544B}"/>
              </a:ext>
            </a:extLst>
          </p:cNvPr>
          <p:cNvSpPr txBox="1">
            <a:spLocks/>
          </p:cNvSpPr>
          <p:nvPr/>
        </p:nvSpPr>
        <p:spPr>
          <a:xfrm>
            <a:off x="6576646" y="2348497"/>
            <a:ext cx="5179194" cy="3365500"/>
          </a:xfrm>
          <a:prstGeom prst="rect">
            <a:avLst/>
          </a:prstGeom>
        </p:spPr>
        <p:txBody>
          <a:bodyPr lIns="91440" tIns="45720" rIns="91440" bIns="4572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spcAft>
                <a:spcPts val="1200"/>
              </a:spcAft>
            </a:pPr>
            <a:r>
              <a:rPr lang="en-US" dirty="0">
                <a:solidFill>
                  <a:schemeClr val="tx2"/>
                </a:solidFill>
              </a:rPr>
              <a:t>"Politics" within academia; unwritten scientific hierarchy</a:t>
            </a:r>
            <a:endParaRPr lang="en-US" sz="1600" dirty="0">
              <a:solidFill>
                <a:schemeClr val="tx2"/>
              </a:solidFill>
            </a:endParaRPr>
          </a:p>
          <a:p>
            <a:pPr>
              <a:spcBef>
                <a:spcPts val="0"/>
              </a:spcBef>
              <a:spcAft>
                <a:spcPts val="1200"/>
              </a:spcAft>
            </a:pPr>
            <a:r>
              <a:rPr lang="en-US" dirty="0">
                <a:solidFill>
                  <a:schemeClr val="tx2"/>
                </a:solidFill>
              </a:rPr>
              <a:t>Lack of sustainability (e.g., mentored training experiences with short terms)</a:t>
            </a:r>
          </a:p>
          <a:p>
            <a:pPr>
              <a:spcBef>
                <a:spcPts val="0"/>
              </a:spcBef>
              <a:spcAft>
                <a:spcPts val="1200"/>
              </a:spcAft>
            </a:pPr>
            <a:r>
              <a:rPr lang="en-US" dirty="0">
                <a:solidFill>
                  <a:schemeClr val="tx2"/>
                </a:solidFill>
              </a:rPr>
              <a:t>Incomplete assessments to better understand the effects of the mentoring interventions that are implemented</a:t>
            </a:r>
          </a:p>
          <a:p>
            <a:pPr>
              <a:spcBef>
                <a:spcPts val="0"/>
              </a:spcBef>
              <a:spcAft>
                <a:spcPts val="1200"/>
              </a:spcAft>
            </a:pPr>
            <a:r>
              <a:rPr lang="en-US" dirty="0">
                <a:solidFill>
                  <a:schemeClr val="tx2"/>
                </a:solidFill>
              </a:rPr>
              <a:t>Few incentives for mentors (e.g., time constraints, compensation, merit/promotion recognition, etc.)</a:t>
            </a:r>
          </a:p>
          <a:p>
            <a:pPr>
              <a:spcBef>
                <a:spcPts val="0"/>
              </a:spcBef>
              <a:spcAft>
                <a:spcPts val="1200"/>
              </a:spcAft>
            </a:pPr>
            <a:r>
              <a:rPr lang="en-US" dirty="0">
                <a:solidFill>
                  <a:schemeClr val="tx2"/>
                </a:solidFill>
              </a:rPr>
              <a:t>Unrecognized conflicts of interest</a:t>
            </a:r>
          </a:p>
        </p:txBody>
      </p:sp>
      <p:grpSp>
        <p:nvGrpSpPr>
          <p:cNvPr id="12" name="Group 11" descr="Institutional Barriers [organization barriers (e.g., department- or institution-level)]">
            <a:extLst>
              <a:ext uri="{FF2B5EF4-FFF2-40B4-BE49-F238E27FC236}">
                <a16:creationId xmlns:a16="http://schemas.microsoft.com/office/drawing/2014/main" id="{D9B42ED5-AC67-FD4E-96CB-D50D0F301573}"/>
              </a:ext>
            </a:extLst>
          </p:cNvPr>
          <p:cNvGrpSpPr/>
          <p:nvPr/>
        </p:nvGrpSpPr>
        <p:grpSpPr>
          <a:xfrm>
            <a:off x="921386" y="1289071"/>
            <a:ext cx="4806897" cy="1019199"/>
            <a:chOff x="972819" y="1189282"/>
            <a:chExt cx="4806897" cy="1019199"/>
          </a:xfrm>
        </p:grpSpPr>
        <p:sp>
          <p:nvSpPr>
            <p:cNvPr id="2" name="Rectangle: Rounded Corners 1">
              <a:extLst>
                <a:ext uri="{FF2B5EF4-FFF2-40B4-BE49-F238E27FC236}">
                  <a16:creationId xmlns:a16="http://schemas.microsoft.com/office/drawing/2014/main" id="{371F153A-2EFA-40E6-8E6C-1CCA24D3A6F4}"/>
                </a:ext>
              </a:extLst>
            </p:cNvPr>
            <p:cNvSpPr/>
            <p:nvPr/>
          </p:nvSpPr>
          <p:spPr>
            <a:xfrm>
              <a:off x="972819" y="1189282"/>
              <a:ext cx="4756236" cy="989979"/>
            </a:xfrm>
            <a:prstGeom prst="round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7" name="Picture 2" descr="Organization chart free icon">
              <a:extLst>
                <a:ext uri="{FF2B5EF4-FFF2-40B4-BE49-F238E27FC236}">
                  <a16:creationId xmlns:a16="http://schemas.microsoft.com/office/drawing/2014/main" id="{07A4AAC6-6722-4F8E-82F8-0897B01CB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400" y="1374161"/>
              <a:ext cx="705232" cy="705232"/>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
              <a:extLst>
                <a:ext uri="{FF2B5EF4-FFF2-40B4-BE49-F238E27FC236}">
                  <a16:creationId xmlns:a16="http://schemas.microsoft.com/office/drawing/2014/main" id="{1CFA3C05-CD69-4972-8B4D-1638358F9F9A}"/>
                </a:ext>
              </a:extLst>
            </p:cNvPr>
            <p:cNvSpPr txBox="1">
              <a:spLocks/>
            </p:cNvSpPr>
            <p:nvPr/>
          </p:nvSpPr>
          <p:spPr>
            <a:xfrm>
              <a:off x="1952285" y="1218378"/>
              <a:ext cx="3827431" cy="367232"/>
            </a:xfrm>
            <a:prstGeom prst="rect">
              <a:avLst/>
            </a:prstGeom>
          </p:spPr>
          <p:txBody>
            <a:bodyPr lIns="91440" tIns="45720" rIns="91440" bIns="45720" anchor="t"/>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b="1">
                  <a:solidFill>
                    <a:schemeClr val="tx2"/>
                  </a:solidFill>
                </a:rPr>
                <a:t>Institutional Barriers </a:t>
              </a:r>
            </a:p>
          </p:txBody>
        </p:sp>
        <p:sp>
          <p:nvSpPr>
            <p:cNvPr id="5" name="TextBox 4">
              <a:extLst>
                <a:ext uri="{FF2B5EF4-FFF2-40B4-BE49-F238E27FC236}">
                  <a16:creationId xmlns:a16="http://schemas.microsoft.com/office/drawing/2014/main" id="{8934F66A-45A3-D2B2-F85F-D10AAAC17F5F}"/>
                </a:ext>
              </a:extLst>
            </p:cNvPr>
            <p:cNvSpPr txBox="1"/>
            <p:nvPr/>
          </p:nvSpPr>
          <p:spPr>
            <a:xfrm>
              <a:off x="2075123" y="1685261"/>
              <a:ext cx="37001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2C3C43"/>
                  </a:solidFill>
                </a:rPr>
                <a:t>[organizational barriers (e.g., department- or institution-level)]</a:t>
              </a:r>
              <a:endParaRPr lang="en-US" sz="1400"/>
            </a:p>
          </p:txBody>
        </p:sp>
      </p:grpSp>
      <p:grpSp>
        <p:nvGrpSpPr>
          <p:cNvPr id="11" name="Group 10" descr="Systemic Barriers (barriers from policies or broad cultural/social norms)">
            <a:extLst>
              <a:ext uri="{FF2B5EF4-FFF2-40B4-BE49-F238E27FC236}">
                <a16:creationId xmlns:a16="http://schemas.microsoft.com/office/drawing/2014/main" id="{CC70B177-9F20-97FD-E6BB-C0589982C241}"/>
              </a:ext>
            </a:extLst>
          </p:cNvPr>
          <p:cNvGrpSpPr/>
          <p:nvPr/>
        </p:nvGrpSpPr>
        <p:grpSpPr>
          <a:xfrm>
            <a:off x="6664787" y="1320440"/>
            <a:ext cx="4936387" cy="1028057"/>
            <a:chOff x="7121981" y="896887"/>
            <a:chExt cx="4936387" cy="1028057"/>
          </a:xfrm>
        </p:grpSpPr>
        <p:sp>
          <p:nvSpPr>
            <p:cNvPr id="6" name="Rectangle: Rounded Corners 5">
              <a:extLst>
                <a:ext uri="{FF2B5EF4-FFF2-40B4-BE49-F238E27FC236}">
                  <a16:creationId xmlns:a16="http://schemas.microsoft.com/office/drawing/2014/main" id="{296CB1F9-919C-6036-3943-E99AC7ACE4CE}"/>
                </a:ext>
              </a:extLst>
            </p:cNvPr>
            <p:cNvSpPr/>
            <p:nvPr/>
          </p:nvSpPr>
          <p:spPr>
            <a:xfrm>
              <a:off x="7121981" y="896887"/>
              <a:ext cx="4756236" cy="989979"/>
            </a:xfrm>
            <a:prstGeom prst="round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6" name="Picture 2" descr="Culture free icon">
              <a:extLst>
                <a:ext uri="{FF2B5EF4-FFF2-40B4-BE49-F238E27FC236}">
                  <a16:creationId xmlns:a16="http://schemas.microsoft.com/office/drawing/2014/main" id="{BA56F96F-AADF-4062-A1C8-6DCBC62326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8829" y="989138"/>
              <a:ext cx="786076" cy="8126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4">
              <a:extLst>
                <a:ext uri="{FF2B5EF4-FFF2-40B4-BE49-F238E27FC236}">
                  <a16:creationId xmlns:a16="http://schemas.microsoft.com/office/drawing/2014/main" id="{45507156-AE15-4C85-9EBB-E81897E3A717}"/>
                </a:ext>
              </a:extLst>
            </p:cNvPr>
            <p:cNvSpPr txBox="1">
              <a:spLocks/>
            </p:cNvSpPr>
            <p:nvPr/>
          </p:nvSpPr>
          <p:spPr>
            <a:xfrm>
              <a:off x="8399585" y="917123"/>
              <a:ext cx="3658783" cy="597604"/>
            </a:xfrm>
            <a:prstGeom prst="rect">
              <a:avLst/>
            </a:prstGeom>
          </p:spPr>
          <p:txBody>
            <a:bodyPr lIns="91440" tIns="45720" rIns="91440" bIns="45720" anchor="t"/>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600"/>
                </a:spcBef>
                <a:buNone/>
              </a:pPr>
              <a:r>
                <a:rPr lang="en-US" sz="2800" b="1">
                  <a:solidFill>
                    <a:schemeClr val="tx2"/>
                  </a:solidFill>
                </a:rPr>
                <a:t>Systemic Barriers</a:t>
              </a:r>
            </a:p>
          </p:txBody>
        </p:sp>
        <p:sp>
          <p:nvSpPr>
            <p:cNvPr id="10" name="TextBox 9">
              <a:extLst>
                <a:ext uri="{FF2B5EF4-FFF2-40B4-BE49-F238E27FC236}">
                  <a16:creationId xmlns:a16="http://schemas.microsoft.com/office/drawing/2014/main" id="{371DA760-9891-979F-A738-687480595B63}"/>
                </a:ext>
              </a:extLst>
            </p:cNvPr>
            <p:cNvSpPr txBox="1"/>
            <p:nvPr/>
          </p:nvSpPr>
          <p:spPr>
            <a:xfrm>
              <a:off x="8578704" y="1401724"/>
              <a:ext cx="278750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2C3C43"/>
                  </a:solidFill>
                </a:rPr>
                <a:t>(barriers from policies or broad cultural/social norms)</a:t>
              </a:r>
              <a:endParaRPr lang="en-US" sz="1400">
                <a:solidFill>
                  <a:srgbClr val="DFF4FB"/>
                </a:solidFill>
              </a:endParaRPr>
            </a:p>
          </p:txBody>
        </p:sp>
      </p:grpSp>
      <p:sp>
        <p:nvSpPr>
          <p:cNvPr id="14" name="Slide Number Placeholder 3">
            <a:extLst>
              <a:ext uri="{FF2B5EF4-FFF2-40B4-BE49-F238E27FC236}">
                <a16:creationId xmlns:a16="http://schemas.microsoft.com/office/drawing/2014/main" id="{E38D7CF5-34ED-BA9F-EC83-911D48AF1427}"/>
              </a:ext>
            </a:extLst>
          </p:cNvPr>
          <p:cNvSpPr txBox="1">
            <a:spLocks/>
          </p:cNvSpPr>
          <p:nvPr/>
        </p:nvSpPr>
        <p:spPr>
          <a:xfrm>
            <a:off x="10874615" y="6399410"/>
            <a:ext cx="683339"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1F066F68-3144-4DA0-82FC-0B14CFF860E2}" type="slidenum">
              <a:rPr kumimoji="0" lang="en-US" sz="1400" b="0" i="0" u="none" strike="noStrike" kern="1200" cap="none" spc="0" normalizeH="0" baseline="0" noProof="0" dirty="0" smtClean="0">
                <a:ln>
                  <a:noFill/>
                </a:ln>
                <a:solidFill>
                  <a:srgbClr val="5FCBEF"/>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lang="en-US" sz="1400" b="0" i="0" u="none" strike="noStrike" kern="1200" cap="none" spc="0" normalizeH="0" baseline="0" noProof="0">
              <a:ln>
                <a:noFill/>
              </a:ln>
              <a:solidFill>
                <a:srgbClr val="5FCBEF"/>
              </a:solidFill>
              <a:effectLst/>
              <a:uLnTx/>
              <a:uFillTx/>
              <a:latin typeface="Trebuchet MS" panose="020B0603020202020204"/>
            </a:endParaRPr>
          </a:p>
        </p:txBody>
      </p:sp>
    </p:spTree>
    <p:custDataLst>
      <p:tags r:id="rId1"/>
    </p:custDataLst>
    <p:extLst>
      <p:ext uri="{BB962C8B-B14F-4D97-AF65-F5344CB8AC3E}">
        <p14:creationId xmlns:p14="http://schemas.microsoft.com/office/powerpoint/2010/main" val="279332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Isosceles Triangle 55">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2">
            <a:extLst>
              <a:ext uri="{FF2B5EF4-FFF2-40B4-BE49-F238E27FC236}">
                <a16:creationId xmlns:a16="http://schemas.microsoft.com/office/drawing/2014/main" id="{3764A29D-9F76-0307-E69E-B27B13861B67}"/>
              </a:ext>
              <a:ext uri="{C183D7F6-B498-43B3-948B-1728B52AA6E4}">
                <adec:decorative xmlns:adec="http://schemas.microsoft.com/office/drawing/2017/decorative" val="0"/>
              </a:ext>
            </a:extLst>
          </p:cNvPr>
          <p:cNvSpPr txBox="1">
            <a:spLocks/>
          </p:cNvSpPr>
          <p:nvPr/>
        </p:nvSpPr>
        <p:spPr bwMode="auto">
          <a:xfrm>
            <a:off x="842597" y="200856"/>
            <a:ext cx="11120992" cy="846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latinLnBrk="0" hangingPunct="1">
              <a:spcBef>
                <a:spcPct val="0"/>
              </a:spcBef>
              <a:buNone/>
              <a:defRPr sz="3200" b="0" i="0" kern="1200">
                <a:solidFill>
                  <a:schemeClr val="bg1"/>
                </a:solidFill>
                <a:latin typeface="Arial"/>
                <a:ea typeface="+mj-ea"/>
                <a:cs typeface="Arial"/>
              </a:defRPr>
            </a:lvl1pPr>
          </a:lstStyle>
          <a:p>
            <a:pPr>
              <a:defRPr/>
            </a:pPr>
            <a:r>
              <a:rPr kumimoji="0" lang="en-US" sz="3600" b="1" i="0" u="none" strike="noStrike" kern="1200" cap="none" spc="0" normalizeH="0" baseline="0" noProof="0" dirty="0">
                <a:ln>
                  <a:noFill/>
                </a:ln>
                <a:solidFill>
                  <a:srgbClr val="5FCBEF"/>
                </a:solidFill>
                <a:effectLst/>
                <a:uLnTx/>
                <a:uFillTx/>
                <a:latin typeface="+mn-lt"/>
                <a:ea typeface="+mj-ea"/>
                <a:cs typeface="Arial"/>
              </a:rPr>
              <a:t>Structural Barriers to Mentoring</a:t>
            </a:r>
            <a:r>
              <a:rPr lang="en-US" sz="3600" b="1" dirty="0">
                <a:solidFill>
                  <a:srgbClr val="5FCBEF"/>
                </a:solidFill>
                <a:latin typeface="+mn-lt"/>
              </a:rPr>
              <a:t> Can Be Addressed  </a:t>
            </a:r>
            <a:endParaRPr kumimoji="0" lang="en-US" sz="3600" b="1" i="0" u="none" strike="noStrike" kern="1200" cap="none" spc="0" normalizeH="0" baseline="0" noProof="0" dirty="0">
              <a:ln>
                <a:noFill/>
              </a:ln>
              <a:solidFill>
                <a:srgbClr val="5FCBEF"/>
              </a:solidFill>
              <a:effectLst/>
              <a:uLnTx/>
              <a:uFillTx/>
              <a:latin typeface="+mn-lt"/>
              <a:ea typeface="+mj-ea"/>
              <a:cs typeface="Arial"/>
            </a:endParaRPr>
          </a:p>
        </p:txBody>
      </p:sp>
      <p:sp>
        <p:nvSpPr>
          <p:cNvPr id="7" name="Title 2">
            <a:extLst>
              <a:ext uri="{FF2B5EF4-FFF2-40B4-BE49-F238E27FC236}">
                <a16:creationId xmlns:a16="http://schemas.microsoft.com/office/drawing/2014/main" id="{1E30403B-DE50-4B20-B696-9D482F3BA6A0}"/>
              </a:ext>
              <a:ext uri="{C183D7F6-B498-43B3-948B-1728B52AA6E4}">
                <adec:decorative xmlns:adec="http://schemas.microsoft.com/office/drawing/2017/decorative" val="1"/>
              </a:ext>
            </a:extLst>
          </p:cNvPr>
          <p:cNvSpPr txBox="1">
            <a:spLocks noGrp="1"/>
          </p:cNvSpPr>
          <p:nvPr>
            <p:ph type="title" idx="4294967295"/>
          </p:nvPr>
        </p:nvSpPr>
        <p:spPr bwMode="auto">
          <a:xfrm>
            <a:off x="842597" y="200856"/>
            <a:ext cx="11120992" cy="846137"/>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457200" rtl="0" eaLnBrk="1" latinLnBrk="0" hangingPunct="1">
              <a:spcBef>
                <a:spcPct val="0"/>
              </a:spcBef>
              <a:buNone/>
              <a:defRPr sz="3200" b="0" i="0" kern="1200">
                <a:solidFill>
                  <a:schemeClr val="bg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FCBEF"/>
                </a:solidFill>
                <a:effectLst/>
                <a:uLnTx/>
                <a:uFillTx/>
                <a:latin typeface="+mn-lt"/>
                <a:ea typeface="+mj-ea"/>
                <a:cs typeface="Arial"/>
              </a:rPr>
              <a:t>Structural Barriers to Mentoring</a:t>
            </a:r>
          </a:p>
        </p:txBody>
      </p:sp>
      <p:sp>
        <p:nvSpPr>
          <p:cNvPr id="24" name="TextBox 23">
            <a:extLst>
              <a:ext uri="{FF2B5EF4-FFF2-40B4-BE49-F238E27FC236}">
                <a16:creationId xmlns:a16="http://schemas.microsoft.com/office/drawing/2014/main" id="{B146169B-4B30-47E1-8229-D90F493EC3EF}"/>
              </a:ext>
            </a:extLst>
          </p:cNvPr>
          <p:cNvSpPr txBox="1"/>
          <p:nvPr/>
        </p:nvSpPr>
        <p:spPr>
          <a:xfrm>
            <a:off x="1021896" y="1565345"/>
            <a:ext cx="10933225"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2C3C43"/>
                </a:solidFill>
                <a:effectLst/>
                <a:uLnTx/>
                <a:uFillTx/>
                <a:latin typeface="Trebuchet MS" panose="020B0603020202020204"/>
                <a:ea typeface="+mn-ea"/>
                <a:cs typeface="+mn-cs"/>
              </a:rPr>
              <a:t>Barriers to successful mentoring can permeate at many levels… individual, interpersonal, institutional, and systemic.  </a:t>
            </a:r>
          </a:p>
        </p:txBody>
      </p:sp>
      <p:sp>
        <p:nvSpPr>
          <p:cNvPr id="28" name="Text Placeholder 15">
            <a:extLst>
              <a:ext uri="{FF2B5EF4-FFF2-40B4-BE49-F238E27FC236}">
                <a16:creationId xmlns:a16="http://schemas.microsoft.com/office/drawing/2014/main" id="{680DAD15-3294-4BBD-8784-F645DBE23B6C}"/>
              </a:ext>
            </a:extLst>
          </p:cNvPr>
          <p:cNvSpPr txBox="1">
            <a:spLocks/>
          </p:cNvSpPr>
          <p:nvPr/>
        </p:nvSpPr>
        <p:spPr>
          <a:xfrm>
            <a:off x="24389" y="2697269"/>
            <a:ext cx="3118700" cy="597604"/>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2400" b="1" kern="1200" spc="-20" baseline="0">
                <a:solidFill>
                  <a:schemeClr val="accent2"/>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20" normalizeH="0" baseline="0" noProof="0" dirty="0">
                <a:ln>
                  <a:noFill/>
                </a:ln>
                <a:solidFill>
                  <a:srgbClr val="2E83C3"/>
                </a:solidFill>
                <a:effectLst/>
                <a:uLnTx/>
                <a:uFillTx/>
                <a:latin typeface="Trebuchet MS" panose="020B0603020202020204"/>
                <a:ea typeface="+mn-ea"/>
                <a:cs typeface="+mn-cs"/>
              </a:rPr>
              <a:t>MENTORING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20" normalizeH="0" baseline="0" noProof="0" dirty="0">
                <a:ln>
                  <a:noFill/>
                </a:ln>
                <a:solidFill>
                  <a:srgbClr val="2E83C3"/>
                </a:solidFill>
                <a:effectLst/>
                <a:uLnTx/>
                <a:uFillTx/>
                <a:latin typeface="Trebuchet MS" panose="020B0603020202020204"/>
                <a:ea typeface="+mn-ea"/>
                <a:cs typeface="+mn-cs"/>
              </a:rPr>
              <a:t>SUCCESS</a:t>
            </a:r>
          </a:p>
        </p:txBody>
      </p:sp>
      <p:pic>
        <p:nvPicPr>
          <p:cNvPr id="19" name="Picture 2">
            <a:extLst>
              <a:ext uri="{FF2B5EF4-FFF2-40B4-BE49-F238E27FC236}">
                <a16:creationId xmlns:a16="http://schemas.microsoft.com/office/drawing/2014/main" id="{F5A3C668-3AA4-4355-966F-DA876450FAE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95" y="3555822"/>
            <a:ext cx="2107739" cy="2107739"/>
          </a:xfrm>
          <a:prstGeom prst="rect">
            <a:avLst/>
          </a:prstGeom>
          <a:noFill/>
          <a:extLst>
            <a:ext uri="{909E8E84-426E-40DD-AFC4-6F175D3DCCD1}">
              <a14:hiddenFill xmlns:a14="http://schemas.microsoft.com/office/drawing/2010/main">
                <a:solidFill>
                  <a:srgbClr val="FFFFFF"/>
                </a:solidFill>
              </a14:hiddenFill>
            </a:ext>
          </a:extLst>
        </p:spPr>
      </p:pic>
      <p:sp>
        <p:nvSpPr>
          <p:cNvPr id="22" name="Equals 21" descr="equals">
            <a:extLst>
              <a:ext uri="{FF2B5EF4-FFF2-40B4-BE49-F238E27FC236}">
                <a16:creationId xmlns:a16="http://schemas.microsoft.com/office/drawing/2014/main" id="{A1D5A01C-B414-491B-A413-F7DC53242763}"/>
              </a:ext>
            </a:extLst>
          </p:cNvPr>
          <p:cNvSpPr/>
          <p:nvPr/>
        </p:nvSpPr>
        <p:spPr>
          <a:xfrm>
            <a:off x="2418665" y="3328778"/>
            <a:ext cx="762018"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FF4FB"/>
              </a:solidFill>
              <a:effectLst/>
              <a:uLnTx/>
              <a:uFillTx/>
              <a:latin typeface="Trebuchet MS" panose="020B0603020202020204"/>
              <a:ea typeface="+mn-ea"/>
              <a:cs typeface="+mn-cs"/>
            </a:endParaRPr>
          </a:p>
        </p:txBody>
      </p:sp>
      <p:sp>
        <p:nvSpPr>
          <p:cNvPr id="13" name="TextBox 12">
            <a:extLst>
              <a:ext uri="{FF2B5EF4-FFF2-40B4-BE49-F238E27FC236}">
                <a16:creationId xmlns:a16="http://schemas.microsoft.com/office/drawing/2014/main" id="{B33A1665-8A8C-44DA-B015-F88F02E8C54E}"/>
              </a:ext>
            </a:extLst>
          </p:cNvPr>
          <p:cNvSpPr txBox="1"/>
          <p:nvPr/>
        </p:nvSpPr>
        <p:spPr>
          <a:xfrm>
            <a:off x="2999847" y="3370479"/>
            <a:ext cx="2299967"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20" normalizeH="0" baseline="0" noProof="0" dirty="0">
                <a:ln>
                  <a:noFill/>
                </a:ln>
                <a:solidFill>
                  <a:srgbClr val="2E83C3"/>
                </a:solidFill>
                <a:effectLst/>
                <a:uLnTx/>
                <a:uFillTx/>
                <a:latin typeface="Trebuchet MS" panose="020B0603020202020204"/>
                <a:ea typeface="+mn-ea"/>
                <a:cs typeface="+mn-cs"/>
              </a:rPr>
              <a:t>individual commitment</a:t>
            </a:r>
          </a:p>
        </p:txBody>
      </p:sp>
      <p:sp>
        <p:nvSpPr>
          <p:cNvPr id="21" name="Plus Sign 20" descr="plus">
            <a:extLst>
              <a:ext uri="{FF2B5EF4-FFF2-40B4-BE49-F238E27FC236}">
                <a16:creationId xmlns:a16="http://schemas.microsoft.com/office/drawing/2014/main" id="{C2115617-7E83-43FA-92CB-17671A3A3F42}"/>
              </a:ext>
            </a:extLst>
          </p:cNvPr>
          <p:cNvSpPr/>
          <p:nvPr/>
        </p:nvSpPr>
        <p:spPr>
          <a:xfrm>
            <a:off x="5144830" y="3412657"/>
            <a:ext cx="740201" cy="74664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TextBox 13">
            <a:extLst>
              <a:ext uri="{FF2B5EF4-FFF2-40B4-BE49-F238E27FC236}">
                <a16:creationId xmlns:a16="http://schemas.microsoft.com/office/drawing/2014/main" id="{A5A2AFA0-899C-44DB-9C8C-9467A84A4575}"/>
              </a:ext>
            </a:extLst>
          </p:cNvPr>
          <p:cNvSpPr txBox="1"/>
          <p:nvPr/>
        </p:nvSpPr>
        <p:spPr>
          <a:xfrm>
            <a:off x="5969788" y="2984800"/>
            <a:ext cx="2184399"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20" normalizeH="0" baseline="0" noProof="0">
                <a:ln>
                  <a:noFill/>
                </a:ln>
                <a:solidFill>
                  <a:srgbClr val="2E83C3"/>
                </a:solidFill>
                <a:effectLst/>
                <a:uLnTx/>
                <a:uFillTx/>
                <a:latin typeface="Trebuchet MS" panose="020B0603020202020204"/>
                <a:ea typeface="+mn-ea"/>
                <a:cs typeface="+mn-cs"/>
              </a:rPr>
              <a:t>interpersonal skills of both the mentor and mentee</a:t>
            </a:r>
          </a:p>
        </p:txBody>
      </p:sp>
      <p:sp>
        <p:nvSpPr>
          <p:cNvPr id="20" name="Plus Sign 19" descr="plus">
            <a:extLst>
              <a:ext uri="{FF2B5EF4-FFF2-40B4-BE49-F238E27FC236}">
                <a16:creationId xmlns:a16="http://schemas.microsoft.com/office/drawing/2014/main" id="{4B8C8EDC-2513-4DD0-943E-36A827ECFFC5}"/>
              </a:ext>
            </a:extLst>
          </p:cNvPr>
          <p:cNvSpPr/>
          <p:nvPr/>
        </p:nvSpPr>
        <p:spPr>
          <a:xfrm>
            <a:off x="8238944" y="3432295"/>
            <a:ext cx="740201" cy="70736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TextBox 17">
            <a:extLst>
              <a:ext uri="{FF2B5EF4-FFF2-40B4-BE49-F238E27FC236}">
                <a16:creationId xmlns:a16="http://schemas.microsoft.com/office/drawing/2014/main" id="{2E18D892-D320-44DA-A830-92206F8E1556}"/>
              </a:ext>
            </a:extLst>
          </p:cNvPr>
          <p:cNvSpPr txBox="1"/>
          <p:nvPr/>
        </p:nvSpPr>
        <p:spPr>
          <a:xfrm>
            <a:off x="9257453" y="3354132"/>
            <a:ext cx="2367280"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20" normalizeH="0" baseline="0" noProof="0" dirty="0">
                <a:ln>
                  <a:noFill/>
                </a:ln>
                <a:solidFill>
                  <a:srgbClr val="2E83C3"/>
                </a:solidFill>
                <a:effectLst/>
                <a:uLnTx/>
                <a:uFillTx/>
                <a:latin typeface="Trebuchet MS" panose="020B0603020202020204"/>
                <a:ea typeface="+mn-ea"/>
                <a:cs typeface="+mn-cs"/>
              </a:rPr>
              <a:t>encouraging environment</a:t>
            </a:r>
            <a:r>
              <a:rPr kumimoji="0" lang="en-US" sz="2400" b="1" i="0" u="none" strike="noStrike" kern="1200" cap="none" spc="-20" normalizeH="0" baseline="0" noProof="0" dirty="0">
                <a:ln>
                  <a:noFill/>
                </a:ln>
                <a:solidFill>
                  <a:srgbClr val="FF0000"/>
                </a:solidFill>
                <a:effectLst/>
                <a:uLnTx/>
                <a:uFillTx/>
                <a:latin typeface="Trebuchet MS" panose="020B0603020202020204"/>
                <a:ea typeface="+mn-ea"/>
                <a:cs typeface="+mn-cs"/>
              </a:rPr>
              <a:t>*</a:t>
            </a:r>
          </a:p>
        </p:txBody>
      </p:sp>
      <p:sp>
        <p:nvSpPr>
          <p:cNvPr id="23" name="TextBox 22">
            <a:extLst>
              <a:ext uri="{FF2B5EF4-FFF2-40B4-BE49-F238E27FC236}">
                <a16:creationId xmlns:a16="http://schemas.microsoft.com/office/drawing/2014/main" id="{3082588A-0D4A-4719-B075-40A7A9BE24C3}"/>
              </a:ext>
            </a:extLst>
          </p:cNvPr>
          <p:cNvSpPr txBox="1"/>
          <p:nvPr/>
        </p:nvSpPr>
        <p:spPr>
          <a:xfrm>
            <a:off x="9045599" y="4219156"/>
            <a:ext cx="2782986" cy="1200329"/>
          </a:xfrm>
          <a:prstGeom prst="rect">
            <a:avLst/>
          </a:prstGeom>
          <a:solidFill>
            <a:schemeClr val="accent2"/>
          </a:solidFill>
          <a:ln>
            <a:noFill/>
          </a:ln>
          <a:scene3d>
            <a:camera prst="orthographicFront"/>
            <a:lightRig rig="threePt" dir="t"/>
          </a:scene3d>
          <a:sp3d>
            <a:bevelT w="165100" prst="coolSlant"/>
          </a:sp3d>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20" normalizeH="0" baseline="0" noProof="0" dirty="0">
                <a:ln>
                  <a:noFill/>
                </a:ln>
                <a:solidFill>
                  <a:srgbClr val="FF0000"/>
                </a:solidFill>
                <a:effectLst/>
                <a:uLnTx/>
                <a:uFillTx/>
                <a:latin typeface="Trebuchet MS" panose="020B0603020202020204"/>
                <a:ea typeface="+mn-ea"/>
                <a:cs typeface="+mn-cs"/>
              </a:rPr>
              <a:t>*</a:t>
            </a:r>
            <a:r>
              <a:rPr kumimoji="0" lang="en-US" b="1" i="0" u="none" strike="noStrike" kern="1200" cap="none" spc="-20" normalizeH="0" baseline="0" noProof="0" dirty="0">
                <a:ln>
                  <a:noFill/>
                </a:ln>
                <a:solidFill>
                  <a:srgbClr val="2E83C3"/>
                </a:solidFill>
                <a:effectLst/>
                <a:uLnTx/>
                <a:uFillTx/>
                <a:latin typeface="Trebuchet MS" panose="020B0603020202020204"/>
                <a:ea typeface="+mn-ea"/>
                <a:cs typeface="+mn-cs"/>
              </a:rPr>
              <a:t> </a:t>
            </a:r>
            <a:r>
              <a:rPr kumimoji="0" lang="en-US" b="1" i="0" u="none" strike="noStrike" kern="1200" cap="none" spc="-20" normalizeH="0" baseline="0" noProof="0" dirty="0">
                <a:ln>
                  <a:noFill/>
                </a:ln>
                <a:solidFill>
                  <a:srgbClr val="DFF4FB"/>
                </a:solidFill>
                <a:effectLst/>
                <a:uLnTx/>
                <a:uFillTx/>
                <a:latin typeface="Trebuchet MS" panose="020B0603020202020204"/>
                <a:ea typeface="+mn-ea"/>
                <a:cs typeface="+mn-cs"/>
              </a:rPr>
              <a:t>one </a:t>
            </a:r>
            <a:r>
              <a:rPr kumimoji="0" lang="en-US" b="1" i="0" u="none" strike="noStrike" kern="1200" cap="none" spc="-20" normalizeH="0" baseline="0" noProof="0" dirty="0">
                <a:ln>
                  <a:noFill/>
                </a:ln>
                <a:solidFill>
                  <a:prstClr val="white"/>
                </a:solidFill>
                <a:effectLst/>
                <a:uLnTx/>
                <a:uFillTx/>
                <a:latin typeface="Trebuchet MS" panose="020B0603020202020204"/>
                <a:ea typeface="+mn-ea"/>
                <a:cs typeface="+mn-cs"/>
              </a:rPr>
              <a:t>that acknowledges the professional and private aspects </a:t>
            </a:r>
            <a:r>
              <a:rPr kumimoji="0" lang="en-US" b="1" i="0" u="none" strike="noStrike" kern="1200" cap="none" spc="-20" normalizeH="0" baseline="0" noProof="0" dirty="0">
                <a:ln>
                  <a:noFill/>
                </a:ln>
                <a:solidFill>
                  <a:srgbClr val="DFF4FB"/>
                </a:solidFill>
                <a:effectLst/>
                <a:uLnTx/>
                <a:uFillTx/>
                <a:latin typeface="Trebuchet MS" panose="020B0603020202020204"/>
                <a:ea typeface="+mn-ea"/>
                <a:cs typeface="+mn-cs"/>
              </a:rPr>
              <a:t>of mentoring relationships </a:t>
            </a:r>
          </a:p>
        </p:txBody>
      </p:sp>
      <p:sp>
        <p:nvSpPr>
          <p:cNvPr id="4" name="Slide Number Placeholder 3">
            <a:extLst>
              <a:ext uri="{FF2B5EF4-FFF2-40B4-BE49-F238E27FC236}">
                <a16:creationId xmlns:a16="http://schemas.microsoft.com/office/drawing/2014/main" id="{7070E2F7-21AE-3B56-9EF9-880CA51A39C2}"/>
              </a:ext>
            </a:extLst>
          </p:cNvPr>
          <p:cNvSpPr txBox="1">
            <a:spLocks/>
          </p:cNvSpPr>
          <p:nvPr/>
        </p:nvSpPr>
        <p:spPr>
          <a:xfrm>
            <a:off x="10874615" y="6399410"/>
            <a:ext cx="683339"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1F066F68-3144-4DA0-82FC-0B14CFF860E2}" type="slidenum">
              <a:rPr kumimoji="0" lang="en-US" sz="1400" b="0" i="0" u="none" strike="noStrike" kern="1200" cap="none" spc="0" normalizeH="0" baseline="0" noProof="0" dirty="0" smtClean="0">
                <a:ln>
                  <a:noFill/>
                </a:ln>
                <a:solidFill>
                  <a:srgbClr val="5FCBEF"/>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lang="en-US" sz="1400" b="0" i="0" u="none" strike="noStrike" kern="1200" cap="none" spc="0" normalizeH="0" baseline="0" noProof="0">
              <a:ln>
                <a:noFill/>
              </a:ln>
              <a:solidFill>
                <a:srgbClr val="5FCBEF"/>
              </a:solidFill>
              <a:effectLst/>
              <a:uLnTx/>
              <a:uFillTx/>
              <a:latin typeface="Trebuchet MS" panose="020B0603020202020204"/>
            </a:endParaRPr>
          </a:p>
        </p:txBody>
      </p:sp>
    </p:spTree>
    <p:custDataLst>
      <p:tags r:id="rId1"/>
    </p:custDataLst>
    <p:extLst>
      <p:ext uri="{BB962C8B-B14F-4D97-AF65-F5344CB8AC3E}">
        <p14:creationId xmlns:p14="http://schemas.microsoft.com/office/powerpoint/2010/main" val="120845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2" grpId="0" animBg="1"/>
      <p:bldP spid="13" grpId="0"/>
      <p:bldP spid="21" grpId="0" animBg="1"/>
      <p:bldP spid="14" grpId="0"/>
      <p:bldP spid="20" grpId="0" animBg="1"/>
      <p:bldP spid="18" grpId="0"/>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1F77-5902-4731-8F97-425BBD1E6645}"/>
              </a:ext>
            </a:extLst>
          </p:cNvPr>
          <p:cNvSpPr>
            <a:spLocks noGrp="1"/>
          </p:cNvSpPr>
          <p:nvPr>
            <p:ph type="title"/>
          </p:nvPr>
        </p:nvSpPr>
        <p:spPr>
          <a:xfrm>
            <a:off x="398585" y="139747"/>
            <a:ext cx="11089999" cy="1033669"/>
          </a:xfrm>
        </p:spPr>
        <p:txBody>
          <a:bodyPr>
            <a:normAutofit fontScale="90000"/>
          </a:bodyPr>
          <a:lstStyle/>
          <a:p>
            <a:r>
              <a:rPr lang="en-US" sz="4000" b="1" dirty="0"/>
              <a:t>Panel Discussion Topics:</a:t>
            </a:r>
            <a:br>
              <a:rPr lang="en-US" sz="4000" b="1" dirty="0"/>
            </a:br>
            <a:r>
              <a:rPr lang="en-US" sz="4000" b="1" dirty="0"/>
              <a:t>Resources</a:t>
            </a:r>
            <a:br>
              <a:rPr lang="en-US" sz="4000" b="1" dirty="0"/>
            </a:br>
            <a:endParaRPr lang="en-US" sz="4000" b="1" dirty="0"/>
          </a:p>
        </p:txBody>
      </p:sp>
      <p:grpSp>
        <p:nvGrpSpPr>
          <p:cNvPr id="14" name="Group 13" descr="Resources">
            <a:extLst>
              <a:ext uri="{FF2B5EF4-FFF2-40B4-BE49-F238E27FC236}">
                <a16:creationId xmlns:a16="http://schemas.microsoft.com/office/drawing/2014/main" id="{05450C1F-AEC0-406A-A060-6E52E633DF33}"/>
              </a:ext>
            </a:extLst>
          </p:cNvPr>
          <p:cNvGrpSpPr/>
          <p:nvPr/>
        </p:nvGrpSpPr>
        <p:grpSpPr>
          <a:xfrm>
            <a:off x="1139608" y="1437273"/>
            <a:ext cx="9607952" cy="4775200"/>
            <a:chOff x="1021948" y="1631287"/>
            <a:chExt cx="9607952" cy="4775200"/>
          </a:xfrm>
        </p:grpSpPr>
        <p:grpSp>
          <p:nvGrpSpPr>
            <p:cNvPr id="13" name="Group 12">
              <a:extLst>
                <a:ext uri="{FF2B5EF4-FFF2-40B4-BE49-F238E27FC236}">
                  <a16:creationId xmlns:a16="http://schemas.microsoft.com/office/drawing/2014/main" id="{267F3822-EF0F-4437-ABC8-1C16372A610E}"/>
                </a:ext>
              </a:extLst>
            </p:cNvPr>
            <p:cNvGrpSpPr/>
            <p:nvPr/>
          </p:nvGrpSpPr>
          <p:grpSpPr>
            <a:xfrm>
              <a:off x="1021948" y="1631287"/>
              <a:ext cx="9607952" cy="4775200"/>
              <a:chOff x="1021948" y="1631287"/>
              <a:chExt cx="9607952" cy="4775200"/>
            </a:xfrm>
          </p:grpSpPr>
          <p:graphicFrame>
            <p:nvGraphicFramePr>
              <p:cNvPr id="8" name="Diagram 7">
                <a:extLst>
                  <a:ext uri="{FF2B5EF4-FFF2-40B4-BE49-F238E27FC236}">
                    <a16:creationId xmlns:a16="http://schemas.microsoft.com/office/drawing/2014/main" id="{4E725A83-874C-4949-B62B-76E82F06B229}"/>
                  </a:ext>
                </a:extLst>
              </p:cNvPr>
              <p:cNvGraphicFramePr/>
              <p:nvPr>
                <p:extLst>
                  <p:ext uri="{D42A27DB-BD31-4B8C-83A1-F6EECF244321}">
                    <p14:modId xmlns:p14="http://schemas.microsoft.com/office/powerpoint/2010/main" val="2173023387"/>
                  </p:ext>
                </p:extLst>
              </p:nvPr>
            </p:nvGraphicFramePr>
            <p:xfrm>
              <a:off x="1021948" y="1631287"/>
              <a:ext cx="9607952" cy="4775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Group 8">
                <a:extLst>
                  <a:ext uri="{FF2B5EF4-FFF2-40B4-BE49-F238E27FC236}">
                    <a16:creationId xmlns:a16="http://schemas.microsoft.com/office/drawing/2014/main" id="{93D51BF7-E6A4-488D-A549-EAF2A0E469C8}"/>
                  </a:ext>
                </a:extLst>
              </p:cNvPr>
              <p:cNvGrpSpPr/>
              <p:nvPr/>
            </p:nvGrpSpPr>
            <p:grpSpPr>
              <a:xfrm>
                <a:off x="1439835" y="1986315"/>
                <a:ext cx="593149" cy="4128489"/>
                <a:chOff x="1439835" y="1986315"/>
                <a:chExt cx="593149" cy="4128489"/>
              </a:xfrm>
            </p:grpSpPr>
            <p:pic>
              <p:nvPicPr>
                <p:cNvPr id="36" name="Picture 4" descr="Image result for Icon Image Mentor">
                  <a:extLst>
                    <a:ext uri="{FF2B5EF4-FFF2-40B4-BE49-F238E27FC236}">
                      <a16:creationId xmlns:a16="http://schemas.microsoft.com/office/drawing/2014/main" id="{C98A4476-BECF-4600-9DE8-62600DE4C9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4468" y="1986315"/>
                  <a:ext cx="357327" cy="35732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Image result for finding icon">
                  <a:extLst>
                    <a:ext uri="{FF2B5EF4-FFF2-40B4-BE49-F238E27FC236}">
                      <a16:creationId xmlns:a16="http://schemas.microsoft.com/office/drawing/2014/main" id="{FE5ED3D1-8528-4010-B240-B64CBEC8E6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9835" y="5730168"/>
                  <a:ext cx="593149" cy="38463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2" descr="Image result for find icon">
                  <a:extLst>
                    <a:ext uri="{FF2B5EF4-FFF2-40B4-BE49-F238E27FC236}">
                      <a16:creationId xmlns:a16="http://schemas.microsoft.com/office/drawing/2014/main" id="{89478957-216D-40C6-A234-ACBE5FF073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2088" y="3224291"/>
                  <a:ext cx="419707" cy="41970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5" name="Picture 18" descr="Image result for yes icon">
              <a:extLst>
                <a:ext uri="{FF2B5EF4-FFF2-40B4-BE49-F238E27FC236}">
                  <a16:creationId xmlns:a16="http://schemas.microsoft.com/office/drawing/2014/main" id="{FE71A130-C06D-4A67-A9B5-BAEBBCD17D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2088" y="4586977"/>
              <a:ext cx="419707" cy="28909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99046193-68F4-4114-B773-64A623262761}"/>
              </a:ext>
              <a:ext uri="{C183D7F6-B498-43B3-948B-1728B52AA6E4}">
                <adec:decorative xmlns:adec="http://schemas.microsoft.com/office/drawing/2017/decorative" val="1"/>
              </a:ext>
            </a:extLst>
          </p:cNvPr>
          <p:cNvSpPr/>
          <p:nvPr/>
        </p:nvSpPr>
        <p:spPr>
          <a:xfrm>
            <a:off x="827676" y="1437273"/>
            <a:ext cx="9385160" cy="362861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0" name="Slide Number Placeholder 3">
            <a:extLst>
              <a:ext uri="{FF2B5EF4-FFF2-40B4-BE49-F238E27FC236}">
                <a16:creationId xmlns:a16="http://schemas.microsoft.com/office/drawing/2014/main" id="{4DB8D702-A13F-0D8D-5D33-69B3DD21A1E0}"/>
              </a:ext>
            </a:extLst>
          </p:cNvPr>
          <p:cNvSpPr txBox="1">
            <a:spLocks/>
          </p:cNvSpPr>
          <p:nvPr/>
        </p:nvSpPr>
        <p:spPr>
          <a:xfrm>
            <a:off x="10874615" y="6399410"/>
            <a:ext cx="683339"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1F066F68-3144-4DA0-82FC-0B14CFF860E2}" type="slidenum">
              <a:rPr kumimoji="0" lang="en-US" sz="1400" b="0" i="0" u="none" strike="noStrike" kern="1200" cap="none" spc="0" normalizeH="0" baseline="0" noProof="0" dirty="0" smtClean="0">
                <a:ln>
                  <a:noFill/>
                </a:ln>
                <a:solidFill>
                  <a:srgbClr val="FFFFFF"/>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lang="en-US" sz="1400" b="0" i="0" u="none" strike="noStrike" kern="1200" cap="none" spc="0" normalizeH="0" baseline="0" noProof="0">
              <a:ln>
                <a:noFill/>
              </a:ln>
              <a:solidFill>
                <a:srgbClr val="FFFFFF"/>
              </a:solidFill>
              <a:effectLst/>
              <a:uLnTx/>
              <a:uFillTx/>
              <a:latin typeface="Trebuchet MS" panose="020B0603020202020204"/>
            </a:endParaRPr>
          </a:p>
        </p:txBody>
      </p:sp>
    </p:spTree>
    <p:custDataLst>
      <p:tags r:id="rId1"/>
    </p:custDataLst>
    <p:extLst>
      <p:ext uri="{BB962C8B-B14F-4D97-AF65-F5344CB8AC3E}">
        <p14:creationId xmlns:p14="http://schemas.microsoft.com/office/powerpoint/2010/main" val="2920062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Title 1">
            <a:extLst>
              <a:ext uri="{FF2B5EF4-FFF2-40B4-BE49-F238E27FC236}">
                <a16:creationId xmlns:a16="http://schemas.microsoft.com/office/drawing/2014/main" id="{B2135465-B457-4143-BE19-89D0FC168CB4}"/>
              </a:ext>
            </a:extLst>
          </p:cNvPr>
          <p:cNvSpPr>
            <a:spLocks noGrp="1"/>
          </p:cNvSpPr>
          <p:nvPr>
            <p:ph type="title"/>
          </p:nvPr>
        </p:nvSpPr>
        <p:spPr>
          <a:xfrm>
            <a:off x="838200" y="392421"/>
            <a:ext cx="10515600" cy="1325563"/>
          </a:xfrm>
        </p:spPr>
        <p:txBody>
          <a:bodyPr/>
          <a:lstStyle/>
          <a:p>
            <a:r>
              <a:rPr lang="en-US" b="1" dirty="0"/>
              <a:t>Mentor Resource from Teach.com </a:t>
            </a:r>
          </a:p>
        </p:txBody>
      </p:sp>
      <p:pic>
        <p:nvPicPr>
          <p:cNvPr id="12" name="Content Placeholder 4" descr="Part of Infographic on &quot;How to Find a Life-Changing Mentor&quot; Describing Proven Benefits of Having a Mentor&#10;">
            <a:extLst>
              <a:ext uri="{FF2B5EF4-FFF2-40B4-BE49-F238E27FC236}">
                <a16:creationId xmlns:a16="http://schemas.microsoft.com/office/drawing/2014/main" id="{EF3E27D4-8665-49E4-AB25-958F4443CC2D}"/>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96000"/>
                    </a14:imgEffect>
                  </a14:imgLayer>
                </a14:imgProps>
              </a:ext>
            </a:extLst>
          </a:blip>
          <a:stretch>
            <a:fillRect/>
          </a:stretch>
        </p:blipFill>
        <p:spPr>
          <a:xfrm>
            <a:off x="1080740" y="2150527"/>
            <a:ext cx="5807931" cy="4062146"/>
          </a:xfrm>
        </p:spPr>
      </p:pic>
      <p:pic>
        <p:nvPicPr>
          <p:cNvPr id="13" name="Picture 12" descr="Common Mentoring styles, Learn what style of mentoring will be most beneficial to your situation.">
            <a:extLst>
              <a:ext uri="{FF2B5EF4-FFF2-40B4-BE49-F238E27FC236}">
                <a16:creationId xmlns:a16="http://schemas.microsoft.com/office/drawing/2014/main" id="{E11296ED-BC20-49EB-BD96-3E5629D14BBD}"/>
              </a:ext>
            </a:extLst>
          </p:cNvPr>
          <p:cNvPicPr>
            <a:picLocks noChangeAspect="1"/>
          </p:cNvPicPr>
          <p:nvPr/>
        </p:nvPicPr>
        <p:blipFill>
          <a:blip r:embed="rId5">
            <a:extLst>
              <a:ext uri="{BEBA8EAE-BF5A-486C-A8C5-ECC9F3942E4B}">
                <a14:imgProps xmlns:a14="http://schemas.microsoft.com/office/drawing/2010/main">
                  <a14:imgLayer r:embed="rId6">
                    <a14:imgEffect>
                      <a14:saturation sat="94000"/>
                    </a14:imgEffect>
                  </a14:imgLayer>
                </a14:imgProps>
              </a:ext>
            </a:extLst>
          </a:blip>
          <a:stretch>
            <a:fillRect/>
          </a:stretch>
        </p:blipFill>
        <p:spPr>
          <a:xfrm>
            <a:off x="6253622" y="1610779"/>
            <a:ext cx="5489645" cy="1717140"/>
          </a:xfrm>
          <a:prstGeom prst="rect">
            <a:avLst/>
          </a:prstGeom>
          <a:solidFill>
            <a:schemeClr val="tx1"/>
          </a:solidFill>
        </p:spPr>
      </p:pic>
      <p:sp>
        <p:nvSpPr>
          <p:cNvPr id="4" name="Slide Number Placeholder 3">
            <a:extLst>
              <a:ext uri="{FF2B5EF4-FFF2-40B4-BE49-F238E27FC236}">
                <a16:creationId xmlns:a16="http://schemas.microsoft.com/office/drawing/2014/main" id="{5D63351B-5E12-4625-A0A2-852044989D88}"/>
              </a:ext>
            </a:extLst>
          </p:cNvPr>
          <p:cNvSpPr>
            <a:spLocks noGrp="1"/>
          </p:cNvSpPr>
          <p:nvPr>
            <p:ph type="sldNum" sz="quarter" idx="12"/>
          </p:nvPr>
        </p:nvSpPr>
        <p:spPr>
          <a:xfrm>
            <a:off x="10821785" y="6348129"/>
            <a:ext cx="683339" cy="365125"/>
          </a:xfrm>
        </p:spPr>
        <p:txBody>
          <a:bodyPr>
            <a:normAutofit/>
          </a:bodyPr>
          <a:lstStyle/>
          <a:p>
            <a:pPr>
              <a:spcAft>
                <a:spcPts val="600"/>
              </a:spcAft>
            </a:pPr>
            <a:fld id="{1F066F68-3144-4DA0-82FC-0B14CFF860E2}" type="slidenum">
              <a:rPr lang="en-US" sz="1400" dirty="0"/>
              <a:pPr>
                <a:spcAft>
                  <a:spcPts val="600"/>
                </a:spcAft>
              </a:pPr>
              <a:t>17</a:t>
            </a:fld>
            <a:endParaRPr lang="en-US" sz="1400"/>
          </a:p>
        </p:txBody>
      </p:sp>
    </p:spTree>
    <p:custDataLst>
      <p:tags r:id="rId1"/>
    </p:custDataLst>
    <p:extLst>
      <p:ext uri="{BB962C8B-B14F-4D97-AF65-F5344CB8AC3E}">
        <p14:creationId xmlns:p14="http://schemas.microsoft.com/office/powerpoint/2010/main" val="3947385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48049AD-9827-49E8-8BF5-32E175C8EA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3AA99CFD-13BA-4D43-8274-E720ACDBED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46D58D6-64B0-4752-8159-24114F47A5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C16801F7-F15E-4355-8767-26487BA8B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14FF0578-E224-4225-8396-B99D4881F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4642C0E0-9644-41F1-8CF3-33779AA8A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5F77D9D3-628A-4607-B307-91AAA5603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0600759E-C22E-4F3D-8569-0DE8F1D49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9A4E951D-EAB0-4F6B-84AE-B5B25684F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B953BEA8-1B45-419E-BACD-49DB8888B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72B7FA08-1FF3-4AED-B4E9-587D81D6B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226890AC-A265-40C7-86A0-35CC45AF937C}"/>
              </a:ext>
            </a:extLst>
          </p:cNvPr>
          <p:cNvSpPr>
            <a:spLocks noGrp="1"/>
          </p:cNvSpPr>
          <p:nvPr>
            <p:ph type="title"/>
          </p:nvPr>
        </p:nvSpPr>
        <p:spPr>
          <a:xfrm>
            <a:off x="224366" y="175156"/>
            <a:ext cx="8596668" cy="1320800"/>
          </a:xfrm>
        </p:spPr>
        <p:txBody>
          <a:bodyPr>
            <a:normAutofit/>
          </a:bodyPr>
          <a:lstStyle/>
          <a:p>
            <a:r>
              <a:rPr lang="en-US" b="1" dirty="0"/>
              <a:t>Resources: </a:t>
            </a:r>
            <a:r>
              <a:rPr lang="en-US" dirty="0"/>
              <a:t>YouTube, Podcasts, eBooks, &amp; Toolkits</a:t>
            </a:r>
          </a:p>
        </p:txBody>
      </p:sp>
      <p:sp>
        <p:nvSpPr>
          <p:cNvPr id="5" name="Slide Number Placeholder 4">
            <a:extLst>
              <a:ext uri="{FF2B5EF4-FFF2-40B4-BE49-F238E27FC236}">
                <a16:creationId xmlns:a16="http://schemas.microsoft.com/office/drawing/2014/main" id="{CDC1D0C4-8A81-4FA2-8866-A3796DBF0ACB}"/>
              </a:ext>
            </a:extLst>
          </p:cNvPr>
          <p:cNvSpPr>
            <a:spLocks noGrp="1"/>
          </p:cNvSpPr>
          <p:nvPr>
            <p:ph type="sldNum" sz="quarter" idx="12"/>
          </p:nvPr>
        </p:nvSpPr>
        <p:spPr>
          <a:xfrm>
            <a:off x="8590663" y="6041362"/>
            <a:ext cx="683339"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1F066F68-3144-4DA0-82FC-0B14CFF860E2}" type="slidenum">
              <a:rPr kumimoji="0" lang="en-US" b="0" i="0" u="none" strike="noStrike" kern="1200" cap="none" spc="0" normalizeH="0" baseline="0" noProof="0" smtClean="0">
                <a:ln>
                  <a:noFill/>
                </a:ln>
                <a:effectLst/>
                <a:uLnTx/>
                <a:uFillTx/>
                <a:latin typeface="Trebuchet MS" panose="020B0603020202020204"/>
                <a:ea typeface="+mn-ea"/>
                <a:cs typeface="+mn-cs"/>
              </a:rPr>
              <a:pPr marL="0" marR="0" lvl="0" indent="0" defTabSz="457200" rtl="0" eaLnBrk="1" fontAlgn="auto" latinLnBrk="0" hangingPunct="1">
                <a:spcBef>
                  <a:spcPts val="0"/>
                </a:spcBef>
                <a:spcAft>
                  <a:spcPts val="600"/>
                </a:spcAft>
                <a:buClrTx/>
                <a:buSzTx/>
                <a:buFontTx/>
                <a:buNone/>
                <a:tabLst/>
                <a:defRPr/>
              </a:pPr>
              <a:t>18</a:t>
            </a:fld>
            <a:endParaRPr kumimoji="0" lang="en-US" b="0" i="0" u="none" strike="noStrike" kern="1200" cap="none" spc="0" normalizeH="0" baseline="0" noProof="0">
              <a:ln>
                <a:noFill/>
              </a:ln>
              <a:effectLst/>
              <a:uLnTx/>
              <a:uFillTx/>
              <a:latin typeface="Trebuchet MS" panose="020B0603020202020204"/>
              <a:ea typeface="+mn-ea"/>
              <a:cs typeface="+mn-cs"/>
            </a:endParaRPr>
          </a:p>
        </p:txBody>
      </p:sp>
      <p:sp>
        <p:nvSpPr>
          <p:cNvPr id="3" name="Content Placeholder 2">
            <a:extLst>
              <a:ext uri="{FF2B5EF4-FFF2-40B4-BE49-F238E27FC236}">
                <a16:creationId xmlns:a16="http://schemas.microsoft.com/office/drawing/2014/main" id="{6F541ADC-F923-4BEE-98AC-65609023B8AA}"/>
              </a:ext>
            </a:extLst>
          </p:cNvPr>
          <p:cNvSpPr>
            <a:spLocks noGrp="1"/>
          </p:cNvSpPr>
          <p:nvPr>
            <p:ph idx="1"/>
          </p:nvPr>
        </p:nvSpPr>
        <p:spPr>
          <a:xfrm>
            <a:off x="480521" y="1621499"/>
            <a:ext cx="9582627" cy="4919978"/>
          </a:xfrm>
        </p:spPr>
        <p:txBody>
          <a:bodyPr>
            <a:normAutofit fontScale="92500" lnSpcReduction="10000"/>
          </a:bodyPr>
          <a:lstStyle/>
          <a:p>
            <a:pPr>
              <a:lnSpc>
                <a:spcPct val="90000"/>
              </a:lnSpc>
              <a:spcBef>
                <a:spcPts val="0"/>
              </a:spcBef>
            </a:pPr>
            <a:r>
              <a:rPr lang="en-US" b="1" dirty="0">
                <a:effectLst/>
                <a:ea typeface="Times New Roman" panose="02020603050405020304" pitchFamily="18" charset="0"/>
              </a:rPr>
              <a:t>Developing &amp; Optimizing Your Mentoring Relationship</a:t>
            </a:r>
          </a:p>
          <a:p>
            <a:pPr lvl="1">
              <a:lnSpc>
                <a:spcPct val="90000"/>
              </a:lnSpc>
              <a:spcBef>
                <a:spcPts val="0"/>
              </a:spcBef>
              <a:buFont typeface="Courier New" panose="02070309020205020404" pitchFamily="49" charset="0"/>
              <a:buChar char="o"/>
            </a:pPr>
            <a:r>
              <a:rPr lang="en-US" dirty="0">
                <a:ea typeface="Times New Roman" panose="02020603050405020304" pitchFamily="18" charset="0"/>
              </a:rPr>
              <a:t>2020 NIH Virtual Seminar, Nicole Redmond, MD, PhD, MPH, FACP -  </a:t>
            </a:r>
            <a:r>
              <a:rPr lang="en-US" dirty="0">
                <a:hlinkClick r:id="rId2">
                  <a:extLst>
                    <a:ext uri="{A12FA001-AC4F-418D-AE19-62706E023703}">
                      <ahyp:hlinkClr xmlns:ahyp="http://schemas.microsoft.com/office/drawing/2018/hyperlinkcolor" val="tx"/>
                    </a:ext>
                  </a:extLst>
                </a:hlinkClick>
              </a:rPr>
              <a:t>Developing &amp; Optimizing Your Mentoring Relationships – YouTube</a:t>
            </a:r>
            <a:endParaRPr lang="en-US" dirty="0"/>
          </a:p>
          <a:p>
            <a:pPr lvl="1">
              <a:lnSpc>
                <a:spcPct val="90000"/>
              </a:lnSpc>
              <a:spcBef>
                <a:spcPts val="0"/>
              </a:spcBef>
              <a:buFont typeface="Courier New" panose="02070309020205020404" pitchFamily="49" charset="0"/>
              <a:buChar char="o"/>
            </a:pPr>
            <a:r>
              <a:rPr lang="en-US" dirty="0">
                <a:effectLst/>
                <a:ea typeface="Times New Roman" panose="02020603050405020304" pitchFamily="18" charset="0"/>
              </a:rPr>
              <a:t>NINDS ‘Building Up the Nerve’ Podcast Season 3 (Mentoring) - </a:t>
            </a:r>
            <a:r>
              <a:rPr lang="en-US" dirty="0">
                <a:hlinkClick r:id="rId3"/>
              </a:rPr>
              <a:t>NINDS's Building Up the Nerve</a:t>
            </a:r>
            <a:endParaRPr lang="en-US" dirty="0">
              <a:effectLst/>
              <a:ea typeface="Times New Roman" panose="02020603050405020304" pitchFamily="18" charset="0"/>
            </a:endParaRPr>
          </a:p>
          <a:p>
            <a:pPr>
              <a:lnSpc>
                <a:spcPct val="90000"/>
              </a:lnSpc>
              <a:spcBef>
                <a:spcPts val="0"/>
              </a:spcBef>
            </a:pPr>
            <a:endParaRPr lang="en-US" dirty="0">
              <a:ea typeface="Times New Roman" panose="02020603050405020304" pitchFamily="18" charset="0"/>
            </a:endParaRPr>
          </a:p>
          <a:p>
            <a:pPr>
              <a:lnSpc>
                <a:spcPct val="90000"/>
              </a:lnSpc>
              <a:spcBef>
                <a:spcPts val="0"/>
              </a:spcBef>
            </a:pPr>
            <a:r>
              <a:rPr lang="en-US" b="1" dirty="0">
                <a:effectLst/>
                <a:ea typeface="Times New Roman" panose="02020603050405020304" pitchFamily="18" charset="0"/>
              </a:rPr>
              <a:t>International Mentoring Group (</a:t>
            </a:r>
            <a:r>
              <a:rPr lang="en-US" b="1" dirty="0">
                <a:ea typeface="Times New Roman" panose="02020603050405020304" pitchFamily="18" charset="0"/>
              </a:rPr>
              <a:t>I-</a:t>
            </a:r>
            <a:r>
              <a:rPr lang="en-US" b="1" dirty="0">
                <a:effectLst/>
                <a:ea typeface="Times New Roman" panose="02020603050405020304" pitchFamily="18" charset="0"/>
              </a:rPr>
              <a:t>mentoring) eBooks</a:t>
            </a:r>
            <a:endParaRPr lang="en-US" b="1" dirty="0">
              <a:effectLst/>
              <a:ea typeface="Calibri" panose="020F0502020204030204" pitchFamily="34" charset="0"/>
            </a:endParaRPr>
          </a:p>
          <a:p>
            <a:pPr lvl="1">
              <a:lnSpc>
                <a:spcPct val="90000"/>
              </a:lnSpc>
              <a:spcBef>
                <a:spcPts val="0"/>
              </a:spcBef>
              <a:buFont typeface="Courier New" panose="02070309020205020404" pitchFamily="49" charset="0"/>
              <a:buChar char="o"/>
            </a:pPr>
            <a:r>
              <a:rPr lang="en-US" u="sng" dirty="0">
                <a:effectLst/>
                <a:ea typeface="Times New Roman" panose="02020603050405020304" pitchFamily="18" charset="0"/>
                <a:hlinkClick r:id="rId4">
                  <a:extLst>
                    <a:ext uri="{A12FA001-AC4F-418D-AE19-62706E023703}">
                      <ahyp:hlinkClr xmlns:ahyp="http://schemas.microsoft.com/office/drawing/2018/hyperlinkcolor" val="tx"/>
                    </a:ext>
                  </a:extLst>
                </a:hlinkClick>
              </a:rPr>
              <a:t>https://mentoringgroup.com/books/skills-for-sucessful-mentoring.pdf</a:t>
            </a:r>
            <a:endParaRPr lang="en-US" dirty="0">
              <a:effectLst/>
              <a:ea typeface="Calibri" panose="020F0502020204030204" pitchFamily="34" charset="0"/>
            </a:endParaRPr>
          </a:p>
          <a:p>
            <a:pPr lvl="1">
              <a:lnSpc>
                <a:spcPct val="90000"/>
              </a:lnSpc>
              <a:spcBef>
                <a:spcPts val="0"/>
              </a:spcBef>
              <a:buFont typeface="Courier New" panose="02070309020205020404" pitchFamily="49" charset="0"/>
              <a:buChar char="o"/>
            </a:pPr>
            <a:r>
              <a:rPr lang="en-US" u="sng" dirty="0">
                <a:effectLst/>
                <a:ea typeface="Times New Roman" panose="02020603050405020304" pitchFamily="18" charset="0"/>
                <a:hlinkClick r:id="rId5">
                  <a:extLst>
                    <a:ext uri="{A12FA001-AC4F-418D-AE19-62706E023703}">
                      <ahyp:hlinkClr xmlns:ahyp="http://schemas.microsoft.com/office/drawing/2018/hyperlinkcolor" val="tx"/>
                    </a:ext>
                  </a:extLst>
                </a:hlinkClick>
              </a:rPr>
              <a:t>https://mentoringgroup.com/books/mentees-guide.pdf</a:t>
            </a:r>
            <a:endParaRPr lang="en-US" dirty="0">
              <a:effectLst/>
              <a:ea typeface="Calibri" panose="020F0502020204030204" pitchFamily="34" charset="0"/>
            </a:endParaRPr>
          </a:p>
          <a:p>
            <a:pPr lvl="1">
              <a:lnSpc>
                <a:spcPct val="90000"/>
              </a:lnSpc>
              <a:spcBef>
                <a:spcPts val="0"/>
              </a:spcBef>
              <a:buFont typeface="Courier New" panose="02070309020205020404" pitchFamily="49" charset="0"/>
              <a:buChar char="o"/>
            </a:pPr>
            <a:r>
              <a:rPr lang="en-US" u="sng" dirty="0">
                <a:effectLst/>
                <a:ea typeface="Times New Roman" panose="02020603050405020304" pitchFamily="18" charset="0"/>
                <a:hlinkClick r:id="rId6">
                  <a:extLst>
                    <a:ext uri="{A12FA001-AC4F-418D-AE19-62706E023703}">
                      <ahyp:hlinkClr xmlns:ahyp="http://schemas.microsoft.com/office/drawing/2018/hyperlinkcolor" val="tx"/>
                    </a:ext>
                  </a:extLst>
                </a:hlinkClick>
              </a:rPr>
              <a:t>https://mentoringgroup.com/books/the-mentors-guide.pdf</a:t>
            </a:r>
            <a:endParaRPr lang="en-US" dirty="0">
              <a:effectLst/>
              <a:ea typeface="Calibri" panose="020F0502020204030204" pitchFamily="34" charset="0"/>
            </a:endParaRPr>
          </a:p>
          <a:p>
            <a:pPr>
              <a:lnSpc>
                <a:spcPct val="90000"/>
              </a:lnSpc>
              <a:spcBef>
                <a:spcPts val="0"/>
              </a:spcBef>
            </a:pPr>
            <a:endParaRPr lang="en-US" u="sng" dirty="0">
              <a:effectLst/>
              <a:ea typeface="Times New Roman" panose="02020603050405020304" pitchFamily="18" charset="0"/>
            </a:endParaRPr>
          </a:p>
          <a:p>
            <a:pPr>
              <a:lnSpc>
                <a:spcPct val="90000"/>
              </a:lnSpc>
              <a:spcBef>
                <a:spcPts val="0"/>
              </a:spcBef>
            </a:pPr>
            <a:r>
              <a:rPr lang="en-US" b="1" dirty="0">
                <a:effectLst/>
                <a:ea typeface="Times New Roman" panose="02020603050405020304" pitchFamily="18" charset="0"/>
              </a:rPr>
              <a:t>National Research Mentoring Network</a:t>
            </a:r>
          </a:p>
          <a:p>
            <a:pPr lvl="1">
              <a:lnSpc>
                <a:spcPct val="90000"/>
              </a:lnSpc>
              <a:spcBef>
                <a:spcPts val="0"/>
              </a:spcBef>
              <a:buFont typeface="Courier New" panose="02070309020205020404" pitchFamily="49" charset="0"/>
              <a:buChar char="o"/>
            </a:pPr>
            <a:r>
              <a:rPr lang="en-US" sz="1800" dirty="0">
                <a:effectLst/>
                <a:ea typeface="Times New Roman" panose="02020603050405020304" pitchFamily="18" charset="0"/>
                <a:hlinkClick r:id="rId7">
                  <a:extLst>
                    <a:ext uri="{A12FA001-AC4F-418D-AE19-62706E023703}">
                      <ahyp:hlinkClr xmlns:ahyp="http://schemas.microsoft.com/office/drawing/2018/hyperlinkcolor" val="tx"/>
                    </a:ext>
                  </a:extLst>
                </a:hlinkClick>
              </a:rPr>
              <a:t>NRMN </a:t>
            </a:r>
            <a:r>
              <a:rPr lang="en-US" sz="1800" dirty="0">
                <a:ea typeface="Times New Roman" panose="02020603050405020304" pitchFamily="18" charset="0"/>
                <a:hlinkClick r:id="rId7">
                  <a:extLst>
                    <a:ext uri="{A12FA001-AC4F-418D-AE19-62706E023703}">
                      <ahyp:hlinkClr xmlns:ahyp="http://schemas.microsoft.com/office/drawing/2018/hyperlinkcolor" val="tx"/>
                    </a:ext>
                  </a:extLst>
                </a:hlinkClick>
              </a:rPr>
              <a:t>Internet Website</a:t>
            </a:r>
            <a:r>
              <a:rPr lang="en-US" sz="1800" dirty="0">
                <a:ea typeface="Times New Roman" panose="02020603050405020304" pitchFamily="18" charset="0"/>
              </a:rPr>
              <a:t> at NRMN.NET</a:t>
            </a:r>
          </a:p>
          <a:p>
            <a:pPr>
              <a:lnSpc>
                <a:spcPct val="90000"/>
              </a:lnSpc>
              <a:spcBef>
                <a:spcPts val="0"/>
              </a:spcBef>
            </a:pPr>
            <a:endParaRPr lang="en-US" b="1" dirty="0">
              <a:ea typeface="Times New Roman" panose="02020603050405020304" pitchFamily="18" charset="0"/>
            </a:endParaRPr>
          </a:p>
          <a:p>
            <a:pPr>
              <a:lnSpc>
                <a:spcPct val="90000"/>
              </a:lnSpc>
              <a:spcBef>
                <a:spcPts val="0"/>
              </a:spcBef>
            </a:pPr>
            <a:r>
              <a:rPr lang="en-US" b="1" dirty="0">
                <a:effectLst/>
                <a:ea typeface="Times New Roman" panose="02020603050405020304" pitchFamily="18" charset="0"/>
              </a:rPr>
              <a:t>The Science of Effective Mentoring in STEMM</a:t>
            </a:r>
          </a:p>
          <a:p>
            <a:pPr lvl="1">
              <a:lnSpc>
                <a:spcPct val="90000"/>
              </a:lnSpc>
              <a:spcBef>
                <a:spcPts val="0"/>
              </a:spcBef>
              <a:buFont typeface="Courier New" panose="02070309020205020404" pitchFamily="49" charset="0"/>
              <a:buChar char="o"/>
            </a:pPr>
            <a:r>
              <a:rPr lang="en-US" sz="1800" dirty="0">
                <a:ea typeface="Times New Roman" panose="02020603050405020304" pitchFamily="18" charset="0"/>
              </a:rPr>
              <a:t>The National Academies of Sciences Engineering Medicine </a:t>
            </a:r>
            <a:r>
              <a:rPr lang="en-US" sz="1800" dirty="0">
                <a:ea typeface="Times New Roman" panose="02020603050405020304" pitchFamily="18" charset="0"/>
                <a:hlinkClick r:id="rId8">
                  <a:extLst>
                    <a:ext uri="{A12FA001-AC4F-418D-AE19-62706E023703}">
                      <ahyp:hlinkClr xmlns:ahyp="http://schemas.microsoft.com/office/drawing/2018/hyperlinkcolor" val="tx"/>
                    </a:ext>
                  </a:extLst>
                </a:hlinkClick>
              </a:rPr>
              <a:t>Podcast</a:t>
            </a:r>
            <a:endParaRPr lang="en-US" sz="1800" dirty="0">
              <a:ea typeface="Times New Roman" panose="02020603050405020304" pitchFamily="18" charset="0"/>
            </a:endParaRPr>
          </a:p>
          <a:p>
            <a:pPr lvl="1">
              <a:lnSpc>
                <a:spcPct val="90000"/>
              </a:lnSpc>
              <a:spcBef>
                <a:spcPts val="0"/>
              </a:spcBef>
            </a:pPr>
            <a:endParaRPr lang="en-US" sz="1800" b="1" dirty="0">
              <a:effectLst/>
              <a:ea typeface="Times New Roman" panose="02020603050405020304" pitchFamily="18" charset="0"/>
            </a:endParaRPr>
          </a:p>
          <a:p>
            <a:pPr>
              <a:lnSpc>
                <a:spcPct val="90000"/>
              </a:lnSpc>
              <a:spcBef>
                <a:spcPts val="0"/>
              </a:spcBef>
            </a:pPr>
            <a:r>
              <a:rPr lang="en-US" b="1" dirty="0">
                <a:effectLst/>
                <a:ea typeface="Times New Roman" panose="02020603050405020304" pitchFamily="18" charset="0"/>
              </a:rPr>
              <a:t>Syracuse Advance Mentoring Toolkit</a:t>
            </a:r>
          </a:p>
          <a:p>
            <a:pPr lvl="1">
              <a:lnSpc>
                <a:spcPct val="90000"/>
              </a:lnSpc>
              <a:spcBef>
                <a:spcPts val="0"/>
              </a:spcBef>
              <a:buFont typeface="Courier New" panose="02070309020205020404" pitchFamily="49" charset="0"/>
              <a:buChar char="o"/>
            </a:pPr>
            <a:r>
              <a:rPr lang="en-US" u="sng" dirty="0">
                <a:ea typeface="Times New Roman" panose="02020603050405020304" pitchFamily="18" charset="0"/>
                <a:hlinkClick r:id="rId9">
                  <a:extLst>
                    <a:ext uri="{A12FA001-AC4F-418D-AE19-62706E023703}">
                      <ahyp:hlinkClr xmlns:ahyp="http://schemas.microsoft.com/office/drawing/2018/hyperlinkcolor" val="tx"/>
                    </a:ext>
                  </a:extLst>
                </a:hlinkClick>
              </a:rPr>
              <a:t>Syracuse Advance</a:t>
            </a:r>
            <a:r>
              <a:rPr lang="en-US" dirty="0">
                <a:ea typeface="Times New Roman" panose="02020603050405020304" pitchFamily="18" charset="0"/>
                <a:hlinkClick r:id="rId9">
                  <a:extLst>
                    <a:ext uri="{A12FA001-AC4F-418D-AE19-62706E023703}">
                      <ahyp:hlinkClr xmlns:ahyp="http://schemas.microsoft.com/office/drawing/2018/hyperlinkcolor" val="tx"/>
                    </a:ext>
                  </a:extLst>
                </a:hlinkClick>
              </a:rPr>
              <a:t> </a:t>
            </a:r>
            <a:r>
              <a:rPr lang="en-US" dirty="0">
                <a:ea typeface="Times New Roman" panose="02020603050405020304" pitchFamily="18" charset="0"/>
              </a:rPr>
              <a:t>Mentoring Toolkit  </a:t>
            </a:r>
            <a:endParaRPr lang="en-US" dirty="0">
              <a:ea typeface="Calibri" panose="020F0502020204030204" pitchFamily="34" charset="0"/>
            </a:endParaRPr>
          </a:p>
          <a:p>
            <a:pPr>
              <a:lnSpc>
                <a:spcPct val="90000"/>
              </a:lnSpc>
              <a:spcBef>
                <a:spcPts val="0"/>
              </a:spcBef>
            </a:pPr>
            <a:endParaRPr kumimoji="0" lang="en-US" b="0" i="0" u="none" strike="noStrike" kern="1200" cap="none" spc="0" normalizeH="0" baseline="0" noProof="0" dirty="0">
              <a:ln>
                <a:noFill/>
              </a:ln>
              <a:solidFill>
                <a:schemeClr val="tx1"/>
              </a:solidFill>
              <a:effectLst/>
              <a:uLnTx/>
              <a:uFillTx/>
              <a:ea typeface="+mn-ea"/>
              <a:cs typeface="+mn-cs"/>
            </a:endParaRPr>
          </a:p>
          <a:p>
            <a:pPr>
              <a:lnSpc>
                <a:spcPct val="90000"/>
              </a:lnSpc>
              <a:spcBef>
                <a:spcPts val="0"/>
              </a:spcBef>
            </a:pPr>
            <a:r>
              <a:rPr kumimoji="0" lang="en-US" b="0" i="0" u="none" strike="noStrike" kern="1200" cap="none" spc="0" normalizeH="0" baseline="0" noProof="0" dirty="0">
                <a:ln>
                  <a:noFill/>
                </a:ln>
                <a:solidFill>
                  <a:schemeClr val="tx1"/>
                </a:solidFill>
                <a:effectLst/>
                <a:uLnTx/>
                <a:uFillTx/>
                <a:ea typeface="+mn-ea"/>
                <a:cs typeface="+mn-cs"/>
              </a:rPr>
              <a:t>National Academies Science Engineering Medicine (NASEM) Resources</a:t>
            </a:r>
          </a:p>
          <a:p>
            <a:pPr lvl="1">
              <a:lnSpc>
                <a:spcPct val="90000"/>
              </a:lnSpc>
              <a:spcBef>
                <a:spcPts val="0"/>
              </a:spcBef>
              <a:buFont typeface="Courier New" panose="02070309020205020404" pitchFamily="49" charset="0"/>
              <a:buChar char="o"/>
            </a:pPr>
            <a:r>
              <a:rPr kumimoji="0" lang="en-US" b="0" i="0" u="none" strike="noStrike" kern="1200" cap="none" spc="0" normalizeH="0" baseline="0" noProof="0" dirty="0">
                <a:ln>
                  <a:noFill/>
                </a:ln>
                <a:solidFill>
                  <a:schemeClr val="tx1"/>
                </a:solidFill>
                <a:effectLst/>
                <a:uLnTx/>
                <a:uFillTx/>
                <a:ea typeface="+mn-ea"/>
                <a:cs typeface="+mn-cs"/>
                <a:hlinkClick r:id="rId10">
                  <a:extLst>
                    <a:ext uri="{A12FA001-AC4F-418D-AE19-62706E023703}">
                      <ahyp:hlinkClr xmlns:ahyp="http://schemas.microsoft.com/office/drawing/2018/hyperlinkcolor" val="tx"/>
                    </a:ext>
                  </a:extLst>
                </a:hlinkClick>
              </a:rPr>
              <a:t>Mentoring of Black  Graduate and Medical Students, Postdoctoral Scholars, and Early-Career Faculty in Science, Engineering and Medicine</a:t>
            </a:r>
            <a:endParaRPr kumimoji="0" lang="en-US" b="0" i="0" u="none" strike="noStrike" kern="1200" cap="none" spc="0" normalizeH="0" baseline="0" noProof="0" dirty="0">
              <a:ln>
                <a:noFill/>
              </a:ln>
              <a:solidFill>
                <a:schemeClr val="tx1"/>
              </a:solidFill>
              <a:effectLst/>
              <a:uLnTx/>
              <a:uFillTx/>
              <a:ea typeface="+mn-ea"/>
              <a:cs typeface="+mn-cs"/>
            </a:endParaRPr>
          </a:p>
          <a:p>
            <a:pPr lvl="1">
              <a:lnSpc>
                <a:spcPct val="90000"/>
              </a:lnSpc>
              <a:spcBef>
                <a:spcPts val="0"/>
              </a:spcBef>
              <a:buFont typeface="Courier New" panose="02070309020205020404" pitchFamily="49" charset="0"/>
              <a:buChar char="o"/>
            </a:pPr>
            <a:r>
              <a:rPr kumimoji="0" lang="en-US" b="0" i="0" u="none" strike="noStrike" kern="1200" cap="none" spc="0" normalizeH="0" baseline="0" noProof="0" dirty="0">
                <a:ln>
                  <a:noFill/>
                </a:ln>
                <a:solidFill>
                  <a:schemeClr val="tx1"/>
                </a:solidFill>
                <a:effectLst/>
                <a:uLnTx/>
                <a:uFillTx/>
                <a:ea typeface="+mn-ea"/>
                <a:cs typeface="+mn-cs"/>
                <a:hlinkClick r:id="rId11">
                  <a:extLst>
                    <a:ext uri="{A12FA001-AC4F-418D-AE19-62706E023703}">
                      <ahyp:hlinkClr xmlns:ahyp="http://schemas.microsoft.com/office/drawing/2018/hyperlinkcolor" val="tx"/>
                    </a:ext>
                  </a:extLst>
                </a:hlinkClick>
              </a:rPr>
              <a:t>The Science of Effective Mentorship in STEMM</a:t>
            </a:r>
            <a:endParaRPr kumimoji="0" lang="en-US" b="0" i="0" u="none" strike="noStrike" kern="1200" cap="none" spc="0" normalizeH="0" baseline="0" noProof="0" dirty="0">
              <a:ln>
                <a:noFill/>
              </a:ln>
              <a:solidFill>
                <a:schemeClr val="tx1"/>
              </a:solidFill>
              <a:effectLst/>
              <a:uLnTx/>
              <a:uFillTx/>
              <a:ea typeface="+mn-ea"/>
              <a:cs typeface="+mn-cs"/>
            </a:endParaRPr>
          </a:p>
          <a:p>
            <a:pPr lvl="1">
              <a:lnSpc>
                <a:spcPct val="90000"/>
              </a:lnSpc>
              <a:spcBef>
                <a:spcPts val="0"/>
              </a:spcBef>
              <a:buFont typeface="Courier New" panose="02070309020205020404" pitchFamily="49" charset="0"/>
              <a:buChar char="o"/>
            </a:pPr>
            <a:r>
              <a:rPr kumimoji="0" lang="en-US" b="0" i="0" u="none" strike="noStrike" kern="1200" cap="none" spc="0" normalizeH="0" baseline="0" noProof="0" dirty="0">
                <a:ln>
                  <a:noFill/>
                </a:ln>
                <a:solidFill>
                  <a:schemeClr val="tx1"/>
                </a:solidFill>
                <a:effectLst/>
                <a:uLnTx/>
                <a:uFillTx/>
                <a:ea typeface="+mn-ea"/>
                <a:cs typeface="+mn-cs"/>
                <a:hlinkClick r:id="rId12">
                  <a:extLst>
                    <a:ext uri="{A12FA001-AC4F-418D-AE19-62706E023703}">
                      <ahyp:hlinkClr xmlns:ahyp="http://schemas.microsoft.com/office/drawing/2018/hyperlinkcolor" val="tx"/>
                    </a:ext>
                  </a:extLst>
                </a:hlinkClick>
              </a:rPr>
              <a:t>Effective Mentoring in STEMM:  Practice, Research, and Future Directions</a:t>
            </a:r>
            <a:endParaRPr kumimoji="0" lang="en-US" b="0" i="0" u="none" strike="noStrike" kern="1200" cap="none" spc="0" normalizeH="0" baseline="0" noProof="0" dirty="0">
              <a:ln>
                <a:noFill/>
              </a:ln>
              <a:solidFill>
                <a:schemeClr val="tx1"/>
              </a:solidFill>
              <a:effectLst/>
              <a:uLnTx/>
              <a:uFillTx/>
              <a:ea typeface="+mn-ea"/>
              <a:cs typeface="+mn-cs"/>
            </a:endParaRPr>
          </a:p>
          <a:p>
            <a:pPr lvl="1">
              <a:lnSpc>
                <a:spcPct val="90000"/>
              </a:lnSpc>
              <a:spcBef>
                <a:spcPts val="0"/>
              </a:spcBef>
            </a:pPr>
            <a:endParaRPr kumimoji="0" lang="en-US" b="0" i="0" u="none" strike="noStrike" kern="1200" cap="none" spc="0" normalizeH="0" baseline="0" noProof="0" dirty="0">
              <a:ln>
                <a:noFill/>
              </a:ln>
              <a:solidFill>
                <a:schemeClr val="tx1"/>
              </a:solidFill>
              <a:effectLst/>
              <a:uLnTx/>
              <a:uFillTx/>
              <a:ea typeface="+mn-ea"/>
              <a:cs typeface="+mn-cs"/>
            </a:endParaRPr>
          </a:p>
          <a:p>
            <a:pPr>
              <a:lnSpc>
                <a:spcPct val="90000"/>
              </a:lnSpc>
              <a:spcBef>
                <a:spcPts val="0"/>
              </a:spcBef>
            </a:pPr>
            <a:endParaRPr lang="en-US" b="1" dirty="0">
              <a:effectLst/>
              <a:ea typeface="Calibri" panose="020F0502020204030204" pitchFamily="34" charset="0"/>
            </a:endParaRPr>
          </a:p>
          <a:p>
            <a:pPr>
              <a:lnSpc>
                <a:spcPct val="90000"/>
              </a:lnSpc>
            </a:pPr>
            <a:endParaRPr lang="en-US" dirty="0"/>
          </a:p>
        </p:txBody>
      </p:sp>
    </p:spTree>
    <p:extLst>
      <p:ext uri="{BB962C8B-B14F-4D97-AF65-F5344CB8AC3E}">
        <p14:creationId xmlns:p14="http://schemas.microsoft.com/office/powerpoint/2010/main" val="20414321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864261-0B50-4049-9F6F-24FB39233E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93243"/>
            <a:ext cx="12192000" cy="7135909"/>
          </a:xfrm>
          <a:prstGeom prst="rect">
            <a:avLst/>
          </a:prstGeom>
        </p:spPr>
      </p:pic>
      <p:sp>
        <p:nvSpPr>
          <p:cNvPr id="7" name="Title 6">
            <a:extLst>
              <a:ext uri="{FF2B5EF4-FFF2-40B4-BE49-F238E27FC236}">
                <a16:creationId xmlns:a16="http://schemas.microsoft.com/office/drawing/2014/main" id="{7120B742-CD09-4B85-AA4F-3C758C0660D4}"/>
              </a:ext>
            </a:extLst>
          </p:cNvPr>
          <p:cNvSpPr txBox="1">
            <a:spLocks noGrp="1"/>
          </p:cNvSpPr>
          <p:nvPr>
            <p:ph type="title" idx="4294967295"/>
          </p:nvPr>
        </p:nvSpPr>
        <p:spPr>
          <a:xfrm>
            <a:off x="5518856" y="5359399"/>
            <a:ext cx="6121400" cy="825354"/>
          </a:xfrm>
          <a:prstGeom prst="rect">
            <a:avLst/>
          </a:prstGeom>
          <a:solidFill>
            <a:schemeClr val="accent5">
              <a:lumMod val="40000"/>
              <a:lumOff val="60000"/>
            </a:schemeClr>
          </a:solidFill>
          <a:ln>
            <a:noFill/>
            <a:prstDash/>
          </a:ln>
          <a:effectLst>
            <a:softEdge rad="6350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8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Thank You!</a:t>
            </a:r>
            <a:endParaRPr kumimoji="0" lang="en-US" sz="3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6" name="TextBox 5">
            <a:extLst>
              <a:ext uri="{FF2B5EF4-FFF2-40B4-BE49-F238E27FC236}">
                <a16:creationId xmlns:a16="http://schemas.microsoft.com/office/drawing/2014/main" id="{65BCE060-0B36-493B-81CA-6D1A8ABF1245}"/>
              </a:ext>
            </a:extLst>
          </p:cNvPr>
          <p:cNvSpPr txBox="1"/>
          <p:nvPr/>
        </p:nvSpPr>
        <p:spPr>
          <a:xfrm>
            <a:off x="0" y="203199"/>
            <a:ext cx="6615290" cy="1394934"/>
          </a:xfrm>
          <a:prstGeom prst="rect">
            <a:avLst/>
          </a:prstGeom>
          <a:solidFill>
            <a:schemeClr val="accent5">
              <a:lumMod val="40000"/>
              <a:lumOff val="60000"/>
            </a:schemeClr>
          </a:solidFill>
          <a:effectLst>
            <a:softEdge rad="63500"/>
          </a:effectLst>
        </p:spPr>
        <p:txBody>
          <a:bodyPr wrap="square" rtlCol="0">
            <a:spAutoFit/>
          </a:bodyPr>
          <a:lstStyle/>
          <a:p>
            <a:pPr marL="0" marR="0" lvl="0" indent="0" algn="ctr" defTabSz="457200" rtl="0" eaLnBrk="1" fontAlgn="auto" latinLnBrk="0" hangingPunct="1">
              <a:lnSpc>
                <a:spcPct val="108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a:t>
            </a:r>
            <a:r>
              <a:rPr kumimoji="0" lang="en-US" sz="3000" b="1" i="1"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We make a living by what we get, we make a life by what we give</a:t>
            </a:r>
            <a:r>
              <a:rPr kumimoji="0" lang="en-US" sz="30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a:t>
            </a:r>
          </a:p>
          <a:p>
            <a:pPr marL="0" marR="0" lvl="0" indent="0" algn="l" defTabSz="457200" rtl="0" eaLnBrk="1" fontAlgn="auto" latinLnBrk="0" hangingPunct="1">
              <a:lnSpc>
                <a:spcPct val="108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a:t>
            </a:r>
            <a:r>
              <a:rPr kumimoji="0" lang="en-US" sz="18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Winston Churchill</a:t>
            </a:r>
          </a:p>
        </p:txBody>
      </p:sp>
      <p:sp>
        <p:nvSpPr>
          <p:cNvPr id="8" name="TextBox 7">
            <a:extLst>
              <a:ext uri="{FF2B5EF4-FFF2-40B4-BE49-F238E27FC236}">
                <a16:creationId xmlns:a16="http://schemas.microsoft.com/office/drawing/2014/main" id="{AEACA7A3-A6DB-4726-B77B-B49974F29B9D}"/>
              </a:ext>
            </a:extLst>
          </p:cNvPr>
          <p:cNvSpPr txBox="1"/>
          <p:nvPr/>
        </p:nvSpPr>
        <p:spPr>
          <a:xfrm>
            <a:off x="8579556" y="6673334"/>
            <a:ext cx="3510844" cy="369332"/>
          </a:xfrm>
          <a:prstGeom prst="rect">
            <a:avLst/>
          </a:prstGeom>
          <a:solidFill>
            <a:schemeClr val="bg1">
              <a:lumMod val="85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Photo Source: Unsplash.com </a:t>
            </a:r>
          </a:p>
        </p:txBody>
      </p:sp>
    </p:spTree>
    <p:custDataLst>
      <p:tags r:id="rId1"/>
    </p:custDataLst>
    <p:extLst>
      <p:ext uri="{BB962C8B-B14F-4D97-AF65-F5344CB8AC3E}">
        <p14:creationId xmlns:p14="http://schemas.microsoft.com/office/powerpoint/2010/main" val="4030113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B49EBAD3-86FD-48C9-AAA6-FDE9717EEAEF}"/>
              </a:ext>
            </a:extLst>
          </p:cNvPr>
          <p:cNvSpPr>
            <a:spLocks noGrp="1"/>
          </p:cNvSpPr>
          <p:nvPr>
            <p:ph type="title"/>
          </p:nvPr>
        </p:nvSpPr>
        <p:spPr>
          <a:xfrm>
            <a:off x="900912" y="609600"/>
            <a:ext cx="5423690" cy="1320800"/>
          </a:xfrm>
        </p:spPr>
        <p:txBody>
          <a:bodyPr>
            <a:normAutofit/>
          </a:bodyPr>
          <a:lstStyle/>
          <a:p>
            <a:r>
              <a:rPr lang="en-US" b="1" dirty="0"/>
              <a:t>Moderator and Panelists</a:t>
            </a:r>
          </a:p>
        </p:txBody>
      </p:sp>
      <p:sp>
        <p:nvSpPr>
          <p:cNvPr id="3" name="Content Placeholder 2" descr="Rosalina Bray, MSc, CEP&#10;NIH Extramural Staff Training Officer&#10;Office of Extramural Research&#10;&#10;Nicole Redmond, MD, PhD, MPH&#10;Branch Chief, Clinical Applications and Prevention National Heart, Lung, and Blood Institute&#10;&#10;Melissa C. Green Parker, PhD&#10;Scientific Advisor &amp; Research Implementation Monitor&#10;Office of Disease Prevention&#10;&#10;Ericka Boone, PhD (Moderator)&#10;Director, Division of Biomedical Research Workforce&#10;Office of Extramural Research&#10;&#10;">
            <a:extLst>
              <a:ext uri="{FF2B5EF4-FFF2-40B4-BE49-F238E27FC236}">
                <a16:creationId xmlns:a16="http://schemas.microsoft.com/office/drawing/2014/main" id="{D633F719-2871-36B9-7511-ED30AA125CEE}"/>
              </a:ext>
            </a:extLst>
          </p:cNvPr>
          <p:cNvSpPr txBox="1">
            <a:spLocks/>
          </p:cNvSpPr>
          <p:nvPr/>
        </p:nvSpPr>
        <p:spPr>
          <a:xfrm>
            <a:off x="1291527" y="1830083"/>
            <a:ext cx="5417525" cy="3880773"/>
          </a:xfrm>
          <a:prstGeom prst="rect">
            <a:avLst/>
          </a:prstGeom>
        </p:spPr>
        <p:txBody>
          <a:bodyPr vert="horz" lIns="91440" tIns="45720" rIns="91440" bIns="45720" rtlCol="0" anchor="t">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r>
              <a:rPr lang="en-US" sz="2000" b="1" dirty="0">
                <a:solidFill>
                  <a:schemeClr val="tx2"/>
                </a:solidFill>
              </a:rPr>
              <a:t>Rosalina Bray, MSc, CEP</a:t>
            </a:r>
          </a:p>
          <a:p>
            <a:pPr marL="0" indent="0">
              <a:spcBef>
                <a:spcPts val="0"/>
              </a:spcBef>
              <a:buFont typeface="Wingdings 3" charset="2"/>
              <a:buNone/>
            </a:pPr>
            <a:r>
              <a:rPr lang="en-US" dirty="0">
                <a:solidFill>
                  <a:schemeClr val="tx2"/>
                </a:solidFill>
              </a:rPr>
              <a:t>NIH Extramural Staff Training Officer</a:t>
            </a:r>
          </a:p>
          <a:p>
            <a:pPr marL="0" indent="0">
              <a:spcBef>
                <a:spcPts val="0"/>
              </a:spcBef>
              <a:buFont typeface="Wingdings 3" charset="2"/>
              <a:buNone/>
            </a:pPr>
            <a:r>
              <a:rPr lang="en-US" dirty="0">
                <a:solidFill>
                  <a:schemeClr val="tx2"/>
                </a:solidFill>
              </a:rPr>
              <a:t>Office of Extramural Research</a:t>
            </a:r>
          </a:p>
          <a:p>
            <a:pPr marL="0" indent="0">
              <a:spcBef>
                <a:spcPts val="0"/>
              </a:spcBef>
              <a:buFont typeface="Wingdings 3" charset="2"/>
              <a:buNone/>
            </a:pPr>
            <a:endParaRPr lang="en-US" sz="2000" b="1" dirty="0">
              <a:solidFill>
                <a:schemeClr val="tx2"/>
              </a:solidFill>
            </a:endParaRPr>
          </a:p>
          <a:p>
            <a:pPr marL="0" indent="0">
              <a:spcBef>
                <a:spcPts val="0"/>
              </a:spcBef>
              <a:buFont typeface="Wingdings 3" charset="2"/>
              <a:buNone/>
            </a:pPr>
            <a:r>
              <a:rPr lang="en-US" sz="2000" b="1" dirty="0">
                <a:solidFill>
                  <a:schemeClr val="tx2"/>
                </a:solidFill>
              </a:rPr>
              <a:t>Nicole Redmond, MD, PhD, MPH</a:t>
            </a:r>
          </a:p>
          <a:p>
            <a:pPr marL="0" indent="0">
              <a:spcBef>
                <a:spcPts val="0"/>
              </a:spcBef>
              <a:buFont typeface="Wingdings 3" charset="2"/>
              <a:buNone/>
            </a:pPr>
            <a:r>
              <a:rPr lang="en-US" dirty="0">
                <a:solidFill>
                  <a:schemeClr val="tx2"/>
                </a:solidFill>
              </a:rPr>
              <a:t>Branch Chief, Clinical Applications and Prevention National Heart, Lung, and Blood Institute</a:t>
            </a:r>
          </a:p>
          <a:p>
            <a:pPr marL="0" indent="0">
              <a:spcBef>
                <a:spcPts val="0"/>
              </a:spcBef>
              <a:buFont typeface="Wingdings 3" charset="2"/>
              <a:buNone/>
            </a:pPr>
            <a:endParaRPr lang="en-US" dirty="0">
              <a:solidFill>
                <a:schemeClr val="tx2"/>
              </a:solidFill>
            </a:endParaRPr>
          </a:p>
          <a:p>
            <a:pPr marL="0" indent="0">
              <a:spcBef>
                <a:spcPts val="0"/>
              </a:spcBef>
              <a:buFont typeface="Wingdings 3" charset="2"/>
              <a:buNone/>
            </a:pPr>
            <a:r>
              <a:rPr lang="en-US" sz="2000" b="1" dirty="0">
                <a:solidFill>
                  <a:schemeClr val="tx2"/>
                </a:solidFill>
              </a:rPr>
              <a:t>Melissa C. Green Parker, PhD</a:t>
            </a:r>
          </a:p>
          <a:p>
            <a:pPr marL="0" indent="0">
              <a:spcBef>
                <a:spcPts val="0"/>
              </a:spcBef>
              <a:buFont typeface="Wingdings 3" charset="2"/>
              <a:buNone/>
            </a:pPr>
            <a:r>
              <a:rPr lang="en-US" dirty="0">
                <a:solidFill>
                  <a:schemeClr val="tx2"/>
                </a:solidFill>
              </a:rPr>
              <a:t>Scientific Advisor &amp; Research Implementation Monitor</a:t>
            </a:r>
          </a:p>
          <a:p>
            <a:pPr marL="0" indent="0">
              <a:spcBef>
                <a:spcPts val="0"/>
              </a:spcBef>
              <a:buFont typeface="Wingdings 3" charset="2"/>
              <a:buNone/>
            </a:pPr>
            <a:r>
              <a:rPr lang="en-US" dirty="0">
                <a:solidFill>
                  <a:schemeClr val="tx2"/>
                </a:solidFill>
              </a:rPr>
              <a:t>Office of Disease Prevention</a:t>
            </a:r>
          </a:p>
          <a:p>
            <a:pPr marL="0" indent="0">
              <a:spcBef>
                <a:spcPts val="0"/>
              </a:spcBef>
              <a:buFont typeface="Wingdings 3" charset="2"/>
              <a:buNone/>
            </a:pPr>
            <a:endParaRPr lang="en-US" sz="2000" b="1" dirty="0">
              <a:solidFill>
                <a:schemeClr val="tx2"/>
              </a:solidFill>
            </a:endParaRPr>
          </a:p>
          <a:p>
            <a:pPr marL="0" indent="0">
              <a:spcBef>
                <a:spcPts val="0"/>
              </a:spcBef>
              <a:buFont typeface="Wingdings 3" charset="2"/>
              <a:buNone/>
            </a:pPr>
            <a:r>
              <a:rPr lang="en-US" sz="2000" b="1" dirty="0">
                <a:solidFill>
                  <a:schemeClr val="tx2"/>
                </a:solidFill>
              </a:rPr>
              <a:t>Ericka Boone, PhD (Moderator)</a:t>
            </a:r>
          </a:p>
          <a:p>
            <a:pPr marL="0" indent="0">
              <a:spcBef>
                <a:spcPts val="0"/>
              </a:spcBef>
              <a:buFont typeface="Wingdings 3" charset="2"/>
              <a:buNone/>
            </a:pPr>
            <a:r>
              <a:rPr lang="en-US" dirty="0">
                <a:solidFill>
                  <a:schemeClr val="tx2"/>
                </a:solidFill>
              </a:rPr>
              <a:t>Director, Division of Biomedical Research Workforce</a:t>
            </a:r>
          </a:p>
          <a:p>
            <a:pPr marL="0" indent="0">
              <a:spcBef>
                <a:spcPts val="0"/>
              </a:spcBef>
              <a:buFont typeface="Wingdings 3" charset="2"/>
              <a:buNone/>
            </a:pPr>
            <a:r>
              <a:rPr lang="en-US" dirty="0">
                <a:solidFill>
                  <a:schemeClr val="tx2"/>
                </a:solidFill>
              </a:rPr>
              <a:t>Office of Extramural Research</a:t>
            </a:r>
          </a:p>
          <a:p>
            <a:pPr marL="0" indent="0">
              <a:spcBef>
                <a:spcPts val="0"/>
              </a:spcBef>
              <a:buFont typeface="Wingdings 3" charset="2"/>
              <a:buNone/>
            </a:pPr>
            <a:endParaRPr lang="en-US" dirty="0">
              <a:solidFill>
                <a:schemeClr val="tx2"/>
              </a:solidFill>
            </a:endParaRPr>
          </a:p>
          <a:p>
            <a:pPr marL="0" indent="0">
              <a:spcBef>
                <a:spcPts val="0"/>
              </a:spcBef>
              <a:buFont typeface="Wingdings 3" charset="2"/>
              <a:buNone/>
            </a:pPr>
            <a:endParaRPr lang="en-US" dirty="0">
              <a:solidFill>
                <a:schemeClr val="tx2"/>
              </a:solidFill>
            </a:endParaRPr>
          </a:p>
          <a:p>
            <a:pPr marL="0" indent="0">
              <a:spcBef>
                <a:spcPts val="0"/>
              </a:spcBef>
              <a:buFont typeface="Wingdings 3" charset="2"/>
              <a:buNone/>
            </a:pPr>
            <a:endParaRPr lang="en-US" dirty="0">
              <a:solidFill>
                <a:schemeClr val="tx2"/>
              </a:solidFill>
            </a:endParaRPr>
          </a:p>
        </p:txBody>
      </p:sp>
      <p:pic>
        <p:nvPicPr>
          <p:cNvPr id="17" name="Picture 16" descr="Rosalina Bray, MSc, CEP&#10;NIH Extramural Staff Training Officer&#10;Office of Extramural Research&#10;">
            <a:extLst>
              <a:ext uri="{FF2B5EF4-FFF2-40B4-BE49-F238E27FC236}">
                <a16:creationId xmlns:a16="http://schemas.microsoft.com/office/drawing/2014/main" id="{FE2318CA-55B2-4BA8-A4B2-E2F145709E32}"/>
              </a:ext>
              <a:ext uri="{C183D7F6-B498-43B3-948B-1728B52AA6E4}">
                <adec:decorative xmlns:adec="http://schemas.microsoft.com/office/drawing/2017/decorative" val="0"/>
              </a:ext>
            </a:extLst>
          </p:cNvPr>
          <p:cNvPicPr>
            <a:picLocks noChangeAspect="1"/>
          </p:cNvPicPr>
          <p:nvPr/>
        </p:nvPicPr>
        <p:blipFill rotWithShape="1">
          <a:blip r:embed="rId3"/>
          <a:srcRect l="14146" r="14143" b="-3"/>
          <a:stretch/>
        </p:blipFill>
        <p:spPr>
          <a:xfrm>
            <a:off x="7229399" y="740727"/>
            <a:ext cx="1865380" cy="2589731"/>
          </a:xfrm>
          <a:prstGeom prst="rect">
            <a:avLst/>
          </a:prstGeom>
        </p:spPr>
      </p:pic>
      <p:pic>
        <p:nvPicPr>
          <p:cNvPr id="16" name="Picture 15" descr="Nicole Redmond, MD, PhD, MPH&#10;Branch Chief, Clinical Applications and Prevention National Heart, Lung, and Blood Institute">
            <a:extLst>
              <a:ext uri="{FF2B5EF4-FFF2-40B4-BE49-F238E27FC236}">
                <a16:creationId xmlns:a16="http://schemas.microsoft.com/office/drawing/2014/main" id="{93CA681F-62A9-4AD7-8223-E8050F7E00E5}"/>
              </a:ext>
              <a:ext uri="{C183D7F6-B498-43B3-948B-1728B52AA6E4}">
                <adec:decorative xmlns:adec="http://schemas.microsoft.com/office/drawing/2017/decorative" val="0"/>
              </a:ext>
            </a:extLst>
          </p:cNvPr>
          <p:cNvPicPr>
            <a:picLocks noChangeAspect="1"/>
          </p:cNvPicPr>
          <p:nvPr/>
        </p:nvPicPr>
        <p:blipFill rotWithShape="1">
          <a:blip r:embed="rId4"/>
          <a:srcRect l="16625" r="11620" b="-5"/>
          <a:stretch/>
        </p:blipFill>
        <p:spPr>
          <a:xfrm>
            <a:off x="9332547" y="757158"/>
            <a:ext cx="1858178" cy="2589730"/>
          </a:xfrm>
          <a:prstGeom prst="rect">
            <a:avLst/>
          </a:prstGeom>
        </p:spPr>
      </p:pic>
      <p:pic>
        <p:nvPicPr>
          <p:cNvPr id="14" name="Picture 6" descr="Melissa C. Green Parker, PhD&#10;Scientific Advisor &amp; Research Implementation Monitor&#10;Office of Disease Prevention">
            <a:extLst>
              <a:ext uri="{FF2B5EF4-FFF2-40B4-BE49-F238E27FC236}">
                <a16:creationId xmlns:a16="http://schemas.microsoft.com/office/drawing/2014/main" id="{DCA611BA-C986-4F36-9F3C-E1344E19F12B}"/>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506" r="17005" b="-1"/>
          <a:stretch/>
        </p:blipFill>
        <p:spPr bwMode="auto">
          <a:xfrm>
            <a:off x="7264129" y="3516452"/>
            <a:ext cx="1859286" cy="26008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Ericka Boone, PhD (Moderator)&#10;Director, Division of Biomedical Research Workforce&#10;Office of Extramural Research">
            <a:extLst>
              <a:ext uri="{FF2B5EF4-FFF2-40B4-BE49-F238E27FC236}">
                <a16:creationId xmlns:a16="http://schemas.microsoft.com/office/drawing/2014/main" id="{A43EE431-66D5-4C75-979F-1AF88697B605}"/>
              </a:ext>
              <a:ext uri="{C183D7F6-B498-43B3-948B-1728B52AA6E4}">
                <adec:decorative xmlns:adec="http://schemas.microsoft.com/office/drawing/2017/decorative" val="0"/>
              </a:ext>
            </a:extLst>
          </p:cNvPr>
          <p:cNvPicPr>
            <a:picLocks noChangeAspect="1"/>
          </p:cNvPicPr>
          <p:nvPr/>
        </p:nvPicPr>
        <p:blipFill rotWithShape="1">
          <a:blip r:embed="rId6">
            <a:extLst>
              <a:ext uri="{28A0092B-C50C-407E-A947-70E740481C1C}">
                <a14:useLocalDpi xmlns:a14="http://schemas.microsoft.com/office/drawing/2010/main" val="0"/>
              </a:ext>
            </a:extLst>
          </a:blip>
          <a:srcRect l="3233" r="4518" b="-1"/>
          <a:stretch/>
        </p:blipFill>
        <p:spPr>
          <a:xfrm>
            <a:off x="9325346" y="3500022"/>
            <a:ext cx="1865379" cy="2600820"/>
          </a:xfrm>
          <a:prstGeom prst="rect">
            <a:avLst/>
          </a:prstGeom>
        </p:spPr>
      </p:pic>
      <p:sp>
        <p:nvSpPr>
          <p:cNvPr id="4" name="Slide Number Placeholder 3">
            <a:extLst>
              <a:ext uri="{FF2B5EF4-FFF2-40B4-BE49-F238E27FC236}">
                <a16:creationId xmlns:a16="http://schemas.microsoft.com/office/drawing/2014/main" id="{5D63351B-5E12-4625-A0A2-852044989D88}"/>
              </a:ext>
            </a:extLst>
          </p:cNvPr>
          <p:cNvSpPr>
            <a:spLocks noGrp="1"/>
          </p:cNvSpPr>
          <p:nvPr>
            <p:ph type="sldNum" sz="quarter" idx="12"/>
          </p:nvPr>
        </p:nvSpPr>
        <p:spPr>
          <a:xfrm>
            <a:off x="10766701" y="6412394"/>
            <a:ext cx="683339" cy="365125"/>
          </a:xfrm>
        </p:spPr>
        <p:txBody>
          <a:bodyPr>
            <a:normAutofit/>
          </a:bodyPr>
          <a:lstStyle/>
          <a:p>
            <a:pPr>
              <a:spcAft>
                <a:spcPts val="600"/>
              </a:spcAft>
            </a:pPr>
            <a:fld id="{1F066F68-3144-4DA0-82FC-0B14CFF860E2}" type="slidenum">
              <a:rPr lang="en-US" sz="1200" dirty="0"/>
              <a:pPr>
                <a:spcAft>
                  <a:spcPts val="600"/>
                </a:spcAft>
              </a:pPr>
              <a:t>2</a:t>
            </a:fld>
            <a:endParaRPr lang="en-US" sz="1200"/>
          </a:p>
        </p:txBody>
      </p:sp>
    </p:spTree>
    <p:custDataLst>
      <p:tags r:id="rId1"/>
    </p:custDataLst>
    <p:extLst>
      <p:ext uri="{BB962C8B-B14F-4D97-AF65-F5344CB8AC3E}">
        <p14:creationId xmlns:p14="http://schemas.microsoft.com/office/powerpoint/2010/main" val="501506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B49EBAD3-86FD-48C9-AAA6-FDE9717EEAEF}"/>
              </a:ext>
            </a:extLst>
          </p:cNvPr>
          <p:cNvSpPr>
            <a:spLocks noGrp="1"/>
          </p:cNvSpPr>
          <p:nvPr>
            <p:ph type="title"/>
          </p:nvPr>
        </p:nvSpPr>
        <p:spPr>
          <a:xfrm>
            <a:off x="910092" y="609600"/>
            <a:ext cx="2641932" cy="705692"/>
          </a:xfrm>
        </p:spPr>
        <p:txBody>
          <a:bodyPr>
            <a:normAutofit/>
          </a:bodyPr>
          <a:lstStyle/>
          <a:p>
            <a:r>
              <a:rPr lang="en-US" b="1" dirty="0"/>
              <a:t>Questions?</a:t>
            </a:r>
          </a:p>
        </p:txBody>
      </p:sp>
      <p:sp>
        <p:nvSpPr>
          <p:cNvPr id="11" name="Content Placeholder 2" descr="Nicole Redmond, MD, PhD, MPH, Program Officer, NIH National Heart, Lung, and Blood Institute&#10;">
            <a:extLst>
              <a:ext uri="{FF2B5EF4-FFF2-40B4-BE49-F238E27FC236}">
                <a16:creationId xmlns:a16="http://schemas.microsoft.com/office/drawing/2014/main" id="{E5415D74-CDA7-40AB-96F6-FAB837E0B813}"/>
              </a:ext>
            </a:extLst>
          </p:cNvPr>
          <p:cNvSpPr>
            <a:spLocks noGrp="1"/>
          </p:cNvSpPr>
          <p:nvPr>
            <p:ph idx="1"/>
          </p:nvPr>
        </p:nvSpPr>
        <p:spPr>
          <a:xfrm>
            <a:off x="905937" y="1784179"/>
            <a:ext cx="5417525" cy="3880773"/>
          </a:xfrm>
        </p:spPr>
        <p:txBody>
          <a:bodyPr vert="horz" lIns="91440" tIns="45720" rIns="91440" bIns="45720" rtlCol="0" anchor="t">
            <a:normAutofit fontScale="92500" lnSpcReduction="10000"/>
          </a:bodyPr>
          <a:lstStyle/>
          <a:p>
            <a:pPr marL="0" indent="0">
              <a:spcBef>
                <a:spcPts val="0"/>
              </a:spcBef>
              <a:buNone/>
            </a:pPr>
            <a:r>
              <a:rPr lang="en-US" sz="2000" b="1" dirty="0">
                <a:solidFill>
                  <a:schemeClr val="tx2"/>
                </a:solidFill>
              </a:rPr>
              <a:t>Rosalina Bray, MSc, CEPT</a:t>
            </a:r>
          </a:p>
          <a:p>
            <a:pPr marL="0" indent="0">
              <a:spcBef>
                <a:spcPts val="0"/>
              </a:spcBef>
              <a:buNone/>
            </a:pPr>
            <a:r>
              <a:rPr lang="en-US" dirty="0">
                <a:solidFill>
                  <a:schemeClr val="tx2"/>
                </a:solidFill>
              </a:rPr>
              <a:t>NIH Extramural Staff Training Officer</a:t>
            </a:r>
          </a:p>
          <a:p>
            <a:pPr marL="0" indent="0">
              <a:spcBef>
                <a:spcPts val="0"/>
              </a:spcBef>
              <a:buNone/>
            </a:pPr>
            <a:r>
              <a:rPr lang="en-US" dirty="0">
                <a:solidFill>
                  <a:schemeClr val="tx2"/>
                </a:solidFill>
              </a:rPr>
              <a:t>Office of Extramural Research</a:t>
            </a:r>
          </a:p>
          <a:p>
            <a:pPr marL="0" indent="0">
              <a:spcBef>
                <a:spcPts val="0"/>
              </a:spcBef>
              <a:buNone/>
            </a:pPr>
            <a:endParaRPr lang="en-US" sz="2000" b="1" dirty="0">
              <a:solidFill>
                <a:schemeClr val="tx2"/>
              </a:solidFill>
            </a:endParaRPr>
          </a:p>
          <a:p>
            <a:pPr marL="0" indent="0">
              <a:spcBef>
                <a:spcPts val="0"/>
              </a:spcBef>
              <a:buNone/>
            </a:pPr>
            <a:r>
              <a:rPr lang="en-US" sz="2000" b="1" dirty="0">
                <a:solidFill>
                  <a:schemeClr val="tx2"/>
                </a:solidFill>
              </a:rPr>
              <a:t>Nicole Redmond, MD, PhD, MPH</a:t>
            </a:r>
          </a:p>
          <a:p>
            <a:pPr marL="0" indent="0">
              <a:spcBef>
                <a:spcPts val="0"/>
              </a:spcBef>
              <a:buNone/>
            </a:pPr>
            <a:r>
              <a:rPr lang="en-US" i="0" dirty="0">
                <a:solidFill>
                  <a:schemeClr val="tx2"/>
                </a:solidFill>
                <a:effectLst/>
              </a:rPr>
              <a:t>Branch Chief, Clinical Applications and Prevention </a:t>
            </a:r>
            <a:r>
              <a:rPr lang="en-US" dirty="0">
                <a:solidFill>
                  <a:schemeClr val="tx2"/>
                </a:solidFill>
              </a:rPr>
              <a:t>National Heart, Lung, and Blood Institute</a:t>
            </a:r>
          </a:p>
          <a:p>
            <a:pPr marL="0" indent="0">
              <a:spcBef>
                <a:spcPts val="0"/>
              </a:spcBef>
              <a:buNone/>
            </a:pPr>
            <a:endParaRPr lang="en-US" dirty="0">
              <a:solidFill>
                <a:schemeClr val="tx2"/>
              </a:solidFill>
            </a:endParaRPr>
          </a:p>
          <a:p>
            <a:pPr marL="0" indent="0">
              <a:spcBef>
                <a:spcPts val="0"/>
              </a:spcBef>
              <a:buNone/>
            </a:pPr>
            <a:r>
              <a:rPr lang="en-US" sz="2000" b="1" dirty="0">
                <a:solidFill>
                  <a:schemeClr val="tx2"/>
                </a:solidFill>
              </a:rPr>
              <a:t>Melissa C. Green Parker, PhD</a:t>
            </a:r>
          </a:p>
          <a:p>
            <a:pPr marL="0" indent="0">
              <a:spcBef>
                <a:spcPts val="0"/>
              </a:spcBef>
              <a:buNone/>
            </a:pPr>
            <a:r>
              <a:rPr lang="en-US" dirty="0">
                <a:solidFill>
                  <a:schemeClr val="tx2"/>
                </a:solidFill>
              </a:rPr>
              <a:t>S</a:t>
            </a:r>
            <a:r>
              <a:rPr lang="en-US" i="0" dirty="0">
                <a:solidFill>
                  <a:schemeClr val="tx2"/>
                </a:solidFill>
                <a:effectLst/>
              </a:rPr>
              <a:t>cientific Advisor &amp; Research Implementation Monitor</a:t>
            </a:r>
          </a:p>
          <a:p>
            <a:pPr marL="0" indent="0">
              <a:spcBef>
                <a:spcPts val="0"/>
              </a:spcBef>
              <a:buNone/>
            </a:pPr>
            <a:r>
              <a:rPr lang="en-US" i="0" dirty="0">
                <a:solidFill>
                  <a:schemeClr val="tx2"/>
                </a:solidFill>
                <a:effectLst/>
              </a:rPr>
              <a:t>Office of Disease Prevention</a:t>
            </a:r>
            <a:endParaRPr lang="en-US" dirty="0">
              <a:solidFill>
                <a:schemeClr val="tx2"/>
              </a:solidFill>
            </a:endParaRPr>
          </a:p>
          <a:p>
            <a:pPr marL="0" indent="0">
              <a:spcBef>
                <a:spcPts val="0"/>
              </a:spcBef>
              <a:buNone/>
            </a:pPr>
            <a:endParaRPr lang="en-US" sz="2000" b="1" dirty="0">
              <a:solidFill>
                <a:schemeClr val="tx2"/>
              </a:solidFill>
            </a:endParaRPr>
          </a:p>
          <a:p>
            <a:pPr marL="0" indent="0">
              <a:spcBef>
                <a:spcPts val="0"/>
              </a:spcBef>
              <a:buNone/>
            </a:pPr>
            <a:r>
              <a:rPr lang="en-US" sz="2000" b="1" dirty="0">
                <a:solidFill>
                  <a:schemeClr val="tx2"/>
                </a:solidFill>
              </a:rPr>
              <a:t>Ericka Boone, PhD (Moderator)</a:t>
            </a:r>
          </a:p>
          <a:p>
            <a:pPr marL="0" indent="0">
              <a:spcBef>
                <a:spcPts val="0"/>
              </a:spcBef>
              <a:buNone/>
            </a:pPr>
            <a:r>
              <a:rPr lang="en-US" dirty="0">
                <a:solidFill>
                  <a:schemeClr val="tx2"/>
                </a:solidFill>
              </a:rPr>
              <a:t>Director, Division of Biomedical Research Workforce</a:t>
            </a:r>
          </a:p>
          <a:p>
            <a:pPr marL="0" indent="0">
              <a:spcBef>
                <a:spcPts val="0"/>
              </a:spcBef>
              <a:buNone/>
            </a:pPr>
            <a:r>
              <a:rPr lang="en-US" dirty="0">
                <a:solidFill>
                  <a:schemeClr val="tx2"/>
                </a:solidFill>
              </a:rPr>
              <a:t>Office of Extramural Research</a:t>
            </a:r>
          </a:p>
          <a:p>
            <a:pPr marL="0" indent="0">
              <a:spcBef>
                <a:spcPts val="0"/>
              </a:spcBef>
              <a:buNone/>
            </a:pPr>
            <a:endParaRPr lang="en-US" dirty="0">
              <a:solidFill>
                <a:schemeClr val="tx2"/>
              </a:solidFill>
            </a:endParaRPr>
          </a:p>
          <a:p>
            <a:pPr marL="0" indent="0">
              <a:spcBef>
                <a:spcPts val="0"/>
              </a:spcBef>
              <a:buNone/>
            </a:pPr>
            <a:endParaRPr lang="en-US" dirty="0">
              <a:solidFill>
                <a:schemeClr val="tx2"/>
              </a:solidFill>
            </a:endParaRPr>
          </a:p>
          <a:p>
            <a:pPr marL="0" indent="0">
              <a:spcBef>
                <a:spcPts val="0"/>
              </a:spcBef>
              <a:buNone/>
            </a:pPr>
            <a:endParaRPr lang="en-US" dirty="0">
              <a:solidFill>
                <a:schemeClr val="tx2"/>
              </a:solidFill>
            </a:endParaRPr>
          </a:p>
        </p:txBody>
      </p:sp>
      <p:pic>
        <p:nvPicPr>
          <p:cNvPr id="17" name="Picture 16" descr="Rosalina Bray, MSc, CEP, NIH Extramural Staff Training Officer, Office of Extramural Research&#10;">
            <a:extLst>
              <a:ext uri="{FF2B5EF4-FFF2-40B4-BE49-F238E27FC236}">
                <a16:creationId xmlns:a16="http://schemas.microsoft.com/office/drawing/2014/main" id="{FE2318CA-55B2-4BA8-A4B2-E2F145709E32}"/>
              </a:ext>
              <a:ext uri="{C183D7F6-B498-43B3-948B-1728B52AA6E4}">
                <adec:decorative xmlns:adec="http://schemas.microsoft.com/office/drawing/2017/decorative" val="0"/>
              </a:ext>
            </a:extLst>
          </p:cNvPr>
          <p:cNvPicPr>
            <a:picLocks noChangeAspect="1"/>
          </p:cNvPicPr>
          <p:nvPr/>
        </p:nvPicPr>
        <p:blipFill rotWithShape="1">
          <a:blip r:embed="rId3"/>
          <a:srcRect l="14146" r="14143" b="-3"/>
          <a:stretch/>
        </p:blipFill>
        <p:spPr>
          <a:xfrm>
            <a:off x="7229399" y="740727"/>
            <a:ext cx="1865380" cy="2589731"/>
          </a:xfrm>
          <a:prstGeom prst="rect">
            <a:avLst/>
          </a:prstGeom>
        </p:spPr>
      </p:pic>
      <p:pic>
        <p:nvPicPr>
          <p:cNvPr id="16" name="Picture 15" descr="Nicole Redmond, MD, PhD, MPH&#10;Branch Chief, Clinical Applications and Prevention National Heart, Lung, and Blood Institute&#10;">
            <a:extLst>
              <a:ext uri="{FF2B5EF4-FFF2-40B4-BE49-F238E27FC236}">
                <a16:creationId xmlns:a16="http://schemas.microsoft.com/office/drawing/2014/main" id="{93CA681F-62A9-4AD7-8223-E8050F7E00E5}"/>
              </a:ext>
              <a:ext uri="{C183D7F6-B498-43B3-948B-1728B52AA6E4}">
                <adec:decorative xmlns:adec="http://schemas.microsoft.com/office/drawing/2017/decorative" val="0"/>
              </a:ext>
            </a:extLst>
          </p:cNvPr>
          <p:cNvPicPr>
            <a:picLocks noChangeAspect="1"/>
          </p:cNvPicPr>
          <p:nvPr/>
        </p:nvPicPr>
        <p:blipFill rotWithShape="1">
          <a:blip r:embed="rId4"/>
          <a:srcRect l="16625" r="11620" b="-5"/>
          <a:stretch/>
        </p:blipFill>
        <p:spPr>
          <a:xfrm>
            <a:off x="9332547" y="757158"/>
            <a:ext cx="1858178" cy="2589730"/>
          </a:xfrm>
          <a:prstGeom prst="rect">
            <a:avLst/>
          </a:prstGeom>
        </p:spPr>
      </p:pic>
      <p:pic>
        <p:nvPicPr>
          <p:cNvPr id="14" name="Picture 6" descr="Melissa C. Green Parker, PhD&#10;Scientific Advisor &amp; Research Implementation Monitor&#10;Office of Disease Prevention">
            <a:extLst>
              <a:ext uri="{FF2B5EF4-FFF2-40B4-BE49-F238E27FC236}">
                <a16:creationId xmlns:a16="http://schemas.microsoft.com/office/drawing/2014/main" id="{DCA611BA-C986-4F36-9F3C-E1344E19F12B}"/>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506" r="17005" b="-1"/>
          <a:stretch/>
        </p:blipFill>
        <p:spPr bwMode="auto">
          <a:xfrm>
            <a:off x="7264129" y="3516452"/>
            <a:ext cx="1859286" cy="26008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Ericka Boone, PhD (Moderator)&#10;Director, Division of Biomedical Research Workforce&#10;Office of Extramural Research">
            <a:extLst>
              <a:ext uri="{FF2B5EF4-FFF2-40B4-BE49-F238E27FC236}">
                <a16:creationId xmlns:a16="http://schemas.microsoft.com/office/drawing/2014/main" id="{A43EE431-66D5-4C75-979F-1AF88697B605}"/>
              </a:ext>
              <a:ext uri="{C183D7F6-B498-43B3-948B-1728B52AA6E4}">
                <adec:decorative xmlns:adec="http://schemas.microsoft.com/office/drawing/2017/decorative" val="0"/>
              </a:ext>
            </a:extLst>
          </p:cNvPr>
          <p:cNvPicPr>
            <a:picLocks noChangeAspect="1"/>
          </p:cNvPicPr>
          <p:nvPr/>
        </p:nvPicPr>
        <p:blipFill rotWithShape="1">
          <a:blip r:embed="rId6">
            <a:extLst>
              <a:ext uri="{28A0092B-C50C-407E-A947-70E740481C1C}">
                <a14:useLocalDpi xmlns:a14="http://schemas.microsoft.com/office/drawing/2010/main" val="0"/>
              </a:ext>
            </a:extLst>
          </a:blip>
          <a:srcRect l="3233" r="4518" b="-1"/>
          <a:stretch/>
        </p:blipFill>
        <p:spPr>
          <a:xfrm>
            <a:off x="9325346" y="3500022"/>
            <a:ext cx="1865379" cy="2600820"/>
          </a:xfrm>
          <a:prstGeom prst="rect">
            <a:avLst/>
          </a:prstGeom>
        </p:spPr>
      </p:pic>
      <p:sp>
        <p:nvSpPr>
          <p:cNvPr id="18" name="Slide Number Placeholder 3">
            <a:extLst>
              <a:ext uri="{FF2B5EF4-FFF2-40B4-BE49-F238E27FC236}">
                <a16:creationId xmlns:a16="http://schemas.microsoft.com/office/drawing/2014/main" id="{1107302E-E874-4961-A6C2-F0376B39A53D}"/>
              </a:ext>
            </a:extLst>
          </p:cNvPr>
          <p:cNvSpPr txBox="1">
            <a:spLocks/>
          </p:cNvSpPr>
          <p:nvPr/>
        </p:nvSpPr>
        <p:spPr>
          <a:xfrm>
            <a:off x="10957241" y="6454495"/>
            <a:ext cx="683339"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fld id="{1F066F68-3144-4DA0-82FC-0B14CFF860E2}" type="slidenum">
              <a:rPr lang="en-US" sz="1400" dirty="0" smtClean="0"/>
              <a:pPr defTabSz="914400">
                <a:spcAft>
                  <a:spcPts val="600"/>
                </a:spcAft>
              </a:pPr>
              <a:t>20</a:t>
            </a:fld>
            <a:endParaRPr lang="en-US" sz="1400"/>
          </a:p>
        </p:txBody>
      </p:sp>
    </p:spTree>
    <p:custDataLst>
      <p:tags r:id="rId1"/>
    </p:custDataLst>
    <p:extLst>
      <p:ext uri="{BB962C8B-B14F-4D97-AF65-F5344CB8AC3E}">
        <p14:creationId xmlns:p14="http://schemas.microsoft.com/office/powerpoint/2010/main" val="2609768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747DB0B-F807-4061-9ED4-B520A3C40CEE}"/>
              </a:ext>
            </a:extLst>
          </p:cNvPr>
          <p:cNvSpPr txBox="1">
            <a:spLocks noGrp="1"/>
          </p:cNvSpPr>
          <p:nvPr>
            <p:ph type="title" idx="4294967295"/>
          </p:nvPr>
        </p:nvSpPr>
        <p:spPr>
          <a:xfrm>
            <a:off x="4438737" y="2723308"/>
            <a:ext cx="3497785" cy="1461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5FCBEF"/>
                </a:solidFill>
                <a:effectLst/>
                <a:uLnTx/>
                <a:uFillTx/>
                <a:latin typeface="Trebuchet MS" panose="020B0603020202020204"/>
                <a:ea typeface="+mj-ea"/>
                <a:cs typeface="+mj-cs"/>
              </a:rPr>
              <a:t>Appendix</a:t>
            </a:r>
          </a:p>
        </p:txBody>
      </p:sp>
    </p:spTree>
    <p:custDataLst>
      <p:tags r:id="rId1"/>
    </p:custDataLst>
    <p:extLst>
      <p:ext uri="{BB962C8B-B14F-4D97-AF65-F5344CB8AC3E}">
        <p14:creationId xmlns:p14="http://schemas.microsoft.com/office/powerpoint/2010/main" val="1145963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C07E8-5206-45A1-AB96-76BAFE6081A1}"/>
              </a:ext>
            </a:extLst>
          </p:cNvPr>
          <p:cNvSpPr>
            <a:spLocks noGrp="1"/>
          </p:cNvSpPr>
          <p:nvPr>
            <p:ph type="title"/>
          </p:nvPr>
        </p:nvSpPr>
        <p:spPr>
          <a:xfrm>
            <a:off x="335663" y="197900"/>
            <a:ext cx="10543351" cy="1027418"/>
          </a:xfrm>
        </p:spPr>
        <p:txBody>
          <a:bodyPr>
            <a:normAutofit fontScale="90000"/>
          </a:bodyPr>
          <a:lstStyle/>
          <a:p>
            <a:r>
              <a:rPr lang="en-US" dirty="0"/>
              <a:t>NIH’s Research Portfolio Online Reporting Tools (</a:t>
            </a:r>
            <a:r>
              <a:rPr lang="en-US" dirty="0" err="1"/>
              <a:t>RePORT</a:t>
            </a:r>
            <a:r>
              <a:rPr lang="en-US" dirty="0"/>
              <a:t>): </a:t>
            </a:r>
            <a:r>
              <a:rPr lang="en-US" dirty="0" err="1"/>
              <a:t>RePORTER</a:t>
            </a:r>
            <a:r>
              <a:rPr lang="en-US" dirty="0"/>
              <a:t> &amp; Matchmaker</a:t>
            </a:r>
          </a:p>
        </p:txBody>
      </p:sp>
      <p:pic>
        <p:nvPicPr>
          <p:cNvPr id="9" name="Picture 8" descr="Reporter.nih.gov circled in red&#10;Matchmaker description and red arrow pointing to options - similar projects or highlighted circle for similar program officials.">
            <a:extLst>
              <a:ext uri="{FF2B5EF4-FFF2-40B4-BE49-F238E27FC236}">
                <a16:creationId xmlns:a16="http://schemas.microsoft.com/office/drawing/2014/main" id="{8CFDB4C9-352D-4175-98E6-19EE2FB13B2A}"/>
              </a:ext>
            </a:extLst>
          </p:cNvPr>
          <p:cNvPicPr>
            <a:picLocks noChangeAspect="1"/>
          </p:cNvPicPr>
          <p:nvPr/>
        </p:nvPicPr>
        <p:blipFill rotWithShape="1">
          <a:blip r:embed="rId4"/>
          <a:srcRect b="7037"/>
          <a:stretch/>
        </p:blipFill>
        <p:spPr>
          <a:xfrm>
            <a:off x="1717431" y="1526372"/>
            <a:ext cx="8458200" cy="4357148"/>
          </a:xfrm>
          <a:prstGeom prst="rect">
            <a:avLst/>
          </a:prstGeom>
        </p:spPr>
      </p:pic>
      <p:sp>
        <p:nvSpPr>
          <p:cNvPr id="10" name="Oval 9">
            <a:extLst>
              <a:ext uri="{FF2B5EF4-FFF2-40B4-BE49-F238E27FC236}">
                <a16:creationId xmlns:a16="http://schemas.microsoft.com/office/drawing/2014/main" id="{77D3ECA8-5503-44DE-9EF3-FC6239AE1125}"/>
              </a:ext>
              <a:ext uri="{C183D7F6-B498-43B3-948B-1728B52AA6E4}">
                <adec:decorative xmlns:adec="http://schemas.microsoft.com/office/drawing/2017/decorative" val="1"/>
              </a:ext>
            </a:extLst>
          </p:cNvPr>
          <p:cNvSpPr/>
          <p:nvPr/>
        </p:nvSpPr>
        <p:spPr>
          <a:xfrm>
            <a:off x="1581849" y="1419624"/>
            <a:ext cx="1524000" cy="533400"/>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8" name="Group 17" descr="Screenshot circling reporter.nih.gov.&#10;Matchmaker in RePORTER.NIH.GOV features similar projects and similar program officials.  Matchmaker allows you to enter manuscript abstracts, research bios, or other scientific text, and retrieve a list of similar projects from the RePORTER database to help find individuals">
            <a:extLst>
              <a:ext uri="{FF2B5EF4-FFF2-40B4-BE49-F238E27FC236}">
                <a16:creationId xmlns:a16="http://schemas.microsoft.com/office/drawing/2014/main" id="{8E2A6AE3-6E2C-4219-A94A-10207C297A25}"/>
              </a:ext>
            </a:extLst>
          </p:cNvPr>
          <p:cNvGrpSpPr/>
          <p:nvPr/>
        </p:nvGrpSpPr>
        <p:grpSpPr>
          <a:xfrm>
            <a:off x="2089492" y="2701716"/>
            <a:ext cx="7980193" cy="3722384"/>
            <a:chOff x="410819" y="1661478"/>
            <a:chExt cx="8627236" cy="4780454"/>
          </a:xfrm>
        </p:grpSpPr>
        <p:grpSp>
          <p:nvGrpSpPr>
            <p:cNvPr id="17" name="Group 16">
              <a:extLst>
                <a:ext uri="{FF2B5EF4-FFF2-40B4-BE49-F238E27FC236}">
                  <a16:creationId xmlns:a16="http://schemas.microsoft.com/office/drawing/2014/main" id="{27CAC556-ECDA-42DF-914F-6F25777677E4}"/>
                </a:ext>
              </a:extLst>
            </p:cNvPr>
            <p:cNvGrpSpPr/>
            <p:nvPr/>
          </p:nvGrpSpPr>
          <p:grpSpPr>
            <a:xfrm>
              <a:off x="410819" y="2251821"/>
              <a:ext cx="8627236" cy="4190111"/>
              <a:chOff x="410819" y="2251821"/>
              <a:chExt cx="8627236" cy="4190111"/>
            </a:xfrm>
          </p:grpSpPr>
          <p:pic>
            <p:nvPicPr>
              <p:cNvPr id="13" name="Picture 12">
                <a:extLst>
                  <a:ext uri="{FF2B5EF4-FFF2-40B4-BE49-F238E27FC236}">
                    <a16:creationId xmlns:a16="http://schemas.microsoft.com/office/drawing/2014/main" id="{9BA84B17-533C-4B13-924F-702988DF6BB9}"/>
                  </a:ext>
                </a:extLst>
              </p:cNvPr>
              <p:cNvPicPr>
                <a:picLocks noChangeAspect="1"/>
              </p:cNvPicPr>
              <p:nvPr/>
            </p:nvPicPr>
            <p:blipFill rotWithShape="1">
              <a:blip r:embed="rId5"/>
              <a:srcRect l="27500" t="21852" r="7501" b="30741"/>
              <a:stretch/>
            </p:blipFill>
            <p:spPr>
              <a:xfrm>
                <a:off x="410819" y="2251821"/>
                <a:ext cx="8627236" cy="3539379"/>
              </a:xfrm>
              <a:prstGeom prst="rect">
                <a:avLst/>
              </a:prstGeom>
            </p:spPr>
          </p:pic>
          <p:sp>
            <p:nvSpPr>
              <p:cNvPr id="14" name="Rectangle 13">
                <a:extLst>
                  <a:ext uri="{FF2B5EF4-FFF2-40B4-BE49-F238E27FC236}">
                    <a16:creationId xmlns:a16="http://schemas.microsoft.com/office/drawing/2014/main" id="{FFDF785A-21B4-4694-86E4-E50A63A81A53}"/>
                  </a:ext>
                </a:extLst>
              </p:cNvPr>
              <p:cNvSpPr/>
              <p:nvPr/>
            </p:nvSpPr>
            <p:spPr>
              <a:xfrm>
                <a:off x="685800" y="4386577"/>
                <a:ext cx="5233116" cy="2055355"/>
              </a:xfrm>
              <a:prstGeom prst="rect">
                <a:avLst/>
              </a:prstGeom>
              <a:solidFill>
                <a:schemeClr val="bg1"/>
              </a:solidFill>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Matchmaker allows you to enter manuscript abstracts, research bios, or other scientific text, and retrieve a list of similar projects from the RePORTER database.  After you submit your text (up to 15,000 characters in length), Matchmaker will analyze it for key terms and concepts, then pull up the top 100 most-similar NIH-funded projects, ranked by match score.</a:t>
                </a:r>
              </a:p>
            </p:txBody>
          </p:sp>
        </p:grpSp>
        <p:sp>
          <p:nvSpPr>
            <p:cNvPr id="16" name="Arrow: Down 15" descr="Arrow pointing to Matchmaker">
              <a:extLst>
                <a:ext uri="{FF2B5EF4-FFF2-40B4-BE49-F238E27FC236}">
                  <a16:creationId xmlns:a16="http://schemas.microsoft.com/office/drawing/2014/main" id="{10D8C9E9-55B0-4E66-956D-7B1C4F6E6E1C}"/>
                </a:ext>
              </a:extLst>
            </p:cNvPr>
            <p:cNvSpPr/>
            <p:nvPr/>
          </p:nvSpPr>
          <p:spPr>
            <a:xfrm>
              <a:off x="6955971" y="1661478"/>
              <a:ext cx="838200" cy="1157922"/>
            </a:xfrm>
            <a:prstGeom prst="downArrow">
              <a:avLst/>
            </a:prstGeom>
            <a:solidFill>
              <a:srgbClr val="C547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4" name="Rectangle 3">
            <a:extLst>
              <a:ext uri="{FF2B5EF4-FFF2-40B4-BE49-F238E27FC236}">
                <a16:creationId xmlns:a16="http://schemas.microsoft.com/office/drawing/2014/main" id="{AA55690F-CFC3-4351-A10F-0CCA5282099A}"/>
              </a:ext>
            </a:extLst>
          </p:cNvPr>
          <p:cNvSpPr/>
          <p:nvPr/>
        </p:nvSpPr>
        <p:spPr>
          <a:xfrm>
            <a:off x="420984" y="6308031"/>
            <a:ext cx="2160878"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hlinkClick r:id="rId6"/>
              </a:rPr>
              <a:t>http://reporter.nih.gov</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C989BA69-5A39-4532-95A2-524570B89C56}"/>
              </a:ext>
            </a:extLst>
          </p:cNvPr>
          <p:cNvSpPr>
            <a:spLocks noGrp="1"/>
          </p:cNvSpPr>
          <p:nvPr>
            <p:ph type="sldNum" sz="quarter" idx="12"/>
          </p:nvPr>
        </p:nvSpPr>
        <p:spPr>
          <a:xfrm>
            <a:off x="10879014" y="6220537"/>
            <a:ext cx="6833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A42AFF-E73B-487B-9783-10FFC85EF676}" type="slidenum">
              <a:rPr kumimoji="0" lang="en-US" sz="900" b="0" i="0" u="none" strike="noStrike" kern="1200" cap="none" spc="0" normalizeH="0" baseline="0" noProof="0" smtClean="0">
                <a:ln>
                  <a:noFill/>
                </a:ln>
                <a:solidFill>
                  <a:schemeClr val="tx1"/>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schemeClr val="tx1"/>
              </a:solidFill>
              <a:effectLst/>
              <a:uLnTx/>
              <a:uFillTx/>
              <a:latin typeface="Trebuchet MS" panose="020B0603020202020204"/>
              <a:ea typeface="+mn-ea"/>
              <a:cs typeface="+mn-cs"/>
            </a:endParaRPr>
          </a:p>
        </p:txBody>
      </p:sp>
    </p:spTree>
    <p:custDataLst>
      <p:tags r:id="rId1"/>
    </p:custDataLst>
    <p:extLst>
      <p:ext uri="{BB962C8B-B14F-4D97-AF65-F5344CB8AC3E}">
        <p14:creationId xmlns:p14="http://schemas.microsoft.com/office/powerpoint/2010/main" val="135707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C07E8-5206-45A1-AB96-76BAFE6081A1}"/>
              </a:ext>
            </a:extLst>
          </p:cNvPr>
          <p:cNvSpPr>
            <a:spLocks noGrp="1"/>
          </p:cNvSpPr>
          <p:nvPr>
            <p:ph type="title"/>
          </p:nvPr>
        </p:nvSpPr>
        <p:spPr>
          <a:xfrm>
            <a:off x="163690" y="190945"/>
            <a:ext cx="11361996" cy="846137"/>
          </a:xfrm>
        </p:spPr>
        <p:txBody>
          <a:bodyPr>
            <a:normAutofit fontScale="90000"/>
          </a:bodyPr>
          <a:lstStyle/>
          <a:p>
            <a:r>
              <a:rPr lang="en-US" dirty="0"/>
              <a:t>NIH’s Research Portfolio Online Reporting Tools </a:t>
            </a:r>
            <a:br>
              <a:rPr lang="en-US" dirty="0"/>
            </a:br>
            <a:r>
              <a:rPr lang="en-US" dirty="0"/>
              <a:t>(</a:t>
            </a:r>
            <a:r>
              <a:rPr lang="en-US" dirty="0" err="1"/>
              <a:t>RePORT</a:t>
            </a:r>
            <a:r>
              <a:rPr lang="en-US" dirty="0"/>
              <a:t>): Matchmaker Results</a:t>
            </a:r>
          </a:p>
        </p:txBody>
      </p:sp>
      <p:pic>
        <p:nvPicPr>
          <p:cNvPr id="9" name="Picture 8" descr="NIH RePORTER  Matchmaker Screenshot of Results ">
            <a:extLst>
              <a:ext uri="{FF2B5EF4-FFF2-40B4-BE49-F238E27FC236}">
                <a16:creationId xmlns:a16="http://schemas.microsoft.com/office/drawing/2014/main" id="{B82D85B9-9377-45A5-9B1E-75C8C8EE3725}"/>
              </a:ext>
            </a:extLst>
          </p:cNvPr>
          <p:cNvPicPr>
            <a:picLocks noChangeAspect="1"/>
          </p:cNvPicPr>
          <p:nvPr/>
        </p:nvPicPr>
        <p:blipFill rotWithShape="1">
          <a:blip r:embed="rId3"/>
          <a:srcRect t="14445" r="1037" b="14132"/>
          <a:stretch/>
        </p:blipFill>
        <p:spPr>
          <a:xfrm>
            <a:off x="597443" y="1695594"/>
            <a:ext cx="10319565" cy="4775176"/>
          </a:xfrm>
          <a:prstGeom prst="rect">
            <a:avLst/>
          </a:prstGeom>
        </p:spPr>
      </p:pic>
      <p:sp>
        <p:nvSpPr>
          <p:cNvPr id="8" name="Oval 7">
            <a:extLst>
              <a:ext uri="{FF2B5EF4-FFF2-40B4-BE49-F238E27FC236}">
                <a16:creationId xmlns:a16="http://schemas.microsoft.com/office/drawing/2014/main" id="{98366F54-64F8-4399-9F3C-379B0EAB18CB}"/>
              </a:ext>
              <a:ext uri="{C183D7F6-B498-43B3-948B-1728B52AA6E4}">
                <adec:decorative xmlns:adec="http://schemas.microsoft.com/office/drawing/2017/decorative" val="1"/>
              </a:ext>
            </a:extLst>
          </p:cNvPr>
          <p:cNvSpPr/>
          <p:nvPr/>
        </p:nvSpPr>
        <p:spPr>
          <a:xfrm>
            <a:off x="658360" y="3094439"/>
            <a:ext cx="686969" cy="606285"/>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DC469ABD-69DE-448E-8CE5-403B7B68DBD3}"/>
              </a:ext>
              <a:ext uri="{C183D7F6-B498-43B3-948B-1728B52AA6E4}">
                <adec:decorative xmlns:adec="http://schemas.microsoft.com/office/drawing/2017/decorative" val="1"/>
              </a:ext>
            </a:extLst>
          </p:cNvPr>
          <p:cNvSpPr/>
          <p:nvPr/>
        </p:nvSpPr>
        <p:spPr>
          <a:xfrm>
            <a:off x="2274277" y="3266970"/>
            <a:ext cx="1189123" cy="694209"/>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A25C5E06-1AA9-4598-9B2D-4031FF17627C}"/>
              </a:ext>
              <a:ext uri="{C183D7F6-B498-43B3-948B-1728B52AA6E4}">
                <adec:decorative xmlns:adec="http://schemas.microsoft.com/office/drawing/2017/decorative" val="1"/>
              </a:ext>
            </a:extLst>
          </p:cNvPr>
          <p:cNvSpPr/>
          <p:nvPr/>
        </p:nvSpPr>
        <p:spPr>
          <a:xfrm>
            <a:off x="8068271" y="3266970"/>
            <a:ext cx="1106501" cy="910491"/>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122E49E5-271A-4522-91AE-4ED78932D41D}"/>
              </a:ext>
            </a:extLst>
          </p:cNvPr>
          <p:cNvSpPr>
            <a:spLocks noGrp="1"/>
          </p:cNvSpPr>
          <p:nvPr>
            <p:ph type="sldNum" sz="quarter" idx="12"/>
          </p:nvPr>
        </p:nvSpPr>
        <p:spPr>
          <a:xfrm>
            <a:off x="8272082" y="6136837"/>
            <a:ext cx="661518" cy="32826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A42AFF-E73B-487B-9783-10FFC85EF676}"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custDataLst>
      <p:tags r:id="rId1"/>
    </p:custDataLst>
    <p:extLst>
      <p:ext uri="{BB962C8B-B14F-4D97-AF65-F5344CB8AC3E}">
        <p14:creationId xmlns:p14="http://schemas.microsoft.com/office/powerpoint/2010/main" val="144889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1" name="Group 130">
            <a:extLst>
              <a:ext uri="{FF2B5EF4-FFF2-40B4-BE49-F238E27FC236}">
                <a16:creationId xmlns:a16="http://schemas.microsoft.com/office/drawing/2014/main" id="{6CE6E43D-FC44-4F15-89C6-7C08E9BDC3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2" name="Straight Connector 131">
              <a:extLst>
                <a:ext uri="{FF2B5EF4-FFF2-40B4-BE49-F238E27FC236}">
                  <a16:creationId xmlns:a16="http://schemas.microsoft.com/office/drawing/2014/main" id="{321115E6-3640-4179-A252-686A27B75B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E68D2ABE-CDFA-4BEB-AF45-E43862265B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4" name="Rectangle 23">
              <a:extLst>
                <a:ext uri="{FF2B5EF4-FFF2-40B4-BE49-F238E27FC236}">
                  <a16:creationId xmlns:a16="http://schemas.microsoft.com/office/drawing/2014/main" id="{A108FB8B-558B-4F9E-970F-72D2EE57F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5" name="Rectangle 25">
              <a:extLst>
                <a:ext uri="{FF2B5EF4-FFF2-40B4-BE49-F238E27FC236}">
                  <a16:creationId xmlns:a16="http://schemas.microsoft.com/office/drawing/2014/main" id="{481E92F1-5BD2-4422-B875-90578CEAA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6" name="Isosceles Triangle 135">
              <a:extLst>
                <a:ext uri="{FF2B5EF4-FFF2-40B4-BE49-F238E27FC236}">
                  <a16:creationId xmlns:a16="http://schemas.microsoft.com/office/drawing/2014/main" id="{9D9630F3-9488-4F58-9098-F6B8552BD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7" name="Rectangle 27">
              <a:extLst>
                <a:ext uri="{FF2B5EF4-FFF2-40B4-BE49-F238E27FC236}">
                  <a16:creationId xmlns:a16="http://schemas.microsoft.com/office/drawing/2014/main" id="{A82B105D-E7A6-4F3A-AFDA-B9133F6BD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8" name="Rectangle 28">
              <a:extLst>
                <a:ext uri="{FF2B5EF4-FFF2-40B4-BE49-F238E27FC236}">
                  <a16:creationId xmlns:a16="http://schemas.microsoft.com/office/drawing/2014/main" id="{592262AB-546B-41A7-99DE-EC034F072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9" name="Rectangle 29">
              <a:extLst>
                <a:ext uri="{FF2B5EF4-FFF2-40B4-BE49-F238E27FC236}">
                  <a16:creationId xmlns:a16="http://schemas.microsoft.com/office/drawing/2014/main" id="{D878A1F7-F404-41A0-BD7C-9739499BD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0" name="Isosceles Triangle 139">
              <a:extLst>
                <a:ext uri="{FF2B5EF4-FFF2-40B4-BE49-F238E27FC236}">
                  <a16:creationId xmlns:a16="http://schemas.microsoft.com/office/drawing/2014/main" id="{0076BF32-29FF-4C3A-B1AF-91A28EFD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1" name="Isosceles Triangle 140">
              <a:extLst>
                <a:ext uri="{FF2B5EF4-FFF2-40B4-BE49-F238E27FC236}">
                  <a16:creationId xmlns:a16="http://schemas.microsoft.com/office/drawing/2014/main" id="{0A4C29F3-B3A2-40B9-8670-ADA39B0C4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43" name="Rectangle 142">
            <a:extLst>
              <a:ext uri="{FF2B5EF4-FFF2-40B4-BE49-F238E27FC236}">
                <a16:creationId xmlns:a16="http://schemas.microsoft.com/office/drawing/2014/main" id="{6C2031B9-9CCA-4136-8A40-6AA65CF750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57B7CA69-ACEC-459C-91DB-7338747100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CFBC13CE-FC7E-4959-9776-FCB536CDEF56}"/>
              </a:ext>
            </a:extLst>
          </p:cNvPr>
          <p:cNvSpPr txBox="1">
            <a:spLocks noGrp="1"/>
          </p:cNvSpPr>
          <p:nvPr>
            <p:ph type="title" idx="4294967295"/>
          </p:nvPr>
        </p:nvSpPr>
        <p:spPr>
          <a:xfrm>
            <a:off x="721371" y="746588"/>
            <a:ext cx="10197494" cy="7218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mj-lt"/>
                <a:ea typeface="+mj-ea"/>
                <a:cs typeface="+mj-cs"/>
              </a:rPr>
              <a:t>Career Success &amp; Mentorship</a:t>
            </a:r>
          </a:p>
        </p:txBody>
      </p:sp>
      <p:graphicFrame>
        <p:nvGraphicFramePr>
          <p:cNvPr id="92" name="Content Placeholder 2" descr="See Notes section">
            <a:extLst>
              <a:ext uri="{FF2B5EF4-FFF2-40B4-BE49-F238E27FC236}">
                <a16:creationId xmlns:a16="http://schemas.microsoft.com/office/drawing/2014/main" id="{0A0D3F52-D56B-7738-6726-FDC91894EF24}"/>
              </a:ext>
            </a:extLst>
          </p:cNvPr>
          <p:cNvGraphicFramePr/>
          <p:nvPr>
            <p:extLst>
              <p:ext uri="{D42A27DB-BD31-4B8C-83A1-F6EECF244321}">
                <p14:modId xmlns:p14="http://schemas.microsoft.com/office/powerpoint/2010/main" val="4294213399"/>
              </p:ext>
            </p:extLst>
          </p:nvPr>
        </p:nvGraphicFramePr>
        <p:xfrm>
          <a:off x="827856" y="1824999"/>
          <a:ext cx="10562955" cy="43764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5D63351B-5E12-4625-A0A2-852044989D88}"/>
              </a:ext>
            </a:extLst>
          </p:cNvPr>
          <p:cNvSpPr>
            <a:spLocks noGrp="1"/>
          </p:cNvSpPr>
          <p:nvPr>
            <p:ph type="sldNum" sz="quarter" idx="12"/>
          </p:nvPr>
        </p:nvSpPr>
        <p:spPr>
          <a:xfrm>
            <a:off x="10865194" y="6418433"/>
            <a:ext cx="683339"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1F066F68-3144-4DA0-82FC-0B14CFF860E2}" type="slidenum">
              <a:rPr kumimoji="0" lang="en-US" sz="1200"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3</a:t>
            </a:fld>
            <a:endParaRPr kumimoji="0" lang="en-US" sz="1200" b="0" i="0" u="none" strike="noStrike" cap="none" spc="0" normalizeH="0" baseline="0" noProof="0">
              <a:ln>
                <a:noFill/>
              </a:ln>
              <a:solidFill>
                <a:srgbClr val="FFFFFF"/>
              </a:solidFill>
              <a:effectLst/>
              <a:uLnTx/>
              <a:uFillTx/>
            </a:endParaRPr>
          </a:p>
        </p:txBody>
      </p:sp>
    </p:spTree>
    <p:custDataLst>
      <p:tags r:id="rId1"/>
    </p:custDataLst>
    <p:extLst>
      <p:ext uri="{BB962C8B-B14F-4D97-AF65-F5344CB8AC3E}">
        <p14:creationId xmlns:p14="http://schemas.microsoft.com/office/powerpoint/2010/main" val="2828867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1F77-5902-4731-8F97-425BBD1E6645}"/>
              </a:ext>
            </a:extLst>
          </p:cNvPr>
          <p:cNvSpPr>
            <a:spLocks noGrp="1"/>
          </p:cNvSpPr>
          <p:nvPr>
            <p:ph type="title"/>
          </p:nvPr>
        </p:nvSpPr>
        <p:spPr>
          <a:xfrm>
            <a:off x="398584" y="343032"/>
            <a:ext cx="11089999" cy="1033669"/>
          </a:xfrm>
        </p:spPr>
        <p:txBody>
          <a:bodyPr>
            <a:normAutofit fontScale="90000"/>
          </a:bodyPr>
          <a:lstStyle/>
          <a:p>
            <a:r>
              <a:rPr lang="en-US" sz="4000" b="1" dirty="0"/>
              <a:t>Panel Discussion Topics</a:t>
            </a:r>
            <a:br>
              <a:rPr lang="en-US" sz="4000" b="1" dirty="0"/>
            </a:br>
            <a:endParaRPr lang="en-US" sz="4000" b="1" dirty="0"/>
          </a:p>
        </p:txBody>
      </p:sp>
      <p:sp>
        <p:nvSpPr>
          <p:cNvPr id="4" name="Slide Number Placeholder 3">
            <a:extLst>
              <a:ext uri="{FF2B5EF4-FFF2-40B4-BE49-F238E27FC236}">
                <a16:creationId xmlns:a16="http://schemas.microsoft.com/office/drawing/2014/main" id="{2D04B913-CBC9-4FA9-BFEA-2657C67E49E3}"/>
              </a:ext>
            </a:extLst>
          </p:cNvPr>
          <p:cNvSpPr>
            <a:spLocks noGrp="1"/>
          </p:cNvSpPr>
          <p:nvPr>
            <p:ph type="sldNum" sz="quarter" idx="12"/>
          </p:nvPr>
        </p:nvSpPr>
        <p:spPr/>
        <p:txBody>
          <a:bodyPr/>
          <a:lstStyle/>
          <a:p>
            <a:fld id="{1F066F68-3144-4DA0-82FC-0B14CFF860E2}" type="slidenum">
              <a:rPr lang="en-US" smtClean="0"/>
              <a:t>4</a:t>
            </a:fld>
            <a:endParaRPr lang="en-US" dirty="0"/>
          </a:p>
        </p:txBody>
      </p:sp>
      <p:grpSp>
        <p:nvGrpSpPr>
          <p:cNvPr id="14" name="Group 13" descr="See Notes section">
            <a:extLst>
              <a:ext uri="{FF2B5EF4-FFF2-40B4-BE49-F238E27FC236}">
                <a16:creationId xmlns:a16="http://schemas.microsoft.com/office/drawing/2014/main" id="{05450C1F-AEC0-406A-A060-6E52E633DF33}"/>
              </a:ext>
            </a:extLst>
          </p:cNvPr>
          <p:cNvGrpSpPr/>
          <p:nvPr/>
        </p:nvGrpSpPr>
        <p:grpSpPr>
          <a:xfrm>
            <a:off x="1139608" y="1448724"/>
            <a:ext cx="9607952" cy="4775200"/>
            <a:chOff x="1021948" y="1631287"/>
            <a:chExt cx="9607952" cy="4775200"/>
          </a:xfrm>
        </p:grpSpPr>
        <p:grpSp>
          <p:nvGrpSpPr>
            <p:cNvPr id="13" name="Group 12">
              <a:extLst>
                <a:ext uri="{FF2B5EF4-FFF2-40B4-BE49-F238E27FC236}">
                  <a16:creationId xmlns:a16="http://schemas.microsoft.com/office/drawing/2014/main" id="{267F3822-EF0F-4437-ABC8-1C16372A610E}"/>
                </a:ext>
              </a:extLst>
            </p:cNvPr>
            <p:cNvGrpSpPr/>
            <p:nvPr/>
          </p:nvGrpSpPr>
          <p:grpSpPr>
            <a:xfrm>
              <a:off x="1021948" y="1631287"/>
              <a:ext cx="9607952" cy="4775200"/>
              <a:chOff x="1021948" y="1631287"/>
              <a:chExt cx="9607952" cy="4775200"/>
            </a:xfrm>
          </p:grpSpPr>
          <p:graphicFrame>
            <p:nvGraphicFramePr>
              <p:cNvPr id="8" name="Diagram 7">
                <a:extLst>
                  <a:ext uri="{FF2B5EF4-FFF2-40B4-BE49-F238E27FC236}">
                    <a16:creationId xmlns:a16="http://schemas.microsoft.com/office/drawing/2014/main" id="{4E725A83-874C-4949-B62B-76E82F06B229}"/>
                  </a:ext>
                </a:extLst>
              </p:cNvPr>
              <p:cNvGraphicFramePr/>
              <p:nvPr>
                <p:extLst>
                  <p:ext uri="{D42A27DB-BD31-4B8C-83A1-F6EECF244321}">
                    <p14:modId xmlns:p14="http://schemas.microsoft.com/office/powerpoint/2010/main" val="1294236353"/>
                  </p:ext>
                </p:extLst>
              </p:nvPr>
            </p:nvGraphicFramePr>
            <p:xfrm>
              <a:off x="1021948" y="1631287"/>
              <a:ext cx="9607952" cy="4775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Group 8">
                <a:extLst>
                  <a:ext uri="{FF2B5EF4-FFF2-40B4-BE49-F238E27FC236}">
                    <a16:creationId xmlns:a16="http://schemas.microsoft.com/office/drawing/2014/main" id="{93D51BF7-E6A4-488D-A549-EAF2A0E469C8}"/>
                  </a:ext>
                </a:extLst>
              </p:cNvPr>
              <p:cNvGrpSpPr/>
              <p:nvPr/>
            </p:nvGrpSpPr>
            <p:grpSpPr>
              <a:xfrm>
                <a:off x="1439835" y="1986315"/>
                <a:ext cx="593149" cy="4128489"/>
                <a:chOff x="1439835" y="1986315"/>
                <a:chExt cx="593149" cy="4128489"/>
              </a:xfrm>
            </p:grpSpPr>
            <p:pic>
              <p:nvPicPr>
                <p:cNvPr id="36" name="Picture 4" descr="Image result for Icon Image Mentor">
                  <a:extLst>
                    <a:ext uri="{FF2B5EF4-FFF2-40B4-BE49-F238E27FC236}">
                      <a16:creationId xmlns:a16="http://schemas.microsoft.com/office/drawing/2014/main" id="{C98A4476-BECF-4600-9DE8-62600DE4C9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4468" y="1986315"/>
                  <a:ext cx="357327" cy="35732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Image result for finding icon">
                  <a:extLst>
                    <a:ext uri="{FF2B5EF4-FFF2-40B4-BE49-F238E27FC236}">
                      <a16:creationId xmlns:a16="http://schemas.microsoft.com/office/drawing/2014/main" id="{FE5ED3D1-8528-4010-B240-B64CBEC8E6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9835" y="5730168"/>
                  <a:ext cx="593149" cy="38463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2" descr="Image result for find icon">
                  <a:extLst>
                    <a:ext uri="{FF2B5EF4-FFF2-40B4-BE49-F238E27FC236}">
                      <a16:creationId xmlns:a16="http://schemas.microsoft.com/office/drawing/2014/main" id="{89478957-216D-40C6-A234-ACBE5FF073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2088" y="3224291"/>
                  <a:ext cx="419707" cy="41970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5" name="Picture 18" descr="Image result for yes icon">
              <a:extLst>
                <a:ext uri="{FF2B5EF4-FFF2-40B4-BE49-F238E27FC236}">
                  <a16:creationId xmlns:a16="http://schemas.microsoft.com/office/drawing/2014/main" id="{FE71A130-C06D-4A67-A9B5-BAEBBCD17D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2088" y="4586977"/>
              <a:ext cx="419707" cy="289090"/>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Slide Number Placeholder 3">
            <a:extLst>
              <a:ext uri="{FF2B5EF4-FFF2-40B4-BE49-F238E27FC236}">
                <a16:creationId xmlns:a16="http://schemas.microsoft.com/office/drawing/2014/main" id="{A06B5EF2-5C3F-38F9-A8E3-D523AF48BF46}"/>
              </a:ext>
            </a:extLst>
          </p:cNvPr>
          <p:cNvSpPr txBox="1">
            <a:spLocks/>
          </p:cNvSpPr>
          <p:nvPr/>
        </p:nvSpPr>
        <p:spPr>
          <a:xfrm>
            <a:off x="10874615" y="6399410"/>
            <a:ext cx="683339"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1F066F68-3144-4DA0-82FC-0B14CFF860E2}" type="slidenum">
              <a:rPr kumimoji="0" lang="en-US" sz="1400" b="0" i="0" u="none" strike="noStrike" kern="1200" cap="none" spc="0" normalizeH="0" baseline="0" noProof="0" dirty="0" smtClean="0">
                <a:ln>
                  <a:noFill/>
                </a:ln>
                <a:solidFill>
                  <a:schemeClr val="bg1"/>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lang="en-US" sz="1400" b="0" i="0" u="none" strike="noStrike" kern="1200" cap="none" spc="0" normalizeH="0" baseline="0" noProof="0">
              <a:ln>
                <a:noFill/>
              </a:ln>
              <a:solidFill>
                <a:schemeClr val="bg1"/>
              </a:solidFill>
              <a:effectLst/>
              <a:uLnTx/>
              <a:uFillTx/>
              <a:latin typeface="Trebuchet MS" panose="020B0603020202020204"/>
            </a:endParaRPr>
          </a:p>
        </p:txBody>
      </p:sp>
    </p:spTree>
    <p:custDataLst>
      <p:tags r:id="rId1"/>
    </p:custDataLst>
    <p:extLst>
      <p:ext uri="{BB962C8B-B14F-4D97-AF65-F5344CB8AC3E}">
        <p14:creationId xmlns:p14="http://schemas.microsoft.com/office/powerpoint/2010/main" val="4089392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1F77-5902-4731-8F97-425BBD1E6645}"/>
              </a:ext>
            </a:extLst>
          </p:cNvPr>
          <p:cNvSpPr>
            <a:spLocks noGrp="1"/>
          </p:cNvSpPr>
          <p:nvPr>
            <p:ph type="title"/>
          </p:nvPr>
        </p:nvSpPr>
        <p:spPr>
          <a:xfrm>
            <a:off x="398584" y="298593"/>
            <a:ext cx="11089999" cy="1033669"/>
          </a:xfrm>
        </p:spPr>
        <p:txBody>
          <a:bodyPr>
            <a:normAutofit fontScale="90000"/>
          </a:bodyPr>
          <a:lstStyle/>
          <a:p>
            <a:r>
              <a:rPr lang="en-US" sz="4000" b="1" dirty="0"/>
              <a:t>Panel Discussion Topics: </a:t>
            </a:r>
            <a:br>
              <a:rPr lang="en-US" sz="4000" b="1" dirty="0"/>
            </a:br>
            <a:r>
              <a:rPr lang="en-US" sz="4000" b="1" dirty="0"/>
              <a:t>ABCs of Mentorship</a:t>
            </a:r>
            <a:br>
              <a:rPr lang="en-US" sz="4000" b="1" dirty="0"/>
            </a:br>
            <a:endParaRPr lang="en-US" sz="4000" b="1" dirty="0"/>
          </a:p>
        </p:txBody>
      </p:sp>
      <p:grpSp>
        <p:nvGrpSpPr>
          <p:cNvPr id="14" name="Group 13" descr="ABCs of Mentorship&#10;     Mentorship, sponsorship, &amp; coaching – what’s the difference?&#10;">
            <a:extLst>
              <a:ext uri="{FF2B5EF4-FFF2-40B4-BE49-F238E27FC236}">
                <a16:creationId xmlns:a16="http://schemas.microsoft.com/office/drawing/2014/main" id="{05450C1F-AEC0-406A-A060-6E52E633DF33}"/>
              </a:ext>
            </a:extLst>
          </p:cNvPr>
          <p:cNvGrpSpPr/>
          <p:nvPr/>
        </p:nvGrpSpPr>
        <p:grpSpPr>
          <a:xfrm>
            <a:off x="1139608" y="1430594"/>
            <a:ext cx="9607952" cy="4793330"/>
            <a:chOff x="1021948" y="1613157"/>
            <a:chExt cx="9607952" cy="4793330"/>
          </a:xfrm>
        </p:grpSpPr>
        <p:grpSp>
          <p:nvGrpSpPr>
            <p:cNvPr id="13" name="Group 12">
              <a:extLst>
                <a:ext uri="{FF2B5EF4-FFF2-40B4-BE49-F238E27FC236}">
                  <a16:creationId xmlns:a16="http://schemas.microsoft.com/office/drawing/2014/main" id="{267F3822-EF0F-4437-ABC8-1C16372A610E}"/>
                </a:ext>
              </a:extLst>
            </p:cNvPr>
            <p:cNvGrpSpPr/>
            <p:nvPr/>
          </p:nvGrpSpPr>
          <p:grpSpPr>
            <a:xfrm>
              <a:off x="1021948" y="1613157"/>
              <a:ext cx="9607952" cy="4793330"/>
              <a:chOff x="1021948" y="1613157"/>
              <a:chExt cx="9607952" cy="4793330"/>
            </a:xfrm>
          </p:grpSpPr>
          <p:graphicFrame>
            <p:nvGraphicFramePr>
              <p:cNvPr id="8" name="Diagram 7">
                <a:extLst>
                  <a:ext uri="{FF2B5EF4-FFF2-40B4-BE49-F238E27FC236}">
                    <a16:creationId xmlns:a16="http://schemas.microsoft.com/office/drawing/2014/main" id="{4E725A83-874C-4949-B62B-76E82F06B229}"/>
                  </a:ext>
                </a:extLst>
              </p:cNvPr>
              <p:cNvGraphicFramePr/>
              <p:nvPr>
                <p:extLst>
                  <p:ext uri="{D42A27DB-BD31-4B8C-83A1-F6EECF244321}">
                    <p14:modId xmlns:p14="http://schemas.microsoft.com/office/powerpoint/2010/main" val="241655202"/>
                  </p:ext>
                </p:extLst>
              </p:nvPr>
            </p:nvGraphicFramePr>
            <p:xfrm>
              <a:off x="1021948" y="1613157"/>
              <a:ext cx="9607952" cy="47933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Group 8">
                <a:extLst>
                  <a:ext uri="{FF2B5EF4-FFF2-40B4-BE49-F238E27FC236}">
                    <a16:creationId xmlns:a16="http://schemas.microsoft.com/office/drawing/2014/main" id="{93D51BF7-E6A4-488D-A549-EAF2A0E469C8}"/>
                  </a:ext>
                </a:extLst>
              </p:cNvPr>
              <p:cNvGrpSpPr/>
              <p:nvPr/>
            </p:nvGrpSpPr>
            <p:grpSpPr>
              <a:xfrm>
                <a:off x="1439835" y="1986315"/>
                <a:ext cx="593149" cy="4128489"/>
                <a:chOff x="1439835" y="1986315"/>
                <a:chExt cx="593149" cy="4128489"/>
              </a:xfrm>
            </p:grpSpPr>
            <p:pic>
              <p:nvPicPr>
                <p:cNvPr id="36" name="Picture 4" descr="Image result for Icon Image Mentor">
                  <a:extLst>
                    <a:ext uri="{FF2B5EF4-FFF2-40B4-BE49-F238E27FC236}">
                      <a16:creationId xmlns:a16="http://schemas.microsoft.com/office/drawing/2014/main" id="{C98A4476-BECF-4600-9DE8-62600DE4C9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4468" y="1986315"/>
                  <a:ext cx="357327" cy="35732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Image result for finding icon">
                  <a:extLst>
                    <a:ext uri="{FF2B5EF4-FFF2-40B4-BE49-F238E27FC236}">
                      <a16:creationId xmlns:a16="http://schemas.microsoft.com/office/drawing/2014/main" id="{FE5ED3D1-8528-4010-B240-B64CBEC8E6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9835" y="5730168"/>
                  <a:ext cx="593149" cy="38463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2" descr="Image result for find icon">
                  <a:extLst>
                    <a:ext uri="{FF2B5EF4-FFF2-40B4-BE49-F238E27FC236}">
                      <a16:creationId xmlns:a16="http://schemas.microsoft.com/office/drawing/2014/main" id="{89478957-216D-40C6-A234-ACBE5FF073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2088" y="3224291"/>
                  <a:ext cx="419707" cy="41970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5" name="Picture 18" descr="Image result for yes icon">
              <a:extLst>
                <a:ext uri="{FF2B5EF4-FFF2-40B4-BE49-F238E27FC236}">
                  <a16:creationId xmlns:a16="http://schemas.microsoft.com/office/drawing/2014/main" id="{FE71A130-C06D-4A67-A9B5-BAEBBCD17D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2088" y="4586977"/>
              <a:ext cx="419707" cy="28909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09E45CDA-B018-4CDF-A7F9-B2798EDCEA49}"/>
              </a:ext>
              <a:ext uri="{C183D7F6-B498-43B3-948B-1728B52AA6E4}">
                <adec:decorative xmlns:adec="http://schemas.microsoft.com/office/drawing/2017/decorative" val="1"/>
              </a:ext>
            </a:extLst>
          </p:cNvPr>
          <p:cNvSpPr/>
          <p:nvPr/>
        </p:nvSpPr>
        <p:spPr>
          <a:xfrm>
            <a:off x="856068" y="2608761"/>
            <a:ext cx="9358616" cy="359130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Slide Number Placeholder 3">
            <a:extLst>
              <a:ext uri="{FF2B5EF4-FFF2-40B4-BE49-F238E27FC236}">
                <a16:creationId xmlns:a16="http://schemas.microsoft.com/office/drawing/2014/main" id="{080DBB08-870C-2102-A057-05DA7230FAA3}"/>
              </a:ext>
            </a:extLst>
          </p:cNvPr>
          <p:cNvSpPr txBox="1">
            <a:spLocks/>
          </p:cNvSpPr>
          <p:nvPr/>
        </p:nvSpPr>
        <p:spPr>
          <a:xfrm>
            <a:off x="10874615" y="6399410"/>
            <a:ext cx="683339"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1F066F68-3144-4DA0-82FC-0B14CFF860E2}" type="slidenum">
              <a:rPr kumimoji="0" lang="en-US" sz="1400" b="0" i="0" u="none" strike="noStrike" kern="1200" cap="none" spc="0" normalizeH="0" baseline="0" noProof="0" dirty="0" smtClean="0">
                <a:ln>
                  <a:noFill/>
                </a:ln>
                <a:solidFill>
                  <a:schemeClr val="bg1"/>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lang="en-US" sz="1400" b="0" i="0" u="none" strike="noStrike" kern="1200" cap="none" spc="0" normalizeH="0" baseline="0" noProof="0">
              <a:ln>
                <a:noFill/>
              </a:ln>
              <a:solidFill>
                <a:schemeClr val="bg1"/>
              </a:solidFill>
              <a:effectLst/>
              <a:uLnTx/>
              <a:uFillTx/>
              <a:latin typeface="Trebuchet MS" panose="020B0603020202020204"/>
            </a:endParaRPr>
          </a:p>
        </p:txBody>
      </p:sp>
    </p:spTree>
    <p:custDataLst>
      <p:tags r:id="rId1"/>
    </p:custDataLst>
    <p:extLst>
      <p:ext uri="{BB962C8B-B14F-4D97-AF65-F5344CB8AC3E}">
        <p14:creationId xmlns:p14="http://schemas.microsoft.com/office/powerpoint/2010/main" val="3837313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Isosceles Triangle 55">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Title 2">
            <a:extLst>
              <a:ext uri="{FF2B5EF4-FFF2-40B4-BE49-F238E27FC236}">
                <a16:creationId xmlns:a16="http://schemas.microsoft.com/office/drawing/2014/main" id="{DF4C4744-7DCF-49FC-B004-EF3A1A1AABDD}"/>
              </a:ext>
            </a:extLst>
          </p:cNvPr>
          <p:cNvSpPr>
            <a:spLocks noGrp="1"/>
          </p:cNvSpPr>
          <p:nvPr>
            <p:ph type="title"/>
          </p:nvPr>
        </p:nvSpPr>
        <p:spPr>
          <a:xfrm>
            <a:off x="736600" y="197575"/>
            <a:ext cx="11455400" cy="735212"/>
          </a:xfrm>
        </p:spPr>
        <p:txBody>
          <a:bodyPr>
            <a:noAutofit/>
          </a:bodyPr>
          <a:lstStyle/>
          <a:p>
            <a:r>
              <a:rPr lang="en-US" sz="3200" b="1" dirty="0"/>
              <a:t>Single Mentorship is a Myth. Developmental Networks Are Key!</a:t>
            </a:r>
          </a:p>
        </p:txBody>
      </p:sp>
      <p:sp>
        <p:nvSpPr>
          <p:cNvPr id="25" name="Content Placeholder 1">
            <a:extLst>
              <a:ext uri="{FF2B5EF4-FFF2-40B4-BE49-F238E27FC236}">
                <a16:creationId xmlns:a16="http://schemas.microsoft.com/office/drawing/2014/main" id="{67E8EEFB-EBBC-46B2-928F-2A813D03ABAB}"/>
              </a:ext>
            </a:extLst>
          </p:cNvPr>
          <p:cNvSpPr>
            <a:spLocks noGrp="1"/>
          </p:cNvSpPr>
          <p:nvPr>
            <p:ph idx="1"/>
          </p:nvPr>
        </p:nvSpPr>
        <p:spPr>
          <a:xfrm>
            <a:off x="697229" y="1293010"/>
            <a:ext cx="11191406" cy="1120462"/>
          </a:xfrm>
        </p:spPr>
        <p:txBody>
          <a:bodyPr>
            <a:normAutofit/>
          </a:bodyPr>
          <a:lstStyle/>
          <a:p>
            <a:pPr>
              <a:spcBef>
                <a:spcPts val="600"/>
              </a:spcBef>
            </a:pPr>
            <a:r>
              <a:rPr lang="en-US" dirty="0">
                <a:solidFill>
                  <a:schemeClr val="tx2"/>
                </a:solidFill>
              </a:rPr>
              <a:t>Multiple social relationships that foster career development and personal growth</a:t>
            </a:r>
          </a:p>
          <a:p>
            <a:pPr>
              <a:spcBef>
                <a:spcPts val="600"/>
              </a:spcBef>
            </a:pPr>
            <a:r>
              <a:rPr lang="en-US" dirty="0">
                <a:solidFill>
                  <a:schemeClr val="tx2"/>
                </a:solidFill>
              </a:rPr>
              <a:t>Subset of an individual’s overall social network and consists of multiple career advisors for specific needs or resources</a:t>
            </a:r>
          </a:p>
        </p:txBody>
      </p:sp>
      <p:graphicFrame>
        <p:nvGraphicFramePr>
          <p:cNvPr id="2" name="Table 2">
            <a:extLst>
              <a:ext uri="{FF2B5EF4-FFF2-40B4-BE49-F238E27FC236}">
                <a16:creationId xmlns:a16="http://schemas.microsoft.com/office/drawing/2014/main" id="{4A6515B7-6E0B-4A74-264B-712376BB027A}"/>
              </a:ext>
            </a:extLst>
          </p:cNvPr>
          <p:cNvGraphicFramePr>
            <a:graphicFrameLocks noGrp="1"/>
          </p:cNvGraphicFramePr>
          <p:nvPr>
            <p:extLst>
              <p:ext uri="{D42A27DB-BD31-4B8C-83A1-F6EECF244321}">
                <p14:modId xmlns:p14="http://schemas.microsoft.com/office/powerpoint/2010/main" val="1787296547"/>
              </p:ext>
            </p:extLst>
          </p:nvPr>
        </p:nvGraphicFramePr>
        <p:xfrm>
          <a:off x="303365" y="2386394"/>
          <a:ext cx="11629289" cy="4274031"/>
        </p:xfrm>
        <a:graphic>
          <a:graphicData uri="http://schemas.openxmlformats.org/drawingml/2006/table">
            <a:tbl>
              <a:tblPr firstRow="1" bandRow="1">
                <a:tableStyleId>{5C22544A-7EE6-4342-B048-85BDC9FD1C3A}</a:tableStyleId>
              </a:tblPr>
              <a:tblGrid>
                <a:gridCol w="1349829">
                  <a:extLst>
                    <a:ext uri="{9D8B030D-6E8A-4147-A177-3AD203B41FA5}">
                      <a16:colId xmlns:a16="http://schemas.microsoft.com/office/drawing/2014/main" val="2026403383"/>
                    </a:ext>
                  </a:extLst>
                </a:gridCol>
                <a:gridCol w="2492828">
                  <a:extLst>
                    <a:ext uri="{9D8B030D-6E8A-4147-A177-3AD203B41FA5}">
                      <a16:colId xmlns:a16="http://schemas.microsoft.com/office/drawing/2014/main" val="2998254776"/>
                    </a:ext>
                  </a:extLst>
                </a:gridCol>
                <a:gridCol w="2677886">
                  <a:extLst>
                    <a:ext uri="{9D8B030D-6E8A-4147-A177-3AD203B41FA5}">
                      <a16:colId xmlns:a16="http://schemas.microsoft.com/office/drawing/2014/main" val="1731284074"/>
                    </a:ext>
                  </a:extLst>
                </a:gridCol>
                <a:gridCol w="2295999">
                  <a:extLst>
                    <a:ext uri="{9D8B030D-6E8A-4147-A177-3AD203B41FA5}">
                      <a16:colId xmlns:a16="http://schemas.microsoft.com/office/drawing/2014/main" val="2816600054"/>
                    </a:ext>
                  </a:extLst>
                </a:gridCol>
                <a:gridCol w="2812747">
                  <a:extLst>
                    <a:ext uri="{9D8B030D-6E8A-4147-A177-3AD203B41FA5}">
                      <a16:colId xmlns:a16="http://schemas.microsoft.com/office/drawing/2014/main" val="2788843636"/>
                    </a:ext>
                  </a:extLst>
                </a:gridCol>
              </a:tblGrid>
              <a:tr h="339578">
                <a:tc>
                  <a:txBody>
                    <a:bodyPr/>
                    <a:lstStyle/>
                    <a:p>
                      <a:endParaRPr lang="en-US" sz="2000" dirty="0">
                        <a:solidFill>
                          <a:sysClr val="windowText" lastClr="000000"/>
                        </a:solidFill>
                      </a:endParaRPr>
                    </a:p>
                  </a:txBody>
                  <a:tcPr/>
                </a:tc>
                <a:tc>
                  <a:txBody>
                    <a:bodyPr/>
                    <a:lstStyle/>
                    <a:p>
                      <a:r>
                        <a:rPr lang="en-US" sz="1800" dirty="0">
                          <a:solidFill>
                            <a:sysClr val="windowText" lastClr="000000"/>
                          </a:solidFill>
                        </a:rPr>
                        <a:t>Navigator</a:t>
                      </a:r>
                    </a:p>
                  </a:txBody>
                  <a:tcPr/>
                </a:tc>
                <a:tc>
                  <a:txBody>
                    <a:bodyPr/>
                    <a:lstStyle/>
                    <a:p>
                      <a:r>
                        <a:rPr lang="en-US" sz="1800" dirty="0">
                          <a:solidFill>
                            <a:sysClr val="windowText" lastClr="000000"/>
                          </a:solidFill>
                        </a:rPr>
                        <a:t>Sponsor</a:t>
                      </a:r>
                    </a:p>
                  </a:txBody>
                  <a:tcPr/>
                </a:tc>
                <a:tc>
                  <a:txBody>
                    <a:bodyPr/>
                    <a:lstStyle/>
                    <a:p>
                      <a:r>
                        <a:rPr lang="en-US" sz="1800" dirty="0">
                          <a:solidFill>
                            <a:sysClr val="windowText" lastClr="000000"/>
                          </a:solidFill>
                        </a:rPr>
                        <a:t>Coach</a:t>
                      </a:r>
                    </a:p>
                  </a:txBody>
                  <a:tcPr/>
                </a:tc>
                <a:tc>
                  <a:txBody>
                    <a:bodyPr/>
                    <a:lstStyle/>
                    <a:p>
                      <a:r>
                        <a:rPr lang="en-US" sz="1800" dirty="0">
                          <a:solidFill>
                            <a:sysClr val="windowText" lastClr="000000"/>
                          </a:solidFill>
                        </a:rPr>
                        <a:t>Confidant</a:t>
                      </a:r>
                    </a:p>
                  </a:txBody>
                  <a:tcPr/>
                </a:tc>
                <a:extLst>
                  <a:ext uri="{0D108BD9-81ED-4DB2-BD59-A6C34878D82A}">
                    <a16:rowId xmlns:a16="http://schemas.microsoft.com/office/drawing/2014/main" val="4214575048"/>
                  </a:ext>
                </a:extLst>
              </a:tr>
              <a:tr h="561077">
                <a:tc>
                  <a:txBody>
                    <a:bodyPr/>
                    <a:lstStyle/>
                    <a:p>
                      <a:r>
                        <a:rPr lang="en-US" sz="1400" dirty="0">
                          <a:solidFill>
                            <a:sysClr val="windowText" lastClr="000000"/>
                          </a:solidFill>
                        </a:rPr>
                        <a:t>General description</a:t>
                      </a:r>
                    </a:p>
                  </a:txBody>
                  <a:tcPr/>
                </a:tc>
                <a:tc>
                  <a:txBody>
                    <a:bodyPr/>
                    <a:lstStyle/>
                    <a:p>
                      <a:r>
                        <a:rPr lang="en-US" sz="1400">
                          <a:solidFill>
                            <a:sysClr val="windowText" lastClr="000000"/>
                          </a:solidFill>
                        </a:rPr>
                        <a:t>Advises about organizational dynamics</a:t>
                      </a:r>
                      <a:endParaRPr lang="en-US" sz="1400" dirty="0">
                        <a:solidFill>
                          <a:sysClr val="windowText" lastClr="000000"/>
                        </a:solidFill>
                      </a:endParaRPr>
                    </a:p>
                  </a:txBody>
                  <a:tcPr/>
                </a:tc>
                <a:tc>
                  <a:txBody>
                    <a:bodyPr/>
                    <a:lstStyle/>
                    <a:p>
                      <a:r>
                        <a:rPr lang="en-US" sz="1400">
                          <a:solidFill>
                            <a:sysClr val="windowText" lastClr="000000"/>
                          </a:solidFill>
                        </a:rPr>
                        <a:t>Helps navigate organizational dynamics</a:t>
                      </a:r>
                      <a:endParaRPr lang="en-US" sz="1400" dirty="0">
                        <a:solidFill>
                          <a:sysClr val="windowText" lastClr="000000"/>
                        </a:solidFill>
                      </a:endParaRPr>
                    </a:p>
                  </a:txBody>
                  <a:tcPr/>
                </a:tc>
                <a:tc>
                  <a:txBody>
                    <a:bodyPr/>
                    <a:lstStyle/>
                    <a:p>
                      <a:r>
                        <a:rPr lang="en-US" sz="1400">
                          <a:solidFill>
                            <a:sysClr val="windowText" lastClr="000000"/>
                          </a:solidFill>
                        </a:rPr>
                        <a:t>Helps in the development of professional persona</a:t>
                      </a:r>
                      <a:endParaRPr lang="en-US" sz="1400" dirty="0">
                        <a:solidFill>
                          <a:sysClr val="windowText" lastClr="000000"/>
                        </a:solidFill>
                      </a:endParaRPr>
                    </a:p>
                  </a:txBody>
                  <a:tcPr/>
                </a:tc>
                <a:tc>
                  <a:txBody>
                    <a:bodyPr/>
                    <a:lstStyle/>
                    <a:p>
                      <a:r>
                        <a:rPr lang="en-US" sz="1400">
                          <a:solidFill>
                            <a:sysClr val="windowText" lastClr="000000"/>
                          </a:solidFill>
                        </a:rPr>
                        <a:t>Listens to the challenges and triumphs</a:t>
                      </a:r>
                      <a:endParaRPr lang="en-US" sz="1400" dirty="0">
                        <a:solidFill>
                          <a:sysClr val="windowText" lastClr="000000"/>
                        </a:solidFill>
                      </a:endParaRPr>
                    </a:p>
                  </a:txBody>
                  <a:tcPr/>
                </a:tc>
                <a:extLst>
                  <a:ext uri="{0D108BD9-81ED-4DB2-BD59-A6C34878D82A}">
                    <a16:rowId xmlns:a16="http://schemas.microsoft.com/office/drawing/2014/main" val="383411166"/>
                  </a:ext>
                </a:extLst>
              </a:tr>
              <a:tr h="561077">
                <a:tc>
                  <a:txBody>
                    <a:bodyPr/>
                    <a:lstStyle/>
                    <a:p>
                      <a:r>
                        <a:rPr lang="en-US" sz="1400" dirty="0">
                          <a:solidFill>
                            <a:sysClr val="windowText" lastClr="000000"/>
                          </a:solidFill>
                        </a:rPr>
                        <a:t>Relation to career goals</a:t>
                      </a:r>
                    </a:p>
                  </a:txBody>
                  <a:tcPr/>
                </a:tc>
                <a:tc>
                  <a:txBody>
                    <a:bodyPr/>
                    <a:lstStyle/>
                    <a:p>
                      <a:r>
                        <a:rPr lang="en-US" sz="1400">
                          <a:solidFill>
                            <a:sysClr val="windowText" lastClr="000000"/>
                          </a:solidFill>
                        </a:rPr>
                        <a:t>Helps identify career development goals and advancement criteria</a:t>
                      </a:r>
                      <a:endParaRPr lang="en-US" sz="1400" dirty="0">
                        <a:solidFill>
                          <a:sysClr val="windowText" lastClr="000000"/>
                        </a:solidFill>
                      </a:endParaRPr>
                    </a:p>
                  </a:txBody>
                  <a:tcPr/>
                </a:tc>
                <a:tc>
                  <a:txBody>
                    <a:bodyPr/>
                    <a:lstStyle/>
                    <a:p>
                      <a:r>
                        <a:rPr lang="en-US" sz="1400">
                          <a:solidFill>
                            <a:sysClr val="windowText" lastClr="000000"/>
                          </a:solidFill>
                        </a:rPr>
                        <a:t>Promotes – steers toward advancement</a:t>
                      </a:r>
                      <a:endParaRPr lang="en-US" sz="1400" dirty="0">
                        <a:solidFill>
                          <a:sysClr val="windowText" lastClr="000000"/>
                        </a:solidFill>
                      </a:endParaRPr>
                    </a:p>
                  </a:txBody>
                  <a:tcPr/>
                </a:tc>
                <a:tc>
                  <a:txBody>
                    <a:bodyPr/>
                    <a:lstStyle/>
                    <a:p>
                      <a:r>
                        <a:rPr lang="en-US" sz="1400">
                          <a:solidFill>
                            <a:sysClr val="windowText" lastClr="000000"/>
                          </a:solidFill>
                        </a:rPr>
                        <a:t>Helps with reflection about the goals and advancement options</a:t>
                      </a:r>
                      <a:endParaRPr lang="en-US" sz="1400" dirty="0">
                        <a:solidFill>
                          <a:sysClr val="windowText" lastClr="000000"/>
                        </a:solidFill>
                      </a:endParaRPr>
                    </a:p>
                  </a:txBody>
                  <a:tcPr/>
                </a:tc>
                <a:tc>
                  <a:txBody>
                    <a:bodyPr/>
                    <a:lstStyle/>
                    <a:p>
                      <a:r>
                        <a:rPr lang="en-US" sz="1400">
                          <a:solidFill>
                            <a:sysClr val="windowText" lastClr="000000"/>
                          </a:solidFill>
                        </a:rPr>
                        <a:t>Affirms your choices and cheers you on</a:t>
                      </a:r>
                      <a:endParaRPr lang="en-US" sz="1400" dirty="0">
                        <a:solidFill>
                          <a:sysClr val="windowText" lastClr="000000"/>
                        </a:solidFill>
                      </a:endParaRPr>
                    </a:p>
                  </a:txBody>
                  <a:tcPr/>
                </a:tc>
                <a:extLst>
                  <a:ext uri="{0D108BD9-81ED-4DB2-BD59-A6C34878D82A}">
                    <a16:rowId xmlns:a16="http://schemas.microsoft.com/office/drawing/2014/main" val="146930781"/>
                  </a:ext>
                </a:extLst>
              </a:tr>
              <a:tr h="561077">
                <a:tc>
                  <a:txBody>
                    <a:bodyPr/>
                    <a:lstStyle/>
                    <a:p>
                      <a:r>
                        <a:rPr lang="en-US" sz="1400">
                          <a:solidFill>
                            <a:sysClr val="windowText" lastClr="000000"/>
                          </a:solidFill>
                        </a:rPr>
                        <a:t>How they help</a:t>
                      </a:r>
                      <a:endParaRPr lang="en-US" sz="1400" dirty="0">
                        <a:solidFill>
                          <a:sysClr val="windowText" lastClr="000000"/>
                        </a:solidFill>
                      </a:endParaRPr>
                    </a:p>
                  </a:txBody>
                  <a:tcPr/>
                </a:tc>
                <a:tc>
                  <a:txBody>
                    <a:bodyPr/>
                    <a:lstStyle/>
                    <a:p>
                      <a:r>
                        <a:rPr lang="en-US" sz="1400" dirty="0">
                          <a:solidFill>
                            <a:sysClr val="windowText" lastClr="000000"/>
                          </a:solidFill>
                        </a:rPr>
                        <a:t>Helps translate implicit performance criteria to career development plan</a:t>
                      </a:r>
                    </a:p>
                  </a:txBody>
                  <a:tcPr/>
                </a:tc>
                <a:tc>
                  <a:txBody>
                    <a:bodyPr/>
                    <a:lstStyle/>
                    <a:p>
                      <a:r>
                        <a:rPr lang="en-US" sz="1400">
                          <a:solidFill>
                            <a:sysClr val="windowText" lastClr="000000"/>
                          </a:solidFill>
                        </a:rPr>
                        <a:t>Identities the most critical performance criteria necessary for a particular outcome</a:t>
                      </a:r>
                      <a:endParaRPr lang="en-US" sz="1400" dirty="0">
                        <a:solidFill>
                          <a:sysClr val="windowText" lastClr="000000"/>
                        </a:solidFill>
                      </a:endParaRPr>
                    </a:p>
                  </a:txBody>
                  <a:tcPr/>
                </a:tc>
                <a:tc>
                  <a:txBody>
                    <a:bodyPr/>
                    <a:lstStyle/>
                    <a:p>
                      <a:r>
                        <a:rPr lang="en-US" sz="1400">
                          <a:solidFill>
                            <a:sysClr val="windowText" lastClr="000000"/>
                          </a:solidFill>
                        </a:rPr>
                        <a:t>Helps with skills needed to make a case for advancement</a:t>
                      </a:r>
                      <a:endParaRPr lang="en-US" sz="1400" dirty="0">
                        <a:solidFill>
                          <a:sysClr val="windowText" lastClr="000000"/>
                        </a:solidFill>
                      </a:endParaRPr>
                    </a:p>
                  </a:txBody>
                  <a:tcPr/>
                </a:tc>
                <a:tc>
                  <a:txBody>
                    <a:bodyPr/>
                    <a:lstStyle/>
                    <a:p>
                      <a:r>
                        <a:rPr lang="en-US" sz="1400">
                          <a:solidFill>
                            <a:sysClr val="windowText" lastClr="000000"/>
                          </a:solidFill>
                        </a:rPr>
                        <a:t>Shares their experiences, their view of the rules</a:t>
                      </a:r>
                      <a:endParaRPr lang="en-US" sz="1400" dirty="0">
                        <a:solidFill>
                          <a:sysClr val="windowText" lastClr="000000"/>
                        </a:solidFill>
                      </a:endParaRPr>
                    </a:p>
                  </a:txBody>
                  <a:tcPr/>
                </a:tc>
                <a:extLst>
                  <a:ext uri="{0D108BD9-81ED-4DB2-BD59-A6C34878D82A}">
                    <a16:rowId xmlns:a16="http://schemas.microsoft.com/office/drawing/2014/main" val="3078023996"/>
                  </a:ext>
                </a:extLst>
              </a:tr>
              <a:tr h="561077">
                <a:tc>
                  <a:txBody>
                    <a:bodyPr/>
                    <a:lstStyle/>
                    <a:p>
                      <a:r>
                        <a:rPr lang="en-US" sz="1400">
                          <a:solidFill>
                            <a:sysClr val="windowText" lastClr="000000"/>
                          </a:solidFill>
                        </a:rPr>
                        <a:t>Career/Life</a:t>
                      </a:r>
                      <a:endParaRPr lang="en-US" sz="1400" dirty="0">
                        <a:solidFill>
                          <a:sysClr val="windowText" lastClr="000000"/>
                        </a:solidFill>
                      </a:endParaRPr>
                    </a:p>
                  </a:txBody>
                  <a:tcPr/>
                </a:tc>
                <a:tc>
                  <a:txBody>
                    <a:bodyPr/>
                    <a:lstStyle/>
                    <a:p>
                      <a:r>
                        <a:rPr lang="en-US" sz="1400" dirty="0">
                          <a:solidFill>
                            <a:sysClr val="windowText" lastClr="000000"/>
                          </a:solidFill>
                        </a:rPr>
                        <a:t>Work related </a:t>
                      </a:r>
                    </a:p>
                  </a:txBody>
                  <a:tcPr/>
                </a:tc>
                <a:tc>
                  <a:txBody>
                    <a:bodyPr/>
                    <a:lstStyle/>
                    <a:p>
                      <a:r>
                        <a:rPr lang="en-US" sz="1400" dirty="0">
                          <a:solidFill>
                            <a:sysClr val="windowText" lastClr="000000"/>
                          </a:solidFill>
                        </a:rPr>
                        <a:t>Work related</a:t>
                      </a:r>
                    </a:p>
                  </a:txBody>
                  <a:tcPr/>
                </a:tc>
                <a:tc>
                  <a:txBody>
                    <a:bodyPr/>
                    <a:lstStyle/>
                    <a:p>
                      <a:r>
                        <a:rPr lang="en-US" sz="1400">
                          <a:solidFill>
                            <a:sysClr val="windowText" lastClr="000000"/>
                          </a:solidFill>
                        </a:rPr>
                        <a:t>Work and Personal</a:t>
                      </a:r>
                      <a:endParaRPr lang="en-US" sz="1400" dirty="0">
                        <a:solidFill>
                          <a:sysClr val="windowText" lastClr="000000"/>
                        </a:solidFill>
                      </a:endParaRPr>
                    </a:p>
                  </a:txBody>
                  <a:tcPr/>
                </a:tc>
                <a:tc>
                  <a:txBody>
                    <a:bodyPr/>
                    <a:lstStyle/>
                    <a:p>
                      <a:r>
                        <a:rPr lang="en-US" sz="1400">
                          <a:solidFill>
                            <a:sysClr val="windowText" lastClr="000000"/>
                          </a:solidFill>
                        </a:rPr>
                        <a:t>Work and Personal</a:t>
                      </a:r>
                      <a:endParaRPr lang="en-US" sz="1400" dirty="0">
                        <a:solidFill>
                          <a:sysClr val="windowText" lastClr="000000"/>
                        </a:solidFill>
                      </a:endParaRPr>
                    </a:p>
                  </a:txBody>
                  <a:tcPr/>
                </a:tc>
                <a:extLst>
                  <a:ext uri="{0D108BD9-81ED-4DB2-BD59-A6C34878D82A}">
                    <a16:rowId xmlns:a16="http://schemas.microsoft.com/office/drawing/2014/main" val="1009592875"/>
                  </a:ext>
                </a:extLst>
              </a:tr>
              <a:tr h="561077">
                <a:tc>
                  <a:txBody>
                    <a:bodyPr/>
                    <a:lstStyle/>
                    <a:p>
                      <a:r>
                        <a:rPr lang="en-US" sz="1400">
                          <a:solidFill>
                            <a:sysClr val="windowText" lastClr="000000"/>
                          </a:solidFill>
                        </a:rPr>
                        <a:t>Relationship type</a:t>
                      </a:r>
                      <a:endParaRPr lang="en-US" sz="1400" dirty="0">
                        <a:solidFill>
                          <a:sysClr val="windowText" lastClr="000000"/>
                        </a:solidFill>
                      </a:endParaRPr>
                    </a:p>
                  </a:txBody>
                  <a:tcPr/>
                </a:tc>
                <a:tc>
                  <a:txBody>
                    <a:bodyPr/>
                    <a:lstStyle/>
                    <a:p>
                      <a:r>
                        <a:rPr lang="en-US" sz="1400">
                          <a:solidFill>
                            <a:sysClr val="windowText" lastClr="000000"/>
                          </a:solidFill>
                        </a:rPr>
                        <a:t>Mutual relationship</a:t>
                      </a:r>
                      <a:endParaRPr lang="en-US" sz="1400" dirty="0">
                        <a:solidFill>
                          <a:sysClr val="windowText" lastClr="000000"/>
                        </a:solidFill>
                      </a:endParaRPr>
                    </a:p>
                  </a:txBody>
                  <a:tcPr/>
                </a:tc>
                <a:tc>
                  <a:txBody>
                    <a:bodyPr/>
                    <a:lstStyle/>
                    <a:p>
                      <a:r>
                        <a:rPr lang="en-US" sz="1400" dirty="0">
                          <a:solidFill>
                            <a:sysClr val="windowText" lastClr="000000"/>
                          </a:solidFill>
                        </a:rPr>
                        <a:t>Protégé relationship</a:t>
                      </a:r>
                    </a:p>
                  </a:txBody>
                  <a:tcPr/>
                </a:tc>
                <a:tc>
                  <a:txBody>
                    <a:bodyPr/>
                    <a:lstStyle/>
                    <a:p>
                      <a:r>
                        <a:rPr lang="en-US" sz="1400" dirty="0">
                          <a:solidFill>
                            <a:sysClr val="windowText" lastClr="000000"/>
                          </a:solidFill>
                        </a:rPr>
                        <a:t>Professional/formal relationship</a:t>
                      </a:r>
                    </a:p>
                  </a:txBody>
                  <a:tcPr/>
                </a:tc>
                <a:tc>
                  <a:txBody>
                    <a:bodyPr/>
                    <a:lstStyle/>
                    <a:p>
                      <a:r>
                        <a:rPr lang="en-US" sz="1400" dirty="0">
                          <a:solidFill>
                            <a:sysClr val="windowText" lastClr="000000"/>
                          </a:solidFill>
                        </a:rPr>
                        <a:t>Reciprocal relationship</a:t>
                      </a:r>
                    </a:p>
                  </a:txBody>
                  <a:tcPr/>
                </a:tc>
                <a:extLst>
                  <a:ext uri="{0D108BD9-81ED-4DB2-BD59-A6C34878D82A}">
                    <a16:rowId xmlns:a16="http://schemas.microsoft.com/office/drawing/2014/main" val="3209715220"/>
                  </a:ext>
                </a:extLst>
              </a:tr>
              <a:tr h="561077">
                <a:tc>
                  <a:txBody>
                    <a:bodyPr/>
                    <a:lstStyle/>
                    <a:p>
                      <a:r>
                        <a:rPr lang="en-US" sz="1400">
                          <a:solidFill>
                            <a:sysClr val="windowText" lastClr="000000"/>
                          </a:solidFill>
                        </a:rPr>
                        <a:t>Role in the network</a:t>
                      </a:r>
                      <a:endParaRPr lang="en-US" sz="1400" dirty="0">
                        <a:solidFill>
                          <a:sysClr val="windowText" lastClr="000000"/>
                        </a:solidFill>
                      </a:endParaRPr>
                    </a:p>
                  </a:txBody>
                  <a:tcPr/>
                </a:tc>
                <a:tc>
                  <a:txBody>
                    <a:bodyPr/>
                    <a:lstStyle/>
                    <a:p>
                      <a:r>
                        <a:rPr lang="en-US" sz="1400">
                          <a:solidFill>
                            <a:sysClr val="windowText" lastClr="000000"/>
                          </a:solidFill>
                        </a:rPr>
                        <a:t>An advisor in the developmental network</a:t>
                      </a:r>
                      <a:endParaRPr lang="en-US" sz="1400" dirty="0">
                        <a:solidFill>
                          <a:sysClr val="windowText" lastClr="000000"/>
                        </a:solidFill>
                      </a:endParaRPr>
                    </a:p>
                  </a:txBody>
                  <a:tcPr/>
                </a:tc>
                <a:tc>
                  <a:txBody>
                    <a:bodyPr/>
                    <a:lstStyle/>
                    <a:p>
                      <a:r>
                        <a:rPr lang="en-US" sz="1400" dirty="0">
                          <a:solidFill>
                            <a:sysClr val="windowText" lastClr="000000"/>
                          </a:solidFill>
                        </a:rPr>
                        <a:t>Shapes the developmental network; connects protégé to people of influence</a:t>
                      </a:r>
                    </a:p>
                  </a:txBody>
                  <a:tcPr/>
                </a:tc>
                <a:tc>
                  <a:txBody>
                    <a:bodyPr/>
                    <a:lstStyle/>
                    <a:p>
                      <a:r>
                        <a:rPr lang="en-US" sz="1400">
                          <a:solidFill>
                            <a:sysClr val="windowText" lastClr="000000"/>
                          </a:solidFill>
                        </a:rPr>
                        <a:t>An advisor in the developmental network</a:t>
                      </a:r>
                      <a:endParaRPr lang="en-US" sz="1400" dirty="0">
                        <a:solidFill>
                          <a:sysClr val="windowText" lastClr="000000"/>
                        </a:solidFill>
                      </a:endParaRPr>
                    </a:p>
                  </a:txBody>
                  <a:tcPr/>
                </a:tc>
                <a:tc>
                  <a:txBody>
                    <a:bodyPr/>
                    <a:lstStyle/>
                    <a:p>
                      <a:r>
                        <a:rPr lang="en-US" sz="1400" dirty="0">
                          <a:solidFill>
                            <a:sysClr val="windowText" lastClr="000000"/>
                          </a:solidFill>
                        </a:rPr>
                        <a:t>An advisor in the developmental network and possibly part of one’s social network</a:t>
                      </a:r>
                    </a:p>
                  </a:txBody>
                  <a:tcPr/>
                </a:tc>
                <a:extLst>
                  <a:ext uri="{0D108BD9-81ED-4DB2-BD59-A6C34878D82A}">
                    <a16:rowId xmlns:a16="http://schemas.microsoft.com/office/drawing/2014/main" val="404566088"/>
                  </a:ext>
                </a:extLst>
              </a:tr>
            </a:tbl>
          </a:graphicData>
        </a:graphic>
      </p:graphicFrame>
      <p:sp>
        <p:nvSpPr>
          <p:cNvPr id="4" name="Slide Number Placeholder 3">
            <a:extLst>
              <a:ext uri="{FF2B5EF4-FFF2-40B4-BE49-F238E27FC236}">
                <a16:creationId xmlns:a16="http://schemas.microsoft.com/office/drawing/2014/main" id="{5D63351B-5E12-4625-A0A2-852044989D88}"/>
              </a:ext>
            </a:extLst>
          </p:cNvPr>
          <p:cNvSpPr>
            <a:spLocks noGrp="1"/>
          </p:cNvSpPr>
          <p:nvPr>
            <p:ph type="sldNum" sz="quarter" idx="12"/>
          </p:nvPr>
        </p:nvSpPr>
        <p:spPr>
          <a:xfrm>
            <a:off x="10987038" y="6412394"/>
            <a:ext cx="683339"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1F066F68-3144-4DA0-82FC-0B14CFF860E2}" type="slidenum">
              <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6</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Tree>
    <p:custDataLst>
      <p:tags r:id="rId1"/>
    </p:custDataLst>
    <p:extLst>
      <p:ext uri="{BB962C8B-B14F-4D97-AF65-F5344CB8AC3E}">
        <p14:creationId xmlns:p14="http://schemas.microsoft.com/office/powerpoint/2010/main" val="1045826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6" name="Isosceles Triangle 55">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Title 1">
            <a:extLst>
              <a:ext uri="{FF2B5EF4-FFF2-40B4-BE49-F238E27FC236}">
                <a16:creationId xmlns:a16="http://schemas.microsoft.com/office/drawing/2014/main" id="{07CEEDCE-5F0E-46F3-8B0D-2F4ED36AACF4}"/>
              </a:ext>
            </a:extLst>
          </p:cNvPr>
          <p:cNvSpPr txBox="1">
            <a:spLocks noGrp="1"/>
          </p:cNvSpPr>
          <p:nvPr>
            <p:ph type="title" idx="4294967295"/>
          </p:nvPr>
        </p:nvSpPr>
        <p:spPr>
          <a:xfrm>
            <a:off x="1132542" y="66674"/>
            <a:ext cx="7982535" cy="699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mj-lt"/>
                <a:ea typeface="+mj-ea"/>
                <a:cs typeface="+mj-cs"/>
              </a:rPr>
              <a:t>Needs of Mentors &amp; Mentees</a:t>
            </a:r>
          </a:p>
        </p:txBody>
      </p:sp>
      <p:pic>
        <p:nvPicPr>
          <p:cNvPr id="16" name="Content Placeholder 9" descr="Figure 2. Core needs of mentee and mentor for effective mentoring. In mentoring relationships there are (A) shared needs of mentees and mentors; (B) core needs of mentees, including personalization, guidance, correction, affirmation, and agency; and (C) core needs of mentors, including space to grow, openness, active participation, value, and correction">
            <a:extLst>
              <a:ext uri="{FF2B5EF4-FFF2-40B4-BE49-F238E27FC236}">
                <a16:creationId xmlns:a16="http://schemas.microsoft.com/office/drawing/2014/main" id="{B1FA5330-0C29-479C-A7B7-D7E69CAAAB19}"/>
              </a:ext>
            </a:extLst>
          </p:cNvPr>
          <p:cNvPicPr>
            <a:picLocks noChangeAspect="1"/>
          </p:cNvPicPr>
          <p:nvPr/>
        </p:nvPicPr>
        <p:blipFill>
          <a:blip r:embed="rId3"/>
          <a:stretch>
            <a:fillRect/>
          </a:stretch>
        </p:blipFill>
        <p:spPr>
          <a:xfrm>
            <a:off x="3340630" y="1167736"/>
            <a:ext cx="4536786" cy="2397302"/>
          </a:xfrm>
          <a:prstGeom prst="rect">
            <a:avLst/>
          </a:prstGeom>
          <a:ln w="76200">
            <a:solidFill>
              <a:schemeClr val="bg2"/>
            </a:solidFill>
          </a:ln>
        </p:spPr>
      </p:pic>
      <p:pic>
        <p:nvPicPr>
          <p:cNvPr id="15" name="Picture 14" descr="Figure 2. Core needs of mentee and mentor for effective mentoring. In mentoring relationships there are (A) shared needs of mentees and mentors; (B) core needs of mentees, including personalization, guidance, correction, affirmation, and agency; and (C) core needs of mentors, including space to grow, openness, active participation, value, and correction">
            <a:extLst>
              <a:ext uri="{FF2B5EF4-FFF2-40B4-BE49-F238E27FC236}">
                <a16:creationId xmlns:a16="http://schemas.microsoft.com/office/drawing/2014/main" id="{BA79B549-1DFF-495F-BCF0-420DAD5D7170}"/>
              </a:ext>
            </a:extLst>
          </p:cNvPr>
          <p:cNvPicPr>
            <a:picLocks noChangeAspect="1"/>
          </p:cNvPicPr>
          <p:nvPr/>
        </p:nvPicPr>
        <p:blipFill>
          <a:blip r:embed="rId4"/>
          <a:stretch>
            <a:fillRect/>
          </a:stretch>
        </p:blipFill>
        <p:spPr>
          <a:xfrm>
            <a:off x="746399" y="4078676"/>
            <a:ext cx="4454277" cy="2592678"/>
          </a:xfrm>
          <a:prstGeom prst="rect">
            <a:avLst/>
          </a:prstGeom>
          <a:ln w="38100">
            <a:solidFill>
              <a:schemeClr val="tx1">
                <a:lumMod val="50000"/>
              </a:schemeClr>
            </a:solidFill>
          </a:ln>
        </p:spPr>
      </p:pic>
      <p:pic>
        <p:nvPicPr>
          <p:cNvPr id="19" name="Picture 18" descr="Figure 2. Core needs of mentee and mentor for effective mentoring. In mentoring relationships there are (A) shared needs of mentees and mentors; (B) core needs of mentees, including personalization, guidance, correction, affirmation, and agency; and (C) core needs of mentors, including space to grow, openness, active participation, value, and correction">
            <a:extLst>
              <a:ext uri="{FF2B5EF4-FFF2-40B4-BE49-F238E27FC236}">
                <a16:creationId xmlns:a16="http://schemas.microsoft.com/office/drawing/2014/main" id="{958BABA6-95DA-4C83-9060-3DF7A3F2CFDC}"/>
              </a:ext>
            </a:extLst>
          </p:cNvPr>
          <p:cNvPicPr>
            <a:picLocks noChangeAspect="1"/>
          </p:cNvPicPr>
          <p:nvPr/>
        </p:nvPicPr>
        <p:blipFill>
          <a:blip r:embed="rId5"/>
          <a:stretch>
            <a:fillRect/>
          </a:stretch>
        </p:blipFill>
        <p:spPr>
          <a:xfrm>
            <a:off x="6522146" y="4081846"/>
            <a:ext cx="4314048" cy="2592678"/>
          </a:xfrm>
          <a:prstGeom prst="rect">
            <a:avLst/>
          </a:prstGeom>
          <a:ln w="38100">
            <a:solidFill>
              <a:schemeClr val="tx1">
                <a:lumMod val="50000"/>
              </a:schemeClr>
            </a:solidFill>
          </a:ln>
        </p:spPr>
      </p:pic>
      <p:sp>
        <p:nvSpPr>
          <p:cNvPr id="18" name="Slide Number Placeholder 3">
            <a:extLst>
              <a:ext uri="{FF2B5EF4-FFF2-40B4-BE49-F238E27FC236}">
                <a16:creationId xmlns:a16="http://schemas.microsoft.com/office/drawing/2014/main" id="{1107302E-E874-4961-A6C2-F0376B39A53D}"/>
              </a:ext>
            </a:extLst>
          </p:cNvPr>
          <p:cNvSpPr txBox="1">
            <a:spLocks/>
          </p:cNvSpPr>
          <p:nvPr/>
        </p:nvSpPr>
        <p:spPr>
          <a:xfrm>
            <a:off x="10948061" y="6390229"/>
            <a:ext cx="683339"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1F066F68-3144-4DA0-82FC-0B14CFF860E2}" type="slidenum">
              <a:rPr kumimoji="0" lang="en-US" sz="1200" b="0" i="0" u="none" strike="noStrike" kern="1200" cap="none" spc="0" normalizeH="0" baseline="0" noProof="0" dirty="0" smtClean="0">
                <a:ln>
                  <a:noFill/>
                </a:ln>
                <a:solidFill>
                  <a:srgbClr val="5FCBEF"/>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lang="en-US" sz="1200" b="0" i="0" u="none" strike="noStrike" kern="1200" cap="none" spc="0" normalizeH="0" baseline="0" noProof="0">
              <a:ln>
                <a:noFill/>
              </a:ln>
              <a:solidFill>
                <a:srgbClr val="5FCBEF"/>
              </a:solidFill>
              <a:effectLst/>
              <a:uLnTx/>
              <a:uFillTx/>
              <a:latin typeface="Trebuchet MS" panose="020B0603020202020204"/>
            </a:endParaRPr>
          </a:p>
        </p:txBody>
      </p:sp>
      <p:cxnSp>
        <p:nvCxnSpPr>
          <p:cNvPr id="3" name="Straight Arrow Connector 2">
            <a:extLst>
              <a:ext uri="{FF2B5EF4-FFF2-40B4-BE49-F238E27FC236}">
                <a16:creationId xmlns:a16="http://schemas.microsoft.com/office/drawing/2014/main" id="{4EAD7E60-E8FC-4DB0-A0C1-5F84BF9FEB48}"/>
              </a:ext>
              <a:ext uri="{C183D7F6-B498-43B3-948B-1728B52AA6E4}">
                <adec:decorative xmlns:adec="http://schemas.microsoft.com/office/drawing/2017/decorative" val="1"/>
              </a:ext>
            </a:extLst>
          </p:cNvPr>
          <p:cNvCxnSpPr>
            <a:cxnSpLocks/>
          </p:cNvCxnSpPr>
          <p:nvPr/>
        </p:nvCxnSpPr>
        <p:spPr>
          <a:xfrm flipV="1">
            <a:off x="1625265" y="2779324"/>
            <a:ext cx="1539090" cy="1233876"/>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730B33B-795D-4B4A-98D8-B2E7457A003E}"/>
              </a:ext>
              <a:ext uri="{C183D7F6-B498-43B3-948B-1728B52AA6E4}">
                <adec:decorative xmlns:adec="http://schemas.microsoft.com/office/drawing/2017/decorative" val="1"/>
              </a:ext>
            </a:extLst>
          </p:cNvPr>
          <p:cNvCxnSpPr>
            <a:cxnSpLocks/>
          </p:cNvCxnSpPr>
          <p:nvPr/>
        </p:nvCxnSpPr>
        <p:spPr>
          <a:xfrm>
            <a:off x="8053691" y="2614246"/>
            <a:ext cx="1524063" cy="1398954"/>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6E78B3E-70D0-4EA1-AFB7-72A6DB2AD479}"/>
              </a:ext>
              <a:ext uri="{C183D7F6-B498-43B3-948B-1728B52AA6E4}">
                <adec:decorative xmlns:adec="http://schemas.microsoft.com/office/drawing/2017/decorative" val="1"/>
              </a:ext>
            </a:extLst>
          </p:cNvPr>
          <p:cNvCxnSpPr>
            <a:cxnSpLocks/>
          </p:cNvCxnSpPr>
          <p:nvPr/>
        </p:nvCxnSpPr>
        <p:spPr>
          <a:xfrm>
            <a:off x="5331946" y="5499810"/>
            <a:ext cx="1058930"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34817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Title 2">
            <a:extLst>
              <a:ext uri="{FF2B5EF4-FFF2-40B4-BE49-F238E27FC236}">
                <a16:creationId xmlns:a16="http://schemas.microsoft.com/office/drawing/2014/main" id="{1A131561-B9D3-48AF-AFF1-8C1C887A6B77}"/>
              </a:ext>
            </a:extLst>
          </p:cNvPr>
          <p:cNvSpPr txBox="1">
            <a:spLocks noGrp="1"/>
          </p:cNvSpPr>
          <p:nvPr>
            <p:ph type="title" idx="4294967295"/>
          </p:nvPr>
        </p:nvSpPr>
        <p:spPr bwMode="auto">
          <a:xfrm>
            <a:off x="1159120" y="432486"/>
            <a:ext cx="11349403" cy="731158"/>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457200" rtl="0" eaLnBrk="1" latinLnBrk="0" hangingPunct="1">
              <a:spcBef>
                <a:spcPct val="0"/>
              </a:spcBef>
              <a:buNone/>
              <a:defRPr sz="3200" b="0" i="0" kern="1200">
                <a:solidFill>
                  <a:schemeClr val="bg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mn-lt"/>
                <a:ea typeface="+mj-ea"/>
                <a:cs typeface="Arial"/>
              </a:rPr>
              <a:t>Utilizing Your Network to Optimize Mentoring Relationships</a:t>
            </a:r>
          </a:p>
        </p:txBody>
      </p:sp>
      <p:pic>
        <p:nvPicPr>
          <p:cNvPr id="13" name="Picture 2" descr="Â«The Mentees GuideÂ» by Linda Phillips-Jones">
            <a:extLst>
              <a:ext uri="{FF2B5EF4-FFF2-40B4-BE49-F238E27FC236}">
                <a16:creationId xmlns:a16="http://schemas.microsoft.com/office/drawing/2014/main" id="{44574673-FA56-428B-8D9C-45544533D9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1938" y="1520538"/>
            <a:ext cx="3598778" cy="488964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See Notes section">
            <a:extLst>
              <a:ext uri="{FF2B5EF4-FFF2-40B4-BE49-F238E27FC236}">
                <a16:creationId xmlns:a16="http://schemas.microsoft.com/office/drawing/2014/main" id="{2C56571E-1C31-4553-88BD-AFADCC094CA0}"/>
              </a:ext>
            </a:extLst>
          </p:cNvPr>
          <p:cNvGrpSpPr/>
          <p:nvPr/>
        </p:nvGrpSpPr>
        <p:grpSpPr>
          <a:xfrm>
            <a:off x="5680541" y="1703276"/>
            <a:ext cx="5871634" cy="4138140"/>
            <a:chOff x="6057781" y="1954376"/>
            <a:chExt cx="5871634" cy="4138140"/>
          </a:xfrm>
        </p:grpSpPr>
        <p:pic>
          <p:nvPicPr>
            <p:cNvPr id="14" name="Picture 13">
              <a:extLst>
                <a:ext uri="{FF2B5EF4-FFF2-40B4-BE49-F238E27FC236}">
                  <a16:creationId xmlns:a16="http://schemas.microsoft.com/office/drawing/2014/main" id="{1CC81256-F516-45BD-BD12-079628663932}"/>
                </a:ext>
              </a:extLst>
            </p:cNvPr>
            <p:cNvPicPr>
              <a:picLocks noChangeAspect="1"/>
            </p:cNvPicPr>
            <p:nvPr/>
          </p:nvPicPr>
          <p:blipFill>
            <a:blip r:embed="rId5"/>
            <a:stretch>
              <a:fillRect/>
            </a:stretch>
          </p:blipFill>
          <p:spPr>
            <a:xfrm>
              <a:off x="6057781" y="2228189"/>
              <a:ext cx="5647267" cy="3864327"/>
            </a:xfrm>
            <a:prstGeom prst="rect">
              <a:avLst/>
            </a:prstGeom>
          </p:spPr>
        </p:pic>
        <p:sp>
          <p:nvSpPr>
            <p:cNvPr id="15" name="TextBox 14">
              <a:extLst>
                <a:ext uri="{FF2B5EF4-FFF2-40B4-BE49-F238E27FC236}">
                  <a16:creationId xmlns:a16="http://schemas.microsoft.com/office/drawing/2014/main" id="{0A0C1B66-F90C-41AD-BF46-7FDC142A4937}"/>
                </a:ext>
              </a:extLst>
            </p:cNvPr>
            <p:cNvSpPr txBox="1"/>
            <p:nvPr/>
          </p:nvSpPr>
          <p:spPr>
            <a:xfrm>
              <a:off x="6503149" y="1954376"/>
              <a:ext cx="5426266" cy="547626"/>
            </a:xfrm>
            <a:prstGeom prst="rect">
              <a:avLst/>
            </a:prstGeom>
            <a:solidFill>
              <a:schemeClr val="accent1">
                <a:lumMod val="20000"/>
                <a:lumOff val="80000"/>
              </a:schemeClr>
            </a:solidFill>
          </p:spPr>
          <p:txBody>
            <a:bodyPr wrap="square">
              <a:spAutoFit/>
            </a:bodyPr>
            <a:lstStyle/>
            <a:p>
              <a:pPr algn="ctr">
                <a:buClr>
                  <a:schemeClr val="bg2"/>
                </a:buClr>
              </a:pPr>
              <a:r>
                <a:rPr lang="en-US" sz="2400" b="1" dirty="0">
                  <a:solidFill>
                    <a:schemeClr val="accent1">
                      <a:lumMod val="50000"/>
                    </a:schemeClr>
                  </a:solidFill>
                </a:rPr>
                <a:t>Mentoring Skills Model</a:t>
              </a:r>
            </a:p>
          </p:txBody>
        </p:sp>
      </p:grpSp>
      <p:sp>
        <p:nvSpPr>
          <p:cNvPr id="12" name="Rectangle 11">
            <a:extLst>
              <a:ext uri="{FF2B5EF4-FFF2-40B4-BE49-F238E27FC236}">
                <a16:creationId xmlns:a16="http://schemas.microsoft.com/office/drawing/2014/main" id="{FCE5B6B7-04C4-4B16-9967-157F7960D37B}"/>
              </a:ext>
            </a:extLst>
          </p:cNvPr>
          <p:cNvSpPr/>
          <p:nvPr/>
        </p:nvSpPr>
        <p:spPr>
          <a:xfrm>
            <a:off x="6096000" y="6153455"/>
            <a:ext cx="4927619" cy="577081"/>
          </a:xfrm>
          <a:prstGeom prst="rect">
            <a:avLst/>
          </a:prstGeom>
          <a:solidFill>
            <a:schemeClr val="bg2">
              <a:lumMod val="20000"/>
              <a:lumOff val="80000"/>
            </a:schemeClr>
          </a:solidFill>
        </p:spPr>
        <p:txBody>
          <a:bodyPr wrap="square">
            <a:spAutoFit/>
          </a:bodyPr>
          <a:lstStyle/>
          <a:p>
            <a:pPr marL="171450" indent="-171450">
              <a:buFont typeface="Arial" panose="020B0604020202020204" pitchFamily="34" charset="0"/>
              <a:buChar char="•"/>
            </a:pPr>
            <a:r>
              <a:rPr lang="en-US" sz="1050" dirty="0">
                <a:solidFill>
                  <a:schemeClr val="tx2"/>
                </a:solidFill>
                <a:hlinkClick r:id="rId6">
                  <a:extLst>
                    <a:ext uri="{A12FA001-AC4F-418D-AE19-62706E023703}">
                      <ahyp:hlinkClr xmlns:ahyp="http://schemas.microsoft.com/office/drawing/2018/hyperlinkcolor" val="tx"/>
                    </a:ext>
                  </a:extLst>
                </a:hlinkClick>
              </a:rPr>
              <a:t>https://mentoringgroup.com/books/mentees-guide.pdf</a:t>
            </a:r>
            <a:endParaRPr lang="en-US" sz="1050" dirty="0">
              <a:solidFill>
                <a:schemeClr val="tx2"/>
              </a:solidFill>
            </a:endParaRPr>
          </a:p>
          <a:p>
            <a:pPr marL="171450" indent="-171450">
              <a:buFont typeface="Arial" panose="020B0604020202020204" pitchFamily="34" charset="0"/>
              <a:buChar char="•"/>
            </a:pPr>
            <a:r>
              <a:rPr lang="en-US" sz="1050" dirty="0">
                <a:solidFill>
                  <a:schemeClr val="tx2"/>
                </a:solidFill>
                <a:hlinkClick r:id="rId7">
                  <a:extLst>
                    <a:ext uri="{A12FA001-AC4F-418D-AE19-62706E023703}">
                      <ahyp:hlinkClr xmlns:ahyp="http://schemas.microsoft.com/office/drawing/2018/hyperlinkcolor" val="tx"/>
                    </a:ext>
                  </a:extLst>
                </a:hlinkClick>
              </a:rPr>
              <a:t>https://mentoringgroup.com/books/skills-for-sucessful-mentoring.pdf</a:t>
            </a:r>
            <a:endParaRPr lang="en-US" sz="1050" dirty="0">
              <a:solidFill>
                <a:schemeClr val="tx2"/>
              </a:solidFill>
            </a:endParaRPr>
          </a:p>
          <a:p>
            <a:pPr marL="171450" indent="-171450">
              <a:buFont typeface="Arial" panose="020B0604020202020204" pitchFamily="34" charset="0"/>
              <a:buChar char="•"/>
            </a:pPr>
            <a:endParaRPr lang="en-US" sz="1050" dirty="0">
              <a:solidFill>
                <a:schemeClr val="tx2"/>
              </a:solidFill>
            </a:endParaRPr>
          </a:p>
        </p:txBody>
      </p:sp>
      <p:sp>
        <p:nvSpPr>
          <p:cNvPr id="18" name="Slide Number Placeholder 3">
            <a:extLst>
              <a:ext uri="{FF2B5EF4-FFF2-40B4-BE49-F238E27FC236}">
                <a16:creationId xmlns:a16="http://schemas.microsoft.com/office/drawing/2014/main" id="{1107302E-E874-4961-A6C2-F0376B39A53D}"/>
              </a:ext>
            </a:extLst>
          </p:cNvPr>
          <p:cNvSpPr txBox="1">
            <a:spLocks/>
          </p:cNvSpPr>
          <p:nvPr/>
        </p:nvSpPr>
        <p:spPr>
          <a:xfrm>
            <a:off x="10911338" y="6381049"/>
            <a:ext cx="683339"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fld id="{1F066F68-3144-4DA0-82FC-0B14CFF860E2}" type="slidenum">
              <a:rPr lang="en-US" sz="1200" dirty="0" smtClean="0"/>
              <a:pPr defTabSz="914400">
                <a:spcAft>
                  <a:spcPts val="600"/>
                </a:spcAft>
              </a:pPr>
              <a:t>8</a:t>
            </a:fld>
            <a:endParaRPr lang="en-US" sz="1200"/>
          </a:p>
        </p:txBody>
      </p:sp>
    </p:spTree>
    <p:custDataLst>
      <p:tags r:id="rId1"/>
    </p:custDataLst>
    <p:extLst>
      <p:ext uri="{BB962C8B-B14F-4D97-AF65-F5344CB8AC3E}">
        <p14:creationId xmlns:p14="http://schemas.microsoft.com/office/powerpoint/2010/main" val="3928925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1F77-5902-4731-8F97-425BBD1E6645}"/>
              </a:ext>
            </a:extLst>
          </p:cNvPr>
          <p:cNvSpPr>
            <a:spLocks noGrp="1"/>
          </p:cNvSpPr>
          <p:nvPr>
            <p:ph type="title"/>
          </p:nvPr>
        </p:nvSpPr>
        <p:spPr>
          <a:xfrm>
            <a:off x="398585" y="139747"/>
            <a:ext cx="11089999" cy="1033669"/>
          </a:xfrm>
        </p:spPr>
        <p:txBody>
          <a:bodyPr>
            <a:normAutofit fontScale="90000"/>
          </a:bodyPr>
          <a:lstStyle/>
          <a:p>
            <a:r>
              <a:rPr lang="en-US" sz="4000" b="1" dirty="0"/>
              <a:t>Panel Discussion Topics: </a:t>
            </a:r>
            <a:br>
              <a:rPr lang="en-US" sz="4000" b="1" dirty="0"/>
            </a:br>
            <a:r>
              <a:rPr lang="en-US" sz="4000" b="1" dirty="0"/>
              <a:t>Seeking Mentorship</a:t>
            </a:r>
            <a:br>
              <a:rPr lang="en-US" sz="4000" b="1" dirty="0"/>
            </a:br>
            <a:endParaRPr lang="en-US" sz="4000" b="1" dirty="0"/>
          </a:p>
        </p:txBody>
      </p:sp>
      <p:sp>
        <p:nvSpPr>
          <p:cNvPr id="4" name="Slide Number Placeholder 3">
            <a:extLst>
              <a:ext uri="{FF2B5EF4-FFF2-40B4-BE49-F238E27FC236}">
                <a16:creationId xmlns:a16="http://schemas.microsoft.com/office/drawing/2014/main" id="{2D04B913-CBC9-4FA9-BFEA-2657C67E49E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066F68-3144-4DA0-82FC-0B14CFF860E2}" type="slidenum">
              <a:rPr kumimoji="0" lang="en-US"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grpSp>
        <p:nvGrpSpPr>
          <p:cNvPr id="14" name="Group 13" descr="Seeking Mentorship? What to Keep in Mind - Frame-setting, Defining Goals, Boundaries &amp; Expectations &#10;">
            <a:extLst>
              <a:ext uri="{FF2B5EF4-FFF2-40B4-BE49-F238E27FC236}">
                <a16:creationId xmlns:a16="http://schemas.microsoft.com/office/drawing/2014/main" id="{05450C1F-AEC0-406A-A060-6E52E633DF33}"/>
              </a:ext>
            </a:extLst>
          </p:cNvPr>
          <p:cNvGrpSpPr/>
          <p:nvPr/>
        </p:nvGrpSpPr>
        <p:grpSpPr>
          <a:xfrm>
            <a:off x="1139608" y="1448724"/>
            <a:ext cx="9607952" cy="4775200"/>
            <a:chOff x="1021948" y="1631287"/>
            <a:chExt cx="9607952" cy="4775200"/>
          </a:xfrm>
        </p:grpSpPr>
        <p:grpSp>
          <p:nvGrpSpPr>
            <p:cNvPr id="13" name="Group 12">
              <a:extLst>
                <a:ext uri="{FF2B5EF4-FFF2-40B4-BE49-F238E27FC236}">
                  <a16:creationId xmlns:a16="http://schemas.microsoft.com/office/drawing/2014/main" id="{267F3822-EF0F-4437-ABC8-1C16372A610E}"/>
                </a:ext>
              </a:extLst>
            </p:cNvPr>
            <p:cNvGrpSpPr/>
            <p:nvPr/>
          </p:nvGrpSpPr>
          <p:grpSpPr>
            <a:xfrm>
              <a:off x="1021948" y="1631287"/>
              <a:ext cx="9607952" cy="4775200"/>
              <a:chOff x="1021948" y="1631287"/>
              <a:chExt cx="9607952" cy="4775200"/>
            </a:xfrm>
          </p:grpSpPr>
          <p:graphicFrame>
            <p:nvGraphicFramePr>
              <p:cNvPr id="8" name="Diagram 7">
                <a:extLst>
                  <a:ext uri="{FF2B5EF4-FFF2-40B4-BE49-F238E27FC236}">
                    <a16:creationId xmlns:a16="http://schemas.microsoft.com/office/drawing/2014/main" id="{4E725A83-874C-4949-B62B-76E82F06B229}"/>
                  </a:ext>
                </a:extLst>
              </p:cNvPr>
              <p:cNvGraphicFramePr/>
              <p:nvPr>
                <p:extLst>
                  <p:ext uri="{D42A27DB-BD31-4B8C-83A1-F6EECF244321}">
                    <p14:modId xmlns:p14="http://schemas.microsoft.com/office/powerpoint/2010/main" val="2463386642"/>
                  </p:ext>
                </p:extLst>
              </p:nvPr>
            </p:nvGraphicFramePr>
            <p:xfrm>
              <a:off x="1021948" y="1631287"/>
              <a:ext cx="9607952" cy="4775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Group 8">
                <a:extLst>
                  <a:ext uri="{FF2B5EF4-FFF2-40B4-BE49-F238E27FC236}">
                    <a16:creationId xmlns:a16="http://schemas.microsoft.com/office/drawing/2014/main" id="{93D51BF7-E6A4-488D-A549-EAF2A0E469C8}"/>
                  </a:ext>
                </a:extLst>
              </p:cNvPr>
              <p:cNvGrpSpPr/>
              <p:nvPr/>
            </p:nvGrpSpPr>
            <p:grpSpPr>
              <a:xfrm>
                <a:off x="1439835" y="1986315"/>
                <a:ext cx="593149" cy="4128489"/>
                <a:chOff x="1439835" y="1986315"/>
                <a:chExt cx="593149" cy="4128489"/>
              </a:xfrm>
            </p:grpSpPr>
            <p:pic>
              <p:nvPicPr>
                <p:cNvPr id="36" name="Picture 4" descr="Image result for Icon Image Mentor">
                  <a:extLst>
                    <a:ext uri="{FF2B5EF4-FFF2-40B4-BE49-F238E27FC236}">
                      <a16:creationId xmlns:a16="http://schemas.microsoft.com/office/drawing/2014/main" id="{C98A4476-BECF-4600-9DE8-62600DE4C9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4468" y="1986315"/>
                  <a:ext cx="357327" cy="35732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Image result for finding icon">
                  <a:extLst>
                    <a:ext uri="{FF2B5EF4-FFF2-40B4-BE49-F238E27FC236}">
                      <a16:creationId xmlns:a16="http://schemas.microsoft.com/office/drawing/2014/main" id="{FE5ED3D1-8528-4010-B240-B64CBEC8E6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9835" y="5730168"/>
                  <a:ext cx="593149" cy="38463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2" descr="Image result for find icon">
                  <a:extLst>
                    <a:ext uri="{FF2B5EF4-FFF2-40B4-BE49-F238E27FC236}">
                      <a16:creationId xmlns:a16="http://schemas.microsoft.com/office/drawing/2014/main" id="{89478957-216D-40C6-A234-ACBE5FF073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2088" y="3224291"/>
                  <a:ext cx="419707" cy="41970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5" name="Picture 18" descr="Image result for yes icon">
              <a:extLst>
                <a:ext uri="{FF2B5EF4-FFF2-40B4-BE49-F238E27FC236}">
                  <a16:creationId xmlns:a16="http://schemas.microsoft.com/office/drawing/2014/main" id="{FE71A130-C06D-4A67-A9B5-BAEBBCD17D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2088" y="4586977"/>
              <a:ext cx="419707" cy="28909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09E45CDA-B018-4CDF-A7F9-B2798EDCEA49}"/>
              </a:ext>
              <a:ext uri="{C183D7F6-B498-43B3-948B-1728B52AA6E4}">
                <adec:decorative xmlns:adec="http://schemas.microsoft.com/office/drawing/2017/decorative" val="1"/>
              </a:ext>
            </a:extLst>
          </p:cNvPr>
          <p:cNvSpPr/>
          <p:nvPr/>
        </p:nvSpPr>
        <p:spPr>
          <a:xfrm>
            <a:off x="909594" y="3831965"/>
            <a:ext cx="9385160" cy="238964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14">
            <a:extLst>
              <a:ext uri="{FF2B5EF4-FFF2-40B4-BE49-F238E27FC236}">
                <a16:creationId xmlns:a16="http://schemas.microsoft.com/office/drawing/2014/main" id="{99046193-68F4-4114-B773-64A623262761}"/>
              </a:ext>
              <a:ext uri="{C183D7F6-B498-43B3-948B-1728B52AA6E4}">
                <adec:decorative xmlns:adec="http://schemas.microsoft.com/office/drawing/2017/decorative" val="1"/>
              </a:ext>
            </a:extLst>
          </p:cNvPr>
          <p:cNvSpPr/>
          <p:nvPr/>
        </p:nvSpPr>
        <p:spPr>
          <a:xfrm>
            <a:off x="909594" y="1337418"/>
            <a:ext cx="9385160" cy="121585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1" name="Slide Number Placeholder 3">
            <a:extLst>
              <a:ext uri="{FF2B5EF4-FFF2-40B4-BE49-F238E27FC236}">
                <a16:creationId xmlns:a16="http://schemas.microsoft.com/office/drawing/2014/main" id="{087D43B9-1492-BFEE-D081-BEB2770A56F0}"/>
              </a:ext>
            </a:extLst>
          </p:cNvPr>
          <p:cNvSpPr txBox="1">
            <a:spLocks/>
          </p:cNvSpPr>
          <p:nvPr/>
        </p:nvSpPr>
        <p:spPr>
          <a:xfrm>
            <a:off x="10874615" y="6399410"/>
            <a:ext cx="683339"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1F066F68-3144-4DA0-82FC-0B14CFF860E2}" type="slidenum">
              <a:rPr kumimoji="0" lang="en-US" sz="1400" b="0" i="0" u="none" strike="noStrike" kern="1200" cap="none" spc="0" normalizeH="0" baseline="0" noProof="0" dirty="0" smtClean="0">
                <a:ln>
                  <a:noFill/>
                </a:ln>
                <a:solidFill>
                  <a:schemeClr val="bg1"/>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lang="en-US" sz="1400" b="0" i="0" u="none" strike="noStrike" kern="1200" cap="none" spc="0" normalizeH="0" baseline="0" noProof="0">
              <a:ln>
                <a:noFill/>
              </a:ln>
              <a:solidFill>
                <a:schemeClr val="bg1"/>
              </a:solidFill>
              <a:effectLst/>
              <a:uLnTx/>
              <a:uFillTx/>
              <a:latin typeface="Trebuchet MS" panose="020B0603020202020204"/>
            </a:endParaRPr>
          </a:p>
        </p:txBody>
      </p:sp>
    </p:spTree>
    <p:custDataLst>
      <p:tags r:id="rId1"/>
    </p:custDataLst>
    <p:extLst>
      <p:ext uri="{BB962C8B-B14F-4D97-AF65-F5344CB8AC3E}">
        <p14:creationId xmlns:p14="http://schemas.microsoft.com/office/powerpoint/2010/main" val="35754694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Custom 29">
      <a:dk1>
        <a:srgbClr val="DFF4FB"/>
      </a:dk1>
      <a:lt1>
        <a:sysClr val="window" lastClr="FFFFFF"/>
      </a:lt1>
      <a:dk2>
        <a:srgbClr val="2C3C43"/>
      </a:dk2>
      <a:lt2>
        <a:srgbClr val="75CFED"/>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acet">
  <a:themeElements>
    <a:clrScheme name="Custom 29">
      <a:dk1>
        <a:srgbClr val="DFF4FB"/>
      </a:dk1>
      <a:lt1>
        <a:sysClr val="window" lastClr="FFFFFF"/>
      </a:lt1>
      <a:dk2>
        <a:srgbClr val="2C3C43"/>
      </a:dk2>
      <a:lt2>
        <a:srgbClr val="75CFED"/>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002DE325B4434C8407F2BB379023F4" ma:contentTypeVersion="13" ma:contentTypeDescription="Create a new document." ma:contentTypeScope="" ma:versionID="476e873166ae8478b0d17a674a725b4a">
  <xsd:schema xmlns:xsd="http://www.w3.org/2001/XMLSchema" xmlns:xs="http://www.w3.org/2001/XMLSchema" xmlns:p="http://schemas.microsoft.com/office/2006/metadata/properties" xmlns:ns2="64948b15-7def-430b-8648-1feb819ee410" xmlns:ns3="6bc68b66-932e-422c-b9b0-23fd53127af9" targetNamespace="http://schemas.microsoft.com/office/2006/metadata/properties" ma:root="true" ma:fieldsID="427813e36bbbb4baf921046a170b8e90" ns2:_="" ns3:_="">
    <xsd:import namespace="64948b15-7def-430b-8648-1feb819ee410"/>
    <xsd:import namespace="6bc68b66-932e-422c-b9b0-23fd53127af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948b15-7def-430b-8648-1feb819ee41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c68b66-932e-422c-b9b0-23fd53127af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AC06DD-7AD1-474C-B68A-7E6AD9DB64D7}">
  <ds:schemaRefs>
    <ds:schemaRef ds:uri="http://schemas.microsoft.com/sharepoint/v3/contenttype/forms"/>
  </ds:schemaRefs>
</ds:datastoreItem>
</file>

<file path=customXml/itemProps2.xml><?xml version="1.0" encoding="utf-8"?>
<ds:datastoreItem xmlns:ds="http://schemas.openxmlformats.org/officeDocument/2006/customXml" ds:itemID="{D21802EE-A4A1-49D9-BA56-21406ED1C230}">
  <ds:schemaRefs>
    <ds:schemaRef ds:uri="http://purl.org/dc/elements/1.1/"/>
    <ds:schemaRef ds:uri="http://schemas.microsoft.com/office/2006/metadata/properties"/>
    <ds:schemaRef ds:uri="6bc68b66-932e-422c-b9b0-23fd53127af9"/>
    <ds:schemaRef ds:uri="64948b15-7def-430b-8648-1feb819ee41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3CE5901C-ECAE-4C98-A9EA-2708FE157DA8}">
  <ds:schemaRefs>
    <ds:schemaRef ds:uri="64948b15-7def-430b-8648-1feb819ee410"/>
    <ds:schemaRef ds:uri="6bc68b66-932e-422c-b9b0-23fd53127a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Facet</Template>
  <TotalTime>6219</TotalTime>
  <Words>1940</Words>
  <Application>Microsoft Office PowerPoint</Application>
  <PresentationFormat>Widescreen</PresentationFormat>
  <Paragraphs>294</Paragraphs>
  <Slides>23</Slides>
  <Notes>10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Arial</vt:lpstr>
      <vt:lpstr>Arial Rounded MT Bold</vt:lpstr>
      <vt:lpstr>Calibri</vt:lpstr>
      <vt:lpstr>Calibri Light</vt:lpstr>
      <vt:lpstr>Century Gothic</vt:lpstr>
      <vt:lpstr>Courier New</vt:lpstr>
      <vt:lpstr>Trebuchet MS</vt:lpstr>
      <vt:lpstr>Wingdings</vt:lpstr>
      <vt:lpstr>Wingdings 3</vt:lpstr>
      <vt:lpstr>Facet</vt:lpstr>
      <vt:lpstr>Office Theme</vt:lpstr>
      <vt:lpstr>1_Facet</vt:lpstr>
      <vt:lpstr>Developing &amp; Optimizing Your Mentor Relationships </vt:lpstr>
      <vt:lpstr>Moderator and Panelists</vt:lpstr>
      <vt:lpstr>Career Success &amp; Mentorship</vt:lpstr>
      <vt:lpstr>Panel Discussion Topics </vt:lpstr>
      <vt:lpstr>Panel Discussion Topics:  ABCs of Mentorship </vt:lpstr>
      <vt:lpstr>Single Mentorship is a Myth. Developmental Networks Are Key!</vt:lpstr>
      <vt:lpstr>Needs of Mentors &amp; Mentees</vt:lpstr>
      <vt:lpstr>Utilizing Your Network to Optimize Mentoring Relationships</vt:lpstr>
      <vt:lpstr>Panel Discussion Topics:  Seeking Mentorship </vt:lpstr>
      <vt:lpstr>Utilizing Your Network to Optimize Mentoring Experience</vt:lpstr>
      <vt:lpstr>Utilizing Your Network to Optimize Mentoring Experience </vt:lpstr>
      <vt:lpstr>Panel Discussion Topics: What Should Mentors Keep in Mind </vt:lpstr>
      <vt:lpstr>Structural Barriers to Mentoring</vt:lpstr>
      <vt:lpstr>Structural Barriers to Mentoring </vt:lpstr>
      <vt:lpstr>Structural Barriers to Mentoring</vt:lpstr>
      <vt:lpstr>Panel Discussion Topics: Resources </vt:lpstr>
      <vt:lpstr>Mentor Resource from Teach.com </vt:lpstr>
      <vt:lpstr>Resources: YouTube, Podcasts, eBooks, &amp; Toolkits</vt:lpstr>
      <vt:lpstr>Thank You!</vt:lpstr>
      <vt:lpstr>Questions?</vt:lpstr>
      <vt:lpstr>Appendix</vt:lpstr>
      <vt:lpstr>NIH’s Research Portfolio Online Reporting Tools (RePORT): RePORTER &amp; Matchmaker</vt:lpstr>
      <vt:lpstr>NIH’s Research Portfolio Online Reporting Tools  (RePORT): Matchmaker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After Hours Session: Developing and Optimizing Your Mentor Relationships</dc:title>
  <dc:creator>Bray, Rosalina (NIH/OD) [E]</dc:creator>
  <cp:lastModifiedBy>Cummins, Sheri (NIH/OD) [E]</cp:lastModifiedBy>
  <cp:revision>34</cp:revision>
  <dcterms:created xsi:type="dcterms:W3CDTF">2021-11-02T15:51:00Z</dcterms:created>
  <dcterms:modified xsi:type="dcterms:W3CDTF">2023-02-01T17:16:29Z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0x0101005E002DE325B4434C8407F2BB379023F4</vt:lpwstr>
  </property>
  <property fmtid="{D5CDD505-2E9C-101B-9397-08002B2CF9AE}" pid="3" name="ArticulateGUID">
    <vt:lpwstr>2889256B-A9A0-4170-9102-E754E9901CD1</vt:lpwstr>
  </property>
  <property fmtid="{D5CDD505-2E9C-101B-9397-08002B2CF9AE}" pid="4" name="ArticulatePath">
    <vt:lpwstr>Developing-and-Optimizing-Your-Mentor-Relationships.2023.Final</vt:lpwstr>
  </property>
</Properties>
</file>