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fntdata" ContentType="application/x-fontdata"/>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 id="2147483711" r:id="rId4"/>
  </p:sldMasterIdLst>
  <p:notesMasterIdLst>
    <p:notesMasterId r:id="rId38"/>
  </p:notesMasterIdLst>
  <p:handoutMasterIdLst>
    <p:handoutMasterId r:id="rId39"/>
  </p:handoutMasterIdLst>
  <p:sldIdLst>
    <p:sldId id="269" r:id="rId5"/>
    <p:sldId id="272" r:id="rId6"/>
    <p:sldId id="1914" r:id="rId7"/>
    <p:sldId id="258" r:id="rId8"/>
    <p:sldId id="1969" r:id="rId9"/>
    <p:sldId id="1932" r:id="rId10"/>
    <p:sldId id="1933" r:id="rId11"/>
    <p:sldId id="1917" r:id="rId12"/>
    <p:sldId id="1739" r:id="rId13"/>
    <p:sldId id="1931" r:id="rId14"/>
    <p:sldId id="1936" r:id="rId15"/>
    <p:sldId id="1923" r:id="rId16"/>
    <p:sldId id="1924" r:id="rId17"/>
    <p:sldId id="1927" r:id="rId18"/>
    <p:sldId id="1934" r:id="rId19"/>
    <p:sldId id="1919" r:id="rId20"/>
    <p:sldId id="1928" r:id="rId21"/>
    <p:sldId id="1935" r:id="rId22"/>
    <p:sldId id="259" r:id="rId23"/>
    <p:sldId id="265" r:id="rId24"/>
    <p:sldId id="1970" r:id="rId25"/>
    <p:sldId id="1939" r:id="rId26"/>
    <p:sldId id="1909" r:id="rId27"/>
    <p:sldId id="1940" r:id="rId28"/>
    <p:sldId id="1938" r:id="rId29"/>
    <p:sldId id="1951" r:id="rId30"/>
    <p:sldId id="1937" r:id="rId31"/>
    <p:sldId id="1953" r:id="rId32"/>
    <p:sldId id="1954" r:id="rId33"/>
    <p:sldId id="1916" r:id="rId34"/>
    <p:sldId id="1956" r:id="rId35"/>
    <p:sldId id="1955" r:id="rId36"/>
    <p:sldId id="1967" r:id="rId37"/>
  </p:sldIdLst>
  <p:sldSz cx="12192000" cy="6858000"/>
  <p:notesSz cx="9296400" cy="7010400"/>
  <p:embeddedFontLst>
    <p:embeddedFont>
      <p:font typeface="Calibri" panose="020F0502020204030204" pitchFamily="34" charset="0"/>
      <p:regular r:id="rId40"/>
      <p:bold r:id="rId41"/>
      <p:italic r:id="rId42"/>
      <p:boldItalic r:id="rId43"/>
    </p:embeddedFont>
    <p:embeddedFont>
      <p:font typeface="Helvetica" panose="020B0604020202020204"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Open Sans ExtraBold" panose="020B0906030804020204" pitchFamily="34" charset="0"/>
      <p:bold r:id="rId52"/>
      <p:italic r:id="rId53"/>
      <p:boldItalic r:id="rId54"/>
    </p:embeddedFont>
    <p:embeddedFont>
      <p:font typeface="Open Sans Light" panose="020B0306030504020204" pitchFamily="34" charset="0"/>
      <p:regular r:id="rId55"/>
      <p:italic r:id="rId56"/>
    </p:embeddedFont>
    <p:embeddedFont>
      <p:font typeface="Roboto" panose="02000000000000000000" pitchFamily="2" charset="0"/>
      <p:regular r:id="rId57"/>
      <p:bold r:id="rId58"/>
      <p:italic r:id="rId59"/>
      <p:boldItalic r:id="rId60"/>
    </p:embeddedFont>
    <p:embeddedFont>
      <p:font typeface="Roboto black" panose="02000000000000000000" pitchFamily="2" charset="0"/>
      <p:bold r:id="rId61"/>
      <p:boldItalic r:id="rId62"/>
    </p:embeddedFont>
    <p:embeddedFont>
      <p:font typeface="Roboto black" panose="02000000000000000000" pitchFamily="2" charset="0"/>
      <p:bold r:id="rId61"/>
      <p:boldItalic r:id="rId62"/>
    </p:embeddedFont>
    <p:embeddedFont>
      <p:font typeface="Roboto light" panose="02000000000000000000" pitchFamily="2" charset="0"/>
      <p:regular r:id="rId63"/>
      <p:italic r:id="rId64"/>
    </p:embeddedFont>
  </p:embeddedFontLst>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9E7799-7A9B-B316-C921-0B6C4FDBADF3}" name="McKinley, Erin (NIH/OD) [C]" initials="ME([" userId="S::mckinleyee@nih.gov::49492b2d-deae-4ea3-b33b-ac300471df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earney, Pamela (NIH/OD) [E]" initials="KP([" lastIdx="41" clrIdx="6">
    <p:extLst>
      <p:ext uri="{19B8F6BF-5375-455C-9EA6-DF929625EA0E}">
        <p15:presenceInfo xmlns:p15="http://schemas.microsoft.com/office/powerpoint/2012/main" userId="S::kearneyp@nih.gov::18c1122a-98f1-4fb8-a0ef-2d76a143aed4" providerId="AD"/>
      </p:ext>
    </p:extLst>
  </p:cmAuthor>
  <p:cmAuthor id="1" name="Evan Wowk" initials="EW" lastIdx="5" clrIdx="0">
    <p:extLst>
      <p:ext uri="{19B8F6BF-5375-455C-9EA6-DF929625EA0E}">
        <p15:presenceInfo xmlns:p15="http://schemas.microsoft.com/office/powerpoint/2012/main" userId="Evan Wowk" providerId="None"/>
      </p:ext>
    </p:extLst>
  </p:cmAuthor>
  <p:cmAuthor id="8" name="Lahl, Lyndi (NIH/OD) [E]" initials="LL([" lastIdx="4" clrIdx="7">
    <p:extLst>
      <p:ext uri="{19B8F6BF-5375-455C-9EA6-DF929625EA0E}">
        <p15:presenceInfo xmlns:p15="http://schemas.microsoft.com/office/powerpoint/2012/main" userId="S::lahll@nih.gov::048a05dd-71d3-4674-841e-f01b09973677" providerId="AD"/>
      </p:ext>
    </p:extLst>
  </p:cmAuthor>
  <p:cmAuthor id="2" name="Sullivan, Elyse (NIH/OD) [E]" initials="SE([" lastIdx="7" clrIdx="1">
    <p:extLst>
      <p:ext uri="{19B8F6BF-5375-455C-9EA6-DF929625EA0E}">
        <p15:presenceInfo xmlns:p15="http://schemas.microsoft.com/office/powerpoint/2012/main" userId="S-1-5-21-12604286-656692736-1848903544-685449" providerId="AD"/>
      </p:ext>
    </p:extLst>
  </p:cmAuthor>
  <p:cmAuthor id="3" name="Black, Jodi (NIH/OD) [E]" initials="BJ([" lastIdx="4" clrIdx="2">
    <p:extLst>
      <p:ext uri="{19B8F6BF-5375-455C-9EA6-DF929625EA0E}">
        <p15:presenceInfo xmlns:p15="http://schemas.microsoft.com/office/powerpoint/2012/main" userId="415ebc30-718d-43aa-9d70-829f5221ab27" providerId="Windows Live"/>
      </p:ext>
    </p:extLst>
  </p:cmAuthor>
  <p:cmAuthor id="4" name="Corbett, Dawn (NIH/OD) [E]" initials="CD([" lastIdx="11" clrIdx="3">
    <p:extLst>
      <p:ext uri="{19B8F6BF-5375-455C-9EA6-DF929625EA0E}">
        <p15:presenceInfo xmlns:p15="http://schemas.microsoft.com/office/powerpoint/2012/main" userId="S-1-5-21-12604286-656692736-1848903544-878867" providerId="AD"/>
      </p:ext>
    </p:extLst>
  </p:cmAuthor>
  <p:cmAuthor id="5" name="Sullivan, Elyse (NIH/OD) [E]" initials="SE([ [2]" lastIdx="6" clrIdx="4">
    <p:extLst>
      <p:ext uri="{19B8F6BF-5375-455C-9EA6-DF929625EA0E}">
        <p15:presenceInfo xmlns:p15="http://schemas.microsoft.com/office/powerpoint/2012/main" userId="S::sullivanem@nih.gov::60664c28-7ed0-44d7-9ca1-061e1533cf31" providerId="AD"/>
      </p:ext>
    </p:extLst>
  </p:cmAuthor>
  <p:cmAuthor id="6" name="Corbett, Dawn (NIH/OD) [E]" initials="CD([ [2]" lastIdx="19" clrIdx="5">
    <p:extLst>
      <p:ext uri="{19B8F6BF-5375-455C-9EA6-DF929625EA0E}">
        <p15:presenceInfo xmlns:p15="http://schemas.microsoft.com/office/powerpoint/2012/main" userId="S::dcorbett@nih.gov::c5e29d07-c94a-4ab8-8776-b9efeaea5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FC9"/>
    <a:srgbClr val="F0F0F0"/>
    <a:srgbClr val="F2F2F2"/>
    <a:srgbClr val="F5F5F5"/>
    <a:srgbClr val="FFFFFF"/>
    <a:srgbClr val="FFFF00"/>
    <a:srgbClr val="015396"/>
    <a:srgbClr val="3273A9"/>
    <a:srgbClr val="01417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E0506-AE1B-4365-80BA-8DDCFB6CC45E}" v="3" dt="2022-11-25T15:30:09.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20" autoAdjust="0"/>
    <p:restoredTop sz="49583" autoAdjust="0"/>
  </p:normalViewPr>
  <p:slideViewPr>
    <p:cSldViewPr snapToGrid="0">
      <p:cViewPr varScale="1">
        <p:scale>
          <a:sx n="56" d="100"/>
          <a:sy n="56" d="100"/>
        </p:scale>
        <p:origin x="1092" y="78"/>
      </p:cViewPr>
      <p:guideLst/>
    </p:cSldViewPr>
  </p:slideViewPr>
  <p:outlineViewPr>
    <p:cViewPr>
      <p:scale>
        <a:sx n="33" d="100"/>
        <a:sy n="33" d="100"/>
      </p:scale>
      <p:origin x="0" y="-19286"/>
    </p:cViewPr>
  </p:outlineViewPr>
  <p:notesTextViewPr>
    <p:cViewPr>
      <p:scale>
        <a:sx n="3" d="2"/>
        <a:sy n="3" d="2"/>
      </p:scale>
      <p:origin x="0" y="0"/>
    </p:cViewPr>
  </p:notesTextViewPr>
  <p:sorterViewPr>
    <p:cViewPr varScale="1">
      <p:scale>
        <a:sx n="1" d="1"/>
        <a:sy n="1" d="1"/>
      </p:scale>
      <p:origin x="0" y="-7572"/>
    </p:cViewPr>
  </p:sorterViewPr>
  <p:notesViewPr>
    <p:cSldViewPr snapToGrid="0">
      <p:cViewPr varScale="1">
        <p:scale>
          <a:sx n="109" d="100"/>
          <a:sy n="109" d="100"/>
        </p:scale>
        <p:origin x="64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commentAuthors" Target="commentAuthors.xml"/><Relationship Id="rId74" Type="http://schemas.openxmlformats.org/officeDocument/2006/relationships/customXml" Target="../customXml/item3.xml"/><Relationship Id="rId5" Type="http://schemas.openxmlformats.org/officeDocument/2006/relationships/slide" Target="slides/slide1.xml"/><Relationship Id="rId61" Type="http://schemas.openxmlformats.org/officeDocument/2006/relationships/font" Target="fonts/font2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72" Type="http://schemas.microsoft.com/office/2015/10/relationships/revisionInfo" Target="revisionInfo.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gs" Target="tags/tag1.xml"/><Relationship Id="rId73"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3.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hl, Lyndi (NIH/OD) [E]" userId="048a05dd-71d3-4674-841e-f01b09973677" providerId="ADAL" clId="{25CE0506-AE1B-4365-80BA-8DDCFB6CC45E}"/>
    <pc:docChg chg="addSld delSld modSld">
      <pc:chgData name="Lahl, Lyndi (NIH/OD) [E]" userId="048a05dd-71d3-4674-841e-f01b09973677" providerId="ADAL" clId="{25CE0506-AE1B-4365-80BA-8DDCFB6CC45E}" dt="2022-11-25T15:31:33.455" v="8" actId="2696"/>
      <pc:docMkLst>
        <pc:docMk/>
      </pc:docMkLst>
      <pc:sldChg chg="add del">
        <pc:chgData name="Lahl, Lyndi (NIH/OD) [E]" userId="048a05dd-71d3-4674-841e-f01b09973677" providerId="ADAL" clId="{25CE0506-AE1B-4365-80BA-8DDCFB6CC45E}" dt="2022-11-25T15:29:36.768" v="5"/>
        <pc:sldMkLst>
          <pc:docMk/>
          <pc:sldMk cId="4036658284" sldId="1951"/>
        </pc:sldMkLst>
      </pc:sldChg>
      <pc:sldChg chg="add del">
        <pc:chgData name="Lahl, Lyndi (NIH/OD) [E]" userId="048a05dd-71d3-4674-841e-f01b09973677" providerId="ADAL" clId="{25CE0506-AE1B-4365-80BA-8DDCFB6CC45E}" dt="2022-11-25T15:29:52.305" v="6"/>
        <pc:sldMkLst>
          <pc:docMk/>
          <pc:sldMk cId="1495444767" sldId="1953"/>
        </pc:sldMkLst>
      </pc:sldChg>
      <pc:sldChg chg="add del">
        <pc:chgData name="Lahl, Lyndi (NIH/OD) [E]" userId="048a05dd-71d3-4674-841e-f01b09973677" providerId="ADAL" clId="{25CE0506-AE1B-4365-80BA-8DDCFB6CC45E}" dt="2022-11-25T15:29:52.305" v="6"/>
        <pc:sldMkLst>
          <pc:docMk/>
          <pc:sldMk cId="1306457653" sldId="1954"/>
        </pc:sldMkLst>
      </pc:sldChg>
      <pc:sldChg chg="add del">
        <pc:chgData name="Lahl, Lyndi (NIH/OD) [E]" userId="048a05dd-71d3-4674-841e-f01b09973677" providerId="ADAL" clId="{25CE0506-AE1B-4365-80BA-8DDCFB6CC45E}" dt="2022-11-25T15:30:09.495" v="7"/>
        <pc:sldMkLst>
          <pc:docMk/>
          <pc:sldMk cId="125148274" sldId="1955"/>
        </pc:sldMkLst>
      </pc:sldChg>
      <pc:sldChg chg="add del">
        <pc:chgData name="Lahl, Lyndi (NIH/OD) [E]" userId="048a05dd-71d3-4674-841e-f01b09973677" providerId="ADAL" clId="{25CE0506-AE1B-4365-80BA-8DDCFB6CC45E}" dt="2022-11-25T15:30:09.495" v="7"/>
        <pc:sldMkLst>
          <pc:docMk/>
          <pc:sldMk cId="2023783024" sldId="1956"/>
        </pc:sldMkLst>
      </pc:sldChg>
      <pc:sldChg chg="add del">
        <pc:chgData name="Lahl, Lyndi (NIH/OD) [E]" userId="048a05dd-71d3-4674-841e-f01b09973677" providerId="ADAL" clId="{25CE0506-AE1B-4365-80BA-8DDCFB6CC45E}" dt="2022-11-25T15:31:33.455" v="8" actId="2696"/>
        <pc:sldMkLst>
          <pc:docMk/>
          <pc:sldMk cId="3339948016" sldId="1971"/>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hhs.gov/ohrp/regulations-and-policy/single-irb-exception-determinations/october-2020-exception-determination/index.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hhs.gov/ohrp/regulations-and-policy/single-irb-exception-determinations/october-2020-exception-determination/index.html"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439CF-A719-414B-BDC9-9953D8352B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B010008-456D-454C-BAC1-8E271E37D939}">
      <dgm:prSet custT="1"/>
      <dgm:spPr/>
      <dgm:t>
        <a:bodyPr/>
        <a:lstStyle/>
        <a:p>
          <a:r>
            <a:rPr lang="en-US" sz="2500" dirty="0"/>
            <a:t>Research that is ongoing or initially reviewed by the IRB during the COVID public health emergency</a:t>
          </a:r>
        </a:p>
      </dgm:t>
    </dgm:pt>
    <dgm:pt modelId="{09B40E4A-C9E4-442D-AF28-C5D5F1458DFE}" type="parTrans" cxnId="{467AFADD-F02F-4E2F-91DA-105333C9DD72}">
      <dgm:prSet/>
      <dgm:spPr/>
      <dgm:t>
        <a:bodyPr/>
        <a:lstStyle/>
        <a:p>
          <a:endParaRPr lang="en-US"/>
        </a:p>
      </dgm:t>
    </dgm:pt>
    <dgm:pt modelId="{F1F0CA2B-025E-479B-8C61-218D37773898}" type="sibTrans" cxnId="{467AFADD-F02F-4E2F-91DA-105333C9DD72}">
      <dgm:prSet/>
      <dgm:spPr/>
      <dgm:t>
        <a:bodyPr/>
        <a:lstStyle/>
        <a:p>
          <a:endParaRPr lang="en-US"/>
        </a:p>
      </dgm:t>
    </dgm:pt>
    <dgm:pt modelId="{330FEA33-57F3-46D7-A284-1D1D7014B296}">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dirty="0"/>
            <a:t>W</a:t>
          </a:r>
          <a:r>
            <a:rPr lang="en-US" sz="2500" b="0" i="0" dirty="0"/>
            <a:t>hy reliance on a single IRB would not be practical (during the COVID public health emergency)</a:t>
          </a:r>
          <a:endParaRPr lang="en-US" sz="2500" dirty="0"/>
        </a:p>
        <a:p>
          <a:pPr marL="0" lvl="0" defTabSz="844550">
            <a:lnSpc>
              <a:spcPct val="90000"/>
            </a:lnSpc>
            <a:spcBef>
              <a:spcPct val="0"/>
            </a:spcBef>
            <a:spcAft>
              <a:spcPct val="35000"/>
            </a:spcAft>
            <a:buNone/>
          </a:pPr>
          <a:endParaRPr lang="en-US" sz="1900" dirty="0"/>
        </a:p>
      </dgm:t>
    </dgm:pt>
    <dgm:pt modelId="{A408CEEC-D0BF-4313-9296-BAF82E3E1463}" type="parTrans" cxnId="{12F40C30-FE02-499B-B1B3-C148FEE8A194}">
      <dgm:prSet/>
      <dgm:spPr/>
      <dgm:t>
        <a:bodyPr/>
        <a:lstStyle/>
        <a:p>
          <a:endParaRPr lang="en-US"/>
        </a:p>
      </dgm:t>
    </dgm:pt>
    <dgm:pt modelId="{F5C14341-707B-4AAD-A252-32BDC8B6530C}" type="sibTrans" cxnId="{12F40C30-FE02-499B-B1B3-C148FEE8A194}">
      <dgm:prSet/>
      <dgm:spPr/>
      <dgm:t>
        <a:bodyPr/>
        <a:lstStyle/>
        <a:p>
          <a:endParaRPr lang="en-US"/>
        </a:p>
      </dgm:t>
    </dgm:pt>
    <dgm:pt modelId="{6A9088F4-1B12-4375-AB18-60E36890F71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dirty="0"/>
            <a:t>For which the HHS division supporting or conducting the research approves of the use of this exception</a:t>
          </a:r>
        </a:p>
        <a:p>
          <a:pPr marL="0" lvl="0" defTabSz="844550">
            <a:lnSpc>
              <a:spcPct val="90000"/>
            </a:lnSpc>
            <a:spcBef>
              <a:spcPct val="0"/>
            </a:spcBef>
            <a:spcAft>
              <a:spcPct val="35000"/>
            </a:spcAft>
            <a:buNone/>
          </a:pPr>
          <a:endParaRPr lang="en-US" sz="500" dirty="0"/>
        </a:p>
      </dgm:t>
    </dgm:pt>
    <dgm:pt modelId="{4C1BDFA9-4484-455E-BD8A-561A70066845}" type="parTrans" cxnId="{2DD3805E-D9D1-45D1-A9B9-F5FAF4D62646}">
      <dgm:prSet/>
      <dgm:spPr/>
      <dgm:t>
        <a:bodyPr/>
        <a:lstStyle/>
        <a:p>
          <a:endParaRPr lang="en-US"/>
        </a:p>
      </dgm:t>
    </dgm:pt>
    <dgm:pt modelId="{356DC9A0-27E0-408F-9553-88734CD44236}" type="sibTrans" cxnId="{2DD3805E-D9D1-45D1-A9B9-F5FAF4D62646}">
      <dgm:prSet/>
      <dgm:spPr/>
      <dgm:t>
        <a:bodyPr/>
        <a:lstStyle/>
        <a:p>
          <a:endParaRPr lang="en-US"/>
        </a:p>
      </dgm:t>
    </dgm:pt>
    <dgm:pt modelId="{AE781D07-090C-4C2A-81DF-C43F88C2D2FE}">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dirty="0"/>
            <a:t>Request should be consistent with scenarios as found in the </a:t>
          </a:r>
          <a:r>
            <a:rPr lang="en-US" sz="2500" dirty="0">
              <a:solidFill>
                <a:schemeClr val="bg1">
                  <a:lumMod val="95000"/>
                </a:schemeClr>
              </a:solidFill>
              <a:hlinkClick xmlns:r="http://schemas.openxmlformats.org/officeDocument/2006/relationships" r:id="rId1">
                <a:extLst>
                  <a:ext uri="{A12FA001-AC4F-418D-AE19-62706E023703}">
                    <ahyp:hlinkClr xmlns:ahyp="http://schemas.microsoft.com/office/drawing/2018/hyperlinkcolor" val="tx"/>
                  </a:ext>
                </a:extLst>
              </a:hlinkClick>
            </a:rPr>
            <a:t>OHRP guidance document</a:t>
          </a:r>
          <a:endParaRPr lang="en-US" sz="2500" dirty="0">
            <a:solidFill>
              <a:schemeClr val="bg1">
                <a:lumMod val="95000"/>
              </a:schemeClr>
            </a:solidFill>
          </a:endParaRPr>
        </a:p>
        <a:p>
          <a:pPr marL="0" lvl="0" defTabSz="1111250">
            <a:lnSpc>
              <a:spcPct val="90000"/>
            </a:lnSpc>
            <a:spcBef>
              <a:spcPct val="0"/>
            </a:spcBef>
            <a:spcAft>
              <a:spcPct val="35000"/>
            </a:spcAft>
            <a:buNone/>
          </a:pPr>
          <a:endParaRPr lang="en-US" sz="500" dirty="0"/>
        </a:p>
      </dgm:t>
    </dgm:pt>
    <dgm:pt modelId="{5E4A5624-17A6-4015-8D2B-D477CB927D86}" type="parTrans" cxnId="{ACE25979-59A8-41F6-A8FF-C46E156E127E}">
      <dgm:prSet/>
      <dgm:spPr/>
      <dgm:t>
        <a:bodyPr/>
        <a:lstStyle/>
        <a:p>
          <a:endParaRPr lang="en-US"/>
        </a:p>
      </dgm:t>
    </dgm:pt>
    <dgm:pt modelId="{4A1012DB-BD7E-4810-A86C-E63393E01704}" type="sibTrans" cxnId="{ACE25979-59A8-41F6-A8FF-C46E156E127E}">
      <dgm:prSet/>
      <dgm:spPr/>
      <dgm:t>
        <a:bodyPr/>
        <a:lstStyle/>
        <a:p>
          <a:endParaRPr lang="en-US"/>
        </a:p>
      </dgm:t>
    </dgm:pt>
    <dgm:pt modelId="{7734A315-8745-4D3B-A62B-0655385D7B19}" type="pres">
      <dgm:prSet presAssocID="{178439CF-A719-414B-BDC9-9953D8352B29}" presName="linear" presStyleCnt="0">
        <dgm:presLayoutVars>
          <dgm:animLvl val="lvl"/>
          <dgm:resizeHandles val="exact"/>
        </dgm:presLayoutVars>
      </dgm:prSet>
      <dgm:spPr/>
    </dgm:pt>
    <dgm:pt modelId="{8EA85BB1-686C-4FBA-81B1-2268A17CA487}" type="pres">
      <dgm:prSet presAssocID="{8B010008-456D-454C-BAC1-8E271E37D939}" presName="parentText" presStyleLbl="node1" presStyleIdx="0" presStyleCnt="4">
        <dgm:presLayoutVars>
          <dgm:chMax val="0"/>
          <dgm:bulletEnabled val="1"/>
        </dgm:presLayoutVars>
      </dgm:prSet>
      <dgm:spPr/>
    </dgm:pt>
    <dgm:pt modelId="{9574316C-BCA7-47D5-A7CF-69E48912CC57}" type="pres">
      <dgm:prSet presAssocID="{F1F0CA2B-025E-479B-8C61-218D37773898}" presName="spacer" presStyleCnt="0"/>
      <dgm:spPr/>
    </dgm:pt>
    <dgm:pt modelId="{7D7DB2B2-B01B-4309-B153-1C26DFCFA170}" type="pres">
      <dgm:prSet presAssocID="{330FEA33-57F3-46D7-A284-1D1D7014B296}" presName="parentText" presStyleLbl="node1" presStyleIdx="1" presStyleCnt="4" custLinFactNeighborX="-615" custLinFactNeighborY="-49082">
        <dgm:presLayoutVars>
          <dgm:chMax val="0"/>
          <dgm:bulletEnabled val="1"/>
        </dgm:presLayoutVars>
      </dgm:prSet>
      <dgm:spPr/>
    </dgm:pt>
    <dgm:pt modelId="{460E2BAA-7A87-4CD9-BB1F-D2EDA2178072}" type="pres">
      <dgm:prSet presAssocID="{F5C14341-707B-4AAD-A252-32BDC8B6530C}" presName="spacer" presStyleCnt="0"/>
      <dgm:spPr/>
    </dgm:pt>
    <dgm:pt modelId="{0EAD942E-D613-41A4-9E02-A729D5A36DCA}" type="pres">
      <dgm:prSet presAssocID="{6A9088F4-1B12-4375-AB18-60E36890F71F}" presName="parentText" presStyleLbl="node1" presStyleIdx="2" presStyleCnt="4" custLinFactY="2949" custLinFactNeighborX="185" custLinFactNeighborY="100000">
        <dgm:presLayoutVars>
          <dgm:chMax val="0"/>
          <dgm:bulletEnabled val="1"/>
        </dgm:presLayoutVars>
      </dgm:prSet>
      <dgm:spPr/>
    </dgm:pt>
    <dgm:pt modelId="{65BFF071-1206-4630-BD6A-E1B8DC21EF87}" type="pres">
      <dgm:prSet presAssocID="{356DC9A0-27E0-408F-9553-88734CD44236}" presName="spacer" presStyleCnt="0"/>
      <dgm:spPr/>
    </dgm:pt>
    <dgm:pt modelId="{3EE5CD04-0414-4E03-93A0-95AA7664D666}" type="pres">
      <dgm:prSet presAssocID="{AE781D07-090C-4C2A-81DF-C43F88C2D2FE}" presName="parentText" presStyleLbl="node1" presStyleIdx="3" presStyleCnt="4" custScaleY="103176">
        <dgm:presLayoutVars>
          <dgm:chMax val="0"/>
          <dgm:bulletEnabled val="1"/>
        </dgm:presLayoutVars>
      </dgm:prSet>
      <dgm:spPr/>
    </dgm:pt>
  </dgm:ptLst>
  <dgm:cxnLst>
    <dgm:cxn modelId="{12F40C30-FE02-499B-B1B3-C148FEE8A194}" srcId="{178439CF-A719-414B-BDC9-9953D8352B29}" destId="{330FEA33-57F3-46D7-A284-1D1D7014B296}" srcOrd="1" destOrd="0" parTransId="{A408CEEC-D0BF-4313-9296-BAF82E3E1463}" sibTransId="{F5C14341-707B-4AAD-A252-32BDC8B6530C}"/>
    <dgm:cxn modelId="{2DD3805E-D9D1-45D1-A9B9-F5FAF4D62646}" srcId="{178439CF-A719-414B-BDC9-9953D8352B29}" destId="{6A9088F4-1B12-4375-AB18-60E36890F71F}" srcOrd="2" destOrd="0" parTransId="{4C1BDFA9-4484-455E-BD8A-561A70066845}" sibTransId="{356DC9A0-27E0-408F-9553-88734CD44236}"/>
    <dgm:cxn modelId="{ACE25979-59A8-41F6-A8FF-C46E156E127E}" srcId="{178439CF-A719-414B-BDC9-9953D8352B29}" destId="{AE781D07-090C-4C2A-81DF-C43F88C2D2FE}" srcOrd="3" destOrd="0" parTransId="{5E4A5624-17A6-4015-8D2B-D477CB927D86}" sibTransId="{4A1012DB-BD7E-4810-A86C-E63393E01704}"/>
    <dgm:cxn modelId="{9783065A-51CC-4FF7-B2A3-CC40CC0CB399}" type="presOf" srcId="{178439CF-A719-414B-BDC9-9953D8352B29}" destId="{7734A315-8745-4D3B-A62B-0655385D7B19}" srcOrd="0" destOrd="0" presId="urn:microsoft.com/office/officeart/2005/8/layout/vList2"/>
    <dgm:cxn modelId="{18D6CE92-A3B0-4AD9-8F8E-84F6C2C30B5F}" type="presOf" srcId="{6A9088F4-1B12-4375-AB18-60E36890F71F}" destId="{0EAD942E-D613-41A4-9E02-A729D5A36DCA}" srcOrd="0" destOrd="0" presId="urn:microsoft.com/office/officeart/2005/8/layout/vList2"/>
    <dgm:cxn modelId="{697855B8-F026-4F36-BCA2-A2037DC21250}" type="presOf" srcId="{330FEA33-57F3-46D7-A284-1D1D7014B296}" destId="{7D7DB2B2-B01B-4309-B153-1C26DFCFA170}" srcOrd="0" destOrd="0" presId="urn:microsoft.com/office/officeart/2005/8/layout/vList2"/>
    <dgm:cxn modelId="{75F6FDCF-7FB3-4F68-A04F-1BCF16B4FE16}" type="presOf" srcId="{AE781D07-090C-4C2A-81DF-C43F88C2D2FE}" destId="{3EE5CD04-0414-4E03-93A0-95AA7664D666}" srcOrd="0" destOrd="0" presId="urn:microsoft.com/office/officeart/2005/8/layout/vList2"/>
    <dgm:cxn modelId="{467AFADD-F02F-4E2F-91DA-105333C9DD72}" srcId="{178439CF-A719-414B-BDC9-9953D8352B29}" destId="{8B010008-456D-454C-BAC1-8E271E37D939}" srcOrd="0" destOrd="0" parTransId="{09B40E4A-C9E4-442D-AF28-C5D5F1458DFE}" sibTransId="{F1F0CA2B-025E-479B-8C61-218D37773898}"/>
    <dgm:cxn modelId="{25C1BBFC-FBE6-4CB1-8EDE-DA9D7D02CBBC}" type="presOf" srcId="{8B010008-456D-454C-BAC1-8E271E37D939}" destId="{8EA85BB1-686C-4FBA-81B1-2268A17CA487}" srcOrd="0" destOrd="0" presId="urn:microsoft.com/office/officeart/2005/8/layout/vList2"/>
    <dgm:cxn modelId="{6521DCDB-8A21-4F81-BD7E-907E7484F930}" type="presParOf" srcId="{7734A315-8745-4D3B-A62B-0655385D7B19}" destId="{8EA85BB1-686C-4FBA-81B1-2268A17CA487}" srcOrd="0" destOrd="0" presId="urn:microsoft.com/office/officeart/2005/8/layout/vList2"/>
    <dgm:cxn modelId="{468F41B5-5253-4F2A-BD71-F572A39580CA}" type="presParOf" srcId="{7734A315-8745-4D3B-A62B-0655385D7B19}" destId="{9574316C-BCA7-47D5-A7CF-69E48912CC57}" srcOrd="1" destOrd="0" presId="urn:microsoft.com/office/officeart/2005/8/layout/vList2"/>
    <dgm:cxn modelId="{97D0A97A-79AB-4274-B990-92CC853EF4F8}" type="presParOf" srcId="{7734A315-8745-4D3B-A62B-0655385D7B19}" destId="{7D7DB2B2-B01B-4309-B153-1C26DFCFA170}" srcOrd="2" destOrd="0" presId="urn:microsoft.com/office/officeart/2005/8/layout/vList2"/>
    <dgm:cxn modelId="{20297E0F-164B-4F19-BC98-76093F2E11C7}" type="presParOf" srcId="{7734A315-8745-4D3B-A62B-0655385D7B19}" destId="{460E2BAA-7A87-4CD9-BB1F-D2EDA2178072}" srcOrd="3" destOrd="0" presId="urn:microsoft.com/office/officeart/2005/8/layout/vList2"/>
    <dgm:cxn modelId="{D32BD7CA-5529-4B8F-A73F-F7F02224C92F}" type="presParOf" srcId="{7734A315-8745-4D3B-A62B-0655385D7B19}" destId="{0EAD942E-D613-41A4-9E02-A729D5A36DCA}" srcOrd="4" destOrd="0" presId="urn:microsoft.com/office/officeart/2005/8/layout/vList2"/>
    <dgm:cxn modelId="{A448B1E1-D6E1-434C-9B33-1BDB5E174307}" type="presParOf" srcId="{7734A315-8745-4D3B-A62B-0655385D7B19}" destId="{65BFF071-1206-4630-BD6A-E1B8DC21EF87}" srcOrd="5" destOrd="0" presId="urn:microsoft.com/office/officeart/2005/8/layout/vList2"/>
    <dgm:cxn modelId="{32DA4A4B-D4B7-4DDC-9EC9-B90A039DD2EB}" type="presParOf" srcId="{7734A315-8745-4D3B-A62B-0655385D7B19}" destId="{3EE5CD04-0414-4E03-93A0-95AA7664D66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1E6676-A60E-4B7F-8A92-164330A0D076}"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B26FC946-6FB4-4CC4-892C-F7C5F0622536}">
      <dgm:prSet/>
      <dgm:spPr/>
      <dgm:t>
        <a:bodyPr/>
        <a:lstStyle/>
        <a:p>
          <a:r>
            <a:rPr lang="en-US" baseline="0" dirty="0"/>
            <a:t>Provide </a:t>
          </a:r>
          <a:r>
            <a:rPr lang="en-US" b="0" i="0" baseline="0" dirty="0"/>
            <a:t>sufficient information that demonstrates a </a:t>
          </a:r>
          <a:r>
            <a:rPr lang="en-US" b="0" i="1" baseline="0" dirty="0"/>
            <a:t>compelling justification </a:t>
          </a:r>
          <a:r>
            <a:rPr lang="en-US" b="0" i="0" baseline="0" dirty="0"/>
            <a:t>to the sIRB policy </a:t>
          </a:r>
          <a:endParaRPr lang="en-US" dirty="0"/>
        </a:p>
      </dgm:t>
    </dgm:pt>
    <dgm:pt modelId="{4F7AA598-DE15-445F-87BB-1F59DEE0352C}" type="parTrans" cxnId="{A9F3BBBD-491F-484B-A6FE-0A437DB31752}">
      <dgm:prSet/>
      <dgm:spPr/>
      <dgm:t>
        <a:bodyPr/>
        <a:lstStyle/>
        <a:p>
          <a:endParaRPr lang="en-US"/>
        </a:p>
      </dgm:t>
    </dgm:pt>
    <dgm:pt modelId="{6103010A-918C-435F-9678-7B85AE1126C7}" type="sibTrans" cxnId="{A9F3BBBD-491F-484B-A6FE-0A437DB31752}">
      <dgm:prSet/>
      <dgm:spPr/>
      <dgm:t>
        <a:bodyPr/>
        <a:lstStyle/>
        <a:p>
          <a:endParaRPr lang="en-US"/>
        </a:p>
      </dgm:t>
    </dgm:pt>
    <dgm:pt modelId="{B7225C9E-D8F0-4585-B974-7BC00BE4E54D}">
      <dgm:prSet/>
      <dgm:spPr/>
      <dgm:t>
        <a:bodyPr/>
        <a:lstStyle/>
        <a:p>
          <a:r>
            <a:rPr lang="en-US" b="0" i="0" baseline="0" dirty="0"/>
            <a:t>Rationale should include: </a:t>
          </a:r>
          <a:endParaRPr lang="en-US" dirty="0"/>
        </a:p>
      </dgm:t>
    </dgm:pt>
    <dgm:pt modelId="{B214296D-5185-442A-91D0-37F905E367ED}" type="parTrans" cxnId="{55FBB9B9-6163-49DD-9CF5-04C5B59F6483}">
      <dgm:prSet/>
      <dgm:spPr/>
      <dgm:t>
        <a:bodyPr/>
        <a:lstStyle/>
        <a:p>
          <a:endParaRPr lang="en-US"/>
        </a:p>
      </dgm:t>
    </dgm:pt>
    <dgm:pt modelId="{4471E048-0740-4A4B-98D5-5809D6840C07}" type="sibTrans" cxnId="{55FBB9B9-6163-49DD-9CF5-04C5B59F6483}">
      <dgm:prSet/>
      <dgm:spPr/>
      <dgm:t>
        <a:bodyPr/>
        <a:lstStyle/>
        <a:p>
          <a:endParaRPr lang="en-US"/>
        </a:p>
      </dgm:t>
    </dgm:pt>
    <dgm:pt modelId="{43F30020-C172-467D-8085-86277CBF94B1}">
      <dgm:prSet/>
      <dgm:spPr/>
      <dgm:t>
        <a:bodyPr/>
        <a:lstStyle/>
        <a:p>
          <a:r>
            <a:rPr lang="en-US" b="0" i="0" baseline="0" dirty="0"/>
            <a:t>Why the single IRB of record cannot serve as the reviewing IRB for the site(s), </a:t>
          </a:r>
          <a:r>
            <a:rPr lang="en-US" b="0" i="1" baseline="0" dirty="0"/>
            <a:t>and </a:t>
          </a:r>
          <a:endParaRPr lang="en-US" i="1" dirty="0"/>
        </a:p>
      </dgm:t>
    </dgm:pt>
    <dgm:pt modelId="{021005F8-7490-4716-B92D-95804854B947}" type="parTrans" cxnId="{8EBB5B35-DAC7-4680-8EE7-38B8C0532D93}">
      <dgm:prSet/>
      <dgm:spPr/>
      <dgm:t>
        <a:bodyPr/>
        <a:lstStyle/>
        <a:p>
          <a:endParaRPr lang="en-US"/>
        </a:p>
      </dgm:t>
    </dgm:pt>
    <dgm:pt modelId="{A99F3B9C-69CD-4A8E-B12D-736AF86905A9}" type="sibTrans" cxnId="{8EBB5B35-DAC7-4680-8EE7-38B8C0532D93}">
      <dgm:prSet/>
      <dgm:spPr/>
      <dgm:t>
        <a:bodyPr/>
        <a:lstStyle/>
        <a:p>
          <a:endParaRPr lang="en-US"/>
        </a:p>
      </dgm:t>
    </dgm:pt>
    <dgm:pt modelId="{3F0F013F-0F23-4828-B08E-E59C108E2E04}">
      <dgm:prSet/>
      <dgm:spPr/>
      <dgm:t>
        <a:bodyPr/>
        <a:lstStyle/>
        <a:p>
          <a:r>
            <a:rPr lang="en-US" b="0" i="0" baseline="0" dirty="0"/>
            <a:t>Why the local IRB is uniquely qualified to be the reviewing IRB for the specific site(s)</a:t>
          </a:r>
          <a:endParaRPr lang="en-US" dirty="0"/>
        </a:p>
      </dgm:t>
    </dgm:pt>
    <dgm:pt modelId="{4109321C-8FB1-4C71-8CB8-659EE12EB9E5}" type="parTrans" cxnId="{E822464A-1D0B-443D-A114-D8113366AA5F}">
      <dgm:prSet/>
      <dgm:spPr/>
      <dgm:t>
        <a:bodyPr/>
        <a:lstStyle/>
        <a:p>
          <a:endParaRPr lang="en-US"/>
        </a:p>
      </dgm:t>
    </dgm:pt>
    <dgm:pt modelId="{B25D43F6-8D06-4BFF-A84A-7F1E761D8C11}" type="sibTrans" cxnId="{E822464A-1D0B-443D-A114-D8113366AA5F}">
      <dgm:prSet/>
      <dgm:spPr/>
      <dgm:t>
        <a:bodyPr/>
        <a:lstStyle/>
        <a:p>
          <a:endParaRPr lang="en-US"/>
        </a:p>
      </dgm:t>
    </dgm:pt>
    <dgm:pt modelId="{AE2E8758-1E31-4597-B4D0-7417167E9AD4}" type="pres">
      <dgm:prSet presAssocID="{121E6676-A60E-4B7F-8A92-164330A0D076}" presName="Name0" presStyleCnt="0">
        <dgm:presLayoutVars>
          <dgm:dir/>
          <dgm:animLvl val="lvl"/>
          <dgm:resizeHandles val="exact"/>
        </dgm:presLayoutVars>
      </dgm:prSet>
      <dgm:spPr/>
    </dgm:pt>
    <dgm:pt modelId="{EAC29935-CDFE-467A-8464-53149EED2A82}" type="pres">
      <dgm:prSet presAssocID="{B7225C9E-D8F0-4585-B974-7BC00BE4E54D}" presName="boxAndChildren" presStyleCnt="0"/>
      <dgm:spPr/>
    </dgm:pt>
    <dgm:pt modelId="{8002C923-CA2D-4019-A3A4-9C927C23BEAF}" type="pres">
      <dgm:prSet presAssocID="{B7225C9E-D8F0-4585-B974-7BC00BE4E54D}" presName="parentTextBox" presStyleLbl="node1" presStyleIdx="0" presStyleCnt="2"/>
      <dgm:spPr/>
    </dgm:pt>
    <dgm:pt modelId="{87D4219A-3732-4997-8C73-AD433C1D4CBA}" type="pres">
      <dgm:prSet presAssocID="{B7225C9E-D8F0-4585-B974-7BC00BE4E54D}" presName="entireBox" presStyleLbl="node1" presStyleIdx="0" presStyleCnt="2"/>
      <dgm:spPr/>
    </dgm:pt>
    <dgm:pt modelId="{6691D941-F5E1-4DDC-B720-4E9ED255461B}" type="pres">
      <dgm:prSet presAssocID="{B7225C9E-D8F0-4585-B974-7BC00BE4E54D}" presName="descendantBox" presStyleCnt="0"/>
      <dgm:spPr/>
    </dgm:pt>
    <dgm:pt modelId="{27D10911-B81C-4D31-98DF-E01B1746DCAA}" type="pres">
      <dgm:prSet presAssocID="{43F30020-C172-467D-8085-86277CBF94B1}" presName="childTextBox" presStyleLbl="fgAccFollowNode1" presStyleIdx="0" presStyleCnt="2">
        <dgm:presLayoutVars>
          <dgm:bulletEnabled val="1"/>
        </dgm:presLayoutVars>
      </dgm:prSet>
      <dgm:spPr/>
    </dgm:pt>
    <dgm:pt modelId="{2612D3A5-A628-4E64-860E-0A227281221F}" type="pres">
      <dgm:prSet presAssocID="{3F0F013F-0F23-4828-B08E-E59C108E2E04}" presName="childTextBox" presStyleLbl="fgAccFollowNode1" presStyleIdx="1" presStyleCnt="2">
        <dgm:presLayoutVars>
          <dgm:bulletEnabled val="1"/>
        </dgm:presLayoutVars>
      </dgm:prSet>
      <dgm:spPr/>
    </dgm:pt>
    <dgm:pt modelId="{72020F00-3C59-4EB8-ABBD-E239A073A500}" type="pres">
      <dgm:prSet presAssocID="{6103010A-918C-435F-9678-7B85AE1126C7}" presName="sp" presStyleCnt="0"/>
      <dgm:spPr/>
    </dgm:pt>
    <dgm:pt modelId="{374A7644-B80E-4337-B770-3A02C400A853}" type="pres">
      <dgm:prSet presAssocID="{B26FC946-6FB4-4CC4-892C-F7C5F0622536}" presName="arrowAndChildren" presStyleCnt="0"/>
      <dgm:spPr/>
    </dgm:pt>
    <dgm:pt modelId="{D6D3818A-B1EF-4248-B03F-1C19EE92B237}" type="pres">
      <dgm:prSet presAssocID="{B26FC946-6FB4-4CC4-892C-F7C5F0622536}" presName="parentTextArrow" presStyleLbl="node1" presStyleIdx="1" presStyleCnt="2"/>
      <dgm:spPr/>
    </dgm:pt>
  </dgm:ptLst>
  <dgm:cxnLst>
    <dgm:cxn modelId="{16146F1C-6E86-4180-B257-08FF37F7940A}" type="presOf" srcId="{B7225C9E-D8F0-4585-B974-7BC00BE4E54D}" destId="{87D4219A-3732-4997-8C73-AD433C1D4CBA}" srcOrd="1" destOrd="0" presId="urn:microsoft.com/office/officeart/2005/8/layout/process4"/>
    <dgm:cxn modelId="{69BED72C-D2D5-4D25-98F7-E12B82DC99A2}" type="presOf" srcId="{3F0F013F-0F23-4828-B08E-E59C108E2E04}" destId="{2612D3A5-A628-4E64-860E-0A227281221F}" srcOrd="0" destOrd="0" presId="urn:microsoft.com/office/officeart/2005/8/layout/process4"/>
    <dgm:cxn modelId="{B6FB8A2F-339D-42A0-95F3-A0D503E0375A}" type="presOf" srcId="{121E6676-A60E-4B7F-8A92-164330A0D076}" destId="{AE2E8758-1E31-4597-B4D0-7417167E9AD4}" srcOrd="0" destOrd="0" presId="urn:microsoft.com/office/officeart/2005/8/layout/process4"/>
    <dgm:cxn modelId="{8EBB5B35-DAC7-4680-8EE7-38B8C0532D93}" srcId="{B7225C9E-D8F0-4585-B974-7BC00BE4E54D}" destId="{43F30020-C172-467D-8085-86277CBF94B1}" srcOrd="0" destOrd="0" parTransId="{021005F8-7490-4716-B92D-95804854B947}" sibTransId="{A99F3B9C-69CD-4A8E-B12D-736AF86905A9}"/>
    <dgm:cxn modelId="{81790041-619E-4FC5-87E8-6BF75DC38333}" type="presOf" srcId="{B7225C9E-D8F0-4585-B974-7BC00BE4E54D}" destId="{8002C923-CA2D-4019-A3A4-9C927C23BEAF}" srcOrd="0" destOrd="0" presId="urn:microsoft.com/office/officeart/2005/8/layout/process4"/>
    <dgm:cxn modelId="{E822464A-1D0B-443D-A114-D8113366AA5F}" srcId="{B7225C9E-D8F0-4585-B974-7BC00BE4E54D}" destId="{3F0F013F-0F23-4828-B08E-E59C108E2E04}" srcOrd="1" destOrd="0" parTransId="{4109321C-8FB1-4C71-8CB8-659EE12EB9E5}" sibTransId="{B25D43F6-8D06-4BFF-A84A-7F1E761D8C11}"/>
    <dgm:cxn modelId="{2C67D1A8-A3C6-4D49-9E77-40F6AD0BEADD}" type="presOf" srcId="{B26FC946-6FB4-4CC4-892C-F7C5F0622536}" destId="{D6D3818A-B1EF-4248-B03F-1C19EE92B237}" srcOrd="0" destOrd="0" presId="urn:microsoft.com/office/officeart/2005/8/layout/process4"/>
    <dgm:cxn modelId="{55FBB9B9-6163-49DD-9CF5-04C5B59F6483}" srcId="{121E6676-A60E-4B7F-8A92-164330A0D076}" destId="{B7225C9E-D8F0-4585-B974-7BC00BE4E54D}" srcOrd="1" destOrd="0" parTransId="{B214296D-5185-442A-91D0-37F905E367ED}" sibTransId="{4471E048-0740-4A4B-98D5-5809D6840C07}"/>
    <dgm:cxn modelId="{A9F3BBBD-491F-484B-A6FE-0A437DB31752}" srcId="{121E6676-A60E-4B7F-8A92-164330A0D076}" destId="{B26FC946-6FB4-4CC4-892C-F7C5F0622536}" srcOrd="0" destOrd="0" parTransId="{4F7AA598-DE15-445F-87BB-1F59DEE0352C}" sibTransId="{6103010A-918C-435F-9678-7B85AE1126C7}"/>
    <dgm:cxn modelId="{D90F7CF7-3DF9-4EBA-BC6A-5AE7A4728602}" type="presOf" srcId="{43F30020-C172-467D-8085-86277CBF94B1}" destId="{27D10911-B81C-4D31-98DF-E01B1746DCAA}" srcOrd="0" destOrd="0" presId="urn:microsoft.com/office/officeart/2005/8/layout/process4"/>
    <dgm:cxn modelId="{D1AA0DFE-C607-4D89-AF8C-712A019FC4A3}" type="presParOf" srcId="{AE2E8758-1E31-4597-B4D0-7417167E9AD4}" destId="{EAC29935-CDFE-467A-8464-53149EED2A82}" srcOrd="0" destOrd="0" presId="urn:microsoft.com/office/officeart/2005/8/layout/process4"/>
    <dgm:cxn modelId="{E424BCC0-898D-40B8-A25C-AA13A881F5EC}" type="presParOf" srcId="{EAC29935-CDFE-467A-8464-53149EED2A82}" destId="{8002C923-CA2D-4019-A3A4-9C927C23BEAF}" srcOrd="0" destOrd="0" presId="urn:microsoft.com/office/officeart/2005/8/layout/process4"/>
    <dgm:cxn modelId="{FA696AFC-7A0E-4AE9-A065-52E5B5E068B7}" type="presParOf" srcId="{EAC29935-CDFE-467A-8464-53149EED2A82}" destId="{87D4219A-3732-4997-8C73-AD433C1D4CBA}" srcOrd="1" destOrd="0" presId="urn:microsoft.com/office/officeart/2005/8/layout/process4"/>
    <dgm:cxn modelId="{38F9E33F-F36F-408C-A310-E0BB00CB6C50}" type="presParOf" srcId="{EAC29935-CDFE-467A-8464-53149EED2A82}" destId="{6691D941-F5E1-4DDC-B720-4E9ED255461B}" srcOrd="2" destOrd="0" presId="urn:microsoft.com/office/officeart/2005/8/layout/process4"/>
    <dgm:cxn modelId="{0C95FC3A-2BB4-47CC-865F-32113416114E}" type="presParOf" srcId="{6691D941-F5E1-4DDC-B720-4E9ED255461B}" destId="{27D10911-B81C-4D31-98DF-E01B1746DCAA}" srcOrd="0" destOrd="0" presId="urn:microsoft.com/office/officeart/2005/8/layout/process4"/>
    <dgm:cxn modelId="{6F70F29E-CDF2-44B3-BB3A-AE30062D8925}" type="presParOf" srcId="{6691D941-F5E1-4DDC-B720-4E9ED255461B}" destId="{2612D3A5-A628-4E64-860E-0A227281221F}" srcOrd="1" destOrd="0" presId="urn:microsoft.com/office/officeart/2005/8/layout/process4"/>
    <dgm:cxn modelId="{353E0ABC-41D2-4CAE-A32B-98EE38767DBB}" type="presParOf" srcId="{AE2E8758-1E31-4597-B4D0-7417167E9AD4}" destId="{72020F00-3C59-4EB8-ABBD-E239A073A500}" srcOrd="1" destOrd="0" presId="urn:microsoft.com/office/officeart/2005/8/layout/process4"/>
    <dgm:cxn modelId="{2A8F469F-B40C-490F-BD80-ECE9E61616A9}" type="presParOf" srcId="{AE2E8758-1E31-4597-B4D0-7417167E9AD4}" destId="{374A7644-B80E-4337-B770-3A02C400A853}" srcOrd="2" destOrd="0" presId="urn:microsoft.com/office/officeart/2005/8/layout/process4"/>
    <dgm:cxn modelId="{490859E2-0FC8-485D-963F-8A1C2FF5FD97}" type="presParOf" srcId="{374A7644-B80E-4337-B770-3A02C400A853}" destId="{D6D3818A-B1EF-4248-B03F-1C19EE92B23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BB1-686C-4FBA-81B1-2268A17CA487}">
      <dsp:nvSpPr>
        <dsp:cNvPr id="0" name=""/>
        <dsp:cNvSpPr/>
      </dsp:nvSpPr>
      <dsp:spPr>
        <a:xfrm>
          <a:off x="0" y="75031"/>
          <a:ext cx="7223759" cy="114058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Research that is ongoing or initially reviewed by the IRB during the COVID public health emergency</a:t>
          </a:r>
        </a:p>
      </dsp:txBody>
      <dsp:txXfrm>
        <a:off x="55679" y="130710"/>
        <a:ext cx="7112401" cy="1029224"/>
      </dsp:txXfrm>
    </dsp:sp>
    <dsp:sp modelId="{7D7DB2B2-B01B-4309-B153-1C26DFCFA170}">
      <dsp:nvSpPr>
        <dsp:cNvPr id="0" name=""/>
        <dsp:cNvSpPr/>
      </dsp:nvSpPr>
      <dsp:spPr>
        <a:xfrm>
          <a:off x="0" y="1221850"/>
          <a:ext cx="7223759" cy="1140582"/>
        </a:xfrm>
        <a:prstGeom prst="roundRect">
          <a:avLst/>
        </a:prstGeom>
        <a:solidFill>
          <a:schemeClr val="accent5">
            <a:hueOff val="-23209"/>
            <a:satOff val="-3704"/>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500" kern="1200" dirty="0"/>
            <a:t>W</a:t>
          </a:r>
          <a:r>
            <a:rPr lang="en-US" sz="2500" b="0" i="0" kern="1200" dirty="0"/>
            <a:t>hy reliance on a single IRB would not be practical (during the COVID public health emergency)</a:t>
          </a:r>
          <a:endParaRPr lang="en-US" sz="2500" kern="1200" dirty="0"/>
        </a:p>
        <a:p>
          <a:pPr marL="0" lvl="0" algn="l" defTabSz="844550">
            <a:lnSpc>
              <a:spcPct val="90000"/>
            </a:lnSpc>
            <a:spcBef>
              <a:spcPct val="0"/>
            </a:spcBef>
            <a:spcAft>
              <a:spcPct val="35000"/>
            </a:spcAft>
            <a:buNone/>
          </a:pPr>
          <a:endParaRPr lang="en-US" sz="1900" kern="1200" dirty="0"/>
        </a:p>
      </dsp:txBody>
      <dsp:txXfrm>
        <a:off x="55679" y="1277529"/>
        <a:ext cx="7112401" cy="1029224"/>
      </dsp:txXfrm>
    </dsp:sp>
    <dsp:sp modelId="{0EAD942E-D613-41A4-9E02-A729D5A36DCA}">
      <dsp:nvSpPr>
        <dsp:cNvPr id="0" name=""/>
        <dsp:cNvSpPr/>
      </dsp:nvSpPr>
      <dsp:spPr>
        <a:xfrm>
          <a:off x="0" y="2426576"/>
          <a:ext cx="7223759" cy="1140582"/>
        </a:xfrm>
        <a:prstGeom prst="roundRect">
          <a:avLst/>
        </a:prstGeom>
        <a:solidFill>
          <a:schemeClr val="accent5">
            <a:hueOff val="-46417"/>
            <a:satOff val="-7409"/>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500" kern="1200" dirty="0"/>
            <a:t>For which the HHS division supporting or conducting the research approves of the use of this exception</a:t>
          </a:r>
        </a:p>
        <a:p>
          <a:pPr marL="0" lvl="0" algn="l" defTabSz="844550">
            <a:lnSpc>
              <a:spcPct val="90000"/>
            </a:lnSpc>
            <a:spcBef>
              <a:spcPct val="0"/>
            </a:spcBef>
            <a:spcAft>
              <a:spcPct val="35000"/>
            </a:spcAft>
            <a:buNone/>
          </a:pPr>
          <a:endParaRPr lang="en-US" sz="500" kern="1200" dirty="0"/>
        </a:p>
      </dsp:txBody>
      <dsp:txXfrm>
        <a:off x="55679" y="2482255"/>
        <a:ext cx="7112401" cy="1029224"/>
      </dsp:txXfrm>
    </dsp:sp>
    <dsp:sp modelId="{3EE5CD04-0414-4E03-93A0-95AA7664D666}">
      <dsp:nvSpPr>
        <dsp:cNvPr id="0" name=""/>
        <dsp:cNvSpPr/>
      </dsp:nvSpPr>
      <dsp:spPr>
        <a:xfrm>
          <a:off x="0" y="3533522"/>
          <a:ext cx="7223759" cy="1176806"/>
        </a:xfrm>
        <a:prstGeom prst="roundRect">
          <a:avLst/>
        </a:prstGeom>
        <a:solidFill>
          <a:schemeClr val="accent5">
            <a:hueOff val="-69626"/>
            <a:satOff val="-11113"/>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500" kern="1200" dirty="0"/>
            <a:t>Request should be consistent with scenarios as found in the </a:t>
          </a:r>
          <a:r>
            <a:rPr lang="en-US" sz="2500" kern="1200" dirty="0">
              <a:solidFill>
                <a:schemeClr val="bg1">
                  <a:lumMod val="95000"/>
                </a:schemeClr>
              </a:solidFill>
              <a:hlinkClick xmlns:r="http://schemas.openxmlformats.org/officeDocument/2006/relationships" r:id="rId1">
                <a:extLst>
                  <a:ext uri="{A12FA001-AC4F-418D-AE19-62706E023703}">
                    <ahyp:hlinkClr xmlns:ahyp="http://schemas.microsoft.com/office/drawing/2018/hyperlinkcolor" val="tx"/>
                  </a:ext>
                </a:extLst>
              </a:hlinkClick>
            </a:rPr>
            <a:t>OHRP guidance document</a:t>
          </a:r>
          <a:endParaRPr lang="en-US" sz="2500" kern="1200" dirty="0">
            <a:solidFill>
              <a:schemeClr val="bg1">
                <a:lumMod val="95000"/>
              </a:schemeClr>
            </a:solidFill>
          </a:endParaRPr>
        </a:p>
        <a:p>
          <a:pPr marL="0" lvl="0" algn="l" defTabSz="1111250">
            <a:lnSpc>
              <a:spcPct val="90000"/>
            </a:lnSpc>
            <a:spcBef>
              <a:spcPct val="0"/>
            </a:spcBef>
            <a:spcAft>
              <a:spcPct val="35000"/>
            </a:spcAft>
            <a:buNone/>
          </a:pPr>
          <a:endParaRPr lang="en-US" sz="500" kern="1200" dirty="0"/>
        </a:p>
      </dsp:txBody>
      <dsp:txXfrm>
        <a:off x="57447" y="3590969"/>
        <a:ext cx="7108865" cy="1061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4219A-3732-4997-8C73-AD433C1D4CBA}">
      <dsp:nvSpPr>
        <dsp:cNvPr id="0" name=""/>
        <dsp:cNvSpPr/>
      </dsp:nvSpPr>
      <dsp:spPr>
        <a:xfrm>
          <a:off x="0" y="3283738"/>
          <a:ext cx="6830568" cy="21544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0" i="0" kern="1200" baseline="0" dirty="0"/>
            <a:t>Rationale should include: </a:t>
          </a:r>
          <a:endParaRPr lang="en-US" sz="3800" kern="1200" dirty="0"/>
        </a:p>
      </dsp:txBody>
      <dsp:txXfrm>
        <a:off x="0" y="3283738"/>
        <a:ext cx="6830568" cy="1163423"/>
      </dsp:txXfrm>
    </dsp:sp>
    <dsp:sp modelId="{27D10911-B81C-4D31-98DF-E01B1746DCAA}">
      <dsp:nvSpPr>
        <dsp:cNvPr id="0" name=""/>
        <dsp:cNvSpPr/>
      </dsp:nvSpPr>
      <dsp:spPr>
        <a:xfrm>
          <a:off x="0" y="4404072"/>
          <a:ext cx="3415283" cy="99106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Why the single IRB of record cannot serve as the reviewing IRB for the site(s), </a:t>
          </a:r>
          <a:r>
            <a:rPr lang="en-US" sz="2000" b="0" i="1" kern="1200" baseline="0" dirty="0"/>
            <a:t>and </a:t>
          </a:r>
          <a:endParaRPr lang="en-US" sz="2000" i="1" kern="1200" dirty="0"/>
        </a:p>
      </dsp:txBody>
      <dsp:txXfrm>
        <a:off x="0" y="4404072"/>
        <a:ext cx="3415283" cy="991064"/>
      </dsp:txXfrm>
    </dsp:sp>
    <dsp:sp modelId="{2612D3A5-A628-4E64-860E-0A227281221F}">
      <dsp:nvSpPr>
        <dsp:cNvPr id="0" name=""/>
        <dsp:cNvSpPr/>
      </dsp:nvSpPr>
      <dsp:spPr>
        <a:xfrm>
          <a:off x="3415284" y="4404072"/>
          <a:ext cx="3415283" cy="99106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Why the local IRB is uniquely qualified to be the reviewing IRB for the specific site(s)</a:t>
          </a:r>
          <a:endParaRPr lang="en-US" sz="2000" kern="1200" dirty="0"/>
        </a:p>
      </dsp:txBody>
      <dsp:txXfrm>
        <a:off x="3415284" y="4404072"/>
        <a:ext cx="3415283" cy="991064"/>
      </dsp:txXfrm>
    </dsp:sp>
    <dsp:sp modelId="{D6D3818A-B1EF-4248-B03F-1C19EE92B237}">
      <dsp:nvSpPr>
        <dsp:cNvPr id="0" name=""/>
        <dsp:cNvSpPr/>
      </dsp:nvSpPr>
      <dsp:spPr>
        <a:xfrm rot="10800000">
          <a:off x="0" y="2453"/>
          <a:ext cx="6830568" cy="331360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baseline="0" dirty="0"/>
            <a:t>Provide </a:t>
          </a:r>
          <a:r>
            <a:rPr lang="en-US" sz="3800" b="0" i="0" kern="1200" baseline="0" dirty="0"/>
            <a:t>sufficient information that demonstrates a </a:t>
          </a:r>
          <a:r>
            <a:rPr lang="en-US" sz="3800" b="0" i="1" kern="1200" baseline="0" dirty="0"/>
            <a:t>compelling justification </a:t>
          </a:r>
          <a:r>
            <a:rPr lang="en-US" sz="3800" b="0" i="0" kern="1200" baseline="0" dirty="0"/>
            <a:t>to the sIRB policy </a:t>
          </a:r>
          <a:endParaRPr lang="en-US" sz="3800" kern="1200" dirty="0"/>
        </a:p>
      </dsp:txBody>
      <dsp:txXfrm rot="10800000">
        <a:off x="0" y="2453"/>
        <a:ext cx="6830568" cy="21530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D9E80EA6-E01D-4D7F-8FC8-C686EEBFB8BE}" type="datetimeFigureOut">
              <a:rPr lang="en-US" smtClean="0"/>
              <a:t>11/25/2022</a:t>
            </a:fld>
            <a:endParaRPr lang="en-US" dirty="0"/>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F3E75DF9-316E-44DA-9308-C623ED40E237}" type="slidenum">
              <a:rPr lang="en-US" smtClean="0"/>
              <a:t>‹#›</a:t>
            </a:fld>
            <a:endParaRPr lang="en-US" dirty="0"/>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24F8B03B-F6A5-45A5-9EDA-61BAA85D7791}" type="datetimeFigureOut">
              <a:rPr lang="en-US" smtClean="0"/>
              <a:t>11/25/2022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A585629E-846D-43D2-99D5-7F47A1261E8B}" type="slidenum">
              <a:rPr lang="en-US" smtClean="0"/>
              <a:t>‹#›</a:t>
            </a:fld>
            <a:endParaRPr lang="en-US" dirty="0"/>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a:t>
            </a:fld>
            <a:endParaRPr lang="en-US" dirty="0"/>
          </a:p>
        </p:txBody>
      </p:sp>
    </p:spTree>
    <p:extLst>
      <p:ext uri="{BB962C8B-B14F-4D97-AF65-F5344CB8AC3E}">
        <p14:creationId xmlns:p14="http://schemas.microsoft.com/office/powerpoint/2010/main" val="364372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dirty="0"/>
          </a:p>
        </p:txBody>
      </p:sp>
    </p:spTree>
    <p:extLst>
      <p:ext uri="{BB962C8B-B14F-4D97-AF65-F5344CB8AC3E}">
        <p14:creationId xmlns:p14="http://schemas.microsoft.com/office/powerpoint/2010/main" val="240955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dirty="0"/>
          </a:p>
        </p:txBody>
      </p:sp>
    </p:spTree>
    <p:extLst>
      <p:ext uri="{BB962C8B-B14F-4D97-AF65-F5344CB8AC3E}">
        <p14:creationId xmlns:p14="http://schemas.microsoft.com/office/powerpoint/2010/main" val="2421575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1885" y="3373755"/>
            <a:ext cx="8950569" cy="2760345"/>
          </a:xfrm>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dirty="0"/>
          </a:p>
        </p:txBody>
      </p:sp>
    </p:spTree>
    <p:extLst>
      <p:ext uri="{BB962C8B-B14F-4D97-AF65-F5344CB8AC3E}">
        <p14:creationId xmlns:p14="http://schemas.microsoft.com/office/powerpoint/2010/main" val="313870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dirty="0"/>
          </a:p>
        </p:txBody>
      </p:sp>
    </p:spTree>
    <p:extLst>
      <p:ext uri="{BB962C8B-B14F-4D97-AF65-F5344CB8AC3E}">
        <p14:creationId xmlns:p14="http://schemas.microsoft.com/office/powerpoint/2010/main" val="232000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dirty="0"/>
          </a:p>
        </p:txBody>
      </p:sp>
    </p:spTree>
    <p:extLst>
      <p:ext uri="{BB962C8B-B14F-4D97-AF65-F5344CB8AC3E}">
        <p14:creationId xmlns:p14="http://schemas.microsoft.com/office/powerpoint/2010/main" val="1128215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73755"/>
            <a:ext cx="7437120" cy="3284909"/>
          </a:xfrm>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dirty="0"/>
          </a:p>
        </p:txBody>
      </p:sp>
    </p:spTree>
    <p:extLst>
      <p:ext uri="{BB962C8B-B14F-4D97-AF65-F5344CB8AC3E}">
        <p14:creationId xmlns:p14="http://schemas.microsoft.com/office/powerpoint/2010/main" val="1680438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46285" y="3505200"/>
            <a:ext cx="7491046" cy="3089031"/>
          </a:xfrm>
        </p:spPr>
        <p:txBody>
          <a:bodyPr/>
          <a:lstStyle/>
          <a:p>
            <a:endParaRPr lang="en-US" dirty="0"/>
          </a:p>
        </p:txBody>
      </p:sp>
      <p:sp>
        <p:nvSpPr>
          <p:cNvPr id="4" name="Slide Number Placeholder 3"/>
          <p:cNvSpPr>
            <a:spLocks noGrp="1"/>
          </p:cNvSpPr>
          <p:nvPr>
            <p:ph type="sldNum" sz="quarter" idx="5"/>
          </p:nvPr>
        </p:nvSpPr>
        <p:spPr/>
        <p:txBody>
          <a:bodyPr/>
          <a:lstStyle/>
          <a:p>
            <a:fld id="{CF96926C-BE7F-4670-A029-5E669C28E614}" type="slidenum">
              <a:rPr lang="en-US" smtClean="0"/>
              <a:t>16</a:t>
            </a:fld>
            <a:endParaRPr lang="en-US"/>
          </a:p>
        </p:txBody>
      </p:sp>
    </p:spTree>
    <p:extLst>
      <p:ext uri="{BB962C8B-B14F-4D97-AF65-F5344CB8AC3E}">
        <p14:creationId xmlns:p14="http://schemas.microsoft.com/office/powerpoint/2010/main" val="56062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dirty="0"/>
          </a:p>
        </p:txBody>
      </p:sp>
    </p:spTree>
    <p:extLst>
      <p:ext uri="{BB962C8B-B14F-4D97-AF65-F5344CB8AC3E}">
        <p14:creationId xmlns:p14="http://schemas.microsoft.com/office/powerpoint/2010/main" val="4229485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39" y="3373754"/>
            <a:ext cx="7792329" cy="3636645"/>
          </a:xfrm>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dirty="0"/>
          </a:p>
        </p:txBody>
      </p:sp>
    </p:spTree>
    <p:extLst>
      <p:ext uri="{BB962C8B-B14F-4D97-AF65-F5344CB8AC3E}">
        <p14:creationId xmlns:p14="http://schemas.microsoft.com/office/powerpoint/2010/main" val="2848312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8C7512-35EA-4D34-AB94-F4D10F247802}" type="slidenum">
              <a:rPr lang="en-US" smtClean="0"/>
              <a:t>19</a:t>
            </a:fld>
            <a:endParaRPr lang="en-US"/>
          </a:p>
        </p:txBody>
      </p:sp>
    </p:spTree>
    <p:extLst>
      <p:ext uri="{BB962C8B-B14F-4D97-AF65-F5344CB8AC3E}">
        <p14:creationId xmlns:p14="http://schemas.microsoft.com/office/powerpoint/2010/main" val="277945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dirty="0"/>
          </a:p>
        </p:txBody>
      </p:sp>
    </p:spTree>
    <p:extLst>
      <p:ext uri="{BB962C8B-B14F-4D97-AF65-F5344CB8AC3E}">
        <p14:creationId xmlns:p14="http://schemas.microsoft.com/office/powerpoint/2010/main" val="2821577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8C7512-35EA-4D34-AB94-F4D10F247802}" type="slidenum">
              <a:rPr lang="en-US" smtClean="0"/>
              <a:t>20</a:t>
            </a:fld>
            <a:endParaRPr lang="en-US"/>
          </a:p>
        </p:txBody>
      </p:sp>
    </p:spTree>
    <p:extLst>
      <p:ext uri="{BB962C8B-B14F-4D97-AF65-F5344CB8AC3E}">
        <p14:creationId xmlns:p14="http://schemas.microsoft.com/office/powerpoint/2010/main" val="777849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dirty="0"/>
          </a:p>
        </p:txBody>
      </p:sp>
    </p:spTree>
    <p:extLst>
      <p:ext uri="{BB962C8B-B14F-4D97-AF65-F5344CB8AC3E}">
        <p14:creationId xmlns:p14="http://schemas.microsoft.com/office/powerpoint/2010/main" val="2897233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dirty="0"/>
          </a:p>
        </p:txBody>
      </p:sp>
    </p:spTree>
    <p:extLst>
      <p:ext uri="{BB962C8B-B14F-4D97-AF65-F5344CB8AC3E}">
        <p14:creationId xmlns:p14="http://schemas.microsoft.com/office/powerpoint/2010/main" val="1384881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dirty="0"/>
          </a:p>
        </p:txBody>
      </p:sp>
    </p:spTree>
    <p:extLst>
      <p:ext uri="{BB962C8B-B14F-4D97-AF65-F5344CB8AC3E}">
        <p14:creationId xmlns:p14="http://schemas.microsoft.com/office/powerpoint/2010/main" val="3735698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dirty="0"/>
          </a:p>
        </p:txBody>
      </p:sp>
    </p:spTree>
    <p:extLst>
      <p:ext uri="{BB962C8B-B14F-4D97-AF65-F5344CB8AC3E}">
        <p14:creationId xmlns:p14="http://schemas.microsoft.com/office/powerpoint/2010/main" val="346672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dirty="0"/>
          </a:p>
        </p:txBody>
      </p:sp>
    </p:spTree>
    <p:extLst>
      <p:ext uri="{BB962C8B-B14F-4D97-AF65-F5344CB8AC3E}">
        <p14:creationId xmlns:p14="http://schemas.microsoft.com/office/powerpoint/2010/main" val="3969524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dirty="0"/>
          </a:p>
        </p:txBody>
      </p:sp>
    </p:spTree>
    <p:extLst>
      <p:ext uri="{BB962C8B-B14F-4D97-AF65-F5344CB8AC3E}">
        <p14:creationId xmlns:p14="http://schemas.microsoft.com/office/powerpoint/2010/main" val="151698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dirty="0"/>
          </a:p>
        </p:txBody>
      </p:sp>
    </p:spTree>
    <p:extLst>
      <p:ext uri="{BB962C8B-B14F-4D97-AF65-F5344CB8AC3E}">
        <p14:creationId xmlns:p14="http://schemas.microsoft.com/office/powerpoint/2010/main" val="765726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dirty="0"/>
          </a:p>
        </p:txBody>
      </p:sp>
    </p:spTree>
    <p:extLst>
      <p:ext uri="{BB962C8B-B14F-4D97-AF65-F5344CB8AC3E}">
        <p14:creationId xmlns:p14="http://schemas.microsoft.com/office/powerpoint/2010/main" val="251291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dirty="0"/>
          </a:p>
        </p:txBody>
      </p:sp>
    </p:spTree>
    <p:extLst>
      <p:ext uri="{BB962C8B-B14F-4D97-AF65-F5344CB8AC3E}">
        <p14:creationId xmlns:p14="http://schemas.microsoft.com/office/powerpoint/2010/main" val="394005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dirty="0"/>
          </a:p>
        </p:txBody>
      </p:sp>
    </p:spTree>
    <p:extLst>
      <p:ext uri="{BB962C8B-B14F-4D97-AF65-F5344CB8AC3E}">
        <p14:creationId xmlns:p14="http://schemas.microsoft.com/office/powerpoint/2010/main" val="1079912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30</a:t>
            </a:fld>
            <a:endParaRPr lang="en-US" dirty="0"/>
          </a:p>
        </p:txBody>
      </p:sp>
    </p:spTree>
    <p:extLst>
      <p:ext uri="{BB962C8B-B14F-4D97-AF65-F5344CB8AC3E}">
        <p14:creationId xmlns:p14="http://schemas.microsoft.com/office/powerpoint/2010/main" val="3382556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31</a:t>
            </a:fld>
            <a:endParaRPr lang="en-US" dirty="0"/>
          </a:p>
        </p:txBody>
      </p:sp>
    </p:spTree>
    <p:extLst>
      <p:ext uri="{BB962C8B-B14F-4D97-AF65-F5344CB8AC3E}">
        <p14:creationId xmlns:p14="http://schemas.microsoft.com/office/powerpoint/2010/main" val="2238418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32</a:t>
            </a:fld>
            <a:endParaRPr lang="en-US" dirty="0"/>
          </a:p>
        </p:txBody>
      </p:sp>
    </p:spTree>
    <p:extLst>
      <p:ext uri="{BB962C8B-B14F-4D97-AF65-F5344CB8AC3E}">
        <p14:creationId xmlns:p14="http://schemas.microsoft.com/office/powerpoint/2010/main" val="4102107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33</a:t>
            </a:fld>
            <a:endParaRPr lang="en-US" dirty="0"/>
          </a:p>
        </p:txBody>
      </p:sp>
    </p:spTree>
    <p:extLst>
      <p:ext uri="{BB962C8B-B14F-4D97-AF65-F5344CB8AC3E}">
        <p14:creationId xmlns:p14="http://schemas.microsoft.com/office/powerpoint/2010/main" val="374224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6926C-BE7F-4670-A029-5E669C28E614}" type="slidenum">
              <a:rPr lang="en-US" smtClean="0"/>
              <a:t>4</a:t>
            </a:fld>
            <a:endParaRPr lang="en-US"/>
          </a:p>
        </p:txBody>
      </p:sp>
    </p:spTree>
    <p:extLst>
      <p:ext uri="{BB962C8B-B14F-4D97-AF65-F5344CB8AC3E}">
        <p14:creationId xmlns:p14="http://schemas.microsoft.com/office/powerpoint/2010/main" val="266738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dirty="0"/>
          </a:p>
        </p:txBody>
      </p:sp>
    </p:spTree>
    <p:extLst>
      <p:ext uri="{BB962C8B-B14F-4D97-AF65-F5344CB8AC3E}">
        <p14:creationId xmlns:p14="http://schemas.microsoft.com/office/powerpoint/2010/main" val="324236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73755"/>
            <a:ext cx="7437120" cy="3284909"/>
          </a:xfrm>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dirty="0"/>
          </a:p>
        </p:txBody>
      </p:sp>
    </p:spTree>
    <p:extLst>
      <p:ext uri="{BB962C8B-B14F-4D97-AF65-F5344CB8AC3E}">
        <p14:creationId xmlns:p14="http://schemas.microsoft.com/office/powerpoint/2010/main" val="10729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9277" y="3373755"/>
            <a:ext cx="8739553" cy="3545791"/>
          </a:xfrm>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dirty="0"/>
          </a:p>
        </p:txBody>
      </p:sp>
    </p:spTree>
    <p:extLst>
      <p:ext uri="{BB962C8B-B14F-4D97-AF65-F5344CB8AC3E}">
        <p14:creationId xmlns:p14="http://schemas.microsoft.com/office/powerpoint/2010/main" val="419765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9011" y="3505200"/>
            <a:ext cx="6178378" cy="3262658"/>
          </a:xfrm>
        </p:spPr>
        <p:txBody>
          <a:bodyPr/>
          <a:lstStyle/>
          <a:p>
            <a:endParaRPr lang="en-US" dirty="0"/>
          </a:p>
        </p:txBody>
      </p:sp>
      <p:sp>
        <p:nvSpPr>
          <p:cNvPr id="4" name="Slide Number Placeholder 3"/>
          <p:cNvSpPr>
            <a:spLocks noGrp="1"/>
          </p:cNvSpPr>
          <p:nvPr>
            <p:ph type="sldNum" sz="quarter" idx="5"/>
          </p:nvPr>
        </p:nvSpPr>
        <p:spPr/>
        <p:txBody>
          <a:bodyPr/>
          <a:lstStyle/>
          <a:p>
            <a:fld id="{CF96926C-BE7F-4670-A029-5E669C28E614}" type="slidenum">
              <a:rPr lang="en-US" smtClean="0"/>
              <a:t>8</a:t>
            </a:fld>
            <a:endParaRPr lang="en-US"/>
          </a:p>
        </p:txBody>
      </p:sp>
    </p:spTree>
    <p:extLst>
      <p:ext uri="{BB962C8B-B14F-4D97-AF65-F5344CB8AC3E}">
        <p14:creationId xmlns:p14="http://schemas.microsoft.com/office/powerpoint/2010/main" val="56094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38100"/>
            <a:ext cx="4203700" cy="2365375"/>
          </a:xfrm>
        </p:spPr>
      </p:sp>
      <p:sp>
        <p:nvSpPr>
          <p:cNvPr id="3" name="Notes Placeholder 2"/>
          <p:cNvSpPr>
            <a:spLocks noGrp="1"/>
          </p:cNvSpPr>
          <p:nvPr>
            <p:ph type="body" idx="1"/>
          </p:nvPr>
        </p:nvSpPr>
        <p:spPr>
          <a:xfrm>
            <a:off x="463063" y="2428272"/>
            <a:ext cx="8651630" cy="4544027"/>
          </a:xfrm>
        </p:spPr>
        <p:txBody>
          <a:bodyPr/>
          <a:lstStyle/>
          <a:p>
            <a:pPr defTabSz="907633"/>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dirty="0"/>
          </a:p>
        </p:txBody>
      </p:sp>
    </p:spTree>
    <p:extLst>
      <p:ext uri="{BB962C8B-B14F-4D97-AF65-F5344CB8AC3E}">
        <p14:creationId xmlns:p14="http://schemas.microsoft.com/office/powerpoint/2010/main" val="3354910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 Placeholder 2">
            <a:extLst>
              <a:ext uri="{FF2B5EF4-FFF2-40B4-BE49-F238E27FC236}">
                <a16:creationId xmlns:a16="http://schemas.microsoft.com/office/drawing/2014/main" id="{BFF22FD2-19C2-4E61-92E1-9BB23DE4C0D5}"/>
              </a:ext>
            </a:extLst>
          </p:cNvPr>
          <p:cNvSpPr>
            <a:spLocks noGrp="1"/>
          </p:cNvSpPr>
          <p:nvPr>
            <p:ph type="body" idx="10"/>
          </p:nvPr>
        </p:nvSpPr>
        <p:spPr>
          <a:xfrm>
            <a:off x="1111827" y="3639127"/>
            <a:ext cx="5723082" cy="2025504"/>
          </a:xfrm>
        </p:spPr>
        <p:txBody>
          <a:bodyPr>
            <a:normAutofit/>
          </a:bodyPr>
          <a:lstStyle>
            <a:lvl1pPr marL="0" indent="0" algn="l">
              <a:buNone/>
              <a:defRPr sz="1400" b="0" i="0" spc="100" baseline="0">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Roboto bold" panose="02000000000000000000" pitchFamily="2" charset="0"/>
              </a:defRPr>
            </a:lvl1pPr>
          </a:lstStyle>
          <a:p>
            <a:r>
              <a:rPr lang="en-US" dirty="0"/>
              <a:t>Click To Edit Master Title Style</a:t>
            </a:r>
          </a:p>
        </p:txBody>
      </p:sp>
      <p:pic>
        <p:nvPicPr>
          <p:cNvPr id="39" name="Picture 38">
            <a:extLst>
              <a:ext uri="{FF2B5EF4-FFF2-40B4-BE49-F238E27FC236}">
                <a16:creationId xmlns:a16="http://schemas.microsoft.com/office/drawing/2014/main" id="{3E6371FF-7F77-41E5-B2E3-6D7DBEEC569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11827" y="5825967"/>
            <a:ext cx="4180786" cy="648066"/>
          </a:xfrm>
          <a:prstGeom prst="rect">
            <a:avLst/>
          </a:prstGeom>
        </p:spPr>
      </p:pic>
    </p:spTree>
    <p:custDataLst>
      <p:tags r:id="rId1"/>
    </p:custDataLst>
    <p:extLst>
      <p:ext uri="{BB962C8B-B14F-4D97-AF65-F5344CB8AC3E}">
        <p14:creationId xmlns:p14="http://schemas.microsoft.com/office/powerpoint/2010/main" val="33924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side image - b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708AC40-706E-4BDB-83F2-D9928B8E2166}"/>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0" name="Title 1">
            <a:extLst>
              <a:ext uri="{FF2B5EF4-FFF2-40B4-BE49-F238E27FC236}">
                <a16:creationId xmlns:a16="http://schemas.microsoft.com/office/drawing/2014/main" id="{2172C121-3194-4161-8CC3-9A3E84ACFEF9}"/>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3">
            <a:extLst>
              <a:ext uri="{FF2B5EF4-FFF2-40B4-BE49-F238E27FC236}">
                <a16:creationId xmlns:a16="http://schemas.microsoft.com/office/drawing/2014/main" id="{65A3BDEA-7DA6-447C-A34C-C52C39388EF0}"/>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C9A638C7-9D21-41D4-A193-A46EB12C673A}"/>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0615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 side image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7FAED5-F1CD-4C47-945D-EF329A60D666}"/>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Slide Number Placeholder 5">
            <a:extLst>
              <a:ext uri="{FF2B5EF4-FFF2-40B4-BE49-F238E27FC236}">
                <a16:creationId xmlns:a16="http://schemas.microsoft.com/office/drawing/2014/main" id="{43E9A5BD-ECB0-4ACD-A6E7-B1E3D1AED4C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5" name="Title 1">
            <a:extLst>
              <a:ext uri="{FF2B5EF4-FFF2-40B4-BE49-F238E27FC236}">
                <a16:creationId xmlns:a16="http://schemas.microsoft.com/office/drawing/2014/main" id="{6526C6A4-908C-47FC-BEA2-245DE14D8AC4}"/>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699C5BF3-7D4A-4B81-BE36-A37FAC41669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7FC9"/>
              </a:solidFill>
            </a:endParaRPr>
          </a:p>
        </p:txBody>
      </p:sp>
    </p:spTree>
    <p:extLst>
      <p:ext uri="{BB962C8B-B14F-4D97-AF65-F5344CB8AC3E}">
        <p14:creationId xmlns:p14="http://schemas.microsoft.com/office/powerpoint/2010/main" val="223106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bl">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759C0B9-E350-4A2E-B5D2-3BD8F0ADFFCD}"/>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15396">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45F4F52E-C7F5-49DD-9387-0A6764B8B4AD}"/>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 gr">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4B3B700-5E85-4541-B05E-AF4D2CFD79F1}"/>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sp>
        <p:nvSpPr>
          <p:cNvPr id="12" name="Title 1">
            <a:extLst>
              <a:ext uri="{FF2B5EF4-FFF2-40B4-BE49-F238E27FC236}">
                <a16:creationId xmlns:a16="http://schemas.microsoft.com/office/drawing/2014/main" id="{30803094-9A19-402B-B05B-810856B22FAA}"/>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1" name="Rectangle 10">
            <a:extLst>
              <a:ext uri="{FF2B5EF4-FFF2-40B4-BE49-F238E27FC236}">
                <a16:creationId xmlns:a16="http://schemas.microsoft.com/office/drawing/2014/main" id="{B7F5989B-C511-41E3-A44B-3393ECA181D0}"/>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77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st title - gr">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9AB0D557-CE01-4EC1-884C-A1ED18E2471A}"/>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 name="Picture 19">
            <a:extLst>
              <a:ext uri="{FF2B5EF4-FFF2-40B4-BE49-F238E27FC236}">
                <a16:creationId xmlns:a16="http://schemas.microsoft.com/office/drawing/2014/main" id="{635AAC1B-11B5-41C0-AAB8-A09DE18D9F6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37" name="Title 1">
            <a:extLst>
              <a:ext uri="{FF2B5EF4-FFF2-40B4-BE49-F238E27FC236}">
                <a16:creationId xmlns:a16="http://schemas.microsoft.com/office/drawing/2014/main" id="{B6EA4454-D411-4396-9F27-08BE99BC81B1}"/>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AEC81661-2C23-4A72-8E18-C921258EB1E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8" name="Rectangle 7">
            <a:extLst>
              <a:ext uri="{FF2B5EF4-FFF2-40B4-BE49-F238E27FC236}">
                <a16:creationId xmlns:a16="http://schemas.microsoft.com/office/drawing/2014/main" id="{AA71C295-147D-43EE-90F0-6D1882D09A2F}"/>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048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g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23F9527-0614-4C7A-8523-464B549EED9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F290A4CB-1B12-48BD-984E-69AB87CFD7E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0DE7F698-6951-4D49-9371-0CA26DABC36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9" name="Rectangle 8">
            <a:extLst>
              <a:ext uri="{FF2B5EF4-FFF2-40B4-BE49-F238E27FC236}">
                <a16:creationId xmlns:a16="http://schemas.microsoft.com/office/drawing/2014/main" id="{F6FB901F-5593-4E0F-9D45-33F8ED143704}"/>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bl">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30D0FB-6F92-4219-9FE6-DAE0F5BC8793}"/>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8789624-F056-4DE1-837A-A4499C1D059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5" name="Slide Number Placeholder 5">
            <a:extLst>
              <a:ext uri="{FF2B5EF4-FFF2-40B4-BE49-F238E27FC236}">
                <a16:creationId xmlns:a16="http://schemas.microsoft.com/office/drawing/2014/main" id="{EB814721-4941-4465-99E1-E14A4FAB1EFE}"/>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5204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Contact Us</a:t>
            </a:r>
          </a:p>
        </p:txBody>
      </p:sp>
      <p:pic>
        <p:nvPicPr>
          <p:cNvPr id="12" name="Picture 11">
            <a:extLst>
              <a:ext uri="{FF2B5EF4-FFF2-40B4-BE49-F238E27FC236}">
                <a16:creationId xmlns:a16="http://schemas.microsoft.com/office/drawing/2014/main" id="{8098D1CE-718B-43B5-9116-A2B693921BD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11827" y="5825967"/>
            <a:ext cx="4180786" cy="648066"/>
          </a:xfrm>
          <a:prstGeom prst="rect">
            <a:avLst/>
          </a:prstGeom>
        </p:spPr>
      </p:pic>
    </p:spTree>
    <p:extLst>
      <p:ext uri="{BB962C8B-B14F-4D97-AF65-F5344CB8AC3E}">
        <p14:creationId xmlns:p14="http://schemas.microsoft.com/office/powerpoint/2010/main" val="2556844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a:extLst>
              <a:ext uri="{FF2B5EF4-FFF2-40B4-BE49-F238E27FC236}">
                <a16:creationId xmlns:a16="http://schemas.microsoft.com/office/drawing/2014/main" id="{79BF2250-980C-47AF-AE61-6C032F7CB0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827" y="5772469"/>
            <a:ext cx="3711976" cy="701564"/>
          </a:xfrm>
          <a:prstGeom prst="rect">
            <a:avLst/>
          </a:prstGeom>
        </p:spPr>
      </p:pic>
      <p:sp>
        <p:nvSpPr>
          <p:cNvPr id="13" name="TextBox 12">
            <a:extLst>
              <a:ext uri="{FF2B5EF4-FFF2-40B4-BE49-F238E27FC236}">
                <a16:creationId xmlns:a16="http://schemas.microsoft.com/office/drawing/2014/main" id="{A8D22A33-FAD6-45D5-BE5D-42DB9B19C0E4}"/>
              </a:ext>
            </a:extLst>
          </p:cNvPr>
          <p:cNvSpPr txBox="1"/>
          <p:nvPr userDrawn="1"/>
        </p:nvSpPr>
        <p:spPr>
          <a:xfrm>
            <a:off x="1111827" y="2020125"/>
            <a:ext cx="6663127" cy="1323439"/>
          </a:xfrm>
          <a:prstGeom prst="rect">
            <a:avLst/>
          </a:prstGeom>
          <a:noFill/>
        </p:spPr>
        <p:txBody>
          <a:bodyPr wrap="square" rtlCol="0" anchor="b">
            <a:spAutoFit/>
          </a:bodyPr>
          <a:lstStyle/>
          <a:p>
            <a:r>
              <a:rPr lang="en-US" sz="4000" dirty="0">
                <a:solidFill>
                  <a:schemeClr val="bg1"/>
                </a:solidFill>
                <a:latin typeface="Roboto Black" panose="02000000000000000000" pitchFamily="2" charset="0"/>
                <a:ea typeface="Roboto Black" panose="02000000000000000000" pitchFamily="2" charset="0"/>
              </a:rPr>
              <a:t>FOR MORE INFORMATION ABOUT THIS TEMPLATE:</a:t>
            </a:r>
          </a:p>
        </p:txBody>
      </p:sp>
      <p:grpSp>
        <p:nvGrpSpPr>
          <p:cNvPr id="14" name="Group 13">
            <a:extLst>
              <a:ext uri="{FF2B5EF4-FFF2-40B4-BE49-F238E27FC236}">
                <a16:creationId xmlns:a16="http://schemas.microsoft.com/office/drawing/2014/main" id="{2BA79B4E-5B84-476F-8561-6D633C747C77}"/>
              </a:ext>
            </a:extLst>
          </p:cNvPr>
          <p:cNvGrpSpPr/>
          <p:nvPr userDrawn="1"/>
        </p:nvGrpSpPr>
        <p:grpSpPr>
          <a:xfrm>
            <a:off x="1111827" y="3514406"/>
            <a:ext cx="4536141" cy="1994978"/>
            <a:chOff x="3845859" y="1601661"/>
            <a:chExt cx="4536141" cy="1994978"/>
          </a:xfrm>
        </p:grpSpPr>
        <p:sp>
          <p:nvSpPr>
            <p:cNvPr id="15" name="Text Placeholder 2">
              <a:extLst>
                <a:ext uri="{FF2B5EF4-FFF2-40B4-BE49-F238E27FC236}">
                  <a16:creationId xmlns:a16="http://schemas.microsoft.com/office/drawing/2014/main" id="{07A2B3FB-3053-4915-B11D-8EB96957EB34}"/>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/FUTURERIPPLER</a:t>
              </a:r>
            </a:p>
          </p:txBody>
        </p:sp>
        <p:sp>
          <p:nvSpPr>
            <p:cNvPr id="16" name="Text Placeholder 2">
              <a:extLst>
                <a:ext uri="{FF2B5EF4-FFF2-40B4-BE49-F238E27FC236}">
                  <a16:creationId xmlns:a16="http://schemas.microsoft.com/office/drawing/2014/main" id="{9934E20E-873E-444E-BB00-F4590C647016}"/>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17" name="Text Placeholder 2">
              <a:extLst>
                <a:ext uri="{FF2B5EF4-FFF2-40B4-BE49-F238E27FC236}">
                  <a16:creationId xmlns:a16="http://schemas.microsoft.com/office/drawing/2014/main" id="{CB1D76FA-FBCA-403D-88A4-802C1D921AD8}"/>
                </a:ext>
              </a:extLst>
            </p:cNvPr>
            <p:cNvSpPr txBox="1">
              <a:spLocks/>
            </p:cNvSpPr>
            <p:nvPr/>
          </p:nvSpPr>
          <p:spPr>
            <a:xfrm>
              <a:off x="3845859" y="2265050"/>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TWITTER</a:t>
              </a:r>
            </a:p>
          </p:txBody>
        </p:sp>
        <p:sp>
          <p:nvSpPr>
            <p:cNvPr id="18" name="Text Placeholder 2">
              <a:extLst>
                <a:ext uri="{FF2B5EF4-FFF2-40B4-BE49-F238E27FC236}">
                  <a16:creationId xmlns:a16="http://schemas.microsoft.com/office/drawing/2014/main" id="{8BB45B8F-2254-4B1B-80E2-CE8653B35D5C}"/>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FACEBOOK</a:t>
              </a:r>
            </a:p>
          </p:txBody>
        </p:sp>
      </p:grpSp>
    </p:spTree>
    <p:extLst>
      <p:ext uri="{BB962C8B-B14F-4D97-AF65-F5344CB8AC3E}">
        <p14:creationId xmlns:p14="http://schemas.microsoft.com/office/powerpoint/2010/main" val="351834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normAutofit/>
          </a:bodyPr>
          <a:lstStyle>
            <a:lvl1pPr>
              <a:defRPr sz="27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3ED738AE-B7AE-4200-B391-6E27DE6D073A}" type="datetime1">
              <a:rPr lang="en-US" smtClean="0"/>
              <a:t>11/25/2022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extLst>
      <p:ext uri="{BB962C8B-B14F-4D97-AF65-F5344CB8AC3E}">
        <p14:creationId xmlns:p14="http://schemas.microsoft.com/office/powerpoint/2010/main" val="177035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0EBB0CBA-9EAF-478D-96C2-FCB578B5B01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4284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812800" y="6245225"/>
            <a:ext cx="2641600" cy="476250"/>
          </a:xfrm>
          <a:prstGeom prst="rect">
            <a:avLst/>
          </a:prstGeom>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dirty="0">
              <a:solidFill>
                <a:prstClr val="black"/>
              </a:solidFill>
              <a:latin typeface="Helvetica"/>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solidFill>
                  <a:srgbClr val="20558A"/>
                </a:solidFill>
              </a:rPr>
              <a:pPr>
                <a:defRPr/>
              </a:pPr>
              <a:t>‹#›</a:t>
            </a:fld>
            <a:endParaRPr lang="en-US" dirty="0">
              <a:solidFill>
                <a:srgbClr val="20558A"/>
              </a:solidFill>
            </a:endParaRPr>
          </a:p>
        </p:txBody>
      </p:sp>
    </p:spTree>
    <p:extLst>
      <p:ext uri="{BB962C8B-B14F-4D97-AF65-F5344CB8AC3E}">
        <p14:creationId xmlns:p14="http://schemas.microsoft.com/office/powerpoint/2010/main" val="706778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65FC8343-482F-42B0-ACB7-24FA03EF398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pPr/>
              <a:t>‹#›</a:t>
            </a:fld>
            <a:endParaRPr lang="en-US" dirty="0"/>
          </a:p>
        </p:txBody>
      </p:sp>
      <p:sp>
        <p:nvSpPr>
          <p:cNvPr id="16" name="Date Placeholder">
            <a:extLst>
              <a:ext uri="{FF2B5EF4-FFF2-40B4-BE49-F238E27FC236}">
                <a16:creationId xmlns:a16="http://schemas.microsoft.com/office/drawing/2014/main" id="{5DCDD587-5763-4667-81ED-788607589A99}"/>
              </a:ext>
            </a:extLst>
          </p:cNvPr>
          <p:cNvSpPr>
            <a:spLocks noGrp="1"/>
          </p:cNvSpPr>
          <p:nvPr>
            <p:ph type="dt" sz="half" idx="10"/>
          </p:nvPr>
        </p:nvSpPr>
        <p:spPr>
          <a:xfrm>
            <a:off x="4724400" y="6356350"/>
            <a:ext cx="2743200"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2991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04933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79097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08838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08757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42495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48979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81044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1610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5F507E6C-EE73-41CA-B1AF-06C35EE1707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5AC3DC-505E-44E8-9208-A5AB45DCC02F}"/>
              </a:ext>
            </a:extLst>
          </p:cNvPr>
          <p:cNvSpPr/>
          <p:nvPr userDrawn="1"/>
        </p:nvSpPr>
        <p:spPr>
          <a:xfrm>
            <a:off x="8368146"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7205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11646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2744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28600"/>
            <a:ext cx="27686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10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96641A9-D945-43BD-9CE9-06798B48A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46906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5"/>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CB4665C-96C9-4826-9680-96D3C10F7589}"/>
              </a:ext>
            </a:extLst>
          </p:cNvPr>
          <p:cNvSpPr/>
          <p:nvPr userDrawn="1"/>
        </p:nvSpPr>
        <p:spPr>
          <a:xfrm>
            <a:off x="0" y="1491639"/>
            <a:ext cx="12192000" cy="4224042"/>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5733CB19-43D5-4BDF-BFC4-9F0FD2AFF565}"/>
              </a:ext>
            </a:extLst>
          </p:cNvPr>
          <p:cNvSpPr>
            <a:spLocks noGrp="1"/>
          </p:cNvSpPr>
          <p:nvPr>
            <p:ph type="ctrTitle" hasCustomPrompt="1"/>
          </p:nvPr>
        </p:nvSpPr>
        <p:spPr>
          <a:xfrm>
            <a:off x="2359630" y="408674"/>
            <a:ext cx="7472740" cy="602377"/>
          </a:xfrm>
        </p:spPr>
        <p:txBody>
          <a:bodyPr anchor="b">
            <a:noAutofit/>
          </a:bodyPr>
          <a:lstStyle>
            <a:lvl1pPr algn="l">
              <a:defRPr sz="3600" b="1">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5B1859-BF60-436C-AE47-CDCA33B6F549}"/>
              </a:ext>
            </a:extLst>
          </p:cNvPr>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endParaRPr>
          </a:p>
        </p:txBody>
      </p:sp>
      <p:sp>
        <p:nvSpPr>
          <p:cNvPr id="5" name="Footer Placeholder 4">
            <a:extLst>
              <a:ext uri="{FF2B5EF4-FFF2-40B4-BE49-F238E27FC236}">
                <a16:creationId xmlns:a16="http://schemas.microsoft.com/office/drawing/2014/main" id="{75020DB4-3D79-4FC2-BEFF-27B0663686CF}"/>
              </a:ext>
            </a:extLst>
          </p:cNvPr>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endParaRPr>
          </a:p>
        </p:txBody>
      </p:sp>
      <p:sp>
        <p:nvSpPr>
          <p:cNvPr id="6" name="Slide Number Placeholder 5">
            <a:extLst>
              <a:ext uri="{FF2B5EF4-FFF2-40B4-BE49-F238E27FC236}">
                <a16:creationId xmlns:a16="http://schemas.microsoft.com/office/drawing/2014/main" id="{59D4AE51-E9C8-4F5C-AB0C-CD40ED24BCA8}"/>
              </a:ext>
            </a:extLst>
          </p:cNvPr>
          <p:cNvSpPr>
            <a:spLocks noGrp="1"/>
          </p:cNvSpPr>
          <p:nvPr>
            <p:ph type="sldNum" sz="quarter" idx="12"/>
          </p:nvPr>
        </p:nvSpPr>
        <p:spPr/>
        <p:txBody>
          <a:bodyPr/>
          <a:lstStyle/>
          <a:p>
            <a:fld id="{073EEA1D-F294-4872-A789-B0B343E9D0B7}" type="slidenum">
              <a:rPr lang="en-US">
                <a:solidFill>
                  <a:srgbClr val="FFFFFF"/>
                </a:solidFill>
              </a:rPr>
              <a:pPr/>
              <a:t>‹#›</a:t>
            </a:fld>
            <a:endParaRPr lang="en-US" dirty="0">
              <a:solidFill>
                <a:srgbClr val="FFFFFF"/>
              </a:solidFill>
            </a:endParaRPr>
          </a:p>
        </p:txBody>
      </p:sp>
      <p:grpSp>
        <p:nvGrpSpPr>
          <p:cNvPr id="28" name="Group 27">
            <a:extLst>
              <a:ext uri="{FF2B5EF4-FFF2-40B4-BE49-F238E27FC236}">
                <a16:creationId xmlns:a16="http://schemas.microsoft.com/office/drawing/2014/main" id="{88CF1267-4931-45F4-8CE7-0A164EC5D2A4}"/>
              </a:ext>
            </a:extLst>
          </p:cNvPr>
          <p:cNvGrpSpPr/>
          <p:nvPr userDrawn="1"/>
        </p:nvGrpSpPr>
        <p:grpSpPr>
          <a:xfrm>
            <a:off x="1602768" y="2537718"/>
            <a:ext cx="123290" cy="585626"/>
            <a:chOff x="1602768" y="2537718"/>
            <a:chExt cx="123290" cy="585626"/>
          </a:xfrm>
          <a:solidFill>
            <a:schemeClr val="tx2"/>
          </a:solidFill>
        </p:grpSpPr>
        <p:cxnSp>
          <p:nvCxnSpPr>
            <p:cNvPr id="14" name="Straight Connector 13">
              <a:extLst>
                <a:ext uri="{FF2B5EF4-FFF2-40B4-BE49-F238E27FC236}">
                  <a16:creationId xmlns:a16="http://schemas.microsoft.com/office/drawing/2014/main" id="{D9593919-88D8-4B1C-9F23-B2DF8B6784FA}"/>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BF71FD9-BB00-4C9D-824F-09198BBF74FA}"/>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7" name="Group 16">
            <a:extLst>
              <a:ext uri="{FF2B5EF4-FFF2-40B4-BE49-F238E27FC236}">
                <a16:creationId xmlns:a16="http://schemas.microsoft.com/office/drawing/2014/main" id="{F99B1172-2E36-48DA-92A9-BF06B06B5917}"/>
              </a:ext>
            </a:extLst>
          </p:cNvPr>
          <p:cNvGrpSpPr/>
          <p:nvPr userDrawn="1"/>
        </p:nvGrpSpPr>
        <p:grpSpPr>
          <a:xfrm>
            <a:off x="409252" y="3217095"/>
            <a:ext cx="11373494" cy="506002"/>
            <a:chOff x="406685" y="3175999"/>
            <a:chExt cx="11373494" cy="506002"/>
          </a:xfrm>
        </p:grpSpPr>
        <p:sp>
          <p:nvSpPr>
            <p:cNvPr id="18" name="Parallelogram 17">
              <a:extLst>
                <a:ext uri="{FF2B5EF4-FFF2-40B4-BE49-F238E27FC236}">
                  <a16:creationId xmlns:a16="http://schemas.microsoft.com/office/drawing/2014/main" id="{A699446E-101F-4020-B253-BAA59A10ED48}"/>
                </a:ext>
              </a:extLst>
            </p:cNvPr>
            <p:cNvSpPr/>
            <p:nvPr userDrawn="1"/>
          </p:nvSpPr>
          <p:spPr>
            <a:xfrm>
              <a:off x="406685" y="3175999"/>
              <a:ext cx="2322816" cy="506002"/>
            </a:xfrm>
            <a:prstGeom prst="parallelogram">
              <a:avLst>
                <a:gd name="adj" fmla="val 59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JANUARY</a:t>
              </a:r>
            </a:p>
          </p:txBody>
        </p:sp>
        <p:sp>
          <p:nvSpPr>
            <p:cNvPr id="19" name="Parallelogram 18">
              <a:extLst>
                <a:ext uri="{FF2B5EF4-FFF2-40B4-BE49-F238E27FC236}">
                  <a16:creationId xmlns:a16="http://schemas.microsoft.com/office/drawing/2014/main" id="{4546DEA4-99BF-4F38-AD25-66E535451EC7}"/>
                </a:ext>
              </a:extLst>
            </p:cNvPr>
            <p:cNvSpPr/>
            <p:nvPr userDrawn="1"/>
          </p:nvSpPr>
          <p:spPr>
            <a:xfrm>
              <a:off x="2669354" y="3175999"/>
              <a:ext cx="2322816" cy="506002"/>
            </a:xfrm>
            <a:prstGeom prst="parallelogram">
              <a:avLst>
                <a:gd name="adj" fmla="val 5951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FEBRUARY</a:t>
              </a:r>
            </a:p>
          </p:txBody>
        </p:sp>
        <p:sp>
          <p:nvSpPr>
            <p:cNvPr id="20" name="Parallelogram 19">
              <a:extLst>
                <a:ext uri="{FF2B5EF4-FFF2-40B4-BE49-F238E27FC236}">
                  <a16:creationId xmlns:a16="http://schemas.microsoft.com/office/drawing/2014/main" id="{F7649109-A946-4122-A4F0-7AB3740318ED}"/>
                </a:ext>
              </a:extLst>
            </p:cNvPr>
            <p:cNvSpPr/>
            <p:nvPr userDrawn="1"/>
          </p:nvSpPr>
          <p:spPr>
            <a:xfrm>
              <a:off x="4932023" y="3175999"/>
              <a:ext cx="2322816" cy="506002"/>
            </a:xfrm>
            <a:prstGeom prst="parallelogram">
              <a:avLst>
                <a:gd name="adj" fmla="val 59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MARCH</a:t>
              </a:r>
            </a:p>
          </p:txBody>
        </p:sp>
        <p:sp>
          <p:nvSpPr>
            <p:cNvPr id="21" name="Parallelogram 20">
              <a:extLst>
                <a:ext uri="{FF2B5EF4-FFF2-40B4-BE49-F238E27FC236}">
                  <a16:creationId xmlns:a16="http://schemas.microsoft.com/office/drawing/2014/main" id="{FF21E5CE-E72B-4E92-BD31-1687D038F53A}"/>
                </a:ext>
              </a:extLst>
            </p:cNvPr>
            <p:cNvSpPr/>
            <p:nvPr userDrawn="1"/>
          </p:nvSpPr>
          <p:spPr>
            <a:xfrm>
              <a:off x="7194693" y="3175999"/>
              <a:ext cx="2322816" cy="506002"/>
            </a:xfrm>
            <a:prstGeom prst="parallelogram">
              <a:avLst>
                <a:gd name="adj" fmla="val 5951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APRIL</a:t>
              </a:r>
            </a:p>
          </p:txBody>
        </p:sp>
        <p:sp>
          <p:nvSpPr>
            <p:cNvPr id="22" name="Parallelogram 21">
              <a:extLst>
                <a:ext uri="{FF2B5EF4-FFF2-40B4-BE49-F238E27FC236}">
                  <a16:creationId xmlns:a16="http://schemas.microsoft.com/office/drawing/2014/main" id="{03427C2E-DFAB-4FB9-A611-F9B5E45F94C9}"/>
                </a:ext>
              </a:extLst>
            </p:cNvPr>
            <p:cNvSpPr/>
            <p:nvPr userDrawn="1"/>
          </p:nvSpPr>
          <p:spPr>
            <a:xfrm>
              <a:off x="9457363" y="3175999"/>
              <a:ext cx="2322816" cy="506002"/>
            </a:xfrm>
            <a:prstGeom prst="parallelogram">
              <a:avLst>
                <a:gd name="adj" fmla="val 59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MAY</a:t>
              </a:r>
            </a:p>
          </p:txBody>
        </p:sp>
      </p:grpSp>
      <p:sp>
        <p:nvSpPr>
          <p:cNvPr id="24" name="Text Placeholder 23">
            <a:extLst>
              <a:ext uri="{FF2B5EF4-FFF2-40B4-BE49-F238E27FC236}">
                <a16:creationId xmlns:a16="http://schemas.microsoft.com/office/drawing/2014/main" id="{FE98CF56-49D9-4EE0-8948-7B306B044B64}"/>
              </a:ext>
            </a:extLst>
          </p:cNvPr>
          <p:cNvSpPr>
            <a:spLocks noGrp="1"/>
          </p:cNvSpPr>
          <p:nvPr>
            <p:ph type="body" sz="quarter" idx="13" hasCustomPrompt="1"/>
          </p:nvPr>
        </p:nvSpPr>
        <p:spPr>
          <a:xfrm>
            <a:off x="409252" y="2014037"/>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grpSp>
        <p:nvGrpSpPr>
          <p:cNvPr id="29" name="Group 28">
            <a:extLst>
              <a:ext uri="{FF2B5EF4-FFF2-40B4-BE49-F238E27FC236}">
                <a16:creationId xmlns:a16="http://schemas.microsoft.com/office/drawing/2014/main" id="{2836CD16-3EF1-4753-8B0C-05095A81A9EE}"/>
              </a:ext>
            </a:extLst>
          </p:cNvPr>
          <p:cNvGrpSpPr/>
          <p:nvPr userDrawn="1"/>
        </p:nvGrpSpPr>
        <p:grpSpPr>
          <a:xfrm rot="10800000">
            <a:off x="3690559" y="3840950"/>
            <a:ext cx="123290" cy="585626"/>
            <a:chOff x="1602768" y="2537718"/>
            <a:chExt cx="123290" cy="585626"/>
          </a:xfrm>
          <a:solidFill>
            <a:schemeClr val="tx2"/>
          </a:solidFill>
        </p:grpSpPr>
        <p:cxnSp>
          <p:nvCxnSpPr>
            <p:cNvPr id="30" name="Straight Connector 29">
              <a:extLst>
                <a:ext uri="{FF2B5EF4-FFF2-40B4-BE49-F238E27FC236}">
                  <a16:creationId xmlns:a16="http://schemas.microsoft.com/office/drawing/2014/main" id="{7C07BB6C-738F-4079-841F-97F39F4D45B7}"/>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AF7367F-B016-4736-BD59-3AB55DA60F75}"/>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2" name="Text Placeholder 23">
            <a:extLst>
              <a:ext uri="{FF2B5EF4-FFF2-40B4-BE49-F238E27FC236}">
                <a16:creationId xmlns:a16="http://schemas.microsoft.com/office/drawing/2014/main" id="{7F96BFBA-B6DC-4545-A84F-FC358D802210}"/>
              </a:ext>
            </a:extLst>
          </p:cNvPr>
          <p:cNvSpPr>
            <a:spLocks noGrp="1"/>
          </p:cNvSpPr>
          <p:nvPr>
            <p:ph type="body" sz="quarter" idx="15" hasCustomPrompt="1"/>
          </p:nvPr>
        </p:nvSpPr>
        <p:spPr>
          <a:xfrm>
            <a:off x="2481409" y="4831273"/>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sp>
        <p:nvSpPr>
          <p:cNvPr id="33" name="Text Placeholder 23">
            <a:extLst>
              <a:ext uri="{FF2B5EF4-FFF2-40B4-BE49-F238E27FC236}">
                <a16:creationId xmlns:a16="http://schemas.microsoft.com/office/drawing/2014/main" id="{09F7AE02-7B72-41CA-BBBA-690477320ED4}"/>
              </a:ext>
            </a:extLst>
          </p:cNvPr>
          <p:cNvSpPr>
            <a:spLocks noGrp="1"/>
          </p:cNvSpPr>
          <p:nvPr>
            <p:ph type="body" sz="quarter" idx="16" hasCustomPrompt="1"/>
          </p:nvPr>
        </p:nvSpPr>
        <p:spPr>
          <a:xfrm>
            <a:off x="2481409" y="4520326"/>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34" name="Group 33">
            <a:extLst>
              <a:ext uri="{FF2B5EF4-FFF2-40B4-BE49-F238E27FC236}">
                <a16:creationId xmlns:a16="http://schemas.microsoft.com/office/drawing/2014/main" id="{4091BA52-5A79-4CAB-AA26-A5756F64F583}"/>
              </a:ext>
            </a:extLst>
          </p:cNvPr>
          <p:cNvGrpSpPr/>
          <p:nvPr userDrawn="1"/>
        </p:nvGrpSpPr>
        <p:grpSpPr>
          <a:xfrm>
            <a:off x="6034353" y="2537718"/>
            <a:ext cx="123290" cy="585626"/>
            <a:chOff x="1602768" y="2537718"/>
            <a:chExt cx="123290" cy="585626"/>
          </a:xfrm>
          <a:solidFill>
            <a:schemeClr val="tx2"/>
          </a:solidFill>
        </p:grpSpPr>
        <p:cxnSp>
          <p:nvCxnSpPr>
            <p:cNvPr id="35" name="Straight Connector 34">
              <a:extLst>
                <a:ext uri="{FF2B5EF4-FFF2-40B4-BE49-F238E27FC236}">
                  <a16:creationId xmlns:a16="http://schemas.microsoft.com/office/drawing/2014/main" id="{25FF8A3A-6415-482C-8089-34FDE6C49116}"/>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6BE66E73-E607-49A1-B68F-EA52DE35CB07}"/>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7" name="Text Placeholder 23">
            <a:extLst>
              <a:ext uri="{FF2B5EF4-FFF2-40B4-BE49-F238E27FC236}">
                <a16:creationId xmlns:a16="http://schemas.microsoft.com/office/drawing/2014/main" id="{FC353EB4-FA83-4005-9982-8EDF80209855}"/>
              </a:ext>
            </a:extLst>
          </p:cNvPr>
          <p:cNvSpPr>
            <a:spLocks noGrp="1"/>
          </p:cNvSpPr>
          <p:nvPr>
            <p:ph type="body" sz="quarter" idx="17" hasCustomPrompt="1"/>
          </p:nvPr>
        </p:nvSpPr>
        <p:spPr>
          <a:xfrm>
            <a:off x="4886849" y="2014037"/>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sp>
        <p:nvSpPr>
          <p:cNvPr id="38" name="Text Placeholder 23">
            <a:extLst>
              <a:ext uri="{FF2B5EF4-FFF2-40B4-BE49-F238E27FC236}">
                <a16:creationId xmlns:a16="http://schemas.microsoft.com/office/drawing/2014/main" id="{F50F63B2-7BE2-458F-B8F4-C5D34029839B}"/>
              </a:ext>
            </a:extLst>
          </p:cNvPr>
          <p:cNvSpPr>
            <a:spLocks noGrp="1"/>
          </p:cNvSpPr>
          <p:nvPr>
            <p:ph type="body" sz="quarter" idx="18" hasCustomPrompt="1"/>
          </p:nvPr>
        </p:nvSpPr>
        <p:spPr>
          <a:xfrm>
            <a:off x="4886849" y="1703090"/>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39" name="Group 38">
            <a:extLst>
              <a:ext uri="{FF2B5EF4-FFF2-40B4-BE49-F238E27FC236}">
                <a16:creationId xmlns:a16="http://schemas.microsoft.com/office/drawing/2014/main" id="{859E1E28-F81D-47AB-B89E-D20C3A12D0D5}"/>
              </a:ext>
            </a:extLst>
          </p:cNvPr>
          <p:cNvGrpSpPr/>
          <p:nvPr userDrawn="1"/>
        </p:nvGrpSpPr>
        <p:grpSpPr>
          <a:xfrm rot="10800000">
            <a:off x="8272833" y="3840950"/>
            <a:ext cx="123290" cy="585626"/>
            <a:chOff x="1602768" y="2537718"/>
            <a:chExt cx="123290" cy="585626"/>
          </a:xfrm>
          <a:solidFill>
            <a:schemeClr val="tx2"/>
          </a:solidFill>
        </p:grpSpPr>
        <p:cxnSp>
          <p:nvCxnSpPr>
            <p:cNvPr id="40" name="Straight Connector 39">
              <a:extLst>
                <a:ext uri="{FF2B5EF4-FFF2-40B4-BE49-F238E27FC236}">
                  <a16:creationId xmlns:a16="http://schemas.microsoft.com/office/drawing/2014/main" id="{437426DB-4E59-460D-BA07-91C2AA7000A7}"/>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F18C1D25-F344-4CE1-876B-EB44E6EB37A8}"/>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42" name="Text Placeholder 23">
            <a:extLst>
              <a:ext uri="{FF2B5EF4-FFF2-40B4-BE49-F238E27FC236}">
                <a16:creationId xmlns:a16="http://schemas.microsoft.com/office/drawing/2014/main" id="{FC4C199B-1DF3-4B6C-9044-FBE141DB7267}"/>
              </a:ext>
            </a:extLst>
          </p:cNvPr>
          <p:cNvSpPr>
            <a:spLocks noGrp="1"/>
          </p:cNvSpPr>
          <p:nvPr>
            <p:ph type="body" sz="quarter" idx="19" hasCustomPrompt="1"/>
          </p:nvPr>
        </p:nvSpPr>
        <p:spPr>
          <a:xfrm>
            <a:off x="7063683" y="4831273"/>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sp>
        <p:nvSpPr>
          <p:cNvPr id="43" name="Text Placeholder 23">
            <a:extLst>
              <a:ext uri="{FF2B5EF4-FFF2-40B4-BE49-F238E27FC236}">
                <a16:creationId xmlns:a16="http://schemas.microsoft.com/office/drawing/2014/main" id="{2F14D7D9-4C8A-47B7-B803-E0E49F49187F}"/>
              </a:ext>
            </a:extLst>
          </p:cNvPr>
          <p:cNvSpPr>
            <a:spLocks noGrp="1"/>
          </p:cNvSpPr>
          <p:nvPr>
            <p:ph type="body" sz="quarter" idx="20" hasCustomPrompt="1"/>
          </p:nvPr>
        </p:nvSpPr>
        <p:spPr>
          <a:xfrm>
            <a:off x="7063683" y="4520326"/>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44" name="Group 43">
            <a:extLst>
              <a:ext uri="{FF2B5EF4-FFF2-40B4-BE49-F238E27FC236}">
                <a16:creationId xmlns:a16="http://schemas.microsoft.com/office/drawing/2014/main" id="{2040D7BD-F169-4920-BAF9-2345E09B5B24}"/>
              </a:ext>
            </a:extLst>
          </p:cNvPr>
          <p:cNvGrpSpPr/>
          <p:nvPr userDrawn="1"/>
        </p:nvGrpSpPr>
        <p:grpSpPr>
          <a:xfrm>
            <a:off x="10607434" y="2537718"/>
            <a:ext cx="123290" cy="585626"/>
            <a:chOff x="1602768" y="2537718"/>
            <a:chExt cx="123290" cy="585626"/>
          </a:xfrm>
          <a:solidFill>
            <a:schemeClr val="tx2"/>
          </a:solidFill>
        </p:grpSpPr>
        <p:cxnSp>
          <p:nvCxnSpPr>
            <p:cNvPr id="45" name="Straight Connector 44">
              <a:extLst>
                <a:ext uri="{FF2B5EF4-FFF2-40B4-BE49-F238E27FC236}">
                  <a16:creationId xmlns:a16="http://schemas.microsoft.com/office/drawing/2014/main" id="{5845E547-4652-4580-AF15-6CA8B15BFE9A}"/>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8D0CC5E6-846A-47C4-BE82-A7C5C5E21E17}"/>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47" name="Text Placeholder 23">
            <a:extLst>
              <a:ext uri="{FF2B5EF4-FFF2-40B4-BE49-F238E27FC236}">
                <a16:creationId xmlns:a16="http://schemas.microsoft.com/office/drawing/2014/main" id="{BA236539-C2F4-4FF6-8131-8834E1268017}"/>
              </a:ext>
            </a:extLst>
          </p:cNvPr>
          <p:cNvSpPr>
            <a:spLocks noGrp="1"/>
          </p:cNvSpPr>
          <p:nvPr>
            <p:ph type="body" sz="quarter" idx="21" hasCustomPrompt="1"/>
          </p:nvPr>
        </p:nvSpPr>
        <p:spPr>
          <a:xfrm>
            <a:off x="9459930" y="2014037"/>
            <a:ext cx="2541588" cy="41546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elit</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sed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 </a:t>
            </a:r>
            <a:r>
              <a:rPr kumimoji="0" lang="en-US" sz="12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1200" b="0" i="0" u="none" strike="noStrike" kern="1200" cap="none" spc="0" normalizeH="0" baseline="0" noProof="0" dirty="0">
                <a:ln>
                  <a:noFill/>
                </a:ln>
                <a:solidFill>
                  <a:srgbClr val="FFFFFF"/>
                </a:solidFill>
                <a:effectLst/>
                <a:uLnTx/>
                <a:uFillTx/>
                <a:latin typeface="+mn-lt"/>
                <a:ea typeface="+mn-ea"/>
                <a:cs typeface="+mn-cs"/>
              </a:rPr>
              <a:t> </a:t>
            </a:r>
            <a:r>
              <a:rPr kumimoji="0" lang="en-US" sz="12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1200" b="0" i="0" u="none" strike="noStrike" kern="1200" cap="none" spc="0" normalizeH="0" baseline="0" noProof="0" dirty="0">
                <a:ln>
                  <a:noFill/>
                </a:ln>
                <a:solidFill>
                  <a:srgbClr val="FFFFFF"/>
                </a:solidFill>
                <a:effectLst/>
                <a:uLnTx/>
                <a:uFillTx/>
                <a:latin typeface="+mn-lt"/>
                <a:ea typeface="+mn-ea"/>
                <a:cs typeface="+mn-cs"/>
              </a:rPr>
              <a:t>.</a:t>
            </a:r>
          </a:p>
        </p:txBody>
      </p:sp>
      <p:sp>
        <p:nvSpPr>
          <p:cNvPr id="48" name="Text Placeholder 23">
            <a:extLst>
              <a:ext uri="{FF2B5EF4-FFF2-40B4-BE49-F238E27FC236}">
                <a16:creationId xmlns:a16="http://schemas.microsoft.com/office/drawing/2014/main" id="{0AF894AB-DA10-4943-A121-DC105788137F}"/>
              </a:ext>
            </a:extLst>
          </p:cNvPr>
          <p:cNvSpPr>
            <a:spLocks noGrp="1"/>
          </p:cNvSpPr>
          <p:nvPr>
            <p:ph type="body" sz="quarter" idx="22" hasCustomPrompt="1"/>
          </p:nvPr>
        </p:nvSpPr>
        <p:spPr>
          <a:xfrm>
            <a:off x="9459930" y="1703090"/>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sp>
        <p:nvSpPr>
          <p:cNvPr id="27" name="Text Placeholder 23">
            <a:extLst>
              <a:ext uri="{FF2B5EF4-FFF2-40B4-BE49-F238E27FC236}">
                <a16:creationId xmlns:a16="http://schemas.microsoft.com/office/drawing/2014/main" id="{6D1A5D58-B929-4B60-A518-F2EFDEE4CD0E}"/>
              </a:ext>
            </a:extLst>
          </p:cNvPr>
          <p:cNvSpPr>
            <a:spLocks noGrp="1"/>
          </p:cNvSpPr>
          <p:nvPr>
            <p:ph type="body" sz="quarter" idx="14" hasCustomPrompt="1"/>
          </p:nvPr>
        </p:nvSpPr>
        <p:spPr>
          <a:xfrm>
            <a:off x="409252" y="1703090"/>
            <a:ext cx="2541588" cy="28750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Lorem Ipsum Dolor </a:t>
            </a:r>
          </a:p>
        </p:txBody>
      </p:sp>
    </p:spTree>
    <p:extLst>
      <p:ext uri="{BB962C8B-B14F-4D97-AF65-F5344CB8AC3E}">
        <p14:creationId xmlns:p14="http://schemas.microsoft.com/office/powerpoint/2010/main" val="57654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side title, right side bullets">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B9E7051-91D7-4FC4-A363-5C7DF6C40F44}"/>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09B9BE3-14D9-46FE-98EF-DECF94A20364}"/>
              </a:ext>
            </a:extLst>
          </p:cNvPr>
          <p:cNvSpPr>
            <a:spLocks noGrp="1"/>
          </p:cNvSpPr>
          <p:nvPr>
            <p:ph type="title" hasCustomPrompt="1"/>
          </p:nvPr>
        </p:nvSpPr>
        <p:spPr>
          <a:xfrm>
            <a:off x="838200" y="365125"/>
            <a:ext cx="3566746" cy="5811837"/>
          </a:xfrm>
        </p:spPr>
        <p:txBody>
          <a:bodyPr/>
          <a:lstStyle>
            <a:lvl1pPr algn="ctr">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D72AA08-64D2-42DE-AA56-D11EA6446FF0}"/>
              </a:ext>
            </a:extLst>
          </p:cNvPr>
          <p:cNvSpPr>
            <a:spLocks noGrp="1"/>
          </p:cNvSpPr>
          <p:nvPr>
            <p:ph sz="half" idx="1"/>
          </p:nvPr>
        </p:nvSpPr>
        <p:spPr>
          <a:xfrm>
            <a:off x="4847491" y="365125"/>
            <a:ext cx="6802315" cy="5811837"/>
          </a:xfrm>
        </p:spPr>
        <p:txBody>
          <a:bodyPr anchor="ct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9" name="Slide Number Placeholder 5">
            <a:extLst>
              <a:ext uri="{FF2B5EF4-FFF2-40B4-BE49-F238E27FC236}">
                <a16:creationId xmlns:a16="http://schemas.microsoft.com/office/drawing/2014/main" id="{3CD223EE-9D7C-4D8B-9FFF-C66556085D8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A0CE4FE7-C7D9-4283-9302-6BA77B606872}"/>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425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title and bullets, right side char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F1628C3-A68E-42C7-B30D-2F2C0B612F3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7A32664-656F-428F-B59A-74F760B6F3C7}"/>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21" name="Content Placeholder 2">
            <a:extLst>
              <a:ext uri="{FF2B5EF4-FFF2-40B4-BE49-F238E27FC236}">
                <a16:creationId xmlns:a16="http://schemas.microsoft.com/office/drawing/2014/main" id="{F6ED62DD-B8CF-4D76-8746-FADF94115A29}"/>
              </a:ext>
            </a:extLst>
          </p:cNvPr>
          <p:cNvSpPr>
            <a:spLocks noGrp="1"/>
          </p:cNvSpPr>
          <p:nvPr>
            <p:ph sz="half" idx="1"/>
          </p:nvPr>
        </p:nvSpPr>
        <p:spPr>
          <a:xfrm>
            <a:off x="838201" y="2611315"/>
            <a:ext cx="3566746" cy="3565647"/>
          </a:xfrm>
        </p:spPr>
        <p:txBody>
          <a:bodyPr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hart Placeholder 3">
            <a:extLst>
              <a:ext uri="{FF2B5EF4-FFF2-40B4-BE49-F238E27FC236}">
                <a16:creationId xmlns:a16="http://schemas.microsoft.com/office/drawing/2014/main" id="{84A645C2-8933-4162-B302-E910F5EBFC4A}"/>
              </a:ext>
            </a:extLst>
          </p:cNvPr>
          <p:cNvSpPr>
            <a:spLocks noGrp="1"/>
          </p:cNvSpPr>
          <p:nvPr>
            <p:ph type="chart" sz="quarter" idx="14"/>
          </p:nvPr>
        </p:nvSpPr>
        <p:spPr>
          <a:xfrm>
            <a:off x="4851400" y="365125"/>
            <a:ext cx="6813550" cy="5811838"/>
          </a:xfrm>
        </p:spPr>
        <p:txBody>
          <a:bodyPr/>
          <a:lstStyle/>
          <a:p>
            <a:endParaRPr lang="en-US" dirty="0"/>
          </a:p>
        </p:txBody>
      </p:sp>
      <p:sp>
        <p:nvSpPr>
          <p:cNvPr id="10" name="Rectangle 9">
            <a:extLst>
              <a:ext uri="{FF2B5EF4-FFF2-40B4-BE49-F238E27FC236}">
                <a16:creationId xmlns:a16="http://schemas.microsoft.com/office/drawing/2014/main" id="{4E017723-750C-442E-97A0-7CCDB5E1B39B}"/>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55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ft side title and description, right side photo">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6547DBF-6DB0-42FE-A78C-E399E48925E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0968752-0C12-4FF2-BA38-1CB7D466CFC3}"/>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522BE222-67B8-4ED7-94ED-B9CF45EEBEEF}"/>
              </a:ext>
            </a:extLst>
          </p:cNvPr>
          <p:cNvSpPr>
            <a:spLocks noGrp="1"/>
          </p:cNvSpPr>
          <p:nvPr>
            <p:ph sz="half" idx="13" hasCustomPrompt="1"/>
          </p:nvPr>
        </p:nvSpPr>
        <p:spPr>
          <a:xfrm>
            <a:off x="838200" y="2611315"/>
            <a:ext cx="3566746" cy="3565647"/>
          </a:xfrm>
        </p:spPr>
        <p:txBody>
          <a:bodyPr>
            <a:normAutofit/>
          </a:bodyPr>
          <a:lstStyle>
            <a:lvl1pPr marL="0" indent="0">
              <a:lnSpc>
                <a:spcPts val="2600"/>
              </a:lnSpc>
              <a:buNone/>
              <a:defRPr sz="1800" i="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DESCRIPTION HERE</a:t>
            </a:r>
          </a:p>
        </p:txBody>
      </p:sp>
      <p:sp>
        <p:nvSpPr>
          <p:cNvPr id="9" name="Slide Number Placeholder 5">
            <a:extLst>
              <a:ext uri="{FF2B5EF4-FFF2-40B4-BE49-F238E27FC236}">
                <a16:creationId xmlns:a16="http://schemas.microsoft.com/office/drawing/2014/main" id="{A44BAE75-FEF4-475F-88E7-1301030EE87C}"/>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8" name="Content Placeholder 2">
            <a:extLst>
              <a:ext uri="{FF2B5EF4-FFF2-40B4-BE49-F238E27FC236}">
                <a16:creationId xmlns:a16="http://schemas.microsoft.com/office/drawing/2014/main" id="{0FAD967E-95D6-4926-82D7-413FF7D8DA2D}"/>
              </a:ext>
            </a:extLst>
          </p:cNvPr>
          <p:cNvSpPr>
            <a:spLocks noGrp="1"/>
          </p:cNvSpPr>
          <p:nvPr>
            <p:ph sz="half" idx="1"/>
          </p:nvPr>
        </p:nvSpPr>
        <p:spPr>
          <a:xfrm>
            <a:off x="4847491" y="365125"/>
            <a:ext cx="6802315" cy="5811837"/>
          </a:xfrm>
        </p:spPr>
        <p:txBody>
          <a:bodyPr numCol="1"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948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g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3FFE5-A5B6-4CF1-B958-5FDE10686838}"/>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1" name="Slide Number Placeholder 5">
            <a:extLst>
              <a:ext uri="{FF2B5EF4-FFF2-40B4-BE49-F238E27FC236}">
                <a16:creationId xmlns:a16="http://schemas.microsoft.com/office/drawing/2014/main" id="{62FA88C0-8E8E-4EEC-B470-856E6830B5C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E4D82B24-D11E-49A0-B264-301FA72632EA}"/>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485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bl">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CF53205-FBA3-49D8-AF1C-3599D3DE8657}"/>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18BE4BD-8521-4C4B-B5E6-CA395BF3E2D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7DDF9A14-A1EE-4EED-8E3D-8CAFE9CB45D7}"/>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CF8D635B-92D0-4462-A0B4-14B96F2DA2B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35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FC225D5-4E22-412C-AA45-AEA413B69BE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C2029751-2628-4E6F-B4A4-32707B414D2F}"/>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7C48E9F2-3814-4420-9EC5-413563A30FE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solidFill>
                <a:srgbClr val="0F7FC9"/>
              </a:solidFill>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29281934-B06C-4FC5-AF1A-E10A0A52EE65}"/>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39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8.emf"/><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7.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70" r:id="rId1"/>
    <p:sldLayoutId id="2147483695" r:id="rId2"/>
    <p:sldLayoutId id="2147483687" r:id="rId3"/>
    <p:sldLayoutId id="2147483682" r:id="rId4"/>
    <p:sldLayoutId id="2147483683" r:id="rId5"/>
    <p:sldLayoutId id="2147483693" r:id="rId6"/>
    <p:sldLayoutId id="2147483650" r:id="rId7"/>
    <p:sldLayoutId id="2147483652" r:id="rId8"/>
    <p:sldLayoutId id="2147483688" r:id="rId9"/>
    <p:sldLayoutId id="2147483664" r:id="rId10"/>
    <p:sldLayoutId id="2147483689" r:id="rId11"/>
    <p:sldLayoutId id="2147483653" r:id="rId12"/>
    <p:sldLayoutId id="2147483690" r:id="rId13"/>
    <p:sldLayoutId id="2147483663" r:id="rId14"/>
    <p:sldLayoutId id="2147483662" r:id="rId15"/>
    <p:sldLayoutId id="2147483684" r:id="rId16"/>
    <p:sldLayoutId id="2147483692" r:id="rId17"/>
    <p:sldLayoutId id="2147483694" r:id="rId18"/>
    <p:sldLayoutId id="2147483701" r:id="rId19"/>
    <p:sldLayoutId id="2147483702" r:id="rId20"/>
    <p:sldLayoutId id="2147483724" r:id="rId21"/>
  </p:sldLayoutIdLst>
  <p:hf hdr="0" ftr="0" dt="0"/>
  <p:txStyles>
    <p:titleStyle>
      <a:lvl1pPr algn="l" defTabSz="914400" rtl="0" eaLnBrk="1" latinLnBrk="0" hangingPunct="1">
        <a:lnSpc>
          <a:spcPct val="90000"/>
        </a:lnSpc>
        <a:spcBef>
          <a:spcPct val="0"/>
        </a:spcBef>
        <a:buNone/>
        <a:defRPr sz="4400" b="0" kern="1200" spc="10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40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1pPr>
      <a:lvl2pPr marL="685800" indent="-228600" algn="l" defTabSz="914400" rtl="0" eaLnBrk="1" latinLnBrk="0" hangingPunct="1">
        <a:lnSpc>
          <a:spcPct val="108000"/>
        </a:lnSpc>
        <a:spcBef>
          <a:spcPts val="500"/>
        </a:spcBef>
        <a:buFont typeface="Arial" panose="020B0604020202020204" pitchFamily="34" charset="0"/>
        <a:buChar char="•"/>
        <a:defRPr sz="36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2pPr>
      <a:lvl3pPr marL="1143000" indent="-228600" algn="l" defTabSz="914400" rtl="0" eaLnBrk="1" latinLnBrk="0" hangingPunct="1">
        <a:lnSpc>
          <a:spcPct val="108000"/>
        </a:lnSpc>
        <a:spcBef>
          <a:spcPts val="500"/>
        </a:spcBef>
        <a:buFont typeface="Arial" panose="020B0604020202020204" pitchFamily="34" charset="0"/>
        <a:buChar char="•"/>
        <a:defRPr sz="32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3pPr>
      <a:lvl4pPr marL="1600200" indent="-228600" algn="l" defTabSz="914400" rtl="0" eaLnBrk="1" latinLnBrk="0" hangingPunct="1">
        <a:lnSpc>
          <a:spcPct val="108000"/>
        </a:lnSpc>
        <a:spcBef>
          <a:spcPts val="500"/>
        </a:spcBef>
        <a:buFont typeface="Arial" panose="020B0604020202020204" pitchFamily="34" charset="0"/>
        <a:buChar char="•"/>
        <a:defRPr sz="28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4pPr>
      <a:lvl5pPr marL="2057400" indent="-228600" algn="l" defTabSz="914400" rtl="0" eaLnBrk="1" latinLnBrk="0" hangingPunct="1">
        <a:lnSpc>
          <a:spcPct val="108000"/>
        </a:lnSpc>
        <a:spcBef>
          <a:spcPts val="500"/>
        </a:spcBef>
        <a:buFont typeface="Arial" panose="020B0604020202020204" pitchFamily="34" charset="0"/>
        <a:buChar char="•"/>
        <a:defRPr sz="24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6400" y="127001"/>
            <a:ext cx="1141306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524000" y="228601"/>
            <a:ext cx="1016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609600" y="11430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fld id="{E96641A9-D945-43BD-9CE9-06798B48A967}" type="slidenum">
              <a:rPr lang="en-US">
                <a:solidFill>
                  <a:srgbClr val="FFFFFF"/>
                </a:solidFill>
              </a:rPr>
              <a:pPr/>
              <a:t>‹#›</a:t>
            </a:fld>
            <a:endParaRPr lang="en-US" dirty="0">
              <a:solidFill>
                <a:srgbClr val="FFFFFF"/>
              </a:solidFill>
            </a:endParaRPr>
          </a:p>
        </p:txBody>
      </p:sp>
      <p:sp>
        <p:nvSpPr>
          <p:cNvPr id="9" name="Rectangle 8"/>
          <p:cNvSpPr/>
          <p:nvPr/>
        </p:nvSpPr>
        <p:spPr>
          <a:xfrm>
            <a:off x="135467" y="101601"/>
            <a:ext cx="11921067"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dirty="0">
              <a:solidFill>
                <a:srgbClr val="FFFFFF"/>
              </a:solidFill>
            </a:endParaRPr>
          </a:p>
        </p:txBody>
      </p:sp>
      <p:pic>
        <p:nvPicPr>
          <p:cNvPr id="3" name="Picture 2" descr="NIH_OER_Master_Logo_2Color.eps"/>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8000" y="6172200"/>
            <a:ext cx="2201333" cy="281740"/>
          </a:xfrm>
          <a:prstGeom prst="rect">
            <a:avLst/>
          </a:prstGeom>
        </p:spPr>
      </p:pic>
    </p:spTree>
    <p:extLst>
      <p:ext uri="{BB962C8B-B14F-4D97-AF65-F5344CB8AC3E}">
        <p14:creationId xmlns:p14="http://schemas.microsoft.com/office/powerpoint/2010/main" val="35405558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ecfr.gov/on/2018-07-19/title-45/subtitle-A/subchapter-A/part-46" TargetMode="External"/><Relationship Id="rId3" Type="http://schemas.openxmlformats.org/officeDocument/2006/relationships/hyperlink" Target="https://grants.nih.gov/policy/humansubjects/single-irb-policy-multi-site-research.htm" TargetMode="External"/><Relationship Id="rId7" Type="http://schemas.openxmlformats.org/officeDocument/2006/relationships/hyperlink" Target="https://grants.nih.gov/grants/guide/notice-files/NOT-OD-21-006.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grants.nih.gov/grants/guide/notice-files/NOT-OD-18-003.html#:~:text=The%20NIH%20sIRB%20policy%20allows,reviewed%20and%20approved%20by%20NIH." TargetMode="External"/><Relationship Id="rId11" Type="http://schemas.openxmlformats.org/officeDocument/2006/relationships/hyperlink" Target="mailto:SingleIRBpolicy@mail.nih.gov" TargetMode="External"/><Relationship Id="rId5" Type="http://schemas.openxmlformats.org/officeDocument/2006/relationships/hyperlink" Target="https://grants.nih.gov/grants/guide/notice-files/NOT-OD-16-094.html" TargetMode="External"/><Relationship Id="rId10" Type="http://schemas.openxmlformats.org/officeDocument/2006/relationships/hyperlink" Target="https://grants.nih.gov/sites/default/files/exemption_infographic_v8_508c_1-15-2020.pdf" TargetMode="External"/><Relationship Id="rId4" Type="http://schemas.openxmlformats.org/officeDocument/2006/relationships/hyperlink" Target="https://extramural-intranet.nih.gov/sites/default/files/sIRB%20Exceptions%20Workflow_10-08-2021.pdf" TargetMode="External"/><Relationship Id="rId9" Type="http://schemas.openxmlformats.org/officeDocument/2006/relationships/hyperlink" Target="https://www.hhs.gov/ohrp/regulations-and-policy/single-irb-exception-determinations/october-2020-exception-determination/index.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ingleIRBpolicy@mail.nih.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rants.nih.gov/grants/guide/notice-files/NOT-OD-16-094.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guide/notice-files/NOT-OD-21-174.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gi-bin/retrieveECFR?gp=&amp;SID=83cd09e1c0f5c6937cd9d7513160fc3f&amp;pitd=20180719&amp;n=pt45.1.46&amp;r=PART&amp;ty=HTML#se45.1.46_11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AB18D-4CD3-4A83-BA9B-666911F21F34}"/>
              </a:ext>
            </a:extLst>
          </p:cNvPr>
          <p:cNvSpPr>
            <a:spLocks noGrp="1"/>
          </p:cNvSpPr>
          <p:nvPr>
            <p:ph type="title"/>
          </p:nvPr>
        </p:nvSpPr>
        <p:spPr>
          <a:xfrm>
            <a:off x="241540" y="197566"/>
            <a:ext cx="10137424" cy="4109119"/>
          </a:xfrm>
        </p:spPr>
        <p:txBody>
          <a:bodyPr/>
          <a:lstStyle/>
          <a:p>
            <a:r>
              <a:rPr lang="en-US" sz="3000" b="1" dirty="0">
                <a:solidFill>
                  <a:schemeClr val="bg1"/>
                </a:solidFill>
              </a:rPr>
              <a:t>NIH Virtual Grants Conference – </a:t>
            </a:r>
            <a:br>
              <a:rPr lang="en-US" sz="3000" b="1" dirty="0">
                <a:solidFill>
                  <a:schemeClr val="bg1"/>
                </a:solidFill>
              </a:rPr>
            </a:br>
            <a:r>
              <a:rPr lang="en-US" sz="3000" b="1" dirty="0" err="1">
                <a:solidFill>
                  <a:schemeClr val="bg1"/>
                </a:solidFill>
              </a:rPr>
              <a:t>PreCon</a:t>
            </a:r>
            <a:r>
              <a:rPr lang="en-US" sz="3000" b="1" dirty="0">
                <a:solidFill>
                  <a:schemeClr val="bg1"/>
                </a:solidFill>
              </a:rPr>
              <a:t> Workshop</a:t>
            </a:r>
            <a:br>
              <a:rPr lang="en-US" sz="3000" b="1" dirty="0">
                <a:solidFill>
                  <a:schemeClr val="bg1"/>
                </a:solidFill>
              </a:rPr>
            </a:br>
            <a:r>
              <a:rPr lang="en-US" sz="4400" b="1" dirty="0">
                <a:solidFill>
                  <a:schemeClr val="bg1"/>
                </a:solidFill>
              </a:rPr>
              <a:t>Human Subjects Research: </a:t>
            </a:r>
            <a:br>
              <a:rPr lang="en-US" sz="4400" b="1" dirty="0">
                <a:solidFill>
                  <a:schemeClr val="bg1"/>
                </a:solidFill>
              </a:rPr>
            </a:br>
            <a:r>
              <a:rPr lang="en-US" sz="4400" b="1" dirty="0">
                <a:solidFill>
                  <a:schemeClr val="bg1"/>
                </a:solidFill>
              </a:rPr>
              <a:t>Policies, Clinical Trials, and Inclusion </a:t>
            </a:r>
            <a:br>
              <a:rPr lang="en-US" b="1" dirty="0">
                <a:solidFill>
                  <a:schemeClr val="bg1"/>
                </a:solidFill>
              </a:rPr>
            </a:br>
            <a:br>
              <a:rPr lang="en-US" b="1" dirty="0">
                <a:solidFill>
                  <a:schemeClr val="bg1"/>
                </a:solidFill>
              </a:rPr>
            </a:br>
            <a:r>
              <a:rPr lang="en-US" sz="4300" b="1" i="1" dirty="0"/>
              <a:t>Essentials of Single IRB Requirements</a:t>
            </a:r>
            <a:endParaRPr lang="en-US" sz="4300" i="1" dirty="0"/>
          </a:p>
        </p:txBody>
      </p:sp>
      <p:sp>
        <p:nvSpPr>
          <p:cNvPr id="2" name="Text Placeholder 1">
            <a:extLst>
              <a:ext uri="{FF2B5EF4-FFF2-40B4-BE49-F238E27FC236}">
                <a16:creationId xmlns:a16="http://schemas.microsoft.com/office/drawing/2014/main" id="{7F096591-D1BD-49F9-99CD-B5D135AE05E4}"/>
              </a:ext>
            </a:extLst>
          </p:cNvPr>
          <p:cNvSpPr>
            <a:spLocks noGrp="1"/>
          </p:cNvSpPr>
          <p:nvPr>
            <p:ph type="body" idx="10"/>
          </p:nvPr>
        </p:nvSpPr>
        <p:spPr>
          <a:xfrm>
            <a:off x="4537494" y="4358444"/>
            <a:ext cx="5318133" cy="1289712"/>
          </a:xfrm>
        </p:spPr>
        <p:txBody>
          <a:bodyPr>
            <a:noAutofit/>
          </a:bodyPr>
          <a:lstStyle/>
          <a:p>
            <a:r>
              <a:rPr lang="en-US" sz="1800" b="1" dirty="0">
                <a:latin typeface="Roboto" panose="02000000000000000000" pitchFamily="2" charset="0"/>
                <a:ea typeface="Roboto" panose="02000000000000000000" pitchFamily="2" charset="0"/>
              </a:rPr>
              <a:t>Lyndi Lahl, RN, MS</a:t>
            </a:r>
          </a:p>
          <a:p>
            <a:pPr>
              <a:spcBef>
                <a:spcPts val="0"/>
              </a:spcBef>
            </a:pPr>
            <a:r>
              <a:rPr lang="en-US" sz="1800" b="1" dirty="0">
                <a:latin typeface="Roboto" panose="02000000000000000000" pitchFamily="2" charset="0"/>
                <a:ea typeface="Roboto" panose="02000000000000000000" pitchFamily="2" charset="0"/>
              </a:rPr>
              <a:t>Human Subjects Officer, DHSR/OER/NIH</a:t>
            </a:r>
          </a:p>
          <a:p>
            <a:pPr>
              <a:spcBef>
                <a:spcPts val="0"/>
              </a:spcBef>
            </a:pPr>
            <a:endParaRPr lang="en-US" sz="1600" dirty="0"/>
          </a:p>
          <a:p>
            <a:r>
              <a:rPr lang="en-US" sz="1600" b="1" dirty="0"/>
              <a:t>December 6, 2022</a:t>
            </a:r>
          </a:p>
        </p:txBody>
      </p:sp>
    </p:spTree>
    <p:extLst>
      <p:ext uri="{BB962C8B-B14F-4D97-AF65-F5344CB8AC3E}">
        <p14:creationId xmlns:p14="http://schemas.microsoft.com/office/powerpoint/2010/main" val="2632151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D7E962D-8EC8-4213-9E41-07A6D3649626}"/>
              </a:ext>
            </a:extLst>
          </p:cNvPr>
          <p:cNvSpPr>
            <a:spLocks noGrp="1"/>
          </p:cNvSpPr>
          <p:nvPr>
            <p:ph type="title"/>
          </p:nvPr>
        </p:nvSpPr>
        <p:spPr>
          <a:xfrm>
            <a:off x="1389278" y="1233241"/>
            <a:ext cx="3240506" cy="4064628"/>
          </a:xfrm>
        </p:spPr>
        <p:txBody>
          <a:bodyPr>
            <a:normAutofit/>
          </a:bodyPr>
          <a:lstStyle/>
          <a:p>
            <a:pPr algn="ctr"/>
            <a:r>
              <a:rPr lang="en-US" dirty="0">
                <a:solidFill>
                  <a:srgbClr val="FFFFFF"/>
                </a:solidFill>
              </a:rPr>
              <a:t>Prime Recipient and sIRB</a:t>
            </a:r>
          </a:p>
        </p:txBody>
      </p:sp>
      <p:sp>
        <p:nvSpPr>
          <p:cNvPr id="14"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A939B0C-42FF-4CD7-8F5D-1DE21AF7E100}"/>
              </a:ext>
            </a:extLst>
          </p:cNvPr>
          <p:cNvSpPr>
            <a:spLocks noGrp="1"/>
          </p:cNvSpPr>
          <p:nvPr>
            <p:ph idx="1"/>
          </p:nvPr>
        </p:nvSpPr>
        <p:spPr>
          <a:xfrm>
            <a:off x="6171567" y="867507"/>
            <a:ext cx="5571334" cy="5244640"/>
          </a:xfrm>
        </p:spPr>
        <p:txBody>
          <a:bodyPr anchor="t">
            <a:normAutofit/>
          </a:bodyPr>
          <a:lstStyle/>
          <a:p>
            <a:pPr marL="0" indent="0">
              <a:lnSpc>
                <a:spcPct val="98000"/>
              </a:lnSpc>
              <a:buNone/>
            </a:pPr>
            <a:r>
              <a:rPr lang="en-US" sz="2400" dirty="0"/>
              <a:t>Institutions that receive an award (e.g., grant, contract, cooperative agreement) directly from NIH for non-exempt human subjects research are considered engaged in the research project, even when all activities involving human subjects are carried out by employees or agents of another institution. </a:t>
            </a:r>
          </a:p>
          <a:p>
            <a:pPr marL="0" indent="0">
              <a:lnSpc>
                <a:spcPct val="98000"/>
              </a:lnSpc>
              <a:buNone/>
            </a:pPr>
            <a:endParaRPr lang="en-US" sz="2400" dirty="0"/>
          </a:p>
          <a:p>
            <a:pPr marL="0" indent="0">
              <a:lnSpc>
                <a:spcPct val="98000"/>
              </a:lnSpc>
              <a:buNone/>
            </a:pPr>
            <a:r>
              <a:rPr lang="en-US" sz="2400" dirty="0"/>
              <a:t>In this situation, the sIRB requirements apply if both institutions are located within the U.S. </a:t>
            </a:r>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7FB5510E-A915-43DE-9B0C-FBBAB73CD2EB}"/>
              </a:ext>
            </a:extLst>
          </p:cNvPr>
          <p:cNvSpPr>
            <a:spLocks noGrp="1"/>
          </p:cNvSpPr>
          <p:nvPr>
            <p:ph type="sldNum" sz="quarter" idx="12"/>
          </p:nvPr>
        </p:nvSpPr>
        <p:spPr>
          <a:xfrm>
            <a:off x="530529" y="6423426"/>
            <a:ext cx="1332744" cy="365125"/>
          </a:xfrm>
        </p:spPr>
        <p:txBody>
          <a:bodyPr>
            <a:normAutofit/>
          </a:bodyPr>
          <a:lstStyle/>
          <a:p>
            <a:pPr>
              <a:lnSpc>
                <a:spcPct val="90000"/>
              </a:lnSpc>
              <a:spcAft>
                <a:spcPts val="600"/>
              </a:spcAft>
            </a:pPr>
            <a:r>
              <a:rPr lang="en-US" sz="1200" spc="50" dirty="0">
                <a:latin typeface="Roboto light" panose="02000000000000000000" pitchFamily="2" charset="0"/>
                <a:ea typeface="Roboto light" panose="02000000000000000000" pitchFamily="2" charset="0"/>
                <a:cs typeface="Open Sans" panose="020B0606030504020204" pitchFamily="34" charset="0"/>
              </a:rPr>
              <a:t>SLIDE</a:t>
            </a:r>
            <a:r>
              <a:rPr lang="en-US" sz="1200" spc="100" dirty="0">
                <a:latin typeface="Roboto light" panose="02000000000000000000" pitchFamily="2" charset="0"/>
                <a:ea typeface="Roboto light" panose="02000000000000000000" pitchFamily="2" charset="0"/>
                <a:cs typeface="Open Sans" panose="020B0606030504020204" pitchFamily="34" charset="0"/>
              </a:rPr>
              <a:t> |</a:t>
            </a:r>
            <a:r>
              <a:rPr lang="en-US" sz="1200"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z="1200" smtClean="0">
                <a:latin typeface="Roboto black" panose="02000000000000000000" pitchFamily="2" charset="0"/>
                <a:ea typeface="Roboto black" panose="02000000000000000000" pitchFamily="2" charset="0"/>
              </a:rPr>
              <a:pPr>
                <a:lnSpc>
                  <a:spcPct val="90000"/>
                </a:lnSpc>
                <a:spcAft>
                  <a:spcPts val="600"/>
                </a:spcAft>
              </a:pPr>
              <a:t>10</a:t>
            </a:fld>
            <a:endParaRPr lang="en-US" sz="1200"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92915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A72AF-AC4B-4F4F-8F1A-4BC2D1362C9E}"/>
              </a:ext>
            </a:extLst>
          </p:cNvPr>
          <p:cNvSpPr>
            <a:spLocks noGrp="1"/>
          </p:cNvSpPr>
          <p:nvPr>
            <p:ph type="title"/>
          </p:nvPr>
        </p:nvSpPr>
        <p:spPr>
          <a:xfrm>
            <a:off x="838200" y="365125"/>
            <a:ext cx="5558489" cy="1325563"/>
          </a:xfrm>
        </p:spPr>
        <p:txBody>
          <a:bodyPr>
            <a:normAutofit/>
          </a:bodyPr>
          <a:lstStyle/>
          <a:p>
            <a:r>
              <a:rPr lang="en-US" dirty="0"/>
              <a:t>Reliance Agreement	</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62E5A29-0512-4EFC-8597-B17B923DD537}"/>
              </a:ext>
            </a:extLst>
          </p:cNvPr>
          <p:cNvSpPr>
            <a:spLocks noGrp="1"/>
          </p:cNvSpPr>
          <p:nvPr>
            <p:ph idx="1"/>
          </p:nvPr>
        </p:nvSpPr>
        <p:spPr>
          <a:xfrm>
            <a:off x="552893" y="1634988"/>
            <a:ext cx="6485860" cy="4552155"/>
          </a:xfrm>
        </p:spPr>
        <p:txBody>
          <a:bodyPr>
            <a:noAutofit/>
          </a:bodyPr>
          <a:lstStyle/>
          <a:p>
            <a:pPr marL="0" indent="0">
              <a:lnSpc>
                <a:spcPct val="98000"/>
              </a:lnSpc>
              <a:buNone/>
            </a:pPr>
            <a:r>
              <a:rPr lang="en-US" sz="2400" dirty="0"/>
              <a:t>Each institution that is relying on a single IRB operated by a different institution or organization for the review of NIH research must have a written agreement in place between the institution and sIRB</a:t>
            </a:r>
          </a:p>
          <a:p>
            <a:pPr marL="0" indent="0">
              <a:lnSpc>
                <a:spcPct val="98000"/>
              </a:lnSpc>
              <a:buNone/>
            </a:pPr>
            <a:r>
              <a:rPr lang="en-US" sz="2400" i="1" dirty="0">
                <a:solidFill>
                  <a:schemeClr val="accent2">
                    <a:lumMod val="75000"/>
                  </a:schemeClr>
                </a:solidFill>
              </a:rPr>
              <a:t>Note</a:t>
            </a:r>
            <a:r>
              <a:rPr lang="en-US" sz="2400" dirty="0"/>
              <a:t>: the single IRB must be registered with OHRP</a:t>
            </a:r>
          </a:p>
          <a:p>
            <a:pPr marL="0" indent="0">
              <a:lnSpc>
                <a:spcPct val="98000"/>
              </a:lnSpc>
              <a:buNone/>
            </a:pPr>
            <a:r>
              <a:rPr lang="en-US" sz="2400" dirty="0"/>
              <a:t>The NIH recipient is responsible for ensuring the reliance agreements are in place and ensuring a mechanism is established for communication between the sIRB and participating sites</a:t>
            </a:r>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51D2EBEA-186C-4140-BCB7-4770A8BC5F28}"/>
              </a:ext>
            </a:extLst>
          </p:cNvPr>
          <p:cNvSpPr>
            <a:spLocks noGrp="1"/>
          </p:cNvSpPr>
          <p:nvPr>
            <p:ph type="sldNum" sz="quarter" idx="12"/>
          </p:nvPr>
        </p:nvSpPr>
        <p:spPr>
          <a:xfrm>
            <a:off x="347347" y="6377781"/>
            <a:ext cx="1573696" cy="365125"/>
          </a:xfrm>
        </p:spPr>
        <p:txBody>
          <a:bodyPr>
            <a:normAutofit/>
          </a:bodyPr>
          <a:lstStyle/>
          <a:p>
            <a:pPr>
              <a:spcAft>
                <a:spcPts val="600"/>
              </a:spcAft>
            </a:pPr>
            <a:r>
              <a:rPr lang="en-US" spc="50" dirty="0">
                <a:latin typeface="Roboto light" panose="02000000000000000000" pitchFamily="2" charset="0"/>
                <a:ea typeface="Roboto light" panose="02000000000000000000" pitchFamily="2" charset="0"/>
                <a:cs typeface="Open Sans" panose="020B0606030504020204" pitchFamily="34" charset="0"/>
              </a:rPr>
              <a:t>SLIDE</a:t>
            </a:r>
            <a:r>
              <a:rPr lang="en-US" spc="100" dirty="0">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11</a:t>
            </a:fld>
            <a:endParaRPr lang="en-US" dirty="0">
              <a:latin typeface="Roboto black" panose="02000000000000000000" pitchFamily="2" charset="0"/>
              <a:ea typeface="Roboto black" panose="02000000000000000000" pitchFamily="2" charset="0"/>
            </a:endParaRPr>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88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A86F27-DC29-40D1-A031-4D17DC55CF7D}"/>
              </a:ext>
            </a:extLst>
          </p:cNvPr>
          <p:cNvSpPr>
            <a:spLocks noGrp="1"/>
          </p:cNvSpPr>
          <p:nvPr>
            <p:ph type="sldNum" sz="quarter" idx="12"/>
          </p:nvPr>
        </p:nvSpPr>
        <p:spPr/>
        <p:txBody>
          <a:bodyPr/>
          <a:lstStyle/>
          <a:p>
            <a:r>
              <a:rPr lang="en-US" spc="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12</a:t>
            </a:fld>
            <a:endParaRPr lang="en-US" dirty="0"/>
          </a:p>
        </p:txBody>
      </p:sp>
      <p:sp>
        <p:nvSpPr>
          <p:cNvPr id="7" name="Title 6">
            <a:extLst>
              <a:ext uri="{FF2B5EF4-FFF2-40B4-BE49-F238E27FC236}">
                <a16:creationId xmlns:a16="http://schemas.microsoft.com/office/drawing/2014/main" id="{0B16C43E-A73B-44C0-9DE4-D4FFCAEA4F6C}"/>
              </a:ext>
            </a:extLst>
          </p:cNvPr>
          <p:cNvSpPr>
            <a:spLocks noGrp="1"/>
          </p:cNvSpPr>
          <p:nvPr>
            <p:ph type="title"/>
          </p:nvPr>
        </p:nvSpPr>
        <p:spPr/>
        <p:txBody>
          <a:bodyPr/>
          <a:lstStyle/>
          <a:p>
            <a:r>
              <a:rPr lang="en-US" dirty="0"/>
              <a:t>Comparison sIRB Requirements</a:t>
            </a:r>
          </a:p>
        </p:txBody>
      </p:sp>
      <p:sp>
        <p:nvSpPr>
          <p:cNvPr id="2" name="Text Placeholder 1">
            <a:extLst>
              <a:ext uri="{FF2B5EF4-FFF2-40B4-BE49-F238E27FC236}">
                <a16:creationId xmlns:a16="http://schemas.microsoft.com/office/drawing/2014/main" id="{E0132DAC-D506-4394-B447-902646199605}"/>
              </a:ext>
            </a:extLst>
          </p:cNvPr>
          <p:cNvSpPr>
            <a:spLocks noGrp="1"/>
          </p:cNvSpPr>
          <p:nvPr>
            <p:ph type="body" idx="1"/>
          </p:nvPr>
        </p:nvSpPr>
        <p:spPr>
          <a:xfrm>
            <a:off x="839788" y="1552210"/>
            <a:ext cx="5157787" cy="600861"/>
          </a:xfrm>
        </p:spPr>
        <p:txBody>
          <a:bodyPr>
            <a:normAutofit/>
          </a:bodyPr>
          <a:lstStyle/>
          <a:p>
            <a:r>
              <a:rPr lang="en-US" sz="2400" b="1" dirty="0"/>
              <a:t>Revised Common Rule	</a:t>
            </a:r>
          </a:p>
        </p:txBody>
      </p:sp>
      <p:sp>
        <p:nvSpPr>
          <p:cNvPr id="3" name="Content Placeholder 2">
            <a:extLst>
              <a:ext uri="{FF2B5EF4-FFF2-40B4-BE49-F238E27FC236}">
                <a16:creationId xmlns:a16="http://schemas.microsoft.com/office/drawing/2014/main" id="{D486CFF8-062F-4E8D-AFB0-19186E57D1CB}"/>
              </a:ext>
            </a:extLst>
          </p:cNvPr>
          <p:cNvSpPr>
            <a:spLocks noGrp="1"/>
          </p:cNvSpPr>
          <p:nvPr>
            <p:ph sz="half" idx="2"/>
          </p:nvPr>
        </p:nvSpPr>
        <p:spPr>
          <a:xfrm>
            <a:off x="839788" y="2293746"/>
            <a:ext cx="5157787" cy="4216399"/>
          </a:xfrm>
        </p:spPr>
        <p:txBody>
          <a:bodyPr>
            <a:normAutofit/>
          </a:bodyPr>
          <a:lstStyle/>
          <a:p>
            <a:pPr>
              <a:buFont typeface="Wingdings" panose="05000000000000000000" pitchFamily="2" charset="2"/>
              <a:buChar char="§"/>
            </a:pPr>
            <a:r>
              <a:rPr lang="en-US" sz="2400" dirty="0">
                <a:latin typeface="Roboto" panose="02000000000000000000" pitchFamily="2" charset="0"/>
                <a:ea typeface="Roboto" panose="02000000000000000000" pitchFamily="2" charset="0"/>
              </a:rPr>
              <a:t>Applies to institutions in the U.S. engaged in </a:t>
            </a:r>
            <a:r>
              <a:rPr lang="en-US" sz="2400" i="1" dirty="0">
                <a:solidFill>
                  <a:schemeClr val="accent2">
                    <a:lumMod val="75000"/>
                  </a:schemeClr>
                </a:solidFill>
                <a:latin typeface="Roboto" panose="02000000000000000000" pitchFamily="2" charset="0"/>
                <a:ea typeface="Roboto" panose="02000000000000000000" pitchFamily="2" charset="0"/>
              </a:rPr>
              <a:t>cooperative research projects</a:t>
            </a:r>
          </a:p>
          <a:p>
            <a:pPr>
              <a:buFont typeface="Wingdings" panose="05000000000000000000" pitchFamily="2" charset="2"/>
              <a:buChar char="§"/>
            </a:pPr>
            <a:r>
              <a:rPr lang="en-US" sz="2400" dirty="0">
                <a:solidFill>
                  <a:schemeClr val="accent2">
                    <a:lumMod val="75000"/>
                  </a:schemeClr>
                </a:solidFill>
                <a:latin typeface="Roboto" panose="02000000000000000000" pitchFamily="2" charset="0"/>
                <a:ea typeface="Roboto" panose="02000000000000000000" pitchFamily="2" charset="0"/>
              </a:rPr>
              <a:t>Initial IRB approval </a:t>
            </a:r>
            <a:r>
              <a:rPr lang="en-US" sz="2400" dirty="0">
                <a:latin typeface="Roboto" panose="02000000000000000000" pitchFamily="2" charset="0"/>
                <a:ea typeface="Roboto" panose="02000000000000000000" pitchFamily="2" charset="0"/>
              </a:rPr>
              <a:t>on or after </a:t>
            </a:r>
            <a:r>
              <a:rPr lang="en-US" sz="2400" i="1" dirty="0">
                <a:solidFill>
                  <a:schemeClr val="accent2">
                    <a:lumMod val="75000"/>
                  </a:schemeClr>
                </a:solidFill>
                <a:latin typeface="Roboto" panose="02000000000000000000" pitchFamily="2" charset="0"/>
                <a:ea typeface="Roboto" panose="02000000000000000000" pitchFamily="2" charset="0"/>
              </a:rPr>
              <a:t>January 20, 2020</a:t>
            </a:r>
          </a:p>
          <a:p>
            <a:pPr>
              <a:buFont typeface="Wingdings" panose="05000000000000000000" pitchFamily="2" charset="2"/>
              <a:buChar char="§"/>
            </a:pPr>
            <a:endParaRPr lang="en-US" sz="1600" dirty="0">
              <a:latin typeface="Roboto" panose="02000000000000000000" pitchFamily="2" charset="0"/>
              <a:ea typeface="Roboto" panose="02000000000000000000" pitchFamily="2" charset="0"/>
            </a:endParaRPr>
          </a:p>
          <a:p>
            <a:pPr>
              <a:buFont typeface="Wingdings" panose="05000000000000000000" pitchFamily="2" charset="2"/>
              <a:buChar char="§"/>
            </a:pPr>
            <a:r>
              <a:rPr lang="en-US" sz="2400" i="1" dirty="0">
                <a:latin typeface="Roboto" panose="02000000000000000000" pitchFamily="2" charset="0"/>
                <a:ea typeface="Roboto" panose="02000000000000000000" pitchFamily="2" charset="0"/>
              </a:rPr>
              <a:t>Applies</a:t>
            </a:r>
            <a:r>
              <a:rPr lang="en-US" sz="2400" dirty="0">
                <a:latin typeface="Roboto" panose="02000000000000000000" pitchFamily="2" charset="0"/>
                <a:ea typeface="Roboto" panose="02000000000000000000" pitchFamily="2" charset="0"/>
              </a:rPr>
              <a:t> to K, F, and </a:t>
            </a:r>
            <a:r>
              <a:rPr lang="en-US" sz="2400" dirty="0">
                <a:solidFill>
                  <a:schemeClr val="accent2">
                    <a:lumMod val="75000"/>
                  </a:schemeClr>
                </a:solidFill>
                <a:latin typeface="Roboto" panose="02000000000000000000" pitchFamily="2" charset="0"/>
                <a:ea typeface="Roboto" panose="02000000000000000000" pitchFamily="2" charset="0"/>
              </a:rPr>
              <a:t>OT awards</a:t>
            </a:r>
          </a:p>
          <a:p>
            <a:pPr>
              <a:buFont typeface="Wingdings" panose="05000000000000000000" pitchFamily="2" charset="2"/>
              <a:buChar char="§"/>
            </a:pPr>
            <a:endParaRPr lang="en-US" sz="1300" dirty="0">
              <a:latin typeface="Roboto" panose="02000000000000000000" pitchFamily="2" charset="0"/>
              <a:ea typeface="Roboto" panose="02000000000000000000" pitchFamily="2" charset="0"/>
            </a:endParaRPr>
          </a:p>
          <a:p>
            <a:pPr>
              <a:buFont typeface="Wingdings" panose="05000000000000000000" pitchFamily="2" charset="2"/>
              <a:buChar char="§"/>
            </a:pPr>
            <a:r>
              <a:rPr lang="en-US" sz="2400" dirty="0">
                <a:latin typeface="Roboto" panose="02000000000000000000" pitchFamily="2" charset="0"/>
                <a:ea typeface="Roboto" panose="02000000000000000000" pitchFamily="2" charset="0"/>
              </a:rPr>
              <a:t>rCR silent on sIRB plan</a:t>
            </a:r>
          </a:p>
          <a:p>
            <a:endParaRPr lang="en-US" sz="2400" dirty="0"/>
          </a:p>
          <a:p>
            <a:endParaRPr lang="en-US" dirty="0"/>
          </a:p>
        </p:txBody>
      </p:sp>
      <p:sp>
        <p:nvSpPr>
          <p:cNvPr id="4" name="Text Placeholder 3">
            <a:extLst>
              <a:ext uri="{FF2B5EF4-FFF2-40B4-BE49-F238E27FC236}">
                <a16:creationId xmlns:a16="http://schemas.microsoft.com/office/drawing/2014/main" id="{D4763963-FDAC-40DD-8BDC-DC2B3E539B63}"/>
              </a:ext>
            </a:extLst>
          </p:cNvPr>
          <p:cNvSpPr>
            <a:spLocks noGrp="1"/>
          </p:cNvSpPr>
          <p:nvPr>
            <p:ph type="body" sz="quarter" idx="3"/>
          </p:nvPr>
        </p:nvSpPr>
        <p:spPr>
          <a:xfrm>
            <a:off x="6169024" y="1563932"/>
            <a:ext cx="5183188" cy="600861"/>
          </a:xfrm>
        </p:spPr>
        <p:txBody>
          <a:bodyPr>
            <a:normAutofit/>
          </a:bodyPr>
          <a:lstStyle/>
          <a:p>
            <a:r>
              <a:rPr lang="en-US" sz="2400" b="1" dirty="0"/>
              <a:t>NIH Single IRB Policy</a:t>
            </a:r>
          </a:p>
        </p:txBody>
      </p:sp>
      <p:sp>
        <p:nvSpPr>
          <p:cNvPr id="5" name="Content Placeholder 4">
            <a:extLst>
              <a:ext uri="{FF2B5EF4-FFF2-40B4-BE49-F238E27FC236}">
                <a16:creationId xmlns:a16="http://schemas.microsoft.com/office/drawing/2014/main" id="{01753182-739A-40A1-9BE8-272AC5EF6058}"/>
              </a:ext>
            </a:extLst>
          </p:cNvPr>
          <p:cNvSpPr>
            <a:spLocks noGrp="1"/>
          </p:cNvSpPr>
          <p:nvPr>
            <p:ph sz="quarter" idx="4"/>
          </p:nvPr>
        </p:nvSpPr>
        <p:spPr>
          <a:xfrm>
            <a:off x="6096000" y="2274155"/>
            <a:ext cx="5183188" cy="4216400"/>
          </a:xfrm>
        </p:spPr>
        <p:txBody>
          <a:bodyPr>
            <a:normAutofit/>
          </a:bodyPr>
          <a:lstStyle/>
          <a:p>
            <a:pPr>
              <a:buFont typeface="Wingdings" panose="05000000000000000000" pitchFamily="2" charset="2"/>
              <a:buChar char="§"/>
            </a:pPr>
            <a:r>
              <a:rPr lang="en-US" sz="2400" dirty="0">
                <a:latin typeface="Roboto" panose="02000000000000000000" pitchFamily="2" charset="0"/>
                <a:ea typeface="Roboto" panose="02000000000000000000" pitchFamily="2" charset="0"/>
              </a:rPr>
              <a:t>Applies to domestic sites of multisite studies, </a:t>
            </a:r>
            <a:r>
              <a:rPr lang="en-US" sz="2400" i="1" dirty="0">
                <a:latin typeface="Roboto" panose="02000000000000000000" pitchFamily="2" charset="0"/>
                <a:ea typeface="Roboto" panose="02000000000000000000" pitchFamily="2" charset="0"/>
              </a:rPr>
              <a:t>conducting the </a:t>
            </a:r>
            <a:r>
              <a:rPr lang="en-US" sz="2400" i="1" dirty="0">
                <a:solidFill>
                  <a:schemeClr val="accent2">
                    <a:lumMod val="75000"/>
                  </a:schemeClr>
                </a:solidFill>
                <a:latin typeface="Roboto" panose="02000000000000000000" pitchFamily="2" charset="0"/>
                <a:ea typeface="Roboto" panose="02000000000000000000" pitchFamily="2" charset="0"/>
              </a:rPr>
              <a:t>same protocol</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rPr>
              <a:t>Competing grant applications and contract solicitations on or after </a:t>
            </a:r>
            <a:r>
              <a:rPr lang="en-US" sz="2400" i="1" dirty="0">
                <a:solidFill>
                  <a:schemeClr val="accent2">
                    <a:lumMod val="75000"/>
                  </a:schemeClr>
                </a:solidFill>
                <a:latin typeface="Roboto" panose="02000000000000000000" pitchFamily="2" charset="0"/>
                <a:ea typeface="Roboto" panose="02000000000000000000" pitchFamily="2" charset="0"/>
              </a:rPr>
              <a:t>January 25, 2018</a:t>
            </a:r>
          </a:p>
          <a:p>
            <a:pPr>
              <a:buFont typeface="Wingdings" panose="05000000000000000000" pitchFamily="2" charset="2"/>
              <a:buChar char="§"/>
            </a:pPr>
            <a:r>
              <a:rPr lang="en-US" sz="2400" i="1" dirty="0">
                <a:latin typeface="Roboto" panose="02000000000000000000" pitchFamily="2" charset="0"/>
                <a:ea typeface="Roboto" panose="02000000000000000000" pitchFamily="2" charset="0"/>
              </a:rPr>
              <a:t>Does not apply </a:t>
            </a:r>
            <a:r>
              <a:rPr lang="en-US" sz="2400" dirty="0">
                <a:latin typeface="Roboto" panose="02000000000000000000" pitchFamily="2" charset="0"/>
                <a:ea typeface="Roboto" panose="02000000000000000000" pitchFamily="2" charset="0"/>
              </a:rPr>
              <a:t>to K, F, or OT awards</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rPr>
              <a:t>sIRB plan (i.e., </a:t>
            </a:r>
            <a:r>
              <a:rPr lang="en-US" sz="2400" i="1" dirty="0">
                <a:solidFill>
                  <a:schemeClr val="accent2">
                    <a:lumMod val="75000"/>
                  </a:schemeClr>
                </a:solidFill>
                <a:latin typeface="Roboto" panose="02000000000000000000" pitchFamily="2" charset="0"/>
                <a:ea typeface="Roboto" panose="02000000000000000000" pitchFamily="2" charset="0"/>
              </a:rPr>
              <a:t>sIRB name</a:t>
            </a:r>
            <a:r>
              <a:rPr lang="en-US" sz="2400" dirty="0">
                <a:latin typeface="Roboto" panose="02000000000000000000" pitchFamily="2" charset="0"/>
                <a:ea typeface="Roboto" panose="02000000000000000000" pitchFamily="2" charset="0"/>
              </a:rPr>
              <a:t>) required</a:t>
            </a:r>
          </a:p>
          <a:p>
            <a:endParaRPr lang="en-US" dirty="0"/>
          </a:p>
        </p:txBody>
      </p:sp>
    </p:spTree>
    <p:extLst>
      <p:ext uri="{BB962C8B-B14F-4D97-AF65-F5344CB8AC3E}">
        <p14:creationId xmlns:p14="http://schemas.microsoft.com/office/powerpoint/2010/main" val="141451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A86F27-DC29-40D1-A031-4D17DC55CF7D}"/>
              </a:ext>
            </a:extLst>
          </p:cNvPr>
          <p:cNvSpPr>
            <a:spLocks noGrp="1"/>
          </p:cNvSpPr>
          <p:nvPr>
            <p:ph type="sldNum" sz="quarter" idx="12"/>
          </p:nvPr>
        </p:nvSpPr>
        <p:spPr>
          <a:xfrm>
            <a:off x="106680" y="6414596"/>
            <a:ext cx="2743200" cy="365125"/>
          </a:xfrm>
        </p:spPr>
        <p:txBody>
          <a:body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13</a:t>
            </a:fld>
            <a:endParaRPr lang="en-US" dirty="0"/>
          </a:p>
        </p:txBody>
      </p:sp>
      <p:sp>
        <p:nvSpPr>
          <p:cNvPr id="7" name="Title 6">
            <a:extLst>
              <a:ext uri="{FF2B5EF4-FFF2-40B4-BE49-F238E27FC236}">
                <a16:creationId xmlns:a16="http://schemas.microsoft.com/office/drawing/2014/main" id="{0B16C43E-A73B-44C0-9DE4-D4FFCAEA4F6C}"/>
              </a:ext>
            </a:extLst>
          </p:cNvPr>
          <p:cNvSpPr>
            <a:spLocks noGrp="1"/>
          </p:cNvSpPr>
          <p:nvPr>
            <p:ph type="title"/>
          </p:nvPr>
        </p:nvSpPr>
        <p:spPr>
          <a:xfrm>
            <a:off x="0" y="238958"/>
            <a:ext cx="11922369" cy="1325563"/>
          </a:xfrm>
        </p:spPr>
        <p:txBody>
          <a:bodyPr/>
          <a:lstStyle/>
          <a:p>
            <a:r>
              <a:rPr lang="en-US" dirty="0"/>
              <a:t>Comparison sIRB Requirements (continued) </a:t>
            </a:r>
          </a:p>
        </p:txBody>
      </p:sp>
      <p:sp>
        <p:nvSpPr>
          <p:cNvPr id="2" name="Text Placeholder 1">
            <a:extLst>
              <a:ext uri="{FF2B5EF4-FFF2-40B4-BE49-F238E27FC236}">
                <a16:creationId xmlns:a16="http://schemas.microsoft.com/office/drawing/2014/main" id="{E0132DAC-D506-4394-B447-902646199605}"/>
              </a:ext>
            </a:extLst>
          </p:cNvPr>
          <p:cNvSpPr>
            <a:spLocks noGrp="1"/>
          </p:cNvSpPr>
          <p:nvPr>
            <p:ph type="body" idx="1"/>
          </p:nvPr>
        </p:nvSpPr>
        <p:spPr>
          <a:xfrm>
            <a:off x="839788" y="1333146"/>
            <a:ext cx="5157787" cy="600861"/>
          </a:xfrm>
        </p:spPr>
        <p:txBody>
          <a:bodyPr>
            <a:normAutofit/>
          </a:bodyPr>
          <a:lstStyle/>
          <a:p>
            <a:r>
              <a:rPr lang="en-US" sz="2400" b="1" dirty="0"/>
              <a:t>Revised Common Rule (rCR)	</a:t>
            </a:r>
          </a:p>
        </p:txBody>
      </p:sp>
      <p:sp>
        <p:nvSpPr>
          <p:cNvPr id="3" name="Content Placeholder 2">
            <a:extLst>
              <a:ext uri="{FF2B5EF4-FFF2-40B4-BE49-F238E27FC236}">
                <a16:creationId xmlns:a16="http://schemas.microsoft.com/office/drawing/2014/main" id="{D486CFF8-062F-4E8D-AFB0-19186E57D1CB}"/>
              </a:ext>
            </a:extLst>
          </p:cNvPr>
          <p:cNvSpPr>
            <a:spLocks noGrp="1"/>
          </p:cNvSpPr>
          <p:nvPr>
            <p:ph sz="half" idx="2"/>
          </p:nvPr>
        </p:nvSpPr>
        <p:spPr>
          <a:xfrm>
            <a:off x="681318" y="2191313"/>
            <a:ext cx="5157787" cy="4427729"/>
          </a:xfrm>
        </p:spPr>
        <p:txBody>
          <a:bodyPr>
            <a:normAutofit/>
          </a:bodyPr>
          <a:lstStyle/>
          <a:p>
            <a:pPr>
              <a:lnSpc>
                <a:spcPct val="100000"/>
              </a:lnSpc>
              <a:spcAft>
                <a:spcPts val="1200"/>
              </a:spcAft>
              <a:buFont typeface="Wingdings" panose="05000000000000000000" pitchFamily="2" charset="2"/>
              <a:buChar char="§"/>
            </a:pPr>
            <a:r>
              <a:rPr lang="en-US" sz="2400" dirty="0">
                <a:latin typeface="Roboto" panose="02000000000000000000" pitchFamily="2" charset="0"/>
                <a:ea typeface="Roboto" panose="02000000000000000000" pitchFamily="2" charset="0"/>
              </a:rPr>
              <a:t>Not subject to the rCR sIRB requirement when more than single IRB review is required </a:t>
            </a:r>
            <a:r>
              <a:rPr lang="en-US" sz="2400" dirty="0">
                <a:solidFill>
                  <a:schemeClr val="accent2">
                    <a:lumMod val="75000"/>
                  </a:schemeClr>
                </a:solidFill>
                <a:latin typeface="Roboto" panose="02000000000000000000" pitchFamily="2" charset="0"/>
                <a:ea typeface="Roboto" panose="02000000000000000000" pitchFamily="2" charset="0"/>
              </a:rPr>
              <a:t>by </a:t>
            </a:r>
            <a:r>
              <a:rPr lang="en-US" sz="2400" i="1" dirty="0">
                <a:solidFill>
                  <a:schemeClr val="accent2">
                    <a:lumMod val="75000"/>
                  </a:schemeClr>
                </a:solidFill>
                <a:latin typeface="Roboto" panose="02000000000000000000" pitchFamily="2" charset="0"/>
                <a:ea typeface="Roboto" panose="02000000000000000000" pitchFamily="2" charset="0"/>
              </a:rPr>
              <a:t>law</a:t>
            </a:r>
          </a:p>
          <a:p>
            <a:pPr>
              <a:lnSpc>
                <a:spcPct val="100000"/>
              </a:lnSpc>
              <a:spcAft>
                <a:spcPts val="1200"/>
              </a:spcAft>
              <a:buFont typeface="Wingdings" panose="05000000000000000000" pitchFamily="2" charset="2"/>
              <a:buChar char="§"/>
            </a:pPr>
            <a:r>
              <a:rPr lang="en-US" sz="2400" dirty="0">
                <a:latin typeface="Roboto" panose="02000000000000000000" pitchFamily="2" charset="0"/>
                <a:ea typeface="Roboto" panose="02000000000000000000" pitchFamily="2" charset="0"/>
              </a:rPr>
              <a:t>New ancillary study is subject to the rCR sIRB requirement</a:t>
            </a:r>
          </a:p>
          <a:p>
            <a:pPr>
              <a:spcBef>
                <a:spcPts val="2400"/>
              </a:spcBef>
              <a:buFont typeface="Wingdings" panose="05000000000000000000" pitchFamily="2" charset="2"/>
              <a:buChar char="§"/>
            </a:pPr>
            <a:r>
              <a:rPr lang="en-US" sz="2400" dirty="0">
                <a:latin typeface="Roboto" panose="02000000000000000000" pitchFamily="2" charset="0"/>
                <a:ea typeface="Roboto" panose="02000000000000000000" pitchFamily="2" charset="0"/>
              </a:rPr>
              <a:t>Exception request: Justification why it’s </a:t>
            </a:r>
            <a:r>
              <a:rPr lang="en-US" sz="2400" i="1" dirty="0">
                <a:solidFill>
                  <a:schemeClr val="accent2">
                    <a:lumMod val="75000"/>
                  </a:schemeClr>
                </a:solidFill>
                <a:latin typeface="Roboto" panose="02000000000000000000" pitchFamily="2" charset="0"/>
                <a:ea typeface="Roboto" panose="02000000000000000000" pitchFamily="2" charset="0"/>
              </a:rPr>
              <a:t>not practical </a:t>
            </a:r>
            <a:r>
              <a:rPr lang="en-US" sz="2400" dirty="0">
                <a:solidFill>
                  <a:schemeClr val="accent2">
                    <a:lumMod val="75000"/>
                  </a:schemeClr>
                </a:solidFill>
                <a:latin typeface="Roboto" panose="02000000000000000000" pitchFamily="2" charset="0"/>
                <a:ea typeface="Roboto" panose="02000000000000000000" pitchFamily="2" charset="0"/>
              </a:rPr>
              <a:t>during the COVID public health emergency</a:t>
            </a:r>
          </a:p>
          <a:p>
            <a:endParaRPr lang="en-US" sz="2400" dirty="0"/>
          </a:p>
          <a:p>
            <a:endParaRPr lang="en-US" dirty="0"/>
          </a:p>
        </p:txBody>
      </p:sp>
      <p:sp>
        <p:nvSpPr>
          <p:cNvPr id="4" name="Text Placeholder 3">
            <a:extLst>
              <a:ext uri="{FF2B5EF4-FFF2-40B4-BE49-F238E27FC236}">
                <a16:creationId xmlns:a16="http://schemas.microsoft.com/office/drawing/2014/main" id="{D4763963-FDAC-40DD-8BDC-DC2B3E539B63}"/>
              </a:ext>
            </a:extLst>
          </p:cNvPr>
          <p:cNvSpPr>
            <a:spLocks noGrp="1"/>
          </p:cNvSpPr>
          <p:nvPr>
            <p:ph type="body" sz="quarter" idx="3"/>
          </p:nvPr>
        </p:nvSpPr>
        <p:spPr>
          <a:xfrm>
            <a:off x="6194427" y="1328272"/>
            <a:ext cx="5183188" cy="600861"/>
          </a:xfrm>
        </p:spPr>
        <p:txBody>
          <a:bodyPr>
            <a:normAutofit/>
          </a:bodyPr>
          <a:lstStyle/>
          <a:p>
            <a:r>
              <a:rPr lang="en-US" sz="2400" b="1" dirty="0"/>
              <a:t>NIH Single IRB Policy</a:t>
            </a:r>
          </a:p>
        </p:txBody>
      </p:sp>
      <p:sp>
        <p:nvSpPr>
          <p:cNvPr id="5" name="Content Placeholder 4">
            <a:extLst>
              <a:ext uri="{FF2B5EF4-FFF2-40B4-BE49-F238E27FC236}">
                <a16:creationId xmlns:a16="http://schemas.microsoft.com/office/drawing/2014/main" id="{01753182-739A-40A1-9BE8-272AC5EF6058}"/>
              </a:ext>
            </a:extLst>
          </p:cNvPr>
          <p:cNvSpPr>
            <a:spLocks noGrp="1"/>
          </p:cNvSpPr>
          <p:nvPr>
            <p:ph sz="quarter" idx="4"/>
          </p:nvPr>
        </p:nvSpPr>
        <p:spPr>
          <a:xfrm>
            <a:off x="6096000" y="2107201"/>
            <a:ext cx="5414682" cy="4216400"/>
          </a:xfrm>
        </p:spPr>
        <p:txBody>
          <a:bodyPr>
            <a:normAutofit/>
          </a:bodyPr>
          <a:lstStyle/>
          <a:p>
            <a:pPr>
              <a:spcBef>
                <a:spcPts val="1200"/>
              </a:spcBef>
              <a:buFont typeface="Wingdings" panose="05000000000000000000" pitchFamily="2" charset="2"/>
              <a:buChar char="§"/>
            </a:pPr>
            <a:r>
              <a:rPr lang="en-US" sz="2400" dirty="0">
                <a:latin typeface="Roboto" panose="02000000000000000000" pitchFamily="2" charset="0"/>
                <a:ea typeface="Roboto" panose="02000000000000000000" pitchFamily="2" charset="0"/>
              </a:rPr>
              <a:t>Not subject to the sIRB policy when prohibited by federal, state, or tribal </a:t>
            </a:r>
            <a:r>
              <a:rPr lang="en-US" sz="2400" i="1" dirty="0">
                <a:solidFill>
                  <a:schemeClr val="accent2">
                    <a:lumMod val="75000"/>
                  </a:schemeClr>
                </a:solidFill>
                <a:latin typeface="Roboto" panose="02000000000000000000" pitchFamily="2" charset="0"/>
                <a:ea typeface="Roboto" panose="02000000000000000000" pitchFamily="2" charset="0"/>
              </a:rPr>
              <a:t>law, regulation, or policy</a:t>
            </a:r>
          </a:p>
          <a:p>
            <a:pPr>
              <a:spcBef>
                <a:spcPts val="800"/>
              </a:spcBef>
              <a:buFont typeface="Wingdings" panose="05000000000000000000" pitchFamily="2" charset="2"/>
              <a:buChar char="§"/>
            </a:pPr>
            <a:r>
              <a:rPr lang="en-US" sz="2400" dirty="0">
                <a:solidFill>
                  <a:schemeClr val="accent2">
                    <a:lumMod val="75000"/>
                  </a:schemeClr>
                </a:solidFill>
                <a:latin typeface="Roboto" panose="02000000000000000000" pitchFamily="2" charset="0"/>
                <a:ea typeface="Roboto" panose="02000000000000000000" pitchFamily="2" charset="0"/>
              </a:rPr>
              <a:t>New ancillary study </a:t>
            </a:r>
            <a:r>
              <a:rPr lang="en-US" sz="2400" dirty="0">
                <a:latin typeface="Roboto" panose="02000000000000000000" pitchFamily="2" charset="0"/>
                <a:ea typeface="Roboto" panose="02000000000000000000" pitchFamily="2" charset="0"/>
              </a:rPr>
              <a:t>to other ongoing study is “</a:t>
            </a:r>
            <a:r>
              <a:rPr lang="en-US" sz="2400" dirty="0">
                <a:solidFill>
                  <a:schemeClr val="accent2">
                    <a:lumMod val="75000"/>
                  </a:schemeClr>
                </a:solidFill>
                <a:latin typeface="Roboto" panose="02000000000000000000" pitchFamily="2" charset="0"/>
                <a:ea typeface="Roboto" panose="02000000000000000000" pitchFamily="2" charset="0"/>
              </a:rPr>
              <a:t>grandfathered” in </a:t>
            </a:r>
            <a:r>
              <a:rPr lang="en-US" sz="2400" dirty="0">
                <a:latin typeface="Roboto" panose="02000000000000000000" pitchFamily="2" charset="0"/>
                <a:ea typeface="Roboto" panose="02000000000000000000" pitchFamily="2" charset="0"/>
              </a:rPr>
              <a:t>and does not need a sIRB until the parent study is expected to comply</a:t>
            </a:r>
          </a:p>
          <a:p>
            <a:pPr>
              <a:spcBef>
                <a:spcPts val="1200"/>
              </a:spcBef>
              <a:buFont typeface="Wingdings" panose="05000000000000000000" pitchFamily="2" charset="2"/>
              <a:buChar char="§"/>
            </a:pPr>
            <a:r>
              <a:rPr lang="en-US" sz="2400" dirty="0">
                <a:latin typeface="Roboto" panose="02000000000000000000" pitchFamily="2" charset="0"/>
                <a:ea typeface="Roboto" panose="02000000000000000000" pitchFamily="2" charset="0"/>
              </a:rPr>
              <a:t>Exception request: </a:t>
            </a:r>
            <a:r>
              <a:rPr lang="en-US" sz="2400" i="1" dirty="0">
                <a:solidFill>
                  <a:schemeClr val="accent2">
                    <a:lumMod val="75000"/>
                  </a:schemeClr>
                </a:solidFill>
                <a:latin typeface="Roboto" panose="02000000000000000000" pitchFamily="2" charset="0"/>
                <a:ea typeface="Roboto" panose="02000000000000000000" pitchFamily="2" charset="0"/>
              </a:rPr>
              <a:t>Compelling </a:t>
            </a:r>
            <a:r>
              <a:rPr lang="en-US" sz="2400" dirty="0">
                <a:solidFill>
                  <a:schemeClr val="accent2">
                    <a:lumMod val="75000"/>
                  </a:schemeClr>
                </a:solidFill>
                <a:latin typeface="Roboto" panose="02000000000000000000" pitchFamily="2" charset="0"/>
                <a:ea typeface="Roboto" panose="02000000000000000000" pitchFamily="2" charset="0"/>
              </a:rPr>
              <a:t>justification</a:t>
            </a:r>
          </a:p>
          <a:p>
            <a:pPr marL="0" indent="0">
              <a:buNone/>
            </a:pPr>
            <a:endParaRPr lang="en-US" dirty="0"/>
          </a:p>
        </p:txBody>
      </p:sp>
    </p:spTree>
    <p:extLst>
      <p:ext uri="{BB962C8B-B14F-4D97-AF65-F5344CB8AC3E}">
        <p14:creationId xmlns:p14="http://schemas.microsoft.com/office/powerpoint/2010/main" val="134034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4379-BD3F-46E4-998C-ED28EBABC2D8}"/>
              </a:ext>
            </a:extLst>
          </p:cNvPr>
          <p:cNvSpPr>
            <a:spLocks noGrp="1"/>
          </p:cNvSpPr>
          <p:nvPr>
            <p:ph type="title"/>
          </p:nvPr>
        </p:nvSpPr>
        <p:spPr>
          <a:xfrm>
            <a:off x="556846" y="2766218"/>
            <a:ext cx="10515600" cy="1325563"/>
          </a:xfrm>
        </p:spPr>
        <p:txBody>
          <a:bodyPr>
            <a:normAutofit fontScale="90000"/>
          </a:bodyPr>
          <a:lstStyle/>
          <a:p>
            <a:pPr algn="ctr"/>
            <a:r>
              <a:rPr lang="en-US" sz="6000" dirty="0"/>
              <a:t>Exception Requests to the Single IRB Requirements</a:t>
            </a:r>
          </a:p>
        </p:txBody>
      </p:sp>
      <p:sp>
        <p:nvSpPr>
          <p:cNvPr id="4" name="Slide Number Placeholder 3">
            <a:extLst>
              <a:ext uri="{FF2B5EF4-FFF2-40B4-BE49-F238E27FC236}">
                <a16:creationId xmlns:a16="http://schemas.microsoft.com/office/drawing/2014/main" id="{7F536C4F-7005-46C8-8631-38F9E3215B44}"/>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641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8F05BC-4EE2-4751-B7AE-3AF6555B5CAA}"/>
              </a:ext>
            </a:extLst>
          </p:cNvPr>
          <p:cNvSpPr>
            <a:spLocks noGrp="1"/>
          </p:cNvSpPr>
          <p:nvPr>
            <p:ph type="title"/>
          </p:nvPr>
        </p:nvSpPr>
        <p:spPr>
          <a:xfrm>
            <a:off x="838200" y="365125"/>
            <a:ext cx="10515600" cy="1325563"/>
          </a:xfrm>
        </p:spPr>
        <p:txBody>
          <a:bodyPr>
            <a:normAutofit/>
          </a:bodyPr>
          <a:lstStyle/>
          <a:p>
            <a:r>
              <a:rPr lang="en-US"/>
              <a:t>Exception Requests</a:t>
            </a:r>
            <a:endParaRPr lang="en-US"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8141147-44FF-4F26-AC6F-F3DEF893CFF2}"/>
              </a:ext>
            </a:extLst>
          </p:cNvPr>
          <p:cNvSpPr>
            <a:spLocks noGrp="1"/>
          </p:cNvSpPr>
          <p:nvPr>
            <p:ph idx="1"/>
          </p:nvPr>
        </p:nvSpPr>
        <p:spPr>
          <a:xfrm>
            <a:off x="1345720" y="1342188"/>
            <a:ext cx="10392673" cy="5159615"/>
          </a:xfrm>
        </p:spPr>
        <p:txBody>
          <a:bodyPr>
            <a:normAutofit fontScale="92500"/>
          </a:bodyPr>
          <a:lstStyle/>
          <a:p>
            <a:pPr>
              <a:lnSpc>
                <a:spcPct val="98000"/>
              </a:lnSpc>
              <a:buClr>
                <a:schemeClr val="accent2">
                  <a:lumMod val="75000"/>
                </a:schemeClr>
              </a:buClr>
              <a:buFont typeface="Wingdings" panose="05000000000000000000" pitchFamily="2" charset="2"/>
              <a:buChar char="§"/>
            </a:pPr>
            <a:r>
              <a:rPr lang="en-US" sz="2800" dirty="0"/>
              <a:t>rCR Cooperative research provision:</a:t>
            </a:r>
          </a:p>
          <a:p>
            <a:pPr lvl="1">
              <a:lnSpc>
                <a:spcPct val="98000"/>
              </a:lnSpc>
              <a:buClr>
                <a:schemeClr val="accent2">
                  <a:lumMod val="75000"/>
                </a:schemeClr>
              </a:buClr>
              <a:buFont typeface="Wingdings" panose="05000000000000000000" pitchFamily="2" charset="2"/>
              <a:buChar char="§"/>
            </a:pPr>
            <a:r>
              <a:rPr lang="en-US" sz="2800" dirty="0"/>
              <a:t>Justification why it is </a:t>
            </a:r>
            <a:r>
              <a:rPr lang="en-US" sz="2800" i="1" dirty="0"/>
              <a:t>not practical </a:t>
            </a:r>
            <a:r>
              <a:rPr lang="en-US" sz="2800" dirty="0"/>
              <a:t>during the COVID public health emergency (PHE)</a:t>
            </a:r>
          </a:p>
          <a:p>
            <a:pPr>
              <a:lnSpc>
                <a:spcPct val="98000"/>
              </a:lnSpc>
              <a:buClr>
                <a:schemeClr val="accent2">
                  <a:lumMod val="75000"/>
                </a:schemeClr>
              </a:buClr>
              <a:buFont typeface="Wingdings" panose="05000000000000000000" pitchFamily="2" charset="2"/>
              <a:buChar char="§"/>
            </a:pPr>
            <a:endParaRPr lang="en-US" sz="2800" dirty="0"/>
          </a:p>
          <a:p>
            <a:pPr>
              <a:lnSpc>
                <a:spcPct val="98000"/>
              </a:lnSpc>
              <a:buClr>
                <a:schemeClr val="accent2">
                  <a:lumMod val="75000"/>
                </a:schemeClr>
              </a:buClr>
              <a:buFont typeface="Wingdings" panose="05000000000000000000" pitchFamily="2" charset="2"/>
              <a:buChar char="§"/>
            </a:pPr>
            <a:r>
              <a:rPr lang="en-US" sz="2800" dirty="0"/>
              <a:t>NIH sIRB Policy:</a:t>
            </a:r>
          </a:p>
          <a:p>
            <a:pPr lvl="1">
              <a:lnSpc>
                <a:spcPct val="98000"/>
              </a:lnSpc>
              <a:buClr>
                <a:schemeClr val="accent2">
                  <a:lumMod val="75000"/>
                </a:schemeClr>
              </a:buClr>
              <a:buFont typeface="Wingdings" panose="05000000000000000000" pitchFamily="2" charset="2"/>
              <a:buChar char="§"/>
            </a:pPr>
            <a:r>
              <a:rPr lang="en-US" sz="2800" i="1" dirty="0"/>
              <a:t>Compelling justification</a:t>
            </a:r>
          </a:p>
          <a:p>
            <a:pPr lvl="1">
              <a:lnSpc>
                <a:spcPct val="98000"/>
              </a:lnSpc>
              <a:buClr>
                <a:schemeClr val="accent2">
                  <a:lumMod val="75000"/>
                </a:schemeClr>
              </a:buClr>
              <a:buFont typeface="Wingdings" panose="05000000000000000000" pitchFamily="2" charset="2"/>
              <a:buChar char="§"/>
            </a:pPr>
            <a:endParaRPr lang="en-US" sz="2800" i="1" dirty="0"/>
          </a:p>
          <a:p>
            <a:pPr marL="0" indent="0">
              <a:lnSpc>
                <a:spcPct val="98000"/>
              </a:lnSpc>
              <a:buClr>
                <a:schemeClr val="accent2">
                  <a:lumMod val="75000"/>
                </a:schemeClr>
              </a:buClr>
              <a:buNone/>
            </a:pPr>
            <a:r>
              <a:rPr lang="en-US" sz="2800" i="1" dirty="0">
                <a:solidFill>
                  <a:schemeClr val="accent2">
                    <a:lumMod val="75000"/>
                  </a:schemeClr>
                </a:solidFill>
              </a:rPr>
              <a:t>Note</a:t>
            </a:r>
            <a:r>
              <a:rPr lang="en-US" sz="2800" dirty="0"/>
              <a:t>: If the research project is subject to both sIRB requirements, the exception request should be submitted under rCR sIRB requirement (justification why sIRB is not practical during the COVID PHE)</a:t>
            </a:r>
          </a:p>
          <a:p>
            <a:pPr marL="0" indent="0" algn="ctr">
              <a:lnSpc>
                <a:spcPct val="98000"/>
              </a:lnSpc>
              <a:buClr>
                <a:schemeClr val="accent2">
                  <a:lumMod val="75000"/>
                </a:schemeClr>
              </a:buClr>
              <a:buNone/>
            </a:pPr>
            <a:r>
              <a:rPr lang="en-US" sz="3000" dirty="0"/>
              <a:t>Exceptions to use of a single IRB are rare. </a:t>
            </a:r>
          </a:p>
          <a:p>
            <a:pPr>
              <a:lnSpc>
                <a:spcPct val="98000"/>
              </a:lnSpc>
            </a:pPr>
            <a:endParaRPr lang="en-US" sz="1100" dirty="0"/>
          </a:p>
        </p:txBody>
      </p:sp>
      <p:sp>
        <p:nvSpPr>
          <p:cNvPr id="4" name="Slide Number Placeholder 3">
            <a:extLst>
              <a:ext uri="{FF2B5EF4-FFF2-40B4-BE49-F238E27FC236}">
                <a16:creationId xmlns:a16="http://schemas.microsoft.com/office/drawing/2014/main" id="{44349BD4-078A-43E4-9BCF-99F409A140AF}"/>
              </a:ext>
            </a:extLst>
          </p:cNvPr>
          <p:cNvSpPr>
            <a:spLocks noGrp="1"/>
          </p:cNvSpPr>
          <p:nvPr>
            <p:ph type="sldNum" sz="quarter" idx="12"/>
          </p:nvPr>
        </p:nvSpPr>
        <p:spPr>
          <a:xfrm>
            <a:off x="371776" y="6450045"/>
            <a:ext cx="1207168" cy="365125"/>
          </a:xfrm>
        </p:spPr>
        <p:txBody>
          <a:bodyPr>
            <a:normAutofit/>
          </a:bodyPr>
          <a:lstStyle/>
          <a:p>
            <a:pPr>
              <a:spcAft>
                <a:spcPts val="600"/>
              </a:spcAft>
            </a:pPr>
            <a:r>
              <a:rPr lang="en-US" spc="50" dirty="0">
                <a:latin typeface="Roboto light" panose="02000000000000000000" pitchFamily="2" charset="0"/>
                <a:ea typeface="Roboto light" panose="02000000000000000000" pitchFamily="2" charset="0"/>
                <a:cs typeface="Open Sans" panose="020B0606030504020204" pitchFamily="34" charset="0"/>
              </a:rPr>
              <a:t>SLIDE</a:t>
            </a:r>
            <a:r>
              <a:rPr lang="en-US" spc="100" dirty="0">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15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08834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EB1A1A3-859F-4D5A-AE82-2ED8606C220F}"/>
              </a:ext>
            </a:extLst>
          </p:cNvPr>
          <p:cNvSpPr>
            <a:spLocks noGrp="1"/>
          </p:cNvSpPr>
          <p:nvPr>
            <p:ph type="title"/>
          </p:nvPr>
        </p:nvSpPr>
        <p:spPr>
          <a:xfrm>
            <a:off x="1000941" y="685801"/>
            <a:ext cx="3494859" cy="5491162"/>
          </a:xfrm>
        </p:spPr>
        <p:txBody>
          <a:bodyPr>
            <a:normAutofit/>
          </a:bodyPr>
          <a:lstStyle/>
          <a:p>
            <a:r>
              <a:rPr lang="en-US" sz="3700" dirty="0"/>
              <a:t>Justification: Not Practical* (rCR sIRB Requirement)</a:t>
            </a:r>
          </a:p>
        </p:txBody>
      </p:sp>
      <p:sp>
        <p:nvSpPr>
          <p:cNvPr id="4" name="Slide Number Placeholder 3">
            <a:extLst>
              <a:ext uri="{FF2B5EF4-FFF2-40B4-BE49-F238E27FC236}">
                <a16:creationId xmlns:a16="http://schemas.microsoft.com/office/drawing/2014/main" id="{CA2F33BB-CB16-44E0-824B-32051DD5972A}"/>
              </a:ext>
            </a:extLst>
          </p:cNvPr>
          <p:cNvSpPr>
            <a:spLocks noGrp="1"/>
          </p:cNvSpPr>
          <p:nvPr>
            <p:ph type="sldNum" sz="quarter" idx="12"/>
          </p:nvPr>
        </p:nvSpPr>
        <p:spPr>
          <a:xfrm>
            <a:off x="436529" y="6393549"/>
            <a:ext cx="1128823" cy="365125"/>
          </a:xfrm>
        </p:spPr>
        <p:txBody>
          <a:bodyPr>
            <a:normAutofit/>
          </a:bodyPr>
          <a:lstStyle/>
          <a:p>
            <a:pPr>
              <a:spcAft>
                <a:spcPts val="600"/>
              </a:spcAft>
            </a:pPr>
            <a:r>
              <a:rPr lang="en-US" spc="50" dirty="0">
                <a:latin typeface="Roboto light" panose="02000000000000000000" pitchFamily="2" charset="0"/>
                <a:ea typeface="Roboto light" panose="02000000000000000000" pitchFamily="2" charset="0"/>
                <a:cs typeface="Open Sans" panose="020B0606030504020204" pitchFamily="34" charset="0"/>
              </a:rPr>
              <a:t>SLIDE</a:t>
            </a:r>
            <a:r>
              <a:rPr lang="en-US" spc="100" dirty="0">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16</a:t>
            </a:fld>
            <a:endParaRPr lang="en-US" dirty="0">
              <a:latin typeface="Roboto black" panose="02000000000000000000" pitchFamily="2" charset="0"/>
              <a:ea typeface="Roboto black" panose="02000000000000000000" pitchFamily="2" charset="0"/>
            </a:endParaRPr>
          </a:p>
        </p:txBody>
      </p:sp>
      <p:graphicFrame>
        <p:nvGraphicFramePr>
          <p:cNvPr id="6" name="Content Placeholder 2" descr="the following justification for research subject to the rCR sIRB requirement must address the following:&#10;1. Research that is ongoing or initially reviewed by the IRB during the COVID public health emergency&#10;2. Why reliance on a single IRB would not be practical (during the COVID public health emergency)&#10;3. For which the HHS division supporting or conducting the research approves of the use of this exception&#10;4. Request should be consistent with scenarios as found in the OHRP guidance document, which is available at https://www.hhs.gov/ohrp/regulations-and-policy/single-irb-exception-determinations/october-2020-exception-determination/index.html &#10;&#10;">
            <a:extLst>
              <a:ext uri="{FF2B5EF4-FFF2-40B4-BE49-F238E27FC236}">
                <a16:creationId xmlns:a16="http://schemas.microsoft.com/office/drawing/2014/main" id="{0EBADF45-4AD6-44FB-B72D-8E6208A60AB1}"/>
              </a:ext>
            </a:extLst>
          </p:cNvPr>
          <p:cNvGraphicFramePr>
            <a:graphicFrameLocks noGrp="1"/>
          </p:cNvGraphicFramePr>
          <p:nvPr>
            <p:ph idx="1"/>
            <p:extLst>
              <p:ext uri="{D42A27DB-BD31-4B8C-83A1-F6EECF244321}">
                <p14:modId xmlns:p14="http://schemas.microsoft.com/office/powerpoint/2010/main" val="128475880"/>
              </p:ext>
            </p:extLst>
          </p:nvPr>
        </p:nvGraphicFramePr>
        <p:xfrm>
          <a:off x="4606290" y="838199"/>
          <a:ext cx="7223759" cy="4785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5C9B576-CB39-4727-8CED-04A190A40BDA}"/>
              </a:ext>
            </a:extLst>
          </p:cNvPr>
          <p:cNvSpPr txBox="1"/>
          <p:nvPr/>
        </p:nvSpPr>
        <p:spPr>
          <a:xfrm>
            <a:off x="1414732" y="5636399"/>
            <a:ext cx="10777268" cy="1246495"/>
          </a:xfrm>
          <a:prstGeom prst="rect">
            <a:avLst/>
          </a:prstGeom>
          <a:noFill/>
        </p:spPr>
        <p:txBody>
          <a:bodyPr wrap="square" rtlCol="0">
            <a:spAutoFit/>
          </a:bodyPr>
          <a:lstStyle/>
          <a:p>
            <a:r>
              <a:rPr lang="en-US" sz="2500" b="1" i="1" dirty="0">
                <a:solidFill>
                  <a:schemeClr val="accent2">
                    <a:lumMod val="75000"/>
                  </a:schemeClr>
                </a:solidFill>
              </a:rPr>
              <a:t>*Note</a:t>
            </a:r>
            <a:r>
              <a:rPr lang="en-US" sz="2500" i="1" dirty="0"/>
              <a:t>:</a:t>
            </a:r>
            <a:r>
              <a:rPr lang="en-US" sz="2500" b="1" i="1" dirty="0"/>
              <a:t> </a:t>
            </a:r>
            <a:r>
              <a:rPr lang="en-US" sz="2500" dirty="0"/>
              <a:t>Temporarily, during the COVID-19 public health emergency, NIH will consider exception requests to the rCR sIRB requirements. Once over, NIH will not have the authority to approve sIRB exceptions to the rCR.  </a:t>
            </a:r>
          </a:p>
        </p:txBody>
      </p:sp>
    </p:spTree>
    <p:extLst>
      <p:ext uri="{BB962C8B-B14F-4D97-AF65-F5344CB8AC3E}">
        <p14:creationId xmlns:p14="http://schemas.microsoft.com/office/powerpoint/2010/main" val="295269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C28527-33F1-4843-B642-C6045DFD8DEC}"/>
              </a:ext>
            </a:extLst>
          </p:cNvPr>
          <p:cNvSpPr>
            <a:spLocks noGrp="1"/>
          </p:cNvSpPr>
          <p:nvPr>
            <p:ph type="title"/>
          </p:nvPr>
        </p:nvSpPr>
        <p:spPr>
          <a:xfrm>
            <a:off x="835153" y="507160"/>
            <a:ext cx="3203448" cy="5438730"/>
          </a:xfrm>
        </p:spPr>
        <p:txBody>
          <a:bodyPr>
            <a:normAutofit/>
          </a:bodyPr>
          <a:lstStyle/>
          <a:p>
            <a:r>
              <a:rPr lang="en-US" sz="3700" dirty="0"/>
              <a:t>Compelling Justification (NIH sIRB Policy)</a:t>
            </a:r>
          </a:p>
        </p:txBody>
      </p:sp>
      <p:sp>
        <p:nvSpPr>
          <p:cNvPr id="14" name="Rectangle 13">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DA24ABB0-1B30-4E9A-BD6D-0332557A1BC5}"/>
              </a:ext>
            </a:extLst>
          </p:cNvPr>
          <p:cNvSpPr>
            <a:spLocks noGrp="1"/>
          </p:cNvSpPr>
          <p:nvPr>
            <p:ph type="sldNum" sz="quarter" idx="12"/>
          </p:nvPr>
        </p:nvSpPr>
        <p:spPr>
          <a:xfrm>
            <a:off x="253410" y="6350840"/>
            <a:ext cx="1022498" cy="365125"/>
          </a:xfrm>
        </p:spPr>
        <p:txBody>
          <a:bodyPr>
            <a:normAutofit fontScale="92500"/>
          </a:bodyPr>
          <a:lstStyle/>
          <a:p>
            <a:pPr>
              <a:spcAft>
                <a:spcPts val="600"/>
              </a:spcAft>
            </a:pPr>
            <a:r>
              <a:rPr lang="en-US" spc="50" dirty="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a:solidFill>
                  <a:schemeClr val="tx1">
                    <a:lumMod val="50000"/>
                    <a:lumOff val="50000"/>
                  </a:schemeClr>
                </a:solidFill>
                <a:latin typeface="Roboto black" panose="02000000000000000000" pitchFamily="2" charset="0"/>
                <a:ea typeface="Roboto black" panose="02000000000000000000" pitchFamily="2" charset="0"/>
              </a:rPr>
              <a:pPr>
                <a:spcAft>
                  <a:spcPts val="600"/>
                </a:spcAft>
              </a:pPr>
              <a:t>17</a:t>
            </a:fld>
            <a:endParaRPr lang="en-US" dirty="0">
              <a:solidFill>
                <a:schemeClr val="tx1">
                  <a:lumMod val="50000"/>
                  <a:lumOff val="50000"/>
                </a:schemeClr>
              </a:solidFill>
              <a:latin typeface="Roboto black" panose="02000000000000000000" pitchFamily="2" charset="0"/>
              <a:ea typeface="Roboto black" panose="02000000000000000000" pitchFamily="2" charset="0"/>
            </a:endParaRPr>
          </a:p>
        </p:txBody>
      </p:sp>
      <p:graphicFrame>
        <p:nvGraphicFramePr>
          <p:cNvPr id="6" name="Content Placeholder 2" descr="A single IRB exception for research subject to the NIH sIRB policy must provide sufficient information that demonstrates a compelling justification to the sIRB policy. The rationale should include: &#10;1. Why the single IRB of record cannot serve as the reviewing IRB for the site(s), and &#10;2. Why the local IRB is uniquely qualified to be the reviewing IRB for the specific site(s)&#10;&#10;">
            <a:extLst>
              <a:ext uri="{FF2B5EF4-FFF2-40B4-BE49-F238E27FC236}">
                <a16:creationId xmlns:a16="http://schemas.microsoft.com/office/drawing/2014/main" id="{2616B955-CEC4-4095-A553-141876797A3F}"/>
              </a:ext>
            </a:extLst>
          </p:cNvPr>
          <p:cNvGraphicFramePr>
            <a:graphicFrameLocks noGrp="1"/>
          </p:cNvGraphicFramePr>
          <p:nvPr>
            <p:ph idx="1"/>
            <p:extLst>
              <p:ext uri="{D42A27DB-BD31-4B8C-83A1-F6EECF244321}">
                <p14:modId xmlns:p14="http://schemas.microsoft.com/office/powerpoint/2010/main" val="662396819"/>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85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CA61131-B4F9-48C4-ADD2-2F05C7C7962A}"/>
              </a:ext>
            </a:extLst>
          </p:cNvPr>
          <p:cNvSpPr>
            <a:spLocks noGrp="1"/>
          </p:cNvSpPr>
          <p:nvPr>
            <p:ph type="sldNum" sz="quarter" idx="12"/>
          </p:nvPr>
        </p:nvSpPr>
        <p:spPr>
          <a:xfrm>
            <a:off x="369915" y="6492875"/>
            <a:ext cx="1019363" cy="365125"/>
          </a:xfrm>
        </p:spPr>
        <p:txBody>
          <a:bodyPr>
            <a:normAutofit/>
          </a:bodyPr>
          <a:lstStyle/>
          <a:p>
            <a:pPr>
              <a:lnSpc>
                <a:spcPct val="90000"/>
              </a:lnSpc>
              <a:spcAft>
                <a:spcPts val="600"/>
              </a:spcAft>
            </a:pPr>
            <a:r>
              <a:rPr lang="en-US" sz="1200" spc="50" dirty="0">
                <a:latin typeface="Roboto light" panose="02000000000000000000" pitchFamily="2" charset="0"/>
                <a:ea typeface="Roboto light" panose="02000000000000000000" pitchFamily="2" charset="0"/>
                <a:cs typeface="Open Sans" panose="020B0606030504020204" pitchFamily="34" charset="0"/>
              </a:rPr>
              <a:t>SLIDE</a:t>
            </a:r>
            <a:r>
              <a:rPr lang="en-US" sz="1200" spc="100" dirty="0">
                <a:latin typeface="Roboto light" panose="02000000000000000000" pitchFamily="2" charset="0"/>
                <a:ea typeface="Roboto light" panose="02000000000000000000" pitchFamily="2" charset="0"/>
                <a:cs typeface="Open Sans" panose="020B0606030504020204" pitchFamily="34" charset="0"/>
              </a:rPr>
              <a:t> |</a:t>
            </a:r>
            <a:r>
              <a:rPr lang="en-US" sz="1200"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z="1200" smtClean="0">
                <a:latin typeface="Roboto black" panose="02000000000000000000" pitchFamily="2" charset="0"/>
                <a:ea typeface="Roboto black" panose="02000000000000000000" pitchFamily="2" charset="0"/>
              </a:rPr>
              <a:pPr>
                <a:lnSpc>
                  <a:spcPct val="90000"/>
                </a:lnSpc>
                <a:spcAft>
                  <a:spcPts val="600"/>
                </a:spcAft>
              </a:pPr>
              <a:t>18</a:t>
            </a:fld>
            <a:endParaRPr lang="en-US" sz="1200" dirty="0">
              <a:latin typeface="Roboto black" panose="02000000000000000000" pitchFamily="2" charset="0"/>
              <a:ea typeface="Roboto black" panose="02000000000000000000" pitchFamily="2" charset="0"/>
            </a:endParaRPr>
          </a:p>
        </p:txBody>
      </p:sp>
      <p:sp>
        <p:nvSpPr>
          <p:cNvPr id="2" name="Title 1">
            <a:extLst>
              <a:ext uri="{FF2B5EF4-FFF2-40B4-BE49-F238E27FC236}">
                <a16:creationId xmlns:a16="http://schemas.microsoft.com/office/drawing/2014/main" id="{2E1585F7-B5BC-4B8B-847B-E15BFB91B927}"/>
              </a:ext>
            </a:extLst>
          </p:cNvPr>
          <p:cNvSpPr>
            <a:spLocks noGrp="1"/>
          </p:cNvSpPr>
          <p:nvPr>
            <p:ph type="title"/>
          </p:nvPr>
        </p:nvSpPr>
        <p:spPr>
          <a:xfrm>
            <a:off x="1397109" y="1197446"/>
            <a:ext cx="3240506" cy="4064628"/>
          </a:xfrm>
        </p:spPr>
        <p:txBody>
          <a:bodyPr>
            <a:normAutofit/>
          </a:bodyPr>
          <a:lstStyle/>
          <a:p>
            <a:pPr algn="ctr"/>
            <a:r>
              <a:rPr lang="en-US" dirty="0">
                <a:solidFill>
                  <a:srgbClr val="FFFFFF"/>
                </a:solidFill>
              </a:rPr>
              <a:t>Submitting an sIRB Exception Request</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4559BCC-97B6-4AA3-8CE9-B0A22026E92B}"/>
              </a:ext>
            </a:extLst>
          </p:cNvPr>
          <p:cNvSpPr>
            <a:spLocks noGrp="1"/>
          </p:cNvSpPr>
          <p:nvPr>
            <p:ph idx="1"/>
          </p:nvPr>
        </p:nvSpPr>
        <p:spPr>
          <a:xfrm>
            <a:off x="5327331" y="97654"/>
            <a:ext cx="6861621" cy="6648204"/>
          </a:xfrm>
        </p:spPr>
        <p:txBody>
          <a:bodyPr anchor="t">
            <a:noAutofit/>
          </a:bodyPr>
          <a:lstStyle/>
          <a:p>
            <a:pPr marL="457200" lvl="1" indent="0">
              <a:lnSpc>
                <a:spcPct val="98000"/>
              </a:lnSpc>
              <a:buClr>
                <a:schemeClr val="accent2">
                  <a:lumMod val="75000"/>
                </a:schemeClr>
              </a:buClr>
              <a:buNone/>
            </a:pPr>
            <a:r>
              <a:rPr lang="en-US" sz="2100" b="1" dirty="0">
                <a:solidFill>
                  <a:schemeClr val="accent2">
                    <a:lumMod val="75000"/>
                  </a:schemeClr>
                </a:solidFill>
              </a:rPr>
              <a:t>Pre-award</a:t>
            </a:r>
          </a:p>
          <a:p>
            <a:pPr lvl="1">
              <a:lnSpc>
                <a:spcPct val="98000"/>
              </a:lnSpc>
              <a:buClr>
                <a:schemeClr val="accent2">
                  <a:lumMod val="75000"/>
                </a:schemeClr>
              </a:buClr>
              <a:buFont typeface="Wingdings" panose="05000000000000000000" pitchFamily="2" charset="2"/>
              <a:buChar char="§"/>
            </a:pPr>
            <a:r>
              <a:rPr lang="en-US" sz="2100" dirty="0"/>
              <a:t>Applicant- at Just-in-Time</a:t>
            </a:r>
          </a:p>
          <a:p>
            <a:pPr lvl="2">
              <a:lnSpc>
                <a:spcPct val="98000"/>
              </a:lnSpc>
              <a:buClr>
                <a:schemeClr val="accent2">
                  <a:lumMod val="75000"/>
                </a:schemeClr>
              </a:buClr>
              <a:buFont typeface="Wingdings" panose="05000000000000000000" pitchFamily="2" charset="2"/>
              <a:buChar char="§"/>
            </a:pPr>
            <a:r>
              <a:rPr lang="en-US" sz="2100" dirty="0"/>
              <a:t>Sends written request to the Program Officer (PO)/Program Director (PD)</a:t>
            </a:r>
          </a:p>
          <a:p>
            <a:pPr lvl="1">
              <a:lnSpc>
                <a:spcPct val="98000"/>
              </a:lnSpc>
              <a:buClr>
                <a:schemeClr val="accent2">
                  <a:lumMod val="75000"/>
                </a:schemeClr>
              </a:buClr>
              <a:buFont typeface="Wingdings" panose="05000000000000000000" pitchFamily="2" charset="2"/>
              <a:buChar char="§"/>
            </a:pPr>
            <a:r>
              <a:rPr lang="en-US" sz="2100" dirty="0"/>
              <a:t>Offeror follows instructions in RFP for submitting exception request</a:t>
            </a:r>
          </a:p>
          <a:p>
            <a:pPr marL="457200" lvl="1" indent="0">
              <a:lnSpc>
                <a:spcPct val="98000"/>
              </a:lnSpc>
              <a:buClr>
                <a:schemeClr val="accent2">
                  <a:lumMod val="75000"/>
                </a:schemeClr>
              </a:buClr>
              <a:buNone/>
            </a:pPr>
            <a:r>
              <a:rPr lang="en-US" sz="2100" i="1" dirty="0">
                <a:solidFill>
                  <a:schemeClr val="accent2">
                    <a:lumMod val="75000"/>
                  </a:schemeClr>
                </a:solidFill>
              </a:rPr>
              <a:t>Note</a:t>
            </a:r>
            <a:r>
              <a:rPr lang="en-US" sz="2100" dirty="0"/>
              <a:t>: Applicant and Offeror should not assume exception will be granted when considering what sIRB costs to include in the proposed budget</a:t>
            </a:r>
          </a:p>
          <a:p>
            <a:pPr marL="457200" lvl="1" indent="0">
              <a:lnSpc>
                <a:spcPct val="98000"/>
              </a:lnSpc>
              <a:buClr>
                <a:schemeClr val="accent2">
                  <a:lumMod val="75000"/>
                </a:schemeClr>
              </a:buClr>
              <a:buNone/>
            </a:pPr>
            <a:endParaRPr lang="en-US" sz="1100" dirty="0"/>
          </a:p>
          <a:p>
            <a:pPr marL="457200" lvl="1" indent="0">
              <a:lnSpc>
                <a:spcPct val="98000"/>
              </a:lnSpc>
              <a:buClr>
                <a:schemeClr val="accent2">
                  <a:lumMod val="75000"/>
                </a:schemeClr>
              </a:buClr>
              <a:buNone/>
            </a:pPr>
            <a:r>
              <a:rPr lang="en-US" sz="2100" b="1" dirty="0">
                <a:solidFill>
                  <a:schemeClr val="accent2">
                    <a:lumMod val="75000"/>
                  </a:schemeClr>
                </a:solidFill>
              </a:rPr>
              <a:t>Post-award</a:t>
            </a:r>
          </a:p>
          <a:p>
            <a:pPr lvl="1">
              <a:lnSpc>
                <a:spcPct val="98000"/>
              </a:lnSpc>
              <a:buClr>
                <a:schemeClr val="accent2">
                  <a:lumMod val="75000"/>
                </a:schemeClr>
              </a:buClr>
              <a:buFont typeface="Wingdings" panose="05000000000000000000" pitchFamily="2" charset="2"/>
              <a:buChar char="§"/>
            </a:pPr>
            <a:r>
              <a:rPr lang="en-US" sz="2100" dirty="0"/>
              <a:t>Grant or cooperative agreement recipient submits prior approval request in writing to the Grants Management Officer (GMO)</a:t>
            </a:r>
          </a:p>
          <a:p>
            <a:pPr lvl="2">
              <a:lnSpc>
                <a:spcPct val="98000"/>
              </a:lnSpc>
              <a:buClr>
                <a:schemeClr val="accent2">
                  <a:lumMod val="75000"/>
                </a:schemeClr>
              </a:buClr>
              <a:buFont typeface="Wingdings" panose="05000000000000000000" pitchFamily="2" charset="2"/>
              <a:buChar char="§"/>
            </a:pPr>
            <a:r>
              <a:rPr lang="en-US" sz="2100" dirty="0"/>
              <a:t>At least 30 days before proposed change</a:t>
            </a:r>
          </a:p>
          <a:p>
            <a:pPr lvl="2">
              <a:lnSpc>
                <a:spcPct val="98000"/>
              </a:lnSpc>
              <a:buClr>
                <a:schemeClr val="accent2">
                  <a:lumMod val="75000"/>
                </a:schemeClr>
              </a:buClr>
              <a:buFont typeface="Wingdings" panose="05000000000000000000" pitchFamily="2" charset="2"/>
              <a:buChar char="§"/>
            </a:pPr>
            <a:r>
              <a:rPr lang="en-US" sz="2100" dirty="0"/>
              <a:t>Signed by the Authorized Organization Representative (AOR)</a:t>
            </a:r>
          </a:p>
          <a:p>
            <a:pPr lvl="1">
              <a:lnSpc>
                <a:spcPct val="98000"/>
              </a:lnSpc>
              <a:buClr>
                <a:schemeClr val="accent2">
                  <a:lumMod val="75000"/>
                </a:schemeClr>
              </a:buClr>
              <a:buFont typeface="Wingdings" panose="05000000000000000000" pitchFamily="2" charset="2"/>
              <a:buChar char="§"/>
            </a:pPr>
            <a:r>
              <a:rPr lang="en-US" sz="2100" dirty="0"/>
              <a:t>Contract recipient submits request to the Contracting Officer (CO)</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4373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B918-B791-4335-B5AC-24700538BE71}"/>
              </a:ext>
            </a:extLst>
          </p:cNvPr>
          <p:cNvSpPr>
            <a:spLocks noGrp="1"/>
          </p:cNvSpPr>
          <p:nvPr>
            <p:ph type="title"/>
          </p:nvPr>
        </p:nvSpPr>
        <p:spPr>
          <a:xfrm>
            <a:off x="1097280" y="286603"/>
            <a:ext cx="10058400" cy="1450757"/>
          </a:xfrm>
        </p:spPr>
        <p:txBody>
          <a:bodyPr>
            <a:normAutofit/>
          </a:bodyPr>
          <a:lstStyle/>
          <a:p>
            <a:r>
              <a:rPr lang="en-US" sz="4400" dirty="0"/>
              <a:t>NIH Review of Exception Requests</a:t>
            </a:r>
          </a:p>
        </p:txBody>
      </p:sp>
      <p:sp>
        <p:nvSpPr>
          <p:cNvPr id="3" name="Content Placeholder 2">
            <a:extLst>
              <a:ext uri="{FF2B5EF4-FFF2-40B4-BE49-F238E27FC236}">
                <a16:creationId xmlns:a16="http://schemas.microsoft.com/office/drawing/2014/main" id="{356FD804-C50E-4AF0-8020-75C940840E3F}"/>
              </a:ext>
            </a:extLst>
          </p:cNvPr>
          <p:cNvSpPr>
            <a:spLocks noGrp="1"/>
          </p:cNvSpPr>
          <p:nvPr>
            <p:ph idx="1"/>
          </p:nvPr>
        </p:nvSpPr>
        <p:spPr>
          <a:xfrm>
            <a:off x="756402" y="1397479"/>
            <a:ext cx="10595959" cy="5173918"/>
          </a:xfrm>
        </p:spPr>
        <p:txBody>
          <a:bodyPr>
            <a:normAutofit fontScale="85000" lnSpcReduction="10000"/>
          </a:bodyPr>
          <a:lstStyle/>
          <a:p>
            <a:pPr marL="0" indent="0">
              <a:buNone/>
            </a:pPr>
            <a:r>
              <a:rPr lang="en-US" sz="3000" dirty="0"/>
              <a:t>NIH Office of the Director (OD)</a:t>
            </a:r>
          </a:p>
          <a:p>
            <a:pPr lvl="2">
              <a:buFont typeface="Wingdings" panose="05000000000000000000" pitchFamily="2" charset="2"/>
              <a:buChar char="§"/>
            </a:pPr>
            <a:r>
              <a:rPr lang="en-US" sz="3000" dirty="0"/>
              <a:t>Processes exception requests</a:t>
            </a:r>
          </a:p>
          <a:p>
            <a:pPr lvl="2">
              <a:buFont typeface="Wingdings" panose="05000000000000000000" pitchFamily="2" charset="2"/>
              <a:buChar char="§"/>
            </a:pPr>
            <a:r>
              <a:rPr lang="en-US" sz="3000" dirty="0"/>
              <a:t>Confirms </a:t>
            </a:r>
          </a:p>
          <a:p>
            <a:pPr lvl="3">
              <a:buFont typeface="Wingdings" panose="05000000000000000000" pitchFamily="2" charset="2"/>
              <a:buChar char="§"/>
            </a:pPr>
            <a:r>
              <a:rPr lang="en-US" dirty="0"/>
              <a:t>under which sIRB requirement(s) the study is subject </a:t>
            </a:r>
            <a:r>
              <a:rPr lang="en-US" i="1" dirty="0"/>
              <a:t>and </a:t>
            </a:r>
          </a:p>
          <a:p>
            <a:pPr lvl="3">
              <a:buFont typeface="Wingdings" panose="05000000000000000000" pitchFamily="2" charset="2"/>
              <a:buChar char="§"/>
            </a:pPr>
            <a:r>
              <a:rPr lang="en-US" dirty="0"/>
              <a:t>appropriate justification included with exception request</a:t>
            </a:r>
          </a:p>
          <a:p>
            <a:pPr lvl="2"/>
            <a:r>
              <a:rPr lang="en-US" sz="3000" dirty="0"/>
              <a:t>OD Officials determine if the request meets the requirements for exception</a:t>
            </a:r>
          </a:p>
          <a:p>
            <a:pPr lvl="2">
              <a:buFont typeface="Wingdings" panose="05000000000000000000" pitchFamily="2" charset="2"/>
              <a:buChar char="§"/>
            </a:pPr>
            <a:r>
              <a:rPr lang="en-US" sz="3000" dirty="0"/>
              <a:t>OD sIRB staff notify applicable Program Officer (PO)/Program Director (PD) or Contracting Officer (CO) of the determination </a:t>
            </a:r>
          </a:p>
          <a:p>
            <a:pPr marL="0" indent="0">
              <a:spcBef>
                <a:spcPts val="1800"/>
              </a:spcBef>
              <a:buNone/>
            </a:pPr>
            <a:r>
              <a:rPr lang="en-US" sz="3300" b="1" i="1" dirty="0">
                <a:solidFill>
                  <a:schemeClr val="accent2">
                    <a:lumMod val="75000"/>
                  </a:schemeClr>
                </a:solidFill>
                <a:latin typeface="+mn-lt"/>
                <a:ea typeface="+mn-ea"/>
                <a:cs typeface="+mn-cs"/>
              </a:rPr>
              <a:t>Note</a:t>
            </a:r>
            <a:r>
              <a:rPr lang="en-US" sz="3300" dirty="0"/>
              <a:t>: all communications pertaining to exception requests are done through NIH OD sIRB staff and NIH IC staff</a:t>
            </a:r>
          </a:p>
          <a:p>
            <a:pPr lvl="1"/>
            <a:endParaRPr lang="en-US" dirty="0"/>
          </a:p>
          <a:p>
            <a:pPr marL="0" indent="0">
              <a:buNone/>
            </a:pPr>
            <a:endParaRPr lang="en-US" dirty="0"/>
          </a:p>
        </p:txBody>
      </p:sp>
      <p:sp>
        <p:nvSpPr>
          <p:cNvPr id="5" name="Slide Number Placeholder 3">
            <a:extLst>
              <a:ext uri="{FF2B5EF4-FFF2-40B4-BE49-F238E27FC236}">
                <a16:creationId xmlns:a16="http://schemas.microsoft.com/office/drawing/2014/main" id="{30DFD631-D8A9-42D6-BBAC-9769A11CF40A}"/>
              </a:ext>
            </a:extLst>
          </p:cNvPr>
          <p:cNvSpPr>
            <a:spLocks noGrp="1"/>
          </p:cNvSpPr>
          <p:nvPr>
            <p:ph type="sldNum" sz="quarter" idx="12"/>
          </p:nvPr>
        </p:nvSpPr>
        <p:spPr>
          <a:xfrm>
            <a:off x="495300" y="6356350"/>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19</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8093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a:t>
            </a:fld>
            <a:endParaRPr lang="en-US" dirty="0">
              <a:latin typeface="Roboto black" panose="02000000000000000000" pitchFamily="2" charset="0"/>
              <a:ea typeface="Roboto black" panose="02000000000000000000" pitchFamily="2" charset="0"/>
            </a:endParaRPr>
          </a:p>
        </p:txBody>
      </p:sp>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439656"/>
            <a:ext cx="10515600" cy="4351338"/>
          </a:xfrm>
        </p:spPr>
        <p:txBody>
          <a:bodyPr>
            <a:noAutofit/>
          </a:bodyPr>
          <a:lstStyle/>
          <a:p>
            <a:pPr>
              <a:buClr>
                <a:schemeClr val="accent2">
                  <a:lumMod val="75000"/>
                </a:schemeClr>
              </a:buClr>
              <a:buFont typeface="Wingdings" panose="05000000000000000000" pitchFamily="2" charset="2"/>
              <a:buChar char="§"/>
            </a:pPr>
            <a:r>
              <a:rPr lang="en-US" sz="3200" dirty="0"/>
              <a:t>Review the single IRB (sIRB) requirements under the revised Common Rule and the NIH sIRB Policy</a:t>
            </a:r>
          </a:p>
          <a:p>
            <a:pPr>
              <a:buClr>
                <a:schemeClr val="accent2">
                  <a:lumMod val="75000"/>
                </a:schemeClr>
              </a:buClr>
              <a:buFont typeface="Wingdings" panose="05000000000000000000" pitchFamily="2" charset="2"/>
              <a:buChar char="§"/>
            </a:pPr>
            <a:r>
              <a:rPr lang="en-US" sz="3200" dirty="0"/>
              <a:t>Recognize when the sIRB requirements apply to an NIH-funded study</a:t>
            </a:r>
          </a:p>
          <a:p>
            <a:pPr>
              <a:buClr>
                <a:schemeClr val="accent2">
                  <a:lumMod val="75000"/>
                </a:schemeClr>
              </a:buClr>
              <a:buFont typeface="Wingdings" panose="05000000000000000000" pitchFamily="2" charset="2"/>
              <a:buChar char="§"/>
            </a:pPr>
            <a:r>
              <a:rPr lang="en-US" sz="3200" dirty="0"/>
              <a:t>Identify the type of justification needed for an sIRB exception request to the revised Common Rule and to the NIH sIRB Policy</a:t>
            </a:r>
          </a:p>
          <a:p>
            <a:pPr marL="0" indent="0">
              <a:lnSpc>
                <a:spcPct val="100000"/>
              </a:lnSpc>
              <a:buNone/>
            </a:pPr>
            <a:endParaRPr lang="en-US" sz="3200" dirty="0"/>
          </a:p>
        </p:txBody>
      </p:sp>
    </p:spTree>
    <p:extLst>
      <p:ext uri="{BB962C8B-B14F-4D97-AF65-F5344CB8AC3E}">
        <p14:creationId xmlns:p14="http://schemas.microsoft.com/office/powerpoint/2010/main" val="15190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D553-48AD-4490-B19A-A3F2340FDC02}"/>
              </a:ext>
            </a:extLst>
          </p:cNvPr>
          <p:cNvSpPr>
            <a:spLocks noGrp="1"/>
          </p:cNvSpPr>
          <p:nvPr>
            <p:ph type="title"/>
          </p:nvPr>
        </p:nvSpPr>
        <p:spPr>
          <a:xfrm>
            <a:off x="1097279" y="187865"/>
            <a:ext cx="10339544" cy="1450757"/>
          </a:xfrm>
        </p:spPr>
        <p:txBody>
          <a:bodyPr>
            <a:noAutofit/>
          </a:bodyPr>
          <a:lstStyle/>
          <a:p>
            <a:r>
              <a:rPr lang="en-US" sz="4400" dirty="0"/>
              <a:t>Notifying Applicant, Offeror, or Recipient of Determination</a:t>
            </a:r>
          </a:p>
        </p:txBody>
      </p:sp>
      <p:sp>
        <p:nvSpPr>
          <p:cNvPr id="3" name="Content Placeholder 2">
            <a:extLst>
              <a:ext uri="{FF2B5EF4-FFF2-40B4-BE49-F238E27FC236}">
                <a16:creationId xmlns:a16="http://schemas.microsoft.com/office/drawing/2014/main" id="{EE83E7C6-7123-417A-827F-F15B68B4CD43}"/>
              </a:ext>
            </a:extLst>
          </p:cNvPr>
          <p:cNvSpPr>
            <a:spLocks noGrp="1"/>
          </p:cNvSpPr>
          <p:nvPr>
            <p:ph idx="1"/>
          </p:nvPr>
        </p:nvSpPr>
        <p:spPr>
          <a:xfrm>
            <a:off x="1315643" y="2255167"/>
            <a:ext cx="6896704" cy="4023360"/>
          </a:xfrm>
        </p:spPr>
        <p:txBody>
          <a:bodyPr>
            <a:normAutofit/>
          </a:bodyPr>
          <a:lstStyle/>
          <a:p>
            <a:pPr lvl="1">
              <a:buFont typeface="Wingdings" panose="05000000000000000000" pitchFamily="2" charset="2"/>
              <a:buChar char="§"/>
            </a:pPr>
            <a:r>
              <a:rPr lang="en-US" sz="2800" dirty="0"/>
              <a:t>The PO/PD will notify the grant/cooperative agreement applicant or recipient of the determination</a:t>
            </a:r>
          </a:p>
          <a:p>
            <a:pPr lvl="1">
              <a:buFont typeface="Wingdings" panose="05000000000000000000" pitchFamily="2" charset="2"/>
              <a:buChar char="§"/>
            </a:pPr>
            <a:endParaRPr lang="en-US" sz="2800" dirty="0"/>
          </a:p>
          <a:p>
            <a:pPr lvl="1">
              <a:buFont typeface="Wingdings" panose="05000000000000000000" pitchFamily="2" charset="2"/>
              <a:buChar char="§"/>
            </a:pPr>
            <a:r>
              <a:rPr lang="en-US" sz="2800" dirty="0"/>
              <a:t>The CO will notify the contract offeror/recipient of the determination</a:t>
            </a:r>
          </a:p>
        </p:txBody>
      </p:sp>
      <p:pic>
        <p:nvPicPr>
          <p:cNvPr id="9" name="Graphic 6" descr="Contract">
            <a:extLst>
              <a:ext uri="{FF2B5EF4-FFF2-40B4-BE49-F238E27FC236}">
                <a16:creationId xmlns:a16="http://schemas.microsoft.com/office/drawing/2014/main" id="{177507F8-FDE2-4108-B1B2-DB03002FF5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5" name="Slide Number Placeholder 3">
            <a:extLst>
              <a:ext uri="{FF2B5EF4-FFF2-40B4-BE49-F238E27FC236}">
                <a16:creationId xmlns:a16="http://schemas.microsoft.com/office/drawing/2014/main" id="{24DC87C7-9F18-40CD-AA27-991C3C01DAF4}"/>
              </a:ext>
            </a:extLst>
          </p:cNvPr>
          <p:cNvSpPr>
            <a:spLocks noGrp="1"/>
          </p:cNvSpPr>
          <p:nvPr>
            <p:ph type="sldNum" sz="quarter" idx="12"/>
          </p:nvPr>
        </p:nvSpPr>
        <p:spPr>
          <a:xfrm>
            <a:off x="495300" y="6356350"/>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20</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440034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7705-D285-4280-A049-41B172F40878}"/>
              </a:ext>
            </a:extLst>
          </p:cNvPr>
          <p:cNvSpPr>
            <a:spLocks noGrp="1"/>
          </p:cNvSpPr>
          <p:nvPr>
            <p:ph type="title"/>
          </p:nvPr>
        </p:nvSpPr>
        <p:spPr/>
        <p:txBody>
          <a:bodyPr/>
          <a:lstStyle/>
          <a:p>
            <a:r>
              <a:rPr lang="en-US" dirty="0"/>
              <a:t>Common Issues with Exception Requests</a:t>
            </a:r>
          </a:p>
        </p:txBody>
      </p:sp>
      <p:sp>
        <p:nvSpPr>
          <p:cNvPr id="3" name="Content Placeholder 2">
            <a:extLst>
              <a:ext uri="{FF2B5EF4-FFF2-40B4-BE49-F238E27FC236}">
                <a16:creationId xmlns:a16="http://schemas.microsoft.com/office/drawing/2014/main" id="{5BAB8025-1250-4382-9E17-F7FFBEE832E1}"/>
              </a:ext>
            </a:extLst>
          </p:cNvPr>
          <p:cNvSpPr>
            <a:spLocks noGrp="1"/>
          </p:cNvSpPr>
          <p:nvPr>
            <p:ph idx="1"/>
          </p:nvPr>
        </p:nvSpPr>
        <p:spPr>
          <a:xfrm>
            <a:off x="838200" y="1756613"/>
            <a:ext cx="10515600" cy="4895850"/>
          </a:xfrm>
        </p:spPr>
        <p:txBody>
          <a:bodyPr>
            <a:normAutofit/>
          </a:bodyPr>
          <a:lstStyle/>
          <a:p>
            <a:r>
              <a:rPr lang="en-US" sz="3200" dirty="0"/>
              <a:t>Incomplete information (e.g., no sIRB of record identified, all sites requesting exception not list )</a:t>
            </a:r>
          </a:p>
          <a:p>
            <a:r>
              <a:rPr lang="en-US" sz="3200" dirty="0"/>
              <a:t>Incorrect justification (e.g., compelling justification provided for study that is subject to rCR sIRB requirement)</a:t>
            </a:r>
          </a:p>
          <a:p>
            <a:r>
              <a:rPr lang="en-US" sz="3200" dirty="0"/>
              <a:t>Justification based on cost of sIRB or inconvenience to researchers </a:t>
            </a:r>
          </a:p>
          <a:p>
            <a:r>
              <a:rPr lang="en-US" sz="3200" dirty="0"/>
              <a:t>Request decision within a few days of submission</a:t>
            </a:r>
          </a:p>
          <a:p>
            <a:endParaRPr lang="en-US" dirty="0"/>
          </a:p>
        </p:txBody>
      </p:sp>
      <p:sp>
        <p:nvSpPr>
          <p:cNvPr id="4" name="Slide Number Placeholder 3">
            <a:extLst>
              <a:ext uri="{FF2B5EF4-FFF2-40B4-BE49-F238E27FC236}">
                <a16:creationId xmlns:a16="http://schemas.microsoft.com/office/drawing/2014/main" id="{333379EE-0AE7-410F-8209-B769B2CB95BD}"/>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21</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1452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4379-BD3F-46E4-998C-ED28EBABC2D8}"/>
              </a:ext>
            </a:extLst>
          </p:cNvPr>
          <p:cNvSpPr>
            <a:spLocks noGrp="1"/>
          </p:cNvSpPr>
          <p:nvPr>
            <p:ph type="title"/>
          </p:nvPr>
        </p:nvSpPr>
        <p:spPr>
          <a:xfrm>
            <a:off x="556846" y="2766218"/>
            <a:ext cx="10515600" cy="1325563"/>
          </a:xfrm>
        </p:spPr>
        <p:txBody>
          <a:bodyPr>
            <a:normAutofit/>
          </a:bodyPr>
          <a:lstStyle/>
          <a:p>
            <a:pPr algn="ctr"/>
            <a:r>
              <a:rPr lang="en-US" sz="6000" dirty="0"/>
              <a:t>Single IRB Resources</a:t>
            </a:r>
          </a:p>
        </p:txBody>
      </p:sp>
      <p:sp>
        <p:nvSpPr>
          <p:cNvPr id="4" name="Slide Number Placeholder 3">
            <a:extLst>
              <a:ext uri="{FF2B5EF4-FFF2-40B4-BE49-F238E27FC236}">
                <a16:creationId xmlns:a16="http://schemas.microsoft.com/office/drawing/2014/main" id="{7F536C4F-7005-46C8-8631-38F9E3215B44}"/>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511147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0240-68E9-41B5-8874-D45F180E5EB5}"/>
              </a:ext>
            </a:extLst>
          </p:cNvPr>
          <p:cNvSpPr>
            <a:spLocks noGrp="1"/>
          </p:cNvSpPr>
          <p:nvPr>
            <p:ph type="title"/>
          </p:nvPr>
        </p:nvSpPr>
        <p:spPr/>
        <p:txBody>
          <a:bodyPr/>
          <a:lstStyle/>
          <a:p>
            <a:r>
              <a:rPr lang="en-US" dirty="0"/>
              <a:t>Resources for Investigators</a:t>
            </a:r>
          </a:p>
        </p:txBody>
      </p:sp>
      <p:sp>
        <p:nvSpPr>
          <p:cNvPr id="3" name="Content Placeholder 2">
            <a:extLst>
              <a:ext uri="{FF2B5EF4-FFF2-40B4-BE49-F238E27FC236}">
                <a16:creationId xmlns:a16="http://schemas.microsoft.com/office/drawing/2014/main" id="{D662D513-05DB-4A10-9759-B697BAC21BCB}"/>
              </a:ext>
            </a:extLst>
          </p:cNvPr>
          <p:cNvSpPr>
            <a:spLocks noGrp="1"/>
          </p:cNvSpPr>
          <p:nvPr>
            <p:ph idx="1"/>
          </p:nvPr>
        </p:nvSpPr>
        <p:spPr>
          <a:xfrm>
            <a:off x="632460" y="1418685"/>
            <a:ext cx="10515600" cy="5209667"/>
          </a:xfrm>
        </p:spPr>
        <p:txBody>
          <a:bodyPr>
            <a:normAutofit fontScale="92500" lnSpcReduction="10000"/>
          </a:bodyPr>
          <a:lstStyle/>
          <a:p>
            <a:pPr>
              <a:buFont typeface="Wingdings" panose="05000000000000000000" pitchFamily="2" charset="2"/>
              <a:buChar char="§"/>
            </a:pPr>
            <a:r>
              <a:rPr lang="en-US" sz="2800" dirty="0">
                <a:solidFill>
                  <a:schemeClr val="accent2">
                    <a:lumMod val="75000"/>
                  </a:schemeClr>
                </a:solidFill>
                <a:latin typeface="Roboto" panose="02000000000000000000" pitchFamily="2" charset="0"/>
                <a:ea typeface="Roboto" panose="02000000000000000000" pitchFamily="2" charset="0"/>
                <a:cs typeface="Calibri" panose="020F0502020204030204" pitchFamily="34" charset="0"/>
              </a:rPr>
              <a:t>NIH OER website: </a:t>
            </a:r>
            <a:r>
              <a:rPr lang="en-US" sz="2800" dirty="0">
                <a:solidFill>
                  <a:schemeClr val="accent2">
                    <a:lumMod val="75000"/>
                  </a:schemeClr>
                </a:solidFill>
                <a:latin typeface="Roboto" panose="02000000000000000000" pitchFamily="2" charset="0"/>
                <a:ea typeface="Roboto" panose="02000000000000000000" pitchFamily="2" charset="0"/>
                <a:cs typeface="Calibri" panose="020F0502020204030204" pitchFamily="34" charset="0"/>
                <a:hlinkClick r:id="rId3"/>
              </a:rPr>
              <a:t>Single IRB for Multi-Site or Cooperative Research </a:t>
            </a:r>
            <a:endParaRPr lang="en-US" sz="2800" dirty="0">
              <a:solidFill>
                <a:schemeClr val="accent2">
                  <a:lumMod val="75000"/>
                </a:schemeClr>
              </a:solidFill>
              <a:latin typeface="Roboto" panose="02000000000000000000" pitchFamily="2" charset="0"/>
              <a:ea typeface="Roboto" panose="02000000000000000000" pitchFamily="2" charset="0"/>
              <a:cs typeface="Calibri" panose="020F0502020204030204" pitchFamily="34" charset="0"/>
              <a:hlinkClick r:id="rId4"/>
            </a:endParaRPr>
          </a:p>
          <a:p>
            <a:pPr>
              <a:buFont typeface="Wingdings" panose="05000000000000000000" pitchFamily="2" charset="2"/>
              <a:buChar char="§"/>
            </a:pPr>
            <a:r>
              <a:rPr lang="en-US" sz="2800" dirty="0">
                <a:hlinkClick r:id="rId5"/>
              </a:rPr>
              <a:t>NIH Policy on the Use of a Single IRB for Multi-Site Research</a:t>
            </a:r>
            <a:r>
              <a:rPr lang="en-US" sz="2800" dirty="0">
                <a:hlinkClick r:id="" action="ppaction://noaction"/>
              </a:rPr>
              <a:t>, NOT-OD-16-094  </a:t>
            </a:r>
            <a:r>
              <a:rPr lang="en-US" sz="2800" dirty="0"/>
              <a:t> </a:t>
            </a:r>
            <a:endParaRPr lang="en-US" sz="2800" dirty="0">
              <a:latin typeface="Roboto" panose="02000000000000000000" pitchFamily="2" charset="0"/>
              <a:ea typeface="Roboto" panose="02000000000000000000" pitchFamily="2" charset="0"/>
              <a:hlinkClick r:id="rId6"/>
            </a:endParaRPr>
          </a:p>
          <a:p>
            <a:pPr>
              <a:buFont typeface="Wingdings" panose="05000000000000000000" pitchFamily="2" charset="2"/>
              <a:buChar char="§"/>
            </a:pPr>
            <a:r>
              <a:rPr lang="en-US" sz="2800" dirty="0">
                <a:latin typeface="Roboto" panose="02000000000000000000" pitchFamily="2" charset="0"/>
                <a:ea typeface="Roboto" panose="02000000000000000000" pitchFamily="2" charset="0"/>
                <a:hlinkClick r:id="rId6"/>
              </a:rPr>
              <a:t>NIH Guidance on Exceptions to the NIH Single IRB Policy, NOT-OD-18-003</a:t>
            </a:r>
            <a:endParaRPr lang="en-US" sz="2800" dirty="0">
              <a:latin typeface="Roboto" panose="02000000000000000000" pitchFamily="2" charset="0"/>
              <a:ea typeface="Roboto" panose="02000000000000000000" pitchFamily="2" charset="0"/>
            </a:endParaRPr>
          </a:p>
          <a:p>
            <a:pPr>
              <a:buFont typeface="Wingdings" panose="05000000000000000000" pitchFamily="2" charset="2"/>
              <a:buChar char="§"/>
            </a:pPr>
            <a:r>
              <a:rPr lang="en-US" sz="2800" dirty="0">
                <a:latin typeface="Roboto" panose="02000000000000000000" pitchFamily="2" charset="0"/>
                <a:ea typeface="Roboto" panose="02000000000000000000" pitchFamily="2" charset="0"/>
                <a:hlinkClick r:id="rId7"/>
              </a:rPr>
              <a:t>NIH Notice, Exceptions to Use of a Single IRB During the Coronavirus Disease 2019 (COVID-19) Public Health Emergency, NOT-OD-21-006</a:t>
            </a:r>
            <a:endParaRPr lang="en-US" sz="2800" dirty="0">
              <a:latin typeface="Roboto" panose="02000000000000000000" pitchFamily="2" charset="0"/>
              <a:ea typeface="Roboto" panose="02000000000000000000" pitchFamily="2" charset="0"/>
            </a:endParaRPr>
          </a:p>
          <a:p>
            <a:pPr>
              <a:buFont typeface="Wingdings" panose="05000000000000000000" pitchFamily="2" charset="2"/>
              <a:buChar char="§"/>
            </a:pPr>
            <a:r>
              <a:rPr lang="en-US" sz="2800" dirty="0">
                <a:solidFill>
                  <a:schemeClr val="accent2">
                    <a:lumMod val="75000"/>
                  </a:schemeClr>
                </a:solidFill>
                <a:latin typeface="Roboto" panose="02000000000000000000" pitchFamily="2" charset="0"/>
                <a:ea typeface="Roboto" panose="02000000000000000000" pitchFamily="2" charset="0"/>
                <a:cs typeface="Calibri" panose="020F0502020204030204" pitchFamily="34" charset="0"/>
                <a:hlinkClick r:id="rId8"/>
              </a:rPr>
              <a:t>Revised Common Rule at 45 CFR 46</a:t>
            </a:r>
            <a:endParaRPr lang="en-US" sz="2800" dirty="0">
              <a:solidFill>
                <a:schemeClr val="accent2">
                  <a:lumMod val="75000"/>
                </a:schemeClr>
              </a:solidFill>
              <a:latin typeface="Roboto" panose="02000000000000000000" pitchFamily="2" charset="0"/>
              <a:ea typeface="Roboto" panose="02000000000000000000" pitchFamily="2" charset="0"/>
              <a:cs typeface="Calibri" panose="020F0502020204030204" pitchFamily="34" charset="0"/>
            </a:endParaRPr>
          </a:p>
          <a:p>
            <a:pPr>
              <a:buFont typeface="Wingdings" panose="05000000000000000000" pitchFamily="2" charset="2"/>
              <a:buChar char="§"/>
            </a:pPr>
            <a:r>
              <a:rPr lang="en-US" sz="2800" dirty="0">
                <a:hlinkClick r:id="rId9"/>
              </a:rPr>
              <a:t>OHRP Determination of Exceptions to sIRB Review Requirements During the COVID-19 Public Health Emergency</a:t>
            </a:r>
            <a:endParaRPr lang="en-US" sz="2800" dirty="0">
              <a:solidFill>
                <a:schemeClr val="accent2">
                  <a:lumMod val="75000"/>
                </a:schemeClr>
              </a:solidFill>
              <a:latin typeface="Roboto" panose="02000000000000000000" pitchFamily="2" charset="0"/>
              <a:ea typeface="Roboto" panose="02000000000000000000" pitchFamily="2" charset="0"/>
              <a:cs typeface="Calibri" panose="020F0502020204030204" pitchFamily="34" charset="0"/>
              <a:hlinkClick r:id="rId10"/>
            </a:endParaRPr>
          </a:p>
          <a:p>
            <a:pPr>
              <a:buFont typeface="Wingdings" panose="05000000000000000000" pitchFamily="2" charset="2"/>
              <a:buChar char="§"/>
            </a:pPr>
            <a:r>
              <a:rPr lang="en-US" sz="2800" dirty="0"/>
              <a:t>Questions: </a:t>
            </a:r>
            <a:r>
              <a:rPr lang="en-US" sz="2800" dirty="0">
                <a:hlinkClick r:id="rId11"/>
              </a:rPr>
              <a:t>SingleIRBpolicy@mail.nih.gov</a:t>
            </a:r>
            <a:r>
              <a:rPr lang="en-US" sz="2800" dirty="0"/>
              <a:t> </a:t>
            </a:r>
          </a:p>
          <a:p>
            <a:endParaRPr lang="en-US" sz="2800"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00304097-9355-44E3-8F2D-D4B0ECB70442}"/>
              </a:ext>
            </a:extLst>
          </p:cNvPr>
          <p:cNvSpPr>
            <a:spLocks noGrp="1"/>
          </p:cNvSpPr>
          <p:nvPr>
            <p:ph type="sldNum" sz="quarter" idx="12"/>
          </p:nvPr>
        </p:nvSpPr>
        <p:spPr>
          <a:xfrm>
            <a:off x="296779" y="6445789"/>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854649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4379-BD3F-46E4-998C-ED28EBABC2D8}"/>
              </a:ext>
            </a:extLst>
          </p:cNvPr>
          <p:cNvSpPr>
            <a:spLocks noGrp="1"/>
          </p:cNvSpPr>
          <p:nvPr>
            <p:ph type="title"/>
          </p:nvPr>
        </p:nvSpPr>
        <p:spPr>
          <a:xfrm>
            <a:off x="556846" y="2766218"/>
            <a:ext cx="10515600" cy="1325563"/>
          </a:xfrm>
        </p:spPr>
        <p:txBody>
          <a:bodyPr>
            <a:normAutofit/>
          </a:bodyPr>
          <a:lstStyle/>
          <a:p>
            <a:pPr algn="ctr"/>
            <a:r>
              <a:rPr lang="en-US" sz="6000" dirty="0"/>
              <a:t>Single IRB Case Studies</a:t>
            </a:r>
          </a:p>
        </p:txBody>
      </p:sp>
      <p:sp>
        <p:nvSpPr>
          <p:cNvPr id="4" name="Slide Number Placeholder 3">
            <a:extLst>
              <a:ext uri="{FF2B5EF4-FFF2-40B4-BE49-F238E27FC236}">
                <a16:creationId xmlns:a16="http://schemas.microsoft.com/office/drawing/2014/main" id="{7F536C4F-7005-46C8-8631-38F9E3215B44}"/>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38279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3F63-1185-4A29-BBC9-D30137C106E8}"/>
              </a:ext>
            </a:extLst>
          </p:cNvPr>
          <p:cNvSpPr>
            <a:spLocks noGrp="1"/>
          </p:cNvSpPr>
          <p:nvPr>
            <p:ph type="title"/>
          </p:nvPr>
        </p:nvSpPr>
        <p:spPr/>
        <p:txBody>
          <a:bodyPr/>
          <a:lstStyle/>
          <a:p>
            <a:r>
              <a:rPr lang="en-US" dirty="0"/>
              <a:t>sIRB Case Study #1</a:t>
            </a:r>
          </a:p>
        </p:txBody>
      </p:sp>
      <p:sp>
        <p:nvSpPr>
          <p:cNvPr id="3" name="Content Placeholder 2">
            <a:extLst>
              <a:ext uri="{FF2B5EF4-FFF2-40B4-BE49-F238E27FC236}">
                <a16:creationId xmlns:a16="http://schemas.microsoft.com/office/drawing/2014/main" id="{6D5433D7-045A-474C-B05E-627E73CC0E3A}"/>
              </a:ext>
            </a:extLst>
          </p:cNvPr>
          <p:cNvSpPr>
            <a:spLocks noGrp="1"/>
          </p:cNvSpPr>
          <p:nvPr>
            <p:ph idx="1"/>
          </p:nvPr>
        </p:nvSpPr>
        <p:spPr>
          <a:xfrm>
            <a:off x="838200" y="1544270"/>
            <a:ext cx="10515600" cy="4812080"/>
          </a:xfrm>
        </p:spPr>
        <p:txBody>
          <a:bodyPr>
            <a:noAutofit/>
          </a:bodyPr>
          <a:lstStyle/>
          <a:p>
            <a:pPr marL="0" indent="0">
              <a:buNone/>
            </a:pPr>
            <a:r>
              <a:rPr lang="en-US" sz="2500" dirty="0"/>
              <a:t>You have applied to an NIH funding opportunity announcement with a due date of January 20, 2023. You respond to question 3.2 in the PHS Human Subjects and Clinical Trials (HSCT) Form, </a:t>
            </a:r>
            <a:r>
              <a:rPr lang="en-US" sz="2500" i="1" dirty="0"/>
              <a:t>Is this a multi-site study that will use the same protocol to conduct non-exempt human subjects research at more than one domestic site, </a:t>
            </a:r>
            <a:r>
              <a:rPr lang="en-US" sz="2500" dirty="0"/>
              <a:t> </a:t>
            </a:r>
            <a:r>
              <a:rPr lang="en-US" sz="2500" i="1" dirty="0"/>
              <a:t>N</a:t>
            </a:r>
            <a:r>
              <a:rPr lang="en-US" sz="2500" b="1" i="1" dirty="0"/>
              <a:t>o</a:t>
            </a:r>
            <a:r>
              <a:rPr lang="en-US" sz="2500" dirty="0"/>
              <a:t>. Your application identifies one domestic, collaborating site where all non-exempt human subjects research activities will be performed. The study has not yet received IRB approval.</a:t>
            </a:r>
          </a:p>
          <a:p>
            <a:pPr marL="0" indent="0">
              <a:buNone/>
            </a:pPr>
            <a:endParaRPr lang="en-US" sz="1200" dirty="0"/>
          </a:p>
          <a:p>
            <a:pPr marL="457200" indent="-457200">
              <a:buAutoNum type="arabicPeriod"/>
            </a:pPr>
            <a:r>
              <a:rPr lang="en-US" sz="2500" dirty="0"/>
              <a:t>Is your study subject to the sIRB requirement(s)? </a:t>
            </a:r>
          </a:p>
          <a:p>
            <a:pPr marL="457200" indent="-457200">
              <a:buAutoNum type="arabicPeriod"/>
            </a:pPr>
            <a:r>
              <a:rPr lang="en-US" sz="2500" dirty="0"/>
              <a:t>Which sIRB requirement(s) apply(</a:t>
            </a:r>
            <a:r>
              <a:rPr lang="en-US" sz="2500" dirty="0" err="1"/>
              <a:t>ies</a:t>
            </a:r>
            <a:r>
              <a:rPr lang="en-US" sz="2500" dirty="0"/>
              <a:t>)? </a:t>
            </a:r>
          </a:p>
        </p:txBody>
      </p:sp>
      <p:sp>
        <p:nvSpPr>
          <p:cNvPr id="4" name="Slide Number Placeholder 3">
            <a:extLst>
              <a:ext uri="{FF2B5EF4-FFF2-40B4-BE49-F238E27FC236}">
                <a16:creationId xmlns:a16="http://schemas.microsoft.com/office/drawing/2014/main" id="{FE3E9FD0-7CFF-43A5-804D-EBE236D71207}"/>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74998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3F63-1185-4A29-BBC9-D30137C106E8}"/>
              </a:ext>
            </a:extLst>
          </p:cNvPr>
          <p:cNvSpPr>
            <a:spLocks noGrp="1"/>
          </p:cNvSpPr>
          <p:nvPr>
            <p:ph type="title"/>
          </p:nvPr>
        </p:nvSpPr>
        <p:spPr>
          <a:xfrm>
            <a:off x="838200" y="172624"/>
            <a:ext cx="10515600" cy="1325563"/>
          </a:xfrm>
        </p:spPr>
        <p:txBody>
          <a:bodyPr/>
          <a:lstStyle/>
          <a:p>
            <a:r>
              <a:rPr lang="en-US" dirty="0"/>
              <a:t>sIRB Case Study #1 Answers</a:t>
            </a:r>
          </a:p>
        </p:txBody>
      </p:sp>
      <p:sp>
        <p:nvSpPr>
          <p:cNvPr id="3" name="Content Placeholder 2">
            <a:extLst>
              <a:ext uri="{FF2B5EF4-FFF2-40B4-BE49-F238E27FC236}">
                <a16:creationId xmlns:a16="http://schemas.microsoft.com/office/drawing/2014/main" id="{6D5433D7-045A-474C-B05E-627E73CC0E3A}"/>
              </a:ext>
            </a:extLst>
          </p:cNvPr>
          <p:cNvSpPr>
            <a:spLocks noGrp="1"/>
          </p:cNvSpPr>
          <p:nvPr>
            <p:ph idx="1"/>
          </p:nvPr>
        </p:nvSpPr>
        <p:spPr>
          <a:xfrm>
            <a:off x="838200" y="1112947"/>
            <a:ext cx="11100758" cy="5658787"/>
          </a:xfrm>
        </p:spPr>
        <p:txBody>
          <a:bodyPr>
            <a:noAutofit/>
          </a:bodyPr>
          <a:lstStyle/>
          <a:p>
            <a:pPr marL="0" indent="0">
              <a:buNone/>
            </a:pPr>
            <a:r>
              <a:rPr lang="en-US" sz="2500" dirty="0"/>
              <a:t>You have applied to an NIH funding opportunity announcement with a due date of January 20, 2023. You respond to question 3.2 in the PHS Human Subjects and Clinical Trials (HSCT) Form, </a:t>
            </a:r>
            <a:r>
              <a:rPr lang="en-US" sz="2500" i="1" dirty="0"/>
              <a:t>Is this a multi-site study that will use the same protocol to conduct non-exempt human subjects research at more than one domestic site, </a:t>
            </a:r>
            <a:r>
              <a:rPr lang="en-US" sz="2500" dirty="0"/>
              <a:t> </a:t>
            </a:r>
            <a:r>
              <a:rPr lang="en-US" sz="2500" i="1" dirty="0"/>
              <a:t>N</a:t>
            </a:r>
            <a:r>
              <a:rPr lang="en-US" sz="2500" b="1" i="1" dirty="0"/>
              <a:t>o</a:t>
            </a:r>
            <a:r>
              <a:rPr lang="en-US" sz="2500" dirty="0"/>
              <a:t>. Your application identifies one domestic, collaborating site where all non-exempt human subjects research activities will be performed. The study has not yet received IRB approval.</a:t>
            </a:r>
          </a:p>
          <a:p>
            <a:pPr marL="0" indent="0">
              <a:buNone/>
            </a:pPr>
            <a:endParaRPr lang="en-US" sz="1200" b="1" dirty="0"/>
          </a:p>
          <a:p>
            <a:pPr marL="457200" indent="-457200">
              <a:buAutoNum type="arabicPeriod"/>
            </a:pPr>
            <a:r>
              <a:rPr lang="en-US" sz="2500" b="1" dirty="0"/>
              <a:t>Is the study subject to the sIRB requirement(s)? </a:t>
            </a:r>
          </a:p>
          <a:p>
            <a:pPr marL="0" indent="0">
              <a:buNone/>
            </a:pPr>
            <a:r>
              <a:rPr lang="en-US" sz="2500" dirty="0"/>
              <a:t>      Yes </a:t>
            </a:r>
            <a:endParaRPr lang="en-US" sz="2500" b="1" dirty="0"/>
          </a:p>
          <a:p>
            <a:pPr marL="0" indent="0">
              <a:buNone/>
            </a:pPr>
            <a:r>
              <a:rPr lang="en-US" sz="2500" b="1" dirty="0"/>
              <a:t>2. Which sIRB requirement(s) apply(</a:t>
            </a:r>
            <a:r>
              <a:rPr lang="en-US" sz="2500" b="1" dirty="0" err="1"/>
              <a:t>ies</a:t>
            </a:r>
            <a:r>
              <a:rPr lang="en-US" sz="2500" b="1" dirty="0"/>
              <a:t>)? </a:t>
            </a:r>
          </a:p>
          <a:p>
            <a:pPr marL="0" indent="0">
              <a:buNone/>
            </a:pPr>
            <a:r>
              <a:rPr lang="en-US" sz="2500" dirty="0"/>
              <a:t>     The study is subject to both sIRB requirements. </a:t>
            </a:r>
          </a:p>
        </p:txBody>
      </p:sp>
      <p:sp>
        <p:nvSpPr>
          <p:cNvPr id="4" name="Slide Number Placeholder 3">
            <a:extLst>
              <a:ext uri="{FF2B5EF4-FFF2-40B4-BE49-F238E27FC236}">
                <a16:creationId xmlns:a16="http://schemas.microsoft.com/office/drawing/2014/main" id="{FE3E9FD0-7CFF-43A5-804D-EBE236D71207}"/>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036658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3F63-1185-4A29-BBC9-D30137C106E8}"/>
              </a:ext>
            </a:extLst>
          </p:cNvPr>
          <p:cNvSpPr>
            <a:spLocks noGrp="1"/>
          </p:cNvSpPr>
          <p:nvPr>
            <p:ph type="title"/>
          </p:nvPr>
        </p:nvSpPr>
        <p:spPr/>
        <p:txBody>
          <a:bodyPr/>
          <a:lstStyle/>
          <a:p>
            <a:r>
              <a:rPr lang="en-US" dirty="0"/>
              <a:t>sIRB Case Study #2</a:t>
            </a:r>
          </a:p>
        </p:txBody>
      </p:sp>
      <p:sp>
        <p:nvSpPr>
          <p:cNvPr id="3" name="Content Placeholder 2">
            <a:extLst>
              <a:ext uri="{FF2B5EF4-FFF2-40B4-BE49-F238E27FC236}">
                <a16:creationId xmlns:a16="http://schemas.microsoft.com/office/drawing/2014/main" id="{6D5433D7-045A-474C-B05E-627E73CC0E3A}"/>
              </a:ext>
            </a:extLst>
          </p:cNvPr>
          <p:cNvSpPr>
            <a:spLocks noGrp="1"/>
          </p:cNvSpPr>
          <p:nvPr>
            <p:ph idx="1"/>
          </p:nvPr>
        </p:nvSpPr>
        <p:spPr>
          <a:xfrm>
            <a:off x="838200" y="1337236"/>
            <a:ext cx="10515600" cy="4812080"/>
          </a:xfrm>
        </p:spPr>
        <p:txBody>
          <a:bodyPr>
            <a:noAutofit/>
          </a:bodyPr>
          <a:lstStyle/>
          <a:p>
            <a:pPr marL="0" indent="0">
              <a:buNone/>
            </a:pPr>
            <a:r>
              <a:rPr lang="en-US" sz="2500" dirty="0"/>
              <a:t>You are the PI of an NIH-funded, multi-site, domestic study with an award date of September 22, 2022. You received initial IRB approval from your local IRB in November 2022 and have begun to enroll participants. However, your IRB decides they do not want to serve as the IRB of record for the other two sites. You submit a compelling justification that the study will be delayed if all sites must rely on a sIRB, which will negatively affect study accrual. You also state that the budget does not include the fees for a commercial IRB.</a:t>
            </a:r>
          </a:p>
          <a:p>
            <a:pPr marL="0" indent="0">
              <a:buNone/>
            </a:pPr>
            <a:endParaRPr lang="en-US" sz="2500" dirty="0"/>
          </a:p>
          <a:p>
            <a:pPr marL="457200" indent="-457200">
              <a:buAutoNum type="arabicPeriod"/>
            </a:pPr>
            <a:r>
              <a:rPr lang="en-US" sz="2500" dirty="0"/>
              <a:t>Which sIRB requirement(s) apply(</a:t>
            </a:r>
            <a:r>
              <a:rPr lang="en-US" sz="2500" dirty="0" err="1"/>
              <a:t>ies</a:t>
            </a:r>
            <a:r>
              <a:rPr lang="en-US" sz="2500" dirty="0"/>
              <a:t>)? </a:t>
            </a:r>
          </a:p>
          <a:p>
            <a:pPr marL="457200" indent="-457200">
              <a:buAutoNum type="arabicPeriod"/>
            </a:pPr>
            <a:r>
              <a:rPr lang="en-US" sz="2500" dirty="0"/>
              <a:t>Is the sIRB exception justification sufficient? </a:t>
            </a:r>
          </a:p>
        </p:txBody>
      </p:sp>
      <p:sp>
        <p:nvSpPr>
          <p:cNvPr id="4" name="Slide Number Placeholder 3">
            <a:extLst>
              <a:ext uri="{FF2B5EF4-FFF2-40B4-BE49-F238E27FC236}">
                <a16:creationId xmlns:a16="http://schemas.microsoft.com/office/drawing/2014/main" id="{FE3E9FD0-7CFF-43A5-804D-EBE236D71207}"/>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27</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01448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3F63-1185-4A29-BBC9-D30137C106E8}"/>
              </a:ext>
            </a:extLst>
          </p:cNvPr>
          <p:cNvSpPr>
            <a:spLocks noGrp="1"/>
          </p:cNvSpPr>
          <p:nvPr>
            <p:ph type="title"/>
          </p:nvPr>
        </p:nvSpPr>
        <p:spPr/>
        <p:txBody>
          <a:bodyPr/>
          <a:lstStyle/>
          <a:p>
            <a:r>
              <a:rPr lang="en-US" dirty="0"/>
              <a:t>sIRB Case Study #2 Answers</a:t>
            </a:r>
          </a:p>
        </p:txBody>
      </p:sp>
      <p:sp>
        <p:nvSpPr>
          <p:cNvPr id="3" name="Content Placeholder 2">
            <a:extLst>
              <a:ext uri="{FF2B5EF4-FFF2-40B4-BE49-F238E27FC236}">
                <a16:creationId xmlns:a16="http://schemas.microsoft.com/office/drawing/2014/main" id="{6D5433D7-045A-474C-B05E-627E73CC0E3A}"/>
              </a:ext>
            </a:extLst>
          </p:cNvPr>
          <p:cNvSpPr>
            <a:spLocks noGrp="1"/>
          </p:cNvSpPr>
          <p:nvPr>
            <p:ph idx="1"/>
          </p:nvPr>
        </p:nvSpPr>
        <p:spPr>
          <a:xfrm>
            <a:off x="838200" y="1544269"/>
            <a:ext cx="10515600" cy="4948605"/>
          </a:xfrm>
        </p:spPr>
        <p:txBody>
          <a:bodyPr>
            <a:normAutofit/>
          </a:bodyPr>
          <a:lstStyle/>
          <a:p>
            <a:pPr marL="0" indent="0">
              <a:buNone/>
            </a:pPr>
            <a:r>
              <a:rPr lang="en-US" sz="2500" dirty="0"/>
              <a:t>You are the PI of an NIH-funded, multi-site, domestic study with an award date of September 22, 2022. You received initial IRB approval from your local IRB in November 2022 and have begun to enroll participants. However, your IRB decides they do not want to serve as the IRB of record for the other two sites. You submit a compelling justification that the study will be delayed if all sites must rely on a sIRB, which will negatively affect study accrual. You also state that the budget does not include the fees for a commercial IRB.</a:t>
            </a:r>
          </a:p>
          <a:p>
            <a:pPr marL="0" indent="0">
              <a:buNone/>
            </a:pPr>
            <a:r>
              <a:rPr lang="en-US" sz="2500" b="1" dirty="0"/>
              <a:t>1. Which sIRB requirement(s) apply(</a:t>
            </a:r>
            <a:r>
              <a:rPr lang="en-US" sz="2500" b="1" dirty="0" err="1"/>
              <a:t>ies</a:t>
            </a:r>
            <a:r>
              <a:rPr lang="en-US" sz="2500" b="1" dirty="0"/>
              <a:t>)? </a:t>
            </a:r>
          </a:p>
          <a:p>
            <a:pPr marL="0" indent="0">
              <a:buNone/>
            </a:pPr>
            <a:r>
              <a:rPr lang="en-US" sz="2500" dirty="0"/>
              <a:t>The study is subject to both the rCR sIRB requirement and NIH sIRB policy</a:t>
            </a:r>
          </a:p>
        </p:txBody>
      </p:sp>
      <p:sp>
        <p:nvSpPr>
          <p:cNvPr id="4" name="Slide Number Placeholder 3">
            <a:extLst>
              <a:ext uri="{FF2B5EF4-FFF2-40B4-BE49-F238E27FC236}">
                <a16:creationId xmlns:a16="http://schemas.microsoft.com/office/drawing/2014/main" id="{FE3E9FD0-7CFF-43A5-804D-EBE236D71207}"/>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95444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3F63-1185-4A29-BBC9-D30137C106E8}"/>
              </a:ext>
            </a:extLst>
          </p:cNvPr>
          <p:cNvSpPr>
            <a:spLocks noGrp="1"/>
          </p:cNvSpPr>
          <p:nvPr>
            <p:ph type="title"/>
          </p:nvPr>
        </p:nvSpPr>
        <p:spPr>
          <a:xfrm>
            <a:off x="838200" y="284894"/>
            <a:ext cx="11084169" cy="1325563"/>
          </a:xfrm>
        </p:spPr>
        <p:txBody>
          <a:bodyPr/>
          <a:lstStyle/>
          <a:p>
            <a:r>
              <a:rPr lang="en-US" dirty="0"/>
              <a:t>sIRB Case Study #2 Answers (continued)</a:t>
            </a:r>
          </a:p>
        </p:txBody>
      </p:sp>
      <p:sp>
        <p:nvSpPr>
          <p:cNvPr id="3" name="Content Placeholder 2">
            <a:extLst>
              <a:ext uri="{FF2B5EF4-FFF2-40B4-BE49-F238E27FC236}">
                <a16:creationId xmlns:a16="http://schemas.microsoft.com/office/drawing/2014/main" id="{6D5433D7-045A-474C-B05E-627E73CC0E3A}"/>
              </a:ext>
            </a:extLst>
          </p:cNvPr>
          <p:cNvSpPr>
            <a:spLocks noGrp="1"/>
          </p:cNvSpPr>
          <p:nvPr>
            <p:ph idx="1"/>
          </p:nvPr>
        </p:nvSpPr>
        <p:spPr>
          <a:xfrm>
            <a:off x="838200" y="1544269"/>
            <a:ext cx="10943492" cy="4948605"/>
          </a:xfrm>
        </p:spPr>
        <p:txBody>
          <a:bodyPr>
            <a:normAutofit/>
          </a:bodyPr>
          <a:lstStyle/>
          <a:p>
            <a:pPr marL="0" indent="0">
              <a:buNone/>
            </a:pPr>
            <a:r>
              <a:rPr lang="en-US" sz="2500" dirty="0"/>
              <a:t>You are the PI of an NIH-funded, multi-site, domestic study with an award date of September 22, 2022. You received initial IRB approval from your local IRB in November 2022 and have begun to enroll participants. However, your IRB decides they do not want to serve as the IRB of record for the other two sites. You submit a compelling justification that the study will be delayed if all sites must rely on a sIRB, which will negatively affect study accrual. You also state that the budget does not include the fees for a commercial IRB.</a:t>
            </a:r>
          </a:p>
          <a:p>
            <a:pPr marL="0" indent="0">
              <a:buNone/>
            </a:pPr>
            <a:r>
              <a:rPr lang="en-US" sz="2500" b="1" dirty="0"/>
              <a:t>2. Is the sIRB exception justification sufficient?</a:t>
            </a:r>
          </a:p>
          <a:p>
            <a:pPr marL="0" indent="0">
              <a:buNone/>
            </a:pPr>
            <a:r>
              <a:rPr lang="en-US" sz="2500" dirty="0"/>
              <a:t>No, the justification is not sufficient. The justification does not address why it is impractical to rely on an sIRB during the Covid PHE. </a:t>
            </a:r>
          </a:p>
        </p:txBody>
      </p:sp>
      <p:sp>
        <p:nvSpPr>
          <p:cNvPr id="4" name="Slide Number Placeholder 3">
            <a:extLst>
              <a:ext uri="{FF2B5EF4-FFF2-40B4-BE49-F238E27FC236}">
                <a16:creationId xmlns:a16="http://schemas.microsoft.com/office/drawing/2014/main" id="{FE3E9FD0-7CFF-43A5-804D-EBE236D71207}"/>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29</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30645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4379-BD3F-46E4-998C-ED28EBABC2D8}"/>
              </a:ext>
            </a:extLst>
          </p:cNvPr>
          <p:cNvSpPr>
            <a:spLocks noGrp="1"/>
          </p:cNvSpPr>
          <p:nvPr>
            <p:ph type="title"/>
          </p:nvPr>
        </p:nvSpPr>
        <p:spPr>
          <a:xfrm>
            <a:off x="556846" y="2766218"/>
            <a:ext cx="10515600" cy="1325563"/>
          </a:xfrm>
        </p:spPr>
        <p:txBody>
          <a:bodyPr>
            <a:normAutofit/>
          </a:bodyPr>
          <a:lstStyle/>
          <a:p>
            <a:pPr algn="ctr"/>
            <a:r>
              <a:rPr lang="en-US" sz="6000" dirty="0"/>
              <a:t>Single IRB Requirements</a:t>
            </a:r>
          </a:p>
        </p:txBody>
      </p:sp>
      <p:sp>
        <p:nvSpPr>
          <p:cNvPr id="4" name="Slide Number Placeholder 3">
            <a:extLst>
              <a:ext uri="{FF2B5EF4-FFF2-40B4-BE49-F238E27FC236}">
                <a16:creationId xmlns:a16="http://schemas.microsoft.com/office/drawing/2014/main" id="{7F536C4F-7005-46C8-8631-38F9E3215B44}"/>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773268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BA38-6EF4-4306-BD27-C6C8F473F21F}"/>
              </a:ext>
            </a:extLst>
          </p:cNvPr>
          <p:cNvSpPr>
            <a:spLocks noGrp="1"/>
          </p:cNvSpPr>
          <p:nvPr>
            <p:ph type="title"/>
          </p:nvPr>
        </p:nvSpPr>
        <p:spPr/>
        <p:txBody>
          <a:bodyPr/>
          <a:lstStyle/>
          <a:p>
            <a:r>
              <a:rPr lang="en-US" dirty="0"/>
              <a:t>sIRB Case Study #3</a:t>
            </a:r>
          </a:p>
        </p:txBody>
      </p:sp>
      <p:sp>
        <p:nvSpPr>
          <p:cNvPr id="3" name="Content Placeholder 2">
            <a:extLst>
              <a:ext uri="{FF2B5EF4-FFF2-40B4-BE49-F238E27FC236}">
                <a16:creationId xmlns:a16="http://schemas.microsoft.com/office/drawing/2014/main" id="{CA952667-F014-427A-BF4C-5980B78DA332}"/>
              </a:ext>
            </a:extLst>
          </p:cNvPr>
          <p:cNvSpPr>
            <a:spLocks noGrp="1"/>
          </p:cNvSpPr>
          <p:nvPr>
            <p:ph idx="1"/>
          </p:nvPr>
        </p:nvSpPr>
        <p:spPr>
          <a:xfrm>
            <a:off x="838200" y="1758156"/>
            <a:ext cx="10515600" cy="4530725"/>
          </a:xfrm>
        </p:spPr>
        <p:txBody>
          <a:bodyPr>
            <a:normAutofit/>
          </a:bodyPr>
          <a:lstStyle/>
          <a:p>
            <a:pPr marL="0" indent="0">
              <a:buNone/>
            </a:pPr>
            <a:r>
              <a:rPr lang="en-US" sz="2500" dirty="0"/>
              <a:t>You are the PI of a competing renewal application, with an estimated award date of January 20, 2023. The original grant was awarded in May 2016 and received initial IRB approval in June 2017.  There are seven sites involved in the research, including 3 in NY, 1 in MD, 1 in WA, 1 in Puerto Rico, and 1 in Canada.</a:t>
            </a:r>
          </a:p>
          <a:p>
            <a:pPr marL="0" indent="0">
              <a:buNone/>
            </a:pPr>
            <a:endParaRPr lang="en-US" sz="2500" dirty="0"/>
          </a:p>
          <a:p>
            <a:pPr marL="457200" indent="-457200">
              <a:buAutoNum type="arabicPeriod"/>
            </a:pPr>
            <a:r>
              <a:rPr lang="en-US" sz="2500" dirty="0"/>
              <a:t>Which sIRB requirement(s) apply(</a:t>
            </a:r>
            <a:r>
              <a:rPr lang="en-US" sz="2500" dirty="0" err="1"/>
              <a:t>ies</a:t>
            </a:r>
            <a:r>
              <a:rPr lang="en-US" sz="2500" dirty="0"/>
              <a:t>)? </a:t>
            </a:r>
          </a:p>
          <a:p>
            <a:pPr marL="457200" indent="-457200">
              <a:buAutoNum type="arabicPeriod"/>
            </a:pPr>
            <a:r>
              <a:rPr lang="en-US" sz="2500" dirty="0"/>
              <a:t>Which site(s) do not need a single IRB?</a:t>
            </a:r>
          </a:p>
          <a:p>
            <a:pPr marL="457200" indent="-457200">
              <a:buAutoNum type="arabicPeriod"/>
            </a:pPr>
            <a:r>
              <a:rPr lang="en-US" sz="2500" dirty="0"/>
              <a:t>Which sIRB exception justification must you address? </a:t>
            </a:r>
          </a:p>
          <a:p>
            <a:pPr marL="0" indent="0">
              <a:buNone/>
            </a:pPr>
            <a:endParaRPr lang="en-US" sz="2400" dirty="0"/>
          </a:p>
        </p:txBody>
      </p:sp>
      <p:sp>
        <p:nvSpPr>
          <p:cNvPr id="4" name="Slide Number Placeholder 3">
            <a:extLst>
              <a:ext uri="{FF2B5EF4-FFF2-40B4-BE49-F238E27FC236}">
                <a16:creationId xmlns:a16="http://schemas.microsoft.com/office/drawing/2014/main" id="{33D5975A-0AEA-4B77-970B-23D0A5324FE5}"/>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30</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55652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BA38-6EF4-4306-BD27-C6C8F473F21F}"/>
              </a:ext>
            </a:extLst>
          </p:cNvPr>
          <p:cNvSpPr>
            <a:spLocks noGrp="1"/>
          </p:cNvSpPr>
          <p:nvPr>
            <p:ph type="title"/>
          </p:nvPr>
        </p:nvSpPr>
        <p:spPr>
          <a:xfrm>
            <a:off x="838200" y="365125"/>
            <a:ext cx="11119338" cy="1325563"/>
          </a:xfrm>
        </p:spPr>
        <p:txBody>
          <a:bodyPr/>
          <a:lstStyle/>
          <a:p>
            <a:r>
              <a:rPr lang="en-US" dirty="0"/>
              <a:t>sIRB Case Study #3 Answers</a:t>
            </a:r>
          </a:p>
        </p:txBody>
      </p:sp>
      <p:sp>
        <p:nvSpPr>
          <p:cNvPr id="3" name="Content Placeholder 2">
            <a:extLst>
              <a:ext uri="{FF2B5EF4-FFF2-40B4-BE49-F238E27FC236}">
                <a16:creationId xmlns:a16="http://schemas.microsoft.com/office/drawing/2014/main" id="{CA952667-F014-427A-BF4C-5980B78DA332}"/>
              </a:ext>
            </a:extLst>
          </p:cNvPr>
          <p:cNvSpPr>
            <a:spLocks noGrp="1"/>
          </p:cNvSpPr>
          <p:nvPr>
            <p:ph idx="1"/>
          </p:nvPr>
        </p:nvSpPr>
        <p:spPr/>
        <p:txBody>
          <a:bodyPr>
            <a:normAutofit/>
          </a:bodyPr>
          <a:lstStyle/>
          <a:p>
            <a:pPr marL="0" indent="0">
              <a:buNone/>
            </a:pPr>
            <a:r>
              <a:rPr lang="en-US" sz="2500" dirty="0"/>
              <a:t>You are the PI of a competing renewal application, with an estimated award date of January 20, 2023. The original grant was awarded in May 2016 and received initial IRB approval in June 2017.  There are seven sites involved in the research, including 3 in NY, 1 in MD, 1 in WA, 1 in Puerto Rico, and 1 in Canada.</a:t>
            </a:r>
          </a:p>
          <a:p>
            <a:pPr marL="0" indent="0">
              <a:buNone/>
            </a:pPr>
            <a:endParaRPr lang="en-US" sz="2500" b="1" dirty="0"/>
          </a:p>
          <a:p>
            <a:pPr marL="0" indent="0">
              <a:buNone/>
            </a:pPr>
            <a:r>
              <a:rPr lang="en-US" sz="2500" b="1" dirty="0"/>
              <a:t>1. Which sIRB requirement(s) apply(</a:t>
            </a:r>
            <a:r>
              <a:rPr lang="en-US" sz="2500" b="1" dirty="0" err="1"/>
              <a:t>ies</a:t>
            </a:r>
            <a:r>
              <a:rPr lang="en-US" sz="2500" b="1" dirty="0"/>
              <a:t>)? </a:t>
            </a:r>
          </a:p>
          <a:p>
            <a:pPr marL="0" indent="0">
              <a:buNone/>
            </a:pPr>
            <a:r>
              <a:rPr lang="en-US" sz="2500" dirty="0"/>
              <a:t>The study is subject to the NIH sIRB policy</a:t>
            </a: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33D5975A-0AEA-4B77-970B-23D0A5324FE5}"/>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31</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023783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BA38-6EF4-4306-BD27-C6C8F473F21F}"/>
              </a:ext>
            </a:extLst>
          </p:cNvPr>
          <p:cNvSpPr>
            <a:spLocks noGrp="1"/>
          </p:cNvSpPr>
          <p:nvPr>
            <p:ph type="title"/>
          </p:nvPr>
        </p:nvSpPr>
        <p:spPr>
          <a:xfrm>
            <a:off x="838200" y="168212"/>
            <a:ext cx="11119338" cy="1325563"/>
          </a:xfrm>
        </p:spPr>
        <p:txBody>
          <a:bodyPr/>
          <a:lstStyle/>
          <a:p>
            <a:r>
              <a:rPr lang="en-US" dirty="0"/>
              <a:t>sIRB Case Study #3 Answers (continued)</a:t>
            </a:r>
          </a:p>
        </p:txBody>
      </p:sp>
      <p:sp>
        <p:nvSpPr>
          <p:cNvPr id="3" name="Content Placeholder 2">
            <a:extLst>
              <a:ext uri="{FF2B5EF4-FFF2-40B4-BE49-F238E27FC236}">
                <a16:creationId xmlns:a16="http://schemas.microsoft.com/office/drawing/2014/main" id="{CA952667-F014-427A-BF4C-5980B78DA332}"/>
              </a:ext>
            </a:extLst>
          </p:cNvPr>
          <p:cNvSpPr>
            <a:spLocks noGrp="1"/>
          </p:cNvSpPr>
          <p:nvPr>
            <p:ph idx="1"/>
          </p:nvPr>
        </p:nvSpPr>
        <p:spPr>
          <a:xfrm>
            <a:off x="838200" y="1317112"/>
            <a:ext cx="10515600" cy="5196014"/>
          </a:xfrm>
        </p:spPr>
        <p:txBody>
          <a:bodyPr>
            <a:noAutofit/>
          </a:bodyPr>
          <a:lstStyle/>
          <a:p>
            <a:pPr marL="0" indent="0">
              <a:buNone/>
            </a:pPr>
            <a:r>
              <a:rPr lang="en-US" sz="2500" dirty="0"/>
              <a:t>You are the PI of a competing renewal application, with an estimated award date of January 20, 2023. The original grant was awarded in May 2016 and received initial IRB approval in June 2017.  There are seven sites involved in the research, including 3 in NY, 1 in MD, 1 in WA, 1 in Puerto Rico, and 1 in Canada.</a:t>
            </a:r>
          </a:p>
          <a:p>
            <a:pPr marL="0" indent="0">
              <a:buNone/>
            </a:pPr>
            <a:endParaRPr lang="en-US" sz="1200" dirty="0"/>
          </a:p>
          <a:p>
            <a:pPr marL="0" indent="0">
              <a:buNone/>
            </a:pPr>
            <a:r>
              <a:rPr lang="en-US" sz="2500" b="1" dirty="0"/>
              <a:t>2. Which site(s) do not need a single IRB?</a:t>
            </a:r>
          </a:p>
          <a:p>
            <a:pPr marL="0" indent="0">
              <a:buNone/>
            </a:pPr>
            <a:r>
              <a:rPr lang="en-US" sz="2500" dirty="0"/>
              <a:t>The site in Canada does not need a single IRB</a:t>
            </a:r>
          </a:p>
          <a:p>
            <a:pPr marL="0" indent="0">
              <a:buNone/>
            </a:pPr>
            <a:endParaRPr lang="en-US" sz="1200" dirty="0"/>
          </a:p>
          <a:p>
            <a:pPr marL="0" indent="0">
              <a:buNone/>
            </a:pPr>
            <a:r>
              <a:rPr lang="en-US" sz="2500" b="1" dirty="0"/>
              <a:t>3. Which sIRB exception justification must you address? </a:t>
            </a:r>
          </a:p>
          <a:p>
            <a:pPr marL="0" indent="0">
              <a:buNone/>
            </a:pPr>
            <a:r>
              <a:rPr lang="en-US" sz="2500" dirty="0"/>
              <a:t>Compelling justification</a:t>
            </a:r>
          </a:p>
          <a:p>
            <a:pPr marL="0" indent="0">
              <a:buNone/>
            </a:pPr>
            <a:endParaRPr lang="en-US" sz="2500" b="1" dirty="0"/>
          </a:p>
          <a:p>
            <a:pPr marL="0" indent="0">
              <a:buNone/>
            </a:pPr>
            <a:endParaRPr lang="en-US" sz="2500" dirty="0"/>
          </a:p>
        </p:txBody>
      </p:sp>
      <p:sp>
        <p:nvSpPr>
          <p:cNvPr id="4" name="Slide Number Placeholder 3">
            <a:extLst>
              <a:ext uri="{FF2B5EF4-FFF2-40B4-BE49-F238E27FC236}">
                <a16:creationId xmlns:a16="http://schemas.microsoft.com/office/drawing/2014/main" id="{33D5975A-0AEA-4B77-970B-23D0A5324FE5}"/>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25148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0240-68E9-41B5-8874-D45F180E5EB5}"/>
              </a:ext>
            </a:extLst>
          </p:cNvPr>
          <p:cNvSpPr>
            <a:spLocks noGrp="1"/>
          </p:cNvSpPr>
          <p:nvPr>
            <p:ph type="title"/>
          </p:nvPr>
        </p:nvSpPr>
        <p:spPr>
          <a:xfrm>
            <a:off x="873370" y="1719140"/>
            <a:ext cx="10515600" cy="1325563"/>
          </a:xfrm>
        </p:spPr>
        <p:txBody>
          <a:bodyPr>
            <a:normAutofit/>
          </a:bodyPr>
          <a:lstStyle/>
          <a:p>
            <a:pPr algn="ctr"/>
            <a:r>
              <a:rPr lang="en-US" sz="7200" dirty="0"/>
              <a:t>Questions?</a:t>
            </a:r>
          </a:p>
        </p:txBody>
      </p:sp>
      <p:sp>
        <p:nvSpPr>
          <p:cNvPr id="4" name="Slide Number Placeholder 3">
            <a:extLst>
              <a:ext uri="{FF2B5EF4-FFF2-40B4-BE49-F238E27FC236}">
                <a16:creationId xmlns:a16="http://schemas.microsoft.com/office/drawing/2014/main" id="{00304097-9355-44E3-8F2D-D4B0ECB70442}"/>
              </a:ext>
            </a:extLst>
          </p:cNvPr>
          <p:cNvSpPr>
            <a:spLocks noGrp="1"/>
          </p:cNvSpPr>
          <p:nvPr>
            <p:ph type="sldNum" sz="quarter" idx="12"/>
          </p:nvPr>
        </p:nvSpPr>
        <p:spPr>
          <a:xfrm>
            <a:off x="296779" y="6445789"/>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33</a:t>
            </a:fld>
            <a:endParaRPr lang="en-US" dirty="0">
              <a:latin typeface="Roboto black" panose="02000000000000000000" pitchFamily="2" charset="0"/>
              <a:ea typeface="Roboto black" panose="02000000000000000000" pitchFamily="2" charset="0"/>
            </a:endParaRPr>
          </a:p>
        </p:txBody>
      </p:sp>
      <p:sp>
        <p:nvSpPr>
          <p:cNvPr id="8" name="TextBox 7">
            <a:extLst>
              <a:ext uri="{FF2B5EF4-FFF2-40B4-BE49-F238E27FC236}">
                <a16:creationId xmlns:a16="http://schemas.microsoft.com/office/drawing/2014/main" id="{CE498DBB-9C85-47C9-99EF-AF1A90243DDC}"/>
              </a:ext>
            </a:extLst>
          </p:cNvPr>
          <p:cNvSpPr txBox="1"/>
          <p:nvPr/>
        </p:nvSpPr>
        <p:spPr>
          <a:xfrm>
            <a:off x="1207698" y="3481754"/>
            <a:ext cx="10181272" cy="2308324"/>
          </a:xfrm>
          <a:prstGeom prst="rect">
            <a:avLst/>
          </a:prstGeom>
          <a:noFill/>
        </p:spPr>
        <p:txBody>
          <a:bodyPr wrap="square">
            <a:spAutoFit/>
          </a:bodyPr>
          <a:lstStyle/>
          <a:p>
            <a:pPr algn="ctr"/>
            <a:r>
              <a:rPr lang="en-US" sz="3600" dirty="0"/>
              <a:t>After the session ends, please send sIRB questions to:</a:t>
            </a:r>
            <a:endParaRPr lang="en-US" sz="3600" dirty="0">
              <a:hlinkClick r:id="rId3">
                <a:extLst>
                  <a:ext uri="{A12FA001-AC4F-418D-AE19-62706E023703}">
                    <ahyp:hlinkClr xmlns:ahyp="http://schemas.microsoft.com/office/drawing/2018/hyperlinkcolor" val="tx"/>
                  </a:ext>
                </a:extLst>
              </a:hlinkClick>
            </a:endParaRPr>
          </a:p>
          <a:p>
            <a:pPr algn="ctr"/>
            <a:endParaRPr lang="en-US" sz="3600" dirty="0">
              <a:solidFill>
                <a:srgbClr val="0563C1"/>
              </a:solidFill>
              <a:hlinkClick r:id="rId3">
                <a:extLst>
                  <a:ext uri="{A12FA001-AC4F-418D-AE19-62706E023703}">
                    <ahyp:hlinkClr xmlns:ahyp="http://schemas.microsoft.com/office/drawing/2018/hyperlinkcolor" val="tx"/>
                  </a:ext>
                </a:extLst>
              </a:hlinkClick>
            </a:endParaRPr>
          </a:p>
          <a:p>
            <a:pPr algn="ctr"/>
            <a:endParaRPr lang="en-US" sz="3600" dirty="0">
              <a:solidFill>
                <a:srgbClr val="0563C1"/>
              </a:solidFill>
              <a:hlinkClick r:id="rId3">
                <a:extLst>
                  <a:ext uri="{A12FA001-AC4F-418D-AE19-62706E023703}">
                    <ahyp:hlinkClr xmlns:ahyp="http://schemas.microsoft.com/office/drawing/2018/hyperlinkcolor" val="tx"/>
                  </a:ext>
                </a:extLst>
              </a:hlinkClick>
            </a:endParaRPr>
          </a:p>
          <a:p>
            <a:pPr algn="ctr"/>
            <a:r>
              <a:rPr lang="en-US" sz="3600" dirty="0">
                <a:solidFill>
                  <a:srgbClr val="0563C1"/>
                </a:solidFill>
                <a:hlinkClick r:id="rId3">
                  <a:extLst>
                    <a:ext uri="{A12FA001-AC4F-418D-AE19-62706E023703}">
                      <ahyp:hlinkClr xmlns:ahyp="http://schemas.microsoft.com/office/drawing/2018/hyperlinkcolor" val="tx"/>
                    </a:ext>
                  </a:extLst>
                </a:hlinkClick>
              </a:rPr>
              <a:t>SingleIRBpolicy@mail.nih.gov</a:t>
            </a:r>
            <a:r>
              <a:rPr lang="en-US" sz="3600" dirty="0"/>
              <a:t> </a:t>
            </a:r>
          </a:p>
        </p:txBody>
      </p:sp>
    </p:spTree>
    <p:extLst>
      <p:ext uri="{BB962C8B-B14F-4D97-AF65-F5344CB8AC3E}">
        <p14:creationId xmlns:p14="http://schemas.microsoft.com/office/powerpoint/2010/main" val="184799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BA9FAF-ADCF-4F9B-AD9B-16C1B0C54828}"/>
              </a:ext>
            </a:extLst>
          </p:cNvPr>
          <p:cNvSpPr>
            <a:spLocks noGrp="1"/>
          </p:cNvSpPr>
          <p:nvPr>
            <p:ph type="title"/>
          </p:nvPr>
        </p:nvSpPr>
        <p:spPr>
          <a:xfrm>
            <a:off x="838200" y="365125"/>
            <a:ext cx="10515600" cy="1325563"/>
          </a:xfrm>
        </p:spPr>
        <p:txBody>
          <a:bodyPr>
            <a:normAutofit/>
          </a:bodyPr>
          <a:lstStyle/>
          <a:p>
            <a:r>
              <a:rPr lang="en-US" dirty="0"/>
              <a:t>NIH Single IRB Policy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19860D-4427-4F08-BAD0-1A7D7F82164E}"/>
              </a:ext>
            </a:extLst>
          </p:cNvPr>
          <p:cNvSpPr>
            <a:spLocks noGrp="1"/>
          </p:cNvSpPr>
          <p:nvPr>
            <p:ph idx="1"/>
          </p:nvPr>
        </p:nvSpPr>
        <p:spPr>
          <a:xfrm>
            <a:off x="838200" y="1825625"/>
            <a:ext cx="10515600" cy="4351338"/>
          </a:xfrm>
        </p:spPr>
        <p:txBody>
          <a:bodyPr>
            <a:normAutofit/>
          </a:bodyPr>
          <a:lstStyle/>
          <a:p>
            <a:pPr>
              <a:buClr>
                <a:schemeClr val="accent2">
                  <a:lumMod val="75000"/>
                </a:schemeClr>
              </a:buClr>
              <a:buFont typeface="Wingdings" panose="05000000000000000000" pitchFamily="2" charset="2"/>
              <a:buChar char="§"/>
            </a:pPr>
            <a:r>
              <a:rPr lang="en-US" sz="3200" dirty="0"/>
              <a:t>NIH sIRB Policy (</a:t>
            </a:r>
            <a:r>
              <a:rPr lang="en-US" sz="3200" dirty="0">
                <a:hlinkClick r:id="rId3">
                  <a:extLst>
                    <a:ext uri="{A12FA001-AC4F-418D-AE19-62706E023703}">
                      <ahyp:hlinkClr xmlns:ahyp="http://schemas.microsoft.com/office/drawing/2018/hyperlinkcolor" val="tx"/>
                    </a:ext>
                  </a:extLst>
                </a:hlinkClick>
              </a:rPr>
              <a:t>NOT-OD-16-094</a:t>
            </a:r>
            <a:r>
              <a:rPr lang="en-US" sz="3200" dirty="0"/>
              <a:t>)</a:t>
            </a:r>
          </a:p>
          <a:p>
            <a:pPr marL="0" indent="0">
              <a:buClr>
                <a:schemeClr val="accent2">
                  <a:lumMod val="75000"/>
                </a:schemeClr>
              </a:buClr>
              <a:buNone/>
            </a:pPr>
            <a:endParaRPr lang="en-US" sz="3200" b="1" dirty="0">
              <a:solidFill>
                <a:schemeClr val="accent2">
                  <a:lumMod val="75000"/>
                </a:schemeClr>
              </a:solidFill>
            </a:endParaRPr>
          </a:p>
          <a:p>
            <a:pPr>
              <a:buClr>
                <a:schemeClr val="accent2">
                  <a:lumMod val="75000"/>
                </a:schemeClr>
              </a:buClr>
              <a:buFont typeface="Wingdings" panose="05000000000000000000" pitchFamily="2" charset="2"/>
              <a:buChar char="§"/>
            </a:pPr>
            <a:r>
              <a:rPr lang="en-US" sz="3200" b="1" dirty="0">
                <a:solidFill>
                  <a:schemeClr val="accent2">
                    <a:lumMod val="75000"/>
                  </a:schemeClr>
                </a:solidFill>
              </a:rPr>
              <a:t>Effective Dates:</a:t>
            </a:r>
          </a:p>
          <a:p>
            <a:pPr lvl="1">
              <a:spcBef>
                <a:spcPts val="0"/>
              </a:spcBef>
              <a:spcAft>
                <a:spcPts val="600"/>
              </a:spcAft>
              <a:buClr>
                <a:schemeClr val="accent2">
                  <a:lumMod val="75000"/>
                </a:schemeClr>
              </a:buClr>
              <a:buFont typeface="Wingdings" panose="05000000000000000000" pitchFamily="2" charset="2"/>
              <a:buChar char="§"/>
            </a:pPr>
            <a:r>
              <a:rPr lang="en-US" sz="2800" dirty="0"/>
              <a:t>Competing grant applications</a:t>
            </a:r>
          </a:p>
          <a:p>
            <a:pPr lvl="2">
              <a:spcBef>
                <a:spcPts val="0"/>
              </a:spcBef>
              <a:spcAft>
                <a:spcPts val="600"/>
              </a:spcAft>
              <a:buClr>
                <a:schemeClr val="accent2">
                  <a:lumMod val="75000"/>
                </a:schemeClr>
              </a:buClr>
              <a:buFont typeface="Wingdings" panose="05000000000000000000" pitchFamily="2" charset="2"/>
              <a:buChar char="§"/>
            </a:pPr>
            <a:r>
              <a:rPr lang="en-US" sz="2800" dirty="0"/>
              <a:t>Due dates on/after January 25, 2018</a:t>
            </a:r>
          </a:p>
          <a:p>
            <a:pPr lvl="1">
              <a:spcBef>
                <a:spcPts val="0"/>
              </a:spcBef>
              <a:spcAft>
                <a:spcPts val="600"/>
              </a:spcAft>
              <a:buClr>
                <a:schemeClr val="accent2">
                  <a:lumMod val="75000"/>
                </a:schemeClr>
              </a:buClr>
              <a:buFont typeface="Wingdings" panose="05000000000000000000" pitchFamily="2" charset="2"/>
              <a:buChar char="§"/>
            </a:pPr>
            <a:r>
              <a:rPr lang="en-US" sz="2800" dirty="0"/>
              <a:t>Contract proposals</a:t>
            </a:r>
          </a:p>
          <a:p>
            <a:pPr lvl="2">
              <a:spcBef>
                <a:spcPts val="0"/>
              </a:spcBef>
              <a:spcAft>
                <a:spcPts val="600"/>
              </a:spcAft>
              <a:buClr>
                <a:schemeClr val="accent2">
                  <a:lumMod val="75000"/>
                </a:schemeClr>
              </a:buClr>
              <a:buFont typeface="Wingdings" panose="05000000000000000000" pitchFamily="2" charset="2"/>
              <a:buChar char="§"/>
            </a:pPr>
            <a:r>
              <a:rPr lang="en-US" sz="2800" dirty="0"/>
              <a:t>Solicitations issued on/after January 25, 2018	</a:t>
            </a:r>
          </a:p>
          <a:p>
            <a:endParaRPr lang="en-US" dirty="0"/>
          </a:p>
        </p:txBody>
      </p:sp>
      <p:sp>
        <p:nvSpPr>
          <p:cNvPr id="4" name="Slide Number Placeholder 3">
            <a:extLst>
              <a:ext uri="{FF2B5EF4-FFF2-40B4-BE49-F238E27FC236}">
                <a16:creationId xmlns:a16="http://schemas.microsoft.com/office/drawing/2014/main" id="{654DDFEC-A810-47AA-BCA9-F8927545ED74}"/>
              </a:ext>
            </a:extLst>
          </p:cNvPr>
          <p:cNvSpPr>
            <a:spLocks noGrp="1"/>
          </p:cNvSpPr>
          <p:nvPr>
            <p:ph type="sldNum" sz="quarter" idx="12"/>
          </p:nvPr>
        </p:nvSpPr>
        <p:spPr>
          <a:xfrm>
            <a:off x="429126" y="6355159"/>
            <a:ext cx="2743200" cy="365125"/>
          </a:xfrm>
        </p:spPr>
        <p:txBody>
          <a:bodyPr>
            <a:normAutofit/>
          </a:bodyPr>
          <a:lstStyle/>
          <a:p>
            <a:pPr>
              <a:spcAft>
                <a:spcPts val="600"/>
              </a:spcAft>
            </a:pPr>
            <a:r>
              <a:rPr lang="en-US" spc="50">
                <a:latin typeface="Roboto light" panose="02000000000000000000" pitchFamily="2" charset="0"/>
                <a:ea typeface="Roboto light" panose="02000000000000000000" pitchFamily="2" charset="0"/>
                <a:cs typeface="Open Sans" panose="020B0606030504020204" pitchFamily="34" charset="0"/>
              </a:rPr>
              <a:t>SLIDE</a:t>
            </a:r>
            <a:r>
              <a:rPr lang="en-US" spc="100">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4</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74167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54816-3DF3-41C6-A349-EAC84E4D6EC5}"/>
              </a:ext>
            </a:extLst>
          </p:cNvPr>
          <p:cNvSpPr>
            <a:spLocks noGrp="1"/>
          </p:cNvSpPr>
          <p:nvPr>
            <p:ph type="title"/>
          </p:nvPr>
        </p:nvSpPr>
        <p:spPr>
          <a:xfrm>
            <a:off x="327804" y="586855"/>
            <a:ext cx="3340284" cy="3387497"/>
          </a:xfrm>
        </p:spPr>
        <p:txBody>
          <a:bodyPr anchor="b">
            <a:normAutofit/>
          </a:bodyPr>
          <a:lstStyle/>
          <a:p>
            <a:pPr algn="r"/>
            <a:r>
              <a:rPr lang="en-US" sz="4000" dirty="0">
                <a:solidFill>
                  <a:srgbClr val="FFFFFF"/>
                </a:solidFill>
              </a:rPr>
              <a:t>NIH Single IRB Policy Requirement</a:t>
            </a:r>
          </a:p>
        </p:txBody>
      </p:sp>
      <p:sp>
        <p:nvSpPr>
          <p:cNvPr id="5" name="Content Placeholder 2">
            <a:extLst>
              <a:ext uri="{FF2B5EF4-FFF2-40B4-BE49-F238E27FC236}">
                <a16:creationId xmlns:a16="http://schemas.microsoft.com/office/drawing/2014/main" id="{7987DB9A-06BE-4C4B-846C-038EB638C2BB}"/>
              </a:ext>
            </a:extLst>
          </p:cNvPr>
          <p:cNvSpPr>
            <a:spLocks noGrp="1"/>
          </p:cNvSpPr>
          <p:nvPr>
            <p:ph idx="1"/>
          </p:nvPr>
        </p:nvSpPr>
        <p:spPr>
          <a:xfrm>
            <a:off x="4776731" y="166766"/>
            <a:ext cx="6891013" cy="6544744"/>
          </a:xfrm>
        </p:spPr>
        <p:txBody>
          <a:bodyPr anchor="ctr">
            <a:noAutofit/>
          </a:bodyPr>
          <a:lstStyle/>
          <a:p>
            <a:pPr>
              <a:lnSpc>
                <a:spcPct val="98000"/>
              </a:lnSpc>
              <a:spcBef>
                <a:spcPts val="1200"/>
              </a:spcBef>
              <a:buClr>
                <a:schemeClr val="tx1"/>
              </a:buClr>
              <a:buFont typeface="Wingdings" panose="05000000000000000000" pitchFamily="2" charset="2"/>
              <a:buChar char="§"/>
            </a:pPr>
            <a:r>
              <a:rPr lang="en-US" sz="2300" dirty="0"/>
              <a:t>Multi-site domestic studies where each site will conduct the same protocol</a:t>
            </a:r>
            <a:r>
              <a:rPr lang="en-US" sz="2300" i="1" dirty="0"/>
              <a:t> </a:t>
            </a:r>
            <a:r>
              <a:rPr lang="en-US" sz="2300" dirty="0"/>
              <a:t>involving non-exempt human subjects research must rely on a single Institutional Review Board </a:t>
            </a:r>
          </a:p>
          <a:p>
            <a:pPr>
              <a:lnSpc>
                <a:spcPct val="98000"/>
              </a:lnSpc>
              <a:spcBef>
                <a:spcPts val="1200"/>
              </a:spcBef>
              <a:buClr>
                <a:schemeClr val="tx1"/>
              </a:buClr>
              <a:buFont typeface="Wingdings" panose="05000000000000000000" pitchFamily="2" charset="2"/>
              <a:buChar char="§"/>
            </a:pPr>
            <a:r>
              <a:rPr lang="en-US" sz="2300" dirty="0"/>
              <a:t>Excluded from sIRB Policy:</a:t>
            </a:r>
          </a:p>
          <a:p>
            <a:pPr lvl="1">
              <a:lnSpc>
                <a:spcPct val="98000"/>
              </a:lnSpc>
              <a:spcBef>
                <a:spcPts val="1200"/>
              </a:spcBef>
              <a:buClr>
                <a:schemeClr val="tx1"/>
              </a:buClr>
              <a:buFont typeface="Wingdings" panose="05000000000000000000" pitchFamily="2" charset="2"/>
              <a:buChar char="§"/>
            </a:pPr>
            <a:r>
              <a:rPr lang="en-US" sz="2300" dirty="0"/>
              <a:t>Foreign sites</a:t>
            </a:r>
          </a:p>
          <a:p>
            <a:pPr lvl="1">
              <a:lnSpc>
                <a:spcPct val="98000"/>
              </a:lnSpc>
              <a:spcBef>
                <a:spcPts val="1200"/>
              </a:spcBef>
              <a:buClr>
                <a:schemeClr val="tx1"/>
              </a:buClr>
              <a:buFont typeface="Wingdings" panose="05000000000000000000" pitchFamily="2" charset="2"/>
              <a:buChar char="§"/>
            </a:pPr>
            <a:r>
              <a:rPr lang="en-US" sz="2300" dirty="0"/>
              <a:t>Career development (K), institutional training (T), and fellowship awards (F)</a:t>
            </a:r>
          </a:p>
          <a:p>
            <a:pPr>
              <a:lnSpc>
                <a:spcPct val="98000"/>
              </a:lnSpc>
              <a:spcBef>
                <a:spcPts val="1200"/>
              </a:spcBef>
              <a:buClr>
                <a:schemeClr val="tx1"/>
              </a:buClr>
              <a:buFont typeface="Wingdings" panose="05000000000000000000" pitchFamily="2" charset="2"/>
              <a:buChar char="§"/>
            </a:pPr>
            <a:r>
              <a:rPr lang="en-US" sz="2300" dirty="0"/>
              <a:t>Exceptions to the sIRB Policy:</a:t>
            </a:r>
          </a:p>
          <a:p>
            <a:pPr lvl="1">
              <a:lnSpc>
                <a:spcPct val="98000"/>
              </a:lnSpc>
              <a:spcBef>
                <a:spcPts val="1200"/>
              </a:spcBef>
              <a:buClr>
                <a:schemeClr val="tx1"/>
              </a:buClr>
              <a:buFont typeface="Wingdings" panose="05000000000000000000" pitchFamily="2" charset="2"/>
              <a:buChar char="§"/>
            </a:pPr>
            <a:r>
              <a:rPr lang="en-US" sz="2300" dirty="0"/>
              <a:t>When sIRB review prohibited by Federal, State, or Tribal law, regulation, or policy</a:t>
            </a:r>
          </a:p>
          <a:p>
            <a:pPr lvl="1">
              <a:lnSpc>
                <a:spcPct val="98000"/>
              </a:lnSpc>
              <a:spcBef>
                <a:spcPts val="1200"/>
              </a:spcBef>
              <a:buClr>
                <a:schemeClr val="tx1"/>
              </a:buClr>
              <a:buFont typeface="Wingdings" panose="05000000000000000000" pitchFamily="2" charset="2"/>
              <a:buChar char="§"/>
            </a:pPr>
            <a:r>
              <a:rPr lang="en-US" sz="2300" dirty="0"/>
              <a:t>Time-limited exception for ancillary studies</a:t>
            </a:r>
          </a:p>
          <a:p>
            <a:pPr lvl="1">
              <a:lnSpc>
                <a:spcPct val="98000"/>
              </a:lnSpc>
              <a:spcBef>
                <a:spcPts val="1200"/>
              </a:spcBef>
              <a:buClr>
                <a:schemeClr val="tx1"/>
              </a:buClr>
              <a:buFont typeface="Wingdings" panose="05000000000000000000" pitchFamily="2" charset="2"/>
              <a:buChar char="§"/>
            </a:pPr>
            <a:r>
              <a:rPr lang="en-US" sz="2300" dirty="0"/>
              <a:t>Other protocols with a </a:t>
            </a:r>
            <a:r>
              <a:rPr lang="en-US" sz="2300" i="1" dirty="0"/>
              <a:t>compelling justification </a:t>
            </a:r>
            <a:r>
              <a:rPr lang="en-US" sz="2300" dirty="0"/>
              <a:t>(</a:t>
            </a:r>
            <a:r>
              <a:rPr lang="en-US" sz="2300" i="1" dirty="0"/>
              <a:t>rare, </a:t>
            </a:r>
            <a:r>
              <a:rPr lang="en-US" sz="2300" dirty="0"/>
              <a:t>determined by the NIH OD)</a:t>
            </a:r>
          </a:p>
        </p:txBody>
      </p:sp>
      <p:sp>
        <p:nvSpPr>
          <p:cNvPr id="4" name="Slide Number Placeholder 3">
            <a:extLst>
              <a:ext uri="{FF2B5EF4-FFF2-40B4-BE49-F238E27FC236}">
                <a16:creationId xmlns:a16="http://schemas.microsoft.com/office/drawing/2014/main" id="{4CBF056A-8C6D-43E1-B5B0-25F08664089C}"/>
              </a:ext>
            </a:extLst>
          </p:cNvPr>
          <p:cNvSpPr>
            <a:spLocks noGrp="1"/>
          </p:cNvSpPr>
          <p:nvPr>
            <p:ph type="sldNum" sz="quarter" idx="12"/>
          </p:nvPr>
        </p:nvSpPr>
        <p:spPr>
          <a:xfrm>
            <a:off x="11704320" y="6455664"/>
            <a:ext cx="448056" cy="365125"/>
          </a:xfrm>
        </p:spPr>
        <p:txBody>
          <a:bodyPr>
            <a:normAutofit/>
          </a:bodyPr>
          <a:lstStyle/>
          <a:p>
            <a:pPr>
              <a:lnSpc>
                <a:spcPct val="90000"/>
              </a:lnSpc>
              <a:spcAft>
                <a:spcPts val="600"/>
              </a:spcAft>
            </a:pPr>
            <a:r>
              <a:rPr lang="en-US" sz="900" spc="5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z="900" spc="10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sz="90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z="900">
                <a:solidFill>
                  <a:schemeClr val="tx1">
                    <a:lumMod val="50000"/>
                    <a:lumOff val="50000"/>
                  </a:schemeClr>
                </a:solidFill>
                <a:latin typeface="Roboto black" panose="02000000000000000000" pitchFamily="2" charset="0"/>
                <a:ea typeface="Roboto black" panose="02000000000000000000" pitchFamily="2" charset="0"/>
              </a:rPr>
              <a:pPr>
                <a:lnSpc>
                  <a:spcPct val="90000"/>
                </a:lnSpc>
                <a:spcAft>
                  <a:spcPts val="600"/>
                </a:spcAft>
              </a:pPr>
              <a:t>5</a:t>
            </a:fld>
            <a:endParaRPr lang="en-US" sz="900">
              <a:solidFill>
                <a:schemeClr val="tx1">
                  <a:lumMod val="50000"/>
                  <a:lumOff val="50000"/>
                </a:schemeClr>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34130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3F9C7-028D-4BBD-8CC6-8F228CE99238}"/>
              </a:ext>
            </a:extLst>
          </p:cNvPr>
          <p:cNvSpPr>
            <a:spLocks noGrp="1"/>
          </p:cNvSpPr>
          <p:nvPr>
            <p:ph type="title"/>
          </p:nvPr>
        </p:nvSpPr>
        <p:spPr>
          <a:xfrm>
            <a:off x="1389278" y="1233241"/>
            <a:ext cx="3240506" cy="4064628"/>
          </a:xfrm>
        </p:spPr>
        <p:txBody>
          <a:bodyPr>
            <a:normAutofit/>
          </a:bodyPr>
          <a:lstStyle/>
          <a:p>
            <a:pPr algn="ctr"/>
            <a:r>
              <a:rPr lang="en-US" dirty="0">
                <a:solidFill>
                  <a:srgbClr val="FFFFFF"/>
                </a:solidFill>
              </a:rPr>
              <a:t>Same Protocol</a:t>
            </a:r>
          </a:p>
        </p:txBody>
      </p:sp>
      <p:sp>
        <p:nvSpPr>
          <p:cNvPr id="22" name="Freeform: Shape 2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0F59913-4A29-443A-ACF7-22582401DEDE}"/>
              </a:ext>
            </a:extLst>
          </p:cNvPr>
          <p:cNvSpPr>
            <a:spLocks noGrp="1"/>
          </p:cNvSpPr>
          <p:nvPr>
            <p:ph idx="1"/>
          </p:nvPr>
        </p:nvSpPr>
        <p:spPr>
          <a:xfrm>
            <a:off x="5874983" y="362310"/>
            <a:ext cx="5932207" cy="6006224"/>
          </a:xfrm>
        </p:spPr>
        <p:txBody>
          <a:bodyPr anchor="t">
            <a:normAutofit/>
          </a:bodyPr>
          <a:lstStyle/>
          <a:p>
            <a:pPr marL="0" indent="0">
              <a:lnSpc>
                <a:spcPct val="98000"/>
              </a:lnSpc>
              <a:spcBef>
                <a:spcPts val="0"/>
              </a:spcBef>
              <a:buNone/>
            </a:pPr>
            <a:r>
              <a:rPr lang="en-US" sz="2400" dirty="0">
                <a:latin typeface="Roboto" panose="02000000000000000000" pitchFamily="2" charset="0"/>
                <a:ea typeface="Roboto" panose="02000000000000000000" pitchFamily="2" charset="0"/>
              </a:rPr>
              <a:t>Protocols that address the same research questions, involve the same methodologies, and evaluate the same outcomes. This includes:</a:t>
            </a:r>
          </a:p>
          <a:p>
            <a:pPr lvl="1">
              <a:lnSpc>
                <a:spcPct val="98000"/>
              </a:lnSpc>
              <a:spcBef>
                <a:spcPts val="0"/>
              </a:spcBef>
            </a:pPr>
            <a:endParaRPr lang="en-US" sz="2000" dirty="0">
              <a:latin typeface="Roboto" panose="02000000000000000000" pitchFamily="2" charset="0"/>
              <a:ea typeface="Roboto" panose="02000000000000000000" pitchFamily="2" charset="0"/>
            </a:endParaRPr>
          </a:p>
          <a:p>
            <a:pPr lvl="1">
              <a:lnSpc>
                <a:spcPct val="98000"/>
              </a:lnSpc>
              <a:spcBef>
                <a:spcPts val="0"/>
              </a:spcBef>
              <a:buFont typeface="Wingdings" panose="05000000000000000000" pitchFamily="2" charset="2"/>
              <a:buChar char="§"/>
            </a:pPr>
            <a:r>
              <a:rPr lang="en-US" sz="2300" dirty="0">
                <a:latin typeface="Roboto" panose="02000000000000000000" pitchFamily="2" charset="0"/>
                <a:ea typeface="Roboto" panose="02000000000000000000" pitchFamily="2" charset="0"/>
              </a:rPr>
              <a:t>Sites accruing research participants for studies that are identical except for variations due to local context consideration</a:t>
            </a:r>
          </a:p>
          <a:p>
            <a:pPr lvl="1">
              <a:lnSpc>
                <a:spcPct val="98000"/>
              </a:lnSpc>
              <a:spcBef>
                <a:spcPts val="0"/>
              </a:spcBef>
              <a:buFont typeface="Wingdings" panose="05000000000000000000" pitchFamily="2" charset="2"/>
              <a:buChar char="§"/>
            </a:pPr>
            <a:endParaRPr lang="en-US" sz="2300" dirty="0">
              <a:latin typeface="Roboto" panose="02000000000000000000" pitchFamily="2" charset="0"/>
              <a:ea typeface="Roboto" panose="02000000000000000000" pitchFamily="2" charset="0"/>
            </a:endParaRPr>
          </a:p>
          <a:p>
            <a:pPr lvl="1">
              <a:lnSpc>
                <a:spcPct val="98000"/>
              </a:lnSpc>
              <a:spcBef>
                <a:spcPts val="0"/>
              </a:spcBef>
              <a:buFont typeface="Wingdings" panose="05000000000000000000" pitchFamily="2" charset="2"/>
              <a:buChar char="§"/>
            </a:pPr>
            <a:r>
              <a:rPr lang="en-US" sz="2300" dirty="0">
                <a:latin typeface="Roboto" panose="02000000000000000000" pitchFamily="2" charset="0"/>
                <a:ea typeface="Roboto" panose="02000000000000000000" pitchFamily="2" charset="0"/>
              </a:rPr>
              <a:t>Sites that are conducting only part of the “same protocol”</a:t>
            </a:r>
          </a:p>
          <a:p>
            <a:pPr marL="457200" lvl="1" indent="0">
              <a:lnSpc>
                <a:spcPct val="98000"/>
              </a:lnSpc>
              <a:spcBef>
                <a:spcPts val="0"/>
              </a:spcBef>
              <a:buNone/>
            </a:pPr>
            <a:endParaRPr lang="en-US" sz="2300" dirty="0">
              <a:latin typeface="Roboto" panose="02000000000000000000" pitchFamily="2" charset="0"/>
              <a:ea typeface="Roboto" panose="02000000000000000000" pitchFamily="2" charset="0"/>
            </a:endParaRPr>
          </a:p>
          <a:p>
            <a:pPr lvl="1">
              <a:lnSpc>
                <a:spcPct val="98000"/>
              </a:lnSpc>
              <a:spcBef>
                <a:spcPts val="0"/>
              </a:spcBef>
              <a:buFont typeface="Wingdings" panose="05000000000000000000" pitchFamily="2" charset="2"/>
              <a:buChar char="§"/>
            </a:pPr>
            <a:r>
              <a:rPr lang="en-US" sz="2300" dirty="0">
                <a:latin typeface="Roboto" panose="02000000000000000000" pitchFamily="2" charset="0"/>
                <a:ea typeface="Roboto" panose="02000000000000000000" pitchFamily="2" charset="0"/>
              </a:rPr>
              <a:t>When the prime recipient has sub-awarded all non-exempt human subjects research activities to another domestic site</a:t>
            </a:r>
          </a:p>
          <a:p>
            <a:pPr>
              <a:lnSpc>
                <a:spcPct val="98000"/>
              </a:lnSpc>
            </a:pPr>
            <a:endParaRPr lang="en-US" sz="900" dirty="0"/>
          </a:p>
        </p:txBody>
      </p:sp>
      <p:sp>
        <p:nvSpPr>
          <p:cNvPr id="28" name="Freeform: Shape 2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944167FA-1437-4BEA-8D07-9565332CEF44}"/>
              </a:ext>
            </a:extLst>
          </p:cNvPr>
          <p:cNvSpPr>
            <a:spLocks noGrp="1"/>
          </p:cNvSpPr>
          <p:nvPr>
            <p:ph type="sldNum" sz="quarter" idx="12"/>
          </p:nvPr>
        </p:nvSpPr>
        <p:spPr>
          <a:xfrm>
            <a:off x="530529" y="6410987"/>
            <a:ext cx="847470" cy="365125"/>
          </a:xfrm>
        </p:spPr>
        <p:txBody>
          <a:bodyPr>
            <a:normAutofit/>
          </a:bodyPr>
          <a:lstStyle/>
          <a:p>
            <a:pPr>
              <a:lnSpc>
                <a:spcPct val="90000"/>
              </a:lnSpc>
              <a:spcAft>
                <a:spcPts val="600"/>
              </a:spcAft>
            </a:pPr>
            <a:r>
              <a:rPr lang="en-US" sz="1200" spc="50" dirty="0">
                <a:latin typeface="Roboto light" panose="02000000000000000000" pitchFamily="2" charset="0"/>
                <a:ea typeface="Roboto light" panose="02000000000000000000" pitchFamily="2" charset="0"/>
                <a:cs typeface="Open Sans" panose="020B0606030504020204" pitchFamily="34" charset="0"/>
              </a:rPr>
              <a:t>SLIDE</a:t>
            </a:r>
            <a:r>
              <a:rPr lang="en-US" sz="1200" spc="100" dirty="0">
                <a:latin typeface="Roboto light" panose="02000000000000000000" pitchFamily="2" charset="0"/>
                <a:ea typeface="Roboto light" panose="02000000000000000000" pitchFamily="2" charset="0"/>
                <a:cs typeface="Open Sans" panose="020B0606030504020204" pitchFamily="34" charset="0"/>
              </a:rPr>
              <a:t> |</a:t>
            </a:r>
            <a:r>
              <a:rPr lang="en-US" sz="1200"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z="1200" smtClean="0">
                <a:latin typeface="Roboto black" panose="02000000000000000000" pitchFamily="2" charset="0"/>
                <a:ea typeface="Roboto black" panose="02000000000000000000" pitchFamily="2" charset="0"/>
              </a:rPr>
              <a:pPr>
                <a:lnSpc>
                  <a:spcPct val="90000"/>
                </a:lnSpc>
                <a:spcAft>
                  <a:spcPts val="600"/>
                </a:spcAft>
              </a:pPr>
              <a:t>6</a:t>
            </a:fld>
            <a:endParaRPr lang="en-US" sz="1200"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81833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78F0B-58FD-4282-B5DB-3CB8898DD7D7}"/>
              </a:ext>
            </a:extLst>
          </p:cNvPr>
          <p:cNvSpPr>
            <a:spLocks noGrp="1"/>
          </p:cNvSpPr>
          <p:nvPr>
            <p:ph type="title"/>
          </p:nvPr>
        </p:nvSpPr>
        <p:spPr>
          <a:xfrm>
            <a:off x="726754" y="155747"/>
            <a:ext cx="5558489" cy="1325563"/>
          </a:xfrm>
        </p:spPr>
        <p:txBody>
          <a:bodyPr>
            <a:normAutofit/>
          </a:bodyPr>
          <a:lstStyle/>
          <a:p>
            <a:r>
              <a:rPr lang="en-US" dirty="0"/>
              <a:t>Single IRB Plan</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3008912-6D81-40C9-9681-38E974FCAB86}"/>
              </a:ext>
            </a:extLst>
          </p:cNvPr>
          <p:cNvSpPr>
            <a:spLocks noGrp="1"/>
          </p:cNvSpPr>
          <p:nvPr>
            <p:ph idx="1"/>
          </p:nvPr>
        </p:nvSpPr>
        <p:spPr>
          <a:xfrm>
            <a:off x="228599" y="1297066"/>
            <a:ext cx="6448245" cy="5370681"/>
          </a:xfrm>
        </p:spPr>
        <p:txBody>
          <a:bodyPr>
            <a:normAutofit lnSpcReduction="10000"/>
          </a:bodyPr>
          <a:lstStyle/>
          <a:p>
            <a:pPr>
              <a:lnSpc>
                <a:spcPct val="98000"/>
              </a:lnSpc>
              <a:buClr>
                <a:schemeClr val="accent2">
                  <a:lumMod val="75000"/>
                </a:schemeClr>
              </a:buClr>
              <a:buFont typeface="Wingdings" panose="05000000000000000000" pitchFamily="2" charset="2"/>
              <a:buChar char="§"/>
            </a:pPr>
            <a:r>
              <a:rPr lang="en-US" sz="2200" dirty="0"/>
              <a:t>The NIH sIRB Policy requires that applicants/offerors include an sIRB plan in the application/proposal, respectively</a:t>
            </a:r>
          </a:p>
          <a:p>
            <a:pPr>
              <a:lnSpc>
                <a:spcPct val="98000"/>
              </a:lnSpc>
              <a:buClr>
                <a:schemeClr val="accent2">
                  <a:lumMod val="75000"/>
                </a:schemeClr>
              </a:buClr>
              <a:buFont typeface="Wingdings" panose="05000000000000000000" pitchFamily="2" charset="2"/>
              <a:buChar char="§"/>
            </a:pPr>
            <a:r>
              <a:rPr lang="en-US" sz="2200" dirty="0"/>
              <a:t>The sIRB plan describes the use of an sIRB that will be selected to serve as IRB of record for all study sites</a:t>
            </a:r>
          </a:p>
          <a:p>
            <a:pPr>
              <a:lnSpc>
                <a:spcPct val="98000"/>
              </a:lnSpc>
              <a:buClr>
                <a:schemeClr val="accent2">
                  <a:lumMod val="75000"/>
                </a:schemeClr>
              </a:buClr>
              <a:buFont typeface="Wingdings" panose="05000000000000000000" pitchFamily="2" charset="2"/>
              <a:buChar char="§"/>
            </a:pPr>
            <a:r>
              <a:rPr lang="en-US" sz="2200" dirty="0"/>
              <a:t>Per NIH Guide Notice </a:t>
            </a:r>
            <a:r>
              <a:rPr lang="en-US" sz="2200" dirty="0">
                <a:hlinkClick r:id="rId3"/>
              </a:rPr>
              <a:t>NOT-OD-21-174</a:t>
            </a:r>
            <a:r>
              <a:rPr lang="en-US" sz="2200" dirty="0"/>
              <a:t>, providing name of the sIRB of record at Just-in-Time (JIT) satisfies the NIH sIRB Policy requirement for a sIRB plan for NIH grant applicants</a:t>
            </a:r>
          </a:p>
          <a:p>
            <a:pPr>
              <a:lnSpc>
                <a:spcPct val="98000"/>
              </a:lnSpc>
              <a:buClr>
                <a:schemeClr val="accent2">
                  <a:lumMod val="75000"/>
                </a:schemeClr>
              </a:buClr>
              <a:buFont typeface="Wingdings" panose="05000000000000000000" pitchFamily="2" charset="2"/>
              <a:buChar char="§"/>
            </a:pPr>
            <a:endParaRPr lang="en-US" sz="2200" dirty="0"/>
          </a:p>
          <a:p>
            <a:pPr>
              <a:lnSpc>
                <a:spcPct val="98000"/>
              </a:lnSpc>
              <a:buClr>
                <a:schemeClr val="accent2">
                  <a:lumMod val="75000"/>
                </a:schemeClr>
              </a:buClr>
              <a:buFont typeface="Wingdings" panose="05000000000000000000" pitchFamily="2" charset="2"/>
              <a:buChar char="§"/>
            </a:pPr>
            <a:r>
              <a:rPr lang="en-US" sz="2200" i="1" dirty="0">
                <a:solidFill>
                  <a:schemeClr val="accent2">
                    <a:lumMod val="75000"/>
                  </a:schemeClr>
                </a:solidFill>
              </a:rPr>
              <a:t>Reminder</a:t>
            </a:r>
            <a:r>
              <a:rPr lang="en-US" sz="2200" dirty="0"/>
              <a:t>- although applications/proposals no longer require that the sIRB plan be included, when applicable, applicants/ offerors still need to develop and carry out a plan for use of an sIRB </a:t>
            </a:r>
          </a:p>
          <a:p>
            <a:pPr>
              <a:lnSpc>
                <a:spcPct val="98000"/>
              </a:lnSpc>
            </a:pPr>
            <a:endParaRPr lang="en-US" sz="1600" dirty="0"/>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B58B73CB-1913-4B50-8931-FC8F714C9B28}"/>
              </a:ext>
            </a:extLst>
          </p:cNvPr>
          <p:cNvSpPr>
            <a:spLocks noGrp="1"/>
          </p:cNvSpPr>
          <p:nvPr>
            <p:ph type="sldNum" sz="quarter" idx="12"/>
          </p:nvPr>
        </p:nvSpPr>
        <p:spPr>
          <a:xfrm>
            <a:off x="282642" y="6445249"/>
            <a:ext cx="1573696" cy="365125"/>
          </a:xfrm>
        </p:spPr>
        <p:txBody>
          <a:bodyPr>
            <a:normAutofit/>
          </a:bodyPr>
          <a:lstStyle/>
          <a:p>
            <a:pPr>
              <a:spcAft>
                <a:spcPts val="600"/>
              </a:spcAft>
            </a:pPr>
            <a:r>
              <a:rPr lang="en-US" spc="50" dirty="0">
                <a:latin typeface="Roboto light" panose="02000000000000000000" pitchFamily="2" charset="0"/>
                <a:ea typeface="Roboto light" panose="02000000000000000000" pitchFamily="2" charset="0"/>
                <a:cs typeface="Open Sans" panose="020B0606030504020204" pitchFamily="34" charset="0"/>
              </a:rPr>
              <a:t>SLIDE</a:t>
            </a:r>
            <a:r>
              <a:rPr lang="en-US" spc="100" dirty="0">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7</a:t>
            </a:fld>
            <a:endParaRPr lang="en-US" dirty="0">
              <a:latin typeface="Roboto black" panose="02000000000000000000" pitchFamily="2" charset="0"/>
              <a:ea typeface="Roboto black" panose="02000000000000000000" pitchFamily="2" charset="0"/>
            </a:endParaRPr>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7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2BCBED-2274-47DE-87D4-AF31C0077704}"/>
              </a:ext>
            </a:extLst>
          </p:cNvPr>
          <p:cNvSpPr>
            <a:spLocks noGrp="1"/>
          </p:cNvSpPr>
          <p:nvPr>
            <p:ph type="title"/>
          </p:nvPr>
        </p:nvSpPr>
        <p:spPr>
          <a:xfrm>
            <a:off x="838200" y="365125"/>
            <a:ext cx="10515600" cy="1325563"/>
          </a:xfrm>
        </p:spPr>
        <p:txBody>
          <a:bodyPr>
            <a:normAutofit/>
          </a:bodyPr>
          <a:lstStyle/>
          <a:p>
            <a:r>
              <a:rPr lang="en-US" dirty="0"/>
              <a:t>Revised Common Rule (rCR)</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75FA5A6-E868-4504-8862-74CD757D7076}"/>
              </a:ext>
            </a:extLst>
          </p:cNvPr>
          <p:cNvSpPr>
            <a:spLocks noGrp="1"/>
          </p:cNvSpPr>
          <p:nvPr>
            <p:ph idx="1"/>
          </p:nvPr>
        </p:nvSpPr>
        <p:spPr>
          <a:xfrm>
            <a:off x="838200" y="1825625"/>
            <a:ext cx="10515600" cy="4351338"/>
          </a:xfrm>
        </p:spPr>
        <p:txBody>
          <a:bodyPr>
            <a:normAutofit/>
          </a:bodyPr>
          <a:lstStyle/>
          <a:p>
            <a:pPr>
              <a:lnSpc>
                <a:spcPct val="98000"/>
              </a:lnSpc>
              <a:buClr>
                <a:schemeClr val="accent2">
                  <a:lumMod val="75000"/>
                </a:schemeClr>
              </a:buClr>
              <a:buFont typeface="Wingdings" panose="05000000000000000000" pitchFamily="2" charset="2"/>
              <a:buChar char="§"/>
            </a:pPr>
            <a:r>
              <a:rPr lang="en-US" sz="3200" dirty="0"/>
              <a:t>Revised Common Rule Cooperative Research Provision </a:t>
            </a:r>
          </a:p>
          <a:p>
            <a:pPr marL="0" indent="0">
              <a:lnSpc>
                <a:spcPct val="98000"/>
              </a:lnSpc>
              <a:buClr>
                <a:schemeClr val="accent2">
                  <a:lumMod val="75000"/>
                </a:schemeClr>
              </a:buClr>
              <a:buNone/>
            </a:pPr>
            <a:r>
              <a:rPr lang="en-US" sz="3200" dirty="0"/>
              <a:t> (</a:t>
            </a:r>
            <a:r>
              <a:rPr lang="en-US" sz="3200" dirty="0">
                <a:hlinkClick r:id="rId3">
                  <a:extLst>
                    <a:ext uri="{A12FA001-AC4F-418D-AE19-62706E023703}">
                      <ahyp:hlinkClr xmlns:ahyp="http://schemas.microsoft.com/office/drawing/2018/hyperlinkcolor" val="tx"/>
                    </a:ext>
                  </a:extLst>
                </a:hlinkClick>
              </a:rPr>
              <a:t>45 CFR 46.114</a:t>
            </a:r>
            <a:r>
              <a:rPr lang="en-US" sz="3200" dirty="0"/>
              <a:t>)</a:t>
            </a:r>
          </a:p>
          <a:p>
            <a:pPr marL="0" indent="0">
              <a:lnSpc>
                <a:spcPct val="98000"/>
              </a:lnSpc>
              <a:buClr>
                <a:schemeClr val="accent2">
                  <a:lumMod val="75000"/>
                </a:schemeClr>
              </a:buClr>
              <a:buNone/>
            </a:pPr>
            <a:endParaRPr lang="en-US" sz="3200" dirty="0"/>
          </a:p>
          <a:p>
            <a:pPr>
              <a:lnSpc>
                <a:spcPct val="98000"/>
              </a:lnSpc>
              <a:buClr>
                <a:schemeClr val="accent2">
                  <a:lumMod val="75000"/>
                </a:schemeClr>
              </a:buClr>
              <a:buFont typeface="Wingdings" panose="05000000000000000000" pitchFamily="2" charset="2"/>
              <a:buChar char="§"/>
            </a:pPr>
            <a:r>
              <a:rPr lang="en-US" sz="3200" b="1" dirty="0">
                <a:solidFill>
                  <a:schemeClr val="accent2">
                    <a:lumMod val="75000"/>
                  </a:schemeClr>
                </a:solidFill>
              </a:rPr>
              <a:t>Compliance date: </a:t>
            </a:r>
          </a:p>
          <a:p>
            <a:pPr lvl="1">
              <a:lnSpc>
                <a:spcPct val="98000"/>
              </a:lnSpc>
              <a:buClr>
                <a:schemeClr val="accent2">
                  <a:lumMod val="75000"/>
                </a:schemeClr>
              </a:buClr>
              <a:buFont typeface="Wingdings" panose="05000000000000000000" pitchFamily="2" charset="2"/>
              <a:buChar char="§"/>
            </a:pPr>
            <a:r>
              <a:rPr lang="en-US" sz="2800" dirty="0"/>
              <a:t>Initial IRB approval on or after January 20, 2020</a:t>
            </a:r>
          </a:p>
        </p:txBody>
      </p:sp>
      <p:sp>
        <p:nvSpPr>
          <p:cNvPr id="4" name="Slide Number Placeholder 3">
            <a:extLst>
              <a:ext uri="{FF2B5EF4-FFF2-40B4-BE49-F238E27FC236}">
                <a16:creationId xmlns:a16="http://schemas.microsoft.com/office/drawing/2014/main" id="{4675537D-3D55-4187-ACC3-1449A2C4EB56}"/>
              </a:ext>
            </a:extLst>
          </p:cNvPr>
          <p:cNvSpPr>
            <a:spLocks noGrp="1"/>
          </p:cNvSpPr>
          <p:nvPr>
            <p:ph type="sldNum" sz="quarter" idx="12"/>
          </p:nvPr>
        </p:nvSpPr>
        <p:spPr>
          <a:xfrm>
            <a:off x="555710" y="6259128"/>
            <a:ext cx="2743200" cy="365125"/>
          </a:xfrm>
        </p:spPr>
        <p:txBody>
          <a:bodyPr>
            <a:normAutofit/>
          </a:bodyPr>
          <a:lstStyle/>
          <a:p>
            <a:pPr>
              <a:spcAft>
                <a:spcPts val="600"/>
              </a:spcAft>
            </a:pPr>
            <a:r>
              <a:rPr lang="en-US" spc="50" dirty="0">
                <a:latin typeface="Roboto light" panose="02000000000000000000" pitchFamily="2" charset="0"/>
                <a:ea typeface="Roboto light" panose="02000000000000000000" pitchFamily="2" charset="0"/>
                <a:cs typeface="Open Sans" panose="020B0606030504020204" pitchFamily="34" charset="0"/>
              </a:rPr>
              <a:t>SLIDE</a:t>
            </a:r>
            <a:r>
              <a:rPr lang="en-US" spc="100" dirty="0">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87467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F932BCF-1F6E-4214-86EE-1AAE7F567FC7}"/>
              </a:ext>
            </a:extLst>
          </p:cNvPr>
          <p:cNvSpPr>
            <a:spLocks noGrp="1"/>
          </p:cNvSpPr>
          <p:nvPr>
            <p:ph type="sldNum" sz="quarter" idx="12"/>
          </p:nvPr>
        </p:nvSpPr>
        <p:spPr>
          <a:xfrm>
            <a:off x="216568" y="6271145"/>
            <a:ext cx="1059260" cy="365125"/>
          </a:xfrm>
        </p:spPr>
        <p:txBody>
          <a:bodyPr>
            <a:normAutofit/>
          </a:bodyPr>
          <a:lstStyle/>
          <a:p>
            <a:pPr>
              <a:lnSpc>
                <a:spcPct val="90000"/>
              </a:lnSpc>
              <a:spcAft>
                <a:spcPts val="600"/>
              </a:spcAft>
            </a:pPr>
            <a:r>
              <a:rPr lang="en-US" sz="1100" spc="50" dirty="0">
                <a:solidFill>
                  <a:schemeClr val="bg1"/>
                </a:solidFill>
                <a:latin typeface="Roboto light" panose="02000000000000000000" pitchFamily="2" charset="0"/>
                <a:ea typeface="Roboto light" panose="02000000000000000000" pitchFamily="2" charset="0"/>
                <a:cs typeface="Open Sans" panose="020B0606030504020204" pitchFamily="34" charset="0"/>
              </a:rPr>
              <a:t>SLIDE</a:t>
            </a:r>
            <a:r>
              <a:rPr lang="en-US" sz="1100" spc="100" dirty="0">
                <a:solidFill>
                  <a:schemeClr val="bg1"/>
                </a:solidFill>
                <a:latin typeface="Roboto light" panose="02000000000000000000" pitchFamily="2" charset="0"/>
                <a:ea typeface="Roboto light" panose="02000000000000000000" pitchFamily="2" charset="0"/>
                <a:cs typeface="Open Sans" panose="020B0606030504020204" pitchFamily="34" charset="0"/>
              </a:rPr>
              <a:t> |</a:t>
            </a:r>
            <a:r>
              <a:rPr lang="en-US" sz="1100" dirty="0">
                <a:solidFill>
                  <a:schemeClr val="bg1"/>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z="1100">
                <a:solidFill>
                  <a:schemeClr val="bg1"/>
                </a:solidFill>
                <a:latin typeface="Roboto black" panose="02000000000000000000" pitchFamily="2" charset="0"/>
                <a:ea typeface="Roboto black" panose="02000000000000000000" pitchFamily="2" charset="0"/>
              </a:rPr>
              <a:pPr>
                <a:lnSpc>
                  <a:spcPct val="90000"/>
                </a:lnSpc>
                <a:spcAft>
                  <a:spcPts val="600"/>
                </a:spcAft>
              </a:pPr>
              <a:t>9</a:t>
            </a:fld>
            <a:endParaRPr lang="en-US" sz="1100" dirty="0">
              <a:solidFill>
                <a:schemeClr val="bg1"/>
              </a:solidFill>
              <a:latin typeface="Roboto black" panose="02000000000000000000" pitchFamily="2" charset="0"/>
              <a:ea typeface="Roboto black" panose="02000000000000000000" pitchFamily="2" charset="0"/>
            </a:endParaRPr>
          </a:p>
        </p:txBody>
      </p:sp>
      <p:sp>
        <p:nvSpPr>
          <p:cNvPr id="2" name="Title 1">
            <a:extLst>
              <a:ext uri="{FF2B5EF4-FFF2-40B4-BE49-F238E27FC236}">
                <a16:creationId xmlns:a16="http://schemas.microsoft.com/office/drawing/2014/main" id="{17FD3119-C3D7-4FC6-8AE6-B8D032E78B08}"/>
              </a:ext>
            </a:extLst>
          </p:cNvPr>
          <p:cNvSpPr>
            <a:spLocks noGrp="1"/>
          </p:cNvSpPr>
          <p:nvPr>
            <p:ph type="title"/>
          </p:nvPr>
        </p:nvSpPr>
        <p:spPr>
          <a:xfrm>
            <a:off x="311972" y="586855"/>
            <a:ext cx="3356116" cy="3387497"/>
          </a:xfrm>
        </p:spPr>
        <p:txBody>
          <a:bodyPr anchor="b">
            <a:normAutofit/>
          </a:bodyPr>
          <a:lstStyle/>
          <a:p>
            <a:pPr algn="r"/>
            <a:r>
              <a:rPr lang="en-US" sz="4000" dirty="0">
                <a:solidFill>
                  <a:srgbClr val="FFFFFF"/>
                </a:solidFill>
              </a:rPr>
              <a:t>rCR Cooperative Research Requirement</a:t>
            </a:r>
          </a:p>
        </p:txBody>
      </p:sp>
      <p:sp>
        <p:nvSpPr>
          <p:cNvPr id="3" name="Content Placeholder 2">
            <a:extLst>
              <a:ext uri="{FF2B5EF4-FFF2-40B4-BE49-F238E27FC236}">
                <a16:creationId xmlns:a16="http://schemas.microsoft.com/office/drawing/2014/main" id="{F7606C90-5F15-44F2-9A76-DC49B748D72F}"/>
              </a:ext>
            </a:extLst>
          </p:cNvPr>
          <p:cNvSpPr>
            <a:spLocks noGrp="1"/>
          </p:cNvSpPr>
          <p:nvPr>
            <p:ph idx="1"/>
          </p:nvPr>
        </p:nvSpPr>
        <p:spPr>
          <a:xfrm>
            <a:off x="4534210" y="425123"/>
            <a:ext cx="7165173" cy="6124882"/>
          </a:xfrm>
        </p:spPr>
        <p:txBody>
          <a:bodyPr anchor="ctr">
            <a:noAutofit/>
          </a:bodyPr>
          <a:lstStyle/>
          <a:p>
            <a:pPr>
              <a:buFont typeface="Wingdings" panose="05000000000000000000" pitchFamily="2" charset="2"/>
              <a:buChar char="§"/>
            </a:pPr>
            <a:r>
              <a:rPr lang="en-US" sz="2300" dirty="0"/>
              <a:t>§46.114(a) Any institution located in the United States that is </a:t>
            </a:r>
            <a:r>
              <a:rPr lang="en-US" sz="2300" i="1" dirty="0"/>
              <a:t>engaged</a:t>
            </a:r>
            <a:r>
              <a:rPr lang="en-US" sz="2300" dirty="0"/>
              <a:t> in cooperative research must rely upon approval by a single IRB for that portion of the research that is conducted in the United States.</a:t>
            </a:r>
          </a:p>
          <a:p>
            <a:pPr>
              <a:buFont typeface="Wingdings" panose="05000000000000000000" pitchFamily="2" charset="2"/>
              <a:buChar char="§"/>
            </a:pPr>
            <a:r>
              <a:rPr lang="en-US" sz="2300" dirty="0"/>
              <a:t>Exceptions:</a:t>
            </a:r>
          </a:p>
          <a:p>
            <a:pPr lvl="1">
              <a:buFont typeface="Wingdings" panose="05000000000000000000" pitchFamily="2" charset="2"/>
              <a:buChar char="§"/>
            </a:pPr>
            <a:r>
              <a:rPr lang="en-US" sz="2300" dirty="0"/>
              <a:t>When more than a single IRB required by law or </a:t>
            </a:r>
          </a:p>
          <a:p>
            <a:pPr lvl="1">
              <a:buFont typeface="Wingdings" panose="05000000000000000000" pitchFamily="2" charset="2"/>
              <a:buChar char="§"/>
            </a:pPr>
            <a:r>
              <a:rPr lang="en-US" sz="2300" dirty="0"/>
              <a:t>When Federal department or agency determines that single IRB is not appropriate</a:t>
            </a:r>
          </a:p>
          <a:p>
            <a:pPr lvl="1">
              <a:buFont typeface="Wingdings" panose="05000000000000000000" pitchFamily="2" charset="2"/>
              <a:buChar char="§"/>
            </a:pPr>
            <a:r>
              <a:rPr lang="en-US" sz="2300" dirty="0"/>
              <a:t>During the COVID PHE</a:t>
            </a:r>
            <a:r>
              <a:rPr lang="en-US" sz="2300" dirty="0">
                <a:solidFill>
                  <a:schemeClr val="accent2"/>
                </a:solidFill>
              </a:rPr>
              <a:t>*</a:t>
            </a:r>
            <a:r>
              <a:rPr lang="en-US" sz="2300" dirty="0"/>
              <a:t>, other projects with a justification where reliance on a sIRB is not practical (</a:t>
            </a:r>
            <a:r>
              <a:rPr lang="en-US" sz="2300" i="1" dirty="0"/>
              <a:t>rare</a:t>
            </a:r>
            <a:r>
              <a:rPr lang="en-US" sz="2300" dirty="0"/>
              <a:t>, determined by NIH OD)</a:t>
            </a:r>
          </a:p>
          <a:p>
            <a:pPr marL="457200" lvl="1" indent="0">
              <a:buNone/>
            </a:pPr>
            <a:endParaRPr lang="en-US" sz="2300" dirty="0"/>
          </a:p>
          <a:p>
            <a:pPr marL="457200" lvl="1" indent="0">
              <a:buNone/>
            </a:pPr>
            <a:r>
              <a:rPr lang="en-US" sz="2300" i="1" dirty="0">
                <a:solidFill>
                  <a:schemeClr val="accent5"/>
                </a:solidFill>
              </a:rPr>
              <a:t>*Note</a:t>
            </a:r>
            <a:r>
              <a:rPr lang="en-US" sz="2300" dirty="0"/>
              <a:t>: this exception can only be utilized during the COVID-19 public health emergency</a:t>
            </a:r>
          </a:p>
        </p:txBody>
      </p:sp>
    </p:spTree>
    <p:extLst>
      <p:ext uri="{BB962C8B-B14F-4D97-AF65-F5344CB8AC3E}">
        <p14:creationId xmlns:p14="http://schemas.microsoft.com/office/powerpoint/2010/main" val="1211678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oGLACYI6"/>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F7FCD"/>
      </a:accent1>
      <a:accent2>
        <a:srgbClr val="0B5F99"/>
      </a:accent2>
      <a:accent3>
        <a:srgbClr val="BFBFBF"/>
      </a:accent3>
      <a:accent4>
        <a:srgbClr val="015596"/>
      </a:accent4>
      <a:accent5>
        <a:srgbClr val="014273"/>
      </a:accent5>
      <a:accent6>
        <a:srgbClr val="073F6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E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3EBC29-A6BF-4191-9B13-5ACCE72498FF}"/>
</file>

<file path=customXml/itemProps2.xml><?xml version="1.0" encoding="utf-8"?>
<ds:datastoreItem xmlns:ds="http://schemas.openxmlformats.org/officeDocument/2006/customXml" ds:itemID="{10D8602D-F32D-492F-9E06-70FC473F4869}">
  <ds:schemaRefs>
    <ds:schemaRef ds:uri="http://schemas.microsoft.com/sharepoint/v3/contenttype/forms"/>
  </ds:schemaRefs>
</ds:datastoreItem>
</file>

<file path=customXml/itemProps3.xml><?xml version="1.0" encoding="utf-8"?>
<ds:datastoreItem xmlns:ds="http://schemas.openxmlformats.org/officeDocument/2006/customXml" ds:itemID="{BB1EFA4D-3F6A-40C2-831B-45C439B2C9B1}"/>
</file>

<file path=docProps/app.xml><?xml version="1.0" encoding="utf-8"?>
<Properties xmlns="http://schemas.openxmlformats.org/officeDocument/2006/extended-properties" xmlns:vt="http://schemas.openxmlformats.org/officeDocument/2006/docPropsVTypes">
  <TotalTime>80891</TotalTime>
  <Words>2689</Words>
  <Application>Microsoft Office PowerPoint</Application>
  <PresentationFormat>Widescreen</PresentationFormat>
  <Paragraphs>260</Paragraphs>
  <Slides>33</Slides>
  <Notes>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Roboto</vt:lpstr>
      <vt:lpstr>Roboto black</vt:lpstr>
      <vt:lpstr>Arial</vt:lpstr>
      <vt:lpstr>Open Sans</vt:lpstr>
      <vt:lpstr>Calibri</vt:lpstr>
      <vt:lpstr>Roboto light</vt:lpstr>
      <vt:lpstr>Open Sans ExtraBold</vt:lpstr>
      <vt:lpstr>Roboto black</vt:lpstr>
      <vt:lpstr>Helvetica</vt:lpstr>
      <vt:lpstr>Open Sans Light</vt:lpstr>
      <vt:lpstr>Wingdings</vt:lpstr>
      <vt:lpstr>Office Theme</vt:lpstr>
      <vt:lpstr>OEP</vt:lpstr>
      <vt:lpstr>NIH Virtual Grants Conference –  PreCon Workshop Human Subjects Research:  Policies, Clinical Trials, and Inclusion   Essentials of Single IRB Requirements</vt:lpstr>
      <vt:lpstr>Objectives</vt:lpstr>
      <vt:lpstr>Single IRB Requirements</vt:lpstr>
      <vt:lpstr>NIH Single IRB Policy</vt:lpstr>
      <vt:lpstr>NIH Single IRB Policy Requirement</vt:lpstr>
      <vt:lpstr>Same Protocol</vt:lpstr>
      <vt:lpstr>Single IRB Plan</vt:lpstr>
      <vt:lpstr>Revised Common Rule (rCR)</vt:lpstr>
      <vt:lpstr>rCR Cooperative Research Requirement</vt:lpstr>
      <vt:lpstr>Prime Recipient and sIRB</vt:lpstr>
      <vt:lpstr>Reliance Agreement </vt:lpstr>
      <vt:lpstr>Comparison sIRB Requirements</vt:lpstr>
      <vt:lpstr>Comparison sIRB Requirements (continued) </vt:lpstr>
      <vt:lpstr>Exception Requests to the Single IRB Requirements</vt:lpstr>
      <vt:lpstr>Exception Requests</vt:lpstr>
      <vt:lpstr>Justification: Not Practical* (rCR sIRB Requirement)</vt:lpstr>
      <vt:lpstr>Compelling Justification (NIH sIRB Policy)</vt:lpstr>
      <vt:lpstr>Submitting an sIRB Exception Request</vt:lpstr>
      <vt:lpstr>NIH Review of Exception Requests</vt:lpstr>
      <vt:lpstr>Notifying Applicant, Offeror, or Recipient of Determination</vt:lpstr>
      <vt:lpstr>Common Issues with Exception Requests</vt:lpstr>
      <vt:lpstr>Single IRB Resources</vt:lpstr>
      <vt:lpstr>Resources for Investigators</vt:lpstr>
      <vt:lpstr>Single IRB Case Studies</vt:lpstr>
      <vt:lpstr>sIRB Case Study #1</vt:lpstr>
      <vt:lpstr>sIRB Case Study #1 Answers</vt:lpstr>
      <vt:lpstr>sIRB Case Study #2</vt:lpstr>
      <vt:lpstr>sIRB Case Study #2 Answers</vt:lpstr>
      <vt:lpstr>sIRB Case Study #2 Answers (continued)</vt:lpstr>
      <vt:lpstr>sIRB Case Study #3</vt:lpstr>
      <vt:lpstr>sIRB Case Study #3 Answers</vt:lpstr>
      <vt:lpstr>sIRB Case Study #3 Answers (continued)</vt:lpstr>
      <vt:lpstr>Questions?</vt:lpstr>
    </vt:vector>
  </TitlesOfParts>
  <Company>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Regionals Presentation on Human Subjects, Clinical Trials, and Inclusion</dc:title>
  <dc:subject>NIH Regionals Presentation on Human Subjects, Clinical Trials, and Inclusion</dc:subject>
  <dc:creator>Kathy Chen</dc:creator>
  <cp:keywords>NIH regionals, human subjects, clinical trials, inclusion</cp:keywords>
  <dc:description>This document was built to meet Section 508c standards.</dc:description>
  <cp:lastModifiedBy>Lahl, Lyndi (NIH/OD) [E]</cp:lastModifiedBy>
  <cp:revision>692</cp:revision>
  <cp:lastPrinted>2018-10-11T19:32:22Z</cp:lastPrinted>
  <dcterms:created xsi:type="dcterms:W3CDTF">2017-11-13T14:56:05Z</dcterms:created>
  <dcterms:modified xsi:type="dcterms:W3CDTF">2022-11-25T15:31:48Z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D22FB651-98F1-4739-87DE-22D0CA90BC28</vt:lpwstr>
  </property>
  <property fmtid="{D5CDD505-2E9C-101B-9397-08002B2CF9AE}" pid="4" name="ArticulatePath">
    <vt:lpwstr>https://rippleeffect.sharepoint.com/projects/active/OER/CTComms/2_SlideDeck/New OER Templates/OER_template3</vt:lpwstr>
  </property>
  <property fmtid="{D5CDD505-2E9C-101B-9397-08002B2CF9AE}" pid="5" name="Language">
    <vt:lpwstr>English</vt:lpwstr>
  </property>
  <property fmtid="{D5CDD505-2E9C-101B-9397-08002B2CF9AE}" pid="6" name="_ip_UnifiedCompliancePolicyUIAction">
    <vt:lpwstr/>
  </property>
  <property fmtid="{D5CDD505-2E9C-101B-9397-08002B2CF9AE}" pid="7" name="_ip_UnifiedCompliancePolicyProperties">
    <vt:lpwstr/>
  </property>
</Properties>
</file>