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 id="2147483766" r:id="rId5"/>
  </p:sldMasterIdLst>
  <p:notesMasterIdLst>
    <p:notesMasterId r:id="rId41"/>
  </p:notesMasterIdLst>
  <p:handoutMasterIdLst>
    <p:handoutMasterId r:id="rId42"/>
  </p:handoutMasterIdLst>
  <p:sldIdLst>
    <p:sldId id="1054" r:id="rId6"/>
    <p:sldId id="1063" r:id="rId7"/>
    <p:sldId id="924" r:id="rId8"/>
    <p:sldId id="925" r:id="rId9"/>
    <p:sldId id="930" r:id="rId10"/>
    <p:sldId id="875" r:id="rId11"/>
    <p:sldId id="933" r:id="rId12"/>
    <p:sldId id="937" r:id="rId13"/>
    <p:sldId id="1051" r:id="rId14"/>
    <p:sldId id="1036" r:id="rId15"/>
    <p:sldId id="1040" r:id="rId16"/>
    <p:sldId id="1064" r:id="rId17"/>
    <p:sldId id="943" r:id="rId18"/>
    <p:sldId id="1044" r:id="rId19"/>
    <p:sldId id="1052" r:id="rId20"/>
    <p:sldId id="1002" r:id="rId21"/>
    <p:sldId id="1028" r:id="rId22"/>
    <p:sldId id="1065" r:id="rId23"/>
    <p:sldId id="1066" r:id="rId24"/>
    <p:sldId id="1067" r:id="rId25"/>
    <p:sldId id="1053" r:id="rId26"/>
    <p:sldId id="963" r:id="rId27"/>
    <p:sldId id="1048" r:id="rId28"/>
    <p:sldId id="1049" r:id="rId29"/>
    <p:sldId id="1062" r:id="rId30"/>
    <p:sldId id="977" r:id="rId31"/>
    <p:sldId id="978" r:id="rId32"/>
    <p:sldId id="979" r:id="rId33"/>
    <p:sldId id="981" r:id="rId34"/>
    <p:sldId id="1031" r:id="rId35"/>
    <p:sldId id="982" r:id="rId36"/>
    <p:sldId id="983" r:id="rId37"/>
    <p:sldId id="984" r:id="rId38"/>
    <p:sldId id="985" r:id="rId39"/>
    <p:sldId id="819" r:id="rId40"/>
  </p:sldIdLst>
  <p:sldSz cx="12192000" cy="6858000"/>
  <p:notesSz cx="9296400" cy="7010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336699"/>
    <a:srgbClr val="FFCC66"/>
    <a:srgbClr val="FFFF99"/>
    <a:srgbClr val="FF6600"/>
    <a:srgbClr val="669900"/>
    <a:srgbClr val="993300"/>
    <a:srgbClr val="FFFF66"/>
    <a:srgbClr val="9900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57" autoAdjust="0"/>
    <p:restoredTop sz="81258" autoAdjust="0"/>
  </p:normalViewPr>
  <p:slideViewPr>
    <p:cSldViewPr>
      <p:cViewPr varScale="1">
        <p:scale>
          <a:sx n="80" d="100"/>
          <a:sy n="80" d="100"/>
        </p:scale>
        <p:origin x="475" y="5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12054"/>
    </p:cViewPr>
  </p:sorterViewPr>
  <p:notesViewPr>
    <p:cSldViewPr>
      <p:cViewPr varScale="1">
        <p:scale>
          <a:sx n="63" d="100"/>
          <a:sy n="63" d="100"/>
        </p:scale>
        <p:origin x="1888" y="3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028440" cy="350760"/>
          </a:xfrm>
          <a:prstGeom prst="rect">
            <a:avLst/>
          </a:prstGeom>
        </p:spPr>
        <p:txBody>
          <a:bodyPr vert="horz" lIns="91427" tIns="45713" rIns="91427" bIns="4571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5265810" y="0"/>
            <a:ext cx="4028440" cy="350760"/>
          </a:xfrm>
          <a:prstGeom prst="rect">
            <a:avLst/>
          </a:prstGeom>
        </p:spPr>
        <p:txBody>
          <a:bodyPr vert="horz" lIns="91427" tIns="45713" rIns="91427" bIns="45713" rtlCol="0"/>
          <a:lstStyle>
            <a:lvl1pPr algn="r" fontAlgn="auto">
              <a:spcBef>
                <a:spcPts val="0"/>
              </a:spcBef>
              <a:spcAft>
                <a:spcPts val="0"/>
              </a:spcAft>
              <a:defRPr sz="1200">
                <a:latin typeface="+mn-lt"/>
              </a:defRPr>
            </a:lvl1pPr>
          </a:lstStyle>
          <a:p>
            <a:pPr>
              <a:defRPr/>
            </a:pPr>
            <a:fld id="{883090ED-F84E-4702-8628-4EFC554E2090}" type="datetimeFigureOut">
              <a:rPr lang="en-US"/>
              <a:pPr>
                <a:defRPr/>
              </a:pPr>
              <a:t>1/30/2023</a:t>
            </a:fld>
            <a:endParaRPr lang="en-US"/>
          </a:p>
        </p:txBody>
      </p:sp>
      <p:sp>
        <p:nvSpPr>
          <p:cNvPr id="4" name="Footer Placeholder 3"/>
          <p:cNvSpPr>
            <a:spLocks noGrp="1"/>
          </p:cNvSpPr>
          <p:nvPr>
            <p:ph type="ftr" sz="quarter" idx="2"/>
          </p:nvPr>
        </p:nvSpPr>
        <p:spPr>
          <a:xfrm>
            <a:off x="3" y="6658444"/>
            <a:ext cx="4028440" cy="350760"/>
          </a:xfrm>
          <a:prstGeom prst="rect">
            <a:avLst/>
          </a:prstGeom>
        </p:spPr>
        <p:txBody>
          <a:bodyPr vert="horz" lIns="91427" tIns="45713" rIns="91427" bIns="45713"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5265810" y="6658444"/>
            <a:ext cx="4028440" cy="350760"/>
          </a:xfrm>
          <a:prstGeom prst="rect">
            <a:avLst/>
          </a:prstGeom>
        </p:spPr>
        <p:txBody>
          <a:bodyPr vert="horz" lIns="91427" tIns="45713" rIns="91427" bIns="45713" rtlCol="0" anchor="b"/>
          <a:lstStyle>
            <a:lvl1pPr algn="r" fontAlgn="auto">
              <a:spcBef>
                <a:spcPts val="0"/>
              </a:spcBef>
              <a:spcAft>
                <a:spcPts val="0"/>
              </a:spcAft>
              <a:defRPr sz="1200">
                <a:latin typeface="+mn-lt"/>
              </a:defRPr>
            </a:lvl1pPr>
          </a:lstStyle>
          <a:p>
            <a:pPr>
              <a:defRPr/>
            </a:pPr>
            <a:fld id="{21F3931D-20C8-4A83-A683-04A5575D7158}" type="slidenum">
              <a:rPr lang="en-US"/>
              <a:pPr>
                <a:defRPr/>
              </a:pPr>
              <a:t>‹#›</a:t>
            </a:fld>
            <a:endParaRPr lang="en-US"/>
          </a:p>
        </p:txBody>
      </p:sp>
    </p:spTree>
    <p:extLst>
      <p:ext uri="{BB962C8B-B14F-4D97-AF65-F5344CB8AC3E}">
        <p14:creationId xmlns:p14="http://schemas.microsoft.com/office/powerpoint/2010/main" val="298482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028440" cy="350760"/>
          </a:xfrm>
          <a:prstGeom prst="rect">
            <a:avLst/>
          </a:prstGeom>
        </p:spPr>
        <p:txBody>
          <a:bodyPr vert="horz" lIns="91427" tIns="45713" rIns="91427" bIns="4571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265810" y="0"/>
            <a:ext cx="4028440" cy="350760"/>
          </a:xfrm>
          <a:prstGeom prst="rect">
            <a:avLst/>
          </a:prstGeom>
        </p:spPr>
        <p:txBody>
          <a:bodyPr vert="horz" lIns="91427" tIns="45713" rIns="91427" bIns="45713" rtlCol="0"/>
          <a:lstStyle>
            <a:lvl1pPr algn="r" fontAlgn="auto">
              <a:spcBef>
                <a:spcPts val="0"/>
              </a:spcBef>
              <a:spcAft>
                <a:spcPts val="0"/>
              </a:spcAft>
              <a:defRPr sz="1200">
                <a:latin typeface="+mn-lt"/>
              </a:defRPr>
            </a:lvl1pPr>
          </a:lstStyle>
          <a:p>
            <a:pPr>
              <a:defRPr/>
            </a:pPr>
            <a:fld id="{82ECC29C-75CC-46FE-8B5A-86290649DD64}" type="datetimeFigureOut">
              <a:rPr lang="en-US"/>
              <a:pPr>
                <a:defRPr/>
              </a:pPr>
              <a:t>1/30/2023</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1427" tIns="45713" rIns="91427" bIns="45713" rtlCol="0" anchor="ctr"/>
          <a:lstStyle/>
          <a:p>
            <a:pPr lvl="0"/>
            <a:endParaRPr lang="en-US" noProof="0"/>
          </a:p>
        </p:txBody>
      </p:sp>
      <p:sp>
        <p:nvSpPr>
          <p:cNvPr id="5" name="Notes Placeholder 4"/>
          <p:cNvSpPr>
            <a:spLocks noGrp="1"/>
          </p:cNvSpPr>
          <p:nvPr>
            <p:ph type="body" sz="quarter" idx="3"/>
          </p:nvPr>
        </p:nvSpPr>
        <p:spPr>
          <a:xfrm>
            <a:off x="929640" y="3330423"/>
            <a:ext cx="7437120" cy="3154441"/>
          </a:xfrm>
          <a:prstGeom prst="rect">
            <a:avLst/>
          </a:prstGeom>
        </p:spPr>
        <p:txBody>
          <a:bodyPr vert="horz" lIns="91427" tIns="45713" rIns="91427" bIns="4571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6658444"/>
            <a:ext cx="4028440" cy="350760"/>
          </a:xfrm>
          <a:prstGeom prst="rect">
            <a:avLst/>
          </a:prstGeom>
        </p:spPr>
        <p:txBody>
          <a:bodyPr vert="horz" lIns="91427" tIns="45713" rIns="91427" bIns="4571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265810" y="6658444"/>
            <a:ext cx="4028440" cy="350760"/>
          </a:xfrm>
          <a:prstGeom prst="rect">
            <a:avLst/>
          </a:prstGeom>
        </p:spPr>
        <p:txBody>
          <a:bodyPr vert="horz" lIns="91427" tIns="45713" rIns="91427" bIns="45713" rtlCol="0" anchor="b"/>
          <a:lstStyle>
            <a:lvl1pPr algn="r" fontAlgn="auto">
              <a:spcBef>
                <a:spcPts val="0"/>
              </a:spcBef>
              <a:spcAft>
                <a:spcPts val="0"/>
              </a:spcAft>
              <a:defRPr sz="1200">
                <a:latin typeface="+mn-lt"/>
              </a:defRPr>
            </a:lvl1pPr>
          </a:lstStyle>
          <a:p>
            <a:pPr>
              <a:defRPr/>
            </a:pPr>
            <a:fld id="{D7AD43B8-FF20-4D5F-A0AE-68337BAD22D9}" type="slidenum">
              <a:rPr lang="en-US"/>
              <a:pPr>
                <a:defRPr/>
              </a:pPr>
              <a:t>‹#›</a:t>
            </a:fld>
            <a:endParaRPr lang="en-US"/>
          </a:p>
        </p:txBody>
      </p:sp>
    </p:spTree>
    <p:extLst>
      <p:ext uri="{BB962C8B-B14F-4D97-AF65-F5344CB8AC3E}">
        <p14:creationId xmlns:p14="http://schemas.microsoft.com/office/powerpoint/2010/main" val="3473621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3</a:t>
            </a:fld>
            <a:endParaRPr lang="en-US"/>
          </a:p>
        </p:txBody>
      </p:sp>
    </p:spTree>
    <p:extLst>
      <p:ext uri="{BB962C8B-B14F-4D97-AF65-F5344CB8AC3E}">
        <p14:creationId xmlns:p14="http://schemas.microsoft.com/office/powerpoint/2010/main" val="120389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14</a:t>
            </a:fld>
            <a:endParaRPr lang="en-US"/>
          </a:p>
        </p:txBody>
      </p:sp>
    </p:spTree>
    <p:extLst>
      <p:ext uri="{BB962C8B-B14F-4D97-AF65-F5344CB8AC3E}">
        <p14:creationId xmlns:p14="http://schemas.microsoft.com/office/powerpoint/2010/main" val="470716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FAQ: https://grants.nih.gov/faqs#/applying-electronically.htm?anchor=56356 </a:t>
            </a:r>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15</a:t>
            </a:fld>
            <a:endParaRPr lang="en-US"/>
          </a:p>
        </p:txBody>
      </p:sp>
    </p:spTree>
    <p:extLst>
      <p:ext uri="{BB962C8B-B14F-4D97-AF65-F5344CB8AC3E}">
        <p14:creationId xmlns:p14="http://schemas.microsoft.com/office/powerpoint/2010/main" val="1538181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16</a:t>
            </a:fld>
            <a:endParaRPr lang="en-US"/>
          </a:p>
        </p:txBody>
      </p:sp>
    </p:spTree>
    <p:extLst>
      <p:ext uri="{BB962C8B-B14F-4D97-AF65-F5344CB8AC3E}">
        <p14:creationId xmlns:p14="http://schemas.microsoft.com/office/powerpoint/2010/main" val="1632666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17</a:t>
            </a:fld>
            <a:endParaRPr lang="en-US"/>
          </a:p>
        </p:txBody>
      </p:sp>
    </p:spTree>
    <p:extLst>
      <p:ext uri="{BB962C8B-B14F-4D97-AF65-F5344CB8AC3E}">
        <p14:creationId xmlns:p14="http://schemas.microsoft.com/office/powerpoint/2010/main" val="952650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longer submitted as part of the Resource Sharing Plan attachment</a:t>
            </a:r>
          </a:p>
          <a:p>
            <a:r>
              <a:rPr lang="en-US" dirty="0"/>
              <a:t>DMS Plan will be available as a separate document in the Grant Folder </a:t>
            </a:r>
          </a:p>
          <a:p>
            <a:r>
              <a:rPr lang="en-US" dirty="0"/>
              <a:t>Additional updates to requirements for progress reporting will be communicated when details are finalized</a:t>
            </a:r>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18</a:t>
            </a:fld>
            <a:endParaRPr lang="en-US"/>
          </a:p>
        </p:txBody>
      </p:sp>
    </p:spTree>
    <p:extLst>
      <p:ext uri="{BB962C8B-B14F-4D97-AF65-F5344CB8AC3E}">
        <p14:creationId xmlns:p14="http://schemas.microsoft.com/office/powerpoint/2010/main" val="2406740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Data Sharing Plans and Genomic Data Sharing Plans will no longer be submitted to the “Resource Sharing Plan(s)” field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Presence of attachment (inclusion and exclusion) enforced by validations</a:t>
            </a:r>
          </a:p>
          <a:p>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19</a:t>
            </a:fld>
            <a:endParaRPr lang="en-US"/>
          </a:p>
        </p:txBody>
      </p:sp>
    </p:spTree>
    <p:extLst>
      <p:ext uri="{BB962C8B-B14F-4D97-AF65-F5344CB8AC3E}">
        <p14:creationId xmlns:p14="http://schemas.microsoft.com/office/powerpoint/2010/main" val="774740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21</a:t>
            </a:fld>
            <a:endParaRPr lang="en-US"/>
          </a:p>
        </p:txBody>
      </p:sp>
    </p:spTree>
    <p:extLst>
      <p:ext uri="{BB962C8B-B14F-4D97-AF65-F5344CB8AC3E}">
        <p14:creationId xmlns:p14="http://schemas.microsoft.com/office/powerpoint/2010/main" val="3254444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22</a:t>
            </a:fld>
            <a:endParaRPr lang="en-US"/>
          </a:p>
        </p:txBody>
      </p:sp>
    </p:spTree>
    <p:extLst>
      <p:ext uri="{BB962C8B-B14F-4D97-AF65-F5344CB8AC3E}">
        <p14:creationId xmlns:p14="http://schemas.microsoft.com/office/powerpoint/2010/main" val="4236352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23</a:t>
            </a:fld>
            <a:endParaRPr lang="en-US"/>
          </a:p>
        </p:txBody>
      </p:sp>
    </p:spTree>
    <p:extLst>
      <p:ext uri="{BB962C8B-B14F-4D97-AF65-F5344CB8AC3E}">
        <p14:creationId xmlns:p14="http://schemas.microsoft.com/office/powerpoint/2010/main" val="2016417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for bypassing 2 day window admin supp</a:t>
            </a:r>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28</a:t>
            </a:fld>
            <a:endParaRPr lang="en-US"/>
          </a:p>
        </p:txBody>
      </p:sp>
    </p:spTree>
    <p:extLst>
      <p:ext uri="{BB962C8B-B14F-4D97-AF65-F5344CB8AC3E}">
        <p14:creationId xmlns:p14="http://schemas.microsoft.com/office/powerpoint/2010/main" val="1375609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4</a:t>
            </a:fld>
            <a:endParaRPr lang="en-US"/>
          </a:p>
        </p:txBody>
      </p:sp>
    </p:spTree>
    <p:extLst>
      <p:ext uri="{BB962C8B-B14F-4D97-AF65-F5344CB8AC3E}">
        <p14:creationId xmlns:p14="http://schemas.microsoft.com/office/powerpoint/2010/main" val="4118277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30</a:t>
            </a:fld>
            <a:endParaRPr lang="en-US"/>
          </a:p>
        </p:txBody>
      </p:sp>
    </p:spTree>
    <p:extLst>
      <p:ext uri="{BB962C8B-B14F-4D97-AF65-F5344CB8AC3E}">
        <p14:creationId xmlns:p14="http://schemas.microsoft.com/office/powerpoint/2010/main" val="799010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33</a:t>
            </a:fld>
            <a:endParaRPr lang="en-US"/>
          </a:p>
        </p:txBody>
      </p:sp>
    </p:spTree>
    <p:extLst>
      <p:ext uri="{BB962C8B-B14F-4D97-AF65-F5344CB8AC3E}">
        <p14:creationId xmlns:p14="http://schemas.microsoft.com/office/powerpoint/2010/main" val="4207415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34</a:t>
            </a:fld>
            <a:endParaRPr lang="en-US"/>
          </a:p>
        </p:txBody>
      </p:sp>
    </p:spTree>
    <p:extLst>
      <p:ext uri="{BB962C8B-B14F-4D97-AF65-F5344CB8AC3E}">
        <p14:creationId xmlns:p14="http://schemas.microsoft.com/office/powerpoint/2010/main" val="261617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5</a:t>
            </a:fld>
            <a:endParaRPr lang="en-US"/>
          </a:p>
        </p:txBody>
      </p:sp>
    </p:spTree>
    <p:extLst>
      <p:ext uri="{BB962C8B-B14F-4D97-AF65-F5344CB8AC3E}">
        <p14:creationId xmlns:p14="http://schemas.microsoft.com/office/powerpoint/2010/main" val="763251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6</a:t>
            </a:fld>
            <a:endParaRPr lang="en-US"/>
          </a:p>
        </p:txBody>
      </p:sp>
    </p:spTree>
    <p:extLst>
      <p:ext uri="{BB962C8B-B14F-4D97-AF65-F5344CB8AC3E}">
        <p14:creationId xmlns:p14="http://schemas.microsoft.com/office/powerpoint/2010/main" val="3045944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7</a:t>
            </a:fld>
            <a:endParaRPr lang="en-US"/>
          </a:p>
        </p:txBody>
      </p:sp>
    </p:spTree>
    <p:extLst>
      <p:ext uri="{BB962C8B-B14F-4D97-AF65-F5344CB8AC3E}">
        <p14:creationId xmlns:p14="http://schemas.microsoft.com/office/powerpoint/2010/main" val="3341029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10</a:t>
            </a:fld>
            <a:endParaRPr lang="en-US"/>
          </a:p>
        </p:txBody>
      </p:sp>
    </p:spTree>
    <p:extLst>
      <p:ext uri="{BB962C8B-B14F-4D97-AF65-F5344CB8AC3E}">
        <p14:creationId xmlns:p14="http://schemas.microsoft.com/office/powerpoint/2010/main" val="595601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11</a:t>
            </a:fld>
            <a:endParaRPr lang="en-US"/>
          </a:p>
        </p:txBody>
      </p:sp>
    </p:spTree>
    <p:extLst>
      <p:ext uri="{BB962C8B-B14F-4D97-AF65-F5344CB8AC3E}">
        <p14:creationId xmlns:p14="http://schemas.microsoft.com/office/powerpoint/2010/main" val="1095304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Plan for enhancing diverse perspective (PEDP) in section I, IV and V</a:t>
            </a:r>
          </a:p>
          <a:p>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12</a:t>
            </a:fld>
            <a:endParaRPr lang="en-US"/>
          </a:p>
        </p:txBody>
      </p:sp>
    </p:spTree>
    <p:extLst>
      <p:ext uri="{BB962C8B-B14F-4D97-AF65-F5344CB8AC3E}">
        <p14:creationId xmlns:p14="http://schemas.microsoft.com/office/powerpoint/2010/main" val="857318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13</a:t>
            </a:fld>
            <a:endParaRPr lang="en-US"/>
          </a:p>
        </p:txBody>
      </p:sp>
    </p:spTree>
    <p:extLst>
      <p:ext uri="{BB962C8B-B14F-4D97-AF65-F5344CB8AC3E}">
        <p14:creationId xmlns:p14="http://schemas.microsoft.com/office/powerpoint/2010/main" val="1482202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auto">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203200" y="64008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Straight Connector 6"/>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auto">
          <a:xfrm>
            <a:off x="207434"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Rectangle 10"/>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8" name="Title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en-US"/>
              <a:t>Click to edit Master title style</a:t>
            </a:r>
            <a:endParaRPr lang="en-US" dirty="0"/>
          </a:p>
        </p:txBody>
      </p:sp>
      <p:sp>
        <p:nvSpPr>
          <p:cNvPr id="15" name="Date Placeholder 27"/>
          <p:cNvSpPr>
            <a:spLocks noGrp="1"/>
          </p:cNvSpPr>
          <p:nvPr>
            <p:ph type="dt" sz="half" idx="10"/>
          </p:nvPr>
        </p:nvSpPr>
        <p:spPr/>
        <p:txBody>
          <a:bodyPr/>
          <a:lstStyle>
            <a:lvl1pPr>
              <a:defRPr/>
            </a:lvl1pPr>
          </a:lstStyle>
          <a:p>
            <a:pPr>
              <a:defRPr/>
            </a:pPr>
            <a:fld id="{3FCC12A3-0448-48FB-98ED-E287151C357F}" type="datetime1">
              <a:rPr lang="en-US" smtClean="0"/>
              <a:t>1/30/2023</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5791200" y="2198689"/>
            <a:ext cx="609600" cy="441325"/>
          </a:xfrm>
        </p:spPr>
        <p:txBody>
          <a:bodyPr/>
          <a:lstStyle>
            <a:lvl1pPr>
              <a:defRPr>
                <a:solidFill>
                  <a:schemeClr val="accent3">
                    <a:shade val="75000"/>
                  </a:schemeClr>
                </a:solidFill>
              </a:defRPr>
            </a:lvl1pPr>
          </a:lstStyle>
          <a:p>
            <a:pPr>
              <a:defRPr/>
            </a:pPr>
            <a:fld id="{75BECE6F-C8B3-4AFE-ABE6-79691508103B}"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a:prstGeom prst="rect">
            <a:avLst/>
          </a:prstGeom>
        </p:spPr>
        <p:txBody>
          <a:bodyPr/>
          <a:lstStyle>
            <a:lvl1pPr>
              <a:defRPr/>
            </a:lvl1pPr>
          </a:lstStyle>
          <a:p>
            <a:r>
              <a:rPr lang="en-US" dirty="0"/>
              <a:t>Click to edit title  </a:t>
            </a:r>
          </a:p>
        </p:txBody>
      </p:sp>
      <p:sp>
        <p:nvSpPr>
          <p:cNvPr id="3" name="Subtitle 2"/>
          <p:cNvSpPr>
            <a:spLocks noGrp="1"/>
          </p:cNvSpPr>
          <p:nvPr>
            <p:ph type="subTitle" idx="1" hasCustomPrompt="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73B5830-C774-0C4F-8148-3C18183B17ED}"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145674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73B5830-C774-0C4F-8148-3C18183B17ED}"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316439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a:prstGeom prst="rect">
            <a:avLst/>
          </a:prstGeom>
        </p:spPr>
        <p:txBody>
          <a:bodyPr anchor="t"/>
          <a:lstStyle>
            <a:lvl1pPr algn="l">
              <a:defRPr sz="4000" b="1" cap="all"/>
            </a:lvl1pPr>
          </a:lstStyle>
          <a:p>
            <a:r>
              <a:rPr lang="en-US" dirty="0"/>
              <a:t>Click to edit title</a:t>
            </a:r>
          </a:p>
        </p:txBody>
      </p:sp>
      <p:sp>
        <p:nvSpPr>
          <p:cNvPr id="3" name="Text Placeholder 2"/>
          <p:cNvSpPr>
            <a:spLocks noGrp="1"/>
          </p:cNvSpPr>
          <p:nvPr>
            <p:ph type="body" idx="1" hasCustomPrompt="1"/>
          </p:nvPr>
        </p:nvSpPr>
        <p:spPr>
          <a:xfrm>
            <a:off x="963084" y="2906713"/>
            <a:ext cx="10363200" cy="1500187"/>
          </a:xfrm>
          <a:prstGeom prst="rect">
            <a:avLst/>
          </a:prstGeom>
        </p:spPr>
        <p:txBody>
          <a:bodyPr anchor="b">
            <a:normAutofit/>
          </a:bodyPr>
          <a:lstStyle>
            <a:lvl1pPr marL="0" indent="0">
              <a:buNone/>
              <a:defRPr sz="32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text</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73B5830-C774-0C4F-8148-3C18183B17ED}"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197157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lstStyle/>
          <a:p>
            <a:r>
              <a:rPr lang="en-US" dirty="0"/>
              <a:t>Click to edit title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73B5830-C774-0C4F-8148-3C18183B17ED}"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79280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endParaRPr lang="en-US" dirty="0"/>
          </a:p>
        </p:txBody>
      </p:sp>
      <p:sp>
        <p:nvSpPr>
          <p:cNvPr id="8" name="Content Placeholder 7"/>
          <p:cNvSpPr>
            <a:spLocks noGrp="1"/>
          </p:cNvSpPr>
          <p:nvPr>
            <p:ph sz="quarter" idx="13"/>
          </p:nvPr>
        </p:nvSpPr>
        <p:spPr>
          <a:xfrm>
            <a:off x="402336" y="1527048"/>
            <a:ext cx="113385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pPr>
              <a:defRPr/>
            </a:pPr>
            <a:fld id="{1E3171E9-4B2C-41B2-BF6C-57A42149FC50}" type="datetime1">
              <a:rPr lang="en-US" smtClean="0"/>
              <a:t>1/30/2023</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41303DC8-D049-4606-B080-DDC65A2B61F5}"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Oval 9"/>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198967" y="6383338"/>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Straight Connector 12"/>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1824568" y="2743200"/>
            <a:ext cx="8640232" cy="1673225"/>
          </a:xfrm>
        </p:spPr>
        <p:txBody>
          <a:bodyPr/>
          <a:lstStyle>
            <a:lvl1pPr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382BF148-E73E-4D8B-B910-0CE5E3F174FD}" type="datetime1">
              <a:rPr lang="en-US" smtClean="0"/>
              <a:t>1/30/2023</a:t>
            </a:fld>
            <a:endParaRPr lang="en-US"/>
          </a:p>
        </p:txBody>
      </p:sp>
      <p:sp>
        <p:nvSpPr>
          <p:cNvPr id="17" name="Slide Number Placeholder 5"/>
          <p:cNvSpPr>
            <a:spLocks noGrp="1"/>
          </p:cNvSpPr>
          <p:nvPr>
            <p:ph type="sldNum" sz="quarter" idx="12"/>
          </p:nvPr>
        </p:nvSpPr>
        <p:spPr>
          <a:xfrm>
            <a:off x="5791200" y="2178051"/>
            <a:ext cx="609600" cy="441325"/>
          </a:xfrm>
        </p:spPr>
        <p:txBody>
          <a:bodyPr/>
          <a:lstStyle>
            <a:lvl1pPr>
              <a:defRPr>
                <a:solidFill>
                  <a:schemeClr val="accent3">
                    <a:shade val="75000"/>
                  </a:schemeClr>
                </a:solidFill>
              </a:defRPr>
            </a:lvl1pPr>
          </a:lstStyle>
          <a:p>
            <a:pPr>
              <a:defRPr/>
            </a:pPr>
            <a:fld id="{22A70DE3-2F75-431A-9D09-64CA1AB2227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6096000" y="1549400"/>
            <a:ext cx="0" cy="4845050"/>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402336" y="228600"/>
            <a:ext cx="11379200" cy="758952"/>
          </a:xfrm>
        </p:spPr>
        <p:txBody>
          <a:bodyPr/>
          <a:lstStyle/>
          <a:p>
            <a:r>
              <a:rPr lang="en-US"/>
              <a:t>Click to edit Master title style</a:t>
            </a:r>
          </a:p>
        </p:txBody>
      </p:sp>
      <p:sp>
        <p:nvSpPr>
          <p:cNvPr id="10" name="Content Placeholder 9"/>
          <p:cNvSpPr>
            <a:spLocks noGrp="1"/>
          </p:cNvSpPr>
          <p:nvPr>
            <p:ph sz="quarter" idx="13"/>
          </p:nvPr>
        </p:nvSpPr>
        <p:spPr>
          <a:xfrm>
            <a:off x="402336" y="1371600"/>
            <a:ext cx="5384800" cy="4681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6400800" y="1371600"/>
            <a:ext cx="5384800" cy="4681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5"/>
          </p:nvPr>
        </p:nvSpPr>
        <p:spPr>
          <a:xfrm>
            <a:off x="7721601" y="6410326"/>
            <a:ext cx="4059767" cy="365125"/>
          </a:xfrm>
        </p:spPr>
        <p:txBody>
          <a:bodyPr/>
          <a:lstStyle>
            <a:lvl1pPr>
              <a:defRPr/>
            </a:lvl1pPr>
          </a:lstStyle>
          <a:p>
            <a:pPr>
              <a:defRPr/>
            </a:pPr>
            <a:fld id="{9A4CD5E3-A4EB-4AC6-99A8-D02631F95FEC}" type="datetime1">
              <a:rPr lang="en-US" smtClean="0"/>
              <a:t>1/30/2023</a:t>
            </a:fld>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pPr>
              <a:defRPr/>
            </a:pPr>
            <a:fld id="{96A5609F-50E7-4B9A-B62F-6598EDD47D6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12192000" cy="1295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p:nvPr/>
        </p:nvSpPr>
        <p:spPr>
          <a:xfrm>
            <a:off x="203200" y="1304925"/>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5685367" y="915988"/>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94734" y="6383338"/>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Straight Connector 13"/>
          <p:cNvSpPr>
            <a:spLocks noChangeShapeType="1"/>
          </p:cNvSpPr>
          <p:nvPr/>
        </p:nvSpPr>
        <p:spPr bwMode="auto">
          <a:xfrm>
            <a:off x="203200" y="1220788"/>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Straight Connector 14"/>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Oval 15"/>
          <p:cNvSpPr/>
          <p:nvPr/>
        </p:nvSpPr>
        <p:spPr>
          <a:xfrm>
            <a:off x="5812367" y="1009650"/>
            <a:ext cx="560917"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a:spLocks noChangeArrowheads="1"/>
          </p:cNvSpPr>
          <p:nvPr/>
        </p:nvSpPr>
        <p:spPr bwMode="auto">
          <a:xfrm>
            <a:off x="203200" y="155575"/>
            <a:ext cx="11777133"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3" name="Text Placeholder 2"/>
          <p:cNvSpPr>
            <a:spLocks noGrp="1"/>
          </p:cNvSpPr>
          <p:nvPr>
            <p:ph type="body" idx="1"/>
          </p:nvPr>
        </p:nvSpPr>
        <p:spPr>
          <a:xfrm>
            <a:off x="402336" y="1447800"/>
            <a:ext cx="5386917" cy="670438"/>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4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2"/>
          </p:nvPr>
        </p:nvSpPr>
        <p:spPr>
          <a:xfrm>
            <a:off x="6388440" y="1447800"/>
            <a:ext cx="5389033" cy="670438"/>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 name="Title 1"/>
          <p:cNvSpPr>
            <a:spLocks noGrp="1"/>
          </p:cNvSpPr>
          <p:nvPr>
            <p:ph type="title"/>
          </p:nvPr>
        </p:nvSpPr>
        <p:spPr>
          <a:xfrm>
            <a:off x="406400" y="228600"/>
            <a:ext cx="11375136" cy="758952"/>
          </a:xfrm>
        </p:spPr>
        <p:txBody>
          <a:bodyPr/>
          <a:lstStyle>
            <a:lvl1pPr>
              <a:defRPr/>
            </a:lvl1pPr>
          </a:lstStyle>
          <a:p>
            <a:r>
              <a:rPr lang="en-US"/>
              <a:t>Click to edit Master title style</a:t>
            </a:r>
            <a:endParaRPr lang="en-US" dirty="0"/>
          </a:p>
        </p:txBody>
      </p:sp>
      <p:sp>
        <p:nvSpPr>
          <p:cNvPr id="24" name="Content Placeholder 23"/>
          <p:cNvSpPr>
            <a:spLocks noGrp="1"/>
          </p:cNvSpPr>
          <p:nvPr>
            <p:ph sz="quarter" idx="13"/>
          </p:nvPr>
        </p:nvSpPr>
        <p:spPr>
          <a:xfrm>
            <a:off x="402336" y="2286000"/>
            <a:ext cx="5388864"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25"/>
          <p:cNvSpPr>
            <a:spLocks noGrp="1"/>
          </p:cNvSpPr>
          <p:nvPr>
            <p:ph sz="quarter" idx="14"/>
          </p:nvPr>
        </p:nvSpPr>
        <p:spPr>
          <a:xfrm>
            <a:off x="6400800" y="2286000"/>
            <a:ext cx="5384800"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6"/>
          <p:cNvSpPr>
            <a:spLocks noGrp="1"/>
          </p:cNvSpPr>
          <p:nvPr>
            <p:ph type="dt" sz="half" idx="15"/>
          </p:nvPr>
        </p:nvSpPr>
        <p:spPr/>
        <p:txBody>
          <a:bodyPr/>
          <a:lstStyle>
            <a:lvl1pPr>
              <a:defRPr/>
            </a:lvl1pPr>
          </a:lstStyle>
          <a:p>
            <a:pPr>
              <a:defRPr/>
            </a:pPr>
            <a:fld id="{D1798642-9447-44D9-BE9A-3A834A51656F}" type="datetime1">
              <a:rPr lang="en-US" smtClean="0"/>
              <a:t>1/30/2023</a:t>
            </a:fld>
            <a:endParaRPr lang="en-US"/>
          </a:p>
        </p:txBody>
      </p:sp>
      <p:sp>
        <p:nvSpPr>
          <p:cNvPr id="19" name="Footer Placeholder 7"/>
          <p:cNvSpPr>
            <a:spLocks noGrp="1"/>
          </p:cNvSpPr>
          <p:nvPr>
            <p:ph type="ftr" sz="quarter" idx="16"/>
          </p:nvPr>
        </p:nvSpPr>
        <p:spPr/>
        <p:txBody>
          <a:bodyPr/>
          <a:lstStyle>
            <a:lvl1pPr>
              <a:defRPr/>
            </a:lvl1pPr>
          </a:lstStyle>
          <a:p>
            <a:pPr>
              <a:defRPr/>
            </a:pPr>
            <a:endParaRPr lang="en-US"/>
          </a:p>
        </p:txBody>
      </p:sp>
      <p:sp>
        <p:nvSpPr>
          <p:cNvPr id="20" name="Slide Number Placeholder 8"/>
          <p:cNvSpPr>
            <a:spLocks noGrp="1"/>
          </p:cNvSpPr>
          <p:nvPr>
            <p:ph type="sldNum" sz="quarter" idx="17"/>
          </p:nvPr>
        </p:nvSpPr>
        <p:spPr>
          <a:xfrm>
            <a:off x="5786967" y="1000126"/>
            <a:ext cx="609600" cy="441325"/>
          </a:xfrm>
        </p:spPr>
        <p:txBody>
          <a:bodyPr/>
          <a:lstStyle>
            <a:lvl1pPr algn="ctr">
              <a:defRPr/>
            </a:lvl1pPr>
          </a:lstStyle>
          <a:p>
            <a:pPr>
              <a:defRPr/>
            </a:pPr>
            <a:fld id="{3A4FF90E-4C55-4D59-BE6A-CE57DBB6E3F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3EA83830-FD42-4C76-AE9C-69FCD2278259}" type="datetime1">
              <a:rPr lang="en-US" smtClean="0"/>
              <a:t>1/30/2023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5791200" y="1036639"/>
            <a:ext cx="609600" cy="441325"/>
          </a:xfrm>
        </p:spPr>
        <p:txBody>
          <a:bodyPr/>
          <a:lstStyle>
            <a:lvl1pPr>
              <a:defRPr/>
            </a:lvl1pPr>
          </a:lstStyle>
          <a:p>
            <a:pPr>
              <a:defRPr/>
            </a:pPr>
            <a:fld id="{D535206B-4A4A-47B0-BA21-D142872E963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1"/>
          <p:cNvSpPr>
            <a:spLocks noChangeArrowheads="1"/>
          </p:cNvSpPr>
          <p:nvPr/>
        </p:nvSpPr>
        <p:spPr bwMode="auto">
          <a:xfrm>
            <a:off x="198967" y="6383338"/>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3" name="Rectangle 2"/>
          <p:cNvSpPr>
            <a:spLocks noChangeArrowheads="1"/>
          </p:cNvSpPr>
          <p:nvPr/>
        </p:nvSpPr>
        <p:spPr bwMode="auto">
          <a:xfrm>
            <a:off x="203200" y="155575"/>
            <a:ext cx="11777133"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4" name="Rectangle 3"/>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auto">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Date Placeholder 1"/>
          <p:cNvSpPr>
            <a:spLocks noGrp="1"/>
          </p:cNvSpPr>
          <p:nvPr>
            <p:ph type="dt" sz="half" idx="10"/>
          </p:nvPr>
        </p:nvSpPr>
        <p:spPr/>
        <p:txBody>
          <a:bodyPr/>
          <a:lstStyle>
            <a:lvl1pPr>
              <a:defRPr/>
            </a:lvl1pPr>
          </a:lstStyle>
          <a:p>
            <a:pPr>
              <a:defRPr/>
            </a:pPr>
            <a:fld id="{E7515CA5-FFA0-48C7-A4EB-4599202DDECF}" type="datetime1">
              <a:rPr lang="en-US" smtClean="0"/>
              <a:t>1/30/2023</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5689600" y="6324601"/>
            <a:ext cx="812800" cy="441325"/>
          </a:xfrm>
        </p:spPr>
        <p:txBody>
          <a:bodyPr/>
          <a:lstStyle>
            <a:lvl1pPr>
              <a:defRPr>
                <a:solidFill>
                  <a:srgbClr val="FFFFFF"/>
                </a:solidFill>
              </a:defRPr>
            </a:lvl1pPr>
          </a:lstStyle>
          <a:p>
            <a:pPr>
              <a:defRPr/>
            </a:pPr>
            <a:fld id="{1E5F9C02-60A3-4AB1-8821-EDEFB4936DEB}" type="slidenum">
              <a:rPr lang="en-US"/>
              <a:pPr>
                <a:defRPr/>
              </a:pPr>
              <a:t>‹#›</a:t>
            </a:fld>
            <a:endParaRPr lang="en-US" dirty="0"/>
          </a:p>
        </p:txBody>
      </p:sp>
      <p:sp>
        <p:nvSpPr>
          <p:cNvPr id="11" name="Title 1"/>
          <p:cNvSpPr>
            <a:spLocks noGrp="1"/>
          </p:cNvSpPr>
          <p:nvPr>
            <p:ph type="title"/>
          </p:nvPr>
        </p:nvSpPr>
        <p:spPr>
          <a:xfrm>
            <a:off x="402167" y="228601"/>
            <a:ext cx="11379200" cy="758825"/>
          </a:xfrm>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a:spLocks noChangeArrowheads="1"/>
          </p:cNvSpPr>
          <p:nvPr/>
        </p:nvSpPr>
        <p:spPr bwMode="auto">
          <a:xfrm>
            <a:off x="203200" y="6430963"/>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a:spLocks noChangeArrowheads="1"/>
          </p:cNvSpPr>
          <p:nvPr/>
        </p:nvSpPr>
        <p:spPr bwMode="auto">
          <a:xfrm>
            <a:off x="207434" y="119063"/>
            <a:ext cx="11777133" cy="66294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508000" y="914400"/>
            <a:ext cx="3149600" cy="1295400"/>
          </a:xfrm>
        </p:spPr>
        <p:txBody>
          <a:bodyPr>
            <a:noAutofit/>
          </a:bodyPr>
          <a:lstStyle>
            <a:lvl1pPr algn="l">
              <a:buNone/>
              <a:defRPr sz="2800" b="1">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508000" y="2286001"/>
            <a:ext cx="3149600" cy="3840163"/>
          </a:xfrm>
        </p:spPr>
        <p:txBody>
          <a:bodyPr/>
          <a:lstStyle>
            <a:lvl1pPr marL="0" indent="0">
              <a:spcAft>
                <a:spcPts val="1000"/>
              </a:spcAft>
              <a:buNone/>
              <a:defRPr sz="2000">
                <a:solidFill>
                  <a:srgbClr val="FFFFFF"/>
                </a:solidFill>
              </a:defRPr>
            </a:lvl1pPr>
            <a:lvl2pPr>
              <a:buNone/>
              <a:defRPr sz="1200"/>
            </a:lvl2pPr>
            <a:lvl3pPr>
              <a:buNone/>
              <a:defRPr sz="1000"/>
            </a:lvl3pPr>
            <a:lvl4pPr>
              <a:buNone/>
              <a:defRPr sz="900"/>
            </a:lvl4pPr>
            <a:lvl5pPr>
              <a:buNone/>
              <a:defRPr sz="900"/>
            </a:lvl5pPr>
          </a:lstStyle>
          <a:p>
            <a:pPr lvl="0"/>
            <a:r>
              <a:rPr lang="en-US" dirty="0"/>
              <a:t>Click to edit Master text styles</a:t>
            </a:r>
          </a:p>
        </p:txBody>
      </p:sp>
      <p:sp>
        <p:nvSpPr>
          <p:cNvPr id="20" name="Content Placeholder 19"/>
          <p:cNvSpPr>
            <a:spLocks noGrp="1"/>
          </p:cNvSpPr>
          <p:nvPr>
            <p:ph sz="quarter" idx="13"/>
          </p:nvPr>
        </p:nvSpPr>
        <p:spPr>
          <a:xfrm>
            <a:off x="4165600" y="685800"/>
            <a:ext cx="75184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4"/>
          <p:cNvSpPr>
            <a:spLocks noGrp="1"/>
          </p:cNvSpPr>
          <p:nvPr>
            <p:ph type="dt" sz="half" idx="14"/>
          </p:nvPr>
        </p:nvSpPr>
        <p:spPr/>
        <p:txBody>
          <a:bodyPr/>
          <a:lstStyle>
            <a:lvl1pPr>
              <a:defRPr/>
            </a:lvl1pPr>
          </a:lstStyle>
          <a:p>
            <a:pPr>
              <a:defRPr/>
            </a:pPr>
            <a:fld id="{73C07A78-8D50-428B-A009-C5834E26A8C6}" type="datetime1">
              <a:rPr lang="en-US" smtClean="0"/>
              <a:t>1/30/2023</a:t>
            </a:fld>
            <a:endParaRPr lang="en-US"/>
          </a:p>
        </p:txBody>
      </p:sp>
      <p:sp>
        <p:nvSpPr>
          <p:cNvPr id="16" name="Footer Placeholder 5"/>
          <p:cNvSpPr>
            <a:spLocks noGrp="1"/>
          </p:cNvSpPr>
          <p:nvPr>
            <p:ph type="ftr" sz="quarter" idx="15"/>
          </p:nvPr>
        </p:nvSpPr>
        <p:spPr>
          <a:xfrm>
            <a:off x="508000" y="6410326"/>
            <a:ext cx="3860800" cy="365125"/>
          </a:xfrm>
        </p:spPr>
        <p:txBody>
          <a:bodyPr/>
          <a:lstStyle>
            <a:lvl1pPr>
              <a:defRPr/>
            </a:lvl1pPr>
          </a:lstStyle>
          <a:p>
            <a:pPr>
              <a:defRPr/>
            </a:pPr>
            <a:endParaRPr lang="en-US"/>
          </a:p>
        </p:txBody>
      </p:sp>
      <p:sp>
        <p:nvSpPr>
          <p:cNvPr id="17" name="Slide Number Placeholder 6"/>
          <p:cNvSpPr>
            <a:spLocks noGrp="1"/>
          </p:cNvSpPr>
          <p:nvPr>
            <p:ph type="sldNum" sz="quarter" idx="16"/>
          </p:nvPr>
        </p:nvSpPr>
        <p:spPr>
          <a:xfrm>
            <a:off x="1828800" y="304801"/>
            <a:ext cx="609600" cy="441325"/>
          </a:xfrm>
        </p:spPr>
        <p:txBody>
          <a:bodyPr/>
          <a:lstStyle>
            <a:lvl1pPr>
              <a:defRPr>
                <a:solidFill>
                  <a:schemeClr val="accent3">
                    <a:shade val="75000"/>
                  </a:schemeClr>
                </a:solidFill>
              </a:defRPr>
            </a:lvl1pPr>
          </a:lstStyle>
          <a:p>
            <a:pPr>
              <a:defRPr/>
            </a:pPr>
            <a:fld id="{0057A446-9BC9-43AE-8342-D14CD2C5672F}"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203200" y="152400"/>
            <a:ext cx="11777133" cy="3810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203200"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Straight Connector 12"/>
          <p:cNvSpPr>
            <a:spLocks noChangeShapeType="1"/>
          </p:cNvSpPr>
          <p:nvPr/>
        </p:nvSpPr>
        <p:spPr bwMode="auto">
          <a:xfrm>
            <a:off x="215900" y="5270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Oval 13"/>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000500" y="609600"/>
            <a:ext cx="7823200" cy="4267200"/>
          </a:xfrm>
        </p:spPr>
        <p:txBody>
          <a:bodyPr>
            <a:normAutofit/>
          </a:bodyPr>
          <a:lstStyle>
            <a:lvl1pPr>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Date Placeholder 4"/>
          <p:cNvSpPr>
            <a:spLocks noGrp="1"/>
          </p:cNvSpPr>
          <p:nvPr>
            <p:ph type="dt" sz="half" idx="10"/>
          </p:nvPr>
        </p:nvSpPr>
        <p:spPr>
          <a:xfrm>
            <a:off x="7717367" y="6405564"/>
            <a:ext cx="4059767" cy="365125"/>
          </a:xfrm>
        </p:spPr>
        <p:txBody>
          <a:bodyPr/>
          <a:lstStyle>
            <a:lvl1pPr>
              <a:defRPr/>
            </a:lvl1pPr>
          </a:lstStyle>
          <a:p>
            <a:pPr>
              <a:defRPr/>
            </a:pPr>
            <a:fld id="{C517282D-26B6-44D3-B7EC-7AE7D64B3852}" type="datetime1">
              <a:rPr lang="en-US" smtClean="0"/>
              <a:t>1/30/2023</a:t>
            </a:fld>
            <a:endParaRPr lang="en-US"/>
          </a:p>
        </p:txBody>
      </p:sp>
      <p:sp>
        <p:nvSpPr>
          <p:cNvPr id="17" name="Footer Placeholder 5"/>
          <p:cNvSpPr>
            <a:spLocks noGrp="1"/>
          </p:cNvSpPr>
          <p:nvPr>
            <p:ph type="ftr" sz="quarter" idx="11"/>
          </p:nvPr>
        </p:nvSpPr>
        <p:spPr>
          <a:xfrm>
            <a:off x="402168" y="6410326"/>
            <a:ext cx="4779433" cy="366713"/>
          </a:xfrm>
        </p:spPr>
        <p:txBody>
          <a:bodyPr/>
          <a:lstStyle>
            <a:lvl1pPr>
              <a:defRPr/>
            </a:lvl1pPr>
          </a:lstStyle>
          <a:p>
            <a:pPr>
              <a:defRPr/>
            </a:pPr>
            <a:endParaRPr lang="en-US"/>
          </a:p>
        </p:txBody>
      </p:sp>
      <p:sp>
        <p:nvSpPr>
          <p:cNvPr id="18" name="Slide Number Placeholder 6"/>
          <p:cNvSpPr>
            <a:spLocks noGrp="1"/>
          </p:cNvSpPr>
          <p:nvPr>
            <p:ph type="sldNum" sz="quarter" idx="12"/>
          </p:nvPr>
        </p:nvSpPr>
        <p:spPr>
          <a:xfrm>
            <a:off x="1828800" y="309564"/>
            <a:ext cx="609600" cy="441325"/>
          </a:xfrm>
        </p:spPr>
        <p:txBody>
          <a:bodyPr/>
          <a:lstStyle>
            <a:lvl1pPr>
              <a:defRPr/>
            </a:lvl1pPr>
          </a:lstStyle>
          <a:p>
            <a:pPr>
              <a:defRPr/>
            </a:pPr>
            <a:fld id="{20119ED5-8942-4B81-BD67-FB5B28D591C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Rectangle 15"/>
          <p:cNvSpPr>
            <a:spLocks noChangeArrowheads="1"/>
          </p:cNvSpPr>
          <p:nvPr/>
        </p:nvSpPr>
        <p:spPr bwMode="auto">
          <a:xfrm>
            <a:off x="0" y="0"/>
            <a:ext cx="12192000" cy="1371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Rectangle 1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Rectangle 18"/>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Date Placeholder 13"/>
          <p:cNvSpPr>
            <a:spLocks noGrp="1"/>
          </p:cNvSpPr>
          <p:nvPr>
            <p:ph type="dt" sz="half" idx="2"/>
          </p:nvPr>
        </p:nvSpPr>
        <p:spPr>
          <a:xfrm>
            <a:off x="7721601" y="6405564"/>
            <a:ext cx="4059767" cy="365125"/>
          </a:xfrm>
          <a:prstGeom prst="rect">
            <a:avLst/>
          </a:prstGeom>
        </p:spPr>
        <p:txBody>
          <a:bodyPr vert="horz"/>
          <a:lstStyle>
            <a:lvl1pPr algn="r" fontAlgn="auto">
              <a:spcBef>
                <a:spcPts val="0"/>
              </a:spcBef>
              <a:spcAft>
                <a:spcPts val="0"/>
              </a:spcAft>
              <a:defRPr sz="1400">
                <a:solidFill>
                  <a:srgbClr val="FFFFFF"/>
                </a:solidFill>
                <a:latin typeface="+mn-lt"/>
              </a:defRPr>
            </a:lvl1pPr>
          </a:lstStyle>
          <a:p>
            <a:pPr>
              <a:defRPr/>
            </a:pPr>
            <a:fld id="{13C77784-1A32-4EB5-A180-CA6B06A33B00}" type="datetime1">
              <a:rPr lang="en-US" smtClean="0"/>
              <a:t>1/30/2023</a:t>
            </a:fld>
            <a:endParaRPr lang="en-US" dirty="0"/>
          </a:p>
        </p:txBody>
      </p:sp>
      <p:sp>
        <p:nvSpPr>
          <p:cNvPr id="3" name="Footer Placeholder 2"/>
          <p:cNvSpPr>
            <a:spLocks noGrp="1"/>
          </p:cNvSpPr>
          <p:nvPr>
            <p:ph type="ftr" sz="quarter" idx="3"/>
          </p:nvPr>
        </p:nvSpPr>
        <p:spPr>
          <a:xfrm>
            <a:off x="406400" y="6410326"/>
            <a:ext cx="4775200" cy="366713"/>
          </a:xfrm>
          <a:prstGeom prst="rect">
            <a:avLst/>
          </a:prstGeom>
        </p:spPr>
        <p:txBody>
          <a:bodyPr vert="horz"/>
          <a:lstStyle>
            <a:lvl1pPr algn="l" fontAlgn="auto">
              <a:spcBef>
                <a:spcPts val="0"/>
              </a:spcBef>
              <a:spcAft>
                <a:spcPts val="0"/>
              </a:spcAft>
              <a:defRPr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203200" y="1255713"/>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Oval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5791200" y="1027114"/>
            <a:ext cx="609600" cy="441325"/>
          </a:xfrm>
          <a:prstGeom prst="rect">
            <a:avLst/>
          </a:prstGeom>
        </p:spPr>
        <p:txBody>
          <a:bodyPr vert="horz" lIns="45720" rIns="45720" anchor="ctr">
            <a:normAutofit/>
          </a:bodyPr>
          <a:lstStyle>
            <a:lvl1pPr algn="ctr" fontAlgn="auto">
              <a:spcBef>
                <a:spcPts val="0"/>
              </a:spcBef>
              <a:spcAft>
                <a:spcPts val="0"/>
              </a:spcAft>
              <a:defRPr sz="1600">
                <a:solidFill>
                  <a:schemeClr val="accent3">
                    <a:shade val="75000"/>
                  </a:schemeClr>
                </a:solidFill>
                <a:latin typeface="+mn-lt"/>
              </a:defRPr>
            </a:lvl1pPr>
          </a:lstStyle>
          <a:p>
            <a:pPr>
              <a:defRPr/>
            </a:pPr>
            <a:fld id="{A48F9F7B-CFD3-427C-AA27-636EAEBF988C}" type="slidenum">
              <a:rPr lang="en-US"/>
              <a:pPr>
                <a:defRPr/>
              </a:pPr>
              <a:t>‹#›</a:t>
            </a:fld>
            <a:endParaRPr lang="en-US" dirty="0"/>
          </a:p>
        </p:txBody>
      </p:sp>
      <p:sp>
        <p:nvSpPr>
          <p:cNvPr id="22" name="Title Placeholder 21"/>
          <p:cNvSpPr>
            <a:spLocks noGrp="1"/>
          </p:cNvSpPr>
          <p:nvPr>
            <p:ph type="title"/>
          </p:nvPr>
        </p:nvSpPr>
        <p:spPr>
          <a:xfrm>
            <a:off x="402167" y="228601"/>
            <a:ext cx="11379200" cy="758825"/>
          </a:xfrm>
          <a:prstGeom prst="rect">
            <a:avLst/>
          </a:prstGeom>
        </p:spPr>
        <p:txBody>
          <a:bodyPr vert="horz" anchor="b">
            <a:normAutofit/>
            <a:scene3d>
              <a:camera prst="orthographicFront"/>
              <a:lightRig rig="threePt" dir="t"/>
            </a:scene3d>
            <a:sp3d extrusionH="57150">
              <a:bevelT w="38100" h="38100"/>
            </a:sp3d>
          </a:bodyPr>
          <a:lstStyle/>
          <a:p>
            <a:r>
              <a:rPr lang="en-US"/>
              <a:t>Click to edit Master title style</a:t>
            </a:r>
            <a:endParaRPr lang="en-US" dirty="0"/>
          </a:p>
        </p:txBody>
      </p:sp>
      <p:sp>
        <p:nvSpPr>
          <p:cNvPr id="4111" name="Text Placeholder 12"/>
          <p:cNvSpPr>
            <a:spLocks noGrp="1"/>
          </p:cNvSpPr>
          <p:nvPr>
            <p:ph type="body" idx="1"/>
          </p:nvPr>
        </p:nvSpPr>
        <p:spPr bwMode="auto">
          <a:xfrm>
            <a:off x="402167" y="1524000"/>
            <a:ext cx="113792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hdr="0" ftr="0" dt="0"/>
  <p:txStyles>
    <p:titleStyle>
      <a:lvl1pPr algn="ctr" rtl="0" eaLnBrk="0" fontAlgn="base" hangingPunct="0">
        <a:spcBef>
          <a:spcPct val="0"/>
        </a:spcBef>
        <a:spcAft>
          <a:spcPct val="0"/>
        </a:spcAft>
        <a:defRPr sz="3300" kern="1200">
          <a:solidFill>
            <a:srgbClr val="88A44D"/>
          </a:solidFill>
          <a:latin typeface="+mj-lt"/>
          <a:ea typeface="+mj-ea"/>
          <a:cs typeface="+mj-cs"/>
        </a:defRPr>
      </a:lvl1pPr>
      <a:lvl2pPr algn="ctr" rtl="0" eaLnBrk="0" fontAlgn="base" hangingPunct="0">
        <a:spcBef>
          <a:spcPct val="0"/>
        </a:spcBef>
        <a:spcAft>
          <a:spcPct val="0"/>
        </a:spcAft>
        <a:defRPr sz="3300">
          <a:solidFill>
            <a:srgbClr val="88A44D"/>
          </a:solidFill>
          <a:latin typeface="Georgia" pitchFamily="18" charset="0"/>
        </a:defRPr>
      </a:lvl2pPr>
      <a:lvl3pPr algn="ctr" rtl="0" eaLnBrk="0" fontAlgn="base" hangingPunct="0">
        <a:spcBef>
          <a:spcPct val="0"/>
        </a:spcBef>
        <a:spcAft>
          <a:spcPct val="0"/>
        </a:spcAft>
        <a:defRPr sz="3300">
          <a:solidFill>
            <a:srgbClr val="88A44D"/>
          </a:solidFill>
          <a:latin typeface="Georgia" pitchFamily="18" charset="0"/>
        </a:defRPr>
      </a:lvl3pPr>
      <a:lvl4pPr algn="ctr" rtl="0" eaLnBrk="0" fontAlgn="base" hangingPunct="0">
        <a:spcBef>
          <a:spcPct val="0"/>
        </a:spcBef>
        <a:spcAft>
          <a:spcPct val="0"/>
        </a:spcAft>
        <a:defRPr sz="3300">
          <a:solidFill>
            <a:srgbClr val="88A44D"/>
          </a:solidFill>
          <a:latin typeface="Georgia" pitchFamily="18" charset="0"/>
        </a:defRPr>
      </a:lvl4pPr>
      <a:lvl5pPr algn="ctr" rtl="0" eaLnBrk="0" fontAlgn="base" hangingPunct="0">
        <a:spcBef>
          <a:spcPct val="0"/>
        </a:spcBef>
        <a:spcAft>
          <a:spcPct val="0"/>
        </a:spcAft>
        <a:defRPr sz="3300">
          <a:solidFill>
            <a:srgbClr val="88A44D"/>
          </a:solidFill>
          <a:latin typeface="Georgia" pitchFamily="18" charset="0"/>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dirty="0"/>
              <a:t>Click to edit title</a:t>
            </a:r>
          </a:p>
        </p:txBody>
      </p:sp>
      <p:sp>
        <p:nvSpPr>
          <p:cNvPr id="16"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7" name="Date Placeholder 3"/>
          <p:cNvSpPr>
            <a:spLocks noGrp="1"/>
          </p:cNvSpPr>
          <p:nvPr>
            <p:ph type="dt" sz="half" idx="2"/>
          </p:nvPr>
        </p:nvSpPr>
        <p:spPr>
          <a:xfrm>
            <a:off x="5124218" y="6172201"/>
            <a:ext cx="5256697" cy="320674"/>
          </a:xfrm>
          <a:prstGeom prst="rect">
            <a:avLst/>
          </a:prstGeom>
        </p:spPr>
        <p:txBody>
          <a:bodyPr vert="horz" lIns="91440" tIns="45720" rIns="91440" bIns="0" rtlCol="0" anchor="b"/>
          <a:lstStyle>
            <a:lvl1pPr algn="l">
              <a:defRPr sz="1000">
                <a:solidFill>
                  <a:schemeClr val="tx1"/>
                </a:solidFill>
              </a:defRPr>
            </a:lvl1pPr>
          </a:lstStyle>
          <a:p>
            <a:pPr fontAlgn="auto">
              <a:spcBef>
                <a:spcPts val="0"/>
              </a:spcBef>
              <a:spcAft>
                <a:spcPts val="0"/>
              </a:spcAft>
            </a:pPr>
            <a:fld id="{7A8FF058-AD71-459A-A016-0CB261303DBC}" type="datetime4">
              <a:rPr lang="en-US" smtClean="0">
                <a:solidFill>
                  <a:prstClr val="black"/>
                </a:solidFill>
                <a:latin typeface="Calibri"/>
              </a:rPr>
              <a:pPr fontAlgn="auto">
                <a:spcBef>
                  <a:spcPts val="0"/>
                </a:spcBef>
                <a:spcAft>
                  <a:spcPts val="0"/>
                </a:spcAft>
              </a:pPr>
              <a:t>January 30, 2023</a:t>
            </a:fld>
            <a:endParaRPr lang="en-US" dirty="0">
              <a:solidFill>
                <a:prstClr val="black"/>
              </a:solidFill>
              <a:latin typeface="Calibri"/>
            </a:endParaRPr>
          </a:p>
        </p:txBody>
      </p:sp>
      <p:sp>
        <p:nvSpPr>
          <p:cNvPr id="18" name="Footer Placeholder 4"/>
          <p:cNvSpPr>
            <a:spLocks noGrp="1"/>
          </p:cNvSpPr>
          <p:nvPr>
            <p:ph type="ftr" sz="quarter" idx="3"/>
          </p:nvPr>
        </p:nvSpPr>
        <p:spPr>
          <a:xfrm>
            <a:off x="5124218" y="6492875"/>
            <a:ext cx="5256697" cy="298628"/>
          </a:xfrm>
          <a:prstGeom prst="rect">
            <a:avLst/>
          </a:prstGeom>
        </p:spPr>
        <p:txBody>
          <a:bodyPr vert="horz" lIns="91440" tIns="45720" rIns="91440" bIns="45720" rtlCol="0" anchor="t"/>
          <a:lstStyle>
            <a:lvl1pPr algn="l">
              <a:defRPr sz="1000">
                <a:solidFill>
                  <a:schemeClr val="tx1"/>
                </a:solidFill>
              </a:defRPr>
            </a:lvl1pPr>
          </a:lstStyle>
          <a:p>
            <a:pPr fontAlgn="auto">
              <a:spcBef>
                <a:spcPts val="0"/>
              </a:spcBef>
              <a:spcAft>
                <a:spcPts val="0"/>
              </a:spcAft>
            </a:pPr>
            <a:endParaRPr lang="en-US" dirty="0">
              <a:solidFill>
                <a:prstClr val="black"/>
              </a:solidFill>
              <a:latin typeface="Calibri"/>
            </a:endParaRPr>
          </a:p>
        </p:txBody>
      </p:sp>
      <p:sp>
        <p:nvSpPr>
          <p:cNvPr id="19"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pPr fontAlgn="auto">
              <a:spcBef>
                <a:spcPts val="0"/>
              </a:spcBef>
              <a:spcAft>
                <a:spcPts val="0"/>
              </a:spcAft>
            </a:pPr>
            <a:fld id="{F38DF745-7D3F-47F4-83A3-874385CFAA69}" type="slidenum">
              <a:rPr lang="en-US" smtClean="0">
                <a:solidFill>
                  <a:srgbClr val="1F497D"/>
                </a:solidFill>
                <a:latin typeface="Calibri"/>
              </a:rPr>
              <a:pPr fontAlgn="auto">
                <a:spcBef>
                  <a:spcPts val="0"/>
                </a:spcBef>
                <a:spcAft>
                  <a:spcPts val="0"/>
                </a:spcAft>
              </a:pPr>
              <a:t>‹#›</a:t>
            </a:fld>
            <a:endParaRPr lang="en-US" dirty="0">
              <a:solidFill>
                <a:srgbClr val="1F497D"/>
              </a:solidFill>
              <a:latin typeface="Calibri"/>
            </a:endParaRPr>
          </a:p>
        </p:txBody>
      </p:sp>
      <p:pic>
        <p:nvPicPr>
          <p:cNvPr id="20" name="Picture 19"/>
          <p:cNvPicPr>
            <a:picLocks noChangeAspect="1"/>
          </p:cNvPicPr>
          <p:nvPr userDrawn="1"/>
        </p:nvPicPr>
        <p:blipFill>
          <a:blip r:embed="rId6"/>
          <a:stretch>
            <a:fillRect/>
          </a:stretch>
        </p:blipFill>
        <p:spPr>
          <a:xfrm>
            <a:off x="609601" y="6329849"/>
            <a:ext cx="597820" cy="446870"/>
          </a:xfrm>
          <a:prstGeom prst="rect">
            <a:avLst/>
          </a:prstGeom>
        </p:spPr>
      </p:pic>
      <p:pic>
        <p:nvPicPr>
          <p:cNvPr id="21" name="Picture 20"/>
          <p:cNvPicPr>
            <a:picLocks noChangeAspect="1"/>
          </p:cNvPicPr>
          <p:nvPr userDrawn="1"/>
        </p:nvPicPr>
        <p:blipFill>
          <a:blip r:embed="rId7"/>
          <a:stretch>
            <a:fillRect/>
          </a:stretch>
        </p:blipFill>
        <p:spPr>
          <a:xfrm>
            <a:off x="1435128" y="6380729"/>
            <a:ext cx="3443400" cy="395991"/>
          </a:xfrm>
          <a:prstGeom prst="rect">
            <a:avLst/>
          </a:prstGeom>
        </p:spPr>
      </p:pic>
    </p:spTree>
    <p:extLst>
      <p:ext uri="{BB962C8B-B14F-4D97-AF65-F5344CB8AC3E}">
        <p14:creationId xmlns:p14="http://schemas.microsoft.com/office/powerpoint/2010/main" val="16841025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Lst>
  <p:hf hdr="0" ftr="0" dt="0"/>
  <p:txStyles>
    <p:titleStyle>
      <a:lvl1pPr algn="l"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hyperlink" Target="https://grants.nih.gov/grants/guide/notice-files/NOT-OD-21-109.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hyperlink" Target="https://grants.nih.gov/grants/how-to-apply-application-guide.html"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s://grants.nih.gov/grants/how-to-apply-application-guide/resources/annotated-form-sets.ht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grants.nih.gov/grants/how-to-apply-application-guide/format-and-write/format-attachments.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haring.nih.gov/data-management-and-sharing-polic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grants.nih.gov/grants/policy/nihgps/HTML5/section_8/8.2.3_sharing_research_resources.htm#Dat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grants.nih.gov/grants/how-to-apply-application-guide/submission-process/changed-corrected-application.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ublic.era.nih.gov/common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grants.nih.gov/"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grants.nih.gov/grants/forms_page_limits.ht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era.nih.gov/" TargetMode="External"/><Relationship Id="rId2" Type="http://schemas.openxmlformats.org/officeDocument/2006/relationships/hyperlink" Target="https://www.era.nih.gov/need-help" TargetMode="External"/><Relationship Id="rId1" Type="http://schemas.openxmlformats.org/officeDocument/2006/relationships/slideLayout" Target="../slideLayouts/slideLayout5.xml"/><Relationship Id="rId6" Type="http://schemas.openxmlformats.org/officeDocument/2006/relationships/hyperlink" Target="https://www.grants.gov/web/grants/support.html" TargetMode="External"/><Relationship Id="rId5" Type="http://schemas.openxmlformats.org/officeDocument/2006/relationships/hyperlink" Target="mailto:support@grants.gov?subject=Grants.gov%20support%20email" TargetMode="External"/><Relationship Id="rId4" Type="http://schemas.openxmlformats.org/officeDocument/2006/relationships/hyperlink" Target="https://gditshared.servicenowservices.com/hhs_grant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grants.nih.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grants.nih.gov/grants/how-to-apply-application-guide/prepare-to-apply-and-register/submission-options/assist.htm" TargetMode="External"/><Relationship Id="rId5" Type="http://schemas.openxmlformats.org/officeDocument/2006/relationships/hyperlink" Target="https://grants.nih.gov/grants/how-to-apply-application-guide/resources/annotated-form-sets.htm" TargetMode="External"/><Relationship Id="rId4" Type="http://schemas.openxmlformats.org/officeDocument/2006/relationships/hyperlink" Target="https://grants.nih.gov/grants/how-to-apply-application-guide.htm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era.nih.gov/about-era/get-connected.ht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grants.nih.gov/grants/how-to-apply-application-guide.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grants.nih.gov/grants/how-to-apply-application-guide/prepare-to-apply-and-register/key-systems-and-roles.htm"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grants.nih.gov/grants/how-to-apply-application-guide/prepare-to-apply-and-register/registration/org-representative-registration.htm" TargetMode="External"/><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grants.nih.gov/grants/guide/notice-files/NOT-OD-21-170.htm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hyperlink" Target="https://grants.nih.gov/grants/how-to-apply-application-guide/prepare-to-apply-and-register/choose-a-submission-option.htm" TargetMode="External"/><Relationship Id="rId7" Type="http://schemas.microsoft.com/office/2007/relationships/hdphoto" Target="../media/hdphoto1.wdp"/><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EB33-851B-4A86-B935-D83B02D3397A}"/>
              </a:ext>
            </a:extLst>
          </p:cNvPr>
          <p:cNvSpPr>
            <a:spLocks noGrp="1"/>
          </p:cNvSpPr>
          <p:nvPr>
            <p:ph type="ctrTitle"/>
          </p:nvPr>
        </p:nvSpPr>
        <p:spPr/>
        <p:txBody>
          <a:bodyPr>
            <a:normAutofit/>
          </a:bodyPr>
          <a:lstStyle/>
          <a:p>
            <a:r>
              <a:rPr lang="en-US" sz="8000" dirty="0"/>
              <a:t>Ready, Set, Submit!</a:t>
            </a:r>
          </a:p>
        </p:txBody>
      </p:sp>
      <p:sp>
        <p:nvSpPr>
          <p:cNvPr id="2" name="Subtitle 1">
            <a:extLst>
              <a:ext uri="{FF2B5EF4-FFF2-40B4-BE49-F238E27FC236}">
                <a16:creationId xmlns:a16="http://schemas.microsoft.com/office/drawing/2014/main" id="{49ECE144-7546-4C4E-864F-3C309FA47AFC}"/>
              </a:ext>
            </a:extLst>
          </p:cNvPr>
          <p:cNvSpPr>
            <a:spLocks noGrp="1"/>
          </p:cNvSpPr>
          <p:nvPr>
            <p:ph type="subTitle" idx="1"/>
          </p:nvPr>
        </p:nvSpPr>
        <p:spPr>
          <a:xfrm>
            <a:off x="304800" y="2819400"/>
            <a:ext cx="11658600" cy="1752600"/>
          </a:xfrm>
        </p:spPr>
        <p:txBody>
          <a:bodyPr/>
          <a:lstStyle/>
          <a:p>
            <a:r>
              <a:rPr lang="en-US" sz="2800" dirty="0">
                <a:solidFill>
                  <a:srgbClr val="669900"/>
                </a:solidFill>
              </a:rPr>
              <a:t>GRANT Application Preparation &amp; Submission</a:t>
            </a:r>
            <a:br>
              <a:rPr lang="en-US" sz="1100" dirty="0">
                <a:solidFill>
                  <a:srgbClr val="1F497D"/>
                </a:solidFill>
              </a:rPr>
            </a:br>
            <a:endParaRPr lang="en-US" dirty="0"/>
          </a:p>
        </p:txBody>
      </p:sp>
      <p:sp>
        <p:nvSpPr>
          <p:cNvPr id="5" name="Rectangle 4">
            <a:extLst>
              <a:ext uri="{FF2B5EF4-FFF2-40B4-BE49-F238E27FC236}">
                <a16:creationId xmlns:a16="http://schemas.microsoft.com/office/drawing/2014/main" id="{F7F36FF3-CFC2-42CD-A153-2B435AA65920}"/>
              </a:ext>
            </a:extLst>
          </p:cNvPr>
          <p:cNvSpPr txBox="1">
            <a:spLocks noChangeArrowheads="1"/>
          </p:cNvSpPr>
          <p:nvPr/>
        </p:nvSpPr>
        <p:spPr bwMode="auto">
          <a:xfrm>
            <a:off x="2286000" y="3581400"/>
            <a:ext cx="76962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Clr>
                <a:schemeClr val="accent1"/>
              </a:buClr>
              <a:buSzPct val="85000"/>
              <a:buFont typeface="Wingdings 2" pitchFamily="18" charset="2"/>
              <a:buNone/>
              <a:defRPr sz="1600" b="1" kern="1200" cap="all" spc="250" baseline="0">
                <a:solidFill>
                  <a:schemeClr val="tx2"/>
                </a:solidFill>
                <a:latin typeface="+mn-lt"/>
                <a:ea typeface="+mn-ea"/>
                <a:cs typeface="+mn-cs"/>
              </a:defRPr>
            </a:lvl1pPr>
            <a:lvl2pPr marL="457200" indent="0" algn="ctr" rtl="0" eaLnBrk="0" fontAlgn="base" hangingPunct="0">
              <a:spcBef>
                <a:spcPct val="20000"/>
              </a:spcBef>
              <a:spcAft>
                <a:spcPct val="0"/>
              </a:spcAft>
              <a:buClr>
                <a:schemeClr val="accent2"/>
              </a:buClr>
              <a:buSzPct val="70000"/>
              <a:buFont typeface="Wingdings" pitchFamily="2" charset="2"/>
              <a:buNone/>
              <a:defRPr sz="2200" kern="1200">
                <a:solidFill>
                  <a:schemeClr val="tx2"/>
                </a:solidFill>
                <a:latin typeface="+mn-lt"/>
                <a:ea typeface="+mn-ea"/>
                <a:cs typeface="+mn-cs"/>
              </a:defRPr>
            </a:lvl2pPr>
            <a:lvl3pPr marL="914400" indent="0" algn="ctr" rtl="0" eaLnBrk="0" fontAlgn="base" hangingPunct="0">
              <a:spcBef>
                <a:spcPct val="20000"/>
              </a:spcBef>
              <a:spcAft>
                <a:spcPct val="0"/>
              </a:spcAft>
              <a:buClr>
                <a:srgbClr val="9BBB59"/>
              </a:buClr>
              <a:buSzPct val="75000"/>
              <a:buFont typeface="Wingdings 2" pitchFamily="18" charset="2"/>
              <a:buNone/>
              <a:defRPr sz="2000" kern="1200">
                <a:solidFill>
                  <a:schemeClr val="tx1"/>
                </a:solidFill>
                <a:latin typeface="+mn-lt"/>
                <a:ea typeface="+mn-ea"/>
                <a:cs typeface="+mn-cs"/>
              </a:defRPr>
            </a:lvl3pPr>
            <a:lvl4pPr marL="1371600" indent="0" algn="ctr" rtl="0" eaLnBrk="0" fontAlgn="base" hangingPunct="0">
              <a:spcBef>
                <a:spcPct val="20000"/>
              </a:spcBef>
              <a:spcAft>
                <a:spcPct val="0"/>
              </a:spcAft>
              <a:buClr>
                <a:srgbClr val="8064A2"/>
              </a:buClr>
              <a:buSzPct val="70000"/>
              <a:buFont typeface="Wingdings" pitchFamily="2" charset="2"/>
              <a:buNone/>
              <a:defRPr sz="2000" kern="1200">
                <a:solidFill>
                  <a:schemeClr val="tx2"/>
                </a:solidFill>
                <a:latin typeface="+mn-lt"/>
                <a:ea typeface="+mn-ea"/>
                <a:cs typeface="+mn-cs"/>
              </a:defRPr>
            </a:lvl4pPr>
            <a:lvl5pPr marL="1828800" indent="0" algn="ctr" rtl="0" eaLnBrk="0" fontAlgn="base" hangingPunct="0">
              <a:spcBef>
                <a:spcPct val="20000"/>
              </a:spcBef>
              <a:spcAft>
                <a:spcPct val="0"/>
              </a:spcAft>
              <a:buClr>
                <a:srgbClr val="4BACC6"/>
              </a:buClr>
              <a:buNone/>
              <a:defRPr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sz="1400" kern="1200" cap="all" baseline="0">
                <a:solidFill>
                  <a:schemeClr val="tx1"/>
                </a:solidFill>
                <a:latin typeface="+mn-lt"/>
                <a:ea typeface="+mn-ea"/>
                <a:cs typeface="+mn-cs"/>
              </a:defRPr>
            </a:lvl9pPr>
          </a:lstStyle>
          <a:p>
            <a:pPr eaLnBrk="1" fontAlgn="auto" hangingPunct="1">
              <a:spcAft>
                <a:spcPts val="0"/>
              </a:spcAft>
              <a:defRPr/>
            </a:pPr>
            <a:endParaRPr lang="en-US" sz="800" b="0" cap="none" spc="0" dirty="0">
              <a:ea typeface="+mj-ea"/>
              <a:cs typeface="+mj-cs"/>
            </a:endParaRPr>
          </a:p>
          <a:p>
            <a:r>
              <a:rPr lang="en-US" sz="2400" cap="none" dirty="0"/>
              <a:t>Kasima Garst, OER/OPERA/DGSI/SPB</a:t>
            </a:r>
          </a:p>
          <a:p>
            <a:r>
              <a:rPr lang="en-US" sz="2400" cap="none" dirty="0"/>
              <a:t>Laurie Roman, OER/eRA</a:t>
            </a:r>
            <a:endParaRPr lang="en-US" b="0" cap="none" spc="0" dirty="0">
              <a:ea typeface="+mj-ea"/>
              <a:cs typeface="+mj-cs"/>
            </a:endParaRPr>
          </a:p>
        </p:txBody>
      </p:sp>
      <p:pic>
        <p:nvPicPr>
          <p:cNvPr id="4" name="Picture 3" descr="A logo of the Office of Extramural Research at NIH">
            <a:extLst>
              <a:ext uri="{FF2B5EF4-FFF2-40B4-BE49-F238E27FC236}">
                <a16:creationId xmlns:a16="http://schemas.microsoft.com/office/drawing/2014/main" id="{73693777-8438-4BB6-9067-60DF17E21A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6461" y="4871110"/>
            <a:ext cx="2495278" cy="462891"/>
          </a:xfrm>
          <a:prstGeom prst="rect">
            <a:avLst/>
          </a:prstGeom>
        </p:spPr>
      </p:pic>
    </p:spTree>
    <p:extLst>
      <p:ext uri="{BB962C8B-B14F-4D97-AF65-F5344CB8AC3E}">
        <p14:creationId xmlns:p14="http://schemas.microsoft.com/office/powerpoint/2010/main" val="576182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Let’s Talk About the Application Process</a:t>
            </a:r>
          </a:p>
        </p:txBody>
      </p:sp>
      <p:grpSp>
        <p:nvGrpSpPr>
          <p:cNvPr id="3" name="Group 2" descr="8 application submission process steps&#10;&#10;1. Find&#10;2. Plan&#10;3. Initiate&#10;4. Build Team&#10;5. Enter Data&#10;6. Finalize&#10;7. Submit&#10;8. Track" title="8 application submission process steps"/>
          <p:cNvGrpSpPr/>
          <p:nvPr/>
        </p:nvGrpSpPr>
        <p:grpSpPr>
          <a:xfrm>
            <a:off x="1676400" y="2590800"/>
            <a:ext cx="8839200" cy="3400424"/>
            <a:chOff x="1676400" y="2771776"/>
            <a:chExt cx="8839200" cy="3400424"/>
          </a:xfrm>
        </p:grpSpPr>
        <p:cxnSp>
          <p:nvCxnSpPr>
            <p:cNvPr id="15" name="Straight Connector 14" title="&quot;&quot;"/>
            <p:cNvCxnSpPr/>
            <p:nvPr/>
          </p:nvCxnSpPr>
          <p:spPr>
            <a:xfrm flipH="1">
              <a:off x="1929380" y="3422729"/>
              <a:ext cx="2" cy="198363"/>
            </a:xfrm>
            <a:prstGeom prst="line">
              <a:avLst/>
            </a:prstGeom>
            <a:ln w="22225">
              <a:solidFill>
                <a:srgbClr val="59A50F"/>
              </a:solidFill>
              <a:prstDash val="sysDash"/>
            </a:ln>
          </p:spPr>
          <p:style>
            <a:lnRef idx="1">
              <a:schemeClr val="accent1"/>
            </a:lnRef>
            <a:fillRef idx="0">
              <a:schemeClr val="accent1"/>
            </a:fillRef>
            <a:effectRef idx="0">
              <a:schemeClr val="accent1"/>
            </a:effectRef>
            <a:fontRef idx="minor">
              <a:schemeClr val="tx1"/>
            </a:fontRef>
          </p:style>
        </p:cxnSp>
        <p:sp>
          <p:nvSpPr>
            <p:cNvPr id="5" name="Content Placeholder 2"/>
            <p:cNvSpPr txBox="1">
              <a:spLocks/>
            </p:cNvSpPr>
            <p:nvPr/>
          </p:nvSpPr>
          <p:spPr bwMode="auto">
            <a:xfrm>
              <a:off x="2438400" y="2840070"/>
              <a:ext cx="3276600" cy="32305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73050" indent="-273050" algn="ctr" rtl="0" eaLnBrk="0" fontAlgn="base" hangingPunct="0">
                <a:spcBef>
                  <a:spcPct val="20000"/>
                </a:spcBef>
                <a:spcAft>
                  <a:spcPct val="0"/>
                </a:spcAft>
                <a:buClr>
                  <a:schemeClr val="accent1"/>
                </a:buClr>
                <a:buSzPct val="85000"/>
                <a:buFont typeface="Wingdings 2" pitchFamily="18" charset="2"/>
                <a:buNone/>
                <a:defRPr sz="1600" b="1" kern="1200" cap="all" spc="250" baseline="0">
                  <a:solidFill>
                    <a:schemeClr val="tx2"/>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None/>
                <a:defRPr sz="1800" kern="1200">
                  <a:solidFill>
                    <a:schemeClr val="tx1">
                      <a:tint val="75000"/>
                    </a:schemeClr>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None/>
                <a:defRPr sz="1600" kern="1200">
                  <a:solidFill>
                    <a:schemeClr val="tx1">
                      <a:tint val="75000"/>
                    </a:schemeClr>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None/>
                <a:defRPr sz="1400" kern="1200">
                  <a:solidFill>
                    <a:schemeClr val="tx1">
                      <a:tint val="75000"/>
                    </a:schemeClr>
                  </a:solidFill>
                  <a:latin typeface="+mn-lt"/>
                  <a:ea typeface="+mn-ea"/>
                  <a:cs typeface="+mn-cs"/>
                </a:defRPr>
              </a:lvl4pPr>
              <a:lvl5pPr marL="1371600" indent="-228600" algn="l" rtl="0" eaLnBrk="0" fontAlgn="base" hangingPunct="0">
                <a:spcBef>
                  <a:spcPct val="20000"/>
                </a:spcBef>
                <a:spcAft>
                  <a:spcPct val="0"/>
                </a:spcAft>
                <a:buClr>
                  <a:srgbClr val="4BACC6"/>
                </a:buClr>
                <a:buNone/>
                <a:defRPr sz="1400" kern="1200">
                  <a:solidFill>
                    <a:schemeClr val="tx1">
                      <a:tint val="75000"/>
                    </a:schemeClr>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pPr marL="0" indent="0" algn="l">
                <a:spcBef>
                  <a:spcPts val="0"/>
                </a:spcBef>
                <a:spcAft>
                  <a:spcPts val="4800"/>
                </a:spcAft>
              </a:pPr>
              <a:r>
                <a:rPr lang="en-US" dirty="0"/>
                <a:t>Step 1: Find</a:t>
              </a:r>
            </a:p>
            <a:p>
              <a:pPr marL="0" indent="0" algn="l">
                <a:spcBef>
                  <a:spcPts val="0"/>
                </a:spcBef>
                <a:spcAft>
                  <a:spcPts val="4800"/>
                </a:spcAft>
              </a:pPr>
              <a:r>
                <a:rPr lang="en-US" dirty="0"/>
                <a:t>Step 2: Plan</a:t>
              </a:r>
            </a:p>
            <a:p>
              <a:pPr marL="0" indent="0" algn="l">
                <a:spcBef>
                  <a:spcPts val="0"/>
                </a:spcBef>
                <a:spcAft>
                  <a:spcPts val="4800"/>
                </a:spcAft>
              </a:pPr>
              <a:r>
                <a:rPr lang="en-US" dirty="0"/>
                <a:t>Step 3: Initiate</a:t>
              </a:r>
            </a:p>
            <a:p>
              <a:pPr marL="0" indent="0" algn="l">
                <a:spcBef>
                  <a:spcPts val="0"/>
                </a:spcBef>
                <a:spcAft>
                  <a:spcPts val="4800"/>
                </a:spcAft>
              </a:pPr>
              <a:r>
                <a:rPr lang="en-US" dirty="0"/>
                <a:t>Step 4: Build team</a:t>
              </a:r>
            </a:p>
          </p:txBody>
        </p:sp>
        <p:pic>
          <p:nvPicPr>
            <p:cNvPr id="6" name="Picture 5" title="&quot;&quot;"/>
            <p:cNvPicPr>
              <a:picLocks noChangeAspect="1"/>
            </p:cNvPicPr>
            <p:nvPr/>
          </p:nvPicPr>
          <p:blipFill>
            <a:blip r:embed="rId3"/>
            <a:stretch>
              <a:fillRect/>
            </a:stretch>
          </p:blipFill>
          <p:spPr>
            <a:xfrm>
              <a:off x="1676400" y="2776207"/>
              <a:ext cx="621470" cy="621470"/>
            </a:xfrm>
            <a:prstGeom prst="rect">
              <a:avLst/>
            </a:prstGeom>
          </p:spPr>
        </p:pic>
        <p:pic>
          <p:nvPicPr>
            <p:cNvPr id="7" name="Picture 6" title="&quot;&quot;"/>
            <p:cNvPicPr>
              <a:picLocks noChangeAspect="1"/>
            </p:cNvPicPr>
            <p:nvPr/>
          </p:nvPicPr>
          <p:blipFill>
            <a:blip r:embed="rId4"/>
            <a:stretch>
              <a:fillRect/>
            </a:stretch>
          </p:blipFill>
          <p:spPr>
            <a:xfrm>
              <a:off x="1676400" y="3645187"/>
              <a:ext cx="621470" cy="621470"/>
            </a:xfrm>
            <a:prstGeom prst="rect">
              <a:avLst/>
            </a:prstGeom>
          </p:spPr>
        </p:pic>
        <p:pic>
          <p:nvPicPr>
            <p:cNvPr id="8" name="Picture 7" title="&quot;&quot;"/>
            <p:cNvPicPr>
              <a:picLocks noChangeAspect="1"/>
            </p:cNvPicPr>
            <p:nvPr/>
          </p:nvPicPr>
          <p:blipFill>
            <a:blip r:embed="rId5"/>
            <a:stretch>
              <a:fillRect/>
            </a:stretch>
          </p:blipFill>
          <p:spPr>
            <a:xfrm>
              <a:off x="1676400" y="4514167"/>
              <a:ext cx="621470" cy="621470"/>
            </a:xfrm>
            <a:prstGeom prst="rect">
              <a:avLst/>
            </a:prstGeom>
          </p:spPr>
        </p:pic>
        <p:pic>
          <p:nvPicPr>
            <p:cNvPr id="9" name="Picture 8" title="&quot;&quot;"/>
            <p:cNvPicPr>
              <a:picLocks noChangeAspect="1"/>
            </p:cNvPicPr>
            <p:nvPr/>
          </p:nvPicPr>
          <p:blipFill>
            <a:blip r:embed="rId6"/>
            <a:stretch>
              <a:fillRect/>
            </a:stretch>
          </p:blipFill>
          <p:spPr>
            <a:xfrm>
              <a:off x="1676400" y="5383147"/>
              <a:ext cx="621470" cy="621470"/>
            </a:xfrm>
            <a:prstGeom prst="rect">
              <a:avLst/>
            </a:prstGeom>
          </p:spPr>
        </p:pic>
        <p:pic>
          <p:nvPicPr>
            <p:cNvPr id="10" name="Picture 9" title="&quot;&quot;"/>
            <p:cNvPicPr>
              <a:picLocks noChangeAspect="1"/>
            </p:cNvPicPr>
            <p:nvPr/>
          </p:nvPicPr>
          <p:blipFill>
            <a:blip r:embed="rId7"/>
            <a:stretch>
              <a:fillRect/>
            </a:stretch>
          </p:blipFill>
          <p:spPr>
            <a:xfrm>
              <a:off x="6696761" y="2771776"/>
              <a:ext cx="618439" cy="618439"/>
            </a:xfrm>
            <a:prstGeom prst="rect">
              <a:avLst/>
            </a:prstGeom>
          </p:spPr>
        </p:pic>
        <p:pic>
          <p:nvPicPr>
            <p:cNvPr id="11" name="Picture 10" title="&quot;&quot;"/>
            <p:cNvPicPr>
              <a:picLocks noChangeAspect="1"/>
            </p:cNvPicPr>
            <p:nvPr/>
          </p:nvPicPr>
          <p:blipFill>
            <a:blip r:embed="rId8"/>
            <a:stretch>
              <a:fillRect/>
            </a:stretch>
          </p:blipFill>
          <p:spPr>
            <a:xfrm>
              <a:off x="6693730" y="3641456"/>
              <a:ext cx="621470" cy="621470"/>
            </a:xfrm>
            <a:prstGeom prst="rect">
              <a:avLst/>
            </a:prstGeom>
          </p:spPr>
        </p:pic>
        <p:pic>
          <p:nvPicPr>
            <p:cNvPr id="12" name="Picture 11" title="&quot;&quot;"/>
            <p:cNvPicPr>
              <a:picLocks noChangeAspect="1"/>
            </p:cNvPicPr>
            <p:nvPr/>
          </p:nvPicPr>
          <p:blipFill>
            <a:blip r:embed="rId9"/>
            <a:stretch>
              <a:fillRect/>
            </a:stretch>
          </p:blipFill>
          <p:spPr>
            <a:xfrm>
              <a:off x="6693730" y="4514167"/>
              <a:ext cx="621470" cy="621470"/>
            </a:xfrm>
            <a:prstGeom prst="rect">
              <a:avLst/>
            </a:prstGeom>
          </p:spPr>
        </p:pic>
        <p:pic>
          <p:nvPicPr>
            <p:cNvPr id="13" name="Picture 12" title="&quot;&quot;"/>
            <p:cNvPicPr>
              <a:picLocks noChangeAspect="1"/>
            </p:cNvPicPr>
            <p:nvPr/>
          </p:nvPicPr>
          <p:blipFill>
            <a:blip r:embed="rId10"/>
            <a:stretch>
              <a:fillRect/>
            </a:stretch>
          </p:blipFill>
          <p:spPr>
            <a:xfrm>
              <a:off x="6693730" y="5386878"/>
              <a:ext cx="621470" cy="506271"/>
            </a:xfrm>
            <a:prstGeom prst="rect">
              <a:avLst/>
            </a:prstGeom>
          </p:spPr>
        </p:pic>
        <p:sp>
          <p:nvSpPr>
            <p:cNvPr id="14" name="Content Placeholder 2"/>
            <p:cNvSpPr txBox="1">
              <a:spLocks/>
            </p:cNvSpPr>
            <p:nvPr/>
          </p:nvSpPr>
          <p:spPr bwMode="auto">
            <a:xfrm>
              <a:off x="7349067" y="2867027"/>
              <a:ext cx="3166533" cy="33051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73050" indent="-273050" algn="ctr" rtl="0" eaLnBrk="0" fontAlgn="base" hangingPunct="0">
                <a:spcBef>
                  <a:spcPct val="20000"/>
                </a:spcBef>
                <a:spcAft>
                  <a:spcPct val="0"/>
                </a:spcAft>
                <a:buClr>
                  <a:schemeClr val="accent1"/>
                </a:buClr>
                <a:buSzPct val="85000"/>
                <a:buFont typeface="Wingdings 2" pitchFamily="18" charset="2"/>
                <a:buNone/>
                <a:defRPr sz="1600" b="1" kern="1200" cap="all" spc="250" baseline="0">
                  <a:solidFill>
                    <a:schemeClr val="tx2"/>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None/>
                <a:defRPr sz="1800" kern="1200">
                  <a:solidFill>
                    <a:schemeClr val="tx1">
                      <a:tint val="75000"/>
                    </a:schemeClr>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None/>
                <a:defRPr sz="1600" kern="1200">
                  <a:solidFill>
                    <a:schemeClr val="tx1">
                      <a:tint val="75000"/>
                    </a:schemeClr>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None/>
                <a:defRPr sz="1400" kern="1200">
                  <a:solidFill>
                    <a:schemeClr val="tx1">
                      <a:tint val="75000"/>
                    </a:schemeClr>
                  </a:solidFill>
                  <a:latin typeface="+mn-lt"/>
                  <a:ea typeface="+mn-ea"/>
                  <a:cs typeface="+mn-cs"/>
                </a:defRPr>
              </a:lvl4pPr>
              <a:lvl5pPr marL="1371600" indent="-228600" algn="l" rtl="0" eaLnBrk="0" fontAlgn="base" hangingPunct="0">
                <a:spcBef>
                  <a:spcPct val="20000"/>
                </a:spcBef>
                <a:spcAft>
                  <a:spcPct val="0"/>
                </a:spcAft>
                <a:buClr>
                  <a:srgbClr val="4BACC6"/>
                </a:buClr>
                <a:buNone/>
                <a:defRPr sz="1400" kern="1200">
                  <a:solidFill>
                    <a:schemeClr val="tx1">
                      <a:tint val="75000"/>
                    </a:schemeClr>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pPr marL="0" indent="0" algn="l">
                <a:spcBef>
                  <a:spcPts val="0"/>
                </a:spcBef>
                <a:spcAft>
                  <a:spcPts val="4800"/>
                </a:spcAft>
              </a:pPr>
              <a:r>
                <a:rPr lang="en-US" dirty="0"/>
                <a:t>Step 5: Enter data</a:t>
              </a:r>
            </a:p>
            <a:p>
              <a:pPr marL="0" indent="0" algn="l">
                <a:spcBef>
                  <a:spcPts val="0"/>
                </a:spcBef>
                <a:spcAft>
                  <a:spcPts val="4800"/>
                </a:spcAft>
              </a:pPr>
              <a:r>
                <a:rPr lang="en-US" dirty="0"/>
                <a:t>Step 6: Finalize</a:t>
              </a:r>
            </a:p>
            <a:p>
              <a:pPr marL="0" indent="0" algn="l">
                <a:spcBef>
                  <a:spcPts val="0"/>
                </a:spcBef>
                <a:spcAft>
                  <a:spcPts val="4800"/>
                </a:spcAft>
              </a:pPr>
              <a:r>
                <a:rPr lang="en-US" dirty="0"/>
                <a:t>Step 7: Submit</a:t>
              </a:r>
            </a:p>
            <a:p>
              <a:pPr marL="0" indent="0" algn="l">
                <a:spcBef>
                  <a:spcPts val="0"/>
                </a:spcBef>
                <a:spcAft>
                  <a:spcPts val="4800"/>
                </a:spcAft>
              </a:pPr>
              <a:r>
                <a:rPr lang="en-US" dirty="0"/>
                <a:t>Step 8: Track</a:t>
              </a:r>
            </a:p>
          </p:txBody>
        </p:sp>
        <p:cxnSp>
          <p:nvCxnSpPr>
            <p:cNvPr id="22" name="Straight Connector 21" title="&quot;&quot;"/>
            <p:cNvCxnSpPr/>
            <p:nvPr/>
          </p:nvCxnSpPr>
          <p:spPr>
            <a:xfrm flipH="1">
              <a:off x="1929378" y="4290752"/>
              <a:ext cx="2" cy="198363"/>
            </a:xfrm>
            <a:prstGeom prst="line">
              <a:avLst/>
            </a:prstGeom>
            <a:ln w="22225">
              <a:solidFill>
                <a:srgbClr val="59A50F"/>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title="&quot;&quot;"/>
            <p:cNvCxnSpPr/>
            <p:nvPr/>
          </p:nvCxnSpPr>
          <p:spPr>
            <a:xfrm flipH="1">
              <a:off x="1929376" y="5158775"/>
              <a:ext cx="2" cy="198363"/>
            </a:xfrm>
            <a:prstGeom prst="line">
              <a:avLst/>
            </a:prstGeom>
            <a:ln w="22225">
              <a:solidFill>
                <a:srgbClr val="59A50F"/>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title="&quot;&quot;"/>
            <p:cNvCxnSpPr/>
            <p:nvPr/>
          </p:nvCxnSpPr>
          <p:spPr>
            <a:xfrm flipH="1">
              <a:off x="6934200" y="3416654"/>
              <a:ext cx="2" cy="198363"/>
            </a:xfrm>
            <a:prstGeom prst="line">
              <a:avLst/>
            </a:prstGeom>
            <a:ln w="22225">
              <a:solidFill>
                <a:srgbClr val="59A50F"/>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title="&quot;&quot;"/>
            <p:cNvCxnSpPr/>
            <p:nvPr/>
          </p:nvCxnSpPr>
          <p:spPr>
            <a:xfrm flipH="1">
              <a:off x="6934198" y="4297437"/>
              <a:ext cx="2" cy="198363"/>
            </a:xfrm>
            <a:prstGeom prst="line">
              <a:avLst/>
            </a:prstGeom>
            <a:ln w="22225">
              <a:solidFill>
                <a:srgbClr val="59A50F"/>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title="&quot;&quot;"/>
            <p:cNvCxnSpPr/>
            <p:nvPr/>
          </p:nvCxnSpPr>
          <p:spPr>
            <a:xfrm flipH="1">
              <a:off x="6934196" y="5178220"/>
              <a:ext cx="2" cy="198363"/>
            </a:xfrm>
            <a:prstGeom prst="line">
              <a:avLst/>
            </a:prstGeom>
            <a:ln w="22225">
              <a:solidFill>
                <a:srgbClr val="59A50F"/>
              </a:solidFill>
              <a:prstDash val="sysDash"/>
            </a:ln>
          </p:spPr>
          <p:style>
            <a:lnRef idx="1">
              <a:schemeClr val="accent1"/>
            </a:lnRef>
            <a:fillRef idx="0">
              <a:schemeClr val="accent1"/>
            </a:fillRef>
            <a:effectRef idx="0">
              <a:schemeClr val="accent1"/>
            </a:effectRef>
            <a:fontRef idx="minor">
              <a:schemeClr val="tx1"/>
            </a:fontRef>
          </p:style>
        </p:cxnSp>
        <p:cxnSp>
          <p:nvCxnSpPr>
            <p:cNvPr id="30" name="Elbow Connector 29" title="&quot;&quot;"/>
            <p:cNvCxnSpPr/>
            <p:nvPr/>
          </p:nvCxnSpPr>
          <p:spPr>
            <a:xfrm rot="5400000" flipH="1" flipV="1">
              <a:off x="2814097" y="2158850"/>
              <a:ext cx="2951906" cy="4739627"/>
            </a:xfrm>
            <a:prstGeom prst="bentConnector4">
              <a:avLst>
                <a:gd name="adj1" fmla="val -7745"/>
                <a:gd name="adj2" fmla="val 81023"/>
              </a:avLst>
            </a:prstGeom>
            <a:ln w="22225">
              <a:solidFill>
                <a:srgbClr val="59A50F"/>
              </a:solidFill>
              <a:prstDash val="sysDash"/>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2A70DE3-2F75-431A-9D09-64CA1AB2227F}" type="slidenum">
              <a:rPr lang="en-US" smtClean="0"/>
              <a:pPr>
                <a:defRPr/>
              </a:pPr>
              <a:t>10</a:t>
            </a:fld>
            <a:endParaRPr lang="en-US" dirty="0"/>
          </a:p>
        </p:txBody>
      </p:sp>
    </p:spTree>
    <p:extLst>
      <p:ext uri="{BB962C8B-B14F-4D97-AF65-F5344CB8AC3E}">
        <p14:creationId xmlns:p14="http://schemas.microsoft.com/office/powerpoint/2010/main" val="1267219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2336" y="228600"/>
            <a:ext cx="11379200" cy="758952"/>
          </a:xfrm>
        </p:spPr>
        <p:txBody>
          <a:bodyPr/>
          <a:lstStyle/>
          <a:p>
            <a:r>
              <a:rPr lang="en-US" dirty="0"/>
              <a:t>Step 1: Find an Opportunity of Interest</a:t>
            </a:r>
          </a:p>
        </p:txBody>
      </p:sp>
      <p:sp>
        <p:nvSpPr>
          <p:cNvPr id="2" name="Text Placeholder 1"/>
          <p:cNvSpPr>
            <a:spLocks noGrp="1"/>
          </p:cNvSpPr>
          <p:nvPr>
            <p:ph type="body" idx="1"/>
          </p:nvPr>
        </p:nvSpPr>
        <p:spPr/>
        <p:txBody>
          <a:bodyPr/>
          <a:lstStyle/>
          <a:p>
            <a:r>
              <a:rPr lang="en-US" dirty="0"/>
              <a:t>NIH Guide for Grants &amp; Contracts</a:t>
            </a:r>
          </a:p>
        </p:txBody>
      </p:sp>
      <p:sp>
        <p:nvSpPr>
          <p:cNvPr id="3" name="Text Placeholder 2"/>
          <p:cNvSpPr>
            <a:spLocks noGrp="1"/>
          </p:cNvSpPr>
          <p:nvPr>
            <p:ph type="body" sz="half" idx="2"/>
          </p:nvPr>
        </p:nvSpPr>
        <p:spPr/>
        <p:txBody>
          <a:bodyPr/>
          <a:lstStyle/>
          <a:p>
            <a:r>
              <a:rPr lang="en-US" dirty="0"/>
              <a:t>Grants.gov Search Grants</a:t>
            </a:r>
          </a:p>
        </p:txBody>
      </p:sp>
      <p:pic>
        <p:nvPicPr>
          <p:cNvPr id="9" name="Picture 8" descr="NIH Guide for Grants and Contracts screen">
            <a:extLst>
              <a:ext uri="{FF2B5EF4-FFF2-40B4-BE49-F238E27FC236}">
                <a16:creationId xmlns:a16="http://schemas.microsoft.com/office/drawing/2014/main" id="{5E953F1D-5B5C-4798-A67F-53681B5EAA54}"/>
              </a:ext>
            </a:extLst>
          </p:cNvPr>
          <p:cNvPicPr>
            <a:picLocks noChangeAspect="1"/>
          </p:cNvPicPr>
          <p:nvPr/>
        </p:nvPicPr>
        <p:blipFill rotWithShape="1">
          <a:blip r:embed="rId3"/>
          <a:srcRect r="24683"/>
          <a:stretch/>
        </p:blipFill>
        <p:spPr>
          <a:xfrm>
            <a:off x="304800" y="2335243"/>
            <a:ext cx="5562600" cy="3893694"/>
          </a:xfrm>
          <a:prstGeom prst="rect">
            <a:avLst/>
          </a:prstGeom>
        </p:spPr>
      </p:pic>
      <p:pic>
        <p:nvPicPr>
          <p:cNvPr id="8" name="Picture 7" title="Grants.gov Search Grants screen"/>
          <p:cNvPicPr>
            <a:picLocks noChangeAspect="1"/>
          </p:cNvPicPr>
          <p:nvPr/>
        </p:nvPicPr>
        <p:blipFill>
          <a:blip r:embed="rId4"/>
          <a:stretch>
            <a:fillRect/>
          </a:stretch>
        </p:blipFill>
        <p:spPr>
          <a:xfrm>
            <a:off x="6396568" y="2335243"/>
            <a:ext cx="5349364" cy="3893694"/>
          </a:xfrm>
          <a:prstGeom prst="rect">
            <a:avLst/>
          </a:prstGeom>
        </p:spPr>
      </p:pic>
      <p:grpSp>
        <p:nvGrpSpPr>
          <p:cNvPr id="13" name="Group 12">
            <a:extLst>
              <a:ext uri="{C183D7F6-B498-43B3-948B-1728B52AA6E4}">
                <adec:decorative xmlns:adec="http://schemas.microsoft.com/office/drawing/2017/decorative" val="1"/>
              </a:ext>
            </a:extLst>
          </p:cNvPr>
          <p:cNvGrpSpPr/>
          <p:nvPr/>
        </p:nvGrpSpPr>
        <p:grpSpPr>
          <a:xfrm>
            <a:off x="402336" y="181480"/>
            <a:ext cx="1016000" cy="1016000"/>
            <a:chOff x="1212195" y="264119"/>
            <a:chExt cx="1016000" cy="1016000"/>
          </a:xfrm>
        </p:grpSpPr>
        <p:sp>
          <p:nvSpPr>
            <p:cNvPr id="18" name="Oval 17" title="&quot;&quot;"/>
            <p:cNvSpPr/>
            <p:nvPr/>
          </p:nvSpPr>
          <p:spPr>
            <a:xfrm>
              <a:off x="1212195" y="264119"/>
              <a:ext cx="1016000" cy="1016000"/>
            </a:xfrm>
            <a:prstGeom prst="ellipse">
              <a:avLst/>
            </a:prstGeom>
            <a:solidFill>
              <a:srgbClr val="59A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0" name="Oval 19" title="&quot;&quot;"/>
            <p:cNvSpPr/>
            <p:nvPr/>
          </p:nvSpPr>
          <p:spPr>
            <a:xfrm>
              <a:off x="1306683" y="358607"/>
              <a:ext cx="827024" cy="827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3200" dirty="0"/>
            </a:p>
          </p:txBody>
        </p:sp>
        <p:pic>
          <p:nvPicPr>
            <p:cNvPr id="21" name="Picture 20" title="&quot;&quo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733" y="503658"/>
              <a:ext cx="536921" cy="536921"/>
            </a:xfrm>
            <a:prstGeom prst="rect">
              <a:avLst/>
            </a:prstGeom>
          </p:spPr>
        </p:pic>
      </p:grpSp>
      <p:sp>
        <p:nvSpPr>
          <p:cNvPr id="7" name="Slide Number Placeholder 6">
            <a:extLst>
              <a:ext uri="{C183D7F6-B498-43B3-948B-1728B52AA6E4}">
                <adec:decorative xmlns:adec="http://schemas.microsoft.com/office/drawing/2017/decorative" val="1"/>
              </a:ext>
            </a:extLst>
          </p:cNvPr>
          <p:cNvSpPr>
            <a:spLocks noGrp="1"/>
          </p:cNvSpPr>
          <p:nvPr>
            <p:ph type="sldNum" sz="quarter" idx="17"/>
          </p:nvPr>
        </p:nvSpPr>
        <p:spPr/>
        <p:txBody>
          <a:bodyPr/>
          <a:lstStyle/>
          <a:p>
            <a:pPr>
              <a:defRPr/>
            </a:pPr>
            <a:fld id="{3A4FF90E-4C55-4D59-BE6A-CE57DBB6E3FF}" type="slidenum">
              <a:rPr lang="en-US" smtClean="0"/>
              <a:pPr>
                <a:defRPr/>
              </a:pPr>
              <a:t>11</a:t>
            </a:fld>
            <a:endParaRPr lang="en-US" dirty="0"/>
          </a:p>
        </p:txBody>
      </p:sp>
    </p:spTree>
    <p:extLst>
      <p:ext uri="{BB962C8B-B14F-4D97-AF65-F5344CB8AC3E}">
        <p14:creationId xmlns:p14="http://schemas.microsoft.com/office/powerpoint/2010/main" val="3593913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AE7A-A526-4645-8E5D-1B76A41EB65F}"/>
              </a:ext>
            </a:extLst>
          </p:cNvPr>
          <p:cNvSpPr>
            <a:spLocks noGrp="1"/>
          </p:cNvSpPr>
          <p:nvPr>
            <p:ph type="title"/>
          </p:nvPr>
        </p:nvSpPr>
        <p:spPr>
          <a:xfrm>
            <a:off x="402167" y="228600"/>
            <a:ext cx="11379200" cy="758825"/>
          </a:xfrm>
        </p:spPr>
        <p:txBody>
          <a:bodyPr>
            <a:noAutofit/>
          </a:bodyPr>
          <a:lstStyle/>
          <a:p>
            <a:r>
              <a:rPr lang="en-US" sz="3000" dirty="0"/>
              <a:t>Carefully Read the Entire Notice of Funding Opportunity (NOFO)</a:t>
            </a:r>
          </a:p>
        </p:txBody>
      </p:sp>
      <p:sp>
        <p:nvSpPr>
          <p:cNvPr id="4" name="Content Placeholder 3">
            <a:extLst>
              <a:ext uri="{FF2B5EF4-FFF2-40B4-BE49-F238E27FC236}">
                <a16:creationId xmlns:a16="http://schemas.microsoft.com/office/drawing/2014/main" id="{E58E63E4-93A2-4937-A379-452ABFC92CE7}"/>
              </a:ext>
            </a:extLst>
          </p:cNvPr>
          <p:cNvSpPr>
            <a:spLocks noGrp="1"/>
          </p:cNvSpPr>
          <p:nvPr>
            <p:ph sz="quarter" idx="13"/>
          </p:nvPr>
        </p:nvSpPr>
        <p:spPr>
          <a:xfrm>
            <a:off x="1143000" y="1527048"/>
            <a:ext cx="10597896" cy="4572000"/>
          </a:xfrm>
        </p:spPr>
        <p:txBody>
          <a:bodyPr numCol="2"/>
          <a:lstStyle/>
          <a:p>
            <a:pPr>
              <a:spcAft>
                <a:spcPts val="1200"/>
              </a:spcAft>
            </a:pPr>
            <a:r>
              <a:rPr lang="en-US" sz="1800" dirty="0"/>
              <a:t>Part 1- Overview Information</a:t>
            </a:r>
          </a:p>
          <a:p>
            <a:pPr lvl="1">
              <a:spcAft>
                <a:spcPts val="1200"/>
              </a:spcAft>
            </a:pPr>
            <a:r>
              <a:rPr lang="en-US" sz="1600" dirty="0"/>
              <a:t>Participating Organizations</a:t>
            </a:r>
          </a:p>
          <a:p>
            <a:pPr lvl="1">
              <a:spcAft>
                <a:spcPts val="1200"/>
              </a:spcAft>
            </a:pPr>
            <a:r>
              <a:rPr lang="en-US" sz="1600" dirty="0"/>
              <a:t>Related Notices</a:t>
            </a:r>
          </a:p>
          <a:p>
            <a:pPr lvl="1">
              <a:spcAft>
                <a:spcPts val="1200"/>
              </a:spcAft>
            </a:pPr>
            <a:r>
              <a:rPr lang="en-US" sz="1600" dirty="0"/>
              <a:t>Key Dates</a:t>
            </a:r>
          </a:p>
          <a:p>
            <a:pPr>
              <a:spcAft>
                <a:spcPts val="1200"/>
              </a:spcAft>
            </a:pPr>
            <a:endParaRPr lang="en-US" sz="1800" dirty="0"/>
          </a:p>
          <a:p>
            <a:pPr>
              <a:spcAft>
                <a:spcPts val="1200"/>
              </a:spcAft>
            </a:pPr>
            <a:endParaRPr lang="en-US" sz="1800" dirty="0"/>
          </a:p>
          <a:p>
            <a:pPr>
              <a:spcAft>
                <a:spcPts val="1200"/>
              </a:spcAft>
            </a:pPr>
            <a:endParaRPr lang="en-US" sz="1800" dirty="0"/>
          </a:p>
          <a:p>
            <a:pPr>
              <a:spcAft>
                <a:spcPts val="1200"/>
              </a:spcAft>
            </a:pPr>
            <a:endParaRPr lang="en-US" sz="1800" dirty="0"/>
          </a:p>
          <a:p>
            <a:pPr>
              <a:spcAft>
                <a:spcPts val="1200"/>
              </a:spcAft>
            </a:pPr>
            <a:endParaRPr lang="en-US" sz="1800" dirty="0"/>
          </a:p>
          <a:p>
            <a:pPr>
              <a:spcAft>
                <a:spcPts val="1200"/>
              </a:spcAft>
            </a:pPr>
            <a:r>
              <a:rPr lang="en-US" sz="1800" dirty="0"/>
              <a:t>Part 2- Full Text of Announcement</a:t>
            </a:r>
          </a:p>
          <a:p>
            <a:pPr lvl="1">
              <a:spcAft>
                <a:spcPts val="1200"/>
              </a:spcAft>
            </a:pPr>
            <a:r>
              <a:rPr lang="en-US" sz="1600" dirty="0"/>
              <a:t>Section I. Funding Opportunity Description</a:t>
            </a:r>
          </a:p>
          <a:p>
            <a:pPr lvl="1">
              <a:spcAft>
                <a:spcPts val="1200"/>
              </a:spcAft>
            </a:pPr>
            <a:r>
              <a:rPr lang="en-US" sz="1600" dirty="0"/>
              <a:t>Section II. Award Information</a:t>
            </a:r>
          </a:p>
          <a:p>
            <a:pPr lvl="1">
              <a:spcAft>
                <a:spcPts val="1200"/>
              </a:spcAft>
            </a:pPr>
            <a:r>
              <a:rPr lang="en-US" sz="1600" dirty="0"/>
              <a:t>Section III. Eligibility Information</a:t>
            </a:r>
          </a:p>
          <a:p>
            <a:pPr lvl="1">
              <a:spcAft>
                <a:spcPts val="1200"/>
              </a:spcAft>
            </a:pPr>
            <a:r>
              <a:rPr lang="en-US" sz="1600" dirty="0"/>
              <a:t>Section IV. Application and Submission Information</a:t>
            </a:r>
          </a:p>
          <a:p>
            <a:pPr lvl="1">
              <a:spcAft>
                <a:spcPts val="1200"/>
              </a:spcAft>
            </a:pPr>
            <a:r>
              <a:rPr lang="en-US" sz="1600" dirty="0"/>
              <a:t>Section V. Application Review Information</a:t>
            </a:r>
          </a:p>
          <a:p>
            <a:pPr lvl="1">
              <a:spcAft>
                <a:spcPts val="1200"/>
              </a:spcAft>
            </a:pPr>
            <a:r>
              <a:rPr lang="en-US" sz="1600" dirty="0"/>
              <a:t>Section VI. Award Administration Information</a:t>
            </a:r>
          </a:p>
          <a:p>
            <a:pPr lvl="1">
              <a:spcAft>
                <a:spcPts val="1200"/>
              </a:spcAft>
            </a:pPr>
            <a:r>
              <a:rPr lang="en-US" sz="1600" dirty="0"/>
              <a:t>Section VII. Agency Contacts</a:t>
            </a:r>
          </a:p>
          <a:p>
            <a:pPr lvl="1">
              <a:spcAft>
                <a:spcPts val="1200"/>
              </a:spcAft>
            </a:pPr>
            <a:r>
              <a:rPr lang="en-US" sz="1600" dirty="0"/>
              <a:t>Section VIII. Other Information</a:t>
            </a:r>
          </a:p>
        </p:txBody>
      </p:sp>
      <p:pic>
        <p:nvPicPr>
          <p:cNvPr id="10" name="Picture 9" descr="Check for fit before you submit">
            <a:extLst>
              <a:ext uri="{FF2B5EF4-FFF2-40B4-BE49-F238E27FC236}">
                <a16:creationId xmlns:a16="http://schemas.microsoft.com/office/drawing/2014/main" id="{59340FF7-7045-4E8E-BAF3-DB90874F1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3429000"/>
            <a:ext cx="2438400" cy="2650435"/>
          </a:xfrm>
          <a:prstGeom prst="rect">
            <a:avLst/>
          </a:prstGeom>
        </p:spPr>
      </p:pic>
      <p:sp>
        <p:nvSpPr>
          <p:cNvPr id="3" name="Slide Number Placeholder 2">
            <a:extLst>
              <a:ext uri="{FF2B5EF4-FFF2-40B4-BE49-F238E27FC236}">
                <a16:creationId xmlns:a16="http://schemas.microsoft.com/office/drawing/2014/main" id="{5109DA34-C217-474C-97AB-94AB644C99F8}"/>
              </a:ext>
              <a:ext uri="{C183D7F6-B498-43B3-948B-1728B52AA6E4}">
                <adec:decorative xmlns:adec="http://schemas.microsoft.com/office/drawing/2017/decorative" val="1"/>
              </a:ext>
            </a:extLst>
          </p:cNvPr>
          <p:cNvSpPr>
            <a:spLocks noGrp="1"/>
          </p:cNvSpPr>
          <p:nvPr>
            <p:ph type="sldNum" sz="quarter" idx="16"/>
          </p:nvPr>
        </p:nvSpPr>
        <p:spPr/>
        <p:txBody>
          <a:bodyPr/>
          <a:lstStyle/>
          <a:p>
            <a:pPr>
              <a:defRPr/>
            </a:pPr>
            <a:fld id="{D535206B-4A4A-47B0-BA21-D142872E963A}" type="slidenum">
              <a:rPr lang="en-US" smtClean="0"/>
              <a:pPr>
                <a:defRPr/>
              </a:pPr>
              <a:t>12</a:t>
            </a:fld>
            <a:endParaRPr lang="en-US" dirty="0"/>
          </a:p>
        </p:txBody>
      </p:sp>
    </p:spTree>
    <p:extLst>
      <p:ext uri="{BB962C8B-B14F-4D97-AF65-F5344CB8AC3E}">
        <p14:creationId xmlns:p14="http://schemas.microsoft.com/office/powerpoint/2010/main" val="919924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Plan for Your Submission</a:t>
            </a:r>
          </a:p>
        </p:txBody>
      </p:sp>
      <p:sp>
        <p:nvSpPr>
          <p:cNvPr id="3" name="Content Placeholder 2"/>
          <p:cNvSpPr>
            <a:spLocks noGrp="1"/>
          </p:cNvSpPr>
          <p:nvPr>
            <p:ph sz="quarter" idx="13"/>
          </p:nvPr>
        </p:nvSpPr>
        <p:spPr>
          <a:xfrm>
            <a:off x="402167" y="1468439"/>
            <a:ext cx="11338560" cy="4797552"/>
          </a:xfrm>
        </p:spPr>
        <p:txBody>
          <a:bodyPr/>
          <a:lstStyle/>
          <a:p>
            <a:r>
              <a:rPr lang="en-US" sz="2800" dirty="0"/>
              <a:t>Identify team members</a:t>
            </a:r>
          </a:p>
          <a:p>
            <a:r>
              <a:rPr lang="en-US" sz="2800" dirty="0"/>
              <a:t>Verify registrations are in place and active</a:t>
            </a:r>
          </a:p>
          <a:p>
            <a:r>
              <a:rPr lang="en-US" sz="2800" dirty="0"/>
              <a:t>Choose submission method</a:t>
            </a:r>
          </a:p>
          <a:p>
            <a:r>
              <a:rPr lang="en-US" sz="2800" dirty="0"/>
              <a:t>Determine application preparation responsibilities</a:t>
            </a:r>
          </a:p>
          <a:p>
            <a:pPr lvl="1"/>
            <a:r>
              <a:rPr lang="en-US" sz="2400" dirty="0"/>
              <a:t>Who will – prepare budget, gather data, create attachments, do data entry</a:t>
            </a:r>
            <a:endParaRPr lang="en-US" sz="2000" dirty="0"/>
          </a:p>
          <a:p>
            <a:r>
              <a:rPr lang="en-US" sz="2800" dirty="0"/>
              <a:t>Make sure everyone is aware of process</a:t>
            </a:r>
          </a:p>
          <a:p>
            <a:pPr lvl="1"/>
            <a:r>
              <a:rPr lang="en-US" sz="2400" dirty="0"/>
              <a:t>Internal review &amp; approval process</a:t>
            </a:r>
          </a:p>
          <a:p>
            <a:pPr lvl="1"/>
            <a:r>
              <a:rPr lang="en-US" sz="2400" dirty="0"/>
              <a:t>Post-submission responsibilities</a:t>
            </a:r>
          </a:p>
          <a:p>
            <a:pPr lvl="2"/>
            <a:r>
              <a:rPr lang="en-US" dirty="0"/>
              <a:t>How to deal with errors/warnings</a:t>
            </a:r>
          </a:p>
          <a:p>
            <a:pPr lvl="2"/>
            <a:r>
              <a:rPr lang="en-US" dirty="0"/>
              <a:t>Who will verify application in eRA Commons?</a:t>
            </a:r>
          </a:p>
          <a:p>
            <a:pPr marL="0" indent="0">
              <a:buNone/>
            </a:pPr>
            <a:endParaRPr lang="en-US" dirty="0"/>
          </a:p>
        </p:txBody>
      </p:sp>
      <p:grpSp>
        <p:nvGrpSpPr>
          <p:cNvPr id="11" name="Group 10">
            <a:extLst>
              <a:ext uri="{C183D7F6-B498-43B3-948B-1728B52AA6E4}">
                <adec:decorative xmlns:adec="http://schemas.microsoft.com/office/drawing/2017/decorative" val="1"/>
              </a:ext>
            </a:extLst>
          </p:cNvPr>
          <p:cNvGrpSpPr/>
          <p:nvPr/>
        </p:nvGrpSpPr>
        <p:grpSpPr>
          <a:xfrm>
            <a:off x="402167" y="211933"/>
            <a:ext cx="1016000" cy="1016000"/>
            <a:chOff x="1212195" y="1932223"/>
            <a:chExt cx="1016000" cy="1016000"/>
          </a:xfrm>
        </p:grpSpPr>
        <p:grpSp>
          <p:nvGrpSpPr>
            <p:cNvPr id="13" name="Group 12"/>
            <p:cNvGrpSpPr/>
            <p:nvPr/>
          </p:nvGrpSpPr>
          <p:grpSpPr>
            <a:xfrm>
              <a:off x="1212195" y="1932223"/>
              <a:ext cx="1016000" cy="1016000"/>
              <a:chOff x="8619527" y="416519"/>
              <a:chExt cx="1016000" cy="1016000"/>
            </a:xfrm>
          </p:grpSpPr>
          <p:sp>
            <p:nvSpPr>
              <p:cNvPr id="16" name="Oval 15" title="&quot;&quot;"/>
              <p:cNvSpPr/>
              <p:nvPr/>
            </p:nvSpPr>
            <p:spPr>
              <a:xfrm>
                <a:off x="8619527" y="416519"/>
                <a:ext cx="1016000" cy="1016000"/>
              </a:xfrm>
              <a:prstGeom prst="ellipse">
                <a:avLst/>
              </a:prstGeom>
              <a:solidFill>
                <a:srgbClr val="59A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7" name="Oval 16" title="&quot;&quot;"/>
              <p:cNvSpPr/>
              <p:nvPr/>
            </p:nvSpPr>
            <p:spPr>
              <a:xfrm>
                <a:off x="8714015" y="511007"/>
                <a:ext cx="827024" cy="827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3200" dirty="0"/>
              </a:p>
            </p:txBody>
          </p:sp>
        </p:grpSp>
        <p:pic>
          <p:nvPicPr>
            <p:cNvPr id="14" name="Picture 13" title="&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984" y="2205820"/>
              <a:ext cx="486418" cy="486418"/>
            </a:xfrm>
            <a:prstGeom prst="rect">
              <a:avLst/>
            </a:prstGeom>
          </p:spPr>
        </p:pic>
      </p:grpSp>
      <p:sp>
        <p:nvSpPr>
          <p:cNvPr id="4" name="Slide Number Placeholder 3">
            <a:extLst>
              <a:ext uri="{C183D7F6-B498-43B3-948B-1728B52AA6E4}">
                <adec:decorative xmlns:adec="http://schemas.microsoft.com/office/drawing/2017/decorative" val="1"/>
              </a:ext>
            </a:extLst>
          </p:cNvPr>
          <p:cNvSpPr>
            <a:spLocks noGrp="1"/>
          </p:cNvSpPr>
          <p:nvPr>
            <p:ph type="sldNum" sz="quarter" idx="16"/>
          </p:nvPr>
        </p:nvSpPr>
        <p:spPr/>
        <p:txBody>
          <a:bodyPr/>
          <a:lstStyle/>
          <a:p>
            <a:pPr>
              <a:defRPr/>
            </a:pPr>
            <a:fld id="{41303DC8-D049-4606-B080-DDC65A2B61F5}" type="slidenum">
              <a:rPr lang="en-US" smtClean="0"/>
              <a:pPr>
                <a:defRPr/>
              </a:pPr>
              <a:t>13</a:t>
            </a:fld>
            <a:endParaRPr lang="en-US" dirty="0"/>
          </a:p>
        </p:txBody>
      </p:sp>
    </p:spTree>
    <p:extLst>
      <p:ext uri="{BB962C8B-B14F-4D97-AF65-F5344CB8AC3E}">
        <p14:creationId xmlns:p14="http://schemas.microsoft.com/office/powerpoint/2010/main" val="369615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Initiate Application</a:t>
            </a:r>
          </a:p>
        </p:txBody>
      </p:sp>
      <p:sp>
        <p:nvSpPr>
          <p:cNvPr id="3" name="Content Placeholder 2"/>
          <p:cNvSpPr>
            <a:spLocks noGrp="1"/>
          </p:cNvSpPr>
          <p:nvPr>
            <p:ph sz="quarter" idx="13"/>
          </p:nvPr>
        </p:nvSpPr>
        <p:spPr>
          <a:xfrm>
            <a:off x="402167" y="1828799"/>
            <a:ext cx="11338560" cy="4211639"/>
          </a:xfrm>
        </p:spPr>
        <p:txBody>
          <a:bodyPr/>
          <a:lstStyle/>
          <a:p>
            <a:pPr>
              <a:spcBef>
                <a:spcPts val="0"/>
              </a:spcBef>
              <a:spcAft>
                <a:spcPts val="600"/>
              </a:spcAft>
            </a:pPr>
            <a:r>
              <a:rPr lang="en-US" dirty="0"/>
              <a:t>Login to your submission system and initiate your application and access the application forms</a:t>
            </a:r>
          </a:p>
          <a:p>
            <a:pPr marL="0" indent="0">
              <a:spcBef>
                <a:spcPts val="0"/>
              </a:spcBef>
              <a:spcAft>
                <a:spcPts val="600"/>
              </a:spcAft>
              <a:buNone/>
            </a:pPr>
            <a:endParaRPr lang="en-US" dirty="0"/>
          </a:p>
          <a:p>
            <a:pPr marL="274638" lvl="1" indent="0">
              <a:spcBef>
                <a:spcPts val="0"/>
              </a:spcBef>
              <a:spcAft>
                <a:spcPts val="600"/>
              </a:spcAft>
              <a:buNone/>
            </a:pPr>
            <a:endParaRPr lang="en-US" dirty="0"/>
          </a:p>
          <a:p>
            <a:pPr marL="274638" lvl="1" indent="0">
              <a:spcBef>
                <a:spcPts val="0"/>
              </a:spcBef>
              <a:spcAft>
                <a:spcPts val="600"/>
              </a:spcAft>
              <a:buNone/>
            </a:pPr>
            <a:endParaRPr lang="en-US" sz="3600" dirty="0"/>
          </a:p>
        </p:txBody>
      </p:sp>
      <p:graphicFrame>
        <p:nvGraphicFramePr>
          <p:cNvPr id="13" name="Table 12" title="Initiate application actions in ASSIST and Workspace">
            <a:extLst>
              <a:ext uri="{FF2B5EF4-FFF2-40B4-BE49-F238E27FC236}">
                <a16:creationId xmlns:a16="http://schemas.microsoft.com/office/drawing/2014/main" id="{A2C310C1-6894-411E-94C3-57B9424DEEC1}"/>
              </a:ext>
            </a:extLst>
          </p:cNvPr>
          <p:cNvGraphicFramePr>
            <a:graphicFrameLocks noGrp="1"/>
          </p:cNvGraphicFramePr>
          <p:nvPr>
            <p:extLst>
              <p:ext uri="{D42A27DB-BD31-4B8C-83A1-F6EECF244321}">
                <p14:modId xmlns:p14="http://schemas.microsoft.com/office/powerpoint/2010/main" val="3732792218"/>
              </p:ext>
            </p:extLst>
          </p:nvPr>
        </p:nvGraphicFramePr>
        <p:xfrm>
          <a:off x="723900" y="3124200"/>
          <a:ext cx="10134600" cy="914400"/>
        </p:xfrm>
        <a:graphic>
          <a:graphicData uri="http://schemas.openxmlformats.org/drawingml/2006/table">
            <a:tbl>
              <a:tblPr firstRow="1" bandRow="1">
                <a:tableStyleId>{5C22544A-7EE6-4342-B048-85BDC9FD1C3A}</a:tableStyleId>
              </a:tblPr>
              <a:tblGrid>
                <a:gridCol w="5067300">
                  <a:extLst>
                    <a:ext uri="{9D8B030D-6E8A-4147-A177-3AD203B41FA5}">
                      <a16:colId xmlns:a16="http://schemas.microsoft.com/office/drawing/2014/main" val="916993608"/>
                    </a:ext>
                  </a:extLst>
                </a:gridCol>
                <a:gridCol w="5067300">
                  <a:extLst>
                    <a:ext uri="{9D8B030D-6E8A-4147-A177-3AD203B41FA5}">
                      <a16:colId xmlns:a16="http://schemas.microsoft.com/office/drawing/2014/main" val="3656459321"/>
                    </a:ext>
                  </a:extLst>
                </a:gridCol>
              </a:tblGrid>
              <a:tr h="370840">
                <a:tc>
                  <a:txBody>
                    <a:bodyPr/>
                    <a:lstStyle/>
                    <a:p>
                      <a:pPr algn="ctr"/>
                      <a:r>
                        <a:rPr lang="en-US" sz="2400" dirty="0"/>
                        <a:t>ASSIST</a:t>
                      </a:r>
                    </a:p>
                  </a:txBody>
                  <a:tcPr/>
                </a:tc>
                <a:tc>
                  <a:txBody>
                    <a:bodyPr/>
                    <a:lstStyle/>
                    <a:p>
                      <a:pPr algn="ctr"/>
                      <a:r>
                        <a:rPr lang="en-US" sz="2400" dirty="0"/>
                        <a:t>Workspace</a:t>
                      </a:r>
                    </a:p>
                  </a:txBody>
                  <a:tcPr/>
                </a:tc>
                <a:extLst>
                  <a:ext uri="{0D108BD9-81ED-4DB2-BD59-A6C34878D82A}">
                    <a16:rowId xmlns:a16="http://schemas.microsoft.com/office/drawing/2014/main" val="2198951380"/>
                  </a:ext>
                </a:extLst>
              </a:tr>
              <a:tr h="370840">
                <a:tc>
                  <a:txBody>
                    <a:bodyPr/>
                    <a:lstStyle/>
                    <a:p>
                      <a:pPr lvl="0" algn="l">
                        <a:spcBef>
                          <a:spcPts val="0"/>
                        </a:spcBef>
                        <a:spcAft>
                          <a:spcPts val="600"/>
                        </a:spcAft>
                      </a:pPr>
                      <a:r>
                        <a:rPr lang="en-US" sz="2400" b="1" dirty="0"/>
                        <a:t>Initiate Application</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Create Workspace</a:t>
                      </a:r>
                      <a:endParaRPr lang="en-US" sz="2400" dirty="0"/>
                    </a:p>
                  </a:txBody>
                  <a:tcPr/>
                </a:tc>
                <a:extLst>
                  <a:ext uri="{0D108BD9-81ED-4DB2-BD59-A6C34878D82A}">
                    <a16:rowId xmlns:a16="http://schemas.microsoft.com/office/drawing/2014/main" val="95650145"/>
                  </a:ext>
                </a:extLst>
              </a:tr>
            </a:tbl>
          </a:graphicData>
        </a:graphic>
      </p:graphicFrame>
      <p:pic>
        <p:nvPicPr>
          <p:cNvPr id="5" name="Picture 4" descr="Screenshot of the ASSIST login screen">
            <a:extLst>
              <a:ext uri="{FF2B5EF4-FFF2-40B4-BE49-F238E27FC236}">
                <a16:creationId xmlns:a16="http://schemas.microsoft.com/office/drawing/2014/main" id="{7C0921AA-3A23-439F-841A-A815559D4A08}"/>
              </a:ext>
            </a:extLst>
          </p:cNvPr>
          <p:cNvPicPr>
            <a:picLocks noChangeAspect="1"/>
          </p:cNvPicPr>
          <p:nvPr/>
        </p:nvPicPr>
        <p:blipFill>
          <a:blip r:embed="rId3"/>
          <a:stretch>
            <a:fillRect/>
          </a:stretch>
        </p:blipFill>
        <p:spPr>
          <a:xfrm>
            <a:off x="1967427" y="1051081"/>
            <a:ext cx="7647546" cy="4755838"/>
          </a:xfrm>
          <a:prstGeom prst="rect">
            <a:avLst/>
          </a:prstGeom>
        </p:spPr>
      </p:pic>
      <p:grpSp>
        <p:nvGrpSpPr>
          <p:cNvPr id="15" name="Group 14">
            <a:extLst>
              <a:ext uri="{C183D7F6-B498-43B3-948B-1728B52AA6E4}">
                <adec:decorative xmlns:adec="http://schemas.microsoft.com/office/drawing/2017/decorative" val="1"/>
              </a:ext>
            </a:extLst>
          </p:cNvPr>
          <p:cNvGrpSpPr/>
          <p:nvPr/>
        </p:nvGrpSpPr>
        <p:grpSpPr>
          <a:xfrm>
            <a:off x="402167" y="211568"/>
            <a:ext cx="1016000" cy="1016000"/>
            <a:chOff x="402167" y="278548"/>
            <a:chExt cx="1016000" cy="1016000"/>
          </a:xfrm>
        </p:grpSpPr>
        <p:grpSp>
          <p:nvGrpSpPr>
            <p:cNvPr id="8" name="Group 7"/>
            <p:cNvGrpSpPr/>
            <p:nvPr/>
          </p:nvGrpSpPr>
          <p:grpSpPr>
            <a:xfrm>
              <a:off x="402167" y="278548"/>
              <a:ext cx="1016000" cy="1016000"/>
              <a:chOff x="8619527" y="416519"/>
              <a:chExt cx="1016000" cy="1016000"/>
            </a:xfrm>
          </p:grpSpPr>
          <p:sp>
            <p:nvSpPr>
              <p:cNvPr id="11" name="Oval 10" title="&quot;&quot;"/>
              <p:cNvSpPr/>
              <p:nvPr/>
            </p:nvSpPr>
            <p:spPr>
              <a:xfrm>
                <a:off x="8619527" y="416519"/>
                <a:ext cx="1016000" cy="1016000"/>
              </a:xfrm>
              <a:prstGeom prst="ellipse">
                <a:avLst/>
              </a:prstGeom>
              <a:solidFill>
                <a:srgbClr val="59A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2" name="Oval 11" title="&quot;&quot;"/>
              <p:cNvSpPr/>
              <p:nvPr/>
            </p:nvSpPr>
            <p:spPr>
              <a:xfrm>
                <a:off x="8714015" y="511007"/>
                <a:ext cx="827024" cy="827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3200" dirty="0"/>
              </a:p>
            </p:txBody>
          </p:sp>
        </p:grpSp>
        <p:pic>
          <p:nvPicPr>
            <p:cNvPr id="9" name="Picture 8" title="&quot;&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68" y="511048"/>
              <a:ext cx="502965" cy="502965"/>
            </a:xfrm>
            <a:prstGeom prst="rect">
              <a:avLst/>
            </a:prstGeom>
          </p:spPr>
        </p:pic>
      </p:grpSp>
      <p:sp>
        <p:nvSpPr>
          <p:cNvPr id="4" name="Slide Number Placeholder 3">
            <a:extLst>
              <a:ext uri="{C183D7F6-B498-43B3-948B-1728B52AA6E4}">
                <adec:decorative xmlns:adec="http://schemas.microsoft.com/office/drawing/2017/decorative" val="1"/>
              </a:ext>
            </a:extLst>
          </p:cNvPr>
          <p:cNvSpPr>
            <a:spLocks noGrp="1"/>
          </p:cNvSpPr>
          <p:nvPr>
            <p:ph type="sldNum" sz="quarter" idx="16"/>
          </p:nvPr>
        </p:nvSpPr>
        <p:spPr/>
        <p:txBody>
          <a:bodyPr/>
          <a:lstStyle/>
          <a:p>
            <a:pPr>
              <a:defRPr/>
            </a:pPr>
            <a:fld id="{41303DC8-D049-4606-B080-DDC65A2B61F5}" type="slidenum">
              <a:rPr lang="en-US" smtClean="0"/>
              <a:pPr>
                <a:defRPr/>
              </a:pPr>
              <a:t>14</a:t>
            </a:fld>
            <a:endParaRPr lang="en-US" dirty="0"/>
          </a:p>
        </p:txBody>
      </p:sp>
    </p:spTree>
    <p:extLst>
      <p:ext uri="{BB962C8B-B14F-4D97-AF65-F5344CB8AC3E}">
        <p14:creationId xmlns:p14="http://schemas.microsoft.com/office/powerpoint/2010/main" val="389681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Build Your Team</a:t>
            </a:r>
          </a:p>
        </p:txBody>
      </p:sp>
      <p:sp>
        <p:nvSpPr>
          <p:cNvPr id="3" name="Content Placeholder 2"/>
          <p:cNvSpPr>
            <a:spLocks noGrp="1"/>
          </p:cNvSpPr>
          <p:nvPr>
            <p:ph sz="quarter" idx="13"/>
          </p:nvPr>
        </p:nvSpPr>
        <p:spPr/>
        <p:txBody>
          <a:bodyPr/>
          <a:lstStyle/>
          <a:p>
            <a:r>
              <a:rPr lang="en-US" sz="2400" dirty="0"/>
              <a:t>Provide application access to appropriate team members</a:t>
            </a:r>
          </a:p>
          <a:p>
            <a:pPr marL="274638" lvl="1" indent="0">
              <a:buNone/>
            </a:pPr>
            <a:endParaRPr lang="en-US" sz="2000" dirty="0"/>
          </a:p>
          <a:p>
            <a:pPr lvl="1"/>
            <a:endParaRPr lang="en-US" sz="2000" dirty="0"/>
          </a:p>
          <a:p>
            <a:pPr lvl="1"/>
            <a:endParaRPr lang="en-US" sz="2000" dirty="0"/>
          </a:p>
          <a:p>
            <a:pPr marL="274638" lvl="1" indent="0">
              <a:buNone/>
            </a:pPr>
            <a:r>
              <a:rPr lang="en-US" sz="2400" dirty="0"/>
              <a:t>Gather eRA Commons usernames to include in your application for all individuals listed on the Sr Key Personnel form (</a:t>
            </a:r>
            <a:r>
              <a:rPr lang="en-US" sz="2400" dirty="0">
                <a:hlinkClick r:id="rId3"/>
              </a:rPr>
              <a:t>NOT-OD-21-109</a:t>
            </a:r>
            <a:r>
              <a:rPr lang="en-US" sz="2400" dirty="0"/>
              <a:t>) including:</a:t>
            </a:r>
          </a:p>
          <a:p>
            <a:pPr lvl="1"/>
            <a:r>
              <a:rPr lang="en-US" sz="2000" dirty="0"/>
              <a:t>Project Director/Principal Investigators (PD/PIs)</a:t>
            </a:r>
          </a:p>
          <a:p>
            <a:pPr lvl="1"/>
            <a:r>
              <a:rPr lang="en-US" sz="2000" dirty="0"/>
              <a:t>Component leads on a multi-project application </a:t>
            </a:r>
          </a:p>
          <a:p>
            <a:pPr lvl="1"/>
            <a:r>
              <a:rPr lang="en-US" sz="2000" dirty="0"/>
              <a:t>Sponsor on a fellowship application</a:t>
            </a:r>
          </a:p>
          <a:p>
            <a:pPr lvl="1"/>
            <a:r>
              <a:rPr lang="en-US" sz="2000" dirty="0"/>
              <a:t>Candidates for diversity and re-entry supplements</a:t>
            </a:r>
          </a:p>
          <a:p>
            <a:pPr lvl="1"/>
            <a:r>
              <a:rPr lang="en-US" sz="2000" dirty="0"/>
              <a:t>Primary mentor on individual mentored career development application</a:t>
            </a:r>
          </a:p>
          <a:p>
            <a:pPr marL="274638" lvl="1" indent="0">
              <a:buNone/>
            </a:pPr>
            <a:r>
              <a:rPr lang="en-US" sz="2400" dirty="0"/>
              <a:t>Can control access to specific sections of the application such as budgets</a:t>
            </a:r>
          </a:p>
          <a:p>
            <a:pPr marL="0" indent="0">
              <a:buNone/>
            </a:pPr>
            <a:endParaRPr lang="en-US" dirty="0"/>
          </a:p>
        </p:txBody>
      </p:sp>
      <p:graphicFrame>
        <p:nvGraphicFramePr>
          <p:cNvPr id="5" name="Table 4" title="Build your team actions in ASSIST and Workspace">
            <a:extLst>
              <a:ext uri="{FF2B5EF4-FFF2-40B4-BE49-F238E27FC236}">
                <a16:creationId xmlns:a16="http://schemas.microsoft.com/office/drawing/2014/main" id="{B7512F9C-7CA3-453D-85D0-E015D7A71D75}"/>
              </a:ext>
            </a:extLst>
          </p:cNvPr>
          <p:cNvGraphicFramePr>
            <a:graphicFrameLocks noGrp="1"/>
          </p:cNvGraphicFramePr>
          <p:nvPr>
            <p:extLst>
              <p:ext uri="{D42A27DB-BD31-4B8C-83A1-F6EECF244321}">
                <p14:modId xmlns:p14="http://schemas.microsoft.com/office/powerpoint/2010/main" val="1138943755"/>
              </p:ext>
            </p:extLst>
          </p:nvPr>
        </p:nvGraphicFramePr>
        <p:xfrm>
          <a:off x="402167" y="2143760"/>
          <a:ext cx="11379200" cy="949960"/>
        </p:xfrm>
        <a:graphic>
          <a:graphicData uri="http://schemas.openxmlformats.org/drawingml/2006/table">
            <a:tbl>
              <a:tblPr firstRow="1" bandRow="1">
                <a:tableStyleId>{5C22544A-7EE6-4342-B048-85BDC9FD1C3A}</a:tableStyleId>
              </a:tblPr>
              <a:tblGrid>
                <a:gridCol w="5689600">
                  <a:extLst>
                    <a:ext uri="{9D8B030D-6E8A-4147-A177-3AD203B41FA5}">
                      <a16:colId xmlns:a16="http://schemas.microsoft.com/office/drawing/2014/main" val="916993608"/>
                    </a:ext>
                  </a:extLst>
                </a:gridCol>
                <a:gridCol w="5689600">
                  <a:extLst>
                    <a:ext uri="{9D8B030D-6E8A-4147-A177-3AD203B41FA5}">
                      <a16:colId xmlns:a16="http://schemas.microsoft.com/office/drawing/2014/main" val="3656459321"/>
                    </a:ext>
                  </a:extLst>
                </a:gridCol>
              </a:tblGrid>
              <a:tr h="370840">
                <a:tc>
                  <a:txBody>
                    <a:bodyPr/>
                    <a:lstStyle/>
                    <a:p>
                      <a:pPr algn="ctr"/>
                      <a:r>
                        <a:rPr lang="en-US" sz="1600" dirty="0"/>
                        <a:t>ASSIST</a:t>
                      </a:r>
                    </a:p>
                  </a:txBody>
                  <a:tcPr/>
                </a:tc>
                <a:tc>
                  <a:txBody>
                    <a:bodyPr/>
                    <a:lstStyle/>
                    <a:p>
                      <a:pPr algn="ctr"/>
                      <a:r>
                        <a:rPr lang="en-US" sz="1600" dirty="0"/>
                        <a:t>Workspace</a:t>
                      </a:r>
                    </a:p>
                  </a:txBody>
                  <a:tcPr/>
                </a:tc>
                <a:extLst>
                  <a:ext uri="{0D108BD9-81ED-4DB2-BD59-A6C34878D82A}">
                    <a16:rowId xmlns:a16="http://schemas.microsoft.com/office/drawing/2014/main" val="21989513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Gather eRA Commons usernames and use </a:t>
                      </a:r>
                      <a:r>
                        <a:rPr lang="en-US" sz="1600" b="1" dirty="0"/>
                        <a:t>Manage Access </a:t>
                      </a:r>
                      <a:r>
                        <a:rPr lang="en-US" sz="1600" dirty="0"/>
                        <a:t>to give folks access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Gather Grants.gov usernames and use </a:t>
                      </a:r>
                      <a:r>
                        <a:rPr lang="en-US" sz="1600" b="1" dirty="0"/>
                        <a:t>Participants</a:t>
                      </a:r>
                      <a:r>
                        <a:rPr lang="en-US" sz="1600" dirty="0"/>
                        <a:t> tab to give folks access</a:t>
                      </a:r>
                    </a:p>
                  </a:txBody>
                  <a:tcPr/>
                </a:tc>
                <a:extLst>
                  <a:ext uri="{0D108BD9-81ED-4DB2-BD59-A6C34878D82A}">
                    <a16:rowId xmlns:a16="http://schemas.microsoft.com/office/drawing/2014/main" val="95650145"/>
                  </a:ext>
                </a:extLst>
              </a:tr>
            </a:tbl>
          </a:graphicData>
        </a:graphic>
      </p:graphicFrame>
      <p:grpSp>
        <p:nvGrpSpPr>
          <p:cNvPr id="13" name="Group 12">
            <a:extLst>
              <a:ext uri="{C183D7F6-B498-43B3-948B-1728B52AA6E4}">
                <adec:decorative xmlns:adec="http://schemas.microsoft.com/office/drawing/2017/decorative" val="1"/>
              </a:ext>
            </a:extLst>
          </p:cNvPr>
          <p:cNvGrpSpPr/>
          <p:nvPr/>
        </p:nvGrpSpPr>
        <p:grpSpPr>
          <a:xfrm>
            <a:off x="404856" y="193164"/>
            <a:ext cx="1016000" cy="1016000"/>
            <a:chOff x="402167" y="278548"/>
            <a:chExt cx="1016000" cy="1016000"/>
          </a:xfrm>
        </p:grpSpPr>
        <p:grpSp>
          <p:nvGrpSpPr>
            <p:cNvPr id="6" name="Group 5"/>
            <p:cNvGrpSpPr/>
            <p:nvPr/>
          </p:nvGrpSpPr>
          <p:grpSpPr>
            <a:xfrm>
              <a:off x="402167" y="278548"/>
              <a:ext cx="1016000" cy="1016000"/>
              <a:chOff x="8619527" y="416519"/>
              <a:chExt cx="1016000" cy="1016000"/>
            </a:xfrm>
          </p:grpSpPr>
          <p:sp>
            <p:nvSpPr>
              <p:cNvPr id="9" name="Oval 8" title="&quot;&quot;"/>
              <p:cNvSpPr/>
              <p:nvPr/>
            </p:nvSpPr>
            <p:spPr>
              <a:xfrm>
                <a:off x="8619527" y="416519"/>
                <a:ext cx="1016000" cy="1016000"/>
              </a:xfrm>
              <a:prstGeom prst="ellipse">
                <a:avLst/>
              </a:prstGeom>
              <a:solidFill>
                <a:srgbClr val="59A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0" name="Oval 9" title="&quot;&quot;"/>
              <p:cNvSpPr/>
              <p:nvPr/>
            </p:nvSpPr>
            <p:spPr>
              <a:xfrm>
                <a:off x="8714015" y="511007"/>
                <a:ext cx="827024" cy="827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3200" dirty="0"/>
              </a:p>
            </p:txBody>
          </p:sp>
        </p:grpSp>
        <p:pic>
          <p:nvPicPr>
            <p:cNvPr id="7" name="Picture 6" title="&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115" y="469696"/>
              <a:ext cx="634100" cy="634100"/>
            </a:xfrm>
            <a:prstGeom prst="rect">
              <a:avLst/>
            </a:prstGeom>
          </p:spPr>
        </p:pic>
      </p:grpSp>
      <p:sp>
        <p:nvSpPr>
          <p:cNvPr id="4" name="Slide Number Placeholder 3">
            <a:extLst>
              <a:ext uri="{C183D7F6-B498-43B3-948B-1728B52AA6E4}">
                <adec:decorative xmlns:adec="http://schemas.microsoft.com/office/drawing/2017/decorative" val="1"/>
              </a:ext>
            </a:extLst>
          </p:cNvPr>
          <p:cNvSpPr>
            <a:spLocks noGrp="1"/>
          </p:cNvSpPr>
          <p:nvPr>
            <p:ph type="sldNum" sz="quarter" idx="16"/>
          </p:nvPr>
        </p:nvSpPr>
        <p:spPr/>
        <p:txBody>
          <a:bodyPr/>
          <a:lstStyle/>
          <a:p>
            <a:pPr>
              <a:defRPr/>
            </a:pPr>
            <a:fld id="{41303DC8-D049-4606-B080-DDC65A2B61F5}" type="slidenum">
              <a:rPr lang="en-US" smtClean="0"/>
              <a:pPr>
                <a:defRPr/>
              </a:pPr>
              <a:t>15</a:t>
            </a:fld>
            <a:endParaRPr lang="en-US" dirty="0"/>
          </a:p>
        </p:txBody>
      </p:sp>
    </p:spTree>
    <p:extLst>
      <p:ext uri="{BB962C8B-B14F-4D97-AF65-F5344CB8AC3E}">
        <p14:creationId xmlns:p14="http://schemas.microsoft.com/office/powerpoint/2010/main" val="1488716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Step 5: Enter Data</a:t>
            </a:r>
            <a:br>
              <a:rPr lang="en-US" dirty="0"/>
            </a:br>
            <a:r>
              <a:rPr lang="en-US" sz="2000" dirty="0">
                <a:hlinkClick r:id="rId3" tooltip="How to Apply - Application Guide"/>
              </a:rPr>
              <a:t>https://grants.nih.gov/grants/how-to-apply-application-guide.html</a:t>
            </a:r>
            <a:r>
              <a:rPr lang="en-US" sz="2000" dirty="0"/>
              <a:t> </a:t>
            </a:r>
            <a:endParaRPr lang="en-US" dirty="0"/>
          </a:p>
        </p:txBody>
      </p:sp>
      <p:sp>
        <p:nvSpPr>
          <p:cNvPr id="2" name="Text Placeholder 1"/>
          <p:cNvSpPr>
            <a:spLocks noGrp="1"/>
          </p:cNvSpPr>
          <p:nvPr>
            <p:ph type="body" idx="1"/>
          </p:nvPr>
        </p:nvSpPr>
        <p:spPr/>
        <p:txBody>
          <a:bodyPr/>
          <a:lstStyle/>
          <a:p>
            <a:r>
              <a:rPr lang="en-US" dirty="0"/>
              <a:t>Follow All Guidance</a:t>
            </a:r>
          </a:p>
        </p:txBody>
      </p:sp>
      <p:sp>
        <p:nvSpPr>
          <p:cNvPr id="8" name="Up Arrow 7" descr="NIH Guide notices have highest precedence, followed by funding opportunity text, and then application guide instructions." title="arrow indicating priority order"/>
          <p:cNvSpPr/>
          <p:nvPr/>
        </p:nvSpPr>
        <p:spPr>
          <a:xfrm>
            <a:off x="296870" y="2360065"/>
            <a:ext cx="693730" cy="3857855"/>
          </a:xfrm>
          <a:prstGeom prst="up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black"/>
              </a:solidFill>
            </a:endParaRPr>
          </a:p>
        </p:txBody>
      </p:sp>
      <p:sp>
        <p:nvSpPr>
          <p:cNvPr id="9" name="TextBox 8"/>
          <p:cNvSpPr txBox="1"/>
          <p:nvPr/>
        </p:nvSpPr>
        <p:spPr>
          <a:xfrm rot="16200000">
            <a:off x="-739281" y="4168282"/>
            <a:ext cx="2762295" cy="369332"/>
          </a:xfrm>
          <a:prstGeom prst="rect">
            <a:avLst/>
          </a:prstGeom>
          <a:noFill/>
        </p:spPr>
        <p:txBody>
          <a:bodyPr wrap="none" rtlCol="0">
            <a:spAutoFit/>
          </a:bodyPr>
          <a:lstStyle/>
          <a:p>
            <a:r>
              <a:rPr lang="en-US" dirty="0">
                <a:solidFill>
                  <a:prstClr val="black"/>
                </a:solidFill>
              </a:rPr>
              <a:t>Precedence / Importance</a:t>
            </a:r>
          </a:p>
        </p:txBody>
      </p:sp>
      <p:sp>
        <p:nvSpPr>
          <p:cNvPr id="5" name="Content Placeholder 4"/>
          <p:cNvSpPr>
            <a:spLocks noGrp="1"/>
          </p:cNvSpPr>
          <p:nvPr>
            <p:ph sz="quarter" idx="13"/>
          </p:nvPr>
        </p:nvSpPr>
        <p:spPr>
          <a:xfrm>
            <a:off x="1066800" y="2286000"/>
            <a:ext cx="4724400" cy="3931920"/>
          </a:xfrm>
        </p:spPr>
        <p:txBody>
          <a:bodyPr/>
          <a:lstStyle/>
          <a:p>
            <a:pPr>
              <a:spcAft>
                <a:spcPts val="0"/>
              </a:spcAft>
            </a:pPr>
            <a:r>
              <a:rPr lang="en-US" sz="2400" dirty="0"/>
              <a:t>Notices in NIH Guide for Grants &amp; Contracts including Notices of Special Interest (NOSIs)</a:t>
            </a:r>
          </a:p>
          <a:p>
            <a:pPr>
              <a:spcAft>
                <a:spcPts val="0"/>
              </a:spcAft>
            </a:pPr>
            <a:r>
              <a:rPr lang="en-US" sz="2400" dirty="0"/>
              <a:t>Funding Opportunity Announcement/Notice of Funding Opportunity</a:t>
            </a:r>
          </a:p>
          <a:p>
            <a:pPr lvl="1">
              <a:spcAft>
                <a:spcPts val="0"/>
              </a:spcAft>
            </a:pPr>
            <a:r>
              <a:rPr lang="en-US" sz="2000" dirty="0"/>
              <a:t>Section IV. Application and Submission Information</a:t>
            </a:r>
          </a:p>
          <a:p>
            <a:pPr>
              <a:spcAft>
                <a:spcPts val="1200"/>
              </a:spcAft>
            </a:pPr>
            <a:r>
              <a:rPr lang="en-US" sz="2400" dirty="0">
                <a:hlinkClick r:id="rId3"/>
              </a:rPr>
              <a:t>How to Apply - Application Guide</a:t>
            </a:r>
            <a:endParaRPr lang="en-US" sz="2400" dirty="0"/>
          </a:p>
          <a:p>
            <a:endParaRPr lang="en-US" sz="2400" dirty="0"/>
          </a:p>
        </p:txBody>
      </p:sp>
      <p:sp>
        <p:nvSpPr>
          <p:cNvPr id="3" name="Text Placeholder 2"/>
          <p:cNvSpPr>
            <a:spLocks noGrp="1"/>
          </p:cNvSpPr>
          <p:nvPr>
            <p:ph type="body" sz="half" idx="2"/>
          </p:nvPr>
        </p:nvSpPr>
        <p:spPr/>
        <p:txBody>
          <a:bodyPr/>
          <a:lstStyle/>
          <a:p>
            <a:r>
              <a:rPr lang="en-US" dirty="0"/>
              <a:t>Handy Resource</a:t>
            </a:r>
          </a:p>
        </p:txBody>
      </p:sp>
      <p:sp>
        <p:nvSpPr>
          <p:cNvPr id="6" name="Content Placeholder 5"/>
          <p:cNvSpPr>
            <a:spLocks noGrp="1"/>
          </p:cNvSpPr>
          <p:nvPr>
            <p:ph sz="quarter" idx="14"/>
          </p:nvPr>
        </p:nvSpPr>
        <p:spPr/>
        <p:txBody>
          <a:bodyPr/>
          <a:lstStyle/>
          <a:p>
            <a:pPr marL="0" indent="0">
              <a:buNone/>
            </a:pPr>
            <a:r>
              <a:rPr lang="en-US" dirty="0">
                <a:hlinkClick r:id="rId4"/>
              </a:rPr>
              <a:t>Annotated form sets</a:t>
            </a:r>
            <a:endParaRPr lang="en-US" dirty="0"/>
          </a:p>
          <a:p>
            <a:pPr marL="0" indent="0">
              <a:buNone/>
            </a:pPr>
            <a:endParaRPr lang="en-US" dirty="0"/>
          </a:p>
        </p:txBody>
      </p:sp>
      <p:pic>
        <p:nvPicPr>
          <p:cNvPr id="19" name="Picture 18" descr="sample page of annotated form set">
            <a:extLst>
              <a:ext uri="{FF2B5EF4-FFF2-40B4-BE49-F238E27FC236}">
                <a16:creationId xmlns:a16="http://schemas.microsoft.com/office/drawing/2014/main" id="{FC1B4B0A-8C74-4C1B-86E7-E13314D498BB}"/>
              </a:ext>
            </a:extLst>
          </p:cNvPr>
          <p:cNvPicPr>
            <a:picLocks noChangeAspect="1"/>
          </p:cNvPicPr>
          <p:nvPr/>
        </p:nvPicPr>
        <p:blipFill>
          <a:blip r:embed="rId5"/>
          <a:stretch>
            <a:fillRect/>
          </a:stretch>
        </p:blipFill>
        <p:spPr>
          <a:xfrm>
            <a:off x="6425596" y="2779907"/>
            <a:ext cx="3267214" cy="3438013"/>
          </a:xfrm>
          <a:prstGeom prst="rect">
            <a:avLst/>
          </a:prstGeom>
        </p:spPr>
      </p:pic>
      <p:grpSp>
        <p:nvGrpSpPr>
          <p:cNvPr id="11" name="Group 10">
            <a:extLst>
              <a:ext uri="{C183D7F6-B498-43B3-948B-1728B52AA6E4}">
                <adec:decorative xmlns:adec="http://schemas.microsoft.com/office/drawing/2017/decorative" val="1"/>
              </a:ext>
            </a:extLst>
          </p:cNvPr>
          <p:cNvGrpSpPr/>
          <p:nvPr/>
        </p:nvGrpSpPr>
        <p:grpSpPr>
          <a:xfrm>
            <a:off x="402167" y="225912"/>
            <a:ext cx="1011003" cy="1016000"/>
            <a:chOff x="6801037" y="264119"/>
            <a:chExt cx="1011003" cy="1016000"/>
          </a:xfrm>
        </p:grpSpPr>
        <p:grpSp>
          <p:nvGrpSpPr>
            <p:cNvPr id="12" name="Group 11"/>
            <p:cNvGrpSpPr/>
            <p:nvPr/>
          </p:nvGrpSpPr>
          <p:grpSpPr>
            <a:xfrm>
              <a:off x="6801037" y="264119"/>
              <a:ext cx="1011003" cy="1016000"/>
              <a:chOff x="8619527" y="416519"/>
              <a:chExt cx="1016000" cy="1016000"/>
            </a:xfrm>
          </p:grpSpPr>
          <p:sp>
            <p:nvSpPr>
              <p:cNvPr id="14" name="Oval 13" title="&quot;&quot;"/>
              <p:cNvSpPr/>
              <p:nvPr/>
            </p:nvSpPr>
            <p:spPr>
              <a:xfrm>
                <a:off x="8619527" y="416519"/>
                <a:ext cx="1016000" cy="1016000"/>
              </a:xfrm>
              <a:prstGeom prst="ellipse">
                <a:avLst/>
              </a:prstGeom>
              <a:solidFill>
                <a:srgbClr val="59A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5" name="Oval 14" title="&quot;&quot;"/>
              <p:cNvSpPr/>
              <p:nvPr/>
            </p:nvSpPr>
            <p:spPr>
              <a:xfrm>
                <a:off x="8714015" y="511007"/>
                <a:ext cx="827024" cy="827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3200" dirty="0"/>
              </a:p>
            </p:txBody>
          </p:sp>
        </p:grpSp>
        <p:pic>
          <p:nvPicPr>
            <p:cNvPr id="13" name="Picture 12" title="&quot;"/>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45569" y="563301"/>
              <a:ext cx="467420" cy="467420"/>
            </a:xfrm>
            <a:prstGeom prst="rect">
              <a:avLst/>
            </a:prstGeom>
          </p:spPr>
        </p:pic>
      </p:grpSp>
      <p:sp>
        <p:nvSpPr>
          <p:cNvPr id="7" name="Slide Number Placeholder 6">
            <a:extLst>
              <a:ext uri="{C183D7F6-B498-43B3-948B-1728B52AA6E4}">
                <adec:decorative xmlns:adec="http://schemas.microsoft.com/office/drawing/2017/decorative" val="1"/>
              </a:ext>
            </a:extLst>
          </p:cNvPr>
          <p:cNvSpPr>
            <a:spLocks noGrp="1"/>
          </p:cNvSpPr>
          <p:nvPr>
            <p:ph type="sldNum" sz="quarter" idx="17"/>
          </p:nvPr>
        </p:nvSpPr>
        <p:spPr/>
        <p:txBody>
          <a:bodyPr/>
          <a:lstStyle/>
          <a:p>
            <a:pPr>
              <a:defRPr/>
            </a:pPr>
            <a:fld id="{3A4FF90E-4C55-4D59-BE6A-CE57DBB6E3FF}" type="slidenum">
              <a:rPr lang="en-US" smtClean="0"/>
              <a:pPr>
                <a:defRPr/>
              </a:pPr>
              <a:t>16</a:t>
            </a:fld>
            <a:endParaRPr lang="en-US" dirty="0"/>
          </a:p>
        </p:txBody>
      </p:sp>
    </p:spTree>
    <p:extLst>
      <p:ext uri="{BB962C8B-B14F-4D97-AF65-F5344CB8AC3E}">
        <p14:creationId xmlns:p14="http://schemas.microsoft.com/office/powerpoint/2010/main" val="1620662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Attachments</a:t>
            </a:r>
            <a:br>
              <a:rPr lang="en-US" dirty="0"/>
            </a:br>
            <a:r>
              <a:rPr lang="en-US" sz="2000" dirty="0">
                <a:hlinkClick r:id="rId3" tooltip="Format Attachments page"/>
              </a:rPr>
              <a:t>https://grants.nih.gov/grants/how-to-apply-application-guide/format-and-write/format-attachments.htm</a:t>
            </a:r>
            <a:endParaRPr lang="en-US" dirty="0"/>
          </a:p>
        </p:txBody>
      </p:sp>
      <p:sp>
        <p:nvSpPr>
          <p:cNvPr id="3" name="Content Placeholder 2"/>
          <p:cNvSpPr>
            <a:spLocks noGrp="1"/>
          </p:cNvSpPr>
          <p:nvPr>
            <p:ph sz="quarter" idx="13"/>
          </p:nvPr>
        </p:nvSpPr>
        <p:spPr>
          <a:xfrm>
            <a:off x="404524" y="1371600"/>
            <a:ext cx="11338560" cy="4572000"/>
          </a:xfrm>
        </p:spPr>
        <p:txBody>
          <a:bodyPr/>
          <a:lstStyle/>
          <a:p>
            <a:r>
              <a:rPr lang="en-US" sz="2400" dirty="0"/>
              <a:t>Use simple PDF-formatted files for all attachments. Forms with fillable fields or signatures must be flattened</a:t>
            </a:r>
          </a:p>
          <a:p>
            <a:pPr lvl="1"/>
            <a:r>
              <a:rPr lang="en-US" sz="2000" dirty="0"/>
              <a:t>Disable security features such as password protection  </a:t>
            </a:r>
          </a:p>
          <a:p>
            <a:r>
              <a:rPr lang="en-US" sz="2400" dirty="0"/>
              <a:t>Use most recent versions of Biosketch and Other Support Templates </a:t>
            </a:r>
          </a:p>
          <a:p>
            <a:r>
              <a:rPr lang="en-US" sz="2400" dirty="0"/>
              <a:t>Keep file names to 50 characters or less</a:t>
            </a:r>
          </a:p>
          <a:p>
            <a:r>
              <a:rPr lang="en-US" sz="2400" dirty="0"/>
              <a:t>Filenames must be unique within the application</a:t>
            </a:r>
          </a:p>
          <a:p>
            <a:r>
              <a:rPr lang="en-US" sz="2400" dirty="0"/>
              <a:t>Use meaningful filenames, especially for “Other Attachments”</a:t>
            </a:r>
          </a:p>
          <a:p>
            <a:r>
              <a:rPr lang="en-US" sz="2400" dirty="0"/>
              <a:t>Do not include headers or footers</a:t>
            </a:r>
          </a:p>
          <a:p>
            <a:pPr lvl="1"/>
            <a:r>
              <a:rPr lang="en-US" sz="2000" dirty="0"/>
              <a:t>Section headings as part of the text (e.g., Significance, Innovation, Approach) are encouraged</a:t>
            </a:r>
          </a:p>
          <a:p>
            <a:r>
              <a:rPr lang="en-US" sz="2400" dirty="0"/>
              <a:t>Follow specified page limits</a:t>
            </a:r>
          </a:p>
          <a:p>
            <a:r>
              <a:rPr lang="en-US" sz="2400" dirty="0"/>
              <a:t>Follow guidelines for fonts and margins </a:t>
            </a:r>
          </a:p>
          <a:p>
            <a:r>
              <a:rPr lang="en-US" sz="2400" dirty="0"/>
              <a:t>Follow guidelines for hyperlinks and URLs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6"/>
          </p:nvPr>
        </p:nvSpPr>
        <p:spPr/>
        <p:txBody>
          <a:bodyPr/>
          <a:lstStyle/>
          <a:p>
            <a:pPr>
              <a:defRPr/>
            </a:pPr>
            <a:fld id="{41303DC8-D049-4606-B080-DDC65A2B61F5}" type="slidenum">
              <a:rPr lang="en-US" smtClean="0"/>
              <a:pPr>
                <a:defRPr/>
              </a:pPr>
              <a:t>17</a:t>
            </a:fld>
            <a:endParaRPr lang="en-US" dirty="0"/>
          </a:p>
        </p:txBody>
      </p:sp>
    </p:spTree>
    <p:extLst>
      <p:ext uri="{BB962C8B-B14F-4D97-AF65-F5344CB8AC3E}">
        <p14:creationId xmlns:p14="http://schemas.microsoft.com/office/powerpoint/2010/main" val="2200181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093C6-2733-4348-8242-F620217E4A2D}"/>
              </a:ext>
            </a:extLst>
          </p:cNvPr>
          <p:cNvSpPr>
            <a:spLocks noGrp="1"/>
          </p:cNvSpPr>
          <p:nvPr>
            <p:ph type="title"/>
          </p:nvPr>
        </p:nvSpPr>
        <p:spPr>
          <a:xfrm>
            <a:off x="402167" y="307975"/>
            <a:ext cx="11379200" cy="758825"/>
          </a:xfrm>
        </p:spPr>
        <p:txBody>
          <a:bodyPr>
            <a:normAutofit fontScale="90000"/>
          </a:bodyPr>
          <a:lstStyle/>
          <a:p>
            <a:r>
              <a:rPr lang="en-US" dirty="0"/>
              <a:t>New for FORMS-H</a:t>
            </a:r>
            <a:br>
              <a:rPr lang="en-US" dirty="0"/>
            </a:br>
            <a:r>
              <a:rPr lang="en-US" sz="2700" dirty="0"/>
              <a:t>Required for Due Dates On or After January 25, 2023</a:t>
            </a:r>
            <a:endParaRPr lang="en-US" dirty="0"/>
          </a:p>
        </p:txBody>
      </p:sp>
      <p:sp>
        <p:nvSpPr>
          <p:cNvPr id="3" name="Content Placeholder 2">
            <a:extLst>
              <a:ext uri="{FF2B5EF4-FFF2-40B4-BE49-F238E27FC236}">
                <a16:creationId xmlns:a16="http://schemas.microsoft.com/office/drawing/2014/main" id="{19D9F7F0-92C2-4D0E-A69F-DD6F1AB224CC}"/>
              </a:ext>
            </a:extLst>
          </p:cNvPr>
          <p:cNvSpPr>
            <a:spLocks noGrp="1"/>
          </p:cNvSpPr>
          <p:nvPr>
            <p:ph sz="quarter" idx="13"/>
          </p:nvPr>
        </p:nvSpPr>
        <p:spPr>
          <a:xfrm>
            <a:off x="411114" y="1487606"/>
            <a:ext cx="11372679" cy="4913194"/>
          </a:xfrm>
        </p:spPr>
        <p:txBody>
          <a:bodyPr/>
          <a:lstStyle/>
          <a:p>
            <a:r>
              <a:rPr lang="en-US" sz="2400" dirty="0"/>
              <a:t>New 2023 NIH Data Management and Sharing (DMS) Policy</a:t>
            </a:r>
          </a:p>
          <a:p>
            <a:pPr marL="547370" lvl="1"/>
            <a:r>
              <a:rPr lang="en-US" sz="2000" dirty="0"/>
              <a:t>See </a:t>
            </a:r>
            <a:r>
              <a:rPr lang="en-US" sz="2000" dirty="0">
                <a:hlinkClick r:id="rId3"/>
              </a:rPr>
              <a:t>https://sharing.nih.gov/data-management-and-sharing-policy</a:t>
            </a:r>
            <a:r>
              <a:rPr lang="en-US" sz="2000" dirty="0"/>
              <a:t>; </a:t>
            </a:r>
            <a:r>
              <a:rPr lang="en-US" sz="2000" dirty="0">
                <a:hlinkClick r:id="rId4"/>
              </a:rPr>
              <a:t>NIH GPS 8.2.3.1</a:t>
            </a:r>
            <a:endParaRPr lang="en-US" sz="2000" dirty="0"/>
          </a:p>
          <a:p>
            <a:r>
              <a:rPr lang="en-US" sz="2400" dirty="0"/>
              <a:t>Funding opportunity will specify if application is required to submit and address a Data Management and Sharing (DMS) Plan in the application</a:t>
            </a:r>
          </a:p>
          <a:p>
            <a:r>
              <a:rPr lang="en-US" sz="2400" dirty="0"/>
              <a:t>Applications required to address a DMS Plan: </a:t>
            </a:r>
          </a:p>
          <a:p>
            <a:pPr marL="547370" lvl="1"/>
            <a:r>
              <a:rPr lang="en-US" sz="2000" dirty="0"/>
              <a:t>“Other Plan(s)” Attachment: PHS 398 Research Plan form, PHS 398 Career Development Award Supplemental Form (PDF attachment)</a:t>
            </a:r>
          </a:p>
          <a:p>
            <a:pPr marL="547370" lvl="1"/>
            <a:r>
              <a:rPr lang="en-US" sz="2000" dirty="0"/>
              <a:t>Specify “Data Management and Sharing Costs” in the R&amp;R Budget form and budget justification (detailed or modular budget forms)</a:t>
            </a:r>
          </a:p>
          <a:p>
            <a:pPr marL="547370" lvl="1"/>
            <a:r>
              <a:rPr lang="en-US" sz="2000" dirty="0"/>
              <a:t>eRA submission validations will prevent application submission if requirements not met</a:t>
            </a:r>
          </a:p>
          <a:p>
            <a:r>
              <a:rPr lang="en-US" sz="2400" dirty="0"/>
              <a:t>DMS Plan not evaluated as part of the peer review process and will not be included in the assembled application image unless otherwise specified in the funding opportunity and then it will be evaluated as part of the approach criteria</a:t>
            </a:r>
          </a:p>
          <a:p>
            <a:pPr marL="547370" lvl="1"/>
            <a:endParaRPr lang="en-US" sz="2000" dirty="0"/>
          </a:p>
        </p:txBody>
      </p:sp>
      <p:sp>
        <p:nvSpPr>
          <p:cNvPr id="4" name="Slide Number Placeholder 3">
            <a:extLst>
              <a:ext uri="{FF2B5EF4-FFF2-40B4-BE49-F238E27FC236}">
                <a16:creationId xmlns:a16="http://schemas.microsoft.com/office/drawing/2014/main" id="{D6C18DD9-20C5-4258-9233-EF78A4BD37F9}"/>
              </a:ext>
            </a:extLst>
          </p:cNvPr>
          <p:cNvSpPr>
            <a:spLocks noGrp="1"/>
          </p:cNvSpPr>
          <p:nvPr>
            <p:ph type="sldNum" sz="quarter" idx="16"/>
          </p:nvPr>
        </p:nvSpPr>
        <p:spPr/>
        <p:txBody>
          <a:bodyPr/>
          <a:lstStyle/>
          <a:p>
            <a:pPr>
              <a:defRPr/>
            </a:pPr>
            <a:fld id="{41303DC8-D049-4606-B080-DDC65A2B61F5}" type="slidenum">
              <a:rPr lang="en-US" smtClean="0"/>
              <a:pPr>
                <a:defRPr/>
              </a:pPr>
              <a:t>18</a:t>
            </a:fld>
            <a:endParaRPr lang="en-US" dirty="0"/>
          </a:p>
        </p:txBody>
      </p:sp>
    </p:spTree>
    <p:extLst>
      <p:ext uri="{BB962C8B-B14F-4D97-AF65-F5344CB8AC3E}">
        <p14:creationId xmlns:p14="http://schemas.microsoft.com/office/powerpoint/2010/main" val="1413917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F287F-1D8B-4E3B-86CB-136269F2786C}"/>
              </a:ext>
            </a:extLst>
          </p:cNvPr>
          <p:cNvSpPr>
            <a:spLocks noGrp="1"/>
          </p:cNvSpPr>
          <p:nvPr>
            <p:ph type="title"/>
          </p:nvPr>
        </p:nvSpPr>
        <p:spPr/>
        <p:txBody>
          <a:bodyPr>
            <a:normAutofit fontScale="90000"/>
          </a:bodyPr>
          <a:lstStyle/>
          <a:p>
            <a:r>
              <a:rPr lang="en-US" dirty="0"/>
              <a:t>Data Management and Sharing (DMS) Application Requirements</a:t>
            </a:r>
          </a:p>
        </p:txBody>
      </p:sp>
      <p:sp>
        <p:nvSpPr>
          <p:cNvPr id="3" name="Content Placeholder 2">
            <a:extLst>
              <a:ext uri="{FF2B5EF4-FFF2-40B4-BE49-F238E27FC236}">
                <a16:creationId xmlns:a16="http://schemas.microsoft.com/office/drawing/2014/main" id="{64FFB13B-740B-4621-B150-52C91FEB5913}"/>
              </a:ext>
            </a:extLst>
          </p:cNvPr>
          <p:cNvSpPr>
            <a:spLocks noGrp="1"/>
          </p:cNvSpPr>
          <p:nvPr>
            <p:ph sz="quarter" idx="13"/>
          </p:nvPr>
        </p:nvSpPr>
        <p:spPr>
          <a:xfrm>
            <a:off x="258091" y="1447800"/>
            <a:ext cx="6676109" cy="4572000"/>
          </a:xfrm>
        </p:spPr>
        <p:txBody>
          <a:bodyPr/>
          <a:lstStyle/>
          <a:p>
            <a:pPr algn="l">
              <a:buFont typeface="Arial" panose="020B0604020202020204" pitchFamily="34" charset="0"/>
              <a:buChar char="•"/>
            </a:pPr>
            <a:r>
              <a:rPr lang="en-US" sz="2000" dirty="0">
                <a:ea typeface="Open Sans"/>
                <a:cs typeface="Open Sans"/>
              </a:rPr>
              <a:t>A new “</a:t>
            </a:r>
            <a:r>
              <a:rPr lang="en-US" sz="2000" b="1" dirty="0">
                <a:ea typeface="Open Sans"/>
                <a:cs typeface="Open Sans"/>
              </a:rPr>
              <a:t>Other Plan(s)</a:t>
            </a:r>
            <a:r>
              <a:rPr lang="en-US" sz="2000" dirty="0">
                <a:ea typeface="Open Sans"/>
                <a:cs typeface="Open Sans"/>
              </a:rPr>
              <a:t>” field has been added 4 of the PHS 398 forms to collect a single PDF attachment</a:t>
            </a:r>
            <a:r>
              <a:rPr lang="en-US" sz="2000" b="0" i="0" dirty="0">
                <a:solidFill>
                  <a:srgbClr val="333333"/>
                </a:solidFill>
                <a:effectLst/>
              </a:rPr>
              <a:t> </a:t>
            </a:r>
          </a:p>
          <a:p>
            <a:pPr marL="547370" lvl="1">
              <a:buFont typeface="Arial" panose="020B0604020202020204" pitchFamily="34" charset="0"/>
              <a:buChar char="•"/>
            </a:pPr>
            <a:r>
              <a:rPr lang="en-US" sz="1400" b="0" i="0" dirty="0">
                <a:solidFill>
                  <a:srgbClr val="333333"/>
                </a:solidFill>
                <a:effectLst/>
              </a:rPr>
              <a:t>PHS 398 Research Plan</a:t>
            </a:r>
          </a:p>
          <a:p>
            <a:pPr marL="547370" lvl="1">
              <a:buFont typeface="Arial" panose="020B0604020202020204" pitchFamily="34" charset="0"/>
              <a:buChar char="•"/>
            </a:pPr>
            <a:r>
              <a:rPr lang="en-US" sz="1400" b="0" i="0" dirty="0">
                <a:solidFill>
                  <a:srgbClr val="333333"/>
                </a:solidFill>
                <a:effectLst/>
              </a:rPr>
              <a:t>PHS 398 Career Development Award Supplemental Form</a:t>
            </a:r>
          </a:p>
          <a:p>
            <a:pPr marL="547370" lvl="1">
              <a:buFont typeface="Arial" panose="020B0604020202020204" pitchFamily="34" charset="0"/>
              <a:buChar char="•"/>
            </a:pPr>
            <a:r>
              <a:rPr lang="en-US" sz="1400" b="0" i="0" dirty="0">
                <a:solidFill>
                  <a:srgbClr val="FF0000"/>
                </a:solidFill>
                <a:effectLst/>
              </a:rPr>
              <a:t>PHS </a:t>
            </a:r>
            <a:r>
              <a:rPr lang="en-US" sz="1400" dirty="0">
                <a:solidFill>
                  <a:srgbClr val="FF0000"/>
                </a:solidFill>
              </a:rPr>
              <a:t>Fellowship </a:t>
            </a:r>
            <a:r>
              <a:rPr lang="en-US" sz="1400" b="0" i="0" dirty="0">
                <a:solidFill>
                  <a:srgbClr val="FF0000"/>
                </a:solidFill>
                <a:effectLst/>
              </a:rPr>
              <a:t>Supplemental Form*</a:t>
            </a:r>
          </a:p>
          <a:p>
            <a:pPr marL="547370" lvl="1">
              <a:buFont typeface="Arial" panose="020B0604020202020204" pitchFamily="34" charset="0"/>
              <a:buChar char="•"/>
            </a:pPr>
            <a:r>
              <a:rPr lang="en-US" sz="1400" b="0" i="0" dirty="0">
                <a:solidFill>
                  <a:srgbClr val="FF0000"/>
                </a:solidFill>
                <a:effectLst/>
              </a:rPr>
              <a:t>PHS 398 Research Training Program Plan</a:t>
            </a:r>
            <a:r>
              <a:rPr lang="en-US" sz="1400" dirty="0">
                <a:solidFill>
                  <a:srgbClr val="FF0000"/>
                </a:solidFill>
              </a:rPr>
              <a:t>*</a:t>
            </a:r>
            <a:endParaRPr lang="en-US" sz="1400" b="0" i="0" dirty="0">
              <a:solidFill>
                <a:srgbClr val="FF0000"/>
              </a:solidFill>
              <a:effectLst/>
            </a:endParaRPr>
          </a:p>
          <a:p>
            <a:endParaRPr lang="en-US" dirty="0"/>
          </a:p>
        </p:txBody>
      </p:sp>
      <p:sp>
        <p:nvSpPr>
          <p:cNvPr id="9" name="TextBox 8">
            <a:extLst>
              <a:ext uri="{FF2B5EF4-FFF2-40B4-BE49-F238E27FC236}">
                <a16:creationId xmlns:a16="http://schemas.microsoft.com/office/drawing/2014/main" id="{9EEF46D7-6D2B-4171-8554-9EEF701E72F4}"/>
              </a:ext>
            </a:extLst>
          </p:cNvPr>
          <p:cNvSpPr txBox="1"/>
          <p:nvPr/>
        </p:nvSpPr>
        <p:spPr>
          <a:xfrm>
            <a:off x="258091" y="3100920"/>
            <a:ext cx="6142709" cy="1661993"/>
          </a:xfrm>
          <a:prstGeom prst="rect">
            <a:avLst/>
          </a:prstGeom>
          <a:noFill/>
        </p:spPr>
        <p:txBody>
          <a:bodyPr wrap="square">
            <a:spAutoFit/>
          </a:bodyPr>
          <a:lstStyle/>
          <a:p>
            <a:pPr marL="342900" indent="-342900">
              <a:buClr>
                <a:schemeClr val="accent1"/>
              </a:buClr>
              <a:buFont typeface="Arial" panose="020B0604020202020204" pitchFamily="34" charset="0"/>
              <a:buChar char="•"/>
            </a:pPr>
            <a:r>
              <a:rPr lang="en-US" sz="2000" dirty="0">
                <a:latin typeface="+mn-lt"/>
                <a:ea typeface="Open Sans"/>
                <a:cs typeface="Open Sans"/>
              </a:rPr>
              <a:t>Direct costs to support the activities proposed in the DMS Plan must be indicated as “</a:t>
            </a:r>
            <a:r>
              <a:rPr lang="en-US" sz="2000" b="1" dirty="0">
                <a:latin typeface="+mn-lt"/>
                <a:ea typeface="Open Sans"/>
                <a:cs typeface="Open Sans"/>
              </a:rPr>
              <a:t>Data Management and Sharing Costs</a:t>
            </a:r>
            <a:r>
              <a:rPr lang="en-US" sz="2000" dirty="0">
                <a:latin typeface="+mn-lt"/>
                <a:ea typeface="Open Sans"/>
                <a:cs typeface="Open Sans"/>
              </a:rPr>
              <a:t>”</a:t>
            </a:r>
          </a:p>
          <a:p>
            <a:pPr marL="284163" indent="-284163" algn="l">
              <a:buClr>
                <a:schemeClr val="accent1"/>
              </a:buClr>
              <a:buFont typeface="Arial" panose="020B0604020202020204" pitchFamily="34" charset="0"/>
              <a:buChar char="•"/>
            </a:pPr>
            <a:endParaRPr lang="en-US" sz="200" b="0" i="0" dirty="0">
              <a:solidFill>
                <a:srgbClr val="333333"/>
              </a:solidFill>
              <a:effectLst/>
              <a:latin typeface="+mn-lt"/>
            </a:endParaRPr>
          </a:p>
          <a:p>
            <a:pPr lvl="1"/>
            <a:br>
              <a:rPr lang="en-US" sz="2000" dirty="0">
                <a:latin typeface="Open Sans"/>
                <a:ea typeface="Open Sans"/>
                <a:cs typeface="Open Sans"/>
              </a:rPr>
            </a:br>
            <a:endParaRPr lang="en-US" sz="2000" dirty="0"/>
          </a:p>
        </p:txBody>
      </p:sp>
      <p:sp>
        <p:nvSpPr>
          <p:cNvPr id="16" name="TextBox 15">
            <a:extLst>
              <a:ext uri="{FF2B5EF4-FFF2-40B4-BE49-F238E27FC236}">
                <a16:creationId xmlns:a16="http://schemas.microsoft.com/office/drawing/2014/main" id="{FA242313-BF60-430D-A1AE-C888DA5F61C4}"/>
              </a:ext>
            </a:extLst>
          </p:cNvPr>
          <p:cNvSpPr txBox="1"/>
          <p:nvPr/>
        </p:nvSpPr>
        <p:spPr>
          <a:xfrm>
            <a:off x="317999" y="4180209"/>
            <a:ext cx="5799568" cy="523220"/>
          </a:xfrm>
          <a:prstGeom prst="rect">
            <a:avLst/>
          </a:prstGeom>
          <a:noFill/>
        </p:spPr>
        <p:txBody>
          <a:bodyPr wrap="square">
            <a:spAutoFit/>
          </a:bodyPr>
          <a:lstStyle/>
          <a:p>
            <a:pPr marL="346075"/>
            <a:r>
              <a:rPr lang="en-US" sz="1400" b="1" dirty="0">
                <a:latin typeface="+mn-lt"/>
                <a:ea typeface="Open Sans"/>
                <a:cs typeface="Open Sans"/>
              </a:rPr>
              <a:t>R&amp;R Budget Form: </a:t>
            </a:r>
            <a:r>
              <a:rPr lang="en-US" sz="1400" dirty="0">
                <a:latin typeface="+mn-lt"/>
                <a:ea typeface="Open Sans"/>
                <a:cs typeface="Open Sans"/>
              </a:rPr>
              <a:t>line item in section F. Other Direct Costs. Must include a justification of the costs in the budget justification</a:t>
            </a:r>
          </a:p>
        </p:txBody>
      </p:sp>
      <p:sp>
        <p:nvSpPr>
          <p:cNvPr id="17" name="TextBox 16">
            <a:extLst>
              <a:ext uri="{FF2B5EF4-FFF2-40B4-BE49-F238E27FC236}">
                <a16:creationId xmlns:a16="http://schemas.microsoft.com/office/drawing/2014/main" id="{BD502ADB-4EF5-4A36-852D-F246CA3BDFB0}"/>
              </a:ext>
            </a:extLst>
          </p:cNvPr>
          <p:cNvSpPr txBox="1"/>
          <p:nvPr/>
        </p:nvSpPr>
        <p:spPr>
          <a:xfrm>
            <a:off x="5811794" y="4172246"/>
            <a:ext cx="4542509" cy="523220"/>
          </a:xfrm>
          <a:prstGeom prst="rect">
            <a:avLst/>
          </a:prstGeom>
          <a:noFill/>
        </p:spPr>
        <p:txBody>
          <a:bodyPr wrap="square" lIns="91440" tIns="45720" rIns="91440" bIns="45720" anchor="t">
            <a:spAutoFit/>
          </a:bodyPr>
          <a:lstStyle/>
          <a:p>
            <a:pPr lvl="1"/>
            <a:r>
              <a:rPr lang="en-US" sz="1400" b="1" dirty="0">
                <a:latin typeface="+mn-lt"/>
                <a:ea typeface="Open Sans"/>
                <a:cs typeface="Open Sans"/>
              </a:rPr>
              <a:t>PHS 398 Modular Budget Form:</a:t>
            </a:r>
            <a:r>
              <a:rPr lang="en-US" sz="1400" dirty="0">
                <a:latin typeface="+mn-lt"/>
                <a:ea typeface="Open Sans"/>
                <a:cs typeface="Open Sans"/>
              </a:rPr>
              <a:t> include w</a:t>
            </a:r>
            <a:r>
              <a:rPr lang="en-US" sz="1400" u="sng" dirty="0">
                <a:latin typeface="+mn-lt"/>
                <a:ea typeface="Open Sans"/>
                <a:cs typeface="Open Sans"/>
              </a:rPr>
              <a:t>ithin</a:t>
            </a:r>
            <a:r>
              <a:rPr lang="en-US" sz="1400" dirty="0">
                <a:latin typeface="+mn-lt"/>
                <a:ea typeface="Open Sans"/>
                <a:cs typeface="Open Sans"/>
              </a:rPr>
              <a:t> Additional Narrative Justification</a:t>
            </a:r>
            <a:endParaRPr lang="en-US" sz="1400" dirty="0">
              <a:latin typeface="+mn-lt"/>
            </a:endParaRPr>
          </a:p>
        </p:txBody>
      </p:sp>
      <p:grpSp>
        <p:nvGrpSpPr>
          <p:cNvPr id="5" name="Group 4">
            <a:extLst>
              <a:ext uri="{FF2B5EF4-FFF2-40B4-BE49-F238E27FC236}">
                <a16:creationId xmlns:a16="http://schemas.microsoft.com/office/drawing/2014/main" id="{712A09BD-6105-4A0B-A38F-A6191242B86D}"/>
              </a:ext>
              <a:ext uri="{C183D7F6-B498-43B3-948B-1728B52AA6E4}">
                <adec:decorative xmlns:adec="http://schemas.microsoft.com/office/drawing/2017/decorative" val="1"/>
              </a:ext>
            </a:extLst>
          </p:cNvPr>
          <p:cNvGrpSpPr/>
          <p:nvPr/>
        </p:nvGrpSpPr>
        <p:grpSpPr>
          <a:xfrm>
            <a:off x="6790039" y="1343230"/>
            <a:ext cx="4542509" cy="2209800"/>
            <a:chOff x="3733800" y="3552586"/>
            <a:chExt cx="8059317" cy="3267787"/>
          </a:xfrm>
        </p:grpSpPr>
        <p:pic>
          <p:nvPicPr>
            <p:cNvPr id="6" name="Picture 1" descr="Mockup of location for &quot;Other Plan(s)&quot; attachment on the Research Plan Section, which will be used for DMS Plans">
              <a:extLst>
                <a:ext uri="{FF2B5EF4-FFF2-40B4-BE49-F238E27FC236}">
                  <a16:creationId xmlns:a16="http://schemas.microsoft.com/office/drawing/2014/main" id="{BB1CEF71-8E14-4A90-987A-E7C2994A2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552586"/>
              <a:ext cx="8059317" cy="3267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descr="Box highlighting location of Other Plan(s) on the Research Plan Section">
              <a:extLst>
                <a:ext uri="{FF2B5EF4-FFF2-40B4-BE49-F238E27FC236}">
                  <a16:creationId xmlns:a16="http://schemas.microsoft.com/office/drawing/2014/main" id="{EDD6246A-2DBD-4349-B905-89EA2397E598}"/>
                </a:ext>
              </a:extLst>
            </p:cNvPr>
            <p:cNvSpPr/>
            <p:nvPr/>
          </p:nvSpPr>
          <p:spPr>
            <a:xfrm>
              <a:off x="3886201" y="5888736"/>
              <a:ext cx="1905000"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565A2EB0-5CB2-46ED-9466-FB2E756A616A}"/>
              </a:ext>
              <a:ext uri="{C183D7F6-B498-43B3-948B-1728B52AA6E4}">
                <adec:decorative xmlns:adec="http://schemas.microsoft.com/office/drawing/2017/decorative" val="1"/>
              </a:ext>
            </a:extLst>
          </p:cNvPr>
          <p:cNvGrpSpPr/>
          <p:nvPr/>
        </p:nvGrpSpPr>
        <p:grpSpPr>
          <a:xfrm>
            <a:off x="774171" y="4741637"/>
            <a:ext cx="5037624" cy="1917926"/>
            <a:chOff x="2636040" y="2352519"/>
            <a:chExt cx="6889438" cy="1956498"/>
          </a:xfrm>
        </p:grpSpPr>
        <p:pic>
          <p:nvPicPr>
            <p:cNvPr id="11" name="Picture 10" descr="Section F. Other Direct Costs on the R&amp;R Budget Form, which will be used for DMS Costs">
              <a:extLst>
                <a:ext uri="{FF2B5EF4-FFF2-40B4-BE49-F238E27FC236}">
                  <a16:creationId xmlns:a16="http://schemas.microsoft.com/office/drawing/2014/main" id="{2215F7E3-B99E-4DE9-B750-68714E199412}"/>
                </a:ext>
              </a:extLst>
            </p:cNvPr>
            <p:cNvPicPr>
              <a:picLocks noChangeAspect="1"/>
            </p:cNvPicPr>
            <p:nvPr/>
          </p:nvPicPr>
          <p:blipFill rotWithShape="1">
            <a:blip r:embed="rId4"/>
            <a:srcRect b="12231"/>
            <a:stretch/>
          </p:blipFill>
          <p:spPr>
            <a:xfrm>
              <a:off x="2666521" y="2352519"/>
              <a:ext cx="6858957" cy="1956498"/>
            </a:xfrm>
            <a:prstGeom prst="rect">
              <a:avLst/>
            </a:prstGeom>
            <a:ln>
              <a:noFill/>
            </a:ln>
            <a:effectLst>
              <a:outerShdw blurRad="292100" dist="139700" dir="2700000" algn="tl" rotWithShape="0">
                <a:srgbClr val="333333">
                  <a:alpha val="65000"/>
                </a:srgbClr>
              </a:outerShdw>
            </a:effectLst>
          </p:spPr>
        </p:pic>
        <p:sp>
          <p:nvSpPr>
            <p:cNvPr id="12" name="Rectangle 11" descr="Box highlighting blank line under Other Direct Costs on the R&amp;R Budget Form where Data Management and Sharing Costs will be indicated">
              <a:extLst>
                <a:ext uri="{FF2B5EF4-FFF2-40B4-BE49-F238E27FC236}">
                  <a16:creationId xmlns:a16="http://schemas.microsoft.com/office/drawing/2014/main" id="{D503A28F-77A8-470E-9DFD-32AC47E61225}"/>
                </a:ext>
              </a:extLst>
            </p:cNvPr>
            <p:cNvSpPr/>
            <p:nvPr/>
          </p:nvSpPr>
          <p:spPr>
            <a:xfrm>
              <a:off x="2636040" y="3962400"/>
              <a:ext cx="6889437" cy="2286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800" dirty="0">
                  <a:solidFill>
                    <a:schemeClr val="tx1"/>
                  </a:solidFill>
                </a:rPr>
                <a:t>     Data Management and Sharing Costs</a:t>
              </a:r>
            </a:p>
          </p:txBody>
        </p:sp>
      </p:grpSp>
      <p:grpSp>
        <p:nvGrpSpPr>
          <p:cNvPr id="13" name="Group 12">
            <a:extLst>
              <a:ext uri="{FF2B5EF4-FFF2-40B4-BE49-F238E27FC236}">
                <a16:creationId xmlns:a16="http://schemas.microsoft.com/office/drawing/2014/main" id="{EEA778CC-2365-4A78-9FFD-807BC04A203A}"/>
              </a:ext>
              <a:ext uri="{C183D7F6-B498-43B3-948B-1728B52AA6E4}">
                <adec:decorative xmlns:adec="http://schemas.microsoft.com/office/drawing/2017/decorative" val="1"/>
              </a:ext>
            </a:extLst>
          </p:cNvPr>
          <p:cNvGrpSpPr/>
          <p:nvPr/>
        </p:nvGrpSpPr>
        <p:grpSpPr>
          <a:xfrm>
            <a:off x="6317212" y="4762915"/>
            <a:ext cx="5015336" cy="1056282"/>
            <a:chOff x="2711801" y="5343449"/>
            <a:chExt cx="6725589" cy="1047898"/>
          </a:xfrm>
        </p:grpSpPr>
        <p:pic>
          <p:nvPicPr>
            <p:cNvPr id="14" name="Picture 13" descr="Budget Justifications section of the PHS 398 Modular Budget Form showing Personnel Justification, Consortium Justification, and Additional Narrative Justification, which will be used for DMS Costs">
              <a:extLst>
                <a:ext uri="{FF2B5EF4-FFF2-40B4-BE49-F238E27FC236}">
                  <a16:creationId xmlns:a16="http://schemas.microsoft.com/office/drawing/2014/main" id="{07B9C7D5-6FCA-409C-8A48-72181C109F10}"/>
                </a:ext>
              </a:extLst>
            </p:cNvPr>
            <p:cNvPicPr>
              <a:picLocks noChangeAspect="1"/>
            </p:cNvPicPr>
            <p:nvPr/>
          </p:nvPicPr>
          <p:blipFill>
            <a:blip r:embed="rId5"/>
            <a:stretch>
              <a:fillRect/>
            </a:stretch>
          </p:blipFill>
          <p:spPr>
            <a:xfrm>
              <a:off x="2711801" y="5343449"/>
              <a:ext cx="6725589" cy="1047896"/>
            </a:xfrm>
            <a:prstGeom prst="rect">
              <a:avLst/>
            </a:prstGeom>
            <a:ln>
              <a:noFill/>
            </a:ln>
            <a:effectLst>
              <a:outerShdw blurRad="292100" dist="139700" dir="2700000" algn="tl" rotWithShape="0">
                <a:srgbClr val="333333">
                  <a:alpha val="65000"/>
                </a:srgbClr>
              </a:outerShdw>
            </a:effectLst>
          </p:spPr>
        </p:pic>
        <p:sp>
          <p:nvSpPr>
            <p:cNvPr id="15" name="Rectangle 14" descr="Box highlighting location of Additional Narrative Justification where Data Management and Sharing Costs will be indicated on the Modular Budget Form">
              <a:extLst>
                <a:ext uri="{FF2B5EF4-FFF2-40B4-BE49-F238E27FC236}">
                  <a16:creationId xmlns:a16="http://schemas.microsoft.com/office/drawing/2014/main" id="{5FC09D8A-A8A4-4322-AF71-0E80618AD765}"/>
                </a:ext>
              </a:extLst>
            </p:cNvPr>
            <p:cNvSpPr/>
            <p:nvPr/>
          </p:nvSpPr>
          <p:spPr>
            <a:xfrm>
              <a:off x="3026597" y="6086547"/>
              <a:ext cx="1554480"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F23F3863-6092-49AF-91C4-6A92708AA1D6}"/>
              </a:ext>
              <a:ext uri="{C183D7F6-B498-43B3-948B-1728B52AA6E4}">
                <adec:decorative xmlns:adec="http://schemas.microsoft.com/office/drawing/2017/decorative" val="1"/>
              </a:ext>
            </a:extLst>
          </p:cNvPr>
          <p:cNvSpPr>
            <a:spLocks noGrp="1"/>
          </p:cNvSpPr>
          <p:nvPr>
            <p:ph type="sldNum" sz="quarter" idx="16"/>
          </p:nvPr>
        </p:nvSpPr>
        <p:spPr/>
        <p:txBody>
          <a:bodyPr/>
          <a:lstStyle/>
          <a:p>
            <a:pPr>
              <a:defRPr/>
            </a:pPr>
            <a:fld id="{41303DC8-D049-4606-B080-DDC65A2B61F5}" type="slidenum">
              <a:rPr lang="en-US" smtClean="0"/>
              <a:pPr>
                <a:defRPr/>
              </a:pPr>
              <a:t>19</a:t>
            </a:fld>
            <a:endParaRPr lang="en-US" dirty="0"/>
          </a:p>
        </p:txBody>
      </p:sp>
    </p:spTree>
    <p:extLst>
      <p:ext uri="{BB962C8B-B14F-4D97-AF65-F5344CB8AC3E}">
        <p14:creationId xmlns:p14="http://schemas.microsoft.com/office/powerpoint/2010/main" val="4294938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8BC46-A2CB-4B5B-BC96-1C70F1D295D1}"/>
              </a:ext>
            </a:extLst>
          </p:cNvPr>
          <p:cNvSpPr>
            <a:spLocks noGrp="1"/>
          </p:cNvSpPr>
          <p:nvPr>
            <p:ph type="title"/>
          </p:nvPr>
        </p:nvSpPr>
        <p:spPr/>
        <p:txBody>
          <a:bodyPr/>
          <a:lstStyle/>
          <a:p>
            <a:r>
              <a:rPr lang="en-US" dirty="0"/>
              <a:t>Take Home Messages</a:t>
            </a:r>
          </a:p>
        </p:txBody>
      </p:sp>
      <p:sp>
        <p:nvSpPr>
          <p:cNvPr id="3" name="Content Placeholder 2">
            <a:extLst>
              <a:ext uri="{FF2B5EF4-FFF2-40B4-BE49-F238E27FC236}">
                <a16:creationId xmlns:a16="http://schemas.microsoft.com/office/drawing/2014/main" id="{6B251457-EDAC-41A8-8994-B7FC2B4446B3}"/>
              </a:ext>
            </a:extLst>
          </p:cNvPr>
          <p:cNvSpPr>
            <a:spLocks noGrp="1"/>
          </p:cNvSpPr>
          <p:nvPr>
            <p:ph sz="quarter" idx="13"/>
          </p:nvPr>
        </p:nvSpPr>
        <p:spPr>
          <a:xfrm>
            <a:off x="402336" y="1447800"/>
            <a:ext cx="11338560" cy="4572000"/>
          </a:xfrm>
        </p:spPr>
        <p:txBody>
          <a:bodyPr/>
          <a:lstStyle/>
          <a:p>
            <a:r>
              <a:rPr lang="en-US" sz="2400" dirty="0"/>
              <a:t>PATSA- (think PASTA with a Boston accent) -Plan Ahead To Stay Ahead</a:t>
            </a:r>
          </a:p>
          <a:p>
            <a:r>
              <a:rPr lang="en-US" sz="2400" dirty="0"/>
              <a:t>Make sure all your registrations are in place and you know your commons ID and password</a:t>
            </a:r>
          </a:p>
          <a:p>
            <a:r>
              <a:rPr lang="en-US" sz="2400" b="1" dirty="0"/>
              <a:t>READ the Funding Opportunity Announcement! </a:t>
            </a:r>
            <a:r>
              <a:rPr lang="en-US" sz="2400" dirty="0"/>
              <a:t>Application instructions guide&lt;NOFO&lt;Notices</a:t>
            </a:r>
          </a:p>
          <a:p>
            <a:r>
              <a:rPr lang="en-US" sz="2400" dirty="0"/>
              <a:t>Know what submission system your organization uses (ASSIST, workspace, S2S)</a:t>
            </a:r>
          </a:p>
          <a:p>
            <a:r>
              <a:rPr lang="en-US" sz="2400" dirty="0"/>
              <a:t>Build your team, establish responsibilities</a:t>
            </a:r>
          </a:p>
          <a:p>
            <a:r>
              <a:rPr lang="en-US" sz="2400" dirty="0"/>
              <a:t>Complete the application- NIH recommends submitted early to ensure on time submission- Early is on a calendar NOT a clock</a:t>
            </a:r>
          </a:p>
          <a:p>
            <a:r>
              <a:rPr lang="en-US" sz="2400" dirty="0"/>
              <a:t>If you can’t see the grant image, we can’t see the grant image, which means we can’t review it and can’t fund it- correct all errors!</a:t>
            </a:r>
          </a:p>
          <a:p>
            <a:r>
              <a:rPr lang="en-US" sz="2400" dirty="0"/>
              <a:t>NIH staff and reviewers also check for compliance to policies</a:t>
            </a:r>
          </a:p>
        </p:txBody>
      </p:sp>
      <p:sp>
        <p:nvSpPr>
          <p:cNvPr id="4" name="Slide Number Placeholder 3">
            <a:extLst>
              <a:ext uri="{FF2B5EF4-FFF2-40B4-BE49-F238E27FC236}">
                <a16:creationId xmlns:a16="http://schemas.microsoft.com/office/drawing/2014/main" id="{DE55B86B-8A69-4CD5-9904-FB6A22D70E84}"/>
              </a:ext>
            </a:extLst>
          </p:cNvPr>
          <p:cNvSpPr>
            <a:spLocks noGrp="1"/>
          </p:cNvSpPr>
          <p:nvPr>
            <p:ph type="sldNum" sz="quarter" idx="16"/>
          </p:nvPr>
        </p:nvSpPr>
        <p:spPr/>
        <p:txBody>
          <a:bodyPr/>
          <a:lstStyle/>
          <a:p>
            <a:pPr>
              <a:defRPr/>
            </a:pPr>
            <a:fld id="{41303DC8-D049-4606-B080-DDC65A2B61F5}" type="slidenum">
              <a:rPr lang="en-US" smtClean="0"/>
              <a:pPr>
                <a:defRPr/>
              </a:pPr>
              <a:t>2</a:t>
            </a:fld>
            <a:endParaRPr lang="en-US" dirty="0"/>
          </a:p>
        </p:txBody>
      </p:sp>
    </p:spTree>
    <p:extLst>
      <p:ext uri="{BB962C8B-B14F-4D97-AF65-F5344CB8AC3E}">
        <p14:creationId xmlns:p14="http://schemas.microsoft.com/office/powerpoint/2010/main" val="903264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57110-B56E-48A1-A64C-793444D139AF}"/>
              </a:ext>
            </a:extLst>
          </p:cNvPr>
          <p:cNvSpPr>
            <a:spLocks noGrp="1"/>
          </p:cNvSpPr>
          <p:nvPr>
            <p:ph type="title"/>
          </p:nvPr>
        </p:nvSpPr>
        <p:spPr/>
        <p:txBody>
          <a:bodyPr/>
          <a:lstStyle/>
          <a:p>
            <a:r>
              <a:rPr lang="en-US" dirty="0"/>
              <a:t>DMS Plan</a:t>
            </a:r>
          </a:p>
        </p:txBody>
      </p:sp>
      <p:sp>
        <p:nvSpPr>
          <p:cNvPr id="5" name="Content Placeholder 2">
            <a:extLst>
              <a:ext uri="{FF2B5EF4-FFF2-40B4-BE49-F238E27FC236}">
                <a16:creationId xmlns:a16="http://schemas.microsoft.com/office/drawing/2014/main" id="{09FAE2CA-2AAA-42FD-9DD2-F01CD6F548C0}"/>
              </a:ext>
            </a:extLst>
          </p:cNvPr>
          <p:cNvSpPr>
            <a:spLocks noGrp="1"/>
          </p:cNvSpPr>
          <p:nvPr>
            <p:ph sz="quarter" idx="13"/>
          </p:nvPr>
        </p:nvSpPr>
        <p:spPr>
          <a:xfrm>
            <a:off x="401638" y="1527175"/>
            <a:ext cx="11339512" cy="4572000"/>
          </a:xfrm>
        </p:spPr>
        <p:txBody>
          <a:bodyPr/>
          <a:lstStyle/>
          <a:p>
            <a:r>
              <a:rPr lang="en-US" sz="1800" dirty="0"/>
              <a:t>The DMS plan will not be assembled into the application image </a:t>
            </a:r>
          </a:p>
          <a:p>
            <a:pPr lvl="1"/>
            <a:r>
              <a:rPr lang="en-US" sz="1600" dirty="0"/>
              <a:t>*unless specified in the funding opportunity to be evaluated as part of the approach criteria in peer review</a:t>
            </a:r>
          </a:p>
          <a:p>
            <a:r>
              <a:rPr lang="en-US" sz="1800" dirty="0"/>
              <a:t>The DMS plan will be visible in the internal and PI view of the grant folder</a:t>
            </a:r>
          </a:p>
          <a:p>
            <a:r>
              <a:rPr lang="en-US" sz="1800" dirty="0"/>
              <a:t>The DMS plan will not be visible in the grant folder accessible to reviewers*</a:t>
            </a:r>
          </a:p>
        </p:txBody>
      </p:sp>
      <p:sp>
        <p:nvSpPr>
          <p:cNvPr id="15" name="TextBox 14">
            <a:extLst>
              <a:ext uri="{FF2B5EF4-FFF2-40B4-BE49-F238E27FC236}">
                <a16:creationId xmlns:a16="http://schemas.microsoft.com/office/drawing/2014/main" id="{3DE735AF-1C43-48D7-B0DC-26C796A8C78C}"/>
              </a:ext>
            </a:extLst>
          </p:cNvPr>
          <p:cNvSpPr txBox="1"/>
          <p:nvPr/>
        </p:nvSpPr>
        <p:spPr>
          <a:xfrm>
            <a:off x="362508" y="5054905"/>
            <a:ext cx="5136323" cy="830997"/>
          </a:xfrm>
          <a:prstGeom prst="rect">
            <a:avLst/>
          </a:prstGeom>
          <a:noFill/>
        </p:spPr>
        <p:txBody>
          <a:bodyPr wrap="square" rtlCol="0">
            <a:spAutoFit/>
          </a:bodyPr>
          <a:lstStyle/>
          <a:p>
            <a:r>
              <a:rPr lang="en-US" sz="1600" dirty="0">
                <a:latin typeface="Georgia" panose="02040502050405020303" pitchFamily="18" charset="0"/>
              </a:rPr>
              <a:t>The DMSP will display the same Grants.gov tracking number and time stamp as seen on the assembled image</a:t>
            </a:r>
          </a:p>
        </p:txBody>
      </p:sp>
      <p:pic>
        <p:nvPicPr>
          <p:cNvPr id="14" name="Picture 13">
            <a:extLst>
              <a:ext uri="{FF2B5EF4-FFF2-40B4-BE49-F238E27FC236}">
                <a16:creationId xmlns:a16="http://schemas.microsoft.com/office/drawing/2014/main" id="{79702B62-57E0-4D7B-96C8-3A4242E3386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04800" y="5988725"/>
            <a:ext cx="7877175" cy="485775"/>
          </a:xfrm>
          <a:prstGeom prst="rect">
            <a:avLst/>
          </a:prstGeom>
        </p:spPr>
      </p:pic>
      <p:pic>
        <p:nvPicPr>
          <p:cNvPr id="8" name="Picture 7">
            <a:extLst>
              <a:ext uri="{FF2B5EF4-FFF2-40B4-BE49-F238E27FC236}">
                <a16:creationId xmlns:a16="http://schemas.microsoft.com/office/drawing/2014/main" id="{D0017A60-70F5-4E8E-A857-81F9484CE8D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568681" y="2846718"/>
            <a:ext cx="5519884" cy="2955336"/>
          </a:xfrm>
          <a:prstGeom prst="rect">
            <a:avLst/>
          </a:prstGeom>
        </p:spPr>
      </p:pic>
      <p:pic>
        <p:nvPicPr>
          <p:cNvPr id="6" name="Picture 5">
            <a:extLst>
              <a:ext uri="{FF2B5EF4-FFF2-40B4-BE49-F238E27FC236}">
                <a16:creationId xmlns:a16="http://schemas.microsoft.com/office/drawing/2014/main" id="{C4737AED-DE4A-43D5-A262-07EBD7D997DE}"/>
              </a:ext>
              <a:ext uri="{C183D7F6-B498-43B3-948B-1728B52AA6E4}">
                <adec:decorative xmlns:adec="http://schemas.microsoft.com/office/drawing/2017/decorative" val="1"/>
              </a:ext>
            </a:extLst>
          </p:cNvPr>
          <p:cNvPicPr>
            <a:picLocks noChangeAspect="1"/>
          </p:cNvPicPr>
          <p:nvPr/>
        </p:nvPicPr>
        <p:blipFill rotWithShape="1">
          <a:blip r:embed="rId4"/>
          <a:srcRect l="3833"/>
          <a:stretch/>
        </p:blipFill>
        <p:spPr>
          <a:xfrm>
            <a:off x="872918" y="2907344"/>
            <a:ext cx="4224484" cy="2054225"/>
          </a:xfrm>
          <a:prstGeom prst="rect">
            <a:avLst/>
          </a:prstGeom>
        </p:spPr>
      </p:pic>
      <p:sp>
        <p:nvSpPr>
          <p:cNvPr id="4" name="Slide Number Placeholder 3">
            <a:extLst>
              <a:ext uri="{FF2B5EF4-FFF2-40B4-BE49-F238E27FC236}">
                <a16:creationId xmlns:a16="http://schemas.microsoft.com/office/drawing/2014/main" id="{27236FCD-DC42-4E49-AFD6-501C11D49879}"/>
              </a:ext>
              <a:ext uri="{C183D7F6-B498-43B3-948B-1728B52AA6E4}">
                <adec:decorative xmlns:adec="http://schemas.microsoft.com/office/drawing/2017/decorative" val="1"/>
              </a:ext>
            </a:extLst>
          </p:cNvPr>
          <p:cNvSpPr>
            <a:spLocks noGrp="1"/>
          </p:cNvSpPr>
          <p:nvPr>
            <p:ph type="sldNum" sz="quarter" idx="16"/>
          </p:nvPr>
        </p:nvSpPr>
        <p:spPr/>
        <p:txBody>
          <a:bodyPr/>
          <a:lstStyle/>
          <a:p>
            <a:pPr>
              <a:defRPr/>
            </a:pPr>
            <a:fld id="{41303DC8-D049-4606-B080-DDC65A2B61F5}" type="slidenum">
              <a:rPr lang="en-US" smtClean="0"/>
              <a:pPr>
                <a:defRPr/>
              </a:pPr>
              <a:t>20</a:t>
            </a:fld>
            <a:endParaRPr lang="en-US" dirty="0"/>
          </a:p>
        </p:txBody>
      </p:sp>
      <p:sp>
        <p:nvSpPr>
          <p:cNvPr id="9" name="Arrow: Left 8">
            <a:extLst>
              <a:ext uri="{FF2B5EF4-FFF2-40B4-BE49-F238E27FC236}">
                <a16:creationId xmlns:a16="http://schemas.microsoft.com/office/drawing/2014/main" id="{478446E7-95FB-4C5C-829F-CBBC94273539}"/>
              </a:ext>
              <a:ext uri="{C183D7F6-B498-43B3-948B-1728B52AA6E4}">
                <adec:decorative xmlns:adec="http://schemas.microsoft.com/office/drawing/2017/decorative" val="1"/>
              </a:ext>
            </a:extLst>
          </p:cNvPr>
          <p:cNvSpPr/>
          <p:nvPr/>
        </p:nvSpPr>
        <p:spPr>
          <a:xfrm>
            <a:off x="3235118" y="4340408"/>
            <a:ext cx="9144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0" name="Arrow: Left 9">
            <a:extLst>
              <a:ext uri="{FF2B5EF4-FFF2-40B4-BE49-F238E27FC236}">
                <a16:creationId xmlns:a16="http://schemas.microsoft.com/office/drawing/2014/main" id="{1B8C28D9-BB53-442A-A330-0C0238821BB0}"/>
              </a:ext>
              <a:ext uri="{C183D7F6-B498-43B3-948B-1728B52AA6E4}">
                <adec:decorative xmlns:adec="http://schemas.microsoft.com/office/drawing/2017/decorative" val="1"/>
              </a:ext>
            </a:extLst>
          </p:cNvPr>
          <p:cNvSpPr/>
          <p:nvPr/>
        </p:nvSpPr>
        <p:spPr>
          <a:xfrm>
            <a:off x="10896600" y="5421054"/>
            <a:ext cx="9144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2802586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6: Finalize Your Application</a:t>
            </a:r>
          </a:p>
        </p:txBody>
      </p:sp>
      <p:graphicFrame>
        <p:nvGraphicFramePr>
          <p:cNvPr id="5" name="Table 4" title="Actions to finalize application in ASSIST and Workspace">
            <a:extLst>
              <a:ext uri="{FF2B5EF4-FFF2-40B4-BE49-F238E27FC236}">
                <a16:creationId xmlns:a16="http://schemas.microsoft.com/office/drawing/2014/main" id="{7D72694A-DCFE-43A3-B86F-76AF160181AF}"/>
              </a:ext>
            </a:extLst>
          </p:cNvPr>
          <p:cNvGraphicFramePr>
            <a:graphicFrameLocks noGrp="1"/>
          </p:cNvGraphicFramePr>
          <p:nvPr>
            <p:extLst>
              <p:ext uri="{D42A27DB-BD31-4B8C-83A1-F6EECF244321}">
                <p14:modId xmlns:p14="http://schemas.microsoft.com/office/powerpoint/2010/main" val="3048132307"/>
              </p:ext>
            </p:extLst>
          </p:nvPr>
        </p:nvGraphicFramePr>
        <p:xfrm>
          <a:off x="452967" y="1752600"/>
          <a:ext cx="11277600" cy="4517295"/>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3215892589"/>
                    </a:ext>
                  </a:extLst>
                </a:gridCol>
                <a:gridCol w="3429000">
                  <a:extLst>
                    <a:ext uri="{9D8B030D-6E8A-4147-A177-3AD203B41FA5}">
                      <a16:colId xmlns:a16="http://schemas.microsoft.com/office/drawing/2014/main" val="70397524"/>
                    </a:ext>
                  </a:extLst>
                </a:gridCol>
                <a:gridCol w="3429000">
                  <a:extLst>
                    <a:ext uri="{9D8B030D-6E8A-4147-A177-3AD203B41FA5}">
                      <a16:colId xmlns:a16="http://schemas.microsoft.com/office/drawing/2014/main" val="3447728611"/>
                    </a:ext>
                  </a:extLst>
                </a:gridCol>
              </a:tblGrid>
              <a:tr h="471610">
                <a:tc>
                  <a:txBody>
                    <a:bodyPr/>
                    <a:lstStyle/>
                    <a:p>
                      <a:pPr algn="ctr"/>
                      <a:r>
                        <a:rPr lang="en-US" sz="2400" dirty="0"/>
                        <a:t>Action</a:t>
                      </a:r>
                    </a:p>
                  </a:txBody>
                  <a:tcPr/>
                </a:tc>
                <a:tc>
                  <a:txBody>
                    <a:bodyPr/>
                    <a:lstStyle/>
                    <a:p>
                      <a:pPr algn="ctr"/>
                      <a:r>
                        <a:rPr lang="en-US" sz="2400" b="1" dirty="0"/>
                        <a:t>ASSIST</a:t>
                      </a:r>
                    </a:p>
                  </a:txBody>
                  <a:tcPr/>
                </a:tc>
                <a:tc>
                  <a:txBody>
                    <a:bodyPr/>
                    <a:lstStyle/>
                    <a:p>
                      <a:pPr algn="ctr"/>
                      <a:r>
                        <a:rPr lang="en-US" sz="2400" b="1" dirty="0"/>
                        <a:t>Workspace</a:t>
                      </a:r>
                    </a:p>
                  </a:txBody>
                  <a:tcPr/>
                </a:tc>
                <a:extLst>
                  <a:ext uri="{0D108BD9-81ED-4DB2-BD59-A6C34878D82A}">
                    <a16:rowId xmlns:a16="http://schemas.microsoft.com/office/drawing/2014/main" val="3450750055"/>
                  </a:ext>
                </a:extLst>
              </a:tr>
              <a:tr h="1052390">
                <a:tc>
                  <a:txBody>
                    <a:bodyPr/>
                    <a:lstStyle/>
                    <a:p>
                      <a:r>
                        <a:rPr lang="en-US" sz="2400" b="0" dirty="0"/>
                        <a:t>6a.</a:t>
                      </a:r>
                      <a:r>
                        <a:rPr lang="en-US" sz="2400" b="0" baseline="0" dirty="0"/>
                        <a:t> </a:t>
                      </a:r>
                      <a:r>
                        <a:rPr lang="en-US" sz="2400" b="0" dirty="0"/>
                        <a:t>Run a pre-submission validation check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Validate Application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Preview Grantor Validation</a:t>
                      </a:r>
                    </a:p>
                  </a:txBody>
                  <a:tcPr/>
                </a:tc>
                <a:extLst>
                  <a:ext uri="{0D108BD9-81ED-4DB2-BD59-A6C34878D82A}">
                    <a16:rowId xmlns:a16="http://schemas.microsoft.com/office/drawing/2014/main" val="2123435743"/>
                  </a:ext>
                </a:extLst>
              </a:tr>
              <a:tr h="1495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6b. Generate a pre-submission image of your assembled application in the NIH format</a:t>
                      </a:r>
                    </a:p>
                  </a:txBody>
                  <a:tcPr/>
                </a:tc>
                <a:tc>
                  <a:txBody>
                    <a:bodyPr/>
                    <a:lstStyle/>
                    <a:p>
                      <a:r>
                        <a:rPr lang="en-US" sz="2400" dirty="0"/>
                        <a:t>Preview Application</a:t>
                      </a:r>
                    </a:p>
                  </a:txBody>
                  <a:tcPr/>
                </a:tc>
                <a:tc>
                  <a:txBody>
                    <a:bodyPr/>
                    <a:lstStyle/>
                    <a:p>
                      <a:r>
                        <a:rPr lang="en-US" sz="2400" dirty="0"/>
                        <a:t>Grantor Image</a:t>
                      </a:r>
                    </a:p>
                  </a:txBody>
                  <a:tcPr/>
                </a:tc>
                <a:extLst>
                  <a:ext uri="{0D108BD9-81ED-4DB2-BD59-A6C34878D82A}">
                    <a16:rowId xmlns:a16="http://schemas.microsoft.com/office/drawing/2014/main" val="191903841"/>
                  </a:ext>
                </a:extLst>
              </a:tr>
              <a:tr h="1497621">
                <a:tc>
                  <a:txBody>
                    <a:bodyPr/>
                    <a:lstStyle/>
                    <a:p>
                      <a:r>
                        <a:rPr lang="en-US" sz="2400" b="0" dirty="0"/>
                        <a:t>6c. Take any additional steps needed to prepare for Submission</a:t>
                      </a:r>
                    </a:p>
                  </a:txBody>
                  <a:tcPr/>
                </a:tc>
                <a:tc>
                  <a:txBody>
                    <a:bodyPr/>
                    <a:lstStyle/>
                    <a:p>
                      <a:r>
                        <a:rPr lang="en-US" sz="2400" dirty="0"/>
                        <a:t>Update Submission Status to “Ready to Submit”</a:t>
                      </a:r>
                    </a:p>
                  </a:txBody>
                  <a:tcPr/>
                </a:tc>
                <a:tc>
                  <a:txBody>
                    <a:bodyPr/>
                    <a:lstStyle/>
                    <a:p>
                      <a:r>
                        <a:rPr lang="en-US" sz="2400" dirty="0"/>
                        <a:t>Complete and Notify AOR (optional)</a:t>
                      </a:r>
                    </a:p>
                  </a:txBody>
                  <a:tcPr/>
                </a:tc>
                <a:extLst>
                  <a:ext uri="{0D108BD9-81ED-4DB2-BD59-A6C34878D82A}">
                    <a16:rowId xmlns:a16="http://schemas.microsoft.com/office/drawing/2014/main" val="1910147124"/>
                  </a:ext>
                </a:extLst>
              </a:tr>
            </a:tbl>
          </a:graphicData>
        </a:graphic>
      </p:graphicFrame>
      <p:grpSp>
        <p:nvGrpSpPr>
          <p:cNvPr id="13" name="Group 12">
            <a:extLst>
              <a:ext uri="{C183D7F6-B498-43B3-948B-1728B52AA6E4}">
                <adec:decorative xmlns:adec="http://schemas.microsoft.com/office/drawing/2017/decorative" val="1"/>
              </a:ext>
            </a:extLst>
          </p:cNvPr>
          <p:cNvGrpSpPr/>
          <p:nvPr/>
        </p:nvGrpSpPr>
        <p:grpSpPr>
          <a:xfrm>
            <a:off x="402167" y="224803"/>
            <a:ext cx="1016000" cy="1016000"/>
            <a:chOff x="6801034" y="1885364"/>
            <a:chExt cx="1016000" cy="1016000"/>
          </a:xfrm>
        </p:grpSpPr>
        <p:grpSp>
          <p:nvGrpSpPr>
            <p:cNvPr id="6" name="Group 5"/>
            <p:cNvGrpSpPr/>
            <p:nvPr/>
          </p:nvGrpSpPr>
          <p:grpSpPr>
            <a:xfrm>
              <a:off x="6801034" y="1885364"/>
              <a:ext cx="1016000" cy="1016000"/>
              <a:chOff x="8619527" y="416519"/>
              <a:chExt cx="1016000" cy="1016000"/>
            </a:xfrm>
          </p:grpSpPr>
          <p:sp>
            <p:nvSpPr>
              <p:cNvPr id="9" name="Oval 8" title="&quot;&quot;"/>
              <p:cNvSpPr/>
              <p:nvPr/>
            </p:nvSpPr>
            <p:spPr>
              <a:xfrm>
                <a:off x="8619527" y="416519"/>
                <a:ext cx="1016000" cy="1016000"/>
              </a:xfrm>
              <a:prstGeom prst="ellipse">
                <a:avLst/>
              </a:prstGeom>
              <a:solidFill>
                <a:srgbClr val="59A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0" name="Oval 9" title="&quot;&quot;"/>
              <p:cNvSpPr/>
              <p:nvPr/>
            </p:nvSpPr>
            <p:spPr>
              <a:xfrm>
                <a:off x="8714015" y="511007"/>
                <a:ext cx="827024" cy="827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3200" dirty="0"/>
              </a:p>
            </p:txBody>
          </p:sp>
        </p:grpSp>
        <p:pic>
          <p:nvPicPr>
            <p:cNvPr id="7" name="Picture 6" title="&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6247" y="2112845"/>
              <a:ext cx="525354" cy="525354"/>
            </a:xfrm>
            <a:prstGeom prst="rect">
              <a:avLst/>
            </a:prstGeom>
          </p:spPr>
        </p:pic>
      </p:grpSp>
      <p:sp>
        <p:nvSpPr>
          <p:cNvPr id="4" name="Slide Number Placeholder 3">
            <a:extLst>
              <a:ext uri="{C183D7F6-B498-43B3-948B-1728B52AA6E4}">
                <adec:decorative xmlns:adec="http://schemas.microsoft.com/office/drawing/2017/decorative" val="1"/>
              </a:ext>
            </a:extLst>
          </p:cNvPr>
          <p:cNvSpPr>
            <a:spLocks noGrp="1"/>
          </p:cNvSpPr>
          <p:nvPr>
            <p:ph type="sldNum" sz="quarter" idx="16"/>
          </p:nvPr>
        </p:nvSpPr>
        <p:spPr/>
        <p:txBody>
          <a:bodyPr/>
          <a:lstStyle/>
          <a:p>
            <a:pPr>
              <a:defRPr/>
            </a:pPr>
            <a:fld id="{41303DC8-D049-4606-B080-DDC65A2B61F5}" type="slidenum">
              <a:rPr lang="en-US" smtClean="0"/>
              <a:pPr>
                <a:defRPr/>
              </a:pPr>
              <a:t>21</a:t>
            </a:fld>
            <a:endParaRPr lang="en-US" dirty="0"/>
          </a:p>
        </p:txBody>
      </p:sp>
    </p:spTree>
    <p:extLst>
      <p:ext uri="{BB962C8B-B14F-4D97-AF65-F5344CB8AC3E}">
        <p14:creationId xmlns:p14="http://schemas.microsoft.com/office/powerpoint/2010/main" val="522519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7: Submit Your Application</a:t>
            </a:r>
          </a:p>
        </p:txBody>
      </p:sp>
      <p:sp>
        <p:nvSpPr>
          <p:cNvPr id="3" name="Content Placeholder 2"/>
          <p:cNvSpPr>
            <a:spLocks noGrp="1"/>
          </p:cNvSpPr>
          <p:nvPr>
            <p:ph sz="quarter" idx="13"/>
          </p:nvPr>
        </p:nvSpPr>
        <p:spPr>
          <a:xfrm>
            <a:off x="152400" y="1371600"/>
            <a:ext cx="5285738" cy="4622298"/>
          </a:xfrm>
        </p:spPr>
        <p:txBody>
          <a:bodyPr/>
          <a:lstStyle/>
          <a:p>
            <a:pPr>
              <a:spcAft>
                <a:spcPts val="600"/>
              </a:spcAft>
            </a:pPr>
            <a:r>
              <a:rPr lang="en-US" sz="2400" dirty="0"/>
              <a:t>Follow steps for your submission method</a:t>
            </a:r>
          </a:p>
          <a:p>
            <a:pPr>
              <a:spcAft>
                <a:spcPts val="600"/>
              </a:spcAft>
            </a:pPr>
            <a:r>
              <a:rPr lang="en-US" sz="2400" dirty="0"/>
              <a:t>Only folks with Grants.gov AOR (Authorized Organization Representative) credentials can submit</a:t>
            </a:r>
          </a:p>
          <a:p>
            <a:pPr>
              <a:spcAft>
                <a:spcPts val="600"/>
              </a:spcAft>
            </a:pPr>
            <a:r>
              <a:rPr lang="en-US" sz="2400" dirty="0"/>
              <a:t>All NIH applications route through Grants.gov </a:t>
            </a:r>
          </a:p>
          <a:p>
            <a:pPr>
              <a:spcAft>
                <a:spcPts val="600"/>
              </a:spcAft>
            </a:pPr>
            <a:r>
              <a:rPr lang="en-US" sz="2400" dirty="0"/>
              <a:t>Your Grants.gov timestamp</a:t>
            </a:r>
            <a:br>
              <a:rPr lang="en-US" sz="2400" dirty="0"/>
            </a:br>
            <a:r>
              <a:rPr lang="en-US" sz="2400" dirty="0"/>
              <a:t> is used to determine </a:t>
            </a:r>
            <a:br>
              <a:rPr lang="en-US" sz="2400" dirty="0"/>
            </a:br>
            <a:r>
              <a:rPr lang="en-US" sz="2400" dirty="0"/>
              <a:t>“on-time” submission</a:t>
            </a:r>
          </a:p>
        </p:txBody>
      </p:sp>
      <p:pic>
        <p:nvPicPr>
          <p:cNvPr id="9" name="Picture 8" descr="Screenshot of Sample Application Status page">
            <a:extLst>
              <a:ext uri="{FF2B5EF4-FFF2-40B4-BE49-F238E27FC236}">
                <a16:creationId xmlns:a16="http://schemas.microsoft.com/office/drawing/2014/main" id="{AD40EA90-719F-45BD-9C95-52B2F4A0474E}"/>
              </a:ext>
            </a:extLst>
          </p:cNvPr>
          <p:cNvPicPr>
            <a:picLocks noChangeAspect="1"/>
          </p:cNvPicPr>
          <p:nvPr/>
        </p:nvPicPr>
        <p:blipFill>
          <a:blip r:embed="rId3"/>
          <a:stretch>
            <a:fillRect/>
          </a:stretch>
        </p:blipFill>
        <p:spPr>
          <a:xfrm>
            <a:off x="5081630" y="1468439"/>
            <a:ext cx="6477000" cy="4816757"/>
          </a:xfrm>
          <a:prstGeom prst="rect">
            <a:avLst/>
          </a:prstGeom>
        </p:spPr>
      </p:pic>
      <p:sp>
        <p:nvSpPr>
          <p:cNvPr id="12" name="Rounded Rectangular Callout 11" title="Grants.gov Tracking #"/>
          <p:cNvSpPr/>
          <p:nvPr/>
        </p:nvSpPr>
        <p:spPr>
          <a:xfrm>
            <a:off x="8320130" y="2756443"/>
            <a:ext cx="3299780" cy="457200"/>
          </a:xfrm>
          <a:prstGeom prst="wedgeRoundRectCallout">
            <a:avLst>
              <a:gd name="adj1" fmla="val -48940"/>
              <a:gd name="adj2" fmla="val 87582"/>
              <a:gd name="adj3" fmla="val 16667"/>
            </a:avLst>
          </a:prstGeom>
          <a:solidFill>
            <a:srgbClr val="FFCC66"/>
          </a:solidFill>
          <a:ln>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Grants.gov Tracking #</a:t>
            </a:r>
          </a:p>
        </p:txBody>
      </p:sp>
      <p:sp>
        <p:nvSpPr>
          <p:cNvPr id="13" name="Rounded Rectangular Callout 12" title="Date/Time Stamp – always recorded in Eastern Time"/>
          <p:cNvSpPr/>
          <p:nvPr/>
        </p:nvSpPr>
        <p:spPr>
          <a:xfrm>
            <a:off x="9163472" y="3481899"/>
            <a:ext cx="2876128" cy="1413849"/>
          </a:xfrm>
          <a:prstGeom prst="wedgeRoundRectCallout">
            <a:avLst>
              <a:gd name="adj1" fmla="val -58122"/>
              <a:gd name="adj2" fmla="val -26508"/>
              <a:gd name="adj3" fmla="val 16667"/>
            </a:avLst>
          </a:prstGeom>
          <a:solidFill>
            <a:srgbClr val="FFCC66"/>
          </a:solidFill>
          <a:ln>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Date/Time Stamp – always recorded in Eastern Time</a:t>
            </a:r>
          </a:p>
        </p:txBody>
      </p:sp>
      <p:sp>
        <p:nvSpPr>
          <p:cNvPr id="7" name="Rectangle 8">
            <a:extLst>
              <a:ext uri="{C183D7F6-B498-43B3-948B-1728B52AA6E4}">
                <adec:decorative xmlns:adec="http://schemas.microsoft.com/office/drawing/2017/decorative" val="1"/>
              </a:ext>
            </a:extLst>
          </p:cNvPr>
          <p:cNvSpPr>
            <a:spLocks noChangeArrowheads="1"/>
          </p:cNvSpPr>
          <p:nvPr/>
        </p:nvSpPr>
        <p:spPr bwMode="auto">
          <a:xfrm>
            <a:off x="7239000" y="3682749"/>
            <a:ext cx="1588611" cy="211642"/>
          </a:xfrm>
          <a:prstGeom prst="rect">
            <a:avLst/>
          </a:prstGeom>
          <a:noFill/>
          <a:ln w="28575">
            <a:solidFill>
              <a:schemeClr val="accent2"/>
            </a:solidFill>
            <a:miter lim="800000"/>
            <a:headEnd/>
            <a:tailEnd/>
          </a:ln>
        </p:spPr>
        <p:txBody>
          <a:bodyPr wrap="none" lIns="0" rIns="0" anchor="ctr"/>
          <a:lstStyle/>
          <a:p>
            <a:pPr algn="r"/>
            <a:endParaRPr lang="en-US"/>
          </a:p>
        </p:txBody>
      </p:sp>
      <p:sp>
        <p:nvSpPr>
          <p:cNvPr id="6" name="Rectangle 7">
            <a:extLst>
              <a:ext uri="{C183D7F6-B498-43B3-948B-1728B52AA6E4}">
                <adec:decorative xmlns:adec="http://schemas.microsoft.com/office/drawing/2017/decorative" val="1"/>
              </a:ext>
            </a:extLst>
          </p:cNvPr>
          <p:cNvSpPr>
            <a:spLocks noChangeArrowheads="1"/>
          </p:cNvSpPr>
          <p:nvPr/>
        </p:nvSpPr>
        <p:spPr bwMode="auto">
          <a:xfrm>
            <a:off x="7294019" y="3405730"/>
            <a:ext cx="902811" cy="228600"/>
          </a:xfrm>
          <a:prstGeom prst="rect">
            <a:avLst/>
          </a:prstGeom>
          <a:noFill/>
          <a:ln w="28575">
            <a:solidFill>
              <a:schemeClr val="accent2"/>
            </a:solidFill>
            <a:miter lim="800000"/>
            <a:headEnd/>
            <a:tailEnd/>
          </a:ln>
        </p:spPr>
        <p:txBody>
          <a:bodyPr wrap="none" lIns="0" rIns="0" anchor="ctr"/>
          <a:lstStyle/>
          <a:p>
            <a:pPr algn="r"/>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6"/>
          </p:nvPr>
        </p:nvSpPr>
        <p:spPr/>
        <p:txBody>
          <a:bodyPr/>
          <a:lstStyle/>
          <a:p>
            <a:pPr>
              <a:defRPr/>
            </a:pPr>
            <a:fld id="{41303DC8-D049-4606-B080-DDC65A2B61F5}" type="slidenum">
              <a:rPr lang="en-US" smtClean="0"/>
              <a:pPr>
                <a:defRPr/>
              </a:pPr>
              <a:t>22</a:t>
            </a:fld>
            <a:endParaRPr lang="en-US" dirty="0"/>
          </a:p>
        </p:txBody>
      </p:sp>
      <p:grpSp>
        <p:nvGrpSpPr>
          <p:cNvPr id="14" name="Group 13">
            <a:extLst>
              <a:ext uri="{C183D7F6-B498-43B3-948B-1728B52AA6E4}">
                <adec:decorative xmlns:adec="http://schemas.microsoft.com/office/drawing/2017/decorative" val="1"/>
              </a:ext>
            </a:extLst>
          </p:cNvPr>
          <p:cNvGrpSpPr/>
          <p:nvPr/>
        </p:nvGrpSpPr>
        <p:grpSpPr>
          <a:xfrm>
            <a:off x="399478" y="217250"/>
            <a:ext cx="1016000" cy="1016000"/>
            <a:chOff x="399478" y="217250"/>
            <a:chExt cx="1016000" cy="1016000"/>
          </a:xfrm>
        </p:grpSpPr>
        <p:grpSp>
          <p:nvGrpSpPr>
            <p:cNvPr id="15" name="Group 14"/>
            <p:cNvGrpSpPr/>
            <p:nvPr/>
          </p:nvGrpSpPr>
          <p:grpSpPr>
            <a:xfrm>
              <a:off x="399478" y="217250"/>
              <a:ext cx="1016000" cy="1016000"/>
              <a:chOff x="8619527" y="416519"/>
              <a:chExt cx="1016000" cy="1016000"/>
            </a:xfrm>
          </p:grpSpPr>
          <p:sp>
            <p:nvSpPr>
              <p:cNvPr id="17" name="Oval 16" title="&quot;&quot;"/>
              <p:cNvSpPr/>
              <p:nvPr/>
            </p:nvSpPr>
            <p:spPr>
              <a:xfrm>
                <a:off x="8619527" y="416519"/>
                <a:ext cx="1016000" cy="1016000"/>
              </a:xfrm>
              <a:prstGeom prst="ellipse">
                <a:avLst/>
              </a:prstGeom>
              <a:solidFill>
                <a:srgbClr val="59A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8" name="Oval 17" title="&quot;&quot;"/>
              <p:cNvSpPr/>
              <p:nvPr/>
            </p:nvSpPr>
            <p:spPr>
              <a:xfrm>
                <a:off x="8714015" y="511007"/>
                <a:ext cx="827024" cy="827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3200" dirty="0"/>
              </a:p>
            </p:txBody>
          </p:sp>
        </p:grpSp>
        <p:pic>
          <p:nvPicPr>
            <p:cNvPr id="16" name="Picture 15" title="&quot;&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390" y="524993"/>
              <a:ext cx="486680" cy="486680"/>
            </a:xfrm>
            <a:prstGeom prst="rect">
              <a:avLst/>
            </a:prstGeom>
          </p:spPr>
        </p:pic>
      </p:grpSp>
    </p:spTree>
    <p:extLst>
      <p:ext uri="{BB962C8B-B14F-4D97-AF65-F5344CB8AC3E}">
        <p14:creationId xmlns:p14="http://schemas.microsoft.com/office/powerpoint/2010/main" val="3696385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On-time Submission</a:t>
            </a:r>
          </a:p>
        </p:txBody>
      </p:sp>
      <p:sp>
        <p:nvSpPr>
          <p:cNvPr id="3" name="Content Placeholder 2"/>
          <p:cNvSpPr>
            <a:spLocks noGrp="1"/>
          </p:cNvSpPr>
          <p:nvPr>
            <p:ph sz="quarter" idx="13"/>
          </p:nvPr>
        </p:nvSpPr>
        <p:spPr/>
        <p:txBody>
          <a:bodyPr/>
          <a:lstStyle/>
          <a:p>
            <a:pPr>
              <a:spcAft>
                <a:spcPts val="600"/>
              </a:spcAft>
            </a:pPr>
            <a:r>
              <a:rPr lang="en-US" dirty="0"/>
              <a:t>Deadline = 5 p.m. local time of submitting organization on the due date</a:t>
            </a:r>
          </a:p>
          <a:p>
            <a:pPr lvl="1">
              <a:spcAft>
                <a:spcPts val="600"/>
              </a:spcAft>
            </a:pPr>
            <a:r>
              <a:rPr lang="en-US" dirty="0"/>
              <a:t>All registrations and SAM renewal must be completed before the deadline</a:t>
            </a:r>
          </a:p>
          <a:p>
            <a:pPr lvl="1">
              <a:spcAft>
                <a:spcPts val="600"/>
              </a:spcAft>
            </a:pPr>
            <a:r>
              <a:rPr lang="en-US" dirty="0"/>
              <a:t>Application must be free of all federal system-identified errors (Grants.gov &amp; eRA)</a:t>
            </a:r>
          </a:p>
          <a:p>
            <a:pPr lvl="1">
              <a:spcAft>
                <a:spcPts val="600"/>
              </a:spcAft>
            </a:pPr>
            <a:r>
              <a:rPr lang="en-US" dirty="0"/>
              <a:t>NIH’s late policy does not allow corrections after the deadline</a:t>
            </a:r>
          </a:p>
          <a:p>
            <a:pPr lvl="1">
              <a:spcAft>
                <a:spcPts val="600"/>
              </a:spcAft>
            </a:pPr>
            <a:r>
              <a:rPr lang="en-US" b="1" dirty="0">
                <a:solidFill>
                  <a:srgbClr val="C00000"/>
                </a:solidFill>
              </a:rPr>
              <a:t>NIH recommends submitting early </a:t>
            </a:r>
            <a:r>
              <a:rPr lang="en-US" dirty="0"/>
              <a:t>to allow time to correct any unexpected errors or submission issues</a:t>
            </a:r>
          </a:p>
          <a:p>
            <a:pPr lvl="1"/>
            <a:endParaRPr lang="en-US" dirty="0"/>
          </a:p>
          <a:p>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4038600"/>
            <a:ext cx="2038541" cy="2209800"/>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6"/>
          </p:nvPr>
        </p:nvSpPr>
        <p:spPr/>
        <p:txBody>
          <a:bodyPr/>
          <a:lstStyle/>
          <a:p>
            <a:pPr>
              <a:defRPr/>
            </a:pPr>
            <a:fld id="{41303DC8-D049-4606-B080-DDC65A2B61F5}" type="slidenum">
              <a:rPr lang="en-US" smtClean="0"/>
              <a:pPr>
                <a:defRPr/>
              </a:pPr>
              <a:t>23</a:t>
            </a:fld>
            <a:endParaRPr lang="en-US" dirty="0"/>
          </a:p>
        </p:txBody>
      </p:sp>
    </p:spTree>
    <p:extLst>
      <p:ext uri="{BB962C8B-B14F-4D97-AF65-F5344CB8AC3E}">
        <p14:creationId xmlns:p14="http://schemas.microsoft.com/office/powerpoint/2010/main" val="3423954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416" y="188836"/>
            <a:ext cx="11379200" cy="758825"/>
          </a:xfrm>
        </p:spPr>
        <p:txBody>
          <a:bodyPr/>
          <a:lstStyle/>
          <a:p>
            <a:r>
              <a:rPr lang="en-US" dirty="0"/>
              <a:t>Step 8: Track Your Application</a:t>
            </a:r>
          </a:p>
        </p:txBody>
      </p:sp>
      <p:grpSp>
        <p:nvGrpSpPr>
          <p:cNvPr id="13" name="Group 12" descr="&quot;" title="&quot;"/>
          <p:cNvGrpSpPr/>
          <p:nvPr/>
        </p:nvGrpSpPr>
        <p:grpSpPr>
          <a:xfrm>
            <a:off x="402167" y="224803"/>
            <a:ext cx="1016000" cy="1016000"/>
            <a:chOff x="402167" y="241237"/>
            <a:chExt cx="1016000" cy="1016000"/>
          </a:xfrm>
        </p:grpSpPr>
        <p:grpSp>
          <p:nvGrpSpPr>
            <p:cNvPr id="7" name="Group 6"/>
            <p:cNvGrpSpPr/>
            <p:nvPr/>
          </p:nvGrpSpPr>
          <p:grpSpPr>
            <a:xfrm>
              <a:off x="402167" y="241237"/>
              <a:ext cx="1016000" cy="1016000"/>
              <a:chOff x="8619527" y="416519"/>
              <a:chExt cx="1016000" cy="1016000"/>
            </a:xfrm>
          </p:grpSpPr>
          <p:sp>
            <p:nvSpPr>
              <p:cNvPr id="10" name="Oval 9" title="&quot;&quot;"/>
              <p:cNvSpPr/>
              <p:nvPr/>
            </p:nvSpPr>
            <p:spPr>
              <a:xfrm>
                <a:off x="8619527" y="416519"/>
                <a:ext cx="1016000" cy="1016000"/>
              </a:xfrm>
              <a:prstGeom prst="ellipse">
                <a:avLst/>
              </a:prstGeom>
              <a:solidFill>
                <a:srgbClr val="59A5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11" name="Oval 10" title="&quot;&quot;"/>
              <p:cNvSpPr/>
              <p:nvPr/>
            </p:nvSpPr>
            <p:spPr>
              <a:xfrm>
                <a:off x="8714015" y="511007"/>
                <a:ext cx="827024" cy="827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3200" dirty="0"/>
              </a:p>
            </p:txBody>
          </p:sp>
        </p:grpSp>
        <p:pic>
          <p:nvPicPr>
            <p:cNvPr id="8" name="Picture 7" title="&quot;&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96" y="522466"/>
              <a:ext cx="496728" cy="496728"/>
            </a:xfrm>
            <a:prstGeom prst="rect">
              <a:avLst/>
            </a:prstGeom>
          </p:spPr>
        </p:pic>
      </p:grpSp>
      <p:sp>
        <p:nvSpPr>
          <p:cNvPr id="3" name="Content Placeholder 2"/>
          <p:cNvSpPr>
            <a:spLocks noGrp="1"/>
          </p:cNvSpPr>
          <p:nvPr>
            <p:ph sz="quarter" idx="13"/>
          </p:nvPr>
        </p:nvSpPr>
        <p:spPr>
          <a:xfrm>
            <a:off x="501735" y="1371600"/>
            <a:ext cx="11338560" cy="4572000"/>
          </a:xfrm>
        </p:spPr>
        <p:txBody>
          <a:bodyPr/>
          <a:lstStyle/>
          <a:p>
            <a:r>
              <a:rPr lang="en-US" sz="2400" dirty="0"/>
              <a:t>eRA Commons Status is an integral part of your submission</a:t>
            </a:r>
          </a:p>
          <a:p>
            <a:pPr lvl="1"/>
            <a:r>
              <a:rPr lang="en-US" sz="1800" dirty="0"/>
              <a:t>Applications that pass Grants.gov validations are picked up by eRA Commons and checked against many application guide and opportunity instructions</a:t>
            </a:r>
            <a:br>
              <a:rPr lang="en-US" sz="2000" dirty="0"/>
            </a:br>
            <a:endParaRPr lang="en-US" sz="2000" dirty="0"/>
          </a:p>
          <a:p>
            <a:r>
              <a:rPr lang="en-US" sz="2400" dirty="0"/>
              <a:t>Authorized users can check eRA Commons Status for processing results </a:t>
            </a:r>
          </a:p>
          <a:p>
            <a:pPr lvl="1"/>
            <a:r>
              <a:rPr lang="en-US" sz="1800" dirty="0"/>
              <a:t>Signing Officials (SOs)</a:t>
            </a:r>
          </a:p>
          <a:p>
            <a:pPr lvl="1"/>
            <a:r>
              <a:rPr lang="en-US" sz="1800" dirty="0"/>
              <a:t>Administrative Officials (AOs)</a:t>
            </a:r>
          </a:p>
          <a:p>
            <a:pPr lvl="1"/>
            <a:r>
              <a:rPr lang="en-US" sz="1800" dirty="0"/>
              <a:t>Principal Investigators (PIs)</a:t>
            </a:r>
          </a:p>
          <a:p>
            <a:pPr lvl="1"/>
            <a:r>
              <a:rPr lang="en-US" sz="1800" dirty="0"/>
              <a:t>Delegated Assistants (ASSTs)</a:t>
            </a:r>
            <a:br>
              <a:rPr lang="en-US" sz="2000" dirty="0"/>
            </a:br>
            <a:endParaRPr lang="en-US" sz="2000" dirty="0"/>
          </a:p>
          <a:p>
            <a:r>
              <a:rPr lang="en-US" sz="2400" dirty="0"/>
              <a:t>E-mail notifications sent</a:t>
            </a:r>
          </a:p>
          <a:p>
            <a:pPr lvl="1">
              <a:spcAft>
                <a:spcPts val="0"/>
              </a:spcAft>
            </a:pPr>
            <a:r>
              <a:rPr lang="en-US" sz="1800" dirty="0"/>
              <a:t>DO NOT depend solely on email notifications </a:t>
            </a:r>
          </a:p>
          <a:p>
            <a:pPr lvl="1">
              <a:spcAft>
                <a:spcPts val="0"/>
              </a:spcAft>
            </a:pPr>
            <a:r>
              <a:rPr lang="en-US" sz="1800" dirty="0"/>
              <a:t>It is YOUR responsibility to proactively check your application status in eRA Commons</a:t>
            </a:r>
          </a:p>
          <a:p>
            <a:endParaRPr lang="en-US" sz="2400" dirty="0"/>
          </a:p>
          <a:p>
            <a:pPr marL="0" indent="0">
              <a:buNone/>
            </a:pPr>
            <a:endParaRPr lang="en-US" sz="240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6"/>
          </p:nvPr>
        </p:nvSpPr>
        <p:spPr/>
        <p:txBody>
          <a:bodyPr/>
          <a:lstStyle/>
          <a:p>
            <a:pPr>
              <a:defRPr/>
            </a:pPr>
            <a:fld id="{41303DC8-D049-4606-B080-DDC65A2B61F5}" type="slidenum">
              <a:rPr lang="en-US" smtClean="0"/>
              <a:pPr>
                <a:defRPr/>
              </a:pPr>
              <a:t>24</a:t>
            </a:fld>
            <a:endParaRPr lang="en-US" dirty="0"/>
          </a:p>
        </p:txBody>
      </p:sp>
      <p:pic>
        <p:nvPicPr>
          <p:cNvPr id="17" name="Picture 16">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0" y="3657600"/>
            <a:ext cx="1524000" cy="954024"/>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9040" y="4114800"/>
            <a:ext cx="1524000" cy="954024"/>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2567" y="4495800"/>
            <a:ext cx="1524000" cy="954024"/>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0" y="3200400"/>
            <a:ext cx="1524000" cy="954024"/>
          </a:xfrm>
          <a:prstGeom prst="rect">
            <a:avLst/>
          </a:prstGeom>
        </p:spPr>
      </p:pic>
    </p:spTree>
    <p:extLst>
      <p:ext uri="{BB962C8B-B14F-4D97-AF65-F5344CB8AC3E}">
        <p14:creationId xmlns:p14="http://schemas.microsoft.com/office/powerpoint/2010/main" val="2529837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Errors &amp; Warnings</a:t>
            </a:r>
          </a:p>
        </p:txBody>
      </p:sp>
      <p:sp>
        <p:nvSpPr>
          <p:cNvPr id="3" name="Content Placeholder 2"/>
          <p:cNvSpPr>
            <a:spLocks noGrp="1"/>
          </p:cNvSpPr>
          <p:nvPr>
            <p:ph sz="quarter" idx="13"/>
          </p:nvPr>
        </p:nvSpPr>
        <p:spPr>
          <a:xfrm>
            <a:off x="402336" y="1527048"/>
            <a:ext cx="11338560" cy="1139952"/>
          </a:xfrm>
        </p:spPr>
        <p:txBody>
          <a:bodyPr/>
          <a:lstStyle/>
          <a:p>
            <a:pPr marL="0" indent="0">
              <a:buNone/>
            </a:pPr>
            <a:r>
              <a:rPr lang="en-US" dirty="0"/>
              <a:t>Corrective submissions must be made BEFORE the submission deadline and overwrite previous submissions</a:t>
            </a:r>
          </a:p>
          <a:p>
            <a:endParaRPr lang="en-US" dirty="0"/>
          </a:p>
        </p:txBody>
      </p:sp>
      <p:sp>
        <p:nvSpPr>
          <p:cNvPr id="6" name="Content Placeholder 2"/>
          <p:cNvSpPr txBox="1">
            <a:spLocks/>
          </p:cNvSpPr>
          <p:nvPr/>
        </p:nvSpPr>
        <p:spPr bwMode="auto">
          <a:xfrm>
            <a:off x="2743200" y="2514600"/>
            <a:ext cx="8610600" cy="4194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pPr lvl="1">
              <a:spcAft>
                <a:spcPts val="7200"/>
              </a:spcAft>
              <a:defRPr/>
            </a:pPr>
            <a:r>
              <a:rPr lang="en-US" sz="2800" dirty="0"/>
              <a:t>Errors stop application processing and must be corrected</a:t>
            </a:r>
            <a:r>
              <a:rPr lang="en-US" sz="2800" kern="0" dirty="0"/>
              <a:t> </a:t>
            </a:r>
            <a:endParaRPr lang="en-US" sz="1600" kern="0" dirty="0"/>
          </a:p>
          <a:p>
            <a:pPr lvl="1">
              <a:defRPr/>
            </a:pPr>
            <a:r>
              <a:rPr lang="en-US" sz="2800" kern="0" dirty="0"/>
              <a:t>Warnings do not stop application processing and are corrected at your discretion based on your circumstances</a:t>
            </a:r>
          </a:p>
        </p:txBody>
      </p:sp>
      <p:pic>
        <p:nvPicPr>
          <p:cNvPr id="7" name="Picture 14">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838200" y="2286000"/>
            <a:ext cx="1752600" cy="1752600"/>
          </a:xfrm>
          <a:prstGeom prst="rect">
            <a:avLst/>
          </a:prstGeom>
          <a:noFill/>
          <a:ln w="9525">
            <a:noFill/>
            <a:miter lim="800000"/>
            <a:headEnd/>
            <a:tailEnd/>
          </a:ln>
        </p:spPr>
      </p:pic>
      <p:pic>
        <p:nvPicPr>
          <p:cNvPr id="8" name="Picture 13">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838200" y="4343400"/>
            <a:ext cx="1752600" cy="1752600"/>
          </a:xfrm>
          <a:prstGeom prst="rect">
            <a:avLst/>
          </a:prstGeom>
          <a:noFill/>
          <a:ln w="9525">
            <a:noFill/>
            <a:miter lim="800000"/>
            <a:headEnd/>
            <a:tailEnd/>
          </a:ln>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6"/>
          </p:nvPr>
        </p:nvSpPr>
        <p:spPr/>
        <p:txBody>
          <a:bodyPr/>
          <a:lstStyle/>
          <a:p>
            <a:pPr>
              <a:defRPr/>
            </a:pPr>
            <a:fld id="{41303DC8-D049-4606-B080-DDC65A2B61F5}" type="slidenum">
              <a:rPr lang="en-US" smtClean="0"/>
              <a:pPr>
                <a:defRPr/>
              </a:pPr>
              <a:t>25</a:t>
            </a:fld>
            <a:endParaRPr lang="en-US" dirty="0"/>
          </a:p>
        </p:txBody>
      </p:sp>
    </p:spTree>
    <p:extLst>
      <p:ext uri="{BB962C8B-B14F-4D97-AF65-F5344CB8AC3E}">
        <p14:creationId xmlns:p14="http://schemas.microsoft.com/office/powerpoint/2010/main" val="1935464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468" y="228601"/>
            <a:ext cx="12400467" cy="758825"/>
          </a:xfrm>
        </p:spPr>
        <p:txBody>
          <a:bodyPr>
            <a:normAutofit fontScale="90000"/>
          </a:bodyPr>
          <a:lstStyle/>
          <a:p>
            <a:r>
              <a:rPr lang="en-US" dirty="0"/>
              <a:t>Correcting Errors Found After Submission</a:t>
            </a:r>
            <a:br>
              <a:rPr lang="en-US" dirty="0"/>
            </a:br>
            <a:r>
              <a:rPr lang="en-US" sz="1800" dirty="0">
                <a:hlinkClick r:id="rId2" tooltip="Changed/corrected applications"/>
              </a:rPr>
              <a:t>https://grants.nih.gov/grants/how-to-apply-application-guide/submission-process/changed-corrected-application.htm</a:t>
            </a:r>
            <a:r>
              <a:rPr lang="en-US" sz="1800" dirty="0"/>
              <a:t> </a:t>
            </a:r>
            <a:endParaRPr lang="en-US" dirty="0"/>
          </a:p>
        </p:txBody>
      </p:sp>
      <p:sp>
        <p:nvSpPr>
          <p:cNvPr id="3" name="Content Placeholder 2"/>
          <p:cNvSpPr>
            <a:spLocks noGrp="1"/>
          </p:cNvSpPr>
          <p:nvPr>
            <p:ph sz="quarter" idx="13"/>
          </p:nvPr>
        </p:nvSpPr>
        <p:spPr/>
        <p:txBody>
          <a:bodyPr/>
          <a:lstStyle/>
          <a:p>
            <a:pPr marL="0" indent="0">
              <a:buNone/>
            </a:pPr>
            <a:r>
              <a:rPr lang="en-US" sz="2400" dirty="0"/>
              <a:t>To correct </a:t>
            </a:r>
            <a:r>
              <a:rPr lang="en-US" sz="2400" i="1" dirty="0"/>
              <a:t>system-identified</a:t>
            </a:r>
            <a:r>
              <a:rPr lang="en-US" sz="2400" dirty="0"/>
              <a:t> errors found after submission:</a:t>
            </a:r>
            <a:br>
              <a:rPr lang="en-US" sz="2400" dirty="0"/>
            </a:br>
            <a:endParaRPr lang="en-US" sz="1050" dirty="0"/>
          </a:p>
          <a:p>
            <a:r>
              <a:rPr lang="en-US" sz="2400" dirty="0"/>
              <a:t>Make corrections to local copy of the application</a:t>
            </a:r>
          </a:p>
          <a:p>
            <a:r>
              <a:rPr lang="en-US" sz="2400" dirty="0"/>
              <a:t>Update SF424 (R&amp;R) form</a:t>
            </a:r>
          </a:p>
          <a:p>
            <a:pPr lvl="1"/>
            <a:r>
              <a:rPr lang="en-US" sz="2000" dirty="0"/>
              <a:t>Check “Changed/Corrected” as “Type of Submission” </a:t>
            </a:r>
          </a:p>
          <a:p>
            <a:pPr lvl="1"/>
            <a:r>
              <a:rPr lang="en-US" sz="2000" dirty="0"/>
              <a:t>Enter “Previous Grants.gov Tracking ID” (e.g., GRANT12345678) in field 4c</a:t>
            </a:r>
          </a:p>
          <a:p>
            <a:r>
              <a:rPr lang="en-US" sz="2400" dirty="0"/>
              <a:t>Submit the entire Changed/Corrected application back through Grants.gov </a:t>
            </a:r>
            <a:r>
              <a:rPr lang="en-US" sz="2400" b="1" i="1" dirty="0">
                <a:solidFill>
                  <a:srgbClr val="993300"/>
                </a:solidFill>
              </a:rPr>
              <a:t>before</a:t>
            </a:r>
            <a:r>
              <a:rPr lang="en-US" sz="2400" dirty="0">
                <a:solidFill>
                  <a:srgbClr val="993300"/>
                </a:solidFill>
              </a:rPr>
              <a:t> </a:t>
            </a:r>
            <a:r>
              <a:rPr lang="en-US" sz="2400" dirty="0"/>
              <a:t>the deadline </a:t>
            </a:r>
          </a:p>
          <a:p>
            <a:r>
              <a:rPr lang="en-US" sz="2400" dirty="0"/>
              <a:t>Track submission through to eRA Commons</a:t>
            </a:r>
          </a:p>
        </p:txBody>
      </p:sp>
      <p:sp>
        <p:nvSpPr>
          <p:cNvPr id="6" name="Text Box 4"/>
          <p:cNvSpPr txBox="1">
            <a:spLocks noChangeArrowheads="1"/>
          </p:cNvSpPr>
          <p:nvPr/>
        </p:nvSpPr>
        <p:spPr bwMode="auto">
          <a:xfrm>
            <a:off x="762000" y="5181600"/>
            <a:ext cx="9140825" cy="707886"/>
          </a:xfrm>
          <a:prstGeom prst="rect">
            <a:avLst/>
          </a:prstGeom>
          <a:solidFill>
            <a:srgbClr val="FFFF99"/>
          </a:solidFill>
          <a:ln w="25400">
            <a:noFill/>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000" b="1" dirty="0">
                <a:solidFill>
                  <a:srgbClr val="CC3300"/>
                </a:solidFill>
                <a:cs typeface="Arial" charset="0"/>
              </a:rPr>
              <a:t>NOTE:</a:t>
            </a:r>
            <a:r>
              <a:rPr lang="en-US" altLang="en-US" sz="2000" dirty="0">
                <a:solidFill>
                  <a:srgbClr val="CC3300"/>
                </a:solidFill>
                <a:cs typeface="Arial" charset="0"/>
              </a:rPr>
              <a:t> </a:t>
            </a:r>
            <a:r>
              <a:rPr lang="en-US" altLang="en-US" sz="2000" dirty="0">
                <a:solidFill>
                  <a:srgbClr val="C0504D"/>
                </a:solidFill>
                <a:cs typeface="Arial" charset="0"/>
              </a:rPr>
              <a:t>Reviewers do not see applicant warnings, nor can they tell how many submission attempts were needed to complete the submission process</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6"/>
          </p:nvPr>
        </p:nvSpPr>
        <p:spPr/>
        <p:txBody>
          <a:bodyPr/>
          <a:lstStyle/>
          <a:p>
            <a:pPr>
              <a:defRPr/>
            </a:pPr>
            <a:fld id="{41303DC8-D049-4606-B080-DDC65A2B61F5}" type="slidenum">
              <a:rPr lang="en-US" smtClean="0">
                <a:solidFill>
                  <a:srgbClr val="9BBB59">
                    <a:shade val="75000"/>
                  </a:srgbClr>
                </a:solidFill>
              </a:rPr>
              <a:pPr>
                <a:defRPr/>
              </a:pPr>
              <a:t>26</a:t>
            </a:fld>
            <a:endParaRPr lang="en-US" dirty="0">
              <a:solidFill>
                <a:srgbClr val="9BBB59">
                  <a:shade val="75000"/>
                </a:srgbClr>
              </a:solidFill>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6202" y="1371600"/>
            <a:ext cx="2847331" cy="1600200"/>
          </a:xfrm>
          <a:prstGeom prst="rect">
            <a:avLst/>
          </a:prstGeom>
        </p:spPr>
      </p:pic>
    </p:spTree>
    <p:extLst>
      <p:ext uri="{BB962C8B-B14F-4D97-AF65-F5344CB8AC3E}">
        <p14:creationId xmlns:p14="http://schemas.microsoft.com/office/powerpoint/2010/main" val="3650137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228601"/>
            <a:ext cx="8689975" cy="758825"/>
          </a:xfrm>
        </p:spPr>
        <p:txBody>
          <a:bodyPr>
            <a:normAutofit fontScale="90000"/>
          </a:bodyPr>
          <a:lstStyle/>
          <a:p>
            <a:r>
              <a:rPr lang="en-US" dirty="0"/>
              <a:t>Application Assembled &amp; Posted in eRA Commons</a:t>
            </a:r>
          </a:p>
        </p:txBody>
      </p:sp>
      <p:sp>
        <p:nvSpPr>
          <p:cNvPr id="3" name="Content Placeholder 2"/>
          <p:cNvSpPr>
            <a:spLocks noGrp="1"/>
          </p:cNvSpPr>
          <p:nvPr>
            <p:ph sz="quarter" idx="13"/>
          </p:nvPr>
        </p:nvSpPr>
        <p:spPr/>
        <p:txBody>
          <a:bodyPr/>
          <a:lstStyle/>
          <a:p>
            <a:pPr marL="0" indent="0">
              <a:buNone/>
            </a:pPr>
            <a:r>
              <a:rPr lang="en-US" dirty="0"/>
              <a:t>Once an error-free application is received by NIH, the eRA system will:</a:t>
            </a:r>
          </a:p>
          <a:p>
            <a:pPr lvl="1"/>
            <a:r>
              <a:rPr lang="en-US" dirty="0"/>
              <a:t>Assemble the grant application image</a:t>
            </a:r>
          </a:p>
          <a:p>
            <a:pPr lvl="1"/>
            <a:r>
              <a:rPr lang="en-US" dirty="0"/>
              <a:t>Insert headers (PI name) and footers (page numbers) on all pages</a:t>
            </a:r>
          </a:p>
          <a:p>
            <a:pPr lvl="1"/>
            <a:r>
              <a:rPr lang="en-US" dirty="0"/>
              <a:t>Generate Table of Contents and bookmark important sections</a:t>
            </a:r>
          </a:p>
          <a:p>
            <a:pPr lvl="1"/>
            <a:r>
              <a:rPr lang="en-US" dirty="0"/>
              <a:t>Post the assembled application image in the PD/PI’s eRA Commons account</a:t>
            </a:r>
          </a:p>
          <a:p>
            <a:pPr lvl="1"/>
            <a:r>
              <a:rPr lang="en-US" dirty="0"/>
              <a:t>Send notifications</a:t>
            </a:r>
          </a:p>
          <a:p>
            <a:pPr marL="0" indent="0">
              <a:buNone/>
            </a:pPr>
            <a:endParaRPr lang="en-US" dirty="0"/>
          </a:p>
        </p:txBody>
      </p:sp>
      <p:pic>
        <p:nvPicPr>
          <p:cNvPr id="6" name="Picture 5" title="snapshot of first page of sample application image"/>
          <p:cNvPicPr>
            <a:picLocks noChangeAspect="1"/>
          </p:cNvPicPr>
          <p:nvPr/>
        </p:nvPicPr>
        <p:blipFill>
          <a:blip r:embed="rId2"/>
          <a:stretch>
            <a:fillRect/>
          </a:stretch>
        </p:blipFill>
        <p:spPr>
          <a:xfrm>
            <a:off x="3859612" y="3657600"/>
            <a:ext cx="3863175" cy="2667000"/>
          </a:xfrm>
          <a:prstGeom prst="rect">
            <a:avLst/>
          </a:prstGeom>
          <a:ln>
            <a:solidFill>
              <a:schemeClr val="tx1"/>
            </a:solidFill>
          </a:ln>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6"/>
          </p:nvPr>
        </p:nvSpPr>
        <p:spPr/>
        <p:txBody>
          <a:bodyPr/>
          <a:lstStyle/>
          <a:p>
            <a:pPr>
              <a:defRPr/>
            </a:pPr>
            <a:fld id="{41303DC8-D049-4606-B080-DDC65A2B61F5}" type="slidenum">
              <a:rPr lang="en-US" smtClean="0">
                <a:solidFill>
                  <a:srgbClr val="9BBB59">
                    <a:shade val="75000"/>
                  </a:srgbClr>
                </a:solidFill>
              </a:rPr>
              <a:pPr>
                <a:defRPr/>
              </a:pPr>
              <a:t>27</a:t>
            </a:fld>
            <a:endParaRPr lang="en-US" dirty="0">
              <a:solidFill>
                <a:srgbClr val="9BBB59">
                  <a:shade val="75000"/>
                </a:srgbClr>
              </a:solidFill>
            </a:endParaRPr>
          </a:p>
        </p:txBody>
      </p:sp>
    </p:spTree>
    <p:extLst>
      <p:ext uri="{BB962C8B-B14F-4D97-AF65-F5344CB8AC3E}">
        <p14:creationId xmlns:p14="http://schemas.microsoft.com/office/powerpoint/2010/main" val="2919096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Application Viewing Window</a:t>
            </a:r>
            <a:br>
              <a:rPr lang="en-US" dirty="0"/>
            </a:br>
            <a:r>
              <a:rPr lang="en-US" sz="2200" dirty="0">
                <a:hlinkClick r:id="rId3" tooltip="eRA Commons"/>
              </a:rPr>
              <a:t>https://public.era.nih.gov/commons</a:t>
            </a:r>
            <a:r>
              <a:rPr lang="en-US" sz="2200" dirty="0"/>
              <a:t> </a:t>
            </a:r>
            <a:endParaRPr lang="en-US" dirty="0"/>
          </a:p>
        </p:txBody>
      </p:sp>
      <p:sp>
        <p:nvSpPr>
          <p:cNvPr id="3" name="Content Placeholder 2"/>
          <p:cNvSpPr>
            <a:spLocks noGrp="1"/>
          </p:cNvSpPr>
          <p:nvPr>
            <p:ph sz="quarter" idx="13"/>
          </p:nvPr>
        </p:nvSpPr>
        <p:spPr/>
        <p:txBody>
          <a:bodyPr/>
          <a:lstStyle/>
          <a:p>
            <a:r>
              <a:rPr lang="en-US" dirty="0"/>
              <a:t>Applicants have </a:t>
            </a:r>
            <a:r>
              <a:rPr lang="en-US" dirty="0">
                <a:solidFill>
                  <a:srgbClr val="A50021"/>
                </a:solidFill>
              </a:rPr>
              <a:t>two (2) business days</a:t>
            </a:r>
            <a:r>
              <a:rPr lang="en-US" dirty="0"/>
              <a:t> to view the assembled application image before the application automatically moves forward for further processing</a:t>
            </a:r>
            <a:br>
              <a:rPr lang="en-US" dirty="0"/>
            </a:br>
            <a:br>
              <a:rPr lang="en-US" dirty="0"/>
            </a:br>
            <a:br>
              <a:rPr lang="en-US" dirty="0"/>
            </a:br>
            <a:br>
              <a:rPr lang="en-US" dirty="0"/>
            </a:br>
            <a:endParaRPr lang="en-US" dirty="0"/>
          </a:p>
          <a:p>
            <a:pPr>
              <a:spcBef>
                <a:spcPct val="40000"/>
              </a:spcBef>
            </a:pPr>
            <a:r>
              <a:rPr lang="en-US" dirty="0"/>
              <a:t>SO can Reject application within viewing window to prevent it </a:t>
            </a:r>
            <a:br>
              <a:rPr lang="en-US" dirty="0"/>
            </a:br>
            <a:r>
              <a:rPr lang="en-US" dirty="0"/>
              <a:t>from moving forward to NIH staff </a:t>
            </a:r>
          </a:p>
          <a:p>
            <a:pPr lvl="1">
              <a:spcBef>
                <a:spcPct val="40000"/>
              </a:spcBef>
            </a:pPr>
            <a:r>
              <a:rPr lang="en-US" dirty="0"/>
              <a:t>Can submit a Changed/Corrected application </a:t>
            </a:r>
            <a:r>
              <a:rPr lang="en-US" b="1" dirty="0">
                <a:solidFill>
                  <a:srgbClr val="C00000"/>
                </a:solidFill>
              </a:rPr>
              <a:t>before</a:t>
            </a:r>
            <a:r>
              <a:rPr lang="en-US" dirty="0">
                <a:solidFill>
                  <a:srgbClr val="C00000"/>
                </a:solidFill>
              </a:rPr>
              <a:t> the submission deadline </a:t>
            </a:r>
            <a:endParaRPr lang="en-US" u="sng" dirty="0">
              <a:solidFill>
                <a:srgbClr val="C00000"/>
              </a:solidFill>
            </a:endParaRPr>
          </a:p>
          <a:p>
            <a:pPr marL="0" indent="0">
              <a:buNone/>
            </a:pPr>
            <a:endParaRPr lang="en-US" dirty="0"/>
          </a:p>
        </p:txBody>
      </p:sp>
      <p:graphicFrame>
        <p:nvGraphicFramePr>
          <p:cNvPr id="6" name="Table 5" title="tracking actions in ASSIST and Workspace">
            <a:extLst>
              <a:ext uri="{FF2B5EF4-FFF2-40B4-BE49-F238E27FC236}">
                <a16:creationId xmlns:a16="http://schemas.microsoft.com/office/drawing/2014/main" id="{EDF16B7B-04C2-4719-9107-7E33502433E5}"/>
              </a:ext>
            </a:extLst>
          </p:cNvPr>
          <p:cNvGraphicFramePr>
            <a:graphicFrameLocks noGrp="1"/>
          </p:cNvGraphicFramePr>
          <p:nvPr>
            <p:extLst>
              <p:ext uri="{D42A27DB-BD31-4B8C-83A1-F6EECF244321}">
                <p14:modId xmlns:p14="http://schemas.microsoft.com/office/powerpoint/2010/main" val="4160731195"/>
              </p:ext>
            </p:extLst>
          </p:nvPr>
        </p:nvGraphicFramePr>
        <p:xfrm>
          <a:off x="533400" y="3063240"/>
          <a:ext cx="10972800" cy="128016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916993608"/>
                    </a:ext>
                  </a:extLst>
                </a:gridCol>
                <a:gridCol w="6629400">
                  <a:extLst>
                    <a:ext uri="{9D8B030D-6E8A-4147-A177-3AD203B41FA5}">
                      <a16:colId xmlns:a16="http://schemas.microsoft.com/office/drawing/2014/main" val="3656459321"/>
                    </a:ext>
                  </a:extLst>
                </a:gridCol>
              </a:tblGrid>
              <a:tr h="370840">
                <a:tc>
                  <a:txBody>
                    <a:bodyPr/>
                    <a:lstStyle/>
                    <a:p>
                      <a:pPr algn="ctr"/>
                      <a:r>
                        <a:rPr lang="en-US" sz="2400" dirty="0"/>
                        <a:t>ASSIST</a:t>
                      </a:r>
                    </a:p>
                  </a:txBody>
                  <a:tcPr/>
                </a:tc>
                <a:tc>
                  <a:txBody>
                    <a:bodyPr/>
                    <a:lstStyle/>
                    <a:p>
                      <a:pPr algn="ctr"/>
                      <a:r>
                        <a:rPr lang="en-US" sz="2400" dirty="0"/>
                        <a:t>Workspace</a:t>
                      </a:r>
                    </a:p>
                  </a:txBody>
                  <a:tcPr/>
                </a:tc>
                <a:extLst>
                  <a:ext uri="{0D108BD9-81ED-4DB2-BD59-A6C34878D82A}">
                    <a16:rowId xmlns:a16="http://schemas.microsoft.com/office/drawing/2014/main" val="2198951380"/>
                  </a:ext>
                </a:extLst>
              </a:tr>
              <a:tr h="370840">
                <a:tc>
                  <a:txBody>
                    <a:bodyPr/>
                    <a:lstStyle/>
                    <a:p>
                      <a:pPr lvl="0"/>
                      <a:r>
                        <a:rPr lang="en-US" sz="2400" b="1" dirty="0"/>
                        <a:t>View Submission Status Details </a:t>
                      </a:r>
                      <a:r>
                        <a:rPr lang="en-US" sz="2400" dirty="0"/>
                        <a:t>link</a:t>
                      </a:r>
                    </a:p>
                  </a:txBody>
                  <a:tcPr/>
                </a:tc>
                <a:tc>
                  <a:txBody>
                    <a:bodyPr/>
                    <a:lstStyle/>
                    <a:p>
                      <a:pPr lvl="0">
                        <a:spcAft>
                          <a:spcPts val="1200"/>
                        </a:spcAft>
                      </a:pPr>
                      <a:r>
                        <a:rPr lang="en-US" sz="2400" dirty="0"/>
                        <a:t>Must login to eRA Commons directly and access the application’s detailed status screen</a:t>
                      </a:r>
                    </a:p>
                  </a:txBody>
                  <a:tcPr/>
                </a:tc>
                <a:extLst>
                  <a:ext uri="{0D108BD9-81ED-4DB2-BD59-A6C34878D82A}">
                    <a16:rowId xmlns:a16="http://schemas.microsoft.com/office/drawing/2014/main" val="95650145"/>
                  </a:ext>
                </a:extLst>
              </a:tr>
            </a:tbl>
          </a:graphicData>
        </a:graphic>
      </p:graphicFrame>
      <p:sp>
        <p:nvSpPr>
          <p:cNvPr id="4" name="Slide Number Placeholder 3">
            <a:extLst>
              <a:ext uri="{C183D7F6-B498-43B3-948B-1728B52AA6E4}">
                <adec:decorative xmlns:adec="http://schemas.microsoft.com/office/drawing/2017/decorative" val="1"/>
              </a:ext>
            </a:extLst>
          </p:cNvPr>
          <p:cNvSpPr>
            <a:spLocks noGrp="1"/>
          </p:cNvSpPr>
          <p:nvPr>
            <p:ph type="sldNum" sz="quarter" idx="16"/>
          </p:nvPr>
        </p:nvSpPr>
        <p:spPr/>
        <p:txBody>
          <a:bodyPr/>
          <a:lstStyle/>
          <a:p>
            <a:pPr>
              <a:defRPr/>
            </a:pPr>
            <a:fld id="{41303DC8-D049-4606-B080-DDC65A2B61F5}" type="slidenum">
              <a:rPr lang="en-US" smtClean="0">
                <a:solidFill>
                  <a:srgbClr val="9BBB59">
                    <a:shade val="75000"/>
                  </a:srgbClr>
                </a:solidFill>
              </a:rPr>
              <a:pPr>
                <a:defRPr/>
              </a:pPr>
              <a:t>28</a:t>
            </a:fld>
            <a:endParaRPr lang="en-US" dirty="0">
              <a:solidFill>
                <a:srgbClr val="9BBB59">
                  <a:shade val="75000"/>
                </a:srgbClr>
              </a:solidFill>
            </a:endParaRPr>
          </a:p>
        </p:txBody>
      </p:sp>
    </p:spTree>
    <p:extLst>
      <p:ext uri="{BB962C8B-B14F-4D97-AF65-F5344CB8AC3E}">
        <p14:creationId xmlns:p14="http://schemas.microsoft.com/office/powerpoint/2010/main" val="2644543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Submission Complete!</a:t>
            </a:r>
          </a:p>
        </p:txBody>
      </p:sp>
      <p:sp>
        <p:nvSpPr>
          <p:cNvPr id="3" name="Content Placeholder 2"/>
          <p:cNvSpPr>
            <a:spLocks noGrp="1"/>
          </p:cNvSpPr>
          <p:nvPr>
            <p:ph sz="quarter" idx="13"/>
          </p:nvPr>
        </p:nvSpPr>
        <p:spPr/>
        <p:txBody>
          <a:bodyPr/>
          <a:lstStyle/>
          <a:p>
            <a:r>
              <a:rPr lang="en-US" sz="2400" dirty="0"/>
              <a:t>If you don’t reject within the two business day viewing window, the application automatically moves forward for further processing at NIH</a:t>
            </a:r>
          </a:p>
          <a:p>
            <a:pPr marL="0" indent="0">
              <a:buNone/>
            </a:pPr>
            <a:endParaRPr lang="en-US" sz="2400" dirty="0"/>
          </a:p>
          <a:p>
            <a:r>
              <a:rPr lang="en-US" sz="2400" dirty="0"/>
              <a:t>Any subsequent application changes are subject to the NIH policy on late submission of grant applications and the NIH policy on post-submission application materials</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6"/>
          </p:nvPr>
        </p:nvSpPr>
        <p:spPr/>
        <p:txBody>
          <a:bodyPr/>
          <a:lstStyle/>
          <a:p>
            <a:pPr>
              <a:defRPr/>
            </a:pPr>
            <a:fld id="{41303DC8-D049-4606-B080-DDC65A2B61F5}" type="slidenum">
              <a:rPr lang="en-US" smtClean="0">
                <a:solidFill>
                  <a:srgbClr val="9BBB59">
                    <a:shade val="75000"/>
                  </a:srgbClr>
                </a:solidFill>
              </a:rPr>
              <a:pPr>
                <a:defRPr/>
              </a:pPr>
              <a:t>29</a:t>
            </a:fld>
            <a:endParaRPr lang="en-US" dirty="0">
              <a:solidFill>
                <a:srgbClr val="9BBB59">
                  <a:shade val="75000"/>
                </a:srgbClr>
              </a:solidFill>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6950" y="4038600"/>
            <a:ext cx="3929634" cy="2459951"/>
          </a:xfrm>
          <a:prstGeom prst="rect">
            <a:avLst/>
          </a:prstGeom>
        </p:spPr>
      </p:pic>
    </p:spTree>
    <p:extLst>
      <p:ext uri="{BB962C8B-B14F-4D97-AF65-F5344CB8AC3E}">
        <p14:creationId xmlns:p14="http://schemas.microsoft.com/office/powerpoint/2010/main" val="1748007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descr="Screenshot of the NIH Grants and Funding webpage">
            <a:extLst>
              <a:ext uri="{FF2B5EF4-FFF2-40B4-BE49-F238E27FC236}">
                <a16:creationId xmlns:a16="http://schemas.microsoft.com/office/drawing/2014/main" id="{B05BF03A-8CCA-4736-9C7C-8B9B2A32D8CA}"/>
              </a:ext>
            </a:extLst>
          </p:cNvPr>
          <p:cNvPicPr>
            <a:picLocks noChangeAspect="1"/>
          </p:cNvPicPr>
          <p:nvPr/>
        </p:nvPicPr>
        <p:blipFill>
          <a:blip r:embed="rId3"/>
          <a:stretch>
            <a:fillRect/>
          </a:stretch>
        </p:blipFill>
        <p:spPr>
          <a:xfrm>
            <a:off x="0" y="228600"/>
            <a:ext cx="12067309" cy="6467629"/>
          </a:xfrm>
          <a:prstGeom prst="rect">
            <a:avLst/>
          </a:prstGeom>
        </p:spPr>
      </p:pic>
      <p:sp>
        <p:nvSpPr>
          <p:cNvPr id="11" name="Title 10">
            <a:extLst>
              <a:ext uri="{FF2B5EF4-FFF2-40B4-BE49-F238E27FC236}">
                <a16:creationId xmlns:a16="http://schemas.microsoft.com/office/drawing/2014/main" id="{2C8CEB08-4F10-40B7-8F79-87AE4887AF5C}"/>
              </a:ext>
            </a:extLst>
          </p:cNvPr>
          <p:cNvSpPr>
            <a:spLocks noGrp="1"/>
          </p:cNvSpPr>
          <p:nvPr>
            <p:ph type="title"/>
          </p:nvPr>
        </p:nvSpPr>
        <p:spPr>
          <a:xfrm>
            <a:off x="6186055" y="337895"/>
            <a:ext cx="5701145" cy="712548"/>
          </a:xfrm>
          <a:solidFill>
            <a:schemeClr val="bg1"/>
          </a:solidFill>
        </p:spPr>
        <p:txBody>
          <a:bodyPr>
            <a:noAutofit/>
          </a:bodyPr>
          <a:lstStyle/>
          <a:p>
            <a:r>
              <a:rPr lang="en-US" sz="2800" dirty="0">
                <a:solidFill>
                  <a:schemeClr val="accent3">
                    <a:lumMod val="50000"/>
                  </a:schemeClr>
                </a:solidFill>
              </a:rPr>
              <a:t>NIH Grants and Funding</a:t>
            </a:r>
            <a:br>
              <a:rPr lang="en-US" sz="2000" dirty="0"/>
            </a:br>
            <a:r>
              <a:rPr lang="en-US" sz="2000" dirty="0">
                <a:hlinkClick r:id="rId4" tooltip="NIH Grants site"/>
              </a:rPr>
              <a:t>https://grants.nih.gov/</a:t>
            </a:r>
            <a:r>
              <a:rPr lang="en-US" sz="2000" dirty="0"/>
              <a:t> </a:t>
            </a:r>
          </a:p>
        </p:txBody>
      </p:sp>
      <p:sp>
        <p:nvSpPr>
          <p:cNvPr id="9" name="Rounded Rectangular Callout 8" descr="Callout for How to Apply- Application Guide&#10;"/>
          <p:cNvSpPr/>
          <p:nvPr/>
        </p:nvSpPr>
        <p:spPr>
          <a:xfrm>
            <a:off x="8827167" y="2748758"/>
            <a:ext cx="3048001" cy="1427311"/>
          </a:xfrm>
          <a:prstGeom prst="wedgeRoundRectCallout">
            <a:avLst>
              <a:gd name="adj1" fmla="val -24061"/>
              <a:gd name="adj2" fmla="val -71914"/>
              <a:gd name="adj3" fmla="val 16667"/>
            </a:avLst>
          </a:prstGeom>
          <a:solidFill>
            <a:srgbClr val="FFCC66"/>
          </a:solidFill>
          <a:ln>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How to Apply- Application Guide</a:t>
            </a:r>
          </a:p>
        </p:txBody>
      </p:sp>
      <p:sp>
        <p:nvSpPr>
          <p:cNvPr id="4" name="Slide Number Placeholder 3"/>
          <p:cNvSpPr>
            <a:spLocks noGrp="1"/>
          </p:cNvSpPr>
          <p:nvPr>
            <p:ph type="sldNum" sz="quarter" idx="16"/>
          </p:nvPr>
        </p:nvSpPr>
        <p:spPr>
          <a:xfrm>
            <a:off x="11582400" y="6384095"/>
            <a:ext cx="609600" cy="441325"/>
          </a:xfrm>
        </p:spPr>
        <p:txBody>
          <a:bodyPr/>
          <a:lstStyle/>
          <a:p>
            <a:pPr>
              <a:defRPr/>
            </a:pPr>
            <a:fld id="{41303DC8-D049-4606-B080-DDC65A2B61F5}" type="slidenum">
              <a:rPr lang="en-US" smtClean="0"/>
              <a:pPr>
                <a:defRPr/>
              </a:pPr>
              <a:t>3</a:t>
            </a:fld>
            <a:endParaRPr lang="en-US" dirty="0"/>
          </a:p>
        </p:txBody>
      </p:sp>
      <p:sp>
        <p:nvSpPr>
          <p:cNvPr id="7" name="Oval 6">
            <a:extLst>
              <a:ext uri="{C183D7F6-B498-43B3-948B-1728B52AA6E4}">
                <adec:decorative xmlns:adec="http://schemas.microsoft.com/office/drawing/2017/decorative" val="1"/>
              </a:ext>
            </a:extLst>
          </p:cNvPr>
          <p:cNvSpPr/>
          <p:nvPr/>
        </p:nvSpPr>
        <p:spPr>
          <a:xfrm>
            <a:off x="8305800" y="1676400"/>
            <a:ext cx="2299201" cy="712547"/>
          </a:xfrm>
          <a:prstGeom prst="ellipse">
            <a:avLst/>
          </a:prstGeom>
          <a:noFill/>
          <a:ln w="28575" cap="flat" cmpd="sng" algn="ctr">
            <a:solidFill>
              <a:srgbClr val="C00000"/>
            </a:solidFill>
            <a:prstDash val="solid"/>
          </a:ln>
          <a:effectLst/>
        </p:spPr>
        <p:txBody>
          <a:bodyPr rtlCol="0" anchor="ctr"/>
          <a:lstStyle/>
          <a:p>
            <a:pPr algn="ctr" fontAlgn="auto">
              <a:spcBef>
                <a:spcPts val="0"/>
              </a:spcBef>
              <a:spcAft>
                <a:spcPts val="0"/>
              </a:spcAft>
              <a:defRPr/>
            </a:pPr>
            <a:endParaRPr lang="en-US" sz="1600" kern="0" dirty="0">
              <a:solidFill>
                <a:prstClr val="black"/>
              </a:solidFill>
              <a:latin typeface="Helvetica"/>
            </a:endParaRPr>
          </a:p>
        </p:txBody>
      </p:sp>
    </p:spTree>
    <p:extLst>
      <p:ext uri="{BB962C8B-B14F-4D97-AF65-F5344CB8AC3E}">
        <p14:creationId xmlns:p14="http://schemas.microsoft.com/office/powerpoint/2010/main" val="2135015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Checks (Validations)</a:t>
            </a:r>
          </a:p>
        </p:txBody>
      </p:sp>
      <p:sp>
        <p:nvSpPr>
          <p:cNvPr id="6" name="Rectangle 5" title="table of Grants.gov, eRA and Agency sample validations"/>
          <p:cNvSpPr/>
          <p:nvPr/>
        </p:nvSpPr>
        <p:spPr>
          <a:xfrm>
            <a:off x="203200" y="1304925"/>
            <a:ext cx="11777133" cy="813313"/>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 Placeholder 1"/>
          <p:cNvSpPr txBox="1">
            <a:spLocks/>
          </p:cNvSpPr>
          <p:nvPr/>
        </p:nvSpPr>
        <p:spPr>
          <a:xfrm>
            <a:off x="402337" y="1447800"/>
            <a:ext cx="3691128" cy="670438"/>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r>
              <a:rPr lang="en-US" sz="2400" b="1" dirty="0">
                <a:solidFill>
                  <a:schemeClr val="bg1"/>
                </a:solidFill>
              </a:rPr>
              <a:t>Grants.gov</a:t>
            </a:r>
          </a:p>
        </p:txBody>
      </p:sp>
      <p:sp>
        <p:nvSpPr>
          <p:cNvPr id="5" name="Content Placeholder 4"/>
          <p:cNvSpPr>
            <a:spLocks noGrp="1"/>
          </p:cNvSpPr>
          <p:nvPr>
            <p:ph sz="quarter" idx="13"/>
          </p:nvPr>
        </p:nvSpPr>
        <p:spPr>
          <a:xfrm>
            <a:off x="228600" y="2133600"/>
            <a:ext cx="3864864" cy="3931920"/>
          </a:xfrm>
        </p:spPr>
        <p:txBody>
          <a:bodyPr/>
          <a:lstStyle/>
          <a:p>
            <a:r>
              <a:rPr lang="en-US" sz="1800" dirty="0"/>
              <a:t>Active System for Award Management (SAM) registration</a:t>
            </a:r>
          </a:p>
          <a:p>
            <a:r>
              <a:rPr lang="en-US" sz="1800" dirty="0"/>
              <a:t>Submitter has AOR role for UEI on application</a:t>
            </a:r>
          </a:p>
          <a:p>
            <a:r>
              <a:rPr lang="en-US" sz="1800" dirty="0"/>
              <a:t>Submission made to active opportunity and application package</a:t>
            </a:r>
          </a:p>
          <a:p>
            <a:r>
              <a:rPr lang="en-US" sz="1800" dirty="0"/>
              <a:t>Virus check</a:t>
            </a:r>
          </a:p>
          <a:p>
            <a:r>
              <a:rPr lang="en-US" sz="1800" dirty="0"/>
              <a:t>Filenames include only appropriate characters</a:t>
            </a:r>
          </a:p>
          <a:p>
            <a:endParaRPr lang="en-US" dirty="0"/>
          </a:p>
        </p:txBody>
      </p:sp>
      <p:sp>
        <p:nvSpPr>
          <p:cNvPr id="11" name="Text Placeholder 1"/>
          <p:cNvSpPr txBox="1">
            <a:spLocks/>
          </p:cNvSpPr>
          <p:nvPr/>
        </p:nvSpPr>
        <p:spPr>
          <a:xfrm>
            <a:off x="4157472" y="1447800"/>
            <a:ext cx="3691128" cy="670438"/>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r>
              <a:rPr lang="en-US" sz="2400" b="1" dirty="0">
                <a:solidFill>
                  <a:schemeClr val="bg1"/>
                </a:solidFill>
              </a:rPr>
              <a:t>eRA Systems</a:t>
            </a:r>
          </a:p>
        </p:txBody>
      </p:sp>
      <p:sp>
        <p:nvSpPr>
          <p:cNvPr id="8" name="Content Placeholder 4"/>
          <p:cNvSpPr txBox="1">
            <a:spLocks/>
          </p:cNvSpPr>
          <p:nvPr/>
        </p:nvSpPr>
        <p:spPr bwMode="auto">
          <a:xfrm>
            <a:off x="3983736" y="2140688"/>
            <a:ext cx="4017263" cy="4412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r>
              <a:rPr lang="en-US" sz="1800" dirty="0"/>
              <a:t>Fields required by agency, but not required federal-wide</a:t>
            </a:r>
          </a:p>
          <a:p>
            <a:pPr marL="547370" lvl="1"/>
            <a:r>
              <a:rPr lang="en-US" sz="1600" dirty="0"/>
              <a:t>R&amp;R Sr/Key form</a:t>
            </a:r>
          </a:p>
          <a:p>
            <a:pPr lvl="2"/>
            <a:r>
              <a:rPr lang="en-US" sz="1400" dirty="0"/>
              <a:t>Credential for PD/PIs</a:t>
            </a:r>
          </a:p>
          <a:p>
            <a:pPr lvl="2"/>
            <a:r>
              <a:rPr lang="en-US" sz="1400" dirty="0"/>
              <a:t>Organization name for all </a:t>
            </a:r>
            <a:r>
              <a:rPr lang="en-US" sz="1400" dirty="0" err="1"/>
              <a:t>sr</a:t>
            </a:r>
            <a:r>
              <a:rPr lang="en-US" sz="1400" dirty="0"/>
              <a:t>/key</a:t>
            </a:r>
          </a:p>
          <a:p>
            <a:pPr lvl="2"/>
            <a:r>
              <a:rPr lang="en-US" sz="1400" dirty="0" err="1"/>
              <a:t>Biosketch</a:t>
            </a:r>
            <a:r>
              <a:rPr lang="en-US" sz="1400" dirty="0"/>
              <a:t> for all Sr/key </a:t>
            </a:r>
          </a:p>
          <a:p>
            <a:pPr marL="547370" lvl="1"/>
            <a:r>
              <a:rPr lang="en-US" sz="1600" dirty="0"/>
              <a:t>Performance Site form</a:t>
            </a:r>
          </a:p>
          <a:p>
            <a:pPr lvl="2"/>
            <a:r>
              <a:rPr lang="en-US" sz="1400" dirty="0"/>
              <a:t>DUNS for primary site (UEI for due dates on/after Jan 25, 2022)</a:t>
            </a:r>
          </a:p>
          <a:p>
            <a:r>
              <a:rPr lang="en-US" sz="1800" dirty="0"/>
              <a:t>Attachments in PDF format </a:t>
            </a:r>
          </a:p>
          <a:p>
            <a:r>
              <a:rPr lang="en-US" sz="1800" dirty="0"/>
              <a:t>Adherence to page limits in our </a:t>
            </a:r>
            <a:r>
              <a:rPr lang="en-US" sz="1800" dirty="0">
                <a:hlinkClick r:id="rId3"/>
              </a:rPr>
              <a:t>Table of Page Limits</a:t>
            </a:r>
            <a:r>
              <a:rPr lang="en-US" sz="1800" dirty="0"/>
              <a:t> </a:t>
            </a:r>
          </a:p>
          <a:p>
            <a:r>
              <a:rPr lang="en-US" sz="1800" dirty="0"/>
              <a:t>All appropriate attachments included</a:t>
            </a:r>
          </a:p>
          <a:p>
            <a:endParaRPr lang="en-US" sz="2400" dirty="0"/>
          </a:p>
        </p:txBody>
      </p:sp>
      <p:sp>
        <p:nvSpPr>
          <p:cNvPr id="12" name="Text Placeholder 1"/>
          <p:cNvSpPr txBox="1">
            <a:spLocks/>
          </p:cNvSpPr>
          <p:nvPr/>
        </p:nvSpPr>
        <p:spPr>
          <a:xfrm>
            <a:off x="7848600" y="1447800"/>
            <a:ext cx="3691128" cy="670438"/>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r>
              <a:rPr lang="en-US" sz="2400" b="1" dirty="0">
                <a:solidFill>
                  <a:schemeClr val="bg1"/>
                </a:solidFill>
              </a:rPr>
              <a:t>Agency Staff</a:t>
            </a:r>
          </a:p>
        </p:txBody>
      </p:sp>
      <p:sp>
        <p:nvSpPr>
          <p:cNvPr id="9" name="Content Placeholder 4"/>
          <p:cNvSpPr txBox="1">
            <a:spLocks/>
          </p:cNvSpPr>
          <p:nvPr/>
        </p:nvSpPr>
        <p:spPr bwMode="auto">
          <a:xfrm>
            <a:off x="8098536" y="2133600"/>
            <a:ext cx="3864864" cy="3931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a:lstStyle>
          <a:p>
            <a:r>
              <a:rPr lang="en-US" sz="1800" dirty="0"/>
              <a:t>Fit with NIH/Institute mission</a:t>
            </a:r>
          </a:p>
          <a:p>
            <a:r>
              <a:rPr lang="en-US" sz="1800" dirty="0"/>
              <a:t>Eligibility</a:t>
            </a:r>
          </a:p>
          <a:p>
            <a:r>
              <a:rPr lang="en-US" sz="1800" dirty="0"/>
              <a:t>“Overstuffing” </a:t>
            </a:r>
          </a:p>
          <a:p>
            <a:r>
              <a:rPr lang="en-US" sz="1800" dirty="0"/>
              <a:t>On-time submission</a:t>
            </a:r>
          </a:p>
          <a:p>
            <a:r>
              <a:rPr lang="en-US" sz="1800" dirty="0"/>
              <a:t>Adherence to funding opportunity announcement specific instructions </a:t>
            </a:r>
          </a:p>
          <a:p>
            <a:r>
              <a:rPr lang="en-US" sz="1800" dirty="0"/>
              <a:t>Font, margin, and hyperlink guidelines</a:t>
            </a:r>
          </a:p>
          <a:p>
            <a:r>
              <a:rPr lang="en-US" sz="1800" dirty="0"/>
              <a:t>Simultaneous review of essentially same application</a:t>
            </a:r>
          </a:p>
          <a:p>
            <a:pPr marL="0" indent="0">
              <a:buNone/>
            </a:pPr>
            <a:r>
              <a:rPr lang="en-US" sz="1800" dirty="0"/>
              <a:t> </a:t>
            </a:r>
          </a:p>
          <a:p>
            <a:endParaRPr lang="en-US" sz="2400" dirty="0"/>
          </a:p>
        </p:txBody>
      </p:sp>
      <p:sp>
        <p:nvSpPr>
          <p:cNvPr id="13" name="Straight Connector 12">
            <a:extLst>
              <a:ext uri="{C183D7F6-B498-43B3-948B-1728B52AA6E4}">
                <adec:decorative xmlns:adec="http://schemas.microsoft.com/office/drawing/2017/decorative" val="1"/>
              </a:ext>
            </a:extLst>
          </p:cNvPr>
          <p:cNvSpPr>
            <a:spLocks noChangeShapeType="1"/>
          </p:cNvSpPr>
          <p:nvPr/>
        </p:nvSpPr>
        <p:spPr bwMode="auto">
          <a:xfrm flipV="1">
            <a:off x="3886200" y="1304925"/>
            <a:ext cx="0" cy="5095874"/>
          </a:xfrm>
          <a:prstGeom prst="line">
            <a:avLst/>
          </a:prstGeom>
          <a:noFill/>
          <a:ln w="25400" cap="flat" cmpd="sng" algn="ctr">
            <a:solidFill>
              <a:schemeClr val="bg1"/>
            </a:solidFill>
            <a:prstDash val="solid"/>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Straight Connector 14">
            <a:extLst>
              <a:ext uri="{C183D7F6-B498-43B3-948B-1728B52AA6E4}">
                <adec:decorative xmlns:adec="http://schemas.microsoft.com/office/drawing/2017/decorative" val="1"/>
              </a:ext>
            </a:extLst>
          </p:cNvPr>
          <p:cNvSpPr>
            <a:spLocks noChangeShapeType="1"/>
          </p:cNvSpPr>
          <p:nvPr/>
        </p:nvSpPr>
        <p:spPr bwMode="auto">
          <a:xfrm flipV="1">
            <a:off x="8001000" y="1304925"/>
            <a:ext cx="0" cy="5095874"/>
          </a:xfrm>
          <a:prstGeom prst="line">
            <a:avLst/>
          </a:prstGeom>
          <a:noFill/>
          <a:ln w="25400" cap="flat" cmpd="sng" algn="ctr">
            <a:solidFill>
              <a:schemeClr val="bg1"/>
            </a:solidFill>
            <a:prstDash val="solid"/>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Oval 6">
            <a:extLst>
              <a:ext uri="{C183D7F6-B498-43B3-948B-1728B52AA6E4}">
                <adec:decorative xmlns:adec="http://schemas.microsoft.com/office/drawing/2017/decorative" val="1"/>
              </a:ext>
            </a:extLst>
          </p:cNvPr>
          <p:cNvSpPr/>
          <p:nvPr/>
        </p:nvSpPr>
        <p:spPr>
          <a:xfrm>
            <a:off x="5638800" y="990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6"/>
          </p:nvPr>
        </p:nvSpPr>
        <p:spPr>
          <a:xfrm>
            <a:off x="5791200" y="914400"/>
            <a:ext cx="609600" cy="441325"/>
          </a:xfrm>
        </p:spPr>
        <p:txBody>
          <a:bodyPr/>
          <a:lstStyle/>
          <a:p>
            <a:pPr>
              <a:defRPr/>
            </a:pPr>
            <a:fld id="{41303DC8-D049-4606-B080-DDC65A2B61F5}" type="slidenum">
              <a:rPr lang="en-US" smtClean="0"/>
              <a:pPr>
                <a:defRPr/>
              </a:pPr>
              <a:t>30</a:t>
            </a:fld>
            <a:endParaRPr lang="en-US" dirty="0"/>
          </a:p>
        </p:txBody>
      </p:sp>
    </p:spTree>
    <p:extLst>
      <p:ext uri="{BB962C8B-B14F-4D97-AF65-F5344CB8AC3E}">
        <p14:creationId xmlns:p14="http://schemas.microsoft.com/office/powerpoint/2010/main" val="2191474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pic>
        <p:nvPicPr>
          <p:cNvPr id="6" name="Picture 5">
            <a:extLst>
              <a:ext uri="{FF2B5EF4-FFF2-40B4-BE49-F238E27FC236}">
                <a16:creationId xmlns:a16="http://schemas.microsoft.com/office/drawing/2014/main" id="{3771A1C1-2CEC-471B-ACFD-C8204BF96E2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4693" y="2743200"/>
            <a:ext cx="5366907" cy="3781528"/>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22A70DE3-2F75-431A-9D09-64CA1AB2227F}" type="slidenum">
              <a:rPr lang="en-US" smtClean="0"/>
              <a:pPr>
                <a:defRPr/>
              </a:pPr>
              <a:t>31</a:t>
            </a:fld>
            <a:endParaRPr lang="en-US" dirty="0"/>
          </a:p>
        </p:txBody>
      </p:sp>
    </p:spTree>
    <p:extLst>
      <p:ext uri="{BB962C8B-B14F-4D97-AF65-F5344CB8AC3E}">
        <p14:creationId xmlns:p14="http://schemas.microsoft.com/office/powerpoint/2010/main" val="2836896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Help Desks</a:t>
            </a:r>
          </a:p>
        </p:txBody>
      </p:sp>
      <p:sp>
        <p:nvSpPr>
          <p:cNvPr id="2" name="Text Placeholder 1"/>
          <p:cNvSpPr>
            <a:spLocks noGrp="1"/>
          </p:cNvSpPr>
          <p:nvPr>
            <p:ph type="body" idx="1"/>
          </p:nvPr>
        </p:nvSpPr>
        <p:spPr/>
        <p:txBody>
          <a:bodyPr/>
          <a:lstStyle/>
          <a:p>
            <a:r>
              <a:rPr lang="en-US" dirty="0"/>
              <a:t>eRA Service Desk</a:t>
            </a:r>
          </a:p>
        </p:txBody>
      </p:sp>
      <p:sp>
        <p:nvSpPr>
          <p:cNvPr id="5" name="Content Placeholder 4"/>
          <p:cNvSpPr>
            <a:spLocks noGrp="1"/>
          </p:cNvSpPr>
          <p:nvPr>
            <p:ph sz="quarter" idx="13"/>
          </p:nvPr>
        </p:nvSpPr>
        <p:spPr>
          <a:xfrm>
            <a:off x="228600" y="2286000"/>
            <a:ext cx="5562600" cy="3931920"/>
          </a:xfrm>
        </p:spPr>
        <p:txBody>
          <a:bodyPr/>
          <a:lstStyle/>
          <a:p>
            <a:r>
              <a:rPr lang="en-US" sz="2500" dirty="0"/>
              <a:t>Web: </a:t>
            </a:r>
            <a:r>
              <a:rPr lang="en-US" sz="2500" dirty="0">
                <a:hlinkClick r:id="rId2" tooltip="NIH support page"/>
              </a:rPr>
              <a:t>https://www.era.nih.gov/need-help</a:t>
            </a:r>
            <a:endParaRPr lang="en-US" sz="2500" dirty="0"/>
          </a:p>
          <a:p>
            <a:r>
              <a:rPr lang="en-US" sz="2500" dirty="0"/>
              <a:t>Phone: 1-866-504-9552</a:t>
            </a:r>
          </a:p>
          <a:p>
            <a:r>
              <a:rPr lang="en-US" sz="2500" dirty="0"/>
              <a:t>Hours : Mon-Fri, 7a.m. to 8 p.m. ET (Except Federal Holidays)</a:t>
            </a:r>
          </a:p>
          <a:p>
            <a:r>
              <a:rPr lang="en-US" sz="2500" dirty="0"/>
              <a:t>Resources: </a:t>
            </a:r>
            <a:r>
              <a:rPr lang="en-US" sz="2500" dirty="0">
                <a:hlinkClick r:id="rId3"/>
              </a:rPr>
              <a:t>https://www.era.nih.gov/</a:t>
            </a:r>
            <a:r>
              <a:rPr lang="en-US" sz="2500" dirty="0"/>
              <a:t> </a:t>
            </a:r>
          </a:p>
          <a:p>
            <a:endParaRPr lang="en-US" sz="2500" dirty="0"/>
          </a:p>
        </p:txBody>
      </p:sp>
      <p:sp>
        <p:nvSpPr>
          <p:cNvPr id="3" name="Text Placeholder 2"/>
          <p:cNvSpPr>
            <a:spLocks noGrp="1"/>
          </p:cNvSpPr>
          <p:nvPr>
            <p:ph type="body" sz="half" idx="2"/>
          </p:nvPr>
        </p:nvSpPr>
        <p:spPr/>
        <p:txBody>
          <a:bodyPr/>
          <a:lstStyle/>
          <a:p>
            <a:r>
              <a:rPr lang="en-US" sz="2400" dirty="0"/>
              <a:t>Grants.gov Contact Center</a:t>
            </a:r>
          </a:p>
        </p:txBody>
      </p:sp>
      <p:sp>
        <p:nvSpPr>
          <p:cNvPr id="6" name="Content Placeholder 5"/>
          <p:cNvSpPr>
            <a:spLocks noGrp="1"/>
          </p:cNvSpPr>
          <p:nvPr>
            <p:ph sz="quarter" idx="14"/>
          </p:nvPr>
        </p:nvSpPr>
        <p:spPr>
          <a:xfrm>
            <a:off x="6096000" y="2286000"/>
            <a:ext cx="5867400" cy="3931920"/>
          </a:xfrm>
        </p:spPr>
        <p:txBody>
          <a:bodyPr/>
          <a:lstStyle/>
          <a:p>
            <a:r>
              <a:rPr lang="en-US" sz="2500" dirty="0"/>
              <a:t>Web: </a:t>
            </a:r>
            <a:r>
              <a:rPr lang="en-US" sz="2500" dirty="0">
                <a:hlinkClick r:id="rId4"/>
              </a:rPr>
              <a:t>https://gditshared.servicenowservices.com/hhs_grants</a:t>
            </a:r>
            <a:r>
              <a:rPr lang="en-US" sz="2500" dirty="0"/>
              <a:t> </a:t>
            </a:r>
          </a:p>
          <a:p>
            <a:r>
              <a:rPr lang="en-US" sz="2500" dirty="0"/>
              <a:t>Phone: 1-800-518-4726</a:t>
            </a:r>
          </a:p>
          <a:p>
            <a:r>
              <a:rPr lang="en-US" sz="2500" dirty="0"/>
              <a:t>Hours : 24x7  (Except Federal Holidays)</a:t>
            </a:r>
          </a:p>
          <a:p>
            <a:r>
              <a:rPr lang="en-US" sz="2500" dirty="0"/>
              <a:t>Email : </a:t>
            </a:r>
            <a:r>
              <a:rPr lang="en-US" sz="2500" dirty="0">
                <a:hlinkClick r:id="rId5"/>
              </a:rPr>
              <a:t>support@grants.gov</a:t>
            </a:r>
            <a:endParaRPr lang="en-US" sz="2500" dirty="0"/>
          </a:p>
          <a:p>
            <a:r>
              <a:rPr lang="en-US" sz="2500" dirty="0"/>
              <a:t>Resources: </a:t>
            </a:r>
            <a:r>
              <a:rPr lang="en-US" sz="2400" dirty="0">
                <a:hlinkClick r:id="rId6"/>
              </a:rPr>
              <a:t>https://www.grants.gov/web/grants/support.html</a:t>
            </a:r>
            <a:r>
              <a:rPr lang="en-US" sz="2400" dirty="0"/>
              <a:t> </a:t>
            </a:r>
          </a:p>
          <a:p>
            <a:endParaRPr lang="en-US" dirty="0"/>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7"/>
          </p:nvPr>
        </p:nvSpPr>
        <p:spPr/>
        <p:txBody>
          <a:bodyPr/>
          <a:lstStyle/>
          <a:p>
            <a:pPr>
              <a:defRPr/>
            </a:pPr>
            <a:fld id="{3A4FF90E-4C55-4D59-BE6A-CE57DBB6E3FF}" type="slidenum">
              <a:rPr lang="en-US" smtClean="0"/>
              <a:pPr>
                <a:defRPr/>
              </a:pPr>
              <a:t>32</a:t>
            </a:fld>
            <a:endParaRPr lang="en-US" dirty="0"/>
          </a:p>
        </p:txBody>
      </p:sp>
    </p:spTree>
    <p:extLst>
      <p:ext uri="{BB962C8B-B14F-4D97-AF65-F5344CB8AC3E}">
        <p14:creationId xmlns:p14="http://schemas.microsoft.com/office/powerpoint/2010/main" val="724128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Resources &amp; Websites</a:t>
            </a:r>
          </a:p>
        </p:txBody>
      </p:sp>
      <p:sp>
        <p:nvSpPr>
          <p:cNvPr id="3" name="Content Placeholder 2"/>
          <p:cNvSpPr>
            <a:spLocks noGrp="1"/>
          </p:cNvSpPr>
          <p:nvPr>
            <p:ph sz="quarter" idx="13"/>
          </p:nvPr>
        </p:nvSpPr>
        <p:spPr>
          <a:xfrm>
            <a:off x="402336" y="1527048"/>
            <a:ext cx="11338560" cy="4572000"/>
          </a:xfrm>
        </p:spPr>
        <p:txBody>
          <a:bodyPr/>
          <a:lstStyle/>
          <a:p>
            <a:pPr marL="342900" indent="-342900">
              <a:spcBef>
                <a:spcPts val="0"/>
              </a:spcBef>
              <a:spcAft>
                <a:spcPts val="0"/>
              </a:spcAft>
              <a:buFont typeface="Arial" pitchFamily="34" charset="0"/>
              <a:buChar char="•"/>
            </a:pPr>
            <a:r>
              <a:rPr lang="en-US" sz="2400" dirty="0">
                <a:solidFill>
                  <a:srgbClr val="002060"/>
                </a:solidFill>
              </a:rPr>
              <a:t>NIH Grants and Funding</a:t>
            </a:r>
            <a:br>
              <a:rPr lang="en-US" sz="2400" dirty="0">
                <a:solidFill>
                  <a:srgbClr val="002060"/>
                </a:solidFill>
              </a:rPr>
            </a:br>
            <a:r>
              <a:rPr lang="en-US" sz="2000" dirty="0">
                <a:solidFill>
                  <a:srgbClr val="002060"/>
                </a:solidFill>
                <a:hlinkClick r:id="rId3" tooltip="NIH Grants and Funding"/>
              </a:rPr>
              <a:t>https://grants.nih.gov/</a:t>
            </a:r>
            <a:r>
              <a:rPr lang="en-US" sz="2000" dirty="0">
                <a:solidFill>
                  <a:srgbClr val="002060"/>
                </a:solidFill>
              </a:rPr>
              <a:t> </a:t>
            </a:r>
            <a:br>
              <a:rPr lang="en-US" sz="2400" dirty="0">
                <a:solidFill>
                  <a:srgbClr val="002060"/>
                </a:solidFill>
              </a:rPr>
            </a:br>
            <a:endParaRPr lang="en-US" sz="2400" dirty="0">
              <a:solidFill>
                <a:srgbClr val="002060"/>
              </a:solidFill>
            </a:endParaRPr>
          </a:p>
          <a:p>
            <a:pPr marL="342900" indent="-342900">
              <a:spcBef>
                <a:spcPts val="0"/>
              </a:spcBef>
              <a:spcAft>
                <a:spcPts val="0"/>
              </a:spcAft>
              <a:buFont typeface="Arial" pitchFamily="34" charset="0"/>
              <a:buChar char="•"/>
            </a:pPr>
            <a:r>
              <a:rPr lang="en-US" sz="2400" dirty="0">
                <a:solidFill>
                  <a:srgbClr val="002060"/>
                </a:solidFill>
              </a:rPr>
              <a:t>How to Apply – Application Guide</a:t>
            </a:r>
            <a:br>
              <a:rPr lang="en-US" sz="2400" dirty="0">
                <a:solidFill>
                  <a:srgbClr val="002060"/>
                </a:solidFill>
              </a:rPr>
            </a:br>
            <a:r>
              <a:rPr lang="en-US" sz="2000" dirty="0">
                <a:solidFill>
                  <a:srgbClr val="002060"/>
                </a:solidFill>
                <a:hlinkClick r:id="rId4" tooltip="How to Apply – Application Guide"/>
              </a:rPr>
              <a:t>https://grants.nih.gov/grants/how-to-apply-application-guide.html</a:t>
            </a:r>
            <a:br>
              <a:rPr lang="en-US" sz="2000" dirty="0">
                <a:solidFill>
                  <a:srgbClr val="002060"/>
                </a:solidFill>
              </a:rPr>
            </a:br>
            <a:r>
              <a:rPr lang="en-US" sz="2000" dirty="0">
                <a:solidFill>
                  <a:srgbClr val="002060"/>
                </a:solidFill>
              </a:rPr>
              <a:t> </a:t>
            </a:r>
          </a:p>
          <a:p>
            <a:pPr marL="342900" indent="-342900">
              <a:spcBef>
                <a:spcPts val="0"/>
              </a:spcBef>
              <a:spcAft>
                <a:spcPts val="0"/>
              </a:spcAft>
              <a:buFont typeface="Arial" pitchFamily="34" charset="0"/>
              <a:buChar char="•"/>
            </a:pPr>
            <a:r>
              <a:rPr lang="en-US" sz="2400" dirty="0">
                <a:solidFill>
                  <a:srgbClr val="002060"/>
                </a:solidFill>
              </a:rPr>
              <a:t>Annotated form set</a:t>
            </a:r>
            <a:br>
              <a:rPr lang="en-US" sz="2400" dirty="0">
                <a:solidFill>
                  <a:srgbClr val="002060"/>
                </a:solidFill>
              </a:rPr>
            </a:br>
            <a:r>
              <a:rPr lang="en-US" sz="2000" dirty="0">
                <a:solidFill>
                  <a:srgbClr val="002060"/>
                </a:solidFill>
                <a:hlinkClick r:id="rId5" tooltip="Annotated form set"/>
              </a:rPr>
              <a:t>https://grants.nih.gov/grants/how-to-apply-application-guide/resources/annotated-form-sets.htm</a:t>
            </a:r>
            <a:r>
              <a:rPr lang="en-US" sz="2000" dirty="0">
                <a:solidFill>
                  <a:srgbClr val="002060"/>
                </a:solidFill>
              </a:rPr>
              <a:t> </a:t>
            </a:r>
            <a:br>
              <a:rPr lang="en-US" sz="2000" dirty="0">
                <a:solidFill>
                  <a:srgbClr val="002060"/>
                </a:solidFill>
              </a:rPr>
            </a:br>
            <a:endParaRPr lang="en-US" sz="2000" dirty="0">
              <a:solidFill>
                <a:srgbClr val="002060"/>
              </a:solidFill>
            </a:endParaRPr>
          </a:p>
          <a:p>
            <a:pPr marL="342900" indent="-342900">
              <a:spcBef>
                <a:spcPts val="0"/>
              </a:spcBef>
              <a:spcAft>
                <a:spcPts val="0"/>
              </a:spcAft>
              <a:buFont typeface="Arial" pitchFamily="34" charset="0"/>
              <a:buChar char="•"/>
            </a:pPr>
            <a:r>
              <a:rPr lang="en-US" sz="2400" dirty="0">
                <a:solidFill>
                  <a:srgbClr val="002060"/>
                </a:solidFill>
              </a:rPr>
              <a:t>Preparing Your Application Using ASSIST</a:t>
            </a:r>
            <a:br>
              <a:rPr lang="en-US" sz="2400" dirty="0">
                <a:solidFill>
                  <a:srgbClr val="002060"/>
                </a:solidFill>
              </a:rPr>
            </a:br>
            <a:r>
              <a:rPr lang="en-US" sz="2000" dirty="0">
                <a:solidFill>
                  <a:srgbClr val="002060"/>
                </a:solidFill>
                <a:hlinkClick r:id="rId6" tooltip="Preparing your application using ASSIST"/>
              </a:rPr>
              <a:t>https://grants.nih.gov/grants/how-to-apply-application-guide/prepare-to-apply-and-register/submission-options/assist.htm</a:t>
            </a:r>
            <a:r>
              <a:rPr lang="en-US" sz="2000" dirty="0">
                <a:solidFill>
                  <a:srgbClr val="002060"/>
                </a:solidFill>
              </a:rPr>
              <a:t> </a:t>
            </a:r>
            <a:br>
              <a:rPr lang="en-US" sz="2000" dirty="0">
                <a:solidFill>
                  <a:srgbClr val="002060"/>
                </a:solidFill>
              </a:rPr>
            </a:br>
            <a:endParaRPr lang="en-US" sz="2000" dirty="0">
              <a:solidFill>
                <a:srgbClr val="002060"/>
              </a:solidFill>
            </a:endParaRP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6"/>
          </p:nvPr>
        </p:nvSpPr>
        <p:spPr/>
        <p:txBody>
          <a:bodyPr/>
          <a:lstStyle/>
          <a:p>
            <a:pPr>
              <a:defRPr/>
            </a:pPr>
            <a:fld id="{41303DC8-D049-4606-B080-DDC65A2B61F5}" type="slidenum">
              <a:rPr lang="en-US" smtClean="0"/>
              <a:pPr>
                <a:defRPr/>
              </a:pPr>
              <a:t>33</a:t>
            </a:fld>
            <a:endParaRPr lang="en-US" dirty="0"/>
          </a:p>
        </p:txBody>
      </p:sp>
    </p:spTree>
    <p:extLst>
      <p:ext uri="{BB962C8B-B14F-4D97-AF65-F5344CB8AC3E}">
        <p14:creationId xmlns:p14="http://schemas.microsoft.com/office/powerpoint/2010/main" val="2191308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41303DC8-D049-4606-B080-DDC65A2B61F5}" type="slidenum">
              <a:rPr lang="en-US" smtClean="0"/>
              <a:pPr>
                <a:defRPr/>
              </a:pPr>
              <a:t>34</a:t>
            </a:fld>
            <a:endParaRPr lang="en-US" dirty="0"/>
          </a:p>
        </p:txBody>
      </p:sp>
      <p:sp>
        <p:nvSpPr>
          <p:cNvPr id="2" name="Title 1"/>
          <p:cNvSpPr>
            <a:spLocks noGrp="1"/>
          </p:cNvSpPr>
          <p:nvPr>
            <p:ph type="title"/>
          </p:nvPr>
        </p:nvSpPr>
        <p:spPr>
          <a:xfrm>
            <a:off x="402167" y="307975"/>
            <a:ext cx="11379200" cy="758825"/>
          </a:xfrm>
        </p:spPr>
        <p:txBody>
          <a:bodyPr>
            <a:normAutofit fontScale="90000"/>
          </a:bodyPr>
          <a:lstStyle/>
          <a:p>
            <a:r>
              <a:rPr lang="en-US" dirty="0"/>
              <a:t>Stay Connected – Subscribe to Listservs</a:t>
            </a:r>
            <a:br>
              <a:rPr lang="en-US" dirty="0"/>
            </a:br>
            <a:r>
              <a:rPr lang="en-US" sz="2700" dirty="0">
                <a:hlinkClick r:id="rId3"/>
              </a:rPr>
              <a:t>https://era.nih.gov/about-era/get-connected.htm</a:t>
            </a:r>
            <a:r>
              <a:rPr lang="en-US" sz="2700" dirty="0"/>
              <a:t> </a:t>
            </a:r>
            <a:endParaRPr lang="en-US" dirty="0"/>
          </a:p>
        </p:txBody>
      </p:sp>
      <p:sp>
        <p:nvSpPr>
          <p:cNvPr id="3" name="Content Placeholder 2"/>
          <p:cNvSpPr>
            <a:spLocks noGrp="1"/>
          </p:cNvSpPr>
          <p:nvPr>
            <p:ph sz="quarter" idx="13"/>
          </p:nvPr>
        </p:nvSpPr>
        <p:spPr/>
        <p:txBody>
          <a:bodyPr/>
          <a:lstStyle/>
          <a:p>
            <a:r>
              <a:rPr lang="en-US" sz="2000" dirty="0"/>
              <a:t>eRA-Information-L</a:t>
            </a:r>
          </a:p>
          <a:p>
            <a:pPr lvl="1"/>
            <a:r>
              <a:rPr lang="en-US" sz="1800" dirty="0"/>
              <a:t>For administrators, principal investigators and the people that support them</a:t>
            </a:r>
          </a:p>
          <a:p>
            <a:pPr lvl="1"/>
            <a:r>
              <a:rPr lang="en-US" sz="1800" dirty="0"/>
              <a:t>Used by NIH to notify the community of information related to eRA Commons, ASSIST and </a:t>
            </a:r>
            <a:r>
              <a:rPr lang="en-US" sz="1800" dirty="0" err="1"/>
              <a:t>eSubmission</a:t>
            </a:r>
            <a:br>
              <a:rPr lang="en-US" sz="1800" dirty="0"/>
            </a:br>
            <a:endParaRPr lang="en-US" sz="1800" dirty="0"/>
          </a:p>
          <a:p>
            <a:r>
              <a:rPr lang="en-US" sz="2000" dirty="0"/>
              <a:t>NIH_ESUB_SYS2SYS-L</a:t>
            </a:r>
          </a:p>
          <a:p>
            <a:pPr lvl="1"/>
            <a:r>
              <a:rPr lang="en-US" sz="1800" dirty="0"/>
              <a:t>For technical personnel involved in system-to-system solution development and planning</a:t>
            </a:r>
          </a:p>
          <a:p>
            <a:pPr lvl="1"/>
            <a:r>
              <a:rPr lang="en-US" sz="1800" dirty="0"/>
              <a:t>Used to exchange information related to the implementation of system-to-system solutions for grant application preparation and submission to NIH </a:t>
            </a:r>
          </a:p>
          <a:p>
            <a:pPr marL="274638" lvl="1" indent="0">
              <a:buNone/>
            </a:pPr>
            <a:endParaRPr lang="en-US" sz="1800" dirty="0"/>
          </a:p>
          <a:p>
            <a:r>
              <a:rPr lang="en-US" sz="2000" dirty="0"/>
              <a:t>ASSIST-Development-L</a:t>
            </a:r>
          </a:p>
          <a:p>
            <a:pPr lvl="1"/>
            <a:r>
              <a:rPr lang="en-US" sz="1800" dirty="0"/>
              <a:t>For ASSIST users willing to share their individual perspectives on proposed ASSIST enhancements and options for addressing identified system issues</a:t>
            </a:r>
          </a:p>
          <a:p>
            <a:pPr marL="0" indent="0">
              <a:buNone/>
            </a:pPr>
            <a:endParaRPr lang="en-US" sz="2400" dirty="0"/>
          </a:p>
        </p:txBody>
      </p:sp>
      <p:pic>
        <p:nvPicPr>
          <p:cNvPr id="6" name="Picture 5">
            <a:extLst>
              <a:ext uri="{FF2B5EF4-FFF2-40B4-BE49-F238E27FC236}">
                <a16:creationId xmlns:a16="http://schemas.microsoft.com/office/drawing/2014/main" id="{3A6C1E4E-2B45-4F81-A033-2F5F4A88A35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7400" y="212932"/>
            <a:ext cx="2261616" cy="1628364"/>
          </a:xfrm>
          <a:prstGeom prst="rect">
            <a:avLst/>
          </a:prstGeom>
        </p:spPr>
      </p:pic>
    </p:spTree>
    <p:extLst>
      <p:ext uri="{BB962C8B-B14F-4D97-AF65-F5344CB8AC3E}">
        <p14:creationId xmlns:p14="http://schemas.microsoft.com/office/powerpoint/2010/main" val="3531960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25625" y="228600"/>
            <a:ext cx="8534400" cy="1143000"/>
          </a:xfrm>
        </p:spPr>
        <p:txBody>
          <a:bodyPr>
            <a:normAutofit/>
          </a:bodyPr>
          <a:lstStyle/>
          <a:p>
            <a:r>
              <a:rPr lang="en-US" sz="6600" dirty="0"/>
              <a:t>Questions?</a:t>
            </a:r>
          </a:p>
        </p:txBody>
      </p:sp>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1E5F9C02-60A3-4AB1-8821-EDEFB4936DEB}" type="slidenum">
              <a:rPr lang="en-US" smtClean="0"/>
              <a:pPr>
                <a:defRPr/>
              </a:pPr>
              <a:t>35</a:t>
            </a:fld>
            <a:endParaRPr lang="en-US" dirty="0"/>
          </a:p>
        </p:txBody>
      </p:sp>
      <p:pic>
        <p:nvPicPr>
          <p:cNvPr id="8" name="Picture 7">
            <a:extLst>
              <a:ext uri="{FF2B5EF4-FFF2-40B4-BE49-F238E27FC236}">
                <a16:creationId xmlns:a16="http://schemas.microsoft.com/office/drawing/2014/main" id="{C20EA65F-21FD-4923-BDBA-B7AA6814BD3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650" y="1447800"/>
            <a:ext cx="3867150" cy="4762500"/>
          </a:xfrm>
          <a:prstGeom prst="rect">
            <a:avLst/>
          </a:prstGeom>
        </p:spPr>
      </p:pic>
    </p:spTree>
    <p:extLst>
      <p:ext uri="{BB962C8B-B14F-4D97-AF65-F5344CB8AC3E}">
        <p14:creationId xmlns:p14="http://schemas.microsoft.com/office/powerpoint/2010/main" val="646183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Picture 6" descr="screenshot of How to Apply page, highlighting the Prepare to Apply and Write Application Section, and pointing to the upper section on General Application Process information, Form Instructions, and Resources. ">
            <a:extLst>
              <a:ext uri="{FF2B5EF4-FFF2-40B4-BE49-F238E27FC236}">
                <a16:creationId xmlns:a16="http://schemas.microsoft.com/office/drawing/2014/main" id="{C12CFC66-CCE4-46C3-929B-7108ED2886DC}"/>
              </a:ext>
            </a:extLst>
          </p:cNvPr>
          <p:cNvPicPr>
            <a:picLocks noChangeAspect="1"/>
          </p:cNvPicPr>
          <p:nvPr/>
        </p:nvPicPr>
        <p:blipFill>
          <a:blip r:embed="rId3"/>
          <a:stretch>
            <a:fillRect/>
          </a:stretch>
        </p:blipFill>
        <p:spPr>
          <a:xfrm>
            <a:off x="91636" y="528120"/>
            <a:ext cx="12192000" cy="5697662"/>
          </a:xfrm>
          <a:prstGeom prst="rect">
            <a:avLst/>
          </a:prstGeom>
        </p:spPr>
      </p:pic>
      <p:sp>
        <p:nvSpPr>
          <p:cNvPr id="2" name="Title 1"/>
          <p:cNvSpPr>
            <a:spLocks noGrp="1"/>
          </p:cNvSpPr>
          <p:nvPr>
            <p:ph type="title"/>
          </p:nvPr>
        </p:nvSpPr>
        <p:spPr>
          <a:xfrm>
            <a:off x="4800599" y="0"/>
            <a:ext cx="7315201" cy="762000"/>
          </a:xfrm>
          <a:solidFill>
            <a:schemeClr val="bg1"/>
          </a:solidFill>
        </p:spPr>
        <p:txBody>
          <a:bodyPr>
            <a:normAutofit fontScale="90000"/>
          </a:bodyPr>
          <a:lstStyle/>
          <a:p>
            <a:r>
              <a:rPr lang="en-US" dirty="0">
                <a:solidFill>
                  <a:schemeClr val="accent3">
                    <a:lumMod val="50000"/>
                  </a:schemeClr>
                </a:solidFill>
              </a:rPr>
              <a:t>How to Apply – Application Guide</a:t>
            </a:r>
            <a:br>
              <a:rPr lang="en-US" dirty="0"/>
            </a:br>
            <a:r>
              <a:rPr lang="en-US" sz="2000" dirty="0">
                <a:hlinkClick r:id="rId4"/>
              </a:rPr>
              <a:t>https://grants.nih.gov/grants/how-to-apply-application-guide.html</a:t>
            </a:r>
            <a:endParaRPr lang="en-US" dirty="0"/>
          </a:p>
        </p:txBody>
      </p:sp>
      <p:sp>
        <p:nvSpPr>
          <p:cNvPr id="4" name="Slide Number Placeholder 3"/>
          <p:cNvSpPr>
            <a:spLocks noGrp="1"/>
          </p:cNvSpPr>
          <p:nvPr>
            <p:ph type="sldNum" sz="quarter" idx="16"/>
          </p:nvPr>
        </p:nvSpPr>
        <p:spPr>
          <a:xfrm>
            <a:off x="11734800" y="6399007"/>
            <a:ext cx="609600" cy="441325"/>
          </a:xfrm>
        </p:spPr>
        <p:txBody>
          <a:bodyPr/>
          <a:lstStyle/>
          <a:p>
            <a:pPr>
              <a:defRPr/>
            </a:pPr>
            <a:fld id="{41303DC8-D049-4606-B080-DDC65A2B61F5}" type="slidenum">
              <a:rPr lang="en-US" smtClean="0"/>
              <a:pPr>
                <a:defRPr/>
              </a:pPr>
              <a:t>4</a:t>
            </a:fld>
            <a:endParaRPr lang="en-US" dirty="0"/>
          </a:p>
        </p:txBody>
      </p:sp>
      <p:sp>
        <p:nvSpPr>
          <p:cNvPr id="26" name="Rectangle 25">
            <a:extLst>
              <a:ext uri="{C183D7F6-B498-43B3-948B-1728B52AA6E4}">
                <adec:decorative xmlns:adec="http://schemas.microsoft.com/office/drawing/2017/decorative" val="1"/>
              </a:ext>
            </a:extLst>
          </p:cNvPr>
          <p:cNvSpPr/>
          <p:nvPr/>
        </p:nvSpPr>
        <p:spPr>
          <a:xfrm>
            <a:off x="132789" y="3572105"/>
            <a:ext cx="9140827" cy="2875154"/>
          </a:xfrm>
          <a:prstGeom prst="rect">
            <a:avLst/>
          </a:prstGeom>
          <a:noFill/>
          <a:ln w="3810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5" name="Rectangle 24">
            <a:extLst>
              <a:ext uri="{C183D7F6-B498-43B3-948B-1728B52AA6E4}">
                <adec:decorative xmlns:adec="http://schemas.microsoft.com/office/drawing/2017/decorative" val="1"/>
              </a:ext>
            </a:extLst>
          </p:cNvPr>
          <p:cNvSpPr/>
          <p:nvPr/>
        </p:nvSpPr>
        <p:spPr>
          <a:xfrm>
            <a:off x="9273615" y="3619025"/>
            <a:ext cx="2765985" cy="2248375"/>
          </a:xfrm>
          <a:prstGeom prst="rect">
            <a:avLst/>
          </a:prstGeom>
          <a:noFill/>
          <a:ln w="3810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4" name="Rectangle 23">
            <a:extLst>
              <a:ext uri="{C183D7F6-B498-43B3-948B-1728B52AA6E4}">
                <adec:decorative xmlns:adec="http://schemas.microsoft.com/office/drawing/2017/decorative" val="1"/>
              </a:ext>
            </a:extLst>
          </p:cNvPr>
          <p:cNvSpPr/>
          <p:nvPr/>
        </p:nvSpPr>
        <p:spPr>
          <a:xfrm>
            <a:off x="202646" y="1687220"/>
            <a:ext cx="11848309" cy="1884884"/>
          </a:xfrm>
          <a:prstGeom prst="rect">
            <a:avLst/>
          </a:prstGeom>
          <a:noFill/>
          <a:ln w="3810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5" name="Oval 4">
            <a:extLst>
              <a:ext uri="{FF2B5EF4-FFF2-40B4-BE49-F238E27FC236}">
                <a16:creationId xmlns:a16="http://schemas.microsoft.com/office/drawing/2014/main" id="{DAB73505-DFA8-4F0F-B6AE-BA5C7F038B51}"/>
              </a:ext>
              <a:ext uri="{C183D7F6-B498-43B3-948B-1728B52AA6E4}">
                <adec:decorative xmlns:adec="http://schemas.microsoft.com/office/drawing/2017/decorative" val="1"/>
              </a:ext>
            </a:extLst>
          </p:cNvPr>
          <p:cNvSpPr/>
          <p:nvPr/>
        </p:nvSpPr>
        <p:spPr>
          <a:xfrm>
            <a:off x="0" y="1438828"/>
            <a:ext cx="5410202" cy="2106361"/>
          </a:xfrm>
          <a:prstGeom prst="ellipse">
            <a:avLst/>
          </a:prstGeom>
          <a:noFill/>
          <a:ln w="349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ular Callout 27" title="Form instructions"/>
          <p:cNvSpPr/>
          <p:nvPr/>
        </p:nvSpPr>
        <p:spPr>
          <a:xfrm>
            <a:off x="6012146" y="3465788"/>
            <a:ext cx="2741890" cy="388101"/>
          </a:xfrm>
          <a:prstGeom prst="wedgeRoundRectCallout">
            <a:avLst>
              <a:gd name="adj1" fmla="val -49295"/>
              <a:gd name="adj2" fmla="val 24660"/>
              <a:gd name="adj3" fmla="val 16667"/>
            </a:avLst>
          </a:prstGeom>
          <a:solidFill>
            <a:srgbClr val="FFCC66"/>
          </a:solidFill>
          <a:ln>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dirty="0">
                <a:solidFill>
                  <a:srgbClr val="002060"/>
                </a:solidFill>
              </a:rPr>
              <a:t>Form Instructions</a:t>
            </a:r>
          </a:p>
        </p:txBody>
      </p:sp>
      <p:sp>
        <p:nvSpPr>
          <p:cNvPr id="29" name="Rounded Rectangular Callout 28" title="Resources"/>
          <p:cNvSpPr/>
          <p:nvPr/>
        </p:nvSpPr>
        <p:spPr>
          <a:xfrm>
            <a:off x="10388504" y="3376951"/>
            <a:ext cx="1670707" cy="336476"/>
          </a:xfrm>
          <a:prstGeom prst="wedgeRoundRectCallout">
            <a:avLst>
              <a:gd name="adj1" fmla="val -49295"/>
              <a:gd name="adj2" fmla="val 24660"/>
              <a:gd name="adj3" fmla="val 16667"/>
            </a:avLst>
          </a:prstGeom>
          <a:solidFill>
            <a:srgbClr val="FFCC66"/>
          </a:solidFill>
          <a:ln>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dirty="0">
                <a:solidFill>
                  <a:srgbClr val="002060"/>
                </a:solidFill>
              </a:rPr>
              <a:t>Resources</a:t>
            </a:r>
          </a:p>
        </p:txBody>
      </p:sp>
      <p:sp>
        <p:nvSpPr>
          <p:cNvPr id="27" name="Rounded Rectangular Callout 26" title="General Application Process Information"/>
          <p:cNvSpPr/>
          <p:nvPr/>
        </p:nvSpPr>
        <p:spPr>
          <a:xfrm>
            <a:off x="6012146" y="1405435"/>
            <a:ext cx="6047065" cy="390346"/>
          </a:xfrm>
          <a:prstGeom prst="wedgeRoundRectCallout">
            <a:avLst>
              <a:gd name="adj1" fmla="val -49295"/>
              <a:gd name="adj2" fmla="val 24660"/>
              <a:gd name="adj3" fmla="val 16667"/>
            </a:avLst>
          </a:prstGeom>
          <a:solidFill>
            <a:srgbClr val="FFCC66"/>
          </a:solidFill>
          <a:ln>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400" dirty="0">
                <a:solidFill>
                  <a:srgbClr val="002060"/>
                </a:solidFill>
              </a:rPr>
              <a:t>General Application Process Information</a:t>
            </a:r>
          </a:p>
        </p:txBody>
      </p:sp>
    </p:spTree>
    <p:extLst>
      <p:ext uri="{BB962C8B-B14F-4D97-AF65-F5344CB8AC3E}">
        <p14:creationId xmlns:p14="http://schemas.microsoft.com/office/powerpoint/2010/main" val="34457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24" grpId="0" animBg="1"/>
      <p:bldP spid="5" grpId="0" animBg="1"/>
      <p:bldP spid="28" grpId="0" animBg="1"/>
      <p:bldP spid="29"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069" y="385122"/>
            <a:ext cx="11375136" cy="758952"/>
          </a:xfrm>
        </p:spPr>
        <p:txBody>
          <a:bodyPr>
            <a:normAutofit fontScale="90000"/>
          </a:bodyPr>
          <a:lstStyle/>
          <a:p>
            <a:r>
              <a:rPr lang="en-US" dirty="0"/>
              <a:t>Understand Key Systems &amp; Roles</a:t>
            </a:r>
            <a:br>
              <a:rPr lang="en-US" dirty="0"/>
            </a:br>
            <a:endParaRPr lang="en-US" dirty="0"/>
          </a:p>
        </p:txBody>
      </p:sp>
      <p:sp>
        <p:nvSpPr>
          <p:cNvPr id="2" name="Text Placeholder 1"/>
          <p:cNvSpPr>
            <a:spLocks noGrp="1"/>
          </p:cNvSpPr>
          <p:nvPr>
            <p:ph type="body" idx="1"/>
          </p:nvPr>
        </p:nvSpPr>
        <p:spPr/>
        <p:txBody>
          <a:bodyPr/>
          <a:lstStyle/>
          <a:p>
            <a:pPr algn="ctr"/>
            <a:r>
              <a:rPr lang="en-US" dirty="0"/>
              <a:t>Grants.gov</a:t>
            </a:r>
          </a:p>
        </p:txBody>
      </p:sp>
      <p:sp>
        <p:nvSpPr>
          <p:cNvPr id="5" name="Content Placeholder 4"/>
          <p:cNvSpPr>
            <a:spLocks noGrp="1"/>
          </p:cNvSpPr>
          <p:nvPr>
            <p:ph sz="quarter" idx="13"/>
          </p:nvPr>
        </p:nvSpPr>
        <p:spPr/>
        <p:txBody>
          <a:bodyPr/>
          <a:lstStyle/>
          <a:p>
            <a:r>
              <a:rPr lang="en-US" dirty="0"/>
              <a:t>E-Business Point of Contact (</a:t>
            </a:r>
            <a:r>
              <a:rPr lang="en-US" dirty="0" err="1"/>
              <a:t>EBiz</a:t>
            </a:r>
            <a:r>
              <a:rPr lang="en-US" dirty="0"/>
              <a:t> POC/ expanded AOR)</a:t>
            </a:r>
          </a:p>
          <a:p>
            <a:r>
              <a:rPr lang="en-US" dirty="0"/>
              <a:t>Authorized Organization Representative (AOR)</a:t>
            </a:r>
          </a:p>
        </p:txBody>
      </p:sp>
      <p:sp>
        <p:nvSpPr>
          <p:cNvPr id="3" name="Text Placeholder 2"/>
          <p:cNvSpPr>
            <a:spLocks noGrp="1"/>
          </p:cNvSpPr>
          <p:nvPr>
            <p:ph type="body" sz="half" idx="2"/>
          </p:nvPr>
        </p:nvSpPr>
        <p:spPr/>
        <p:txBody>
          <a:bodyPr/>
          <a:lstStyle/>
          <a:p>
            <a:pPr algn="ctr"/>
            <a:r>
              <a:rPr lang="en-US" dirty="0"/>
              <a:t>eRA Commons</a:t>
            </a:r>
          </a:p>
        </p:txBody>
      </p:sp>
      <p:sp>
        <p:nvSpPr>
          <p:cNvPr id="6" name="Content Placeholder 5"/>
          <p:cNvSpPr>
            <a:spLocks noGrp="1"/>
          </p:cNvSpPr>
          <p:nvPr>
            <p:ph sz="quarter" idx="14"/>
          </p:nvPr>
        </p:nvSpPr>
        <p:spPr/>
        <p:txBody>
          <a:bodyPr/>
          <a:lstStyle/>
          <a:p>
            <a:r>
              <a:rPr lang="en-US" dirty="0"/>
              <a:t>Signing Official (SO)</a:t>
            </a:r>
          </a:p>
          <a:p>
            <a:r>
              <a:rPr lang="en-US" dirty="0"/>
              <a:t>Principal Investigator (PI)</a:t>
            </a:r>
          </a:p>
          <a:p>
            <a:pPr marL="0" indent="0">
              <a:buNone/>
            </a:pPr>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76400" y="4881253"/>
            <a:ext cx="2819400" cy="947319"/>
          </a:xfrm>
          <a:prstGeom prst="rect">
            <a:avLst/>
          </a:prstGeom>
        </p:spPr>
      </p:pic>
      <p:pic>
        <p:nvPicPr>
          <p:cNvPr id="9" name="Picture 2">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18034" y="4996077"/>
            <a:ext cx="4359566" cy="7176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607966" y="239284"/>
            <a:ext cx="1309688" cy="1564909"/>
          </a:xfrm>
          <a:prstGeom prst="rect">
            <a:avLst/>
          </a:prstGeom>
          <a:ln>
            <a:solidFill>
              <a:srgbClr val="0070C0"/>
            </a:solidFill>
          </a:ln>
        </p:spPr>
      </p:pic>
      <p:sp>
        <p:nvSpPr>
          <p:cNvPr id="10" name="Rectangle 9">
            <a:extLst>
              <a:ext uri="{C183D7F6-B498-43B3-948B-1728B52AA6E4}">
                <adec:decorative xmlns:adec="http://schemas.microsoft.com/office/drawing/2017/decorative" val="1"/>
              </a:ext>
            </a:extLst>
          </p:cNvPr>
          <p:cNvSpPr/>
          <p:nvPr/>
        </p:nvSpPr>
        <p:spPr>
          <a:xfrm>
            <a:off x="1676400" y="626270"/>
            <a:ext cx="8763000" cy="292388"/>
          </a:xfrm>
          <a:prstGeom prst="rect">
            <a:avLst/>
          </a:prstGeom>
          <a:solidFill>
            <a:schemeClr val="bg1"/>
          </a:solidFill>
        </p:spPr>
        <p:txBody>
          <a:bodyPr wrap="square">
            <a:spAutoFit/>
          </a:bodyPr>
          <a:lstStyle/>
          <a:p>
            <a:r>
              <a:rPr lang="en-US" sz="1300" dirty="0">
                <a:hlinkClick r:id="rId6" tooltip="systems and roles page"/>
              </a:rPr>
              <a:t>https://grants.nih.gov/grants/how-to-apply-application-guide/prepare-to-apply-and-register/key-systems-and-roles.htm</a:t>
            </a:r>
            <a:r>
              <a:rPr lang="en-US" sz="1300" dirty="0"/>
              <a:t> </a:t>
            </a:r>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7"/>
          </p:nvPr>
        </p:nvSpPr>
        <p:spPr/>
        <p:txBody>
          <a:bodyPr/>
          <a:lstStyle/>
          <a:p>
            <a:pPr>
              <a:defRPr/>
            </a:pPr>
            <a:fld id="{3A4FF90E-4C55-4D59-BE6A-CE57DBB6E3FF}" type="slidenum">
              <a:rPr lang="en-US" smtClean="0"/>
              <a:pPr>
                <a:defRPr/>
              </a:pPr>
              <a:t>5</a:t>
            </a:fld>
            <a:endParaRPr lang="en-US" dirty="0"/>
          </a:p>
        </p:txBody>
      </p:sp>
    </p:spTree>
    <p:extLst>
      <p:ext uri="{BB962C8B-B14F-4D97-AF65-F5344CB8AC3E}">
        <p14:creationId xmlns:p14="http://schemas.microsoft.com/office/powerpoint/2010/main" val="82550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425" y="-20863"/>
            <a:ext cx="11379200" cy="758825"/>
          </a:xfrm>
        </p:spPr>
        <p:txBody>
          <a:bodyPr/>
          <a:lstStyle/>
          <a:p>
            <a:r>
              <a:rPr lang="en-US" dirty="0"/>
              <a:t>Organization Registration</a:t>
            </a:r>
          </a:p>
        </p:txBody>
      </p:sp>
      <p:sp>
        <p:nvSpPr>
          <p:cNvPr id="7" name="Rectangle 6"/>
          <p:cNvSpPr/>
          <p:nvPr/>
        </p:nvSpPr>
        <p:spPr>
          <a:xfrm>
            <a:off x="1137557" y="713864"/>
            <a:ext cx="10896600" cy="276999"/>
          </a:xfrm>
          <a:prstGeom prst="rect">
            <a:avLst/>
          </a:prstGeom>
        </p:spPr>
        <p:txBody>
          <a:bodyPr wrap="square">
            <a:spAutoFit/>
          </a:bodyPr>
          <a:lstStyle/>
          <a:p>
            <a:r>
              <a:rPr lang="en-US" sz="1200" dirty="0">
                <a:hlinkClick r:id="rId3" tooltip="registration page"/>
              </a:rPr>
              <a:t>https://grants.nih.gov/grants/how-to-apply-application-guide/prepare-to-apply-and-register/registration/org-representative-registration.htm</a:t>
            </a:r>
            <a:r>
              <a:rPr lang="en-US" sz="1200" dirty="0"/>
              <a:t> </a:t>
            </a:r>
          </a:p>
        </p:txBody>
      </p:sp>
      <p:sp>
        <p:nvSpPr>
          <p:cNvPr id="5" name="TextBox 4"/>
          <p:cNvSpPr txBox="1"/>
          <p:nvPr/>
        </p:nvSpPr>
        <p:spPr>
          <a:xfrm>
            <a:off x="376769" y="1284330"/>
            <a:ext cx="11561233" cy="830997"/>
          </a:xfrm>
          <a:prstGeom prst="rect">
            <a:avLst/>
          </a:prstGeom>
          <a:noFill/>
        </p:spPr>
        <p:txBody>
          <a:bodyPr wrap="square" rtlCol="0">
            <a:spAutoFit/>
          </a:bodyPr>
          <a:lstStyle/>
          <a:p>
            <a:r>
              <a:rPr lang="en-US" sz="2400" dirty="0"/>
              <a:t>Your organization must be registered in multiple systems to submit. </a:t>
            </a:r>
            <a:br>
              <a:rPr lang="en-US" sz="2400" dirty="0"/>
            </a:br>
            <a:r>
              <a:rPr lang="en-US" sz="2400" dirty="0"/>
              <a:t>Start early – can take 6 weeks!</a:t>
            </a:r>
          </a:p>
        </p:txBody>
      </p:sp>
      <p:sp>
        <p:nvSpPr>
          <p:cNvPr id="3" name="Content Placeholder 2"/>
          <p:cNvSpPr>
            <a:spLocks noGrp="1"/>
          </p:cNvSpPr>
          <p:nvPr>
            <p:ph sz="quarter" idx="13"/>
          </p:nvPr>
        </p:nvSpPr>
        <p:spPr>
          <a:xfrm>
            <a:off x="412905" y="2078900"/>
            <a:ext cx="11338560" cy="4267200"/>
          </a:xfrm>
        </p:spPr>
        <p:txBody>
          <a:bodyPr/>
          <a:lstStyle/>
          <a:p>
            <a:r>
              <a:rPr lang="en-US" sz="2400" b="1" dirty="0">
                <a:solidFill>
                  <a:srgbClr val="CC3300"/>
                </a:solidFill>
              </a:rPr>
              <a:t>UEI</a:t>
            </a:r>
            <a:r>
              <a:rPr lang="en-US" sz="2400" dirty="0"/>
              <a:t> (Unique Entity Identifier)- (replaced DUNS in 1/2022 (</a:t>
            </a:r>
            <a:r>
              <a:rPr lang="en-US" sz="2400" dirty="0">
                <a:hlinkClick r:id="rId4"/>
              </a:rPr>
              <a:t>NOT-OD-21-170</a:t>
            </a:r>
            <a:r>
              <a:rPr lang="en-US" sz="2400" dirty="0"/>
              <a:t>)</a:t>
            </a:r>
          </a:p>
          <a:p>
            <a:r>
              <a:rPr lang="en-US" sz="2400" b="1" dirty="0">
                <a:solidFill>
                  <a:srgbClr val="C00000"/>
                </a:solidFill>
              </a:rPr>
              <a:t>SAM</a:t>
            </a:r>
            <a:r>
              <a:rPr lang="en-US" sz="2400" dirty="0"/>
              <a:t> (System for Award Management) – needed to do business with government</a:t>
            </a:r>
          </a:p>
          <a:p>
            <a:pPr lvl="1"/>
            <a:r>
              <a:rPr lang="en-US" sz="2000" dirty="0"/>
              <a:t>Requires annual renewal</a:t>
            </a:r>
          </a:p>
          <a:p>
            <a:r>
              <a:rPr lang="en-US" sz="2400" b="1" dirty="0">
                <a:solidFill>
                  <a:srgbClr val="C00000"/>
                </a:solidFill>
              </a:rPr>
              <a:t>Grants.gov</a:t>
            </a:r>
            <a:r>
              <a:rPr lang="en-US" sz="2400" dirty="0"/>
              <a:t> – required to submit grants</a:t>
            </a:r>
          </a:p>
          <a:p>
            <a:r>
              <a:rPr lang="en-US" sz="2400" b="1" dirty="0">
                <a:solidFill>
                  <a:srgbClr val="C00000"/>
                </a:solidFill>
              </a:rPr>
              <a:t>eRA Commons </a:t>
            </a:r>
            <a:r>
              <a:rPr lang="en-US" sz="2400" dirty="0"/>
              <a:t>– required to do business with NIH</a:t>
            </a:r>
          </a:p>
          <a:p>
            <a:r>
              <a:rPr lang="en-US" sz="2400" b="1" dirty="0">
                <a:solidFill>
                  <a:srgbClr val="C00000"/>
                </a:solidFill>
              </a:rPr>
              <a:t>SBA</a:t>
            </a:r>
            <a:r>
              <a:rPr lang="en-US" sz="2400" dirty="0"/>
              <a:t> (Small Business Administration) – required</a:t>
            </a:r>
            <a:br>
              <a:rPr lang="en-US" sz="2400" dirty="0"/>
            </a:br>
            <a:r>
              <a:rPr lang="en-US" sz="2400" dirty="0"/>
              <a:t>for SBIR/STTR applications </a:t>
            </a:r>
          </a:p>
          <a:p>
            <a:endParaRPr lang="en-US" sz="2800" dirty="0"/>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542492" y="193541"/>
            <a:ext cx="1395510" cy="1722119"/>
          </a:xfrm>
          <a:prstGeom prst="rect">
            <a:avLst/>
          </a:prstGeom>
          <a:ln>
            <a:solidFill>
              <a:srgbClr val="0070C0"/>
            </a:solidFill>
          </a:ln>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6"/>
          </p:nvPr>
        </p:nvSpPr>
        <p:spPr/>
        <p:txBody>
          <a:bodyPr/>
          <a:lstStyle/>
          <a:p>
            <a:pPr>
              <a:defRPr/>
            </a:pPr>
            <a:fld id="{41303DC8-D049-4606-B080-DDC65A2B61F5}" type="slidenum">
              <a:rPr lang="en-US" smtClean="0"/>
              <a:pPr>
                <a:defRPr/>
              </a:pPr>
              <a:t>6</a:t>
            </a:fld>
            <a:endParaRPr lang="en-US"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077200" y="3649454"/>
            <a:ext cx="3581400" cy="2576596"/>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6700" y="4179682"/>
            <a:ext cx="533400" cy="533400"/>
          </a:xfrm>
          <a:prstGeom prst="rect">
            <a:avLst/>
          </a:prstGeom>
        </p:spPr>
      </p:pic>
    </p:spTree>
    <p:extLst>
      <p:ext uri="{BB962C8B-B14F-4D97-AF65-F5344CB8AC3E}">
        <p14:creationId xmlns:p14="http://schemas.microsoft.com/office/powerpoint/2010/main" val="484675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80" y="-21459"/>
            <a:ext cx="11379200" cy="758825"/>
          </a:xfrm>
        </p:spPr>
        <p:txBody>
          <a:bodyPr/>
          <a:lstStyle/>
          <a:p>
            <a:r>
              <a:rPr lang="en-US" dirty="0"/>
              <a:t>Application Submission Options</a:t>
            </a:r>
          </a:p>
        </p:txBody>
      </p:sp>
      <p:sp>
        <p:nvSpPr>
          <p:cNvPr id="33" name="TextBox 32"/>
          <p:cNvSpPr txBox="1"/>
          <p:nvPr/>
        </p:nvSpPr>
        <p:spPr>
          <a:xfrm>
            <a:off x="974686" y="698732"/>
            <a:ext cx="9937336" cy="307777"/>
          </a:xfrm>
          <a:prstGeom prst="rect">
            <a:avLst/>
          </a:prstGeom>
          <a:noFill/>
        </p:spPr>
        <p:txBody>
          <a:bodyPr wrap="none" rtlCol="0">
            <a:spAutoFit/>
          </a:bodyPr>
          <a:lstStyle/>
          <a:p>
            <a:r>
              <a:rPr lang="en-US" sz="1400" dirty="0">
                <a:hlinkClick r:id="rId3" tooltip="choose a submission option page"/>
              </a:rPr>
              <a:t>https://grants.nih.gov/grants/how-to-apply-application-guide/prepare-to-apply-and-register/choose-a-submission-option.htm</a:t>
            </a:r>
            <a:r>
              <a:rPr lang="en-US" sz="1400" dirty="0"/>
              <a:t> </a:t>
            </a:r>
          </a:p>
        </p:txBody>
      </p:sp>
      <p:grpSp>
        <p:nvGrpSpPr>
          <p:cNvPr id="6" name="Group 5" descr="shows applications starting from ASSIST, system-to-system solutions or Workspace and flowing through Grants.gov to NIH." title="diagram"/>
          <p:cNvGrpSpPr/>
          <p:nvPr/>
        </p:nvGrpSpPr>
        <p:grpSpPr>
          <a:xfrm>
            <a:off x="3158319" y="1772956"/>
            <a:ext cx="6308221" cy="4302109"/>
            <a:chOff x="3048000" y="1768669"/>
            <a:chExt cx="6308221" cy="4302109"/>
          </a:xfrm>
        </p:grpSpPr>
        <p:grpSp>
          <p:nvGrpSpPr>
            <p:cNvPr id="8" name="Group 7" title="&quot;&quot;"/>
            <p:cNvGrpSpPr/>
            <p:nvPr/>
          </p:nvGrpSpPr>
          <p:grpSpPr>
            <a:xfrm>
              <a:off x="3962400" y="4877105"/>
              <a:ext cx="4368755" cy="1193673"/>
              <a:chOff x="2553724" y="4639937"/>
              <a:chExt cx="4368755" cy="1193673"/>
            </a:xfrm>
          </p:grpSpPr>
          <p:sp>
            <p:nvSpPr>
              <p:cNvPr id="40" name="Rounded Rectangle 39"/>
              <p:cNvSpPr/>
              <p:nvPr/>
            </p:nvSpPr>
            <p:spPr>
              <a:xfrm>
                <a:off x="2553724" y="4693303"/>
                <a:ext cx="4368755" cy="1086942"/>
              </a:xfrm>
              <a:prstGeom prst="roundRect">
                <a:avLst/>
              </a:prstGeom>
              <a:solidFill>
                <a:srgbClr val="D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data_center_400_clr_7637.png" title="&quot;&quot;"/>
              <p:cNvPicPr>
                <a:picLocks noChangeAspect="1"/>
              </p:cNvPicPr>
              <p:nvPr/>
            </p:nvPicPr>
            <p:blipFill>
              <a:blip r:embed="rId4" cstate="print"/>
              <a:stretch>
                <a:fillRect/>
              </a:stretch>
            </p:blipFill>
            <p:spPr>
              <a:xfrm>
                <a:off x="4508865" y="4639937"/>
                <a:ext cx="1981200" cy="1193673"/>
              </a:xfrm>
              <a:prstGeom prst="rect">
                <a:avLst/>
              </a:prstGeom>
            </p:spPr>
          </p:pic>
          <p:pic>
            <p:nvPicPr>
              <p:cNvPr id="42" name="Picture 41" descr="Division of Communication &amp; Outrea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8753" y="4913325"/>
                <a:ext cx="1099725" cy="646898"/>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ight Arrow 8" title="&quot;&quot;"/>
            <p:cNvSpPr/>
            <p:nvPr/>
          </p:nvSpPr>
          <p:spPr>
            <a:xfrm rot="5400000">
              <a:off x="5702857" y="4584448"/>
              <a:ext cx="862486" cy="3810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title="&quot;&quot;"/>
            <p:cNvGrpSpPr/>
            <p:nvPr/>
          </p:nvGrpSpPr>
          <p:grpSpPr>
            <a:xfrm>
              <a:off x="3962400" y="3581705"/>
              <a:ext cx="4368755" cy="1193673"/>
              <a:chOff x="2641645" y="3187873"/>
              <a:chExt cx="4368755" cy="1193673"/>
            </a:xfrm>
          </p:grpSpPr>
          <p:sp>
            <p:nvSpPr>
              <p:cNvPr id="37" name="Rounded Rectangle 36"/>
              <p:cNvSpPr/>
              <p:nvPr/>
            </p:nvSpPr>
            <p:spPr>
              <a:xfrm>
                <a:off x="2641645" y="3187873"/>
                <a:ext cx="4368755" cy="1086942"/>
              </a:xfrm>
              <a:prstGeom prst="roundRect">
                <a:avLst/>
              </a:prstGeom>
              <a:solidFill>
                <a:srgbClr val="D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title="&quot;&quot;"/>
              <p:cNvPicPr>
                <a:picLocks noChangeAspect="1"/>
              </p:cNvPicPr>
              <p:nvPr/>
            </p:nvPicPr>
            <p:blipFill>
              <a:blip r:embed="rId6" cstate="print">
                <a:extLst>
                  <a:ext uri="{BEBA8EAE-BF5A-486C-A8C5-ECC9F3942E4B}">
                    <a14:imgProps xmlns:a14="http://schemas.microsoft.com/office/drawing/2010/main">
                      <a14:imgLayer r:embed="rId7">
                        <a14:imgEffect>
                          <a14:saturation sat="15000"/>
                        </a14:imgEffect>
                      </a14:imgLayer>
                    </a14:imgProps>
                  </a:ext>
                </a:extLst>
              </a:blip>
              <a:stretch>
                <a:fillRect/>
              </a:stretch>
            </p:blipFill>
            <p:spPr>
              <a:xfrm>
                <a:off x="4895205" y="3187873"/>
                <a:ext cx="1981200" cy="1193673"/>
              </a:xfrm>
              <a:prstGeom prst="rect">
                <a:avLst/>
              </a:prstGeom>
            </p:spPr>
          </p:pic>
          <p:pic>
            <p:nvPicPr>
              <p:cNvPr id="39" name="Picture 38" title="&quot;&quo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18093" y="3399004"/>
                <a:ext cx="2041070" cy="685800"/>
              </a:xfrm>
              <a:prstGeom prst="rect">
                <a:avLst/>
              </a:prstGeom>
            </p:spPr>
          </p:pic>
        </p:grpSp>
        <p:sp>
          <p:nvSpPr>
            <p:cNvPr id="11" name="Right Arrow 10" title="&quot;&quot;"/>
            <p:cNvSpPr/>
            <p:nvPr/>
          </p:nvSpPr>
          <p:spPr>
            <a:xfrm rot="5400000">
              <a:off x="5888922" y="3375352"/>
              <a:ext cx="562315" cy="3810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title="&quot;&quot;"/>
            <p:cNvSpPr/>
            <p:nvPr/>
          </p:nvSpPr>
          <p:spPr>
            <a:xfrm rot="5400000">
              <a:off x="7654055" y="3380277"/>
              <a:ext cx="562315" cy="3810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5187684" y="1793583"/>
              <a:ext cx="1872508" cy="1613629"/>
            </a:xfrm>
            <a:prstGeom prst="roundRect">
              <a:avLst/>
            </a:prstGeom>
            <a:solidFill>
              <a:srgbClr val="D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title="&quot;&quot;"/>
            <p:cNvSpPr/>
            <p:nvPr/>
          </p:nvSpPr>
          <p:spPr>
            <a:xfrm rot="5400000">
              <a:off x="4174781" y="3333780"/>
              <a:ext cx="646079" cy="3810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048000" y="1768669"/>
              <a:ext cx="1872508" cy="1613629"/>
            </a:xfrm>
            <a:prstGeom prst="roundRect">
              <a:avLst/>
            </a:prstGeom>
            <a:solidFill>
              <a:srgbClr val="D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496594" y="2968298"/>
              <a:ext cx="788999" cy="307777"/>
            </a:xfrm>
            <a:prstGeom prst="rect">
              <a:avLst/>
            </a:prstGeom>
            <a:noFill/>
          </p:spPr>
          <p:txBody>
            <a:bodyPr wrap="none" rtlCol="0">
              <a:spAutoFit/>
            </a:bodyPr>
            <a:lstStyle/>
            <a:p>
              <a:r>
                <a:rPr lang="en-US" sz="1400" dirty="0">
                  <a:solidFill>
                    <a:srgbClr val="002060"/>
                  </a:solidFill>
                </a:rPr>
                <a:t>ASSIST</a:t>
              </a:r>
              <a:endParaRPr lang="en-US" dirty="0">
                <a:solidFill>
                  <a:srgbClr val="002060"/>
                </a:solidFill>
              </a:endParaRPr>
            </a:p>
          </p:txBody>
        </p:sp>
        <p:pic>
          <p:nvPicPr>
            <p:cNvPr id="18" name="Picture 17" descr="laptop_custom_screen_11466.png" title="&quot;&quot;"/>
            <p:cNvPicPr>
              <a:picLocks noChangeAspect="1"/>
            </p:cNvPicPr>
            <p:nvPr/>
          </p:nvPicPr>
          <p:blipFill>
            <a:blip r:embed="rId9" cstate="print"/>
            <a:stretch>
              <a:fillRect/>
            </a:stretch>
          </p:blipFill>
          <p:spPr>
            <a:xfrm>
              <a:off x="5221447" y="1936321"/>
              <a:ext cx="1881235" cy="1328152"/>
            </a:xfrm>
            <a:prstGeom prst="rect">
              <a:avLst/>
            </a:prstGeom>
          </p:spPr>
        </p:pic>
        <p:grpSp>
          <p:nvGrpSpPr>
            <p:cNvPr id="19" name="Group 18"/>
            <p:cNvGrpSpPr/>
            <p:nvPr/>
          </p:nvGrpSpPr>
          <p:grpSpPr>
            <a:xfrm>
              <a:off x="3243363" y="1865656"/>
              <a:ext cx="1447483" cy="1297484"/>
              <a:chOff x="607264" y="2166902"/>
              <a:chExt cx="1447483" cy="1297484"/>
            </a:xfrm>
          </p:grpSpPr>
          <p:pic>
            <p:nvPicPr>
              <p:cNvPr id="35" name="Picture 34" descr="computer_monitor_blue_screen_400_clr_3985.png" title="&quot;&quot;"/>
              <p:cNvPicPr>
                <a:picLocks noChangeAspect="1"/>
              </p:cNvPicPr>
              <p:nvPr/>
            </p:nvPicPr>
            <p:blipFill>
              <a:blip r:embed="rId10" cstate="print"/>
              <a:stretch>
                <a:fillRect/>
              </a:stretch>
            </p:blipFill>
            <p:spPr>
              <a:xfrm>
                <a:off x="607264" y="2166902"/>
                <a:ext cx="1447483" cy="1297484"/>
              </a:xfrm>
              <a:prstGeom prst="rect">
                <a:avLst/>
              </a:prstGeom>
            </p:spPr>
          </p:pic>
          <p:pic>
            <p:nvPicPr>
              <p:cNvPr id="36" name="Picture 2" title="Monitor with ASSIST scree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9540" y="2240816"/>
                <a:ext cx="1073770" cy="750736"/>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TextBox 20"/>
            <p:cNvSpPr txBox="1"/>
            <p:nvPr/>
          </p:nvSpPr>
          <p:spPr>
            <a:xfrm>
              <a:off x="5368255" y="2975408"/>
              <a:ext cx="1625766" cy="307777"/>
            </a:xfrm>
            <a:prstGeom prst="rect">
              <a:avLst/>
            </a:prstGeom>
            <a:noFill/>
          </p:spPr>
          <p:txBody>
            <a:bodyPr wrap="none" rtlCol="0">
              <a:spAutoFit/>
            </a:bodyPr>
            <a:lstStyle/>
            <a:p>
              <a:r>
                <a:rPr lang="en-US" sz="1400" dirty="0">
                  <a:solidFill>
                    <a:srgbClr val="002060"/>
                  </a:solidFill>
                </a:rPr>
                <a:t>System-to-System</a:t>
              </a:r>
              <a:endParaRPr lang="en-US" dirty="0">
                <a:solidFill>
                  <a:srgbClr val="002060"/>
                </a:solidFill>
              </a:endParaRPr>
            </a:p>
          </p:txBody>
        </p:sp>
        <p:sp>
          <p:nvSpPr>
            <p:cNvPr id="22" name="Rounded Rectangle 21"/>
            <p:cNvSpPr/>
            <p:nvPr/>
          </p:nvSpPr>
          <p:spPr>
            <a:xfrm>
              <a:off x="7421515" y="1816286"/>
              <a:ext cx="1872508" cy="1613629"/>
            </a:xfrm>
            <a:prstGeom prst="roundRect">
              <a:avLst/>
            </a:prstGeom>
            <a:solidFill>
              <a:srgbClr val="D9E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7826213" y="3012104"/>
              <a:ext cx="1077474" cy="307777"/>
            </a:xfrm>
            <a:prstGeom prst="rect">
              <a:avLst/>
            </a:prstGeom>
            <a:noFill/>
          </p:spPr>
          <p:txBody>
            <a:bodyPr wrap="none" rtlCol="0">
              <a:spAutoFit/>
            </a:bodyPr>
            <a:lstStyle/>
            <a:p>
              <a:r>
                <a:rPr lang="en-US" sz="1400" dirty="0">
                  <a:solidFill>
                    <a:srgbClr val="002060"/>
                  </a:solidFill>
                </a:rPr>
                <a:t>Workspace</a:t>
              </a:r>
              <a:endParaRPr lang="en-US" dirty="0">
                <a:solidFill>
                  <a:srgbClr val="002060"/>
                </a:solidFill>
              </a:endParaRPr>
            </a:p>
          </p:txBody>
        </p:sp>
        <p:grpSp>
          <p:nvGrpSpPr>
            <p:cNvPr id="28" name="Group 27"/>
            <p:cNvGrpSpPr/>
            <p:nvPr/>
          </p:nvGrpSpPr>
          <p:grpSpPr>
            <a:xfrm>
              <a:off x="7446636" y="1870929"/>
              <a:ext cx="1909585" cy="1312840"/>
              <a:chOff x="4862483" y="2175424"/>
              <a:chExt cx="1909585" cy="1312840"/>
            </a:xfrm>
          </p:grpSpPr>
          <p:pic>
            <p:nvPicPr>
              <p:cNvPr id="29" name="Picture 28" title="&quot;&quot;"/>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62483" y="2175424"/>
                <a:ext cx="1909585" cy="1312840"/>
              </a:xfrm>
              <a:prstGeom prst="rect">
                <a:avLst/>
              </a:prstGeom>
            </p:spPr>
          </p:pic>
          <p:pic>
            <p:nvPicPr>
              <p:cNvPr id="30" name="Picture 29" title="workspace screenshot"/>
              <p:cNvPicPr>
                <a:picLocks noChangeAspect="1"/>
              </p:cNvPicPr>
              <p:nvPr/>
            </p:nvPicPr>
            <p:blipFill>
              <a:blip r:embed="rId13"/>
              <a:stretch>
                <a:fillRect/>
              </a:stretch>
            </p:blipFill>
            <p:spPr>
              <a:xfrm>
                <a:off x="5280797" y="2259573"/>
                <a:ext cx="1017744" cy="571648"/>
              </a:xfrm>
              <a:prstGeom prst="rect">
                <a:avLst/>
              </a:prstGeom>
            </p:spPr>
          </p:pic>
        </p:grpSp>
      </p:grpSp>
      <p:pic>
        <p:nvPicPr>
          <p:cNvPr id="5" name="Picture 4" descr="Graphic showing content related to Submission Options"/>
          <p:cNvPicPr>
            <a:picLocks noChangeAspect="1"/>
          </p:cNvPicPr>
          <p:nvPr/>
        </p:nvPicPr>
        <p:blipFill>
          <a:blip r:embed="rId14"/>
          <a:stretch>
            <a:fillRect/>
          </a:stretch>
        </p:blipFill>
        <p:spPr>
          <a:xfrm>
            <a:off x="10747753" y="227082"/>
            <a:ext cx="1158162" cy="1538088"/>
          </a:xfrm>
          <a:prstGeom prst="rect">
            <a:avLst/>
          </a:prstGeom>
          <a:ln>
            <a:solidFill>
              <a:srgbClr val="0070C0"/>
            </a:solidFill>
          </a:ln>
        </p:spPr>
      </p:pic>
      <p:sp>
        <p:nvSpPr>
          <p:cNvPr id="34" name="Rounded Rectangular Callout 6" descr="44% of application submissions via ASSIST">
            <a:extLst>
              <a:ext uri="{FF2B5EF4-FFF2-40B4-BE49-F238E27FC236}">
                <a16:creationId xmlns:a16="http://schemas.microsoft.com/office/drawing/2014/main" id="{F5612AC9-899D-47E8-B92F-F5B8B9F862F4}"/>
              </a:ext>
            </a:extLst>
          </p:cNvPr>
          <p:cNvSpPr/>
          <p:nvPr/>
        </p:nvSpPr>
        <p:spPr>
          <a:xfrm>
            <a:off x="4653044" y="1465265"/>
            <a:ext cx="687327" cy="471311"/>
          </a:xfrm>
          <a:prstGeom prst="wedgeRoundRectCallout">
            <a:avLst>
              <a:gd name="adj1" fmla="val -45448"/>
              <a:gd name="adj2" fmla="val 85923"/>
              <a:gd name="adj3" fmla="val 16667"/>
            </a:avLst>
          </a:prstGeom>
          <a:solidFill>
            <a:srgbClr val="FFCC66"/>
          </a:solidFill>
          <a:ln w="2540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43%</a:t>
            </a:r>
          </a:p>
        </p:txBody>
      </p:sp>
      <p:sp>
        <p:nvSpPr>
          <p:cNvPr id="43" name="Rounded Rectangular Callout 6" descr="50% of application submissions via S2S ">
            <a:extLst>
              <a:ext uri="{FF2B5EF4-FFF2-40B4-BE49-F238E27FC236}">
                <a16:creationId xmlns:a16="http://schemas.microsoft.com/office/drawing/2014/main" id="{E0C65D30-D163-4264-8A4F-EA424891D052}"/>
              </a:ext>
            </a:extLst>
          </p:cNvPr>
          <p:cNvSpPr/>
          <p:nvPr/>
        </p:nvSpPr>
        <p:spPr>
          <a:xfrm>
            <a:off x="6672362" y="1483581"/>
            <a:ext cx="687327" cy="471311"/>
          </a:xfrm>
          <a:prstGeom prst="wedgeRoundRectCallout">
            <a:avLst>
              <a:gd name="adj1" fmla="val -45448"/>
              <a:gd name="adj2" fmla="val 85923"/>
              <a:gd name="adj3" fmla="val 16667"/>
            </a:avLst>
          </a:prstGeom>
          <a:solidFill>
            <a:srgbClr val="FFCC66"/>
          </a:solidFill>
          <a:ln w="2540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52%</a:t>
            </a:r>
          </a:p>
        </p:txBody>
      </p:sp>
      <p:sp>
        <p:nvSpPr>
          <p:cNvPr id="44" name="Rounded Rectangular Callout 6" descr="6% of application submissions via Grants.gov Workspace">
            <a:extLst>
              <a:ext uri="{FF2B5EF4-FFF2-40B4-BE49-F238E27FC236}">
                <a16:creationId xmlns:a16="http://schemas.microsoft.com/office/drawing/2014/main" id="{7593C3C4-0E33-4F40-8EAE-D7690DE1391A}"/>
              </a:ext>
            </a:extLst>
          </p:cNvPr>
          <p:cNvSpPr/>
          <p:nvPr/>
        </p:nvSpPr>
        <p:spPr>
          <a:xfrm>
            <a:off x="9088757" y="1465265"/>
            <a:ext cx="741043" cy="471311"/>
          </a:xfrm>
          <a:prstGeom prst="wedgeRoundRectCallout">
            <a:avLst>
              <a:gd name="adj1" fmla="val -45448"/>
              <a:gd name="adj2" fmla="val 85923"/>
              <a:gd name="adj3" fmla="val 16667"/>
            </a:avLst>
          </a:prstGeom>
          <a:solidFill>
            <a:srgbClr val="FFCC66"/>
          </a:solidFill>
          <a:ln w="2540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6%</a:t>
            </a:r>
          </a:p>
        </p:txBody>
      </p:sp>
      <p:sp>
        <p:nvSpPr>
          <p:cNvPr id="45" name="Rounded Rectangular Callout 6" descr="Callout with features of ASSIST&#10;">
            <a:extLst>
              <a:ext uri="{FF2B5EF4-FFF2-40B4-BE49-F238E27FC236}">
                <a16:creationId xmlns:a16="http://schemas.microsoft.com/office/drawing/2014/main" id="{17BD84AE-23A8-4BDD-9A06-875AB654A253}"/>
              </a:ext>
            </a:extLst>
          </p:cNvPr>
          <p:cNvSpPr/>
          <p:nvPr/>
        </p:nvSpPr>
        <p:spPr>
          <a:xfrm>
            <a:off x="478532" y="3343218"/>
            <a:ext cx="3868947" cy="2728501"/>
          </a:xfrm>
          <a:prstGeom prst="wedgeRoundRectCallout">
            <a:avLst>
              <a:gd name="adj1" fmla="val 38567"/>
              <a:gd name="adj2" fmla="val -57175"/>
              <a:gd name="adj3" fmla="val 16667"/>
            </a:avLst>
          </a:prstGeom>
          <a:solidFill>
            <a:srgbClr val="FFCC66"/>
          </a:solidFill>
          <a:ln w="2540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1400" dirty="0">
                <a:solidFill>
                  <a:srgbClr val="002060"/>
                </a:solidFill>
              </a:rPr>
              <a:t>Managed by NIH</a:t>
            </a:r>
          </a:p>
          <a:p>
            <a:pPr marL="342900" indent="-342900">
              <a:buFont typeface="Arial" panose="020B0604020202020204" pitchFamily="34" charset="0"/>
              <a:buChar char="•"/>
            </a:pPr>
            <a:r>
              <a:rPr lang="en-US" sz="1400" dirty="0">
                <a:solidFill>
                  <a:srgbClr val="002060"/>
                </a:solidFill>
              </a:rPr>
              <a:t>Leverages eRA Commons accounts</a:t>
            </a:r>
          </a:p>
          <a:p>
            <a:pPr marL="342900" indent="-342900">
              <a:buFont typeface="Arial" panose="020B0604020202020204" pitchFamily="34" charset="0"/>
              <a:buChar char="•"/>
            </a:pPr>
            <a:r>
              <a:rPr lang="en-US" sz="1400" dirty="0">
                <a:solidFill>
                  <a:srgbClr val="002060"/>
                </a:solidFill>
              </a:rPr>
              <a:t>Pre-population from eRA Commons profiles</a:t>
            </a:r>
          </a:p>
          <a:p>
            <a:pPr marL="342900" indent="-342900">
              <a:buFont typeface="Arial" panose="020B0604020202020204" pitchFamily="34" charset="0"/>
              <a:buChar char="•"/>
            </a:pPr>
            <a:r>
              <a:rPr lang="en-US" sz="1400" dirty="0">
                <a:solidFill>
                  <a:srgbClr val="002060"/>
                </a:solidFill>
              </a:rPr>
              <a:t>Track application status in single system</a:t>
            </a:r>
          </a:p>
          <a:p>
            <a:pPr marL="342900" indent="-342900">
              <a:buFont typeface="Arial" panose="020B0604020202020204" pitchFamily="34" charset="0"/>
              <a:buChar char="•"/>
            </a:pPr>
            <a:r>
              <a:rPr lang="en-US" sz="1400" dirty="0">
                <a:solidFill>
                  <a:srgbClr val="002060"/>
                </a:solidFill>
              </a:rPr>
              <a:t>Supports all NIH competing applications</a:t>
            </a:r>
          </a:p>
          <a:p>
            <a:pPr marL="342900" indent="-342900">
              <a:buFont typeface="Arial" panose="020B0604020202020204" pitchFamily="34" charset="0"/>
              <a:buChar char="•"/>
            </a:pPr>
            <a:r>
              <a:rPr lang="en-US" sz="1400" dirty="0">
                <a:solidFill>
                  <a:srgbClr val="002060"/>
                </a:solidFill>
              </a:rPr>
              <a:t>Pull study information from ClinicalTrials.gov</a:t>
            </a:r>
          </a:p>
          <a:p>
            <a:pPr marL="342900" indent="-342900">
              <a:buFont typeface="Arial" panose="020B0604020202020204" pitchFamily="34" charset="0"/>
              <a:buChar char="•"/>
            </a:pPr>
            <a:r>
              <a:rPr lang="en-US" sz="1400" dirty="0">
                <a:solidFill>
                  <a:srgbClr val="002060"/>
                </a:solidFill>
              </a:rPr>
              <a:t>Integrated NIH messaging (tips, system alerts)</a:t>
            </a:r>
          </a:p>
        </p:txBody>
      </p:sp>
      <p:sp>
        <p:nvSpPr>
          <p:cNvPr id="46" name="Rounded Rectangular Callout 6" descr="Callout with features of Grants.gov Workspace&#10;">
            <a:extLst>
              <a:ext uri="{FF2B5EF4-FFF2-40B4-BE49-F238E27FC236}">
                <a16:creationId xmlns:a16="http://schemas.microsoft.com/office/drawing/2014/main" id="{B8BDB1E8-FF16-4B19-A5BE-F614C8824B1B}"/>
              </a:ext>
            </a:extLst>
          </p:cNvPr>
          <p:cNvSpPr/>
          <p:nvPr/>
        </p:nvSpPr>
        <p:spPr>
          <a:xfrm>
            <a:off x="7963077" y="3654231"/>
            <a:ext cx="3909615" cy="2332128"/>
          </a:xfrm>
          <a:prstGeom prst="wedgeRoundRectCallout">
            <a:avLst>
              <a:gd name="adj1" fmla="val -40340"/>
              <a:gd name="adj2" fmla="val -61019"/>
              <a:gd name="adj3" fmla="val 16667"/>
            </a:avLst>
          </a:prstGeom>
          <a:solidFill>
            <a:srgbClr val="FFCC66"/>
          </a:solidFill>
          <a:ln w="25400">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1400" dirty="0">
                <a:solidFill>
                  <a:srgbClr val="002060"/>
                </a:solidFill>
              </a:rPr>
              <a:t>Managed by Grants.gov</a:t>
            </a:r>
          </a:p>
          <a:p>
            <a:pPr marL="342900" indent="-342900">
              <a:buFont typeface="Arial" panose="020B0604020202020204" pitchFamily="34" charset="0"/>
              <a:buChar char="•"/>
            </a:pPr>
            <a:r>
              <a:rPr lang="en-US" sz="1400" dirty="0">
                <a:solidFill>
                  <a:srgbClr val="002060"/>
                </a:solidFill>
              </a:rPr>
              <a:t>Requires additional user registrations</a:t>
            </a:r>
          </a:p>
          <a:p>
            <a:pPr marL="342900" indent="-342900">
              <a:buFont typeface="Arial" panose="020B0604020202020204" pitchFamily="34" charset="0"/>
              <a:buChar char="•"/>
            </a:pPr>
            <a:r>
              <a:rPr lang="en-US" sz="1400" dirty="0">
                <a:solidFill>
                  <a:srgbClr val="002060"/>
                </a:solidFill>
              </a:rPr>
              <a:t>No Pre-population from existing profiles</a:t>
            </a:r>
          </a:p>
          <a:p>
            <a:pPr marL="342900" indent="-342900">
              <a:buFont typeface="Arial" panose="020B0604020202020204" pitchFamily="34" charset="0"/>
              <a:buChar char="•"/>
            </a:pPr>
            <a:r>
              <a:rPr lang="en-US" sz="1400" dirty="0">
                <a:solidFill>
                  <a:srgbClr val="002060"/>
                </a:solidFill>
              </a:rPr>
              <a:t>Must track application in multiple systems</a:t>
            </a:r>
          </a:p>
          <a:p>
            <a:pPr marL="342900" indent="-342900">
              <a:buFont typeface="Arial" panose="020B0604020202020204" pitchFamily="34" charset="0"/>
              <a:buChar char="•"/>
            </a:pPr>
            <a:r>
              <a:rPr lang="en-US" sz="1400" dirty="0">
                <a:solidFill>
                  <a:srgbClr val="002060"/>
                </a:solidFill>
              </a:rPr>
              <a:t>Supports all NIH single- project competing applications (no multi-project support)</a:t>
            </a:r>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6"/>
          </p:nvPr>
        </p:nvSpPr>
        <p:spPr/>
        <p:txBody>
          <a:bodyPr/>
          <a:lstStyle/>
          <a:p>
            <a:pPr>
              <a:defRPr/>
            </a:pPr>
            <a:fld id="{D535206B-4A4A-47B0-BA21-D142872E963A}" type="slidenum">
              <a:rPr lang="en-US" smtClean="0"/>
              <a:pPr>
                <a:defRPr/>
              </a:pPr>
              <a:t>7</a:t>
            </a:fld>
            <a:endParaRPr lang="en-US" dirty="0"/>
          </a:p>
        </p:txBody>
      </p:sp>
    </p:spTree>
    <p:extLst>
      <p:ext uri="{BB962C8B-B14F-4D97-AF65-F5344CB8AC3E}">
        <p14:creationId xmlns:p14="http://schemas.microsoft.com/office/powerpoint/2010/main" val="243388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3" grpId="0" animBg="1"/>
      <p:bldP spid="44" grpId="0" animBg="1"/>
      <p:bldP spid="45" grpId="0" animBg="1"/>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Your Application will be…</a:t>
            </a:r>
          </a:p>
        </p:txBody>
      </p:sp>
      <p:sp>
        <p:nvSpPr>
          <p:cNvPr id="3" name="Content Placeholder 2"/>
          <p:cNvSpPr>
            <a:spLocks noGrp="1"/>
          </p:cNvSpPr>
          <p:nvPr>
            <p:ph sz="quarter" idx="13"/>
          </p:nvPr>
        </p:nvSpPr>
        <p:spPr>
          <a:xfrm>
            <a:off x="1825752" y="1524000"/>
            <a:ext cx="8503920" cy="4575048"/>
          </a:xfrm>
        </p:spPr>
        <p:txBody>
          <a:bodyPr/>
          <a:lstStyle/>
          <a:p>
            <a:pPr>
              <a:spcAft>
                <a:spcPts val="600"/>
              </a:spcAft>
            </a:pPr>
            <a:r>
              <a:rPr lang="en-US" sz="2400" dirty="0"/>
              <a:t>Subject to the same registration requirements</a:t>
            </a:r>
          </a:p>
          <a:p>
            <a:pPr>
              <a:spcAft>
                <a:spcPts val="600"/>
              </a:spcAft>
            </a:pPr>
            <a:r>
              <a:rPr lang="en-US" sz="2400" dirty="0"/>
              <a:t>Completed with the same data items</a:t>
            </a:r>
          </a:p>
          <a:p>
            <a:pPr>
              <a:spcAft>
                <a:spcPts val="600"/>
              </a:spcAft>
            </a:pPr>
            <a:r>
              <a:rPr lang="en-US" sz="2400" dirty="0"/>
              <a:t>Routed through Grants.gov</a:t>
            </a:r>
          </a:p>
          <a:p>
            <a:pPr>
              <a:spcAft>
                <a:spcPts val="600"/>
              </a:spcAft>
            </a:pPr>
            <a:r>
              <a:rPr lang="en-US" sz="2400" dirty="0"/>
              <a:t>Validated against the same NIH business rules</a:t>
            </a:r>
          </a:p>
          <a:p>
            <a:pPr>
              <a:spcAft>
                <a:spcPts val="600"/>
              </a:spcAft>
            </a:pPr>
            <a:r>
              <a:rPr lang="en-US" sz="2400" dirty="0"/>
              <a:t>Assembled in a consistent format for review consideration</a:t>
            </a:r>
          </a:p>
          <a:p>
            <a:pPr>
              <a:spcAft>
                <a:spcPts val="600"/>
              </a:spcAft>
            </a:pPr>
            <a:r>
              <a:rPr lang="en-US" sz="2400" dirty="0"/>
              <a:t>Tracked in eRA Commons</a:t>
            </a:r>
          </a:p>
          <a:p>
            <a:endParaRPr lang="en-US" dirty="0"/>
          </a:p>
        </p:txBody>
      </p:sp>
      <p:sp>
        <p:nvSpPr>
          <p:cNvPr id="5" name="TextBox 4"/>
          <p:cNvSpPr txBox="1"/>
          <p:nvPr/>
        </p:nvSpPr>
        <p:spPr>
          <a:xfrm>
            <a:off x="1676401" y="4572000"/>
            <a:ext cx="8816837" cy="600164"/>
          </a:xfrm>
          <a:prstGeom prst="rect">
            <a:avLst/>
          </a:prstGeom>
          <a:noFill/>
        </p:spPr>
        <p:txBody>
          <a:bodyPr wrap="none" rtlCol="0">
            <a:spAutoFit/>
          </a:bodyPr>
          <a:lstStyle/>
          <a:p>
            <a:pPr algn="ctr" eaLnBrk="0" hangingPunct="0"/>
            <a:r>
              <a:rPr lang="en-US" sz="3300" b="1" dirty="0">
                <a:solidFill>
                  <a:schemeClr val="accent3">
                    <a:shade val="75000"/>
                  </a:schemeClr>
                </a:solidFill>
                <a:latin typeface="+mj-lt"/>
                <a:ea typeface="+mj-ea"/>
                <a:cs typeface="+mj-cs"/>
              </a:rPr>
              <a:t>…regardless of submission option used.</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6"/>
          </p:nvPr>
        </p:nvSpPr>
        <p:spPr/>
        <p:txBody>
          <a:bodyPr/>
          <a:lstStyle/>
          <a:p>
            <a:pPr>
              <a:defRPr/>
            </a:pPr>
            <a:fld id="{41303DC8-D049-4606-B080-DDC65A2B61F5}" type="slidenum">
              <a:rPr lang="en-US" smtClean="0"/>
              <a:pPr>
                <a:defRPr/>
              </a:pPr>
              <a:t>8</a:t>
            </a:fld>
            <a:endParaRPr lang="en-US" dirty="0"/>
          </a:p>
        </p:txBody>
      </p:sp>
      <p:grpSp>
        <p:nvGrpSpPr>
          <p:cNvPr id="11" name="Group 10">
            <a:extLst>
              <a:ext uri="{C183D7F6-B498-43B3-948B-1728B52AA6E4}">
                <adec:decorative xmlns:adec="http://schemas.microsoft.com/office/drawing/2017/decorative" val="1"/>
              </a:ext>
            </a:extLst>
          </p:cNvPr>
          <p:cNvGrpSpPr/>
          <p:nvPr/>
        </p:nvGrpSpPr>
        <p:grpSpPr>
          <a:xfrm>
            <a:off x="8610600" y="1685836"/>
            <a:ext cx="3343275" cy="1663180"/>
            <a:chOff x="4200526" y="5257800"/>
            <a:chExt cx="3800475" cy="1562100"/>
          </a:xfrm>
        </p:grpSpPr>
        <p:pic>
          <p:nvPicPr>
            <p:cNvPr id="7" name="Picture 6" title="sca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526" y="5867400"/>
              <a:ext cx="3800475" cy="952500"/>
            </a:xfrm>
            <a:prstGeom prst="rect">
              <a:avLst/>
            </a:prstGeom>
          </p:spPr>
        </p:pic>
        <p:pic>
          <p:nvPicPr>
            <p:cNvPr id="12" name="Picture 11" title="&quot;&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7725" y="5302404"/>
              <a:ext cx="1420876" cy="911158"/>
            </a:xfrm>
            <a:prstGeom prst="rect">
              <a:avLst/>
            </a:prstGeom>
          </p:spPr>
        </p:pic>
        <p:pic>
          <p:nvPicPr>
            <p:cNvPr id="17" name="Picture 16" descr="laptop_custom_screen_11466.png" title="&quot;&quot;"/>
            <p:cNvPicPr>
              <a:picLocks noChangeAspect="1"/>
            </p:cNvPicPr>
            <p:nvPr/>
          </p:nvPicPr>
          <p:blipFill>
            <a:blip r:embed="rId4" cstate="print"/>
            <a:stretch>
              <a:fillRect/>
            </a:stretch>
          </p:blipFill>
          <p:spPr>
            <a:xfrm>
              <a:off x="4448379" y="5410200"/>
              <a:ext cx="1257526" cy="887813"/>
            </a:xfrm>
            <a:prstGeom prst="rect">
              <a:avLst/>
            </a:prstGeom>
          </p:spPr>
        </p:pic>
        <p:grpSp>
          <p:nvGrpSpPr>
            <p:cNvPr id="23" name="Group 22"/>
            <p:cNvGrpSpPr/>
            <p:nvPr/>
          </p:nvGrpSpPr>
          <p:grpSpPr>
            <a:xfrm>
              <a:off x="5547277" y="5257800"/>
              <a:ext cx="1134301" cy="955762"/>
              <a:chOff x="3442461" y="7384877"/>
              <a:chExt cx="2210133" cy="1911523"/>
            </a:xfrm>
          </p:grpSpPr>
          <p:pic>
            <p:nvPicPr>
              <p:cNvPr id="21" name="Picture 20" descr="computer_monitor_blue_screen_400_clr_3985.png" title="&quot;&quot;"/>
              <p:cNvPicPr>
                <a:picLocks noChangeAspect="1"/>
              </p:cNvPicPr>
              <p:nvPr/>
            </p:nvPicPr>
            <p:blipFill>
              <a:blip r:embed="rId5" cstate="print"/>
              <a:stretch>
                <a:fillRect/>
              </a:stretch>
            </p:blipFill>
            <p:spPr>
              <a:xfrm>
                <a:off x="3442461" y="7384877"/>
                <a:ext cx="2210133" cy="1911523"/>
              </a:xfrm>
              <a:prstGeom prst="rect">
                <a:avLst/>
              </a:prstGeom>
            </p:spPr>
          </p:pic>
          <p:pic>
            <p:nvPicPr>
              <p:cNvPr id="22" name="Picture 2" title="Monitor with ASSIST scre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3506" y="7529143"/>
                <a:ext cx="1630494" cy="1154127"/>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 name="Picture 17" title="workspace screenshot"/>
            <p:cNvPicPr>
              <a:picLocks noChangeAspect="1"/>
            </p:cNvPicPr>
            <p:nvPr/>
          </p:nvPicPr>
          <p:blipFill>
            <a:blip r:embed="rId7"/>
            <a:stretch>
              <a:fillRect/>
            </a:stretch>
          </p:blipFill>
          <p:spPr>
            <a:xfrm>
              <a:off x="6759523" y="5363287"/>
              <a:ext cx="738557" cy="414834"/>
            </a:xfrm>
            <a:prstGeom prst="rect">
              <a:avLst/>
            </a:prstGeom>
          </p:spPr>
        </p:pic>
      </p:grpSp>
    </p:spTree>
    <p:extLst>
      <p:ext uri="{BB962C8B-B14F-4D97-AF65-F5344CB8AC3E}">
        <p14:creationId xmlns:p14="http://schemas.microsoft.com/office/powerpoint/2010/main" val="1283062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3AE7A-A526-4645-8E5D-1B76A41EB65F}"/>
              </a:ext>
            </a:extLst>
          </p:cNvPr>
          <p:cNvSpPr>
            <a:spLocks noGrp="1"/>
          </p:cNvSpPr>
          <p:nvPr>
            <p:ph type="title"/>
          </p:nvPr>
        </p:nvSpPr>
        <p:spPr/>
        <p:txBody>
          <a:bodyPr/>
          <a:lstStyle/>
          <a:p>
            <a:r>
              <a:rPr lang="en-US" dirty="0"/>
              <a:t>Application Forms</a:t>
            </a:r>
          </a:p>
        </p:txBody>
      </p:sp>
      <p:sp>
        <p:nvSpPr>
          <p:cNvPr id="4" name="Content Placeholder 3">
            <a:extLst>
              <a:ext uri="{FF2B5EF4-FFF2-40B4-BE49-F238E27FC236}">
                <a16:creationId xmlns:a16="http://schemas.microsoft.com/office/drawing/2014/main" id="{E58E63E4-93A2-4937-A379-452ABFC92CE7}"/>
              </a:ext>
            </a:extLst>
          </p:cNvPr>
          <p:cNvSpPr>
            <a:spLocks noGrp="1"/>
          </p:cNvSpPr>
          <p:nvPr>
            <p:ph sz="quarter" idx="13"/>
          </p:nvPr>
        </p:nvSpPr>
        <p:spPr/>
        <p:txBody>
          <a:bodyPr/>
          <a:lstStyle/>
          <a:p>
            <a:pPr>
              <a:spcAft>
                <a:spcPts val="1200"/>
              </a:spcAft>
            </a:pPr>
            <a:r>
              <a:rPr lang="en-US" dirty="0"/>
              <a:t>There is NOT a universal set of application forms that can be downloaded from our form library or websites</a:t>
            </a:r>
          </a:p>
          <a:p>
            <a:pPr>
              <a:spcAft>
                <a:spcPts val="1200"/>
              </a:spcAft>
            </a:pPr>
            <a:r>
              <a:rPr lang="en-US" dirty="0"/>
              <a:t>You must use the application form package attached to your funding opportunity announcement</a:t>
            </a:r>
          </a:p>
          <a:p>
            <a:pPr lvl="1">
              <a:spcAft>
                <a:spcPts val="1200"/>
              </a:spcAft>
            </a:pPr>
            <a:r>
              <a:rPr lang="en-US" dirty="0"/>
              <a:t>Each application form package includes the customized subset of forms supported by NIH which are needed for that opportunity</a:t>
            </a:r>
          </a:p>
          <a:p>
            <a:pPr>
              <a:spcAft>
                <a:spcPts val="1200"/>
              </a:spcAft>
            </a:pPr>
            <a:r>
              <a:rPr lang="en-US" dirty="0"/>
              <a:t>Application forms are accessed using your chosen submission method</a:t>
            </a:r>
          </a:p>
        </p:txBody>
      </p:sp>
      <p:sp>
        <p:nvSpPr>
          <p:cNvPr id="3" name="Slide Number Placeholder 2">
            <a:extLst>
              <a:ext uri="{FF2B5EF4-FFF2-40B4-BE49-F238E27FC236}">
                <a16:creationId xmlns:a16="http://schemas.microsoft.com/office/drawing/2014/main" id="{5109DA34-C217-474C-97AB-94AB644C99F8}"/>
              </a:ext>
              <a:ext uri="{C183D7F6-B498-43B3-948B-1728B52AA6E4}">
                <adec:decorative xmlns:adec="http://schemas.microsoft.com/office/drawing/2017/decorative" val="1"/>
              </a:ext>
            </a:extLst>
          </p:cNvPr>
          <p:cNvSpPr>
            <a:spLocks noGrp="1"/>
          </p:cNvSpPr>
          <p:nvPr>
            <p:ph type="sldNum" sz="quarter" idx="16"/>
          </p:nvPr>
        </p:nvSpPr>
        <p:spPr/>
        <p:txBody>
          <a:bodyPr/>
          <a:lstStyle/>
          <a:p>
            <a:pPr>
              <a:defRPr/>
            </a:pPr>
            <a:fld id="{D535206B-4A4A-47B0-BA21-D142872E963A}" type="slidenum">
              <a:rPr lang="en-US" smtClean="0"/>
              <a:pPr>
                <a:defRPr/>
              </a:pPr>
              <a:t>9</a:t>
            </a:fld>
            <a:endParaRPr lang="en-US" dirty="0"/>
          </a:p>
        </p:txBody>
      </p:sp>
    </p:spTree>
    <p:extLst>
      <p:ext uri="{BB962C8B-B14F-4D97-AF65-F5344CB8AC3E}">
        <p14:creationId xmlns:p14="http://schemas.microsoft.com/office/powerpoint/2010/main" val="7350958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cessDiagr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698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shade val="75000"/>
                <a:satMod val="200000"/>
              </a:schemeClr>
            </a:gs>
            <a:gs pos="45000">
              <a:schemeClr val="phClr">
                <a:tint val="93000"/>
                <a:satMod val="200000"/>
              </a:schemeClr>
            </a:gs>
            <a:gs pos="100000">
              <a:schemeClr val="phClr">
                <a:tint val="75000"/>
                <a:satMod val="200000"/>
              </a:schemeClr>
            </a:gs>
          </a:gsLst>
          <a:lin ang="16200000" scaled="1"/>
        </a:gradFill>
        <a:blipFill>
          <a:blip xmlns:r="http://schemas.openxmlformats.org/officeDocument/2006/relationships" r:embed="rId1">
            <a:duotone>
              <a:schemeClr val="phClr">
                <a:shade val="70000"/>
                <a:satMod val="115000"/>
              </a:schemeClr>
              <a:schemeClr val="phClr">
                <a:tint val="85000"/>
              </a:schemeClr>
            </a:duotone>
          </a:blip>
          <a:tile tx="0" ty="0" sx="85000" sy="85000" flip="none" algn="t"/>
        </a:blipFill>
      </a:bgFillStyleLst>
    </a:fmtScheme>
  </a:themeElements>
  <a:objectDefaults/>
  <a:extraClrSchemeLst/>
</a:theme>
</file>

<file path=ppt/theme/theme2.xml><?xml version="1.0" encoding="utf-8"?>
<a:theme xmlns:a="http://schemas.openxmlformats.org/drawingml/2006/main" name="2_without arrow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c26b516-99a2-46e9-9f5e-24cd0ed530a5" xsi:nil="true"/>
    <lcf76f155ced4ddcb4097134ff3c332f xmlns="989998f2-a2b7-4b44-82b6-b98408f16ef8">
      <Terms xmlns="http://schemas.microsoft.com/office/infopath/2007/PartnerControls"/>
    </lcf76f155ced4ddcb4097134ff3c332f>
    <SharedWithUsers xmlns="9c26b516-99a2-46e9-9f5e-24cd0ed530a5">
      <UserInfo>
        <DisplayName>Sharma, Priyanka (NIH/OD) [C]</DisplayName>
        <AccountId>134</AccountId>
        <AccountType/>
      </UserInfo>
      <UserInfo>
        <DisplayName>Barry, Sophie (NIH/OD) [E]</DisplayName>
        <AccountId>15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3" ma:contentTypeDescription="Create a new document." ma:contentTypeScope="" ma:versionID="8cd3d32e8dd55e4880ae2bfedf29bfa9">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11470788a0e1d813b944cfacce75d465"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F279A0-1B72-4A0F-A7CA-0934D0E5A71E}">
  <ds:schemaRefs>
    <ds:schemaRef ds:uri="http://schemas.microsoft.com/sharepoint/v3/contenttype/forms"/>
  </ds:schemaRefs>
</ds:datastoreItem>
</file>

<file path=customXml/itemProps2.xml><?xml version="1.0" encoding="utf-8"?>
<ds:datastoreItem xmlns:ds="http://schemas.openxmlformats.org/officeDocument/2006/customXml" ds:itemID="{057DAA70-C3F4-4123-B315-B54B2E6FBDE6}">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fed217b5-a79e-4f4a-9771-7e79ef33de59"/>
    <ds:schemaRef ds:uri="http://schemas.microsoft.com/office/infopath/2007/PartnerControls"/>
    <ds:schemaRef ds:uri="4a79b4f7-0f50-46b9-b575-1ae67d8e3eae"/>
    <ds:schemaRef ds:uri="http://www.w3.org/XML/1998/namespace"/>
    <ds:schemaRef ds:uri="9c26b516-99a2-46e9-9f5e-24cd0ed530a5"/>
    <ds:schemaRef ds:uri="989998f2-a2b7-4b44-82b6-b98408f16ef8"/>
  </ds:schemaRefs>
</ds:datastoreItem>
</file>

<file path=customXml/itemProps3.xml><?xml version="1.0" encoding="utf-8"?>
<ds:datastoreItem xmlns:ds="http://schemas.openxmlformats.org/officeDocument/2006/customXml" ds:itemID="{086E9336-E062-4487-9E5D-3B1C0F3F15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998f2-a2b7-4b44-82b6-b98408f16ef8"/>
    <ds:schemaRef ds:uri="9c26b516-99a2-46e9-9f5e-24cd0ed53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ProcessDiagram</Template>
  <TotalTime>0</TotalTime>
  <Words>2753</Words>
  <Application>Microsoft Office PowerPoint</Application>
  <PresentationFormat>Widescreen</PresentationFormat>
  <Paragraphs>372</Paragraphs>
  <Slides>35</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Calibri</vt:lpstr>
      <vt:lpstr>Georgia</vt:lpstr>
      <vt:lpstr>Helvetica</vt:lpstr>
      <vt:lpstr>Open Sans</vt:lpstr>
      <vt:lpstr>Wingdings</vt:lpstr>
      <vt:lpstr>Wingdings 2</vt:lpstr>
      <vt:lpstr>ProcessDiagram</vt:lpstr>
      <vt:lpstr>2_without arrows</vt:lpstr>
      <vt:lpstr>Ready, Set, Submit!</vt:lpstr>
      <vt:lpstr>Take Home Messages</vt:lpstr>
      <vt:lpstr>NIH Grants and Funding https://grants.nih.gov/ </vt:lpstr>
      <vt:lpstr>How to Apply – Application Guide https://grants.nih.gov/grants/how-to-apply-application-guide.html</vt:lpstr>
      <vt:lpstr>Understand Key Systems &amp; Roles </vt:lpstr>
      <vt:lpstr>Organization Registration</vt:lpstr>
      <vt:lpstr>Application Submission Options</vt:lpstr>
      <vt:lpstr>Your Application will be…</vt:lpstr>
      <vt:lpstr>Application Forms</vt:lpstr>
      <vt:lpstr>Now Let’s Talk About the Application Process</vt:lpstr>
      <vt:lpstr>Step 1: Find an Opportunity of Interest</vt:lpstr>
      <vt:lpstr>Carefully Read the Entire Notice of Funding Opportunity (NOFO)</vt:lpstr>
      <vt:lpstr>Step 2: Plan for Your Submission</vt:lpstr>
      <vt:lpstr>Step 3: Initiate Application</vt:lpstr>
      <vt:lpstr>Step 4: Build Your Team</vt:lpstr>
      <vt:lpstr>Step 5: Enter Data https://grants.nih.gov/grants/how-to-apply-application-guide.html </vt:lpstr>
      <vt:lpstr>Application Attachments https://grants.nih.gov/grants/how-to-apply-application-guide/format-and-write/format-attachments.htm</vt:lpstr>
      <vt:lpstr>New for FORMS-H Required for Due Dates On or After January 25, 2023</vt:lpstr>
      <vt:lpstr>Data Management and Sharing (DMS) Application Requirements</vt:lpstr>
      <vt:lpstr>DMS Plan</vt:lpstr>
      <vt:lpstr>Step 6: Finalize Your Application</vt:lpstr>
      <vt:lpstr>Step 7: Submit Your Application</vt:lpstr>
      <vt:lpstr>On-time Submission</vt:lpstr>
      <vt:lpstr>Step 8: Track Your Application</vt:lpstr>
      <vt:lpstr>Errors &amp; Warnings</vt:lpstr>
      <vt:lpstr>Correcting Errors Found After Submission https://grants.nih.gov/grants/how-to-apply-application-guide/submission-process/changed-corrected-application.htm </vt:lpstr>
      <vt:lpstr>Application Assembled &amp; Posted in eRA Commons</vt:lpstr>
      <vt:lpstr>Application Viewing Window https://public.era.nih.gov/commons </vt:lpstr>
      <vt:lpstr>Submission Complete!</vt:lpstr>
      <vt:lpstr>Application Checks (Validations)</vt:lpstr>
      <vt:lpstr>Resources</vt:lpstr>
      <vt:lpstr>Help Desks</vt:lpstr>
      <vt:lpstr>Online Resources &amp; Websites</vt:lpstr>
      <vt:lpstr>Stay Connected – Subscribe to Listservs https://era.nih.gov/about-era/get-connected.htm </vt:lpstr>
      <vt:lpstr>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 Set, Submit! - Application Preparation and Submission</dc:title>
  <dc:subject>Grant application submission</dc:subject>
  <dc:creator/>
  <cp:keywords>Grant Application Submission NIH</cp:keywords>
  <cp:lastModifiedBy/>
  <cp:revision>22</cp:revision>
  <dcterms:created xsi:type="dcterms:W3CDTF">2011-05-13T19:52:12Z</dcterms:created>
  <dcterms:modified xsi:type="dcterms:W3CDTF">2023-01-30T20:16:26Z</dcterms:modified>
  <cp:contentStatus>Final</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0x010100FD46887D1DAA6244B670A3DCDEA32DA0</vt:lpwstr>
  </property>
  <property fmtid="{D5CDD505-2E9C-101B-9397-08002B2CF9AE}" pid="4" name="MediaServiceImageTags">
    <vt:lpwstr/>
  </property>
</Properties>
</file>