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6.jpg" ContentType="image/jpeg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7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94" r:id="rId6"/>
    <p:sldMasterId id="2147483710" r:id="rId7"/>
  </p:sldMasterIdLst>
  <p:notesMasterIdLst>
    <p:notesMasterId r:id="rId51"/>
  </p:notesMasterIdLst>
  <p:sldIdLst>
    <p:sldId id="2145706246" r:id="rId8"/>
    <p:sldId id="2145706256" r:id="rId9"/>
    <p:sldId id="2145706247" r:id="rId10"/>
    <p:sldId id="622" r:id="rId11"/>
    <p:sldId id="636" r:id="rId12"/>
    <p:sldId id="2145706248" r:id="rId13"/>
    <p:sldId id="2145706249" r:id="rId14"/>
    <p:sldId id="2145706250" r:id="rId15"/>
    <p:sldId id="2145706251" r:id="rId16"/>
    <p:sldId id="593" r:id="rId17"/>
    <p:sldId id="2145706252" r:id="rId18"/>
    <p:sldId id="642" r:id="rId19"/>
    <p:sldId id="643" r:id="rId20"/>
    <p:sldId id="624" r:id="rId21"/>
    <p:sldId id="619" r:id="rId22"/>
    <p:sldId id="598" r:id="rId23"/>
    <p:sldId id="599" r:id="rId24"/>
    <p:sldId id="299" r:id="rId25"/>
    <p:sldId id="633" r:id="rId26"/>
    <p:sldId id="658" r:id="rId27"/>
    <p:sldId id="659" r:id="rId28"/>
    <p:sldId id="310" r:id="rId29"/>
    <p:sldId id="609" r:id="rId30"/>
    <p:sldId id="265" r:id="rId31"/>
    <p:sldId id="632" r:id="rId32"/>
    <p:sldId id="638" r:id="rId33"/>
    <p:sldId id="639" r:id="rId34"/>
    <p:sldId id="640" r:id="rId35"/>
    <p:sldId id="647" r:id="rId36"/>
    <p:sldId id="611" r:id="rId37"/>
    <p:sldId id="641" r:id="rId38"/>
    <p:sldId id="657" r:id="rId39"/>
    <p:sldId id="2145706253" r:id="rId40"/>
    <p:sldId id="635" r:id="rId41"/>
    <p:sldId id="649" r:id="rId42"/>
    <p:sldId id="650" r:id="rId43"/>
    <p:sldId id="651" r:id="rId44"/>
    <p:sldId id="652" r:id="rId45"/>
    <p:sldId id="2145706254" r:id="rId46"/>
    <p:sldId id="654" r:id="rId47"/>
    <p:sldId id="383" r:id="rId48"/>
    <p:sldId id="655" r:id="rId49"/>
    <p:sldId id="613" r:id="rId5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58A"/>
    <a:srgbClr val="0F7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5994" autoAdjust="0"/>
  </p:normalViewPr>
  <p:slideViewPr>
    <p:cSldViewPr>
      <p:cViewPr varScale="1">
        <p:scale>
          <a:sx n="65" d="100"/>
          <a:sy n="65" d="100"/>
        </p:scale>
        <p:origin x="1330" y="5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6FFC4-10D0-4DE9-9AE4-05915A1590D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9C48-178E-4F26-80A0-FFB6121E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 -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 Column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Award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Rows beneath: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allowable budget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Review Criteria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 special approval by Advisory Council</a:t>
            </a:r>
          </a:p>
          <a:p>
            <a:endParaRPr lang="en-US" dirty="0"/>
          </a:p>
          <a:p>
            <a:r>
              <a:rPr lang="en-US" dirty="0"/>
              <a:t>Second column: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 Component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Rows beneath: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Portion of overall budget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Review Criteria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6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39C48-178E-4F26-80A0-FFB6121E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2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5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3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5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0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chart follows this path:</a:t>
            </a:r>
          </a:p>
          <a:p>
            <a:r>
              <a:rPr lang="en-US" dirty="0"/>
              <a:t>-Plan Application (content)</a:t>
            </a:r>
          </a:p>
          <a:p>
            <a:r>
              <a:rPr lang="en-US" dirty="0"/>
              <a:t>-Find a Funding Opportunity Announcement</a:t>
            </a:r>
          </a:p>
          <a:p>
            <a:r>
              <a:rPr lang="en-US" dirty="0"/>
              <a:t>-Write the Application</a:t>
            </a:r>
          </a:p>
          <a:p>
            <a:r>
              <a:rPr lang="en-US" dirty="0"/>
              <a:t>-Submit Application via Grants.gov</a:t>
            </a:r>
          </a:p>
          <a:p>
            <a:r>
              <a:rPr lang="en-US" dirty="0"/>
              <a:t>-Peer Review Process - Center for Scientific Review Study Section or NIH Institute Scientific Review Panel</a:t>
            </a:r>
          </a:p>
          <a:p>
            <a:r>
              <a:rPr lang="en-US" dirty="0"/>
              <a:t>-NIH Institute Advisory Council</a:t>
            </a:r>
          </a:p>
          <a:p>
            <a:r>
              <a:rPr lang="en-US" dirty="0"/>
              <a:t>-Decision to Fund</a:t>
            </a:r>
          </a:p>
          <a:p>
            <a:r>
              <a:rPr lang="en-US" dirty="0"/>
              <a:t>-Notice of Award</a:t>
            </a:r>
          </a:p>
          <a:p>
            <a:endParaRPr lang="en-US" dirty="0"/>
          </a:p>
          <a:p>
            <a:r>
              <a:rPr lang="en-US" dirty="0"/>
              <a:t>Resubmission box stands alone</a:t>
            </a:r>
          </a:p>
          <a:p>
            <a:endParaRPr lang="en-US" dirty="0"/>
          </a:p>
          <a:p>
            <a:r>
              <a:rPr lang="en-US" dirty="0"/>
              <a:t>Arrow with text that says "From application submission to award may take...9+ months"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B86288-3CA7-4B2F-A6B8-56622AA12FBE}" type="slidenum">
              <a:rPr lang="en-US" altLang="en-US" b="0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93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39C48-178E-4F26-80A0-FFB6121E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3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1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39C48-178E-4F26-80A0-FFB6121E7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77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6288-3CA7-4B2F-A6B8-56622AA12F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3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6288-3CA7-4B2F-A6B8-56622AA12F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92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9C48-178E-4F26-80A0-FFB6121E7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5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6288-3CA7-4B2F-A6B8-56622AA12F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06438"/>
            <a:ext cx="6280150" cy="35337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476750"/>
            <a:ext cx="5708650" cy="4240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21" tIns="47311" rIns="94621" bIns="47311"/>
          <a:lstStyle/>
          <a:p>
            <a:r>
              <a:rPr lang="en-US" altLang="en-US" dirty="0">
                <a:latin typeface="Times New Roman" panose="02020603050405020304" pitchFamily="18" charset="0"/>
              </a:rPr>
              <a:t>Program Officer: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Oversees portfolio of grants &amp; contracts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Monitors research progress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Identifies scientific priorities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Advocates for the best science 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Scientific</a:t>
            </a:r>
            <a:r>
              <a:rPr lang="en-US" altLang="en-US" baseline="0" dirty="0">
                <a:latin typeface="Times New Roman" panose="02020603050405020304" pitchFamily="18" charset="0"/>
              </a:rPr>
              <a:t> Review Officer;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Manages the review of grants &amp; contracts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Appoints members to review (IRGs/SEPs)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Prepares summary statements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Responds to questions about review at Advisory Councils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Grants Management</a:t>
            </a:r>
            <a:r>
              <a:rPr lang="en-US" altLang="en-US" baseline="0" dirty="0">
                <a:latin typeface="Times New Roman" panose="02020603050405020304" pitchFamily="18" charset="0"/>
              </a:rPr>
              <a:t> Specialist/Officer: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Implements the funding process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Monitors the budget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Ensures compliance with Institute policies and regulations</a:t>
            </a:r>
          </a:p>
          <a:p>
            <a:endParaRPr lang="en-US" altLang="en-US" baseline="0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7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425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13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6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8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0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2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54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81CB9-79DC-4F03-AAC2-0AF142C388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4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425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13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6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8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0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2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54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81CB9-79DC-4F03-AAC2-0AF142C388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63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indent="-2746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20663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20663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7550" indent="-220663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47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19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1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63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05B6F-205C-4A1B-96F3-7B11A866CBA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425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13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6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8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0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2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54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81CB9-79DC-4F03-AAC2-0AF142C388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83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425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13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6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8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0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2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54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81CB9-79DC-4F03-AAC2-0AF142C388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78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425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13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600" indent="-2222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8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0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2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54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4AD90-4365-403E-B7D4-596050FE9A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8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1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background_title.png"/>
          <p:cNvPicPr>
            <a:picLocks noChangeAspect="1"/>
          </p:cNvPicPr>
          <p:nvPr userDrawn="1"/>
        </p:nvPicPr>
        <p:blipFill>
          <a:blip r:embed="rId2" cstate="print"/>
          <a:srcRect b="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 bwMode="auto">
          <a:xfrm>
            <a:off x="1011936" y="1984248"/>
            <a:ext cx="8631936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11936" y="1298448"/>
            <a:ext cx="8631936" cy="457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1936" y="4416552"/>
            <a:ext cx="8631936" cy="457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876800" y="5943600"/>
            <a:ext cx="6912864" cy="301752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876800" y="6236208"/>
            <a:ext cx="6912864" cy="539496"/>
          </a:xfrm>
        </p:spPr>
        <p:txBody>
          <a:bodyPr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81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 bwMode="auto">
          <a:xfrm>
            <a:off x="1011936" y="1984248"/>
            <a:ext cx="8631936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11936" y="1371600"/>
            <a:ext cx="8631936" cy="457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1936" y="4416552"/>
            <a:ext cx="8631936" cy="457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876800" y="5943600"/>
            <a:ext cx="6912864" cy="301752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876800" y="6236208"/>
            <a:ext cx="6912864" cy="539496"/>
          </a:xfrm>
        </p:spPr>
        <p:txBody>
          <a:bodyPr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13864"/>
            <a:ext cx="2974855" cy="57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02" y="3333750"/>
            <a:ext cx="902209" cy="2164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1" y="533401"/>
            <a:ext cx="6354619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8F1EE22A-6664-4420-B4FC-3AF6C5498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32767" y="1202891"/>
            <a:ext cx="1868311" cy="15804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H Logo-Turning Discovery Into Health">
            <a:extLst>
              <a:ext uri="{FF2B5EF4-FFF2-40B4-BE49-F238E27FC236}">
                <a16:creationId xmlns:a16="http://schemas.microsoft.com/office/drawing/2014/main" id="{F69AAFEC-0361-4E55-8750-4E5F716F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12" y="5185631"/>
            <a:ext cx="3817951" cy="6629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9965B50-92DA-4621-AFB6-ADFD14100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168482"/>
            <a:ext cx="12192000" cy="689518"/>
            <a:chOff x="0" y="6168482"/>
            <a:chExt cx="12192000" cy="689518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D018D82A-22B7-410C-B2A3-046DF4EB91BB}"/>
                </a:ext>
              </a:extLst>
            </p:cNvPr>
            <p:cNvSpPr/>
            <p:nvPr userDrawn="1"/>
          </p:nvSpPr>
          <p:spPr>
            <a:xfrm>
              <a:off x="0" y="6249635"/>
              <a:ext cx="12192000" cy="608365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FACFDD-A232-4559-9431-C49958AE5639}"/>
                </a:ext>
              </a:extLst>
            </p:cNvPr>
            <p:cNvSpPr/>
            <p:nvPr userDrawn="1"/>
          </p:nvSpPr>
          <p:spPr>
            <a:xfrm>
              <a:off x="0" y="6168482"/>
              <a:ext cx="12192000" cy="228600"/>
            </a:xfrm>
            <a:prstGeom prst="rect">
              <a:avLst/>
            </a:prstGeom>
            <a:solidFill>
              <a:srgbClr val="0F7FCD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54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National Institutes of Health Office of Extramural Researc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55" y="6010604"/>
            <a:ext cx="3298110" cy="51124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 userDrawn="1"/>
        </p:nvSpPr>
        <p:spPr>
          <a:xfrm>
            <a:off x="3777974" y="934648"/>
            <a:ext cx="4658627" cy="4316931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 userDrawn="1"/>
        </p:nvSpPr>
        <p:spPr>
          <a:xfrm>
            <a:off x="4379701" y="1521346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550EDEDA-96DE-4DF0-8227-D77DF694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701" y="1933574"/>
            <a:ext cx="3424237" cy="2982913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4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9754"/>
            <a:ext cx="10515600" cy="487189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Clr>
                <a:srgbClr val="0F7FC9"/>
              </a:buCl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Clr>
                <a:srgbClr val="0F7FC9"/>
              </a:buCl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Clr>
                <a:srgbClr val="0F7FC9"/>
              </a:buCl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Clr>
                <a:srgbClr val="0F7FC9"/>
              </a:buCl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84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8552"/>
            <a:ext cx="5181600" cy="4893221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8552"/>
            <a:ext cx="5181600" cy="4893221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5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25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6"/>
            <a:ext cx="5181600" cy="486340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368427"/>
            <a:ext cx="5995988" cy="486340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42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rgbClr val="1C7DE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4"/>
            <a:ext cx="5181600" cy="4987925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" titl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368424"/>
            <a:ext cx="5180013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419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20114" y="52526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20114" y="49889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2603" y="19286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8"/>
            <a:ext cx="5181600" cy="4853467"/>
          </a:xfrm>
        </p:spPr>
        <p:txBody>
          <a:bodyPr anchor="ctr"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 userDrawn="1"/>
        </p:nvSpPr>
        <p:spPr>
          <a:xfrm>
            <a:off x="1854337" y="1810418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38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80502" y="5356246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80502" y="5092544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 userDrawn="1"/>
        </p:nvSpPr>
        <p:spPr>
          <a:xfrm>
            <a:off x="4606134" y="1795708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4399" y="1913973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88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32231" y="5207159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32231" y="4943457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26455" y="1883152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 userDrawn="1"/>
        </p:nvSpPr>
        <p:spPr>
          <a:xfrm>
            <a:off x="7166454" y="1764886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73966" y="5207159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573966" y="4943457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84720" y="1883152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 userDrawn="1"/>
        </p:nvSpPr>
        <p:spPr>
          <a:xfrm>
            <a:off x="2008189" y="1764886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9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261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03831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03831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15067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 userDrawn="1"/>
        </p:nvSpPr>
        <p:spPr>
          <a:xfrm>
            <a:off x="8816340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20494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20494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1730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 userDrawn="1"/>
        </p:nvSpPr>
        <p:spPr>
          <a:xfrm>
            <a:off x="4833003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7157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7157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8393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 userDrawn="1"/>
        </p:nvSpPr>
        <p:spPr>
          <a:xfrm>
            <a:off x="849666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51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047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1" name="Tex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Tex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3948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249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 userDrawn="1"/>
        </p:nvSpPr>
        <p:spPr>
          <a:xfrm>
            <a:off x="9784524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539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148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 userDrawn="1"/>
        </p:nvSpPr>
        <p:spPr>
          <a:xfrm>
            <a:off x="6612423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1" name="Tex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210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 userDrawn="1"/>
        </p:nvSpPr>
        <p:spPr>
          <a:xfrm>
            <a:off x="3440322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966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423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 userDrawn="1"/>
        </p:nvSpPr>
        <p:spPr>
          <a:xfrm>
            <a:off x="399225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3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838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231201"/>
            <a:ext cx="5183188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407289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31201"/>
            <a:ext cx="5157787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07289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97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98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632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32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ocial media links">
            <a:extLst>
              <a:ext uri="{FF2B5EF4-FFF2-40B4-BE49-F238E27FC236}">
                <a16:creationId xmlns:a16="http://schemas.microsoft.com/office/drawing/2014/main" id="{E2EF5340-22E6-4DA2-96A7-A9EEB1D8C17F}"/>
              </a:ext>
            </a:extLst>
          </p:cNvPr>
          <p:cNvSpPr txBox="1">
            <a:spLocks/>
          </p:cNvSpPr>
          <p:nvPr userDrawn="1"/>
        </p:nvSpPr>
        <p:spPr>
          <a:xfrm>
            <a:off x="2379513" y="4435797"/>
            <a:ext cx="3136105" cy="1769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0" kern="1200" spc="8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Text</a:t>
            </a:r>
          </a:p>
          <a:p>
            <a:endParaRPr lang="en-US"/>
          </a:p>
          <a:p>
            <a:r>
              <a:rPr lang="en-US"/>
              <a:t>Text</a:t>
            </a:r>
          </a:p>
          <a:p>
            <a:endParaRPr lang="en-US"/>
          </a:p>
          <a:p>
            <a:r>
              <a:rPr lang="en-US"/>
              <a:t>@</a:t>
            </a:r>
          </a:p>
        </p:txBody>
      </p:sp>
      <p:sp>
        <p:nvSpPr>
          <p:cNvPr id="11" name="Social media outlets">
            <a:extLst>
              <a:ext uri="{FF2B5EF4-FFF2-40B4-BE49-F238E27FC236}">
                <a16:creationId xmlns:a16="http://schemas.microsoft.com/office/drawing/2014/main" id="{12EA7E87-1DFD-4E9F-9E7A-DEF6A916ECCF}"/>
              </a:ext>
            </a:extLst>
          </p:cNvPr>
          <p:cNvSpPr txBox="1">
            <a:spLocks/>
          </p:cNvSpPr>
          <p:nvPr userDrawn="1"/>
        </p:nvSpPr>
        <p:spPr>
          <a:xfrm>
            <a:off x="1295393" y="4373892"/>
            <a:ext cx="1084120" cy="176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WEBSITE </a:t>
            </a:r>
          </a:p>
          <a:p>
            <a:pPr algn="l"/>
            <a:endParaRPr lang="en-US"/>
          </a:p>
          <a:p>
            <a:pPr algn="l"/>
            <a:r>
              <a:rPr lang="en-US"/>
              <a:t>EMAIL </a:t>
            </a:r>
          </a:p>
          <a:p>
            <a:pPr algn="l"/>
            <a:endParaRPr lang="en-US"/>
          </a:p>
          <a:p>
            <a:pPr algn="l"/>
            <a:r>
              <a:rPr lang="en-US"/>
              <a:t>TWITTER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563B421-FF94-467A-80C5-407ADE7A6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01" y="2736186"/>
            <a:ext cx="5363318" cy="931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5EF37-C526-47F0-B93D-8C21D9554CD5}"/>
              </a:ext>
            </a:extLst>
          </p:cNvPr>
          <p:cNvSpPr txBox="1"/>
          <p:nvPr userDrawn="1"/>
        </p:nvSpPr>
        <p:spPr>
          <a:xfrm>
            <a:off x="1162879" y="3006043"/>
            <a:ext cx="48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1741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7468" y="1275080"/>
            <a:ext cx="47489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0667" y="1275079"/>
            <a:ext cx="43357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1AE2-8399-4387-B274-B2010DD9C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FF002-89B9-463E-A69B-276FFEE93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34C9-8476-4684-BFAA-AA1626D5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10BC-5873-4773-92F0-1E6EF24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59C7A-CA72-4B73-8B7F-7A299717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12FA-21A9-4D5E-BC7F-1C7428DC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A0B9-657E-4605-B8E3-761B6056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FCBA-9D32-4727-9C3E-553F9399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EF68-BD55-4027-80E1-D7EE595D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D7D9-FDCB-4CC6-93D7-58964F54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C73D-17CD-4477-9026-868CE7F3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A755-D35C-4089-8FA7-F464FB35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D3CE-034C-41E3-B043-7DFB403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2937-D4D2-4A91-8F8E-8A0CD022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D24A-A503-44DE-8172-51454EA3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8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FED3-8FE6-478D-BAF8-FD3313B8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DB7F-8ED8-4A8B-9A4A-8BC4BB3C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5BB4-A321-46DD-97CD-B57FD29A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6AFC8-8E91-4217-BCC4-07FA7BC4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6BB70-6258-403B-ADF5-4C19E335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BE0CB-A419-4D93-950E-ADC3212F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8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0164-EC15-450F-AB5F-DE06F441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E1834-9A5C-48FE-967D-F3B47D35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58572-AED4-4098-910A-AD180C94E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53191-39CF-42B5-A5E2-8E27EF7E4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4F6E5-90BE-4673-B170-C1C3A4CA9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5E763-A7CC-4585-8F32-CF37D8BB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23398-7454-411B-8E32-3AAFD1FE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D1578-C46C-4328-8057-6F5BFEF4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8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0DF6-84DC-4383-A1A3-E07DBC43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B7458-D157-4194-981E-E5382689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45F3D-B24F-42D2-B354-5F634BF4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251CA-31E2-4E1B-B4B9-EE49415A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5704B-EDD9-4E01-8EDB-E6E2F144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29C9B-4487-469D-B569-7C66BBA0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ADC6-9ED3-4E0D-A839-250A791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9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4B3E-888E-4621-BDF5-BE61EFFF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18E0-F033-4120-BCB4-D86A68F4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A3AE8-6B37-4264-9E55-2506F28E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6148-BF7D-494D-B912-4B361E03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1C7D-5A48-4D2E-A925-63B41A68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46FFA-43B6-47EB-8879-E54E6764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12FB-FA22-4E9E-8B59-CCBCF9F4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10C95-1BC9-45EA-972E-10CB45926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66D3-6CDE-4D9A-85AB-0AE4E408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8015F-75C6-425C-9B85-539C4292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CB71F-34A9-44C3-9CF5-9C776C76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B58B9-B481-47FA-971E-775F83A5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1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C751-DFFC-41FA-8E46-D24C1BE8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8DCAE-722B-4FB5-8FCF-990BDF96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AEB8-E54D-4F93-84F3-D444192A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80F30-270B-4D5D-99B3-15DAA3D0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7494C-9981-4B54-A397-D77FF21A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B4A30-8D9C-4CCE-AE8C-735F685DF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5F865-CDF2-4059-896C-40E0F2C1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0AE5-FA68-4EB0-B3D8-B1D75FF7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982D-CA57-458B-9BEF-473094A7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0B51-3A96-4C8D-B296-E222E487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307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1981200"/>
            <a:ext cx="4927600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1477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276999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276999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276999"/>
          </a:xfrm>
        </p:spPr>
        <p:txBody>
          <a:bodyPr/>
          <a:lstStyle>
            <a:lvl1pPr>
              <a:defRPr/>
            </a:lvl1pPr>
          </a:lstStyle>
          <a:p>
            <a:fld id="{84EC8E8A-C4C3-46AE-973D-07763BFC9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28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 bwMode="auto">
          <a:xfrm>
            <a:off x="1011936" y="1984248"/>
            <a:ext cx="8631936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11936" y="1371600"/>
            <a:ext cx="8631936" cy="457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1936" y="4416552"/>
            <a:ext cx="8631936" cy="457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876800" y="5943600"/>
            <a:ext cx="6912864" cy="301752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876800" y="6236208"/>
            <a:ext cx="6912864" cy="539496"/>
          </a:xfrm>
        </p:spPr>
        <p:txBody>
          <a:bodyPr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13864"/>
            <a:ext cx="2974855" cy="57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02" y="3333750"/>
            <a:ext cx="902209" cy="2164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1" y="533401"/>
            <a:ext cx="6354619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4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689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76400"/>
            <a:ext cx="5689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67200"/>
            <a:ext cx="5689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972A97-66C9-4B39-AF28-6BB7FDD4E0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64" y="1"/>
            <a:ext cx="12187936" cy="6854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11139425" y="4203191"/>
            <a:ext cx="902207" cy="2164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7" y="714500"/>
            <a:ext cx="1219233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9079" y="2105442"/>
            <a:ext cx="91338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1C7DE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" y="1427"/>
            <a:ext cx="12186928" cy="6855147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4800" y="1527048"/>
            <a:ext cx="10058400" cy="441655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38688" y="6419088"/>
            <a:ext cx="1219200" cy="38404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7013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5495"/>
            <a:ext cx="10515600" cy="476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243101-6B4E-4FA6-9CD0-DBC14756E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179772"/>
            <a:ext cx="12192000" cy="689518"/>
            <a:chOff x="0" y="6168482"/>
            <a:chExt cx="12192000" cy="689518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BD9DF10-8548-48E9-9E9B-3E2D5A4E4DBB}"/>
                </a:ext>
              </a:extLst>
            </p:cNvPr>
            <p:cNvSpPr/>
            <p:nvPr userDrawn="1"/>
          </p:nvSpPr>
          <p:spPr>
            <a:xfrm>
              <a:off x="0" y="6249635"/>
              <a:ext cx="12192000" cy="608365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0CEDB4-FA91-4766-908D-8BACE8BA64CA}"/>
                </a:ext>
              </a:extLst>
            </p:cNvPr>
            <p:cNvSpPr/>
            <p:nvPr userDrawn="1"/>
          </p:nvSpPr>
          <p:spPr>
            <a:xfrm>
              <a:off x="0" y="6168482"/>
              <a:ext cx="12192000" cy="228600"/>
            </a:xfrm>
            <a:prstGeom prst="rect">
              <a:avLst/>
            </a:prstGeom>
            <a:solidFill>
              <a:srgbClr val="0F7FCD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 descr="HHS &amp; NIH Logos">
            <a:extLst>
              <a:ext uri="{FF2B5EF4-FFF2-40B4-BE49-F238E27FC236}">
                <a16:creationId xmlns:a16="http://schemas.microsoft.com/office/drawing/2014/main" id="{D9B3E772-163D-4C7A-A31E-1094CFAF03AF}"/>
              </a:ext>
            </a:extLst>
          </p:cNvPr>
          <p:cNvGrpSpPr/>
          <p:nvPr userDrawn="1"/>
        </p:nvGrpSpPr>
        <p:grpSpPr>
          <a:xfrm>
            <a:off x="25401" y="6375401"/>
            <a:ext cx="3288322" cy="453292"/>
            <a:chOff x="25401" y="6375401"/>
            <a:chExt cx="3288322" cy="45329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A3C8441-4B28-4149-82C6-D5C3D01EB3A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1" y="6375401"/>
              <a:ext cx="736600" cy="453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5A38DBA-D3D4-41A5-96A2-41B3183708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1" y="6432202"/>
              <a:ext cx="2551722" cy="39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76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BFFF-AC77-4AAE-BD82-5F0F9D33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130" y="604684"/>
            <a:ext cx="6164826" cy="575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374F2-BBDB-4AAD-918E-8E3653F5D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D7CB-C0AB-491B-BB22-2EA28F3A6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5F5B-DB9A-4DEE-9845-04DEFA9030E0}"/>
              </a:ext>
            </a:extLst>
          </p:cNvPr>
          <p:cNvSpPr/>
          <p:nvPr userDrawn="1"/>
        </p:nvSpPr>
        <p:spPr>
          <a:xfrm>
            <a:off x="0" y="0"/>
            <a:ext cx="5265174" cy="6858000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46030-5DAD-40B2-A5D9-38ADA8DE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96" y="2515394"/>
            <a:ext cx="4215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7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er.nih.gov/matchmak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unding/about-nih-guide-to-grants-and-contracts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grants.nih.gov/funding/searchguide/index.html#/" TargetMode="External"/><Relationship Id="rId4" Type="http://schemas.openxmlformats.org/officeDocument/2006/relationships/hyperlink" Target="http://grants.nih.gov/grants/guide/parent_announcements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grants.nih.gov/funding/searchguide/index.html#/" TargetMode="Externa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about-nih/what-we-do/mission-goal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iaid.nih.gov/" TargetMode="Externa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er.nih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ubmed.ncbi.nlm.nih.gov/" TargetMode="External"/><Relationship Id="rId4" Type="http://schemas.openxmlformats.org/officeDocument/2006/relationships/hyperlink" Target="https://worldreport.nih.gov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orldreport.nih.gov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report.nih.gov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nih.gov/about-nih/what-we-do/budget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about/globalhealth/health-programs/index.htm" TargetMode="External"/><Relationship Id="rId2" Type="http://schemas.openxmlformats.org/officeDocument/2006/relationships/hyperlink" Target="https://grants.nih.gov/grants/foreign/index.htm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international.drugabuse.gov/about-us/news/2012/09/funding-opportunities-international-research" TargetMode="External"/><Relationship Id="rId5" Type="http://schemas.openxmlformats.org/officeDocument/2006/relationships/hyperlink" Target="https://www.niaid.nih.gov/grants-contracts/international-applications" TargetMode="External"/><Relationship Id="rId4" Type="http://schemas.openxmlformats.org/officeDocument/2006/relationships/hyperlink" Target="http://www.fic.nih.gov/Grants/Pages/Foreign.aspx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gm233g@nih.gov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D30CF0-FECF-49D3-90F4-1229C3904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spc="-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Collaborating and Partnering with Foreign Entities from a Scientific Perspective </a:t>
            </a:r>
            <a:endParaRPr lang="en-US" sz="5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A8FEC8-C41E-469D-AB40-70CFE57D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204841"/>
            <a:ext cx="12192000" cy="694359"/>
          </a:xfrm>
        </p:spPr>
        <p:txBody>
          <a:bodyPr/>
          <a:lstStyle/>
          <a:p>
            <a:r>
              <a:rPr lang="en-US" dirty="0"/>
              <a:t>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308109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-3169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/>
              <a:t>Who Can Help You: NIH Staff</a:t>
            </a:r>
            <a:endParaRPr lang="en-US" altLang="en-US" sz="3600" dirty="0"/>
          </a:p>
        </p:txBody>
      </p:sp>
      <p:grpSp>
        <p:nvGrpSpPr>
          <p:cNvPr id="5" name="Group 4" descr="NIH Staff chart shows 3 columns - one for Program Officer, Scientific Review Officer, and Grants Management Specialist/Officer&#10;&#10;See notes in PPT for roles and responsibilities for each">
            <a:extLst>
              <a:ext uri="{FF2B5EF4-FFF2-40B4-BE49-F238E27FC236}">
                <a16:creationId xmlns:a16="http://schemas.microsoft.com/office/drawing/2014/main" id="{0EF3264E-0B68-4CB9-A3A5-998AA1CDC1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278632" y="1066800"/>
            <a:ext cx="7634735" cy="4835631"/>
            <a:chOff x="1790746" y="1179513"/>
            <a:chExt cx="8026401" cy="5115146"/>
          </a:xfrm>
        </p:grpSpPr>
        <p:sp>
          <p:nvSpPr>
            <p:cNvPr id="20492" name="TextBox 13"/>
            <p:cNvSpPr txBox="1">
              <a:spLocks noChangeArrowheads="1"/>
            </p:cNvSpPr>
            <p:nvPr/>
          </p:nvSpPr>
          <p:spPr bwMode="auto">
            <a:xfrm>
              <a:off x="4210448" y="3055314"/>
              <a:ext cx="2922588" cy="293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Manages the review of grants &amp; contracts</a:t>
              </a:r>
            </a:p>
            <a:p>
              <a:pPr lvl="1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Appoints members to review (IRGs/SEPs)</a:t>
              </a:r>
            </a:p>
            <a:p>
              <a:pPr lvl="1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Prepares summary statements</a:t>
              </a:r>
            </a:p>
            <a:p>
              <a:pPr lvl="1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Responds to questions about review at Advisory Councils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6EF32F-EBE8-4AB7-A195-F299C7CB831C}"/>
                </a:ext>
              </a:extLst>
            </p:cNvPr>
            <p:cNvGrpSpPr/>
            <p:nvPr/>
          </p:nvGrpSpPr>
          <p:grpSpPr>
            <a:xfrm>
              <a:off x="1790746" y="1179513"/>
              <a:ext cx="8026401" cy="5115146"/>
              <a:chOff x="1790746" y="1179513"/>
              <a:chExt cx="8026401" cy="5115146"/>
            </a:xfrm>
          </p:grpSpPr>
          <p:sp>
            <p:nvSpPr>
              <p:cNvPr id="20483" name="Text Box 7"/>
              <p:cNvSpPr txBox="1">
                <a:spLocks noChangeArrowheads="1"/>
              </p:cNvSpPr>
              <p:nvPr/>
            </p:nvSpPr>
            <p:spPr bwMode="auto">
              <a:xfrm>
                <a:off x="4729163" y="1179513"/>
                <a:ext cx="2667000" cy="45720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NIH STAFF</a:t>
                </a:r>
              </a:p>
            </p:txBody>
          </p:sp>
          <p:sp>
            <p:nvSpPr>
              <p:cNvPr id="20484" name="Text Box 8"/>
              <p:cNvSpPr txBox="1">
                <a:spLocks noChangeArrowheads="1"/>
              </p:cNvSpPr>
              <p:nvPr/>
            </p:nvSpPr>
            <p:spPr bwMode="auto">
              <a:xfrm>
                <a:off x="1900239" y="2305050"/>
                <a:ext cx="2508249" cy="707882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Program Officer</a:t>
                </a:r>
              </a:p>
            </p:txBody>
          </p:sp>
          <p:sp>
            <p:nvSpPr>
              <p:cNvPr id="20485" name="Text Box 9"/>
              <p:cNvSpPr txBox="1">
                <a:spLocks noChangeArrowheads="1"/>
              </p:cNvSpPr>
              <p:nvPr/>
            </p:nvSpPr>
            <p:spPr bwMode="auto">
              <a:xfrm>
                <a:off x="4713289" y="2306638"/>
                <a:ext cx="2220911" cy="70788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Scientific Review Officer</a:t>
                </a:r>
              </a:p>
            </p:txBody>
          </p:sp>
          <p:sp>
            <p:nvSpPr>
              <p:cNvPr id="20486" name="Text Box 10"/>
              <p:cNvSpPr txBox="1">
                <a:spLocks noChangeArrowheads="1"/>
              </p:cNvSpPr>
              <p:nvPr/>
            </p:nvSpPr>
            <p:spPr bwMode="auto">
              <a:xfrm>
                <a:off x="7239000" y="2309982"/>
                <a:ext cx="2438395" cy="70788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Grants Management Specialist/Officer</a:t>
                </a:r>
              </a:p>
            </p:txBody>
          </p:sp>
          <p:sp>
            <p:nvSpPr>
              <p:cNvPr id="20487" name="Line 11"/>
              <p:cNvSpPr>
                <a:spLocks noChangeShapeType="1"/>
              </p:cNvSpPr>
              <p:nvPr/>
            </p:nvSpPr>
            <p:spPr bwMode="auto">
              <a:xfrm>
                <a:off x="3036888" y="1898650"/>
                <a:ext cx="6019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88" name="Line 13"/>
              <p:cNvSpPr>
                <a:spLocks noChangeShapeType="1"/>
              </p:cNvSpPr>
              <p:nvPr/>
            </p:nvSpPr>
            <p:spPr bwMode="auto">
              <a:xfrm>
                <a:off x="3062288" y="1916113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89" name="Line 14"/>
              <p:cNvSpPr>
                <a:spLocks noChangeShapeType="1"/>
              </p:cNvSpPr>
              <p:nvPr/>
            </p:nvSpPr>
            <p:spPr bwMode="auto">
              <a:xfrm flipV="1">
                <a:off x="6102350" y="1633539"/>
                <a:ext cx="0" cy="663575"/>
              </a:xfrm>
              <a:prstGeom prst="line">
                <a:avLst/>
              </a:prstGeom>
              <a:noFill/>
              <a:ln w="12700">
                <a:solidFill>
                  <a:srgbClr val="4E81BE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90" name="Line 15"/>
              <p:cNvSpPr>
                <a:spLocks noChangeShapeType="1"/>
              </p:cNvSpPr>
              <p:nvPr/>
            </p:nvSpPr>
            <p:spPr bwMode="auto">
              <a:xfrm>
                <a:off x="9048750" y="1890713"/>
                <a:ext cx="0" cy="406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91" name="TextBox 12"/>
              <p:cNvSpPr txBox="1">
                <a:spLocks noChangeArrowheads="1"/>
              </p:cNvSpPr>
              <p:nvPr/>
            </p:nvSpPr>
            <p:spPr bwMode="auto">
              <a:xfrm>
                <a:off x="1790746" y="3048001"/>
                <a:ext cx="2705055" cy="2797689"/>
              </a:xfrm>
              <a:prstGeom prst="rect">
                <a:avLst/>
              </a:prstGeom>
              <a:noFill/>
              <a:ln w="50800" cmpd="sng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Oversees portfolio of grants &amp; contracts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Monitors research progress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Identifies scientific priorities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Advocates for the best science </a:t>
                </a:r>
              </a:p>
            </p:txBody>
          </p:sp>
          <p:sp>
            <p:nvSpPr>
              <p:cNvPr id="20493" name="TextBox 16"/>
              <p:cNvSpPr txBox="1">
                <a:spLocks noChangeArrowheads="1"/>
              </p:cNvSpPr>
              <p:nvPr/>
            </p:nvSpPr>
            <p:spPr bwMode="auto">
              <a:xfrm>
                <a:off x="7023147" y="3367809"/>
                <a:ext cx="2794000" cy="292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Implements the funding process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Monitors the budget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en-US" sz="1600" b="1" dirty="0">
                    <a:solidFill>
                      <a:srgbClr val="000000"/>
                    </a:solidFill>
                  </a:rPr>
                  <a:t>Ensures compliance with Institute policies and regulations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b="1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20678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FCB59B-ECE8-4817-831F-A6476BD0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Eligibility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AC31F-6153-43D0-975C-1639B716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754"/>
            <a:ext cx="8001000" cy="4871898"/>
          </a:xfrm>
        </p:spPr>
        <p:txBody>
          <a:bodyPr/>
          <a:lstStyle/>
          <a:p>
            <a:pPr marL="241300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Grant awards are issued to </a:t>
            </a:r>
            <a:r>
              <a:rPr lang="en-US" sz="2400" b="1" dirty="0">
                <a:latin typeface="Arial"/>
                <a:cs typeface="Arial"/>
              </a:rPr>
              <a:t>institutions</a:t>
            </a:r>
            <a:r>
              <a:rPr lang="en-US" sz="2400" dirty="0">
                <a:latin typeface="Arial"/>
                <a:cs typeface="Arial"/>
              </a:rPr>
              <a:t> or </a:t>
            </a:r>
            <a:r>
              <a:rPr lang="en-US" sz="2400" b="1" dirty="0">
                <a:latin typeface="Arial"/>
                <a:cs typeface="Arial"/>
              </a:rPr>
              <a:t>organizations – </a:t>
            </a:r>
            <a:r>
              <a:rPr lang="en-US" sz="2400" dirty="0">
                <a:latin typeface="Arial"/>
                <a:cs typeface="Arial"/>
              </a:rPr>
              <a:t>not investigators</a:t>
            </a:r>
          </a:p>
          <a:p>
            <a:pPr marL="12700" marR="398780" algn="just">
              <a:spcBef>
                <a:spcPts val="480"/>
              </a:spcBef>
              <a:buClr>
                <a:srgbClr val="04617B"/>
              </a:buClr>
              <a:tabLst>
                <a:tab pos="2413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41300" marR="5080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spc="-5" dirty="0">
                <a:latin typeface="Arial"/>
                <a:cs typeface="Arial"/>
              </a:rPr>
              <a:t>Communicate with </a:t>
            </a:r>
            <a:r>
              <a:rPr lang="en-US" sz="2200" b="1" spc="-5" dirty="0">
                <a:latin typeface="Arial"/>
                <a:cs typeface="Arial"/>
              </a:rPr>
              <a:t>your organization’s  </a:t>
            </a:r>
            <a:r>
              <a:rPr lang="en-US" sz="2200" b="1" dirty="0">
                <a:latin typeface="Arial"/>
                <a:cs typeface="Arial"/>
              </a:rPr>
              <a:t>designated </a:t>
            </a:r>
            <a:r>
              <a:rPr lang="en-US" sz="2200" b="1" spc="-5" dirty="0">
                <a:latin typeface="Arial"/>
                <a:cs typeface="Arial"/>
              </a:rPr>
              <a:t>representative</a:t>
            </a:r>
          </a:p>
          <a:p>
            <a:pPr marL="698500" marR="5080" lvl="1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000" spc="-5" dirty="0">
                <a:latin typeface="Arial"/>
                <a:cs typeface="Arial"/>
              </a:rPr>
              <a:t>Authorized </a:t>
            </a:r>
            <a:r>
              <a:rPr lang="en-US" sz="2000" dirty="0">
                <a:latin typeface="Arial"/>
                <a:cs typeface="Arial"/>
              </a:rPr>
              <a:t>Organizational </a:t>
            </a:r>
            <a:r>
              <a:rPr lang="en-US" sz="2000" spc="-5" dirty="0">
                <a:latin typeface="Arial"/>
                <a:cs typeface="Arial"/>
              </a:rPr>
              <a:t>Representative </a:t>
            </a:r>
            <a:r>
              <a:rPr lang="en-US" sz="2000" dirty="0">
                <a:latin typeface="Arial"/>
                <a:cs typeface="Arial"/>
              </a:rPr>
              <a:t>(AOR)</a:t>
            </a:r>
            <a:r>
              <a:rPr lang="en-US" sz="2000" spc="-1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  </a:t>
            </a:r>
            <a:r>
              <a:rPr lang="en-US" sz="2000" spc="-5" dirty="0">
                <a:latin typeface="Arial"/>
                <a:cs typeface="Arial"/>
              </a:rPr>
              <a:t>Signing </a:t>
            </a:r>
            <a:r>
              <a:rPr lang="en-US" sz="2000" spc="-10" dirty="0">
                <a:latin typeface="Arial"/>
                <a:cs typeface="Arial"/>
              </a:rPr>
              <a:t>Official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(SO)</a:t>
            </a:r>
          </a:p>
          <a:p>
            <a:pPr marL="698500" marR="5080" lvl="1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41300" marR="5080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dirty="0">
                <a:latin typeface="Arial"/>
                <a:cs typeface="Arial"/>
              </a:rPr>
              <a:t>Must respond to </a:t>
            </a:r>
            <a:r>
              <a:rPr lang="en-US" sz="2200" b="1" dirty="0">
                <a:latin typeface="Arial"/>
                <a:cs typeface="Arial"/>
              </a:rPr>
              <a:t>Funding Opportunity Announcement</a:t>
            </a:r>
            <a:r>
              <a:rPr lang="en-US" sz="2200" dirty="0">
                <a:latin typeface="Arial"/>
                <a:cs typeface="Arial"/>
              </a:rPr>
              <a:t> (FOA)</a:t>
            </a:r>
          </a:p>
          <a:p>
            <a:pPr marL="698500" marR="5080" lvl="1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000" dirty="0">
                <a:latin typeface="Arial"/>
                <a:cs typeface="Arial"/>
              </a:rPr>
              <a:t>Eligibility criteria </a:t>
            </a:r>
          </a:p>
          <a:p>
            <a:pPr marL="698500" marR="5080" lvl="1" indent="-228600">
              <a:spcBef>
                <a:spcPts val="48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000" dirty="0">
                <a:latin typeface="Arial"/>
                <a:cs typeface="Arial"/>
              </a:rPr>
              <a:t>Contact information</a:t>
            </a:r>
            <a:endParaRPr lang="en-US" dirty="0"/>
          </a:p>
        </p:txBody>
      </p:sp>
      <p:sp>
        <p:nvSpPr>
          <p:cNvPr id="4" name="object 2" descr="Clinical Center on the NIH Campus">
            <a:extLst>
              <a:ext uri="{FF2B5EF4-FFF2-40B4-BE49-F238E27FC236}">
                <a16:creationId xmlns:a16="http://schemas.microsoft.com/office/drawing/2014/main" id="{8C1974F1-5330-4BF6-8759-3D9C053F9189}"/>
              </a:ext>
            </a:extLst>
          </p:cNvPr>
          <p:cNvSpPr/>
          <p:nvPr/>
        </p:nvSpPr>
        <p:spPr>
          <a:xfrm>
            <a:off x="8651749" y="1661922"/>
            <a:ext cx="2702051" cy="3534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767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Develop your Research Idea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200" b="1" dirty="0"/>
              <a:t>Competitive idea </a:t>
            </a:r>
            <a:r>
              <a:rPr lang="en-US" altLang="en-US" sz="2200" dirty="0"/>
              <a:t>that’s </a:t>
            </a:r>
            <a:r>
              <a:rPr lang="en-US" altLang="en-US" sz="2200" b="1" dirty="0"/>
              <a:t>important</a:t>
            </a:r>
            <a:r>
              <a:rPr lang="en-US" altLang="en-US" sz="2200" dirty="0"/>
              <a:t> to your field</a:t>
            </a:r>
          </a:p>
          <a:p>
            <a:pPr eaLnBrk="1" hangingPunct="1"/>
            <a:r>
              <a:rPr lang="en-US" altLang="en-US" sz="2200" dirty="0"/>
              <a:t>Must align with the </a:t>
            </a:r>
            <a:r>
              <a:rPr lang="en-US" altLang="en-US" sz="2200" b="1" dirty="0"/>
              <a:t>mission</a:t>
            </a:r>
            <a:r>
              <a:rPr lang="en-US" altLang="en-US" sz="2200" dirty="0"/>
              <a:t> of NIH and an Institute</a:t>
            </a:r>
          </a:p>
          <a:p>
            <a:pPr eaLnBrk="1" hangingPunct="1"/>
            <a:r>
              <a:rPr lang="en-US" altLang="en-US" sz="2200" b="1" dirty="0"/>
              <a:t>Unique</a:t>
            </a:r>
            <a:r>
              <a:rPr lang="en-US" altLang="en-US" sz="2200" dirty="0"/>
              <a:t> – not already funded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7148C-58AA-477A-A161-4FF1252BF1B9}"/>
              </a:ext>
            </a:extLst>
          </p:cNvPr>
          <p:cNvSpPr txBox="1"/>
          <p:nvPr/>
        </p:nvSpPr>
        <p:spPr>
          <a:xfrm>
            <a:off x="4305300" y="2684669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0F6FC6"/>
                </a:solidFill>
                <a:latin typeface="Arial"/>
              </a:rPr>
              <a:t>NIH </a:t>
            </a:r>
            <a:r>
              <a:rPr lang="en-US" altLang="en-US" sz="3200" b="1" dirty="0" err="1">
                <a:solidFill>
                  <a:srgbClr val="0F6FC6"/>
                </a:solidFill>
                <a:latin typeface="Arial"/>
              </a:rPr>
              <a:t>RePORTER</a:t>
            </a:r>
            <a:endParaRPr lang="en-US" altLang="en-US" sz="3200" b="1" dirty="0">
              <a:solidFill>
                <a:srgbClr val="0F6FC6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137ED-09CC-4CBC-A43F-A3FB1E43F554}"/>
              </a:ext>
            </a:extLst>
          </p:cNvPr>
          <p:cNvSpPr txBox="1"/>
          <p:nvPr/>
        </p:nvSpPr>
        <p:spPr>
          <a:xfrm>
            <a:off x="4800600" y="3163877"/>
            <a:ext cx="459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https://report.nih.gov/</a:t>
            </a:r>
          </a:p>
        </p:txBody>
      </p:sp>
      <p:pic>
        <p:nvPicPr>
          <p:cNvPr id="3" name="Picture 2" descr="Screenshot of RePORTER Description on homepage">
            <a:extLst>
              <a:ext uri="{FF2B5EF4-FFF2-40B4-BE49-F238E27FC236}">
                <a16:creationId xmlns:a16="http://schemas.microsoft.com/office/drawing/2014/main" id="{450EE8DD-8216-4E5F-98F7-448D49B4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630280"/>
            <a:ext cx="7596481" cy="227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6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46117" y="10689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Develop your Research Idea: </a:t>
            </a:r>
            <a:br>
              <a:rPr lang="en-US" altLang="en-US" dirty="0"/>
            </a:br>
            <a:r>
              <a:rPr lang="en-US" altLang="en-US" dirty="0">
                <a:solidFill>
                  <a:srgbClr val="20558A"/>
                </a:solidFill>
              </a:rPr>
              <a:t>Identify the Right People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0" y="1536986"/>
            <a:ext cx="10515600" cy="48718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dirty="0"/>
              <a:t>Get an </a:t>
            </a:r>
            <a:r>
              <a:rPr lang="en-US" altLang="en-US" sz="2200" b="1" dirty="0"/>
              <a:t>overview</a:t>
            </a:r>
            <a:r>
              <a:rPr lang="en-US" altLang="en-US" sz="2200" dirty="0"/>
              <a:t> of similar funded projects</a:t>
            </a:r>
          </a:p>
          <a:p>
            <a:pPr lvl="1"/>
            <a:r>
              <a:rPr lang="en-US" altLang="en-US" sz="2200" dirty="0"/>
              <a:t>Spot under-represented and over-represented areas </a:t>
            </a:r>
          </a:p>
          <a:p>
            <a:pPr eaLnBrk="1" hangingPunct="1"/>
            <a:r>
              <a:rPr lang="en-US" altLang="en-US" sz="2200" dirty="0"/>
              <a:t>Identify </a:t>
            </a:r>
            <a:r>
              <a:rPr lang="en-US" altLang="en-US" sz="2200" b="1" dirty="0"/>
              <a:t>experts</a:t>
            </a:r>
            <a:r>
              <a:rPr lang="en-US" altLang="en-US" sz="2200" dirty="0"/>
              <a:t> in the field </a:t>
            </a:r>
          </a:p>
          <a:p>
            <a:pPr lvl="1"/>
            <a:r>
              <a:rPr lang="en-US" altLang="en-US" sz="2200" dirty="0"/>
              <a:t>Publications</a:t>
            </a:r>
          </a:p>
          <a:p>
            <a:pPr lvl="1"/>
            <a:r>
              <a:rPr lang="en-US" altLang="en-US" sz="2200" dirty="0"/>
              <a:t>Grants</a:t>
            </a:r>
          </a:p>
          <a:p>
            <a:pPr lvl="1"/>
            <a:r>
              <a:rPr lang="en-US" altLang="en-US" sz="2200" dirty="0"/>
              <a:t>Study sections that reviewed their applications </a:t>
            </a:r>
          </a:p>
          <a:p>
            <a:pPr eaLnBrk="1" hangingPunct="1"/>
            <a:r>
              <a:rPr lang="en-US" altLang="en-US" sz="2200" dirty="0"/>
              <a:t>Identify most appropriate </a:t>
            </a:r>
            <a:r>
              <a:rPr lang="en-US" altLang="en-US" sz="2200" b="1" dirty="0"/>
              <a:t>NIH Institute</a:t>
            </a:r>
          </a:p>
          <a:p>
            <a:pPr eaLnBrk="1" hangingPunct="1"/>
            <a:r>
              <a:rPr lang="en-US" altLang="en-US" sz="2200" dirty="0"/>
              <a:t>Identify most appropriate </a:t>
            </a:r>
            <a:r>
              <a:rPr lang="en-US" altLang="en-US" sz="2200" b="1" dirty="0"/>
              <a:t>Program Officers</a:t>
            </a:r>
          </a:p>
        </p:txBody>
      </p:sp>
      <p:pic>
        <p:nvPicPr>
          <p:cNvPr id="6" name="Picture 5" descr="NIH RePORT and RePORTER logo">
            <a:extLst>
              <a:ext uri="{FF2B5EF4-FFF2-40B4-BE49-F238E27FC236}">
                <a16:creationId xmlns:a16="http://schemas.microsoft.com/office/drawing/2014/main" id="{DCB0E264-8106-414C-B324-9DDD1577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8513"/>
            <a:ext cx="5068007" cy="90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8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Program Official Do?</a:t>
            </a:r>
          </a:p>
        </p:txBody>
      </p:sp>
      <p:sp>
        <p:nvSpPr>
          <p:cNvPr id="36867" name="Text Placeholder 7"/>
          <p:cNvSpPr>
            <a:spLocks noGrp="1"/>
          </p:cNvSpPr>
          <p:nvPr>
            <p:ph idx="1"/>
          </p:nvPr>
        </p:nvSpPr>
        <p:spPr>
          <a:xfrm>
            <a:off x="838200" y="1389754"/>
            <a:ext cx="6248400" cy="48718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Scientist and Administrator</a:t>
            </a:r>
          </a:p>
          <a:p>
            <a:pPr lvl="1"/>
            <a:r>
              <a:rPr lang="en-US" altLang="en-US" sz="2000" dirty="0"/>
              <a:t>Program Director, HSA </a:t>
            </a:r>
          </a:p>
          <a:p>
            <a:pPr eaLnBrk="1" hangingPunct="1"/>
            <a:r>
              <a:rPr lang="en-US" altLang="en-US" sz="2000" dirty="0"/>
              <a:t>Provide </a:t>
            </a:r>
            <a:r>
              <a:rPr lang="en-US" altLang="en-US" sz="2000" b="1" dirty="0"/>
              <a:t>scientific expertise </a:t>
            </a:r>
            <a:r>
              <a:rPr lang="en-US" altLang="en-US" sz="2000" dirty="0"/>
              <a:t>to the IC/NIH</a:t>
            </a:r>
          </a:p>
          <a:p>
            <a:pPr eaLnBrk="1" hangingPunct="1"/>
            <a:r>
              <a:rPr lang="en-US" altLang="en-US" sz="2000" b="1" dirty="0"/>
              <a:t>Oversee</a:t>
            </a:r>
            <a:r>
              <a:rPr lang="en-US" altLang="en-US" sz="2000" dirty="0"/>
              <a:t> grants, cooperative agreements</a:t>
            </a:r>
          </a:p>
          <a:p>
            <a:pPr eaLnBrk="1" hangingPunct="1"/>
            <a:r>
              <a:rPr lang="en-US" altLang="en-US" sz="2000" b="1" dirty="0"/>
              <a:t>Interact</a:t>
            </a:r>
            <a:r>
              <a:rPr lang="en-US" altLang="en-US" sz="2000" dirty="0"/>
              <a:t> with research community</a:t>
            </a:r>
          </a:p>
          <a:p>
            <a:pPr lvl="1"/>
            <a:r>
              <a:rPr lang="en-US" altLang="en-US" sz="2000" dirty="0"/>
              <a:t>Identifies research needs and opportunities </a:t>
            </a:r>
          </a:p>
          <a:p>
            <a:pPr lvl="1"/>
            <a:r>
              <a:rPr lang="en-US" altLang="en-US" sz="2000" dirty="0"/>
              <a:t>Advise investigators </a:t>
            </a:r>
          </a:p>
          <a:p>
            <a:pPr lvl="1"/>
            <a:r>
              <a:rPr lang="en-US" altLang="en-US" sz="2000" dirty="0"/>
              <a:t>Attend review meetings (Observation)</a:t>
            </a:r>
          </a:p>
          <a:p>
            <a:r>
              <a:rPr lang="en-US" altLang="en-US" sz="2000" b="1" dirty="0">
                <a:solidFill>
                  <a:srgbClr val="000000"/>
                </a:solidFill>
                <a:latin typeface="Arial"/>
              </a:rPr>
              <a:t>Develop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research concepts, requests for applications, program announcements, notices of special interest 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 </a:t>
            </a:r>
          </a:p>
        </p:txBody>
      </p:sp>
      <p:pic>
        <p:nvPicPr>
          <p:cNvPr id="36868" name="ClipArt Placeholder 4" descr="Individual on computer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752600"/>
            <a:ext cx="3192462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905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What types of questions?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24000" y="1445386"/>
            <a:ext cx="10515600" cy="48718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i="1" dirty="0"/>
              <a:t>Is my project idea a good fit for the institute? </a:t>
            </a:r>
          </a:p>
          <a:p>
            <a:pPr eaLnBrk="1" hangingPunct="1"/>
            <a:endParaRPr lang="en-US" altLang="en-US" sz="2400" i="1" dirty="0"/>
          </a:p>
          <a:p>
            <a:pPr eaLnBrk="1" hangingPunct="1"/>
            <a:r>
              <a:rPr lang="en-US" altLang="en-US" sz="2400" i="1" dirty="0"/>
              <a:t>Are there specific FOAs on this topic?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i="1" dirty="0"/>
              <a:t>What would be the most appropriate grant mechanism for my project? </a:t>
            </a:r>
          </a:p>
          <a:p>
            <a:pPr eaLnBrk="1" hangingPunct="1"/>
            <a:endParaRPr lang="en-US" altLang="en-US" sz="2400" i="1" dirty="0"/>
          </a:p>
          <a:p>
            <a:pPr eaLnBrk="1" hangingPunct="1"/>
            <a:r>
              <a:rPr lang="en-US" altLang="en-US" sz="2400" i="1" dirty="0"/>
              <a:t>Can we discuss the review of my application? </a:t>
            </a:r>
          </a:p>
          <a:p>
            <a:pPr eaLnBrk="1" hangingPunct="1"/>
            <a:endParaRPr lang="en-US" altLang="en-US" sz="2400" i="1" dirty="0"/>
          </a:p>
          <a:p>
            <a:pPr eaLnBrk="1" hangingPunct="1"/>
            <a:r>
              <a:rPr lang="en-US" altLang="en-US" sz="2400" i="1" dirty="0"/>
              <a:t>What are my chances of being funded</a:t>
            </a:r>
          </a:p>
        </p:txBody>
      </p:sp>
    </p:spTree>
    <p:extLst>
      <p:ext uri="{BB962C8B-B14F-4D97-AF65-F5344CB8AC3E}">
        <p14:creationId xmlns:p14="http://schemas.microsoft.com/office/powerpoint/2010/main" val="340682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Reaching out to a Program Officer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Find the most appropriate PO</a:t>
            </a:r>
          </a:p>
          <a:p>
            <a:pPr lvl="1"/>
            <a:r>
              <a:rPr lang="en-US" altLang="en-US" sz="2800" dirty="0"/>
              <a:t>Contact person from FOA</a:t>
            </a:r>
          </a:p>
          <a:p>
            <a:pPr lvl="1"/>
            <a:r>
              <a:rPr lang="en-US" altLang="en-US" sz="28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 matchmaker </a:t>
            </a:r>
            <a:endParaRPr lang="en-US" altLang="en-US" sz="2800" i="1" dirty="0">
              <a:solidFill>
                <a:srgbClr val="0070C0"/>
              </a:solidFill>
            </a:endParaRPr>
          </a:p>
          <a:p>
            <a:pPr lvl="1"/>
            <a:endParaRPr lang="en-US" altLang="en-US" sz="2800" i="1" dirty="0"/>
          </a:p>
          <a:p>
            <a:pPr eaLnBrk="1" hangingPunct="1"/>
            <a:r>
              <a:rPr lang="en-US" altLang="en-US" sz="2800" dirty="0"/>
              <a:t>Prepare a brief summary of your proposed project (Concept Paper)</a:t>
            </a:r>
          </a:p>
          <a:p>
            <a:endParaRPr lang="en-US" altLang="en-US" sz="2800" dirty="0"/>
          </a:p>
          <a:p>
            <a:r>
              <a:rPr lang="en-US" altLang="en-US" sz="2800" dirty="0"/>
              <a:t>Email to set up a time to discuss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400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Concept Paper?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Brief summary of a proposed project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Components</a:t>
            </a:r>
          </a:p>
          <a:p>
            <a:pPr lvl="1" eaLnBrk="1" hangingPunct="1">
              <a:buFont typeface="Arial Unicode MS" panose="020B0604020202020204" pitchFamily="34" charset="-128"/>
              <a:buChar char="■"/>
            </a:pPr>
            <a:r>
              <a:rPr lang="en-US" altLang="en-US"/>
              <a:t>FOA to which you plan to apply </a:t>
            </a:r>
          </a:p>
          <a:p>
            <a:pPr lvl="1" eaLnBrk="1" hangingPunct="1">
              <a:buFont typeface="Arial Unicode MS" panose="020B0604020202020204" pitchFamily="34" charset="-128"/>
              <a:buChar char="■"/>
            </a:pPr>
            <a:r>
              <a:rPr lang="en-US" altLang="en-US"/>
              <a:t>Study Goals</a:t>
            </a:r>
          </a:p>
          <a:p>
            <a:pPr lvl="1" eaLnBrk="1" hangingPunct="1">
              <a:buFont typeface="Arial Unicode MS" panose="020B0604020202020204" pitchFamily="34" charset="-128"/>
              <a:buChar char="■"/>
            </a:pPr>
            <a:r>
              <a:rPr lang="en-US" altLang="en-US"/>
              <a:t>Abstract </a:t>
            </a:r>
          </a:p>
          <a:p>
            <a:pPr lvl="1" eaLnBrk="1" hangingPunct="1">
              <a:buFont typeface="Arial Unicode MS" panose="020B0604020202020204" pitchFamily="34" charset="-128"/>
              <a:buChar char="■"/>
            </a:pPr>
            <a:r>
              <a:rPr lang="en-US" altLang="en-US"/>
              <a:t>Specific aims </a:t>
            </a:r>
          </a:p>
          <a:p>
            <a:pPr lvl="1" eaLnBrk="1" hangingPunct="1">
              <a:buFont typeface="Arial Unicode MS" panose="020B0604020202020204" pitchFamily="34" charset="-128"/>
              <a:buChar char="■"/>
            </a:pPr>
            <a:r>
              <a:rPr lang="en-US" altLang="en-US"/>
              <a:t>Study Design </a:t>
            </a:r>
          </a:p>
          <a:p>
            <a:pPr lvl="1" eaLnBrk="1" hangingPunct="1">
              <a:buFont typeface="Arial Unicode MS" panose="020B0604020202020204" pitchFamily="34" charset="-128"/>
              <a:buChar char="■"/>
            </a:pPr>
            <a:r>
              <a:rPr lang="en-US" altLang="en-US"/>
              <a:t>Participants/Collaborators</a:t>
            </a:r>
            <a:endParaRPr lang="en-US" altLang="en-US" dirty="0"/>
          </a:p>
        </p:txBody>
      </p:sp>
      <p:pic>
        <p:nvPicPr>
          <p:cNvPr id="39941" name="Picture 4" descr="writing on memo pa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3886200" cy="25212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5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28160-55A8-4608-ABD5-1B75C7A0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Finding a Funding </a:t>
            </a:r>
            <a:r>
              <a:rPr lang="en-US" sz="7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</a:t>
            </a:r>
            <a:r>
              <a:rPr lang="en-US" sz="7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portunity</a:t>
            </a:r>
          </a:p>
        </p:txBody>
      </p:sp>
      <p:pic>
        <p:nvPicPr>
          <p:cNvPr id="37" name="Graphic 29" descr="Pencil">
            <a:extLst>
              <a:ext uri="{FF2B5EF4-FFF2-40B4-BE49-F238E27FC236}">
                <a16:creationId xmlns:a16="http://schemas.microsoft.com/office/drawing/2014/main" id="{1923FA7A-651A-420E-A4F9-02508A0E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1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D8B7-425E-4F5A-BE8B-1862E3EF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grpSp>
        <p:nvGrpSpPr>
          <p:cNvPr id="10" name="Group 9" descr="FALSE">
            <a:extLst>
              <a:ext uri="{FF2B5EF4-FFF2-40B4-BE49-F238E27FC236}">
                <a16:creationId xmlns:a16="http://schemas.microsoft.com/office/drawing/2014/main" id="{7D267B63-DA76-4BCC-93DB-E43838A63797}"/>
              </a:ext>
            </a:extLst>
          </p:cNvPr>
          <p:cNvGrpSpPr/>
          <p:nvPr/>
        </p:nvGrpSpPr>
        <p:grpSpPr>
          <a:xfrm rot="378151">
            <a:off x="3924299" y="3755839"/>
            <a:ext cx="4648200" cy="1569660"/>
            <a:chOff x="1584579" y="3918258"/>
            <a:chExt cx="4648200" cy="15696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D3D7FD-8CF3-4668-8440-BDFFA74620F3}"/>
                </a:ext>
              </a:extLst>
            </p:cNvPr>
            <p:cNvSpPr/>
            <p:nvPr/>
          </p:nvSpPr>
          <p:spPr>
            <a:xfrm rot="20296652">
              <a:off x="1584579" y="4093486"/>
              <a:ext cx="4648200" cy="1219200"/>
            </a:xfrm>
            <a:prstGeom prst="rect">
              <a:avLst/>
            </a:prstGeom>
            <a:noFill/>
            <a:ln w="57150" cap="rnd" cmpd="sng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48200"/>
                        <a:gd name="connsiteY0" fmla="*/ 0 h 1219200"/>
                        <a:gd name="connsiteX1" fmla="*/ 534543 w 4648200"/>
                        <a:gd name="connsiteY1" fmla="*/ 0 h 1219200"/>
                        <a:gd name="connsiteX2" fmla="*/ 976122 w 4648200"/>
                        <a:gd name="connsiteY2" fmla="*/ 0 h 1219200"/>
                        <a:gd name="connsiteX3" fmla="*/ 1650111 w 4648200"/>
                        <a:gd name="connsiteY3" fmla="*/ 0 h 1219200"/>
                        <a:gd name="connsiteX4" fmla="*/ 2184654 w 4648200"/>
                        <a:gd name="connsiteY4" fmla="*/ 0 h 1219200"/>
                        <a:gd name="connsiteX5" fmla="*/ 2719197 w 4648200"/>
                        <a:gd name="connsiteY5" fmla="*/ 0 h 1219200"/>
                        <a:gd name="connsiteX6" fmla="*/ 3393186 w 4648200"/>
                        <a:gd name="connsiteY6" fmla="*/ 0 h 1219200"/>
                        <a:gd name="connsiteX7" fmla="*/ 3881247 w 4648200"/>
                        <a:gd name="connsiteY7" fmla="*/ 0 h 1219200"/>
                        <a:gd name="connsiteX8" fmla="*/ 4648200 w 4648200"/>
                        <a:gd name="connsiteY8" fmla="*/ 0 h 1219200"/>
                        <a:gd name="connsiteX9" fmla="*/ 4648200 w 4648200"/>
                        <a:gd name="connsiteY9" fmla="*/ 430784 h 1219200"/>
                        <a:gd name="connsiteX10" fmla="*/ 4648200 w 4648200"/>
                        <a:gd name="connsiteY10" fmla="*/ 812800 h 1219200"/>
                        <a:gd name="connsiteX11" fmla="*/ 4648200 w 4648200"/>
                        <a:gd name="connsiteY11" fmla="*/ 1219200 h 1219200"/>
                        <a:gd name="connsiteX12" fmla="*/ 4020693 w 4648200"/>
                        <a:gd name="connsiteY12" fmla="*/ 1219200 h 1219200"/>
                        <a:gd name="connsiteX13" fmla="*/ 3346704 w 4648200"/>
                        <a:gd name="connsiteY13" fmla="*/ 1219200 h 1219200"/>
                        <a:gd name="connsiteX14" fmla="*/ 2672715 w 4648200"/>
                        <a:gd name="connsiteY14" fmla="*/ 1219200 h 1219200"/>
                        <a:gd name="connsiteX15" fmla="*/ 2184654 w 4648200"/>
                        <a:gd name="connsiteY15" fmla="*/ 1219200 h 1219200"/>
                        <a:gd name="connsiteX16" fmla="*/ 1603629 w 4648200"/>
                        <a:gd name="connsiteY16" fmla="*/ 1219200 h 1219200"/>
                        <a:gd name="connsiteX17" fmla="*/ 929640 w 4648200"/>
                        <a:gd name="connsiteY17" fmla="*/ 1219200 h 1219200"/>
                        <a:gd name="connsiteX18" fmla="*/ 0 w 4648200"/>
                        <a:gd name="connsiteY18" fmla="*/ 1219200 h 1219200"/>
                        <a:gd name="connsiteX19" fmla="*/ 0 w 4648200"/>
                        <a:gd name="connsiteY19" fmla="*/ 849376 h 1219200"/>
                        <a:gd name="connsiteX20" fmla="*/ 0 w 4648200"/>
                        <a:gd name="connsiteY20" fmla="*/ 467360 h 1219200"/>
                        <a:gd name="connsiteX21" fmla="*/ 0 w 4648200"/>
                        <a:gd name="connsiteY21" fmla="*/ 0 h 1219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648200" h="1219200" extrusionOk="0">
                          <a:moveTo>
                            <a:pt x="0" y="0"/>
                          </a:moveTo>
                          <a:cubicBezTo>
                            <a:pt x="224412" y="-61622"/>
                            <a:pt x="381169" y="38480"/>
                            <a:pt x="534543" y="0"/>
                          </a:cubicBezTo>
                          <a:cubicBezTo>
                            <a:pt x="687917" y="-38480"/>
                            <a:pt x="765174" y="15987"/>
                            <a:pt x="976122" y="0"/>
                          </a:cubicBezTo>
                          <a:cubicBezTo>
                            <a:pt x="1187070" y="-15987"/>
                            <a:pt x="1391928" y="77828"/>
                            <a:pt x="1650111" y="0"/>
                          </a:cubicBezTo>
                          <a:cubicBezTo>
                            <a:pt x="1908294" y="-77828"/>
                            <a:pt x="2022751" y="41716"/>
                            <a:pt x="2184654" y="0"/>
                          </a:cubicBezTo>
                          <a:cubicBezTo>
                            <a:pt x="2346557" y="-41716"/>
                            <a:pt x="2471766" y="59708"/>
                            <a:pt x="2719197" y="0"/>
                          </a:cubicBezTo>
                          <a:cubicBezTo>
                            <a:pt x="2966628" y="-59708"/>
                            <a:pt x="3111140" y="70490"/>
                            <a:pt x="3393186" y="0"/>
                          </a:cubicBezTo>
                          <a:cubicBezTo>
                            <a:pt x="3675232" y="-70490"/>
                            <a:pt x="3644495" y="20558"/>
                            <a:pt x="3881247" y="0"/>
                          </a:cubicBezTo>
                          <a:cubicBezTo>
                            <a:pt x="4117999" y="-20558"/>
                            <a:pt x="4429858" y="4315"/>
                            <a:pt x="4648200" y="0"/>
                          </a:cubicBezTo>
                          <a:cubicBezTo>
                            <a:pt x="4661599" y="136422"/>
                            <a:pt x="4625839" y="286723"/>
                            <a:pt x="4648200" y="430784"/>
                          </a:cubicBezTo>
                          <a:cubicBezTo>
                            <a:pt x="4670561" y="574845"/>
                            <a:pt x="4619807" y="674216"/>
                            <a:pt x="4648200" y="812800"/>
                          </a:cubicBezTo>
                          <a:cubicBezTo>
                            <a:pt x="4676593" y="951384"/>
                            <a:pt x="4633821" y="1111168"/>
                            <a:pt x="4648200" y="1219200"/>
                          </a:cubicBezTo>
                          <a:cubicBezTo>
                            <a:pt x="4493700" y="1238486"/>
                            <a:pt x="4301665" y="1160704"/>
                            <a:pt x="4020693" y="1219200"/>
                          </a:cubicBezTo>
                          <a:cubicBezTo>
                            <a:pt x="3739721" y="1277696"/>
                            <a:pt x="3670211" y="1208750"/>
                            <a:pt x="3346704" y="1219200"/>
                          </a:cubicBezTo>
                          <a:cubicBezTo>
                            <a:pt x="3023197" y="1229650"/>
                            <a:pt x="2945856" y="1173457"/>
                            <a:pt x="2672715" y="1219200"/>
                          </a:cubicBezTo>
                          <a:cubicBezTo>
                            <a:pt x="2399574" y="1264943"/>
                            <a:pt x="2411720" y="1176155"/>
                            <a:pt x="2184654" y="1219200"/>
                          </a:cubicBezTo>
                          <a:cubicBezTo>
                            <a:pt x="1957588" y="1262245"/>
                            <a:pt x="1821149" y="1170069"/>
                            <a:pt x="1603629" y="1219200"/>
                          </a:cubicBezTo>
                          <a:cubicBezTo>
                            <a:pt x="1386109" y="1268331"/>
                            <a:pt x="1099059" y="1188461"/>
                            <a:pt x="929640" y="1219200"/>
                          </a:cubicBezTo>
                          <a:cubicBezTo>
                            <a:pt x="760221" y="1249939"/>
                            <a:pt x="357615" y="1198475"/>
                            <a:pt x="0" y="1219200"/>
                          </a:cubicBezTo>
                          <a:cubicBezTo>
                            <a:pt x="-18461" y="1047987"/>
                            <a:pt x="25752" y="1005633"/>
                            <a:pt x="0" y="849376"/>
                          </a:cubicBezTo>
                          <a:cubicBezTo>
                            <a:pt x="-25752" y="693119"/>
                            <a:pt x="25246" y="572385"/>
                            <a:pt x="0" y="467360"/>
                          </a:cubicBezTo>
                          <a:cubicBezTo>
                            <a:pt x="-25246" y="362335"/>
                            <a:pt x="29432" y="950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3CAEA4-7FA0-43BF-86E6-80183AAAC26D}"/>
                </a:ext>
              </a:extLst>
            </p:cNvPr>
            <p:cNvSpPr/>
            <p:nvPr/>
          </p:nvSpPr>
          <p:spPr>
            <a:xfrm rot="20259130">
              <a:off x="2343604" y="3918258"/>
              <a:ext cx="313015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FALSE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B785-6CAE-41D4-BDF4-71CDB601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47190"/>
            <a:ext cx="10515600" cy="487189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spc="-5" dirty="0">
                <a:latin typeface="Arial"/>
                <a:cs typeface="Arial"/>
              </a:rPr>
              <a:t>Most NIH Funding Opportunity Announcements are </a:t>
            </a:r>
            <a:r>
              <a:rPr lang="en-US" sz="3600" b="1" u="sng" spc="-5" dirty="0">
                <a:latin typeface="Arial"/>
                <a:cs typeface="Arial"/>
              </a:rPr>
              <a:t>ONLY</a:t>
            </a:r>
            <a:r>
              <a:rPr lang="en-US" sz="3600" b="1" spc="-5" dirty="0">
                <a:latin typeface="Arial"/>
                <a:cs typeface="Arial"/>
              </a:rPr>
              <a:t> open to US-based (domestic) institutions. </a:t>
            </a:r>
            <a:endParaRPr lang="en-US" sz="3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B847C-88E5-46B4-943E-C18FCCA4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Team</a:t>
            </a:r>
          </a:p>
        </p:txBody>
      </p:sp>
      <p:sp>
        <p:nvSpPr>
          <p:cNvPr id="4" name="Text Placeholder 2" descr="Moderator">
            <a:extLst>
              <a:ext uri="{FF2B5EF4-FFF2-40B4-BE49-F238E27FC236}">
                <a16:creationId xmlns:a16="http://schemas.microsoft.com/office/drawing/2014/main" id="{C9FEA897-7EAC-4FB0-AF0B-1054562197D2}"/>
              </a:ext>
            </a:extLst>
          </p:cNvPr>
          <p:cNvSpPr txBox="1">
            <a:spLocks/>
          </p:cNvSpPr>
          <p:nvPr/>
        </p:nvSpPr>
        <p:spPr>
          <a:xfrm>
            <a:off x="1923298" y="1565084"/>
            <a:ext cx="2453100" cy="403030"/>
          </a:xfrm>
          <a:prstGeom prst="rect">
            <a:avLst/>
          </a:prstGeom>
          <a:solidFill>
            <a:srgbClr val="87BFE4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00" baseline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MODERATOR</a:t>
            </a:r>
          </a:p>
        </p:txBody>
      </p:sp>
      <p:pic>
        <p:nvPicPr>
          <p:cNvPr id="5" name="Content Placeholder 13" descr="Kasima Garst Photo">
            <a:extLst>
              <a:ext uri="{FF2B5EF4-FFF2-40B4-BE49-F238E27FC236}">
                <a16:creationId xmlns:a16="http://schemas.microsoft.com/office/drawing/2014/main" id="{CD9EDCA5-6679-42E0-B229-70487C323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-2413" b="14887"/>
          <a:stretch/>
        </p:blipFill>
        <p:spPr>
          <a:xfrm>
            <a:off x="2005937" y="2117571"/>
            <a:ext cx="2273380" cy="246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 descr="KASIMA GARST, M.F.S.&#10;Systems Policy Analyst                            Office of Policy for Extramural Research Administration (OPERA)&#10;Office of Extramural Research, NIH &#10;">
            <a:extLst>
              <a:ext uri="{FF2B5EF4-FFF2-40B4-BE49-F238E27FC236}">
                <a16:creationId xmlns:a16="http://schemas.microsoft.com/office/drawing/2014/main" id="{C2710538-E2C0-4875-B24F-F28945E362DA}"/>
              </a:ext>
            </a:extLst>
          </p:cNvPr>
          <p:cNvSpPr txBox="1"/>
          <p:nvPr/>
        </p:nvSpPr>
        <p:spPr>
          <a:xfrm>
            <a:off x="1729911" y="4734488"/>
            <a:ext cx="28398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KASIMA GARST, M.F.S.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Systems Policy Analyst                         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Office of Policy for Extramural Research Administration (OPERA)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Office of Extramural Research, NIH </a:t>
            </a:r>
          </a:p>
        </p:txBody>
      </p:sp>
      <p:sp>
        <p:nvSpPr>
          <p:cNvPr id="7" name="Text Placeholder 2" descr="Presenters">
            <a:extLst>
              <a:ext uri="{FF2B5EF4-FFF2-40B4-BE49-F238E27FC236}">
                <a16:creationId xmlns:a16="http://schemas.microsoft.com/office/drawing/2014/main" id="{8B575CBC-BED6-4592-A0E3-EFA52FF85959}"/>
              </a:ext>
            </a:extLst>
          </p:cNvPr>
          <p:cNvSpPr txBox="1">
            <a:spLocks/>
          </p:cNvSpPr>
          <p:nvPr/>
        </p:nvSpPr>
        <p:spPr>
          <a:xfrm>
            <a:off x="4892085" y="1565084"/>
            <a:ext cx="5547315" cy="403030"/>
          </a:xfrm>
          <a:prstGeom prst="rect">
            <a:avLst/>
          </a:prstGeom>
          <a:solidFill>
            <a:srgbClr val="87BFE4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00" baseline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PRESENTERS</a:t>
            </a:r>
          </a:p>
        </p:txBody>
      </p:sp>
      <p:pic>
        <p:nvPicPr>
          <p:cNvPr id="10" name="Content Placeholder 11" descr="Emily Linde Photo">
            <a:extLst>
              <a:ext uri="{FF2B5EF4-FFF2-40B4-BE49-F238E27FC236}">
                <a16:creationId xmlns:a16="http://schemas.microsoft.com/office/drawing/2014/main" id="{6FE3F3A5-4257-44EE-B6BD-06D5FC03F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17571"/>
            <a:ext cx="2273381" cy="249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8CABD4-C715-4EC8-A322-BA1B54775ADB}"/>
              </a:ext>
            </a:extLst>
          </p:cNvPr>
          <p:cNvSpPr txBox="1"/>
          <p:nvPr/>
        </p:nvSpPr>
        <p:spPr>
          <a:xfrm>
            <a:off x="4892085" y="4742550"/>
            <a:ext cx="2606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EMILY LINDE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Director,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Grants Management Program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National Institute of Allergy and Infectious Diseases (NIAID), NIH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Glen McGugan, Jr., Ph.D.">
            <a:extLst>
              <a:ext uri="{FF2B5EF4-FFF2-40B4-BE49-F238E27FC236}">
                <a16:creationId xmlns:a16="http://schemas.microsoft.com/office/drawing/2014/main" id="{910599D5-AD95-45FE-A1B2-2D4C57B61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r="5261" b="4433"/>
          <a:stretch/>
        </p:blipFill>
        <p:spPr>
          <a:xfrm>
            <a:off x="8052464" y="2117571"/>
            <a:ext cx="2273381" cy="249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D299CE-5B2E-41FE-AE20-B5D01A150ED7}"/>
              </a:ext>
            </a:extLst>
          </p:cNvPr>
          <p:cNvSpPr txBox="1"/>
          <p:nvPr/>
        </p:nvSpPr>
        <p:spPr>
          <a:xfrm>
            <a:off x="7924800" y="4742550"/>
            <a:ext cx="26063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GLEN MCGUGAN, JR., Ph.D.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Program Officer,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Division of Microbiology and Infectious Diseases,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National Institute of Allergy and Infectious Diseases (NIAID), NIH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6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8608"/>
            <a:ext cx="10515600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b="1" dirty="0">
                <a:solidFill>
                  <a:srgbClr val="000000"/>
                </a:solidFill>
              </a:rPr>
              <a:t>Foreign Organization 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6BCF6-CDB6-4DEB-B74D-1DAF2B04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69330"/>
            <a:ext cx="10515600" cy="4871898"/>
          </a:xfrm>
        </p:spPr>
        <p:txBody>
          <a:bodyPr/>
          <a:lstStyle/>
          <a:p>
            <a:pPr marL="241300" marR="5080" indent="-228600">
              <a:spcBef>
                <a:spcPts val="100"/>
              </a:spcBef>
              <a:spcAft>
                <a:spcPts val="600"/>
              </a:spcAft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Direct Foreign Award</a:t>
            </a:r>
          </a:p>
          <a:p>
            <a:pPr marL="241300" marR="5080" indent="-228600">
              <a:spcBef>
                <a:spcPts val="100"/>
              </a:spcBef>
              <a:spcAft>
                <a:spcPts val="600"/>
              </a:spcAft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Domestic award with Foreign Component </a:t>
            </a:r>
          </a:p>
          <a:p>
            <a:endParaRPr lang="en-US" dirty="0"/>
          </a:p>
        </p:txBody>
      </p:sp>
      <p:graphicFrame>
        <p:nvGraphicFramePr>
          <p:cNvPr id="5" name="Table 5" descr="chart with Direct Award Column and Foreign Component column&#10;&#10;See notes in PPT for more details.">
            <a:extLst>
              <a:ext uri="{FF2B5EF4-FFF2-40B4-BE49-F238E27FC236}">
                <a16:creationId xmlns:a16="http://schemas.microsoft.com/office/drawing/2014/main" id="{C4FA534D-DF13-4F25-8CD7-D53708DB1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40775"/>
              </p:ext>
            </p:extLst>
          </p:nvPr>
        </p:nvGraphicFramePr>
        <p:xfrm>
          <a:off x="2456559" y="2514600"/>
          <a:ext cx="7278881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381">
                  <a:extLst>
                    <a:ext uri="{9D8B030D-6E8A-4147-A177-3AD203B41FA5}">
                      <a16:colId xmlns:a16="http://schemas.microsoft.com/office/drawing/2014/main" val="1024746987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119432688"/>
                    </a:ext>
                  </a:extLst>
                </a:gridCol>
              </a:tblGrid>
              <a:tr h="294277">
                <a:tc>
                  <a:txBody>
                    <a:bodyPr/>
                    <a:lstStyle/>
                    <a:p>
                      <a:r>
                        <a:rPr lang="en-US" sz="2800" dirty="0"/>
                        <a:t>Direct Award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Foreign Component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4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Full allowable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Portion of overall budget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9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Additional Review Criteria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Standard Review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9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Requires special approval by Advisory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703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7B8971-099B-46D5-858C-D9300F10777A}"/>
              </a:ext>
            </a:extLst>
          </p:cNvPr>
          <p:cNvSpPr txBox="1"/>
          <p:nvPr/>
        </p:nvSpPr>
        <p:spPr>
          <a:xfrm>
            <a:off x="4229099" y="5073996"/>
            <a:ext cx="37338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Let the Science Dictate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Foreign Organization – Direct Award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A0478-FD5D-4017-84EA-1286EE0F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30811"/>
            <a:ext cx="10515600" cy="4871898"/>
          </a:xfrm>
        </p:spPr>
        <p:txBody>
          <a:bodyPr/>
          <a:lstStyle/>
          <a:p>
            <a:pPr marL="12700" marR="5080">
              <a:spcBef>
                <a:spcPts val="100"/>
              </a:spcBef>
              <a:buClr>
                <a:srgbClr val="04617B"/>
              </a:buClr>
              <a:tabLst>
                <a:tab pos="241300" algn="l"/>
              </a:tabLst>
              <a:defRPr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Standard Review Criteria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Significance, Investigator(s), Innovation, Approach, Environment 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800" b="1" dirty="0">
                <a:solidFill>
                  <a:prstClr val="black"/>
                </a:solidFill>
                <a:latin typeface="Arial"/>
                <a:cs typeface="Arial"/>
              </a:rPr>
              <a:t>Additional Review Criteria</a:t>
            </a:r>
          </a:p>
          <a:p>
            <a:pPr marL="698500" marR="5080" lvl="1" indent="-228600">
              <a:spcBef>
                <a:spcPts val="600"/>
              </a:spcBef>
              <a:spcAft>
                <a:spcPts val="600"/>
              </a:spcAft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Does the project present special opportunities for furthering research programs through - unusual </a:t>
            </a: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talents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resources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populations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environmental conditions? </a:t>
            </a:r>
          </a:p>
          <a:p>
            <a:pPr marL="698500" marR="5080" lvl="1" indent="-228600">
              <a:spcBef>
                <a:spcPts val="600"/>
              </a:spcBef>
              <a:spcAft>
                <a:spcPts val="600"/>
              </a:spcAft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comparable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 work being done in the U.S.? </a:t>
            </a:r>
          </a:p>
          <a:p>
            <a:pPr marL="698500" marR="5080" lvl="1" indent="-228600">
              <a:spcBef>
                <a:spcPts val="600"/>
              </a:spcBef>
              <a:spcAft>
                <a:spcPts val="600"/>
              </a:spcAft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Is the proposed work </a:t>
            </a:r>
            <a:r>
              <a:rPr lang="en-US" sz="2200" b="1" dirty="0">
                <a:solidFill>
                  <a:prstClr val="black"/>
                </a:solidFill>
                <a:latin typeface="Arial"/>
                <a:cs typeface="Arial"/>
              </a:rPr>
              <a:t>relevant</a:t>
            </a:r>
            <a:r>
              <a:rPr lang="en-US" sz="2200" dirty="0">
                <a:solidFill>
                  <a:prstClr val="black"/>
                </a:solidFill>
                <a:latin typeface="Arial"/>
                <a:cs typeface="Arial"/>
              </a:rPr>
              <a:t> to the mission of the NIH Institute?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0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335173" y="-124618"/>
            <a:ext cx="7497674" cy="1620837"/>
          </a:xfr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Research Funding Opportunities </a:t>
            </a:r>
          </a:p>
        </p:txBody>
      </p:sp>
      <p:pic>
        <p:nvPicPr>
          <p:cNvPr id="6" name="Picture 5" descr="Faded photo of person dropping fluid into small tubes in lab">
            <a:extLst>
              <a:ext uri="{FF2B5EF4-FFF2-40B4-BE49-F238E27FC236}">
                <a16:creationId xmlns:a16="http://schemas.microsoft.com/office/drawing/2014/main" id="{EC83C0F1-5B03-6443-BF86-23833512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53" y="54864"/>
            <a:ext cx="7486280" cy="6117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AD3A3-E4C6-C946-B1B5-8B5BF45A7DF1}"/>
              </a:ext>
            </a:extLst>
          </p:cNvPr>
          <p:cNvSpPr txBox="1"/>
          <p:nvPr/>
        </p:nvSpPr>
        <p:spPr>
          <a:xfrm>
            <a:off x="8575548" y="5741312"/>
            <a:ext cx="2168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Credit: </a:t>
            </a:r>
          </a:p>
          <a:p>
            <a:r>
              <a:rPr lang="en-US" sz="1100" b="1" dirty="0"/>
              <a:t>NIH Photo Gallery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7384F5-D1F9-497E-85AC-042AFADE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Grant Opportunity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EE496-E001-4F21-B719-09EF4912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Match where you are in your </a:t>
            </a:r>
            <a:r>
              <a:rPr lang="en-US" b="1" dirty="0">
                <a:solidFill>
                  <a:srgbClr val="0070C0"/>
                </a:solidFill>
              </a:rPr>
              <a:t>career</a:t>
            </a:r>
          </a:p>
          <a:p>
            <a:pPr lvl="1"/>
            <a:r>
              <a:rPr lang="en-US" sz="2200" dirty="0"/>
              <a:t>Trainee, new faculty member, established PI</a:t>
            </a:r>
          </a:p>
          <a:p>
            <a:pPr lvl="1"/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Match the </a:t>
            </a:r>
            <a:r>
              <a:rPr lang="en-US" b="1" dirty="0">
                <a:solidFill>
                  <a:srgbClr val="0070C0"/>
                </a:solidFill>
              </a:rPr>
              <a:t>type of research</a:t>
            </a:r>
          </a:p>
          <a:p>
            <a:pPr lvl="1"/>
            <a:r>
              <a:rPr lang="en-US" sz="2200" dirty="0"/>
              <a:t>Basic, pilot data, intervention development, secondary data analysis, etc.</a:t>
            </a:r>
          </a:p>
          <a:p>
            <a:pPr lvl="1"/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Match </a:t>
            </a:r>
            <a:r>
              <a:rPr lang="en-US" b="1" dirty="0">
                <a:solidFill>
                  <a:srgbClr val="0070C0"/>
                </a:solidFill>
              </a:rPr>
              <a:t>funds needed</a:t>
            </a:r>
          </a:p>
          <a:p>
            <a:pPr lvl="1"/>
            <a:r>
              <a:rPr lang="en-US" sz="2200" dirty="0"/>
              <a:t>How much $$?</a:t>
            </a:r>
          </a:p>
          <a:p>
            <a:pPr lvl="1"/>
            <a:r>
              <a:rPr lang="en-US" sz="2200" dirty="0"/>
              <a:t>How many years?</a:t>
            </a:r>
          </a:p>
        </p:txBody>
      </p:sp>
      <p:sp>
        <p:nvSpPr>
          <p:cNvPr id="8" name="object 8" descr="Scientists looking at test tube">
            <a:extLst>
              <a:ext uri="{FF2B5EF4-FFF2-40B4-BE49-F238E27FC236}">
                <a16:creationId xmlns:a16="http://schemas.microsoft.com/office/drawing/2014/main" id="{C9DB547E-2A5A-4B00-8B58-73972EEE2C48}"/>
              </a:ext>
            </a:extLst>
          </p:cNvPr>
          <p:cNvSpPr/>
          <p:nvPr/>
        </p:nvSpPr>
        <p:spPr>
          <a:xfrm>
            <a:off x="8915400" y="3813596"/>
            <a:ext cx="2365247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860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68928"/>
            <a:ext cx="1219200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spc="-55" dirty="0">
                <a:solidFill>
                  <a:srgbClr val="000000"/>
                </a:solidFill>
              </a:rPr>
              <a:t>Grant Activity Codes</a:t>
            </a:r>
            <a:r>
              <a:rPr b="1" spc="-5" dirty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-</a:t>
            </a:r>
            <a:r>
              <a:rPr b="1" spc="10" dirty="0">
                <a:solidFill>
                  <a:srgbClr val="000000"/>
                </a:solidFill>
              </a:rPr>
              <a:t> </a:t>
            </a:r>
            <a:r>
              <a:rPr b="1" spc="-10" dirty="0">
                <a:solidFill>
                  <a:srgbClr val="000000"/>
                </a:solidFill>
              </a:rPr>
              <a:t>Examples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90215" y="1295399"/>
            <a:ext cx="3502660" cy="1835118"/>
          </a:xfrm>
          <a:prstGeom prst="rect">
            <a:avLst/>
          </a:prstGeom>
          <a:solidFill>
            <a:srgbClr val="FFFF00">
              <a:alpha val="27841"/>
            </a:srgbClr>
          </a:solidFill>
          <a:ln w="25907">
            <a:solidFill>
              <a:srgbClr val="008EC4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66675">
              <a:spcBef>
                <a:spcPts val="210"/>
              </a:spcBef>
              <a:tabLst>
                <a:tab pos="2734310" algn="l"/>
              </a:tabLst>
            </a:pPr>
            <a:r>
              <a:rPr b="1" spc="-10" dirty="0">
                <a:latin typeface="Arial"/>
                <a:cs typeface="Arial"/>
              </a:rPr>
              <a:t>Research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Project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Grant	</a:t>
            </a:r>
            <a:r>
              <a:rPr b="1" spc="-10" dirty="0">
                <a:latin typeface="Arial"/>
                <a:cs typeface="Arial"/>
              </a:rPr>
              <a:t>(R01)</a:t>
            </a:r>
            <a:endParaRPr dirty="0">
              <a:latin typeface="Arial"/>
              <a:cs typeface="Arial"/>
            </a:endParaRPr>
          </a:p>
          <a:p>
            <a:pPr marL="180975" marR="432434" indent="-114300">
              <a:lnSpc>
                <a:spcPts val="1440"/>
              </a:lnSpc>
              <a:spcBef>
                <a:spcPts val="755"/>
              </a:spcBef>
              <a:buChar char="•"/>
              <a:tabLst>
                <a:tab pos="181610" algn="l"/>
              </a:tabLst>
            </a:pPr>
            <a:r>
              <a:rPr sz="1400" spc="-5" dirty="0">
                <a:latin typeface="Arial"/>
                <a:cs typeface="Arial"/>
              </a:rPr>
              <a:t>Used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support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discrete, specified  research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project</a:t>
            </a:r>
            <a:endParaRPr sz="1400" dirty="0">
              <a:latin typeface="Arial"/>
              <a:cs typeface="Arial"/>
            </a:endParaRPr>
          </a:p>
          <a:p>
            <a:pPr marL="180975" indent="-114300">
              <a:spcBef>
                <a:spcPts val="5"/>
              </a:spcBef>
              <a:buChar char="•"/>
              <a:tabLst>
                <a:tab pos="181610" algn="l"/>
              </a:tabLst>
            </a:pPr>
            <a:r>
              <a:rPr sz="1400" spc="-5" dirty="0">
                <a:latin typeface="Arial"/>
                <a:cs typeface="Arial"/>
              </a:rPr>
              <a:t>NIH most commonly used grant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program</a:t>
            </a:r>
            <a:endParaRPr sz="1400" dirty="0">
              <a:latin typeface="Arial"/>
              <a:cs typeface="Arial"/>
            </a:endParaRPr>
          </a:p>
          <a:p>
            <a:pPr marL="180975" marR="633730" indent="-114300">
              <a:lnSpc>
                <a:spcPts val="1450"/>
              </a:lnSpc>
              <a:spcBef>
                <a:spcPts val="250"/>
              </a:spcBef>
              <a:buChar char="•"/>
              <a:tabLst>
                <a:tab pos="181610" algn="l"/>
              </a:tabLst>
            </a:pPr>
            <a:r>
              <a:rPr sz="1400" spc="-5" dirty="0">
                <a:latin typeface="Arial"/>
                <a:cs typeface="Arial"/>
              </a:rPr>
              <a:t>Budget </a:t>
            </a:r>
            <a:r>
              <a:rPr sz="1400" dirty="0">
                <a:latin typeface="Arial"/>
                <a:cs typeface="Arial"/>
              </a:rPr>
              <a:t>– costs </a:t>
            </a:r>
            <a:r>
              <a:rPr sz="1400" spc="-5" dirty="0">
                <a:latin typeface="Arial"/>
                <a:cs typeface="Arial"/>
              </a:rPr>
              <a:t>appropriate for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project, typically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&lt;$500K/year</a:t>
            </a:r>
            <a:endParaRPr sz="1400" dirty="0">
              <a:latin typeface="Arial"/>
              <a:cs typeface="Arial"/>
            </a:endParaRPr>
          </a:p>
          <a:p>
            <a:pPr marL="180975" indent="-114300">
              <a:spcBef>
                <a:spcPts val="5"/>
              </a:spcBef>
              <a:buChar char="•"/>
              <a:tabLst>
                <a:tab pos="181610" algn="l"/>
              </a:tabLst>
            </a:pPr>
            <a:r>
              <a:rPr sz="1400" spc="-5" dirty="0">
                <a:latin typeface="Arial"/>
                <a:cs typeface="Arial"/>
              </a:rPr>
              <a:t>Generally awarded for </a:t>
            </a:r>
            <a:r>
              <a:rPr sz="1400" dirty="0">
                <a:latin typeface="Arial"/>
                <a:cs typeface="Arial"/>
              </a:rPr>
              <a:t>3-5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years</a:t>
            </a:r>
            <a:endParaRPr lang="en-US" sz="1400" spc="-5" dirty="0">
              <a:latin typeface="Arial"/>
              <a:cs typeface="Arial"/>
            </a:endParaRPr>
          </a:p>
          <a:p>
            <a:pPr marL="180975" indent="-114300">
              <a:spcBef>
                <a:spcPts val="5"/>
              </a:spcBef>
              <a:buChar char="•"/>
              <a:tabLst>
                <a:tab pos="18161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1295400"/>
            <a:ext cx="3502660" cy="1869101"/>
          </a:xfrm>
          <a:prstGeom prst="rect">
            <a:avLst/>
          </a:prstGeom>
          <a:solidFill>
            <a:srgbClr val="FFCCFF">
              <a:alpha val="50195"/>
            </a:srgbClr>
          </a:solidFill>
          <a:ln w="25907">
            <a:solidFill>
              <a:srgbClr val="008EC4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66675" marR="342265">
              <a:lnSpc>
                <a:spcPts val="1870"/>
              </a:lnSpc>
              <a:spcBef>
                <a:spcPts val="515"/>
              </a:spcBef>
            </a:pPr>
            <a:r>
              <a:rPr b="1" spc="-10" dirty="0">
                <a:latin typeface="Arial"/>
                <a:cs typeface="Arial"/>
              </a:rPr>
              <a:t>Exploratory/Developmental  Research </a:t>
            </a:r>
            <a:r>
              <a:rPr b="1" spc="-5" dirty="0">
                <a:latin typeface="Arial"/>
                <a:cs typeface="Arial"/>
              </a:rPr>
              <a:t>Grant </a:t>
            </a:r>
            <a:r>
              <a:rPr b="1" spc="-15" dirty="0">
                <a:latin typeface="Arial"/>
                <a:cs typeface="Arial"/>
              </a:rPr>
              <a:t>Award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(R21)</a:t>
            </a:r>
            <a:endParaRPr dirty="0">
              <a:latin typeface="Arial"/>
              <a:cs typeface="Arial"/>
            </a:endParaRPr>
          </a:p>
          <a:p>
            <a:pPr marL="180975" marR="119380" indent="-114300">
              <a:lnSpc>
                <a:spcPts val="1450"/>
              </a:lnSpc>
              <a:spcBef>
                <a:spcPts val="725"/>
              </a:spcBef>
              <a:buChar char="•"/>
              <a:tabLst>
                <a:tab pos="181610" algn="l"/>
              </a:tabLst>
            </a:pPr>
            <a:r>
              <a:rPr sz="1400" spc="-25" dirty="0">
                <a:latin typeface="Arial"/>
                <a:cs typeface="Arial"/>
              </a:rPr>
              <a:t>New, </a:t>
            </a:r>
            <a:r>
              <a:rPr sz="1400" spc="-5" dirty="0">
                <a:latin typeface="Arial"/>
                <a:cs typeface="Arial"/>
              </a:rPr>
              <a:t>exploratory </a:t>
            </a:r>
            <a:r>
              <a:rPr sz="1400" dirty="0">
                <a:latin typeface="Arial"/>
                <a:cs typeface="Arial"/>
              </a:rPr>
              <a:t>&amp; </a:t>
            </a:r>
            <a:r>
              <a:rPr sz="1400" spc="-5" dirty="0">
                <a:latin typeface="Arial"/>
                <a:cs typeface="Arial"/>
              </a:rPr>
              <a:t>developmental  projects, supports early stages of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project</a:t>
            </a:r>
            <a:endParaRPr sz="1400" dirty="0">
              <a:latin typeface="Arial"/>
              <a:cs typeface="Arial"/>
            </a:endParaRPr>
          </a:p>
          <a:p>
            <a:pPr marL="229870" indent="-163195">
              <a:buChar char="•"/>
              <a:tabLst>
                <a:tab pos="230504" algn="l"/>
              </a:tabLst>
            </a:pPr>
            <a:r>
              <a:rPr sz="1400" spc="-5" dirty="0">
                <a:latin typeface="Arial"/>
                <a:cs typeface="Arial"/>
              </a:rPr>
              <a:t>Limited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up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two years 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funding</a:t>
            </a:r>
            <a:endParaRPr sz="1400" dirty="0">
              <a:latin typeface="Arial"/>
              <a:cs typeface="Arial"/>
            </a:endParaRPr>
          </a:p>
          <a:p>
            <a:pPr marL="180975" marR="271145" indent="-114300">
              <a:lnSpc>
                <a:spcPts val="1450"/>
              </a:lnSpc>
              <a:spcBef>
                <a:spcPts val="240"/>
              </a:spcBef>
              <a:buChar char="•"/>
              <a:tabLst>
                <a:tab pos="181610" algn="l"/>
              </a:tabLst>
            </a:pPr>
            <a:r>
              <a:rPr sz="1400" spc="-5" dirty="0">
                <a:latin typeface="Arial"/>
                <a:cs typeface="Arial"/>
              </a:rPr>
              <a:t>Budget for direct </a:t>
            </a:r>
            <a:r>
              <a:rPr sz="1400" dirty="0">
                <a:latin typeface="Arial"/>
                <a:cs typeface="Arial"/>
              </a:rPr>
              <a:t>costs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two </a:t>
            </a:r>
            <a:r>
              <a:rPr sz="1400" spc="-10" dirty="0">
                <a:latin typeface="Arial"/>
                <a:cs typeface="Arial"/>
              </a:rPr>
              <a:t>year  </a:t>
            </a:r>
            <a:r>
              <a:rPr sz="1400" spc="-5" dirty="0">
                <a:latin typeface="Arial"/>
                <a:cs typeface="Arial"/>
              </a:rPr>
              <a:t>project period up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$275,000.</a:t>
            </a:r>
            <a:endParaRPr sz="1400" dirty="0">
              <a:latin typeface="Arial"/>
              <a:cs typeface="Arial"/>
            </a:endParaRPr>
          </a:p>
          <a:p>
            <a:pPr marL="180975" indent="-114300">
              <a:spcBef>
                <a:spcPts val="5"/>
              </a:spcBef>
              <a:buChar char="•"/>
              <a:tabLst>
                <a:tab pos="181610" algn="l"/>
              </a:tabLst>
            </a:pPr>
            <a:r>
              <a:rPr sz="1400" spc="-5" dirty="0">
                <a:latin typeface="Arial"/>
                <a:cs typeface="Arial"/>
              </a:rPr>
              <a:t>No preliminary data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generally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required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6312" y="3544824"/>
            <a:ext cx="3503929" cy="1970282"/>
          </a:xfrm>
          <a:prstGeom prst="rect">
            <a:avLst/>
          </a:prstGeom>
          <a:solidFill>
            <a:srgbClr val="DBF5F9">
              <a:alpha val="50195"/>
            </a:srgbClr>
          </a:solidFill>
          <a:ln w="25907">
            <a:solidFill>
              <a:srgbClr val="008EC4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67945">
              <a:spcBef>
                <a:spcPts val="209"/>
              </a:spcBef>
            </a:pPr>
            <a:r>
              <a:rPr b="1" spc="-5" dirty="0">
                <a:latin typeface="Arial"/>
                <a:cs typeface="Arial"/>
              </a:rPr>
              <a:t>Small Grant Program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(R03)</a:t>
            </a:r>
            <a:endParaRPr dirty="0">
              <a:latin typeface="Arial"/>
              <a:cs typeface="Arial"/>
            </a:endParaRPr>
          </a:p>
          <a:p>
            <a:pPr marL="182245" marR="129539" indent="-114300">
              <a:lnSpc>
                <a:spcPct val="86200"/>
              </a:lnSpc>
              <a:spcBef>
                <a:spcPts val="740"/>
              </a:spcBef>
              <a:buChar char="•"/>
              <a:tabLst>
                <a:tab pos="182880" algn="l"/>
              </a:tabLst>
            </a:pPr>
            <a:r>
              <a:rPr sz="1400" spc="-5" dirty="0">
                <a:latin typeface="Arial"/>
                <a:cs typeface="Arial"/>
              </a:rPr>
              <a:t>Limited funding for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short period of time 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supports various types of projects,  including: pilot or </a:t>
            </a:r>
            <a:r>
              <a:rPr sz="1400" dirty="0">
                <a:latin typeface="Arial"/>
                <a:cs typeface="Arial"/>
              </a:rPr>
              <a:t>feasibility </a:t>
            </a:r>
            <a:r>
              <a:rPr sz="1400" spc="-5" dirty="0">
                <a:latin typeface="Arial"/>
                <a:cs typeface="Arial"/>
              </a:rPr>
              <a:t>studies,  </a:t>
            </a:r>
            <a:r>
              <a:rPr sz="1400" dirty="0">
                <a:latin typeface="Arial"/>
                <a:cs typeface="Arial"/>
              </a:rPr>
              <a:t>collection </a:t>
            </a:r>
            <a:r>
              <a:rPr sz="1400" spc="-5" dirty="0">
                <a:latin typeface="Arial"/>
                <a:cs typeface="Arial"/>
              </a:rPr>
              <a:t>of preliminary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data</a:t>
            </a:r>
            <a:endParaRPr sz="1400" dirty="0">
              <a:latin typeface="Arial"/>
              <a:cs typeface="Arial"/>
            </a:endParaRPr>
          </a:p>
          <a:p>
            <a:pPr marL="182245" marR="170180" indent="-114300">
              <a:lnSpc>
                <a:spcPts val="1450"/>
              </a:lnSpc>
              <a:spcBef>
                <a:spcPts val="250"/>
              </a:spcBef>
              <a:buChar char="•"/>
              <a:tabLst>
                <a:tab pos="182880" algn="l"/>
              </a:tabLst>
            </a:pPr>
            <a:r>
              <a:rPr sz="1400" spc="-5" dirty="0">
                <a:latin typeface="Arial"/>
                <a:cs typeface="Arial"/>
              </a:rPr>
              <a:t>Direct </a:t>
            </a:r>
            <a:r>
              <a:rPr sz="1400" dirty="0">
                <a:latin typeface="Arial"/>
                <a:cs typeface="Arial"/>
              </a:rPr>
              <a:t>costs </a:t>
            </a:r>
            <a:r>
              <a:rPr sz="1400" spc="-5" dirty="0">
                <a:latin typeface="Arial"/>
                <a:cs typeface="Arial"/>
              </a:rPr>
              <a:t>generally up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$50,000 per  </a:t>
            </a:r>
            <a:r>
              <a:rPr sz="1400" spc="-10" dirty="0">
                <a:latin typeface="Arial"/>
                <a:cs typeface="Arial"/>
              </a:rPr>
              <a:t>year</a:t>
            </a:r>
            <a:endParaRPr sz="1400" dirty="0">
              <a:latin typeface="Arial"/>
              <a:cs typeface="Arial"/>
            </a:endParaRPr>
          </a:p>
          <a:p>
            <a:pPr marL="182245" indent="-114300">
              <a:lnSpc>
                <a:spcPts val="1670"/>
              </a:lnSpc>
              <a:buChar char="•"/>
              <a:tabLst>
                <a:tab pos="182880" algn="l"/>
              </a:tabLst>
            </a:pPr>
            <a:r>
              <a:rPr sz="1400" spc="-5" dirty="0">
                <a:latin typeface="Arial"/>
                <a:cs typeface="Arial"/>
              </a:rPr>
              <a:t>Limited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two years of funding</a:t>
            </a:r>
            <a:endParaRPr lang="en-US" sz="900" spc="-5" dirty="0">
              <a:latin typeface="Arial"/>
              <a:cs typeface="Arial"/>
            </a:endParaRPr>
          </a:p>
          <a:p>
            <a:pPr marL="182245" indent="-114300">
              <a:lnSpc>
                <a:spcPts val="1670"/>
              </a:lnSpc>
              <a:buChar char="•"/>
              <a:tabLst>
                <a:tab pos="182880" algn="l"/>
              </a:tabLst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6019" y="3544823"/>
            <a:ext cx="3502660" cy="2101850"/>
          </a:xfrm>
          <a:prstGeom prst="rect">
            <a:avLst/>
          </a:prstGeom>
          <a:solidFill>
            <a:srgbClr val="EDF3DB">
              <a:alpha val="50195"/>
            </a:srgbClr>
          </a:solidFill>
          <a:ln w="25907">
            <a:solidFill>
              <a:srgbClr val="008EC4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67310" marR="180975">
              <a:lnSpc>
                <a:spcPts val="1870"/>
              </a:lnSpc>
              <a:spcBef>
                <a:spcPts val="509"/>
              </a:spcBef>
            </a:pPr>
            <a:r>
              <a:rPr b="1" spc="-10" dirty="0">
                <a:latin typeface="Arial"/>
                <a:cs typeface="Arial"/>
              </a:rPr>
              <a:t>Research </a:t>
            </a:r>
            <a:r>
              <a:rPr b="1" spc="-5" dirty="0">
                <a:latin typeface="Arial"/>
                <a:cs typeface="Arial"/>
              </a:rPr>
              <a:t>Project </a:t>
            </a:r>
            <a:r>
              <a:rPr b="1" spc="-10" dirty="0">
                <a:latin typeface="Arial"/>
                <a:cs typeface="Arial"/>
              </a:rPr>
              <a:t>Cooperative  Agreement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(U01)</a:t>
            </a:r>
            <a:endParaRPr dirty="0">
              <a:latin typeface="Arial"/>
              <a:cs typeface="Arial"/>
            </a:endParaRPr>
          </a:p>
          <a:p>
            <a:pPr marL="181610" marR="160020" indent="-114300">
              <a:lnSpc>
                <a:spcPct val="86200"/>
              </a:lnSpc>
              <a:spcBef>
                <a:spcPts val="720"/>
              </a:spcBef>
              <a:buChar char="•"/>
              <a:tabLst>
                <a:tab pos="182245" algn="l"/>
              </a:tabLst>
            </a:pPr>
            <a:r>
              <a:rPr sz="1400" spc="-5" dirty="0">
                <a:latin typeface="Arial"/>
                <a:cs typeface="Arial"/>
              </a:rPr>
              <a:t>Supports discrete, specified projects </a:t>
            </a:r>
            <a:r>
              <a:rPr sz="140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be performed by investigator(s)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an  area representing </a:t>
            </a:r>
            <a:r>
              <a:rPr sz="1400" dirty="0">
                <a:latin typeface="Arial"/>
                <a:cs typeface="Arial"/>
              </a:rPr>
              <a:t>specific </a:t>
            </a:r>
            <a:r>
              <a:rPr sz="1400" spc="-5" dirty="0">
                <a:latin typeface="Arial"/>
                <a:cs typeface="Arial"/>
              </a:rPr>
              <a:t>interests and  competencies</a:t>
            </a:r>
            <a:endParaRPr sz="1400" dirty="0">
              <a:latin typeface="Arial"/>
              <a:cs typeface="Arial"/>
            </a:endParaRPr>
          </a:p>
          <a:p>
            <a:pPr marL="181610" marR="812165" indent="-114300">
              <a:lnSpc>
                <a:spcPts val="1450"/>
              </a:lnSpc>
              <a:spcBef>
                <a:spcPts val="250"/>
              </a:spcBef>
              <a:buChar char="•"/>
              <a:tabLst>
                <a:tab pos="182245" algn="l"/>
              </a:tabLst>
            </a:pPr>
            <a:r>
              <a:rPr sz="1400" spc="-5" dirty="0">
                <a:latin typeface="Arial"/>
                <a:cs typeface="Arial"/>
              </a:rPr>
              <a:t>Substantial program staff  involvement</a:t>
            </a:r>
            <a:endParaRPr sz="1400" dirty="0">
              <a:latin typeface="Arial"/>
              <a:cs typeface="Arial"/>
            </a:endParaRPr>
          </a:p>
          <a:p>
            <a:pPr marL="230504" indent="-163195">
              <a:spcBef>
                <a:spcPts val="5"/>
              </a:spcBef>
              <a:buChar char="•"/>
              <a:tabLst>
                <a:tab pos="231140" algn="l"/>
              </a:tabLst>
            </a:pPr>
            <a:r>
              <a:rPr sz="1400" spc="-5" dirty="0">
                <a:latin typeface="Arial"/>
                <a:cs typeface="Arial"/>
              </a:rPr>
              <a:t>No </a:t>
            </a:r>
            <a:r>
              <a:rPr sz="1400" dirty="0">
                <a:latin typeface="Arial"/>
                <a:cs typeface="Arial"/>
              </a:rPr>
              <a:t>specific dollar </a:t>
            </a:r>
            <a:r>
              <a:rPr sz="1400" spc="-5" dirty="0">
                <a:latin typeface="Arial"/>
                <a:cs typeface="Arial"/>
              </a:rPr>
              <a:t>limit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amount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8608"/>
            <a:ext cx="10515600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</a:rPr>
              <a:t>NIH </a:t>
            </a:r>
            <a:r>
              <a:rPr b="1" spc="-5" dirty="0">
                <a:solidFill>
                  <a:srgbClr val="000000"/>
                </a:solidFill>
              </a:rPr>
              <a:t>Guide </a:t>
            </a:r>
            <a:r>
              <a:rPr b="1" dirty="0">
                <a:solidFill>
                  <a:srgbClr val="000000"/>
                </a:solidFill>
              </a:rPr>
              <a:t>for </a:t>
            </a:r>
            <a:r>
              <a:rPr b="1" spc="-5" dirty="0">
                <a:solidFill>
                  <a:srgbClr val="000000"/>
                </a:solidFill>
              </a:rPr>
              <a:t>Grants and</a:t>
            </a:r>
            <a:r>
              <a:rPr b="1" spc="-95" dirty="0">
                <a:solidFill>
                  <a:srgbClr val="000000"/>
                </a:solidFill>
              </a:rPr>
              <a:t> </a:t>
            </a:r>
            <a:r>
              <a:rPr b="1" spc="-5" dirty="0">
                <a:solidFill>
                  <a:srgbClr val="000000"/>
                </a:solidFill>
              </a:rPr>
              <a:t>Contracts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D57BE-4358-4FB1-AE9A-6380E227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b="1" spc="-5" dirty="0">
                <a:latin typeface="Arial"/>
                <a:cs typeface="Arial"/>
              </a:rPr>
              <a:t>NIH </a:t>
            </a:r>
            <a:r>
              <a:rPr lang="en-US" sz="2200" b="1" dirty="0">
                <a:latin typeface="Arial"/>
                <a:cs typeface="Arial"/>
              </a:rPr>
              <a:t>Guide is the </a:t>
            </a:r>
            <a:r>
              <a:rPr lang="en-US" sz="2200" b="1" spc="-5" dirty="0">
                <a:latin typeface="Arial"/>
                <a:cs typeface="Arial"/>
              </a:rPr>
              <a:t>official publication listing NIH </a:t>
            </a:r>
            <a:r>
              <a:rPr lang="en-US" sz="2200" b="1" dirty="0">
                <a:latin typeface="Arial"/>
                <a:cs typeface="Arial"/>
              </a:rPr>
              <a:t>funding </a:t>
            </a:r>
            <a:r>
              <a:rPr lang="en-US" sz="2200" b="1" spc="-5" dirty="0">
                <a:latin typeface="Arial"/>
                <a:cs typeface="Arial"/>
              </a:rPr>
              <a:t>opportunities  and policy notices (</a:t>
            </a:r>
            <a:r>
              <a:rPr lang="en-US" sz="2200" b="1" u="heavy" spc="-5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3"/>
              </a:rPr>
              <a:t>about </a:t>
            </a:r>
            <a:r>
              <a:rPr lang="en-US" sz="2200" b="1" u="heavy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3"/>
              </a:rPr>
              <a:t>the </a:t>
            </a:r>
            <a:r>
              <a:rPr lang="en-US" sz="2200" b="1" u="heavy" spc="-5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3"/>
              </a:rPr>
              <a:t>NIH</a:t>
            </a:r>
            <a:r>
              <a:rPr lang="en-US" sz="2200" b="1" u="heavy" spc="-20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sz="2200" b="1" u="heavy" spc="-5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3"/>
              </a:rPr>
              <a:t>Guide</a:t>
            </a:r>
            <a:r>
              <a:rPr lang="en-US" sz="2200" b="1" spc="-5" dirty="0">
                <a:latin typeface="Arial"/>
                <a:cs typeface="Arial"/>
              </a:rPr>
              <a:t>)</a:t>
            </a:r>
            <a:endParaRPr lang="en-US" sz="2200" dirty="0">
              <a:latin typeface="Arial"/>
              <a:cs typeface="Arial"/>
            </a:endParaRPr>
          </a:p>
          <a:p>
            <a:pPr marL="467995" lvl="1" indent="-226695">
              <a:spcBef>
                <a:spcPts val="43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sz="2200" spc="-10" dirty="0">
                <a:latin typeface="Arial"/>
                <a:cs typeface="Arial"/>
              </a:rPr>
              <a:t>Published</a:t>
            </a:r>
            <a:r>
              <a:rPr lang="en-US" sz="2200" spc="10" dirty="0">
                <a:latin typeface="Arial"/>
                <a:cs typeface="Arial"/>
              </a:rPr>
              <a:t> </a:t>
            </a:r>
            <a:r>
              <a:rPr lang="en-US" sz="2200" spc="-15" dirty="0">
                <a:latin typeface="Arial"/>
                <a:cs typeface="Arial"/>
              </a:rPr>
              <a:t>weekly</a:t>
            </a:r>
            <a:endParaRPr lang="en-US" sz="2200" dirty="0">
              <a:latin typeface="Arial"/>
              <a:cs typeface="Arial"/>
            </a:endParaRPr>
          </a:p>
          <a:p>
            <a:pPr marL="467995" lvl="1" indent="-226695">
              <a:spcBef>
                <a:spcPts val="434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sz="2200" spc="-5" dirty="0">
                <a:latin typeface="Arial"/>
                <a:cs typeface="Arial"/>
              </a:rPr>
              <a:t>List </a:t>
            </a:r>
            <a:r>
              <a:rPr lang="en-US" sz="2200" spc="-10" dirty="0">
                <a:latin typeface="Arial"/>
                <a:cs typeface="Arial"/>
              </a:rPr>
              <a:t>grants and</a:t>
            </a:r>
            <a:r>
              <a:rPr lang="en-US" sz="2200" spc="2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contracts</a:t>
            </a:r>
            <a:endParaRPr lang="en-US" sz="2200" dirty="0">
              <a:latin typeface="Arial"/>
              <a:cs typeface="Arial"/>
            </a:endParaRPr>
          </a:p>
          <a:p>
            <a:pPr marL="241300" indent="-228600">
              <a:spcBef>
                <a:spcPts val="434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b="1" spc="-5" dirty="0">
                <a:latin typeface="Arial"/>
                <a:cs typeface="Arial"/>
              </a:rPr>
              <a:t>NIH simultaneously posts </a:t>
            </a:r>
            <a:r>
              <a:rPr lang="en-US" sz="2200" b="1" spc="-15" dirty="0">
                <a:latin typeface="Arial"/>
                <a:cs typeface="Arial"/>
              </a:rPr>
              <a:t>FOAs</a:t>
            </a:r>
            <a:r>
              <a:rPr lang="en-US" sz="2200" b="1" spc="30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on:</a:t>
            </a:r>
            <a:endParaRPr lang="en-US" sz="2200" dirty="0">
              <a:latin typeface="Arial"/>
              <a:cs typeface="Arial"/>
            </a:endParaRPr>
          </a:p>
          <a:p>
            <a:pPr marL="467995" lvl="1" indent="-226695">
              <a:spcBef>
                <a:spcPts val="43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sz="2200" spc="-5" dirty="0">
                <a:latin typeface="Arial"/>
                <a:cs typeface="Arial"/>
              </a:rPr>
              <a:t>NIH </a:t>
            </a:r>
            <a:r>
              <a:rPr lang="en-US" sz="2200" spc="-10" dirty="0">
                <a:latin typeface="Arial"/>
                <a:cs typeface="Arial"/>
              </a:rPr>
              <a:t>Guide </a:t>
            </a:r>
            <a:r>
              <a:rPr lang="en-US" sz="2200" spc="-5" dirty="0">
                <a:latin typeface="Arial"/>
                <a:cs typeface="Arial"/>
              </a:rPr>
              <a:t>for Grants </a:t>
            </a:r>
            <a:r>
              <a:rPr lang="en-US" sz="2200" spc="-10" dirty="0">
                <a:latin typeface="Arial"/>
                <a:cs typeface="Arial"/>
              </a:rPr>
              <a:t>and </a:t>
            </a:r>
            <a:r>
              <a:rPr lang="en-US" sz="2200" spc="-5" dirty="0">
                <a:latin typeface="Arial"/>
                <a:cs typeface="Arial"/>
              </a:rPr>
              <a:t>Contracts</a:t>
            </a:r>
            <a:endParaRPr lang="en-US" sz="2200" dirty="0">
              <a:latin typeface="Arial"/>
              <a:cs typeface="Arial"/>
            </a:endParaRPr>
          </a:p>
          <a:p>
            <a:pPr marL="467995" lvl="1" indent="-226695">
              <a:spcBef>
                <a:spcPts val="43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sz="2200" spc="-5" dirty="0">
                <a:latin typeface="Arial"/>
                <a:cs typeface="Arial"/>
              </a:rPr>
              <a:t>Grants.gov for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Grants</a:t>
            </a:r>
            <a:endParaRPr lang="en-US" sz="2200" dirty="0">
              <a:latin typeface="Arial"/>
              <a:cs typeface="Arial"/>
            </a:endParaRPr>
          </a:p>
          <a:p>
            <a:pPr marL="241300" marR="198755" indent="-228600">
              <a:spcBef>
                <a:spcPts val="1635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b="1" spc="-20" dirty="0">
                <a:latin typeface="Arial"/>
                <a:cs typeface="Arial"/>
              </a:rPr>
              <a:t>All </a:t>
            </a:r>
            <a:r>
              <a:rPr lang="en-US" sz="2200" b="1" spc="-5" dirty="0">
                <a:latin typeface="Arial"/>
                <a:cs typeface="Arial"/>
              </a:rPr>
              <a:t>grant applications must </a:t>
            </a:r>
            <a:r>
              <a:rPr lang="en-US" sz="2200" b="1" dirty="0">
                <a:latin typeface="Arial"/>
                <a:cs typeface="Arial"/>
              </a:rPr>
              <a:t>be </a:t>
            </a:r>
            <a:r>
              <a:rPr lang="en-US" sz="2200" b="1" spc="-5" dirty="0">
                <a:latin typeface="Arial"/>
                <a:cs typeface="Arial"/>
              </a:rPr>
              <a:t>submitted </a:t>
            </a:r>
            <a:r>
              <a:rPr lang="en-US" sz="2200" b="1" dirty="0">
                <a:latin typeface="Arial"/>
                <a:cs typeface="Arial"/>
              </a:rPr>
              <a:t>in </a:t>
            </a:r>
            <a:r>
              <a:rPr lang="en-US" sz="2200" b="1" spc="-5" dirty="0">
                <a:latin typeface="Arial"/>
                <a:cs typeface="Arial"/>
              </a:rPr>
              <a:t>response </a:t>
            </a:r>
            <a:r>
              <a:rPr lang="en-US" sz="2200" b="1" dirty="0">
                <a:latin typeface="Arial"/>
                <a:cs typeface="Arial"/>
              </a:rPr>
              <a:t>to </a:t>
            </a:r>
            <a:r>
              <a:rPr lang="en-US" sz="2200" b="1" spc="-15" dirty="0">
                <a:latin typeface="Arial"/>
                <a:cs typeface="Arial"/>
              </a:rPr>
              <a:t>FOA. </a:t>
            </a:r>
          </a:p>
          <a:p>
            <a:pPr marL="698500" marR="198755" lvl="1" indent="-228600">
              <a:spcBef>
                <a:spcPts val="1635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spc="-5" dirty="0">
                <a:latin typeface="Arial"/>
                <a:cs typeface="Arial"/>
                <a:hlinkClick r:id="rId4"/>
              </a:rPr>
              <a:t>List of </a:t>
            </a:r>
            <a:r>
              <a:rPr lang="en-US" sz="2200" spc="-10" dirty="0">
                <a:latin typeface="Arial"/>
                <a:cs typeface="Arial"/>
                <a:hlinkClick r:id="rId4"/>
              </a:rPr>
              <a:t>all</a:t>
            </a:r>
            <a:r>
              <a:rPr lang="en-US" sz="2200" spc="65" dirty="0">
                <a:latin typeface="Arial"/>
                <a:cs typeface="Arial"/>
                <a:hlinkClick r:id="rId4"/>
              </a:rPr>
              <a:t> </a:t>
            </a:r>
            <a:r>
              <a:rPr lang="en-US" sz="2200" spc="-10" dirty="0">
                <a:latin typeface="Arial"/>
                <a:cs typeface="Arial"/>
                <a:hlinkClick r:id="rId4"/>
              </a:rPr>
              <a:t>Parent</a:t>
            </a:r>
            <a:r>
              <a:rPr lang="en-US" sz="2200" spc="-80" dirty="0">
                <a:latin typeface="Arial"/>
                <a:cs typeface="Arial"/>
                <a:hlinkClick r:id="rId4"/>
              </a:rPr>
              <a:t> </a:t>
            </a:r>
            <a:r>
              <a:rPr lang="en-US" sz="2200" spc="-10" dirty="0">
                <a:latin typeface="Arial"/>
                <a:cs typeface="Arial"/>
                <a:hlinkClick r:id="rId4"/>
              </a:rPr>
              <a:t>Announcements: </a:t>
            </a:r>
            <a:r>
              <a:rPr lang="en-US" sz="2200" u="heavy" spc="-10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4"/>
              </a:rPr>
              <a:t>Parent Announcements for  </a:t>
            </a:r>
            <a:r>
              <a:rPr lang="en-US" sz="2200" u="heavy" spc="-5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4"/>
              </a:rPr>
              <a:t>Unsolicited </a:t>
            </a:r>
            <a:r>
              <a:rPr lang="en-US" sz="2200" u="heavy" spc="-10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4"/>
              </a:rPr>
              <a:t>or </a:t>
            </a:r>
            <a:r>
              <a:rPr lang="en-US" sz="2200" u="heavy" spc="-5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4"/>
              </a:rPr>
              <a:t>Investigator-Initiated</a:t>
            </a:r>
            <a:r>
              <a:rPr lang="en-US" sz="2200" u="heavy" spc="-60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en-US" sz="2200" u="heavy" spc="-10" dirty="0">
                <a:solidFill>
                  <a:srgbClr val="1C7DE2"/>
                </a:solidFill>
                <a:uFill>
                  <a:solidFill>
                    <a:srgbClr val="1C7DE2"/>
                  </a:solidFill>
                </a:uFill>
                <a:latin typeface="Arial"/>
                <a:cs typeface="Arial"/>
                <a:hlinkClick r:id="rId4"/>
              </a:rPr>
              <a:t>Applications</a:t>
            </a:r>
            <a:endParaRPr lang="en-US" sz="2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4F87-0978-435C-9BB1-EDDBE602EE79}"/>
              </a:ext>
            </a:extLst>
          </p:cNvPr>
          <p:cNvSpPr txBox="1"/>
          <p:nvPr/>
        </p:nvSpPr>
        <p:spPr>
          <a:xfrm>
            <a:off x="6248400" y="5694039"/>
            <a:ext cx="566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https://grants.nih.gov/funding/searchguide/index.html#/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F4C9A-DB60-47D7-9B09-AD4D8337C1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914400"/>
            <a:ext cx="10058400" cy="914400"/>
          </a:xfrm>
        </p:spPr>
        <p:txBody>
          <a:bodyPr vert="horz" lIns="0" rIns="0" bIns="0" anchor="b">
            <a:normAutofit/>
          </a:bodyPr>
          <a:lstStyle/>
          <a:p>
            <a:r>
              <a:rPr lang="en-US" dirty="0"/>
              <a:t>Grants.nih.gov home page quick links</a:t>
            </a:r>
          </a:p>
        </p:txBody>
      </p:sp>
      <p:pic>
        <p:nvPicPr>
          <p:cNvPr id="8" name="Picture 7" descr="Screenshot of grants.nih.gov homepage">
            <a:extLst>
              <a:ext uri="{FF2B5EF4-FFF2-40B4-BE49-F238E27FC236}">
                <a16:creationId xmlns:a16="http://schemas.microsoft.com/office/drawing/2014/main" id="{11AF21FB-A33C-4FF3-B04E-00EFAB7C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04" y="381000"/>
            <a:ext cx="8973312" cy="59034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Right 10" descr="Arrow pointing to Find Grant Funding box">
            <a:extLst>
              <a:ext uri="{FF2B5EF4-FFF2-40B4-BE49-F238E27FC236}">
                <a16:creationId xmlns:a16="http://schemas.microsoft.com/office/drawing/2014/main" id="{5AB134E6-50F8-4BAE-8870-4031168918F3}"/>
              </a:ext>
            </a:extLst>
          </p:cNvPr>
          <p:cNvSpPr/>
          <p:nvPr/>
        </p:nvSpPr>
        <p:spPr>
          <a:xfrm>
            <a:off x="6705600" y="23622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 descr="Arrow pointing to Foreign Applicants bullet on homepage">
            <a:extLst>
              <a:ext uri="{FF2B5EF4-FFF2-40B4-BE49-F238E27FC236}">
                <a16:creationId xmlns:a16="http://schemas.microsoft.com/office/drawing/2014/main" id="{0FAF4B52-44C7-43CA-A30E-276E5893F9BA}"/>
              </a:ext>
            </a:extLst>
          </p:cNvPr>
          <p:cNvSpPr/>
          <p:nvPr/>
        </p:nvSpPr>
        <p:spPr>
          <a:xfrm>
            <a:off x="6248400" y="56388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14125-39A5-4A4A-931B-513A831B20AB}"/>
              </a:ext>
            </a:extLst>
          </p:cNvPr>
          <p:cNvSpPr txBox="1"/>
          <p:nvPr/>
        </p:nvSpPr>
        <p:spPr>
          <a:xfrm>
            <a:off x="9308020" y="6265837"/>
            <a:ext cx="2518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8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8AAE4-7E86-4086-BF22-F5D638419B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914400"/>
            <a:ext cx="10058400" cy="914400"/>
          </a:xfrm>
        </p:spPr>
        <p:txBody>
          <a:bodyPr vert="horz" lIns="0" rIns="0" bIns="0" anchor="b">
            <a:normAutofit/>
          </a:bodyPr>
          <a:lstStyle/>
          <a:p>
            <a:r>
              <a:rPr lang="en-US" dirty="0"/>
              <a:t>NIH Guide Search</a:t>
            </a:r>
          </a:p>
        </p:txBody>
      </p:sp>
      <p:pic>
        <p:nvPicPr>
          <p:cNvPr id="6" name="Picture 5" descr="NIH Guide to Grants and Funding screenshot">
            <a:extLst>
              <a:ext uri="{FF2B5EF4-FFF2-40B4-BE49-F238E27FC236}">
                <a16:creationId xmlns:a16="http://schemas.microsoft.com/office/drawing/2014/main" id="{1C4A9EB5-47E9-4F14-90AD-2FB329745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86" y="281666"/>
            <a:ext cx="8864230" cy="3147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napshot of NIH Guide Search with columns for Title, FOA/Notice Number, Issuing Organization, Release Date, Expiration Date, and Activity Code">
            <a:extLst>
              <a:ext uri="{FF2B5EF4-FFF2-40B4-BE49-F238E27FC236}">
                <a16:creationId xmlns:a16="http://schemas.microsoft.com/office/drawing/2014/main" id="{F8083FE2-02BC-4C52-9715-302C39C14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81"/>
          <a:stretch/>
        </p:blipFill>
        <p:spPr>
          <a:xfrm>
            <a:off x="1703186" y="281666"/>
            <a:ext cx="8719678" cy="5941334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B39E6-EBED-4C24-B7EE-0553C60AB878}"/>
              </a:ext>
            </a:extLst>
          </p:cNvPr>
          <p:cNvSpPr txBox="1"/>
          <p:nvPr/>
        </p:nvSpPr>
        <p:spPr>
          <a:xfrm>
            <a:off x="4606264" y="6391668"/>
            <a:ext cx="579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https://grants.nih.gov/funding/searchguide/index.html#/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9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44728"/>
            <a:ext cx="12192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FOA: </a:t>
            </a:r>
            <a:r>
              <a:rPr sz="4400" b="1" spc="-6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RFA</a:t>
            </a:r>
            <a:r>
              <a:rPr sz="4400" b="1" spc="-23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4400" b="1" spc="-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endParaRPr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687EADCB-C46B-45DD-9A58-3294B8ADF5EB}"/>
              </a:ext>
            </a:extLst>
          </p:cNvPr>
          <p:cNvSpPr txBox="1"/>
          <p:nvPr/>
        </p:nvSpPr>
        <p:spPr>
          <a:xfrm>
            <a:off x="7970024" y="898019"/>
            <a:ext cx="2697977" cy="2814873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241300" indent="-228600">
              <a:spcBef>
                <a:spcPts val="149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Key Dates</a:t>
            </a:r>
          </a:p>
          <a:p>
            <a:pPr marL="241300" indent="-228600">
              <a:spcBef>
                <a:spcPts val="149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Application instructions</a:t>
            </a:r>
          </a:p>
          <a:p>
            <a:pPr marL="241300" indent="-228600">
              <a:spcBef>
                <a:spcPts val="149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Research objectives</a:t>
            </a:r>
          </a:p>
          <a:p>
            <a:pPr marL="241300" indent="-228600">
              <a:spcBef>
                <a:spcPts val="149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criteria </a:t>
            </a:r>
          </a:p>
          <a:p>
            <a:pPr marL="241300" indent="-228600">
              <a:spcBef>
                <a:spcPts val="149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Contact information</a:t>
            </a:r>
          </a:p>
          <a:p>
            <a:pPr marL="241300" indent="-228600">
              <a:spcBef>
                <a:spcPts val="149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endParaRPr dirty="0">
              <a:latin typeface="Arial"/>
              <a:cs typeface="Arial"/>
            </a:endParaRPr>
          </a:p>
        </p:txBody>
      </p:sp>
      <p:pic>
        <p:nvPicPr>
          <p:cNvPr id="15" name="Picture 14" descr="snapshot of Part 1 Overview Information">
            <a:extLst>
              <a:ext uri="{FF2B5EF4-FFF2-40B4-BE49-F238E27FC236}">
                <a16:creationId xmlns:a16="http://schemas.microsoft.com/office/drawing/2014/main" id="{7465CDC2-E255-46C6-8B07-F1CF109B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4814">
            <a:off x="1744209" y="1309510"/>
            <a:ext cx="5443332" cy="326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bject 9" descr="Arrow pointing to the Funding Opportunity Title"/>
          <p:cNvSpPr/>
          <p:nvPr/>
        </p:nvSpPr>
        <p:spPr>
          <a:xfrm rot="21004831">
            <a:off x="2990711" y="3032249"/>
            <a:ext cx="657425" cy="304800"/>
          </a:xfrm>
          <a:custGeom>
            <a:avLst/>
            <a:gdLst/>
            <a:ahLst/>
            <a:cxnLst/>
            <a:rect l="l" t="t" r="r" b="b"/>
            <a:pathLst>
              <a:path w="521335" h="232410">
                <a:moveTo>
                  <a:pt x="463834" y="174002"/>
                </a:moveTo>
                <a:lnTo>
                  <a:pt x="410641" y="174002"/>
                </a:lnTo>
                <a:lnTo>
                  <a:pt x="416547" y="232016"/>
                </a:lnTo>
                <a:lnTo>
                  <a:pt x="463834" y="174002"/>
                </a:lnTo>
                <a:close/>
              </a:path>
              <a:path w="521335" h="232410">
                <a:moveTo>
                  <a:pt x="392912" y="0"/>
                </a:moveTo>
                <a:lnTo>
                  <a:pt x="398818" y="58000"/>
                </a:lnTo>
                <a:lnTo>
                  <a:pt x="0" y="98615"/>
                </a:lnTo>
                <a:lnTo>
                  <a:pt x="11811" y="214617"/>
                </a:lnTo>
                <a:lnTo>
                  <a:pt x="410641" y="174002"/>
                </a:lnTo>
                <a:lnTo>
                  <a:pt x="463834" y="174002"/>
                </a:lnTo>
                <a:lnTo>
                  <a:pt x="520738" y="104190"/>
                </a:lnTo>
                <a:lnTo>
                  <a:pt x="392912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16" descr="Key Dates Section">
            <a:extLst>
              <a:ext uri="{FF2B5EF4-FFF2-40B4-BE49-F238E27FC236}">
                <a16:creationId xmlns:a16="http://schemas.microsoft.com/office/drawing/2014/main" id="{0EAC79AB-CE20-4CCF-81AE-918ED4381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3677992"/>
            <a:ext cx="5449933" cy="2789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object 9" descr="Arrow pointing to the &quot;Key Dates&quot; title on the page">
            <a:extLst>
              <a:ext uri="{FF2B5EF4-FFF2-40B4-BE49-F238E27FC236}">
                <a16:creationId xmlns:a16="http://schemas.microsoft.com/office/drawing/2014/main" id="{A066225F-5A6D-4B26-9BEF-A6137A8346DF}"/>
              </a:ext>
            </a:extLst>
          </p:cNvPr>
          <p:cNvSpPr/>
          <p:nvPr/>
        </p:nvSpPr>
        <p:spPr>
          <a:xfrm rot="12228451">
            <a:off x="5975536" y="3797714"/>
            <a:ext cx="657425" cy="304800"/>
          </a:xfrm>
          <a:custGeom>
            <a:avLst/>
            <a:gdLst/>
            <a:ahLst/>
            <a:cxnLst/>
            <a:rect l="l" t="t" r="r" b="b"/>
            <a:pathLst>
              <a:path w="521335" h="232410">
                <a:moveTo>
                  <a:pt x="463834" y="174002"/>
                </a:moveTo>
                <a:lnTo>
                  <a:pt x="410641" y="174002"/>
                </a:lnTo>
                <a:lnTo>
                  <a:pt x="416547" y="232016"/>
                </a:lnTo>
                <a:lnTo>
                  <a:pt x="463834" y="174002"/>
                </a:lnTo>
                <a:close/>
              </a:path>
              <a:path w="521335" h="232410">
                <a:moveTo>
                  <a:pt x="392912" y="0"/>
                </a:moveTo>
                <a:lnTo>
                  <a:pt x="398818" y="58000"/>
                </a:lnTo>
                <a:lnTo>
                  <a:pt x="0" y="98615"/>
                </a:lnTo>
                <a:lnTo>
                  <a:pt x="11811" y="214617"/>
                </a:lnTo>
                <a:lnTo>
                  <a:pt x="410641" y="174002"/>
                </a:lnTo>
                <a:lnTo>
                  <a:pt x="463834" y="174002"/>
                </a:lnTo>
                <a:lnTo>
                  <a:pt x="520738" y="104190"/>
                </a:lnTo>
                <a:lnTo>
                  <a:pt x="392912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1766A-B58F-4AF8-A6D0-0DD09B8F02B1}"/>
              </a:ext>
            </a:extLst>
          </p:cNvPr>
          <p:cNvSpPr txBox="1"/>
          <p:nvPr/>
        </p:nvSpPr>
        <p:spPr>
          <a:xfrm>
            <a:off x="764896" y="5075995"/>
            <a:ext cx="2892704" cy="646331"/>
          </a:xfrm>
          <a:prstGeom prst="rect">
            <a:avLst/>
          </a:prstGeom>
          <a:solidFill>
            <a:srgbClr val="0F7FCD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FOA = Funding Opportunity Announcement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5603B-F59D-4B8F-B1AA-EC5B05258B12}"/>
              </a:ext>
            </a:extLst>
          </p:cNvPr>
          <p:cNvSpPr txBox="1"/>
          <p:nvPr/>
        </p:nvSpPr>
        <p:spPr>
          <a:xfrm>
            <a:off x="1334943" y="5925633"/>
            <a:ext cx="2549804" cy="646331"/>
          </a:xfrm>
          <a:prstGeom prst="rect">
            <a:avLst/>
          </a:prstGeom>
          <a:solidFill>
            <a:srgbClr val="0F7FCD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RFA = Request for Application</a:t>
            </a:r>
          </a:p>
        </p:txBody>
      </p:sp>
    </p:spTree>
    <p:extLst>
      <p:ext uri="{BB962C8B-B14F-4D97-AF65-F5344CB8AC3E}">
        <p14:creationId xmlns:p14="http://schemas.microsoft.com/office/powerpoint/2010/main" val="242207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AAAD50-5A66-4EE8-8EE5-0658193B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Key Points</a:t>
            </a:r>
          </a:p>
        </p:txBody>
      </p:sp>
      <p:pic>
        <p:nvPicPr>
          <p:cNvPr id="7" name="Picture 6" descr="Section III. Eligibility Information">
            <a:extLst>
              <a:ext uri="{FF2B5EF4-FFF2-40B4-BE49-F238E27FC236}">
                <a16:creationId xmlns:a16="http://schemas.microsoft.com/office/drawing/2014/main" id="{F65F554B-60C6-4BBA-AAAD-3D513401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100703"/>
            <a:ext cx="4163006" cy="514422"/>
          </a:xfrm>
          <a:prstGeom prst="rect">
            <a:avLst/>
          </a:prstGeom>
        </p:spPr>
      </p:pic>
      <p:pic>
        <p:nvPicPr>
          <p:cNvPr id="11" name="Picture 10" descr="Foreign institutions subtitle&#10;Non-domestic (non-U.S.) Entities (Foreign Institutions) are eligible to apply&#10;Non-Domestic (non-U.S.) components of U.S. Organizations are eligible to apply.&#10;Foreign components, as defined in the NIH grants Policy Statement are allowed.">
            <a:extLst>
              <a:ext uri="{FF2B5EF4-FFF2-40B4-BE49-F238E27FC236}">
                <a16:creationId xmlns:a16="http://schemas.microsoft.com/office/drawing/2014/main" id="{75E70B62-58A0-42FE-93A7-E5098C40D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1" y="1620205"/>
            <a:ext cx="5982535" cy="1267002"/>
          </a:xfrm>
          <a:prstGeom prst="rect">
            <a:avLst/>
          </a:prstGeom>
        </p:spPr>
      </p:pic>
      <p:pic>
        <p:nvPicPr>
          <p:cNvPr id="13" name="Picture 12" descr="Section V. Application Review information">
            <a:extLst>
              <a:ext uri="{FF2B5EF4-FFF2-40B4-BE49-F238E27FC236}">
                <a16:creationId xmlns:a16="http://schemas.microsoft.com/office/drawing/2014/main" id="{FCE7F11B-F921-4A30-AD76-0B9F66C79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1" y="2990790"/>
            <a:ext cx="5353797" cy="438211"/>
          </a:xfrm>
          <a:prstGeom prst="rect">
            <a:avLst/>
          </a:prstGeom>
        </p:spPr>
      </p:pic>
      <p:pic>
        <p:nvPicPr>
          <p:cNvPr id="21" name="Picture 20" descr="1. Criteria section&#10;Overall Impact paragraph&#10;Scored Review Criteria paragraph">
            <a:extLst>
              <a:ext uri="{FF2B5EF4-FFF2-40B4-BE49-F238E27FC236}">
                <a16:creationId xmlns:a16="http://schemas.microsoft.com/office/drawing/2014/main" id="{D77A3F88-A361-4498-B746-4523193C3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429000"/>
            <a:ext cx="6400800" cy="223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682064">
            <a:off x="7513270" y="1962008"/>
            <a:ext cx="36457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bg1">
                    <a:lumMod val="8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908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4CC5D-5349-47B1-9DFF-2605CE22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National Institutes of Health (NIH) </a:t>
            </a:r>
          </a:p>
        </p:txBody>
      </p:sp>
      <p:pic>
        <p:nvPicPr>
          <p:cNvPr id="5" name="Picture 2" descr="National Institutes of Heal">
            <a:extLst>
              <a:ext uri="{FF2B5EF4-FFF2-40B4-BE49-F238E27FC236}">
                <a16:creationId xmlns:a16="http://schemas.microsoft.com/office/drawing/2014/main" id="{F6F3810B-8233-4FAE-ADCF-6AB703000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t="13533" r="26315" b="28669"/>
          <a:stretch/>
        </p:blipFill>
        <p:spPr bwMode="auto">
          <a:xfrm>
            <a:off x="1524000" y="1463326"/>
            <a:ext cx="3332045" cy="298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803E19-44E6-479B-A61F-F2B8842F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1389754"/>
            <a:ext cx="5943600" cy="4871898"/>
          </a:xfrm>
        </p:spPr>
        <p:txBody>
          <a:bodyPr/>
          <a:lstStyle/>
          <a:p>
            <a:r>
              <a:rPr lang="en-US" sz="2400" dirty="0"/>
              <a:t>Largest public funder of biomedical research in the world</a:t>
            </a:r>
          </a:p>
          <a:p>
            <a:endParaRPr lang="en-US" sz="1200" dirty="0"/>
          </a:p>
          <a:p>
            <a:r>
              <a:rPr lang="en-US" sz="2400" dirty="0"/>
              <a:t>Formed in 1887 – Laboratory of Hygiene at Marine Hospital, Staten Island</a:t>
            </a:r>
          </a:p>
          <a:p>
            <a:endParaRPr lang="en-US" sz="1200" dirty="0"/>
          </a:p>
          <a:p>
            <a:r>
              <a:rPr lang="en-US" sz="2400" dirty="0"/>
              <a:t>150+ Nobel Prize winners supported by NIH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01127-6252-48B6-8785-3C0C0FDE3C0B}"/>
              </a:ext>
            </a:extLst>
          </p:cNvPr>
          <p:cNvSpPr txBox="1"/>
          <p:nvPr/>
        </p:nvSpPr>
        <p:spPr>
          <a:xfrm>
            <a:off x="1905000" y="4572000"/>
            <a:ext cx="89916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000000"/>
                </a:solidFill>
                <a:latin typeface="Arial"/>
              </a:rPr>
              <a:t>NIH Mission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“To seek fundamental knowledge…to enhance health, lengthen life, and reduce illness and disability” </a:t>
            </a:r>
            <a:endParaRPr lang="en-US" altLang="en-US" sz="2400" i="1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86535-EA84-4C2C-AF50-ABF520667370}"/>
              </a:ext>
            </a:extLst>
          </p:cNvPr>
          <p:cNvSpPr txBox="1"/>
          <p:nvPr/>
        </p:nvSpPr>
        <p:spPr>
          <a:xfrm>
            <a:off x="3429000" y="5615321"/>
            <a:ext cx="577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https://www.nih.gov/about-nih/what-we-do/mission-goals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15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Identifying NIH Initiatives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NIH Institutes establish specific </a:t>
            </a:r>
            <a:r>
              <a:rPr lang="en-US" altLang="en-US" b="1" dirty="0"/>
              <a:t>Research Initiatives </a:t>
            </a:r>
            <a:r>
              <a:rPr lang="en-US" altLang="en-US" dirty="0"/>
              <a:t>and</a:t>
            </a:r>
            <a:r>
              <a:rPr lang="en-US" altLang="en-US" b="1" dirty="0"/>
              <a:t> Priorities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Read the IC web pages regularly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Read the IC’s strategic plan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Participate in IC workshops and programs (e.g., technical assistance workshops, webinars)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Funding Opportunity Announcements (FOAs)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Must respond to a FOA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45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8DAE-F8EB-4731-8547-FE219D9B3E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67" y="-307777"/>
            <a:ext cx="12192337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Featured Areas of Research: Where to Look</a:t>
            </a:r>
          </a:p>
        </p:txBody>
      </p:sp>
      <p:pic>
        <p:nvPicPr>
          <p:cNvPr id="4" name="Picture 3" descr="Snapshot of page that advertises for study participants ">
            <a:extLst>
              <a:ext uri="{FF2B5EF4-FFF2-40B4-BE49-F238E27FC236}">
                <a16:creationId xmlns:a16="http://schemas.microsoft.com/office/drawing/2014/main" id="{E48739D7-5896-4DB0-86F7-87C12428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10" y="457200"/>
            <a:ext cx="8926381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eatured Areas of Research page&#10;Includes areas of diseases and conditions that can be searched&#10;&#10;Also includes a box with the header Funding Opportunities">
            <a:extLst>
              <a:ext uri="{FF2B5EF4-FFF2-40B4-BE49-F238E27FC236}">
                <a16:creationId xmlns:a16="http://schemas.microsoft.com/office/drawing/2014/main" id="{5F295C1A-79AB-4528-A912-9B2A1673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722284"/>
            <a:ext cx="6975150" cy="533480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72668-1989-45EA-BEF0-22AA3E603FD7}"/>
              </a:ext>
            </a:extLst>
          </p:cNvPr>
          <p:cNvSpPr txBox="1"/>
          <p:nvPr/>
        </p:nvSpPr>
        <p:spPr>
          <a:xfrm>
            <a:off x="3657601" y="6246168"/>
            <a:ext cx="317029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/>
              <a:t>Global</a:t>
            </a:r>
            <a:r>
              <a:rPr lang="en-US" sz="2400" b="1" dirty="0"/>
              <a:t> or </a:t>
            </a:r>
            <a:r>
              <a:rPr lang="en-US" sz="2400" b="1" i="1" dirty="0"/>
              <a:t>International</a:t>
            </a:r>
            <a:r>
              <a:rPr lang="en-US" sz="2400" b="1"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9035" y="6476999"/>
            <a:ext cx="2030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spc="-10" dirty="0">
                <a:solidFill>
                  <a:srgbClr val="1C7DE2"/>
                </a:solidFill>
                <a:latin typeface="Arial"/>
                <a:cs typeface="Arial"/>
                <a:hlinkClick r:id="rId5"/>
              </a:rPr>
              <a:t>https://www.niaid.nih.gov/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7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CE1-1694-4883-B252-8C13504A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37" y="46037"/>
            <a:ext cx="10515600" cy="1325563"/>
          </a:xfrm>
        </p:spPr>
        <p:txBody>
          <a:bodyPr/>
          <a:lstStyle/>
          <a:p>
            <a:r>
              <a:rPr lang="en-US" dirty="0"/>
              <a:t>International Research in Infectious Diseases (IRID)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E9A018-2C89-4A3E-AE72-1DD6D3BD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403" y="144780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 eaLnBrk="1" hangingPunct="1"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Objective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557213" lvl="1" indent="-214313" defTabSz="6858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To provide support for meritorious, high-priority, regionally-relevant </a:t>
            </a:r>
            <a:r>
              <a:rPr lang="en-US" altLang="en-US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infectious disease research 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by </a:t>
            </a:r>
            <a:r>
              <a:rPr lang="en-US" altLang="en-US" kern="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international investigators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in resource-constrained countries. </a:t>
            </a:r>
          </a:p>
          <a:p>
            <a:pPr marL="257175" indent="-257175" defTabSz="685800" eaLnBrk="1" hangingPunct="1"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Arial"/>
              </a:rPr>
              <a:t>Mechanism: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R01</a:t>
            </a:r>
          </a:p>
          <a:p>
            <a:pPr marL="257175" indent="-257175" defTabSz="685800" eaLnBrk="1" hangingPunct="1"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Arial"/>
              </a:rPr>
              <a:t>Budget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: $125,000 per year direct cost</a:t>
            </a:r>
          </a:p>
          <a:p>
            <a:pPr marL="257175" indent="-257175" defTabSz="685800" eaLnBrk="1" hangingPunct="1"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Arial"/>
              </a:rPr>
              <a:t>Duration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: up to 5 years </a:t>
            </a:r>
          </a:p>
          <a:p>
            <a:pPr marL="257175" indent="-257175" defTabSz="685800" eaLnBrk="1" hangingPunct="1"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Arial"/>
              </a:rPr>
              <a:t>Anticipated Number of Awards: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6-10 FY2022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9A8051-90FC-48AE-A37F-8904C034657C}"/>
              </a:ext>
            </a:extLst>
          </p:cNvPr>
          <p:cNvSpPr/>
          <p:nvPr/>
        </p:nvSpPr>
        <p:spPr>
          <a:xfrm>
            <a:off x="2609850" y="2571750"/>
            <a:ext cx="3486150" cy="8572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white"/>
                </a:solidFill>
                <a:latin typeface="Calibri"/>
              </a:rPr>
              <a:t>Broad Scientific Scope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7A3B89-4CE6-4520-9C33-B28704E48856}"/>
              </a:ext>
            </a:extLst>
          </p:cNvPr>
          <p:cNvSpPr/>
          <p:nvPr/>
        </p:nvSpPr>
        <p:spPr>
          <a:xfrm>
            <a:off x="2667000" y="3771900"/>
            <a:ext cx="3486150" cy="8572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white"/>
                </a:solidFill>
                <a:latin typeface="Calibri"/>
              </a:rPr>
              <a:t>Only International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A8E93-956C-447F-B7EE-40792ECBC68B}"/>
              </a:ext>
            </a:extLst>
          </p:cNvPr>
          <p:cNvSpPr txBox="1"/>
          <p:nvPr/>
        </p:nvSpPr>
        <p:spPr>
          <a:xfrm>
            <a:off x="9787003" y="5562600"/>
            <a:ext cx="188301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white"/>
                </a:solidFill>
                <a:latin typeface="Calibri"/>
              </a:rPr>
              <a:t>PAR-20-108</a:t>
            </a:r>
          </a:p>
        </p:txBody>
      </p:sp>
    </p:spTree>
    <p:extLst>
      <p:ext uri="{BB962C8B-B14F-4D97-AF65-F5344CB8AC3E}">
        <p14:creationId xmlns:p14="http://schemas.microsoft.com/office/powerpoint/2010/main" val="19075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28160-55A8-4608-ABD5-1B75C7A0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63" y="1843461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Collaboration with Foreign Researchers</a:t>
            </a:r>
          </a:p>
        </p:txBody>
      </p:sp>
      <p:pic>
        <p:nvPicPr>
          <p:cNvPr id="37" name="Graphic 29" descr="Pencil">
            <a:extLst>
              <a:ext uri="{FF2B5EF4-FFF2-40B4-BE49-F238E27FC236}">
                <a16:creationId xmlns:a16="http://schemas.microsoft.com/office/drawing/2014/main" id="{1923FA7A-651A-420E-A4F9-02508A0E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F4948-00BD-4702-B2FD-7D07C6AE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68556"/>
            <a:ext cx="10515600" cy="4871898"/>
          </a:xfrm>
        </p:spPr>
        <p:txBody>
          <a:bodyPr/>
          <a:lstStyle/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Foreign Component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i="1" dirty="0">
                <a:solidFill>
                  <a:prstClr val="black"/>
                </a:solidFill>
                <a:latin typeface="Arial"/>
                <a:cs typeface="Arial"/>
              </a:rPr>
              <a:t>Performance of any significant element or segment of the project outside the United States…</a:t>
            </a: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Activities include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Involvement of human subjects or animals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Extensive foreign travel for data collection, surveying, sampling, and similar activities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Any activity that may impact U.S. foreign policy through involvement in affairs or environment of a foreign country</a:t>
            </a: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Activities may include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Collaborations anticipated to result in co-authorship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Use of facilities or instrumentation at a foreign site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Receipt of financial support or resources from a foreign entity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Foreign Organization - Collaborator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C30F2-CDC7-4D1F-B46C-F76444A141B2}"/>
              </a:ext>
            </a:extLst>
          </p:cNvPr>
          <p:cNvSpPr txBox="1"/>
          <p:nvPr/>
        </p:nvSpPr>
        <p:spPr>
          <a:xfrm>
            <a:off x="7315200" y="5304723"/>
            <a:ext cx="4114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Foreign travel for consultation  - not a foreign component</a:t>
            </a:r>
          </a:p>
        </p:txBody>
      </p:sp>
    </p:spTree>
    <p:extLst>
      <p:ext uri="{BB962C8B-B14F-4D97-AF65-F5344CB8AC3E}">
        <p14:creationId xmlns:p14="http://schemas.microsoft.com/office/powerpoint/2010/main" val="31258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Determine the Role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dirty="0"/>
              <a:t> In what capacity will the Foreign Researcher Serve?</a:t>
            </a:r>
            <a:endParaRPr lang="en-US" altLang="en-US" b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D7F48F-7961-4BD1-812A-A229B1D40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99196"/>
              </p:ext>
            </p:extLst>
          </p:nvPr>
        </p:nvGraphicFramePr>
        <p:xfrm>
          <a:off x="2514600" y="2416003"/>
          <a:ext cx="73152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667831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818904262"/>
                    </a:ext>
                  </a:extLst>
                </a:gridCol>
              </a:tblGrid>
              <a:tr h="368186">
                <a:tc>
                  <a:txBody>
                    <a:bodyPr/>
                    <a:lstStyle/>
                    <a:p>
                      <a:r>
                        <a:rPr lang="en-US" dirty="0"/>
                        <a:t>Foreign Investigator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If they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04246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r>
                        <a:rPr lang="en-US" dirty="0"/>
                        <a:t>Co-investigator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 area of expertise</a:t>
                      </a:r>
                    </a:p>
                    <a:p>
                      <a:r>
                        <a:rPr lang="en-US" dirty="0"/>
                        <a:t>Involved in scientific development or execution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70523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r>
                        <a:rPr lang="en-US" dirty="0"/>
                        <a:t>Collaborator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Complement area of expertise </a:t>
                      </a:r>
                    </a:p>
                    <a:p>
                      <a:r>
                        <a:rPr lang="en-US" dirty="0"/>
                        <a:t>Active role in the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05011"/>
                  </a:ext>
                </a:extLst>
              </a:tr>
              <a:tr h="635500">
                <a:tc>
                  <a:txBody>
                    <a:bodyPr/>
                    <a:lstStyle/>
                    <a:p>
                      <a:r>
                        <a:rPr lang="en-US" dirty="0"/>
                        <a:t>Consultant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professional advice or service for a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8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05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How do you find a foreign collaborator as a U.S.-based investigator?</a:t>
            </a:r>
          </a:p>
          <a:p>
            <a:pPr lvl="1"/>
            <a:r>
              <a:rPr lang="en-US" altLang="en-US" dirty="0"/>
              <a:t>International meetings, workshops, conferences…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 err="1">
                <a:solidFill>
                  <a:schemeClr val="accent1"/>
                </a:solidFill>
              </a:rPr>
              <a:t>RePORTER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dirty="0">
                <a:solidFill>
                  <a:schemeClr val="accent1"/>
                </a:solidFill>
                <a:hlinkClick r:id="rId3"/>
              </a:rPr>
              <a:t>https://reporter.nih.gov</a:t>
            </a:r>
            <a:r>
              <a:rPr lang="en-US" altLang="en-US" sz="2400" dirty="0"/>
              <a:t>)</a:t>
            </a:r>
            <a:r>
              <a:rPr lang="en-US" altLang="en-US" sz="24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altLang="en-US" dirty="0"/>
              <a:t>NIH funded projects, publications, patents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 err="1">
                <a:solidFill>
                  <a:schemeClr val="accent1"/>
                </a:solidFill>
              </a:rPr>
              <a:t>WorldRePORT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(</a:t>
            </a:r>
            <a:r>
              <a:rPr lang="en-US" altLang="en-US" sz="2400" dirty="0">
                <a:hlinkClick r:id="rId4"/>
              </a:rPr>
              <a:t>https://worldreport.nih.gov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dirty="0"/>
              <a:t>Identify collaborations between domestic and foreign institutions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>
                <a:solidFill>
                  <a:schemeClr val="accent1"/>
                </a:solidFill>
              </a:rPr>
              <a:t>PubMed </a:t>
            </a:r>
            <a:r>
              <a:rPr lang="en-US" altLang="en-US" sz="2400" dirty="0"/>
              <a:t>(</a:t>
            </a:r>
            <a:r>
              <a:rPr lang="en-US" altLang="en-US" sz="2400" dirty="0">
                <a:solidFill>
                  <a:schemeClr val="accent1"/>
                </a:solidFill>
                <a:hlinkClick r:id="rId5"/>
              </a:rPr>
              <a:t>https://pubmed.ncbi.nlm.nih.gov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dirty="0"/>
              <a:t>Publications</a:t>
            </a:r>
            <a:r>
              <a:rPr lang="en-US" altLang="en-US" b="1" dirty="0"/>
              <a:t>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Finding a Foreign Investigator </a:t>
            </a:r>
          </a:p>
        </p:txBody>
      </p:sp>
    </p:spTree>
    <p:extLst>
      <p:ext uri="{BB962C8B-B14F-4D97-AF65-F5344CB8AC3E}">
        <p14:creationId xmlns:p14="http://schemas.microsoft.com/office/powerpoint/2010/main" val="13285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A88FC-78E3-4E7E-9B20-37590E828B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914400"/>
            <a:ext cx="10058400" cy="914400"/>
          </a:xfrm>
        </p:spPr>
        <p:txBody>
          <a:bodyPr vert="horz" lIns="0" rIns="0" bIns="0" anchor="b">
            <a:normAutofit/>
          </a:bodyPr>
          <a:lstStyle/>
          <a:p>
            <a:r>
              <a:rPr lang="en-US" dirty="0"/>
              <a:t>Using World </a:t>
            </a:r>
            <a:r>
              <a:rPr lang="en-US" dirty="0" err="1"/>
              <a:t>RePORT</a:t>
            </a:r>
            <a:endParaRPr lang="en-US" dirty="0"/>
          </a:p>
        </p:txBody>
      </p:sp>
      <p:pic>
        <p:nvPicPr>
          <p:cNvPr id="14" name="Picture 13" descr="Snapshot of World RePORT results page">
            <a:extLst>
              <a:ext uri="{FF2B5EF4-FFF2-40B4-BE49-F238E27FC236}">
                <a16:creationId xmlns:a16="http://schemas.microsoft.com/office/drawing/2014/main" id="{51F46A3A-6355-4B85-AEBC-B885A68A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04" y="304800"/>
            <a:ext cx="8587793" cy="3910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napshot of filtered page from the World RePORT with columns for Funding Agency, Research Organization, Program, Fiscal Year, Type, Director, Country, etc.">
            <a:extLst>
              <a:ext uri="{FF2B5EF4-FFF2-40B4-BE49-F238E27FC236}">
                <a16:creationId xmlns:a16="http://schemas.microsoft.com/office/drawing/2014/main" id="{4D3467D6-B8BF-4D83-8F09-7F6DB726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72" y="1100328"/>
            <a:ext cx="8979455" cy="4657344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51DA4E-D5F7-4D78-8E79-A0FAA04E6A99}"/>
              </a:ext>
            </a:extLst>
          </p:cNvPr>
          <p:cNvSpPr txBox="1"/>
          <p:nvPr/>
        </p:nvSpPr>
        <p:spPr>
          <a:xfrm>
            <a:off x="7696200" y="5943600"/>
            <a:ext cx="300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https://worldreport.nih.gov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7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F27204-3954-4710-BC4D-4F4A90B803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914400"/>
            <a:ext cx="10058400" cy="914400"/>
          </a:xfrm>
        </p:spPr>
        <p:txBody>
          <a:bodyPr vert="horz" lIns="0" rIns="0" bIns="0" anchor="b">
            <a:normAutofit/>
          </a:bodyPr>
          <a:lstStyle/>
          <a:p>
            <a:r>
              <a:rPr lang="en-US" dirty="0"/>
              <a:t>Viewing Collaborations in World </a:t>
            </a:r>
            <a:r>
              <a:rPr lang="en-US" dirty="0" err="1"/>
              <a:t>RePORT</a:t>
            </a:r>
            <a:endParaRPr lang="en-US" dirty="0"/>
          </a:p>
        </p:txBody>
      </p:sp>
      <p:pic>
        <p:nvPicPr>
          <p:cNvPr id="7" name="Picture 6" descr="Image of World RePORT results showing collaborations with University of Sao paulo in the sample and Program Details">
            <a:extLst>
              <a:ext uri="{FF2B5EF4-FFF2-40B4-BE49-F238E27FC236}">
                <a16:creationId xmlns:a16="http://schemas.microsoft.com/office/drawing/2014/main" id="{ADE8CA6D-12A5-495A-8FA7-D79BE93B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4068"/>
            <a:ext cx="8991600" cy="5791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5109A-862D-4D9B-A945-BBB46D6B7857}"/>
              </a:ext>
            </a:extLst>
          </p:cNvPr>
          <p:cNvSpPr txBox="1"/>
          <p:nvPr/>
        </p:nvSpPr>
        <p:spPr>
          <a:xfrm>
            <a:off x="6324600" y="6324600"/>
            <a:ext cx="300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https://worldreport.nih.gov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773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28160-55A8-4608-ABD5-1B75C7A0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20" y="1843461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Managing a Foreign Collaboration</a:t>
            </a:r>
          </a:p>
        </p:txBody>
      </p:sp>
      <p:pic>
        <p:nvPicPr>
          <p:cNvPr id="37" name="Graphic 29" descr="Pencil">
            <a:extLst>
              <a:ext uri="{FF2B5EF4-FFF2-40B4-BE49-F238E27FC236}">
                <a16:creationId xmlns:a16="http://schemas.microsoft.com/office/drawing/2014/main" id="{1923FA7A-651A-420E-A4F9-02508A0E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6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7F6B87AC-6DEB-40D9-80AC-D2259571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NIH Funding</a:t>
            </a:r>
          </a:p>
        </p:txBody>
      </p:sp>
      <p:sp>
        <p:nvSpPr>
          <p:cNvPr id="11" name="Content Placeholder 4" descr="Invests ~$45 Billion* USD annually in biomedical research&#10;">
            <a:extLst>
              <a:ext uri="{FF2B5EF4-FFF2-40B4-BE49-F238E27FC236}">
                <a16:creationId xmlns:a16="http://schemas.microsoft.com/office/drawing/2014/main" id="{F3B5F503-B037-4361-A57A-3C5CE10667FE}"/>
              </a:ext>
            </a:extLst>
          </p:cNvPr>
          <p:cNvSpPr txBox="1">
            <a:spLocks/>
          </p:cNvSpPr>
          <p:nvPr/>
        </p:nvSpPr>
        <p:spPr>
          <a:xfrm>
            <a:off x="6621538" y="2739029"/>
            <a:ext cx="3998247" cy="1142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lnSpcReduction="10000"/>
          </a:bodyPr>
          <a:lstStyle>
            <a:lvl1pPr marL="2286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7013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4617B"/>
              </a:buClr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Invests ~$45 Billion* USD annually in biomedical research</a:t>
            </a:r>
          </a:p>
          <a:p>
            <a:pPr algn="ctr">
              <a:buClr>
                <a:srgbClr val="04617B"/>
              </a:buClr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Box 18" descr="*FY2022&#10;">
            <a:extLst>
              <a:ext uri="{FF2B5EF4-FFF2-40B4-BE49-F238E27FC236}">
                <a16:creationId xmlns:a16="http://schemas.microsoft.com/office/drawing/2014/main" id="{A0C1D9A9-B98A-45E6-AD99-3A515C3634FD}"/>
              </a:ext>
            </a:extLst>
          </p:cNvPr>
          <p:cNvSpPr txBox="1"/>
          <p:nvPr/>
        </p:nvSpPr>
        <p:spPr>
          <a:xfrm>
            <a:off x="1704809" y="5401028"/>
            <a:ext cx="10823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*FY2022</a:t>
            </a:r>
          </a:p>
        </p:txBody>
      </p:sp>
      <p:sp>
        <p:nvSpPr>
          <p:cNvPr id="5" name="TextBox 4" descr="Extramural Research Support&#10;50,000+ research grants&#10;300,000+ researchers &#10;~2,500 research institutions &#10;">
            <a:extLst>
              <a:ext uri="{FF2B5EF4-FFF2-40B4-BE49-F238E27FC236}">
                <a16:creationId xmlns:a16="http://schemas.microsoft.com/office/drawing/2014/main" id="{7C3FC622-001A-4441-97F9-E6B0A5867A46}"/>
              </a:ext>
            </a:extLst>
          </p:cNvPr>
          <p:cNvSpPr txBox="1"/>
          <p:nvPr/>
        </p:nvSpPr>
        <p:spPr>
          <a:xfrm>
            <a:off x="4524209" y="1209959"/>
            <a:ext cx="53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Extramural Research Support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522287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50,000+ research grants</a:t>
            </a:r>
          </a:p>
          <a:p>
            <a:pPr marL="522287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300,000+ researchers </a:t>
            </a:r>
          </a:p>
          <a:p>
            <a:pPr marL="522287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~2,500 research institutions </a:t>
            </a:r>
          </a:p>
        </p:txBody>
      </p:sp>
      <p:grpSp>
        <p:nvGrpSpPr>
          <p:cNvPr id="3" name="Group 2" descr="Pie Chart showing 80%+ and a smaller piece at ~10-15%">
            <a:extLst>
              <a:ext uri="{FF2B5EF4-FFF2-40B4-BE49-F238E27FC236}">
                <a16:creationId xmlns:a16="http://schemas.microsoft.com/office/drawing/2014/main" id="{29110A79-0CB7-4E76-A107-4FEF5E0E4D81}"/>
              </a:ext>
            </a:extLst>
          </p:cNvPr>
          <p:cNvGrpSpPr/>
          <p:nvPr/>
        </p:nvGrpSpPr>
        <p:grpSpPr>
          <a:xfrm>
            <a:off x="261689" y="1602335"/>
            <a:ext cx="6690143" cy="4243285"/>
            <a:chOff x="261689" y="1602335"/>
            <a:chExt cx="6690143" cy="4243285"/>
          </a:xfrm>
        </p:grpSpPr>
        <p:pic>
          <p:nvPicPr>
            <p:cNvPr id="4" name="Picture 3" descr="Pie Chart showing 80%+ and a smaller piece at ~10-15%">
              <a:extLst>
                <a:ext uri="{FF2B5EF4-FFF2-40B4-BE49-F238E27FC236}">
                  <a16:creationId xmlns:a16="http://schemas.microsoft.com/office/drawing/2014/main" id="{0170FBA2-FB29-459C-9674-9F07B2D74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725625">
              <a:off x="261689" y="1602335"/>
              <a:ext cx="6690143" cy="424328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D315BC-EEDF-48E1-B997-AF69C29F8A7B}"/>
                </a:ext>
              </a:extLst>
            </p:cNvPr>
            <p:cNvSpPr txBox="1"/>
            <p:nvPr/>
          </p:nvSpPr>
          <p:spPr>
            <a:xfrm>
              <a:off x="2362200" y="2895601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Arial"/>
                </a:rPr>
                <a:t>80%+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10D819-33E5-45A0-A437-2B2EA2036923}"/>
                </a:ext>
              </a:extLst>
            </p:cNvPr>
            <p:cNvSpPr txBox="1"/>
            <p:nvPr/>
          </p:nvSpPr>
          <p:spPr>
            <a:xfrm rot="1469395">
              <a:off x="3572425" y="3998979"/>
              <a:ext cx="1426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/>
                </a:rPr>
                <a:t>~10-15%</a:t>
              </a:r>
            </a:p>
          </p:txBody>
        </p:sp>
      </p:grpSp>
      <p:sp>
        <p:nvSpPr>
          <p:cNvPr id="6" name="TextBox 5" descr="Intramural Research&#10;Conducted in NIH’s laboratories &#10;">
            <a:extLst>
              <a:ext uri="{FF2B5EF4-FFF2-40B4-BE49-F238E27FC236}">
                <a16:creationId xmlns:a16="http://schemas.microsoft.com/office/drawing/2014/main" id="{F6A50A39-2C29-45F4-9C6F-7C89F8610637}"/>
              </a:ext>
            </a:extLst>
          </p:cNvPr>
          <p:cNvSpPr txBox="1"/>
          <p:nvPr/>
        </p:nvSpPr>
        <p:spPr>
          <a:xfrm>
            <a:off x="5456490" y="4385365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Intramural Research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522287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Conducted in NIH’s laboratories </a:t>
            </a:r>
          </a:p>
        </p:txBody>
      </p:sp>
      <p:pic>
        <p:nvPicPr>
          <p:cNvPr id="2" name="Picture 1" descr="NIH Clinical Center image">
            <a:extLst>
              <a:ext uri="{FF2B5EF4-FFF2-40B4-BE49-F238E27FC236}">
                <a16:creationId xmlns:a16="http://schemas.microsoft.com/office/drawing/2014/main" id="{C10295CD-B920-4356-A49D-F05EE69EF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49"/>
          <a:stretch/>
        </p:blipFill>
        <p:spPr>
          <a:xfrm>
            <a:off x="8447403" y="4187492"/>
            <a:ext cx="1717913" cy="16379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D1CF4-1BD3-4AA4-AD09-C3659906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35169" y="1568305"/>
            <a:ext cx="889040" cy="343358"/>
          </a:xfrm>
          <a:prstGeom prst="line">
            <a:avLst/>
          </a:prstGeom>
          <a:ln>
            <a:solidFill>
              <a:srgbClr val="66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7625D8-84E2-4773-B597-46087E432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52809" y="4760007"/>
            <a:ext cx="733591" cy="9777"/>
          </a:xfrm>
          <a:prstGeom prst="line">
            <a:avLst/>
          </a:prstGeom>
          <a:ln>
            <a:solidFill>
              <a:srgbClr val="66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6D989B-1D6C-4D39-B481-A6D2A8EE558E}"/>
              </a:ext>
            </a:extLst>
          </p:cNvPr>
          <p:cNvSpPr txBox="1"/>
          <p:nvPr/>
        </p:nvSpPr>
        <p:spPr>
          <a:xfrm>
            <a:off x="3846742" y="5846384"/>
            <a:ext cx="587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hlinkClick r:id="rId4"/>
              </a:rPr>
              <a:t>https://www.nih.gov/about-nih/what-we-do/budget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396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10515600" cy="48718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Foreign institutions may function differently </a:t>
            </a:r>
          </a:p>
          <a:p>
            <a:pPr lvl="1"/>
            <a:r>
              <a:rPr lang="en-US" altLang="en-US" sz="2200" dirty="0"/>
              <a:t>Language </a:t>
            </a:r>
          </a:p>
          <a:p>
            <a:pPr lvl="1"/>
            <a:r>
              <a:rPr lang="en-US" altLang="en-US" sz="2200" dirty="0"/>
              <a:t>Time Zones</a:t>
            </a:r>
          </a:p>
          <a:p>
            <a:pPr lvl="1"/>
            <a:r>
              <a:rPr lang="en-US" altLang="en-US" sz="2200" dirty="0"/>
              <a:t>Internet Access</a:t>
            </a:r>
          </a:p>
          <a:p>
            <a:pPr lvl="1"/>
            <a:r>
              <a:rPr lang="en-US" altLang="en-US" sz="2200" dirty="0"/>
              <a:t>Sponsored program staff</a:t>
            </a:r>
          </a:p>
          <a:p>
            <a:pPr lvl="1"/>
            <a:r>
              <a:rPr lang="en-US" altLang="en-US" sz="2200" dirty="0"/>
              <a:t>NIH funding requirements </a:t>
            </a:r>
          </a:p>
          <a:p>
            <a:pPr lvl="1"/>
            <a:endParaRPr lang="en-US" altLang="en-US" sz="2200" dirty="0"/>
          </a:p>
          <a:p>
            <a:r>
              <a:rPr lang="en-US" altLang="en-US" b="1" dirty="0"/>
              <a:t>Budget Considerations </a:t>
            </a:r>
          </a:p>
          <a:p>
            <a:pPr lvl="1"/>
            <a:r>
              <a:rPr lang="en-US" altLang="en-US" sz="2200" dirty="0"/>
              <a:t>Foreign site salary norms</a:t>
            </a:r>
          </a:p>
          <a:p>
            <a:pPr lvl="1"/>
            <a:r>
              <a:rPr lang="en-US" altLang="en-US" sz="2200" dirty="0"/>
              <a:t>Obtaining research supplies </a:t>
            </a:r>
          </a:p>
          <a:p>
            <a:pPr lvl="1"/>
            <a:r>
              <a:rPr lang="en-US" altLang="en-US" sz="2200" dirty="0"/>
              <a:t>Currency exchange rates</a:t>
            </a:r>
          </a:p>
          <a:p>
            <a:pPr lvl="1"/>
            <a:r>
              <a:rPr lang="en-US" altLang="en-US" sz="2200" dirty="0"/>
              <a:t>Travel, transport, Visa requirements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Important Considerations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63445-902C-4AAA-9030-B597914CD7F9}"/>
              </a:ext>
            </a:extLst>
          </p:cNvPr>
          <p:cNvSpPr txBox="1"/>
          <p:nvPr/>
        </p:nvSpPr>
        <p:spPr>
          <a:xfrm>
            <a:off x="7162800" y="2362200"/>
            <a:ext cx="28194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Plan early! </a:t>
            </a:r>
          </a:p>
          <a:p>
            <a:r>
              <a:rPr lang="en-US" sz="3200" b="1" dirty="0"/>
              <a:t>Stay involved!</a:t>
            </a:r>
          </a:p>
          <a:p>
            <a:r>
              <a:rPr lang="en-US" sz="3200" b="1" dirty="0"/>
              <a:t>Be patient!</a:t>
            </a:r>
          </a:p>
        </p:txBody>
      </p:sp>
    </p:spTree>
    <p:extLst>
      <p:ext uri="{BB962C8B-B14F-4D97-AF65-F5344CB8AC3E}">
        <p14:creationId xmlns:p14="http://schemas.microsoft.com/office/powerpoint/2010/main" val="31682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10D4D-8C55-44E1-8AA3-25970D4D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52119-5295-4C37-B59D-04ACC87C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Familiarize yourself with missions, program, and funding opportunities of NIH Institutes and Centers</a:t>
            </a:r>
          </a:p>
          <a:p>
            <a:endParaRPr lang="en-US" dirty="0"/>
          </a:p>
          <a:p>
            <a:r>
              <a:rPr lang="en-US" dirty="0"/>
              <a:t>Learn where to look for funding opportunities </a:t>
            </a:r>
          </a:p>
          <a:p>
            <a:endParaRPr lang="en-US" dirty="0"/>
          </a:p>
          <a:p>
            <a:r>
              <a:rPr lang="en-US" dirty="0"/>
              <a:t>Contact appropriate Program Staff</a:t>
            </a:r>
          </a:p>
          <a:p>
            <a:endParaRPr lang="en-US" dirty="0"/>
          </a:p>
          <a:p>
            <a:r>
              <a:rPr lang="en-US" dirty="0"/>
              <a:t>Identify potential collaborators </a:t>
            </a:r>
          </a:p>
          <a:p>
            <a:endParaRPr lang="en-US" dirty="0"/>
          </a:p>
          <a:p>
            <a:r>
              <a:rPr lang="en-US" dirty="0"/>
              <a:t>Be persistent! </a:t>
            </a:r>
          </a:p>
        </p:txBody>
      </p:sp>
    </p:spTree>
    <p:extLst>
      <p:ext uri="{BB962C8B-B14F-4D97-AF65-F5344CB8AC3E}">
        <p14:creationId xmlns:p14="http://schemas.microsoft.com/office/powerpoint/2010/main" val="332369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10D4D-8C55-44E1-8AA3-25970D4D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Resources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52119-5295-4C37-B59D-04ACC87C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Information for Foreign Grants</a:t>
            </a:r>
          </a:p>
          <a:p>
            <a:pPr lvl="1"/>
            <a:r>
              <a:rPr lang="en-US" sz="2200" dirty="0">
                <a:hlinkClick r:id="rId2"/>
              </a:rPr>
              <a:t>https://grants.nih.gov/grants/foreign/index.htm</a:t>
            </a:r>
            <a:r>
              <a:rPr lang="en-US" sz="2200" dirty="0"/>
              <a:t> </a:t>
            </a:r>
          </a:p>
          <a:p>
            <a:endParaRPr lang="en-US" sz="2200" b="1" dirty="0"/>
          </a:p>
          <a:p>
            <a:r>
              <a:rPr lang="en-US" sz="2200" b="1" dirty="0"/>
              <a:t>NIH Grants Policy Statement </a:t>
            </a:r>
          </a:p>
          <a:p>
            <a:pPr lvl="1"/>
            <a:r>
              <a:rPr lang="en-US" sz="2200" dirty="0"/>
              <a:t>Chapter 16 – Grants to Foreign Organizations </a:t>
            </a:r>
          </a:p>
          <a:p>
            <a:endParaRPr lang="en-US" sz="2200" b="1" dirty="0"/>
          </a:p>
          <a:p>
            <a:r>
              <a:rPr lang="en-US" sz="2200" b="1" dirty="0"/>
              <a:t>IC Webpages for Foreign Recipients </a:t>
            </a:r>
          </a:p>
          <a:p>
            <a:pPr lvl="1"/>
            <a:r>
              <a:rPr lang="en-US" sz="2200" dirty="0">
                <a:hlinkClick r:id="rId3"/>
              </a:rPr>
              <a:t>NHLBI – Global Health Programs</a:t>
            </a:r>
            <a:endParaRPr lang="en-US" sz="2200" dirty="0"/>
          </a:p>
          <a:p>
            <a:pPr lvl="1"/>
            <a:r>
              <a:rPr lang="en-US" sz="2200" dirty="0">
                <a:hlinkClick r:id="rId4"/>
              </a:rPr>
              <a:t>Fogarty International Center – Foreign Grant Info</a:t>
            </a:r>
            <a:endParaRPr lang="en-US" sz="2200" dirty="0"/>
          </a:p>
          <a:p>
            <a:pPr lvl="1"/>
            <a:r>
              <a:rPr lang="en-US" sz="2200" dirty="0">
                <a:hlinkClick r:id="rId5"/>
              </a:rPr>
              <a:t>NIAID – International Awards </a:t>
            </a:r>
            <a:endParaRPr lang="en-US" sz="2200" dirty="0"/>
          </a:p>
          <a:p>
            <a:pPr lvl="1"/>
            <a:r>
              <a:rPr lang="en-US" sz="2200" dirty="0">
                <a:hlinkClick r:id="rId6"/>
              </a:rPr>
              <a:t>NIDA – International Research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6446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A411-C958-46F3-B9E4-96602FDBDD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Presenter Contact Info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98040-4EF2-474F-B441-4AD004F5B02E}"/>
              </a:ext>
            </a:extLst>
          </p:cNvPr>
          <p:cNvSpPr/>
          <p:nvPr/>
        </p:nvSpPr>
        <p:spPr>
          <a:xfrm>
            <a:off x="76200" y="3810000"/>
            <a:ext cx="6324600" cy="2062103"/>
          </a:xfrm>
          <a:prstGeom prst="rect">
            <a:avLst/>
          </a:prstGeom>
          <a:solidFill>
            <a:srgbClr val="20558A"/>
          </a:solidFill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Glen McGugan, Ph.D.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gm233g@nih.gov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1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8608"/>
            <a:ext cx="10515600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4400" b="1" dirty="0">
                <a:solidFill>
                  <a:srgbClr val="000000"/>
                </a:solidFill>
              </a:rPr>
              <a:t>NIH and International Research </a:t>
            </a:r>
            <a:endParaRPr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E4602-CC3B-43CF-AFD2-601CC3EC6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>
              <a:spcBef>
                <a:spcPts val="100"/>
              </a:spcBef>
              <a:buClr>
                <a:srgbClr val="04617B"/>
              </a:buClr>
              <a:buNone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Why does NIH support International Research? </a:t>
            </a:r>
          </a:p>
          <a:p>
            <a:pPr marL="12700" marR="5080">
              <a:spcBef>
                <a:spcPts val="100"/>
              </a:spcBef>
              <a:buClr>
                <a:srgbClr val="04617B"/>
              </a:buClr>
              <a:tabLst>
                <a:tab pos="241300" algn="l"/>
              </a:tabLst>
            </a:pPr>
            <a:endParaRPr lang="en-US" sz="2200" dirty="0">
              <a:latin typeface="Arial"/>
              <a:cs typeface="Arial"/>
            </a:endParaRP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dirty="0">
                <a:latin typeface="Arial"/>
                <a:cs typeface="Arial"/>
              </a:rPr>
              <a:t>Application presents </a:t>
            </a:r>
            <a:r>
              <a:rPr lang="en-US" sz="2200" b="1" i="1" u="sng" dirty="0">
                <a:latin typeface="Arial"/>
                <a:cs typeface="Arial"/>
              </a:rPr>
              <a:t>special opportunities </a:t>
            </a:r>
            <a:r>
              <a:rPr lang="en-US" sz="2200" dirty="0">
                <a:latin typeface="Arial"/>
                <a:cs typeface="Arial"/>
              </a:rPr>
              <a:t>for furthering research programs through the use of unusual talents, resources, populations, or environmental conditions not available in the US or that augment existing US resources. </a:t>
            </a:r>
          </a:p>
          <a:p>
            <a:pPr marL="698500" marR="5080" lvl="1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endParaRPr lang="en-US" sz="2200" dirty="0">
              <a:latin typeface="Arial"/>
              <a:cs typeface="Arial"/>
            </a:endParaRPr>
          </a:p>
          <a:p>
            <a:pPr marL="241300" marR="5080" indent="-228600">
              <a:spcBef>
                <a:spcPts val="100"/>
              </a:spcBef>
              <a:buClr>
                <a:srgbClr val="04617B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sz="2200" b="1" i="1" u="sng" dirty="0">
                <a:latin typeface="Arial"/>
                <a:cs typeface="Arial"/>
              </a:rPr>
              <a:t>Specific relevance </a:t>
            </a:r>
            <a:r>
              <a:rPr lang="en-US" sz="2200" dirty="0">
                <a:latin typeface="Arial"/>
                <a:cs typeface="Arial"/>
              </a:rPr>
              <a:t>to the mission and objectives of the awarding IC and has the potential for significantly advancing the health sciences in the US.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61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38C72-8075-4E41-8E66-8C16EA87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to Start?</a:t>
            </a:r>
          </a:p>
        </p:txBody>
      </p:sp>
      <p:pic>
        <p:nvPicPr>
          <p:cNvPr id="4" name="Picture 3" descr="Signs on a pole:&#10;-Lost&#10;-Confused&#10;-Unsure&#10;-Unclear&#10;-Perplexed&#10;-Disoriented&#10;-Bewildered">
            <a:extLst>
              <a:ext uri="{FF2B5EF4-FFF2-40B4-BE49-F238E27FC236}">
                <a16:creationId xmlns:a16="http://schemas.microsoft.com/office/drawing/2014/main" id="{40073376-EE05-4821-8B8B-6E9646CB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42821"/>
            <a:ext cx="6585224" cy="4371468"/>
          </a:xfrm>
          <a:prstGeom prst="rect">
            <a:avLst/>
          </a:prstGeom>
          <a:ln w="38100" cap="sq">
            <a:solidFill>
              <a:srgbClr val="20558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10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23CCE-849D-4B66-9D25-4A175359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58"/>
            <a:ext cx="121920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The NIH Grants Process: Applicant View</a:t>
            </a:r>
          </a:p>
        </p:txBody>
      </p:sp>
      <p:grpSp>
        <p:nvGrpSpPr>
          <p:cNvPr id="4" name="Group 1" descr="Grant Submission with arrow to the black box labeled NIH with a photo.  Arrows coming from the black box point to either $$$ or Try Again text">
            <a:extLst>
              <a:ext uri="{FF2B5EF4-FFF2-40B4-BE49-F238E27FC236}">
                <a16:creationId xmlns:a16="http://schemas.microsoft.com/office/drawing/2014/main" id="{13FB790B-58DC-4DCE-9DA5-5D8D532DC00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623219"/>
            <a:ext cx="8261350" cy="3611562"/>
            <a:chOff x="1339850" y="2286000"/>
            <a:chExt cx="7804150" cy="3413125"/>
          </a:xfrm>
        </p:grpSpPr>
        <p:sp>
          <p:nvSpPr>
            <p:cNvPr id="5" name="Line 16">
              <a:extLst>
                <a:ext uri="{FF2B5EF4-FFF2-40B4-BE49-F238E27FC236}">
                  <a16:creationId xmlns:a16="http://schemas.microsoft.com/office/drawing/2014/main" id="{70C60C38-35B6-4E99-BD95-574C0268A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4121150"/>
              <a:ext cx="1406525" cy="5603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DFF774ED-D38A-4815-834F-B3BF3EB45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613" y="2973388"/>
              <a:ext cx="2762250" cy="2517775"/>
            </a:xfrm>
            <a:prstGeom prst="rect">
              <a:avLst/>
            </a:prstGeom>
            <a:solidFill>
              <a:srgbClr val="000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 wrap="none" anchor="ctr">
              <a:flatTx/>
            </a:bodyPr>
            <a:lstStyle>
              <a:lvl1pPr algn="l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595959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Lucida Grande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  <a:defRPr/>
              </a:pPr>
              <a:endParaRPr lang="en-US" altLang="en-US" sz="2800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4941C427-9CA3-4326-8C3C-AFC8C5D8B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288" y="4141788"/>
              <a:ext cx="153035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 Box 19">
              <a:extLst>
                <a:ext uri="{FF2B5EF4-FFF2-40B4-BE49-F238E27FC236}">
                  <a16:creationId xmlns:a16="http://schemas.microsoft.com/office/drawing/2014/main" id="{8D1C9FDF-69E9-4761-B958-915B71B28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6112" y="2891982"/>
              <a:ext cx="998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595959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Lucida Grande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3600" b="1" dirty="0">
                  <a:solidFill>
                    <a:srgbClr val="FFFFFF"/>
                  </a:solidFill>
                </a:rPr>
                <a:t>??</a:t>
              </a:r>
            </a:p>
          </p:txBody>
        </p:sp>
        <p:sp>
          <p:nvSpPr>
            <p:cNvPr id="9" name="Line 21">
              <a:extLst>
                <a:ext uri="{FF2B5EF4-FFF2-40B4-BE49-F238E27FC236}">
                  <a16:creationId xmlns:a16="http://schemas.microsoft.com/office/drawing/2014/main" id="{3B013D3F-06FB-4A2F-8B39-A72921FB2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3113" y="4129088"/>
              <a:ext cx="728662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Line 20">
              <a:extLst>
                <a:ext uri="{FF2B5EF4-FFF2-40B4-BE49-F238E27FC236}">
                  <a16:creationId xmlns:a16="http://schemas.microsoft.com/office/drawing/2014/main" id="{2A4108F3-1755-4737-A2D7-A01CC5819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4475" y="3524250"/>
              <a:ext cx="1350963" cy="614363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22">
              <a:extLst>
                <a:ext uri="{FF2B5EF4-FFF2-40B4-BE49-F238E27FC236}">
                  <a16:creationId xmlns:a16="http://schemas.microsoft.com/office/drawing/2014/main" id="{C8AFDFD6-5A57-4284-B71F-7BF0F652E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1475" y="3098800"/>
              <a:ext cx="105568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595959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Lucida Grande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3200" b="1">
                  <a:solidFill>
                    <a:srgbClr val="99CC00"/>
                  </a:solidFill>
                </a:rPr>
                <a:t>$$$</a:t>
              </a:r>
            </a:p>
          </p:txBody>
        </p:sp>
        <p:sp>
          <p:nvSpPr>
            <p:cNvPr id="12" name="Text Box 23">
              <a:extLst>
                <a:ext uri="{FF2B5EF4-FFF2-40B4-BE49-F238E27FC236}">
                  <a16:creationId xmlns:a16="http://schemas.microsoft.com/office/drawing/2014/main" id="{8ADA66FB-F665-4359-A4F7-A8EF6E8BC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8775" y="4752975"/>
              <a:ext cx="116522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595959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Lucida Grande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2800">
                  <a:solidFill>
                    <a:srgbClr val="FF0000"/>
                  </a:solidFill>
                  <a:latin typeface="Franklin Gothic Demi Cond" pitchFamily="34" charset="0"/>
                </a:rPr>
                <a:t>Try again</a:t>
              </a:r>
            </a:p>
          </p:txBody>
        </p:sp>
        <p:sp>
          <p:nvSpPr>
            <p:cNvPr id="13" name="Text Box 24">
              <a:extLst>
                <a:ext uri="{FF2B5EF4-FFF2-40B4-BE49-F238E27FC236}">
                  <a16:creationId xmlns:a16="http://schemas.microsoft.com/office/drawing/2014/main" id="{8132E806-B3C4-4DF8-AA8E-FE5986D56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550" y="2286000"/>
              <a:ext cx="88423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595959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Lucida Grande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  <a:defRPr/>
              </a:pPr>
              <a:r>
                <a:rPr lang="en-US" altLang="en-US" sz="3200">
                  <a:solidFill>
                    <a:srgbClr val="000000"/>
                  </a:solidFill>
                </a:rPr>
                <a:t>NIH</a:t>
              </a:r>
            </a:p>
          </p:txBody>
        </p:sp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22FA0853-CB7E-4D47-8AB6-9E12D9D19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850" y="3248025"/>
              <a:ext cx="16557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595959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Lucida Grande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2000">
                  <a:solidFill>
                    <a:srgbClr val="000000"/>
                  </a:solidFill>
                </a:rPr>
                <a:t>Grant submission</a:t>
              </a:r>
            </a:p>
          </p:txBody>
        </p:sp>
      </p:grpSp>
      <p:pic>
        <p:nvPicPr>
          <p:cNvPr id="15" name="Picture 2" descr="National Institutes of Heal">
            <a:extLst>
              <a:ext uri="{FF2B5EF4-FFF2-40B4-BE49-F238E27FC236}">
                <a16:creationId xmlns:a16="http://schemas.microsoft.com/office/drawing/2014/main" id="{838774B1-4738-4FB3-B7A4-B3C7C0380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t="13533" r="26315" b="28669"/>
          <a:stretch/>
        </p:blipFill>
        <p:spPr bwMode="auto">
          <a:xfrm>
            <a:off x="4493014" y="2924301"/>
            <a:ext cx="2162639" cy="193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9C1E84-74C5-4737-A1EB-1175EDA2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NIH Grants Process</a:t>
            </a:r>
          </a:p>
        </p:txBody>
      </p:sp>
      <p:grpSp>
        <p:nvGrpSpPr>
          <p:cNvPr id="6" name="Group 5" descr="Details of NIH Grants Process flow chart located in PPT notes">
            <a:extLst>
              <a:ext uri="{FF2B5EF4-FFF2-40B4-BE49-F238E27FC236}">
                <a16:creationId xmlns:a16="http://schemas.microsoft.com/office/drawing/2014/main" id="{BDB9E9DB-620F-4894-A2EB-D44A317DFF47}"/>
              </a:ext>
            </a:extLst>
          </p:cNvPr>
          <p:cNvGrpSpPr/>
          <p:nvPr/>
        </p:nvGrpSpPr>
        <p:grpSpPr>
          <a:xfrm>
            <a:off x="2514600" y="1066800"/>
            <a:ext cx="8568390" cy="4944341"/>
            <a:chOff x="2510032" y="1370351"/>
            <a:chExt cx="8568390" cy="49443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A3F75B-8A5C-4884-A8F0-CE7471222F2E}"/>
                </a:ext>
              </a:extLst>
            </p:cNvPr>
            <p:cNvGrpSpPr/>
            <p:nvPr/>
          </p:nvGrpSpPr>
          <p:grpSpPr>
            <a:xfrm>
              <a:off x="2510032" y="1370351"/>
              <a:ext cx="7171179" cy="4944341"/>
              <a:chOff x="2510032" y="1370351"/>
              <a:chExt cx="7171179" cy="4944341"/>
            </a:xfrm>
          </p:grpSpPr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3E02EC8E-A23A-4DE1-8B79-4AA877B9D469}"/>
                  </a:ext>
                </a:extLst>
              </p:cNvPr>
              <p:cNvSpPr/>
              <p:nvPr/>
            </p:nvSpPr>
            <p:spPr>
              <a:xfrm>
                <a:off x="7877566" y="3351552"/>
                <a:ext cx="1116975" cy="10400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2C8D333E-2ED5-4798-9848-DF2BDA1E6C56}"/>
                  </a:ext>
                </a:extLst>
              </p:cNvPr>
              <p:cNvSpPr/>
              <p:nvPr/>
            </p:nvSpPr>
            <p:spPr>
              <a:xfrm>
                <a:off x="7857745" y="4590569"/>
                <a:ext cx="1780539" cy="853440"/>
              </a:xfrm>
              <a:custGeom>
                <a:avLst/>
                <a:gdLst/>
                <a:ahLst/>
                <a:cxnLst/>
                <a:rect l="l" t="t" r="r" b="b"/>
                <a:pathLst>
                  <a:path w="1780540" h="853439">
                    <a:moveTo>
                      <a:pt x="0" y="0"/>
                    </a:moveTo>
                    <a:lnTo>
                      <a:pt x="222504" y="366712"/>
                    </a:lnTo>
                    <a:lnTo>
                      <a:pt x="0" y="640080"/>
                    </a:lnTo>
                    <a:lnTo>
                      <a:pt x="49445" y="651604"/>
                    </a:lnTo>
                    <a:lnTo>
                      <a:pt x="98890" y="662469"/>
                    </a:lnTo>
                    <a:lnTo>
                      <a:pt x="148335" y="672676"/>
                    </a:lnTo>
                    <a:lnTo>
                      <a:pt x="197781" y="682225"/>
                    </a:lnTo>
                    <a:lnTo>
                      <a:pt x="247226" y="691115"/>
                    </a:lnTo>
                    <a:lnTo>
                      <a:pt x="296671" y="699346"/>
                    </a:lnTo>
                    <a:lnTo>
                      <a:pt x="346117" y="706919"/>
                    </a:lnTo>
                    <a:lnTo>
                      <a:pt x="395562" y="713834"/>
                    </a:lnTo>
                    <a:lnTo>
                      <a:pt x="445008" y="720090"/>
                    </a:lnTo>
                    <a:lnTo>
                      <a:pt x="445008" y="826770"/>
                    </a:lnTo>
                    <a:lnTo>
                      <a:pt x="494453" y="832367"/>
                    </a:lnTo>
                    <a:lnTo>
                      <a:pt x="543898" y="837306"/>
                    </a:lnTo>
                    <a:lnTo>
                      <a:pt x="593344" y="841586"/>
                    </a:lnTo>
                    <a:lnTo>
                      <a:pt x="642789" y="845208"/>
                    </a:lnTo>
                    <a:lnTo>
                      <a:pt x="692234" y="848171"/>
                    </a:lnTo>
                    <a:lnTo>
                      <a:pt x="741680" y="850476"/>
                    </a:lnTo>
                    <a:lnTo>
                      <a:pt x="791125" y="852122"/>
                    </a:lnTo>
                    <a:lnTo>
                      <a:pt x="840570" y="853110"/>
                    </a:lnTo>
                    <a:lnTo>
                      <a:pt x="890016" y="853440"/>
                    </a:lnTo>
                    <a:lnTo>
                      <a:pt x="939461" y="853110"/>
                    </a:lnTo>
                    <a:lnTo>
                      <a:pt x="988906" y="852122"/>
                    </a:lnTo>
                    <a:lnTo>
                      <a:pt x="1038352" y="850476"/>
                    </a:lnTo>
                    <a:lnTo>
                      <a:pt x="1087797" y="848171"/>
                    </a:lnTo>
                    <a:lnTo>
                      <a:pt x="1137242" y="845208"/>
                    </a:lnTo>
                    <a:lnTo>
                      <a:pt x="1186688" y="841586"/>
                    </a:lnTo>
                    <a:lnTo>
                      <a:pt x="1236133" y="837306"/>
                    </a:lnTo>
                    <a:lnTo>
                      <a:pt x="1285578" y="832367"/>
                    </a:lnTo>
                    <a:lnTo>
                      <a:pt x="1335024" y="826770"/>
                    </a:lnTo>
                    <a:lnTo>
                      <a:pt x="1335024" y="720090"/>
                    </a:lnTo>
                    <a:lnTo>
                      <a:pt x="1384469" y="713834"/>
                    </a:lnTo>
                    <a:lnTo>
                      <a:pt x="1433914" y="706919"/>
                    </a:lnTo>
                    <a:lnTo>
                      <a:pt x="1483359" y="699346"/>
                    </a:lnTo>
                    <a:lnTo>
                      <a:pt x="1532805" y="691115"/>
                    </a:lnTo>
                    <a:lnTo>
                      <a:pt x="1582250" y="682225"/>
                    </a:lnTo>
                    <a:lnTo>
                      <a:pt x="1631695" y="672676"/>
                    </a:lnTo>
                    <a:lnTo>
                      <a:pt x="1681141" y="662469"/>
                    </a:lnTo>
                    <a:lnTo>
                      <a:pt x="1730586" y="651604"/>
                    </a:lnTo>
                    <a:lnTo>
                      <a:pt x="1780032" y="640080"/>
                    </a:lnTo>
                    <a:lnTo>
                      <a:pt x="1557528" y="366712"/>
                    </a:lnTo>
                    <a:lnTo>
                      <a:pt x="1650575" y="213360"/>
                    </a:lnTo>
                    <a:lnTo>
                      <a:pt x="890016" y="213360"/>
                    </a:lnTo>
                    <a:lnTo>
                      <a:pt x="840570" y="213030"/>
                    </a:lnTo>
                    <a:lnTo>
                      <a:pt x="791125" y="212042"/>
                    </a:lnTo>
                    <a:lnTo>
                      <a:pt x="741680" y="210396"/>
                    </a:lnTo>
                    <a:lnTo>
                      <a:pt x="692234" y="208091"/>
                    </a:lnTo>
                    <a:lnTo>
                      <a:pt x="642789" y="205128"/>
                    </a:lnTo>
                    <a:lnTo>
                      <a:pt x="593343" y="201506"/>
                    </a:lnTo>
                    <a:lnTo>
                      <a:pt x="543898" y="197226"/>
                    </a:lnTo>
                    <a:lnTo>
                      <a:pt x="494453" y="192287"/>
                    </a:lnTo>
                    <a:lnTo>
                      <a:pt x="445008" y="186690"/>
                    </a:lnTo>
                    <a:lnTo>
                      <a:pt x="667512" y="100012"/>
                    </a:lnTo>
                    <a:lnTo>
                      <a:pt x="616164" y="96580"/>
                    </a:lnTo>
                    <a:lnTo>
                      <a:pt x="564817" y="92437"/>
                    </a:lnTo>
                    <a:lnTo>
                      <a:pt x="513470" y="87584"/>
                    </a:lnTo>
                    <a:lnTo>
                      <a:pt x="462123" y="82022"/>
                    </a:lnTo>
                    <a:lnTo>
                      <a:pt x="410776" y="75749"/>
                    </a:lnTo>
                    <a:lnTo>
                      <a:pt x="359429" y="68765"/>
                    </a:lnTo>
                    <a:lnTo>
                      <a:pt x="308082" y="61072"/>
                    </a:lnTo>
                    <a:lnTo>
                      <a:pt x="256735" y="52669"/>
                    </a:lnTo>
                    <a:lnTo>
                      <a:pt x="205388" y="43555"/>
                    </a:lnTo>
                    <a:lnTo>
                      <a:pt x="154041" y="33732"/>
                    </a:lnTo>
                    <a:lnTo>
                      <a:pt x="102694" y="23198"/>
                    </a:lnTo>
                    <a:lnTo>
                      <a:pt x="51347" y="11954"/>
                    </a:lnTo>
                    <a:lnTo>
                      <a:pt x="0" y="0"/>
                    </a:lnTo>
                    <a:close/>
                  </a:path>
                  <a:path w="1780540" h="853439">
                    <a:moveTo>
                      <a:pt x="1780032" y="0"/>
                    </a:moveTo>
                    <a:lnTo>
                      <a:pt x="1728684" y="11954"/>
                    </a:lnTo>
                    <a:lnTo>
                      <a:pt x="1677337" y="23198"/>
                    </a:lnTo>
                    <a:lnTo>
                      <a:pt x="1625990" y="33732"/>
                    </a:lnTo>
                    <a:lnTo>
                      <a:pt x="1574643" y="43555"/>
                    </a:lnTo>
                    <a:lnTo>
                      <a:pt x="1523296" y="52669"/>
                    </a:lnTo>
                    <a:lnTo>
                      <a:pt x="1471949" y="61072"/>
                    </a:lnTo>
                    <a:lnTo>
                      <a:pt x="1420602" y="68765"/>
                    </a:lnTo>
                    <a:lnTo>
                      <a:pt x="1369255" y="75749"/>
                    </a:lnTo>
                    <a:lnTo>
                      <a:pt x="1317908" y="82022"/>
                    </a:lnTo>
                    <a:lnTo>
                      <a:pt x="1266561" y="87584"/>
                    </a:lnTo>
                    <a:lnTo>
                      <a:pt x="1215214" y="92437"/>
                    </a:lnTo>
                    <a:lnTo>
                      <a:pt x="1163867" y="96580"/>
                    </a:lnTo>
                    <a:lnTo>
                      <a:pt x="1112520" y="100012"/>
                    </a:lnTo>
                    <a:lnTo>
                      <a:pt x="1335024" y="186690"/>
                    </a:lnTo>
                    <a:lnTo>
                      <a:pt x="1285578" y="192287"/>
                    </a:lnTo>
                    <a:lnTo>
                      <a:pt x="1236133" y="197226"/>
                    </a:lnTo>
                    <a:lnTo>
                      <a:pt x="1186688" y="201506"/>
                    </a:lnTo>
                    <a:lnTo>
                      <a:pt x="1137242" y="205128"/>
                    </a:lnTo>
                    <a:lnTo>
                      <a:pt x="1087797" y="208091"/>
                    </a:lnTo>
                    <a:lnTo>
                      <a:pt x="1038352" y="210396"/>
                    </a:lnTo>
                    <a:lnTo>
                      <a:pt x="988906" y="212042"/>
                    </a:lnTo>
                    <a:lnTo>
                      <a:pt x="939461" y="213030"/>
                    </a:lnTo>
                    <a:lnTo>
                      <a:pt x="890016" y="213360"/>
                    </a:lnTo>
                    <a:lnTo>
                      <a:pt x="1650575" y="213360"/>
                    </a:lnTo>
                    <a:lnTo>
                      <a:pt x="17800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BBC0FF80-ED45-4ABB-8B75-72CD095BEC5C}"/>
                  </a:ext>
                </a:extLst>
              </p:cNvPr>
              <p:cNvSpPr/>
              <p:nvPr/>
            </p:nvSpPr>
            <p:spPr>
              <a:xfrm>
                <a:off x="8302753" y="4690580"/>
                <a:ext cx="890269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w="890270" h="113664">
                    <a:moveTo>
                      <a:pt x="457369" y="113265"/>
                    </a:moveTo>
                    <a:lnTo>
                      <a:pt x="432646" y="113265"/>
                    </a:lnTo>
                    <a:lnTo>
                      <a:pt x="445007" y="113347"/>
                    </a:lnTo>
                    <a:lnTo>
                      <a:pt x="457369" y="113265"/>
                    </a:lnTo>
                    <a:close/>
                  </a:path>
                  <a:path w="890270" h="113664">
                    <a:moveTo>
                      <a:pt x="407923" y="113100"/>
                    </a:moveTo>
                    <a:lnTo>
                      <a:pt x="420285" y="113265"/>
                    </a:lnTo>
                    <a:lnTo>
                      <a:pt x="432646" y="113265"/>
                    </a:lnTo>
                    <a:lnTo>
                      <a:pt x="407923" y="113100"/>
                    </a:lnTo>
                    <a:close/>
                  </a:path>
                  <a:path w="890270" h="113664">
                    <a:moveTo>
                      <a:pt x="482092" y="113100"/>
                    </a:moveTo>
                    <a:lnTo>
                      <a:pt x="457369" y="113265"/>
                    </a:lnTo>
                    <a:lnTo>
                      <a:pt x="469730" y="113265"/>
                    </a:lnTo>
                    <a:lnTo>
                      <a:pt x="482092" y="113100"/>
                    </a:lnTo>
                    <a:close/>
                  </a:path>
                  <a:path w="890270" h="113664">
                    <a:moveTo>
                      <a:pt x="383201" y="112771"/>
                    </a:moveTo>
                    <a:lnTo>
                      <a:pt x="395562" y="113018"/>
                    </a:lnTo>
                    <a:lnTo>
                      <a:pt x="407923" y="113100"/>
                    </a:lnTo>
                    <a:lnTo>
                      <a:pt x="383201" y="112771"/>
                    </a:lnTo>
                    <a:close/>
                  </a:path>
                  <a:path w="890270" h="113664">
                    <a:moveTo>
                      <a:pt x="506814" y="112771"/>
                    </a:moveTo>
                    <a:lnTo>
                      <a:pt x="482092" y="113100"/>
                    </a:lnTo>
                    <a:lnTo>
                      <a:pt x="494453" y="113018"/>
                    </a:lnTo>
                    <a:lnTo>
                      <a:pt x="506814" y="112771"/>
                    </a:lnTo>
                    <a:close/>
                  </a:path>
                  <a:path w="890270" h="113664">
                    <a:moveTo>
                      <a:pt x="358478" y="112277"/>
                    </a:moveTo>
                    <a:lnTo>
                      <a:pt x="370839" y="112606"/>
                    </a:lnTo>
                    <a:lnTo>
                      <a:pt x="383201" y="112771"/>
                    </a:lnTo>
                    <a:lnTo>
                      <a:pt x="358478" y="112277"/>
                    </a:lnTo>
                    <a:close/>
                  </a:path>
                  <a:path w="890270" h="113664">
                    <a:moveTo>
                      <a:pt x="531537" y="112277"/>
                    </a:moveTo>
                    <a:lnTo>
                      <a:pt x="506814" y="112771"/>
                    </a:lnTo>
                    <a:lnTo>
                      <a:pt x="519175" y="112606"/>
                    </a:lnTo>
                    <a:lnTo>
                      <a:pt x="531537" y="112277"/>
                    </a:lnTo>
                    <a:close/>
                  </a:path>
                  <a:path w="890270" h="113664">
                    <a:moveTo>
                      <a:pt x="333756" y="111618"/>
                    </a:moveTo>
                    <a:lnTo>
                      <a:pt x="346117" y="112030"/>
                    </a:lnTo>
                    <a:lnTo>
                      <a:pt x="358478" y="112277"/>
                    </a:lnTo>
                    <a:lnTo>
                      <a:pt x="333756" y="111618"/>
                    </a:lnTo>
                    <a:close/>
                  </a:path>
                  <a:path w="890270" h="113664">
                    <a:moveTo>
                      <a:pt x="556259" y="111618"/>
                    </a:moveTo>
                    <a:lnTo>
                      <a:pt x="531537" y="112277"/>
                    </a:lnTo>
                    <a:lnTo>
                      <a:pt x="543898" y="112030"/>
                    </a:lnTo>
                    <a:lnTo>
                      <a:pt x="556259" y="111618"/>
                    </a:lnTo>
                    <a:close/>
                  </a:path>
                  <a:path w="890270" h="113664">
                    <a:moveTo>
                      <a:pt x="309033" y="110795"/>
                    </a:moveTo>
                    <a:lnTo>
                      <a:pt x="321394" y="111289"/>
                    </a:lnTo>
                    <a:lnTo>
                      <a:pt x="333756" y="111618"/>
                    </a:lnTo>
                    <a:lnTo>
                      <a:pt x="309033" y="110795"/>
                    </a:lnTo>
                    <a:close/>
                  </a:path>
                  <a:path w="890270" h="113664">
                    <a:moveTo>
                      <a:pt x="580982" y="110795"/>
                    </a:moveTo>
                    <a:lnTo>
                      <a:pt x="556259" y="111618"/>
                    </a:lnTo>
                    <a:lnTo>
                      <a:pt x="568621" y="111289"/>
                    </a:lnTo>
                    <a:lnTo>
                      <a:pt x="580982" y="110795"/>
                    </a:lnTo>
                    <a:close/>
                  </a:path>
                  <a:path w="890270" h="113664">
                    <a:moveTo>
                      <a:pt x="284310" y="109807"/>
                    </a:moveTo>
                    <a:lnTo>
                      <a:pt x="296671" y="110384"/>
                    </a:lnTo>
                    <a:lnTo>
                      <a:pt x="309033" y="110795"/>
                    </a:lnTo>
                    <a:lnTo>
                      <a:pt x="284310" y="109807"/>
                    </a:lnTo>
                    <a:close/>
                  </a:path>
                  <a:path w="890270" h="113664">
                    <a:moveTo>
                      <a:pt x="605705" y="109807"/>
                    </a:moveTo>
                    <a:lnTo>
                      <a:pt x="580982" y="110795"/>
                    </a:lnTo>
                    <a:lnTo>
                      <a:pt x="593343" y="110384"/>
                    </a:lnTo>
                    <a:lnTo>
                      <a:pt x="605705" y="109807"/>
                    </a:lnTo>
                    <a:close/>
                  </a:path>
                  <a:path w="890270" h="113664">
                    <a:moveTo>
                      <a:pt x="259587" y="108655"/>
                    </a:moveTo>
                    <a:lnTo>
                      <a:pt x="271949" y="109314"/>
                    </a:lnTo>
                    <a:lnTo>
                      <a:pt x="284310" y="109807"/>
                    </a:lnTo>
                    <a:lnTo>
                      <a:pt x="259587" y="108655"/>
                    </a:lnTo>
                    <a:close/>
                  </a:path>
                  <a:path w="890270" h="113664">
                    <a:moveTo>
                      <a:pt x="630428" y="108655"/>
                    </a:moveTo>
                    <a:lnTo>
                      <a:pt x="605705" y="109807"/>
                    </a:lnTo>
                    <a:lnTo>
                      <a:pt x="618066" y="109314"/>
                    </a:lnTo>
                    <a:lnTo>
                      <a:pt x="630428" y="108655"/>
                    </a:lnTo>
                    <a:close/>
                  </a:path>
                  <a:path w="890270" h="113664">
                    <a:moveTo>
                      <a:pt x="234865" y="107338"/>
                    </a:moveTo>
                    <a:lnTo>
                      <a:pt x="247226" y="108079"/>
                    </a:lnTo>
                    <a:lnTo>
                      <a:pt x="259587" y="108655"/>
                    </a:lnTo>
                    <a:lnTo>
                      <a:pt x="234865" y="107338"/>
                    </a:lnTo>
                    <a:close/>
                  </a:path>
                  <a:path w="890270" h="113664">
                    <a:moveTo>
                      <a:pt x="655150" y="107338"/>
                    </a:moveTo>
                    <a:lnTo>
                      <a:pt x="630428" y="108655"/>
                    </a:lnTo>
                    <a:lnTo>
                      <a:pt x="642789" y="108079"/>
                    </a:lnTo>
                    <a:lnTo>
                      <a:pt x="655150" y="107338"/>
                    </a:lnTo>
                    <a:close/>
                  </a:path>
                  <a:path w="890270" h="113664">
                    <a:moveTo>
                      <a:pt x="222503" y="106597"/>
                    </a:moveTo>
                    <a:lnTo>
                      <a:pt x="234865" y="107338"/>
                    </a:lnTo>
                    <a:lnTo>
                      <a:pt x="222503" y="106597"/>
                    </a:lnTo>
                    <a:close/>
                  </a:path>
                  <a:path w="890270" h="113664">
                    <a:moveTo>
                      <a:pt x="667511" y="106597"/>
                    </a:moveTo>
                    <a:lnTo>
                      <a:pt x="655150" y="107338"/>
                    </a:lnTo>
                    <a:lnTo>
                      <a:pt x="667511" y="106680"/>
                    </a:lnTo>
                    <a:close/>
                  </a:path>
                  <a:path w="890270" h="113664">
                    <a:moveTo>
                      <a:pt x="222503" y="0"/>
                    </a:moveTo>
                    <a:lnTo>
                      <a:pt x="0" y="86677"/>
                    </a:lnTo>
                    <a:lnTo>
                      <a:pt x="49445" y="92274"/>
                    </a:lnTo>
                    <a:lnTo>
                      <a:pt x="98890" y="97213"/>
                    </a:lnTo>
                    <a:lnTo>
                      <a:pt x="148335" y="101494"/>
                    </a:lnTo>
                    <a:lnTo>
                      <a:pt x="197781" y="105116"/>
                    </a:lnTo>
                    <a:lnTo>
                      <a:pt x="222503" y="106597"/>
                    </a:lnTo>
                    <a:lnTo>
                      <a:pt x="222503" y="0"/>
                    </a:lnTo>
                    <a:close/>
                  </a:path>
                  <a:path w="890270" h="113664">
                    <a:moveTo>
                      <a:pt x="667511" y="0"/>
                    </a:moveTo>
                    <a:lnTo>
                      <a:pt x="667511" y="106597"/>
                    </a:lnTo>
                    <a:lnTo>
                      <a:pt x="692234" y="105116"/>
                    </a:lnTo>
                    <a:lnTo>
                      <a:pt x="741679" y="101494"/>
                    </a:lnTo>
                    <a:lnTo>
                      <a:pt x="791125" y="97213"/>
                    </a:lnTo>
                    <a:lnTo>
                      <a:pt x="840570" y="92274"/>
                    </a:lnTo>
                    <a:lnTo>
                      <a:pt x="890015" y="86677"/>
                    </a:lnTo>
                    <a:lnTo>
                      <a:pt x="667511" y="0"/>
                    </a:lnTo>
                    <a:close/>
                  </a:path>
                </a:pathLst>
              </a:custGeom>
              <a:solidFill>
                <a:srgbClr val="CECECE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58F2FF0D-C878-4C80-90E4-D613D94E3B78}"/>
                  </a:ext>
                </a:extLst>
              </p:cNvPr>
              <p:cNvSpPr/>
              <p:nvPr/>
            </p:nvSpPr>
            <p:spPr>
              <a:xfrm>
                <a:off x="7857745" y="4590569"/>
                <a:ext cx="1780539" cy="853440"/>
              </a:xfrm>
              <a:custGeom>
                <a:avLst/>
                <a:gdLst/>
                <a:ahLst/>
                <a:cxnLst/>
                <a:rect l="l" t="t" r="r" b="b"/>
                <a:pathLst>
                  <a:path w="1780540" h="853439">
                    <a:moveTo>
                      <a:pt x="0" y="0"/>
                    </a:moveTo>
                    <a:lnTo>
                      <a:pt x="51347" y="11954"/>
                    </a:lnTo>
                    <a:lnTo>
                      <a:pt x="102694" y="23198"/>
                    </a:lnTo>
                    <a:lnTo>
                      <a:pt x="154041" y="33732"/>
                    </a:lnTo>
                    <a:lnTo>
                      <a:pt x="205388" y="43555"/>
                    </a:lnTo>
                    <a:lnTo>
                      <a:pt x="256735" y="52669"/>
                    </a:lnTo>
                    <a:lnTo>
                      <a:pt x="308082" y="61072"/>
                    </a:lnTo>
                    <a:lnTo>
                      <a:pt x="359429" y="68765"/>
                    </a:lnTo>
                    <a:lnTo>
                      <a:pt x="410776" y="75749"/>
                    </a:lnTo>
                    <a:lnTo>
                      <a:pt x="462123" y="82022"/>
                    </a:lnTo>
                    <a:lnTo>
                      <a:pt x="513470" y="87584"/>
                    </a:lnTo>
                    <a:lnTo>
                      <a:pt x="564817" y="92437"/>
                    </a:lnTo>
                    <a:lnTo>
                      <a:pt x="616164" y="96580"/>
                    </a:lnTo>
                    <a:lnTo>
                      <a:pt x="667512" y="100012"/>
                    </a:lnTo>
                    <a:lnTo>
                      <a:pt x="445008" y="186690"/>
                    </a:lnTo>
                    <a:lnTo>
                      <a:pt x="494453" y="192287"/>
                    </a:lnTo>
                    <a:lnTo>
                      <a:pt x="543898" y="197226"/>
                    </a:lnTo>
                    <a:lnTo>
                      <a:pt x="593343" y="201506"/>
                    </a:lnTo>
                    <a:lnTo>
                      <a:pt x="642789" y="205128"/>
                    </a:lnTo>
                    <a:lnTo>
                      <a:pt x="692234" y="208091"/>
                    </a:lnTo>
                    <a:lnTo>
                      <a:pt x="741680" y="210396"/>
                    </a:lnTo>
                    <a:lnTo>
                      <a:pt x="791125" y="212042"/>
                    </a:lnTo>
                    <a:lnTo>
                      <a:pt x="840570" y="213030"/>
                    </a:lnTo>
                    <a:lnTo>
                      <a:pt x="890016" y="213360"/>
                    </a:lnTo>
                    <a:lnTo>
                      <a:pt x="939461" y="213030"/>
                    </a:lnTo>
                    <a:lnTo>
                      <a:pt x="988906" y="212042"/>
                    </a:lnTo>
                    <a:lnTo>
                      <a:pt x="1038352" y="210396"/>
                    </a:lnTo>
                    <a:lnTo>
                      <a:pt x="1087797" y="208091"/>
                    </a:lnTo>
                    <a:lnTo>
                      <a:pt x="1137242" y="205128"/>
                    </a:lnTo>
                    <a:lnTo>
                      <a:pt x="1186688" y="201506"/>
                    </a:lnTo>
                    <a:lnTo>
                      <a:pt x="1236133" y="197226"/>
                    </a:lnTo>
                    <a:lnTo>
                      <a:pt x="1285578" y="192287"/>
                    </a:lnTo>
                    <a:lnTo>
                      <a:pt x="1335024" y="186690"/>
                    </a:lnTo>
                    <a:lnTo>
                      <a:pt x="1112520" y="100012"/>
                    </a:lnTo>
                    <a:lnTo>
                      <a:pt x="1163867" y="96580"/>
                    </a:lnTo>
                    <a:lnTo>
                      <a:pt x="1215214" y="92437"/>
                    </a:lnTo>
                    <a:lnTo>
                      <a:pt x="1266561" y="87584"/>
                    </a:lnTo>
                    <a:lnTo>
                      <a:pt x="1317908" y="82022"/>
                    </a:lnTo>
                    <a:lnTo>
                      <a:pt x="1369255" y="75749"/>
                    </a:lnTo>
                    <a:lnTo>
                      <a:pt x="1420602" y="68765"/>
                    </a:lnTo>
                    <a:lnTo>
                      <a:pt x="1471949" y="61072"/>
                    </a:lnTo>
                    <a:lnTo>
                      <a:pt x="1523296" y="52669"/>
                    </a:lnTo>
                    <a:lnTo>
                      <a:pt x="1574643" y="43555"/>
                    </a:lnTo>
                    <a:lnTo>
                      <a:pt x="1625990" y="33732"/>
                    </a:lnTo>
                    <a:lnTo>
                      <a:pt x="1677337" y="23198"/>
                    </a:lnTo>
                    <a:lnTo>
                      <a:pt x="1728684" y="11954"/>
                    </a:lnTo>
                    <a:lnTo>
                      <a:pt x="1780032" y="0"/>
                    </a:lnTo>
                    <a:lnTo>
                      <a:pt x="1557528" y="366712"/>
                    </a:lnTo>
                    <a:lnTo>
                      <a:pt x="1780032" y="640080"/>
                    </a:lnTo>
                    <a:lnTo>
                      <a:pt x="1730586" y="651604"/>
                    </a:lnTo>
                    <a:lnTo>
                      <a:pt x="1681141" y="662469"/>
                    </a:lnTo>
                    <a:lnTo>
                      <a:pt x="1631695" y="672676"/>
                    </a:lnTo>
                    <a:lnTo>
                      <a:pt x="1582250" y="682225"/>
                    </a:lnTo>
                    <a:lnTo>
                      <a:pt x="1532805" y="691115"/>
                    </a:lnTo>
                    <a:lnTo>
                      <a:pt x="1483359" y="699346"/>
                    </a:lnTo>
                    <a:lnTo>
                      <a:pt x="1433914" y="706919"/>
                    </a:lnTo>
                    <a:lnTo>
                      <a:pt x="1384469" y="713834"/>
                    </a:lnTo>
                    <a:lnTo>
                      <a:pt x="1335024" y="720090"/>
                    </a:lnTo>
                    <a:lnTo>
                      <a:pt x="1335024" y="826770"/>
                    </a:lnTo>
                    <a:lnTo>
                      <a:pt x="1285578" y="832367"/>
                    </a:lnTo>
                    <a:lnTo>
                      <a:pt x="1236133" y="837306"/>
                    </a:lnTo>
                    <a:lnTo>
                      <a:pt x="1186688" y="841586"/>
                    </a:lnTo>
                    <a:lnTo>
                      <a:pt x="1137242" y="845208"/>
                    </a:lnTo>
                    <a:lnTo>
                      <a:pt x="1087797" y="848171"/>
                    </a:lnTo>
                    <a:lnTo>
                      <a:pt x="1038352" y="850476"/>
                    </a:lnTo>
                    <a:lnTo>
                      <a:pt x="988906" y="852122"/>
                    </a:lnTo>
                    <a:lnTo>
                      <a:pt x="939461" y="853110"/>
                    </a:lnTo>
                    <a:lnTo>
                      <a:pt x="890016" y="853440"/>
                    </a:lnTo>
                    <a:lnTo>
                      <a:pt x="840570" y="853110"/>
                    </a:lnTo>
                    <a:lnTo>
                      <a:pt x="791125" y="852122"/>
                    </a:lnTo>
                    <a:lnTo>
                      <a:pt x="741680" y="850476"/>
                    </a:lnTo>
                    <a:lnTo>
                      <a:pt x="692234" y="848171"/>
                    </a:lnTo>
                    <a:lnTo>
                      <a:pt x="642789" y="845208"/>
                    </a:lnTo>
                    <a:lnTo>
                      <a:pt x="593344" y="841586"/>
                    </a:lnTo>
                    <a:lnTo>
                      <a:pt x="543898" y="837306"/>
                    </a:lnTo>
                    <a:lnTo>
                      <a:pt x="494453" y="832367"/>
                    </a:lnTo>
                    <a:lnTo>
                      <a:pt x="445008" y="826770"/>
                    </a:lnTo>
                    <a:lnTo>
                      <a:pt x="445008" y="720090"/>
                    </a:lnTo>
                    <a:lnTo>
                      <a:pt x="395562" y="713834"/>
                    </a:lnTo>
                    <a:lnTo>
                      <a:pt x="346117" y="706919"/>
                    </a:lnTo>
                    <a:lnTo>
                      <a:pt x="296671" y="699346"/>
                    </a:lnTo>
                    <a:lnTo>
                      <a:pt x="247226" y="691115"/>
                    </a:lnTo>
                    <a:lnTo>
                      <a:pt x="197781" y="682225"/>
                    </a:lnTo>
                    <a:lnTo>
                      <a:pt x="148335" y="672676"/>
                    </a:lnTo>
                    <a:lnTo>
                      <a:pt x="98890" y="662469"/>
                    </a:lnTo>
                    <a:lnTo>
                      <a:pt x="49445" y="651604"/>
                    </a:lnTo>
                    <a:lnTo>
                      <a:pt x="0" y="640080"/>
                    </a:lnTo>
                    <a:lnTo>
                      <a:pt x="222504" y="366712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138E6363-88BB-40D3-94AF-93A5D97A04AE}"/>
                  </a:ext>
                </a:extLst>
              </p:cNvPr>
              <p:cNvSpPr/>
              <p:nvPr/>
            </p:nvSpPr>
            <p:spPr>
              <a:xfrm>
                <a:off x="8302752" y="4777258"/>
                <a:ext cx="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h="533400">
                    <a:moveTo>
                      <a:pt x="0" y="533399"/>
                    </a:moveTo>
                    <a:lnTo>
                      <a:pt x="0" y="0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E116343D-F5FF-49FE-B7CD-7C0D1A384DD0}"/>
                  </a:ext>
                </a:extLst>
              </p:cNvPr>
              <p:cNvSpPr/>
              <p:nvPr/>
            </p:nvSpPr>
            <p:spPr>
              <a:xfrm>
                <a:off x="9192768" y="4777258"/>
                <a:ext cx="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h="533400">
                    <a:moveTo>
                      <a:pt x="0" y="0"/>
                    </a:moveTo>
                    <a:lnTo>
                      <a:pt x="0" y="533399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object 9">
                <a:extLst>
                  <a:ext uri="{FF2B5EF4-FFF2-40B4-BE49-F238E27FC236}">
                    <a16:creationId xmlns:a16="http://schemas.microsoft.com/office/drawing/2014/main" id="{D30DD377-514B-4645-ABED-21AA2A122480}"/>
                  </a:ext>
                </a:extLst>
              </p:cNvPr>
              <p:cNvSpPr/>
              <p:nvPr/>
            </p:nvSpPr>
            <p:spPr>
              <a:xfrm>
                <a:off x="8525256" y="4690581"/>
                <a:ext cx="0" cy="106680"/>
              </a:xfrm>
              <a:custGeom>
                <a:avLst/>
                <a:gdLst/>
                <a:ahLst/>
                <a:cxnLst/>
                <a:rect l="l" t="t" r="r" b="b"/>
                <a:pathLst>
                  <a:path h="106679">
                    <a:moveTo>
                      <a:pt x="0" y="0"/>
                    </a:moveTo>
                    <a:lnTo>
                      <a:pt x="0" y="106680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object 10">
                <a:extLst>
                  <a:ext uri="{FF2B5EF4-FFF2-40B4-BE49-F238E27FC236}">
                    <a16:creationId xmlns:a16="http://schemas.microsoft.com/office/drawing/2014/main" id="{BFFA3800-F340-436D-B248-6ED4280189C9}"/>
                  </a:ext>
                </a:extLst>
              </p:cNvPr>
              <p:cNvSpPr/>
              <p:nvPr/>
            </p:nvSpPr>
            <p:spPr>
              <a:xfrm>
                <a:off x="8970264" y="4690581"/>
                <a:ext cx="0" cy="106680"/>
              </a:xfrm>
              <a:custGeom>
                <a:avLst/>
                <a:gdLst/>
                <a:ahLst/>
                <a:cxnLst/>
                <a:rect l="l" t="t" r="r" b="b"/>
                <a:pathLst>
                  <a:path h="106679">
                    <a:moveTo>
                      <a:pt x="0" y="106680"/>
                    </a:moveTo>
                    <a:lnTo>
                      <a:pt x="0" y="0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bject 11">
                <a:extLst>
                  <a:ext uri="{FF2B5EF4-FFF2-40B4-BE49-F238E27FC236}">
                    <a16:creationId xmlns:a16="http://schemas.microsoft.com/office/drawing/2014/main" id="{B8E6F131-7238-44DF-AAE2-B489A14CCA7A}"/>
                  </a:ext>
                </a:extLst>
              </p:cNvPr>
              <p:cNvSpPr txBox="1"/>
              <p:nvPr/>
            </p:nvSpPr>
            <p:spPr>
              <a:xfrm>
                <a:off x="8381229" y="4864316"/>
                <a:ext cx="840105" cy="2436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defRPr/>
                </a:pPr>
                <a:r>
                  <a:rPr sz="150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Notice</a:t>
                </a:r>
                <a:r>
                  <a:rPr sz="1500" b="1" spc="-65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sz="150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of</a:t>
                </a:r>
                <a:endParaRPr sz="15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63BE970C-7171-4B2A-9562-80F0BDE45597}"/>
                  </a:ext>
                </a:extLst>
              </p:cNvPr>
              <p:cNvSpPr txBox="1"/>
              <p:nvPr/>
            </p:nvSpPr>
            <p:spPr>
              <a:xfrm>
                <a:off x="8381229" y="5092916"/>
                <a:ext cx="602615" cy="2436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defRPr/>
                </a:pPr>
                <a:r>
                  <a:rPr sz="1500" b="1" spc="-90" dirty="0">
                    <a:solidFill>
                      <a:srgbClr val="FF0000"/>
                    </a:solidFill>
                    <a:latin typeface="Arial"/>
                    <a:cs typeface="Arial"/>
                  </a:rPr>
                  <a:t>A</a:t>
                </a:r>
                <a:r>
                  <a:rPr sz="1500" b="1" spc="25" dirty="0">
                    <a:solidFill>
                      <a:srgbClr val="FF0000"/>
                    </a:solidFill>
                    <a:latin typeface="Arial"/>
                    <a:cs typeface="Arial"/>
                  </a:rPr>
                  <a:t>w</a:t>
                </a:r>
                <a:r>
                  <a:rPr sz="15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a</a:t>
                </a:r>
                <a:r>
                  <a:rPr sz="150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r</a:t>
                </a:r>
                <a:r>
                  <a:rPr sz="15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d</a:t>
                </a:r>
                <a:endParaRPr sz="15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object 13">
                <a:extLst>
                  <a:ext uri="{FF2B5EF4-FFF2-40B4-BE49-F238E27FC236}">
                    <a16:creationId xmlns:a16="http://schemas.microsoft.com/office/drawing/2014/main" id="{7013AA6F-4989-49F6-B807-0F2EFD3B414B}"/>
                  </a:ext>
                </a:extLst>
              </p:cNvPr>
              <p:cNvSpPr/>
              <p:nvPr/>
            </p:nvSpPr>
            <p:spPr>
              <a:xfrm>
                <a:off x="2557792" y="1688475"/>
                <a:ext cx="800735" cy="846455"/>
              </a:xfrm>
              <a:custGeom>
                <a:avLst/>
                <a:gdLst/>
                <a:ahLst/>
                <a:cxnLst/>
                <a:rect l="l" t="t" r="r" b="b"/>
                <a:pathLst>
                  <a:path w="800735" h="846455">
                    <a:moveTo>
                      <a:pt x="665328" y="0"/>
                    </a:moveTo>
                    <a:lnTo>
                      <a:pt x="0" y="177148"/>
                    </a:lnTo>
                    <a:lnTo>
                      <a:pt x="135930" y="846114"/>
                    </a:lnTo>
                    <a:lnTo>
                      <a:pt x="800593" y="675626"/>
                    </a:lnTo>
                    <a:lnTo>
                      <a:pt x="6653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object 14">
                <a:extLst>
                  <a:ext uri="{FF2B5EF4-FFF2-40B4-BE49-F238E27FC236}">
                    <a16:creationId xmlns:a16="http://schemas.microsoft.com/office/drawing/2014/main" id="{94EF8CAB-0485-4DE9-9C66-0A2EF50422D4}"/>
                  </a:ext>
                </a:extLst>
              </p:cNvPr>
              <p:cNvSpPr/>
              <p:nvPr/>
            </p:nvSpPr>
            <p:spPr>
              <a:xfrm>
                <a:off x="2563454" y="1717112"/>
                <a:ext cx="789940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789939" h="791210">
                    <a:moveTo>
                      <a:pt x="642340" y="0"/>
                    </a:moveTo>
                    <a:lnTo>
                      <a:pt x="0" y="148843"/>
                    </a:lnTo>
                    <a:lnTo>
                      <a:pt x="148925" y="790838"/>
                    </a:lnTo>
                    <a:lnTo>
                      <a:pt x="789932" y="642327"/>
                    </a:lnTo>
                    <a:lnTo>
                      <a:pt x="642340" y="0"/>
                    </a:lnTo>
                    <a:close/>
                  </a:path>
                </a:pathLst>
              </a:custGeom>
              <a:solidFill>
                <a:srgbClr val="CCEFFF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object 15">
                <a:extLst>
                  <a:ext uri="{FF2B5EF4-FFF2-40B4-BE49-F238E27FC236}">
                    <a16:creationId xmlns:a16="http://schemas.microsoft.com/office/drawing/2014/main" id="{2307CEC6-ABA2-45D0-8C0F-85E6D2AE827F}"/>
                  </a:ext>
                </a:extLst>
              </p:cNvPr>
              <p:cNvSpPr/>
              <p:nvPr/>
            </p:nvSpPr>
            <p:spPr>
              <a:xfrm>
                <a:off x="2993903" y="1843313"/>
                <a:ext cx="130267" cy="19912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object 16">
                <a:extLst>
                  <a:ext uri="{FF2B5EF4-FFF2-40B4-BE49-F238E27FC236}">
                    <a16:creationId xmlns:a16="http://schemas.microsoft.com/office/drawing/2014/main" id="{C72F5C25-679E-4BA5-8265-E23473FA1714}"/>
                  </a:ext>
                </a:extLst>
              </p:cNvPr>
              <p:cNvSpPr/>
              <p:nvPr/>
            </p:nvSpPr>
            <p:spPr>
              <a:xfrm>
                <a:off x="2932600" y="1508331"/>
                <a:ext cx="25781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257810" h="349250">
                    <a:moveTo>
                      <a:pt x="86623" y="0"/>
                    </a:moveTo>
                    <a:lnTo>
                      <a:pt x="2665" y="56606"/>
                    </a:lnTo>
                    <a:lnTo>
                      <a:pt x="0" y="237085"/>
                    </a:lnTo>
                    <a:lnTo>
                      <a:pt x="63635" y="307344"/>
                    </a:lnTo>
                    <a:lnTo>
                      <a:pt x="62968" y="346637"/>
                    </a:lnTo>
                    <a:lnTo>
                      <a:pt x="192569" y="348634"/>
                    </a:lnTo>
                    <a:lnTo>
                      <a:pt x="193235" y="309341"/>
                    </a:lnTo>
                    <a:lnTo>
                      <a:pt x="254537" y="240747"/>
                    </a:lnTo>
                    <a:lnTo>
                      <a:pt x="257203" y="60269"/>
                    </a:lnTo>
                    <a:lnTo>
                      <a:pt x="174579" y="1330"/>
                    </a:lnTo>
                    <a:lnTo>
                      <a:pt x="86623" y="0"/>
                    </a:lnTo>
                    <a:close/>
                  </a:path>
                </a:pathLst>
              </a:custGeom>
              <a:solidFill>
                <a:srgbClr val="E282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object 17">
                <a:extLst>
                  <a:ext uri="{FF2B5EF4-FFF2-40B4-BE49-F238E27FC236}">
                    <a16:creationId xmlns:a16="http://schemas.microsoft.com/office/drawing/2014/main" id="{4AE626E7-F6D3-4C03-99D1-D977B7B8F39A}"/>
                  </a:ext>
                </a:extLst>
              </p:cNvPr>
              <p:cNvSpPr/>
              <p:nvPr/>
            </p:nvSpPr>
            <p:spPr>
              <a:xfrm>
                <a:off x="3101847" y="1370351"/>
                <a:ext cx="189570" cy="15829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object 18">
                <a:extLst>
                  <a:ext uri="{FF2B5EF4-FFF2-40B4-BE49-F238E27FC236}">
                    <a16:creationId xmlns:a16="http://schemas.microsoft.com/office/drawing/2014/main" id="{63EFA183-589A-45B9-AA24-0A238E172B5B}"/>
                  </a:ext>
                </a:extLst>
              </p:cNvPr>
              <p:cNvSpPr/>
              <p:nvPr/>
            </p:nvSpPr>
            <p:spPr>
              <a:xfrm>
                <a:off x="2843645" y="1370351"/>
                <a:ext cx="179242" cy="16128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object 19">
                <a:extLst>
                  <a:ext uri="{FF2B5EF4-FFF2-40B4-BE49-F238E27FC236}">
                    <a16:creationId xmlns:a16="http://schemas.microsoft.com/office/drawing/2014/main" id="{5BC3AA83-6B3A-4F9B-B2E8-E2EF681135F2}"/>
                  </a:ext>
                </a:extLst>
              </p:cNvPr>
              <p:cNvSpPr/>
              <p:nvPr/>
            </p:nvSpPr>
            <p:spPr>
              <a:xfrm>
                <a:off x="3105847" y="1520651"/>
                <a:ext cx="84455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336550">
                    <a:moveTo>
                      <a:pt x="16991" y="0"/>
                    </a:moveTo>
                    <a:lnTo>
                      <a:pt x="66965" y="62267"/>
                    </a:lnTo>
                    <a:lnTo>
                      <a:pt x="73628" y="226429"/>
                    </a:lnTo>
                    <a:lnTo>
                      <a:pt x="0" y="293691"/>
                    </a:lnTo>
                    <a:lnTo>
                      <a:pt x="17324" y="336314"/>
                    </a:lnTo>
                    <a:lnTo>
                      <a:pt x="19323" y="336314"/>
                    </a:lnTo>
                    <a:lnTo>
                      <a:pt x="19989" y="297021"/>
                    </a:lnTo>
                    <a:lnTo>
                      <a:pt x="81291" y="228427"/>
                    </a:lnTo>
                    <a:lnTo>
                      <a:pt x="83957" y="47949"/>
                    </a:lnTo>
                    <a:lnTo>
                      <a:pt x="1699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object 20">
                <a:extLst>
                  <a:ext uri="{FF2B5EF4-FFF2-40B4-BE49-F238E27FC236}">
                    <a16:creationId xmlns:a16="http://schemas.microsoft.com/office/drawing/2014/main" id="{68D7EC7C-30AB-474C-B7FF-A5E71BC482E4}"/>
                  </a:ext>
                </a:extLst>
              </p:cNvPr>
              <p:cNvSpPr/>
              <p:nvPr/>
            </p:nvSpPr>
            <p:spPr>
              <a:xfrm>
                <a:off x="2510032" y="2056090"/>
                <a:ext cx="5778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67310">
                    <a:moveTo>
                      <a:pt x="28435" y="0"/>
                    </a:moveTo>
                    <a:lnTo>
                      <a:pt x="0" y="15098"/>
                    </a:lnTo>
                    <a:lnTo>
                      <a:pt x="0" y="22561"/>
                    </a:lnTo>
                    <a:lnTo>
                      <a:pt x="28435" y="67263"/>
                    </a:lnTo>
                    <a:lnTo>
                      <a:pt x="57420" y="42622"/>
                    </a:lnTo>
                    <a:lnTo>
                      <a:pt x="2843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object 21">
                <a:extLst>
                  <a:ext uri="{FF2B5EF4-FFF2-40B4-BE49-F238E27FC236}">
                    <a16:creationId xmlns:a16="http://schemas.microsoft.com/office/drawing/2014/main" id="{12EBFB86-F6EE-449D-B6A4-EB755183AF74}"/>
                  </a:ext>
                </a:extLst>
              </p:cNvPr>
              <p:cNvSpPr/>
              <p:nvPr/>
            </p:nvSpPr>
            <p:spPr>
              <a:xfrm>
                <a:off x="2903948" y="1745084"/>
                <a:ext cx="6096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46355">
                    <a:moveTo>
                      <a:pt x="2331" y="0"/>
                    </a:moveTo>
                    <a:lnTo>
                      <a:pt x="0" y="37959"/>
                    </a:lnTo>
                    <a:lnTo>
                      <a:pt x="51306" y="46284"/>
                    </a:lnTo>
                    <a:lnTo>
                      <a:pt x="60635" y="11320"/>
                    </a:lnTo>
                    <a:lnTo>
                      <a:pt x="233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object 22">
                <a:extLst>
                  <a:ext uri="{FF2B5EF4-FFF2-40B4-BE49-F238E27FC236}">
                    <a16:creationId xmlns:a16="http://schemas.microsoft.com/office/drawing/2014/main" id="{24F80432-AB9C-4A0C-8B2E-7F59F8C46C4F}"/>
                  </a:ext>
                </a:extLst>
              </p:cNvPr>
              <p:cNvSpPr/>
              <p:nvPr/>
            </p:nvSpPr>
            <p:spPr>
              <a:xfrm>
                <a:off x="2523142" y="1773053"/>
                <a:ext cx="461645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25450">
                    <a:moveTo>
                      <a:pt x="344501" y="217771"/>
                    </a:moveTo>
                    <a:lnTo>
                      <a:pt x="199566" y="217771"/>
                    </a:lnTo>
                    <a:lnTo>
                      <a:pt x="116607" y="424888"/>
                    </a:lnTo>
                    <a:lnTo>
                      <a:pt x="431780" y="365950"/>
                    </a:lnTo>
                    <a:lnTo>
                      <a:pt x="344501" y="217771"/>
                    </a:lnTo>
                    <a:close/>
                  </a:path>
                  <a:path w="461644" h="425450">
                    <a:moveTo>
                      <a:pt x="163250" y="82579"/>
                    </a:moveTo>
                    <a:lnTo>
                      <a:pt x="0" y="271382"/>
                    </a:lnTo>
                    <a:lnTo>
                      <a:pt x="55638" y="357959"/>
                    </a:lnTo>
                    <a:lnTo>
                      <a:pt x="199566" y="217771"/>
                    </a:lnTo>
                    <a:lnTo>
                      <a:pt x="344501" y="217771"/>
                    </a:lnTo>
                    <a:lnTo>
                      <a:pt x="331164" y="195128"/>
                    </a:lnTo>
                    <a:lnTo>
                      <a:pt x="437777" y="182475"/>
                    </a:lnTo>
                    <a:lnTo>
                      <a:pt x="450703" y="88907"/>
                    </a:lnTo>
                    <a:lnTo>
                      <a:pt x="375143" y="88907"/>
                    </a:lnTo>
                    <a:lnTo>
                      <a:pt x="309177" y="85909"/>
                    </a:lnTo>
                    <a:lnTo>
                      <a:pt x="163250" y="82579"/>
                    </a:lnTo>
                    <a:close/>
                  </a:path>
                  <a:path w="461644" h="425450">
                    <a:moveTo>
                      <a:pt x="359150" y="0"/>
                    </a:moveTo>
                    <a:lnTo>
                      <a:pt x="375143" y="88907"/>
                    </a:lnTo>
                    <a:lnTo>
                      <a:pt x="450703" y="88907"/>
                    </a:lnTo>
                    <a:lnTo>
                      <a:pt x="461099" y="13652"/>
                    </a:lnTo>
                    <a:lnTo>
                      <a:pt x="359150" y="0"/>
                    </a:lnTo>
                    <a:close/>
                  </a:path>
                </a:pathLst>
              </a:custGeom>
              <a:solidFill>
                <a:srgbClr val="E8CCB2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bject 23">
                <a:extLst>
                  <a:ext uri="{FF2B5EF4-FFF2-40B4-BE49-F238E27FC236}">
                    <a16:creationId xmlns:a16="http://schemas.microsoft.com/office/drawing/2014/main" id="{11723306-A81C-460E-9E70-F2930D11D454}"/>
                  </a:ext>
                </a:extLst>
              </p:cNvPr>
              <p:cNvSpPr/>
              <p:nvPr/>
            </p:nvSpPr>
            <p:spPr>
              <a:xfrm>
                <a:off x="2712046" y="1715780"/>
                <a:ext cx="92952" cy="14318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bject 24">
                <a:extLst>
                  <a:ext uri="{FF2B5EF4-FFF2-40B4-BE49-F238E27FC236}">
                    <a16:creationId xmlns:a16="http://schemas.microsoft.com/office/drawing/2014/main" id="{46A21066-1CE7-471D-BB7E-787683389606}"/>
                  </a:ext>
                </a:extLst>
              </p:cNvPr>
              <p:cNvSpPr/>
              <p:nvPr/>
            </p:nvSpPr>
            <p:spPr>
              <a:xfrm>
                <a:off x="2642080" y="2139004"/>
                <a:ext cx="359410" cy="369570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369569">
                    <a:moveTo>
                      <a:pt x="312841" y="0"/>
                    </a:moveTo>
                    <a:lnTo>
                      <a:pt x="0" y="56607"/>
                    </a:lnTo>
                    <a:lnTo>
                      <a:pt x="64300" y="272715"/>
                    </a:lnTo>
                    <a:lnTo>
                      <a:pt x="52640" y="292360"/>
                    </a:lnTo>
                    <a:lnTo>
                      <a:pt x="70298" y="368947"/>
                    </a:lnTo>
                    <a:lnTo>
                      <a:pt x="94619" y="363286"/>
                    </a:lnTo>
                    <a:lnTo>
                      <a:pt x="202231" y="257397"/>
                    </a:lnTo>
                    <a:lnTo>
                      <a:pt x="185239" y="191133"/>
                    </a:lnTo>
                    <a:lnTo>
                      <a:pt x="341937" y="191133"/>
                    </a:lnTo>
                    <a:lnTo>
                      <a:pt x="312841" y="0"/>
                    </a:lnTo>
                    <a:close/>
                  </a:path>
                  <a:path w="359409" h="369569">
                    <a:moveTo>
                      <a:pt x="341937" y="191133"/>
                    </a:moveTo>
                    <a:lnTo>
                      <a:pt x="185239" y="191133"/>
                    </a:lnTo>
                    <a:lnTo>
                      <a:pt x="262200" y="324328"/>
                    </a:lnTo>
                    <a:lnTo>
                      <a:pt x="358817" y="302017"/>
                    </a:lnTo>
                    <a:lnTo>
                      <a:pt x="341937" y="191133"/>
                    </a:lnTo>
                    <a:close/>
                  </a:path>
                </a:pathLst>
              </a:custGeom>
              <a:solidFill>
                <a:srgbClr val="499E77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object 25">
                <a:extLst>
                  <a:ext uri="{FF2B5EF4-FFF2-40B4-BE49-F238E27FC236}">
                    <a16:creationId xmlns:a16="http://schemas.microsoft.com/office/drawing/2014/main" id="{BD7F6891-74BC-4AA4-BC28-129BE72B11E2}"/>
                  </a:ext>
                </a:extLst>
              </p:cNvPr>
              <p:cNvSpPr/>
              <p:nvPr/>
            </p:nvSpPr>
            <p:spPr>
              <a:xfrm>
                <a:off x="2828319" y="2330137"/>
                <a:ext cx="8509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5090" h="133350">
                    <a:moveTo>
                      <a:pt x="0" y="0"/>
                    </a:moveTo>
                    <a:lnTo>
                      <a:pt x="76294" y="133194"/>
                    </a:lnTo>
                    <a:lnTo>
                      <a:pt x="84624" y="131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object 26">
                <a:extLst>
                  <a:ext uri="{FF2B5EF4-FFF2-40B4-BE49-F238E27FC236}">
                    <a16:creationId xmlns:a16="http://schemas.microsoft.com/office/drawing/2014/main" id="{AB22E7C5-A4F1-49C0-AF10-01CF0142095D}"/>
                  </a:ext>
                </a:extLst>
              </p:cNvPr>
              <p:cNvSpPr/>
              <p:nvPr/>
            </p:nvSpPr>
            <p:spPr>
              <a:xfrm>
                <a:off x="2933933" y="2138338"/>
                <a:ext cx="6731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303530">
                    <a:moveTo>
                      <a:pt x="20656" y="0"/>
                    </a:moveTo>
                    <a:lnTo>
                      <a:pt x="0" y="2330"/>
                    </a:lnTo>
                    <a:lnTo>
                      <a:pt x="63967" y="303349"/>
                    </a:lnTo>
                    <a:lnTo>
                      <a:pt x="66965" y="302683"/>
                    </a:lnTo>
                    <a:lnTo>
                      <a:pt x="206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object 27">
                <a:extLst>
                  <a:ext uri="{FF2B5EF4-FFF2-40B4-BE49-F238E27FC236}">
                    <a16:creationId xmlns:a16="http://schemas.microsoft.com/office/drawing/2014/main" id="{413E6307-5CD6-4806-A348-ADB86D98E29E}"/>
                  </a:ext>
                </a:extLst>
              </p:cNvPr>
              <p:cNvSpPr/>
              <p:nvPr/>
            </p:nvSpPr>
            <p:spPr>
              <a:xfrm>
                <a:off x="2642080" y="2188620"/>
                <a:ext cx="16637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166369" h="319405">
                    <a:moveTo>
                      <a:pt x="39979" y="0"/>
                    </a:moveTo>
                    <a:lnTo>
                      <a:pt x="0" y="6992"/>
                    </a:lnTo>
                    <a:lnTo>
                      <a:pt x="64300" y="223099"/>
                    </a:lnTo>
                    <a:lnTo>
                      <a:pt x="52640" y="242745"/>
                    </a:lnTo>
                    <a:lnTo>
                      <a:pt x="70298" y="319331"/>
                    </a:lnTo>
                    <a:lnTo>
                      <a:pt x="85624" y="315669"/>
                    </a:lnTo>
                    <a:lnTo>
                      <a:pt x="166249" y="190133"/>
                    </a:lnTo>
                    <a:lnTo>
                      <a:pt x="39979" y="0"/>
                    </a:lnTo>
                    <a:close/>
                  </a:path>
                </a:pathLst>
              </a:custGeom>
              <a:solidFill>
                <a:srgbClr val="E282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object 28">
                <a:extLst>
                  <a:ext uri="{FF2B5EF4-FFF2-40B4-BE49-F238E27FC236}">
                    <a16:creationId xmlns:a16="http://schemas.microsoft.com/office/drawing/2014/main" id="{B0EEE2E4-7105-4583-879B-FE08CD9EEAAA}"/>
                  </a:ext>
                </a:extLst>
              </p:cNvPr>
              <p:cNvSpPr/>
              <p:nvPr/>
            </p:nvSpPr>
            <p:spPr>
              <a:xfrm>
                <a:off x="2694388" y="2411052"/>
                <a:ext cx="12065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24130">
                    <a:moveTo>
                      <a:pt x="11661" y="0"/>
                    </a:moveTo>
                    <a:lnTo>
                      <a:pt x="0" y="19647"/>
                    </a:lnTo>
                    <a:lnTo>
                      <a:pt x="1000" y="23642"/>
                    </a:lnTo>
                    <a:lnTo>
                      <a:pt x="1166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object 29">
                <a:extLst>
                  <a:ext uri="{FF2B5EF4-FFF2-40B4-BE49-F238E27FC236}">
                    <a16:creationId xmlns:a16="http://schemas.microsoft.com/office/drawing/2014/main" id="{5D6393FE-7DFB-47DB-A40E-ADE4FD0F1952}"/>
                  </a:ext>
                </a:extLst>
              </p:cNvPr>
              <p:cNvSpPr/>
              <p:nvPr/>
            </p:nvSpPr>
            <p:spPr>
              <a:xfrm>
                <a:off x="2648744" y="2217255"/>
                <a:ext cx="4699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158750">
                    <a:moveTo>
                      <a:pt x="0" y="0"/>
                    </a:moveTo>
                    <a:lnTo>
                      <a:pt x="46976" y="158500"/>
                    </a:lnTo>
                    <a:lnTo>
                      <a:pt x="34316" y="44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object 30">
                <a:extLst>
                  <a:ext uri="{FF2B5EF4-FFF2-40B4-BE49-F238E27FC236}">
                    <a16:creationId xmlns:a16="http://schemas.microsoft.com/office/drawing/2014/main" id="{87AC9193-33CF-47DF-BFAF-4121302A7656}"/>
                  </a:ext>
                </a:extLst>
              </p:cNvPr>
              <p:cNvSpPr/>
              <p:nvPr/>
            </p:nvSpPr>
            <p:spPr>
              <a:xfrm>
                <a:off x="2640082" y="1992158"/>
                <a:ext cx="31496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314959" h="207010">
                    <a:moveTo>
                      <a:pt x="85622" y="0"/>
                    </a:moveTo>
                    <a:lnTo>
                      <a:pt x="0" y="206449"/>
                    </a:lnTo>
                    <a:lnTo>
                      <a:pt x="49245" y="197126"/>
                    </a:lnTo>
                    <a:lnTo>
                      <a:pt x="19990" y="197126"/>
                    </a:lnTo>
                    <a:lnTo>
                      <a:pt x="85622" y="0"/>
                    </a:lnTo>
                    <a:close/>
                  </a:path>
                  <a:path w="314959" h="207010">
                    <a:moveTo>
                      <a:pt x="304844" y="131528"/>
                    </a:moveTo>
                    <a:lnTo>
                      <a:pt x="19990" y="197126"/>
                    </a:lnTo>
                    <a:lnTo>
                      <a:pt x="49245" y="197126"/>
                    </a:lnTo>
                    <a:lnTo>
                      <a:pt x="314840" y="146846"/>
                    </a:lnTo>
                    <a:lnTo>
                      <a:pt x="304844" y="13152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object 31">
                <a:extLst>
                  <a:ext uri="{FF2B5EF4-FFF2-40B4-BE49-F238E27FC236}">
                    <a16:creationId xmlns:a16="http://schemas.microsoft.com/office/drawing/2014/main" id="{BEDF1381-B5A9-4C14-9CD5-F3622F571EF5}"/>
                  </a:ext>
                </a:extLst>
              </p:cNvPr>
              <p:cNvSpPr/>
              <p:nvPr/>
            </p:nvSpPr>
            <p:spPr>
              <a:xfrm>
                <a:off x="2763021" y="1720775"/>
                <a:ext cx="42545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42544" h="92710">
                    <a:moveTo>
                      <a:pt x="7994" y="0"/>
                    </a:moveTo>
                    <a:lnTo>
                      <a:pt x="20656" y="36961"/>
                    </a:lnTo>
                    <a:lnTo>
                      <a:pt x="0" y="86575"/>
                    </a:lnTo>
                    <a:lnTo>
                      <a:pt x="31650" y="92236"/>
                    </a:lnTo>
                    <a:lnTo>
                      <a:pt x="41978" y="11653"/>
                    </a:lnTo>
                    <a:lnTo>
                      <a:pt x="799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object 32">
                <a:extLst>
                  <a:ext uri="{FF2B5EF4-FFF2-40B4-BE49-F238E27FC236}">
                    <a16:creationId xmlns:a16="http://schemas.microsoft.com/office/drawing/2014/main" id="{DEFCF9B8-63EB-401F-9BC2-B73EEE2C300D}"/>
                  </a:ext>
                </a:extLst>
              </p:cNvPr>
              <p:cNvSpPr/>
              <p:nvPr/>
            </p:nvSpPr>
            <p:spPr>
              <a:xfrm>
                <a:off x="2715044" y="1856634"/>
                <a:ext cx="97616" cy="26172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object 33">
                <a:extLst>
                  <a:ext uri="{FF2B5EF4-FFF2-40B4-BE49-F238E27FC236}">
                    <a16:creationId xmlns:a16="http://schemas.microsoft.com/office/drawing/2014/main" id="{994012A8-371C-42F3-B977-A6603C3D5A1F}"/>
                  </a:ext>
                </a:extLst>
              </p:cNvPr>
              <p:cNvSpPr/>
              <p:nvPr/>
            </p:nvSpPr>
            <p:spPr>
              <a:xfrm>
                <a:off x="2523808" y="1855633"/>
                <a:ext cx="313055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189230">
                    <a:moveTo>
                      <a:pt x="162585" y="0"/>
                    </a:moveTo>
                    <a:lnTo>
                      <a:pt x="13992" y="171820"/>
                    </a:lnTo>
                    <a:lnTo>
                      <a:pt x="0" y="188803"/>
                    </a:lnTo>
                    <a:lnTo>
                      <a:pt x="167248" y="17647"/>
                    </a:lnTo>
                    <a:lnTo>
                      <a:pt x="312841" y="3996"/>
                    </a:lnTo>
                    <a:lnTo>
                      <a:pt x="301180" y="3329"/>
                    </a:lnTo>
                    <a:lnTo>
                      <a:pt x="162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object 34">
                <a:extLst>
                  <a:ext uri="{FF2B5EF4-FFF2-40B4-BE49-F238E27FC236}">
                    <a16:creationId xmlns:a16="http://schemas.microsoft.com/office/drawing/2014/main" id="{260A6315-2631-4201-8382-B8B06008A7C1}"/>
                  </a:ext>
                </a:extLst>
              </p:cNvPr>
              <p:cNvSpPr/>
              <p:nvPr/>
            </p:nvSpPr>
            <p:spPr>
              <a:xfrm>
                <a:off x="3214186" y="1942875"/>
                <a:ext cx="20701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468630">
                    <a:moveTo>
                      <a:pt x="82896" y="275045"/>
                    </a:moveTo>
                    <a:lnTo>
                      <a:pt x="270" y="275045"/>
                    </a:lnTo>
                    <a:lnTo>
                      <a:pt x="107" y="321331"/>
                    </a:lnTo>
                    <a:lnTo>
                      <a:pt x="0" y="370279"/>
                    </a:lnTo>
                    <a:lnTo>
                      <a:pt x="603" y="379937"/>
                    </a:lnTo>
                    <a:lnTo>
                      <a:pt x="16596" y="414567"/>
                    </a:lnTo>
                    <a:lnTo>
                      <a:pt x="53244" y="437543"/>
                    </a:lnTo>
                    <a:lnTo>
                      <a:pt x="61239" y="439873"/>
                    </a:lnTo>
                    <a:lnTo>
                      <a:pt x="61239" y="468177"/>
                    </a:lnTo>
                    <a:lnTo>
                      <a:pt x="143197" y="468177"/>
                    </a:lnTo>
                    <a:lnTo>
                      <a:pt x="143530" y="440873"/>
                    </a:lnTo>
                    <a:lnTo>
                      <a:pt x="151860" y="438875"/>
                    </a:lnTo>
                    <a:lnTo>
                      <a:pt x="189508" y="417897"/>
                    </a:lnTo>
                    <a:lnTo>
                      <a:pt x="204834" y="384265"/>
                    </a:lnTo>
                    <a:lnTo>
                      <a:pt x="98220" y="384265"/>
                    </a:lnTo>
                    <a:lnTo>
                      <a:pt x="91558" y="382932"/>
                    </a:lnTo>
                    <a:lnTo>
                      <a:pt x="90225" y="382267"/>
                    </a:lnTo>
                    <a:lnTo>
                      <a:pt x="88892" y="381269"/>
                    </a:lnTo>
                    <a:lnTo>
                      <a:pt x="87559" y="380602"/>
                    </a:lnTo>
                    <a:lnTo>
                      <a:pt x="85227" y="378604"/>
                    </a:lnTo>
                    <a:lnTo>
                      <a:pt x="83894" y="375940"/>
                    </a:lnTo>
                    <a:lnTo>
                      <a:pt x="82896" y="373276"/>
                    </a:lnTo>
                    <a:lnTo>
                      <a:pt x="82561" y="370279"/>
                    </a:lnTo>
                    <a:lnTo>
                      <a:pt x="82896" y="275045"/>
                    </a:lnTo>
                    <a:close/>
                  </a:path>
                  <a:path w="207010" h="468630">
                    <a:moveTo>
                      <a:pt x="143865" y="0"/>
                    </a:moveTo>
                    <a:lnTo>
                      <a:pt x="61906" y="0"/>
                    </a:lnTo>
                    <a:lnTo>
                      <a:pt x="61906" y="28304"/>
                    </a:lnTo>
                    <a:lnTo>
                      <a:pt x="53910" y="30302"/>
                    </a:lnTo>
                    <a:lnTo>
                      <a:pt x="18595" y="49615"/>
                    </a:lnTo>
                    <a:lnTo>
                      <a:pt x="1603" y="89241"/>
                    </a:lnTo>
                    <a:lnTo>
                      <a:pt x="270" y="150509"/>
                    </a:lnTo>
                    <a:lnTo>
                      <a:pt x="603" y="156170"/>
                    </a:lnTo>
                    <a:lnTo>
                      <a:pt x="16262" y="193465"/>
                    </a:lnTo>
                    <a:lnTo>
                      <a:pt x="34254" y="214776"/>
                    </a:lnTo>
                    <a:lnTo>
                      <a:pt x="40250" y="221436"/>
                    </a:lnTo>
                    <a:lnTo>
                      <a:pt x="47246" y="228761"/>
                    </a:lnTo>
                    <a:lnTo>
                      <a:pt x="55243" y="237752"/>
                    </a:lnTo>
                    <a:lnTo>
                      <a:pt x="64571" y="247409"/>
                    </a:lnTo>
                    <a:lnTo>
                      <a:pt x="70234" y="253735"/>
                    </a:lnTo>
                    <a:lnTo>
                      <a:pt x="76232" y="259729"/>
                    </a:lnTo>
                    <a:lnTo>
                      <a:pt x="81895" y="266055"/>
                    </a:lnTo>
                    <a:lnTo>
                      <a:pt x="98220" y="283370"/>
                    </a:lnTo>
                    <a:lnTo>
                      <a:pt x="108882" y="294025"/>
                    </a:lnTo>
                    <a:lnTo>
                      <a:pt x="112213" y="299353"/>
                    </a:lnTo>
                    <a:lnTo>
                      <a:pt x="114546" y="305681"/>
                    </a:lnTo>
                    <a:lnTo>
                      <a:pt x="116212" y="313006"/>
                    </a:lnTo>
                    <a:lnTo>
                      <a:pt x="116545" y="321331"/>
                    </a:lnTo>
                    <a:lnTo>
                      <a:pt x="116212" y="370279"/>
                    </a:lnTo>
                    <a:lnTo>
                      <a:pt x="111214" y="381601"/>
                    </a:lnTo>
                    <a:lnTo>
                      <a:pt x="109881" y="382600"/>
                    </a:lnTo>
                    <a:lnTo>
                      <a:pt x="108548" y="382932"/>
                    </a:lnTo>
                    <a:lnTo>
                      <a:pt x="107217" y="383599"/>
                    </a:lnTo>
                    <a:lnTo>
                      <a:pt x="105551" y="383932"/>
                    </a:lnTo>
                    <a:lnTo>
                      <a:pt x="103550" y="383932"/>
                    </a:lnTo>
                    <a:lnTo>
                      <a:pt x="101886" y="384265"/>
                    </a:lnTo>
                    <a:lnTo>
                      <a:pt x="204834" y="384265"/>
                    </a:lnTo>
                    <a:lnTo>
                      <a:pt x="205832" y="377272"/>
                    </a:lnTo>
                    <a:lnTo>
                      <a:pt x="206469" y="370279"/>
                    </a:lnTo>
                    <a:lnTo>
                      <a:pt x="206527" y="369281"/>
                    </a:lnTo>
                    <a:lnTo>
                      <a:pt x="206832" y="361954"/>
                    </a:lnTo>
                    <a:lnTo>
                      <a:pt x="206832" y="309676"/>
                    </a:lnTo>
                    <a:lnTo>
                      <a:pt x="197170" y="271050"/>
                    </a:lnTo>
                    <a:lnTo>
                      <a:pt x="180512" y="247409"/>
                    </a:lnTo>
                    <a:lnTo>
                      <a:pt x="176514" y="242414"/>
                    </a:lnTo>
                    <a:lnTo>
                      <a:pt x="165853" y="231092"/>
                    </a:lnTo>
                    <a:lnTo>
                      <a:pt x="159856" y="224431"/>
                    </a:lnTo>
                    <a:lnTo>
                      <a:pt x="153193" y="217439"/>
                    </a:lnTo>
                    <a:lnTo>
                      <a:pt x="147529" y="211779"/>
                    </a:lnTo>
                    <a:lnTo>
                      <a:pt x="136534" y="200124"/>
                    </a:lnTo>
                    <a:lnTo>
                      <a:pt x="130537" y="194130"/>
                    </a:lnTo>
                    <a:lnTo>
                      <a:pt x="124874" y="188137"/>
                    </a:lnTo>
                    <a:lnTo>
                      <a:pt x="118876" y="182143"/>
                    </a:lnTo>
                    <a:lnTo>
                      <a:pt x="112880" y="175816"/>
                    </a:lnTo>
                    <a:lnTo>
                      <a:pt x="89892" y="140520"/>
                    </a:lnTo>
                    <a:lnTo>
                      <a:pt x="88892" y="130530"/>
                    </a:lnTo>
                    <a:lnTo>
                      <a:pt x="88892" y="92236"/>
                    </a:lnTo>
                    <a:lnTo>
                      <a:pt x="103218" y="79916"/>
                    </a:lnTo>
                    <a:lnTo>
                      <a:pt x="197955" y="79916"/>
                    </a:lnTo>
                    <a:lnTo>
                      <a:pt x="197837" y="79251"/>
                    </a:lnTo>
                    <a:lnTo>
                      <a:pt x="179179" y="45952"/>
                    </a:lnTo>
                    <a:lnTo>
                      <a:pt x="143865" y="28304"/>
                    </a:lnTo>
                    <a:lnTo>
                      <a:pt x="143865" y="0"/>
                    </a:lnTo>
                    <a:close/>
                  </a:path>
                  <a:path w="207010" h="468630">
                    <a:moveTo>
                      <a:pt x="197955" y="79916"/>
                    </a:moveTo>
                    <a:lnTo>
                      <a:pt x="103218" y="79916"/>
                    </a:lnTo>
                    <a:lnTo>
                      <a:pt x="108548" y="80583"/>
                    </a:lnTo>
                    <a:lnTo>
                      <a:pt x="110881" y="81581"/>
                    </a:lnTo>
                    <a:lnTo>
                      <a:pt x="116878" y="92236"/>
                    </a:lnTo>
                    <a:lnTo>
                      <a:pt x="116545" y="168490"/>
                    </a:lnTo>
                    <a:lnTo>
                      <a:pt x="199169" y="168490"/>
                    </a:lnTo>
                    <a:lnTo>
                      <a:pt x="199472" y="103892"/>
                    </a:lnTo>
                    <a:lnTo>
                      <a:pt x="199467" y="96566"/>
                    </a:lnTo>
                    <a:lnTo>
                      <a:pt x="198836" y="84911"/>
                    </a:lnTo>
                    <a:lnTo>
                      <a:pt x="197955" y="79916"/>
                    </a:lnTo>
                    <a:close/>
                  </a:path>
                </a:pathLst>
              </a:custGeom>
              <a:solidFill>
                <a:srgbClr val="001400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object 35">
                <a:extLst>
                  <a:ext uri="{FF2B5EF4-FFF2-40B4-BE49-F238E27FC236}">
                    <a16:creationId xmlns:a16="http://schemas.microsoft.com/office/drawing/2014/main" id="{D52C4946-FCFA-454C-94F3-22687B677417}"/>
                  </a:ext>
                </a:extLst>
              </p:cNvPr>
              <p:cNvSpPr/>
              <p:nvPr/>
            </p:nvSpPr>
            <p:spPr>
              <a:xfrm>
                <a:off x="3012560" y="2086725"/>
                <a:ext cx="345491" cy="32432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object 36">
                <a:extLst>
                  <a:ext uri="{FF2B5EF4-FFF2-40B4-BE49-F238E27FC236}">
                    <a16:creationId xmlns:a16="http://schemas.microsoft.com/office/drawing/2014/main" id="{1B39661B-DAF2-4F5E-9298-18E69327FFA7}"/>
                  </a:ext>
                </a:extLst>
              </p:cNvPr>
              <p:cNvSpPr/>
              <p:nvPr/>
            </p:nvSpPr>
            <p:spPr>
              <a:xfrm>
                <a:off x="3214457" y="1974177"/>
                <a:ext cx="111760" cy="267335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267335">
                    <a:moveTo>
                      <a:pt x="50307" y="0"/>
                    </a:moveTo>
                    <a:lnTo>
                      <a:pt x="14325" y="22976"/>
                    </a:lnTo>
                    <a:lnTo>
                      <a:pt x="666" y="65265"/>
                    </a:lnTo>
                    <a:lnTo>
                      <a:pt x="0" y="119209"/>
                    </a:lnTo>
                    <a:lnTo>
                      <a:pt x="332" y="124869"/>
                    </a:lnTo>
                    <a:lnTo>
                      <a:pt x="15991" y="162164"/>
                    </a:lnTo>
                    <a:lnTo>
                      <a:pt x="33983" y="183475"/>
                    </a:lnTo>
                    <a:lnTo>
                      <a:pt x="39979" y="190135"/>
                    </a:lnTo>
                    <a:lnTo>
                      <a:pt x="46976" y="197460"/>
                    </a:lnTo>
                    <a:lnTo>
                      <a:pt x="54972" y="206451"/>
                    </a:lnTo>
                    <a:lnTo>
                      <a:pt x="64300" y="216108"/>
                    </a:lnTo>
                    <a:lnTo>
                      <a:pt x="69964" y="222434"/>
                    </a:lnTo>
                    <a:lnTo>
                      <a:pt x="75962" y="228428"/>
                    </a:lnTo>
                    <a:lnTo>
                      <a:pt x="81625" y="234754"/>
                    </a:lnTo>
                    <a:lnTo>
                      <a:pt x="97949" y="252069"/>
                    </a:lnTo>
                    <a:lnTo>
                      <a:pt x="108612" y="262724"/>
                    </a:lnTo>
                    <a:lnTo>
                      <a:pt x="109943" y="264724"/>
                    </a:lnTo>
                    <a:lnTo>
                      <a:pt x="110611" y="266055"/>
                    </a:lnTo>
                    <a:lnTo>
                      <a:pt x="111276" y="267054"/>
                    </a:lnTo>
                    <a:lnTo>
                      <a:pt x="50307" y="0"/>
                    </a:lnTo>
                    <a:close/>
                  </a:path>
                </a:pathLst>
              </a:custGeom>
              <a:solidFill>
                <a:srgbClr val="499E77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object 37">
                <a:extLst>
                  <a:ext uri="{FF2B5EF4-FFF2-40B4-BE49-F238E27FC236}">
                    <a16:creationId xmlns:a16="http://schemas.microsoft.com/office/drawing/2014/main" id="{5373D94D-CEE0-4405-997D-0F1AD2A5EA91}"/>
                  </a:ext>
                </a:extLst>
              </p:cNvPr>
              <p:cNvSpPr/>
              <p:nvPr/>
            </p:nvSpPr>
            <p:spPr>
              <a:xfrm>
                <a:off x="3653790" y="1689635"/>
                <a:ext cx="1228343" cy="61874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object 38">
                <a:extLst>
                  <a:ext uri="{FF2B5EF4-FFF2-40B4-BE49-F238E27FC236}">
                    <a16:creationId xmlns:a16="http://schemas.microsoft.com/office/drawing/2014/main" id="{22A95FD9-9571-4FD2-8007-E1A5D23C75C4}"/>
                  </a:ext>
                </a:extLst>
              </p:cNvPr>
              <p:cNvSpPr/>
              <p:nvPr/>
            </p:nvSpPr>
            <p:spPr>
              <a:xfrm>
                <a:off x="3653793" y="1689636"/>
                <a:ext cx="1228725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1228725" h="619125">
                    <a:moveTo>
                      <a:pt x="103124" y="0"/>
                    </a:moveTo>
                    <a:lnTo>
                      <a:pt x="1125220" y="0"/>
                    </a:lnTo>
                    <a:lnTo>
                      <a:pt x="1228344" y="103123"/>
                    </a:lnTo>
                    <a:lnTo>
                      <a:pt x="1228344" y="618744"/>
                    </a:lnTo>
                    <a:lnTo>
                      <a:pt x="0" y="618744"/>
                    </a:lnTo>
                    <a:lnTo>
                      <a:pt x="0" y="103123"/>
                    </a:lnTo>
                    <a:lnTo>
                      <a:pt x="103124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object 39">
                <a:extLst>
                  <a:ext uri="{FF2B5EF4-FFF2-40B4-BE49-F238E27FC236}">
                    <a16:creationId xmlns:a16="http://schemas.microsoft.com/office/drawing/2014/main" id="{A9C21704-1077-4D4D-9D07-ADFC922487DF}"/>
                  </a:ext>
                </a:extLst>
              </p:cNvPr>
              <p:cNvSpPr txBox="1"/>
              <p:nvPr/>
            </p:nvSpPr>
            <p:spPr>
              <a:xfrm>
                <a:off x="3790533" y="1696932"/>
                <a:ext cx="955675" cy="64389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5080" algn="ctr">
                  <a:spcBef>
                    <a:spcPts val="105"/>
                  </a:spcBef>
                  <a:defRPr/>
                </a:pP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Plan  </a:t>
                </a:r>
                <a:r>
                  <a:rPr sz="1350" b="1" spc="-60" dirty="0">
                    <a:solidFill>
                      <a:srgbClr val="FF0000"/>
                    </a:solidFill>
                    <a:latin typeface="Arial"/>
                    <a:cs typeface="Arial"/>
                  </a:rPr>
                  <a:t>A</a:t>
                </a:r>
                <a:r>
                  <a:rPr sz="13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pp</a:t>
                </a:r>
                <a:r>
                  <a:rPr sz="1350" b="1" spc="-10" dirty="0">
                    <a:solidFill>
                      <a:srgbClr val="FF0000"/>
                    </a:solidFill>
                    <a:latin typeface="Arial"/>
                    <a:cs typeface="Arial"/>
                  </a:rPr>
                  <a:t>l</a:t>
                </a:r>
                <a:r>
                  <a:rPr sz="13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i</a:t>
                </a: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cat</a:t>
                </a:r>
                <a:r>
                  <a:rPr sz="1350" b="1" spc="-10" dirty="0">
                    <a:solidFill>
                      <a:srgbClr val="FF0000"/>
                    </a:solidFill>
                    <a:latin typeface="Arial"/>
                    <a:cs typeface="Arial"/>
                  </a:rPr>
                  <a:t>i</a:t>
                </a:r>
                <a:r>
                  <a:rPr sz="13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o</a:t>
                </a: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n  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Content</a:t>
                </a:r>
              </a:p>
            </p:txBody>
          </p:sp>
          <p:sp>
            <p:nvSpPr>
              <p:cNvPr id="48" name="object 40">
                <a:extLst>
                  <a:ext uri="{FF2B5EF4-FFF2-40B4-BE49-F238E27FC236}">
                    <a16:creationId xmlns:a16="http://schemas.microsoft.com/office/drawing/2014/main" id="{500D41BC-0C57-4C7B-8DAA-F48B4F7B6B3C}"/>
                  </a:ext>
                </a:extLst>
              </p:cNvPr>
              <p:cNvSpPr/>
              <p:nvPr/>
            </p:nvSpPr>
            <p:spPr>
              <a:xfrm>
                <a:off x="3087624" y="3341846"/>
                <a:ext cx="1418657" cy="1036996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object 41">
                <a:extLst>
                  <a:ext uri="{FF2B5EF4-FFF2-40B4-BE49-F238E27FC236}">
                    <a16:creationId xmlns:a16="http://schemas.microsoft.com/office/drawing/2014/main" id="{32C59550-39F0-4DFD-A85F-E5D4E74D3335}"/>
                  </a:ext>
                </a:extLst>
              </p:cNvPr>
              <p:cNvSpPr/>
              <p:nvPr/>
            </p:nvSpPr>
            <p:spPr>
              <a:xfrm>
                <a:off x="7628383" y="1689636"/>
                <a:ext cx="1370075" cy="64465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object 42">
                <a:extLst>
                  <a:ext uri="{FF2B5EF4-FFF2-40B4-BE49-F238E27FC236}">
                    <a16:creationId xmlns:a16="http://schemas.microsoft.com/office/drawing/2014/main" id="{1ECA83E9-55B5-4320-B425-AF179121E583}"/>
                  </a:ext>
                </a:extLst>
              </p:cNvPr>
              <p:cNvSpPr/>
              <p:nvPr/>
            </p:nvSpPr>
            <p:spPr>
              <a:xfrm>
                <a:off x="7628383" y="1689635"/>
                <a:ext cx="1370330" cy="645160"/>
              </a:xfrm>
              <a:custGeom>
                <a:avLst/>
                <a:gdLst/>
                <a:ahLst/>
                <a:cxnLst/>
                <a:rect l="l" t="t" r="r" b="b"/>
                <a:pathLst>
                  <a:path w="1370329" h="645160">
                    <a:moveTo>
                      <a:pt x="107441" y="0"/>
                    </a:moveTo>
                    <a:lnTo>
                      <a:pt x="1262633" y="0"/>
                    </a:lnTo>
                    <a:lnTo>
                      <a:pt x="1370075" y="107442"/>
                    </a:lnTo>
                    <a:lnTo>
                      <a:pt x="1370075" y="644652"/>
                    </a:lnTo>
                    <a:lnTo>
                      <a:pt x="0" y="644652"/>
                    </a:lnTo>
                    <a:lnTo>
                      <a:pt x="0" y="107442"/>
                    </a:lnTo>
                    <a:lnTo>
                      <a:pt x="107441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object 43">
                <a:extLst>
                  <a:ext uri="{FF2B5EF4-FFF2-40B4-BE49-F238E27FC236}">
                    <a16:creationId xmlns:a16="http://schemas.microsoft.com/office/drawing/2014/main" id="{5ACAA9D3-6833-4676-9484-8CFC03F19CC7}"/>
                  </a:ext>
                </a:extLst>
              </p:cNvPr>
              <p:cNvSpPr txBox="1"/>
              <p:nvPr/>
            </p:nvSpPr>
            <p:spPr>
              <a:xfrm>
                <a:off x="7877260" y="1813905"/>
                <a:ext cx="868044" cy="43815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5080" indent="65405">
                  <a:spcBef>
                    <a:spcPts val="105"/>
                  </a:spcBef>
                  <a:defRPr/>
                </a:pPr>
                <a:r>
                  <a:rPr sz="13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Write 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the  A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pp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li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ca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ti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on</a:t>
                </a:r>
              </a:p>
            </p:txBody>
          </p:sp>
          <p:sp>
            <p:nvSpPr>
              <p:cNvPr id="52" name="object 44">
                <a:extLst>
                  <a:ext uri="{FF2B5EF4-FFF2-40B4-BE49-F238E27FC236}">
                    <a16:creationId xmlns:a16="http://schemas.microsoft.com/office/drawing/2014/main" id="{3CE9B1B5-FA8B-4FAF-B03A-83BD5DC6B35C}"/>
                  </a:ext>
                </a:extLst>
              </p:cNvPr>
              <p:cNvSpPr/>
              <p:nvPr/>
            </p:nvSpPr>
            <p:spPr>
              <a:xfrm>
                <a:off x="5328666" y="2538502"/>
                <a:ext cx="1682495" cy="63398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object 45">
                <a:extLst>
                  <a:ext uri="{FF2B5EF4-FFF2-40B4-BE49-F238E27FC236}">
                    <a16:creationId xmlns:a16="http://schemas.microsoft.com/office/drawing/2014/main" id="{6E00E385-3337-482F-AA13-E5E5720E1312}"/>
                  </a:ext>
                </a:extLst>
              </p:cNvPr>
              <p:cNvSpPr/>
              <p:nvPr/>
            </p:nvSpPr>
            <p:spPr>
              <a:xfrm>
                <a:off x="5328667" y="2538503"/>
                <a:ext cx="16827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1682750" h="634364">
                    <a:moveTo>
                      <a:pt x="105663" y="0"/>
                    </a:moveTo>
                    <a:lnTo>
                      <a:pt x="1576832" y="0"/>
                    </a:lnTo>
                    <a:lnTo>
                      <a:pt x="1682495" y="105664"/>
                    </a:lnTo>
                    <a:lnTo>
                      <a:pt x="1682495" y="633984"/>
                    </a:lnTo>
                    <a:lnTo>
                      <a:pt x="0" y="633984"/>
                    </a:lnTo>
                    <a:lnTo>
                      <a:pt x="0" y="105664"/>
                    </a:lnTo>
                    <a:lnTo>
                      <a:pt x="105663" y="0"/>
                    </a:lnTo>
                    <a:close/>
                  </a:path>
                </a:pathLst>
              </a:custGeom>
              <a:ln w="25907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object 46">
                <a:extLst>
                  <a:ext uri="{FF2B5EF4-FFF2-40B4-BE49-F238E27FC236}">
                    <a16:creationId xmlns:a16="http://schemas.microsoft.com/office/drawing/2014/main" id="{02F20708-FA06-4023-8F31-D252E51E5BA8}"/>
                  </a:ext>
                </a:extLst>
              </p:cNvPr>
              <p:cNvSpPr/>
              <p:nvPr/>
            </p:nvSpPr>
            <p:spPr>
              <a:xfrm>
                <a:off x="4780027" y="3462046"/>
                <a:ext cx="2848355" cy="1027176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object 47">
                <a:extLst>
                  <a:ext uri="{FF2B5EF4-FFF2-40B4-BE49-F238E27FC236}">
                    <a16:creationId xmlns:a16="http://schemas.microsoft.com/office/drawing/2014/main" id="{CB22F033-AD40-4AB3-A63C-12A351247D7D}"/>
                  </a:ext>
                </a:extLst>
              </p:cNvPr>
              <p:cNvSpPr/>
              <p:nvPr/>
            </p:nvSpPr>
            <p:spPr>
              <a:xfrm>
                <a:off x="4780031" y="3462046"/>
                <a:ext cx="2848610" cy="1027430"/>
              </a:xfrm>
              <a:custGeom>
                <a:avLst/>
                <a:gdLst/>
                <a:ahLst/>
                <a:cxnLst/>
                <a:rect l="l" t="t" r="r" b="b"/>
                <a:pathLst>
                  <a:path w="2848610" h="1027429">
                    <a:moveTo>
                      <a:pt x="171196" y="0"/>
                    </a:moveTo>
                    <a:lnTo>
                      <a:pt x="2677147" y="0"/>
                    </a:lnTo>
                    <a:lnTo>
                      <a:pt x="2848356" y="171196"/>
                    </a:lnTo>
                    <a:lnTo>
                      <a:pt x="2848356" y="1027176"/>
                    </a:lnTo>
                    <a:lnTo>
                      <a:pt x="0" y="1027176"/>
                    </a:lnTo>
                    <a:lnTo>
                      <a:pt x="0" y="171196"/>
                    </a:lnTo>
                    <a:lnTo>
                      <a:pt x="171196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object 48">
                <a:extLst>
                  <a:ext uri="{FF2B5EF4-FFF2-40B4-BE49-F238E27FC236}">
                    <a16:creationId xmlns:a16="http://schemas.microsoft.com/office/drawing/2014/main" id="{65DD730F-227F-4B3C-8A5E-211E6E3B508F}"/>
                  </a:ext>
                </a:extLst>
              </p:cNvPr>
              <p:cNvSpPr txBox="1"/>
              <p:nvPr/>
            </p:nvSpPr>
            <p:spPr>
              <a:xfrm>
                <a:off x="5070601" y="2553616"/>
                <a:ext cx="2265680" cy="192849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547370" marR="607060" algn="ctr">
                  <a:spcBef>
                    <a:spcPts val="105"/>
                  </a:spcBef>
                  <a:defRPr/>
                </a:pPr>
                <a:r>
                  <a:rPr sz="13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Submit  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Application</a:t>
                </a:r>
                <a:r>
                  <a:rPr sz="1350" spc="-114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350" spc="-10" dirty="0">
                    <a:solidFill>
                      <a:prstClr val="black"/>
                    </a:solidFill>
                    <a:latin typeface="Arial"/>
                    <a:cs typeface="Arial"/>
                  </a:rPr>
                  <a:t>via  </a:t>
                </a:r>
                <a:r>
                  <a:rPr sz="1350" b="1" i="1" dirty="0">
                    <a:solidFill>
                      <a:prstClr val="black"/>
                    </a:solidFill>
                    <a:latin typeface="Arial"/>
                    <a:cs typeface="Arial"/>
                  </a:rPr>
                  <a:t>Grants.gov</a:t>
                </a:r>
                <a:endParaRPr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>
                  <a:defRPr/>
                </a:pPr>
                <a:endParaRPr sz="15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  <a:p>
                <a:pPr marL="635" algn="ctr">
                  <a:spcBef>
                    <a:spcPts val="1215"/>
                  </a:spcBef>
                  <a:defRPr/>
                </a:pP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Peer Review</a:t>
                </a:r>
                <a:r>
                  <a:rPr sz="1350" b="1" spc="-35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Process</a:t>
                </a:r>
                <a:endParaRPr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175" algn="ctr">
                  <a:spcBef>
                    <a:spcPts val="515"/>
                  </a:spcBef>
                  <a:defRPr/>
                </a:pPr>
                <a:r>
                  <a:rPr sz="1050" dirty="0">
                    <a:solidFill>
                      <a:prstClr val="black"/>
                    </a:solidFill>
                    <a:latin typeface="Arial"/>
                    <a:cs typeface="Arial"/>
                  </a:rPr>
                  <a:t>Center for Scientific </a:t>
                </a:r>
                <a:r>
                  <a:rPr sz="1050" spc="-5" dirty="0">
                    <a:latin typeface="Arial"/>
                    <a:cs typeface="Arial"/>
                  </a:rPr>
                  <a:t>Review</a:t>
                </a:r>
                <a:r>
                  <a:rPr sz="1050" spc="-85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sz="10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Study</a:t>
                </a:r>
                <a:endParaRPr sz="105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sz="10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Section</a:t>
                </a:r>
              </a:p>
              <a:p>
                <a:pPr algn="ctr">
                  <a:defRPr/>
                </a:pPr>
                <a:r>
                  <a:rPr sz="1050" b="1" spc="-10" dirty="0">
                    <a:solidFill>
                      <a:prstClr val="black"/>
                    </a:solidFill>
                    <a:latin typeface="Arial"/>
                    <a:cs typeface="Arial"/>
                  </a:rPr>
                  <a:t>Or</a:t>
                </a:r>
                <a:endParaRPr sz="105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sz="1050" dirty="0">
                    <a:solidFill>
                      <a:prstClr val="black"/>
                    </a:solidFill>
                    <a:latin typeface="Arial"/>
                    <a:cs typeface="Arial"/>
                  </a:rPr>
                  <a:t>NIH </a:t>
                </a:r>
                <a:r>
                  <a:rPr sz="10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Institute </a:t>
                </a:r>
                <a:r>
                  <a:rPr sz="10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Scientific Review</a:t>
                </a:r>
                <a:r>
                  <a:rPr sz="1050" b="1" spc="-35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sz="1050" dirty="0">
                    <a:solidFill>
                      <a:prstClr val="black"/>
                    </a:solidFill>
                    <a:latin typeface="Arial"/>
                    <a:cs typeface="Arial"/>
                  </a:rPr>
                  <a:t>Panel</a:t>
                </a:r>
              </a:p>
            </p:txBody>
          </p:sp>
          <p:sp>
            <p:nvSpPr>
              <p:cNvPr id="57" name="object 49">
                <a:extLst>
                  <a:ext uri="{FF2B5EF4-FFF2-40B4-BE49-F238E27FC236}">
                    <a16:creationId xmlns:a16="http://schemas.microsoft.com/office/drawing/2014/main" id="{528D8248-0163-46CF-A08D-ADC3D93DA48A}"/>
                  </a:ext>
                </a:extLst>
              </p:cNvPr>
              <p:cNvSpPr/>
              <p:nvPr/>
            </p:nvSpPr>
            <p:spPr>
              <a:xfrm>
                <a:off x="3204211" y="4708680"/>
                <a:ext cx="2040635" cy="56845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object 50">
                <a:extLst>
                  <a:ext uri="{FF2B5EF4-FFF2-40B4-BE49-F238E27FC236}">
                    <a16:creationId xmlns:a16="http://schemas.microsoft.com/office/drawing/2014/main" id="{BE5A0EB2-226E-4C0E-A60A-43A3853DEE1E}"/>
                  </a:ext>
                </a:extLst>
              </p:cNvPr>
              <p:cNvSpPr/>
              <p:nvPr/>
            </p:nvSpPr>
            <p:spPr>
              <a:xfrm>
                <a:off x="3204212" y="4708679"/>
                <a:ext cx="2040889" cy="568960"/>
              </a:xfrm>
              <a:custGeom>
                <a:avLst/>
                <a:gdLst/>
                <a:ahLst/>
                <a:cxnLst/>
                <a:rect l="l" t="t" r="r" b="b"/>
                <a:pathLst>
                  <a:path w="2040889" h="568960">
                    <a:moveTo>
                      <a:pt x="94742" y="0"/>
                    </a:moveTo>
                    <a:lnTo>
                      <a:pt x="1945894" y="0"/>
                    </a:lnTo>
                    <a:lnTo>
                      <a:pt x="2040636" y="94741"/>
                    </a:lnTo>
                    <a:lnTo>
                      <a:pt x="2040636" y="568451"/>
                    </a:lnTo>
                    <a:lnTo>
                      <a:pt x="0" y="568451"/>
                    </a:lnTo>
                    <a:lnTo>
                      <a:pt x="0" y="94741"/>
                    </a:lnTo>
                    <a:lnTo>
                      <a:pt x="94742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object 51">
                <a:extLst>
                  <a:ext uri="{FF2B5EF4-FFF2-40B4-BE49-F238E27FC236}">
                    <a16:creationId xmlns:a16="http://schemas.microsoft.com/office/drawing/2014/main" id="{3D1C7E62-9A43-45E8-8622-76ED9298A56B}"/>
                  </a:ext>
                </a:extLst>
              </p:cNvPr>
              <p:cNvSpPr txBox="1"/>
              <p:nvPr/>
            </p:nvSpPr>
            <p:spPr>
              <a:xfrm>
                <a:off x="3390795" y="4791125"/>
                <a:ext cx="1666239" cy="43815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algn="ctr">
                  <a:spcBef>
                    <a:spcPts val="105"/>
                  </a:spcBef>
                  <a:defRPr/>
                </a:pP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NIH 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Institute</a:t>
                </a:r>
                <a:r>
                  <a:rPr sz="1350" spc="-13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Advisory</a:t>
                </a:r>
                <a:endParaRPr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Council</a:t>
                </a:r>
                <a:endParaRPr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object 52">
                <a:extLst>
                  <a:ext uri="{FF2B5EF4-FFF2-40B4-BE49-F238E27FC236}">
                    <a16:creationId xmlns:a16="http://schemas.microsoft.com/office/drawing/2014/main" id="{70688ED0-4081-46BB-B6CE-5DB9C3396132}"/>
                  </a:ext>
                </a:extLst>
              </p:cNvPr>
              <p:cNvSpPr/>
              <p:nvPr/>
            </p:nvSpPr>
            <p:spPr>
              <a:xfrm>
                <a:off x="5924551" y="4635528"/>
                <a:ext cx="1482851" cy="635507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object 53">
                <a:extLst>
                  <a:ext uri="{FF2B5EF4-FFF2-40B4-BE49-F238E27FC236}">
                    <a16:creationId xmlns:a16="http://schemas.microsoft.com/office/drawing/2014/main" id="{3B8566DB-C55D-4DCD-8546-946AC40BF7BA}"/>
                  </a:ext>
                </a:extLst>
              </p:cNvPr>
              <p:cNvSpPr/>
              <p:nvPr/>
            </p:nvSpPr>
            <p:spPr>
              <a:xfrm>
                <a:off x="5924551" y="4635527"/>
                <a:ext cx="1483360" cy="635635"/>
              </a:xfrm>
              <a:custGeom>
                <a:avLst/>
                <a:gdLst/>
                <a:ahLst/>
                <a:cxnLst/>
                <a:rect l="l" t="t" r="r" b="b"/>
                <a:pathLst>
                  <a:path w="1483360" h="635635">
                    <a:moveTo>
                      <a:pt x="105917" y="0"/>
                    </a:moveTo>
                    <a:lnTo>
                      <a:pt x="1376933" y="0"/>
                    </a:lnTo>
                    <a:lnTo>
                      <a:pt x="1482851" y="105917"/>
                    </a:lnTo>
                    <a:lnTo>
                      <a:pt x="1482851" y="635507"/>
                    </a:lnTo>
                    <a:lnTo>
                      <a:pt x="0" y="635507"/>
                    </a:lnTo>
                    <a:lnTo>
                      <a:pt x="0" y="105917"/>
                    </a:lnTo>
                    <a:lnTo>
                      <a:pt x="105917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object 54">
                <a:extLst>
                  <a:ext uri="{FF2B5EF4-FFF2-40B4-BE49-F238E27FC236}">
                    <a16:creationId xmlns:a16="http://schemas.microsoft.com/office/drawing/2014/main" id="{C796CF71-B562-4170-8143-D014E851FFF0}"/>
                  </a:ext>
                </a:extLst>
              </p:cNvPr>
              <p:cNvSpPr txBox="1"/>
              <p:nvPr/>
            </p:nvSpPr>
            <p:spPr>
              <a:xfrm>
                <a:off x="6293049" y="4754397"/>
                <a:ext cx="743585" cy="43815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spcBef>
                    <a:spcPts val="105"/>
                  </a:spcBef>
                  <a:defRPr/>
                </a:pP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Dec</a:t>
                </a:r>
                <a:r>
                  <a:rPr sz="1350" b="1" spc="-10" dirty="0">
                    <a:solidFill>
                      <a:srgbClr val="FF0000"/>
                    </a:solidFill>
                    <a:latin typeface="Arial"/>
                    <a:cs typeface="Arial"/>
                  </a:rPr>
                  <a:t>i</a:t>
                </a: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s</a:t>
                </a:r>
                <a:r>
                  <a:rPr sz="1350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io</a:t>
                </a: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n</a:t>
                </a:r>
                <a:endParaRPr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59690">
                  <a:defRPr/>
                </a:pPr>
                <a:r>
                  <a:rPr sz="1350" spc="-70" dirty="0">
                    <a:solidFill>
                      <a:prstClr val="black"/>
                    </a:solidFill>
                    <a:latin typeface="Arial"/>
                    <a:cs typeface="Arial"/>
                  </a:rPr>
                  <a:t>To</a:t>
                </a:r>
                <a:r>
                  <a:rPr sz="1350" spc="-55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Fund</a:t>
                </a:r>
              </a:p>
            </p:txBody>
          </p:sp>
          <p:sp>
            <p:nvSpPr>
              <p:cNvPr id="63" name="object 55">
                <a:extLst>
                  <a:ext uri="{FF2B5EF4-FFF2-40B4-BE49-F238E27FC236}">
                    <a16:creationId xmlns:a16="http://schemas.microsoft.com/office/drawing/2014/main" id="{FFD0046B-D14F-4495-8087-6BDAE95B0305}"/>
                  </a:ext>
                </a:extLst>
              </p:cNvPr>
              <p:cNvSpPr/>
              <p:nvPr/>
            </p:nvSpPr>
            <p:spPr>
              <a:xfrm>
                <a:off x="4952239" y="1938047"/>
                <a:ext cx="45910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161925">
                    <a:moveTo>
                      <a:pt x="5041" y="40386"/>
                    </a:moveTo>
                    <a:lnTo>
                      <a:pt x="0" y="40386"/>
                    </a:lnTo>
                    <a:lnTo>
                      <a:pt x="0" y="121158"/>
                    </a:lnTo>
                    <a:lnTo>
                      <a:pt x="5041" y="121158"/>
                    </a:lnTo>
                    <a:lnTo>
                      <a:pt x="5041" y="40386"/>
                    </a:lnTo>
                    <a:close/>
                  </a:path>
                  <a:path w="459104" h="161925">
                    <a:moveTo>
                      <a:pt x="20193" y="40386"/>
                    </a:moveTo>
                    <a:lnTo>
                      <a:pt x="10096" y="40386"/>
                    </a:lnTo>
                    <a:lnTo>
                      <a:pt x="10096" y="121158"/>
                    </a:lnTo>
                    <a:lnTo>
                      <a:pt x="20193" y="121158"/>
                    </a:lnTo>
                    <a:lnTo>
                      <a:pt x="20193" y="40386"/>
                    </a:lnTo>
                    <a:close/>
                  </a:path>
                  <a:path w="459104" h="161925">
                    <a:moveTo>
                      <a:pt x="377951" y="0"/>
                    </a:moveTo>
                    <a:lnTo>
                      <a:pt x="377951" y="40386"/>
                    </a:lnTo>
                    <a:lnTo>
                      <a:pt x="25247" y="40386"/>
                    </a:lnTo>
                    <a:lnTo>
                      <a:pt x="25247" y="121158"/>
                    </a:lnTo>
                    <a:lnTo>
                      <a:pt x="377951" y="121158"/>
                    </a:lnTo>
                    <a:lnTo>
                      <a:pt x="377951" y="161543"/>
                    </a:lnTo>
                    <a:lnTo>
                      <a:pt x="458724" y="80772"/>
                    </a:lnTo>
                    <a:lnTo>
                      <a:pt x="377951" y="0"/>
                    </a:lnTo>
                    <a:close/>
                  </a:path>
                </a:pathLst>
              </a:custGeom>
              <a:solidFill>
                <a:srgbClr val="0F6FC6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object 56">
                <a:extLst>
                  <a:ext uri="{FF2B5EF4-FFF2-40B4-BE49-F238E27FC236}">
                    <a16:creationId xmlns:a16="http://schemas.microsoft.com/office/drawing/2014/main" id="{6BFF315F-6516-4E09-B01C-4AE6606698D8}"/>
                  </a:ext>
                </a:extLst>
              </p:cNvPr>
              <p:cNvSpPr/>
              <p:nvPr/>
            </p:nvSpPr>
            <p:spPr>
              <a:xfrm>
                <a:off x="4939285" y="1965479"/>
                <a:ext cx="31115" cy="106680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106680">
                    <a:moveTo>
                      <a:pt x="0" y="106679"/>
                    </a:moveTo>
                    <a:lnTo>
                      <a:pt x="30949" y="106679"/>
                    </a:lnTo>
                    <a:lnTo>
                      <a:pt x="30949" y="0"/>
                    </a:lnTo>
                    <a:lnTo>
                      <a:pt x="0" y="0"/>
                    </a:lnTo>
                    <a:lnTo>
                      <a:pt x="0" y="106679"/>
                    </a:lnTo>
                    <a:close/>
                  </a:path>
                </a:pathLst>
              </a:custGeom>
              <a:solidFill>
                <a:srgbClr val="085091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object 57">
                <a:extLst>
                  <a:ext uri="{FF2B5EF4-FFF2-40B4-BE49-F238E27FC236}">
                    <a16:creationId xmlns:a16="http://schemas.microsoft.com/office/drawing/2014/main" id="{3AB75617-DE39-49E0-8571-22EEDE3ABD92}"/>
                  </a:ext>
                </a:extLst>
              </p:cNvPr>
              <p:cNvSpPr/>
              <p:nvPr/>
            </p:nvSpPr>
            <p:spPr>
              <a:xfrm>
                <a:off x="4949381" y="1965479"/>
                <a:ext cx="36195" cy="10668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106680">
                    <a:moveTo>
                      <a:pt x="0" y="106679"/>
                    </a:moveTo>
                    <a:lnTo>
                      <a:pt x="36004" y="106679"/>
                    </a:lnTo>
                    <a:lnTo>
                      <a:pt x="36004" y="0"/>
                    </a:lnTo>
                    <a:lnTo>
                      <a:pt x="0" y="0"/>
                    </a:lnTo>
                    <a:lnTo>
                      <a:pt x="0" y="106679"/>
                    </a:lnTo>
                    <a:close/>
                  </a:path>
                </a:pathLst>
              </a:custGeom>
              <a:solidFill>
                <a:srgbClr val="085091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object 58">
                <a:extLst>
                  <a:ext uri="{FF2B5EF4-FFF2-40B4-BE49-F238E27FC236}">
                    <a16:creationId xmlns:a16="http://schemas.microsoft.com/office/drawing/2014/main" id="{8262A117-51B6-4AF1-BEDC-6A07E60E2498}"/>
                  </a:ext>
                </a:extLst>
              </p:cNvPr>
              <p:cNvSpPr/>
              <p:nvPr/>
            </p:nvSpPr>
            <p:spPr>
              <a:xfrm>
                <a:off x="4977486" y="1938047"/>
                <a:ext cx="43370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433704" h="161925">
                    <a:moveTo>
                      <a:pt x="0" y="40386"/>
                    </a:moveTo>
                    <a:lnTo>
                      <a:pt x="352704" y="40386"/>
                    </a:lnTo>
                    <a:lnTo>
                      <a:pt x="352704" y="0"/>
                    </a:lnTo>
                    <a:lnTo>
                      <a:pt x="433476" y="80772"/>
                    </a:lnTo>
                    <a:lnTo>
                      <a:pt x="352704" y="161543"/>
                    </a:lnTo>
                    <a:lnTo>
                      <a:pt x="352704" y="121158"/>
                    </a:lnTo>
                    <a:lnTo>
                      <a:pt x="0" y="121158"/>
                    </a:lnTo>
                    <a:lnTo>
                      <a:pt x="0" y="40386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object 59">
                <a:extLst>
                  <a:ext uri="{FF2B5EF4-FFF2-40B4-BE49-F238E27FC236}">
                    <a16:creationId xmlns:a16="http://schemas.microsoft.com/office/drawing/2014/main" id="{22E30C35-7ADA-4720-80FF-2270197D6339}"/>
                  </a:ext>
                </a:extLst>
              </p:cNvPr>
              <p:cNvSpPr/>
              <p:nvPr/>
            </p:nvSpPr>
            <p:spPr>
              <a:xfrm>
                <a:off x="6083809" y="3206764"/>
                <a:ext cx="217931" cy="239280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object 60">
                <a:extLst>
                  <a:ext uri="{FF2B5EF4-FFF2-40B4-BE49-F238E27FC236}">
                    <a16:creationId xmlns:a16="http://schemas.microsoft.com/office/drawing/2014/main" id="{94640904-1F5E-48A4-86F0-F684E8968932}"/>
                  </a:ext>
                </a:extLst>
              </p:cNvPr>
              <p:cNvSpPr/>
              <p:nvPr/>
            </p:nvSpPr>
            <p:spPr>
              <a:xfrm>
                <a:off x="5324095" y="4841268"/>
                <a:ext cx="535305" cy="177165"/>
              </a:xfrm>
              <a:custGeom>
                <a:avLst/>
                <a:gdLst/>
                <a:ahLst/>
                <a:cxnLst/>
                <a:rect l="l" t="t" r="r" b="b"/>
                <a:pathLst>
                  <a:path w="535304" h="177164">
                    <a:moveTo>
                      <a:pt x="5524" y="44196"/>
                    </a:moveTo>
                    <a:lnTo>
                      <a:pt x="0" y="44196"/>
                    </a:lnTo>
                    <a:lnTo>
                      <a:pt x="0" y="132588"/>
                    </a:lnTo>
                    <a:lnTo>
                      <a:pt x="5524" y="132588"/>
                    </a:lnTo>
                    <a:lnTo>
                      <a:pt x="5524" y="44196"/>
                    </a:lnTo>
                    <a:close/>
                  </a:path>
                  <a:path w="535304" h="177164">
                    <a:moveTo>
                      <a:pt x="22097" y="44196"/>
                    </a:moveTo>
                    <a:lnTo>
                      <a:pt x="11048" y="44196"/>
                    </a:lnTo>
                    <a:lnTo>
                      <a:pt x="11048" y="132588"/>
                    </a:lnTo>
                    <a:lnTo>
                      <a:pt x="22097" y="132588"/>
                    </a:lnTo>
                    <a:lnTo>
                      <a:pt x="22097" y="44196"/>
                    </a:lnTo>
                    <a:close/>
                  </a:path>
                  <a:path w="535304" h="177164">
                    <a:moveTo>
                      <a:pt x="446531" y="0"/>
                    </a:moveTo>
                    <a:lnTo>
                      <a:pt x="446531" y="44196"/>
                    </a:lnTo>
                    <a:lnTo>
                      <a:pt x="27622" y="44196"/>
                    </a:lnTo>
                    <a:lnTo>
                      <a:pt x="27622" y="132588"/>
                    </a:lnTo>
                    <a:lnTo>
                      <a:pt x="446531" y="132588"/>
                    </a:lnTo>
                    <a:lnTo>
                      <a:pt x="446531" y="176784"/>
                    </a:lnTo>
                    <a:lnTo>
                      <a:pt x="534923" y="88392"/>
                    </a:lnTo>
                    <a:lnTo>
                      <a:pt x="446531" y="0"/>
                    </a:lnTo>
                    <a:close/>
                  </a:path>
                </a:pathLst>
              </a:custGeom>
              <a:solidFill>
                <a:srgbClr val="0F6FC6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object 61">
                <a:extLst>
                  <a:ext uri="{FF2B5EF4-FFF2-40B4-BE49-F238E27FC236}">
                    <a16:creationId xmlns:a16="http://schemas.microsoft.com/office/drawing/2014/main" id="{0BC93696-B3CD-46F5-83A3-431B1EB1D3F9}"/>
                  </a:ext>
                </a:extLst>
              </p:cNvPr>
              <p:cNvSpPr/>
              <p:nvPr/>
            </p:nvSpPr>
            <p:spPr>
              <a:xfrm>
                <a:off x="5311140" y="4872508"/>
                <a:ext cx="317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114300">
                    <a:moveTo>
                      <a:pt x="0" y="114300"/>
                    </a:moveTo>
                    <a:lnTo>
                      <a:pt x="31432" y="114300"/>
                    </a:lnTo>
                    <a:lnTo>
                      <a:pt x="31432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085091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object 62">
                <a:extLst>
                  <a:ext uri="{FF2B5EF4-FFF2-40B4-BE49-F238E27FC236}">
                    <a16:creationId xmlns:a16="http://schemas.microsoft.com/office/drawing/2014/main" id="{0B455047-55CB-44D3-A5FB-5F79207F4D5D}"/>
                  </a:ext>
                </a:extLst>
              </p:cNvPr>
              <p:cNvSpPr/>
              <p:nvPr/>
            </p:nvSpPr>
            <p:spPr>
              <a:xfrm>
                <a:off x="5322190" y="4872508"/>
                <a:ext cx="3746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114300">
                    <a:moveTo>
                      <a:pt x="0" y="114300"/>
                    </a:moveTo>
                    <a:lnTo>
                      <a:pt x="36956" y="114300"/>
                    </a:lnTo>
                    <a:lnTo>
                      <a:pt x="36956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085091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object 63">
                <a:extLst>
                  <a:ext uri="{FF2B5EF4-FFF2-40B4-BE49-F238E27FC236}">
                    <a16:creationId xmlns:a16="http://schemas.microsoft.com/office/drawing/2014/main" id="{EF7412F6-97E7-4020-99D1-D7944CD8BC08}"/>
                  </a:ext>
                </a:extLst>
              </p:cNvPr>
              <p:cNvSpPr/>
              <p:nvPr/>
            </p:nvSpPr>
            <p:spPr>
              <a:xfrm>
                <a:off x="5351717" y="4841268"/>
                <a:ext cx="507365" cy="177165"/>
              </a:xfrm>
              <a:custGeom>
                <a:avLst/>
                <a:gdLst/>
                <a:ahLst/>
                <a:cxnLst/>
                <a:rect l="l" t="t" r="r" b="b"/>
                <a:pathLst>
                  <a:path w="507364" h="177164">
                    <a:moveTo>
                      <a:pt x="0" y="44196"/>
                    </a:moveTo>
                    <a:lnTo>
                      <a:pt x="418909" y="44196"/>
                    </a:lnTo>
                    <a:lnTo>
                      <a:pt x="418909" y="0"/>
                    </a:lnTo>
                    <a:lnTo>
                      <a:pt x="507301" y="88392"/>
                    </a:lnTo>
                    <a:lnTo>
                      <a:pt x="418909" y="176784"/>
                    </a:lnTo>
                    <a:lnTo>
                      <a:pt x="418909" y="132588"/>
                    </a:lnTo>
                    <a:lnTo>
                      <a:pt x="0" y="132588"/>
                    </a:lnTo>
                    <a:lnTo>
                      <a:pt x="0" y="44196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object 64">
                <a:extLst>
                  <a:ext uri="{FF2B5EF4-FFF2-40B4-BE49-F238E27FC236}">
                    <a16:creationId xmlns:a16="http://schemas.microsoft.com/office/drawing/2014/main" id="{5E039BAA-0674-4804-AA86-EDA7664ECD4C}"/>
                  </a:ext>
                </a:extLst>
              </p:cNvPr>
              <p:cNvSpPr/>
              <p:nvPr/>
            </p:nvSpPr>
            <p:spPr>
              <a:xfrm>
                <a:off x="7443978" y="4867175"/>
                <a:ext cx="43434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434339" h="195579">
                    <a:moveTo>
                      <a:pt x="6096" y="48768"/>
                    </a:moveTo>
                    <a:lnTo>
                      <a:pt x="0" y="48768"/>
                    </a:lnTo>
                    <a:lnTo>
                      <a:pt x="0" y="146304"/>
                    </a:lnTo>
                    <a:lnTo>
                      <a:pt x="6096" y="146304"/>
                    </a:lnTo>
                    <a:lnTo>
                      <a:pt x="6096" y="48768"/>
                    </a:lnTo>
                    <a:close/>
                  </a:path>
                  <a:path w="434339" h="195579">
                    <a:moveTo>
                      <a:pt x="24384" y="48768"/>
                    </a:moveTo>
                    <a:lnTo>
                      <a:pt x="12192" y="48768"/>
                    </a:lnTo>
                    <a:lnTo>
                      <a:pt x="12192" y="146304"/>
                    </a:lnTo>
                    <a:lnTo>
                      <a:pt x="24384" y="146304"/>
                    </a:lnTo>
                    <a:lnTo>
                      <a:pt x="24384" y="48768"/>
                    </a:lnTo>
                    <a:close/>
                  </a:path>
                  <a:path w="434339" h="195579">
                    <a:moveTo>
                      <a:pt x="336804" y="0"/>
                    </a:moveTo>
                    <a:lnTo>
                      <a:pt x="336804" y="48768"/>
                    </a:lnTo>
                    <a:lnTo>
                      <a:pt x="30480" y="48768"/>
                    </a:lnTo>
                    <a:lnTo>
                      <a:pt x="30480" y="146304"/>
                    </a:lnTo>
                    <a:lnTo>
                      <a:pt x="336804" y="146304"/>
                    </a:lnTo>
                    <a:lnTo>
                      <a:pt x="336804" y="195072"/>
                    </a:lnTo>
                    <a:lnTo>
                      <a:pt x="434339" y="97536"/>
                    </a:lnTo>
                    <a:lnTo>
                      <a:pt x="336804" y="0"/>
                    </a:lnTo>
                    <a:close/>
                  </a:path>
                </a:pathLst>
              </a:custGeom>
              <a:solidFill>
                <a:srgbClr val="0F6FC6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object 65">
                <a:extLst>
                  <a:ext uri="{FF2B5EF4-FFF2-40B4-BE49-F238E27FC236}">
                    <a16:creationId xmlns:a16="http://schemas.microsoft.com/office/drawing/2014/main" id="{C514BFA0-4311-4C89-ABF4-74E280488BF6}"/>
                  </a:ext>
                </a:extLst>
              </p:cNvPr>
              <p:cNvSpPr/>
              <p:nvPr/>
            </p:nvSpPr>
            <p:spPr>
              <a:xfrm>
                <a:off x="7431023" y="4902989"/>
                <a:ext cx="32384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123825">
                    <a:moveTo>
                      <a:pt x="0" y="123444"/>
                    </a:moveTo>
                    <a:lnTo>
                      <a:pt x="32003" y="123444"/>
                    </a:lnTo>
                    <a:lnTo>
                      <a:pt x="32003" y="0"/>
                    </a:lnTo>
                    <a:lnTo>
                      <a:pt x="0" y="0"/>
                    </a:lnTo>
                    <a:lnTo>
                      <a:pt x="0" y="123444"/>
                    </a:lnTo>
                    <a:close/>
                  </a:path>
                </a:pathLst>
              </a:custGeom>
              <a:solidFill>
                <a:srgbClr val="085091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object 66">
                <a:extLst>
                  <a:ext uri="{FF2B5EF4-FFF2-40B4-BE49-F238E27FC236}">
                    <a16:creationId xmlns:a16="http://schemas.microsoft.com/office/drawing/2014/main" id="{C5B46DD1-CF7B-416F-8E9A-D0B892C41DE6}"/>
                  </a:ext>
                </a:extLst>
              </p:cNvPr>
              <p:cNvSpPr/>
              <p:nvPr/>
            </p:nvSpPr>
            <p:spPr>
              <a:xfrm>
                <a:off x="7443215" y="4902989"/>
                <a:ext cx="381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23825">
                    <a:moveTo>
                      <a:pt x="0" y="123444"/>
                    </a:moveTo>
                    <a:lnTo>
                      <a:pt x="38100" y="123444"/>
                    </a:lnTo>
                    <a:lnTo>
                      <a:pt x="38100" y="0"/>
                    </a:lnTo>
                    <a:lnTo>
                      <a:pt x="0" y="0"/>
                    </a:lnTo>
                    <a:lnTo>
                      <a:pt x="0" y="123444"/>
                    </a:lnTo>
                    <a:close/>
                  </a:path>
                </a:pathLst>
              </a:custGeom>
              <a:solidFill>
                <a:srgbClr val="085091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object 67">
                <a:extLst>
                  <a:ext uri="{FF2B5EF4-FFF2-40B4-BE49-F238E27FC236}">
                    <a16:creationId xmlns:a16="http://schemas.microsoft.com/office/drawing/2014/main" id="{6F0C8990-FB05-40A8-9581-4B3224FD3E34}"/>
                  </a:ext>
                </a:extLst>
              </p:cNvPr>
              <p:cNvSpPr/>
              <p:nvPr/>
            </p:nvSpPr>
            <p:spPr>
              <a:xfrm>
                <a:off x="7474458" y="4867175"/>
                <a:ext cx="40386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403860" h="195579">
                    <a:moveTo>
                      <a:pt x="0" y="48768"/>
                    </a:moveTo>
                    <a:lnTo>
                      <a:pt x="306324" y="48768"/>
                    </a:lnTo>
                    <a:lnTo>
                      <a:pt x="306324" y="0"/>
                    </a:lnTo>
                    <a:lnTo>
                      <a:pt x="403859" y="97536"/>
                    </a:lnTo>
                    <a:lnTo>
                      <a:pt x="306324" y="195072"/>
                    </a:lnTo>
                    <a:lnTo>
                      <a:pt x="306324" y="146304"/>
                    </a:lnTo>
                    <a:lnTo>
                      <a:pt x="0" y="146304"/>
                    </a:lnTo>
                    <a:lnTo>
                      <a:pt x="0" y="48768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object 68">
                <a:extLst>
                  <a:ext uri="{FF2B5EF4-FFF2-40B4-BE49-F238E27FC236}">
                    <a16:creationId xmlns:a16="http://schemas.microsoft.com/office/drawing/2014/main" id="{0CFCEE67-9EDE-4B60-96E5-8C618E2CA51E}"/>
                  </a:ext>
                </a:extLst>
              </p:cNvPr>
              <p:cNvSpPr/>
              <p:nvPr/>
            </p:nvSpPr>
            <p:spPr>
              <a:xfrm>
                <a:off x="4267961" y="4242335"/>
                <a:ext cx="457200" cy="37338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373379">
                    <a:moveTo>
                      <a:pt x="186690" y="280034"/>
                    </a:moveTo>
                    <a:lnTo>
                      <a:pt x="0" y="280034"/>
                    </a:lnTo>
                    <a:lnTo>
                      <a:pt x="93345" y="373379"/>
                    </a:lnTo>
                    <a:lnTo>
                      <a:pt x="186690" y="280034"/>
                    </a:lnTo>
                    <a:close/>
                  </a:path>
                  <a:path w="457200" h="373379">
                    <a:moveTo>
                      <a:pt x="457200" y="0"/>
                    </a:moveTo>
                    <a:lnTo>
                      <a:pt x="46672" y="0"/>
                    </a:lnTo>
                    <a:lnTo>
                      <a:pt x="46672" y="280034"/>
                    </a:lnTo>
                    <a:lnTo>
                      <a:pt x="140017" y="280034"/>
                    </a:lnTo>
                    <a:lnTo>
                      <a:pt x="140017" y="93344"/>
                    </a:lnTo>
                    <a:lnTo>
                      <a:pt x="457200" y="93344"/>
                    </a:lnTo>
                    <a:lnTo>
                      <a:pt x="457200" y="0"/>
                    </a:lnTo>
                    <a:close/>
                  </a:path>
                </a:pathLst>
              </a:custGeom>
              <a:solidFill>
                <a:srgbClr val="0F6FC6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object 69">
                <a:extLst>
                  <a:ext uri="{FF2B5EF4-FFF2-40B4-BE49-F238E27FC236}">
                    <a16:creationId xmlns:a16="http://schemas.microsoft.com/office/drawing/2014/main" id="{AA3CEF5C-73D7-4753-AAB4-2003489DBC7B}"/>
                  </a:ext>
                </a:extLst>
              </p:cNvPr>
              <p:cNvSpPr/>
              <p:nvPr/>
            </p:nvSpPr>
            <p:spPr>
              <a:xfrm>
                <a:off x="4267961" y="4242335"/>
                <a:ext cx="457200" cy="37338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373379">
                    <a:moveTo>
                      <a:pt x="457200" y="93344"/>
                    </a:moveTo>
                    <a:lnTo>
                      <a:pt x="140017" y="93344"/>
                    </a:lnTo>
                    <a:lnTo>
                      <a:pt x="140017" y="280034"/>
                    </a:lnTo>
                    <a:lnTo>
                      <a:pt x="186690" y="280034"/>
                    </a:lnTo>
                    <a:lnTo>
                      <a:pt x="93345" y="373379"/>
                    </a:lnTo>
                    <a:lnTo>
                      <a:pt x="0" y="280034"/>
                    </a:lnTo>
                    <a:lnTo>
                      <a:pt x="46672" y="280034"/>
                    </a:lnTo>
                    <a:lnTo>
                      <a:pt x="46672" y="0"/>
                    </a:lnTo>
                    <a:lnTo>
                      <a:pt x="457200" y="0"/>
                    </a:lnTo>
                    <a:lnTo>
                      <a:pt x="457200" y="93344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object 70">
                <a:extLst>
                  <a:ext uri="{FF2B5EF4-FFF2-40B4-BE49-F238E27FC236}">
                    <a16:creationId xmlns:a16="http://schemas.microsoft.com/office/drawing/2014/main" id="{A9CFB84F-22E4-45E7-8ADE-2FAC3C2237AA}"/>
                  </a:ext>
                </a:extLst>
              </p:cNvPr>
              <p:cNvSpPr/>
              <p:nvPr/>
            </p:nvSpPr>
            <p:spPr>
              <a:xfrm>
                <a:off x="7325868" y="1938046"/>
                <a:ext cx="224789" cy="228600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object 71">
                <a:extLst>
                  <a:ext uri="{FF2B5EF4-FFF2-40B4-BE49-F238E27FC236}">
                    <a16:creationId xmlns:a16="http://schemas.microsoft.com/office/drawing/2014/main" id="{399B2DCC-65B4-4E8B-854F-3A2B01857C86}"/>
                  </a:ext>
                </a:extLst>
              </p:cNvPr>
              <p:cNvSpPr/>
              <p:nvPr/>
            </p:nvSpPr>
            <p:spPr>
              <a:xfrm>
                <a:off x="7371918" y="1938046"/>
                <a:ext cx="17907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79070" h="228600">
                    <a:moveTo>
                      <a:pt x="0" y="57150"/>
                    </a:moveTo>
                    <a:lnTo>
                      <a:pt x="72821" y="57150"/>
                    </a:lnTo>
                    <a:lnTo>
                      <a:pt x="72821" y="0"/>
                    </a:lnTo>
                    <a:lnTo>
                      <a:pt x="178739" y="114300"/>
                    </a:lnTo>
                    <a:lnTo>
                      <a:pt x="72821" y="228600"/>
                    </a:lnTo>
                    <a:lnTo>
                      <a:pt x="72821" y="171450"/>
                    </a:lnTo>
                    <a:lnTo>
                      <a:pt x="0" y="171450"/>
                    </a:lnTo>
                    <a:lnTo>
                      <a:pt x="0" y="5715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E80DF09E-C572-4405-B00E-0364880C38A0}"/>
                  </a:ext>
                </a:extLst>
              </p:cNvPr>
              <p:cNvGrpSpPr/>
              <p:nvPr/>
            </p:nvGrpSpPr>
            <p:grpSpPr>
              <a:xfrm>
                <a:off x="2510789" y="5410200"/>
                <a:ext cx="7170422" cy="904492"/>
                <a:chOff x="986789" y="5410200"/>
                <a:chExt cx="7170422" cy="904492"/>
              </a:xfrm>
            </p:grpSpPr>
            <p:sp>
              <p:nvSpPr>
                <p:cNvPr id="86" name="object 72">
                  <a:extLst>
                    <a:ext uri="{FF2B5EF4-FFF2-40B4-BE49-F238E27FC236}">
                      <a16:creationId xmlns:a16="http://schemas.microsoft.com/office/drawing/2014/main" id="{B24C10D7-E799-4C6F-BBB4-D940A463DEC3}"/>
                    </a:ext>
                  </a:extLst>
                </p:cNvPr>
                <p:cNvSpPr/>
                <p:nvPr/>
              </p:nvSpPr>
              <p:spPr>
                <a:xfrm>
                  <a:off x="986789" y="5410200"/>
                  <a:ext cx="7170422" cy="90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085" h="680085">
                      <a:moveTo>
                        <a:pt x="4911852" y="0"/>
                      </a:moveTo>
                      <a:lnTo>
                        <a:pt x="4911852" y="169925"/>
                      </a:lnTo>
                      <a:lnTo>
                        <a:pt x="0" y="169925"/>
                      </a:lnTo>
                      <a:lnTo>
                        <a:pt x="0" y="509777"/>
                      </a:lnTo>
                      <a:lnTo>
                        <a:pt x="4911852" y="509777"/>
                      </a:lnTo>
                      <a:lnTo>
                        <a:pt x="4911852" y="679703"/>
                      </a:lnTo>
                      <a:lnTo>
                        <a:pt x="5251704" y="339851"/>
                      </a:lnTo>
                      <a:lnTo>
                        <a:pt x="4911852" y="0"/>
                      </a:lnTo>
                      <a:close/>
                    </a:path>
                  </a:pathLst>
                </a:custGeom>
                <a:solidFill>
                  <a:srgbClr val="0F6FC6"/>
                </a:solidFill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7" name="object 74">
                  <a:extLst>
                    <a:ext uri="{FF2B5EF4-FFF2-40B4-BE49-F238E27FC236}">
                      <a16:creationId xmlns:a16="http://schemas.microsoft.com/office/drawing/2014/main" id="{DCD0BC2B-34C4-44AB-8538-E6A634848A3D}"/>
                    </a:ext>
                  </a:extLst>
                </p:cNvPr>
                <p:cNvSpPr txBox="1"/>
                <p:nvPr/>
              </p:nvSpPr>
              <p:spPr>
                <a:xfrm>
                  <a:off x="1082552" y="5694378"/>
                  <a:ext cx="6783481" cy="290464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spcBef>
                      <a:spcPts val="105"/>
                    </a:spcBef>
                    <a:defRPr/>
                  </a:pPr>
                  <a:r>
                    <a:rPr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From application submission to award may take… 9</a:t>
                  </a:r>
                  <a:r>
                    <a:rPr lang="en-US" b="1" spc="-215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+ </a:t>
                  </a:r>
                  <a:r>
                    <a:rPr b="1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months</a:t>
                  </a:r>
                  <a:endParaRPr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81" name="object 75">
                <a:extLst>
                  <a:ext uri="{FF2B5EF4-FFF2-40B4-BE49-F238E27FC236}">
                    <a16:creationId xmlns:a16="http://schemas.microsoft.com/office/drawing/2014/main" id="{D5FE778D-EE2C-4DCF-85C4-B6A2390DAD16}"/>
                  </a:ext>
                </a:extLst>
              </p:cNvPr>
              <p:cNvSpPr/>
              <p:nvPr/>
            </p:nvSpPr>
            <p:spPr>
              <a:xfrm>
                <a:off x="5583174" y="1653058"/>
                <a:ext cx="1656587" cy="693420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object 76">
                <a:extLst>
                  <a:ext uri="{FF2B5EF4-FFF2-40B4-BE49-F238E27FC236}">
                    <a16:creationId xmlns:a16="http://schemas.microsoft.com/office/drawing/2014/main" id="{77F9AA75-9CC1-4508-8440-F60943307D2E}"/>
                  </a:ext>
                </a:extLst>
              </p:cNvPr>
              <p:cNvSpPr/>
              <p:nvPr/>
            </p:nvSpPr>
            <p:spPr>
              <a:xfrm>
                <a:off x="5583175" y="1653058"/>
                <a:ext cx="1656714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1656714" h="693419">
                    <a:moveTo>
                      <a:pt x="115570" y="0"/>
                    </a:moveTo>
                    <a:lnTo>
                      <a:pt x="1541018" y="0"/>
                    </a:lnTo>
                    <a:lnTo>
                      <a:pt x="1656588" y="115570"/>
                    </a:lnTo>
                    <a:lnTo>
                      <a:pt x="1656588" y="693420"/>
                    </a:lnTo>
                    <a:lnTo>
                      <a:pt x="0" y="693420"/>
                    </a:lnTo>
                    <a:lnTo>
                      <a:pt x="0" y="115570"/>
                    </a:lnTo>
                    <a:lnTo>
                      <a:pt x="115570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object 77">
                <a:extLst>
                  <a:ext uri="{FF2B5EF4-FFF2-40B4-BE49-F238E27FC236}">
                    <a16:creationId xmlns:a16="http://schemas.microsoft.com/office/drawing/2014/main" id="{09BBAEFF-D3C2-448B-B23D-DB13834F06EC}"/>
                  </a:ext>
                </a:extLst>
              </p:cNvPr>
              <p:cNvSpPr txBox="1"/>
              <p:nvPr/>
            </p:nvSpPr>
            <p:spPr>
              <a:xfrm>
                <a:off x="5809814" y="1700040"/>
                <a:ext cx="1200150" cy="64389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5080" algn="ctr">
                  <a:spcBef>
                    <a:spcPts val="105"/>
                  </a:spcBef>
                  <a:defRPr/>
                </a:pPr>
                <a:r>
                  <a:rPr sz="135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Find 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r>
                  <a:rPr sz="1350" spc="-10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Funding  Opportunity  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A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nnounc</a:t>
                </a:r>
                <a:r>
                  <a:rPr sz="1350" spc="-10" dirty="0">
                    <a:solidFill>
                      <a:prstClr val="black"/>
                    </a:solidFill>
                    <a:latin typeface="Arial"/>
                    <a:cs typeface="Arial"/>
                  </a:rPr>
                  <a:t>e</a:t>
                </a:r>
                <a:r>
                  <a:rPr sz="135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m</a:t>
                </a:r>
                <a:r>
                  <a:rPr sz="1350" spc="-10" dirty="0">
                    <a:solidFill>
                      <a:prstClr val="black"/>
                    </a:solidFill>
                    <a:latin typeface="Arial"/>
                    <a:cs typeface="Arial"/>
                  </a:rPr>
                  <a:t>e</a:t>
                </a:r>
                <a:r>
                  <a:rPr sz="1350" dirty="0">
                    <a:solidFill>
                      <a:prstClr val="black"/>
                    </a:solidFill>
                    <a:latin typeface="Arial"/>
                    <a:cs typeface="Arial"/>
                  </a:rPr>
                  <a:t>nt</a:t>
                </a:r>
              </a:p>
            </p:txBody>
          </p:sp>
          <p:sp>
            <p:nvSpPr>
              <p:cNvPr id="84" name="object 78">
                <a:extLst>
                  <a:ext uri="{FF2B5EF4-FFF2-40B4-BE49-F238E27FC236}">
                    <a16:creationId xmlns:a16="http://schemas.microsoft.com/office/drawing/2014/main" id="{D4001F2D-3747-4776-A238-7C3EFFD86CB9}"/>
                  </a:ext>
                </a:extLst>
              </p:cNvPr>
              <p:cNvSpPr/>
              <p:nvPr/>
            </p:nvSpPr>
            <p:spPr>
              <a:xfrm>
                <a:off x="7239762" y="2439442"/>
                <a:ext cx="1092835" cy="591820"/>
              </a:xfrm>
              <a:custGeom>
                <a:avLst/>
                <a:gdLst/>
                <a:ahLst/>
                <a:cxnLst/>
                <a:rect l="l" t="t" r="r" b="b"/>
                <a:pathLst>
                  <a:path w="1092834" h="591819">
                    <a:moveTo>
                      <a:pt x="147828" y="295656"/>
                    </a:moveTo>
                    <a:lnTo>
                      <a:pt x="0" y="443484"/>
                    </a:lnTo>
                    <a:lnTo>
                      <a:pt x="147828" y="591312"/>
                    </a:lnTo>
                    <a:lnTo>
                      <a:pt x="147828" y="517398"/>
                    </a:lnTo>
                    <a:lnTo>
                      <a:pt x="834009" y="517398"/>
                    </a:lnTo>
                    <a:lnTo>
                      <a:pt x="880510" y="513229"/>
                    </a:lnTo>
                    <a:lnTo>
                      <a:pt x="924277" y="501213"/>
                    </a:lnTo>
                    <a:lnTo>
                      <a:pt x="964579" y="482077"/>
                    </a:lnTo>
                    <a:lnTo>
                      <a:pt x="1000685" y="456555"/>
                    </a:lnTo>
                    <a:lnTo>
                      <a:pt x="1031865" y="425375"/>
                    </a:lnTo>
                    <a:lnTo>
                      <a:pt x="1057387" y="389269"/>
                    </a:lnTo>
                    <a:lnTo>
                      <a:pt x="1066740" y="369570"/>
                    </a:lnTo>
                    <a:lnTo>
                      <a:pt x="147828" y="369570"/>
                    </a:lnTo>
                    <a:lnTo>
                      <a:pt x="147828" y="295656"/>
                    </a:lnTo>
                    <a:close/>
                  </a:path>
                  <a:path w="1092834" h="591819">
                    <a:moveTo>
                      <a:pt x="1092708" y="0"/>
                    </a:moveTo>
                    <a:lnTo>
                      <a:pt x="944880" y="0"/>
                    </a:lnTo>
                    <a:lnTo>
                      <a:pt x="944880" y="258699"/>
                    </a:lnTo>
                    <a:lnTo>
                      <a:pt x="936166" y="301852"/>
                    </a:lnTo>
                    <a:lnTo>
                      <a:pt x="912404" y="337094"/>
                    </a:lnTo>
                    <a:lnTo>
                      <a:pt x="877162" y="360856"/>
                    </a:lnTo>
                    <a:lnTo>
                      <a:pt x="834009" y="369570"/>
                    </a:lnTo>
                    <a:lnTo>
                      <a:pt x="1066740" y="369570"/>
                    </a:lnTo>
                    <a:lnTo>
                      <a:pt x="1076523" y="348967"/>
                    </a:lnTo>
                    <a:lnTo>
                      <a:pt x="1088539" y="305200"/>
                    </a:lnTo>
                    <a:lnTo>
                      <a:pt x="1092708" y="258699"/>
                    </a:lnTo>
                    <a:lnTo>
                      <a:pt x="1092708" y="0"/>
                    </a:lnTo>
                    <a:close/>
                  </a:path>
                </a:pathLst>
              </a:custGeom>
              <a:solidFill>
                <a:srgbClr val="0F6FC6"/>
              </a:solid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object 79">
                <a:extLst>
                  <a:ext uri="{FF2B5EF4-FFF2-40B4-BE49-F238E27FC236}">
                    <a16:creationId xmlns:a16="http://schemas.microsoft.com/office/drawing/2014/main" id="{A73D9FDA-3AF6-429B-A1ED-1A3EBA69E979}"/>
                  </a:ext>
                </a:extLst>
              </p:cNvPr>
              <p:cNvSpPr/>
              <p:nvPr/>
            </p:nvSpPr>
            <p:spPr>
              <a:xfrm>
                <a:off x="7239762" y="2439442"/>
                <a:ext cx="1092835" cy="591820"/>
              </a:xfrm>
              <a:custGeom>
                <a:avLst/>
                <a:gdLst/>
                <a:ahLst/>
                <a:cxnLst/>
                <a:rect l="l" t="t" r="r" b="b"/>
                <a:pathLst>
                  <a:path w="1092834" h="591819">
                    <a:moveTo>
                      <a:pt x="1092708" y="0"/>
                    </a:moveTo>
                    <a:lnTo>
                      <a:pt x="1092708" y="258699"/>
                    </a:lnTo>
                    <a:lnTo>
                      <a:pt x="1088539" y="305200"/>
                    </a:lnTo>
                    <a:lnTo>
                      <a:pt x="1076523" y="348967"/>
                    </a:lnTo>
                    <a:lnTo>
                      <a:pt x="1057387" y="389269"/>
                    </a:lnTo>
                    <a:lnTo>
                      <a:pt x="1031865" y="425375"/>
                    </a:lnTo>
                    <a:lnTo>
                      <a:pt x="1000685" y="456555"/>
                    </a:lnTo>
                    <a:lnTo>
                      <a:pt x="964579" y="482077"/>
                    </a:lnTo>
                    <a:lnTo>
                      <a:pt x="924277" y="501213"/>
                    </a:lnTo>
                    <a:lnTo>
                      <a:pt x="880510" y="513229"/>
                    </a:lnTo>
                    <a:lnTo>
                      <a:pt x="834009" y="517398"/>
                    </a:lnTo>
                    <a:lnTo>
                      <a:pt x="147828" y="517398"/>
                    </a:lnTo>
                    <a:lnTo>
                      <a:pt x="147828" y="591312"/>
                    </a:lnTo>
                    <a:lnTo>
                      <a:pt x="0" y="443484"/>
                    </a:lnTo>
                    <a:lnTo>
                      <a:pt x="147828" y="295656"/>
                    </a:lnTo>
                    <a:lnTo>
                      <a:pt x="147828" y="369570"/>
                    </a:lnTo>
                    <a:lnTo>
                      <a:pt x="834009" y="369570"/>
                    </a:lnTo>
                    <a:lnTo>
                      <a:pt x="877162" y="360856"/>
                    </a:lnTo>
                    <a:lnTo>
                      <a:pt x="912404" y="337094"/>
                    </a:lnTo>
                    <a:lnTo>
                      <a:pt x="936166" y="301852"/>
                    </a:lnTo>
                    <a:lnTo>
                      <a:pt x="944880" y="258699"/>
                    </a:lnTo>
                    <a:lnTo>
                      <a:pt x="944880" y="0"/>
                    </a:lnTo>
                    <a:lnTo>
                      <a:pt x="1092708" y="0"/>
                    </a:lnTo>
                    <a:close/>
                  </a:path>
                </a:pathLst>
              </a:custGeom>
              <a:ln w="25908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F56418-AFD9-425F-9CAE-3BA8130C47EF}"/>
                </a:ext>
              </a:extLst>
            </p:cNvPr>
            <p:cNvGrpSpPr/>
            <p:nvPr/>
          </p:nvGrpSpPr>
          <p:grpSpPr>
            <a:xfrm>
              <a:off x="7877261" y="2578885"/>
              <a:ext cx="3201161" cy="634365"/>
              <a:chOff x="-474728" y="2621974"/>
              <a:chExt cx="3201161" cy="634365"/>
            </a:xfrm>
          </p:grpSpPr>
          <p:sp>
            <p:nvSpPr>
              <p:cNvPr id="9" name="object 45">
                <a:extLst>
                  <a:ext uri="{FF2B5EF4-FFF2-40B4-BE49-F238E27FC236}">
                    <a16:creationId xmlns:a16="http://schemas.microsoft.com/office/drawing/2014/main" id="{21976E2C-2F9A-43B0-923C-D99915082826}"/>
                  </a:ext>
                </a:extLst>
              </p:cNvPr>
              <p:cNvSpPr/>
              <p:nvPr/>
            </p:nvSpPr>
            <p:spPr>
              <a:xfrm>
                <a:off x="241177" y="2621974"/>
                <a:ext cx="16827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1682750" h="634364">
                    <a:moveTo>
                      <a:pt x="105663" y="0"/>
                    </a:moveTo>
                    <a:lnTo>
                      <a:pt x="1576832" y="0"/>
                    </a:lnTo>
                    <a:lnTo>
                      <a:pt x="1682495" y="105664"/>
                    </a:lnTo>
                    <a:lnTo>
                      <a:pt x="1682495" y="633984"/>
                    </a:lnTo>
                    <a:lnTo>
                      <a:pt x="0" y="633984"/>
                    </a:lnTo>
                    <a:lnTo>
                      <a:pt x="0" y="105664"/>
                    </a:lnTo>
                    <a:lnTo>
                      <a:pt x="10566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25907">
                <a:solidFill>
                  <a:srgbClr val="085091"/>
                </a:solidFill>
              </a:ln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4600EB-1177-4D81-9A5A-26CD4FDF27D8}"/>
                  </a:ext>
                </a:extLst>
              </p:cNvPr>
              <p:cNvSpPr txBox="1"/>
              <p:nvPr/>
            </p:nvSpPr>
            <p:spPr>
              <a:xfrm>
                <a:off x="-474728" y="2773655"/>
                <a:ext cx="32011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7370" marR="607060" algn="ctr">
                  <a:spcBef>
                    <a:spcPts val="105"/>
                  </a:spcBef>
                  <a:defRPr/>
                </a:pPr>
                <a:r>
                  <a:rPr lang="en-US" b="1" spc="-5" dirty="0">
                    <a:solidFill>
                      <a:srgbClr val="FF0000"/>
                    </a:solidFill>
                    <a:latin typeface="Arial"/>
                    <a:cs typeface="Arial"/>
                  </a:rPr>
                  <a:t>Resubmission</a:t>
                </a:r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28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NIH Organization Chart listing all Institutes and Centers&#10;&#10;Arrow to NIH Clinical Center, CIT, and CSR shows that these 3 Centers do not issue grants">
            <a:extLst>
              <a:ext uri="{FF2B5EF4-FFF2-40B4-BE49-F238E27FC236}">
                <a16:creationId xmlns:a16="http://schemas.microsoft.com/office/drawing/2014/main" id="{2187CAB5-CFBE-495A-AFA1-43107972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Organizational Structure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1807A-D74C-44E0-82D0-CFE8077B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6085"/>
            <a:ext cx="5181600" cy="3345829"/>
          </a:xfrm>
        </p:spPr>
        <p:txBody>
          <a:bodyPr/>
          <a:lstStyle/>
          <a:p>
            <a:pPr marL="467995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dirty="0">
                <a:latin typeface="Arial"/>
                <a:cs typeface="Arial"/>
              </a:rPr>
              <a:t>27 </a:t>
            </a:r>
            <a:r>
              <a:rPr lang="en-US" spc="-5" dirty="0">
                <a:latin typeface="Arial"/>
                <a:cs typeface="Arial"/>
              </a:rPr>
              <a:t>Institutes </a:t>
            </a:r>
            <a:r>
              <a:rPr lang="en-US" dirty="0">
                <a:latin typeface="Arial"/>
                <a:cs typeface="Arial"/>
              </a:rPr>
              <a:t>and Centers</a:t>
            </a:r>
            <a:r>
              <a:rPr lang="en-US" spc="-9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(IC)</a:t>
            </a:r>
          </a:p>
          <a:p>
            <a:pPr marL="467995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endParaRPr lang="en-US" dirty="0">
              <a:latin typeface="Arial"/>
              <a:cs typeface="Arial"/>
            </a:endParaRPr>
          </a:p>
          <a:p>
            <a:pPr marL="467995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spc="-5" dirty="0">
                <a:latin typeface="Arial"/>
                <a:cs typeface="Arial"/>
              </a:rPr>
              <a:t>ICs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missions</a:t>
            </a:r>
            <a:endParaRPr lang="en-US" dirty="0">
              <a:latin typeface="Arial"/>
              <a:cs typeface="Arial"/>
            </a:endParaRPr>
          </a:p>
          <a:p>
            <a:pPr marL="467995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endParaRPr lang="en-US" dirty="0">
              <a:latin typeface="Arial"/>
              <a:cs typeface="Arial"/>
            </a:endParaRPr>
          </a:p>
          <a:p>
            <a:pPr marL="467995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dirty="0">
                <a:latin typeface="Arial"/>
                <a:cs typeface="Arial"/>
              </a:rPr>
              <a:t>Grant programs</a:t>
            </a:r>
            <a:r>
              <a:rPr lang="en-US" spc="-10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offered</a:t>
            </a:r>
          </a:p>
          <a:p>
            <a:pPr marL="467995" marR="407034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endParaRPr lang="en-US" spc="-25" dirty="0">
              <a:latin typeface="Arial"/>
              <a:cs typeface="Arial"/>
            </a:endParaRPr>
          </a:p>
          <a:p>
            <a:pPr marL="467995" marR="407034" lvl="1" indent="-226695">
              <a:spcBef>
                <a:spcPts val="480"/>
              </a:spcBef>
              <a:buClr>
                <a:srgbClr val="04617B"/>
              </a:buClr>
              <a:buChar char="•"/>
              <a:tabLst>
                <a:tab pos="467995" algn="l"/>
                <a:tab pos="468630" algn="l"/>
              </a:tabLst>
            </a:pPr>
            <a:r>
              <a:rPr lang="en-US" spc="-25" dirty="0">
                <a:latin typeface="Arial"/>
                <a:cs typeface="Arial"/>
              </a:rPr>
              <a:t>Types </a:t>
            </a:r>
            <a:r>
              <a:rPr lang="en-US" dirty="0">
                <a:latin typeface="Arial"/>
                <a:cs typeface="Arial"/>
              </a:rPr>
              <a:t>of people and</a:t>
            </a:r>
            <a:r>
              <a:rPr lang="en-US" spc="-10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organizations </a:t>
            </a:r>
            <a:r>
              <a:rPr lang="en-US" spc="-5" dirty="0">
                <a:latin typeface="Arial"/>
                <a:cs typeface="Arial"/>
              </a:rPr>
              <a:t>eligible to </a:t>
            </a:r>
            <a:r>
              <a:rPr lang="en-US" dirty="0">
                <a:latin typeface="Arial"/>
                <a:cs typeface="Arial"/>
              </a:rPr>
              <a:t>apply</a:t>
            </a:r>
          </a:p>
          <a:p>
            <a:endParaRPr lang="en-US" dirty="0"/>
          </a:p>
        </p:txBody>
      </p:sp>
      <p:pic>
        <p:nvPicPr>
          <p:cNvPr id="4" name="Picture 3" descr="NIH Organizational Structure">
            <a:extLst>
              <a:ext uri="{FF2B5EF4-FFF2-40B4-BE49-F238E27FC236}">
                <a16:creationId xmlns:a16="http://schemas.microsoft.com/office/drawing/2014/main" id="{3E6B09CA-4D9E-4A56-8BA2-121A425F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85900"/>
            <a:ext cx="6652757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032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AIDBrandedPPT">
  <a:themeElements>
    <a:clrScheme name="Custom 7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C7DE2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7FCD"/>
      </a:accent1>
      <a:accent2>
        <a:srgbClr val="59A80E"/>
      </a:accent2>
      <a:accent3>
        <a:srgbClr val="BFBFBF"/>
      </a:accent3>
      <a:accent4>
        <a:srgbClr val="015596"/>
      </a:accent4>
      <a:accent5>
        <a:srgbClr val="014273"/>
      </a:accent5>
      <a:accent6>
        <a:srgbClr val="3E780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BA6B50-6B1F-4DDD-AD2C-AC8D893D5213}">
  <ds:schemaRefs>
    <ds:schemaRef ds:uri="http://schemas.microsoft.com/office/infopath/2007/PartnerControls"/>
    <ds:schemaRef ds:uri="989998f2-a2b7-4b44-82b6-b98408f16ef8"/>
    <ds:schemaRef ds:uri="http://purl.org/dc/dcmitype/"/>
    <ds:schemaRef ds:uri="http://purl.org/dc/elements/1.1/"/>
    <ds:schemaRef ds:uri="http://schemas.microsoft.com/office/2006/metadata/properties"/>
    <ds:schemaRef ds:uri="9c26b516-99a2-46e9-9f5e-24cd0ed530a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B335C9-7FAB-4BC0-99E1-9DF00FCF0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30C955-0A65-4A7E-B37B-6175A3579D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7647</TotalTime>
  <Words>2043</Words>
  <Application>Microsoft Office PowerPoint</Application>
  <PresentationFormat>Widescreen</PresentationFormat>
  <Paragraphs>411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Arial</vt:lpstr>
      <vt:lpstr>Arial Unicode MS</vt:lpstr>
      <vt:lpstr>Calibri</vt:lpstr>
      <vt:lpstr>Calibri Light</vt:lpstr>
      <vt:lpstr>Franklin Gothic Demi Cond</vt:lpstr>
      <vt:lpstr>Garamond</vt:lpstr>
      <vt:lpstr>Helvetica</vt:lpstr>
      <vt:lpstr>Open Sans</vt:lpstr>
      <vt:lpstr>Open Sans ExtraBold</vt:lpstr>
      <vt:lpstr>Open Sans Light</vt:lpstr>
      <vt:lpstr>Open Sans Light ITALIC</vt:lpstr>
      <vt:lpstr>Tahoma</vt:lpstr>
      <vt:lpstr>Times New Roman</vt:lpstr>
      <vt:lpstr>Wingdings</vt:lpstr>
      <vt:lpstr>Wingdings 2</vt:lpstr>
      <vt:lpstr>Office Theme</vt:lpstr>
      <vt:lpstr>1_NIAIDBrandedPPT</vt:lpstr>
      <vt:lpstr>2_Office Theme</vt:lpstr>
      <vt:lpstr>Custom Design</vt:lpstr>
      <vt:lpstr>Collaborating and Partnering with Foreign Entities from a Scientific Perspective </vt:lpstr>
      <vt:lpstr>Presentation Team</vt:lpstr>
      <vt:lpstr>National Institutes of Health (NIH) </vt:lpstr>
      <vt:lpstr>NIH Funding</vt:lpstr>
      <vt:lpstr>NIH and International Research </vt:lpstr>
      <vt:lpstr>Where to Start?</vt:lpstr>
      <vt:lpstr>The NIH Grants Process: Applicant View</vt:lpstr>
      <vt:lpstr>The NIH Grants Process</vt:lpstr>
      <vt:lpstr>NIH Organizational Structure</vt:lpstr>
      <vt:lpstr> Who Can Help You: NIH Staff</vt:lpstr>
      <vt:lpstr>Determine Eligibility</vt:lpstr>
      <vt:lpstr>Develop your Research Idea </vt:lpstr>
      <vt:lpstr>Develop your Research Idea:  Identify the Right People </vt:lpstr>
      <vt:lpstr>What does a Program Official Do?</vt:lpstr>
      <vt:lpstr>What types of questions? </vt:lpstr>
      <vt:lpstr>Reaching out to a Program Officer </vt:lpstr>
      <vt:lpstr>What is a Concept Paper?</vt:lpstr>
      <vt:lpstr>Finding a Funding Opportunity</vt:lpstr>
      <vt:lpstr>TRUE OR FALSE?</vt:lpstr>
      <vt:lpstr>Foreign Organization </vt:lpstr>
      <vt:lpstr>Foreign Organization – Direct Award</vt:lpstr>
      <vt:lpstr>Research Funding Opportunities </vt:lpstr>
      <vt:lpstr>Finding the Right Grant Opportunity</vt:lpstr>
      <vt:lpstr>Grant Activity Codes - Examples</vt:lpstr>
      <vt:lpstr>NIH Guide for Grants and Contracts</vt:lpstr>
      <vt:lpstr>Grants.nih.gov home page quick links</vt:lpstr>
      <vt:lpstr>NIH Guide Search</vt:lpstr>
      <vt:lpstr>FOA: RFA Example</vt:lpstr>
      <vt:lpstr>FOA Key Points</vt:lpstr>
      <vt:lpstr>Identifying NIH Initiatives</vt:lpstr>
      <vt:lpstr>Featured Areas of Research: Where to Look</vt:lpstr>
      <vt:lpstr>International Research in Infectious Diseases (IRID)</vt:lpstr>
      <vt:lpstr>Collaboration with Foreign Researchers</vt:lpstr>
      <vt:lpstr>Foreign Organization - Collaborator </vt:lpstr>
      <vt:lpstr>Determine the Role</vt:lpstr>
      <vt:lpstr>Finding a Foreign Investigator </vt:lpstr>
      <vt:lpstr>Using World RePORT</vt:lpstr>
      <vt:lpstr>Viewing Collaborations in World RePORT</vt:lpstr>
      <vt:lpstr>Managing a Foreign Collaboration</vt:lpstr>
      <vt:lpstr>Important Considerations </vt:lpstr>
      <vt:lpstr>Take Home Messages</vt:lpstr>
      <vt:lpstr>Important Resources </vt:lpstr>
      <vt:lpstr>Presenter 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NIAID Research Funding Workshop at  University of Texas San Antonio “Enhancing the Participation of Basic Research Investigators and  Physician-Scientists in the Biomedical Workforce”</dc:title>
  <dc:creator>Paula Strickland</dc:creator>
  <cp:lastModifiedBy>Lewis, Nohelia (NIH/OD) [C]</cp:lastModifiedBy>
  <cp:revision>141</cp:revision>
  <dcterms:created xsi:type="dcterms:W3CDTF">2019-03-18T04:47:05Z</dcterms:created>
  <dcterms:modified xsi:type="dcterms:W3CDTF">2022-11-09T12:50:31Z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</Properties>
</file>