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1" r:id="rId5"/>
  </p:sldMasterIdLst>
  <p:notesMasterIdLst>
    <p:notesMasterId r:id="rId46"/>
  </p:notesMasterIdLst>
  <p:handoutMasterIdLst>
    <p:handoutMasterId r:id="rId47"/>
  </p:handoutMasterIdLst>
  <p:sldIdLst>
    <p:sldId id="2145706247" r:id="rId6"/>
    <p:sldId id="2145706269" r:id="rId7"/>
    <p:sldId id="2145706270" r:id="rId8"/>
    <p:sldId id="2145706271" r:id="rId9"/>
    <p:sldId id="2145706257" r:id="rId10"/>
    <p:sldId id="1568" r:id="rId11"/>
    <p:sldId id="267" r:id="rId12"/>
    <p:sldId id="259" r:id="rId13"/>
    <p:sldId id="1311" r:id="rId14"/>
    <p:sldId id="1570" r:id="rId15"/>
    <p:sldId id="1324" r:id="rId16"/>
    <p:sldId id="2145706272" r:id="rId17"/>
    <p:sldId id="269" r:id="rId18"/>
    <p:sldId id="351" r:id="rId19"/>
    <p:sldId id="2145706273" r:id="rId20"/>
    <p:sldId id="2145706250" r:id="rId21"/>
    <p:sldId id="350" r:id="rId22"/>
    <p:sldId id="2145706274" r:id="rId23"/>
    <p:sldId id="2145706263" r:id="rId24"/>
    <p:sldId id="358" r:id="rId25"/>
    <p:sldId id="362" r:id="rId26"/>
    <p:sldId id="389" r:id="rId27"/>
    <p:sldId id="363" r:id="rId28"/>
    <p:sldId id="361" r:id="rId29"/>
    <p:sldId id="367" r:id="rId30"/>
    <p:sldId id="368" r:id="rId31"/>
    <p:sldId id="369" r:id="rId32"/>
    <p:sldId id="370" r:id="rId33"/>
    <p:sldId id="371" r:id="rId34"/>
    <p:sldId id="364" r:id="rId35"/>
    <p:sldId id="390" r:id="rId36"/>
    <p:sldId id="2145706264" r:id="rId37"/>
    <p:sldId id="6245" r:id="rId38"/>
    <p:sldId id="6233" r:id="rId39"/>
    <p:sldId id="1314" r:id="rId40"/>
    <p:sldId id="520" r:id="rId41"/>
    <p:sldId id="1317" r:id="rId42"/>
    <p:sldId id="1318" r:id="rId43"/>
    <p:sldId id="6246" r:id="rId44"/>
    <p:sldId id="2145706267" r:id="rId45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Lucida Sans" panose="020B0602030504020204" pitchFamily="34" charset="0"/>
      <p:regular r:id="rId56"/>
      <p:bold r:id="rId57"/>
      <p:italic r:id="rId58"/>
      <p:boldItalic r:id="rId59"/>
    </p:embeddedFont>
    <p:embeddedFont>
      <p:font typeface="Open Sans" panose="020B0606030504020204" pitchFamily="34" charset="0"/>
      <p:regular r:id="rId60"/>
      <p:bold r:id="rId61"/>
      <p:italic r:id="rId62"/>
      <p:boldItalic r:id="rId63"/>
    </p:embeddedFont>
    <p:embeddedFont>
      <p:font typeface="Open Sans ExtraBold" panose="020B0906030804020204" pitchFamily="34" charset="0"/>
      <p:bold r:id="rId64"/>
      <p:boldItalic r:id="rId65"/>
    </p:embeddedFont>
    <p:embeddedFont>
      <p:font typeface="Open Sans Light" panose="020B0306030504020204" pitchFamily="34" charset="0"/>
      <p:regular r:id="rId66"/>
      <p:italic r:id="rId67"/>
    </p:embeddedFont>
    <p:embeddedFont>
      <p:font typeface="Open Sans Light ITALIC" panose="020B0306030504020204" charset="0"/>
      <p:italic r:id="rId68"/>
    </p:embeddedFont>
  </p:embeddedFontLst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955901-5642-0A9B-D638-0C86AF5011F0}" name="Danielson, Cindy (NIH/OD) [E]" initials="D[" userId="S::danielsoncm@nih.gov::caa2c796-a717-4c72-866b-fbcf32255dae" providerId="AD"/>
  <p188:author id="{1EC9980E-AC3D-F393-D2F6-AA8FDB04A5BC}" name="Paine, Taunton (NIH/OD) [E]" initials="P[" userId="S::painett@nih.gov::f5ac9aea-50a8-42ad-8989-c181e6361b0b" providerId="AD"/>
  <p188:author id="{33948B6E-D48E-4AD8-C2E9-570AC92F6537}" name="Sullivan, Elyse (NIH/OD) [E]" initials="SE([" userId="S::sullivanem@nih.gov::60664c28-7ed0-44d7-9ca1-061e1533cf31" providerId="AD"/>
  <p188:author id="{940468CA-E987-D7AD-54B7-68010C020834}" name="Slutsman, Julia (NIH/OD) [E]" initials="S[" userId="S::slutsmaj@nih.gov::47e09ab8-2519-46f1-bdb9-ee9d22f89d5c" providerId="AD"/>
  <p188:author id="{18EE42ED-95DE-DBA2-3912-7636C008828E}" name="Dwyer, Cynthia (NIH/OD) [E]" initials="D[" userId="S::dwyerc@nih.gov::3fa3c0a5-1c00-4ee9-8f48-ed7a1d1930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Wowk" initials="EW" lastIdx="4" clrIdx="0">
    <p:extLst>
      <p:ext uri="{19B8F6BF-5375-455C-9EA6-DF929625EA0E}">
        <p15:presenceInfo xmlns:p15="http://schemas.microsoft.com/office/powerpoint/2012/main" userId="Evan Wow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FE"/>
    <a:srgbClr val="D5DAE3"/>
    <a:srgbClr val="D6E4D2"/>
    <a:srgbClr val="969696"/>
    <a:srgbClr val="488B0B"/>
    <a:srgbClr val="D7E5D3"/>
    <a:srgbClr val="F27900"/>
    <a:srgbClr val="FF8205"/>
    <a:srgbClr val="20558A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60DA3-FCC8-43EF-A49F-E501B47BCAF0}" v="84" dt="2022-09-14T21:21:18.742"/>
    <p1510:client id="{A2B14FA9-7F52-4AB8-BC33-B3F77A889AFE}" v="1102" dt="2022-09-15T07:08:50.830"/>
    <p1510:client id="{B2B64AA0-6825-2BB2-D467-82ABE0E62FE0}" v="1" dt="2022-09-14T20:55:49.966"/>
  </p1510:revLst>
</p1510:revInfo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420" autoAdjust="0"/>
  </p:normalViewPr>
  <p:slideViewPr>
    <p:cSldViewPr snapToGrid="0">
      <p:cViewPr varScale="1">
        <p:scale>
          <a:sx n="75" d="100"/>
          <a:sy n="75" d="100"/>
        </p:scale>
        <p:origin x="77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6" Type="http://schemas.microsoft.com/office/2018/10/relationships/authors" Target="authors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font" Target="fonts/font4.fntdata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NIH%20Career%20Development%20and%20Early%20Stage%20Investigator%20Awards%20(May%202016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06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40"/>
      <c:rotY val="3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80535279805353"/>
          <c:y val="0.26666666666666683"/>
          <c:w val="0.451338199513382"/>
          <c:h val="0.5166666666666665"/>
        </c:manualLayout>
      </c:layout>
      <c:pie3DChart>
        <c:varyColors val="1"/>
        <c:ser>
          <c:idx val="0"/>
          <c:order val="0"/>
          <c:tx>
            <c:strRef>
              <c:f>'[Worksheet in NIH Career Development and Early Stage Investigator Awards (May 2016)]Sheet1'!$B$1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8209">
              <a:noFill/>
            </a:ln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2DC7-47F6-A3A7-C7388938E447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333399"/>
                  </a:gs>
                  <a:gs pos="50000">
                    <a:srgbClr val="333399">
                      <a:gamma/>
                      <a:shade val="46275"/>
                      <a:invGamma/>
                    </a:srgbClr>
                  </a:gs>
                  <a:gs pos="100000">
                    <a:srgbClr val="333399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2DC7-47F6-A3A7-C7388938E447}"/>
              </c:ext>
            </c:extLst>
          </c:dPt>
          <c:dPt>
            <c:idx val="2"/>
            <c:bubble3D val="0"/>
            <c:spPr>
              <a:gradFill rotWithShape="0">
                <a:gsLst>
                  <a:gs pos="0">
                    <a:srgbClr val="009999"/>
                  </a:gs>
                  <a:gs pos="50000">
                    <a:srgbClr val="009999">
                      <a:gamma/>
                      <a:shade val="46275"/>
                      <a:invGamma/>
                    </a:srgbClr>
                  </a:gs>
                  <a:gs pos="100000">
                    <a:srgbClr val="009999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2DC7-47F6-A3A7-C7388938E447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val="99CC00"/>
                  </a:gs>
                  <a:gs pos="5000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2DC7-47F6-A3A7-C7388938E447}"/>
              </c:ext>
            </c:extLst>
          </c:dPt>
          <c:dPt>
            <c:idx val="4"/>
            <c:bubble3D val="0"/>
            <c:spPr>
              <a:gradFill rotWithShape="0">
                <a:gsLst>
                  <a:gs pos="0">
                    <a:srgbClr val="808080"/>
                  </a:gs>
                  <a:gs pos="50000">
                    <a:srgbClr val="808080">
                      <a:gamma/>
                      <a:shade val="46275"/>
                      <a:invGamma/>
                    </a:srgbClr>
                  </a:gs>
                  <a:gs pos="100000">
                    <a:srgbClr val="808080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2DC7-47F6-A3A7-C7388938E447}"/>
              </c:ext>
            </c:extLst>
          </c:dPt>
          <c:dPt>
            <c:idx val="5"/>
            <c:bubble3D val="0"/>
            <c:spPr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2DC7-47F6-A3A7-C7388938E447}"/>
              </c:ext>
            </c:extLst>
          </c:dPt>
          <c:dPt>
            <c:idx val="6"/>
            <c:bubble3D val="0"/>
            <c:spPr>
              <a:gradFill rotWithShape="0">
                <a:gsLst>
                  <a:gs pos="0">
                    <a:srgbClr val="0066CC"/>
                  </a:gs>
                  <a:gs pos="50000">
                    <a:srgbClr val="0066CC">
                      <a:gamma/>
                      <a:shade val="46275"/>
                      <a:invGamma/>
                    </a:srgbClr>
                  </a:gs>
                  <a:gs pos="100000">
                    <a:srgbClr val="0066CC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2DC7-47F6-A3A7-C7388938E447}"/>
              </c:ext>
            </c:extLst>
          </c:dPt>
          <c:dPt>
            <c:idx val="7"/>
            <c:bubble3D val="0"/>
            <c:spPr>
              <a:gradFill rotWithShape="0">
                <a:gsLst>
                  <a:gs pos="0">
                    <a:srgbClr val="CCCCFF"/>
                  </a:gs>
                  <a:gs pos="5000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2DC7-47F6-A3A7-C7388938E44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0-2DC7-47F6-A3A7-C7388938E44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>
                        <a:solidFill>
                          <a:schemeClr val="bg1"/>
                        </a:solidFill>
                      </a:rPr>
                      <a:t>Research Project Grants:
54.4%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820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DC7-47F6-A3A7-C7388938E4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/>
                      <a:t>Intramural Research:
10.0%</a:t>
                    </a:r>
                    <a:endParaRPr lang="en-US"/>
                  </a:p>
                </c:rich>
              </c:tx>
              <c:spPr>
                <a:noFill/>
                <a:ln w="2820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DC7-47F6-A3A7-C7388938E4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/>
                      <a:t>R&amp;D Contracts:
11.0%</a:t>
                    </a:r>
                    <a:endParaRPr lang="en-US"/>
                  </a:p>
                </c:rich>
              </c:tx>
              <c:spPr>
                <a:noFill/>
                <a:ln w="2820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DC7-47F6-A3A7-C7388938E447}"/>
                </c:ext>
              </c:extLst>
            </c:dLbl>
            <c:dLbl>
              <c:idx val="3"/>
              <c:layout>
                <c:manualLayout>
                  <c:x val="-1.4622602831580345E-2"/>
                  <c:y val="-1.4004637095585278E-3"/>
                </c:manualLayout>
              </c:layout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/>
                      <a:t>Research Centers:
5.0%</a:t>
                    </a:r>
                    <a:endParaRPr lang="en-US"/>
                  </a:p>
                </c:rich>
              </c:tx>
              <c:spPr>
                <a:noFill/>
                <a:ln w="282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DC7-47F6-A3A7-C7388938E447}"/>
                </c:ext>
              </c:extLst>
            </c:dLbl>
            <c:dLbl>
              <c:idx val="4"/>
              <c:layout>
                <c:manualLayout>
                  <c:x val="-4.187922677548514E-2"/>
                  <c:y val="1.5905731608781119E-2"/>
                </c:manualLayout>
              </c:layout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>
                        <a:solidFill>
                          <a:srgbClr val="00B050"/>
                        </a:solidFill>
                      </a:rPr>
                      <a:t>Career Dev. 2.0%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 w="282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DC7-47F6-A3A7-C7388938E447}"/>
                </c:ext>
              </c:extLst>
            </c:dLbl>
            <c:dLbl>
              <c:idx val="5"/>
              <c:layout>
                <c:manualLayout>
                  <c:x val="-7.8067795134989446E-2"/>
                  <c:y val="-4.6725216573435091E-2"/>
                </c:manualLayout>
              </c:layout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/>
                      <a:t>Other Research:
5%</a:t>
                    </a:r>
                    <a:endParaRPr lang="en-US"/>
                  </a:p>
                </c:rich>
              </c:tx>
              <c:spPr>
                <a:noFill/>
                <a:ln w="282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DC7-47F6-A3A7-C7388938E447}"/>
                </c:ext>
              </c:extLst>
            </c:dLbl>
            <c:dLbl>
              <c:idx val="6"/>
              <c:layout>
                <c:manualLayout>
                  <c:x val="-3.5067034503898663E-2"/>
                  <c:y val="-9.3092328277825653E-2"/>
                </c:manualLayout>
              </c:layout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/>
                      <a:t>All Other:
3.0%</a:t>
                    </a:r>
                    <a:endParaRPr lang="en-US"/>
                  </a:p>
                </c:rich>
              </c:tx>
              <c:spPr>
                <a:noFill/>
                <a:ln w="282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DC7-47F6-A3A7-C7388938E447}"/>
                </c:ext>
              </c:extLst>
            </c:dLbl>
            <c:dLbl>
              <c:idx val="7"/>
              <c:layout>
                <c:manualLayout>
                  <c:x val="5.7597486445581207E-2"/>
                  <c:y val="-8.9334688115742356E-2"/>
                </c:manualLayout>
              </c:layout>
              <c:spPr>
                <a:noFill/>
                <a:ln w="28209">
                  <a:noFill/>
                </a:ln>
              </c:spPr>
              <c:txPr>
                <a:bodyPr/>
                <a:lstStyle/>
                <a:p>
                  <a:pPr>
                    <a:defRPr sz="155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C7-47F6-A3A7-C7388938E447}"/>
                </c:ext>
              </c:extLst>
            </c:dLbl>
            <c:dLbl>
              <c:idx val="8"/>
              <c:layout>
                <c:manualLayout>
                  <c:x val="0.15735778369797038"/>
                  <c:y val="-9.4622646040224759E-2"/>
                </c:manualLayout>
              </c:layout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>
                        <a:solidFill>
                          <a:srgbClr val="00B050"/>
                        </a:solidFill>
                      </a:rPr>
                      <a:t>Research Training:
2.3%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 w="282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DC7-47F6-A3A7-C7388938E447}"/>
                </c:ext>
              </c:extLst>
            </c:dLbl>
            <c:spPr>
              <a:noFill/>
              <a:ln w="2820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'[Worksheet in NIH Career Development and Early Stage Investigator Awards (May 2016)]Sheet1'!$A$2:$A$10</c:f>
              <c:strCache>
                <c:ptCount val="9"/>
                <c:pt idx="0">
                  <c:v>Research Project Grants:</c:v>
                </c:pt>
                <c:pt idx="1">
                  <c:v>Intramural Research:</c:v>
                </c:pt>
                <c:pt idx="2">
                  <c:v>R&amp;D Contracts:</c:v>
                </c:pt>
                <c:pt idx="3">
                  <c:v>Research Centers:</c:v>
                </c:pt>
                <c:pt idx="4">
                  <c:v>Career Develop,ment</c:v>
                </c:pt>
                <c:pt idx="5">
                  <c:v>Other Research:</c:v>
                </c:pt>
                <c:pt idx="6">
                  <c:v>All Other:</c:v>
                </c:pt>
                <c:pt idx="7">
                  <c:v>Research Mgmt &amp; Support:</c:v>
                </c:pt>
                <c:pt idx="8">
                  <c:v>Research Training:</c:v>
                </c:pt>
              </c:strCache>
            </c:strRef>
          </c:cat>
          <c:val>
            <c:numRef>
              <c:f>'[Worksheet in NIH Career Development and Early Stage Investigator Awards (May 2016)]Sheet1'!$B$2:$B$10</c:f>
              <c:numCache>
                <c:formatCode>0.0%</c:formatCode>
                <c:ptCount val="9"/>
                <c:pt idx="0">
                  <c:v>0.53</c:v>
                </c:pt>
                <c:pt idx="1">
                  <c:v>0.1</c:v>
                </c:pt>
                <c:pt idx="2">
                  <c:v>0.11</c:v>
                </c:pt>
                <c:pt idx="3">
                  <c:v>0.1</c:v>
                </c:pt>
                <c:pt idx="4">
                  <c:v>2.5000000000000001E-2</c:v>
                </c:pt>
                <c:pt idx="5">
                  <c:v>3.5000000000000003E-2</c:v>
                </c:pt>
                <c:pt idx="6">
                  <c:v>0.02</c:v>
                </c:pt>
                <c:pt idx="7">
                  <c:v>0.05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C7-47F6-A3A7-C7388938E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DBF63-9640-4AD0-8E4F-B6CF11AFAC8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DE14FC-DB9D-42B9-86C5-613A4014B106}">
      <dgm:prSet phldrT="[Text]" custT="1"/>
      <dgm:spPr>
        <a:solidFill>
          <a:srgbClr val="488B0B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200" b="1"/>
            <a:t>K01</a:t>
          </a:r>
        </a:p>
      </dgm:t>
    </dgm:pt>
    <dgm:pt modelId="{A77CC842-B255-449E-857E-54A2126761EF}" type="parTrans" cxnId="{F22FF94F-87F7-4920-87DC-506ADDADBBA9}">
      <dgm:prSet/>
      <dgm:spPr/>
      <dgm:t>
        <a:bodyPr/>
        <a:lstStyle/>
        <a:p>
          <a:endParaRPr lang="en-US"/>
        </a:p>
      </dgm:t>
    </dgm:pt>
    <dgm:pt modelId="{A6B2249A-0B01-40CC-B538-636B0794842A}" type="sibTrans" cxnId="{F22FF94F-87F7-4920-87DC-506ADDADBBA9}">
      <dgm:prSet/>
      <dgm:spPr/>
      <dgm:t>
        <a:bodyPr/>
        <a:lstStyle/>
        <a:p>
          <a:endParaRPr lang="en-US"/>
        </a:p>
      </dgm:t>
    </dgm:pt>
    <dgm:pt modelId="{203BE94B-4722-400E-A0D0-ADDF16C22BD3}">
      <dgm:prSet phldrT="[Text]" custT="1"/>
      <dgm:spPr>
        <a:solidFill>
          <a:srgbClr val="D6E4D2">
            <a:alpha val="89804"/>
          </a:srgbClr>
        </a:solidFill>
        <a:ln>
          <a:noFill/>
        </a:ln>
      </dgm:spPr>
      <dgm:t>
        <a:bodyPr/>
        <a:lstStyle/>
        <a:p>
          <a:r>
            <a:rPr lang="en-US" sz="2000" b="1" dirty="0"/>
            <a:t>Mentored Research Scientist Career Development Award</a:t>
          </a:r>
        </a:p>
      </dgm:t>
    </dgm:pt>
    <dgm:pt modelId="{B0F78877-E1A4-42E2-9EC6-645028B96C60}" type="parTrans" cxnId="{F39194FD-9430-47DA-BAAB-3F4B7AF56EEB}">
      <dgm:prSet/>
      <dgm:spPr/>
      <dgm:t>
        <a:bodyPr/>
        <a:lstStyle/>
        <a:p>
          <a:endParaRPr lang="en-US"/>
        </a:p>
      </dgm:t>
    </dgm:pt>
    <dgm:pt modelId="{E810F127-FBF9-48C3-B28B-80BBC65DEF9A}" type="sibTrans" cxnId="{F39194FD-9430-47DA-BAAB-3F4B7AF56EEB}">
      <dgm:prSet/>
      <dgm:spPr/>
      <dgm:t>
        <a:bodyPr/>
        <a:lstStyle/>
        <a:p>
          <a:endParaRPr lang="en-US"/>
        </a:p>
      </dgm:t>
    </dgm:pt>
    <dgm:pt modelId="{C1334C09-5018-40CD-A366-BDE06C2100DA}">
      <dgm:prSet phldrT="[Text]" custT="1"/>
      <dgm:spPr>
        <a:solidFill>
          <a:schemeClr val="accent3">
            <a:lumMod val="5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2200" b="1"/>
            <a:t>K08</a:t>
          </a:r>
        </a:p>
      </dgm:t>
    </dgm:pt>
    <dgm:pt modelId="{04963F30-F2C8-4347-B689-6E0A8160FF09}" type="parTrans" cxnId="{2E975D62-4274-40C8-AC18-832A49B155E6}">
      <dgm:prSet/>
      <dgm:spPr/>
      <dgm:t>
        <a:bodyPr/>
        <a:lstStyle/>
        <a:p>
          <a:endParaRPr lang="en-US"/>
        </a:p>
      </dgm:t>
    </dgm:pt>
    <dgm:pt modelId="{5572D50B-A3DD-4A0B-BE09-AB9F0C15FD90}" type="sibTrans" cxnId="{2E975D62-4274-40C8-AC18-832A49B155E6}">
      <dgm:prSet/>
      <dgm:spPr/>
      <dgm:t>
        <a:bodyPr/>
        <a:lstStyle/>
        <a:p>
          <a:endParaRPr lang="en-US"/>
        </a:p>
      </dgm:t>
    </dgm:pt>
    <dgm:pt modelId="{9A75B4FF-14B7-4E59-82D9-6169DC24A620}">
      <dgm:prSet phldrT="[Text]" custT="1"/>
      <dgm:spPr>
        <a:ln>
          <a:noFill/>
        </a:ln>
      </dgm:spPr>
      <dgm:t>
        <a:bodyPr/>
        <a:lstStyle/>
        <a:p>
          <a:r>
            <a:rPr lang="en-US" sz="2000" b="1" dirty="0"/>
            <a:t>Mentored Clinical Scientist Research Career Development Award</a:t>
          </a:r>
          <a:r>
            <a:rPr lang="en-US" sz="1600" dirty="0"/>
            <a:t>	</a:t>
          </a:r>
        </a:p>
      </dgm:t>
    </dgm:pt>
    <dgm:pt modelId="{5557E511-80C3-4894-8DD2-606BEBCFFAA1}" type="parTrans" cxnId="{843B23EB-D3E1-4D01-BE98-A7C67301C6C8}">
      <dgm:prSet/>
      <dgm:spPr/>
      <dgm:t>
        <a:bodyPr/>
        <a:lstStyle/>
        <a:p>
          <a:endParaRPr lang="en-US"/>
        </a:p>
      </dgm:t>
    </dgm:pt>
    <dgm:pt modelId="{6F83C309-C5D4-4B7A-93A0-A72BEA1137B6}" type="sibTrans" cxnId="{843B23EB-D3E1-4D01-BE98-A7C67301C6C8}">
      <dgm:prSet/>
      <dgm:spPr/>
      <dgm:t>
        <a:bodyPr/>
        <a:lstStyle/>
        <a:p>
          <a:endParaRPr lang="en-US"/>
        </a:p>
      </dgm:t>
    </dgm:pt>
    <dgm:pt modelId="{068D6161-CB74-411C-95EE-AEEA75A0131B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2200" b="1"/>
            <a:t>K23</a:t>
          </a:r>
        </a:p>
      </dgm:t>
    </dgm:pt>
    <dgm:pt modelId="{D8378BDB-2F4B-465C-8607-061C2FD59148}" type="parTrans" cxnId="{5448B032-4749-4C3C-9E91-B9B10163D77D}">
      <dgm:prSet/>
      <dgm:spPr/>
      <dgm:t>
        <a:bodyPr/>
        <a:lstStyle/>
        <a:p>
          <a:endParaRPr lang="en-US"/>
        </a:p>
      </dgm:t>
    </dgm:pt>
    <dgm:pt modelId="{88C66EB4-53A6-4A15-A07D-07F13230B5B7}" type="sibTrans" cxnId="{5448B032-4749-4C3C-9E91-B9B10163D77D}">
      <dgm:prSet/>
      <dgm:spPr/>
      <dgm:t>
        <a:bodyPr/>
        <a:lstStyle/>
        <a:p>
          <a:endParaRPr lang="en-US"/>
        </a:p>
      </dgm:t>
    </dgm:pt>
    <dgm:pt modelId="{D2876A33-E405-43F8-B5DC-476D0A20A2DB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2200" b="1"/>
            <a:t>K99/R00</a:t>
          </a:r>
        </a:p>
      </dgm:t>
    </dgm:pt>
    <dgm:pt modelId="{910E2A1A-8107-4609-92D1-96ACBEE24E08}" type="parTrans" cxnId="{3EE494F4-A1C9-46D8-B718-2C1FC1FCC939}">
      <dgm:prSet/>
      <dgm:spPr/>
      <dgm:t>
        <a:bodyPr/>
        <a:lstStyle/>
        <a:p>
          <a:endParaRPr lang="en-US"/>
        </a:p>
      </dgm:t>
    </dgm:pt>
    <dgm:pt modelId="{8D5CAF49-F818-4443-B1D2-48C91A1AEFBE}" type="sibTrans" cxnId="{3EE494F4-A1C9-46D8-B718-2C1FC1FCC939}">
      <dgm:prSet/>
      <dgm:spPr/>
      <dgm:t>
        <a:bodyPr/>
        <a:lstStyle/>
        <a:p>
          <a:endParaRPr lang="en-US"/>
        </a:p>
      </dgm:t>
    </dgm:pt>
    <dgm:pt modelId="{4C689CC8-C693-48E1-AD5C-60DD9424FC23}">
      <dgm:prSet phldrT="[Text]" custT="1"/>
      <dgm:spPr>
        <a:solidFill>
          <a:srgbClr val="D5DAE3">
            <a:alpha val="89804"/>
          </a:srgbClr>
        </a:solidFill>
        <a:ln>
          <a:noFill/>
        </a:ln>
      </dgm:spPr>
      <dgm:t>
        <a:bodyPr/>
        <a:lstStyle/>
        <a:p>
          <a:r>
            <a:rPr lang="en-US" sz="2000" b="1" dirty="0"/>
            <a:t>Mentored Patient-Oriented Career Development Award </a:t>
          </a:r>
        </a:p>
      </dgm:t>
    </dgm:pt>
    <dgm:pt modelId="{F15F5CEE-158C-495F-BC5B-555D88A01BFF}" type="parTrans" cxnId="{6397AFBC-E9AB-444E-B55E-9BB8DC953EF8}">
      <dgm:prSet/>
      <dgm:spPr/>
      <dgm:t>
        <a:bodyPr/>
        <a:lstStyle/>
        <a:p>
          <a:endParaRPr lang="en-US"/>
        </a:p>
      </dgm:t>
    </dgm:pt>
    <dgm:pt modelId="{3404DA57-2CE0-40D2-A69E-C09180425861}" type="sibTrans" cxnId="{6397AFBC-E9AB-444E-B55E-9BB8DC953EF8}">
      <dgm:prSet/>
      <dgm:spPr/>
      <dgm:t>
        <a:bodyPr/>
        <a:lstStyle/>
        <a:p>
          <a:endParaRPr lang="en-US"/>
        </a:p>
      </dgm:t>
    </dgm:pt>
    <dgm:pt modelId="{DA6B65B0-2BEC-4B48-BE0B-F745F8FF806E}">
      <dgm:prSet phldrT="[Text]" custT="1"/>
      <dgm:spPr>
        <a:solidFill>
          <a:srgbClr val="CAE8FE">
            <a:alpha val="90000"/>
          </a:srgbClr>
        </a:solidFill>
        <a:ln>
          <a:noFill/>
        </a:ln>
      </dgm:spPr>
      <dgm:t>
        <a:bodyPr/>
        <a:lstStyle/>
        <a:p>
          <a:r>
            <a:rPr lang="en-US" sz="2000" b="1" dirty="0"/>
            <a:t>Mentored Pathway to Independence Award</a:t>
          </a:r>
        </a:p>
      </dgm:t>
    </dgm:pt>
    <dgm:pt modelId="{0BF0DCB6-7EF3-48D0-918B-4EB4B2E4A2CA}" type="parTrans" cxnId="{9734D743-183E-4D0D-9367-E35EB9FF594F}">
      <dgm:prSet/>
      <dgm:spPr/>
      <dgm:t>
        <a:bodyPr/>
        <a:lstStyle/>
        <a:p>
          <a:endParaRPr lang="en-US"/>
        </a:p>
      </dgm:t>
    </dgm:pt>
    <dgm:pt modelId="{AE7544D8-47E4-4280-80BD-EFE3C98F47AF}" type="sibTrans" cxnId="{9734D743-183E-4D0D-9367-E35EB9FF594F}">
      <dgm:prSet/>
      <dgm:spPr/>
      <dgm:t>
        <a:bodyPr/>
        <a:lstStyle/>
        <a:p>
          <a:endParaRPr lang="en-US"/>
        </a:p>
      </dgm:t>
    </dgm:pt>
    <dgm:pt modelId="{494560A7-5728-4EAF-80A9-366BC2731907}" type="pres">
      <dgm:prSet presAssocID="{E5DDBF63-9640-4AD0-8E4F-B6CF11AFAC80}" presName="Name0" presStyleCnt="0">
        <dgm:presLayoutVars>
          <dgm:dir/>
          <dgm:animLvl val="lvl"/>
          <dgm:resizeHandles val="exact"/>
        </dgm:presLayoutVars>
      </dgm:prSet>
      <dgm:spPr/>
    </dgm:pt>
    <dgm:pt modelId="{0BB9E961-107B-4308-AB5D-663D5237602F}" type="pres">
      <dgm:prSet presAssocID="{07DE14FC-DB9D-42B9-86C5-613A4014B106}" presName="linNode" presStyleCnt="0"/>
      <dgm:spPr/>
    </dgm:pt>
    <dgm:pt modelId="{674B7299-5316-4F91-88E6-9069DD495AD6}" type="pres">
      <dgm:prSet presAssocID="{07DE14FC-DB9D-42B9-86C5-613A4014B106}" presName="parentText" presStyleLbl="node1" presStyleIdx="0" presStyleCnt="4" custScaleX="42325" custLinFactNeighborX="1256">
        <dgm:presLayoutVars>
          <dgm:chMax val="1"/>
          <dgm:bulletEnabled val="1"/>
        </dgm:presLayoutVars>
      </dgm:prSet>
      <dgm:spPr/>
    </dgm:pt>
    <dgm:pt modelId="{F54EEA16-EEE0-4B8E-8FD4-E750F01CCEBB}" type="pres">
      <dgm:prSet presAssocID="{07DE14FC-DB9D-42B9-86C5-613A4014B106}" presName="descendantText" presStyleLbl="alignAccFollowNode1" presStyleIdx="0" presStyleCnt="4" custScaleX="109596">
        <dgm:presLayoutVars>
          <dgm:bulletEnabled val="1"/>
        </dgm:presLayoutVars>
      </dgm:prSet>
      <dgm:spPr/>
    </dgm:pt>
    <dgm:pt modelId="{6B28DA13-1283-4A1C-A472-3D505DBC826F}" type="pres">
      <dgm:prSet presAssocID="{A6B2249A-0B01-40CC-B538-636B0794842A}" presName="sp" presStyleCnt="0"/>
      <dgm:spPr/>
    </dgm:pt>
    <dgm:pt modelId="{25F779DB-AA93-49B2-A7DA-D0F98B760E02}" type="pres">
      <dgm:prSet presAssocID="{C1334C09-5018-40CD-A366-BDE06C2100DA}" presName="linNode" presStyleCnt="0"/>
      <dgm:spPr/>
    </dgm:pt>
    <dgm:pt modelId="{41FFF1A4-6CD4-4503-97D4-ADA970FED282}" type="pres">
      <dgm:prSet presAssocID="{C1334C09-5018-40CD-A366-BDE06C2100DA}" presName="parentText" presStyleLbl="node1" presStyleIdx="1" presStyleCnt="4" custScaleX="42548" custLinFactNeighborX="1256">
        <dgm:presLayoutVars>
          <dgm:chMax val="1"/>
          <dgm:bulletEnabled val="1"/>
        </dgm:presLayoutVars>
      </dgm:prSet>
      <dgm:spPr/>
    </dgm:pt>
    <dgm:pt modelId="{36EA8B06-B6AC-4614-8A19-48A3355AE8E5}" type="pres">
      <dgm:prSet presAssocID="{C1334C09-5018-40CD-A366-BDE06C2100DA}" presName="descendantText" presStyleLbl="alignAccFollowNode1" presStyleIdx="1" presStyleCnt="4" custScaleX="109372" custLinFactNeighborX="0" custLinFactNeighborY="0">
        <dgm:presLayoutVars>
          <dgm:bulletEnabled val="1"/>
        </dgm:presLayoutVars>
      </dgm:prSet>
      <dgm:spPr/>
    </dgm:pt>
    <dgm:pt modelId="{F44C3FCD-7BF3-4BEF-AD24-D88C456C8A6A}" type="pres">
      <dgm:prSet presAssocID="{5572D50B-A3DD-4A0B-BE09-AB9F0C15FD90}" presName="sp" presStyleCnt="0"/>
      <dgm:spPr/>
    </dgm:pt>
    <dgm:pt modelId="{FDDC72AB-EE45-40AC-B68F-AF8CE203DA48}" type="pres">
      <dgm:prSet presAssocID="{068D6161-CB74-411C-95EE-AEEA75A0131B}" presName="linNode" presStyleCnt="0"/>
      <dgm:spPr/>
    </dgm:pt>
    <dgm:pt modelId="{F9B6B16C-41B3-44BB-8E73-CF3859D56D4F}" type="pres">
      <dgm:prSet presAssocID="{068D6161-CB74-411C-95EE-AEEA75A0131B}" presName="parentText" presStyleLbl="node1" presStyleIdx="2" presStyleCnt="4" custScaleX="41775" custLinFactNeighborX="1256">
        <dgm:presLayoutVars>
          <dgm:chMax val="1"/>
          <dgm:bulletEnabled val="1"/>
        </dgm:presLayoutVars>
      </dgm:prSet>
      <dgm:spPr/>
    </dgm:pt>
    <dgm:pt modelId="{2AF12D79-987D-4044-9362-E9C62E549B9B}" type="pres">
      <dgm:prSet presAssocID="{068D6161-CB74-411C-95EE-AEEA75A0131B}" presName="descendantText" presStyleLbl="alignAccFollowNode1" presStyleIdx="2" presStyleCnt="4" custScaleX="110064" custLinFactNeighborY="0">
        <dgm:presLayoutVars>
          <dgm:bulletEnabled val="1"/>
        </dgm:presLayoutVars>
      </dgm:prSet>
      <dgm:spPr/>
    </dgm:pt>
    <dgm:pt modelId="{B7840B5B-5F67-4BF9-A9A1-CF4328440D3D}" type="pres">
      <dgm:prSet presAssocID="{88C66EB4-53A6-4A15-A07D-07F13230B5B7}" presName="sp" presStyleCnt="0"/>
      <dgm:spPr/>
    </dgm:pt>
    <dgm:pt modelId="{2755CC43-7423-4DD3-A1F9-6F4A030018E3}" type="pres">
      <dgm:prSet presAssocID="{D2876A33-E405-43F8-B5DC-476D0A20A2DB}" presName="linNode" presStyleCnt="0"/>
      <dgm:spPr/>
    </dgm:pt>
    <dgm:pt modelId="{B28314AB-3201-490F-95B0-BE7C39DE846B}" type="pres">
      <dgm:prSet presAssocID="{D2876A33-E405-43F8-B5DC-476D0A20A2DB}" presName="parentText" presStyleLbl="node1" presStyleIdx="3" presStyleCnt="4" custScaleX="41839" custLinFactNeighborX="1256">
        <dgm:presLayoutVars>
          <dgm:chMax val="1"/>
          <dgm:bulletEnabled val="1"/>
        </dgm:presLayoutVars>
      </dgm:prSet>
      <dgm:spPr/>
    </dgm:pt>
    <dgm:pt modelId="{96FB00D1-85A0-4610-866A-A710FE7E212E}" type="pres">
      <dgm:prSet presAssocID="{D2876A33-E405-43F8-B5DC-476D0A20A2DB}" presName="descendantText" presStyleLbl="alignAccFollowNode1" presStyleIdx="3" presStyleCnt="4" custScaleX="110117" custLinFactNeighborY="0">
        <dgm:presLayoutVars>
          <dgm:bulletEnabled val="1"/>
        </dgm:presLayoutVars>
      </dgm:prSet>
      <dgm:spPr/>
    </dgm:pt>
  </dgm:ptLst>
  <dgm:cxnLst>
    <dgm:cxn modelId="{990E1F02-5E85-48EE-8ADA-7E07B148C73C}" type="presOf" srcId="{C1334C09-5018-40CD-A366-BDE06C2100DA}" destId="{41FFF1A4-6CD4-4503-97D4-ADA970FED282}" srcOrd="0" destOrd="0" presId="urn:microsoft.com/office/officeart/2005/8/layout/vList5"/>
    <dgm:cxn modelId="{BFE6D105-72BF-45A8-84EA-69717C6EE97B}" type="presOf" srcId="{9A75B4FF-14B7-4E59-82D9-6169DC24A620}" destId="{36EA8B06-B6AC-4614-8A19-48A3355AE8E5}" srcOrd="0" destOrd="0" presId="urn:microsoft.com/office/officeart/2005/8/layout/vList5"/>
    <dgm:cxn modelId="{35F3572C-31C3-4806-96F4-58ED6865480F}" type="presOf" srcId="{203BE94B-4722-400E-A0D0-ADDF16C22BD3}" destId="{F54EEA16-EEE0-4B8E-8FD4-E750F01CCEBB}" srcOrd="0" destOrd="0" presId="urn:microsoft.com/office/officeart/2005/8/layout/vList5"/>
    <dgm:cxn modelId="{5448B032-4749-4C3C-9E91-B9B10163D77D}" srcId="{E5DDBF63-9640-4AD0-8E4F-B6CF11AFAC80}" destId="{068D6161-CB74-411C-95EE-AEEA75A0131B}" srcOrd="2" destOrd="0" parTransId="{D8378BDB-2F4B-465C-8607-061C2FD59148}" sibTransId="{88C66EB4-53A6-4A15-A07D-07F13230B5B7}"/>
    <dgm:cxn modelId="{2E975D62-4274-40C8-AC18-832A49B155E6}" srcId="{E5DDBF63-9640-4AD0-8E4F-B6CF11AFAC80}" destId="{C1334C09-5018-40CD-A366-BDE06C2100DA}" srcOrd="1" destOrd="0" parTransId="{04963F30-F2C8-4347-B689-6E0A8160FF09}" sibTransId="{5572D50B-A3DD-4A0B-BE09-AB9F0C15FD90}"/>
    <dgm:cxn modelId="{A7B86662-CD60-47DA-BE03-FF491D7D7097}" type="presOf" srcId="{E5DDBF63-9640-4AD0-8E4F-B6CF11AFAC80}" destId="{494560A7-5728-4EAF-80A9-366BC2731907}" srcOrd="0" destOrd="0" presId="urn:microsoft.com/office/officeart/2005/8/layout/vList5"/>
    <dgm:cxn modelId="{EFF55763-A5AD-4550-AAA6-BD0AFAFB5191}" type="presOf" srcId="{068D6161-CB74-411C-95EE-AEEA75A0131B}" destId="{F9B6B16C-41B3-44BB-8E73-CF3859D56D4F}" srcOrd="0" destOrd="0" presId="urn:microsoft.com/office/officeart/2005/8/layout/vList5"/>
    <dgm:cxn modelId="{9734D743-183E-4D0D-9367-E35EB9FF594F}" srcId="{D2876A33-E405-43F8-B5DC-476D0A20A2DB}" destId="{DA6B65B0-2BEC-4B48-BE0B-F745F8FF806E}" srcOrd="0" destOrd="0" parTransId="{0BF0DCB6-7EF3-48D0-918B-4EB4B2E4A2CA}" sibTransId="{AE7544D8-47E4-4280-80BD-EFE3C98F47AF}"/>
    <dgm:cxn modelId="{F22FF94F-87F7-4920-87DC-506ADDADBBA9}" srcId="{E5DDBF63-9640-4AD0-8E4F-B6CF11AFAC80}" destId="{07DE14FC-DB9D-42B9-86C5-613A4014B106}" srcOrd="0" destOrd="0" parTransId="{A77CC842-B255-449E-857E-54A2126761EF}" sibTransId="{A6B2249A-0B01-40CC-B538-636B0794842A}"/>
    <dgm:cxn modelId="{C0BA1271-5309-4745-B014-29EE0E666415}" type="presOf" srcId="{DA6B65B0-2BEC-4B48-BE0B-F745F8FF806E}" destId="{96FB00D1-85A0-4610-866A-A710FE7E212E}" srcOrd="0" destOrd="0" presId="urn:microsoft.com/office/officeart/2005/8/layout/vList5"/>
    <dgm:cxn modelId="{9B738351-1A5A-45E2-8C26-5B08D0DDB6B1}" type="presOf" srcId="{D2876A33-E405-43F8-B5DC-476D0A20A2DB}" destId="{B28314AB-3201-490F-95B0-BE7C39DE846B}" srcOrd="0" destOrd="0" presId="urn:microsoft.com/office/officeart/2005/8/layout/vList5"/>
    <dgm:cxn modelId="{0293E6A1-430A-4626-AE6B-55EAEEF8A027}" type="presOf" srcId="{4C689CC8-C693-48E1-AD5C-60DD9424FC23}" destId="{2AF12D79-987D-4044-9362-E9C62E549B9B}" srcOrd="0" destOrd="0" presId="urn:microsoft.com/office/officeart/2005/8/layout/vList5"/>
    <dgm:cxn modelId="{6397AFBC-E9AB-444E-B55E-9BB8DC953EF8}" srcId="{068D6161-CB74-411C-95EE-AEEA75A0131B}" destId="{4C689CC8-C693-48E1-AD5C-60DD9424FC23}" srcOrd="0" destOrd="0" parTransId="{F15F5CEE-158C-495F-BC5B-555D88A01BFF}" sibTransId="{3404DA57-2CE0-40D2-A69E-C09180425861}"/>
    <dgm:cxn modelId="{A9EF5BEA-66D5-452C-9E96-B51085362602}" type="presOf" srcId="{07DE14FC-DB9D-42B9-86C5-613A4014B106}" destId="{674B7299-5316-4F91-88E6-9069DD495AD6}" srcOrd="0" destOrd="0" presId="urn:microsoft.com/office/officeart/2005/8/layout/vList5"/>
    <dgm:cxn modelId="{843B23EB-D3E1-4D01-BE98-A7C67301C6C8}" srcId="{C1334C09-5018-40CD-A366-BDE06C2100DA}" destId="{9A75B4FF-14B7-4E59-82D9-6169DC24A620}" srcOrd="0" destOrd="0" parTransId="{5557E511-80C3-4894-8DD2-606BEBCFFAA1}" sibTransId="{6F83C309-C5D4-4B7A-93A0-A72BEA1137B6}"/>
    <dgm:cxn modelId="{3EE494F4-A1C9-46D8-B718-2C1FC1FCC939}" srcId="{E5DDBF63-9640-4AD0-8E4F-B6CF11AFAC80}" destId="{D2876A33-E405-43F8-B5DC-476D0A20A2DB}" srcOrd="3" destOrd="0" parTransId="{910E2A1A-8107-4609-92D1-96ACBEE24E08}" sibTransId="{8D5CAF49-F818-4443-B1D2-48C91A1AEFBE}"/>
    <dgm:cxn modelId="{F39194FD-9430-47DA-BAAB-3F4B7AF56EEB}" srcId="{07DE14FC-DB9D-42B9-86C5-613A4014B106}" destId="{203BE94B-4722-400E-A0D0-ADDF16C22BD3}" srcOrd="0" destOrd="0" parTransId="{B0F78877-E1A4-42E2-9EC6-645028B96C60}" sibTransId="{E810F127-FBF9-48C3-B28B-80BBC65DEF9A}"/>
    <dgm:cxn modelId="{7E3D5B6A-FB31-4891-BEF6-3CE572670ED1}" type="presParOf" srcId="{494560A7-5728-4EAF-80A9-366BC2731907}" destId="{0BB9E961-107B-4308-AB5D-663D5237602F}" srcOrd="0" destOrd="0" presId="urn:microsoft.com/office/officeart/2005/8/layout/vList5"/>
    <dgm:cxn modelId="{2C375B02-C708-4B5E-ACEC-9568DCCD627E}" type="presParOf" srcId="{0BB9E961-107B-4308-AB5D-663D5237602F}" destId="{674B7299-5316-4F91-88E6-9069DD495AD6}" srcOrd="0" destOrd="0" presId="urn:microsoft.com/office/officeart/2005/8/layout/vList5"/>
    <dgm:cxn modelId="{52455279-D342-4B6E-B1E4-BCB35FE71785}" type="presParOf" srcId="{0BB9E961-107B-4308-AB5D-663D5237602F}" destId="{F54EEA16-EEE0-4B8E-8FD4-E750F01CCEBB}" srcOrd="1" destOrd="0" presId="urn:microsoft.com/office/officeart/2005/8/layout/vList5"/>
    <dgm:cxn modelId="{1D179E95-CB86-46D7-966E-83B98E680174}" type="presParOf" srcId="{494560A7-5728-4EAF-80A9-366BC2731907}" destId="{6B28DA13-1283-4A1C-A472-3D505DBC826F}" srcOrd="1" destOrd="0" presId="urn:microsoft.com/office/officeart/2005/8/layout/vList5"/>
    <dgm:cxn modelId="{479960F3-BD6A-4C32-B7B8-8F05181A8A4A}" type="presParOf" srcId="{494560A7-5728-4EAF-80A9-366BC2731907}" destId="{25F779DB-AA93-49B2-A7DA-D0F98B760E02}" srcOrd="2" destOrd="0" presId="urn:microsoft.com/office/officeart/2005/8/layout/vList5"/>
    <dgm:cxn modelId="{02D3F620-E5D8-4475-A404-C443A327CF54}" type="presParOf" srcId="{25F779DB-AA93-49B2-A7DA-D0F98B760E02}" destId="{41FFF1A4-6CD4-4503-97D4-ADA970FED282}" srcOrd="0" destOrd="0" presId="urn:microsoft.com/office/officeart/2005/8/layout/vList5"/>
    <dgm:cxn modelId="{850281D3-5BB4-4AE5-8F32-DCD49E8BE90D}" type="presParOf" srcId="{25F779DB-AA93-49B2-A7DA-D0F98B760E02}" destId="{36EA8B06-B6AC-4614-8A19-48A3355AE8E5}" srcOrd="1" destOrd="0" presId="urn:microsoft.com/office/officeart/2005/8/layout/vList5"/>
    <dgm:cxn modelId="{44381818-7E69-4CC3-AAED-2BA3E5547507}" type="presParOf" srcId="{494560A7-5728-4EAF-80A9-366BC2731907}" destId="{F44C3FCD-7BF3-4BEF-AD24-D88C456C8A6A}" srcOrd="3" destOrd="0" presId="urn:microsoft.com/office/officeart/2005/8/layout/vList5"/>
    <dgm:cxn modelId="{EA379A09-EF05-45AE-8EB3-03319EE60FAD}" type="presParOf" srcId="{494560A7-5728-4EAF-80A9-366BC2731907}" destId="{FDDC72AB-EE45-40AC-B68F-AF8CE203DA48}" srcOrd="4" destOrd="0" presId="urn:microsoft.com/office/officeart/2005/8/layout/vList5"/>
    <dgm:cxn modelId="{6C058788-15B5-4C82-BEEC-EC3F9B75C6CF}" type="presParOf" srcId="{FDDC72AB-EE45-40AC-B68F-AF8CE203DA48}" destId="{F9B6B16C-41B3-44BB-8E73-CF3859D56D4F}" srcOrd="0" destOrd="0" presId="urn:microsoft.com/office/officeart/2005/8/layout/vList5"/>
    <dgm:cxn modelId="{EC51BBA4-37BF-4D3C-A4F9-F5C0ADBB873C}" type="presParOf" srcId="{FDDC72AB-EE45-40AC-B68F-AF8CE203DA48}" destId="{2AF12D79-987D-4044-9362-E9C62E549B9B}" srcOrd="1" destOrd="0" presId="urn:microsoft.com/office/officeart/2005/8/layout/vList5"/>
    <dgm:cxn modelId="{EA25CD11-6629-49D6-97BD-75BF9DE583A8}" type="presParOf" srcId="{494560A7-5728-4EAF-80A9-366BC2731907}" destId="{B7840B5B-5F67-4BF9-A9A1-CF4328440D3D}" srcOrd="5" destOrd="0" presId="urn:microsoft.com/office/officeart/2005/8/layout/vList5"/>
    <dgm:cxn modelId="{B6375DD5-C3D4-442F-AD4C-C7A544238185}" type="presParOf" srcId="{494560A7-5728-4EAF-80A9-366BC2731907}" destId="{2755CC43-7423-4DD3-A1F9-6F4A030018E3}" srcOrd="6" destOrd="0" presId="urn:microsoft.com/office/officeart/2005/8/layout/vList5"/>
    <dgm:cxn modelId="{86585299-DF05-4CB1-A5D0-59CD90A6B6EE}" type="presParOf" srcId="{2755CC43-7423-4DD3-A1F9-6F4A030018E3}" destId="{B28314AB-3201-490F-95B0-BE7C39DE846B}" srcOrd="0" destOrd="0" presId="urn:microsoft.com/office/officeart/2005/8/layout/vList5"/>
    <dgm:cxn modelId="{7D2037C8-8726-4425-AA94-328010E0D614}" type="presParOf" srcId="{2755CC43-7423-4DD3-A1F9-6F4A030018E3}" destId="{96FB00D1-85A0-4610-866A-A710FE7E212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DBF63-9640-4AD0-8E4F-B6CF11AFAC8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DE14FC-DB9D-42B9-86C5-613A4014B106}">
      <dgm:prSet phldrT="[Text]" custT="1"/>
      <dgm:spPr>
        <a:solidFill>
          <a:srgbClr val="488B0B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200" b="1"/>
            <a:t>K01</a:t>
          </a:r>
        </a:p>
        <a:p>
          <a:r>
            <a:rPr lang="en-US" sz="2200" b="1"/>
            <a:t>K08</a:t>
          </a:r>
        </a:p>
        <a:p>
          <a:r>
            <a:rPr lang="en-US" sz="2200" b="1"/>
            <a:t>K23</a:t>
          </a:r>
        </a:p>
      </dgm:t>
    </dgm:pt>
    <dgm:pt modelId="{A77CC842-B255-449E-857E-54A2126761EF}" type="parTrans" cxnId="{F22FF94F-87F7-4920-87DC-506ADDADBBA9}">
      <dgm:prSet/>
      <dgm:spPr/>
      <dgm:t>
        <a:bodyPr/>
        <a:lstStyle/>
        <a:p>
          <a:endParaRPr lang="en-US" sz="1700"/>
        </a:p>
      </dgm:t>
    </dgm:pt>
    <dgm:pt modelId="{A6B2249A-0B01-40CC-B538-636B0794842A}" type="sibTrans" cxnId="{F22FF94F-87F7-4920-87DC-506ADDADBBA9}">
      <dgm:prSet/>
      <dgm:spPr/>
      <dgm:t>
        <a:bodyPr/>
        <a:lstStyle/>
        <a:p>
          <a:endParaRPr lang="en-US" sz="1700"/>
        </a:p>
      </dgm:t>
    </dgm:pt>
    <dgm:pt modelId="{D2876A33-E405-43F8-B5DC-476D0A20A2DB}">
      <dgm:prSet phldrT="[Text]"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2200" b="1"/>
            <a:t>K99/R00</a:t>
          </a:r>
        </a:p>
      </dgm:t>
    </dgm:pt>
    <dgm:pt modelId="{8D5CAF49-F818-4443-B1D2-48C91A1AEFBE}" type="sibTrans" cxnId="{3EE494F4-A1C9-46D8-B718-2C1FC1FCC939}">
      <dgm:prSet/>
      <dgm:spPr/>
      <dgm:t>
        <a:bodyPr/>
        <a:lstStyle/>
        <a:p>
          <a:endParaRPr lang="en-US" sz="1700"/>
        </a:p>
      </dgm:t>
    </dgm:pt>
    <dgm:pt modelId="{910E2A1A-8107-4609-92D1-96ACBEE24E08}" type="parTrans" cxnId="{3EE494F4-A1C9-46D8-B718-2C1FC1FCC939}">
      <dgm:prSet/>
      <dgm:spPr/>
      <dgm:t>
        <a:bodyPr/>
        <a:lstStyle/>
        <a:p>
          <a:endParaRPr lang="en-US" sz="1700"/>
        </a:p>
      </dgm:t>
    </dgm:pt>
    <dgm:pt modelId="{453A870C-18A3-4D3A-A125-80909C938753}">
      <dgm:prSet phldrT="[Text]" custT="1"/>
      <dgm:spPr>
        <a:solidFill>
          <a:srgbClr val="CAE8FE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1"/>
            <a:t>Duration: </a:t>
          </a:r>
          <a:r>
            <a:rPr lang="en-US" sz="1800" b="0"/>
            <a:t>K99 (up to 2 years) + R00 Independent Investigator Phase (up to 3 years)</a:t>
          </a:r>
        </a:p>
      </dgm:t>
    </dgm:pt>
    <dgm:pt modelId="{8FEDF5F2-322E-4D6B-AE04-094D243FA655}" type="parTrans" cxnId="{E5D029D6-9DEA-4C36-A89C-B36F1AD1EB5A}">
      <dgm:prSet/>
      <dgm:spPr/>
      <dgm:t>
        <a:bodyPr/>
        <a:lstStyle/>
        <a:p>
          <a:endParaRPr lang="en-US" sz="1700"/>
        </a:p>
      </dgm:t>
    </dgm:pt>
    <dgm:pt modelId="{3568BCB8-B909-42D3-B3AF-A9317D4BD15E}" type="sibTrans" cxnId="{E5D029D6-9DEA-4C36-A89C-B36F1AD1EB5A}">
      <dgm:prSet/>
      <dgm:spPr/>
      <dgm:t>
        <a:bodyPr/>
        <a:lstStyle/>
        <a:p>
          <a:endParaRPr lang="en-US" sz="1700"/>
        </a:p>
      </dgm:t>
    </dgm:pt>
    <dgm:pt modelId="{81587118-DB36-42E8-967D-C76DA7E7B948}">
      <dgm:prSet phldrT="[Text]" custT="1"/>
      <dgm:spPr>
        <a:solidFill>
          <a:srgbClr val="D7E5D3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1"/>
            <a:t>Duration</a:t>
          </a:r>
          <a:r>
            <a:rPr lang="en-US" sz="1800" b="0"/>
            <a:t>: 3-5 years (</a:t>
          </a:r>
          <a:r>
            <a:rPr lang="en-US" sz="1800" b="1"/>
            <a:t>4 is the default maximum</a:t>
          </a:r>
          <a:r>
            <a:rPr lang="en-US" sz="1800" b="0"/>
            <a:t>)</a:t>
          </a:r>
        </a:p>
      </dgm:t>
    </dgm:pt>
    <dgm:pt modelId="{E397A4F1-5039-4183-BDAF-42273F61681A}" type="parTrans" cxnId="{DD374CF3-9054-4176-93D1-FA512EC88484}">
      <dgm:prSet/>
      <dgm:spPr/>
      <dgm:t>
        <a:bodyPr/>
        <a:lstStyle/>
        <a:p>
          <a:endParaRPr lang="en-US" sz="1700"/>
        </a:p>
      </dgm:t>
    </dgm:pt>
    <dgm:pt modelId="{83959607-622E-4FE3-8B9E-7AA91E4BF7D5}" type="sibTrans" cxnId="{DD374CF3-9054-4176-93D1-FA512EC88484}">
      <dgm:prSet/>
      <dgm:spPr/>
      <dgm:t>
        <a:bodyPr/>
        <a:lstStyle/>
        <a:p>
          <a:endParaRPr lang="en-US" sz="1700"/>
        </a:p>
      </dgm:t>
    </dgm:pt>
    <dgm:pt modelId="{925BC837-9226-415A-88C4-A3A7A0C84C80}">
      <dgm:prSet phldrT="[Text]" custT="1"/>
      <dgm:spPr>
        <a:solidFill>
          <a:srgbClr val="D7E5D3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1"/>
            <a:t>Minimum Research Effort</a:t>
          </a:r>
          <a:r>
            <a:rPr lang="en-US" sz="1800" b="0"/>
            <a:t>: 75%</a:t>
          </a:r>
        </a:p>
      </dgm:t>
    </dgm:pt>
    <dgm:pt modelId="{0F2E5492-7800-43F1-88EF-61AD86559409}" type="parTrans" cxnId="{8CD037F0-1E84-4773-B121-6EAD2B1C64B0}">
      <dgm:prSet/>
      <dgm:spPr/>
      <dgm:t>
        <a:bodyPr/>
        <a:lstStyle/>
        <a:p>
          <a:endParaRPr lang="en-US" sz="1700"/>
        </a:p>
      </dgm:t>
    </dgm:pt>
    <dgm:pt modelId="{2B069ECF-73B1-42CB-8696-8B8BAD3C8D43}" type="sibTrans" cxnId="{8CD037F0-1E84-4773-B121-6EAD2B1C64B0}">
      <dgm:prSet/>
      <dgm:spPr/>
      <dgm:t>
        <a:bodyPr/>
        <a:lstStyle/>
        <a:p>
          <a:endParaRPr lang="en-US" sz="1700"/>
        </a:p>
      </dgm:t>
    </dgm:pt>
    <dgm:pt modelId="{F773B8E4-F90B-4ED9-8A97-C1E4A041260B}">
      <dgm:prSet phldrT="[Text]" custT="1"/>
      <dgm:spPr>
        <a:solidFill>
          <a:srgbClr val="D7E5D3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1"/>
            <a:t>Renewability</a:t>
          </a:r>
          <a:r>
            <a:rPr lang="en-US" sz="1800" b="0"/>
            <a:t>: None</a:t>
          </a:r>
        </a:p>
      </dgm:t>
    </dgm:pt>
    <dgm:pt modelId="{DA29E56F-2365-4E73-A021-CE8DBBE2F92B}" type="parTrans" cxnId="{BF0D8B9A-554E-4206-80A9-94A544C6E363}">
      <dgm:prSet/>
      <dgm:spPr/>
      <dgm:t>
        <a:bodyPr/>
        <a:lstStyle/>
        <a:p>
          <a:endParaRPr lang="en-US" sz="1700"/>
        </a:p>
      </dgm:t>
    </dgm:pt>
    <dgm:pt modelId="{D49D0CDF-594E-491C-8587-BC88867874A5}" type="sibTrans" cxnId="{BF0D8B9A-554E-4206-80A9-94A544C6E363}">
      <dgm:prSet/>
      <dgm:spPr/>
      <dgm:t>
        <a:bodyPr/>
        <a:lstStyle/>
        <a:p>
          <a:endParaRPr lang="en-US" sz="1700"/>
        </a:p>
      </dgm:t>
    </dgm:pt>
    <dgm:pt modelId="{8B21423F-8206-4D31-8747-43ECE7542EB8}">
      <dgm:prSet phldrT="[Text]" custT="1"/>
      <dgm:spPr>
        <a:solidFill>
          <a:srgbClr val="D7E5D3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1"/>
            <a:t>Support</a:t>
          </a:r>
          <a:r>
            <a:rPr lang="en-US" sz="1800" b="0"/>
            <a:t>: Salary (up to $100K) + Research (up to $50K)</a:t>
          </a:r>
        </a:p>
      </dgm:t>
    </dgm:pt>
    <dgm:pt modelId="{260E97DA-4C5B-439C-81A4-A7732E69D08F}" type="parTrans" cxnId="{2A2C6E11-805E-4907-BB59-37AD3FBDE20B}">
      <dgm:prSet/>
      <dgm:spPr/>
      <dgm:t>
        <a:bodyPr/>
        <a:lstStyle/>
        <a:p>
          <a:endParaRPr lang="en-US" sz="1700"/>
        </a:p>
      </dgm:t>
    </dgm:pt>
    <dgm:pt modelId="{AAD88555-13BE-49A1-BC18-0FBDC564ACCE}" type="sibTrans" cxnId="{2A2C6E11-805E-4907-BB59-37AD3FBDE20B}">
      <dgm:prSet/>
      <dgm:spPr/>
      <dgm:t>
        <a:bodyPr/>
        <a:lstStyle/>
        <a:p>
          <a:endParaRPr lang="en-US" sz="1700"/>
        </a:p>
      </dgm:t>
    </dgm:pt>
    <dgm:pt modelId="{5584F0CA-DA14-4E7C-AD7D-87A1BD076498}">
      <dgm:prSet phldrT="[Text]" custT="1"/>
      <dgm:spPr>
        <a:solidFill>
          <a:srgbClr val="CAE8FE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1"/>
            <a:t>Support During K99: </a:t>
          </a:r>
          <a:r>
            <a:rPr lang="en-US" sz="1800" b="0"/>
            <a:t>Salary (up to $75K) + Research (up to $20K)</a:t>
          </a:r>
        </a:p>
      </dgm:t>
    </dgm:pt>
    <dgm:pt modelId="{1A46CB6B-7D47-4F0D-AE29-B079D17BFB39}" type="parTrans" cxnId="{BAF1B9FF-6DD5-4FA9-9BBF-20BFAE23D367}">
      <dgm:prSet/>
      <dgm:spPr/>
      <dgm:t>
        <a:bodyPr/>
        <a:lstStyle/>
        <a:p>
          <a:endParaRPr lang="en-US" sz="1700"/>
        </a:p>
      </dgm:t>
    </dgm:pt>
    <dgm:pt modelId="{11F37E13-7362-422F-8B6D-D890359FA76D}" type="sibTrans" cxnId="{BAF1B9FF-6DD5-4FA9-9BBF-20BFAE23D367}">
      <dgm:prSet/>
      <dgm:spPr/>
      <dgm:t>
        <a:bodyPr/>
        <a:lstStyle/>
        <a:p>
          <a:endParaRPr lang="en-US" sz="1700"/>
        </a:p>
      </dgm:t>
    </dgm:pt>
    <dgm:pt modelId="{AF2565D9-B855-406A-B16E-A21DAA3FE355}">
      <dgm:prSet phldrT="[Text]" custT="1"/>
      <dgm:spPr>
        <a:solidFill>
          <a:srgbClr val="CAE8FE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1"/>
            <a:t>R00 Phase</a:t>
          </a:r>
          <a:r>
            <a:rPr lang="en-US" sz="1800" b="0"/>
            <a:t>:</a:t>
          </a:r>
        </a:p>
      </dgm:t>
    </dgm:pt>
    <dgm:pt modelId="{0EB34FF5-2ACC-4698-BD31-196D6C3FA784}" type="parTrans" cxnId="{F4A4F2B5-1635-4059-BEEF-374C6C9F7640}">
      <dgm:prSet/>
      <dgm:spPr/>
      <dgm:t>
        <a:bodyPr/>
        <a:lstStyle/>
        <a:p>
          <a:endParaRPr lang="en-US" sz="1700"/>
        </a:p>
      </dgm:t>
    </dgm:pt>
    <dgm:pt modelId="{8EB60146-C902-4CB9-984A-C9E0A38B9B42}" type="sibTrans" cxnId="{F4A4F2B5-1635-4059-BEEF-374C6C9F7640}">
      <dgm:prSet/>
      <dgm:spPr/>
      <dgm:t>
        <a:bodyPr/>
        <a:lstStyle/>
        <a:p>
          <a:endParaRPr lang="en-US" sz="1700"/>
        </a:p>
      </dgm:t>
    </dgm:pt>
    <dgm:pt modelId="{C1E03EC0-1E7A-4A0C-BDE3-715AA860B498}">
      <dgm:prSet phldrT="[Text]" custT="1"/>
      <dgm:spPr>
        <a:solidFill>
          <a:srgbClr val="CAE8FE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0"/>
            <a:t>Requires full-time tenure track position (or equivalent)</a:t>
          </a:r>
        </a:p>
      </dgm:t>
    </dgm:pt>
    <dgm:pt modelId="{505E896A-1AA0-450D-8C76-289DE5FEB591}" type="parTrans" cxnId="{B6B0FECC-A39C-4C64-AB95-915B79A948B8}">
      <dgm:prSet/>
      <dgm:spPr/>
      <dgm:t>
        <a:bodyPr/>
        <a:lstStyle/>
        <a:p>
          <a:endParaRPr lang="en-US" sz="1700"/>
        </a:p>
      </dgm:t>
    </dgm:pt>
    <dgm:pt modelId="{78B2D595-677F-4CB3-8BF7-F45A5E3B7722}" type="sibTrans" cxnId="{B6B0FECC-A39C-4C64-AB95-915B79A948B8}">
      <dgm:prSet/>
      <dgm:spPr/>
      <dgm:t>
        <a:bodyPr/>
        <a:lstStyle/>
        <a:p>
          <a:endParaRPr lang="en-US" sz="1700"/>
        </a:p>
      </dgm:t>
    </dgm:pt>
    <dgm:pt modelId="{51909681-FC89-4B8F-8A61-FF2BAD0B168A}">
      <dgm:prSet phldrT="[Text]" custT="1"/>
      <dgm:spPr>
        <a:solidFill>
          <a:srgbClr val="CAE8FE">
            <a:alpha val="89804"/>
          </a:srgbClr>
        </a:solidFill>
        <a:ln>
          <a:noFill/>
        </a:ln>
      </dgm:spPr>
      <dgm:t>
        <a:bodyPr/>
        <a:lstStyle/>
        <a:p>
          <a:r>
            <a:rPr lang="en-US" sz="1800" b="0"/>
            <a:t>Advancement to R00 Phase is not automatic</a:t>
          </a:r>
        </a:p>
      </dgm:t>
    </dgm:pt>
    <dgm:pt modelId="{7C4ADADE-342C-4EE4-8CEF-DDDE2F2214BC}" type="parTrans" cxnId="{0986D254-993A-4894-94A4-27415B32B265}">
      <dgm:prSet/>
      <dgm:spPr/>
      <dgm:t>
        <a:bodyPr/>
        <a:lstStyle/>
        <a:p>
          <a:endParaRPr lang="en-US" sz="1700"/>
        </a:p>
      </dgm:t>
    </dgm:pt>
    <dgm:pt modelId="{DE9388B3-28D2-4B22-94DF-9B019DEF98A4}" type="sibTrans" cxnId="{0986D254-993A-4894-94A4-27415B32B265}">
      <dgm:prSet/>
      <dgm:spPr/>
      <dgm:t>
        <a:bodyPr/>
        <a:lstStyle/>
        <a:p>
          <a:endParaRPr lang="en-US" sz="1700"/>
        </a:p>
      </dgm:t>
    </dgm:pt>
    <dgm:pt modelId="{494560A7-5728-4EAF-80A9-366BC2731907}" type="pres">
      <dgm:prSet presAssocID="{E5DDBF63-9640-4AD0-8E4F-B6CF11AFAC80}" presName="Name0" presStyleCnt="0">
        <dgm:presLayoutVars>
          <dgm:dir/>
          <dgm:animLvl val="lvl"/>
          <dgm:resizeHandles val="exact"/>
        </dgm:presLayoutVars>
      </dgm:prSet>
      <dgm:spPr/>
    </dgm:pt>
    <dgm:pt modelId="{0BB9E961-107B-4308-AB5D-663D5237602F}" type="pres">
      <dgm:prSet presAssocID="{07DE14FC-DB9D-42B9-86C5-613A4014B106}" presName="linNode" presStyleCnt="0"/>
      <dgm:spPr/>
    </dgm:pt>
    <dgm:pt modelId="{674B7299-5316-4F91-88E6-9069DD495AD6}" type="pres">
      <dgm:prSet presAssocID="{07DE14FC-DB9D-42B9-86C5-613A4014B106}" presName="parentText" presStyleLbl="node1" presStyleIdx="0" presStyleCnt="2" custScaleX="44587" custScaleY="168473" custLinFactNeighborX="-8478">
        <dgm:presLayoutVars>
          <dgm:chMax val="1"/>
          <dgm:bulletEnabled val="1"/>
        </dgm:presLayoutVars>
      </dgm:prSet>
      <dgm:spPr/>
    </dgm:pt>
    <dgm:pt modelId="{E5F5791F-8536-47A5-B0DA-8EDFA733098B}" type="pres">
      <dgm:prSet presAssocID="{07DE14FC-DB9D-42B9-86C5-613A4014B106}" presName="descendantText" presStyleLbl="alignAccFollowNode1" presStyleIdx="0" presStyleCnt="2" custScaleY="207638" custLinFactNeighborX="-19527" custLinFactNeighborY="0">
        <dgm:presLayoutVars>
          <dgm:bulletEnabled val="1"/>
        </dgm:presLayoutVars>
      </dgm:prSet>
      <dgm:spPr/>
    </dgm:pt>
    <dgm:pt modelId="{6B28DA13-1283-4A1C-A472-3D505DBC826F}" type="pres">
      <dgm:prSet presAssocID="{A6B2249A-0B01-40CC-B538-636B0794842A}" presName="sp" presStyleCnt="0"/>
      <dgm:spPr/>
    </dgm:pt>
    <dgm:pt modelId="{2755CC43-7423-4DD3-A1F9-6F4A030018E3}" type="pres">
      <dgm:prSet presAssocID="{D2876A33-E405-43F8-B5DC-476D0A20A2DB}" presName="linNode" presStyleCnt="0"/>
      <dgm:spPr/>
    </dgm:pt>
    <dgm:pt modelId="{B28314AB-3201-490F-95B0-BE7C39DE846B}" type="pres">
      <dgm:prSet presAssocID="{D2876A33-E405-43F8-B5DC-476D0A20A2DB}" presName="parentText" presStyleLbl="node1" presStyleIdx="1" presStyleCnt="2" custScaleX="44587" custScaleY="202122" custLinFactNeighborX="-8478" custLinFactNeighborY="-717">
        <dgm:presLayoutVars>
          <dgm:chMax val="1"/>
          <dgm:bulletEnabled val="1"/>
        </dgm:presLayoutVars>
      </dgm:prSet>
      <dgm:spPr/>
    </dgm:pt>
    <dgm:pt modelId="{0BC25C15-1B42-46E0-BCB1-D98CB36C43A4}" type="pres">
      <dgm:prSet presAssocID="{D2876A33-E405-43F8-B5DC-476D0A20A2DB}" presName="descendantText" presStyleLbl="alignAccFollowNode1" presStyleIdx="1" presStyleCnt="2" custScaleY="300279" custLinFactNeighborX="-19527" custLinFactNeighborY="3354">
        <dgm:presLayoutVars>
          <dgm:bulletEnabled val="1"/>
        </dgm:presLayoutVars>
      </dgm:prSet>
      <dgm:spPr/>
    </dgm:pt>
  </dgm:ptLst>
  <dgm:cxnLst>
    <dgm:cxn modelId="{999F2900-688B-4CC8-A753-FB41AA5B2751}" type="presOf" srcId="{81587118-DB36-42E8-967D-C76DA7E7B948}" destId="{E5F5791F-8536-47A5-B0DA-8EDFA733098B}" srcOrd="0" destOrd="0" presId="urn:microsoft.com/office/officeart/2005/8/layout/vList5"/>
    <dgm:cxn modelId="{2A2C6E11-805E-4907-BB59-37AD3FBDE20B}" srcId="{07DE14FC-DB9D-42B9-86C5-613A4014B106}" destId="{8B21423F-8206-4D31-8747-43ECE7542EB8}" srcOrd="3" destOrd="0" parTransId="{260E97DA-4C5B-439C-81A4-A7732E69D08F}" sibTransId="{AAD88555-13BE-49A1-BC18-0FBDC564ACCE}"/>
    <dgm:cxn modelId="{94474617-6BE7-4FF7-9699-7C377A63D11C}" type="presOf" srcId="{8B21423F-8206-4D31-8747-43ECE7542EB8}" destId="{E5F5791F-8536-47A5-B0DA-8EDFA733098B}" srcOrd="0" destOrd="3" presId="urn:microsoft.com/office/officeart/2005/8/layout/vList5"/>
    <dgm:cxn modelId="{C882EC20-2FF3-4523-AE22-D1C0C4EA230A}" type="presOf" srcId="{AF2565D9-B855-406A-B16E-A21DAA3FE355}" destId="{0BC25C15-1B42-46E0-BCB1-D98CB36C43A4}" srcOrd="0" destOrd="2" presId="urn:microsoft.com/office/officeart/2005/8/layout/vList5"/>
    <dgm:cxn modelId="{A7B86662-CD60-47DA-BE03-FF491D7D7097}" type="presOf" srcId="{E5DDBF63-9640-4AD0-8E4F-B6CF11AFAC80}" destId="{494560A7-5728-4EAF-80A9-366BC2731907}" srcOrd="0" destOrd="0" presId="urn:microsoft.com/office/officeart/2005/8/layout/vList5"/>
    <dgm:cxn modelId="{F22FF94F-87F7-4920-87DC-506ADDADBBA9}" srcId="{E5DDBF63-9640-4AD0-8E4F-B6CF11AFAC80}" destId="{07DE14FC-DB9D-42B9-86C5-613A4014B106}" srcOrd="0" destOrd="0" parTransId="{A77CC842-B255-449E-857E-54A2126761EF}" sibTransId="{A6B2249A-0B01-40CC-B538-636B0794842A}"/>
    <dgm:cxn modelId="{9B738351-1A5A-45E2-8C26-5B08D0DDB6B1}" type="presOf" srcId="{D2876A33-E405-43F8-B5DC-476D0A20A2DB}" destId="{B28314AB-3201-490F-95B0-BE7C39DE846B}" srcOrd="0" destOrd="0" presId="urn:microsoft.com/office/officeart/2005/8/layout/vList5"/>
    <dgm:cxn modelId="{2E5A3172-A2F3-4C1F-B399-9C0DF4938AD1}" type="presOf" srcId="{51909681-FC89-4B8F-8A61-FF2BAD0B168A}" destId="{0BC25C15-1B42-46E0-BCB1-D98CB36C43A4}" srcOrd="0" destOrd="4" presId="urn:microsoft.com/office/officeart/2005/8/layout/vList5"/>
    <dgm:cxn modelId="{0986D254-993A-4894-94A4-27415B32B265}" srcId="{AF2565D9-B855-406A-B16E-A21DAA3FE355}" destId="{51909681-FC89-4B8F-8A61-FF2BAD0B168A}" srcOrd="1" destOrd="0" parTransId="{7C4ADADE-342C-4EE4-8CEF-DDDE2F2214BC}" sibTransId="{DE9388B3-28D2-4B22-94DF-9B019DEF98A4}"/>
    <dgm:cxn modelId="{5AC21C58-CA27-432B-BF03-03EDD4841380}" type="presOf" srcId="{925BC837-9226-415A-88C4-A3A7A0C84C80}" destId="{E5F5791F-8536-47A5-B0DA-8EDFA733098B}" srcOrd="0" destOrd="1" presId="urn:microsoft.com/office/officeart/2005/8/layout/vList5"/>
    <dgm:cxn modelId="{AC16BD7B-713F-4BFA-8CAB-082D0E1168E8}" type="presOf" srcId="{5584F0CA-DA14-4E7C-AD7D-87A1BD076498}" destId="{0BC25C15-1B42-46E0-BCB1-D98CB36C43A4}" srcOrd="0" destOrd="1" presId="urn:microsoft.com/office/officeart/2005/8/layout/vList5"/>
    <dgm:cxn modelId="{BF0D8B9A-554E-4206-80A9-94A544C6E363}" srcId="{07DE14FC-DB9D-42B9-86C5-613A4014B106}" destId="{F773B8E4-F90B-4ED9-8A97-C1E4A041260B}" srcOrd="2" destOrd="0" parTransId="{DA29E56F-2365-4E73-A021-CE8DBBE2F92B}" sibTransId="{D49D0CDF-594E-491C-8587-BC88867874A5}"/>
    <dgm:cxn modelId="{4C619DB0-6561-4858-8CE3-A5A1A591070C}" type="presOf" srcId="{C1E03EC0-1E7A-4A0C-BDE3-715AA860B498}" destId="{0BC25C15-1B42-46E0-BCB1-D98CB36C43A4}" srcOrd="0" destOrd="3" presId="urn:microsoft.com/office/officeart/2005/8/layout/vList5"/>
    <dgm:cxn modelId="{F4A4F2B5-1635-4059-BEEF-374C6C9F7640}" srcId="{D2876A33-E405-43F8-B5DC-476D0A20A2DB}" destId="{AF2565D9-B855-406A-B16E-A21DAA3FE355}" srcOrd="2" destOrd="0" parTransId="{0EB34FF5-2ACC-4698-BD31-196D6C3FA784}" sibTransId="{8EB60146-C902-4CB9-984A-C9E0A38B9B42}"/>
    <dgm:cxn modelId="{B6B0FECC-A39C-4C64-AB95-915B79A948B8}" srcId="{AF2565D9-B855-406A-B16E-A21DAA3FE355}" destId="{C1E03EC0-1E7A-4A0C-BDE3-715AA860B498}" srcOrd="0" destOrd="0" parTransId="{505E896A-1AA0-450D-8C76-289DE5FEB591}" sibTransId="{78B2D595-677F-4CB3-8BF7-F45A5E3B7722}"/>
    <dgm:cxn modelId="{AF676BCD-E42E-45E6-B9D3-52E951F78B2D}" type="presOf" srcId="{F773B8E4-F90B-4ED9-8A97-C1E4A041260B}" destId="{E5F5791F-8536-47A5-B0DA-8EDFA733098B}" srcOrd="0" destOrd="2" presId="urn:microsoft.com/office/officeart/2005/8/layout/vList5"/>
    <dgm:cxn modelId="{E5D029D6-9DEA-4C36-A89C-B36F1AD1EB5A}" srcId="{D2876A33-E405-43F8-B5DC-476D0A20A2DB}" destId="{453A870C-18A3-4D3A-A125-80909C938753}" srcOrd="0" destOrd="0" parTransId="{8FEDF5F2-322E-4D6B-AE04-094D243FA655}" sibTransId="{3568BCB8-B909-42D3-B3AF-A9317D4BD15E}"/>
    <dgm:cxn modelId="{A9EF5BEA-66D5-452C-9E96-B51085362602}" type="presOf" srcId="{07DE14FC-DB9D-42B9-86C5-613A4014B106}" destId="{674B7299-5316-4F91-88E6-9069DD495AD6}" srcOrd="0" destOrd="0" presId="urn:microsoft.com/office/officeart/2005/8/layout/vList5"/>
    <dgm:cxn modelId="{8CD037F0-1E84-4773-B121-6EAD2B1C64B0}" srcId="{07DE14FC-DB9D-42B9-86C5-613A4014B106}" destId="{925BC837-9226-415A-88C4-A3A7A0C84C80}" srcOrd="1" destOrd="0" parTransId="{0F2E5492-7800-43F1-88EF-61AD86559409}" sibTransId="{2B069ECF-73B1-42CB-8696-8B8BAD3C8D43}"/>
    <dgm:cxn modelId="{DD374CF3-9054-4176-93D1-FA512EC88484}" srcId="{07DE14FC-DB9D-42B9-86C5-613A4014B106}" destId="{81587118-DB36-42E8-967D-C76DA7E7B948}" srcOrd="0" destOrd="0" parTransId="{E397A4F1-5039-4183-BDAF-42273F61681A}" sibTransId="{83959607-622E-4FE3-8B9E-7AA91E4BF7D5}"/>
    <dgm:cxn modelId="{3EE494F4-A1C9-46D8-B718-2C1FC1FCC939}" srcId="{E5DDBF63-9640-4AD0-8E4F-B6CF11AFAC80}" destId="{D2876A33-E405-43F8-B5DC-476D0A20A2DB}" srcOrd="1" destOrd="0" parTransId="{910E2A1A-8107-4609-92D1-96ACBEE24E08}" sibTransId="{8D5CAF49-F818-4443-B1D2-48C91A1AEFBE}"/>
    <dgm:cxn modelId="{ABB6BCFD-60A7-4804-9BDB-7FC211CFFEFF}" type="presOf" srcId="{453A870C-18A3-4D3A-A125-80909C938753}" destId="{0BC25C15-1B42-46E0-BCB1-D98CB36C43A4}" srcOrd="0" destOrd="0" presId="urn:microsoft.com/office/officeart/2005/8/layout/vList5"/>
    <dgm:cxn modelId="{BAF1B9FF-6DD5-4FA9-9BBF-20BFAE23D367}" srcId="{D2876A33-E405-43F8-B5DC-476D0A20A2DB}" destId="{5584F0CA-DA14-4E7C-AD7D-87A1BD076498}" srcOrd="1" destOrd="0" parTransId="{1A46CB6B-7D47-4F0D-AE29-B079D17BFB39}" sibTransId="{11F37E13-7362-422F-8B6D-D890359FA76D}"/>
    <dgm:cxn modelId="{7E3D5B6A-FB31-4891-BEF6-3CE572670ED1}" type="presParOf" srcId="{494560A7-5728-4EAF-80A9-366BC2731907}" destId="{0BB9E961-107B-4308-AB5D-663D5237602F}" srcOrd="0" destOrd="0" presId="urn:microsoft.com/office/officeart/2005/8/layout/vList5"/>
    <dgm:cxn modelId="{2C375B02-C708-4B5E-ACEC-9568DCCD627E}" type="presParOf" srcId="{0BB9E961-107B-4308-AB5D-663D5237602F}" destId="{674B7299-5316-4F91-88E6-9069DD495AD6}" srcOrd="0" destOrd="0" presId="urn:microsoft.com/office/officeart/2005/8/layout/vList5"/>
    <dgm:cxn modelId="{A1963FB5-DA23-43DC-B1E2-B5DE377EDD0E}" type="presParOf" srcId="{0BB9E961-107B-4308-AB5D-663D5237602F}" destId="{E5F5791F-8536-47A5-B0DA-8EDFA733098B}" srcOrd="1" destOrd="0" presId="urn:microsoft.com/office/officeart/2005/8/layout/vList5"/>
    <dgm:cxn modelId="{1D179E95-CB86-46D7-966E-83B98E680174}" type="presParOf" srcId="{494560A7-5728-4EAF-80A9-366BC2731907}" destId="{6B28DA13-1283-4A1C-A472-3D505DBC826F}" srcOrd="1" destOrd="0" presId="urn:microsoft.com/office/officeart/2005/8/layout/vList5"/>
    <dgm:cxn modelId="{B6375DD5-C3D4-442F-AD4C-C7A544238185}" type="presParOf" srcId="{494560A7-5728-4EAF-80A9-366BC2731907}" destId="{2755CC43-7423-4DD3-A1F9-6F4A030018E3}" srcOrd="2" destOrd="0" presId="urn:microsoft.com/office/officeart/2005/8/layout/vList5"/>
    <dgm:cxn modelId="{86585299-DF05-4CB1-A5D0-59CD90A6B6EE}" type="presParOf" srcId="{2755CC43-7423-4DD3-A1F9-6F4A030018E3}" destId="{B28314AB-3201-490F-95B0-BE7C39DE846B}" srcOrd="0" destOrd="0" presId="urn:microsoft.com/office/officeart/2005/8/layout/vList5"/>
    <dgm:cxn modelId="{490CE645-F1E2-470D-BBA5-88C3A2802BC3}" type="presParOf" srcId="{2755CC43-7423-4DD3-A1F9-6F4A030018E3}" destId="{0BC25C15-1B42-46E0-BCB1-D98CB36C43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EEA16-EEE0-4B8E-8FD4-E750F01CCEBB}">
      <dsp:nvSpPr>
        <dsp:cNvPr id="0" name=""/>
        <dsp:cNvSpPr/>
      </dsp:nvSpPr>
      <dsp:spPr>
        <a:xfrm rot="5400000">
          <a:off x="5179298" y="-2870522"/>
          <a:ext cx="886831" cy="6854194"/>
        </a:xfrm>
        <a:prstGeom prst="round2SameRect">
          <a:avLst/>
        </a:prstGeom>
        <a:solidFill>
          <a:srgbClr val="D6E4D2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Mentored Research Scientist Career Development Award</a:t>
          </a:r>
        </a:p>
      </dsp:txBody>
      <dsp:txXfrm rot="-5400000">
        <a:off x="2195617" y="156451"/>
        <a:ext cx="6810902" cy="800247"/>
      </dsp:txXfrm>
    </dsp:sp>
    <dsp:sp modelId="{674B7299-5316-4F91-88E6-9069DD495AD6}">
      <dsp:nvSpPr>
        <dsp:cNvPr id="0" name=""/>
        <dsp:cNvSpPr/>
      </dsp:nvSpPr>
      <dsp:spPr>
        <a:xfrm>
          <a:off x="785214" y="2304"/>
          <a:ext cx="1488953" cy="1108539"/>
        </a:xfrm>
        <a:prstGeom prst="roundRect">
          <a:avLst/>
        </a:prstGeom>
        <a:solidFill>
          <a:srgbClr val="488B0B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K01</a:t>
          </a:r>
        </a:p>
      </dsp:txBody>
      <dsp:txXfrm>
        <a:off x="839328" y="56418"/>
        <a:ext cx="1380725" cy="1000311"/>
      </dsp:txXfrm>
    </dsp:sp>
    <dsp:sp modelId="{36EA8B06-B6AC-4614-8A19-48A3355AE8E5}">
      <dsp:nvSpPr>
        <dsp:cNvPr id="0" name=""/>
        <dsp:cNvSpPr/>
      </dsp:nvSpPr>
      <dsp:spPr>
        <a:xfrm rot="5400000">
          <a:off x="5180138" y="-1699550"/>
          <a:ext cx="886831" cy="684018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Mentored Clinical Scientist Research Career Development Award</a:t>
          </a:r>
          <a:r>
            <a:rPr lang="en-US" sz="1600" kern="1200" dirty="0"/>
            <a:t>	</a:t>
          </a:r>
        </a:p>
      </dsp:txBody>
      <dsp:txXfrm rot="-5400000">
        <a:off x="2203461" y="1320419"/>
        <a:ext cx="6796893" cy="800247"/>
      </dsp:txXfrm>
    </dsp:sp>
    <dsp:sp modelId="{41FFF1A4-6CD4-4503-97D4-ADA970FED282}">
      <dsp:nvSpPr>
        <dsp:cNvPr id="0" name=""/>
        <dsp:cNvSpPr/>
      </dsp:nvSpPr>
      <dsp:spPr>
        <a:xfrm>
          <a:off x="785214" y="1166271"/>
          <a:ext cx="1496798" cy="1108539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K08</a:t>
          </a:r>
        </a:p>
      </dsp:txBody>
      <dsp:txXfrm>
        <a:off x="839328" y="1220385"/>
        <a:ext cx="1388570" cy="1000311"/>
      </dsp:txXfrm>
    </dsp:sp>
    <dsp:sp modelId="{2AF12D79-987D-4044-9362-E9C62E549B9B}">
      <dsp:nvSpPr>
        <dsp:cNvPr id="0" name=""/>
        <dsp:cNvSpPr/>
      </dsp:nvSpPr>
      <dsp:spPr>
        <a:xfrm rot="5400000">
          <a:off x="5174584" y="-557223"/>
          <a:ext cx="886831" cy="6883463"/>
        </a:xfrm>
        <a:prstGeom prst="round2SameRect">
          <a:avLst/>
        </a:prstGeom>
        <a:solidFill>
          <a:srgbClr val="D5DAE3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Mentored Patient-Oriented Career Development Award </a:t>
          </a:r>
        </a:p>
      </dsp:txBody>
      <dsp:txXfrm rot="-5400000">
        <a:off x="2176268" y="2484385"/>
        <a:ext cx="6840171" cy="800247"/>
      </dsp:txXfrm>
    </dsp:sp>
    <dsp:sp modelId="{F9B6B16C-41B3-44BB-8E73-CF3859D56D4F}">
      <dsp:nvSpPr>
        <dsp:cNvPr id="0" name=""/>
        <dsp:cNvSpPr/>
      </dsp:nvSpPr>
      <dsp:spPr>
        <a:xfrm>
          <a:off x="785214" y="2330238"/>
          <a:ext cx="1469605" cy="11085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K23</a:t>
          </a:r>
        </a:p>
      </dsp:txBody>
      <dsp:txXfrm>
        <a:off x="839328" y="2384352"/>
        <a:ext cx="1361377" cy="1000311"/>
      </dsp:txXfrm>
    </dsp:sp>
    <dsp:sp modelId="{96FB00D1-85A0-4610-866A-A710FE7E212E}">
      <dsp:nvSpPr>
        <dsp:cNvPr id="0" name=""/>
        <dsp:cNvSpPr/>
      </dsp:nvSpPr>
      <dsp:spPr>
        <a:xfrm rot="5400000">
          <a:off x="5178492" y="605086"/>
          <a:ext cx="886831" cy="6886777"/>
        </a:xfrm>
        <a:prstGeom prst="round2SameRect">
          <a:avLst/>
        </a:prstGeom>
        <a:solidFill>
          <a:srgbClr val="CAE8FE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Mentored Pathway to Independence Award</a:t>
          </a:r>
        </a:p>
      </dsp:txBody>
      <dsp:txXfrm rot="-5400000">
        <a:off x="2178519" y="3648351"/>
        <a:ext cx="6843485" cy="800247"/>
      </dsp:txXfrm>
    </dsp:sp>
    <dsp:sp modelId="{B28314AB-3201-490F-95B0-BE7C39DE846B}">
      <dsp:nvSpPr>
        <dsp:cNvPr id="0" name=""/>
        <dsp:cNvSpPr/>
      </dsp:nvSpPr>
      <dsp:spPr>
        <a:xfrm>
          <a:off x="785214" y="3494205"/>
          <a:ext cx="1471856" cy="11085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K99/R00</a:t>
          </a:r>
        </a:p>
      </dsp:txBody>
      <dsp:txXfrm>
        <a:off x="839328" y="3548319"/>
        <a:ext cx="1363628" cy="1000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5791F-8536-47A5-B0DA-8EDFA733098B}">
      <dsp:nvSpPr>
        <dsp:cNvPr id="0" name=""/>
        <dsp:cNvSpPr/>
      </dsp:nvSpPr>
      <dsp:spPr>
        <a:xfrm rot="5400000">
          <a:off x="3680420" y="-1984803"/>
          <a:ext cx="1663967" cy="5657653"/>
        </a:xfrm>
        <a:prstGeom prst="round2SameRect">
          <a:avLst/>
        </a:prstGeom>
        <a:solidFill>
          <a:srgbClr val="D7E5D3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Duration</a:t>
          </a:r>
          <a:r>
            <a:rPr lang="en-US" sz="1800" b="0" kern="1200"/>
            <a:t>: 3-5 years (</a:t>
          </a:r>
          <a:r>
            <a:rPr lang="en-US" sz="1800" b="1" kern="1200"/>
            <a:t>4 is the default maximum</a:t>
          </a:r>
          <a:r>
            <a:rPr lang="en-US" sz="1800" b="0" kern="120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Minimum Research Effort</a:t>
          </a:r>
          <a:r>
            <a:rPr lang="en-US" sz="1800" b="0" kern="1200"/>
            <a:t>: 75%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Renewability</a:t>
          </a:r>
          <a:r>
            <a:rPr lang="en-US" sz="1800" b="0" kern="1200"/>
            <a:t>: None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Support</a:t>
          </a:r>
          <a:r>
            <a:rPr lang="en-US" sz="1800" b="0" kern="1200"/>
            <a:t>: Salary (up to $100K) + Research (up to $50K)</a:t>
          </a:r>
        </a:p>
      </dsp:txBody>
      <dsp:txXfrm rot="-5400000">
        <a:off x="1683577" y="93268"/>
        <a:ext cx="5576425" cy="1501511"/>
      </dsp:txXfrm>
    </dsp:sp>
    <dsp:sp modelId="{674B7299-5316-4F91-88E6-9069DD495AD6}">
      <dsp:nvSpPr>
        <dsp:cNvPr id="0" name=""/>
        <dsp:cNvSpPr/>
      </dsp:nvSpPr>
      <dsp:spPr>
        <a:xfrm>
          <a:off x="406404" y="206"/>
          <a:ext cx="1418950" cy="1687634"/>
        </a:xfrm>
        <a:prstGeom prst="roundRect">
          <a:avLst/>
        </a:prstGeom>
        <a:solidFill>
          <a:srgbClr val="488B0B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K01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K08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K23</a:t>
          </a:r>
        </a:p>
      </dsp:txBody>
      <dsp:txXfrm>
        <a:off x="475671" y="69473"/>
        <a:ext cx="1280416" cy="1549100"/>
      </dsp:txXfrm>
    </dsp:sp>
    <dsp:sp modelId="{0BC25C15-1B42-46E0-BCB1-D98CB36C43A4}">
      <dsp:nvSpPr>
        <dsp:cNvPr id="0" name=""/>
        <dsp:cNvSpPr/>
      </dsp:nvSpPr>
      <dsp:spPr>
        <a:xfrm rot="5400000">
          <a:off x="3309217" y="112493"/>
          <a:ext cx="2406373" cy="5657653"/>
        </a:xfrm>
        <a:prstGeom prst="round2SameRect">
          <a:avLst/>
        </a:prstGeom>
        <a:solidFill>
          <a:srgbClr val="CAE8FE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Duration: </a:t>
          </a:r>
          <a:r>
            <a:rPr lang="en-US" sz="1800" b="0" kern="1200"/>
            <a:t>K99 (up to 2 years) + R00 Independent Investigator Phase (up to 3 years)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Support During K99: </a:t>
          </a:r>
          <a:r>
            <a:rPr lang="en-US" sz="1800" b="0" kern="1200"/>
            <a:t>Salary (up to $75K) + Research (up to $20K)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R00 Phase</a:t>
          </a:r>
          <a:r>
            <a:rPr lang="en-US" sz="1800" b="0" kern="1200"/>
            <a:t>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Requires full-time tenure track position (or equivalent)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Advancement to R00 Phase is not automatic</a:t>
          </a:r>
        </a:p>
      </dsp:txBody>
      <dsp:txXfrm rot="-5400000">
        <a:off x="1683578" y="1855602"/>
        <a:ext cx="5540184" cy="2171435"/>
      </dsp:txXfrm>
    </dsp:sp>
    <dsp:sp modelId="{B28314AB-3201-490F-95B0-BE7C39DE846B}">
      <dsp:nvSpPr>
        <dsp:cNvPr id="0" name=""/>
        <dsp:cNvSpPr/>
      </dsp:nvSpPr>
      <dsp:spPr>
        <a:xfrm>
          <a:off x="406404" y="1921579"/>
          <a:ext cx="1418950" cy="2024704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K99/R00</a:t>
          </a:r>
        </a:p>
      </dsp:txBody>
      <dsp:txXfrm>
        <a:off x="475671" y="1990846"/>
        <a:ext cx="1280416" cy="1886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881982-FD8B-4557-AA9F-C38C0C914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195A5-2775-42BA-A96A-B5878F8871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80EA6-E01D-4D7F-8FC8-C686EEBFB8B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B6D30-58C2-469B-A61D-6A94B14BE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4AE37-13C7-4FAD-8DA3-D7482BE19B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5DF9-316E-44DA-9308-C623ED40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19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8B03B-F6A5-45A5-9EDA-61BAA85D779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5629E-846D-43D2-99D5-7F47A1261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rp.nih.gov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rants.nih.gov/grants/guide/notice-files/NOT-OD-20-054.html" TargetMode="External"/><Relationship Id="rId4" Type="http://schemas.openxmlformats.org/officeDocument/2006/relationships/hyperlink" Target="https://grants.nih.gov/grants/guide/pa-files/PA-20-166.html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85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3AEF-7E6A-4520-B66B-268461D89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2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24AB7-65EB-4A8F-BEEA-70FF6062E4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69E53-1B26-45A0-B964-8F425EFE58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B6CB-C693-4A84-B41D-B2B8AF8CCB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09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D98385-F1D5-B84A-ABBF-D8781C436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345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3AEF-7E6A-4520-B66B-268461D89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01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is a well-seen representation of NIH funding opportunities by career stage.  Outlined here are general programs and those that are diversity-targeted.  While it seems that the pathway from training to career development to independence is well-prescribed, the biomedical research career trajectory from trainee to independence is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anything but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strike="noStrike" dirty="0">
                <a:latin typeface="Arial" panose="020B0604020202020204" pitchFamily="34" charset="0"/>
                <a:cs typeface="Arial" panose="020B0604020202020204" pitchFamily="34" charset="0"/>
              </a:rPr>
              <a:t>Chart: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strike="noStrike" dirty="0">
                <a:latin typeface="Arial" panose="020B0604020202020204" pitchFamily="34" charset="0"/>
                <a:cs typeface="Arial" panose="020B0604020202020204" pitchFamily="34" charset="0"/>
              </a:rPr>
              <a:t>Undergraduate Graduate/Clinical Training:  T34,T32, T35 as well as F30, F32, F36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strike="noStrike" dirty="0">
                <a:latin typeface="Arial" panose="020B0604020202020204" pitchFamily="34" charset="0"/>
                <a:cs typeface="Arial" panose="020B0604020202020204" pitchFamily="34" charset="0"/>
              </a:rPr>
              <a:t>Postdoctoral Training/Clinical Residency: T32, F99, K00, F32, DP5, R38 (K38), R25, K12, K01, K07, K25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strike="noStrike" dirty="0">
                <a:latin typeface="Arial" panose="020B0604020202020204" pitchFamily="34" charset="0"/>
                <a:cs typeface="Arial" panose="020B0604020202020204" pitchFamily="34" charset="0"/>
              </a:rPr>
              <a:t>Early Research Career: K08, K23, K22, R00, R03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strike="noStrike" dirty="0">
                <a:latin typeface="Arial" panose="020B0604020202020204" pitchFamily="34" charset="0"/>
                <a:cs typeface="Arial" panose="020B0604020202020204" pitchFamily="34" charset="0"/>
              </a:rPr>
              <a:t>Established Investigator: R21, DP2, R01, R35, P01, P50, K02, K24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strike="no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65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Loan Repayment Programs: https://www.lrp.nih.gov/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strike="noStrike" dirty="0">
                <a:latin typeface="Arial" panose="020B0604020202020204" pitchFamily="34" charset="0"/>
                <a:cs typeface="Arial" panose="020B0604020202020204" pitchFamily="34" charset="0"/>
              </a:rPr>
              <a:t>Diversity Supplements: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PA-20-166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Re-Entry Supplements: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NOT-OD-20-054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D98385-F1D5-B84A-ABBF-D8781C436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2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AD1D-0D0C-448A-9DF6-D6CDF1D365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4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1AD1D-0D0C-448A-9DF6-D6CDF1D36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668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1AD1D-0D0C-448A-9DF6-D6CDF1D36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9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9F003-F23F-4A92-8010-0C3C61AC9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B6CB-C693-4A84-B41D-B2B8AF8CCB9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7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AD1D-0D0C-448A-9DF6-D6CDF1D365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7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AD1D-0D0C-448A-9DF6-D6CDF1D365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AD1D-0D0C-448A-9DF6-D6CDF1D365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0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AD1D-0D0C-448A-9DF6-D6CDF1D365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7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AD1D-0D0C-448A-9DF6-D6CDF1D365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0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AD1D-0D0C-448A-9DF6-D6CDF1D365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04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AD1D-0D0C-448A-9DF6-D6CDF1D365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9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99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D645-DF39-4EDB-AFE3-48FBA9C42118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61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D645-DF39-4EDB-AFE3-48FBA9C42118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298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046E4A5-C676-4C85-9166-5D9AFE600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677863"/>
            <a:ext cx="4902200" cy="2757487"/>
          </a:xfrm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935FBF7-804B-49E7-ABBF-CBE017CB7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FB925BE-A008-4255-839C-4EA98E596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23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0244" indent="-277016" defTabSz="91723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8067" indent="-221614" defTabSz="91723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1293" indent="-221614" defTabSz="91723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4520" indent="-221614" defTabSz="91723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7747" indent="-221614" defTabSz="9172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80973" indent="-221614" defTabSz="9172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24200" indent="-221614" defTabSz="9172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7427" indent="-221614" defTabSz="9172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A3821EBF-A5AA-4B01-904B-B627EA8D43A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35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D645-DF39-4EDB-AFE3-48FBA9C42118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90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D645-DF39-4EDB-AFE3-48FBA9C42118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2703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D645-DF39-4EDB-AFE3-48FBA9C42118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44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D645-DF39-4EDB-AFE3-48FBA9C42118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01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3AEF-7E6A-4520-B66B-268461D89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77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3AEF-7E6A-4520-B66B-268461D89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5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97A61C5B-5786-40DE-88DF-AC03ADD7E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4EDA61B9-0896-4F7B-9B07-9C1FCF7CE5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CA61734-5753-4536-882D-7189184EF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9B8A4-379A-4C09-ABC1-2897F762D9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31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3AEF-7E6A-4520-B66B-268461D89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310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E3AEF-7E6A-4520-B66B-268461D89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4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572F3B3B-DFD2-435D-AC4F-505539DDDC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204841"/>
            <a:ext cx="10577689" cy="694359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spc="8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HERE TO EDIT MASTER SUBTITLE STYLE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643A7B6-8211-4211-8094-CD4EC7CCF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4" y="1653820"/>
            <a:ext cx="10577689" cy="2398715"/>
          </a:xfrm>
        </p:spPr>
        <p:txBody>
          <a:bodyPr anchor="b">
            <a:noAutofit/>
          </a:bodyPr>
          <a:lstStyle>
            <a:lvl1pPr algn="ctr">
              <a:defRPr sz="7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8F1EE22A-6664-4420-B4FC-3AF6C5498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32767" y="1202891"/>
            <a:ext cx="1868311" cy="158044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IH Logo-Turning Discovery Into Health">
            <a:extLst>
              <a:ext uri="{FF2B5EF4-FFF2-40B4-BE49-F238E27FC236}">
                <a16:creationId xmlns:a16="http://schemas.microsoft.com/office/drawing/2014/main" id="{F69AAFEC-0361-4E55-8750-4E5F716F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12" y="5185631"/>
            <a:ext cx="3817951" cy="662997"/>
          </a:xfrm>
          <a:prstGeom prst="rect">
            <a:avLst/>
          </a:prstGeom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13A73589-92E1-4286-887D-1299FB3A707E}"/>
              </a:ext>
            </a:extLst>
          </p:cNvPr>
          <p:cNvSpPr/>
          <p:nvPr userDrawn="1"/>
        </p:nvSpPr>
        <p:spPr>
          <a:xfrm>
            <a:off x="0" y="6303523"/>
            <a:ext cx="12192000" cy="554477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03831" y="4588783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03831" y="4325081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915067" y="1877781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6E181137-1E8E-4080-8045-736C7364C5C0}"/>
              </a:ext>
            </a:extLst>
          </p:cNvPr>
          <p:cNvSpPr/>
          <p:nvPr userDrawn="1"/>
        </p:nvSpPr>
        <p:spPr>
          <a:xfrm>
            <a:off x="8816340" y="1780286"/>
            <a:ext cx="2423160" cy="2423160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20494" y="4588783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20494" y="4325081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1730" y="1877781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9F09F027-67B0-4832-AA05-069F00742A1F}"/>
              </a:ext>
            </a:extLst>
          </p:cNvPr>
          <p:cNvSpPr/>
          <p:nvPr userDrawn="1"/>
        </p:nvSpPr>
        <p:spPr>
          <a:xfrm>
            <a:off x="4833003" y="1780286"/>
            <a:ext cx="2423160" cy="2423160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7157" y="4588783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" name="Tex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7157" y="4325081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8393" y="1877781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22E415E1-457D-4CB7-831E-C9A83D7E2379}"/>
              </a:ext>
            </a:extLst>
          </p:cNvPr>
          <p:cNvSpPr/>
          <p:nvPr userDrawn="1"/>
        </p:nvSpPr>
        <p:spPr>
          <a:xfrm>
            <a:off x="849666" y="1780286"/>
            <a:ext cx="2423160" cy="2423160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4DB0ABD1-593B-4529-913A-F852F3DB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92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33047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1" name="Text Placeholder 4b">
            <a:extLst>
              <a:ext uri="{FF2B5EF4-FFF2-40B4-BE49-F238E27FC236}">
                <a16:creationId xmlns:a16="http://schemas.microsoft.com/office/drawing/2014/main" id="{1A29A235-9167-4F27-B5C3-CB2ACCB16273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9434265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0" name="Text Placeholder 4a">
            <a:extLst>
              <a:ext uri="{FF2B5EF4-FFF2-40B4-BE49-F238E27FC236}">
                <a16:creationId xmlns:a16="http://schemas.microsoft.com/office/drawing/2014/main" id="{778778C9-2C47-4D08-ADDF-45D2A93DCBD3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9433948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F36742C-82DA-4933-9D07-A891DC81BF2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9877249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9" name="Oval 4">
            <a:extLst>
              <a:ext uri="{FF2B5EF4-FFF2-40B4-BE49-F238E27FC236}">
                <a16:creationId xmlns:a16="http://schemas.microsoft.com/office/drawing/2014/main" id="{B6A79364-8CF2-4CE5-8BCA-87345CE51044}"/>
              </a:ext>
            </a:extLst>
          </p:cNvPr>
          <p:cNvSpPr/>
          <p:nvPr userDrawn="1"/>
        </p:nvSpPr>
        <p:spPr>
          <a:xfrm>
            <a:off x="9784524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b">
            <a:extLst>
              <a:ext uri="{FF2B5EF4-FFF2-40B4-BE49-F238E27FC236}">
                <a16:creationId xmlns:a16="http://schemas.microsoft.com/office/drawing/2014/main" id="{D2D81906-7A9A-4C0B-89FC-E990B885BF3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56856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5" name="Text Placeholder 3a">
            <a:extLst>
              <a:ext uri="{FF2B5EF4-FFF2-40B4-BE49-F238E27FC236}">
                <a16:creationId xmlns:a16="http://schemas.microsoft.com/office/drawing/2014/main" id="{99337B20-4CC7-4009-A4E8-FF02DFAE12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56539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05148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8" name="Oval 3">
            <a:extLst>
              <a:ext uri="{FF2B5EF4-FFF2-40B4-BE49-F238E27FC236}">
                <a16:creationId xmlns:a16="http://schemas.microsoft.com/office/drawing/2014/main" id="{D604F2E7-49C4-4E3A-BA01-3AAB9D427E3F}"/>
              </a:ext>
            </a:extLst>
          </p:cNvPr>
          <p:cNvSpPr/>
          <p:nvPr userDrawn="1"/>
        </p:nvSpPr>
        <p:spPr>
          <a:xfrm>
            <a:off x="6612423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b">
            <a:extLst>
              <a:ext uri="{FF2B5EF4-FFF2-40B4-BE49-F238E27FC236}">
                <a16:creationId xmlns:a16="http://schemas.microsoft.com/office/drawing/2014/main" id="{D7365743-7CE4-4FA8-8B0B-F2570F35E0E5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130527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1" name="Text Placeholder 2a">
            <a:extLst>
              <a:ext uri="{FF2B5EF4-FFF2-40B4-BE49-F238E27FC236}">
                <a16:creationId xmlns:a16="http://schemas.microsoft.com/office/drawing/2014/main" id="{B7C73F9F-0C6B-415A-85AE-B78C31C59E6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130210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2B875BE3-EDBB-45F1-973D-3D8FE472A471}"/>
              </a:ext>
            </a:extLst>
          </p:cNvPr>
          <p:cNvSpPr/>
          <p:nvPr userDrawn="1"/>
        </p:nvSpPr>
        <p:spPr>
          <a:xfrm>
            <a:off x="3440322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5283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" name="Tex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966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92423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2787829E-EEB1-4AE1-B17E-EE6E2FBD230A}"/>
              </a:ext>
            </a:extLst>
          </p:cNvPr>
          <p:cNvSpPr/>
          <p:nvPr userDrawn="1"/>
        </p:nvSpPr>
        <p:spPr>
          <a:xfrm>
            <a:off x="399225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F02F969A-CD4F-4F8A-817E-07F0AF77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23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35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73FF5C-6390-4847-8743-8F7B4D1DE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231201"/>
            <a:ext cx="5183188" cy="368458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E4F53F-480C-4667-905C-6F28C5C41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407289"/>
            <a:ext cx="5183188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4734ECA-8749-48F4-AA5E-2904278D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31201"/>
            <a:ext cx="5157787" cy="368458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64BFAD1-0342-449C-BD2F-077548615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07289"/>
            <a:ext cx="5157787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2F829D21-1687-4094-B1C2-50C6B041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7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81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DD0C31A5-E6CA-4A98-9391-7ED9EE3E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8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53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07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Shape">
            <a:extLst>
              <a:ext uri="{FF2B5EF4-FFF2-40B4-BE49-F238E27FC236}">
                <a16:creationId xmlns:a16="http://schemas.microsoft.com/office/drawing/2014/main" id="{F23DF887-9F11-47DC-9A0F-AFB1708A012C}"/>
              </a:ext>
            </a:extLst>
          </p:cNvPr>
          <p:cNvSpPr/>
          <p:nvPr userDrawn="1"/>
        </p:nvSpPr>
        <p:spPr>
          <a:xfrm rot="5400000">
            <a:off x="288432" y="-288428"/>
            <a:ext cx="6843087" cy="7419940"/>
          </a:xfrm>
          <a:custGeom>
            <a:avLst/>
            <a:gdLst>
              <a:gd name="connsiteX0" fmla="*/ 6843087 w 6843087"/>
              <a:gd name="connsiteY0" fmla="*/ 0 h 7419940"/>
              <a:gd name="connsiteX1" fmla="*/ 6843087 w 6843087"/>
              <a:gd name="connsiteY1" fmla="*/ 580445 h 7419940"/>
              <a:gd name="connsiteX2" fmla="*/ 6843087 w 6843087"/>
              <a:gd name="connsiteY2" fmla="*/ 6839495 h 7419940"/>
              <a:gd name="connsiteX3" fmla="*/ 6843087 w 6843087"/>
              <a:gd name="connsiteY3" fmla="*/ 7419940 h 7419940"/>
              <a:gd name="connsiteX4" fmla="*/ 0 w 6843087"/>
              <a:gd name="connsiteY4" fmla="*/ 7419940 h 7419940"/>
              <a:gd name="connsiteX5" fmla="*/ 0 w 6843087"/>
              <a:gd name="connsiteY5" fmla="*/ 6839495 h 7419940"/>
              <a:gd name="connsiteX6" fmla="*/ 0 w 6843087"/>
              <a:gd name="connsiteY6" fmla="*/ 2412170 h 7419940"/>
              <a:gd name="connsiteX7" fmla="*/ 0 w 6843087"/>
              <a:gd name="connsiteY7" fmla="*/ 1831725 h 741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087" h="7419940">
                <a:moveTo>
                  <a:pt x="6843087" y="0"/>
                </a:moveTo>
                <a:lnTo>
                  <a:pt x="6843087" y="580445"/>
                </a:lnTo>
                <a:lnTo>
                  <a:pt x="6843087" y="6839495"/>
                </a:lnTo>
                <a:lnTo>
                  <a:pt x="6843087" y="7419940"/>
                </a:lnTo>
                <a:lnTo>
                  <a:pt x="0" y="7419940"/>
                </a:lnTo>
                <a:lnTo>
                  <a:pt x="0" y="6839495"/>
                </a:lnTo>
                <a:lnTo>
                  <a:pt x="0" y="2412170"/>
                </a:lnTo>
                <a:lnTo>
                  <a:pt x="0" y="1831725"/>
                </a:lnTo>
                <a:close/>
              </a:path>
            </a:pathLst>
          </a:cu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ocial media links">
            <a:extLst>
              <a:ext uri="{FF2B5EF4-FFF2-40B4-BE49-F238E27FC236}">
                <a16:creationId xmlns:a16="http://schemas.microsoft.com/office/drawing/2014/main" id="{E2EF5340-22E6-4DA2-96A7-A9EEB1D8C17F}"/>
              </a:ext>
            </a:extLst>
          </p:cNvPr>
          <p:cNvSpPr txBox="1">
            <a:spLocks/>
          </p:cNvSpPr>
          <p:nvPr userDrawn="1"/>
        </p:nvSpPr>
        <p:spPr>
          <a:xfrm>
            <a:off x="2379513" y="4435797"/>
            <a:ext cx="3136105" cy="1769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0" kern="1200" spc="8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Text</a:t>
            </a:r>
          </a:p>
          <a:p>
            <a:endParaRPr lang="en-US"/>
          </a:p>
          <a:p>
            <a:r>
              <a:rPr lang="en-US"/>
              <a:t>Text</a:t>
            </a:r>
          </a:p>
          <a:p>
            <a:endParaRPr lang="en-US"/>
          </a:p>
          <a:p>
            <a:r>
              <a:rPr lang="en-US"/>
              <a:t>@</a:t>
            </a:r>
          </a:p>
        </p:txBody>
      </p:sp>
      <p:sp>
        <p:nvSpPr>
          <p:cNvPr id="11" name="Social media outlets">
            <a:extLst>
              <a:ext uri="{FF2B5EF4-FFF2-40B4-BE49-F238E27FC236}">
                <a16:creationId xmlns:a16="http://schemas.microsoft.com/office/drawing/2014/main" id="{12EA7E87-1DFD-4E9F-9E7A-DEF6A916ECCF}"/>
              </a:ext>
            </a:extLst>
          </p:cNvPr>
          <p:cNvSpPr txBox="1">
            <a:spLocks/>
          </p:cNvSpPr>
          <p:nvPr userDrawn="1"/>
        </p:nvSpPr>
        <p:spPr>
          <a:xfrm>
            <a:off x="1295393" y="4373892"/>
            <a:ext cx="1084120" cy="1769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8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WEBSITE </a:t>
            </a:r>
          </a:p>
          <a:p>
            <a:pPr algn="l"/>
            <a:endParaRPr lang="en-US"/>
          </a:p>
          <a:p>
            <a:pPr algn="l"/>
            <a:r>
              <a:rPr lang="en-US"/>
              <a:t>EMAIL </a:t>
            </a:r>
          </a:p>
          <a:p>
            <a:pPr algn="l"/>
            <a:endParaRPr lang="en-US"/>
          </a:p>
          <a:p>
            <a:pPr algn="l"/>
            <a:r>
              <a:rPr lang="en-US"/>
              <a:t>TWITTER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563B421-FF94-467A-80C5-407ADE7A6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01" y="2736186"/>
            <a:ext cx="5363318" cy="931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5EF37-C526-47F0-B93D-8C21D9554CD5}"/>
              </a:ext>
            </a:extLst>
          </p:cNvPr>
          <p:cNvSpPr txBox="1"/>
          <p:nvPr userDrawn="1"/>
        </p:nvSpPr>
        <p:spPr>
          <a:xfrm>
            <a:off x="1162879" y="3006043"/>
            <a:ext cx="482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2081864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44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FAAE57-725D-479E-A884-59E7CC9099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" y="1419225"/>
            <a:ext cx="11498263" cy="4752975"/>
          </a:xfrm>
          <a:prstGeom prst="rect">
            <a:avLst/>
          </a:prstGeom>
        </p:spPr>
        <p:txBody>
          <a:bodyPr/>
          <a:lstStyle>
            <a:lvl1pPr marL="225425" indent="-225425">
              <a:buClrTx/>
              <a:buFont typeface="Arial" panose="020B0604020202020204" pitchFamily="34" charset="0"/>
              <a:buChar char="•"/>
              <a:defRPr sz="2800"/>
            </a:lvl1pPr>
            <a:lvl2pPr marL="568325" indent="-228600">
              <a:buClrTx/>
              <a:buFont typeface="Arial" panose="020B0604020202020204" pitchFamily="34" charset="0"/>
              <a:buChar char="•"/>
              <a:defRPr sz="2400"/>
            </a:lvl2pPr>
            <a:lvl3pPr marL="912813" indent="-163513">
              <a:buClrTx/>
              <a:buFont typeface="Arial" panose="020B0604020202020204" pitchFamily="34" charset="0"/>
              <a:buChar char="•"/>
              <a:defRPr sz="2000"/>
            </a:lvl3pPr>
            <a:lvl4pPr marL="1079500" indent="0">
              <a:buClrTx/>
              <a:buFont typeface="Arial" panose="020B0604020202020204" pitchFamily="34" charset="0"/>
              <a:buNone/>
              <a:defRPr/>
            </a:lvl4pPr>
            <a:lvl5pPr marL="1547813" indent="-176213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90909" y="290512"/>
            <a:ext cx="11499454" cy="7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A9AA3-CDB9-4BB0-B7B8-AABE65F53F92}"/>
              </a:ext>
            </a:extLst>
          </p:cNvPr>
          <p:cNvSpPr/>
          <p:nvPr userDrawn="1"/>
        </p:nvSpPr>
        <p:spPr>
          <a:xfrm rot="5400000" flipH="1">
            <a:off x="5972559" y="-4648762"/>
            <a:ext cx="137160" cy="114994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A3D58C5-51AF-43AD-B05C-4BEBFACBC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196" y="6411742"/>
            <a:ext cx="650801" cy="311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14DA8466-51B6-440F-8995-3D5918D9C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6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1AE2-8399-4387-B274-B2010DD9C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FF002-89B9-463E-A69B-276FFEE93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234C9-8476-4684-BFAA-AA1626D5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10BC-5873-4773-92F0-1E6EF249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59C7A-CA72-4B73-8B7F-7A299717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12FA-21A9-4D5E-BC7F-1C7428DC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A0B9-657E-4605-B8E3-761B6056F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FCBA-9D32-4727-9C3E-553F9399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EF68-BD55-4027-80E1-D7EE595D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D7D9-FDCB-4CC6-93D7-58964F54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C73D-17CD-4477-9026-868CE7F3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6A755-D35C-4089-8FA7-F464FB352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FD3CE-034C-41E3-B043-7DFB4039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12937-D4D2-4A91-8F8E-8A0CD022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D24A-A503-44DE-8172-51454EA3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4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National Institutes of Health Office of Extramural Research logo" descr="National Institutes of Health Office of Extramural Research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55" y="6010604"/>
            <a:ext cx="3298110" cy="51124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6D1DDBC-2885-45F4-A36C-93F35D0D15EC}"/>
              </a:ext>
            </a:extLst>
          </p:cNvPr>
          <p:cNvSpPr/>
          <p:nvPr userDrawn="1"/>
        </p:nvSpPr>
        <p:spPr>
          <a:xfrm>
            <a:off x="3777974" y="934648"/>
            <a:ext cx="4658627" cy="4316931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8930F0-E118-4C84-B457-FECE21F707C4}"/>
              </a:ext>
            </a:extLst>
          </p:cNvPr>
          <p:cNvSpPr/>
          <p:nvPr userDrawn="1"/>
        </p:nvSpPr>
        <p:spPr>
          <a:xfrm>
            <a:off x="4379701" y="1521346"/>
            <a:ext cx="1868311" cy="15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550EDEDA-96DE-4DF0-8227-D77DF694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701" y="1933574"/>
            <a:ext cx="3424237" cy="2982913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32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488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FED3-8FE6-478D-BAF8-FD3313B8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DB7F-8ED8-4A8B-9A4A-8BC4BB3C0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C5BB4-A321-46DD-97CD-B57FD29A6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6AFC8-8E91-4217-BCC4-07FA7BC4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6BB70-6258-403B-ADF5-4C19E335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BE0CB-A419-4D93-950E-ADC3212F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88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0164-EC15-450F-AB5F-DE06F441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E1834-9A5C-48FE-967D-F3B47D350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58572-AED4-4098-910A-AD180C94E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53191-39CF-42B5-A5E2-8E27EF7E4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4F6E5-90BE-4673-B170-C1C3A4CA9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5E763-A7CC-4585-8F32-CF37D8BB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23398-7454-411B-8E32-3AAFD1FE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D1578-C46C-4328-8057-6F5BFEF4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2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0DF6-84DC-4383-A1A3-E07DBC43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B7458-D157-4194-981E-E5382689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45F3D-B24F-42D2-B354-5F634BF4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251CA-31E2-4E1B-B4B9-EE49415A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7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5704B-EDD9-4E01-8EDB-E6E2F144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29C9B-4487-469D-B569-7C66BBA0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9ADC6-9ED3-4E0D-A839-250A7917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3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4B3E-888E-4621-BDF5-BE61EFFF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18E0-F033-4120-BCB4-D86A68F4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A3AE8-6B37-4264-9E55-2506F28E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56148-BF7D-494D-B912-4B361E03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31C7D-5A48-4D2E-A925-63B41A68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46FFA-43B6-47EB-8879-E54E6764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41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12FB-FA22-4E9E-8B59-CCBCF9F4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10C95-1BC9-45EA-972E-10CB45926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566D3-6CDE-4D9A-85AB-0AE4E4082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8015F-75C6-425C-9B85-539C4292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CB71F-34A9-44C3-9CF5-9C776C76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B58B9-B481-47FA-971E-775F83A5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09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C751-DFFC-41FA-8E46-D24C1BE8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8DCAE-722B-4FB5-8FCF-990BDF967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AEB8-E54D-4F93-84F3-D444192A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80F30-270B-4D5D-99B3-15DAA3D0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7494C-9981-4B54-A397-D77FF21A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71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B4A30-8D9C-4CCE-AE8C-735F685DF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5F865-CDF2-4059-896C-40E0F2C11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0AE5-FA68-4EB0-B3D8-B1D75FF7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982D-CA57-458B-9BEF-473094A7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0B51-3A96-4C8D-B296-E222E487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7301DAC-9CD1-487B-9237-981D9C492F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89754"/>
            <a:ext cx="10515600" cy="487189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2F73649-5248-4A6A-B9CD-48C88FE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8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8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8552"/>
            <a:ext cx="5181600" cy="4893221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3BED95C-959B-4009-B6BE-3A6E9B353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8552"/>
            <a:ext cx="5181600" cy="4893221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3B1CE75-5029-47BC-BFC3-E0E1FA5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25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54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426"/>
            <a:ext cx="5181600" cy="486340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B0724C6-7FA0-4CD2-AEA1-3F66C7113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368427"/>
            <a:ext cx="5995988" cy="4863408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B1FE13CA-7956-4B78-9E6C-A61CB4E5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53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424"/>
            <a:ext cx="5181600" cy="4987925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" title="Chart placeholder">
            <a:extLst>
              <a:ext uri="{FF2B5EF4-FFF2-40B4-BE49-F238E27FC236}">
                <a16:creationId xmlns:a16="http://schemas.microsoft.com/office/drawing/2014/main" id="{D1BEC2BA-8BC6-4361-B2A4-C43533CC075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368424"/>
            <a:ext cx="5180013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7A2335E-09D5-4D2E-B842-44E8BDC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8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57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20114" y="5252691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20114" y="4988989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2603" y="1928684"/>
            <a:ext cx="2743200" cy="2743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2991CCDD-8D32-446F-96EF-DB143B61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428"/>
            <a:ext cx="5181600" cy="4853467"/>
          </a:xfrm>
        </p:spPr>
        <p:txBody>
          <a:bodyPr anchor="ctr"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Oval">
            <a:extLst>
              <a:ext uri="{FF2B5EF4-FFF2-40B4-BE49-F238E27FC236}">
                <a16:creationId xmlns:a16="http://schemas.microsoft.com/office/drawing/2014/main" id="{6B815260-A5D0-4FA7-A4C9-BC8761B49EC3}"/>
              </a:ext>
            </a:extLst>
          </p:cNvPr>
          <p:cNvSpPr/>
          <p:nvPr userDrawn="1"/>
        </p:nvSpPr>
        <p:spPr>
          <a:xfrm>
            <a:off x="1854337" y="1810418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353F6414-3B35-4174-B310-CAB0034F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7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5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80502" y="5356246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80502" y="5092544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95E197-296B-486D-948A-76666AA18A65}"/>
              </a:ext>
            </a:extLst>
          </p:cNvPr>
          <p:cNvSpPr/>
          <p:nvPr userDrawn="1"/>
        </p:nvSpPr>
        <p:spPr>
          <a:xfrm>
            <a:off x="4606134" y="1795708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4399" y="1913973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A29CEF48-00D1-4EC3-AD76-D7D6FAF2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7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2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32231" y="5207159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2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732231" y="4943457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26455" y="1883152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428F8D71-B409-4E39-8278-084A09EA4E09}"/>
              </a:ext>
            </a:extLst>
          </p:cNvPr>
          <p:cNvSpPr/>
          <p:nvPr userDrawn="1"/>
        </p:nvSpPr>
        <p:spPr>
          <a:xfrm>
            <a:off x="7166454" y="1764886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73966" y="5207159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573966" y="4943457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84720" y="1883152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0822A345-BBDB-4B7F-B49C-1F56538757FE}"/>
              </a:ext>
            </a:extLst>
          </p:cNvPr>
          <p:cNvSpPr/>
          <p:nvPr userDrawn="1"/>
        </p:nvSpPr>
        <p:spPr>
          <a:xfrm>
            <a:off x="2008189" y="1764886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2EF1B20B-C209-4D11-BAA7-482AA51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9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9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DBD9DF10-8548-48E9-9E9B-3E2D5A4E4DBB}"/>
              </a:ext>
            </a:extLst>
          </p:cNvPr>
          <p:cNvSpPr/>
          <p:nvPr userDrawn="1"/>
        </p:nvSpPr>
        <p:spPr>
          <a:xfrm>
            <a:off x="0" y="6249635"/>
            <a:ext cx="12192000" cy="608365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39EC2936-D94A-4740-B83D-1EA436B2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5495"/>
            <a:ext cx="10515600" cy="476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548E5B-1AD2-44B7-B761-15D7A14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64D9F011-CB5C-4B33-AF56-32ACE665A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0" b="21196"/>
          <a:stretch/>
        </p:blipFill>
        <p:spPr>
          <a:xfrm>
            <a:off x="93544" y="6356350"/>
            <a:ext cx="238488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9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50" r:id="rId3"/>
    <p:sldLayoutId id="2147483652" r:id="rId4"/>
    <p:sldLayoutId id="2147483664" r:id="rId5"/>
    <p:sldLayoutId id="2147483670" r:id="rId6"/>
    <p:sldLayoutId id="2147483669" r:id="rId7"/>
    <p:sldLayoutId id="2147483668" r:id="rId8"/>
    <p:sldLayoutId id="2147483667" r:id="rId9"/>
    <p:sldLayoutId id="2147483665" r:id="rId10"/>
    <p:sldLayoutId id="2147483666" r:id="rId11"/>
    <p:sldLayoutId id="2147483653" r:id="rId12"/>
    <p:sldLayoutId id="2147483654" r:id="rId13"/>
    <p:sldLayoutId id="2147483655" r:id="rId14"/>
    <p:sldLayoutId id="2147483662" r:id="rId15"/>
    <p:sldLayoutId id="2147483683" r:id="rId16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BFFF-AC77-4AAE-BD82-5F0F9D338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8130" y="604684"/>
            <a:ext cx="6164826" cy="575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374F2-BBDB-4AAD-918E-8E3653F5D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D7CB-C0AB-491B-BB22-2EA28F3A6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5F5B-DB9A-4DEE-9845-04DEFA9030E0}"/>
              </a:ext>
            </a:extLst>
          </p:cNvPr>
          <p:cNvSpPr/>
          <p:nvPr userDrawn="1"/>
        </p:nvSpPr>
        <p:spPr>
          <a:xfrm>
            <a:off x="0" y="0"/>
            <a:ext cx="5265174" cy="6858000"/>
          </a:xfrm>
          <a:prstGeom prst="rect">
            <a:avLst/>
          </a:prstGeom>
          <a:solidFill>
            <a:srgbClr val="205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46030-5DAD-40B2-A5D9-38ADA8DE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96" y="2515394"/>
            <a:ext cx="42155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56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er.nih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reporter.nih.gov/matchmaker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funding/searchguide/index.html#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hyperlink" Target="https://researchtraining.nih.gov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pa-files/PA-20-166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lrp.nih.gov/" TargetMode="External"/><Relationship Id="rId4" Type="http://schemas.openxmlformats.org/officeDocument/2006/relationships/hyperlink" Target="https://grants.nih.gov/grants/guide/notice-files/NOT-OD-20-054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teraya.donaldson@nih.gov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boycea@mail.nih.gov" TargetMode="External"/><Relationship Id="rId5" Type="http://schemas.openxmlformats.org/officeDocument/2006/relationships/image" Target="../media/image5.jpeg"/><Relationship Id="rId10" Type="http://schemas.openxmlformats.org/officeDocument/2006/relationships/hyperlink" Target="mailto:hillla@mail.nih.gov" TargetMode="External"/><Relationship Id="rId4" Type="http://schemas.openxmlformats.org/officeDocument/2006/relationships/hyperlink" Target="mailto:ericka.boone@nih.gov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id.nih.gov/grants-contracts/sample-applications" TargetMode="External"/><Relationship Id="rId2" Type="http://schemas.openxmlformats.org/officeDocument/2006/relationships/hyperlink" Target="https://grants.nih.gov/grants/how-to-apply-application-guide/resources/sample-applications.htm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training.nih.gov/programs/career-developmen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about-nih/who-we-are#:~:text=The%20National%20Institutes%20of%20Health,improve%20health%20and%20save%20lives.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fficeofbudget.od.nih.gov/index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7D1AF4-48D4-47DB-91DE-49966C286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27" y="2398403"/>
            <a:ext cx="11220994" cy="1559644"/>
          </a:xfrm>
        </p:spPr>
        <p:txBody>
          <a:bodyPr/>
          <a:lstStyle/>
          <a:p>
            <a:r>
              <a:rPr lang="en-US" sz="3600" dirty="0"/>
              <a:t>NIH Fellowship &amp; Career Development Awards: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Essential Information and Tips for </a:t>
            </a:r>
            <a:br>
              <a:rPr lang="en-US" sz="3600" dirty="0"/>
            </a:br>
            <a:r>
              <a:rPr lang="en-US" sz="3600" dirty="0"/>
              <a:t>First Time and Early Career Investigators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25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24242E8-F2FB-4096-AB9F-48190CD8F5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136" y="206468"/>
            <a:ext cx="11499850" cy="7413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Should I talk to?   When?   And About What?</a:t>
            </a:r>
          </a:p>
        </p:txBody>
      </p:sp>
      <p:grpSp>
        <p:nvGrpSpPr>
          <p:cNvPr id="30" name="Group 19" descr="Chart shows Program Officer, Scientific Review Officer, and Grants Management Officer under the main header of NIH Staff">
            <a:extLst>
              <a:ext uri="{FF2B5EF4-FFF2-40B4-BE49-F238E27FC236}">
                <a16:creationId xmlns:a16="http://schemas.microsoft.com/office/drawing/2014/main" id="{BD27324E-FB28-402A-9A77-5FCDAF9C06BD}"/>
              </a:ext>
            </a:extLst>
          </p:cNvPr>
          <p:cNvGrpSpPr>
            <a:grpSpLocks/>
          </p:cNvGrpSpPr>
          <p:nvPr/>
        </p:nvGrpSpPr>
        <p:grpSpPr bwMode="auto">
          <a:xfrm>
            <a:off x="1526200" y="1113508"/>
            <a:ext cx="9381647" cy="1963738"/>
            <a:chOff x="77616" y="2213535"/>
            <a:chExt cx="9381640" cy="1964408"/>
          </a:xfrm>
        </p:grpSpPr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id="{3E776269-D59A-4729-A739-0AC511834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698" y="2213535"/>
              <a:ext cx="2666998" cy="58439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>
              <a:spAutoFit/>
            </a:bodyPr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NIH Staff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6FFBDD49-838E-4153-BFE5-3D75A79E5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16" y="3428387"/>
              <a:ext cx="2494833" cy="749556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Program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Officer</a:t>
              </a:r>
            </a:p>
          </p:txBody>
        </p:sp>
        <p:sp>
          <p:nvSpPr>
            <p:cNvPr id="34" name="Line 11">
              <a:extLst>
                <a:ext uri="{FF2B5EF4-FFF2-40B4-BE49-F238E27FC236}">
                  <a16:creationId xmlns:a16="http://schemas.microsoft.com/office/drawing/2014/main" id="{E44B5AED-DA14-4CF0-92A9-2EF0DF9D3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4379" y="3047257"/>
              <a:ext cx="6019795" cy="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37478827-4FF5-412B-B2D0-5B6EA6D84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399" y="3047257"/>
              <a:ext cx="0" cy="38113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2CA72378-1B23-4F6B-BA14-978A30645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194" y="3047257"/>
              <a:ext cx="0" cy="38113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55927D89-D7E9-48EE-9E62-845779B1C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396" y="2797934"/>
              <a:ext cx="0" cy="630453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Text Box 8">
              <a:extLst>
                <a:ext uri="{FF2B5EF4-FFF2-40B4-BE49-F238E27FC236}">
                  <a16:creationId xmlns:a16="http://schemas.microsoft.com/office/drawing/2014/main" id="{A620C4A0-DE0E-4B55-8074-8A66B426A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698" y="3428387"/>
              <a:ext cx="2666998" cy="749556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Scientific Review Officer</a:t>
              </a:r>
            </a:p>
          </p:txBody>
        </p:sp>
        <p:sp>
          <p:nvSpPr>
            <p:cNvPr id="39" name="Text Box 8">
              <a:extLst>
                <a:ext uri="{FF2B5EF4-FFF2-40B4-BE49-F238E27FC236}">
                  <a16:creationId xmlns:a16="http://schemas.microsoft.com/office/drawing/2014/main" id="{E8938FED-9AF2-4F1C-9281-6FEE80A8A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2258" y="3428387"/>
              <a:ext cx="2666998" cy="749556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Grants Management Officer </a:t>
              </a:r>
            </a:p>
          </p:txBody>
        </p:sp>
      </p:grpSp>
      <p:grpSp>
        <p:nvGrpSpPr>
          <p:cNvPr id="12" name="Group 11" descr="Talk to Program Officer:&#10;Before applying discuss&#10;Concept paper aims &amp; fit with NIH priorities&#10;Appropriate funding mechanism&#10;Responsiveness to review criteria&#10;After Review to discuss next steps">
            <a:extLst>
              <a:ext uri="{FF2B5EF4-FFF2-40B4-BE49-F238E27FC236}">
                <a16:creationId xmlns:a16="http://schemas.microsoft.com/office/drawing/2014/main" id="{24FB6612-9620-482F-B250-3B8160CBED42}"/>
              </a:ext>
            </a:extLst>
          </p:cNvPr>
          <p:cNvGrpSpPr/>
          <p:nvPr/>
        </p:nvGrpSpPr>
        <p:grpSpPr>
          <a:xfrm>
            <a:off x="411677" y="3242925"/>
            <a:ext cx="4096289" cy="2767587"/>
            <a:chOff x="411677" y="3242925"/>
            <a:chExt cx="4096289" cy="27675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4C8C3AE-03A3-4523-89ED-590FBBE05C36}"/>
                </a:ext>
              </a:extLst>
            </p:cNvPr>
            <p:cNvGrpSpPr/>
            <p:nvPr/>
          </p:nvGrpSpPr>
          <p:grpSpPr>
            <a:xfrm>
              <a:off x="411677" y="3664834"/>
              <a:ext cx="4096289" cy="2345678"/>
              <a:chOff x="1095022" y="3615200"/>
              <a:chExt cx="3528145" cy="233695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DBDD5C-6357-40C6-85EA-10909C2710CF}"/>
                  </a:ext>
                </a:extLst>
              </p:cNvPr>
              <p:cNvSpPr/>
              <p:nvPr/>
            </p:nvSpPr>
            <p:spPr>
              <a:xfrm>
                <a:off x="1095022" y="3615200"/>
                <a:ext cx="3352795" cy="23369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solidFill>
                      <a:srgbClr val="FF9900"/>
                    </a:solidFill>
                  </a:ln>
                  <a:noFill/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 descr="Talk to Program Officer:&#10;Before applying discuss&#10;Concept paper aims &amp; fit with NIH priorities&#10;Appropriate funding mechanism&#10;Responsiveness to review criteria&#10;After Review to discuss next steps&#10;">
                <a:extLst>
                  <a:ext uri="{FF2B5EF4-FFF2-40B4-BE49-F238E27FC236}">
                    <a16:creationId xmlns:a16="http://schemas.microsoft.com/office/drawing/2014/main" id="{69AB2D40-A339-4024-A2C6-5E4CD5A8AFD3}"/>
                  </a:ext>
                </a:extLst>
              </p:cNvPr>
              <p:cNvSpPr txBox="1"/>
              <p:nvPr/>
            </p:nvSpPr>
            <p:spPr>
              <a:xfrm>
                <a:off x="1095022" y="3623924"/>
                <a:ext cx="3528145" cy="20694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Before applying discuss</a:t>
                </a:r>
              </a:p>
              <a:p>
                <a:pPr marL="4635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Concept paper aims &amp; fit with NIH priorities</a:t>
                </a:r>
              </a:p>
              <a:p>
                <a:pPr marL="4635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Appropriate funding mechanism</a:t>
                </a:r>
              </a:p>
              <a:p>
                <a:pPr marL="4635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Responsiveness to review criteria</a:t>
                </a:r>
              </a:p>
              <a:p>
                <a:pPr marL="4635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After Review to discuss next steps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8AB419F-4635-4BF5-B95A-A7B46A801D08}"/>
                </a:ext>
              </a:extLst>
            </p:cNvPr>
            <p:cNvCxnSpPr>
              <a:cxnSpLocks/>
            </p:cNvCxnSpPr>
            <p:nvPr/>
          </p:nvCxnSpPr>
          <p:spPr>
            <a:xfrm>
              <a:off x="2562578" y="3242925"/>
              <a:ext cx="0" cy="32418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Group 12" descr="After application is assigned to a review committee until review is complete to discuss:&#10;Review committee selection&#10;Missing info&#10;Supplemental info&#10;">
            <a:extLst>
              <a:ext uri="{FF2B5EF4-FFF2-40B4-BE49-F238E27FC236}">
                <a16:creationId xmlns:a16="http://schemas.microsoft.com/office/drawing/2014/main" id="{BAB6895C-1F3D-4830-8059-1F5A1B3E586B}"/>
              </a:ext>
            </a:extLst>
          </p:cNvPr>
          <p:cNvGrpSpPr/>
          <p:nvPr/>
        </p:nvGrpSpPr>
        <p:grpSpPr>
          <a:xfrm>
            <a:off x="4604881" y="3266906"/>
            <a:ext cx="3584222" cy="2743607"/>
            <a:chOff x="4604881" y="3266906"/>
            <a:chExt cx="3584222" cy="27436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1E7F14-013B-413C-94D9-5D51432ADB47}"/>
                </a:ext>
              </a:extLst>
            </p:cNvPr>
            <p:cNvGrpSpPr/>
            <p:nvPr/>
          </p:nvGrpSpPr>
          <p:grpSpPr>
            <a:xfrm>
              <a:off x="4604881" y="3673558"/>
              <a:ext cx="3584222" cy="2336955"/>
              <a:chOff x="4412377" y="3673558"/>
              <a:chExt cx="3584222" cy="233695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097CBEB-BB85-4E99-A5A8-11DFF8CA031D}"/>
                  </a:ext>
                </a:extLst>
              </p:cNvPr>
              <p:cNvGrpSpPr/>
              <p:nvPr/>
            </p:nvGrpSpPr>
            <p:grpSpPr>
              <a:xfrm>
                <a:off x="4412377" y="3673558"/>
                <a:ext cx="3584222" cy="2336955"/>
                <a:chOff x="1041666" y="3615200"/>
                <a:chExt cx="3764576" cy="233695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371FDD9-1F58-4438-BDD3-19E32C0011E5}"/>
                    </a:ext>
                  </a:extLst>
                </p:cNvPr>
                <p:cNvSpPr/>
                <p:nvPr/>
              </p:nvSpPr>
              <p:spPr>
                <a:xfrm>
                  <a:off x="1041666" y="3615200"/>
                  <a:ext cx="3521501" cy="233695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solidFill>
                        <a:srgbClr val="FF9900"/>
                      </a:solidFill>
                    </a:ln>
                    <a:noFill/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88547AD-5B69-445A-91F4-DD6F9EFA1C65}"/>
                    </a:ext>
                  </a:extLst>
                </p:cNvPr>
                <p:cNvSpPr txBox="1"/>
                <p:nvPr/>
              </p:nvSpPr>
              <p:spPr>
                <a:xfrm>
                  <a:off x="1095022" y="3623924"/>
                  <a:ext cx="3696053" cy="37457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176213" marR="0" lvl="0" indent="-176213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3F92840-D49C-479A-AC64-32D8B8222741}"/>
                    </a:ext>
                  </a:extLst>
                </p:cNvPr>
                <p:cNvSpPr txBox="1"/>
                <p:nvPr/>
              </p:nvSpPr>
              <p:spPr>
                <a:xfrm>
                  <a:off x="1110189" y="3625852"/>
                  <a:ext cx="3696053" cy="37457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176213" marR="0" lvl="0" indent="-176213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TextBox 19" descr="Talk to Scientific Review Officer:&#10;Before applying discuss&#10;Concept paper aims &amp; fit with NIH priorities&#10;Appropriate funding mechanism&#10;Responsiveness to review criteria&#10;After Review to discuss next steps&#10;">
                <a:extLst>
                  <a:ext uri="{FF2B5EF4-FFF2-40B4-BE49-F238E27FC236}">
                    <a16:creationId xmlns:a16="http://schemas.microsoft.com/office/drawing/2014/main" id="{062B79C5-AD40-4B8B-9F3F-CAD32E4538D4}"/>
                  </a:ext>
                </a:extLst>
              </p:cNvPr>
              <p:cNvSpPr txBox="1"/>
              <p:nvPr/>
            </p:nvSpPr>
            <p:spPr>
              <a:xfrm>
                <a:off x="4521642" y="3787776"/>
                <a:ext cx="3048729" cy="204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After application is assigned to a review committee until review is complete to discuss:</a:t>
                </a:r>
              </a:p>
              <a:p>
                <a:pPr marL="4635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Review committee selection</a:t>
                </a:r>
              </a:p>
              <a:p>
                <a:pPr marL="4635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Missing info</a:t>
                </a:r>
              </a:p>
              <a:p>
                <a:pPr marL="4635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Supplemental info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C6D12A4-7506-4C7F-8F49-9C03F83DEDA0}"/>
                </a:ext>
              </a:extLst>
            </p:cNvPr>
            <p:cNvCxnSpPr>
              <a:cxnSpLocks/>
            </p:cNvCxnSpPr>
            <p:nvPr/>
          </p:nvCxnSpPr>
          <p:spPr>
            <a:xfrm>
              <a:off x="6217024" y="3266906"/>
              <a:ext cx="0" cy="32418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0" name="Group 39" descr="Talk to Grants management Officer:&#10;Before or after review to discuss:&#10;NIH grants policy&#10;Budget&#10;Change of institutions">
            <a:extLst>
              <a:ext uri="{FF2B5EF4-FFF2-40B4-BE49-F238E27FC236}">
                <a16:creationId xmlns:a16="http://schemas.microsoft.com/office/drawing/2014/main" id="{E1EBD37B-D68D-4CF7-9B94-53210CA8F05E}"/>
              </a:ext>
            </a:extLst>
          </p:cNvPr>
          <p:cNvGrpSpPr/>
          <p:nvPr/>
        </p:nvGrpSpPr>
        <p:grpSpPr>
          <a:xfrm>
            <a:off x="8248522" y="3242925"/>
            <a:ext cx="3711220" cy="2767587"/>
            <a:chOff x="8248522" y="3242925"/>
            <a:chExt cx="3711220" cy="276758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1851559-8C81-47F6-9203-D143EC6BD311}"/>
                </a:ext>
              </a:extLst>
            </p:cNvPr>
            <p:cNvGrpSpPr/>
            <p:nvPr/>
          </p:nvGrpSpPr>
          <p:grpSpPr>
            <a:xfrm>
              <a:off x="8248522" y="3673557"/>
              <a:ext cx="3711220" cy="2336955"/>
              <a:chOff x="1095022" y="3615200"/>
              <a:chExt cx="3711220" cy="233695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45E06E-AE7C-4410-8E54-E26A85516870}"/>
                  </a:ext>
                </a:extLst>
              </p:cNvPr>
              <p:cNvSpPr/>
              <p:nvPr/>
            </p:nvSpPr>
            <p:spPr>
              <a:xfrm>
                <a:off x="1095022" y="3615200"/>
                <a:ext cx="3352795" cy="23369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solidFill>
                      <a:srgbClr val="FF9900"/>
                    </a:solidFill>
                  </a:ln>
                  <a:noFill/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0CF5626-E8BB-48E8-9DD1-3A1F7F4FFDB8}"/>
                  </a:ext>
                </a:extLst>
              </p:cNvPr>
              <p:cNvSpPr txBox="1"/>
              <p:nvPr/>
            </p:nvSpPr>
            <p:spPr>
              <a:xfrm>
                <a:off x="1095022" y="3623924"/>
                <a:ext cx="3696053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46C30A-22ED-4E27-A0AF-8D8771522918}"/>
                  </a:ext>
                </a:extLst>
              </p:cNvPr>
              <p:cNvSpPr txBox="1"/>
              <p:nvPr/>
            </p:nvSpPr>
            <p:spPr>
              <a:xfrm>
                <a:off x="1110189" y="3625852"/>
                <a:ext cx="3696053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B09F50E-3949-4224-8C5D-EEE153CEE4E9}"/>
                </a:ext>
              </a:extLst>
            </p:cNvPr>
            <p:cNvCxnSpPr>
              <a:cxnSpLocks/>
            </p:cNvCxnSpPr>
            <p:nvPr/>
          </p:nvCxnSpPr>
          <p:spPr>
            <a:xfrm>
              <a:off x="9578623" y="3242925"/>
              <a:ext cx="0" cy="32418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1A032F5-7B75-4EA9-AE67-FF59A4FBD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57310" y="3821625"/>
            <a:ext cx="319216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or after review to discuss:</a:t>
            </a:r>
          </a:p>
          <a:p>
            <a:pPr marL="4508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NIH grants policy</a:t>
            </a:r>
          </a:p>
          <a:p>
            <a:pPr marL="4508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</a:t>
            </a:r>
          </a:p>
          <a:p>
            <a:pPr marL="4508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of institutions</a:t>
            </a:r>
          </a:p>
          <a:p>
            <a:pPr marL="4508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 start dates</a:t>
            </a:r>
          </a:p>
        </p:txBody>
      </p:sp>
    </p:spTree>
    <p:extLst>
      <p:ext uri="{BB962C8B-B14F-4D97-AF65-F5344CB8AC3E}">
        <p14:creationId xmlns:p14="http://schemas.microsoft.com/office/powerpoint/2010/main" val="342732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6689-816F-4F47-AA85-4996504E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8" y="160337"/>
            <a:ext cx="10972800" cy="85856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Normalize the ‘Reaching Out’…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A76A0BC-5B3F-4D1F-A6A6-E5DE2D048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/>
              <a:t>Contact POs via email  - </a:t>
            </a:r>
            <a:r>
              <a:rPr lang="en-US" sz="2400" u="sng">
                <a:solidFill>
                  <a:srgbClr val="FF9900"/>
                </a:solidFill>
              </a:rPr>
              <a:t>WELL BEFORE YOUR DEADLINE</a:t>
            </a:r>
          </a:p>
          <a:p>
            <a:r>
              <a:rPr lang="en-US" sz="2400"/>
              <a:t>No dissertations, please</a:t>
            </a:r>
          </a:p>
          <a:p>
            <a:pPr lvl="1"/>
            <a:r>
              <a:rPr lang="en-US" sz="2000"/>
              <a:t>Include a 1-2 Page concept</a:t>
            </a:r>
          </a:p>
          <a:p>
            <a:pPr lvl="1"/>
            <a:r>
              <a:rPr lang="en-US" sz="2000"/>
              <a:t>Research Project Grants (RPG)</a:t>
            </a:r>
          </a:p>
          <a:p>
            <a:pPr lvl="2"/>
            <a:r>
              <a:rPr lang="en-US" sz="1800"/>
              <a:t>Include brief background, significance of the problem or question being addressed and specific aims</a:t>
            </a:r>
          </a:p>
          <a:p>
            <a:pPr lvl="1"/>
            <a:r>
              <a:rPr lang="en-US" sz="2000"/>
              <a:t>Training (e.g., F30, R36, F31, F32) and Career Development Grants (e.g., K01, K08, K23)</a:t>
            </a:r>
          </a:p>
          <a:p>
            <a:pPr lvl="2"/>
            <a:r>
              <a:rPr lang="en-US" sz="1800"/>
              <a:t>Brief background, significance of the problem or question the project will address, specific aims; training goals; mentoring team and their current funding and a CV or NIH </a:t>
            </a:r>
            <a:r>
              <a:rPr lang="en-US" sz="1800" err="1"/>
              <a:t>Biosketch</a:t>
            </a:r>
            <a:endParaRPr lang="en-US" sz="1800"/>
          </a:p>
          <a:p>
            <a:r>
              <a:rPr lang="en-US" sz="2400"/>
              <a:t>Follow-up as needed – email piles are deep</a:t>
            </a:r>
          </a:p>
        </p:txBody>
      </p:sp>
    </p:spTree>
    <p:extLst>
      <p:ext uri="{BB962C8B-B14F-4D97-AF65-F5344CB8AC3E}">
        <p14:creationId xmlns:p14="http://schemas.microsoft.com/office/powerpoint/2010/main" val="288367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D5B5FCA-9BB3-4A2B-8DF9-56214C0C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12" y="19757"/>
            <a:ext cx="113959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 dirty="0">
                <a:solidFill>
                  <a:schemeClr val="tx1"/>
                </a:solidFill>
              </a:rPr>
              <a:t>Use These Resources to Find the Right IC and PO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306192A-4004-4BC4-9CE0-3EB35ED5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87" y="1509888"/>
            <a:ext cx="6242756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sz="2000" dirty="0"/>
              <a:t>Talk to mentors and colleagues</a:t>
            </a:r>
          </a:p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sz="2000" dirty="0"/>
              <a:t>Search NIH </a:t>
            </a:r>
            <a:r>
              <a:rPr lang="en-US" sz="2000" dirty="0" err="1"/>
              <a:t>RePORTER</a:t>
            </a:r>
            <a:r>
              <a:rPr lang="en-US" sz="2000" dirty="0"/>
              <a:t> for funded projects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000" dirty="0"/>
              <a:t>Search NIH MATCHMAKER for similar projects and their POs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000" dirty="0"/>
              <a:t>Review IC webpages, missions, strategic plans, &amp; research priorities </a:t>
            </a:r>
          </a:p>
          <a:p>
            <a:pPr defTabSz="457200">
              <a:lnSpc>
                <a:spcPct val="100000"/>
              </a:lnSpc>
              <a:spcBef>
                <a:spcPts val="1800"/>
              </a:spcBef>
              <a:buClr>
                <a:srgbClr val="126BB4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funding opportunity announcements (FOAs)</a:t>
            </a:r>
          </a:p>
          <a:p>
            <a:pPr marL="862013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6BB4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Grants.gov</a:t>
            </a:r>
          </a:p>
          <a:p>
            <a:pPr marL="862013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6BB4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NIH Guide for Grants and Contracts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endParaRPr lang="en-US" sz="2000" dirty="0"/>
          </a:p>
        </p:txBody>
      </p:sp>
      <p:grpSp>
        <p:nvGrpSpPr>
          <p:cNvPr id="22" name="Group 21" descr="https://reporter.nih.gov">
            <a:extLst>
              <a:ext uri="{FF2B5EF4-FFF2-40B4-BE49-F238E27FC236}">
                <a16:creationId xmlns:a16="http://schemas.microsoft.com/office/drawing/2014/main" id="{68B95387-AC7D-4F5B-BDEA-7E12970D14F3}"/>
              </a:ext>
            </a:extLst>
          </p:cNvPr>
          <p:cNvGrpSpPr/>
          <p:nvPr/>
        </p:nvGrpSpPr>
        <p:grpSpPr>
          <a:xfrm rot="21001358">
            <a:off x="5543061" y="1756008"/>
            <a:ext cx="1666561" cy="548466"/>
            <a:chOff x="1919790" y="4047284"/>
            <a:chExt cx="2394950" cy="601579"/>
          </a:xfrm>
        </p:grpSpPr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B268A2B7-9CBA-440E-8D42-5572D5B15453}"/>
                </a:ext>
              </a:extLst>
            </p:cNvPr>
            <p:cNvSpPr/>
            <p:nvPr/>
          </p:nvSpPr>
          <p:spPr>
            <a:xfrm rot="5400000">
              <a:off x="2828078" y="3162202"/>
              <a:ext cx="601579" cy="2371744"/>
            </a:xfrm>
            <a:prstGeom prst="upArrow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A5EE75-B977-4E8F-935D-08EA73CD4C6B}"/>
                </a:ext>
              </a:extLst>
            </p:cNvPr>
            <p:cNvSpPr txBox="1"/>
            <p:nvPr/>
          </p:nvSpPr>
          <p:spPr>
            <a:xfrm>
              <a:off x="1919790" y="4178908"/>
              <a:ext cx="2371746" cy="2785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solidFill>
                    <a:srgbClr val="00206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https://reporter.nih.gov</a:t>
              </a:r>
              <a:endParaRPr lang="en-US" sz="105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7" name="Picture 6" descr="Small image of Reporter.nih.gov website">
            <a:extLst>
              <a:ext uri="{FF2B5EF4-FFF2-40B4-BE49-F238E27FC236}">
                <a16:creationId xmlns:a16="http://schemas.microsoft.com/office/drawing/2014/main" id="{40EFD26D-B01F-4D58-8140-1AE3A82F0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331" y="1452238"/>
            <a:ext cx="4672100" cy="2089201"/>
          </a:xfrm>
          <a:prstGeom prst="rect">
            <a:avLst/>
          </a:prstGeom>
        </p:spPr>
      </p:pic>
      <p:grpSp>
        <p:nvGrpSpPr>
          <p:cNvPr id="19" name="Group 18" descr="https://reporter.nih.gov/matchmaker&#10;">
            <a:extLst>
              <a:ext uri="{FF2B5EF4-FFF2-40B4-BE49-F238E27FC236}">
                <a16:creationId xmlns:a16="http://schemas.microsoft.com/office/drawing/2014/main" id="{97795EC3-6E80-4AA5-9547-BE10E3172850}"/>
              </a:ext>
            </a:extLst>
          </p:cNvPr>
          <p:cNvGrpSpPr/>
          <p:nvPr/>
        </p:nvGrpSpPr>
        <p:grpSpPr>
          <a:xfrm rot="1528197">
            <a:off x="5864640" y="3191322"/>
            <a:ext cx="2074163" cy="520625"/>
            <a:chOff x="2217408" y="3860561"/>
            <a:chExt cx="2432387" cy="601579"/>
          </a:xfrm>
        </p:grpSpPr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D181066A-1B25-470C-973B-F1A211426D55}"/>
                </a:ext>
              </a:extLst>
            </p:cNvPr>
            <p:cNvSpPr/>
            <p:nvPr/>
          </p:nvSpPr>
          <p:spPr>
            <a:xfrm rot="5400000">
              <a:off x="3163133" y="2975479"/>
              <a:ext cx="601579" cy="2371744"/>
            </a:xfrm>
            <a:prstGeom prst="upArrow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85A014-6231-47A7-B4E3-6747E11EA860}"/>
                </a:ext>
              </a:extLst>
            </p:cNvPr>
            <p:cNvSpPr txBox="1"/>
            <p:nvPr/>
          </p:nvSpPr>
          <p:spPr>
            <a:xfrm>
              <a:off x="2217408" y="4056449"/>
              <a:ext cx="2371746" cy="266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https://reporter.nih.gov/matchmaker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9" name="Picture 8" descr="Small image of Matchmaker Results page on Reporter.nih.gov">
            <a:extLst>
              <a:ext uri="{FF2B5EF4-FFF2-40B4-BE49-F238E27FC236}">
                <a16:creationId xmlns:a16="http://schemas.microsoft.com/office/drawing/2014/main" id="{2842FA99-D5EB-42A3-B1EF-B337DE3C9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331" y="3803031"/>
            <a:ext cx="4672100" cy="22328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5A5FE4-0A14-467F-B52A-4F7B4B1AF2FD}"/>
              </a:ext>
            </a:extLst>
          </p:cNvPr>
          <p:cNvSpPr txBox="1"/>
          <p:nvPr/>
        </p:nvSpPr>
        <p:spPr>
          <a:xfrm>
            <a:off x="8932685" y="4348074"/>
            <a:ext cx="2371746" cy="253916"/>
          </a:xfrm>
          <a:prstGeom prst="rect">
            <a:avLst/>
          </a:prstGeom>
          <a:solidFill>
            <a:srgbClr val="C00000"/>
          </a:solidFill>
          <a:ln>
            <a:solidFill>
              <a:srgbClr val="F27900"/>
            </a:solidFill>
          </a:ln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Insert search term or abstract here!</a:t>
            </a:r>
          </a:p>
        </p:txBody>
      </p:sp>
    </p:spTree>
    <p:extLst>
      <p:ext uri="{BB962C8B-B14F-4D97-AF65-F5344CB8AC3E}">
        <p14:creationId xmlns:p14="http://schemas.microsoft.com/office/powerpoint/2010/main" val="41425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91" y="369180"/>
            <a:ext cx="11307077" cy="758952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Funding Opportunity Announcements (FOAs) are Found in “The Guide”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4CAB5-88EB-40A9-8FF4-5340F09D9367}"/>
              </a:ext>
            </a:extLst>
          </p:cNvPr>
          <p:cNvSpPr txBox="1"/>
          <p:nvPr/>
        </p:nvSpPr>
        <p:spPr>
          <a:xfrm>
            <a:off x="7041481" y="1751477"/>
            <a:ext cx="3630530" cy="369332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Find Grant Funding | grants.nih.gov</a:t>
            </a:r>
            <a:endParaRPr lang="en-US"/>
          </a:p>
        </p:txBody>
      </p:sp>
      <p:pic>
        <p:nvPicPr>
          <p:cNvPr id="3" name="Picture 2" descr="Snapshot of Funding header and descriptor for Grants (NIH Guide to Grants and Contracts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91" y="1552439"/>
            <a:ext cx="6228161" cy="301214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10" name="Content Placeholder 5" descr="Snapshot of Fellowship Announcement listing and announcement information from NIH Guide search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6096000" y="3058510"/>
            <a:ext cx="5852208" cy="30121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EF966-F542-4292-B5CF-733FD65D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068" y="6385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60" y="175984"/>
            <a:ext cx="11724896" cy="59472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</a:rPr>
              <a:t>Types of Funding Opportunity Announcements (FOAs)</a:t>
            </a:r>
          </a:p>
        </p:txBody>
      </p:sp>
      <p:graphicFrame>
        <p:nvGraphicFramePr>
          <p:cNvPr id="4" name="Group 58" descr="Program announcements -&#10;Highlights areas of focus&#10;Usually ongoing (3 yrs)&#10;Often use standard receipt dates&#10;&#10; Requests for Applications &#10;Narrowly defined scope&#10;Usually single receipt date &#10;Set aside funds&#10;IC usually convenes review panel&#10;&#10;Parent Announcements&#10;Type of program announcement&#10;Generally span the breadth of NIH mission&#10;By activity code (R01, R03, etc)&#10;For “investigator initiated” or “unsolicited” research ideas&#10;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92082"/>
              </p:ext>
            </p:extLst>
          </p:nvPr>
        </p:nvGraphicFramePr>
        <p:xfrm>
          <a:off x="536823" y="1012780"/>
          <a:ext cx="10891283" cy="5203855"/>
        </p:xfrm>
        <a:graphic>
          <a:graphicData uri="http://schemas.openxmlformats.org/drawingml/2006/table">
            <a:tbl>
              <a:tblPr firstRow="1"/>
              <a:tblGrid>
                <a:gridCol w="309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FOA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4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Announcements (PA, PAR, PAS)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Highlights specific, high-priority areas of scientific focus/interest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PAS: PA with set aside funds; PAR: has a special receipt, referral and/or review considerations (described in PA)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 ongoing (3 years)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 use standard receipt dates (you can control when you apply!)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(but not all) NIH ICs participate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Requests for Applications (RFA)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Identifies specific scientific areas, amt of set-aside funds, anticipated # of awards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Usually, single receipt date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usually convenes review panel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2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Announcements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 FOAs allowing applicants to submit “investigator initiated” or “unsolicited” research ideas to a specific activity code (e.g., R01, R03)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apps to NIH = investigator initiated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 ongoing (3 years); standard receipt dates (you have flexibility)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86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" y="178676"/>
            <a:ext cx="10515600" cy="1066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Key Elements in a FOA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AD302-4DA1-45F8-91D2-BAFCAB494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57" y="2383213"/>
            <a:ext cx="6579870" cy="371475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Program purpose, goals, etc.</a:t>
            </a:r>
          </a:p>
          <a:p>
            <a:r>
              <a:rPr lang="en-US" sz="2000" dirty="0"/>
              <a:t>Type of award, activity code</a:t>
            </a:r>
          </a:p>
          <a:p>
            <a:r>
              <a:rPr lang="en-US" sz="2000" dirty="0"/>
              <a:t>Which NIH ICs participate in the FOA</a:t>
            </a:r>
          </a:p>
          <a:p>
            <a:r>
              <a:rPr lang="en-US" sz="2000" dirty="0"/>
              <a:t>Due dates</a:t>
            </a:r>
          </a:p>
          <a:p>
            <a:r>
              <a:rPr lang="en-US" sz="2000" dirty="0"/>
              <a:t>FOA #</a:t>
            </a:r>
          </a:p>
          <a:p>
            <a:r>
              <a:rPr lang="en-US" sz="2000" dirty="0"/>
              <a:t>Description of funding opportunity</a:t>
            </a:r>
          </a:p>
          <a:p>
            <a:r>
              <a:rPr lang="en-US" sz="2000" dirty="0"/>
              <a:t>Award information</a:t>
            </a:r>
          </a:p>
          <a:p>
            <a:pPr lvl="1"/>
            <a:r>
              <a:rPr lang="en-US" sz="1600" dirty="0"/>
              <a:t>Application types allowed, new, resubmissions, etc.</a:t>
            </a:r>
          </a:p>
          <a:p>
            <a:pPr lvl="1"/>
            <a:r>
              <a:rPr lang="en-US" sz="1600" dirty="0"/>
              <a:t>Award budget and award period</a:t>
            </a:r>
          </a:p>
          <a:p>
            <a:pPr lvl="1"/>
            <a:r>
              <a:rPr lang="en-US" sz="1600" dirty="0"/>
              <a:t>Salary, stipend information, etc.</a:t>
            </a:r>
          </a:p>
          <a:p>
            <a:r>
              <a:rPr lang="en-US" sz="2000" dirty="0"/>
              <a:t>Instructions on how to apply</a:t>
            </a:r>
          </a:p>
          <a:p>
            <a:endParaRPr lang="en-US" sz="2000" dirty="0"/>
          </a:p>
        </p:txBody>
      </p:sp>
      <p:grpSp>
        <p:nvGrpSpPr>
          <p:cNvPr id="5" name="Group 4" descr="Sample Table of Contents in FOA">
            <a:extLst>
              <a:ext uri="{FF2B5EF4-FFF2-40B4-BE49-F238E27FC236}">
                <a16:creationId xmlns:a16="http://schemas.microsoft.com/office/drawing/2014/main" id="{31D48246-D9CA-4C50-B75E-3F3655A1E263}"/>
              </a:ext>
            </a:extLst>
          </p:cNvPr>
          <p:cNvGrpSpPr/>
          <p:nvPr/>
        </p:nvGrpSpPr>
        <p:grpSpPr>
          <a:xfrm>
            <a:off x="5875019" y="1108710"/>
            <a:ext cx="6168391" cy="4899870"/>
            <a:chOff x="5875019" y="1108710"/>
            <a:chExt cx="6168391" cy="48998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EC86B3-6A51-4048-BF43-9772AF374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6534" y="3335164"/>
              <a:ext cx="4785360" cy="26734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3E6260-C2C3-40DA-A007-A9FB7B8E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5019" y="1299391"/>
              <a:ext cx="6168391" cy="1840331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C87E4C-7B86-4215-951E-D2CE1A371C9C}"/>
                </a:ext>
              </a:extLst>
            </p:cNvPr>
            <p:cNvSpPr/>
            <p:nvPr/>
          </p:nvSpPr>
          <p:spPr>
            <a:xfrm>
              <a:off x="5875019" y="1108710"/>
              <a:ext cx="6088380" cy="4789170"/>
            </a:xfrm>
            <a:prstGeom prst="roundRect">
              <a:avLst/>
            </a:prstGeom>
            <a:noFill/>
            <a:ln w="38100">
              <a:solidFill>
                <a:srgbClr val="F2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CE9DA-61E3-4B9C-938B-2EC2858B4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86759" y="1108710"/>
            <a:ext cx="0" cy="1238078"/>
          </a:xfrm>
          <a:prstGeom prst="straightConnector1">
            <a:avLst/>
          </a:prstGeom>
          <a:ln w="50800">
            <a:solidFill>
              <a:srgbClr val="F27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94D102-EC49-4E33-B7AC-70A4FC770A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4800" y="633412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26314-7A07-4C7B-9E24-E1A278E9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03987" y="1176818"/>
            <a:ext cx="1350579" cy="557389"/>
          </a:xfrm>
          <a:prstGeom prst="straightConnector1">
            <a:avLst/>
          </a:prstGeom>
          <a:ln w="41275">
            <a:solidFill>
              <a:srgbClr val="F27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0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Research Training and Career Development Home Page&#10;https://researchtraining.nih.gov">
            <a:extLst>
              <a:ext uri="{FF2B5EF4-FFF2-40B4-BE49-F238E27FC236}">
                <a16:creationId xmlns:a16="http://schemas.microsoft.com/office/drawing/2014/main" id="{6C9A97AC-F121-4198-B4DD-758D2A4D9FBA}"/>
              </a:ext>
            </a:extLst>
          </p:cNvPr>
          <p:cNvGrpSpPr/>
          <p:nvPr/>
        </p:nvGrpSpPr>
        <p:grpSpPr>
          <a:xfrm>
            <a:off x="2051405" y="487017"/>
            <a:ext cx="8603343" cy="5690390"/>
            <a:chOff x="1919515" y="522516"/>
            <a:chExt cx="8425245" cy="57694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BFE38D-C53A-4E91-BDB0-4257FD616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33"/>
            <a:stretch/>
          </p:blipFill>
          <p:spPr>
            <a:xfrm>
              <a:off x="1919515" y="522516"/>
              <a:ext cx="8425245" cy="57694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7634" t="11241" r="61002" b="50427"/>
            <a:stretch/>
          </p:blipFill>
          <p:spPr>
            <a:xfrm>
              <a:off x="3005159" y="2159837"/>
              <a:ext cx="6251274" cy="3351417"/>
            </a:xfrm>
            <a:prstGeom prst="rect">
              <a:avLst/>
            </a:prstGeom>
            <a:effectLst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130C10-6D9B-40A7-8498-39F353252C13}"/>
                </a:ext>
              </a:extLst>
            </p:cNvPr>
            <p:cNvSpPr/>
            <p:nvPr/>
          </p:nvSpPr>
          <p:spPr>
            <a:xfrm>
              <a:off x="3005159" y="1698172"/>
              <a:ext cx="6251274" cy="468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tIns="91440" bIns="9144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66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/>
                </a:rPr>
                <a:t>https://researchtraining.nih.gov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F973267-37BB-4A53-A54D-9D5D8421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39" y="301331"/>
            <a:ext cx="10515600" cy="616152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>
                <a:solidFill>
                  <a:schemeClr val="tx1"/>
                </a:solidFill>
              </a:rPr>
              <a:t>NIH Research Training Website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26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12AB49CC-BF59-41A3-ABEE-68CF5A5961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4674" y="211716"/>
            <a:ext cx="11307726" cy="6896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Three Tips…well maybe Four…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0E8C59-6C2F-4FCC-BA57-19D104E28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010" y="1600200"/>
            <a:ext cx="10412351" cy="3423356"/>
          </a:xfrm>
          <a:prstGeom prst="round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3894140-4A49-43CD-809A-111ADA91631E}"/>
              </a:ext>
            </a:extLst>
          </p:cNvPr>
          <p:cNvSpPr txBox="1">
            <a:spLocks/>
          </p:cNvSpPr>
          <p:nvPr/>
        </p:nvSpPr>
        <p:spPr>
          <a:xfrm>
            <a:off x="559030" y="1913021"/>
            <a:ext cx="10744738" cy="39803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6BB4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IC priorities and goals (they can differ by IC and programs)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Clr>
                <a:srgbClr val="126BB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 review IC Division webpages and take a look at strategic plans and open Council meetings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6BB4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the NIH application &amp; review process &amp;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study successful grant applications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26BB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6BB4"/>
              </a:buClr>
              <a:buSzTx/>
              <a:buFont typeface="Arial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Normalize reaching out!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Clr>
                <a:srgbClr val="126BB4"/>
              </a:buClr>
              <a:buFont typeface="Arial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early contact with program officers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Clr>
                <a:srgbClr val="126BB4"/>
              </a:buClr>
              <a:buFont typeface="Arial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connected with your mentors &amp; collaborators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6BB4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up for FOA alerts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Clr>
                <a:srgbClr val="126BB4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you to stay current and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 what’s available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97362" y="6356351"/>
            <a:ext cx="7850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EDAD4-FA90-AE44-8FFA-33762B3E9EDD}" type="slidenum">
              <a:rPr lang="en-US" b="1" smtClean="0">
                <a:solidFill>
                  <a:schemeClr val="bg1"/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859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99">
            <a:extLst>
              <a:ext uri="{FF2B5EF4-FFF2-40B4-BE49-F238E27FC236}">
                <a16:creationId xmlns:a16="http://schemas.microsoft.com/office/drawing/2014/main" id="{386DFBE2-EBA6-484E-92EA-6854DF68FC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2878" y="259144"/>
            <a:ext cx="9827825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 Opportunities by Career Phase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CEA15-9E31-4C98-B627-671F2D271B73}"/>
              </a:ext>
            </a:extLst>
          </p:cNvPr>
          <p:cNvSpPr txBox="1"/>
          <p:nvPr/>
        </p:nvSpPr>
        <p:spPr>
          <a:xfrm>
            <a:off x="865422" y="1047639"/>
            <a:ext cx="6900219" cy="646331"/>
          </a:xfrm>
          <a:prstGeom prst="rect">
            <a:avLst/>
          </a:prstGeom>
          <a:solidFill>
            <a:srgbClr val="FDF0E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Training Outcomes: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knowledge, creativity, basic research skills, clinical research skills, technical writing, grantsmanship, publications, collaborations, mentorship  </a:t>
            </a:r>
          </a:p>
        </p:txBody>
      </p:sp>
      <p:grpSp>
        <p:nvGrpSpPr>
          <p:cNvPr id="8" name="Group 7" descr="Description in Notes of funding opportunities by career phase chart">
            <a:extLst>
              <a:ext uri="{FF2B5EF4-FFF2-40B4-BE49-F238E27FC236}">
                <a16:creationId xmlns:a16="http://schemas.microsoft.com/office/drawing/2014/main" id="{2A9A544C-657E-46DD-A894-B2973C1FD52E}"/>
              </a:ext>
            </a:extLst>
          </p:cNvPr>
          <p:cNvGrpSpPr/>
          <p:nvPr/>
        </p:nvGrpSpPr>
        <p:grpSpPr>
          <a:xfrm>
            <a:off x="810579" y="1836134"/>
            <a:ext cx="10570841" cy="4355983"/>
            <a:chOff x="810579" y="1836134"/>
            <a:chExt cx="10570841" cy="4355983"/>
          </a:xfrm>
        </p:grpSpPr>
        <p:grpSp>
          <p:nvGrpSpPr>
            <p:cNvPr id="2" name="Group 1" descr="Description in Notes of funding opportunities by career phase chart">
              <a:extLst>
                <a:ext uri="{FF2B5EF4-FFF2-40B4-BE49-F238E27FC236}">
                  <a16:creationId xmlns:a16="http://schemas.microsoft.com/office/drawing/2014/main" id="{1E183C77-918A-429E-87E0-FF1834268775}"/>
                </a:ext>
              </a:extLst>
            </p:cNvPr>
            <p:cNvGrpSpPr/>
            <p:nvPr/>
          </p:nvGrpSpPr>
          <p:grpSpPr>
            <a:xfrm>
              <a:off x="810579" y="1836134"/>
              <a:ext cx="10570841" cy="4355983"/>
              <a:chOff x="865422" y="1910544"/>
              <a:chExt cx="10570841" cy="4355983"/>
            </a:xfrm>
          </p:grpSpPr>
          <p:sp>
            <p:nvSpPr>
              <p:cNvPr id="53" name="Chevron 52"/>
              <p:cNvSpPr/>
              <p:nvPr/>
            </p:nvSpPr>
            <p:spPr>
              <a:xfrm>
                <a:off x="2541679" y="4864721"/>
                <a:ext cx="6085780" cy="419627"/>
              </a:xfrm>
              <a:prstGeom prst="chevron">
                <a:avLst/>
              </a:prstGeom>
              <a:solidFill>
                <a:srgbClr val="FFE48F"/>
              </a:solidFill>
              <a:ln w="254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Loan Repayment Programs</a:t>
                </a:r>
              </a:p>
            </p:txBody>
          </p:sp>
          <p:sp>
            <p:nvSpPr>
              <p:cNvPr id="54" name="Chevron 53"/>
              <p:cNvSpPr/>
              <p:nvPr/>
            </p:nvSpPr>
            <p:spPr>
              <a:xfrm>
                <a:off x="1053202" y="5362295"/>
                <a:ext cx="6328241" cy="452258"/>
              </a:xfrm>
              <a:prstGeom prst="chevron">
                <a:avLst/>
              </a:prstGeom>
              <a:solidFill>
                <a:srgbClr val="FFE48F"/>
              </a:solidFill>
              <a:ln w="254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Diversity Supplements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4273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65A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PA-20-166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A65A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Chevron 54"/>
              <p:cNvSpPr/>
              <p:nvPr/>
            </p:nvSpPr>
            <p:spPr>
              <a:xfrm>
                <a:off x="6337998" y="5871912"/>
                <a:ext cx="3759316" cy="394615"/>
              </a:xfrm>
              <a:prstGeom prst="chevron">
                <a:avLst/>
              </a:prstGeom>
              <a:solidFill>
                <a:srgbClr val="E2E1E3"/>
              </a:solidFill>
              <a:ln w="254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Re-Entry Supplements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65A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NOT-OD-20-054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A65A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65C535F-8102-4253-8275-5E7A858A48E1}"/>
                  </a:ext>
                </a:extLst>
              </p:cNvPr>
              <p:cNvGrpSpPr/>
              <p:nvPr/>
            </p:nvGrpSpPr>
            <p:grpSpPr>
              <a:xfrm>
                <a:off x="865422" y="1910544"/>
                <a:ext cx="10570841" cy="2383193"/>
                <a:chOff x="865422" y="1440276"/>
                <a:chExt cx="10570841" cy="2383193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00C2898C-9069-49CA-A303-F51844D64322}"/>
                    </a:ext>
                  </a:extLst>
                </p:cNvPr>
                <p:cNvGrpSpPr/>
                <p:nvPr/>
              </p:nvGrpSpPr>
              <p:grpSpPr>
                <a:xfrm>
                  <a:off x="865422" y="1440276"/>
                  <a:ext cx="10570841" cy="2332231"/>
                  <a:chOff x="1570250" y="1423682"/>
                  <a:chExt cx="8888744" cy="2584979"/>
                </a:xfrm>
              </p:grpSpPr>
              <p:sp>
                <p:nvSpPr>
                  <p:cNvPr id="72" name="Chevron 71" title="&quot;&quot;"/>
                  <p:cNvSpPr/>
                  <p:nvPr/>
                </p:nvSpPr>
                <p:spPr>
                  <a:xfrm>
                    <a:off x="6372906" y="3435872"/>
                    <a:ext cx="884193" cy="509111"/>
                  </a:xfrm>
                  <a:prstGeom prst="chevron">
                    <a:avLst/>
                  </a:prstGeom>
                  <a:gradFill>
                    <a:gsLst>
                      <a:gs pos="62000">
                        <a:srgbClr val="B482DA"/>
                      </a:gs>
                      <a:gs pos="80000">
                        <a:srgbClr val="9AD5DE">
                          <a:shade val="100000"/>
                          <a:satMod val="115000"/>
                        </a:srgbClr>
                      </a:gs>
                    </a:gsLst>
                    <a:lin ang="10800000" scaled="1"/>
                  </a:gra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Bent Arrow 38" title="&quot;&quot;"/>
                  <p:cNvSpPr/>
                  <p:nvPr/>
                </p:nvSpPr>
                <p:spPr>
                  <a:xfrm rot="10800000" flipH="1">
                    <a:off x="4382114" y="2433901"/>
                    <a:ext cx="987395" cy="1574760"/>
                  </a:xfrm>
                  <a:prstGeom prst="bentArrow">
                    <a:avLst>
                      <a:gd name="adj1" fmla="val 50000"/>
                      <a:gd name="adj2" fmla="val 22413"/>
                      <a:gd name="adj3" fmla="val 25000"/>
                      <a:gd name="adj4" fmla="val 43750"/>
                    </a:avLst>
                  </a:prstGeom>
                  <a:solidFill>
                    <a:srgbClr val="9AD5DE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Bent Arrow 41" title="&quot;&quot;"/>
                  <p:cNvSpPr/>
                  <p:nvPr/>
                </p:nvSpPr>
                <p:spPr>
                  <a:xfrm rot="10800000" flipH="1">
                    <a:off x="5655797" y="2424676"/>
                    <a:ext cx="961465" cy="1520307"/>
                  </a:xfrm>
                  <a:prstGeom prst="bentArrow">
                    <a:avLst>
                      <a:gd name="adj1" fmla="val 50000"/>
                      <a:gd name="adj2" fmla="val 20684"/>
                      <a:gd name="adj3" fmla="val 25000"/>
                      <a:gd name="adj4" fmla="val 43750"/>
                    </a:avLst>
                  </a:prstGeom>
                  <a:solidFill>
                    <a:srgbClr val="88BFC9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Bent Arrow 45" title="&quot;&quot;"/>
                  <p:cNvSpPr/>
                  <p:nvPr/>
                </p:nvSpPr>
                <p:spPr>
                  <a:xfrm rot="10800000" flipH="1">
                    <a:off x="4927451" y="2419463"/>
                    <a:ext cx="1480385" cy="898870"/>
                  </a:xfrm>
                  <a:prstGeom prst="bentArrow">
                    <a:avLst>
                      <a:gd name="adj1" fmla="val 50000"/>
                      <a:gd name="adj2" fmla="val 25613"/>
                      <a:gd name="adj3" fmla="val 25000"/>
                      <a:gd name="adj4" fmla="val 43750"/>
                    </a:avLst>
                  </a:prstGeom>
                  <a:solidFill>
                    <a:srgbClr val="9AD5DE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5153384" y="2959917"/>
                    <a:ext cx="1072885" cy="224912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noFill/>
                  </a:ln>
                  <a:effectLst>
                    <a:outerShdw blurRad="139700" dist="38100" dir="2700000" algn="tl" rotWithShape="0">
                      <a:prstClr val="black">
                        <a:alpha val="23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8686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K01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*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8686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, K07, K25</a:t>
                    </a:r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5963868" y="3550366"/>
                    <a:ext cx="1246281" cy="368112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noFill/>
                  </a:ln>
                  <a:effectLst>
                    <a:outerShdw blurRad="139700" dist="38100" dir="2700000" algn="tl" rotWithShape="0">
                      <a:prstClr val="black">
                        <a:alpha val="23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8686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K22       </a:t>
                    </a:r>
                    <a:r>
                      <a:rPr kumimoji="0" lang="en-US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K22</a:t>
                    </a:r>
                    <a:endPara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8686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K99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*    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R00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*</a:t>
                    </a:r>
                    <a:endPara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8686D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Bent Arrow 49" title="&quot;&quot;"/>
                  <p:cNvSpPr/>
                  <p:nvPr/>
                </p:nvSpPr>
                <p:spPr>
                  <a:xfrm rot="10800000" flipH="1">
                    <a:off x="8285419" y="2425781"/>
                    <a:ext cx="1025312" cy="1582880"/>
                  </a:xfrm>
                  <a:prstGeom prst="bentArrow">
                    <a:avLst>
                      <a:gd name="adj1" fmla="val 50000"/>
                      <a:gd name="adj2" fmla="val 25613"/>
                      <a:gd name="adj3" fmla="val 25000"/>
                      <a:gd name="adj4" fmla="val 43750"/>
                    </a:avLst>
                  </a:prstGeom>
                  <a:solidFill>
                    <a:srgbClr val="A54643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8483495" y="3618995"/>
                    <a:ext cx="680235" cy="250233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noFill/>
                  </a:ln>
                  <a:effectLst>
                    <a:outerShdw blurRad="139700" dist="38100" dir="2700000" algn="tl" rotWithShape="0">
                      <a:prstClr val="black">
                        <a:alpha val="23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K02, K24</a:t>
                    </a:r>
                  </a:p>
                </p:txBody>
              </p:sp>
              <p:sp>
                <p:nvSpPr>
                  <p:cNvPr id="67" name="Bent Arrow 66" title="&quot;&quot;"/>
                  <p:cNvSpPr/>
                  <p:nvPr/>
                </p:nvSpPr>
                <p:spPr>
                  <a:xfrm rot="10800000" flipH="1">
                    <a:off x="7592837" y="2419458"/>
                    <a:ext cx="1543997" cy="971555"/>
                  </a:xfrm>
                  <a:prstGeom prst="bentArrow">
                    <a:avLst>
                      <a:gd name="adj1" fmla="val 51226"/>
                      <a:gd name="adj2" fmla="val 24907"/>
                      <a:gd name="adj3" fmla="val 25000"/>
                      <a:gd name="adj4" fmla="val 43750"/>
                    </a:avLst>
                  </a:prstGeom>
                  <a:gradFill flip="none" rotWithShape="1">
                    <a:gsLst>
                      <a:gs pos="40000">
                        <a:srgbClr val="C05954"/>
                      </a:gs>
                      <a:gs pos="74000">
                        <a:srgbClr val="9E7BC5"/>
                      </a:gs>
                    </a:gsLst>
                    <a:lin ang="10800000" scaled="0"/>
                    <a:tileRect/>
                  </a:gra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7919030" y="3017992"/>
                    <a:ext cx="1054970" cy="253231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noFill/>
                  </a:ln>
                  <a:effectLst>
                    <a:outerShdw blurRad="139700" dist="38100" dir="2700000" algn="tl" rotWithShape="0">
                      <a:prstClr val="black">
                        <a:alpha val="23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R03, R21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*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, DP2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R01, R35</a:t>
                    </a:r>
                  </a:p>
                </p:txBody>
              </p:sp>
              <p:sp>
                <p:nvSpPr>
                  <p:cNvPr id="73" name="Bent Arrow 72" title="&quot;&quot;"/>
                  <p:cNvSpPr/>
                  <p:nvPr/>
                </p:nvSpPr>
                <p:spPr>
                  <a:xfrm rot="10800000" flipH="1">
                    <a:off x="6432243" y="2422918"/>
                    <a:ext cx="1122261" cy="895417"/>
                  </a:xfrm>
                  <a:prstGeom prst="bentArrow">
                    <a:avLst>
                      <a:gd name="adj1" fmla="val 50000"/>
                      <a:gd name="adj2" fmla="val 25613"/>
                      <a:gd name="adj3" fmla="val 25000"/>
                      <a:gd name="adj4" fmla="val 43750"/>
                    </a:avLst>
                  </a:prstGeom>
                  <a:solidFill>
                    <a:srgbClr val="A884D2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Rounded Rectangle 74"/>
                  <p:cNvSpPr/>
                  <p:nvPr/>
                </p:nvSpPr>
                <p:spPr>
                  <a:xfrm>
                    <a:off x="6693116" y="2968405"/>
                    <a:ext cx="679348" cy="260145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noFill/>
                  </a:ln>
                  <a:effectLst>
                    <a:outerShdw blurRad="139700" dist="38100" dir="2700000" algn="tl" rotWithShape="0">
                      <a:prstClr val="black">
                        <a:alpha val="23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K08, K23</a:t>
                    </a:r>
                  </a:p>
                </p:txBody>
              </p:sp>
              <p:sp>
                <p:nvSpPr>
                  <p:cNvPr id="66" name="Bent Arrow 65" title="&quot;&quot;"/>
                  <p:cNvSpPr/>
                  <p:nvPr/>
                </p:nvSpPr>
                <p:spPr>
                  <a:xfrm rot="10800000" flipH="1">
                    <a:off x="9189856" y="2425780"/>
                    <a:ext cx="1025312" cy="965232"/>
                  </a:xfrm>
                  <a:prstGeom prst="bentArrow">
                    <a:avLst>
                      <a:gd name="adj1" fmla="val 50000"/>
                      <a:gd name="adj2" fmla="val 25613"/>
                      <a:gd name="adj3" fmla="val 25000"/>
                      <a:gd name="adj4" fmla="val 43750"/>
                    </a:avLst>
                  </a:prstGeom>
                  <a:solidFill>
                    <a:srgbClr val="A54643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9340388" y="3114445"/>
                    <a:ext cx="756926" cy="153914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noFill/>
                  </a:ln>
                  <a:effectLst>
                    <a:outerShdw blurRad="139700" dist="38100" dir="2700000" algn="tl" rotWithShape="0">
                      <a:prstClr val="black">
                        <a:alpha val="23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R01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*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, R35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P01, P50</a:t>
                    </a:r>
                  </a:p>
                </p:txBody>
              </p:sp>
              <p:sp>
                <p:nvSpPr>
                  <p:cNvPr id="62" name="Chevron 61"/>
                  <p:cNvSpPr/>
                  <p:nvPr/>
                </p:nvSpPr>
                <p:spPr>
                  <a:xfrm>
                    <a:off x="8097145" y="1447800"/>
                    <a:ext cx="2361849" cy="984838"/>
                  </a:xfrm>
                  <a:prstGeom prst="chevron">
                    <a:avLst/>
                  </a:prstGeom>
                  <a:solidFill>
                    <a:srgbClr val="C05954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Established Investigator</a:t>
                    </a:r>
                  </a:p>
                </p:txBody>
              </p:sp>
              <p:sp>
                <p:nvSpPr>
                  <p:cNvPr id="61" name="Chevron 60"/>
                  <p:cNvSpPr/>
                  <p:nvPr/>
                </p:nvSpPr>
                <p:spPr>
                  <a:xfrm>
                    <a:off x="6363846" y="1445177"/>
                    <a:ext cx="2278040" cy="984838"/>
                  </a:xfrm>
                  <a:prstGeom prst="chevron">
                    <a:avLst/>
                  </a:prstGeom>
                  <a:solidFill>
                    <a:srgbClr val="A884D2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Early Research Career</a:t>
                    </a:r>
                  </a:p>
                </p:txBody>
              </p:sp>
              <p:sp>
                <p:nvSpPr>
                  <p:cNvPr id="33" name="Bent Arrow 32" title="&quot;&quot;"/>
                  <p:cNvSpPr/>
                  <p:nvPr/>
                </p:nvSpPr>
                <p:spPr>
                  <a:xfrm rot="10800000" flipH="1">
                    <a:off x="2108931" y="2400629"/>
                    <a:ext cx="848937" cy="1557633"/>
                  </a:xfrm>
                  <a:prstGeom prst="bentArrow">
                    <a:avLst>
                      <a:gd name="adj1" fmla="val 50000"/>
                      <a:gd name="adj2" fmla="val 25613"/>
                      <a:gd name="adj3" fmla="val 25000"/>
                      <a:gd name="adj4" fmla="val 43750"/>
                    </a:avLst>
                  </a:prstGeom>
                  <a:solidFill>
                    <a:srgbClr val="77C3F1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Bent Arrow 33" title="&quot;&quot;"/>
                  <p:cNvSpPr/>
                  <p:nvPr/>
                </p:nvSpPr>
                <p:spPr>
                  <a:xfrm rot="10800000" flipH="1">
                    <a:off x="1685594" y="2432638"/>
                    <a:ext cx="1232258" cy="898870"/>
                  </a:xfrm>
                  <a:prstGeom prst="bentArrow">
                    <a:avLst>
                      <a:gd name="adj1" fmla="val 50000"/>
                      <a:gd name="adj2" fmla="val 25613"/>
                      <a:gd name="adj3" fmla="val 25000"/>
                      <a:gd name="adj4" fmla="val 43750"/>
                    </a:avLst>
                  </a:prstGeom>
                  <a:solidFill>
                    <a:srgbClr val="77C3F1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1925047" y="2975806"/>
                    <a:ext cx="718877" cy="235943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noFill/>
                  </a:ln>
                  <a:effectLst>
                    <a:outerShdw blurRad="139700" dist="38100" dir="2700000" algn="tl" rotWithShape="0">
                      <a:prstClr val="black">
                        <a:alpha val="23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9658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T34, R25</a:t>
                    </a:r>
                  </a:p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9658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T32, T35</a:t>
                    </a:r>
                  </a:p>
                </p:txBody>
              </p:sp>
              <p:sp>
                <p:nvSpPr>
                  <p:cNvPr id="45" name="Rounded Rectangle 44"/>
                  <p:cNvSpPr/>
                  <p:nvPr/>
                </p:nvSpPr>
                <p:spPr>
                  <a:xfrm>
                    <a:off x="2050390" y="3599635"/>
                    <a:ext cx="874388" cy="231905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noFill/>
                  </a:ln>
                  <a:effectLst>
                    <a:outerShdw blurRad="139700" dist="38100" dir="2700000" algn="tl" rotWithShape="0">
                      <a:prstClr val="black">
                        <a:alpha val="23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9658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F30,  F31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*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9658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,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9658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R36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*</a:t>
                    </a: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9658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</a:t>
                    </a:r>
                    <a:endPara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Bent Arrow 34" title="&quot;&quot;"/>
                  <p:cNvSpPr/>
                  <p:nvPr/>
                </p:nvSpPr>
                <p:spPr>
                  <a:xfrm rot="10800000" flipH="1">
                    <a:off x="3456962" y="2423809"/>
                    <a:ext cx="838749" cy="1526481"/>
                  </a:xfrm>
                  <a:prstGeom prst="bentArrow">
                    <a:avLst>
                      <a:gd name="adj1" fmla="val 50000"/>
                      <a:gd name="adj2" fmla="val 25613"/>
                      <a:gd name="adj3" fmla="val 25000"/>
                      <a:gd name="adj4" fmla="val 43750"/>
                    </a:avLst>
                  </a:prstGeom>
                  <a:solidFill>
                    <a:srgbClr val="9AD5DE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Bent Arrow 35" title="&quot;&quot;"/>
                  <p:cNvSpPr/>
                  <p:nvPr/>
                </p:nvSpPr>
                <p:spPr>
                  <a:xfrm rot="10800000" flipH="1">
                    <a:off x="2917853" y="2428282"/>
                    <a:ext cx="1248603" cy="898870"/>
                  </a:xfrm>
                  <a:prstGeom prst="bentArrow">
                    <a:avLst>
                      <a:gd name="adj1" fmla="val 50000"/>
                      <a:gd name="adj2" fmla="val 25613"/>
                      <a:gd name="adj3" fmla="val 25000"/>
                      <a:gd name="adj4" fmla="val 43750"/>
                    </a:avLst>
                  </a:prstGeom>
                  <a:solidFill>
                    <a:srgbClr val="9AD5DE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>
                      <a:rot lat="0" lon="0" rev="10800000"/>
                    </a:lightRig>
                  </a:scene3d>
                  <a:sp3d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2225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Chevron 58"/>
                  <p:cNvSpPr/>
                  <p:nvPr/>
                </p:nvSpPr>
                <p:spPr>
                  <a:xfrm>
                    <a:off x="2818853" y="1439506"/>
                    <a:ext cx="4029688" cy="984838"/>
                  </a:xfrm>
                  <a:prstGeom prst="chevron">
                    <a:avLst/>
                  </a:prstGeom>
                  <a:solidFill>
                    <a:srgbClr val="9AD5DE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8686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Postdoctoral Training/Clinical Residency</a:t>
                    </a:r>
                  </a:p>
                </p:txBody>
              </p:sp>
              <p:sp>
                <p:nvSpPr>
                  <p:cNvPr id="60" name="Pentagon 59"/>
                  <p:cNvSpPr/>
                  <p:nvPr/>
                </p:nvSpPr>
                <p:spPr>
                  <a:xfrm>
                    <a:off x="1570250" y="1423682"/>
                    <a:ext cx="1760880" cy="984838"/>
                  </a:xfrm>
                  <a:prstGeom prst="homePlate">
                    <a:avLst/>
                  </a:prstGeom>
                  <a:solidFill>
                    <a:srgbClr val="76C2F1"/>
                  </a:solidFill>
                  <a:ln w="25400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9658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Undergraduate Graduate/  Clinical Training</a:t>
                    </a:r>
                  </a:p>
                </p:txBody>
              </p:sp>
              <p:sp>
                <p:nvSpPr>
                  <p:cNvPr id="71" name="Rounded Rectangle 70"/>
                  <p:cNvSpPr/>
                  <p:nvPr/>
                </p:nvSpPr>
                <p:spPr>
                  <a:xfrm>
                    <a:off x="3557114" y="3597517"/>
                    <a:ext cx="656123" cy="338316"/>
                  </a:xfrm>
                  <a:prstGeom prst="roundRect">
                    <a:avLst>
                      <a:gd name="adj" fmla="val 10000"/>
                    </a:avLst>
                  </a:prstGeom>
                  <a:noFill/>
                  <a:ln>
                    <a:noFill/>
                  </a:ln>
                  <a:effectLst>
                    <a:outerShdw blurRad="139700" dist="38100" dir="2700000" algn="tl" rotWithShape="0">
                      <a:prstClr val="black">
                        <a:alpha val="23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 anchorCtr="1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8686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F32, DP5</a:t>
                    </a:r>
                  </a:p>
                </p:txBody>
              </p:sp>
            </p:grpSp>
            <p:sp>
              <p:nvSpPr>
                <p:cNvPr id="38" name="Chevron 58">
                  <a:extLst>
                    <a:ext uri="{FF2B5EF4-FFF2-40B4-BE49-F238E27FC236}">
                      <a16:creationId xmlns:a16="http://schemas.microsoft.com/office/drawing/2014/main" id="{3C7F99C4-CA3D-4CAF-AE94-D4A5B69E931A}"/>
                    </a:ext>
                  </a:extLst>
                </p:cNvPr>
                <p:cNvSpPr/>
                <p:nvPr/>
              </p:nvSpPr>
              <p:spPr>
                <a:xfrm>
                  <a:off x="2280830" y="3216883"/>
                  <a:ext cx="1894895" cy="517636"/>
                </a:xfrm>
                <a:prstGeom prst="chevron">
                  <a:avLst/>
                </a:prstGeom>
                <a:gradFill flip="none" rotWithShape="1">
                  <a:gsLst>
                    <a:gs pos="100000">
                      <a:schemeClr val="accent5"/>
                    </a:gs>
                    <a:gs pos="57000">
                      <a:srgbClr val="9AD5DE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254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868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8686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A0776DB-11F8-4E84-BBF6-883B6CB7CA8E}"/>
                    </a:ext>
                  </a:extLst>
                </p:cNvPr>
                <p:cNvSpPr txBox="1"/>
                <p:nvPr/>
              </p:nvSpPr>
              <p:spPr>
                <a:xfrm>
                  <a:off x="2368174" y="3361804"/>
                  <a:ext cx="15864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8686D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F99, K00, F32, DP5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ounded Rectangle 57">
                  <a:extLst>
                    <a:ext uri="{FF2B5EF4-FFF2-40B4-BE49-F238E27FC236}">
                      <a16:creationId xmlns:a16="http://schemas.microsoft.com/office/drawing/2014/main" id="{2F881DFE-3F04-49BC-B871-763D909FA8A6}"/>
                    </a:ext>
                  </a:extLst>
                </p:cNvPr>
                <p:cNvSpPr/>
                <p:nvPr/>
              </p:nvSpPr>
              <p:spPr>
                <a:xfrm>
                  <a:off x="2585069" y="2866811"/>
                  <a:ext cx="790988" cy="152293"/>
                </a:xfrm>
                <a:prstGeom prst="roundRect">
                  <a:avLst>
                    <a:gd name="adj" fmla="val 10000"/>
                  </a:avLst>
                </a:prstGeom>
                <a:noFill/>
                <a:ln>
                  <a:noFill/>
                </a:ln>
                <a:effectLst>
                  <a:outerShdw blurRad="139700" dist="38100" dir="2700000" algn="tl" rotWithShape="0">
                    <a:prstClr val="black">
                      <a:alpha val="23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2222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8686D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T32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ounded Rectangle 57">
                  <a:extLst>
                    <a:ext uri="{FF2B5EF4-FFF2-40B4-BE49-F238E27FC236}">
                      <a16:creationId xmlns:a16="http://schemas.microsoft.com/office/drawing/2014/main" id="{E0AAF5B0-AB7D-4BAA-909B-7533C4D797DD}"/>
                    </a:ext>
                  </a:extLst>
                </p:cNvPr>
                <p:cNvSpPr/>
                <p:nvPr/>
              </p:nvSpPr>
              <p:spPr>
                <a:xfrm>
                  <a:off x="4373256" y="3357650"/>
                  <a:ext cx="790988" cy="152293"/>
                </a:xfrm>
                <a:prstGeom prst="roundRect">
                  <a:avLst>
                    <a:gd name="adj" fmla="val 10000"/>
                  </a:avLst>
                </a:prstGeom>
                <a:noFill/>
                <a:ln>
                  <a:noFill/>
                </a:ln>
                <a:effectLst>
                  <a:outerShdw blurRad="139700" dist="38100" dir="2700000" algn="tl" rotWithShape="0">
                    <a:prstClr val="black">
                      <a:alpha val="23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 anchorCtr="1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2222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8686D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R38 (K38), R25, K12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17B6D38-33EE-C141-96E2-2C05E44231E1}"/>
                </a:ext>
              </a:extLst>
            </p:cNvPr>
            <p:cNvSpPr/>
            <p:nvPr/>
          </p:nvSpPr>
          <p:spPr>
            <a:xfrm>
              <a:off x="6635378" y="4879922"/>
              <a:ext cx="17647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A65A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https://www.lrp.nih.gov/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6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2BE2A5-107D-4C41-B9CE-1A9126EF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6" y="2189584"/>
            <a:ext cx="3370943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Topic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5FD86-F14B-49F4-8407-25E014CF7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4304" y="821991"/>
            <a:ext cx="175364" cy="4409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3BFA9-859D-4769-99D7-771E0983A975}"/>
              </a:ext>
            </a:extLst>
          </p:cNvPr>
          <p:cNvSpPr/>
          <p:nvPr/>
        </p:nvSpPr>
        <p:spPr>
          <a:xfrm>
            <a:off x="4856941" y="1361481"/>
            <a:ext cx="6751625" cy="87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Deciphering the NIH Alphabet Soup and Finding A Scientific Home </a:t>
            </a:r>
            <a:r>
              <a:rPr lang="en-US" sz="2800"/>
              <a:t>– Dr. Ericka Boone</a:t>
            </a:r>
          </a:p>
        </p:txBody>
      </p:sp>
      <p:sp>
        <p:nvSpPr>
          <p:cNvPr id="8" name="Arrow: Right 7" descr="Arrow pointing to Second Topic">
            <a:extLst>
              <a:ext uri="{FF2B5EF4-FFF2-40B4-BE49-F238E27FC236}">
                <a16:creationId xmlns:a16="http://schemas.microsoft.com/office/drawing/2014/main" id="{14B850D1-E2E8-4AF3-B691-26A914018A1E}"/>
              </a:ext>
            </a:extLst>
          </p:cNvPr>
          <p:cNvSpPr/>
          <p:nvPr/>
        </p:nvSpPr>
        <p:spPr>
          <a:xfrm>
            <a:off x="4256831" y="2852365"/>
            <a:ext cx="498764" cy="451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C9F58-0994-4899-84CF-17CCD57EF39C}"/>
              </a:ext>
            </a:extLst>
          </p:cNvPr>
          <p:cNvSpPr/>
          <p:nvPr/>
        </p:nvSpPr>
        <p:spPr>
          <a:xfrm>
            <a:off x="4856940" y="2686384"/>
            <a:ext cx="6751625" cy="875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Fellowship Applications: What’s Important to Know? </a:t>
            </a: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Dr. Amanda Boyce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373E7-4C84-4FDC-A6C0-822DF16030CB}"/>
              </a:ext>
            </a:extLst>
          </p:cNvPr>
          <p:cNvSpPr/>
          <p:nvPr/>
        </p:nvSpPr>
        <p:spPr>
          <a:xfrm>
            <a:off x="4856940" y="4072597"/>
            <a:ext cx="6751625" cy="952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Development Awards: What You Don’t Know Can’t Help You!</a:t>
            </a:r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Dr. Lauren Hill</a:t>
            </a:r>
            <a:endParaRPr lang="en-US" sz="1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5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B73A-2A11-4921-AF68-10AEA0FF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06" y="263457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Presenters and Moderators</a:t>
            </a:r>
          </a:p>
        </p:txBody>
      </p:sp>
      <p:pic>
        <p:nvPicPr>
          <p:cNvPr id="3074" name="Picture 2" descr="Ericka Boone, PhD">
            <a:extLst>
              <a:ext uri="{FF2B5EF4-FFF2-40B4-BE49-F238E27FC236}">
                <a16:creationId xmlns:a16="http://schemas.microsoft.com/office/drawing/2014/main" id="{FD3159A4-AF01-4FFF-B0C7-CA261BBB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6" y="1779364"/>
            <a:ext cx="1116194" cy="10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92C0A-1EC0-4728-844A-10FBE953859E}"/>
              </a:ext>
            </a:extLst>
          </p:cNvPr>
          <p:cNvSpPr txBox="1"/>
          <p:nvPr/>
        </p:nvSpPr>
        <p:spPr>
          <a:xfrm>
            <a:off x="1787524" y="1821560"/>
            <a:ext cx="39622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Ericka Boone, Ph.D.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Director, Division of Biomedical Research Workforce</a:t>
            </a:r>
          </a:p>
          <a:p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Office of Extramural Research</a:t>
            </a:r>
          </a:p>
          <a:p>
            <a:r>
              <a:rPr lang="en-US" sz="1400">
                <a:latin typeface="Calibri" panose="020F0502020204030204" pitchFamily="34" charset="0"/>
                <a:hlinkClick r:id="rId4"/>
              </a:rPr>
              <a:t>ericka.boone@nih.gov</a:t>
            </a:r>
            <a:endParaRPr lang="en-US" sz="1400">
              <a:latin typeface="Calibri" panose="020F0502020204030204" pitchFamily="34" charset="0"/>
            </a:endParaRPr>
          </a:p>
          <a:p>
            <a:endParaRPr lang="en-US" sz="1400"/>
          </a:p>
        </p:txBody>
      </p:sp>
      <p:pic>
        <p:nvPicPr>
          <p:cNvPr id="5" name="Picture 4" descr="Amanda Boyce, Ph.D.&#10;">
            <a:extLst>
              <a:ext uri="{FF2B5EF4-FFF2-40B4-BE49-F238E27FC236}">
                <a16:creationId xmlns:a16="http://schemas.microsoft.com/office/drawing/2014/main" id="{A85CA91E-E938-4295-B398-2CE3440639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32" y="1829873"/>
            <a:ext cx="1023795" cy="12491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07498F-50B9-44DD-B0AB-9717DC2BB615}"/>
              </a:ext>
            </a:extLst>
          </p:cNvPr>
          <p:cNvSpPr txBox="1"/>
          <p:nvPr/>
        </p:nvSpPr>
        <p:spPr>
          <a:xfrm>
            <a:off x="7362755" y="1829873"/>
            <a:ext cx="4484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Amanda Boyce, Ph.D.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 Director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Muscle Development and Physiology Program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National Institute of Arthritis Musculoskeletal and Skin Diseases (NIAMS)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boycea@mail.nih.gov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6" name="Picture 4" descr="Teraya Donaldson, M.S., Ph.D">
            <a:extLst>
              <a:ext uri="{FF2B5EF4-FFF2-40B4-BE49-F238E27FC236}">
                <a16:creationId xmlns:a16="http://schemas.microsoft.com/office/drawing/2014/main" id="{DCBB767E-1915-478D-9FA1-33D78BA5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6" y="3829215"/>
            <a:ext cx="1116194" cy="10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B9456B-A0E2-48A0-8BFC-382E71D7F600}"/>
              </a:ext>
            </a:extLst>
          </p:cNvPr>
          <p:cNvSpPr txBox="1"/>
          <p:nvPr/>
        </p:nvSpPr>
        <p:spPr>
          <a:xfrm>
            <a:off x="1787524" y="3748941"/>
            <a:ext cx="44119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Teraya Donaldson, Ph.D.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 Training Policy Officer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Division of Biomedical Research Workforce</a:t>
            </a:r>
          </a:p>
          <a:p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Office of Extramural Research</a:t>
            </a:r>
          </a:p>
          <a:p>
            <a:r>
              <a:rPr lang="en-US" sz="1400">
                <a:hlinkClick r:id="rId8"/>
              </a:rPr>
              <a:t>teraya.donaldson@nih.gov</a:t>
            </a:r>
            <a:r>
              <a:rPr lang="en-US" sz="1400">
                <a:latin typeface="Calibri" panose="020F0502020204030204" pitchFamily="34" charset="0"/>
              </a:rPr>
              <a:t> </a:t>
            </a:r>
            <a:endParaRPr lang="en-US" sz="1400"/>
          </a:p>
        </p:txBody>
      </p:sp>
      <p:pic>
        <p:nvPicPr>
          <p:cNvPr id="13" name="Picture 12" descr="Lauren Hill, Ph.D.&#10;">
            <a:extLst>
              <a:ext uri="{FF2B5EF4-FFF2-40B4-BE49-F238E27FC236}">
                <a16:creationId xmlns:a16="http://schemas.microsoft.com/office/drawing/2014/main" id="{0818A4B9-B208-4AE2-8A7A-B0402DF096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03" y="3663157"/>
            <a:ext cx="1089025" cy="13411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 descr="Lauren Hill, Ph.D.&#10;">
            <a:extLst>
              <a:ext uri="{FF2B5EF4-FFF2-40B4-BE49-F238E27FC236}">
                <a16:creationId xmlns:a16="http://schemas.microsoft.com/office/drawing/2014/main" id="{173DED50-FF5E-4E86-AB12-9898C358C32C}"/>
              </a:ext>
            </a:extLst>
          </p:cNvPr>
          <p:cNvSpPr txBox="1"/>
          <p:nvPr/>
        </p:nvSpPr>
        <p:spPr>
          <a:xfrm>
            <a:off x="7345680" y="3748941"/>
            <a:ext cx="47940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Lauren Hill, Ph.D.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Acting Deputy Director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Office for Disparities Research and Workforce Diversity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National Institute of Mental Health (NIMH)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hillla@mail.nih.gov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3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49" y="291738"/>
            <a:ext cx="10988040" cy="75895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+mn-lt"/>
              </a:rPr>
              <a:t>Ruth L. </a:t>
            </a:r>
            <a:r>
              <a:rPr lang="en-US" sz="3600" dirty="0" err="1">
                <a:latin typeface="+mn-lt"/>
              </a:rPr>
              <a:t>Kirschstein</a:t>
            </a:r>
            <a:r>
              <a:rPr lang="en-US" sz="3600" dirty="0">
                <a:latin typeface="+mn-lt"/>
              </a:rPr>
              <a:t> National Research Service Awards (NRSA) Fellowships: F30, F31, F32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149" y="1897968"/>
            <a:ext cx="11260618" cy="4419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100000"/>
            </a:pPr>
            <a:r>
              <a:rPr lang="en-US" sz="2000" b="1">
                <a:solidFill>
                  <a:srgbClr val="F27900"/>
                </a:solidFill>
              </a:rPr>
              <a:t> “Flagship” </a:t>
            </a:r>
            <a:r>
              <a:rPr lang="en-US" sz="2000"/>
              <a:t>NIH research training program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100000"/>
            </a:pPr>
            <a:r>
              <a:rPr lang="en-US" sz="2000"/>
              <a:t>Awarded to </a:t>
            </a:r>
            <a:r>
              <a:rPr lang="en-US" sz="2000" b="1"/>
              <a:t>predoctoral</a:t>
            </a:r>
            <a:r>
              <a:rPr lang="en-US" sz="2000"/>
              <a:t> and </a:t>
            </a:r>
            <a:r>
              <a:rPr lang="en-US" sz="2000" b="1"/>
              <a:t>postdoctoral</a:t>
            </a:r>
            <a:r>
              <a:rPr lang="en-US" sz="2000"/>
              <a:t> fellows working with mentors.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100000"/>
            </a:pPr>
            <a:r>
              <a:rPr lang="en-US" sz="2000"/>
              <a:t>Training can be at </a:t>
            </a:r>
            <a:r>
              <a:rPr lang="en-US" sz="2000" b="1"/>
              <a:t>domestic</a:t>
            </a:r>
            <a:r>
              <a:rPr lang="en-US" sz="2000"/>
              <a:t> or </a:t>
            </a:r>
            <a:r>
              <a:rPr lang="en-US" sz="2000" b="1"/>
              <a:t>foreign</a:t>
            </a:r>
            <a:r>
              <a:rPr lang="en-US" sz="2000"/>
              <a:t> institutions.</a:t>
            </a:r>
          </a:p>
          <a:p>
            <a:pPr>
              <a:lnSpc>
                <a:spcPct val="110000"/>
              </a:lnSpc>
              <a:spcBef>
                <a:spcPts val="200"/>
              </a:spcBef>
              <a:buSzPct val="100000"/>
            </a:pPr>
            <a:r>
              <a:rPr lang="en-US" sz="2000"/>
              <a:t>Must be a </a:t>
            </a:r>
            <a:r>
              <a:rPr lang="en-US" sz="2000" b="1"/>
              <a:t>citizen</a:t>
            </a:r>
            <a:r>
              <a:rPr lang="en-US" sz="2000"/>
              <a:t>, </a:t>
            </a:r>
            <a:r>
              <a:rPr lang="en-US" sz="2000" b="1"/>
              <a:t>non-citizen national</a:t>
            </a:r>
            <a:r>
              <a:rPr lang="en-US" sz="2000"/>
              <a:t>, or lawfully admitted for </a:t>
            </a:r>
            <a:r>
              <a:rPr lang="en-US" sz="2000" b="1"/>
              <a:t>permanent residence</a:t>
            </a:r>
            <a:r>
              <a:rPr lang="en-US" sz="2000"/>
              <a:t>.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100000"/>
            </a:pPr>
            <a:r>
              <a:rPr lang="en-US" sz="2000"/>
              <a:t>Opportunities in </a:t>
            </a:r>
            <a:r>
              <a:rPr lang="en-US" sz="2000" b="1"/>
              <a:t>basic</a:t>
            </a:r>
            <a:r>
              <a:rPr lang="en-US" sz="2000"/>
              <a:t> and </a:t>
            </a:r>
            <a:r>
              <a:rPr lang="en-US" sz="2000" b="1"/>
              <a:t>clinical</a:t>
            </a:r>
            <a:r>
              <a:rPr lang="en-US" sz="2000"/>
              <a:t> research.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800" b="1"/>
              <a:t>Does not allow </a:t>
            </a:r>
            <a:r>
              <a:rPr lang="en-US" sz="1800"/>
              <a:t>applicants to lead an independent clinical trial but </a:t>
            </a:r>
            <a:r>
              <a:rPr lang="en-US" sz="1800" b="1"/>
              <a:t>does allow </a:t>
            </a:r>
            <a:r>
              <a:rPr lang="en-US" sz="1800"/>
              <a:t>them to obtain research experience in a clinical trial led by a mentor or co-mentor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100000"/>
            </a:pPr>
            <a:r>
              <a:rPr lang="en-US" sz="2000" b="1">
                <a:solidFill>
                  <a:srgbClr val="F27900"/>
                </a:solidFill>
              </a:rPr>
              <a:t>Important Tip:  </a:t>
            </a:r>
            <a:r>
              <a:rPr lang="en-US" sz="2000"/>
              <a:t>Please note that </a:t>
            </a:r>
            <a:r>
              <a:rPr lang="en-US" sz="2000" b="1"/>
              <a:t>not all ICs </a:t>
            </a:r>
            <a:r>
              <a:rPr lang="en-US" sz="2000"/>
              <a:t>participate in all fellowship FOAs.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600"/>
              <a:t>Imperative to talk to a program officer BEFORE applying to get tips and helpful suggestions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100000"/>
            </a:pPr>
            <a:r>
              <a:rPr lang="en-US" sz="2000" b="1">
                <a:solidFill>
                  <a:srgbClr val="00B050"/>
                </a:solidFill>
              </a:rPr>
              <a:t>Allowable costs </a:t>
            </a:r>
            <a:r>
              <a:rPr lang="en-US" sz="2000">
                <a:solidFill>
                  <a:srgbClr val="00B050"/>
                </a:solidFill>
              </a:rPr>
              <a:t>(including stipend levels)</a:t>
            </a:r>
            <a:r>
              <a:rPr lang="en-US" sz="2000" b="1">
                <a:solidFill>
                  <a:srgbClr val="00B050"/>
                </a:solidFill>
              </a:rPr>
              <a:t> </a:t>
            </a:r>
            <a:r>
              <a:rPr lang="en-US" sz="2000">
                <a:solidFill>
                  <a:srgbClr val="00B050"/>
                </a:solidFill>
              </a:rPr>
              <a:t>are released in a yearly NOT.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199D5-8932-4530-BDAE-A3EF1914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3651" y="631756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80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64" y="85846"/>
            <a:ext cx="10515600" cy="966353"/>
          </a:xfrm>
        </p:spPr>
        <p:txBody>
          <a:bodyPr>
            <a:normAutofit/>
          </a:bodyPr>
          <a:lstStyle/>
          <a:p>
            <a:pPr algn="l"/>
            <a:r>
              <a:rPr lang="en-US" sz="3600" b="1"/>
              <a:t>Predoctoral  Fellowships: F30 and F31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70852-8EF5-49E4-B712-73FB4F69C9C8}"/>
              </a:ext>
            </a:extLst>
          </p:cNvPr>
          <p:cNvSpPr txBox="1"/>
          <p:nvPr/>
        </p:nvSpPr>
        <p:spPr>
          <a:xfrm>
            <a:off x="7703507" y="1052199"/>
            <a:ext cx="417063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>
                <a:solidFill>
                  <a:prstClr val="black"/>
                </a:solidFill>
                <a:latin typeface="Georgia"/>
              </a:rPr>
              <a:t>There are </a:t>
            </a:r>
            <a:r>
              <a:rPr lang="en-US" sz="1200" b="1">
                <a:solidFill>
                  <a:prstClr val="black"/>
                </a:solidFill>
                <a:latin typeface="Georgia"/>
              </a:rPr>
              <a:t>2 Parent F30 FOAs</a:t>
            </a:r>
            <a:r>
              <a:rPr lang="en-US" sz="1200">
                <a:solidFill>
                  <a:prstClr val="black"/>
                </a:solidFill>
                <a:latin typeface="Georgia"/>
              </a:rPr>
              <a:t>, one for </a:t>
            </a:r>
            <a:r>
              <a:rPr lang="en-US" sz="1200" b="1">
                <a:solidFill>
                  <a:prstClr val="black"/>
                </a:solidFill>
                <a:latin typeface="Georgia"/>
              </a:rPr>
              <a:t>institutions </a:t>
            </a:r>
            <a:r>
              <a:rPr lang="en-US" sz="1200" b="1" u="sng">
                <a:solidFill>
                  <a:prstClr val="black"/>
                </a:solidFill>
                <a:latin typeface="Georgia"/>
              </a:rPr>
              <a:t>with </a:t>
            </a:r>
            <a:r>
              <a:rPr lang="en-US" sz="1200" b="1">
                <a:solidFill>
                  <a:prstClr val="black"/>
                </a:solidFill>
                <a:latin typeface="Georgia"/>
              </a:rPr>
              <a:t>NIH-funded MSTP programs </a:t>
            </a:r>
            <a:r>
              <a:rPr lang="en-US" sz="1200">
                <a:solidFill>
                  <a:prstClr val="black"/>
                </a:solidFill>
                <a:latin typeface="Georgia"/>
              </a:rPr>
              <a:t>and one for </a:t>
            </a:r>
            <a:r>
              <a:rPr lang="en-US" sz="1200" b="1">
                <a:solidFill>
                  <a:prstClr val="black"/>
                </a:solidFill>
                <a:latin typeface="Georgia"/>
              </a:rPr>
              <a:t>institutions </a:t>
            </a:r>
            <a:r>
              <a:rPr lang="en-US" sz="1200" b="1" u="sng">
                <a:solidFill>
                  <a:prstClr val="black"/>
                </a:solidFill>
                <a:latin typeface="Georgia"/>
              </a:rPr>
              <a:t>without </a:t>
            </a:r>
            <a:r>
              <a:rPr lang="en-US" sz="1200" b="1">
                <a:solidFill>
                  <a:prstClr val="black"/>
                </a:solidFill>
                <a:latin typeface="Georgia"/>
              </a:rPr>
              <a:t>NIH-funded MSTP programs</a:t>
            </a:r>
            <a:r>
              <a:rPr lang="en-US" sz="1200">
                <a:solidFill>
                  <a:prstClr val="black"/>
                </a:solidFill>
                <a:latin typeface="Georgia"/>
              </a:rPr>
              <a:t>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6313" y="1883196"/>
            <a:ext cx="11427823" cy="51617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/>
              <a:t>F31 Predoctoral Individual National Research Service Award: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/>
              <a:t>Applicants must be enrolled in a formal</a:t>
            </a:r>
            <a:r>
              <a:rPr lang="en-US" sz="1800" b="1"/>
              <a:t> PhD </a:t>
            </a:r>
            <a:r>
              <a:rPr lang="en-US" sz="1800"/>
              <a:t>program.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b="1">
                <a:solidFill>
                  <a:srgbClr val="FF8205"/>
                </a:solidFill>
              </a:rPr>
              <a:t>Important Tip: </a:t>
            </a:r>
            <a:r>
              <a:rPr lang="en-US" sz="1800"/>
              <a:t>Limited to </a:t>
            </a:r>
            <a:r>
              <a:rPr lang="en-US" sz="1800" b="1"/>
              <a:t>5 years </a:t>
            </a:r>
            <a:r>
              <a:rPr lang="en-US" sz="1800"/>
              <a:t>of combined predoctoral NRSA time.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b="1"/>
              <a:t>F31 Individual Predoctoral Fellowship to Promote Diversity in Health-Related Research: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/>
              <a:t>Applicants must be enrolled in a formal</a:t>
            </a:r>
            <a:r>
              <a:rPr lang="en-US" sz="1800" b="1"/>
              <a:t> PhD </a:t>
            </a:r>
            <a:r>
              <a:rPr lang="en-US" sz="1800"/>
              <a:t>OR formal </a:t>
            </a:r>
            <a:r>
              <a:rPr lang="en-US" sz="1800" b="1"/>
              <a:t>dual degree </a:t>
            </a:r>
            <a:r>
              <a:rPr lang="en-US" sz="1800"/>
              <a:t>program.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/>
              <a:t>Time limits are same as above.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b="1"/>
              <a:t>F30 Individual Predoctoral NRSA for MD/​PhD and other Dual Degree Fellowships: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/>
              <a:t>Applicants must be enrolled in a formal </a:t>
            </a:r>
            <a:r>
              <a:rPr lang="en-US" sz="1800" b="1"/>
              <a:t>dual degree </a:t>
            </a:r>
            <a:r>
              <a:rPr lang="en-US" sz="1800"/>
              <a:t>program.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b="1">
                <a:solidFill>
                  <a:srgbClr val="FF8205"/>
                </a:solidFill>
              </a:rPr>
              <a:t>Important Tip: </a:t>
            </a:r>
            <a:r>
              <a:rPr lang="en-US" sz="1800"/>
              <a:t>Allowed </a:t>
            </a:r>
            <a:r>
              <a:rPr lang="en-US" sz="1800" b="1"/>
              <a:t>6 years </a:t>
            </a:r>
            <a:r>
              <a:rPr lang="en-US" sz="1800"/>
              <a:t>of support, at least 50% of which must be used for research.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95030-055B-4196-A2D0-579ABAA76FCE}"/>
              </a:ext>
            </a:extLst>
          </p:cNvPr>
          <p:cNvSpPr/>
          <p:nvPr/>
        </p:nvSpPr>
        <p:spPr>
          <a:xfrm>
            <a:off x="2540282" y="5413915"/>
            <a:ext cx="7731062" cy="7837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>
                <a:solidFill>
                  <a:schemeClr val="tx1"/>
                </a:solidFill>
              </a:rPr>
              <a:t>Requires a </a:t>
            </a:r>
            <a:r>
              <a:rPr lang="en-US" sz="1800" b="1">
                <a:solidFill>
                  <a:schemeClr val="tx1"/>
                </a:solidFill>
              </a:rPr>
              <a:t>full-time</a:t>
            </a:r>
            <a:r>
              <a:rPr lang="en-US" sz="1800">
                <a:solidFill>
                  <a:schemeClr val="tx1"/>
                </a:solidFill>
              </a:rPr>
              <a:t> research commitment (40 hours/week).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/>
                </a:solidFill>
              </a:rPr>
              <a:t>Includes a </a:t>
            </a:r>
            <a:r>
              <a:rPr lang="en-US" sz="1800" b="1">
                <a:solidFill>
                  <a:schemeClr val="tx1"/>
                </a:solidFill>
              </a:rPr>
              <a:t>stipend</a:t>
            </a:r>
            <a:r>
              <a:rPr lang="en-US" sz="1800">
                <a:solidFill>
                  <a:schemeClr val="tx1"/>
                </a:solidFill>
              </a:rPr>
              <a:t>, </a:t>
            </a:r>
            <a:r>
              <a:rPr lang="en-US" sz="1800" b="1">
                <a:solidFill>
                  <a:schemeClr val="tx1"/>
                </a:solidFill>
              </a:rPr>
              <a:t>institutional allowance</a:t>
            </a:r>
            <a:r>
              <a:rPr lang="en-US" sz="1800">
                <a:solidFill>
                  <a:schemeClr val="tx1"/>
                </a:solidFill>
              </a:rPr>
              <a:t>, and 60% </a:t>
            </a:r>
            <a:r>
              <a:rPr lang="en-US" sz="1800" b="1">
                <a:solidFill>
                  <a:schemeClr val="tx1"/>
                </a:solidFill>
              </a:rPr>
              <a:t>tuition</a:t>
            </a:r>
            <a:r>
              <a:rPr lang="en-US" sz="1800">
                <a:solidFill>
                  <a:schemeClr val="tx1"/>
                </a:solidFill>
              </a:rPr>
              <a:t> reimbursement.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C24A3-6943-4500-A4DA-3FF8028F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8487" y="64087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3AD661-8A3A-4B67-AC25-315185641F1C}" type="slidenum">
              <a:rPr lang="en-US" smtClean="0">
                <a:solidFill>
                  <a:schemeClr val="bg1"/>
                </a:solidFill>
              </a:rPr>
              <a:pPr algn="ctr">
                <a:defRPr/>
              </a:pPr>
              <a:t>21</a:t>
            </a:fld>
            <a:endParaRPr lang="en-US" sz="1600">
              <a:solidFill>
                <a:schemeClr val="bg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7258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" y="142135"/>
            <a:ext cx="10515600" cy="955145"/>
          </a:xfrm>
        </p:spPr>
        <p:txBody>
          <a:bodyPr>
            <a:noAutofit/>
          </a:bodyPr>
          <a:lstStyle/>
          <a:p>
            <a:pPr algn="l"/>
            <a:r>
              <a:rPr lang="en-US" sz="3600" b="1"/>
              <a:t>Postdoctoral  Fellowships: F32 and F99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C24A3-6943-4500-A4DA-3FF8028F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9070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3AD661-8A3A-4B67-AC25-315185641F1C}" type="slidenum">
              <a:rPr lang="en-US" smtClean="0">
                <a:solidFill>
                  <a:schemeClr val="bg1"/>
                </a:solidFill>
              </a:rPr>
              <a:pPr algn="ctr">
                <a:defRPr/>
              </a:pPr>
              <a:t>22</a:t>
            </a:fld>
            <a:endParaRPr lang="en-US" sz="160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6388" y="1252604"/>
            <a:ext cx="11478494" cy="51481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/>
              <a:t>F32 Postdoctoral Individual National Research Service Award: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Supports </a:t>
            </a:r>
            <a:r>
              <a:rPr lang="en-US" sz="1800" b="1"/>
              <a:t>postdoctoral</a:t>
            </a:r>
            <a:r>
              <a:rPr lang="en-US" sz="1800"/>
              <a:t> research for clinicians and PhDs (limited to </a:t>
            </a:r>
            <a:r>
              <a:rPr lang="en-US" sz="1800" b="1"/>
              <a:t>3 years </a:t>
            </a:r>
            <a:r>
              <a:rPr lang="en-US" sz="1800"/>
              <a:t>combined postdoctoral NRSA time).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Requires a</a:t>
            </a:r>
            <a:r>
              <a:rPr lang="en-US" sz="1800" b="1"/>
              <a:t> full-time </a:t>
            </a:r>
            <a:r>
              <a:rPr lang="en-US" sz="1800"/>
              <a:t>research commitment (40 hours/week) and </a:t>
            </a:r>
            <a:r>
              <a:rPr lang="en-US" sz="1800" b="1"/>
              <a:t>“payback</a:t>
            </a:r>
            <a:r>
              <a:rPr lang="en-US" sz="1800"/>
              <a:t>” for the first 12 months.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Includes a </a:t>
            </a:r>
            <a:r>
              <a:rPr lang="en-US" sz="1800" b="1"/>
              <a:t>stipend, institutional allowance</a:t>
            </a:r>
            <a:r>
              <a:rPr lang="en-US" sz="1800"/>
              <a:t>, and limited </a:t>
            </a:r>
            <a:r>
              <a:rPr lang="en-US" sz="1800" b="1"/>
              <a:t>tuition</a:t>
            </a:r>
            <a:r>
              <a:rPr lang="en-US" sz="1800"/>
              <a:t> reimbursement.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b="1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/>
              <a:t>F99/K00 Individual Predoctoral to Postdoctoral Fellow Transition Award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Supports up to </a:t>
            </a:r>
            <a:r>
              <a:rPr lang="en-US" sz="1800" b="1"/>
              <a:t>5 years combined support (both phases), </a:t>
            </a:r>
            <a:r>
              <a:rPr lang="en-US" sz="1800"/>
              <a:t>including 2 years for F99 fellowship and 3 years in K00 career development phase</a:t>
            </a:r>
            <a:r>
              <a:rPr lang="en-US" sz="1800" b="1"/>
              <a:t> </a:t>
            </a:r>
            <a:r>
              <a:rPr lang="en-US" sz="1800"/>
              <a:t>(see announcement for variations).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b="1">
                <a:solidFill>
                  <a:srgbClr val="F27900"/>
                </a:solidFill>
              </a:rPr>
              <a:t>Important Tip:  </a:t>
            </a:r>
            <a:r>
              <a:rPr lang="en-US" sz="1800"/>
              <a:t>Citizenship requirements vary (some require </a:t>
            </a:r>
            <a:r>
              <a:rPr lang="en-US" sz="1800" b="1"/>
              <a:t>citizenship/green card</a:t>
            </a:r>
            <a:r>
              <a:rPr lang="en-US" sz="1800"/>
              <a:t>, others allow non-citizens with </a:t>
            </a:r>
            <a:r>
              <a:rPr lang="en-US" sz="1800" b="1"/>
              <a:t>valid visas </a:t>
            </a:r>
            <a:r>
              <a:rPr lang="en-US" sz="1800"/>
              <a:t>to apply).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Requires </a:t>
            </a:r>
            <a:r>
              <a:rPr lang="en-US" sz="1800" b="1"/>
              <a:t>40 hours/week </a:t>
            </a:r>
            <a:r>
              <a:rPr lang="en-US" sz="1800"/>
              <a:t>for the F phase and </a:t>
            </a:r>
            <a:r>
              <a:rPr lang="en-US" sz="1800" b="1"/>
              <a:t>75% research effort </a:t>
            </a:r>
            <a:r>
              <a:rPr lang="en-US" sz="1800"/>
              <a:t>for the K phase.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Budget: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/>
              <a:t>F99 phase includes a </a:t>
            </a:r>
            <a:r>
              <a:rPr lang="en-US" sz="1400" b="1"/>
              <a:t>stipend, institutional allowance</a:t>
            </a:r>
            <a:r>
              <a:rPr lang="en-US" sz="1400"/>
              <a:t>, and limited </a:t>
            </a:r>
            <a:r>
              <a:rPr lang="en-US" sz="1400" b="1"/>
              <a:t>tuition</a:t>
            </a:r>
            <a:r>
              <a:rPr lang="en-US" sz="1400"/>
              <a:t> reimbursement.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/>
              <a:t>K00 phase, budget allowances </a:t>
            </a:r>
            <a:r>
              <a:rPr lang="en-US" sz="1400"/>
              <a:t>include salary, benefits, research and career development support, indirect costs (see FOA for specifics). Indirect costs reimbursed at 8%</a:t>
            </a:r>
            <a:endParaRPr lang="en-US" sz="2000" b="1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b="1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666486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5049" y="168508"/>
            <a:ext cx="10515600" cy="109238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Fellowship Application: Major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577" y="1362206"/>
            <a:ext cx="5425859" cy="4681728"/>
          </a:xfrm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endParaRPr lang="en-US" sz="1900" b="1"/>
          </a:p>
          <a:p>
            <a:r>
              <a:rPr lang="en-US" sz="2000" b="1"/>
              <a:t>Biographical Sketch (5 pages)</a:t>
            </a:r>
          </a:p>
          <a:p>
            <a:r>
              <a:rPr lang="en-US" sz="2000" b="1"/>
              <a:t>Reference Letters (3-5)</a:t>
            </a:r>
          </a:p>
          <a:p>
            <a:r>
              <a:rPr lang="en-US" sz="2000" b="1"/>
              <a:t>Fellowship Applicant Section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Applicant's Background and Goals for Fellowship Training </a:t>
            </a:r>
            <a:r>
              <a:rPr lang="en-US" sz="1400"/>
              <a:t>(6 pages)</a:t>
            </a:r>
          </a:p>
          <a:p>
            <a:r>
              <a:rPr lang="en-US" sz="1900" b="1"/>
              <a:t>Research Training Plan Section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Specific Aims  </a:t>
            </a:r>
            <a:r>
              <a:rPr lang="en-US" sz="1400"/>
              <a:t>(1 page)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Research Strategy </a:t>
            </a:r>
            <a:r>
              <a:rPr lang="en-US" sz="1400"/>
              <a:t>(6 pages)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Respective Contributions </a:t>
            </a:r>
            <a:r>
              <a:rPr lang="en-US" sz="1400"/>
              <a:t>(1 page)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Selection of Sponsor and Institution </a:t>
            </a:r>
            <a:r>
              <a:rPr lang="en-US" sz="1400"/>
              <a:t>(1 page)</a:t>
            </a:r>
            <a:endParaRPr lang="en-US" sz="180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536498" y="1362206"/>
            <a:ext cx="5425858" cy="4681728"/>
          </a:xfrm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endParaRPr lang="en-US" sz="1900" b="1"/>
          </a:p>
          <a:p>
            <a:r>
              <a:rPr lang="en-US" sz="2000" b="1"/>
              <a:t>Sponsor(s), Collaborator(s), and Consultant(s) Section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Sponsor/Co-Sponsor Statements </a:t>
            </a:r>
            <a:r>
              <a:rPr lang="en-US" sz="1400"/>
              <a:t>(6 pages)</a:t>
            </a:r>
            <a:endParaRPr lang="en-US" sz="180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Letters of Support from Collaborators, Contributors, and Consultants </a:t>
            </a:r>
            <a:r>
              <a:rPr lang="en-US" sz="1400"/>
              <a:t>(6 pages)</a:t>
            </a:r>
          </a:p>
          <a:p>
            <a:r>
              <a:rPr lang="en-US" sz="2000" b="1"/>
              <a:t>Institutional Environment and Commitment to Training Section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Description of Institutional Environment and Commitment to Training </a:t>
            </a:r>
            <a:r>
              <a:rPr lang="en-US" sz="1400"/>
              <a:t>(2 pages)</a:t>
            </a:r>
            <a:endParaRPr 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E40D38-F785-416E-BF53-485F4CA7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8192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4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81" y="92414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sz="3600"/>
              <a:t>Five Core Review Criteria: What to Know!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1280" y="1817299"/>
            <a:ext cx="11199720" cy="3155534"/>
          </a:xfrm>
        </p:spPr>
        <p:txBody>
          <a:bodyPr>
            <a:normAutofit/>
          </a:bodyPr>
          <a:lstStyle/>
          <a:p>
            <a:r>
              <a:rPr lang="en-US"/>
              <a:t>Fellowship Applicant</a:t>
            </a:r>
          </a:p>
          <a:p>
            <a:r>
              <a:rPr lang="en-US"/>
              <a:t>Sponsors, Collaborators, and Consultants</a:t>
            </a:r>
          </a:p>
          <a:p>
            <a:r>
              <a:rPr lang="en-US"/>
              <a:t>Research Training Plan</a:t>
            </a:r>
          </a:p>
          <a:p>
            <a:r>
              <a:rPr lang="en-US"/>
              <a:t>Training Potential</a:t>
            </a:r>
          </a:p>
          <a:p>
            <a:r>
              <a:rPr lang="en-US"/>
              <a:t>Institutional Environment &amp; Commitment to Training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8A048-419C-48C1-9BEC-99B03736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4972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5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02" y="288100"/>
            <a:ext cx="10515600" cy="864296"/>
          </a:xfrm>
        </p:spPr>
        <p:txBody>
          <a:bodyPr>
            <a:noAutofit/>
          </a:bodyPr>
          <a:lstStyle/>
          <a:p>
            <a:pPr algn="l"/>
            <a:r>
              <a:rPr lang="en-US" sz="3600"/>
              <a:t>Fellowship Applicant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65758" y="1574583"/>
            <a:ext cx="11255179" cy="4337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Your potential based on your academic achievements, research productivity, and letters of reference.</a:t>
            </a:r>
          </a:p>
          <a:p>
            <a:r>
              <a:rPr lang="en-US" sz="2000"/>
              <a:t>Publications?  There’s No magic #!</a:t>
            </a:r>
          </a:p>
          <a:p>
            <a:pPr lvl="1"/>
            <a:r>
              <a:rPr lang="en-US" sz="1600"/>
              <a:t>Include all your publications, including from undergrad (shows commitment and trajectory). </a:t>
            </a:r>
          </a:p>
          <a:p>
            <a:pPr lvl="1"/>
            <a:r>
              <a:rPr lang="en-US" sz="1600" b="1">
                <a:solidFill>
                  <a:srgbClr val="F27900"/>
                </a:solidFill>
              </a:rPr>
              <a:t>Helpful Tip:  </a:t>
            </a:r>
            <a:r>
              <a:rPr lang="en-US" sz="1600"/>
              <a:t>If you are building your publication record, include a plan in your research training plan</a:t>
            </a:r>
          </a:p>
          <a:p>
            <a:r>
              <a:rPr lang="en-US" sz="2000"/>
              <a:t>Describe any podium or poster presentations.</a:t>
            </a:r>
          </a:p>
          <a:p>
            <a:r>
              <a:rPr lang="en-US" sz="2000" b="1">
                <a:solidFill>
                  <a:srgbClr val="00B050"/>
                </a:solidFill>
              </a:rPr>
              <a:t>Include all relevant awards and achievements.</a:t>
            </a:r>
          </a:p>
          <a:p>
            <a:r>
              <a:rPr lang="en-US" sz="2000"/>
              <a:t>Letters of reference</a:t>
            </a:r>
          </a:p>
          <a:p>
            <a:pPr lvl="1"/>
            <a:r>
              <a:rPr lang="en-US" sz="1600"/>
              <a:t>Enthusiastic, detail your intelligence, creativity, drive &amp; commitment to scientific research, </a:t>
            </a:r>
            <a:r>
              <a:rPr lang="en-US" sz="1600" b="1"/>
              <a:t>not generic</a:t>
            </a:r>
            <a:r>
              <a:rPr lang="en-US" sz="1600"/>
              <a:t>.</a:t>
            </a:r>
          </a:p>
          <a:p>
            <a:pPr lvl="1"/>
            <a:r>
              <a:rPr lang="en-US" sz="1600" b="1">
                <a:solidFill>
                  <a:srgbClr val="F27900"/>
                </a:solidFill>
              </a:rPr>
              <a:t>Helpful Tip:  </a:t>
            </a:r>
            <a:r>
              <a:rPr lang="en-US" sz="1600"/>
              <a:t>Provide referees with your CV and provide suggestions on what to focus on in your letter</a:t>
            </a:r>
          </a:p>
          <a:p>
            <a:pPr lvl="1"/>
            <a:r>
              <a:rPr lang="en-US" sz="1600" b="1">
                <a:solidFill>
                  <a:srgbClr val="F27900"/>
                </a:solidFill>
              </a:rPr>
              <a:t>Helpful Tip:  </a:t>
            </a:r>
            <a:r>
              <a:rPr lang="en-US" sz="1600"/>
              <a:t>Letters should link your research and professional trajectory and growth</a:t>
            </a:r>
          </a:p>
          <a:p>
            <a:r>
              <a:rPr lang="en-US" sz="2000" b="1"/>
              <a:t>This is not the time to be modest with your achievements!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8A048-419C-48C1-9BEC-99B03736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738" y="628730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39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25" y="197532"/>
            <a:ext cx="10149130" cy="758952"/>
          </a:xfrm>
        </p:spPr>
        <p:txBody>
          <a:bodyPr>
            <a:noAutofit/>
          </a:bodyPr>
          <a:lstStyle/>
          <a:p>
            <a:pPr algn="l"/>
            <a:r>
              <a:rPr lang="en-US" sz="3600"/>
              <a:t>Sponsors, Collaborators, and Consultants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1167" y="1527048"/>
            <a:ext cx="1134966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Expertise in the scientific topic of the proposed research project and experience and success in training scientists</a:t>
            </a:r>
            <a:r>
              <a:rPr lang="en-US" sz="2400"/>
              <a:t>.</a:t>
            </a:r>
          </a:p>
          <a:p>
            <a:r>
              <a:rPr lang="en-US" sz="2000"/>
              <a:t>Think about who makes up your mentoring team and why they are present on YOUR team!</a:t>
            </a:r>
          </a:p>
          <a:p>
            <a:r>
              <a:rPr lang="en-US" sz="2000"/>
              <a:t>Mentors should possess: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Topic-area expertise (should have an extensive publication record)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Success in obtaining peer-reviewed grants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Experience with mentoring people who go on to become independent scientists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Note: clinicians working with a PhD may want a clinician-scientist as career mentor</a:t>
            </a:r>
          </a:p>
          <a:p>
            <a:r>
              <a:rPr lang="en-US" sz="2000"/>
              <a:t>Mentor </a:t>
            </a:r>
            <a:r>
              <a:rPr lang="en-US" sz="2000" err="1"/>
              <a:t>biosketches</a:t>
            </a:r>
            <a:r>
              <a:rPr lang="en-US" sz="2000"/>
              <a:t> should focus on training experience as well as science.</a:t>
            </a:r>
          </a:p>
          <a:p>
            <a:r>
              <a:rPr lang="en-US" sz="2000" b="1">
                <a:solidFill>
                  <a:srgbClr val="F27900"/>
                </a:solidFill>
              </a:rPr>
              <a:t>Helpful Tip: </a:t>
            </a:r>
            <a:r>
              <a:rPr lang="en-US" sz="2000"/>
              <a:t>Letters of support should </a:t>
            </a:r>
            <a:r>
              <a:rPr lang="en-US" sz="2000" b="1">
                <a:solidFill>
                  <a:srgbClr val="FF8205"/>
                </a:solidFill>
              </a:rPr>
              <a:t>clearly define the roles </a:t>
            </a:r>
            <a:r>
              <a:rPr lang="en-US" sz="2000"/>
              <a:t>of the mentors and collaborators in the training plan.</a:t>
            </a:r>
          </a:p>
          <a:p>
            <a:pPr lvl="2"/>
            <a:endParaRPr lang="en-US" sz="1800"/>
          </a:p>
          <a:p>
            <a:pPr lvl="1"/>
            <a:endParaRPr lang="en-US" sz="2000" b="1"/>
          </a:p>
          <a:p>
            <a:endParaRPr lang="en-US" sz="24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8A048-419C-48C1-9BEC-99B03736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633" y="640080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1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61" y="118754"/>
            <a:ext cx="10515600" cy="102637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+mn-lt"/>
              </a:rPr>
              <a:t>Research Training Plan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0937" y="1527048"/>
            <a:ext cx="11432630" cy="5026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 project that will result in publications, provide you with new skills, advance the scientific field, and “launch” your career.</a:t>
            </a:r>
          </a:p>
          <a:p>
            <a:r>
              <a:rPr lang="en-US" sz="2000" dirty="0"/>
              <a:t>Develop a strong, coherent training plan with your mentor, making sure it’s related to, but NOT a </a:t>
            </a:r>
            <a:r>
              <a:rPr lang="en-US" sz="2000" b="1" dirty="0"/>
              <a:t>‘copy and paste’ </a:t>
            </a:r>
            <a:r>
              <a:rPr lang="en-US" sz="2000" dirty="0"/>
              <a:t>from, your mentor’s funded grants.  </a:t>
            </a:r>
          </a:p>
          <a:p>
            <a:r>
              <a:rPr lang="en-US" sz="2000" dirty="0"/>
              <a:t>The plan should be appropriate to your level of experience and career goals.</a:t>
            </a:r>
          </a:p>
          <a:p>
            <a:r>
              <a:rPr lang="en-US" sz="2000" dirty="0"/>
              <a:t>Propose a clear hypothesis that is based on a solid rationale and supportive preliminary data.</a:t>
            </a:r>
          </a:p>
          <a:p>
            <a:r>
              <a:rPr lang="en-US" sz="2000" dirty="0"/>
              <a:t>Include potential pitfalls, alternative approaches, data interpretation, statistical analysis, and future studies.</a:t>
            </a:r>
          </a:p>
          <a:p>
            <a:r>
              <a:rPr lang="en-US" sz="2000" b="1" dirty="0">
                <a:solidFill>
                  <a:srgbClr val="F27900"/>
                </a:solidFill>
              </a:rPr>
              <a:t>Helpful Tip:  </a:t>
            </a:r>
            <a:r>
              <a:rPr lang="en-US" sz="2000" dirty="0"/>
              <a:t>There is no expectation that the research plan be particularly innovative/risky, as reviewers would prefer a plan that’s likely to succeed/lead to publications.</a:t>
            </a:r>
          </a:p>
          <a:p>
            <a:r>
              <a:rPr lang="en-US" sz="2000" dirty="0"/>
              <a:t>State specific, realistic milestones, with associated timelines.</a:t>
            </a:r>
          </a:p>
          <a:p>
            <a:pPr marL="0" indent="0">
              <a:buNone/>
            </a:pPr>
            <a:endParaRPr lang="en-US" sz="1800" b="1" dirty="0"/>
          </a:p>
          <a:p>
            <a:endParaRPr lang="en-US" sz="1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8A048-419C-48C1-9BEC-99B03736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6367" y="6332537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624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55" y="231731"/>
            <a:ext cx="10515600" cy="885621"/>
          </a:xfrm>
        </p:spPr>
        <p:txBody>
          <a:bodyPr>
            <a:noAutofit/>
          </a:bodyPr>
          <a:lstStyle/>
          <a:p>
            <a:pPr algn="l"/>
            <a:r>
              <a:rPr lang="en-US" sz="3200"/>
              <a:t>Training Potential</a:t>
            </a:r>
            <a:endParaRPr lang="en-US" sz="320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1" y="1646740"/>
            <a:ext cx="11430000" cy="3877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New skills and training that will expand upon your previous training.</a:t>
            </a:r>
          </a:p>
          <a:p>
            <a:r>
              <a:rPr lang="en-US" sz="2000" b="1">
                <a:solidFill>
                  <a:srgbClr val="FF8205"/>
                </a:solidFill>
              </a:rPr>
              <a:t>Helpful Tip:  </a:t>
            </a:r>
            <a:r>
              <a:rPr lang="en-US" sz="2000"/>
              <a:t>The training activities </a:t>
            </a:r>
            <a:r>
              <a:rPr lang="en-US" sz="2000">
                <a:solidFill>
                  <a:srgbClr val="FF8205"/>
                </a:solidFill>
              </a:rPr>
              <a:t>should match </a:t>
            </a:r>
            <a:r>
              <a:rPr lang="en-US" sz="2000"/>
              <a:t>your career goals and make you competitive for the next phase of your career.</a:t>
            </a:r>
          </a:p>
          <a:p>
            <a:r>
              <a:rPr lang="en-US" sz="2000"/>
              <a:t>Describe individualized training that addresses your </a:t>
            </a:r>
            <a:r>
              <a:rPr lang="en-US" sz="2000">
                <a:solidFill>
                  <a:srgbClr val="FF8205"/>
                </a:solidFill>
              </a:rPr>
              <a:t>specific training needs</a:t>
            </a:r>
            <a:r>
              <a:rPr lang="en-US" sz="2000"/>
              <a:t>. </a:t>
            </a:r>
          </a:p>
          <a:p>
            <a:r>
              <a:rPr lang="en-US" sz="2000"/>
              <a:t>Include in your plan:</a:t>
            </a:r>
          </a:p>
          <a:p>
            <a:pPr lvl="1"/>
            <a:r>
              <a:rPr lang="en-US" sz="1600"/>
              <a:t>Additional coursework as needed.</a:t>
            </a:r>
          </a:p>
          <a:p>
            <a:pPr lvl="1"/>
            <a:r>
              <a:rPr lang="en-US" sz="1600"/>
              <a:t>Opportunities for written and oral communication (e.g., via courses, workshops, and presentations at local and national seminar series and conferences.</a:t>
            </a:r>
          </a:p>
          <a:p>
            <a:pPr lvl="1"/>
            <a:r>
              <a:rPr lang="en-US" sz="1600"/>
              <a:t>Include opportunities to train more junior students.</a:t>
            </a:r>
          </a:p>
          <a:p>
            <a:r>
              <a:rPr lang="en-US" sz="2000"/>
              <a:t>It helps to include a formal mentoring/thesis committee to monitor progress.</a:t>
            </a:r>
          </a:p>
          <a:p>
            <a:endParaRPr lang="en-US" sz="2400" b="1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718EF10-280A-4D88-A550-89C47B2AD936}"/>
              </a:ext>
            </a:extLst>
          </p:cNvPr>
          <p:cNvSpPr txBox="1">
            <a:spLocks/>
          </p:cNvSpPr>
          <p:nvPr/>
        </p:nvSpPr>
        <p:spPr>
          <a:xfrm>
            <a:off x="11353800" y="629983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5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46" y="308892"/>
            <a:ext cx="11088164" cy="758952"/>
          </a:xfrm>
        </p:spPr>
        <p:txBody>
          <a:bodyPr>
            <a:noAutofit/>
          </a:bodyPr>
          <a:lstStyle/>
          <a:p>
            <a:pPr algn="l"/>
            <a:r>
              <a:rPr lang="en-US" sz="3200"/>
              <a:t>Institutional Environment &amp; Commitment to Training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537" y="1527048"/>
            <a:ext cx="1147492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Facilities and resources, as well as institutional programs like career development workshops</a:t>
            </a:r>
          </a:p>
          <a:p>
            <a:r>
              <a:rPr lang="en-US" sz="2000"/>
              <a:t>Describe the resources and facilities available to successfully complete the proposed experiments.</a:t>
            </a:r>
          </a:p>
          <a:p>
            <a:r>
              <a:rPr lang="en-US" sz="2000"/>
              <a:t>Describe seminar series that bring in external leaders in the field.</a:t>
            </a:r>
          </a:p>
          <a:p>
            <a:r>
              <a:rPr lang="en-US" sz="2000"/>
              <a:t>Describe opportunities for collaborations and interactions.</a:t>
            </a:r>
          </a:p>
          <a:p>
            <a:r>
              <a:rPr lang="en-US" sz="2000"/>
              <a:t>Include seminars and workshops that focus on career development, grant application writing, starting a lab, etc.</a:t>
            </a:r>
          </a:p>
          <a:p>
            <a:pPr marL="274320" lvl="1" indent="0">
              <a:buNone/>
            </a:pPr>
            <a:endParaRPr lang="en-US" sz="20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8A048-419C-48C1-9BEC-99B03736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6263" y="631235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6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2BE2A5-107D-4C41-B9CE-1A9126EF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6" y="2189584"/>
            <a:ext cx="3370943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5FD86-F14B-49F4-8407-25E014CF7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4304" y="821991"/>
            <a:ext cx="175364" cy="4409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3BFA9-859D-4769-99D7-771E0983A975}"/>
              </a:ext>
            </a:extLst>
          </p:cNvPr>
          <p:cNvSpPr/>
          <p:nvPr/>
        </p:nvSpPr>
        <p:spPr>
          <a:xfrm>
            <a:off x="4856941" y="1361481"/>
            <a:ext cx="6751625" cy="875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Deciphering the NIH Alphabet Soup and Finding A Scientific Home </a:t>
            </a:r>
            <a:r>
              <a:rPr lang="en-US" sz="2800"/>
              <a:t>– Dr. Ericka Boone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C9F58-0994-4899-84CF-17CCD57EF39C}"/>
              </a:ext>
            </a:extLst>
          </p:cNvPr>
          <p:cNvSpPr/>
          <p:nvPr/>
        </p:nvSpPr>
        <p:spPr>
          <a:xfrm>
            <a:off x="4856940" y="2686384"/>
            <a:ext cx="6751625" cy="875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Fellowship Applications: What’s Important to Know? </a:t>
            </a: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Dr. Amanda Boyce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373E7-4C84-4FDC-A6C0-822DF16030CB}"/>
              </a:ext>
            </a:extLst>
          </p:cNvPr>
          <p:cNvSpPr/>
          <p:nvPr/>
        </p:nvSpPr>
        <p:spPr>
          <a:xfrm>
            <a:off x="4856940" y="4072597"/>
            <a:ext cx="6751625" cy="952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Development Awards: What You Don’t Know Can’t Help You!</a:t>
            </a:r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Dr. Lauren Hill</a:t>
            </a:r>
            <a:endParaRPr lang="en-US" sz="1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68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57" y="296366"/>
            <a:ext cx="11323529" cy="758952"/>
          </a:xfrm>
        </p:spPr>
        <p:txBody>
          <a:bodyPr>
            <a:noAutofit/>
          </a:bodyPr>
          <a:lstStyle/>
          <a:p>
            <a:pPr algn="l"/>
            <a:r>
              <a:rPr lang="en-US" sz="3600"/>
              <a:t>Additional Fellowship Review Criteria &amp; Considerations</a:t>
            </a:r>
            <a:endParaRPr lang="en-US" sz="360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75990" y="1536187"/>
            <a:ext cx="10684698" cy="4270248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en-US" sz="2400" b="1"/>
              <a:t>Additional Review Criteria (contribute to score)</a:t>
            </a:r>
          </a:p>
          <a:p>
            <a:pPr lvl="1">
              <a:lnSpc>
                <a:spcPct val="75000"/>
              </a:lnSpc>
            </a:pPr>
            <a:r>
              <a:rPr lang="en-US" sz="2000"/>
              <a:t>Protection for Human Subjects</a:t>
            </a:r>
          </a:p>
          <a:p>
            <a:pPr lvl="1">
              <a:lnSpc>
                <a:spcPct val="75000"/>
              </a:lnSpc>
            </a:pPr>
            <a:r>
              <a:rPr lang="en-US" sz="2000"/>
              <a:t>Inclusion of Women, Minorities, and Children</a:t>
            </a:r>
          </a:p>
          <a:p>
            <a:pPr lvl="1">
              <a:lnSpc>
                <a:spcPct val="75000"/>
              </a:lnSpc>
            </a:pPr>
            <a:r>
              <a:rPr lang="en-US" sz="2000"/>
              <a:t>Vertebrate Animals</a:t>
            </a:r>
          </a:p>
          <a:p>
            <a:pPr lvl="1">
              <a:lnSpc>
                <a:spcPct val="75000"/>
              </a:lnSpc>
            </a:pPr>
            <a:r>
              <a:rPr lang="en-US" sz="2000"/>
              <a:t>Biohazards</a:t>
            </a:r>
          </a:p>
          <a:p>
            <a:pPr lvl="1">
              <a:lnSpc>
                <a:spcPct val="75000"/>
              </a:lnSpc>
            </a:pPr>
            <a:r>
              <a:rPr lang="en-US" sz="2000"/>
              <a:t>Resubmissions</a:t>
            </a:r>
          </a:p>
          <a:p>
            <a:pPr lvl="1">
              <a:lnSpc>
                <a:spcPct val="75000"/>
              </a:lnSpc>
            </a:pPr>
            <a:endParaRPr lang="en-US" sz="2000"/>
          </a:p>
          <a:p>
            <a:pPr>
              <a:lnSpc>
                <a:spcPct val="75000"/>
              </a:lnSpc>
            </a:pPr>
            <a:r>
              <a:rPr lang="en-US" sz="2400" b="1"/>
              <a:t>Additional Review Considerations (can delay funding)</a:t>
            </a:r>
          </a:p>
          <a:p>
            <a:pPr lvl="1">
              <a:lnSpc>
                <a:spcPct val="75000"/>
              </a:lnSpc>
            </a:pPr>
            <a:r>
              <a:rPr lang="en-US" sz="2000"/>
              <a:t>Training in the Responsible Conduct of Research</a:t>
            </a:r>
          </a:p>
          <a:p>
            <a:pPr lvl="1">
              <a:lnSpc>
                <a:spcPct val="75000"/>
              </a:lnSpc>
            </a:pPr>
            <a:r>
              <a:rPr lang="en-US" sz="2000"/>
              <a:t>Applications from Foreign Organizations</a:t>
            </a:r>
          </a:p>
          <a:p>
            <a:pPr lvl="1">
              <a:lnSpc>
                <a:spcPct val="75000"/>
              </a:lnSpc>
            </a:pPr>
            <a:r>
              <a:rPr lang="en-US" sz="2000"/>
              <a:t>Select Agents Research</a:t>
            </a:r>
          </a:p>
          <a:p>
            <a:pPr lvl="1">
              <a:lnSpc>
                <a:spcPct val="75000"/>
              </a:lnSpc>
            </a:pPr>
            <a:r>
              <a:rPr lang="en-US" sz="2000"/>
              <a:t>Resource Sharing Plans </a:t>
            </a:r>
          </a:p>
          <a:p>
            <a:pPr lvl="1">
              <a:lnSpc>
                <a:spcPct val="75000"/>
              </a:lnSpc>
            </a:pPr>
            <a:r>
              <a:rPr lang="en-US" sz="2000"/>
              <a:t>Budget &amp; Period of Support</a:t>
            </a:r>
          </a:p>
          <a:p>
            <a:endParaRPr lang="en-US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8A048-419C-48C1-9BEC-99B03736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997" y="628730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40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69F8-A313-4921-BA71-7F040FF1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2716"/>
            <a:ext cx="10515600" cy="123161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Three (or Five!) Take-Home 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64CA9-8EDA-4DC6-9485-BFB7DB77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0858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AD661-8A3A-4B67-AC25-315185641F1C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C4B1C-0166-4752-B897-E5E230168E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2053634"/>
            <a:ext cx="11074052" cy="314466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Start </a:t>
            </a:r>
            <a:r>
              <a:rPr lang="en-US" sz="2400" b="1"/>
              <a:t>months </a:t>
            </a:r>
            <a:r>
              <a:rPr lang="en-US" sz="2400"/>
              <a:t>in advance.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F27900"/>
                </a:solidFill>
              </a:rPr>
              <a:t>Make sure all application components tell the </a:t>
            </a:r>
            <a:r>
              <a:rPr lang="en-US" sz="2400" b="1">
                <a:solidFill>
                  <a:srgbClr val="F27900"/>
                </a:solidFill>
              </a:rPr>
              <a:t>same, cohesive story</a:t>
            </a:r>
            <a:r>
              <a:rPr lang="en-US" sz="2400">
                <a:solidFill>
                  <a:srgbClr val="F27900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Pay careful </a:t>
            </a:r>
            <a:r>
              <a:rPr lang="en-US" sz="2400" b="1"/>
              <a:t>attention to details</a:t>
            </a:r>
            <a:r>
              <a:rPr lang="en-US" sz="2400"/>
              <a:t>:  fonts, clarity of data, error bars, spelling, etc.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Ask to see </a:t>
            </a:r>
            <a:r>
              <a:rPr lang="en-US" sz="2400" b="1"/>
              <a:t>successful F awards</a:t>
            </a:r>
            <a:r>
              <a:rPr lang="en-US" sz="24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Write the application </a:t>
            </a:r>
            <a:r>
              <a:rPr lang="en-US" sz="2400" b="1"/>
              <a:t>yourself</a:t>
            </a:r>
            <a:r>
              <a:rPr lang="en-US" sz="2400"/>
              <a:t> with your mentor’s guidance.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Want to see sample applications and forms?</a:t>
            </a:r>
          </a:p>
          <a:p>
            <a:pPr lvl="1"/>
            <a:r>
              <a:rPr lang="en-US" sz="2200">
                <a:hlinkClick r:id="rId2"/>
              </a:rPr>
              <a:t>Samples: Applications, Attachments, and other Documents | grants.nih.gov</a:t>
            </a:r>
            <a:endParaRPr lang="en-US" sz="2200">
              <a:hlinkClick r:id="rId3"/>
            </a:endParaRPr>
          </a:p>
          <a:p>
            <a:pPr lvl="1"/>
            <a:r>
              <a:rPr lang="en-US" sz="2200">
                <a:hlinkClick r:id="rId3"/>
              </a:rPr>
              <a:t>Sample Applications &amp; More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348040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2BE2A5-107D-4C41-B9CE-1A9126EF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6" y="2189584"/>
            <a:ext cx="3370943" cy="1325563"/>
          </a:xfrm>
        </p:spPr>
        <p:txBody>
          <a:bodyPr>
            <a:normAutofit/>
          </a:bodyPr>
          <a:lstStyle/>
          <a:p>
            <a:r>
              <a:rPr lang="en-US" sz="4400" dirty="0"/>
              <a:t>Topic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5FD86-F14B-49F4-8407-25E014CF7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4304" y="821991"/>
            <a:ext cx="175364" cy="4409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3BFA9-859D-4769-99D7-771E0983A975}"/>
              </a:ext>
            </a:extLst>
          </p:cNvPr>
          <p:cNvSpPr/>
          <p:nvPr/>
        </p:nvSpPr>
        <p:spPr>
          <a:xfrm>
            <a:off x="4856941" y="1361481"/>
            <a:ext cx="6751625" cy="87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Deciphering the NIH Alphabet Soup and Finding A Scientific Home </a:t>
            </a:r>
            <a:r>
              <a:rPr lang="en-US" sz="2800"/>
              <a:t>– Dr. Ericka Boone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C9F58-0994-4899-84CF-17CCD57EF39C}"/>
              </a:ext>
            </a:extLst>
          </p:cNvPr>
          <p:cNvSpPr/>
          <p:nvPr/>
        </p:nvSpPr>
        <p:spPr>
          <a:xfrm>
            <a:off x="4856940" y="2686384"/>
            <a:ext cx="6751625" cy="87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Fellowship Applications: What’s Important to Know? </a:t>
            </a: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Dr. Amanda Boyce</a:t>
            </a:r>
          </a:p>
        </p:txBody>
      </p:sp>
      <p:sp>
        <p:nvSpPr>
          <p:cNvPr id="8" name="Arrow: Right 7" descr="Arrow pointing to Third Topic">
            <a:extLst>
              <a:ext uri="{FF2B5EF4-FFF2-40B4-BE49-F238E27FC236}">
                <a16:creationId xmlns:a16="http://schemas.microsoft.com/office/drawing/2014/main" id="{BFF3618D-23CF-45DF-80FE-6E2A99F9D227}"/>
              </a:ext>
            </a:extLst>
          </p:cNvPr>
          <p:cNvSpPr/>
          <p:nvPr/>
        </p:nvSpPr>
        <p:spPr>
          <a:xfrm>
            <a:off x="4256831" y="4323166"/>
            <a:ext cx="498764" cy="451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373E7-4C84-4FDC-A6C0-822DF16030CB}"/>
              </a:ext>
            </a:extLst>
          </p:cNvPr>
          <p:cNvSpPr/>
          <p:nvPr/>
        </p:nvSpPr>
        <p:spPr>
          <a:xfrm>
            <a:off x="4856940" y="4072597"/>
            <a:ext cx="6751625" cy="952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Development Awards: What You Don’t Know Can’t Help You!</a:t>
            </a:r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Dr. Lauren Hill</a:t>
            </a:r>
            <a:endParaRPr lang="en-US" sz="1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63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CBFC2E-C494-49C4-A84C-3450695A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Career Development Awards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A36027-E4AF-4065-B127-2D9EC0DA3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b="0" i="0" dirty="0">
                <a:solidFill>
                  <a:schemeClr val="tx1"/>
                </a:solidFill>
                <a:effectLst/>
              </a:rPr>
              <a:t>Career Development Awards, also known as CDA or "K" awards</a:t>
            </a:r>
            <a:r>
              <a:rPr lang="en-US" sz="2000" dirty="0"/>
              <a:t> designed for:</a:t>
            </a:r>
            <a:endParaRPr lang="en-US" sz="2000" b="0" i="0" dirty="0">
              <a:solidFill>
                <a:schemeClr val="tx1"/>
              </a:solidFill>
              <a:effectLst/>
            </a:endParaRPr>
          </a:p>
          <a:p>
            <a:pPr lvl="1"/>
            <a:r>
              <a:rPr lang="en-US" sz="1800" b="0" i="0" dirty="0">
                <a:solidFill>
                  <a:schemeClr val="tx1"/>
                </a:solidFill>
                <a:effectLst/>
              </a:rPr>
              <a:t>Individuals with a doctoral degree who have demonstrated independent research accomplishments</a:t>
            </a:r>
          </a:p>
          <a:p>
            <a:pPr lvl="1"/>
            <a:r>
              <a:rPr lang="en-US" sz="1800" b="0" i="0" dirty="0">
                <a:solidFill>
                  <a:schemeClr val="tx1"/>
                </a:solidFill>
                <a:effectLst/>
              </a:rPr>
              <a:t>Need additional experience to establish or sustain an independent research program.   </a:t>
            </a:r>
          </a:p>
          <a:p>
            <a:r>
              <a:rPr lang="en-US" sz="2000" dirty="0">
                <a:solidFill>
                  <a:schemeClr val="tx1"/>
                </a:solidFill>
              </a:rPr>
              <a:t>K awards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provide up to five years of salary support </a:t>
            </a:r>
            <a:r>
              <a:rPr lang="en-US" sz="2000" b="1" i="0" dirty="0">
                <a:solidFill>
                  <a:srgbClr val="FF8205"/>
                </a:solidFill>
                <a:effectLst/>
              </a:rPr>
              <a:t>and guarantee substantial protected time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to engage in research and related activities. 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Not every NIH IC participates in every K mechanism</a:t>
            </a:r>
          </a:p>
          <a:p>
            <a:r>
              <a:rPr lang="en-US" sz="2000" dirty="0">
                <a:solidFill>
                  <a:schemeClr val="tx1"/>
                </a:solidFill>
              </a:rPr>
              <a:t>ICs may have specific policies for K awards</a:t>
            </a:r>
          </a:p>
          <a:p>
            <a:r>
              <a:rPr lang="en-US" sz="2000" dirty="0"/>
              <a:t>View current K funding opportunities -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https://researchtraining.nih.gov/programs/career-development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DF325-D81D-43CD-BAF6-D4DC9647C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4DA8466-51B6-440F-8995-3D5918D9CE24}" type="slidenum">
              <a:rPr lang="en-US" sz="1600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30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7829125-B894-49B2-8ED9-EAFA5A6E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kern="0" dirty="0"/>
              <a:t>K-Awards are Intended for Those Who…</a:t>
            </a:r>
            <a:endParaRPr lang="en-US" sz="3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7F8397-C857-44FD-9C24-9821AC0E3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/>
              <a:t>Are in initial phase of research career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Initial phase of research can vary across ICs.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At NIMH – this is no more than 6 years of post-doctoral experience at time of initial submission or resubmission</a:t>
            </a:r>
          </a:p>
          <a:p>
            <a:r>
              <a:rPr lang="en-US" sz="2400"/>
              <a:t>Require supervised career development beyond post-doc</a:t>
            </a:r>
          </a:p>
          <a:p>
            <a:r>
              <a:rPr lang="en-US" sz="2400"/>
              <a:t>Aim to soon become an independent scientific investigator</a:t>
            </a:r>
          </a:p>
          <a:p>
            <a:endParaRPr lang="en-US" sz="2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2D3110B-3145-48DB-8B87-47D3522EB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fld id="{46688D5D-5A53-4C18-A58E-42715FD2677C}" type="slidenum">
              <a:rPr lang="en-US">
                <a:latin typeface="Calibri" panose="020F0502020204030204"/>
                <a:ea typeface="ＭＳ Ｐゴシック" panose="020B0600070205080204" pitchFamily="34" charset="-128"/>
              </a:rPr>
              <a:pPr eaLnBrk="0" hangingPunct="0">
                <a:defRPr/>
              </a:pPr>
              <a:t>34</a:t>
            </a:fld>
            <a:endParaRPr lang="en-US" dirty="0">
              <a:latin typeface="Calibri" panose="020F0502020204030204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31F8A3A-41EB-407A-9084-80D6EA21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600" dirty="0"/>
              <a:t>Examples of Mentored Early Career “K” Awards</a:t>
            </a:r>
          </a:p>
        </p:txBody>
      </p:sp>
      <p:graphicFrame>
        <p:nvGraphicFramePr>
          <p:cNvPr id="9" name="Diagram 8" descr="K01-Mentored Research Scientist Career Development Award&#10;K08-Mentored Clinical Scientist Research Career Development Award&#10;K23-Mentored Patient-Oriented Career Development Award &#10;K99/R00-Mentored Pathway to Independence Award&#10;">
            <a:extLst>
              <a:ext uri="{FF2B5EF4-FFF2-40B4-BE49-F238E27FC236}">
                <a16:creationId xmlns:a16="http://schemas.microsoft.com/office/drawing/2014/main" id="{656FF6BE-5406-4608-9DBC-79D142323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308987"/>
              </p:ext>
            </p:extLst>
          </p:nvPr>
        </p:nvGraphicFramePr>
        <p:xfrm>
          <a:off x="1210019" y="1414894"/>
          <a:ext cx="9771961" cy="460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9B4C6E-0D58-4BBC-A495-8A1E90A54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fld id="{46688D5D-5A53-4C18-A58E-42715FD2677C}" type="slidenum">
              <a:rPr lang="en-US" sz="160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34" charset="-128"/>
              </a:rPr>
              <a:pPr eaLnBrk="0" hangingPunct="0">
                <a:defRPr/>
              </a:pPr>
              <a:t>35</a:t>
            </a:fld>
            <a:endParaRPr lang="en-US" dirty="0">
              <a:solidFill>
                <a:schemeClr val="bg1"/>
              </a:solidFill>
              <a:latin typeface="Calibri" panose="020F0502020204030204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772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51908FB-E7C7-4E8A-9FB5-575EF20B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kern="0" dirty="0"/>
              <a:t>K-Award Eligibility </a:t>
            </a:r>
            <a:endParaRPr lang="en-US" sz="3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0C12A-2BA8-47BA-936C-129D16C77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562" y="2333904"/>
            <a:ext cx="11499454" cy="3516922"/>
          </a:xfrm>
        </p:spPr>
        <p:txBody>
          <a:bodyPr>
            <a:normAutofit/>
          </a:bodyPr>
          <a:lstStyle/>
          <a:p>
            <a:r>
              <a:rPr lang="en-US" sz="2000"/>
              <a:t>U.S. Citizen, Non-Citizen National, or Permanent Resident (</a:t>
            </a:r>
            <a:r>
              <a:rPr lang="en-US" sz="2000" u="sng"/>
              <a:t>except</a:t>
            </a:r>
            <a:r>
              <a:rPr lang="en-US" sz="2000"/>
              <a:t> K99)</a:t>
            </a:r>
          </a:p>
          <a:p>
            <a:r>
              <a:rPr lang="en-US" sz="2000"/>
              <a:t>Research Doctoral Degree: K01</a:t>
            </a:r>
          </a:p>
          <a:p>
            <a:r>
              <a:rPr lang="en-US" sz="2000"/>
              <a:t>Clinical Doctoral Degree: K01, K08, K23</a:t>
            </a:r>
          </a:p>
          <a:p>
            <a:r>
              <a:rPr lang="en-US" sz="2000" u="sng"/>
              <a:t>Ineligible</a:t>
            </a:r>
            <a:r>
              <a:rPr lang="en-US" sz="2000"/>
              <a:t> if current or former PI of Public Health Service (PHS) Career Development (K) or certain Research (R) Awards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2F29E77-416E-473B-AADE-A60A12A8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0" hangingPunct="0">
              <a:defRPr/>
            </a:pPr>
            <a:fld id="{46688D5D-5A53-4C18-A58E-42715FD2677C}" type="slidenum">
              <a:rPr lang="en-US">
                <a:latin typeface="Calibri" panose="020F0502020204030204"/>
                <a:ea typeface="ＭＳ Ｐゴシック" panose="020B0600070205080204" pitchFamily="34" charset="-128"/>
              </a:rPr>
              <a:pPr eaLnBrk="0" hangingPunct="0">
                <a:defRPr/>
              </a:pPr>
              <a:t>36</a:t>
            </a:fld>
            <a:endParaRPr lang="en-US" dirty="0">
              <a:latin typeface="Calibri" panose="020F0502020204030204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50F1D6-51F5-4245-9A02-17798F1D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Characteristics of a Mentored K-Award</a:t>
            </a:r>
          </a:p>
        </p:txBody>
      </p:sp>
      <p:graphicFrame>
        <p:nvGraphicFramePr>
          <p:cNvPr id="5" name="Diagram 4" descr="K01, K08, &amp; K23&#10;Duration: 3-5 years (4 is the default maximum)&#10;Minimum Research Effort: 75%&#10;Renewability: None&#10;Support: Salary (up to $100K) + Research (up to $50K)&#10;&#10;K99/R00&#10;&#10;Duration: K99 (up to 2 years) + R00 Independent Investigator Phase (up to 3 years)&#10;Support During K99: Salary (up to $75K) + Research (up to $20K)&#10;R00 Phase:&#10; Requires full-time tenure track position (or equivalent)&#10; Advancement to R00 Phase is not automatic&#10;">
            <a:extLst>
              <a:ext uri="{FF2B5EF4-FFF2-40B4-BE49-F238E27FC236}">
                <a16:creationId xmlns:a16="http://schemas.microsoft.com/office/drawing/2014/main" id="{83E1F8AC-DDD5-4D3A-966E-0570CA33E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025200"/>
              </p:ext>
            </p:extLst>
          </p:nvPr>
        </p:nvGraphicFramePr>
        <p:xfrm>
          <a:off x="2173289" y="1252043"/>
          <a:ext cx="8848725" cy="414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B6653EE-9A28-4273-9E0E-55543C165A1A}"/>
              </a:ext>
            </a:extLst>
          </p:cNvPr>
          <p:cNvSpPr/>
          <p:nvPr/>
        </p:nvSpPr>
        <p:spPr bwMode="auto">
          <a:xfrm>
            <a:off x="4151312" y="5328311"/>
            <a:ext cx="4704589" cy="140207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800">
                <a:solidFill>
                  <a:prstClr val="black"/>
                </a:solidFill>
                <a:latin typeface="Arial" charset="0"/>
                <a:ea typeface="ＭＳ Ｐゴシック" charset="0"/>
              </a:rPr>
              <a:t>Ks can and do differ by Institute. </a:t>
            </a:r>
          </a:p>
          <a:p>
            <a:pPr algn="ctr">
              <a:defRPr/>
            </a:pPr>
            <a:r>
              <a:rPr lang="en-US" sz="1800" b="1">
                <a:solidFill>
                  <a:srgbClr val="002060"/>
                </a:solidFill>
                <a:latin typeface="Arial" charset="0"/>
                <a:ea typeface="ＭＳ Ｐゴシック" charset="0"/>
              </a:rPr>
              <a:t>Speak to a Program Officer!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593D8C-E989-491D-9512-A87BBDCFD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fld id="{46688D5D-5A53-4C18-A58E-42715FD2677C}" type="slidenum">
              <a:rPr lang="en-US" sz="160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34" charset="-128"/>
              </a:rPr>
              <a:pPr eaLnBrk="0" hangingPunct="0">
                <a:defRPr/>
              </a:pPr>
              <a:t>37</a:t>
            </a:fld>
            <a:endParaRPr lang="en-US" dirty="0">
              <a:solidFill>
                <a:schemeClr val="bg1"/>
              </a:solidFill>
              <a:latin typeface="Calibri" panose="020F0502020204030204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505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FECA31-73AC-4EDD-B8FA-93C518BC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/>
              <a:t>K Award Review Criteria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862CAC-5406-4F67-84FE-B1FD3F9BD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058" y="1565753"/>
            <a:ext cx="11193883" cy="45563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  <a:defRPr/>
            </a:pPr>
            <a:r>
              <a:rPr lang="en-US" sz="2000"/>
              <a:t>Candidate </a:t>
            </a:r>
            <a:endParaRPr lang="en-US" sz="20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800">
                <a:solidFill>
                  <a:schemeClr val="accent1"/>
                </a:solidFill>
              </a:rPr>
              <a:t>Previous training, productivity, letters of recommendation, potential for independence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sz="90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  <a:defRPr/>
            </a:pPr>
            <a:r>
              <a:rPr lang="en-US" sz="2000"/>
              <a:t>Research Plan</a:t>
            </a:r>
            <a:endParaRPr lang="en-US" sz="20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800">
                <a:solidFill>
                  <a:schemeClr val="accent1"/>
                </a:solidFill>
              </a:rPr>
              <a:t>Important problem, keeping up/advancing the field, well designed, provide a platform/pilot data for RPG, feasible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sz="90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  <a:defRPr/>
            </a:pPr>
            <a:r>
              <a:rPr lang="en-US" sz="2000"/>
              <a:t>Career Development Plan</a:t>
            </a:r>
            <a:endParaRPr lang="en-US" sz="20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800">
                <a:solidFill>
                  <a:schemeClr val="accent1"/>
                </a:solidFill>
              </a:rPr>
              <a:t>Expand current skill set, well-integrated with research project, too generic? too much? right elements?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sz="90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  <a:defRPr/>
            </a:pPr>
            <a:r>
              <a:rPr lang="en-US" sz="2000"/>
              <a:t>Mentors, Consultants, &amp; Collaborators</a:t>
            </a:r>
            <a:endParaRPr lang="en-US" sz="20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800">
                <a:solidFill>
                  <a:schemeClr val="accent1"/>
                </a:solidFill>
              </a:rPr>
              <a:t>Scientific expertise, mentoring track record, level of commitment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sz="90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  <a:defRPr/>
            </a:pPr>
            <a:r>
              <a:rPr lang="en-US" sz="2000"/>
              <a:t>Institutional Commitment</a:t>
            </a:r>
          </a:p>
          <a:p>
            <a:endParaRPr lang="en-US" sz="2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B1D97FF-31B3-41A5-862E-7F82204AA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0" hangingPunct="0">
              <a:defRPr/>
            </a:pPr>
            <a:fld id="{46688D5D-5A53-4C18-A58E-42715FD2677C}" type="slidenum">
              <a:rPr lang="en-US">
                <a:latin typeface="Calibri" panose="020F0502020204030204"/>
                <a:ea typeface="ＭＳ Ｐゴシック" panose="020B0600070205080204" pitchFamily="34" charset="-128"/>
              </a:rPr>
              <a:pPr eaLnBrk="0" hangingPunct="0">
                <a:defRPr/>
              </a:pPr>
              <a:t>38</a:t>
            </a:fld>
            <a:endParaRPr lang="en-US" dirty="0">
              <a:latin typeface="Calibri" panose="020F0502020204030204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467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FECA31-73AC-4EDD-B8FA-93C518BC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 Award Tips – What Should You Absolutely Do?!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862CAC-5406-4F67-84FE-B1FD3F9BD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406" y="1392221"/>
            <a:ext cx="11693110" cy="43998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  <a:defRPr/>
            </a:pPr>
            <a:r>
              <a:rPr lang="en-US" sz="2000" dirty="0"/>
              <a:t>Make Sure The Application Is Cohesive 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800" dirty="0">
                <a:solidFill>
                  <a:schemeClr val="accent1"/>
                </a:solidFill>
              </a:rPr>
              <a:t>Career Development Plan, Mentors, and Research Plan </a:t>
            </a:r>
            <a:r>
              <a:rPr lang="en-US" sz="1800" b="1" dirty="0">
                <a:solidFill>
                  <a:srgbClr val="FF8205"/>
                </a:solidFill>
              </a:rPr>
              <a:t>should hang together </a:t>
            </a:r>
            <a:r>
              <a:rPr lang="en-US" sz="1800" dirty="0">
                <a:solidFill>
                  <a:schemeClr val="accent1"/>
                </a:solidFill>
              </a:rPr>
              <a:t>to </a:t>
            </a:r>
            <a:r>
              <a:rPr lang="en-US" sz="1800" b="1" dirty="0">
                <a:solidFill>
                  <a:srgbClr val="F27900"/>
                </a:solidFill>
              </a:rPr>
              <a:t>tell a story </a:t>
            </a:r>
            <a:r>
              <a:rPr lang="en-US" sz="1800" dirty="0">
                <a:solidFill>
                  <a:schemeClr val="accent1"/>
                </a:solidFill>
              </a:rPr>
              <a:t>of how they move candidate forward towards research independence.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None/>
              <a:defRPr/>
            </a:pPr>
            <a:r>
              <a:rPr lang="en-US" sz="2000" dirty="0"/>
              <a:t>Turn Training Gaps into Training Opportunities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800" b="1" dirty="0">
                <a:solidFill>
                  <a:srgbClr val="FF8205"/>
                </a:solidFill>
              </a:rPr>
              <a:t>Important Tip:  </a:t>
            </a:r>
            <a:r>
              <a:rPr lang="en-US" sz="1800" dirty="0">
                <a:solidFill>
                  <a:schemeClr val="accent1"/>
                </a:solidFill>
              </a:rPr>
              <a:t>No ‘shell games’, don’t try to hide areas of relative weakness/additional training needs Reviewers </a:t>
            </a:r>
            <a:r>
              <a:rPr lang="en-US" sz="1800" b="1" i="1" u="sng" dirty="0">
                <a:solidFill>
                  <a:schemeClr val="accent1"/>
                </a:solidFill>
              </a:rPr>
              <a:t>will</a:t>
            </a:r>
            <a:r>
              <a:rPr lang="en-US" sz="1800" dirty="0">
                <a:solidFill>
                  <a:schemeClr val="accent1"/>
                </a:solidFill>
              </a:rPr>
              <a:t> see them.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800" dirty="0">
                <a:solidFill>
                  <a:schemeClr val="accent1"/>
                </a:solidFill>
              </a:rPr>
              <a:t>Be </a:t>
            </a:r>
            <a:r>
              <a:rPr lang="en-US" sz="1800" i="1" dirty="0">
                <a:solidFill>
                  <a:schemeClr val="accent1"/>
                </a:solidFill>
              </a:rPr>
              <a:t>specific</a:t>
            </a:r>
            <a:r>
              <a:rPr lang="en-US" sz="1800" dirty="0">
                <a:solidFill>
                  <a:schemeClr val="accent1"/>
                </a:solidFill>
              </a:rPr>
              <a:t> about how the K award will provide career development needed to achieve research independence.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None/>
              <a:defRPr/>
            </a:pPr>
            <a:r>
              <a:rPr lang="en-US" sz="2000" dirty="0"/>
              <a:t>Mentors should be Mentoring!!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800" dirty="0">
                <a:solidFill>
                  <a:schemeClr val="accent1"/>
                </a:solidFill>
              </a:rPr>
              <a:t>The mentors’ expertise and commitment to the candidate should be evident.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800" dirty="0">
                <a:solidFill>
                  <a:schemeClr val="accent1"/>
                </a:solidFill>
              </a:rPr>
              <a:t>Mentor </a:t>
            </a:r>
            <a:r>
              <a:rPr lang="en-US" sz="1800" dirty="0" err="1">
                <a:solidFill>
                  <a:schemeClr val="accent1"/>
                </a:solidFill>
              </a:rPr>
              <a:t>biosketches</a:t>
            </a:r>
            <a:r>
              <a:rPr lang="en-US" sz="1800" dirty="0">
                <a:solidFill>
                  <a:schemeClr val="accent1"/>
                </a:solidFill>
              </a:rPr>
              <a:t> should be tailored to the K.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accent1"/>
                </a:solidFill>
              </a:rPr>
              <a:t>Mentoring team should have </a:t>
            </a:r>
            <a:r>
              <a:rPr lang="en-US" sz="1400" dirty="0">
                <a:solidFill>
                  <a:srgbClr val="F27900"/>
                </a:solidFill>
              </a:rPr>
              <a:t>complementary skills </a:t>
            </a:r>
            <a:r>
              <a:rPr lang="en-US" sz="1400" dirty="0">
                <a:solidFill>
                  <a:schemeClr val="accent1"/>
                </a:solidFill>
              </a:rPr>
              <a:t>well matched to candidate </a:t>
            </a:r>
          </a:p>
          <a:p>
            <a:pPr marL="339725" lvl="1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  <a:defRPr/>
            </a:pPr>
            <a:r>
              <a:rPr lang="en-US" sz="1400" dirty="0">
                <a:solidFill>
                  <a:schemeClr val="accent1"/>
                </a:solidFill>
              </a:rPr>
              <a:t>     career development plans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accent1"/>
                </a:solidFill>
              </a:rPr>
              <a:t>Mentors should have strong research and strong mentoring track records.</a:t>
            </a:r>
            <a:br>
              <a:rPr lang="en-US" sz="1600" dirty="0">
                <a:solidFill>
                  <a:schemeClr val="accent1"/>
                </a:solidFill>
              </a:rPr>
            </a:br>
            <a:endParaRPr lang="en-US" sz="5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6" name="Table 5" descr="Example Plan with 5 columns&#10;Column 1: text sample School MH Services, Implementation trials, and mixed methods&#10;Column 2: Mentors&#10;Column 3: Didactics&#10;Column 4: Project&#10;Column 5: Pubs/Other">
            <a:extLst>
              <a:ext uri="{FF2B5EF4-FFF2-40B4-BE49-F238E27FC236}">
                <a16:creationId xmlns:a16="http://schemas.microsoft.com/office/drawing/2014/main" id="{312AD1C3-BF3D-46F5-85FC-9C320F69F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2984"/>
              </p:ext>
            </p:extLst>
          </p:nvPr>
        </p:nvGraphicFramePr>
        <p:xfrm>
          <a:off x="7567776" y="4761633"/>
          <a:ext cx="4446740" cy="134028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07543">
                  <a:extLst>
                    <a:ext uri="{9D8B030D-6E8A-4147-A177-3AD203B41FA5}">
                      <a16:colId xmlns:a16="http://schemas.microsoft.com/office/drawing/2014/main" val="3463806911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val="2755211200"/>
                    </a:ext>
                  </a:extLst>
                </a:gridCol>
                <a:gridCol w="731468">
                  <a:extLst>
                    <a:ext uri="{9D8B030D-6E8A-4147-A177-3AD203B41FA5}">
                      <a16:colId xmlns:a16="http://schemas.microsoft.com/office/drawing/2014/main" val="3063464367"/>
                    </a:ext>
                  </a:extLst>
                </a:gridCol>
                <a:gridCol w="628443">
                  <a:extLst>
                    <a:ext uri="{9D8B030D-6E8A-4147-A177-3AD203B41FA5}">
                      <a16:colId xmlns:a16="http://schemas.microsoft.com/office/drawing/2014/main" val="4029997222"/>
                    </a:ext>
                  </a:extLst>
                </a:gridCol>
                <a:gridCol w="896305">
                  <a:extLst>
                    <a:ext uri="{9D8B030D-6E8A-4147-A177-3AD203B41FA5}">
                      <a16:colId xmlns:a16="http://schemas.microsoft.com/office/drawing/2014/main" val="2886391649"/>
                    </a:ext>
                  </a:extLst>
                </a:gridCol>
              </a:tblGrid>
              <a:tr h="22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EXAMPLE PLAN DR. K.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MENTORS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DIDACTICS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PROJECT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PUBS/OTHER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01664"/>
                  </a:ext>
                </a:extLst>
              </a:tr>
              <a:tr h="22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School MH Services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248320"/>
                  </a:ext>
                </a:extLst>
              </a:tr>
              <a:tr h="22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320253"/>
                  </a:ext>
                </a:extLst>
              </a:tr>
              <a:tr h="22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Implementation Trials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8297655"/>
                  </a:ext>
                </a:extLst>
              </a:tr>
              <a:tr h="22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345356"/>
                  </a:ext>
                </a:extLst>
              </a:tr>
              <a:tr h="22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Mixed Methods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706550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B1D97FF-31B3-41A5-862E-7F82204AA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0" hangingPunct="0">
              <a:defRPr/>
            </a:pPr>
            <a:fld id="{46688D5D-5A53-4C18-A58E-42715FD2677C}" type="slidenum">
              <a:rPr lang="en-US">
                <a:latin typeface="Calibri" panose="020F0502020204030204"/>
                <a:ea typeface="ＭＳ Ｐゴシック" panose="020B0600070205080204" pitchFamily="34" charset="-128"/>
              </a:rPr>
              <a:pPr eaLnBrk="0" hangingPunct="0">
                <a:defRPr/>
              </a:pPr>
              <a:t>39</a:t>
            </a:fld>
            <a:endParaRPr lang="en-US" dirty="0">
              <a:latin typeface="Calibri" panose="020F0502020204030204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14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2BE2A5-107D-4C41-B9CE-1A9126EF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6" y="2189584"/>
            <a:ext cx="3370943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Topic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5FD86-F14B-49F4-8407-25E014CF7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4304" y="821991"/>
            <a:ext cx="175364" cy="4409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 descr="Arrow pointing to First Topic">
            <a:extLst>
              <a:ext uri="{FF2B5EF4-FFF2-40B4-BE49-F238E27FC236}">
                <a16:creationId xmlns:a16="http://schemas.microsoft.com/office/drawing/2014/main" id="{49EF613C-660D-490B-817D-F2FDDFB37A36}"/>
              </a:ext>
            </a:extLst>
          </p:cNvPr>
          <p:cNvSpPr/>
          <p:nvPr/>
        </p:nvSpPr>
        <p:spPr>
          <a:xfrm>
            <a:off x="4215740" y="1567543"/>
            <a:ext cx="498764" cy="451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3BFA9-859D-4769-99D7-771E0983A975}"/>
              </a:ext>
            </a:extLst>
          </p:cNvPr>
          <p:cNvSpPr/>
          <p:nvPr/>
        </p:nvSpPr>
        <p:spPr>
          <a:xfrm>
            <a:off x="4856941" y="1361481"/>
            <a:ext cx="6751625" cy="875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Deciphering the NIH Alphabet Soup and Finding A Scientific Home </a:t>
            </a:r>
            <a:r>
              <a:rPr lang="en-US" sz="2800"/>
              <a:t>– Dr. Ericka Boone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C9F58-0994-4899-84CF-17CCD57EF39C}"/>
              </a:ext>
            </a:extLst>
          </p:cNvPr>
          <p:cNvSpPr/>
          <p:nvPr/>
        </p:nvSpPr>
        <p:spPr>
          <a:xfrm>
            <a:off x="4856940" y="2686384"/>
            <a:ext cx="6751625" cy="87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Fellowship Applications: What’s Important to Know?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Dr. Amanda Boyce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373E7-4C84-4FDC-A6C0-822DF16030CB}"/>
              </a:ext>
            </a:extLst>
          </p:cNvPr>
          <p:cNvSpPr/>
          <p:nvPr/>
        </p:nvSpPr>
        <p:spPr>
          <a:xfrm>
            <a:off x="4856940" y="4072597"/>
            <a:ext cx="6751625" cy="952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Development Awards: What You Don’t Know Can’t Help You!</a:t>
            </a:r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Dr. Lauren Hill</a:t>
            </a:r>
            <a:endParaRPr lang="en-US" sz="1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36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300B32-3605-4DE5-BDD9-0C4529B58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644" y="2996845"/>
            <a:ext cx="10577689" cy="23987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 &amp; A?</a:t>
            </a:r>
          </a:p>
        </p:txBody>
      </p:sp>
    </p:spTree>
    <p:extLst>
      <p:ext uri="{BB962C8B-B14F-4D97-AF65-F5344CB8AC3E}">
        <p14:creationId xmlns:p14="http://schemas.microsoft.com/office/powerpoint/2010/main" val="283858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CCA4-504C-43A8-9C20-8B53597A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92" y="299810"/>
            <a:ext cx="10515600" cy="906557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</a:rPr>
              <a:t>Who Are We? The NIH!</a:t>
            </a:r>
          </a:p>
        </p:txBody>
      </p:sp>
      <p:pic>
        <p:nvPicPr>
          <p:cNvPr id="4" name="Picture 3" descr="NIH page - Who We Are">
            <a:hlinkClick r:id="rId3"/>
            <a:extLst>
              <a:ext uri="{FF2B5EF4-FFF2-40B4-BE49-F238E27FC236}">
                <a16:creationId xmlns:a16="http://schemas.microsoft.com/office/drawing/2014/main" id="{5B7DA0D7-8143-4D49-A154-CC3522A29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08" y="1639662"/>
            <a:ext cx="9760642" cy="39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3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862F26-3A68-437B-B6F0-3793CC8186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641" y="214707"/>
            <a:ext cx="8651882" cy="8578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 2021 Operating Budget: ~$41B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95E3B32-F926-4B15-9956-111E9196C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079" y="1670291"/>
            <a:ext cx="2370888" cy="1043363"/>
          </a:xfrm>
          <a:prstGeom prst="rect">
            <a:avLst/>
          </a:prstGeom>
          <a:solidFill>
            <a:srgbClr val="FFECB4"/>
          </a:solidFill>
          <a:ln w="28575" algn="ctr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tIns="91440" bIns="9144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Training: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$886,806</a:t>
            </a:r>
          </a:p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Career: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$844,348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Total: $1,731,154</a:t>
            </a:r>
          </a:p>
        </p:txBody>
      </p:sp>
      <p:graphicFrame>
        <p:nvGraphicFramePr>
          <p:cNvPr id="8" name="Chart 7" title="FY 2017 Operating Budget Chart">
            <a:extLst>
              <a:ext uri="{FF2B5EF4-FFF2-40B4-BE49-F238E27FC236}">
                <a16:creationId xmlns:a16="http://schemas.microsoft.com/office/drawing/2014/main" id="{6ADD787F-AAEB-40E3-A73D-88EC990CA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672975"/>
              </p:ext>
            </p:extLst>
          </p:nvPr>
        </p:nvGraphicFramePr>
        <p:xfrm>
          <a:off x="1780058" y="1271777"/>
          <a:ext cx="8548224" cy="530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 title="Research Training 2.5%">
            <a:extLst>
              <a:ext uri="{FF2B5EF4-FFF2-40B4-BE49-F238E27FC236}">
                <a16:creationId xmlns:a16="http://schemas.microsoft.com/office/drawing/2014/main" id="{7B8CB90B-B13D-47C6-8ADB-CE2F814034C2}"/>
              </a:ext>
            </a:extLst>
          </p:cNvPr>
          <p:cNvSpPr/>
          <p:nvPr/>
        </p:nvSpPr>
        <p:spPr>
          <a:xfrm>
            <a:off x="6096000" y="3112168"/>
            <a:ext cx="2374231" cy="1534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09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 title="Research Training 2.5%">
            <a:extLst>
              <a:ext uri="{FF2B5EF4-FFF2-40B4-BE49-F238E27FC236}">
                <a16:creationId xmlns:a16="http://schemas.microsoft.com/office/drawing/2014/main" id="{1982954C-1ECC-4D77-A0F1-64009E95BCC9}"/>
              </a:ext>
            </a:extLst>
          </p:cNvPr>
          <p:cNvSpPr/>
          <p:nvPr/>
        </p:nvSpPr>
        <p:spPr>
          <a:xfrm>
            <a:off x="5676263" y="1466547"/>
            <a:ext cx="1255113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09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 descr="Research Training 2.5%&#10;&#10;Research Training 2.0%" title="Research Training 2.5%">
            <a:extLst>
              <a:ext uri="{FF2B5EF4-FFF2-40B4-BE49-F238E27FC236}">
                <a16:creationId xmlns:a16="http://schemas.microsoft.com/office/drawing/2014/main" id="{69C01FA5-A08A-47E1-979C-86F7D9327A42}"/>
              </a:ext>
            </a:extLst>
          </p:cNvPr>
          <p:cNvSpPr/>
          <p:nvPr/>
        </p:nvSpPr>
        <p:spPr>
          <a:xfrm>
            <a:off x="2190044" y="3326029"/>
            <a:ext cx="1930400" cy="496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09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D043A-6480-4D77-A526-4CD1B0ADD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732" y="6470555"/>
            <a:ext cx="47371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3200" b="1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NIH Budget Office: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 tooltip="NIH Budget Off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http://officeofbudget.od.nih.gov/index.htm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12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>
            <a:extLst>
              <a:ext uri="{FF2B5EF4-FFF2-40B4-BE49-F238E27FC236}">
                <a16:creationId xmlns:a16="http://schemas.microsoft.com/office/drawing/2014/main" id="{DFF5CB35-EBE6-4E22-B8EC-490165D6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45" y="111141"/>
            <a:ext cx="11480005" cy="110905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NIH: 27 Institutes &amp; Centers</a:t>
            </a:r>
          </a:p>
        </p:txBody>
      </p:sp>
      <p:grpSp>
        <p:nvGrpSpPr>
          <p:cNvPr id="3" name="Group 2" descr="Chart shows the following linked to the Office of the Director:&#10;-All 27 NIH Institutes and centers&#10;-Office of Extramural Research&#10;Division of Biomedical Research Workforce (DBRW)&#10;-Office for Scientific Workforce Diversity&#10;-Office of Intramural Training and Education&#10;&#10;&#10;Shows the Office of Extramural Research, Division of Biomedical Research Workforce within the office of the Director&#10;&#10;Show">
            <a:extLst>
              <a:ext uri="{FF2B5EF4-FFF2-40B4-BE49-F238E27FC236}">
                <a16:creationId xmlns:a16="http://schemas.microsoft.com/office/drawing/2014/main" id="{4C600770-3271-4715-A74A-3D2B6036DFE2}"/>
              </a:ext>
            </a:extLst>
          </p:cNvPr>
          <p:cNvGrpSpPr/>
          <p:nvPr/>
        </p:nvGrpSpPr>
        <p:grpSpPr>
          <a:xfrm>
            <a:off x="1759226" y="1266607"/>
            <a:ext cx="8022025" cy="4769305"/>
            <a:chOff x="1955168" y="1483119"/>
            <a:chExt cx="8022025" cy="476930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DFD14C4-6EFF-44D6-8053-D56C2709C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71549" y="4788278"/>
              <a:ext cx="6498634" cy="548640"/>
              <a:chOff x="2871549" y="2253870"/>
              <a:chExt cx="6498634" cy="548640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66C2C62-6F3C-4D8D-8990-6F5FBE625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52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or: Elbow 119">
                <a:extLst>
                  <a:ext uri="{FF2B5EF4-FFF2-40B4-BE49-F238E27FC236}">
                    <a16:creationId xmlns:a16="http://schemas.microsoft.com/office/drawing/2014/main" id="{0C21CA25-70AA-4D57-B73E-62AD3EDA19EA}"/>
                  </a:ext>
                </a:extLst>
              </p:cNvPr>
              <p:cNvCxnSpPr/>
              <p:nvPr/>
            </p:nvCxnSpPr>
            <p:spPr>
              <a:xfrm rot="5400000" flipH="1" flipV="1">
                <a:off x="6114516" y="-865791"/>
                <a:ext cx="12700" cy="6498634"/>
              </a:xfrm>
              <a:prstGeom prst="bentConnector3">
                <a:avLst>
                  <a:gd name="adj1" fmla="val 1132457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FEE7DE6-602E-4E17-92CE-601EF0208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9229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1A1BC06-1C56-4DF1-937B-4ED6BE1ED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4713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7C06F0BC-86CA-4985-B347-5A3D5BF32D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8951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7163F62-1ED9-4067-BE11-0C404DB88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71549" y="4036956"/>
              <a:ext cx="6498634" cy="548640"/>
              <a:chOff x="2871549" y="2253870"/>
              <a:chExt cx="6498634" cy="548640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7A2141A-B609-4DD2-A0A3-FFFDE3350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52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or: Elbow 113">
                <a:extLst>
                  <a:ext uri="{FF2B5EF4-FFF2-40B4-BE49-F238E27FC236}">
                    <a16:creationId xmlns:a16="http://schemas.microsoft.com/office/drawing/2014/main" id="{34331A35-5717-438A-8DC7-C3E7B932B495}"/>
                  </a:ext>
                </a:extLst>
              </p:cNvPr>
              <p:cNvCxnSpPr/>
              <p:nvPr/>
            </p:nvCxnSpPr>
            <p:spPr>
              <a:xfrm rot="5400000" flipH="1" flipV="1">
                <a:off x="6114516" y="-865791"/>
                <a:ext cx="12700" cy="6498634"/>
              </a:xfrm>
              <a:prstGeom prst="bentConnector3">
                <a:avLst>
                  <a:gd name="adj1" fmla="val 1132457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FCB177C-D528-401B-A0AA-1D6E524549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9229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31046593-B6F2-4E76-96F3-B501589AB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4713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5BE1EE6-F760-4700-B6D2-DA41226B60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8951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276C881-6CCC-4FA8-8D60-DA8C0874B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71549" y="3248719"/>
              <a:ext cx="6498634" cy="548640"/>
              <a:chOff x="2871549" y="2253870"/>
              <a:chExt cx="6498634" cy="54864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E201D3-FE02-4597-A8FC-2ABFC2E2F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52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or: Elbow 107">
                <a:extLst>
                  <a:ext uri="{FF2B5EF4-FFF2-40B4-BE49-F238E27FC236}">
                    <a16:creationId xmlns:a16="http://schemas.microsoft.com/office/drawing/2014/main" id="{518D3FCF-D3CF-4454-B324-492AC1DDDF74}"/>
                  </a:ext>
                </a:extLst>
              </p:cNvPr>
              <p:cNvCxnSpPr/>
              <p:nvPr/>
            </p:nvCxnSpPr>
            <p:spPr>
              <a:xfrm rot="5400000" flipH="1" flipV="1">
                <a:off x="6114516" y="-865791"/>
                <a:ext cx="12700" cy="6498634"/>
              </a:xfrm>
              <a:prstGeom prst="bentConnector3">
                <a:avLst>
                  <a:gd name="adj1" fmla="val 1132457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8B623C2-09B3-4959-88F5-21992A156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9229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D6DF17AA-8E02-4A7F-B5FB-7190B00DA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4713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897009EE-3DC4-4CC8-8DE6-2B373500F9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8951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E93FC4F-19E6-4998-BE05-33B0B8848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71549" y="2466661"/>
              <a:ext cx="6498634" cy="548640"/>
              <a:chOff x="2871549" y="2253870"/>
              <a:chExt cx="6498634" cy="548640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3A4CB2D-1709-496C-A529-F71C67604B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52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or: Elbow 95">
                <a:extLst>
                  <a:ext uri="{FF2B5EF4-FFF2-40B4-BE49-F238E27FC236}">
                    <a16:creationId xmlns:a16="http://schemas.microsoft.com/office/drawing/2014/main" id="{C2F6DF68-D774-4EB6-82DA-B262599EA83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114516" y="-785277"/>
                <a:ext cx="12700" cy="6498634"/>
              </a:xfrm>
              <a:prstGeom prst="bentConnector3">
                <a:avLst>
                  <a:gd name="adj1" fmla="val 1800000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6AB7CD4-4800-4F3D-A9A9-B5269D55B5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9229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F53A6F7-D945-4761-ADDF-4D38FE87B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4713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A503315-61F8-4926-8E66-BCB012AA86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8951" y="2253870"/>
                <a:ext cx="0" cy="54864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6854" y="1931293"/>
              <a:ext cx="226365" cy="1302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2855" y="2061588"/>
              <a:ext cx="707072" cy="12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39"/>
            <p:cNvSpPr>
              <a:spLocks noChangeArrowheads="1"/>
            </p:cNvSpPr>
            <p:nvPr/>
          </p:nvSpPr>
          <p:spPr bwMode="auto">
            <a:xfrm>
              <a:off x="5069927" y="1787045"/>
              <a:ext cx="2086927" cy="549085"/>
            </a:xfrm>
            <a:prstGeom prst="roundRect">
              <a:avLst/>
            </a:prstGeom>
            <a:solidFill>
              <a:srgbClr val="126BB4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Office of the Director</a:t>
              </a: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2" name="Rectangle 74" descr="3 Institutes that do not fund grants:&#10;Clinical Center&#10;Center for Information Technology&#10;Center for Scientific Review"/>
            <p:cNvSpPr>
              <a:spLocks noChangeArrowheads="1"/>
            </p:cNvSpPr>
            <p:nvPr/>
          </p:nvSpPr>
          <p:spPr bwMode="auto">
            <a:xfrm>
              <a:off x="3908686" y="5564006"/>
              <a:ext cx="4442510" cy="688418"/>
            </a:xfrm>
            <a:prstGeom prst="roundRect">
              <a:avLst/>
            </a:prstGeom>
            <a:noFill/>
            <a:ln w="28575" cap="rnd">
              <a:solidFill>
                <a:srgbClr val="126BB4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2" name="Rectangle: Rounded Corners 71"/>
            <p:cNvSpPr/>
            <p:nvPr/>
          </p:nvSpPr>
          <p:spPr>
            <a:xfrm>
              <a:off x="7407444" y="2078193"/>
              <a:ext cx="2528521" cy="23836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anose="020B0602030504020204" pitchFamily="34" charset="0"/>
                  <a:ea typeface="+mn-ea"/>
                  <a:cs typeface="+mn-cs"/>
                </a:rPr>
                <a:t>Office Intramural Training and Education</a:t>
              </a:r>
            </a:p>
          </p:txBody>
        </p:sp>
        <p:sp>
          <p:nvSpPr>
            <p:cNvPr id="73" name="Rectangle: Rounded Corners 72"/>
            <p:cNvSpPr/>
            <p:nvPr/>
          </p:nvSpPr>
          <p:spPr>
            <a:xfrm>
              <a:off x="2296884" y="1787045"/>
              <a:ext cx="2065971" cy="55159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anose="020B0602030504020204" pitchFamily="34" charset="0"/>
                  <a:ea typeface="+mn-ea"/>
                  <a:cs typeface="+mn-cs"/>
                </a:rPr>
                <a:t>Office of Extramural Research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anose="020B0602030504020204" pitchFamily="34" charset="0"/>
                  <a:ea typeface="+mn-ea"/>
                  <a:cs typeface="+mn-cs"/>
                </a:rPr>
                <a:t>Division of Biomedical Research Workforce (DBRW)</a:t>
              </a:r>
            </a:p>
          </p:txBody>
        </p:sp>
        <p:sp>
          <p:nvSpPr>
            <p:cNvPr id="76" name="Rectangle: Rounded Corners 75"/>
            <p:cNvSpPr/>
            <p:nvPr/>
          </p:nvSpPr>
          <p:spPr>
            <a:xfrm>
              <a:off x="7407443" y="1790829"/>
              <a:ext cx="2520606" cy="23836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anose="020B0602030504020204" pitchFamily="34" charset="0"/>
                  <a:ea typeface="+mn-ea"/>
                  <a:cs typeface="+mn-cs"/>
                </a:rPr>
                <a:t>Office for Scientific Workforce Diversity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B02F5D7-A390-4F0E-B76B-51E99F877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156854" y="2061588"/>
              <a:ext cx="226366" cy="1613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3493035-A108-4716-817D-4B2C0CDF0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113391" y="2336130"/>
              <a:ext cx="16550" cy="3227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6229868" y="4891773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Library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Medicine</a:t>
              </a: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5597262" y="5670245"/>
              <a:ext cx="1133639" cy="47373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Center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Information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Technology</a:t>
              </a: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6993728" y="5670245"/>
              <a:ext cx="1135223" cy="47373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Center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Scientific Review</a:t>
              </a: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3525601" y="4891773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Fogarty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International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Center</a:t>
              </a: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6212221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Arthritis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Musculoskeletal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and Skin Diseases</a:t>
              </a: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4821528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Diabetes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Digestive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Kidney Diseases</a:t>
              </a: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3545392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Dental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Craniofacial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Research</a:t>
              </a: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2260547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 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Deafness and Other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Communication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Disorders</a:t>
              </a: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8788473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Eye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Institute</a:t>
              </a: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3536684" y="4126621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Heart,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Lung, and Blood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Institute</a:t>
              </a: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3545392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on Alcohol Abuse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and Alcoholism</a:t>
              </a: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7508379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Cancer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Institute</a:t>
              </a:r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6211660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on Drug Abuse</a:t>
              </a: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7508379" y="336146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Environmental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Health Sciences</a:t>
              </a: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6211660" y="4126621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Mental Health</a:t>
              </a: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7508379" y="4126621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Neurological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Disorders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Stroke</a:t>
              </a: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4821528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Allergy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Infectious Diseases</a:t>
              </a: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8767890" y="488315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 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Minority Health and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Health Disparities </a:t>
              </a: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2270839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on Aging</a:t>
              </a: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8769473" y="2596317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Child Health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and Human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Development</a:t>
              </a: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4839735" y="4126621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Human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Genome Research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Institute</a:t>
              </a: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8769473" y="4126621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Nursing Research</a:t>
              </a:r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2260547" y="4883159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Center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for Complementary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and Integrative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Health</a:t>
              </a: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4843694" y="4891773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Center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for Advancing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Translational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Sciences</a:t>
              </a:r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4132714" y="5670245"/>
              <a:ext cx="1138389" cy="47373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Clinical Center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7498879" y="4901822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 of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Biomedical Imaging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and Bioengineering </a:t>
              </a:r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>
              <a:off x="2268464" y="4138105"/>
              <a:ext cx="1188720" cy="548640"/>
            </a:xfrm>
            <a:prstGeom prst="roundRect">
              <a:avLst/>
            </a:prstGeom>
            <a:solidFill>
              <a:srgbClr val="126BB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National Institute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of General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itchFamily="34" charset="0"/>
                  <a:ea typeface="+mn-ea"/>
                  <a:cs typeface="+mn-cs"/>
                </a:rPr>
                <a:t>Medical Sciences</a:t>
              </a:r>
            </a:p>
          </p:txBody>
        </p:sp>
        <p:sp>
          <p:nvSpPr>
            <p:cNvPr id="2" name="Oval 1" descr="Circle around Office of Extramural Research, Division of Biomedical Research Workforce (DBRW)">
              <a:extLst>
                <a:ext uri="{FF2B5EF4-FFF2-40B4-BE49-F238E27FC236}">
                  <a16:creationId xmlns:a16="http://schemas.microsoft.com/office/drawing/2014/main" id="{8B80861E-7020-45E4-B586-57E696188C39}"/>
                </a:ext>
              </a:extLst>
            </p:cNvPr>
            <p:cNvSpPr/>
            <p:nvPr/>
          </p:nvSpPr>
          <p:spPr>
            <a:xfrm>
              <a:off x="1955168" y="1483119"/>
              <a:ext cx="2725420" cy="105116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85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D5AE-FAF6-4CB7-BBAE-B75EA3EA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03" y="249258"/>
            <a:ext cx="8187024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 ONE NIH, 27 Cultures</a:t>
            </a:r>
            <a:br>
              <a:rPr lang="en-US" sz="3600">
                <a:solidFill>
                  <a:schemeClr val="tx1"/>
                </a:solidFill>
              </a:rPr>
            </a:b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FAA48-9F44-4069-B3B2-3D1CF12DF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752600"/>
            <a:ext cx="10532533" cy="441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Each IC has its own mission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Each IC has its own budget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Each IC has its own activities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Each IC has its own way of doing business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8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how do you figure out WHERE to start?? </a:t>
            </a:r>
            <a:r>
              <a:rPr lang="en-US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some advice!</a:t>
            </a:r>
            <a:r>
              <a:rPr lang="en-US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0FECE-A00B-4ED4-AEBA-6FC3A1A6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EDAD4-FA90-AE44-8FFA-33762B3E9EDD}" type="slidenum">
              <a:rPr lang="en-US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06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C8E6-48E4-4329-AD24-DC6D1E5F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6" y="89067"/>
            <a:ext cx="11900748" cy="1121116"/>
          </a:xfrm>
        </p:spPr>
        <p:txBody>
          <a:bodyPr>
            <a:noAutofit/>
          </a:bodyPr>
          <a:lstStyle/>
          <a:p>
            <a:pPr algn="l"/>
            <a:r>
              <a:rPr lang="en-US" altLang="en-US" sz="3500" b="1">
                <a:solidFill>
                  <a:schemeClr val="tx1"/>
                </a:solidFill>
              </a:rPr>
              <a:t>Interacting with NIH As An Early Career Investigator</a:t>
            </a:r>
            <a:endParaRPr lang="en-US" sz="3500">
              <a:solidFill>
                <a:schemeClr val="tx1"/>
              </a:solidFill>
            </a:endParaRPr>
          </a:p>
        </p:txBody>
      </p:sp>
      <p:grpSp>
        <p:nvGrpSpPr>
          <p:cNvPr id="4" name="Group 19" descr="Chart shows Program Officer, Scientific Review Officer, and Grants Management Officer under the main header of NIH Staff">
            <a:extLst>
              <a:ext uri="{FF2B5EF4-FFF2-40B4-BE49-F238E27FC236}">
                <a16:creationId xmlns:a16="http://schemas.microsoft.com/office/drawing/2014/main" id="{FA6856A6-EF42-478A-B906-6E0B9C29496D}"/>
              </a:ext>
            </a:extLst>
          </p:cNvPr>
          <p:cNvGrpSpPr>
            <a:grpSpLocks/>
          </p:cNvGrpSpPr>
          <p:nvPr/>
        </p:nvGrpSpPr>
        <p:grpSpPr bwMode="auto">
          <a:xfrm>
            <a:off x="1658058" y="1187991"/>
            <a:ext cx="8875884" cy="1963738"/>
            <a:chOff x="77616" y="2213535"/>
            <a:chExt cx="8875877" cy="1964408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CB014C6D-2A1E-4624-8CE0-1AC4927D7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698" y="2213535"/>
              <a:ext cx="2666998" cy="584399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>
              <a:spAutoFit/>
            </a:bodyPr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NIH Staff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D8AA0877-A84F-4C93-B612-D5D741D4B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16" y="3428387"/>
              <a:ext cx="2494833" cy="749556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Program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Officer</a:t>
              </a:r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F1B8A8D8-EB2C-4FEE-9220-1C5215594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399" y="3047257"/>
              <a:ext cx="6019795" cy="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19A0ED99-37C6-4014-91EB-C18F42DB9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399" y="3047257"/>
              <a:ext cx="0" cy="38113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1D7A28CC-DF45-464E-976E-A64CB1752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194" y="3047257"/>
              <a:ext cx="0" cy="38113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D2CE9B38-CE0A-495B-B0E8-4654D81DB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396" y="2797934"/>
              <a:ext cx="0" cy="630453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05467578-2B88-499F-AD93-2661E47F7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698" y="3428387"/>
              <a:ext cx="2666998" cy="749556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Scientific Review Officer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9042E3D4-2526-4B55-9700-9258FC44E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495" y="3428387"/>
              <a:ext cx="2666998" cy="749556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Grants Management Officer </a:t>
              </a:r>
            </a:p>
          </p:txBody>
        </p:sp>
      </p:grpSp>
      <p:grpSp>
        <p:nvGrpSpPr>
          <p:cNvPr id="3" name="Group 2" descr="Interacting with Program Officer:&#10;Scientist &amp; Administrator&#10;Identifies areas of scientific need&#10;Communicates NIH priorities to investigators and others&#10;Manages grants&#10;Communicates with IC Leadership  about the science &#10;">
            <a:extLst>
              <a:ext uri="{FF2B5EF4-FFF2-40B4-BE49-F238E27FC236}">
                <a16:creationId xmlns:a16="http://schemas.microsoft.com/office/drawing/2014/main" id="{A21EF939-C609-45D8-8807-85CE7776C84C}"/>
              </a:ext>
            </a:extLst>
          </p:cNvPr>
          <p:cNvGrpSpPr/>
          <p:nvPr/>
        </p:nvGrpSpPr>
        <p:grpSpPr>
          <a:xfrm>
            <a:off x="482606" y="3242925"/>
            <a:ext cx="3951502" cy="2778260"/>
            <a:chOff x="482606" y="3242925"/>
            <a:chExt cx="3951502" cy="277826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D73646-0370-47C0-B7E0-CAB39093F517}"/>
                </a:ext>
              </a:extLst>
            </p:cNvPr>
            <p:cNvGrpSpPr/>
            <p:nvPr/>
          </p:nvGrpSpPr>
          <p:grpSpPr>
            <a:xfrm>
              <a:off x="482606" y="3662882"/>
              <a:ext cx="3951502" cy="2358303"/>
              <a:chOff x="1095022" y="3615200"/>
              <a:chExt cx="3554793" cy="235830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EE7913-11AA-4F25-935E-675572C54582}"/>
                  </a:ext>
                </a:extLst>
              </p:cNvPr>
              <p:cNvSpPr/>
              <p:nvPr/>
            </p:nvSpPr>
            <p:spPr>
              <a:xfrm>
                <a:off x="1095022" y="3615200"/>
                <a:ext cx="3352795" cy="23369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solidFill>
                      <a:srgbClr val="FF9900"/>
                    </a:solidFill>
                  </a:ln>
                  <a:noFill/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59B5E-4EFA-4865-8C0E-EDE9F18A6D32}"/>
                  </a:ext>
                </a:extLst>
              </p:cNvPr>
              <p:cNvSpPr txBox="1"/>
              <p:nvPr/>
            </p:nvSpPr>
            <p:spPr>
              <a:xfrm>
                <a:off x="1095022" y="3623924"/>
                <a:ext cx="3554793" cy="23495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Scientist &amp; Administrator</a:t>
                </a:r>
              </a:p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Identifies areas of scientific need</a:t>
                </a:r>
              </a:p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Communicates NIH priorities to investigators and others</a:t>
                </a:r>
              </a:p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Manages grants</a:t>
                </a:r>
              </a:p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Communicates with IC Leadership  about the science 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66F23DE-3EB6-4629-8077-B94D8427BB66}"/>
                </a:ext>
              </a:extLst>
            </p:cNvPr>
            <p:cNvCxnSpPr>
              <a:cxnSpLocks/>
            </p:cNvCxnSpPr>
            <p:nvPr/>
          </p:nvCxnSpPr>
          <p:spPr>
            <a:xfrm>
              <a:off x="2562578" y="3242925"/>
              <a:ext cx="0" cy="32418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4" name="Group 13" descr="Talk to a Scientific Review Officer:&#10;Scientist &amp; Administrator&#10;Manages grant reviews&#10;Appoints members to review groups &amp; panels&#10;Prepares summary statements&#10;">
            <a:extLst>
              <a:ext uri="{FF2B5EF4-FFF2-40B4-BE49-F238E27FC236}">
                <a16:creationId xmlns:a16="http://schemas.microsoft.com/office/drawing/2014/main" id="{4CC9CB4E-6E16-4214-9CF5-43E2A3AA2D60}"/>
              </a:ext>
            </a:extLst>
          </p:cNvPr>
          <p:cNvGrpSpPr/>
          <p:nvPr/>
        </p:nvGrpSpPr>
        <p:grpSpPr>
          <a:xfrm>
            <a:off x="4655681" y="3266906"/>
            <a:ext cx="3533422" cy="2743607"/>
            <a:chOff x="4655681" y="3266906"/>
            <a:chExt cx="3533422" cy="274360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9A7A97-D8BD-4953-84CC-58F6C695D4AD}"/>
                </a:ext>
              </a:extLst>
            </p:cNvPr>
            <p:cNvGrpSpPr/>
            <p:nvPr/>
          </p:nvGrpSpPr>
          <p:grpSpPr>
            <a:xfrm>
              <a:off x="4655681" y="3673558"/>
              <a:ext cx="3533422" cy="2336955"/>
              <a:chOff x="4463177" y="3673558"/>
              <a:chExt cx="3533422" cy="233695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8005536-CE57-46F5-BBEF-1CEFFA3C66EA}"/>
                  </a:ext>
                </a:extLst>
              </p:cNvPr>
              <p:cNvGrpSpPr/>
              <p:nvPr/>
            </p:nvGrpSpPr>
            <p:grpSpPr>
              <a:xfrm>
                <a:off x="4463177" y="3673558"/>
                <a:ext cx="3533422" cy="2336955"/>
                <a:chOff x="1095022" y="3615200"/>
                <a:chExt cx="3711220" cy="2336955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9962536-7B60-4615-9E07-11CBF6B92E0D}"/>
                    </a:ext>
                  </a:extLst>
                </p:cNvPr>
                <p:cNvSpPr/>
                <p:nvPr/>
              </p:nvSpPr>
              <p:spPr>
                <a:xfrm>
                  <a:off x="1095022" y="3615200"/>
                  <a:ext cx="3352795" cy="233695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solidFill>
                        <a:srgbClr val="FF9900"/>
                      </a:solidFill>
                    </a:ln>
                    <a:noFill/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6B70D7B-F503-4690-A41A-15F2A489F886}"/>
                    </a:ext>
                  </a:extLst>
                </p:cNvPr>
                <p:cNvSpPr txBox="1"/>
                <p:nvPr/>
              </p:nvSpPr>
              <p:spPr>
                <a:xfrm>
                  <a:off x="1095022" y="3623924"/>
                  <a:ext cx="3696053" cy="37457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176213" marR="0" lvl="0" indent="-176213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06DC1F0-E7BD-4E38-8AF0-5AC0BE5E4C5E}"/>
                    </a:ext>
                  </a:extLst>
                </p:cNvPr>
                <p:cNvSpPr txBox="1"/>
                <p:nvPr/>
              </p:nvSpPr>
              <p:spPr>
                <a:xfrm>
                  <a:off x="1110189" y="3625852"/>
                  <a:ext cx="3696053" cy="37457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176213" marR="0" lvl="0" indent="-176213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TextBox 30" descr="Interacting with Scientific Review Officer:&#10;Scientist &amp; Administrator&#10;Manages grant reviews&#10;Appoints members to review groups &amp; panels&#10;Prepares summary statements&#10;">
                <a:extLst>
                  <a:ext uri="{FF2B5EF4-FFF2-40B4-BE49-F238E27FC236}">
                    <a16:creationId xmlns:a16="http://schemas.microsoft.com/office/drawing/2014/main" id="{54C7D4A7-E5CB-4262-A0E1-BD1301D64E11}"/>
                  </a:ext>
                </a:extLst>
              </p:cNvPr>
              <p:cNvSpPr txBox="1"/>
              <p:nvPr/>
            </p:nvSpPr>
            <p:spPr>
              <a:xfrm>
                <a:off x="4612987" y="3821625"/>
                <a:ext cx="3071647" cy="1800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Scientist &amp; Administrator</a:t>
                </a:r>
              </a:p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Manages grant reviews</a:t>
                </a:r>
              </a:p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Appoints members to review groups &amp; panels</a:t>
                </a:r>
              </a:p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Prepares summary statements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06A7382-D60A-4011-8D96-0F382E7E5F54}"/>
                </a:ext>
              </a:extLst>
            </p:cNvPr>
            <p:cNvCxnSpPr>
              <a:cxnSpLocks/>
            </p:cNvCxnSpPr>
            <p:nvPr/>
          </p:nvCxnSpPr>
          <p:spPr>
            <a:xfrm>
              <a:off x="6217024" y="3266906"/>
              <a:ext cx="0" cy="32418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7" name="Group 16" descr="Implements the funding process&#10;Oversees the budget&#10;Ensures grantee compliance with NIH policies &amp; regulations&#10;">
            <a:extLst>
              <a:ext uri="{FF2B5EF4-FFF2-40B4-BE49-F238E27FC236}">
                <a16:creationId xmlns:a16="http://schemas.microsoft.com/office/drawing/2014/main" id="{9EBCA9D5-CB0D-464D-B67D-BDF73F6B6F0A}"/>
              </a:ext>
            </a:extLst>
          </p:cNvPr>
          <p:cNvGrpSpPr/>
          <p:nvPr/>
        </p:nvGrpSpPr>
        <p:grpSpPr>
          <a:xfrm>
            <a:off x="8203543" y="3242925"/>
            <a:ext cx="3711220" cy="2767587"/>
            <a:chOff x="8203543" y="3242925"/>
            <a:chExt cx="3711220" cy="276758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4C308AF-37BA-45CC-BDA8-3C112C809120}"/>
                </a:ext>
              </a:extLst>
            </p:cNvPr>
            <p:cNvGrpSpPr/>
            <p:nvPr/>
          </p:nvGrpSpPr>
          <p:grpSpPr>
            <a:xfrm>
              <a:off x="8203543" y="3673557"/>
              <a:ext cx="3711220" cy="2336955"/>
              <a:chOff x="1095022" y="3615200"/>
              <a:chExt cx="3711220" cy="233695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E4085FC-4E7B-4D14-9E50-43AEBF7B5EB1}"/>
                  </a:ext>
                </a:extLst>
              </p:cNvPr>
              <p:cNvSpPr/>
              <p:nvPr/>
            </p:nvSpPr>
            <p:spPr>
              <a:xfrm>
                <a:off x="1095022" y="3615200"/>
                <a:ext cx="3352795" cy="23369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solidFill>
                      <a:srgbClr val="FF9900"/>
                    </a:solidFill>
                  </a:ln>
                  <a:noFill/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795C94-FFB0-4851-8826-1BC8E8971EEC}"/>
                  </a:ext>
                </a:extLst>
              </p:cNvPr>
              <p:cNvSpPr txBox="1"/>
              <p:nvPr/>
            </p:nvSpPr>
            <p:spPr>
              <a:xfrm>
                <a:off x="1095022" y="3623924"/>
                <a:ext cx="3696053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AF9820-9AD1-45C5-890F-9C4D33F7CF14}"/>
                  </a:ext>
                </a:extLst>
              </p:cNvPr>
              <p:cNvSpPr txBox="1"/>
              <p:nvPr/>
            </p:nvSpPr>
            <p:spPr>
              <a:xfrm>
                <a:off x="1110189" y="3625852"/>
                <a:ext cx="3696053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EF9A097-80DA-446D-B39C-0B1ACB9A59B3}"/>
                </a:ext>
              </a:extLst>
            </p:cNvPr>
            <p:cNvCxnSpPr>
              <a:cxnSpLocks/>
            </p:cNvCxnSpPr>
            <p:nvPr/>
          </p:nvCxnSpPr>
          <p:spPr>
            <a:xfrm>
              <a:off x="9578623" y="3242925"/>
              <a:ext cx="0" cy="32418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2FF9EB1-6377-4D38-B2A6-306CE8009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28834" y="3821625"/>
            <a:ext cx="31921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Implements the funding process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Oversees the budget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Ensures grantee compliance with NIH policies &amp; regulations</a:t>
            </a:r>
          </a:p>
        </p:txBody>
      </p:sp>
    </p:spTree>
    <p:extLst>
      <p:ext uri="{BB962C8B-B14F-4D97-AF65-F5344CB8AC3E}">
        <p14:creationId xmlns:p14="http://schemas.microsoft.com/office/powerpoint/2010/main" val="2394834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7FCD"/>
      </a:accent1>
      <a:accent2>
        <a:srgbClr val="59A80E"/>
      </a:accent2>
      <a:accent3>
        <a:srgbClr val="BFBFBF"/>
      </a:accent3>
      <a:accent4>
        <a:srgbClr val="015596"/>
      </a:accent4>
      <a:accent5>
        <a:srgbClr val="014273"/>
      </a:accent5>
      <a:accent6>
        <a:srgbClr val="3E780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  <SharedWithUsers xmlns="9c26b516-99a2-46e9-9f5e-24cd0ed530a5">
      <UserInfo>
        <DisplayName>Dwyer, Cynthia (NIH/OD) [E]</DisplayName>
        <AccountId>11</AccountId>
        <AccountType/>
      </UserInfo>
      <UserInfo>
        <DisplayName>Turner, Deron (NIH/OD) [E]</DisplayName>
        <AccountId>14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3" ma:contentTypeDescription="Create a new document." ma:contentTypeScope="" ma:versionID="8cd3d32e8dd55e4880ae2bfedf29bfa9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11470788a0e1d813b944cfacce75d465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46BB0C-6012-465E-87C1-5EA49490D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89998f2-a2b7-4b44-82b6-b98408f16ef8"/>
    <ds:schemaRef ds:uri="http://purl.org/dc/elements/1.1/"/>
    <ds:schemaRef ds:uri="9c26b516-99a2-46e9-9f5e-24cd0ed530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12EE83-F210-45E0-89BC-4FE5AE9F1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3CB1F-DD45-43B6-A9F9-01BE41E2FB81}">
  <ds:schemaRefs>
    <ds:schemaRef ds:uri="989998f2-a2b7-4b44-82b6-b98408f16ef8"/>
    <ds:schemaRef ds:uri="9c26b516-99a2-46e9-9f5e-24cd0ed53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3712</Words>
  <Application>Microsoft Office PowerPoint</Application>
  <PresentationFormat>Widescreen</PresentationFormat>
  <Paragraphs>571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Open Sans Light</vt:lpstr>
      <vt:lpstr>Georgia</vt:lpstr>
      <vt:lpstr>Open Sans Light ITALIC</vt:lpstr>
      <vt:lpstr>Open Sans</vt:lpstr>
      <vt:lpstr>Courier New</vt:lpstr>
      <vt:lpstr>Calibri</vt:lpstr>
      <vt:lpstr>Arial</vt:lpstr>
      <vt:lpstr>Lucida Sans</vt:lpstr>
      <vt:lpstr>Open Sans ExtraBold</vt:lpstr>
      <vt:lpstr>Times New Roman</vt:lpstr>
      <vt:lpstr>Office Theme</vt:lpstr>
      <vt:lpstr>Custom Design</vt:lpstr>
      <vt:lpstr>NIH Fellowship &amp; Career Development Awards:   Essential Information and Tips for  First Time and Early Career Investigators</vt:lpstr>
      <vt:lpstr>Presenters and Moderators</vt:lpstr>
      <vt:lpstr>Agenda</vt:lpstr>
      <vt:lpstr>Topic 1</vt:lpstr>
      <vt:lpstr>Who Are We? The NIH!</vt:lpstr>
      <vt:lpstr>FY 2021 Operating Budget: ~$41B</vt:lpstr>
      <vt:lpstr>NIH: 27 Institutes &amp; Centers</vt:lpstr>
      <vt:lpstr>  ONE NIH, 27 Cultures </vt:lpstr>
      <vt:lpstr>Interacting with NIH As An Early Career Investigator</vt:lpstr>
      <vt:lpstr>Who Should I talk to?   When?   And About What?</vt:lpstr>
      <vt:lpstr>Normalize the ‘Reaching Out’…</vt:lpstr>
      <vt:lpstr>Use These Resources to Find the Right IC and PO</vt:lpstr>
      <vt:lpstr>Funding Opportunity Announcements (FOAs) are Found in “The Guide”</vt:lpstr>
      <vt:lpstr>Types of Funding Opportunity Announcements (FOAs)</vt:lpstr>
      <vt:lpstr>Key Elements in a FOA</vt:lpstr>
      <vt:lpstr>NIH Research Training Website</vt:lpstr>
      <vt:lpstr>Top Three Tips…well maybe Four…</vt:lpstr>
      <vt:lpstr>Funding Opportunities by Career Phase</vt:lpstr>
      <vt:lpstr>Topic 2</vt:lpstr>
      <vt:lpstr>Ruth L. Kirschstein National Research Service Awards (NRSA) Fellowships: F30, F31, F32</vt:lpstr>
      <vt:lpstr>Predoctoral  Fellowships: F30 and F31</vt:lpstr>
      <vt:lpstr>Postdoctoral  Fellowships: F32 and F99</vt:lpstr>
      <vt:lpstr>Fellowship Application: Major Sections</vt:lpstr>
      <vt:lpstr>Five Core Review Criteria: What to Know!</vt:lpstr>
      <vt:lpstr>Fellowship Applicant</vt:lpstr>
      <vt:lpstr>Sponsors, Collaborators, and Consultants</vt:lpstr>
      <vt:lpstr>Research Training Plan</vt:lpstr>
      <vt:lpstr>Training Potential</vt:lpstr>
      <vt:lpstr>Institutional Environment &amp; Commitment to Training</vt:lpstr>
      <vt:lpstr>Additional Fellowship Review Criteria &amp; Considerations</vt:lpstr>
      <vt:lpstr>Three (or Five!) Take-Home Tips</vt:lpstr>
      <vt:lpstr>Topic 3</vt:lpstr>
      <vt:lpstr>Career Development Awards </vt:lpstr>
      <vt:lpstr>K-Awards are Intended for Those Who…</vt:lpstr>
      <vt:lpstr>Examples of Mentored Early Career “K” Awards</vt:lpstr>
      <vt:lpstr>K-Award Eligibility </vt:lpstr>
      <vt:lpstr>Characteristics of a Mentored K-Award</vt:lpstr>
      <vt:lpstr>K Award Review Criteria</vt:lpstr>
      <vt:lpstr>K Award Tips – What Should You Absolutely Do?!</vt:lpstr>
      <vt:lpstr>Q &amp; 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Dwyer</dc:creator>
  <cp:lastModifiedBy>Sharma, Priyanka (NIH/OD) [C]</cp:lastModifiedBy>
  <cp:revision>3</cp:revision>
  <dcterms:created xsi:type="dcterms:W3CDTF">2017-11-13T14:56:05Z</dcterms:created>
  <dcterms:modified xsi:type="dcterms:W3CDTF">2022-09-15T13:50:02Z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0x010100FD46887D1DAA6244B670A3DCDEA32DA0</vt:lpwstr>
  </property>
  <property fmtid="{D5CDD505-2E9C-101B-9397-08002B2CF9AE}" pid="3" name="ArticulateGUID">
    <vt:lpwstr>C7EFD0F6-F74F-4E65-8C8B-3AA56B1A7D69</vt:lpwstr>
  </property>
  <property fmtid="{D5CDD505-2E9C-101B-9397-08002B2CF9AE}" pid="4" name="ArticulatePath">
    <vt:lpwstr>https://rippleeffect.sharepoint.com/projects/active/OER/CTComms/2_SlideDeck/New OER Templates/OER_template1</vt:lpwstr>
  </property>
  <property fmtid="{D5CDD505-2E9C-101B-9397-08002B2CF9AE}" pid="5" name="MediaServiceImageTags">
    <vt:lpwstr/>
  </property>
</Properties>
</file>