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6" r:id="rId9"/>
    <p:sldId id="270" r:id="rId10"/>
    <p:sldId id="2145706242" r:id="rId11"/>
    <p:sldId id="272" r:id="rId12"/>
    <p:sldId id="271" r:id="rId13"/>
    <p:sldId id="269" r:id="rId14"/>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3" roundtripDataSignature="AMtx7mi5hn76KLEJmGRErFJeQ6GA0NPdsA=="/>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Christi Keene"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349" autoAdjust="0"/>
  </p:normalViewPr>
  <p:slideViewPr>
    <p:cSldViewPr snapToGrid="0">
      <p:cViewPr varScale="1">
        <p:scale>
          <a:sx n="97" d="100"/>
          <a:sy n="97" d="100"/>
        </p:scale>
        <p:origin x="200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notesMaster" Target="notesMasters/notesMaster1.xml"/><Relationship Id="rId23" Type="http://customschemas.google.com/relationships/presentationmetadata" Target="metadata"/><Relationship Id="rId28"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206957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8" name="Google Shape;148;p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8" name="Google Shape;78;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Phase 1 will inform Phase 2. </a:t>
            </a:r>
            <a:endParaRPr dirty="0"/>
          </a:p>
        </p:txBody>
      </p:sp>
      <p:sp>
        <p:nvSpPr>
          <p:cNvPr id="84" name="Google Shape;84;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0" name="Google Shape;9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Sessions focused on user experience of templates, challenges of submitting plans – repositories, </a:t>
            </a:r>
            <a:endParaRPr dirty="0"/>
          </a:p>
        </p:txBody>
      </p:sp>
      <p:sp>
        <p:nvSpPr>
          <p:cNvPr id="96" name="Google Shape;96;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2" name="Google Shape;102;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0" name="Google Shape;130;p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blipFill rotWithShape="1">
          <a:blip r:embed="rId2">
            <a:alphaModFix/>
          </a:blip>
          <a:tile tx="0" ty="0" sx="100000" sy="100000" flip="none" algn="tl"/>
        </a:blipFill>
        <a:effectLst/>
      </p:bgPr>
    </p:bg>
    <p:spTree>
      <p:nvGrpSpPr>
        <p:cNvPr id="1" name="Shape 12"/>
        <p:cNvGrpSpPr/>
        <p:nvPr/>
      </p:nvGrpSpPr>
      <p:grpSpPr>
        <a:xfrm>
          <a:off x="0" y="0"/>
          <a:ext cx="0" cy="0"/>
          <a:chOff x="0" y="0"/>
          <a:chExt cx="0" cy="0"/>
        </a:xfrm>
      </p:grpSpPr>
      <p:sp>
        <p:nvSpPr>
          <p:cNvPr id="13" name="Google Shape;13;p14"/>
          <p:cNvSpPr txBox="1">
            <a:spLocks noGrp="1"/>
          </p:cNvSpPr>
          <p:nvPr>
            <p:ph type="ctrTitle"/>
          </p:nvPr>
        </p:nvSpPr>
        <p:spPr>
          <a:xfrm>
            <a:off x="685800" y="1509823"/>
            <a:ext cx="7772400" cy="200014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6000"/>
              <a:buFont typeface="Calibri"/>
              <a:buNone/>
              <a:defRPr sz="60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14"/>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lt1"/>
              </a:buClr>
              <a:buSzPts val="2400"/>
              <a:buNone/>
              <a:defRPr sz="2400">
                <a:solidFill>
                  <a:schemeClr val="lt1"/>
                </a:solidFill>
              </a:defRPr>
            </a:lvl1pPr>
            <a:lvl2pPr lvl="1" algn="ctr">
              <a:lnSpc>
                <a:spcPct val="90000"/>
              </a:lnSpc>
              <a:spcBef>
                <a:spcPts val="500"/>
              </a:spcBef>
              <a:spcAft>
                <a:spcPts val="0"/>
              </a:spcAft>
              <a:buClr>
                <a:srgbClr val="BF3C1B"/>
              </a:buClr>
              <a:buSzPts val="2000"/>
              <a:buNone/>
              <a:defRPr sz="2000"/>
            </a:lvl2pPr>
            <a:lvl3pPr lvl="2" algn="ctr">
              <a:lnSpc>
                <a:spcPct val="90000"/>
              </a:lnSpc>
              <a:spcBef>
                <a:spcPts val="500"/>
              </a:spcBef>
              <a:spcAft>
                <a:spcPts val="0"/>
              </a:spcAft>
              <a:buClr>
                <a:srgbClr val="FCAC38"/>
              </a:buClr>
              <a:buSzPts val="1800"/>
              <a:buNone/>
              <a:defRPr sz="1800"/>
            </a:lvl3pPr>
            <a:lvl4pPr lvl="3" algn="ctr">
              <a:lnSpc>
                <a:spcPct val="90000"/>
              </a:lnSpc>
              <a:spcBef>
                <a:spcPts val="500"/>
              </a:spcBef>
              <a:spcAft>
                <a:spcPts val="0"/>
              </a:spcAft>
              <a:buClr>
                <a:srgbClr val="005286"/>
              </a:buClr>
              <a:buSzPts val="1600"/>
              <a:buNone/>
              <a:defRPr sz="1600"/>
            </a:lvl4pPr>
            <a:lvl5pPr lvl="4" algn="ctr">
              <a:lnSpc>
                <a:spcPct val="90000"/>
              </a:lnSpc>
              <a:spcBef>
                <a:spcPts val="500"/>
              </a:spcBef>
              <a:spcAft>
                <a:spcPts val="0"/>
              </a:spcAft>
              <a:buClr>
                <a:srgbClr val="BF2E1B"/>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14"/>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4"/>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14"/>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pic>
        <p:nvPicPr>
          <p:cNvPr id="18" name="Google Shape;18;p14"/>
          <p:cNvPicPr preferRelativeResize="0"/>
          <p:nvPr/>
        </p:nvPicPr>
        <p:blipFill rotWithShape="1">
          <a:blip r:embed="rId3">
            <a:alphaModFix/>
          </a:blip>
          <a:srcRect/>
          <a:stretch/>
        </p:blipFill>
        <p:spPr>
          <a:xfrm>
            <a:off x="0" y="66736"/>
            <a:ext cx="9144000" cy="1203943"/>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blipFill rotWithShape="1">
          <a:blip r:embed="rId2">
            <a:alphaModFix/>
          </a:blip>
          <a:tile tx="0" ty="0" sx="100000" sy="100000" flip="none" algn="tl"/>
        </a:blipFill>
        <a:effectLst/>
      </p:bgPr>
    </p:bg>
    <p:spTree>
      <p:nvGrpSpPr>
        <p:cNvPr id="1" name="Shape 19"/>
        <p:cNvGrpSpPr/>
        <p:nvPr/>
      </p:nvGrpSpPr>
      <p:grpSpPr>
        <a:xfrm>
          <a:off x="0" y="0"/>
          <a:ext cx="0" cy="0"/>
          <a:chOff x="0" y="0"/>
          <a:chExt cx="0" cy="0"/>
        </a:xfrm>
      </p:grpSpPr>
      <p:sp>
        <p:nvSpPr>
          <p:cNvPr id="20" name="Google Shape;20;p15"/>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1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15"/>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15"/>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15"/>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33"/>
        <p:cNvGrpSpPr/>
        <p:nvPr/>
      </p:nvGrpSpPr>
      <p:grpSpPr>
        <a:xfrm>
          <a:off x="0" y="0"/>
          <a:ext cx="0" cy="0"/>
          <a:chOff x="0" y="0"/>
          <a:chExt cx="0" cy="0"/>
        </a:xfrm>
      </p:grpSpPr>
      <p:sp>
        <p:nvSpPr>
          <p:cNvPr id="34" name="Google Shape;34;p1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5" name="Google Shape;35;p1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rgbClr val="005388"/>
              </a:buClr>
              <a:buSzPts val="2400"/>
              <a:buNone/>
              <a:defRPr sz="2400" b="1"/>
            </a:lvl1pPr>
            <a:lvl2pPr marL="914400" lvl="1" indent="-228600" algn="l">
              <a:lnSpc>
                <a:spcPct val="90000"/>
              </a:lnSpc>
              <a:spcBef>
                <a:spcPts val="500"/>
              </a:spcBef>
              <a:spcAft>
                <a:spcPts val="0"/>
              </a:spcAft>
              <a:buClr>
                <a:srgbClr val="BF3C1B"/>
              </a:buClr>
              <a:buSzPts val="2000"/>
              <a:buNone/>
              <a:defRPr sz="2000" b="1"/>
            </a:lvl2pPr>
            <a:lvl3pPr marL="1371600" lvl="2" indent="-228600" algn="l">
              <a:lnSpc>
                <a:spcPct val="90000"/>
              </a:lnSpc>
              <a:spcBef>
                <a:spcPts val="500"/>
              </a:spcBef>
              <a:spcAft>
                <a:spcPts val="0"/>
              </a:spcAft>
              <a:buClr>
                <a:srgbClr val="FCAC38"/>
              </a:buClr>
              <a:buSzPts val="1800"/>
              <a:buNone/>
              <a:defRPr sz="1800" b="1"/>
            </a:lvl3pPr>
            <a:lvl4pPr marL="1828800" lvl="3" indent="-228600" algn="l">
              <a:lnSpc>
                <a:spcPct val="90000"/>
              </a:lnSpc>
              <a:spcBef>
                <a:spcPts val="500"/>
              </a:spcBef>
              <a:spcAft>
                <a:spcPts val="0"/>
              </a:spcAft>
              <a:buClr>
                <a:srgbClr val="005286"/>
              </a:buClr>
              <a:buSzPts val="1600"/>
              <a:buNone/>
              <a:defRPr sz="1600" b="1"/>
            </a:lvl4pPr>
            <a:lvl5pPr marL="2286000" lvl="4" indent="-228600" algn="l">
              <a:lnSpc>
                <a:spcPct val="90000"/>
              </a:lnSpc>
              <a:spcBef>
                <a:spcPts val="500"/>
              </a:spcBef>
              <a:spcAft>
                <a:spcPts val="0"/>
              </a:spcAft>
              <a:buClr>
                <a:srgbClr val="BF2E1B"/>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37" name="Google Shape;37;p1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rgbClr val="005388"/>
              </a:buClr>
              <a:buSzPts val="1800"/>
              <a:buChar char="•"/>
              <a:defRPr/>
            </a:lvl1pPr>
            <a:lvl2pPr marL="914400" lvl="1" indent="-342900" algn="l">
              <a:lnSpc>
                <a:spcPct val="90000"/>
              </a:lnSpc>
              <a:spcBef>
                <a:spcPts val="500"/>
              </a:spcBef>
              <a:spcAft>
                <a:spcPts val="0"/>
              </a:spcAft>
              <a:buClr>
                <a:srgbClr val="BF3C1B"/>
              </a:buClr>
              <a:buSzPts val="1800"/>
              <a:buChar char="•"/>
              <a:defRPr/>
            </a:lvl2pPr>
            <a:lvl3pPr marL="1371600" lvl="2" indent="-342900" algn="l">
              <a:lnSpc>
                <a:spcPct val="90000"/>
              </a:lnSpc>
              <a:spcBef>
                <a:spcPts val="500"/>
              </a:spcBef>
              <a:spcAft>
                <a:spcPts val="0"/>
              </a:spcAft>
              <a:buClr>
                <a:srgbClr val="FCAC38"/>
              </a:buClr>
              <a:buSzPts val="1800"/>
              <a:buChar char="•"/>
              <a:defRPr/>
            </a:lvl3pPr>
            <a:lvl4pPr marL="1828800" lvl="3" indent="-342900" algn="l">
              <a:lnSpc>
                <a:spcPct val="90000"/>
              </a:lnSpc>
              <a:spcBef>
                <a:spcPts val="500"/>
              </a:spcBef>
              <a:spcAft>
                <a:spcPts val="0"/>
              </a:spcAft>
              <a:buClr>
                <a:srgbClr val="005286"/>
              </a:buClr>
              <a:buSzPts val="1800"/>
              <a:buChar char="•"/>
              <a:defRPr/>
            </a:lvl4pPr>
            <a:lvl5pPr marL="2286000" lvl="4" indent="-342900" algn="l">
              <a:lnSpc>
                <a:spcPct val="90000"/>
              </a:lnSpc>
              <a:spcBef>
                <a:spcPts val="500"/>
              </a:spcBef>
              <a:spcAft>
                <a:spcPts val="0"/>
              </a:spcAft>
              <a:buClr>
                <a:srgbClr val="BF2E1B"/>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17"/>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17"/>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41" name="Google Shape;41;p17"/>
          <p:cNvSpPr txBox="1"/>
          <p:nvPr/>
        </p:nvSpPr>
        <p:spPr>
          <a:xfrm>
            <a:off x="1426012" y="168673"/>
            <a:ext cx="7089338" cy="1177338"/>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chemeClr val="lt1"/>
              </a:buClr>
              <a:buSzPts val="4400"/>
              <a:buFont typeface="Calibri"/>
              <a:buNone/>
            </a:pPr>
            <a:endParaRPr sz="4400">
              <a:solidFill>
                <a:schemeClr val="lt1"/>
              </a:solidFill>
              <a:latin typeface="Calibri"/>
              <a:ea typeface="Calibri"/>
              <a:cs typeface="Calibri"/>
              <a:sym typeface="Calibri"/>
            </a:endParaRPr>
          </a:p>
        </p:txBody>
      </p:sp>
      <p:sp>
        <p:nvSpPr>
          <p:cNvPr id="42" name="Google Shape;42;p17"/>
          <p:cNvSpPr txBox="1">
            <a:spLocks noGrp="1"/>
          </p:cNvSpPr>
          <p:nvPr>
            <p:ph type="title"/>
          </p:nvPr>
        </p:nvSpPr>
        <p:spPr>
          <a:xfrm>
            <a:off x="1426012" y="292498"/>
            <a:ext cx="7089338"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6"/>
        <p:cNvGrpSpPr/>
        <p:nvPr/>
      </p:nvGrpSpPr>
      <p:grpSpPr>
        <a:xfrm>
          <a:off x="0" y="0"/>
          <a:ext cx="0" cy="0"/>
          <a:chOff x="0" y="0"/>
          <a:chExt cx="0" cy="0"/>
        </a:xfrm>
      </p:grpSpPr>
      <p:sp>
        <p:nvSpPr>
          <p:cNvPr id="57" name="Google Shape;57;p20"/>
          <p:cNvSpPr>
            <a:spLocks noGrp="1"/>
          </p:cNvSpPr>
          <p:nvPr>
            <p:ph type="pic" idx="2"/>
          </p:nvPr>
        </p:nvSpPr>
        <p:spPr>
          <a:xfrm>
            <a:off x="3887391" y="1577532"/>
            <a:ext cx="4629150" cy="4283519"/>
          </a:xfrm>
          <a:prstGeom prst="rect">
            <a:avLst/>
          </a:prstGeom>
          <a:noFill/>
          <a:ln>
            <a:noFill/>
          </a:ln>
        </p:spPr>
      </p:sp>
      <p:sp>
        <p:nvSpPr>
          <p:cNvPr id="58" name="Google Shape;58;p20"/>
          <p:cNvSpPr txBox="1">
            <a:spLocks noGrp="1"/>
          </p:cNvSpPr>
          <p:nvPr>
            <p:ph type="body" idx="1"/>
          </p:nvPr>
        </p:nvSpPr>
        <p:spPr>
          <a:xfrm>
            <a:off x="629841" y="1577532"/>
            <a:ext cx="2949178" cy="4291455"/>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5388"/>
              </a:buClr>
              <a:buSzPts val="1600"/>
              <a:buNone/>
              <a:defRPr sz="1600"/>
            </a:lvl1pPr>
            <a:lvl2pPr marL="914400" lvl="1" indent="-228600" algn="l">
              <a:lnSpc>
                <a:spcPct val="90000"/>
              </a:lnSpc>
              <a:spcBef>
                <a:spcPts val="500"/>
              </a:spcBef>
              <a:spcAft>
                <a:spcPts val="0"/>
              </a:spcAft>
              <a:buClr>
                <a:srgbClr val="BF3C1B"/>
              </a:buClr>
              <a:buSzPts val="1400"/>
              <a:buNone/>
              <a:defRPr sz="1400"/>
            </a:lvl2pPr>
            <a:lvl3pPr marL="1371600" lvl="2" indent="-228600" algn="l">
              <a:lnSpc>
                <a:spcPct val="90000"/>
              </a:lnSpc>
              <a:spcBef>
                <a:spcPts val="500"/>
              </a:spcBef>
              <a:spcAft>
                <a:spcPts val="0"/>
              </a:spcAft>
              <a:buClr>
                <a:srgbClr val="FCAC38"/>
              </a:buClr>
              <a:buSzPts val="1200"/>
              <a:buNone/>
              <a:defRPr sz="1200"/>
            </a:lvl3pPr>
            <a:lvl4pPr marL="1828800" lvl="3" indent="-228600" algn="l">
              <a:lnSpc>
                <a:spcPct val="90000"/>
              </a:lnSpc>
              <a:spcBef>
                <a:spcPts val="500"/>
              </a:spcBef>
              <a:spcAft>
                <a:spcPts val="0"/>
              </a:spcAft>
              <a:buClr>
                <a:srgbClr val="005286"/>
              </a:buClr>
              <a:buSzPts val="1000"/>
              <a:buNone/>
              <a:defRPr sz="1000"/>
            </a:lvl4pPr>
            <a:lvl5pPr marL="2286000" lvl="4" indent="-228600" algn="l">
              <a:lnSpc>
                <a:spcPct val="90000"/>
              </a:lnSpc>
              <a:spcBef>
                <a:spcPts val="500"/>
              </a:spcBef>
              <a:spcAft>
                <a:spcPts val="0"/>
              </a:spcAft>
              <a:buClr>
                <a:srgbClr val="BF2E1B"/>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20"/>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0"/>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62" name="Google Shape;62;p20"/>
          <p:cNvSpPr txBox="1">
            <a:spLocks noGrp="1"/>
          </p:cNvSpPr>
          <p:nvPr>
            <p:ph type="title"/>
          </p:nvPr>
        </p:nvSpPr>
        <p:spPr>
          <a:xfrm>
            <a:off x="1426012" y="292498"/>
            <a:ext cx="7089338" cy="938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25"/>
        <p:cNvGrpSpPr/>
        <p:nvPr/>
      </p:nvGrpSpPr>
      <p:grpSpPr>
        <a:xfrm>
          <a:off x="0" y="0"/>
          <a:ext cx="0" cy="0"/>
          <a:chOff x="0" y="0"/>
          <a:chExt cx="0" cy="0"/>
        </a:xfrm>
      </p:grpSpPr>
      <p:sp>
        <p:nvSpPr>
          <p:cNvPr id="26" name="Google Shape;26;p16"/>
          <p:cNvSpPr txBox="1">
            <a:spLocks noGrp="1"/>
          </p:cNvSpPr>
          <p:nvPr>
            <p:ph type="body" idx="1"/>
          </p:nvPr>
        </p:nvSpPr>
        <p:spPr>
          <a:xfrm>
            <a:off x="628650" y="1825625"/>
            <a:ext cx="3886200" cy="4351339"/>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005388"/>
              </a:buClr>
              <a:buSzPts val="1800"/>
              <a:buChar char="•"/>
              <a:defRPr/>
            </a:lvl1pPr>
            <a:lvl2pPr marL="685800" lvl="1" indent="-257175" algn="l">
              <a:lnSpc>
                <a:spcPct val="90000"/>
              </a:lnSpc>
              <a:spcBef>
                <a:spcPts val="375"/>
              </a:spcBef>
              <a:spcAft>
                <a:spcPts val="0"/>
              </a:spcAft>
              <a:buClr>
                <a:srgbClr val="BF3C1B"/>
              </a:buClr>
              <a:buSzPts val="1800"/>
              <a:buChar char="•"/>
              <a:defRPr/>
            </a:lvl2pPr>
            <a:lvl3pPr marL="1028700" lvl="2" indent="-257175" algn="l">
              <a:lnSpc>
                <a:spcPct val="90000"/>
              </a:lnSpc>
              <a:spcBef>
                <a:spcPts val="375"/>
              </a:spcBef>
              <a:spcAft>
                <a:spcPts val="0"/>
              </a:spcAft>
              <a:buClr>
                <a:srgbClr val="FCAC38"/>
              </a:buClr>
              <a:buSzPts val="1800"/>
              <a:buChar char="•"/>
              <a:defRPr/>
            </a:lvl3pPr>
            <a:lvl4pPr marL="1371600" lvl="3" indent="-257175" algn="l">
              <a:lnSpc>
                <a:spcPct val="90000"/>
              </a:lnSpc>
              <a:spcBef>
                <a:spcPts val="375"/>
              </a:spcBef>
              <a:spcAft>
                <a:spcPts val="0"/>
              </a:spcAft>
              <a:buClr>
                <a:srgbClr val="005286"/>
              </a:buClr>
              <a:buSzPts val="1800"/>
              <a:buChar char="•"/>
              <a:defRPr/>
            </a:lvl4pPr>
            <a:lvl5pPr marL="1714500" lvl="4" indent="-257175" algn="l">
              <a:lnSpc>
                <a:spcPct val="90000"/>
              </a:lnSpc>
              <a:spcBef>
                <a:spcPts val="375"/>
              </a:spcBef>
              <a:spcAft>
                <a:spcPts val="0"/>
              </a:spcAft>
              <a:buClr>
                <a:srgbClr val="BF2E1B"/>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7" name="Google Shape;27;p16"/>
          <p:cNvSpPr txBox="1">
            <a:spLocks noGrp="1"/>
          </p:cNvSpPr>
          <p:nvPr>
            <p:ph type="body" idx="2"/>
          </p:nvPr>
        </p:nvSpPr>
        <p:spPr>
          <a:xfrm>
            <a:off x="4629150" y="1825625"/>
            <a:ext cx="3886200" cy="4351339"/>
          </a:xfrm>
          <a:prstGeom prst="rect">
            <a:avLst/>
          </a:prstGeom>
          <a:noFill/>
          <a:ln>
            <a:noFill/>
          </a:ln>
        </p:spPr>
        <p:txBody>
          <a:bodyPr spcFirstLastPara="1" wrap="square" lIns="91425" tIns="45700" rIns="91425" bIns="45700" anchor="t" anchorCtr="0">
            <a:normAutofit/>
          </a:bodyPr>
          <a:lstStyle>
            <a:lvl1pPr marL="342900" lvl="0" indent="-257175" algn="l">
              <a:lnSpc>
                <a:spcPct val="90000"/>
              </a:lnSpc>
              <a:spcBef>
                <a:spcPts val="750"/>
              </a:spcBef>
              <a:spcAft>
                <a:spcPts val="0"/>
              </a:spcAft>
              <a:buClr>
                <a:srgbClr val="005388"/>
              </a:buClr>
              <a:buSzPts val="1800"/>
              <a:buChar char="•"/>
              <a:defRPr/>
            </a:lvl1pPr>
            <a:lvl2pPr marL="685800" lvl="1" indent="-257175" algn="l">
              <a:lnSpc>
                <a:spcPct val="90000"/>
              </a:lnSpc>
              <a:spcBef>
                <a:spcPts val="375"/>
              </a:spcBef>
              <a:spcAft>
                <a:spcPts val="0"/>
              </a:spcAft>
              <a:buClr>
                <a:srgbClr val="BF3C1B"/>
              </a:buClr>
              <a:buSzPts val="1800"/>
              <a:buChar char="•"/>
              <a:defRPr/>
            </a:lvl2pPr>
            <a:lvl3pPr marL="1028700" lvl="2" indent="-257175" algn="l">
              <a:lnSpc>
                <a:spcPct val="90000"/>
              </a:lnSpc>
              <a:spcBef>
                <a:spcPts val="375"/>
              </a:spcBef>
              <a:spcAft>
                <a:spcPts val="0"/>
              </a:spcAft>
              <a:buClr>
                <a:srgbClr val="FCAC38"/>
              </a:buClr>
              <a:buSzPts val="1800"/>
              <a:buChar char="•"/>
              <a:defRPr/>
            </a:lvl3pPr>
            <a:lvl4pPr marL="1371600" lvl="3" indent="-257175" algn="l">
              <a:lnSpc>
                <a:spcPct val="90000"/>
              </a:lnSpc>
              <a:spcBef>
                <a:spcPts val="375"/>
              </a:spcBef>
              <a:spcAft>
                <a:spcPts val="0"/>
              </a:spcAft>
              <a:buClr>
                <a:srgbClr val="005286"/>
              </a:buClr>
              <a:buSzPts val="1800"/>
              <a:buChar char="•"/>
              <a:defRPr/>
            </a:lvl4pPr>
            <a:lvl5pPr marL="1714500" lvl="4" indent="-257175" algn="l">
              <a:lnSpc>
                <a:spcPct val="90000"/>
              </a:lnSpc>
              <a:spcBef>
                <a:spcPts val="375"/>
              </a:spcBef>
              <a:spcAft>
                <a:spcPts val="0"/>
              </a:spcAft>
              <a:buClr>
                <a:srgbClr val="BF2E1B"/>
              </a:buClr>
              <a:buSzPts val="1800"/>
              <a:buChar char="•"/>
              <a:defRPr/>
            </a:lvl5pPr>
            <a:lvl6pPr marL="2057400" lvl="5" indent="-257175" algn="l">
              <a:lnSpc>
                <a:spcPct val="90000"/>
              </a:lnSpc>
              <a:spcBef>
                <a:spcPts val="375"/>
              </a:spcBef>
              <a:spcAft>
                <a:spcPts val="0"/>
              </a:spcAft>
              <a:buClr>
                <a:schemeClr val="dk1"/>
              </a:buClr>
              <a:buSzPts val="1800"/>
              <a:buChar char="•"/>
              <a:defRPr/>
            </a:lvl6pPr>
            <a:lvl7pPr marL="2400300" lvl="6" indent="-257175" algn="l">
              <a:lnSpc>
                <a:spcPct val="90000"/>
              </a:lnSpc>
              <a:spcBef>
                <a:spcPts val="375"/>
              </a:spcBef>
              <a:spcAft>
                <a:spcPts val="0"/>
              </a:spcAft>
              <a:buClr>
                <a:schemeClr val="dk1"/>
              </a:buClr>
              <a:buSzPts val="1800"/>
              <a:buChar char="•"/>
              <a:defRPr/>
            </a:lvl7pPr>
            <a:lvl8pPr marL="2743200" lvl="7" indent="-257175" algn="l">
              <a:lnSpc>
                <a:spcPct val="90000"/>
              </a:lnSpc>
              <a:spcBef>
                <a:spcPts val="375"/>
              </a:spcBef>
              <a:spcAft>
                <a:spcPts val="0"/>
              </a:spcAft>
              <a:buClr>
                <a:schemeClr val="dk1"/>
              </a:buClr>
              <a:buSzPts val="1800"/>
              <a:buChar char="•"/>
              <a:defRPr/>
            </a:lvl8pPr>
            <a:lvl9pPr marL="3086100" lvl="8" indent="-257175" algn="l">
              <a:lnSpc>
                <a:spcPct val="90000"/>
              </a:lnSpc>
              <a:spcBef>
                <a:spcPts val="375"/>
              </a:spcBef>
              <a:spcAft>
                <a:spcPts val="0"/>
              </a:spcAft>
              <a:buClr>
                <a:schemeClr val="dk1"/>
              </a:buClr>
              <a:buSzPts val="1800"/>
              <a:buChar char="•"/>
              <a:defRPr/>
            </a:lvl9pPr>
          </a:lstStyle>
          <a:p>
            <a:endParaRPr/>
          </a:p>
        </p:txBody>
      </p:sp>
      <p:sp>
        <p:nvSpPr>
          <p:cNvPr id="28" name="Google Shape;28;p16"/>
          <p:cNvSpPr txBox="1">
            <a:spLocks noGrp="1"/>
          </p:cNvSpPr>
          <p:nvPr>
            <p:ph type="dt" idx="10"/>
          </p:nvPr>
        </p:nvSpPr>
        <p:spPr>
          <a:xfrm>
            <a:off x="628650" y="6356352"/>
            <a:ext cx="20574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16"/>
          <p:cNvSpPr txBox="1">
            <a:spLocks noGrp="1"/>
          </p:cNvSpPr>
          <p:nvPr>
            <p:ph type="ftr" idx="11"/>
          </p:nvPr>
        </p:nvSpPr>
        <p:spPr>
          <a:xfrm>
            <a:off x="3028950" y="6356352"/>
            <a:ext cx="30861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16"/>
          <p:cNvSpPr txBox="1">
            <a:spLocks noGrp="1"/>
          </p:cNvSpPr>
          <p:nvPr>
            <p:ph type="sldNum" idx="12"/>
          </p:nvPr>
        </p:nvSpPr>
        <p:spPr>
          <a:xfrm>
            <a:off x="6457950" y="6356352"/>
            <a:ext cx="20574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31" name="Google Shape;31;p16"/>
          <p:cNvSpPr txBox="1"/>
          <p:nvPr/>
        </p:nvSpPr>
        <p:spPr>
          <a:xfrm>
            <a:off x="1426012" y="168673"/>
            <a:ext cx="7089338" cy="1177339"/>
          </a:xfrm>
          <a:prstGeom prst="rect">
            <a:avLst/>
          </a:prstGeom>
          <a:noFill/>
          <a:ln>
            <a:noFill/>
          </a:ln>
        </p:spPr>
        <p:txBody>
          <a:bodyPr spcFirstLastPara="1" wrap="square" lIns="68569" tIns="34275" rIns="68569" bIns="34275" anchor="ctr" anchorCtr="0">
            <a:normAutofit/>
          </a:bodyPr>
          <a:lstStyle/>
          <a:p>
            <a:pPr marL="0" marR="0" lvl="0" indent="0" algn="l" rtl="0">
              <a:lnSpc>
                <a:spcPct val="90000"/>
              </a:lnSpc>
              <a:spcBef>
                <a:spcPts val="0"/>
              </a:spcBef>
              <a:spcAft>
                <a:spcPts val="0"/>
              </a:spcAft>
              <a:buClr>
                <a:schemeClr val="lt1"/>
              </a:buClr>
              <a:buSzPts val="4400"/>
              <a:buFont typeface="Calibri"/>
              <a:buNone/>
            </a:pPr>
            <a:endParaRPr sz="3300">
              <a:solidFill>
                <a:schemeClr val="lt1"/>
              </a:solidFill>
              <a:latin typeface="Calibri"/>
              <a:ea typeface="Calibri"/>
              <a:cs typeface="Calibri"/>
              <a:sym typeface="Calibri"/>
            </a:endParaRPr>
          </a:p>
        </p:txBody>
      </p:sp>
      <p:sp>
        <p:nvSpPr>
          <p:cNvPr id="32" name="Google Shape;32;p16"/>
          <p:cNvSpPr txBox="1">
            <a:spLocks noGrp="1"/>
          </p:cNvSpPr>
          <p:nvPr>
            <p:ph type="title"/>
          </p:nvPr>
        </p:nvSpPr>
        <p:spPr>
          <a:xfrm>
            <a:off x="1426012" y="292498"/>
            <a:ext cx="7089338" cy="92670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extLst>
      <p:ext uri="{BB962C8B-B14F-4D97-AF65-F5344CB8AC3E}">
        <p14:creationId xmlns:p14="http://schemas.microsoft.com/office/powerpoint/2010/main" val="2471544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alphaModFix/>
          </a:blip>
          <a:tile tx="0" ty="0" sx="100000" sy="100000" flip="none" algn="tl"/>
        </a:blip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1426012" y="292498"/>
            <a:ext cx="7089338" cy="94664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rgbClr val="005388"/>
              </a:buClr>
              <a:buSzPts val="2800"/>
              <a:buFont typeface="Arial"/>
              <a:buChar char="•"/>
              <a:defRPr sz="2800" b="0" i="0" u="none" strike="noStrike" cap="none">
                <a:solidFill>
                  <a:srgbClr val="005388"/>
                </a:solidFill>
                <a:latin typeface="Calibri"/>
                <a:ea typeface="Calibri"/>
                <a:cs typeface="Calibri"/>
                <a:sym typeface="Calibri"/>
              </a:defRPr>
            </a:lvl1pPr>
            <a:lvl2pPr marL="914400" marR="0" lvl="1" indent="-381000" algn="l" rtl="0">
              <a:lnSpc>
                <a:spcPct val="90000"/>
              </a:lnSpc>
              <a:spcBef>
                <a:spcPts val="500"/>
              </a:spcBef>
              <a:spcAft>
                <a:spcPts val="0"/>
              </a:spcAft>
              <a:buClr>
                <a:srgbClr val="BF3C1B"/>
              </a:buClr>
              <a:buSzPts val="2400"/>
              <a:buFont typeface="Arial"/>
              <a:buChar char="•"/>
              <a:defRPr sz="2400" b="0" i="0" u="none" strike="noStrike" cap="none">
                <a:solidFill>
                  <a:srgbClr val="BF3C1B"/>
                </a:solidFill>
                <a:latin typeface="Calibri"/>
                <a:ea typeface="Calibri"/>
                <a:cs typeface="Calibri"/>
                <a:sym typeface="Calibri"/>
              </a:defRPr>
            </a:lvl2pPr>
            <a:lvl3pPr marL="1371600" marR="0" lvl="2" indent="-355600" algn="l" rtl="0">
              <a:lnSpc>
                <a:spcPct val="90000"/>
              </a:lnSpc>
              <a:spcBef>
                <a:spcPts val="500"/>
              </a:spcBef>
              <a:spcAft>
                <a:spcPts val="0"/>
              </a:spcAft>
              <a:buClr>
                <a:srgbClr val="FCAC38"/>
              </a:buClr>
              <a:buSzPts val="2000"/>
              <a:buFont typeface="Arial"/>
              <a:buChar char="•"/>
              <a:defRPr sz="2000" b="0" i="0" u="none" strike="noStrike" cap="none">
                <a:solidFill>
                  <a:srgbClr val="FCAC38"/>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5286"/>
              </a:buClr>
              <a:buSzPts val="1800"/>
              <a:buFont typeface="Arial"/>
              <a:buChar char="•"/>
              <a:defRPr sz="1800" b="0" i="0" u="none" strike="noStrike" cap="none">
                <a:solidFill>
                  <a:srgbClr val="005286"/>
                </a:solidFill>
                <a:latin typeface="Calibri"/>
                <a:ea typeface="Calibri"/>
                <a:cs typeface="Calibri"/>
                <a:sym typeface="Calibri"/>
              </a:defRPr>
            </a:lvl4pPr>
            <a:lvl5pPr marL="2286000" marR="0" lvl="4" indent="-342900" algn="l" rtl="0">
              <a:lnSpc>
                <a:spcPct val="90000"/>
              </a:lnSpc>
              <a:spcBef>
                <a:spcPts val="500"/>
              </a:spcBef>
              <a:spcAft>
                <a:spcPts val="0"/>
              </a:spcAft>
              <a:buClr>
                <a:srgbClr val="BF2E1B"/>
              </a:buClr>
              <a:buSzPts val="1800"/>
              <a:buFont typeface="Arial"/>
              <a:buChar char="•"/>
              <a:defRPr sz="1800" b="0" i="0" u="none" strike="noStrike" cap="none">
                <a:solidFill>
                  <a:srgbClr val="BF2E1B"/>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628650" y="6356351"/>
            <a:ext cx="20574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3028950" y="6356351"/>
            <a:ext cx="30861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6457950" y="6356351"/>
            <a:ext cx="20574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pic>
        <p:nvPicPr>
          <p:cNvPr id="11" name="Google Shape;11;p13"/>
          <p:cNvPicPr preferRelativeResize="0"/>
          <p:nvPr/>
        </p:nvPicPr>
        <p:blipFill rotWithShape="1">
          <a:blip r:embed="rId8">
            <a:alphaModFix/>
          </a:blip>
          <a:srcRect/>
          <a:stretch/>
        </p:blipFill>
        <p:spPr>
          <a:xfrm>
            <a:off x="128186" y="156230"/>
            <a:ext cx="1206986" cy="121917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2"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mailto:NIHDMSPilot@thefdp.org"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NIHDMSPilot@thefdp.org"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thefdp.org/default/fdp-nih-data-management-and-sharing-pilot/"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thefdp.org/default/fdp-nih-data-management-and-sharing-pilot/"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a:spLocks noGrp="1"/>
          </p:cNvSpPr>
          <p:nvPr>
            <p:ph type="ctrTitle"/>
          </p:nvPr>
        </p:nvSpPr>
        <p:spPr>
          <a:xfrm>
            <a:off x="495300" y="1813262"/>
            <a:ext cx="8153400" cy="2000140"/>
          </a:xfrm>
          <a:prstGeom prst="rect">
            <a:avLst/>
          </a:prstGeom>
          <a:noFill/>
          <a:ln>
            <a:noFill/>
          </a:ln>
        </p:spPr>
        <p:txBody>
          <a:bodyPr spcFirstLastPara="1" wrap="square" lIns="91425" tIns="45700" rIns="91425" bIns="45700" anchor="b" anchorCtr="0">
            <a:normAutofit fontScale="90000"/>
          </a:bodyPr>
          <a:lstStyle/>
          <a:p>
            <a:pPr marL="0" lvl="0" indent="0" algn="ctr" rtl="0">
              <a:lnSpc>
                <a:spcPct val="90000"/>
              </a:lnSpc>
              <a:spcBef>
                <a:spcPts val="0"/>
              </a:spcBef>
              <a:spcAft>
                <a:spcPts val="0"/>
              </a:spcAft>
              <a:buClr>
                <a:schemeClr val="lt1"/>
              </a:buClr>
              <a:buSzPts val="6000"/>
              <a:buFont typeface="Calibri"/>
              <a:buNone/>
            </a:pPr>
            <a:r>
              <a:rPr lang="en-US" dirty="0"/>
              <a:t>FDP NIH Data Management and Sharing Pilot Town Hall</a:t>
            </a:r>
            <a:endParaRPr dirty="0"/>
          </a:p>
        </p:txBody>
      </p:sp>
      <p:sp>
        <p:nvSpPr>
          <p:cNvPr id="68" name="Google Shape;68;p1"/>
          <p:cNvSpPr txBox="1">
            <a:spLocks noGrp="1"/>
          </p:cNvSpPr>
          <p:nvPr>
            <p:ph type="subTitle" idx="1"/>
          </p:nvPr>
        </p:nvSpPr>
        <p:spPr>
          <a:xfrm>
            <a:off x="1143000" y="4073982"/>
            <a:ext cx="6858000" cy="1655762"/>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chemeClr val="lt1"/>
              </a:buClr>
              <a:buSzPts val="3200"/>
              <a:buNone/>
            </a:pPr>
            <a:r>
              <a:rPr lang="en-US" sz="3200" dirty="0"/>
              <a:t>July 17, 2023</a:t>
            </a:r>
            <a:endParaRPr dirty="0"/>
          </a:p>
        </p:txBody>
      </p:sp>
      <p:sp>
        <p:nvSpPr>
          <p:cNvPr id="4" name="Google Shape;69;p1">
            <a:extLst>
              <a:ext uri="{FF2B5EF4-FFF2-40B4-BE49-F238E27FC236}">
                <a16:creationId xmlns:a16="http://schemas.microsoft.com/office/drawing/2014/main" id="{7504EE3A-BE64-4E50-AD10-1EDD712E0FC2}"/>
              </a:ext>
            </a:extLst>
          </p:cNvPr>
          <p:cNvSpPr txBox="1"/>
          <p:nvPr/>
        </p:nvSpPr>
        <p:spPr>
          <a:xfrm>
            <a:off x="5581650" y="5044738"/>
            <a:ext cx="3290208" cy="15696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b="0" i="0" u="none" strike="noStrike" cap="none" dirty="0">
                <a:solidFill>
                  <a:schemeClr val="lt1"/>
                </a:solidFill>
                <a:latin typeface="Calibri"/>
                <a:ea typeface="Calibri"/>
                <a:cs typeface="Calibri"/>
                <a:sym typeface="Calibri"/>
              </a:rPr>
              <a:t>Christi Keene, University of Chicago</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Melissa Korf, Harvard Medical School</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Jim Luther, Yale/FDP</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Michelle Bulls, NIH OPERA</a:t>
            </a:r>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Kristin Ta, NIH OPERA</a:t>
            </a:r>
            <a:endParaRPr dirty="0"/>
          </a:p>
          <a:p>
            <a:pPr marL="0" marR="0" lvl="0" indent="0" algn="l" rtl="0">
              <a:spcBef>
                <a:spcPts val="0"/>
              </a:spcBef>
              <a:spcAft>
                <a:spcPts val="0"/>
              </a:spcAft>
              <a:buNone/>
            </a:pPr>
            <a:r>
              <a:rPr lang="en-US" sz="1600" dirty="0">
                <a:solidFill>
                  <a:schemeClr val="lt1"/>
                </a:solidFill>
                <a:latin typeface="Calibri"/>
                <a:ea typeface="Calibri"/>
                <a:cs typeface="Calibri"/>
                <a:sym typeface="Calibri"/>
              </a:rPr>
              <a:t>Contact: NIHDMSPilot@thefdp.org </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Google Shape;111;p8"/>
          <p:cNvSpPr txBox="1">
            <a:spLocks noGrp="1"/>
          </p:cNvSpPr>
          <p:nvPr>
            <p:ph type="title"/>
          </p:nvPr>
        </p:nvSpPr>
        <p:spPr>
          <a:xfrm>
            <a:off x="2297350" y="292287"/>
            <a:ext cx="5317004" cy="695027"/>
          </a:xfrm>
          <a:prstGeom prst="rect">
            <a:avLst/>
          </a:prstGeom>
          <a:noFill/>
          <a:ln>
            <a:noFill/>
          </a:ln>
        </p:spPr>
        <p:txBody>
          <a:bodyPr spcFirstLastPara="1" vert="horz" wrap="square" lIns="68569" tIns="34275" rIns="68569" bIns="34275" rtlCol="0" anchor="ctr" anchorCtr="0">
            <a:normAutofit/>
          </a:bodyPr>
          <a:lstStyle/>
          <a:p>
            <a:pPr>
              <a:buSzPts val="4400"/>
            </a:pPr>
            <a:r>
              <a:rPr lang="en-US" dirty="0"/>
              <a:t>DMPTool</a:t>
            </a:r>
            <a:endParaRPr dirty="0"/>
          </a:p>
        </p:txBody>
      </p:sp>
      <p:sp>
        <p:nvSpPr>
          <p:cNvPr id="110" name="Google Shape;110;p8"/>
          <p:cNvSpPr txBox="1">
            <a:spLocks noGrp="1"/>
          </p:cNvSpPr>
          <p:nvPr>
            <p:ph type="body" idx="1"/>
          </p:nvPr>
        </p:nvSpPr>
        <p:spPr>
          <a:xfrm>
            <a:off x="405686" y="2055431"/>
            <a:ext cx="4209179" cy="4420783"/>
          </a:xfrm>
          <a:prstGeom prst="rect">
            <a:avLst/>
          </a:prstGeom>
          <a:noFill/>
          <a:ln>
            <a:noFill/>
          </a:ln>
        </p:spPr>
        <p:txBody>
          <a:bodyPr spcFirstLastPara="1" vert="horz" wrap="square" lIns="68569" tIns="34275" rIns="68569" bIns="34275" rtlCol="0" anchor="t" anchorCtr="0">
            <a:normAutofit fontScale="47500" lnSpcReduction="20000"/>
          </a:bodyPr>
          <a:lstStyle/>
          <a:p>
            <a:pPr marL="171450" indent="-171450">
              <a:spcBef>
                <a:spcPts val="0"/>
              </a:spcBef>
              <a:buSzPct val="100000"/>
            </a:pPr>
            <a:r>
              <a:rPr lang="en-US" sz="4000" dirty="0"/>
              <a:t>Free, open source, community-supported application with over ten years of use. </a:t>
            </a:r>
            <a:endParaRPr sz="4000" dirty="0"/>
          </a:p>
          <a:p>
            <a:pPr marL="171450" indent="-171450">
              <a:buSzPct val="100000"/>
            </a:pPr>
            <a:r>
              <a:rPr lang="en-US" sz="4600" dirty="0"/>
              <a:t>A communication vehicle that supports data stewardship between librarians and researchers at scale. </a:t>
            </a:r>
            <a:endParaRPr sz="4600" dirty="0"/>
          </a:p>
          <a:p>
            <a:pPr marL="171450" indent="-171450">
              <a:buSzPct val="100000"/>
            </a:pPr>
            <a:r>
              <a:rPr lang="en-US" sz="4600" dirty="0"/>
              <a:t>Funder-specific templates that institutions can customize to ensure that their requirements are considered.</a:t>
            </a:r>
            <a:endParaRPr sz="4600" dirty="0"/>
          </a:p>
          <a:p>
            <a:pPr marL="171450" indent="-171450">
              <a:buSzPct val="100000"/>
            </a:pPr>
            <a:r>
              <a:rPr lang="en-US" sz="4600" dirty="0"/>
              <a:t>Best practice guidance to ensure DMPs are structured and optimized. </a:t>
            </a:r>
            <a:endParaRPr sz="4600" dirty="0"/>
          </a:p>
          <a:p>
            <a:pPr marL="171450" indent="-171450">
              <a:buSzPct val="100000"/>
            </a:pPr>
            <a:r>
              <a:rPr lang="en-US" sz="4600" dirty="0"/>
              <a:t>A mechanism for registering a DMP ID.</a:t>
            </a:r>
            <a:endParaRPr sz="4600" dirty="0"/>
          </a:p>
          <a:p>
            <a:pPr marL="171450" indent="-58103">
              <a:buSzPct val="100000"/>
              <a:buNone/>
            </a:pPr>
            <a:endParaRPr dirty="0"/>
          </a:p>
        </p:txBody>
      </p:sp>
      <p:pic>
        <p:nvPicPr>
          <p:cNvPr id="112" name="Google Shape;112;p8" descr="DMPT Tool Home Page Screenshot"/>
          <p:cNvPicPr preferRelativeResize="0"/>
          <p:nvPr/>
        </p:nvPicPr>
        <p:blipFill>
          <a:blip r:embed="rId3">
            <a:alphaModFix/>
          </a:blip>
          <a:stretch>
            <a:fillRect/>
          </a:stretch>
        </p:blipFill>
        <p:spPr>
          <a:xfrm>
            <a:off x="4572000" y="2611225"/>
            <a:ext cx="4333740" cy="270437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ct val="100000"/>
              <a:buFont typeface="Calibri"/>
              <a:buNone/>
            </a:pPr>
            <a:r>
              <a:rPr lang="en-US" dirty="0" err="1"/>
              <a:t>DMPTool</a:t>
            </a:r>
            <a:r>
              <a:rPr lang="en-US" dirty="0"/>
              <a:t> </a:t>
            </a:r>
            <a:r>
              <a:rPr lang="en-US" sz="2000" dirty="0"/>
              <a:t>(Continued)</a:t>
            </a:r>
            <a:endParaRPr dirty="0"/>
          </a:p>
        </p:txBody>
      </p:sp>
      <p:sp>
        <p:nvSpPr>
          <p:cNvPr id="133" name="Google Shape;133;p9"/>
          <p:cNvSpPr txBox="1">
            <a:spLocks noGrp="1"/>
          </p:cNvSpPr>
          <p:nvPr>
            <p:ph type="body" idx="1"/>
          </p:nvPr>
        </p:nvSpPr>
        <p:spPr>
          <a:xfrm>
            <a:off x="452437" y="1600200"/>
            <a:ext cx="4289245" cy="4546076"/>
          </a:xfrm>
          <a:prstGeom prst="rect">
            <a:avLst/>
          </a:prstGeom>
          <a:noFill/>
          <a:ln>
            <a:noFill/>
          </a:ln>
        </p:spPr>
        <p:txBody>
          <a:bodyPr spcFirstLastPara="1" wrap="square" lIns="91425" tIns="45700" rIns="91425" bIns="45700" anchor="t" anchorCtr="0">
            <a:normAutofit/>
          </a:bodyPr>
          <a:lstStyle/>
          <a:p>
            <a:pPr marL="0" indent="0">
              <a:buClr>
                <a:schemeClr val="dk1"/>
              </a:buClr>
              <a:buSzPts val="1100"/>
              <a:buNone/>
            </a:pPr>
            <a:r>
              <a:rPr lang="en-US" sz="2800" dirty="0"/>
              <a:t>Researchers select NIH as the funder and then will have three options</a:t>
            </a:r>
          </a:p>
          <a:p>
            <a:pPr marL="0" indent="0">
              <a:buClr>
                <a:schemeClr val="dk1"/>
              </a:buClr>
              <a:buSzPts val="1100"/>
            </a:pPr>
            <a:endParaRPr lang="en-US" sz="2800" dirty="0"/>
          </a:p>
          <a:p>
            <a:pPr indent="-280988">
              <a:buSzPts val="2300"/>
              <a:buAutoNum type="arabicPeriod"/>
            </a:pPr>
            <a:r>
              <a:rPr lang="en-US" sz="2800" dirty="0"/>
              <a:t>NIH Gen (the DMPTool NIH </a:t>
            </a:r>
            <a:r>
              <a:rPr lang="en-US" sz="2800" dirty="0" err="1"/>
              <a:t>Wg</a:t>
            </a:r>
            <a:r>
              <a:rPr lang="en-US" sz="2800" dirty="0"/>
              <a:t> created this template)</a:t>
            </a:r>
          </a:p>
          <a:p>
            <a:pPr indent="-280988">
              <a:spcBef>
                <a:spcPts val="0"/>
              </a:spcBef>
              <a:buSzPts val="2300"/>
              <a:buAutoNum type="arabicPeriod"/>
            </a:pPr>
            <a:r>
              <a:rPr lang="en-US" sz="2800" dirty="0"/>
              <a:t>FDP Pilot Alpha</a:t>
            </a:r>
          </a:p>
          <a:p>
            <a:pPr indent="-280988">
              <a:spcBef>
                <a:spcPts val="0"/>
              </a:spcBef>
              <a:buSzPts val="2300"/>
              <a:buAutoNum type="arabicPeriod"/>
            </a:pPr>
            <a:r>
              <a:rPr lang="en-US" sz="2800" dirty="0"/>
              <a:t>FDP Pilot Bravo</a:t>
            </a:r>
          </a:p>
          <a:p>
            <a:pPr marL="0" lvl="0" indent="0" algn="l" rtl="0">
              <a:lnSpc>
                <a:spcPct val="90000"/>
              </a:lnSpc>
              <a:spcBef>
                <a:spcPts val="0"/>
              </a:spcBef>
              <a:spcAft>
                <a:spcPts val="0"/>
              </a:spcAft>
              <a:buClr>
                <a:srgbClr val="005388"/>
              </a:buClr>
              <a:buSzPts val="2800"/>
              <a:buNone/>
            </a:pPr>
            <a:endParaRPr lang="en-US" dirty="0"/>
          </a:p>
        </p:txBody>
      </p:sp>
      <p:pic>
        <p:nvPicPr>
          <p:cNvPr id="2" name="Google Shape;119;g249d532a504_0_1" descr="Screenshot: Create a New Plan. Page with several questions and sample answers.&#10;&#10;">
            <a:extLst>
              <a:ext uri="{FF2B5EF4-FFF2-40B4-BE49-F238E27FC236}">
                <a16:creationId xmlns:a16="http://schemas.microsoft.com/office/drawing/2014/main" id="{5AD63C85-84F1-E6D1-A424-6763091BD573}"/>
              </a:ext>
            </a:extLst>
          </p:cNvPr>
          <p:cNvPicPr preferRelativeResize="0"/>
          <p:nvPr/>
        </p:nvPicPr>
        <p:blipFill>
          <a:blip r:embed="rId3">
            <a:alphaModFix/>
          </a:blip>
          <a:stretch>
            <a:fillRect/>
          </a:stretch>
        </p:blipFill>
        <p:spPr>
          <a:xfrm>
            <a:off x="4855757" y="2338230"/>
            <a:ext cx="3967268" cy="3903993"/>
          </a:xfrm>
          <a:prstGeom prst="rect">
            <a:avLst/>
          </a:prstGeom>
          <a:noFill/>
          <a:ln>
            <a:noFill/>
          </a:ln>
        </p:spPr>
      </p:pic>
    </p:spTree>
    <p:extLst>
      <p:ext uri="{BB962C8B-B14F-4D97-AF65-F5344CB8AC3E}">
        <p14:creationId xmlns:p14="http://schemas.microsoft.com/office/powerpoint/2010/main" val="42028794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87B64B-D0BD-493A-A948-A5537CDB0FE2}"/>
              </a:ext>
            </a:extLst>
          </p:cNvPr>
          <p:cNvSpPr>
            <a:spLocks noGrp="1"/>
          </p:cNvSpPr>
          <p:nvPr>
            <p:ph type="title"/>
          </p:nvPr>
        </p:nvSpPr>
        <p:spPr/>
        <p:txBody>
          <a:bodyPr/>
          <a:lstStyle/>
          <a:p>
            <a:r>
              <a:rPr lang="en-US" dirty="0"/>
              <a:t>Interested in joining?</a:t>
            </a:r>
          </a:p>
        </p:txBody>
      </p:sp>
      <p:sp>
        <p:nvSpPr>
          <p:cNvPr id="3" name="Text Placeholder 2">
            <a:extLst>
              <a:ext uri="{FF2B5EF4-FFF2-40B4-BE49-F238E27FC236}">
                <a16:creationId xmlns:a16="http://schemas.microsoft.com/office/drawing/2014/main" id="{C22BFE33-E333-4EFE-ACB7-F928C8CA6D23}"/>
              </a:ext>
            </a:extLst>
          </p:cNvPr>
          <p:cNvSpPr>
            <a:spLocks noGrp="1"/>
          </p:cNvSpPr>
          <p:nvPr>
            <p:ph type="body" idx="1"/>
          </p:nvPr>
        </p:nvSpPr>
        <p:spPr>
          <a:xfrm>
            <a:off x="628650" y="1825625"/>
            <a:ext cx="5353050" cy="3556000"/>
          </a:xfrm>
        </p:spPr>
        <p:txBody>
          <a:bodyPr/>
          <a:lstStyle/>
          <a:p>
            <a:r>
              <a:rPr lang="en-US" dirty="0"/>
              <a:t>Accepting new participating organizations in Q3 of the pilot, which begins September 1</a:t>
            </a:r>
            <a:r>
              <a:rPr lang="en-US" baseline="30000" dirty="0"/>
              <a:t>st</a:t>
            </a:r>
            <a:r>
              <a:rPr lang="en-US" dirty="0"/>
              <a:t> </a:t>
            </a:r>
          </a:p>
          <a:p>
            <a:r>
              <a:rPr lang="en-US" dirty="0"/>
              <a:t>Email </a:t>
            </a:r>
            <a:r>
              <a:rPr lang="en-US" dirty="0">
                <a:hlinkClick r:id="rId2"/>
              </a:rPr>
              <a:t>NIHDMSPilot@thefdp.org</a:t>
            </a:r>
            <a:r>
              <a:rPr lang="en-US" dirty="0"/>
              <a:t> to request a copy of the pilot MOU for review and signature</a:t>
            </a:r>
          </a:p>
        </p:txBody>
      </p:sp>
      <p:pic>
        <p:nvPicPr>
          <p:cNvPr id="5" name="Picture 4" descr="Meme of cat wearing a tie. Text is &quot;Sign me up right meow.&quot;">
            <a:extLst>
              <a:ext uri="{FF2B5EF4-FFF2-40B4-BE49-F238E27FC236}">
                <a16:creationId xmlns:a16="http://schemas.microsoft.com/office/drawing/2014/main" id="{5729D358-9AAB-4AD4-AAE2-3BCD319BE92C}"/>
              </a:ext>
            </a:extLst>
          </p:cNvPr>
          <p:cNvPicPr>
            <a:picLocks noChangeAspect="1"/>
          </p:cNvPicPr>
          <p:nvPr/>
        </p:nvPicPr>
        <p:blipFill>
          <a:blip r:embed="rId3"/>
          <a:stretch>
            <a:fillRect/>
          </a:stretch>
        </p:blipFill>
        <p:spPr>
          <a:xfrm>
            <a:off x="6124576" y="1604962"/>
            <a:ext cx="2824162" cy="2824162"/>
          </a:xfrm>
          <a:prstGeom prst="rect">
            <a:avLst/>
          </a:prstGeom>
        </p:spPr>
      </p:pic>
      <p:sp>
        <p:nvSpPr>
          <p:cNvPr id="7" name="TextBox 6">
            <a:extLst>
              <a:ext uri="{FF2B5EF4-FFF2-40B4-BE49-F238E27FC236}">
                <a16:creationId xmlns:a16="http://schemas.microsoft.com/office/drawing/2014/main" id="{9BEE7E3D-876A-49BC-830D-24486544669B}"/>
              </a:ext>
            </a:extLst>
          </p:cNvPr>
          <p:cNvSpPr txBox="1"/>
          <p:nvPr/>
        </p:nvSpPr>
        <p:spPr>
          <a:xfrm>
            <a:off x="628650" y="5708848"/>
            <a:ext cx="8034338" cy="400110"/>
          </a:xfrm>
          <a:prstGeom prst="rect">
            <a:avLst/>
          </a:prstGeom>
          <a:noFill/>
        </p:spPr>
        <p:txBody>
          <a:bodyPr wrap="square" rtlCol="0">
            <a:spAutoFit/>
          </a:bodyPr>
          <a:lstStyle/>
          <a:p>
            <a:r>
              <a:rPr lang="en-US" sz="2000" i="1" dirty="0">
                <a:solidFill>
                  <a:schemeClr val="accent1">
                    <a:lumMod val="50000"/>
                  </a:schemeClr>
                </a:solidFill>
              </a:rPr>
              <a:t>*Participation is not limited to FDP member organizations</a:t>
            </a:r>
          </a:p>
        </p:txBody>
      </p:sp>
    </p:spTree>
    <p:extLst>
      <p:ext uri="{BB962C8B-B14F-4D97-AF65-F5344CB8AC3E}">
        <p14:creationId xmlns:p14="http://schemas.microsoft.com/office/powerpoint/2010/main" val="420099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2"/>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Discussion/Q&amp;A</a:t>
            </a:r>
            <a:endParaRPr/>
          </a:p>
        </p:txBody>
      </p:sp>
      <p:sp>
        <p:nvSpPr>
          <p:cNvPr id="151" name="Google Shape;151;p1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0" lvl="0" indent="0" algn="ctr" rtl="0">
              <a:lnSpc>
                <a:spcPct val="90000"/>
              </a:lnSpc>
              <a:spcBef>
                <a:spcPts val="0"/>
              </a:spcBef>
              <a:spcAft>
                <a:spcPts val="0"/>
              </a:spcAft>
              <a:buClr>
                <a:srgbClr val="005388"/>
              </a:buClr>
              <a:buSzPts val="4000"/>
              <a:buNone/>
            </a:pPr>
            <a:endParaRPr sz="4000" dirty="0"/>
          </a:p>
          <a:p>
            <a:pPr marL="0" lvl="0" indent="0" algn="ctr" rtl="0">
              <a:lnSpc>
                <a:spcPct val="90000"/>
              </a:lnSpc>
              <a:spcBef>
                <a:spcPts val="1000"/>
              </a:spcBef>
              <a:spcAft>
                <a:spcPts val="0"/>
              </a:spcAft>
              <a:buClr>
                <a:srgbClr val="005388"/>
              </a:buClr>
              <a:buSzPts val="4000"/>
              <a:buNone/>
            </a:pPr>
            <a:r>
              <a:rPr lang="en-US" sz="4000" dirty="0"/>
              <a:t>Questions?  Concerns?  Suggestions?</a:t>
            </a:r>
          </a:p>
          <a:p>
            <a:pPr marL="0" lvl="0" indent="0" algn="ctr" rtl="0">
              <a:lnSpc>
                <a:spcPct val="90000"/>
              </a:lnSpc>
              <a:spcBef>
                <a:spcPts val="1000"/>
              </a:spcBef>
              <a:spcAft>
                <a:spcPts val="0"/>
              </a:spcAft>
              <a:buClr>
                <a:srgbClr val="005388"/>
              </a:buClr>
              <a:buSzPts val="4000"/>
              <a:buNone/>
            </a:pPr>
            <a:r>
              <a:rPr lang="en-US" sz="4000" dirty="0"/>
              <a:t>Want to join? </a:t>
            </a:r>
            <a:endParaRPr dirty="0"/>
          </a:p>
          <a:p>
            <a:pPr marL="0" lvl="0" indent="0" algn="ctr" rtl="0">
              <a:lnSpc>
                <a:spcPct val="90000"/>
              </a:lnSpc>
              <a:spcBef>
                <a:spcPts val="1000"/>
              </a:spcBef>
              <a:spcAft>
                <a:spcPts val="0"/>
              </a:spcAft>
              <a:buClr>
                <a:srgbClr val="005388"/>
              </a:buClr>
              <a:buSzPts val="4000"/>
              <a:buNone/>
            </a:pPr>
            <a:r>
              <a:rPr lang="en-US" sz="4000" dirty="0"/>
              <a:t> </a:t>
            </a:r>
            <a:endParaRPr dirty="0"/>
          </a:p>
          <a:p>
            <a:pPr marL="0" lvl="0" indent="0" algn="ctr" rtl="0">
              <a:lnSpc>
                <a:spcPct val="90000"/>
              </a:lnSpc>
              <a:spcBef>
                <a:spcPts val="1000"/>
              </a:spcBef>
              <a:spcAft>
                <a:spcPts val="0"/>
              </a:spcAft>
              <a:buClr>
                <a:srgbClr val="005388"/>
              </a:buClr>
              <a:buSzPts val="4000"/>
              <a:buNone/>
            </a:pPr>
            <a:r>
              <a:rPr lang="en-US" sz="4000" dirty="0"/>
              <a:t>Contact </a:t>
            </a:r>
            <a:r>
              <a:rPr lang="en-US" sz="4000" u="sng" dirty="0">
                <a:solidFill>
                  <a:srgbClr val="4A86E8"/>
                </a:solidFill>
                <a:hlinkClick r:id="rId3">
                  <a:extLst>
                    <a:ext uri="{A12FA001-AC4F-418D-AE19-62706E023703}">
                      <ahyp:hlinkClr xmlns:ahyp="http://schemas.microsoft.com/office/drawing/2018/hyperlinkcolor" val="tx"/>
                    </a:ext>
                  </a:extLst>
                </a:hlinkClick>
              </a:rPr>
              <a:t>NIHDMSPilot@thefdp.org</a:t>
            </a:r>
            <a:r>
              <a:rPr lang="en-US" sz="4000" dirty="0">
                <a:solidFill>
                  <a:srgbClr val="4A86E8"/>
                </a:solidFill>
              </a:rPr>
              <a:t> </a:t>
            </a:r>
            <a:r>
              <a:rPr lang="en-US" sz="4000" dirty="0"/>
              <a:t> </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2"/>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Meeting Agenda</a:t>
            </a:r>
            <a:endParaRPr/>
          </a:p>
        </p:txBody>
      </p:sp>
      <p:sp>
        <p:nvSpPr>
          <p:cNvPr id="75" name="Google Shape;75;p2"/>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dirty="0"/>
              <a:t>Pilot Background</a:t>
            </a:r>
            <a:endParaRPr dirty="0"/>
          </a:p>
          <a:p>
            <a:pPr marL="228600" lvl="0" indent="-228600" algn="l" rtl="0">
              <a:lnSpc>
                <a:spcPct val="90000"/>
              </a:lnSpc>
              <a:spcBef>
                <a:spcPts val="1000"/>
              </a:spcBef>
              <a:spcAft>
                <a:spcPts val="0"/>
              </a:spcAft>
              <a:buClr>
                <a:srgbClr val="005388"/>
              </a:buClr>
              <a:buSzPts val="2800"/>
              <a:buChar char="•"/>
            </a:pPr>
            <a:r>
              <a:rPr lang="en-US" dirty="0"/>
              <a:t>Updates on Phase 1: DMS Plan Templates</a:t>
            </a:r>
          </a:p>
          <a:p>
            <a:pPr marL="228600" lvl="0" indent="-228600" algn="l" rtl="0">
              <a:lnSpc>
                <a:spcPct val="90000"/>
              </a:lnSpc>
              <a:spcBef>
                <a:spcPts val="1000"/>
              </a:spcBef>
              <a:spcAft>
                <a:spcPts val="0"/>
              </a:spcAft>
              <a:buClr>
                <a:srgbClr val="005388"/>
              </a:buClr>
              <a:buSzPts val="2800"/>
              <a:buChar char="•"/>
            </a:pPr>
            <a:r>
              <a:rPr lang="en-US" dirty="0"/>
              <a:t>Round Tables and Feedback Received</a:t>
            </a:r>
          </a:p>
          <a:p>
            <a:pPr marL="228600" lvl="0" indent="-228600" algn="l" rtl="0">
              <a:lnSpc>
                <a:spcPct val="90000"/>
              </a:lnSpc>
              <a:spcBef>
                <a:spcPts val="1000"/>
              </a:spcBef>
              <a:spcAft>
                <a:spcPts val="0"/>
              </a:spcAft>
              <a:buClr>
                <a:srgbClr val="005388"/>
              </a:buClr>
              <a:buSzPts val="2800"/>
              <a:buChar char="•"/>
            </a:pPr>
            <a:r>
              <a:rPr lang="en-US" dirty="0"/>
              <a:t>DMPTool update</a:t>
            </a:r>
          </a:p>
          <a:p>
            <a:pPr marL="228600" lvl="0" indent="-228600" algn="l" rtl="0">
              <a:lnSpc>
                <a:spcPct val="90000"/>
              </a:lnSpc>
              <a:spcBef>
                <a:spcPts val="1000"/>
              </a:spcBef>
              <a:spcAft>
                <a:spcPts val="0"/>
              </a:spcAft>
              <a:buClr>
                <a:srgbClr val="005388"/>
              </a:buClr>
              <a:buSzPts val="2800"/>
              <a:buChar char="•"/>
            </a:pPr>
            <a:r>
              <a:rPr lang="en-US" dirty="0"/>
              <a:t>Invitation for additional participants</a:t>
            </a:r>
            <a:endParaRPr dirty="0"/>
          </a:p>
          <a:p>
            <a:pPr marL="228600" lvl="0" indent="-228600" algn="l" rtl="0">
              <a:lnSpc>
                <a:spcPct val="90000"/>
              </a:lnSpc>
              <a:spcBef>
                <a:spcPts val="1000"/>
              </a:spcBef>
              <a:spcAft>
                <a:spcPts val="0"/>
              </a:spcAft>
              <a:buClr>
                <a:srgbClr val="005388"/>
              </a:buClr>
              <a:buSzPts val="2800"/>
              <a:buChar char="•"/>
            </a:pPr>
            <a:r>
              <a:rPr lang="en-US" dirty="0"/>
              <a:t>Q&amp;A</a:t>
            </a:r>
            <a:endParaRP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9"/>
        <p:cNvGrpSpPr/>
        <p:nvPr/>
      </p:nvGrpSpPr>
      <p:grpSpPr>
        <a:xfrm>
          <a:off x="0" y="0"/>
          <a:ext cx="0" cy="0"/>
          <a:chOff x="0" y="0"/>
          <a:chExt cx="0" cy="0"/>
        </a:xfrm>
      </p:grpSpPr>
      <p:sp>
        <p:nvSpPr>
          <p:cNvPr id="80" name="Google Shape;80;p3"/>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Pilot Background</a:t>
            </a:r>
            <a:endParaRPr/>
          </a:p>
        </p:txBody>
      </p:sp>
      <p:sp>
        <p:nvSpPr>
          <p:cNvPr id="81" name="Google Shape;81;p3"/>
          <p:cNvSpPr txBox="1">
            <a:spLocks noGrp="1"/>
          </p:cNvSpPr>
          <p:nvPr>
            <p:ph type="body" idx="1"/>
          </p:nvPr>
        </p:nvSpPr>
        <p:spPr>
          <a:xfrm>
            <a:off x="376237" y="1574403"/>
            <a:ext cx="8391525" cy="4991099"/>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rgbClr val="005388"/>
              </a:buClr>
              <a:buSzPct val="100000"/>
              <a:buChar char="•"/>
            </a:pPr>
            <a:r>
              <a:rPr lang="en-US"/>
              <a:t>Under the new NIH Policy for Data Management and Sharing, each NIH Institute, Center, and Office (ICO) has the flexibility to develop more specific requirements to best meet the needs of the particular field(s) it funds; however, significant variation in ICO-specific requirements will place substantial administrative burden on researchers to first navigate the varying requirements before they can begin developing their DMS Plan. </a:t>
            </a:r>
            <a:endParaRPr/>
          </a:p>
          <a:p>
            <a:pPr marL="228600" lvl="0" indent="-228600" algn="l" rtl="0">
              <a:lnSpc>
                <a:spcPct val="90000"/>
              </a:lnSpc>
              <a:spcBef>
                <a:spcPts val="1000"/>
              </a:spcBef>
              <a:spcAft>
                <a:spcPts val="0"/>
              </a:spcAft>
              <a:buClr>
                <a:srgbClr val="005388"/>
              </a:buClr>
              <a:buSzPct val="100000"/>
              <a:buChar char="•"/>
            </a:pPr>
            <a:r>
              <a:rPr lang="en-US"/>
              <a:t>The FDP NIH DMS Pilot is an FDP and NIH collaboration engaging NIH ICOs, Office of Extramural Research SMEs, the Office of Science Policy and OPERA/Compliance which aims to:</a:t>
            </a:r>
            <a:endParaRPr/>
          </a:p>
          <a:p>
            <a:pPr marL="685800" lvl="1" indent="-228600" algn="l" rtl="0">
              <a:lnSpc>
                <a:spcPct val="90000"/>
              </a:lnSpc>
              <a:spcBef>
                <a:spcPts val="500"/>
              </a:spcBef>
              <a:spcAft>
                <a:spcPts val="0"/>
              </a:spcAft>
              <a:buClr>
                <a:srgbClr val="BF3C1B"/>
              </a:buClr>
              <a:buSzPct val="100000"/>
              <a:buChar char="•"/>
            </a:pPr>
            <a:r>
              <a:rPr lang="en-US">
                <a:latin typeface="Arial"/>
                <a:ea typeface="Arial"/>
                <a:cs typeface="Arial"/>
                <a:sym typeface="Arial"/>
              </a:rPr>
              <a:t>Generate greater consistency in DMS Plan requirements across NIH ICs and programs and</a:t>
            </a:r>
            <a:endParaRPr/>
          </a:p>
          <a:p>
            <a:pPr marL="685800" lvl="1" indent="-228600" algn="l" rtl="0">
              <a:lnSpc>
                <a:spcPct val="90000"/>
              </a:lnSpc>
              <a:spcBef>
                <a:spcPts val="500"/>
              </a:spcBef>
              <a:spcAft>
                <a:spcPts val="0"/>
              </a:spcAft>
              <a:buClr>
                <a:srgbClr val="BF3C1B"/>
              </a:buClr>
              <a:buSzPct val="100000"/>
              <a:buChar char="•"/>
            </a:pPr>
            <a:r>
              <a:rPr lang="en-US">
                <a:latin typeface="Arial"/>
                <a:ea typeface="Arial"/>
                <a:cs typeface="Arial"/>
                <a:sym typeface="Arial"/>
              </a:rPr>
              <a:t>Mitigate the administrative burden for researchers associated with DMS Plan development and implementation.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Google Shape;86;p4"/>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dirty="0"/>
              <a:t>Pilot Phases</a:t>
            </a:r>
            <a:endParaRPr dirty="0"/>
          </a:p>
        </p:txBody>
      </p:sp>
      <p:sp>
        <p:nvSpPr>
          <p:cNvPr id="87" name="Google Shape;87;p4"/>
          <p:cNvSpPr txBox="1">
            <a:spLocks noGrp="1"/>
          </p:cNvSpPr>
          <p:nvPr>
            <p:ph type="body" idx="1"/>
          </p:nvPr>
        </p:nvSpPr>
        <p:spPr>
          <a:xfrm>
            <a:off x="280987" y="1676401"/>
            <a:ext cx="8582025" cy="4965302"/>
          </a:xfrm>
          <a:prstGeom prst="rect">
            <a:avLst/>
          </a:prstGeom>
          <a:noFill/>
          <a:ln>
            <a:noFill/>
          </a:ln>
        </p:spPr>
        <p:txBody>
          <a:bodyPr spcFirstLastPara="1" wrap="square" lIns="91425" tIns="45700" rIns="91425" bIns="45700" anchor="t" anchorCtr="0">
            <a:normAutofit fontScale="92500" lnSpcReduction="20000"/>
          </a:bodyPr>
          <a:lstStyle/>
          <a:p>
            <a:pPr marL="228600" lvl="0" indent="-228600" algn="l" rtl="0">
              <a:lnSpc>
                <a:spcPct val="90000"/>
              </a:lnSpc>
              <a:spcBef>
                <a:spcPts val="0"/>
              </a:spcBef>
              <a:spcAft>
                <a:spcPts val="0"/>
              </a:spcAft>
              <a:buClr>
                <a:srgbClr val="005388"/>
              </a:buClr>
              <a:buSzPct val="100000"/>
              <a:buChar char="•"/>
            </a:pPr>
            <a:r>
              <a:rPr lang="en-US" dirty="0"/>
              <a:t>Phase 1: NIH DMS Plan Template Pilot</a:t>
            </a:r>
            <a:endParaRPr dirty="0"/>
          </a:p>
          <a:p>
            <a:pPr marL="685800" lvl="1" indent="-228600" algn="l" rtl="0">
              <a:lnSpc>
                <a:spcPct val="90000"/>
              </a:lnSpc>
              <a:spcBef>
                <a:spcPts val="500"/>
              </a:spcBef>
              <a:spcAft>
                <a:spcPts val="0"/>
              </a:spcAft>
              <a:buClr>
                <a:srgbClr val="BF3C1B"/>
              </a:buClr>
              <a:buSzPct val="100000"/>
              <a:buChar char="•"/>
            </a:pPr>
            <a:r>
              <a:rPr lang="en-US" dirty="0"/>
              <a:t>We will test the effectiveness and usability of two DMS Plan templates developed in collaboration with representatives from participating ICs:</a:t>
            </a:r>
            <a:endParaRPr dirty="0"/>
          </a:p>
          <a:p>
            <a:pPr marL="1143000" lvl="2" indent="-228600" algn="l" rtl="0">
              <a:lnSpc>
                <a:spcPct val="90000"/>
              </a:lnSpc>
              <a:spcBef>
                <a:spcPts val="500"/>
              </a:spcBef>
              <a:spcAft>
                <a:spcPts val="0"/>
              </a:spcAft>
              <a:buClr>
                <a:srgbClr val="FCAC38"/>
              </a:buClr>
              <a:buSzPct val="100000"/>
              <a:buChar char="•"/>
            </a:pPr>
            <a:r>
              <a:rPr lang="en-US" sz="2400" b="1" dirty="0"/>
              <a:t>Alpha Template </a:t>
            </a:r>
            <a:r>
              <a:rPr lang="en-US" sz="2400" dirty="0"/>
              <a:t>is a prescriptive template designed to limit the need for free text entry</a:t>
            </a:r>
            <a:endParaRPr sz="2400" dirty="0"/>
          </a:p>
          <a:p>
            <a:pPr marL="1143000" lvl="2" indent="-228600" algn="l" rtl="0">
              <a:lnSpc>
                <a:spcPct val="90000"/>
              </a:lnSpc>
              <a:spcBef>
                <a:spcPts val="500"/>
              </a:spcBef>
              <a:spcAft>
                <a:spcPts val="0"/>
              </a:spcAft>
              <a:buClr>
                <a:srgbClr val="FCAC38"/>
              </a:buClr>
              <a:buSzPct val="100000"/>
              <a:buChar char="•"/>
            </a:pPr>
            <a:r>
              <a:rPr lang="en-US" sz="2400" b="1" dirty="0"/>
              <a:t>Bravo Template </a:t>
            </a:r>
            <a:r>
              <a:rPr lang="en-US" sz="2400" dirty="0"/>
              <a:t>aims to provide detailed prompts as well as more options to include free text responses, as necessary.</a:t>
            </a:r>
            <a:endParaRPr sz="2400" dirty="0"/>
          </a:p>
          <a:p>
            <a:pPr marL="685800" lvl="1" indent="-228600" algn="l" rtl="0">
              <a:lnSpc>
                <a:spcPct val="90000"/>
              </a:lnSpc>
              <a:spcBef>
                <a:spcPts val="500"/>
              </a:spcBef>
              <a:spcAft>
                <a:spcPts val="0"/>
              </a:spcAft>
              <a:buClr>
                <a:srgbClr val="BF3C1B"/>
              </a:buClr>
              <a:buSzPct val="100000"/>
              <a:buChar char="•"/>
            </a:pPr>
            <a:r>
              <a:rPr lang="en-US" dirty="0"/>
              <a:t>We will gather data from the researcher/faculty perspective as well as the NIH program perspective.</a:t>
            </a:r>
            <a:endParaRPr dirty="0"/>
          </a:p>
          <a:p>
            <a:pPr marL="228600" lvl="0" indent="-228600" algn="l" rtl="0">
              <a:lnSpc>
                <a:spcPct val="90000"/>
              </a:lnSpc>
              <a:spcBef>
                <a:spcPts val="1000"/>
              </a:spcBef>
              <a:spcAft>
                <a:spcPts val="0"/>
              </a:spcAft>
              <a:buClr>
                <a:srgbClr val="005388"/>
              </a:buClr>
              <a:buSzPct val="100000"/>
              <a:buChar char="•"/>
            </a:pPr>
            <a:r>
              <a:rPr lang="en-US" dirty="0"/>
              <a:t>Phase 2: Cost Policies</a:t>
            </a:r>
            <a:endParaRPr dirty="0"/>
          </a:p>
          <a:p>
            <a:pPr marL="685800" lvl="1" indent="-228600" algn="l" rtl="0">
              <a:lnSpc>
                <a:spcPct val="90000"/>
              </a:lnSpc>
              <a:spcBef>
                <a:spcPts val="500"/>
              </a:spcBef>
              <a:spcAft>
                <a:spcPts val="0"/>
              </a:spcAft>
              <a:buClr>
                <a:srgbClr val="BF3C1B"/>
              </a:buClr>
              <a:buSzPct val="100000"/>
              <a:buChar char="•"/>
            </a:pPr>
            <a:r>
              <a:rPr lang="en-US" dirty="0">
                <a:latin typeface="Arial"/>
                <a:ea typeface="Arial"/>
                <a:cs typeface="Arial"/>
                <a:sym typeface="Arial"/>
              </a:rPr>
              <a:t>Establish common cost principles, identify types of costs required, and determine how to identify additional/unforeseen costs that may be required to meet the spirit of the data sharing policy.</a:t>
            </a:r>
          </a:p>
          <a:p>
            <a:pPr marL="685800" lvl="1" indent="-228600" algn="l" rtl="0">
              <a:lnSpc>
                <a:spcPct val="90000"/>
              </a:lnSpc>
              <a:spcBef>
                <a:spcPts val="500"/>
              </a:spcBef>
              <a:spcAft>
                <a:spcPts val="0"/>
              </a:spcAft>
              <a:buClr>
                <a:srgbClr val="BF3C1B"/>
              </a:buClr>
              <a:buSzPct val="100000"/>
              <a:buChar char="•"/>
            </a:pPr>
            <a:r>
              <a:rPr lang="en-US" dirty="0">
                <a:latin typeface="Arial"/>
                <a:cs typeface="Arial"/>
                <a:sym typeface="Arial"/>
              </a:rPr>
              <a:t>Planning phase beginning now with pilot phase anticipated to begin December 2023</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5"/>
          <p:cNvSpPr txBox="1">
            <a:spLocks noGrp="1"/>
          </p:cNvSpPr>
          <p:nvPr>
            <p:ph type="title"/>
          </p:nvPr>
        </p:nvSpPr>
        <p:spPr>
          <a:xfrm>
            <a:off x="1426012" y="222448"/>
            <a:ext cx="7089338" cy="91717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US"/>
              <a:t>Updates on Phase 1: DMS Plan Templates</a:t>
            </a:r>
            <a:endParaRPr/>
          </a:p>
        </p:txBody>
      </p:sp>
      <p:sp>
        <p:nvSpPr>
          <p:cNvPr id="93" name="Google Shape;93;p5"/>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dirty="0"/>
              <a:t>Phase 1 kicked off March 1, 2023</a:t>
            </a:r>
            <a:endParaRPr dirty="0"/>
          </a:p>
          <a:p>
            <a:pPr marL="228600" lvl="0" indent="-228600" algn="l" rtl="0">
              <a:lnSpc>
                <a:spcPct val="90000"/>
              </a:lnSpc>
              <a:spcBef>
                <a:spcPts val="1000"/>
              </a:spcBef>
              <a:spcAft>
                <a:spcPts val="0"/>
              </a:spcAft>
              <a:buClr>
                <a:srgbClr val="005388"/>
              </a:buClr>
              <a:buSzPts val="2800"/>
              <a:buChar char="•"/>
            </a:pPr>
            <a:r>
              <a:rPr lang="en-US" dirty="0"/>
              <a:t>20 institutions have formally agreed to participate</a:t>
            </a:r>
            <a:endParaRPr dirty="0"/>
          </a:p>
          <a:p>
            <a:pPr marL="685800" lvl="1" indent="-228600" algn="l" rtl="0">
              <a:lnSpc>
                <a:spcPct val="90000"/>
              </a:lnSpc>
              <a:spcBef>
                <a:spcPts val="500"/>
              </a:spcBef>
              <a:spcAft>
                <a:spcPts val="0"/>
              </a:spcAft>
              <a:buClr>
                <a:srgbClr val="BF3C1B"/>
              </a:buClr>
              <a:buSzPts val="2400"/>
              <a:buChar char="•"/>
            </a:pPr>
            <a:r>
              <a:rPr lang="en-US" dirty="0"/>
              <a:t>Additional institutions would like to share the templates with their faculty but could not fulfill all the obligations of participation</a:t>
            </a:r>
            <a:endParaRPr dirty="0"/>
          </a:p>
          <a:p>
            <a:pPr marL="228600" lvl="0" indent="-228600" algn="l" rtl="0">
              <a:lnSpc>
                <a:spcPct val="90000"/>
              </a:lnSpc>
              <a:spcBef>
                <a:spcPts val="1000"/>
              </a:spcBef>
              <a:spcAft>
                <a:spcPts val="0"/>
              </a:spcAft>
              <a:buClr>
                <a:srgbClr val="005388"/>
              </a:buClr>
              <a:buSzPts val="2800"/>
              <a:buChar char="•"/>
            </a:pPr>
            <a:r>
              <a:rPr lang="en-US" dirty="0"/>
              <a:t>Anticipated a slow start in the first quarter with higher usage following the June and July proposal deadlines</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6"/>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Round Tables</a:t>
            </a:r>
            <a:endParaRPr/>
          </a:p>
        </p:txBody>
      </p:sp>
      <p:sp>
        <p:nvSpPr>
          <p:cNvPr id="99" name="Google Shape;99;p6"/>
          <p:cNvSpPr txBox="1">
            <a:spLocks noGrp="1"/>
          </p:cNvSpPr>
          <p:nvPr>
            <p:ph type="body" idx="1"/>
          </p:nvPr>
        </p:nvSpPr>
        <p:spPr>
          <a:xfrm>
            <a:off x="535042" y="1671145"/>
            <a:ext cx="8073916" cy="4894357"/>
          </a:xfrm>
          <a:prstGeom prst="rect">
            <a:avLst/>
          </a:prstGeom>
          <a:noFill/>
          <a:ln>
            <a:noFill/>
          </a:ln>
        </p:spPr>
        <p:txBody>
          <a:bodyPr spcFirstLastPara="1" wrap="square" lIns="91425" tIns="45700" rIns="91425" bIns="45700" anchor="t" anchorCtr="0">
            <a:normAutofit lnSpcReduction="10000"/>
          </a:bodyPr>
          <a:lstStyle/>
          <a:p>
            <a:pPr marL="228600" lvl="0" indent="-228600" algn="l" rtl="0">
              <a:lnSpc>
                <a:spcPct val="90000"/>
              </a:lnSpc>
              <a:spcBef>
                <a:spcPts val="0"/>
              </a:spcBef>
              <a:spcAft>
                <a:spcPts val="0"/>
              </a:spcAft>
              <a:buClr>
                <a:srgbClr val="005388"/>
              </a:buClr>
              <a:buSzPct val="100000"/>
              <a:buChar char="•"/>
            </a:pPr>
            <a:r>
              <a:rPr lang="en-US" dirty="0"/>
              <a:t>Smaller group discussions focused on the experiences of organizations participating in the FDP DMS Pilot.  </a:t>
            </a:r>
            <a:endParaRPr dirty="0"/>
          </a:p>
          <a:p>
            <a:pPr marL="228600" lvl="0" indent="-228600" algn="l" rtl="0">
              <a:lnSpc>
                <a:spcPct val="90000"/>
              </a:lnSpc>
              <a:spcBef>
                <a:spcPts val="1000"/>
              </a:spcBef>
              <a:spcAft>
                <a:spcPts val="0"/>
              </a:spcAft>
              <a:buClr>
                <a:srgbClr val="005388"/>
              </a:buClr>
              <a:buSzPct val="100000"/>
              <a:buChar char="•"/>
            </a:pPr>
            <a:r>
              <a:rPr lang="en-US" dirty="0"/>
              <a:t>By invitation only to manage the number of participants, but all organizations participating in the pilot will be invited to attend at least one.  </a:t>
            </a:r>
            <a:endParaRPr dirty="0"/>
          </a:p>
          <a:p>
            <a:pPr marL="228600" lvl="0" indent="-228600" algn="l" rtl="0">
              <a:lnSpc>
                <a:spcPct val="90000"/>
              </a:lnSpc>
              <a:spcBef>
                <a:spcPts val="1000"/>
              </a:spcBef>
              <a:spcAft>
                <a:spcPts val="0"/>
              </a:spcAft>
              <a:buClr>
                <a:srgbClr val="005388"/>
              </a:buClr>
              <a:buSzPct val="100000"/>
              <a:buChar char="•"/>
            </a:pPr>
            <a:r>
              <a:rPr lang="en-US" dirty="0"/>
              <a:t>Will not be recorded.</a:t>
            </a:r>
            <a:endParaRPr dirty="0"/>
          </a:p>
          <a:p>
            <a:pPr marL="228600" lvl="0" indent="-228600" algn="l" rtl="0">
              <a:lnSpc>
                <a:spcPct val="90000"/>
              </a:lnSpc>
              <a:spcBef>
                <a:spcPts val="1000"/>
              </a:spcBef>
              <a:spcAft>
                <a:spcPts val="0"/>
              </a:spcAft>
              <a:buClr>
                <a:srgbClr val="005388"/>
              </a:buClr>
              <a:buSzPct val="100000"/>
              <a:buChar char="•"/>
            </a:pPr>
            <a:r>
              <a:rPr lang="en-US" dirty="0"/>
              <a:t>Sessions completed*:</a:t>
            </a:r>
            <a:endParaRPr dirty="0"/>
          </a:p>
          <a:p>
            <a:pPr marL="685800" lvl="1" indent="-228600" algn="l" rtl="0">
              <a:lnSpc>
                <a:spcPct val="90000"/>
              </a:lnSpc>
              <a:spcBef>
                <a:spcPts val="500"/>
              </a:spcBef>
              <a:spcAft>
                <a:spcPts val="0"/>
              </a:spcAft>
              <a:buClr>
                <a:srgbClr val="BF3C1B"/>
              </a:buClr>
              <a:buSzPct val="100000"/>
              <a:buChar char="•"/>
            </a:pPr>
            <a:r>
              <a:rPr lang="en-US" dirty="0"/>
              <a:t>Tuesday, May 16th, 10-11:30 am Eastern</a:t>
            </a:r>
            <a:endParaRPr dirty="0"/>
          </a:p>
          <a:p>
            <a:pPr marL="685800" lvl="1" indent="-228600" algn="l" rtl="0">
              <a:lnSpc>
                <a:spcPct val="90000"/>
              </a:lnSpc>
              <a:spcBef>
                <a:spcPts val="500"/>
              </a:spcBef>
              <a:spcAft>
                <a:spcPts val="0"/>
              </a:spcAft>
              <a:buClr>
                <a:srgbClr val="BF3C1B"/>
              </a:buClr>
              <a:buSzPct val="100000"/>
              <a:buChar char="•"/>
            </a:pPr>
            <a:r>
              <a:rPr lang="en-US" dirty="0"/>
              <a:t>Thursday, June 29th, 9:30-11 am Eastern</a:t>
            </a:r>
            <a:endParaRPr dirty="0"/>
          </a:p>
          <a:p>
            <a:pPr marL="0" lvl="0" indent="0" algn="l" rtl="0">
              <a:lnSpc>
                <a:spcPct val="90000"/>
              </a:lnSpc>
              <a:spcBef>
                <a:spcPts val="1000"/>
              </a:spcBef>
              <a:spcAft>
                <a:spcPts val="0"/>
              </a:spcAft>
              <a:buClr>
                <a:srgbClr val="005388"/>
              </a:buClr>
              <a:buSzPct val="100000"/>
              <a:buNone/>
            </a:pPr>
            <a:endParaRPr sz="2400" dirty="0"/>
          </a:p>
          <a:p>
            <a:pPr marL="0" lvl="0" indent="0" algn="l" rtl="0">
              <a:lnSpc>
                <a:spcPct val="90000"/>
              </a:lnSpc>
              <a:spcBef>
                <a:spcPts val="1000"/>
              </a:spcBef>
              <a:spcAft>
                <a:spcPts val="0"/>
              </a:spcAft>
              <a:buClr>
                <a:srgbClr val="005388"/>
              </a:buClr>
              <a:buSzPct val="100000"/>
              <a:buNone/>
            </a:pPr>
            <a:r>
              <a:rPr lang="en-US" sz="2400" dirty="0"/>
              <a:t>*</a:t>
            </a:r>
            <a:r>
              <a:rPr lang="en-US" sz="2400" i="1" dirty="0"/>
              <a:t>Additional sessions may be scheduled after September</a:t>
            </a:r>
            <a:endParaRPr dirty="0"/>
          </a:p>
          <a:p>
            <a:pPr marL="685800" lvl="1" indent="-87630" algn="l" rtl="0">
              <a:lnSpc>
                <a:spcPct val="90000"/>
              </a:lnSpc>
              <a:spcBef>
                <a:spcPts val="500"/>
              </a:spcBef>
              <a:spcAft>
                <a:spcPts val="0"/>
              </a:spcAft>
              <a:buClr>
                <a:srgbClr val="BF3C1B"/>
              </a:buClr>
              <a:buSzPct val="100000"/>
              <a:buNone/>
            </a:pPr>
            <a:endParaRP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7"/>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lt1"/>
              </a:buClr>
              <a:buSzPts val="4400"/>
              <a:buFont typeface="Calibri"/>
              <a:buNone/>
            </a:pPr>
            <a:r>
              <a:rPr lang="en-US"/>
              <a:t>Town Halls</a:t>
            </a:r>
            <a:endParaRPr/>
          </a:p>
        </p:txBody>
      </p:sp>
      <p:sp>
        <p:nvSpPr>
          <p:cNvPr id="105" name="Google Shape;105;p7"/>
          <p:cNvSpPr txBox="1">
            <a:spLocks noGrp="1"/>
          </p:cNvSpPr>
          <p:nvPr>
            <p:ph type="body" idx="1"/>
          </p:nvPr>
        </p:nvSpPr>
        <p:spPr>
          <a:xfrm>
            <a:off x="628650" y="1825624"/>
            <a:ext cx="7886700" cy="4739877"/>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dirty="0"/>
              <a:t>Listening sessions open to a broader audience.</a:t>
            </a:r>
            <a:endParaRPr dirty="0"/>
          </a:p>
          <a:p>
            <a:pPr marL="228600" lvl="0" indent="-228600" algn="l" rtl="0">
              <a:lnSpc>
                <a:spcPct val="90000"/>
              </a:lnSpc>
              <a:spcBef>
                <a:spcPts val="1000"/>
              </a:spcBef>
              <a:spcAft>
                <a:spcPts val="0"/>
              </a:spcAft>
              <a:buClr>
                <a:srgbClr val="005388"/>
              </a:buClr>
              <a:buSzPts val="2800"/>
              <a:buChar char="•"/>
            </a:pPr>
            <a:r>
              <a:rPr lang="en-US" dirty="0"/>
              <a:t>All are invited.</a:t>
            </a:r>
            <a:endParaRPr dirty="0"/>
          </a:p>
          <a:p>
            <a:pPr marL="228600" lvl="0" indent="-228600" algn="l" rtl="0">
              <a:lnSpc>
                <a:spcPct val="90000"/>
              </a:lnSpc>
              <a:spcBef>
                <a:spcPts val="1000"/>
              </a:spcBef>
              <a:spcAft>
                <a:spcPts val="0"/>
              </a:spcAft>
              <a:buClr>
                <a:srgbClr val="005388"/>
              </a:buClr>
              <a:buSzPts val="2800"/>
              <a:buChar char="•"/>
            </a:pPr>
            <a:r>
              <a:rPr lang="en-US" dirty="0"/>
              <a:t>Will be recorded, and the recording posted on the </a:t>
            </a:r>
            <a:r>
              <a:rPr lang="en-US" u="sng" dirty="0">
                <a:solidFill>
                  <a:schemeClr val="hlink"/>
                </a:solidFill>
                <a:hlinkClick r:id="rId3"/>
              </a:rPr>
              <a:t>pilot webpage</a:t>
            </a:r>
            <a:r>
              <a:rPr lang="en-US" dirty="0"/>
              <a:t>. </a:t>
            </a:r>
            <a:endParaRPr dirty="0"/>
          </a:p>
          <a:p>
            <a:pPr marL="228600" lvl="0" indent="-228600" algn="l" rtl="0">
              <a:lnSpc>
                <a:spcPct val="90000"/>
              </a:lnSpc>
              <a:spcBef>
                <a:spcPts val="1000"/>
              </a:spcBef>
              <a:spcAft>
                <a:spcPts val="0"/>
              </a:spcAft>
              <a:buClr>
                <a:srgbClr val="005388"/>
              </a:buClr>
              <a:buSzPts val="2800"/>
              <a:buChar char="•"/>
            </a:pPr>
            <a:r>
              <a:rPr lang="en-US" dirty="0"/>
              <a:t>Next Session:</a:t>
            </a:r>
            <a:endParaRPr dirty="0"/>
          </a:p>
          <a:p>
            <a:pPr marL="0" lvl="0" indent="0" algn="l" rtl="0">
              <a:lnSpc>
                <a:spcPct val="90000"/>
              </a:lnSpc>
              <a:spcBef>
                <a:spcPts val="1000"/>
              </a:spcBef>
              <a:spcAft>
                <a:spcPts val="0"/>
              </a:spcAft>
              <a:buClr>
                <a:srgbClr val="005388"/>
              </a:buClr>
              <a:buSzPts val="2800"/>
              <a:buNone/>
            </a:pPr>
            <a:r>
              <a:rPr lang="en-US" sz="2800" b="0" i="1" u="none" strike="noStrike" cap="none" dirty="0">
                <a:solidFill>
                  <a:srgbClr val="005388"/>
                </a:solidFill>
                <a:latin typeface="Calibri"/>
                <a:ea typeface="Calibri"/>
                <a:cs typeface="Calibri"/>
                <a:sym typeface="Calibri"/>
              </a:rPr>
              <a:t>	TBA: Additional sessions may be scheduled   	after September</a:t>
            </a:r>
            <a:endParaRPr dirty="0"/>
          </a:p>
          <a:p>
            <a:pPr marL="0" marR="0" lvl="0" indent="0" algn="l" rtl="0">
              <a:lnSpc>
                <a:spcPct val="90000"/>
              </a:lnSpc>
              <a:spcBef>
                <a:spcPts val="1000"/>
              </a:spcBef>
              <a:spcAft>
                <a:spcPts val="0"/>
              </a:spcAft>
              <a:buClr>
                <a:srgbClr val="005388"/>
              </a:buClr>
              <a:buSzPts val="2200"/>
              <a:buFont typeface="Arial"/>
              <a:buNone/>
            </a:pPr>
            <a:endParaRP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9"/>
          <p:cNvSpPr txBox="1">
            <a:spLocks noGrp="1"/>
          </p:cNvSpPr>
          <p:nvPr>
            <p:ph type="title"/>
          </p:nvPr>
        </p:nvSpPr>
        <p:spPr>
          <a:xfrm>
            <a:off x="1426012" y="292498"/>
            <a:ext cx="7089338" cy="917177"/>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lt1"/>
              </a:buClr>
              <a:buSzPct val="100000"/>
              <a:buFont typeface="Calibri"/>
              <a:buNone/>
            </a:pPr>
            <a:r>
              <a:rPr lang="en-US"/>
              <a:t>Website/Planned Pilot Resources</a:t>
            </a:r>
            <a:endParaRPr/>
          </a:p>
        </p:txBody>
      </p:sp>
      <p:sp>
        <p:nvSpPr>
          <p:cNvPr id="133" name="Google Shape;133;p9"/>
          <p:cNvSpPr txBox="1">
            <a:spLocks noGrp="1"/>
          </p:cNvSpPr>
          <p:nvPr>
            <p:ph type="body" idx="1"/>
          </p:nvPr>
        </p:nvSpPr>
        <p:spPr>
          <a:xfrm>
            <a:off x="452437" y="1600200"/>
            <a:ext cx="8291513" cy="4965302"/>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Clr>
                <a:srgbClr val="005388"/>
              </a:buClr>
              <a:buSzPts val="2800"/>
              <a:buChar char="•"/>
            </a:pPr>
            <a:r>
              <a:rPr lang="en-US"/>
              <a:t>Baseline pilot website is available at </a:t>
            </a:r>
            <a:r>
              <a:rPr lang="en-US" u="sng">
                <a:solidFill>
                  <a:schemeClr val="hlink"/>
                </a:solidFill>
                <a:hlinkClick r:id="rId3"/>
              </a:rPr>
              <a:t>https://thefdp.org/default/fdp-nih-data-management-and-sharing-</a:t>
            </a:r>
            <a:r>
              <a:rPr lang="en-US" u="sng">
                <a:solidFill>
                  <a:schemeClr val="hlink"/>
                </a:solidFill>
                <a:hlinkClick r:id="rId3"/>
                <a:extLst>
                  <a: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textRoundtripDataId="0"/>
                  </a:ext>
                </a:extLst>
              </a:rPr>
              <a:t>pilot</a:t>
            </a:r>
            <a:r>
              <a:rPr lang="en-US" u="sng">
                <a:solidFill>
                  <a:schemeClr val="hlink"/>
                </a:solidFill>
                <a:hlinkClick r:id="rId3"/>
              </a:rPr>
              <a:t>/</a:t>
            </a:r>
            <a:r>
              <a:rPr lang="en-US"/>
              <a:t> </a:t>
            </a:r>
            <a:endParaRPr/>
          </a:p>
          <a:p>
            <a:pPr marL="228600" lvl="0" indent="-228600" algn="l" rtl="0">
              <a:lnSpc>
                <a:spcPct val="90000"/>
              </a:lnSpc>
              <a:spcBef>
                <a:spcPts val="1000"/>
              </a:spcBef>
              <a:spcAft>
                <a:spcPts val="0"/>
              </a:spcAft>
              <a:buClr>
                <a:srgbClr val="005388"/>
              </a:buClr>
              <a:buSzPts val="2800"/>
              <a:buChar char="•"/>
            </a:pPr>
            <a:r>
              <a:rPr lang="en-US"/>
              <a:t>Resources to be posted here include:</a:t>
            </a:r>
            <a:endParaRPr/>
          </a:p>
          <a:p>
            <a:pPr marL="685800" lvl="1" indent="-228600" algn="l" rtl="0">
              <a:lnSpc>
                <a:spcPct val="90000"/>
              </a:lnSpc>
              <a:spcBef>
                <a:spcPts val="500"/>
              </a:spcBef>
              <a:spcAft>
                <a:spcPts val="0"/>
              </a:spcAft>
              <a:buClr>
                <a:srgbClr val="BF3C1B"/>
              </a:buClr>
              <a:buSzPts val="2400"/>
              <a:buChar char="•"/>
            </a:pPr>
            <a:r>
              <a:rPr lang="en-US"/>
              <a:t>Slides/Video from relevant presentations/meetings</a:t>
            </a:r>
            <a:endParaRPr/>
          </a:p>
          <a:p>
            <a:pPr marL="685800" lvl="1" indent="-228600" algn="l" rtl="0">
              <a:lnSpc>
                <a:spcPct val="90000"/>
              </a:lnSpc>
              <a:spcBef>
                <a:spcPts val="500"/>
              </a:spcBef>
              <a:spcAft>
                <a:spcPts val="0"/>
              </a:spcAft>
              <a:buClr>
                <a:srgbClr val="BF3C1B"/>
              </a:buClr>
              <a:buSzPts val="2400"/>
              <a:buChar char="•"/>
            </a:pPr>
            <a:r>
              <a:rPr lang="en-US"/>
              <a:t>Sample Invitation to Faculty to participate in the pilot</a:t>
            </a:r>
            <a:endParaRPr/>
          </a:p>
          <a:p>
            <a:pPr marL="685800" lvl="1" indent="-228600" algn="l" rtl="0">
              <a:lnSpc>
                <a:spcPct val="90000"/>
              </a:lnSpc>
              <a:spcBef>
                <a:spcPts val="500"/>
              </a:spcBef>
              <a:spcAft>
                <a:spcPts val="0"/>
              </a:spcAft>
              <a:buClr>
                <a:srgbClr val="BF3C1B"/>
              </a:buClr>
              <a:buSzPts val="2400"/>
              <a:buChar char="•"/>
            </a:pPr>
            <a:r>
              <a:rPr lang="en-US"/>
              <a:t>The pilot DMS Plan templates</a:t>
            </a:r>
            <a:endParaRPr/>
          </a:p>
          <a:p>
            <a:pPr marL="685800" lvl="1" indent="-228600" algn="l" rtl="0">
              <a:lnSpc>
                <a:spcPct val="90000"/>
              </a:lnSpc>
              <a:spcBef>
                <a:spcPts val="500"/>
              </a:spcBef>
              <a:spcAft>
                <a:spcPts val="0"/>
              </a:spcAft>
              <a:buClr>
                <a:srgbClr val="BF3C1B"/>
              </a:buClr>
              <a:buSzPts val="2400"/>
              <a:buChar char="•"/>
            </a:pPr>
            <a:r>
              <a:rPr lang="en-US"/>
              <a:t>Institutional Quarterly Report template</a:t>
            </a:r>
            <a:endParaRPr/>
          </a:p>
          <a:p>
            <a:pPr marL="685800" lvl="1" indent="-228600" algn="l" rtl="0">
              <a:lnSpc>
                <a:spcPct val="90000"/>
              </a:lnSpc>
              <a:spcBef>
                <a:spcPts val="500"/>
              </a:spcBef>
              <a:spcAft>
                <a:spcPts val="0"/>
              </a:spcAft>
              <a:buClr>
                <a:srgbClr val="BF3C1B"/>
              </a:buClr>
              <a:buSzPts val="2400"/>
              <a:buChar char="•"/>
            </a:pPr>
            <a:r>
              <a:rPr lang="en-US"/>
              <a:t>Preliminary results as they become available</a:t>
            </a:r>
            <a:endParaRPr/>
          </a:p>
          <a:p>
            <a:pPr marL="685800" lvl="1" indent="-228600" algn="l" rtl="0">
              <a:lnSpc>
                <a:spcPct val="90000"/>
              </a:lnSpc>
              <a:spcBef>
                <a:spcPts val="500"/>
              </a:spcBef>
              <a:spcAft>
                <a:spcPts val="0"/>
              </a:spcAft>
              <a:buClr>
                <a:srgbClr val="BF3C1B"/>
              </a:buClr>
              <a:buSzPts val="2400"/>
              <a:buChar char="•"/>
            </a:pPr>
            <a:r>
              <a:rPr lang="en-US"/>
              <a:t>Other resources as needs are identified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D4E624-7442-4092-91EB-3F4F575ADABB}"/>
              </a:ext>
            </a:extLst>
          </p:cNvPr>
          <p:cNvSpPr>
            <a:spLocks noGrp="1"/>
          </p:cNvSpPr>
          <p:nvPr>
            <p:ph type="ctrTitle"/>
          </p:nvPr>
        </p:nvSpPr>
        <p:spPr>
          <a:xfrm>
            <a:off x="685800" y="2652823"/>
            <a:ext cx="7772400" cy="2000140"/>
          </a:xfrm>
        </p:spPr>
        <p:txBody>
          <a:bodyPr/>
          <a:lstStyle/>
          <a:p>
            <a:r>
              <a:rPr lang="en-US" dirty="0"/>
              <a:t>DMPTool update</a:t>
            </a:r>
          </a:p>
        </p:txBody>
      </p:sp>
    </p:spTree>
    <p:extLst>
      <p:ext uri="{BB962C8B-B14F-4D97-AF65-F5344CB8AC3E}">
        <p14:creationId xmlns:p14="http://schemas.microsoft.com/office/powerpoint/2010/main" val="4166913433"/>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927</TotalTime>
  <Words>777</Words>
  <Application>Microsoft Office PowerPoint</Application>
  <PresentationFormat>On-screen Show (4:3)</PresentationFormat>
  <Paragraphs>83</Paragraphs>
  <Slides>13</Slides>
  <Notes>11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13</vt:i4>
      </vt:variant>
    </vt:vector>
  </HeadingPairs>
  <TitlesOfParts>
    <vt:vector size="16" baseType="lpstr">
      <vt:lpstr>Arial</vt:lpstr>
      <vt:lpstr>Calibri</vt:lpstr>
      <vt:lpstr>Office Theme</vt:lpstr>
      <vt:lpstr>FDP NIH Data Management and Sharing Pilot Town Hall</vt:lpstr>
      <vt:lpstr>Meeting Agenda</vt:lpstr>
      <vt:lpstr>Pilot Background</vt:lpstr>
      <vt:lpstr>Pilot Phases</vt:lpstr>
      <vt:lpstr>Updates on Phase 1: DMS Plan Templates</vt:lpstr>
      <vt:lpstr>Round Tables</vt:lpstr>
      <vt:lpstr>Town Halls</vt:lpstr>
      <vt:lpstr>Website/Planned Pilot Resources</vt:lpstr>
      <vt:lpstr>DMPTool update</vt:lpstr>
      <vt:lpstr>DMPTool</vt:lpstr>
      <vt:lpstr>DMPTool (Continued)</vt:lpstr>
      <vt:lpstr>Interested in joining?</vt:lpstr>
      <vt:lpstr>Discussion/Q&amp;A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NIH Data Management and Sharing Pilot</dc:title>
  <dc:creator>HMS-International_Collaborations</dc:creator>
  <cp:lastModifiedBy>Dwyer, Cynthia (NIH/OD) [E]</cp:lastModifiedBy>
  <cp:revision>14</cp:revision>
  <dcterms:created xsi:type="dcterms:W3CDTF">2023-01-11T22:52:52Z</dcterms:created>
  <dcterms:modified xsi:type="dcterms:W3CDTF">2023-07-14T19:15:22Z</dcterms:modified>
</cp:coreProperties>
</file>