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41.xml" ContentType="application/vnd.openxmlformats-officedocument.presentationml.tags+xml"/>
  <Override PartName="/ppt/notesSlides/notesSlide52.xml" ContentType="application/vnd.openxmlformats-officedocument.presentationml.notesSlide+xml"/>
  <Override PartName="/ppt/tags/tag42.xml" ContentType="application/vnd.openxmlformats-officedocument.presentationml.tags+xml"/>
  <Override PartName="/ppt/notesSlides/notesSlide53.xml" ContentType="application/vnd.openxmlformats-officedocument.presentationml.notesSlide+xml"/>
  <Override PartName="/ppt/tags/tag43.xml" ContentType="application/vnd.openxmlformats-officedocument.presentationml.tags+xml"/>
  <Override PartName="/ppt/notesSlides/notesSlide54.xml" ContentType="application/vnd.openxmlformats-officedocument.presentationml.notesSlide+xml"/>
  <Override PartName="/ppt/tags/tag44.xml" ContentType="application/vnd.openxmlformats-officedocument.presentationml.tags+xml"/>
  <Override PartName="/ppt/notesSlides/notesSlide55.xml" ContentType="application/vnd.openxmlformats-officedocument.presentationml.notesSlide+xml"/>
  <Override PartName="/ppt/tags/tag45.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6.xml" ContentType="application/vnd.openxmlformats-officedocument.presentationml.tags+xml"/>
  <Override PartName="/ppt/notesSlides/notesSlide59.xml" ContentType="application/vnd.openxmlformats-officedocument.presentationml.notesSlide+xml"/>
  <Override PartName="/ppt/tags/tag47.xml" ContentType="application/vnd.openxmlformats-officedocument.presentationml.tags+xml"/>
  <Override PartName="/ppt/notesSlides/notesSlide60.xml" ContentType="application/vnd.openxmlformats-officedocument.presentationml.notesSlide+xml"/>
  <Override PartName="/ppt/tags/tag48.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49.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50.xml" ContentType="application/vnd.openxmlformats-officedocument.presentationml.tags+xml"/>
  <Override PartName="/ppt/notesSlides/notesSlide81.xml" ContentType="application/vnd.openxmlformats-officedocument.presentationml.notesSlide+xml"/>
  <Override PartName="/ppt/tags/tag51.xml" ContentType="application/vnd.openxmlformats-officedocument.presentationml.tags+xml"/>
  <Override PartName="/ppt/notesSlides/notesSlide82.xml" ContentType="application/vnd.openxmlformats-officedocument.presentationml.notesSlide+xml"/>
  <Override PartName="/ppt/tags/tag52.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53.xml" ContentType="application/vnd.openxmlformats-officedocument.presentationml.tags+xml"/>
  <Override PartName="/ppt/notesSlides/notesSlide87.xml" ContentType="application/vnd.openxmlformats-officedocument.presentationml.notesSlide+xml"/>
  <Override PartName="/ppt/tags/tag54.xml" ContentType="application/vnd.openxmlformats-officedocument.presentationml.tags+xml"/>
  <Override PartName="/ppt/notesSlides/notesSlide88.xml" ContentType="application/vnd.openxmlformats-officedocument.presentationml.notesSlide+xml"/>
  <Override PartName="/ppt/tags/tag55.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56.xml" ContentType="application/vnd.openxmlformats-officedocument.presentationml.tags+xml"/>
  <Override PartName="/ppt/notesSlides/notesSlide96.xml" ContentType="application/vnd.openxmlformats-officedocument.presentationml.notesSlide+xml"/>
  <Override PartName="/ppt/tags/tag57.xml" ContentType="application/vnd.openxmlformats-officedocument.presentationml.tags+xml"/>
  <Override PartName="/ppt/notesSlides/notesSlide9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7" r:id="rId4"/>
    <p:sldMasterId id="2147483671" r:id="rId5"/>
  </p:sldMasterIdLst>
  <p:notesMasterIdLst>
    <p:notesMasterId r:id="rId159"/>
  </p:notesMasterIdLst>
  <p:handoutMasterIdLst>
    <p:handoutMasterId r:id="rId160"/>
  </p:handoutMasterIdLst>
  <p:sldIdLst>
    <p:sldId id="2147374976" r:id="rId6"/>
    <p:sldId id="2147374984" r:id="rId7"/>
    <p:sldId id="2147375057" r:id="rId8"/>
    <p:sldId id="2147375062" r:id="rId9"/>
    <p:sldId id="2147375108" r:id="rId10"/>
    <p:sldId id="2147375200" r:id="rId11"/>
    <p:sldId id="2147375119" r:id="rId12"/>
    <p:sldId id="2147375099" r:id="rId13"/>
    <p:sldId id="2147375120" r:id="rId14"/>
    <p:sldId id="2147375100" r:id="rId15"/>
    <p:sldId id="2147375122" r:id="rId16"/>
    <p:sldId id="2147375103" r:id="rId17"/>
    <p:sldId id="2147375123" r:id="rId18"/>
    <p:sldId id="2147375104" r:id="rId19"/>
    <p:sldId id="2147375124" r:id="rId20"/>
    <p:sldId id="2147375107" r:id="rId21"/>
    <p:sldId id="2147375125" r:id="rId22"/>
    <p:sldId id="2147375109" r:id="rId23"/>
    <p:sldId id="2147375112" r:id="rId24"/>
    <p:sldId id="2147375113" r:id="rId25"/>
    <p:sldId id="2147375115" r:id="rId26"/>
    <p:sldId id="2147375116" r:id="rId27"/>
    <p:sldId id="2147375117" r:id="rId28"/>
    <p:sldId id="2147375058" r:id="rId29"/>
    <p:sldId id="2147375072" r:id="rId30"/>
    <p:sldId id="2147374924" r:id="rId31"/>
    <p:sldId id="2147374925" r:id="rId32"/>
    <p:sldId id="2147374926" r:id="rId33"/>
    <p:sldId id="2147374927" r:id="rId34"/>
    <p:sldId id="2147374956" r:id="rId35"/>
    <p:sldId id="2147375232" r:id="rId36"/>
    <p:sldId id="2147375233" r:id="rId37"/>
    <p:sldId id="2147375234" r:id="rId38"/>
    <p:sldId id="2147375236" r:id="rId39"/>
    <p:sldId id="2147374928" r:id="rId40"/>
    <p:sldId id="2147374954" r:id="rId41"/>
    <p:sldId id="2147374955" r:id="rId42"/>
    <p:sldId id="2147374932" r:id="rId43"/>
    <p:sldId id="2147374933" r:id="rId44"/>
    <p:sldId id="2147375230" r:id="rId45"/>
    <p:sldId id="2147375231" r:id="rId46"/>
    <p:sldId id="2147374934" r:id="rId47"/>
    <p:sldId id="2147374973" r:id="rId48"/>
    <p:sldId id="2147375063" r:id="rId49"/>
    <p:sldId id="2147375061" r:id="rId50"/>
    <p:sldId id="341" r:id="rId51"/>
    <p:sldId id="340" r:id="rId52"/>
    <p:sldId id="342" r:id="rId53"/>
    <p:sldId id="343" r:id="rId54"/>
    <p:sldId id="344" r:id="rId55"/>
    <p:sldId id="345" r:id="rId56"/>
    <p:sldId id="346" r:id="rId57"/>
    <p:sldId id="347" r:id="rId58"/>
    <p:sldId id="348" r:id="rId59"/>
    <p:sldId id="349" r:id="rId60"/>
    <p:sldId id="2147375060" r:id="rId61"/>
    <p:sldId id="2147375071" r:id="rId62"/>
    <p:sldId id="2147375204" r:id="rId63"/>
    <p:sldId id="2147375216" r:id="rId64"/>
    <p:sldId id="2147375217" r:id="rId65"/>
    <p:sldId id="2147375218" r:id="rId66"/>
    <p:sldId id="2147375219" r:id="rId67"/>
    <p:sldId id="2147375220" r:id="rId68"/>
    <p:sldId id="2147375153" r:id="rId69"/>
    <p:sldId id="2147375154" r:id="rId70"/>
    <p:sldId id="2147375221" r:id="rId71"/>
    <p:sldId id="2147375222" r:id="rId72"/>
    <p:sldId id="2147375223" r:id="rId73"/>
    <p:sldId id="2147375224" r:id="rId74"/>
    <p:sldId id="2147375225" r:id="rId75"/>
    <p:sldId id="2147375226" r:id="rId76"/>
    <p:sldId id="2147375227" r:id="rId77"/>
    <p:sldId id="2147375228" r:id="rId78"/>
    <p:sldId id="2147375229" r:id="rId79"/>
    <p:sldId id="2147375070" r:id="rId80"/>
    <p:sldId id="2147374987" r:id="rId81"/>
    <p:sldId id="2147374988" r:id="rId82"/>
    <p:sldId id="2147375073" r:id="rId83"/>
    <p:sldId id="2147375006" r:id="rId84"/>
    <p:sldId id="2147375173" r:id="rId85"/>
    <p:sldId id="2147375174" r:id="rId86"/>
    <p:sldId id="2147375175" r:id="rId87"/>
    <p:sldId id="2147375176" r:id="rId88"/>
    <p:sldId id="2147375177" r:id="rId89"/>
    <p:sldId id="2147375178" r:id="rId90"/>
    <p:sldId id="2147375179" r:id="rId91"/>
    <p:sldId id="2147375180" r:id="rId92"/>
    <p:sldId id="2147375181" r:id="rId93"/>
    <p:sldId id="2147375182" r:id="rId94"/>
    <p:sldId id="2147375183" r:id="rId95"/>
    <p:sldId id="2147375184" r:id="rId96"/>
    <p:sldId id="2147375185" r:id="rId97"/>
    <p:sldId id="2147375186" r:id="rId98"/>
    <p:sldId id="2147375187" r:id="rId99"/>
    <p:sldId id="2147375188" r:id="rId100"/>
    <p:sldId id="2147375189" r:id="rId101"/>
    <p:sldId id="2147375190" r:id="rId102"/>
    <p:sldId id="2147375074" r:id="rId103"/>
    <p:sldId id="2147375075" r:id="rId104"/>
    <p:sldId id="2147375143" r:id="rId105"/>
    <p:sldId id="2147375144" r:id="rId106"/>
    <p:sldId id="2147375145" r:id="rId107"/>
    <p:sldId id="2147375146" r:id="rId108"/>
    <p:sldId id="2147375147" r:id="rId109"/>
    <p:sldId id="2147375148" r:id="rId110"/>
    <p:sldId id="2147375149" r:id="rId111"/>
    <p:sldId id="2147375150" r:id="rId112"/>
    <p:sldId id="2147375151" r:id="rId113"/>
    <p:sldId id="2147375152" r:id="rId114"/>
    <p:sldId id="2147375156" r:id="rId115"/>
    <p:sldId id="2147375157" r:id="rId116"/>
    <p:sldId id="2147375158" r:id="rId117"/>
    <p:sldId id="2147375159" r:id="rId118"/>
    <p:sldId id="2147375160" r:id="rId119"/>
    <p:sldId id="2147375161" r:id="rId120"/>
    <p:sldId id="2147375162" r:id="rId121"/>
    <p:sldId id="2147375163" r:id="rId122"/>
    <p:sldId id="2147375164" r:id="rId123"/>
    <p:sldId id="2147375165" r:id="rId124"/>
    <p:sldId id="2147375167" r:id="rId125"/>
    <p:sldId id="2147375168" r:id="rId126"/>
    <p:sldId id="2147375237" r:id="rId127"/>
    <p:sldId id="2147375155" r:id="rId128"/>
    <p:sldId id="2147375076" r:id="rId129"/>
    <p:sldId id="2147375077" r:id="rId130"/>
    <p:sldId id="2147375009" r:id="rId131"/>
    <p:sldId id="2147375191" r:id="rId132"/>
    <p:sldId id="2147375192" r:id="rId133"/>
    <p:sldId id="2147375194" r:id="rId134"/>
    <p:sldId id="258" r:id="rId135"/>
    <p:sldId id="261" r:id="rId136"/>
    <p:sldId id="262" r:id="rId137"/>
    <p:sldId id="263" r:id="rId138"/>
    <p:sldId id="265" r:id="rId139"/>
    <p:sldId id="264" r:id="rId140"/>
    <p:sldId id="266" r:id="rId141"/>
    <p:sldId id="268" r:id="rId142"/>
    <p:sldId id="269" r:id="rId143"/>
    <p:sldId id="270" r:id="rId144"/>
    <p:sldId id="2147375078" r:id="rId145"/>
    <p:sldId id="2147375068" r:id="rId146"/>
    <p:sldId id="2147375069" r:id="rId147"/>
    <p:sldId id="2147374943" r:id="rId148"/>
    <p:sldId id="2147375090" r:id="rId149"/>
    <p:sldId id="2147374944" r:id="rId150"/>
    <p:sldId id="2147374945" r:id="rId151"/>
    <p:sldId id="2147374941" r:id="rId152"/>
    <p:sldId id="2147374938" r:id="rId153"/>
    <p:sldId id="2147375091" r:id="rId154"/>
    <p:sldId id="2147375064" r:id="rId155"/>
    <p:sldId id="2147375201" r:id="rId156"/>
    <p:sldId id="319" r:id="rId157"/>
    <p:sldId id="2147375238" r:id="rId158"/>
  </p:sldIdLst>
  <p:sldSz cx="12192000" cy="6858000"/>
  <p:notesSz cx="6858000" cy="9144000"/>
  <p:embeddedFontLst>
    <p:embeddedFont>
      <p:font typeface="Georgia" panose="02040502050405020303" pitchFamily="18" charset="0"/>
      <p:regular r:id="rId161"/>
      <p:bold r:id="rId162"/>
      <p:italic r:id="rId163"/>
      <p:boldItalic r:id="rId164"/>
    </p:embeddedFont>
    <p:embeddedFont>
      <p:font typeface="Lato" panose="020F0502020204030203" pitchFamily="34" charset="0"/>
      <p:regular r:id="rId165"/>
      <p:bold r:id="rId166"/>
      <p:italic r:id="rId167"/>
      <p:boldItalic r:id="rId168"/>
    </p:embeddedFont>
    <p:embeddedFont>
      <p:font typeface="Open Sans" panose="020B0606030504020204" pitchFamily="34" charset="0"/>
      <p:regular r:id="rId169"/>
      <p:bold r:id="rId170"/>
      <p:italic r:id="rId171"/>
      <p:boldItalic r:id="rId172"/>
    </p:embeddedFont>
    <p:embeddedFont>
      <p:font typeface="Open Sans bold" panose="020B0806030504020204" charset="0"/>
      <p:bold r:id="rId173"/>
    </p:embeddedFont>
    <p:embeddedFont>
      <p:font typeface="Open Sans ExtraBold" panose="020B0906030804020204" pitchFamily="34" charset="0"/>
      <p:bold r:id="rId174"/>
      <p:boldItalic r:id="rId175"/>
    </p:embeddedFont>
    <p:embeddedFont>
      <p:font typeface="Open Sans Light" panose="020B0306030504020204" pitchFamily="34" charset="0"/>
      <p:regular r:id="rId176"/>
      <p:italic r:id="rId177"/>
    </p:embeddedFont>
    <p:embeddedFont>
      <p:font typeface="Open Sans Light ITALIC" panose="020B0306030504020204" pitchFamily="34" charset="0"/>
      <p:italic r:id="rId178"/>
    </p:embeddedFont>
    <p:embeddedFont>
      <p:font typeface="Raleway Light" pitchFamily="2" charset="0"/>
      <p:regular r:id="rId179"/>
      <p:italic r:id="rId180"/>
    </p:embeddedFont>
    <p:embeddedFont>
      <p:font typeface="Roboto" panose="02000000000000000000" pitchFamily="2" charset="0"/>
      <p:regular r:id="rId181"/>
      <p:bold r:id="rId182"/>
      <p:italic r:id="rId183"/>
      <p:boldItalic r:id="rId184"/>
    </p:embeddedFont>
    <p:embeddedFont>
      <p:font typeface="Segoe UI" panose="020B0502040204020203" pitchFamily="34" charset="0"/>
      <p:regular r:id="rId185"/>
      <p:bold r:id="rId186"/>
      <p:italic r:id="rId187"/>
      <p:boldItalic r:id="rId188"/>
    </p:embeddedFont>
    <p:embeddedFont>
      <p:font typeface="Times" panose="02020603050405020304" pitchFamily="18" charset="0"/>
      <p:regular r:id="rId189"/>
      <p:bold r:id="rId190"/>
      <p:italic r:id="rId191"/>
      <p:boldItalic r:id="rId192"/>
    </p:embeddedFont>
  </p:embeddedFontLst>
  <p:custDataLst>
    <p:tags r:id="rId1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955901-5642-0A9B-D638-0C86AF5011F0}" name="Danielson, Cindy (NIH/OD) [E]" initials="CD" userId="S::danielsoncm@nih.gov::caa2c796-a717-4c72-866b-fbcf32255dae" providerId="AD"/>
  <p188:author id="{40D7BE4B-C23F-7639-EBB0-7348DF6D7C54}" name="Constant, Stephanie (NIH/OD) [E]" initials="SC" userId="S::constantsl@nih.gov::28bbf73e-32c5-45f6-b2a1-87b1972251fe" providerId="AD"/>
  <p188:author id="{C6CEE46A-B9C1-CC80-2981-D04353B4A32F}" name="Fitzpatrick, Angel (NIH/OD) [E]" initials="F[" userId="S::fitzpatrickap@nih.gov::03bbf81b-2670-43ce-b9dc-dbb750f7d211" providerId="AD"/>
  <p188:author id="{E71EE098-B93C-66B5-7C72-3710ADDD6FEE}" name="Kramer, Kristin (NIH/CSR) [E]" initials="K[" userId="S::kramerkm@nih.gov::7a1b8a59-9f30-4ef7-8003-6ac3d21a2874" providerId="AD"/>
  <p188:author id="{4D62D59D-37A8-0889-92DB-65EDEBC7D24F}" name="Wan, Jason (NIH/NIDCR) [E]" initials="JW" userId="S::jasonwan@nih.gov::5f8c9d1e-4e17-4bad-aaaf-ade02c4362fd" providerId="AD"/>
  <p188:author id="{B94798AD-6B93-84F0-7FD8-2C9883508081}" name="Cummins, Sheri (NIH/OD) [E]" initials="SC" userId="S::cumminss@nih.gov::27ef1276-516b-499b-b919-42898e02f206" providerId="AD"/>
  <p188:author id="{6B0F39AE-6B45-1CB7-0520-5EC386250A31}" name="Timmerman, Michelle (NIH/CSR) [E]" initials="MT" userId="S::timmermanm@nih.gov::3e0854c9-3e6e-4105-a6a3-05b93d79115b" providerId="AD"/>
  <p188:author id="{13581AB5-8F16-2F8A-26D2-48C0453A12F1}" name="Price, LeShawndra (NIH/NIAID) [E]" initials="P[" userId="S::lprice@nih.gov::b6dd2aa8-e6be-4877-a20b-9264ca91b0d2" providerId="AD"/>
  <p188:author id="{B24C9FBE-8CCD-83DA-6BBC-5249B82D26D4}" name="Roberts, Ben (NIH/OD) [E]" initials="BR" userId="S::robertsbs@nih.gov::c48dde0e-754e-4c9a-b2bc-009558c698f1" providerId="AD"/>
  <p188:author id="{18EE42ED-95DE-DBA2-3912-7636C008828E}" name="Dwyer, Cynthia (NIH/OD) [E]" initials="CD" userId="S::dwyerc@nih.gov::3fa3c0a5-1c00-4ee9-8f48-ed7a1d1930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van Wowk" initials="EW" lastIdx="4" clrIdx="0">
    <p:extLst>
      <p:ext uri="{19B8F6BF-5375-455C-9EA6-DF929625EA0E}">
        <p15:presenceInfo xmlns:p15="http://schemas.microsoft.com/office/powerpoint/2012/main" userId="Evan Wow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A51"/>
    <a:srgbClr val="C4DEDC"/>
    <a:srgbClr val="20558A"/>
    <a:srgbClr val="A6CECB"/>
    <a:srgbClr val="94C4C1"/>
    <a:srgbClr val="FFFFFF"/>
    <a:srgbClr val="FFD757"/>
    <a:srgbClr val="C9E1E0"/>
    <a:srgbClr val="ECECEC"/>
    <a:srgbClr val="D5E7E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792" autoAdjust="0"/>
  </p:normalViewPr>
  <p:slideViewPr>
    <p:cSldViewPr snapToGrid="0">
      <p:cViewPr varScale="1">
        <p:scale>
          <a:sx n="64" d="100"/>
          <a:sy n="64" d="100"/>
        </p:scale>
        <p:origin x="2358"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notesMaster" Target="notesMasters/notesMaster1.xml"/><Relationship Id="rId170" Type="http://schemas.openxmlformats.org/officeDocument/2006/relationships/font" Target="fonts/font10.fntdata"/><Relationship Id="rId191" Type="http://schemas.openxmlformats.org/officeDocument/2006/relationships/font" Target="fonts/font31.fntdata"/><Relationship Id="rId196"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handoutMaster" Target="handoutMasters/handoutMaster1.xml"/><Relationship Id="rId165" Type="http://schemas.openxmlformats.org/officeDocument/2006/relationships/font" Target="fonts/font5.fntdata"/><Relationship Id="rId181" Type="http://schemas.openxmlformats.org/officeDocument/2006/relationships/font" Target="fonts/font21.fntdata"/><Relationship Id="rId186" Type="http://schemas.openxmlformats.org/officeDocument/2006/relationships/font" Target="fonts/font26.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font" Target="fonts/font11.fntdata"/><Relationship Id="rId176" Type="http://schemas.openxmlformats.org/officeDocument/2006/relationships/font" Target="fonts/font16.fntdata"/><Relationship Id="rId192" Type="http://schemas.openxmlformats.org/officeDocument/2006/relationships/font" Target="fonts/font32.fntdata"/><Relationship Id="rId197" Type="http://schemas.openxmlformats.org/officeDocument/2006/relationships/theme" Target="theme/theme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font" Target="fonts/font1.fntdata"/><Relationship Id="rId166" Type="http://schemas.openxmlformats.org/officeDocument/2006/relationships/font" Target="fonts/font6.fntdata"/><Relationship Id="rId182" Type="http://schemas.openxmlformats.org/officeDocument/2006/relationships/font" Target="fonts/font22.fntdata"/><Relationship Id="rId187"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font" Target="fonts/font17.fntdata"/><Relationship Id="rId198" Type="http://schemas.openxmlformats.org/officeDocument/2006/relationships/tableStyles" Target="tableStyles.xml"/><Relationship Id="rId172" Type="http://schemas.openxmlformats.org/officeDocument/2006/relationships/font" Target="fonts/font12.fntdata"/><Relationship Id="rId193" Type="http://schemas.openxmlformats.org/officeDocument/2006/relationships/tags" Target="tags/tag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font" Target="fonts/font7.fntdata"/><Relationship Id="rId188" Type="http://schemas.openxmlformats.org/officeDocument/2006/relationships/font" Target="fonts/font28.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font" Target="fonts/font2.fntdata"/><Relationship Id="rId183"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font" Target="fonts/font18.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font" Target="fonts/font13.fntdata"/><Relationship Id="rId194" Type="http://schemas.openxmlformats.org/officeDocument/2006/relationships/commentAuthors" Target="commentAuthors.xml"/><Relationship Id="rId199"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font" Target="fonts/font3.fntdata"/><Relationship Id="rId184" Type="http://schemas.openxmlformats.org/officeDocument/2006/relationships/font" Target="fonts/font24.fntdata"/><Relationship Id="rId189" Type="http://schemas.openxmlformats.org/officeDocument/2006/relationships/font" Target="fonts/font29.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font" Target="fonts/font14.fntdata"/><Relationship Id="rId179" Type="http://schemas.openxmlformats.org/officeDocument/2006/relationships/font" Target="fonts/font19.fntdata"/><Relationship Id="rId195" Type="http://schemas.openxmlformats.org/officeDocument/2006/relationships/presProps" Target="presProps.xml"/><Relationship Id="rId190" Type="http://schemas.openxmlformats.org/officeDocument/2006/relationships/font" Target="fonts/font30.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font" Target="fonts/font4.fntdata"/><Relationship Id="rId169" Type="http://schemas.openxmlformats.org/officeDocument/2006/relationships/font" Target="fonts/font9.fntdata"/><Relationship Id="rId185"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font" Target="fonts/font20.fntdata"/><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0"/>
          <c:val>
            <c:numRef>
              <c:f>Sheet1!$A$2</c:f>
              <c:numCache>
                <c:formatCode>General</c:formatCode>
                <c:ptCount val="1"/>
                <c:pt idx="0">
                  <c:v>87524</c:v>
                </c:pt>
              </c:numCache>
            </c:numRef>
          </c:val>
          <c:extLst>
            <c:ext xmlns:c16="http://schemas.microsoft.com/office/drawing/2014/chart" uri="{C3380CC4-5D6E-409C-BE32-E72D297353CC}">
              <c16:uniqueId val="{00000000-27A9-48E3-9CCE-DFE74BF63229}"/>
            </c:ext>
          </c:extLst>
        </c:ser>
        <c:ser>
          <c:idx val="1"/>
          <c:order val="1"/>
          <c:spPr>
            <a:solidFill>
              <a:srgbClr val="142A40"/>
            </a:solidFill>
            <a:ln>
              <a:noFill/>
            </a:ln>
            <a:effectLst/>
          </c:spPr>
          <c:invertIfNegative val="0"/>
          <c:val>
            <c:numRef>
              <c:f>Sheet1!$A$3</c:f>
              <c:numCache>
                <c:formatCode>General</c:formatCode>
                <c:ptCount val="1"/>
                <c:pt idx="0">
                  <c:v>67039</c:v>
                </c:pt>
              </c:numCache>
            </c:numRef>
          </c:val>
          <c:extLst>
            <c:ext xmlns:c16="http://schemas.microsoft.com/office/drawing/2014/chart" uri="{C3380CC4-5D6E-409C-BE32-E72D297353CC}">
              <c16:uniqueId val="{00000001-27A9-48E3-9CCE-DFE74BF63229}"/>
            </c:ext>
          </c:extLst>
        </c:ser>
        <c:dLbls>
          <c:showLegendKey val="0"/>
          <c:showVal val="0"/>
          <c:showCatName val="0"/>
          <c:showSerName val="0"/>
          <c:showPercent val="0"/>
          <c:showBubbleSize val="0"/>
        </c:dLbls>
        <c:gapWidth val="219"/>
        <c:overlap val="-27"/>
        <c:axId val="815993856"/>
        <c:axId val="815994576"/>
      </c:barChart>
      <c:catAx>
        <c:axId val="815993856"/>
        <c:scaling>
          <c:orientation val="minMax"/>
        </c:scaling>
        <c:delete val="1"/>
        <c:axPos val="b"/>
        <c:majorTickMark val="none"/>
        <c:minorTickMark val="none"/>
        <c:tickLblPos val="nextTo"/>
        <c:crossAx val="815994576"/>
        <c:crosses val="autoZero"/>
        <c:auto val="1"/>
        <c:lblAlgn val="ctr"/>
        <c:lblOffset val="100"/>
        <c:noMultiLvlLbl val="0"/>
      </c:catAx>
      <c:valAx>
        <c:axId val="815994576"/>
        <c:scaling>
          <c:orientation val="minMax"/>
        </c:scaling>
        <c:delete val="1"/>
        <c:axPos val="l"/>
        <c:numFmt formatCode="General" sourceLinked="1"/>
        <c:majorTickMark val="none"/>
        <c:minorTickMark val="none"/>
        <c:tickLblPos val="nextTo"/>
        <c:crossAx val="815993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FC1C3"/>
              </a:solidFill>
              <a:ln w="19050">
                <a:solidFill>
                  <a:schemeClr val="lt1"/>
                </a:solidFill>
              </a:ln>
              <a:effectLst/>
            </c:spPr>
            <c:extLst>
              <c:ext xmlns:c16="http://schemas.microsoft.com/office/drawing/2014/chart" uri="{C3380CC4-5D6E-409C-BE32-E72D297353CC}">
                <c16:uniqueId val="{00000001-0BCB-4952-AB16-B20F5177DF20}"/>
              </c:ext>
            </c:extLst>
          </c:dPt>
          <c:dPt>
            <c:idx val="1"/>
            <c:bubble3D val="0"/>
            <c:spPr>
              <a:solidFill>
                <a:srgbClr val="142A40"/>
              </a:solidFill>
              <a:ln w="19050">
                <a:solidFill>
                  <a:schemeClr val="lt1"/>
                </a:solidFill>
              </a:ln>
              <a:effectLst/>
            </c:spPr>
            <c:extLst>
              <c:ext xmlns:c16="http://schemas.microsoft.com/office/drawing/2014/chart" uri="{C3380CC4-5D6E-409C-BE32-E72D297353CC}">
                <c16:uniqueId val="{00000003-0BCB-4952-AB16-B20F5177DF20}"/>
              </c:ext>
            </c:extLst>
          </c:dPt>
          <c:val>
            <c:numRef>
              <c:f>Sheet1!$A$1:$A$2</c:f>
              <c:numCache>
                <c:formatCode>General</c:formatCode>
                <c:ptCount val="2"/>
                <c:pt idx="0">
                  <c:v>5</c:v>
                </c:pt>
                <c:pt idx="1">
                  <c:v>85</c:v>
                </c:pt>
              </c:numCache>
            </c:numRef>
          </c:val>
          <c:extLst>
            <c:ext xmlns:c16="http://schemas.microsoft.com/office/drawing/2014/chart" uri="{C3380CC4-5D6E-409C-BE32-E72D297353CC}">
              <c16:uniqueId val="{00000004-0BCB-4952-AB16-B20F5177DF2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FC1C3"/>
              </a:solidFill>
              <a:ln w="19050">
                <a:solidFill>
                  <a:schemeClr val="lt1"/>
                </a:solidFill>
              </a:ln>
              <a:effectLst/>
            </c:spPr>
            <c:extLst>
              <c:ext xmlns:c16="http://schemas.microsoft.com/office/drawing/2014/chart" uri="{C3380CC4-5D6E-409C-BE32-E72D297353CC}">
                <c16:uniqueId val="{00000001-911D-4B68-8FF6-C6CC7C16396A}"/>
              </c:ext>
            </c:extLst>
          </c:dPt>
          <c:dPt>
            <c:idx val="1"/>
            <c:bubble3D val="0"/>
            <c:spPr>
              <a:solidFill>
                <a:srgbClr val="142A40"/>
              </a:solidFill>
              <a:ln w="19050">
                <a:solidFill>
                  <a:schemeClr val="lt1"/>
                </a:solidFill>
              </a:ln>
              <a:effectLst/>
            </c:spPr>
            <c:extLst>
              <c:ext xmlns:c16="http://schemas.microsoft.com/office/drawing/2014/chart" uri="{C3380CC4-5D6E-409C-BE32-E72D297353CC}">
                <c16:uniqueId val="{00000003-911D-4B68-8FF6-C6CC7C16396A}"/>
              </c:ext>
            </c:extLst>
          </c:dPt>
          <c:val>
            <c:numRef>
              <c:f>Sheet1!$A$1:$A$2</c:f>
              <c:numCache>
                <c:formatCode>General</c:formatCode>
                <c:ptCount val="2"/>
                <c:pt idx="0">
                  <c:v>5</c:v>
                </c:pt>
                <c:pt idx="1">
                  <c:v>85</c:v>
                </c:pt>
              </c:numCache>
            </c:numRef>
          </c:val>
          <c:extLst>
            <c:ext xmlns:c16="http://schemas.microsoft.com/office/drawing/2014/chart" uri="{C3380CC4-5D6E-409C-BE32-E72D297353CC}">
              <c16:uniqueId val="{00000004-911D-4B68-8FF6-C6CC7C16396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FC1C3"/>
              </a:solidFill>
              <a:ln w="19050">
                <a:solidFill>
                  <a:schemeClr val="lt1"/>
                </a:solidFill>
              </a:ln>
              <a:effectLst/>
            </c:spPr>
            <c:extLst>
              <c:ext xmlns:c16="http://schemas.microsoft.com/office/drawing/2014/chart" uri="{C3380CC4-5D6E-409C-BE32-E72D297353CC}">
                <c16:uniqueId val="{00000001-76B6-4896-ADA3-A64E77B67C7C}"/>
              </c:ext>
            </c:extLst>
          </c:dPt>
          <c:dPt>
            <c:idx val="1"/>
            <c:bubble3D val="0"/>
            <c:spPr>
              <a:solidFill>
                <a:srgbClr val="142A40"/>
              </a:solidFill>
              <a:ln w="19050">
                <a:solidFill>
                  <a:schemeClr val="lt1"/>
                </a:solidFill>
              </a:ln>
              <a:effectLst/>
            </c:spPr>
            <c:extLst>
              <c:ext xmlns:c16="http://schemas.microsoft.com/office/drawing/2014/chart" uri="{C3380CC4-5D6E-409C-BE32-E72D297353CC}">
                <c16:uniqueId val="{00000003-76B6-4896-ADA3-A64E77B67C7C}"/>
              </c:ext>
            </c:extLst>
          </c:dPt>
          <c:val>
            <c:numRef>
              <c:f>Sheet1!$A$1:$A$2</c:f>
              <c:numCache>
                <c:formatCode>General</c:formatCode>
                <c:ptCount val="2"/>
                <c:pt idx="0">
                  <c:v>5</c:v>
                </c:pt>
                <c:pt idx="1">
                  <c:v>85</c:v>
                </c:pt>
              </c:numCache>
            </c:numRef>
          </c:val>
          <c:extLst>
            <c:ext xmlns:c16="http://schemas.microsoft.com/office/drawing/2014/chart" uri="{C3380CC4-5D6E-409C-BE32-E72D297353CC}">
              <c16:uniqueId val="{00000004-76B6-4896-ADA3-A64E77B67C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881982-FD8B-4557-AA9F-C38C0C914B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A195A5-2775-42BA-A96A-B5878F8871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E80EA6-E01D-4D7F-8FC8-C686EEBFB8BE}" type="datetimeFigureOut">
              <a:rPr lang="en-US" smtClean="0"/>
              <a:t>11/18/2024</a:t>
            </a:fld>
            <a:endParaRPr lang="en-US"/>
          </a:p>
        </p:txBody>
      </p:sp>
      <p:sp>
        <p:nvSpPr>
          <p:cNvPr id="4" name="Footer Placeholder 3">
            <a:extLst>
              <a:ext uri="{FF2B5EF4-FFF2-40B4-BE49-F238E27FC236}">
                <a16:creationId xmlns:a16="http://schemas.microsoft.com/office/drawing/2014/main" id="{E95B6D30-58C2-469B-A61D-6A94B14BE0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B4AE37-13C7-4FAD-8DA3-D7482BE19B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E75DF9-316E-44DA-9308-C623ED40E237}" type="slidenum">
              <a:rPr lang="en-US" smtClean="0"/>
              <a:t>‹#›</a:t>
            </a:fld>
            <a:endParaRPr lang="en-US"/>
          </a:p>
        </p:txBody>
      </p:sp>
    </p:spTree>
    <p:extLst>
      <p:ext uri="{BB962C8B-B14F-4D97-AF65-F5344CB8AC3E}">
        <p14:creationId xmlns:p14="http://schemas.microsoft.com/office/powerpoint/2010/main" val="1669719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8B03B-F6A5-45A5-9EDA-61BAA85D7791}"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5629E-846D-43D2-99D5-7F47A1261E8B}" type="slidenum">
              <a:rPr lang="en-US" smtClean="0"/>
              <a:t>‹#›</a:t>
            </a:fld>
            <a:endParaRPr lang="en-US"/>
          </a:p>
        </p:txBody>
      </p:sp>
    </p:spTree>
    <p:extLst>
      <p:ext uri="{BB962C8B-B14F-4D97-AF65-F5344CB8AC3E}">
        <p14:creationId xmlns:p14="http://schemas.microsoft.com/office/powerpoint/2010/main" val="235906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a:t>
            </a:fld>
            <a:endParaRPr lang="en-US"/>
          </a:p>
        </p:txBody>
      </p:sp>
    </p:spTree>
    <p:extLst>
      <p:ext uri="{BB962C8B-B14F-4D97-AF65-F5344CB8AC3E}">
        <p14:creationId xmlns:p14="http://schemas.microsoft.com/office/powerpoint/2010/main" val="1358807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15</a:t>
            </a:fld>
            <a:endParaRPr lang="en-US"/>
          </a:p>
        </p:txBody>
      </p:sp>
    </p:spTree>
    <p:extLst>
      <p:ext uri="{BB962C8B-B14F-4D97-AF65-F5344CB8AC3E}">
        <p14:creationId xmlns:p14="http://schemas.microsoft.com/office/powerpoint/2010/main" val="3209802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16</a:t>
            </a:fld>
            <a:endParaRPr lang="en-US"/>
          </a:p>
        </p:txBody>
      </p:sp>
    </p:spTree>
    <p:extLst>
      <p:ext uri="{BB962C8B-B14F-4D97-AF65-F5344CB8AC3E}">
        <p14:creationId xmlns:p14="http://schemas.microsoft.com/office/powerpoint/2010/main" val="80611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17</a:t>
            </a:fld>
            <a:endParaRPr lang="en-US"/>
          </a:p>
        </p:txBody>
      </p:sp>
    </p:spTree>
    <p:extLst>
      <p:ext uri="{BB962C8B-B14F-4D97-AF65-F5344CB8AC3E}">
        <p14:creationId xmlns:p14="http://schemas.microsoft.com/office/powerpoint/2010/main" val="216941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19</a:t>
            </a:fld>
            <a:endParaRPr lang="en-US"/>
          </a:p>
        </p:txBody>
      </p:sp>
    </p:spTree>
    <p:extLst>
      <p:ext uri="{BB962C8B-B14F-4D97-AF65-F5344CB8AC3E}">
        <p14:creationId xmlns:p14="http://schemas.microsoft.com/office/powerpoint/2010/main" val="3239093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20</a:t>
            </a:fld>
            <a:endParaRPr lang="en-US"/>
          </a:p>
        </p:txBody>
      </p:sp>
    </p:spTree>
    <p:extLst>
      <p:ext uri="{BB962C8B-B14F-4D97-AF65-F5344CB8AC3E}">
        <p14:creationId xmlns:p14="http://schemas.microsoft.com/office/powerpoint/2010/main" val="525278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21</a:t>
            </a:fld>
            <a:endParaRPr lang="en-US"/>
          </a:p>
        </p:txBody>
      </p:sp>
    </p:spTree>
    <p:extLst>
      <p:ext uri="{BB962C8B-B14F-4D97-AF65-F5344CB8AC3E}">
        <p14:creationId xmlns:p14="http://schemas.microsoft.com/office/powerpoint/2010/main" val="3874095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22</a:t>
            </a:fld>
            <a:endParaRPr lang="en-US"/>
          </a:p>
        </p:txBody>
      </p:sp>
    </p:spTree>
    <p:extLst>
      <p:ext uri="{BB962C8B-B14F-4D97-AF65-F5344CB8AC3E}">
        <p14:creationId xmlns:p14="http://schemas.microsoft.com/office/powerpoint/2010/main" val="4196987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23</a:t>
            </a:fld>
            <a:endParaRPr lang="en-US"/>
          </a:p>
        </p:txBody>
      </p:sp>
    </p:spTree>
    <p:extLst>
      <p:ext uri="{BB962C8B-B14F-4D97-AF65-F5344CB8AC3E}">
        <p14:creationId xmlns:p14="http://schemas.microsoft.com/office/powerpoint/2010/main" val="3488299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24</a:t>
            </a:fld>
            <a:endParaRPr lang="en-US"/>
          </a:p>
        </p:txBody>
      </p:sp>
    </p:spTree>
    <p:extLst>
      <p:ext uri="{BB962C8B-B14F-4D97-AF65-F5344CB8AC3E}">
        <p14:creationId xmlns:p14="http://schemas.microsoft.com/office/powerpoint/2010/main" val="8043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25</a:t>
            </a:fld>
            <a:endParaRPr lang="en-US"/>
          </a:p>
        </p:txBody>
      </p:sp>
    </p:spTree>
    <p:extLst>
      <p:ext uri="{BB962C8B-B14F-4D97-AF65-F5344CB8AC3E}">
        <p14:creationId xmlns:p14="http://schemas.microsoft.com/office/powerpoint/2010/main" val="395138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a:t>
            </a:fld>
            <a:endParaRPr lang="en-US"/>
          </a:p>
        </p:txBody>
      </p:sp>
    </p:spTree>
    <p:extLst>
      <p:ext uri="{BB962C8B-B14F-4D97-AF65-F5344CB8AC3E}">
        <p14:creationId xmlns:p14="http://schemas.microsoft.com/office/powerpoint/2010/main" val="2565273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a:cs typeface="Segoe UI"/>
              </a:rPr>
              <a:t> </a:t>
            </a:r>
            <a:endParaRPr lang="en-US" dirty="0">
              <a:latin typeface="Segoe UI"/>
              <a:cs typeface="Segoe UI"/>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30</a:t>
            </a:fld>
            <a:endParaRPr lang="en-US"/>
          </a:p>
        </p:txBody>
      </p:sp>
    </p:spTree>
    <p:extLst>
      <p:ext uri="{BB962C8B-B14F-4D97-AF65-F5344CB8AC3E}">
        <p14:creationId xmlns:p14="http://schemas.microsoft.com/office/powerpoint/2010/main" val="34419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31</a:t>
            </a:fld>
            <a:endParaRPr lang="en-US"/>
          </a:p>
        </p:txBody>
      </p:sp>
    </p:spTree>
    <p:extLst>
      <p:ext uri="{BB962C8B-B14F-4D97-AF65-F5344CB8AC3E}">
        <p14:creationId xmlns:p14="http://schemas.microsoft.com/office/powerpoint/2010/main" val="2290860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32</a:t>
            </a:fld>
            <a:endParaRPr lang="en-US"/>
          </a:p>
        </p:txBody>
      </p:sp>
    </p:spTree>
    <p:extLst>
      <p:ext uri="{BB962C8B-B14F-4D97-AF65-F5344CB8AC3E}">
        <p14:creationId xmlns:p14="http://schemas.microsoft.com/office/powerpoint/2010/main" val="1655434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33</a:t>
            </a:fld>
            <a:endParaRPr lang="en-US"/>
          </a:p>
        </p:txBody>
      </p:sp>
    </p:spTree>
    <p:extLst>
      <p:ext uri="{BB962C8B-B14F-4D97-AF65-F5344CB8AC3E}">
        <p14:creationId xmlns:p14="http://schemas.microsoft.com/office/powerpoint/2010/main" val="202219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34</a:t>
            </a:fld>
            <a:endParaRPr lang="en-US"/>
          </a:p>
        </p:txBody>
      </p:sp>
    </p:spTree>
    <p:extLst>
      <p:ext uri="{BB962C8B-B14F-4D97-AF65-F5344CB8AC3E}">
        <p14:creationId xmlns:p14="http://schemas.microsoft.com/office/powerpoint/2010/main" val="2922514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36</a:t>
            </a:fld>
            <a:endParaRPr lang="en-US"/>
          </a:p>
        </p:txBody>
      </p:sp>
    </p:spTree>
    <p:extLst>
      <p:ext uri="{BB962C8B-B14F-4D97-AF65-F5344CB8AC3E}">
        <p14:creationId xmlns:p14="http://schemas.microsoft.com/office/powerpoint/2010/main" val="3998977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37</a:t>
            </a:fld>
            <a:endParaRPr lang="en-US"/>
          </a:p>
        </p:txBody>
      </p:sp>
    </p:spTree>
    <p:extLst>
      <p:ext uri="{BB962C8B-B14F-4D97-AF65-F5344CB8AC3E}">
        <p14:creationId xmlns:p14="http://schemas.microsoft.com/office/powerpoint/2010/main" val="946042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 </a:t>
            </a:r>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39</a:t>
            </a:fld>
            <a:endParaRPr lang="en-US"/>
          </a:p>
        </p:txBody>
      </p:sp>
    </p:spTree>
    <p:extLst>
      <p:ext uri="{BB962C8B-B14F-4D97-AF65-F5344CB8AC3E}">
        <p14:creationId xmlns:p14="http://schemas.microsoft.com/office/powerpoint/2010/main" val="1449198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43</a:t>
            </a:fld>
            <a:endParaRPr lang="en-US"/>
          </a:p>
        </p:txBody>
      </p:sp>
    </p:spTree>
    <p:extLst>
      <p:ext uri="{BB962C8B-B14F-4D97-AF65-F5344CB8AC3E}">
        <p14:creationId xmlns:p14="http://schemas.microsoft.com/office/powerpoint/2010/main" val="1904977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44</a:t>
            </a:fld>
            <a:endParaRPr lang="en-US"/>
          </a:p>
        </p:txBody>
      </p:sp>
    </p:spTree>
    <p:extLst>
      <p:ext uri="{BB962C8B-B14F-4D97-AF65-F5344CB8AC3E}">
        <p14:creationId xmlns:p14="http://schemas.microsoft.com/office/powerpoint/2010/main" val="3060322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a:t>
            </a:fld>
            <a:endParaRPr lang="en-US"/>
          </a:p>
        </p:txBody>
      </p:sp>
    </p:spTree>
    <p:extLst>
      <p:ext uri="{BB962C8B-B14F-4D97-AF65-F5344CB8AC3E}">
        <p14:creationId xmlns:p14="http://schemas.microsoft.com/office/powerpoint/2010/main" val="2843334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45</a:t>
            </a:fld>
            <a:endParaRPr lang="en-US"/>
          </a:p>
        </p:txBody>
      </p:sp>
    </p:spTree>
    <p:extLst>
      <p:ext uri="{BB962C8B-B14F-4D97-AF65-F5344CB8AC3E}">
        <p14:creationId xmlns:p14="http://schemas.microsoft.com/office/powerpoint/2010/main" val="3466426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46</a:t>
            </a:fld>
            <a:endParaRPr lang="en-US"/>
          </a:p>
        </p:txBody>
      </p:sp>
    </p:spTree>
    <p:extLst>
      <p:ext uri="{BB962C8B-B14F-4D97-AF65-F5344CB8AC3E}">
        <p14:creationId xmlns:p14="http://schemas.microsoft.com/office/powerpoint/2010/main" val="1609729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47</a:t>
            </a:fld>
            <a:endParaRPr lang="en-US"/>
          </a:p>
        </p:txBody>
      </p:sp>
    </p:spTree>
    <p:extLst>
      <p:ext uri="{BB962C8B-B14F-4D97-AF65-F5344CB8AC3E}">
        <p14:creationId xmlns:p14="http://schemas.microsoft.com/office/powerpoint/2010/main" val="1184207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53</a:t>
            </a:fld>
            <a:endParaRPr lang="en-US"/>
          </a:p>
        </p:txBody>
      </p:sp>
    </p:spTree>
    <p:extLst>
      <p:ext uri="{BB962C8B-B14F-4D97-AF65-F5344CB8AC3E}">
        <p14:creationId xmlns:p14="http://schemas.microsoft.com/office/powerpoint/2010/main" val="1755974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54</a:t>
            </a:fld>
            <a:endParaRPr lang="en-US"/>
          </a:p>
        </p:txBody>
      </p:sp>
    </p:spTree>
    <p:extLst>
      <p:ext uri="{BB962C8B-B14F-4D97-AF65-F5344CB8AC3E}">
        <p14:creationId xmlns:p14="http://schemas.microsoft.com/office/powerpoint/2010/main" val="4077069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55</a:t>
            </a:fld>
            <a:endParaRPr lang="en-US"/>
          </a:p>
        </p:txBody>
      </p:sp>
    </p:spTree>
    <p:extLst>
      <p:ext uri="{BB962C8B-B14F-4D97-AF65-F5344CB8AC3E}">
        <p14:creationId xmlns:p14="http://schemas.microsoft.com/office/powerpoint/2010/main" val="537832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56</a:t>
            </a:fld>
            <a:endParaRPr lang="en-US"/>
          </a:p>
        </p:txBody>
      </p:sp>
    </p:spTree>
    <p:extLst>
      <p:ext uri="{BB962C8B-B14F-4D97-AF65-F5344CB8AC3E}">
        <p14:creationId xmlns:p14="http://schemas.microsoft.com/office/powerpoint/2010/main" val="123218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57</a:t>
            </a:fld>
            <a:endParaRPr lang="en-US"/>
          </a:p>
        </p:txBody>
      </p:sp>
    </p:spTree>
    <p:extLst>
      <p:ext uri="{BB962C8B-B14F-4D97-AF65-F5344CB8AC3E}">
        <p14:creationId xmlns:p14="http://schemas.microsoft.com/office/powerpoint/2010/main" val="3355283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58</a:t>
            </a:fld>
            <a:endParaRPr lang="en-US"/>
          </a:p>
        </p:txBody>
      </p:sp>
    </p:spTree>
    <p:extLst>
      <p:ext uri="{BB962C8B-B14F-4D97-AF65-F5344CB8AC3E}">
        <p14:creationId xmlns:p14="http://schemas.microsoft.com/office/powerpoint/2010/main" val="2547410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59</a:t>
            </a:fld>
            <a:endParaRPr lang="en-US"/>
          </a:p>
        </p:txBody>
      </p:sp>
    </p:spTree>
    <p:extLst>
      <p:ext uri="{BB962C8B-B14F-4D97-AF65-F5344CB8AC3E}">
        <p14:creationId xmlns:p14="http://schemas.microsoft.com/office/powerpoint/2010/main" val="29737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6</a:t>
            </a:fld>
            <a:endParaRPr lang="en-US"/>
          </a:p>
        </p:txBody>
      </p:sp>
    </p:spTree>
    <p:extLst>
      <p:ext uri="{BB962C8B-B14F-4D97-AF65-F5344CB8AC3E}">
        <p14:creationId xmlns:p14="http://schemas.microsoft.com/office/powerpoint/2010/main" val="933791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CB59BD8-6B48-4FFD-99F5-DA31DD3A55D4}" type="slidenum">
              <a:rPr lang="en-US" smtClean="0"/>
              <a:t>60</a:t>
            </a:fld>
            <a:endParaRPr lang="en-US"/>
          </a:p>
        </p:txBody>
      </p:sp>
    </p:spTree>
    <p:extLst>
      <p:ext uri="{BB962C8B-B14F-4D97-AF65-F5344CB8AC3E}">
        <p14:creationId xmlns:p14="http://schemas.microsoft.com/office/powerpoint/2010/main" val="142716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B59BD8-6B48-4FFD-99F5-DA31DD3A55D4}" type="slidenum">
              <a:rPr lang="en-US" smtClean="0"/>
              <a:t>61</a:t>
            </a:fld>
            <a:endParaRPr lang="en-US"/>
          </a:p>
        </p:txBody>
      </p:sp>
    </p:spTree>
    <p:extLst>
      <p:ext uri="{BB962C8B-B14F-4D97-AF65-F5344CB8AC3E}">
        <p14:creationId xmlns:p14="http://schemas.microsoft.com/office/powerpoint/2010/main" val="662762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3CB59BD8-6B48-4FFD-99F5-DA31DD3A55D4}" type="slidenum">
              <a:rPr lang="en-US" smtClean="0"/>
              <a:t>62</a:t>
            </a:fld>
            <a:endParaRPr lang="en-US"/>
          </a:p>
        </p:txBody>
      </p:sp>
    </p:spTree>
    <p:extLst>
      <p:ext uri="{BB962C8B-B14F-4D97-AF65-F5344CB8AC3E}">
        <p14:creationId xmlns:p14="http://schemas.microsoft.com/office/powerpoint/2010/main" val="2375941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CB59BD8-6B48-4FFD-99F5-DA31DD3A55D4}" type="slidenum">
              <a:rPr lang="en-US" smtClean="0"/>
              <a:t>63</a:t>
            </a:fld>
            <a:endParaRPr lang="en-US"/>
          </a:p>
        </p:txBody>
      </p:sp>
    </p:spTree>
    <p:extLst>
      <p:ext uri="{BB962C8B-B14F-4D97-AF65-F5344CB8AC3E}">
        <p14:creationId xmlns:p14="http://schemas.microsoft.com/office/powerpoint/2010/main" val="2339466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3CB59BD8-6B48-4FFD-99F5-DA31DD3A55D4}" type="slidenum">
              <a:rPr lang="en-US" smtClean="0"/>
              <a:t>64</a:t>
            </a:fld>
            <a:endParaRPr lang="en-US"/>
          </a:p>
        </p:txBody>
      </p:sp>
    </p:spTree>
    <p:extLst>
      <p:ext uri="{BB962C8B-B14F-4D97-AF65-F5344CB8AC3E}">
        <p14:creationId xmlns:p14="http://schemas.microsoft.com/office/powerpoint/2010/main" val="2585705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CB59BD8-6B48-4FFD-99F5-DA31DD3A55D4}" type="slidenum">
              <a:rPr lang="en-US" smtClean="0"/>
              <a:t>65</a:t>
            </a:fld>
            <a:endParaRPr lang="en-US"/>
          </a:p>
        </p:txBody>
      </p:sp>
    </p:spTree>
    <p:extLst>
      <p:ext uri="{BB962C8B-B14F-4D97-AF65-F5344CB8AC3E}">
        <p14:creationId xmlns:p14="http://schemas.microsoft.com/office/powerpoint/2010/main" val="2564535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t>
            </a:r>
            <a:endParaRPr lang="en-US" b="1" dirty="0"/>
          </a:p>
        </p:txBody>
      </p:sp>
      <p:sp>
        <p:nvSpPr>
          <p:cNvPr id="4" name="Slide Number Placeholder 3"/>
          <p:cNvSpPr>
            <a:spLocks noGrp="1"/>
          </p:cNvSpPr>
          <p:nvPr>
            <p:ph type="sldNum" sz="quarter" idx="5"/>
          </p:nvPr>
        </p:nvSpPr>
        <p:spPr/>
        <p:txBody>
          <a:bodyPr/>
          <a:lstStyle/>
          <a:p>
            <a:fld id="{3CB59BD8-6B48-4FFD-99F5-DA31DD3A55D4}" type="slidenum">
              <a:rPr lang="en-US" smtClean="0"/>
              <a:t>66</a:t>
            </a:fld>
            <a:endParaRPr lang="en-US"/>
          </a:p>
        </p:txBody>
      </p:sp>
    </p:spTree>
    <p:extLst>
      <p:ext uri="{BB962C8B-B14F-4D97-AF65-F5344CB8AC3E}">
        <p14:creationId xmlns:p14="http://schemas.microsoft.com/office/powerpoint/2010/main" val="4111620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3CB59BD8-6B48-4FFD-99F5-DA31DD3A55D4}" type="slidenum">
              <a:rPr lang="en-US" smtClean="0"/>
              <a:t>67</a:t>
            </a:fld>
            <a:endParaRPr lang="en-US"/>
          </a:p>
        </p:txBody>
      </p:sp>
    </p:spTree>
    <p:extLst>
      <p:ext uri="{BB962C8B-B14F-4D97-AF65-F5344CB8AC3E}">
        <p14:creationId xmlns:p14="http://schemas.microsoft.com/office/powerpoint/2010/main" val="3971175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t>
            </a:r>
          </a:p>
        </p:txBody>
      </p:sp>
      <p:sp>
        <p:nvSpPr>
          <p:cNvPr id="4" name="Slide Number Placeholder 3"/>
          <p:cNvSpPr>
            <a:spLocks noGrp="1"/>
          </p:cNvSpPr>
          <p:nvPr>
            <p:ph type="sldNum" sz="quarter" idx="5"/>
          </p:nvPr>
        </p:nvSpPr>
        <p:spPr/>
        <p:txBody>
          <a:bodyPr/>
          <a:lstStyle/>
          <a:p>
            <a:fld id="{3CB59BD8-6B48-4FFD-99F5-DA31DD3A55D4}" type="slidenum">
              <a:rPr lang="en-US" smtClean="0"/>
              <a:t>68</a:t>
            </a:fld>
            <a:endParaRPr lang="en-US"/>
          </a:p>
        </p:txBody>
      </p:sp>
    </p:spTree>
    <p:extLst>
      <p:ext uri="{BB962C8B-B14F-4D97-AF65-F5344CB8AC3E}">
        <p14:creationId xmlns:p14="http://schemas.microsoft.com/office/powerpoint/2010/main" val="2251039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3CB59BD8-6B48-4FFD-99F5-DA31DD3A55D4}" type="slidenum">
              <a:rPr lang="en-US" smtClean="0"/>
              <a:t>69</a:t>
            </a:fld>
            <a:endParaRPr lang="en-US"/>
          </a:p>
        </p:txBody>
      </p:sp>
    </p:spTree>
    <p:extLst>
      <p:ext uri="{BB962C8B-B14F-4D97-AF65-F5344CB8AC3E}">
        <p14:creationId xmlns:p14="http://schemas.microsoft.com/office/powerpoint/2010/main" val="55612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8</a:t>
            </a:fld>
            <a:endParaRPr lang="en-US"/>
          </a:p>
        </p:txBody>
      </p:sp>
    </p:spTree>
    <p:extLst>
      <p:ext uri="{BB962C8B-B14F-4D97-AF65-F5344CB8AC3E}">
        <p14:creationId xmlns:p14="http://schemas.microsoft.com/office/powerpoint/2010/main" val="3670880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t>
            </a:r>
            <a:endParaRPr lang="en-US" b="0" dirty="0"/>
          </a:p>
          <a:p>
            <a:pPr marL="228600" indent="-228600">
              <a:buAutoNum type="arabicPeriod"/>
            </a:pPr>
            <a:endParaRPr lang="en-US" b="0" dirty="0"/>
          </a:p>
        </p:txBody>
      </p:sp>
      <p:sp>
        <p:nvSpPr>
          <p:cNvPr id="4" name="Slide Number Placeholder 3"/>
          <p:cNvSpPr>
            <a:spLocks noGrp="1"/>
          </p:cNvSpPr>
          <p:nvPr>
            <p:ph type="sldNum" sz="quarter" idx="5"/>
          </p:nvPr>
        </p:nvSpPr>
        <p:spPr/>
        <p:txBody>
          <a:bodyPr/>
          <a:lstStyle/>
          <a:p>
            <a:fld id="{3CB59BD8-6B48-4FFD-99F5-DA31DD3A55D4}" type="slidenum">
              <a:rPr lang="en-US" smtClean="0"/>
              <a:t>70</a:t>
            </a:fld>
            <a:endParaRPr lang="en-US"/>
          </a:p>
        </p:txBody>
      </p:sp>
    </p:spTree>
    <p:extLst>
      <p:ext uri="{BB962C8B-B14F-4D97-AF65-F5344CB8AC3E}">
        <p14:creationId xmlns:p14="http://schemas.microsoft.com/office/powerpoint/2010/main" val="2999605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dirty="0"/>
          </a:p>
        </p:txBody>
      </p:sp>
      <p:sp>
        <p:nvSpPr>
          <p:cNvPr id="4" name="Slide Number Placeholder 3"/>
          <p:cNvSpPr>
            <a:spLocks noGrp="1"/>
          </p:cNvSpPr>
          <p:nvPr>
            <p:ph type="sldNum" sz="quarter" idx="5"/>
          </p:nvPr>
        </p:nvSpPr>
        <p:spPr/>
        <p:txBody>
          <a:bodyPr/>
          <a:lstStyle/>
          <a:p>
            <a:fld id="{3CB59BD8-6B48-4FFD-99F5-DA31DD3A55D4}" type="slidenum">
              <a:rPr lang="en-US" smtClean="0"/>
              <a:t>71</a:t>
            </a:fld>
            <a:endParaRPr lang="en-US"/>
          </a:p>
        </p:txBody>
      </p:sp>
    </p:spTree>
    <p:extLst>
      <p:ext uri="{BB962C8B-B14F-4D97-AF65-F5344CB8AC3E}">
        <p14:creationId xmlns:p14="http://schemas.microsoft.com/office/powerpoint/2010/main" val="395798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75</a:t>
            </a:fld>
            <a:endParaRPr lang="en-US"/>
          </a:p>
        </p:txBody>
      </p:sp>
    </p:spTree>
    <p:extLst>
      <p:ext uri="{BB962C8B-B14F-4D97-AF65-F5344CB8AC3E}">
        <p14:creationId xmlns:p14="http://schemas.microsoft.com/office/powerpoint/2010/main" val="2371194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76</a:t>
            </a:fld>
            <a:endParaRPr lang="en-US"/>
          </a:p>
        </p:txBody>
      </p:sp>
    </p:spTree>
    <p:extLst>
      <p:ext uri="{BB962C8B-B14F-4D97-AF65-F5344CB8AC3E}">
        <p14:creationId xmlns:p14="http://schemas.microsoft.com/office/powerpoint/2010/main" val="1143407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77</a:t>
            </a:fld>
            <a:endParaRPr lang="en-US"/>
          </a:p>
        </p:txBody>
      </p:sp>
    </p:spTree>
    <p:extLst>
      <p:ext uri="{BB962C8B-B14F-4D97-AF65-F5344CB8AC3E}">
        <p14:creationId xmlns:p14="http://schemas.microsoft.com/office/powerpoint/2010/main" val="2950804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78</a:t>
            </a:fld>
            <a:endParaRPr lang="en-US"/>
          </a:p>
        </p:txBody>
      </p:sp>
    </p:spTree>
    <p:extLst>
      <p:ext uri="{BB962C8B-B14F-4D97-AF65-F5344CB8AC3E}">
        <p14:creationId xmlns:p14="http://schemas.microsoft.com/office/powerpoint/2010/main" val="5218460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79</a:t>
            </a:fld>
            <a:endParaRPr lang="en-US"/>
          </a:p>
        </p:txBody>
      </p:sp>
    </p:spTree>
    <p:extLst>
      <p:ext uri="{BB962C8B-B14F-4D97-AF65-F5344CB8AC3E}">
        <p14:creationId xmlns:p14="http://schemas.microsoft.com/office/powerpoint/2010/main" val="3927935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585629E-846D-43D2-99D5-7F47A1261E8B}" type="slidenum">
              <a:rPr lang="en-US" smtClean="0"/>
              <a:t>91</a:t>
            </a:fld>
            <a:endParaRPr lang="en-US"/>
          </a:p>
        </p:txBody>
      </p:sp>
    </p:spTree>
    <p:extLst>
      <p:ext uri="{BB962C8B-B14F-4D97-AF65-F5344CB8AC3E}">
        <p14:creationId xmlns:p14="http://schemas.microsoft.com/office/powerpoint/2010/main" val="3208160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92</a:t>
            </a:fld>
            <a:endParaRPr lang="en-US"/>
          </a:p>
        </p:txBody>
      </p:sp>
    </p:spTree>
    <p:extLst>
      <p:ext uri="{BB962C8B-B14F-4D97-AF65-F5344CB8AC3E}">
        <p14:creationId xmlns:p14="http://schemas.microsoft.com/office/powerpoint/2010/main" val="4049770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98</a:t>
            </a:fld>
            <a:endParaRPr lang="en-US"/>
          </a:p>
        </p:txBody>
      </p:sp>
    </p:spTree>
    <p:extLst>
      <p:ext uri="{BB962C8B-B14F-4D97-AF65-F5344CB8AC3E}">
        <p14:creationId xmlns:p14="http://schemas.microsoft.com/office/powerpoint/2010/main" val="136182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10</a:t>
            </a:fld>
            <a:endParaRPr lang="en-US"/>
          </a:p>
        </p:txBody>
      </p:sp>
    </p:spTree>
    <p:extLst>
      <p:ext uri="{BB962C8B-B14F-4D97-AF65-F5344CB8AC3E}">
        <p14:creationId xmlns:p14="http://schemas.microsoft.com/office/powerpoint/2010/main" val="19615705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99</a:t>
            </a:fld>
            <a:endParaRPr lang="en-US"/>
          </a:p>
        </p:txBody>
      </p:sp>
    </p:spTree>
    <p:extLst>
      <p:ext uri="{BB962C8B-B14F-4D97-AF65-F5344CB8AC3E}">
        <p14:creationId xmlns:p14="http://schemas.microsoft.com/office/powerpoint/2010/main" val="33222858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100</a:t>
            </a:fld>
            <a:endParaRPr lang="en-US"/>
          </a:p>
        </p:txBody>
      </p:sp>
    </p:spTree>
    <p:extLst>
      <p:ext uri="{BB962C8B-B14F-4D97-AF65-F5344CB8AC3E}">
        <p14:creationId xmlns:p14="http://schemas.microsoft.com/office/powerpoint/2010/main" val="2607189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FEC08E0-2EC5-4BB4-830E-14075542207A}" type="slidenum">
              <a:rPr lang="en-US" smtClean="0"/>
              <a:t>101</a:t>
            </a:fld>
            <a:endParaRPr lang="en-US"/>
          </a:p>
        </p:txBody>
      </p:sp>
    </p:spTree>
    <p:extLst>
      <p:ext uri="{BB962C8B-B14F-4D97-AF65-F5344CB8AC3E}">
        <p14:creationId xmlns:p14="http://schemas.microsoft.com/office/powerpoint/2010/main" val="25755638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883" eaLnBrk="0" hangingPunct="0">
              <a:defRPr sz="2000" b="1">
                <a:solidFill>
                  <a:schemeClr val="tx1"/>
                </a:solidFill>
                <a:latin typeface="Bodoni MT" pitchFamily="18" charset="0"/>
                <a:ea typeface="ＭＳ Ｐゴシック" pitchFamily="1" charset="-128"/>
              </a:defRPr>
            </a:lvl1pPr>
            <a:lvl2pPr marL="744638" indent="-286399" defTabSz="879883" eaLnBrk="0" hangingPunct="0">
              <a:defRPr sz="2000" b="1">
                <a:solidFill>
                  <a:schemeClr val="tx1"/>
                </a:solidFill>
                <a:latin typeface="Bodoni MT" pitchFamily="18" charset="0"/>
                <a:ea typeface="ＭＳ Ｐゴシック" pitchFamily="1" charset="-128"/>
              </a:defRPr>
            </a:lvl2pPr>
            <a:lvl3pPr marL="1145596" indent="-229119" defTabSz="879883" eaLnBrk="0" hangingPunct="0">
              <a:defRPr sz="2000" b="1">
                <a:solidFill>
                  <a:schemeClr val="tx1"/>
                </a:solidFill>
                <a:latin typeface="Bodoni MT" pitchFamily="18" charset="0"/>
                <a:ea typeface="ＭＳ Ｐゴシック" pitchFamily="1" charset="-128"/>
              </a:defRPr>
            </a:lvl3pPr>
            <a:lvl4pPr marL="1603837" indent="-229119" defTabSz="879883" eaLnBrk="0" hangingPunct="0">
              <a:defRPr sz="2000" b="1">
                <a:solidFill>
                  <a:schemeClr val="tx1"/>
                </a:solidFill>
                <a:latin typeface="Bodoni MT" pitchFamily="18" charset="0"/>
                <a:ea typeface="ＭＳ Ｐゴシック" pitchFamily="1" charset="-128"/>
              </a:defRPr>
            </a:lvl4pPr>
            <a:lvl5pPr marL="2062075" indent="-229119" defTabSz="879883" eaLnBrk="0" hangingPunct="0">
              <a:defRPr sz="2000" b="1">
                <a:solidFill>
                  <a:schemeClr val="tx1"/>
                </a:solidFill>
                <a:latin typeface="Bodoni MT" pitchFamily="18" charset="0"/>
                <a:ea typeface="ＭＳ Ｐゴシック" pitchFamily="1" charset="-128"/>
              </a:defRPr>
            </a:lvl5pPr>
            <a:lvl6pPr marL="2520314"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8553"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36790"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95032"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marL="0" marR="0" lvl="0" indent="0" algn="r" defTabSz="879883" rtl="0" eaLnBrk="0" fontAlgn="auto" latinLnBrk="0" hangingPunct="0">
              <a:lnSpc>
                <a:spcPct val="100000"/>
              </a:lnSpc>
              <a:spcBef>
                <a:spcPts val="0"/>
              </a:spcBef>
              <a:spcAft>
                <a:spcPts val="0"/>
              </a:spcAft>
              <a:buClrTx/>
              <a:buSzTx/>
              <a:buFontTx/>
              <a:buNone/>
              <a:tabLst/>
              <a:defRPr/>
            </a:pPr>
            <a:fld id="{DEDD3F88-3B0B-4243-B986-04B0B3DE6156}" type="slidenum">
              <a:rPr kumimoji="0" lang="en-US" sz="1200" b="0" i="0" u="none" strike="noStrike" kern="1200" cap="none" spc="0" normalizeH="0" baseline="0" noProof="0">
                <a:ln>
                  <a:noFill/>
                </a:ln>
                <a:solidFill>
                  <a:prstClr val="black"/>
                </a:solidFill>
                <a:effectLst/>
                <a:uLnTx/>
                <a:uFillTx/>
                <a:latin typeface="Times" pitchFamily="1" charset="0"/>
                <a:ea typeface="ＭＳ Ｐゴシック" pitchFamily="1" charset="-128"/>
                <a:cs typeface="+mn-cs"/>
              </a:rPr>
              <a:pPr marL="0" marR="0" lvl="0" indent="0" algn="r" defTabSz="879883" rtl="0" eaLnBrk="0" fontAlgn="auto" latinLnBrk="0" hangingPunct="0">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pitchFamily="1" charset="0"/>
              <a:ea typeface="ＭＳ Ｐゴシック" pitchFamily="1" charset="-128"/>
              <a:cs typeface="+mn-cs"/>
            </a:endParaRPr>
          </a:p>
        </p:txBody>
      </p:sp>
      <p:sp>
        <p:nvSpPr>
          <p:cNvPr id="131075" name="Rectangle 2"/>
          <p:cNvSpPr>
            <a:spLocks noGrp="1" noRot="1" noChangeAspect="1" noChangeArrowheads="1" noTextEdit="1"/>
          </p:cNvSpPr>
          <p:nvPr>
            <p:ph type="sldImg"/>
          </p:nvPr>
        </p:nvSpPr>
        <p:spPr>
          <a:xfrm>
            <a:off x="330200" y="696913"/>
            <a:ext cx="6197600" cy="3486150"/>
          </a:xfrm>
          <a:solidFill>
            <a:srgbClr val="FFFFFF"/>
          </a:solidFill>
          <a:ln/>
        </p:spPr>
      </p:sp>
      <p:sp>
        <p:nvSpPr>
          <p:cNvPr id="131076" name="Rectangle 3"/>
          <p:cNvSpPr>
            <a:spLocks noGrp="1" noChangeArrowheads="1"/>
          </p:cNvSpPr>
          <p:nvPr>
            <p:ph type="body" idx="1"/>
          </p:nvPr>
        </p:nvSpPr>
        <p:spPr>
          <a:xfrm>
            <a:off x="914714" y="4416430"/>
            <a:ext cx="5028579" cy="4183064"/>
          </a:xfrm>
          <a:solidFill>
            <a:srgbClr val="FFFFFF"/>
          </a:solidFill>
          <a:ln>
            <a:solidFill>
              <a:srgbClr val="000000"/>
            </a:solidFill>
          </a:ln>
        </p:spPr>
        <p:txBody>
          <a:bodyPr lIns="93359" tIns="46680" rIns="93359" bIns="46680"/>
          <a:lstStyle/>
          <a:p>
            <a:pPr eaLnBrk="1" hangingPunct="1"/>
            <a:r>
              <a:rPr lang="en-US" dirty="0"/>
              <a:t> </a:t>
            </a:r>
          </a:p>
          <a:p>
            <a:pPr eaLnBrk="1" hangingPunct="1"/>
            <a:endParaRPr lang="en-US" dirty="0"/>
          </a:p>
        </p:txBody>
      </p:sp>
    </p:spTree>
    <p:extLst>
      <p:ext uri="{BB962C8B-B14F-4D97-AF65-F5344CB8AC3E}">
        <p14:creationId xmlns:p14="http://schemas.microsoft.com/office/powerpoint/2010/main" val="3566939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103</a:t>
            </a:fld>
            <a:endParaRPr lang="en-US"/>
          </a:p>
        </p:txBody>
      </p:sp>
    </p:spTree>
    <p:extLst>
      <p:ext uri="{BB962C8B-B14F-4D97-AF65-F5344CB8AC3E}">
        <p14:creationId xmlns:p14="http://schemas.microsoft.com/office/powerpoint/2010/main" val="4604426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 </a:t>
            </a:r>
            <a:endParaRPr lang="en-US" dirty="0"/>
          </a:p>
        </p:txBody>
      </p:sp>
      <p:sp>
        <p:nvSpPr>
          <p:cNvPr id="4" name="Slide Number Placeholder 3"/>
          <p:cNvSpPr>
            <a:spLocks noGrp="1"/>
          </p:cNvSpPr>
          <p:nvPr>
            <p:ph type="sldNum" sz="quarter" idx="5"/>
          </p:nvPr>
        </p:nvSpPr>
        <p:spPr/>
        <p:txBody>
          <a:bodyPr/>
          <a:lstStyle/>
          <a:p>
            <a:fld id="{3FEC08E0-2EC5-4BB4-830E-14075542207A}" type="slidenum">
              <a:rPr lang="en-US" smtClean="0"/>
              <a:t>104</a:t>
            </a:fld>
            <a:endParaRPr lang="en-US"/>
          </a:p>
        </p:txBody>
      </p:sp>
    </p:spTree>
    <p:extLst>
      <p:ext uri="{BB962C8B-B14F-4D97-AF65-F5344CB8AC3E}">
        <p14:creationId xmlns:p14="http://schemas.microsoft.com/office/powerpoint/2010/main" val="19013050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5517" eaLnBrk="0" hangingPunct="0">
              <a:defRPr>
                <a:solidFill>
                  <a:schemeClr val="tx1"/>
                </a:solidFill>
                <a:latin typeface="Arial" charset="0"/>
              </a:defRPr>
            </a:lvl1pPr>
            <a:lvl2pPr marL="748732" indent="-287973" defTabSz="905517" eaLnBrk="0" hangingPunct="0">
              <a:defRPr>
                <a:solidFill>
                  <a:schemeClr val="tx1"/>
                </a:solidFill>
                <a:latin typeface="Arial" charset="0"/>
              </a:defRPr>
            </a:lvl2pPr>
            <a:lvl3pPr marL="1151895" indent="-230379" defTabSz="905517" eaLnBrk="0" hangingPunct="0">
              <a:defRPr>
                <a:solidFill>
                  <a:schemeClr val="tx1"/>
                </a:solidFill>
                <a:latin typeface="Arial" charset="0"/>
              </a:defRPr>
            </a:lvl3pPr>
            <a:lvl4pPr marL="1612652" indent="-230379" defTabSz="905517" eaLnBrk="0" hangingPunct="0">
              <a:defRPr>
                <a:solidFill>
                  <a:schemeClr val="tx1"/>
                </a:solidFill>
                <a:latin typeface="Arial" charset="0"/>
              </a:defRPr>
            </a:lvl4pPr>
            <a:lvl5pPr marL="2073411" indent="-230379" defTabSz="905517" eaLnBrk="0" hangingPunct="0">
              <a:defRPr>
                <a:solidFill>
                  <a:schemeClr val="tx1"/>
                </a:solidFill>
                <a:latin typeface="Arial" charset="0"/>
              </a:defRPr>
            </a:lvl5pPr>
            <a:lvl6pPr marL="2534167" indent="-230379" defTabSz="905517" eaLnBrk="0" fontAlgn="base" hangingPunct="0">
              <a:spcBef>
                <a:spcPct val="0"/>
              </a:spcBef>
              <a:spcAft>
                <a:spcPct val="0"/>
              </a:spcAft>
              <a:defRPr>
                <a:solidFill>
                  <a:schemeClr val="tx1"/>
                </a:solidFill>
                <a:latin typeface="Arial" charset="0"/>
              </a:defRPr>
            </a:lvl6pPr>
            <a:lvl7pPr marL="2994924" indent="-230379" defTabSz="905517" eaLnBrk="0" fontAlgn="base" hangingPunct="0">
              <a:spcBef>
                <a:spcPct val="0"/>
              </a:spcBef>
              <a:spcAft>
                <a:spcPct val="0"/>
              </a:spcAft>
              <a:defRPr>
                <a:solidFill>
                  <a:schemeClr val="tx1"/>
                </a:solidFill>
                <a:latin typeface="Arial" charset="0"/>
              </a:defRPr>
            </a:lvl7pPr>
            <a:lvl8pPr marL="3455683" indent="-230379" defTabSz="905517" eaLnBrk="0" fontAlgn="base" hangingPunct="0">
              <a:spcBef>
                <a:spcPct val="0"/>
              </a:spcBef>
              <a:spcAft>
                <a:spcPct val="0"/>
              </a:spcAft>
              <a:defRPr>
                <a:solidFill>
                  <a:schemeClr val="tx1"/>
                </a:solidFill>
                <a:latin typeface="Arial" charset="0"/>
              </a:defRPr>
            </a:lvl8pPr>
            <a:lvl9pPr marL="3916440" indent="-230379" defTabSz="905517" eaLnBrk="0" fontAlgn="base" hangingPunct="0">
              <a:spcBef>
                <a:spcPct val="0"/>
              </a:spcBef>
              <a:spcAft>
                <a:spcPct val="0"/>
              </a:spcAft>
              <a:defRPr>
                <a:solidFill>
                  <a:schemeClr val="tx1"/>
                </a:solidFill>
                <a:latin typeface="Arial" charset="0"/>
              </a:defRPr>
            </a:lvl9pPr>
          </a:lstStyle>
          <a:p>
            <a:pPr marL="0" marR="0" lvl="0" indent="0" algn="r" defTabSz="905517" rtl="0" eaLnBrk="1" fontAlgn="auto" latinLnBrk="0" hangingPunct="1">
              <a:lnSpc>
                <a:spcPct val="100000"/>
              </a:lnSpc>
              <a:spcBef>
                <a:spcPts val="0"/>
              </a:spcBef>
              <a:spcAft>
                <a:spcPts val="0"/>
              </a:spcAft>
              <a:buClrTx/>
              <a:buSzTx/>
              <a:buFontTx/>
              <a:buNone/>
              <a:tabLst/>
              <a:defRPr/>
            </a:pPr>
            <a:fld id="{AB33A472-154D-40EE-8E4B-313F5044CF0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05517"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38243" name="Rectangle 2"/>
          <p:cNvSpPr>
            <a:spLocks noGrp="1" noRot="1" noChangeAspect="1" noChangeArrowheads="1" noTextEdit="1"/>
          </p:cNvSpPr>
          <p:nvPr>
            <p:ph type="sldImg"/>
          </p:nvPr>
        </p:nvSpPr>
        <p:spPr bwMode="auto">
          <a:xfrm>
            <a:off x="404813"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p:txBody>
          <a:bodyPr wrap="square" numCol="1" anchor="t" anchorCtr="0" compatLnSpc="1">
            <a:prstTxWarp prst="textNoShape">
              <a:avLst/>
            </a:prstTxWarp>
          </a:bodyPr>
          <a:lstStyle/>
          <a:p>
            <a:pPr>
              <a:defRPr/>
            </a:pPr>
            <a:endParaRPr lang="en-US"/>
          </a:p>
        </p:txBody>
      </p:sp>
    </p:spTree>
    <p:extLst>
      <p:ext uri="{BB962C8B-B14F-4D97-AF65-F5344CB8AC3E}">
        <p14:creationId xmlns:p14="http://schemas.microsoft.com/office/powerpoint/2010/main" val="22725268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585629E-846D-43D2-99D5-7F47A1261E8B}" type="slidenum">
              <a:rPr lang="en-US" smtClean="0"/>
              <a:t>107</a:t>
            </a:fld>
            <a:endParaRPr lang="en-US"/>
          </a:p>
        </p:txBody>
      </p:sp>
    </p:spTree>
    <p:extLst>
      <p:ext uri="{BB962C8B-B14F-4D97-AF65-F5344CB8AC3E}">
        <p14:creationId xmlns:p14="http://schemas.microsoft.com/office/powerpoint/2010/main" val="23790715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b="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110</a:t>
            </a:fld>
            <a:endParaRPr lang="en-US"/>
          </a:p>
        </p:txBody>
      </p:sp>
    </p:spTree>
    <p:extLst>
      <p:ext uri="{BB962C8B-B14F-4D97-AF65-F5344CB8AC3E}">
        <p14:creationId xmlns:p14="http://schemas.microsoft.com/office/powerpoint/2010/main" val="31346319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b="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111</a:t>
            </a:fld>
            <a:endParaRPr lang="en-US"/>
          </a:p>
        </p:txBody>
      </p:sp>
    </p:spTree>
    <p:extLst>
      <p:ext uri="{BB962C8B-B14F-4D97-AF65-F5344CB8AC3E}">
        <p14:creationId xmlns:p14="http://schemas.microsoft.com/office/powerpoint/2010/main" val="59220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12</a:t>
            </a:fld>
            <a:endParaRPr lang="en-US"/>
          </a:p>
        </p:txBody>
      </p:sp>
    </p:spTree>
    <p:extLst>
      <p:ext uri="{BB962C8B-B14F-4D97-AF65-F5344CB8AC3E}">
        <p14:creationId xmlns:p14="http://schemas.microsoft.com/office/powerpoint/2010/main" val="15744086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b="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112</a:t>
            </a:fld>
            <a:endParaRPr lang="en-US"/>
          </a:p>
        </p:txBody>
      </p:sp>
    </p:spTree>
    <p:extLst>
      <p:ext uri="{BB962C8B-B14F-4D97-AF65-F5344CB8AC3E}">
        <p14:creationId xmlns:p14="http://schemas.microsoft.com/office/powerpoint/2010/main" val="27471218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113</a:t>
            </a:fld>
            <a:endParaRPr lang="en-US"/>
          </a:p>
        </p:txBody>
      </p:sp>
    </p:spTree>
    <p:extLst>
      <p:ext uri="{BB962C8B-B14F-4D97-AF65-F5344CB8AC3E}">
        <p14:creationId xmlns:p14="http://schemas.microsoft.com/office/powerpoint/2010/main" val="3780339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114</a:t>
            </a:fld>
            <a:endParaRPr lang="en-US"/>
          </a:p>
        </p:txBody>
      </p:sp>
    </p:spTree>
    <p:extLst>
      <p:ext uri="{BB962C8B-B14F-4D97-AF65-F5344CB8AC3E}">
        <p14:creationId xmlns:p14="http://schemas.microsoft.com/office/powerpoint/2010/main" val="17317221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115</a:t>
            </a:fld>
            <a:endParaRPr lang="en-US"/>
          </a:p>
        </p:txBody>
      </p:sp>
    </p:spTree>
    <p:extLst>
      <p:ext uri="{BB962C8B-B14F-4D97-AF65-F5344CB8AC3E}">
        <p14:creationId xmlns:p14="http://schemas.microsoft.com/office/powerpoint/2010/main" val="32298048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116</a:t>
            </a:fld>
            <a:endParaRPr lang="en-US"/>
          </a:p>
        </p:txBody>
      </p:sp>
    </p:spTree>
    <p:extLst>
      <p:ext uri="{BB962C8B-B14F-4D97-AF65-F5344CB8AC3E}">
        <p14:creationId xmlns:p14="http://schemas.microsoft.com/office/powerpoint/2010/main" val="3295830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117</a:t>
            </a:fld>
            <a:endParaRPr lang="en-US"/>
          </a:p>
        </p:txBody>
      </p:sp>
    </p:spTree>
    <p:extLst>
      <p:ext uri="{BB962C8B-B14F-4D97-AF65-F5344CB8AC3E}">
        <p14:creationId xmlns:p14="http://schemas.microsoft.com/office/powerpoint/2010/main" val="19790502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118</a:t>
            </a:fld>
            <a:endParaRPr lang="en-US"/>
          </a:p>
        </p:txBody>
      </p:sp>
    </p:spTree>
    <p:extLst>
      <p:ext uri="{BB962C8B-B14F-4D97-AF65-F5344CB8AC3E}">
        <p14:creationId xmlns:p14="http://schemas.microsoft.com/office/powerpoint/2010/main" val="28972791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119</a:t>
            </a:fld>
            <a:endParaRPr lang="en-US"/>
          </a:p>
        </p:txBody>
      </p:sp>
    </p:spTree>
    <p:extLst>
      <p:ext uri="{BB962C8B-B14F-4D97-AF65-F5344CB8AC3E}">
        <p14:creationId xmlns:p14="http://schemas.microsoft.com/office/powerpoint/2010/main" val="27496488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120</a:t>
            </a:fld>
            <a:endParaRPr lang="en-US"/>
          </a:p>
        </p:txBody>
      </p:sp>
    </p:spTree>
    <p:extLst>
      <p:ext uri="{BB962C8B-B14F-4D97-AF65-F5344CB8AC3E}">
        <p14:creationId xmlns:p14="http://schemas.microsoft.com/office/powerpoint/2010/main" val="41168533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121</a:t>
            </a:fld>
            <a:endParaRPr lang="en-US"/>
          </a:p>
        </p:txBody>
      </p:sp>
    </p:spTree>
    <p:extLst>
      <p:ext uri="{BB962C8B-B14F-4D97-AF65-F5344CB8AC3E}">
        <p14:creationId xmlns:p14="http://schemas.microsoft.com/office/powerpoint/2010/main" val="1734695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13</a:t>
            </a:fld>
            <a:endParaRPr lang="en-US"/>
          </a:p>
        </p:txBody>
      </p:sp>
    </p:spTree>
    <p:extLst>
      <p:ext uri="{BB962C8B-B14F-4D97-AF65-F5344CB8AC3E}">
        <p14:creationId xmlns:p14="http://schemas.microsoft.com/office/powerpoint/2010/main" val="40798306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b="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122</a:t>
            </a:fld>
            <a:endParaRPr lang="en-US"/>
          </a:p>
        </p:txBody>
      </p:sp>
    </p:spTree>
    <p:extLst>
      <p:ext uri="{BB962C8B-B14F-4D97-AF65-F5344CB8AC3E}">
        <p14:creationId xmlns:p14="http://schemas.microsoft.com/office/powerpoint/2010/main" val="38273525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124</a:t>
            </a:fld>
            <a:endParaRPr lang="en-US"/>
          </a:p>
        </p:txBody>
      </p:sp>
    </p:spTree>
    <p:extLst>
      <p:ext uri="{BB962C8B-B14F-4D97-AF65-F5344CB8AC3E}">
        <p14:creationId xmlns:p14="http://schemas.microsoft.com/office/powerpoint/2010/main" val="1003158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125</a:t>
            </a:fld>
            <a:endParaRPr lang="en-US"/>
          </a:p>
        </p:txBody>
      </p:sp>
    </p:spTree>
    <p:extLst>
      <p:ext uri="{BB962C8B-B14F-4D97-AF65-F5344CB8AC3E}">
        <p14:creationId xmlns:p14="http://schemas.microsoft.com/office/powerpoint/2010/main" val="7218108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126</a:t>
            </a:fld>
            <a:endParaRPr lang="en-US"/>
          </a:p>
        </p:txBody>
      </p:sp>
    </p:spTree>
    <p:extLst>
      <p:ext uri="{BB962C8B-B14F-4D97-AF65-F5344CB8AC3E}">
        <p14:creationId xmlns:p14="http://schemas.microsoft.com/office/powerpoint/2010/main" val="39914798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128</a:t>
            </a:fld>
            <a:endParaRPr lang="en-US"/>
          </a:p>
        </p:txBody>
      </p:sp>
    </p:spTree>
    <p:extLst>
      <p:ext uri="{BB962C8B-B14F-4D97-AF65-F5344CB8AC3E}">
        <p14:creationId xmlns:p14="http://schemas.microsoft.com/office/powerpoint/2010/main" val="28591837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8A0A9E3-E1E3-4172-A453-E209607FC175}" type="slidenum">
              <a:rPr lang="en-US" smtClean="0"/>
              <a:t>136</a:t>
            </a:fld>
            <a:endParaRPr lang="en-US"/>
          </a:p>
        </p:txBody>
      </p:sp>
    </p:spTree>
    <p:extLst>
      <p:ext uri="{BB962C8B-B14F-4D97-AF65-F5344CB8AC3E}">
        <p14:creationId xmlns:p14="http://schemas.microsoft.com/office/powerpoint/2010/main" val="14735071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8A0A9E3-E1E3-4172-A453-E209607FC175}" type="slidenum">
              <a:rPr lang="en-US" smtClean="0"/>
              <a:t>137</a:t>
            </a:fld>
            <a:endParaRPr lang="en-US"/>
          </a:p>
        </p:txBody>
      </p:sp>
    </p:spTree>
    <p:extLst>
      <p:ext uri="{BB962C8B-B14F-4D97-AF65-F5344CB8AC3E}">
        <p14:creationId xmlns:p14="http://schemas.microsoft.com/office/powerpoint/2010/main" val="26733320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140</a:t>
            </a:fld>
            <a:endParaRPr lang="en-US"/>
          </a:p>
        </p:txBody>
      </p:sp>
    </p:spTree>
    <p:extLst>
      <p:ext uri="{BB962C8B-B14F-4D97-AF65-F5344CB8AC3E}">
        <p14:creationId xmlns:p14="http://schemas.microsoft.com/office/powerpoint/2010/main" val="42809778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141</a:t>
            </a:fld>
            <a:endParaRPr lang="en-US"/>
          </a:p>
        </p:txBody>
      </p:sp>
    </p:spTree>
    <p:extLst>
      <p:ext uri="{BB962C8B-B14F-4D97-AF65-F5344CB8AC3E}">
        <p14:creationId xmlns:p14="http://schemas.microsoft.com/office/powerpoint/2010/main" val="19090311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142</a:t>
            </a:fld>
            <a:endParaRPr lang="en-US"/>
          </a:p>
        </p:txBody>
      </p:sp>
    </p:spTree>
    <p:extLst>
      <p:ext uri="{BB962C8B-B14F-4D97-AF65-F5344CB8AC3E}">
        <p14:creationId xmlns:p14="http://schemas.microsoft.com/office/powerpoint/2010/main" val="1848971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14</a:t>
            </a:fld>
            <a:endParaRPr lang="en-US"/>
          </a:p>
        </p:txBody>
      </p:sp>
    </p:spTree>
    <p:extLst>
      <p:ext uri="{BB962C8B-B14F-4D97-AF65-F5344CB8AC3E}">
        <p14:creationId xmlns:p14="http://schemas.microsoft.com/office/powerpoint/2010/main" val="9610033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48677E"/>
                </a:solidFill>
                <a:effectLst/>
                <a:latin typeface="ubuntubold"/>
              </a:rPr>
              <a:t> </a:t>
            </a:r>
            <a:endParaRPr lang="en-US" dirty="0"/>
          </a:p>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143</a:t>
            </a:fld>
            <a:endParaRPr lang="en-US"/>
          </a:p>
        </p:txBody>
      </p:sp>
    </p:spTree>
    <p:extLst>
      <p:ext uri="{BB962C8B-B14F-4D97-AF65-F5344CB8AC3E}">
        <p14:creationId xmlns:p14="http://schemas.microsoft.com/office/powerpoint/2010/main" val="10014896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 </a:t>
            </a:r>
            <a:endParaRPr lang="en-US" b="0" i="0" dirty="0">
              <a:solidFill>
                <a:srgbClr val="000000"/>
              </a:solidFill>
              <a:effectLst/>
              <a:latin typeface="ubunturegular"/>
            </a:endParaRPr>
          </a:p>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145</a:t>
            </a:fld>
            <a:endParaRPr lang="en-US"/>
          </a:p>
        </p:txBody>
      </p:sp>
    </p:spTree>
    <p:extLst>
      <p:ext uri="{BB962C8B-B14F-4D97-AF65-F5344CB8AC3E}">
        <p14:creationId xmlns:p14="http://schemas.microsoft.com/office/powerpoint/2010/main" val="3872946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146</a:t>
            </a:fld>
            <a:endParaRPr lang="en-US"/>
          </a:p>
        </p:txBody>
      </p:sp>
    </p:spTree>
    <p:extLst>
      <p:ext uri="{BB962C8B-B14F-4D97-AF65-F5344CB8AC3E}">
        <p14:creationId xmlns:p14="http://schemas.microsoft.com/office/powerpoint/2010/main" val="8529275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0" i="0" dirty="0">
              <a:solidFill>
                <a:srgbClr val="000000"/>
              </a:solidFill>
              <a:effectLst/>
              <a:latin typeface="ubunturegular"/>
            </a:endParaRPr>
          </a:p>
        </p:txBody>
      </p:sp>
      <p:sp>
        <p:nvSpPr>
          <p:cNvPr id="4" name="Slide Number Placeholder 3"/>
          <p:cNvSpPr>
            <a:spLocks noGrp="1"/>
          </p:cNvSpPr>
          <p:nvPr>
            <p:ph type="sldNum" sz="quarter" idx="5"/>
          </p:nvPr>
        </p:nvSpPr>
        <p:spPr/>
        <p:txBody>
          <a:bodyPr/>
          <a:lstStyle/>
          <a:p>
            <a:fld id="{A585629E-846D-43D2-99D5-7F47A1261E8B}" type="slidenum">
              <a:rPr lang="en-US" smtClean="0"/>
              <a:t>147</a:t>
            </a:fld>
            <a:endParaRPr lang="en-US"/>
          </a:p>
        </p:txBody>
      </p:sp>
    </p:spTree>
    <p:extLst>
      <p:ext uri="{BB962C8B-B14F-4D97-AF65-F5344CB8AC3E}">
        <p14:creationId xmlns:p14="http://schemas.microsoft.com/office/powerpoint/2010/main" val="10087158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0" i="0" dirty="0">
              <a:solidFill>
                <a:srgbClr val="000000"/>
              </a:solidFill>
              <a:effectLst/>
              <a:latin typeface="ubunturegular"/>
            </a:endParaRPr>
          </a:p>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148</a:t>
            </a:fld>
            <a:endParaRPr lang="en-US"/>
          </a:p>
        </p:txBody>
      </p:sp>
    </p:spTree>
    <p:extLst>
      <p:ext uri="{BB962C8B-B14F-4D97-AF65-F5344CB8AC3E}">
        <p14:creationId xmlns:p14="http://schemas.microsoft.com/office/powerpoint/2010/main" val="27201741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585629E-846D-43D2-99D5-7F47A1261E8B}" type="slidenum">
              <a:rPr lang="en-US" smtClean="0"/>
              <a:t>149</a:t>
            </a:fld>
            <a:endParaRPr lang="en-US"/>
          </a:p>
        </p:txBody>
      </p:sp>
    </p:spTree>
    <p:extLst>
      <p:ext uri="{BB962C8B-B14F-4D97-AF65-F5344CB8AC3E}">
        <p14:creationId xmlns:p14="http://schemas.microsoft.com/office/powerpoint/2010/main" val="2944091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150</a:t>
            </a:fld>
            <a:endParaRPr lang="en-US"/>
          </a:p>
        </p:txBody>
      </p:sp>
    </p:spTree>
    <p:extLst>
      <p:ext uri="{BB962C8B-B14F-4D97-AF65-F5344CB8AC3E}">
        <p14:creationId xmlns:p14="http://schemas.microsoft.com/office/powerpoint/2010/main" val="29486108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151</a:t>
            </a:fld>
            <a:endParaRPr lang="en-US"/>
          </a:p>
        </p:txBody>
      </p:sp>
    </p:spTree>
    <p:extLst>
      <p:ext uri="{BB962C8B-B14F-4D97-AF65-F5344CB8AC3E}">
        <p14:creationId xmlns:p14="http://schemas.microsoft.com/office/powerpoint/2010/main" val="3455207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hscmd.org/community-initiatives-and-outreach/hhs-logo/"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hscmd.org/community-initiatives-and-outreach/hhs-logo/"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558A"/>
              </a:solidFill>
            </a:endParaRPr>
          </a:p>
        </p:txBody>
      </p:sp>
      <p:pic>
        <p:nvPicPr>
          <p:cNvPr id="3" name="Picture 2" descr="National Institutes of Health Logo: Turning Discovery Into Health">
            <a:extLst>
              <a:ext uri="{FF2B5EF4-FFF2-40B4-BE49-F238E27FC236}">
                <a16:creationId xmlns:a16="http://schemas.microsoft.com/office/drawing/2014/main" id="{D0806970-6BEC-C249-795F-C1EDD9CE5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9552" y="5525389"/>
            <a:ext cx="4224537" cy="655321"/>
          </a:xfrm>
          <a:prstGeom prst="rect">
            <a:avLst/>
          </a:prstGeom>
        </p:spPr>
      </p:pic>
    </p:spTree>
    <p:extLst>
      <p:ext uri="{BB962C8B-B14F-4D97-AF65-F5344CB8AC3E}">
        <p14:creationId xmlns:p14="http://schemas.microsoft.com/office/powerpoint/2010/main" val="21432994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87896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06392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56335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701811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222534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Tree>
    <p:extLst>
      <p:ext uri="{BB962C8B-B14F-4D97-AF65-F5344CB8AC3E}">
        <p14:creationId xmlns:p14="http://schemas.microsoft.com/office/powerpoint/2010/main" val="133907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cial media links">
            <a:extLst>
              <a:ext uri="{FF2B5EF4-FFF2-40B4-BE49-F238E27FC236}">
                <a16:creationId xmlns:a16="http://schemas.microsoft.com/office/drawing/2014/main" id="{E2EF5340-22E6-4DA2-96A7-A9EEB1D8C17F}"/>
              </a:ext>
            </a:extLst>
          </p:cNvPr>
          <p:cNvSpPr txBox="1">
            <a:spLocks/>
          </p:cNvSpPr>
          <p:nvPr userDrawn="1"/>
        </p:nvSpPr>
        <p:spPr>
          <a:xfrm>
            <a:off x="2013385" y="4291864"/>
            <a:ext cx="4625539"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a:t>grants.nih.gov</a:t>
            </a:r>
          </a:p>
          <a:p>
            <a:endParaRPr lang="en-US" b="1"/>
          </a:p>
          <a:p>
            <a:r>
              <a:rPr lang="en-US" b="1"/>
              <a:t>NIHGrantsEvents@nih.gov</a:t>
            </a:r>
          </a:p>
          <a:p>
            <a:endParaRPr lang="en-US" b="1"/>
          </a:p>
          <a:p>
            <a:r>
              <a:rPr lang="en-US" b="1"/>
              <a:t>@NIHGrants</a:t>
            </a:r>
          </a:p>
        </p:txBody>
      </p:sp>
      <p:sp>
        <p:nvSpPr>
          <p:cNvPr id="11" name="Social media outlets">
            <a:extLst>
              <a:ext uri="{FF2B5EF4-FFF2-40B4-BE49-F238E27FC236}">
                <a16:creationId xmlns:a16="http://schemas.microsoft.com/office/drawing/2014/main" id="{12EA7E87-1DFD-4E9F-9E7A-DEF6A916ECCF}"/>
              </a:ext>
            </a:extLst>
          </p:cNvPr>
          <p:cNvSpPr txBox="1">
            <a:spLocks/>
          </p:cNvSpPr>
          <p:nvPr userDrawn="1"/>
        </p:nvSpPr>
        <p:spPr>
          <a:xfrm>
            <a:off x="552450" y="4335578"/>
            <a:ext cx="1613336"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a:t>WEBSITE </a:t>
            </a:r>
          </a:p>
          <a:p>
            <a:pPr algn="l"/>
            <a:endParaRPr lang="en-US"/>
          </a:p>
          <a:p>
            <a:pPr algn="l"/>
            <a:r>
              <a:rPr lang="en-US"/>
              <a:t>EMAIL </a:t>
            </a:r>
          </a:p>
          <a:p>
            <a:pPr algn="l"/>
            <a:endParaRPr lang="en-US"/>
          </a:p>
          <a:p>
            <a:pPr algn="l"/>
            <a:r>
              <a:rPr lang="en-US"/>
              <a:t>TWITTER </a:t>
            </a:r>
          </a:p>
        </p:txBody>
      </p:sp>
      <p:sp>
        <p:nvSpPr>
          <p:cNvPr id="13" name="Title">
            <a:extLst>
              <a:ext uri="{FF2B5EF4-FFF2-40B4-BE49-F238E27FC236}">
                <a16:creationId xmlns:a16="http://schemas.microsoft.com/office/drawing/2014/main" id="{1FAF5A08-4F41-4A1E-B92D-888C0D675312}"/>
              </a:ext>
            </a:extLst>
          </p:cNvPr>
          <p:cNvSpPr txBox="1">
            <a:spLocks/>
          </p:cNvSpPr>
          <p:nvPr userDrawn="1"/>
        </p:nvSpPr>
        <p:spPr>
          <a:xfrm>
            <a:off x="167317" y="2766218"/>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Contact Us</a:t>
            </a:r>
          </a:p>
        </p:txBody>
      </p:sp>
      <p:pic>
        <p:nvPicPr>
          <p:cNvPr id="3" name="Picture 2" descr="National Institutes of Health Logo: Turning Discovery Into Health">
            <a:extLst>
              <a:ext uri="{FF2B5EF4-FFF2-40B4-BE49-F238E27FC236}">
                <a16:creationId xmlns:a16="http://schemas.microsoft.com/office/drawing/2014/main" id="{EC43E4D3-2873-EAC7-B270-F5F9A2F5352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5300" y="3164136"/>
            <a:ext cx="3414878" cy="529725"/>
          </a:xfrm>
          <a:prstGeom prst="rect">
            <a:avLst/>
          </a:prstGeom>
        </p:spPr>
      </p:pic>
      <p:pic>
        <p:nvPicPr>
          <p:cNvPr id="4" name="Picture 3" descr="HHS logo">
            <a:extLst>
              <a:ext uri="{FF2B5EF4-FFF2-40B4-BE49-F238E27FC236}">
                <a16:creationId xmlns:a16="http://schemas.microsoft.com/office/drawing/2014/main" id="{AB788C02-BC84-E836-ABB4-B55363E1360E}"/>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5175" y="3049808"/>
            <a:ext cx="876248" cy="794465"/>
          </a:xfrm>
          <a:prstGeom prst="rect">
            <a:avLst/>
          </a:prstGeom>
        </p:spPr>
      </p:pic>
    </p:spTree>
    <p:extLst>
      <p:ext uri="{BB962C8B-B14F-4D97-AF65-F5344CB8AC3E}">
        <p14:creationId xmlns:p14="http://schemas.microsoft.com/office/powerpoint/2010/main" val="2081864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ational Institutes of Health Logo: Turning Discovery Into Health">
            <a:extLst>
              <a:ext uri="{FF2B5EF4-FFF2-40B4-BE49-F238E27FC236}">
                <a16:creationId xmlns:a16="http://schemas.microsoft.com/office/drawing/2014/main" id="{D0806970-6BEC-C249-795F-C1EDD9CE5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9552" y="5525389"/>
            <a:ext cx="4224537" cy="655321"/>
          </a:xfrm>
          <a:prstGeom prst="rect">
            <a:avLst/>
          </a:prstGeom>
        </p:spPr>
      </p:pic>
    </p:spTree>
    <p:extLst>
      <p:ext uri="{BB962C8B-B14F-4D97-AF65-F5344CB8AC3E}">
        <p14:creationId xmlns:p14="http://schemas.microsoft.com/office/powerpoint/2010/main" val="8627715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702109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853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400781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2960488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284588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844021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939387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endParaRPr lang="en-US"/>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79952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104816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832997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909001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85502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36439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530833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or pull quot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D2B8DE8-B73E-0143-BF2F-4CACA23EC639}"/>
              </a:ext>
              <a:ext uri="{C183D7F6-B498-43B3-948B-1728B52AA6E4}">
                <adec:decorative xmlns:adec="http://schemas.microsoft.com/office/drawing/2017/decorative" val="1"/>
              </a:ext>
            </a:extLst>
          </p:cNvPr>
          <p:cNvGrpSpPr/>
          <p:nvPr userDrawn="1"/>
        </p:nvGrpSpPr>
        <p:grpSpPr>
          <a:xfrm>
            <a:off x="237743" y="451650"/>
            <a:ext cx="11722609" cy="1278518"/>
            <a:chOff x="160215" y="451650"/>
            <a:chExt cx="11871570" cy="1278518"/>
          </a:xfrm>
        </p:grpSpPr>
        <p:sp>
          <p:nvSpPr>
            <p:cNvPr id="5" name="Rectangle 2">
              <a:extLst>
                <a:ext uri="{FF2B5EF4-FFF2-40B4-BE49-F238E27FC236}">
                  <a16:creationId xmlns:a16="http://schemas.microsoft.com/office/drawing/2014/main" id="{96D1DDBC-2885-45F4-A36C-93F35D0D15EC}"/>
                </a:ext>
              </a:extLst>
            </p:cNvPr>
            <p:cNvSpPr/>
            <p:nvPr userDrawn="1"/>
          </p:nvSpPr>
          <p:spPr>
            <a:xfrm>
              <a:off x="160215" y="524340"/>
              <a:ext cx="11871570" cy="112388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A0EE59-0C55-CEAB-B90D-F337D9D3F2BB}"/>
                </a:ext>
              </a:extLst>
            </p:cNvPr>
            <p:cNvCxnSpPr>
              <a:cxnSpLocks/>
            </p:cNvCxnSpPr>
            <p:nvPr userDrawn="1"/>
          </p:nvCxnSpPr>
          <p:spPr>
            <a:xfrm>
              <a:off x="160215" y="451650"/>
              <a:ext cx="11871570" cy="0"/>
            </a:xfrm>
            <a:prstGeom prst="line">
              <a:avLst/>
            </a:prstGeom>
            <a:ln w="57150">
              <a:solidFill>
                <a:srgbClr val="94C4C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3180B-CB5F-E598-4D13-C64964D73E59}"/>
                </a:ext>
              </a:extLst>
            </p:cNvPr>
            <p:cNvCxnSpPr>
              <a:cxnSpLocks/>
            </p:cNvCxnSpPr>
            <p:nvPr userDrawn="1"/>
          </p:nvCxnSpPr>
          <p:spPr>
            <a:xfrm>
              <a:off x="160215" y="1730168"/>
              <a:ext cx="11871570" cy="0"/>
            </a:xfrm>
            <a:prstGeom prst="line">
              <a:avLst/>
            </a:prstGeom>
            <a:ln w="57150">
              <a:solidFill>
                <a:srgbClr val="94C4C1"/>
              </a:solidFill>
            </a:ln>
          </p:spPr>
          <p:style>
            <a:lnRef idx="1">
              <a:schemeClr val="accent1"/>
            </a:lnRef>
            <a:fillRef idx="0">
              <a:schemeClr val="accent1"/>
            </a:fillRef>
            <a:effectRef idx="0">
              <a:schemeClr val="accent1"/>
            </a:effectRef>
            <a:fontRef idx="minor">
              <a:schemeClr val="tx1"/>
            </a:fontRef>
          </p:style>
        </p:cxnSp>
      </p:grpSp>
      <p:sp>
        <p:nvSpPr>
          <p:cNvPr id="14" name="Title 11">
            <a:extLst>
              <a:ext uri="{FF2B5EF4-FFF2-40B4-BE49-F238E27FC236}">
                <a16:creationId xmlns:a16="http://schemas.microsoft.com/office/drawing/2014/main" id="{550EDEDA-96DE-4DF0-8227-D77DF6944931}"/>
              </a:ext>
            </a:extLst>
          </p:cNvPr>
          <p:cNvSpPr>
            <a:spLocks noGrp="1"/>
          </p:cNvSpPr>
          <p:nvPr userDrawn="1">
            <p:ph type="title" hasCustomPrompt="1"/>
          </p:nvPr>
        </p:nvSpPr>
        <p:spPr>
          <a:xfrm>
            <a:off x="320431" y="667390"/>
            <a:ext cx="11871569" cy="980831"/>
          </a:xfrm>
        </p:spPr>
        <p:txBody>
          <a:bodyPr anchor="ctr">
            <a:normAutofit/>
          </a:bodyPr>
          <a:lstStyle>
            <a:lvl1pPr algn="l">
              <a:lnSpc>
                <a:spcPts val="4200"/>
              </a:lnSpc>
              <a:defRPr sz="4800" cap="none" baseline="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 CLICK TO EDIT: Subtitle</a:t>
            </a:r>
          </a:p>
        </p:txBody>
      </p:sp>
      <p:sp>
        <p:nvSpPr>
          <p:cNvPr id="11" name="Content Placeholder">
            <a:extLst>
              <a:ext uri="{FF2B5EF4-FFF2-40B4-BE49-F238E27FC236}">
                <a16:creationId xmlns:a16="http://schemas.microsoft.com/office/drawing/2014/main" id="{B01C0109-C499-12DD-D3C6-F2AC28521557}"/>
              </a:ext>
            </a:extLst>
          </p:cNvPr>
          <p:cNvSpPr>
            <a:spLocks noGrp="1"/>
          </p:cNvSpPr>
          <p:nvPr userDrawn="1">
            <p:ph idx="1"/>
          </p:nvPr>
        </p:nvSpPr>
        <p:spPr>
          <a:xfrm>
            <a:off x="618391" y="1715476"/>
            <a:ext cx="11064630" cy="4351338"/>
          </a:xfrm>
        </p:spPr>
        <p:txBody>
          <a:bodyPr/>
          <a:lstStyle>
            <a:lvl1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585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157300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Tree>
    <p:extLst>
      <p:ext uri="{BB962C8B-B14F-4D97-AF65-F5344CB8AC3E}">
        <p14:creationId xmlns:p14="http://schemas.microsoft.com/office/powerpoint/2010/main" val="3837778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cial media links">
            <a:extLst>
              <a:ext uri="{FF2B5EF4-FFF2-40B4-BE49-F238E27FC236}">
                <a16:creationId xmlns:a16="http://schemas.microsoft.com/office/drawing/2014/main" id="{E2EF5340-22E6-4DA2-96A7-A9EEB1D8C17F}"/>
              </a:ext>
            </a:extLst>
          </p:cNvPr>
          <p:cNvSpPr txBox="1">
            <a:spLocks/>
          </p:cNvSpPr>
          <p:nvPr userDrawn="1"/>
        </p:nvSpPr>
        <p:spPr>
          <a:xfrm>
            <a:off x="2013385" y="4291864"/>
            <a:ext cx="4625539"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a:t>grants.nih.gov</a:t>
            </a:r>
          </a:p>
          <a:p>
            <a:endParaRPr lang="en-US" b="1"/>
          </a:p>
          <a:p>
            <a:r>
              <a:rPr lang="en-US" b="1"/>
              <a:t>NIHGrantsEvents@nih.gov</a:t>
            </a:r>
          </a:p>
          <a:p>
            <a:endParaRPr lang="en-US" b="1"/>
          </a:p>
          <a:p>
            <a:r>
              <a:rPr lang="en-US" b="1"/>
              <a:t>@NIHGrants</a:t>
            </a:r>
          </a:p>
        </p:txBody>
      </p:sp>
      <p:sp>
        <p:nvSpPr>
          <p:cNvPr id="11" name="Social media outlets">
            <a:extLst>
              <a:ext uri="{FF2B5EF4-FFF2-40B4-BE49-F238E27FC236}">
                <a16:creationId xmlns:a16="http://schemas.microsoft.com/office/drawing/2014/main" id="{12EA7E87-1DFD-4E9F-9E7A-DEF6A916ECCF}"/>
              </a:ext>
            </a:extLst>
          </p:cNvPr>
          <p:cNvSpPr txBox="1">
            <a:spLocks/>
          </p:cNvSpPr>
          <p:nvPr userDrawn="1"/>
        </p:nvSpPr>
        <p:spPr>
          <a:xfrm>
            <a:off x="552450" y="4335578"/>
            <a:ext cx="1613336"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a:t>WEBSITE </a:t>
            </a:r>
          </a:p>
          <a:p>
            <a:pPr algn="l"/>
            <a:endParaRPr lang="en-US"/>
          </a:p>
          <a:p>
            <a:pPr algn="l"/>
            <a:r>
              <a:rPr lang="en-US"/>
              <a:t>EMAIL </a:t>
            </a:r>
          </a:p>
          <a:p>
            <a:pPr algn="l"/>
            <a:endParaRPr lang="en-US"/>
          </a:p>
          <a:p>
            <a:pPr algn="l"/>
            <a:r>
              <a:rPr lang="en-US"/>
              <a:t>TWITTER </a:t>
            </a:r>
          </a:p>
        </p:txBody>
      </p:sp>
      <p:sp>
        <p:nvSpPr>
          <p:cNvPr id="13" name="Title">
            <a:extLst>
              <a:ext uri="{FF2B5EF4-FFF2-40B4-BE49-F238E27FC236}">
                <a16:creationId xmlns:a16="http://schemas.microsoft.com/office/drawing/2014/main" id="{1FAF5A08-4F41-4A1E-B92D-888C0D675312}"/>
              </a:ext>
            </a:extLst>
          </p:cNvPr>
          <p:cNvSpPr txBox="1">
            <a:spLocks/>
          </p:cNvSpPr>
          <p:nvPr userDrawn="1"/>
        </p:nvSpPr>
        <p:spPr>
          <a:xfrm>
            <a:off x="167317" y="2766218"/>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Contact Us</a:t>
            </a:r>
          </a:p>
        </p:txBody>
      </p:sp>
      <p:pic>
        <p:nvPicPr>
          <p:cNvPr id="3" name="Picture 2" descr="National Institutes of Health Logo: Turning Discovery Into Health">
            <a:extLst>
              <a:ext uri="{FF2B5EF4-FFF2-40B4-BE49-F238E27FC236}">
                <a16:creationId xmlns:a16="http://schemas.microsoft.com/office/drawing/2014/main" id="{EC43E4D3-2873-EAC7-B270-F5F9A2F5352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5300" y="3164136"/>
            <a:ext cx="3414878" cy="529725"/>
          </a:xfrm>
          <a:prstGeom prst="rect">
            <a:avLst/>
          </a:prstGeom>
        </p:spPr>
      </p:pic>
      <p:pic>
        <p:nvPicPr>
          <p:cNvPr id="4" name="Picture 3" descr="HHS logo">
            <a:extLst>
              <a:ext uri="{FF2B5EF4-FFF2-40B4-BE49-F238E27FC236}">
                <a16:creationId xmlns:a16="http://schemas.microsoft.com/office/drawing/2014/main" id="{AB788C02-BC84-E836-ABB4-B55363E1360E}"/>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5175" y="3049808"/>
            <a:ext cx="876248" cy="794465"/>
          </a:xfrm>
          <a:prstGeom prst="rect">
            <a:avLst/>
          </a:prstGeom>
        </p:spPr>
      </p:pic>
    </p:spTree>
    <p:extLst>
      <p:ext uri="{BB962C8B-B14F-4D97-AF65-F5344CB8AC3E}">
        <p14:creationId xmlns:p14="http://schemas.microsoft.com/office/powerpoint/2010/main" val="3437742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084853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65354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0615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endParaRPr lang="en-US"/>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69257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27351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65128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Graphical user interface, text&#10;&#10;Description automatically generated">
            <a:extLst>
              <a:ext uri="{FF2B5EF4-FFF2-40B4-BE49-F238E27FC236}">
                <a16:creationId xmlns:a16="http://schemas.microsoft.com/office/drawing/2014/main" id="{C7588560-3F82-EAE0-B369-8CDB29DB1752}"/>
              </a:ext>
            </a:extLst>
          </p:cNvPr>
          <p:cNvPicPr>
            <a:picLocks noChangeAspect="1"/>
          </p:cNvPicPr>
          <p:nvPr userDrawn="1"/>
        </p:nvPicPr>
        <p:blipFill>
          <a:blip r:embed="rId18"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9957" y="6301710"/>
            <a:ext cx="2464694" cy="382330"/>
          </a:xfrm>
          <a:prstGeom prst="rect">
            <a:avLst/>
          </a:prstGeom>
        </p:spPr>
      </p:pic>
    </p:spTree>
    <p:extLst>
      <p:ext uri="{BB962C8B-B14F-4D97-AF65-F5344CB8AC3E}">
        <p14:creationId xmlns:p14="http://schemas.microsoft.com/office/powerpoint/2010/main" val="4107697721"/>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93" r:id="rId3"/>
    <p:sldLayoutId id="2147483688" r:id="rId4"/>
    <p:sldLayoutId id="2147483689" r:id="rId5"/>
    <p:sldLayoutId id="2147483664" r:id="rId6"/>
    <p:sldLayoutId id="2147483670" r:id="rId7"/>
    <p:sldLayoutId id="2147483669" r:id="rId8"/>
    <p:sldLayoutId id="2147483668" r:id="rId9"/>
    <p:sldLayoutId id="2147483667" r:id="rId10"/>
    <p:sldLayoutId id="2147483665" r:id="rId11"/>
    <p:sldLayoutId id="2147483666" r:id="rId12"/>
    <p:sldLayoutId id="2147483690" r:id="rId13"/>
    <p:sldLayoutId id="2147483691" r:id="rId14"/>
    <p:sldLayoutId id="2147483692" r:id="rId15"/>
    <p:sldLayoutId id="2147483662" r:id="rId16"/>
  </p:sldLayoutIdLst>
  <p:hf hdr="0" ftr="0" dt="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Graphical user interface, text&#10;&#10;Description automatically generated">
            <a:extLst>
              <a:ext uri="{FF2B5EF4-FFF2-40B4-BE49-F238E27FC236}">
                <a16:creationId xmlns:a16="http://schemas.microsoft.com/office/drawing/2014/main" id="{C7588560-3F82-EAE0-B369-8CDB29DB1752}"/>
              </a:ext>
            </a:extLst>
          </p:cNvPr>
          <p:cNvPicPr>
            <a:picLocks noChangeAspect="1"/>
          </p:cNvPicPr>
          <p:nvPr userDrawn="1"/>
        </p:nvPicPr>
        <p:blipFill>
          <a:blip r:embed="rId18"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9957" y="6301710"/>
            <a:ext cx="2464694" cy="382330"/>
          </a:xfrm>
          <a:prstGeom prst="rect">
            <a:avLst/>
          </a:prstGeom>
        </p:spPr>
      </p:pic>
    </p:spTree>
    <p:extLst>
      <p:ext uri="{BB962C8B-B14F-4D97-AF65-F5344CB8AC3E}">
        <p14:creationId xmlns:p14="http://schemas.microsoft.com/office/powerpoint/2010/main" val="368252958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94"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ftr="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6.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10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2.xml"/><Relationship Id="rId1" Type="http://schemas.openxmlformats.org/officeDocument/2006/relationships/slideLayout" Target="../slideLayouts/slideLayout1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hyperlink" Target="https://reporter.nih.gov/matchmaker" TargetMode="External"/><Relationship Id="rId2" Type="http://schemas.openxmlformats.org/officeDocument/2006/relationships/notesSlide" Target="../notesSlides/notesSlide65.xml"/><Relationship Id="rId1" Type="http://schemas.openxmlformats.org/officeDocument/2006/relationships/slideLayout" Target="../slideLayouts/slideLayout15.xml"/><Relationship Id="rId6" Type="http://schemas.openxmlformats.org/officeDocument/2006/relationships/image" Target="../media/image97.png"/><Relationship Id="rId5" Type="http://schemas.openxmlformats.org/officeDocument/2006/relationships/hyperlink" Target="https://public.csr.nih.gov/StudySections" TargetMode="External"/><Relationship Id="rId4" Type="http://schemas.openxmlformats.org/officeDocument/2006/relationships/hyperlink" Target="https://public.csr.nih.gov/ForApplicants/ArtHome"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public.era.nih.gov/pubroster/rosterIndex.era" TargetMode="External"/><Relationship Id="rId2" Type="http://schemas.openxmlformats.org/officeDocument/2006/relationships/image" Target="../media/image98.jpeg"/><Relationship Id="rId1" Type="http://schemas.openxmlformats.org/officeDocument/2006/relationships/slideLayout" Target="../slideLayouts/slideLayout15.xml"/><Relationship Id="rId4" Type="http://schemas.openxmlformats.org/officeDocument/2006/relationships/hyperlink" Target="https://grants.nih.gov/grants/guide/notice-files/NOT-OD-22-044.html" TargetMode="Externa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5.xml"/><Relationship Id="rId4" Type="http://schemas.openxmlformats.org/officeDocument/2006/relationships/image" Target="../media/image102.png"/></Relationships>
</file>

<file path=ppt/slides/_rels/slide109.xml.rels><?xml version="1.0" encoding="UTF-8" standalone="yes"?>
<Relationships xmlns="http://schemas.openxmlformats.org/package/2006/relationships"><Relationship Id="rId3" Type="http://schemas.openxmlformats.org/officeDocument/2006/relationships/hyperlink" Target="mailto:csrrio@mail.nih.gov" TargetMode="External"/><Relationship Id="rId2" Type="http://schemas.openxmlformats.org/officeDocument/2006/relationships/hyperlink" Target="mailto:reportbias@csr.nih.gov"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grants.nih.gov/grants-process/plan-to-apply/plan-within-your-organization/submission-options" TargetMode="Externa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6.xml.rels><?xml version="1.0" encoding="UTF-8" standalone="yes"?>
<Relationships xmlns="http://schemas.openxmlformats.org/package/2006/relationships"><Relationship Id="rId3" Type="http://schemas.openxmlformats.org/officeDocument/2006/relationships/hyperlink" Target="https://public.csr.nih.gov/ForReviewers/BecomeAReviewer/ECR" TargetMode="External"/><Relationship Id="rId2" Type="http://schemas.openxmlformats.org/officeDocument/2006/relationships/notesSlide" Target="../notesSlides/notesSlide74.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32.png"/></Relationships>
</file>

<file path=ppt/slides/_rels/slide1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6.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7.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7.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23.xml.rels><?xml version="1.0" encoding="UTF-8" standalone="yes"?>
<Relationships xmlns="http://schemas.openxmlformats.org/package/2006/relationships"><Relationship Id="rId8" Type="http://schemas.openxmlformats.org/officeDocument/2006/relationships/hyperlink" Target="https://grants.nih.gov/policy-and-compliance/policy-topics/human-subjects" TargetMode="External"/><Relationship Id="rId13" Type="http://schemas.openxmlformats.org/officeDocument/2006/relationships/hyperlink" Target="https://grants.nih.gov/grants-process/review/first-level" TargetMode="External"/><Relationship Id="rId3" Type="http://schemas.openxmlformats.org/officeDocument/2006/relationships/hyperlink" Target="https://public.csr.nih.gov/" TargetMode="External"/><Relationship Id="rId7" Type="http://schemas.openxmlformats.org/officeDocument/2006/relationships/hyperlink" Target="https://olaw.nih.gov/guidance/vertebrate-animal-section.htm" TargetMode="External"/><Relationship Id="rId12" Type="http://schemas.openxmlformats.org/officeDocument/2006/relationships/hyperlink" Target="https://public.era.nih.gov/pubroster/rosterIndex.era" TargetMode="External"/><Relationship Id="rId2" Type="http://schemas.openxmlformats.org/officeDocument/2006/relationships/hyperlink" Target="https://www.era.nih.gov/" TargetMode="External"/><Relationship Id="rId1" Type="http://schemas.openxmlformats.org/officeDocument/2006/relationships/slideLayout" Target="../slideLayouts/slideLayout15.xml"/><Relationship Id="rId6" Type="http://schemas.openxmlformats.org/officeDocument/2006/relationships/hyperlink" Target="https://grants.nih.gov/grants/guide/notice-files/NOT-OD-15-039.html" TargetMode="External"/><Relationship Id="rId11" Type="http://schemas.openxmlformats.org/officeDocument/2006/relationships/hyperlink" Target="https://public.csr.nih.gov/StudySections/StandingStudySections" TargetMode="External"/><Relationship Id="rId5" Type="http://schemas.openxmlformats.org/officeDocument/2006/relationships/hyperlink" Target="https://grants.nih.gov/grants-process/submit/submission-policies/standard-due-dates" TargetMode="External"/><Relationship Id="rId10" Type="http://schemas.openxmlformats.org/officeDocument/2006/relationships/hyperlink" Target="https://grants.nih.gov/grants/guide/notice-files/NOT-OD-23-106.html" TargetMode="External"/><Relationship Id="rId4" Type="http://schemas.openxmlformats.org/officeDocument/2006/relationships/hyperlink" Target="mailto:csrdrr@mail.nih.gov" TargetMode="External"/><Relationship Id="rId9" Type="http://schemas.openxmlformats.org/officeDocument/2006/relationships/hyperlink" Target="https://grants.nih.gov/grants/guide/notice-files/NOT-OD-19-083.html" TargetMode="Externa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94.png"/><Relationship Id="rId4" Type="http://schemas.openxmlformats.org/officeDocument/2006/relationships/image" Target="../media/image5.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2.png"/></Relationships>
</file>

<file path=ppt/slides/_rels/slide1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2.png"/></Relationships>
</file>

<file path=ppt/slides/_rels/slide1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6.xml"/><Relationship Id="rId1" Type="http://schemas.openxmlformats.org/officeDocument/2006/relationships/slideLayout" Target="../slideLayouts/slideLayout4.xml"/><Relationship Id="rId5" Type="http://schemas.openxmlformats.org/officeDocument/2006/relationships/image" Target="../media/image114.gif"/><Relationship Id="rId4" Type="http://schemas.microsoft.com/office/2007/relationships/hdphoto" Target="../media/hdphoto1.wdp"/></Relationships>
</file>

<file path=ppt/slides/_rels/slide138.xml.rels><?xml version="1.0" encoding="UTF-8" standalone="yes"?>
<Relationships xmlns="http://schemas.openxmlformats.org/package/2006/relationships"><Relationship Id="rId2" Type="http://schemas.openxmlformats.org/officeDocument/2006/relationships/hyperlink" Target="https://grants.nih.gov/funding/funding-categories/supplemental-funding/administrative-supplements" TargetMode="Externa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9.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5.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16.png"/><Relationship Id="rId4" Type="http://schemas.openxmlformats.org/officeDocument/2006/relationships/image" Target="../media/image115.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1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1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hyperlink" Target="https://grants.nih.gov/grants/policy/nihgps/HTML5/section_8/8.4.1_reporting.htm#Streamli"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hyperlink" Target="https://en.wikipedia.org/wiki/File:Exclamation_mark_red.png" TargetMode="External"/><Relationship Id="rId5" Type="http://schemas.microsoft.com/office/2007/relationships/hdphoto" Target="../media/hdphoto5.wdp"/><Relationship Id="rId4" Type="http://schemas.openxmlformats.org/officeDocument/2006/relationships/image" Target="../media/image123.png"/></Relationships>
</file>

<file path=ppt/slides/_rels/slide1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96.xml"/><Relationship Id="rId7"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5.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5.png"/><Relationship Id="rId4" Type="http://schemas.openxmlformats.org/officeDocument/2006/relationships/image" Target="../media/image127.jpeg"/></Relationships>
</file>

<file path=ppt/slides/_rels/slide152.xml.rels><?xml version="1.0" encoding="UTF-8" standalone="yes"?>
<Relationships xmlns="http://schemas.openxmlformats.org/package/2006/relationships"><Relationship Id="rId3" Type="http://schemas.openxmlformats.org/officeDocument/2006/relationships/hyperlink" Target="https://grants.nih.gov/news-events/subscribe-follow" TargetMode="External"/><Relationship Id="rId2" Type="http://schemas.openxmlformats.org/officeDocument/2006/relationships/image" Target="../media/image128.jpeg"/><Relationship Id="rId1" Type="http://schemas.openxmlformats.org/officeDocument/2006/relationships/slideLayout" Target="../slideLayouts/slideLayout4.xml"/><Relationship Id="rId6" Type="http://schemas.openxmlformats.org/officeDocument/2006/relationships/hyperlink" Target="https://grants.nih.gov/" TargetMode="External"/><Relationship Id="rId5" Type="http://schemas.openxmlformats.org/officeDocument/2006/relationships/hyperlink" Target="https://www.linkedin.com/company/office-of-extramural-research" TargetMode="External"/><Relationship Id="rId4" Type="http://schemas.openxmlformats.org/officeDocument/2006/relationships/hyperlink" Target="https://x.com/NIHgrants" TargetMode="External"/></Relationships>
</file>

<file path=ppt/slides/_rels/slide15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11.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7.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hyperlink" Target="https://report.nih.gov/" TargetMode="Externa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hyperlink" Target="mailto:RePORT@mail.nih.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hyperlink" Target="https://www.flickr.com/photos/nihgov/19757410583" TargetMode="Externa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s://reporter.nih.gov/"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hyperlink" Target="https://report.nih.gov/nihdatabook"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report.nih.gov/" TargetMode="External"/><Relationship Id="rId2" Type="http://schemas.openxmlformats.org/officeDocument/2006/relationships/hyperlink" Target="mailto:RePORT@mail.nih.gov" TargetMode="External"/><Relationship Id="rId1" Type="http://schemas.openxmlformats.org/officeDocument/2006/relationships/slideLayout" Target="../slideLayouts/slideLayout19.xml"/><Relationship Id="rId5" Type="http://schemas.openxmlformats.org/officeDocument/2006/relationships/hyperlink" Target="https://reporter.nih.gov/" TargetMode="External"/><Relationship Id="rId4" Type="http://schemas.openxmlformats.org/officeDocument/2006/relationships/hyperlink" Target="https://reporter.nih.gov/h"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27.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43.png"/><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hyperlink" Target="https://grants.nih.gov/funding/nih-guide-for-grants-and-contracts" TargetMode="Externa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hyperlink" Target="https://grants.nih.gov/policy-and-compliance/policy-topics/peer-review/simplifying-review"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3.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59.png"/><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grants.nih.gov/grants-process/write-application/advice-on-application-section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4.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s://grants.nih.gov/grants-process/write-application/advice-on-application-sections#specific-aim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0.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s://grants.nih.gov/grants-process/write-application/advice-on-application-sections#research-strategy"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0.pn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8" Type="http://schemas.openxmlformats.org/officeDocument/2006/relationships/hyperlink" Target="https://grants.nih.gov/grants-process/write-application/advice-on-application-sections#research-strategy" TargetMode="External"/><Relationship Id="rId3" Type="http://schemas.openxmlformats.org/officeDocument/2006/relationships/hyperlink" Target="https://grants.nih.gov/policy-and-compliance/policy-topics/reproducibility" TargetMode="External"/><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https://grants.nih.gov/policy-and-compliance/policy-topics/clinical-trials" TargetMode="External"/><Relationship Id="rId5" Type="http://schemas.openxmlformats.org/officeDocument/2006/relationships/hyperlink" Target="https://grants.nih.gov/policy-and-compliance/policy-topics/human-subjects" TargetMode="External"/><Relationship Id="rId4" Type="http://schemas.openxmlformats.org/officeDocument/2006/relationships/hyperlink" Target="https://grants.nih.gov/grants-process/write-application/general-grant-writing-tips/tips-for-tables-charts-and-figure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hyperlink" Target="https://grants.nih.gov/grants-process/write-application/advice-on-application-sections/reference-letters"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hyperlink" Target="https://grants.nih.gov/grants-process/write-application/advice-on-application-sections#letters-of-support,-reference-letters,-and-other-letters" TargetMode="External"/><Relationship Id="rId5" Type="http://schemas.openxmlformats.org/officeDocument/2006/relationships/image" Target="../media/image60.png"/><Relationship Id="rId4" Type="http://schemas.openxmlformats.org/officeDocument/2006/relationships/hyperlink" Target="https://grants.nih.gov/grants-process/write-application/advice-on-application-sections#cover-letter-and-phs-assignment-request-for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hyperlink" Target="https://grants.nih.gov/grants-process/write-application/advice-on-application-sections/develop-your-budge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grants.nih.gov/new-to-nih/organization-registration" TargetMode="Externa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60.pn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hyperlink" Target="https://orcid.org/" TargetMode="External"/><Relationship Id="rId7" Type="http://schemas.openxmlformats.org/officeDocument/2006/relationships/hyperlink" Target="https://grants.nih.gov/policy-and-compliance/changes-coming-2025/common-forms-for-biosketch"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hyperlink" Target="https://grants.nih.gov/grants-process/write-application/forms-directory/biosketch" TargetMode="External"/><Relationship Id="rId4" Type="http://schemas.openxmlformats.org/officeDocument/2006/relationships/hyperlink" Target="https://www.ncbi.nlm.nih.gov/sciencv/"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grants.nih.gov/grants/how-to-apply-application-guide/forms-f/general/g.600-phs-assignment-request-form.htm" TargetMode="External"/><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59.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8" Type="http://schemas.openxmlformats.org/officeDocument/2006/relationships/hyperlink" Target="https://grants.nih.gov/news-events" TargetMode="External"/><Relationship Id="rId3" Type="http://schemas.openxmlformats.org/officeDocument/2006/relationships/video" Target="../media/media1.mp4"/><Relationship Id="rId7" Type="http://schemas.openxmlformats.org/officeDocument/2006/relationships/hyperlink" Target="https://grants.nih.gov/news-events/on-demand-event-resources" TargetMode="External"/><Relationship Id="rId2" Type="http://schemas.microsoft.com/office/2007/relationships/media" Target="../media/media1.mp4"/><Relationship Id="rId1" Type="http://schemas.openxmlformats.org/officeDocument/2006/relationships/tags" Target="../tags/tag42.xml"/><Relationship Id="rId6" Type="http://schemas.openxmlformats.org/officeDocument/2006/relationships/image" Target="../media/image64.jpeg"/><Relationship Id="rId11" Type="http://schemas.openxmlformats.org/officeDocument/2006/relationships/image" Target="../media/image65.png"/><Relationship Id="rId5" Type="http://schemas.openxmlformats.org/officeDocument/2006/relationships/notesSlide" Target="../notesSlides/notesSlide53.xml"/><Relationship Id="rId10" Type="http://schemas.openxmlformats.org/officeDocument/2006/relationships/hyperlink" Target="https://www.flickr.com/photos/nihgov/albums/" TargetMode="External"/><Relationship Id="rId4" Type="http://schemas.openxmlformats.org/officeDocument/2006/relationships/slideLayout" Target="../slideLayouts/slideLayout2.xml"/><Relationship Id="rId9" Type="http://schemas.openxmlformats.org/officeDocument/2006/relationships/hyperlink" Target="https://images.nigms.nih.gov/pages/DetailPage.aspx?imageid2=5881"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43.png"/><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5.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grants.nih.gov/new-to-nih/organization-registration" TargetMode="Externa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hyperlink" Target="https://grants.nih.gov/grants/how-to-apply-application-guide/prepare-to-apply-and-register/choose-a-submission-option.htm" TargetMode="External"/><Relationship Id="rId1" Type="http://schemas.openxmlformats.org/officeDocument/2006/relationships/slideLayout" Target="../slideLayouts/slideLayout14.xml"/><Relationship Id="rId6" Type="http://schemas.microsoft.com/office/2007/relationships/hdphoto" Target="../media/hdphoto4.wdp"/><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s://grants.nih.gov/grants-process/write-application/samples-applications-and-documents/annotated-form-sets" TargetMode="External"/><Relationship Id="rId2" Type="http://schemas.openxmlformats.org/officeDocument/2006/relationships/hyperlink" Target="https://grants.nih.gov/grants/how-to-apply-application-guide.html" TargetMode="Externa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hyperlink" Target="https://www.era.nih.gov/need-help" TargetMode="External"/><Relationship Id="rId2" Type="http://schemas.openxmlformats.org/officeDocument/2006/relationships/hyperlink" Target="https://grants.nih.gov/grants-process/write-application/how-to-apply-application-guide" TargetMode="Externa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43.png"/><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94.png"/><Relationship Id="rId4"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6E3C460-C493-4BF5-98EF-095BF507A248}"/>
              </a:ext>
            </a:extLst>
          </p:cNvPr>
          <p:cNvSpPr>
            <a:spLocks noGrp="1"/>
          </p:cNvSpPr>
          <p:nvPr>
            <p:ph type="ctrTitle"/>
          </p:nvPr>
        </p:nvSpPr>
        <p:spPr>
          <a:xfrm>
            <a:off x="0" y="1670850"/>
            <a:ext cx="12192000" cy="2398715"/>
          </a:xfrm>
        </p:spPr>
        <p:txBody>
          <a:bodyPr/>
          <a:lstStyle/>
          <a:p>
            <a:r>
              <a:rPr lang="en-US" sz="6600" b="1">
                <a:solidFill>
                  <a:schemeClr val="tx1">
                    <a:lumMod val="75000"/>
                    <a:lumOff val="25000"/>
                  </a:schemeClr>
                </a:solidFill>
              </a:rPr>
              <a:t>NIH Grants Process Primer: Application to Award</a:t>
            </a:r>
          </a:p>
        </p:txBody>
      </p:sp>
      <p:sp>
        <p:nvSpPr>
          <p:cNvPr id="3" name="Content placeholder">
            <a:extLst>
              <a:ext uri="{FF2B5EF4-FFF2-40B4-BE49-F238E27FC236}">
                <a16:creationId xmlns:a16="http://schemas.microsoft.com/office/drawing/2014/main" id="{3CD69520-AF80-4D2F-A73D-1D59757AFA62}"/>
              </a:ext>
            </a:extLst>
          </p:cNvPr>
          <p:cNvSpPr>
            <a:spLocks noGrp="1"/>
          </p:cNvSpPr>
          <p:nvPr>
            <p:ph type="body" idx="1"/>
          </p:nvPr>
        </p:nvSpPr>
        <p:spPr>
          <a:xfrm>
            <a:off x="0" y="4404328"/>
            <a:ext cx="12192000" cy="694359"/>
          </a:xfrm>
        </p:spPr>
        <p:txBody>
          <a:bodyPr vert="horz" lIns="91440" tIns="45720" rIns="91440" bIns="45720" rtlCol="0" anchor="t">
            <a:normAutofit/>
          </a:bodyPr>
          <a:lstStyle/>
          <a:p>
            <a:r>
              <a:rPr lang="en-US" sz="2800">
                <a:solidFill>
                  <a:srgbClr val="853A51"/>
                </a:solidFill>
                <a:latin typeface="Open Sans ExtraBold"/>
                <a:ea typeface="Open Sans ExtraBold"/>
                <a:cs typeface="Open Sans ExtraBold"/>
              </a:rPr>
              <a:t>Part Two </a:t>
            </a:r>
            <a:r>
              <a:rPr lang="en-US" sz="2800">
                <a:solidFill>
                  <a:srgbClr val="20558A"/>
                </a:solidFill>
                <a:latin typeface="Open Sans ExtraBold"/>
                <a:ea typeface="Open Sans ExtraBold"/>
                <a:cs typeface="Open Sans ExtraBold"/>
              </a:rPr>
              <a:t>| </a:t>
            </a:r>
            <a:r>
              <a:rPr lang="en-US" sz="2800">
                <a:solidFill>
                  <a:srgbClr val="853A51"/>
                </a:solidFill>
                <a:latin typeface="Open Sans ExtraBold"/>
                <a:ea typeface="Open Sans ExtraBold"/>
                <a:cs typeface="Open Sans ExtraBold"/>
              </a:rPr>
              <a:t>November 14, 2024</a:t>
            </a:r>
          </a:p>
        </p:txBody>
      </p:sp>
      <p:pic>
        <p:nvPicPr>
          <p:cNvPr id="5" name="Picture 4" descr="Top of NIH Building One, Roofline says National Institutes of Health above six large columns, with tree in front">
            <a:extLst>
              <a:ext uri="{FF2B5EF4-FFF2-40B4-BE49-F238E27FC236}">
                <a16:creationId xmlns:a16="http://schemas.microsoft.com/office/drawing/2014/main" id="{18084BC4-A89D-C54D-E613-941CB783622F}"/>
              </a:ext>
            </a:extLst>
          </p:cNvPr>
          <p:cNvPicPr>
            <a:picLocks noChangeAspect="1"/>
          </p:cNvPicPr>
          <p:nvPr/>
        </p:nvPicPr>
        <p:blipFill rotWithShape="1">
          <a:blip r:embed="rId3">
            <a:extLst>
              <a:ext uri="{28A0092B-C50C-407E-A947-70E740481C1C}">
                <a14:useLocalDpi xmlns:a14="http://schemas.microsoft.com/office/drawing/2010/main" val="0"/>
              </a:ext>
            </a:extLst>
          </a:blip>
          <a:srcRect t="22312" b="40989"/>
          <a:stretch/>
        </p:blipFill>
        <p:spPr>
          <a:xfrm>
            <a:off x="0" y="0"/>
            <a:ext cx="12192000" cy="1653820"/>
          </a:xfrm>
          <a:prstGeom prst="rect">
            <a:avLst/>
          </a:prstGeom>
        </p:spPr>
      </p:pic>
      <p:cxnSp>
        <p:nvCxnSpPr>
          <p:cNvPr id="11" name="Straight Connector 10">
            <a:extLst>
              <a:ext uri="{FF2B5EF4-FFF2-40B4-BE49-F238E27FC236}">
                <a16:creationId xmlns:a16="http://schemas.microsoft.com/office/drawing/2014/main" id="{2DFAFD2D-B386-6AC4-29C1-7DAF840084D2}"/>
              </a:ext>
              <a:ext uri="{C183D7F6-B498-43B3-948B-1728B52AA6E4}">
                <adec:decorative xmlns:adec="http://schemas.microsoft.com/office/drawing/2017/decorative" val="1"/>
              </a:ext>
            </a:extLst>
          </p:cNvPr>
          <p:cNvCxnSpPr/>
          <p:nvPr/>
        </p:nvCxnSpPr>
        <p:spPr>
          <a:xfrm>
            <a:off x="0" y="6429375"/>
            <a:ext cx="12192000" cy="0"/>
          </a:xfrm>
          <a:prstGeom prst="line">
            <a:avLst/>
          </a:prstGeom>
          <a:ln w="57150">
            <a:solidFill>
              <a:srgbClr val="853A51"/>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4481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(Q3)</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22002" y="4524375"/>
            <a:ext cx="8760098" cy="2247479"/>
          </a:xfrm>
        </p:spPr>
        <p:txBody>
          <a:bodyPr>
            <a:normAutofit/>
          </a:bodyPr>
          <a:lstStyle/>
          <a:p>
            <a:pPr marL="0" indent="0">
              <a:buNone/>
            </a:pPr>
            <a:r>
              <a:rPr lang="en-US" sz="3200">
                <a:solidFill>
                  <a:srgbClr val="013B6B"/>
                </a:solidFill>
              </a:rPr>
              <a:t>What systems are available to access, prepare, and submit grant application forms to NIH?</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B271B21A-A927-3623-0D91-C73E04858B22}"/>
              </a:ext>
            </a:extLst>
          </p:cNvPr>
          <p:cNvGrpSpPr/>
          <p:nvPr/>
        </p:nvGrpSpPr>
        <p:grpSpPr>
          <a:xfrm>
            <a:off x="0" y="50055"/>
            <a:ext cx="12117095" cy="5137235"/>
            <a:chOff x="0" y="45421"/>
            <a:chExt cx="12117095" cy="5137235"/>
          </a:xfrm>
        </p:grpSpPr>
        <p:grpSp>
          <p:nvGrpSpPr>
            <p:cNvPr id="14" name="Group 1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55F6C8F-1045-3693-F5CA-D54B14BBAB00}"/>
                </a:ext>
              </a:extLst>
            </p:cNvPr>
            <p:cNvGrpSpPr/>
            <p:nvPr/>
          </p:nvGrpSpPr>
          <p:grpSpPr>
            <a:xfrm>
              <a:off x="0" y="45421"/>
              <a:ext cx="12117095" cy="5137235"/>
              <a:chOff x="0" y="45421"/>
              <a:chExt cx="12117095" cy="5137235"/>
            </a:xfrm>
          </p:grpSpPr>
          <p:sp>
            <p:nvSpPr>
              <p:cNvPr id="26" name="Arrow: Right 25">
                <a:extLst>
                  <a:ext uri="{FF2B5EF4-FFF2-40B4-BE49-F238E27FC236}">
                    <a16:creationId xmlns:a16="http://schemas.microsoft.com/office/drawing/2014/main" id="{0F12BAE4-D63F-92DF-873F-E96434F37C7F}"/>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8" name="Group 27" descr="The NIH Grants Process includes the following phases: Plan to Apply; Write Application; Submit; Review; Award; and Post-Award Monitoring and Reporting.">
                <a:extLst>
                  <a:ext uri="{FF2B5EF4-FFF2-40B4-BE49-F238E27FC236}">
                    <a16:creationId xmlns:a16="http://schemas.microsoft.com/office/drawing/2014/main" id="{C4540D59-3D5E-2592-2AA9-06ED7197D5F3}"/>
                  </a:ext>
                </a:extLst>
              </p:cNvPr>
              <p:cNvGrpSpPr/>
              <p:nvPr/>
            </p:nvGrpSpPr>
            <p:grpSpPr>
              <a:xfrm>
                <a:off x="158986" y="1575552"/>
                <a:ext cx="11665212" cy="2054894"/>
                <a:chOff x="158986" y="1575552"/>
                <a:chExt cx="11665212" cy="2054894"/>
              </a:xfrm>
            </p:grpSpPr>
            <p:sp>
              <p:nvSpPr>
                <p:cNvPr id="30" name="Freeform: Shape 29">
                  <a:extLst>
                    <a:ext uri="{FF2B5EF4-FFF2-40B4-BE49-F238E27FC236}">
                      <a16:creationId xmlns:a16="http://schemas.microsoft.com/office/drawing/2014/main" id="{3CA68DFD-D0DD-446D-DDFF-F291987555C1}"/>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31" name="Freeform: Shape 30">
                  <a:extLst>
                    <a:ext uri="{FF2B5EF4-FFF2-40B4-BE49-F238E27FC236}">
                      <a16:creationId xmlns:a16="http://schemas.microsoft.com/office/drawing/2014/main" id="{2CF997D9-46A1-20E5-E48F-3037BC4BBCE9}"/>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32" name="Freeform: Shape 31">
                  <a:extLst>
                    <a:ext uri="{FF2B5EF4-FFF2-40B4-BE49-F238E27FC236}">
                      <a16:creationId xmlns:a16="http://schemas.microsoft.com/office/drawing/2014/main" id="{A15AA2CC-1342-B07B-1D91-E48DA7825186}"/>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34" name="Freeform: Shape 33">
                  <a:extLst>
                    <a:ext uri="{FF2B5EF4-FFF2-40B4-BE49-F238E27FC236}">
                      <a16:creationId xmlns:a16="http://schemas.microsoft.com/office/drawing/2014/main" id="{4A6A4859-BBB3-3043-048B-A497D49B42E4}"/>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35" name="Freeform: Shape 34">
                  <a:extLst>
                    <a:ext uri="{FF2B5EF4-FFF2-40B4-BE49-F238E27FC236}">
                      <a16:creationId xmlns:a16="http://schemas.microsoft.com/office/drawing/2014/main" id="{B73A90C5-C590-1C34-2E39-97BCEEDFBC7B}"/>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36" name="Freeform: Shape 35">
                  <a:extLst>
                    <a:ext uri="{FF2B5EF4-FFF2-40B4-BE49-F238E27FC236}">
                      <a16:creationId xmlns:a16="http://schemas.microsoft.com/office/drawing/2014/main" id="{4D8A3F8E-4587-61AB-AC61-11E9473EB0BF}"/>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15" name="Group 14">
              <a:extLst>
                <a:ext uri="{FF2B5EF4-FFF2-40B4-BE49-F238E27FC236}">
                  <a16:creationId xmlns:a16="http://schemas.microsoft.com/office/drawing/2014/main" id="{9D1C03C4-2ED9-7E12-D97E-AF2867578567}"/>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6" name="Graphic 15" descr="Pencil outline">
                <a:extLst>
                  <a:ext uri="{FF2B5EF4-FFF2-40B4-BE49-F238E27FC236}">
                    <a16:creationId xmlns:a16="http://schemas.microsoft.com/office/drawing/2014/main" id="{B2BDFD86-3E5E-8DF2-8C94-949CB0147C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8" name="Graphic 17" descr="Lightbulb and gear outline">
                <a:extLst>
                  <a:ext uri="{FF2B5EF4-FFF2-40B4-BE49-F238E27FC236}">
                    <a16:creationId xmlns:a16="http://schemas.microsoft.com/office/drawing/2014/main" id="{A54F71EF-E8E2-3669-E3F8-6707C282E9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0" name="Graphic 19" descr="Internet outline">
                <a:extLst>
                  <a:ext uri="{FF2B5EF4-FFF2-40B4-BE49-F238E27FC236}">
                    <a16:creationId xmlns:a16="http://schemas.microsoft.com/office/drawing/2014/main" id="{B22522FE-1AD4-920F-718C-D77D79855C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2" name="Graphic 21" descr="Customer review outline">
                <a:extLst>
                  <a:ext uri="{FF2B5EF4-FFF2-40B4-BE49-F238E27FC236}">
                    <a16:creationId xmlns:a16="http://schemas.microsoft.com/office/drawing/2014/main" id="{E36DCFFA-3306-4ED3-F23C-746CE864CB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3" name="Graphic 22" descr="Ribbon outline">
                <a:extLst>
                  <a:ext uri="{FF2B5EF4-FFF2-40B4-BE49-F238E27FC236}">
                    <a16:creationId xmlns:a16="http://schemas.microsoft.com/office/drawing/2014/main" id="{445B8606-4827-CF38-6B2F-A6DFD0590A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4" name="Graphic 23" descr="Bar graph with upward trend outline">
                <a:extLst>
                  <a:ext uri="{FF2B5EF4-FFF2-40B4-BE49-F238E27FC236}">
                    <a16:creationId xmlns:a16="http://schemas.microsoft.com/office/drawing/2014/main" id="{BEDA55A1-5D56-8AE4-4DD3-72C031A5B8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
        <p:nvSpPr>
          <p:cNvPr id="5" name="Slide Number Placeholder 1">
            <a:extLst>
              <a:ext uri="{FF2B5EF4-FFF2-40B4-BE49-F238E27FC236}">
                <a16:creationId xmlns:a16="http://schemas.microsoft.com/office/drawing/2014/main" id="{655AD529-B955-BE81-A13D-2BE31C13839B}"/>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10</a:t>
            </a:fld>
            <a:endParaRPr lang="en-US"/>
          </a:p>
        </p:txBody>
      </p:sp>
    </p:spTree>
    <p:custDataLst>
      <p:tags r:id="rId1"/>
    </p:custDataLst>
    <p:extLst>
      <p:ext uri="{BB962C8B-B14F-4D97-AF65-F5344CB8AC3E}">
        <p14:creationId xmlns:p14="http://schemas.microsoft.com/office/powerpoint/2010/main" val="8849960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15588" y="807791"/>
            <a:ext cx="11557642" cy="1081342"/>
          </a:xfrm>
          <a:solidFill>
            <a:srgbClr val="853A51"/>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REVIEW</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47079" y="2487799"/>
            <a:ext cx="11297841" cy="2367075"/>
          </a:xfrm>
        </p:spPr>
        <p:txBody>
          <a:bodyPr>
            <a:noAutofit/>
          </a:bodyPr>
          <a:lstStyle/>
          <a:p>
            <a:pPr>
              <a:lnSpc>
                <a:spcPct val="170000"/>
              </a:lnSpc>
            </a:pPr>
            <a:r>
              <a:rPr lang="en-US" sz="2800">
                <a:latin typeface="Open Sans" panose="020B0606030504020204" pitchFamily="34" charset="0"/>
                <a:ea typeface="Open Sans" panose="020B0606030504020204" pitchFamily="34" charset="0"/>
                <a:cs typeface="Open Sans" panose="020B0606030504020204" pitchFamily="34" charset="0"/>
              </a:rPr>
              <a:t>Recap of the two-stage review process</a:t>
            </a:r>
          </a:p>
          <a:p>
            <a:pPr>
              <a:lnSpc>
                <a:spcPct val="170000"/>
              </a:lnSpc>
            </a:pPr>
            <a:r>
              <a:rPr lang="en-US" sz="2800">
                <a:latin typeface="Open Sans" panose="020B0606030504020204" pitchFamily="34" charset="0"/>
                <a:ea typeface="Open Sans" panose="020B0606030504020204" pitchFamily="34" charset="0"/>
                <a:cs typeface="Open Sans" panose="020B0606030504020204" pitchFamily="34" charset="0"/>
              </a:rPr>
              <a:t>Summary statement walkthrough</a:t>
            </a:r>
          </a:p>
          <a:p>
            <a:pPr>
              <a:lnSpc>
                <a:spcPct val="170000"/>
              </a:lnSpc>
            </a:pPr>
            <a:r>
              <a:rPr lang="en-US" sz="2800">
                <a:latin typeface="Open Sans" panose="020B0606030504020204" pitchFamily="34" charset="0"/>
                <a:ea typeface="Open Sans" panose="020B0606030504020204" pitchFamily="34" charset="0"/>
                <a:cs typeface="Open Sans" panose="020B0606030504020204" pitchFamily="34" charset="0"/>
              </a:rPr>
              <a:t>Questions – Whom to contact and when?</a:t>
            </a:r>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15581" y="693799"/>
            <a:ext cx="11579711"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293512" y="2003125"/>
            <a:ext cx="11579711"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6" name="Slide Number Placeholder 1">
            <a:extLst>
              <a:ext uri="{FF2B5EF4-FFF2-40B4-BE49-F238E27FC236}">
                <a16:creationId xmlns:a16="http://schemas.microsoft.com/office/drawing/2014/main" id="{4C91D602-C096-1DF8-F7A9-CA5D836BA5DF}"/>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100</a:t>
            </a:fld>
            <a:endParaRPr lang="en-US" sz="1200"/>
          </a:p>
        </p:txBody>
      </p:sp>
    </p:spTree>
    <p:custDataLst>
      <p:tags r:id="rId1"/>
    </p:custDataLst>
    <p:extLst>
      <p:ext uri="{BB962C8B-B14F-4D97-AF65-F5344CB8AC3E}">
        <p14:creationId xmlns:p14="http://schemas.microsoft.com/office/powerpoint/2010/main" val="35998992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A3DF0A4B-35AA-1C6E-ABAC-EFCEC2466CDC}"/>
              </a:ext>
            </a:extLst>
          </p:cNvPr>
          <p:cNvSpPr txBox="1">
            <a:spLocks noGrp="1"/>
          </p:cNvSpPr>
          <p:nvPr>
            <p:ph type="title" idx="4294967295"/>
          </p:nvPr>
        </p:nvSpPr>
        <p:spPr>
          <a:xfrm>
            <a:off x="161273" y="56612"/>
            <a:ext cx="11869453" cy="9794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marL="0" marR="0" lvl="0" indent="0" algn="ctr" defTabSz="912872"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The Center for Scientific Review (CSR)</a:t>
            </a:r>
          </a:p>
          <a:p>
            <a:pPr marL="0" marR="0" lvl="0" indent="0" algn="ctr" defTabSz="912872"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Manages Peer Review</a:t>
            </a:r>
            <a:endParaRPr kumimoji="0" lang="en-US" sz="4000" i="0" u="none" strike="noStrike" kern="1200" cap="none" spc="0" normalizeH="0" baseline="0" noProof="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AA44D91A-AD0A-FCEC-496A-5C3263CC20B9}"/>
              </a:ext>
            </a:extLst>
          </p:cNvPr>
          <p:cNvSpPr txBox="1"/>
          <p:nvPr/>
        </p:nvSpPr>
        <p:spPr>
          <a:xfrm>
            <a:off x="3176740" y="1291137"/>
            <a:ext cx="6097772" cy="369332"/>
          </a:xfrm>
          <a:prstGeom prst="rect">
            <a:avLst/>
          </a:prstGeom>
          <a:noFill/>
        </p:spPr>
        <p:txBody>
          <a:bodyPr wrap="square">
            <a:spAutoFit/>
          </a:bodyPr>
          <a:lstStyle/>
          <a:p>
            <a:pPr algn="ctr"/>
            <a:r>
              <a:rPr lang="en-US" sz="1800">
                <a:latin typeface="Calibri" panose="020F0502020204030204" pitchFamily="34" charset="0"/>
                <a:cs typeface="Calibri" panose="020F0502020204030204" pitchFamily="34" charset="0"/>
              </a:rPr>
              <a:t>Snapshot (Fiscal Year 2024 numbers)</a:t>
            </a:r>
            <a:endParaRPr lang="en-US">
              <a:latin typeface="Calibri" panose="020F0502020204030204" pitchFamily="34" charset="0"/>
              <a:cs typeface="Calibri" panose="020F0502020204030204" pitchFamily="34" charset="0"/>
            </a:endParaRPr>
          </a:p>
        </p:txBody>
      </p:sp>
      <p:grpSp>
        <p:nvGrpSpPr>
          <p:cNvPr id="5" name="Group 4" descr="Chart breakdown of several application types&#10;CSR 67,039 (77%)&#10;NIH R01s: 35,739 (95%)&#10;NIH SBIRs-STTRs 7,757 (95%)&#10;NIH Fellowships 5525 (85%)&#10;">
            <a:extLst>
              <a:ext uri="{FF2B5EF4-FFF2-40B4-BE49-F238E27FC236}">
                <a16:creationId xmlns:a16="http://schemas.microsoft.com/office/drawing/2014/main" id="{D117C0AE-A213-5AB1-A105-286E7B776F5A}"/>
              </a:ext>
            </a:extLst>
          </p:cNvPr>
          <p:cNvGrpSpPr/>
          <p:nvPr/>
        </p:nvGrpSpPr>
        <p:grpSpPr>
          <a:xfrm>
            <a:off x="2381092" y="1720762"/>
            <a:ext cx="7429813" cy="3716787"/>
            <a:chOff x="4369981" y="1469891"/>
            <a:chExt cx="7429813" cy="3716787"/>
          </a:xfrm>
        </p:grpSpPr>
        <p:sp>
          <p:nvSpPr>
            <p:cNvPr id="4" name="Rectangle 3">
              <a:extLst>
                <a:ext uri="{FF2B5EF4-FFF2-40B4-BE49-F238E27FC236}">
                  <a16:creationId xmlns:a16="http://schemas.microsoft.com/office/drawing/2014/main" id="{CA6637C2-9640-009E-F249-E70EFFDBB64B}"/>
                </a:ext>
                <a:ext uri="{C183D7F6-B498-43B3-948B-1728B52AA6E4}">
                  <adec:decorative xmlns:adec="http://schemas.microsoft.com/office/drawing/2017/decorative" val="1"/>
                </a:ext>
              </a:extLst>
            </p:cNvPr>
            <p:cNvSpPr/>
            <p:nvPr/>
          </p:nvSpPr>
          <p:spPr>
            <a:xfrm>
              <a:off x="4369981" y="1476687"/>
              <a:ext cx="7429813" cy="3606348"/>
            </a:xfrm>
            <a:prstGeom prst="rect">
              <a:avLst/>
            </a:prstGeom>
            <a:solidFill>
              <a:srgbClr val="F2F2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A248D1-0F55-469D-A974-D55D036CAEE3}"/>
                </a:ext>
                <a:ext uri="{C183D7F6-B498-43B3-948B-1728B52AA6E4}">
                  <adec:decorative xmlns:adec="http://schemas.microsoft.com/office/drawing/2017/decorative" val="1"/>
                </a:ext>
              </a:extLst>
            </p:cNvPr>
            <p:cNvSpPr txBox="1"/>
            <p:nvPr/>
          </p:nvSpPr>
          <p:spPr>
            <a:xfrm>
              <a:off x="6264082" y="2813082"/>
              <a:ext cx="684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7" name="TextBox 6">
              <a:extLst>
                <a:ext uri="{FF2B5EF4-FFF2-40B4-BE49-F238E27FC236}">
                  <a16:creationId xmlns:a16="http://schemas.microsoft.com/office/drawing/2014/main" id="{8FCEE419-E47A-EB8E-1FD3-3DFE3F7B356E}"/>
                </a:ext>
                <a:ext uri="{C183D7F6-B498-43B3-948B-1728B52AA6E4}">
                  <adec:decorative xmlns:adec="http://schemas.microsoft.com/office/drawing/2017/decorative" val="1"/>
                </a:ext>
              </a:extLst>
            </p:cNvPr>
            <p:cNvSpPr txBox="1"/>
            <p:nvPr/>
          </p:nvSpPr>
          <p:spPr>
            <a:xfrm>
              <a:off x="5093533" y="3911791"/>
              <a:ext cx="19870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67,039 (77%)</a:t>
              </a:r>
            </a:p>
          </p:txBody>
        </p:sp>
        <p:graphicFrame>
          <p:nvGraphicFramePr>
            <p:cNvPr id="8" name="Chart 7" descr="Bar graph showing NIH grant applications and those reviewed by CSR. 77% reviewed by CSR.">
              <a:extLst>
                <a:ext uri="{FF2B5EF4-FFF2-40B4-BE49-F238E27FC236}">
                  <a16:creationId xmlns:a16="http://schemas.microsoft.com/office/drawing/2014/main" id="{580FFBA8-DEFD-FA92-98A6-B6A349229CBD}"/>
                </a:ext>
              </a:extLst>
            </p:cNvPr>
            <p:cNvGraphicFramePr>
              <a:graphicFrameLocks/>
            </p:cNvGraphicFramePr>
            <p:nvPr/>
          </p:nvGraphicFramePr>
          <p:xfrm>
            <a:off x="4565766" y="1469891"/>
            <a:ext cx="2739909" cy="361314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AF407E6-78C7-8609-54E6-874FB6F1E965}"/>
                </a:ext>
              </a:extLst>
            </p:cNvPr>
            <p:cNvSpPr txBox="1"/>
            <p:nvPr/>
          </p:nvSpPr>
          <p:spPr>
            <a:xfrm>
              <a:off x="6606884" y="3433370"/>
              <a:ext cx="19870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67,039 (77%)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of all NIH applications</a:t>
              </a:r>
            </a:p>
          </p:txBody>
        </p:sp>
        <p:graphicFrame>
          <p:nvGraphicFramePr>
            <p:cNvPr id="10" name="Chart 9" descr="Pie chart showing that CSR reviews 95% of R01s">
              <a:extLst>
                <a:ext uri="{FF2B5EF4-FFF2-40B4-BE49-F238E27FC236}">
                  <a16:creationId xmlns:a16="http://schemas.microsoft.com/office/drawing/2014/main" id="{55D16C28-7B5D-2A3D-546D-914888E30532}"/>
                </a:ext>
              </a:extLst>
            </p:cNvPr>
            <p:cNvGraphicFramePr>
              <a:graphicFrameLocks/>
            </p:cNvGraphicFramePr>
            <p:nvPr/>
          </p:nvGraphicFramePr>
          <p:xfrm>
            <a:off x="8410615" y="1555377"/>
            <a:ext cx="1369716" cy="125105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0799B1E9-74B8-C97A-0565-82789C204995}"/>
                </a:ext>
              </a:extLst>
            </p:cNvPr>
            <p:cNvSpPr txBox="1"/>
            <p:nvPr/>
          </p:nvSpPr>
          <p:spPr>
            <a:xfrm>
              <a:off x="9709320" y="1831198"/>
              <a:ext cx="11945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35,739 (95%)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black"/>
                  </a:solidFill>
                  <a:effectLst/>
                  <a:uLnTx/>
                  <a:uFillTx/>
                  <a:latin typeface="Calibri" panose="020F0502020204030204"/>
                  <a:ea typeface="+mn-ea"/>
                  <a:cs typeface="+mn-cs"/>
                </a:rPr>
                <a:t>NIH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R01s</a:t>
              </a:r>
            </a:p>
          </p:txBody>
        </p:sp>
        <p:graphicFrame>
          <p:nvGraphicFramePr>
            <p:cNvPr id="12" name="Chart 11" descr="Pie chart showing that CSR reviews 95% of SBIR/STTR applications">
              <a:extLst>
                <a:ext uri="{FF2B5EF4-FFF2-40B4-BE49-F238E27FC236}">
                  <a16:creationId xmlns:a16="http://schemas.microsoft.com/office/drawing/2014/main" id="{5910E83A-5AEF-E0BA-D825-BFE0DA237B06}"/>
                </a:ext>
              </a:extLst>
            </p:cNvPr>
            <p:cNvGraphicFramePr>
              <a:graphicFrameLocks/>
            </p:cNvGraphicFramePr>
            <p:nvPr/>
          </p:nvGraphicFramePr>
          <p:xfrm>
            <a:off x="8413919" y="2693688"/>
            <a:ext cx="1369716" cy="1251057"/>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290A6C83-C116-92E2-940C-6F39F747AE22}"/>
                </a:ext>
              </a:extLst>
            </p:cNvPr>
            <p:cNvSpPr txBox="1"/>
            <p:nvPr/>
          </p:nvSpPr>
          <p:spPr>
            <a:xfrm>
              <a:off x="9709319" y="3053951"/>
              <a:ext cx="13721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7,757 (95%)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NIH SBIRs-STTRs</a:t>
              </a:r>
            </a:p>
          </p:txBody>
        </p:sp>
        <p:graphicFrame>
          <p:nvGraphicFramePr>
            <p:cNvPr id="14" name="Chart 13" descr="Pie chart showing that CSR reviews 85% of NIH fellowship applications.">
              <a:extLst>
                <a:ext uri="{FF2B5EF4-FFF2-40B4-BE49-F238E27FC236}">
                  <a16:creationId xmlns:a16="http://schemas.microsoft.com/office/drawing/2014/main" id="{3F137D13-1161-23BF-1C04-364815941F32}"/>
                </a:ext>
              </a:extLst>
            </p:cNvPr>
            <p:cNvGraphicFramePr>
              <a:graphicFrameLocks/>
            </p:cNvGraphicFramePr>
            <p:nvPr/>
          </p:nvGraphicFramePr>
          <p:xfrm>
            <a:off x="8492854" y="3832531"/>
            <a:ext cx="1287477" cy="1354147"/>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32F846D1-B744-13B8-17C9-27A93BA264CC}"/>
                </a:ext>
              </a:extLst>
            </p:cNvPr>
            <p:cNvSpPr txBox="1"/>
            <p:nvPr/>
          </p:nvSpPr>
          <p:spPr>
            <a:xfrm>
              <a:off x="9708130" y="4264890"/>
              <a:ext cx="1826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5,525 (85%)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NIH Fellowships</a:t>
              </a:r>
            </a:p>
          </p:txBody>
        </p:sp>
        <p:sp>
          <p:nvSpPr>
            <p:cNvPr id="16" name="TextBox 15">
              <a:extLst>
                <a:ext uri="{FF2B5EF4-FFF2-40B4-BE49-F238E27FC236}">
                  <a16:creationId xmlns:a16="http://schemas.microsoft.com/office/drawing/2014/main" id="{0106CABC-FFF1-C14D-222D-E396F407E622}"/>
                </a:ext>
                <a:ext uri="{C183D7F6-B498-43B3-948B-1728B52AA6E4}">
                  <adec:decorative xmlns:adec="http://schemas.microsoft.com/office/drawing/2017/decorative" val="1"/>
                </a:ext>
              </a:extLst>
            </p:cNvPr>
            <p:cNvSpPr txBox="1"/>
            <p:nvPr/>
          </p:nvSpPr>
          <p:spPr>
            <a:xfrm>
              <a:off x="5303642" y="4418778"/>
              <a:ext cx="543739" cy="369332"/>
            </a:xfrm>
            <a:prstGeom prst="rect">
              <a:avLst/>
            </a:prstGeom>
            <a:noFill/>
          </p:spPr>
          <p:txBody>
            <a:bodyPr wrap="none" rtlCol="0">
              <a:spAutoFit/>
            </a:bodyPr>
            <a:lstStyle/>
            <a:p>
              <a:r>
                <a:rPr lang="en-US" b="1">
                  <a:solidFill>
                    <a:schemeClr val="bg1"/>
                  </a:solidFill>
                </a:rPr>
                <a:t>NIH</a:t>
              </a:r>
            </a:p>
          </p:txBody>
        </p:sp>
        <p:sp>
          <p:nvSpPr>
            <p:cNvPr id="17" name="TextBox 16">
              <a:extLst>
                <a:ext uri="{FF2B5EF4-FFF2-40B4-BE49-F238E27FC236}">
                  <a16:creationId xmlns:a16="http://schemas.microsoft.com/office/drawing/2014/main" id="{AB907902-8C3D-98B3-43EE-9B61536952F5}"/>
                </a:ext>
                <a:ext uri="{C183D7F6-B498-43B3-948B-1728B52AA6E4}">
                  <adec:decorative xmlns:adec="http://schemas.microsoft.com/office/drawing/2017/decorative" val="1"/>
                </a:ext>
              </a:extLst>
            </p:cNvPr>
            <p:cNvSpPr txBox="1"/>
            <p:nvPr/>
          </p:nvSpPr>
          <p:spPr>
            <a:xfrm>
              <a:off x="5935720" y="4418778"/>
              <a:ext cx="545342" cy="369332"/>
            </a:xfrm>
            <a:prstGeom prst="rect">
              <a:avLst/>
            </a:prstGeom>
            <a:noFill/>
          </p:spPr>
          <p:txBody>
            <a:bodyPr wrap="none" rtlCol="0">
              <a:spAutoFit/>
            </a:bodyPr>
            <a:lstStyle/>
            <a:p>
              <a:r>
                <a:rPr lang="en-US" b="1">
                  <a:solidFill>
                    <a:schemeClr val="bg1"/>
                  </a:solidFill>
                </a:rPr>
                <a:t>CSR</a:t>
              </a:r>
            </a:p>
          </p:txBody>
        </p:sp>
      </p:grpSp>
      <p:sp>
        <p:nvSpPr>
          <p:cNvPr id="36" name="Title 1">
            <a:extLst>
              <a:ext uri="{FF2B5EF4-FFF2-40B4-BE49-F238E27FC236}">
                <a16:creationId xmlns:a16="http://schemas.microsoft.com/office/drawing/2014/main" id="{E3C75835-F924-8686-046D-DA0C4C82478C}"/>
              </a:ext>
            </a:extLst>
          </p:cNvPr>
          <p:cNvSpPr txBox="1">
            <a:spLocks/>
          </p:cNvSpPr>
          <p:nvPr/>
        </p:nvSpPr>
        <p:spPr>
          <a:xfrm>
            <a:off x="2247057" y="5641873"/>
            <a:ext cx="8349338" cy="786622"/>
          </a:xfrm>
          <a:prstGeom prst="rect">
            <a:avLst/>
          </a:prstGeom>
        </p:spPr>
        <p:txBody>
          <a:bodyPr>
            <a:normAutofit fontScale="97500"/>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algn="ctr"/>
            <a:r>
              <a:rPr lang="en-US" sz="2800" b="1">
                <a:solidFill>
                  <a:srgbClr val="853A51"/>
                </a:solidFill>
              </a:rPr>
              <a:t>CSR does not fund research</a:t>
            </a:r>
            <a:r>
              <a:rPr lang="en-US" sz="2800">
                <a:solidFill>
                  <a:srgbClr val="0F7FC9"/>
                </a:solidFill>
              </a:rPr>
              <a:t>.</a:t>
            </a:r>
          </a:p>
        </p:txBody>
      </p:sp>
      <p:sp>
        <p:nvSpPr>
          <p:cNvPr id="19" name="Slide Number Placeholder 1">
            <a:extLst>
              <a:ext uri="{FF2B5EF4-FFF2-40B4-BE49-F238E27FC236}">
                <a16:creationId xmlns:a16="http://schemas.microsoft.com/office/drawing/2014/main" id="{B8C7702D-78F3-D032-3A2F-A2B639102830}"/>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101</a:t>
            </a:fld>
            <a:endParaRPr lang="en-US" sz="1200"/>
          </a:p>
        </p:txBody>
      </p:sp>
    </p:spTree>
    <p:extLst>
      <p:ext uri="{BB962C8B-B14F-4D97-AF65-F5344CB8AC3E}">
        <p14:creationId xmlns:p14="http://schemas.microsoft.com/office/powerpoint/2010/main" val="30065836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54B8B8B-497F-7554-1365-15F493A609EF}"/>
              </a:ext>
            </a:extLst>
          </p:cNvPr>
          <p:cNvSpPr txBox="1">
            <a:spLocks noGrp="1"/>
          </p:cNvSpPr>
          <p:nvPr>
            <p:ph type="title" idx="4294967295"/>
          </p:nvPr>
        </p:nvSpPr>
        <p:spPr>
          <a:xfrm>
            <a:off x="137866" y="180870"/>
            <a:ext cx="11916267" cy="823734"/>
          </a:xfrm>
          <a:prstGeom prst="rect">
            <a:avLst/>
          </a:prstGeom>
          <a:noFill/>
          <a:ln>
            <a:noFill/>
            <a:prstDash/>
          </a:ln>
          <a:effectLst/>
        </p:spPr>
        <p:txBody>
          <a:bodyPr rot="0" spcFirstLastPara="0" vertOverflow="overflow" horzOverflow="overflow" vert="horz" wrap="square" lIns="91289" tIns="45642" rIns="91289" bIns="45642" numCol="1" spcCol="0" rtlCol="0" fromWordArt="0" anchor="ctr" anchorCtr="0" forceAA="0" compatLnSpc="1">
            <a:prstTxWarp prst="textNoShape">
              <a:avLst/>
            </a:prstTxWarp>
            <a:noAutofit/>
          </a:bodyPr>
          <a:lstStyle>
            <a:lvl1pPr algn="l" defTabSz="912872" rtl="0" eaLnBrk="1" latinLnBrk="0" hangingPunct="1">
              <a:spcBef>
                <a:spcPct val="0"/>
              </a:spcBef>
              <a:buNone/>
              <a:defRPr sz="2800" b="1" i="0" kern="1200">
                <a:solidFill>
                  <a:schemeClr val="tx1">
                    <a:lumMod val="95000"/>
                    <a:lumOff val="5000"/>
                  </a:schemeClr>
                </a:solidFill>
                <a:latin typeface="Lato Black" panose="020F0502020204030203" pitchFamily="34" charset="0"/>
                <a:ea typeface="Lato Black" panose="020F0502020204030203" pitchFamily="34" charset="0"/>
                <a:cs typeface="Lato Black" panose="020F0502020204030203" pitchFamily="34" charset="0"/>
              </a:defRPr>
            </a:lvl1pPr>
          </a:lstStyle>
          <a:p>
            <a:pPr marL="0" marR="0" lvl="0" indent="0" algn="ctr" defTabSz="912872" rtl="0" eaLnBrk="1" fontAlgn="auto" latinLnBrk="0" hangingPunct="1">
              <a:lnSpc>
                <a:spcPct val="75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NIH Uses Two-Stage System of Peer Review</a:t>
            </a:r>
            <a:endParaRPr kumimoji="0" lang="en-IN"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descr="Overview of peer review system with title -How to be a savvy applicant">
            <a:extLst>
              <a:ext uri="{FF2B5EF4-FFF2-40B4-BE49-F238E27FC236}">
                <a16:creationId xmlns:a16="http://schemas.microsoft.com/office/drawing/2014/main" id="{71A3A986-FAD0-FC8A-B9BA-E7C6EC82E962}"/>
              </a:ext>
            </a:extLst>
          </p:cNvPr>
          <p:cNvGrpSpPr/>
          <p:nvPr/>
        </p:nvGrpSpPr>
        <p:grpSpPr>
          <a:xfrm>
            <a:off x="1700399" y="1354732"/>
            <a:ext cx="9006583" cy="4693626"/>
            <a:chOff x="1700399" y="1354732"/>
            <a:chExt cx="9006583" cy="4693626"/>
          </a:xfrm>
        </p:grpSpPr>
        <p:sp>
          <p:nvSpPr>
            <p:cNvPr id="13" name="Title 1">
              <a:extLst>
                <a:ext uri="{FF2B5EF4-FFF2-40B4-BE49-F238E27FC236}">
                  <a16:creationId xmlns:a16="http://schemas.microsoft.com/office/drawing/2014/main" id="{0B3EB699-E422-EF2F-1D7B-6EF395ADA7DF}"/>
                </a:ext>
              </a:extLst>
            </p:cNvPr>
            <p:cNvSpPr txBox="1">
              <a:spLocks/>
            </p:cNvSpPr>
            <p:nvPr/>
          </p:nvSpPr>
          <p:spPr>
            <a:xfrm>
              <a:off x="1911054" y="5261736"/>
              <a:ext cx="8349338" cy="786622"/>
            </a:xfrm>
            <a:prstGeom prst="rect">
              <a:avLst/>
            </a:prstGeom>
          </p:spPr>
          <p:txBody>
            <a:bodyPr>
              <a:normAutofit fontScale="97500"/>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algn="ctr"/>
              <a:r>
                <a:rPr lang="en-US" sz="4000">
                  <a:solidFill>
                    <a:srgbClr val="20558A"/>
                  </a:solidFill>
                </a:rPr>
                <a:t>How to be a savvy applicant ...</a:t>
              </a:r>
            </a:p>
          </p:txBody>
        </p:sp>
        <p:grpSp>
          <p:nvGrpSpPr>
            <p:cNvPr id="4" name="Group 3">
              <a:extLst>
                <a:ext uri="{FF2B5EF4-FFF2-40B4-BE49-F238E27FC236}">
                  <a16:creationId xmlns:a16="http://schemas.microsoft.com/office/drawing/2014/main" id="{8D70D6C3-0799-C1A3-E87A-4F73C7067FAA}"/>
                </a:ext>
              </a:extLst>
            </p:cNvPr>
            <p:cNvGrpSpPr/>
            <p:nvPr/>
          </p:nvGrpSpPr>
          <p:grpSpPr>
            <a:xfrm>
              <a:off x="7507399" y="1999536"/>
              <a:ext cx="3199583" cy="3043671"/>
              <a:chOff x="7507399" y="1999536"/>
              <a:chExt cx="3199583" cy="3043671"/>
            </a:xfrm>
          </p:grpSpPr>
          <p:sp>
            <p:nvSpPr>
              <p:cNvPr id="2" name="TextBox 1">
                <a:extLst>
                  <a:ext uri="{FF2B5EF4-FFF2-40B4-BE49-F238E27FC236}">
                    <a16:creationId xmlns:a16="http://schemas.microsoft.com/office/drawing/2014/main" id="{F5323E18-D1B0-4996-84D4-7BF66574E95D}"/>
                  </a:ext>
                </a:extLst>
              </p:cNvPr>
              <p:cNvSpPr txBox="1"/>
              <p:nvPr/>
            </p:nvSpPr>
            <p:spPr bwMode="auto">
              <a:xfrm>
                <a:off x="7773219" y="1999536"/>
                <a:ext cx="2899143" cy="301730"/>
              </a:xfrm>
              <a:prstGeom prst="rect">
                <a:avLst/>
              </a:prstGeom>
              <a:noFill/>
              <a:ln>
                <a:noFill/>
              </a:ln>
            </p:spPr>
            <p:txBody>
              <a:bodyPr wrap="none" lIns="85433" tIns="42726" rIns="85433" bIns="42726"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Division of Receipt and Referral</a:t>
                </a:r>
              </a:p>
            </p:txBody>
          </p:sp>
          <p:sp>
            <p:nvSpPr>
              <p:cNvPr id="5" name="TextBox 4">
                <a:extLst>
                  <a:ext uri="{FF2B5EF4-FFF2-40B4-BE49-F238E27FC236}">
                    <a16:creationId xmlns:a16="http://schemas.microsoft.com/office/drawing/2014/main" id="{C3B9DE8C-F2FD-4208-BAE2-1E203DC6BDA2}"/>
                  </a:ext>
                </a:extLst>
              </p:cNvPr>
              <p:cNvSpPr txBox="1"/>
              <p:nvPr/>
            </p:nvSpPr>
            <p:spPr bwMode="auto">
              <a:xfrm>
                <a:off x="7507399" y="2551976"/>
                <a:ext cx="846038" cy="640284"/>
              </a:xfrm>
              <a:prstGeom prst="rect">
                <a:avLst/>
              </a:prstGeom>
              <a:noFill/>
              <a:ln>
                <a:noFill/>
              </a:ln>
            </p:spPr>
            <p:txBody>
              <a:bodyPr wrap="square" lIns="85433" tIns="42726" rIns="85433" bIns="42726"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20558A"/>
                    </a:solidFill>
                    <a:effectLst/>
                    <a:uLnTx/>
                    <a:uFillTx/>
                    <a:latin typeface="Arial"/>
                    <a:ea typeface="+mn-ea"/>
                    <a:cs typeface="+mn-cs"/>
                  </a:rPr>
                  <a:t>CSR’s RB Chief &amp; SRO</a:t>
                </a:r>
              </a:p>
            </p:txBody>
          </p:sp>
          <p:sp>
            <p:nvSpPr>
              <p:cNvPr id="7" name="TextBox 6">
                <a:extLst>
                  <a:ext uri="{FF2B5EF4-FFF2-40B4-BE49-F238E27FC236}">
                    <a16:creationId xmlns:a16="http://schemas.microsoft.com/office/drawing/2014/main" id="{E4F14E2E-DB12-4DEE-8835-FB18BA2E7625}"/>
                  </a:ext>
                </a:extLst>
              </p:cNvPr>
              <p:cNvSpPr txBox="1"/>
              <p:nvPr/>
            </p:nvSpPr>
            <p:spPr bwMode="auto">
              <a:xfrm>
                <a:off x="7507399" y="3432667"/>
                <a:ext cx="1026792" cy="640284"/>
              </a:xfrm>
              <a:prstGeom prst="rect">
                <a:avLst/>
              </a:prstGeom>
              <a:noFill/>
              <a:ln>
                <a:noFill/>
              </a:ln>
            </p:spPr>
            <p:txBody>
              <a:bodyPr wrap="square" lIns="85433" tIns="42726" rIns="85433" bIns="42726"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853A51"/>
                    </a:solidFill>
                    <a:effectLst/>
                    <a:uLnTx/>
                    <a:uFillTx/>
                    <a:latin typeface="Arial"/>
                    <a:ea typeface="+mn-ea"/>
                    <a:cs typeface="+mn-cs"/>
                  </a:rPr>
                  <a:t>IC’s Program Staff</a:t>
                </a:r>
              </a:p>
            </p:txBody>
          </p:sp>
          <p:sp>
            <p:nvSpPr>
              <p:cNvPr id="19" name="TextBox 18">
                <a:extLst>
                  <a:ext uri="{FF2B5EF4-FFF2-40B4-BE49-F238E27FC236}">
                    <a16:creationId xmlns:a16="http://schemas.microsoft.com/office/drawing/2014/main" id="{7399267B-1421-9A10-1C01-9E482146E7D0}"/>
                  </a:ext>
                </a:extLst>
              </p:cNvPr>
              <p:cNvSpPr txBox="1"/>
              <p:nvPr/>
            </p:nvSpPr>
            <p:spPr bwMode="auto">
              <a:xfrm>
                <a:off x="7530883" y="4218257"/>
                <a:ext cx="3176099" cy="824950"/>
              </a:xfrm>
              <a:prstGeom prst="rect">
                <a:avLst/>
              </a:prstGeom>
              <a:noFill/>
              <a:ln>
                <a:noFill/>
              </a:ln>
            </p:spPr>
            <p:txBody>
              <a:bodyPr wrap="square" lIns="85433" tIns="42726" rIns="85433" bIns="42726" rtlCol="0">
                <a:spAutoFit/>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j-lt"/>
                    <a:cs typeface="Calibri" panose="020F0502020204030204" pitchFamily="34" charset="0"/>
                  </a:rPr>
                  <a:t>Uses peer review outcomes to make </a:t>
                </a:r>
                <a:r>
                  <a:rPr kumimoji="0" lang="en-US" sz="1600" b="1" i="0" u="none" strike="noStrike" kern="1200" cap="none" spc="0" normalizeH="0" baseline="0" noProof="0">
                    <a:ln>
                      <a:noFill/>
                    </a:ln>
                    <a:solidFill>
                      <a:prstClr val="black"/>
                    </a:solidFill>
                    <a:effectLst/>
                    <a:uLnTx/>
                    <a:uFillTx/>
                    <a:latin typeface="+mj-lt"/>
                    <a:cs typeface="Calibri" panose="020F0502020204030204" pitchFamily="34" charset="0"/>
                  </a:rPr>
                  <a:t>recommendation for funding</a:t>
                </a:r>
                <a:r>
                  <a:rPr kumimoji="0" lang="en-US" sz="1600" b="0" i="0" u="none" strike="noStrike" kern="1200" cap="none" spc="0" normalizeH="0" baseline="0" noProof="0">
                    <a:ln>
                      <a:noFill/>
                    </a:ln>
                    <a:solidFill>
                      <a:prstClr val="black"/>
                    </a:solidFill>
                    <a:effectLst/>
                    <a:uLnTx/>
                    <a:uFillTx/>
                    <a:latin typeface="+mj-lt"/>
                    <a:cs typeface="Calibri" panose="020F0502020204030204" pitchFamily="34" charset="0"/>
                  </a:rPr>
                  <a:t>, advice on programmatic priorities</a:t>
                </a:r>
                <a:endParaRPr kumimoji="0" lang="en-US" sz="1600" b="0" i="0" u="none" strike="noStrike" kern="1200" cap="none" spc="0" normalizeH="0" baseline="0" noProof="0">
                  <a:ln>
                    <a:noFill/>
                  </a:ln>
                  <a:solidFill>
                    <a:prstClr val="black"/>
                  </a:solidFill>
                  <a:effectLst/>
                  <a:uLnTx/>
                  <a:uFillTx/>
                  <a:latin typeface="+mj-lt"/>
                  <a:ea typeface="Lato" panose="020F0502020204030203"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30398DF-E5FC-7127-F481-EA2CC26DDE5D}"/>
                  </a:ext>
                </a:extLst>
              </p:cNvPr>
              <p:cNvGrpSpPr/>
              <p:nvPr/>
            </p:nvGrpSpPr>
            <p:grpSpPr>
              <a:xfrm>
                <a:off x="8239456" y="3350468"/>
                <a:ext cx="2375892" cy="838687"/>
                <a:chOff x="9667966" y="3356773"/>
                <a:chExt cx="2375892" cy="838687"/>
              </a:xfrm>
            </p:grpSpPr>
            <p:sp>
              <p:nvSpPr>
                <p:cNvPr id="12" name="Freeform 1">
                  <a:extLst>
                    <a:ext uri="{FF2B5EF4-FFF2-40B4-BE49-F238E27FC236}">
                      <a16:creationId xmlns:a16="http://schemas.microsoft.com/office/drawing/2014/main" id="{CF2035D4-5655-95A1-F9F4-48FD01D9504B}"/>
                    </a:ext>
                    <a:ext uri="{C183D7F6-B498-43B3-948B-1728B52AA6E4}">
                      <adec:decorative xmlns:adec="http://schemas.microsoft.com/office/drawing/2017/decorative" val="1"/>
                    </a:ext>
                  </a:extLst>
                </p:cNvPr>
                <p:cNvSpPr>
                  <a:spLocks noChangeArrowheads="1"/>
                </p:cNvSpPr>
                <p:nvPr/>
              </p:nvSpPr>
              <p:spPr bwMode="auto">
                <a:xfrm>
                  <a:off x="9667966" y="3356773"/>
                  <a:ext cx="2375892" cy="838687"/>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C9E1E0"/>
                </a:solidFill>
                <a:ln>
                  <a:noFill/>
                </a:ln>
                <a:effectLst/>
              </p:spPr>
              <p:txBody>
                <a:bodyPr wrap="none" lIns="182886" tIns="91443" rIns="182886" bIns="91443"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7" b="0" i="0" u="none" strike="noStrike" kern="1200" cap="none" spc="0" normalizeH="0" baseline="0" noProof="0">
                    <a:ln>
                      <a:noFill/>
                    </a:ln>
                    <a:solidFill>
                      <a:prstClr val="black"/>
                    </a:solidFill>
                    <a:effectLst/>
                    <a:uLnTx/>
                    <a:uFillTx/>
                    <a:latin typeface="Raleway Light"/>
                    <a:ea typeface="+mn-ea"/>
                    <a:cs typeface="+mn-cs"/>
                  </a:endParaRPr>
                </a:p>
              </p:txBody>
            </p:sp>
            <p:sp>
              <p:nvSpPr>
                <p:cNvPr id="18" name="Oval 17">
                  <a:extLst>
                    <a:ext uri="{FF2B5EF4-FFF2-40B4-BE49-F238E27FC236}">
                      <a16:creationId xmlns:a16="http://schemas.microsoft.com/office/drawing/2014/main" id="{8C6DED7F-CEBD-8748-E9E8-B0F42D16218E}"/>
                    </a:ext>
                    <a:ext uri="{C183D7F6-B498-43B3-948B-1728B52AA6E4}">
                      <adec:decorative xmlns:adec="http://schemas.microsoft.com/office/drawing/2017/decorative" val="1"/>
                    </a:ext>
                  </a:extLst>
                </p:cNvPr>
                <p:cNvSpPr/>
                <p:nvPr/>
              </p:nvSpPr>
              <p:spPr>
                <a:xfrm>
                  <a:off x="9887904" y="3588721"/>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2</a:t>
                  </a:r>
                  <a:endParaRPr kumimoji="0" lang="en-IN" sz="1400" b="1" i="0" u="none" strike="noStrike" kern="1200" cap="none" spc="0" normalizeH="0" baseline="0" noProof="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id="{CF45FCA7-795F-6245-6B0A-A26E43CB43C3}"/>
                    </a:ext>
                  </a:extLst>
                </p:cNvPr>
                <p:cNvSpPr txBox="1"/>
                <p:nvPr/>
              </p:nvSpPr>
              <p:spPr bwMode="auto">
                <a:xfrm>
                  <a:off x="10356655" y="3666025"/>
                  <a:ext cx="1395696" cy="390748"/>
                </a:xfrm>
                <a:prstGeom prst="rect">
                  <a:avLst/>
                </a:prstGeom>
                <a:noFill/>
                <a:ln>
                  <a:noFill/>
                </a:ln>
              </p:spPr>
              <p:txBody>
                <a:bodyPr wrap="square" lIns="0" tIns="0" rIns="0" bIns="0" rtlCol="0">
                  <a:spAutoFit/>
                </a:bodyPr>
                <a:lstStyle/>
                <a:p>
                  <a:pPr marL="0" marR="0" lvl="0" indent="0" algn="ctr" defTabSz="685800" rtl="0" eaLnBrk="1" fontAlgn="auto" latinLnBrk="0" hangingPunct="1">
                    <a:lnSpc>
                      <a:spcPts val="1500"/>
                    </a:lnSpc>
                    <a:spcAft>
                      <a:spcPts val="0"/>
                    </a:spcAft>
                    <a:buClrTx/>
                    <a:buSzTx/>
                    <a:buFontTx/>
                    <a:buNone/>
                    <a:tabLst/>
                    <a:defRPr/>
                  </a:pPr>
                  <a:r>
                    <a:rPr kumimoji="0" lang="en-US" sz="1600" b="1"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rPr>
                    <a:t>Funding</a:t>
                  </a:r>
                  <a:r>
                    <a:rPr kumimoji="0" lang="en-US" sz="1600" b="0"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rPr>
                    <a:t> &amp; IC priorities</a:t>
                  </a:r>
                  <a:endParaRPr kumimoji="0" lang="en-US" sz="1600" b="1"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69DBA1F3-0C8C-028F-D765-501899DB112D}"/>
                  </a:ext>
                </a:extLst>
              </p:cNvPr>
              <p:cNvGrpSpPr/>
              <p:nvPr/>
            </p:nvGrpSpPr>
            <p:grpSpPr>
              <a:xfrm>
                <a:off x="8239456" y="2431245"/>
                <a:ext cx="2375892" cy="838687"/>
                <a:chOff x="9667966" y="2437550"/>
                <a:chExt cx="2375892" cy="838687"/>
              </a:xfrm>
            </p:grpSpPr>
            <p:grpSp>
              <p:nvGrpSpPr>
                <p:cNvPr id="8" name="Group 7">
                  <a:extLst>
                    <a:ext uri="{FF2B5EF4-FFF2-40B4-BE49-F238E27FC236}">
                      <a16:creationId xmlns:a16="http://schemas.microsoft.com/office/drawing/2014/main" id="{6C976090-543F-9896-9994-B2AC9C606B8A}"/>
                    </a:ext>
                  </a:extLst>
                </p:cNvPr>
                <p:cNvGrpSpPr/>
                <p:nvPr/>
              </p:nvGrpSpPr>
              <p:grpSpPr>
                <a:xfrm>
                  <a:off x="9667966" y="2437550"/>
                  <a:ext cx="2375892" cy="838687"/>
                  <a:chOff x="9667966" y="2437550"/>
                  <a:chExt cx="2375892" cy="838687"/>
                </a:xfrm>
              </p:grpSpPr>
              <p:sp>
                <p:nvSpPr>
                  <p:cNvPr id="10" name="Freeform 1">
                    <a:extLst>
                      <a:ext uri="{FF2B5EF4-FFF2-40B4-BE49-F238E27FC236}">
                        <a16:creationId xmlns:a16="http://schemas.microsoft.com/office/drawing/2014/main" id="{4E5367EF-4A11-F0F1-D4F3-1211324AA721}"/>
                      </a:ext>
                      <a:ext uri="{C183D7F6-B498-43B3-948B-1728B52AA6E4}">
                        <adec:decorative xmlns:adec="http://schemas.microsoft.com/office/drawing/2017/decorative" val="1"/>
                      </a:ext>
                    </a:extLst>
                  </p:cNvPr>
                  <p:cNvSpPr>
                    <a:spLocks noChangeArrowheads="1"/>
                  </p:cNvSpPr>
                  <p:nvPr/>
                </p:nvSpPr>
                <p:spPr bwMode="auto">
                  <a:xfrm>
                    <a:off x="9667966" y="2437550"/>
                    <a:ext cx="2375892" cy="838687"/>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94C4C1"/>
                  </a:solidFill>
                  <a:ln>
                    <a:noFill/>
                  </a:ln>
                  <a:effectLst/>
                </p:spPr>
                <p:txBody>
                  <a:bodyPr wrap="none" lIns="182886" tIns="91443" rIns="182886" bIns="91443"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7" b="0" i="0" u="none" strike="noStrike" kern="1200" cap="none" spc="0" normalizeH="0" baseline="0" noProof="0">
                      <a:ln>
                        <a:noFill/>
                      </a:ln>
                      <a:solidFill>
                        <a:prstClr val="black"/>
                      </a:solidFill>
                      <a:effectLst/>
                      <a:uLnTx/>
                      <a:uFillTx/>
                      <a:latin typeface="Raleway Light"/>
                      <a:ea typeface="+mn-ea"/>
                      <a:cs typeface="+mn-cs"/>
                    </a:endParaRPr>
                  </a:p>
                </p:txBody>
              </p:sp>
              <p:sp>
                <p:nvSpPr>
                  <p:cNvPr id="20" name="TextBox 19">
                    <a:extLst>
                      <a:ext uri="{FF2B5EF4-FFF2-40B4-BE49-F238E27FC236}">
                        <a16:creationId xmlns:a16="http://schemas.microsoft.com/office/drawing/2014/main" id="{72535FA6-97F4-CECF-A553-6F0EE34F7509}"/>
                      </a:ext>
                    </a:extLst>
                  </p:cNvPr>
                  <p:cNvSpPr txBox="1"/>
                  <p:nvPr/>
                </p:nvSpPr>
                <p:spPr bwMode="auto">
                  <a:xfrm>
                    <a:off x="10321384" y="2647799"/>
                    <a:ext cx="1395696" cy="405693"/>
                  </a:xfrm>
                  <a:prstGeom prst="rect">
                    <a:avLst/>
                  </a:prstGeom>
                  <a:noFill/>
                  <a:ln>
                    <a:noFill/>
                  </a:ln>
                </p:spPr>
                <p:txBody>
                  <a:bodyPr wrap="square" lIns="0" tIns="0" rIns="0" bIns="0" rtlCol="0">
                    <a:spAutoFit/>
                  </a:bodyPr>
                  <a:lstStyle/>
                  <a:p>
                    <a:pPr marL="0" marR="0" lvl="0" indent="0" algn="ctr" defTabSz="685800" rtl="0" eaLnBrk="1" fontAlgn="auto" latinLnBrk="0" hangingPunct="1">
                      <a:lnSpc>
                        <a:spcPts val="1500"/>
                      </a:lnSpc>
                      <a:spcAft>
                        <a:spcPts val="0"/>
                      </a:spcAft>
                      <a:buClrTx/>
                      <a:buSzTx/>
                      <a:buFontTx/>
                      <a:buNone/>
                      <a:tabLst/>
                      <a:defRPr/>
                    </a:pPr>
                    <a:r>
                      <a:rPr kumimoji="0" lang="en-US" sz="1600" b="0"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rPr>
                      <a:t>Evaluation of </a:t>
                    </a:r>
                  </a:p>
                  <a:p>
                    <a:pPr marL="0" marR="0" lvl="0" indent="0" algn="ctr" defTabSz="685800" rtl="0" eaLnBrk="1" fontAlgn="auto" latinLnBrk="0" hangingPunct="1">
                      <a:lnSpc>
                        <a:spcPts val="1500"/>
                      </a:lnSpc>
                      <a:spcAft>
                        <a:spcPts val="0"/>
                      </a:spcAft>
                      <a:buClrTx/>
                      <a:buSzTx/>
                      <a:buFontTx/>
                      <a:buNone/>
                      <a:tabLst/>
                      <a:defRPr/>
                    </a:pPr>
                    <a:r>
                      <a:rPr kumimoji="0" lang="en-US" sz="1600" b="1"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rPr>
                      <a:t>scientific merit</a:t>
                    </a:r>
                  </a:p>
                </p:txBody>
              </p:sp>
            </p:grpSp>
            <p:sp>
              <p:nvSpPr>
                <p:cNvPr id="17" name="Oval 16">
                  <a:extLst>
                    <a:ext uri="{FF2B5EF4-FFF2-40B4-BE49-F238E27FC236}">
                      <a16:creationId xmlns:a16="http://schemas.microsoft.com/office/drawing/2014/main" id="{12D6472B-5008-48EE-2E3A-695EA15698EB}"/>
                    </a:ext>
                    <a:ext uri="{C183D7F6-B498-43B3-948B-1728B52AA6E4}">
                      <adec:decorative xmlns:adec="http://schemas.microsoft.com/office/drawing/2017/decorative" val="1"/>
                    </a:ext>
                  </a:extLst>
                </p:cNvPr>
                <p:cNvSpPr/>
                <p:nvPr/>
              </p:nvSpPr>
              <p:spPr>
                <a:xfrm>
                  <a:off x="9843592" y="2677957"/>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1</a:t>
                  </a:r>
                  <a:endParaRPr kumimoji="0" lang="en-IN" sz="1400" b="1" i="0" u="none" strike="noStrike" kern="1200" cap="none" spc="0" normalizeH="0" baseline="0" noProof="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endParaRPr>
                </a:p>
              </p:txBody>
            </p:sp>
          </p:grpSp>
        </p:grpSp>
        <p:grpSp>
          <p:nvGrpSpPr>
            <p:cNvPr id="16" name="Group 15">
              <a:extLst>
                <a:ext uri="{FF2B5EF4-FFF2-40B4-BE49-F238E27FC236}">
                  <a16:creationId xmlns:a16="http://schemas.microsoft.com/office/drawing/2014/main" id="{B481283F-521D-5A75-224A-9BEA0F2C47E2}"/>
                </a:ext>
              </a:extLst>
            </p:cNvPr>
            <p:cNvGrpSpPr/>
            <p:nvPr/>
          </p:nvGrpSpPr>
          <p:grpSpPr>
            <a:xfrm>
              <a:off x="1700399" y="1354732"/>
              <a:ext cx="5777312" cy="3675056"/>
              <a:chOff x="1700399" y="1354732"/>
              <a:chExt cx="5777312" cy="367505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399" y="1354732"/>
                <a:ext cx="5777312" cy="3675056"/>
              </a:xfrm>
              <a:prstGeom prst="rect">
                <a:avLst/>
              </a:prstGeom>
            </p:spPr>
          </p:pic>
          <p:sp>
            <p:nvSpPr>
              <p:cNvPr id="23" name="Rectangle 22">
                <a:extLst>
                  <a:ext uri="{FF2B5EF4-FFF2-40B4-BE49-F238E27FC236}">
                    <a16:creationId xmlns:a16="http://schemas.microsoft.com/office/drawing/2014/main" id="{DE236C16-B8F1-BF8B-C887-6E9CB8D82E3A}"/>
                  </a:ext>
                </a:extLst>
              </p:cNvPr>
              <p:cNvSpPr/>
              <p:nvPr/>
            </p:nvSpPr>
            <p:spPr>
              <a:xfrm>
                <a:off x="1995948" y="2950717"/>
                <a:ext cx="603414" cy="618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168D75A0-6366-F38F-CD97-BF81145B386D}"/>
                </a:ext>
              </a:extLst>
            </p:cNvPr>
            <p:cNvGrpSpPr/>
            <p:nvPr/>
          </p:nvGrpSpPr>
          <p:grpSpPr>
            <a:xfrm>
              <a:off x="1911053" y="1541826"/>
              <a:ext cx="1844869" cy="1014561"/>
              <a:chOff x="1911053" y="1541826"/>
              <a:chExt cx="1844869" cy="1014561"/>
            </a:xfrm>
          </p:grpSpPr>
          <p:sp>
            <p:nvSpPr>
              <p:cNvPr id="15" name="Rectangle 14">
                <a:extLst>
                  <a:ext uri="{FF2B5EF4-FFF2-40B4-BE49-F238E27FC236}">
                    <a16:creationId xmlns:a16="http://schemas.microsoft.com/office/drawing/2014/main" id="{1640473D-8BB4-DF60-1677-0B8BCDC9B778}"/>
                  </a:ext>
                </a:extLst>
              </p:cNvPr>
              <p:cNvSpPr/>
              <p:nvPr/>
            </p:nvSpPr>
            <p:spPr>
              <a:xfrm>
                <a:off x="1911053" y="1818968"/>
                <a:ext cx="1844869" cy="737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cs typeface="Calibri" panose="020F0502020204030204" pitchFamily="34" charset="0"/>
                  </a:rPr>
                  <a:t>Submit</a:t>
                </a:r>
              </a:p>
            </p:txBody>
          </p:sp>
          <p:sp>
            <p:nvSpPr>
              <p:cNvPr id="27" name="Arrow: Bent 26">
                <a:extLst>
                  <a:ext uri="{FF2B5EF4-FFF2-40B4-BE49-F238E27FC236}">
                    <a16:creationId xmlns:a16="http://schemas.microsoft.com/office/drawing/2014/main" id="{2024F09A-771A-0362-5120-53ACFF93B3D2}"/>
                  </a:ext>
                </a:extLst>
              </p:cNvPr>
              <p:cNvSpPr/>
              <p:nvPr/>
            </p:nvSpPr>
            <p:spPr>
              <a:xfrm>
                <a:off x="2308165" y="1541826"/>
                <a:ext cx="1297858" cy="261073"/>
              </a:xfrm>
              <a:prstGeom prst="bentArrow">
                <a:avLst/>
              </a:prstGeom>
              <a:solidFill>
                <a:srgbClr val="0F7FC9"/>
              </a:solidFill>
              <a:ln>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28">
                <a:extLst>
                  <a:ext uri="{FF2B5EF4-FFF2-40B4-BE49-F238E27FC236}">
                    <a16:creationId xmlns:a16="http://schemas.microsoft.com/office/drawing/2014/main" id="{2D239D5B-DFD1-DFED-FEE5-53F90CF1DDE5}"/>
                  </a:ext>
                </a:extLst>
              </p:cNvPr>
              <p:cNvCxnSpPr>
                <a:cxnSpLocks/>
              </p:cNvCxnSpPr>
              <p:nvPr/>
            </p:nvCxnSpPr>
            <p:spPr>
              <a:xfrm>
                <a:off x="2336985" y="1809814"/>
                <a:ext cx="0" cy="612277"/>
              </a:xfrm>
              <a:prstGeom prst="line">
                <a:avLst/>
              </a:prstGeom>
              <a:ln w="73660">
                <a:solidFill>
                  <a:srgbClr val="0F7FC9"/>
                </a:solidFill>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a:extLst>
                <a:ext uri="{FF2B5EF4-FFF2-40B4-BE49-F238E27FC236}">
                  <a16:creationId xmlns:a16="http://schemas.microsoft.com/office/drawing/2014/main" id="{1C1AF3E2-9933-D40B-BFD1-6FFE41CED751}"/>
                </a:ext>
              </a:extLst>
            </p:cNvPr>
            <p:cNvCxnSpPr/>
            <p:nvPr/>
          </p:nvCxnSpPr>
          <p:spPr>
            <a:xfrm>
              <a:off x="5570483" y="1839988"/>
              <a:ext cx="0" cy="155448"/>
            </a:xfrm>
            <a:prstGeom prst="straightConnector1">
              <a:avLst/>
            </a:prstGeom>
            <a:ln w="19050">
              <a:solidFill>
                <a:schemeClr val="tx1">
                  <a:lumMod val="50000"/>
                  <a:lumOff val="50000"/>
                </a:schemeClr>
              </a:solidFill>
              <a:headEnd w="med" len="sm"/>
              <a:tailEnd type="stealth" w="lg" len="lg"/>
            </a:ln>
          </p:spPr>
          <p:style>
            <a:lnRef idx="1">
              <a:schemeClr val="accent1"/>
            </a:lnRef>
            <a:fillRef idx="0">
              <a:schemeClr val="accent1"/>
            </a:fillRef>
            <a:effectRef idx="0">
              <a:schemeClr val="accent1"/>
            </a:effectRef>
            <a:fontRef idx="minor">
              <a:schemeClr val="tx1"/>
            </a:fontRef>
          </p:style>
        </p:cxnSp>
      </p:grpSp>
      <p:sp>
        <p:nvSpPr>
          <p:cNvPr id="24" name="Slide Number Placeholder 1">
            <a:extLst>
              <a:ext uri="{FF2B5EF4-FFF2-40B4-BE49-F238E27FC236}">
                <a16:creationId xmlns:a16="http://schemas.microsoft.com/office/drawing/2014/main" id="{41278842-F5D2-8C75-551D-375C68EEE5D4}"/>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102</a:t>
            </a:fld>
            <a:endParaRPr lang="en-US"/>
          </a:p>
        </p:txBody>
      </p:sp>
    </p:spTree>
    <p:extLst>
      <p:ext uri="{BB962C8B-B14F-4D97-AF65-F5344CB8AC3E}">
        <p14:creationId xmlns:p14="http://schemas.microsoft.com/office/powerpoint/2010/main" val="4020335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D1A01A-7F88-4FC4-DEAC-46AD4946D722}"/>
              </a:ext>
            </a:extLst>
          </p:cNvPr>
          <p:cNvSpPr txBox="1">
            <a:spLocks noGrp="1"/>
          </p:cNvSpPr>
          <p:nvPr>
            <p:ph type="title" idx="4294967295"/>
          </p:nvPr>
        </p:nvSpPr>
        <p:spPr>
          <a:xfrm>
            <a:off x="220071" y="295747"/>
            <a:ext cx="2301059"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rPr>
              <a:t>Before Applying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endParaRPr>
          </a:p>
        </p:txBody>
      </p:sp>
      <p:sp>
        <p:nvSpPr>
          <p:cNvPr id="10" name="TextBox 9">
            <a:extLst>
              <a:ext uri="{FF2B5EF4-FFF2-40B4-BE49-F238E27FC236}">
                <a16:creationId xmlns:a16="http://schemas.microsoft.com/office/drawing/2014/main" id="{C74D3DD0-758F-0FA6-3938-AC8EEC911715}"/>
              </a:ext>
            </a:extLst>
          </p:cNvPr>
          <p:cNvSpPr txBox="1"/>
          <p:nvPr/>
        </p:nvSpPr>
        <p:spPr bwMode="auto">
          <a:xfrm>
            <a:off x="2676675" y="398855"/>
            <a:ext cx="8245692" cy="1486670"/>
          </a:xfrm>
          <a:prstGeom prst="rect">
            <a:avLst/>
          </a:prstGeom>
          <a:solidFill>
            <a:srgbClr val="C9E1E0"/>
          </a:solidFill>
          <a:ln>
            <a:noFill/>
          </a:ln>
        </p:spPr>
        <p:txBody>
          <a:bodyPr wrap="square" lIns="85433" tIns="42726" rIns="85433" bIns="42726" rtlCol="0">
            <a:spAutoFit/>
          </a:bodyPr>
          <a:lstStyle/>
          <a:p>
            <a:pPr marL="285750" indent="-285750" eaLnBrk="1" hangingPunct="1">
              <a:spcBef>
                <a:spcPct val="50000"/>
              </a:spcBef>
              <a:buFont typeface="Arial" panose="020B0604020202020204" pitchFamily="34" charset="0"/>
              <a:buChar char="•"/>
            </a:pPr>
            <a:r>
              <a:rPr lang="en-US" sz="2000" b="1"/>
              <a:t>Check-</a:t>
            </a:r>
            <a:r>
              <a:rPr lang="en-US" sz="2000"/>
              <a:t> Does the targeted NIH institute or center (IC) participate in the Notice of Funding Opportunity (</a:t>
            </a:r>
            <a:r>
              <a:rPr lang="en-US" sz="2000" b="1"/>
              <a:t>NOFO</a:t>
            </a:r>
            <a:r>
              <a:rPr lang="en-US" sz="2000"/>
              <a:t>)?</a:t>
            </a:r>
          </a:p>
          <a:p>
            <a:pPr marL="514350" lvl="1" indent="-285750">
              <a:spcBef>
                <a:spcPct val="50000"/>
              </a:spcBef>
              <a:buFont typeface="Courier New" panose="02070309020205020404" pitchFamily="49" charset="0"/>
              <a:buChar char="o"/>
            </a:pPr>
            <a:r>
              <a:rPr lang="en-US" sz="1600">
                <a:solidFill>
                  <a:srgbClr val="002060"/>
                </a:solidFill>
                <a:latin typeface="+mj-lt"/>
                <a:cs typeface="Calibri" panose="020F0502020204030204" pitchFamily="34" charset="0"/>
              </a:rPr>
              <a:t>The #1 reason for withdrawal – targeted IC does not participate in the NOFO</a:t>
            </a:r>
          </a:p>
          <a:p>
            <a:pPr marL="514350" lvl="1" indent="-285750">
              <a:spcBef>
                <a:spcPct val="50000"/>
              </a:spcBef>
              <a:buFont typeface="Courier New" panose="02070309020205020404" pitchFamily="49" charset="0"/>
              <a:buChar char="o"/>
            </a:pPr>
            <a:r>
              <a:rPr lang="en-US" sz="1600">
                <a:latin typeface="+mj-lt"/>
                <a:cs typeface="Calibri" panose="020F0502020204030204" pitchFamily="34" charset="0"/>
              </a:rPr>
              <a:t>If we cannot assign a funding IC -  your application will not move forward</a:t>
            </a:r>
          </a:p>
        </p:txBody>
      </p:sp>
      <p:pic>
        <p:nvPicPr>
          <p:cNvPr id="11" name="Picture 10" descr="Screenshot of NOFO Part 1 Overview Information Header with Components circled and Institutes/Centers">
            <a:extLst>
              <a:ext uri="{FF2B5EF4-FFF2-40B4-BE49-F238E27FC236}">
                <a16:creationId xmlns:a16="http://schemas.microsoft.com/office/drawing/2014/main" id="{9CC89DEC-E6C4-2A8F-B46F-45CA284E7EFD}"/>
              </a:ext>
            </a:extLst>
          </p:cNvPr>
          <p:cNvPicPr>
            <a:picLocks noChangeAspect="1"/>
          </p:cNvPicPr>
          <p:nvPr/>
        </p:nvPicPr>
        <p:blipFill>
          <a:blip r:embed="rId3"/>
          <a:stretch>
            <a:fillRect/>
          </a:stretch>
        </p:blipFill>
        <p:spPr>
          <a:xfrm>
            <a:off x="2274570" y="1914473"/>
            <a:ext cx="8978350" cy="2694068"/>
          </a:xfrm>
          <a:prstGeom prst="rect">
            <a:avLst/>
          </a:prstGeom>
          <a:noFill/>
          <a:ln>
            <a:solidFill>
              <a:srgbClr val="20558A"/>
            </a:solidFill>
          </a:ln>
        </p:spPr>
      </p:pic>
      <p:sp>
        <p:nvSpPr>
          <p:cNvPr id="7" name="TextBox 6">
            <a:extLst>
              <a:ext uri="{FF2B5EF4-FFF2-40B4-BE49-F238E27FC236}">
                <a16:creationId xmlns:a16="http://schemas.microsoft.com/office/drawing/2014/main" id="{E50EED54-E0D5-E979-551F-F8158D326C81}"/>
              </a:ext>
            </a:extLst>
          </p:cNvPr>
          <p:cNvSpPr txBox="1"/>
          <p:nvPr/>
        </p:nvSpPr>
        <p:spPr bwMode="auto">
          <a:xfrm>
            <a:off x="2676675" y="4607221"/>
            <a:ext cx="8245692" cy="1508105"/>
          </a:xfrm>
          <a:prstGeom prst="rect">
            <a:avLst/>
          </a:prstGeom>
          <a:solidFill>
            <a:schemeClr val="bg1">
              <a:lumMod val="95000"/>
            </a:schemeClr>
          </a:solidFill>
          <a:ln>
            <a:noFill/>
          </a:ln>
        </p:spPr>
        <p:txBody>
          <a:bodyPr wrap="square">
            <a:spAutoFit/>
          </a:bodyPr>
          <a:lstStyle/>
          <a:p>
            <a:pPr marL="285750" indent="-285750" eaLnBrk="1" hangingPunct="1">
              <a:spcBef>
                <a:spcPct val="50000"/>
              </a:spcBef>
              <a:buFont typeface="Arial" panose="020B0604020202020204" pitchFamily="34" charset="0"/>
              <a:buChar char="•"/>
            </a:pPr>
            <a:r>
              <a:rPr lang="en-US" sz="2000" b="1"/>
              <a:t>Contact- </a:t>
            </a:r>
            <a:r>
              <a:rPr lang="en-US" sz="2000"/>
              <a:t>the institute or center (IC) </a:t>
            </a:r>
            <a:r>
              <a:rPr lang="en-US" sz="2000" b="1"/>
              <a:t>program officer (PO)</a:t>
            </a:r>
          </a:p>
          <a:p>
            <a:pPr marL="742950" lvl="1" indent="-285750">
              <a:spcBef>
                <a:spcPct val="50000"/>
              </a:spcBef>
              <a:buFont typeface="Arial" panose="020B0604020202020204" pitchFamily="34" charset="0"/>
              <a:buChar char="•"/>
            </a:pPr>
            <a:r>
              <a:rPr lang="en-US">
                <a:solidFill>
                  <a:srgbClr val="002060"/>
                </a:solidFill>
              </a:rPr>
              <a:t>Fit of the topic to the IC</a:t>
            </a:r>
          </a:p>
          <a:p>
            <a:pPr marL="742950" lvl="1" indent="-285750">
              <a:spcBef>
                <a:spcPct val="50000"/>
              </a:spcBef>
              <a:buFont typeface="Arial" panose="020B0604020202020204" pitchFamily="34" charset="0"/>
              <a:buChar char="•"/>
            </a:pPr>
            <a:r>
              <a:rPr lang="en-US"/>
              <a:t>Check your eligibility to apply.  e.g., NOFOs for early-stage investigators. </a:t>
            </a:r>
          </a:p>
        </p:txBody>
      </p:sp>
      <p:sp>
        <p:nvSpPr>
          <p:cNvPr id="4" name="Slide Number Placeholder 1">
            <a:extLst>
              <a:ext uri="{FF2B5EF4-FFF2-40B4-BE49-F238E27FC236}">
                <a16:creationId xmlns:a16="http://schemas.microsoft.com/office/drawing/2014/main" id="{19225A13-A0FE-9286-F0B6-B0488A8396C2}"/>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103</a:t>
            </a:fld>
            <a:endParaRPr lang="en-US" sz="1200"/>
          </a:p>
        </p:txBody>
      </p:sp>
    </p:spTree>
    <p:extLst>
      <p:ext uri="{BB962C8B-B14F-4D97-AF65-F5344CB8AC3E}">
        <p14:creationId xmlns:p14="http://schemas.microsoft.com/office/powerpoint/2010/main" val="8684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AAFA075-CA8D-DBD0-78ED-CA260CF33AA5}"/>
              </a:ext>
            </a:extLst>
          </p:cNvPr>
          <p:cNvSpPr txBox="1">
            <a:spLocks noGrp="1"/>
          </p:cNvSpPr>
          <p:nvPr>
            <p:ph type="title" idx="4294967295"/>
          </p:nvPr>
        </p:nvSpPr>
        <p:spPr>
          <a:xfrm>
            <a:off x="-1" y="-11965"/>
            <a:ext cx="3718469"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rPr>
              <a:t>Submit with Your Application</a:t>
            </a:r>
          </a:p>
        </p:txBody>
      </p:sp>
      <p:sp>
        <p:nvSpPr>
          <p:cNvPr id="10" name="TextBox 9">
            <a:extLst>
              <a:ext uri="{FF2B5EF4-FFF2-40B4-BE49-F238E27FC236}">
                <a16:creationId xmlns:a16="http://schemas.microsoft.com/office/drawing/2014/main" id="{C74D3DD0-758F-0FA6-3938-AC8EEC911715}"/>
              </a:ext>
            </a:extLst>
          </p:cNvPr>
          <p:cNvSpPr txBox="1"/>
          <p:nvPr/>
        </p:nvSpPr>
        <p:spPr bwMode="auto">
          <a:xfrm>
            <a:off x="244041" y="1151150"/>
            <a:ext cx="3581400" cy="5118433"/>
          </a:xfrm>
          <a:prstGeom prst="rect">
            <a:avLst/>
          </a:prstGeom>
          <a:solidFill>
            <a:srgbClr val="D5E7E6"/>
          </a:solidFill>
          <a:ln>
            <a:noFill/>
          </a:ln>
        </p:spPr>
        <p:txBody>
          <a:bodyPr wrap="square" lIns="85433" tIns="42726" rIns="85433" bIns="42726" rtlCol="0">
            <a:spAutoFit/>
          </a:bodyPr>
          <a:lstStyle/>
          <a:p>
            <a:pPr marL="285750" indent="-285750">
              <a:spcBef>
                <a:spcPct val="50000"/>
              </a:spcBef>
              <a:buFont typeface="Arial" panose="020B0604020202020204" pitchFamily="34" charset="0"/>
              <a:buChar char="•"/>
            </a:pPr>
            <a:r>
              <a:rPr lang="en-US" b="1">
                <a:latin typeface="Calibri" panose="020F0502020204030204" pitchFamily="34" charset="0"/>
                <a:cs typeface="Calibri" panose="020F0502020204030204" pitchFamily="34" charset="0"/>
              </a:rPr>
              <a:t>Suggest</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IC and SRG </a:t>
            </a:r>
            <a:r>
              <a:rPr lang="en-US">
                <a:latin typeface="Calibri" panose="020F0502020204030204" pitchFamily="34" charset="0"/>
                <a:cs typeface="Calibri" panose="020F0502020204030204" pitchFamily="34" charset="0"/>
              </a:rPr>
              <a:t>on Assignment Request Form (ARF): Use -</a:t>
            </a:r>
            <a:endParaRPr lang="en-US" sz="1600">
              <a:latin typeface="Calibri" panose="020F0502020204030204" pitchFamily="34" charset="0"/>
              <a:cs typeface="Calibri" panose="020F0502020204030204" pitchFamily="34" charset="0"/>
            </a:endParaRPr>
          </a:p>
          <a:p>
            <a:pPr lvl="1">
              <a:spcBef>
                <a:spcPts val="400"/>
              </a:spcBef>
            </a:pPr>
            <a:r>
              <a:rPr lang="en-US" sz="1400">
                <a:solidFill>
                  <a:srgbClr val="20558A"/>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https://reporter.nih.gov/matchmaker</a:t>
            </a:r>
            <a:r>
              <a:rPr lang="en-US" sz="1400">
                <a:solidFill>
                  <a:srgbClr val="20558A"/>
                </a:solidFill>
                <a:latin typeface="Calibri" panose="020F0502020204030204" pitchFamily="34" charset="0"/>
                <a:cs typeface="Calibri" panose="020F0502020204030204" pitchFamily="34" charset="0"/>
              </a:rPr>
              <a:t> </a:t>
            </a:r>
          </a:p>
          <a:p>
            <a:pPr lvl="1">
              <a:spcBef>
                <a:spcPts val="400"/>
              </a:spcBef>
            </a:pPr>
            <a:r>
              <a:rPr lang="en-US" sz="1400">
                <a:solidFill>
                  <a:srgbClr val="20558A"/>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https://public.csr.nih.gov/ForApplicants/ArtHome</a:t>
            </a:r>
            <a:r>
              <a:rPr lang="en-US" sz="1400">
                <a:solidFill>
                  <a:srgbClr val="20558A"/>
                </a:solidFill>
                <a:latin typeface="Calibri" panose="020F0502020204030204" pitchFamily="34" charset="0"/>
                <a:cs typeface="Calibri" panose="020F0502020204030204" pitchFamily="34" charset="0"/>
              </a:rPr>
              <a:t> </a:t>
            </a:r>
          </a:p>
          <a:p>
            <a:pPr lvl="1">
              <a:spcBef>
                <a:spcPts val="400"/>
              </a:spcBef>
            </a:pPr>
            <a:r>
              <a:rPr lang="en-US" sz="1400">
                <a:solidFill>
                  <a:srgbClr val="20558A"/>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https://public.csr.nih.gov/StudySections</a:t>
            </a:r>
            <a:r>
              <a:rPr lang="en-US" sz="1400">
                <a:solidFill>
                  <a:srgbClr val="20558A"/>
                </a:solidFill>
                <a:latin typeface="Calibri" panose="020F0502020204030204" pitchFamily="34" charset="0"/>
                <a:cs typeface="Calibri" panose="020F0502020204030204" pitchFamily="34" charset="0"/>
              </a:rPr>
              <a:t> </a:t>
            </a:r>
          </a:p>
          <a:p>
            <a:pPr marL="285750" indent="-285750">
              <a:spcBef>
                <a:spcPct val="50000"/>
              </a:spcBef>
              <a:buFont typeface="Arial" panose="020B0604020202020204" pitchFamily="34" charset="0"/>
              <a:buChar char="•"/>
            </a:pPr>
            <a:r>
              <a:rPr lang="en-US">
                <a:latin typeface="Calibri" panose="020F0502020204030204" pitchFamily="34" charset="0"/>
                <a:cs typeface="Calibri" panose="020F0502020204030204" pitchFamily="34" charset="0"/>
              </a:rPr>
              <a:t>Rationale for IC and SRG selections – e.g. I discussed this project with PO, Dr. Pat Fine at NINDS and SRO Dr. Sam Nice, of ABZ section. </a:t>
            </a:r>
          </a:p>
          <a:p>
            <a:pPr marL="285750" indent="-285750">
              <a:spcBef>
                <a:spcPct val="50000"/>
              </a:spcBef>
              <a:buFont typeface="Arial" panose="020B0604020202020204" pitchFamily="34" charset="0"/>
              <a:buChar char="•"/>
            </a:pPr>
            <a:r>
              <a:rPr lang="en-US">
                <a:latin typeface="Calibri" panose="020F0502020204030204" pitchFamily="34" charset="0"/>
                <a:cs typeface="Calibri" panose="020F0502020204030204" pitchFamily="34" charset="0"/>
              </a:rPr>
              <a:t>Suggestions are considered, but </a:t>
            </a:r>
            <a:r>
              <a:rPr lang="en-US" b="1" i="1">
                <a:latin typeface="Calibri" panose="020F0502020204030204" pitchFamily="34" charset="0"/>
                <a:cs typeface="Calibri" panose="020F0502020204030204" pitchFamily="34" charset="0"/>
              </a:rPr>
              <a:t>not guaranteed</a:t>
            </a:r>
            <a:r>
              <a:rPr lang="en-US">
                <a:latin typeface="Calibri" panose="020F0502020204030204" pitchFamily="34" charset="0"/>
                <a:cs typeface="Calibri" panose="020F0502020204030204" pitchFamily="34" charset="0"/>
              </a:rPr>
              <a:t>.</a:t>
            </a:r>
          </a:p>
          <a:p>
            <a:pPr marL="285750" indent="-285750" eaLnBrk="1" hangingPunct="1">
              <a:spcBef>
                <a:spcPct val="50000"/>
              </a:spcBef>
              <a:buFont typeface="Arial" panose="020B0604020202020204" pitchFamily="34" charset="0"/>
              <a:buChar char="•"/>
            </a:pPr>
            <a:r>
              <a:rPr lang="en-US" b="1">
                <a:latin typeface="Calibri" panose="020F0502020204030204" pitchFamily="34" charset="0"/>
                <a:cs typeface="Calibri" panose="020F0502020204030204" pitchFamily="34" charset="0"/>
              </a:rPr>
              <a:t>Conflicts: </a:t>
            </a:r>
            <a:r>
              <a:rPr lang="en-US">
                <a:latin typeface="Calibri" panose="020F0502020204030204" pitchFamily="34" charset="0"/>
                <a:cs typeface="Calibri" panose="020F0502020204030204" pitchFamily="34" charset="0"/>
              </a:rPr>
              <a:t>Speak freely - reviewers and program staff do not see this form. </a:t>
            </a:r>
          </a:p>
        </p:txBody>
      </p:sp>
      <p:pic>
        <p:nvPicPr>
          <p:cNvPr id="2" name="Picture 1" descr="FORMS-I version of PHS Assignment Request form">
            <a:extLst>
              <a:ext uri="{FF2B5EF4-FFF2-40B4-BE49-F238E27FC236}">
                <a16:creationId xmlns:a16="http://schemas.microsoft.com/office/drawing/2014/main" id="{59F5CD2E-F03C-953C-18CA-556260756A66}"/>
              </a:ext>
            </a:extLst>
          </p:cNvPr>
          <p:cNvPicPr>
            <a:picLocks noChangeAspect="1"/>
          </p:cNvPicPr>
          <p:nvPr/>
        </p:nvPicPr>
        <p:blipFill rotWithShape="1">
          <a:blip r:embed="rId6"/>
          <a:srcRect l="-1" t="2573" r="465" b="24358"/>
          <a:stretch/>
        </p:blipFill>
        <p:spPr>
          <a:xfrm>
            <a:off x="3718469" y="0"/>
            <a:ext cx="7610271" cy="6467749"/>
          </a:xfrm>
          <a:prstGeom prst="rect">
            <a:avLst/>
          </a:prstGeom>
          <a:ln>
            <a:solidFill>
              <a:srgbClr val="013B6B"/>
            </a:solidFill>
          </a:ln>
        </p:spPr>
      </p:pic>
      <p:sp>
        <p:nvSpPr>
          <p:cNvPr id="3" name="Oval 2" descr="Red oval around text: Components">
            <a:extLst>
              <a:ext uri="{FF2B5EF4-FFF2-40B4-BE49-F238E27FC236}">
                <a16:creationId xmlns:a16="http://schemas.microsoft.com/office/drawing/2014/main" id="{A8F9367B-BF64-4D95-DB15-F828B8CFA15D}"/>
              </a:ext>
            </a:extLst>
          </p:cNvPr>
          <p:cNvSpPr/>
          <p:nvPr/>
        </p:nvSpPr>
        <p:spPr>
          <a:xfrm>
            <a:off x="4890280" y="1976536"/>
            <a:ext cx="861238" cy="308344"/>
          </a:xfrm>
          <a:prstGeom prst="ellipse">
            <a:avLst/>
          </a:prstGeom>
          <a:noFill/>
          <a:ln w="28575">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F0"/>
                </a:solidFill>
              </a:ln>
              <a:noFill/>
            </a:endParaRPr>
          </a:p>
        </p:txBody>
      </p:sp>
      <p:sp>
        <p:nvSpPr>
          <p:cNvPr id="5" name="TextBox 4">
            <a:extLst>
              <a:ext uri="{FF2B5EF4-FFF2-40B4-BE49-F238E27FC236}">
                <a16:creationId xmlns:a16="http://schemas.microsoft.com/office/drawing/2014/main" id="{11C0CA93-34D9-B5DD-5FA8-2E3E57EEF979}"/>
              </a:ext>
            </a:extLst>
          </p:cNvPr>
          <p:cNvSpPr txBox="1"/>
          <p:nvPr/>
        </p:nvSpPr>
        <p:spPr bwMode="auto">
          <a:xfrm>
            <a:off x="6440484" y="1966108"/>
            <a:ext cx="3716775" cy="363285"/>
          </a:xfrm>
          <a:prstGeom prst="rect">
            <a:avLst/>
          </a:prstGeom>
          <a:noFill/>
          <a:ln>
            <a:noFill/>
          </a:ln>
        </p:spPr>
        <p:txBody>
          <a:bodyPr wrap="none" lIns="85433" tIns="42726" rIns="85433" bIns="42726" rtlCol="0">
            <a:spAutoFit/>
          </a:bodyPr>
          <a:lstStyle/>
          <a:p>
            <a:pPr eaLnBrk="1" hangingPunct="1">
              <a:spcBef>
                <a:spcPct val="50000"/>
              </a:spcBef>
            </a:pPr>
            <a:r>
              <a:rPr lang="en-US"/>
              <a:t>   IC 1    	             IC 2    	        IC 3</a:t>
            </a:r>
          </a:p>
        </p:txBody>
      </p:sp>
      <p:sp>
        <p:nvSpPr>
          <p:cNvPr id="6" name="TextBox 5">
            <a:extLst>
              <a:ext uri="{FF2B5EF4-FFF2-40B4-BE49-F238E27FC236}">
                <a16:creationId xmlns:a16="http://schemas.microsoft.com/office/drawing/2014/main" id="{49B7DBEE-4562-CEF7-042A-512CD420D492}"/>
              </a:ext>
            </a:extLst>
          </p:cNvPr>
          <p:cNvSpPr txBox="1"/>
          <p:nvPr/>
        </p:nvSpPr>
        <p:spPr bwMode="auto">
          <a:xfrm>
            <a:off x="6440484" y="3541766"/>
            <a:ext cx="4121821" cy="363285"/>
          </a:xfrm>
          <a:prstGeom prst="rect">
            <a:avLst/>
          </a:prstGeom>
          <a:noFill/>
          <a:ln>
            <a:noFill/>
          </a:ln>
        </p:spPr>
        <p:txBody>
          <a:bodyPr wrap="none" lIns="85433" tIns="42726" rIns="85433" bIns="42726" rtlCol="0">
            <a:spAutoFit/>
          </a:bodyPr>
          <a:lstStyle/>
          <a:p>
            <a:pPr eaLnBrk="1" hangingPunct="1">
              <a:spcBef>
                <a:spcPct val="50000"/>
              </a:spcBef>
            </a:pPr>
            <a:r>
              <a:rPr lang="en-US"/>
              <a:t>   SRG 1                     SRG 2       	            SRG 3</a:t>
            </a:r>
          </a:p>
        </p:txBody>
      </p:sp>
      <p:sp>
        <p:nvSpPr>
          <p:cNvPr id="11" name="TextBox 10">
            <a:extLst>
              <a:ext uri="{FF2B5EF4-FFF2-40B4-BE49-F238E27FC236}">
                <a16:creationId xmlns:a16="http://schemas.microsoft.com/office/drawing/2014/main" id="{5E7A97E0-E7B4-5221-CB6B-B135E09CCC8E}"/>
              </a:ext>
            </a:extLst>
          </p:cNvPr>
          <p:cNvSpPr txBox="1"/>
          <p:nvPr/>
        </p:nvSpPr>
        <p:spPr bwMode="auto">
          <a:xfrm>
            <a:off x="5480547" y="2163139"/>
            <a:ext cx="5848193" cy="332508"/>
          </a:xfrm>
          <a:prstGeom prst="rect">
            <a:avLst/>
          </a:prstGeom>
          <a:noFill/>
          <a:ln>
            <a:noFill/>
          </a:ln>
        </p:spPr>
        <p:txBody>
          <a:bodyPr wrap="square" lIns="85433" tIns="42726" rIns="85433" bIns="42726" rtlCol="0">
            <a:spAutoFit/>
          </a:bodyPr>
          <a:lstStyle/>
          <a:p>
            <a:pPr>
              <a:spcBef>
                <a:spcPct val="50000"/>
              </a:spcBef>
            </a:pPr>
            <a:r>
              <a:rPr lang="en-US" sz="1600">
                <a:solidFill>
                  <a:srgbClr val="20558A"/>
                </a:solidFill>
                <a:latin typeface="Calibri" panose="020F0502020204030204" pitchFamily="34" charset="0"/>
                <a:cs typeface="Calibri" panose="020F0502020204030204" pitchFamily="34" charset="0"/>
              </a:rPr>
              <a:t>ICs with interest in the diseases or scientific areas of your research</a:t>
            </a:r>
          </a:p>
        </p:txBody>
      </p:sp>
      <p:cxnSp>
        <p:nvCxnSpPr>
          <p:cNvPr id="16" name="Straight Connector 15" descr="Underline below text &quot;Study Sections&quot;">
            <a:extLst>
              <a:ext uri="{FF2B5EF4-FFF2-40B4-BE49-F238E27FC236}">
                <a16:creationId xmlns:a16="http://schemas.microsoft.com/office/drawing/2014/main" id="{12B9332C-983E-D4D3-D456-3E8ADFC67A6E}"/>
              </a:ext>
            </a:extLst>
          </p:cNvPr>
          <p:cNvCxnSpPr>
            <a:cxnSpLocks/>
          </p:cNvCxnSpPr>
          <p:nvPr/>
        </p:nvCxnSpPr>
        <p:spPr>
          <a:xfrm>
            <a:off x="4763385" y="3269292"/>
            <a:ext cx="988133"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1B2023D8-75A6-0692-FAAB-6A2EB44754A9}"/>
              </a:ext>
            </a:extLst>
          </p:cNvPr>
          <p:cNvSpPr>
            <a:spLocks noGrp="1"/>
          </p:cNvSpPr>
          <p:nvPr>
            <p:ph type="sldNum" sz="quarter" idx="12"/>
          </p:nvPr>
        </p:nvSpPr>
        <p:spPr>
          <a:xfrm>
            <a:off x="8656320" y="6408602"/>
            <a:ext cx="2743200" cy="365125"/>
          </a:xfrm>
        </p:spPr>
        <p:txBody>
          <a:bodyPr/>
          <a:lstStyle/>
          <a:p>
            <a:fld id="{A7DDB576-49B3-42E2-89EA-6E35EA8EF806}" type="slidenum">
              <a:rPr lang="en-US" sz="1200" smtClean="0"/>
              <a:pPr/>
              <a:t>104</a:t>
            </a:fld>
            <a:endParaRPr lang="en-US" sz="1200"/>
          </a:p>
        </p:txBody>
      </p:sp>
    </p:spTree>
    <p:extLst>
      <p:ext uri="{BB962C8B-B14F-4D97-AF65-F5344CB8AC3E}">
        <p14:creationId xmlns:p14="http://schemas.microsoft.com/office/powerpoint/2010/main" val="394944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F50E05-3401-9BAA-67F1-E17C7BBFF005}"/>
              </a:ext>
            </a:extLst>
          </p:cNvPr>
          <p:cNvSpPr txBox="1">
            <a:spLocks noGrp="1"/>
          </p:cNvSpPr>
          <p:nvPr>
            <p:ph type="title" idx="4294967295"/>
          </p:nvPr>
        </p:nvSpPr>
        <p:spPr>
          <a:xfrm>
            <a:off x="80075" y="702528"/>
            <a:ext cx="217950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rPr>
              <a:t>Review Process</a:t>
            </a:r>
          </a:p>
        </p:txBody>
      </p:sp>
      <p:sp>
        <p:nvSpPr>
          <p:cNvPr id="3" name="TextBox 2">
            <a:extLst>
              <a:ext uri="{FF2B5EF4-FFF2-40B4-BE49-F238E27FC236}">
                <a16:creationId xmlns:a16="http://schemas.microsoft.com/office/drawing/2014/main" id="{34B16020-595B-FE83-B804-E337CF5A1FE5}"/>
              </a:ext>
            </a:extLst>
          </p:cNvPr>
          <p:cNvSpPr txBox="1"/>
          <p:nvPr/>
        </p:nvSpPr>
        <p:spPr bwMode="auto">
          <a:xfrm>
            <a:off x="2040870" y="2318214"/>
            <a:ext cx="8633637" cy="2394611"/>
          </a:xfrm>
          <a:prstGeom prst="rect">
            <a:avLst/>
          </a:prstGeom>
          <a:solidFill>
            <a:srgbClr val="C9E1E0"/>
          </a:solidFill>
          <a:ln>
            <a:noFill/>
          </a:ln>
        </p:spPr>
        <p:txBody>
          <a:bodyPr wrap="square" lIns="85433" tIns="42726" rIns="85433" bIns="42726" rtlCol="0">
            <a:spAutoFit/>
          </a:bodyPr>
          <a:lstStyle/>
          <a:p>
            <a:pPr marL="285750" indent="-285750" eaLnBrk="1" hangingPunct="1">
              <a:spcBef>
                <a:spcPct val="50000"/>
              </a:spcBef>
              <a:buFont typeface="Arial" panose="020B0604020202020204" pitchFamily="34" charset="0"/>
              <a:buChar char="•"/>
            </a:pPr>
            <a:r>
              <a:rPr lang="en-US" sz="2000"/>
              <a:t>Typically, 3 reviewers are assigned to each application. They provide written critiques and preliminary scores.</a:t>
            </a:r>
          </a:p>
          <a:p>
            <a:pPr marL="285750" indent="-285750">
              <a:spcBef>
                <a:spcPct val="50000"/>
              </a:spcBef>
              <a:buFont typeface="Arial" panose="020B0604020202020204" pitchFamily="34" charset="0"/>
              <a:buChar char="•"/>
            </a:pPr>
            <a:r>
              <a:rPr lang="en-US" sz="2000"/>
              <a:t>Other reviewers on the panel provide additional expertise.</a:t>
            </a:r>
          </a:p>
          <a:p>
            <a:pPr marL="285750" indent="-285750">
              <a:spcBef>
                <a:spcPct val="50000"/>
              </a:spcBef>
              <a:buFont typeface="Arial" panose="020B0604020202020204" pitchFamily="34" charset="0"/>
              <a:buChar char="•"/>
            </a:pPr>
            <a:r>
              <a:rPr lang="en-US" sz="2000"/>
              <a:t>The 3 assigned reviewers start the discussion. But all committee members who are not in conflict participate in the discussion. </a:t>
            </a:r>
          </a:p>
          <a:p>
            <a:pPr marL="285750" indent="-285750" eaLnBrk="1" hangingPunct="1">
              <a:spcBef>
                <a:spcPct val="50000"/>
              </a:spcBef>
              <a:buFont typeface="Arial" panose="020B0604020202020204" pitchFamily="34" charset="0"/>
              <a:buChar char="•"/>
            </a:pPr>
            <a:r>
              <a:rPr lang="en-US" sz="2000">
                <a:solidFill>
                  <a:srgbClr val="20558A"/>
                </a:solidFill>
              </a:rPr>
              <a:t>Review outcome (final score) is a committee decision. </a:t>
            </a:r>
          </a:p>
        </p:txBody>
      </p:sp>
      <p:pic>
        <p:nvPicPr>
          <p:cNvPr id="4" name="Picture 3">
            <a:extLst>
              <a:ext uri="{FF2B5EF4-FFF2-40B4-BE49-F238E27FC236}">
                <a16:creationId xmlns:a16="http://schemas.microsoft.com/office/drawing/2014/main" id="{2546A043-622B-D952-5D0E-759AF64ABF8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77" y="614231"/>
            <a:ext cx="8078883" cy="1446276"/>
          </a:xfrm>
          <a:prstGeom prst="rect">
            <a:avLst/>
          </a:prstGeom>
        </p:spPr>
      </p:pic>
      <p:sp>
        <p:nvSpPr>
          <p:cNvPr id="7" name="TextBox 6">
            <a:extLst>
              <a:ext uri="{FF2B5EF4-FFF2-40B4-BE49-F238E27FC236}">
                <a16:creationId xmlns:a16="http://schemas.microsoft.com/office/drawing/2014/main" id="{98BB2F97-93C3-EF50-3F16-9BC43FA22489}"/>
              </a:ext>
            </a:extLst>
          </p:cNvPr>
          <p:cNvSpPr txBox="1"/>
          <p:nvPr/>
        </p:nvSpPr>
        <p:spPr bwMode="auto">
          <a:xfrm>
            <a:off x="322407" y="4970532"/>
            <a:ext cx="11695903" cy="1184940"/>
          </a:xfrm>
          <a:prstGeom prst="rect">
            <a:avLst/>
          </a:prstGeom>
          <a:noFill/>
          <a:ln>
            <a:noFill/>
          </a:ln>
        </p:spPr>
        <p:txBody>
          <a:bodyPr wrap="square">
            <a:spAutoFit/>
          </a:bodyPr>
          <a:lstStyle/>
          <a:p>
            <a:pPr algn="ctr"/>
            <a:r>
              <a:rPr lang="en-US" sz="2000">
                <a:latin typeface="Open Sans Light" panose="020B0306030504020204" pitchFamily="34" charset="0"/>
                <a:ea typeface="Open Sans Light" panose="020B0306030504020204" pitchFamily="34" charset="0"/>
                <a:cs typeface="Open Sans Light" panose="020B0306030504020204" pitchFamily="34" charset="0"/>
              </a:rPr>
              <a:t>Scientific Review Group (SRG) Roster: Available 30 days </a:t>
            </a:r>
            <a:r>
              <a:rPr lang="en-US" sz="2000" b="1" u="sng">
                <a:latin typeface="Open Sans Light" panose="020B0306030504020204" pitchFamily="34" charset="0"/>
                <a:ea typeface="Open Sans Light" panose="020B0306030504020204" pitchFamily="34" charset="0"/>
                <a:cs typeface="Open Sans Light" panose="020B0306030504020204" pitchFamily="34" charset="0"/>
              </a:rPr>
              <a:t>before</a:t>
            </a:r>
            <a:r>
              <a:rPr lang="en-US" sz="2000">
                <a:latin typeface="Open Sans Light" panose="020B0306030504020204" pitchFamily="34" charset="0"/>
                <a:ea typeface="Open Sans Light" panose="020B0306030504020204" pitchFamily="34" charset="0"/>
                <a:cs typeface="Open Sans Light" panose="020B0306030504020204" pitchFamily="34" charset="0"/>
              </a:rPr>
              <a:t> the meeting</a:t>
            </a:r>
          </a:p>
          <a:p>
            <a:pPr algn="ctr"/>
            <a:r>
              <a:rPr lang="en-US"/>
              <a:t> </a:t>
            </a:r>
            <a:r>
              <a:rPr lang="en-US" sz="1600">
                <a:solidFill>
                  <a:srgbClr val="20558A"/>
                </a:solidFill>
                <a:hlinkClick r:id="rId3">
                  <a:extLst>
                    <a:ext uri="{A12FA001-AC4F-418D-AE19-62706E023703}">
                      <ahyp:hlinkClr xmlns:ahyp="http://schemas.microsoft.com/office/drawing/2018/hyperlinkcolor" val="tx"/>
                    </a:ext>
                  </a:extLst>
                </a:hlinkClick>
              </a:rPr>
              <a:t>https://public.era.nih.gov/pubroster/rosterIndex.era</a:t>
            </a:r>
            <a:endParaRPr lang="en-US" sz="1600">
              <a:solidFill>
                <a:srgbClr val="20558A"/>
              </a:solidFill>
            </a:endParaRPr>
          </a:p>
          <a:p>
            <a:r>
              <a:rPr lang="en-US" sz="1100" b="1" i="0">
                <a:solidFill>
                  <a:srgbClr val="212529"/>
                </a:solidFill>
                <a:effectLst/>
                <a:latin typeface="system-ui"/>
              </a:rPr>
              <a:t>Notice of NIH Policy to All Applicants:</a:t>
            </a:r>
            <a:r>
              <a:rPr lang="en-US" sz="1100" b="0" i="0">
                <a:solidFill>
                  <a:srgbClr val="212529"/>
                </a:solidFill>
                <a:effectLst/>
                <a:latin typeface="system-ui"/>
              </a:rPr>
              <a:t> Meeting rosters are provided for information purposes only. Applicant investigators and institutional officials must not communicate directly with study section members about an application before or after the review. Failure to observe this policy will create a serious breach of integrity in the peer review process, and may lead to actions outlined in </a:t>
            </a:r>
            <a:r>
              <a:rPr lang="en-US" sz="1100" b="0" i="0" u="sng" strike="noStrike">
                <a:solidFill>
                  <a:srgbClr val="0000FF"/>
                </a:solidFill>
                <a:effectLst/>
                <a:latin typeface="system-ui"/>
                <a:hlinkClick r:id="rId4"/>
              </a:rPr>
              <a:t>NOT-OD-22-044</a:t>
            </a:r>
            <a:r>
              <a:rPr lang="en-US" sz="1100" b="0" i="0">
                <a:solidFill>
                  <a:srgbClr val="212529"/>
                </a:solidFill>
                <a:effectLst/>
                <a:latin typeface="system-ui"/>
              </a:rPr>
              <a:t>, including removal of the application from immediate review.</a:t>
            </a:r>
            <a:endParaRPr lang="en-US" sz="1100"/>
          </a:p>
        </p:txBody>
      </p:sp>
      <p:sp>
        <p:nvSpPr>
          <p:cNvPr id="8" name="Slide Number Placeholder 1">
            <a:extLst>
              <a:ext uri="{FF2B5EF4-FFF2-40B4-BE49-F238E27FC236}">
                <a16:creationId xmlns:a16="http://schemas.microsoft.com/office/drawing/2014/main" id="{6BEA8CDF-DA92-B301-099F-9FA87831B1C7}"/>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105</a:t>
            </a:fld>
            <a:endParaRPr lang="en-US" sz="1200"/>
          </a:p>
        </p:txBody>
      </p:sp>
    </p:spTree>
    <p:extLst>
      <p:ext uri="{BB962C8B-B14F-4D97-AF65-F5344CB8AC3E}">
        <p14:creationId xmlns:p14="http://schemas.microsoft.com/office/powerpoint/2010/main" val="34318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83" y="252324"/>
            <a:ext cx="2092989" cy="1218031"/>
          </a:xfrm>
        </p:spPr>
        <p:txBody>
          <a:bodyPr>
            <a:normAutofit/>
          </a:bodyPr>
          <a:lstStyle/>
          <a:p>
            <a:pPr algn="ctr"/>
            <a:r>
              <a:rPr lang="en-US" sz="3200">
                <a:solidFill>
                  <a:schemeClr val="bg1"/>
                </a:solidFill>
              </a:rPr>
              <a:t>After the meeting</a:t>
            </a:r>
          </a:p>
        </p:txBody>
      </p:sp>
      <p:sp>
        <p:nvSpPr>
          <p:cNvPr id="7" name="TextBox 6">
            <a:extLst>
              <a:ext uri="{FF2B5EF4-FFF2-40B4-BE49-F238E27FC236}">
                <a16:creationId xmlns:a16="http://schemas.microsoft.com/office/drawing/2014/main" id="{F56D8A82-C95D-75E4-6F66-12C3C6E3DFA6}"/>
              </a:ext>
            </a:extLst>
          </p:cNvPr>
          <p:cNvSpPr txBox="1"/>
          <p:nvPr/>
        </p:nvSpPr>
        <p:spPr bwMode="auto">
          <a:xfrm>
            <a:off x="245806" y="318050"/>
            <a:ext cx="11896711" cy="584775"/>
          </a:xfrm>
          <a:prstGeom prst="rect">
            <a:avLst/>
          </a:prstGeom>
          <a:noFill/>
          <a:ln>
            <a:noFill/>
          </a:ln>
        </p:spPr>
        <p:txBody>
          <a:bodyPr wrap="square">
            <a:spAutoFit/>
          </a:bodyPr>
          <a:lstStyle/>
          <a:p>
            <a:pPr algn="ctr">
              <a:spcBef>
                <a:spcPct val="50000"/>
              </a:spcBef>
            </a:pPr>
            <a:r>
              <a:rPr lang="en-US" sz="3200">
                <a:latin typeface="Arial" panose="020B0604020202020204" pitchFamily="34" charset="0"/>
                <a:cs typeface="Arial" panose="020B0604020202020204" pitchFamily="34" charset="0"/>
              </a:rPr>
              <a:t>Summary Statement is the Product of That Discussion </a:t>
            </a:r>
          </a:p>
        </p:txBody>
      </p:sp>
      <p:sp>
        <p:nvSpPr>
          <p:cNvPr id="4" name="TextBox 3">
            <a:extLst>
              <a:ext uri="{FF2B5EF4-FFF2-40B4-BE49-F238E27FC236}">
                <a16:creationId xmlns:a16="http://schemas.microsoft.com/office/drawing/2014/main" id="{24B69AF8-0589-3B7C-8CED-8212DF72E079}"/>
              </a:ext>
            </a:extLst>
          </p:cNvPr>
          <p:cNvSpPr txBox="1"/>
          <p:nvPr/>
        </p:nvSpPr>
        <p:spPr bwMode="auto">
          <a:xfrm>
            <a:off x="2654178" y="1658852"/>
            <a:ext cx="8869767" cy="1141447"/>
          </a:xfrm>
          <a:prstGeom prst="rect">
            <a:avLst/>
          </a:prstGeom>
          <a:solidFill>
            <a:srgbClr val="C9E1E0"/>
          </a:solidFill>
          <a:ln>
            <a:noFill/>
          </a:ln>
        </p:spPr>
        <p:txBody>
          <a:bodyPr wrap="square" lIns="85433" tIns="42726" rIns="85433" bIns="42726" rtlCol="0">
            <a:spAutoFit/>
          </a:bodyPr>
          <a:lstStyle/>
          <a:p>
            <a:pPr marL="233363" marR="0" lvl="0" indent="-233363" algn="l" defTabSz="685800" rtl="0" eaLnBrk="1" fontAlgn="auto" latinLnBrk="0" hangingPunct="1">
              <a:lnSpc>
                <a:spcPts val="2800"/>
              </a:lnSpc>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cs typeface="Calibri" panose="020F0502020204030204" pitchFamily="34" charset="0"/>
              </a:rPr>
              <a:t>Purpose: </a:t>
            </a:r>
            <a:r>
              <a:rPr lang="en-US" sz="2000">
                <a:solidFill>
                  <a:prstClr val="black"/>
                </a:solidFill>
                <a:cs typeface="Calibri" panose="020F0502020204030204" pitchFamily="34" charset="0"/>
              </a:rPr>
              <a:t>T</a:t>
            </a:r>
            <a:r>
              <a:rPr kumimoji="0" lang="en-US" sz="2000" b="0" i="0" u="none" strike="noStrike" kern="1200" cap="none" spc="0" normalizeH="0" baseline="0" noProof="0">
                <a:ln>
                  <a:noFill/>
                </a:ln>
                <a:solidFill>
                  <a:prstClr val="black"/>
                </a:solidFill>
                <a:effectLst/>
                <a:uLnTx/>
                <a:uFillTx/>
                <a:cs typeface="Calibri" panose="020F0502020204030204" pitchFamily="34" charset="0"/>
              </a:rPr>
              <a:t>o inform program staff of the application’s scientific / technical merit</a:t>
            </a:r>
          </a:p>
          <a:p>
            <a:pPr marL="233363" indent="-233363" defTabSz="685800">
              <a:lnSpc>
                <a:spcPts val="2800"/>
              </a:lnSpc>
              <a:buFont typeface="Arial" panose="020B0604020202020204" pitchFamily="34" charset="0"/>
              <a:buChar char="•"/>
              <a:defRPr/>
            </a:pPr>
            <a:r>
              <a:rPr lang="en-US" sz="2000">
                <a:cs typeface="Calibri" panose="020F0502020204030204" pitchFamily="34" charset="0"/>
              </a:rPr>
              <a:t>Shows: Major score-drivers that led to the final overall impact score</a:t>
            </a:r>
          </a:p>
          <a:p>
            <a:pPr marL="233363" indent="-233363" defTabSz="685800">
              <a:lnSpc>
                <a:spcPts val="2800"/>
              </a:lnSpc>
              <a:buFont typeface="Arial" panose="020B0604020202020204" pitchFamily="34" charset="0"/>
              <a:buChar char="•"/>
              <a:defRPr/>
            </a:pPr>
            <a:r>
              <a:rPr lang="en-US" sz="2000">
                <a:solidFill>
                  <a:prstClr val="black"/>
                </a:solidFill>
                <a:cs typeface="Calibri" panose="020F0502020204030204" pitchFamily="34" charset="0"/>
              </a:rPr>
              <a:t>PI gets a copy of the summary statement, as a matter of transparency</a:t>
            </a:r>
          </a:p>
        </p:txBody>
      </p:sp>
      <p:sp>
        <p:nvSpPr>
          <p:cNvPr id="57346" name="Rectangle 2"/>
          <p:cNvSpPr>
            <a:spLocks noGrp="1" noChangeArrowheads="1"/>
          </p:cNvSpPr>
          <p:nvPr>
            <p:ph type="body" idx="1"/>
          </p:nvPr>
        </p:nvSpPr>
        <p:spPr>
          <a:xfrm>
            <a:off x="2883211" y="3363676"/>
            <a:ext cx="3989670" cy="2597647"/>
          </a:xfrm>
        </p:spPr>
        <p:txBody>
          <a:bodyPr>
            <a:noAutofit/>
          </a:bodyPr>
          <a:lstStyle/>
          <a:p>
            <a:pPr marL="0" indent="0" algn="ctr">
              <a:spcBef>
                <a:spcPts val="0"/>
              </a:spcBef>
              <a:buNone/>
            </a:pPr>
            <a:r>
              <a:rPr lang="en-US" sz="1800" b="1">
                <a:solidFill>
                  <a:srgbClr val="20558A"/>
                </a:solidFill>
                <a:latin typeface="+mj-lt"/>
                <a:ea typeface="Lato" panose="020F0502020204030203" pitchFamily="34" charset="0"/>
              </a:rPr>
              <a:t>Discussed </a:t>
            </a:r>
            <a:r>
              <a:rPr lang="en-US" sz="1800" b="1">
                <a:solidFill>
                  <a:srgbClr val="4472C4"/>
                </a:solidFill>
                <a:latin typeface="+mj-lt"/>
                <a:ea typeface="Lato" panose="020F0502020204030203" pitchFamily="34" charset="0"/>
              </a:rPr>
              <a:t>  </a:t>
            </a:r>
          </a:p>
          <a:p>
            <a:pPr>
              <a:spcBef>
                <a:spcPts val="400"/>
              </a:spcBef>
            </a:pPr>
            <a:r>
              <a:rPr lang="en-US" sz="1800">
                <a:solidFill>
                  <a:schemeClr val="tx1"/>
                </a:solidFill>
                <a:latin typeface="+mj-lt"/>
                <a:ea typeface="Lato" panose="020F0502020204030203" pitchFamily="34" charset="0"/>
              </a:rPr>
              <a:t>An overall impact score and, in most cases, a percentile</a:t>
            </a:r>
          </a:p>
          <a:p>
            <a:pPr>
              <a:spcBef>
                <a:spcPts val="400"/>
              </a:spcBef>
            </a:pPr>
            <a:r>
              <a:rPr lang="en-US" sz="1800">
                <a:solidFill>
                  <a:schemeClr val="tx1"/>
                </a:solidFill>
                <a:latin typeface="+mj-lt"/>
                <a:ea typeface="Lato" panose="020F0502020204030203" pitchFamily="34" charset="0"/>
              </a:rPr>
              <a:t>Resume &amp; Summary of Discussion</a:t>
            </a:r>
          </a:p>
          <a:p>
            <a:pPr>
              <a:spcBef>
                <a:spcPts val="400"/>
              </a:spcBef>
            </a:pPr>
            <a:r>
              <a:rPr lang="en-US" sz="1800">
                <a:solidFill>
                  <a:schemeClr val="tx1"/>
                </a:solidFill>
                <a:latin typeface="+mj-lt"/>
                <a:ea typeface="Lato" panose="020F0502020204030203" pitchFamily="34" charset="0"/>
              </a:rPr>
              <a:t>Assigned Reviewers’ </a:t>
            </a:r>
          </a:p>
          <a:p>
            <a:pPr lvl="1">
              <a:spcBef>
                <a:spcPts val="400"/>
              </a:spcBef>
            </a:pPr>
            <a:r>
              <a:rPr lang="en-US" sz="1800">
                <a:solidFill>
                  <a:schemeClr val="tx1"/>
                </a:solidFill>
                <a:latin typeface="+mj-lt"/>
                <a:ea typeface="Lato" panose="020F0502020204030203" pitchFamily="34" charset="0"/>
              </a:rPr>
              <a:t>Scores for the review criteria</a:t>
            </a:r>
          </a:p>
          <a:p>
            <a:pPr lvl="1">
              <a:spcBef>
                <a:spcPts val="400"/>
              </a:spcBef>
            </a:pPr>
            <a:r>
              <a:rPr lang="en-US" sz="1800">
                <a:solidFill>
                  <a:schemeClr val="tx1"/>
                </a:solidFill>
                <a:latin typeface="+mj-lt"/>
                <a:ea typeface="Lato" panose="020F0502020204030203" pitchFamily="34" charset="0"/>
              </a:rPr>
              <a:t>Written critiques</a:t>
            </a:r>
          </a:p>
          <a:p>
            <a:pPr>
              <a:spcBef>
                <a:spcPts val="400"/>
              </a:spcBef>
            </a:pPr>
            <a:r>
              <a:rPr lang="en-US" sz="1800">
                <a:solidFill>
                  <a:schemeClr val="tx1"/>
                </a:solidFill>
                <a:latin typeface="+mj-lt"/>
                <a:ea typeface="Lato" panose="020F0502020204030203" pitchFamily="34" charset="0"/>
              </a:rPr>
              <a:t>Administrative notes, if any</a:t>
            </a:r>
          </a:p>
        </p:txBody>
      </p:sp>
      <p:sp>
        <p:nvSpPr>
          <p:cNvPr id="8" name="Rectangle 2">
            <a:extLst>
              <a:ext uri="{FF2B5EF4-FFF2-40B4-BE49-F238E27FC236}">
                <a16:creationId xmlns:a16="http://schemas.microsoft.com/office/drawing/2014/main" id="{9F4A97A6-13C0-B63D-A6D2-E7DC03528772}"/>
              </a:ext>
            </a:extLst>
          </p:cNvPr>
          <p:cNvSpPr txBox="1">
            <a:spLocks noChangeArrowheads="1"/>
          </p:cNvSpPr>
          <p:nvPr/>
        </p:nvSpPr>
        <p:spPr>
          <a:xfrm>
            <a:off x="7196455" y="3363676"/>
            <a:ext cx="3989670" cy="2597647"/>
          </a:xfrm>
          <a:prstGeom prst="rect">
            <a:avLst/>
          </a:prstGeom>
        </p:spPr>
        <p:txBody>
          <a:bodyPr vert="horz" lIns="91289" tIns="45642" rIns="91289" bIns="45642" rtlCol="0">
            <a:noAutofit/>
          </a:bodyPr>
          <a:lstStyle>
            <a:lvl1pPr marL="342325" indent="-342325" algn="l" defTabSz="912872" rtl="0" eaLnBrk="1" latinLnBrk="0" hangingPunct="1">
              <a:spcBef>
                <a:spcPct val="20000"/>
              </a:spcBef>
              <a:buClr>
                <a:srgbClr val="719500"/>
              </a:buClr>
              <a:buFont typeface="Arial" pitchFamily="34" charset="0"/>
              <a:buChar char="•"/>
              <a:defRPr sz="3200" b="0" i="0" kern="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1pPr>
            <a:lvl2pPr marL="342325" indent="291612" algn="l" defTabSz="912872" rtl="0" eaLnBrk="1" latinLnBrk="0" hangingPunct="1">
              <a:spcBef>
                <a:spcPct val="20000"/>
              </a:spcBef>
              <a:buFont typeface="Arial" pitchFamily="34" charset="0"/>
              <a:buChar char="–"/>
              <a:defRPr sz="1600" b="0" i="0" kern="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2pPr>
            <a:lvl3pPr marL="634889" indent="-292049" algn="l" defTabSz="912872" rtl="0" eaLnBrk="1" latinLnBrk="0" hangingPunct="1">
              <a:spcBef>
                <a:spcPct val="20000"/>
              </a:spcBef>
              <a:buFont typeface="Arial" pitchFamily="34" charset="0"/>
              <a:buChar char="•"/>
              <a:tabLst>
                <a:tab pos="976265" algn="l"/>
              </a:tabLst>
              <a:defRPr sz="1400" b="0" i="0" kern="1200" baseline="0">
                <a:solidFill>
                  <a:schemeClr val="tx1">
                    <a:lumMod val="95000"/>
                    <a:lumOff val="5000"/>
                  </a:schemeClr>
                </a:solidFill>
                <a:latin typeface="Lato Light" panose="020F0502020204030203" pitchFamily="34" charset="0"/>
                <a:ea typeface="Lato Light" panose="020F0502020204030203" pitchFamily="34" charset="0"/>
                <a:cs typeface="Lato Light" panose="020F0502020204030203" pitchFamily="34" charset="0"/>
              </a:defRPr>
            </a:lvl3pPr>
            <a:lvl4pPr marL="914240" indent="-228560" algn="l" defTabSz="912872" rtl="0" eaLnBrk="1" latinLnBrk="0" hangingPunct="1">
              <a:spcBef>
                <a:spcPct val="20000"/>
              </a:spcBef>
              <a:buFont typeface="Arial" pitchFamily="34" charset="0"/>
              <a:buChar char="•"/>
              <a:defRPr sz="1400" b="0" i="0" kern="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4pPr>
            <a:lvl5pPr marL="1257080" indent="-279351" algn="l" defTabSz="912872" rtl="0" eaLnBrk="1" latinLnBrk="0" hangingPunct="1">
              <a:spcBef>
                <a:spcPct val="20000"/>
              </a:spcBef>
              <a:buFont typeface="Arial" pitchFamily="34" charset="0"/>
              <a:buChar char="»"/>
              <a:defRPr sz="1200" b="0" i="0" kern="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5pPr>
            <a:lvl6pPr marL="2510390" indent="-228208"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827" indent="-228208"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62" indent="-228208"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97" indent="-228208"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1800" b="1">
                <a:solidFill>
                  <a:schemeClr val="tx1"/>
                </a:solidFill>
                <a:latin typeface="+mj-lt"/>
                <a:ea typeface="Lato" panose="020F0502020204030203" pitchFamily="34" charset="0"/>
              </a:rPr>
              <a:t>Not Discussed</a:t>
            </a:r>
            <a:r>
              <a:rPr lang="en-US" sz="1800" b="1">
                <a:solidFill>
                  <a:srgbClr val="9BAC53"/>
                </a:solidFill>
                <a:latin typeface="+mj-lt"/>
                <a:ea typeface="Lato" panose="020F0502020204030203" pitchFamily="34" charset="0"/>
              </a:rPr>
              <a:t>   </a:t>
            </a:r>
          </a:p>
          <a:p>
            <a:pPr>
              <a:spcBef>
                <a:spcPts val="400"/>
              </a:spcBef>
            </a:pPr>
            <a:r>
              <a:rPr lang="en-US" sz="1800">
                <a:solidFill>
                  <a:schemeClr val="tx1"/>
                </a:solidFill>
                <a:latin typeface="+mj-lt"/>
                <a:ea typeface="Lato" panose="020F0502020204030203" pitchFamily="34" charset="0"/>
              </a:rPr>
              <a:t>An overall impact score and, in most cases, a percentile</a:t>
            </a:r>
          </a:p>
          <a:p>
            <a:pPr>
              <a:spcBef>
                <a:spcPts val="400"/>
              </a:spcBef>
            </a:pPr>
            <a:r>
              <a:rPr lang="en-US" sz="1800" strike="sngStrike">
                <a:solidFill>
                  <a:schemeClr val="tx1">
                    <a:lumMod val="65000"/>
                    <a:lumOff val="35000"/>
                  </a:schemeClr>
                </a:solidFill>
                <a:latin typeface="+mj-lt"/>
                <a:ea typeface="Lato" panose="020F0502020204030203" pitchFamily="34" charset="0"/>
              </a:rPr>
              <a:t>Resume &amp; Summary of Discussion</a:t>
            </a:r>
          </a:p>
          <a:p>
            <a:pPr>
              <a:spcBef>
                <a:spcPts val="400"/>
              </a:spcBef>
            </a:pPr>
            <a:r>
              <a:rPr lang="en-US" sz="1800">
                <a:solidFill>
                  <a:schemeClr val="tx1"/>
                </a:solidFill>
                <a:latin typeface="+mj-lt"/>
                <a:ea typeface="Lato" panose="020F0502020204030203" pitchFamily="34" charset="0"/>
              </a:rPr>
              <a:t>Assigned Reviewers’ </a:t>
            </a:r>
          </a:p>
          <a:p>
            <a:pPr lvl="1">
              <a:spcBef>
                <a:spcPts val="400"/>
              </a:spcBef>
            </a:pPr>
            <a:r>
              <a:rPr lang="en-US" sz="1800">
                <a:solidFill>
                  <a:schemeClr val="tx1"/>
                </a:solidFill>
                <a:latin typeface="+mj-lt"/>
                <a:ea typeface="Lato" panose="020F0502020204030203" pitchFamily="34" charset="0"/>
              </a:rPr>
              <a:t>Scores for the review criteria</a:t>
            </a:r>
          </a:p>
          <a:p>
            <a:pPr lvl="1">
              <a:spcBef>
                <a:spcPts val="400"/>
              </a:spcBef>
            </a:pPr>
            <a:r>
              <a:rPr lang="en-US" sz="1800">
                <a:solidFill>
                  <a:schemeClr val="tx1"/>
                </a:solidFill>
                <a:latin typeface="+mj-lt"/>
                <a:ea typeface="Lato" panose="020F0502020204030203" pitchFamily="34" charset="0"/>
              </a:rPr>
              <a:t>Written critiques</a:t>
            </a:r>
          </a:p>
          <a:p>
            <a:pPr>
              <a:spcBef>
                <a:spcPts val="400"/>
              </a:spcBef>
            </a:pPr>
            <a:r>
              <a:rPr lang="en-US" sz="1800">
                <a:solidFill>
                  <a:schemeClr val="tx1"/>
                </a:solidFill>
                <a:latin typeface="+mj-lt"/>
                <a:ea typeface="Lato" panose="020F0502020204030203" pitchFamily="34" charset="0"/>
              </a:rPr>
              <a:t>Administrative notes, if any</a:t>
            </a:r>
          </a:p>
        </p:txBody>
      </p:sp>
      <p:sp>
        <p:nvSpPr>
          <p:cNvPr id="24" name="TextBox 23">
            <a:extLst>
              <a:ext uri="{FF2B5EF4-FFF2-40B4-BE49-F238E27FC236}">
                <a16:creationId xmlns:a16="http://schemas.microsoft.com/office/drawing/2014/main" id="{5E9CD90D-BEB3-B71D-CF09-72C1B1932D12}"/>
              </a:ext>
            </a:extLst>
          </p:cNvPr>
          <p:cNvSpPr txBox="1"/>
          <p:nvPr/>
        </p:nvSpPr>
        <p:spPr bwMode="auto">
          <a:xfrm>
            <a:off x="206688" y="783885"/>
            <a:ext cx="11974945" cy="369332"/>
          </a:xfrm>
          <a:prstGeom prst="rect">
            <a:avLst/>
          </a:prstGeom>
          <a:noFill/>
          <a:ln>
            <a:noFill/>
          </a:ln>
        </p:spPr>
        <p:txBody>
          <a:bodyPr wrap="square">
            <a:spAutoFit/>
          </a:bodyPr>
          <a:lstStyle/>
          <a:p>
            <a:pPr marR="0" lvl="0" algn="ctr" defTabSz="685800" rtl="0" eaLnBrk="1" fontAlgn="auto" latinLnBrk="0" hangingPunct="1">
              <a:lnSpc>
                <a:spcPct val="100000"/>
              </a:lnSpc>
              <a:spcBef>
                <a:spcPts val="400"/>
              </a:spcBef>
              <a:spcAft>
                <a:spcPts val="0"/>
              </a:spcAft>
              <a:buClrTx/>
              <a:buSzTx/>
              <a:tabLst/>
              <a:defRPr/>
            </a:pPr>
            <a:r>
              <a:rPr lang="en-US">
                <a:solidFill>
                  <a:srgbClr val="20558A"/>
                </a:solidFill>
                <a:latin typeface="Arial" panose="020B0604020202020204" pitchFamily="34" charset="0"/>
                <a:cs typeface="Arial" panose="020B0604020202020204" pitchFamily="34" charset="0"/>
              </a:rPr>
              <a:t>Summary statement release can take about 30 calendar days </a:t>
            </a:r>
            <a:r>
              <a:rPr lang="en-US" b="1" u="sng">
                <a:solidFill>
                  <a:srgbClr val="20558A"/>
                </a:solidFill>
                <a:latin typeface="Arial" panose="020B0604020202020204" pitchFamily="34" charset="0"/>
                <a:cs typeface="Arial" panose="020B0604020202020204" pitchFamily="34" charset="0"/>
              </a:rPr>
              <a:t>after</a:t>
            </a:r>
            <a:r>
              <a:rPr lang="en-US">
                <a:solidFill>
                  <a:srgbClr val="20558A"/>
                </a:solidFill>
                <a:latin typeface="Arial" panose="020B0604020202020204" pitchFamily="34" charset="0"/>
                <a:cs typeface="Arial" panose="020B0604020202020204" pitchFamily="34" charset="0"/>
              </a:rPr>
              <a:t> the meeting</a:t>
            </a:r>
            <a:endParaRPr kumimoji="0" lang="en-US" b="0" i="0" u="none" strike="noStrike" kern="1200" cap="none" spc="0" normalizeH="0" baseline="0" noProof="0">
              <a:ln>
                <a:noFill/>
              </a:ln>
              <a:solidFill>
                <a:srgbClr val="20558A"/>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20323843-8288-1E8D-C201-E1C5B0D53B7D}"/>
              </a:ext>
            </a:extLst>
          </p:cNvPr>
          <p:cNvSpPr txBox="1">
            <a:spLocks/>
          </p:cNvSpPr>
          <p:nvPr/>
        </p:nvSpPr>
        <p:spPr>
          <a:xfrm>
            <a:off x="108527" y="1226288"/>
            <a:ext cx="3305106" cy="762000"/>
          </a:xfrm>
          <a:prstGeom prst="rect">
            <a:avLst/>
          </a:prstGeom>
          <a:noFill/>
        </p:spPr>
        <p:txBody>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r>
              <a:rPr lang="en-US" sz="2800">
                <a:solidFill>
                  <a:schemeClr val="bg1"/>
                </a:solidFill>
              </a:rPr>
              <a:t>Summary Statement</a:t>
            </a:r>
          </a:p>
        </p:txBody>
      </p:sp>
      <p:sp>
        <p:nvSpPr>
          <p:cNvPr id="11" name="TextBox 10">
            <a:extLst>
              <a:ext uri="{FF2B5EF4-FFF2-40B4-BE49-F238E27FC236}">
                <a16:creationId xmlns:a16="http://schemas.microsoft.com/office/drawing/2014/main" id="{8E77F880-5C5B-E9EB-AC50-0C3802996DD3}"/>
              </a:ext>
            </a:extLst>
          </p:cNvPr>
          <p:cNvSpPr txBox="1"/>
          <p:nvPr/>
        </p:nvSpPr>
        <p:spPr>
          <a:xfrm>
            <a:off x="206688" y="1536320"/>
            <a:ext cx="228979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Open Sans" panose="020B0606030504020204" pitchFamily="34" charset="0"/>
                <a:ea typeface="Open Sans" panose="020B0606030504020204" pitchFamily="34" charset="0"/>
                <a:cs typeface="Open Sans" panose="020B0606030504020204" pitchFamily="34" charset="0"/>
              </a:rPr>
              <a:t>After the Meeting</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1">
            <a:extLst>
              <a:ext uri="{FF2B5EF4-FFF2-40B4-BE49-F238E27FC236}">
                <a16:creationId xmlns:a16="http://schemas.microsoft.com/office/drawing/2014/main" id="{268F4CF7-F50C-F78E-B732-CAD67439178D}"/>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106</a:t>
            </a:fld>
            <a:endParaRPr lang="en-US"/>
          </a:p>
        </p:txBody>
      </p:sp>
    </p:spTree>
    <p:custDataLst>
      <p:tags r:id="rId1"/>
    </p:custDataLst>
    <p:extLst>
      <p:ext uri="{BB962C8B-B14F-4D97-AF65-F5344CB8AC3E}">
        <p14:creationId xmlns:p14="http://schemas.microsoft.com/office/powerpoint/2010/main" val="2380796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4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34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34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7346" grpId="0" uiExpand="1" build="p"/>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8536DF9-DF6E-CA78-477C-69091A371FE0}"/>
              </a:ext>
            </a:extLst>
          </p:cNvPr>
          <p:cNvSpPr txBox="1">
            <a:spLocks noGrp="1"/>
          </p:cNvSpPr>
          <p:nvPr>
            <p:ph type="title" idx="4294967295"/>
          </p:nvPr>
        </p:nvSpPr>
        <p:spPr>
          <a:xfrm>
            <a:off x="329608" y="114465"/>
            <a:ext cx="1142288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chemeClr val="tx1"/>
                </a:solidFill>
                <a:effectLst/>
                <a:uLnTx/>
                <a:uFillTx/>
              </a:rPr>
              <a:t>Summary Statement</a:t>
            </a:r>
            <a:endParaRPr kumimoji="0" lang="en-US" sz="3600" i="0" u="none" strike="noStrike" kern="1200" cap="none" spc="0" normalizeH="0" baseline="0" noProof="0">
              <a:ln>
                <a:noFill/>
              </a:ln>
              <a:solidFill>
                <a:schemeClr val="tx1"/>
              </a:solidFill>
              <a:effectLst/>
              <a:uLnTx/>
              <a:uFillTx/>
            </a:endParaRPr>
          </a:p>
        </p:txBody>
      </p:sp>
      <p:grpSp>
        <p:nvGrpSpPr>
          <p:cNvPr id="2" name="Group 1" descr="Screenshot of top portion of a sample summary statement &#10;-blue box around Program Contact&#10;-blue arrow pointing to application number&#10;-highlighted boxes for Review Group and SRG Action">
            <a:extLst>
              <a:ext uri="{FF2B5EF4-FFF2-40B4-BE49-F238E27FC236}">
                <a16:creationId xmlns:a16="http://schemas.microsoft.com/office/drawing/2014/main" id="{AD9EE90A-9DCA-6E96-FFCB-2F39371DBF49}"/>
              </a:ext>
            </a:extLst>
          </p:cNvPr>
          <p:cNvGrpSpPr/>
          <p:nvPr/>
        </p:nvGrpSpPr>
        <p:grpSpPr>
          <a:xfrm>
            <a:off x="1983213" y="738665"/>
            <a:ext cx="8592128" cy="5569369"/>
            <a:chOff x="3491345" y="96983"/>
            <a:chExt cx="8592128" cy="5569369"/>
          </a:xfrm>
        </p:grpSpPr>
        <p:pic>
          <p:nvPicPr>
            <p:cNvPr id="5" name="Picture 4">
              <a:extLst>
                <a:ext uri="{FF2B5EF4-FFF2-40B4-BE49-F238E27FC236}">
                  <a16:creationId xmlns:a16="http://schemas.microsoft.com/office/drawing/2014/main" id="{83B95C5F-3313-EE5E-AC71-94299D8E75AE}"/>
                </a:ext>
              </a:extLst>
            </p:cNvPr>
            <p:cNvPicPr>
              <a:picLocks noChangeAspect="1"/>
            </p:cNvPicPr>
            <p:nvPr/>
          </p:nvPicPr>
          <p:blipFill>
            <a:blip r:embed="rId3"/>
            <a:stretch>
              <a:fillRect/>
            </a:stretch>
          </p:blipFill>
          <p:spPr>
            <a:xfrm>
              <a:off x="3491345" y="96983"/>
              <a:ext cx="8592128" cy="5569369"/>
            </a:xfrm>
            <a:prstGeom prst="rect">
              <a:avLst/>
            </a:prstGeom>
          </p:spPr>
        </p:pic>
        <p:sp>
          <p:nvSpPr>
            <p:cNvPr id="6" name="Rectangle: Rounded Corners 5">
              <a:extLst>
                <a:ext uri="{FF2B5EF4-FFF2-40B4-BE49-F238E27FC236}">
                  <a16:creationId xmlns:a16="http://schemas.microsoft.com/office/drawing/2014/main" id="{AE3906D8-9F5E-DA24-000B-963CBB4C9418}"/>
                </a:ext>
              </a:extLst>
            </p:cNvPr>
            <p:cNvSpPr/>
            <p:nvPr/>
          </p:nvSpPr>
          <p:spPr>
            <a:xfrm>
              <a:off x="3710763" y="421992"/>
              <a:ext cx="1913860" cy="1024036"/>
            </a:xfrm>
            <a:prstGeom prst="roundRect">
              <a:avLst/>
            </a:prstGeom>
            <a:noFill/>
            <a:ln w="38100">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C59A00-2F43-918A-6F2B-D4F2B3C4DC87}"/>
                </a:ext>
              </a:extLst>
            </p:cNvPr>
            <p:cNvSpPr/>
            <p:nvPr/>
          </p:nvSpPr>
          <p:spPr>
            <a:xfrm>
              <a:off x="3710763" y="1796902"/>
              <a:ext cx="2009553" cy="382772"/>
            </a:xfrm>
            <a:prstGeom prst="rect">
              <a:avLst/>
            </a:prstGeom>
            <a:noFill/>
            <a:ln w="19050">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6CFCE6E-C107-DD31-E109-EA0A4FE21707}"/>
                </a:ext>
              </a:extLst>
            </p:cNvPr>
            <p:cNvSpPr/>
            <p:nvPr/>
          </p:nvSpPr>
          <p:spPr>
            <a:xfrm>
              <a:off x="5475767" y="2488019"/>
              <a:ext cx="1616149" cy="308344"/>
            </a:xfrm>
            <a:prstGeom prst="roundRect">
              <a:avLst/>
            </a:prstGeom>
            <a:solidFill>
              <a:srgbClr val="0F7FC9">
                <a:alpha val="14902"/>
              </a:srgbClr>
            </a:solidFill>
            <a:ln>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9" name="Rectangle: Rounded Corners 8">
              <a:extLst>
                <a:ext uri="{FF2B5EF4-FFF2-40B4-BE49-F238E27FC236}">
                  <a16:creationId xmlns:a16="http://schemas.microsoft.com/office/drawing/2014/main" id="{1D5A5AFB-00DB-BBF1-9B83-628A02DCB436}"/>
                </a:ext>
              </a:extLst>
            </p:cNvPr>
            <p:cNvSpPr/>
            <p:nvPr/>
          </p:nvSpPr>
          <p:spPr>
            <a:xfrm>
              <a:off x="5489943" y="4647940"/>
              <a:ext cx="2640175" cy="252159"/>
            </a:xfrm>
            <a:prstGeom prst="roundRect">
              <a:avLst/>
            </a:prstGeom>
            <a:solidFill>
              <a:srgbClr val="0F7FC9">
                <a:alpha val="21176"/>
              </a:srgbClr>
            </a:solidFill>
            <a:ln>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D15FCF2-0137-0B3F-5148-E3692083A979}"/>
                </a:ext>
              </a:extLst>
            </p:cNvPr>
            <p:cNvCxnSpPr/>
            <p:nvPr/>
          </p:nvCxnSpPr>
          <p:spPr>
            <a:xfrm flipH="1">
              <a:off x="7219507" y="4401881"/>
              <a:ext cx="1148316"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5C0400-C3DA-FE39-07BA-4821A44D9172}"/>
                </a:ext>
              </a:extLst>
            </p:cNvPr>
            <p:cNvCxnSpPr>
              <a:cxnSpLocks/>
            </p:cNvCxnSpPr>
            <p:nvPr/>
          </p:nvCxnSpPr>
          <p:spPr>
            <a:xfrm>
              <a:off x="7244316" y="1481472"/>
              <a:ext cx="5706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1D01471E-4568-67B0-1C4F-A0B78160686D}"/>
              </a:ext>
              <a:ext uri="{C183D7F6-B498-43B3-948B-1728B52AA6E4}">
                <adec:decorative xmlns:adec="http://schemas.microsoft.com/office/drawing/2017/decorative" val="1"/>
              </a:ext>
            </a:extLst>
          </p:cNvPr>
          <p:cNvSpPr/>
          <p:nvPr/>
        </p:nvSpPr>
        <p:spPr>
          <a:xfrm>
            <a:off x="6634686" y="5289622"/>
            <a:ext cx="121714" cy="252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
            <a:extLst>
              <a:ext uri="{FF2B5EF4-FFF2-40B4-BE49-F238E27FC236}">
                <a16:creationId xmlns:a16="http://schemas.microsoft.com/office/drawing/2014/main" id="{48FB9BE5-4AD8-658B-C26B-C8BE5E9D45B7}"/>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107</a:t>
            </a:fld>
            <a:endParaRPr lang="en-US" sz="1200"/>
          </a:p>
        </p:txBody>
      </p:sp>
    </p:spTree>
    <p:extLst>
      <p:ext uri="{BB962C8B-B14F-4D97-AF65-F5344CB8AC3E}">
        <p14:creationId xmlns:p14="http://schemas.microsoft.com/office/powerpoint/2010/main" val="26514968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EB440-72C9-0DA9-BA4F-733D4851A0D3}"/>
              </a:ext>
            </a:extLst>
          </p:cNvPr>
          <p:cNvSpPr txBox="1">
            <a:spLocks noGrp="1"/>
          </p:cNvSpPr>
          <p:nvPr>
            <p:ph type="title" idx="4294967295"/>
          </p:nvPr>
        </p:nvSpPr>
        <p:spPr>
          <a:xfrm>
            <a:off x="160560" y="360744"/>
            <a:ext cx="3289192"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rPr>
              <a:t>Summary Statement Components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i="0" u="none" strike="noStrike" kern="1200" cap="none" spc="0" normalizeH="0" baseline="0" noProof="0">
              <a:ln>
                <a:noFill/>
              </a:ln>
              <a:effectLst/>
              <a:uLnTx/>
              <a:uFillTx/>
              <a:latin typeface="Arial"/>
              <a:ea typeface="+mn-ea"/>
              <a:cs typeface="Arial"/>
            </a:endParaRPr>
          </a:p>
        </p:txBody>
      </p:sp>
      <p:grpSp>
        <p:nvGrpSpPr>
          <p:cNvPr id="5" name="Group 4" descr="Sample of Summary Statement Components">
            <a:extLst>
              <a:ext uri="{FF2B5EF4-FFF2-40B4-BE49-F238E27FC236}">
                <a16:creationId xmlns:a16="http://schemas.microsoft.com/office/drawing/2014/main" id="{757766DD-8FE5-0380-157A-843A315F48E3}"/>
              </a:ext>
            </a:extLst>
          </p:cNvPr>
          <p:cNvGrpSpPr/>
          <p:nvPr/>
        </p:nvGrpSpPr>
        <p:grpSpPr>
          <a:xfrm>
            <a:off x="4293342" y="146997"/>
            <a:ext cx="6896220" cy="6300446"/>
            <a:chOff x="2365166" y="39647"/>
            <a:chExt cx="7148013" cy="6640688"/>
          </a:xfrm>
        </p:grpSpPr>
        <p:pic>
          <p:nvPicPr>
            <p:cNvPr id="7" name="Picture 6">
              <a:extLst>
                <a:ext uri="{FF2B5EF4-FFF2-40B4-BE49-F238E27FC236}">
                  <a16:creationId xmlns:a16="http://schemas.microsoft.com/office/drawing/2014/main" id="{FAB911C6-02EC-0AF1-AAC8-ED1FA2D8325E}"/>
                </a:ext>
              </a:extLst>
            </p:cNvPr>
            <p:cNvPicPr>
              <a:picLocks noChangeAspect="1"/>
            </p:cNvPicPr>
            <p:nvPr/>
          </p:nvPicPr>
          <p:blipFill>
            <a:blip r:embed="rId2"/>
            <a:stretch>
              <a:fillRect/>
            </a:stretch>
          </p:blipFill>
          <p:spPr>
            <a:xfrm>
              <a:off x="2365166" y="39647"/>
              <a:ext cx="7132320" cy="2624043"/>
            </a:xfrm>
            <a:prstGeom prst="rect">
              <a:avLst/>
            </a:prstGeom>
          </p:spPr>
        </p:pic>
        <p:pic>
          <p:nvPicPr>
            <p:cNvPr id="4" name="Picture 3">
              <a:extLst>
                <a:ext uri="{FF2B5EF4-FFF2-40B4-BE49-F238E27FC236}">
                  <a16:creationId xmlns:a16="http://schemas.microsoft.com/office/drawing/2014/main" id="{C03B1330-B847-BD80-6BE7-5023A2023BBF}"/>
                </a:ext>
              </a:extLst>
            </p:cNvPr>
            <p:cNvPicPr>
              <a:picLocks noChangeAspect="1"/>
            </p:cNvPicPr>
            <p:nvPr/>
          </p:nvPicPr>
          <p:blipFill>
            <a:blip r:embed="rId3"/>
            <a:stretch>
              <a:fillRect/>
            </a:stretch>
          </p:blipFill>
          <p:spPr>
            <a:xfrm>
              <a:off x="2380859" y="2663690"/>
              <a:ext cx="7132320" cy="2526401"/>
            </a:xfrm>
            <a:prstGeom prst="rect">
              <a:avLst/>
            </a:prstGeom>
          </p:spPr>
        </p:pic>
        <p:pic>
          <p:nvPicPr>
            <p:cNvPr id="6" name="Picture 5">
              <a:extLst>
                <a:ext uri="{FF2B5EF4-FFF2-40B4-BE49-F238E27FC236}">
                  <a16:creationId xmlns:a16="http://schemas.microsoft.com/office/drawing/2014/main" id="{505585E2-8BBF-1EE0-A2B5-DA9A08DBFF28}"/>
                </a:ext>
              </a:extLst>
            </p:cNvPr>
            <p:cNvPicPr>
              <a:picLocks noChangeAspect="1"/>
            </p:cNvPicPr>
            <p:nvPr/>
          </p:nvPicPr>
          <p:blipFill>
            <a:blip r:embed="rId4"/>
            <a:stretch>
              <a:fillRect/>
            </a:stretch>
          </p:blipFill>
          <p:spPr>
            <a:xfrm>
              <a:off x="2365166" y="5048160"/>
              <a:ext cx="5486400" cy="1632175"/>
            </a:xfrm>
            <a:prstGeom prst="rect">
              <a:avLst/>
            </a:prstGeom>
          </p:spPr>
        </p:pic>
      </p:grpSp>
      <p:sp>
        <p:nvSpPr>
          <p:cNvPr id="8" name="TextBox 7" descr="SRO text box next to &quot;Resume and Summary of Discussion&quot; info">
            <a:extLst>
              <a:ext uri="{FF2B5EF4-FFF2-40B4-BE49-F238E27FC236}">
                <a16:creationId xmlns:a16="http://schemas.microsoft.com/office/drawing/2014/main" id="{ABEEB58E-327D-F748-071B-8A11A6827DE6}"/>
              </a:ext>
            </a:extLst>
          </p:cNvPr>
          <p:cNvSpPr txBox="1"/>
          <p:nvPr/>
        </p:nvSpPr>
        <p:spPr bwMode="auto">
          <a:xfrm>
            <a:off x="3515067" y="1197577"/>
            <a:ext cx="736792" cy="363285"/>
          </a:xfrm>
          <a:prstGeom prst="rect">
            <a:avLst/>
          </a:prstGeom>
          <a:solidFill>
            <a:srgbClr val="C9E1E0"/>
          </a:solidFill>
          <a:ln>
            <a:noFill/>
          </a:ln>
        </p:spPr>
        <p:txBody>
          <a:bodyPr wrap="none" lIns="85433" tIns="42726" rIns="85433" bIns="42726" rtlCol="0">
            <a:spAutoFit/>
          </a:bodyPr>
          <a:lstStyle/>
          <a:p>
            <a:pPr eaLnBrk="1" hangingPunct="1">
              <a:spcBef>
                <a:spcPct val="50000"/>
              </a:spcBef>
            </a:pPr>
            <a:r>
              <a:rPr lang="en-US"/>
              <a:t>SRO:</a:t>
            </a:r>
          </a:p>
        </p:txBody>
      </p:sp>
      <p:grpSp>
        <p:nvGrpSpPr>
          <p:cNvPr id="18" name="Group 17" descr="PI: This section points to Description and Public Health Relevance sections">
            <a:extLst>
              <a:ext uri="{FF2B5EF4-FFF2-40B4-BE49-F238E27FC236}">
                <a16:creationId xmlns:a16="http://schemas.microsoft.com/office/drawing/2014/main" id="{159A3463-BDFA-370A-9430-0993A18AFFF7}"/>
              </a:ext>
            </a:extLst>
          </p:cNvPr>
          <p:cNvGrpSpPr/>
          <p:nvPr/>
        </p:nvGrpSpPr>
        <p:grpSpPr>
          <a:xfrm>
            <a:off x="3520667" y="2009553"/>
            <a:ext cx="715725" cy="1063256"/>
            <a:chOff x="3520667" y="2009553"/>
            <a:chExt cx="715725" cy="1063256"/>
          </a:xfrm>
        </p:grpSpPr>
        <p:sp>
          <p:nvSpPr>
            <p:cNvPr id="9" name="TextBox 8">
              <a:extLst>
                <a:ext uri="{FF2B5EF4-FFF2-40B4-BE49-F238E27FC236}">
                  <a16:creationId xmlns:a16="http://schemas.microsoft.com/office/drawing/2014/main" id="{A8AAAD5F-4F59-815E-2D61-825081996CA4}"/>
                </a:ext>
              </a:extLst>
            </p:cNvPr>
            <p:cNvSpPr txBox="1"/>
            <p:nvPr/>
          </p:nvSpPr>
          <p:spPr bwMode="auto">
            <a:xfrm>
              <a:off x="3520667" y="2339836"/>
              <a:ext cx="454663" cy="363285"/>
            </a:xfrm>
            <a:prstGeom prst="rect">
              <a:avLst/>
            </a:prstGeom>
            <a:solidFill>
              <a:srgbClr val="C9E1E0"/>
            </a:solidFill>
            <a:ln>
              <a:noFill/>
            </a:ln>
          </p:spPr>
          <p:txBody>
            <a:bodyPr wrap="none" lIns="85433" tIns="42726" rIns="85433" bIns="42726" rtlCol="0">
              <a:spAutoFit/>
            </a:bodyPr>
            <a:lstStyle/>
            <a:p>
              <a:pPr eaLnBrk="1" hangingPunct="1">
                <a:spcBef>
                  <a:spcPct val="50000"/>
                </a:spcBef>
              </a:pPr>
              <a:r>
                <a:rPr lang="en-US"/>
                <a:t>PI:</a:t>
              </a:r>
            </a:p>
          </p:txBody>
        </p:sp>
        <p:sp>
          <p:nvSpPr>
            <p:cNvPr id="11" name="Left Brace 10">
              <a:extLst>
                <a:ext uri="{FF2B5EF4-FFF2-40B4-BE49-F238E27FC236}">
                  <a16:creationId xmlns:a16="http://schemas.microsoft.com/office/drawing/2014/main" id="{48ACA90A-328E-86EA-8D01-3B911D937460}"/>
                </a:ext>
                <a:ext uri="{C183D7F6-B498-43B3-948B-1728B52AA6E4}">
                  <adec:decorative xmlns:adec="http://schemas.microsoft.com/office/drawing/2017/decorative" val="0"/>
                </a:ext>
              </a:extLst>
            </p:cNvPr>
            <p:cNvSpPr/>
            <p:nvPr/>
          </p:nvSpPr>
          <p:spPr>
            <a:xfrm>
              <a:off x="4005610" y="2009553"/>
              <a:ext cx="230782" cy="1063256"/>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3" name="Straight Arrow Connector 12" descr="Blue arrow points to text &quot;New Investigator&quot;">
            <a:extLst>
              <a:ext uri="{FF2B5EF4-FFF2-40B4-BE49-F238E27FC236}">
                <a16:creationId xmlns:a16="http://schemas.microsoft.com/office/drawing/2014/main" id="{75882C7F-3047-3319-BBA1-4BD299D55219}"/>
              </a:ext>
            </a:extLst>
          </p:cNvPr>
          <p:cNvCxnSpPr/>
          <p:nvPr/>
        </p:nvCxnSpPr>
        <p:spPr>
          <a:xfrm flipH="1">
            <a:off x="5922336" y="660416"/>
            <a:ext cx="202019"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descr="Rev 1 is next to section titled &quot;Critique 1&quot;">
            <a:extLst>
              <a:ext uri="{FF2B5EF4-FFF2-40B4-BE49-F238E27FC236}">
                <a16:creationId xmlns:a16="http://schemas.microsoft.com/office/drawing/2014/main" id="{56ED01E0-36BB-13CF-8533-D44BE6275FBF}"/>
              </a:ext>
            </a:extLst>
          </p:cNvPr>
          <p:cNvSpPr txBox="1"/>
          <p:nvPr/>
        </p:nvSpPr>
        <p:spPr bwMode="auto">
          <a:xfrm>
            <a:off x="3472630" y="3249955"/>
            <a:ext cx="775264" cy="363285"/>
          </a:xfrm>
          <a:prstGeom prst="rect">
            <a:avLst/>
          </a:prstGeom>
          <a:solidFill>
            <a:srgbClr val="C9E1E0"/>
          </a:solidFill>
          <a:ln>
            <a:noFill/>
          </a:ln>
        </p:spPr>
        <p:txBody>
          <a:bodyPr wrap="none" lIns="85433" tIns="42726" rIns="85433" bIns="42726" rtlCol="0">
            <a:spAutoFit/>
          </a:bodyPr>
          <a:lstStyle/>
          <a:p>
            <a:pPr eaLnBrk="1" hangingPunct="1">
              <a:spcBef>
                <a:spcPct val="50000"/>
              </a:spcBef>
            </a:pPr>
            <a:r>
              <a:rPr lang="en-US"/>
              <a:t>Rev 1</a:t>
            </a:r>
          </a:p>
        </p:txBody>
      </p:sp>
      <p:sp>
        <p:nvSpPr>
          <p:cNvPr id="15" name="TextBox 14" descr="pre-meeting criteria scores next to review criteria">
            <a:extLst>
              <a:ext uri="{FF2B5EF4-FFF2-40B4-BE49-F238E27FC236}">
                <a16:creationId xmlns:a16="http://schemas.microsoft.com/office/drawing/2014/main" id="{13A5135D-0DCC-EB35-022B-12DE1A5A6613}"/>
              </a:ext>
            </a:extLst>
          </p:cNvPr>
          <p:cNvSpPr txBox="1"/>
          <p:nvPr/>
        </p:nvSpPr>
        <p:spPr bwMode="auto">
          <a:xfrm>
            <a:off x="5460887" y="3885874"/>
            <a:ext cx="5327792" cy="363285"/>
          </a:xfrm>
          <a:prstGeom prst="rect">
            <a:avLst/>
          </a:prstGeom>
          <a:solidFill>
            <a:srgbClr val="C9E1E0"/>
          </a:solidFill>
          <a:ln>
            <a:noFill/>
          </a:ln>
        </p:spPr>
        <p:txBody>
          <a:bodyPr wrap="none" lIns="85433" tIns="42726" rIns="85433" bIns="42726" rtlCol="0">
            <a:spAutoFit/>
          </a:bodyPr>
          <a:lstStyle/>
          <a:p>
            <a:pPr eaLnBrk="1" hangingPunct="1">
              <a:spcBef>
                <a:spcPct val="50000"/>
              </a:spcBef>
            </a:pPr>
            <a:r>
              <a:rPr lang="en-US" i="1"/>
              <a:t>pre-meeting</a:t>
            </a:r>
            <a:r>
              <a:rPr lang="en-US"/>
              <a:t> criteria scores and written evaluations</a:t>
            </a:r>
          </a:p>
        </p:txBody>
      </p:sp>
      <p:sp>
        <p:nvSpPr>
          <p:cNvPr id="16" name="Title 1">
            <a:extLst>
              <a:ext uri="{FF2B5EF4-FFF2-40B4-BE49-F238E27FC236}">
                <a16:creationId xmlns:a16="http://schemas.microsoft.com/office/drawing/2014/main" id="{8DCDD8DC-18D9-3FB7-364B-0B47FFD7B348}"/>
              </a:ext>
            </a:extLst>
          </p:cNvPr>
          <p:cNvSpPr txBox="1">
            <a:spLocks/>
          </p:cNvSpPr>
          <p:nvPr/>
        </p:nvSpPr>
        <p:spPr>
          <a:xfrm>
            <a:off x="5536002" y="6356740"/>
            <a:ext cx="4183900" cy="330387"/>
          </a:xfrm>
          <a:prstGeom prst="rect">
            <a:avLst/>
          </a:prstGeom>
          <a:solidFill>
            <a:srgbClr val="C9E1E0"/>
          </a:solidFill>
        </p:spPr>
        <p:txBody>
          <a:bodyPr>
            <a:normAutofit fontScale="90000" lnSpcReduction="20000"/>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algn="ctr"/>
            <a:r>
              <a:rPr lang="en-US" sz="2000">
                <a:solidFill>
                  <a:schemeClr val="tx1"/>
                </a:solidFill>
                <a:latin typeface="+mn-lt"/>
              </a:rPr>
              <a:t>Final meeting roster is attached</a:t>
            </a:r>
          </a:p>
        </p:txBody>
      </p:sp>
      <p:sp>
        <p:nvSpPr>
          <p:cNvPr id="17" name="Oval 16" descr="Circle around beginning of application number 1R01">
            <a:extLst>
              <a:ext uri="{FF2B5EF4-FFF2-40B4-BE49-F238E27FC236}">
                <a16:creationId xmlns:a16="http://schemas.microsoft.com/office/drawing/2014/main" id="{F9EF72AF-84A0-5C61-A0BF-1AEC9763D3EC}"/>
              </a:ext>
            </a:extLst>
          </p:cNvPr>
          <p:cNvSpPr/>
          <p:nvPr/>
        </p:nvSpPr>
        <p:spPr>
          <a:xfrm>
            <a:off x="4247894" y="146997"/>
            <a:ext cx="476506" cy="363285"/>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9BB07FB-2823-797E-9EB3-C4598042FDB2}"/>
              </a:ext>
            </a:extLst>
          </p:cNvPr>
          <p:cNvSpPr txBox="1"/>
          <p:nvPr/>
        </p:nvSpPr>
        <p:spPr>
          <a:xfrm>
            <a:off x="5206423" y="2263949"/>
            <a:ext cx="2097113" cy="369332"/>
          </a:xfrm>
          <a:prstGeom prst="rect">
            <a:avLst/>
          </a:prstGeom>
          <a:noFill/>
        </p:spPr>
        <p:txBody>
          <a:bodyPr wrap="none" rtlCol="0">
            <a:spAutoFit/>
          </a:bodyPr>
          <a:lstStyle/>
          <a:p>
            <a:r>
              <a:rPr lang="en-US"/>
              <a:t>Abstract &amp; Narrative</a:t>
            </a:r>
          </a:p>
        </p:txBody>
      </p:sp>
      <p:sp>
        <p:nvSpPr>
          <p:cNvPr id="20" name="Slide Number Placeholder 1">
            <a:extLst>
              <a:ext uri="{FF2B5EF4-FFF2-40B4-BE49-F238E27FC236}">
                <a16:creationId xmlns:a16="http://schemas.microsoft.com/office/drawing/2014/main" id="{2BCBF7A7-54C6-7E70-BFB5-801D77F03C86}"/>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108</a:t>
            </a:fld>
            <a:endParaRPr lang="en-US" sz="1200"/>
          </a:p>
        </p:txBody>
      </p:sp>
    </p:spTree>
    <p:extLst>
      <p:ext uri="{BB962C8B-B14F-4D97-AF65-F5344CB8AC3E}">
        <p14:creationId xmlns:p14="http://schemas.microsoft.com/office/powerpoint/2010/main" val="101245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FF0D49-32BB-9BC7-9C06-C2625FE434CD}"/>
              </a:ext>
            </a:extLst>
          </p:cNvPr>
          <p:cNvSpPr txBox="1">
            <a:spLocks noGrp="1"/>
          </p:cNvSpPr>
          <p:nvPr>
            <p:ph type="title" idx="4294967295"/>
          </p:nvPr>
        </p:nvSpPr>
        <p:spPr>
          <a:xfrm>
            <a:off x="116958" y="275667"/>
            <a:ext cx="2832652"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rPr>
              <a:t>Questions?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tx1"/>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rPr>
              <a:t>Whom to contact and when?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tx1"/>
              </a:solidFill>
              <a:effectLst/>
              <a:uLnTx/>
              <a:uFillTx/>
              <a:latin typeface="Arial"/>
              <a:ea typeface="+mn-ea"/>
              <a:cs typeface="Arial"/>
            </a:endParaRPr>
          </a:p>
        </p:txBody>
      </p:sp>
      <p:sp>
        <p:nvSpPr>
          <p:cNvPr id="3" name="Rectangle 2">
            <a:extLst>
              <a:ext uri="{FF2B5EF4-FFF2-40B4-BE49-F238E27FC236}">
                <a16:creationId xmlns:a16="http://schemas.microsoft.com/office/drawing/2014/main" id="{96E2826E-E02B-4CEC-83C7-C3C272930B54}"/>
              </a:ext>
            </a:extLst>
          </p:cNvPr>
          <p:cNvSpPr/>
          <p:nvPr/>
        </p:nvSpPr>
        <p:spPr>
          <a:xfrm>
            <a:off x="3627493" y="213403"/>
            <a:ext cx="8305800" cy="6309420"/>
          </a:xfrm>
          <a:prstGeom prst="rect">
            <a:avLst/>
          </a:prstGeom>
        </p:spPr>
        <p:txBody>
          <a:bodyPr wrap="square">
            <a:spAutoFit/>
          </a:bodyPr>
          <a:lstStyle/>
          <a:p>
            <a:pPr lvl="0" defTabSz="685800">
              <a:defRPr/>
            </a:pPr>
            <a:r>
              <a:rPr kumimoji="0" lang="en-US" sz="2400" b="1"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Planning your Submission: </a:t>
            </a:r>
            <a:r>
              <a:rPr lang="en-US" sz="2400">
                <a:solidFill>
                  <a:prstClr val="black"/>
                </a:solidFill>
                <a:latin typeface="Calibri" panose="020F0502020204030204" pitchFamily="34" charset="0"/>
                <a:ea typeface="Lato" panose="020F0502020204030203" pitchFamily="34" charset="0"/>
                <a:cs typeface="Calibri" panose="020F0502020204030204" pitchFamily="34" charset="0"/>
              </a:rPr>
              <a:t>IC’s Program Officer </a:t>
            </a:r>
            <a:endParaRPr kumimoji="0" lang="en-US" sz="2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Fit to IC’s mission. E</a:t>
            </a:r>
            <a:r>
              <a:rPr lang="en-US" sz="2000" err="1">
                <a:solidFill>
                  <a:prstClr val="black"/>
                </a:solidFill>
                <a:latin typeface="Calibri" panose="020F0502020204030204" pitchFamily="34" charset="0"/>
                <a:ea typeface="Lato" panose="020F0502020204030203" pitchFamily="34" charset="0"/>
                <a:cs typeface="Calibri" panose="020F0502020204030204" pitchFamily="34" charset="0"/>
              </a:rPr>
              <a:t>ligibility</a:t>
            </a: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 responsiveness</a:t>
            </a:r>
            <a:endParaRPr kumimoji="0" lang="en-US" sz="2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lvl="0" defTabSz="685800">
              <a:defRPr/>
            </a:pPr>
            <a:endParaRPr kumimoji="0" lang="en-US" sz="1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lvl="0" defTabSz="685800">
              <a:defRPr/>
            </a:pPr>
            <a:r>
              <a:rPr kumimoji="0" lang="en-US" sz="2400" b="1"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Before the review meeting: </a:t>
            </a:r>
            <a:r>
              <a:rPr lang="en-US" sz="2400">
                <a:latin typeface="Calibri" panose="020F0502020204030204" pitchFamily="34" charset="0"/>
                <a:ea typeface="Lato" panose="020F0502020204030203" pitchFamily="34" charset="0"/>
                <a:cs typeface="Calibri" panose="020F0502020204030204" pitchFamily="34" charset="0"/>
              </a:rPr>
              <a:t>Scientific Review Officer </a:t>
            </a:r>
            <a:endParaRPr kumimoji="0" lang="en-US" sz="2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lang="en-US" sz="2000">
                <a:latin typeface="Calibri" panose="020F0502020204030204" pitchFamily="34" charset="0"/>
                <a:ea typeface="Lato" panose="020F0502020204030203" pitchFamily="34" charset="0"/>
                <a:cs typeface="Calibri" panose="020F0502020204030204" pitchFamily="34" charset="0"/>
              </a:rPr>
              <a:t>About the review panel, post-submission materials, conflicts of interest</a:t>
            </a:r>
            <a:endParaRPr kumimoji="0" lang="en-US" sz="2000"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endParaRPr>
          </a:p>
          <a:p>
            <a:pPr defTabSz="685800"/>
            <a:r>
              <a:rPr kumimoji="0" lang="en-US" sz="2400" b="1"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After your summary statement is released: </a:t>
            </a:r>
            <a:r>
              <a:rPr lang="en-US" sz="2400">
                <a:solidFill>
                  <a:prstClr val="black"/>
                </a:solidFill>
                <a:latin typeface="Calibri" panose="020F0502020204030204" pitchFamily="34" charset="0"/>
                <a:ea typeface="Lato" panose="020F0502020204030203" pitchFamily="34" charset="0"/>
                <a:cs typeface="Calibri" panose="020F0502020204030204" pitchFamily="34" charset="0"/>
              </a:rPr>
              <a:t>Program Officer </a:t>
            </a:r>
            <a:endParaRPr kumimoji="0" lang="en-US" sz="2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Review outcomes, funding, preparing a new application</a:t>
            </a:r>
          </a:p>
          <a:p>
            <a:pPr marR="0" lvl="0" algn="l" defTabSz="6858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endParaRPr>
          </a:p>
          <a:p>
            <a:pPr marR="0" lvl="0" algn="l"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Other questions:</a:t>
            </a:r>
            <a:endParaRPr lang="en-US" sz="2400">
              <a:solidFill>
                <a:srgbClr val="20558A"/>
              </a:solidFill>
              <a:latin typeface="Calibri" panose="020F0502020204030204" pitchFamily="34" charset="0"/>
              <a:ea typeface="Lato" panose="020F0502020204030203" pitchFamily="34" charset="0"/>
              <a:cs typeface="Calibri" panose="020F0502020204030204" pitchFamily="34" charset="0"/>
            </a:endParaRPr>
          </a:p>
          <a:p>
            <a:pPr marL="342900" indent="-342900" defTabSz="685800">
              <a:buClr>
                <a:srgbClr val="853A51"/>
              </a:buClr>
              <a:buFont typeface="Arial" panose="020B0604020202020204" pitchFamily="34" charset="0"/>
              <a:buChar char="•"/>
              <a:defRPr/>
            </a:pPr>
            <a:r>
              <a:rPr lang="en-US" sz="2000" b="1">
                <a:solidFill>
                  <a:prstClr val="black"/>
                </a:solidFill>
                <a:latin typeface="Calibri" panose="020F0502020204030204" pitchFamily="34" charset="0"/>
                <a:ea typeface="Lato" panose="020F0502020204030203" pitchFamily="34" charset="0"/>
                <a:cs typeface="Calibri" panose="020F0502020204030204" pitchFamily="34" charset="0"/>
              </a:rPr>
              <a:t>If you have a concern, please report it promptly </a:t>
            </a: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so we have a full range of options to address it. </a:t>
            </a:r>
          </a:p>
          <a:p>
            <a:pPr marL="342900" lvl="0" indent="-342900" defTabSz="685800">
              <a:buClr>
                <a:srgbClr val="853A51"/>
              </a:buClr>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Concerns about the fairness of the review - contact your scientific review officer or send a message to </a:t>
            </a:r>
            <a:r>
              <a:rPr kumimoji="0" lang="en-US" sz="2000" b="0"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hlinkClick r:id="rId2">
                  <a:extLst>
                    <a:ext uri="{A12FA001-AC4F-418D-AE19-62706E023703}">
                      <ahyp:hlinkClr xmlns:ahyp="http://schemas.microsoft.com/office/drawing/2018/hyperlinkcolor" val="tx"/>
                    </a:ext>
                  </a:extLst>
                </a:hlinkClick>
              </a:rPr>
              <a:t>reportbias@csr.nih.gov</a:t>
            </a:r>
            <a:r>
              <a:rPr kumimoji="0" lang="en-US" sz="2000" b="0"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CSR investigates all concerns. If we find the review was compromised and, if possible</a:t>
            </a: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 we will re-review the application in the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same council round.</a:t>
            </a: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Concerns about review integrity - report to </a:t>
            </a:r>
            <a:r>
              <a:rPr lang="en-US" sz="2000">
                <a:solidFill>
                  <a:srgbClr val="20558A"/>
                </a:solidFill>
                <a:latin typeface="Calibri" panose="020F0502020204030204" pitchFamily="34" charset="0"/>
                <a:ea typeface="Lato" panose="020F0502020204030203" pitchFamily="34" charset="0"/>
                <a:cs typeface="Calibri" panose="020F0502020204030204" pitchFamily="34" charset="0"/>
                <a:hlinkClick r:id="rId3">
                  <a:extLst>
                    <a:ext uri="{A12FA001-AC4F-418D-AE19-62706E023703}">
                      <ahyp:hlinkClr xmlns:ahyp="http://schemas.microsoft.com/office/drawing/2018/hyperlinkcolor" val="tx"/>
                    </a:ext>
                  </a:extLst>
                </a:hlinkClick>
              </a:rPr>
              <a:t>csrrio@mail.nih.gov</a:t>
            </a:r>
            <a:r>
              <a:rPr lang="en-US" sz="2000">
                <a:solidFill>
                  <a:srgbClr val="20558A"/>
                </a:solidFill>
                <a:latin typeface="Calibri" panose="020F0502020204030204" pitchFamily="34" charset="0"/>
                <a:ea typeface="Lato" panose="020F0502020204030203" pitchFamily="34" charset="0"/>
                <a:cs typeface="Calibri" panose="020F0502020204030204" pitchFamily="34" charset="0"/>
              </a:rPr>
              <a:t>.</a:t>
            </a: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endParaRPr lang="en-US" sz="2000">
              <a:solidFill>
                <a:prstClr val="black"/>
              </a:solidFill>
              <a:latin typeface="Calibri" panose="020F0502020204030204" pitchFamily="34" charset="0"/>
              <a:ea typeface="Lato" panose="020F0502020204030203" pitchFamily="34" charset="0"/>
              <a:cs typeface="Calibri" panose="020F0502020204030204" pitchFamily="34" charset="0"/>
            </a:endParaRP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These email addresses can also be found in the signature line of all CSR staff and on CSR study section description pages. </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5" name="Slide Number Placeholder 1">
            <a:extLst>
              <a:ext uri="{FF2B5EF4-FFF2-40B4-BE49-F238E27FC236}">
                <a16:creationId xmlns:a16="http://schemas.microsoft.com/office/drawing/2014/main" id="{5B62A3FE-98DE-9AEF-4C40-355420BCB14C}"/>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109</a:t>
            </a:fld>
            <a:endParaRPr lang="en-US" sz="1200"/>
          </a:p>
        </p:txBody>
      </p:sp>
    </p:spTree>
    <p:extLst>
      <p:ext uri="{BB962C8B-B14F-4D97-AF65-F5344CB8AC3E}">
        <p14:creationId xmlns:p14="http://schemas.microsoft.com/office/powerpoint/2010/main" val="2657806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(A3)</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199" y="1825625"/>
            <a:ext cx="4600576" cy="4351338"/>
          </a:xfrm>
        </p:spPr>
        <p:txBody>
          <a:bodyPr>
            <a:normAutofit fontScale="92500"/>
          </a:bodyPr>
          <a:lstStyle/>
          <a:p>
            <a:pPr marL="0" indent="0">
              <a:buNone/>
            </a:pPr>
            <a:r>
              <a:rPr lang="en-US"/>
              <a:t>Available submission options to access prepare and submit applications to NIH</a:t>
            </a:r>
          </a:p>
          <a:p>
            <a:r>
              <a:rPr lang="en-US" b="1">
                <a:solidFill>
                  <a:srgbClr val="853A51"/>
                </a:solidFill>
              </a:rPr>
              <a:t>NIH ASSIST</a:t>
            </a:r>
          </a:p>
          <a:p>
            <a:r>
              <a:rPr lang="en-US" b="1">
                <a:solidFill>
                  <a:srgbClr val="853A51"/>
                </a:solidFill>
              </a:rPr>
              <a:t>Grants.gov Workspace</a:t>
            </a:r>
          </a:p>
          <a:p>
            <a:r>
              <a:rPr lang="en-US" b="1">
                <a:solidFill>
                  <a:srgbClr val="853A51"/>
                </a:solidFill>
              </a:rPr>
              <a:t>Organization’s System-to-System (S2S) Submission Solution</a:t>
            </a:r>
          </a:p>
          <a:p>
            <a:pPr marL="0" indent="0">
              <a:lnSpc>
                <a:spcPct val="110000"/>
              </a:lnSpc>
              <a:buNone/>
            </a:pPr>
            <a:endParaRPr lang="en-US" sz="900" b="1">
              <a:solidFill>
                <a:srgbClr val="853A51"/>
              </a:solidFill>
            </a:endParaRPr>
          </a:p>
          <a:p>
            <a:pPr marL="0" indent="0">
              <a:buNone/>
            </a:pPr>
            <a:r>
              <a:rPr lang="en-US"/>
              <a:t>Work with your organization’s grants administrators to determine which one is best for you.</a:t>
            </a:r>
          </a:p>
        </p:txBody>
      </p:sp>
      <p:sp>
        <p:nvSpPr>
          <p:cNvPr id="6" name="TextBox 5">
            <a:extLst>
              <a:ext uri="{FF2B5EF4-FFF2-40B4-BE49-F238E27FC236}">
                <a16:creationId xmlns:a16="http://schemas.microsoft.com/office/drawing/2014/main" id="{34B75064-0DE8-B2CC-A957-D108C4927B23}"/>
              </a:ext>
            </a:extLst>
          </p:cNvPr>
          <p:cNvSpPr txBox="1"/>
          <p:nvPr/>
        </p:nvSpPr>
        <p:spPr>
          <a:xfrm>
            <a:off x="5850464" y="1825625"/>
            <a:ext cx="5611711" cy="3323987"/>
          </a:xfrm>
          <a:prstGeom prst="rect">
            <a:avLst/>
          </a:prstGeom>
          <a:noFill/>
          <a:ln w="25400">
            <a:solidFill>
              <a:srgbClr val="94C4C1"/>
            </a:solidFill>
          </a:ln>
        </p:spPr>
        <p:txBody>
          <a:bodyPr wrap="square" rtlCol="0">
            <a:spAutoFit/>
          </a:bodyPr>
          <a:lstStyle/>
          <a:p>
            <a:pPr algn="l">
              <a:spcAft>
                <a:spcPts val="600"/>
              </a:spcAft>
            </a:pPr>
            <a:r>
              <a:rPr lang="en-US" b="1"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Note: </a:t>
            </a:r>
            <a:b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Regardless of option, your application will be:</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Subject to the same registration requirements</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Completed with the same data items</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Routed through Grants.gov using the same application forms package</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Validated against the same agency business rules</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Assembled in a consistent format for review consideration</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Tracked in eRA Commons</a:t>
            </a:r>
          </a:p>
        </p:txBody>
      </p:sp>
      <p:sp>
        <p:nvSpPr>
          <p:cNvPr id="7" name="TextBox 6">
            <a:extLst>
              <a:ext uri="{FF2B5EF4-FFF2-40B4-BE49-F238E27FC236}">
                <a16:creationId xmlns:a16="http://schemas.microsoft.com/office/drawing/2014/main" id="{0ACF8D8D-C890-1F67-DA34-5241E6C2250B}"/>
              </a:ext>
            </a:extLst>
          </p:cNvPr>
          <p:cNvSpPr txBox="1"/>
          <p:nvPr/>
        </p:nvSpPr>
        <p:spPr>
          <a:xfrm>
            <a:off x="4244748" y="5935687"/>
            <a:ext cx="3229538"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Submission Options</a:t>
            </a:r>
            <a:endParaRPr lang="en-US">
              <a:solidFill>
                <a:srgbClr val="20558A"/>
              </a:solidFill>
            </a:endParaRPr>
          </a:p>
        </p:txBody>
      </p:sp>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11</a:t>
            </a:fld>
            <a:endParaRPr lang="en-US"/>
          </a:p>
        </p:txBody>
      </p:sp>
    </p:spTree>
    <p:custDataLst>
      <p:tags r:id="rId1"/>
    </p:custDataLst>
    <p:extLst>
      <p:ext uri="{BB962C8B-B14F-4D97-AF65-F5344CB8AC3E}">
        <p14:creationId xmlns:p14="http://schemas.microsoft.com/office/powerpoint/2010/main" val="34863423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Computer with chart - Let's Poll Icon">
            <a:extLst>
              <a:ext uri="{FF2B5EF4-FFF2-40B4-BE49-F238E27FC236}">
                <a16:creationId xmlns:a16="http://schemas.microsoft.com/office/drawing/2014/main" id="{BBAD0942-0BA9-0D29-30A3-3C666D23F8AF}"/>
              </a:ext>
            </a:extLst>
          </p:cNvPr>
          <p:cNvGrpSpPr/>
          <p:nvPr/>
        </p:nvGrpSpPr>
        <p:grpSpPr>
          <a:xfrm>
            <a:off x="10112933" y="4288172"/>
            <a:ext cx="1905377" cy="1869245"/>
            <a:chOff x="9714204" y="365125"/>
            <a:chExt cx="1905377" cy="1869245"/>
          </a:xfrm>
        </p:grpSpPr>
        <p:pic>
          <p:nvPicPr>
            <p:cNvPr id="6" name="Picture 5" descr="Poll Icon">
              <a:extLst>
                <a:ext uri="{FF2B5EF4-FFF2-40B4-BE49-F238E27FC236}">
                  <a16:creationId xmlns:a16="http://schemas.microsoft.com/office/drawing/2014/main" id="{A65F8B93-32F5-1446-CC16-BFA3A72F242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2" name="TextBox 11">
              <a:extLst>
                <a:ext uri="{FF2B5EF4-FFF2-40B4-BE49-F238E27FC236}">
                  <a16:creationId xmlns:a16="http://schemas.microsoft.com/office/drawing/2014/main" id="{4FEE8863-24A3-8EBA-9343-023B042EF460}"/>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4" name="Title 3">
            <a:extLst>
              <a:ext uri="{FF2B5EF4-FFF2-40B4-BE49-F238E27FC236}">
                <a16:creationId xmlns:a16="http://schemas.microsoft.com/office/drawing/2014/main" id="{0A512A88-F4A3-023C-30ED-12D4CF1619BC}"/>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1: </a:t>
            </a:r>
            <a:r>
              <a:rPr kumimoji="0" lang="en-US" sz="4000" b="0" i="0" u="none" strike="noStrike" kern="1200" cap="none" spc="0" normalizeH="0" baseline="0" noProof="0">
                <a:ln>
                  <a:noFill/>
                </a:ln>
                <a:solidFill>
                  <a:schemeClr val="tx1"/>
                </a:solidFill>
                <a:effectLst/>
                <a:uLnTx/>
                <a:uFillTx/>
              </a:rPr>
              <a:t>Whom to contact and when?</a:t>
            </a:r>
          </a:p>
        </p:txBody>
      </p:sp>
      <p:sp>
        <p:nvSpPr>
          <p:cNvPr id="3" name="TextBox 2">
            <a:extLst>
              <a:ext uri="{FF2B5EF4-FFF2-40B4-BE49-F238E27FC236}">
                <a16:creationId xmlns:a16="http://schemas.microsoft.com/office/drawing/2014/main" id="{121F6B33-3113-DCA7-319E-30CED5FAB5F0}"/>
              </a:ext>
            </a:extLst>
          </p:cNvPr>
          <p:cNvSpPr txBox="1"/>
          <p:nvPr/>
        </p:nvSpPr>
        <p:spPr bwMode="auto">
          <a:xfrm>
            <a:off x="3285461" y="1052422"/>
            <a:ext cx="5847906" cy="1378948"/>
          </a:xfrm>
          <a:prstGeom prst="rect">
            <a:avLst/>
          </a:prstGeom>
          <a:no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a:pPr>
            <a:r>
              <a:rPr lang="en-US" sz="2400" b="1">
                <a:latin typeface="Calibri" panose="020F0502020204030204" pitchFamily="34" charset="0"/>
                <a:cs typeface="Calibri" panose="020F0502020204030204" pitchFamily="34" charset="0"/>
              </a:rPr>
              <a:t>I want my application to be assigned to: </a:t>
            </a:r>
          </a:p>
          <a:p>
            <a:pPr marL="744538" indent="-285750" eaLnBrk="1" hangingPunct="1">
              <a:spcBef>
                <a:spcPct val="50000"/>
              </a:spcBef>
              <a:buFont typeface="Arial" panose="020B0604020202020204" pitchFamily="34" charset="0"/>
              <a:buChar char="•"/>
            </a:pPr>
            <a:r>
              <a:rPr lang="en-US" sz="2000">
                <a:latin typeface="Calibri" panose="020F0502020204030204" pitchFamily="34" charset="0"/>
                <a:cs typeface="Calibri" panose="020F0502020204030204" pitchFamily="34" charset="0"/>
              </a:rPr>
              <a:t>IC (Component): NCI, NIGMS, NIAID</a:t>
            </a:r>
          </a:p>
          <a:p>
            <a:pPr marL="744538" indent="-285750" eaLnBrk="1" hangingPunct="1">
              <a:spcBef>
                <a:spcPct val="50000"/>
              </a:spcBef>
              <a:buFont typeface="Arial" panose="020B0604020202020204" pitchFamily="34" charset="0"/>
              <a:buChar char="•"/>
            </a:pPr>
            <a:r>
              <a:rPr lang="en-US" sz="2000">
                <a:latin typeface="Calibri" panose="020F0502020204030204" pitchFamily="34" charset="0"/>
                <a:cs typeface="Calibri" panose="020F0502020204030204" pitchFamily="34" charset="0"/>
              </a:rPr>
              <a:t>SRG (Study Section): CCB, ATA , MSFC</a:t>
            </a:r>
          </a:p>
        </p:txBody>
      </p:sp>
      <p:sp>
        <p:nvSpPr>
          <p:cNvPr id="7" name="TextBox 6">
            <a:extLst>
              <a:ext uri="{FF2B5EF4-FFF2-40B4-BE49-F238E27FC236}">
                <a16:creationId xmlns:a16="http://schemas.microsoft.com/office/drawing/2014/main" id="{A3A49CDB-5451-80A5-8AAD-82C612223FCA}"/>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8" name="TextBox 7">
            <a:extLst>
              <a:ext uri="{FF2B5EF4-FFF2-40B4-BE49-F238E27FC236}">
                <a16:creationId xmlns:a16="http://schemas.microsoft.com/office/drawing/2014/main" id="{893AE3F5-FDE7-2DB0-7DF6-29B95CE64006}"/>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9" name="TextBox 8">
            <a:extLst>
              <a:ext uri="{FF2B5EF4-FFF2-40B4-BE49-F238E27FC236}">
                <a16:creationId xmlns:a16="http://schemas.microsoft.com/office/drawing/2014/main" id="{0F498441-335E-ADF8-0752-98A712C49A35}"/>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0" name="TextBox 9">
            <a:extLst>
              <a:ext uri="{FF2B5EF4-FFF2-40B4-BE49-F238E27FC236}">
                <a16:creationId xmlns:a16="http://schemas.microsoft.com/office/drawing/2014/main" id="{2A9EAB89-4171-273C-FDEB-755C05DCEB3E}"/>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1" name="TextBox 10">
            <a:extLst>
              <a:ext uri="{FF2B5EF4-FFF2-40B4-BE49-F238E27FC236}">
                <a16:creationId xmlns:a16="http://schemas.microsoft.com/office/drawing/2014/main" id="{4EF0D6FD-38C6-2240-9A0E-909891CB06C9}"/>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110</a:t>
            </a:fld>
            <a:endParaRPr lang="en-US"/>
          </a:p>
        </p:txBody>
      </p:sp>
    </p:spTree>
    <p:extLst>
      <p:ext uri="{BB962C8B-B14F-4D97-AF65-F5344CB8AC3E}">
        <p14:creationId xmlns:p14="http://schemas.microsoft.com/office/powerpoint/2010/main" val="270169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889F54-D4DA-3C52-FB7C-AC99FDF8D8FF}"/>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2: </a:t>
            </a:r>
            <a:r>
              <a:rPr kumimoji="0" lang="en-US" sz="4000" b="0" i="0" u="none" strike="noStrike" kern="1200" cap="none" spc="0" normalizeH="0" baseline="0" noProof="0">
                <a:ln>
                  <a:noFill/>
                </a:ln>
                <a:solidFill>
                  <a:schemeClr val="tx1"/>
                </a:solidFill>
                <a:effectLst/>
                <a:uLnTx/>
                <a:uFillTx/>
              </a:rPr>
              <a:t>Whom to contact and when?</a:t>
            </a:r>
          </a:p>
        </p:txBody>
      </p:sp>
      <p:grpSp>
        <p:nvGrpSpPr>
          <p:cNvPr id="3" name="Group 2" descr="Computer with chart - Let's Poll Icon">
            <a:extLst>
              <a:ext uri="{FF2B5EF4-FFF2-40B4-BE49-F238E27FC236}">
                <a16:creationId xmlns:a16="http://schemas.microsoft.com/office/drawing/2014/main" id="{111D7F63-94C4-CAE8-A723-50DAD52DC574}"/>
              </a:ext>
            </a:extLst>
          </p:cNvPr>
          <p:cNvGrpSpPr/>
          <p:nvPr/>
        </p:nvGrpSpPr>
        <p:grpSpPr>
          <a:xfrm>
            <a:off x="10112933" y="4288172"/>
            <a:ext cx="1905377" cy="1869245"/>
            <a:chOff x="9714204" y="365125"/>
            <a:chExt cx="1905377" cy="1869245"/>
          </a:xfrm>
        </p:grpSpPr>
        <p:pic>
          <p:nvPicPr>
            <p:cNvPr id="7" name="Picture 6" descr="Poll Icon">
              <a:extLst>
                <a:ext uri="{FF2B5EF4-FFF2-40B4-BE49-F238E27FC236}">
                  <a16:creationId xmlns:a16="http://schemas.microsoft.com/office/drawing/2014/main" id="{93948453-E2DF-C0CC-5F37-16AC882BE9C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8" name="TextBox 7">
              <a:extLst>
                <a:ext uri="{FF2B5EF4-FFF2-40B4-BE49-F238E27FC236}">
                  <a16:creationId xmlns:a16="http://schemas.microsoft.com/office/drawing/2014/main" id="{229C57BB-221C-6135-15E6-D837E97AD98D}"/>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5" name="TextBox 4">
            <a:extLst>
              <a:ext uri="{FF2B5EF4-FFF2-40B4-BE49-F238E27FC236}">
                <a16:creationId xmlns:a16="http://schemas.microsoft.com/office/drawing/2014/main" id="{D7F3E69D-19C6-C884-0A22-BB775159DF74}"/>
              </a:ext>
            </a:extLst>
          </p:cNvPr>
          <p:cNvSpPr txBox="1"/>
          <p:nvPr/>
        </p:nvSpPr>
        <p:spPr bwMode="auto">
          <a:xfrm>
            <a:off x="2738320" y="1278566"/>
            <a:ext cx="6715355" cy="824950"/>
          </a:xfrm>
          <a:prstGeom prst="rect">
            <a:avLst/>
          </a:prstGeom>
          <a:solidFill>
            <a:schemeClr val="bg1"/>
          </a:solid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2"/>
            </a:pPr>
            <a:r>
              <a:rPr lang="en-US" sz="2400" b="1">
                <a:latin typeface="Calibri" panose="020F0502020204030204" pitchFamily="34" charset="0"/>
                <a:cs typeface="Calibri" panose="020F0502020204030204" pitchFamily="34" charset="0"/>
              </a:rPr>
              <a:t>My research is about ... Is this research suitable for funding by your IC?</a:t>
            </a:r>
          </a:p>
        </p:txBody>
      </p:sp>
      <p:sp>
        <p:nvSpPr>
          <p:cNvPr id="6" name="TextBox 5">
            <a:extLst>
              <a:ext uri="{FF2B5EF4-FFF2-40B4-BE49-F238E27FC236}">
                <a16:creationId xmlns:a16="http://schemas.microsoft.com/office/drawing/2014/main" id="{94CC70BF-BFEB-FEA3-7AE8-432AE2FF7DBB}"/>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2" name="TextBox 11">
            <a:extLst>
              <a:ext uri="{FF2B5EF4-FFF2-40B4-BE49-F238E27FC236}">
                <a16:creationId xmlns:a16="http://schemas.microsoft.com/office/drawing/2014/main" id="{BC692FA5-9AAB-F953-B459-E375D6704926}"/>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3" name="TextBox 12">
            <a:extLst>
              <a:ext uri="{FF2B5EF4-FFF2-40B4-BE49-F238E27FC236}">
                <a16:creationId xmlns:a16="http://schemas.microsoft.com/office/drawing/2014/main" id="{3A382A3B-BC15-A90A-042F-7C419E549980}"/>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4" name="TextBox 13">
            <a:extLst>
              <a:ext uri="{FF2B5EF4-FFF2-40B4-BE49-F238E27FC236}">
                <a16:creationId xmlns:a16="http://schemas.microsoft.com/office/drawing/2014/main" id="{2AD6B18C-279C-6ADF-BB5C-C66B96545DDA}"/>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5" name="TextBox 14">
            <a:extLst>
              <a:ext uri="{FF2B5EF4-FFF2-40B4-BE49-F238E27FC236}">
                <a16:creationId xmlns:a16="http://schemas.microsoft.com/office/drawing/2014/main" id="{96A17CB5-DAC7-41C7-4CAA-6041DC5AD82C}"/>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111</a:t>
            </a:fld>
            <a:endParaRPr lang="en-US" sz="1200"/>
          </a:p>
        </p:txBody>
      </p:sp>
    </p:spTree>
    <p:extLst>
      <p:ext uri="{BB962C8B-B14F-4D97-AF65-F5344CB8AC3E}">
        <p14:creationId xmlns:p14="http://schemas.microsoft.com/office/powerpoint/2010/main" val="72810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F2BD55-6A84-CEDF-2970-AFC48430B227}"/>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3: </a:t>
            </a:r>
            <a:r>
              <a:rPr kumimoji="0" lang="en-US" sz="4000" b="0" i="0" u="none" strike="noStrike" kern="1200" cap="none" spc="0" normalizeH="0" baseline="0" noProof="0">
                <a:ln>
                  <a:noFill/>
                </a:ln>
                <a:solidFill>
                  <a:schemeClr val="tx1"/>
                </a:solidFill>
                <a:effectLst/>
                <a:uLnTx/>
                <a:uFillTx/>
              </a:rPr>
              <a:t>Whom to contact and when?</a:t>
            </a:r>
          </a:p>
        </p:txBody>
      </p:sp>
      <p:sp>
        <p:nvSpPr>
          <p:cNvPr id="5" name="TextBox 4">
            <a:extLst>
              <a:ext uri="{FF2B5EF4-FFF2-40B4-BE49-F238E27FC236}">
                <a16:creationId xmlns:a16="http://schemas.microsoft.com/office/drawing/2014/main" id="{8651625B-39FC-12B5-6B45-799787980419}"/>
              </a:ext>
            </a:extLst>
          </p:cNvPr>
          <p:cNvSpPr txBox="1"/>
          <p:nvPr/>
        </p:nvSpPr>
        <p:spPr bwMode="auto">
          <a:xfrm>
            <a:off x="2190650" y="1407986"/>
            <a:ext cx="7905508" cy="455618"/>
          </a:xfrm>
          <a:prstGeom prst="rect">
            <a:avLst/>
          </a:prstGeom>
          <a:noFill/>
          <a:ln w="19050">
            <a:solidFill>
              <a:schemeClr val="tx1"/>
            </a:solidFill>
          </a:ln>
        </p:spPr>
        <p:txBody>
          <a:bodyPr wrap="square" lIns="85433" tIns="42726" rIns="85433" bIns="42726" rtlCol="0" anchor="t">
            <a:spAutoFit/>
          </a:bodyPr>
          <a:lstStyle/>
          <a:p>
            <a:pPr marL="457200" indent="-457200" eaLnBrk="1" hangingPunct="1">
              <a:spcBef>
                <a:spcPct val="50000"/>
              </a:spcBef>
              <a:buFont typeface="+mj-lt"/>
              <a:buAutoNum type="arabicPeriod" startAt="3"/>
            </a:pPr>
            <a:r>
              <a:rPr lang="en-US" sz="2400" b="1"/>
              <a:t>Conflicts of Interest: Please don’t assign to ---- </a:t>
            </a:r>
            <a:r>
              <a:rPr lang="en-US" sz="2400"/>
              <a:t>due to </a:t>
            </a:r>
            <a:r>
              <a:rPr lang="en-US" sz="2400" b="1"/>
              <a:t>----  </a:t>
            </a:r>
          </a:p>
        </p:txBody>
      </p:sp>
      <p:sp>
        <p:nvSpPr>
          <p:cNvPr id="6" name="TextBox 5">
            <a:extLst>
              <a:ext uri="{FF2B5EF4-FFF2-40B4-BE49-F238E27FC236}">
                <a16:creationId xmlns:a16="http://schemas.microsoft.com/office/drawing/2014/main" id="{3996441D-9FE3-FA34-DACC-17639EA5D0FE}"/>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2" name="TextBox 11">
            <a:extLst>
              <a:ext uri="{FF2B5EF4-FFF2-40B4-BE49-F238E27FC236}">
                <a16:creationId xmlns:a16="http://schemas.microsoft.com/office/drawing/2014/main" id="{CE164C02-2B76-A708-3E80-D99C8F71533B}"/>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3" name="TextBox 12">
            <a:extLst>
              <a:ext uri="{FF2B5EF4-FFF2-40B4-BE49-F238E27FC236}">
                <a16:creationId xmlns:a16="http://schemas.microsoft.com/office/drawing/2014/main" id="{4C9047A2-48ED-1F78-3BAF-DA4D30E850D8}"/>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4" name="TextBox 13">
            <a:extLst>
              <a:ext uri="{FF2B5EF4-FFF2-40B4-BE49-F238E27FC236}">
                <a16:creationId xmlns:a16="http://schemas.microsoft.com/office/drawing/2014/main" id="{5EE66FF1-22FF-65C1-C1ED-02141FFBCED8}"/>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5" name="TextBox 14">
            <a:extLst>
              <a:ext uri="{FF2B5EF4-FFF2-40B4-BE49-F238E27FC236}">
                <a16:creationId xmlns:a16="http://schemas.microsoft.com/office/drawing/2014/main" id="{5D3445F0-6822-83A4-BBC1-1D3C50012D41}"/>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112</a:t>
            </a:fld>
            <a:endParaRPr lang="en-US" sz="1200"/>
          </a:p>
        </p:txBody>
      </p:sp>
      <p:grpSp>
        <p:nvGrpSpPr>
          <p:cNvPr id="9" name="Group 8" descr="Computer with chart - Let's Poll Icon">
            <a:extLst>
              <a:ext uri="{FF2B5EF4-FFF2-40B4-BE49-F238E27FC236}">
                <a16:creationId xmlns:a16="http://schemas.microsoft.com/office/drawing/2014/main" id="{AA40305F-9AAA-B32F-F4EB-63518CAF764C}"/>
              </a:ext>
            </a:extLst>
          </p:cNvPr>
          <p:cNvGrpSpPr/>
          <p:nvPr/>
        </p:nvGrpSpPr>
        <p:grpSpPr>
          <a:xfrm>
            <a:off x="10112933" y="4288172"/>
            <a:ext cx="1905377" cy="1869245"/>
            <a:chOff x="9714204" y="365125"/>
            <a:chExt cx="1905377" cy="1869245"/>
          </a:xfrm>
        </p:grpSpPr>
        <p:pic>
          <p:nvPicPr>
            <p:cNvPr id="10" name="Picture 9" descr="Poll Icon">
              <a:extLst>
                <a:ext uri="{FF2B5EF4-FFF2-40B4-BE49-F238E27FC236}">
                  <a16:creationId xmlns:a16="http://schemas.microsoft.com/office/drawing/2014/main" id="{2D745958-94B1-F6A3-0FB9-F661C9BD8C6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1" name="TextBox 10">
              <a:extLst>
                <a:ext uri="{FF2B5EF4-FFF2-40B4-BE49-F238E27FC236}">
                  <a16:creationId xmlns:a16="http://schemas.microsoft.com/office/drawing/2014/main" id="{96F402D5-3CD8-B0AF-B359-A07CB93E7DBF}"/>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301956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9A632-18FC-7FC9-1FCB-7289FFA97E24}"/>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4: </a:t>
            </a:r>
            <a:r>
              <a:rPr kumimoji="0" lang="en-US" sz="4000" b="0" i="0" u="none" strike="noStrike" kern="1200" cap="none" spc="0" normalizeH="0" baseline="0" noProof="0">
                <a:ln>
                  <a:noFill/>
                </a:ln>
                <a:solidFill>
                  <a:schemeClr val="tx1"/>
                </a:solidFill>
                <a:effectLst/>
                <a:uLnTx/>
                <a:uFillTx/>
              </a:rPr>
              <a:t>Whom to contact and when?</a:t>
            </a:r>
          </a:p>
        </p:txBody>
      </p:sp>
      <p:grpSp>
        <p:nvGrpSpPr>
          <p:cNvPr id="3" name="Group 2" descr="Computer with chart - Let's Poll Icon">
            <a:extLst>
              <a:ext uri="{FF2B5EF4-FFF2-40B4-BE49-F238E27FC236}">
                <a16:creationId xmlns:a16="http://schemas.microsoft.com/office/drawing/2014/main" id="{D41AFB8F-B5DF-3A2F-6F25-AE9A1E3E6211}"/>
              </a:ext>
            </a:extLst>
          </p:cNvPr>
          <p:cNvGrpSpPr/>
          <p:nvPr/>
        </p:nvGrpSpPr>
        <p:grpSpPr>
          <a:xfrm>
            <a:off x="10112933" y="4288172"/>
            <a:ext cx="1905377" cy="1869245"/>
            <a:chOff x="9714204" y="365125"/>
            <a:chExt cx="1905377" cy="1869245"/>
          </a:xfrm>
        </p:grpSpPr>
        <p:pic>
          <p:nvPicPr>
            <p:cNvPr id="6" name="Picture 5" descr="Poll Icon">
              <a:extLst>
                <a:ext uri="{FF2B5EF4-FFF2-40B4-BE49-F238E27FC236}">
                  <a16:creationId xmlns:a16="http://schemas.microsoft.com/office/drawing/2014/main" id="{139AF424-71D8-B1E6-1831-FCCA74D6165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7" name="TextBox 6">
              <a:extLst>
                <a:ext uri="{FF2B5EF4-FFF2-40B4-BE49-F238E27FC236}">
                  <a16:creationId xmlns:a16="http://schemas.microsoft.com/office/drawing/2014/main" id="{BB7AD426-A2C1-F20E-EE6A-2C3F53A4478F}"/>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5" name="TextBox 4">
            <a:extLst>
              <a:ext uri="{FF2B5EF4-FFF2-40B4-BE49-F238E27FC236}">
                <a16:creationId xmlns:a16="http://schemas.microsoft.com/office/drawing/2014/main" id="{9D5359CA-B8DA-311F-9EFB-883158AF6CEE}"/>
              </a:ext>
            </a:extLst>
          </p:cNvPr>
          <p:cNvSpPr txBox="1"/>
          <p:nvPr/>
        </p:nvSpPr>
        <p:spPr bwMode="auto">
          <a:xfrm>
            <a:off x="3032037" y="1271920"/>
            <a:ext cx="6071191" cy="824950"/>
          </a:xfrm>
          <a:prstGeom prst="rect">
            <a:avLst/>
          </a:prstGeom>
          <a:solidFill>
            <a:schemeClr val="bg1"/>
          </a:solidFill>
          <a:ln w="19050">
            <a:solidFill>
              <a:schemeClr val="tx1"/>
            </a:solidFill>
          </a:ln>
        </p:spPr>
        <p:txBody>
          <a:bodyPr wrap="square" lIns="85433" tIns="42726" rIns="85433" bIns="42726" rtlCol="0" anchor="t">
            <a:spAutoFit/>
          </a:bodyPr>
          <a:lstStyle/>
          <a:p>
            <a:pPr marL="457200" indent="-457200" eaLnBrk="1" hangingPunct="1">
              <a:spcBef>
                <a:spcPct val="50000"/>
              </a:spcBef>
              <a:buFont typeface="+mj-lt"/>
              <a:buAutoNum type="arabicPeriod" startAt="4"/>
            </a:pPr>
            <a:r>
              <a:rPr lang="en-US" sz="2400" b="1"/>
              <a:t>I am checking to see if study section XXX is appropriate for my application</a:t>
            </a:r>
            <a:r>
              <a:rPr lang="en-US" sz="2400"/>
              <a:t>?</a:t>
            </a:r>
          </a:p>
        </p:txBody>
      </p:sp>
      <p:sp>
        <p:nvSpPr>
          <p:cNvPr id="13" name="TextBox 12">
            <a:extLst>
              <a:ext uri="{FF2B5EF4-FFF2-40B4-BE49-F238E27FC236}">
                <a16:creationId xmlns:a16="http://schemas.microsoft.com/office/drawing/2014/main" id="{C27109E7-160F-66BE-7916-7FA661F5134B}"/>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4" name="TextBox 13">
            <a:extLst>
              <a:ext uri="{FF2B5EF4-FFF2-40B4-BE49-F238E27FC236}">
                <a16:creationId xmlns:a16="http://schemas.microsoft.com/office/drawing/2014/main" id="{01E17C72-25E0-5188-67FD-343CF056D1A0}"/>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5" name="TextBox 14">
            <a:extLst>
              <a:ext uri="{FF2B5EF4-FFF2-40B4-BE49-F238E27FC236}">
                <a16:creationId xmlns:a16="http://schemas.microsoft.com/office/drawing/2014/main" id="{150486B4-CA28-90AA-89F4-9C35790243DA}"/>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6" name="TextBox 15">
            <a:extLst>
              <a:ext uri="{FF2B5EF4-FFF2-40B4-BE49-F238E27FC236}">
                <a16:creationId xmlns:a16="http://schemas.microsoft.com/office/drawing/2014/main" id="{4E6DA88D-85BE-97AE-8055-902E6DE95FF6}"/>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7" name="TextBox 16">
            <a:extLst>
              <a:ext uri="{FF2B5EF4-FFF2-40B4-BE49-F238E27FC236}">
                <a16:creationId xmlns:a16="http://schemas.microsoft.com/office/drawing/2014/main" id="{F08FAFE7-319D-FE87-6052-7435CC86E502}"/>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113</a:t>
            </a:fld>
            <a:endParaRPr lang="en-US" sz="1200"/>
          </a:p>
        </p:txBody>
      </p:sp>
    </p:spTree>
    <p:extLst>
      <p:ext uri="{BB962C8B-B14F-4D97-AF65-F5344CB8AC3E}">
        <p14:creationId xmlns:p14="http://schemas.microsoft.com/office/powerpoint/2010/main" val="355362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533621-C1F9-E901-075D-D382C7BEEE1D}"/>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5: </a:t>
            </a:r>
            <a:r>
              <a:rPr kumimoji="0" lang="en-US" sz="4000" b="0" i="0" u="none" strike="noStrike" kern="1200" cap="none" spc="0" normalizeH="0" baseline="0" noProof="0">
                <a:ln>
                  <a:noFill/>
                </a:ln>
                <a:solidFill>
                  <a:schemeClr val="tx1"/>
                </a:solidFill>
                <a:effectLst/>
                <a:uLnTx/>
                <a:uFillTx/>
              </a:rPr>
              <a:t>Whom to contact and when?</a:t>
            </a:r>
          </a:p>
        </p:txBody>
      </p:sp>
      <p:sp>
        <p:nvSpPr>
          <p:cNvPr id="5" name="TextBox 4">
            <a:extLst>
              <a:ext uri="{FF2B5EF4-FFF2-40B4-BE49-F238E27FC236}">
                <a16:creationId xmlns:a16="http://schemas.microsoft.com/office/drawing/2014/main" id="{1F1C49C0-AE42-8AC2-5235-D8E8646425E8}"/>
              </a:ext>
            </a:extLst>
          </p:cNvPr>
          <p:cNvSpPr txBox="1"/>
          <p:nvPr/>
        </p:nvSpPr>
        <p:spPr bwMode="auto">
          <a:xfrm>
            <a:off x="2334345" y="1220933"/>
            <a:ext cx="7549117" cy="1132727"/>
          </a:xfrm>
          <a:prstGeom prst="rect">
            <a:avLst/>
          </a:prstGeom>
          <a:no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5"/>
            </a:pPr>
            <a:r>
              <a:rPr lang="en-US" sz="2400" b="1">
                <a:latin typeface="Calibri" panose="020F0502020204030204" pitchFamily="34" charset="0"/>
                <a:cs typeface="Calibri" panose="020F0502020204030204" pitchFamily="34" charset="0"/>
              </a:rPr>
              <a:t>I requested study section YYY, but my application has been placed in ZZZ. I am a standing member of YYY. </a:t>
            </a:r>
            <a:r>
              <a:rPr lang="en-US" sz="2000" b="1" i="1">
                <a:latin typeface="Calibri" panose="020F0502020204030204" pitchFamily="34" charset="0"/>
                <a:cs typeface="Calibri" panose="020F0502020204030204" pitchFamily="34" charset="0"/>
              </a:rPr>
              <a:t>(Member conflict SEP</a:t>
            </a:r>
            <a:r>
              <a:rPr lang="en-US" sz="2000" i="1">
                <a:latin typeface="Calibri" panose="020F0502020204030204" pitchFamily="34" charset="0"/>
                <a:cs typeface="Calibri" panose="020F0502020204030204" pitchFamily="34" charset="0"/>
              </a:rPr>
              <a:t>)</a:t>
            </a:r>
            <a:endParaRPr lang="en-US" sz="2400" i="1">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5787C9A-7840-3A34-749B-1AF89C451A1D}"/>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2" name="TextBox 11">
            <a:extLst>
              <a:ext uri="{FF2B5EF4-FFF2-40B4-BE49-F238E27FC236}">
                <a16:creationId xmlns:a16="http://schemas.microsoft.com/office/drawing/2014/main" id="{A038339B-E9D9-4DD0-6D0A-1319CFACEF86}"/>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3" name="TextBox 12">
            <a:extLst>
              <a:ext uri="{FF2B5EF4-FFF2-40B4-BE49-F238E27FC236}">
                <a16:creationId xmlns:a16="http://schemas.microsoft.com/office/drawing/2014/main" id="{8D450D40-2840-9CAE-4377-58D51A3B549A}"/>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4" name="TextBox 13">
            <a:extLst>
              <a:ext uri="{FF2B5EF4-FFF2-40B4-BE49-F238E27FC236}">
                <a16:creationId xmlns:a16="http://schemas.microsoft.com/office/drawing/2014/main" id="{355F89AB-7E14-E0B2-09CE-99DFE8EF112A}"/>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5" name="TextBox 14">
            <a:extLst>
              <a:ext uri="{FF2B5EF4-FFF2-40B4-BE49-F238E27FC236}">
                <a16:creationId xmlns:a16="http://schemas.microsoft.com/office/drawing/2014/main" id="{DE7F0219-D1B4-2F16-4B96-367C56E87AD3}"/>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114</a:t>
            </a:fld>
            <a:endParaRPr lang="en-US" sz="1200"/>
          </a:p>
        </p:txBody>
      </p:sp>
      <p:grpSp>
        <p:nvGrpSpPr>
          <p:cNvPr id="9" name="Group 8" descr="Computer with chart - Let's Poll Icon">
            <a:extLst>
              <a:ext uri="{FF2B5EF4-FFF2-40B4-BE49-F238E27FC236}">
                <a16:creationId xmlns:a16="http://schemas.microsoft.com/office/drawing/2014/main" id="{F45D0CB5-A51D-2ECC-D3D2-C376EA1995C6}"/>
              </a:ext>
            </a:extLst>
          </p:cNvPr>
          <p:cNvGrpSpPr/>
          <p:nvPr/>
        </p:nvGrpSpPr>
        <p:grpSpPr>
          <a:xfrm>
            <a:off x="10112933" y="4288172"/>
            <a:ext cx="1905377" cy="1869245"/>
            <a:chOff x="9714204" y="365125"/>
            <a:chExt cx="1905377" cy="1869245"/>
          </a:xfrm>
        </p:grpSpPr>
        <p:pic>
          <p:nvPicPr>
            <p:cNvPr id="10" name="Picture 9" descr="Poll Icon">
              <a:extLst>
                <a:ext uri="{FF2B5EF4-FFF2-40B4-BE49-F238E27FC236}">
                  <a16:creationId xmlns:a16="http://schemas.microsoft.com/office/drawing/2014/main" id="{F158CBB2-E5AF-1F92-737B-D0AF7337B8A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1" name="TextBox 10">
              <a:extLst>
                <a:ext uri="{FF2B5EF4-FFF2-40B4-BE49-F238E27FC236}">
                  <a16:creationId xmlns:a16="http://schemas.microsoft.com/office/drawing/2014/main" id="{8DFB5635-782F-47A7-A977-96EF817FBB5E}"/>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117314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152E87-C44B-00A6-372D-66D79819306D}"/>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6: </a:t>
            </a:r>
            <a:r>
              <a:rPr kumimoji="0" lang="en-US" sz="4000" b="0" i="0" u="none" strike="noStrike" kern="1200" cap="none" spc="0" normalizeH="0" baseline="0" noProof="0">
                <a:ln>
                  <a:noFill/>
                </a:ln>
                <a:solidFill>
                  <a:schemeClr val="tx1"/>
                </a:solidFill>
                <a:effectLst/>
                <a:uLnTx/>
                <a:uFillTx/>
              </a:rPr>
              <a:t>Whom to contact and when?</a:t>
            </a:r>
          </a:p>
        </p:txBody>
      </p:sp>
      <p:sp>
        <p:nvSpPr>
          <p:cNvPr id="5" name="TextBox 4">
            <a:extLst>
              <a:ext uri="{FF2B5EF4-FFF2-40B4-BE49-F238E27FC236}">
                <a16:creationId xmlns:a16="http://schemas.microsoft.com/office/drawing/2014/main" id="{1E62F14E-20E6-A438-0BE4-7915A4EA58B9}"/>
              </a:ext>
            </a:extLst>
          </p:cNvPr>
          <p:cNvSpPr txBox="1"/>
          <p:nvPr/>
        </p:nvSpPr>
        <p:spPr bwMode="auto">
          <a:xfrm>
            <a:off x="2688250" y="945680"/>
            <a:ext cx="6758766" cy="824950"/>
          </a:xfrm>
          <a:prstGeom prst="rect">
            <a:avLst/>
          </a:prstGeom>
          <a:solidFill>
            <a:schemeClr val="bg1"/>
          </a:solid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6"/>
            </a:pPr>
            <a:r>
              <a:rPr lang="en-US" sz="2400" b="1">
                <a:latin typeface="Calibri" panose="020F0502020204030204" pitchFamily="34" charset="0"/>
                <a:cs typeface="Calibri" panose="020F0502020204030204" pitchFamily="34" charset="0"/>
              </a:rPr>
              <a:t>My resubmission application (A?) is missing the Introduction section. Can we add it now?</a:t>
            </a:r>
          </a:p>
        </p:txBody>
      </p:sp>
      <p:sp>
        <p:nvSpPr>
          <p:cNvPr id="12" name="TextBox 11">
            <a:extLst>
              <a:ext uri="{FF2B5EF4-FFF2-40B4-BE49-F238E27FC236}">
                <a16:creationId xmlns:a16="http://schemas.microsoft.com/office/drawing/2014/main" id="{F49C46DF-9986-25BA-A2EA-8D9B4ECD84D0}"/>
              </a:ext>
            </a:extLst>
          </p:cNvPr>
          <p:cNvSpPr txBox="1"/>
          <p:nvPr/>
        </p:nvSpPr>
        <p:spPr bwMode="auto">
          <a:xfrm>
            <a:off x="4801775" y="49689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3" name="TextBox 12">
            <a:extLst>
              <a:ext uri="{FF2B5EF4-FFF2-40B4-BE49-F238E27FC236}">
                <a16:creationId xmlns:a16="http://schemas.microsoft.com/office/drawing/2014/main" id="{60CD18FC-F4B4-21C3-04CE-185FA0424EC2}"/>
              </a:ext>
            </a:extLst>
          </p:cNvPr>
          <p:cNvSpPr txBox="1"/>
          <p:nvPr/>
        </p:nvSpPr>
        <p:spPr bwMode="auto">
          <a:xfrm>
            <a:off x="4367128" y="42321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4" name="TextBox 13">
            <a:extLst>
              <a:ext uri="{FF2B5EF4-FFF2-40B4-BE49-F238E27FC236}">
                <a16:creationId xmlns:a16="http://schemas.microsoft.com/office/drawing/2014/main" id="{0AC831BF-8C4C-AA4D-7684-2112CEB682EB}"/>
              </a:ext>
            </a:extLst>
          </p:cNvPr>
          <p:cNvSpPr txBox="1"/>
          <p:nvPr/>
        </p:nvSpPr>
        <p:spPr bwMode="auto">
          <a:xfrm>
            <a:off x="4737989" y="27605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5" name="TextBox 14">
            <a:extLst>
              <a:ext uri="{FF2B5EF4-FFF2-40B4-BE49-F238E27FC236}">
                <a16:creationId xmlns:a16="http://schemas.microsoft.com/office/drawing/2014/main" id="{5ABFCC37-A90D-1765-EB1A-A721B33C9156}"/>
              </a:ext>
            </a:extLst>
          </p:cNvPr>
          <p:cNvSpPr txBox="1"/>
          <p:nvPr/>
        </p:nvSpPr>
        <p:spPr bwMode="auto">
          <a:xfrm>
            <a:off x="5236423" y="35035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6" name="TextBox 15">
            <a:extLst>
              <a:ext uri="{FF2B5EF4-FFF2-40B4-BE49-F238E27FC236}">
                <a16:creationId xmlns:a16="http://schemas.microsoft.com/office/drawing/2014/main" id="{1AC982FF-495D-DB7F-86DD-30A06CEA647B}"/>
              </a:ext>
            </a:extLst>
          </p:cNvPr>
          <p:cNvSpPr txBox="1"/>
          <p:nvPr/>
        </p:nvSpPr>
        <p:spPr bwMode="auto">
          <a:xfrm>
            <a:off x="5249330" y="20176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115</a:t>
            </a:fld>
            <a:endParaRPr lang="en-US"/>
          </a:p>
        </p:txBody>
      </p:sp>
      <p:grpSp>
        <p:nvGrpSpPr>
          <p:cNvPr id="8" name="Group 7" descr="Computer with chart - Let's Poll Icon">
            <a:extLst>
              <a:ext uri="{FF2B5EF4-FFF2-40B4-BE49-F238E27FC236}">
                <a16:creationId xmlns:a16="http://schemas.microsoft.com/office/drawing/2014/main" id="{99AD966F-40CB-CDC7-1C44-0CEB4A60A135}"/>
              </a:ext>
            </a:extLst>
          </p:cNvPr>
          <p:cNvGrpSpPr/>
          <p:nvPr/>
        </p:nvGrpSpPr>
        <p:grpSpPr>
          <a:xfrm>
            <a:off x="10112933" y="4288172"/>
            <a:ext cx="1905377" cy="1869245"/>
            <a:chOff x="9714204" y="365125"/>
            <a:chExt cx="1905377" cy="1869245"/>
          </a:xfrm>
        </p:grpSpPr>
        <p:pic>
          <p:nvPicPr>
            <p:cNvPr id="9" name="Picture 8" descr="Poll Icon">
              <a:extLst>
                <a:ext uri="{FF2B5EF4-FFF2-40B4-BE49-F238E27FC236}">
                  <a16:creationId xmlns:a16="http://schemas.microsoft.com/office/drawing/2014/main" id="{A12BDEBE-8753-ACF6-6F47-0C28DD01213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0" name="TextBox 9">
              <a:extLst>
                <a:ext uri="{FF2B5EF4-FFF2-40B4-BE49-F238E27FC236}">
                  <a16:creationId xmlns:a16="http://schemas.microsoft.com/office/drawing/2014/main" id="{B1C10AAA-F474-5B9C-41B5-29A2D28493E7}"/>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1497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D0608E-0C72-1ED4-7A18-F7958277E274}"/>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7: </a:t>
            </a:r>
            <a:r>
              <a:rPr kumimoji="0" lang="en-US" sz="4000" b="0" i="0" u="none" strike="noStrike" kern="1200" cap="none" spc="0" normalizeH="0" baseline="0" noProof="0">
                <a:ln>
                  <a:noFill/>
                </a:ln>
                <a:solidFill>
                  <a:schemeClr val="tx1"/>
                </a:solidFill>
                <a:effectLst/>
                <a:uLnTx/>
                <a:uFillTx/>
              </a:rPr>
              <a:t>Whom to contact and when?</a:t>
            </a:r>
          </a:p>
        </p:txBody>
      </p:sp>
      <p:sp>
        <p:nvSpPr>
          <p:cNvPr id="5" name="TextBox 4">
            <a:extLst>
              <a:ext uri="{FF2B5EF4-FFF2-40B4-BE49-F238E27FC236}">
                <a16:creationId xmlns:a16="http://schemas.microsoft.com/office/drawing/2014/main" id="{2D2792A0-D511-36A2-D0B0-1FAF598DCCE6}"/>
              </a:ext>
            </a:extLst>
          </p:cNvPr>
          <p:cNvSpPr txBox="1"/>
          <p:nvPr/>
        </p:nvSpPr>
        <p:spPr bwMode="auto">
          <a:xfrm>
            <a:off x="2562488" y="820662"/>
            <a:ext cx="7092832" cy="824950"/>
          </a:xfrm>
          <a:prstGeom prst="rect">
            <a:avLst/>
          </a:prstGeom>
          <a:solidFill>
            <a:schemeClr val="bg1"/>
          </a:solid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7"/>
            </a:pPr>
            <a:r>
              <a:rPr lang="en-US" sz="2400" b="1">
                <a:latin typeface="Calibri" panose="020F0502020204030204" pitchFamily="34" charset="0"/>
                <a:cs typeface="Calibri" panose="020F0502020204030204" pitchFamily="34" charset="0"/>
              </a:rPr>
              <a:t>I am an Early Stage Investigator (ESI) and would like to serve on a study section. What should I do?</a:t>
            </a:r>
          </a:p>
        </p:txBody>
      </p:sp>
      <p:sp>
        <p:nvSpPr>
          <p:cNvPr id="12" name="TextBox 11">
            <a:extLst>
              <a:ext uri="{FF2B5EF4-FFF2-40B4-BE49-F238E27FC236}">
                <a16:creationId xmlns:a16="http://schemas.microsoft.com/office/drawing/2014/main" id="{E10049A6-C48F-D9D0-7DF0-DD54C206E4BE}"/>
              </a:ext>
            </a:extLst>
          </p:cNvPr>
          <p:cNvSpPr txBox="1"/>
          <p:nvPr/>
        </p:nvSpPr>
        <p:spPr bwMode="auto">
          <a:xfrm>
            <a:off x="4801775" y="49689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3" name="TextBox 12">
            <a:extLst>
              <a:ext uri="{FF2B5EF4-FFF2-40B4-BE49-F238E27FC236}">
                <a16:creationId xmlns:a16="http://schemas.microsoft.com/office/drawing/2014/main" id="{C6F1B101-BD14-8303-9D7E-1A93D1A62EB1}"/>
              </a:ext>
            </a:extLst>
          </p:cNvPr>
          <p:cNvSpPr txBox="1"/>
          <p:nvPr/>
        </p:nvSpPr>
        <p:spPr bwMode="auto">
          <a:xfrm>
            <a:off x="4367128" y="42321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4" name="TextBox 13">
            <a:extLst>
              <a:ext uri="{FF2B5EF4-FFF2-40B4-BE49-F238E27FC236}">
                <a16:creationId xmlns:a16="http://schemas.microsoft.com/office/drawing/2014/main" id="{23D68E80-AF98-0387-DD8E-8D3E36991AD0}"/>
              </a:ext>
            </a:extLst>
          </p:cNvPr>
          <p:cNvSpPr txBox="1"/>
          <p:nvPr/>
        </p:nvSpPr>
        <p:spPr bwMode="auto">
          <a:xfrm>
            <a:off x="4737989" y="27605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5" name="TextBox 14">
            <a:extLst>
              <a:ext uri="{FF2B5EF4-FFF2-40B4-BE49-F238E27FC236}">
                <a16:creationId xmlns:a16="http://schemas.microsoft.com/office/drawing/2014/main" id="{DA495EB7-5913-BB41-1AC1-42EC65B67DBA}"/>
              </a:ext>
            </a:extLst>
          </p:cNvPr>
          <p:cNvSpPr txBox="1"/>
          <p:nvPr/>
        </p:nvSpPr>
        <p:spPr bwMode="auto">
          <a:xfrm>
            <a:off x="5236423" y="35035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6" name="TextBox 15">
            <a:extLst>
              <a:ext uri="{FF2B5EF4-FFF2-40B4-BE49-F238E27FC236}">
                <a16:creationId xmlns:a16="http://schemas.microsoft.com/office/drawing/2014/main" id="{A4F6F288-A7D1-4E70-E61A-FF4206202B8B}"/>
              </a:ext>
            </a:extLst>
          </p:cNvPr>
          <p:cNvSpPr txBox="1"/>
          <p:nvPr/>
        </p:nvSpPr>
        <p:spPr bwMode="auto">
          <a:xfrm>
            <a:off x="5249330" y="20176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6" name="TextBox 5">
            <a:extLst>
              <a:ext uri="{FF2B5EF4-FFF2-40B4-BE49-F238E27FC236}">
                <a16:creationId xmlns:a16="http://schemas.microsoft.com/office/drawing/2014/main" id="{F4D70F72-4BD3-4373-C4FD-E238E79145B0}"/>
              </a:ext>
            </a:extLst>
          </p:cNvPr>
          <p:cNvSpPr txBox="1"/>
          <p:nvPr/>
        </p:nvSpPr>
        <p:spPr>
          <a:xfrm>
            <a:off x="4040604" y="6405037"/>
            <a:ext cx="4110787" cy="369332"/>
          </a:xfrm>
          <a:prstGeom prst="rect">
            <a:avLst/>
          </a:prstGeom>
          <a:solidFill>
            <a:srgbClr val="C4DEDC"/>
          </a:solidFill>
          <a:ln>
            <a:solidFill>
              <a:schemeClr val="accent1"/>
            </a:solidFill>
          </a:ln>
        </p:spPr>
        <p:txBody>
          <a:bodyPr wrap="square">
            <a:spAutoFit/>
          </a:bodyPr>
          <a:lstStyle/>
          <a:p>
            <a:r>
              <a:rPr lang="en-US" sz="1800">
                <a:effectLst/>
                <a:ea typeface="Calibri" panose="020F0502020204030204" pitchFamily="34" charset="0"/>
              </a:rPr>
              <a:t>Resource: </a:t>
            </a:r>
            <a:r>
              <a:rPr lang="en-US" sz="1800" u="sng">
                <a:solidFill>
                  <a:srgbClr val="20558A"/>
                </a:solidFill>
                <a:effectLst/>
                <a:ea typeface="Calibri" panose="020F0502020204030204" pitchFamily="34" charset="0"/>
                <a:hlinkClick r:id="rId3">
                  <a:extLst>
                    <a:ext uri="{A12FA001-AC4F-418D-AE19-62706E023703}">
                      <ahyp:hlinkClr xmlns:ahyp="http://schemas.microsoft.com/office/drawing/2018/hyperlinkcolor" val="tx"/>
                    </a:ext>
                  </a:extLst>
                </a:hlinkClick>
              </a:rPr>
              <a:t>Early Career Reviewer program</a:t>
            </a:r>
            <a:endParaRPr lang="en-US">
              <a:solidFill>
                <a:srgbClr val="20558A"/>
              </a:solidFill>
            </a:endParaRP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116</a:t>
            </a:fld>
            <a:endParaRPr lang="en-US" sz="1200"/>
          </a:p>
        </p:txBody>
      </p:sp>
      <p:grpSp>
        <p:nvGrpSpPr>
          <p:cNvPr id="9" name="Group 8" descr="Computer with chart - Let's Poll Icon">
            <a:extLst>
              <a:ext uri="{FF2B5EF4-FFF2-40B4-BE49-F238E27FC236}">
                <a16:creationId xmlns:a16="http://schemas.microsoft.com/office/drawing/2014/main" id="{FA733FF8-8C08-D85E-E521-073BAF3DBD7F}"/>
              </a:ext>
            </a:extLst>
          </p:cNvPr>
          <p:cNvGrpSpPr/>
          <p:nvPr/>
        </p:nvGrpSpPr>
        <p:grpSpPr>
          <a:xfrm>
            <a:off x="10112933" y="4288172"/>
            <a:ext cx="1905377" cy="1869245"/>
            <a:chOff x="9714204" y="365125"/>
            <a:chExt cx="1905377" cy="1869245"/>
          </a:xfrm>
        </p:grpSpPr>
        <p:pic>
          <p:nvPicPr>
            <p:cNvPr id="10" name="Picture 9" descr="Poll Icon">
              <a:extLst>
                <a:ext uri="{FF2B5EF4-FFF2-40B4-BE49-F238E27FC236}">
                  <a16:creationId xmlns:a16="http://schemas.microsoft.com/office/drawing/2014/main" id="{7D9D5597-3021-E26E-E9DC-9609212477B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1" name="TextBox 10">
              <a:extLst>
                <a:ext uri="{FF2B5EF4-FFF2-40B4-BE49-F238E27FC236}">
                  <a16:creationId xmlns:a16="http://schemas.microsoft.com/office/drawing/2014/main" id="{B4D06017-1465-EDD7-9332-4441AD776F86}"/>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33221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C90F9D-B8FB-2DE4-CF52-3BCCE52B87E9}"/>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8: </a:t>
            </a:r>
            <a:r>
              <a:rPr kumimoji="0" lang="en-US" sz="4000" b="0" i="0" u="none" strike="noStrike" kern="1200" cap="none" spc="0" normalizeH="0" baseline="0" noProof="0">
                <a:ln>
                  <a:noFill/>
                </a:ln>
                <a:solidFill>
                  <a:schemeClr val="tx1"/>
                </a:solidFill>
                <a:effectLst/>
                <a:uLnTx/>
                <a:uFillTx/>
              </a:rPr>
              <a:t>Whom to contact and when?</a:t>
            </a:r>
          </a:p>
        </p:txBody>
      </p:sp>
      <p:sp>
        <p:nvSpPr>
          <p:cNvPr id="5" name="TextBox 4">
            <a:extLst>
              <a:ext uri="{FF2B5EF4-FFF2-40B4-BE49-F238E27FC236}">
                <a16:creationId xmlns:a16="http://schemas.microsoft.com/office/drawing/2014/main" id="{2DF2ABE2-F6E1-B028-C296-F7F913375127}"/>
              </a:ext>
            </a:extLst>
          </p:cNvPr>
          <p:cNvSpPr txBox="1"/>
          <p:nvPr/>
        </p:nvSpPr>
        <p:spPr bwMode="auto">
          <a:xfrm>
            <a:off x="2730748" y="1052428"/>
            <a:ext cx="6756311" cy="824950"/>
          </a:xfrm>
          <a:prstGeom prst="rect">
            <a:avLst/>
          </a:prstGeom>
          <a:no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8"/>
            </a:pPr>
            <a:r>
              <a:rPr lang="en-US" sz="2400" b="1"/>
              <a:t>My recently reviewed application did not get a score. Will I get a summary statement?</a:t>
            </a:r>
          </a:p>
        </p:txBody>
      </p:sp>
      <p:sp>
        <p:nvSpPr>
          <p:cNvPr id="12" name="TextBox 11">
            <a:extLst>
              <a:ext uri="{FF2B5EF4-FFF2-40B4-BE49-F238E27FC236}">
                <a16:creationId xmlns:a16="http://schemas.microsoft.com/office/drawing/2014/main" id="{BD906C71-251F-9ED4-9F31-0E7BF04A1D70}"/>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3" name="TextBox 12">
            <a:extLst>
              <a:ext uri="{FF2B5EF4-FFF2-40B4-BE49-F238E27FC236}">
                <a16:creationId xmlns:a16="http://schemas.microsoft.com/office/drawing/2014/main" id="{D0B02453-C463-ACE7-E091-4ACE9F2D07FD}"/>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4" name="TextBox 13">
            <a:extLst>
              <a:ext uri="{FF2B5EF4-FFF2-40B4-BE49-F238E27FC236}">
                <a16:creationId xmlns:a16="http://schemas.microsoft.com/office/drawing/2014/main" id="{F3B9B322-671A-0A06-B31E-60A231BD94A3}"/>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5" name="TextBox 14">
            <a:extLst>
              <a:ext uri="{FF2B5EF4-FFF2-40B4-BE49-F238E27FC236}">
                <a16:creationId xmlns:a16="http://schemas.microsoft.com/office/drawing/2014/main" id="{950B13B7-7B55-0C2E-75B6-C0497E108FFB}"/>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6" name="TextBox 15">
            <a:extLst>
              <a:ext uri="{FF2B5EF4-FFF2-40B4-BE49-F238E27FC236}">
                <a16:creationId xmlns:a16="http://schemas.microsoft.com/office/drawing/2014/main" id="{BDA177C4-CE9E-F3E4-0503-81B6CCAF87DA}"/>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117</a:t>
            </a:fld>
            <a:endParaRPr lang="en-US"/>
          </a:p>
        </p:txBody>
      </p:sp>
      <p:grpSp>
        <p:nvGrpSpPr>
          <p:cNvPr id="8" name="Group 7" descr="Computer with chart - Let's Poll Icon">
            <a:extLst>
              <a:ext uri="{FF2B5EF4-FFF2-40B4-BE49-F238E27FC236}">
                <a16:creationId xmlns:a16="http://schemas.microsoft.com/office/drawing/2014/main" id="{F3B324DB-BD49-1E75-B5E1-6062A5177D29}"/>
              </a:ext>
            </a:extLst>
          </p:cNvPr>
          <p:cNvGrpSpPr/>
          <p:nvPr/>
        </p:nvGrpSpPr>
        <p:grpSpPr>
          <a:xfrm>
            <a:off x="10112933" y="4288172"/>
            <a:ext cx="1905377" cy="1869245"/>
            <a:chOff x="9714204" y="365125"/>
            <a:chExt cx="1905377" cy="1869245"/>
          </a:xfrm>
        </p:grpSpPr>
        <p:pic>
          <p:nvPicPr>
            <p:cNvPr id="9" name="Picture 8" descr="Poll Icon">
              <a:extLst>
                <a:ext uri="{FF2B5EF4-FFF2-40B4-BE49-F238E27FC236}">
                  <a16:creationId xmlns:a16="http://schemas.microsoft.com/office/drawing/2014/main" id="{CC2A6B1D-E9B2-6D60-F533-3E74FEE26FF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0" name="TextBox 9">
              <a:extLst>
                <a:ext uri="{FF2B5EF4-FFF2-40B4-BE49-F238E27FC236}">
                  <a16:creationId xmlns:a16="http://schemas.microsoft.com/office/drawing/2014/main" id="{E829A8BD-FAAB-57D7-98E7-54413DA7786E}"/>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226970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767B87-EA60-EA7C-220E-6BB7011B0149}"/>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9: </a:t>
            </a:r>
            <a:r>
              <a:rPr kumimoji="0" lang="en-US" sz="4000" b="0" i="0" u="none" strike="noStrike" kern="1200" cap="none" spc="0" normalizeH="0" baseline="0" noProof="0">
                <a:ln>
                  <a:noFill/>
                </a:ln>
                <a:solidFill>
                  <a:schemeClr val="tx1"/>
                </a:solidFill>
                <a:effectLst/>
                <a:uLnTx/>
                <a:uFillTx/>
              </a:rPr>
              <a:t>Whom to contact and when?</a:t>
            </a:r>
          </a:p>
        </p:txBody>
      </p:sp>
      <p:sp>
        <p:nvSpPr>
          <p:cNvPr id="5" name="TextBox 4">
            <a:extLst>
              <a:ext uri="{FF2B5EF4-FFF2-40B4-BE49-F238E27FC236}">
                <a16:creationId xmlns:a16="http://schemas.microsoft.com/office/drawing/2014/main" id="{2CE2D4CC-9E89-3C97-E361-4BBF7CEE7B4C}"/>
              </a:ext>
            </a:extLst>
          </p:cNvPr>
          <p:cNvSpPr txBox="1"/>
          <p:nvPr/>
        </p:nvSpPr>
        <p:spPr bwMode="auto">
          <a:xfrm>
            <a:off x="2666863" y="1374822"/>
            <a:ext cx="6884082" cy="824950"/>
          </a:xfrm>
          <a:prstGeom prst="rect">
            <a:avLst/>
          </a:prstGeom>
          <a:solidFill>
            <a:schemeClr val="bg1"/>
          </a:solid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9"/>
            </a:pPr>
            <a:r>
              <a:rPr lang="en-US" sz="2400" b="1">
                <a:latin typeface="Calibri" panose="020F0502020204030204" pitchFamily="34" charset="0"/>
                <a:cs typeface="Calibri" panose="020F0502020204030204" pitchFamily="34" charset="0"/>
              </a:rPr>
              <a:t>The score for my application is ---. Can we speak to discuss if it can be funded?</a:t>
            </a:r>
          </a:p>
        </p:txBody>
      </p:sp>
      <p:sp>
        <p:nvSpPr>
          <p:cNvPr id="12" name="TextBox 11">
            <a:extLst>
              <a:ext uri="{FF2B5EF4-FFF2-40B4-BE49-F238E27FC236}">
                <a16:creationId xmlns:a16="http://schemas.microsoft.com/office/drawing/2014/main" id="{3CFCBCAE-D6C6-00BC-6D9C-86C3AE071D5B}"/>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3" name="TextBox 12">
            <a:extLst>
              <a:ext uri="{FF2B5EF4-FFF2-40B4-BE49-F238E27FC236}">
                <a16:creationId xmlns:a16="http://schemas.microsoft.com/office/drawing/2014/main" id="{6E36CC9E-A384-CE81-1880-AD8435048F6F}"/>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4" name="TextBox 13">
            <a:extLst>
              <a:ext uri="{FF2B5EF4-FFF2-40B4-BE49-F238E27FC236}">
                <a16:creationId xmlns:a16="http://schemas.microsoft.com/office/drawing/2014/main" id="{E38EAEB9-AC6A-CD31-BA35-1E39C8A4F745}"/>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5" name="TextBox 14">
            <a:extLst>
              <a:ext uri="{FF2B5EF4-FFF2-40B4-BE49-F238E27FC236}">
                <a16:creationId xmlns:a16="http://schemas.microsoft.com/office/drawing/2014/main" id="{70F5A3FC-EA54-8B01-1446-C8AEF8345482}"/>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6" name="TextBox 15">
            <a:extLst>
              <a:ext uri="{FF2B5EF4-FFF2-40B4-BE49-F238E27FC236}">
                <a16:creationId xmlns:a16="http://schemas.microsoft.com/office/drawing/2014/main" id="{6F2FFA50-9595-1F7F-3434-4F3ACAD9F4E3}"/>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118</a:t>
            </a:fld>
            <a:endParaRPr lang="en-US"/>
          </a:p>
        </p:txBody>
      </p:sp>
      <p:grpSp>
        <p:nvGrpSpPr>
          <p:cNvPr id="8" name="Group 7" descr="Computer with chart - Let's Poll Icon">
            <a:extLst>
              <a:ext uri="{FF2B5EF4-FFF2-40B4-BE49-F238E27FC236}">
                <a16:creationId xmlns:a16="http://schemas.microsoft.com/office/drawing/2014/main" id="{8F7C913E-9BF3-6512-66D7-A912119871BF}"/>
              </a:ext>
            </a:extLst>
          </p:cNvPr>
          <p:cNvGrpSpPr/>
          <p:nvPr/>
        </p:nvGrpSpPr>
        <p:grpSpPr>
          <a:xfrm>
            <a:off x="10112933" y="4288172"/>
            <a:ext cx="1905377" cy="1869245"/>
            <a:chOff x="9714204" y="365125"/>
            <a:chExt cx="1905377" cy="1869245"/>
          </a:xfrm>
        </p:grpSpPr>
        <p:pic>
          <p:nvPicPr>
            <p:cNvPr id="9" name="Picture 8" descr="Poll Icon">
              <a:extLst>
                <a:ext uri="{FF2B5EF4-FFF2-40B4-BE49-F238E27FC236}">
                  <a16:creationId xmlns:a16="http://schemas.microsoft.com/office/drawing/2014/main" id="{FAE70768-DFDC-0036-B913-5A4698A7B17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0" name="TextBox 9">
              <a:extLst>
                <a:ext uri="{FF2B5EF4-FFF2-40B4-BE49-F238E27FC236}">
                  <a16:creationId xmlns:a16="http://schemas.microsoft.com/office/drawing/2014/main" id="{57411B56-C2C4-64B1-94B6-BF03B9845D80}"/>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240113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E5ED79-E9B8-C46D-A867-E1D8740117A5}"/>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10: </a:t>
            </a:r>
            <a:r>
              <a:rPr kumimoji="0" lang="en-US" sz="4000" b="0" i="0" u="none" strike="noStrike" kern="1200" cap="none" spc="0" normalizeH="0" baseline="0" noProof="0">
                <a:ln>
                  <a:noFill/>
                </a:ln>
                <a:solidFill>
                  <a:schemeClr val="tx1"/>
                </a:solidFill>
                <a:effectLst/>
                <a:uLnTx/>
                <a:uFillTx/>
              </a:rPr>
              <a:t>Whom to contact and when?</a:t>
            </a:r>
          </a:p>
        </p:txBody>
      </p:sp>
      <p:grpSp>
        <p:nvGrpSpPr>
          <p:cNvPr id="3" name="Group 2" descr="Computer with chart - Let's Poll Icon">
            <a:extLst>
              <a:ext uri="{FF2B5EF4-FFF2-40B4-BE49-F238E27FC236}">
                <a16:creationId xmlns:a16="http://schemas.microsoft.com/office/drawing/2014/main" id="{C8CEA0BF-1D8F-A2FD-E641-E91C132D3552}"/>
              </a:ext>
            </a:extLst>
          </p:cNvPr>
          <p:cNvGrpSpPr/>
          <p:nvPr/>
        </p:nvGrpSpPr>
        <p:grpSpPr>
          <a:xfrm>
            <a:off x="10112933" y="4449846"/>
            <a:ext cx="1905377" cy="1869245"/>
            <a:chOff x="9714204" y="365125"/>
            <a:chExt cx="1905377" cy="1869245"/>
          </a:xfrm>
        </p:grpSpPr>
        <p:pic>
          <p:nvPicPr>
            <p:cNvPr id="6" name="Picture 5" descr="Poll Icon">
              <a:extLst>
                <a:ext uri="{FF2B5EF4-FFF2-40B4-BE49-F238E27FC236}">
                  <a16:creationId xmlns:a16="http://schemas.microsoft.com/office/drawing/2014/main" id="{DEA1C6AF-4228-5180-7BD6-BE74B91F973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7" name="TextBox 6">
              <a:extLst>
                <a:ext uri="{FF2B5EF4-FFF2-40B4-BE49-F238E27FC236}">
                  <a16:creationId xmlns:a16="http://schemas.microsoft.com/office/drawing/2014/main" id="{076ADBFB-03FD-8B97-017B-790DEED25142}"/>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12" name="TextBox 11">
            <a:extLst>
              <a:ext uri="{FF2B5EF4-FFF2-40B4-BE49-F238E27FC236}">
                <a16:creationId xmlns:a16="http://schemas.microsoft.com/office/drawing/2014/main" id="{420EADE4-B9AD-EB2E-6C7F-EB821C0B3D3F}"/>
              </a:ext>
            </a:extLst>
          </p:cNvPr>
          <p:cNvSpPr txBox="1"/>
          <p:nvPr/>
        </p:nvSpPr>
        <p:spPr bwMode="auto">
          <a:xfrm>
            <a:off x="2371559" y="1431133"/>
            <a:ext cx="7474689" cy="824950"/>
          </a:xfrm>
          <a:prstGeom prst="rect">
            <a:avLst/>
          </a:prstGeom>
          <a:no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10"/>
            </a:pPr>
            <a:r>
              <a:rPr lang="en-US" sz="2400" b="1"/>
              <a:t>I have an NSF CAREER award and would like to apply for R01 funding from NIH. Am I eligible </a:t>
            </a:r>
            <a:r>
              <a:rPr lang="en-US" sz="2400" b="1">
                <a:latin typeface="Calibri" panose="020F0502020204030204" pitchFamily="34" charset="0"/>
                <a:cs typeface="Calibri" panose="020F0502020204030204" pitchFamily="34" charset="0"/>
              </a:rPr>
              <a:t>to</a:t>
            </a:r>
            <a:r>
              <a:rPr lang="en-US" sz="2400" b="1"/>
              <a:t> apply?</a:t>
            </a:r>
          </a:p>
        </p:txBody>
      </p:sp>
      <p:sp>
        <p:nvSpPr>
          <p:cNvPr id="5" name="TextBox 4">
            <a:extLst>
              <a:ext uri="{FF2B5EF4-FFF2-40B4-BE49-F238E27FC236}">
                <a16:creationId xmlns:a16="http://schemas.microsoft.com/office/drawing/2014/main" id="{CFF961D7-9439-523E-DA69-B7E4AE054F9B}"/>
              </a:ext>
            </a:extLst>
          </p:cNvPr>
          <p:cNvSpPr txBox="1"/>
          <p:nvPr/>
        </p:nvSpPr>
        <p:spPr bwMode="auto">
          <a:xfrm>
            <a:off x="4801775" y="5959530"/>
            <a:ext cx="2588449" cy="363285"/>
          </a:xfrm>
          <a:prstGeom prst="rect">
            <a:avLst/>
          </a:prstGeom>
          <a:solidFill>
            <a:srgbClr val="C4DEDC"/>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3" name="TextBox 12">
            <a:extLst>
              <a:ext uri="{FF2B5EF4-FFF2-40B4-BE49-F238E27FC236}">
                <a16:creationId xmlns:a16="http://schemas.microsoft.com/office/drawing/2014/main" id="{4043256C-CD58-7F84-DC8C-A52CA370CDE1}"/>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4" name="TextBox 13">
            <a:extLst>
              <a:ext uri="{FF2B5EF4-FFF2-40B4-BE49-F238E27FC236}">
                <a16:creationId xmlns:a16="http://schemas.microsoft.com/office/drawing/2014/main" id="{A57A7F4E-D01A-D9F0-AD8E-85F65B7AD67B}"/>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5" name="TextBox 14">
            <a:extLst>
              <a:ext uri="{FF2B5EF4-FFF2-40B4-BE49-F238E27FC236}">
                <a16:creationId xmlns:a16="http://schemas.microsoft.com/office/drawing/2014/main" id="{DFF38AB4-89AA-3866-5AA8-4696363AADE1}"/>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6" name="TextBox 15">
            <a:extLst>
              <a:ext uri="{FF2B5EF4-FFF2-40B4-BE49-F238E27FC236}">
                <a16:creationId xmlns:a16="http://schemas.microsoft.com/office/drawing/2014/main" id="{395F1B85-3718-F3C5-693A-95E315E3FF32}"/>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119</a:t>
            </a:fld>
            <a:endParaRPr lang="en-US"/>
          </a:p>
        </p:txBody>
      </p:sp>
    </p:spTree>
    <p:extLst>
      <p:ext uri="{BB962C8B-B14F-4D97-AF65-F5344CB8AC3E}">
        <p14:creationId xmlns:p14="http://schemas.microsoft.com/office/powerpoint/2010/main" val="203273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(Q4)</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22002" y="4524375"/>
            <a:ext cx="8760098" cy="2247479"/>
          </a:xfrm>
        </p:spPr>
        <p:txBody>
          <a:bodyPr>
            <a:normAutofit/>
          </a:bodyPr>
          <a:lstStyle/>
          <a:p>
            <a:pPr marL="0" indent="0">
              <a:buNone/>
            </a:pPr>
            <a:r>
              <a:rPr lang="en-US" sz="3200">
                <a:solidFill>
                  <a:srgbClr val="013B6B"/>
                </a:solidFill>
              </a:rPr>
              <a:t>What system can applicants use to help identify a potential scientific review group?</a:t>
            </a:r>
          </a:p>
        </p:txBody>
      </p:sp>
      <p:grpSp>
        <p:nvGrpSpPr>
          <p:cNvPr id="37" name="Group 36"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F881B05D-9F93-F541-3C3A-94BEB692F7E0}"/>
              </a:ext>
            </a:extLst>
          </p:cNvPr>
          <p:cNvGrpSpPr/>
          <p:nvPr/>
        </p:nvGrpSpPr>
        <p:grpSpPr>
          <a:xfrm>
            <a:off x="0" y="50055"/>
            <a:ext cx="12117095" cy="5137235"/>
            <a:chOff x="0" y="45421"/>
            <a:chExt cx="12117095" cy="5137235"/>
          </a:xfrm>
        </p:grpSpPr>
        <p:grpSp>
          <p:nvGrpSpPr>
            <p:cNvPr id="38" name="Group 37"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D102FD83-004E-FC3C-D9EB-523BBF13A484}"/>
                </a:ext>
              </a:extLst>
            </p:cNvPr>
            <p:cNvGrpSpPr/>
            <p:nvPr/>
          </p:nvGrpSpPr>
          <p:grpSpPr>
            <a:xfrm>
              <a:off x="0" y="45421"/>
              <a:ext cx="12117095" cy="5137235"/>
              <a:chOff x="0" y="45421"/>
              <a:chExt cx="12117095" cy="5137235"/>
            </a:xfrm>
          </p:grpSpPr>
          <p:sp>
            <p:nvSpPr>
              <p:cNvPr id="46" name="Arrow: Right 45">
                <a:extLst>
                  <a:ext uri="{FF2B5EF4-FFF2-40B4-BE49-F238E27FC236}">
                    <a16:creationId xmlns:a16="http://schemas.microsoft.com/office/drawing/2014/main" id="{84D78A87-71CD-9350-722F-4F5777942D5C}"/>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47" name="Group 46" descr="The NIH Grants Process includes the following phases: Plan to Apply; Write Application; Submit; Review; Award; and Post-Award Monitoring and Reporting.">
                <a:extLst>
                  <a:ext uri="{FF2B5EF4-FFF2-40B4-BE49-F238E27FC236}">
                    <a16:creationId xmlns:a16="http://schemas.microsoft.com/office/drawing/2014/main" id="{0EC0D316-EFAC-490D-4C2E-77C488F31E84}"/>
                  </a:ext>
                </a:extLst>
              </p:cNvPr>
              <p:cNvGrpSpPr/>
              <p:nvPr/>
            </p:nvGrpSpPr>
            <p:grpSpPr>
              <a:xfrm>
                <a:off x="158986" y="1575552"/>
                <a:ext cx="11665212" cy="2054894"/>
                <a:chOff x="158986" y="1575552"/>
                <a:chExt cx="11665212" cy="2054894"/>
              </a:xfrm>
            </p:grpSpPr>
            <p:sp>
              <p:nvSpPr>
                <p:cNvPr id="48" name="Freeform: Shape 47">
                  <a:extLst>
                    <a:ext uri="{FF2B5EF4-FFF2-40B4-BE49-F238E27FC236}">
                      <a16:creationId xmlns:a16="http://schemas.microsoft.com/office/drawing/2014/main" id="{735D127F-4D7D-DB26-8B9F-DA16F9D3DE6F}"/>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49" name="Freeform: Shape 48">
                  <a:extLst>
                    <a:ext uri="{FF2B5EF4-FFF2-40B4-BE49-F238E27FC236}">
                      <a16:creationId xmlns:a16="http://schemas.microsoft.com/office/drawing/2014/main" id="{FE838CEA-B638-486A-681C-2D745275637C}"/>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50" name="Freeform: Shape 49">
                  <a:extLst>
                    <a:ext uri="{FF2B5EF4-FFF2-40B4-BE49-F238E27FC236}">
                      <a16:creationId xmlns:a16="http://schemas.microsoft.com/office/drawing/2014/main" id="{F5E27EC5-970A-C18C-95B4-F81324740FBD}"/>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51" name="Freeform: Shape 50">
                  <a:extLst>
                    <a:ext uri="{FF2B5EF4-FFF2-40B4-BE49-F238E27FC236}">
                      <a16:creationId xmlns:a16="http://schemas.microsoft.com/office/drawing/2014/main" id="{6FFB38B3-1BFB-3A39-04F6-C1541BE889D9}"/>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52" name="Freeform: Shape 51">
                  <a:extLst>
                    <a:ext uri="{FF2B5EF4-FFF2-40B4-BE49-F238E27FC236}">
                      <a16:creationId xmlns:a16="http://schemas.microsoft.com/office/drawing/2014/main" id="{42839683-D2FF-2EC7-3C2D-E54F5D9D0F68}"/>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53" name="Freeform: Shape 52">
                  <a:extLst>
                    <a:ext uri="{FF2B5EF4-FFF2-40B4-BE49-F238E27FC236}">
                      <a16:creationId xmlns:a16="http://schemas.microsoft.com/office/drawing/2014/main" id="{E790E430-CF96-A428-F24C-A7ED567780C0}"/>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39" name="Group 38">
              <a:extLst>
                <a:ext uri="{FF2B5EF4-FFF2-40B4-BE49-F238E27FC236}">
                  <a16:creationId xmlns:a16="http://schemas.microsoft.com/office/drawing/2014/main" id="{5BFB007B-CA82-FE68-347D-77C5AFA617CD}"/>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40" name="Graphic 39" descr="Pencil outline">
                <a:extLst>
                  <a:ext uri="{FF2B5EF4-FFF2-40B4-BE49-F238E27FC236}">
                    <a16:creationId xmlns:a16="http://schemas.microsoft.com/office/drawing/2014/main" id="{F0604D9F-AFDF-7FEF-0540-136A62837B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41" name="Graphic 40" descr="Lightbulb and gear outline">
                <a:extLst>
                  <a:ext uri="{FF2B5EF4-FFF2-40B4-BE49-F238E27FC236}">
                    <a16:creationId xmlns:a16="http://schemas.microsoft.com/office/drawing/2014/main" id="{68244897-4AF5-1840-575F-34D3C40E38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42" name="Graphic 41" descr="Internet outline">
                <a:extLst>
                  <a:ext uri="{FF2B5EF4-FFF2-40B4-BE49-F238E27FC236}">
                    <a16:creationId xmlns:a16="http://schemas.microsoft.com/office/drawing/2014/main" id="{22B02059-5710-E0DD-6E11-5336AA1229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43" name="Graphic 42" descr="Customer review outline">
                <a:extLst>
                  <a:ext uri="{FF2B5EF4-FFF2-40B4-BE49-F238E27FC236}">
                    <a16:creationId xmlns:a16="http://schemas.microsoft.com/office/drawing/2014/main" id="{8F7E64DD-5496-98EE-A8D3-F8BC552A56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44" name="Graphic 43" descr="Ribbon outline">
                <a:extLst>
                  <a:ext uri="{FF2B5EF4-FFF2-40B4-BE49-F238E27FC236}">
                    <a16:creationId xmlns:a16="http://schemas.microsoft.com/office/drawing/2014/main" id="{3F26B444-DA83-8EF3-CDCD-1D8F656E08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45" name="Graphic 44" descr="Bar graph with upward trend outline">
                <a:extLst>
                  <a:ext uri="{FF2B5EF4-FFF2-40B4-BE49-F238E27FC236}">
                    <a16:creationId xmlns:a16="http://schemas.microsoft.com/office/drawing/2014/main" id="{EF9AFF23-F033-781D-3385-0D2965437F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
        <p:nvSpPr>
          <p:cNvPr id="5" name="Slide Number Placeholder 1">
            <a:extLst>
              <a:ext uri="{FF2B5EF4-FFF2-40B4-BE49-F238E27FC236}">
                <a16:creationId xmlns:a16="http://schemas.microsoft.com/office/drawing/2014/main" id="{9F80C5DE-A267-927C-D76C-0B15336FE044}"/>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12</a:t>
            </a:fld>
            <a:endParaRPr lang="en-US"/>
          </a:p>
        </p:txBody>
      </p:sp>
    </p:spTree>
    <p:custDataLst>
      <p:tags r:id="rId1"/>
    </p:custDataLst>
    <p:extLst>
      <p:ext uri="{BB962C8B-B14F-4D97-AF65-F5344CB8AC3E}">
        <p14:creationId xmlns:p14="http://schemas.microsoft.com/office/powerpoint/2010/main" val="37213039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720E61-4748-515B-0C9D-57E779685552}"/>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11: </a:t>
            </a:r>
            <a:r>
              <a:rPr kumimoji="0" lang="en-US" sz="4000" b="0" i="0" u="none" strike="noStrike" kern="1200" cap="none" spc="0" normalizeH="0" baseline="0" noProof="0">
                <a:ln>
                  <a:noFill/>
                </a:ln>
                <a:solidFill>
                  <a:schemeClr val="tx1"/>
                </a:solidFill>
                <a:effectLst/>
                <a:uLnTx/>
                <a:uFillTx/>
              </a:rPr>
              <a:t>Whom to contact and when?</a:t>
            </a:r>
          </a:p>
        </p:txBody>
      </p:sp>
      <p:grpSp>
        <p:nvGrpSpPr>
          <p:cNvPr id="3" name="Group 2" descr="Computer with chart - Let's Poll Icon">
            <a:extLst>
              <a:ext uri="{FF2B5EF4-FFF2-40B4-BE49-F238E27FC236}">
                <a16:creationId xmlns:a16="http://schemas.microsoft.com/office/drawing/2014/main" id="{CF2F3E37-3D5E-5C1F-B2AF-BA17A61068F7}"/>
              </a:ext>
            </a:extLst>
          </p:cNvPr>
          <p:cNvGrpSpPr/>
          <p:nvPr/>
        </p:nvGrpSpPr>
        <p:grpSpPr>
          <a:xfrm>
            <a:off x="10112933" y="4449846"/>
            <a:ext cx="1905377" cy="1869245"/>
            <a:chOff x="9714204" y="365125"/>
            <a:chExt cx="1905377" cy="1869245"/>
          </a:xfrm>
        </p:grpSpPr>
        <p:pic>
          <p:nvPicPr>
            <p:cNvPr id="6" name="Picture 5" descr="Poll Icon">
              <a:extLst>
                <a:ext uri="{FF2B5EF4-FFF2-40B4-BE49-F238E27FC236}">
                  <a16:creationId xmlns:a16="http://schemas.microsoft.com/office/drawing/2014/main" id="{FAF7B65D-CF75-4A12-346F-032830DAAAB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7" name="TextBox 6">
              <a:extLst>
                <a:ext uri="{FF2B5EF4-FFF2-40B4-BE49-F238E27FC236}">
                  <a16:creationId xmlns:a16="http://schemas.microsoft.com/office/drawing/2014/main" id="{35250622-2388-FEC4-36DE-B24C68254F1C}"/>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14" name="TextBox 13">
            <a:extLst>
              <a:ext uri="{FF2B5EF4-FFF2-40B4-BE49-F238E27FC236}">
                <a16:creationId xmlns:a16="http://schemas.microsoft.com/office/drawing/2014/main" id="{5B0CBBD9-F110-A43B-C641-B872EC48C01D}"/>
              </a:ext>
            </a:extLst>
          </p:cNvPr>
          <p:cNvSpPr txBox="1"/>
          <p:nvPr/>
        </p:nvSpPr>
        <p:spPr bwMode="auto">
          <a:xfrm>
            <a:off x="2778639" y="1431133"/>
            <a:ext cx="6634717" cy="824950"/>
          </a:xfrm>
          <a:prstGeom prst="rect">
            <a:avLst/>
          </a:prstGeom>
          <a:no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11"/>
            </a:pPr>
            <a:r>
              <a:rPr lang="en-US" sz="2400" b="1"/>
              <a:t>My application was withdrawn. What options do I have?</a:t>
            </a:r>
          </a:p>
        </p:txBody>
      </p:sp>
      <p:sp>
        <p:nvSpPr>
          <p:cNvPr id="5" name="TextBox 4">
            <a:extLst>
              <a:ext uri="{FF2B5EF4-FFF2-40B4-BE49-F238E27FC236}">
                <a16:creationId xmlns:a16="http://schemas.microsoft.com/office/drawing/2014/main" id="{78E7A7C8-5774-1E5A-ADFF-1FBD040E5A50}"/>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2" name="TextBox 11">
            <a:extLst>
              <a:ext uri="{FF2B5EF4-FFF2-40B4-BE49-F238E27FC236}">
                <a16:creationId xmlns:a16="http://schemas.microsoft.com/office/drawing/2014/main" id="{29C6C82C-2541-B898-0503-3367277C9E09}"/>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3" name="TextBox 12">
            <a:extLst>
              <a:ext uri="{FF2B5EF4-FFF2-40B4-BE49-F238E27FC236}">
                <a16:creationId xmlns:a16="http://schemas.microsoft.com/office/drawing/2014/main" id="{4B2532EA-564B-EE92-1365-241CBD941CE3}"/>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5" name="TextBox 14">
            <a:extLst>
              <a:ext uri="{FF2B5EF4-FFF2-40B4-BE49-F238E27FC236}">
                <a16:creationId xmlns:a16="http://schemas.microsoft.com/office/drawing/2014/main" id="{C104D4E6-C218-9FE2-5F1B-C1BD8259787D}"/>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6" name="TextBox 15">
            <a:extLst>
              <a:ext uri="{FF2B5EF4-FFF2-40B4-BE49-F238E27FC236}">
                <a16:creationId xmlns:a16="http://schemas.microsoft.com/office/drawing/2014/main" id="{121FFB36-2834-9ADA-5B5C-8DA833C78506}"/>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120</a:t>
            </a:fld>
            <a:endParaRPr lang="en-US" sz="1200"/>
          </a:p>
        </p:txBody>
      </p:sp>
    </p:spTree>
    <p:extLst>
      <p:ext uri="{BB962C8B-B14F-4D97-AF65-F5344CB8AC3E}">
        <p14:creationId xmlns:p14="http://schemas.microsoft.com/office/powerpoint/2010/main" val="41604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animBg="1"/>
      <p:bldP spid="1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28D00-2858-48B0-C397-BEEA963DF2EA}"/>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12: </a:t>
            </a:r>
            <a:r>
              <a:rPr kumimoji="0" lang="en-US" sz="4000" b="0" i="0" u="none" strike="noStrike" kern="1200" cap="none" spc="0" normalizeH="0" baseline="0" noProof="0">
                <a:ln>
                  <a:noFill/>
                </a:ln>
                <a:solidFill>
                  <a:schemeClr val="tx1"/>
                </a:solidFill>
                <a:effectLst/>
                <a:uLnTx/>
                <a:uFillTx/>
              </a:rPr>
              <a:t>Whom to contact and when?</a:t>
            </a:r>
          </a:p>
        </p:txBody>
      </p:sp>
      <p:grpSp>
        <p:nvGrpSpPr>
          <p:cNvPr id="3" name="Group 2" descr="Computer with chart - Let's Poll Icon">
            <a:extLst>
              <a:ext uri="{FF2B5EF4-FFF2-40B4-BE49-F238E27FC236}">
                <a16:creationId xmlns:a16="http://schemas.microsoft.com/office/drawing/2014/main" id="{30AB0ED9-C8C7-AC44-1F1D-D1FAE1864B67}"/>
              </a:ext>
            </a:extLst>
          </p:cNvPr>
          <p:cNvGrpSpPr/>
          <p:nvPr/>
        </p:nvGrpSpPr>
        <p:grpSpPr>
          <a:xfrm>
            <a:off x="10112933" y="4449846"/>
            <a:ext cx="1905377" cy="1869245"/>
            <a:chOff x="9714204" y="365125"/>
            <a:chExt cx="1905377" cy="1869245"/>
          </a:xfrm>
        </p:grpSpPr>
        <p:pic>
          <p:nvPicPr>
            <p:cNvPr id="6" name="Picture 5" descr="Poll Icon">
              <a:extLst>
                <a:ext uri="{FF2B5EF4-FFF2-40B4-BE49-F238E27FC236}">
                  <a16:creationId xmlns:a16="http://schemas.microsoft.com/office/drawing/2014/main" id="{89D96EEE-E79D-642E-10BA-66EA4A60B06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7" name="TextBox 6">
              <a:extLst>
                <a:ext uri="{FF2B5EF4-FFF2-40B4-BE49-F238E27FC236}">
                  <a16:creationId xmlns:a16="http://schemas.microsoft.com/office/drawing/2014/main" id="{C7D6AB4A-FF02-3673-BC84-5780C7EB4AB2}"/>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15" name="TextBox 14">
            <a:extLst>
              <a:ext uri="{FF2B5EF4-FFF2-40B4-BE49-F238E27FC236}">
                <a16:creationId xmlns:a16="http://schemas.microsoft.com/office/drawing/2014/main" id="{D219D764-61D7-EC38-2A86-7E075FE4D5E8}"/>
              </a:ext>
            </a:extLst>
          </p:cNvPr>
          <p:cNvSpPr txBox="1"/>
          <p:nvPr/>
        </p:nvSpPr>
        <p:spPr bwMode="auto">
          <a:xfrm>
            <a:off x="2525732" y="1097823"/>
            <a:ext cx="7166344" cy="1378948"/>
          </a:xfrm>
          <a:prstGeom prst="rect">
            <a:avLst/>
          </a:prstGeom>
          <a:solidFill>
            <a:schemeClr val="bg1"/>
          </a:solid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12"/>
            </a:pPr>
            <a:r>
              <a:rPr lang="en-US" sz="2400" b="1"/>
              <a:t>I served as an </a:t>
            </a:r>
            <a:r>
              <a:rPr lang="en-US" sz="2400" b="1" i="1"/>
              <a:t>ad hoc </a:t>
            </a:r>
            <a:r>
              <a:rPr lang="en-US" sz="2400" b="1"/>
              <a:t>reviewer/standing member. Can I submit my own application late?  </a:t>
            </a:r>
          </a:p>
          <a:p>
            <a:pPr eaLnBrk="1" hangingPunct="1">
              <a:spcBef>
                <a:spcPct val="50000"/>
              </a:spcBef>
            </a:pPr>
            <a:r>
              <a:rPr lang="en-US" sz="2400" b="1"/>
              <a:t> 	</a:t>
            </a:r>
            <a:r>
              <a:rPr lang="en-US" sz="2400"/>
              <a:t> Please consider my late application ...</a:t>
            </a:r>
          </a:p>
        </p:txBody>
      </p:sp>
      <p:sp>
        <p:nvSpPr>
          <p:cNvPr id="5" name="TextBox 4">
            <a:extLst>
              <a:ext uri="{FF2B5EF4-FFF2-40B4-BE49-F238E27FC236}">
                <a16:creationId xmlns:a16="http://schemas.microsoft.com/office/drawing/2014/main" id="{9973FC2D-1E44-650A-2B7A-A7C3EE0C4AE9}"/>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2" name="TextBox 11">
            <a:extLst>
              <a:ext uri="{FF2B5EF4-FFF2-40B4-BE49-F238E27FC236}">
                <a16:creationId xmlns:a16="http://schemas.microsoft.com/office/drawing/2014/main" id="{C5DA4AA7-8D16-8F07-74D9-FCE01761B024}"/>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3" name="TextBox 12">
            <a:extLst>
              <a:ext uri="{FF2B5EF4-FFF2-40B4-BE49-F238E27FC236}">
                <a16:creationId xmlns:a16="http://schemas.microsoft.com/office/drawing/2014/main" id="{20F48170-3FAC-1A69-5BA5-7B742AF64341}"/>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4" name="TextBox 13">
            <a:extLst>
              <a:ext uri="{FF2B5EF4-FFF2-40B4-BE49-F238E27FC236}">
                <a16:creationId xmlns:a16="http://schemas.microsoft.com/office/drawing/2014/main" id="{036148D9-E06E-7751-6445-F24DAA25513A}"/>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6" name="TextBox 15">
            <a:extLst>
              <a:ext uri="{FF2B5EF4-FFF2-40B4-BE49-F238E27FC236}">
                <a16:creationId xmlns:a16="http://schemas.microsoft.com/office/drawing/2014/main" id="{AFECD284-D74B-21D8-B820-208E0AE334ED}"/>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121</a:t>
            </a:fld>
            <a:endParaRPr lang="en-US"/>
          </a:p>
        </p:txBody>
      </p:sp>
    </p:spTree>
    <p:extLst>
      <p:ext uri="{BB962C8B-B14F-4D97-AF65-F5344CB8AC3E}">
        <p14:creationId xmlns:p14="http://schemas.microsoft.com/office/powerpoint/2010/main" val="6834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28D00-2858-48B0-C397-BEEA963DF2EA}"/>
              </a:ext>
            </a:extLst>
          </p:cNvPr>
          <p:cNvSpPr txBox="1">
            <a:spLocks noGrp="1"/>
          </p:cNvSpPr>
          <p:nvPr>
            <p:ph type="title" idx="4294967295"/>
          </p:nvPr>
        </p:nvSpPr>
        <p:spPr>
          <a:xfrm>
            <a:off x="116957" y="94203"/>
            <a:ext cx="119013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853A51"/>
                </a:solidFill>
                <a:latin typeface="Open Sans ExtraBold" pitchFamily="2" charset="0"/>
                <a:ea typeface="Open Sans ExtraBold" pitchFamily="2" charset="0"/>
                <a:cs typeface="Open Sans ExtraBold" pitchFamily="2" charset="0"/>
              </a:rPr>
              <a:t>Poll Question 13: </a:t>
            </a:r>
            <a:r>
              <a:rPr kumimoji="0" lang="en-US" sz="4000" b="0" i="0" u="none" strike="noStrike" kern="1200" cap="none" spc="0" normalizeH="0" baseline="0" noProof="0">
                <a:ln>
                  <a:noFill/>
                </a:ln>
                <a:solidFill>
                  <a:schemeClr val="tx1"/>
                </a:solidFill>
                <a:effectLst/>
                <a:uLnTx/>
                <a:uFillTx/>
              </a:rPr>
              <a:t>Whom to contact and when?</a:t>
            </a:r>
          </a:p>
        </p:txBody>
      </p:sp>
      <p:grpSp>
        <p:nvGrpSpPr>
          <p:cNvPr id="3" name="Group 2" descr="Computer with chart - Let's Poll Icon">
            <a:extLst>
              <a:ext uri="{FF2B5EF4-FFF2-40B4-BE49-F238E27FC236}">
                <a16:creationId xmlns:a16="http://schemas.microsoft.com/office/drawing/2014/main" id="{2AEB523E-5DA9-1347-5528-97CA9EA5868D}"/>
              </a:ext>
            </a:extLst>
          </p:cNvPr>
          <p:cNvGrpSpPr/>
          <p:nvPr/>
        </p:nvGrpSpPr>
        <p:grpSpPr>
          <a:xfrm>
            <a:off x="10112933" y="4449846"/>
            <a:ext cx="1905377" cy="1869245"/>
            <a:chOff x="9714204" y="365125"/>
            <a:chExt cx="1905377" cy="1869245"/>
          </a:xfrm>
        </p:grpSpPr>
        <p:pic>
          <p:nvPicPr>
            <p:cNvPr id="6" name="Picture 5" descr="Poll Icon">
              <a:extLst>
                <a:ext uri="{FF2B5EF4-FFF2-40B4-BE49-F238E27FC236}">
                  <a16:creationId xmlns:a16="http://schemas.microsoft.com/office/drawing/2014/main" id="{BFDFB13A-9C76-7FD7-2CEE-B666D32E40A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7" name="TextBox 6">
              <a:extLst>
                <a:ext uri="{FF2B5EF4-FFF2-40B4-BE49-F238E27FC236}">
                  <a16:creationId xmlns:a16="http://schemas.microsoft.com/office/drawing/2014/main" id="{BC18C622-C236-21E2-6787-EEBF0F3D7FEC}"/>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15" name="TextBox 14">
            <a:extLst>
              <a:ext uri="{FF2B5EF4-FFF2-40B4-BE49-F238E27FC236}">
                <a16:creationId xmlns:a16="http://schemas.microsoft.com/office/drawing/2014/main" id="{D219D764-61D7-EC38-2A86-7E075FE4D5E8}"/>
              </a:ext>
            </a:extLst>
          </p:cNvPr>
          <p:cNvSpPr txBox="1"/>
          <p:nvPr/>
        </p:nvSpPr>
        <p:spPr bwMode="auto">
          <a:xfrm>
            <a:off x="2525732" y="1331679"/>
            <a:ext cx="7166344" cy="455618"/>
          </a:xfrm>
          <a:prstGeom prst="rect">
            <a:avLst/>
          </a:prstGeom>
          <a:solidFill>
            <a:schemeClr val="bg1"/>
          </a:solidFill>
          <a:ln w="19050">
            <a:solidFill>
              <a:schemeClr val="tx1"/>
            </a:solidFill>
          </a:ln>
        </p:spPr>
        <p:txBody>
          <a:bodyPr wrap="square" lIns="85433" tIns="42726" rIns="85433" bIns="42726" rtlCol="0">
            <a:spAutoFit/>
          </a:bodyPr>
          <a:lstStyle/>
          <a:p>
            <a:pPr marL="457200" indent="-457200" eaLnBrk="1" hangingPunct="1">
              <a:spcBef>
                <a:spcPct val="50000"/>
              </a:spcBef>
              <a:buFont typeface="+mj-lt"/>
              <a:buAutoNum type="arabicPeriod" startAt="13"/>
            </a:pPr>
            <a:r>
              <a:rPr lang="en-US" sz="2400" b="1"/>
              <a:t>When can I expect my summary statement?</a:t>
            </a:r>
            <a:endParaRPr lang="en-US" sz="2400"/>
          </a:p>
        </p:txBody>
      </p:sp>
      <p:sp>
        <p:nvSpPr>
          <p:cNvPr id="5" name="TextBox 4">
            <a:extLst>
              <a:ext uri="{FF2B5EF4-FFF2-40B4-BE49-F238E27FC236}">
                <a16:creationId xmlns:a16="http://schemas.microsoft.com/office/drawing/2014/main" id="{9973FC2D-1E44-650A-2B7A-A7C3EE0C4AE9}"/>
              </a:ext>
            </a:extLst>
          </p:cNvPr>
          <p:cNvSpPr txBox="1"/>
          <p:nvPr/>
        </p:nvSpPr>
        <p:spPr bwMode="auto">
          <a:xfrm>
            <a:off x="4801775" y="5959530"/>
            <a:ext cx="2588449"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Scientific Review Officer</a:t>
            </a:r>
          </a:p>
        </p:txBody>
      </p:sp>
      <p:sp>
        <p:nvSpPr>
          <p:cNvPr id="12" name="TextBox 11">
            <a:extLst>
              <a:ext uri="{FF2B5EF4-FFF2-40B4-BE49-F238E27FC236}">
                <a16:creationId xmlns:a16="http://schemas.microsoft.com/office/drawing/2014/main" id="{C5DA4AA7-8D16-8F07-74D9-FCE01761B024}"/>
              </a:ext>
            </a:extLst>
          </p:cNvPr>
          <p:cNvSpPr txBox="1"/>
          <p:nvPr/>
        </p:nvSpPr>
        <p:spPr bwMode="auto">
          <a:xfrm>
            <a:off x="4367128" y="5222795"/>
            <a:ext cx="3457744"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Division of Receipt and Referral</a:t>
            </a:r>
          </a:p>
        </p:txBody>
      </p:sp>
      <p:sp>
        <p:nvSpPr>
          <p:cNvPr id="13" name="TextBox 12">
            <a:extLst>
              <a:ext uri="{FF2B5EF4-FFF2-40B4-BE49-F238E27FC236}">
                <a16:creationId xmlns:a16="http://schemas.microsoft.com/office/drawing/2014/main" id="{20F48170-3FAC-1A69-5BA5-7B742AF64341}"/>
              </a:ext>
            </a:extLst>
          </p:cNvPr>
          <p:cNvSpPr txBox="1"/>
          <p:nvPr/>
        </p:nvSpPr>
        <p:spPr bwMode="auto">
          <a:xfrm>
            <a:off x="4737989" y="3751191"/>
            <a:ext cx="274183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Calibri" panose="020F0502020204030204" pitchFamily="34" charset="0"/>
                <a:cs typeface="Calibri" panose="020F0502020204030204" pitchFamily="34" charset="0"/>
              </a:rPr>
              <a:t>Assignment Request Form</a:t>
            </a:r>
            <a:endParaRPr lang="en-US" b="1"/>
          </a:p>
        </p:txBody>
      </p:sp>
      <p:sp>
        <p:nvSpPr>
          <p:cNvPr id="14" name="TextBox 13">
            <a:extLst>
              <a:ext uri="{FF2B5EF4-FFF2-40B4-BE49-F238E27FC236}">
                <a16:creationId xmlns:a16="http://schemas.microsoft.com/office/drawing/2014/main" id="{036148D9-E06E-7751-6445-F24DAA25513A}"/>
              </a:ext>
            </a:extLst>
          </p:cNvPr>
          <p:cNvSpPr txBox="1"/>
          <p:nvPr/>
        </p:nvSpPr>
        <p:spPr bwMode="auto">
          <a:xfrm>
            <a:off x="5236423" y="4494142"/>
            <a:ext cx="1719151" cy="396819"/>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Cover Letter</a:t>
            </a:r>
          </a:p>
        </p:txBody>
      </p:sp>
      <p:sp>
        <p:nvSpPr>
          <p:cNvPr id="16" name="TextBox 15">
            <a:extLst>
              <a:ext uri="{FF2B5EF4-FFF2-40B4-BE49-F238E27FC236}">
                <a16:creationId xmlns:a16="http://schemas.microsoft.com/office/drawing/2014/main" id="{AFECD284-D74B-21D8-B820-208E0AE334ED}"/>
              </a:ext>
            </a:extLst>
          </p:cNvPr>
          <p:cNvSpPr txBox="1"/>
          <p:nvPr/>
        </p:nvSpPr>
        <p:spPr bwMode="auto">
          <a:xfrm>
            <a:off x="5249330" y="3008239"/>
            <a:ext cx="1719151" cy="363285"/>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t>Program Officer</a:t>
            </a:r>
          </a:p>
        </p:txBody>
      </p:sp>
      <p:sp>
        <p:nvSpPr>
          <p:cNvPr id="2" name="Slide Number Placeholder 1">
            <a:extLst>
              <a:ext uri="{FF2B5EF4-FFF2-40B4-BE49-F238E27FC236}">
                <a16:creationId xmlns:a16="http://schemas.microsoft.com/office/drawing/2014/main" id="{D12EDCA4-F19B-5666-FDB3-5120B29434A5}"/>
              </a:ext>
            </a:extLst>
          </p:cNvPr>
          <p:cNvSpPr>
            <a:spLocks noGrp="1"/>
          </p:cNvSpPr>
          <p:nvPr>
            <p:ph type="sldNum" sz="quarter" idx="12"/>
          </p:nvPr>
        </p:nvSpPr>
        <p:spPr/>
        <p:txBody>
          <a:bodyPr/>
          <a:lstStyle/>
          <a:p>
            <a:fld id="{A7DDB576-49B3-42E2-89EA-6E35EA8EF806}" type="slidenum">
              <a:rPr lang="en-US" sz="1200" smtClean="0"/>
              <a:pPr/>
              <a:t>122</a:t>
            </a:fld>
            <a:endParaRPr lang="en-US"/>
          </a:p>
        </p:txBody>
      </p:sp>
    </p:spTree>
    <p:extLst>
      <p:ext uri="{BB962C8B-B14F-4D97-AF65-F5344CB8AC3E}">
        <p14:creationId xmlns:p14="http://schemas.microsoft.com/office/powerpoint/2010/main" val="7953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042720-6A8C-BD86-9BBB-2AC600E2995D}"/>
              </a:ext>
            </a:extLst>
          </p:cNvPr>
          <p:cNvSpPr txBox="1"/>
          <p:nvPr/>
        </p:nvSpPr>
        <p:spPr bwMode="auto">
          <a:xfrm>
            <a:off x="1740550" y="815922"/>
            <a:ext cx="8710900" cy="5426210"/>
          </a:xfrm>
          <a:prstGeom prst="rect">
            <a:avLst/>
          </a:prstGeom>
          <a:noFill/>
          <a:ln>
            <a:solidFill>
              <a:schemeClr val="tx1"/>
            </a:solidFill>
          </a:ln>
        </p:spPr>
        <p:txBody>
          <a:bodyPr wrap="square" lIns="85433" tIns="42726" rIns="85433" bIns="42726" rtlCol="0">
            <a:spAutoFit/>
          </a:bodyPr>
          <a:lstStyle/>
          <a:p>
            <a:pPr>
              <a:buSzPts val="1000"/>
              <a:tabLst>
                <a:tab pos="457200" algn="l"/>
              </a:tabLst>
            </a:pPr>
            <a:r>
              <a:rPr lang="en-US" b="1">
                <a:latin typeface="Calibri" panose="020F0502020204030204" pitchFamily="34" charset="0"/>
                <a:ea typeface="Calibri" panose="020F0502020204030204" pitchFamily="34" charset="0"/>
                <a:cs typeface="Calibri" panose="020F0502020204030204" pitchFamily="34" charset="0"/>
              </a:rPr>
              <a:t>eRA Commons: </a:t>
            </a:r>
            <a:r>
              <a:rPr lang="en-US">
                <a:solidFill>
                  <a:srgbClr val="20558A"/>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https://www.era.nih.gov/</a:t>
            </a:r>
            <a:r>
              <a:rPr lang="en-US">
                <a:solidFill>
                  <a:srgbClr val="20558A"/>
                </a:solidFill>
                <a:latin typeface="Calibri" panose="020F0502020204030204" pitchFamily="34" charset="0"/>
                <a:ea typeface="Calibri" panose="020F0502020204030204" pitchFamily="34" charset="0"/>
                <a:cs typeface="Calibri" panose="020F0502020204030204" pitchFamily="34" charset="0"/>
              </a:rPr>
              <a:t> </a:t>
            </a:r>
          </a:p>
          <a:p>
            <a:pPr marR="0" lvl="0">
              <a:spcBef>
                <a:spcPts val="0"/>
              </a:spcBef>
              <a:spcAft>
                <a:spcPts val="0"/>
              </a:spcAft>
              <a:buSzPts val="1000"/>
              <a:tabLst>
                <a:tab pos="457200" algn="l"/>
              </a:tabLst>
            </a:pPr>
            <a:endParaRPr lang="en-US" b="1">
              <a:solidFill>
                <a:srgbClr val="20558A"/>
              </a:solidFill>
              <a:latin typeface="Calibri" panose="020F0502020204030204" pitchFamily="34" charset="0"/>
              <a:ea typeface="Calibri" panose="020F0502020204030204" pitchFamily="34" charset="0"/>
              <a:cs typeface="Calibri" panose="020F0502020204030204" pitchFamily="34" charset="0"/>
            </a:endParaRPr>
          </a:p>
          <a:p>
            <a:pPr marL="0" marR="0">
              <a:spcAft>
                <a:spcPts val="600"/>
              </a:spcAft>
            </a:pPr>
            <a:r>
              <a:rPr lang="en-US" b="1">
                <a:effectLst/>
                <a:latin typeface="Calibri" panose="020F0502020204030204" pitchFamily="34" charset="0"/>
                <a:ea typeface="Times New Roman" panose="02020603050405020304" pitchFamily="18" charset="0"/>
                <a:cs typeface="Calibri" panose="020F0502020204030204" pitchFamily="34" charset="0"/>
              </a:rPr>
              <a:t>NIH Center for Scientific Review (CSR): </a:t>
            </a:r>
            <a:r>
              <a:rPr lang="en-US">
                <a:solidFill>
                  <a:srgbClr val="20558A"/>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https://public.csr.nih.gov/</a:t>
            </a:r>
            <a:endParaRPr lang="en-US">
              <a:solidFill>
                <a:srgbClr val="20558A"/>
              </a:solidFill>
              <a:effectLst/>
              <a:latin typeface="Calibri" panose="020F0502020204030204" pitchFamily="34" charset="0"/>
              <a:ea typeface="Times New Roman" panose="02020603050405020304" pitchFamily="18" charset="0"/>
              <a:cs typeface="Calibri" panose="020F0502020204030204" pitchFamily="34" charset="0"/>
            </a:endParaRPr>
          </a:p>
          <a:p>
            <a:pPr marR="0" lvl="0">
              <a:buSzPts val="1000"/>
              <a:tabLst>
                <a:tab pos="457200" algn="l"/>
              </a:tabLst>
            </a:pPr>
            <a:endParaRPr lang="en-US">
              <a:solidFill>
                <a:srgbClr val="20558A"/>
              </a:solidFill>
              <a:effectLst/>
              <a:latin typeface="Calibri" panose="020F0502020204030204" pitchFamily="34" charset="0"/>
              <a:ea typeface="Times New Roman" panose="02020603050405020304" pitchFamily="18" charset="0"/>
              <a:cs typeface="Calibri" panose="020F0502020204030204" pitchFamily="34" charset="0"/>
            </a:endParaRPr>
          </a:p>
          <a:p>
            <a:pPr>
              <a:buSzPts val="1000"/>
              <a:tabLst>
                <a:tab pos="457200" algn="l"/>
              </a:tabLst>
            </a:pPr>
            <a:r>
              <a:rPr lang="en-US" b="1">
                <a:effectLst/>
                <a:latin typeface="Calibri" panose="020F0502020204030204" pitchFamily="34" charset="0"/>
                <a:ea typeface="Times New Roman" panose="02020603050405020304" pitchFamily="18" charset="0"/>
                <a:cs typeface="Calibri" panose="020F0502020204030204" pitchFamily="34" charset="0"/>
              </a:rPr>
              <a:t>Division of Receipt and Referral (DRR): </a:t>
            </a:r>
            <a:r>
              <a:rPr lang="en-US">
                <a:solidFill>
                  <a:srgbClr val="20558A"/>
                </a:solidFill>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csrdrr@mail.nih.gov</a:t>
            </a:r>
            <a:br>
              <a:rPr lang="en-US">
                <a:solidFill>
                  <a:srgbClr val="20558A"/>
                </a:solidFill>
                <a:effectLst/>
                <a:latin typeface="Calibri" panose="020F0502020204030204" pitchFamily="34" charset="0"/>
                <a:ea typeface="Times New Roman" panose="02020603050405020304" pitchFamily="18" charset="0"/>
                <a:cs typeface="Calibri" panose="020F0502020204030204" pitchFamily="34" charset="0"/>
              </a:rPr>
            </a:br>
            <a:endParaRPr lang="en-US" u="sng">
              <a:solidFill>
                <a:srgbClr val="20558A"/>
              </a:solidFill>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SzPts val="1000"/>
              <a:tabLst>
                <a:tab pos="457200" algn="l"/>
              </a:tabLst>
            </a:pPr>
            <a:r>
              <a:rPr lang="en-US" b="1">
                <a:effectLst/>
                <a:latin typeface="Calibri" panose="020F0502020204030204" pitchFamily="34" charset="0"/>
                <a:ea typeface="Calibri" panose="020F0502020204030204" pitchFamily="34" charset="0"/>
                <a:cs typeface="Calibri" panose="020F0502020204030204" pitchFamily="34" charset="0"/>
              </a:rPr>
              <a:t>Standard Due Dates:</a:t>
            </a:r>
          </a:p>
          <a:p>
            <a:pPr lvl="1">
              <a:buSzPts val="1000"/>
              <a:tabLst>
                <a:tab pos="457200" algn="l"/>
              </a:tabLst>
            </a:pPr>
            <a:r>
              <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https://grants.nih.gov/grants-process/submit/submission-policies/standard-due-dates</a:t>
            </a:r>
            <a:endPar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endParaRPr>
          </a:p>
          <a:p>
            <a:pPr lvl="1">
              <a:buSzPts val="1000"/>
              <a:tabLst>
                <a:tab pos="457200" algn="l"/>
              </a:tabLst>
            </a:pPr>
            <a:r>
              <a:rPr lang="en-US">
                <a:solidFill>
                  <a:srgbClr val="20558A"/>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NOT-OD-15-039: Simplifying the NIH Policy for Late Application Submission</a:t>
            </a:r>
            <a:endPar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SzPts val="1000"/>
              <a:tabLst>
                <a:tab pos="457200" algn="l"/>
              </a:tabLst>
            </a:pPr>
            <a:endPar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SzPts val="1000"/>
              <a:tabLst>
                <a:tab pos="457200" algn="l"/>
              </a:tabLst>
            </a:pPr>
            <a:r>
              <a:rPr lang="en-US" b="1">
                <a:latin typeface="Calibri" panose="020F0502020204030204" pitchFamily="34" charset="0"/>
                <a:ea typeface="Calibri" panose="020F0502020204030204" pitchFamily="34" charset="0"/>
                <a:cs typeface="Calibri" panose="020F0502020204030204" pitchFamily="34" charset="0"/>
              </a:rPr>
              <a:t>OER: </a:t>
            </a:r>
            <a:r>
              <a:rPr lang="en-US">
                <a:solidFill>
                  <a:srgbClr val="20558A"/>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https://olaw.nih.gov/guidance/</a:t>
            </a:r>
            <a:r>
              <a:rPr lang="en-US" b="1">
                <a:solidFill>
                  <a:srgbClr val="20558A"/>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vertebrate-animal</a:t>
            </a:r>
            <a:r>
              <a:rPr lang="en-US">
                <a:solidFill>
                  <a:srgbClr val="20558A"/>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-section.htm</a:t>
            </a:r>
            <a:r>
              <a:rPr lang="en-US">
                <a:solidFill>
                  <a:srgbClr val="20558A"/>
                </a:solidFill>
                <a:latin typeface="Calibri" panose="020F0502020204030204" pitchFamily="34" charset="0"/>
                <a:ea typeface="Calibri" panose="020F0502020204030204" pitchFamily="34" charset="0"/>
                <a:cs typeface="Calibri" panose="020F0502020204030204" pitchFamily="34" charset="0"/>
              </a:rPr>
              <a:t> </a:t>
            </a:r>
          </a:p>
          <a:p>
            <a:pPr marR="0" lvl="0">
              <a:spcBef>
                <a:spcPts val="0"/>
              </a:spcBef>
              <a:spcAft>
                <a:spcPts val="0"/>
              </a:spcAft>
              <a:buSzPts val="1000"/>
              <a:tabLst>
                <a:tab pos="457200" algn="l"/>
              </a:tabLst>
            </a:pPr>
            <a:r>
              <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rPr>
              <a:t>	 </a:t>
            </a:r>
            <a:r>
              <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https://grants.nih.gov/policy-and-compliance/policy-topics/</a:t>
            </a:r>
            <a:r>
              <a:rPr lang="en-US" b="1">
                <a:solidFill>
                  <a:srgbClr val="20558A"/>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human-subjects</a:t>
            </a:r>
            <a:r>
              <a:rPr lang="en-US" b="1">
                <a:solidFill>
                  <a:srgbClr val="20558A"/>
                </a:solidFill>
                <a:effectLst/>
                <a:latin typeface="Calibri" panose="020F0502020204030204" pitchFamily="34" charset="0"/>
                <a:ea typeface="Calibri" panose="020F0502020204030204" pitchFamily="34" charset="0"/>
                <a:cs typeface="Calibri" panose="020F0502020204030204" pitchFamily="34" charset="0"/>
              </a:rPr>
              <a:t> </a:t>
            </a:r>
          </a:p>
          <a:p>
            <a:pPr marR="0" lvl="0">
              <a:spcBef>
                <a:spcPts val="0"/>
              </a:spcBef>
              <a:spcAft>
                <a:spcPts val="0"/>
              </a:spcAft>
              <a:buSzPts val="1000"/>
              <a:tabLst>
                <a:tab pos="457200" algn="l"/>
              </a:tabLst>
            </a:pPr>
            <a:endParaRPr lang="en-US">
              <a:solidFill>
                <a:srgbClr val="20558A"/>
              </a:solidFill>
              <a:latin typeface="Calibri" panose="020F0502020204030204" pitchFamily="34" charset="0"/>
              <a:ea typeface="Calibri" panose="020F0502020204030204" pitchFamily="34" charset="0"/>
              <a:cs typeface="Calibri" panose="020F0502020204030204" pitchFamily="34" charset="0"/>
            </a:endParaRPr>
          </a:p>
          <a:p>
            <a:pPr>
              <a:buSzPts val="1000"/>
              <a:tabLst>
                <a:tab pos="457200" algn="l"/>
              </a:tabLst>
            </a:pPr>
            <a:r>
              <a:rPr lang="en-US" b="1">
                <a:latin typeface="Calibri" panose="020F0502020204030204" pitchFamily="34" charset="0"/>
                <a:cs typeface="Calibri" panose="020F0502020204030204" pitchFamily="34" charset="0"/>
              </a:rPr>
              <a:t>Post-submission materials: </a:t>
            </a:r>
            <a:r>
              <a:rPr lang="en-US" u="sng">
                <a:solidFill>
                  <a:srgbClr val="20558A"/>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NOT-OD-19-083</a:t>
            </a:r>
            <a:r>
              <a:rPr lang="en-US">
                <a:solidFill>
                  <a:srgbClr val="20558A"/>
                </a:solidFill>
                <a:latin typeface="Calibri" panose="020F0502020204030204" pitchFamily="34" charset="0"/>
                <a:ea typeface="Calibri" panose="020F0502020204030204" pitchFamily="34" charset="0"/>
                <a:cs typeface="Calibri" panose="020F0502020204030204" pitchFamily="34" charset="0"/>
              </a:rPr>
              <a:t> &amp; </a:t>
            </a:r>
            <a:r>
              <a:rPr lang="en-US" u="sng">
                <a:solidFill>
                  <a:srgbClr val="20558A"/>
                </a:solidFill>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NOT-OD-23-106</a:t>
            </a:r>
            <a:endParaRPr lang="en-US" u="sng">
              <a:solidFill>
                <a:srgbClr val="20558A"/>
              </a:solidFill>
              <a:latin typeface="Calibri" panose="020F0502020204030204" pitchFamily="34" charset="0"/>
              <a:ea typeface="Calibri" panose="020F0502020204030204" pitchFamily="34" charset="0"/>
              <a:cs typeface="Calibri" panose="020F0502020204030204" pitchFamily="34" charset="0"/>
            </a:endParaRPr>
          </a:p>
          <a:p>
            <a:pPr>
              <a:buSzPts val="1000"/>
              <a:tabLst>
                <a:tab pos="457200" algn="l"/>
              </a:tabLst>
            </a:pPr>
            <a:endParaRPr lang="en-US" b="1" u="sng">
              <a:solidFill>
                <a:srgbClr val="20558A"/>
              </a:solidFill>
              <a:latin typeface="Calibri" panose="020F0502020204030204" pitchFamily="34" charset="0"/>
              <a:ea typeface="Calibri" panose="020F0502020204030204" pitchFamily="34" charset="0"/>
              <a:cs typeface="Calibri" panose="020F0502020204030204" pitchFamily="34" charset="0"/>
            </a:endParaRPr>
          </a:p>
          <a:p>
            <a:pPr>
              <a:buSzPts val="1000"/>
              <a:tabLst>
                <a:tab pos="457200" algn="l"/>
              </a:tabLst>
            </a:pPr>
            <a:r>
              <a:rPr lang="en-US" b="1">
                <a:latin typeface="Calibri" panose="020F0502020204030204" pitchFamily="34" charset="0"/>
                <a:ea typeface="Calibri" panose="020F0502020204030204" pitchFamily="34" charset="0"/>
                <a:cs typeface="Calibri" panose="020F0502020204030204" pitchFamily="34" charset="0"/>
              </a:rPr>
              <a:t>SRG Rosters</a:t>
            </a:r>
            <a:r>
              <a:rPr lang="en-US">
                <a:latin typeface="Calibri" panose="020F0502020204030204" pitchFamily="34" charset="0"/>
                <a:ea typeface="Calibri" panose="020F0502020204030204" pitchFamily="34" charset="0"/>
                <a:cs typeface="Calibri" panose="020F0502020204030204" pitchFamily="34" charset="0"/>
              </a:rPr>
              <a:t>: </a:t>
            </a:r>
            <a:r>
              <a:rPr lang="en-US">
                <a:solidFill>
                  <a:srgbClr val="20558A"/>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https://public.csr.nih.gov/StudySections/StandingStudySections</a:t>
            </a:r>
            <a:endParaRPr lang="en-US">
              <a:solidFill>
                <a:srgbClr val="20558A"/>
              </a:solidFill>
              <a:latin typeface="Calibri" panose="020F0502020204030204" pitchFamily="34" charset="0"/>
              <a:cs typeface="Calibri" panose="020F0502020204030204" pitchFamily="34" charset="0"/>
            </a:endParaRPr>
          </a:p>
          <a:p>
            <a:pPr>
              <a:buSzPts val="1000"/>
              <a:tabLst>
                <a:tab pos="457200" algn="l"/>
              </a:tabLst>
            </a:pPr>
            <a:r>
              <a:rPr lang="en-US">
                <a:solidFill>
                  <a:srgbClr val="20558A"/>
                </a:solidFill>
                <a:latin typeface="Calibri" panose="020F0502020204030204" pitchFamily="34" charset="0"/>
                <a:cs typeface="Calibri" panose="020F0502020204030204" pitchFamily="34" charset="0"/>
              </a:rPr>
              <a:t>	</a:t>
            </a:r>
            <a:r>
              <a:rPr lang="en-US">
                <a:solidFill>
                  <a:srgbClr val="20558A"/>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https://public.era.nih.gov/pubroster/rosterIndex.era</a:t>
            </a:r>
            <a:endParaRPr lang="en-US">
              <a:solidFill>
                <a:srgbClr val="20558A"/>
              </a:solidFill>
              <a:latin typeface="Calibri" panose="020F0502020204030204" pitchFamily="34" charset="0"/>
              <a:cs typeface="Calibri" panose="020F0502020204030204" pitchFamily="34" charset="0"/>
            </a:endParaRPr>
          </a:p>
          <a:p>
            <a:pPr>
              <a:buSzPts val="1000"/>
              <a:tabLst>
                <a:tab pos="457200" algn="l"/>
              </a:tabLst>
            </a:pPr>
            <a:endParaRPr lang="en-US">
              <a:solidFill>
                <a:srgbClr val="20558A"/>
              </a:solidFill>
              <a:latin typeface="Calibri" panose="020F0502020204030204" pitchFamily="34" charset="0"/>
              <a:cs typeface="Calibri" panose="020F0502020204030204" pitchFamily="34" charset="0"/>
            </a:endParaRPr>
          </a:p>
          <a:p>
            <a:pPr>
              <a:buSzPts val="1000"/>
              <a:tabLst>
                <a:tab pos="457200" algn="l"/>
              </a:tabLst>
            </a:pPr>
            <a:r>
              <a:rPr lang="en-US" b="1" i="0">
                <a:effectLst/>
                <a:latin typeface="Calibri" panose="020F0502020204030204" pitchFamily="34" charset="0"/>
                <a:cs typeface="Calibri" panose="020F0502020204030204" pitchFamily="34" charset="0"/>
              </a:rPr>
              <a:t>First Level Peer Review: </a:t>
            </a:r>
            <a:r>
              <a:rPr lang="en-US">
                <a:solidFill>
                  <a:srgbClr val="20558A"/>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https://grants.nih.gov/grants-process/review/first-level</a:t>
            </a:r>
            <a:endParaRPr lang="en-US">
              <a:solidFill>
                <a:srgbClr val="20558A"/>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F176593A-A284-AE15-708C-37637C3841C9}"/>
              </a:ext>
            </a:extLst>
          </p:cNvPr>
          <p:cNvSpPr txBox="1">
            <a:spLocks noGrp="1"/>
          </p:cNvSpPr>
          <p:nvPr>
            <p:ph type="title" idx="4294967295"/>
          </p:nvPr>
        </p:nvSpPr>
        <p:spPr>
          <a:xfrm>
            <a:off x="159488" y="145537"/>
            <a:ext cx="11848189"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marL="0" marR="0" lvl="0" indent="0" algn="ctr" defTabSz="912872"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Helpful NIH Sites:</a:t>
            </a:r>
          </a:p>
        </p:txBody>
      </p:sp>
      <p:sp>
        <p:nvSpPr>
          <p:cNvPr id="6" name="Slide Number Placeholder 1">
            <a:extLst>
              <a:ext uri="{FF2B5EF4-FFF2-40B4-BE49-F238E27FC236}">
                <a16:creationId xmlns:a16="http://schemas.microsoft.com/office/drawing/2014/main" id="{512ECC5B-A251-5626-467E-F36E9948C273}"/>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123</a:t>
            </a:fld>
            <a:endParaRPr lang="en-US"/>
          </a:p>
        </p:txBody>
      </p:sp>
    </p:spTree>
    <p:extLst>
      <p:ext uri="{BB962C8B-B14F-4D97-AF65-F5344CB8AC3E}">
        <p14:creationId xmlns:p14="http://schemas.microsoft.com/office/powerpoint/2010/main" val="12997489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Photo and text of Moderator&#10;Megan Columbus&#10;Director, Division of Communications and Outreach&#10;NIH Office of Extramural Research (OER), NIH&#10;">
            <a:extLst>
              <a:ext uri="{FF2B5EF4-FFF2-40B4-BE49-F238E27FC236}">
                <a16:creationId xmlns:a16="http://schemas.microsoft.com/office/drawing/2014/main" id="{90B0E120-CCC0-8B5C-6A27-D19118BB99CD}"/>
              </a:ext>
            </a:extLst>
          </p:cNvPr>
          <p:cNvGrpSpPr/>
          <p:nvPr/>
        </p:nvGrpSpPr>
        <p:grpSpPr>
          <a:xfrm>
            <a:off x="1927412" y="3149668"/>
            <a:ext cx="3738282" cy="3177250"/>
            <a:chOff x="1927412" y="3149668"/>
            <a:chExt cx="3738282" cy="3177250"/>
          </a:xfrm>
        </p:grpSpPr>
        <p:grpSp>
          <p:nvGrpSpPr>
            <p:cNvPr id="3" name="Group 2">
              <a:extLst>
                <a:ext uri="{FF2B5EF4-FFF2-40B4-BE49-F238E27FC236}">
                  <a16:creationId xmlns:a16="http://schemas.microsoft.com/office/drawing/2014/main" id="{6E275883-D90E-B0B0-5DA8-726CE20CE99A}"/>
                </a:ext>
              </a:extLst>
            </p:cNvPr>
            <p:cNvGrpSpPr/>
            <p:nvPr/>
          </p:nvGrpSpPr>
          <p:grpSpPr>
            <a:xfrm>
              <a:off x="2276950" y="3265071"/>
              <a:ext cx="2997601" cy="2886716"/>
              <a:chOff x="7675009" y="473581"/>
              <a:chExt cx="2997601" cy="2886716"/>
            </a:xfrm>
          </p:grpSpPr>
          <p:sp>
            <p:nvSpPr>
              <p:cNvPr id="5" name="TextBox 4">
                <a:extLst>
                  <a:ext uri="{FF2B5EF4-FFF2-40B4-BE49-F238E27FC236}">
                    <a16:creationId xmlns:a16="http://schemas.microsoft.com/office/drawing/2014/main" id="{E57BC0B2-6192-61C9-4CA2-8265BB7F322D}"/>
                  </a:ext>
                </a:extLst>
              </p:cNvPr>
              <p:cNvSpPr txBox="1"/>
              <p:nvPr/>
            </p:nvSpPr>
            <p:spPr>
              <a:xfrm>
                <a:off x="7675009" y="2313857"/>
                <a:ext cx="2997601"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72325" y="1084889"/>
                <a:ext cx="2001364" cy="1249406"/>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descr="Photo and text of Presenter&#10;Sudha Veeraraghavan, Ph.D.&#10;Scientific Review Officer&#10;Center for Scientific Review (CSR), NIH&#10;">
            <a:extLst>
              <a:ext uri="{FF2B5EF4-FFF2-40B4-BE49-F238E27FC236}">
                <a16:creationId xmlns:a16="http://schemas.microsoft.com/office/drawing/2014/main" id="{406F875C-8AE9-52B8-69D2-9EFD11DC007B}"/>
              </a:ext>
            </a:extLst>
          </p:cNvPr>
          <p:cNvGrpSpPr/>
          <p:nvPr/>
        </p:nvGrpSpPr>
        <p:grpSpPr>
          <a:xfrm>
            <a:off x="6298458" y="3149668"/>
            <a:ext cx="3738282" cy="3177250"/>
            <a:chOff x="6298458" y="3149668"/>
            <a:chExt cx="3738282" cy="3177250"/>
          </a:xfrm>
        </p:grpSpPr>
        <p:sp>
          <p:nvSpPr>
            <p:cNvPr id="12" name="TextBox 11">
              <a:extLst>
                <a:ext uri="{FF2B5EF4-FFF2-40B4-BE49-F238E27FC236}">
                  <a16:creationId xmlns:a16="http://schemas.microsoft.com/office/drawing/2014/main" id="{1CF970FA-CD3F-51F1-3997-6E684545B152}"/>
                </a:ext>
              </a:extLst>
            </p:cNvPr>
            <p:cNvSpPr txBox="1"/>
            <p:nvPr/>
          </p:nvSpPr>
          <p:spPr>
            <a:xfrm>
              <a:off x="6873240" y="5135551"/>
              <a:ext cx="2584152" cy="861774"/>
            </a:xfrm>
            <a:prstGeom prst="rect">
              <a:avLst/>
            </a:prstGeom>
            <a:noFill/>
          </p:spPr>
          <p:txBody>
            <a:bodyPr wrap="square" rtlCol="0">
              <a:spAutoFit/>
            </a:bodyPr>
            <a:lstStyle/>
            <a:p>
              <a:pPr algn="ctr"/>
              <a:r>
                <a:rPr lang="en-US" sz="1400" b="1"/>
                <a:t>Sudha Veeraraghavan, Ph.D.</a:t>
              </a:r>
              <a:endParaRPr lang="en-US" sz="1200"/>
            </a:p>
            <a:p>
              <a:pPr algn="ctr"/>
              <a:r>
                <a:rPr lang="en-US" sz="1200"/>
                <a:t>Scientific Review Officer</a:t>
              </a:r>
            </a:p>
            <a:p>
              <a:pPr algn="ctr"/>
              <a:endParaRPr lang="en-US" sz="1200"/>
            </a:p>
            <a:p>
              <a:pPr algn="ctr"/>
              <a:r>
                <a:rPr lang="en-US" sz="1200"/>
                <a:t>Center for Scientific Review (CSR), NIH</a:t>
              </a:r>
            </a:p>
          </p:txBody>
        </p:sp>
        <p:sp>
          <p:nvSpPr>
            <p:cNvPr id="93" name="TextBox 92">
              <a:extLst>
                <a:ext uri="{FF2B5EF4-FFF2-40B4-BE49-F238E27FC236}">
                  <a16:creationId xmlns:a16="http://schemas.microsoft.com/office/drawing/2014/main" id="{7FF5FB3C-ADEB-518C-02D3-E74008C64F18}"/>
                </a:ext>
              </a:extLst>
            </p:cNvPr>
            <p:cNvSpPr txBox="1"/>
            <p:nvPr/>
          </p:nvSpPr>
          <p:spPr>
            <a:xfrm>
              <a:off x="6741459" y="3305602"/>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6" name="Rectangle 5">
              <a:extLst>
                <a:ext uri="{FF2B5EF4-FFF2-40B4-BE49-F238E27FC236}">
                  <a16:creationId xmlns:a16="http://schemas.microsoft.com/office/drawing/2014/main" id="{E1604508-AE97-05C8-DA2F-D016A125C0F6}"/>
                </a:ext>
              </a:extLst>
            </p:cNvPr>
            <p:cNvSpPr/>
            <p:nvPr/>
          </p:nvSpPr>
          <p:spPr>
            <a:xfrm>
              <a:off x="6298458"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9AEB0-9E26-F15E-7008-340F86519821}"/>
                </a:ext>
              </a:extLst>
            </p:cNvPr>
            <p:cNvPicPr>
              <a:picLocks noChangeAspect="1"/>
            </p:cNvPicPr>
            <p:nvPr/>
          </p:nvPicPr>
          <p:blipFill>
            <a:blip r:embed="rId5"/>
            <a:stretch>
              <a:fillRect/>
            </a:stretch>
          </p:blipFill>
          <p:spPr>
            <a:xfrm>
              <a:off x="7120279" y="3917944"/>
              <a:ext cx="2175639" cy="1214701"/>
            </a:xfrm>
            <a:prstGeom prst="rect">
              <a:avLst/>
            </a:prstGeom>
          </p:spPr>
        </p:pic>
      </p:grpSp>
      <p:sp>
        <p:nvSpPr>
          <p:cNvPr id="11" name="Title 1">
            <a:extLst>
              <a:ext uri="{FF2B5EF4-FFF2-40B4-BE49-F238E27FC236}">
                <a16:creationId xmlns:a16="http://schemas.microsoft.com/office/drawing/2014/main" id="{0E3A6087-618C-6871-4AA8-1195184DF690}"/>
              </a:ext>
            </a:extLst>
          </p:cNvPr>
          <p:cNvSpPr>
            <a:spLocks noGrp="1"/>
          </p:cNvSpPr>
          <p:nvPr>
            <p:ph type="title"/>
          </p:nvPr>
        </p:nvSpPr>
        <p:spPr>
          <a:xfrm>
            <a:off x="1080655" y="815759"/>
            <a:ext cx="10030691" cy="1546844"/>
          </a:xfrm>
          <a:solidFill>
            <a:srgbClr val="853A51"/>
          </a:solidFill>
        </p:spPr>
        <p:txBody>
          <a:bodyPr vert="horz" lIns="91440" tIns="45720" rIns="91440" bIns="45720" rtlCol="0" anchor="ctr">
            <a:normAutofit fontScale="90000"/>
          </a:bodyPr>
          <a:lstStyle/>
          <a:p>
            <a:pPr>
              <a:lnSpc>
                <a:spcPct val="90000"/>
              </a:lnSpc>
            </a:pPr>
            <a:br>
              <a:rPr lang="en-US" sz="5400" b="1">
                <a:effectLst>
                  <a:outerShdw blurRad="38100" dist="38100" dir="2700000" algn="tl">
                    <a:srgbClr val="000000">
                      <a:alpha val="43137"/>
                    </a:srgbClr>
                  </a:outerShdw>
                </a:effectLst>
              </a:rPr>
            </a:br>
            <a:r>
              <a:rPr lang="en-US" sz="3100" b="1">
                <a:effectLst>
                  <a:outerShdw blurRad="38100" dist="38100" dir="2700000" algn="tl">
                    <a:srgbClr val="000000">
                      <a:alpha val="43137"/>
                    </a:srgbClr>
                  </a:outerShdw>
                </a:effectLst>
              </a:rPr>
              <a:t> </a:t>
            </a:r>
            <a:br>
              <a:rPr lang="en-US" sz="3100" b="1">
                <a:effectLst>
                  <a:outerShdw blurRad="38100" dist="38100" dir="2700000" algn="tl">
                    <a:srgbClr val="000000">
                      <a:alpha val="43137"/>
                    </a:srgbClr>
                  </a:outerShdw>
                </a:effectLst>
              </a:rPr>
            </a:br>
            <a:r>
              <a:rPr lang="en-US" sz="5300" b="1">
                <a:effectLst>
                  <a:outerShdw blurRad="38100" dist="38100" dir="2700000" algn="tl">
                    <a:srgbClr val="000000">
                      <a:alpha val="43137"/>
                    </a:srgbClr>
                  </a:outerShdw>
                </a:effectLst>
              </a:rPr>
              <a:t>Q&amp;A: </a:t>
            </a:r>
            <a:r>
              <a:rPr lang="en-US" sz="5300" b="1">
                <a:solidFill>
                  <a:schemeClr val="accent4"/>
                </a:solidFill>
                <a:effectLst>
                  <a:outerShdw blurRad="38100" dist="38100" dir="2700000" algn="tl">
                    <a:srgbClr val="000000">
                      <a:alpha val="43137"/>
                    </a:srgbClr>
                  </a:outerShdw>
                </a:effectLst>
              </a:rPr>
              <a:t>REVIEW</a:t>
            </a:r>
            <a:br>
              <a:rPr lang="en-US" sz="5300" b="1">
                <a:effectLst>
                  <a:outerShdw blurRad="38100" dist="38100" dir="2700000" algn="tl">
                    <a:srgbClr val="000000">
                      <a:alpha val="43137"/>
                    </a:srgbClr>
                  </a:outerShdw>
                </a:effectLst>
              </a:rPr>
            </a:br>
            <a:br>
              <a:rPr lang="en-US" sz="36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cxnSp>
        <p:nvCxnSpPr>
          <p:cNvPr id="13" name="Straight Connector 12">
            <a:extLst>
              <a:ext uri="{FF2B5EF4-FFF2-40B4-BE49-F238E27FC236}">
                <a16:creationId xmlns:a16="http://schemas.microsoft.com/office/drawing/2014/main" id="{D90B7397-2FA6-07C3-5E57-5A1DAA4BB718}"/>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7B83012B-4E26-62BB-CC4F-682A1F25D8E1}"/>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0695217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at a desk in front of laptop looking at paperwork with a smile">
            <a:extLst>
              <a:ext uri="{FF2B5EF4-FFF2-40B4-BE49-F238E27FC236}">
                <a16:creationId xmlns:a16="http://schemas.microsoft.com/office/drawing/2014/main" id="{C7B2E347-909F-54A3-7CC0-F9A5A93DAA8F}"/>
              </a:ext>
            </a:extLst>
          </p:cNvPr>
          <p:cNvPicPr>
            <a:picLocks noChangeAspect="1"/>
          </p:cNvPicPr>
          <p:nvPr/>
        </p:nvPicPr>
        <p:blipFill>
          <a:blip r:embed="rId4">
            <a:extLst>
              <a:ext uri="{28A0092B-C50C-407E-A947-70E740481C1C}">
                <a14:useLocalDpi xmlns:a14="http://schemas.microsoft.com/office/drawing/2010/main" val="0"/>
              </a:ext>
            </a:extLst>
          </a:blip>
          <a:srcRect l="5975" r="5975"/>
          <a:stretch/>
        </p:blipFill>
        <p:spPr>
          <a:xfrm>
            <a:off x="3069583" y="0"/>
            <a:ext cx="9587237" cy="6941769"/>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66658" y="-1521872"/>
            <a:ext cx="7133636"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br>
              <a:rPr lang="en-US" sz="4800" b="1">
                <a:solidFill>
                  <a:schemeClr val="tx2">
                    <a:lumMod val="75000"/>
                  </a:schemeClr>
                </a:solidFill>
              </a:rPr>
            </a:br>
            <a:r>
              <a:rPr lang="en-US" sz="4800" b="1">
                <a:solidFill>
                  <a:schemeClr val="tx2">
                    <a:lumMod val="75000"/>
                  </a:schemeClr>
                </a:solidFill>
              </a:rPr>
              <a:t>                        </a:t>
            </a:r>
            <a:r>
              <a:rPr lang="en-US" sz="4800" b="1">
                <a:solidFill>
                  <a:srgbClr val="853A51"/>
                </a:solidFill>
              </a:rPr>
              <a:t>Award</a:t>
            </a:r>
            <a:br>
              <a:rPr lang="en-US" sz="6000" b="1">
                <a:solidFill>
                  <a:srgbClr val="0F7FC9"/>
                </a:solidFill>
              </a:rPr>
            </a:br>
            <a:endParaRPr lang="en-US" sz="6000" b="1">
              <a:solidFill>
                <a:srgbClr val="0F7FC9"/>
              </a:solidFill>
            </a:endParaRPr>
          </a:p>
        </p:txBody>
      </p:sp>
      <p:grpSp>
        <p:nvGrpSpPr>
          <p:cNvPr id="6" name="Group 5" descr="Photo and text of &#10;Sean Hine&#10;Deputy Chief Grants Management Officer,&#10;Office of Grants Administration,&#10;National Cancer Institute (NCI), NIH">
            <a:extLst>
              <a:ext uri="{FF2B5EF4-FFF2-40B4-BE49-F238E27FC236}">
                <a16:creationId xmlns:a16="http://schemas.microsoft.com/office/drawing/2014/main" id="{24157EDE-C55D-4BBA-0366-366204D2FF77}"/>
              </a:ext>
            </a:extLst>
          </p:cNvPr>
          <p:cNvGrpSpPr/>
          <p:nvPr/>
        </p:nvGrpSpPr>
        <p:grpSpPr>
          <a:xfrm>
            <a:off x="-147252" y="4287110"/>
            <a:ext cx="3594849" cy="2432219"/>
            <a:chOff x="-147252" y="4287110"/>
            <a:chExt cx="3594849" cy="2432219"/>
          </a:xfrm>
        </p:grpSpPr>
        <p:sp>
          <p:nvSpPr>
            <p:cNvPr id="7" name="TextBox 6">
              <a:extLst>
                <a:ext uri="{FF2B5EF4-FFF2-40B4-BE49-F238E27FC236}">
                  <a16:creationId xmlns:a16="http://schemas.microsoft.com/office/drawing/2014/main" id="{6E691583-8F78-EF69-5EFE-872D03153210}"/>
                </a:ext>
              </a:extLst>
            </p:cNvPr>
            <p:cNvSpPr txBox="1"/>
            <p:nvPr/>
          </p:nvSpPr>
          <p:spPr>
            <a:xfrm>
              <a:off x="-147252" y="5672889"/>
              <a:ext cx="3594849" cy="104644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Sean Hine </a:t>
              </a:r>
            </a:p>
            <a:p>
              <a:pPr algn="ctr"/>
              <a:r>
                <a:rPr lang="en-US" sz="1200">
                  <a:latin typeface="Open Sans" panose="020B0606030504020204" pitchFamily="34" charset="0"/>
                  <a:ea typeface="Open Sans" panose="020B0606030504020204" pitchFamily="34" charset="0"/>
                  <a:cs typeface="Open Sans" panose="020B0606030504020204" pitchFamily="34" charset="0"/>
                </a:rPr>
                <a:t>Deputy Chief Grants Management Officer</a:t>
              </a:r>
            </a:p>
            <a:p>
              <a:pPr algn="ctr"/>
              <a:r>
                <a:rPr lang="en-US" sz="1200">
                  <a:latin typeface="Open Sans" panose="020B0606030504020204" pitchFamily="34" charset="0"/>
                  <a:ea typeface="Open Sans" panose="020B0606030504020204" pitchFamily="34" charset="0"/>
                  <a:cs typeface="Open Sans" panose="020B0606030504020204" pitchFamily="34" charset="0"/>
                </a:rPr>
                <a:t>Office of Grants Administration</a:t>
              </a:r>
            </a:p>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p>
              <a:pPr algn="ctr"/>
              <a:r>
                <a:rPr lang="en-US" sz="1200">
                  <a:latin typeface="Open Sans" panose="020B0606030504020204" pitchFamily="34" charset="0"/>
                  <a:ea typeface="Open Sans" panose="020B0606030504020204" pitchFamily="34" charset="0"/>
                  <a:cs typeface="Open Sans" panose="020B0606030504020204" pitchFamily="34" charset="0"/>
                </a:rPr>
                <a:t>National Cancer Institute (NCI), NIH</a:t>
              </a:r>
            </a:p>
          </p:txBody>
        </p:sp>
        <p:pic>
          <p:nvPicPr>
            <p:cNvPr id="8" name="Picture 7">
              <a:extLst>
                <a:ext uri="{FF2B5EF4-FFF2-40B4-BE49-F238E27FC236}">
                  <a16:creationId xmlns:a16="http://schemas.microsoft.com/office/drawing/2014/main" id="{35EF841A-652E-F497-C5EC-26E13DE934BA}"/>
                </a:ext>
              </a:extLst>
            </p:cNvPr>
            <p:cNvPicPr>
              <a:picLocks noChangeAspect="1"/>
            </p:cNvPicPr>
            <p:nvPr/>
          </p:nvPicPr>
          <p:blipFill>
            <a:blip r:embed="rId5"/>
            <a:stretch>
              <a:fillRect/>
            </a:stretch>
          </p:blipFill>
          <p:spPr>
            <a:xfrm>
              <a:off x="391300" y="4287110"/>
              <a:ext cx="2598337" cy="1385779"/>
            </a:xfrm>
            <a:prstGeom prst="rect">
              <a:avLst/>
            </a:prstGeom>
          </p:spPr>
        </p:pic>
      </p:grpSp>
      <p:grpSp>
        <p:nvGrpSpPr>
          <p:cNvPr id="5" name="Group 4" descr="Photo and text of &#10;Crystal Wolfrey&#10;Chief Grants Management Officer&#10;Office of Grants Administration&#10;National Cancer Institute (NCI), NIH&#10;">
            <a:extLst>
              <a:ext uri="{FF2B5EF4-FFF2-40B4-BE49-F238E27FC236}">
                <a16:creationId xmlns:a16="http://schemas.microsoft.com/office/drawing/2014/main" id="{4F69ECAB-A387-40E1-5C8D-A16EB8F2CE8C}"/>
              </a:ext>
            </a:extLst>
          </p:cNvPr>
          <p:cNvGrpSpPr/>
          <p:nvPr/>
        </p:nvGrpSpPr>
        <p:grpSpPr>
          <a:xfrm>
            <a:off x="-66658" y="1685304"/>
            <a:ext cx="3514255" cy="2422694"/>
            <a:chOff x="-66658" y="1685304"/>
            <a:chExt cx="3514255" cy="2422694"/>
          </a:xfrm>
        </p:grpSpPr>
        <p:pic>
          <p:nvPicPr>
            <p:cNvPr id="9" name="Picture 8">
              <a:extLst>
                <a:ext uri="{FF2B5EF4-FFF2-40B4-BE49-F238E27FC236}">
                  <a16:creationId xmlns:a16="http://schemas.microsoft.com/office/drawing/2014/main" id="{BB4B8012-D971-6E4C-04C1-C44F5D9215EA}"/>
                </a:ext>
              </a:extLst>
            </p:cNvPr>
            <p:cNvPicPr>
              <a:picLocks noChangeAspect="1"/>
            </p:cNvPicPr>
            <p:nvPr/>
          </p:nvPicPr>
          <p:blipFill>
            <a:blip r:embed="rId6"/>
            <a:stretch>
              <a:fillRect/>
            </a:stretch>
          </p:blipFill>
          <p:spPr>
            <a:xfrm>
              <a:off x="331787" y="1685304"/>
              <a:ext cx="2611536" cy="1411641"/>
            </a:xfrm>
            <a:prstGeom prst="rect">
              <a:avLst/>
            </a:prstGeom>
          </p:spPr>
        </p:pic>
        <p:sp>
          <p:nvSpPr>
            <p:cNvPr id="10" name="TextBox 9">
              <a:extLst>
                <a:ext uri="{FF2B5EF4-FFF2-40B4-BE49-F238E27FC236}">
                  <a16:creationId xmlns:a16="http://schemas.microsoft.com/office/drawing/2014/main" id="{614D940C-FADE-89BA-4941-AF53D940D681}"/>
                </a:ext>
              </a:extLst>
            </p:cNvPr>
            <p:cNvSpPr txBox="1"/>
            <p:nvPr/>
          </p:nvSpPr>
          <p:spPr>
            <a:xfrm>
              <a:off x="-66658" y="3061558"/>
              <a:ext cx="3514255" cy="1046440"/>
            </a:xfrm>
            <a:prstGeom prst="rect">
              <a:avLst/>
            </a:prstGeom>
            <a:no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Crystal Wolfrey</a:t>
              </a:r>
            </a:p>
            <a:p>
              <a:pPr algn="ctr"/>
              <a:r>
                <a:rPr lang="en-US" sz="1200">
                  <a:latin typeface="Open Sans" panose="020B0606030504020204" pitchFamily="34" charset="0"/>
                  <a:ea typeface="Open Sans" panose="020B0606030504020204" pitchFamily="34" charset="0"/>
                  <a:cs typeface="Open Sans" panose="020B0606030504020204" pitchFamily="34" charset="0"/>
                </a:rPr>
                <a:t>Chief Grants Management Officer</a:t>
              </a:r>
            </a:p>
            <a:p>
              <a:pPr algn="ctr"/>
              <a:r>
                <a:rPr lang="en-US" sz="1200">
                  <a:latin typeface="Open Sans" panose="020B0606030504020204" pitchFamily="34" charset="0"/>
                  <a:ea typeface="Open Sans" panose="020B0606030504020204" pitchFamily="34" charset="0"/>
                  <a:cs typeface="Open Sans" panose="020B0606030504020204" pitchFamily="34" charset="0"/>
                </a:rPr>
                <a:t>Office of Grants Administration</a:t>
              </a:r>
            </a:p>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p>
              <a:pPr algn="ctr"/>
              <a:r>
                <a:rPr lang="en-US" sz="1200">
                  <a:latin typeface="Open Sans" panose="020B0606030504020204" pitchFamily="34" charset="0"/>
                  <a:ea typeface="Open Sans" panose="020B0606030504020204" pitchFamily="34" charset="0"/>
                  <a:cs typeface="Open Sans" panose="020B0606030504020204" pitchFamily="34" charset="0"/>
                </a:rPr>
                <a:t>National Cancer Institute (NCI), NIH</a:t>
              </a:r>
            </a:p>
          </p:txBody>
        </p:sp>
      </p:grpSp>
      <p:sp>
        <p:nvSpPr>
          <p:cNvPr id="11" name="TextBox 10">
            <a:extLst>
              <a:ext uri="{FF2B5EF4-FFF2-40B4-BE49-F238E27FC236}">
                <a16:creationId xmlns:a16="http://schemas.microsoft.com/office/drawing/2014/main" id="{B76C9597-B881-93DB-D99B-81B0707A9B14}"/>
              </a:ext>
            </a:extLst>
          </p:cNvPr>
          <p:cNvSpPr txBox="1"/>
          <p:nvPr/>
        </p:nvSpPr>
        <p:spPr>
          <a:xfrm>
            <a:off x="-237356" y="1049635"/>
            <a:ext cx="3594849" cy="584775"/>
          </a:xfrm>
          <a:prstGeom prst="rect">
            <a:avLst/>
          </a:prstGeom>
          <a:noFill/>
          <a:ln>
            <a:noFill/>
          </a:ln>
        </p:spPr>
        <p:txBody>
          <a:bodyPr wrap="square" rtlCol="0">
            <a:spAutoFit/>
          </a:bodyPr>
          <a:lstStyle/>
          <a:p>
            <a:pPr algn="ctr"/>
            <a:r>
              <a:rPr lang="en-US" sz="3200" b="1">
                <a:solidFill>
                  <a:srgbClr val="20558A"/>
                </a:solidFill>
              </a:rPr>
              <a:t>PRESENTERS</a:t>
            </a:r>
          </a:p>
        </p:txBody>
      </p:sp>
      <p:sp>
        <p:nvSpPr>
          <p:cNvPr id="3" name="TextBox 2">
            <a:extLst>
              <a:ext uri="{FF2B5EF4-FFF2-40B4-BE49-F238E27FC236}">
                <a16:creationId xmlns:a16="http://schemas.microsoft.com/office/drawing/2014/main" id="{5E5BD9B0-4BE8-CD28-569F-5D543D6737D2}"/>
              </a:ext>
            </a:extLst>
          </p:cNvPr>
          <p:cNvSpPr txBox="1"/>
          <p:nvPr/>
        </p:nvSpPr>
        <p:spPr>
          <a:xfrm>
            <a:off x="3638532" y="1421667"/>
            <a:ext cx="2792748" cy="1015663"/>
          </a:xfrm>
          <a:prstGeom prst="rect">
            <a:avLst/>
          </a:prstGeom>
          <a:solidFill>
            <a:srgbClr val="853A51"/>
          </a:solidFill>
        </p:spPr>
        <p:txBody>
          <a:bodyPr wrap="square">
            <a:spAutoFit/>
          </a:bodyPr>
          <a:lstStyle/>
          <a:p>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Notice of Award Walk-Through and Supplements!</a:t>
            </a:r>
          </a:p>
        </p:txBody>
      </p:sp>
      <p:cxnSp>
        <p:nvCxnSpPr>
          <p:cNvPr id="12" name="Straight Connector 11">
            <a:extLst>
              <a:ext uri="{FF2B5EF4-FFF2-40B4-BE49-F238E27FC236}">
                <a16:creationId xmlns:a16="http://schemas.microsoft.com/office/drawing/2014/main" id="{5C0C5196-CD6E-D13C-EF26-A7E1E0ED2714}"/>
              </a:ext>
              <a:ext uri="{C183D7F6-B498-43B3-948B-1728B52AA6E4}">
                <adec:decorative xmlns:adec="http://schemas.microsoft.com/office/drawing/2017/decorative" val="1"/>
              </a:ext>
            </a:extLst>
          </p:cNvPr>
          <p:cNvCxnSpPr/>
          <p:nvPr/>
        </p:nvCxnSpPr>
        <p:spPr>
          <a:xfrm>
            <a:off x="393067" y="917408"/>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16624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83328" cy="1081342"/>
          </a:xfrm>
          <a:solidFill>
            <a:srgbClr val="853A51"/>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AWARD: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NoA &amp; Supplements</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565901" y="2089729"/>
            <a:ext cx="7069462" cy="4351338"/>
          </a:xfrm>
        </p:spPr>
        <p:txBody>
          <a:bodyPr vert="horz" lIns="91440" tIns="45720" rIns="91440" bIns="45720" rtlCol="0" anchor="t">
            <a:normAutofit/>
          </a:bodyPr>
          <a:lstStyle/>
          <a:p>
            <a:pPr>
              <a:lnSpc>
                <a:spcPct val="150000"/>
              </a:lnSpc>
            </a:pPr>
            <a:r>
              <a:rPr lang="en-US">
                <a:latin typeface="Open Sans Light"/>
                <a:ea typeface="Open Sans Light"/>
                <a:cs typeface="Open Sans Light"/>
              </a:rPr>
              <a:t>A walk-through of the NIH Notice of Award (NoA)</a:t>
            </a:r>
            <a:endParaRPr lang="en-US" sz="2800"/>
          </a:p>
          <a:p>
            <a:pPr>
              <a:lnSpc>
                <a:spcPct val="150000"/>
              </a:lnSpc>
            </a:pPr>
            <a:r>
              <a:rPr lang="en-US">
                <a:latin typeface="Open Sans Light"/>
                <a:ea typeface="Open Sans Light"/>
                <a:cs typeface="Open Sans Light"/>
              </a:rPr>
              <a:t>Interested in requesting more $ on an Award?</a:t>
            </a:r>
            <a:endParaRPr lang="en-US"/>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605446"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605446"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sp>
        <p:nvSpPr>
          <p:cNvPr id="4" name="Slide Number Placeholder 1">
            <a:extLst>
              <a:ext uri="{FF2B5EF4-FFF2-40B4-BE49-F238E27FC236}">
                <a16:creationId xmlns:a16="http://schemas.microsoft.com/office/drawing/2014/main" id="{1E864338-D5F9-DF23-29A2-5730BCAAC38A}"/>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126</a:t>
            </a:fld>
            <a:endParaRPr lang="en-US"/>
          </a:p>
        </p:txBody>
      </p:sp>
    </p:spTree>
    <p:custDataLst>
      <p:tags r:id="rId1"/>
    </p:custDataLst>
    <p:extLst>
      <p:ext uri="{BB962C8B-B14F-4D97-AF65-F5344CB8AC3E}">
        <p14:creationId xmlns:p14="http://schemas.microsoft.com/office/powerpoint/2010/main" val="24663149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3B1AC2-AB72-476A-7E67-D52BD43DB84A}"/>
              </a:ext>
            </a:extLst>
          </p:cNvPr>
          <p:cNvSpPr>
            <a:spLocks noGrp="1"/>
          </p:cNvSpPr>
          <p:nvPr>
            <p:ph type="title"/>
          </p:nvPr>
        </p:nvSpPr>
        <p:spPr>
          <a:xfrm>
            <a:off x="948267" y="2138001"/>
            <a:ext cx="10284177" cy="2982913"/>
          </a:xfrm>
        </p:spPr>
        <p:txBody>
          <a:bodyPr/>
          <a:lstStyle/>
          <a:p>
            <a:pPr algn="ctr"/>
            <a:r>
              <a:rPr lang="en-US" b="1">
                <a:effectLst>
                  <a:outerShdw blurRad="38100" dist="38100" dir="2700000" algn="tl">
                    <a:srgbClr val="000000">
                      <a:alpha val="43137"/>
                    </a:srgbClr>
                  </a:outerShdw>
                </a:effectLst>
                <a:latin typeface="Open Sans"/>
                <a:ea typeface="Open Sans"/>
                <a:cs typeface="Open Sans"/>
              </a:rPr>
              <a:t>A Walkthrough of the Notice of Award (NoA)</a:t>
            </a:r>
            <a:endParaRPr lang="en-US" b="1">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id="{AC08C2AA-B4CD-078E-BC25-FE0E5C36C399}"/>
              </a:ext>
            </a:extLst>
          </p:cNvPr>
          <p:cNvSpPr>
            <a:spLocks noGrp="1"/>
          </p:cNvSpPr>
          <p:nvPr>
            <p:ph type="sldNum" sz="quarter" idx="4294967295"/>
          </p:nvPr>
        </p:nvSpPr>
        <p:spPr>
          <a:xfrm>
            <a:off x="9448800" y="6356350"/>
            <a:ext cx="2743200" cy="365125"/>
          </a:xfrm>
        </p:spPr>
        <p:txBody>
          <a:bodyPr/>
          <a:lstStyle/>
          <a:p>
            <a:fld id="{A7DDB576-49B3-42E2-89EA-6E35EA8EF806}" type="slidenum">
              <a:rPr lang="en-US" smtClean="0"/>
              <a:pPr/>
              <a:t>127</a:t>
            </a:fld>
            <a:endParaRPr lang="en-US"/>
          </a:p>
        </p:txBody>
      </p:sp>
      <p:sp>
        <p:nvSpPr>
          <p:cNvPr id="3" name="Content Placeholder 2">
            <a:extLst>
              <a:ext uri="{FF2B5EF4-FFF2-40B4-BE49-F238E27FC236}">
                <a16:creationId xmlns:a16="http://schemas.microsoft.com/office/drawing/2014/main" id="{53F2E879-2739-9559-83FD-2F2F1CAC1540}"/>
              </a:ext>
            </a:extLst>
          </p:cNvPr>
          <p:cNvSpPr>
            <a:spLocks noGrp="1"/>
          </p:cNvSpPr>
          <p:nvPr>
            <p:ph idx="4294967295"/>
          </p:nvPr>
        </p:nvSpPr>
        <p:spPr>
          <a:xfrm>
            <a:off x="2879549" y="3506250"/>
            <a:ext cx="7472362" cy="1987550"/>
          </a:xfrm>
          <a:noFill/>
        </p:spPr>
        <p:txBody>
          <a:bodyPr vert="horz" lIns="91440" tIns="45720" rIns="91440" bIns="45720" rtlCol="0" anchor="t">
            <a:normAutofit fontScale="70000" lnSpcReduction="20000"/>
          </a:bodyPr>
          <a:lstStyle/>
          <a:p>
            <a:pPr>
              <a:lnSpc>
                <a:spcPct val="200000"/>
              </a:lnSpc>
            </a:pPr>
            <a:r>
              <a:rPr lang="en-US" sz="3200" b="1">
                <a:solidFill>
                  <a:schemeClr val="bg1"/>
                </a:solidFill>
                <a:latin typeface="Open Sans Light"/>
                <a:ea typeface="Open Sans Light"/>
                <a:cs typeface="Open Sans Light"/>
              </a:rPr>
              <a:t>Cover Page</a:t>
            </a:r>
          </a:p>
          <a:p>
            <a:pPr>
              <a:lnSpc>
                <a:spcPct val="200000"/>
              </a:lnSpc>
            </a:pPr>
            <a:r>
              <a:rPr lang="en-US" sz="3200" b="1">
                <a:solidFill>
                  <a:schemeClr val="bg1"/>
                </a:solidFill>
                <a:latin typeface="Open Sans Light"/>
                <a:ea typeface="Open Sans Light"/>
                <a:cs typeface="Open Sans Light"/>
              </a:rPr>
              <a:t>Detailing the critical sections and parts of the NIH NoA</a:t>
            </a:r>
            <a:endParaRPr lang="en-US" sz="3200" b="1">
              <a:solidFill>
                <a:schemeClr val="bg1"/>
              </a:solidFill>
            </a:endParaRPr>
          </a:p>
        </p:txBody>
      </p:sp>
    </p:spTree>
    <p:extLst>
      <p:ext uri="{BB962C8B-B14F-4D97-AF65-F5344CB8AC3E}">
        <p14:creationId xmlns:p14="http://schemas.microsoft.com/office/powerpoint/2010/main" val="6398764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ABFDDB-18D3-F2CA-9DD2-0EDB29559AC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Poll Time</a:t>
            </a:r>
          </a:p>
        </p:txBody>
      </p:sp>
      <p:sp>
        <p:nvSpPr>
          <p:cNvPr id="6" name="TextBox 5">
            <a:extLst>
              <a:ext uri="{FF2B5EF4-FFF2-40B4-BE49-F238E27FC236}">
                <a16:creationId xmlns:a16="http://schemas.microsoft.com/office/drawing/2014/main" id="{469D5837-E3FB-C048-B165-1A7BBD0C0076}"/>
              </a:ext>
            </a:extLst>
          </p:cNvPr>
          <p:cNvSpPr txBox="1"/>
          <p:nvPr/>
        </p:nvSpPr>
        <p:spPr>
          <a:xfrm>
            <a:off x="1805354" y="282360"/>
            <a:ext cx="5744308" cy="769441"/>
          </a:xfrm>
          <a:prstGeom prst="rect">
            <a:avLst/>
          </a:prstGeom>
          <a:noFill/>
        </p:spPr>
        <p:txBody>
          <a:bodyPr wrap="square" rtlCol="0">
            <a:spAutoFit/>
          </a:bodyPr>
          <a:lstStyle/>
          <a:p>
            <a:r>
              <a:rPr lang="en-US" sz="4400" b="1">
                <a:solidFill>
                  <a:srgbClr val="853A51"/>
                </a:solidFill>
                <a:latin typeface="Open Sans" panose="020B0606030504020204" pitchFamily="34" charset="0"/>
                <a:ea typeface="Open Sans" panose="020B0606030504020204" pitchFamily="34" charset="0"/>
                <a:cs typeface="Open Sans" panose="020B0606030504020204" pitchFamily="34" charset="0"/>
              </a:rPr>
              <a:t>But First ….</a:t>
            </a:r>
          </a:p>
        </p:txBody>
      </p:sp>
      <p:pic>
        <p:nvPicPr>
          <p:cNvPr id="5" name="Picture 4" descr="Hand drawn alarm clock outline with Poll Time text inside">
            <a:extLst>
              <a:ext uri="{FF2B5EF4-FFF2-40B4-BE49-F238E27FC236}">
                <a16:creationId xmlns:a16="http://schemas.microsoft.com/office/drawing/2014/main" id="{FF1C790E-3F09-F3C9-A85E-48D22FBCBD75}"/>
              </a:ext>
            </a:extLst>
          </p:cNvPr>
          <p:cNvPicPr>
            <a:picLocks noChangeAspect="1"/>
          </p:cNvPicPr>
          <p:nvPr/>
        </p:nvPicPr>
        <p:blipFill>
          <a:blip r:embed="rId3"/>
          <a:stretch>
            <a:fillRect/>
          </a:stretch>
        </p:blipFill>
        <p:spPr>
          <a:xfrm>
            <a:off x="1199078" y="1211052"/>
            <a:ext cx="4619281" cy="4435896"/>
          </a:xfrm>
          <a:prstGeom prst="rect">
            <a:avLst/>
          </a:prstGeom>
        </p:spPr>
      </p:pic>
      <p:grpSp>
        <p:nvGrpSpPr>
          <p:cNvPr id="7" name="Group 6" descr="Computer with chart - Let's Poll Icon">
            <a:extLst>
              <a:ext uri="{FF2B5EF4-FFF2-40B4-BE49-F238E27FC236}">
                <a16:creationId xmlns:a16="http://schemas.microsoft.com/office/drawing/2014/main" id="{62267237-EF9A-7820-651F-B39372CDB0A7}"/>
              </a:ext>
            </a:extLst>
          </p:cNvPr>
          <p:cNvGrpSpPr/>
          <p:nvPr/>
        </p:nvGrpSpPr>
        <p:grpSpPr>
          <a:xfrm>
            <a:off x="10027920" y="93283"/>
            <a:ext cx="1905377" cy="1869245"/>
            <a:chOff x="9714204" y="365125"/>
            <a:chExt cx="1905377" cy="1869245"/>
          </a:xfrm>
        </p:grpSpPr>
        <p:pic>
          <p:nvPicPr>
            <p:cNvPr id="8" name="Picture 7" descr="Poll Icon">
              <a:extLst>
                <a:ext uri="{FF2B5EF4-FFF2-40B4-BE49-F238E27FC236}">
                  <a16:creationId xmlns:a16="http://schemas.microsoft.com/office/drawing/2014/main" id="{25CD174C-4151-D9D9-A65D-30EDD4E5EAD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9" name="TextBox 8">
              <a:extLst>
                <a:ext uri="{FF2B5EF4-FFF2-40B4-BE49-F238E27FC236}">
                  <a16:creationId xmlns:a16="http://schemas.microsoft.com/office/drawing/2014/main" id="{885700F2-159E-BEB8-FECA-2A6A3CC33C93}"/>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4" name="TextBox 3">
            <a:extLst>
              <a:ext uri="{FF2B5EF4-FFF2-40B4-BE49-F238E27FC236}">
                <a16:creationId xmlns:a16="http://schemas.microsoft.com/office/drawing/2014/main" id="{87C715F6-18DB-77B2-D310-C6AF1B8AA7A5}"/>
              </a:ext>
            </a:extLst>
          </p:cNvPr>
          <p:cNvSpPr txBox="1"/>
          <p:nvPr/>
        </p:nvSpPr>
        <p:spPr>
          <a:xfrm>
            <a:off x="6682153" y="1874728"/>
            <a:ext cx="5081954" cy="3108543"/>
          </a:xfrm>
          <a:prstGeom prst="rect">
            <a:avLst/>
          </a:prstGeom>
          <a:noFill/>
        </p:spPr>
        <p:txBody>
          <a:bodyPr wrap="square" rtlCol="0">
            <a:spAutoFit/>
          </a:bodyPr>
          <a:lstStyle/>
          <a:p>
            <a:r>
              <a:rPr lang="en-US" sz="28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Question: </a:t>
            </a:r>
          </a:p>
          <a:p>
            <a:r>
              <a:rPr lang="en-US" sz="2800">
                <a:latin typeface="Open Sans Light" panose="020B0306030504020204" pitchFamily="34" charset="0"/>
                <a:ea typeface="Open Sans Light" panose="020B0306030504020204" pitchFamily="34" charset="0"/>
                <a:cs typeface="Open Sans Light" panose="020B0306030504020204" pitchFamily="34" charset="0"/>
              </a:rPr>
              <a:t>Have you seen an NIH grant award in the past 3 years?”</a:t>
            </a:r>
          </a:p>
          <a:p>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buClr>
                <a:srgbClr val="853A51"/>
              </a:buClr>
              <a:buFont typeface="Arial" panose="020B0604020202020204" pitchFamily="34" charset="0"/>
              <a:buChar char="•"/>
            </a:pPr>
            <a:r>
              <a:rPr lang="en-US" sz="2800" b="1">
                <a:latin typeface="Open Sans Light" panose="020B0306030504020204" pitchFamily="34" charset="0"/>
                <a:ea typeface="Open Sans Light" panose="020B0306030504020204" pitchFamily="34" charset="0"/>
                <a:cs typeface="Open Sans Light" panose="020B0306030504020204" pitchFamily="34" charset="0"/>
              </a:rPr>
              <a:t>Yes</a:t>
            </a:r>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buClr>
                <a:srgbClr val="853A51"/>
              </a:buClr>
              <a:buFont typeface="Arial" panose="020B0604020202020204" pitchFamily="34" charset="0"/>
              <a:buChar char="•"/>
            </a:pPr>
            <a:r>
              <a:rPr lang="en-US" sz="2800" b="1">
                <a:latin typeface="Open Sans Light" panose="020B0306030504020204" pitchFamily="34" charset="0"/>
                <a:ea typeface="Open Sans Light" panose="020B0306030504020204" pitchFamily="34" charset="0"/>
                <a:cs typeface="Open Sans Light" panose="020B0306030504020204" pitchFamily="34" charset="0"/>
              </a:rPr>
              <a:t>No</a:t>
            </a:r>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Slide Number Placeholder 1">
            <a:extLst>
              <a:ext uri="{FF2B5EF4-FFF2-40B4-BE49-F238E27FC236}">
                <a16:creationId xmlns:a16="http://schemas.microsoft.com/office/drawing/2014/main" id="{15393A09-B8BC-19EF-B912-F8EAA0AD6F8C}"/>
              </a:ext>
            </a:extLst>
          </p:cNvPr>
          <p:cNvSpPr>
            <a:spLocks noGrp="1"/>
          </p:cNvSpPr>
          <p:nvPr>
            <p:ph type="sldNum" sz="quarter" idx="12"/>
          </p:nvPr>
        </p:nvSpPr>
        <p:spPr/>
        <p:txBody>
          <a:bodyPr/>
          <a:lstStyle/>
          <a:p>
            <a:fld id="{A7DDB576-49B3-42E2-89EA-6E35EA8EF806}" type="slidenum">
              <a:rPr lang="en-US" smtClean="0"/>
              <a:pPr/>
              <a:t>128</a:t>
            </a:fld>
            <a:endParaRPr lang="en-US"/>
          </a:p>
        </p:txBody>
      </p:sp>
    </p:spTree>
    <p:extLst>
      <p:ext uri="{BB962C8B-B14F-4D97-AF65-F5344CB8AC3E}">
        <p14:creationId xmlns:p14="http://schemas.microsoft.com/office/powerpoint/2010/main" val="25345554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E8BF8C-526D-CAB7-D174-B03B2EBBAF0B}"/>
              </a:ext>
              <a:ext uri="{C183D7F6-B498-43B3-948B-1728B52AA6E4}">
                <adec:decorative xmlns:adec="http://schemas.microsoft.com/office/drawing/2017/decorative" val="1"/>
              </a:ext>
            </a:extLst>
          </p:cNvPr>
          <p:cNvSpPr/>
          <p:nvPr/>
        </p:nvSpPr>
        <p:spPr>
          <a:xfrm>
            <a:off x="267037" y="6133763"/>
            <a:ext cx="2548991" cy="6069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2229CF-1648-CED8-D4A9-D5869CF60E43}"/>
              </a:ext>
            </a:extLst>
          </p:cNvPr>
          <p:cNvSpPr>
            <a:spLocks noGrp="1"/>
          </p:cNvSpPr>
          <p:nvPr>
            <p:ph type="title"/>
          </p:nvPr>
        </p:nvSpPr>
        <p:spPr>
          <a:xfrm>
            <a:off x="847475" y="3484"/>
            <a:ext cx="11344525" cy="713867"/>
          </a:xfrm>
        </p:spPr>
        <p:txBody>
          <a:bodyPr>
            <a:noAutofit/>
          </a:bodyPr>
          <a:lstStyle/>
          <a:p>
            <a:r>
              <a:rPr lang="en-US" sz="4000"/>
              <a:t>Cover Page of the Notice of Award – Top Half</a:t>
            </a:r>
          </a:p>
        </p:txBody>
      </p:sp>
      <p:pic>
        <p:nvPicPr>
          <p:cNvPr id="5" name="Picture 4" descr="Graphic of a Notice of Award">
            <a:extLst>
              <a:ext uri="{FF2B5EF4-FFF2-40B4-BE49-F238E27FC236}">
                <a16:creationId xmlns:a16="http://schemas.microsoft.com/office/drawing/2014/main" id="{817E98EE-E689-B44A-43CB-960286BE9AD3}"/>
              </a:ext>
            </a:extLst>
          </p:cNvPr>
          <p:cNvPicPr>
            <a:picLocks noChangeAspect="1"/>
          </p:cNvPicPr>
          <p:nvPr/>
        </p:nvPicPr>
        <p:blipFill>
          <a:blip r:embed="rId2"/>
          <a:stretch>
            <a:fillRect/>
          </a:stretch>
        </p:blipFill>
        <p:spPr>
          <a:xfrm>
            <a:off x="1788856" y="702145"/>
            <a:ext cx="8644962" cy="6155855"/>
          </a:xfrm>
          <a:prstGeom prst="rect">
            <a:avLst/>
          </a:prstGeom>
        </p:spPr>
      </p:pic>
      <p:sp>
        <p:nvSpPr>
          <p:cNvPr id="6" name="Callout: Line 5">
            <a:extLst>
              <a:ext uri="{FF2B5EF4-FFF2-40B4-BE49-F238E27FC236}">
                <a16:creationId xmlns:a16="http://schemas.microsoft.com/office/drawing/2014/main" id="{5781EA93-2E35-FB2E-1AAF-20C6C2D6A5C5}"/>
              </a:ext>
            </a:extLst>
          </p:cNvPr>
          <p:cNvSpPr/>
          <p:nvPr/>
        </p:nvSpPr>
        <p:spPr>
          <a:xfrm flipH="1">
            <a:off x="72628" y="990032"/>
            <a:ext cx="1500139" cy="1076511"/>
          </a:xfrm>
          <a:prstGeom prst="borderCallout1">
            <a:avLst>
              <a:gd name="adj1" fmla="val 52668"/>
              <a:gd name="adj2" fmla="val 545"/>
              <a:gd name="adj3" fmla="val 112500"/>
              <a:gd name="adj4" fmla="val -3833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Identifying Recipient Name – this is you, right?</a:t>
            </a:r>
          </a:p>
        </p:txBody>
      </p:sp>
      <p:sp>
        <p:nvSpPr>
          <p:cNvPr id="7" name="Callout: Line 6">
            <a:extLst>
              <a:ext uri="{FF2B5EF4-FFF2-40B4-BE49-F238E27FC236}">
                <a16:creationId xmlns:a16="http://schemas.microsoft.com/office/drawing/2014/main" id="{69251FE9-F14F-73D7-97A9-D1E003657447}"/>
              </a:ext>
            </a:extLst>
          </p:cNvPr>
          <p:cNvSpPr/>
          <p:nvPr/>
        </p:nvSpPr>
        <p:spPr>
          <a:xfrm flipH="1">
            <a:off x="72626" y="2194559"/>
            <a:ext cx="1398719" cy="2214791"/>
          </a:xfrm>
          <a:prstGeom prst="borderCallout1">
            <a:avLst>
              <a:gd name="adj1" fmla="val 52668"/>
              <a:gd name="adj2" fmla="val 545"/>
              <a:gd name="adj3" fmla="val 88063"/>
              <a:gd name="adj4" fmla="val -3599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Identifying the recipient’s EIN which is where the money goes – check this!</a:t>
            </a:r>
          </a:p>
        </p:txBody>
      </p:sp>
      <p:sp>
        <p:nvSpPr>
          <p:cNvPr id="8" name="Callout: Line 7">
            <a:extLst>
              <a:ext uri="{FF2B5EF4-FFF2-40B4-BE49-F238E27FC236}">
                <a16:creationId xmlns:a16="http://schemas.microsoft.com/office/drawing/2014/main" id="{B931C856-D7A5-FC5F-682C-05835095A73F}"/>
              </a:ext>
            </a:extLst>
          </p:cNvPr>
          <p:cNvSpPr/>
          <p:nvPr/>
        </p:nvSpPr>
        <p:spPr>
          <a:xfrm>
            <a:off x="9089135" y="2084831"/>
            <a:ext cx="1950875" cy="1076511"/>
          </a:xfrm>
          <a:prstGeom prst="borderCallout1">
            <a:avLst>
              <a:gd name="adj1" fmla="val 52668"/>
              <a:gd name="adj2" fmla="val 545"/>
              <a:gd name="adj3" fmla="val 40300"/>
              <a:gd name="adj4" fmla="val -14848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Grant # - refer to this in all communications!</a:t>
            </a:r>
          </a:p>
        </p:txBody>
      </p:sp>
      <p:sp>
        <p:nvSpPr>
          <p:cNvPr id="9" name="Callout: Line 8">
            <a:extLst>
              <a:ext uri="{FF2B5EF4-FFF2-40B4-BE49-F238E27FC236}">
                <a16:creationId xmlns:a16="http://schemas.microsoft.com/office/drawing/2014/main" id="{1570B523-D1EB-0C13-ADB9-3500021AB3D3}"/>
              </a:ext>
            </a:extLst>
          </p:cNvPr>
          <p:cNvSpPr/>
          <p:nvPr/>
        </p:nvSpPr>
        <p:spPr>
          <a:xfrm>
            <a:off x="9589556" y="3332840"/>
            <a:ext cx="1950875" cy="1076511"/>
          </a:xfrm>
          <a:prstGeom prst="borderCallout1">
            <a:avLst>
              <a:gd name="adj1" fmla="val 52668"/>
              <a:gd name="adj2" fmla="val 545"/>
              <a:gd name="adj3" fmla="val 89205"/>
              <a:gd name="adj4" fmla="val -14706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Research Title – as provided from the application &amp; will be reported</a:t>
            </a:r>
          </a:p>
        </p:txBody>
      </p:sp>
      <p:sp>
        <p:nvSpPr>
          <p:cNvPr id="10" name="Slide Number Placeholder 1">
            <a:extLst>
              <a:ext uri="{FF2B5EF4-FFF2-40B4-BE49-F238E27FC236}">
                <a16:creationId xmlns:a16="http://schemas.microsoft.com/office/drawing/2014/main" id="{F1AC2221-B1CF-D72C-9A2A-263682E1C7F7}"/>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129</a:t>
            </a:fld>
            <a:endParaRPr lang="en-US"/>
          </a:p>
        </p:txBody>
      </p:sp>
    </p:spTree>
    <p:extLst>
      <p:ext uri="{BB962C8B-B14F-4D97-AF65-F5344CB8AC3E}">
        <p14:creationId xmlns:p14="http://schemas.microsoft.com/office/powerpoint/2010/main" val="240586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(A4)</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199" y="1825625"/>
            <a:ext cx="8896351" cy="488950"/>
          </a:xfrm>
        </p:spPr>
        <p:txBody>
          <a:bodyPr/>
          <a:lstStyle/>
          <a:p>
            <a:pPr marL="0" indent="0">
              <a:buNone/>
            </a:pPr>
            <a:r>
              <a:rPr lang="en-US"/>
              <a:t>The Center for Scientific Review’s </a:t>
            </a:r>
            <a:r>
              <a:rPr lang="en-US" b="1">
                <a:solidFill>
                  <a:srgbClr val="853A51"/>
                </a:solidFill>
              </a:rPr>
              <a:t>Assisted Referral Tool (ART)</a:t>
            </a:r>
          </a:p>
        </p:txBody>
      </p:sp>
      <p:pic>
        <p:nvPicPr>
          <p:cNvPr id="7" name="Picture 6" descr="CSR's Assisted Referral Tool (ART) screen with options to recommend study sections or SBIR/STTR Special Emphasis Panels">
            <a:extLst>
              <a:ext uri="{FF2B5EF4-FFF2-40B4-BE49-F238E27FC236}">
                <a16:creationId xmlns:a16="http://schemas.microsoft.com/office/drawing/2014/main" id="{88D7FBAF-71D7-3B11-D4A1-CEC1E35D9744}"/>
              </a:ext>
            </a:extLst>
          </p:cNvPr>
          <p:cNvPicPr>
            <a:picLocks noChangeAspect="1"/>
          </p:cNvPicPr>
          <p:nvPr/>
        </p:nvPicPr>
        <p:blipFill>
          <a:blip r:embed="rId4"/>
          <a:stretch>
            <a:fillRect/>
          </a:stretch>
        </p:blipFill>
        <p:spPr>
          <a:xfrm>
            <a:off x="371475" y="2449512"/>
            <a:ext cx="5007905" cy="3743282"/>
          </a:xfrm>
          <a:prstGeom prst="rect">
            <a:avLst/>
          </a:prstGeom>
          <a:ln>
            <a:solidFill>
              <a:srgbClr val="013B6B"/>
            </a:solidFill>
          </a:ln>
        </p:spPr>
      </p:pic>
      <p:pic>
        <p:nvPicPr>
          <p:cNvPr id="9" name="Picture 8" descr="Screenshot of Assisted Referral Tool (ART) - Title box&#10;-Application text box">
            <a:extLst>
              <a:ext uri="{FF2B5EF4-FFF2-40B4-BE49-F238E27FC236}">
                <a16:creationId xmlns:a16="http://schemas.microsoft.com/office/drawing/2014/main" id="{E3310C19-D9F0-4144-11C1-88D88443081F}"/>
              </a:ext>
            </a:extLst>
          </p:cNvPr>
          <p:cNvPicPr>
            <a:picLocks noChangeAspect="1"/>
          </p:cNvPicPr>
          <p:nvPr/>
        </p:nvPicPr>
        <p:blipFill>
          <a:blip r:embed="rId5"/>
          <a:stretch>
            <a:fillRect/>
          </a:stretch>
        </p:blipFill>
        <p:spPr>
          <a:xfrm>
            <a:off x="5662840" y="2468044"/>
            <a:ext cx="5986959" cy="3734837"/>
          </a:xfrm>
          <a:prstGeom prst="rect">
            <a:avLst/>
          </a:prstGeom>
          <a:ln>
            <a:solidFill>
              <a:srgbClr val="013B6B"/>
            </a:solidFill>
          </a:ln>
        </p:spPr>
      </p:pic>
      <p:sp>
        <p:nvSpPr>
          <p:cNvPr id="10" name="Arrow: Right 9">
            <a:extLst>
              <a:ext uri="{FF2B5EF4-FFF2-40B4-BE49-F238E27FC236}">
                <a16:creationId xmlns:a16="http://schemas.microsoft.com/office/drawing/2014/main" id="{22D7FD5D-D92B-953E-733C-CEAF5F1E6D13}"/>
              </a:ext>
              <a:ext uri="{C183D7F6-B498-43B3-948B-1728B52AA6E4}">
                <adec:decorative xmlns:adec="http://schemas.microsoft.com/office/drawing/2017/decorative" val="1"/>
              </a:ext>
            </a:extLst>
          </p:cNvPr>
          <p:cNvSpPr/>
          <p:nvPr/>
        </p:nvSpPr>
        <p:spPr>
          <a:xfrm>
            <a:off x="5379380" y="3933825"/>
            <a:ext cx="211795" cy="1238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13</a:t>
            </a:fld>
            <a:endParaRPr lang="en-US"/>
          </a:p>
        </p:txBody>
      </p:sp>
    </p:spTree>
    <p:custDataLst>
      <p:tags r:id="rId1"/>
    </p:custDataLst>
    <p:extLst>
      <p:ext uri="{BB962C8B-B14F-4D97-AF65-F5344CB8AC3E}">
        <p14:creationId xmlns:p14="http://schemas.microsoft.com/office/powerpoint/2010/main" val="28124221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72EEBE-03B9-F8BE-FBCD-0E70D5FB763A}"/>
              </a:ext>
              <a:ext uri="{C183D7F6-B498-43B3-948B-1728B52AA6E4}">
                <adec:decorative xmlns:adec="http://schemas.microsoft.com/office/drawing/2017/decorative" val="1"/>
              </a:ext>
            </a:extLst>
          </p:cNvPr>
          <p:cNvSpPr/>
          <p:nvPr/>
        </p:nvSpPr>
        <p:spPr>
          <a:xfrm>
            <a:off x="242761" y="6174587"/>
            <a:ext cx="2816028" cy="6230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B0FF1-55B7-4273-EEDD-539184A657F2}"/>
              </a:ext>
            </a:extLst>
          </p:cNvPr>
          <p:cNvSpPr>
            <a:spLocks noGrp="1"/>
          </p:cNvSpPr>
          <p:nvPr>
            <p:ph type="title"/>
          </p:nvPr>
        </p:nvSpPr>
        <p:spPr>
          <a:xfrm>
            <a:off x="846435" y="148519"/>
            <a:ext cx="10515600" cy="835602"/>
          </a:xfrm>
        </p:spPr>
        <p:txBody>
          <a:bodyPr>
            <a:normAutofit/>
          </a:bodyPr>
          <a:lstStyle/>
          <a:p>
            <a:r>
              <a:rPr lang="en-US" sz="4000"/>
              <a:t>Cover Page – Bottom Half</a:t>
            </a:r>
          </a:p>
        </p:txBody>
      </p:sp>
      <p:pic>
        <p:nvPicPr>
          <p:cNvPr id="5" name="Picture 4" descr="Graphic of a Notice of Award">
            <a:extLst>
              <a:ext uri="{FF2B5EF4-FFF2-40B4-BE49-F238E27FC236}">
                <a16:creationId xmlns:a16="http://schemas.microsoft.com/office/drawing/2014/main" id="{02CEB582-7731-5861-684E-C7EEAEEEFAB2}"/>
              </a:ext>
            </a:extLst>
          </p:cNvPr>
          <p:cNvPicPr>
            <a:picLocks noChangeAspect="1"/>
          </p:cNvPicPr>
          <p:nvPr/>
        </p:nvPicPr>
        <p:blipFill>
          <a:blip r:embed="rId2"/>
          <a:stretch>
            <a:fillRect/>
          </a:stretch>
        </p:blipFill>
        <p:spPr>
          <a:xfrm>
            <a:off x="1355360" y="1104575"/>
            <a:ext cx="9497750" cy="4648849"/>
          </a:xfrm>
          <a:prstGeom prst="rect">
            <a:avLst/>
          </a:prstGeom>
        </p:spPr>
      </p:pic>
      <p:sp>
        <p:nvSpPr>
          <p:cNvPr id="16" name="Callout: Line 15">
            <a:extLst>
              <a:ext uri="{FF2B5EF4-FFF2-40B4-BE49-F238E27FC236}">
                <a16:creationId xmlns:a16="http://schemas.microsoft.com/office/drawing/2014/main" id="{B56F33B9-8802-8BD7-B8EF-866D38EE7436}"/>
              </a:ext>
            </a:extLst>
          </p:cNvPr>
          <p:cNvSpPr/>
          <p:nvPr/>
        </p:nvSpPr>
        <p:spPr>
          <a:xfrm flipH="1">
            <a:off x="88130" y="5215168"/>
            <a:ext cx="1500139" cy="1076511"/>
          </a:xfrm>
          <a:prstGeom prst="borderCallout1">
            <a:avLst>
              <a:gd name="adj1" fmla="val -3959"/>
              <a:gd name="adj2" fmla="val 51032"/>
              <a:gd name="adj3" fmla="val -88270"/>
              <a:gd name="adj4" fmla="val 1030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NIH Grants &amp; Program Official Information</a:t>
            </a:r>
          </a:p>
        </p:txBody>
      </p:sp>
      <p:sp>
        <p:nvSpPr>
          <p:cNvPr id="10" name="Callout: Line 9">
            <a:extLst>
              <a:ext uri="{FF2B5EF4-FFF2-40B4-BE49-F238E27FC236}">
                <a16:creationId xmlns:a16="http://schemas.microsoft.com/office/drawing/2014/main" id="{8F906F16-07C2-147F-00DC-963A97BF5C2C}"/>
              </a:ext>
            </a:extLst>
          </p:cNvPr>
          <p:cNvSpPr/>
          <p:nvPr/>
        </p:nvSpPr>
        <p:spPr>
          <a:xfrm flipH="1">
            <a:off x="8602902" y="5215168"/>
            <a:ext cx="1500139" cy="1076511"/>
          </a:xfrm>
          <a:prstGeom prst="borderCallout1">
            <a:avLst>
              <a:gd name="adj1" fmla="val -3959"/>
              <a:gd name="adj2" fmla="val 51032"/>
              <a:gd name="adj3" fmla="val -104572"/>
              <a:gd name="adj4" fmla="val 731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Specifies the Full Period of Anticipated Support</a:t>
            </a:r>
          </a:p>
        </p:txBody>
      </p:sp>
      <p:sp>
        <p:nvSpPr>
          <p:cNvPr id="11" name="Callout: Line 10">
            <a:extLst>
              <a:ext uri="{FF2B5EF4-FFF2-40B4-BE49-F238E27FC236}">
                <a16:creationId xmlns:a16="http://schemas.microsoft.com/office/drawing/2014/main" id="{5576644D-2EBB-8BF7-A6EF-DB78A43E7577}"/>
              </a:ext>
            </a:extLst>
          </p:cNvPr>
          <p:cNvSpPr/>
          <p:nvPr/>
        </p:nvSpPr>
        <p:spPr>
          <a:xfrm flipH="1">
            <a:off x="9352971" y="273033"/>
            <a:ext cx="1500139" cy="1076511"/>
          </a:xfrm>
          <a:prstGeom prst="borderCallout1">
            <a:avLst>
              <a:gd name="adj1" fmla="val 165065"/>
              <a:gd name="adj2" fmla="val 109524"/>
              <a:gd name="adj3" fmla="val 99630"/>
              <a:gd name="adj4" fmla="val 509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Specifies the budget period</a:t>
            </a:r>
          </a:p>
        </p:txBody>
      </p:sp>
      <p:sp>
        <p:nvSpPr>
          <p:cNvPr id="6" name="Slide Number Placeholder 1">
            <a:extLst>
              <a:ext uri="{FF2B5EF4-FFF2-40B4-BE49-F238E27FC236}">
                <a16:creationId xmlns:a16="http://schemas.microsoft.com/office/drawing/2014/main" id="{413369D2-8425-67BE-CBB5-83B025DE7C23}"/>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130</a:t>
            </a:fld>
            <a:endParaRPr lang="en-US"/>
          </a:p>
        </p:txBody>
      </p:sp>
    </p:spTree>
    <p:extLst>
      <p:ext uri="{BB962C8B-B14F-4D97-AF65-F5344CB8AC3E}">
        <p14:creationId xmlns:p14="http://schemas.microsoft.com/office/powerpoint/2010/main" val="28759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03FFC9-D37B-B1B3-2D54-B32E3E470346}"/>
              </a:ext>
              <a:ext uri="{C183D7F6-B498-43B3-948B-1728B52AA6E4}">
                <adec:decorative xmlns:adec="http://schemas.microsoft.com/office/drawing/2017/decorative" val="1"/>
              </a:ext>
            </a:extLst>
          </p:cNvPr>
          <p:cNvSpPr/>
          <p:nvPr/>
        </p:nvSpPr>
        <p:spPr>
          <a:xfrm>
            <a:off x="242761" y="6174587"/>
            <a:ext cx="2816028" cy="6230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553CB-EF20-F5CF-C3B5-A2CE4B1016A7}"/>
              </a:ext>
            </a:extLst>
          </p:cNvPr>
          <p:cNvSpPr>
            <a:spLocks noGrp="1"/>
          </p:cNvSpPr>
          <p:nvPr>
            <p:ph type="title"/>
          </p:nvPr>
        </p:nvSpPr>
        <p:spPr>
          <a:xfrm>
            <a:off x="838200" y="210955"/>
            <a:ext cx="10515600" cy="521566"/>
          </a:xfrm>
        </p:spPr>
        <p:txBody>
          <a:bodyPr>
            <a:normAutofit fontScale="90000"/>
          </a:bodyPr>
          <a:lstStyle/>
          <a:p>
            <a:r>
              <a:rPr lang="en-US"/>
              <a:t>Highlights of the NoA – NIH portion</a:t>
            </a:r>
          </a:p>
        </p:txBody>
      </p:sp>
      <p:pic>
        <p:nvPicPr>
          <p:cNvPr id="5" name="Picture 4" descr="Graphic of a Notice of Award">
            <a:extLst>
              <a:ext uri="{FF2B5EF4-FFF2-40B4-BE49-F238E27FC236}">
                <a16:creationId xmlns:a16="http://schemas.microsoft.com/office/drawing/2014/main" id="{1AFC9952-E84E-3691-9498-8F348087406C}"/>
              </a:ext>
            </a:extLst>
          </p:cNvPr>
          <p:cNvPicPr>
            <a:picLocks noChangeAspect="1"/>
          </p:cNvPicPr>
          <p:nvPr/>
        </p:nvPicPr>
        <p:blipFill>
          <a:blip r:embed="rId2"/>
          <a:stretch>
            <a:fillRect/>
          </a:stretch>
        </p:blipFill>
        <p:spPr>
          <a:xfrm>
            <a:off x="2346036" y="820870"/>
            <a:ext cx="6542940" cy="6037130"/>
          </a:xfrm>
          <a:prstGeom prst="rect">
            <a:avLst/>
          </a:prstGeom>
        </p:spPr>
      </p:pic>
      <p:sp>
        <p:nvSpPr>
          <p:cNvPr id="6" name="Callout: Line 5">
            <a:extLst>
              <a:ext uri="{FF2B5EF4-FFF2-40B4-BE49-F238E27FC236}">
                <a16:creationId xmlns:a16="http://schemas.microsoft.com/office/drawing/2014/main" id="{E5F1ED8F-ADCA-6D0E-5706-B4DA4150D23B}"/>
              </a:ext>
            </a:extLst>
          </p:cNvPr>
          <p:cNvSpPr/>
          <p:nvPr/>
        </p:nvSpPr>
        <p:spPr>
          <a:xfrm flipH="1">
            <a:off x="498763" y="1267123"/>
            <a:ext cx="1839575" cy="1309822"/>
          </a:xfrm>
          <a:prstGeom prst="borderCallout1">
            <a:avLst>
              <a:gd name="adj1" fmla="val 52668"/>
              <a:gd name="adj2" fmla="val 545"/>
              <a:gd name="adj3" fmla="val 89230"/>
              <a:gd name="adj4" fmla="val -353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Lists all the named PD/PIs – double-check these!</a:t>
            </a:r>
          </a:p>
        </p:txBody>
      </p:sp>
      <p:sp>
        <p:nvSpPr>
          <p:cNvPr id="7" name="Callout: Line 6">
            <a:extLst>
              <a:ext uri="{FF2B5EF4-FFF2-40B4-BE49-F238E27FC236}">
                <a16:creationId xmlns:a16="http://schemas.microsoft.com/office/drawing/2014/main" id="{64F09C8D-FDCE-ACF5-08E8-8C747E113FB7}"/>
              </a:ext>
            </a:extLst>
          </p:cNvPr>
          <p:cNvSpPr/>
          <p:nvPr/>
        </p:nvSpPr>
        <p:spPr>
          <a:xfrm>
            <a:off x="6311020" y="1701231"/>
            <a:ext cx="2577955" cy="1439133"/>
          </a:xfrm>
          <a:prstGeom prst="borderCallout1">
            <a:avLst>
              <a:gd name="adj1" fmla="val 52668"/>
              <a:gd name="adj2" fmla="val 545"/>
              <a:gd name="adj3" fmla="val 82977"/>
              <a:gd name="adj4" fmla="val -2830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Award is available in the Commons – and emailed to the address provided by the recipient</a:t>
            </a:r>
          </a:p>
        </p:txBody>
      </p:sp>
      <p:sp>
        <p:nvSpPr>
          <p:cNvPr id="8" name="Callout: Line 7">
            <a:extLst>
              <a:ext uri="{FF2B5EF4-FFF2-40B4-BE49-F238E27FC236}">
                <a16:creationId xmlns:a16="http://schemas.microsoft.com/office/drawing/2014/main" id="{9910BCAE-FAD0-F489-1334-D9FC05F70157}"/>
              </a:ext>
            </a:extLst>
          </p:cNvPr>
          <p:cNvSpPr/>
          <p:nvPr/>
        </p:nvSpPr>
        <p:spPr>
          <a:xfrm flipH="1">
            <a:off x="845896" y="2957376"/>
            <a:ext cx="1500139" cy="1076511"/>
          </a:xfrm>
          <a:prstGeom prst="borderCallout1">
            <a:avLst>
              <a:gd name="adj1" fmla="val 52668"/>
              <a:gd name="adj2" fmla="val 545"/>
              <a:gd name="adj3" fmla="val 112500"/>
              <a:gd name="adj4" fmla="val -3833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Indication of how the award is accepted</a:t>
            </a:r>
          </a:p>
        </p:txBody>
      </p:sp>
      <p:sp>
        <p:nvSpPr>
          <p:cNvPr id="9" name="Callout: Line 8">
            <a:extLst>
              <a:ext uri="{FF2B5EF4-FFF2-40B4-BE49-F238E27FC236}">
                <a16:creationId xmlns:a16="http://schemas.microsoft.com/office/drawing/2014/main" id="{EFF7E537-DAF3-FE27-8E7F-F0EE45D9AD14}"/>
              </a:ext>
            </a:extLst>
          </p:cNvPr>
          <p:cNvSpPr/>
          <p:nvPr/>
        </p:nvSpPr>
        <p:spPr>
          <a:xfrm flipH="1">
            <a:off x="780182" y="4514366"/>
            <a:ext cx="1500139" cy="1076511"/>
          </a:xfrm>
          <a:prstGeom prst="borderCallout1">
            <a:avLst>
              <a:gd name="adj1" fmla="val 52668"/>
              <a:gd name="adj2" fmla="val 545"/>
              <a:gd name="adj3" fmla="val 29117"/>
              <a:gd name="adj4" fmla="val -464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Want to talk about the award?  Read this!!</a:t>
            </a:r>
          </a:p>
        </p:txBody>
      </p:sp>
      <p:sp>
        <p:nvSpPr>
          <p:cNvPr id="10" name="Slide Number Placeholder 1">
            <a:extLst>
              <a:ext uri="{FF2B5EF4-FFF2-40B4-BE49-F238E27FC236}">
                <a16:creationId xmlns:a16="http://schemas.microsoft.com/office/drawing/2014/main" id="{6B871323-9A79-F518-E620-AA67123255A2}"/>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131</a:t>
            </a:fld>
            <a:endParaRPr lang="en-US"/>
          </a:p>
        </p:txBody>
      </p:sp>
    </p:spTree>
    <p:extLst>
      <p:ext uri="{BB962C8B-B14F-4D97-AF65-F5344CB8AC3E}">
        <p14:creationId xmlns:p14="http://schemas.microsoft.com/office/powerpoint/2010/main" val="71536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7F696-45B9-C838-D80E-8CE3366F5787}"/>
              </a:ext>
            </a:extLst>
          </p:cNvPr>
          <p:cNvSpPr>
            <a:spLocks noGrp="1"/>
          </p:cNvSpPr>
          <p:nvPr>
            <p:ph type="title"/>
          </p:nvPr>
        </p:nvSpPr>
        <p:spPr>
          <a:xfrm>
            <a:off x="838199" y="-152111"/>
            <a:ext cx="10515600" cy="1066512"/>
          </a:xfrm>
        </p:spPr>
        <p:txBody>
          <a:bodyPr>
            <a:normAutofit/>
          </a:bodyPr>
          <a:lstStyle/>
          <a:p>
            <a:r>
              <a:rPr lang="en-US" sz="4000"/>
              <a:t>Highlights of the NoA</a:t>
            </a:r>
          </a:p>
        </p:txBody>
      </p:sp>
      <p:pic>
        <p:nvPicPr>
          <p:cNvPr id="5" name="Picture 4" descr="Graphic of a Notice of Award">
            <a:extLst>
              <a:ext uri="{FF2B5EF4-FFF2-40B4-BE49-F238E27FC236}">
                <a16:creationId xmlns:a16="http://schemas.microsoft.com/office/drawing/2014/main" id="{D0F5EE37-5CE8-C0B9-6E39-367B51C8F048}"/>
              </a:ext>
            </a:extLst>
          </p:cNvPr>
          <p:cNvPicPr>
            <a:picLocks noChangeAspect="1"/>
          </p:cNvPicPr>
          <p:nvPr/>
        </p:nvPicPr>
        <p:blipFill>
          <a:blip r:embed="rId2"/>
          <a:stretch>
            <a:fillRect/>
          </a:stretch>
        </p:blipFill>
        <p:spPr>
          <a:xfrm>
            <a:off x="3639240" y="600364"/>
            <a:ext cx="5218433" cy="6257636"/>
          </a:xfrm>
          <a:prstGeom prst="rect">
            <a:avLst/>
          </a:prstGeom>
        </p:spPr>
      </p:pic>
      <p:sp>
        <p:nvSpPr>
          <p:cNvPr id="8" name="Callout: Line 7">
            <a:extLst>
              <a:ext uri="{FF2B5EF4-FFF2-40B4-BE49-F238E27FC236}">
                <a16:creationId xmlns:a16="http://schemas.microsoft.com/office/drawing/2014/main" id="{8A4824A7-33A8-03FB-2FC0-4C75A7611946}"/>
              </a:ext>
            </a:extLst>
          </p:cNvPr>
          <p:cNvSpPr/>
          <p:nvPr/>
        </p:nvSpPr>
        <p:spPr>
          <a:xfrm flipH="1">
            <a:off x="1669451" y="716855"/>
            <a:ext cx="1676922" cy="1309822"/>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Breaking down the costs included in this year’s award</a:t>
            </a:r>
          </a:p>
        </p:txBody>
      </p:sp>
      <p:sp>
        <p:nvSpPr>
          <p:cNvPr id="12" name="Callout: Line 11">
            <a:extLst>
              <a:ext uri="{FF2B5EF4-FFF2-40B4-BE49-F238E27FC236}">
                <a16:creationId xmlns:a16="http://schemas.microsoft.com/office/drawing/2014/main" id="{6DDD249B-133F-6236-C767-44A6EDAFE9C4}"/>
              </a:ext>
            </a:extLst>
          </p:cNvPr>
          <p:cNvSpPr/>
          <p:nvPr/>
        </p:nvSpPr>
        <p:spPr>
          <a:xfrm>
            <a:off x="9412448" y="295255"/>
            <a:ext cx="1759034" cy="1076511"/>
          </a:xfrm>
          <a:prstGeom prst="borderCallout1">
            <a:avLst>
              <a:gd name="adj1" fmla="val 52668"/>
              <a:gd name="adj2" fmla="val 545"/>
              <a:gd name="adj3" fmla="val 108994"/>
              <a:gd name="adj4" fmla="val -3761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Funds authorized for this year for you to spend</a:t>
            </a:r>
          </a:p>
        </p:txBody>
      </p:sp>
      <p:sp>
        <p:nvSpPr>
          <p:cNvPr id="13" name="Callout: Line 12">
            <a:extLst>
              <a:ext uri="{FF2B5EF4-FFF2-40B4-BE49-F238E27FC236}">
                <a16:creationId xmlns:a16="http://schemas.microsoft.com/office/drawing/2014/main" id="{21054E27-FB16-241B-1511-74FCE1C9CF1E}"/>
              </a:ext>
            </a:extLst>
          </p:cNvPr>
          <p:cNvSpPr/>
          <p:nvPr/>
        </p:nvSpPr>
        <p:spPr>
          <a:xfrm>
            <a:off x="9662856" y="1488421"/>
            <a:ext cx="1508626" cy="1076511"/>
          </a:xfrm>
          <a:prstGeom prst="borderCallout1">
            <a:avLst>
              <a:gd name="adj1" fmla="val 52668"/>
              <a:gd name="adj2" fmla="val 545"/>
              <a:gd name="adj3" fmla="val 35352"/>
              <a:gd name="adj4" fmla="val -6113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New $ provided through this action</a:t>
            </a:r>
          </a:p>
        </p:txBody>
      </p:sp>
      <p:sp>
        <p:nvSpPr>
          <p:cNvPr id="9" name="Callout: Line 8">
            <a:extLst>
              <a:ext uri="{FF2B5EF4-FFF2-40B4-BE49-F238E27FC236}">
                <a16:creationId xmlns:a16="http://schemas.microsoft.com/office/drawing/2014/main" id="{5EC38D85-6C42-6403-78F6-3E1CBFC178F9}"/>
              </a:ext>
            </a:extLst>
          </p:cNvPr>
          <p:cNvSpPr/>
          <p:nvPr/>
        </p:nvSpPr>
        <p:spPr>
          <a:xfrm>
            <a:off x="9262986" y="2702260"/>
            <a:ext cx="1803787" cy="1309822"/>
          </a:xfrm>
          <a:prstGeom prst="borderCallout1">
            <a:avLst>
              <a:gd name="adj1" fmla="val 52668"/>
              <a:gd name="adj2" fmla="val 545"/>
              <a:gd name="adj3" fmla="val -6743"/>
              <a:gd name="adj4" fmla="val -300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Statement of future year commitments</a:t>
            </a:r>
          </a:p>
        </p:txBody>
      </p:sp>
      <p:sp>
        <p:nvSpPr>
          <p:cNvPr id="14" name="Callout: Line 13">
            <a:extLst>
              <a:ext uri="{FF2B5EF4-FFF2-40B4-BE49-F238E27FC236}">
                <a16:creationId xmlns:a16="http://schemas.microsoft.com/office/drawing/2014/main" id="{F938C30D-5CBA-F1D0-6E3E-CF1F6EF85F29}"/>
              </a:ext>
            </a:extLst>
          </p:cNvPr>
          <p:cNvSpPr/>
          <p:nvPr/>
        </p:nvSpPr>
        <p:spPr>
          <a:xfrm flipH="1">
            <a:off x="1669451" y="2999682"/>
            <a:ext cx="1637124" cy="1076511"/>
          </a:xfrm>
          <a:prstGeom prst="borderCallout1">
            <a:avLst>
              <a:gd name="adj1" fmla="val 52668"/>
              <a:gd name="adj2" fmla="val 545"/>
              <a:gd name="adj3" fmla="val 106655"/>
              <a:gd name="adj4" fmla="val -3500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Notice – future years is dependent!</a:t>
            </a:r>
          </a:p>
        </p:txBody>
      </p:sp>
      <p:sp>
        <p:nvSpPr>
          <p:cNvPr id="10" name="Callout: Line 9">
            <a:extLst>
              <a:ext uri="{FF2B5EF4-FFF2-40B4-BE49-F238E27FC236}">
                <a16:creationId xmlns:a16="http://schemas.microsoft.com/office/drawing/2014/main" id="{9015F001-C1C2-30BF-BBC0-17408635A9E9}"/>
              </a:ext>
            </a:extLst>
          </p:cNvPr>
          <p:cNvSpPr/>
          <p:nvPr/>
        </p:nvSpPr>
        <p:spPr>
          <a:xfrm flipH="1">
            <a:off x="1012710" y="4650214"/>
            <a:ext cx="2071755" cy="1309822"/>
          </a:xfrm>
          <a:prstGeom prst="borderCallout1">
            <a:avLst>
              <a:gd name="adj1" fmla="val 52668"/>
              <a:gd name="adj2" fmla="val 545"/>
              <a:gd name="adj3" fmla="val 45135"/>
              <a:gd name="adj4" fmla="val -3065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Good info for new applicants – how to get the $$!</a:t>
            </a:r>
          </a:p>
        </p:txBody>
      </p:sp>
      <p:sp>
        <p:nvSpPr>
          <p:cNvPr id="11" name="Callout: Line 10">
            <a:extLst>
              <a:ext uri="{FF2B5EF4-FFF2-40B4-BE49-F238E27FC236}">
                <a16:creationId xmlns:a16="http://schemas.microsoft.com/office/drawing/2014/main" id="{5E6E5C24-20B3-6A68-15DE-3D2A32B2514B}"/>
              </a:ext>
            </a:extLst>
          </p:cNvPr>
          <p:cNvSpPr/>
          <p:nvPr/>
        </p:nvSpPr>
        <p:spPr>
          <a:xfrm>
            <a:off x="9150540" y="4725632"/>
            <a:ext cx="2136296" cy="1658796"/>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beginning part of the Standard Terms &amp; Conditions – take time to understand all here!</a:t>
            </a:r>
          </a:p>
        </p:txBody>
      </p:sp>
      <p:sp>
        <p:nvSpPr>
          <p:cNvPr id="4" name="Slide Number Placeholder 1">
            <a:extLst>
              <a:ext uri="{FF2B5EF4-FFF2-40B4-BE49-F238E27FC236}">
                <a16:creationId xmlns:a16="http://schemas.microsoft.com/office/drawing/2014/main" id="{6C01A02B-DFC3-3A67-A6B1-4C5371A03E54}"/>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132</a:t>
            </a:fld>
            <a:endParaRPr lang="en-US"/>
          </a:p>
        </p:txBody>
      </p:sp>
    </p:spTree>
    <p:extLst>
      <p:ext uri="{BB962C8B-B14F-4D97-AF65-F5344CB8AC3E}">
        <p14:creationId xmlns:p14="http://schemas.microsoft.com/office/powerpoint/2010/main" val="340682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9" grpId="0" animBg="1"/>
      <p:bldP spid="14" grpId="0" animBg="1"/>
      <p:bldP spid="10" grpId="0" animBg="1"/>
      <p:bldP spid="1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31A01-DBCD-A04E-E4BC-31FD400780E6}"/>
              </a:ext>
            </a:extLst>
          </p:cNvPr>
          <p:cNvSpPr>
            <a:spLocks noGrp="1"/>
          </p:cNvSpPr>
          <p:nvPr>
            <p:ph type="title"/>
          </p:nvPr>
        </p:nvSpPr>
        <p:spPr>
          <a:xfrm>
            <a:off x="838200" y="143453"/>
            <a:ext cx="10515600" cy="715530"/>
          </a:xfrm>
        </p:spPr>
        <p:txBody>
          <a:bodyPr>
            <a:normAutofit/>
          </a:bodyPr>
          <a:lstStyle/>
          <a:p>
            <a:r>
              <a:rPr lang="en-US" sz="4000"/>
              <a:t>Highlights of Standard T&amp;Cs</a:t>
            </a:r>
          </a:p>
        </p:txBody>
      </p:sp>
      <p:pic>
        <p:nvPicPr>
          <p:cNvPr id="5" name="Picture 4" descr="Graphic of a Notice of Award">
            <a:extLst>
              <a:ext uri="{FF2B5EF4-FFF2-40B4-BE49-F238E27FC236}">
                <a16:creationId xmlns:a16="http://schemas.microsoft.com/office/drawing/2014/main" id="{C2637492-E9B1-B782-C813-8AEF4A00283A}"/>
              </a:ext>
            </a:extLst>
          </p:cNvPr>
          <p:cNvPicPr>
            <a:picLocks noChangeAspect="1"/>
          </p:cNvPicPr>
          <p:nvPr/>
        </p:nvPicPr>
        <p:blipFill>
          <a:blip r:embed="rId2"/>
          <a:stretch>
            <a:fillRect/>
          </a:stretch>
        </p:blipFill>
        <p:spPr>
          <a:xfrm>
            <a:off x="3084945" y="926230"/>
            <a:ext cx="6068291" cy="5931770"/>
          </a:xfrm>
          <a:prstGeom prst="rect">
            <a:avLst/>
          </a:prstGeom>
        </p:spPr>
      </p:pic>
      <p:sp>
        <p:nvSpPr>
          <p:cNvPr id="8" name="Callout: Line 7">
            <a:extLst>
              <a:ext uri="{FF2B5EF4-FFF2-40B4-BE49-F238E27FC236}">
                <a16:creationId xmlns:a16="http://schemas.microsoft.com/office/drawing/2014/main" id="{B3EB9855-E299-E4FB-A12C-E065A9DBDBE7}"/>
              </a:ext>
            </a:extLst>
          </p:cNvPr>
          <p:cNvSpPr/>
          <p:nvPr/>
        </p:nvSpPr>
        <p:spPr>
          <a:xfrm flipH="1">
            <a:off x="544946" y="2507674"/>
            <a:ext cx="2071755" cy="1309822"/>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States whether the grant has carryover authority – very important!</a:t>
            </a:r>
          </a:p>
        </p:txBody>
      </p:sp>
      <p:sp>
        <p:nvSpPr>
          <p:cNvPr id="9" name="Callout: Line 8">
            <a:extLst>
              <a:ext uri="{FF2B5EF4-FFF2-40B4-BE49-F238E27FC236}">
                <a16:creationId xmlns:a16="http://schemas.microsoft.com/office/drawing/2014/main" id="{6292B5EC-4E7B-EEF6-FCD2-976D76EF04B6}"/>
              </a:ext>
            </a:extLst>
          </p:cNvPr>
          <p:cNvSpPr/>
          <p:nvPr/>
        </p:nvSpPr>
        <p:spPr>
          <a:xfrm>
            <a:off x="9347200" y="2582293"/>
            <a:ext cx="2006599" cy="1980472"/>
          </a:xfrm>
          <a:prstGeom prst="borderCallout1">
            <a:avLst>
              <a:gd name="adj1" fmla="val 52668"/>
              <a:gd name="adj2" fmla="val 545"/>
              <a:gd name="adj3" fmla="val 46883"/>
              <a:gd name="adj4" fmla="val -9246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Identifies whether the grant is SNAP – therefore, what must be included in the annual report and when it is due!</a:t>
            </a:r>
          </a:p>
        </p:txBody>
      </p:sp>
      <p:sp>
        <p:nvSpPr>
          <p:cNvPr id="11" name="Callout: Line 10">
            <a:extLst>
              <a:ext uri="{FF2B5EF4-FFF2-40B4-BE49-F238E27FC236}">
                <a16:creationId xmlns:a16="http://schemas.microsoft.com/office/drawing/2014/main" id="{0B8AEED9-EC16-50D2-E8C2-32BEBF4341CA}"/>
              </a:ext>
            </a:extLst>
          </p:cNvPr>
          <p:cNvSpPr/>
          <p:nvPr/>
        </p:nvSpPr>
        <p:spPr>
          <a:xfrm flipH="1">
            <a:off x="343949" y="4438033"/>
            <a:ext cx="1934974" cy="1602040"/>
          </a:xfrm>
          <a:prstGeom prst="borderCallout1">
            <a:avLst>
              <a:gd name="adj1" fmla="val 52668"/>
              <a:gd name="adj2" fmla="val 545"/>
              <a:gd name="adj3" fmla="val 46496"/>
              <a:gd name="adj4" fmla="val -4770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NIH Public Access Policy reminder – can’t make another award without compliance</a:t>
            </a:r>
          </a:p>
        </p:txBody>
      </p:sp>
      <p:sp>
        <p:nvSpPr>
          <p:cNvPr id="4" name="Slide Number Placeholder 1">
            <a:extLst>
              <a:ext uri="{FF2B5EF4-FFF2-40B4-BE49-F238E27FC236}">
                <a16:creationId xmlns:a16="http://schemas.microsoft.com/office/drawing/2014/main" id="{585353FC-17CC-85AF-D705-1CF7E7487CEE}"/>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133</a:t>
            </a:fld>
            <a:endParaRPr lang="en-US"/>
          </a:p>
        </p:txBody>
      </p:sp>
    </p:spTree>
    <p:extLst>
      <p:ext uri="{BB962C8B-B14F-4D97-AF65-F5344CB8AC3E}">
        <p14:creationId xmlns:p14="http://schemas.microsoft.com/office/powerpoint/2010/main" val="300421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406F-0CFA-79A1-E4D5-DEAD444D8F02}"/>
              </a:ext>
            </a:extLst>
          </p:cNvPr>
          <p:cNvSpPr>
            <a:spLocks noGrp="1"/>
          </p:cNvSpPr>
          <p:nvPr>
            <p:ph type="title"/>
          </p:nvPr>
        </p:nvSpPr>
        <p:spPr>
          <a:xfrm>
            <a:off x="838200" y="365125"/>
            <a:ext cx="10515600" cy="558511"/>
          </a:xfrm>
        </p:spPr>
        <p:txBody>
          <a:bodyPr>
            <a:normAutofit fontScale="90000"/>
          </a:bodyPr>
          <a:lstStyle/>
          <a:p>
            <a:r>
              <a:rPr lang="en-US"/>
              <a:t>Section IV – Specific Award Conditions</a:t>
            </a:r>
          </a:p>
        </p:txBody>
      </p:sp>
      <p:pic>
        <p:nvPicPr>
          <p:cNvPr id="7" name="Picture 6" descr="Graphic of a Notice of Award">
            <a:extLst>
              <a:ext uri="{FF2B5EF4-FFF2-40B4-BE49-F238E27FC236}">
                <a16:creationId xmlns:a16="http://schemas.microsoft.com/office/drawing/2014/main" id="{B90A7702-C360-63F4-D488-7EF9056AA6E5}"/>
              </a:ext>
            </a:extLst>
          </p:cNvPr>
          <p:cNvPicPr>
            <a:picLocks noChangeAspect="1"/>
          </p:cNvPicPr>
          <p:nvPr/>
        </p:nvPicPr>
        <p:blipFill>
          <a:blip r:embed="rId2"/>
          <a:stretch>
            <a:fillRect/>
          </a:stretch>
        </p:blipFill>
        <p:spPr>
          <a:xfrm>
            <a:off x="3057235" y="923636"/>
            <a:ext cx="5551447" cy="5772352"/>
          </a:xfrm>
          <a:prstGeom prst="rect">
            <a:avLst/>
          </a:prstGeom>
        </p:spPr>
      </p:pic>
      <p:sp>
        <p:nvSpPr>
          <p:cNvPr id="8" name="Callout: Line 7">
            <a:extLst>
              <a:ext uri="{FF2B5EF4-FFF2-40B4-BE49-F238E27FC236}">
                <a16:creationId xmlns:a16="http://schemas.microsoft.com/office/drawing/2014/main" id="{E7FCB906-9BA4-A9DC-A800-17C351A1C540}"/>
              </a:ext>
            </a:extLst>
          </p:cNvPr>
          <p:cNvSpPr/>
          <p:nvPr/>
        </p:nvSpPr>
        <p:spPr>
          <a:xfrm flipH="1">
            <a:off x="544945" y="2249055"/>
            <a:ext cx="2152072" cy="1796471"/>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This is where the awarding NIH Institute/Center includes specific T&amp;C that they want to stated</a:t>
            </a:r>
          </a:p>
        </p:txBody>
      </p:sp>
      <p:sp>
        <p:nvSpPr>
          <p:cNvPr id="9" name="Callout: Line 8">
            <a:extLst>
              <a:ext uri="{FF2B5EF4-FFF2-40B4-BE49-F238E27FC236}">
                <a16:creationId xmlns:a16="http://schemas.microsoft.com/office/drawing/2014/main" id="{9328ED15-2512-848B-C0E6-93D1939FFFE4}"/>
              </a:ext>
            </a:extLst>
          </p:cNvPr>
          <p:cNvSpPr/>
          <p:nvPr/>
        </p:nvSpPr>
        <p:spPr>
          <a:xfrm>
            <a:off x="8968900" y="3396385"/>
            <a:ext cx="2299464" cy="1796471"/>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Carefully read through these terms…keep an eye out for restrictions, requirements, etc.</a:t>
            </a:r>
          </a:p>
        </p:txBody>
      </p:sp>
      <p:sp>
        <p:nvSpPr>
          <p:cNvPr id="4" name="Slide Number Placeholder 1">
            <a:extLst>
              <a:ext uri="{FF2B5EF4-FFF2-40B4-BE49-F238E27FC236}">
                <a16:creationId xmlns:a16="http://schemas.microsoft.com/office/drawing/2014/main" id="{60319BD1-5707-70BC-F291-A363BD34EE55}"/>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134</a:t>
            </a:fld>
            <a:endParaRPr lang="en-US"/>
          </a:p>
        </p:txBody>
      </p:sp>
    </p:spTree>
    <p:extLst>
      <p:ext uri="{BB962C8B-B14F-4D97-AF65-F5344CB8AC3E}">
        <p14:creationId xmlns:p14="http://schemas.microsoft.com/office/powerpoint/2010/main" val="96655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18705-1DE4-9A2A-AAFD-D053A2C06F80}"/>
              </a:ext>
            </a:extLst>
          </p:cNvPr>
          <p:cNvSpPr>
            <a:spLocks noGrp="1"/>
          </p:cNvSpPr>
          <p:nvPr>
            <p:ph type="title"/>
          </p:nvPr>
        </p:nvSpPr>
        <p:spPr/>
        <p:txBody>
          <a:bodyPr>
            <a:normAutofit/>
          </a:bodyPr>
          <a:lstStyle/>
          <a:p>
            <a:r>
              <a:rPr lang="en-US" sz="4000"/>
              <a:t>More on Terms &amp; Conditions</a:t>
            </a:r>
          </a:p>
        </p:txBody>
      </p:sp>
      <p:sp>
        <p:nvSpPr>
          <p:cNvPr id="3" name="Content Placeholder 2">
            <a:extLst>
              <a:ext uri="{FF2B5EF4-FFF2-40B4-BE49-F238E27FC236}">
                <a16:creationId xmlns:a16="http://schemas.microsoft.com/office/drawing/2014/main" id="{3AFFA6BA-CA39-1B05-2CD5-DEDC366556EC}"/>
              </a:ext>
            </a:extLst>
          </p:cNvPr>
          <p:cNvSpPr>
            <a:spLocks noGrp="1"/>
          </p:cNvSpPr>
          <p:nvPr>
            <p:ph idx="1"/>
          </p:nvPr>
        </p:nvSpPr>
        <p:spPr>
          <a:xfrm>
            <a:off x="838200" y="1540620"/>
            <a:ext cx="10515600" cy="4351338"/>
          </a:xfrm>
        </p:spPr>
        <p:txBody>
          <a:bodyPr>
            <a:normAutofit fontScale="92500" lnSpcReduction="20000"/>
          </a:bodyPr>
          <a:lstStyle/>
          <a:p>
            <a:pPr>
              <a:lnSpc>
                <a:spcPct val="150000"/>
              </a:lnSpc>
            </a:pPr>
            <a:r>
              <a:rPr lang="en-US"/>
              <a:t>There are a lot of policies incorporated into Section III</a:t>
            </a:r>
          </a:p>
          <a:p>
            <a:pPr>
              <a:lnSpc>
                <a:spcPct val="150000"/>
              </a:lnSpc>
            </a:pPr>
            <a:r>
              <a:rPr lang="en-US"/>
              <a:t>The Specific Award Conditions – added by the awarding NIH Institute/Center – are specialized and change based on:</a:t>
            </a:r>
          </a:p>
          <a:p>
            <a:pPr lvl="1">
              <a:lnSpc>
                <a:spcPct val="150000"/>
              </a:lnSpc>
              <a:buFont typeface="Courier New" panose="02070309020205020404" pitchFamily="49" charset="0"/>
              <a:buChar char="o"/>
            </a:pPr>
            <a:r>
              <a:rPr lang="en-US"/>
              <a:t>The awarding NIH Institute/Center’s methodologies</a:t>
            </a:r>
          </a:p>
          <a:p>
            <a:pPr lvl="1">
              <a:lnSpc>
                <a:spcPct val="150000"/>
              </a:lnSpc>
              <a:buFont typeface="Courier New" panose="02070309020205020404" pitchFamily="49" charset="0"/>
              <a:buChar char="o"/>
            </a:pPr>
            <a:r>
              <a:rPr lang="en-US"/>
              <a:t>The type of grant/cooperative agreement</a:t>
            </a:r>
          </a:p>
          <a:p>
            <a:pPr lvl="1">
              <a:lnSpc>
                <a:spcPct val="150000"/>
              </a:lnSpc>
              <a:buFont typeface="Courier New" panose="02070309020205020404" pitchFamily="49" charset="0"/>
              <a:buChar char="o"/>
            </a:pPr>
            <a:r>
              <a:rPr lang="en-US"/>
              <a:t>Particulars to this grant such as including human subjects research</a:t>
            </a:r>
          </a:p>
          <a:p>
            <a:pPr lvl="1">
              <a:lnSpc>
                <a:spcPct val="150000"/>
              </a:lnSpc>
              <a:buFont typeface="Courier New" panose="02070309020205020404" pitchFamily="49" charset="0"/>
              <a:buChar char="o"/>
            </a:pPr>
            <a:r>
              <a:rPr lang="en-US"/>
              <a:t>Anything that needs to be specified for the grant program, if applicable</a:t>
            </a:r>
          </a:p>
          <a:p>
            <a:pPr lvl="1">
              <a:lnSpc>
                <a:spcPct val="150000"/>
              </a:lnSpc>
              <a:buFont typeface="Courier New" panose="02070309020205020404" pitchFamily="49" charset="0"/>
              <a:buChar char="o"/>
            </a:pPr>
            <a:r>
              <a:rPr lang="en-US"/>
              <a:t>Restriction(s) on any funds or areas of research</a:t>
            </a:r>
          </a:p>
          <a:p>
            <a:pPr>
              <a:lnSpc>
                <a:spcPct val="150000"/>
              </a:lnSpc>
            </a:pPr>
            <a:r>
              <a:rPr lang="en-US"/>
              <a:t>IMPORTANT – the recipient is responsible for understanding it ALL!</a:t>
            </a:r>
          </a:p>
          <a:p>
            <a:pPr>
              <a:lnSpc>
                <a:spcPct val="150000"/>
              </a:lnSpc>
            </a:pPr>
            <a:endParaRPr lang="en-US"/>
          </a:p>
          <a:p>
            <a:endParaRPr lang="en-US"/>
          </a:p>
        </p:txBody>
      </p:sp>
      <p:sp>
        <p:nvSpPr>
          <p:cNvPr id="5" name="Slide Number Placeholder 1">
            <a:extLst>
              <a:ext uri="{FF2B5EF4-FFF2-40B4-BE49-F238E27FC236}">
                <a16:creationId xmlns:a16="http://schemas.microsoft.com/office/drawing/2014/main" id="{DF417E2E-0819-D9C2-5E98-B78A94D6485E}"/>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135</a:t>
            </a:fld>
            <a:endParaRPr lang="en-US"/>
          </a:p>
        </p:txBody>
      </p:sp>
    </p:spTree>
    <p:extLst>
      <p:ext uri="{BB962C8B-B14F-4D97-AF65-F5344CB8AC3E}">
        <p14:creationId xmlns:p14="http://schemas.microsoft.com/office/powerpoint/2010/main" val="28302142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5DB0-08E4-8A84-694C-12BE2FA88249}"/>
              </a:ext>
            </a:extLst>
          </p:cNvPr>
          <p:cNvSpPr>
            <a:spLocks noGrp="1"/>
          </p:cNvSpPr>
          <p:nvPr>
            <p:ph type="title"/>
          </p:nvPr>
        </p:nvSpPr>
        <p:spPr>
          <a:xfrm>
            <a:off x="838200" y="422074"/>
            <a:ext cx="10515600" cy="836341"/>
          </a:xfrm>
        </p:spPr>
        <p:txBody>
          <a:bodyPr vert="horz" lIns="91440" tIns="45720" rIns="91440" bIns="45720" rtlCol="0" anchor="b">
            <a:normAutofit/>
          </a:bodyPr>
          <a:lstStyle/>
          <a:p>
            <a:r>
              <a:rPr lang="en-US" b="1">
                <a:solidFill>
                  <a:srgbClr val="853A51"/>
                </a:solidFill>
              </a:rPr>
              <a:t>Poll Time: </a:t>
            </a:r>
            <a:r>
              <a:rPr lang="en-US">
                <a:solidFill>
                  <a:schemeClr val="tx1"/>
                </a:solidFill>
              </a:rPr>
              <a:t>Notice of Award</a:t>
            </a:r>
          </a:p>
        </p:txBody>
      </p:sp>
      <p:pic>
        <p:nvPicPr>
          <p:cNvPr id="2050" name="Picture 2" descr="Poll Time Pulsing Graphic">
            <a:extLst>
              <a:ext uri="{FF2B5EF4-FFF2-40B4-BE49-F238E27FC236}">
                <a16:creationId xmlns:a16="http://schemas.microsoft.com/office/drawing/2014/main" id="{6B1E3FE5-C439-0888-B53C-25FA50CB3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3" y="1962528"/>
            <a:ext cx="4090263" cy="313586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descr="Computer with chart - Let's Poll Icon">
            <a:extLst>
              <a:ext uri="{FF2B5EF4-FFF2-40B4-BE49-F238E27FC236}">
                <a16:creationId xmlns:a16="http://schemas.microsoft.com/office/drawing/2014/main" id="{7F759B9C-030A-A500-E8C6-009C3195C38C}"/>
              </a:ext>
            </a:extLst>
          </p:cNvPr>
          <p:cNvGrpSpPr/>
          <p:nvPr/>
        </p:nvGrpSpPr>
        <p:grpSpPr>
          <a:xfrm>
            <a:off x="10027920" y="93283"/>
            <a:ext cx="1905377" cy="1869245"/>
            <a:chOff x="9714204" y="365125"/>
            <a:chExt cx="1905377" cy="1869245"/>
          </a:xfrm>
        </p:grpSpPr>
        <p:pic>
          <p:nvPicPr>
            <p:cNvPr id="5" name="Picture 4" descr="Poll Icon">
              <a:extLst>
                <a:ext uri="{FF2B5EF4-FFF2-40B4-BE49-F238E27FC236}">
                  <a16:creationId xmlns:a16="http://schemas.microsoft.com/office/drawing/2014/main" id="{5D1B0EC8-A7B0-984A-F589-0A58CC55B13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6" name="TextBox 5">
              <a:extLst>
                <a:ext uri="{FF2B5EF4-FFF2-40B4-BE49-F238E27FC236}">
                  <a16:creationId xmlns:a16="http://schemas.microsoft.com/office/drawing/2014/main" id="{D16794FD-8A6D-24E3-5250-712EB9CA5EA7}"/>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4" name="TextBox 3">
            <a:extLst>
              <a:ext uri="{FF2B5EF4-FFF2-40B4-BE49-F238E27FC236}">
                <a16:creationId xmlns:a16="http://schemas.microsoft.com/office/drawing/2014/main" id="{04C57B26-DFB0-4F33-930A-3FFAAE1BDB71}"/>
              </a:ext>
            </a:extLst>
          </p:cNvPr>
          <p:cNvSpPr txBox="1"/>
          <p:nvPr/>
        </p:nvSpPr>
        <p:spPr>
          <a:xfrm>
            <a:off x="5741277" y="2469299"/>
            <a:ext cx="5951481"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853A51"/>
                </a:solidFill>
                <a:latin typeface="Open Sans Light"/>
                <a:ea typeface="Open Sans"/>
                <a:cs typeface="Calibri"/>
              </a:rPr>
              <a:t>Question: </a:t>
            </a:r>
            <a:r>
              <a:rPr lang="en-US" sz="3200">
                <a:latin typeface="Open Sans Light"/>
                <a:ea typeface="+mn-lt"/>
                <a:cs typeface="+mn-lt"/>
              </a:rPr>
              <a:t>Where would you find in the Notice of Award that you have restricted funds?</a:t>
            </a:r>
            <a:br>
              <a:rPr lang="en-US" sz="2800">
                <a:latin typeface="Open Sans Light"/>
                <a:ea typeface="+mn-lt"/>
                <a:cs typeface="+mn-lt"/>
              </a:rPr>
            </a:br>
            <a:endParaRPr lang="en-US" sz="2800">
              <a:latin typeface="Open Sans Light"/>
              <a:ea typeface="+mn-lt"/>
              <a:cs typeface="+mn-lt"/>
            </a:endParaRPr>
          </a:p>
          <a:p>
            <a:pPr marL="514350" indent="-514350">
              <a:buClr>
                <a:srgbClr val="853A51"/>
              </a:buClr>
              <a:buFont typeface="+mj-lt"/>
              <a:buAutoNum type="alphaUcPeriod"/>
            </a:pPr>
            <a:r>
              <a:rPr lang="en-US" sz="2800">
                <a:latin typeface="Open Sans Light"/>
                <a:ea typeface="+mn-lt"/>
                <a:cs typeface="+mn-lt"/>
              </a:rPr>
              <a:t>Section II</a:t>
            </a:r>
          </a:p>
          <a:p>
            <a:pPr marL="514350" indent="-514350">
              <a:buClr>
                <a:srgbClr val="853A51"/>
              </a:buClr>
              <a:buFont typeface="+mj-lt"/>
              <a:buAutoNum type="alphaUcPeriod"/>
            </a:pPr>
            <a:r>
              <a:rPr lang="en-US" sz="2800">
                <a:latin typeface="Open Sans Light"/>
                <a:ea typeface="+mn-lt"/>
                <a:cs typeface="+mn-lt"/>
              </a:rPr>
              <a:t>Section III</a:t>
            </a:r>
          </a:p>
          <a:p>
            <a:pPr marL="514350" indent="-514350">
              <a:buClr>
                <a:srgbClr val="853A51"/>
              </a:buClr>
              <a:buFont typeface="+mj-lt"/>
              <a:buAutoNum type="alphaUcPeriod"/>
            </a:pPr>
            <a:r>
              <a:rPr lang="en-US" sz="2800">
                <a:solidFill>
                  <a:prstClr val="black"/>
                </a:solidFill>
                <a:latin typeface="Open Sans Light"/>
                <a:ea typeface="Calibri" panose="020F0502020204030204"/>
                <a:cs typeface="Calibri" panose="020F0502020204030204"/>
              </a:rPr>
              <a:t>Section IV</a:t>
            </a:r>
            <a:endParaRPr lang="en-US" sz="2800"/>
          </a:p>
          <a:p>
            <a:br>
              <a:rPr lang="en-US" sz="2800">
                <a:latin typeface="Open Sans Light"/>
                <a:ea typeface="+mn-lt"/>
                <a:cs typeface="+mn-lt"/>
              </a:rPr>
            </a:br>
            <a:endParaRPr lang="en-US">
              <a:latin typeface="Open Sans Light"/>
              <a:ea typeface="+mn-lt"/>
              <a:cs typeface="+mn-lt"/>
            </a:endParaRPr>
          </a:p>
        </p:txBody>
      </p:sp>
      <p:sp>
        <p:nvSpPr>
          <p:cNvPr id="11" name="Rectangle 10">
            <a:extLst>
              <a:ext uri="{FF2B5EF4-FFF2-40B4-BE49-F238E27FC236}">
                <a16:creationId xmlns:a16="http://schemas.microsoft.com/office/drawing/2014/main" id="{7B62C2FB-4FE0-E38B-E813-F0B055A97891}"/>
              </a:ext>
              <a:ext uri="{C183D7F6-B498-43B3-948B-1728B52AA6E4}">
                <adec:decorative xmlns:adec="http://schemas.microsoft.com/office/drawing/2017/decorative" val="1"/>
              </a:ext>
            </a:extLst>
          </p:cNvPr>
          <p:cNvSpPr/>
          <p:nvPr/>
        </p:nvSpPr>
        <p:spPr>
          <a:xfrm>
            <a:off x="5753977" y="5234622"/>
            <a:ext cx="2221623" cy="482821"/>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501872CD-E806-134B-2B75-7C7D438AC3C8}"/>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136</a:t>
            </a:fld>
            <a:endParaRPr lang="en-US"/>
          </a:p>
        </p:txBody>
      </p:sp>
    </p:spTree>
    <p:extLst>
      <p:ext uri="{BB962C8B-B14F-4D97-AF65-F5344CB8AC3E}">
        <p14:creationId xmlns:p14="http://schemas.microsoft.com/office/powerpoint/2010/main" val="39113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3" end="3"/>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DB0EE-62F3-B526-D761-5A13DE8C8BEA}"/>
              </a:ext>
            </a:extLst>
          </p:cNvPr>
          <p:cNvSpPr>
            <a:spLocks noGrp="1"/>
          </p:cNvSpPr>
          <p:nvPr>
            <p:ph type="title"/>
          </p:nvPr>
        </p:nvSpPr>
        <p:spPr>
          <a:xfrm>
            <a:off x="423746" y="159804"/>
            <a:ext cx="8742556" cy="1325563"/>
          </a:xfrm>
        </p:spPr>
        <p:txBody>
          <a:bodyPr>
            <a:normAutofit/>
          </a:bodyPr>
          <a:lstStyle/>
          <a:p>
            <a:r>
              <a:rPr lang="en-US" b="1">
                <a:solidFill>
                  <a:srgbClr val="853A51"/>
                </a:solidFill>
              </a:rPr>
              <a:t>One More Poll: </a:t>
            </a:r>
            <a:br>
              <a:rPr lang="en-US" b="1">
                <a:solidFill>
                  <a:srgbClr val="853A51"/>
                </a:solidFill>
              </a:rPr>
            </a:br>
            <a:r>
              <a:rPr lang="en-US"/>
              <a:t>How About Something Else?? </a:t>
            </a:r>
          </a:p>
        </p:txBody>
      </p:sp>
      <p:sp>
        <p:nvSpPr>
          <p:cNvPr id="3" name="Content Placeholder 2">
            <a:extLst>
              <a:ext uri="{FF2B5EF4-FFF2-40B4-BE49-F238E27FC236}">
                <a16:creationId xmlns:a16="http://schemas.microsoft.com/office/drawing/2014/main" id="{CC2D5271-C2CE-A43C-27CC-12C0F86A6A6F}"/>
              </a:ext>
            </a:extLst>
          </p:cNvPr>
          <p:cNvSpPr>
            <a:spLocks noGrp="1"/>
          </p:cNvSpPr>
          <p:nvPr>
            <p:ph idx="1"/>
          </p:nvPr>
        </p:nvSpPr>
        <p:spPr>
          <a:xfrm>
            <a:off x="637319" y="1683298"/>
            <a:ext cx="10515600" cy="612775"/>
          </a:xfrm>
        </p:spPr>
        <p:txBody>
          <a:bodyPr>
            <a:normAutofit/>
          </a:bodyPr>
          <a:lstStyle/>
          <a:p>
            <a:pPr marL="0" indent="0" algn="ctr">
              <a:buNone/>
            </a:pPr>
            <a:r>
              <a:rPr lang="en-US" sz="2800" b="1">
                <a:solidFill>
                  <a:srgbClr val="20558A"/>
                </a:solidFill>
              </a:rPr>
              <a:t>Post-award Item – Administrative Supplements!</a:t>
            </a:r>
          </a:p>
        </p:txBody>
      </p:sp>
      <p:grpSp>
        <p:nvGrpSpPr>
          <p:cNvPr id="5" name="Group 4" descr="Computer with chart - Let's Poll Icon">
            <a:extLst>
              <a:ext uri="{FF2B5EF4-FFF2-40B4-BE49-F238E27FC236}">
                <a16:creationId xmlns:a16="http://schemas.microsoft.com/office/drawing/2014/main" id="{F31A2973-7E13-6301-E767-18B3D6984223}"/>
              </a:ext>
            </a:extLst>
          </p:cNvPr>
          <p:cNvGrpSpPr/>
          <p:nvPr/>
        </p:nvGrpSpPr>
        <p:grpSpPr>
          <a:xfrm>
            <a:off x="10027920" y="93283"/>
            <a:ext cx="1905377" cy="1869245"/>
            <a:chOff x="9714204" y="365125"/>
            <a:chExt cx="1905377" cy="1869245"/>
          </a:xfrm>
        </p:grpSpPr>
        <p:pic>
          <p:nvPicPr>
            <p:cNvPr id="6" name="Picture 5" descr="Poll Icon">
              <a:extLst>
                <a:ext uri="{FF2B5EF4-FFF2-40B4-BE49-F238E27FC236}">
                  <a16:creationId xmlns:a16="http://schemas.microsoft.com/office/drawing/2014/main" id="{02E70E0D-97D5-E4BD-FDE5-94BB95EBD73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7" name="TextBox 6">
              <a:extLst>
                <a:ext uri="{FF2B5EF4-FFF2-40B4-BE49-F238E27FC236}">
                  <a16:creationId xmlns:a16="http://schemas.microsoft.com/office/drawing/2014/main" id="{88E192AB-C1FB-7CC1-A6F0-4EB83D98C063}"/>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pic>
        <p:nvPicPr>
          <p:cNvPr id="3074" name="Picture 2" descr="Poll Word Animated GIF">
            <a:extLst>
              <a:ext uri="{FF2B5EF4-FFF2-40B4-BE49-F238E27FC236}">
                <a16:creationId xmlns:a16="http://schemas.microsoft.com/office/drawing/2014/main" id="{DA5F7150-4FBB-90F8-5604-2E90FB62A7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161"/>
          <a:stretch/>
        </p:blipFill>
        <p:spPr bwMode="auto">
          <a:xfrm>
            <a:off x="153474" y="2296073"/>
            <a:ext cx="5715000" cy="24814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3A8BAC-CD43-1EF6-B4F4-A42787823BFA}"/>
              </a:ext>
            </a:extLst>
          </p:cNvPr>
          <p:cNvSpPr txBox="1"/>
          <p:nvPr/>
        </p:nvSpPr>
        <p:spPr>
          <a:xfrm>
            <a:off x="5790127" y="2691935"/>
            <a:ext cx="5563673" cy="3323987"/>
          </a:xfrm>
          <a:prstGeom prst="rect">
            <a:avLst/>
          </a:prstGeom>
          <a:noFill/>
        </p:spPr>
        <p:txBody>
          <a:bodyPr wrap="square" rtlCol="0">
            <a:spAutoFit/>
          </a:bodyPr>
          <a:lstStyle/>
          <a:p>
            <a:r>
              <a:rPr lang="en-US" sz="3200" b="1">
                <a:solidFill>
                  <a:srgbClr val="853A51"/>
                </a:solidFill>
                <a:latin typeface="Open Sans Light"/>
                <a:ea typeface="+mn-lt"/>
                <a:cs typeface="+mn-lt"/>
              </a:rPr>
              <a:t>Question: </a:t>
            </a:r>
            <a:r>
              <a:rPr lang="en-US" sz="3200">
                <a:latin typeface="Open Sans Light"/>
                <a:ea typeface="+mn-lt"/>
                <a:cs typeface="+mn-lt"/>
              </a:rPr>
              <a:t>Have you requested an administrative supplement from NIH?</a:t>
            </a:r>
          </a:p>
          <a:p>
            <a:endParaRPr lang="en-US" sz="3200">
              <a:latin typeface="Open Sans Light"/>
              <a:ea typeface="+mn-lt"/>
              <a:cs typeface="+mn-lt"/>
            </a:endParaRPr>
          </a:p>
          <a:p>
            <a:pPr marL="457200" indent="-457200">
              <a:buClr>
                <a:srgbClr val="853A51"/>
              </a:buClr>
              <a:buFont typeface="Arial" panose="020B0604020202020204" pitchFamily="34" charset="0"/>
              <a:buChar char="•"/>
            </a:pPr>
            <a:r>
              <a:rPr lang="en-US" sz="3200" b="1">
                <a:latin typeface="Open Sans Light"/>
                <a:ea typeface="+mn-lt"/>
                <a:cs typeface="+mn-lt"/>
              </a:rPr>
              <a:t>Yes</a:t>
            </a:r>
            <a:endParaRPr lang="en-US" sz="3200">
              <a:latin typeface="Open Sans Light"/>
              <a:ea typeface="+mn-lt"/>
              <a:cs typeface="+mn-lt"/>
            </a:endParaRPr>
          </a:p>
          <a:p>
            <a:pPr marL="457200" indent="-457200">
              <a:buClr>
                <a:srgbClr val="853A51"/>
              </a:buClr>
              <a:buFont typeface="Arial" panose="020B0604020202020204" pitchFamily="34" charset="0"/>
              <a:buChar char="•"/>
            </a:pPr>
            <a:r>
              <a:rPr lang="en-US" sz="3200" b="1">
                <a:latin typeface="Open Sans Light"/>
                <a:ea typeface="+mn-lt"/>
                <a:cs typeface="+mn-lt"/>
              </a:rPr>
              <a:t>No</a:t>
            </a:r>
            <a:endParaRPr lang="en-US" sz="3200">
              <a:latin typeface="Open Sans Light"/>
              <a:ea typeface="+mn-lt"/>
              <a:cs typeface="+mn-lt"/>
            </a:endParaRPr>
          </a:p>
          <a:p>
            <a:endParaRPr lang="en-US" b="1"/>
          </a:p>
        </p:txBody>
      </p:sp>
      <p:sp>
        <p:nvSpPr>
          <p:cNvPr id="9" name="Slide Number Placeholder 1">
            <a:extLst>
              <a:ext uri="{FF2B5EF4-FFF2-40B4-BE49-F238E27FC236}">
                <a16:creationId xmlns:a16="http://schemas.microsoft.com/office/drawing/2014/main" id="{280E3D1B-61D6-73BB-F3F5-89F70B860431}"/>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137</a:t>
            </a:fld>
            <a:endParaRPr lang="en-US"/>
          </a:p>
        </p:txBody>
      </p:sp>
    </p:spTree>
    <p:extLst>
      <p:ext uri="{BB962C8B-B14F-4D97-AF65-F5344CB8AC3E}">
        <p14:creationId xmlns:p14="http://schemas.microsoft.com/office/powerpoint/2010/main" val="20204922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4E88-8A54-4B9A-CCC3-8F2C05D09AC0}"/>
              </a:ext>
            </a:extLst>
          </p:cNvPr>
          <p:cNvSpPr>
            <a:spLocks noGrp="1"/>
          </p:cNvSpPr>
          <p:nvPr>
            <p:ph type="title"/>
          </p:nvPr>
        </p:nvSpPr>
        <p:spPr/>
        <p:txBody>
          <a:bodyPr/>
          <a:lstStyle/>
          <a:p>
            <a:r>
              <a:rPr lang="en-US"/>
              <a:t>Supplements on NIH Awards</a:t>
            </a:r>
          </a:p>
        </p:txBody>
      </p:sp>
      <p:sp>
        <p:nvSpPr>
          <p:cNvPr id="3" name="Content Placeholder 2">
            <a:extLst>
              <a:ext uri="{FF2B5EF4-FFF2-40B4-BE49-F238E27FC236}">
                <a16:creationId xmlns:a16="http://schemas.microsoft.com/office/drawing/2014/main" id="{5BE6134F-D8A5-9ECC-684A-FC45ECC8FCB7}"/>
              </a:ext>
            </a:extLst>
          </p:cNvPr>
          <p:cNvSpPr>
            <a:spLocks noGrp="1"/>
          </p:cNvSpPr>
          <p:nvPr>
            <p:ph idx="1"/>
          </p:nvPr>
        </p:nvSpPr>
        <p:spPr>
          <a:xfrm>
            <a:off x="838200" y="1453393"/>
            <a:ext cx="10515600" cy="4138203"/>
          </a:xfrm>
        </p:spPr>
        <p:txBody>
          <a:bodyPr>
            <a:normAutofit fontScale="92500"/>
          </a:bodyPr>
          <a:lstStyle/>
          <a:p>
            <a:pPr>
              <a:lnSpc>
                <a:spcPct val="150000"/>
              </a:lnSpc>
            </a:pPr>
            <a:r>
              <a:rPr lang="en-US"/>
              <a:t>Providing additional funding to a currently funded grant</a:t>
            </a:r>
          </a:p>
          <a:p>
            <a:pPr>
              <a:lnSpc>
                <a:spcPct val="150000"/>
              </a:lnSpc>
            </a:pPr>
            <a:r>
              <a:rPr lang="en-US"/>
              <a:t>Necessary to meet new, unforeseen costs </a:t>
            </a:r>
          </a:p>
          <a:p>
            <a:pPr>
              <a:lnSpc>
                <a:spcPct val="150000"/>
              </a:lnSpc>
            </a:pPr>
            <a:r>
              <a:rPr lang="en-US"/>
              <a:t>MUST BE within the scope of the approved project</a:t>
            </a:r>
          </a:p>
          <a:p>
            <a:pPr>
              <a:lnSpc>
                <a:spcPct val="150000"/>
              </a:lnSpc>
            </a:pPr>
            <a:r>
              <a:rPr lang="en-US"/>
              <a:t>Can take a variety of appearances</a:t>
            </a:r>
          </a:p>
          <a:p>
            <a:pPr lvl="1">
              <a:lnSpc>
                <a:spcPct val="150000"/>
              </a:lnSpc>
            </a:pPr>
            <a:r>
              <a:rPr lang="en-US"/>
              <a:t>NIH driven through a Notice of Funding Opportunity</a:t>
            </a:r>
          </a:p>
          <a:p>
            <a:pPr lvl="1">
              <a:lnSpc>
                <a:spcPct val="150000"/>
              </a:lnSpc>
            </a:pPr>
            <a:r>
              <a:rPr lang="en-US"/>
              <a:t>Applicant driven – example: need to hire additional staff to meet increased needs</a:t>
            </a:r>
          </a:p>
          <a:p>
            <a:pPr>
              <a:lnSpc>
                <a:spcPct val="150000"/>
              </a:lnSpc>
            </a:pPr>
            <a:r>
              <a:rPr lang="en-US"/>
              <a:t>MUST submit the request electronically (NOT via email)</a:t>
            </a:r>
          </a:p>
          <a:p>
            <a:pPr lvl="1"/>
            <a:endParaRPr lang="en-US"/>
          </a:p>
          <a:p>
            <a:pPr lvl="1"/>
            <a:endParaRPr lang="en-US"/>
          </a:p>
        </p:txBody>
      </p:sp>
      <p:sp>
        <p:nvSpPr>
          <p:cNvPr id="4" name="TextBox 3">
            <a:extLst>
              <a:ext uri="{FF2B5EF4-FFF2-40B4-BE49-F238E27FC236}">
                <a16:creationId xmlns:a16="http://schemas.microsoft.com/office/drawing/2014/main" id="{104DA511-08D1-A485-7A4C-74A1FF3BC607}"/>
              </a:ext>
            </a:extLst>
          </p:cNvPr>
          <p:cNvSpPr txBox="1"/>
          <p:nvPr/>
        </p:nvSpPr>
        <p:spPr>
          <a:xfrm>
            <a:off x="3446104" y="5971588"/>
            <a:ext cx="3940330" cy="369332"/>
          </a:xfrm>
          <a:prstGeom prst="rect">
            <a:avLst/>
          </a:prstGeom>
          <a:solidFill>
            <a:srgbClr val="C9E1E0"/>
          </a:solidFill>
        </p:spPr>
        <p:txBody>
          <a:bodyPr wrap="square" rtlCol="0">
            <a:spAutoFit/>
          </a:bodyPr>
          <a:lstStyle/>
          <a:p>
            <a:r>
              <a:rPr lang="en-US"/>
              <a:t>Resource: </a:t>
            </a:r>
            <a:r>
              <a:rPr lang="en-US">
                <a:hlinkClick r:id="rId2"/>
              </a:rPr>
              <a:t>Administrative Supplements</a:t>
            </a:r>
            <a:endParaRPr lang="en-US"/>
          </a:p>
        </p:txBody>
      </p:sp>
      <p:sp>
        <p:nvSpPr>
          <p:cNvPr id="6" name="Slide Number Placeholder 1">
            <a:extLst>
              <a:ext uri="{FF2B5EF4-FFF2-40B4-BE49-F238E27FC236}">
                <a16:creationId xmlns:a16="http://schemas.microsoft.com/office/drawing/2014/main" id="{46E118F9-5AFC-B570-D2CA-16C395982C34}"/>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138</a:t>
            </a:fld>
            <a:endParaRPr lang="en-US"/>
          </a:p>
        </p:txBody>
      </p:sp>
    </p:spTree>
    <p:extLst>
      <p:ext uri="{BB962C8B-B14F-4D97-AF65-F5344CB8AC3E}">
        <p14:creationId xmlns:p14="http://schemas.microsoft.com/office/powerpoint/2010/main" val="42895052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787F-D0BA-EA87-5973-16EA02BD391C}"/>
              </a:ext>
            </a:extLst>
          </p:cNvPr>
          <p:cNvSpPr>
            <a:spLocks noGrp="1"/>
          </p:cNvSpPr>
          <p:nvPr>
            <p:ph type="title"/>
          </p:nvPr>
        </p:nvSpPr>
        <p:spPr/>
        <p:txBody>
          <a:bodyPr/>
          <a:lstStyle/>
          <a:p>
            <a:r>
              <a:rPr lang="en-US"/>
              <a:t>Pitfalls for Supplements??</a:t>
            </a:r>
          </a:p>
        </p:txBody>
      </p:sp>
      <p:sp>
        <p:nvSpPr>
          <p:cNvPr id="3" name="Content Placeholder 2">
            <a:extLst>
              <a:ext uri="{FF2B5EF4-FFF2-40B4-BE49-F238E27FC236}">
                <a16:creationId xmlns:a16="http://schemas.microsoft.com/office/drawing/2014/main" id="{0F791470-4BB9-3F0C-535B-FE6D445EB07F}"/>
              </a:ext>
            </a:extLst>
          </p:cNvPr>
          <p:cNvSpPr>
            <a:spLocks noGrp="1"/>
          </p:cNvSpPr>
          <p:nvPr>
            <p:ph idx="1"/>
          </p:nvPr>
        </p:nvSpPr>
        <p:spPr>
          <a:xfrm>
            <a:off x="838200" y="1574773"/>
            <a:ext cx="10515600" cy="4351338"/>
          </a:xfrm>
        </p:spPr>
        <p:txBody>
          <a:bodyPr/>
          <a:lstStyle/>
          <a:p>
            <a:pPr>
              <a:lnSpc>
                <a:spcPct val="150000"/>
              </a:lnSpc>
            </a:pPr>
            <a:r>
              <a:rPr lang="en-US"/>
              <a:t>Miss the deadline</a:t>
            </a:r>
          </a:p>
          <a:p>
            <a:pPr>
              <a:lnSpc>
                <a:spcPct val="150000"/>
              </a:lnSpc>
            </a:pPr>
            <a:r>
              <a:rPr lang="en-US"/>
              <a:t>Did not read the eligibility</a:t>
            </a:r>
          </a:p>
          <a:p>
            <a:pPr>
              <a:lnSpc>
                <a:spcPct val="150000"/>
              </a:lnSpc>
            </a:pPr>
            <a:r>
              <a:rPr lang="en-US"/>
              <a:t>Not sufficient time left in the project period</a:t>
            </a:r>
          </a:p>
          <a:p>
            <a:pPr>
              <a:lnSpc>
                <a:spcPct val="150000"/>
              </a:lnSpc>
            </a:pPr>
            <a:r>
              <a:rPr lang="en-US"/>
              <a:t>Outside of the scope</a:t>
            </a:r>
          </a:p>
          <a:p>
            <a:pPr>
              <a:lnSpc>
                <a:spcPct val="150000"/>
              </a:lnSpc>
            </a:pPr>
            <a:r>
              <a:rPr lang="en-US"/>
              <a:t>Existing award has a large unobligated balance and/or experience progress issues</a:t>
            </a:r>
          </a:p>
        </p:txBody>
      </p:sp>
      <p:sp>
        <p:nvSpPr>
          <p:cNvPr id="5" name="Slide Number Placeholder 1">
            <a:extLst>
              <a:ext uri="{FF2B5EF4-FFF2-40B4-BE49-F238E27FC236}">
                <a16:creationId xmlns:a16="http://schemas.microsoft.com/office/drawing/2014/main" id="{79D0E668-41CA-339D-3059-AFE4E7041E79}"/>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139</a:t>
            </a:fld>
            <a:endParaRPr lang="en-US"/>
          </a:p>
        </p:txBody>
      </p:sp>
    </p:spTree>
    <p:extLst>
      <p:ext uri="{BB962C8B-B14F-4D97-AF65-F5344CB8AC3E}">
        <p14:creationId xmlns:p14="http://schemas.microsoft.com/office/powerpoint/2010/main" val="163167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(Q5)</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22002" y="4524375"/>
            <a:ext cx="8760098" cy="2247479"/>
          </a:xfrm>
        </p:spPr>
        <p:txBody>
          <a:bodyPr>
            <a:normAutofit/>
          </a:bodyPr>
          <a:lstStyle/>
          <a:p>
            <a:pPr marL="0" indent="0">
              <a:buNone/>
            </a:pPr>
            <a:r>
              <a:rPr lang="en-US" sz="3200">
                <a:solidFill>
                  <a:srgbClr val="013B6B"/>
                </a:solidFill>
              </a:rPr>
              <a:t>After submission, what system is used to exchange information between NIH staff and applicants/recipients?</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8B75CB59-D736-BED7-0CCB-A4915FB9A73C}"/>
              </a:ext>
            </a:extLst>
          </p:cNvPr>
          <p:cNvGrpSpPr/>
          <p:nvPr/>
        </p:nvGrpSpPr>
        <p:grpSpPr>
          <a:xfrm>
            <a:off x="0" y="50055"/>
            <a:ext cx="12117095" cy="5137235"/>
            <a:chOff x="0" y="45421"/>
            <a:chExt cx="12117095" cy="5137235"/>
          </a:xfrm>
        </p:grpSpPr>
        <p:grpSp>
          <p:nvGrpSpPr>
            <p:cNvPr id="14" name="Group 1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1B44BCE5-1A04-24CE-2CC2-C4624DA62624}"/>
                </a:ext>
              </a:extLst>
            </p:cNvPr>
            <p:cNvGrpSpPr/>
            <p:nvPr/>
          </p:nvGrpSpPr>
          <p:grpSpPr>
            <a:xfrm>
              <a:off x="0" y="45421"/>
              <a:ext cx="12117095" cy="5137235"/>
              <a:chOff x="0" y="45421"/>
              <a:chExt cx="12117095" cy="5137235"/>
            </a:xfrm>
          </p:grpSpPr>
          <p:sp>
            <p:nvSpPr>
              <p:cNvPr id="26" name="Arrow: Right 25">
                <a:extLst>
                  <a:ext uri="{FF2B5EF4-FFF2-40B4-BE49-F238E27FC236}">
                    <a16:creationId xmlns:a16="http://schemas.microsoft.com/office/drawing/2014/main" id="{F95660AA-7B77-65A4-2871-47EC29FADB62}"/>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8" name="Group 27" descr="The NIH Grants Process includes the following phases: Plan to Apply; Write Application; Submit; Review; Award; and Post-Award Monitoring and Reporting.">
                <a:extLst>
                  <a:ext uri="{FF2B5EF4-FFF2-40B4-BE49-F238E27FC236}">
                    <a16:creationId xmlns:a16="http://schemas.microsoft.com/office/drawing/2014/main" id="{44D7CB40-D39C-D791-7DA6-85F81D8EC788}"/>
                  </a:ext>
                </a:extLst>
              </p:cNvPr>
              <p:cNvGrpSpPr/>
              <p:nvPr/>
            </p:nvGrpSpPr>
            <p:grpSpPr>
              <a:xfrm>
                <a:off x="158986" y="1575552"/>
                <a:ext cx="11665212" cy="2054894"/>
                <a:chOff x="158986" y="1575552"/>
                <a:chExt cx="11665212" cy="2054894"/>
              </a:xfrm>
            </p:grpSpPr>
            <p:sp>
              <p:nvSpPr>
                <p:cNvPr id="30" name="Freeform: Shape 29">
                  <a:extLst>
                    <a:ext uri="{FF2B5EF4-FFF2-40B4-BE49-F238E27FC236}">
                      <a16:creationId xmlns:a16="http://schemas.microsoft.com/office/drawing/2014/main" id="{E4A86101-5964-D417-5823-DE16000807EF}"/>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31" name="Freeform: Shape 30">
                  <a:extLst>
                    <a:ext uri="{FF2B5EF4-FFF2-40B4-BE49-F238E27FC236}">
                      <a16:creationId xmlns:a16="http://schemas.microsoft.com/office/drawing/2014/main" id="{5983D49C-0CB5-5267-1971-1D44F8E35841}"/>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32" name="Freeform: Shape 31">
                  <a:extLst>
                    <a:ext uri="{FF2B5EF4-FFF2-40B4-BE49-F238E27FC236}">
                      <a16:creationId xmlns:a16="http://schemas.microsoft.com/office/drawing/2014/main" id="{A969C17E-A3E9-D1EB-DCAD-BC5D5F1A0ABB}"/>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34" name="Freeform: Shape 33">
                  <a:extLst>
                    <a:ext uri="{FF2B5EF4-FFF2-40B4-BE49-F238E27FC236}">
                      <a16:creationId xmlns:a16="http://schemas.microsoft.com/office/drawing/2014/main" id="{BBCCFE57-D5C1-A6CA-E39B-BE67BB230E25}"/>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35" name="Freeform: Shape 34">
                  <a:extLst>
                    <a:ext uri="{FF2B5EF4-FFF2-40B4-BE49-F238E27FC236}">
                      <a16:creationId xmlns:a16="http://schemas.microsoft.com/office/drawing/2014/main" id="{9D149498-143B-49B0-30B6-98C35164BF7E}"/>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36" name="Freeform: Shape 35">
                  <a:extLst>
                    <a:ext uri="{FF2B5EF4-FFF2-40B4-BE49-F238E27FC236}">
                      <a16:creationId xmlns:a16="http://schemas.microsoft.com/office/drawing/2014/main" id="{6B49C0E9-6079-83A8-9058-C98C12B3EF82}"/>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15" name="Group 14">
              <a:extLst>
                <a:ext uri="{FF2B5EF4-FFF2-40B4-BE49-F238E27FC236}">
                  <a16:creationId xmlns:a16="http://schemas.microsoft.com/office/drawing/2014/main" id="{1706E8D9-7C60-5BBD-D572-A9EDA0DDF786}"/>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6" name="Graphic 15" descr="Pencil outline">
                <a:extLst>
                  <a:ext uri="{FF2B5EF4-FFF2-40B4-BE49-F238E27FC236}">
                    <a16:creationId xmlns:a16="http://schemas.microsoft.com/office/drawing/2014/main" id="{39C16D1B-6F78-3C5D-4660-E460599260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8" name="Graphic 17" descr="Lightbulb and gear outline">
                <a:extLst>
                  <a:ext uri="{FF2B5EF4-FFF2-40B4-BE49-F238E27FC236}">
                    <a16:creationId xmlns:a16="http://schemas.microsoft.com/office/drawing/2014/main" id="{A93106B6-8D65-1D21-245D-32C1FE4C69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0" name="Graphic 19" descr="Internet outline">
                <a:extLst>
                  <a:ext uri="{FF2B5EF4-FFF2-40B4-BE49-F238E27FC236}">
                    <a16:creationId xmlns:a16="http://schemas.microsoft.com/office/drawing/2014/main" id="{31D65978-675B-B164-1FE7-0310F5BFAE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2" name="Graphic 21" descr="Customer review outline">
                <a:extLst>
                  <a:ext uri="{FF2B5EF4-FFF2-40B4-BE49-F238E27FC236}">
                    <a16:creationId xmlns:a16="http://schemas.microsoft.com/office/drawing/2014/main" id="{4ED576DD-6E76-C09B-6AC6-4EA0675C1B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3" name="Graphic 22" descr="Ribbon outline">
                <a:extLst>
                  <a:ext uri="{FF2B5EF4-FFF2-40B4-BE49-F238E27FC236}">
                    <a16:creationId xmlns:a16="http://schemas.microsoft.com/office/drawing/2014/main" id="{84E0AFDB-6553-EB80-958E-9F9FFE1C8DC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4" name="Graphic 23" descr="Bar graph with upward trend outline">
                <a:extLst>
                  <a:ext uri="{FF2B5EF4-FFF2-40B4-BE49-F238E27FC236}">
                    <a16:creationId xmlns:a16="http://schemas.microsoft.com/office/drawing/2014/main" id="{2B9DABF7-2CBF-B05D-84EE-DCAD75F101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
        <p:nvSpPr>
          <p:cNvPr id="5" name="Slide Number Placeholder 1">
            <a:extLst>
              <a:ext uri="{FF2B5EF4-FFF2-40B4-BE49-F238E27FC236}">
                <a16:creationId xmlns:a16="http://schemas.microsoft.com/office/drawing/2014/main" id="{F43C368C-2630-FA86-6550-72C883B9AAD1}"/>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14</a:t>
            </a:fld>
            <a:endParaRPr lang="en-US"/>
          </a:p>
        </p:txBody>
      </p:sp>
    </p:spTree>
    <p:custDataLst>
      <p:tags r:id="rId1"/>
    </p:custDataLst>
    <p:extLst>
      <p:ext uri="{BB962C8B-B14F-4D97-AF65-F5344CB8AC3E}">
        <p14:creationId xmlns:p14="http://schemas.microsoft.com/office/powerpoint/2010/main" val="19141979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C0354D-8BAF-82F2-9909-280DB43950EC}"/>
              </a:ext>
              <a:ext uri="{C183D7F6-B498-43B3-948B-1728B52AA6E4}">
                <adec:decorative xmlns:adec="http://schemas.microsoft.com/office/drawing/2017/decorative" val="1"/>
              </a:ext>
            </a:extLst>
          </p:cNvPr>
          <p:cNvSpPr>
            <a:spLocks noGrp="1"/>
          </p:cNvSpPr>
          <p:nvPr>
            <p:ph type="title"/>
          </p:nvPr>
        </p:nvSpPr>
        <p:spPr>
          <a:xfrm>
            <a:off x="1752601" y="-2982913"/>
            <a:ext cx="8696324" cy="2982913"/>
          </a:xfrm>
        </p:spPr>
        <p:txBody>
          <a:bodyPr vert="horz" lIns="91440" tIns="45720" rIns="91440" bIns="45720" rtlCol="0" anchor="b">
            <a:normAutofit/>
          </a:bodyPr>
          <a:lstStyle/>
          <a:p>
            <a:r>
              <a:rPr lang="en-US">
                <a:solidFill>
                  <a:schemeClr val="tx1"/>
                </a:solidFill>
              </a:rPr>
              <a:t>Q&amp;A: Award</a:t>
            </a:r>
          </a:p>
        </p:txBody>
      </p:sp>
      <p:sp>
        <p:nvSpPr>
          <p:cNvPr id="24" name="Title 1">
            <a:extLst>
              <a:ext uri="{FF2B5EF4-FFF2-40B4-BE49-F238E27FC236}">
                <a16:creationId xmlns:a16="http://schemas.microsoft.com/office/drawing/2014/main" id="{5F85DD3F-1E1E-634F-25AC-293A53A083DF}"/>
              </a:ext>
            </a:extLst>
          </p:cNvPr>
          <p:cNvSpPr txBox="1">
            <a:spLocks/>
          </p:cNvSpPr>
          <p:nvPr/>
        </p:nvSpPr>
        <p:spPr>
          <a:xfrm>
            <a:off x="1080655" y="815759"/>
            <a:ext cx="10030691" cy="1546844"/>
          </a:xfrm>
          <a:prstGeom prst="rect">
            <a:avLst/>
          </a:prstGeom>
          <a:solidFill>
            <a:srgbClr val="853A51"/>
          </a:solidFill>
        </p:spPr>
        <p:txBody>
          <a:bodyPr vert="horz" lIns="91440" tIns="45720" rIns="91440" bIns="45720" rtlCol="0" anchor="ctr">
            <a:normAutofit fontScale="45000" lnSpcReduction="20000"/>
          </a:bodyPr>
          <a:lstStyle>
            <a:lvl1pPr algn="ctr" defTabSz="914400" rtl="0" eaLnBrk="1" latinLnBrk="0" hangingPunct="1">
              <a:lnSpc>
                <a:spcPts val="4200"/>
              </a:lnSpc>
              <a:spcBef>
                <a:spcPct val="0"/>
              </a:spcBef>
              <a:buNone/>
              <a:defRPr sz="4400" b="0" kern="12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a:lnSpc>
                <a:spcPct val="90000"/>
              </a:lnSpc>
            </a:pPr>
            <a:br>
              <a:rPr lang="en-US" sz="8400" b="1">
                <a:effectLst>
                  <a:outerShdw blurRad="38100" dist="38100" dir="2700000" algn="tl">
                    <a:srgbClr val="000000">
                      <a:alpha val="43137"/>
                    </a:srgbClr>
                  </a:outerShdw>
                </a:effectLst>
              </a:rPr>
            </a:br>
            <a:r>
              <a:rPr lang="en-US" sz="10700" b="1">
                <a:effectLst>
                  <a:outerShdw blurRad="38100" dist="38100" dir="2700000" algn="tl">
                    <a:srgbClr val="000000">
                      <a:alpha val="43137"/>
                    </a:srgbClr>
                  </a:outerShdw>
                </a:effectLst>
              </a:rPr>
              <a:t>Q&amp;A: </a:t>
            </a:r>
            <a:r>
              <a:rPr lang="en-US" sz="10700" b="1">
                <a:solidFill>
                  <a:schemeClr val="accent4"/>
                </a:solidFill>
                <a:effectLst>
                  <a:outerShdw blurRad="38100" dist="38100" dir="2700000" algn="tl">
                    <a:srgbClr val="000000">
                      <a:alpha val="43137"/>
                    </a:srgbClr>
                  </a:outerShdw>
                </a:effectLst>
              </a:rPr>
              <a:t>AWARD</a:t>
            </a:r>
            <a:br>
              <a:rPr lang="en-US" sz="5300" b="1">
                <a:effectLst>
                  <a:outerShdw blurRad="38100" dist="38100" dir="2700000" algn="tl">
                    <a:srgbClr val="000000">
                      <a:alpha val="43137"/>
                    </a:srgbClr>
                  </a:outerShdw>
                </a:effectLst>
              </a:rPr>
            </a:br>
            <a:br>
              <a:rPr lang="en-US" sz="36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grpSp>
        <p:nvGrpSpPr>
          <p:cNvPr id="7" name="Group 6" descr="Photo and Text of Moderator:&#10;Megan Columbus&#10;Director&#10;Division of Communications and Outreach&#10;NIH Office of Extramural Research (OER), NIH">
            <a:extLst>
              <a:ext uri="{FF2B5EF4-FFF2-40B4-BE49-F238E27FC236}">
                <a16:creationId xmlns:a16="http://schemas.microsoft.com/office/drawing/2014/main" id="{DE5D4B61-436F-0EBB-D5F2-F1A1F34700CA}"/>
              </a:ext>
            </a:extLst>
          </p:cNvPr>
          <p:cNvGrpSpPr/>
          <p:nvPr/>
        </p:nvGrpSpPr>
        <p:grpSpPr>
          <a:xfrm>
            <a:off x="299204" y="3149668"/>
            <a:ext cx="3738282" cy="3177250"/>
            <a:chOff x="469535" y="3149668"/>
            <a:chExt cx="3738282" cy="3177250"/>
          </a:xfrm>
        </p:grpSpPr>
        <p:sp>
          <p:nvSpPr>
            <p:cNvPr id="5" name="TextBox 4">
              <a:extLst>
                <a:ext uri="{FF2B5EF4-FFF2-40B4-BE49-F238E27FC236}">
                  <a16:creationId xmlns:a16="http://schemas.microsoft.com/office/drawing/2014/main" id="{E57BC0B2-6192-61C9-4CA2-8265BB7F322D}"/>
                </a:ext>
              </a:extLst>
            </p:cNvPr>
            <p:cNvSpPr txBox="1"/>
            <p:nvPr/>
          </p:nvSpPr>
          <p:spPr>
            <a:xfrm>
              <a:off x="511049" y="5137690"/>
              <a:ext cx="3655254"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1415392" y="3820763"/>
              <a:ext cx="2007453" cy="1253207"/>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858564" y="326507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sp>
          <p:nvSpPr>
            <p:cNvPr id="4" name="Rectangle 3">
              <a:extLst>
                <a:ext uri="{FF2B5EF4-FFF2-40B4-BE49-F238E27FC236}">
                  <a16:creationId xmlns:a16="http://schemas.microsoft.com/office/drawing/2014/main" id="{2C847CE9-D018-F5C5-912C-558466DA5FF6}"/>
                </a:ext>
              </a:extLst>
            </p:cNvPr>
            <p:cNvSpPr/>
            <p:nvPr/>
          </p:nvSpPr>
          <p:spPr>
            <a:xfrm>
              <a:off x="469535"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descr="Photo and text of Presenter:&#10;Sean Hine &#10;Deputy Chief Grants Management Officer&#10;Office of Grants Administration&#10;&#10;National Cancer Institute (NCI), NIH&#10;">
            <a:extLst>
              <a:ext uri="{FF2B5EF4-FFF2-40B4-BE49-F238E27FC236}">
                <a16:creationId xmlns:a16="http://schemas.microsoft.com/office/drawing/2014/main" id="{9818B9F7-E236-B6D7-451D-36E9B61D6788}"/>
              </a:ext>
            </a:extLst>
          </p:cNvPr>
          <p:cNvGrpSpPr/>
          <p:nvPr/>
        </p:nvGrpSpPr>
        <p:grpSpPr>
          <a:xfrm>
            <a:off x="4219762" y="3149668"/>
            <a:ext cx="3779914" cy="3177250"/>
            <a:chOff x="4650071" y="3149668"/>
            <a:chExt cx="3779914" cy="3177250"/>
          </a:xfrm>
        </p:grpSpPr>
        <p:sp>
          <p:nvSpPr>
            <p:cNvPr id="93" name="TextBox 92">
              <a:extLst>
                <a:ext uri="{FF2B5EF4-FFF2-40B4-BE49-F238E27FC236}">
                  <a16:creationId xmlns:a16="http://schemas.microsoft.com/office/drawing/2014/main" id="{7FF5FB3C-ADEB-518C-02D3-E74008C64F18}"/>
                </a:ext>
              </a:extLst>
            </p:cNvPr>
            <p:cNvSpPr txBox="1"/>
            <p:nvPr/>
          </p:nvSpPr>
          <p:spPr>
            <a:xfrm>
              <a:off x="5119479" y="3265071"/>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8" name="TextBox 7">
              <a:extLst>
                <a:ext uri="{FF2B5EF4-FFF2-40B4-BE49-F238E27FC236}">
                  <a16:creationId xmlns:a16="http://schemas.microsoft.com/office/drawing/2014/main" id="{EE7615BA-6B20-FFB5-1A97-7FA867F11D9B}"/>
                </a:ext>
              </a:extLst>
            </p:cNvPr>
            <p:cNvSpPr txBox="1"/>
            <p:nvPr/>
          </p:nvSpPr>
          <p:spPr>
            <a:xfrm>
              <a:off x="4835136" y="5091201"/>
              <a:ext cx="3594849" cy="1046440"/>
            </a:xfrm>
            <a:prstGeom prst="rect">
              <a:avLst/>
            </a:prstGeom>
            <a:noFill/>
          </p:spPr>
          <p:txBody>
            <a:bodyPr wrap="square" rtlCol="0">
              <a:spAutoFit/>
            </a:bodyPr>
            <a:lstStyle/>
            <a:p>
              <a:pPr algn="ctr"/>
              <a:r>
                <a:rPr lang="en-US" sz="1400" b="1">
                  <a:latin typeface="Calibri" panose="020F0502020204030204" pitchFamily="34" charset="0"/>
                  <a:ea typeface="Calibri" panose="020F0502020204030204" pitchFamily="34" charset="0"/>
                  <a:cs typeface="Calibri" panose="020F0502020204030204" pitchFamily="34" charset="0"/>
                </a:rPr>
                <a:t>Sean Hine </a:t>
              </a:r>
            </a:p>
            <a:p>
              <a:pPr algn="ctr"/>
              <a:r>
                <a:rPr lang="en-US" sz="1200">
                  <a:latin typeface="Calibri" panose="020F0502020204030204" pitchFamily="34" charset="0"/>
                  <a:ea typeface="Calibri" panose="020F0502020204030204" pitchFamily="34" charset="0"/>
                  <a:cs typeface="Calibri" panose="020F0502020204030204" pitchFamily="34" charset="0"/>
                </a:rPr>
                <a:t>Deputy Chief Grants Management Officer</a:t>
              </a:r>
            </a:p>
            <a:p>
              <a:pPr algn="ctr"/>
              <a:r>
                <a:rPr lang="en-US" sz="1200">
                  <a:latin typeface="Calibri" panose="020F0502020204030204" pitchFamily="34" charset="0"/>
                  <a:ea typeface="Calibri" panose="020F0502020204030204" pitchFamily="34" charset="0"/>
                  <a:cs typeface="Calibri" panose="020F0502020204030204" pitchFamily="34" charset="0"/>
                </a:rPr>
                <a:t>Office of Grants Administration</a:t>
              </a:r>
            </a:p>
            <a:p>
              <a:pPr algn="ctr"/>
              <a:endParaRPr lang="en-US" sz="1200">
                <a:latin typeface="Calibri" panose="020F0502020204030204" pitchFamily="34" charset="0"/>
                <a:ea typeface="Calibri" panose="020F0502020204030204" pitchFamily="34" charset="0"/>
                <a:cs typeface="Calibri" panose="020F0502020204030204" pitchFamily="34" charset="0"/>
              </a:endParaRPr>
            </a:p>
            <a:p>
              <a:pPr algn="ctr"/>
              <a:r>
                <a:rPr lang="en-US" sz="1200">
                  <a:latin typeface="Calibri" panose="020F0502020204030204" pitchFamily="34" charset="0"/>
                  <a:ea typeface="Calibri" panose="020F0502020204030204" pitchFamily="34" charset="0"/>
                  <a:cs typeface="Calibri" panose="020F0502020204030204" pitchFamily="34" charset="0"/>
                </a:rPr>
                <a:t>National Cancer Institute (NCI), NIH</a:t>
              </a:r>
            </a:p>
          </p:txBody>
        </p:sp>
        <p:pic>
          <p:nvPicPr>
            <p:cNvPr id="9" name="Picture 8">
              <a:extLst>
                <a:ext uri="{FF2B5EF4-FFF2-40B4-BE49-F238E27FC236}">
                  <a16:creationId xmlns:a16="http://schemas.microsoft.com/office/drawing/2014/main" id="{A9B729C0-68E8-715F-0EFF-746042561A1A}"/>
                </a:ext>
              </a:extLst>
            </p:cNvPr>
            <p:cNvPicPr>
              <a:picLocks noChangeAspect="1"/>
            </p:cNvPicPr>
            <p:nvPr/>
          </p:nvPicPr>
          <p:blipFill>
            <a:blip r:embed="rId5"/>
            <a:stretch>
              <a:fillRect/>
            </a:stretch>
          </p:blipFill>
          <p:spPr>
            <a:xfrm>
              <a:off x="5529060" y="3873648"/>
              <a:ext cx="2007453" cy="1070641"/>
            </a:xfrm>
            <a:prstGeom prst="rect">
              <a:avLst/>
            </a:prstGeom>
          </p:spPr>
        </p:pic>
        <p:sp>
          <p:nvSpPr>
            <p:cNvPr id="6" name="Rectangle 5">
              <a:extLst>
                <a:ext uri="{FF2B5EF4-FFF2-40B4-BE49-F238E27FC236}">
                  <a16:creationId xmlns:a16="http://schemas.microsoft.com/office/drawing/2014/main" id="{E1604508-AE97-05C8-DA2F-D016A125C0F6}"/>
                </a:ext>
              </a:extLst>
            </p:cNvPr>
            <p:cNvSpPr/>
            <p:nvPr/>
          </p:nvSpPr>
          <p:spPr>
            <a:xfrm>
              <a:off x="4650071"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descr="Photo and text of presenter:&#10;Crystal Wolfrey&#10;Chief Grants Management Officer&#10;Office of Grants Administration&#10;&#10;National Cancer Institute (NCI), NIH&#10;">
            <a:extLst>
              <a:ext uri="{FF2B5EF4-FFF2-40B4-BE49-F238E27FC236}">
                <a16:creationId xmlns:a16="http://schemas.microsoft.com/office/drawing/2014/main" id="{31F0EB50-A972-BE61-4ED6-D99B9E8F8B94}"/>
              </a:ext>
            </a:extLst>
          </p:cNvPr>
          <p:cNvGrpSpPr/>
          <p:nvPr/>
        </p:nvGrpSpPr>
        <p:grpSpPr>
          <a:xfrm>
            <a:off x="8149475" y="3144281"/>
            <a:ext cx="3738282" cy="3177250"/>
            <a:chOff x="8579784" y="2982913"/>
            <a:chExt cx="3738282" cy="3177250"/>
          </a:xfrm>
        </p:grpSpPr>
        <p:sp>
          <p:nvSpPr>
            <p:cNvPr id="17" name="TextBox 16">
              <a:extLst>
                <a:ext uri="{FF2B5EF4-FFF2-40B4-BE49-F238E27FC236}">
                  <a16:creationId xmlns:a16="http://schemas.microsoft.com/office/drawing/2014/main" id="{B541BB39-36C7-9702-EF0C-B07957172053}"/>
                </a:ext>
              </a:extLst>
            </p:cNvPr>
            <p:cNvSpPr txBox="1"/>
            <p:nvPr/>
          </p:nvSpPr>
          <p:spPr>
            <a:xfrm>
              <a:off x="9049192" y="3098316"/>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18" name="Rectangle 17">
              <a:extLst>
                <a:ext uri="{FF2B5EF4-FFF2-40B4-BE49-F238E27FC236}">
                  <a16:creationId xmlns:a16="http://schemas.microsoft.com/office/drawing/2014/main" id="{071CA4DA-2766-F5FC-2556-4179080B3F32}"/>
                </a:ext>
              </a:extLst>
            </p:cNvPr>
            <p:cNvSpPr/>
            <p:nvPr/>
          </p:nvSpPr>
          <p:spPr>
            <a:xfrm>
              <a:off x="8579784" y="2982913"/>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5BF3121-74A2-81CD-AB81-DBF80B10B3B7}"/>
                </a:ext>
              </a:extLst>
            </p:cNvPr>
            <p:cNvPicPr>
              <a:picLocks noChangeAspect="1"/>
            </p:cNvPicPr>
            <p:nvPr/>
          </p:nvPicPr>
          <p:blipFill>
            <a:blip r:embed="rId6"/>
            <a:stretch>
              <a:fillRect/>
            </a:stretch>
          </p:blipFill>
          <p:spPr>
            <a:xfrm>
              <a:off x="9541628" y="3699658"/>
              <a:ext cx="2007453" cy="1085110"/>
            </a:xfrm>
            <a:prstGeom prst="rect">
              <a:avLst/>
            </a:prstGeom>
          </p:spPr>
        </p:pic>
        <p:sp>
          <p:nvSpPr>
            <p:cNvPr id="22" name="TextBox 21">
              <a:extLst>
                <a:ext uri="{FF2B5EF4-FFF2-40B4-BE49-F238E27FC236}">
                  <a16:creationId xmlns:a16="http://schemas.microsoft.com/office/drawing/2014/main" id="{002FB1FC-FB5B-C730-DA96-75342D672150}"/>
                </a:ext>
              </a:extLst>
            </p:cNvPr>
            <p:cNvSpPr txBox="1"/>
            <p:nvPr/>
          </p:nvSpPr>
          <p:spPr>
            <a:xfrm>
              <a:off x="8803811" y="4936221"/>
              <a:ext cx="3514255" cy="1046440"/>
            </a:xfrm>
            <a:prstGeom prst="rect">
              <a:avLst/>
            </a:prstGeom>
            <a:noFill/>
          </p:spPr>
          <p:txBody>
            <a:bodyPr wrap="square">
              <a:spAutoFit/>
            </a:bodyPr>
            <a:lstStyle/>
            <a:p>
              <a:pPr algn="ctr"/>
              <a:r>
                <a:rPr lang="en-US" sz="1400" b="1">
                  <a:ea typeface="Open Sans" panose="020B0606030504020204" pitchFamily="34" charset="0"/>
                  <a:cs typeface="Open Sans" panose="020B0606030504020204" pitchFamily="34" charset="0"/>
                </a:rPr>
                <a:t>Crystal Wolfrey</a:t>
              </a:r>
            </a:p>
            <a:p>
              <a:pPr algn="ctr"/>
              <a:r>
                <a:rPr lang="en-US" sz="1200">
                  <a:ea typeface="Open Sans" panose="020B0606030504020204" pitchFamily="34" charset="0"/>
                  <a:cs typeface="Open Sans" panose="020B0606030504020204" pitchFamily="34" charset="0"/>
                </a:rPr>
                <a:t>Chief Grants Management Officer</a:t>
              </a:r>
            </a:p>
            <a:p>
              <a:pPr algn="ctr"/>
              <a:r>
                <a:rPr lang="en-US" sz="1200">
                  <a:ea typeface="Open Sans" panose="020B0606030504020204" pitchFamily="34" charset="0"/>
                  <a:cs typeface="Open Sans" panose="020B0606030504020204" pitchFamily="34" charset="0"/>
                </a:rPr>
                <a:t>Office of Grants Administration</a:t>
              </a:r>
            </a:p>
            <a:p>
              <a:pPr algn="ctr"/>
              <a:endParaRPr lang="en-US" sz="1200">
                <a:ea typeface="Open Sans" panose="020B0606030504020204" pitchFamily="34" charset="0"/>
                <a:cs typeface="Open Sans" panose="020B0606030504020204" pitchFamily="34" charset="0"/>
              </a:endParaRPr>
            </a:p>
            <a:p>
              <a:pPr algn="ctr"/>
              <a:r>
                <a:rPr lang="en-US" sz="1200">
                  <a:ea typeface="Open Sans" panose="020B0606030504020204" pitchFamily="34" charset="0"/>
                  <a:cs typeface="Open Sans" panose="020B0606030504020204" pitchFamily="34" charset="0"/>
                </a:rPr>
                <a:t>National Cancer Institute (NCI), NIH</a:t>
              </a:r>
            </a:p>
          </p:txBody>
        </p:sp>
      </p:grpSp>
      <p:cxnSp>
        <p:nvCxnSpPr>
          <p:cNvPr id="25" name="Straight Connector 24">
            <a:extLst>
              <a:ext uri="{FF2B5EF4-FFF2-40B4-BE49-F238E27FC236}">
                <a16:creationId xmlns:a16="http://schemas.microsoft.com/office/drawing/2014/main" id="{44F00F98-AB50-C42D-E443-36F785547205}"/>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0B19FC19-802A-2D79-1640-3DCBDEE1DB2F}"/>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7433993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s left hand on a laptop keyboard, with the right hand holding a pen in front of a digital image of a checklist">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3158" r="3158"/>
          <a:stretch/>
        </p:blipFill>
        <p:spPr>
          <a:xfrm>
            <a:off x="3136987" y="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84164" y="86778"/>
            <a:ext cx="7718148" cy="3692028"/>
          </a:xfrm>
          <a:noFill/>
        </p:spPr>
        <p:txBody>
          <a:bodyPr vert="horz" lIns="91440" tIns="45720" rIns="91440" bIns="45720" rtlCol="0" anchor="b">
            <a:normAutofit fontScale="90000"/>
          </a:bodyPr>
          <a:lstStyle/>
          <a:p>
            <a:pPr algn="l">
              <a:lnSpc>
                <a:spcPct val="90000"/>
              </a:lnSpc>
            </a:pPr>
            <a:r>
              <a:rPr lang="en-US" sz="5300" b="1">
                <a:solidFill>
                  <a:schemeClr val="tx2">
                    <a:lumMod val="75000"/>
                  </a:schemeClr>
                </a:solidFill>
              </a:rPr>
              <a:t>NIH GRANTS PROCESS:</a:t>
            </a:r>
            <a:br>
              <a:rPr lang="en-US" sz="5300" b="1">
                <a:solidFill>
                  <a:schemeClr val="tx2">
                    <a:lumMod val="75000"/>
                  </a:schemeClr>
                </a:solidFill>
              </a:rPr>
            </a:br>
            <a:r>
              <a:rPr lang="en-US" sz="5300" b="1">
                <a:solidFill>
                  <a:srgbClr val="853A51"/>
                </a:solidFill>
              </a:rPr>
              <a:t>MONITORING</a:t>
            </a:r>
            <a:br>
              <a:rPr lang="en-US" sz="5300" b="1">
                <a:solidFill>
                  <a:srgbClr val="853A51"/>
                </a:solidFill>
              </a:rPr>
            </a:br>
            <a:r>
              <a:rPr lang="en-US" sz="5300" b="1">
                <a:solidFill>
                  <a:srgbClr val="853A51"/>
                </a:solidFill>
              </a:rPr>
              <a:t>and </a:t>
            </a:r>
            <a:br>
              <a:rPr lang="en-US" sz="5300" b="1">
                <a:solidFill>
                  <a:srgbClr val="853A51"/>
                </a:solidFill>
              </a:rPr>
            </a:br>
            <a:r>
              <a:rPr lang="en-US" sz="5300" b="1">
                <a:solidFill>
                  <a:srgbClr val="853A51"/>
                </a:solidFill>
              </a:rPr>
              <a:t>Reporting</a:t>
            </a:r>
            <a:br>
              <a:rPr lang="en-US" sz="6000" b="1">
                <a:solidFill>
                  <a:srgbClr val="20558A"/>
                </a:solidFill>
              </a:rPr>
            </a:br>
            <a:endParaRPr lang="en-US" sz="6000" b="1">
              <a:solidFill>
                <a:srgbClr val="20558A"/>
              </a:solidFill>
            </a:endParaRPr>
          </a:p>
        </p:txBody>
      </p:sp>
      <p:sp>
        <p:nvSpPr>
          <p:cNvPr id="8" name="TextBox 7">
            <a:extLst>
              <a:ext uri="{FF2B5EF4-FFF2-40B4-BE49-F238E27FC236}">
                <a16:creationId xmlns:a16="http://schemas.microsoft.com/office/drawing/2014/main" id="{C74A6C46-B781-66CE-3F50-D58AA64D0B43}"/>
              </a:ext>
            </a:extLst>
          </p:cNvPr>
          <p:cNvSpPr txBox="1"/>
          <p:nvPr/>
        </p:nvSpPr>
        <p:spPr>
          <a:xfrm>
            <a:off x="113164" y="3129895"/>
            <a:ext cx="3594849"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3" name="Group 2" descr="Photo and text of&#10;Jason Wan, Ph.D.&#10;Director, Mineralized Tissue &#10;Physiology Program&#10;&#10;National Institute of Dental and Craniofacial Research (NIDCR), NIH">
            <a:extLst>
              <a:ext uri="{FF2B5EF4-FFF2-40B4-BE49-F238E27FC236}">
                <a16:creationId xmlns:a16="http://schemas.microsoft.com/office/drawing/2014/main" id="{A04BCF17-8A71-964F-9B22-47FEBF078F46}"/>
              </a:ext>
            </a:extLst>
          </p:cNvPr>
          <p:cNvGrpSpPr/>
          <p:nvPr/>
        </p:nvGrpSpPr>
        <p:grpSpPr>
          <a:xfrm>
            <a:off x="145123" y="3678461"/>
            <a:ext cx="3633629" cy="3014959"/>
            <a:chOff x="8731591" y="4304416"/>
            <a:chExt cx="2882025" cy="2613018"/>
          </a:xfrm>
        </p:grpSpPr>
        <p:pic>
          <p:nvPicPr>
            <p:cNvPr id="5" name="Picture 4">
              <a:extLst>
                <a:ext uri="{FF2B5EF4-FFF2-40B4-BE49-F238E27FC236}">
                  <a16:creationId xmlns:a16="http://schemas.microsoft.com/office/drawing/2014/main" id="{AE254D82-B6D5-A087-C776-910B063C345F}"/>
                </a:ext>
              </a:extLst>
            </p:cNvPr>
            <p:cNvPicPr>
              <a:picLocks noChangeAspect="1"/>
            </p:cNvPicPr>
            <p:nvPr/>
          </p:nvPicPr>
          <p:blipFill>
            <a:blip r:embed="rId5"/>
            <a:stretch>
              <a:fillRect/>
            </a:stretch>
          </p:blipFill>
          <p:spPr>
            <a:xfrm>
              <a:off x="9173396" y="4304416"/>
              <a:ext cx="1998417" cy="1226694"/>
            </a:xfrm>
            <a:prstGeom prst="rect">
              <a:avLst/>
            </a:prstGeom>
          </p:spPr>
        </p:pic>
        <p:sp>
          <p:nvSpPr>
            <p:cNvPr id="6" name="TextBox 5">
              <a:extLst>
                <a:ext uri="{FF2B5EF4-FFF2-40B4-BE49-F238E27FC236}">
                  <a16:creationId xmlns:a16="http://schemas.microsoft.com/office/drawing/2014/main" id="{95F7E811-849B-2FDA-C6FF-AAC5780DDF42}"/>
                </a:ext>
              </a:extLst>
            </p:cNvPr>
            <p:cNvSpPr txBox="1"/>
            <p:nvPr/>
          </p:nvSpPr>
          <p:spPr>
            <a:xfrm>
              <a:off x="8731591" y="5557034"/>
              <a:ext cx="2882025" cy="1360400"/>
            </a:xfrm>
            <a:prstGeom prst="rect">
              <a:avLst/>
            </a:prstGeom>
            <a:noFill/>
          </p:spPr>
          <p:txBody>
            <a:bodyPr wrap="square" rtlCol="0">
              <a:spAutoFit/>
            </a:bodyPr>
            <a:lstStyle/>
            <a:p>
              <a:pPr algn="ctr"/>
              <a:r>
                <a:rPr lang="en-US" sz="1600" b="1"/>
                <a:t>Jason Wan, Ph.D.</a:t>
              </a:r>
            </a:p>
            <a:p>
              <a:pPr algn="ctr"/>
              <a:r>
                <a:rPr lang="en-US" sz="1600"/>
                <a:t>Director, Mineralized Tissue </a:t>
              </a:r>
            </a:p>
            <a:p>
              <a:pPr algn="ctr"/>
              <a:r>
                <a:rPr lang="en-US" sz="1600"/>
                <a:t>Physiology Program</a:t>
              </a:r>
            </a:p>
            <a:p>
              <a:pPr algn="ctr"/>
              <a:endParaRPr lang="en-US" sz="1600"/>
            </a:p>
            <a:p>
              <a:pPr algn="ctr"/>
              <a:r>
                <a:rPr lang="en-US" sz="1600"/>
                <a:t>National Institute of Dental and Craniofacial Research (NIDCR), NIH</a:t>
              </a:r>
            </a:p>
          </p:txBody>
        </p:sp>
      </p:grpSp>
      <p:sp>
        <p:nvSpPr>
          <p:cNvPr id="7" name="TextBox 6">
            <a:extLst>
              <a:ext uri="{FF2B5EF4-FFF2-40B4-BE49-F238E27FC236}">
                <a16:creationId xmlns:a16="http://schemas.microsoft.com/office/drawing/2014/main" id="{EBD0C028-2370-42CC-B172-19FCF629285C}"/>
              </a:ext>
            </a:extLst>
          </p:cNvPr>
          <p:cNvSpPr txBox="1"/>
          <p:nvPr/>
        </p:nvSpPr>
        <p:spPr>
          <a:xfrm>
            <a:off x="4081918" y="2227056"/>
            <a:ext cx="2592260" cy="830997"/>
          </a:xfrm>
          <a:prstGeom prst="rect">
            <a:avLst/>
          </a:prstGeom>
          <a:solidFill>
            <a:srgbClr val="853A51"/>
          </a:solidFill>
        </p:spPr>
        <p:txBody>
          <a:bodyPr wrap="square">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What to Expect Post-Award</a:t>
            </a:r>
          </a:p>
        </p:txBody>
      </p:sp>
      <p:cxnSp>
        <p:nvCxnSpPr>
          <p:cNvPr id="9" name="Straight Connector 8">
            <a:extLst>
              <a:ext uri="{FF2B5EF4-FFF2-40B4-BE49-F238E27FC236}">
                <a16:creationId xmlns:a16="http://schemas.microsoft.com/office/drawing/2014/main" id="{24B43165-5403-4128-A2DE-6C4F9181BBB3}"/>
              </a:ext>
              <a:ext uri="{C183D7F6-B498-43B3-948B-1728B52AA6E4}">
                <adec:decorative xmlns:adec="http://schemas.microsoft.com/office/drawing/2017/decorative" val="1"/>
              </a:ext>
            </a:extLst>
          </p:cNvPr>
          <p:cNvCxnSpPr/>
          <p:nvPr/>
        </p:nvCxnSpPr>
        <p:spPr>
          <a:xfrm>
            <a:off x="631712" y="3139595"/>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340269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67144" cy="1081342"/>
          </a:xfrm>
          <a:solidFill>
            <a:srgbClr val="853A51"/>
          </a:solidFill>
        </p:spPr>
        <p:txBody>
          <a:bodyPr vert="horz" lIns="91440" tIns="45720" rIns="91440" bIns="45720" rtlCol="0" anchor="ctr">
            <a:noAutofit/>
          </a:bodyPr>
          <a:lstStyle/>
          <a:p>
            <a:pPr>
              <a:lnSpc>
                <a:spcPct val="90000"/>
              </a:lnSpc>
            </a:pPr>
            <a:r>
              <a:rPr lang="en-US" sz="40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MONITORING &amp; REPORTING:</a:t>
            </a:r>
            <a:br>
              <a:rPr lang="en-US" sz="40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What to Expect Post-Award</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650119" y="2185981"/>
            <a:ext cx="7069462" cy="4351338"/>
          </a:xfrm>
        </p:spPr>
        <p:txBody>
          <a:bodyPr>
            <a:normAutofit/>
          </a:bodyPr>
          <a:lstStyle/>
          <a:p>
            <a:r>
              <a:rPr lang="en-US"/>
              <a:t>Monitoring</a:t>
            </a:r>
          </a:p>
          <a:p>
            <a:pPr>
              <a:lnSpc>
                <a:spcPct val="150000"/>
              </a:lnSpc>
            </a:pPr>
            <a:r>
              <a:rPr lang="en-US"/>
              <a:t>Reporting</a:t>
            </a:r>
          </a:p>
          <a:p>
            <a:pPr>
              <a:lnSpc>
                <a:spcPct val="150000"/>
              </a:lnSpc>
            </a:pPr>
            <a:r>
              <a:rPr lang="en-US"/>
              <a:t>Federal Financial Reporting</a:t>
            </a:r>
          </a:p>
          <a:p>
            <a:pPr>
              <a:lnSpc>
                <a:spcPct val="150000"/>
              </a:lnSpc>
            </a:pPr>
            <a:r>
              <a:rPr lang="en-US"/>
              <a:t>Audit Requirements</a:t>
            </a:r>
          </a:p>
          <a:p>
            <a:pPr>
              <a:lnSpc>
                <a:spcPct val="150000"/>
              </a:lnSpc>
            </a:pPr>
            <a:r>
              <a:rPr lang="en-US"/>
              <a:t>Closeout</a:t>
            </a:r>
          </a:p>
          <a:p>
            <a:endParaRPr lang="en-US" i="1"/>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45912"/>
            <a:ext cx="11589231"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55238"/>
            <a:ext cx="11589231"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4" name="Slide Number Placeholder 1">
            <a:extLst>
              <a:ext uri="{FF2B5EF4-FFF2-40B4-BE49-F238E27FC236}">
                <a16:creationId xmlns:a16="http://schemas.microsoft.com/office/drawing/2014/main" id="{2CE9CD70-7D2A-9956-5BB2-BFED1D3FF388}"/>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142</a:t>
            </a:fld>
            <a:endParaRPr lang="en-US"/>
          </a:p>
        </p:txBody>
      </p:sp>
    </p:spTree>
    <p:custDataLst>
      <p:tags r:id="rId1"/>
    </p:custDataLst>
    <p:extLst>
      <p:ext uri="{BB962C8B-B14F-4D97-AF65-F5344CB8AC3E}">
        <p14:creationId xmlns:p14="http://schemas.microsoft.com/office/powerpoint/2010/main" val="9392113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D8A1F-1696-1DAE-076D-60BC2DEAC8B8}"/>
              </a:ext>
            </a:extLst>
          </p:cNvPr>
          <p:cNvSpPr>
            <a:spLocks noGrp="1"/>
          </p:cNvSpPr>
          <p:nvPr>
            <p:ph type="title"/>
          </p:nvPr>
        </p:nvSpPr>
        <p:spPr/>
        <p:txBody>
          <a:bodyPr/>
          <a:lstStyle/>
          <a:p>
            <a:r>
              <a:rPr lang="en-US"/>
              <a:t>Monitoring</a:t>
            </a:r>
          </a:p>
        </p:txBody>
      </p:sp>
      <p:sp>
        <p:nvSpPr>
          <p:cNvPr id="3" name="Content Placeholder 2">
            <a:extLst>
              <a:ext uri="{FF2B5EF4-FFF2-40B4-BE49-F238E27FC236}">
                <a16:creationId xmlns:a16="http://schemas.microsoft.com/office/drawing/2014/main" id="{123719FF-FB28-0712-904F-DE4CEDDC9288}"/>
              </a:ext>
            </a:extLst>
          </p:cNvPr>
          <p:cNvSpPr>
            <a:spLocks noGrp="1"/>
          </p:cNvSpPr>
          <p:nvPr>
            <p:ph idx="1"/>
          </p:nvPr>
        </p:nvSpPr>
        <p:spPr>
          <a:xfrm>
            <a:off x="838200" y="1384300"/>
            <a:ext cx="10515600" cy="4729163"/>
          </a:xfrm>
        </p:spPr>
        <p:txBody>
          <a:bodyPr>
            <a:normAutofit/>
          </a:bodyPr>
          <a:lstStyle/>
          <a:p>
            <a:r>
              <a:rPr lang="en-US"/>
              <a:t>Active monitoring is accomplished through review of reports and correspondence from the recipient, audit reports, site visits, and other information available to NIH</a:t>
            </a:r>
          </a:p>
          <a:p>
            <a:endParaRPr lang="en-US"/>
          </a:p>
          <a:p>
            <a:endParaRPr lang="en-US"/>
          </a:p>
          <a:p>
            <a:endParaRPr lang="en-US"/>
          </a:p>
          <a:p>
            <a:endParaRPr lang="en-US"/>
          </a:p>
        </p:txBody>
      </p:sp>
      <p:pic>
        <p:nvPicPr>
          <p:cNvPr id="3074" name="Picture 2" descr="Figure 1: After logging in to eRA Commons, navigate to Status by clicking the Status button on the Home screen. ">
            <a:extLst>
              <a:ext uri="{FF2B5EF4-FFF2-40B4-BE49-F238E27FC236}">
                <a16:creationId xmlns:a16="http://schemas.microsoft.com/office/drawing/2014/main" id="{F60E88B4-9036-3537-C02E-E9A3D2965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159" y="2170349"/>
            <a:ext cx="2914322" cy="151185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217DF499-C117-2441-7B5C-50205024B987}"/>
              </a:ext>
            </a:extLst>
          </p:cNvPr>
          <p:cNvSpPr txBox="1">
            <a:spLocks/>
          </p:cNvSpPr>
          <p:nvPr/>
        </p:nvSpPr>
        <p:spPr>
          <a:xfrm>
            <a:off x="838200" y="2658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Reporting</a:t>
            </a:r>
          </a:p>
        </p:txBody>
      </p:sp>
      <p:sp>
        <p:nvSpPr>
          <p:cNvPr id="5" name="Content Placeholder 2">
            <a:extLst>
              <a:ext uri="{FF2B5EF4-FFF2-40B4-BE49-F238E27FC236}">
                <a16:creationId xmlns:a16="http://schemas.microsoft.com/office/drawing/2014/main" id="{C06A722E-9DE1-F4D2-12A2-54149C8D4F58}"/>
              </a:ext>
            </a:extLst>
          </p:cNvPr>
          <p:cNvSpPr txBox="1">
            <a:spLocks/>
          </p:cNvSpPr>
          <p:nvPr/>
        </p:nvSpPr>
        <p:spPr>
          <a:xfrm>
            <a:off x="838200" y="3812381"/>
            <a:ext cx="10515600" cy="2778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FC9"/>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rgbClr val="0F7FC9"/>
              </a:buClr>
              <a:buFont typeface="Wingdings" panose="05000000000000000000" pitchFamily="2"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rgbClr val="0F7FC9"/>
              </a:buClr>
              <a:buFont typeface="Courier New" panose="02070309020205020404" pitchFamily="49" charset="0"/>
              <a:buChar char="o"/>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rgbClr val="0F7FC9"/>
              </a:buClr>
              <a:buFont typeface="Wingdings" panose="05000000000000000000" pitchFamily="2" charset="2"/>
              <a:buChar char="ü"/>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rgbClr val="0F7FC9"/>
              </a:buClr>
              <a:buFont typeface="Wingdings" panose="05000000000000000000" pitchFamily="2" charset="2"/>
              <a:buChar char="Ø"/>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NIH requires that recipients periodically submit financial and progress reports</a:t>
            </a:r>
          </a:p>
          <a:p>
            <a:r>
              <a:rPr lang="en-US"/>
              <a:t>Failure to submit complete, accurate, and timely reports may indicate the need for closer monitoring by NIH or may result in possible award delays or enforcement actions, including withholding, removal of certain NIH Standard Terms of Award, or conversion to a reimbursement payment method</a:t>
            </a:r>
          </a:p>
        </p:txBody>
      </p:sp>
      <p:sp>
        <p:nvSpPr>
          <p:cNvPr id="2" name="Slide Number Placeholder 1">
            <a:extLst>
              <a:ext uri="{FF2B5EF4-FFF2-40B4-BE49-F238E27FC236}">
                <a16:creationId xmlns:a16="http://schemas.microsoft.com/office/drawing/2014/main" id="{DEBDEF79-BD84-1E8B-8C40-132232045622}"/>
              </a:ext>
            </a:extLst>
          </p:cNvPr>
          <p:cNvSpPr>
            <a:spLocks noGrp="1"/>
          </p:cNvSpPr>
          <p:nvPr>
            <p:ph type="sldNum" sz="quarter" idx="12"/>
          </p:nvPr>
        </p:nvSpPr>
        <p:spPr/>
        <p:txBody>
          <a:bodyPr/>
          <a:lstStyle/>
          <a:p>
            <a:fld id="{A7DDB576-49B3-42E2-89EA-6E35EA8EF806}" type="slidenum">
              <a:rPr lang="en-US" smtClean="0"/>
              <a:pPr/>
              <a:t>143</a:t>
            </a:fld>
            <a:endParaRPr lang="en-US"/>
          </a:p>
        </p:txBody>
      </p:sp>
    </p:spTree>
    <p:extLst>
      <p:ext uri="{BB962C8B-B14F-4D97-AF65-F5344CB8AC3E}">
        <p14:creationId xmlns:p14="http://schemas.microsoft.com/office/powerpoint/2010/main" val="13042876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1899B-3459-85DC-9C78-D5EFCE62F1C7}"/>
              </a:ext>
            </a:extLst>
          </p:cNvPr>
          <p:cNvSpPr>
            <a:spLocks noGrp="1"/>
          </p:cNvSpPr>
          <p:nvPr>
            <p:ph type="title"/>
          </p:nvPr>
        </p:nvSpPr>
        <p:spPr/>
        <p:txBody>
          <a:bodyPr/>
          <a:lstStyle/>
          <a:p>
            <a:r>
              <a:rPr lang="en-US">
                <a:solidFill>
                  <a:srgbClr val="853A51"/>
                </a:solidFill>
                <a:latin typeface="Open Sans bold" panose="020B0806030504020204" pitchFamily="34" charset="0"/>
                <a:ea typeface="Open Sans bold" panose="020B0806030504020204" pitchFamily="34" charset="0"/>
                <a:cs typeface="Open Sans bold" panose="020B0806030504020204" pitchFamily="34" charset="0"/>
              </a:rPr>
              <a:t>Knowledge Check: </a:t>
            </a:r>
            <a:r>
              <a:rPr lang="en-US">
                <a:solidFill>
                  <a:schemeClr val="tx1"/>
                </a:solidFill>
              </a:rPr>
              <a:t>Reporting </a:t>
            </a:r>
            <a:br>
              <a:rPr lang="en-US">
                <a:solidFill>
                  <a:schemeClr val="tx1"/>
                </a:solidFill>
              </a:rPr>
            </a:br>
            <a:endParaRPr lang="en-US">
              <a:solidFill>
                <a:schemeClr val="tx1"/>
              </a:solidFill>
            </a:endParaRPr>
          </a:p>
        </p:txBody>
      </p:sp>
      <p:grpSp>
        <p:nvGrpSpPr>
          <p:cNvPr id="7" name="Group 6" descr="Computer with chart - Let's Poll Icon">
            <a:extLst>
              <a:ext uri="{FF2B5EF4-FFF2-40B4-BE49-F238E27FC236}">
                <a16:creationId xmlns:a16="http://schemas.microsoft.com/office/drawing/2014/main" id="{33E920AE-E1B2-99C9-7C1B-93F4F6E1671B}"/>
              </a:ext>
            </a:extLst>
          </p:cNvPr>
          <p:cNvGrpSpPr/>
          <p:nvPr/>
        </p:nvGrpSpPr>
        <p:grpSpPr>
          <a:xfrm>
            <a:off x="10020886" y="43277"/>
            <a:ext cx="1905377" cy="1869245"/>
            <a:chOff x="9714204" y="365125"/>
            <a:chExt cx="1905377" cy="1869245"/>
          </a:xfrm>
        </p:grpSpPr>
        <p:pic>
          <p:nvPicPr>
            <p:cNvPr id="8" name="Picture 7" descr="Poll Icon">
              <a:extLst>
                <a:ext uri="{FF2B5EF4-FFF2-40B4-BE49-F238E27FC236}">
                  <a16:creationId xmlns:a16="http://schemas.microsoft.com/office/drawing/2014/main" id="{4136F731-BAF7-25FB-87E3-68376E7EE00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9" name="TextBox 8">
              <a:extLst>
                <a:ext uri="{FF2B5EF4-FFF2-40B4-BE49-F238E27FC236}">
                  <a16:creationId xmlns:a16="http://schemas.microsoft.com/office/drawing/2014/main" id="{FB51ADF9-D7D8-2C3F-CF44-5DD6D71981D3}"/>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3" name="Content Placeholder 2">
            <a:extLst>
              <a:ext uri="{FF2B5EF4-FFF2-40B4-BE49-F238E27FC236}">
                <a16:creationId xmlns:a16="http://schemas.microsoft.com/office/drawing/2014/main" id="{DE369098-8893-7998-21AE-6F49EC53FC4A}"/>
              </a:ext>
            </a:extLst>
          </p:cNvPr>
          <p:cNvSpPr>
            <a:spLocks noGrp="1"/>
          </p:cNvSpPr>
          <p:nvPr>
            <p:ph idx="1"/>
          </p:nvPr>
        </p:nvSpPr>
        <p:spPr>
          <a:xfrm>
            <a:off x="838200" y="1354848"/>
            <a:ext cx="10515600" cy="4525252"/>
          </a:xfrm>
        </p:spPr>
        <p:txBody>
          <a:bodyPr vert="horz" lIns="91440" tIns="45720" rIns="91440" bIns="45720" rtlCol="0" anchor="t">
            <a:normAutofit/>
          </a:bodyPr>
          <a:lstStyle/>
          <a:p>
            <a:pPr marL="0" indent="0">
              <a:buNone/>
            </a:pPr>
            <a:endParaRPr lang="en-US"/>
          </a:p>
          <a:p>
            <a:pPr marL="0" indent="0">
              <a:lnSpc>
                <a:spcPct val="150000"/>
              </a:lnSpc>
              <a:buNone/>
            </a:pPr>
            <a:r>
              <a:rPr lang="en-US" b="1">
                <a:effectLst/>
              </a:rPr>
              <a:t>What reporting is required?</a:t>
            </a:r>
          </a:p>
          <a:p>
            <a:pPr marL="457200" indent="-457200">
              <a:lnSpc>
                <a:spcPct val="150000"/>
              </a:lnSpc>
              <a:buFont typeface="+mj-lt"/>
              <a:buAutoNum type="alphaUcPeriod"/>
            </a:pPr>
            <a:r>
              <a:rPr lang="en-US">
                <a:effectLst/>
                <a:latin typeface="Open Sans Light"/>
                <a:ea typeface="Open Sans Light"/>
                <a:cs typeface="Open Sans Light"/>
              </a:rPr>
              <a:t>Progress</a:t>
            </a:r>
            <a:endParaRPr lang="en-US">
              <a:latin typeface="Open Sans Light"/>
              <a:ea typeface="Open Sans Light"/>
              <a:cs typeface="Open Sans Light"/>
            </a:endParaRPr>
          </a:p>
          <a:p>
            <a:pPr marL="457200" indent="-457200">
              <a:lnSpc>
                <a:spcPct val="150000"/>
              </a:lnSpc>
              <a:buFont typeface="+mj-lt"/>
              <a:buAutoNum type="alphaUcPeriod"/>
            </a:pPr>
            <a:r>
              <a:rPr lang="en-US">
                <a:effectLst/>
                <a:latin typeface="Open Sans Light"/>
                <a:ea typeface="Open Sans Light"/>
                <a:cs typeface="Open Sans Light"/>
              </a:rPr>
              <a:t>Financial</a:t>
            </a:r>
            <a:endParaRPr lang="en-US">
              <a:latin typeface="Open Sans Light"/>
              <a:ea typeface="Open Sans Light"/>
              <a:cs typeface="Open Sans Light"/>
            </a:endParaRPr>
          </a:p>
          <a:p>
            <a:pPr marL="457200" indent="-457200">
              <a:lnSpc>
                <a:spcPct val="150000"/>
              </a:lnSpc>
              <a:buFont typeface="+mj-lt"/>
              <a:buAutoNum type="alphaUcPeriod"/>
            </a:pPr>
            <a:r>
              <a:rPr lang="en-US">
                <a:effectLst/>
                <a:latin typeface="Open Sans Light"/>
                <a:ea typeface="Open Sans Light"/>
                <a:cs typeface="Open Sans Light"/>
              </a:rPr>
              <a:t>Inventions, Products</a:t>
            </a:r>
          </a:p>
          <a:p>
            <a:pPr marL="457200" indent="-457200">
              <a:lnSpc>
                <a:spcPct val="150000"/>
              </a:lnSpc>
              <a:buFont typeface="+mj-lt"/>
              <a:buAutoNum type="alphaUcPeriod"/>
            </a:pPr>
            <a:r>
              <a:rPr lang="en-US">
                <a:effectLst/>
                <a:latin typeface="Open Sans Light"/>
                <a:ea typeface="Open Sans Light"/>
                <a:cs typeface="Open Sans Light"/>
              </a:rPr>
              <a:t>Human Subjects</a:t>
            </a:r>
          </a:p>
          <a:p>
            <a:pPr marL="457200" indent="-457200">
              <a:lnSpc>
                <a:spcPct val="150000"/>
              </a:lnSpc>
              <a:buFont typeface="+mj-lt"/>
              <a:buAutoNum type="alphaUcPeriod"/>
            </a:pPr>
            <a:r>
              <a:rPr lang="en-US">
                <a:effectLst/>
                <a:latin typeface="Open Sans Light"/>
                <a:ea typeface="Open Sans Light"/>
                <a:cs typeface="Open Sans Light"/>
              </a:rPr>
              <a:t>All of the above</a:t>
            </a:r>
          </a:p>
          <a:p>
            <a:endParaRPr lang="en-US"/>
          </a:p>
        </p:txBody>
      </p:sp>
      <p:pic>
        <p:nvPicPr>
          <p:cNvPr id="6" name="Picture 5" descr="Progress Report Summary page of the PHS 2590 form">
            <a:extLst>
              <a:ext uri="{FF2B5EF4-FFF2-40B4-BE49-F238E27FC236}">
                <a16:creationId xmlns:a16="http://schemas.microsoft.com/office/drawing/2014/main" id="{4DE6FFC9-EC69-0571-7C70-EA4A1D9793D0}"/>
              </a:ext>
            </a:extLst>
          </p:cNvPr>
          <p:cNvPicPr>
            <a:picLocks noChangeAspect="1"/>
          </p:cNvPicPr>
          <p:nvPr/>
        </p:nvPicPr>
        <p:blipFill>
          <a:blip r:embed="rId4"/>
          <a:stretch>
            <a:fillRect/>
          </a:stretch>
        </p:blipFill>
        <p:spPr>
          <a:xfrm>
            <a:off x="5257486" y="1912522"/>
            <a:ext cx="6410030" cy="4802187"/>
          </a:xfrm>
          <a:prstGeom prst="rect">
            <a:avLst/>
          </a:prstGeom>
        </p:spPr>
      </p:pic>
      <p:sp>
        <p:nvSpPr>
          <p:cNvPr id="2" name="Slide Number Placeholder 1">
            <a:extLst>
              <a:ext uri="{FF2B5EF4-FFF2-40B4-BE49-F238E27FC236}">
                <a16:creationId xmlns:a16="http://schemas.microsoft.com/office/drawing/2014/main" id="{39D93F42-7241-05DD-9B88-4FA86F395924}"/>
              </a:ext>
            </a:extLst>
          </p:cNvPr>
          <p:cNvSpPr>
            <a:spLocks noGrp="1"/>
          </p:cNvSpPr>
          <p:nvPr>
            <p:ph type="sldNum" sz="quarter" idx="12"/>
          </p:nvPr>
        </p:nvSpPr>
        <p:spPr>
          <a:xfrm>
            <a:off x="9383485" y="6356350"/>
            <a:ext cx="2743200" cy="365125"/>
          </a:xfrm>
        </p:spPr>
        <p:txBody>
          <a:bodyPr/>
          <a:lstStyle/>
          <a:p>
            <a:fld id="{A7DDB576-49B3-42E2-89EA-6E35EA8EF806}" type="slidenum">
              <a:rPr lang="en-US" smtClean="0"/>
              <a:pPr/>
              <a:t>144</a:t>
            </a:fld>
            <a:endParaRPr lang="en-US"/>
          </a:p>
        </p:txBody>
      </p:sp>
      <p:sp>
        <p:nvSpPr>
          <p:cNvPr id="5" name="Rectangle 4">
            <a:extLst>
              <a:ext uri="{FF2B5EF4-FFF2-40B4-BE49-F238E27FC236}">
                <a16:creationId xmlns:a16="http://schemas.microsoft.com/office/drawing/2014/main" id="{65E5FDC2-4410-1A4E-34D6-E696BBBCD801}"/>
              </a:ext>
              <a:ext uri="{C183D7F6-B498-43B3-948B-1728B52AA6E4}">
                <adec:decorative xmlns:adec="http://schemas.microsoft.com/office/drawing/2017/decorative" val="1"/>
              </a:ext>
            </a:extLst>
          </p:cNvPr>
          <p:cNvSpPr/>
          <p:nvPr/>
        </p:nvSpPr>
        <p:spPr>
          <a:xfrm>
            <a:off x="885388" y="5347252"/>
            <a:ext cx="2721412" cy="380448"/>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12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6" end="6"/>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55F3D1-3CDF-BF85-7A26-3C0E16F79C07}"/>
              </a:ext>
            </a:extLst>
          </p:cNvPr>
          <p:cNvSpPr>
            <a:spLocks noGrp="1"/>
          </p:cNvSpPr>
          <p:nvPr>
            <p:ph type="sldNum" sz="quarter" idx="12"/>
          </p:nvPr>
        </p:nvSpPr>
        <p:spPr/>
        <p:txBody>
          <a:bodyPr/>
          <a:lstStyle/>
          <a:p>
            <a:fld id="{A7DDB576-49B3-42E2-89EA-6E35EA8EF806}" type="slidenum">
              <a:rPr lang="en-US" smtClean="0"/>
              <a:pPr/>
              <a:t>145</a:t>
            </a:fld>
            <a:endParaRPr lang="en-US"/>
          </a:p>
        </p:txBody>
      </p:sp>
      <p:sp>
        <p:nvSpPr>
          <p:cNvPr id="3" name="Content Placeholder 2">
            <a:extLst>
              <a:ext uri="{FF2B5EF4-FFF2-40B4-BE49-F238E27FC236}">
                <a16:creationId xmlns:a16="http://schemas.microsoft.com/office/drawing/2014/main" id="{EEA7180F-BD7A-E4E1-589C-4FC97026A3E1}"/>
              </a:ext>
            </a:extLst>
          </p:cNvPr>
          <p:cNvSpPr>
            <a:spLocks noGrp="1"/>
          </p:cNvSpPr>
          <p:nvPr>
            <p:ph idx="1"/>
          </p:nvPr>
        </p:nvSpPr>
        <p:spPr>
          <a:xfrm>
            <a:off x="838200" y="1481138"/>
            <a:ext cx="8167052" cy="4695825"/>
          </a:xfrm>
        </p:spPr>
        <p:txBody>
          <a:bodyPr vert="horz" lIns="91440" tIns="45720" rIns="91440" bIns="45720" rtlCol="0" anchor="t">
            <a:normAutofit fontScale="92500" lnSpcReduction="10000"/>
          </a:bodyPr>
          <a:lstStyle/>
          <a:p>
            <a:r>
              <a:rPr lang="en-US" sz="2800">
                <a:latin typeface="Open Sans Light"/>
                <a:ea typeface="Open Sans Light"/>
                <a:cs typeface="Open Sans Light"/>
              </a:rPr>
              <a:t>Research Performance Progress Reports (RPPRs) usually are required annually as part of the non-competing continuation award process.</a:t>
            </a:r>
            <a:endParaRPr lang="en-US"/>
          </a:p>
          <a:p>
            <a:pPr marL="0" indent="0">
              <a:buNone/>
            </a:pPr>
            <a:r>
              <a:rPr lang="en-US"/>
              <a:t> </a:t>
            </a:r>
          </a:p>
          <a:p>
            <a:pPr marL="0" indent="0">
              <a:buNone/>
            </a:pPr>
            <a:r>
              <a:rPr lang="en-US"/>
              <a:t>Other Reporting</a:t>
            </a:r>
          </a:p>
          <a:p>
            <a:r>
              <a:rPr lang="en-US"/>
              <a:t>Invention Reporting </a:t>
            </a:r>
          </a:p>
          <a:p>
            <a:pPr marL="457200" lvl="1" indent="0">
              <a:buNone/>
            </a:pPr>
            <a:r>
              <a:rPr lang="en-US" b="0" i="0">
                <a:solidFill>
                  <a:srgbClr val="000000"/>
                </a:solidFill>
                <a:effectLst/>
                <a:latin typeface="ubunturegular"/>
              </a:rPr>
              <a:t>PD/PIs and recipient organizations are expected to make the results and accomplishments of their activities available to the research community and to the public at large.</a:t>
            </a:r>
          </a:p>
          <a:p>
            <a:r>
              <a:rPr lang="en-US"/>
              <a:t>Trainee Diversity Report</a:t>
            </a:r>
          </a:p>
          <a:p>
            <a:r>
              <a:rPr lang="en-US"/>
              <a:t>Human Subjects System (HSS) Reports</a:t>
            </a:r>
          </a:p>
          <a:p>
            <a:r>
              <a:rPr lang="en-US"/>
              <a:t>Extramural Trainee Reporting and Career Tracking (</a:t>
            </a:r>
            <a:r>
              <a:rPr lang="en-US" err="1"/>
              <a:t>xTRACT</a:t>
            </a:r>
            <a:r>
              <a:rPr lang="en-US"/>
              <a:t>)</a:t>
            </a:r>
          </a:p>
          <a:p>
            <a:r>
              <a:rPr lang="en-US"/>
              <a:t>Financial Conflict of Interest (FCOI) Reports</a:t>
            </a:r>
          </a:p>
          <a:p>
            <a:pPr marL="0" indent="0">
              <a:buNone/>
            </a:pPr>
            <a:endParaRPr lang="en-US" sz="2800"/>
          </a:p>
        </p:txBody>
      </p:sp>
      <p:sp>
        <p:nvSpPr>
          <p:cNvPr id="4" name="Title 3">
            <a:extLst>
              <a:ext uri="{FF2B5EF4-FFF2-40B4-BE49-F238E27FC236}">
                <a16:creationId xmlns:a16="http://schemas.microsoft.com/office/drawing/2014/main" id="{4728E5C9-A0EB-8FBE-B539-D396851D9668}"/>
              </a:ext>
            </a:extLst>
          </p:cNvPr>
          <p:cNvSpPr>
            <a:spLocks noGrp="1"/>
          </p:cNvSpPr>
          <p:nvPr>
            <p:ph type="title"/>
          </p:nvPr>
        </p:nvSpPr>
        <p:spPr/>
        <p:txBody>
          <a:bodyPr/>
          <a:lstStyle/>
          <a:p>
            <a:r>
              <a:rPr lang="en-US"/>
              <a:t>Reporting</a:t>
            </a:r>
          </a:p>
        </p:txBody>
      </p:sp>
      <p:sp>
        <p:nvSpPr>
          <p:cNvPr id="6" name="TextBox 5">
            <a:extLst>
              <a:ext uri="{FF2B5EF4-FFF2-40B4-BE49-F238E27FC236}">
                <a16:creationId xmlns:a16="http://schemas.microsoft.com/office/drawing/2014/main" id="{193423B3-6C67-AC07-6ECF-B303F4314CF9}"/>
              </a:ext>
            </a:extLst>
          </p:cNvPr>
          <p:cNvSpPr txBox="1"/>
          <p:nvPr/>
        </p:nvSpPr>
        <p:spPr>
          <a:xfrm>
            <a:off x="9284653" y="5337234"/>
            <a:ext cx="2551748" cy="646331"/>
          </a:xfrm>
          <a:prstGeom prst="rect">
            <a:avLst/>
          </a:prstGeom>
          <a:noFill/>
        </p:spPr>
        <p:txBody>
          <a:bodyPr wrap="square">
            <a:spAutoFit/>
          </a:bodyPr>
          <a:lstStyle/>
          <a:p>
            <a:r>
              <a:rPr lang="en-US" b="0" i="0">
                <a:solidFill>
                  <a:srgbClr val="000000"/>
                </a:solidFill>
                <a:effectLst/>
                <a:latin typeface="ubunturegular"/>
              </a:rPr>
              <a:t>RPPR module in the eRA Commons </a:t>
            </a:r>
            <a:endParaRPr lang="en-US"/>
          </a:p>
        </p:txBody>
      </p:sp>
      <p:pic>
        <p:nvPicPr>
          <p:cNvPr id="3076" name="Picture 4" descr="RPPR module in the eRA Commons showing Select RPPR from the main menu, which is under the eRA logo in upper left.">
            <a:extLst>
              <a:ext uri="{FF2B5EF4-FFF2-40B4-BE49-F238E27FC236}">
                <a16:creationId xmlns:a16="http://schemas.microsoft.com/office/drawing/2014/main" id="{25963A0F-76AB-4191-7809-4513740EC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432" y="628680"/>
            <a:ext cx="1933575" cy="4695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5628E31-9EFB-D833-8B04-73AADEF98900}"/>
              </a:ext>
            </a:extLst>
          </p:cNvPr>
          <p:cNvSpPr txBox="1"/>
          <p:nvPr/>
        </p:nvSpPr>
        <p:spPr>
          <a:xfrm>
            <a:off x="3407824" y="6315145"/>
            <a:ext cx="5493580" cy="369332"/>
          </a:xfrm>
          <a:prstGeom prst="rect">
            <a:avLst/>
          </a:prstGeom>
          <a:solidFill>
            <a:srgbClr val="C9E1E0"/>
          </a:solidFill>
        </p:spPr>
        <p:txBody>
          <a:bodyPr wrap="square">
            <a:spAutoFit/>
          </a:bodyPr>
          <a:lstStyle/>
          <a:p>
            <a:r>
              <a:rPr lang="en-US"/>
              <a:t>Resource: </a:t>
            </a:r>
            <a:r>
              <a:rPr lang="en-US">
                <a:solidFill>
                  <a:srgbClr val="20558A"/>
                </a:solidFill>
                <a:hlinkClick r:id="rId4">
                  <a:extLst>
                    <a:ext uri="{A12FA001-AC4F-418D-AE19-62706E023703}">
                      <ahyp:hlinkClr xmlns:ahyp="http://schemas.microsoft.com/office/drawing/2018/hyperlinkcolor" val="tx"/>
                    </a:ext>
                  </a:extLst>
                </a:hlinkClick>
              </a:rPr>
              <a:t>Streamlined Non-Competing Award Process</a:t>
            </a:r>
            <a:endParaRPr lang="en-US">
              <a:solidFill>
                <a:srgbClr val="20558A"/>
              </a:solidFill>
            </a:endParaRPr>
          </a:p>
        </p:txBody>
      </p:sp>
    </p:spTree>
    <p:extLst>
      <p:ext uri="{BB962C8B-B14F-4D97-AF65-F5344CB8AC3E}">
        <p14:creationId xmlns:p14="http://schemas.microsoft.com/office/powerpoint/2010/main" val="29934755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DAA8D-ADB5-EECC-8903-3EA655D3FC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A9004D-A6DA-37E7-41AF-111193E2D515}"/>
              </a:ext>
            </a:extLst>
          </p:cNvPr>
          <p:cNvSpPr>
            <a:spLocks noGrp="1"/>
          </p:cNvSpPr>
          <p:nvPr>
            <p:ph type="title"/>
          </p:nvPr>
        </p:nvSpPr>
        <p:spPr/>
        <p:txBody>
          <a:bodyPr/>
          <a:lstStyle/>
          <a:p>
            <a:r>
              <a:rPr lang="en-US"/>
              <a:t>Federal Financial Reporting (FFR)</a:t>
            </a:r>
          </a:p>
        </p:txBody>
      </p:sp>
      <p:sp>
        <p:nvSpPr>
          <p:cNvPr id="3" name="Content Placeholder 2">
            <a:extLst>
              <a:ext uri="{FF2B5EF4-FFF2-40B4-BE49-F238E27FC236}">
                <a16:creationId xmlns:a16="http://schemas.microsoft.com/office/drawing/2014/main" id="{75FB7F54-CB22-4A46-781F-04F9F6BAA238}"/>
              </a:ext>
            </a:extLst>
          </p:cNvPr>
          <p:cNvSpPr>
            <a:spLocks noGrp="1"/>
          </p:cNvSpPr>
          <p:nvPr>
            <p:ph idx="1"/>
          </p:nvPr>
        </p:nvSpPr>
        <p:spPr>
          <a:xfrm>
            <a:off x="741947" y="1690688"/>
            <a:ext cx="5991225" cy="4351338"/>
          </a:xfrm>
        </p:spPr>
        <p:txBody>
          <a:bodyPr>
            <a:normAutofit fontScale="92500" lnSpcReduction="10000"/>
          </a:bodyPr>
          <a:lstStyle/>
          <a:p>
            <a:pPr>
              <a:lnSpc>
                <a:spcPct val="100000"/>
              </a:lnSpc>
            </a:pPr>
            <a:r>
              <a:rPr lang="en-US" sz="2800"/>
              <a:t>FFR can be required on an annual basis or can be required more frequently</a:t>
            </a:r>
          </a:p>
          <a:p>
            <a:pPr>
              <a:lnSpc>
                <a:spcPct val="100000"/>
              </a:lnSpc>
            </a:pPr>
            <a:r>
              <a:rPr lang="en-US" sz="2800"/>
              <a:t>Beginning April 1, 2022, recipients are no longer required to submit quarterly cash transaction reports 30 days after the end of each calendar quarter.</a:t>
            </a:r>
          </a:p>
          <a:p>
            <a:pPr>
              <a:lnSpc>
                <a:spcPct val="100000"/>
              </a:lnSpc>
            </a:pPr>
            <a:r>
              <a:rPr lang="en-US" sz="2800"/>
              <a:t>NIH requires all financial expenditure reports to be submitted using the Payment Management System. </a:t>
            </a:r>
          </a:p>
          <a:p>
            <a:endParaRPr lang="en-US"/>
          </a:p>
        </p:txBody>
      </p:sp>
      <p:pic>
        <p:nvPicPr>
          <p:cNvPr id="6" name="Picture 5" descr="Screenshot of HHS Payment Management System login">
            <a:extLst>
              <a:ext uri="{FF2B5EF4-FFF2-40B4-BE49-F238E27FC236}">
                <a16:creationId xmlns:a16="http://schemas.microsoft.com/office/drawing/2014/main" id="{F85C9CE9-1E75-0D82-601C-4226D4AA0D89}"/>
              </a:ext>
            </a:extLst>
          </p:cNvPr>
          <p:cNvPicPr>
            <a:picLocks noChangeAspect="1"/>
          </p:cNvPicPr>
          <p:nvPr/>
        </p:nvPicPr>
        <p:blipFill>
          <a:blip r:embed="rId3"/>
          <a:stretch>
            <a:fillRect/>
          </a:stretch>
        </p:blipFill>
        <p:spPr>
          <a:xfrm>
            <a:off x="6962770" y="2185988"/>
            <a:ext cx="4943480" cy="2919411"/>
          </a:xfrm>
          <a:prstGeom prst="rect">
            <a:avLst/>
          </a:prstGeom>
        </p:spPr>
      </p:pic>
      <p:sp>
        <p:nvSpPr>
          <p:cNvPr id="2" name="Slide Number Placeholder 1">
            <a:extLst>
              <a:ext uri="{FF2B5EF4-FFF2-40B4-BE49-F238E27FC236}">
                <a16:creationId xmlns:a16="http://schemas.microsoft.com/office/drawing/2014/main" id="{84AEFDF3-67D3-EF7C-6C26-7CAE08BF551F}"/>
              </a:ext>
            </a:extLst>
          </p:cNvPr>
          <p:cNvSpPr>
            <a:spLocks noGrp="1"/>
          </p:cNvSpPr>
          <p:nvPr>
            <p:ph type="sldNum" sz="quarter" idx="12"/>
          </p:nvPr>
        </p:nvSpPr>
        <p:spPr/>
        <p:txBody>
          <a:bodyPr/>
          <a:lstStyle/>
          <a:p>
            <a:fld id="{A7DDB576-49B3-42E2-89EA-6E35EA8EF806}" type="slidenum">
              <a:rPr lang="en-US" smtClean="0"/>
              <a:pPr/>
              <a:t>146</a:t>
            </a:fld>
            <a:endParaRPr lang="en-US"/>
          </a:p>
        </p:txBody>
      </p:sp>
    </p:spTree>
    <p:extLst>
      <p:ext uri="{BB962C8B-B14F-4D97-AF65-F5344CB8AC3E}">
        <p14:creationId xmlns:p14="http://schemas.microsoft.com/office/powerpoint/2010/main" val="28536214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8A100-84A4-E99F-A07A-C1924B950C6E}"/>
              </a:ext>
            </a:extLst>
          </p:cNvPr>
          <p:cNvSpPr>
            <a:spLocks noGrp="1"/>
          </p:cNvSpPr>
          <p:nvPr>
            <p:ph type="title"/>
          </p:nvPr>
        </p:nvSpPr>
        <p:spPr/>
        <p:txBody>
          <a:bodyPr/>
          <a:lstStyle/>
          <a:p>
            <a:r>
              <a:rPr lang="en-US"/>
              <a:t>Audit Requirements</a:t>
            </a:r>
          </a:p>
        </p:txBody>
      </p:sp>
      <p:sp>
        <p:nvSpPr>
          <p:cNvPr id="12" name="TextBox 11">
            <a:extLst>
              <a:ext uri="{FF2B5EF4-FFF2-40B4-BE49-F238E27FC236}">
                <a16:creationId xmlns:a16="http://schemas.microsoft.com/office/drawing/2014/main" id="{8785D1FD-1B2D-8781-0BD3-43ACA6AF46C6}"/>
              </a:ext>
            </a:extLst>
          </p:cNvPr>
          <p:cNvSpPr txBox="1"/>
          <p:nvPr/>
        </p:nvSpPr>
        <p:spPr>
          <a:xfrm>
            <a:off x="838200" y="1511302"/>
            <a:ext cx="10515600" cy="1421928"/>
          </a:xfrm>
          <a:prstGeom prst="rect">
            <a:avLst/>
          </a:prstGeom>
        </p:spPr>
        <p:txBody>
          <a:bodyPr vert="horz" lIns="91440" tIns="45720" rIns="91440" bIns="45720" rtlCol="0">
            <a:normAutofit/>
          </a:bodyPr>
          <a:lstStyle>
            <a:lvl1pPr marL="228600" indent="-228600">
              <a:lnSpc>
                <a:spcPct val="90000"/>
              </a:lnSpc>
              <a:spcBef>
                <a:spcPts val="1000"/>
              </a:spcBef>
              <a:buClr>
                <a:srgbClr val="0F7FC9"/>
              </a:buClr>
              <a:buFont typeface="Arial" panose="020B0604020202020204" pitchFamily="34" charset="0"/>
              <a:buChar char="•"/>
              <a:defRPr sz="2400">
                <a:latin typeface="Open Sans Light" panose="020B0306030504020204" pitchFamily="34" charset="0"/>
                <a:ea typeface="Open Sans Light" panose="020B0306030504020204" pitchFamily="34" charset="0"/>
                <a:cs typeface="Open Sans Light" panose="020B0306030504020204" pitchFamily="34" charset="0"/>
              </a:defRPr>
            </a:lvl1pPr>
            <a:lvl2pPr marL="685800" lvl="1" indent="-228600">
              <a:lnSpc>
                <a:spcPct val="90000"/>
              </a:lnSpc>
              <a:spcBef>
                <a:spcPts val="500"/>
              </a:spcBef>
              <a:buClr>
                <a:srgbClr val="0F7FC9"/>
              </a:buClr>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nSpc>
                <a:spcPct val="90000"/>
              </a:lnSpc>
              <a:spcBef>
                <a:spcPts val="500"/>
              </a:spcBef>
              <a:buClr>
                <a:srgbClr val="0F7FC9"/>
              </a:buClr>
              <a:buFont typeface="Arial" panose="020B0604020202020204" pitchFamily="34" charset="0"/>
              <a:buChar char="•"/>
              <a:defRPr>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nSpc>
                <a:spcPct val="90000"/>
              </a:lnSpc>
              <a:spcBef>
                <a:spcPts val="500"/>
              </a:spcBef>
              <a:buClr>
                <a:srgbClr val="0F7FC9"/>
              </a:buClr>
              <a:buFont typeface="Arial" panose="020B0604020202020204" pitchFamily="34" charset="0"/>
              <a:buChar char="•"/>
              <a:defRPr sz="160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nSpc>
                <a:spcPct val="90000"/>
              </a:lnSpc>
              <a:spcBef>
                <a:spcPts val="500"/>
              </a:spcBef>
              <a:buClr>
                <a:srgbClr val="0F7FC9"/>
              </a:buClr>
              <a:buFont typeface="Arial" panose="020B0604020202020204" pitchFamily="34" charset="0"/>
              <a:buChar char="•"/>
              <a:defRPr sz="1400">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Clr>
                <a:srgbClr val="853A51"/>
              </a:buClr>
            </a:pPr>
            <a:r>
              <a:rPr lang="en-US"/>
              <a:t>In general, institutions are required to have an annual audit by a public accountant or a Federal, State, or local governmental audit organization. </a:t>
            </a:r>
          </a:p>
        </p:txBody>
      </p:sp>
      <p:sp>
        <p:nvSpPr>
          <p:cNvPr id="3" name="Content Placeholder 2">
            <a:extLst>
              <a:ext uri="{FF2B5EF4-FFF2-40B4-BE49-F238E27FC236}">
                <a16:creationId xmlns:a16="http://schemas.microsoft.com/office/drawing/2014/main" id="{0B7B52DA-50E7-52E3-3FEE-DA1051895F5C}"/>
              </a:ext>
            </a:extLst>
          </p:cNvPr>
          <p:cNvSpPr>
            <a:spLocks noGrp="1"/>
          </p:cNvSpPr>
          <p:nvPr>
            <p:ph idx="1"/>
          </p:nvPr>
        </p:nvSpPr>
        <p:spPr>
          <a:xfrm>
            <a:off x="838200" y="2384928"/>
            <a:ext cx="7035800" cy="1935453"/>
          </a:xfrm>
        </p:spPr>
        <p:txBody>
          <a:bodyPr>
            <a:normAutofit/>
          </a:bodyPr>
          <a:lstStyle/>
          <a:p>
            <a:r>
              <a:rPr lang="en-US"/>
              <a:t>An audit is a systematic review or appraisal made to determine whether internal accounting and other control systems provide reasonable assurance.</a:t>
            </a:r>
          </a:p>
        </p:txBody>
      </p:sp>
      <p:sp>
        <p:nvSpPr>
          <p:cNvPr id="6" name="TextBox 5">
            <a:extLst>
              <a:ext uri="{FF2B5EF4-FFF2-40B4-BE49-F238E27FC236}">
                <a16:creationId xmlns:a16="http://schemas.microsoft.com/office/drawing/2014/main" id="{C7A1F438-7EF8-C4BD-A34C-5856AF34BE2F}"/>
              </a:ext>
            </a:extLst>
          </p:cNvPr>
          <p:cNvSpPr txBox="1"/>
          <p:nvPr/>
        </p:nvSpPr>
        <p:spPr>
          <a:xfrm>
            <a:off x="1187450" y="4320381"/>
            <a:ext cx="6127750" cy="1026317"/>
          </a:xfrm>
          <a:prstGeom prst="rect">
            <a:avLst/>
          </a:prstGeom>
          <a:noFill/>
          <a:ln>
            <a:solidFill>
              <a:schemeClr val="accent1"/>
            </a:solidFill>
          </a:ln>
        </p:spPr>
        <p:txBody>
          <a:bodyPr wrap="square">
            <a:spAutoFit/>
          </a:bodyPr>
          <a:lstStyle/>
          <a:p>
            <a:pPr algn="ctr"/>
            <a:r>
              <a:rPr lang="en-US" sz="2000"/>
              <a:t>NIH and its recipient institutions share responsibility for compliance and oversight to ensure good stewardship of Federal funds.</a:t>
            </a:r>
          </a:p>
        </p:txBody>
      </p:sp>
      <p:pic>
        <p:nvPicPr>
          <p:cNvPr id="10" name="Picture 9" descr="Screenshot of Federal Audit Clearinghouse webpage">
            <a:extLst>
              <a:ext uri="{FF2B5EF4-FFF2-40B4-BE49-F238E27FC236}">
                <a16:creationId xmlns:a16="http://schemas.microsoft.com/office/drawing/2014/main" id="{17A679EB-9E78-D566-34CF-67D536BCC0E5}"/>
              </a:ext>
            </a:extLst>
          </p:cNvPr>
          <p:cNvPicPr>
            <a:picLocks noChangeAspect="1"/>
          </p:cNvPicPr>
          <p:nvPr/>
        </p:nvPicPr>
        <p:blipFill>
          <a:blip r:embed="rId3"/>
          <a:stretch>
            <a:fillRect/>
          </a:stretch>
        </p:blipFill>
        <p:spPr>
          <a:xfrm>
            <a:off x="7977760" y="2636865"/>
            <a:ext cx="3909074" cy="2885083"/>
          </a:xfrm>
          <a:prstGeom prst="rect">
            <a:avLst/>
          </a:prstGeom>
        </p:spPr>
      </p:pic>
      <p:sp>
        <p:nvSpPr>
          <p:cNvPr id="2" name="Slide Number Placeholder 1">
            <a:extLst>
              <a:ext uri="{FF2B5EF4-FFF2-40B4-BE49-F238E27FC236}">
                <a16:creationId xmlns:a16="http://schemas.microsoft.com/office/drawing/2014/main" id="{C8BBB3C1-FD75-9A13-3612-A56986BE6297}"/>
              </a:ext>
            </a:extLst>
          </p:cNvPr>
          <p:cNvSpPr>
            <a:spLocks noGrp="1"/>
          </p:cNvSpPr>
          <p:nvPr>
            <p:ph type="sldNum" sz="quarter" idx="12"/>
          </p:nvPr>
        </p:nvSpPr>
        <p:spPr/>
        <p:txBody>
          <a:bodyPr/>
          <a:lstStyle/>
          <a:p>
            <a:fld id="{A7DDB576-49B3-42E2-89EA-6E35EA8EF806}" type="slidenum">
              <a:rPr lang="en-US" smtClean="0"/>
              <a:pPr/>
              <a:t>147</a:t>
            </a:fld>
            <a:endParaRPr lang="en-US"/>
          </a:p>
        </p:txBody>
      </p:sp>
    </p:spTree>
    <p:extLst>
      <p:ext uri="{BB962C8B-B14F-4D97-AF65-F5344CB8AC3E}">
        <p14:creationId xmlns:p14="http://schemas.microsoft.com/office/powerpoint/2010/main" val="11101703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7FC744-3505-A748-859C-C8B6191869D6}"/>
              </a:ext>
            </a:extLst>
          </p:cNvPr>
          <p:cNvSpPr>
            <a:spLocks noGrp="1"/>
          </p:cNvSpPr>
          <p:nvPr>
            <p:ph type="title"/>
          </p:nvPr>
        </p:nvSpPr>
        <p:spPr/>
        <p:txBody>
          <a:bodyPr/>
          <a:lstStyle/>
          <a:p>
            <a:r>
              <a:rPr lang="en-US"/>
              <a:t>Closeout</a:t>
            </a:r>
          </a:p>
        </p:txBody>
      </p:sp>
      <p:sp>
        <p:nvSpPr>
          <p:cNvPr id="3" name="Content Placeholder 2">
            <a:extLst>
              <a:ext uri="{FF2B5EF4-FFF2-40B4-BE49-F238E27FC236}">
                <a16:creationId xmlns:a16="http://schemas.microsoft.com/office/drawing/2014/main" id="{24E5E2DC-7C9A-EE32-7572-CBCA77A951CE}"/>
              </a:ext>
            </a:extLst>
          </p:cNvPr>
          <p:cNvSpPr>
            <a:spLocks noGrp="1"/>
          </p:cNvSpPr>
          <p:nvPr>
            <p:ph idx="1"/>
          </p:nvPr>
        </p:nvSpPr>
        <p:spPr>
          <a:xfrm>
            <a:off x="838200" y="1468478"/>
            <a:ext cx="10515600" cy="1325563"/>
          </a:xfrm>
        </p:spPr>
        <p:txBody>
          <a:bodyPr>
            <a:normAutofit/>
          </a:bodyPr>
          <a:lstStyle/>
          <a:p>
            <a:pPr>
              <a:lnSpc>
                <a:spcPct val="100000"/>
              </a:lnSpc>
            </a:pPr>
            <a:r>
              <a:rPr lang="en-US" b="1"/>
              <a:t>Recipients must submit a final FFR, Final RPPR, and Final Invention Statement and Certification within 120 calendar days of the end of the period of performance (project period). </a:t>
            </a:r>
          </a:p>
          <a:p>
            <a:endParaRPr lang="en-US"/>
          </a:p>
          <a:p>
            <a:pPr marL="0" indent="0">
              <a:buNone/>
            </a:pPr>
            <a:endParaRPr lang="en-US"/>
          </a:p>
        </p:txBody>
      </p:sp>
      <p:sp>
        <p:nvSpPr>
          <p:cNvPr id="5" name="TextBox 4">
            <a:extLst>
              <a:ext uri="{FF2B5EF4-FFF2-40B4-BE49-F238E27FC236}">
                <a16:creationId xmlns:a16="http://schemas.microsoft.com/office/drawing/2014/main" id="{A689948A-7C13-B83A-B1B4-5087F0608F05}"/>
              </a:ext>
            </a:extLst>
          </p:cNvPr>
          <p:cNvSpPr txBox="1"/>
          <p:nvPr/>
        </p:nvSpPr>
        <p:spPr>
          <a:xfrm>
            <a:off x="838200" y="2806700"/>
            <a:ext cx="4787900" cy="2215991"/>
          </a:xfrm>
          <a:prstGeom prst="rect">
            <a:avLst/>
          </a:prstGeom>
          <a:noFill/>
        </p:spPr>
        <p:txBody>
          <a:bodyPr wrap="square" rtlCol="0">
            <a:spAutoFit/>
          </a:bodyPr>
          <a:lstStyle/>
          <a:p>
            <a:pPr marL="285750" indent="-285750">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As part of the F-RPPR recipients will be required to report on </a:t>
            </a:r>
            <a:r>
              <a:rPr lang="en-US" sz="2400" b="1">
                <a:latin typeface="Open Sans Light" panose="020B0306030504020204" pitchFamily="34" charset="0"/>
                <a:ea typeface="Open Sans Light" panose="020B0306030504020204" pitchFamily="34" charset="0"/>
                <a:cs typeface="Open Sans Light" panose="020B0306030504020204" pitchFamily="34" charset="0"/>
              </a:rPr>
              <a:t>Project Outcomes</a:t>
            </a:r>
            <a:r>
              <a:rPr lang="en-US" sz="2400">
                <a:latin typeface="Open Sans Light" panose="020B0306030504020204" pitchFamily="34" charset="0"/>
                <a:ea typeface="Open Sans Light" panose="020B0306030504020204" pitchFamily="34" charset="0"/>
                <a:cs typeface="Open Sans Light" panose="020B0306030504020204" pitchFamily="34" charset="0"/>
              </a:rPr>
              <a:t>. This section will be made publicly available.</a:t>
            </a:r>
          </a:p>
          <a:p>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endParaRPr lang="en-US"/>
          </a:p>
        </p:txBody>
      </p:sp>
      <p:pic>
        <p:nvPicPr>
          <p:cNvPr id="13" name="Picture 12" descr="Project Outcomes Section&#10;">
            <a:extLst>
              <a:ext uri="{FF2B5EF4-FFF2-40B4-BE49-F238E27FC236}">
                <a16:creationId xmlns:a16="http://schemas.microsoft.com/office/drawing/2014/main" id="{4D863FC4-5BB1-01F4-85DB-26326EC4583A}"/>
              </a:ext>
            </a:extLst>
          </p:cNvPr>
          <p:cNvPicPr>
            <a:picLocks noChangeAspect="1"/>
          </p:cNvPicPr>
          <p:nvPr/>
        </p:nvPicPr>
        <p:blipFill>
          <a:blip r:embed="rId3"/>
          <a:stretch>
            <a:fillRect/>
          </a:stretch>
        </p:blipFill>
        <p:spPr>
          <a:xfrm>
            <a:off x="5913991" y="2671112"/>
            <a:ext cx="6278009" cy="3853827"/>
          </a:xfrm>
          <a:prstGeom prst="rect">
            <a:avLst/>
          </a:prstGeom>
        </p:spPr>
      </p:pic>
      <p:pic>
        <p:nvPicPr>
          <p:cNvPr id="6" name="Picture 5" descr="Red exclamation mark">
            <a:extLst>
              <a:ext uri="{FF2B5EF4-FFF2-40B4-BE49-F238E27FC236}">
                <a16:creationId xmlns:a16="http://schemas.microsoft.com/office/drawing/2014/main" id="{07A023CB-7F33-E8FE-80D6-D1F45A90802A}"/>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2729" y="4689467"/>
            <a:ext cx="1150941" cy="1150941"/>
          </a:xfrm>
          <a:prstGeom prst="rect">
            <a:avLst/>
          </a:prstGeom>
        </p:spPr>
      </p:pic>
      <p:sp>
        <p:nvSpPr>
          <p:cNvPr id="7" name="TextBox 6">
            <a:extLst>
              <a:ext uri="{FF2B5EF4-FFF2-40B4-BE49-F238E27FC236}">
                <a16:creationId xmlns:a16="http://schemas.microsoft.com/office/drawing/2014/main" id="{2EA1EBF9-6529-560B-4C8B-031EDEA09944}"/>
              </a:ext>
            </a:extLst>
          </p:cNvPr>
          <p:cNvSpPr txBox="1"/>
          <p:nvPr/>
        </p:nvSpPr>
        <p:spPr>
          <a:xfrm>
            <a:off x="1154984" y="4557899"/>
            <a:ext cx="4458415" cy="1569660"/>
          </a:xfrm>
          <a:prstGeom prst="rect">
            <a:avLst/>
          </a:prstGeom>
          <a:noFill/>
          <a:ln>
            <a:solidFill>
              <a:schemeClr val="accent1"/>
            </a:solidFill>
          </a:ln>
        </p:spPr>
        <p:txBody>
          <a:bodyPr wrap="square">
            <a:spAutoFit/>
          </a:bodyPr>
          <a:lstStyle/>
          <a:p>
            <a:r>
              <a:rPr lang="en-US" sz="2400"/>
              <a:t>Failure to submit timely and accurate closeout documents may affect future funding to the organization. </a:t>
            </a:r>
          </a:p>
        </p:txBody>
      </p:sp>
      <p:sp>
        <p:nvSpPr>
          <p:cNvPr id="2" name="Slide Number Placeholder 1">
            <a:extLst>
              <a:ext uri="{FF2B5EF4-FFF2-40B4-BE49-F238E27FC236}">
                <a16:creationId xmlns:a16="http://schemas.microsoft.com/office/drawing/2014/main" id="{370E0408-AABE-DB25-978A-138CBAB3E91D}"/>
              </a:ext>
            </a:extLst>
          </p:cNvPr>
          <p:cNvSpPr>
            <a:spLocks noGrp="1"/>
          </p:cNvSpPr>
          <p:nvPr>
            <p:ph type="sldNum" sz="quarter" idx="12"/>
          </p:nvPr>
        </p:nvSpPr>
        <p:spPr>
          <a:xfrm>
            <a:off x="8656320" y="6421665"/>
            <a:ext cx="2743200" cy="365125"/>
          </a:xfrm>
        </p:spPr>
        <p:txBody>
          <a:bodyPr/>
          <a:lstStyle/>
          <a:p>
            <a:fld id="{A7DDB576-49B3-42E2-89EA-6E35EA8EF806}" type="slidenum">
              <a:rPr lang="en-US" smtClean="0"/>
              <a:pPr/>
              <a:t>148</a:t>
            </a:fld>
            <a:endParaRPr lang="en-US"/>
          </a:p>
        </p:txBody>
      </p:sp>
    </p:spTree>
    <p:extLst>
      <p:ext uri="{BB962C8B-B14F-4D97-AF65-F5344CB8AC3E}">
        <p14:creationId xmlns:p14="http://schemas.microsoft.com/office/powerpoint/2010/main" val="24146696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89F3E0-3524-0EA2-14F4-453CBD16B32E}"/>
              </a:ext>
            </a:extLst>
          </p:cNvPr>
          <p:cNvSpPr>
            <a:spLocks noGrp="1"/>
          </p:cNvSpPr>
          <p:nvPr>
            <p:ph type="title"/>
          </p:nvPr>
        </p:nvSpPr>
        <p:spPr/>
        <p:txBody>
          <a:bodyPr/>
          <a:lstStyle/>
          <a:p>
            <a:r>
              <a:rPr lang="en-US" sz="4400">
                <a:solidFill>
                  <a:srgbClr val="853A51"/>
                </a:solidFill>
                <a:effectLst/>
                <a:latin typeface="Open Sans bold" panose="020B0806030504020204" pitchFamily="34" charset="0"/>
                <a:ea typeface="Open Sans bold" panose="020B0806030504020204" pitchFamily="34" charset="0"/>
                <a:cs typeface="Open Sans bold" panose="020B0806030504020204" pitchFamily="34" charset="0"/>
              </a:rPr>
              <a:t>Knowledge Review</a:t>
            </a:r>
            <a:r>
              <a:rPr lang="en-US" sz="4400">
                <a:solidFill>
                  <a:srgbClr val="853A51"/>
                </a:solidFill>
                <a:effectLst/>
                <a:latin typeface="Segoe UI" panose="020B0502040204020203" pitchFamily="34" charset="0"/>
              </a:rPr>
              <a:t>:</a:t>
            </a:r>
            <a:r>
              <a:rPr lang="en-US" sz="4400">
                <a:effectLst/>
                <a:latin typeface="Segoe UI" panose="020B0502040204020203" pitchFamily="34" charset="0"/>
              </a:rPr>
              <a:t> </a:t>
            </a:r>
            <a:r>
              <a:rPr lang="en-US" sz="4400">
                <a:effectLst/>
              </a:rPr>
              <a:t>Closeout</a:t>
            </a:r>
            <a:endParaRPr lang="en-US"/>
          </a:p>
        </p:txBody>
      </p:sp>
      <p:sp>
        <p:nvSpPr>
          <p:cNvPr id="3" name="Content Placeholder 2">
            <a:extLst>
              <a:ext uri="{FF2B5EF4-FFF2-40B4-BE49-F238E27FC236}">
                <a16:creationId xmlns:a16="http://schemas.microsoft.com/office/drawing/2014/main" id="{03BB89C3-D243-D14D-3A02-0214450F2BD5}"/>
              </a:ext>
            </a:extLst>
          </p:cNvPr>
          <p:cNvSpPr>
            <a:spLocks noGrp="1"/>
          </p:cNvSpPr>
          <p:nvPr>
            <p:ph idx="1"/>
          </p:nvPr>
        </p:nvSpPr>
        <p:spPr>
          <a:xfrm>
            <a:off x="838200" y="2187574"/>
            <a:ext cx="10515600" cy="4351338"/>
          </a:xfrm>
        </p:spPr>
        <p:txBody>
          <a:bodyPr>
            <a:normAutofit/>
          </a:bodyPr>
          <a:lstStyle/>
          <a:p>
            <a:pPr marL="0" indent="0">
              <a:buNone/>
            </a:pPr>
            <a:r>
              <a:rPr lang="en-US" sz="3200">
                <a:effectLst/>
              </a:rPr>
              <a:t>For Closeout, how many days does a grantee have to submit the Final FFR, Final RPPR, and Final Invention Statement and Certification?</a:t>
            </a:r>
            <a:br>
              <a:rPr lang="en-US" sz="3200">
                <a:effectLst/>
              </a:rPr>
            </a:br>
            <a:r>
              <a:rPr lang="en-US" sz="3200">
                <a:effectLst/>
              </a:rPr>
              <a:t>( e.g., 45, 90, 120 days)  </a:t>
            </a:r>
            <a:endParaRPr lang="en-US" sz="4800"/>
          </a:p>
        </p:txBody>
      </p:sp>
      <p:sp>
        <p:nvSpPr>
          <p:cNvPr id="2" name="Slide Number Placeholder 1">
            <a:extLst>
              <a:ext uri="{FF2B5EF4-FFF2-40B4-BE49-F238E27FC236}">
                <a16:creationId xmlns:a16="http://schemas.microsoft.com/office/drawing/2014/main" id="{223FDE23-9907-F71B-E823-020F62A623B2}"/>
              </a:ext>
            </a:extLst>
          </p:cNvPr>
          <p:cNvSpPr>
            <a:spLocks noGrp="1"/>
          </p:cNvSpPr>
          <p:nvPr>
            <p:ph type="sldNum" sz="quarter" idx="12"/>
          </p:nvPr>
        </p:nvSpPr>
        <p:spPr/>
        <p:txBody>
          <a:bodyPr/>
          <a:lstStyle/>
          <a:p>
            <a:fld id="{A7DDB576-49B3-42E2-89EA-6E35EA8EF806}" type="slidenum">
              <a:rPr lang="en-US" smtClean="0"/>
              <a:pPr/>
              <a:t>149</a:t>
            </a:fld>
            <a:endParaRPr lang="en-US"/>
          </a:p>
        </p:txBody>
      </p:sp>
      <p:sp>
        <p:nvSpPr>
          <p:cNvPr id="9" name="TextBox 8">
            <a:extLst>
              <a:ext uri="{FF2B5EF4-FFF2-40B4-BE49-F238E27FC236}">
                <a16:creationId xmlns:a16="http://schemas.microsoft.com/office/drawing/2014/main" id="{221C06A5-30A2-90E2-F762-1D5E4B033913}"/>
              </a:ext>
            </a:extLst>
          </p:cNvPr>
          <p:cNvSpPr txBox="1"/>
          <p:nvPr/>
        </p:nvSpPr>
        <p:spPr>
          <a:xfrm>
            <a:off x="1416532" y="5194061"/>
            <a:ext cx="5830006" cy="461665"/>
          </a:xfrm>
          <a:prstGeom prst="rect">
            <a:avLst/>
          </a:prstGeom>
          <a:solidFill>
            <a:srgbClr val="20558A"/>
          </a:solidFill>
        </p:spPr>
        <p:txBody>
          <a:bodyPr wrap="square" rtlCol="0">
            <a:spAutoFit/>
          </a:bodyPr>
          <a:lstStyle/>
          <a:p>
            <a:r>
              <a:rPr lang="en-US"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Use the Chat Box to Share Your Answer!</a:t>
            </a:r>
          </a:p>
        </p:txBody>
      </p:sp>
      <p:pic>
        <p:nvPicPr>
          <p:cNvPr id="10" name="Picture 9" descr="Chat Bubbles&#10;">
            <a:extLst>
              <a:ext uri="{FF2B5EF4-FFF2-40B4-BE49-F238E27FC236}">
                <a16:creationId xmlns:a16="http://schemas.microsoft.com/office/drawing/2014/main" id="{679F67E0-2D74-8EFA-17A6-ADC594E38A50}"/>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92480" y="4555539"/>
            <a:ext cx="911918" cy="911918"/>
          </a:xfrm>
          <a:prstGeom prst="rect">
            <a:avLst/>
          </a:prstGeom>
        </p:spPr>
      </p:pic>
    </p:spTree>
    <p:extLst>
      <p:ext uri="{BB962C8B-B14F-4D97-AF65-F5344CB8AC3E}">
        <p14:creationId xmlns:p14="http://schemas.microsoft.com/office/powerpoint/2010/main" val="1454072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(A5)</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200" y="1825624"/>
            <a:ext cx="3800476" cy="3832225"/>
          </a:xfrm>
        </p:spPr>
        <p:txBody>
          <a:bodyPr>
            <a:normAutofit/>
          </a:bodyPr>
          <a:lstStyle/>
          <a:p>
            <a:pPr marL="0" indent="0">
              <a:buNone/>
            </a:pPr>
            <a:r>
              <a:rPr lang="en-US" b="1">
                <a:solidFill>
                  <a:srgbClr val="853A51"/>
                </a:solidFill>
              </a:rPr>
              <a:t>eRA Commons</a:t>
            </a:r>
          </a:p>
          <a:p>
            <a:r>
              <a:rPr lang="en-US" sz="2000" b="1"/>
              <a:t>Track application status</a:t>
            </a:r>
          </a:p>
          <a:p>
            <a:r>
              <a:rPr lang="en-US" sz="2000" b="1"/>
              <a:t>View review assignments</a:t>
            </a:r>
          </a:p>
          <a:p>
            <a:r>
              <a:rPr lang="en-US" sz="2000" b="1"/>
              <a:t>View review outcomes</a:t>
            </a:r>
          </a:p>
          <a:p>
            <a:r>
              <a:rPr lang="en-US" sz="2000" b="1"/>
              <a:t>Submit just-in-time (JIT) information</a:t>
            </a:r>
          </a:p>
          <a:p>
            <a:r>
              <a:rPr lang="en-US" sz="2000" b="1"/>
              <a:t>View notice of award (NoA)</a:t>
            </a:r>
          </a:p>
          <a:p>
            <a:r>
              <a:rPr lang="en-US" sz="2000" b="1"/>
              <a:t>Submit progress and financial reports</a:t>
            </a:r>
          </a:p>
          <a:p>
            <a:r>
              <a:rPr lang="en-US" sz="2000" b="1"/>
              <a:t>Closeout grant</a:t>
            </a:r>
          </a:p>
          <a:p>
            <a:endParaRPr lang="en-US" b="1">
              <a:solidFill>
                <a:srgbClr val="853A51"/>
              </a:solidFill>
            </a:endParaRPr>
          </a:p>
        </p:txBody>
      </p:sp>
      <p:pic>
        <p:nvPicPr>
          <p:cNvPr id="6" name="Picture 5" descr="eRA Commons home screen">
            <a:extLst>
              <a:ext uri="{FF2B5EF4-FFF2-40B4-BE49-F238E27FC236}">
                <a16:creationId xmlns:a16="http://schemas.microsoft.com/office/drawing/2014/main" id="{B49EFD6E-F432-7253-DDF6-16B36B07A41E}"/>
              </a:ext>
            </a:extLst>
          </p:cNvPr>
          <p:cNvPicPr>
            <a:picLocks noChangeAspect="1"/>
          </p:cNvPicPr>
          <p:nvPr/>
        </p:nvPicPr>
        <p:blipFill>
          <a:blip r:embed="rId4"/>
          <a:stretch>
            <a:fillRect/>
          </a:stretch>
        </p:blipFill>
        <p:spPr>
          <a:xfrm>
            <a:off x="4933950" y="1511686"/>
            <a:ext cx="6886575" cy="4977640"/>
          </a:xfrm>
          <a:prstGeom prst="rect">
            <a:avLst/>
          </a:prstGeom>
          <a:ln>
            <a:solidFill>
              <a:schemeClr val="accent1">
                <a:shade val="15000"/>
              </a:schemeClr>
            </a:solidFill>
          </a:ln>
        </p:spPr>
      </p:pic>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15</a:t>
            </a:fld>
            <a:endParaRPr lang="en-US"/>
          </a:p>
        </p:txBody>
      </p:sp>
    </p:spTree>
    <p:custDataLst>
      <p:tags r:id="rId1"/>
    </p:custDataLst>
    <p:extLst>
      <p:ext uri="{BB962C8B-B14F-4D97-AF65-F5344CB8AC3E}">
        <p14:creationId xmlns:p14="http://schemas.microsoft.com/office/powerpoint/2010/main" val="11364114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1" y="457201"/>
            <a:ext cx="6094471" cy="2680926"/>
          </a:xfrm>
          <a:solidFill>
            <a:srgbClr val="853A51"/>
          </a:solidFill>
        </p:spPr>
        <p:txBody>
          <a:bodyPr vert="horz" lIns="91440" tIns="45720" rIns="91440" bIns="45720" rtlCol="0" anchor="b">
            <a:noAutofit/>
          </a:bodyPr>
          <a:lstStyle/>
          <a:p>
            <a:pPr algn="l">
              <a:lnSpc>
                <a:spcPct val="90000"/>
              </a:lnSpc>
            </a:pPr>
            <a:r>
              <a:rPr lang="en-US" b="1"/>
              <a:t>FINAL TIPS FROM NIH PROGRAM EXPERTS: </a:t>
            </a:r>
            <a:r>
              <a:rPr lang="en-US" b="1">
                <a:solidFill>
                  <a:schemeClr val="accent4"/>
                </a:solidFill>
              </a:rPr>
              <a:t>LIGHTNING ROUND</a:t>
            </a:r>
          </a:p>
        </p:txBody>
      </p:sp>
      <p:sp>
        <p:nvSpPr>
          <p:cNvPr id="8" name="TextBox 7">
            <a:extLst>
              <a:ext uri="{FF2B5EF4-FFF2-40B4-BE49-F238E27FC236}">
                <a16:creationId xmlns:a16="http://schemas.microsoft.com/office/drawing/2014/main" id="{07411B3E-A8E3-B754-6172-4A0F2433E194}"/>
              </a:ext>
            </a:extLst>
          </p:cNvPr>
          <p:cNvSpPr txBox="1"/>
          <p:nvPr/>
        </p:nvSpPr>
        <p:spPr>
          <a:xfrm>
            <a:off x="6648825" y="457201"/>
            <a:ext cx="5239805"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nvGrpSpPr>
          <p:cNvPr id="4" name="Group 3" descr="Photo and text of &#10;Megan Columbus&#10;Director, Division of Communications and Outreach&#10;NIH Office of Extramural Research (OER), NIH&#10;&#10;">
            <a:extLst>
              <a:ext uri="{FF2B5EF4-FFF2-40B4-BE49-F238E27FC236}">
                <a16:creationId xmlns:a16="http://schemas.microsoft.com/office/drawing/2014/main" id="{769DABE5-7B79-D6B8-D84F-17D4BD9C2AC7}"/>
              </a:ext>
            </a:extLst>
          </p:cNvPr>
          <p:cNvGrpSpPr/>
          <p:nvPr/>
        </p:nvGrpSpPr>
        <p:grpSpPr>
          <a:xfrm>
            <a:off x="7768027" y="1052525"/>
            <a:ext cx="3032761" cy="2297564"/>
            <a:chOff x="7768027" y="1052525"/>
            <a:chExt cx="3032761" cy="2297564"/>
          </a:xfrm>
        </p:grpSpPr>
        <p:sp>
          <p:nvSpPr>
            <p:cNvPr id="5" name="TextBox 4">
              <a:extLst>
                <a:ext uri="{FF2B5EF4-FFF2-40B4-BE49-F238E27FC236}">
                  <a16:creationId xmlns:a16="http://schemas.microsoft.com/office/drawing/2014/main" id="{E57BC0B2-6192-61C9-4CA2-8265BB7F322D}"/>
                </a:ext>
              </a:extLst>
            </p:cNvPr>
            <p:cNvSpPr txBox="1"/>
            <p:nvPr/>
          </p:nvSpPr>
          <p:spPr>
            <a:xfrm>
              <a:off x="7768027" y="2303649"/>
              <a:ext cx="3032761"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277010" y="1052525"/>
              <a:ext cx="2001364" cy="1249406"/>
            </a:xfrm>
            <a:prstGeom prst="rect">
              <a:avLst/>
            </a:prstGeom>
          </p:spPr>
        </p:pic>
      </p:grp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36241" y="3138127"/>
            <a:ext cx="6094471"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6094472"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sp>
        <p:nvSpPr>
          <p:cNvPr id="6" name="TextBox 5">
            <a:extLst>
              <a:ext uri="{FF2B5EF4-FFF2-40B4-BE49-F238E27FC236}">
                <a16:creationId xmlns:a16="http://schemas.microsoft.com/office/drawing/2014/main" id="{E3E1D855-4082-C3FE-8D07-D4F5D4B28831}"/>
              </a:ext>
            </a:extLst>
          </p:cNvPr>
          <p:cNvSpPr txBox="1"/>
          <p:nvPr/>
        </p:nvSpPr>
        <p:spPr>
          <a:xfrm>
            <a:off x="156500" y="3578633"/>
            <a:ext cx="11732130" cy="461665"/>
          </a:xfrm>
          <a:prstGeom prst="rect">
            <a:avLst/>
          </a:prstGeom>
          <a:noFill/>
          <a:ln>
            <a:solidFill>
              <a:schemeClr val="tx1"/>
            </a:solidFill>
          </a:ln>
        </p:spPr>
        <p:txBody>
          <a:bodyPr wrap="square" rtlCol="0">
            <a:spAutoFit/>
          </a:bodyPr>
          <a:lstStyle/>
          <a:p>
            <a:pPr algn="ctr"/>
            <a:r>
              <a:rPr lang="en-US" sz="2400" b="1">
                <a:solidFill>
                  <a:srgbClr val="20558A"/>
                </a:solidFill>
              </a:rPr>
              <a:t>NIH PROGRAM OFFICERS</a:t>
            </a:r>
          </a:p>
        </p:txBody>
      </p:sp>
      <p:grpSp>
        <p:nvGrpSpPr>
          <p:cNvPr id="26" name="Group 25" descr="Photo and text of &#10;Lanay Mudd, Ph.D.&#10;Deputy Branch Chief, Clinical Research,&#10;Complementary and Integrative Health Branch&#10;&#10;National Center for Complementary and Integrative Health (NCCIH), NIH&#10;&#10;">
            <a:extLst>
              <a:ext uri="{FF2B5EF4-FFF2-40B4-BE49-F238E27FC236}">
                <a16:creationId xmlns:a16="http://schemas.microsoft.com/office/drawing/2014/main" id="{77AE79D8-A7C2-5871-A2F0-484CB3FA006C}"/>
              </a:ext>
            </a:extLst>
          </p:cNvPr>
          <p:cNvGrpSpPr/>
          <p:nvPr/>
        </p:nvGrpSpPr>
        <p:grpSpPr>
          <a:xfrm>
            <a:off x="200188" y="4180767"/>
            <a:ext cx="2882025" cy="2872412"/>
            <a:chOff x="-124876" y="4268842"/>
            <a:chExt cx="2882025" cy="2872412"/>
          </a:xfrm>
        </p:grpSpPr>
        <p:pic>
          <p:nvPicPr>
            <p:cNvPr id="23" name="Picture 22">
              <a:extLst>
                <a:ext uri="{FF2B5EF4-FFF2-40B4-BE49-F238E27FC236}">
                  <a16:creationId xmlns:a16="http://schemas.microsoft.com/office/drawing/2014/main" id="{E051C326-8943-607E-3A53-76ECE651F1A4}"/>
                </a:ext>
              </a:extLst>
            </p:cNvPr>
            <p:cNvPicPr>
              <a:picLocks noChangeAspect="1"/>
            </p:cNvPicPr>
            <p:nvPr/>
          </p:nvPicPr>
          <p:blipFill>
            <a:blip r:embed="rId5"/>
            <a:stretch>
              <a:fillRect/>
            </a:stretch>
          </p:blipFill>
          <p:spPr>
            <a:xfrm>
              <a:off x="344216" y="4268842"/>
              <a:ext cx="1967335" cy="1245221"/>
            </a:xfrm>
            <a:prstGeom prst="rect">
              <a:avLst/>
            </a:prstGeom>
          </p:spPr>
        </p:pic>
        <p:sp>
          <p:nvSpPr>
            <p:cNvPr id="24" name="TextBox 23">
              <a:extLst>
                <a:ext uri="{FF2B5EF4-FFF2-40B4-BE49-F238E27FC236}">
                  <a16:creationId xmlns:a16="http://schemas.microsoft.com/office/drawing/2014/main" id="{E1A55BAA-097C-F4CF-F6E2-97B7EA7123D7}"/>
                </a:ext>
              </a:extLst>
            </p:cNvPr>
            <p:cNvSpPr txBox="1"/>
            <p:nvPr/>
          </p:nvSpPr>
          <p:spPr>
            <a:xfrm>
              <a:off x="-124876" y="5540816"/>
              <a:ext cx="2882025" cy="1600438"/>
            </a:xfrm>
            <a:prstGeom prst="rect">
              <a:avLst/>
            </a:prstGeom>
            <a:noFill/>
          </p:spPr>
          <p:txBody>
            <a:bodyPr wrap="square" rtlCol="0">
              <a:spAutoFit/>
            </a:bodyPr>
            <a:lstStyle/>
            <a:p>
              <a:pPr algn="ctr"/>
              <a:r>
                <a:rPr lang="en-US" sz="1400" b="1"/>
                <a:t>Lanay Mudd, Ph.D.</a:t>
              </a:r>
            </a:p>
            <a:p>
              <a:pPr algn="ctr"/>
              <a:r>
                <a:rPr lang="en-US" sz="1200"/>
                <a:t>Deputy Branch Chief, Clinical Research,</a:t>
              </a:r>
            </a:p>
            <a:p>
              <a:pPr algn="ctr"/>
              <a:r>
                <a:rPr lang="en-US" sz="1200"/>
                <a:t>Complementary and Integrative Health Branch</a:t>
              </a:r>
            </a:p>
            <a:p>
              <a:pPr algn="ctr"/>
              <a:endParaRPr lang="en-US" sz="1200"/>
            </a:p>
            <a:p>
              <a:pPr algn="ctr"/>
              <a:r>
                <a:rPr lang="en-US" sz="1200"/>
                <a:t>National Center for Complementary and Integrative Health (NCCIH), NIH</a:t>
              </a:r>
            </a:p>
            <a:p>
              <a:pPr algn="ctr"/>
              <a:endParaRPr lang="en-US" sz="1200"/>
            </a:p>
          </p:txBody>
        </p:sp>
      </p:grpSp>
      <p:grpSp>
        <p:nvGrpSpPr>
          <p:cNvPr id="28" name="Group 27" descr="Photo and text of&#10;LeShawndra Price, Ph.D.&#10;Director, Office of Research Training and Special Programs (ORTSP)&#10;&#10;National Institute of Allergy and Infectious Diseases (NIAID), NIH&#10;">
            <a:extLst>
              <a:ext uri="{FF2B5EF4-FFF2-40B4-BE49-F238E27FC236}">
                <a16:creationId xmlns:a16="http://schemas.microsoft.com/office/drawing/2014/main" id="{207612D1-A07D-5225-9619-914FFE85DCDC}"/>
              </a:ext>
            </a:extLst>
          </p:cNvPr>
          <p:cNvGrpSpPr/>
          <p:nvPr/>
        </p:nvGrpSpPr>
        <p:grpSpPr>
          <a:xfrm>
            <a:off x="3135660" y="4205494"/>
            <a:ext cx="2882025" cy="2483724"/>
            <a:chOff x="2879189" y="4293569"/>
            <a:chExt cx="2882025" cy="2483724"/>
          </a:xfrm>
        </p:grpSpPr>
        <p:pic>
          <p:nvPicPr>
            <p:cNvPr id="20" name="Picture 19">
              <a:extLst>
                <a:ext uri="{FF2B5EF4-FFF2-40B4-BE49-F238E27FC236}">
                  <a16:creationId xmlns:a16="http://schemas.microsoft.com/office/drawing/2014/main" id="{646DEBDE-5C02-7566-9185-FBE3D3DE44D2}"/>
                </a:ext>
              </a:extLst>
            </p:cNvPr>
            <p:cNvPicPr>
              <a:picLocks noChangeAspect="1"/>
            </p:cNvPicPr>
            <p:nvPr/>
          </p:nvPicPr>
          <p:blipFill>
            <a:blip r:embed="rId6"/>
            <a:stretch>
              <a:fillRect/>
            </a:stretch>
          </p:blipFill>
          <p:spPr>
            <a:xfrm>
              <a:off x="3295219" y="4293569"/>
              <a:ext cx="2005191" cy="1294417"/>
            </a:xfrm>
            <a:prstGeom prst="rect">
              <a:avLst/>
            </a:prstGeom>
          </p:spPr>
        </p:pic>
        <p:sp>
          <p:nvSpPr>
            <p:cNvPr id="21" name="TextBox 20">
              <a:extLst>
                <a:ext uri="{FF2B5EF4-FFF2-40B4-BE49-F238E27FC236}">
                  <a16:creationId xmlns:a16="http://schemas.microsoft.com/office/drawing/2014/main" id="{78B834F2-DDE1-9938-254A-AA808AC9B6F7}"/>
                </a:ext>
              </a:extLst>
            </p:cNvPr>
            <p:cNvSpPr txBox="1"/>
            <p:nvPr/>
          </p:nvSpPr>
          <p:spPr>
            <a:xfrm>
              <a:off x="2879189" y="5546187"/>
              <a:ext cx="2882025" cy="1231106"/>
            </a:xfrm>
            <a:prstGeom prst="rect">
              <a:avLst/>
            </a:prstGeom>
            <a:noFill/>
          </p:spPr>
          <p:txBody>
            <a:bodyPr wrap="square" rtlCol="0">
              <a:spAutoFit/>
            </a:bodyPr>
            <a:lstStyle/>
            <a:p>
              <a:pPr algn="ctr"/>
              <a:r>
                <a:rPr lang="en-US" sz="1400" b="1"/>
                <a:t>LeShawndra Price, Ph.D.</a:t>
              </a:r>
            </a:p>
            <a:p>
              <a:pPr algn="ctr"/>
              <a:r>
                <a:rPr lang="en-US" sz="1200"/>
                <a:t>Director, Office of Research Training and Special Programs (ORTSP)</a:t>
              </a:r>
            </a:p>
            <a:p>
              <a:pPr algn="ctr"/>
              <a:endParaRPr lang="en-US" sz="1200"/>
            </a:p>
            <a:p>
              <a:pPr algn="ctr"/>
              <a:r>
                <a:rPr lang="en-US" sz="1200"/>
                <a:t>National Institute of Allergy and Infectious Diseases (NIAID), NIH</a:t>
              </a:r>
            </a:p>
          </p:txBody>
        </p:sp>
      </p:grpSp>
      <p:grpSp>
        <p:nvGrpSpPr>
          <p:cNvPr id="29" name="Group 28" descr="Photo and text of&#10;Tracy Rankin, Ph.D.&#10;Program Director&#10;&#10;National Institute of Diabetes and Digestive and Kidney Diseases (NIDDK), NIH&#10;">
            <a:extLst>
              <a:ext uri="{FF2B5EF4-FFF2-40B4-BE49-F238E27FC236}">
                <a16:creationId xmlns:a16="http://schemas.microsoft.com/office/drawing/2014/main" id="{6B3459FE-2C0E-6317-7C81-3651303C16CF}"/>
              </a:ext>
            </a:extLst>
          </p:cNvPr>
          <p:cNvGrpSpPr/>
          <p:nvPr/>
        </p:nvGrpSpPr>
        <p:grpSpPr>
          <a:xfrm>
            <a:off x="6071132" y="4181786"/>
            <a:ext cx="2882025" cy="2316189"/>
            <a:chOff x="5937847" y="4269861"/>
            <a:chExt cx="2882025" cy="2316189"/>
          </a:xfrm>
        </p:grpSpPr>
        <p:pic>
          <p:nvPicPr>
            <p:cNvPr id="17" name="Picture 16">
              <a:extLst>
                <a:ext uri="{FF2B5EF4-FFF2-40B4-BE49-F238E27FC236}">
                  <a16:creationId xmlns:a16="http://schemas.microsoft.com/office/drawing/2014/main" id="{586A9D67-204C-EDEA-4FB9-6FED55FC0672}"/>
                </a:ext>
              </a:extLst>
            </p:cNvPr>
            <p:cNvPicPr>
              <a:picLocks noChangeAspect="1"/>
            </p:cNvPicPr>
            <p:nvPr/>
          </p:nvPicPr>
          <p:blipFill>
            <a:blip r:embed="rId7"/>
            <a:stretch>
              <a:fillRect/>
            </a:stretch>
          </p:blipFill>
          <p:spPr>
            <a:xfrm>
              <a:off x="6336549" y="4269861"/>
              <a:ext cx="1998417" cy="1261249"/>
            </a:xfrm>
            <a:prstGeom prst="rect">
              <a:avLst/>
            </a:prstGeom>
          </p:spPr>
        </p:pic>
        <p:sp>
          <p:nvSpPr>
            <p:cNvPr id="18" name="TextBox 17">
              <a:extLst>
                <a:ext uri="{FF2B5EF4-FFF2-40B4-BE49-F238E27FC236}">
                  <a16:creationId xmlns:a16="http://schemas.microsoft.com/office/drawing/2014/main" id="{19FDECEF-D8D7-B3EB-A301-C459D53C94AD}"/>
                </a:ext>
              </a:extLst>
            </p:cNvPr>
            <p:cNvSpPr txBox="1"/>
            <p:nvPr/>
          </p:nvSpPr>
          <p:spPr>
            <a:xfrm>
              <a:off x="5937847" y="5539610"/>
              <a:ext cx="2882025" cy="1046440"/>
            </a:xfrm>
            <a:prstGeom prst="rect">
              <a:avLst/>
            </a:prstGeom>
            <a:noFill/>
          </p:spPr>
          <p:txBody>
            <a:bodyPr wrap="square" rtlCol="0">
              <a:spAutoFit/>
            </a:bodyPr>
            <a:lstStyle/>
            <a:p>
              <a:pPr algn="ctr"/>
              <a:r>
                <a:rPr lang="en-US" sz="1400" b="1"/>
                <a:t>Tracy Rankin, Ph.D.</a:t>
              </a:r>
            </a:p>
            <a:p>
              <a:pPr algn="ctr"/>
              <a:r>
                <a:rPr lang="en-US" sz="1200"/>
                <a:t>Program Director</a:t>
              </a:r>
            </a:p>
            <a:p>
              <a:pPr algn="ctr"/>
              <a:endParaRPr lang="en-US" sz="1200"/>
            </a:p>
            <a:p>
              <a:pPr algn="ctr"/>
              <a:r>
                <a:rPr lang="en-US" sz="1200"/>
                <a:t>National Institute of Diabetes and Digestive and Kidney Diseases (NIDDK), NIH</a:t>
              </a:r>
            </a:p>
          </p:txBody>
        </p:sp>
      </p:grpSp>
      <p:grpSp>
        <p:nvGrpSpPr>
          <p:cNvPr id="30" name="Group 29" descr="Photo and text of:&#10;Jason Wan, Ph.D.&#10;Director, Mineralized Tissue &#10;Physiology Program&#10;&#10;National Institute of Dental and Craniofacial Research (NIDCR). NIH&#10;">
            <a:extLst>
              <a:ext uri="{FF2B5EF4-FFF2-40B4-BE49-F238E27FC236}">
                <a16:creationId xmlns:a16="http://schemas.microsoft.com/office/drawing/2014/main" id="{A813F685-0020-404F-2797-7980AFF9503D}"/>
              </a:ext>
            </a:extLst>
          </p:cNvPr>
          <p:cNvGrpSpPr/>
          <p:nvPr/>
        </p:nvGrpSpPr>
        <p:grpSpPr>
          <a:xfrm>
            <a:off x="9006605" y="4171076"/>
            <a:ext cx="2882025" cy="2483724"/>
            <a:chOff x="8731591" y="4304416"/>
            <a:chExt cx="2882025" cy="2483724"/>
          </a:xfrm>
        </p:grpSpPr>
        <p:pic>
          <p:nvPicPr>
            <p:cNvPr id="10" name="Picture 9">
              <a:extLst>
                <a:ext uri="{FF2B5EF4-FFF2-40B4-BE49-F238E27FC236}">
                  <a16:creationId xmlns:a16="http://schemas.microsoft.com/office/drawing/2014/main" id="{EAFEFE57-C53C-45A6-4731-116D0606F1C7}"/>
                </a:ext>
              </a:extLst>
            </p:cNvPr>
            <p:cNvPicPr>
              <a:picLocks noChangeAspect="1"/>
            </p:cNvPicPr>
            <p:nvPr/>
          </p:nvPicPr>
          <p:blipFill>
            <a:blip r:embed="rId8"/>
            <a:stretch>
              <a:fillRect/>
            </a:stretch>
          </p:blipFill>
          <p:spPr>
            <a:xfrm>
              <a:off x="9173396" y="4304416"/>
              <a:ext cx="1998417" cy="1226694"/>
            </a:xfrm>
            <a:prstGeom prst="rect">
              <a:avLst/>
            </a:prstGeom>
          </p:spPr>
        </p:pic>
        <p:sp>
          <p:nvSpPr>
            <p:cNvPr id="11" name="TextBox 10">
              <a:extLst>
                <a:ext uri="{FF2B5EF4-FFF2-40B4-BE49-F238E27FC236}">
                  <a16:creationId xmlns:a16="http://schemas.microsoft.com/office/drawing/2014/main" id="{CE42D6E9-650F-D5F9-F81C-EDEE995B876D}"/>
                </a:ext>
              </a:extLst>
            </p:cNvPr>
            <p:cNvSpPr txBox="1"/>
            <p:nvPr/>
          </p:nvSpPr>
          <p:spPr>
            <a:xfrm>
              <a:off x="8731591" y="5557034"/>
              <a:ext cx="2882025" cy="1231106"/>
            </a:xfrm>
            <a:prstGeom prst="rect">
              <a:avLst/>
            </a:prstGeom>
            <a:noFill/>
          </p:spPr>
          <p:txBody>
            <a:bodyPr wrap="square" rtlCol="0">
              <a:spAutoFit/>
            </a:bodyPr>
            <a:lstStyle/>
            <a:p>
              <a:pPr algn="ctr"/>
              <a:r>
                <a:rPr lang="en-US" sz="1400" b="1"/>
                <a:t>Jason Wan, Ph.D.</a:t>
              </a:r>
            </a:p>
            <a:p>
              <a:pPr algn="ctr"/>
              <a:r>
                <a:rPr lang="en-US" sz="1200"/>
                <a:t>Director, Mineralized Tissue </a:t>
              </a:r>
            </a:p>
            <a:p>
              <a:pPr algn="ctr"/>
              <a:r>
                <a:rPr lang="en-US" sz="1200"/>
                <a:t>Physiology Program</a:t>
              </a:r>
            </a:p>
            <a:p>
              <a:pPr algn="ctr"/>
              <a:endParaRPr lang="en-US" sz="1200"/>
            </a:p>
            <a:p>
              <a:pPr algn="ctr"/>
              <a:r>
                <a:rPr lang="en-US" sz="1200"/>
                <a:t>National Institute of Dental and Craniofacial Research (NIDCR). NIH</a:t>
              </a:r>
            </a:p>
          </p:txBody>
        </p:sp>
      </p:grpSp>
    </p:spTree>
    <p:custDataLst>
      <p:tags r:id="rId1"/>
    </p:custDataLst>
    <p:extLst>
      <p:ext uri="{BB962C8B-B14F-4D97-AF65-F5344CB8AC3E}">
        <p14:creationId xmlns:p14="http://schemas.microsoft.com/office/powerpoint/2010/main" val="8981346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s hands placed on laptop keyboard with transparent images of conversation bubbles, graph, lightbulb, magnifying glass, bullseye, document, and perso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2942" r="2941" b="-1"/>
          <a:stretch/>
        </p:blipFill>
        <p:spPr>
          <a:xfrm>
            <a:off x="3302840" y="10"/>
            <a:ext cx="9669642" cy="6857990"/>
          </a:xfrm>
          <a:prstGeom prst="rect">
            <a:avLst/>
          </a:prstGeom>
        </p:spPr>
      </p:pic>
      <p:sp>
        <p:nvSpPr>
          <p:cNvPr id="80" name="Rectangle 7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60216" y="-865517"/>
            <a:ext cx="8475783" cy="3692028"/>
          </a:xfrm>
          <a:noFill/>
        </p:spPr>
        <p:txBody>
          <a:bodyPr vert="horz" lIns="91440" tIns="45720" rIns="91440" bIns="45720" rtlCol="0" anchor="b">
            <a:normAutofit/>
          </a:bodyPr>
          <a:lstStyle/>
          <a:p>
            <a:pPr algn="l">
              <a:lnSpc>
                <a:spcPct val="90000"/>
              </a:lnSpc>
            </a:pPr>
            <a:r>
              <a:rPr lang="en-US" sz="5200" b="1">
                <a:solidFill>
                  <a:schemeClr val="tx1"/>
                </a:solidFill>
              </a:rPr>
              <a:t>NIH GRANTS PROCESS: </a:t>
            </a:r>
            <a:br>
              <a:rPr lang="en-US" sz="5200" b="1">
                <a:solidFill>
                  <a:schemeClr val="tx1"/>
                </a:solidFill>
              </a:rPr>
            </a:br>
            <a:r>
              <a:rPr lang="en-US" sz="5200" b="1">
                <a:solidFill>
                  <a:srgbClr val="853A51"/>
                </a:solidFill>
              </a:rPr>
              <a:t>PART TWO - </a:t>
            </a:r>
            <a:br>
              <a:rPr lang="en-US" sz="5200" b="1">
                <a:solidFill>
                  <a:srgbClr val="853A51"/>
                </a:solidFill>
              </a:rPr>
            </a:br>
            <a:r>
              <a:rPr lang="en-US" sz="5200" b="1" err="1">
                <a:solidFill>
                  <a:srgbClr val="853A51"/>
                </a:solidFill>
              </a:rPr>
              <a:t>WrAP</a:t>
            </a:r>
            <a:r>
              <a:rPr lang="en-US" sz="5200" b="1">
                <a:solidFill>
                  <a:srgbClr val="853A51"/>
                </a:solidFill>
              </a:rPr>
              <a:t> UP</a:t>
            </a:r>
          </a:p>
        </p:txBody>
      </p:sp>
      <p:grpSp>
        <p:nvGrpSpPr>
          <p:cNvPr id="3" name="Group 2" descr="Photo and Text of Moderator:&#10;Megan Columbus&#10;Director&#10;Division of Communications and Outreach&#10;NIH Office of Extramural Research (OER), NIH">
            <a:extLst>
              <a:ext uri="{FF2B5EF4-FFF2-40B4-BE49-F238E27FC236}">
                <a16:creationId xmlns:a16="http://schemas.microsoft.com/office/drawing/2014/main" id="{C8880CB7-81E7-82B9-A37B-CC6D93F90742}"/>
              </a:ext>
            </a:extLst>
          </p:cNvPr>
          <p:cNvGrpSpPr/>
          <p:nvPr/>
        </p:nvGrpSpPr>
        <p:grpSpPr>
          <a:xfrm>
            <a:off x="289679" y="3253630"/>
            <a:ext cx="3738282" cy="3177250"/>
            <a:chOff x="469535" y="3149668"/>
            <a:chExt cx="3738282" cy="3177250"/>
          </a:xfrm>
        </p:grpSpPr>
        <p:sp>
          <p:nvSpPr>
            <p:cNvPr id="5" name="TextBox 4">
              <a:extLst>
                <a:ext uri="{FF2B5EF4-FFF2-40B4-BE49-F238E27FC236}">
                  <a16:creationId xmlns:a16="http://schemas.microsoft.com/office/drawing/2014/main" id="{B7C19F9F-D352-B9BD-C497-64D84F8A2228}"/>
                </a:ext>
              </a:extLst>
            </p:cNvPr>
            <p:cNvSpPr txBox="1"/>
            <p:nvPr/>
          </p:nvSpPr>
          <p:spPr>
            <a:xfrm>
              <a:off x="511049" y="5137690"/>
              <a:ext cx="3655254"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6" name="Picture 5">
              <a:extLst>
                <a:ext uri="{FF2B5EF4-FFF2-40B4-BE49-F238E27FC236}">
                  <a16:creationId xmlns:a16="http://schemas.microsoft.com/office/drawing/2014/main" id="{5E75406D-DE8C-0B71-FB54-755FE7588E9E}"/>
                </a:ext>
              </a:extLst>
            </p:cNvPr>
            <p:cNvPicPr>
              <a:picLocks noChangeAspect="1"/>
            </p:cNvPicPr>
            <p:nvPr/>
          </p:nvPicPr>
          <p:blipFill>
            <a:blip r:embed="rId5"/>
            <a:stretch>
              <a:fillRect/>
            </a:stretch>
          </p:blipFill>
          <p:spPr>
            <a:xfrm>
              <a:off x="1415392" y="3820763"/>
              <a:ext cx="2007453" cy="1253207"/>
            </a:xfrm>
            <a:prstGeom prst="rect">
              <a:avLst/>
            </a:prstGeom>
          </p:spPr>
        </p:pic>
        <p:sp>
          <p:nvSpPr>
            <p:cNvPr id="7" name="TextBox 6">
              <a:extLst>
                <a:ext uri="{FF2B5EF4-FFF2-40B4-BE49-F238E27FC236}">
                  <a16:creationId xmlns:a16="http://schemas.microsoft.com/office/drawing/2014/main" id="{4CD5A326-B56B-4B72-CED1-055EB5E0C7C0}"/>
                </a:ext>
              </a:extLst>
            </p:cNvPr>
            <p:cNvSpPr txBox="1"/>
            <p:nvPr/>
          </p:nvSpPr>
          <p:spPr>
            <a:xfrm>
              <a:off x="858564" y="326507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sp>
          <p:nvSpPr>
            <p:cNvPr id="8" name="Rectangle 7">
              <a:extLst>
                <a:ext uri="{FF2B5EF4-FFF2-40B4-BE49-F238E27FC236}">
                  <a16:creationId xmlns:a16="http://schemas.microsoft.com/office/drawing/2014/main" id="{4FA61F98-4514-A5C2-EF99-21059E58FA37}"/>
                </a:ext>
              </a:extLst>
            </p:cNvPr>
            <p:cNvSpPr/>
            <p:nvPr/>
          </p:nvSpPr>
          <p:spPr>
            <a:xfrm>
              <a:off x="469535"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115899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erson holding a mobile phone leaning on a table with a laptop and charts">
            <a:extLst>
              <a:ext uri="{FF2B5EF4-FFF2-40B4-BE49-F238E27FC236}">
                <a16:creationId xmlns:a16="http://schemas.microsoft.com/office/drawing/2014/main" id="{C9A97C1D-07E6-81F0-49C7-5EB4E89FDA74}"/>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18807" r="8578" b="-1"/>
          <a:stretch/>
        </p:blipFill>
        <p:spPr>
          <a:xfrm>
            <a:off x="-2385847" y="0"/>
            <a:ext cx="8749162" cy="7083972"/>
          </a:xfrm>
          <a:prstGeom prst="rect">
            <a:avLst/>
          </a:prstGeom>
          <a:effectLst>
            <a:softEdge rad="558800"/>
          </a:effectLst>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A35965-F803-D8FD-3A9E-5DB4B2319B43}"/>
              </a:ext>
            </a:extLst>
          </p:cNvPr>
          <p:cNvSpPr>
            <a:spLocks noGrp="1"/>
          </p:cNvSpPr>
          <p:nvPr>
            <p:ph type="title"/>
          </p:nvPr>
        </p:nvSpPr>
        <p:spPr>
          <a:xfrm>
            <a:off x="5631180" y="-11547"/>
            <a:ext cx="6462359" cy="1899912"/>
          </a:xfrm>
        </p:spPr>
        <p:txBody>
          <a:bodyPr>
            <a:normAutofit/>
          </a:bodyPr>
          <a:lstStyle/>
          <a:p>
            <a:r>
              <a:rPr lang="en-US"/>
              <a:t>Stay Informed … </a:t>
            </a:r>
            <a:br>
              <a:rPr lang="en-US"/>
            </a:br>
            <a:r>
              <a:rPr lang="en-US"/>
              <a:t>            Get Connected!</a:t>
            </a:r>
          </a:p>
        </p:txBody>
      </p:sp>
      <p:sp>
        <p:nvSpPr>
          <p:cNvPr id="2" name="Content Placeholder 1">
            <a:extLst>
              <a:ext uri="{FF2B5EF4-FFF2-40B4-BE49-F238E27FC236}">
                <a16:creationId xmlns:a16="http://schemas.microsoft.com/office/drawing/2014/main" id="{C3B16F41-D4DF-43E6-1804-AFAB03CCB6BA}"/>
              </a:ext>
            </a:extLst>
          </p:cNvPr>
          <p:cNvSpPr>
            <a:spLocks noGrp="1"/>
          </p:cNvSpPr>
          <p:nvPr>
            <p:ph idx="1"/>
          </p:nvPr>
        </p:nvSpPr>
        <p:spPr>
          <a:xfrm>
            <a:off x="5026560" y="1855174"/>
            <a:ext cx="7066979" cy="5002826"/>
          </a:xfrm>
        </p:spPr>
        <p:txBody>
          <a:bodyPr>
            <a:normAutofit fontScale="92500" lnSpcReduction="20000"/>
          </a:bodyPr>
          <a:lstStyle/>
          <a:p>
            <a:r>
              <a:rPr lang="en-US" sz="2800" b="1"/>
              <a:t>Final PowerPoint, Recording, and Transcript</a:t>
            </a:r>
          </a:p>
          <a:p>
            <a:pPr lvl="1"/>
            <a:r>
              <a:rPr lang="en-US" sz="2400"/>
              <a:t>Available in 7-10 business days after the event</a:t>
            </a:r>
          </a:p>
          <a:p>
            <a:r>
              <a:rPr lang="en-US" sz="2800" b="1"/>
              <a:t>Upcoming Events and New Resources in 2025: </a:t>
            </a:r>
          </a:p>
          <a:p>
            <a:pPr lvl="1">
              <a:buFont typeface="Courier New" panose="02070309020205020404" pitchFamily="49" charset="0"/>
              <a:buChar char="o"/>
            </a:pPr>
            <a:r>
              <a:rPr lang="en-US" sz="2800" b="1">
                <a:hlinkClick r:id="rId3"/>
              </a:rPr>
              <a:t>Subscribe and Follow!</a:t>
            </a:r>
            <a:endParaRPr lang="en-US" sz="2800" b="1"/>
          </a:p>
          <a:p>
            <a:pPr lvl="2">
              <a:buFont typeface="Wingdings" panose="05000000000000000000" pitchFamily="2" charset="2"/>
              <a:buChar char="§"/>
            </a:pPr>
            <a:r>
              <a:rPr lang="en-US" sz="2400"/>
              <a:t>NIH Grants Events </a:t>
            </a:r>
            <a:r>
              <a:rPr lang="en-US" sz="2400" err="1"/>
              <a:t>ListServ</a:t>
            </a:r>
            <a:endParaRPr lang="en-US" sz="2400"/>
          </a:p>
          <a:p>
            <a:pPr lvl="2">
              <a:buFont typeface="Wingdings" panose="05000000000000000000" pitchFamily="2" charset="2"/>
              <a:buChar char="§"/>
            </a:pPr>
            <a:r>
              <a:rPr lang="en-US" sz="2400"/>
              <a:t>Nexus </a:t>
            </a:r>
          </a:p>
          <a:p>
            <a:pPr lvl="2">
              <a:buFont typeface="Wingdings" panose="05000000000000000000" pitchFamily="2" charset="2"/>
              <a:buChar char="§"/>
            </a:pPr>
            <a:r>
              <a:rPr lang="en-US" sz="2400"/>
              <a:t>Social Media (Follow us on </a:t>
            </a:r>
            <a:r>
              <a:rPr lang="en-US" sz="2400">
                <a:hlinkClick r:id="rId4"/>
              </a:rPr>
              <a:t>X </a:t>
            </a:r>
            <a:r>
              <a:rPr lang="en-US" sz="2400"/>
              <a:t>and </a:t>
            </a:r>
            <a:r>
              <a:rPr lang="en-US" sz="2400">
                <a:hlinkClick r:id="rId5"/>
              </a:rPr>
              <a:t>LinkedIn</a:t>
            </a:r>
            <a:r>
              <a:rPr lang="en-US" sz="2400"/>
              <a:t> &amp; more!)</a:t>
            </a:r>
          </a:p>
          <a:p>
            <a:pPr lvl="1">
              <a:buFont typeface="Courier New" panose="02070309020205020404" pitchFamily="49" charset="0"/>
              <a:buChar char="o"/>
            </a:pPr>
            <a:r>
              <a:rPr lang="en-US" sz="2800" b="1">
                <a:hlinkClick r:id="rId6"/>
              </a:rPr>
              <a:t>Grants &amp; Funding Website</a:t>
            </a:r>
            <a:endParaRPr lang="en-US" sz="2800"/>
          </a:p>
          <a:p>
            <a:pPr lvl="2">
              <a:buFont typeface="Wingdings" panose="05000000000000000000" pitchFamily="2" charset="2"/>
              <a:buChar char="§"/>
            </a:pPr>
            <a:r>
              <a:rPr lang="en-US" sz="2400"/>
              <a:t>New to NIH</a:t>
            </a:r>
          </a:p>
          <a:p>
            <a:pPr lvl="2">
              <a:buFont typeface="Wingdings" panose="05000000000000000000" pitchFamily="2" charset="2"/>
              <a:buChar char="§"/>
            </a:pPr>
            <a:r>
              <a:rPr lang="en-US" sz="2400"/>
              <a:t>Grants Process</a:t>
            </a:r>
          </a:p>
          <a:p>
            <a:pPr lvl="2">
              <a:buFont typeface="Wingdings" panose="05000000000000000000" pitchFamily="2" charset="2"/>
              <a:buChar char="§"/>
            </a:pPr>
            <a:r>
              <a:rPr lang="en-US" sz="2400"/>
              <a:t>News &amp; Events (Calendar of Events, On-demand event resources, YouTube, Podcast, etc.)</a:t>
            </a:r>
          </a:p>
          <a:p>
            <a:pPr lvl="2">
              <a:buFont typeface="Wingdings" panose="05000000000000000000" pitchFamily="2" charset="2"/>
              <a:buChar char="§"/>
            </a:pPr>
            <a:r>
              <a:rPr lang="en-US" sz="2400"/>
              <a:t>Topic pages</a:t>
            </a:r>
          </a:p>
          <a:p>
            <a:pPr marL="457200" lvl="1" indent="0">
              <a:buNone/>
            </a:pPr>
            <a:endParaRPr lang="en-US" sz="1100"/>
          </a:p>
        </p:txBody>
      </p:sp>
      <p:sp>
        <p:nvSpPr>
          <p:cNvPr id="4" name="Slide Number Placeholder 3">
            <a:extLst>
              <a:ext uri="{FF2B5EF4-FFF2-40B4-BE49-F238E27FC236}">
                <a16:creationId xmlns:a16="http://schemas.microsoft.com/office/drawing/2014/main" id="{E928F497-4414-9818-4AA4-4F118FBFDC6B}"/>
              </a:ext>
            </a:extLst>
          </p:cNvPr>
          <p:cNvSpPr>
            <a:spLocks noGrp="1"/>
          </p:cNvSpPr>
          <p:nvPr>
            <p:ph type="sldNum" sz="quarter" idx="12"/>
          </p:nvPr>
        </p:nvSpPr>
        <p:spPr>
          <a:xfrm>
            <a:off x="8610600" y="6356350"/>
            <a:ext cx="2743200" cy="365125"/>
          </a:xfrm>
        </p:spPr>
        <p:txBody>
          <a:bodyPr>
            <a:normAutofit/>
          </a:bodyPr>
          <a:lstStyle/>
          <a:p>
            <a:pPr>
              <a:spcAft>
                <a:spcPts val="600"/>
              </a:spcAft>
            </a:pPr>
            <a:fld id="{A7DDB576-49B3-42E2-89EA-6E35EA8EF806}" type="slidenum">
              <a:rPr lang="en-US" smtClean="0"/>
              <a:pPr>
                <a:spcAft>
                  <a:spcPts val="600"/>
                </a:spcAft>
              </a:pPr>
              <a:t>152</a:t>
            </a:fld>
            <a:endParaRPr lang="en-US"/>
          </a:p>
        </p:txBody>
      </p:sp>
    </p:spTree>
    <p:extLst>
      <p:ext uri="{BB962C8B-B14F-4D97-AF65-F5344CB8AC3E}">
        <p14:creationId xmlns:p14="http://schemas.microsoft.com/office/powerpoint/2010/main" val="18196758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025A38-1E21-4F18-5F7C-9258C9E9376F}"/>
              </a:ext>
            </a:extLst>
          </p:cNvPr>
          <p:cNvSpPr>
            <a:spLocks noGrp="1"/>
          </p:cNvSpPr>
          <p:nvPr>
            <p:ph type="title"/>
          </p:nvPr>
        </p:nvSpPr>
        <p:spPr>
          <a:xfrm>
            <a:off x="777910" y="168471"/>
            <a:ext cx="10515600" cy="1325563"/>
          </a:xfrm>
        </p:spPr>
        <p:txBody>
          <a:bodyPr/>
          <a:lstStyle/>
          <a:p>
            <a:r>
              <a:rPr lang="en-US"/>
              <a:t>Final Tips!</a:t>
            </a:r>
          </a:p>
        </p:txBody>
      </p:sp>
      <p:sp>
        <p:nvSpPr>
          <p:cNvPr id="3" name="Content Placeholder 2">
            <a:extLst>
              <a:ext uri="{FF2B5EF4-FFF2-40B4-BE49-F238E27FC236}">
                <a16:creationId xmlns:a16="http://schemas.microsoft.com/office/drawing/2014/main" id="{4B01CE94-90A0-6B2C-88BF-C9CE450AD30C}"/>
              </a:ext>
            </a:extLst>
          </p:cNvPr>
          <p:cNvSpPr>
            <a:spLocks noGrp="1"/>
          </p:cNvSpPr>
          <p:nvPr>
            <p:ph idx="1"/>
          </p:nvPr>
        </p:nvSpPr>
        <p:spPr>
          <a:xfrm>
            <a:off x="3969099" y="1494034"/>
            <a:ext cx="7324411" cy="4351338"/>
          </a:xfrm>
        </p:spPr>
        <p:txBody>
          <a:bodyPr/>
          <a:lstStyle/>
          <a:p>
            <a:pPr>
              <a:lnSpc>
                <a:spcPct val="100000"/>
              </a:lnSpc>
            </a:pPr>
            <a:r>
              <a:rPr lang="en-US"/>
              <a:t>Utilize the resources provided during this event</a:t>
            </a:r>
          </a:p>
          <a:p>
            <a:pPr lvl="1">
              <a:lnSpc>
                <a:spcPct val="100000"/>
              </a:lnSpc>
            </a:pPr>
            <a:r>
              <a:rPr lang="en-US"/>
              <a:t>PowerPoint</a:t>
            </a:r>
          </a:p>
          <a:p>
            <a:pPr lvl="1">
              <a:lnSpc>
                <a:spcPct val="100000"/>
              </a:lnSpc>
            </a:pPr>
            <a:r>
              <a:rPr lang="en-US"/>
              <a:t>Resource List</a:t>
            </a:r>
          </a:p>
          <a:p>
            <a:pPr>
              <a:lnSpc>
                <a:spcPct val="100000"/>
              </a:lnSpc>
            </a:pPr>
            <a:r>
              <a:rPr lang="en-US"/>
              <a:t>Stay connected through listservs, events, and websites (e.g., grants.nih.gov, csr.nih.gov, as well as Institute and Center funding pages)</a:t>
            </a:r>
          </a:p>
          <a:p>
            <a:pPr>
              <a:lnSpc>
                <a:spcPct val="100000"/>
              </a:lnSpc>
            </a:pPr>
            <a:r>
              <a:rPr lang="en-US"/>
              <a:t>Reach out to NIH staff</a:t>
            </a:r>
          </a:p>
          <a:p>
            <a:pPr>
              <a:lnSpc>
                <a:spcPct val="100000"/>
              </a:lnSpc>
            </a:pPr>
            <a:r>
              <a:rPr lang="en-US"/>
              <a:t>Take each step knowing you have a partner in the process!</a:t>
            </a:r>
          </a:p>
        </p:txBody>
      </p:sp>
      <p:pic>
        <p:nvPicPr>
          <p:cNvPr id="8" name="Picture 7" descr="Staircase with text: Don't let the entire staircase overwhelm you Just focus on that first step. Photo credit: Amazon">
            <a:extLst>
              <a:ext uri="{FF2B5EF4-FFF2-40B4-BE49-F238E27FC236}">
                <a16:creationId xmlns:a16="http://schemas.microsoft.com/office/drawing/2014/main" id="{706F5D85-E185-1213-A3CA-CCD2349DC615}"/>
              </a:ext>
            </a:extLst>
          </p:cNvPr>
          <p:cNvPicPr>
            <a:picLocks noChangeAspect="1"/>
          </p:cNvPicPr>
          <p:nvPr/>
        </p:nvPicPr>
        <p:blipFill>
          <a:blip r:embed="rId2"/>
          <a:stretch>
            <a:fillRect/>
          </a:stretch>
        </p:blipFill>
        <p:spPr>
          <a:xfrm>
            <a:off x="231228" y="1459196"/>
            <a:ext cx="3426371" cy="4722860"/>
          </a:xfrm>
          <a:prstGeom prst="rect">
            <a:avLst/>
          </a:prstGeom>
          <a:effectLst>
            <a:softEdge rad="88900"/>
          </a:effectLst>
        </p:spPr>
      </p:pic>
      <p:sp>
        <p:nvSpPr>
          <p:cNvPr id="9" name="TextBox 8">
            <a:extLst>
              <a:ext uri="{FF2B5EF4-FFF2-40B4-BE49-F238E27FC236}">
                <a16:creationId xmlns:a16="http://schemas.microsoft.com/office/drawing/2014/main" id="{89CC463C-5D61-3D52-6CE5-89E22DADABAA}"/>
              </a:ext>
            </a:extLst>
          </p:cNvPr>
          <p:cNvSpPr txBox="1"/>
          <p:nvPr/>
        </p:nvSpPr>
        <p:spPr>
          <a:xfrm>
            <a:off x="6330466" y="5300911"/>
            <a:ext cx="5295481" cy="646331"/>
          </a:xfrm>
          <a:prstGeom prst="rect">
            <a:avLst/>
          </a:prstGeom>
          <a:noFill/>
        </p:spPr>
        <p:txBody>
          <a:bodyPr wrap="square" rtlCol="0">
            <a:spAutoFit/>
          </a:bodyPr>
          <a:lstStyle/>
          <a:p>
            <a:r>
              <a:rPr lang="en-US" sz="3600"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THANK YOU</a:t>
            </a:r>
            <a:endPar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Slide Number Placeholder 1">
            <a:extLst>
              <a:ext uri="{FF2B5EF4-FFF2-40B4-BE49-F238E27FC236}">
                <a16:creationId xmlns:a16="http://schemas.microsoft.com/office/drawing/2014/main" id="{6385351B-FBBC-5FE2-99BB-4C3BC0A3CE3B}"/>
              </a:ext>
            </a:extLst>
          </p:cNvPr>
          <p:cNvSpPr>
            <a:spLocks noGrp="1"/>
          </p:cNvSpPr>
          <p:nvPr>
            <p:ph type="sldNum" sz="quarter" idx="12"/>
          </p:nvPr>
        </p:nvSpPr>
        <p:spPr/>
        <p:txBody>
          <a:bodyPr/>
          <a:lstStyle/>
          <a:p>
            <a:fld id="{A7DDB576-49B3-42E2-89EA-6E35EA8EF806}" type="slidenum">
              <a:rPr lang="en-US" smtClean="0"/>
              <a:pPr/>
              <a:t>153</a:t>
            </a:fld>
            <a:endParaRPr lang="en-US"/>
          </a:p>
        </p:txBody>
      </p:sp>
    </p:spTree>
    <p:extLst>
      <p:ext uri="{BB962C8B-B14F-4D97-AF65-F5344CB8AC3E}">
        <p14:creationId xmlns:p14="http://schemas.microsoft.com/office/powerpoint/2010/main" val="2682057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(Q6)</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22002" y="4524375"/>
            <a:ext cx="8760098" cy="2247479"/>
          </a:xfrm>
        </p:spPr>
        <p:txBody>
          <a:bodyPr>
            <a:normAutofit/>
          </a:bodyPr>
          <a:lstStyle/>
          <a:p>
            <a:pPr marL="0" indent="0">
              <a:buNone/>
            </a:pPr>
            <a:r>
              <a:rPr lang="en-US" sz="3200">
                <a:solidFill>
                  <a:srgbClr val="013B6B"/>
                </a:solidFill>
              </a:rPr>
              <a:t>What system is used to explore awarded NIH data?</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D43E1C87-5904-40FB-4FC1-0FBE1CED7A03}"/>
              </a:ext>
            </a:extLst>
          </p:cNvPr>
          <p:cNvGrpSpPr/>
          <p:nvPr/>
        </p:nvGrpSpPr>
        <p:grpSpPr>
          <a:xfrm>
            <a:off x="0" y="50055"/>
            <a:ext cx="12117095" cy="5137235"/>
            <a:chOff x="0" y="45421"/>
            <a:chExt cx="12117095" cy="5137235"/>
          </a:xfrm>
        </p:grpSpPr>
        <p:grpSp>
          <p:nvGrpSpPr>
            <p:cNvPr id="14" name="Group 1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1B5ACFE1-6ED1-F097-BC3B-5CCBB08A1E75}"/>
                </a:ext>
              </a:extLst>
            </p:cNvPr>
            <p:cNvGrpSpPr/>
            <p:nvPr/>
          </p:nvGrpSpPr>
          <p:grpSpPr>
            <a:xfrm>
              <a:off x="0" y="45421"/>
              <a:ext cx="12117095" cy="5137235"/>
              <a:chOff x="0" y="45421"/>
              <a:chExt cx="12117095" cy="5137235"/>
            </a:xfrm>
          </p:grpSpPr>
          <p:sp>
            <p:nvSpPr>
              <p:cNvPr id="26" name="Arrow: Right 25">
                <a:extLst>
                  <a:ext uri="{FF2B5EF4-FFF2-40B4-BE49-F238E27FC236}">
                    <a16:creationId xmlns:a16="http://schemas.microsoft.com/office/drawing/2014/main" id="{C7D18820-0227-C403-AF80-724533618EEC}"/>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8" name="Group 27" descr="The NIH Grants Process includes the following phases: Plan to Apply; Write Application; Submit; Review; Award; and Post-Award Monitoring and Reporting.">
                <a:extLst>
                  <a:ext uri="{FF2B5EF4-FFF2-40B4-BE49-F238E27FC236}">
                    <a16:creationId xmlns:a16="http://schemas.microsoft.com/office/drawing/2014/main" id="{98027C76-550D-9FC5-093C-3FC8C6B8EA74}"/>
                  </a:ext>
                </a:extLst>
              </p:cNvPr>
              <p:cNvGrpSpPr/>
              <p:nvPr/>
            </p:nvGrpSpPr>
            <p:grpSpPr>
              <a:xfrm>
                <a:off x="158986" y="1575552"/>
                <a:ext cx="11665212" cy="2054894"/>
                <a:chOff x="158986" y="1575552"/>
                <a:chExt cx="11665212" cy="2054894"/>
              </a:xfrm>
            </p:grpSpPr>
            <p:sp>
              <p:nvSpPr>
                <p:cNvPr id="30" name="Freeform: Shape 29">
                  <a:extLst>
                    <a:ext uri="{FF2B5EF4-FFF2-40B4-BE49-F238E27FC236}">
                      <a16:creationId xmlns:a16="http://schemas.microsoft.com/office/drawing/2014/main" id="{744D5182-865E-AF89-49AE-8741C9BA7C04}"/>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31" name="Freeform: Shape 30">
                  <a:extLst>
                    <a:ext uri="{FF2B5EF4-FFF2-40B4-BE49-F238E27FC236}">
                      <a16:creationId xmlns:a16="http://schemas.microsoft.com/office/drawing/2014/main" id="{E7B5A276-4BBD-C590-4179-F007B51330A4}"/>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32" name="Freeform: Shape 31">
                  <a:extLst>
                    <a:ext uri="{FF2B5EF4-FFF2-40B4-BE49-F238E27FC236}">
                      <a16:creationId xmlns:a16="http://schemas.microsoft.com/office/drawing/2014/main" id="{42583C3B-40FB-9065-85D5-710B912F9C54}"/>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34" name="Freeform: Shape 33">
                  <a:extLst>
                    <a:ext uri="{FF2B5EF4-FFF2-40B4-BE49-F238E27FC236}">
                      <a16:creationId xmlns:a16="http://schemas.microsoft.com/office/drawing/2014/main" id="{1332AEEE-C61F-2197-3439-B10B61A2402F}"/>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35" name="Freeform: Shape 34">
                  <a:extLst>
                    <a:ext uri="{FF2B5EF4-FFF2-40B4-BE49-F238E27FC236}">
                      <a16:creationId xmlns:a16="http://schemas.microsoft.com/office/drawing/2014/main" id="{00B5CED8-80FB-6F2C-B836-D2F87F25EDF3}"/>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36" name="Freeform: Shape 35">
                  <a:extLst>
                    <a:ext uri="{FF2B5EF4-FFF2-40B4-BE49-F238E27FC236}">
                      <a16:creationId xmlns:a16="http://schemas.microsoft.com/office/drawing/2014/main" id="{2E015252-7EA8-7576-6B68-A5B90674DACB}"/>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15" name="Group 14">
              <a:extLst>
                <a:ext uri="{FF2B5EF4-FFF2-40B4-BE49-F238E27FC236}">
                  <a16:creationId xmlns:a16="http://schemas.microsoft.com/office/drawing/2014/main" id="{08A74A23-7077-2A59-750A-9BFEFB02FCBD}"/>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6" name="Graphic 15" descr="Pencil outline">
                <a:extLst>
                  <a:ext uri="{FF2B5EF4-FFF2-40B4-BE49-F238E27FC236}">
                    <a16:creationId xmlns:a16="http://schemas.microsoft.com/office/drawing/2014/main" id="{433DD0D4-92A0-8B77-703E-5E08F50E41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8" name="Graphic 17" descr="Lightbulb and gear outline">
                <a:extLst>
                  <a:ext uri="{FF2B5EF4-FFF2-40B4-BE49-F238E27FC236}">
                    <a16:creationId xmlns:a16="http://schemas.microsoft.com/office/drawing/2014/main" id="{87CB06CD-2105-EA56-821B-ED4A30D422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0" name="Graphic 19" descr="Internet outline">
                <a:extLst>
                  <a:ext uri="{FF2B5EF4-FFF2-40B4-BE49-F238E27FC236}">
                    <a16:creationId xmlns:a16="http://schemas.microsoft.com/office/drawing/2014/main" id="{E8DDDB70-4583-AA5B-F148-FB956F22B0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2" name="Graphic 21" descr="Customer review outline">
                <a:extLst>
                  <a:ext uri="{FF2B5EF4-FFF2-40B4-BE49-F238E27FC236}">
                    <a16:creationId xmlns:a16="http://schemas.microsoft.com/office/drawing/2014/main" id="{B79E05CC-5623-8834-A7C8-ABB4BE3F2F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3" name="Graphic 22" descr="Ribbon outline">
                <a:extLst>
                  <a:ext uri="{FF2B5EF4-FFF2-40B4-BE49-F238E27FC236}">
                    <a16:creationId xmlns:a16="http://schemas.microsoft.com/office/drawing/2014/main" id="{2E8E3120-47EE-34CB-5EC8-497077585C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4" name="Graphic 23" descr="Bar graph with upward trend outline">
                <a:extLst>
                  <a:ext uri="{FF2B5EF4-FFF2-40B4-BE49-F238E27FC236}">
                    <a16:creationId xmlns:a16="http://schemas.microsoft.com/office/drawing/2014/main" id="{00253F1E-1B06-8275-C901-7FAAC7BC8B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
        <p:nvSpPr>
          <p:cNvPr id="5" name="Slide Number Placeholder 1">
            <a:extLst>
              <a:ext uri="{FF2B5EF4-FFF2-40B4-BE49-F238E27FC236}">
                <a16:creationId xmlns:a16="http://schemas.microsoft.com/office/drawing/2014/main" id="{D1DF4B33-C176-0E11-2692-714BE13C51B7}"/>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16</a:t>
            </a:fld>
            <a:endParaRPr lang="en-US"/>
          </a:p>
        </p:txBody>
      </p:sp>
    </p:spTree>
    <p:custDataLst>
      <p:tags r:id="rId1"/>
    </p:custDataLst>
    <p:extLst>
      <p:ext uri="{BB962C8B-B14F-4D97-AF65-F5344CB8AC3E}">
        <p14:creationId xmlns:p14="http://schemas.microsoft.com/office/powerpoint/2010/main" val="2499186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(A6)</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199" y="1825624"/>
            <a:ext cx="8143875" cy="3832225"/>
          </a:xfrm>
        </p:spPr>
        <p:txBody>
          <a:bodyPr>
            <a:normAutofit/>
          </a:bodyPr>
          <a:lstStyle/>
          <a:p>
            <a:pPr marL="0" indent="0">
              <a:buNone/>
            </a:pPr>
            <a:r>
              <a:rPr lang="en-US" b="1">
                <a:solidFill>
                  <a:srgbClr val="853A51"/>
                </a:solidFill>
              </a:rPr>
              <a:t>Research Portfolio Online Reporting Tools (REPORT)</a:t>
            </a:r>
          </a:p>
          <a:p>
            <a:r>
              <a:rPr lang="en-US" sz="2000" b="1" err="1"/>
              <a:t>RePORTER</a:t>
            </a:r>
            <a:endParaRPr lang="en-US" sz="2000" b="1"/>
          </a:p>
          <a:p>
            <a:r>
              <a:rPr lang="en-US" sz="2000" b="1"/>
              <a:t>Matchmaker</a:t>
            </a:r>
          </a:p>
          <a:p>
            <a:r>
              <a:rPr lang="en-US" sz="2000" b="1"/>
              <a:t>Awards by Location</a:t>
            </a:r>
          </a:p>
          <a:p>
            <a:r>
              <a:rPr lang="en-US" sz="2000" b="1"/>
              <a:t>Categorical Spending</a:t>
            </a:r>
          </a:p>
          <a:p>
            <a:r>
              <a:rPr lang="en-US" sz="2000" b="1"/>
              <a:t>NIH Data Book</a:t>
            </a:r>
          </a:p>
          <a:p>
            <a:endParaRPr lang="en-US" b="1">
              <a:solidFill>
                <a:srgbClr val="853A51"/>
              </a:solidFill>
            </a:endParaRPr>
          </a:p>
        </p:txBody>
      </p:sp>
      <p:pic>
        <p:nvPicPr>
          <p:cNvPr id="7" name="Picture 6" descr="RePORT home screen">
            <a:extLst>
              <a:ext uri="{FF2B5EF4-FFF2-40B4-BE49-F238E27FC236}">
                <a16:creationId xmlns:a16="http://schemas.microsoft.com/office/drawing/2014/main" id="{37063C3C-493D-4654-21CD-F3A5680C2951}"/>
              </a:ext>
            </a:extLst>
          </p:cNvPr>
          <p:cNvPicPr>
            <a:picLocks noChangeAspect="1"/>
          </p:cNvPicPr>
          <p:nvPr/>
        </p:nvPicPr>
        <p:blipFill>
          <a:blip r:embed="rId4"/>
          <a:stretch>
            <a:fillRect/>
          </a:stretch>
        </p:blipFill>
        <p:spPr>
          <a:xfrm>
            <a:off x="4037750" y="2389189"/>
            <a:ext cx="7525600" cy="3834113"/>
          </a:xfrm>
          <a:prstGeom prst="rect">
            <a:avLst/>
          </a:prstGeom>
        </p:spPr>
      </p:pic>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17</a:t>
            </a:fld>
            <a:endParaRPr lang="en-US"/>
          </a:p>
        </p:txBody>
      </p:sp>
    </p:spTree>
    <p:custDataLst>
      <p:tags r:id="rId1"/>
    </p:custDataLst>
    <p:extLst>
      <p:ext uri="{BB962C8B-B14F-4D97-AF65-F5344CB8AC3E}">
        <p14:creationId xmlns:p14="http://schemas.microsoft.com/office/powerpoint/2010/main" val="2473217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70BE-C838-3D9A-241F-B845B0C022CC}"/>
              </a:ext>
            </a:extLst>
          </p:cNvPr>
          <p:cNvSpPr>
            <a:spLocks noGrp="1"/>
          </p:cNvSpPr>
          <p:nvPr>
            <p:ph type="title"/>
          </p:nvPr>
        </p:nvSpPr>
        <p:spPr>
          <a:xfrm>
            <a:off x="936978" y="2586127"/>
            <a:ext cx="10261600" cy="2982913"/>
          </a:xfrm>
        </p:spPr>
        <p:txBody>
          <a:bodyPr/>
          <a:lstStyle/>
          <a:p>
            <a:r>
              <a:rPr lang="en-US">
                <a:effectLst>
                  <a:outerShdw blurRad="38100" dist="38100" dir="2700000" algn="tl">
                    <a:srgbClr val="000000">
                      <a:alpha val="43137"/>
                    </a:srgbClr>
                  </a:outerShdw>
                </a:effectLst>
              </a:rPr>
              <a:t>terminology</a:t>
            </a:r>
          </a:p>
        </p:txBody>
      </p:sp>
    </p:spTree>
    <p:custDataLst>
      <p:tags r:id="rId1"/>
    </p:custDataLst>
    <p:extLst>
      <p:ext uri="{BB962C8B-B14F-4D97-AF65-F5344CB8AC3E}">
        <p14:creationId xmlns:p14="http://schemas.microsoft.com/office/powerpoint/2010/main" val="68607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Terminology: Recap (Q1)</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5" y="1871663"/>
            <a:ext cx="8114577" cy="1676400"/>
          </a:xfrm>
        </p:spPr>
        <p:txBody>
          <a:bodyPr>
            <a:normAutofit lnSpcReduction="10000"/>
          </a:bodyPr>
          <a:lstStyle/>
          <a:p>
            <a:pPr marL="0" indent="0">
              <a:buNone/>
            </a:pPr>
            <a:r>
              <a:rPr lang="en-US" sz="3200">
                <a:solidFill>
                  <a:srgbClr val="013B6B"/>
                </a:solidFill>
              </a:rPr>
              <a:t>What do we call an individual with signature authority who can legally bind their organization to the terms and conditions of awards?</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5" y="3922293"/>
            <a:ext cx="11683006" cy="1569660"/>
          </a:xfrm>
          <a:prstGeom prst="rect">
            <a:avLst/>
          </a:prstGeom>
          <a:noFill/>
        </p:spPr>
        <p:txBody>
          <a:bodyPr wrap="none" rtlCol="0">
            <a:spAutoFit/>
          </a:bodyPr>
          <a:lstStyle/>
          <a:p>
            <a:r>
              <a:rPr lang="en-US" sz="320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Authorized Organization Representative (AOR) </a:t>
            </a:r>
            <a:r>
              <a:rPr lang="en-US" sz="3200">
                <a:latin typeface="Open Sans Light" panose="020B0306030504020204" pitchFamily="34" charset="0"/>
                <a:ea typeface="Open Sans Light" panose="020B0306030504020204" pitchFamily="34" charset="0"/>
                <a:cs typeface="Open Sans Light" panose="020B0306030504020204" pitchFamily="34" charset="0"/>
              </a:rPr>
              <a:t>in Grants.gov</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Signing Official (SO) </a:t>
            </a:r>
            <a:r>
              <a:rPr lang="en-US" sz="3200">
                <a:latin typeface="Open Sans Light" panose="020B0306030504020204" pitchFamily="34" charset="0"/>
                <a:ea typeface="Open Sans Light" panose="020B0306030504020204" pitchFamily="34" charset="0"/>
                <a:cs typeface="Open Sans Light" panose="020B0306030504020204" pitchFamily="34" charset="0"/>
              </a:rPr>
              <a:t>in </a:t>
            </a:r>
            <a:r>
              <a:rPr lang="en-US" sz="3200" err="1">
                <a:latin typeface="Open Sans Light" panose="020B0306030504020204" pitchFamily="34" charset="0"/>
                <a:ea typeface="Open Sans Light" panose="020B0306030504020204" pitchFamily="34" charset="0"/>
                <a:cs typeface="Open Sans Light" panose="020B0306030504020204" pitchFamily="34" charset="0"/>
              </a:rPr>
              <a:t>eRA</a:t>
            </a:r>
            <a:r>
              <a:rPr lang="en-US" sz="3200">
                <a:latin typeface="Open Sans Light" panose="020B0306030504020204" pitchFamily="34" charset="0"/>
                <a:ea typeface="Open Sans Light" panose="020B0306030504020204" pitchFamily="34" charset="0"/>
                <a:cs typeface="Open Sans Light" panose="020B0306030504020204" pitchFamily="34" charset="0"/>
              </a:rPr>
              <a:t> Commons </a:t>
            </a:r>
          </a:p>
        </p:txBody>
      </p:sp>
      <p:pic>
        <p:nvPicPr>
          <p:cNvPr id="6" name="Picture 5">
            <a:extLst>
              <a:ext uri="{FF2B5EF4-FFF2-40B4-BE49-F238E27FC236}">
                <a16:creationId xmlns:a16="http://schemas.microsoft.com/office/drawing/2014/main" id="{294F0CC1-7BA9-DAC9-B78F-AAE82F40520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
        <p:nvSpPr>
          <p:cNvPr id="7" name="Slide Number Placeholder 1">
            <a:extLst>
              <a:ext uri="{FF2B5EF4-FFF2-40B4-BE49-F238E27FC236}">
                <a16:creationId xmlns:a16="http://schemas.microsoft.com/office/drawing/2014/main" id="{E89FE389-CFB9-DF13-7B4E-3B90B8F9BAD2}"/>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19</a:t>
            </a:fld>
            <a:endParaRPr lang="en-US"/>
          </a:p>
        </p:txBody>
      </p:sp>
    </p:spTree>
    <p:custDataLst>
      <p:tags r:id="rId1"/>
    </p:custDataLst>
    <p:extLst>
      <p:ext uri="{BB962C8B-B14F-4D97-AF65-F5344CB8AC3E}">
        <p14:creationId xmlns:p14="http://schemas.microsoft.com/office/powerpoint/2010/main" val="86199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8DA5E17-EBAB-37CA-7A49-4CD2D731292D}"/>
              </a:ext>
            </a:extLst>
          </p:cNvPr>
          <p:cNvSpPr>
            <a:spLocks noGrp="1"/>
          </p:cNvSpPr>
          <p:nvPr>
            <p:ph idx="1"/>
          </p:nvPr>
        </p:nvSpPr>
        <p:spPr>
          <a:xfrm>
            <a:off x="6230978" y="1619784"/>
            <a:ext cx="5961022" cy="4804282"/>
          </a:xfrm>
        </p:spPr>
        <p:txBody>
          <a:bodyPr>
            <a:normAutofit fontScale="77500" lnSpcReduction="20000"/>
          </a:bodyPr>
          <a:lstStyle/>
          <a:p>
            <a:pPr marL="0" indent="0">
              <a:buNone/>
            </a:pPr>
            <a:r>
              <a:rPr lang="en-US" sz="2200" b="1">
                <a:solidFill>
                  <a:srgbClr val="20558A"/>
                </a:solidFill>
                <a:latin typeface="Open Sans" panose="020B0606030504020204" pitchFamily="34" charset="0"/>
                <a:ea typeface="Open Sans" panose="020B0606030504020204" pitchFamily="34" charset="0"/>
                <a:cs typeface="Open Sans" panose="020B0606030504020204" pitchFamily="34" charset="0"/>
              </a:rPr>
              <a:t>1</a:t>
            </a:r>
            <a:r>
              <a:rPr lang="en-US" sz="2200" b="1" baseline="30000">
                <a:solidFill>
                  <a:srgbClr val="20558A"/>
                </a:solidFill>
                <a:latin typeface="Open Sans" panose="020B0606030504020204" pitchFamily="34" charset="0"/>
                <a:ea typeface="Open Sans" panose="020B0606030504020204" pitchFamily="34" charset="0"/>
                <a:cs typeface="Open Sans" panose="020B0606030504020204" pitchFamily="34" charset="0"/>
              </a:rPr>
              <a:t>st</a:t>
            </a:r>
            <a:r>
              <a:rPr lang="en-US" sz="2200" b="1">
                <a:solidFill>
                  <a:srgbClr val="20558A"/>
                </a:solidFill>
                <a:latin typeface="Open Sans" panose="020B0606030504020204" pitchFamily="34" charset="0"/>
                <a:ea typeface="Open Sans" panose="020B0606030504020204" pitchFamily="34" charset="0"/>
                <a:cs typeface="Open Sans" panose="020B0606030504020204" pitchFamily="34" charset="0"/>
              </a:rPr>
              <a:t> Segment</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New to NIH: Recap and Terminology</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Plan to Apply:</a:t>
            </a:r>
          </a:p>
          <a:p>
            <a:pPr lvl="1">
              <a:lnSpc>
                <a:spcPct val="120000"/>
              </a:lnSpc>
              <a:buFont typeface="Courier New" panose="02070309020205020404" pitchFamily="49" charset="0"/>
              <a:buChar char="o"/>
            </a:pPr>
            <a:r>
              <a:rPr lang="en-US" sz="2100">
                <a:latin typeface="Open Sans" panose="020B0606030504020204" pitchFamily="34" charset="0"/>
                <a:ea typeface="Open Sans" panose="020B0606030504020204" pitchFamily="34" charset="0"/>
                <a:cs typeface="Open Sans" panose="020B0606030504020204" pitchFamily="34" charset="0"/>
              </a:rPr>
              <a:t>RePORT</a:t>
            </a:r>
          </a:p>
          <a:p>
            <a:pPr lvl="1">
              <a:lnSpc>
                <a:spcPct val="120000"/>
              </a:lnSpc>
              <a:buFont typeface="Courier New" panose="02070309020205020404" pitchFamily="49" charset="0"/>
              <a:buChar char="o"/>
            </a:pPr>
            <a:r>
              <a:rPr lang="en-US" sz="2100">
                <a:latin typeface="Open Sans" panose="020B0606030504020204" pitchFamily="34" charset="0"/>
                <a:ea typeface="Open Sans" panose="020B0606030504020204" pitchFamily="34" charset="0"/>
                <a:cs typeface="Open Sans" panose="020B0606030504020204" pitchFamily="34" charset="0"/>
              </a:rPr>
              <a:t>Find and Understand a Notice of Funding Opportunity (NOFO)</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Write the Application</a:t>
            </a:r>
          </a:p>
          <a:p>
            <a:pPr marL="0" indent="0">
              <a:buNone/>
            </a:pPr>
            <a:endParaRPr lang="en-US" sz="2200" b="1">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200" b="1">
                <a:solidFill>
                  <a:srgbClr val="853A51"/>
                </a:solidFill>
                <a:latin typeface="Open Sans" panose="020B0606030504020204" pitchFamily="34" charset="0"/>
                <a:ea typeface="Open Sans" panose="020B0606030504020204" pitchFamily="34" charset="0"/>
                <a:cs typeface="Open Sans" panose="020B0606030504020204" pitchFamily="34" charset="0"/>
              </a:rPr>
              <a:t>Intermission</a:t>
            </a:r>
          </a:p>
          <a:p>
            <a:pPr marL="0" indent="0">
              <a:buNone/>
            </a:pPr>
            <a:endParaRPr lang="en-US" sz="2200" b="1">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200" b="1">
                <a:solidFill>
                  <a:srgbClr val="20558A"/>
                </a:solidFill>
                <a:latin typeface="Open Sans" panose="020B0606030504020204" pitchFamily="34" charset="0"/>
                <a:ea typeface="Open Sans" panose="020B0606030504020204" pitchFamily="34" charset="0"/>
                <a:cs typeface="Open Sans" panose="020B0606030504020204" pitchFamily="34" charset="0"/>
              </a:rPr>
              <a:t>2</a:t>
            </a:r>
            <a:r>
              <a:rPr lang="en-US" sz="2200" b="1" baseline="30000">
                <a:solidFill>
                  <a:srgbClr val="20558A"/>
                </a:solidFill>
                <a:latin typeface="Open Sans" panose="020B0606030504020204" pitchFamily="34" charset="0"/>
                <a:ea typeface="Open Sans" panose="020B0606030504020204" pitchFamily="34" charset="0"/>
                <a:cs typeface="Open Sans" panose="020B0606030504020204" pitchFamily="34" charset="0"/>
              </a:rPr>
              <a:t>nd</a:t>
            </a:r>
            <a:r>
              <a:rPr lang="en-US" sz="2200" b="1">
                <a:solidFill>
                  <a:srgbClr val="20558A"/>
                </a:solidFill>
                <a:latin typeface="Open Sans" panose="020B0606030504020204" pitchFamily="34" charset="0"/>
                <a:ea typeface="Open Sans" panose="020B0606030504020204" pitchFamily="34" charset="0"/>
                <a:cs typeface="Open Sans" panose="020B0606030504020204" pitchFamily="34" charset="0"/>
              </a:rPr>
              <a:t> Segment</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Review: Get to Know the Summary Statement</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Award: NoA and Supplements</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Monitoring and Reporting Overview</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Lightning Round: Final Tips from NIH Program Officials</a:t>
            </a:r>
          </a:p>
          <a:p>
            <a:pPr marL="285750" indent="-285750">
              <a:buFont typeface="Arial" panose="020B0604020202020204" pitchFamily="34" charset="0"/>
              <a:buChar char="•"/>
            </a:pPr>
            <a:endParaRPr lang="en-US" sz="2400"/>
          </a:p>
          <a:p>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89300" y="1113576"/>
            <a:ext cx="9533298" cy="1578648"/>
          </a:xfrm>
          <a:noFill/>
        </p:spPr>
        <p:txBody>
          <a:bodyPr vert="horz" lIns="91440" tIns="45720" rIns="91440" bIns="45720" rtlCol="0" anchor="b">
            <a:noAutofit/>
          </a:bodyPr>
          <a:lstStyle/>
          <a:p>
            <a:pPr algn="l">
              <a:lnSpc>
                <a:spcPct val="90000"/>
              </a:lnSpc>
            </a:pPr>
            <a: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NIH GRANTS PROCESS PRIMER</a:t>
            </a:r>
            <a:b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Part Two: </a:t>
            </a:r>
            <a:b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An Interactive </a:t>
            </a:r>
            <a:b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Opportunity</a:t>
            </a:r>
          </a:p>
        </p:txBody>
      </p:sp>
      <p:sp>
        <p:nvSpPr>
          <p:cNvPr id="7" name="TextBox 6">
            <a:extLst>
              <a:ext uri="{FF2B5EF4-FFF2-40B4-BE49-F238E27FC236}">
                <a16:creationId xmlns:a16="http://schemas.microsoft.com/office/drawing/2014/main" id="{C61A0D27-2391-17E3-3B59-FBBFF9F3CA61}"/>
              </a:ext>
            </a:extLst>
          </p:cNvPr>
          <p:cNvSpPr txBox="1"/>
          <p:nvPr/>
        </p:nvSpPr>
        <p:spPr>
          <a:xfrm>
            <a:off x="6329084" y="880981"/>
            <a:ext cx="5369580" cy="523220"/>
          </a:xfrm>
          <a:prstGeom prst="rect">
            <a:avLst/>
          </a:prstGeom>
          <a:solidFill>
            <a:srgbClr val="20558A"/>
          </a:solidFill>
        </p:spPr>
        <p:txBody>
          <a:bodyPr wrap="square" rtlCol="0">
            <a:spAutoFit/>
          </a:bodyPr>
          <a:lstStyle/>
          <a:p>
            <a:r>
              <a:rPr lang="en-US" sz="28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AGENDA</a:t>
            </a:r>
          </a:p>
        </p:txBody>
      </p:sp>
      <p:cxnSp>
        <p:nvCxnSpPr>
          <p:cNvPr id="12" name="Straight Connector 11">
            <a:extLst>
              <a:ext uri="{FF2B5EF4-FFF2-40B4-BE49-F238E27FC236}">
                <a16:creationId xmlns:a16="http://schemas.microsoft.com/office/drawing/2014/main" id="{81CCE61B-1EFD-5FBD-65AD-008DC2088F62}"/>
              </a:ext>
              <a:ext uri="{C183D7F6-B498-43B3-948B-1728B52AA6E4}">
                <adec:decorative xmlns:adec="http://schemas.microsoft.com/office/drawing/2017/decorative" val="1"/>
              </a:ext>
            </a:extLst>
          </p:cNvPr>
          <p:cNvCxnSpPr>
            <a:cxnSpLocks/>
          </p:cNvCxnSpPr>
          <p:nvPr/>
        </p:nvCxnSpPr>
        <p:spPr>
          <a:xfrm>
            <a:off x="5862917" y="892829"/>
            <a:ext cx="0" cy="5123995"/>
          </a:xfrm>
          <a:prstGeom prst="line">
            <a:avLst/>
          </a:prstGeom>
          <a:ln w="28575"/>
        </p:spPr>
        <p:style>
          <a:lnRef idx="1">
            <a:schemeClr val="dk1"/>
          </a:lnRef>
          <a:fillRef idx="0">
            <a:schemeClr val="dk1"/>
          </a:fillRef>
          <a:effectRef idx="0">
            <a:schemeClr val="dk1"/>
          </a:effectRef>
          <a:fontRef idx="minor">
            <a:schemeClr val="tx1"/>
          </a:fontRef>
        </p:style>
      </p:cxnSp>
      <p:grpSp>
        <p:nvGrpSpPr>
          <p:cNvPr id="8" name="Group 7" descr="Moderator Photo and Text&#10;Megan Columbus&#10;Director&#10;Division of Communications and Outreach (OER), NIH&#10;&#10;Office of Extramural Research (OER)&#10;">
            <a:extLst>
              <a:ext uri="{FF2B5EF4-FFF2-40B4-BE49-F238E27FC236}">
                <a16:creationId xmlns:a16="http://schemas.microsoft.com/office/drawing/2014/main" id="{6A2AF611-F768-E754-7396-6CBA6B757ECA}"/>
              </a:ext>
              <a:ext uri="{C183D7F6-B498-43B3-948B-1728B52AA6E4}">
                <adec:decorative xmlns:adec="http://schemas.microsoft.com/office/drawing/2017/decorative" val="0"/>
              </a:ext>
            </a:extLst>
          </p:cNvPr>
          <p:cNvGrpSpPr/>
          <p:nvPr/>
        </p:nvGrpSpPr>
        <p:grpSpPr>
          <a:xfrm>
            <a:off x="994080" y="2821580"/>
            <a:ext cx="3829611" cy="3322440"/>
            <a:chOff x="977778" y="2879184"/>
            <a:chExt cx="3829611" cy="3322440"/>
          </a:xfrm>
        </p:grpSpPr>
        <p:sp>
          <p:nvSpPr>
            <p:cNvPr id="9" name="TextBox 8">
              <a:extLst>
                <a:ext uri="{FF2B5EF4-FFF2-40B4-BE49-F238E27FC236}">
                  <a16:creationId xmlns:a16="http://schemas.microsoft.com/office/drawing/2014/main" id="{B6B43338-AAD4-DE98-5B37-EDE1A9BABAF8}"/>
                </a:ext>
              </a:extLst>
            </p:cNvPr>
            <p:cNvSpPr txBox="1"/>
            <p:nvPr/>
          </p:nvSpPr>
          <p:spPr>
            <a:xfrm>
              <a:off x="1044936" y="4704232"/>
              <a:ext cx="3661354" cy="1354217"/>
            </a:xfrm>
            <a:prstGeom prst="rect">
              <a:avLst/>
            </a:prstGeom>
            <a:noFill/>
          </p:spPr>
          <p:txBody>
            <a:bodyPr wrap="square" rtlCol="0">
              <a:spAutoFit/>
            </a:bodyPr>
            <a:lstStyle/>
            <a:p>
              <a:pPr algn="ctr"/>
              <a:r>
                <a:rPr lang="en-US" b="1"/>
                <a:t>Megan Columbus</a:t>
              </a:r>
            </a:p>
            <a:p>
              <a:pPr algn="ctr"/>
              <a:r>
                <a:rPr lang="en-US" sz="1600"/>
                <a:t>Director</a:t>
              </a:r>
            </a:p>
            <a:p>
              <a:pPr algn="ctr"/>
              <a:r>
                <a:rPr lang="en-US" sz="1600"/>
                <a:t>Division of Communications and Outreach</a:t>
              </a:r>
            </a:p>
            <a:p>
              <a:pPr algn="ctr"/>
              <a:endParaRPr lang="en-US" sz="1600"/>
            </a:p>
            <a:p>
              <a:pPr algn="ctr"/>
              <a:r>
                <a:rPr lang="en-US" sz="1600"/>
                <a:t>Office of Extramural Research (OER), NIH</a:t>
              </a:r>
            </a:p>
          </p:txBody>
        </p:sp>
        <p:sp>
          <p:nvSpPr>
            <p:cNvPr id="10" name="TextBox 9">
              <a:extLst>
                <a:ext uri="{FF2B5EF4-FFF2-40B4-BE49-F238E27FC236}">
                  <a16:creationId xmlns:a16="http://schemas.microsoft.com/office/drawing/2014/main" id="{D0CC4A15-6B99-6FF7-B5AD-380AD89A2963}"/>
                </a:ext>
              </a:extLst>
            </p:cNvPr>
            <p:cNvSpPr txBox="1"/>
            <p:nvPr/>
          </p:nvSpPr>
          <p:spPr>
            <a:xfrm>
              <a:off x="1078189" y="2923452"/>
              <a:ext cx="3594848" cy="461665"/>
            </a:xfrm>
            <a:prstGeom prst="rect">
              <a:avLst/>
            </a:prstGeom>
            <a:noFill/>
            <a:ln>
              <a:noFill/>
            </a:ln>
          </p:spPr>
          <p:txBody>
            <a:bodyPr wrap="square" rtlCol="0">
              <a:spAutoFit/>
            </a:bodyPr>
            <a:lstStyle/>
            <a:p>
              <a:pPr algn="ctr"/>
              <a:r>
                <a:rPr lang="en-US" sz="2400" b="1">
                  <a:solidFill>
                    <a:srgbClr val="20558A"/>
                  </a:solidFill>
                </a:rPr>
                <a:t>MODERATOR</a:t>
              </a:r>
            </a:p>
          </p:txBody>
        </p:sp>
        <p:pic>
          <p:nvPicPr>
            <p:cNvPr id="13" name="Picture 12">
              <a:extLst>
                <a:ext uri="{FF2B5EF4-FFF2-40B4-BE49-F238E27FC236}">
                  <a16:creationId xmlns:a16="http://schemas.microsoft.com/office/drawing/2014/main" id="{619FA9BA-9532-7249-EC69-9DF7F3EB1221}"/>
                </a:ext>
              </a:extLst>
            </p:cNvPr>
            <p:cNvPicPr>
              <a:picLocks noChangeAspect="1"/>
            </p:cNvPicPr>
            <p:nvPr/>
          </p:nvPicPr>
          <p:blipFill>
            <a:blip r:embed="rId4"/>
            <a:stretch>
              <a:fillRect/>
            </a:stretch>
          </p:blipFill>
          <p:spPr>
            <a:xfrm>
              <a:off x="1874931" y="3454826"/>
              <a:ext cx="2001364" cy="1249406"/>
            </a:xfrm>
            <a:prstGeom prst="rect">
              <a:avLst/>
            </a:prstGeom>
          </p:spPr>
        </p:pic>
        <p:sp>
          <p:nvSpPr>
            <p:cNvPr id="14" name="Rectangle 13">
              <a:extLst>
                <a:ext uri="{FF2B5EF4-FFF2-40B4-BE49-F238E27FC236}">
                  <a16:creationId xmlns:a16="http://schemas.microsoft.com/office/drawing/2014/main" id="{DDF2BE9B-7D47-0F69-9408-42CCEFA213CB}"/>
                </a:ext>
              </a:extLst>
            </p:cNvPr>
            <p:cNvSpPr/>
            <p:nvPr/>
          </p:nvSpPr>
          <p:spPr>
            <a:xfrm>
              <a:off x="977778" y="2879184"/>
              <a:ext cx="3829611" cy="3322440"/>
            </a:xfrm>
            <a:prstGeom prst="rect">
              <a:avLst/>
            </a:prstGeom>
            <a:noFill/>
            <a:ln w="5715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sp>
        <p:nvSpPr>
          <p:cNvPr id="4" name="Slide Number Placeholder 1">
            <a:extLst>
              <a:ext uri="{FF2B5EF4-FFF2-40B4-BE49-F238E27FC236}">
                <a16:creationId xmlns:a16="http://schemas.microsoft.com/office/drawing/2014/main" id="{85CA2D11-2FC6-DFD3-9695-ED022E0276D7}"/>
              </a:ext>
            </a:extLst>
          </p:cNvPr>
          <p:cNvSpPr>
            <a:spLocks noGrp="1"/>
          </p:cNvSpPr>
          <p:nvPr>
            <p:ph type="sldNum" sz="quarter" idx="12"/>
          </p:nvPr>
        </p:nvSpPr>
        <p:spPr>
          <a:xfrm>
            <a:off x="8656320" y="6382476"/>
            <a:ext cx="2743200" cy="365125"/>
          </a:xfrm>
        </p:spPr>
        <p:txBody>
          <a:bodyPr/>
          <a:lstStyle/>
          <a:p>
            <a:fld id="{A7DDB576-49B3-42E2-89EA-6E35EA8EF806}" type="slidenum">
              <a:rPr lang="en-US" smtClean="0"/>
              <a:pPr/>
              <a:t>2</a:t>
            </a:fld>
            <a:endParaRPr lang="en-US"/>
          </a:p>
        </p:txBody>
      </p:sp>
    </p:spTree>
    <p:custDataLst>
      <p:tags r:id="rId1"/>
    </p:custDataLst>
    <p:extLst>
      <p:ext uri="{BB962C8B-B14F-4D97-AF65-F5344CB8AC3E}">
        <p14:creationId xmlns:p14="http://schemas.microsoft.com/office/powerpoint/2010/main" val="2902143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Terminology: Recap (Q2)</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5" y="1871663"/>
            <a:ext cx="8402095" cy="1676400"/>
          </a:xfrm>
        </p:spPr>
        <p:txBody>
          <a:bodyPr>
            <a:normAutofit lnSpcReduction="10000"/>
          </a:bodyPr>
          <a:lstStyle/>
          <a:p>
            <a:pPr marL="0" indent="0">
              <a:buNone/>
            </a:pPr>
            <a:r>
              <a:rPr lang="en-US" sz="3200">
                <a:solidFill>
                  <a:srgbClr val="013B6B"/>
                </a:solidFill>
              </a:rPr>
              <a:t>What do we call the designated individual with the authority and responsibility to direct the program or project supported by an award?</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5" y="3922293"/>
            <a:ext cx="8862939" cy="1508105"/>
          </a:xfrm>
          <a:prstGeom prst="rect">
            <a:avLst/>
          </a:prstGeom>
          <a:noFill/>
        </p:spPr>
        <p:txBody>
          <a:bodyPr wrap="none" rtlCol="0">
            <a:spAutoFit/>
          </a:bodyPr>
          <a:lstStyle/>
          <a:p>
            <a:r>
              <a:rPr lang="en-US" sz="320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Project Director/Principal Investigator (PD/PI)</a:t>
            </a:r>
            <a:endParaRPr lang="en-US" sz="3200">
              <a:latin typeface="Open Sans Light" panose="020B0306030504020204" pitchFamily="34" charset="0"/>
              <a:ea typeface="Open Sans Light" panose="020B0306030504020204" pitchFamily="34" charset="0"/>
              <a:cs typeface="Open Sans Light" panose="020B0306030504020204" pitchFamily="34" charset="0"/>
            </a:endParaRPr>
          </a:p>
          <a:p>
            <a:pPr lvl="1"/>
            <a:r>
              <a:rPr lang="en-US" sz="2800">
                <a:latin typeface="Open Sans Light" panose="020B0306030504020204" pitchFamily="34" charset="0"/>
                <a:ea typeface="Open Sans Light" panose="020B0306030504020204" pitchFamily="34" charset="0"/>
                <a:cs typeface="Open Sans Light" panose="020B0306030504020204" pitchFamily="34" charset="0"/>
              </a:rPr>
              <a:t>Holds the role of PI in eRA Commons </a:t>
            </a:r>
          </a:p>
        </p:txBody>
      </p:sp>
      <p:pic>
        <p:nvPicPr>
          <p:cNvPr id="5" name="Picture 4">
            <a:extLst>
              <a:ext uri="{FF2B5EF4-FFF2-40B4-BE49-F238E27FC236}">
                <a16:creationId xmlns:a16="http://schemas.microsoft.com/office/drawing/2014/main" id="{8A6C530B-D4A0-1FA7-4D95-52641361D85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
        <p:nvSpPr>
          <p:cNvPr id="7" name="Slide Number Placeholder 1">
            <a:extLst>
              <a:ext uri="{FF2B5EF4-FFF2-40B4-BE49-F238E27FC236}">
                <a16:creationId xmlns:a16="http://schemas.microsoft.com/office/drawing/2014/main" id="{9DDE836A-E17F-8229-0D8A-0F29133613B4}"/>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20</a:t>
            </a:fld>
            <a:endParaRPr lang="en-US"/>
          </a:p>
        </p:txBody>
      </p:sp>
    </p:spTree>
    <p:custDataLst>
      <p:tags r:id="rId1"/>
    </p:custDataLst>
    <p:extLst>
      <p:ext uri="{BB962C8B-B14F-4D97-AF65-F5344CB8AC3E}">
        <p14:creationId xmlns:p14="http://schemas.microsoft.com/office/powerpoint/2010/main" val="271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Terminology: Recap (Q3)</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6" y="1871663"/>
            <a:ext cx="8183020" cy="1676400"/>
          </a:xfrm>
        </p:spPr>
        <p:txBody>
          <a:bodyPr>
            <a:normAutofit/>
          </a:bodyPr>
          <a:lstStyle/>
          <a:p>
            <a:pPr marL="0" indent="0">
              <a:buNone/>
            </a:pPr>
            <a:r>
              <a:rPr lang="en-US" sz="3200">
                <a:solidFill>
                  <a:srgbClr val="013B6B"/>
                </a:solidFill>
              </a:rPr>
              <a:t>Who at NIH would you reach out to for scientific guidance pre- and post-award?</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6" y="3922293"/>
            <a:ext cx="10564270" cy="1938992"/>
          </a:xfrm>
          <a:prstGeom prst="rect">
            <a:avLst/>
          </a:prstGeom>
          <a:noFill/>
        </p:spPr>
        <p:txBody>
          <a:bodyPr wrap="square" rtlCol="0">
            <a:spAutoFit/>
          </a:bodyPr>
          <a:lstStyle/>
          <a:p>
            <a:r>
              <a:rPr lang="en-US" sz="320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Program Official (PO)</a:t>
            </a:r>
            <a:endParaRPr lang="en-US" sz="3200">
              <a:latin typeface="Open Sans Light" panose="020B0306030504020204" pitchFamily="34" charset="0"/>
              <a:ea typeface="Open Sans Light" panose="020B0306030504020204" pitchFamily="34" charset="0"/>
              <a:cs typeface="Open Sans Light" panose="020B0306030504020204" pitchFamily="34" charset="0"/>
            </a:endParaRPr>
          </a:p>
          <a:p>
            <a:pPr marL="914400" lvl="1" indent="-457200">
              <a:buFont typeface="Arial" panose="020B0604020202020204" pitchFamily="34" charset="0"/>
              <a:buChar char="•"/>
            </a:pPr>
            <a:r>
              <a:rPr lang="en-US" sz="2800">
                <a:latin typeface="Open Sans Light" panose="020B0306030504020204" pitchFamily="34" charset="0"/>
                <a:ea typeface="Open Sans Light" panose="020B0306030504020204" pitchFamily="34" charset="0"/>
                <a:cs typeface="Open Sans Light" panose="020B0306030504020204" pitchFamily="34" charset="0"/>
              </a:rPr>
              <a:t>Responsible for the programmatic, scientific, and/or technical aspects of a grant or cooperative agreement.</a:t>
            </a:r>
          </a:p>
        </p:txBody>
      </p:sp>
      <p:pic>
        <p:nvPicPr>
          <p:cNvPr id="7" name="Picture 6">
            <a:extLst>
              <a:ext uri="{FF2B5EF4-FFF2-40B4-BE49-F238E27FC236}">
                <a16:creationId xmlns:a16="http://schemas.microsoft.com/office/drawing/2014/main" id="{A788DFB7-14AD-9F33-4D12-4026E667C71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
        <p:nvSpPr>
          <p:cNvPr id="6" name="Slide Number Placeholder 1">
            <a:extLst>
              <a:ext uri="{FF2B5EF4-FFF2-40B4-BE49-F238E27FC236}">
                <a16:creationId xmlns:a16="http://schemas.microsoft.com/office/drawing/2014/main" id="{A0C32BF2-0E1D-8946-B073-9246F476A8EB}"/>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21</a:t>
            </a:fld>
            <a:endParaRPr lang="en-US"/>
          </a:p>
        </p:txBody>
      </p:sp>
    </p:spTree>
    <p:custDataLst>
      <p:tags r:id="rId1"/>
    </p:custDataLst>
    <p:extLst>
      <p:ext uri="{BB962C8B-B14F-4D97-AF65-F5344CB8AC3E}">
        <p14:creationId xmlns:p14="http://schemas.microsoft.com/office/powerpoint/2010/main" val="5402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Terminology: Recap (Q4)</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5" y="1871663"/>
            <a:ext cx="8440195" cy="1676400"/>
          </a:xfrm>
        </p:spPr>
        <p:txBody>
          <a:bodyPr>
            <a:normAutofit/>
          </a:bodyPr>
          <a:lstStyle/>
          <a:p>
            <a:pPr marL="0" indent="0">
              <a:buNone/>
            </a:pPr>
            <a:r>
              <a:rPr lang="en-US" sz="3200">
                <a:solidFill>
                  <a:srgbClr val="013B6B"/>
                </a:solidFill>
              </a:rPr>
              <a:t>Who at NIH would you talk to discuss review assignments or other review concerns?</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6" y="3922293"/>
            <a:ext cx="10564270" cy="2369880"/>
          </a:xfrm>
          <a:prstGeom prst="rect">
            <a:avLst/>
          </a:prstGeom>
          <a:noFill/>
        </p:spPr>
        <p:txBody>
          <a:bodyPr wrap="square" rtlCol="0">
            <a:spAutoFit/>
          </a:bodyPr>
          <a:lstStyle/>
          <a:p>
            <a:r>
              <a:rPr lang="en-US" sz="320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Scientific Review Officer (SRO)</a:t>
            </a:r>
            <a:endParaRPr lang="en-US" sz="3200">
              <a:latin typeface="Open Sans Light" panose="020B0306030504020204" pitchFamily="34" charset="0"/>
              <a:ea typeface="Open Sans Light" panose="020B0306030504020204" pitchFamily="34" charset="0"/>
              <a:cs typeface="Open Sans Light" panose="020B0306030504020204" pitchFamily="34" charset="0"/>
            </a:endParaRPr>
          </a:p>
          <a:p>
            <a:pPr marL="914400" lvl="1" indent="-457200">
              <a:buFont typeface="Arial" panose="020B0604020202020204" pitchFamily="34" charset="0"/>
              <a:buChar char="•"/>
            </a:pPr>
            <a:r>
              <a:rPr lang="en-US" sz="2800">
                <a:latin typeface="Open Sans Light" panose="020B0306030504020204" pitchFamily="34" charset="0"/>
                <a:ea typeface="Open Sans Light" panose="020B0306030504020204" pitchFamily="34" charset="0"/>
                <a:cs typeface="Open Sans Light" panose="020B0306030504020204" pitchFamily="34" charset="0"/>
              </a:rPr>
              <a:t>Responsible for managing peer review meetings, evaluation procedures, and the determinations and management of conflicts of interest during review.</a:t>
            </a:r>
          </a:p>
        </p:txBody>
      </p:sp>
      <p:pic>
        <p:nvPicPr>
          <p:cNvPr id="5" name="Picture 4">
            <a:extLst>
              <a:ext uri="{FF2B5EF4-FFF2-40B4-BE49-F238E27FC236}">
                <a16:creationId xmlns:a16="http://schemas.microsoft.com/office/drawing/2014/main" id="{21475039-523D-862D-BC7E-DBBA55D6F6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
        <p:nvSpPr>
          <p:cNvPr id="7" name="Slide Number Placeholder 1">
            <a:extLst>
              <a:ext uri="{FF2B5EF4-FFF2-40B4-BE49-F238E27FC236}">
                <a16:creationId xmlns:a16="http://schemas.microsoft.com/office/drawing/2014/main" id="{48D1F916-8F02-87F4-77DD-5231A8F06C39}"/>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22</a:t>
            </a:fld>
            <a:endParaRPr lang="en-US"/>
          </a:p>
        </p:txBody>
      </p:sp>
    </p:spTree>
    <p:custDataLst>
      <p:tags r:id="rId1"/>
    </p:custDataLst>
    <p:extLst>
      <p:ext uri="{BB962C8B-B14F-4D97-AF65-F5344CB8AC3E}">
        <p14:creationId xmlns:p14="http://schemas.microsoft.com/office/powerpoint/2010/main" val="76574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dirty="0">
                <a:solidFill>
                  <a:srgbClr val="853A51"/>
                </a:solidFill>
                <a:latin typeface="Open Sans ExtraBold" pitchFamily="2" charset="0"/>
                <a:ea typeface="Open Sans ExtraBold" pitchFamily="2" charset="0"/>
                <a:cs typeface="Open Sans ExtraBold" pitchFamily="2" charset="0"/>
              </a:rPr>
              <a:t>NIH Terminology: Recap (Q5)</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6" y="1871663"/>
            <a:ext cx="8297320" cy="1676400"/>
          </a:xfrm>
        </p:spPr>
        <p:txBody>
          <a:bodyPr>
            <a:normAutofit/>
          </a:bodyPr>
          <a:lstStyle/>
          <a:p>
            <a:pPr marL="0" indent="0">
              <a:buNone/>
            </a:pPr>
            <a:r>
              <a:rPr lang="en-US" sz="3200">
                <a:solidFill>
                  <a:srgbClr val="013B6B"/>
                </a:solidFill>
              </a:rPr>
              <a:t>Who at NIH would you reach out to for help understanding NIH policies and requirements?</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5" y="3548063"/>
            <a:ext cx="11764420" cy="3662541"/>
          </a:xfrm>
          <a:prstGeom prst="rect">
            <a:avLst/>
          </a:prstGeom>
          <a:noFill/>
        </p:spPr>
        <p:txBody>
          <a:bodyPr wrap="square" rtlCol="0">
            <a:spAutoFit/>
          </a:bodyPr>
          <a:lstStyle/>
          <a:p>
            <a:r>
              <a:rPr lang="en-US" sz="3200" dirty="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2800" b="1" dirty="0">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Grants Management Officer (GMO)</a:t>
            </a:r>
            <a:endParaRPr lang="en-US" sz="2800" dirty="0">
              <a:latin typeface="Open Sans Light" panose="020B0306030504020204" pitchFamily="34" charset="0"/>
              <a:ea typeface="Open Sans Light" panose="020B0306030504020204" pitchFamily="34" charset="0"/>
              <a:cs typeface="Open Sans Light" panose="020B0306030504020204" pitchFamily="34" charset="0"/>
            </a:endParaRPr>
          </a:p>
          <a:p>
            <a:pPr marL="914400" lvl="1" indent="-457200">
              <a:buFont typeface="Wingdings" panose="05000000000000000000" pitchFamily="2" charset="2"/>
              <a:buChar char="§"/>
            </a:pPr>
            <a:r>
              <a:rPr lang="en-US" sz="2800" dirty="0">
                <a:latin typeface="Open Sans Light" panose="020B0306030504020204" pitchFamily="34" charset="0"/>
                <a:ea typeface="Open Sans Light" panose="020B0306030504020204" pitchFamily="34" charset="0"/>
                <a:cs typeface="Open Sans Light" panose="020B0306030504020204" pitchFamily="34" charset="0"/>
              </a:rPr>
              <a:t>Responsible for the business management aspects of awards, including evaluation of administrative compliance with requirements, negotiating awards, and interpretation of policies and provisions. Works closely with Program Official (PO)</a:t>
            </a:r>
          </a:p>
          <a:p>
            <a:pPr lvl="1"/>
            <a:endParaRPr lang="en-US" sz="2800" dirty="0">
              <a:latin typeface="Open Sans Light" panose="020B0306030504020204" pitchFamily="34" charset="0"/>
              <a:ea typeface="Open Sans Light" panose="020B0306030504020204" pitchFamily="34" charset="0"/>
              <a:cs typeface="Open Sans Light" panose="020B0306030504020204" pitchFamily="34" charset="0"/>
            </a:endParaRPr>
          </a:p>
          <a:p>
            <a:pPr marL="914400" lvl="1" indent="-457200">
              <a:buFont typeface="Wingdings" panose="05000000000000000000" pitchFamily="2" charset="2"/>
              <a:buChar char="§"/>
            </a:pPr>
            <a:endParaRPr lang="en-US" sz="28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Picture 4">
            <a:extLst>
              <a:ext uri="{FF2B5EF4-FFF2-40B4-BE49-F238E27FC236}">
                <a16:creationId xmlns:a16="http://schemas.microsoft.com/office/drawing/2014/main" id="{438DC017-EBCB-66A2-3ADA-6F4879C7D75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
        <p:nvSpPr>
          <p:cNvPr id="7" name="Slide Number Placeholder 1">
            <a:extLst>
              <a:ext uri="{FF2B5EF4-FFF2-40B4-BE49-F238E27FC236}">
                <a16:creationId xmlns:a16="http://schemas.microsoft.com/office/drawing/2014/main" id="{7189CE35-7BAD-934E-B2F0-6E8D4E0C55DE}"/>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23</a:t>
            </a:fld>
            <a:endParaRPr lang="en-US"/>
          </a:p>
        </p:txBody>
      </p:sp>
    </p:spTree>
    <p:custDataLst>
      <p:tags r:id="rId1"/>
    </p:custDataLst>
    <p:extLst>
      <p:ext uri="{BB962C8B-B14F-4D97-AF65-F5344CB8AC3E}">
        <p14:creationId xmlns:p14="http://schemas.microsoft.com/office/powerpoint/2010/main" val="118900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at a desk looking at a large computer screen and tablet with data, hand in air holding a pe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12851" r="12851"/>
          <a:stretch/>
        </p:blipFill>
        <p:spPr>
          <a:xfrm>
            <a:off x="390158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06483" y="119595"/>
            <a:ext cx="7921646" cy="1747068"/>
          </a:xfrm>
          <a:noFill/>
        </p:spPr>
        <p:txBody>
          <a:bodyPr vert="horz" lIns="91440" tIns="45720" rIns="91440" bIns="45720" rtlCol="0" anchor="b">
            <a:normAutofit/>
          </a:bodyPr>
          <a:lstStyle/>
          <a:p>
            <a:pPr algn="l">
              <a:lnSpc>
                <a:spcPct val="90000"/>
              </a:lnSpc>
            </a:pPr>
            <a:r>
              <a:rPr lang="en-US" sz="4800" b="1">
                <a:solidFill>
                  <a:schemeClr val="bg2">
                    <a:lumMod val="25000"/>
                  </a:schemeClr>
                </a:solidFill>
              </a:rPr>
              <a:t>NIH GRANTS PROCESS: </a:t>
            </a:r>
            <a:r>
              <a:rPr lang="en-US" sz="4800" b="1">
                <a:solidFill>
                  <a:srgbClr val="853A51"/>
                </a:solidFill>
              </a:rPr>
              <a:t>PLAN TO APPLY</a:t>
            </a:r>
          </a:p>
        </p:txBody>
      </p:sp>
      <p:sp>
        <p:nvSpPr>
          <p:cNvPr id="3" name="TextBox 2">
            <a:extLst>
              <a:ext uri="{FF2B5EF4-FFF2-40B4-BE49-F238E27FC236}">
                <a16:creationId xmlns:a16="http://schemas.microsoft.com/office/drawing/2014/main" id="{300AE7D7-B627-642B-3C1B-4D720AEC94AB}"/>
              </a:ext>
            </a:extLst>
          </p:cNvPr>
          <p:cNvSpPr txBox="1"/>
          <p:nvPr/>
        </p:nvSpPr>
        <p:spPr>
          <a:xfrm>
            <a:off x="-713905" y="2493041"/>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cxnSp>
        <p:nvCxnSpPr>
          <p:cNvPr id="12" name="Straight Connector 11">
            <a:extLst>
              <a:ext uri="{FF2B5EF4-FFF2-40B4-BE49-F238E27FC236}">
                <a16:creationId xmlns:a16="http://schemas.microsoft.com/office/drawing/2014/main" id="{A8D0565B-57FC-8DDD-95D8-4619E60D0F75}"/>
              </a:ext>
              <a:ext uri="{C183D7F6-B498-43B3-948B-1728B52AA6E4}">
                <adec:decorative xmlns:adec="http://schemas.microsoft.com/office/drawing/2017/decorative" val="1"/>
              </a:ext>
            </a:extLst>
          </p:cNvPr>
          <p:cNvCxnSpPr/>
          <p:nvPr/>
        </p:nvCxnSpPr>
        <p:spPr>
          <a:xfrm>
            <a:off x="618156" y="2188747"/>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7BA5B1-9412-CEC7-715C-9F9D0FCC4AB3}"/>
              </a:ext>
            </a:extLst>
          </p:cNvPr>
          <p:cNvSpPr txBox="1"/>
          <p:nvPr/>
        </p:nvSpPr>
        <p:spPr>
          <a:xfrm>
            <a:off x="5842254" y="1111378"/>
            <a:ext cx="3394109" cy="830997"/>
          </a:xfrm>
          <a:prstGeom prst="rect">
            <a:avLst/>
          </a:prstGeom>
          <a:solidFill>
            <a:srgbClr val="853A51"/>
          </a:solidFill>
        </p:spPr>
        <p:txBody>
          <a:bodyPr wrap="square">
            <a:spAutoFit/>
          </a:bodyPr>
          <a:lstStyle/>
          <a:p>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RePORT</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RePORTER</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&amp; NIH Data Book</a:t>
            </a:r>
          </a:p>
        </p:txBody>
      </p:sp>
      <p:grpSp>
        <p:nvGrpSpPr>
          <p:cNvPr id="6" name="Group 5" descr="Photo and text of: &#10;Cindy Danielson, Ph.D. &#10;Associate Director, Systems Integration&#10;Office of Research Reporting and Analysis&#10;&#10;Office of Extramural Research (OER), NIH&#10;">
            <a:extLst>
              <a:ext uri="{FF2B5EF4-FFF2-40B4-BE49-F238E27FC236}">
                <a16:creationId xmlns:a16="http://schemas.microsoft.com/office/drawing/2014/main" id="{30CA1AF0-D039-9AFD-94EF-0F880F5CB00B}"/>
              </a:ext>
            </a:extLst>
          </p:cNvPr>
          <p:cNvGrpSpPr/>
          <p:nvPr/>
        </p:nvGrpSpPr>
        <p:grpSpPr>
          <a:xfrm>
            <a:off x="116624" y="3105490"/>
            <a:ext cx="3652943" cy="2743926"/>
            <a:chOff x="116624" y="3105490"/>
            <a:chExt cx="3652943" cy="2743926"/>
          </a:xfrm>
        </p:grpSpPr>
        <p:sp>
          <p:nvSpPr>
            <p:cNvPr id="5" name="TextBox 4">
              <a:extLst>
                <a:ext uri="{FF2B5EF4-FFF2-40B4-BE49-F238E27FC236}">
                  <a16:creationId xmlns:a16="http://schemas.microsoft.com/office/drawing/2014/main" id="{398C4D4F-DFDF-CFB2-DC0B-A4F7B8E67255}"/>
                </a:ext>
              </a:extLst>
            </p:cNvPr>
            <p:cNvSpPr txBox="1"/>
            <p:nvPr/>
          </p:nvSpPr>
          <p:spPr>
            <a:xfrm>
              <a:off x="116624" y="4495199"/>
              <a:ext cx="3652943" cy="1354217"/>
            </a:xfrm>
            <a:prstGeom prst="rect">
              <a:avLst/>
            </a:prstGeom>
            <a:noFill/>
          </p:spPr>
          <p:txBody>
            <a:bodyPr wrap="square" rtlCol="0">
              <a:spAutoFit/>
            </a:bodyPr>
            <a:lstStyle/>
            <a:p>
              <a:pPr algn="ctr"/>
              <a:r>
                <a:rPr lang="en-US" b="1"/>
                <a:t>Cindy Danielson, Ph.D. </a:t>
              </a:r>
            </a:p>
            <a:p>
              <a:pPr algn="ctr"/>
              <a:r>
                <a:rPr lang="en-US" sz="1600"/>
                <a:t>Associate Director, Systems Integration</a:t>
              </a:r>
            </a:p>
            <a:p>
              <a:pPr algn="ctr"/>
              <a:r>
                <a:rPr lang="en-US" sz="1600"/>
                <a:t>Office of Research Reporting and Analysis</a:t>
              </a:r>
            </a:p>
            <a:p>
              <a:pPr algn="ctr"/>
              <a:endParaRPr lang="en-US" sz="1600"/>
            </a:p>
            <a:p>
              <a:pPr algn="ctr"/>
              <a:r>
                <a:rPr lang="en-US" sz="1600"/>
                <a:t>Office of Extramural Research (OER), NIH</a:t>
              </a:r>
            </a:p>
          </p:txBody>
        </p:sp>
        <p:pic>
          <p:nvPicPr>
            <p:cNvPr id="10" name="Picture 9" descr="A picture containing text&#10;&#10;Description automatically generated">
              <a:extLst>
                <a:ext uri="{FF2B5EF4-FFF2-40B4-BE49-F238E27FC236}">
                  <a16:creationId xmlns:a16="http://schemas.microsoft.com/office/drawing/2014/main" id="{DBCE39BB-BECA-645F-C7C0-B22732DDF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391" y="3105490"/>
              <a:ext cx="2542539" cy="1371468"/>
            </a:xfrm>
            <a:prstGeom prst="rect">
              <a:avLst/>
            </a:prstGeom>
          </p:spPr>
        </p:pic>
      </p:grpSp>
    </p:spTree>
    <p:custDataLst>
      <p:tags r:id="rId1"/>
    </p:custDataLst>
    <p:extLst>
      <p:ext uri="{BB962C8B-B14F-4D97-AF65-F5344CB8AC3E}">
        <p14:creationId xmlns:p14="http://schemas.microsoft.com/office/powerpoint/2010/main" val="3632222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41435" cy="1081342"/>
          </a:xfrm>
          <a:solidFill>
            <a:srgbClr val="853A51"/>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PLAN TO APPLY: </a:t>
            </a:r>
            <a:r>
              <a:rPr lang="en-US" sz="4800" b="1" err="1">
                <a:solidFill>
                  <a:srgbClr val="FFD757"/>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RePORT</a:t>
            </a: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10287316" cy="4351338"/>
          </a:xfrm>
        </p:spPr>
        <p:txBody>
          <a:bodyPr>
            <a:normAutofit/>
          </a:bodyPr>
          <a:lstStyle/>
          <a:p>
            <a:r>
              <a:rPr lang="en-US">
                <a:solidFill>
                  <a:srgbClr val="000000"/>
                </a:solidFill>
                <a:latin typeface="Open Sans Light"/>
                <a:ea typeface="Open Sans Light"/>
                <a:cs typeface="Open Sans Light"/>
              </a:rPr>
              <a:t>Use </a:t>
            </a:r>
            <a:r>
              <a:rPr lang="en-US" err="1">
                <a:solidFill>
                  <a:srgbClr val="000000"/>
                </a:solidFill>
                <a:latin typeface="Open Sans Light"/>
                <a:ea typeface="Open Sans Light"/>
                <a:cs typeface="Open Sans Light"/>
              </a:rPr>
              <a:t>RePORT</a:t>
            </a:r>
            <a:r>
              <a:rPr lang="en-US">
                <a:solidFill>
                  <a:srgbClr val="000000"/>
                </a:solidFill>
                <a:latin typeface="Open Sans Light"/>
                <a:ea typeface="Open Sans Light"/>
                <a:cs typeface="Open Sans Light"/>
              </a:rPr>
              <a:t> to help target your application and find key contacts at NIH</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What is the NIH already funding in my research area?</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What results came out of those projects?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Which Institutes and Centers have priorities that align with my research ideas?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How can I find a relevant point of contact at NIH to discuss my research ideas?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What are my chances of getting funded?</a:t>
            </a:r>
          </a:p>
          <a:p>
            <a:r>
              <a:rPr lang="en-US">
                <a:solidFill>
                  <a:srgbClr val="000000"/>
                </a:solidFill>
                <a:latin typeface="Open Sans Light"/>
                <a:ea typeface="Open Sans Light"/>
                <a:cs typeface="Open Sans Light"/>
              </a:rPr>
              <a:t>Live demonstrations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Walkthrough of </a:t>
            </a:r>
            <a:r>
              <a:rPr lang="en-US" err="1">
                <a:solidFill>
                  <a:srgbClr val="000000"/>
                </a:solidFill>
                <a:latin typeface="Open Sans Light"/>
                <a:ea typeface="Open Sans Light"/>
                <a:cs typeface="Open Sans Light"/>
              </a:rPr>
              <a:t>RePORTER</a:t>
            </a:r>
            <a:r>
              <a:rPr lang="en-US">
                <a:solidFill>
                  <a:srgbClr val="000000"/>
                </a:solidFill>
                <a:latin typeface="Open Sans Light"/>
                <a:ea typeface="Open Sans Light"/>
                <a:cs typeface="Open Sans Light"/>
              </a:rPr>
              <a:t> and Matchmaker tools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Application/award trends and other statistics in NIH Data Book</a:t>
            </a:r>
            <a:endParaRPr lang="en-US"/>
          </a:p>
          <a:p>
            <a:pPr marL="0" indent="0">
              <a:buNone/>
            </a:pPr>
            <a:endParaRPr lang="en-US"/>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6347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43949"/>
            <a:ext cx="1156347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4" name="Slide Number Placeholder 1">
            <a:extLst>
              <a:ext uri="{FF2B5EF4-FFF2-40B4-BE49-F238E27FC236}">
                <a16:creationId xmlns:a16="http://schemas.microsoft.com/office/drawing/2014/main" id="{2EF8DD53-F75E-05D9-3F01-0D3571FBE133}"/>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25</a:t>
            </a:fld>
            <a:endParaRPr lang="en-US"/>
          </a:p>
        </p:txBody>
      </p:sp>
      <p:sp>
        <p:nvSpPr>
          <p:cNvPr id="6" name="Slide Number Placeholder 1">
            <a:extLst>
              <a:ext uri="{FF2B5EF4-FFF2-40B4-BE49-F238E27FC236}">
                <a16:creationId xmlns:a16="http://schemas.microsoft.com/office/drawing/2014/main" id="{92932CBB-6B01-790E-A81A-D0EABE127AFD}"/>
              </a:ext>
            </a:extLst>
          </p:cNvPr>
          <p:cNvSpPr txBox="1">
            <a:spLocks/>
          </p:cNvSpPr>
          <p:nvPr/>
        </p:nvSpPr>
        <p:spPr>
          <a:xfrm>
            <a:off x="880872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DDB576-49B3-42E2-89EA-6E35EA8EF806}" type="slidenum">
              <a:rPr lang="en-US" smtClean="0"/>
              <a:pPr/>
              <a:t>25</a:t>
            </a:fld>
            <a:endParaRPr lang="en-US"/>
          </a:p>
        </p:txBody>
      </p:sp>
    </p:spTree>
    <p:custDataLst>
      <p:tags r:id="rId1"/>
    </p:custDataLst>
    <p:extLst>
      <p:ext uri="{BB962C8B-B14F-4D97-AF65-F5344CB8AC3E}">
        <p14:creationId xmlns:p14="http://schemas.microsoft.com/office/powerpoint/2010/main" val="4223207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F1D39-E4FA-1688-56F0-88617A0A3824}"/>
              </a:ext>
            </a:extLst>
          </p:cNvPr>
          <p:cNvSpPr>
            <a:spLocks noGrp="1"/>
          </p:cNvSpPr>
          <p:nvPr>
            <p:ph type="title"/>
          </p:nvPr>
        </p:nvSpPr>
        <p:spPr/>
        <p:txBody>
          <a:bodyPr/>
          <a:lstStyle/>
          <a:p>
            <a:r>
              <a:rPr lang="en-US"/>
              <a:t>RePORT: One-Stop Shop for Data on NIH Programs</a:t>
            </a:r>
          </a:p>
        </p:txBody>
      </p:sp>
      <p:sp>
        <p:nvSpPr>
          <p:cNvPr id="3" name="Content Placeholder 2">
            <a:extLst>
              <a:ext uri="{FF2B5EF4-FFF2-40B4-BE49-F238E27FC236}">
                <a16:creationId xmlns:a16="http://schemas.microsoft.com/office/drawing/2014/main" id="{F46C980B-7CFE-6367-7A43-D874720424E1}"/>
              </a:ext>
            </a:extLst>
          </p:cNvPr>
          <p:cNvSpPr>
            <a:spLocks noGrp="1"/>
          </p:cNvSpPr>
          <p:nvPr>
            <p:ph idx="1"/>
          </p:nvPr>
        </p:nvSpPr>
        <p:spPr/>
        <p:txBody>
          <a:bodyPr/>
          <a:lstStyle/>
          <a:p>
            <a:r>
              <a:rPr lang="en-US"/>
              <a:t>The Research Portfolio Online Reporting Tools (</a:t>
            </a:r>
            <a:r>
              <a:rPr lang="en-US" err="1"/>
              <a:t>RePORT</a:t>
            </a:r>
            <a:r>
              <a:rPr lang="en-US"/>
              <a:t>) website provides access to reports, data, and analyses of NIH research activities</a:t>
            </a:r>
          </a:p>
          <a:p>
            <a:r>
              <a:rPr lang="en-US"/>
              <a:t>Part of NIH’s commitment to public accountability in carrying out its scientific missions</a:t>
            </a:r>
          </a:p>
          <a:p>
            <a:r>
              <a:rPr lang="en-US"/>
              <a:t>Goals are to</a:t>
            </a:r>
          </a:p>
          <a:p>
            <a:pPr marL="685800" lvl="1" indent="-228600">
              <a:buFont typeface="Courier New" panose="02070309020205020404" pitchFamily="49" charset="0"/>
              <a:buChar char="o"/>
            </a:pPr>
            <a:r>
              <a:rPr lang="en-US"/>
              <a:t>Gather all NIH data and reports</a:t>
            </a:r>
          </a:p>
          <a:p>
            <a:pPr marL="685800" lvl="1" indent="-228600">
              <a:buFont typeface="Courier New" panose="02070309020205020404" pitchFamily="49" charset="0"/>
              <a:buChar char="o"/>
            </a:pPr>
            <a:r>
              <a:rPr lang="en-US"/>
              <a:t>Make these data easily accessible to the public</a:t>
            </a:r>
          </a:p>
          <a:p>
            <a:pPr marL="685800" lvl="1" indent="-228600">
              <a:buFont typeface="Courier New" panose="02070309020205020404" pitchFamily="49" charset="0"/>
              <a:buChar char="o"/>
            </a:pPr>
            <a:r>
              <a:rPr lang="en-US"/>
              <a:t>Highlight the links between NIH funding and research results</a:t>
            </a:r>
          </a:p>
          <a:p>
            <a:r>
              <a:rPr lang="en-US"/>
              <a:t>Access at </a:t>
            </a:r>
            <a:r>
              <a:rPr lang="en-US">
                <a:solidFill>
                  <a:srgbClr val="20558A"/>
                </a:solidFill>
                <a:hlinkClick r:id="rId3">
                  <a:extLst>
                    <a:ext uri="{A12FA001-AC4F-418D-AE19-62706E023703}">
                      <ahyp:hlinkClr xmlns:ahyp="http://schemas.microsoft.com/office/drawing/2018/hyperlinkcolor" val="tx"/>
                    </a:ext>
                  </a:extLst>
                </a:hlinkClick>
              </a:rPr>
              <a:t>https://RePORT.nih.gov</a:t>
            </a:r>
            <a:endParaRPr lang="en-US">
              <a:solidFill>
                <a:srgbClr val="20558A"/>
              </a:solidFill>
            </a:endParaRPr>
          </a:p>
          <a:p>
            <a:r>
              <a:rPr lang="en-US"/>
              <a:t>Support at </a:t>
            </a:r>
            <a:r>
              <a:rPr lang="en-US">
                <a:solidFill>
                  <a:srgbClr val="20558A"/>
                </a:solidFill>
                <a:hlinkClick r:id="rId4">
                  <a:extLst>
                    <a:ext uri="{A12FA001-AC4F-418D-AE19-62706E023703}">
                      <ahyp:hlinkClr xmlns:ahyp="http://schemas.microsoft.com/office/drawing/2018/hyperlinkcolor" val="tx"/>
                    </a:ext>
                  </a:extLst>
                </a:hlinkClick>
              </a:rPr>
              <a:t>RePORT@mail.nih.gov</a:t>
            </a:r>
            <a:endParaRPr lang="en-US">
              <a:solidFill>
                <a:srgbClr val="20558A"/>
              </a:solidFill>
            </a:endParaRPr>
          </a:p>
        </p:txBody>
      </p:sp>
      <p:sp>
        <p:nvSpPr>
          <p:cNvPr id="2" name="Slide Number Placeholder 1">
            <a:extLst>
              <a:ext uri="{FF2B5EF4-FFF2-40B4-BE49-F238E27FC236}">
                <a16:creationId xmlns:a16="http://schemas.microsoft.com/office/drawing/2014/main" id="{E885B6C1-9418-A343-6A57-0EC014166829}"/>
              </a:ext>
            </a:extLst>
          </p:cNvPr>
          <p:cNvSpPr>
            <a:spLocks noGrp="1"/>
          </p:cNvSpPr>
          <p:nvPr>
            <p:ph type="sldNum" sz="quarter" idx="12"/>
          </p:nvPr>
        </p:nvSpPr>
        <p:spPr/>
        <p:txBody>
          <a:bodyPr/>
          <a:lstStyle/>
          <a:p>
            <a:fld id="{A7DDB576-49B3-42E2-89EA-6E35EA8EF806}" type="slidenum">
              <a:rPr lang="en-US" smtClean="0"/>
              <a:pPr/>
              <a:t>26</a:t>
            </a:fld>
            <a:endParaRPr lang="en-US"/>
          </a:p>
        </p:txBody>
      </p:sp>
    </p:spTree>
    <p:custDataLst>
      <p:tags r:id="rId1"/>
    </p:custDataLst>
    <p:extLst>
      <p:ext uri="{BB962C8B-B14F-4D97-AF65-F5344CB8AC3E}">
        <p14:creationId xmlns:p14="http://schemas.microsoft.com/office/powerpoint/2010/main" val="1864317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CEB75-0578-3AFC-7ED2-CD30CC67C2F1}"/>
              </a:ext>
            </a:extLst>
          </p:cNvPr>
          <p:cNvSpPr>
            <a:spLocks noGrp="1"/>
          </p:cNvSpPr>
          <p:nvPr>
            <p:ph type="title"/>
          </p:nvPr>
        </p:nvSpPr>
        <p:spPr/>
        <p:txBody>
          <a:bodyPr/>
          <a:lstStyle/>
          <a:p>
            <a:r>
              <a:rPr lang="en-US"/>
              <a:t>Multiple Tools on the </a:t>
            </a:r>
            <a:r>
              <a:rPr lang="en-US" err="1"/>
              <a:t>RePORT</a:t>
            </a:r>
            <a:r>
              <a:rPr lang="en-US"/>
              <a:t> Website</a:t>
            </a:r>
          </a:p>
        </p:txBody>
      </p:sp>
      <p:pic>
        <p:nvPicPr>
          <p:cNvPr id="5" name="Picture 4" descr="RePORT homepage showing links to different tools including RePORTER, Matchmaker, Awards by Location, Categorical Spending, and NIH Data Book">
            <a:extLst>
              <a:ext uri="{FF2B5EF4-FFF2-40B4-BE49-F238E27FC236}">
                <a16:creationId xmlns:a16="http://schemas.microsoft.com/office/drawing/2014/main" id="{841B773D-5054-D55A-5902-DA8945197E6E}"/>
              </a:ext>
            </a:extLst>
          </p:cNvPr>
          <p:cNvPicPr>
            <a:picLocks noChangeAspect="1"/>
          </p:cNvPicPr>
          <p:nvPr/>
        </p:nvPicPr>
        <p:blipFill>
          <a:blip r:embed="rId3"/>
          <a:stretch>
            <a:fillRect/>
          </a:stretch>
        </p:blipFill>
        <p:spPr>
          <a:xfrm>
            <a:off x="335638" y="1573558"/>
            <a:ext cx="10462888" cy="5220226"/>
          </a:xfrm>
          <a:prstGeom prst="rect">
            <a:avLst/>
          </a:prstGeom>
          <a:effectLst>
            <a:outerShdw blurRad="2921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43DFF738-EF26-D6FC-5679-EF17E91080D5}"/>
              </a:ext>
            </a:extLst>
          </p:cNvPr>
          <p:cNvSpPr>
            <a:spLocks noGrp="1"/>
          </p:cNvSpPr>
          <p:nvPr>
            <p:ph type="sldNum" sz="quarter" idx="12"/>
          </p:nvPr>
        </p:nvSpPr>
        <p:spPr/>
        <p:txBody>
          <a:bodyPr/>
          <a:lstStyle/>
          <a:p>
            <a:fld id="{A7DDB576-49B3-42E2-89EA-6E35EA8EF806}" type="slidenum">
              <a:rPr lang="en-US" smtClean="0"/>
              <a:pPr/>
              <a:t>27</a:t>
            </a:fld>
            <a:endParaRPr lang="en-US"/>
          </a:p>
        </p:txBody>
      </p:sp>
    </p:spTree>
    <p:custDataLst>
      <p:tags r:id="rId1"/>
    </p:custDataLst>
    <p:extLst>
      <p:ext uri="{BB962C8B-B14F-4D97-AF65-F5344CB8AC3E}">
        <p14:creationId xmlns:p14="http://schemas.microsoft.com/office/powerpoint/2010/main" val="2334696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AB848-EE5A-0A12-0805-F96415303474}"/>
              </a:ext>
            </a:extLst>
          </p:cNvPr>
          <p:cNvSpPr>
            <a:spLocks noGrp="1"/>
          </p:cNvSpPr>
          <p:nvPr>
            <p:ph type="title"/>
          </p:nvPr>
        </p:nvSpPr>
        <p:spPr/>
        <p:txBody>
          <a:bodyPr/>
          <a:lstStyle/>
          <a:p>
            <a:r>
              <a:rPr lang="en-US">
                <a:latin typeface="Open Sans"/>
                <a:ea typeface="Open Sans"/>
                <a:cs typeface="Open Sans"/>
              </a:rPr>
              <a:t>Using </a:t>
            </a:r>
            <a:r>
              <a:rPr lang="en-US" err="1">
                <a:latin typeface="Open Sans"/>
                <a:ea typeface="Open Sans"/>
                <a:cs typeface="Open Sans"/>
              </a:rPr>
              <a:t>RePORTER</a:t>
            </a:r>
            <a:r>
              <a:rPr lang="en-US">
                <a:latin typeface="Open Sans"/>
                <a:ea typeface="Open Sans"/>
                <a:cs typeface="Open Sans"/>
              </a:rPr>
              <a:t> to Help With Your Application</a:t>
            </a:r>
          </a:p>
        </p:txBody>
      </p:sp>
      <p:sp>
        <p:nvSpPr>
          <p:cNvPr id="3" name="Content Placeholder 2">
            <a:extLst>
              <a:ext uri="{FF2B5EF4-FFF2-40B4-BE49-F238E27FC236}">
                <a16:creationId xmlns:a16="http://schemas.microsoft.com/office/drawing/2014/main" id="{1A8BFA03-F725-D6DA-AD06-EC659047CF50}"/>
              </a:ext>
            </a:extLst>
          </p:cNvPr>
          <p:cNvSpPr>
            <a:spLocks noGrp="1"/>
          </p:cNvSpPr>
          <p:nvPr>
            <p:ph idx="1"/>
          </p:nvPr>
        </p:nvSpPr>
        <p:spPr/>
        <p:txBody>
          <a:bodyPr vert="horz" lIns="91440" tIns="45720" rIns="91440" bIns="45720" rtlCol="0" anchor="t">
            <a:normAutofit/>
          </a:bodyPr>
          <a:lstStyle/>
          <a:p>
            <a:r>
              <a:rPr lang="en-US">
                <a:latin typeface="Open Sans Light"/>
                <a:ea typeface="Open Sans Light"/>
                <a:cs typeface="Open Sans Light"/>
              </a:rPr>
              <a:t>Find funded research projects in areas similar to your</a:t>
            </a:r>
          </a:p>
          <a:p>
            <a:r>
              <a:rPr lang="en-US">
                <a:latin typeface="Open Sans Light"/>
                <a:ea typeface="Open Sans Light"/>
                <a:cs typeface="Open Sans Light"/>
              </a:rPr>
              <a:t>Identify potential collaborators</a:t>
            </a:r>
          </a:p>
          <a:p>
            <a:r>
              <a:rPr lang="en-US">
                <a:latin typeface="Open Sans Light"/>
                <a:ea typeface="Open Sans Light"/>
                <a:cs typeface="Open Sans Light"/>
              </a:rPr>
              <a:t>Find projects awarded earlier under similar funding opportunities</a:t>
            </a:r>
          </a:p>
          <a:p>
            <a:r>
              <a:rPr lang="en-US">
                <a:latin typeface="Open Sans Light"/>
                <a:ea typeface="Open Sans Light"/>
                <a:cs typeface="Open Sans Light"/>
              </a:rPr>
              <a:t>RePORT</a:t>
            </a:r>
            <a:r>
              <a:rPr lang="en-US" u="sng">
                <a:latin typeface="Open Sans Light"/>
                <a:ea typeface="Open Sans Light"/>
                <a:cs typeface="Open Sans Light"/>
              </a:rPr>
              <a:t>ER</a:t>
            </a:r>
            <a:r>
              <a:rPr lang="en-US">
                <a:latin typeface="Open Sans Light"/>
                <a:ea typeface="Open Sans Light"/>
                <a:cs typeface="Open Sans Light"/>
              </a:rPr>
              <a:t> = </a:t>
            </a:r>
            <a:r>
              <a:rPr lang="en-US" u="sng">
                <a:latin typeface="Open Sans Light"/>
                <a:ea typeface="Open Sans Light"/>
                <a:cs typeface="Open Sans Light"/>
              </a:rPr>
              <a:t>E</a:t>
            </a:r>
            <a:r>
              <a:rPr lang="en-US">
                <a:latin typeface="Open Sans Light"/>
                <a:ea typeface="Open Sans Light"/>
                <a:cs typeface="Open Sans Light"/>
              </a:rPr>
              <a:t>xpenditures and </a:t>
            </a:r>
            <a:r>
              <a:rPr lang="en-US" u="sng">
                <a:latin typeface="Open Sans Light"/>
                <a:ea typeface="Open Sans Light"/>
                <a:cs typeface="Open Sans Light"/>
              </a:rPr>
              <a:t>R</a:t>
            </a:r>
            <a:r>
              <a:rPr lang="en-US">
                <a:latin typeface="Open Sans Light"/>
                <a:ea typeface="Open Sans Light"/>
                <a:cs typeface="Open Sans Light"/>
              </a:rPr>
              <a:t>esults</a:t>
            </a:r>
          </a:p>
          <a:p>
            <a:pPr marL="685800" lvl="1" indent="-228600">
              <a:buFont typeface="Courier New" panose="02070309020205020404" pitchFamily="49" charset="0"/>
              <a:buChar char="o"/>
            </a:pPr>
            <a:r>
              <a:rPr lang="en-US">
                <a:latin typeface="Open Sans Light"/>
                <a:ea typeface="Open Sans Light"/>
                <a:cs typeface="Open Sans Light"/>
              </a:rPr>
              <a:t>Updated weekly with newly funded grants</a:t>
            </a:r>
          </a:p>
          <a:p>
            <a:pPr marL="685800" lvl="1" indent="-228600">
              <a:buFont typeface="Courier New" panose="02070309020205020404" pitchFamily="49" charset="0"/>
              <a:buChar char="o"/>
            </a:pPr>
            <a:r>
              <a:rPr lang="en-US">
                <a:latin typeface="Open Sans Light"/>
                <a:ea typeface="Open Sans Light"/>
                <a:cs typeface="Open Sans Light"/>
              </a:rPr>
              <a:t>Patents, publications, and other research outcomes</a:t>
            </a:r>
          </a:p>
          <a:p>
            <a:r>
              <a:rPr lang="en-US">
                <a:latin typeface="Open Sans Light"/>
                <a:ea typeface="Open Sans Light"/>
                <a:cs typeface="Open Sans Light"/>
              </a:rPr>
              <a:t>Information is included from</a:t>
            </a:r>
          </a:p>
          <a:p>
            <a:pPr marL="685800" lvl="1" indent="-228600">
              <a:buFont typeface="Courier New" panose="02070309020205020404" pitchFamily="49" charset="0"/>
              <a:buChar char="o"/>
            </a:pPr>
            <a:r>
              <a:rPr lang="en-US">
                <a:latin typeface="Open Sans Light"/>
                <a:ea typeface="Open Sans Light"/>
                <a:cs typeface="Open Sans Light"/>
              </a:rPr>
              <a:t>NIH, extramural and intramural since FY 1985</a:t>
            </a:r>
          </a:p>
          <a:p>
            <a:pPr marL="685800" lvl="1" indent="-228600">
              <a:buFont typeface="Courier New" panose="02070309020205020404" pitchFamily="49" charset="0"/>
              <a:buChar char="o"/>
            </a:pPr>
            <a:r>
              <a:rPr lang="en-US">
                <a:latin typeface="Open Sans Light"/>
                <a:ea typeface="Open Sans Light"/>
                <a:cs typeface="Open Sans Light"/>
              </a:rPr>
              <a:t>Projects supported by other components of the Department of Health and Human Services (HHS) and Veterans Affairs (VA)</a:t>
            </a:r>
          </a:p>
        </p:txBody>
      </p:sp>
      <p:sp>
        <p:nvSpPr>
          <p:cNvPr id="2" name="Slide Number Placeholder 1">
            <a:extLst>
              <a:ext uri="{FF2B5EF4-FFF2-40B4-BE49-F238E27FC236}">
                <a16:creationId xmlns:a16="http://schemas.microsoft.com/office/drawing/2014/main" id="{A9252419-5A26-7121-E6B5-217DD592666B}"/>
              </a:ext>
            </a:extLst>
          </p:cNvPr>
          <p:cNvSpPr>
            <a:spLocks noGrp="1"/>
          </p:cNvSpPr>
          <p:nvPr>
            <p:ph type="sldNum" sz="quarter" idx="12"/>
          </p:nvPr>
        </p:nvSpPr>
        <p:spPr/>
        <p:txBody>
          <a:bodyPr/>
          <a:lstStyle/>
          <a:p>
            <a:fld id="{A7DDB576-49B3-42E2-89EA-6E35EA8EF806}" type="slidenum">
              <a:rPr lang="en-US" smtClean="0"/>
              <a:pPr/>
              <a:t>28</a:t>
            </a:fld>
            <a:endParaRPr lang="en-US"/>
          </a:p>
        </p:txBody>
      </p:sp>
    </p:spTree>
    <p:custDataLst>
      <p:tags r:id="rId1"/>
    </p:custDataLst>
    <p:extLst>
      <p:ext uri="{BB962C8B-B14F-4D97-AF65-F5344CB8AC3E}">
        <p14:creationId xmlns:p14="http://schemas.microsoft.com/office/powerpoint/2010/main" val="1869520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1AA50-DE42-2F22-01BF-A16745E5BDF8}"/>
              </a:ext>
            </a:extLst>
          </p:cNvPr>
          <p:cNvSpPr>
            <a:spLocks noGrp="1"/>
          </p:cNvSpPr>
          <p:nvPr>
            <p:ph type="title"/>
          </p:nvPr>
        </p:nvSpPr>
        <p:spPr>
          <a:xfrm>
            <a:off x="838200" y="365125"/>
            <a:ext cx="6270812" cy="1325563"/>
          </a:xfrm>
        </p:spPr>
        <p:txBody>
          <a:bodyPr/>
          <a:lstStyle/>
          <a:p>
            <a:r>
              <a:rPr lang="en-US"/>
              <a:t>Multiple Ways to Search </a:t>
            </a:r>
            <a:r>
              <a:rPr lang="en-US" err="1"/>
              <a:t>RePORTER</a:t>
            </a:r>
            <a:endParaRPr lang="en-US"/>
          </a:p>
        </p:txBody>
      </p:sp>
      <p:pic>
        <p:nvPicPr>
          <p:cNvPr id="5" name="RePORTER Quick Search" descr="RePORTER Quick Search query field. It states that the query field will search text, PI names, project numbers, fiscal year, and agency.">
            <a:extLst>
              <a:ext uri="{FF2B5EF4-FFF2-40B4-BE49-F238E27FC236}">
                <a16:creationId xmlns:a16="http://schemas.microsoft.com/office/drawing/2014/main" id="{886B915A-9837-EB86-9466-E9FA54D6C2A9}"/>
              </a:ext>
            </a:extLst>
          </p:cNvPr>
          <p:cNvPicPr>
            <a:picLocks noChangeAspect="1"/>
          </p:cNvPicPr>
          <p:nvPr/>
        </p:nvPicPr>
        <p:blipFill>
          <a:blip r:embed="rId3"/>
          <a:stretch>
            <a:fillRect/>
          </a:stretch>
        </p:blipFill>
        <p:spPr>
          <a:xfrm>
            <a:off x="1138518" y="1733763"/>
            <a:ext cx="4013405" cy="1777366"/>
          </a:xfrm>
          <a:prstGeom prst="rect">
            <a:avLst/>
          </a:prstGeom>
          <a:effectLst>
            <a:outerShdw blurRad="292100" dist="139700" dir="2700000" algn="ctr" rotWithShape="0">
              <a:srgbClr val="000000">
                <a:alpha val="65000"/>
              </a:srgbClr>
            </a:outerShdw>
          </a:effectLst>
        </p:spPr>
      </p:pic>
      <p:sp>
        <p:nvSpPr>
          <p:cNvPr id="3" name="Content Placeholder 2">
            <a:extLst>
              <a:ext uri="{FF2B5EF4-FFF2-40B4-BE49-F238E27FC236}">
                <a16:creationId xmlns:a16="http://schemas.microsoft.com/office/drawing/2014/main" id="{7FB74273-A880-3FFB-385D-0213249CADD1}"/>
              </a:ext>
            </a:extLst>
          </p:cNvPr>
          <p:cNvSpPr>
            <a:spLocks noGrp="1"/>
          </p:cNvSpPr>
          <p:nvPr>
            <p:ph idx="1"/>
          </p:nvPr>
        </p:nvSpPr>
        <p:spPr>
          <a:xfrm>
            <a:off x="838200" y="3675529"/>
            <a:ext cx="4872318" cy="2501433"/>
          </a:xfrm>
        </p:spPr>
        <p:txBody>
          <a:bodyPr>
            <a:normAutofit fontScale="92500" lnSpcReduction="20000"/>
          </a:bodyPr>
          <a:lstStyle/>
          <a:p>
            <a:r>
              <a:rPr lang="en-US"/>
              <a:t>Quick Search automatically looks across multiple search fields, returning relevant results for common queries</a:t>
            </a:r>
          </a:p>
          <a:p>
            <a:r>
              <a:rPr lang="en-US"/>
              <a:t>Interactive charts let you jump into active projects based on location or Institute/Center</a:t>
            </a:r>
          </a:p>
          <a:p>
            <a:r>
              <a:rPr lang="en-US"/>
              <a:t>Advanced Projects Search allows you to precisely define search fields</a:t>
            </a:r>
          </a:p>
        </p:txBody>
      </p:sp>
      <p:pic>
        <p:nvPicPr>
          <p:cNvPr id="7" name="Picture 6" descr="Active Projects by Institute/Center bar chart showing Number of Active Projects on Y axis and list of Institutes/Centers on X axis">
            <a:extLst>
              <a:ext uri="{FF2B5EF4-FFF2-40B4-BE49-F238E27FC236}">
                <a16:creationId xmlns:a16="http://schemas.microsoft.com/office/drawing/2014/main" id="{B04C4E28-3460-A3B8-023C-2B8468CA16FB}"/>
              </a:ext>
            </a:extLst>
          </p:cNvPr>
          <p:cNvPicPr>
            <a:picLocks noChangeAspect="1"/>
          </p:cNvPicPr>
          <p:nvPr/>
        </p:nvPicPr>
        <p:blipFill>
          <a:blip r:embed="rId4"/>
          <a:stretch>
            <a:fillRect/>
          </a:stretch>
        </p:blipFill>
        <p:spPr>
          <a:xfrm>
            <a:off x="5683624" y="0"/>
            <a:ext cx="6508376" cy="2120012"/>
          </a:xfrm>
          <a:prstGeom prst="rect">
            <a:avLst/>
          </a:prstGeom>
        </p:spPr>
      </p:pic>
      <p:pic>
        <p:nvPicPr>
          <p:cNvPr id="6" name="RePORTER Advanced Projects Search" descr="RePORTER Advanced Projects Search showing individual search fields for precise searching">
            <a:extLst>
              <a:ext uri="{FF2B5EF4-FFF2-40B4-BE49-F238E27FC236}">
                <a16:creationId xmlns:a16="http://schemas.microsoft.com/office/drawing/2014/main" id="{8B6838ED-9EE1-09E8-9690-E1984A191EFD}"/>
              </a:ext>
            </a:extLst>
          </p:cNvPr>
          <p:cNvPicPr>
            <a:picLocks noChangeAspect="1"/>
          </p:cNvPicPr>
          <p:nvPr/>
        </p:nvPicPr>
        <p:blipFill rotWithShape="1">
          <a:blip r:embed="rId5"/>
          <a:srcRect b="8579"/>
          <a:stretch/>
        </p:blipFill>
        <p:spPr>
          <a:xfrm>
            <a:off x="5683623" y="2087912"/>
            <a:ext cx="6508378" cy="4773168"/>
          </a:xfrm>
          <a:prstGeom prst="rect">
            <a:avLst/>
          </a:prstGeom>
        </p:spPr>
      </p:pic>
      <p:sp>
        <p:nvSpPr>
          <p:cNvPr id="2" name="Slide Number Placeholder 1">
            <a:extLst>
              <a:ext uri="{FF2B5EF4-FFF2-40B4-BE49-F238E27FC236}">
                <a16:creationId xmlns:a16="http://schemas.microsoft.com/office/drawing/2014/main" id="{3FCC37E4-2EDA-4B75-539B-7CB7E93C745F}"/>
              </a:ext>
            </a:extLst>
          </p:cNvPr>
          <p:cNvSpPr>
            <a:spLocks noGrp="1"/>
          </p:cNvSpPr>
          <p:nvPr>
            <p:ph type="sldNum" sz="quarter" idx="12"/>
          </p:nvPr>
        </p:nvSpPr>
        <p:spPr/>
        <p:txBody>
          <a:bodyPr/>
          <a:lstStyle/>
          <a:p>
            <a:fld id="{A7DDB576-49B3-42E2-89EA-6E35EA8EF806}" type="slidenum">
              <a:rPr lang="en-US" smtClean="0"/>
              <a:pPr/>
              <a:t>29</a:t>
            </a:fld>
            <a:endParaRPr lang="en-US"/>
          </a:p>
        </p:txBody>
      </p:sp>
    </p:spTree>
    <p:custDataLst>
      <p:tags r:id="rId1"/>
    </p:custDataLst>
    <p:extLst>
      <p:ext uri="{BB962C8B-B14F-4D97-AF65-F5344CB8AC3E}">
        <p14:creationId xmlns:p14="http://schemas.microsoft.com/office/powerpoint/2010/main" val="2806549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Image: NIH Building 1, Home of NIH leadership">
            <a:extLst>
              <a:ext uri="{FF2B5EF4-FFF2-40B4-BE49-F238E27FC236}">
                <a16:creationId xmlns:a16="http://schemas.microsoft.com/office/drawing/2014/main" id="{2088CB2A-3D7A-AB4F-087E-23DC8B051EF7}"/>
              </a:ext>
            </a:extLst>
          </p:cNvPr>
          <p:cNvGrpSpPr/>
          <p:nvPr/>
        </p:nvGrpSpPr>
        <p:grpSpPr>
          <a:xfrm>
            <a:off x="2737866" y="0"/>
            <a:ext cx="9669642" cy="6857990"/>
            <a:chOff x="2737866" y="0"/>
            <a:chExt cx="9669642" cy="6857990"/>
          </a:xfrm>
        </p:grpSpPr>
        <p:pic>
          <p:nvPicPr>
            <p:cNvPr id="4" name="Picture 3" descr="NIH Building 1 - Brick building with large columns, trees in front">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184" r="3184"/>
            <a:stretch/>
          </p:blipFill>
          <p:spPr>
            <a:xfrm>
              <a:off x="2737866" y="0"/>
              <a:ext cx="9669642" cy="6857990"/>
            </a:xfrm>
            <a:prstGeom prst="rect">
              <a:avLst/>
            </a:prstGeom>
          </p:spPr>
        </p:pic>
        <p:sp>
          <p:nvSpPr>
            <p:cNvPr id="5" name="TextBox 4">
              <a:extLst>
                <a:ext uri="{FF2B5EF4-FFF2-40B4-BE49-F238E27FC236}">
                  <a16:creationId xmlns:a16="http://schemas.microsoft.com/office/drawing/2014/main" id="{0B3FDCFA-A065-C673-797B-9A2E917199FF}"/>
                </a:ext>
              </a:extLst>
            </p:cNvPr>
            <p:cNvSpPr txBox="1"/>
            <p:nvPr/>
          </p:nvSpPr>
          <p:spPr>
            <a:xfrm>
              <a:off x="10137799" y="6121439"/>
              <a:ext cx="2091676" cy="523220"/>
            </a:xfrm>
            <a:prstGeom prst="rect">
              <a:avLst/>
            </a:prstGeom>
            <a:solidFill>
              <a:srgbClr val="DDC5A9"/>
            </a:solidFill>
            <a:ln w="12700">
              <a:noFill/>
            </a:ln>
            <a:effectLst>
              <a:softEdge rad="31750"/>
            </a:effectLst>
          </p:spPr>
          <p:txBody>
            <a:bodyPr wrap="square" rtlCol="0">
              <a:spAutoFit/>
            </a:bodyPr>
            <a:lstStyle/>
            <a:p>
              <a:r>
                <a:rPr lang="en-US" sz="1400"/>
                <a:t>Image: NIH Building 1 </a:t>
              </a:r>
            </a:p>
            <a:p>
              <a:r>
                <a:rPr lang="en-US" sz="1400"/>
                <a:t>(Home of NIH leadership)</a:t>
              </a:r>
            </a:p>
          </p:txBody>
        </p:sp>
      </p:gr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80002" y="-743877"/>
            <a:ext cx="5876940" cy="2790340"/>
          </a:xfrm>
          <a:noFill/>
        </p:spPr>
        <p:txBody>
          <a:bodyPr vert="horz" lIns="91440" tIns="45720" rIns="91440" bIns="45720" rtlCol="0" anchor="b">
            <a:normAutofit/>
          </a:bodyPr>
          <a:lstStyle/>
          <a:p>
            <a:pPr>
              <a:lnSpc>
                <a:spcPct val="90000"/>
              </a:lnSpc>
            </a:pPr>
            <a:r>
              <a:rPr lang="en-US" sz="6000" b="1">
                <a:solidFill>
                  <a:schemeClr val="tx2">
                    <a:lumMod val="75000"/>
                  </a:schemeClr>
                </a:solidFill>
              </a:rPr>
              <a:t>New to NIH</a:t>
            </a:r>
            <a:br>
              <a:rPr lang="en-US" sz="6000" b="1">
                <a:solidFill>
                  <a:schemeClr val="tx1"/>
                </a:solidFill>
              </a:rPr>
            </a:br>
            <a:endParaRPr lang="en-US" sz="6000" b="1">
              <a:solidFill>
                <a:schemeClr val="tx1"/>
              </a:solidFill>
            </a:endParaRPr>
          </a:p>
        </p:txBody>
      </p:sp>
      <p:sp>
        <p:nvSpPr>
          <p:cNvPr id="3" name="TextBox 2">
            <a:extLst>
              <a:ext uri="{FF2B5EF4-FFF2-40B4-BE49-F238E27FC236}">
                <a16:creationId xmlns:a16="http://schemas.microsoft.com/office/drawing/2014/main" id="{FC96AF19-D74E-6BE3-8942-BB01F32695CD}"/>
              </a:ext>
            </a:extLst>
          </p:cNvPr>
          <p:cNvSpPr txBox="1"/>
          <p:nvPr/>
        </p:nvSpPr>
        <p:spPr>
          <a:xfrm>
            <a:off x="5538335" y="326605"/>
            <a:ext cx="3185258" cy="707886"/>
          </a:xfrm>
          <a:prstGeom prst="rect">
            <a:avLst/>
          </a:prstGeom>
          <a:solidFill>
            <a:srgbClr val="853A51"/>
          </a:solidFill>
        </p:spPr>
        <p:txBody>
          <a:bodyPr wrap="square" rtlCol="0">
            <a:spAutoFit/>
          </a:bodyPr>
          <a:lstStyle/>
          <a:p>
            <a:pPr marL="342900" indent="-342900">
              <a:buFont typeface="Arial" panose="020B0604020202020204" pitchFamily="34" charset="0"/>
              <a:buChar char="•"/>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Part One Recap</a:t>
            </a:r>
          </a:p>
          <a:p>
            <a:pPr marL="342900" indent="-342900">
              <a:buFont typeface="Arial" panose="020B0604020202020204" pitchFamily="34" charset="0"/>
              <a:buChar char="•"/>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Terminology</a:t>
            </a:r>
          </a:p>
        </p:txBody>
      </p:sp>
      <p:sp>
        <p:nvSpPr>
          <p:cNvPr id="6" name="TextBox 5">
            <a:extLst>
              <a:ext uri="{FF2B5EF4-FFF2-40B4-BE49-F238E27FC236}">
                <a16:creationId xmlns:a16="http://schemas.microsoft.com/office/drawing/2014/main" id="{B5C83620-868E-D553-B2C6-77E89E914ACF}"/>
              </a:ext>
            </a:extLst>
          </p:cNvPr>
          <p:cNvSpPr txBox="1"/>
          <p:nvPr/>
        </p:nvSpPr>
        <p:spPr>
          <a:xfrm>
            <a:off x="-726182" y="1034491"/>
            <a:ext cx="5239805" cy="584775"/>
          </a:xfrm>
          <a:prstGeom prst="rect">
            <a:avLst/>
          </a:prstGeom>
          <a:noFill/>
          <a:ln>
            <a:noFill/>
          </a:ln>
        </p:spPr>
        <p:txBody>
          <a:bodyPr wrap="square" rtlCol="0">
            <a:spAutoFit/>
          </a:bodyPr>
          <a:lstStyle/>
          <a:p>
            <a:pPr algn="ctr"/>
            <a:r>
              <a:rPr lang="en-US" sz="3200" b="1">
                <a:solidFill>
                  <a:srgbClr val="20558A"/>
                </a:solidFill>
              </a:rPr>
              <a:t>PRESENTERS</a:t>
            </a:r>
          </a:p>
        </p:txBody>
      </p:sp>
      <p:grpSp>
        <p:nvGrpSpPr>
          <p:cNvPr id="12" name="Group 11" descr="Megan Columbus&#10;Director&#10;Division of Communications and Outreach&#10;Office of Extramural Research (OER), NIH&#10;">
            <a:extLst>
              <a:ext uri="{FF2B5EF4-FFF2-40B4-BE49-F238E27FC236}">
                <a16:creationId xmlns:a16="http://schemas.microsoft.com/office/drawing/2014/main" id="{850CCEE7-7AAE-6298-F81F-C6BBD16B6B30}"/>
              </a:ext>
            </a:extLst>
          </p:cNvPr>
          <p:cNvGrpSpPr/>
          <p:nvPr/>
        </p:nvGrpSpPr>
        <p:grpSpPr>
          <a:xfrm>
            <a:off x="125084" y="1660654"/>
            <a:ext cx="3549415" cy="2379864"/>
            <a:chOff x="125084" y="1660654"/>
            <a:chExt cx="3549415" cy="2379864"/>
          </a:xfrm>
        </p:grpSpPr>
        <p:sp>
          <p:nvSpPr>
            <p:cNvPr id="9" name="TextBox 8">
              <a:extLst>
                <a:ext uri="{FF2B5EF4-FFF2-40B4-BE49-F238E27FC236}">
                  <a16:creationId xmlns:a16="http://schemas.microsoft.com/office/drawing/2014/main" id="{9D446C2B-B575-4A94-04E2-69802BD0638A}"/>
                </a:ext>
              </a:extLst>
            </p:cNvPr>
            <p:cNvSpPr txBox="1"/>
            <p:nvPr/>
          </p:nvSpPr>
          <p:spPr>
            <a:xfrm>
              <a:off x="125084" y="2870967"/>
              <a:ext cx="3549415" cy="1169551"/>
            </a:xfrm>
            <a:prstGeom prst="rect">
              <a:avLst/>
            </a:prstGeom>
            <a:noFill/>
          </p:spPr>
          <p:txBody>
            <a:bodyPr wrap="square" rtlCol="0">
              <a:spAutoFit/>
            </a:bodyPr>
            <a:lstStyle/>
            <a:p>
              <a:pPr algn="ctr"/>
              <a:r>
                <a:rPr lang="en-US" sz="1400" b="1"/>
                <a:t>Megan Columbus</a:t>
              </a:r>
            </a:p>
            <a:p>
              <a:pPr algn="ctr"/>
              <a:r>
                <a:rPr lang="en-US" sz="1400"/>
                <a:t>Director</a:t>
              </a:r>
            </a:p>
            <a:p>
              <a:pPr algn="ctr"/>
              <a:r>
                <a:rPr lang="en-US" sz="1400"/>
                <a:t>Division of Communications and Outreach</a:t>
              </a:r>
            </a:p>
            <a:p>
              <a:pPr algn="ctr"/>
              <a:endParaRPr lang="en-US" sz="1400"/>
            </a:p>
            <a:p>
              <a:pPr algn="ctr"/>
              <a:r>
                <a:rPr lang="en-US" sz="1400"/>
                <a:t>Office of Extramural Research (OER), NIH</a:t>
              </a:r>
            </a:p>
          </p:txBody>
        </p:sp>
        <p:pic>
          <p:nvPicPr>
            <p:cNvPr id="11" name="Picture 10">
              <a:extLst>
                <a:ext uri="{FF2B5EF4-FFF2-40B4-BE49-F238E27FC236}">
                  <a16:creationId xmlns:a16="http://schemas.microsoft.com/office/drawing/2014/main" id="{93CBD7CD-FB5D-1822-9FF7-1D2E65096F86}"/>
                </a:ext>
              </a:extLst>
            </p:cNvPr>
            <p:cNvPicPr>
              <a:picLocks noChangeAspect="1"/>
            </p:cNvPicPr>
            <p:nvPr/>
          </p:nvPicPr>
          <p:blipFill>
            <a:blip r:embed="rId6"/>
            <a:stretch>
              <a:fillRect/>
            </a:stretch>
          </p:blipFill>
          <p:spPr>
            <a:xfrm>
              <a:off x="888740" y="1660654"/>
              <a:ext cx="2001364" cy="1249406"/>
            </a:xfrm>
            <a:prstGeom prst="rect">
              <a:avLst/>
            </a:prstGeom>
          </p:spPr>
        </p:pic>
      </p:grpSp>
      <p:grpSp>
        <p:nvGrpSpPr>
          <p:cNvPr id="10" name="Group 9" descr="Sheri Cummins &#10;Communications Strategist &#10;Division of Communications and Outreach&#10;Office of Extramural Research (OER), NIH&#10;">
            <a:extLst>
              <a:ext uri="{FF2B5EF4-FFF2-40B4-BE49-F238E27FC236}">
                <a16:creationId xmlns:a16="http://schemas.microsoft.com/office/drawing/2014/main" id="{14EC6F28-864C-DDAD-20F5-34732A808F6C}"/>
              </a:ext>
            </a:extLst>
          </p:cNvPr>
          <p:cNvGrpSpPr/>
          <p:nvPr/>
        </p:nvGrpSpPr>
        <p:grpSpPr>
          <a:xfrm>
            <a:off x="3789" y="4236351"/>
            <a:ext cx="3707994" cy="2485252"/>
            <a:chOff x="3789" y="4236351"/>
            <a:chExt cx="3707994" cy="2485252"/>
          </a:xfrm>
        </p:grpSpPr>
        <p:sp>
          <p:nvSpPr>
            <p:cNvPr id="7" name="TextBox 6">
              <a:extLst>
                <a:ext uri="{FF2B5EF4-FFF2-40B4-BE49-F238E27FC236}">
                  <a16:creationId xmlns:a16="http://schemas.microsoft.com/office/drawing/2014/main" id="{62BB5A16-079A-4D67-6076-176C26257C1C}"/>
                </a:ext>
              </a:extLst>
            </p:cNvPr>
            <p:cNvSpPr txBox="1"/>
            <p:nvPr/>
          </p:nvSpPr>
          <p:spPr>
            <a:xfrm>
              <a:off x="3789" y="5521274"/>
              <a:ext cx="3707994" cy="1200329"/>
            </a:xfrm>
            <a:prstGeom prst="rect">
              <a:avLst/>
            </a:prstGeom>
            <a:noFill/>
          </p:spPr>
          <p:txBody>
            <a:bodyPr wrap="square" rtlCol="0">
              <a:spAutoFit/>
            </a:bodyPr>
            <a:lstStyle/>
            <a:p>
              <a:pPr algn="ctr"/>
              <a:r>
                <a:rPr lang="en-US" sz="1400" b="1"/>
                <a:t>Sheri Cummins </a:t>
              </a:r>
            </a:p>
            <a:p>
              <a:pPr algn="ctr"/>
              <a:r>
                <a:rPr lang="en-US" sz="1400"/>
                <a:t>Communications Strategist </a:t>
              </a:r>
            </a:p>
            <a:p>
              <a:pPr algn="ctr"/>
              <a:r>
                <a:rPr lang="en-US" sz="1400"/>
                <a:t>Division of Communications and Outreach</a:t>
              </a:r>
            </a:p>
            <a:p>
              <a:pPr algn="ctr"/>
              <a:endParaRPr lang="en-US" sz="1400"/>
            </a:p>
            <a:p>
              <a:pPr algn="ctr"/>
              <a:r>
                <a:rPr lang="en-US" sz="1400"/>
                <a:t>Office of Extramural Research (OER), NIH</a:t>
              </a:r>
            </a:p>
          </p:txBody>
        </p:sp>
        <p:pic>
          <p:nvPicPr>
            <p:cNvPr id="8" name="Picture 7">
              <a:extLst>
                <a:ext uri="{FF2B5EF4-FFF2-40B4-BE49-F238E27FC236}">
                  <a16:creationId xmlns:a16="http://schemas.microsoft.com/office/drawing/2014/main" id="{46E4EC06-2025-1077-79ED-E6B675F321AA}"/>
                </a:ext>
              </a:extLst>
            </p:cNvPr>
            <p:cNvPicPr>
              <a:picLocks noChangeAspect="1"/>
            </p:cNvPicPr>
            <p:nvPr/>
          </p:nvPicPr>
          <p:blipFill>
            <a:blip r:embed="rId7"/>
            <a:stretch>
              <a:fillRect/>
            </a:stretch>
          </p:blipFill>
          <p:spPr>
            <a:xfrm>
              <a:off x="857104" y="4236351"/>
              <a:ext cx="2001364" cy="1257341"/>
            </a:xfrm>
            <a:prstGeom prst="rect">
              <a:avLst/>
            </a:prstGeom>
          </p:spPr>
        </p:pic>
      </p:grpSp>
    </p:spTree>
    <p:custDataLst>
      <p:tags r:id="rId1"/>
    </p:custDataLst>
    <p:extLst>
      <p:ext uri="{BB962C8B-B14F-4D97-AF65-F5344CB8AC3E}">
        <p14:creationId xmlns:p14="http://schemas.microsoft.com/office/powerpoint/2010/main" val="2233348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A6631-D0D7-CA96-8945-41F90E9E8A32}"/>
              </a:ext>
            </a:extLst>
          </p:cNvPr>
          <p:cNvSpPr>
            <a:spLocks noGrp="1"/>
          </p:cNvSpPr>
          <p:nvPr>
            <p:ph type="title"/>
          </p:nvPr>
        </p:nvSpPr>
        <p:spPr/>
        <p:txBody>
          <a:bodyPr>
            <a:normAutofit/>
          </a:bodyPr>
          <a:lstStyle/>
          <a:p>
            <a:r>
              <a:rPr lang="en-US" b="1" err="1">
                <a:solidFill>
                  <a:srgbClr val="853A51"/>
                </a:solidFill>
                <a:latin typeface="Open Sans"/>
                <a:ea typeface="Open Sans"/>
                <a:cs typeface="Open Sans"/>
              </a:rPr>
              <a:t>RePORTER</a:t>
            </a:r>
            <a:r>
              <a:rPr lang="en-US" b="1">
                <a:solidFill>
                  <a:srgbClr val="853A51"/>
                </a:solidFill>
                <a:latin typeface="Open Sans"/>
                <a:ea typeface="Open Sans"/>
                <a:cs typeface="Open Sans"/>
              </a:rPr>
              <a:t> Activity:</a:t>
            </a:r>
            <a:r>
              <a:rPr lang="en-US">
                <a:solidFill>
                  <a:srgbClr val="853A51"/>
                </a:solidFill>
                <a:latin typeface="Open Sans"/>
                <a:ea typeface="Open Sans"/>
                <a:cs typeface="Open Sans"/>
              </a:rPr>
              <a:t> </a:t>
            </a:r>
            <a:br>
              <a:rPr lang="en-US">
                <a:solidFill>
                  <a:srgbClr val="853A51"/>
                </a:solidFill>
                <a:latin typeface="Open Sans"/>
                <a:ea typeface="Open Sans"/>
                <a:cs typeface="Open Sans"/>
              </a:rPr>
            </a:br>
            <a:r>
              <a:rPr lang="en-US">
                <a:latin typeface="Open Sans"/>
                <a:ea typeface="Open Sans"/>
                <a:cs typeface="Open Sans"/>
              </a:rPr>
              <a:t>How Many Projects?</a:t>
            </a:r>
            <a:endParaRPr lang="en-US" sz="2400"/>
          </a:p>
        </p:txBody>
      </p:sp>
      <p:sp>
        <p:nvSpPr>
          <p:cNvPr id="2" name="Content Placeholder 1">
            <a:extLst>
              <a:ext uri="{FF2B5EF4-FFF2-40B4-BE49-F238E27FC236}">
                <a16:creationId xmlns:a16="http://schemas.microsoft.com/office/drawing/2014/main" id="{874682AE-D0B5-E3F1-ECC7-1690B8206714}"/>
              </a:ext>
            </a:extLst>
          </p:cNvPr>
          <p:cNvSpPr>
            <a:spLocks noGrp="1"/>
          </p:cNvSpPr>
          <p:nvPr>
            <p:ph idx="1"/>
          </p:nvPr>
        </p:nvSpPr>
        <p:spPr/>
        <p:txBody>
          <a:bodyPr vert="horz" lIns="91440" tIns="45720" rIns="91440" bIns="45720" rtlCol="0" anchor="t">
            <a:normAutofit/>
          </a:bodyPr>
          <a:lstStyle/>
          <a:p>
            <a:pPr marL="457200" indent="-457200">
              <a:buFont typeface="+mj-lt"/>
              <a:buAutoNum type="arabicPeriod"/>
            </a:pPr>
            <a:r>
              <a:rPr lang="en-US">
                <a:solidFill>
                  <a:srgbClr val="000000"/>
                </a:solidFill>
                <a:latin typeface="Open Sans Light"/>
                <a:ea typeface="Open Sans Light"/>
                <a:cs typeface="Open Sans Light"/>
              </a:rPr>
              <a:t>Go to </a:t>
            </a:r>
            <a:r>
              <a:rPr lang="en-US">
                <a:solidFill>
                  <a:srgbClr val="20558A"/>
                </a:solidFill>
                <a:latin typeface="Open Sans Light"/>
                <a:ea typeface="Open Sans Light"/>
                <a:cs typeface="Open Sans Light"/>
                <a:hlinkClick r:id="rId3">
                  <a:extLst>
                    <a:ext uri="{A12FA001-AC4F-418D-AE19-62706E023703}">
                      <ahyp:hlinkClr xmlns:ahyp="http://schemas.microsoft.com/office/drawing/2018/hyperlinkcolor" val="tx"/>
                    </a:ext>
                  </a:extLst>
                </a:hlinkClick>
              </a:rPr>
              <a:t>https://reporter.nih.gov</a:t>
            </a:r>
            <a:endParaRPr lang="en-US">
              <a:solidFill>
                <a:srgbClr val="20558A"/>
              </a:solidFill>
              <a:latin typeface="Open Sans Light"/>
              <a:ea typeface="Open Sans Light"/>
              <a:cs typeface="Open Sans Light"/>
            </a:endParaRPr>
          </a:p>
          <a:p>
            <a:pPr marL="457200" indent="-457200">
              <a:buFont typeface="+mj-lt"/>
              <a:buAutoNum type="arabicPeriod"/>
            </a:pPr>
            <a:endParaRPr lang="en-US">
              <a:solidFill>
                <a:srgbClr val="000000"/>
              </a:solidFill>
              <a:latin typeface="Open Sans Light"/>
              <a:ea typeface="Open Sans Light"/>
              <a:cs typeface="Open Sans Light"/>
            </a:endParaRPr>
          </a:p>
          <a:p>
            <a:pPr marL="457200" indent="-457200">
              <a:buFont typeface="+mj-lt"/>
              <a:buAutoNum type="arabicPeriod"/>
            </a:pPr>
            <a:r>
              <a:rPr lang="en-US">
                <a:solidFill>
                  <a:srgbClr val="000000"/>
                </a:solidFill>
                <a:latin typeface="Open Sans Light"/>
                <a:ea typeface="Open Sans Light"/>
                <a:cs typeface="Open Sans Light"/>
              </a:rPr>
              <a:t>Decide whether you will use Quick Search, interactive charts, or Advanced Projects Search to find the following information…</a:t>
            </a:r>
          </a:p>
          <a:p>
            <a:pPr marL="457200" indent="-457200">
              <a:buFont typeface="+mj-lt"/>
              <a:buAutoNum type="arabicPeriod"/>
            </a:pPr>
            <a:endParaRPr lang="en-US">
              <a:solidFill>
                <a:srgbClr val="000000"/>
              </a:solidFill>
              <a:latin typeface="Open Sans Light"/>
              <a:ea typeface="Open Sans Light"/>
              <a:cs typeface="Open Sans Light"/>
            </a:endParaRPr>
          </a:p>
          <a:p>
            <a:pPr marL="457200" indent="-457200">
              <a:buFont typeface="+mj-lt"/>
              <a:buAutoNum type="arabicPeriod"/>
            </a:pPr>
            <a:r>
              <a:rPr lang="en-US">
                <a:solidFill>
                  <a:srgbClr val="000000"/>
                </a:solidFill>
                <a:latin typeface="Open Sans Light"/>
                <a:ea typeface="Open Sans Light"/>
                <a:cs typeface="Open Sans Light"/>
              </a:rPr>
              <a:t>Zoom poll:</a:t>
            </a:r>
          </a:p>
          <a:p>
            <a:pPr marL="685800" lvl="1" indent="-228600">
              <a:buFont typeface="Wingdings" panose="05000000000000000000" pitchFamily="2" charset="2"/>
              <a:buChar char="Ø"/>
            </a:pPr>
            <a:r>
              <a:rPr lang="en-US">
                <a:solidFill>
                  <a:srgbClr val="000000"/>
                </a:solidFill>
                <a:latin typeface="Open Sans Light"/>
                <a:ea typeface="Open Sans Light"/>
                <a:cs typeface="Open Sans Light"/>
              </a:rPr>
              <a:t>How many active NIH projects are awarded to organizations in California? What search strategy did you use to find this information?</a:t>
            </a:r>
          </a:p>
          <a:p>
            <a:pPr marL="685800" lvl="1" indent="-228600">
              <a:buFont typeface="Wingdings" panose="05000000000000000000" pitchFamily="2" charset="2"/>
              <a:buChar char="Ø"/>
            </a:pPr>
            <a:r>
              <a:rPr lang="en-US">
                <a:solidFill>
                  <a:srgbClr val="000000"/>
                </a:solidFill>
                <a:latin typeface="Open Sans Light"/>
                <a:ea typeface="Open Sans Light"/>
                <a:cs typeface="Open Sans Light"/>
              </a:rPr>
              <a:t>How many active projects are administered by the National Institute of Nursing Research (NINR)? What search strategy did you use to find this information?</a:t>
            </a:r>
          </a:p>
        </p:txBody>
      </p:sp>
      <p:sp>
        <p:nvSpPr>
          <p:cNvPr id="4" name="Slide Number Placeholder 3">
            <a:extLst>
              <a:ext uri="{FF2B5EF4-FFF2-40B4-BE49-F238E27FC236}">
                <a16:creationId xmlns:a16="http://schemas.microsoft.com/office/drawing/2014/main" id="{3B232696-3F12-1655-B946-AD49C6BECD30}"/>
              </a:ext>
            </a:extLst>
          </p:cNvPr>
          <p:cNvSpPr>
            <a:spLocks noGrp="1"/>
          </p:cNvSpPr>
          <p:nvPr>
            <p:ph type="sldNum" sz="quarter" idx="12"/>
          </p:nvPr>
        </p:nvSpPr>
        <p:spPr/>
        <p:txBody>
          <a:bodyPr/>
          <a:lstStyle/>
          <a:p>
            <a:fld id="{A7DDB576-49B3-42E2-89EA-6E35EA8EF806}" type="slidenum">
              <a:rPr lang="en-US" smtClean="0"/>
              <a:pPr/>
              <a:t>30</a:t>
            </a:fld>
            <a:endParaRPr lang="en-US"/>
          </a:p>
        </p:txBody>
      </p:sp>
      <p:grpSp>
        <p:nvGrpSpPr>
          <p:cNvPr id="10" name="Group 9" descr="Computer with chart - Let's Poll Icon">
            <a:extLst>
              <a:ext uri="{FF2B5EF4-FFF2-40B4-BE49-F238E27FC236}">
                <a16:creationId xmlns:a16="http://schemas.microsoft.com/office/drawing/2014/main" id="{C18B1C3A-4AEF-D3C9-2B1F-AA4F935C65FD}"/>
              </a:ext>
            </a:extLst>
          </p:cNvPr>
          <p:cNvGrpSpPr/>
          <p:nvPr/>
        </p:nvGrpSpPr>
        <p:grpSpPr>
          <a:xfrm>
            <a:off x="10048940" y="93283"/>
            <a:ext cx="1905377" cy="1869245"/>
            <a:chOff x="9714204" y="365125"/>
            <a:chExt cx="1905377" cy="1869245"/>
          </a:xfrm>
        </p:grpSpPr>
        <p:pic>
          <p:nvPicPr>
            <p:cNvPr id="11" name="Picture 10" descr="Poll Icon">
              <a:extLst>
                <a:ext uri="{FF2B5EF4-FFF2-40B4-BE49-F238E27FC236}">
                  <a16:creationId xmlns:a16="http://schemas.microsoft.com/office/drawing/2014/main" id="{C7C7FC6B-2CCC-D0B3-410D-A1196715AA7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2" name="TextBox 11">
              <a:extLst>
                <a:ext uri="{FF2B5EF4-FFF2-40B4-BE49-F238E27FC236}">
                  <a16:creationId xmlns:a16="http://schemas.microsoft.com/office/drawing/2014/main" id="{32412339-BE57-DEB0-277E-D7138FB18826}"/>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4282486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F804D-D347-6B08-EA09-94649E9877DB}"/>
              </a:ext>
            </a:extLst>
          </p:cNvPr>
          <p:cNvSpPr>
            <a:spLocks noGrp="1"/>
          </p:cNvSpPr>
          <p:nvPr>
            <p:ph type="title"/>
          </p:nvPr>
        </p:nvSpPr>
        <p:spPr/>
        <p:txBody>
          <a:bodyPr/>
          <a:lstStyle/>
          <a:p>
            <a:r>
              <a:rPr lang="en-US" b="1" err="1">
                <a:solidFill>
                  <a:srgbClr val="853A51"/>
                </a:solidFill>
              </a:rPr>
              <a:t>RePORTER</a:t>
            </a:r>
            <a:r>
              <a:rPr lang="en-US" b="1">
                <a:solidFill>
                  <a:srgbClr val="853A51"/>
                </a:solidFill>
              </a:rPr>
              <a:t> Question 1:</a:t>
            </a:r>
            <a:r>
              <a:rPr lang="en-US">
                <a:solidFill>
                  <a:srgbClr val="853A51"/>
                </a:solidFill>
              </a:rPr>
              <a:t> </a:t>
            </a:r>
            <a:br>
              <a:rPr lang="en-US"/>
            </a:br>
            <a:r>
              <a:rPr lang="en-US"/>
              <a:t>Projects in California</a:t>
            </a:r>
          </a:p>
        </p:txBody>
      </p:sp>
      <p:sp>
        <p:nvSpPr>
          <p:cNvPr id="3" name="Content Placeholder 2">
            <a:extLst>
              <a:ext uri="{FF2B5EF4-FFF2-40B4-BE49-F238E27FC236}">
                <a16:creationId xmlns:a16="http://schemas.microsoft.com/office/drawing/2014/main" id="{F6FD15BD-C2DB-9B3E-DA33-076808794D4D}"/>
              </a:ext>
            </a:extLst>
          </p:cNvPr>
          <p:cNvSpPr>
            <a:spLocks noGrp="1"/>
          </p:cNvSpPr>
          <p:nvPr>
            <p:ph idx="1"/>
          </p:nvPr>
        </p:nvSpPr>
        <p:spPr>
          <a:xfrm>
            <a:off x="838200" y="1825625"/>
            <a:ext cx="9209809" cy="435133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effectLst/>
              </a:rPr>
              <a:t>Question</a:t>
            </a:r>
            <a:r>
              <a:rPr lang="en-US" sz="2400">
                <a:effectLst/>
              </a:rPr>
              <a:t>: How many active NIH projects are awarded to organizations in California?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effectLst/>
            </a:endParaRPr>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sz="2400"/>
              <a:t>1,573</a:t>
            </a:r>
            <a:endParaRPr lang="en-US"/>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sz="2400"/>
              <a:t>4,669</a:t>
            </a:r>
            <a:endParaRPr lang="en-US"/>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sz="2400"/>
              <a:t>7,705</a:t>
            </a:r>
            <a:endParaRPr lang="en-US"/>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sz="2400"/>
              <a:t>10,905</a:t>
            </a:r>
            <a:endParaRPr lang="en-US"/>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sz="2400">
                <a:effectLst/>
              </a:rPr>
              <a:t>Other</a:t>
            </a:r>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sz="2400">
                <a:effectLst/>
              </a:rPr>
              <a:t>None: could not complete activity</a:t>
            </a:r>
          </a:p>
        </p:txBody>
      </p:sp>
      <p:sp>
        <p:nvSpPr>
          <p:cNvPr id="5" name="Rectangle 4">
            <a:extLst>
              <a:ext uri="{FF2B5EF4-FFF2-40B4-BE49-F238E27FC236}">
                <a16:creationId xmlns:a16="http://schemas.microsoft.com/office/drawing/2014/main" id="{BD8BAE22-087D-2D5D-5F1C-5D09DD318302}"/>
              </a:ext>
              <a:ext uri="{C183D7F6-B498-43B3-948B-1728B52AA6E4}">
                <adec:decorative xmlns:adec="http://schemas.microsoft.com/office/drawing/2017/decorative" val="1"/>
              </a:ext>
            </a:extLst>
          </p:cNvPr>
          <p:cNvSpPr/>
          <p:nvPr/>
        </p:nvSpPr>
        <p:spPr>
          <a:xfrm>
            <a:off x="838199" y="4065092"/>
            <a:ext cx="1575391" cy="361507"/>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E368F84-BD9C-55B3-6539-4DF70DF72606}"/>
              </a:ext>
            </a:extLst>
          </p:cNvPr>
          <p:cNvSpPr>
            <a:spLocks noGrp="1"/>
          </p:cNvSpPr>
          <p:nvPr>
            <p:ph type="sldNum" sz="quarter" idx="12"/>
          </p:nvPr>
        </p:nvSpPr>
        <p:spPr/>
        <p:txBody>
          <a:bodyPr/>
          <a:lstStyle/>
          <a:p>
            <a:fld id="{A7DDB576-49B3-42E2-89EA-6E35EA8EF806}" type="slidenum">
              <a:rPr lang="en-US" smtClean="0"/>
              <a:pPr/>
              <a:t>31</a:t>
            </a:fld>
            <a:endParaRPr lang="en-US"/>
          </a:p>
        </p:txBody>
      </p:sp>
      <p:grpSp>
        <p:nvGrpSpPr>
          <p:cNvPr id="9" name="Group 8" descr="Computer with chart - Let's Poll Icon">
            <a:extLst>
              <a:ext uri="{FF2B5EF4-FFF2-40B4-BE49-F238E27FC236}">
                <a16:creationId xmlns:a16="http://schemas.microsoft.com/office/drawing/2014/main" id="{6087838B-B245-D2A1-1E12-480F46AF27EC}"/>
              </a:ext>
            </a:extLst>
          </p:cNvPr>
          <p:cNvGrpSpPr/>
          <p:nvPr/>
        </p:nvGrpSpPr>
        <p:grpSpPr>
          <a:xfrm>
            <a:off x="10048940" y="93283"/>
            <a:ext cx="1905377" cy="1869245"/>
            <a:chOff x="9714204" y="365125"/>
            <a:chExt cx="1905377" cy="1869245"/>
          </a:xfrm>
        </p:grpSpPr>
        <p:pic>
          <p:nvPicPr>
            <p:cNvPr id="10" name="Picture 9" descr="Poll Icon">
              <a:extLst>
                <a:ext uri="{FF2B5EF4-FFF2-40B4-BE49-F238E27FC236}">
                  <a16:creationId xmlns:a16="http://schemas.microsoft.com/office/drawing/2014/main" id="{352ED4B4-79CF-9C21-0420-C6C3F0C2724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1" name="TextBox 10">
              <a:extLst>
                <a:ext uri="{FF2B5EF4-FFF2-40B4-BE49-F238E27FC236}">
                  <a16:creationId xmlns:a16="http://schemas.microsoft.com/office/drawing/2014/main" id="{84D8A4FC-4194-B3A5-6049-9E4EECAD9AE4}"/>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24251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5" end="5"/>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Computer with chart - Let's Poll Icon">
            <a:extLst>
              <a:ext uri="{FF2B5EF4-FFF2-40B4-BE49-F238E27FC236}">
                <a16:creationId xmlns:a16="http://schemas.microsoft.com/office/drawing/2014/main" id="{DA06A550-2F6B-0178-5610-D2FB911044F3}"/>
              </a:ext>
            </a:extLst>
          </p:cNvPr>
          <p:cNvGrpSpPr/>
          <p:nvPr/>
        </p:nvGrpSpPr>
        <p:grpSpPr>
          <a:xfrm>
            <a:off x="10038430" y="93283"/>
            <a:ext cx="1905377" cy="1869245"/>
            <a:chOff x="9714204" y="365125"/>
            <a:chExt cx="1905377" cy="1869245"/>
          </a:xfrm>
        </p:grpSpPr>
        <p:pic>
          <p:nvPicPr>
            <p:cNvPr id="11" name="Picture 10" descr="Poll Icon">
              <a:extLst>
                <a:ext uri="{FF2B5EF4-FFF2-40B4-BE49-F238E27FC236}">
                  <a16:creationId xmlns:a16="http://schemas.microsoft.com/office/drawing/2014/main" id="{F06A569B-AFCD-8A0B-1DFE-5B343C538A1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2" name="TextBox 11">
              <a:extLst>
                <a:ext uri="{FF2B5EF4-FFF2-40B4-BE49-F238E27FC236}">
                  <a16:creationId xmlns:a16="http://schemas.microsoft.com/office/drawing/2014/main" id="{EB37D1FE-7E61-8C7C-B979-9771768C5CD3}"/>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4" name="Title 3">
            <a:extLst>
              <a:ext uri="{FF2B5EF4-FFF2-40B4-BE49-F238E27FC236}">
                <a16:creationId xmlns:a16="http://schemas.microsoft.com/office/drawing/2014/main" id="{B28F804D-D347-6B08-EA09-94649E9877DB}"/>
              </a:ext>
            </a:extLst>
          </p:cNvPr>
          <p:cNvSpPr>
            <a:spLocks noGrp="1"/>
          </p:cNvSpPr>
          <p:nvPr>
            <p:ph type="title"/>
          </p:nvPr>
        </p:nvSpPr>
        <p:spPr/>
        <p:txBody>
          <a:bodyPr/>
          <a:lstStyle/>
          <a:p>
            <a:r>
              <a:rPr lang="en-US" b="1" err="1">
                <a:solidFill>
                  <a:srgbClr val="853A51"/>
                </a:solidFill>
              </a:rPr>
              <a:t>RePORTER</a:t>
            </a:r>
            <a:r>
              <a:rPr lang="en-US" b="1">
                <a:solidFill>
                  <a:srgbClr val="853A51"/>
                </a:solidFill>
              </a:rPr>
              <a:t> Question 2:</a:t>
            </a:r>
            <a:r>
              <a:rPr lang="en-US"/>
              <a:t> </a:t>
            </a:r>
            <a:br>
              <a:rPr lang="en-US"/>
            </a:br>
            <a:r>
              <a:rPr lang="en-US"/>
              <a:t>Search Strategy</a:t>
            </a:r>
          </a:p>
        </p:txBody>
      </p:sp>
      <p:sp>
        <p:nvSpPr>
          <p:cNvPr id="3" name="Content Placeholder 2">
            <a:extLst>
              <a:ext uri="{FF2B5EF4-FFF2-40B4-BE49-F238E27FC236}">
                <a16:creationId xmlns:a16="http://schemas.microsoft.com/office/drawing/2014/main" id="{F6FD15BD-C2DB-9B3E-DA33-076808794D4D}"/>
              </a:ext>
            </a:extLst>
          </p:cNvPr>
          <p:cNvSpPr>
            <a:spLocks noGrp="1"/>
          </p:cNvSpPr>
          <p:nvPr>
            <p:ph idx="1"/>
          </p:nvPr>
        </p:nvSpPr>
        <p:spPr>
          <a:xfrm>
            <a:off x="838201" y="1825625"/>
            <a:ext cx="8986520" cy="4351338"/>
          </a:xfrm>
        </p:spPr>
        <p:txBody>
          <a:bodyPr>
            <a:normAutofit/>
          </a:bodyPr>
          <a:lstStyle/>
          <a:p>
            <a:pPr marL="0" lvl="0" indent="0">
              <a:lnSpc>
                <a:spcPct val="100000"/>
              </a:lnSpc>
              <a:spcBef>
                <a:spcPts val="0"/>
              </a:spcBef>
              <a:buClrTx/>
              <a:buNone/>
              <a:defRPr/>
            </a:pPr>
            <a:r>
              <a:rPr lang="en-US" sz="2400" b="1">
                <a:effectLst/>
              </a:rPr>
              <a:t>Question</a:t>
            </a:r>
            <a:r>
              <a:rPr lang="en-US" sz="2400">
                <a:effectLst/>
              </a:rPr>
              <a:t>: </a:t>
            </a:r>
            <a:r>
              <a:rPr lang="en-US"/>
              <a:t>What search strategy did you use to find the number of active NIH projects in California?</a:t>
            </a:r>
            <a:br>
              <a:rPr lang="en-US"/>
            </a:br>
            <a:endParaRPr lang="en-US"/>
          </a:p>
          <a:p>
            <a:pPr marL="0" lvl="0" indent="0">
              <a:lnSpc>
                <a:spcPct val="100000"/>
              </a:lnSpc>
              <a:spcBef>
                <a:spcPts val="0"/>
              </a:spcBef>
              <a:buClrTx/>
              <a:buNone/>
              <a:defRPr/>
            </a:pPr>
            <a:endParaRPr lang="en-US"/>
          </a:p>
          <a:p>
            <a:pPr marL="457200" lvl="0" indent="-457200">
              <a:lnSpc>
                <a:spcPct val="100000"/>
              </a:lnSpc>
              <a:spcBef>
                <a:spcPts val="0"/>
              </a:spcBef>
              <a:buFont typeface="+mj-lt"/>
              <a:buAutoNum type="arabicPeriod"/>
              <a:defRPr/>
            </a:pPr>
            <a:r>
              <a:rPr lang="en-US"/>
              <a:t>Quick Search</a:t>
            </a:r>
          </a:p>
          <a:p>
            <a:pPr marL="457200" lvl="0" indent="-457200">
              <a:lnSpc>
                <a:spcPct val="100000"/>
              </a:lnSpc>
              <a:spcBef>
                <a:spcPts val="0"/>
              </a:spcBef>
              <a:buFont typeface="+mj-lt"/>
              <a:buAutoNum type="arabicPeriod"/>
              <a:defRPr/>
            </a:pPr>
            <a:r>
              <a:rPr lang="en-US"/>
              <a:t>Interactive charts</a:t>
            </a:r>
          </a:p>
          <a:p>
            <a:pPr marL="457200" lvl="0" indent="-457200">
              <a:lnSpc>
                <a:spcPct val="100000"/>
              </a:lnSpc>
              <a:spcBef>
                <a:spcPts val="0"/>
              </a:spcBef>
              <a:buFont typeface="+mj-lt"/>
              <a:buAutoNum type="arabicPeriod"/>
              <a:defRPr/>
            </a:pPr>
            <a:r>
              <a:rPr lang="en-US"/>
              <a:t>Advanced Projects Search</a:t>
            </a:r>
          </a:p>
          <a:p>
            <a:pPr marL="457200" lvl="0" indent="-457200">
              <a:lnSpc>
                <a:spcPct val="100000"/>
              </a:lnSpc>
              <a:spcBef>
                <a:spcPts val="0"/>
              </a:spcBef>
              <a:buFont typeface="+mj-lt"/>
              <a:buAutoNum type="arabicPeriod"/>
              <a:defRPr/>
            </a:pPr>
            <a:r>
              <a:rPr lang="en-US"/>
              <a:t>Other</a:t>
            </a:r>
          </a:p>
          <a:p>
            <a:pPr marL="457200" lvl="0" indent="-457200">
              <a:lnSpc>
                <a:spcPct val="100000"/>
              </a:lnSpc>
              <a:spcBef>
                <a:spcPts val="0"/>
              </a:spcBef>
              <a:buFont typeface="+mj-lt"/>
              <a:buAutoNum type="arabicPeriod"/>
              <a:defRPr/>
            </a:pPr>
            <a:r>
              <a:rPr lang="en-US"/>
              <a:t>None: could not complete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effectLst/>
            </a:endParaRPr>
          </a:p>
        </p:txBody>
      </p:sp>
      <p:sp>
        <p:nvSpPr>
          <p:cNvPr id="5" name="Rectangle 4">
            <a:extLst>
              <a:ext uri="{FF2B5EF4-FFF2-40B4-BE49-F238E27FC236}">
                <a16:creationId xmlns:a16="http://schemas.microsoft.com/office/drawing/2014/main" id="{50E9DA7A-99A9-9272-FF63-B70BF5B101E1}"/>
              </a:ext>
              <a:ext uri="{C183D7F6-B498-43B3-948B-1728B52AA6E4}">
                <adec:decorative xmlns:adec="http://schemas.microsoft.com/office/drawing/2017/decorative" val="1"/>
              </a:ext>
            </a:extLst>
          </p:cNvPr>
          <p:cNvSpPr/>
          <p:nvPr/>
        </p:nvSpPr>
        <p:spPr>
          <a:xfrm>
            <a:off x="838199" y="3725982"/>
            <a:ext cx="4212265" cy="707794"/>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EFF875-D35E-88D0-8B11-7A680E45E33E}"/>
              </a:ext>
            </a:extLst>
          </p:cNvPr>
          <p:cNvSpPr txBox="1"/>
          <p:nvPr/>
        </p:nvSpPr>
        <p:spPr>
          <a:xfrm>
            <a:off x="7645400" y="3170297"/>
            <a:ext cx="2678814" cy="830997"/>
          </a:xfrm>
          <a:prstGeom prst="rect">
            <a:avLst/>
          </a:prstGeom>
          <a:noFill/>
          <a:ln>
            <a:solidFill>
              <a:srgbClr val="C4DEDC"/>
            </a:solidFill>
          </a:ln>
        </p:spPr>
        <p:txBody>
          <a:bodyPr wrap="square" rtlCol="0">
            <a:spAutoFit/>
          </a:bodyPr>
          <a:lstStyle/>
          <a:p>
            <a:r>
              <a:rPr lang="en-US" sz="2400" b="1">
                <a:latin typeface="Open Sans Light" panose="020B0306030504020204" pitchFamily="34" charset="0"/>
                <a:ea typeface="Open Sans Light" panose="020B0306030504020204" pitchFamily="34" charset="0"/>
                <a:cs typeface="Open Sans Light" panose="020B0306030504020204" pitchFamily="34" charset="0"/>
              </a:rPr>
              <a:t>There are multiple valid approaches</a:t>
            </a:r>
          </a:p>
        </p:txBody>
      </p:sp>
      <p:sp>
        <p:nvSpPr>
          <p:cNvPr id="2" name="Slide Number Placeholder 1">
            <a:extLst>
              <a:ext uri="{FF2B5EF4-FFF2-40B4-BE49-F238E27FC236}">
                <a16:creationId xmlns:a16="http://schemas.microsoft.com/office/drawing/2014/main" id="{7E368F84-BD9C-55B3-6539-4DF70DF72606}"/>
              </a:ext>
            </a:extLst>
          </p:cNvPr>
          <p:cNvSpPr>
            <a:spLocks noGrp="1"/>
          </p:cNvSpPr>
          <p:nvPr>
            <p:ph type="sldNum" sz="quarter" idx="12"/>
          </p:nvPr>
        </p:nvSpPr>
        <p:spPr/>
        <p:txBody>
          <a:bodyPr/>
          <a:lstStyle/>
          <a:p>
            <a:fld id="{A7DDB576-49B3-42E2-89EA-6E35EA8EF806}" type="slidenum">
              <a:rPr lang="en-US" smtClean="0"/>
              <a:pPr/>
              <a:t>32</a:t>
            </a:fld>
            <a:endParaRPr lang="en-US"/>
          </a:p>
        </p:txBody>
      </p:sp>
    </p:spTree>
    <p:extLst>
      <p:ext uri="{BB962C8B-B14F-4D97-AF65-F5344CB8AC3E}">
        <p14:creationId xmlns:p14="http://schemas.microsoft.com/office/powerpoint/2010/main" val="163669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3">
                                            <p:txEl>
                                              <p:pRg st="4" end="4"/>
                                            </p:txEl>
                                          </p:spTgt>
                                        </p:tgtEl>
                                        <p:attrNameLst>
                                          <p:attrName>style.fontWeight</p:attrName>
                                        </p:attrNameLst>
                                      </p:cBhvr>
                                      <p:to>
                                        <p:strVal val="bold"/>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F804D-D347-6B08-EA09-94649E9877DB}"/>
              </a:ext>
            </a:extLst>
          </p:cNvPr>
          <p:cNvSpPr>
            <a:spLocks noGrp="1"/>
          </p:cNvSpPr>
          <p:nvPr>
            <p:ph type="title"/>
          </p:nvPr>
        </p:nvSpPr>
        <p:spPr/>
        <p:txBody>
          <a:bodyPr/>
          <a:lstStyle/>
          <a:p>
            <a:r>
              <a:rPr lang="en-US" b="1" err="1">
                <a:solidFill>
                  <a:srgbClr val="853A51"/>
                </a:solidFill>
              </a:rPr>
              <a:t>RePORTER</a:t>
            </a:r>
            <a:r>
              <a:rPr lang="en-US" b="1">
                <a:solidFill>
                  <a:srgbClr val="853A51"/>
                </a:solidFill>
              </a:rPr>
              <a:t> Question 3:</a:t>
            </a:r>
            <a:r>
              <a:rPr lang="en-US"/>
              <a:t> </a:t>
            </a:r>
            <a:r>
              <a:rPr lang="en-US" sz="4000"/>
              <a:t>Awards at the National Institute of Nursing Research </a:t>
            </a:r>
            <a:endParaRPr lang="en-US"/>
          </a:p>
        </p:txBody>
      </p:sp>
      <p:grpSp>
        <p:nvGrpSpPr>
          <p:cNvPr id="6" name="Group 5" descr="Computer with chart - Let's Poll Icon">
            <a:extLst>
              <a:ext uri="{FF2B5EF4-FFF2-40B4-BE49-F238E27FC236}">
                <a16:creationId xmlns:a16="http://schemas.microsoft.com/office/drawing/2014/main" id="{E51E3519-DBB4-3AAE-8AD8-EC5DF6201F27}"/>
              </a:ext>
            </a:extLst>
          </p:cNvPr>
          <p:cNvGrpSpPr/>
          <p:nvPr/>
        </p:nvGrpSpPr>
        <p:grpSpPr>
          <a:xfrm>
            <a:off x="10185024" y="2494377"/>
            <a:ext cx="1905377" cy="1869245"/>
            <a:chOff x="9714204" y="365125"/>
            <a:chExt cx="1905377" cy="1869245"/>
          </a:xfrm>
        </p:grpSpPr>
        <p:pic>
          <p:nvPicPr>
            <p:cNvPr id="7" name="Picture 6" descr="Poll Icon">
              <a:extLst>
                <a:ext uri="{FF2B5EF4-FFF2-40B4-BE49-F238E27FC236}">
                  <a16:creationId xmlns:a16="http://schemas.microsoft.com/office/drawing/2014/main" id="{B6F61BF8-64B2-8D59-2B83-70E49D63862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8" name="TextBox 7">
              <a:extLst>
                <a:ext uri="{FF2B5EF4-FFF2-40B4-BE49-F238E27FC236}">
                  <a16:creationId xmlns:a16="http://schemas.microsoft.com/office/drawing/2014/main" id="{EBCF2467-F342-5A25-FFFC-80A89CBF0D39}"/>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3" name="Content Placeholder 2">
            <a:extLst>
              <a:ext uri="{FF2B5EF4-FFF2-40B4-BE49-F238E27FC236}">
                <a16:creationId xmlns:a16="http://schemas.microsoft.com/office/drawing/2014/main" id="{F6FD15BD-C2DB-9B3E-DA33-076808794D4D}"/>
              </a:ext>
            </a:extLst>
          </p:cNvPr>
          <p:cNvSpPr>
            <a:spLocks noGrp="1"/>
          </p:cNvSpPr>
          <p:nvPr>
            <p:ph idx="1"/>
          </p:nvPr>
        </p:nvSpPr>
        <p:spPr/>
        <p:txBody>
          <a:bodyPr>
            <a:normAutofit/>
          </a:bodyPr>
          <a:lstStyle/>
          <a:p>
            <a:pPr marL="0" lvl="0" indent="0">
              <a:lnSpc>
                <a:spcPct val="100000"/>
              </a:lnSpc>
              <a:spcBef>
                <a:spcPts val="0"/>
              </a:spcBef>
              <a:buClrTx/>
              <a:buNone/>
              <a:defRPr/>
            </a:pPr>
            <a:r>
              <a:rPr lang="en-US" sz="2400" b="1">
                <a:effectLst/>
              </a:rPr>
              <a:t>Question</a:t>
            </a:r>
            <a:r>
              <a:rPr lang="en-US" sz="2400">
                <a:effectLst/>
              </a:rPr>
              <a:t>: </a:t>
            </a:r>
            <a:r>
              <a:rPr lang="en-US"/>
              <a:t>How many active projects are administered by the National Institute of Nursing Research (NINR)?</a:t>
            </a:r>
            <a:endParaRPr lang="en-US" sz="24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effectLst/>
            </a:endParaRPr>
          </a:p>
          <a:p>
            <a:pPr marL="457200" lvl="0" indent="-457200">
              <a:lnSpc>
                <a:spcPct val="100000"/>
              </a:lnSpc>
              <a:spcBef>
                <a:spcPts val="0"/>
              </a:spcBef>
              <a:buFont typeface="+mj-lt"/>
              <a:buAutoNum type="arabicPeriod"/>
              <a:defRPr/>
            </a:pPr>
            <a:r>
              <a:rPr lang="en-US"/>
              <a:t>3,371</a:t>
            </a:r>
          </a:p>
          <a:p>
            <a:pPr marL="457200" lvl="0" indent="-457200">
              <a:lnSpc>
                <a:spcPct val="100000"/>
              </a:lnSpc>
              <a:spcBef>
                <a:spcPts val="0"/>
              </a:spcBef>
              <a:buFont typeface="+mj-lt"/>
              <a:buAutoNum type="arabicPeriod"/>
              <a:defRPr/>
            </a:pPr>
            <a:r>
              <a:rPr lang="en-US"/>
              <a:t>1,463</a:t>
            </a:r>
          </a:p>
          <a:p>
            <a:pPr marL="457200" lvl="0" indent="-457200">
              <a:lnSpc>
                <a:spcPct val="100000"/>
              </a:lnSpc>
              <a:spcBef>
                <a:spcPts val="0"/>
              </a:spcBef>
              <a:buFont typeface="+mj-lt"/>
              <a:buAutoNum type="arabicPeriod"/>
              <a:defRPr/>
            </a:pPr>
            <a:r>
              <a:rPr lang="en-US"/>
              <a:t>439</a:t>
            </a:r>
          </a:p>
          <a:p>
            <a:pPr marL="457200" lvl="0" indent="-457200">
              <a:lnSpc>
                <a:spcPct val="100000"/>
              </a:lnSpc>
              <a:spcBef>
                <a:spcPts val="0"/>
              </a:spcBef>
              <a:buFont typeface="+mj-lt"/>
              <a:buAutoNum type="arabicPeriod"/>
              <a:defRPr/>
            </a:pPr>
            <a:r>
              <a:rPr lang="en-US"/>
              <a:t>297</a:t>
            </a:r>
          </a:p>
          <a:p>
            <a:pPr marL="457200" lvl="0" indent="-457200">
              <a:lnSpc>
                <a:spcPct val="100000"/>
              </a:lnSpc>
              <a:spcBef>
                <a:spcPts val="0"/>
              </a:spcBef>
              <a:buFont typeface="+mj-lt"/>
              <a:buAutoNum type="arabicPeriod"/>
              <a:defRPr/>
            </a:pPr>
            <a:r>
              <a:rPr lang="en-US"/>
              <a:t>Other</a:t>
            </a:r>
          </a:p>
          <a:p>
            <a:pPr marL="457200" lvl="0" indent="-457200">
              <a:lnSpc>
                <a:spcPct val="100000"/>
              </a:lnSpc>
              <a:spcBef>
                <a:spcPts val="0"/>
              </a:spcBef>
              <a:buFont typeface="+mj-lt"/>
              <a:buAutoNum type="arabicPeriod"/>
              <a:defRPr/>
            </a:pPr>
            <a:r>
              <a:rPr lang="en-US"/>
              <a:t>None: could not complete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effectLst/>
            </a:endParaRPr>
          </a:p>
        </p:txBody>
      </p:sp>
      <p:sp>
        <p:nvSpPr>
          <p:cNvPr id="5" name="Rectangle 4">
            <a:extLst>
              <a:ext uri="{FF2B5EF4-FFF2-40B4-BE49-F238E27FC236}">
                <a16:creationId xmlns:a16="http://schemas.microsoft.com/office/drawing/2014/main" id="{8949840D-09C1-7E5A-D9CD-82F38EDD7C7C}"/>
              </a:ext>
              <a:ext uri="{C183D7F6-B498-43B3-948B-1728B52AA6E4}">
                <adec:decorative xmlns:adec="http://schemas.microsoft.com/office/drawing/2017/decorative" val="1"/>
              </a:ext>
            </a:extLst>
          </p:cNvPr>
          <p:cNvSpPr/>
          <p:nvPr/>
        </p:nvSpPr>
        <p:spPr>
          <a:xfrm>
            <a:off x="838200" y="3704716"/>
            <a:ext cx="1267047" cy="361507"/>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E368F84-BD9C-55B3-6539-4DF70DF72606}"/>
              </a:ext>
            </a:extLst>
          </p:cNvPr>
          <p:cNvSpPr>
            <a:spLocks noGrp="1"/>
          </p:cNvSpPr>
          <p:nvPr>
            <p:ph type="sldNum" sz="quarter" idx="12"/>
          </p:nvPr>
        </p:nvSpPr>
        <p:spPr/>
        <p:txBody>
          <a:bodyPr/>
          <a:lstStyle/>
          <a:p>
            <a:fld id="{A7DDB576-49B3-42E2-89EA-6E35EA8EF806}" type="slidenum">
              <a:rPr lang="en-US" smtClean="0"/>
              <a:pPr/>
              <a:t>33</a:t>
            </a:fld>
            <a:endParaRPr lang="en-US"/>
          </a:p>
        </p:txBody>
      </p:sp>
    </p:spTree>
    <p:extLst>
      <p:ext uri="{BB962C8B-B14F-4D97-AF65-F5344CB8AC3E}">
        <p14:creationId xmlns:p14="http://schemas.microsoft.com/office/powerpoint/2010/main" val="280959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4" end="4"/>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F804D-D347-6B08-EA09-94649E9877DB}"/>
              </a:ext>
            </a:extLst>
          </p:cNvPr>
          <p:cNvSpPr>
            <a:spLocks noGrp="1"/>
          </p:cNvSpPr>
          <p:nvPr>
            <p:ph type="title"/>
          </p:nvPr>
        </p:nvSpPr>
        <p:spPr/>
        <p:txBody>
          <a:bodyPr/>
          <a:lstStyle/>
          <a:p>
            <a:r>
              <a:rPr lang="en-US" b="1" err="1">
                <a:solidFill>
                  <a:srgbClr val="853A51"/>
                </a:solidFill>
              </a:rPr>
              <a:t>RePORTER</a:t>
            </a:r>
            <a:r>
              <a:rPr lang="en-US" b="1">
                <a:solidFill>
                  <a:srgbClr val="853A51"/>
                </a:solidFill>
              </a:rPr>
              <a:t> Question 4:</a:t>
            </a:r>
            <a:r>
              <a:rPr lang="en-US"/>
              <a:t> </a:t>
            </a:r>
            <a:br>
              <a:rPr lang="en-US"/>
            </a:br>
            <a:r>
              <a:rPr lang="en-US"/>
              <a:t>Search Strategy</a:t>
            </a:r>
          </a:p>
        </p:txBody>
      </p:sp>
      <p:grpSp>
        <p:nvGrpSpPr>
          <p:cNvPr id="7" name="Group 6" descr="Computer with chart - Let's Poll Icon">
            <a:extLst>
              <a:ext uri="{FF2B5EF4-FFF2-40B4-BE49-F238E27FC236}">
                <a16:creationId xmlns:a16="http://schemas.microsoft.com/office/drawing/2014/main" id="{BD05607A-9BD3-4719-3C1E-C89E10BA39E2}"/>
              </a:ext>
            </a:extLst>
          </p:cNvPr>
          <p:cNvGrpSpPr/>
          <p:nvPr/>
        </p:nvGrpSpPr>
        <p:grpSpPr>
          <a:xfrm>
            <a:off x="10027920" y="93283"/>
            <a:ext cx="1905377" cy="1869245"/>
            <a:chOff x="9714204" y="365125"/>
            <a:chExt cx="1905377" cy="1869245"/>
          </a:xfrm>
        </p:grpSpPr>
        <p:pic>
          <p:nvPicPr>
            <p:cNvPr id="8" name="Picture 7" descr="Poll Icon">
              <a:extLst>
                <a:ext uri="{FF2B5EF4-FFF2-40B4-BE49-F238E27FC236}">
                  <a16:creationId xmlns:a16="http://schemas.microsoft.com/office/drawing/2014/main" id="{DD243990-8CD8-B480-1B45-DF4B5F55EAA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9" name="TextBox 8">
              <a:extLst>
                <a:ext uri="{FF2B5EF4-FFF2-40B4-BE49-F238E27FC236}">
                  <a16:creationId xmlns:a16="http://schemas.microsoft.com/office/drawing/2014/main" id="{1BD38683-FB26-58CD-BB97-78CFCABC7498}"/>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3" name="Content Placeholder 2">
            <a:extLst>
              <a:ext uri="{FF2B5EF4-FFF2-40B4-BE49-F238E27FC236}">
                <a16:creationId xmlns:a16="http://schemas.microsoft.com/office/drawing/2014/main" id="{F6FD15BD-C2DB-9B3E-DA33-076808794D4D}"/>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buClrTx/>
              <a:buNone/>
              <a:defRPr/>
            </a:pPr>
            <a:r>
              <a:rPr lang="en-US" sz="2400" b="1">
                <a:effectLst/>
                <a:latin typeface="Open Sans Light"/>
                <a:ea typeface="Open Sans Light"/>
                <a:cs typeface="Open Sans Light"/>
              </a:rPr>
              <a:t>Question</a:t>
            </a:r>
            <a:r>
              <a:rPr lang="en-US" sz="2400">
                <a:effectLst/>
                <a:latin typeface="Open Sans Light"/>
                <a:ea typeface="Open Sans Light"/>
                <a:cs typeface="Open Sans Light"/>
              </a:rPr>
              <a:t>: </a:t>
            </a:r>
            <a:r>
              <a:rPr lang="en-US">
                <a:latin typeface="Open Sans Light"/>
                <a:ea typeface="Open Sans Light"/>
                <a:cs typeface="Open Sans Light"/>
              </a:rPr>
              <a:t>What search strategy did you use to find the number of active projects administered by the National Institute of Nursing Research (NINR)?</a:t>
            </a:r>
          </a:p>
          <a:p>
            <a:pPr marL="0" lvl="0" indent="0">
              <a:lnSpc>
                <a:spcPct val="100000"/>
              </a:lnSpc>
              <a:spcBef>
                <a:spcPts val="0"/>
              </a:spcBef>
              <a:buClrTx/>
              <a:buNone/>
              <a:defRPr/>
            </a:pPr>
            <a:endParaRPr lang="en-US"/>
          </a:p>
          <a:p>
            <a:pPr marL="0" indent="0">
              <a:lnSpc>
                <a:spcPct val="100000"/>
              </a:lnSpc>
              <a:spcBef>
                <a:spcPts val="0"/>
              </a:spcBef>
              <a:buClrTx/>
              <a:buNone/>
              <a:defRPr/>
            </a:pPr>
            <a:endParaRPr lang="en-US">
              <a:latin typeface="Open Sans Light"/>
              <a:ea typeface="Open Sans Light"/>
              <a:cs typeface="Open Sans Light"/>
            </a:endParaRPr>
          </a:p>
          <a:p>
            <a:pPr marL="457200" lvl="0" indent="-457200">
              <a:lnSpc>
                <a:spcPct val="100000"/>
              </a:lnSpc>
              <a:spcBef>
                <a:spcPts val="0"/>
              </a:spcBef>
              <a:buFont typeface="+mj-lt"/>
              <a:buAutoNum type="arabicPeriod"/>
              <a:defRPr/>
            </a:pPr>
            <a:r>
              <a:rPr lang="en-US">
                <a:latin typeface="Open Sans Light"/>
                <a:ea typeface="Open Sans Light"/>
                <a:cs typeface="Open Sans Light"/>
              </a:rPr>
              <a:t>Quick Search</a:t>
            </a:r>
          </a:p>
          <a:p>
            <a:pPr marL="457200" lvl="0" indent="-457200">
              <a:lnSpc>
                <a:spcPct val="100000"/>
              </a:lnSpc>
              <a:spcBef>
                <a:spcPts val="0"/>
              </a:spcBef>
              <a:buFont typeface="+mj-lt"/>
              <a:buAutoNum type="arabicPeriod"/>
              <a:defRPr/>
            </a:pPr>
            <a:r>
              <a:rPr lang="en-US">
                <a:latin typeface="Open Sans Light"/>
                <a:ea typeface="Open Sans Light"/>
                <a:cs typeface="Open Sans Light"/>
              </a:rPr>
              <a:t>Interactive charts</a:t>
            </a:r>
          </a:p>
          <a:p>
            <a:pPr marL="457200" lvl="0" indent="-457200">
              <a:lnSpc>
                <a:spcPct val="100000"/>
              </a:lnSpc>
              <a:spcBef>
                <a:spcPts val="0"/>
              </a:spcBef>
              <a:buFont typeface="+mj-lt"/>
              <a:buAutoNum type="arabicPeriod"/>
              <a:defRPr/>
            </a:pPr>
            <a:r>
              <a:rPr lang="en-US">
                <a:latin typeface="Open Sans Light"/>
                <a:ea typeface="Open Sans Light"/>
                <a:cs typeface="Open Sans Light"/>
              </a:rPr>
              <a:t>Advanced Projects Search</a:t>
            </a:r>
          </a:p>
          <a:p>
            <a:pPr marL="457200" lvl="0" indent="-457200">
              <a:lnSpc>
                <a:spcPct val="100000"/>
              </a:lnSpc>
              <a:spcBef>
                <a:spcPts val="0"/>
              </a:spcBef>
              <a:buFont typeface="+mj-lt"/>
              <a:buAutoNum type="arabicPeriod"/>
              <a:defRPr/>
            </a:pPr>
            <a:r>
              <a:rPr lang="en-US">
                <a:latin typeface="Open Sans Light"/>
                <a:ea typeface="Open Sans Light"/>
                <a:cs typeface="Open Sans Light"/>
              </a:rPr>
              <a:t>Other</a:t>
            </a:r>
          </a:p>
          <a:p>
            <a:pPr marL="457200" lvl="0" indent="-457200">
              <a:lnSpc>
                <a:spcPct val="100000"/>
              </a:lnSpc>
              <a:spcBef>
                <a:spcPts val="0"/>
              </a:spcBef>
              <a:buFont typeface="+mj-lt"/>
              <a:buAutoNum type="arabicPeriod"/>
              <a:defRPr/>
            </a:pPr>
            <a:r>
              <a:rPr lang="en-US">
                <a:latin typeface="Open Sans Light"/>
                <a:ea typeface="Open Sans Light"/>
                <a:cs typeface="Open Sans Light"/>
              </a:rPr>
              <a:t>None: could not complete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effectLst/>
            </a:endParaRPr>
          </a:p>
        </p:txBody>
      </p:sp>
      <p:sp>
        <p:nvSpPr>
          <p:cNvPr id="5" name="Rectangle 4">
            <a:extLst>
              <a:ext uri="{FF2B5EF4-FFF2-40B4-BE49-F238E27FC236}">
                <a16:creationId xmlns:a16="http://schemas.microsoft.com/office/drawing/2014/main" id="{9D502291-2AFF-A27A-EF5E-8CBFDDCBA943}"/>
              </a:ext>
              <a:ext uri="{C183D7F6-B498-43B3-948B-1728B52AA6E4}">
                <adec:decorative xmlns:adec="http://schemas.microsoft.com/office/drawing/2017/decorative" val="1"/>
              </a:ext>
            </a:extLst>
          </p:cNvPr>
          <p:cNvSpPr/>
          <p:nvPr/>
        </p:nvSpPr>
        <p:spPr>
          <a:xfrm>
            <a:off x="838199" y="3725982"/>
            <a:ext cx="4212265" cy="707794"/>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EFF875-D35E-88D0-8B11-7A680E45E33E}"/>
              </a:ext>
            </a:extLst>
          </p:cNvPr>
          <p:cNvSpPr txBox="1"/>
          <p:nvPr/>
        </p:nvSpPr>
        <p:spPr>
          <a:xfrm>
            <a:off x="7645400" y="3170297"/>
            <a:ext cx="2921000" cy="1200329"/>
          </a:xfrm>
          <a:prstGeom prst="rect">
            <a:avLst/>
          </a:prstGeom>
          <a:noFill/>
          <a:ln>
            <a:solidFill>
              <a:srgbClr val="C4DEDC"/>
            </a:solidFill>
          </a:ln>
        </p:spPr>
        <p:txBody>
          <a:bodyPr wrap="square" rtlCol="0">
            <a:spAutoFit/>
          </a:bodyPr>
          <a:lstStyle/>
          <a:p>
            <a:r>
              <a:rPr lang="en-US" sz="2400" b="1">
                <a:latin typeface="Open Sans Light" panose="020B0306030504020204" pitchFamily="34" charset="0"/>
                <a:ea typeface="Open Sans Light" panose="020B0306030504020204" pitchFamily="34" charset="0"/>
                <a:cs typeface="Open Sans Light" panose="020B0306030504020204" pitchFamily="34" charset="0"/>
              </a:rPr>
              <a:t>Again, these are both valid approaches</a:t>
            </a:r>
          </a:p>
        </p:txBody>
      </p:sp>
      <p:sp>
        <p:nvSpPr>
          <p:cNvPr id="2" name="Slide Number Placeholder 1">
            <a:extLst>
              <a:ext uri="{FF2B5EF4-FFF2-40B4-BE49-F238E27FC236}">
                <a16:creationId xmlns:a16="http://schemas.microsoft.com/office/drawing/2014/main" id="{7E368F84-BD9C-55B3-6539-4DF70DF72606}"/>
              </a:ext>
            </a:extLst>
          </p:cNvPr>
          <p:cNvSpPr>
            <a:spLocks noGrp="1"/>
          </p:cNvSpPr>
          <p:nvPr>
            <p:ph type="sldNum" sz="quarter" idx="12"/>
          </p:nvPr>
        </p:nvSpPr>
        <p:spPr/>
        <p:txBody>
          <a:bodyPr/>
          <a:lstStyle/>
          <a:p>
            <a:fld id="{A7DDB576-49B3-42E2-89EA-6E35EA8EF806}" type="slidenum">
              <a:rPr lang="en-US" smtClean="0"/>
              <a:pPr/>
              <a:t>34</a:t>
            </a:fld>
            <a:endParaRPr lang="en-US"/>
          </a:p>
        </p:txBody>
      </p:sp>
    </p:spTree>
    <p:extLst>
      <p:ext uri="{BB962C8B-B14F-4D97-AF65-F5344CB8AC3E}">
        <p14:creationId xmlns:p14="http://schemas.microsoft.com/office/powerpoint/2010/main" val="328226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6468F4-90F7-3EB4-0D1F-71C37FAC0C83}"/>
              </a:ext>
            </a:extLst>
          </p:cNvPr>
          <p:cNvSpPr>
            <a:spLocks noGrp="1"/>
          </p:cNvSpPr>
          <p:nvPr>
            <p:ph type="title"/>
          </p:nvPr>
        </p:nvSpPr>
        <p:spPr/>
        <p:txBody>
          <a:bodyPr/>
          <a:lstStyle/>
          <a:p>
            <a:r>
              <a:rPr lang="en-US" err="1"/>
              <a:t>RePORTER</a:t>
            </a:r>
            <a:r>
              <a:rPr lang="en-US"/>
              <a:t> Search Results – Projects, Publications, and More</a:t>
            </a:r>
          </a:p>
        </p:txBody>
      </p:sp>
      <p:sp>
        <p:nvSpPr>
          <p:cNvPr id="3" name="Content Placeholder 2">
            <a:extLst>
              <a:ext uri="{FF2B5EF4-FFF2-40B4-BE49-F238E27FC236}">
                <a16:creationId xmlns:a16="http://schemas.microsoft.com/office/drawing/2014/main" id="{27B737F4-ACCD-2F13-6E3A-E2FF7D5D927D}"/>
              </a:ext>
            </a:extLst>
          </p:cNvPr>
          <p:cNvSpPr>
            <a:spLocks noGrp="1"/>
          </p:cNvSpPr>
          <p:nvPr>
            <p:ph idx="1"/>
          </p:nvPr>
        </p:nvSpPr>
        <p:spPr/>
        <p:txBody>
          <a:bodyPr/>
          <a:lstStyle/>
          <a:p>
            <a:r>
              <a:rPr lang="en-US"/>
              <a:t>Explore projects, publications, and more</a:t>
            </a:r>
          </a:p>
          <a:p>
            <a:r>
              <a:rPr lang="en-US"/>
              <a:t>“Share” URL for latest results or </a:t>
            </a:r>
            <a:r>
              <a:rPr lang="en-US" err="1"/>
              <a:t>MyRePORTER</a:t>
            </a:r>
            <a:r>
              <a:rPr lang="en-US"/>
              <a:t> account to save searches and set weekly </a:t>
            </a:r>
            <a:br>
              <a:rPr lang="en-US"/>
            </a:br>
            <a:r>
              <a:rPr lang="en-US"/>
              <a:t>email alerts</a:t>
            </a:r>
          </a:p>
        </p:txBody>
      </p:sp>
      <p:pic>
        <p:nvPicPr>
          <p:cNvPr id="5" name="Picture 4" descr="Search Results showing Projects from Search Criteria Fiscal Year: Active Projects, State: UTAH (UT), Country: UNITED STATES, Congressional District: UT-01">
            <a:extLst>
              <a:ext uri="{FF2B5EF4-FFF2-40B4-BE49-F238E27FC236}">
                <a16:creationId xmlns:a16="http://schemas.microsoft.com/office/drawing/2014/main" id="{2C1834CE-B62F-2C14-2368-13D869D9D93F}"/>
              </a:ext>
            </a:extLst>
          </p:cNvPr>
          <p:cNvPicPr>
            <a:picLocks noChangeAspect="1"/>
          </p:cNvPicPr>
          <p:nvPr/>
        </p:nvPicPr>
        <p:blipFill>
          <a:blip r:embed="rId2"/>
          <a:stretch>
            <a:fillRect/>
          </a:stretch>
        </p:blipFill>
        <p:spPr>
          <a:xfrm>
            <a:off x="3575284" y="2733217"/>
            <a:ext cx="8616716" cy="4124783"/>
          </a:xfrm>
          <a:prstGeom prst="rect">
            <a:avLst/>
          </a:prstGeom>
          <a:effectLst>
            <a:outerShdw blurRad="2921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7DFE430E-8A87-AD5D-A49A-92406E7CD443}"/>
              </a:ext>
            </a:extLst>
          </p:cNvPr>
          <p:cNvSpPr>
            <a:spLocks noGrp="1"/>
          </p:cNvSpPr>
          <p:nvPr>
            <p:ph type="sldNum" sz="quarter" idx="12"/>
          </p:nvPr>
        </p:nvSpPr>
        <p:spPr/>
        <p:txBody>
          <a:bodyPr/>
          <a:lstStyle/>
          <a:p>
            <a:fld id="{A7DDB576-49B3-42E2-89EA-6E35EA8EF806}" type="slidenum">
              <a:rPr lang="en-US" smtClean="0"/>
              <a:pPr/>
              <a:t>35</a:t>
            </a:fld>
            <a:endParaRPr lang="en-US"/>
          </a:p>
        </p:txBody>
      </p:sp>
    </p:spTree>
    <p:extLst>
      <p:ext uri="{BB962C8B-B14F-4D97-AF65-F5344CB8AC3E}">
        <p14:creationId xmlns:p14="http://schemas.microsoft.com/office/powerpoint/2010/main" val="81944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A6631-D0D7-CA96-8945-41F90E9E8A32}"/>
              </a:ext>
            </a:extLst>
          </p:cNvPr>
          <p:cNvSpPr>
            <a:spLocks noGrp="1"/>
          </p:cNvSpPr>
          <p:nvPr>
            <p:ph type="title"/>
          </p:nvPr>
        </p:nvSpPr>
        <p:spPr/>
        <p:txBody>
          <a:bodyPr>
            <a:normAutofit/>
          </a:bodyPr>
          <a:lstStyle/>
          <a:p>
            <a:r>
              <a:rPr lang="en-US">
                <a:latin typeface="Open Sans"/>
                <a:ea typeface="Open Sans"/>
                <a:cs typeface="Open Sans"/>
              </a:rPr>
              <a:t>Matchmaker: What Projects Like Mine Have Already Been Funded?</a:t>
            </a:r>
            <a:endParaRPr lang="en-US" sz="2400"/>
          </a:p>
        </p:txBody>
      </p:sp>
      <p:sp>
        <p:nvSpPr>
          <p:cNvPr id="2" name="Content Placeholder 1">
            <a:extLst>
              <a:ext uri="{FF2B5EF4-FFF2-40B4-BE49-F238E27FC236}">
                <a16:creationId xmlns:a16="http://schemas.microsoft.com/office/drawing/2014/main" id="{874682AE-D0B5-E3F1-ECC7-1690B8206714}"/>
              </a:ext>
            </a:extLst>
          </p:cNvPr>
          <p:cNvSpPr>
            <a:spLocks noGrp="1"/>
          </p:cNvSpPr>
          <p:nvPr>
            <p:ph idx="1"/>
          </p:nvPr>
        </p:nvSpPr>
        <p:spPr>
          <a:xfrm>
            <a:off x="838200" y="1665819"/>
            <a:ext cx="10515600" cy="4351338"/>
          </a:xfrm>
        </p:spPr>
        <p:txBody>
          <a:bodyPr vert="horz" lIns="91440" tIns="45720" rIns="91440" bIns="45720" rtlCol="0" anchor="t">
            <a:normAutofit/>
          </a:bodyPr>
          <a:lstStyle/>
          <a:p>
            <a:r>
              <a:rPr lang="en-US">
                <a:solidFill>
                  <a:srgbClr val="000000"/>
                </a:solidFill>
                <a:latin typeface="Open Sans Light"/>
                <a:ea typeface="Open Sans Light"/>
                <a:cs typeface="Open Sans Light"/>
              </a:rPr>
              <a:t>Find similar projects or NIH Program Officials in a particular research area</a:t>
            </a:r>
          </a:p>
        </p:txBody>
      </p:sp>
      <p:pic>
        <p:nvPicPr>
          <p:cNvPr id="5" name="Matchmaker webpage" descr="Matchmaker search form. Single box to enter text, with 2 options to the right (Similar Projects or Similar Program Officials) and 2 buttons below (Reset or Search).">
            <a:extLst>
              <a:ext uri="{FF2B5EF4-FFF2-40B4-BE49-F238E27FC236}">
                <a16:creationId xmlns:a16="http://schemas.microsoft.com/office/drawing/2014/main" id="{65ACBC50-849A-B954-5048-9F78EDAE2477}"/>
              </a:ext>
            </a:extLst>
          </p:cNvPr>
          <p:cNvPicPr>
            <a:picLocks noChangeAspect="1"/>
          </p:cNvPicPr>
          <p:nvPr/>
        </p:nvPicPr>
        <p:blipFill>
          <a:blip r:embed="rId3"/>
          <a:srcRect/>
          <a:stretch/>
        </p:blipFill>
        <p:spPr>
          <a:xfrm>
            <a:off x="178607" y="2220029"/>
            <a:ext cx="7300056" cy="4144629"/>
          </a:xfrm>
          <a:prstGeom prst="rect">
            <a:avLst/>
          </a:prstGeom>
          <a:effectLst>
            <a:outerShdw blurRad="292100" dist="139700" dir="2700000" algn="ctr" rotWithShape="0">
              <a:srgbClr val="000000">
                <a:alpha val="65000"/>
              </a:srgbClr>
            </a:outerShdw>
          </a:effectLst>
        </p:spPr>
      </p:pic>
      <p:sp>
        <p:nvSpPr>
          <p:cNvPr id="6" name="TextBox 5">
            <a:extLst>
              <a:ext uri="{FF2B5EF4-FFF2-40B4-BE49-F238E27FC236}">
                <a16:creationId xmlns:a16="http://schemas.microsoft.com/office/drawing/2014/main" id="{5777C79F-AFFD-5127-831C-6C44A6EAF53C}"/>
              </a:ext>
            </a:extLst>
          </p:cNvPr>
          <p:cNvSpPr txBox="1"/>
          <p:nvPr/>
        </p:nvSpPr>
        <p:spPr>
          <a:xfrm>
            <a:off x="381000" y="3022749"/>
            <a:ext cx="5216837" cy="2092881"/>
          </a:xfrm>
          <a:prstGeom prst="rect">
            <a:avLst/>
          </a:prstGeom>
          <a:noFill/>
        </p:spPr>
        <p:txBody>
          <a:bodyPr wrap="square" rtlCol="0">
            <a:spAutoFit/>
          </a:bodyPr>
          <a:lstStyle/>
          <a:p>
            <a:r>
              <a:rPr lang="en-US" sz="1000"/>
              <a:t>Research Interests: HIV science from a cell biology approach, supplemented with molecular biology, biochemistry, and genetics to study various aspects of HIV from virus entry and assembly, to defining the earliest steps of the sexual transmission of HIV; microscopic imaging; fluorescent labeling of HIV particles or viral proteins and the identification of infected cells; HIV prevention science, including vaccine and microbicide research.  Use of cell biology approaches to study HIV providing images and movies of HIV interacting with cells and tissues.  For the past 25 years, research has focused on HIV Cellular Virology. More recently, this focus has expanded to HIV related mucosal immunology, HIV transmission and HIV Prevention Science. Lab utilizes a series of imaging based tools to define key viral and host players of the earliest days of the transmission event in the physiologically relevant context of anatomy and physiology of live animals and human tissues. The lab uses several approaches to allow the efficient identification of foci of SIV mucosal infection. HIV/SIV particles, mucosal tissue barriers, host target or effector cells and infected cells can be directly visualized. Lab can leverage these imaging capabilities to</a:t>
            </a:r>
            <a:endParaRPr lang="en-US" sz="1000" b="0" u="none">
              <a:solidFill>
                <a:schemeClr val="tx1"/>
              </a:solidFill>
            </a:endParaRPr>
          </a:p>
        </p:txBody>
      </p:sp>
      <p:pic>
        <p:nvPicPr>
          <p:cNvPr id="7" name="Laboratory webpage" descr="Description of research focused on Investigating the cell biology of HIV on a laboratory website">
            <a:extLst>
              <a:ext uri="{FF2B5EF4-FFF2-40B4-BE49-F238E27FC236}">
                <a16:creationId xmlns:a16="http://schemas.microsoft.com/office/drawing/2014/main" id="{94FE0D59-CD3C-DBB6-1385-F3E7AF6246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63741" y="2898416"/>
            <a:ext cx="4728259" cy="3515981"/>
          </a:xfrm>
          <a:prstGeom prst="rect">
            <a:avLst/>
          </a:prstGeom>
          <a:effectLst>
            <a:outerShdw blurRad="292100" dist="139700" dir="2700000" algn="ctr" rotWithShape="0">
              <a:srgbClr val="000000">
                <a:alpha val="65000"/>
              </a:srgbClr>
            </a:outerShdw>
          </a:effectLst>
        </p:spPr>
      </p:pic>
      <p:sp>
        <p:nvSpPr>
          <p:cNvPr id="8" name="Rectangle around text" title="Box around Hurd Laboratory research description on faculty webpage">
            <a:extLst>
              <a:ext uri="{FF2B5EF4-FFF2-40B4-BE49-F238E27FC236}">
                <a16:creationId xmlns:a16="http://schemas.microsoft.com/office/drawing/2014/main" id="{EB422005-7430-B2C3-165A-8303F002F583}"/>
              </a:ext>
            </a:extLst>
          </p:cNvPr>
          <p:cNvSpPr/>
          <p:nvPr/>
        </p:nvSpPr>
        <p:spPr bwMode="auto">
          <a:xfrm>
            <a:off x="7831599" y="4099909"/>
            <a:ext cx="3899342" cy="2064225"/>
          </a:xfrm>
          <a:prstGeom prst="rec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sp>
        <p:nvSpPr>
          <p:cNvPr id="10" name="Arrow: Left 9" descr="Arrow pointing from lab webpage to text box in Matchmaker">
            <a:extLst>
              <a:ext uri="{FF2B5EF4-FFF2-40B4-BE49-F238E27FC236}">
                <a16:creationId xmlns:a16="http://schemas.microsoft.com/office/drawing/2014/main" id="{7442AFF9-A78E-E675-6B7D-EDFC7B9AD17A}"/>
              </a:ext>
            </a:extLst>
          </p:cNvPr>
          <p:cNvSpPr/>
          <p:nvPr/>
        </p:nvSpPr>
        <p:spPr>
          <a:xfrm>
            <a:off x="5603250" y="4099909"/>
            <a:ext cx="2228349" cy="931475"/>
          </a:xfrm>
          <a:prstGeom prst="lef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32696-3F12-1655-B946-AD49C6BECD30}"/>
              </a:ext>
            </a:extLst>
          </p:cNvPr>
          <p:cNvSpPr>
            <a:spLocks noGrp="1"/>
          </p:cNvSpPr>
          <p:nvPr>
            <p:ph type="sldNum" sz="quarter" idx="12"/>
          </p:nvPr>
        </p:nvSpPr>
        <p:spPr/>
        <p:txBody>
          <a:bodyPr/>
          <a:lstStyle/>
          <a:p>
            <a:fld id="{A7DDB576-49B3-42E2-89EA-6E35EA8EF806}" type="slidenum">
              <a:rPr lang="en-US" smtClean="0"/>
              <a:pPr/>
              <a:t>36</a:t>
            </a:fld>
            <a:endParaRPr lang="en-US"/>
          </a:p>
        </p:txBody>
      </p:sp>
    </p:spTree>
    <p:extLst>
      <p:ext uri="{BB962C8B-B14F-4D97-AF65-F5344CB8AC3E}">
        <p14:creationId xmlns:p14="http://schemas.microsoft.com/office/powerpoint/2010/main" val="138900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26" presetClass="emph" presetSubtype="0" fill="hold" grpId="1" nodeType="withEffect">
                                  <p:stCondLst>
                                    <p:cond delay="0"/>
                                  </p:stCondLst>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0F8361-0A47-C24E-EEEA-30F2DD280C81}"/>
              </a:ext>
              <a:ext uri="{C183D7F6-B498-43B3-948B-1728B52AA6E4}">
                <adec:decorative xmlns:adec="http://schemas.microsoft.com/office/drawing/2017/decorative" val="1"/>
              </a:ext>
            </a:extLst>
          </p:cNvPr>
          <p:cNvSpPr/>
          <p:nvPr/>
        </p:nvSpPr>
        <p:spPr>
          <a:xfrm>
            <a:off x="315589" y="6052842"/>
            <a:ext cx="2306230" cy="803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56A6631-D0D7-CA96-8945-41F90E9E8A32}"/>
              </a:ext>
            </a:extLst>
          </p:cNvPr>
          <p:cNvSpPr>
            <a:spLocks noGrp="1"/>
          </p:cNvSpPr>
          <p:nvPr>
            <p:ph type="title"/>
          </p:nvPr>
        </p:nvSpPr>
        <p:spPr/>
        <p:txBody>
          <a:bodyPr>
            <a:normAutofit/>
          </a:bodyPr>
          <a:lstStyle/>
          <a:p>
            <a:r>
              <a:rPr lang="en-US">
                <a:latin typeface="Open Sans"/>
                <a:ea typeface="Open Sans"/>
                <a:cs typeface="Open Sans"/>
              </a:rPr>
              <a:t>Matchmaker: Who Can I Contact to Discuss My Ideas?</a:t>
            </a:r>
            <a:endParaRPr lang="en-US" sz="2400"/>
          </a:p>
        </p:txBody>
      </p:sp>
      <p:sp>
        <p:nvSpPr>
          <p:cNvPr id="2" name="Content Placeholder 1">
            <a:extLst>
              <a:ext uri="{FF2B5EF4-FFF2-40B4-BE49-F238E27FC236}">
                <a16:creationId xmlns:a16="http://schemas.microsoft.com/office/drawing/2014/main" id="{874682AE-D0B5-E3F1-ECC7-1690B8206714}"/>
              </a:ext>
            </a:extLst>
          </p:cNvPr>
          <p:cNvSpPr>
            <a:spLocks noGrp="1"/>
          </p:cNvSpPr>
          <p:nvPr>
            <p:ph idx="1"/>
          </p:nvPr>
        </p:nvSpPr>
        <p:spPr>
          <a:xfrm>
            <a:off x="838200" y="1701504"/>
            <a:ext cx="10515600" cy="4351338"/>
          </a:xfrm>
        </p:spPr>
        <p:txBody>
          <a:bodyPr vert="horz" lIns="91440" tIns="45720" rIns="91440" bIns="45720" rtlCol="0" anchor="t">
            <a:normAutofit/>
          </a:bodyPr>
          <a:lstStyle/>
          <a:p>
            <a:r>
              <a:rPr lang="en-US">
                <a:solidFill>
                  <a:srgbClr val="000000"/>
                </a:solidFill>
                <a:latin typeface="Open Sans Light"/>
                <a:ea typeface="Open Sans Light"/>
                <a:cs typeface="Open Sans Light"/>
              </a:rPr>
              <a:t>Matchmaker summarizes the projects by Institute or Center, activity code, review panel, and Program Official</a:t>
            </a:r>
          </a:p>
        </p:txBody>
      </p:sp>
      <p:pic>
        <p:nvPicPr>
          <p:cNvPr id="5" name="Matchmaker Results Projects" descr="Matchmaker Results for Projects showing charts summarizing by Institute/Center, Activity Code, and Study Section above with list of matching projects below">
            <a:extLst>
              <a:ext uri="{FF2B5EF4-FFF2-40B4-BE49-F238E27FC236}">
                <a16:creationId xmlns:a16="http://schemas.microsoft.com/office/drawing/2014/main" id="{BD70FD6D-6496-A738-DB6F-78BD5181E9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0161" y="2579878"/>
            <a:ext cx="9692640" cy="4276015"/>
          </a:xfrm>
          <a:prstGeom prst="rect">
            <a:avLst/>
          </a:prstGeom>
          <a:effectLst>
            <a:outerShdw blurRad="292100" dist="139700" dir="2700000" algn="ctr" rotWithShape="0">
              <a:srgbClr val="000000">
                <a:alpha val="65000"/>
              </a:srgbClr>
            </a:outerShdw>
          </a:effectLst>
        </p:spPr>
      </p:pic>
      <p:pic>
        <p:nvPicPr>
          <p:cNvPr id="6" name="Matchmaker Results POs" descr="Matchmaker Results for Program Officials showing charts summarizing by Institute/Center and Activity Code above with list of matching Program Officials below">
            <a:extLst>
              <a:ext uri="{FF2B5EF4-FFF2-40B4-BE49-F238E27FC236}">
                <a16:creationId xmlns:a16="http://schemas.microsoft.com/office/drawing/2014/main" id="{EB237D7C-0C3C-0951-18B9-2B5ED5F17D82}"/>
              </a:ext>
            </a:extLst>
          </p:cNvPr>
          <p:cNvPicPr>
            <a:picLocks noChangeAspect="1"/>
          </p:cNvPicPr>
          <p:nvPr/>
        </p:nvPicPr>
        <p:blipFill rotWithShape="1">
          <a:blip r:embed="rId4">
            <a:extLst>
              <a:ext uri="{28A0092B-C50C-407E-A947-70E740481C1C}">
                <a14:useLocalDpi xmlns:a14="http://schemas.microsoft.com/office/drawing/2010/main" val="0"/>
              </a:ext>
            </a:extLst>
          </a:blip>
          <a:srcRect t="-25" b="-25"/>
          <a:stretch/>
        </p:blipFill>
        <p:spPr>
          <a:xfrm>
            <a:off x="1280161" y="2579878"/>
            <a:ext cx="9692641" cy="4283891"/>
          </a:xfrm>
          <a:prstGeom prst="rect">
            <a:avLst/>
          </a:prstGeom>
          <a:effectLst>
            <a:outerShdw blurRad="292100" dist="139700" dir="2700000" algn="ctr" rotWithShape="0">
              <a:srgbClr val="000000">
                <a:alpha val="65000"/>
              </a:srgbClr>
            </a:outerShdw>
          </a:effectLst>
        </p:spPr>
      </p:pic>
      <p:sp>
        <p:nvSpPr>
          <p:cNvPr id="4" name="Slide Number Placeholder 3">
            <a:extLst>
              <a:ext uri="{FF2B5EF4-FFF2-40B4-BE49-F238E27FC236}">
                <a16:creationId xmlns:a16="http://schemas.microsoft.com/office/drawing/2014/main" id="{3B232696-3F12-1655-B946-AD49C6BECD30}"/>
              </a:ext>
            </a:extLst>
          </p:cNvPr>
          <p:cNvSpPr>
            <a:spLocks noGrp="1"/>
          </p:cNvSpPr>
          <p:nvPr>
            <p:ph type="sldNum" sz="quarter" idx="12"/>
          </p:nvPr>
        </p:nvSpPr>
        <p:spPr/>
        <p:txBody>
          <a:bodyPr/>
          <a:lstStyle/>
          <a:p>
            <a:fld id="{A7DDB576-49B3-42E2-89EA-6E35EA8EF806}" type="slidenum">
              <a:rPr lang="en-US" smtClean="0"/>
              <a:pPr/>
              <a:t>37</a:t>
            </a:fld>
            <a:endParaRPr lang="en-US"/>
          </a:p>
        </p:txBody>
      </p:sp>
    </p:spTree>
    <p:extLst>
      <p:ext uri="{BB962C8B-B14F-4D97-AF65-F5344CB8AC3E}">
        <p14:creationId xmlns:p14="http://schemas.microsoft.com/office/powerpoint/2010/main" val="20402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DAF22-4FF2-9AFE-5EFC-35F062F7B839}"/>
              </a:ext>
            </a:extLst>
          </p:cNvPr>
          <p:cNvSpPr>
            <a:spLocks noGrp="1"/>
          </p:cNvSpPr>
          <p:nvPr>
            <p:ph type="title"/>
          </p:nvPr>
        </p:nvSpPr>
        <p:spPr/>
        <p:txBody>
          <a:bodyPr/>
          <a:lstStyle/>
          <a:p>
            <a:r>
              <a:rPr lang="en-US"/>
              <a:t>NIH Data Book: Statistics and Trends in NIH Funding</a:t>
            </a:r>
          </a:p>
        </p:txBody>
      </p:sp>
      <p:sp>
        <p:nvSpPr>
          <p:cNvPr id="3" name="Content Placeholder 2">
            <a:extLst>
              <a:ext uri="{FF2B5EF4-FFF2-40B4-BE49-F238E27FC236}">
                <a16:creationId xmlns:a16="http://schemas.microsoft.com/office/drawing/2014/main" id="{4CEA00BF-A30B-FA8B-16D0-A14D5B7E4D91}"/>
              </a:ext>
            </a:extLst>
          </p:cNvPr>
          <p:cNvSpPr>
            <a:spLocks noGrp="1"/>
          </p:cNvSpPr>
          <p:nvPr>
            <p:ph idx="1"/>
          </p:nvPr>
        </p:nvSpPr>
        <p:spPr>
          <a:xfrm>
            <a:off x="838200" y="1825625"/>
            <a:ext cx="4153841" cy="4351338"/>
          </a:xfrm>
        </p:spPr>
        <p:txBody>
          <a:bodyPr/>
          <a:lstStyle/>
          <a:p>
            <a:r>
              <a:rPr lang="en-US"/>
              <a:t>The NIH Data Book summarizes answers to the most commonly asked questions about the NIH budget and extramural programs</a:t>
            </a:r>
          </a:p>
          <a:p>
            <a:pPr marL="685800" lvl="1" indent="-228600">
              <a:buFont typeface="Courier New" panose="02070309020205020404" pitchFamily="49" charset="0"/>
              <a:buChar char="o"/>
            </a:pPr>
            <a:r>
              <a:rPr lang="en-US"/>
              <a:t>Success and Funding Rates</a:t>
            </a:r>
          </a:p>
          <a:p>
            <a:pPr marL="685800" lvl="1" indent="-228600">
              <a:buFont typeface="Courier New" panose="02070309020205020404" pitchFamily="49" charset="0"/>
              <a:buChar char="o"/>
            </a:pPr>
            <a:r>
              <a:rPr lang="en-US"/>
              <a:t>NIH-Funded Workforce</a:t>
            </a:r>
          </a:p>
          <a:p>
            <a:pPr marL="685800" lvl="1" indent="-228600">
              <a:buFont typeface="Courier New" panose="02070309020205020404" pitchFamily="49" charset="0"/>
              <a:buChar char="o"/>
            </a:pPr>
            <a:r>
              <a:rPr lang="en-US"/>
              <a:t>And more…</a:t>
            </a:r>
          </a:p>
          <a:p>
            <a:r>
              <a:rPr lang="en-US"/>
              <a:t>Data are updated annually</a:t>
            </a:r>
          </a:p>
        </p:txBody>
      </p:sp>
      <p:pic>
        <p:nvPicPr>
          <p:cNvPr id="5" name="Example report 1" descr="Line chart: Research Project Grants: Average Size in Current and Constant Dollars. Data Book slide #155 shows average cost by fiscal year for two series. &quot;Current&quot; series increases from left to right, while &quot;Constant (1998)&quot; series remains fairly stable over time from FY 1998-2022.">
            <a:extLst>
              <a:ext uri="{FF2B5EF4-FFF2-40B4-BE49-F238E27FC236}">
                <a16:creationId xmlns:a16="http://schemas.microsoft.com/office/drawing/2014/main" id="{9B0AEC00-8355-0A75-1EC5-2DE759ECCB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15200" y="1271310"/>
            <a:ext cx="4625893" cy="3625148"/>
          </a:xfrm>
          <a:prstGeom prst="rect">
            <a:avLst/>
          </a:prstGeom>
          <a:effectLst>
            <a:outerShdw blurRad="292100" dist="139700" dir="2700000" algn="ctr" rotWithShape="0">
              <a:srgbClr val="000000">
                <a:alpha val="65000"/>
              </a:srgbClr>
            </a:outerShdw>
          </a:effectLst>
        </p:spPr>
      </p:pic>
      <p:pic>
        <p:nvPicPr>
          <p:cNvPr id="6" name="Example report 2" descr="Line/bar chart: Research Project Grants: Competing Applications, Awards, and Success Rates. Data Book slide #20 shows number of applications (increasing from left to right), awards (holding steady across the chart), and success rates (initially decreasing from left to right and then holding steady) by fiscal year (FY 1995-2023)">
            <a:extLst>
              <a:ext uri="{FF2B5EF4-FFF2-40B4-BE49-F238E27FC236}">
                <a16:creationId xmlns:a16="http://schemas.microsoft.com/office/drawing/2014/main" id="{9240A1BE-2E5C-6422-D76D-593912CFC8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33287" y="1857039"/>
            <a:ext cx="4608995" cy="3789958"/>
          </a:xfrm>
          <a:prstGeom prst="rect">
            <a:avLst/>
          </a:prstGeom>
          <a:effectLst>
            <a:outerShdw blurRad="292100" dist="139700" dir="2700000" algn="ctr" rotWithShape="0">
              <a:srgbClr val="000000">
                <a:alpha val="65000"/>
              </a:srgbClr>
            </a:outerShdw>
          </a:effectLst>
        </p:spPr>
      </p:pic>
      <p:pic>
        <p:nvPicPr>
          <p:cNvPr id="7" name="Example report 3" descr="Chart: Number of NIH Principal Investigators Funded by Grant Mechanism and Race. Data Book slide #306 shows a bar chart with number of PIs by grant mechanism and race.">
            <a:extLst>
              <a:ext uri="{FF2B5EF4-FFF2-40B4-BE49-F238E27FC236}">
                <a16:creationId xmlns:a16="http://schemas.microsoft.com/office/drawing/2014/main" id="{8E1F7DB2-1B0C-4379-1670-12DB38540D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92041" y="2614542"/>
            <a:ext cx="4646317" cy="3962133"/>
          </a:xfrm>
          <a:prstGeom prst="rect">
            <a:avLst/>
          </a:prstGeom>
          <a:effectLst>
            <a:outerShdw blurRad="2921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EEF5CB0F-398D-F53B-9789-9A6DEEC2C2F8}"/>
              </a:ext>
            </a:extLst>
          </p:cNvPr>
          <p:cNvSpPr>
            <a:spLocks noGrp="1"/>
          </p:cNvSpPr>
          <p:nvPr>
            <p:ph type="sldNum" sz="quarter" idx="12"/>
          </p:nvPr>
        </p:nvSpPr>
        <p:spPr/>
        <p:txBody>
          <a:bodyPr/>
          <a:lstStyle/>
          <a:p>
            <a:fld id="{A7DDB576-49B3-42E2-89EA-6E35EA8EF806}" type="slidenum">
              <a:rPr lang="en-US" smtClean="0"/>
              <a:pPr/>
              <a:t>38</a:t>
            </a:fld>
            <a:endParaRPr lang="en-US"/>
          </a:p>
        </p:txBody>
      </p:sp>
    </p:spTree>
    <p:extLst>
      <p:ext uri="{BB962C8B-B14F-4D97-AF65-F5344CB8AC3E}">
        <p14:creationId xmlns:p14="http://schemas.microsoft.com/office/powerpoint/2010/main" val="34221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96E3A0-57DB-6E81-5443-38DD1712E763}"/>
              </a:ext>
            </a:extLst>
          </p:cNvPr>
          <p:cNvSpPr>
            <a:spLocks noGrp="1"/>
          </p:cNvSpPr>
          <p:nvPr>
            <p:ph type="title"/>
          </p:nvPr>
        </p:nvSpPr>
        <p:spPr>
          <a:xfrm>
            <a:off x="838200" y="365125"/>
            <a:ext cx="8046720" cy="1356043"/>
          </a:xfrm>
        </p:spPr>
        <p:txBody>
          <a:bodyPr>
            <a:normAutofit fontScale="90000"/>
          </a:bodyPr>
          <a:lstStyle/>
          <a:p>
            <a:r>
              <a:rPr lang="en-US" b="1">
                <a:solidFill>
                  <a:srgbClr val="853A51"/>
                </a:solidFill>
              </a:rPr>
              <a:t>NIH Data Book Activity: </a:t>
            </a:r>
            <a:r>
              <a:rPr lang="en-US"/>
              <a:t>Success Rate for R01-Equivalent Grants</a:t>
            </a:r>
          </a:p>
        </p:txBody>
      </p:sp>
      <p:sp>
        <p:nvSpPr>
          <p:cNvPr id="3" name="Content Placeholder 2">
            <a:extLst>
              <a:ext uri="{FF2B5EF4-FFF2-40B4-BE49-F238E27FC236}">
                <a16:creationId xmlns:a16="http://schemas.microsoft.com/office/drawing/2014/main" id="{031A6E62-A964-F6EE-64CF-79E5FF424CA5}"/>
              </a:ext>
            </a:extLst>
          </p:cNvPr>
          <p:cNvSpPr>
            <a:spLocks noGrp="1"/>
          </p:cNvSpPr>
          <p:nvPr>
            <p:ph idx="1"/>
          </p:nvPr>
        </p:nvSpPr>
        <p:spPr>
          <a:xfrm>
            <a:off x="838200" y="2005012"/>
            <a:ext cx="7593531" cy="4351338"/>
          </a:xfrm>
        </p:spPr>
        <p:txBody>
          <a:bodyPr/>
          <a:lstStyle/>
          <a:p>
            <a:pPr marL="457200" indent="-457200">
              <a:buFont typeface="+mj-lt"/>
              <a:buAutoNum type="arabicPeriod"/>
            </a:pPr>
            <a:r>
              <a:rPr lang="en-US"/>
              <a:t>Go to </a:t>
            </a:r>
            <a:r>
              <a:rPr lang="en-US">
                <a:solidFill>
                  <a:srgbClr val="20558A"/>
                </a:solidFill>
                <a:hlinkClick r:id="rId3">
                  <a:extLst>
                    <a:ext uri="{A12FA001-AC4F-418D-AE19-62706E023703}">
                      <ahyp:hlinkClr xmlns:ahyp="http://schemas.microsoft.com/office/drawing/2018/hyperlinkcolor" val="tx"/>
                    </a:ext>
                  </a:extLst>
                </a:hlinkClick>
              </a:rPr>
              <a:t>https://report.nih.gov/nihdatabook</a:t>
            </a:r>
            <a:endParaRPr lang="en-US">
              <a:solidFill>
                <a:srgbClr val="20558A"/>
              </a:solidFill>
            </a:endParaRPr>
          </a:p>
          <a:p>
            <a:pPr marL="457200" indent="-457200">
              <a:buFont typeface="+mj-lt"/>
              <a:buAutoNum type="arabicPeriod"/>
            </a:pPr>
            <a:r>
              <a:rPr lang="en-US"/>
              <a:t>Navigate by category (Success Rates) or use the search box to find the success rate for R01-equivalent grants in FY 2023</a:t>
            </a:r>
          </a:p>
          <a:p>
            <a:pPr marL="457200" indent="-457200">
              <a:buFont typeface="+mj-lt"/>
              <a:buAutoNum type="arabicPeriod"/>
            </a:pPr>
            <a:r>
              <a:rPr lang="en-US"/>
              <a:t>Respond to Zoom poll:</a:t>
            </a:r>
          </a:p>
          <a:p>
            <a:pPr marL="685800" lvl="1" indent="-228600">
              <a:buFont typeface="Wingdings" panose="05000000000000000000" pitchFamily="2" charset="2"/>
              <a:buChar char="Ø"/>
            </a:pPr>
            <a:r>
              <a:rPr lang="en-US"/>
              <a:t>What was the success rate for R01-equivalent grants in FY 2023?</a:t>
            </a:r>
          </a:p>
          <a:p>
            <a:pPr marL="685800" lvl="1" indent="-228600">
              <a:buFont typeface="Wingdings" panose="05000000000000000000" pitchFamily="2" charset="2"/>
              <a:buChar char="Ø"/>
            </a:pPr>
            <a:r>
              <a:rPr lang="en-US"/>
              <a:t>Which “Report ID” contained this information?</a:t>
            </a:r>
          </a:p>
        </p:txBody>
      </p:sp>
      <p:pic>
        <p:nvPicPr>
          <p:cNvPr id="5" name="Search results" descr="The text &quot;success rate&quot; has been entered in the Search Reports search field, and there is a list below of the many reports that include that text in their title with the matching text highlighted in yellow.">
            <a:extLst>
              <a:ext uri="{FF2B5EF4-FFF2-40B4-BE49-F238E27FC236}">
                <a16:creationId xmlns:a16="http://schemas.microsoft.com/office/drawing/2014/main" id="{F6EBACB2-6682-3A8E-2B39-5E224D2EA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320" y="522673"/>
            <a:ext cx="3124200" cy="5654290"/>
          </a:xfrm>
          <a:prstGeom prst="rect">
            <a:avLst/>
          </a:prstGeom>
        </p:spPr>
      </p:pic>
      <p:sp>
        <p:nvSpPr>
          <p:cNvPr id="2" name="Slide Number Placeholder 1">
            <a:extLst>
              <a:ext uri="{FF2B5EF4-FFF2-40B4-BE49-F238E27FC236}">
                <a16:creationId xmlns:a16="http://schemas.microsoft.com/office/drawing/2014/main" id="{09351E51-2418-DC76-CC93-F44FB84C6D32}"/>
              </a:ext>
            </a:extLst>
          </p:cNvPr>
          <p:cNvSpPr>
            <a:spLocks noGrp="1"/>
          </p:cNvSpPr>
          <p:nvPr>
            <p:ph type="sldNum" sz="quarter" idx="12"/>
          </p:nvPr>
        </p:nvSpPr>
        <p:spPr/>
        <p:txBody>
          <a:bodyPr/>
          <a:lstStyle/>
          <a:p>
            <a:fld id="{A7DDB576-49B3-42E2-89EA-6E35EA8EF806}" type="slidenum">
              <a:rPr lang="en-US" smtClean="0"/>
              <a:pPr/>
              <a:t>39</a:t>
            </a:fld>
            <a:endParaRPr lang="en-US"/>
          </a:p>
        </p:txBody>
      </p:sp>
      <p:grpSp>
        <p:nvGrpSpPr>
          <p:cNvPr id="6" name="Group 5" descr="Computer with chart - Let's Poll Icon">
            <a:extLst>
              <a:ext uri="{FF2B5EF4-FFF2-40B4-BE49-F238E27FC236}">
                <a16:creationId xmlns:a16="http://schemas.microsoft.com/office/drawing/2014/main" id="{9DD98161-01E8-06C4-40D8-41DF96883C83}"/>
              </a:ext>
            </a:extLst>
          </p:cNvPr>
          <p:cNvGrpSpPr/>
          <p:nvPr/>
        </p:nvGrpSpPr>
        <p:grpSpPr>
          <a:xfrm>
            <a:off x="5329912" y="4852230"/>
            <a:ext cx="1905377" cy="1869245"/>
            <a:chOff x="9714204" y="365125"/>
            <a:chExt cx="1905377" cy="1869245"/>
          </a:xfrm>
        </p:grpSpPr>
        <p:pic>
          <p:nvPicPr>
            <p:cNvPr id="7" name="Picture 6" descr="Poll Icon">
              <a:extLst>
                <a:ext uri="{FF2B5EF4-FFF2-40B4-BE49-F238E27FC236}">
                  <a16:creationId xmlns:a16="http://schemas.microsoft.com/office/drawing/2014/main" id="{8323D6EE-0CD5-1229-E15D-79A31F7FCBAE}"/>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8" name="TextBox 7">
              <a:extLst>
                <a:ext uri="{FF2B5EF4-FFF2-40B4-BE49-F238E27FC236}">
                  <a16:creationId xmlns:a16="http://schemas.microsoft.com/office/drawing/2014/main" id="{98A80D49-7416-C829-0A9C-B28A8DC61ABC}"/>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4071104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31910" cy="1081342"/>
          </a:xfrm>
          <a:solidFill>
            <a:srgbClr val="853A51"/>
          </a:solidFill>
        </p:spPr>
        <p:txBody>
          <a:bodyPr vert="horz" lIns="91440" tIns="45720" rIns="91440" bIns="45720" rtlCol="0" anchor="ctr">
            <a:normAutofit/>
          </a:bodyPr>
          <a:lstStyle/>
          <a:p>
            <a:pPr>
              <a:lnSpc>
                <a:spcPct val="90000"/>
              </a:lnSpc>
            </a:pPr>
            <a:r>
              <a:rPr lang="en-US" sz="4800" b="1">
                <a:solidFill>
                  <a:srgbClr val="853A5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NEW TO NIH: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Recap</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10287316" cy="4351338"/>
          </a:xfrm>
        </p:spPr>
        <p:txBody>
          <a:bodyPr>
            <a:normAutofit/>
          </a:bodyPr>
          <a:lstStyle/>
          <a:p>
            <a:pPr marL="0" indent="0">
              <a:lnSpc>
                <a:spcPct val="150000"/>
              </a:lnSpc>
              <a:buNone/>
            </a:pPr>
            <a:r>
              <a:rPr lang="en-US" b="1"/>
              <a:t>Recap of Day 1</a:t>
            </a:r>
          </a:p>
          <a:p>
            <a:pPr>
              <a:lnSpc>
                <a:spcPct val="150000"/>
              </a:lnSpc>
            </a:pPr>
            <a:r>
              <a:rPr lang="en-US"/>
              <a:t>Systems involved in the NIH Grants Process</a:t>
            </a:r>
          </a:p>
          <a:p>
            <a:pPr>
              <a:lnSpc>
                <a:spcPct val="150000"/>
              </a:lnSpc>
            </a:pPr>
            <a:r>
              <a:rPr lang="en-US"/>
              <a:t>Terminology</a:t>
            </a:r>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45912"/>
            <a:ext cx="11553929"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55238"/>
            <a:ext cx="11553929"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4" name="Slide Number Placeholder 1">
            <a:extLst>
              <a:ext uri="{FF2B5EF4-FFF2-40B4-BE49-F238E27FC236}">
                <a16:creationId xmlns:a16="http://schemas.microsoft.com/office/drawing/2014/main" id="{31735686-4FD2-D5BB-1C32-51A770335073}"/>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4</a:t>
            </a:fld>
            <a:endParaRPr lang="en-US"/>
          </a:p>
        </p:txBody>
      </p:sp>
    </p:spTree>
    <p:custDataLst>
      <p:tags r:id="rId1"/>
    </p:custDataLst>
    <p:extLst>
      <p:ext uri="{BB962C8B-B14F-4D97-AF65-F5344CB8AC3E}">
        <p14:creationId xmlns:p14="http://schemas.microsoft.com/office/powerpoint/2010/main" val="4122924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699A13-DDEC-F1CB-69E4-BBC5E1AF3319}"/>
              </a:ext>
            </a:extLst>
          </p:cNvPr>
          <p:cNvSpPr>
            <a:spLocks noGrp="1"/>
          </p:cNvSpPr>
          <p:nvPr>
            <p:ph type="title"/>
          </p:nvPr>
        </p:nvSpPr>
        <p:spPr/>
        <p:txBody>
          <a:bodyPr/>
          <a:lstStyle/>
          <a:p>
            <a:r>
              <a:rPr lang="en-US" b="1">
                <a:solidFill>
                  <a:srgbClr val="853A51"/>
                </a:solidFill>
              </a:rPr>
              <a:t>Data Book Question 1: </a:t>
            </a:r>
            <a:br>
              <a:rPr lang="en-US" b="1">
                <a:solidFill>
                  <a:srgbClr val="853A51"/>
                </a:solidFill>
              </a:rPr>
            </a:br>
            <a:r>
              <a:rPr lang="en-US"/>
              <a:t>Success Rates</a:t>
            </a:r>
          </a:p>
        </p:txBody>
      </p:sp>
      <p:sp>
        <p:nvSpPr>
          <p:cNvPr id="3" name="Content Placeholder 2">
            <a:extLst>
              <a:ext uri="{FF2B5EF4-FFF2-40B4-BE49-F238E27FC236}">
                <a16:creationId xmlns:a16="http://schemas.microsoft.com/office/drawing/2014/main" id="{9FB8AE0B-1686-0FC5-F2B2-CE3D62ED9C00}"/>
              </a:ext>
            </a:extLst>
          </p:cNvPr>
          <p:cNvSpPr>
            <a:spLocks noGrp="1"/>
          </p:cNvSpPr>
          <p:nvPr>
            <p:ph idx="1"/>
          </p:nvPr>
        </p:nvSpPr>
        <p:spPr>
          <a:xfrm>
            <a:off x="838200" y="1906072"/>
            <a:ext cx="8458200" cy="36398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Question: </a:t>
            </a:r>
            <a:r>
              <a:rPr lang="en-US"/>
              <a:t>What was the success rate for R01-equivalent grants in FY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a:effectLst/>
              </a:rPr>
              <a:t>18%</a:t>
            </a:r>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a:effectLst/>
              </a:rPr>
              <a:t>20%</a:t>
            </a:r>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a:effectLst/>
              </a:rPr>
              <a:t>22%</a:t>
            </a:r>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a:effectLst/>
              </a:rPr>
              <a:t>24%</a:t>
            </a:r>
          </a:p>
          <a:p>
            <a:pPr marL="457200" marR="0" lvl="0" indent="-457200" algn="l" defTabSz="914400" rtl="0" eaLnBrk="1" fontAlgn="auto" latinLnBrk="0" hangingPunct="1">
              <a:lnSpc>
                <a:spcPct val="100000"/>
              </a:lnSpc>
              <a:spcBef>
                <a:spcPts val="0"/>
              </a:spcBef>
              <a:spcAft>
                <a:spcPts val="0"/>
              </a:spcAft>
              <a:buSzTx/>
              <a:buFont typeface="+mj-lt"/>
              <a:buAutoNum type="arabicPeriod"/>
              <a:tabLst/>
              <a:defRPr/>
            </a:pPr>
            <a:r>
              <a:rPr lang="en-US">
                <a:effectLst/>
              </a:rPr>
              <a:t>Other</a:t>
            </a:r>
            <a:endParaRPr lang="en-US"/>
          </a:p>
        </p:txBody>
      </p:sp>
      <p:sp>
        <p:nvSpPr>
          <p:cNvPr id="6" name="Rectangle 5">
            <a:extLst>
              <a:ext uri="{FF2B5EF4-FFF2-40B4-BE49-F238E27FC236}">
                <a16:creationId xmlns:a16="http://schemas.microsoft.com/office/drawing/2014/main" id="{4E29CBCA-A311-94EB-1913-275EEBFCD644}"/>
              </a:ext>
              <a:ext uri="{C183D7F6-B498-43B3-948B-1728B52AA6E4}">
                <adec:decorative xmlns:adec="http://schemas.microsoft.com/office/drawing/2017/decorative" val="1"/>
              </a:ext>
            </a:extLst>
          </p:cNvPr>
          <p:cNvSpPr/>
          <p:nvPr/>
        </p:nvSpPr>
        <p:spPr>
          <a:xfrm>
            <a:off x="838200" y="3779147"/>
            <a:ext cx="1456660" cy="361507"/>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0640563-721B-0B03-6DEF-691DEB29B72D}"/>
              </a:ext>
            </a:extLst>
          </p:cNvPr>
          <p:cNvSpPr>
            <a:spLocks noGrp="1"/>
          </p:cNvSpPr>
          <p:nvPr>
            <p:ph type="sldNum" sz="quarter" idx="12"/>
          </p:nvPr>
        </p:nvSpPr>
        <p:spPr/>
        <p:txBody>
          <a:bodyPr/>
          <a:lstStyle/>
          <a:p>
            <a:fld id="{A7DDB576-49B3-42E2-89EA-6E35EA8EF806}" type="slidenum">
              <a:rPr lang="en-US" smtClean="0"/>
              <a:pPr/>
              <a:t>40</a:t>
            </a:fld>
            <a:endParaRPr lang="en-US"/>
          </a:p>
        </p:txBody>
      </p:sp>
      <p:grpSp>
        <p:nvGrpSpPr>
          <p:cNvPr id="5" name="Group 4" descr="Computer with chart - Let's Poll Icon">
            <a:extLst>
              <a:ext uri="{FF2B5EF4-FFF2-40B4-BE49-F238E27FC236}">
                <a16:creationId xmlns:a16="http://schemas.microsoft.com/office/drawing/2014/main" id="{16C29E8E-A78C-68BE-FF00-401D86FDA728}"/>
              </a:ext>
            </a:extLst>
          </p:cNvPr>
          <p:cNvGrpSpPr/>
          <p:nvPr/>
        </p:nvGrpSpPr>
        <p:grpSpPr>
          <a:xfrm>
            <a:off x="10027920" y="93283"/>
            <a:ext cx="1905377" cy="1869245"/>
            <a:chOff x="9714204" y="365125"/>
            <a:chExt cx="1905377" cy="1869245"/>
          </a:xfrm>
        </p:grpSpPr>
        <p:pic>
          <p:nvPicPr>
            <p:cNvPr id="7" name="Picture 6" descr="Poll Icon">
              <a:extLst>
                <a:ext uri="{FF2B5EF4-FFF2-40B4-BE49-F238E27FC236}">
                  <a16:creationId xmlns:a16="http://schemas.microsoft.com/office/drawing/2014/main" id="{E7D7A3A0-CC97-B20F-8E54-D7EF02802E1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8" name="TextBox 7">
              <a:extLst>
                <a:ext uri="{FF2B5EF4-FFF2-40B4-BE49-F238E27FC236}">
                  <a16:creationId xmlns:a16="http://schemas.microsoft.com/office/drawing/2014/main" id="{DB39FE0F-B9A1-9935-69FD-09F0A756E8A3}"/>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Tree>
    <p:extLst>
      <p:ext uri="{BB962C8B-B14F-4D97-AF65-F5344CB8AC3E}">
        <p14:creationId xmlns:p14="http://schemas.microsoft.com/office/powerpoint/2010/main" val="205248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4" end="4"/>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DDCE72-1A41-3058-69F8-793E1F712645}"/>
              </a:ext>
            </a:extLst>
          </p:cNvPr>
          <p:cNvSpPr>
            <a:spLocks noGrp="1"/>
          </p:cNvSpPr>
          <p:nvPr>
            <p:ph type="title"/>
          </p:nvPr>
        </p:nvSpPr>
        <p:spPr/>
        <p:txBody>
          <a:bodyPr/>
          <a:lstStyle/>
          <a:p>
            <a:r>
              <a:rPr lang="en-US" b="1">
                <a:solidFill>
                  <a:srgbClr val="853A51"/>
                </a:solidFill>
              </a:rPr>
              <a:t>Data Book Question 2:</a:t>
            </a:r>
            <a:r>
              <a:rPr lang="en-US"/>
              <a:t> </a:t>
            </a:r>
            <a:br>
              <a:rPr lang="en-US"/>
            </a:br>
            <a:r>
              <a:rPr lang="en-US"/>
              <a:t>Report IDs</a:t>
            </a:r>
          </a:p>
        </p:txBody>
      </p:sp>
      <p:grpSp>
        <p:nvGrpSpPr>
          <p:cNvPr id="6" name="Group 5" descr="Computer with chart - Let's Poll Icon">
            <a:extLst>
              <a:ext uri="{FF2B5EF4-FFF2-40B4-BE49-F238E27FC236}">
                <a16:creationId xmlns:a16="http://schemas.microsoft.com/office/drawing/2014/main" id="{68D49B65-8269-49A2-CFF9-7353EC89B7B0}"/>
              </a:ext>
            </a:extLst>
          </p:cNvPr>
          <p:cNvGrpSpPr/>
          <p:nvPr/>
        </p:nvGrpSpPr>
        <p:grpSpPr>
          <a:xfrm>
            <a:off x="10027920" y="93283"/>
            <a:ext cx="1905377" cy="1869245"/>
            <a:chOff x="9714204" y="365125"/>
            <a:chExt cx="1905377" cy="1869245"/>
          </a:xfrm>
        </p:grpSpPr>
        <p:pic>
          <p:nvPicPr>
            <p:cNvPr id="7" name="Picture 6" descr="Poll Icon">
              <a:extLst>
                <a:ext uri="{FF2B5EF4-FFF2-40B4-BE49-F238E27FC236}">
                  <a16:creationId xmlns:a16="http://schemas.microsoft.com/office/drawing/2014/main" id="{CB272DDC-4762-CB66-0A88-5FA486F6020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8" name="TextBox 7">
              <a:extLst>
                <a:ext uri="{FF2B5EF4-FFF2-40B4-BE49-F238E27FC236}">
                  <a16:creationId xmlns:a16="http://schemas.microsoft.com/office/drawing/2014/main" id="{E44F3BB4-2FCD-2EB6-E85F-3389075B36C9}"/>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3" name="Content Placeholder 2">
            <a:extLst>
              <a:ext uri="{FF2B5EF4-FFF2-40B4-BE49-F238E27FC236}">
                <a16:creationId xmlns:a16="http://schemas.microsoft.com/office/drawing/2014/main" id="{53ADB98B-D729-355A-4B91-C4CAA61830A0}"/>
              </a:ext>
            </a:extLst>
          </p:cNvPr>
          <p:cNvSpPr>
            <a:spLocks noGrp="1"/>
          </p:cNvSpPr>
          <p:nvPr>
            <p:ph idx="1"/>
          </p:nvPr>
        </p:nvSpPr>
        <p:spPr/>
        <p:txBody>
          <a:bodyPr>
            <a:normAutofit/>
          </a:bodyPr>
          <a:lstStyle/>
          <a:p>
            <a:pPr marL="457200" lvl="1" indent="0">
              <a:lnSpc>
                <a:spcPct val="100000"/>
              </a:lnSpc>
              <a:spcBef>
                <a:spcPts val="0"/>
              </a:spcBef>
              <a:buClrTx/>
              <a:buNone/>
              <a:defRPr/>
            </a:pPr>
            <a:endParaRPr lang="en-US" sz="2400">
              <a:effectLst/>
            </a:endParaRPr>
          </a:p>
          <a:p>
            <a:pPr marL="457200" lvl="1" indent="0">
              <a:lnSpc>
                <a:spcPct val="100000"/>
              </a:lnSpc>
              <a:spcBef>
                <a:spcPts val="0"/>
              </a:spcBef>
              <a:buClrTx/>
              <a:buNone/>
              <a:defRPr/>
            </a:pPr>
            <a:r>
              <a:rPr lang="en-US" sz="2400" b="1">
                <a:effectLst/>
              </a:rPr>
              <a:t>Question</a:t>
            </a:r>
            <a:r>
              <a:rPr lang="en-US" sz="2400">
                <a:effectLst/>
              </a:rPr>
              <a:t>: </a:t>
            </a:r>
            <a:r>
              <a:rPr lang="en-US" sz="2400"/>
              <a:t>Which “Report ID” contained this information?</a:t>
            </a:r>
          </a:p>
          <a:p>
            <a:pPr marL="914400" lvl="1" indent="-457200">
              <a:lnSpc>
                <a:spcPct val="100000"/>
              </a:lnSpc>
              <a:spcBef>
                <a:spcPts val="0"/>
              </a:spcBef>
              <a:buFont typeface="+mj-lt"/>
              <a:buAutoNum type="arabicPeriod"/>
              <a:defRPr/>
            </a:pPr>
            <a:endParaRPr lang="en-US" sz="2400">
              <a:effectLst/>
            </a:endParaRPr>
          </a:p>
          <a:p>
            <a:pPr marL="914400" lvl="1" indent="-457200">
              <a:lnSpc>
                <a:spcPct val="100000"/>
              </a:lnSpc>
              <a:spcBef>
                <a:spcPts val="0"/>
              </a:spcBef>
              <a:buFont typeface="+mj-lt"/>
              <a:buAutoNum type="arabicPeriod"/>
              <a:defRPr/>
            </a:pPr>
            <a:r>
              <a:rPr lang="en-US" sz="2400">
                <a:effectLst/>
              </a:rPr>
              <a:t>Report ID 29</a:t>
            </a:r>
          </a:p>
          <a:p>
            <a:pPr marL="914400" lvl="1" indent="-457200">
              <a:lnSpc>
                <a:spcPct val="100000"/>
              </a:lnSpc>
              <a:spcBef>
                <a:spcPts val="0"/>
              </a:spcBef>
              <a:buFont typeface="+mj-lt"/>
              <a:buAutoNum type="arabicPeriod"/>
              <a:defRPr/>
            </a:pPr>
            <a:r>
              <a:rPr lang="en-US" sz="2400">
                <a:effectLst/>
              </a:rPr>
              <a:t>Report ID 30</a:t>
            </a:r>
          </a:p>
          <a:p>
            <a:pPr marL="914400" lvl="1" indent="-457200">
              <a:lnSpc>
                <a:spcPct val="100000"/>
              </a:lnSpc>
              <a:spcBef>
                <a:spcPts val="0"/>
              </a:spcBef>
              <a:buFont typeface="+mj-lt"/>
              <a:buAutoNum type="arabicPeriod"/>
              <a:defRPr/>
            </a:pPr>
            <a:r>
              <a:rPr lang="en-US" sz="2400">
                <a:effectLst/>
              </a:rPr>
              <a:t>Report ID 131</a:t>
            </a:r>
          </a:p>
          <a:p>
            <a:pPr marL="914400" lvl="1" indent="-457200">
              <a:lnSpc>
                <a:spcPct val="100000"/>
              </a:lnSpc>
              <a:spcBef>
                <a:spcPts val="0"/>
              </a:spcBef>
              <a:buFont typeface="+mj-lt"/>
              <a:buAutoNum type="arabicPeriod"/>
              <a:defRPr/>
            </a:pPr>
            <a:r>
              <a:rPr lang="en-US" sz="2400">
                <a:effectLst/>
              </a:rPr>
              <a:t>Report ID 136</a:t>
            </a:r>
          </a:p>
          <a:p>
            <a:pPr marL="914400" lvl="1" indent="-457200">
              <a:lnSpc>
                <a:spcPct val="100000"/>
              </a:lnSpc>
              <a:spcBef>
                <a:spcPts val="0"/>
              </a:spcBef>
              <a:buFont typeface="+mj-lt"/>
              <a:buAutoNum type="arabicPeriod"/>
              <a:defRPr/>
            </a:pPr>
            <a:r>
              <a:rPr lang="en-US" sz="2400">
                <a:effectLst/>
              </a:rPr>
              <a:t>Other</a:t>
            </a:r>
            <a:endParaRPr lang="en-US" sz="2400"/>
          </a:p>
          <a:p>
            <a:endParaRPr lang="en-US"/>
          </a:p>
        </p:txBody>
      </p:sp>
      <p:sp>
        <p:nvSpPr>
          <p:cNvPr id="5" name="Rectangle 4">
            <a:extLst>
              <a:ext uri="{FF2B5EF4-FFF2-40B4-BE49-F238E27FC236}">
                <a16:creationId xmlns:a16="http://schemas.microsoft.com/office/drawing/2014/main" id="{EBD81FE6-6379-7C7C-25DE-E9A1294172E3}"/>
              </a:ext>
              <a:ext uri="{C183D7F6-B498-43B3-948B-1728B52AA6E4}">
                <adec:decorative xmlns:adec="http://schemas.microsoft.com/office/drawing/2017/decorative" val="1"/>
              </a:ext>
            </a:extLst>
          </p:cNvPr>
          <p:cNvSpPr/>
          <p:nvPr/>
        </p:nvSpPr>
        <p:spPr>
          <a:xfrm>
            <a:off x="1318437" y="2971073"/>
            <a:ext cx="2349796" cy="361507"/>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028DB1C-BC68-0828-3B6C-0CDB0A3F2707}"/>
              </a:ext>
            </a:extLst>
          </p:cNvPr>
          <p:cNvSpPr>
            <a:spLocks noGrp="1"/>
          </p:cNvSpPr>
          <p:nvPr>
            <p:ph type="sldNum" sz="quarter" idx="12"/>
          </p:nvPr>
        </p:nvSpPr>
        <p:spPr/>
        <p:txBody>
          <a:bodyPr/>
          <a:lstStyle/>
          <a:p>
            <a:fld id="{A7DDB576-49B3-42E2-89EA-6E35EA8EF806}" type="slidenum">
              <a:rPr lang="en-US" smtClean="0"/>
              <a:pPr/>
              <a:t>41</a:t>
            </a:fld>
            <a:endParaRPr lang="en-US"/>
          </a:p>
        </p:txBody>
      </p:sp>
    </p:spTree>
    <p:extLst>
      <p:ext uri="{BB962C8B-B14F-4D97-AF65-F5344CB8AC3E}">
        <p14:creationId xmlns:p14="http://schemas.microsoft.com/office/powerpoint/2010/main" val="402532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30F61C-6749-49BE-9AEF-0355D08FD320}"/>
              </a:ext>
            </a:extLst>
          </p:cNvPr>
          <p:cNvSpPr>
            <a:spLocks noGrp="1"/>
          </p:cNvSpPr>
          <p:nvPr>
            <p:ph type="title"/>
          </p:nvPr>
        </p:nvSpPr>
        <p:spPr>
          <a:xfrm>
            <a:off x="914400" y="1234890"/>
            <a:ext cx="10318044" cy="2982913"/>
          </a:xfrm>
        </p:spPr>
        <p:txBody>
          <a:bodyPr/>
          <a:lstStyle/>
          <a:p>
            <a:br>
              <a:rPr lang="en-US"/>
            </a:br>
            <a:br>
              <a:rPr lang="en-US"/>
            </a:br>
            <a:r>
              <a:rPr lang="en-US">
                <a:effectLst>
                  <a:outerShdw blurRad="38100" dist="38100" dir="2700000" algn="tl">
                    <a:srgbClr val="000000">
                      <a:alpha val="43137"/>
                    </a:srgbClr>
                  </a:outerShdw>
                </a:effectLst>
              </a:rPr>
              <a:t>Thank You</a:t>
            </a:r>
          </a:p>
        </p:txBody>
      </p:sp>
      <p:sp>
        <p:nvSpPr>
          <p:cNvPr id="3" name="Content Placeholder 2">
            <a:extLst>
              <a:ext uri="{FF2B5EF4-FFF2-40B4-BE49-F238E27FC236}">
                <a16:creationId xmlns:a16="http://schemas.microsoft.com/office/drawing/2014/main" id="{707E6D30-CF80-E919-2039-D486A670C973}"/>
              </a:ext>
            </a:extLst>
          </p:cNvPr>
          <p:cNvSpPr>
            <a:spLocks noGrp="1"/>
          </p:cNvSpPr>
          <p:nvPr>
            <p:ph idx="4294967295"/>
          </p:nvPr>
        </p:nvSpPr>
        <p:spPr>
          <a:xfrm>
            <a:off x="3285067" y="3235325"/>
            <a:ext cx="8748889" cy="2982913"/>
          </a:xfrm>
        </p:spPr>
        <p:txBody>
          <a:bodyPr/>
          <a:lstStyle/>
          <a:p>
            <a:r>
              <a:rPr lang="en-US" b="1">
                <a:solidFill>
                  <a:schemeClr val="bg1"/>
                </a:solidFill>
              </a:rPr>
              <a:t>Need Help?</a:t>
            </a:r>
            <a:r>
              <a:rPr lang="en-US">
                <a:solidFill>
                  <a:schemeClr val="bg1"/>
                </a:solidFill>
              </a:rPr>
              <a:t> 	</a:t>
            </a:r>
            <a:r>
              <a:rPr lang="en-US">
                <a:solidFill>
                  <a:schemeClr val="bg1"/>
                </a:solidFill>
                <a:hlinkClick r:id="rId2">
                  <a:extLst>
                    <a:ext uri="{A12FA001-AC4F-418D-AE19-62706E023703}">
                      <ahyp:hlinkClr xmlns:ahyp="http://schemas.microsoft.com/office/drawing/2018/hyperlinkcolor" val="tx"/>
                    </a:ext>
                  </a:extLst>
                </a:hlinkClick>
              </a:rPr>
              <a:t>RePORT@mail.nih.gov</a:t>
            </a:r>
            <a:endParaRPr lang="en-US">
              <a:solidFill>
                <a:schemeClr val="bg1"/>
              </a:solidFill>
            </a:endParaRPr>
          </a:p>
          <a:p>
            <a:r>
              <a:rPr lang="en-US" b="1">
                <a:solidFill>
                  <a:schemeClr val="bg1"/>
                </a:solidFill>
              </a:rPr>
              <a:t>Websites</a:t>
            </a:r>
          </a:p>
          <a:p>
            <a:pPr marL="685800" lvl="1" indent="-228600">
              <a:buFont typeface="Courier New" panose="02070309020205020404" pitchFamily="49" charset="0"/>
              <a:buChar char="o"/>
            </a:pPr>
            <a:r>
              <a:rPr lang="en-US" err="1">
                <a:solidFill>
                  <a:schemeClr val="bg1"/>
                </a:solidFill>
              </a:rPr>
              <a:t>RePORT</a:t>
            </a:r>
            <a:r>
              <a:rPr lang="en-US">
                <a:solidFill>
                  <a:schemeClr val="bg1"/>
                </a:solidFill>
              </a:rPr>
              <a:t>:		</a:t>
            </a:r>
            <a:r>
              <a:rPr lang="en-US">
                <a:solidFill>
                  <a:schemeClr val="bg1"/>
                </a:solidFill>
                <a:hlinkClick r:id="rId3">
                  <a:extLst>
                    <a:ext uri="{A12FA001-AC4F-418D-AE19-62706E023703}">
                      <ahyp:hlinkClr xmlns:ahyp="http://schemas.microsoft.com/office/drawing/2018/hyperlinkcolor" val="tx"/>
                    </a:ext>
                  </a:extLst>
                </a:hlinkClick>
              </a:rPr>
              <a:t>https://report.nih.gov</a:t>
            </a:r>
            <a:endParaRPr lang="en-US">
              <a:solidFill>
                <a:schemeClr val="bg1"/>
              </a:solidFill>
            </a:endParaRPr>
          </a:p>
          <a:p>
            <a:pPr marL="685800" lvl="1" indent="-228600">
              <a:buFont typeface="Courier New" panose="02070309020205020404" pitchFamily="49" charset="0"/>
              <a:buChar char="o"/>
            </a:pPr>
            <a:r>
              <a:rPr lang="en-US" err="1">
                <a:solidFill>
                  <a:schemeClr val="bg1"/>
                </a:solidFill>
              </a:rPr>
              <a:t>RePORTER</a:t>
            </a:r>
            <a:r>
              <a:rPr lang="en-US">
                <a:solidFill>
                  <a:schemeClr val="bg1"/>
                </a:solidFill>
              </a:rPr>
              <a:t>:	</a:t>
            </a:r>
            <a:r>
              <a:rPr lang="en-US">
                <a:solidFill>
                  <a:schemeClr val="bg1"/>
                </a:solidFill>
                <a:hlinkClick r:id="rId4">
                  <a:extLst>
                    <a:ext uri="{A12FA001-AC4F-418D-AE19-62706E023703}">
                      <ahyp:hlinkClr xmlns:ahyp="http://schemas.microsoft.com/office/drawing/2018/hyperlinkcolor" val="tx"/>
                    </a:ext>
                  </a:extLst>
                </a:hlinkClick>
              </a:rPr>
              <a:t>h</a:t>
            </a:r>
            <a:r>
              <a:rPr lang="en-US">
                <a:solidFill>
                  <a:schemeClr val="bg1"/>
                </a:solidFill>
                <a:hlinkClick r:id="rId5">
                  <a:extLst>
                    <a:ext uri="{A12FA001-AC4F-418D-AE19-62706E023703}">
                      <ahyp:hlinkClr xmlns:ahyp="http://schemas.microsoft.com/office/drawing/2018/hyperlinkcolor" val="tx"/>
                    </a:ext>
                  </a:extLst>
                </a:hlinkClick>
              </a:rPr>
              <a:t>ttps://reporter.nih.gov</a:t>
            </a:r>
            <a:endParaRPr lang="en-US">
              <a:solidFill>
                <a:schemeClr val="bg1"/>
              </a:solidFill>
            </a:endParaRPr>
          </a:p>
        </p:txBody>
      </p:sp>
      <p:sp>
        <p:nvSpPr>
          <p:cNvPr id="2" name="Slide Number Placeholder 1">
            <a:extLst>
              <a:ext uri="{FF2B5EF4-FFF2-40B4-BE49-F238E27FC236}">
                <a16:creationId xmlns:a16="http://schemas.microsoft.com/office/drawing/2014/main" id="{9D0DC86A-89CA-8C9F-CD0A-DD0DDFDFC375}"/>
              </a:ext>
            </a:extLst>
          </p:cNvPr>
          <p:cNvSpPr>
            <a:spLocks noGrp="1"/>
          </p:cNvSpPr>
          <p:nvPr>
            <p:ph type="sldNum" sz="quarter" idx="4294967295"/>
          </p:nvPr>
        </p:nvSpPr>
        <p:spPr>
          <a:xfrm>
            <a:off x="9448800" y="6356350"/>
            <a:ext cx="2743200" cy="365125"/>
          </a:xfrm>
        </p:spPr>
        <p:txBody>
          <a:bodyPr/>
          <a:lstStyle/>
          <a:p>
            <a:fld id="{A7DDB576-49B3-42E2-89EA-6E35EA8EF806}" type="slidenum">
              <a:rPr lang="en-US" smtClean="0"/>
              <a:pPr/>
              <a:t>42</a:t>
            </a:fld>
            <a:endParaRPr lang="en-US"/>
          </a:p>
        </p:txBody>
      </p:sp>
    </p:spTree>
    <p:extLst>
      <p:ext uri="{BB962C8B-B14F-4D97-AF65-F5344CB8AC3E}">
        <p14:creationId xmlns:p14="http://schemas.microsoft.com/office/powerpoint/2010/main" val="736483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079129" y="815759"/>
            <a:ext cx="10030691" cy="1546844"/>
          </a:xfrm>
          <a:solidFill>
            <a:srgbClr val="853A51"/>
          </a:solidFill>
        </p:spPr>
        <p:txBody>
          <a:bodyPr vert="horz" lIns="91440" tIns="45720" rIns="91440" bIns="45720" rtlCol="0" anchor="ctr">
            <a:normAutofit fontScale="90000"/>
          </a:bodyPr>
          <a:lstStyle/>
          <a:p>
            <a:pPr>
              <a:lnSpc>
                <a:spcPct val="90000"/>
              </a:lnSpc>
            </a:pPr>
            <a:br>
              <a:rPr lang="en-US" sz="5400" b="1">
                <a:effectLst>
                  <a:outerShdw blurRad="38100" dist="38100" dir="2700000" algn="tl">
                    <a:srgbClr val="000000">
                      <a:alpha val="43137"/>
                    </a:srgbClr>
                  </a:outerShdw>
                </a:effectLst>
              </a:rPr>
            </a:br>
            <a:r>
              <a:rPr lang="en-US" sz="5400" b="1">
                <a:effectLst>
                  <a:outerShdw blurRad="38100" dist="38100" dir="2700000" algn="tl">
                    <a:srgbClr val="000000">
                      <a:alpha val="43137"/>
                    </a:srgbClr>
                  </a:outerShdw>
                </a:effectLst>
              </a:rPr>
              <a:t>Q&amp;A: </a:t>
            </a:r>
            <a:r>
              <a:rPr lang="en-US" sz="5400" b="1">
                <a:solidFill>
                  <a:schemeClr val="accent4"/>
                </a:solidFill>
                <a:effectLst>
                  <a:outerShdw blurRad="38100" dist="38100" dir="2700000" algn="tl">
                    <a:srgbClr val="000000">
                      <a:alpha val="43137"/>
                    </a:srgbClr>
                  </a:outerShdw>
                </a:effectLst>
              </a:rPr>
              <a:t>Report</a:t>
            </a:r>
            <a:br>
              <a:rPr lang="en-US" sz="54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grpSp>
        <p:nvGrpSpPr>
          <p:cNvPr id="7" name="Group 6" descr="Moderator Photo and text&#10;Megan Columbus&#10;Director&#10;Division of Communications and Outreach&#10;&#10;NIH Office of Extramural Research (OER), NIH">
            <a:extLst>
              <a:ext uri="{FF2B5EF4-FFF2-40B4-BE49-F238E27FC236}">
                <a16:creationId xmlns:a16="http://schemas.microsoft.com/office/drawing/2014/main" id="{12935DFD-4F8A-BEEC-9281-8F8680E9D544}"/>
              </a:ext>
            </a:extLst>
          </p:cNvPr>
          <p:cNvGrpSpPr/>
          <p:nvPr/>
        </p:nvGrpSpPr>
        <p:grpSpPr>
          <a:xfrm>
            <a:off x="1927412" y="3149668"/>
            <a:ext cx="3738282" cy="3177250"/>
            <a:chOff x="1927412" y="3155576"/>
            <a:chExt cx="3738282" cy="3177250"/>
          </a:xfrm>
        </p:grpSpPr>
        <p:grpSp>
          <p:nvGrpSpPr>
            <p:cNvPr id="3" name="Group 2">
              <a:extLst>
                <a:ext uri="{FF2B5EF4-FFF2-40B4-BE49-F238E27FC236}">
                  <a16:creationId xmlns:a16="http://schemas.microsoft.com/office/drawing/2014/main" id="{6E275883-D90E-B0B0-5DA8-726CE20CE99A}"/>
                </a:ext>
              </a:extLst>
            </p:cNvPr>
            <p:cNvGrpSpPr/>
            <p:nvPr/>
          </p:nvGrpSpPr>
          <p:grpSpPr>
            <a:xfrm>
              <a:off x="2291828" y="3270979"/>
              <a:ext cx="2996075" cy="2905016"/>
              <a:chOff x="7689887" y="473581"/>
              <a:chExt cx="2996075" cy="2905016"/>
            </a:xfrm>
          </p:grpSpPr>
          <p:sp>
            <p:nvSpPr>
              <p:cNvPr id="5" name="TextBox 4">
                <a:extLst>
                  <a:ext uri="{FF2B5EF4-FFF2-40B4-BE49-F238E27FC236}">
                    <a16:creationId xmlns:a16="http://schemas.microsoft.com/office/drawing/2014/main" id="{E57BC0B2-6192-61C9-4CA2-8265BB7F322D}"/>
                  </a:ext>
                </a:extLst>
              </p:cNvPr>
              <p:cNvSpPr txBox="1"/>
              <p:nvPr/>
            </p:nvSpPr>
            <p:spPr>
              <a:xfrm>
                <a:off x="7689887" y="2332157"/>
                <a:ext cx="2996075"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72325" y="1084889"/>
                <a:ext cx="2001364" cy="1249406"/>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55576"/>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descr="Presenter Photo and text&#10;Cindy Danielson, Ph.D.&#10;Associate Director, Systems Integration&#10;Office of Research Reporting and Analysis&#10;&#10;Office of Extramural Research (OER), NIH&#10;">
            <a:extLst>
              <a:ext uri="{FF2B5EF4-FFF2-40B4-BE49-F238E27FC236}">
                <a16:creationId xmlns:a16="http://schemas.microsoft.com/office/drawing/2014/main" id="{06CD61B4-7EAB-B1BE-4EFA-69D033E24E0D}"/>
              </a:ext>
            </a:extLst>
          </p:cNvPr>
          <p:cNvGrpSpPr/>
          <p:nvPr/>
        </p:nvGrpSpPr>
        <p:grpSpPr>
          <a:xfrm>
            <a:off x="6298458" y="3149668"/>
            <a:ext cx="3738282" cy="3177250"/>
            <a:chOff x="6298458" y="3149668"/>
            <a:chExt cx="3738282" cy="3177250"/>
          </a:xfrm>
        </p:grpSpPr>
        <p:sp>
          <p:nvSpPr>
            <p:cNvPr id="12" name="TextBox 11" descr="Photo and text -&#10;Cindy Danielson, Ph.D.&#10;Associate Director, Systems Integration&#10;Office of Research Reporting and Analysis&#10;&#10;Office of Extramural Research (OER)&#10;">
              <a:extLst>
                <a:ext uri="{FF2B5EF4-FFF2-40B4-BE49-F238E27FC236}">
                  <a16:creationId xmlns:a16="http://schemas.microsoft.com/office/drawing/2014/main" id="{1CF970FA-CD3F-51F1-3997-6E684545B152}"/>
                </a:ext>
              </a:extLst>
            </p:cNvPr>
            <p:cNvSpPr txBox="1"/>
            <p:nvPr/>
          </p:nvSpPr>
          <p:spPr>
            <a:xfrm>
              <a:off x="6766457" y="5092223"/>
              <a:ext cx="2802283" cy="1046440"/>
            </a:xfrm>
            <a:prstGeom prst="rect">
              <a:avLst/>
            </a:prstGeom>
            <a:noFill/>
          </p:spPr>
          <p:txBody>
            <a:bodyPr wrap="square" rtlCol="0">
              <a:spAutoFit/>
            </a:bodyPr>
            <a:lstStyle/>
            <a:p>
              <a:pPr algn="ctr"/>
              <a:r>
                <a:rPr lang="en-US" sz="1400" b="1"/>
                <a:t>Cindy Danielson, Ph.D.</a:t>
              </a:r>
            </a:p>
            <a:p>
              <a:pPr algn="ctr"/>
              <a:r>
                <a:rPr lang="en-US" sz="1200"/>
                <a:t>Associate Director, Systems Integration</a:t>
              </a:r>
            </a:p>
            <a:p>
              <a:pPr algn="ctr"/>
              <a:r>
                <a:rPr lang="en-US" sz="1200"/>
                <a:t>Office of Research Reporting and Analysis</a:t>
              </a:r>
            </a:p>
            <a:p>
              <a:pPr algn="ctr"/>
              <a:endParaRPr lang="en-US" sz="1200"/>
            </a:p>
            <a:p>
              <a:pPr algn="ctr"/>
              <a:r>
                <a:rPr lang="en-US" sz="1200"/>
                <a:t>Office of Extramural Research (OER), NIH</a:t>
              </a:r>
            </a:p>
          </p:txBody>
        </p:sp>
        <p:sp>
          <p:nvSpPr>
            <p:cNvPr id="93" name="TextBox 92">
              <a:extLst>
                <a:ext uri="{FF2B5EF4-FFF2-40B4-BE49-F238E27FC236}">
                  <a16:creationId xmlns:a16="http://schemas.microsoft.com/office/drawing/2014/main" id="{7FF5FB3C-ADEB-518C-02D3-E74008C64F18}"/>
                </a:ext>
              </a:extLst>
            </p:cNvPr>
            <p:cNvSpPr txBox="1"/>
            <p:nvPr/>
          </p:nvSpPr>
          <p:spPr>
            <a:xfrm>
              <a:off x="6741459" y="3268658"/>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6" name="Rectangle 5" descr="Black and white photo of Cindy Danielson, Ph.D.">
              <a:extLst>
                <a:ext uri="{FF2B5EF4-FFF2-40B4-BE49-F238E27FC236}">
                  <a16:creationId xmlns:a16="http://schemas.microsoft.com/office/drawing/2014/main" id="{E1604508-AE97-05C8-DA2F-D016A125C0F6}"/>
                </a:ext>
              </a:extLst>
            </p:cNvPr>
            <p:cNvSpPr/>
            <p:nvPr/>
          </p:nvSpPr>
          <p:spPr>
            <a:xfrm>
              <a:off x="6298458"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AADCFD7D-C932-7D84-4A4A-0C498571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3893" y="3905691"/>
              <a:ext cx="1998380" cy="1141591"/>
            </a:xfrm>
            <a:prstGeom prst="rect">
              <a:avLst/>
            </a:prstGeom>
          </p:spPr>
        </p:pic>
      </p:grpSp>
    </p:spTree>
    <p:custDataLst>
      <p:tags r:id="rId1"/>
    </p:custDataLst>
    <p:extLst>
      <p:ext uri="{BB962C8B-B14F-4D97-AF65-F5344CB8AC3E}">
        <p14:creationId xmlns:p14="http://schemas.microsoft.com/office/powerpoint/2010/main" val="3536902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at a desk looking at a large computer screen and tablet with data, hand in air holding a pe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12851" r="12851"/>
          <a:stretch/>
        </p:blipFill>
        <p:spPr>
          <a:xfrm>
            <a:off x="390158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08C935-499A-45B4-1906-E674A3481FF2}"/>
              </a:ext>
            </a:extLst>
          </p:cNvPr>
          <p:cNvSpPr>
            <a:spLocks noGrp="1"/>
          </p:cNvSpPr>
          <p:nvPr>
            <p:ph type="title"/>
          </p:nvPr>
        </p:nvSpPr>
        <p:spPr>
          <a:xfrm>
            <a:off x="494288" y="-615417"/>
            <a:ext cx="11831824" cy="584775"/>
          </a:xfrm>
        </p:spPr>
        <p:txBody>
          <a:bodyPr>
            <a:noAutofit/>
          </a:bodyPr>
          <a:lstStyle/>
          <a:p>
            <a:r>
              <a:rPr lang="en-US" sz="3200">
                <a:solidFill>
                  <a:srgbClr val="853A51"/>
                </a:solidFill>
                <a:latin typeface="Open Sans" panose="020B0606030504020204" pitchFamily="34" charset="0"/>
                <a:ea typeface="Open Sans" panose="020B0606030504020204" pitchFamily="34" charset="0"/>
                <a:cs typeface="Open Sans" panose="020B0606030504020204" pitchFamily="34" charset="0"/>
              </a:rPr>
              <a:t>NIH Grants Process: Plan To Apply (NOFO)</a:t>
            </a:r>
          </a:p>
        </p:txBody>
      </p:sp>
      <p:sp>
        <p:nvSpPr>
          <p:cNvPr id="8" name="TextBox 7">
            <a:extLst>
              <a:ext uri="{FF2B5EF4-FFF2-40B4-BE49-F238E27FC236}">
                <a16:creationId xmlns:a16="http://schemas.microsoft.com/office/drawing/2014/main" id="{DE7BA5B1-9412-CEC7-715C-9F9D0FCC4AB3}"/>
              </a:ext>
            </a:extLst>
          </p:cNvPr>
          <p:cNvSpPr txBox="1"/>
          <p:nvPr/>
        </p:nvSpPr>
        <p:spPr>
          <a:xfrm>
            <a:off x="5842254" y="1111378"/>
            <a:ext cx="3536415" cy="1200329"/>
          </a:xfrm>
          <a:prstGeom prst="rect">
            <a:avLst/>
          </a:prstGeom>
          <a:solidFill>
            <a:srgbClr val="853A51"/>
          </a:solidFill>
        </p:spPr>
        <p:txBody>
          <a:bodyPr wrap="square">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Find and Understand the Notice of Funding Opportunity (NOFO)</a:t>
            </a:r>
          </a:p>
        </p:txBody>
      </p:sp>
      <p:sp>
        <p:nvSpPr>
          <p:cNvPr id="3" name="TextBox 2">
            <a:extLst>
              <a:ext uri="{FF2B5EF4-FFF2-40B4-BE49-F238E27FC236}">
                <a16:creationId xmlns:a16="http://schemas.microsoft.com/office/drawing/2014/main" id="{300AE7D7-B627-642B-3C1B-4D720AEC94AB}"/>
              </a:ext>
            </a:extLst>
          </p:cNvPr>
          <p:cNvSpPr txBox="1"/>
          <p:nvPr/>
        </p:nvSpPr>
        <p:spPr>
          <a:xfrm>
            <a:off x="-769891" y="2438723"/>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cxnSp>
        <p:nvCxnSpPr>
          <p:cNvPr id="12" name="Straight Connector 11">
            <a:extLst>
              <a:ext uri="{FF2B5EF4-FFF2-40B4-BE49-F238E27FC236}">
                <a16:creationId xmlns:a16="http://schemas.microsoft.com/office/drawing/2014/main" id="{A8D0565B-57FC-8DDD-95D8-4619E60D0F75}"/>
              </a:ext>
              <a:ext uri="{C183D7F6-B498-43B3-948B-1728B52AA6E4}">
                <adec:decorative xmlns:adec="http://schemas.microsoft.com/office/drawing/2017/decorative" val="1"/>
              </a:ext>
            </a:extLst>
          </p:cNvPr>
          <p:cNvCxnSpPr/>
          <p:nvPr/>
        </p:nvCxnSpPr>
        <p:spPr>
          <a:xfrm>
            <a:off x="543508" y="2188747"/>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grpSp>
        <p:nvGrpSpPr>
          <p:cNvPr id="9" name="Group 8" descr="Photo and text-&#10;Laurie Roman, Ph.D., MBA&#10;Acting NIH Guide Officer&#10;&#10;Office of Extramural Research (OER), NIH">
            <a:extLst>
              <a:ext uri="{FF2B5EF4-FFF2-40B4-BE49-F238E27FC236}">
                <a16:creationId xmlns:a16="http://schemas.microsoft.com/office/drawing/2014/main" id="{CD177787-6C5F-FB19-DB8E-B3F00CD676F3}"/>
              </a:ext>
            </a:extLst>
          </p:cNvPr>
          <p:cNvGrpSpPr/>
          <p:nvPr/>
        </p:nvGrpSpPr>
        <p:grpSpPr>
          <a:xfrm>
            <a:off x="-42470" y="3024505"/>
            <a:ext cx="3784960" cy="2654272"/>
            <a:chOff x="-42470" y="3024505"/>
            <a:chExt cx="3784960" cy="2654272"/>
          </a:xfrm>
        </p:grpSpPr>
        <p:sp>
          <p:nvSpPr>
            <p:cNvPr id="5" name="TextBox 4">
              <a:extLst>
                <a:ext uri="{FF2B5EF4-FFF2-40B4-BE49-F238E27FC236}">
                  <a16:creationId xmlns:a16="http://schemas.microsoft.com/office/drawing/2014/main" id="{398C4D4F-DFDF-CFB2-DC0B-A4F7B8E67255}"/>
                </a:ext>
              </a:extLst>
            </p:cNvPr>
            <p:cNvSpPr txBox="1"/>
            <p:nvPr/>
          </p:nvSpPr>
          <p:spPr>
            <a:xfrm>
              <a:off x="-42470" y="4570781"/>
              <a:ext cx="3784960" cy="1107996"/>
            </a:xfrm>
            <a:prstGeom prst="rect">
              <a:avLst/>
            </a:prstGeom>
            <a:noFill/>
          </p:spPr>
          <p:txBody>
            <a:bodyPr wrap="square" rtlCol="0">
              <a:spAutoFit/>
            </a:bodyPr>
            <a:lstStyle/>
            <a:p>
              <a:pPr algn="ctr"/>
              <a:r>
                <a:rPr lang="en-US" b="1"/>
                <a:t>Laurie Roman, Ph.D., MBA</a:t>
              </a:r>
            </a:p>
            <a:p>
              <a:pPr algn="ctr"/>
              <a:r>
                <a:rPr lang="en-US" sz="1600"/>
                <a:t>Acting NIH Guide Officer</a:t>
              </a:r>
            </a:p>
            <a:p>
              <a:pPr algn="ctr"/>
              <a:endParaRPr lang="en-US" sz="1600"/>
            </a:p>
            <a:p>
              <a:pPr algn="ctr"/>
              <a:r>
                <a:rPr lang="en-US" sz="1600"/>
                <a:t>Office of Extramural Research (OER), NIH</a:t>
              </a:r>
            </a:p>
          </p:txBody>
        </p:sp>
        <p:pic>
          <p:nvPicPr>
            <p:cNvPr id="7" name="Picture 6">
              <a:extLst>
                <a:ext uri="{FF2B5EF4-FFF2-40B4-BE49-F238E27FC236}">
                  <a16:creationId xmlns:a16="http://schemas.microsoft.com/office/drawing/2014/main" id="{234C94B4-F33A-267C-E177-B4508C3C3032}"/>
                </a:ext>
              </a:extLst>
            </p:cNvPr>
            <p:cNvPicPr>
              <a:picLocks noChangeAspect="1"/>
            </p:cNvPicPr>
            <p:nvPr/>
          </p:nvPicPr>
          <p:blipFill>
            <a:blip r:embed="rId5"/>
            <a:stretch>
              <a:fillRect/>
            </a:stretch>
          </p:blipFill>
          <p:spPr>
            <a:xfrm>
              <a:off x="429274" y="3024505"/>
              <a:ext cx="2771720" cy="1475049"/>
            </a:xfrm>
            <a:prstGeom prst="rect">
              <a:avLst/>
            </a:prstGeom>
          </p:spPr>
        </p:pic>
      </p:grpSp>
      <p:sp>
        <p:nvSpPr>
          <p:cNvPr id="10" name="Title 1">
            <a:extLst>
              <a:ext uri="{FF2B5EF4-FFF2-40B4-BE49-F238E27FC236}">
                <a16:creationId xmlns:a16="http://schemas.microsoft.com/office/drawing/2014/main" id="{190CACE6-365A-0A29-B3E0-BEFC799E0FAD}"/>
              </a:ext>
              <a:ext uri="{C183D7F6-B498-43B3-948B-1728B52AA6E4}">
                <adec:decorative xmlns:adec="http://schemas.microsoft.com/office/drawing/2017/decorative" val="1"/>
              </a:ext>
            </a:extLst>
          </p:cNvPr>
          <p:cNvSpPr txBox="1">
            <a:spLocks/>
          </p:cNvSpPr>
          <p:nvPr/>
        </p:nvSpPr>
        <p:spPr>
          <a:xfrm>
            <a:off x="184563" y="40585"/>
            <a:ext cx="7921646" cy="1747068"/>
          </a:xfrm>
          <a:prstGeom prst="rect">
            <a:avLst/>
          </a:prstGeom>
          <a:noFill/>
        </p:spPr>
        <p:txBody>
          <a:bodyPr vert="horz" lIns="91440" tIns="45720" rIns="91440" bIns="45720" rtlCol="0" anchor="b">
            <a:normAutofit/>
          </a:bodyPr>
          <a:lstStyle>
            <a:lvl1pPr algn="ctr" defTabSz="914400" rtl="0" eaLnBrk="1" latinLnBrk="0" hangingPunct="1">
              <a:lnSpc>
                <a:spcPts val="4200"/>
              </a:lnSpc>
              <a:spcBef>
                <a:spcPct val="0"/>
              </a:spcBef>
              <a:buNone/>
              <a:defRPr sz="4400" b="0" kern="12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algn="l">
              <a:lnSpc>
                <a:spcPct val="90000"/>
              </a:lnSpc>
            </a:pPr>
            <a:r>
              <a:rPr lang="en-US" sz="4800" b="1">
                <a:solidFill>
                  <a:schemeClr val="tx2">
                    <a:lumMod val="75000"/>
                  </a:schemeClr>
                </a:solidFill>
              </a:rPr>
              <a:t>NIH GRANTS PROCESS: </a:t>
            </a:r>
            <a:r>
              <a:rPr lang="en-US" sz="4800" b="1">
                <a:solidFill>
                  <a:srgbClr val="853A51"/>
                </a:solidFill>
              </a:rPr>
              <a:t>PLAN TO APPLY</a:t>
            </a:r>
          </a:p>
        </p:txBody>
      </p:sp>
    </p:spTree>
    <p:custDataLst>
      <p:tags r:id="rId1"/>
    </p:custDataLst>
    <p:extLst>
      <p:ext uri="{BB962C8B-B14F-4D97-AF65-F5344CB8AC3E}">
        <p14:creationId xmlns:p14="http://schemas.microsoft.com/office/powerpoint/2010/main" val="1123574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09396" cy="1081342"/>
          </a:xfrm>
          <a:solidFill>
            <a:srgbClr val="853A51"/>
          </a:solidFill>
        </p:spPr>
        <p:txBody>
          <a:bodyPr vert="horz" lIns="91440" tIns="45720" rIns="91440" bIns="45720" rtlCol="0" anchor="ctr">
            <a:normAutofit fontScale="90000"/>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PLAN TO APPLY: </a:t>
            </a:r>
            <a:b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Find &amp; Understand a NOFO</a:t>
            </a:r>
            <a:endPar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10287316" cy="4351338"/>
          </a:xfrm>
        </p:spPr>
        <p:txBody>
          <a:bodyPr>
            <a:normAutofit/>
          </a:bodyPr>
          <a:lstStyle/>
          <a:p>
            <a:pPr>
              <a:lnSpc>
                <a:spcPct val="150000"/>
              </a:lnSpc>
            </a:pPr>
            <a:r>
              <a:rPr lang="en-US"/>
              <a:t>Find an Opportunity</a:t>
            </a:r>
          </a:p>
          <a:p>
            <a:pPr>
              <a:lnSpc>
                <a:spcPct val="150000"/>
              </a:lnSpc>
            </a:pPr>
            <a:r>
              <a:rPr lang="en-US"/>
              <a:t>Walk-through of a Notice of Funding Opportunity</a:t>
            </a:r>
          </a:p>
          <a:p>
            <a:pPr>
              <a:lnSpc>
                <a:spcPct val="150000"/>
              </a:lnSpc>
            </a:pPr>
            <a:r>
              <a:rPr lang="en-US"/>
              <a:t>Engage with this Knowledge Check (poll)</a:t>
            </a:r>
          </a:p>
          <a:p>
            <a:pPr>
              <a:lnSpc>
                <a:spcPct val="150000"/>
              </a:lnSpc>
            </a:pPr>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45912"/>
            <a:ext cx="11531372"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55238"/>
            <a:ext cx="11531372"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4" name="Slide Number Placeholder 1">
            <a:extLst>
              <a:ext uri="{FF2B5EF4-FFF2-40B4-BE49-F238E27FC236}">
                <a16:creationId xmlns:a16="http://schemas.microsoft.com/office/drawing/2014/main" id="{399FB504-6176-511D-26B7-679B8DB05A0D}"/>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45</a:t>
            </a:fld>
            <a:endParaRPr lang="en-US"/>
          </a:p>
        </p:txBody>
      </p:sp>
    </p:spTree>
    <p:custDataLst>
      <p:tags r:id="rId1"/>
    </p:custDataLst>
    <p:extLst>
      <p:ext uri="{BB962C8B-B14F-4D97-AF65-F5344CB8AC3E}">
        <p14:creationId xmlns:p14="http://schemas.microsoft.com/office/powerpoint/2010/main" val="2611266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4F2979-6EB1-D2A8-EE6F-DBE542322B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48633" y="2975853"/>
            <a:ext cx="4883908" cy="2729068"/>
          </a:xfrm>
          <a:prstGeom prst="rect">
            <a:avLst/>
          </a:prstGeom>
        </p:spPr>
      </p:pic>
      <p:pic>
        <p:nvPicPr>
          <p:cNvPr id="6" name="Picture 5">
            <a:extLst>
              <a:ext uri="{FF2B5EF4-FFF2-40B4-BE49-F238E27FC236}">
                <a16:creationId xmlns:a16="http://schemas.microsoft.com/office/drawing/2014/main" id="{41678EB9-B084-F062-5213-A8A5987D64A0}"/>
              </a:ext>
              <a:ext uri="{C183D7F6-B498-43B3-948B-1728B52AA6E4}">
                <adec:decorative xmlns:adec="http://schemas.microsoft.com/office/drawing/2017/decorative" val="1"/>
              </a:ext>
            </a:extLst>
          </p:cNvPr>
          <p:cNvPicPr>
            <a:picLocks noChangeAspect="1"/>
          </p:cNvPicPr>
          <p:nvPr/>
        </p:nvPicPr>
        <p:blipFill rotWithShape="1">
          <a:blip r:embed="rId5"/>
          <a:srcRect b="3583"/>
          <a:stretch/>
        </p:blipFill>
        <p:spPr>
          <a:xfrm>
            <a:off x="838200" y="819118"/>
            <a:ext cx="5689749" cy="5021845"/>
          </a:xfrm>
          <a:prstGeom prst="rect">
            <a:avLst/>
          </a:prstGeom>
        </p:spPr>
      </p:pic>
      <p:sp>
        <p:nvSpPr>
          <p:cNvPr id="8" name="Arrow: Right 7">
            <a:extLst>
              <a:ext uri="{FF2B5EF4-FFF2-40B4-BE49-F238E27FC236}">
                <a16:creationId xmlns:a16="http://schemas.microsoft.com/office/drawing/2014/main" id="{B7BD235C-77CE-4B4C-645E-3C5242C235DF}"/>
              </a:ext>
              <a:ext uri="{C183D7F6-B498-43B3-948B-1728B52AA6E4}">
                <adec:decorative xmlns:adec="http://schemas.microsoft.com/office/drawing/2017/decorative" val="1"/>
              </a:ext>
            </a:extLst>
          </p:cNvPr>
          <p:cNvSpPr/>
          <p:nvPr/>
        </p:nvSpPr>
        <p:spPr>
          <a:xfrm>
            <a:off x="838200" y="2657034"/>
            <a:ext cx="564472" cy="417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Oval 8">
            <a:extLst>
              <a:ext uri="{FF2B5EF4-FFF2-40B4-BE49-F238E27FC236}">
                <a16:creationId xmlns:a16="http://schemas.microsoft.com/office/drawing/2014/main" id="{33C6CC1C-1CAC-341A-A045-2EF8F99E3A11}"/>
              </a:ext>
              <a:ext uri="{C183D7F6-B498-43B3-948B-1728B52AA6E4}">
                <adec:decorative xmlns:adec="http://schemas.microsoft.com/office/drawing/2017/decorative" val="1"/>
              </a:ext>
            </a:extLst>
          </p:cNvPr>
          <p:cNvSpPr/>
          <p:nvPr/>
        </p:nvSpPr>
        <p:spPr>
          <a:xfrm rot="10633012">
            <a:off x="2310488" y="3731022"/>
            <a:ext cx="725092" cy="572867"/>
          </a:xfrm>
          <a:prstGeom prst="wedgeEllipse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Oval 11">
            <a:extLst>
              <a:ext uri="{FF2B5EF4-FFF2-40B4-BE49-F238E27FC236}">
                <a16:creationId xmlns:a16="http://schemas.microsoft.com/office/drawing/2014/main" id="{EB0A0D4A-6126-BEBC-0FBC-AFF7820E6E21}"/>
              </a:ext>
              <a:ext uri="{C183D7F6-B498-43B3-948B-1728B52AA6E4}">
                <adec:decorative xmlns:adec="http://schemas.microsoft.com/office/drawing/2017/decorative" val="1"/>
              </a:ext>
            </a:extLst>
          </p:cNvPr>
          <p:cNvSpPr/>
          <p:nvPr/>
        </p:nvSpPr>
        <p:spPr>
          <a:xfrm rot="10633012">
            <a:off x="4311048" y="3742186"/>
            <a:ext cx="831957" cy="572867"/>
          </a:xfrm>
          <a:prstGeom prst="wedgeEllipse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16793B-B711-1742-715A-A08E40035BE8}"/>
              </a:ext>
            </a:extLst>
          </p:cNvPr>
          <p:cNvSpPr>
            <a:spLocks noGrp="1"/>
          </p:cNvSpPr>
          <p:nvPr>
            <p:ph type="title"/>
          </p:nvPr>
        </p:nvSpPr>
        <p:spPr>
          <a:xfrm>
            <a:off x="551761" y="-20129"/>
            <a:ext cx="10515600" cy="1325563"/>
          </a:xfrm>
        </p:spPr>
        <p:txBody>
          <a:bodyPr>
            <a:normAutofit/>
          </a:bodyPr>
          <a:lstStyle/>
          <a:p>
            <a:r>
              <a:rPr lang="en-US">
                <a:solidFill>
                  <a:srgbClr val="853A51"/>
                </a:solidFill>
                <a:latin typeface="Open Sans bold" panose="020B0806030504020204" pitchFamily="34" charset="0"/>
                <a:ea typeface="Open Sans bold" panose="020B0806030504020204" pitchFamily="34" charset="0"/>
                <a:cs typeface="Open Sans bold" panose="020B0806030504020204" pitchFamily="34" charset="0"/>
              </a:rPr>
              <a:t>Find an Opportunity</a:t>
            </a:r>
            <a:br>
              <a:rPr lang="en-US"/>
            </a:br>
            <a:endParaRPr lang="en-US" sz="1200"/>
          </a:p>
        </p:txBody>
      </p:sp>
      <p:sp>
        <p:nvSpPr>
          <p:cNvPr id="10" name="TextBox 9">
            <a:extLst>
              <a:ext uri="{FF2B5EF4-FFF2-40B4-BE49-F238E27FC236}">
                <a16:creationId xmlns:a16="http://schemas.microsoft.com/office/drawing/2014/main" id="{D1621661-038B-0D51-BDCB-680407631475}"/>
              </a:ext>
            </a:extLst>
          </p:cNvPr>
          <p:cNvSpPr txBox="1"/>
          <p:nvPr/>
        </p:nvSpPr>
        <p:spPr>
          <a:xfrm>
            <a:off x="2301253" y="3843952"/>
            <a:ext cx="734652" cy="338554"/>
          </a:xfrm>
          <a:prstGeom prst="rect">
            <a:avLst/>
          </a:prstGeom>
          <a:noFill/>
        </p:spPr>
        <p:txBody>
          <a:bodyPr wrap="square" rtlCol="0">
            <a:spAutoFit/>
          </a:bodyPr>
          <a:lstStyle/>
          <a:p>
            <a:r>
              <a:rPr lang="en-US" sz="800"/>
              <a:t>research., training, etc.</a:t>
            </a:r>
          </a:p>
        </p:txBody>
      </p:sp>
      <p:sp>
        <p:nvSpPr>
          <p:cNvPr id="13" name="TextBox 12">
            <a:extLst>
              <a:ext uri="{FF2B5EF4-FFF2-40B4-BE49-F238E27FC236}">
                <a16:creationId xmlns:a16="http://schemas.microsoft.com/office/drawing/2014/main" id="{6E1EFC94-A917-1540-B6F2-1994D7D9BD40}"/>
              </a:ext>
            </a:extLst>
          </p:cNvPr>
          <p:cNvSpPr txBox="1"/>
          <p:nvPr/>
        </p:nvSpPr>
        <p:spPr>
          <a:xfrm>
            <a:off x="4429624" y="3750138"/>
            <a:ext cx="639526" cy="584775"/>
          </a:xfrm>
          <a:prstGeom prst="rect">
            <a:avLst/>
          </a:prstGeom>
          <a:noFill/>
        </p:spPr>
        <p:txBody>
          <a:bodyPr wrap="square" rtlCol="0">
            <a:spAutoFit/>
          </a:bodyPr>
          <a:lstStyle/>
          <a:p>
            <a:r>
              <a:rPr lang="en-US" sz="800"/>
              <a:t>Scientific terms e.g. long COVID</a:t>
            </a:r>
          </a:p>
        </p:txBody>
      </p:sp>
      <p:pic>
        <p:nvPicPr>
          <p:cNvPr id="16" name="Content Placeholder 15" descr="Screenshot of Advanced Search for Funding Opportunities with boxes for Application Types, Funding Opportunity Type, Keyword, etc.">
            <a:extLst>
              <a:ext uri="{FF2B5EF4-FFF2-40B4-BE49-F238E27FC236}">
                <a16:creationId xmlns:a16="http://schemas.microsoft.com/office/drawing/2014/main" id="{DE76DC29-DADC-BB2D-926B-B40C03D33C76}"/>
              </a:ext>
            </a:extLst>
          </p:cNvPr>
          <p:cNvPicPr>
            <a:picLocks noGrp="1" noChangeAspect="1"/>
          </p:cNvPicPr>
          <p:nvPr>
            <p:ph idx="1"/>
          </p:nvPr>
        </p:nvPicPr>
        <p:blipFill>
          <a:blip r:embed="rId6"/>
          <a:stretch>
            <a:fillRect/>
          </a:stretch>
        </p:blipFill>
        <p:spPr>
          <a:xfrm>
            <a:off x="883920" y="1318120"/>
            <a:ext cx="10515600" cy="3315465"/>
          </a:xfrm>
        </p:spPr>
      </p:pic>
      <p:sp>
        <p:nvSpPr>
          <p:cNvPr id="19" name="Arrow: Right 18" descr="Arrow pointing to the right">
            <a:extLst>
              <a:ext uri="{FF2B5EF4-FFF2-40B4-BE49-F238E27FC236}">
                <a16:creationId xmlns:a16="http://schemas.microsoft.com/office/drawing/2014/main" id="{C08D38AC-8755-F2C2-87F9-4AA4D9D4F3A2}"/>
              </a:ext>
            </a:extLst>
          </p:cNvPr>
          <p:cNvSpPr/>
          <p:nvPr/>
        </p:nvSpPr>
        <p:spPr>
          <a:xfrm>
            <a:off x="905623" y="3925046"/>
            <a:ext cx="564472" cy="417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513044-389F-2A01-AA22-06C6B0CFE3BE}"/>
              </a:ext>
            </a:extLst>
          </p:cNvPr>
          <p:cNvSpPr txBox="1"/>
          <p:nvPr/>
        </p:nvSpPr>
        <p:spPr>
          <a:xfrm>
            <a:off x="4085995" y="6193895"/>
            <a:ext cx="4883908" cy="369332"/>
          </a:xfrm>
          <a:prstGeom prst="rect">
            <a:avLst/>
          </a:prstGeom>
          <a:solidFill>
            <a:srgbClr val="C9E1E0"/>
          </a:solidFill>
        </p:spPr>
        <p:txBody>
          <a:bodyPr wrap="square" rtlCol="0">
            <a:spAutoFit/>
          </a:bodyPr>
          <a:lstStyle/>
          <a:p>
            <a:r>
              <a:rPr lang="en-US"/>
              <a:t>Resource:  </a:t>
            </a:r>
            <a:r>
              <a:rPr lang="en-US">
                <a:solidFill>
                  <a:srgbClr val="20558A"/>
                </a:solidFill>
                <a:hlinkClick r:id="rId7">
                  <a:extLst>
                    <a:ext uri="{A12FA001-AC4F-418D-AE19-62706E023703}">
                      <ahyp:hlinkClr xmlns:ahyp="http://schemas.microsoft.com/office/drawing/2018/hyperlinkcolor" val="tx"/>
                    </a:ext>
                  </a:extLst>
                </a:hlinkClick>
              </a:rPr>
              <a:t>NIH Guide to Grants and Contracts</a:t>
            </a:r>
            <a:r>
              <a:rPr lang="en-US"/>
              <a:t> </a:t>
            </a:r>
          </a:p>
        </p:txBody>
      </p:sp>
      <p:sp>
        <p:nvSpPr>
          <p:cNvPr id="2" name="Slide Number Placeholder 1">
            <a:extLst>
              <a:ext uri="{FF2B5EF4-FFF2-40B4-BE49-F238E27FC236}">
                <a16:creationId xmlns:a16="http://schemas.microsoft.com/office/drawing/2014/main" id="{A4C48976-02D5-866E-181B-93FF9717B44D}"/>
              </a:ext>
            </a:extLst>
          </p:cNvPr>
          <p:cNvSpPr>
            <a:spLocks noGrp="1"/>
          </p:cNvSpPr>
          <p:nvPr>
            <p:ph type="sldNum" sz="quarter" idx="12"/>
          </p:nvPr>
        </p:nvSpPr>
        <p:spPr/>
        <p:txBody>
          <a:bodyPr/>
          <a:lstStyle/>
          <a:p>
            <a:fld id="{A7DDB576-49B3-42E2-89EA-6E35EA8EF806}" type="slidenum">
              <a:rPr lang="en-US" smtClean="0"/>
              <a:pPr/>
              <a:t>46</a:t>
            </a:fld>
            <a:endParaRPr lang="en-US"/>
          </a:p>
        </p:txBody>
      </p:sp>
      <p:sp>
        <p:nvSpPr>
          <p:cNvPr id="5" name="TextBox 4">
            <a:extLst>
              <a:ext uri="{FF2B5EF4-FFF2-40B4-BE49-F238E27FC236}">
                <a16:creationId xmlns:a16="http://schemas.microsoft.com/office/drawing/2014/main" id="{39894667-0E6E-E92A-3D00-3EDAA7591A66}"/>
              </a:ext>
            </a:extLst>
          </p:cNvPr>
          <p:cNvSpPr txBox="1"/>
          <p:nvPr/>
        </p:nvSpPr>
        <p:spPr>
          <a:xfrm>
            <a:off x="7152000" y="636124"/>
            <a:ext cx="4883907" cy="400110"/>
          </a:xfrm>
          <a:prstGeom prst="rect">
            <a:avLst/>
          </a:prstGeom>
          <a:solidFill>
            <a:srgbClr val="20558A"/>
          </a:solidFill>
        </p:spPr>
        <p:txBody>
          <a:bodyPr wrap="square" rtlCol="0">
            <a:spAutoFit/>
          </a:bodyPr>
          <a:lstStyle/>
          <a:p>
            <a:r>
              <a:rPr lang="en-US" sz="20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Use the Chat Box to Share Your Answer!</a:t>
            </a:r>
            <a:endParaRPr lang="en-US"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7" name="Picture 6" descr="Chat Bubbles&#10;">
            <a:extLst>
              <a:ext uri="{FF2B5EF4-FFF2-40B4-BE49-F238E27FC236}">
                <a16:creationId xmlns:a16="http://schemas.microsoft.com/office/drawing/2014/main" id="{5CA3808E-5FC8-DCF1-2445-D4B3B675D660}"/>
              </a:ext>
            </a:extLst>
          </p:cNvPr>
          <p:cNvPicPr>
            <a:picLocks noChangeAspect="1"/>
          </p:cNvPicPr>
          <p:nvPr/>
        </p:nvPicPr>
        <p:blipFill>
          <a:blip r:embed="rId8" cstate="hq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6527949" y="-2398"/>
            <a:ext cx="911918" cy="911918"/>
          </a:xfrm>
          <a:prstGeom prst="rect">
            <a:avLst/>
          </a:prstGeom>
        </p:spPr>
      </p:pic>
    </p:spTree>
    <p:custDataLst>
      <p:tags r:id="rId1"/>
    </p:custDataLst>
    <p:extLst>
      <p:ext uri="{BB962C8B-B14F-4D97-AF65-F5344CB8AC3E}">
        <p14:creationId xmlns:p14="http://schemas.microsoft.com/office/powerpoint/2010/main" val="87270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C89764-21E3-1B41-63C2-AA8CC33041B6}"/>
              </a:ext>
            </a:extLst>
          </p:cNvPr>
          <p:cNvSpPr>
            <a:spLocks noGrp="1"/>
          </p:cNvSpPr>
          <p:nvPr>
            <p:ph type="title"/>
          </p:nvPr>
        </p:nvSpPr>
        <p:spPr>
          <a:xfrm>
            <a:off x="838200" y="365125"/>
            <a:ext cx="10515600" cy="913259"/>
          </a:xfrm>
        </p:spPr>
        <p:txBody>
          <a:bodyPr/>
          <a:lstStyle/>
          <a:p>
            <a:r>
              <a:rPr lang="en-US"/>
              <a:t>Grants.gov</a:t>
            </a:r>
          </a:p>
        </p:txBody>
      </p:sp>
      <p:sp>
        <p:nvSpPr>
          <p:cNvPr id="3" name="Content Placeholder 2">
            <a:extLst>
              <a:ext uri="{FF2B5EF4-FFF2-40B4-BE49-F238E27FC236}">
                <a16:creationId xmlns:a16="http://schemas.microsoft.com/office/drawing/2014/main" id="{D66CC4AC-30D0-9464-A41D-667CDCEFFA59}"/>
              </a:ext>
            </a:extLst>
          </p:cNvPr>
          <p:cNvSpPr>
            <a:spLocks noGrp="1"/>
          </p:cNvSpPr>
          <p:nvPr>
            <p:ph idx="1"/>
          </p:nvPr>
        </p:nvSpPr>
        <p:spPr>
          <a:xfrm>
            <a:off x="838200" y="1278384"/>
            <a:ext cx="10515600" cy="4898579"/>
          </a:xfrm>
        </p:spPr>
        <p:txBody>
          <a:bodyPr/>
          <a:lstStyle/>
          <a:p>
            <a:pPr marL="0" indent="0">
              <a:buNone/>
            </a:pPr>
            <a:r>
              <a:rPr lang="en-US"/>
              <a:t>https://www.grants.gov/</a:t>
            </a:r>
          </a:p>
        </p:txBody>
      </p:sp>
      <p:pic>
        <p:nvPicPr>
          <p:cNvPr id="6" name="Picture 5" descr="Screenshot of Grants.gov home page">
            <a:extLst>
              <a:ext uri="{FF2B5EF4-FFF2-40B4-BE49-F238E27FC236}">
                <a16:creationId xmlns:a16="http://schemas.microsoft.com/office/drawing/2014/main" id="{45B6083C-11A4-E708-44D2-89B4B7C74A76}"/>
              </a:ext>
            </a:extLst>
          </p:cNvPr>
          <p:cNvPicPr>
            <a:picLocks noChangeAspect="1"/>
          </p:cNvPicPr>
          <p:nvPr/>
        </p:nvPicPr>
        <p:blipFill>
          <a:blip r:embed="rId4"/>
          <a:stretch>
            <a:fillRect/>
          </a:stretch>
        </p:blipFill>
        <p:spPr>
          <a:xfrm>
            <a:off x="1139695" y="1857942"/>
            <a:ext cx="9001125" cy="2895600"/>
          </a:xfrm>
          <a:prstGeom prst="rect">
            <a:avLst/>
          </a:prstGeom>
        </p:spPr>
      </p:pic>
      <p:pic>
        <p:nvPicPr>
          <p:cNvPr id="8" name="Picture 7" descr="Screenshot of grants.gov page titled Search Grants with basic search criteria, opportunity status, and additional options">
            <a:extLst>
              <a:ext uri="{FF2B5EF4-FFF2-40B4-BE49-F238E27FC236}">
                <a16:creationId xmlns:a16="http://schemas.microsoft.com/office/drawing/2014/main" id="{810C6C90-7E56-3FDC-D0E4-6149B9846599}"/>
              </a:ext>
            </a:extLst>
          </p:cNvPr>
          <p:cNvPicPr>
            <a:picLocks noChangeAspect="1"/>
          </p:cNvPicPr>
          <p:nvPr/>
        </p:nvPicPr>
        <p:blipFill>
          <a:blip r:embed="rId5"/>
          <a:stretch>
            <a:fillRect/>
          </a:stretch>
        </p:blipFill>
        <p:spPr>
          <a:xfrm>
            <a:off x="4506685" y="2586798"/>
            <a:ext cx="7161439" cy="3794951"/>
          </a:xfrm>
          <a:prstGeom prst="rect">
            <a:avLst/>
          </a:prstGeom>
        </p:spPr>
      </p:pic>
      <p:sp>
        <p:nvSpPr>
          <p:cNvPr id="9" name="Arrow: Down 8" descr="Arrow pointing to 'search grants&quot;">
            <a:extLst>
              <a:ext uri="{FF2B5EF4-FFF2-40B4-BE49-F238E27FC236}">
                <a16:creationId xmlns:a16="http://schemas.microsoft.com/office/drawing/2014/main" id="{9DAF387E-1496-1182-6A12-0906171AECAD}"/>
              </a:ext>
              <a:ext uri="{C183D7F6-B498-43B3-948B-1728B52AA6E4}">
                <adec:decorative xmlns:adec="http://schemas.microsoft.com/office/drawing/2017/decorative" val="0"/>
              </a:ext>
            </a:extLst>
          </p:cNvPr>
          <p:cNvSpPr/>
          <p:nvPr/>
        </p:nvSpPr>
        <p:spPr>
          <a:xfrm>
            <a:off x="3897297" y="1979720"/>
            <a:ext cx="529489" cy="6070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9EFBBF9-FEB3-EADF-6438-DA81962A3E3F}"/>
              </a:ext>
            </a:extLst>
          </p:cNvPr>
          <p:cNvSpPr>
            <a:spLocks noGrp="1"/>
          </p:cNvSpPr>
          <p:nvPr>
            <p:ph type="sldNum" sz="quarter" idx="12"/>
          </p:nvPr>
        </p:nvSpPr>
        <p:spPr/>
        <p:txBody>
          <a:bodyPr/>
          <a:lstStyle/>
          <a:p>
            <a:fld id="{A7DDB576-49B3-42E2-89EA-6E35EA8EF806}" type="slidenum">
              <a:rPr lang="en-US" smtClean="0"/>
              <a:pPr/>
              <a:t>47</a:t>
            </a:fld>
            <a:endParaRPr lang="en-US"/>
          </a:p>
        </p:txBody>
      </p:sp>
    </p:spTree>
    <p:custDataLst>
      <p:tags r:id="rId1"/>
    </p:custDataLst>
    <p:extLst>
      <p:ext uri="{BB962C8B-B14F-4D97-AF65-F5344CB8AC3E}">
        <p14:creationId xmlns:p14="http://schemas.microsoft.com/office/powerpoint/2010/main" val="76071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D48BC8-3690-CEAC-CC5A-22D793A14507}"/>
              </a:ext>
            </a:extLst>
          </p:cNvPr>
          <p:cNvSpPr>
            <a:spLocks noGrp="1"/>
          </p:cNvSpPr>
          <p:nvPr>
            <p:ph type="title" idx="4294967295"/>
          </p:nvPr>
        </p:nvSpPr>
        <p:spPr>
          <a:xfrm>
            <a:off x="838200" y="-1102515"/>
            <a:ext cx="10515600" cy="1325563"/>
          </a:xfrm>
        </p:spPr>
        <p:txBody>
          <a:bodyPr/>
          <a:lstStyle/>
          <a:p>
            <a:r>
              <a:rPr lang="en-US"/>
              <a:t>Notice of Funding Opportunity – Part 1</a:t>
            </a:r>
          </a:p>
        </p:txBody>
      </p:sp>
      <p:pic>
        <p:nvPicPr>
          <p:cNvPr id="6" name="Picture 5" descr="Screenshot of Notice of Funding Opportunity - Part 1: Overview Information">
            <a:extLst>
              <a:ext uri="{FF2B5EF4-FFF2-40B4-BE49-F238E27FC236}">
                <a16:creationId xmlns:a16="http://schemas.microsoft.com/office/drawing/2014/main" id="{EBD37FF7-A902-2B69-918E-9CDD0B0C3C07}"/>
              </a:ext>
            </a:extLst>
          </p:cNvPr>
          <p:cNvPicPr>
            <a:picLocks noChangeAspect="1"/>
          </p:cNvPicPr>
          <p:nvPr/>
        </p:nvPicPr>
        <p:blipFill>
          <a:blip r:embed="rId3"/>
          <a:stretch>
            <a:fillRect/>
          </a:stretch>
        </p:blipFill>
        <p:spPr>
          <a:xfrm>
            <a:off x="1455855" y="774830"/>
            <a:ext cx="8620125" cy="5467350"/>
          </a:xfrm>
          <a:prstGeom prst="rect">
            <a:avLst/>
          </a:prstGeom>
        </p:spPr>
      </p:pic>
      <p:sp>
        <p:nvSpPr>
          <p:cNvPr id="7" name="Rounded Rectangular Callout 4" title="Carefully read full announcement">
            <a:extLst>
              <a:ext uri="{FF2B5EF4-FFF2-40B4-BE49-F238E27FC236}">
                <a16:creationId xmlns:a16="http://schemas.microsoft.com/office/drawing/2014/main" id="{82AF0E23-C792-3C3C-F272-25C0C3EC0402}"/>
              </a:ext>
            </a:extLst>
          </p:cNvPr>
          <p:cNvSpPr/>
          <p:nvPr/>
        </p:nvSpPr>
        <p:spPr>
          <a:xfrm>
            <a:off x="6578081" y="615820"/>
            <a:ext cx="5104396" cy="513184"/>
          </a:xfrm>
          <a:prstGeom prst="wedgeRoundRectCallout">
            <a:avLst>
              <a:gd name="adj1" fmla="val -22083"/>
              <a:gd name="adj2" fmla="val 48808"/>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Carefully read full announcement</a:t>
            </a:r>
          </a:p>
        </p:txBody>
      </p:sp>
      <p:sp>
        <p:nvSpPr>
          <p:cNvPr id="8" name="Rounded Rectangular Callout 8" descr="Participating Institutes">
            <a:extLst>
              <a:ext uri="{FF2B5EF4-FFF2-40B4-BE49-F238E27FC236}">
                <a16:creationId xmlns:a16="http://schemas.microsoft.com/office/drawing/2014/main" id="{BB84F9C1-589E-9AF9-347E-0AAFDD59CE49}"/>
              </a:ext>
            </a:extLst>
          </p:cNvPr>
          <p:cNvSpPr/>
          <p:nvPr/>
        </p:nvSpPr>
        <p:spPr>
          <a:xfrm>
            <a:off x="8216930" y="2061149"/>
            <a:ext cx="2827339" cy="795277"/>
          </a:xfrm>
          <a:prstGeom prst="wedgeRoundRectCallout">
            <a:avLst>
              <a:gd name="adj1" fmla="val -70824"/>
              <a:gd name="adj2" fmla="val -21980"/>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Participating Institutes</a:t>
            </a:r>
          </a:p>
        </p:txBody>
      </p:sp>
      <p:sp>
        <p:nvSpPr>
          <p:cNvPr id="9" name="Rounded Rectangular Callout 6" title="Check for updates in Related Notices">
            <a:extLst>
              <a:ext uri="{FF2B5EF4-FFF2-40B4-BE49-F238E27FC236}">
                <a16:creationId xmlns:a16="http://schemas.microsoft.com/office/drawing/2014/main" id="{A1123FAD-9375-9F95-4A07-FB8D210886C0}"/>
              </a:ext>
            </a:extLst>
          </p:cNvPr>
          <p:cNvSpPr/>
          <p:nvPr/>
        </p:nvSpPr>
        <p:spPr>
          <a:xfrm>
            <a:off x="9130279" y="4346510"/>
            <a:ext cx="2827339" cy="795277"/>
          </a:xfrm>
          <a:prstGeom prst="wedgeRoundRectCallout">
            <a:avLst>
              <a:gd name="adj1" fmla="val -45448"/>
              <a:gd name="adj2" fmla="val 85923"/>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Check for updates in Related Notices</a:t>
            </a:r>
          </a:p>
        </p:txBody>
      </p:sp>
      <p:sp>
        <p:nvSpPr>
          <p:cNvPr id="2" name="Slide Number Placeholder 1">
            <a:extLst>
              <a:ext uri="{FF2B5EF4-FFF2-40B4-BE49-F238E27FC236}">
                <a16:creationId xmlns:a16="http://schemas.microsoft.com/office/drawing/2014/main" id="{2E03E36E-4255-7B05-7397-FBFD752A4B22}"/>
              </a:ext>
            </a:extLst>
          </p:cNvPr>
          <p:cNvSpPr>
            <a:spLocks noGrp="1"/>
          </p:cNvSpPr>
          <p:nvPr>
            <p:ph type="sldNum" sz="quarter" idx="12"/>
          </p:nvPr>
        </p:nvSpPr>
        <p:spPr/>
        <p:txBody>
          <a:bodyPr/>
          <a:lstStyle/>
          <a:p>
            <a:fld id="{A7DDB576-49B3-42E2-89EA-6E35EA8EF806}" type="slidenum">
              <a:rPr lang="en-US" smtClean="0"/>
              <a:pPr/>
              <a:t>48</a:t>
            </a:fld>
            <a:endParaRPr lang="en-US"/>
          </a:p>
        </p:txBody>
      </p:sp>
    </p:spTree>
    <p:custDataLst>
      <p:tags r:id="rId1"/>
    </p:custDataLst>
    <p:extLst>
      <p:ext uri="{BB962C8B-B14F-4D97-AF65-F5344CB8AC3E}">
        <p14:creationId xmlns:p14="http://schemas.microsoft.com/office/powerpoint/2010/main" val="159254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908924-BD68-83E8-F1D9-12588D029BAD}"/>
              </a:ext>
            </a:extLst>
          </p:cNvPr>
          <p:cNvSpPr txBox="1">
            <a:spLocks noGrp="1"/>
          </p:cNvSpPr>
          <p:nvPr>
            <p:ph type="title" idx="4294967295"/>
          </p:nvPr>
        </p:nvSpPr>
        <p:spPr>
          <a:xfrm>
            <a:off x="838200" y="-118903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Key Dates</a:t>
            </a:r>
          </a:p>
        </p:txBody>
      </p:sp>
      <p:pic>
        <p:nvPicPr>
          <p:cNvPr id="4" name="Picture 3" descr="Notice of funding opportunity screenshot with Key Dates header. Includes application due dates, review and award cycles, expiration date, etc.">
            <a:extLst>
              <a:ext uri="{FF2B5EF4-FFF2-40B4-BE49-F238E27FC236}">
                <a16:creationId xmlns:a16="http://schemas.microsoft.com/office/drawing/2014/main" id="{F35F2E6C-D08A-312B-89DD-1E5A83643F7A}"/>
              </a:ext>
            </a:extLst>
          </p:cNvPr>
          <p:cNvPicPr>
            <a:picLocks noChangeAspect="1"/>
          </p:cNvPicPr>
          <p:nvPr/>
        </p:nvPicPr>
        <p:blipFill>
          <a:blip r:embed="rId2"/>
          <a:stretch>
            <a:fillRect/>
          </a:stretch>
        </p:blipFill>
        <p:spPr>
          <a:xfrm>
            <a:off x="669126" y="653143"/>
            <a:ext cx="11047097" cy="5085184"/>
          </a:xfrm>
          <a:prstGeom prst="rect">
            <a:avLst/>
          </a:prstGeom>
        </p:spPr>
      </p:pic>
      <p:sp>
        <p:nvSpPr>
          <p:cNvPr id="7" name="Rounded Rectangular Callout 4" title="Due Dates section links to standard dates web page or lists specific due dates">
            <a:extLst>
              <a:ext uri="{FF2B5EF4-FFF2-40B4-BE49-F238E27FC236}">
                <a16:creationId xmlns:a16="http://schemas.microsoft.com/office/drawing/2014/main" id="{3DC8F384-4171-9246-0BE6-A350125E921C}"/>
              </a:ext>
            </a:extLst>
          </p:cNvPr>
          <p:cNvSpPr/>
          <p:nvPr/>
        </p:nvSpPr>
        <p:spPr>
          <a:xfrm>
            <a:off x="5633352" y="1732384"/>
            <a:ext cx="6045935" cy="765634"/>
          </a:xfrm>
          <a:prstGeom prst="wedgeRoundRectCallout">
            <a:avLst>
              <a:gd name="adj1" fmla="val -60478"/>
              <a:gd name="adj2" fmla="val 57471"/>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Due Dates section links to standard dates web page or lists specific due dates</a:t>
            </a:r>
          </a:p>
        </p:txBody>
      </p:sp>
      <p:sp>
        <p:nvSpPr>
          <p:cNvPr id="2" name="Slide Number Placeholder 1">
            <a:extLst>
              <a:ext uri="{FF2B5EF4-FFF2-40B4-BE49-F238E27FC236}">
                <a16:creationId xmlns:a16="http://schemas.microsoft.com/office/drawing/2014/main" id="{D6E24B2F-D8A4-7F7A-205A-85CF568DDC06}"/>
              </a:ext>
            </a:extLst>
          </p:cNvPr>
          <p:cNvSpPr>
            <a:spLocks noGrp="1"/>
          </p:cNvSpPr>
          <p:nvPr>
            <p:ph type="sldNum" sz="quarter" idx="12"/>
          </p:nvPr>
        </p:nvSpPr>
        <p:spPr/>
        <p:txBody>
          <a:bodyPr/>
          <a:lstStyle/>
          <a:p>
            <a:fld id="{A7DDB576-49B3-42E2-89EA-6E35EA8EF806}" type="slidenum">
              <a:rPr lang="en-US" smtClean="0"/>
              <a:pPr/>
              <a:t>49</a:t>
            </a:fld>
            <a:endParaRPr lang="en-US"/>
          </a:p>
        </p:txBody>
      </p:sp>
    </p:spTree>
    <p:extLst>
      <p:ext uri="{BB962C8B-B14F-4D97-AF65-F5344CB8AC3E}">
        <p14:creationId xmlns:p14="http://schemas.microsoft.com/office/powerpoint/2010/main" val="32464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70BE-C838-3D9A-241F-B845B0C022CC}"/>
              </a:ext>
            </a:extLst>
          </p:cNvPr>
          <p:cNvSpPr>
            <a:spLocks noGrp="1"/>
          </p:cNvSpPr>
          <p:nvPr>
            <p:ph type="title"/>
          </p:nvPr>
        </p:nvSpPr>
        <p:spPr>
          <a:xfrm>
            <a:off x="936978" y="2363779"/>
            <a:ext cx="10318044" cy="2982913"/>
          </a:xfrm>
        </p:spPr>
        <p:txBody>
          <a:bodyPr/>
          <a:lstStyle/>
          <a:p>
            <a:pPr>
              <a:lnSpc>
                <a:spcPct val="100000"/>
              </a:lnSpc>
            </a:pPr>
            <a:r>
              <a:rPr lang="en-US">
                <a:effectLst>
                  <a:outerShdw blurRad="38100" dist="38100" dir="2700000" algn="tl">
                    <a:srgbClr val="000000">
                      <a:alpha val="43137"/>
                    </a:srgbClr>
                  </a:outerShdw>
                </a:effectLst>
              </a:rPr>
              <a:t>Systems involved in the NIH Grants Process</a:t>
            </a:r>
          </a:p>
        </p:txBody>
      </p:sp>
    </p:spTree>
    <p:custDataLst>
      <p:tags r:id="rId1"/>
    </p:custDataLst>
    <p:extLst>
      <p:ext uri="{BB962C8B-B14F-4D97-AF65-F5344CB8AC3E}">
        <p14:creationId xmlns:p14="http://schemas.microsoft.com/office/powerpoint/2010/main" val="427504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8C2095-8719-E152-1170-102E14AF539E}"/>
              </a:ext>
            </a:extLst>
          </p:cNvPr>
          <p:cNvSpPr txBox="1">
            <a:spLocks noGrp="1"/>
          </p:cNvSpPr>
          <p:nvPr>
            <p:ph type="title" idx="4294967295"/>
          </p:nvPr>
        </p:nvSpPr>
        <p:spPr>
          <a:xfrm>
            <a:off x="838199" y="-1102515"/>
            <a:ext cx="1115568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Contents</a:t>
            </a:r>
          </a:p>
        </p:txBody>
      </p:sp>
      <p:pic>
        <p:nvPicPr>
          <p:cNvPr id="4" name="Picture 3" descr="Notice of Funding Opportunity with Required Application Instruction section and Table of Contents">
            <a:extLst>
              <a:ext uri="{FF2B5EF4-FFF2-40B4-BE49-F238E27FC236}">
                <a16:creationId xmlns:a16="http://schemas.microsoft.com/office/drawing/2014/main" id="{AE6E1F5D-FA9F-25D9-04F2-1AE4126CFE60}"/>
              </a:ext>
            </a:extLst>
          </p:cNvPr>
          <p:cNvPicPr>
            <a:picLocks noChangeAspect="1"/>
          </p:cNvPicPr>
          <p:nvPr/>
        </p:nvPicPr>
        <p:blipFill>
          <a:blip r:embed="rId2"/>
          <a:stretch>
            <a:fillRect/>
          </a:stretch>
        </p:blipFill>
        <p:spPr>
          <a:xfrm>
            <a:off x="328912" y="727787"/>
            <a:ext cx="11155681" cy="5225143"/>
          </a:xfrm>
          <a:prstGeom prst="rect">
            <a:avLst/>
          </a:prstGeom>
        </p:spPr>
      </p:pic>
      <p:sp>
        <p:nvSpPr>
          <p:cNvPr id="8" name="Rounded Rectangular Callout 5" title="Link to Application Guide">
            <a:extLst>
              <a:ext uri="{FF2B5EF4-FFF2-40B4-BE49-F238E27FC236}">
                <a16:creationId xmlns:a16="http://schemas.microsoft.com/office/drawing/2014/main" id="{1EC15C5A-D3A7-4594-570B-0B876CD94513}"/>
              </a:ext>
            </a:extLst>
          </p:cNvPr>
          <p:cNvSpPr/>
          <p:nvPr/>
        </p:nvSpPr>
        <p:spPr>
          <a:xfrm>
            <a:off x="5344357" y="1498107"/>
            <a:ext cx="4110361" cy="614023"/>
          </a:xfrm>
          <a:prstGeom prst="wedgeRoundRectCallout">
            <a:avLst>
              <a:gd name="adj1" fmla="val -21849"/>
              <a:gd name="adj2" fmla="val -83064"/>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853A51"/>
                </a:solidFill>
              </a:rPr>
              <a:t>NOFO-specific</a:t>
            </a:r>
          </a:p>
        </p:txBody>
      </p:sp>
      <p:pic>
        <p:nvPicPr>
          <p:cNvPr id="10" name="Picture 9" descr="Green box with text: Apply Online Using Assist">
            <a:extLst>
              <a:ext uri="{FF2B5EF4-FFF2-40B4-BE49-F238E27FC236}">
                <a16:creationId xmlns:a16="http://schemas.microsoft.com/office/drawing/2014/main" id="{F2981C0B-496D-48EF-19BD-37F44D174892}"/>
              </a:ext>
            </a:extLst>
          </p:cNvPr>
          <p:cNvPicPr>
            <a:picLocks noChangeAspect="1"/>
          </p:cNvPicPr>
          <p:nvPr/>
        </p:nvPicPr>
        <p:blipFill>
          <a:blip r:embed="rId3"/>
          <a:stretch>
            <a:fillRect/>
          </a:stretch>
        </p:blipFill>
        <p:spPr>
          <a:xfrm>
            <a:off x="5256412" y="3022199"/>
            <a:ext cx="2143125" cy="476250"/>
          </a:xfrm>
          <a:prstGeom prst="rect">
            <a:avLst/>
          </a:prstGeom>
        </p:spPr>
      </p:pic>
      <p:sp>
        <p:nvSpPr>
          <p:cNvPr id="14" name="Arrow: Left 13" descr="Arrow pointing to Section II. Award Information dropdown in the Table of Contents">
            <a:extLst>
              <a:ext uri="{FF2B5EF4-FFF2-40B4-BE49-F238E27FC236}">
                <a16:creationId xmlns:a16="http://schemas.microsoft.com/office/drawing/2014/main" id="{E14F564D-AEBF-44F1-6D6D-74B07C40DF15}"/>
              </a:ext>
            </a:extLst>
          </p:cNvPr>
          <p:cNvSpPr/>
          <p:nvPr/>
        </p:nvSpPr>
        <p:spPr>
          <a:xfrm>
            <a:off x="4385570" y="4411462"/>
            <a:ext cx="958788" cy="2574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descr="Arrow pointing to Section IV. Application and Submission Information dropdown in the Table of Contents">
            <a:extLst>
              <a:ext uri="{FF2B5EF4-FFF2-40B4-BE49-F238E27FC236}">
                <a16:creationId xmlns:a16="http://schemas.microsoft.com/office/drawing/2014/main" id="{F17622CF-29DB-FC5D-BBB3-76194CF30CAA}"/>
              </a:ext>
            </a:extLst>
          </p:cNvPr>
          <p:cNvSpPr/>
          <p:nvPr/>
        </p:nvSpPr>
        <p:spPr>
          <a:xfrm>
            <a:off x="4385570" y="4724095"/>
            <a:ext cx="958788" cy="2574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descr="Arrow pointing to Section 5. Application Review Information dropdown in the Table of Contents">
            <a:extLst>
              <a:ext uri="{FF2B5EF4-FFF2-40B4-BE49-F238E27FC236}">
                <a16:creationId xmlns:a16="http://schemas.microsoft.com/office/drawing/2014/main" id="{AD6A81B7-CB98-CA47-2443-D0EB086F5D95}"/>
              </a:ext>
            </a:extLst>
          </p:cNvPr>
          <p:cNvSpPr/>
          <p:nvPr/>
        </p:nvSpPr>
        <p:spPr>
          <a:xfrm>
            <a:off x="4385570" y="4907662"/>
            <a:ext cx="958788" cy="2574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F7DDBD-99B1-BE99-0757-D56D96EF6E7E}"/>
              </a:ext>
            </a:extLst>
          </p:cNvPr>
          <p:cNvSpPr txBox="1"/>
          <p:nvPr/>
        </p:nvSpPr>
        <p:spPr>
          <a:xfrm>
            <a:off x="6096000" y="3684233"/>
            <a:ext cx="4601592" cy="2031325"/>
          </a:xfrm>
          <a:prstGeom prst="rect">
            <a:avLst/>
          </a:prstGeom>
          <a:noFill/>
        </p:spPr>
        <p:txBody>
          <a:bodyPr wrap="square" rtlCol="0">
            <a:spAutoFit/>
          </a:bodyPr>
          <a:lstStyle/>
          <a:p>
            <a:r>
              <a:rPr lang="en-US"/>
              <a:t>The forms that must be completed prior to submission are associated with the NOFO. NIH will be transitioning to a new form set for applications due on or after 1/25/2025. If the due date specified on the NOFO is on or before 1/24/2025- use FORMS-H. If the due date is on or after 1/25/2025, use FORMS-I.</a:t>
            </a:r>
          </a:p>
        </p:txBody>
      </p:sp>
      <p:sp>
        <p:nvSpPr>
          <p:cNvPr id="2" name="Slide Number Placeholder 1">
            <a:extLst>
              <a:ext uri="{FF2B5EF4-FFF2-40B4-BE49-F238E27FC236}">
                <a16:creationId xmlns:a16="http://schemas.microsoft.com/office/drawing/2014/main" id="{42E7F066-270F-326B-C83D-001495D157D7}"/>
              </a:ext>
            </a:extLst>
          </p:cNvPr>
          <p:cNvSpPr>
            <a:spLocks noGrp="1"/>
          </p:cNvSpPr>
          <p:nvPr>
            <p:ph type="sldNum" sz="quarter" idx="12"/>
          </p:nvPr>
        </p:nvSpPr>
        <p:spPr/>
        <p:txBody>
          <a:bodyPr/>
          <a:lstStyle/>
          <a:p>
            <a:fld id="{A7DDB576-49B3-42E2-89EA-6E35EA8EF806}" type="slidenum">
              <a:rPr lang="en-US" smtClean="0"/>
              <a:pPr/>
              <a:t>50</a:t>
            </a:fld>
            <a:endParaRPr lang="en-US"/>
          </a:p>
        </p:txBody>
      </p:sp>
    </p:spTree>
    <p:extLst>
      <p:ext uri="{BB962C8B-B14F-4D97-AF65-F5344CB8AC3E}">
        <p14:creationId xmlns:p14="http://schemas.microsoft.com/office/powerpoint/2010/main" val="41499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D34E1-22CF-2570-3590-05C362ADC9C7}"/>
              </a:ext>
            </a:extLst>
          </p:cNvPr>
          <p:cNvSpPr txBox="1">
            <a:spLocks noGrp="1"/>
          </p:cNvSpPr>
          <p:nvPr>
            <p:ph type="title" idx="4294967295"/>
          </p:nvPr>
        </p:nvSpPr>
        <p:spPr>
          <a:xfrm>
            <a:off x="838200" y="-125894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Sections 2 and 3</a:t>
            </a:r>
          </a:p>
        </p:txBody>
      </p:sp>
      <p:pic>
        <p:nvPicPr>
          <p:cNvPr id="7" name="Picture 6" descr="Screenshot of Section II: Award Information">
            <a:extLst>
              <a:ext uri="{FF2B5EF4-FFF2-40B4-BE49-F238E27FC236}">
                <a16:creationId xmlns:a16="http://schemas.microsoft.com/office/drawing/2014/main" id="{2E00140C-7B8E-9327-205E-079F77C64672}"/>
              </a:ext>
            </a:extLst>
          </p:cNvPr>
          <p:cNvPicPr>
            <a:picLocks noChangeAspect="1"/>
          </p:cNvPicPr>
          <p:nvPr/>
        </p:nvPicPr>
        <p:blipFill>
          <a:blip r:embed="rId2"/>
          <a:stretch>
            <a:fillRect/>
          </a:stretch>
        </p:blipFill>
        <p:spPr>
          <a:xfrm>
            <a:off x="1145220" y="304702"/>
            <a:ext cx="9487269" cy="6248595"/>
          </a:xfrm>
          <a:prstGeom prst="rect">
            <a:avLst/>
          </a:prstGeom>
        </p:spPr>
      </p:pic>
      <p:sp>
        <p:nvSpPr>
          <p:cNvPr id="5" name="Rounded Rectangular Callout 5" descr="New, Renewal, Resubmission, Revision" title="Application Types">
            <a:extLst>
              <a:ext uri="{FF2B5EF4-FFF2-40B4-BE49-F238E27FC236}">
                <a16:creationId xmlns:a16="http://schemas.microsoft.com/office/drawing/2014/main" id="{187EA04D-2135-017D-F34A-F5608145800C}"/>
              </a:ext>
            </a:extLst>
          </p:cNvPr>
          <p:cNvSpPr/>
          <p:nvPr/>
        </p:nvSpPr>
        <p:spPr>
          <a:xfrm>
            <a:off x="5836920" y="1154095"/>
            <a:ext cx="4191000" cy="417251"/>
          </a:xfrm>
          <a:prstGeom prst="wedgeRoundRectCallout">
            <a:avLst>
              <a:gd name="adj1" fmla="val -61200"/>
              <a:gd name="adj2" fmla="val 23140"/>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Application Types</a:t>
            </a:r>
          </a:p>
        </p:txBody>
      </p:sp>
      <p:sp>
        <p:nvSpPr>
          <p:cNvPr id="8" name="Oval 7" descr="Red circle around text: Clinical Trial?">
            <a:extLst>
              <a:ext uri="{FF2B5EF4-FFF2-40B4-BE49-F238E27FC236}">
                <a16:creationId xmlns:a16="http://schemas.microsoft.com/office/drawing/2014/main" id="{B95F2177-EA83-F79D-CF7D-5026BC5A964C}"/>
              </a:ext>
            </a:extLst>
          </p:cNvPr>
          <p:cNvSpPr/>
          <p:nvPr/>
        </p:nvSpPr>
        <p:spPr>
          <a:xfrm>
            <a:off x="878889" y="2175028"/>
            <a:ext cx="1615736" cy="639193"/>
          </a:xfrm>
          <a:prstGeom prst="ellipse">
            <a:avLst/>
          </a:prstGeom>
          <a:noFill/>
          <a:ln w="381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sp>
        <p:nvSpPr>
          <p:cNvPr id="9" name="Oval 8" descr="Red circle around text: Section III: Eligibility Information">
            <a:extLst>
              <a:ext uri="{FF2B5EF4-FFF2-40B4-BE49-F238E27FC236}">
                <a16:creationId xmlns:a16="http://schemas.microsoft.com/office/drawing/2014/main" id="{285C3CCD-E806-D7F9-0CFB-B56B9CA54B87}"/>
              </a:ext>
            </a:extLst>
          </p:cNvPr>
          <p:cNvSpPr/>
          <p:nvPr/>
        </p:nvSpPr>
        <p:spPr>
          <a:xfrm>
            <a:off x="1022411" y="5061750"/>
            <a:ext cx="3301014" cy="639193"/>
          </a:xfrm>
          <a:prstGeom prst="ellipse">
            <a:avLst/>
          </a:prstGeom>
          <a:noFill/>
          <a:ln w="381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sp>
        <p:nvSpPr>
          <p:cNvPr id="2" name="Slide Number Placeholder 1">
            <a:extLst>
              <a:ext uri="{FF2B5EF4-FFF2-40B4-BE49-F238E27FC236}">
                <a16:creationId xmlns:a16="http://schemas.microsoft.com/office/drawing/2014/main" id="{2E1D3A62-E7EE-46CC-51BF-8885896DC537}"/>
              </a:ext>
            </a:extLst>
          </p:cNvPr>
          <p:cNvSpPr>
            <a:spLocks noGrp="1"/>
          </p:cNvSpPr>
          <p:nvPr>
            <p:ph type="sldNum" sz="quarter" idx="12"/>
          </p:nvPr>
        </p:nvSpPr>
        <p:spPr/>
        <p:txBody>
          <a:bodyPr/>
          <a:lstStyle/>
          <a:p>
            <a:fld id="{A7DDB576-49B3-42E2-89EA-6E35EA8EF806}" type="slidenum">
              <a:rPr lang="en-US" smtClean="0"/>
              <a:pPr/>
              <a:t>51</a:t>
            </a:fld>
            <a:endParaRPr lang="en-US"/>
          </a:p>
        </p:txBody>
      </p:sp>
    </p:spTree>
    <p:extLst>
      <p:ext uri="{BB962C8B-B14F-4D97-AF65-F5344CB8AC3E}">
        <p14:creationId xmlns:p14="http://schemas.microsoft.com/office/powerpoint/2010/main" val="12392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D962E-D573-C3FC-90A6-B59F999E30E9}"/>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Section 4</a:t>
            </a:r>
          </a:p>
        </p:txBody>
      </p:sp>
      <p:pic>
        <p:nvPicPr>
          <p:cNvPr id="4" name="Picture 3" descr="Screenshot of Section IV: Application and Submission Information">
            <a:extLst>
              <a:ext uri="{FF2B5EF4-FFF2-40B4-BE49-F238E27FC236}">
                <a16:creationId xmlns:a16="http://schemas.microsoft.com/office/drawing/2014/main" id="{971D900B-A599-1674-1666-BAEE02EFFFC6}"/>
              </a:ext>
            </a:extLst>
          </p:cNvPr>
          <p:cNvPicPr>
            <a:picLocks noChangeAspect="1"/>
          </p:cNvPicPr>
          <p:nvPr/>
        </p:nvPicPr>
        <p:blipFill>
          <a:blip r:embed="rId2"/>
          <a:stretch>
            <a:fillRect/>
          </a:stretch>
        </p:blipFill>
        <p:spPr>
          <a:xfrm>
            <a:off x="656948" y="484693"/>
            <a:ext cx="10240101" cy="5543245"/>
          </a:xfrm>
          <a:prstGeom prst="rect">
            <a:avLst/>
          </a:prstGeom>
        </p:spPr>
      </p:pic>
      <p:sp>
        <p:nvSpPr>
          <p:cNvPr id="7" name="Oval 6" descr="Red oval around &quot;How to Apply - Application Guide&quot; link">
            <a:extLst>
              <a:ext uri="{FF2B5EF4-FFF2-40B4-BE49-F238E27FC236}">
                <a16:creationId xmlns:a16="http://schemas.microsoft.com/office/drawing/2014/main" id="{987B46B6-795C-608E-D759-56909C3E1986}"/>
              </a:ext>
            </a:extLst>
          </p:cNvPr>
          <p:cNvSpPr/>
          <p:nvPr/>
        </p:nvSpPr>
        <p:spPr>
          <a:xfrm>
            <a:off x="5362113" y="1669353"/>
            <a:ext cx="1811044" cy="313356"/>
          </a:xfrm>
          <a:prstGeom prst="ellipse">
            <a:avLst/>
          </a:prstGeom>
          <a:noFill/>
          <a:ln w="1905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descr="Arrow pointing to address letter of intent should be sent to for this sample Notice of Funding Opportunity">
            <a:extLst>
              <a:ext uri="{FF2B5EF4-FFF2-40B4-BE49-F238E27FC236}">
                <a16:creationId xmlns:a16="http://schemas.microsoft.com/office/drawing/2014/main" id="{FADFC159-644D-49D6-26DB-105C14175E50}"/>
              </a:ext>
            </a:extLst>
          </p:cNvPr>
          <p:cNvSpPr/>
          <p:nvPr/>
        </p:nvSpPr>
        <p:spPr>
          <a:xfrm>
            <a:off x="2982897" y="4394447"/>
            <a:ext cx="1216241" cy="2219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75E6FF2-F8B3-8B58-BE3A-ED44980FC4A1}"/>
              </a:ext>
            </a:extLst>
          </p:cNvPr>
          <p:cNvSpPr txBox="1"/>
          <p:nvPr/>
        </p:nvSpPr>
        <p:spPr>
          <a:xfrm>
            <a:off x="4319022" y="4182251"/>
            <a:ext cx="3291805" cy="646331"/>
          </a:xfrm>
          <a:prstGeom prst="rect">
            <a:avLst/>
          </a:prstGeom>
          <a:noFill/>
        </p:spPr>
        <p:txBody>
          <a:bodyPr wrap="square" rtlCol="0">
            <a:spAutoFit/>
          </a:bodyPr>
          <a:lstStyle/>
          <a:p>
            <a:r>
              <a:rPr lang="en-US">
                <a:solidFill>
                  <a:srgbClr val="853A51"/>
                </a:solidFill>
              </a:rPr>
              <a:t>Section VII lists individuals at the ICO(s) to contact with questions</a:t>
            </a:r>
          </a:p>
        </p:txBody>
      </p:sp>
      <p:sp>
        <p:nvSpPr>
          <p:cNvPr id="2" name="Slide Number Placeholder 1">
            <a:extLst>
              <a:ext uri="{FF2B5EF4-FFF2-40B4-BE49-F238E27FC236}">
                <a16:creationId xmlns:a16="http://schemas.microsoft.com/office/drawing/2014/main" id="{B1E83777-0ED7-3886-4814-E4C6CBF3D30C}"/>
              </a:ext>
            </a:extLst>
          </p:cNvPr>
          <p:cNvSpPr>
            <a:spLocks noGrp="1"/>
          </p:cNvSpPr>
          <p:nvPr>
            <p:ph type="sldNum" sz="quarter" idx="12"/>
          </p:nvPr>
        </p:nvSpPr>
        <p:spPr/>
        <p:txBody>
          <a:bodyPr/>
          <a:lstStyle/>
          <a:p>
            <a:fld id="{A7DDB576-49B3-42E2-89EA-6E35EA8EF806}" type="slidenum">
              <a:rPr lang="en-US" smtClean="0"/>
              <a:pPr/>
              <a:t>52</a:t>
            </a:fld>
            <a:endParaRPr lang="en-US"/>
          </a:p>
        </p:txBody>
      </p:sp>
    </p:spTree>
    <p:extLst>
      <p:ext uri="{BB962C8B-B14F-4D97-AF65-F5344CB8AC3E}">
        <p14:creationId xmlns:p14="http://schemas.microsoft.com/office/powerpoint/2010/main" val="7263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55041-1B9F-5859-A0D4-FB3EAF10A376}"/>
              </a:ext>
            </a:extLst>
          </p:cNvPr>
          <p:cNvSpPr>
            <a:spLocks noGrp="1"/>
          </p:cNvSpPr>
          <p:nvPr>
            <p:ph type="title"/>
          </p:nvPr>
        </p:nvSpPr>
        <p:spPr/>
        <p:txBody>
          <a:bodyPr/>
          <a:lstStyle/>
          <a:p>
            <a:r>
              <a:rPr lang="en-US">
                <a:solidFill>
                  <a:srgbClr val="853A51"/>
                </a:solidFill>
                <a:latin typeface="Open Sans bold" panose="020B0806030504020204" pitchFamily="34" charset="0"/>
                <a:ea typeface="Open Sans bold" panose="020B0806030504020204" pitchFamily="34" charset="0"/>
                <a:cs typeface="Open Sans bold" panose="020B0806030504020204" pitchFamily="34" charset="0"/>
              </a:rPr>
              <a:t>Sometimes We Make a Mistake or are Less than Crystal Clear…</a:t>
            </a:r>
          </a:p>
        </p:txBody>
      </p:sp>
      <p:sp>
        <p:nvSpPr>
          <p:cNvPr id="7" name="TextBox 6">
            <a:extLst>
              <a:ext uri="{FF2B5EF4-FFF2-40B4-BE49-F238E27FC236}">
                <a16:creationId xmlns:a16="http://schemas.microsoft.com/office/drawing/2014/main" id="{06065101-7F45-ADDE-B59A-81D6DDA97FB4}"/>
              </a:ext>
            </a:extLst>
          </p:cNvPr>
          <p:cNvSpPr txBox="1"/>
          <p:nvPr/>
        </p:nvSpPr>
        <p:spPr>
          <a:xfrm>
            <a:off x="838200" y="1965648"/>
            <a:ext cx="7424854" cy="1938992"/>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Address the issue by publishing a corrective notice</a:t>
            </a:r>
          </a:p>
          <a:p>
            <a:pPr marL="285750" indent="-285750">
              <a:buFont typeface="Arial" panose="020B0604020202020204" pitchFamily="34" charset="0"/>
              <a:buChar char="•"/>
            </a:pP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What instructions to follow</a:t>
            </a:r>
          </a:p>
          <a:p>
            <a:pPr marL="285750" indent="-285750">
              <a:buFont typeface="Arial" panose="020B0604020202020204" pitchFamily="34" charset="0"/>
              <a:buChar char="•"/>
            </a:pP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How to Apply-instruction guide&lt; NOFO &lt;Notice</a:t>
            </a:r>
          </a:p>
        </p:txBody>
      </p:sp>
      <p:pic>
        <p:nvPicPr>
          <p:cNvPr id="6" name="Content Placeholder 5" descr="Diamond">
            <a:extLst>
              <a:ext uri="{FF2B5EF4-FFF2-40B4-BE49-F238E27FC236}">
                <a16:creationId xmlns:a16="http://schemas.microsoft.com/office/drawing/2014/main" id="{3057D620-4ECF-9C46-B17E-F956245E3F0F}"/>
              </a:ext>
            </a:extLst>
          </p:cNvPr>
          <p:cNvPicPr>
            <a:picLocks noGrp="1" noChangeAspect="1"/>
          </p:cNvPicPr>
          <p:nvPr>
            <p:ph idx="1"/>
          </p:nvPr>
        </p:nvPicPr>
        <p:blipFill>
          <a:blip r:embed="rId3"/>
          <a:stretch>
            <a:fillRect/>
          </a:stretch>
        </p:blipFill>
        <p:spPr>
          <a:xfrm>
            <a:off x="8522505" y="1754965"/>
            <a:ext cx="1924050" cy="1943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a:extLst>
              <a:ext uri="{FF2B5EF4-FFF2-40B4-BE49-F238E27FC236}">
                <a16:creationId xmlns:a16="http://schemas.microsoft.com/office/drawing/2014/main" id="{14AE4879-95FF-3316-F619-6A5A6685BC4D}"/>
              </a:ext>
            </a:extLst>
          </p:cNvPr>
          <p:cNvSpPr>
            <a:spLocks noGrp="1"/>
          </p:cNvSpPr>
          <p:nvPr>
            <p:ph type="sldNum" sz="quarter" idx="12"/>
          </p:nvPr>
        </p:nvSpPr>
        <p:spPr/>
        <p:txBody>
          <a:bodyPr/>
          <a:lstStyle/>
          <a:p>
            <a:fld id="{A7DDB576-49B3-42E2-89EA-6E35EA8EF806}" type="slidenum">
              <a:rPr lang="en-US" smtClean="0"/>
              <a:pPr/>
              <a:t>53</a:t>
            </a:fld>
            <a:endParaRPr lang="en-US"/>
          </a:p>
        </p:txBody>
      </p:sp>
      <p:grpSp>
        <p:nvGrpSpPr>
          <p:cNvPr id="4" name="Group 3" descr="Computer with chart - Let's Poll Icon">
            <a:extLst>
              <a:ext uri="{FF2B5EF4-FFF2-40B4-BE49-F238E27FC236}">
                <a16:creationId xmlns:a16="http://schemas.microsoft.com/office/drawing/2014/main" id="{8B8866B6-6470-5B31-5511-9C2DDC640858}"/>
              </a:ext>
            </a:extLst>
          </p:cNvPr>
          <p:cNvGrpSpPr/>
          <p:nvPr/>
        </p:nvGrpSpPr>
        <p:grpSpPr>
          <a:xfrm>
            <a:off x="9951497" y="4422828"/>
            <a:ext cx="1905377" cy="1869245"/>
            <a:chOff x="9714204" y="365125"/>
            <a:chExt cx="1905377" cy="1869245"/>
          </a:xfrm>
        </p:grpSpPr>
        <p:pic>
          <p:nvPicPr>
            <p:cNvPr id="5" name="Picture 4" descr="Poll Icon">
              <a:extLst>
                <a:ext uri="{FF2B5EF4-FFF2-40B4-BE49-F238E27FC236}">
                  <a16:creationId xmlns:a16="http://schemas.microsoft.com/office/drawing/2014/main" id="{F3A4239E-CBC1-C8B2-29A4-7AF60E4E23C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8" name="TextBox 7">
              <a:extLst>
                <a:ext uri="{FF2B5EF4-FFF2-40B4-BE49-F238E27FC236}">
                  <a16:creationId xmlns:a16="http://schemas.microsoft.com/office/drawing/2014/main" id="{863E9AA1-5149-66CE-DE74-25BA08BAE9CF}"/>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10" name="TextBox 9">
            <a:extLst>
              <a:ext uri="{FF2B5EF4-FFF2-40B4-BE49-F238E27FC236}">
                <a16:creationId xmlns:a16="http://schemas.microsoft.com/office/drawing/2014/main" id="{FCC6A031-03EE-A1A9-CCA0-105B7BBBB944}"/>
              </a:ext>
            </a:extLst>
          </p:cNvPr>
          <p:cNvSpPr txBox="1"/>
          <p:nvPr/>
        </p:nvSpPr>
        <p:spPr>
          <a:xfrm>
            <a:off x="838200" y="4092766"/>
            <a:ext cx="8484220" cy="830997"/>
          </a:xfrm>
          <a:prstGeom prst="rect">
            <a:avLst/>
          </a:prstGeom>
          <a:noFill/>
        </p:spPr>
        <p:txBody>
          <a:bodyPr wrap="square" rtlCol="0">
            <a:spAutoFit/>
          </a:bodyPr>
          <a:lstStyle/>
          <a:p>
            <a:r>
              <a:rPr lang="en-US" sz="2400" b="1">
                <a:latin typeface="Open Sans Light" panose="020B0306030504020204" pitchFamily="34" charset="0"/>
                <a:ea typeface="Open Sans Light" panose="020B0306030504020204" pitchFamily="34" charset="0"/>
                <a:cs typeface="Open Sans Light" panose="020B0306030504020204" pitchFamily="34" charset="0"/>
              </a:rPr>
              <a:t>Poll: </a:t>
            </a:r>
            <a:r>
              <a:rPr lang="en-US" sz="2400">
                <a:latin typeface="Open Sans Light" panose="020B0306030504020204" pitchFamily="34" charset="0"/>
                <a:ea typeface="Open Sans Light" panose="020B0306030504020204" pitchFamily="34" charset="0"/>
                <a:cs typeface="Open Sans Light" panose="020B0306030504020204" pitchFamily="34" charset="0"/>
              </a:rPr>
              <a:t>Arrange the following in order of importance to the instructions when applying: </a:t>
            </a:r>
            <a:r>
              <a:rPr lang="en-US" sz="2400" b="1">
                <a:latin typeface="Open Sans Light" panose="020B0306030504020204" pitchFamily="34" charset="0"/>
                <a:ea typeface="Open Sans Light" panose="020B0306030504020204" pitchFamily="34" charset="0"/>
                <a:cs typeface="Open Sans Light" panose="020B0306030504020204" pitchFamily="34" charset="0"/>
              </a:rPr>
              <a:t>Notice</a:t>
            </a:r>
            <a:r>
              <a:rPr lang="en-US" sz="2400">
                <a:latin typeface="Open Sans Light" panose="020B0306030504020204" pitchFamily="34" charset="0"/>
                <a:ea typeface="Open Sans Light" panose="020B0306030504020204" pitchFamily="34" charset="0"/>
                <a:cs typeface="Open Sans Light" panose="020B0306030504020204" pitchFamily="34" charset="0"/>
              </a:rPr>
              <a:t>, </a:t>
            </a:r>
            <a:r>
              <a:rPr lang="en-US" sz="2400" b="1">
                <a:latin typeface="Open Sans Light" panose="020B0306030504020204" pitchFamily="34" charset="0"/>
                <a:ea typeface="Open Sans Light" panose="020B0306030504020204" pitchFamily="34" charset="0"/>
                <a:cs typeface="Open Sans Light" panose="020B0306030504020204" pitchFamily="34" charset="0"/>
              </a:rPr>
              <a:t>NOFO,</a:t>
            </a:r>
            <a:r>
              <a:rPr lang="en-US" sz="2400">
                <a:latin typeface="Open Sans Light" panose="020B0306030504020204" pitchFamily="34" charset="0"/>
                <a:ea typeface="Open Sans Light" panose="020B0306030504020204" pitchFamily="34" charset="0"/>
                <a:cs typeface="Open Sans Light" panose="020B0306030504020204" pitchFamily="34" charset="0"/>
              </a:rPr>
              <a:t> </a:t>
            </a:r>
            <a:r>
              <a:rPr lang="en-US" sz="2400" b="1">
                <a:latin typeface="Open Sans Light" panose="020B0306030504020204" pitchFamily="34" charset="0"/>
                <a:ea typeface="Open Sans Light" panose="020B0306030504020204" pitchFamily="34" charset="0"/>
                <a:cs typeface="Open Sans Light" panose="020B0306030504020204" pitchFamily="34" charset="0"/>
              </a:rPr>
              <a:t>instruction guide</a:t>
            </a:r>
            <a:r>
              <a:rPr lang="en-US" sz="2400">
                <a:latin typeface="Open Sans Light" panose="020B0306030504020204" pitchFamily="34" charset="0"/>
                <a:ea typeface="Open Sans Light" panose="020B0306030504020204" pitchFamily="34" charset="0"/>
                <a:cs typeface="Open Sans Light" panose="020B0306030504020204" pitchFamily="34" charset="0"/>
              </a:rPr>
              <a:t> </a:t>
            </a:r>
            <a:endParaRPr lang="en-US" sz="24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ED363AD6-297F-0411-1D32-F3687251DD45}"/>
              </a:ext>
            </a:extLst>
          </p:cNvPr>
          <p:cNvSpPr txBox="1"/>
          <p:nvPr/>
        </p:nvSpPr>
        <p:spPr>
          <a:xfrm>
            <a:off x="3775617" y="5064727"/>
            <a:ext cx="2609385" cy="1428148"/>
          </a:xfrm>
          <a:prstGeom prst="rect">
            <a:avLst/>
          </a:prstGeom>
          <a:noFill/>
          <a:ln>
            <a:solidFill>
              <a:schemeClr val="bg1"/>
            </a:solidFill>
          </a:ln>
        </p:spPr>
        <p:txBody>
          <a:bodyPr wrap="square" rtlCol="0">
            <a:spAutoFit/>
          </a:bodyPr>
          <a:lstStyle/>
          <a:p>
            <a:pPr marL="342900" indent="-342900">
              <a:lnSpc>
                <a:spcPct val="150000"/>
              </a:lnSpc>
              <a:buClr>
                <a:srgbClr val="853A51"/>
              </a:buClr>
              <a:buFont typeface="+mj-lt"/>
              <a:buAutoNum type="arabicPeriod"/>
            </a:pPr>
            <a:r>
              <a:rPr lang="en-US" sz="2000" b="1">
                <a:latin typeface="Open Sans Light" panose="020B0306030504020204" pitchFamily="34" charset="0"/>
                <a:ea typeface="Open Sans Light" panose="020B0306030504020204" pitchFamily="34" charset="0"/>
                <a:cs typeface="Open Sans Light" panose="020B0306030504020204" pitchFamily="34" charset="0"/>
              </a:rPr>
              <a:t>Notice</a:t>
            </a:r>
          </a:p>
          <a:p>
            <a:pPr marL="342900" indent="-342900">
              <a:lnSpc>
                <a:spcPct val="150000"/>
              </a:lnSpc>
              <a:buClr>
                <a:srgbClr val="853A51"/>
              </a:buClr>
              <a:buFont typeface="+mj-lt"/>
              <a:buAutoNum type="arabicPeriod"/>
            </a:pPr>
            <a:r>
              <a:rPr lang="en-US" sz="2000" b="1">
                <a:latin typeface="Open Sans Light" panose="020B0306030504020204" pitchFamily="34" charset="0"/>
                <a:ea typeface="Open Sans Light" panose="020B0306030504020204" pitchFamily="34" charset="0"/>
                <a:cs typeface="Open Sans Light" panose="020B0306030504020204" pitchFamily="34" charset="0"/>
              </a:rPr>
              <a:t>NOFO</a:t>
            </a:r>
          </a:p>
          <a:p>
            <a:pPr marL="342900" indent="-342900">
              <a:lnSpc>
                <a:spcPct val="150000"/>
              </a:lnSpc>
              <a:buClr>
                <a:srgbClr val="853A51"/>
              </a:buClr>
              <a:buFont typeface="+mj-lt"/>
              <a:buAutoNum type="arabicPeriod"/>
            </a:pPr>
            <a:r>
              <a:rPr lang="en-US" sz="2000" b="1">
                <a:latin typeface="Open Sans Light" panose="020B0306030504020204" pitchFamily="34" charset="0"/>
                <a:ea typeface="Open Sans Light" panose="020B0306030504020204" pitchFamily="34" charset="0"/>
                <a:cs typeface="Open Sans Light" panose="020B0306030504020204" pitchFamily="34" charset="0"/>
              </a:rPr>
              <a:t>Instruction guide</a:t>
            </a:r>
          </a:p>
        </p:txBody>
      </p:sp>
      <p:sp>
        <p:nvSpPr>
          <p:cNvPr id="18" name="Rectangle 17">
            <a:extLst>
              <a:ext uri="{FF2B5EF4-FFF2-40B4-BE49-F238E27FC236}">
                <a16:creationId xmlns:a16="http://schemas.microsoft.com/office/drawing/2014/main" id="{BCA6AA90-001E-1528-075A-A4DFA00866CF}"/>
              </a:ext>
              <a:ext uri="{C183D7F6-B498-43B3-948B-1728B52AA6E4}">
                <adec:decorative xmlns:adec="http://schemas.microsoft.com/office/drawing/2017/decorative" val="1"/>
              </a:ext>
            </a:extLst>
          </p:cNvPr>
          <p:cNvSpPr/>
          <p:nvPr/>
        </p:nvSpPr>
        <p:spPr>
          <a:xfrm>
            <a:off x="3757961" y="5107257"/>
            <a:ext cx="2631688" cy="1463675"/>
          </a:xfrm>
          <a:prstGeom prst="rect">
            <a:avLst/>
          </a:prstGeom>
          <a:noFill/>
          <a:ln>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85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fade">
                                      <p:cBhvr>
                                        <p:cTn id="22" dur="500"/>
                                        <p:tgtEl>
                                          <p:spTgt spid="17">
                                            <p:txEl>
                                              <p:pRg st="1" end="1"/>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3BC8DE-3CA3-AA4E-7CC6-F196A2F1F5F1}"/>
              </a:ext>
            </a:extLst>
          </p:cNvPr>
          <p:cNvSpPr txBox="1">
            <a:spLocks noGrp="1"/>
          </p:cNvSpPr>
          <p:nvPr>
            <p:ph type="title" idx="4294967295"/>
          </p:nvPr>
        </p:nvSpPr>
        <p:spPr>
          <a:xfrm>
            <a:off x="838200" y="-1304390"/>
            <a:ext cx="1119829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Section 5</a:t>
            </a:r>
          </a:p>
        </p:txBody>
      </p:sp>
      <p:sp>
        <p:nvSpPr>
          <p:cNvPr id="7" name="TextBox 6">
            <a:extLst>
              <a:ext uri="{FF2B5EF4-FFF2-40B4-BE49-F238E27FC236}">
                <a16:creationId xmlns:a16="http://schemas.microsoft.com/office/drawing/2014/main" id="{3D33C6A4-5A0D-39A2-5633-43D447F833B6}"/>
              </a:ext>
            </a:extLst>
          </p:cNvPr>
          <p:cNvSpPr txBox="1"/>
          <p:nvPr/>
        </p:nvSpPr>
        <p:spPr>
          <a:xfrm>
            <a:off x="630314" y="275208"/>
            <a:ext cx="11561686" cy="923330"/>
          </a:xfrm>
          <a:prstGeom prst="rect">
            <a:avLst/>
          </a:prstGeom>
          <a:noFill/>
        </p:spPr>
        <p:txBody>
          <a:bodyPr wrap="square" rtlCol="0">
            <a:spAutoFit/>
          </a:bodyPr>
          <a:lstStyle/>
          <a:p>
            <a:r>
              <a:rPr lang="en-US"/>
              <a:t>NIH is implementing a </a:t>
            </a:r>
            <a:r>
              <a:rPr lang="en-US">
                <a:hlinkClick r:id="rId3"/>
              </a:rPr>
              <a:t>simplified review framework </a:t>
            </a:r>
            <a:r>
              <a:rPr lang="en-US"/>
              <a:t>(SRF) for the peer review of the majority of competing research project grants (RPG) applications, beginning with due dates on or after 1/25/2025. The simplified framework aims to better facilitate the mission of scientific review- the identification of the strongest, highest impact research.</a:t>
            </a:r>
          </a:p>
        </p:txBody>
      </p:sp>
      <p:pic>
        <p:nvPicPr>
          <p:cNvPr id="4" name="Picture 3" descr="Notice of funding Opportunity, Section V. Application Review Information - screenshot">
            <a:extLst>
              <a:ext uri="{FF2B5EF4-FFF2-40B4-BE49-F238E27FC236}">
                <a16:creationId xmlns:a16="http://schemas.microsoft.com/office/drawing/2014/main" id="{381C3E76-05EA-6FF8-69D9-53B888622A7A}"/>
              </a:ext>
            </a:extLst>
          </p:cNvPr>
          <p:cNvPicPr>
            <a:picLocks noChangeAspect="1"/>
          </p:cNvPicPr>
          <p:nvPr/>
        </p:nvPicPr>
        <p:blipFill>
          <a:blip r:embed="rId4"/>
          <a:stretch>
            <a:fillRect/>
          </a:stretch>
        </p:blipFill>
        <p:spPr>
          <a:xfrm>
            <a:off x="2175029" y="1371935"/>
            <a:ext cx="9516861" cy="5349540"/>
          </a:xfrm>
          <a:prstGeom prst="rect">
            <a:avLst/>
          </a:prstGeom>
        </p:spPr>
      </p:pic>
      <p:sp>
        <p:nvSpPr>
          <p:cNvPr id="5" name="Oval 4" descr="Red Oval around subheader: Factor 1: Importance of the Research">
            <a:extLst>
              <a:ext uri="{FF2B5EF4-FFF2-40B4-BE49-F238E27FC236}">
                <a16:creationId xmlns:a16="http://schemas.microsoft.com/office/drawing/2014/main" id="{C18916F0-9764-4D02-30A5-69520E56484A}"/>
              </a:ext>
            </a:extLst>
          </p:cNvPr>
          <p:cNvSpPr/>
          <p:nvPr/>
        </p:nvSpPr>
        <p:spPr>
          <a:xfrm>
            <a:off x="2707689" y="3330018"/>
            <a:ext cx="2423604" cy="390617"/>
          </a:xfrm>
          <a:prstGeom prst="ellipse">
            <a:avLst/>
          </a:prstGeom>
          <a:noFill/>
          <a:ln w="381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DF37771-F20B-286E-FC97-EC5397D75F12}"/>
              </a:ext>
            </a:extLst>
          </p:cNvPr>
          <p:cNvSpPr>
            <a:spLocks noGrp="1"/>
          </p:cNvSpPr>
          <p:nvPr>
            <p:ph type="sldNum" sz="quarter" idx="12"/>
          </p:nvPr>
        </p:nvSpPr>
        <p:spPr/>
        <p:txBody>
          <a:bodyPr/>
          <a:lstStyle/>
          <a:p>
            <a:fld id="{A7DDB576-49B3-42E2-89EA-6E35EA8EF806}" type="slidenum">
              <a:rPr lang="en-US" smtClean="0"/>
              <a:pPr/>
              <a:t>54</a:t>
            </a:fld>
            <a:endParaRPr lang="en-US"/>
          </a:p>
        </p:txBody>
      </p:sp>
    </p:spTree>
    <p:extLst>
      <p:ext uri="{BB962C8B-B14F-4D97-AF65-F5344CB8AC3E}">
        <p14:creationId xmlns:p14="http://schemas.microsoft.com/office/powerpoint/2010/main" val="1028720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084C02-F826-C604-64F8-9ACDE8F55F7A}"/>
              </a:ext>
            </a:extLst>
          </p:cNvPr>
          <p:cNvSpPr>
            <a:spLocks noGrp="1"/>
          </p:cNvSpPr>
          <p:nvPr>
            <p:ph type="title"/>
          </p:nvPr>
        </p:nvSpPr>
        <p:spPr/>
        <p:txBody>
          <a:bodyPr/>
          <a:lstStyle/>
          <a:p>
            <a:r>
              <a:rPr lang="en-US"/>
              <a:t>Check for Fit … Before You Submit!</a:t>
            </a:r>
          </a:p>
        </p:txBody>
      </p:sp>
      <p:sp>
        <p:nvSpPr>
          <p:cNvPr id="4" name="Content Placeholder 3">
            <a:extLst>
              <a:ext uri="{FF2B5EF4-FFF2-40B4-BE49-F238E27FC236}">
                <a16:creationId xmlns:a16="http://schemas.microsoft.com/office/drawing/2014/main" id="{53AA3318-447A-6216-738B-A45885EA06ED}"/>
              </a:ext>
            </a:extLst>
          </p:cNvPr>
          <p:cNvSpPr>
            <a:spLocks noGrp="1"/>
          </p:cNvSpPr>
          <p:nvPr>
            <p:ph idx="1"/>
          </p:nvPr>
        </p:nvSpPr>
        <p:spPr>
          <a:xfrm>
            <a:off x="838200" y="1534313"/>
            <a:ext cx="10515600" cy="4351338"/>
          </a:xfrm>
        </p:spPr>
        <p:txBody>
          <a:bodyPr>
            <a:normAutofit lnSpcReduction="10000"/>
          </a:bodyPr>
          <a:lstStyle/>
          <a:p>
            <a:pPr>
              <a:lnSpc>
                <a:spcPct val="100000"/>
              </a:lnSpc>
            </a:pPr>
            <a:r>
              <a:rPr lang="en-US" b="1"/>
              <a:t>Program description</a:t>
            </a:r>
          </a:p>
          <a:p>
            <a:pPr marL="685800" lvl="1" indent="-228600">
              <a:lnSpc>
                <a:spcPct val="100000"/>
              </a:lnSpc>
              <a:buFont typeface="Courier New" panose="02070309020205020404" pitchFamily="49" charset="0"/>
              <a:buChar char="o"/>
            </a:pPr>
            <a:r>
              <a:rPr lang="en-US"/>
              <a:t>NOFO Part 2, Section I Funding Opportunity Description</a:t>
            </a:r>
          </a:p>
          <a:p>
            <a:pPr>
              <a:lnSpc>
                <a:spcPct val="100000"/>
              </a:lnSpc>
            </a:pPr>
            <a:r>
              <a:rPr lang="en-US" b="1"/>
              <a:t>Participating institutes/centers/offices</a:t>
            </a:r>
          </a:p>
          <a:p>
            <a:pPr marL="685800" lvl="1" indent="-228600">
              <a:lnSpc>
                <a:spcPct val="100000"/>
              </a:lnSpc>
              <a:buFont typeface="Courier New" panose="02070309020205020404" pitchFamily="49" charset="0"/>
              <a:buChar char="o"/>
            </a:pPr>
            <a:r>
              <a:rPr lang="en-US"/>
              <a:t>NOFO Part 1, Participating Organizations &amp; Components of Participating Organizations</a:t>
            </a:r>
          </a:p>
          <a:p>
            <a:pPr>
              <a:lnSpc>
                <a:spcPct val="100000"/>
              </a:lnSpc>
            </a:pPr>
            <a:r>
              <a:rPr lang="en-US" b="1"/>
              <a:t>Type of application </a:t>
            </a:r>
            <a:r>
              <a:rPr lang="en-US"/>
              <a:t>– New, Resubmission, Renewal, Revision</a:t>
            </a:r>
          </a:p>
          <a:p>
            <a:pPr marL="685800" lvl="1" indent="-228600">
              <a:lnSpc>
                <a:spcPct val="100000"/>
              </a:lnSpc>
              <a:buFont typeface="Courier New" panose="02070309020205020404" pitchFamily="49" charset="0"/>
              <a:buChar char="o"/>
            </a:pPr>
            <a:r>
              <a:rPr lang="en-US"/>
              <a:t>NOFO Part 2, Section II Award Information</a:t>
            </a:r>
          </a:p>
          <a:p>
            <a:pPr>
              <a:lnSpc>
                <a:spcPct val="100000"/>
              </a:lnSpc>
            </a:pPr>
            <a:r>
              <a:rPr lang="en-US" b="1"/>
              <a:t>Clinical trial status</a:t>
            </a:r>
          </a:p>
          <a:p>
            <a:pPr marL="685800" lvl="1" indent="-228600">
              <a:lnSpc>
                <a:spcPct val="100000"/>
              </a:lnSpc>
              <a:buFont typeface="Courier New" panose="02070309020205020404" pitchFamily="49" charset="0"/>
              <a:buChar char="o"/>
            </a:pPr>
            <a:r>
              <a:rPr lang="en-US"/>
              <a:t>NOFO Part 2, Section II Award Information</a:t>
            </a:r>
          </a:p>
          <a:p>
            <a:pPr>
              <a:lnSpc>
                <a:spcPct val="100000"/>
              </a:lnSpc>
            </a:pPr>
            <a:r>
              <a:rPr lang="en-US" b="1"/>
              <a:t>Eligibility</a:t>
            </a:r>
          </a:p>
          <a:p>
            <a:pPr marL="685800" lvl="1" indent="-228600">
              <a:lnSpc>
                <a:spcPct val="100000"/>
              </a:lnSpc>
              <a:buFont typeface="Courier New" panose="02070309020205020404" pitchFamily="49" charset="0"/>
              <a:buChar char="o"/>
            </a:pPr>
            <a:r>
              <a:rPr lang="en-US"/>
              <a:t>NOFO Part 2, Section III Eligibility</a:t>
            </a:r>
          </a:p>
        </p:txBody>
      </p:sp>
      <p:sp>
        <p:nvSpPr>
          <p:cNvPr id="2" name="Slide Number Placeholder 1">
            <a:extLst>
              <a:ext uri="{FF2B5EF4-FFF2-40B4-BE49-F238E27FC236}">
                <a16:creationId xmlns:a16="http://schemas.microsoft.com/office/drawing/2014/main" id="{86426AA3-C5D1-2D51-3DE5-8954EA9F19F1}"/>
              </a:ext>
            </a:extLst>
          </p:cNvPr>
          <p:cNvSpPr>
            <a:spLocks noGrp="1"/>
          </p:cNvSpPr>
          <p:nvPr>
            <p:ph type="sldNum" sz="quarter" idx="12"/>
          </p:nvPr>
        </p:nvSpPr>
        <p:spPr/>
        <p:txBody>
          <a:bodyPr/>
          <a:lstStyle/>
          <a:p>
            <a:fld id="{A7DDB576-49B3-42E2-89EA-6E35EA8EF806}" type="slidenum">
              <a:rPr lang="en-US" smtClean="0"/>
              <a:pPr/>
              <a:t>55</a:t>
            </a:fld>
            <a:endParaRPr lang="en-US"/>
          </a:p>
        </p:txBody>
      </p:sp>
    </p:spTree>
    <p:custDataLst>
      <p:tags r:id="rId1"/>
    </p:custDataLst>
    <p:extLst>
      <p:ext uri="{BB962C8B-B14F-4D97-AF65-F5344CB8AC3E}">
        <p14:creationId xmlns:p14="http://schemas.microsoft.com/office/powerpoint/2010/main" val="2021904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0C123F1-5EE7-BAEB-0620-326460EFCE23}"/>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D5C87043-F9B2-2E7E-3637-A978CE147A0D}"/>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11" name="Title 1">
            <a:extLst>
              <a:ext uri="{FF2B5EF4-FFF2-40B4-BE49-F238E27FC236}">
                <a16:creationId xmlns:a16="http://schemas.microsoft.com/office/drawing/2014/main" id="{34562E4E-FD01-D77A-0C02-DD7CFA4BF596}"/>
              </a:ext>
            </a:extLst>
          </p:cNvPr>
          <p:cNvSpPr>
            <a:spLocks noGrp="1"/>
          </p:cNvSpPr>
          <p:nvPr>
            <p:ph type="title"/>
          </p:nvPr>
        </p:nvSpPr>
        <p:spPr>
          <a:xfrm>
            <a:off x="1079126" y="818212"/>
            <a:ext cx="10030691" cy="1546844"/>
          </a:xfrm>
          <a:solidFill>
            <a:srgbClr val="853A51"/>
          </a:solidFill>
        </p:spPr>
        <p:txBody>
          <a:bodyPr vert="horz" lIns="91440" tIns="45720" rIns="91440" bIns="45720" rtlCol="0" anchor="ctr">
            <a:normAutofit fontScale="90000"/>
          </a:bodyPr>
          <a:lstStyle/>
          <a:p>
            <a:pPr>
              <a:lnSpc>
                <a:spcPct val="90000"/>
              </a:lnSpc>
            </a:pPr>
            <a:br>
              <a:rPr lang="en-US" sz="5400" b="1">
                <a:effectLst>
                  <a:outerShdw blurRad="38100" dist="38100" dir="2700000" algn="tl">
                    <a:srgbClr val="000000">
                      <a:alpha val="43137"/>
                    </a:srgbClr>
                  </a:outerShdw>
                </a:effectLst>
              </a:rPr>
            </a:br>
            <a:r>
              <a:rPr lang="en-US" sz="5400" b="1">
                <a:effectLst>
                  <a:outerShdw blurRad="38100" dist="38100" dir="2700000" algn="tl">
                    <a:srgbClr val="000000">
                      <a:alpha val="43137"/>
                    </a:srgbClr>
                  </a:outerShdw>
                </a:effectLst>
              </a:rPr>
              <a:t> </a:t>
            </a:r>
            <a:r>
              <a:rPr lang="en-US" sz="5300" b="1">
                <a:effectLst>
                  <a:outerShdw blurRad="38100" dist="38100" dir="2700000" algn="tl">
                    <a:srgbClr val="000000">
                      <a:alpha val="43137"/>
                    </a:srgbClr>
                  </a:outerShdw>
                </a:effectLst>
              </a:rPr>
              <a:t>Q&amp;A:</a:t>
            </a:r>
            <a:br>
              <a:rPr lang="en-US" sz="5400" b="1">
                <a:effectLst>
                  <a:outerShdw blurRad="38100" dist="38100" dir="2700000" algn="tl">
                    <a:srgbClr val="000000">
                      <a:alpha val="43137"/>
                    </a:srgbClr>
                  </a:outerShdw>
                </a:effectLst>
              </a:rPr>
            </a:br>
            <a:r>
              <a:rPr lang="en-US" sz="3600" b="1">
                <a:solidFill>
                  <a:schemeClr val="accent4"/>
                </a:solidFill>
                <a:effectLst>
                  <a:outerShdw blurRad="38100" dist="38100" dir="2700000" algn="tl">
                    <a:srgbClr val="000000">
                      <a:alpha val="43137"/>
                    </a:srgbClr>
                  </a:outerShdw>
                </a:effectLst>
              </a:rPr>
              <a:t>find &amp; Understand A NOFO</a:t>
            </a:r>
            <a:br>
              <a:rPr lang="en-US" sz="54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grpSp>
        <p:nvGrpSpPr>
          <p:cNvPr id="7" name="Group 6" descr="Moderator photo and text&#10;Megan Columbus&#10;Director&#10;Division of Communications and Outreach &#10;NIH Office of Extramural Research (OER), NIH&#10;">
            <a:extLst>
              <a:ext uri="{FF2B5EF4-FFF2-40B4-BE49-F238E27FC236}">
                <a16:creationId xmlns:a16="http://schemas.microsoft.com/office/drawing/2014/main" id="{12935DFD-4F8A-BEEC-9281-8F8680E9D544}"/>
              </a:ext>
            </a:extLst>
          </p:cNvPr>
          <p:cNvGrpSpPr/>
          <p:nvPr/>
        </p:nvGrpSpPr>
        <p:grpSpPr>
          <a:xfrm>
            <a:off x="1927412" y="3149668"/>
            <a:ext cx="3738282" cy="3177250"/>
            <a:chOff x="1927412" y="3155576"/>
            <a:chExt cx="3738282" cy="3177250"/>
          </a:xfrm>
        </p:grpSpPr>
        <p:grpSp>
          <p:nvGrpSpPr>
            <p:cNvPr id="3" name="Group 2">
              <a:extLst>
                <a:ext uri="{FF2B5EF4-FFF2-40B4-BE49-F238E27FC236}">
                  <a16:creationId xmlns:a16="http://schemas.microsoft.com/office/drawing/2014/main" id="{6E275883-D90E-B0B0-5DA8-726CE20CE99A}"/>
                </a:ext>
              </a:extLst>
            </p:cNvPr>
            <p:cNvGrpSpPr/>
            <p:nvPr/>
          </p:nvGrpSpPr>
          <p:grpSpPr>
            <a:xfrm>
              <a:off x="2316441" y="3270979"/>
              <a:ext cx="3043210" cy="3029711"/>
              <a:chOff x="7714500" y="473581"/>
              <a:chExt cx="3043210" cy="3029711"/>
            </a:xfrm>
          </p:grpSpPr>
          <p:sp>
            <p:nvSpPr>
              <p:cNvPr id="5" name="TextBox 4">
                <a:extLst>
                  <a:ext uri="{FF2B5EF4-FFF2-40B4-BE49-F238E27FC236}">
                    <a16:creationId xmlns:a16="http://schemas.microsoft.com/office/drawing/2014/main" id="{E57BC0B2-6192-61C9-4CA2-8265BB7F322D}"/>
                  </a:ext>
                </a:extLst>
              </p:cNvPr>
              <p:cNvSpPr txBox="1"/>
              <p:nvPr/>
            </p:nvSpPr>
            <p:spPr>
              <a:xfrm>
                <a:off x="7767725" y="2456852"/>
                <a:ext cx="2989985"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72324" y="1080233"/>
                <a:ext cx="2208565" cy="1378757"/>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55576"/>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descr="Photo and Text:&#10;Presenter&#10;Laurie Roman Ph.D., MBA&#10;Office of Extramural Research (OER), NIH">
            <a:extLst>
              <a:ext uri="{FF2B5EF4-FFF2-40B4-BE49-F238E27FC236}">
                <a16:creationId xmlns:a16="http://schemas.microsoft.com/office/drawing/2014/main" id="{DED02F05-3CAF-4A03-914A-018317DF8ACE}"/>
              </a:ext>
            </a:extLst>
          </p:cNvPr>
          <p:cNvGrpSpPr/>
          <p:nvPr/>
        </p:nvGrpSpPr>
        <p:grpSpPr>
          <a:xfrm>
            <a:off x="6298458" y="3149668"/>
            <a:ext cx="3738282" cy="3177250"/>
            <a:chOff x="6298458" y="3149668"/>
            <a:chExt cx="3738282" cy="3177250"/>
          </a:xfrm>
        </p:grpSpPr>
        <p:sp>
          <p:nvSpPr>
            <p:cNvPr id="12" name="TextBox 11" descr="Laurie Roman, Ph.D., MBA&#10;Acting NIH Guide Officer&#10;&#10;Office of Extramural Research (OER)&#10;">
              <a:extLst>
                <a:ext uri="{FF2B5EF4-FFF2-40B4-BE49-F238E27FC236}">
                  <a16:creationId xmlns:a16="http://schemas.microsoft.com/office/drawing/2014/main" id="{1CF970FA-CD3F-51F1-3997-6E684545B152}"/>
                </a:ext>
              </a:extLst>
            </p:cNvPr>
            <p:cNvSpPr txBox="1"/>
            <p:nvPr/>
          </p:nvSpPr>
          <p:spPr>
            <a:xfrm>
              <a:off x="6755347" y="5243607"/>
              <a:ext cx="2796986" cy="861774"/>
            </a:xfrm>
            <a:prstGeom prst="rect">
              <a:avLst/>
            </a:prstGeom>
            <a:noFill/>
          </p:spPr>
          <p:txBody>
            <a:bodyPr wrap="square" rtlCol="0">
              <a:spAutoFit/>
            </a:bodyPr>
            <a:lstStyle/>
            <a:p>
              <a:pPr algn="ctr"/>
              <a:r>
                <a:rPr lang="en-US" sz="1400" b="1"/>
                <a:t>Laurie Roman, Ph.D., MBA</a:t>
              </a:r>
            </a:p>
            <a:p>
              <a:pPr algn="ctr"/>
              <a:r>
                <a:rPr lang="en-US" sz="1200"/>
                <a:t>Acting NIH Guide Officer</a:t>
              </a:r>
            </a:p>
            <a:p>
              <a:pPr algn="ctr"/>
              <a:endParaRPr lang="en-US" sz="1200"/>
            </a:p>
            <a:p>
              <a:pPr algn="ctr"/>
              <a:r>
                <a:rPr lang="en-US" sz="1200"/>
                <a:t>Office of Extramural Research (OER), NIH</a:t>
              </a:r>
            </a:p>
          </p:txBody>
        </p:sp>
        <p:sp>
          <p:nvSpPr>
            <p:cNvPr id="93" name="TextBox 92">
              <a:extLst>
                <a:ext uri="{FF2B5EF4-FFF2-40B4-BE49-F238E27FC236}">
                  <a16:creationId xmlns:a16="http://schemas.microsoft.com/office/drawing/2014/main" id="{7FF5FB3C-ADEB-518C-02D3-E74008C64F18}"/>
                </a:ext>
              </a:extLst>
            </p:cNvPr>
            <p:cNvSpPr txBox="1"/>
            <p:nvPr/>
          </p:nvSpPr>
          <p:spPr>
            <a:xfrm>
              <a:off x="6741459" y="3305602"/>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6" name="Rectangle 5" descr="Presenter Photo and Text&#10;">
              <a:extLst>
                <a:ext uri="{FF2B5EF4-FFF2-40B4-BE49-F238E27FC236}">
                  <a16:creationId xmlns:a16="http://schemas.microsoft.com/office/drawing/2014/main" id="{E1604508-AE97-05C8-DA2F-D016A125C0F6}"/>
                </a:ext>
              </a:extLst>
            </p:cNvPr>
            <p:cNvSpPr/>
            <p:nvPr/>
          </p:nvSpPr>
          <p:spPr>
            <a:xfrm>
              <a:off x="6298458"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31EF03D-27F3-3E75-1EA9-D59CA3A8582C}"/>
                </a:ext>
              </a:extLst>
            </p:cNvPr>
            <p:cNvPicPr>
              <a:picLocks noChangeAspect="1"/>
            </p:cNvPicPr>
            <p:nvPr/>
          </p:nvPicPr>
          <p:blipFill>
            <a:blip r:embed="rId5"/>
            <a:stretch>
              <a:fillRect/>
            </a:stretch>
          </p:blipFill>
          <p:spPr>
            <a:xfrm>
              <a:off x="6988055" y="3941025"/>
              <a:ext cx="2303793" cy="1319924"/>
            </a:xfrm>
            <a:prstGeom prst="rect">
              <a:avLst/>
            </a:prstGeom>
          </p:spPr>
        </p:pic>
      </p:grpSp>
    </p:spTree>
    <p:custDataLst>
      <p:tags r:id="rId1"/>
    </p:custDataLst>
    <p:extLst>
      <p:ext uri="{BB962C8B-B14F-4D97-AF65-F5344CB8AC3E}">
        <p14:creationId xmlns:p14="http://schemas.microsoft.com/office/powerpoint/2010/main" val="661084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short brown hair sitting at desk looking at laptop">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t="2690" b="2690"/>
          <a:stretch/>
        </p:blipFill>
        <p:spPr>
          <a:xfrm>
            <a:off x="3743294" y="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4846" y="30775"/>
            <a:ext cx="10924824" cy="2365632"/>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br>
              <a:rPr lang="en-US" sz="4800" b="1">
                <a:solidFill>
                  <a:schemeClr val="tx2">
                    <a:lumMod val="75000"/>
                  </a:schemeClr>
                </a:solidFill>
              </a:rPr>
            </a:br>
            <a:r>
              <a:rPr lang="en-US" sz="4800" b="1">
                <a:solidFill>
                  <a:srgbClr val="853A51"/>
                </a:solidFill>
              </a:rPr>
              <a:t>WRITE THE </a:t>
            </a:r>
            <a:br>
              <a:rPr lang="en-US" sz="4800" b="1">
                <a:solidFill>
                  <a:srgbClr val="853A51"/>
                </a:solidFill>
              </a:rPr>
            </a:br>
            <a:r>
              <a:rPr lang="en-US" sz="4800" b="1">
                <a:solidFill>
                  <a:srgbClr val="853A51"/>
                </a:solidFill>
              </a:rPr>
              <a:t>APPLICATION</a:t>
            </a:r>
          </a:p>
        </p:txBody>
      </p:sp>
      <p:cxnSp>
        <p:nvCxnSpPr>
          <p:cNvPr id="3" name="Straight Connector 2">
            <a:extLst>
              <a:ext uri="{FF2B5EF4-FFF2-40B4-BE49-F238E27FC236}">
                <a16:creationId xmlns:a16="http://schemas.microsoft.com/office/drawing/2014/main" id="{8A7DAFE9-34FD-C25A-7E7E-6CF139EE7902}"/>
              </a:ext>
              <a:ext uri="{C183D7F6-B498-43B3-948B-1728B52AA6E4}">
                <adec:decorative xmlns:adec="http://schemas.microsoft.com/office/drawing/2017/decorative" val="1"/>
              </a:ext>
            </a:extLst>
          </p:cNvPr>
          <p:cNvCxnSpPr/>
          <p:nvPr/>
        </p:nvCxnSpPr>
        <p:spPr>
          <a:xfrm>
            <a:off x="544136" y="2626659"/>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3A2292-D542-A5BB-AB47-53BA9F13AC51}"/>
              </a:ext>
            </a:extLst>
          </p:cNvPr>
          <p:cNvSpPr txBox="1"/>
          <p:nvPr/>
        </p:nvSpPr>
        <p:spPr>
          <a:xfrm>
            <a:off x="-792729" y="274973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sp>
        <p:nvSpPr>
          <p:cNvPr id="8" name="TextBox 7">
            <a:extLst>
              <a:ext uri="{FF2B5EF4-FFF2-40B4-BE49-F238E27FC236}">
                <a16:creationId xmlns:a16="http://schemas.microsoft.com/office/drawing/2014/main" id="{83AA579C-4FC5-6B05-CFBD-64726D36462D}"/>
              </a:ext>
            </a:extLst>
          </p:cNvPr>
          <p:cNvSpPr txBox="1"/>
          <p:nvPr/>
        </p:nvSpPr>
        <p:spPr>
          <a:xfrm>
            <a:off x="4807781" y="1086412"/>
            <a:ext cx="3671200" cy="830997"/>
          </a:xfrm>
          <a:prstGeom prst="rect">
            <a:avLst/>
          </a:prstGeom>
          <a:solidFill>
            <a:srgbClr val="853A51"/>
          </a:solidFill>
        </p:spPr>
        <p:txBody>
          <a:bodyPr wrap="square">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Top Writing Tips and More!</a:t>
            </a:r>
          </a:p>
        </p:txBody>
      </p:sp>
      <p:grpSp>
        <p:nvGrpSpPr>
          <p:cNvPr id="7" name="Group 6" descr="Photo and text of LeShawndra Price, Ph.D.&#10;Director &#10;Office of Research Training and &#10;Special Programs (ORTSP)&#10;&#10;National Institute of Allergy and Infectious Diseases (NIAID), NIH&#10;&#10;">
            <a:extLst>
              <a:ext uri="{FF2B5EF4-FFF2-40B4-BE49-F238E27FC236}">
                <a16:creationId xmlns:a16="http://schemas.microsoft.com/office/drawing/2014/main" id="{8EA4E0C3-5BA9-E9B4-2347-C0E31636839F}"/>
              </a:ext>
            </a:extLst>
          </p:cNvPr>
          <p:cNvGrpSpPr/>
          <p:nvPr/>
        </p:nvGrpSpPr>
        <p:grpSpPr>
          <a:xfrm>
            <a:off x="83306" y="3334507"/>
            <a:ext cx="3719780" cy="3300461"/>
            <a:chOff x="83306" y="3334507"/>
            <a:chExt cx="3719780" cy="3300461"/>
          </a:xfrm>
        </p:grpSpPr>
        <p:sp>
          <p:nvSpPr>
            <p:cNvPr id="6" name="TextBox 5" descr="Director &#10;Office of Research Training and &#10;Special Programs (ORTSP)&#10;&#10;National Institute of Allergy and Infectious Diseases (NIAID)&#10;">
              <a:extLst>
                <a:ext uri="{FF2B5EF4-FFF2-40B4-BE49-F238E27FC236}">
                  <a16:creationId xmlns:a16="http://schemas.microsoft.com/office/drawing/2014/main" id="{7740DA07-0241-6C9D-8C28-A99A9C0B6D35}"/>
                </a:ext>
              </a:extLst>
            </p:cNvPr>
            <p:cNvSpPr txBox="1"/>
            <p:nvPr/>
          </p:nvSpPr>
          <p:spPr>
            <a:xfrm>
              <a:off x="83306" y="4788309"/>
              <a:ext cx="3719780" cy="1846659"/>
            </a:xfrm>
            <a:prstGeom prst="rect">
              <a:avLst/>
            </a:prstGeom>
            <a:noFill/>
          </p:spPr>
          <p:txBody>
            <a:bodyPr wrap="square" lIns="91440" tIns="45720" rIns="91440" bIns="45720" rtlCol="0" anchor="t">
              <a:spAutoFit/>
            </a:bodyPr>
            <a:lstStyle/>
            <a:p>
              <a:pPr algn="ctr"/>
              <a:r>
                <a:rPr lang="en-US" b="1"/>
                <a:t>LeShawndra Price, Ph.D.</a:t>
              </a:r>
            </a:p>
            <a:p>
              <a:pPr algn="ctr"/>
              <a:r>
                <a:rPr lang="en-US" sz="1600"/>
                <a:t>Director </a:t>
              </a:r>
            </a:p>
            <a:p>
              <a:pPr algn="ctr"/>
              <a:r>
                <a:rPr lang="en-US" sz="1600"/>
                <a:t>Office of Research Training and </a:t>
              </a:r>
              <a:endParaRPr lang="en-US" sz="1600">
                <a:cs typeface="Calibri"/>
              </a:endParaRPr>
            </a:p>
            <a:p>
              <a:pPr algn="ctr"/>
              <a:r>
                <a:rPr lang="en-US" sz="1600"/>
                <a:t>Special Programs (ORTSP)</a:t>
              </a:r>
              <a:endParaRPr lang="en-US" sz="1600">
                <a:cs typeface="Calibri"/>
              </a:endParaRPr>
            </a:p>
            <a:p>
              <a:pPr algn="ctr"/>
              <a:endParaRPr lang="en-US" sz="1600"/>
            </a:p>
            <a:p>
              <a:pPr algn="ctr"/>
              <a:r>
                <a:rPr lang="en-US" sz="1600"/>
                <a:t>National Institute of Allergy and Infectious Diseases (NIAID), NIH</a:t>
              </a:r>
              <a:endParaRPr lang="en-US" sz="1600">
                <a:cs typeface="Calibri"/>
              </a:endParaRPr>
            </a:p>
          </p:txBody>
        </p:sp>
        <p:pic>
          <p:nvPicPr>
            <p:cNvPr id="9" name="Picture 8">
              <a:extLst>
                <a:ext uri="{FF2B5EF4-FFF2-40B4-BE49-F238E27FC236}">
                  <a16:creationId xmlns:a16="http://schemas.microsoft.com/office/drawing/2014/main" id="{A70F7635-239A-0D73-0BB7-C2D47D4421CF}"/>
                </a:ext>
              </a:extLst>
            </p:cNvPr>
            <p:cNvPicPr>
              <a:picLocks noChangeAspect="1"/>
            </p:cNvPicPr>
            <p:nvPr/>
          </p:nvPicPr>
          <p:blipFill>
            <a:blip r:embed="rId5"/>
            <a:stretch>
              <a:fillRect/>
            </a:stretch>
          </p:blipFill>
          <p:spPr>
            <a:xfrm>
              <a:off x="531957" y="3334507"/>
              <a:ext cx="2584770" cy="1400614"/>
            </a:xfrm>
            <a:prstGeom prst="rect">
              <a:avLst/>
            </a:prstGeom>
          </p:spPr>
        </p:pic>
      </p:grpSp>
    </p:spTree>
    <p:custDataLst>
      <p:tags r:id="rId1"/>
    </p:custDataLst>
    <p:extLst>
      <p:ext uri="{BB962C8B-B14F-4D97-AF65-F5344CB8AC3E}">
        <p14:creationId xmlns:p14="http://schemas.microsoft.com/office/powerpoint/2010/main" val="670995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41435" cy="1081342"/>
          </a:xfrm>
          <a:solidFill>
            <a:srgbClr val="853A51"/>
          </a:solidFill>
        </p:spPr>
        <p:txBody>
          <a:bodyPr vert="horz" lIns="91440" tIns="45720" rIns="91440" bIns="45720" rtlCol="0" anchor="ctr">
            <a:normAutofit fontScale="90000"/>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WRITE THE APPLICATION: </a:t>
            </a:r>
            <a:b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Top Writing Tips</a:t>
            </a:r>
            <a:endPar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10287316" cy="4351338"/>
          </a:xfrm>
        </p:spPr>
        <p:txBody>
          <a:bodyPr>
            <a:normAutofit/>
          </a:bodyPr>
          <a:lstStyle/>
          <a:p>
            <a:r>
              <a:rPr lang="en-US">
                <a:latin typeface="Open Sans Light"/>
                <a:ea typeface="Open Sans Light"/>
                <a:cs typeface="Open Sans Light"/>
              </a:rPr>
              <a:t>Understand the application sections</a:t>
            </a:r>
          </a:p>
          <a:p>
            <a:endParaRPr lang="en-US">
              <a:latin typeface="Open Sans Light"/>
              <a:ea typeface="Open Sans Light"/>
              <a:cs typeface="Open Sans Light"/>
            </a:endParaRPr>
          </a:p>
          <a:p>
            <a:r>
              <a:rPr lang="en-US">
                <a:latin typeface="Open Sans Light"/>
                <a:ea typeface="Open Sans Light"/>
                <a:cs typeface="Open Sans Light"/>
              </a:rPr>
              <a:t>Find tips for preparing specific components</a:t>
            </a:r>
          </a:p>
          <a:p>
            <a:endParaRPr lang="en-US">
              <a:latin typeface="Open Sans Light"/>
              <a:ea typeface="Open Sans Light"/>
              <a:cs typeface="Open Sans Light"/>
            </a:endParaRPr>
          </a:p>
          <a:p>
            <a:r>
              <a:rPr lang="en-US">
                <a:latin typeface="Open Sans Light"/>
                <a:ea typeface="Open Sans Light"/>
                <a:cs typeface="Open Sans Light"/>
              </a:rPr>
              <a:t>Request a specific scientific review group</a:t>
            </a:r>
          </a:p>
          <a:p>
            <a:endParaRPr lang="en-US">
              <a:latin typeface="Open Sans Light"/>
              <a:ea typeface="Open Sans Light"/>
              <a:cs typeface="Open Sans Light"/>
            </a:endParaRPr>
          </a:p>
          <a:p>
            <a:endParaRPr lang="en-US">
              <a:latin typeface="Open Sans Light"/>
              <a:ea typeface="Open Sans Light"/>
              <a:cs typeface="Open Sans Light"/>
            </a:endParaRPr>
          </a:p>
          <a:p>
            <a:pPr marL="0" indent="0">
              <a:buNone/>
            </a:pPr>
            <a:endParaRPr lang="en-US"/>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6347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6347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6" name="Slide Number Placeholder 1">
            <a:extLst>
              <a:ext uri="{FF2B5EF4-FFF2-40B4-BE49-F238E27FC236}">
                <a16:creationId xmlns:a16="http://schemas.microsoft.com/office/drawing/2014/main" id="{2F09EF5D-A71F-E703-890B-1F5B1ABE9821}"/>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58</a:t>
            </a:fld>
            <a:endParaRPr lang="en-US"/>
          </a:p>
        </p:txBody>
      </p:sp>
    </p:spTree>
    <p:custDataLst>
      <p:tags r:id="rId1"/>
    </p:custDataLst>
    <p:extLst>
      <p:ext uri="{BB962C8B-B14F-4D97-AF65-F5344CB8AC3E}">
        <p14:creationId xmlns:p14="http://schemas.microsoft.com/office/powerpoint/2010/main" val="2132205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p:txBody>
          <a:bodyPr/>
          <a:lstStyle/>
          <a:p>
            <a:r>
              <a:rPr lang="en-US"/>
              <a:t>Application Tips</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2428874"/>
            <a:ext cx="6105525" cy="2562225"/>
          </a:xfrm>
        </p:spPr>
        <p:txBody>
          <a:bodyPr>
            <a:normAutofit fontScale="92500"/>
          </a:bodyPr>
          <a:lstStyle/>
          <a:p>
            <a:pPr marL="0" indent="0">
              <a:buNone/>
            </a:pPr>
            <a:r>
              <a:rPr lang="en-US"/>
              <a:t>A lot goes into an NIH application…</a:t>
            </a:r>
          </a:p>
          <a:p>
            <a:pPr marL="0" indent="0">
              <a:buNone/>
            </a:pPr>
            <a:endParaRPr lang="en-US" b="1"/>
          </a:p>
          <a:p>
            <a:pPr marL="0" indent="0">
              <a:buNone/>
            </a:pPr>
            <a:r>
              <a:rPr lang="en-US"/>
              <a:t>How can you make sure it’s as strong as it can be?</a:t>
            </a:r>
          </a:p>
          <a:p>
            <a:pPr marL="0" indent="0">
              <a:buNone/>
            </a:pPr>
            <a:endParaRPr lang="en-US" b="1"/>
          </a:p>
          <a:p>
            <a:pPr marL="0" indent="0">
              <a:buNone/>
            </a:pPr>
            <a:r>
              <a:rPr lang="en-US" b="1"/>
              <a:t>Let’s talk about a few critical application areas.</a:t>
            </a: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sp>
        <p:nvSpPr>
          <p:cNvPr id="10" name="TextBox 9">
            <a:extLst>
              <a:ext uri="{FF2B5EF4-FFF2-40B4-BE49-F238E27FC236}">
                <a16:creationId xmlns:a16="http://schemas.microsoft.com/office/drawing/2014/main" id="{2E5D427E-E963-87F1-15B8-BCA68CB6AEC8}"/>
              </a:ext>
            </a:extLst>
          </p:cNvPr>
          <p:cNvSpPr txBox="1"/>
          <p:nvPr/>
        </p:nvSpPr>
        <p:spPr>
          <a:xfrm>
            <a:off x="4419609" y="6165509"/>
            <a:ext cx="4236711"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solidFill>
                  <a:srgbClr val="20558A"/>
                </a:solidFill>
                <a:hlinkClick r:id="rId4">
                  <a:extLst>
                    <a:ext uri="{A12FA001-AC4F-418D-AE19-62706E023703}">
                      <ahyp:hlinkClr xmlns:ahyp="http://schemas.microsoft.com/office/drawing/2018/hyperlinkcolor" val="tx"/>
                    </a:ext>
                  </a:extLst>
                </a:hlinkClick>
              </a:rPr>
              <a:t>Advice on Application Sections</a:t>
            </a:r>
            <a:endParaRPr lang="en-US" b="0">
              <a:solidFill>
                <a:srgbClr val="20558A"/>
              </a:solidFill>
            </a:endParaRPr>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59</a:t>
            </a:fld>
            <a:endParaRPr lang="en-US"/>
          </a:p>
        </p:txBody>
      </p:sp>
    </p:spTree>
    <p:extLst>
      <p:ext uri="{BB962C8B-B14F-4D97-AF65-F5344CB8AC3E}">
        <p14:creationId xmlns:p14="http://schemas.microsoft.com/office/powerpoint/2010/main" val="325450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BA904EBA-42B5-CCDC-D734-E15CFADFDD6C}"/>
              </a:ext>
            </a:extLst>
          </p:cNvPr>
          <p:cNvGrpSpPr/>
          <p:nvPr/>
        </p:nvGrpSpPr>
        <p:grpSpPr>
          <a:xfrm>
            <a:off x="0" y="50055"/>
            <a:ext cx="12117095" cy="5137235"/>
            <a:chOff x="0" y="45421"/>
            <a:chExt cx="12117095" cy="5137235"/>
          </a:xfrm>
        </p:grpSpPr>
        <p:grpSp>
          <p:nvGrpSpPr>
            <p:cNvPr id="5" name="Group 4"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4E370AE-919D-558D-8167-F2221BC0138F}"/>
                </a:ext>
              </a:extLst>
            </p:cNvPr>
            <p:cNvGrpSpPr/>
            <p:nvPr/>
          </p:nvGrpSpPr>
          <p:grpSpPr>
            <a:xfrm>
              <a:off x="0" y="45421"/>
              <a:ext cx="12117095" cy="5137235"/>
              <a:chOff x="0" y="45421"/>
              <a:chExt cx="12117095" cy="5137235"/>
            </a:xfrm>
          </p:grpSpPr>
          <p:sp>
            <p:nvSpPr>
              <p:cNvPr id="7" name="Arrow: Right 6">
                <a:extLst>
                  <a:ext uri="{FF2B5EF4-FFF2-40B4-BE49-F238E27FC236}">
                    <a16:creationId xmlns:a16="http://schemas.microsoft.com/office/drawing/2014/main" id="{380759C4-E2D3-30A9-D394-8445FBBA9A15}"/>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 name="Group 1" descr="The NIH Grants Process includes the following phases: Plan to Apply; Write Application; Submit; Review; Award; and Post-Award Monitoring and Reporting.">
                <a:extLst>
                  <a:ext uri="{FF2B5EF4-FFF2-40B4-BE49-F238E27FC236}">
                    <a16:creationId xmlns:a16="http://schemas.microsoft.com/office/drawing/2014/main" id="{7958F11A-238C-4ACA-1F2C-E3C31E10F75E}"/>
                  </a:ext>
                </a:extLst>
              </p:cNvPr>
              <p:cNvGrpSpPr/>
              <p:nvPr/>
            </p:nvGrpSpPr>
            <p:grpSpPr>
              <a:xfrm>
                <a:off x="158986" y="1575552"/>
                <a:ext cx="11665212" cy="2054894"/>
                <a:chOff x="158986" y="1575552"/>
                <a:chExt cx="11665212" cy="2054894"/>
              </a:xfrm>
            </p:grpSpPr>
            <p:sp>
              <p:nvSpPr>
                <p:cNvPr id="9" name="Freeform: Shape 8">
                  <a:extLst>
                    <a:ext uri="{FF2B5EF4-FFF2-40B4-BE49-F238E27FC236}">
                      <a16:creationId xmlns:a16="http://schemas.microsoft.com/office/drawing/2014/main" id="{53B05699-75DF-33C5-F47C-EE9017E115B0}"/>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8" name="Freeform: Shape 7">
                  <a:extLst>
                    <a:ext uri="{FF2B5EF4-FFF2-40B4-BE49-F238E27FC236}">
                      <a16:creationId xmlns:a16="http://schemas.microsoft.com/office/drawing/2014/main" id="{F4F0F64A-0792-ABDE-EC63-BDAC3EB29690}"/>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10" name="Freeform: Shape 9">
                  <a:extLst>
                    <a:ext uri="{FF2B5EF4-FFF2-40B4-BE49-F238E27FC236}">
                      <a16:creationId xmlns:a16="http://schemas.microsoft.com/office/drawing/2014/main" id="{FD009849-5206-0034-9699-6DA55DC48423}"/>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11" name="Freeform: Shape 10">
                  <a:extLst>
                    <a:ext uri="{FF2B5EF4-FFF2-40B4-BE49-F238E27FC236}">
                      <a16:creationId xmlns:a16="http://schemas.microsoft.com/office/drawing/2014/main" id="{74102614-ED2C-D2D7-CA1E-7C70A027CDC1}"/>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12" name="Freeform: Shape 11">
                  <a:extLst>
                    <a:ext uri="{FF2B5EF4-FFF2-40B4-BE49-F238E27FC236}">
                      <a16:creationId xmlns:a16="http://schemas.microsoft.com/office/drawing/2014/main" id="{706E48B2-F294-27A4-27DF-5C81B6688641}"/>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13" name="Freeform: Shape 12">
                  <a:extLst>
                    <a:ext uri="{FF2B5EF4-FFF2-40B4-BE49-F238E27FC236}">
                      <a16:creationId xmlns:a16="http://schemas.microsoft.com/office/drawing/2014/main" id="{E35C1882-57E0-4F17-CED4-B634B5F2CB60}"/>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33" name="Group 32">
              <a:extLst>
                <a:ext uri="{FF2B5EF4-FFF2-40B4-BE49-F238E27FC236}">
                  <a16:creationId xmlns:a16="http://schemas.microsoft.com/office/drawing/2014/main" id="{7305629A-2EA7-B173-31F8-3A184F406BC4}"/>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7" name="Graphic 16" descr="Pencil outline">
                <a:extLst>
                  <a:ext uri="{FF2B5EF4-FFF2-40B4-BE49-F238E27FC236}">
                    <a16:creationId xmlns:a16="http://schemas.microsoft.com/office/drawing/2014/main" id="{C2B0791E-4491-213E-9D4E-041851F808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9" name="Graphic 18" descr="Lightbulb and gear outline">
                <a:extLst>
                  <a:ext uri="{FF2B5EF4-FFF2-40B4-BE49-F238E27FC236}">
                    <a16:creationId xmlns:a16="http://schemas.microsoft.com/office/drawing/2014/main" id="{C1902A91-EA9C-951B-1EB6-B92653FF09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1" name="Graphic 20" descr="Internet outline">
                <a:extLst>
                  <a:ext uri="{FF2B5EF4-FFF2-40B4-BE49-F238E27FC236}">
                    <a16:creationId xmlns:a16="http://schemas.microsoft.com/office/drawing/2014/main" id="{DCA18E45-911A-6BC0-8461-3DDB1CC108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5" name="Graphic 24" descr="Customer review outline">
                <a:extLst>
                  <a:ext uri="{FF2B5EF4-FFF2-40B4-BE49-F238E27FC236}">
                    <a16:creationId xmlns:a16="http://schemas.microsoft.com/office/drawing/2014/main" id="{84749939-D60E-0B3B-2D50-C7DDC618A0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7" name="Graphic 26" descr="Ribbon outline">
                <a:extLst>
                  <a:ext uri="{FF2B5EF4-FFF2-40B4-BE49-F238E27FC236}">
                    <a16:creationId xmlns:a16="http://schemas.microsoft.com/office/drawing/2014/main" id="{D2F53D35-7BFD-EB01-9A19-99C3A49FC5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9" name="Graphic 28" descr="Bar graph with upward trend outline">
                <a:extLst>
                  <a:ext uri="{FF2B5EF4-FFF2-40B4-BE49-F238E27FC236}">
                    <a16:creationId xmlns:a16="http://schemas.microsoft.com/office/drawing/2014/main" id="{8150302A-04EC-8B74-20F2-1856463F09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(Q1)</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12477" y="4314825"/>
            <a:ext cx="8760098" cy="2247479"/>
          </a:xfrm>
        </p:spPr>
        <p:txBody>
          <a:bodyPr>
            <a:normAutofit/>
          </a:bodyPr>
          <a:lstStyle/>
          <a:p>
            <a:pPr marL="0" indent="0">
              <a:buNone/>
            </a:pPr>
            <a:r>
              <a:rPr lang="en-US" sz="3200">
                <a:solidFill>
                  <a:srgbClr val="013B6B"/>
                </a:solidFill>
              </a:rPr>
              <a:t>What federal systems do applicant organizations need to be registered in to submit a grant application to </a:t>
            </a:r>
            <a:r>
              <a:rPr lang="en-US" sz="3200">
                <a:solidFill>
                  <a:srgbClr val="20558A"/>
                </a:solidFill>
              </a:rPr>
              <a:t>NIH?</a:t>
            </a:r>
          </a:p>
        </p:txBody>
      </p:sp>
      <p:sp>
        <p:nvSpPr>
          <p:cNvPr id="14" name="Slide Number Placeholder 3">
            <a:extLst>
              <a:ext uri="{FF2B5EF4-FFF2-40B4-BE49-F238E27FC236}">
                <a16:creationId xmlns:a16="http://schemas.microsoft.com/office/drawing/2014/main" id="{FE975E5C-8BCF-8A55-BA9D-71504C4F8C2D}"/>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6</a:t>
            </a:fld>
            <a:endParaRPr lang="en-US"/>
          </a:p>
        </p:txBody>
      </p:sp>
    </p:spTree>
    <p:custDataLst>
      <p:tags r:id="rId1"/>
    </p:custDataLst>
    <p:extLst>
      <p:ext uri="{BB962C8B-B14F-4D97-AF65-F5344CB8AC3E}">
        <p14:creationId xmlns:p14="http://schemas.microsoft.com/office/powerpoint/2010/main" val="739514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p:txBody>
          <a:bodyPr/>
          <a:lstStyle/>
          <a:p>
            <a:r>
              <a:rPr lang="en-US" b="1">
                <a:solidFill>
                  <a:srgbClr val="853A51"/>
                </a:solidFill>
              </a:rPr>
              <a:t>Specific Aims: </a:t>
            </a:r>
            <a:br>
              <a:rPr lang="en-US"/>
            </a:br>
            <a:r>
              <a:rPr lang="en-US"/>
              <a:t>What is it?</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2433637"/>
            <a:ext cx="6105525" cy="2371725"/>
          </a:xfrm>
          <a:effectLst>
            <a:glow rad="228600">
              <a:schemeClr val="accent4">
                <a:satMod val="175000"/>
                <a:alpha val="40000"/>
              </a:schemeClr>
            </a:glow>
          </a:effectLst>
        </p:spPr>
        <p:txBody>
          <a:bodyPr>
            <a:normAutofit/>
          </a:bodyPr>
          <a:lstStyle/>
          <a:p>
            <a:pPr marL="0" indent="0">
              <a:buNone/>
            </a:pPr>
            <a:r>
              <a:rPr lang="en-US" sz="2800"/>
              <a:t>The Specific Aims page is your first chance to </a:t>
            </a:r>
            <a:r>
              <a:rPr lang="en-US" sz="2800" b="1">
                <a:solidFill>
                  <a:srgbClr val="20558A"/>
                </a:solidFill>
              </a:rPr>
              <a:t>wow</a:t>
            </a:r>
            <a:r>
              <a:rPr lang="en-US" sz="2800"/>
              <a:t> your reviewers</a:t>
            </a:r>
          </a:p>
          <a:p>
            <a:pPr marL="0" indent="0">
              <a:buNone/>
            </a:pPr>
            <a:endParaRPr lang="en-US" sz="2800"/>
          </a:p>
          <a:p>
            <a:pPr marL="0" indent="0">
              <a:buNone/>
            </a:pPr>
            <a:r>
              <a:rPr lang="en-US" sz="2800" b="1"/>
              <a:t>Question: </a:t>
            </a:r>
            <a:r>
              <a:rPr lang="en-US" sz="2800"/>
              <a:t>What’s the purpose of the Specific Aims page?</a:t>
            </a:r>
            <a:endParaRPr lang="en-US" sz="2800" b="1"/>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1962150"/>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Picture 8" descr="Chat Bubbles&#10;">
            <a:extLst>
              <a:ext uri="{FF2B5EF4-FFF2-40B4-BE49-F238E27FC236}">
                <a16:creationId xmlns:a16="http://schemas.microsoft.com/office/drawing/2014/main" id="{762987BF-F96C-2ED0-36A3-7F2EAF5AEB00}"/>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89667" y="4847209"/>
            <a:ext cx="911918" cy="911918"/>
          </a:xfrm>
          <a:prstGeom prst="rect">
            <a:avLst/>
          </a:prstGeom>
        </p:spPr>
      </p:pic>
      <p:sp>
        <p:nvSpPr>
          <p:cNvPr id="8" name="TextBox 7">
            <a:extLst>
              <a:ext uri="{FF2B5EF4-FFF2-40B4-BE49-F238E27FC236}">
                <a16:creationId xmlns:a16="http://schemas.microsoft.com/office/drawing/2014/main" id="{68CE6D71-15FB-AB4F-4914-F8A72FD62F28}"/>
              </a:ext>
            </a:extLst>
          </p:cNvPr>
          <p:cNvSpPr txBox="1"/>
          <p:nvPr/>
        </p:nvSpPr>
        <p:spPr>
          <a:xfrm>
            <a:off x="1113719" y="5485731"/>
            <a:ext cx="5830006" cy="461665"/>
          </a:xfrm>
          <a:prstGeom prst="rect">
            <a:avLst/>
          </a:prstGeom>
          <a:solidFill>
            <a:srgbClr val="20558A"/>
          </a:solidFill>
        </p:spPr>
        <p:txBody>
          <a:bodyPr wrap="square" rtlCol="0">
            <a:spAutoFit/>
          </a:bodyPr>
          <a:lstStyle/>
          <a:p>
            <a:r>
              <a:rPr lang="en-US"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Use the Chat Box to Share Your Answer!</a:t>
            </a:r>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60</a:t>
            </a:fld>
            <a:endParaRPr lang="en-US"/>
          </a:p>
        </p:txBody>
      </p:sp>
    </p:spTree>
    <p:extLst>
      <p:ext uri="{BB962C8B-B14F-4D97-AF65-F5344CB8AC3E}">
        <p14:creationId xmlns:p14="http://schemas.microsoft.com/office/powerpoint/2010/main" val="2062556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838200" y="365125"/>
            <a:ext cx="5343525" cy="1325563"/>
          </a:xfrm>
        </p:spPr>
        <p:txBody>
          <a:bodyPr/>
          <a:lstStyle/>
          <a:p>
            <a:r>
              <a:rPr lang="en-US" b="1">
                <a:solidFill>
                  <a:srgbClr val="853A51"/>
                </a:solidFill>
              </a:rPr>
              <a:t>Specific Aims: </a:t>
            </a:r>
            <a:br>
              <a:rPr lang="en-US"/>
            </a:br>
            <a:r>
              <a:rPr lang="en-US"/>
              <a:t>The Elevator Pitch</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1744436"/>
            <a:ext cx="6105525" cy="4215492"/>
          </a:xfrm>
          <a:effectLst>
            <a:glow rad="228600">
              <a:schemeClr val="accent4">
                <a:satMod val="175000"/>
                <a:alpha val="40000"/>
              </a:schemeClr>
            </a:glow>
          </a:effectLst>
        </p:spPr>
        <p:txBody>
          <a:bodyPr vert="horz" lIns="91440" tIns="45720" rIns="91440" bIns="45720" rtlCol="0" anchor="t">
            <a:normAutofit fontScale="92500" lnSpcReduction="10000"/>
          </a:bodyPr>
          <a:lstStyle/>
          <a:p>
            <a:pPr marL="0" indent="0" algn="l">
              <a:buNone/>
            </a:pPr>
            <a:r>
              <a:rPr lang="en-US"/>
              <a:t>The ideal Aims will collectively answer your overall scientific question and address interesting and significant issues in your field.</a:t>
            </a:r>
          </a:p>
          <a:p>
            <a:pPr marL="0" indent="0" algn="l">
              <a:buNone/>
            </a:pPr>
            <a:endParaRPr lang="en-US"/>
          </a:p>
          <a:p>
            <a:pPr marL="0" indent="0" algn="l">
              <a:buNone/>
            </a:pPr>
            <a:r>
              <a:rPr lang="en-US"/>
              <a:t>We recommend that your Aims focus on your project goals, anticipated outcomes, and the resulting overall impact on your field.</a:t>
            </a:r>
          </a:p>
          <a:p>
            <a:pPr marL="0" indent="0" algn="l">
              <a:buNone/>
            </a:pPr>
            <a:endParaRPr lang="en-US"/>
          </a:p>
          <a:p>
            <a:pPr marL="0" indent="0" algn="l">
              <a:buNone/>
            </a:pPr>
            <a:r>
              <a:rPr lang="en-US">
                <a:latin typeface="Open Sans Light"/>
                <a:ea typeface="Open Sans Light"/>
                <a:cs typeface="Open Sans Light"/>
              </a:rPr>
              <a:t>You can mention major experiments. However, we advise </a:t>
            </a:r>
            <a:r>
              <a:rPr lang="en-US" b="1">
                <a:latin typeface="Open Sans Light"/>
                <a:ea typeface="Open Sans Light"/>
                <a:cs typeface="Open Sans Light"/>
              </a:rPr>
              <a:t>against</a:t>
            </a:r>
            <a:r>
              <a:rPr lang="en-US">
                <a:latin typeface="Open Sans Light"/>
                <a:ea typeface="Open Sans Light"/>
                <a:cs typeface="Open Sans Light"/>
              </a:rPr>
              <a:t> merely describing your experiments as Specific Aims. You will detail the experiments and their relation to your Aims in the Research Strategy section.</a:t>
            </a:r>
            <a:endParaRPr lang="en-US"/>
          </a:p>
          <a:p>
            <a:pPr marL="0" indent="0" algn="l">
              <a:buNone/>
            </a:pPr>
            <a:endParaRPr lang="en-US"/>
          </a:p>
          <a:p>
            <a:pPr marL="0" indent="0">
              <a:buNone/>
            </a:pPr>
            <a:endParaRPr lang="en-US" b="1"/>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1962150"/>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03E408-99E4-0B74-8213-A97C6ED85161}"/>
              </a:ext>
            </a:extLst>
          </p:cNvPr>
          <p:cNvSpPr txBox="1"/>
          <p:nvPr/>
        </p:nvSpPr>
        <p:spPr>
          <a:xfrm>
            <a:off x="3363973" y="6165509"/>
            <a:ext cx="5464053"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solidFill>
                  <a:srgbClr val="20558A"/>
                </a:solidFill>
                <a:hlinkClick r:id="rId4">
                  <a:extLst>
                    <a:ext uri="{A12FA001-AC4F-418D-AE19-62706E023703}">
                      <ahyp:hlinkClr xmlns:ahyp="http://schemas.microsoft.com/office/drawing/2018/hyperlinkcolor" val="tx"/>
                    </a:ext>
                  </a:extLst>
                </a:hlinkClick>
              </a:rPr>
              <a:t>Advice on Application Sections - Specific Aims</a:t>
            </a:r>
            <a:endParaRPr lang="en-US" b="0">
              <a:solidFill>
                <a:srgbClr val="20558A"/>
              </a:solidFill>
            </a:endParaRPr>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61</a:t>
            </a:fld>
            <a:endParaRPr lang="en-US"/>
          </a:p>
        </p:txBody>
      </p:sp>
    </p:spTree>
    <p:extLst>
      <p:ext uri="{BB962C8B-B14F-4D97-AF65-F5344CB8AC3E}">
        <p14:creationId xmlns:p14="http://schemas.microsoft.com/office/powerpoint/2010/main" val="734393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838200" y="365125"/>
            <a:ext cx="6096000" cy="1325563"/>
          </a:xfrm>
        </p:spPr>
        <p:txBody>
          <a:bodyPr>
            <a:normAutofit/>
          </a:bodyPr>
          <a:lstStyle/>
          <a:p>
            <a:r>
              <a:rPr lang="en-US" b="1">
                <a:solidFill>
                  <a:srgbClr val="853A51"/>
                </a:solidFill>
              </a:rPr>
              <a:t>Research Strategy: </a:t>
            </a:r>
            <a:r>
              <a:rPr lang="en-US">
                <a:solidFill>
                  <a:schemeClr val="tx1"/>
                </a:solidFill>
              </a:rPr>
              <a:t>What is it?</a:t>
            </a:r>
          </a:p>
        </p:txBody>
      </p:sp>
      <p:grpSp>
        <p:nvGrpSpPr>
          <p:cNvPr id="5" name="Group 4" descr="Computer with chart - Let's Poll Icon">
            <a:extLst>
              <a:ext uri="{FF2B5EF4-FFF2-40B4-BE49-F238E27FC236}">
                <a16:creationId xmlns:a16="http://schemas.microsoft.com/office/drawing/2014/main" id="{94312B30-AA8F-B797-B89D-CE6C72D62F15}"/>
              </a:ext>
            </a:extLst>
          </p:cNvPr>
          <p:cNvGrpSpPr/>
          <p:nvPr/>
        </p:nvGrpSpPr>
        <p:grpSpPr>
          <a:xfrm>
            <a:off x="5179943" y="4623630"/>
            <a:ext cx="1905377" cy="1869245"/>
            <a:chOff x="9714204" y="365125"/>
            <a:chExt cx="1905377" cy="1869245"/>
          </a:xfrm>
        </p:grpSpPr>
        <p:pic>
          <p:nvPicPr>
            <p:cNvPr id="8" name="Picture 7" descr="Poll Icon">
              <a:extLst>
                <a:ext uri="{FF2B5EF4-FFF2-40B4-BE49-F238E27FC236}">
                  <a16:creationId xmlns:a16="http://schemas.microsoft.com/office/drawing/2014/main" id="{09226555-BBB5-8A75-BF1D-A1962737580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9" name="TextBox 8">
              <a:extLst>
                <a:ext uri="{FF2B5EF4-FFF2-40B4-BE49-F238E27FC236}">
                  <a16:creationId xmlns:a16="http://schemas.microsoft.com/office/drawing/2014/main" id="{39D634A0-2B16-1A81-F223-DA27857043CF}"/>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1686255"/>
            <a:ext cx="6092388" cy="4665934"/>
          </a:xfrm>
          <a:effectLst>
            <a:glow rad="228600">
              <a:schemeClr val="accent4">
                <a:satMod val="175000"/>
                <a:alpha val="40000"/>
              </a:schemeClr>
            </a:glow>
          </a:effectLst>
        </p:spPr>
        <p:txBody>
          <a:bodyPr vert="horz" lIns="91440" tIns="45720" rIns="91440" bIns="45720" rtlCol="0" anchor="t">
            <a:normAutofit fontScale="92500" lnSpcReduction="10000"/>
          </a:bodyPr>
          <a:lstStyle/>
          <a:p>
            <a:pPr marL="0" indent="0" algn="l">
              <a:buNone/>
            </a:pPr>
            <a:r>
              <a:rPr lang="en-US"/>
              <a:t>The Research Strategy is your chance to give the </a:t>
            </a:r>
            <a:r>
              <a:rPr lang="en-US" b="1">
                <a:solidFill>
                  <a:srgbClr val="20558A"/>
                </a:solidFill>
              </a:rPr>
              <a:t>why</a:t>
            </a:r>
            <a:r>
              <a:rPr lang="en-US"/>
              <a:t>,</a:t>
            </a:r>
            <a:r>
              <a:rPr lang="en-US">
                <a:solidFill>
                  <a:srgbClr val="20558A"/>
                </a:solidFill>
              </a:rPr>
              <a:t> </a:t>
            </a:r>
            <a:r>
              <a:rPr lang="en-US" b="1">
                <a:solidFill>
                  <a:srgbClr val="20558A"/>
                </a:solidFill>
              </a:rPr>
              <a:t>what</a:t>
            </a:r>
            <a:r>
              <a:rPr lang="en-US"/>
              <a:t>, and </a:t>
            </a:r>
            <a:r>
              <a:rPr lang="en-US" b="1">
                <a:solidFill>
                  <a:srgbClr val="20558A"/>
                </a:solidFill>
              </a:rPr>
              <a:t>how</a:t>
            </a:r>
            <a:r>
              <a:rPr lang="en-US"/>
              <a:t> of your proposed research.</a:t>
            </a:r>
          </a:p>
          <a:p>
            <a:pPr marL="0" indent="0" algn="l">
              <a:buNone/>
            </a:pPr>
            <a:endParaRPr lang="en-US"/>
          </a:p>
          <a:p>
            <a:pPr marL="0" indent="0" algn="l">
              <a:buNone/>
            </a:pPr>
            <a:r>
              <a:rPr lang="en-US" b="1">
                <a:latin typeface="Open Sans Light"/>
                <a:ea typeface="Open Sans Light"/>
                <a:cs typeface="Open Sans Light"/>
              </a:rPr>
              <a:t>Question: </a:t>
            </a:r>
            <a:r>
              <a:rPr lang="en-US">
                <a:latin typeface="Open Sans Light"/>
                <a:ea typeface="Open Sans Light"/>
                <a:cs typeface="Open Sans Light"/>
              </a:rPr>
              <a:t>What three sections should you always include in the Research Strategy?</a:t>
            </a:r>
            <a:endParaRPr lang="en-US" b="1">
              <a:latin typeface="Open Sans Light"/>
              <a:ea typeface="Open Sans Light"/>
              <a:cs typeface="Open Sans Light"/>
            </a:endParaRPr>
          </a:p>
          <a:p>
            <a:pPr marL="0" indent="0" algn="l">
              <a:buNone/>
            </a:pPr>
            <a:endParaRPr lang="en-US"/>
          </a:p>
          <a:p>
            <a:pPr marL="342900" indent="-342900">
              <a:lnSpc>
                <a:spcPct val="100000"/>
              </a:lnSpc>
              <a:spcBef>
                <a:spcPts val="0"/>
              </a:spcBef>
              <a:buAutoNum type="arabicPeriod"/>
            </a:pPr>
            <a:r>
              <a:rPr lang="en-US"/>
              <a:t>Professional Experience</a:t>
            </a:r>
          </a:p>
          <a:p>
            <a:pPr marL="342900" indent="-342900">
              <a:lnSpc>
                <a:spcPct val="100000"/>
              </a:lnSpc>
              <a:spcBef>
                <a:spcPts val="0"/>
              </a:spcBef>
              <a:buAutoNum type="arabicPeriod"/>
            </a:pPr>
            <a:r>
              <a:rPr lang="en-US"/>
              <a:t>Significance of the research</a:t>
            </a:r>
          </a:p>
          <a:p>
            <a:pPr marL="342900" indent="-342900">
              <a:lnSpc>
                <a:spcPct val="100000"/>
              </a:lnSpc>
              <a:spcBef>
                <a:spcPts val="0"/>
              </a:spcBef>
              <a:buAutoNum type="arabicPeriod"/>
            </a:pPr>
            <a:r>
              <a:rPr lang="en-US"/>
              <a:t>Organizational support</a:t>
            </a:r>
          </a:p>
          <a:p>
            <a:pPr marL="342900" indent="-342900">
              <a:lnSpc>
                <a:spcPct val="100000"/>
              </a:lnSpc>
              <a:spcBef>
                <a:spcPts val="0"/>
              </a:spcBef>
              <a:buAutoNum type="arabicPeriod"/>
            </a:pPr>
            <a:r>
              <a:rPr lang="en-US"/>
              <a:t>Scientific approach</a:t>
            </a:r>
          </a:p>
          <a:p>
            <a:pPr marL="342900" indent="-342900">
              <a:lnSpc>
                <a:spcPct val="100000"/>
              </a:lnSpc>
              <a:spcBef>
                <a:spcPts val="0"/>
              </a:spcBef>
              <a:buAutoNum type="arabicPeriod"/>
            </a:pPr>
            <a:r>
              <a:rPr lang="en-US"/>
              <a:t>Scientific background</a:t>
            </a:r>
          </a:p>
          <a:p>
            <a:pPr marL="342900" indent="-342900">
              <a:lnSpc>
                <a:spcPct val="100000"/>
              </a:lnSpc>
              <a:spcBef>
                <a:spcPts val="0"/>
              </a:spcBef>
              <a:buAutoNum type="arabicPeriod"/>
            </a:pPr>
            <a:r>
              <a:rPr lang="en-US"/>
              <a:t>Past publications</a:t>
            </a:r>
          </a:p>
          <a:p>
            <a:pPr marL="342900" indent="-342900">
              <a:lnSpc>
                <a:spcPct val="100000"/>
              </a:lnSpc>
              <a:spcBef>
                <a:spcPts val="0"/>
              </a:spcBef>
              <a:buAutoNum type="arabicPeriod"/>
            </a:pPr>
            <a:r>
              <a:rPr lang="en-US">
                <a:latin typeface="Open Sans Light"/>
                <a:ea typeface="Open Sans Light"/>
                <a:cs typeface="Open Sans Light"/>
              </a:rPr>
              <a:t>Innovation of the project</a:t>
            </a:r>
          </a:p>
          <a:p>
            <a:pPr marL="0" indent="0">
              <a:buNone/>
            </a:pPr>
            <a:endParaRPr lang="en-US"/>
          </a:p>
          <a:p>
            <a:pPr marL="0" indent="0">
              <a:buNone/>
            </a:pPr>
            <a:endParaRPr lang="en-US" b="1"/>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5"/>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2228850"/>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62</a:t>
            </a:fld>
            <a:endParaRPr lang="en-US"/>
          </a:p>
        </p:txBody>
      </p:sp>
      <p:sp>
        <p:nvSpPr>
          <p:cNvPr id="11" name="Rectangle 10">
            <a:extLst>
              <a:ext uri="{FF2B5EF4-FFF2-40B4-BE49-F238E27FC236}">
                <a16:creationId xmlns:a16="http://schemas.microsoft.com/office/drawing/2014/main" id="{95919EAB-BF00-8F8B-6A95-1AB3FF9ECA9C}"/>
              </a:ext>
              <a:ext uri="{C183D7F6-B498-43B3-948B-1728B52AA6E4}">
                <adec:decorative xmlns:adec="http://schemas.microsoft.com/office/drawing/2017/decorative" val="1"/>
              </a:ext>
            </a:extLst>
          </p:cNvPr>
          <p:cNvSpPr/>
          <p:nvPr/>
        </p:nvSpPr>
        <p:spPr>
          <a:xfrm>
            <a:off x="834588" y="4289502"/>
            <a:ext cx="3889812" cy="311799"/>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C8AF49-5141-E73B-EF04-B43B96B0D617}"/>
              </a:ext>
              <a:ext uri="{C183D7F6-B498-43B3-948B-1728B52AA6E4}">
                <adec:decorative xmlns:adec="http://schemas.microsoft.com/office/drawing/2017/decorative" val="1"/>
              </a:ext>
            </a:extLst>
          </p:cNvPr>
          <p:cNvSpPr/>
          <p:nvPr/>
        </p:nvSpPr>
        <p:spPr>
          <a:xfrm>
            <a:off x="834588" y="4882248"/>
            <a:ext cx="2924612" cy="311799"/>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E43E4D-A482-97A6-D8A8-10CD5A42FB74}"/>
              </a:ext>
              <a:ext uri="{C183D7F6-B498-43B3-948B-1728B52AA6E4}">
                <adec:decorative xmlns:adec="http://schemas.microsoft.com/office/drawing/2017/decorative" val="1"/>
              </a:ext>
            </a:extLst>
          </p:cNvPr>
          <p:cNvSpPr/>
          <p:nvPr/>
        </p:nvSpPr>
        <p:spPr>
          <a:xfrm>
            <a:off x="834588" y="5782329"/>
            <a:ext cx="3572312" cy="311799"/>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0" end="10"/>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5" presetClass="emph" presetSubtype="0" nodeType="withEffect">
                                  <p:stCondLst>
                                    <p:cond delay="0"/>
                                  </p:stCondLst>
                                  <p:iterate type="lt">
                                    <p:tmAbs val="25"/>
                                  </p:iterate>
                                  <p:childTnLst>
                                    <p:set>
                                      <p:cBhvr override="childStyle">
                                        <p:cTn id="17" dur="indefinite"/>
                                        <p:tgtEl>
                                          <p:spTgt spid="3">
                                            <p:txEl>
                                              <p:pRg st="7" end="7"/>
                                            </p:txEl>
                                          </p:spTgt>
                                        </p:tgtEl>
                                        <p:attrNameLst>
                                          <p:attrName>style.fontWeight</p:attrName>
                                        </p:attrNameLst>
                                      </p:cBhvr>
                                      <p:to>
                                        <p:strVal val="bold"/>
                                      </p:to>
                                    </p:set>
                                  </p:childTnLst>
                                </p:cTn>
                              </p:par>
                              <p:par>
                                <p:cTn id="18" presetID="15" presetClass="emph" presetSubtype="0" nodeType="withEffect">
                                  <p:stCondLst>
                                    <p:cond delay="0"/>
                                  </p:stCondLst>
                                  <p:iterate type="lt">
                                    <p:tmAbs val="25"/>
                                  </p:iterate>
                                  <p:childTnLst>
                                    <p:set>
                                      <p:cBhvr override="childStyle">
                                        <p:cTn id="19"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838200" y="365125"/>
            <a:ext cx="6419850" cy="1325563"/>
          </a:xfrm>
        </p:spPr>
        <p:txBody>
          <a:bodyPr/>
          <a:lstStyle/>
          <a:p>
            <a:r>
              <a:rPr lang="en-US" b="1">
                <a:solidFill>
                  <a:srgbClr val="853A51"/>
                </a:solidFill>
              </a:rPr>
              <a:t>Research Strategy: </a:t>
            </a:r>
            <a:r>
              <a:rPr lang="en-US"/>
              <a:t>The How and Why</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1962150"/>
            <a:ext cx="6315075" cy="4112994"/>
          </a:xfrm>
          <a:effectLst>
            <a:glow rad="228600">
              <a:schemeClr val="accent4">
                <a:satMod val="175000"/>
                <a:alpha val="40000"/>
              </a:schemeClr>
            </a:glow>
          </a:effectLst>
        </p:spPr>
        <p:txBody>
          <a:bodyPr>
            <a:normAutofit lnSpcReduction="10000"/>
          </a:bodyPr>
          <a:lstStyle/>
          <a:p>
            <a:pPr marL="0" indent="0" algn="l">
              <a:buNone/>
            </a:pPr>
            <a:r>
              <a:rPr lang="en-US"/>
              <a:t>Typically, you’ll want to discuss:</a:t>
            </a:r>
          </a:p>
          <a:p>
            <a:r>
              <a:rPr lang="en-US"/>
              <a:t>The </a:t>
            </a:r>
            <a:r>
              <a:rPr lang="en-US" b="1"/>
              <a:t>significance</a:t>
            </a:r>
            <a:r>
              <a:rPr lang="en-US"/>
              <a:t> of the research (why and how will it have an impact on the field or public health?)</a:t>
            </a:r>
          </a:p>
          <a:p>
            <a:r>
              <a:rPr lang="en-US"/>
              <a:t>The </a:t>
            </a:r>
            <a:r>
              <a:rPr lang="en-US" b="1"/>
              <a:t>innovation</a:t>
            </a:r>
            <a:r>
              <a:rPr lang="en-US"/>
              <a:t> of the project (what sets your idea apart?)</a:t>
            </a:r>
          </a:p>
          <a:p>
            <a:r>
              <a:rPr lang="en-US"/>
              <a:t>The </a:t>
            </a:r>
            <a:r>
              <a:rPr lang="en-US" b="1"/>
              <a:t>approach</a:t>
            </a:r>
            <a:r>
              <a:rPr lang="en-US"/>
              <a:t> you plan to take (is the project feasible and have you considered every angle?)</a:t>
            </a:r>
          </a:p>
          <a:p>
            <a:pPr marL="0" indent="0">
              <a:buNone/>
            </a:pPr>
            <a:r>
              <a:rPr lang="en-US"/>
              <a:t>…But remember, it’s up to you how to organize everything.</a:t>
            </a:r>
          </a:p>
          <a:p>
            <a:endParaRPr lang="en-US"/>
          </a:p>
          <a:p>
            <a:pPr marL="0" indent="0" algn="l">
              <a:buNone/>
            </a:pPr>
            <a:endParaRPr lang="en-US"/>
          </a:p>
          <a:p>
            <a:pPr marL="0" indent="0">
              <a:buNone/>
            </a:pPr>
            <a:endParaRPr lang="en-US" b="1"/>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2228850"/>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85C2CD1-A7A4-EE64-64B6-B8038DEE3D4B}"/>
              </a:ext>
            </a:extLst>
          </p:cNvPr>
          <p:cNvSpPr txBox="1"/>
          <p:nvPr/>
        </p:nvSpPr>
        <p:spPr>
          <a:xfrm>
            <a:off x="3159094" y="6165509"/>
            <a:ext cx="5873812"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solidFill>
                  <a:srgbClr val="20558A"/>
                </a:solidFill>
                <a:hlinkClick r:id="rId4">
                  <a:extLst>
                    <a:ext uri="{A12FA001-AC4F-418D-AE19-62706E023703}">
                      <ahyp:hlinkClr xmlns:ahyp="http://schemas.microsoft.com/office/drawing/2018/hyperlinkcolor" val="tx"/>
                    </a:ext>
                  </a:extLst>
                </a:hlinkClick>
              </a:rPr>
              <a:t>Advice on Application Sections - Research Strategy</a:t>
            </a:r>
            <a:endParaRPr lang="en-US" b="0">
              <a:solidFill>
                <a:srgbClr val="20558A"/>
              </a:solidFill>
            </a:endParaRPr>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63</a:t>
            </a:fld>
            <a:endParaRPr lang="en-US"/>
          </a:p>
        </p:txBody>
      </p:sp>
    </p:spTree>
    <p:extLst>
      <p:ext uri="{BB962C8B-B14F-4D97-AF65-F5344CB8AC3E}">
        <p14:creationId xmlns:p14="http://schemas.microsoft.com/office/powerpoint/2010/main" val="2816970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764599" y="365125"/>
            <a:ext cx="6419850" cy="1325563"/>
          </a:xfrm>
        </p:spPr>
        <p:txBody>
          <a:bodyPr>
            <a:noAutofit/>
          </a:bodyPr>
          <a:lstStyle/>
          <a:p>
            <a:r>
              <a:rPr lang="en-US" sz="3600" b="1">
                <a:solidFill>
                  <a:srgbClr val="853A51"/>
                </a:solidFill>
              </a:rPr>
              <a:t>Research Strategy: </a:t>
            </a:r>
            <a:r>
              <a:rPr lang="en-US" sz="3600">
                <a:solidFill>
                  <a:schemeClr val="tx1"/>
                </a:solidFill>
              </a:rPr>
              <a:t>What to Be Thinking About </a:t>
            </a:r>
          </a:p>
        </p:txBody>
      </p:sp>
      <p:grpSp>
        <p:nvGrpSpPr>
          <p:cNvPr id="5" name="Group 4" descr="Computer with chart - Let's Poll Icon">
            <a:extLst>
              <a:ext uri="{FF2B5EF4-FFF2-40B4-BE49-F238E27FC236}">
                <a16:creationId xmlns:a16="http://schemas.microsoft.com/office/drawing/2014/main" id="{87A5D9AF-8854-0250-1FFF-EA5E15B555BA}"/>
              </a:ext>
            </a:extLst>
          </p:cNvPr>
          <p:cNvGrpSpPr/>
          <p:nvPr/>
        </p:nvGrpSpPr>
        <p:grpSpPr>
          <a:xfrm>
            <a:off x="5162674" y="4789345"/>
            <a:ext cx="1905377" cy="1869245"/>
            <a:chOff x="9714204" y="365125"/>
            <a:chExt cx="1905377" cy="1869245"/>
          </a:xfrm>
        </p:grpSpPr>
        <p:pic>
          <p:nvPicPr>
            <p:cNvPr id="8" name="Picture 7" descr="Poll Icon">
              <a:extLst>
                <a:ext uri="{FF2B5EF4-FFF2-40B4-BE49-F238E27FC236}">
                  <a16:creationId xmlns:a16="http://schemas.microsoft.com/office/drawing/2014/main" id="{05225E92-F021-8307-D264-225E31112A7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9" name="TextBox 8">
              <a:extLst>
                <a:ext uri="{FF2B5EF4-FFF2-40B4-BE49-F238E27FC236}">
                  <a16:creationId xmlns:a16="http://schemas.microsoft.com/office/drawing/2014/main" id="{DD9C2F62-D5B1-F509-5791-62B78C7F9C7B}"/>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739199" y="1690687"/>
            <a:ext cx="6243629" cy="4665661"/>
          </a:xfrm>
          <a:effectLst>
            <a:glow rad="228600">
              <a:schemeClr val="accent4">
                <a:satMod val="175000"/>
                <a:alpha val="40000"/>
              </a:schemeClr>
            </a:glow>
          </a:effectLst>
        </p:spPr>
        <p:txBody>
          <a:bodyPr>
            <a:normAutofit fontScale="92500" lnSpcReduction="20000"/>
          </a:bodyPr>
          <a:lstStyle/>
          <a:p>
            <a:pPr marL="0" indent="0" algn="l">
              <a:buNone/>
            </a:pPr>
            <a:r>
              <a:rPr lang="en-US" b="1"/>
              <a:t>Question:</a:t>
            </a:r>
            <a:r>
              <a:rPr lang="en-US"/>
              <a:t> What things should you keep in mind when you’re developing your Research Strategy?</a:t>
            </a:r>
          </a:p>
          <a:p>
            <a:pPr marL="0" indent="0" algn="l">
              <a:buNone/>
            </a:pPr>
            <a:endParaRPr lang="en-US" b="1"/>
          </a:p>
          <a:p>
            <a:pPr marL="406400" indent="-406400">
              <a:buAutoNum type="arabicPeriod"/>
            </a:pPr>
            <a:r>
              <a:rPr lang="en-US"/>
              <a:t>Making sure the science is reproducible and rigorous</a:t>
            </a:r>
          </a:p>
          <a:p>
            <a:pPr marL="406400" indent="-406400">
              <a:buAutoNum type="arabicPeriod"/>
            </a:pPr>
            <a:r>
              <a:rPr lang="en-US"/>
              <a:t>How your preliminary data supports the project’s central hypothesis</a:t>
            </a:r>
          </a:p>
          <a:p>
            <a:pPr marL="406400" indent="-406400">
              <a:buAutoNum type="arabicPeriod"/>
            </a:pPr>
            <a:r>
              <a:rPr lang="en-US"/>
              <a:t>Explaining exactly how your research adheres to human subjects research and clinical trial guidelines </a:t>
            </a:r>
          </a:p>
          <a:p>
            <a:pPr marL="406400" indent="-406400">
              <a:buAutoNum type="arabicPeriod"/>
            </a:pPr>
            <a:r>
              <a:rPr lang="en-US"/>
              <a:t>A detailed budget</a:t>
            </a:r>
          </a:p>
          <a:p>
            <a:pPr marL="406400" indent="-406400">
              <a:buAutoNum type="arabicPeriod"/>
            </a:pPr>
            <a:r>
              <a:rPr lang="en-US"/>
              <a:t>1 and 2</a:t>
            </a:r>
          </a:p>
          <a:p>
            <a:pPr marL="406400" indent="-406400">
              <a:buAutoNum type="arabicPeriod"/>
            </a:pPr>
            <a:r>
              <a:rPr lang="en-US"/>
              <a:t>2 and 4</a:t>
            </a:r>
          </a:p>
          <a:p>
            <a:pPr marL="406400" indent="-406400">
              <a:buAutoNum type="arabicPeriod"/>
            </a:pPr>
            <a:r>
              <a:rPr lang="en-US"/>
              <a:t>1, </a:t>
            </a:r>
            <a:r>
              <a:rPr lang="en-US">
                <a:solidFill>
                  <a:prstClr val="black"/>
                </a:solidFill>
              </a:rPr>
              <a:t>2, and 3</a:t>
            </a:r>
            <a:endParaRPr lang="en-US"/>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5"/>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2228850"/>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64</a:t>
            </a:fld>
            <a:endParaRPr lang="en-US"/>
          </a:p>
        </p:txBody>
      </p:sp>
      <p:sp>
        <p:nvSpPr>
          <p:cNvPr id="17" name="Rectangle 16">
            <a:extLst>
              <a:ext uri="{FF2B5EF4-FFF2-40B4-BE49-F238E27FC236}">
                <a16:creationId xmlns:a16="http://schemas.microsoft.com/office/drawing/2014/main" id="{21C4D225-41CA-BEB7-1D17-36423A7A8942}"/>
              </a:ext>
              <a:ext uri="{C183D7F6-B498-43B3-948B-1728B52AA6E4}">
                <adec:decorative xmlns:adec="http://schemas.microsoft.com/office/drawing/2017/decorative" val="1"/>
              </a:ext>
            </a:extLst>
          </p:cNvPr>
          <p:cNvSpPr/>
          <p:nvPr/>
        </p:nvSpPr>
        <p:spPr>
          <a:xfrm>
            <a:off x="764599" y="5723968"/>
            <a:ext cx="1978434" cy="311799"/>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51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8" end="8"/>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495300" y="365125"/>
            <a:ext cx="6724650" cy="1325563"/>
          </a:xfrm>
        </p:spPr>
        <p:txBody>
          <a:bodyPr>
            <a:normAutofit/>
          </a:bodyPr>
          <a:lstStyle/>
          <a:p>
            <a:r>
              <a:rPr lang="en-US" sz="4000" b="1">
                <a:solidFill>
                  <a:srgbClr val="853A51"/>
                </a:solidFill>
              </a:rPr>
              <a:t>Research Strategy: </a:t>
            </a:r>
            <a:r>
              <a:rPr lang="en-US" sz="4000"/>
              <a:t>Make Sure the Research is 💪</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1962150"/>
            <a:ext cx="6315075" cy="4112994"/>
          </a:xfrm>
          <a:effectLst>
            <a:glow rad="228600">
              <a:schemeClr val="accent4">
                <a:satMod val="175000"/>
                <a:alpha val="40000"/>
              </a:schemeClr>
            </a:glow>
          </a:effectLst>
        </p:spPr>
        <p:txBody>
          <a:bodyPr>
            <a:normAutofit lnSpcReduction="10000"/>
          </a:bodyPr>
          <a:lstStyle/>
          <a:p>
            <a:pPr algn="l">
              <a:buFont typeface="Arial" panose="020B0604020202020204" pitchFamily="34" charset="0"/>
              <a:buChar char="•"/>
            </a:pPr>
            <a:r>
              <a:rPr lang="en-US" b="0" i="0">
                <a:solidFill>
                  <a:srgbClr val="212529"/>
                </a:solidFill>
                <a:effectLst/>
              </a:rPr>
              <a:t>Describe how your project reflects principles of scientific</a:t>
            </a:r>
            <a:r>
              <a:rPr lang="en-US" b="0" i="0">
                <a:solidFill>
                  <a:srgbClr val="20558A"/>
                </a:solidFill>
                <a:effectLst/>
              </a:rPr>
              <a:t> </a:t>
            </a:r>
            <a:r>
              <a:rPr lang="en-US" b="0" i="0">
                <a:solidFill>
                  <a:srgbClr val="20558A"/>
                </a:solidFill>
                <a:effectLst/>
                <a:hlinkClick r:id="rId3">
                  <a:extLst>
                    <a:ext uri="{A12FA001-AC4F-418D-AE19-62706E023703}">
                      <ahyp:hlinkClr xmlns:ahyp="http://schemas.microsoft.com/office/drawing/2018/hyperlinkcolor" val="tx"/>
                    </a:ext>
                  </a:extLst>
                </a:hlinkClick>
              </a:rPr>
              <a:t>rigor, reproducibility, and transparency</a:t>
            </a:r>
            <a:r>
              <a:rPr lang="en-US" b="0" i="0">
                <a:solidFill>
                  <a:srgbClr val="212529"/>
                </a:solidFill>
                <a:effectLst/>
              </a:rPr>
              <a:t>. </a:t>
            </a:r>
          </a:p>
          <a:p>
            <a:pPr algn="l">
              <a:buFont typeface="Arial" panose="020B0604020202020204" pitchFamily="34" charset="0"/>
              <a:buChar char="•"/>
            </a:pPr>
            <a:r>
              <a:rPr lang="en-US" b="0" i="0">
                <a:solidFill>
                  <a:srgbClr val="212529"/>
                </a:solidFill>
                <a:effectLst/>
              </a:rPr>
              <a:t>Consider including </a:t>
            </a:r>
            <a:r>
              <a:rPr lang="en-US" b="0" i="0" u="sng">
                <a:solidFill>
                  <a:srgbClr val="0563C1"/>
                </a:solidFill>
                <a:effectLst/>
                <a:hlinkClick r:id="rId4">
                  <a:extLst>
                    <a:ext uri="{A12FA001-AC4F-418D-AE19-62706E023703}">
                      <ahyp:hlinkClr xmlns:ahyp="http://schemas.microsoft.com/office/drawing/2018/hyperlinkcolor" val="tx"/>
                    </a:ext>
                  </a:extLst>
                </a:hlinkClick>
              </a:rPr>
              <a:t>Tables, Charts, and </a:t>
            </a:r>
            <a:r>
              <a:rPr lang="en-US" b="0" i="0">
                <a:solidFill>
                  <a:srgbClr val="20558A"/>
                </a:solidFill>
                <a:effectLst/>
                <a:hlinkClick r:id="rId4">
                  <a:extLst>
                    <a:ext uri="{A12FA001-AC4F-418D-AE19-62706E023703}">
                      <ahyp:hlinkClr xmlns:ahyp="http://schemas.microsoft.com/office/drawing/2018/hyperlinkcolor" val="tx"/>
                    </a:ext>
                  </a:extLst>
                </a:hlinkClick>
              </a:rPr>
              <a:t>Figures</a:t>
            </a:r>
            <a:r>
              <a:rPr lang="en-US">
                <a:solidFill>
                  <a:srgbClr val="212529"/>
                </a:solidFill>
              </a:rPr>
              <a:t> to </a:t>
            </a:r>
            <a:r>
              <a:rPr lang="en-US" b="0" i="0">
                <a:solidFill>
                  <a:srgbClr val="212529"/>
                </a:solidFill>
                <a:effectLst/>
              </a:rPr>
              <a:t>help summarize data, clarify key elements of your research, illustrate the flow of your planned experiments, and boost visual interest.</a:t>
            </a:r>
          </a:p>
          <a:p>
            <a:pPr algn="l">
              <a:buFont typeface="Arial" panose="020B0604020202020204" pitchFamily="34" charset="0"/>
              <a:buChar char="•"/>
            </a:pPr>
            <a:r>
              <a:rPr lang="en-US" b="1" i="0">
                <a:solidFill>
                  <a:srgbClr val="212529"/>
                </a:solidFill>
                <a:effectLst/>
              </a:rPr>
              <a:t>If</a:t>
            </a:r>
            <a:r>
              <a:rPr lang="en-US" b="0" i="0">
                <a:solidFill>
                  <a:srgbClr val="212529"/>
                </a:solidFill>
                <a:effectLst/>
              </a:rPr>
              <a:t> your project proposes </a:t>
            </a:r>
            <a:r>
              <a:rPr lang="en-US" b="0" i="0" u="sng">
                <a:solidFill>
                  <a:srgbClr val="20558A"/>
                </a:solidFill>
                <a:effectLst/>
                <a:hlinkClick r:id="rId5">
                  <a:extLst>
                    <a:ext uri="{A12FA001-AC4F-418D-AE19-62706E023703}">
                      <ahyp:hlinkClr xmlns:ahyp="http://schemas.microsoft.com/office/drawing/2018/hyperlinkcolor" val="tx"/>
                    </a:ext>
                  </a:extLst>
                </a:hlinkClick>
              </a:rPr>
              <a:t>Human Subjects</a:t>
            </a:r>
            <a:r>
              <a:rPr lang="en-US" b="0" i="0">
                <a:solidFill>
                  <a:srgbClr val="20558A"/>
                </a:solidFill>
                <a:effectLst/>
              </a:rPr>
              <a:t> </a:t>
            </a:r>
            <a:r>
              <a:rPr lang="en-US" b="0" i="0">
                <a:solidFill>
                  <a:srgbClr val="212529"/>
                </a:solidFill>
                <a:effectLst/>
              </a:rPr>
              <a:t>or </a:t>
            </a:r>
            <a:r>
              <a:rPr lang="en-US" b="0" i="0" u="sng">
                <a:solidFill>
                  <a:srgbClr val="20558A"/>
                </a:solidFill>
                <a:effectLst/>
                <a:hlinkClick r:id="rId6">
                  <a:extLst>
                    <a:ext uri="{A12FA001-AC4F-418D-AE19-62706E023703}">
                      <ahyp:hlinkClr xmlns:ahyp="http://schemas.microsoft.com/office/drawing/2018/hyperlinkcolor" val="tx"/>
                    </a:ext>
                  </a:extLst>
                </a:hlinkClick>
              </a:rPr>
              <a:t>Clinical Trial</a:t>
            </a:r>
            <a:r>
              <a:rPr lang="en-US" b="0" i="0" u="sng">
                <a:effectLst/>
              </a:rPr>
              <a:t>,</a:t>
            </a:r>
            <a:r>
              <a:rPr lang="en-US" b="0" i="0">
                <a:solidFill>
                  <a:srgbClr val="212529"/>
                </a:solidFill>
                <a:effectLst/>
              </a:rPr>
              <a:t> r</a:t>
            </a:r>
            <a:r>
              <a:rPr lang="en-US">
                <a:solidFill>
                  <a:srgbClr val="212529"/>
                </a:solidFill>
              </a:rPr>
              <a:t>efer readers to your </a:t>
            </a:r>
            <a:r>
              <a:rPr lang="en-US" b="0" i="0">
                <a:solidFill>
                  <a:srgbClr val="212529"/>
                </a:solidFill>
                <a:effectLst/>
              </a:rPr>
              <a:t>Human Subjects and Clinical Trials Information form</a:t>
            </a:r>
          </a:p>
          <a:p>
            <a:endParaRPr lang="en-US" b="1"/>
          </a:p>
          <a:p>
            <a:endParaRPr lang="en-US"/>
          </a:p>
          <a:p>
            <a:pPr marL="0" indent="0" algn="l">
              <a:buNone/>
            </a:pPr>
            <a:endParaRPr lang="en-US"/>
          </a:p>
          <a:p>
            <a:pPr marL="0" indent="0">
              <a:buNone/>
            </a:pPr>
            <a:endParaRPr lang="en-US" b="1"/>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7"/>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2228850"/>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82DC587-1FD0-755A-A747-3B2DE406615A}"/>
              </a:ext>
            </a:extLst>
          </p:cNvPr>
          <p:cNvSpPr txBox="1"/>
          <p:nvPr/>
        </p:nvSpPr>
        <p:spPr>
          <a:xfrm>
            <a:off x="3159094" y="6165509"/>
            <a:ext cx="5873812"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hlinkClick r:id="rId8"/>
              </a:rPr>
              <a:t>Advice on Application Sections - Research Strategy</a:t>
            </a:r>
            <a:endParaRPr lang="en-US" b="0"/>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65</a:t>
            </a:fld>
            <a:endParaRPr lang="en-US"/>
          </a:p>
        </p:txBody>
      </p:sp>
    </p:spTree>
    <p:extLst>
      <p:ext uri="{BB962C8B-B14F-4D97-AF65-F5344CB8AC3E}">
        <p14:creationId xmlns:p14="http://schemas.microsoft.com/office/powerpoint/2010/main" val="36369762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66</a:t>
            </a:fld>
            <a:endParaRPr lang="en-US"/>
          </a:p>
        </p:txBody>
      </p:sp>
      <p:grpSp>
        <p:nvGrpSpPr>
          <p:cNvPr id="6" name="Group 5" descr="Computer with chart - Let's Poll Icon">
            <a:extLst>
              <a:ext uri="{FF2B5EF4-FFF2-40B4-BE49-F238E27FC236}">
                <a16:creationId xmlns:a16="http://schemas.microsoft.com/office/drawing/2014/main" id="{27E8235E-45BB-17B5-BB51-0056612D63C8}"/>
              </a:ext>
            </a:extLst>
          </p:cNvPr>
          <p:cNvGrpSpPr/>
          <p:nvPr/>
        </p:nvGrpSpPr>
        <p:grpSpPr>
          <a:xfrm>
            <a:off x="10027920" y="93283"/>
            <a:ext cx="1905377" cy="1869245"/>
            <a:chOff x="9714204" y="365125"/>
            <a:chExt cx="1905377" cy="1869245"/>
          </a:xfrm>
        </p:grpSpPr>
        <p:pic>
          <p:nvPicPr>
            <p:cNvPr id="7" name="Picture 6" descr="Poll Icon">
              <a:extLst>
                <a:ext uri="{FF2B5EF4-FFF2-40B4-BE49-F238E27FC236}">
                  <a16:creationId xmlns:a16="http://schemas.microsoft.com/office/drawing/2014/main" id="{A6FEF655-2A4E-986C-C5FE-D23EE679E55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13" name="TextBox 12">
              <a:extLst>
                <a:ext uri="{FF2B5EF4-FFF2-40B4-BE49-F238E27FC236}">
                  <a16:creationId xmlns:a16="http://schemas.microsoft.com/office/drawing/2014/main" id="{BE9B4127-EB3E-E9BF-903C-D167351E8A37}"/>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1690688"/>
            <a:ext cx="10160000" cy="4384456"/>
          </a:xfrm>
          <a:effectLst>
            <a:glow rad="228600">
              <a:schemeClr val="accent4">
                <a:satMod val="175000"/>
                <a:alpha val="40000"/>
              </a:schemeClr>
            </a:glow>
          </a:effectLst>
        </p:spPr>
        <p:txBody>
          <a:bodyPr>
            <a:normAutofit/>
          </a:bodyPr>
          <a:lstStyle/>
          <a:p>
            <a:pPr marL="0" indent="0">
              <a:buNone/>
            </a:pPr>
            <a:r>
              <a:rPr lang="en-US" sz="2200"/>
              <a:t>Most NIH applications will require at least </a:t>
            </a:r>
            <a:r>
              <a:rPr lang="en-US" sz="2200" b="1"/>
              <a:t>one</a:t>
            </a:r>
            <a:r>
              <a:rPr lang="en-US" sz="2200"/>
              <a:t> kind of letter.</a:t>
            </a:r>
          </a:p>
          <a:p>
            <a:pPr marL="0" indent="0">
              <a:buNone/>
            </a:pPr>
            <a:endParaRPr lang="en-US" sz="2200"/>
          </a:p>
          <a:p>
            <a:pPr marL="0" indent="0">
              <a:buNone/>
            </a:pPr>
            <a:r>
              <a:rPr lang="en-US" sz="2200" b="1"/>
              <a:t>Question: </a:t>
            </a:r>
            <a:r>
              <a:rPr lang="en-US" sz="2200"/>
              <a:t>What is the difference between each of these letters?</a:t>
            </a:r>
            <a:endParaRPr lang="en-US" sz="2200" b="1"/>
          </a:p>
        </p:txBody>
      </p:sp>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838200" y="365125"/>
            <a:ext cx="8348830" cy="1325563"/>
          </a:xfrm>
        </p:spPr>
        <p:txBody>
          <a:bodyPr>
            <a:normAutofit/>
          </a:bodyPr>
          <a:lstStyle/>
          <a:p>
            <a:r>
              <a:rPr lang="en-US" b="1">
                <a:solidFill>
                  <a:srgbClr val="853A51"/>
                </a:solidFill>
              </a:rPr>
              <a:t>Letters: </a:t>
            </a:r>
            <a:r>
              <a:rPr lang="en-US">
                <a:solidFill>
                  <a:schemeClr val="tx1"/>
                </a:solidFill>
              </a:rPr>
              <a:t>Not Just for Fellows</a:t>
            </a:r>
          </a:p>
        </p:txBody>
      </p:sp>
      <p:sp>
        <p:nvSpPr>
          <p:cNvPr id="5" name="TextBox 4">
            <a:extLst>
              <a:ext uri="{FF2B5EF4-FFF2-40B4-BE49-F238E27FC236}">
                <a16:creationId xmlns:a16="http://schemas.microsoft.com/office/drawing/2014/main" id="{84B9C0FD-B327-5EDE-705B-98208D1265A7}"/>
              </a:ext>
            </a:extLst>
          </p:cNvPr>
          <p:cNvSpPr txBox="1"/>
          <p:nvPr/>
        </p:nvSpPr>
        <p:spPr bwMode="auto">
          <a:xfrm>
            <a:off x="1126025" y="3137526"/>
            <a:ext cx="1380150" cy="640284"/>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Open Sans" panose="020B0606030504020204" pitchFamily="34" charset="0"/>
                <a:ea typeface="Open Sans" panose="020B0606030504020204" pitchFamily="34" charset="0"/>
                <a:cs typeface="Open Sans" panose="020B0606030504020204" pitchFamily="34" charset="0"/>
              </a:rPr>
              <a:t>Letter of Support</a:t>
            </a:r>
          </a:p>
        </p:txBody>
      </p:sp>
      <p:sp>
        <p:nvSpPr>
          <p:cNvPr id="8" name="TextBox 7">
            <a:extLst>
              <a:ext uri="{FF2B5EF4-FFF2-40B4-BE49-F238E27FC236}">
                <a16:creationId xmlns:a16="http://schemas.microsoft.com/office/drawing/2014/main" id="{DEEEC0A7-40E2-3914-A30A-6336B70DFFE4}"/>
              </a:ext>
            </a:extLst>
          </p:cNvPr>
          <p:cNvSpPr txBox="1"/>
          <p:nvPr/>
        </p:nvSpPr>
        <p:spPr bwMode="auto">
          <a:xfrm>
            <a:off x="1141491" y="4832605"/>
            <a:ext cx="1364684" cy="640284"/>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Open Sans" panose="020B0606030504020204" pitchFamily="34" charset="0"/>
                <a:ea typeface="Open Sans" panose="020B0606030504020204" pitchFamily="34" charset="0"/>
                <a:cs typeface="Open Sans" panose="020B0606030504020204" pitchFamily="34" charset="0"/>
              </a:rPr>
              <a:t>Reference Letter</a:t>
            </a:r>
          </a:p>
        </p:txBody>
      </p:sp>
      <p:sp>
        <p:nvSpPr>
          <p:cNvPr id="9" name="TextBox 8">
            <a:extLst>
              <a:ext uri="{FF2B5EF4-FFF2-40B4-BE49-F238E27FC236}">
                <a16:creationId xmlns:a16="http://schemas.microsoft.com/office/drawing/2014/main" id="{85EAD276-32E2-B69E-2CD4-8D4850C23790}"/>
              </a:ext>
            </a:extLst>
          </p:cNvPr>
          <p:cNvSpPr txBox="1"/>
          <p:nvPr/>
        </p:nvSpPr>
        <p:spPr bwMode="auto">
          <a:xfrm>
            <a:off x="1141490" y="5690038"/>
            <a:ext cx="1364685" cy="640284"/>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Open Sans" panose="020B0606030504020204" pitchFamily="34" charset="0"/>
                <a:ea typeface="Open Sans" panose="020B0606030504020204" pitchFamily="34" charset="0"/>
                <a:cs typeface="Open Sans" panose="020B0606030504020204" pitchFamily="34" charset="0"/>
              </a:rPr>
              <a:t>Cover Letter</a:t>
            </a:r>
          </a:p>
        </p:txBody>
      </p:sp>
      <p:sp>
        <p:nvSpPr>
          <p:cNvPr id="10" name="TextBox 9">
            <a:extLst>
              <a:ext uri="{FF2B5EF4-FFF2-40B4-BE49-F238E27FC236}">
                <a16:creationId xmlns:a16="http://schemas.microsoft.com/office/drawing/2014/main" id="{B61D149F-4A4D-3236-85ED-64B1AA52B250}"/>
              </a:ext>
            </a:extLst>
          </p:cNvPr>
          <p:cNvSpPr txBox="1"/>
          <p:nvPr/>
        </p:nvSpPr>
        <p:spPr bwMode="auto">
          <a:xfrm>
            <a:off x="1141491" y="3990641"/>
            <a:ext cx="1364684" cy="640284"/>
          </a:xfrm>
          <a:prstGeom prst="rect">
            <a:avLst/>
          </a:prstGeom>
          <a:solidFill>
            <a:srgbClr val="C9E1E0"/>
          </a:solidFill>
          <a:ln>
            <a:solidFill>
              <a:schemeClr val="tx1"/>
            </a:solidFill>
          </a:ln>
        </p:spPr>
        <p:txBody>
          <a:bodyPr wrap="square" lIns="85433" tIns="42726" rIns="85433" bIns="42726" rtlCol="0">
            <a:spAutoFit/>
          </a:bodyPr>
          <a:lstStyle/>
          <a:p>
            <a:pPr algn="ctr" eaLnBrk="1" hangingPunct="1">
              <a:spcBef>
                <a:spcPct val="50000"/>
              </a:spcBef>
            </a:pPr>
            <a:r>
              <a:rPr lang="en-US" b="1">
                <a:latin typeface="Open Sans" panose="020B0606030504020204" pitchFamily="34" charset="0"/>
                <a:ea typeface="Open Sans" panose="020B0606030504020204" pitchFamily="34" charset="0"/>
                <a:cs typeface="Open Sans" panose="020B0606030504020204" pitchFamily="34" charset="0"/>
              </a:rPr>
              <a:t>Letter of Intent</a:t>
            </a:r>
          </a:p>
        </p:txBody>
      </p:sp>
      <p:sp>
        <p:nvSpPr>
          <p:cNvPr id="11" name="TextBox 10">
            <a:extLst>
              <a:ext uri="{FF2B5EF4-FFF2-40B4-BE49-F238E27FC236}">
                <a16:creationId xmlns:a16="http://schemas.microsoft.com/office/drawing/2014/main" id="{F5A3422B-97DC-5FA5-C46C-358DCC6015A0}"/>
              </a:ext>
            </a:extLst>
          </p:cNvPr>
          <p:cNvSpPr txBox="1"/>
          <p:nvPr/>
        </p:nvSpPr>
        <p:spPr bwMode="auto">
          <a:xfrm>
            <a:off x="4109267" y="3043440"/>
            <a:ext cx="6595450" cy="824950"/>
          </a:xfrm>
          <a:prstGeom prst="rect">
            <a:avLst/>
          </a:prstGeom>
          <a:solidFill>
            <a:schemeClr val="bg1">
              <a:lumMod val="95000"/>
            </a:schemeClr>
          </a:solidFill>
          <a:ln>
            <a:solidFill>
              <a:schemeClr val="tx1"/>
            </a:solidFill>
          </a:ln>
        </p:spPr>
        <p:txBody>
          <a:bodyPr wrap="square" lIns="85433" tIns="42726" rIns="85433" bIns="42726" rtlCol="0">
            <a:spAutoFit/>
          </a:bodyPr>
          <a:lstStyle/>
          <a:p>
            <a:pPr eaLnBrk="1" hangingPunct="1">
              <a:spcBef>
                <a:spcPct val="50000"/>
              </a:spcBef>
            </a:pPr>
            <a:r>
              <a:rPr lang="en-US" sz="1600">
                <a:latin typeface="Open Sans" panose="020B0606030504020204" pitchFamily="34" charset="0"/>
                <a:ea typeface="Open Sans" panose="020B0606030504020204" pitchFamily="34" charset="0"/>
                <a:cs typeface="Open Sans" panose="020B0606030504020204" pitchFamily="34" charset="0"/>
              </a:rPr>
              <a:t>Required for most applications, provided by your organization, team, and any consortium/contractual individuals or organizations write these to document their role and commitment to your project.</a:t>
            </a:r>
          </a:p>
        </p:txBody>
      </p:sp>
      <p:sp>
        <p:nvSpPr>
          <p:cNvPr id="12" name="TextBox 11">
            <a:extLst>
              <a:ext uri="{FF2B5EF4-FFF2-40B4-BE49-F238E27FC236}">
                <a16:creationId xmlns:a16="http://schemas.microsoft.com/office/drawing/2014/main" id="{0697290B-C2CF-85C0-6A4F-ACF5F98A60CD}"/>
              </a:ext>
            </a:extLst>
          </p:cNvPr>
          <p:cNvSpPr txBox="1"/>
          <p:nvPr/>
        </p:nvSpPr>
        <p:spPr bwMode="auto">
          <a:xfrm>
            <a:off x="3815784" y="4069720"/>
            <a:ext cx="7234725" cy="578729"/>
          </a:xfrm>
          <a:prstGeom prst="rect">
            <a:avLst/>
          </a:prstGeom>
          <a:solidFill>
            <a:schemeClr val="bg1">
              <a:lumMod val="95000"/>
            </a:schemeClr>
          </a:solidFill>
          <a:ln>
            <a:solidFill>
              <a:schemeClr val="tx1"/>
            </a:solidFill>
          </a:ln>
        </p:spPr>
        <p:txBody>
          <a:bodyPr wrap="square" lIns="85433" tIns="42726" rIns="85433" bIns="42726" rtlCol="0">
            <a:spAutoFit/>
          </a:bodyPr>
          <a:lstStyle/>
          <a:p>
            <a:pPr eaLnBrk="1" hangingPunct="1">
              <a:spcBef>
                <a:spcPct val="50000"/>
              </a:spcBef>
            </a:pPr>
            <a:r>
              <a:rPr lang="en-US" sz="1600">
                <a:latin typeface="Open Sans" panose="020B0606030504020204" pitchFamily="34" charset="0"/>
                <a:ea typeface="Open Sans" panose="020B0606030504020204" pitchFamily="34" charset="0"/>
                <a:cs typeface="Open Sans" panose="020B0606030504020204" pitchFamily="34" charset="0"/>
              </a:rPr>
              <a:t>Required for fellowships, mentored career awards, and a few other programs. These are provided directly by the referee and not the applicant</a:t>
            </a:r>
            <a:endParaRPr lang="en-US" sz="1600" b="1">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BB9C1559-3133-D8D0-C5B2-CEABE2DB706E}"/>
              </a:ext>
            </a:extLst>
          </p:cNvPr>
          <p:cNvSpPr txBox="1"/>
          <p:nvPr/>
        </p:nvSpPr>
        <p:spPr bwMode="auto">
          <a:xfrm>
            <a:off x="3750549" y="5021866"/>
            <a:ext cx="7436416" cy="332508"/>
          </a:xfrm>
          <a:prstGeom prst="rect">
            <a:avLst/>
          </a:prstGeom>
          <a:solidFill>
            <a:schemeClr val="bg1">
              <a:lumMod val="95000"/>
            </a:schemeClr>
          </a:solidFill>
          <a:ln>
            <a:solidFill>
              <a:schemeClr val="tx1"/>
            </a:solidFill>
          </a:ln>
        </p:spPr>
        <p:txBody>
          <a:bodyPr wrap="square" lIns="85433" tIns="42726" rIns="85433" bIns="42726" rtlCol="0">
            <a:spAutoFit/>
          </a:bodyPr>
          <a:lstStyle/>
          <a:p>
            <a:pPr eaLnBrk="1" hangingPunct="1">
              <a:spcBef>
                <a:spcPct val="50000"/>
              </a:spcBef>
            </a:pPr>
            <a:r>
              <a:rPr lang="en-US" sz="1600" b="0">
                <a:latin typeface="Open Sans" panose="020B0606030504020204" pitchFamily="34" charset="0"/>
                <a:ea typeface="Open Sans" panose="020B0606030504020204" pitchFamily="34" charset="0"/>
                <a:cs typeface="Open Sans" panose="020B0606030504020204" pitchFamily="34" charset="0"/>
              </a:rPr>
              <a:t>Typically optional, sometimes required by the notice of funding opportunity</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2A358F9A-E181-8C32-2B5D-09A10DFDE778}"/>
              </a:ext>
            </a:extLst>
          </p:cNvPr>
          <p:cNvSpPr txBox="1"/>
          <p:nvPr/>
        </p:nvSpPr>
        <p:spPr bwMode="auto">
          <a:xfrm>
            <a:off x="4537256" y="5664582"/>
            <a:ext cx="5922350" cy="578729"/>
          </a:xfrm>
          <a:prstGeom prst="rect">
            <a:avLst/>
          </a:prstGeom>
          <a:solidFill>
            <a:schemeClr val="bg1">
              <a:lumMod val="95000"/>
            </a:schemeClr>
          </a:solidFill>
          <a:ln>
            <a:solidFill>
              <a:schemeClr val="tx1"/>
            </a:solidFill>
          </a:ln>
        </p:spPr>
        <p:txBody>
          <a:bodyPr wrap="square" lIns="85433" tIns="42726" rIns="85433" bIns="42726" rtlCol="0">
            <a:spAutoFit/>
          </a:bodyPr>
          <a:lstStyle/>
          <a:p>
            <a:pPr eaLnBrk="1" hangingPunct="1">
              <a:spcBef>
                <a:spcPct val="50000"/>
              </a:spcBef>
            </a:pPr>
            <a:r>
              <a:rPr lang="en-US" sz="1600" b="0">
                <a:latin typeface="Open Sans" panose="020B0606030504020204" pitchFamily="34" charset="0"/>
                <a:ea typeface="Open Sans" panose="020B0606030504020204" pitchFamily="34" charset="0"/>
                <a:cs typeface="Open Sans" panose="020B0606030504020204" pitchFamily="34" charset="0"/>
              </a:rPr>
              <a:t>Requested by some notices of funding opportunity to help staff gauge the potential review needs of your application</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Straight Arrow Connector 24">
            <a:extLst>
              <a:ext uri="{FF2B5EF4-FFF2-40B4-BE49-F238E27FC236}">
                <a16:creationId xmlns:a16="http://schemas.microsoft.com/office/drawing/2014/main" id="{43AA8A34-EEC2-6564-3C9A-0897C43A8A99}"/>
              </a:ext>
              <a:ext uri="{C183D7F6-B498-43B3-948B-1728B52AA6E4}">
                <adec:decorative xmlns:adec="http://schemas.microsoft.com/office/drawing/2017/decorative" val="1"/>
              </a:ext>
            </a:extLst>
          </p:cNvPr>
          <p:cNvCxnSpPr>
            <a:cxnSpLocks/>
          </p:cNvCxnSpPr>
          <p:nvPr/>
        </p:nvCxnSpPr>
        <p:spPr>
          <a:xfrm>
            <a:off x="2674620" y="3457668"/>
            <a:ext cx="12877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E4E0ADB-209D-7234-C691-D14E95EED11C}"/>
              </a:ext>
              <a:ext uri="{C183D7F6-B498-43B3-948B-1728B52AA6E4}">
                <adec:decorative xmlns:adec="http://schemas.microsoft.com/office/drawing/2017/decorative" val="1"/>
              </a:ext>
            </a:extLst>
          </p:cNvPr>
          <p:cNvCxnSpPr>
            <a:cxnSpLocks/>
          </p:cNvCxnSpPr>
          <p:nvPr/>
        </p:nvCxnSpPr>
        <p:spPr>
          <a:xfrm>
            <a:off x="2621280" y="4310783"/>
            <a:ext cx="15697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719F3DF-2901-ECC8-D591-32D72B200EBA}"/>
              </a:ext>
              <a:ext uri="{C183D7F6-B498-43B3-948B-1728B52AA6E4}">
                <adec:decorative xmlns:adec="http://schemas.microsoft.com/office/drawing/2017/decorative" val="1"/>
              </a:ext>
            </a:extLst>
          </p:cNvPr>
          <p:cNvCxnSpPr>
            <a:cxnSpLocks/>
          </p:cNvCxnSpPr>
          <p:nvPr/>
        </p:nvCxnSpPr>
        <p:spPr>
          <a:xfrm>
            <a:off x="2621280" y="5163898"/>
            <a:ext cx="10141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0E7A305-2696-A6CF-4A88-CFA03D901BBA}"/>
              </a:ext>
              <a:ext uri="{C183D7F6-B498-43B3-948B-1728B52AA6E4}">
                <adec:decorative xmlns:adec="http://schemas.microsoft.com/office/drawing/2017/decorative" val="1"/>
              </a:ext>
            </a:extLst>
          </p:cNvPr>
          <p:cNvCxnSpPr>
            <a:cxnSpLocks/>
          </p:cNvCxnSpPr>
          <p:nvPr/>
        </p:nvCxnSpPr>
        <p:spPr>
          <a:xfrm>
            <a:off x="2621280" y="5987650"/>
            <a:ext cx="8458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3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1.85185E-6 L 4.58333E-6 0.12407 " pathEditMode="relative" rAng="0" ptsTypes="AA">
                                      <p:cBhvr>
                                        <p:cTn id="6" dur="2000" fill="hold"/>
                                        <p:tgtEl>
                                          <p:spTgt spid="12"/>
                                        </p:tgtEl>
                                        <p:attrNameLst>
                                          <p:attrName>ppt_x</p:attrName>
                                          <p:attrName>ppt_y</p:attrName>
                                        </p:attrNameLst>
                                      </p:cBhvr>
                                      <p:rCtr x="0" y="6204"/>
                                    </p:animMotion>
                                  </p:childTnLst>
                                </p:cTn>
                              </p:par>
                              <p:par>
                                <p:cTn id="7" presetID="42" presetClass="path" presetSubtype="0" accel="50000" decel="50000" fill="hold" grpId="0" nodeType="withEffect">
                                  <p:stCondLst>
                                    <p:cond delay="0"/>
                                  </p:stCondLst>
                                  <p:childTnLst>
                                    <p:animMotion origin="layout" path="M -2.08333E-7 -1.48148E-6 L -0.00065 0.12292 " pathEditMode="relative" rAng="0" ptsTypes="AA">
                                      <p:cBhvr>
                                        <p:cTn id="8" dur="2000" fill="hold"/>
                                        <p:tgtEl>
                                          <p:spTgt spid="21"/>
                                        </p:tgtEl>
                                        <p:attrNameLst>
                                          <p:attrName>ppt_x</p:attrName>
                                          <p:attrName>ppt_y</p:attrName>
                                        </p:attrNameLst>
                                      </p:cBhvr>
                                      <p:rCtr x="-39" y="6134"/>
                                    </p:animMotion>
                                  </p:childTnLst>
                                </p:cTn>
                              </p:par>
                              <p:par>
                                <p:cTn id="9" presetID="42" presetClass="path" presetSubtype="0" accel="50000" decel="50000" fill="hold" grpId="0" nodeType="withEffect">
                                  <p:stCondLst>
                                    <p:cond delay="0"/>
                                  </p:stCondLst>
                                  <p:childTnLst>
                                    <p:animMotion origin="layout" path="M -3.95833E-6 4.44444E-6 L -3.95833E-6 -0.2345 " pathEditMode="relative" rAng="0" ptsTypes="AA">
                                      <p:cBhvr>
                                        <p:cTn id="10" dur="2000" fill="hold"/>
                                        <p:tgtEl>
                                          <p:spTgt spid="23"/>
                                        </p:tgtEl>
                                        <p:attrNameLst>
                                          <p:attrName>ppt_x</p:attrName>
                                          <p:attrName>ppt_y</p:attrName>
                                        </p:attrNameLst>
                                      </p:cBhvr>
                                      <p:rCtr x="0" y="-11736"/>
                                    </p:animMotion>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495300" y="365125"/>
            <a:ext cx="6724650" cy="1325563"/>
          </a:xfrm>
        </p:spPr>
        <p:txBody>
          <a:bodyPr>
            <a:normAutofit/>
          </a:bodyPr>
          <a:lstStyle/>
          <a:p>
            <a:r>
              <a:rPr lang="en-US" b="1">
                <a:solidFill>
                  <a:srgbClr val="853A51"/>
                </a:solidFill>
              </a:rPr>
              <a:t>Letters: </a:t>
            </a:r>
            <a:r>
              <a:rPr lang="en-US"/>
              <a:t>They Tell Different Stories</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495300" y="1867586"/>
            <a:ext cx="6657975" cy="4723714"/>
          </a:xfrm>
          <a:effectLst>
            <a:glow rad="228600">
              <a:schemeClr val="accent4">
                <a:satMod val="175000"/>
                <a:alpha val="40000"/>
              </a:schemeClr>
            </a:glow>
          </a:effectLst>
        </p:spPr>
        <p:txBody>
          <a:bodyPr>
            <a:normAutofit fontScale="70000" lnSpcReduction="20000"/>
          </a:bodyPr>
          <a:lstStyle/>
          <a:p>
            <a:pPr algn="l"/>
            <a:r>
              <a:rPr lang="en-US" b="1" i="0">
                <a:solidFill>
                  <a:srgbClr val="212529"/>
                </a:solidFill>
                <a:effectLst/>
                <a:latin typeface="Open Sans" panose="020B0606030504020204" pitchFamily="34" charset="0"/>
              </a:rPr>
              <a:t>Letters of Support </a:t>
            </a:r>
            <a:r>
              <a:rPr lang="en-US" b="0" i="0">
                <a:solidFill>
                  <a:srgbClr val="212529"/>
                </a:solidFill>
                <a:effectLst/>
                <a:latin typeface="Open Sans" panose="020B0606030504020204" pitchFamily="34" charset="0"/>
              </a:rPr>
              <a:t>are typically required:</a:t>
            </a:r>
          </a:p>
          <a:p>
            <a:pPr lvl="1">
              <a:buFont typeface="Arial" panose="020B0604020202020204" pitchFamily="34" charset="0"/>
              <a:buChar char="•"/>
            </a:pPr>
            <a:r>
              <a:rPr lang="en-US" b="0" i="0">
                <a:solidFill>
                  <a:srgbClr val="212529"/>
                </a:solidFill>
                <a:effectLst/>
                <a:latin typeface="Open Sans" panose="020B0606030504020204" pitchFamily="34" charset="0"/>
              </a:rPr>
              <a:t>Your organization, team, and any consortium/contractual individuals or organizations write these to document their role and commitment to your project. Include the rate or price for any contracted services.</a:t>
            </a:r>
          </a:p>
          <a:p>
            <a:pPr lvl="1">
              <a:buFont typeface="Arial" panose="020B0604020202020204" pitchFamily="34" charset="0"/>
              <a:buChar char="•"/>
            </a:pPr>
            <a:r>
              <a:rPr lang="en-US" b="0" i="0">
                <a:solidFill>
                  <a:srgbClr val="212529"/>
                </a:solidFill>
                <a:effectLst/>
                <a:latin typeface="Open Sans" panose="020B0606030504020204" pitchFamily="34" charset="0"/>
              </a:rPr>
              <a:t>Include the letters of support in your application.</a:t>
            </a:r>
          </a:p>
          <a:p>
            <a:pPr algn="l"/>
            <a:r>
              <a:rPr lang="en-US" b="1" i="0">
                <a:solidFill>
                  <a:srgbClr val="212529"/>
                </a:solidFill>
                <a:effectLst/>
                <a:latin typeface="Open Sans" panose="020B0606030504020204" pitchFamily="34" charset="0"/>
              </a:rPr>
              <a:t>Reference Letters</a:t>
            </a:r>
            <a:r>
              <a:rPr lang="en-US" b="0" i="0">
                <a:solidFill>
                  <a:srgbClr val="212529"/>
                </a:solidFill>
                <a:effectLst/>
                <a:latin typeface="Open Sans" panose="020B0606030504020204" pitchFamily="34" charset="0"/>
              </a:rPr>
              <a:t> are required for fellowships, mentored career development awards, and a few other programs.</a:t>
            </a:r>
          </a:p>
          <a:p>
            <a:pPr lvl="1">
              <a:buFont typeface="Arial" panose="020B0604020202020204" pitchFamily="34" charset="0"/>
              <a:buChar char="•"/>
            </a:pPr>
            <a:r>
              <a:rPr lang="en-US" b="0" i="0">
                <a:solidFill>
                  <a:srgbClr val="212529"/>
                </a:solidFill>
                <a:effectLst/>
                <a:latin typeface="Open Sans" panose="020B0606030504020204" pitchFamily="34" charset="0"/>
              </a:rPr>
              <a:t>Do </a:t>
            </a:r>
            <a:r>
              <a:rPr lang="en-US" b="1" i="0">
                <a:solidFill>
                  <a:srgbClr val="212529"/>
                </a:solidFill>
                <a:effectLst/>
                <a:latin typeface="Open Sans" panose="020B0606030504020204" pitchFamily="34" charset="0"/>
              </a:rPr>
              <a:t>not</a:t>
            </a:r>
            <a:r>
              <a:rPr lang="en-US" b="0" i="0">
                <a:solidFill>
                  <a:srgbClr val="212529"/>
                </a:solidFill>
                <a:effectLst/>
                <a:latin typeface="Open Sans" panose="020B0606030504020204" pitchFamily="34" charset="0"/>
              </a:rPr>
              <a:t> include these letters in your application. Your referees must provide these reference letters directly to NIH by the due date.</a:t>
            </a:r>
          </a:p>
          <a:p>
            <a:pPr lvl="1">
              <a:buFont typeface="Arial" panose="020B0604020202020204" pitchFamily="34" charset="0"/>
              <a:buChar char="•"/>
            </a:pPr>
            <a:r>
              <a:rPr lang="en-US" b="0" i="0">
                <a:solidFill>
                  <a:srgbClr val="212529"/>
                </a:solidFill>
                <a:effectLst/>
                <a:latin typeface="Open Sans" panose="020B0606030504020204" pitchFamily="34" charset="0"/>
              </a:rPr>
              <a:t>Follow instructions on the main </a:t>
            </a:r>
            <a:r>
              <a:rPr lang="en-US" b="0" i="0" u="sng">
                <a:solidFill>
                  <a:srgbClr val="212529"/>
                </a:solidFill>
                <a:effectLst/>
                <a:latin typeface="Open Sans" panose="020B0606030504020204" pitchFamily="34" charset="0"/>
                <a:hlinkClick r:id="rId3"/>
              </a:rPr>
              <a:t>Reference Letters</a:t>
            </a:r>
            <a:r>
              <a:rPr lang="en-US" b="0" i="0">
                <a:solidFill>
                  <a:srgbClr val="212529"/>
                </a:solidFill>
                <a:effectLst/>
                <a:latin typeface="Open Sans" panose="020B0606030504020204" pitchFamily="34" charset="0"/>
              </a:rPr>
              <a:t> page and in your funding opportunity notice.</a:t>
            </a:r>
          </a:p>
          <a:p>
            <a:pPr algn="l"/>
            <a:r>
              <a:rPr lang="en-US" b="0" i="0">
                <a:solidFill>
                  <a:srgbClr val="212529"/>
                </a:solidFill>
                <a:effectLst/>
                <a:latin typeface="Open Sans" panose="020B0606030504020204" pitchFamily="34" charset="0"/>
              </a:rPr>
              <a:t>An optional</a:t>
            </a:r>
            <a:r>
              <a:rPr lang="en-US" b="1" i="0">
                <a:solidFill>
                  <a:srgbClr val="212529"/>
                </a:solidFill>
                <a:effectLst/>
                <a:latin typeface="Open Sans" panose="020B0606030504020204" pitchFamily="34" charset="0"/>
              </a:rPr>
              <a:t> Letter of Intent</a:t>
            </a:r>
            <a:r>
              <a:rPr lang="en-US" b="0" i="0">
                <a:solidFill>
                  <a:srgbClr val="212529"/>
                </a:solidFill>
                <a:effectLst/>
                <a:latin typeface="Open Sans" panose="020B0606030504020204" pitchFamily="34" charset="0"/>
              </a:rPr>
              <a:t> is requested in some funding opportunity notices.</a:t>
            </a:r>
          </a:p>
          <a:p>
            <a:pPr lvl="1">
              <a:buFont typeface="Arial" panose="020B0604020202020204" pitchFamily="34" charset="0"/>
              <a:buChar char="•"/>
            </a:pPr>
            <a:r>
              <a:rPr lang="en-US" b="0" i="0">
                <a:solidFill>
                  <a:srgbClr val="212529"/>
                </a:solidFill>
                <a:effectLst/>
                <a:latin typeface="Open Sans" panose="020B0606030504020204" pitchFamily="34" charset="0"/>
              </a:rPr>
              <a:t>This letter is not required, binding, or considered during peer review.</a:t>
            </a:r>
          </a:p>
          <a:p>
            <a:pPr lvl="1">
              <a:buFont typeface="Arial" panose="020B0604020202020204" pitchFamily="34" charset="0"/>
              <a:buChar char="•"/>
            </a:pPr>
            <a:r>
              <a:rPr lang="en-US" b="0" i="0">
                <a:solidFill>
                  <a:srgbClr val="212529"/>
                </a:solidFill>
                <a:effectLst/>
                <a:latin typeface="Open Sans" panose="020B0606030504020204" pitchFamily="34" charset="0"/>
              </a:rPr>
              <a:t>A letter of intent helps NIH staff estimate the potential review workload and recruit reviewers with the expertise needed to review your application.</a:t>
            </a:r>
          </a:p>
          <a:p>
            <a:pPr algn="l"/>
            <a:r>
              <a:rPr lang="en-US" b="0" i="0">
                <a:solidFill>
                  <a:srgbClr val="212529"/>
                </a:solidFill>
                <a:effectLst/>
                <a:latin typeface="Open Sans" panose="020B0606030504020204" pitchFamily="34" charset="0"/>
              </a:rPr>
              <a:t>A </a:t>
            </a:r>
            <a:r>
              <a:rPr lang="en-US" b="1" i="0">
                <a:solidFill>
                  <a:srgbClr val="212529"/>
                </a:solidFill>
                <a:effectLst/>
                <a:latin typeface="Open Sans" panose="020B0606030504020204" pitchFamily="34" charset="0"/>
              </a:rPr>
              <a:t>Cover Letter</a:t>
            </a:r>
            <a:r>
              <a:rPr lang="en-US" b="0" i="0">
                <a:solidFill>
                  <a:srgbClr val="212529"/>
                </a:solidFill>
                <a:effectLst/>
                <a:latin typeface="Open Sans" panose="020B0606030504020204" pitchFamily="34" charset="0"/>
              </a:rPr>
              <a:t> is typically optional. Learn more in the </a:t>
            </a:r>
            <a:r>
              <a:rPr lang="en-US" b="0" i="0" u="sng">
                <a:solidFill>
                  <a:srgbClr val="212529"/>
                </a:solidFill>
                <a:effectLst/>
                <a:latin typeface="Open Sans" panose="020B0606030504020204" pitchFamily="34" charset="0"/>
                <a:hlinkClick r:id="rId4"/>
              </a:rPr>
              <a:t>Cover Letter and PHS Assignment Request Form</a:t>
            </a:r>
            <a:r>
              <a:rPr lang="en-US" b="0" i="0">
                <a:solidFill>
                  <a:srgbClr val="212529"/>
                </a:solidFill>
                <a:effectLst/>
                <a:latin typeface="Open Sans" panose="020B0606030504020204" pitchFamily="34" charset="0"/>
              </a:rPr>
              <a:t> section.</a:t>
            </a: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5"/>
          <a:stretch>
            <a:fillRect/>
          </a:stretch>
        </p:blipFill>
        <p:spPr>
          <a:xfrm>
            <a:off x="7153275" y="681037"/>
            <a:ext cx="4769259" cy="5303930"/>
          </a:xfrm>
          <a:prstGeom prst="rect">
            <a:avLst/>
          </a:prstGeom>
        </p:spPr>
      </p:pic>
      <p:sp>
        <p:nvSpPr>
          <p:cNvPr id="10" name="TextBox 9">
            <a:extLst>
              <a:ext uri="{FF2B5EF4-FFF2-40B4-BE49-F238E27FC236}">
                <a16:creationId xmlns:a16="http://schemas.microsoft.com/office/drawing/2014/main" id="{2E5D427E-E963-87F1-15B8-BCA68CB6AEC8}"/>
              </a:ext>
            </a:extLst>
          </p:cNvPr>
          <p:cNvSpPr txBox="1"/>
          <p:nvPr/>
        </p:nvSpPr>
        <p:spPr>
          <a:xfrm>
            <a:off x="3432521" y="6075144"/>
            <a:ext cx="5326958" cy="369332"/>
          </a:xfrm>
          <a:prstGeom prst="rect">
            <a:avLst/>
          </a:prstGeom>
          <a:solidFill>
            <a:srgbClr val="C9E1E0"/>
          </a:solidFill>
        </p:spPr>
        <p:txBody>
          <a:bodyPr wrap="square" rtlCol="0">
            <a:spAutoFit/>
          </a:bodyPr>
          <a:lstStyle>
            <a:defPPr>
              <a:defRPr lang="en-US"/>
            </a:defPPr>
            <a:lvl1pPr>
              <a:defRPr b="1"/>
            </a:lvl1pPr>
          </a:lstStyle>
          <a:p>
            <a:r>
              <a:rPr lang="en-US" b="0"/>
              <a:t>Learn more at </a:t>
            </a:r>
            <a:r>
              <a:rPr lang="en-US" b="0">
                <a:hlinkClick r:id="rId6"/>
              </a:rPr>
              <a:t>Advice on Application Sections - Letters</a:t>
            </a:r>
            <a:endParaRPr lang="en-US" b="0"/>
          </a:p>
        </p:txBody>
      </p:sp>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4067175"/>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67</a:t>
            </a:fld>
            <a:endParaRPr lang="en-US"/>
          </a:p>
        </p:txBody>
      </p:sp>
    </p:spTree>
    <p:extLst>
      <p:ext uri="{BB962C8B-B14F-4D97-AF65-F5344CB8AC3E}">
        <p14:creationId xmlns:p14="http://schemas.microsoft.com/office/powerpoint/2010/main" val="3942660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495300" y="365125"/>
            <a:ext cx="6724650" cy="1325563"/>
          </a:xfrm>
        </p:spPr>
        <p:txBody>
          <a:bodyPr>
            <a:normAutofit/>
          </a:bodyPr>
          <a:lstStyle/>
          <a:p>
            <a:r>
              <a:rPr lang="en-US" b="1">
                <a:solidFill>
                  <a:srgbClr val="853A51"/>
                </a:solidFill>
              </a:rPr>
              <a:t>Budget and Budget Justification</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495300" y="1867586"/>
            <a:ext cx="6657975" cy="4723714"/>
          </a:xfrm>
          <a:effectLst>
            <a:glow rad="228600">
              <a:schemeClr val="accent4">
                <a:satMod val="175000"/>
                <a:alpha val="40000"/>
              </a:schemeClr>
            </a:glow>
          </a:effectLst>
        </p:spPr>
        <p:txBody>
          <a:bodyPr>
            <a:normAutofit/>
          </a:bodyPr>
          <a:lstStyle/>
          <a:p>
            <a:pPr marL="0" indent="0" algn="l">
              <a:buNone/>
            </a:pPr>
            <a:r>
              <a:rPr lang="en-US" b="0" i="0">
                <a:solidFill>
                  <a:srgbClr val="212529"/>
                </a:solidFill>
                <a:effectLst/>
                <a:latin typeface="Open Sans" panose="020B0606030504020204" pitchFamily="34" charset="0"/>
              </a:rPr>
              <a:t>Crafting a budget can be time consuming…</a:t>
            </a:r>
          </a:p>
          <a:p>
            <a:pPr marL="0" indent="0" algn="l">
              <a:buNone/>
            </a:pPr>
            <a:endParaRPr lang="en-US">
              <a:solidFill>
                <a:srgbClr val="212529"/>
              </a:solidFill>
              <a:latin typeface="Open Sans" panose="020B0606030504020204" pitchFamily="34" charset="0"/>
            </a:endParaRPr>
          </a:p>
          <a:p>
            <a:pPr marL="0" indent="0">
              <a:buNone/>
            </a:pPr>
            <a:r>
              <a:rPr lang="en-US" b="1" i="0">
                <a:solidFill>
                  <a:srgbClr val="212529"/>
                </a:solidFill>
                <a:effectLst/>
                <a:latin typeface="Open Sans" panose="020B0606030504020204" pitchFamily="34" charset="0"/>
              </a:rPr>
              <a:t>Question: </a:t>
            </a:r>
            <a:r>
              <a:rPr lang="en-US" i="0">
                <a:solidFill>
                  <a:srgbClr val="212529"/>
                </a:solidFill>
                <a:effectLst/>
                <a:latin typeface="Open Sans" panose="020B0606030504020204" pitchFamily="34" charset="0"/>
              </a:rPr>
              <a:t>Where can you find information to </a:t>
            </a:r>
            <a:r>
              <a:rPr lang="en-US">
                <a:solidFill>
                  <a:srgbClr val="212529"/>
                </a:solidFill>
                <a:latin typeface="Open Sans" panose="020B0606030504020204" pitchFamily="34" charset="0"/>
              </a:rPr>
              <a:t>get yours started?</a:t>
            </a:r>
            <a:endParaRPr lang="en-US" b="1" i="0">
              <a:solidFill>
                <a:srgbClr val="212529"/>
              </a:solidFill>
              <a:effectLst/>
              <a:latin typeface="Open Sans" panose="020B0606030504020204" pitchFamily="34" charset="0"/>
            </a:endParaRP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4067175"/>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68</a:t>
            </a:fld>
            <a:endParaRPr lang="en-US"/>
          </a:p>
        </p:txBody>
      </p:sp>
      <p:sp>
        <p:nvSpPr>
          <p:cNvPr id="8" name="TextBox 7">
            <a:extLst>
              <a:ext uri="{FF2B5EF4-FFF2-40B4-BE49-F238E27FC236}">
                <a16:creationId xmlns:a16="http://schemas.microsoft.com/office/drawing/2014/main" id="{88A254E1-E0CA-58E6-8182-F83123D55415}"/>
              </a:ext>
            </a:extLst>
          </p:cNvPr>
          <p:cNvSpPr txBox="1"/>
          <p:nvPr/>
        </p:nvSpPr>
        <p:spPr>
          <a:xfrm>
            <a:off x="1011062" y="4854855"/>
            <a:ext cx="5830006" cy="461665"/>
          </a:xfrm>
          <a:prstGeom prst="rect">
            <a:avLst/>
          </a:prstGeom>
          <a:solidFill>
            <a:srgbClr val="20558A"/>
          </a:solidFill>
        </p:spPr>
        <p:txBody>
          <a:bodyPr wrap="square" rtlCol="0">
            <a:spAutoFit/>
          </a:bodyPr>
          <a:lstStyle/>
          <a:p>
            <a:r>
              <a:rPr lang="en-US"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Use the Chat Box to Share Your Answer!</a:t>
            </a:r>
          </a:p>
        </p:txBody>
      </p:sp>
      <p:pic>
        <p:nvPicPr>
          <p:cNvPr id="9" name="Picture 8" descr="Chat Bubbles&#10;">
            <a:extLst>
              <a:ext uri="{FF2B5EF4-FFF2-40B4-BE49-F238E27FC236}">
                <a16:creationId xmlns:a16="http://schemas.microsoft.com/office/drawing/2014/main" id="{19071626-C453-8AC5-C580-FD93E4611EC9}"/>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87010" y="4216333"/>
            <a:ext cx="911918" cy="911918"/>
          </a:xfrm>
          <a:prstGeom prst="rect">
            <a:avLst/>
          </a:prstGeom>
        </p:spPr>
      </p:pic>
    </p:spTree>
    <p:extLst>
      <p:ext uri="{BB962C8B-B14F-4D97-AF65-F5344CB8AC3E}">
        <p14:creationId xmlns:p14="http://schemas.microsoft.com/office/powerpoint/2010/main" val="2610563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600074" y="101601"/>
            <a:ext cx="10799446" cy="1325563"/>
          </a:xfrm>
        </p:spPr>
        <p:txBody>
          <a:bodyPr>
            <a:normAutofit/>
          </a:bodyPr>
          <a:lstStyle/>
          <a:p>
            <a:r>
              <a:rPr lang="en-US" b="1">
                <a:solidFill>
                  <a:srgbClr val="853A51"/>
                </a:solidFill>
              </a:rPr>
              <a:t>Budget and Budget Justification: </a:t>
            </a:r>
            <a:br>
              <a:rPr lang="en-US" b="1">
                <a:solidFill>
                  <a:srgbClr val="853A51"/>
                </a:solidFill>
              </a:rPr>
            </a:br>
            <a:r>
              <a:rPr lang="en-US"/>
              <a:t>A Lot to Think About</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473784" y="1372734"/>
            <a:ext cx="6657975" cy="4723714"/>
          </a:xfrm>
          <a:effectLst>
            <a:glow rad="228600">
              <a:schemeClr val="accent4">
                <a:satMod val="175000"/>
                <a:alpha val="40000"/>
              </a:schemeClr>
            </a:glow>
          </a:effectLst>
        </p:spPr>
        <p:txBody>
          <a:bodyPr>
            <a:normAutofit lnSpcReduction="10000"/>
          </a:bodyPr>
          <a:lstStyle/>
          <a:p>
            <a:pPr algn="l">
              <a:buFont typeface="Arial" panose="020B0604020202020204" pitchFamily="34" charset="0"/>
              <a:buChar char="•"/>
            </a:pPr>
            <a:r>
              <a:rPr lang="en-US" b="0" i="0">
                <a:solidFill>
                  <a:srgbClr val="212529"/>
                </a:solidFill>
                <a:effectLst/>
              </a:rPr>
              <a:t>Check your funding opportunity to confirm what type of budget is required.</a:t>
            </a:r>
          </a:p>
          <a:p>
            <a:pPr algn="l">
              <a:buFont typeface="Arial" panose="020B0604020202020204" pitchFamily="34" charset="0"/>
              <a:buChar char="•"/>
            </a:pPr>
            <a:r>
              <a:rPr lang="en-US" b="0" i="0">
                <a:solidFill>
                  <a:srgbClr val="212529"/>
                </a:solidFill>
                <a:effectLst/>
              </a:rPr>
              <a:t>Understand the various components of the budget, working with your organization’s Office of Sponsored Research and department administrator.</a:t>
            </a:r>
          </a:p>
          <a:p>
            <a:pPr algn="l">
              <a:buFont typeface="Arial" panose="020B0604020202020204" pitchFamily="34" charset="0"/>
              <a:buChar char="•"/>
            </a:pPr>
            <a:r>
              <a:rPr lang="en-US" b="0" i="0">
                <a:solidFill>
                  <a:srgbClr val="212529"/>
                </a:solidFill>
                <a:effectLst/>
              </a:rPr>
              <a:t>Contact the financial/grants management contacts listed in your funding opportunity if you have questions on allowability and other budget topics.</a:t>
            </a:r>
          </a:p>
          <a:p>
            <a:pPr marL="0" indent="0">
              <a:buNone/>
            </a:pPr>
            <a:endParaRPr lang="en-US" b="1">
              <a:solidFill>
                <a:srgbClr val="212529"/>
              </a:solidFill>
            </a:endParaRPr>
          </a:p>
          <a:p>
            <a:pPr marL="0" indent="0">
              <a:buNone/>
            </a:pPr>
            <a:r>
              <a:rPr lang="en-US" b="1">
                <a:solidFill>
                  <a:srgbClr val="212529"/>
                </a:solidFill>
              </a:rPr>
              <a:t>Remember</a:t>
            </a:r>
            <a:r>
              <a:rPr lang="en-US">
                <a:solidFill>
                  <a:srgbClr val="212529"/>
                </a:solidFill>
              </a:rPr>
              <a:t>: You’ll need to request prior approval from NIH officials if you request more than $500,000 in direct costs</a:t>
            </a:r>
            <a:endParaRPr lang="en-US" b="1" i="0">
              <a:solidFill>
                <a:srgbClr val="212529"/>
              </a:solidFill>
              <a:effectLst/>
            </a:endParaRP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4067175"/>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4E33C7-4C86-6549-261B-9A1916677A89}"/>
              </a:ext>
            </a:extLst>
          </p:cNvPr>
          <p:cNvSpPr txBox="1"/>
          <p:nvPr/>
        </p:nvSpPr>
        <p:spPr>
          <a:xfrm>
            <a:off x="3590783" y="6169580"/>
            <a:ext cx="5010434"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hlinkClick r:id="rId4"/>
              </a:rPr>
              <a:t>Advice on Application Sections - Budgets</a:t>
            </a:r>
            <a:endParaRPr lang="en-US" b="0"/>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69</a:t>
            </a:fld>
            <a:endParaRPr lang="en-US"/>
          </a:p>
        </p:txBody>
      </p:sp>
    </p:spTree>
    <p:extLst>
      <p:ext uri="{BB962C8B-B14F-4D97-AF65-F5344CB8AC3E}">
        <p14:creationId xmlns:p14="http://schemas.microsoft.com/office/powerpoint/2010/main" val="3906485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B5BDE-E850-E297-7491-19FAC4CE2D93}"/>
              </a:ext>
            </a:extLst>
          </p:cNvPr>
          <p:cNvSpPr>
            <a:spLocks noGrp="1"/>
          </p:cNvSpPr>
          <p:nvPr>
            <p:ph type="title"/>
          </p:nvPr>
        </p:nvSpPr>
        <p:spPr>
          <a:xfrm>
            <a:off x="838199" y="136525"/>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(A1)</a:t>
            </a:r>
            <a:endParaRPr lang="en-US"/>
          </a:p>
        </p:txBody>
      </p:sp>
      <p:sp>
        <p:nvSpPr>
          <p:cNvPr id="2" name="Content Placeholder 1">
            <a:extLst>
              <a:ext uri="{FF2B5EF4-FFF2-40B4-BE49-F238E27FC236}">
                <a16:creationId xmlns:a16="http://schemas.microsoft.com/office/drawing/2014/main" id="{40BDEF32-123E-57F3-18B7-DF227410A1AF}"/>
              </a:ext>
            </a:extLst>
          </p:cNvPr>
          <p:cNvSpPr>
            <a:spLocks noGrp="1"/>
          </p:cNvSpPr>
          <p:nvPr>
            <p:ph idx="1"/>
          </p:nvPr>
        </p:nvSpPr>
        <p:spPr>
          <a:xfrm>
            <a:off x="838199" y="1462088"/>
            <a:ext cx="10947400" cy="4527260"/>
          </a:xfrm>
        </p:spPr>
        <p:txBody>
          <a:bodyPr>
            <a:normAutofit lnSpcReduction="10000"/>
          </a:bodyPr>
          <a:lstStyle/>
          <a:p>
            <a:pPr marL="0" indent="0">
              <a:buNone/>
            </a:pPr>
            <a:r>
              <a:rPr lang="en-US" sz="2800" b="1">
                <a:solidFill>
                  <a:srgbClr val="013B6B"/>
                </a:solidFill>
              </a:rPr>
              <a:t>Organization Registrations</a:t>
            </a:r>
          </a:p>
          <a:p>
            <a:r>
              <a:rPr lang="en-US" b="1">
                <a:solidFill>
                  <a:srgbClr val="853A51"/>
                </a:solidFill>
              </a:rPr>
              <a:t>System for Award Management (SAM)</a:t>
            </a:r>
          </a:p>
          <a:p>
            <a:pPr marL="685800" lvl="1" indent="-228600">
              <a:buFont typeface="Courier New" panose="02070309020205020404" pitchFamily="49" charset="0"/>
              <a:buChar char="o"/>
            </a:pPr>
            <a:r>
              <a:rPr lang="en-US"/>
              <a:t>Needed to do business with the U.S. government</a:t>
            </a:r>
          </a:p>
          <a:p>
            <a:pPr marL="685800" lvl="1" indent="-228600">
              <a:buFont typeface="Courier New" panose="02070309020205020404" pitchFamily="49" charset="0"/>
              <a:buChar char="o"/>
            </a:pPr>
            <a:r>
              <a:rPr lang="en-US"/>
              <a:t>Requires annual renewal</a:t>
            </a:r>
          </a:p>
          <a:p>
            <a:r>
              <a:rPr lang="en-US" b="1">
                <a:solidFill>
                  <a:srgbClr val="853A51"/>
                </a:solidFill>
              </a:rPr>
              <a:t>Grants.gov</a:t>
            </a:r>
          </a:p>
          <a:p>
            <a:pPr marL="685800" lvl="1" indent="-228600">
              <a:buFont typeface="Courier New" panose="02070309020205020404" pitchFamily="49" charset="0"/>
              <a:buChar char="o"/>
            </a:pPr>
            <a:r>
              <a:rPr lang="en-US"/>
              <a:t>Required to submit grant applications</a:t>
            </a:r>
          </a:p>
          <a:p>
            <a:r>
              <a:rPr lang="en-US" b="1">
                <a:solidFill>
                  <a:srgbClr val="853A51"/>
                </a:solidFill>
              </a:rPr>
              <a:t>eRA Commons</a:t>
            </a:r>
          </a:p>
          <a:p>
            <a:pPr marL="685800" lvl="1" indent="-228600">
              <a:buFont typeface="Courier New" panose="02070309020205020404" pitchFamily="49" charset="0"/>
              <a:buChar char="o"/>
            </a:pPr>
            <a:r>
              <a:rPr lang="en-US"/>
              <a:t>Required to do business with NIH</a:t>
            </a:r>
          </a:p>
          <a:p>
            <a:r>
              <a:rPr lang="en-US" b="1">
                <a:solidFill>
                  <a:srgbClr val="853A51"/>
                </a:solidFill>
              </a:rPr>
              <a:t>Small Business Administration (SBA)</a:t>
            </a:r>
          </a:p>
          <a:p>
            <a:pPr marL="685800" lvl="1" indent="-228600">
              <a:buFont typeface="Courier New" panose="02070309020205020404" pitchFamily="49" charset="0"/>
              <a:buChar char="o"/>
            </a:pPr>
            <a:r>
              <a:rPr lang="en-US"/>
              <a:t>Required for applications to NIH Small Business Technology Transfer (STTR), Small Business Innovation Research (SBIR), and Commercialization Readiness Pilot (CRP) programs</a:t>
            </a:r>
          </a:p>
        </p:txBody>
      </p:sp>
      <p:sp>
        <p:nvSpPr>
          <p:cNvPr id="5" name="TextBox 4">
            <a:extLst>
              <a:ext uri="{FF2B5EF4-FFF2-40B4-BE49-F238E27FC236}">
                <a16:creationId xmlns:a16="http://schemas.microsoft.com/office/drawing/2014/main" id="{1C36753A-ADDF-4BE2-5D39-A8CEE2978A13}"/>
              </a:ext>
            </a:extLst>
          </p:cNvPr>
          <p:cNvSpPr txBox="1"/>
          <p:nvPr/>
        </p:nvSpPr>
        <p:spPr>
          <a:xfrm>
            <a:off x="4199999" y="6359525"/>
            <a:ext cx="3792000" cy="369332"/>
          </a:xfrm>
          <a:prstGeom prst="rect">
            <a:avLst/>
          </a:prstGeom>
          <a:solidFill>
            <a:srgbClr val="C9E1E0"/>
          </a:solidFill>
        </p:spPr>
        <p:txBody>
          <a:bodyPr wrap="none" rtlCol="0">
            <a:spAutoFit/>
          </a:bodyPr>
          <a:lstStyle/>
          <a:p>
            <a:r>
              <a:rPr lang="en-US"/>
              <a:t>Learn more: </a:t>
            </a:r>
            <a:r>
              <a:rPr lang="en-US">
                <a:solidFill>
                  <a:srgbClr val="20558A"/>
                </a:solidFill>
                <a:hlinkClick r:id="rId3">
                  <a:extLst>
                    <a:ext uri="{A12FA001-AC4F-418D-AE19-62706E023703}">
                      <ahyp:hlinkClr xmlns:ahyp="http://schemas.microsoft.com/office/drawing/2018/hyperlinkcolor" val="tx"/>
                    </a:ext>
                  </a:extLst>
                </a:hlinkClick>
              </a:rPr>
              <a:t>Organization Registration</a:t>
            </a:r>
            <a:r>
              <a:rPr lang="en-US">
                <a:solidFill>
                  <a:srgbClr val="20558A"/>
                </a:solidFill>
              </a:rPr>
              <a:t> </a:t>
            </a:r>
          </a:p>
        </p:txBody>
      </p:sp>
      <p:sp>
        <p:nvSpPr>
          <p:cNvPr id="4" name="Slide Number Placeholder 3">
            <a:extLst>
              <a:ext uri="{FF2B5EF4-FFF2-40B4-BE49-F238E27FC236}">
                <a16:creationId xmlns:a16="http://schemas.microsoft.com/office/drawing/2014/main" id="{808272F5-70FB-242A-72C9-E630CF459652}"/>
              </a:ext>
            </a:extLst>
          </p:cNvPr>
          <p:cNvSpPr>
            <a:spLocks noGrp="1"/>
          </p:cNvSpPr>
          <p:nvPr>
            <p:ph type="sldNum" sz="quarter" idx="12"/>
          </p:nvPr>
        </p:nvSpPr>
        <p:spPr/>
        <p:txBody>
          <a:bodyPr/>
          <a:lstStyle/>
          <a:p>
            <a:fld id="{A7DDB576-49B3-42E2-89EA-6E35EA8EF806}" type="slidenum">
              <a:rPr lang="en-US" smtClean="0"/>
              <a:pPr/>
              <a:t>7</a:t>
            </a:fld>
            <a:endParaRPr lang="en-US"/>
          </a:p>
        </p:txBody>
      </p:sp>
    </p:spTree>
    <p:custDataLst>
      <p:tags r:id="rId1"/>
    </p:custDataLst>
    <p:extLst>
      <p:ext uri="{BB962C8B-B14F-4D97-AF65-F5344CB8AC3E}">
        <p14:creationId xmlns:p14="http://schemas.microsoft.com/office/powerpoint/2010/main" val="15427815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600074" y="101601"/>
            <a:ext cx="8248651" cy="1325563"/>
          </a:xfrm>
        </p:spPr>
        <p:txBody>
          <a:bodyPr>
            <a:normAutofit/>
          </a:bodyPr>
          <a:lstStyle/>
          <a:p>
            <a:r>
              <a:rPr lang="en-US">
                <a:solidFill>
                  <a:srgbClr val="853A51"/>
                </a:solidFill>
              </a:rPr>
              <a:t>Biographical Sketches</a:t>
            </a:r>
          </a:p>
        </p:txBody>
      </p:sp>
      <p:grpSp>
        <p:nvGrpSpPr>
          <p:cNvPr id="5" name="Group 4" descr="Computer with chart - Let's Poll Icon">
            <a:extLst>
              <a:ext uri="{FF2B5EF4-FFF2-40B4-BE49-F238E27FC236}">
                <a16:creationId xmlns:a16="http://schemas.microsoft.com/office/drawing/2014/main" id="{5A9D1594-542E-05F7-5325-C15434CA8709}"/>
              </a:ext>
            </a:extLst>
          </p:cNvPr>
          <p:cNvGrpSpPr/>
          <p:nvPr/>
        </p:nvGrpSpPr>
        <p:grpSpPr>
          <a:xfrm>
            <a:off x="5217432" y="4833864"/>
            <a:ext cx="1905377" cy="1869245"/>
            <a:chOff x="9714204" y="365125"/>
            <a:chExt cx="1905377" cy="1869245"/>
          </a:xfrm>
        </p:grpSpPr>
        <p:pic>
          <p:nvPicPr>
            <p:cNvPr id="8" name="Picture 7" descr="Poll Icon">
              <a:extLst>
                <a:ext uri="{FF2B5EF4-FFF2-40B4-BE49-F238E27FC236}">
                  <a16:creationId xmlns:a16="http://schemas.microsoft.com/office/drawing/2014/main" id="{DD86C5C4-9AA4-76EC-6AF0-B7298DD358A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9" name="TextBox 8">
              <a:extLst>
                <a:ext uri="{FF2B5EF4-FFF2-40B4-BE49-F238E27FC236}">
                  <a16:creationId xmlns:a16="http://schemas.microsoft.com/office/drawing/2014/main" id="{BD0B688C-76EC-26BD-8066-10D55CD80B65}"/>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600074" y="1370116"/>
            <a:ext cx="6702196" cy="4806845"/>
          </a:xfrm>
          <a:effectLst>
            <a:glow rad="228600">
              <a:schemeClr val="accent4">
                <a:satMod val="175000"/>
                <a:alpha val="40000"/>
              </a:schemeClr>
            </a:glow>
          </a:effectLst>
        </p:spPr>
        <p:txBody>
          <a:bodyPr>
            <a:normAutofit lnSpcReduction="10000"/>
          </a:bodyPr>
          <a:lstStyle/>
          <a:p>
            <a:pPr marL="0" indent="0" algn="l">
              <a:buNone/>
            </a:pPr>
            <a:r>
              <a:rPr lang="en-US" sz="2200">
                <a:solidFill>
                  <a:srgbClr val="212529"/>
                </a:solidFill>
                <a:latin typeface="Open Sans" panose="020B0606030504020204" pitchFamily="34" charset="0"/>
              </a:rPr>
              <a:t>All applicants are required to provide a biographical sketch as part of their application.</a:t>
            </a:r>
          </a:p>
          <a:p>
            <a:pPr marL="0" indent="0" algn="l">
              <a:buNone/>
            </a:pPr>
            <a:endParaRPr lang="en-US" sz="2200">
              <a:solidFill>
                <a:srgbClr val="212529"/>
              </a:solidFill>
              <a:latin typeface="Open Sans" panose="020B0606030504020204" pitchFamily="34" charset="0"/>
            </a:endParaRPr>
          </a:p>
          <a:p>
            <a:pPr marL="0" indent="0" algn="l">
              <a:buNone/>
            </a:pPr>
            <a:r>
              <a:rPr lang="en-US" sz="2200">
                <a:solidFill>
                  <a:srgbClr val="212529"/>
                </a:solidFill>
                <a:latin typeface="Open Sans" panose="020B0606030504020204" pitchFamily="34" charset="0"/>
              </a:rPr>
              <a:t>The </a:t>
            </a:r>
            <a:r>
              <a:rPr lang="en-US" sz="2200" err="1">
                <a:solidFill>
                  <a:srgbClr val="212529"/>
                </a:solidFill>
                <a:latin typeface="Open Sans" panose="020B0606030504020204" pitchFamily="34" charset="0"/>
              </a:rPr>
              <a:t>biosketch</a:t>
            </a:r>
            <a:r>
              <a:rPr lang="en-US" sz="2200">
                <a:solidFill>
                  <a:srgbClr val="212529"/>
                </a:solidFill>
                <a:latin typeface="Open Sans" panose="020B0606030504020204" pitchFamily="34" charset="0"/>
              </a:rPr>
              <a:t> is an opportunity to tell NIH about your professional accomplishments, education, and publishing record.</a:t>
            </a:r>
          </a:p>
          <a:p>
            <a:pPr marL="0" indent="0" algn="l">
              <a:buNone/>
            </a:pPr>
            <a:endParaRPr lang="en-US" sz="2200" b="1" i="0">
              <a:solidFill>
                <a:srgbClr val="212529"/>
              </a:solidFill>
              <a:effectLst/>
              <a:latin typeface="Open Sans" panose="020B0606030504020204" pitchFamily="34" charset="0"/>
            </a:endParaRPr>
          </a:p>
          <a:p>
            <a:pPr marL="0" indent="0" algn="l">
              <a:buNone/>
            </a:pPr>
            <a:r>
              <a:rPr lang="en-US" sz="2200" b="1">
                <a:solidFill>
                  <a:srgbClr val="212529"/>
                </a:solidFill>
                <a:latin typeface="Open Sans" panose="020B0606030504020204" pitchFamily="34" charset="0"/>
              </a:rPr>
              <a:t>Question: </a:t>
            </a:r>
            <a:r>
              <a:rPr lang="en-US" sz="2200">
                <a:solidFill>
                  <a:srgbClr val="212529"/>
                </a:solidFill>
                <a:latin typeface="Open Sans" panose="020B0606030504020204" pitchFamily="34" charset="0"/>
              </a:rPr>
              <a:t>What tools are available to help you develop your </a:t>
            </a:r>
            <a:r>
              <a:rPr lang="en-US" sz="2200" err="1">
                <a:solidFill>
                  <a:srgbClr val="212529"/>
                </a:solidFill>
                <a:latin typeface="Open Sans" panose="020B0606030504020204" pitchFamily="34" charset="0"/>
              </a:rPr>
              <a:t>biosketch</a:t>
            </a:r>
            <a:r>
              <a:rPr lang="en-US" sz="2200">
                <a:solidFill>
                  <a:srgbClr val="212529"/>
                </a:solidFill>
                <a:latin typeface="Open Sans" panose="020B0606030504020204" pitchFamily="34" charset="0"/>
              </a:rPr>
              <a:t>?</a:t>
            </a:r>
          </a:p>
          <a:p>
            <a:pPr marL="342900" indent="-342900">
              <a:buAutoNum type="arabicPeriod"/>
            </a:pPr>
            <a:r>
              <a:rPr lang="en-US" sz="2200" b="0"/>
              <a:t>ORCID</a:t>
            </a:r>
          </a:p>
          <a:p>
            <a:pPr marL="342900" indent="-342900">
              <a:buAutoNum type="arabicPeriod"/>
            </a:pPr>
            <a:r>
              <a:rPr lang="en-US" sz="2200" b="0" err="1"/>
              <a:t>SciENcv</a:t>
            </a:r>
            <a:endParaRPr lang="en-US" sz="2200" b="0"/>
          </a:p>
          <a:p>
            <a:pPr marL="342900" indent="-342900">
              <a:buAutoNum type="arabicPeriod"/>
            </a:pPr>
            <a:r>
              <a:rPr lang="en-US" sz="2200" b="0" err="1"/>
              <a:t>Biosketch</a:t>
            </a:r>
            <a:r>
              <a:rPr lang="en-US" sz="2200" b="0"/>
              <a:t> format pages</a:t>
            </a:r>
          </a:p>
          <a:p>
            <a:pPr marL="342900" indent="-342900">
              <a:buAutoNum type="arabicPeriod"/>
            </a:pPr>
            <a:r>
              <a:rPr lang="en-US" sz="2200" b="0"/>
              <a:t>All of the above</a:t>
            </a:r>
          </a:p>
          <a:p>
            <a:pPr marL="0" indent="0" algn="l">
              <a:buNone/>
            </a:pPr>
            <a:endParaRPr lang="en-US" sz="2200" b="1" i="0">
              <a:solidFill>
                <a:srgbClr val="212529"/>
              </a:solidFill>
              <a:effectLst/>
              <a:latin typeface="Open Sans" panose="020B0606030504020204" pitchFamily="34" charset="0"/>
            </a:endParaRP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5"/>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4371975"/>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050ECB3-554E-B702-4785-BBBEED32D04D}"/>
              </a:ext>
              <a:ext uri="{C183D7F6-B498-43B3-948B-1728B52AA6E4}">
                <adec:decorative xmlns:adec="http://schemas.microsoft.com/office/drawing/2017/decorative" val="1"/>
              </a:ext>
            </a:extLst>
          </p:cNvPr>
          <p:cNvSpPr/>
          <p:nvPr/>
        </p:nvSpPr>
        <p:spPr>
          <a:xfrm>
            <a:off x="638675" y="5612588"/>
            <a:ext cx="2466355" cy="311799"/>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70</a:t>
            </a:fld>
            <a:endParaRPr lang="en-US"/>
          </a:p>
        </p:txBody>
      </p:sp>
    </p:spTree>
    <p:extLst>
      <p:ext uri="{BB962C8B-B14F-4D97-AF65-F5344CB8AC3E}">
        <p14:creationId xmlns:p14="http://schemas.microsoft.com/office/powerpoint/2010/main" val="3071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8" end="8"/>
                                            </p:txEl>
                                          </p:spTgt>
                                        </p:tgtEl>
                                        <p:attrNameLst>
                                          <p:attrName>style.fontWeight</p:attrName>
                                        </p:attrNameLst>
                                      </p:cBhvr>
                                      <p:to>
                                        <p:strVal val="bold"/>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382382" y="210251"/>
            <a:ext cx="6657976" cy="1325563"/>
          </a:xfrm>
        </p:spPr>
        <p:txBody>
          <a:bodyPr>
            <a:normAutofit/>
          </a:bodyPr>
          <a:lstStyle/>
          <a:p>
            <a:r>
              <a:rPr lang="en-US" b="1">
                <a:solidFill>
                  <a:srgbClr val="853A51"/>
                </a:solidFill>
              </a:rPr>
              <a:t>Biographical Sketches: </a:t>
            </a:r>
            <a:r>
              <a:rPr lang="en-US"/>
              <a:t>Tell Us About Yourself</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269465" y="1631346"/>
            <a:ext cx="6883809" cy="4723714"/>
          </a:xfrm>
          <a:effectLst>
            <a:glow rad="228600">
              <a:schemeClr val="accent4">
                <a:satMod val="175000"/>
                <a:alpha val="40000"/>
              </a:schemeClr>
            </a:glow>
          </a:effectLst>
        </p:spPr>
        <p:txBody>
          <a:bodyPr>
            <a:normAutofit/>
          </a:bodyPr>
          <a:lstStyle/>
          <a:p>
            <a:pPr marL="0" indent="0" algn="l">
              <a:buNone/>
            </a:pPr>
            <a:r>
              <a:rPr lang="en-US" i="0">
                <a:solidFill>
                  <a:srgbClr val="212529"/>
                </a:solidFill>
                <a:effectLst/>
                <a:latin typeface="Open Sans" panose="020B0606030504020204" pitchFamily="34" charset="0"/>
              </a:rPr>
              <a:t>We’ve tried to make it easy for your to</a:t>
            </a:r>
            <a:r>
              <a:rPr lang="en-US">
                <a:solidFill>
                  <a:srgbClr val="212529"/>
                </a:solidFill>
                <a:latin typeface="Open Sans" panose="020B0606030504020204" pitchFamily="34" charset="0"/>
              </a:rPr>
              <a:t> develop a biosketch</a:t>
            </a:r>
          </a:p>
          <a:p>
            <a:pPr marL="0" indent="0" algn="l">
              <a:buNone/>
            </a:pPr>
            <a:endParaRPr lang="en-US" sz="1050" i="0">
              <a:solidFill>
                <a:srgbClr val="212529"/>
              </a:solidFill>
              <a:effectLst/>
              <a:latin typeface="Open Sans" panose="020B0606030504020204" pitchFamily="34" charset="0"/>
            </a:endParaRPr>
          </a:p>
          <a:p>
            <a:pPr algn="l"/>
            <a:r>
              <a:rPr lang="en-US" b="1">
                <a:solidFill>
                  <a:srgbClr val="20558A"/>
                </a:solidFill>
                <a:hlinkClick r:id="rId3">
                  <a:extLst>
                    <a:ext uri="{A12FA001-AC4F-418D-AE19-62706E023703}">
                      <ahyp:hlinkClr xmlns:ahyp="http://schemas.microsoft.com/office/drawing/2018/hyperlinkcolor" val="tx"/>
                    </a:ext>
                  </a:extLst>
                </a:hlinkClick>
              </a:rPr>
              <a:t>ORCID</a:t>
            </a:r>
            <a:r>
              <a:rPr lang="en-US" b="1"/>
              <a:t> </a:t>
            </a:r>
            <a:r>
              <a:rPr lang="en-US"/>
              <a:t>(</a:t>
            </a:r>
            <a:r>
              <a:rPr lang="en-US" b="0">
                <a:effectLst/>
              </a:rPr>
              <a:t>Open Researcher and Contributor ID</a:t>
            </a:r>
            <a:r>
              <a:rPr lang="en-US" b="0"/>
              <a:t>) is a</a:t>
            </a:r>
            <a:r>
              <a:rPr lang="en-US"/>
              <a:t>n open-source personal identifier that links your bibliography to your eRA Commons account as well as many journals</a:t>
            </a:r>
          </a:p>
          <a:p>
            <a:pPr algn="l"/>
            <a:r>
              <a:rPr lang="en-US" b="1" err="1">
                <a:solidFill>
                  <a:srgbClr val="20558A"/>
                </a:solidFill>
                <a:effectLst/>
                <a:hlinkClick r:id="rId4">
                  <a:extLst>
                    <a:ext uri="{A12FA001-AC4F-418D-AE19-62706E023703}">
                      <ahyp:hlinkClr xmlns:ahyp="http://schemas.microsoft.com/office/drawing/2018/hyperlinkcolor" val="tx"/>
                    </a:ext>
                  </a:extLst>
                </a:hlinkClick>
              </a:rPr>
              <a:t>SciENcv</a:t>
            </a:r>
            <a:r>
              <a:rPr lang="en-US">
                <a:solidFill>
                  <a:srgbClr val="20558A"/>
                </a:solidFill>
                <a:effectLst/>
              </a:rPr>
              <a:t> </a:t>
            </a:r>
            <a:r>
              <a:rPr lang="en-US">
                <a:solidFill>
                  <a:srgbClr val="111111"/>
                </a:solidFill>
                <a:effectLst/>
              </a:rPr>
              <a:t>(Science Experts Network Curriculum Vitae) is an NIH application that will help you build your biosketch</a:t>
            </a:r>
          </a:p>
          <a:p>
            <a:pPr algn="l"/>
            <a:r>
              <a:rPr lang="en-US">
                <a:solidFill>
                  <a:srgbClr val="20558A"/>
                </a:solidFill>
                <a:hlinkClick r:id="rId5">
                  <a:extLst>
                    <a:ext uri="{A12FA001-AC4F-418D-AE19-62706E023703}">
                      <ahyp:hlinkClr xmlns:ahyp="http://schemas.microsoft.com/office/drawing/2018/hyperlinkcolor" val="tx"/>
                    </a:ext>
                  </a:extLst>
                </a:hlinkClick>
              </a:rPr>
              <a:t>Format pages, instructions, and samples </a:t>
            </a:r>
            <a:r>
              <a:rPr lang="en-US">
                <a:solidFill>
                  <a:srgbClr val="111111"/>
                </a:solidFill>
              </a:rPr>
              <a:t>are available on the NIH Grants site</a:t>
            </a:r>
          </a:p>
          <a:p>
            <a:pPr algn="l"/>
            <a:endParaRPr lang="en-US" b="1">
              <a:solidFill>
                <a:srgbClr val="111111"/>
              </a:solidFill>
              <a:effectLst/>
              <a:latin typeface="Roboto" panose="02000000000000000000" pitchFamily="2" charset="0"/>
            </a:endParaRP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6"/>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4371975"/>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4E33C7-4C86-6549-261B-9A1916677A89}"/>
              </a:ext>
            </a:extLst>
          </p:cNvPr>
          <p:cNvSpPr txBox="1"/>
          <p:nvPr/>
        </p:nvSpPr>
        <p:spPr>
          <a:xfrm>
            <a:off x="3304808" y="6170394"/>
            <a:ext cx="5582383" cy="369332"/>
          </a:xfrm>
          <a:prstGeom prst="rect">
            <a:avLst/>
          </a:prstGeom>
          <a:solidFill>
            <a:srgbClr val="C9E1E0"/>
          </a:solidFill>
        </p:spPr>
        <p:txBody>
          <a:bodyPr wrap="square" rtlCol="0">
            <a:spAutoFit/>
          </a:bodyPr>
          <a:lstStyle>
            <a:defPPr>
              <a:defRPr lang="en-US"/>
            </a:defPPr>
            <a:lvl1pPr>
              <a:defRPr b="1"/>
            </a:lvl1pPr>
          </a:lstStyle>
          <a:p>
            <a:r>
              <a:rPr lang="en-US" b="0"/>
              <a:t>Tip:  </a:t>
            </a:r>
            <a:r>
              <a:rPr lang="en-US" b="0">
                <a:solidFill>
                  <a:srgbClr val="20558A"/>
                </a:solidFill>
                <a:hlinkClick r:id="rId7">
                  <a:extLst>
                    <a:ext uri="{A12FA001-AC4F-418D-AE19-62706E023703}">
                      <ahyp:hlinkClr xmlns:ahyp="http://schemas.microsoft.com/office/drawing/2018/hyperlinkcolor" val="tx"/>
                    </a:ext>
                  </a:extLst>
                </a:hlinkClick>
              </a:rPr>
              <a:t>Changes are coming to NIH </a:t>
            </a:r>
            <a:r>
              <a:rPr lang="en-US" b="0" err="1">
                <a:solidFill>
                  <a:srgbClr val="20558A"/>
                </a:solidFill>
                <a:hlinkClick r:id="rId7">
                  <a:extLst>
                    <a:ext uri="{A12FA001-AC4F-418D-AE19-62706E023703}">
                      <ahyp:hlinkClr xmlns:ahyp="http://schemas.microsoft.com/office/drawing/2018/hyperlinkcolor" val="tx"/>
                    </a:ext>
                  </a:extLst>
                </a:hlinkClick>
              </a:rPr>
              <a:t>biosketches</a:t>
            </a:r>
            <a:r>
              <a:rPr lang="en-US" b="0">
                <a:solidFill>
                  <a:srgbClr val="20558A"/>
                </a:solidFill>
                <a:hlinkClick r:id="rId7">
                  <a:extLst>
                    <a:ext uri="{A12FA001-AC4F-418D-AE19-62706E023703}">
                      <ahyp:hlinkClr xmlns:ahyp="http://schemas.microsoft.com/office/drawing/2018/hyperlinkcolor" val="tx"/>
                    </a:ext>
                  </a:extLst>
                </a:hlinkClick>
              </a:rPr>
              <a:t> in May 2025</a:t>
            </a:r>
            <a:endParaRPr lang="en-US" b="0">
              <a:solidFill>
                <a:srgbClr val="20558A"/>
              </a:solidFill>
            </a:endParaRPr>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71</a:t>
            </a:fld>
            <a:endParaRPr lang="en-US"/>
          </a:p>
        </p:txBody>
      </p:sp>
    </p:spTree>
    <p:extLst>
      <p:ext uri="{BB962C8B-B14F-4D97-AF65-F5344CB8AC3E}">
        <p14:creationId xmlns:p14="http://schemas.microsoft.com/office/powerpoint/2010/main" val="25428395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DE3569-1BA4-51DD-5E87-4ED8BF9CF45B}"/>
              </a:ext>
            </a:extLst>
          </p:cNvPr>
          <p:cNvSpPr>
            <a:spLocks noGrp="1"/>
          </p:cNvSpPr>
          <p:nvPr>
            <p:ph type="title"/>
          </p:nvPr>
        </p:nvSpPr>
        <p:spPr/>
        <p:txBody>
          <a:bodyPr/>
          <a:lstStyle/>
          <a:p>
            <a:r>
              <a:rPr lang="en-US"/>
              <a:t>How to Request a Specific Scientific Review Groups</a:t>
            </a:r>
          </a:p>
        </p:txBody>
      </p:sp>
      <p:pic>
        <p:nvPicPr>
          <p:cNvPr id="6" name="Content Placeholder 5" descr="Screenshot of the Center for Scientific Review Request a Scientific Review Group Page.">
            <a:extLst>
              <a:ext uri="{FF2B5EF4-FFF2-40B4-BE49-F238E27FC236}">
                <a16:creationId xmlns:a16="http://schemas.microsoft.com/office/drawing/2014/main" id="{27CDDEFB-5F37-22A7-C70C-B39F816D6B71}"/>
              </a:ext>
            </a:extLst>
          </p:cNvPr>
          <p:cNvPicPr>
            <a:picLocks noGrp="1" noChangeAspect="1"/>
          </p:cNvPicPr>
          <p:nvPr>
            <p:ph idx="1"/>
          </p:nvPr>
        </p:nvPicPr>
        <p:blipFill rotWithShape="1">
          <a:blip r:embed="rId2"/>
          <a:srcRect b="5387"/>
          <a:stretch/>
        </p:blipFill>
        <p:spPr>
          <a:xfrm>
            <a:off x="2289395" y="1825625"/>
            <a:ext cx="7613209" cy="4116943"/>
          </a:xfrm>
        </p:spPr>
      </p:pic>
      <p:sp>
        <p:nvSpPr>
          <p:cNvPr id="3" name="TextBox 2">
            <a:extLst>
              <a:ext uri="{FF2B5EF4-FFF2-40B4-BE49-F238E27FC236}">
                <a16:creationId xmlns:a16="http://schemas.microsoft.com/office/drawing/2014/main" id="{D9A391BE-D3EC-D569-5F53-A3F9740AEDDF}"/>
              </a:ext>
            </a:extLst>
          </p:cNvPr>
          <p:cNvSpPr txBox="1"/>
          <p:nvPr/>
        </p:nvSpPr>
        <p:spPr>
          <a:xfrm>
            <a:off x="4437245" y="5942568"/>
            <a:ext cx="3869357" cy="369332"/>
          </a:xfrm>
          <a:prstGeom prst="rect">
            <a:avLst/>
          </a:prstGeom>
          <a:solidFill>
            <a:srgbClr val="C9E1E0"/>
          </a:solidFill>
        </p:spPr>
        <p:txBody>
          <a:bodyPr wrap="square" rtlCol="0">
            <a:spAutoFit/>
          </a:bodyPr>
          <a:lstStyle>
            <a:defPPr>
              <a:defRPr lang="en-US"/>
            </a:defPPr>
            <a:lvl1pPr>
              <a:defRPr b="0"/>
            </a:lvl1pPr>
          </a:lstStyle>
          <a:p>
            <a:r>
              <a:rPr lang="en-US"/>
              <a:t>Resource: </a:t>
            </a:r>
            <a:r>
              <a:rPr lang="en-US">
                <a:solidFill>
                  <a:srgbClr val="20558A"/>
                </a:solidFill>
                <a:hlinkClick r:id="rId3">
                  <a:extLst>
                    <a:ext uri="{A12FA001-AC4F-418D-AE19-62706E023703}">
                      <ahyp:hlinkClr xmlns:ahyp="http://schemas.microsoft.com/office/drawing/2018/hyperlinkcolor" val="tx"/>
                    </a:ext>
                  </a:extLst>
                </a:hlinkClick>
              </a:rPr>
              <a:t>Assignment Request Form</a:t>
            </a:r>
            <a:endParaRPr lang="en-US">
              <a:solidFill>
                <a:srgbClr val="20558A"/>
              </a:solidFill>
            </a:endParaRPr>
          </a:p>
        </p:txBody>
      </p:sp>
      <p:sp>
        <p:nvSpPr>
          <p:cNvPr id="2" name="Slide Number Placeholder 1">
            <a:extLst>
              <a:ext uri="{FF2B5EF4-FFF2-40B4-BE49-F238E27FC236}">
                <a16:creationId xmlns:a16="http://schemas.microsoft.com/office/drawing/2014/main" id="{7A83387D-D3A7-5DF8-42C4-533E1BA7CA4B}"/>
              </a:ext>
            </a:extLst>
          </p:cNvPr>
          <p:cNvSpPr>
            <a:spLocks noGrp="1"/>
          </p:cNvSpPr>
          <p:nvPr>
            <p:ph type="sldNum" sz="quarter" idx="12"/>
          </p:nvPr>
        </p:nvSpPr>
        <p:spPr/>
        <p:txBody>
          <a:bodyPr/>
          <a:lstStyle/>
          <a:p>
            <a:fld id="{A7DDB576-49B3-42E2-89EA-6E35EA8EF806}" type="slidenum">
              <a:rPr lang="en-US" smtClean="0"/>
              <a:pPr/>
              <a:t>72</a:t>
            </a:fld>
            <a:endParaRPr lang="en-US"/>
          </a:p>
        </p:txBody>
      </p:sp>
    </p:spTree>
    <p:extLst>
      <p:ext uri="{BB962C8B-B14F-4D97-AF65-F5344CB8AC3E}">
        <p14:creationId xmlns:p14="http://schemas.microsoft.com/office/powerpoint/2010/main" val="850688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55DB9-6FFB-0799-2785-68D663B0FCDB}"/>
              </a:ext>
            </a:extLst>
          </p:cNvPr>
          <p:cNvSpPr>
            <a:spLocks noGrp="1"/>
          </p:cNvSpPr>
          <p:nvPr>
            <p:ph type="title"/>
          </p:nvPr>
        </p:nvSpPr>
        <p:spPr>
          <a:xfrm>
            <a:off x="394635" y="2646948"/>
            <a:ext cx="4716379" cy="1299685"/>
          </a:xfrm>
          <a:noFill/>
        </p:spPr>
        <p:txBody>
          <a:bodyPr vert="horz" lIns="91440" tIns="45720" rIns="91440" bIns="45720" rtlCol="0" anchor="ctr">
            <a:noAutofit/>
          </a:bodyPr>
          <a:lstStyle/>
          <a:p>
            <a:pPr algn="ctr"/>
            <a:r>
              <a:rPr lang="en-US" kern="1200">
                <a:solidFill>
                  <a:schemeClr val="tx1"/>
                </a:solidFill>
                <a:latin typeface="+mj-lt"/>
                <a:ea typeface="+mj-ea"/>
                <a:cs typeface="+mj-cs"/>
              </a:rPr>
              <a:t>Application Guide: PHS Assignment Request Form</a:t>
            </a:r>
          </a:p>
        </p:txBody>
      </p:sp>
      <p:pic>
        <p:nvPicPr>
          <p:cNvPr id="6" name="Content Placeholder 5" descr="Screenshot of the General Application Guide section on the PHS Assignment Request Form">
            <a:extLst>
              <a:ext uri="{FF2B5EF4-FFF2-40B4-BE49-F238E27FC236}">
                <a16:creationId xmlns:a16="http://schemas.microsoft.com/office/drawing/2014/main" id="{7748E978-BE28-3901-C5FE-D81468C82305}"/>
              </a:ext>
            </a:extLst>
          </p:cNvPr>
          <p:cNvPicPr>
            <a:picLocks noGrp="1" noChangeAspect="1"/>
          </p:cNvPicPr>
          <p:nvPr>
            <p:ph idx="1"/>
          </p:nvPr>
        </p:nvPicPr>
        <p:blipFill>
          <a:blip r:embed="rId2"/>
          <a:stretch>
            <a:fillRect/>
          </a:stretch>
        </p:blipFill>
        <p:spPr>
          <a:xfrm>
            <a:off x="5438984" y="643466"/>
            <a:ext cx="5457363" cy="5568739"/>
          </a:xfrm>
          <a:prstGeom prst="rect">
            <a:avLst/>
          </a:prstGeom>
        </p:spPr>
      </p:pic>
      <p:sp>
        <p:nvSpPr>
          <p:cNvPr id="3" name="Slide Number Placeholder 1">
            <a:extLst>
              <a:ext uri="{FF2B5EF4-FFF2-40B4-BE49-F238E27FC236}">
                <a16:creationId xmlns:a16="http://schemas.microsoft.com/office/drawing/2014/main" id="{80569499-28D8-3660-15D3-D7C482308593}"/>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73</a:t>
            </a:fld>
            <a:endParaRPr lang="en-US"/>
          </a:p>
        </p:txBody>
      </p:sp>
    </p:spTree>
    <p:extLst>
      <p:ext uri="{BB962C8B-B14F-4D97-AF65-F5344CB8AC3E}">
        <p14:creationId xmlns:p14="http://schemas.microsoft.com/office/powerpoint/2010/main" val="38200109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of the PHS Assignment Request Form ">
            <a:extLst>
              <a:ext uri="{FF2B5EF4-FFF2-40B4-BE49-F238E27FC236}">
                <a16:creationId xmlns:a16="http://schemas.microsoft.com/office/drawing/2014/main" id="{73FA0C06-8890-DB97-C742-CFAAD55341EF}"/>
              </a:ext>
            </a:extLst>
          </p:cNvPr>
          <p:cNvPicPr>
            <a:picLocks noChangeAspect="1"/>
          </p:cNvPicPr>
          <p:nvPr/>
        </p:nvPicPr>
        <p:blipFill>
          <a:blip r:embed="rId2"/>
          <a:stretch>
            <a:fillRect/>
          </a:stretch>
        </p:blipFill>
        <p:spPr>
          <a:xfrm>
            <a:off x="0" y="1640777"/>
            <a:ext cx="12192000" cy="3576446"/>
          </a:xfrm>
          <a:prstGeom prst="rect">
            <a:avLst/>
          </a:prstGeom>
        </p:spPr>
      </p:pic>
      <p:sp>
        <p:nvSpPr>
          <p:cNvPr id="8" name="Title 7">
            <a:extLst>
              <a:ext uri="{FF2B5EF4-FFF2-40B4-BE49-F238E27FC236}">
                <a16:creationId xmlns:a16="http://schemas.microsoft.com/office/drawing/2014/main" id="{34FB739E-3ADF-BCF2-AA49-6EA3F6108E20}"/>
              </a:ext>
            </a:extLst>
          </p:cNvPr>
          <p:cNvSpPr>
            <a:spLocks noGrp="1"/>
          </p:cNvSpPr>
          <p:nvPr>
            <p:ph type="title"/>
          </p:nvPr>
        </p:nvSpPr>
        <p:spPr/>
        <p:txBody>
          <a:bodyPr/>
          <a:lstStyle/>
          <a:p>
            <a:r>
              <a:rPr lang="en-US"/>
              <a:t>PHS Assignment Request Form</a:t>
            </a:r>
          </a:p>
        </p:txBody>
      </p:sp>
      <p:sp>
        <p:nvSpPr>
          <p:cNvPr id="9" name="Slide Number Placeholder 1">
            <a:extLst>
              <a:ext uri="{FF2B5EF4-FFF2-40B4-BE49-F238E27FC236}">
                <a16:creationId xmlns:a16="http://schemas.microsoft.com/office/drawing/2014/main" id="{2C97C80B-37B5-991B-82C4-34374334848A}"/>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74</a:t>
            </a:fld>
            <a:endParaRPr lang="en-US"/>
          </a:p>
        </p:txBody>
      </p:sp>
    </p:spTree>
    <p:extLst>
      <p:ext uri="{BB962C8B-B14F-4D97-AF65-F5344CB8AC3E}">
        <p14:creationId xmlns:p14="http://schemas.microsoft.com/office/powerpoint/2010/main" val="22918676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EC779AF-C8FF-5E65-A16F-6C7FB57976F4}"/>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D55FDCE2-45DC-6058-B940-7078554C9E09}"/>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10" name="Title 1">
            <a:extLst>
              <a:ext uri="{FF2B5EF4-FFF2-40B4-BE49-F238E27FC236}">
                <a16:creationId xmlns:a16="http://schemas.microsoft.com/office/drawing/2014/main" id="{CB7A5212-6925-40B5-2C1A-22C26434A3D9}"/>
              </a:ext>
            </a:extLst>
          </p:cNvPr>
          <p:cNvSpPr>
            <a:spLocks noGrp="1"/>
          </p:cNvSpPr>
          <p:nvPr>
            <p:ph type="title"/>
          </p:nvPr>
        </p:nvSpPr>
        <p:spPr>
          <a:xfrm>
            <a:off x="1079126" y="819567"/>
            <a:ext cx="10030691" cy="1546844"/>
          </a:xfrm>
          <a:solidFill>
            <a:srgbClr val="853A51"/>
          </a:solidFill>
        </p:spPr>
        <p:txBody>
          <a:bodyPr vert="horz" lIns="91440" tIns="45720" rIns="91440" bIns="45720" rtlCol="0" anchor="ctr">
            <a:normAutofit fontScale="90000"/>
          </a:bodyPr>
          <a:lstStyle/>
          <a:p>
            <a:pPr>
              <a:lnSpc>
                <a:spcPct val="90000"/>
              </a:lnSpc>
            </a:pPr>
            <a:br>
              <a:rPr lang="en-US" sz="5400" b="1">
                <a:effectLst>
                  <a:outerShdw blurRad="38100" dist="38100" dir="2700000" algn="tl">
                    <a:srgbClr val="000000">
                      <a:alpha val="43137"/>
                    </a:srgbClr>
                  </a:outerShdw>
                </a:effectLst>
              </a:rPr>
            </a:br>
            <a:r>
              <a:rPr lang="en-US" sz="5400" b="1">
                <a:effectLst>
                  <a:outerShdw blurRad="38100" dist="38100" dir="2700000" algn="tl">
                    <a:srgbClr val="000000">
                      <a:alpha val="43137"/>
                    </a:srgbClr>
                  </a:outerShdw>
                </a:effectLst>
              </a:rPr>
              <a:t> </a:t>
            </a:r>
            <a:r>
              <a:rPr lang="en-US" sz="5300" b="1">
                <a:effectLst>
                  <a:outerShdw blurRad="38100" dist="38100" dir="2700000" algn="tl">
                    <a:srgbClr val="000000">
                      <a:alpha val="43137"/>
                    </a:srgbClr>
                  </a:outerShdw>
                </a:effectLst>
              </a:rPr>
              <a:t>Q&amp;A:</a:t>
            </a:r>
            <a:br>
              <a:rPr lang="en-US" sz="5400" b="1">
                <a:effectLst>
                  <a:outerShdw blurRad="38100" dist="38100" dir="2700000" algn="tl">
                    <a:srgbClr val="000000">
                      <a:alpha val="43137"/>
                    </a:srgbClr>
                  </a:outerShdw>
                </a:effectLst>
              </a:rPr>
            </a:br>
            <a:r>
              <a:rPr lang="en-US" sz="3600" b="1">
                <a:solidFill>
                  <a:schemeClr val="accent4"/>
                </a:solidFill>
                <a:effectLst>
                  <a:outerShdw blurRad="38100" dist="38100" dir="2700000" algn="tl">
                    <a:srgbClr val="000000">
                      <a:alpha val="43137"/>
                    </a:srgbClr>
                  </a:outerShdw>
                </a:effectLst>
              </a:rPr>
              <a:t>Write the Application</a:t>
            </a:r>
            <a:br>
              <a:rPr lang="en-US" sz="54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grpSp>
        <p:nvGrpSpPr>
          <p:cNvPr id="14" name="Group 13" descr="Moderator Photo and Text of Megan Columbus&#10;Director&#10;Division of Communications and Outreach&#10;NIH Office of Extramural Research (OER), NIH&#10;">
            <a:extLst>
              <a:ext uri="{FF2B5EF4-FFF2-40B4-BE49-F238E27FC236}">
                <a16:creationId xmlns:a16="http://schemas.microsoft.com/office/drawing/2014/main" id="{0EBBA97C-F6C3-12EC-AEDE-5F3951EBFF65}"/>
              </a:ext>
            </a:extLst>
          </p:cNvPr>
          <p:cNvGrpSpPr/>
          <p:nvPr/>
        </p:nvGrpSpPr>
        <p:grpSpPr>
          <a:xfrm>
            <a:off x="1973569" y="2819763"/>
            <a:ext cx="3738282" cy="3564891"/>
            <a:chOff x="1927412" y="3121961"/>
            <a:chExt cx="3738282" cy="3564891"/>
          </a:xfrm>
        </p:grpSpPr>
        <p:grpSp>
          <p:nvGrpSpPr>
            <p:cNvPr id="3" name="Group 2">
              <a:extLst>
                <a:ext uri="{FF2B5EF4-FFF2-40B4-BE49-F238E27FC236}">
                  <a16:creationId xmlns:a16="http://schemas.microsoft.com/office/drawing/2014/main" id="{6E275883-D90E-B0B0-5DA8-726CE20CE99A}"/>
                </a:ext>
              </a:extLst>
            </p:cNvPr>
            <p:cNvGrpSpPr/>
            <p:nvPr/>
          </p:nvGrpSpPr>
          <p:grpSpPr>
            <a:xfrm>
              <a:off x="2295830" y="3265071"/>
              <a:ext cx="3011848" cy="2942337"/>
              <a:chOff x="7693889" y="473581"/>
              <a:chExt cx="3011848" cy="2942341"/>
            </a:xfrm>
          </p:grpSpPr>
          <p:sp>
            <p:nvSpPr>
              <p:cNvPr id="5" name="TextBox 4" descr="Photo and Text&#10;Megan Columbus&#10;Director&#10;Division of Communications and Outreach&#10;&#10;NIH Office of Extramural Research (OER)">
                <a:extLst>
                  <a:ext uri="{FF2B5EF4-FFF2-40B4-BE49-F238E27FC236}">
                    <a16:creationId xmlns:a16="http://schemas.microsoft.com/office/drawing/2014/main" id="{E57BC0B2-6192-61C9-4CA2-8265BB7F322D}"/>
                  </a:ext>
                </a:extLst>
              </p:cNvPr>
              <p:cNvSpPr txBox="1"/>
              <p:nvPr/>
            </p:nvSpPr>
            <p:spPr>
              <a:xfrm>
                <a:off x="7693889" y="2369481"/>
                <a:ext cx="3011848" cy="1046441"/>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03691" y="1067538"/>
                <a:ext cx="2203772" cy="1292971"/>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21961"/>
              <a:ext cx="3738282" cy="3564891"/>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descr="Photo and text of LeShawndra Price, Ph.D. &#10;Director, Office of Research Training and &#10;Special Programs (ORTSP)&#10;National Institute of Allergy and Infectious Diseases (NIAID, NIH)&#10;&#10;">
            <a:extLst>
              <a:ext uri="{FF2B5EF4-FFF2-40B4-BE49-F238E27FC236}">
                <a16:creationId xmlns:a16="http://schemas.microsoft.com/office/drawing/2014/main" id="{CCB4BAB6-6E0B-5C46-A225-AE72207F65D6}"/>
              </a:ext>
            </a:extLst>
          </p:cNvPr>
          <p:cNvGrpSpPr/>
          <p:nvPr/>
        </p:nvGrpSpPr>
        <p:grpSpPr>
          <a:xfrm>
            <a:off x="6344615" y="2827855"/>
            <a:ext cx="3738282" cy="3564893"/>
            <a:chOff x="6344615" y="2827855"/>
            <a:chExt cx="3738282" cy="3564893"/>
          </a:xfrm>
        </p:grpSpPr>
        <p:sp>
          <p:nvSpPr>
            <p:cNvPr id="12" name="TextBox 11" descr="Presenter Photo and Text&#10;LeShawndra Price, Ph.D.&#10;Director &#10;Office of Research Training and &#10;Special Programs (ORTSP)&#10;&#10;National Institute of Allergy and Infectious Diseases (NIAID)&#10;">
              <a:extLst>
                <a:ext uri="{FF2B5EF4-FFF2-40B4-BE49-F238E27FC236}">
                  <a16:creationId xmlns:a16="http://schemas.microsoft.com/office/drawing/2014/main" id="{1CF970FA-CD3F-51F1-3997-6E684545B152}"/>
                </a:ext>
              </a:extLst>
            </p:cNvPr>
            <p:cNvSpPr txBox="1"/>
            <p:nvPr/>
          </p:nvSpPr>
          <p:spPr>
            <a:xfrm>
              <a:off x="6509710" y="4874074"/>
              <a:ext cx="3573187" cy="1415772"/>
            </a:xfrm>
            <a:prstGeom prst="rect">
              <a:avLst/>
            </a:prstGeom>
            <a:noFill/>
          </p:spPr>
          <p:txBody>
            <a:bodyPr wrap="square" rtlCol="0">
              <a:spAutoFit/>
            </a:bodyPr>
            <a:lstStyle/>
            <a:p>
              <a:pPr algn="ctr"/>
              <a:r>
                <a:rPr lang="en-US" sz="1400" b="1"/>
                <a:t>LeShawndra Price, Ph.D.</a:t>
              </a:r>
            </a:p>
            <a:p>
              <a:pPr algn="ctr"/>
              <a:r>
                <a:rPr lang="en-US" sz="1200"/>
                <a:t>Director </a:t>
              </a:r>
              <a:endParaRPr lang="en-US" sz="1200">
                <a:cs typeface="Calibri"/>
              </a:endParaRPr>
            </a:p>
            <a:p>
              <a:pPr algn="ctr"/>
              <a:r>
                <a:rPr lang="en-US" sz="1200"/>
                <a:t>Office of Research Training and </a:t>
              </a:r>
              <a:endParaRPr lang="en-US" sz="1200">
                <a:cs typeface="Calibri"/>
              </a:endParaRPr>
            </a:p>
            <a:p>
              <a:pPr algn="ctr"/>
              <a:r>
                <a:rPr lang="en-US" sz="1200"/>
                <a:t>Special Programs (ORTSP)</a:t>
              </a:r>
              <a:endParaRPr lang="en-US" sz="1200">
                <a:cs typeface="Calibri"/>
              </a:endParaRPr>
            </a:p>
            <a:p>
              <a:pPr algn="ctr"/>
              <a:endParaRPr lang="en-US" sz="1200"/>
            </a:p>
            <a:p>
              <a:pPr algn="ctr"/>
              <a:r>
                <a:rPr lang="en-US" sz="1200"/>
                <a:t>National Institute of Allergy and Infectious Diseases (NIAID), NIH</a:t>
              </a:r>
              <a:endParaRPr lang="en-US" sz="1200">
                <a:cs typeface="Calibri"/>
              </a:endParaRPr>
            </a:p>
          </p:txBody>
        </p:sp>
        <p:sp>
          <p:nvSpPr>
            <p:cNvPr id="93" name="TextBox 92">
              <a:extLst>
                <a:ext uri="{FF2B5EF4-FFF2-40B4-BE49-F238E27FC236}">
                  <a16:creationId xmlns:a16="http://schemas.microsoft.com/office/drawing/2014/main" id="{7FF5FB3C-ADEB-518C-02D3-E74008C64F18}"/>
                </a:ext>
              </a:extLst>
            </p:cNvPr>
            <p:cNvSpPr txBox="1"/>
            <p:nvPr/>
          </p:nvSpPr>
          <p:spPr>
            <a:xfrm>
              <a:off x="6787616" y="3011496"/>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6" name="Rectangle 5">
              <a:extLst>
                <a:ext uri="{FF2B5EF4-FFF2-40B4-BE49-F238E27FC236}">
                  <a16:creationId xmlns:a16="http://schemas.microsoft.com/office/drawing/2014/main" id="{E1604508-AE97-05C8-DA2F-D016A125C0F6}"/>
                </a:ext>
              </a:extLst>
            </p:cNvPr>
            <p:cNvSpPr/>
            <p:nvPr/>
          </p:nvSpPr>
          <p:spPr>
            <a:xfrm>
              <a:off x="6344615" y="2827855"/>
              <a:ext cx="3738282" cy="3564893"/>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67E7BA4-7464-BB02-9AA3-FF1D21569047}"/>
                </a:ext>
              </a:extLst>
            </p:cNvPr>
            <p:cNvPicPr>
              <a:picLocks noChangeAspect="1"/>
            </p:cNvPicPr>
            <p:nvPr/>
          </p:nvPicPr>
          <p:blipFill>
            <a:blip r:embed="rId5"/>
            <a:stretch>
              <a:fillRect/>
            </a:stretch>
          </p:blipFill>
          <p:spPr>
            <a:xfrm>
              <a:off x="7051705" y="3600135"/>
              <a:ext cx="2268808" cy="1229403"/>
            </a:xfrm>
            <a:prstGeom prst="rect">
              <a:avLst/>
            </a:prstGeom>
          </p:spPr>
        </p:pic>
      </p:grpSp>
    </p:spTree>
    <p:custDataLst>
      <p:tags r:id="rId1"/>
    </p:custDataLst>
    <p:extLst>
      <p:ext uri="{BB962C8B-B14F-4D97-AF65-F5344CB8AC3E}">
        <p14:creationId xmlns:p14="http://schemas.microsoft.com/office/powerpoint/2010/main" val="3993819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umalateral Whole Brain Image using colors red, green, yellow, and blue">
            <a:extLst>
              <a:ext uri="{FF2B5EF4-FFF2-40B4-BE49-F238E27FC236}">
                <a16:creationId xmlns:a16="http://schemas.microsoft.com/office/drawing/2014/main" id="{C7B2E347-909F-54A3-7CC0-F9A5A93DAA8F}"/>
              </a:ext>
            </a:extLst>
          </p:cNvPr>
          <p:cNvPicPr>
            <a:picLocks noChangeAspect="1"/>
          </p:cNvPicPr>
          <p:nvPr/>
        </p:nvPicPr>
        <p:blipFill rotWithShape="1">
          <a:blip r:embed="rId6">
            <a:extLst>
              <a:ext uri="{28A0092B-C50C-407E-A947-70E740481C1C}">
                <a14:useLocalDpi xmlns:a14="http://schemas.microsoft.com/office/drawing/2010/main" val="0"/>
              </a:ext>
            </a:extLst>
          </a:blip>
          <a:srcRect t="1355" r="6409" b="1355"/>
          <a:stretch/>
        </p:blipFill>
        <p:spPr>
          <a:xfrm>
            <a:off x="3011962" y="0"/>
            <a:ext cx="9180038" cy="685800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62753" y="-2376580"/>
            <a:ext cx="6660412" cy="3692028"/>
          </a:xfrm>
          <a:noFill/>
        </p:spPr>
        <p:txBody>
          <a:bodyPr vert="horz" lIns="91440" tIns="45720" rIns="91440" bIns="45720" rtlCol="0" anchor="b">
            <a:normAutofit/>
          </a:bodyPr>
          <a:lstStyle/>
          <a:p>
            <a:pPr algn="l">
              <a:lnSpc>
                <a:spcPct val="90000"/>
              </a:lnSpc>
            </a:pPr>
            <a:r>
              <a:rPr lang="en-US" sz="6000" b="1">
                <a:solidFill>
                  <a:srgbClr val="20558A"/>
                </a:solidFill>
              </a:rPr>
              <a:t>INTERMISSION</a:t>
            </a:r>
          </a:p>
        </p:txBody>
      </p:sp>
      <p:sp>
        <p:nvSpPr>
          <p:cNvPr id="5" name="TextBox 4">
            <a:extLst>
              <a:ext uri="{FF2B5EF4-FFF2-40B4-BE49-F238E27FC236}">
                <a16:creationId xmlns:a16="http://schemas.microsoft.com/office/drawing/2014/main" id="{7F626CE5-989D-0778-F9E5-0F1692121EDE}"/>
              </a:ext>
            </a:extLst>
          </p:cNvPr>
          <p:cNvSpPr txBox="1"/>
          <p:nvPr/>
        </p:nvSpPr>
        <p:spPr>
          <a:xfrm>
            <a:off x="106926" y="1161208"/>
            <a:ext cx="4985027" cy="523220"/>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The next segment will begin</a:t>
            </a:r>
          </a:p>
        </p:txBody>
      </p:sp>
      <p:sp>
        <p:nvSpPr>
          <p:cNvPr id="7" name="TextBox 6">
            <a:extLst>
              <a:ext uri="{FF2B5EF4-FFF2-40B4-BE49-F238E27FC236}">
                <a16:creationId xmlns:a16="http://schemas.microsoft.com/office/drawing/2014/main" id="{3EAC6964-6578-648B-BEDE-BF248E24F722}"/>
              </a:ext>
            </a:extLst>
          </p:cNvPr>
          <p:cNvSpPr txBox="1"/>
          <p:nvPr/>
        </p:nvSpPr>
        <p:spPr>
          <a:xfrm>
            <a:off x="188325" y="2404079"/>
            <a:ext cx="4903628" cy="2308324"/>
          </a:xfrm>
          <a:prstGeom prst="rect">
            <a:avLst/>
          </a:prstGeom>
          <a:noFill/>
        </p:spPr>
        <p:txBody>
          <a:bodyPr wrap="square" rtlCol="0">
            <a:spAutoFit/>
          </a:bodyPr>
          <a:lstStyle/>
          <a:p>
            <a:r>
              <a:rPr lang="en-US" b="1">
                <a:solidFill>
                  <a:srgbClr val="20558A"/>
                </a:solidFill>
                <a:latin typeface="Open Sans" panose="020B0606030504020204" pitchFamily="34" charset="0"/>
                <a:ea typeface="Open Sans" panose="020B0606030504020204" pitchFamily="34" charset="0"/>
                <a:cs typeface="Open Sans" panose="020B0606030504020204" pitchFamily="34" charset="0"/>
              </a:rPr>
              <a:t>What’s Coming Up?</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Submit Your Application: eRA Commons</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Walk-Through of a Summary Statement</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Writing Your Application</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Highlights of the Notice of Award</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Monitoring and Reporting Overview</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Top Tips from NIH Program Experts</a:t>
            </a:r>
          </a:p>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579161A-5440-156D-ED46-493B06085E73}"/>
              </a:ext>
            </a:extLst>
          </p:cNvPr>
          <p:cNvSpPr txBox="1"/>
          <p:nvPr/>
        </p:nvSpPr>
        <p:spPr>
          <a:xfrm>
            <a:off x="180377" y="4603942"/>
            <a:ext cx="5542961" cy="1323439"/>
          </a:xfrm>
          <a:prstGeom prst="rect">
            <a:avLst/>
          </a:prstGeom>
          <a:solidFill>
            <a:srgbClr val="20558A"/>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final PowerPoints, recordings, and transcripts for this two-part event will be available on the On-Demand Event Resources web page at </a:t>
            </a:r>
            <a:r>
              <a:rPr lang="en-US" sz="1600" b="1">
                <a:solidFill>
                  <a:srgbClr val="FFD757"/>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https://grants.nih.gov/news-events/on-demand-event-resources</a:t>
            </a:r>
            <a:r>
              <a:rPr lang="en-US" sz="1600" b="1">
                <a:solidFill>
                  <a:srgbClr val="FFD757"/>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 name="TextBox 5">
            <a:extLst>
              <a:ext uri="{FF2B5EF4-FFF2-40B4-BE49-F238E27FC236}">
                <a16:creationId xmlns:a16="http://schemas.microsoft.com/office/drawing/2014/main" id="{2C90125E-5C3F-6645-AC4D-85B4D1A9C18F}"/>
              </a:ext>
            </a:extLst>
          </p:cNvPr>
          <p:cNvSpPr txBox="1"/>
          <p:nvPr/>
        </p:nvSpPr>
        <p:spPr>
          <a:xfrm>
            <a:off x="0" y="6165854"/>
            <a:ext cx="12188951" cy="584775"/>
          </a:xfrm>
          <a:prstGeom prst="rect">
            <a:avLst/>
          </a:prstGeom>
          <a:solidFill>
            <a:schemeClr val="bg1"/>
          </a:solidFill>
          <a:ln w="19050">
            <a:solidFill>
              <a:schemeClr val="tx1"/>
            </a:solidFill>
          </a:ln>
        </p:spPr>
        <p:txBody>
          <a:bodyPr wrap="square" rtlCol="0">
            <a:spAutoFit/>
          </a:bodyPr>
          <a:lstStyle/>
          <a:p>
            <a:pPr algn="ctr"/>
            <a:r>
              <a:rPr lang="en-US" sz="16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Interested in future virtual events and resources, visit the News &amp; Events Page on the Grants &amp; Funding Website at </a:t>
            </a:r>
            <a:r>
              <a:rPr lang="en-US" sz="1600">
                <a:solidFill>
                  <a:srgbClr val="20558A"/>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https://grants.nih.gov/news-events</a:t>
            </a:r>
            <a:r>
              <a:rPr lang="en-US" sz="1600">
                <a:solidFill>
                  <a:srgbClr val="20558A"/>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id="{7B93EE54-7254-9B2E-526A-7254B1080E3C}"/>
              </a:ext>
            </a:extLst>
          </p:cNvPr>
          <p:cNvSpPr txBox="1"/>
          <p:nvPr/>
        </p:nvSpPr>
        <p:spPr>
          <a:xfrm>
            <a:off x="8764706" y="66721"/>
            <a:ext cx="2984085" cy="307777"/>
          </a:xfrm>
          <a:prstGeom prst="rect">
            <a:avLst/>
          </a:prstGeom>
          <a:noFill/>
        </p:spPr>
        <p:txBody>
          <a:bodyPr wrap="square" rtlCol="0">
            <a:spAutoFit/>
          </a:bodyPr>
          <a:lstStyle/>
          <a:p>
            <a:r>
              <a:rPr lang="en-US" sz="1400" err="1">
                <a:solidFill>
                  <a:schemeClr val="bg1"/>
                </a:solidFill>
                <a:latin typeface="Open Sans" panose="020B0606030504020204" pitchFamily="34" charset="0"/>
                <a:ea typeface="Open Sans" panose="020B0606030504020204" pitchFamily="34" charset="0"/>
                <a:cs typeface="Open Sans" panose="020B0606030504020204" pitchFamily="34" charset="0"/>
              </a:rPr>
              <a:t>SumaLateral</a:t>
            </a: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 Whole Brain Image</a:t>
            </a:r>
          </a:p>
        </p:txBody>
      </p:sp>
      <p:sp>
        <p:nvSpPr>
          <p:cNvPr id="10" name="TextBox 9">
            <a:extLst>
              <a:ext uri="{FF2B5EF4-FFF2-40B4-BE49-F238E27FC236}">
                <a16:creationId xmlns:a16="http://schemas.microsoft.com/office/drawing/2014/main" id="{2B473EF7-4B29-689D-70F8-03C75DE5FB75}"/>
              </a:ext>
            </a:extLst>
          </p:cNvPr>
          <p:cNvSpPr txBox="1"/>
          <p:nvPr/>
        </p:nvSpPr>
        <p:spPr>
          <a:xfrm>
            <a:off x="10138644" y="353592"/>
            <a:ext cx="2050307" cy="1200329"/>
          </a:xfrm>
          <a:prstGeom prst="rect">
            <a:avLst/>
          </a:prstGeom>
          <a:noFill/>
        </p:spPr>
        <p:txBody>
          <a:bodyPr wrap="square" rtlCol="0">
            <a:spAutoFit/>
          </a:bodyPr>
          <a:lstStyle/>
          <a:p>
            <a:r>
              <a:rPr lang="en-US" sz="1200">
                <a:solidFill>
                  <a:srgbClr val="FFC000"/>
                </a:solidFill>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Check out more NIH images at </a:t>
            </a:r>
            <a:r>
              <a:rPr lang="en-US" sz="1200">
                <a:solidFill>
                  <a:srgbClr val="FFC000"/>
                </a:solidFill>
                <a:latin typeface="Open Sans" panose="020B0606030504020204" pitchFamily="34"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https://www.flickr.com/photos/nihgov/albums/</a:t>
            </a:r>
            <a:endParaRPr lang="en-US" sz="1200">
              <a:solidFill>
                <a:srgbClr val="FFC000"/>
              </a:solidFill>
              <a:latin typeface="Open Sans" panose="020B0606030504020204" pitchFamily="34" charset="0"/>
              <a:ea typeface="Open Sans" panose="020B0606030504020204" pitchFamily="34" charset="0"/>
              <a:cs typeface="Open Sans" panose="020B0606030504020204" pitchFamily="34" charset="0"/>
            </a:endParaRPr>
          </a:p>
          <a:p>
            <a:endParaRPr lang="en-US" sz="120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endParaRPr lang="en-US" sz="1200">
              <a:solidFill>
                <a:schemeClr val="bg1"/>
              </a:solidFill>
            </a:endParaRPr>
          </a:p>
        </p:txBody>
      </p:sp>
      <p:pic>
        <p:nvPicPr>
          <p:cNvPr id="13" name="5 minutes white">
            <a:hlinkClick r:id="" action="ppaction://media"/>
            <a:extLst>
              <a:ext uri="{FF2B5EF4-FFF2-40B4-BE49-F238E27FC236}">
                <a16:creationId xmlns:a16="http://schemas.microsoft.com/office/drawing/2014/main" id="{FE13C74E-5205-89F6-3C3D-6C6AB243B22D}"/>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158881" y="1642386"/>
            <a:ext cx="2234078" cy="624615"/>
          </a:xfrm>
          <a:prstGeom prst="rect">
            <a:avLst/>
          </a:prstGeom>
        </p:spPr>
      </p:pic>
    </p:spTree>
    <p:custDataLst>
      <p:tags r:id="rId1"/>
    </p:custDataLst>
    <p:extLst>
      <p:ext uri="{BB962C8B-B14F-4D97-AF65-F5344CB8AC3E}">
        <p14:creationId xmlns:p14="http://schemas.microsoft.com/office/powerpoint/2010/main" val="64172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1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2000"/>
                            </p:stCondLst>
                            <p:childTnLst>
                              <p:par>
                                <p:cTn id="13" presetID="2" presetClass="mediacall" presetSubtype="0" fill="hold" nodeType="afterEffect">
                                  <p:stCondLst>
                                    <p:cond delay="0"/>
                                  </p:stCondLst>
                                  <p:childTnLst>
                                    <p:cmd type="call" cmd="togglePause">
                                      <p:cBhvr>
                                        <p:cTn id="14"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3"/>
                </p:tgtEl>
              </p:cMediaNode>
            </p:video>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8DA5E17-EBAB-37CA-7A49-4CD2D731292D}"/>
              </a:ext>
            </a:extLst>
          </p:cNvPr>
          <p:cNvSpPr>
            <a:spLocks noGrp="1"/>
          </p:cNvSpPr>
          <p:nvPr>
            <p:ph idx="1"/>
          </p:nvPr>
        </p:nvSpPr>
        <p:spPr>
          <a:xfrm>
            <a:off x="6323632" y="1797884"/>
            <a:ext cx="5610216" cy="4351338"/>
          </a:xfrm>
        </p:spPr>
        <p:txBody>
          <a:bodyPr>
            <a:normAutofit/>
          </a:bodyPr>
          <a:lstStyle/>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Submit Your Application: eRA Commons</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Walk-Through of a Summary Statement</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Writing Your Application</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Award: Walk-through of a Notice of Award (NoA)</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Monitoring and Reporting Overview</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Top Tips from NIH Program Officials</a:t>
            </a:r>
          </a:p>
          <a:p>
            <a:pPr marL="285750" indent="-285750">
              <a:buFont typeface="Arial" panose="020B0604020202020204" pitchFamily="34" charset="0"/>
              <a:buChar char="•"/>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400"/>
          </a:p>
          <a:p>
            <a:endParaRPr lang="en-US"/>
          </a:p>
        </p:txBody>
      </p:sp>
      <p:sp>
        <p:nvSpPr>
          <p:cNvPr id="7" name="TextBox 6">
            <a:extLst>
              <a:ext uri="{FF2B5EF4-FFF2-40B4-BE49-F238E27FC236}">
                <a16:creationId xmlns:a16="http://schemas.microsoft.com/office/drawing/2014/main" id="{C61A0D27-2391-17E3-3B59-FBBFF9F3CA61}"/>
              </a:ext>
            </a:extLst>
          </p:cNvPr>
          <p:cNvSpPr txBox="1"/>
          <p:nvPr/>
        </p:nvSpPr>
        <p:spPr>
          <a:xfrm>
            <a:off x="6519582" y="1102379"/>
            <a:ext cx="4740086" cy="400110"/>
          </a:xfrm>
          <a:prstGeom prst="rect">
            <a:avLst/>
          </a:prstGeom>
          <a:solidFill>
            <a:srgbClr val="20558A"/>
          </a:solidFill>
        </p:spPr>
        <p:txBody>
          <a:bodyPr wrap="square" rtlCol="0">
            <a:spAutoFit/>
          </a:bodyPr>
          <a:lstStyle/>
          <a:p>
            <a:r>
              <a:rPr lang="en-US" sz="20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AGENDA (2</a:t>
            </a:r>
            <a:r>
              <a:rPr lang="en-US" sz="2000" b="1" baseline="300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nd</a:t>
            </a:r>
            <a:r>
              <a:rPr lang="en-US" sz="20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Segment)</a:t>
            </a:r>
          </a:p>
        </p:txBody>
      </p:sp>
      <p:sp>
        <p:nvSpPr>
          <p:cNvPr id="9" name="TextBox 8">
            <a:extLst>
              <a:ext uri="{FF2B5EF4-FFF2-40B4-BE49-F238E27FC236}">
                <a16:creationId xmlns:a16="http://schemas.microsoft.com/office/drawing/2014/main" id="{D12FB0B8-C17E-85E6-F591-5BD7CD800135}"/>
              </a:ext>
            </a:extLst>
          </p:cNvPr>
          <p:cNvSpPr txBox="1"/>
          <p:nvPr/>
        </p:nvSpPr>
        <p:spPr>
          <a:xfrm>
            <a:off x="37012" y="2809875"/>
            <a:ext cx="5239805" cy="461665"/>
          </a:xfrm>
          <a:prstGeom prst="rect">
            <a:avLst/>
          </a:prstGeom>
          <a:noFill/>
          <a:ln>
            <a:noFill/>
          </a:ln>
        </p:spPr>
        <p:txBody>
          <a:bodyPr wrap="square" rtlCol="0">
            <a:spAutoFit/>
          </a:bodyPr>
          <a:lstStyle/>
          <a:p>
            <a:pPr algn="ctr"/>
            <a:r>
              <a:rPr lang="en-US" sz="2400" b="1">
                <a:solidFill>
                  <a:srgbClr val="20558A"/>
                </a:solidFill>
              </a:rPr>
              <a:t>MODERATOR</a:t>
            </a:r>
          </a:p>
        </p:txBody>
      </p:sp>
      <p:grpSp>
        <p:nvGrpSpPr>
          <p:cNvPr id="3" name="Group 2" descr="Photo and text&#10;Megan Columbus&#10;Director&#10;Division of Communications and Outreach&#10;&#10;NIH Office of Extramural Research (OER), NIH">
            <a:extLst>
              <a:ext uri="{FF2B5EF4-FFF2-40B4-BE49-F238E27FC236}">
                <a16:creationId xmlns:a16="http://schemas.microsoft.com/office/drawing/2014/main" id="{8A7EAAF5-0904-6DFE-78AC-6E318DF4D787}"/>
              </a:ext>
            </a:extLst>
          </p:cNvPr>
          <p:cNvGrpSpPr/>
          <p:nvPr/>
        </p:nvGrpSpPr>
        <p:grpSpPr>
          <a:xfrm>
            <a:off x="911414" y="3271342"/>
            <a:ext cx="3464640" cy="3038280"/>
            <a:chOff x="948738" y="3271342"/>
            <a:chExt cx="3464640" cy="3038280"/>
          </a:xfrm>
        </p:grpSpPr>
        <p:sp>
          <p:nvSpPr>
            <p:cNvPr id="8" name="TextBox 7">
              <a:extLst>
                <a:ext uri="{FF2B5EF4-FFF2-40B4-BE49-F238E27FC236}">
                  <a16:creationId xmlns:a16="http://schemas.microsoft.com/office/drawing/2014/main" id="{D8979487-F5F5-BA16-93E7-DAF34D48E176}"/>
                </a:ext>
              </a:extLst>
            </p:cNvPr>
            <p:cNvSpPr txBox="1"/>
            <p:nvPr/>
          </p:nvSpPr>
          <p:spPr>
            <a:xfrm>
              <a:off x="948738" y="5140071"/>
              <a:ext cx="3464640" cy="1169551"/>
            </a:xfrm>
            <a:prstGeom prst="rect">
              <a:avLst/>
            </a:prstGeom>
            <a:noFill/>
          </p:spPr>
          <p:txBody>
            <a:bodyPr wrap="square" rtlCol="0">
              <a:spAutoFit/>
            </a:bodyPr>
            <a:lstStyle/>
            <a:p>
              <a:pPr algn="ctr"/>
              <a:r>
                <a:rPr lang="en-US" sz="1400" b="1"/>
                <a:t>Megan Columbus</a:t>
              </a:r>
            </a:p>
            <a:p>
              <a:pPr algn="ctr"/>
              <a:r>
                <a:rPr lang="en-US" sz="1400"/>
                <a:t>Director</a:t>
              </a:r>
            </a:p>
            <a:p>
              <a:pPr algn="ctr"/>
              <a:r>
                <a:rPr lang="en-US" sz="1400"/>
                <a:t>Division of Communications and Outreach</a:t>
              </a:r>
            </a:p>
            <a:p>
              <a:pPr algn="ctr"/>
              <a:endParaRPr lang="en-US" sz="1400"/>
            </a:p>
            <a:p>
              <a:pPr algn="ctr"/>
              <a:r>
                <a:rPr lang="en-US" sz="1400"/>
                <a:t>NIH Office of Extramural Research (OER), NIH</a:t>
              </a:r>
            </a:p>
          </p:txBody>
        </p:sp>
        <p:pic>
          <p:nvPicPr>
            <p:cNvPr id="10" name="Picture 9">
              <a:extLst>
                <a:ext uri="{FF2B5EF4-FFF2-40B4-BE49-F238E27FC236}">
                  <a16:creationId xmlns:a16="http://schemas.microsoft.com/office/drawing/2014/main" id="{6418755F-97BD-2455-03D3-D4B5662FF348}"/>
                </a:ext>
              </a:extLst>
            </p:cNvPr>
            <p:cNvPicPr>
              <a:picLocks noChangeAspect="1"/>
            </p:cNvPicPr>
            <p:nvPr/>
          </p:nvPicPr>
          <p:blipFill>
            <a:blip r:embed="rId4"/>
            <a:stretch>
              <a:fillRect/>
            </a:stretch>
          </p:blipFill>
          <p:spPr>
            <a:xfrm>
              <a:off x="1128121" y="3271342"/>
              <a:ext cx="2947655" cy="1840154"/>
            </a:xfrm>
            <a:prstGeom prst="rect">
              <a:avLst/>
            </a:prstGeom>
          </p:spPr>
        </p:pic>
      </p:grpSp>
      <p:cxnSp>
        <p:nvCxnSpPr>
          <p:cNvPr id="12" name="Straight Connector 11">
            <a:extLst>
              <a:ext uri="{FF2B5EF4-FFF2-40B4-BE49-F238E27FC236}">
                <a16:creationId xmlns:a16="http://schemas.microsoft.com/office/drawing/2014/main" id="{81CCE61B-1EFD-5FBD-65AD-008DC2088F62}"/>
              </a:ext>
              <a:ext uri="{C183D7F6-B498-43B3-948B-1728B52AA6E4}">
                <adec:decorative xmlns:adec="http://schemas.microsoft.com/office/drawing/2017/decorative" val="1"/>
              </a:ext>
            </a:extLst>
          </p:cNvPr>
          <p:cNvCxnSpPr>
            <a:cxnSpLocks/>
          </p:cNvCxnSpPr>
          <p:nvPr/>
        </p:nvCxnSpPr>
        <p:spPr>
          <a:xfrm>
            <a:off x="5862917" y="892829"/>
            <a:ext cx="0" cy="5123995"/>
          </a:xfrm>
          <a:prstGeom prst="line">
            <a:avLst/>
          </a:prstGeom>
          <a:ln w="28575"/>
        </p:spPr>
        <p:style>
          <a:lnRef idx="1">
            <a:schemeClr val="dk1"/>
          </a:lnRef>
          <a:fillRef idx="0">
            <a:schemeClr val="dk1"/>
          </a:fillRef>
          <a:effectRef idx="0">
            <a:schemeClr val="dk1"/>
          </a:effectRef>
          <a:fontRef idx="minor">
            <a:schemeClr val="tx1"/>
          </a:fontRef>
        </p:style>
      </p:cxnSp>
      <p:sp>
        <p:nvSpPr>
          <p:cNvPr id="5" name="Title 4">
            <a:extLst>
              <a:ext uri="{FF2B5EF4-FFF2-40B4-BE49-F238E27FC236}">
                <a16:creationId xmlns:a16="http://schemas.microsoft.com/office/drawing/2014/main" id="{9510F78C-EE0E-D361-18D7-7E87DEA6FC9F}"/>
              </a:ext>
            </a:extLst>
          </p:cNvPr>
          <p:cNvSpPr>
            <a:spLocks noGrp="1"/>
          </p:cNvSpPr>
          <p:nvPr>
            <p:ph type="title"/>
          </p:nvPr>
        </p:nvSpPr>
        <p:spPr>
          <a:xfrm>
            <a:off x="605117" y="-579771"/>
            <a:ext cx="10515600" cy="400110"/>
          </a:xfrm>
        </p:spPr>
        <p:txBody>
          <a:bodyPr>
            <a:normAutofit fontScale="90000"/>
          </a:bodyPr>
          <a:lstStyle/>
          <a:p>
            <a:r>
              <a:rPr lang="en-US"/>
              <a:t>Welcome Back</a:t>
            </a:r>
          </a:p>
        </p:txBody>
      </p:sp>
      <p:sp>
        <p:nvSpPr>
          <p:cNvPr id="11" name="Title 1">
            <a:extLst>
              <a:ext uri="{FF2B5EF4-FFF2-40B4-BE49-F238E27FC236}">
                <a16:creationId xmlns:a16="http://schemas.microsoft.com/office/drawing/2014/main" id="{41FCA6FB-EB26-C29F-FCC4-F4AE90CF60E8}"/>
              </a:ext>
            </a:extLst>
          </p:cNvPr>
          <p:cNvSpPr txBox="1">
            <a:spLocks/>
          </p:cNvSpPr>
          <p:nvPr/>
        </p:nvSpPr>
        <p:spPr>
          <a:xfrm>
            <a:off x="607237" y="1409534"/>
            <a:ext cx="9087406" cy="1325563"/>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b="0" kern="12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NIH GRANTS PROCESS PRIMER</a:t>
            </a:r>
            <a:b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Part Two: </a:t>
            </a:r>
            <a:b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An Interactive </a:t>
            </a:r>
            <a:b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Opportunity</a:t>
            </a:r>
          </a:p>
        </p:txBody>
      </p:sp>
      <p:sp>
        <p:nvSpPr>
          <p:cNvPr id="14" name="Slide Number Placeholder 1">
            <a:extLst>
              <a:ext uri="{FF2B5EF4-FFF2-40B4-BE49-F238E27FC236}">
                <a16:creationId xmlns:a16="http://schemas.microsoft.com/office/drawing/2014/main" id="{978B05A8-7B18-F17F-16F1-C48D371BFA4F}"/>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77</a:t>
            </a:fld>
            <a:endParaRPr lang="en-US"/>
          </a:p>
        </p:txBody>
      </p:sp>
    </p:spTree>
    <p:custDataLst>
      <p:tags r:id="rId1"/>
    </p:custDataLst>
    <p:extLst>
      <p:ext uri="{BB962C8B-B14F-4D97-AF65-F5344CB8AC3E}">
        <p14:creationId xmlns:p14="http://schemas.microsoft.com/office/powerpoint/2010/main" val="832623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hands on keyboard; transparent icons with cogwheels, people, cloud, file folder, books, and documents, etc.">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6144" r="6144"/>
          <a:stretch/>
        </p:blipFill>
        <p:spPr>
          <a:xfrm>
            <a:off x="3190627"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439271" y="-1766046"/>
            <a:ext cx="9669642"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br>
              <a:rPr lang="en-US" sz="4800" b="1">
                <a:solidFill>
                  <a:schemeClr val="tx2">
                    <a:lumMod val="75000"/>
                  </a:schemeClr>
                </a:solidFill>
              </a:rPr>
            </a:br>
            <a:r>
              <a:rPr lang="en-US" sz="4800" b="1">
                <a:solidFill>
                  <a:srgbClr val="853A51"/>
                </a:solidFill>
              </a:rPr>
              <a:t>SUBMIT</a:t>
            </a:r>
          </a:p>
        </p:txBody>
      </p:sp>
      <p:sp>
        <p:nvSpPr>
          <p:cNvPr id="5" name="TextBox 4">
            <a:extLst>
              <a:ext uri="{FF2B5EF4-FFF2-40B4-BE49-F238E27FC236}">
                <a16:creationId xmlns:a16="http://schemas.microsoft.com/office/drawing/2014/main" id="{350BAD02-64A5-8A29-6ADA-AB70D80BEA55}"/>
              </a:ext>
            </a:extLst>
          </p:cNvPr>
          <p:cNvSpPr txBox="1"/>
          <p:nvPr/>
        </p:nvSpPr>
        <p:spPr>
          <a:xfrm>
            <a:off x="-770265" y="2656531"/>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cxnSp>
        <p:nvCxnSpPr>
          <p:cNvPr id="8" name="Straight Connector 7">
            <a:extLst>
              <a:ext uri="{FF2B5EF4-FFF2-40B4-BE49-F238E27FC236}">
                <a16:creationId xmlns:a16="http://schemas.microsoft.com/office/drawing/2014/main" id="{C7426ABC-E815-B1C2-8744-FA69219B505F}"/>
              </a:ext>
              <a:ext uri="{C183D7F6-B498-43B3-948B-1728B52AA6E4}">
                <adec:decorative xmlns:adec="http://schemas.microsoft.com/office/drawing/2017/decorative" val="1"/>
              </a:ext>
            </a:extLst>
          </p:cNvPr>
          <p:cNvCxnSpPr/>
          <p:nvPr/>
        </p:nvCxnSpPr>
        <p:spPr>
          <a:xfrm>
            <a:off x="543134" y="2411506"/>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grpSp>
        <p:nvGrpSpPr>
          <p:cNvPr id="16" name="Group 15" descr="Photo and text&#10;Laurie Roman, Ph.D. MBA&#10;Acting NIH Guide Officer&#10;&#10;Office of Extramural Research (OER)&#10;">
            <a:extLst>
              <a:ext uri="{FF2B5EF4-FFF2-40B4-BE49-F238E27FC236}">
                <a16:creationId xmlns:a16="http://schemas.microsoft.com/office/drawing/2014/main" id="{01D74EF1-F610-1F9E-01C9-50C50861653A}"/>
              </a:ext>
            </a:extLst>
          </p:cNvPr>
          <p:cNvGrpSpPr/>
          <p:nvPr/>
        </p:nvGrpSpPr>
        <p:grpSpPr>
          <a:xfrm>
            <a:off x="83773" y="3360195"/>
            <a:ext cx="3514726" cy="2888222"/>
            <a:chOff x="83773" y="3360195"/>
            <a:chExt cx="3514726" cy="2888222"/>
          </a:xfrm>
        </p:grpSpPr>
        <p:sp>
          <p:nvSpPr>
            <p:cNvPr id="6" name="TextBox 5">
              <a:extLst>
                <a:ext uri="{FF2B5EF4-FFF2-40B4-BE49-F238E27FC236}">
                  <a16:creationId xmlns:a16="http://schemas.microsoft.com/office/drawing/2014/main" id="{9175FB79-0393-CC08-0F83-8E006D50DC67}"/>
                </a:ext>
              </a:extLst>
            </p:cNvPr>
            <p:cNvSpPr txBox="1"/>
            <p:nvPr/>
          </p:nvSpPr>
          <p:spPr>
            <a:xfrm>
              <a:off x="83773" y="4924978"/>
              <a:ext cx="3514726" cy="1323439"/>
            </a:xfrm>
            <a:prstGeom prst="rect">
              <a:avLst/>
            </a:prstGeom>
            <a:noFill/>
          </p:spPr>
          <p:txBody>
            <a:bodyPr wrap="square" lIns="91440" tIns="45720" rIns="91440" bIns="45720" rtlCol="0" anchor="t">
              <a:spAutoFit/>
            </a:bodyPr>
            <a:lstStyle/>
            <a:p>
              <a:pPr algn="ctr"/>
              <a:r>
                <a:rPr lang="en-US" sz="1600" b="1"/>
                <a:t>Laurie Roman, Ph.D. MBA</a:t>
              </a:r>
            </a:p>
            <a:p>
              <a:pPr algn="ctr"/>
              <a:r>
                <a:rPr lang="en-US" sz="1600"/>
                <a:t>Acting NIH Guide Officer</a:t>
              </a:r>
            </a:p>
            <a:p>
              <a:pPr algn="ctr"/>
              <a:endParaRPr lang="en-US" sz="1600" b="1"/>
            </a:p>
            <a:p>
              <a:pPr algn="ctr"/>
              <a:r>
                <a:rPr lang="en-US" sz="1600"/>
                <a:t>Office of Extramural Research (OER), NIH</a:t>
              </a:r>
              <a:endParaRPr lang="en-US" sz="1600">
                <a:cs typeface="Calibri"/>
              </a:endParaRPr>
            </a:p>
          </p:txBody>
        </p:sp>
        <p:pic>
          <p:nvPicPr>
            <p:cNvPr id="15" name="Picture 14">
              <a:extLst>
                <a:ext uri="{FF2B5EF4-FFF2-40B4-BE49-F238E27FC236}">
                  <a16:creationId xmlns:a16="http://schemas.microsoft.com/office/drawing/2014/main" id="{106581B3-8550-0F0A-F3B2-6F533FE3D1D9}"/>
                </a:ext>
              </a:extLst>
            </p:cNvPr>
            <p:cNvPicPr>
              <a:picLocks noChangeAspect="1"/>
            </p:cNvPicPr>
            <p:nvPr/>
          </p:nvPicPr>
          <p:blipFill>
            <a:blip r:embed="rId5"/>
            <a:stretch>
              <a:fillRect/>
            </a:stretch>
          </p:blipFill>
          <p:spPr>
            <a:xfrm>
              <a:off x="597766" y="3360195"/>
              <a:ext cx="2500322" cy="1432522"/>
            </a:xfrm>
            <a:prstGeom prst="rect">
              <a:avLst/>
            </a:prstGeom>
          </p:spPr>
        </p:pic>
      </p:grpSp>
    </p:spTree>
    <p:custDataLst>
      <p:tags r:id="rId1"/>
    </p:custDataLst>
    <p:extLst>
      <p:ext uri="{BB962C8B-B14F-4D97-AF65-F5344CB8AC3E}">
        <p14:creationId xmlns:p14="http://schemas.microsoft.com/office/powerpoint/2010/main" val="3088226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40450" cy="1081342"/>
          </a:xfrm>
          <a:solidFill>
            <a:srgbClr val="853A51"/>
          </a:solidFill>
        </p:spPr>
        <p:txBody>
          <a:bodyPr vert="horz" lIns="91440" tIns="45720" rIns="91440" bIns="45720" rtlCol="0" anchor="ctr">
            <a:normAutofit/>
          </a:bodyPr>
          <a:lstStyle/>
          <a:p>
            <a:pPr>
              <a:lnSpc>
                <a:spcPct val="90000"/>
              </a:lnSpc>
            </a:pPr>
            <a:r>
              <a:rPr lang="en-US" sz="4800" b="1">
                <a:solidFill>
                  <a:srgbClr val="FFD757"/>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Submit</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7069462" cy="4351338"/>
          </a:xfrm>
        </p:spPr>
        <p:txBody>
          <a:bodyPr>
            <a:normAutofit/>
          </a:bodyPr>
          <a:lstStyle/>
          <a:p>
            <a:pPr>
              <a:lnSpc>
                <a:spcPct val="150000"/>
              </a:lnSpc>
            </a:pPr>
            <a:r>
              <a:rPr lang="en-US">
                <a:latin typeface="Open Sans Light"/>
                <a:ea typeface="Open Sans Light"/>
                <a:cs typeface="Open Sans Light"/>
              </a:rPr>
              <a:t>Organizational Registrations</a:t>
            </a:r>
          </a:p>
          <a:p>
            <a:pPr>
              <a:lnSpc>
                <a:spcPct val="150000"/>
              </a:lnSpc>
            </a:pPr>
            <a:r>
              <a:rPr lang="en-US">
                <a:latin typeface="Open Sans Light"/>
                <a:ea typeface="Open Sans Light"/>
                <a:cs typeface="Open Sans Light"/>
              </a:rPr>
              <a:t>Application Submission Options</a:t>
            </a:r>
          </a:p>
          <a:p>
            <a:pPr>
              <a:lnSpc>
                <a:spcPct val="150000"/>
              </a:lnSpc>
            </a:pPr>
            <a:r>
              <a:rPr lang="en-US">
                <a:latin typeface="Open Sans Light"/>
                <a:ea typeface="Open Sans Light"/>
                <a:cs typeface="Open Sans Light"/>
              </a:rPr>
              <a:t>Plan</a:t>
            </a:r>
          </a:p>
          <a:p>
            <a:pPr>
              <a:lnSpc>
                <a:spcPct val="150000"/>
              </a:lnSpc>
            </a:pPr>
            <a:r>
              <a:rPr lang="en-US">
                <a:latin typeface="Open Sans Light"/>
                <a:ea typeface="Open Sans Light"/>
                <a:cs typeface="Open Sans Light"/>
              </a:rPr>
              <a:t>Finalize and Submit</a:t>
            </a:r>
          </a:p>
          <a:p>
            <a:pPr>
              <a:lnSpc>
                <a:spcPct val="150000"/>
              </a:lnSpc>
            </a:pPr>
            <a:r>
              <a:rPr lang="en-US">
                <a:latin typeface="Open Sans Light"/>
                <a:ea typeface="Open Sans Light"/>
                <a:cs typeface="Open Sans Light"/>
              </a:rPr>
              <a:t>Track</a:t>
            </a:r>
          </a:p>
          <a:p>
            <a:endParaRPr lang="en-US">
              <a:latin typeface="Open Sans Light"/>
              <a:ea typeface="Open Sans Light"/>
              <a:cs typeface="Open Sans Light"/>
            </a:endParaRPr>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45912"/>
            <a:ext cx="11562486"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55238"/>
            <a:ext cx="11562486"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4" name="Slide Number Placeholder 1">
            <a:extLst>
              <a:ext uri="{FF2B5EF4-FFF2-40B4-BE49-F238E27FC236}">
                <a16:creationId xmlns:a16="http://schemas.microsoft.com/office/drawing/2014/main" id="{4F6F9588-8CC0-EF73-4E33-55A3861772B8}"/>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79</a:t>
            </a:fld>
            <a:endParaRPr lang="en-US"/>
          </a:p>
        </p:txBody>
      </p:sp>
    </p:spTree>
    <p:custDataLst>
      <p:tags r:id="rId1"/>
    </p:custDataLst>
    <p:extLst>
      <p:ext uri="{BB962C8B-B14F-4D97-AF65-F5344CB8AC3E}">
        <p14:creationId xmlns:p14="http://schemas.microsoft.com/office/powerpoint/2010/main" val="2568960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(Q2)</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02952" y="4222759"/>
            <a:ext cx="8760098" cy="2247479"/>
          </a:xfrm>
        </p:spPr>
        <p:txBody>
          <a:bodyPr>
            <a:normAutofit/>
          </a:bodyPr>
          <a:lstStyle/>
          <a:p>
            <a:pPr marL="0" indent="0">
              <a:buNone/>
            </a:pPr>
            <a:r>
              <a:rPr lang="en-US" sz="3200">
                <a:solidFill>
                  <a:srgbClr val="20558A"/>
                </a:solidFill>
              </a:rPr>
              <a:t>What is NIH’s official system used to post notices of funding opportunities, policies, guidelines, and grants administration information?</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39926F2-1F5C-162E-BF0B-4DAF9AC85CF2}"/>
              </a:ext>
            </a:extLst>
          </p:cNvPr>
          <p:cNvGrpSpPr/>
          <p:nvPr/>
        </p:nvGrpSpPr>
        <p:grpSpPr>
          <a:xfrm>
            <a:off x="0" y="50055"/>
            <a:ext cx="12117095" cy="5137235"/>
            <a:chOff x="0" y="45421"/>
            <a:chExt cx="12117095" cy="5137235"/>
          </a:xfrm>
        </p:grpSpPr>
        <p:grpSp>
          <p:nvGrpSpPr>
            <p:cNvPr id="14" name="Group 1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5B12D0B3-A506-28CB-A275-E3EB11EE668A}"/>
                </a:ext>
              </a:extLst>
            </p:cNvPr>
            <p:cNvGrpSpPr/>
            <p:nvPr/>
          </p:nvGrpSpPr>
          <p:grpSpPr>
            <a:xfrm>
              <a:off x="0" y="45421"/>
              <a:ext cx="12117095" cy="5137235"/>
              <a:chOff x="0" y="45421"/>
              <a:chExt cx="12117095" cy="5137235"/>
            </a:xfrm>
          </p:grpSpPr>
          <p:sp>
            <p:nvSpPr>
              <p:cNvPr id="26" name="Arrow: Right 25">
                <a:extLst>
                  <a:ext uri="{FF2B5EF4-FFF2-40B4-BE49-F238E27FC236}">
                    <a16:creationId xmlns:a16="http://schemas.microsoft.com/office/drawing/2014/main" id="{86F8DAD2-D2DB-EDF3-DFB1-31A4F5567FD8}"/>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8" name="Group 27" descr="The NIH Grants Process includes the following phases: Plan to Apply; Write Application; Submit; Review; Award; and Post-Award Monitoring and Reporting.">
                <a:extLst>
                  <a:ext uri="{FF2B5EF4-FFF2-40B4-BE49-F238E27FC236}">
                    <a16:creationId xmlns:a16="http://schemas.microsoft.com/office/drawing/2014/main" id="{AD5713D3-65C4-3455-2E53-67F5A4BFAA2A}"/>
                  </a:ext>
                </a:extLst>
              </p:cNvPr>
              <p:cNvGrpSpPr/>
              <p:nvPr/>
            </p:nvGrpSpPr>
            <p:grpSpPr>
              <a:xfrm>
                <a:off x="158986" y="1575552"/>
                <a:ext cx="11665212" cy="2054894"/>
                <a:chOff x="158986" y="1575552"/>
                <a:chExt cx="11665212" cy="2054894"/>
              </a:xfrm>
            </p:grpSpPr>
            <p:sp>
              <p:nvSpPr>
                <p:cNvPr id="30" name="Freeform: Shape 29">
                  <a:extLst>
                    <a:ext uri="{FF2B5EF4-FFF2-40B4-BE49-F238E27FC236}">
                      <a16:creationId xmlns:a16="http://schemas.microsoft.com/office/drawing/2014/main" id="{1EBE5542-5AF6-06FD-A1C4-9187BBCA637E}"/>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31" name="Freeform: Shape 30">
                  <a:extLst>
                    <a:ext uri="{FF2B5EF4-FFF2-40B4-BE49-F238E27FC236}">
                      <a16:creationId xmlns:a16="http://schemas.microsoft.com/office/drawing/2014/main" id="{0CBAD061-F34D-7AD8-596F-BDA6973BFC2E}"/>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32" name="Freeform: Shape 31">
                  <a:extLst>
                    <a:ext uri="{FF2B5EF4-FFF2-40B4-BE49-F238E27FC236}">
                      <a16:creationId xmlns:a16="http://schemas.microsoft.com/office/drawing/2014/main" id="{ABEFE6FE-56C0-E7CE-0FE2-69B73DC4DCBD}"/>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34" name="Freeform: Shape 33">
                  <a:extLst>
                    <a:ext uri="{FF2B5EF4-FFF2-40B4-BE49-F238E27FC236}">
                      <a16:creationId xmlns:a16="http://schemas.microsoft.com/office/drawing/2014/main" id="{527D0B50-E067-0350-F341-31AEAFBA09C0}"/>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35" name="Freeform: Shape 34">
                  <a:extLst>
                    <a:ext uri="{FF2B5EF4-FFF2-40B4-BE49-F238E27FC236}">
                      <a16:creationId xmlns:a16="http://schemas.microsoft.com/office/drawing/2014/main" id="{2160E37E-66CD-EC21-BC75-5A4B453B4468}"/>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36" name="Freeform: Shape 35">
                  <a:extLst>
                    <a:ext uri="{FF2B5EF4-FFF2-40B4-BE49-F238E27FC236}">
                      <a16:creationId xmlns:a16="http://schemas.microsoft.com/office/drawing/2014/main" id="{66349AE9-166E-5C3E-A758-DDFAD15FA183}"/>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15" name="Group 14">
              <a:extLst>
                <a:ext uri="{FF2B5EF4-FFF2-40B4-BE49-F238E27FC236}">
                  <a16:creationId xmlns:a16="http://schemas.microsoft.com/office/drawing/2014/main" id="{8FAE14E3-4AFB-7D26-702A-452BCD9FF9A5}"/>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6" name="Graphic 15" descr="Pencil outline">
                <a:extLst>
                  <a:ext uri="{FF2B5EF4-FFF2-40B4-BE49-F238E27FC236}">
                    <a16:creationId xmlns:a16="http://schemas.microsoft.com/office/drawing/2014/main" id="{70965A75-1D77-EB12-62DA-F044C0A38F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8" name="Graphic 17" descr="Lightbulb and gear outline">
                <a:extLst>
                  <a:ext uri="{FF2B5EF4-FFF2-40B4-BE49-F238E27FC236}">
                    <a16:creationId xmlns:a16="http://schemas.microsoft.com/office/drawing/2014/main" id="{E7F241FA-61FF-A027-9DA6-6D6B368E5E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0" name="Graphic 19" descr="Internet outline">
                <a:extLst>
                  <a:ext uri="{FF2B5EF4-FFF2-40B4-BE49-F238E27FC236}">
                    <a16:creationId xmlns:a16="http://schemas.microsoft.com/office/drawing/2014/main" id="{1E0C73CC-6958-7FE6-8352-E1AA4D2186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2" name="Graphic 21" descr="Customer review outline">
                <a:extLst>
                  <a:ext uri="{FF2B5EF4-FFF2-40B4-BE49-F238E27FC236}">
                    <a16:creationId xmlns:a16="http://schemas.microsoft.com/office/drawing/2014/main" id="{B56D406D-68A3-52BB-2D29-B9DD2ED33E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3" name="Graphic 22" descr="Ribbon outline">
                <a:extLst>
                  <a:ext uri="{FF2B5EF4-FFF2-40B4-BE49-F238E27FC236}">
                    <a16:creationId xmlns:a16="http://schemas.microsoft.com/office/drawing/2014/main" id="{88521E0C-3463-4B97-62AA-3E8E387F80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4" name="Graphic 23" descr="Bar graph with upward trend outline">
                <a:extLst>
                  <a:ext uri="{FF2B5EF4-FFF2-40B4-BE49-F238E27FC236}">
                    <a16:creationId xmlns:a16="http://schemas.microsoft.com/office/drawing/2014/main" id="{C5E27BFF-C238-22AF-D9F2-D06191ADA9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
        <p:nvSpPr>
          <p:cNvPr id="5" name="Slide Number Placeholder 1">
            <a:extLst>
              <a:ext uri="{FF2B5EF4-FFF2-40B4-BE49-F238E27FC236}">
                <a16:creationId xmlns:a16="http://schemas.microsoft.com/office/drawing/2014/main" id="{9830B42E-EF47-B1DD-0291-B51C1D689E3A}"/>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8</a:t>
            </a:fld>
            <a:endParaRPr lang="en-US"/>
          </a:p>
        </p:txBody>
      </p:sp>
    </p:spTree>
    <p:custDataLst>
      <p:tags r:id="rId1"/>
    </p:custDataLst>
    <p:extLst>
      <p:ext uri="{BB962C8B-B14F-4D97-AF65-F5344CB8AC3E}">
        <p14:creationId xmlns:p14="http://schemas.microsoft.com/office/powerpoint/2010/main" val="1028084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6E84B-AF60-D9CE-A8ED-19A1CA939FAE}"/>
              </a:ext>
            </a:extLst>
          </p:cNvPr>
          <p:cNvSpPr>
            <a:spLocks noGrp="1"/>
          </p:cNvSpPr>
          <p:nvPr>
            <p:ph type="title"/>
          </p:nvPr>
        </p:nvSpPr>
        <p:spPr>
          <a:xfrm>
            <a:off x="611875" y="365125"/>
            <a:ext cx="10515600" cy="1325563"/>
          </a:xfrm>
        </p:spPr>
        <p:txBody>
          <a:bodyPr/>
          <a:lstStyle/>
          <a:p>
            <a:r>
              <a:rPr lang="en-US"/>
              <a:t>Organizational Registrations</a:t>
            </a:r>
          </a:p>
        </p:txBody>
      </p:sp>
      <p:sp>
        <p:nvSpPr>
          <p:cNvPr id="5" name="Content Placeholder 4">
            <a:extLst>
              <a:ext uri="{FF2B5EF4-FFF2-40B4-BE49-F238E27FC236}">
                <a16:creationId xmlns:a16="http://schemas.microsoft.com/office/drawing/2014/main" id="{E417499B-1CEA-3DBB-5A8E-D37F0B94ECC0}"/>
              </a:ext>
            </a:extLst>
          </p:cNvPr>
          <p:cNvSpPr>
            <a:spLocks noGrp="1"/>
          </p:cNvSpPr>
          <p:nvPr>
            <p:ph idx="1"/>
          </p:nvPr>
        </p:nvSpPr>
        <p:spPr>
          <a:xfrm>
            <a:off x="222003" y="1457763"/>
            <a:ext cx="11810052" cy="4351338"/>
          </a:xfrm>
        </p:spPr>
        <p:txBody>
          <a:bodyPr vert="horz" lIns="91440" tIns="45720" rIns="91440" bIns="45720" rtlCol="0" anchor="t">
            <a:normAutofit/>
          </a:bodyPr>
          <a:lstStyle/>
          <a:p>
            <a:pPr marL="0" indent="0" algn="ctr">
              <a:buNone/>
            </a:pPr>
            <a:r>
              <a:rPr lang="en-US" sz="2800" b="1"/>
              <a:t>Your organization must be registered in multiple systems to submit</a:t>
            </a:r>
            <a:r>
              <a:rPr lang="en-US" sz="2800"/>
              <a:t>. </a:t>
            </a:r>
          </a:p>
          <a:p>
            <a:pPr marL="0" indent="0" algn="ctr">
              <a:buNone/>
            </a:pPr>
            <a:br>
              <a:rPr lang="en-US" sz="2800"/>
            </a:br>
            <a:r>
              <a:rPr lang="en-US" sz="2800" b="1"/>
              <a:t>Start early – can take 6 weeks!</a:t>
            </a:r>
          </a:p>
          <a:p>
            <a:pPr lvl="1">
              <a:lnSpc>
                <a:spcPct val="100000"/>
              </a:lnSpc>
            </a:pPr>
            <a:r>
              <a:rPr lang="en-US" sz="2400" b="1"/>
              <a:t>SAM</a:t>
            </a:r>
            <a:r>
              <a:rPr lang="en-US" sz="2400"/>
              <a:t>- (System for Award Management)- need to do business with the government (requires annual renewal) UEI</a:t>
            </a:r>
          </a:p>
          <a:p>
            <a:pPr lvl="1">
              <a:lnSpc>
                <a:spcPct val="100000"/>
              </a:lnSpc>
            </a:pPr>
            <a:r>
              <a:rPr lang="en-US" sz="2400" b="1"/>
              <a:t>Grants.gov- </a:t>
            </a:r>
            <a:r>
              <a:rPr lang="en-US" sz="2400"/>
              <a:t>required to submit grants</a:t>
            </a:r>
          </a:p>
          <a:p>
            <a:pPr lvl="1">
              <a:lnSpc>
                <a:spcPct val="100000"/>
              </a:lnSpc>
            </a:pPr>
            <a:r>
              <a:rPr lang="en-US" sz="2400" b="1">
                <a:latin typeface="Open Sans Light"/>
                <a:ea typeface="Open Sans Light"/>
                <a:cs typeface="Open Sans Light"/>
              </a:rPr>
              <a:t>eRA Commons- </a:t>
            </a:r>
            <a:r>
              <a:rPr lang="en-US" sz="2400">
                <a:latin typeface="Open Sans Light"/>
                <a:ea typeface="Open Sans Light"/>
                <a:cs typeface="Open Sans Light"/>
              </a:rPr>
              <a:t>required to do business with NIH (individuals are affiliated to organization)</a:t>
            </a:r>
            <a:endParaRPr lang="en-US" sz="2400"/>
          </a:p>
          <a:p>
            <a:pPr lvl="1">
              <a:lnSpc>
                <a:spcPct val="100000"/>
              </a:lnSpc>
            </a:pPr>
            <a:r>
              <a:rPr lang="en-US" sz="2400" b="1"/>
              <a:t>SBA</a:t>
            </a:r>
            <a:r>
              <a:rPr lang="en-US" sz="2400"/>
              <a:t>- Small Business Administration)- required for SBIR/STTR applications</a:t>
            </a:r>
          </a:p>
        </p:txBody>
      </p:sp>
      <p:sp>
        <p:nvSpPr>
          <p:cNvPr id="3" name="TextBox 2">
            <a:extLst>
              <a:ext uri="{FF2B5EF4-FFF2-40B4-BE49-F238E27FC236}">
                <a16:creationId xmlns:a16="http://schemas.microsoft.com/office/drawing/2014/main" id="{02627015-4CE5-5669-4635-676FB3AB6BB6}"/>
              </a:ext>
            </a:extLst>
          </p:cNvPr>
          <p:cNvSpPr txBox="1"/>
          <p:nvPr/>
        </p:nvSpPr>
        <p:spPr>
          <a:xfrm>
            <a:off x="4409492" y="5992297"/>
            <a:ext cx="3726801" cy="369332"/>
          </a:xfrm>
          <a:prstGeom prst="rect">
            <a:avLst/>
          </a:prstGeom>
          <a:solidFill>
            <a:srgbClr val="C9E1E0"/>
          </a:solidFill>
        </p:spPr>
        <p:txBody>
          <a:bodyPr wrap="square" rtlCol="0">
            <a:spAutoFit/>
          </a:bodyPr>
          <a:lstStyle>
            <a:defPPr>
              <a:defRPr lang="en-US"/>
            </a:defPPr>
          </a:lstStyle>
          <a:p>
            <a:pPr marL="0" lvl="1"/>
            <a:r>
              <a:rPr lang="en-US"/>
              <a:t>Resource: </a:t>
            </a:r>
            <a:r>
              <a:rPr lang="en-US">
                <a:hlinkClick r:id="rId2"/>
              </a:rPr>
              <a:t>Organization Registrations</a:t>
            </a:r>
            <a:endParaRPr lang="en-US"/>
          </a:p>
        </p:txBody>
      </p:sp>
      <p:pic>
        <p:nvPicPr>
          <p:cNvPr id="6" name="Picture 5" descr="Registration in DUNS, SAM, Grants.gov, eRA Commons and SBA are required." title="Registations">
            <a:extLst>
              <a:ext uri="{FF2B5EF4-FFF2-40B4-BE49-F238E27FC236}">
                <a16:creationId xmlns:a16="http://schemas.microsoft.com/office/drawing/2014/main" id="{8ED5BFBE-62EF-5FE6-0956-8A303AC4EBE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86361" y="5114162"/>
            <a:ext cx="1931894" cy="1389878"/>
          </a:xfrm>
          <a:prstGeom prst="rect">
            <a:avLst/>
          </a:prstGeom>
        </p:spPr>
      </p:pic>
      <p:sp>
        <p:nvSpPr>
          <p:cNvPr id="7" name="Slide Number Placeholder 1">
            <a:extLst>
              <a:ext uri="{FF2B5EF4-FFF2-40B4-BE49-F238E27FC236}">
                <a16:creationId xmlns:a16="http://schemas.microsoft.com/office/drawing/2014/main" id="{463D0F92-EA84-3228-165E-AAF7C81CA46E}"/>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80</a:t>
            </a:fld>
            <a:endParaRPr lang="en-US"/>
          </a:p>
        </p:txBody>
      </p:sp>
    </p:spTree>
    <p:extLst>
      <p:ext uri="{BB962C8B-B14F-4D97-AF65-F5344CB8AC3E}">
        <p14:creationId xmlns:p14="http://schemas.microsoft.com/office/powerpoint/2010/main" val="33508377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488" y="235351"/>
            <a:ext cx="10515600" cy="1325563"/>
          </a:xfrm>
        </p:spPr>
        <p:txBody>
          <a:bodyPr/>
          <a:lstStyle/>
          <a:p>
            <a:r>
              <a:rPr lang="en-US"/>
              <a:t>Application Submission Options</a:t>
            </a:r>
          </a:p>
        </p:txBody>
      </p:sp>
      <p:sp>
        <p:nvSpPr>
          <p:cNvPr id="33" name="TextBox 32"/>
          <p:cNvSpPr txBox="1"/>
          <p:nvPr/>
        </p:nvSpPr>
        <p:spPr>
          <a:xfrm>
            <a:off x="4072866" y="6021716"/>
            <a:ext cx="3934983" cy="369332"/>
          </a:xfrm>
          <a:prstGeom prst="rect">
            <a:avLst/>
          </a:prstGeom>
          <a:solidFill>
            <a:srgbClr val="C9E1E0"/>
          </a:solidFill>
        </p:spPr>
        <p:txBody>
          <a:bodyPr wrap="square" rtlCol="0">
            <a:spAutoFit/>
          </a:bodyPr>
          <a:lstStyle>
            <a:defPPr>
              <a:defRPr lang="en-US"/>
            </a:defPPr>
          </a:lstStyle>
          <a:p>
            <a:r>
              <a:rPr lang="en-US"/>
              <a:t>Resource: </a:t>
            </a:r>
            <a:r>
              <a:rPr lang="en-US">
                <a:solidFill>
                  <a:srgbClr val="20558A"/>
                </a:solidFill>
                <a:hlinkClick r:id="rId2" tooltip="choose a submission option page">
                  <a:extLst>
                    <a:ext uri="{A12FA001-AC4F-418D-AE19-62706E023703}">
                      <ahyp:hlinkClr xmlns:ahyp="http://schemas.microsoft.com/office/drawing/2018/hyperlinkcolor" val="tx"/>
                    </a:ext>
                  </a:extLst>
                </a:hlinkClick>
              </a:rPr>
              <a:t>Choose a Submission Option</a:t>
            </a:r>
            <a:endParaRPr lang="en-US">
              <a:solidFill>
                <a:srgbClr val="20558A"/>
              </a:solidFill>
            </a:endParaRPr>
          </a:p>
        </p:txBody>
      </p:sp>
      <p:grpSp>
        <p:nvGrpSpPr>
          <p:cNvPr id="6" name="Group 5" descr="shows applications starting from ASSIST, system-to-system solutions or Workspace and flowing through Grants.gov to NIH." title="diagram"/>
          <p:cNvGrpSpPr/>
          <p:nvPr/>
        </p:nvGrpSpPr>
        <p:grpSpPr>
          <a:xfrm>
            <a:off x="452718" y="1454643"/>
            <a:ext cx="5643282" cy="2687052"/>
            <a:chOff x="3048000" y="1768669"/>
            <a:chExt cx="6308221" cy="4302109"/>
          </a:xfrm>
        </p:grpSpPr>
        <p:grpSp>
          <p:nvGrpSpPr>
            <p:cNvPr id="8" name="Group 7" title="&quot;&quot;"/>
            <p:cNvGrpSpPr/>
            <p:nvPr/>
          </p:nvGrpSpPr>
          <p:grpSpPr>
            <a:xfrm>
              <a:off x="3962400" y="4877105"/>
              <a:ext cx="4368755" cy="1193673"/>
              <a:chOff x="2553724" y="4639937"/>
              <a:chExt cx="4368755" cy="1193673"/>
            </a:xfrm>
          </p:grpSpPr>
          <p:sp>
            <p:nvSpPr>
              <p:cNvPr id="40" name="Rounded Rectangle 39"/>
              <p:cNvSpPr/>
              <p:nvPr/>
            </p:nvSpPr>
            <p:spPr>
              <a:xfrm>
                <a:off x="2553724" y="4693303"/>
                <a:ext cx="4368755" cy="1086942"/>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41" name="Picture 40" descr="data_center_400_clr_7637.png" title="&quot;&quot;"/>
              <p:cNvPicPr>
                <a:picLocks noChangeAspect="1"/>
              </p:cNvPicPr>
              <p:nvPr/>
            </p:nvPicPr>
            <p:blipFill>
              <a:blip r:embed="rId3" cstate="print"/>
              <a:stretch>
                <a:fillRect/>
              </a:stretch>
            </p:blipFill>
            <p:spPr>
              <a:xfrm>
                <a:off x="4508865" y="4639937"/>
                <a:ext cx="1981200" cy="1193673"/>
              </a:xfrm>
              <a:prstGeom prst="rect">
                <a:avLst/>
              </a:prstGeom>
            </p:spPr>
          </p:pic>
          <p:pic>
            <p:nvPicPr>
              <p:cNvPr id="42" name="Picture 41" descr="Division of Communication &amp; Outr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53" y="4913325"/>
                <a:ext cx="1099725" cy="64689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ight Arrow 8" title="&quot;&quot;"/>
            <p:cNvSpPr/>
            <p:nvPr/>
          </p:nvSpPr>
          <p:spPr>
            <a:xfrm rot="5400000">
              <a:off x="5702857" y="4584448"/>
              <a:ext cx="862486"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nvGrpSpPr>
            <p:cNvPr id="10" name="Group 9" title="&quot;&quot;"/>
            <p:cNvGrpSpPr/>
            <p:nvPr/>
          </p:nvGrpSpPr>
          <p:grpSpPr>
            <a:xfrm>
              <a:off x="3962400" y="3581705"/>
              <a:ext cx="4368755" cy="1193673"/>
              <a:chOff x="2641645" y="3187873"/>
              <a:chExt cx="4368755" cy="1193673"/>
            </a:xfrm>
          </p:grpSpPr>
          <p:sp>
            <p:nvSpPr>
              <p:cNvPr id="37" name="Rounded Rectangle 36"/>
              <p:cNvSpPr/>
              <p:nvPr/>
            </p:nvSpPr>
            <p:spPr>
              <a:xfrm>
                <a:off x="2641645" y="3187873"/>
                <a:ext cx="4368755" cy="1086942"/>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38" name="Picture 37" title="&quot;&quot;"/>
              <p:cNvPicPr>
                <a:picLocks noChangeAspect="1"/>
              </p:cNvPicPr>
              <p:nvPr/>
            </p:nvPicPr>
            <p:blipFill>
              <a:blip r:embed="rId5" cstate="print">
                <a:extLst>
                  <a:ext uri="{BEBA8EAE-BF5A-486C-A8C5-ECC9F3942E4B}">
                    <a14:imgProps xmlns:a14="http://schemas.microsoft.com/office/drawing/2010/main">
                      <a14:imgLayer r:embed="rId6">
                        <a14:imgEffect>
                          <a14:saturation sat="15000"/>
                        </a14:imgEffect>
                      </a14:imgLayer>
                    </a14:imgProps>
                  </a:ext>
                </a:extLst>
              </a:blip>
              <a:stretch>
                <a:fillRect/>
              </a:stretch>
            </p:blipFill>
            <p:spPr>
              <a:xfrm>
                <a:off x="4895205" y="3187873"/>
                <a:ext cx="1981200" cy="1193673"/>
              </a:xfrm>
              <a:prstGeom prst="rect">
                <a:avLst/>
              </a:prstGeom>
            </p:spPr>
          </p:pic>
          <p:pic>
            <p:nvPicPr>
              <p:cNvPr id="39" name="Picture 38"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8093" y="3399004"/>
                <a:ext cx="2041070" cy="685800"/>
              </a:xfrm>
              <a:prstGeom prst="rect">
                <a:avLst/>
              </a:prstGeom>
            </p:spPr>
          </p:pic>
        </p:grpSp>
        <p:sp>
          <p:nvSpPr>
            <p:cNvPr id="11" name="Right Arrow 10" title="&quot;&quot;"/>
            <p:cNvSpPr/>
            <p:nvPr/>
          </p:nvSpPr>
          <p:spPr>
            <a:xfrm rot="5400000">
              <a:off x="5888922" y="3375352"/>
              <a:ext cx="56231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ight Arrow 11" title="&quot;&quot;"/>
            <p:cNvSpPr/>
            <p:nvPr/>
          </p:nvSpPr>
          <p:spPr>
            <a:xfrm rot="5400000">
              <a:off x="7654055" y="3380277"/>
              <a:ext cx="56231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ounded Rectangle 12"/>
            <p:cNvSpPr/>
            <p:nvPr/>
          </p:nvSpPr>
          <p:spPr>
            <a:xfrm>
              <a:off x="5187684" y="1793583"/>
              <a:ext cx="1872508" cy="1613629"/>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ight Arrow 13" title="&quot;&quot;"/>
            <p:cNvSpPr/>
            <p:nvPr/>
          </p:nvSpPr>
          <p:spPr>
            <a:xfrm rot="5400000">
              <a:off x="4174781" y="3333780"/>
              <a:ext cx="646079"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ounded Rectangle 15"/>
            <p:cNvSpPr/>
            <p:nvPr/>
          </p:nvSpPr>
          <p:spPr>
            <a:xfrm>
              <a:off x="3048000" y="1768669"/>
              <a:ext cx="1872508" cy="1613629"/>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TextBox 16"/>
            <p:cNvSpPr txBox="1"/>
            <p:nvPr/>
          </p:nvSpPr>
          <p:spPr>
            <a:xfrm>
              <a:off x="3496594" y="2968298"/>
              <a:ext cx="78899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itchFamily="34" charset="0"/>
                  <a:ea typeface="+mn-ea"/>
                  <a:cs typeface="+mn-cs"/>
                </a:rPr>
                <a:t>ASSIST</a:t>
              </a:r>
              <a:endParaRPr kumimoji="0" lang="en-US" sz="1800" b="0" i="0" u="none" strike="noStrike" kern="1200" cap="none" spc="0" normalizeH="0" baseline="0" noProof="0">
                <a:ln>
                  <a:noFill/>
                </a:ln>
                <a:solidFill>
                  <a:srgbClr val="002060"/>
                </a:solidFill>
                <a:effectLst/>
                <a:uLnTx/>
                <a:uFillTx/>
                <a:latin typeface="Arial" pitchFamily="34" charset="0"/>
                <a:ea typeface="+mn-ea"/>
                <a:cs typeface="+mn-cs"/>
              </a:endParaRPr>
            </a:p>
          </p:txBody>
        </p:sp>
        <p:pic>
          <p:nvPicPr>
            <p:cNvPr id="18" name="Picture 17" descr="laptop_custom_screen_11466.png" title="&quot;&quot;"/>
            <p:cNvPicPr>
              <a:picLocks noChangeAspect="1"/>
            </p:cNvPicPr>
            <p:nvPr/>
          </p:nvPicPr>
          <p:blipFill>
            <a:blip r:embed="rId8" cstate="print"/>
            <a:stretch>
              <a:fillRect/>
            </a:stretch>
          </p:blipFill>
          <p:spPr>
            <a:xfrm>
              <a:off x="5221447" y="1936321"/>
              <a:ext cx="1881235" cy="1328152"/>
            </a:xfrm>
            <a:prstGeom prst="rect">
              <a:avLst/>
            </a:prstGeom>
          </p:spPr>
        </p:pic>
        <p:grpSp>
          <p:nvGrpSpPr>
            <p:cNvPr id="19" name="Group 18"/>
            <p:cNvGrpSpPr/>
            <p:nvPr/>
          </p:nvGrpSpPr>
          <p:grpSpPr>
            <a:xfrm>
              <a:off x="3243363" y="1865656"/>
              <a:ext cx="1447483" cy="1297484"/>
              <a:chOff x="607264" y="2166902"/>
              <a:chExt cx="1447483" cy="1297484"/>
            </a:xfrm>
          </p:grpSpPr>
          <p:pic>
            <p:nvPicPr>
              <p:cNvPr id="35" name="Picture 34" descr="computer_monitor_blue_screen_400_clr_3985.png" title="&quot;&quot;"/>
              <p:cNvPicPr>
                <a:picLocks noChangeAspect="1"/>
              </p:cNvPicPr>
              <p:nvPr/>
            </p:nvPicPr>
            <p:blipFill>
              <a:blip r:embed="rId9" cstate="print"/>
              <a:stretch>
                <a:fillRect/>
              </a:stretch>
            </p:blipFill>
            <p:spPr>
              <a:xfrm>
                <a:off x="607264" y="2166902"/>
                <a:ext cx="1447483" cy="1297484"/>
              </a:xfrm>
              <a:prstGeom prst="rect">
                <a:avLst/>
              </a:prstGeom>
            </p:spPr>
          </p:pic>
          <p:pic>
            <p:nvPicPr>
              <p:cNvPr id="36" name="Picture 2" title="Monitor with ASSIST scre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9540" y="2240816"/>
                <a:ext cx="1073770" cy="750736"/>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extBox 20"/>
            <p:cNvSpPr txBox="1"/>
            <p:nvPr/>
          </p:nvSpPr>
          <p:spPr>
            <a:xfrm>
              <a:off x="5368255" y="2975408"/>
              <a:ext cx="162576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itchFamily="34" charset="0"/>
                  <a:ea typeface="+mn-ea"/>
                  <a:cs typeface="+mn-cs"/>
                </a:rPr>
                <a:t>System-to-System</a:t>
              </a:r>
              <a:endParaRPr kumimoji="0" lang="en-US" sz="1800" b="0" i="0" u="none" strike="noStrike" kern="1200" cap="none" spc="0" normalizeH="0" baseline="0" noProof="0">
                <a:ln>
                  <a:noFill/>
                </a:ln>
                <a:solidFill>
                  <a:srgbClr val="002060"/>
                </a:solidFill>
                <a:effectLst/>
                <a:uLnTx/>
                <a:uFillTx/>
                <a:latin typeface="Arial" pitchFamily="34" charset="0"/>
                <a:ea typeface="+mn-ea"/>
                <a:cs typeface="+mn-cs"/>
              </a:endParaRPr>
            </a:p>
          </p:txBody>
        </p:sp>
        <p:sp>
          <p:nvSpPr>
            <p:cNvPr id="22" name="Rounded Rectangle 21"/>
            <p:cNvSpPr/>
            <p:nvPr/>
          </p:nvSpPr>
          <p:spPr>
            <a:xfrm>
              <a:off x="7421515" y="1816286"/>
              <a:ext cx="1872508" cy="1613629"/>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TextBox 26"/>
            <p:cNvSpPr txBox="1"/>
            <p:nvPr/>
          </p:nvSpPr>
          <p:spPr>
            <a:xfrm>
              <a:off x="7826213" y="3012104"/>
              <a:ext cx="107747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itchFamily="34" charset="0"/>
                  <a:ea typeface="+mn-ea"/>
                  <a:cs typeface="+mn-cs"/>
                </a:rPr>
                <a:t>Workspace</a:t>
              </a:r>
              <a:endParaRPr kumimoji="0" lang="en-US" sz="1800" b="0" i="0" u="none" strike="noStrike" kern="1200" cap="none" spc="0" normalizeH="0" baseline="0" noProof="0">
                <a:ln>
                  <a:noFill/>
                </a:ln>
                <a:solidFill>
                  <a:srgbClr val="002060"/>
                </a:solidFill>
                <a:effectLst/>
                <a:uLnTx/>
                <a:uFillTx/>
                <a:latin typeface="Arial" pitchFamily="34" charset="0"/>
                <a:ea typeface="+mn-ea"/>
                <a:cs typeface="+mn-cs"/>
              </a:endParaRPr>
            </a:p>
          </p:txBody>
        </p:sp>
        <p:grpSp>
          <p:nvGrpSpPr>
            <p:cNvPr id="28" name="Group 27"/>
            <p:cNvGrpSpPr/>
            <p:nvPr/>
          </p:nvGrpSpPr>
          <p:grpSpPr>
            <a:xfrm>
              <a:off x="7446636" y="1870929"/>
              <a:ext cx="1909585" cy="1312840"/>
              <a:chOff x="4862483" y="2175424"/>
              <a:chExt cx="1909585" cy="1312840"/>
            </a:xfrm>
          </p:grpSpPr>
          <p:pic>
            <p:nvPicPr>
              <p:cNvPr id="29" name="Picture 28" title="&quot;&quot;"/>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2483" y="2175424"/>
                <a:ext cx="1909585" cy="1312840"/>
              </a:xfrm>
              <a:prstGeom prst="rect">
                <a:avLst/>
              </a:prstGeom>
            </p:spPr>
          </p:pic>
          <p:pic>
            <p:nvPicPr>
              <p:cNvPr id="30" name="Picture 29" title="workspace screenshot"/>
              <p:cNvPicPr>
                <a:picLocks noChangeAspect="1"/>
              </p:cNvPicPr>
              <p:nvPr/>
            </p:nvPicPr>
            <p:blipFill>
              <a:blip r:embed="rId12"/>
              <a:stretch>
                <a:fillRect/>
              </a:stretch>
            </p:blipFill>
            <p:spPr>
              <a:xfrm>
                <a:off x="5280797" y="2259573"/>
                <a:ext cx="1017744" cy="571648"/>
              </a:xfrm>
              <a:prstGeom prst="rect">
                <a:avLst/>
              </a:prstGeom>
            </p:spPr>
          </p:pic>
        </p:grpSp>
      </p:grpSp>
      <p:sp>
        <p:nvSpPr>
          <p:cNvPr id="7" name="TextBox 6">
            <a:extLst>
              <a:ext uri="{FF2B5EF4-FFF2-40B4-BE49-F238E27FC236}">
                <a16:creationId xmlns:a16="http://schemas.microsoft.com/office/drawing/2014/main" id="{2808A9BB-9D5D-2D0A-9BEC-2D35F3C90047}"/>
              </a:ext>
            </a:extLst>
          </p:cNvPr>
          <p:cNvSpPr txBox="1"/>
          <p:nvPr/>
        </p:nvSpPr>
        <p:spPr>
          <a:xfrm>
            <a:off x="5451995" y="2616550"/>
            <a:ext cx="6154270" cy="2708434"/>
          </a:xfrm>
          <a:prstGeom prst="rect">
            <a:avLst/>
          </a:prstGeom>
          <a:noFill/>
        </p:spPr>
        <p:txBody>
          <a:bodyPr wrap="square">
            <a:spAutoFit/>
          </a:bodyPr>
          <a:lstStyle/>
          <a:p>
            <a:pPr>
              <a:spcAft>
                <a:spcPts val="600"/>
              </a:spcAft>
            </a:pPr>
            <a:r>
              <a:rPr lang="en-US" sz="2000" b="1">
                <a:latin typeface="+mj-lt"/>
                <a:ea typeface="Open Sans" panose="020B0606030504020204" pitchFamily="34" charset="0"/>
                <a:cs typeface="Open Sans" panose="020B0606030504020204" pitchFamily="34" charset="0"/>
              </a:rPr>
              <a:t>Regardless of the method selected</a:t>
            </a:r>
            <a:r>
              <a:rPr lang="en-US" sz="2000">
                <a:latin typeface="+mj-lt"/>
                <a:ea typeface="Open Sans" panose="020B0606030504020204" pitchFamily="34" charset="0"/>
                <a:cs typeface="Open Sans" panose="020B0606030504020204" pitchFamily="34" charset="0"/>
              </a:rPr>
              <a:t>…</a:t>
            </a:r>
          </a:p>
          <a:p>
            <a:pPr>
              <a:spcAft>
                <a:spcPts val="600"/>
              </a:spcAft>
            </a:pPr>
            <a:r>
              <a:rPr lang="en-US" sz="2000">
                <a:latin typeface="+mj-lt"/>
                <a:ea typeface="Open Sans" panose="020B0606030504020204" pitchFamily="34" charset="0"/>
                <a:cs typeface="Open Sans" panose="020B0606030504020204" pitchFamily="34" charset="0"/>
              </a:rPr>
              <a:t>Subject to the same registration requirements</a:t>
            </a:r>
          </a:p>
          <a:p>
            <a:pPr>
              <a:spcAft>
                <a:spcPts val="600"/>
              </a:spcAft>
            </a:pPr>
            <a:r>
              <a:rPr lang="en-US" sz="2000">
                <a:latin typeface="+mj-lt"/>
                <a:ea typeface="Open Sans" panose="020B0606030504020204" pitchFamily="34" charset="0"/>
                <a:cs typeface="Open Sans" panose="020B0606030504020204" pitchFamily="34" charset="0"/>
              </a:rPr>
              <a:t>Completed with the same data items</a:t>
            </a:r>
          </a:p>
          <a:p>
            <a:pPr>
              <a:spcAft>
                <a:spcPts val="600"/>
              </a:spcAft>
            </a:pPr>
            <a:r>
              <a:rPr lang="en-US" sz="2000">
                <a:latin typeface="+mj-lt"/>
                <a:ea typeface="Open Sans" panose="020B0606030504020204" pitchFamily="34" charset="0"/>
                <a:cs typeface="Open Sans" panose="020B0606030504020204" pitchFamily="34" charset="0"/>
              </a:rPr>
              <a:t>Routed through Grants.gov</a:t>
            </a:r>
          </a:p>
          <a:p>
            <a:pPr>
              <a:spcAft>
                <a:spcPts val="600"/>
              </a:spcAft>
            </a:pPr>
            <a:r>
              <a:rPr lang="en-US" sz="2000">
                <a:latin typeface="+mj-lt"/>
                <a:ea typeface="Open Sans" panose="020B0606030504020204" pitchFamily="34" charset="0"/>
                <a:cs typeface="Open Sans" panose="020B0606030504020204" pitchFamily="34" charset="0"/>
              </a:rPr>
              <a:t>Validated against the same NIH business rules</a:t>
            </a:r>
          </a:p>
          <a:p>
            <a:pPr>
              <a:spcAft>
                <a:spcPts val="600"/>
              </a:spcAft>
            </a:pPr>
            <a:r>
              <a:rPr lang="en-US" sz="2000">
                <a:latin typeface="+mj-lt"/>
                <a:ea typeface="Open Sans" panose="020B0606030504020204" pitchFamily="34" charset="0"/>
                <a:cs typeface="Open Sans" panose="020B0606030504020204" pitchFamily="34" charset="0"/>
              </a:rPr>
              <a:t>Assembled in a consistent format for review consideration</a:t>
            </a:r>
          </a:p>
          <a:p>
            <a:pPr>
              <a:spcAft>
                <a:spcPts val="600"/>
              </a:spcAft>
            </a:pPr>
            <a:r>
              <a:rPr lang="en-US" sz="2000">
                <a:latin typeface="+mj-lt"/>
                <a:ea typeface="Open Sans" panose="020B0606030504020204" pitchFamily="34" charset="0"/>
                <a:cs typeface="Open Sans" panose="020B0606030504020204" pitchFamily="34" charset="0"/>
              </a:rPr>
              <a:t>Tracked in </a:t>
            </a:r>
            <a:r>
              <a:rPr lang="en-US" sz="2000" err="1">
                <a:latin typeface="+mj-lt"/>
                <a:ea typeface="Open Sans" panose="020B0606030504020204" pitchFamily="34" charset="0"/>
                <a:cs typeface="Open Sans" panose="020B0606030504020204" pitchFamily="34" charset="0"/>
              </a:rPr>
              <a:t>eRA</a:t>
            </a:r>
            <a:r>
              <a:rPr lang="en-US" sz="2000">
                <a:latin typeface="+mj-lt"/>
                <a:ea typeface="Open Sans" panose="020B0606030504020204" pitchFamily="34" charset="0"/>
                <a:cs typeface="Open Sans" panose="020B0606030504020204" pitchFamily="34" charset="0"/>
              </a:rPr>
              <a:t> Commons</a:t>
            </a:r>
          </a:p>
        </p:txBody>
      </p:sp>
      <p:sp>
        <p:nvSpPr>
          <p:cNvPr id="15" name="TextBox 14">
            <a:extLst>
              <a:ext uri="{FF2B5EF4-FFF2-40B4-BE49-F238E27FC236}">
                <a16:creationId xmlns:a16="http://schemas.microsoft.com/office/drawing/2014/main" id="{C70165D5-0EC1-9DEB-0CA7-615D5DF1E89D}"/>
              </a:ext>
            </a:extLst>
          </p:cNvPr>
          <p:cNvSpPr txBox="1"/>
          <p:nvPr/>
        </p:nvSpPr>
        <p:spPr>
          <a:xfrm>
            <a:off x="876499" y="4681986"/>
            <a:ext cx="3511202" cy="707886"/>
          </a:xfrm>
          <a:prstGeom prst="rect">
            <a:avLst/>
          </a:prstGeom>
          <a:noFill/>
        </p:spPr>
        <p:txBody>
          <a:bodyPr wrap="square" rtlCol="0">
            <a:spAutoFit/>
          </a:bodyPr>
          <a:lstStyle/>
          <a:p>
            <a:r>
              <a:rPr lang="en-US" sz="2000" b="1">
                <a:latin typeface="+mj-lt"/>
              </a:rPr>
              <a:t>Check with your sponsored research office before starting</a:t>
            </a:r>
          </a:p>
        </p:txBody>
      </p:sp>
      <p:sp>
        <p:nvSpPr>
          <p:cNvPr id="4" name="Slide Number Placeholder 3">
            <a:extLst>
              <a:ext uri="{FF2B5EF4-FFF2-40B4-BE49-F238E27FC236}">
                <a16:creationId xmlns:a16="http://schemas.microsoft.com/office/drawing/2014/main" id="{FC3B7217-A170-730E-4989-4DAF04566272}"/>
              </a:ext>
            </a:extLst>
          </p:cNvPr>
          <p:cNvSpPr>
            <a:spLocks noGrp="1"/>
          </p:cNvSpPr>
          <p:nvPr>
            <p:ph type="sldNum" sz="quarter" idx="12"/>
          </p:nvPr>
        </p:nvSpPr>
        <p:spPr/>
        <p:txBody>
          <a:bodyPr/>
          <a:lstStyle/>
          <a:p>
            <a:fld id="{A7DDB576-49B3-42E2-89EA-6E35EA8EF806}" type="slidenum">
              <a:rPr lang="en-US" smtClean="0"/>
              <a:pPr/>
              <a:t>81</a:t>
            </a:fld>
            <a:endParaRPr lang="en-US"/>
          </a:p>
        </p:txBody>
      </p:sp>
    </p:spTree>
    <p:extLst>
      <p:ext uri="{BB962C8B-B14F-4D97-AF65-F5344CB8AC3E}">
        <p14:creationId xmlns:p14="http://schemas.microsoft.com/office/powerpoint/2010/main" val="161627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3D22-2BF0-47FD-7F58-B3E93DAB1EB1}"/>
              </a:ext>
            </a:extLst>
          </p:cNvPr>
          <p:cNvSpPr>
            <a:spLocks noGrp="1"/>
          </p:cNvSpPr>
          <p:nvPr>
            <p:ph type="title"/>
          </p:nvPr>
        </p:nvSpPr>
        <p:spPr/>
        <p:txBody>
          <a:bodyPr/>
          <a:lstStyle/>
          <a:p>
            <a:r>
              <a:rPr lang="en-US"/>
              <a:t>Comparison of Submission Options</a:t>
            </a:r>
          </a:p>
        </p:txBody>
      </p:sp>
      <p:sp>
        <p:nvSpPr>
          <p:cNvPr id="6" name="Text Placeholder 5">
            <a:extLst>
              <a:ext uri="{FF2B5EF4-FFF2-40B4-BE49-F238E27FC236}">
                <a16:creationId xmlns:a16="http://schemas.microsoft.com/office/drawing/2014/main" id="{2C05D9B8-12AC-4606-2C4D-0BF0DE2BB27F}"/>
              </a:ext>
            </a:extLst>
          </p:cNvPr>
          <p:cNvSpPr>
            <a:spLocks noGrp="1"/>
          </p:cNvSpPr>
          <p:nvPr>
            <p:ph type="body" idx="1"/>
          </p:nvPr>
        </p:nvSpPr>
        <p:spPr>
          <a:xfrm>
            <a:off x="838200" y="1121571"/>
            <a:ext cx="5157787" cy="823912"/>
          </a:xfrm>
        </p:spPr>
        <p:txBody>
          <a:bodyPr/>
          <a:lstStyle/>
          <a:p>
            <a:r>
              <a:rPr lang="en-US"/>
              <a:t>NIH ASSIST					</a:t>
            </a:r>
          </a:p>
        </p:txBody>
      </p:sp>
      <p:sp>
        <p:nvSpPr>
          <p:cNvPr id="12" name="Content Placeholder 11">
            <a:extLst>
              <a:ext uri="{FF2B5EF4-FFF2-40B4-BE49-F238E27FC236}">
                <a16:creationId xmlns:a16="http://schemas.microsoft.com/office/drawing/2014/main" id="{82AC10C5-156D-0466-D739-DBAF47BDC29C}"/>
              </a:ext>
            </a:extLst>
          </p:cNvPr>
          <p:cNvSpPr>
            <a:spLocks noGrp="1"/>
          </p:cNvSpPr>
          <p:nvPr>
            <p:ph sz="half" idx="2"/>
          </p:nvPr>
        </p:nvSpPr>
        <p:spPr>
          <a:xfrm>
            <a:off x="838199" y="1788321"/>
            <a:ext cx="5157787" cy="4545481"/>
          </a:xfrm>
        </p:spPr>
        <p:txBody>
          <a:bodyPr>
            <a:normAutofit fontScale="92500" lnSpcReduction="10000"/>
          </a:bodyPr>
          <a:lstStyle/>
          <a:p>
            <a:pPr>
              <a:buClr>
                <a:srgbClr val="853A51"/>
              </a:buClr>
            </a:pPr>
            <a:r>
              <a:rPr lang="en-US" sz="2000"/>
              <a:t>Managed by NIH</a:t>
            </a:r>
          </a:p>
          <a:p>
            <a:pPr>
              <a:buClr>
                <a:srgbClr val="853A51"/>
              </a:buClr>
            </a:pPr>
            <a:r>
              <a:rPr lang="en-US" sz="2000"/>
              <a:t>Multi-user access</a:t>
            </a:r>
          </a:p>
          <a:p>
            <a:pPr>
              <a:buClr>
                <a:srgbClr val="853A51"/>
              </a:buClr>
            </a:pPr>
            <a:r>
              <a:rPr lang="en-US" sz="2000"/>
              <a:t>Leverages eRA Commons accounts</a:t>
            </a:r>
          </a:p>
          <a:p>
            <a:pPr>
              <a:buClr>
                <a:srgbClr val="853A51"/>
              </a:buClr>
            </a:pPr>
            <a:r>
              <a:rPr lang="en-US" sz="2000">
                <a:highlight>
                  <a:srgbClr val="FFFF00"/>
                </a:highlight>
              </a:rPr>
              <a:t>Pre-population from eRA Commons profiles</a:t>
            </a:r>
          </a:p>
          <a:p>
            <a:pPr>
              <a:buClr>
                <a:srgbClr val="853A51"/>
              </a:buClr>
            </a:pPr>
            <a:r>
              <a:rPr lang="en-US" sz="2000"/>
              <a:t>Pre-submissions validations</a:t>
            </a:r>
          </a:p>
          <a:p>
            <a:pPr>
              <a:buClr>
                <a:srgbClr val="853A51"/>
              </a:buClr>
            </a:pPr>
            <a:r>
              <a:rPr lang="en-US" sz="2000"/>
              <a:t>Pre-submission preview in agency format</a:t>
            </a:r>
          </a:p>
          <a:p>
            <a:pPr>
              <a:buClr>
                <a:srgbClr val="853A51"/>
              </a:buClr>
            </a:pPr>
            <a:r>
              <a:rPr lang="en-US" sz="2000">
                <a:highlight>
                  <a:srgbClr val="FFFF00"/>
                </a:highlight>
              </a:rPr>
              <a:t>Track application status in a single system</a:t>
            </a:r>
          </a:p>
          <a:p>
            <a:pPr>
              <a:buClr>
                <a:srgbClr val="853A51"/>
              </a:buClr>
            </a:pPr>
            <a:r>
              <a:rPr lang="en-US" sz="2000"/>
              <a:t>Copy data to different application package</a:t>
            </a:r>
          </a:p>
          <a:p>
            <a:pPr>
              <a:buClr>
                <a:srgbClr val="853A51"/>
              </a:buClr>
            </a:pPr>
            <a:r>
              <a:rPr lang="en-US" sz="2000">
                <a:highlight>
                  <a:srgbClr val="FFFF00"/>
                </a:highlight>
              </a:rPr>
              <a:t>Supports all NIH competing applications</a:t>
            </a:r>
          </a:p>
          <a:p>
            <a:pPr>
              <a:buClr>
                <a:srgbClr val="853A51"/>
              </a:buClr>
            </a:pPr>
            <a:r>
              <a:rPr lang="en-US" sz="2000"/>
              <a:t>Pull study information from ClinicalTrials.gov</a:t>
            </a:r>
          </a:p>
          <a:p>
            <a:pPr>
              <a:buClr>
                <a:srgbClr val="853A51"/>
              </a:buClr>
            </a:pPr>
            <a:r>
              <a:rPr lang="en-US" sz="2000"/>
              <a:t>Integrated NIH messaging (tips, system alerts)</a:t>
            </a:r>
          </a:p>
        </p:txBody>
      </p:sp>
      <p:sp>
        <p:nvSpPr>
          <p:cNvPr id="8" name="Text Placeholder 7">
            <a:extLst>
              <a:ext uri="{FF2B5EF4-FFF2-40B4-BE49-F238E27FC236}">
                <a16:creationId xmlns:a16="http://schemas.microsoft.com/office/drawing/2014/main" id="{B2CBDC18-0EA4-5924-AFBE-AA317514617E}"/>
              </a:ext>
            </a:extLst>
          </p:cNvPr>
          <p:cNvSpPr>
            <a:spLocks noGrp="1"/>
          </p:cNvSpPr>
          <p:nvPr>
            <p:ph type="body" sz="quarter" idx="3"/>
          </p:nvPr>
        </p:nvSpPr>
        <p:spPr>
          <a:xfrm>
            <a:off x="6096000" y="1376365"/>
            <a:ext cx="5183188" cy="823912"/>
          </a:xfrm>
        </p:spPr>
        <p:txBody>
          <a:bodyPr/>
          <a:lstStyle/>
          <a:p>
            <a:r>
              <a:rPr lang="en-US"/>
              <a:t>Grants.gov Workspace</a:t>
            </a:r>
          </a:p>
          <a:p>
            <a:endParaRPr lang="en-US"/>
          </a:p>
        </p:txBody>
      </p:sp>
      <p:sp>
        <p:nvSpPr>
          <p:cNvPr id="16" name="Content Placeholder 11">
            <a:extLst>
              <a:ext uri="{FF2B5EF4-FFF2-40B4-BE49-F238E27FC236}">
                <a16:creationId xmlns:a16="http://schemas.microsoft.com/office/drawing/2014/main" id="{C4834C92-B6AD-31A4-5B64-143545C139EC}"/>
              </a:ext>
            </a:extLst>
          </p:cNvPr>
          <p:cNvSpPr txBox="1">
            <a:spLocks/>
          </p:cNvSpPr>
          <p:nvPr/>
        </p:nvSpPr>
        <p:spPr>
          <a:xfrm>
            <a:off x="6159501" y="1855318"/>
            <a:ext cx="5157787" cy="45454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53A51"/>
              </a:buClr>
            </a:pPr>
            <a:r>
              <a:rPr lang="en-US" sz="2000">
                <a:latin typeface="Open Sans" panose="020B0606030504020204" pitchFamily="34" charset="0"/>
                <a:ea typeface="Open Sans" panose="020B0606030504020204" pitchFamily="34" charset="0"/>
                <a:cs typeface="Open Sans" panose="020B0606030504020204" pitchFamily="34" charset="0"/>
              </a:rPr>
              <a:t>Managed by Grants.gov</a:t>
            </a:r>
          </a:p>
          <a:p>
            <a:pPr>
              <a:buClr>
                <a:srgbClr val="853A51"/>
              </a:buClr>
            </a:pPr>
            <a:r>
              <a:rPr lang="en-US" sz="2000">
                <a:latin typeface="Open Sans" panose="020B0606030504020204" pitchFamily="34" charset="0"/>
                <a:ea typeface="Open Sans" panose="020B0606030504020204" pitchFamily="34" charset="0"/>
                <a:cs typeface="Open Sans" panose="020B0606030504020204" pitchFamily="34" charset="0"/>
              </a:rPr>
              <a:t>Multi-user access</a:t>
            </a:r>
          </a:p>
          <a:p>
            <a:pPr>
              <a:buClr>
                <a:srgbClr val="853A51"/>
              </a:buClr>
            </a:pPr>
            <a:r>
              <a:rPr lang="en-US" sz="2000">
                <a:latin typeface="Open Sans" panose="020B0606030504020204" pitchFamily="34" charset="0"/>
                <a:ea typeface="Open Sans" panose="020B0606030504020204" pitchFamily="34" charset="0"/>
                <a:cs typeface="Open Sans" panose="020B0606030504020204" pitchFamily="34" charset="0"/>
              </a:rPr>
              <a:t>Requires additional registration</a:t>
            </a:r>
          </a:p>
          <a:p>
            <a:pPr>
              <a:buClr>
                <a:srgbClr val="853A51"/>
              </a:buClr>
            </a:pPr>
            <a:r>
              <a:rPr lang="en-US" sz="2000">
                <a:latin typeface="Open Sans" panose="020B0606030504020204" pitchFamily="34" charset="0"/>
                <a:ea typeface="Open Sans" panose="020B0606030504020204" pitchFamily="34" charset="0"/>
                <a:cs typeface="Open Sans" panose="020B0606030504020204" pitchFamily="34" charset="0"/>
              </a:rPr>
              <a:t>No pre-population from profiles</a:t>
            </a:r>
          </a:p>
          <a:p>
            <a:pPr>
              <a:buClr>
                <a:srgbClr val="853A51"/>
              </a:buClr>
            </a:pPr>
            <a:r>
              <a:rPr lang="en-US" sz="2000">
                <a:latin typeface="Open Sans" panose="020B0606030504020204" pitchFamily="34" charset="0"/>
                <a:ea typeface="Open Sans" panose="020B0606030504020204" pitchFamily="34" charset="0"/>
                <a:cs typeface="Open Sans" panose="020B0606030504020204" pitchFamily="34" charset="0"/>
              </a:rPr>
              <a:t>Pre-submissions validations</a:t>
            </a:r>
          </a:p>
          <a:p>
            <a:pPr>
              <a:buClr>
                <a:srgbClr val="853A51"/>
              </a:buClr>
            </a:pPr>
            <a:r>
              <a:rPr lang="en-US" sz="2000">
                <a:latin typeface="Open Sans" panose="020B0606030504020204" pitchFamily="34" charset="0"/>
                <a:ea typeface="Open Sans" panose="020B0606030504020204" pitchFamily="34" charset="0"/>
                <a:cs typeface="Open Sans" panose="020B0606030504020204" pitchFamily="34" charset="0"/>
              </a:rPr>
              <a:t>Pre-submission preview in agency format</a:t>
            </a:r>
          </a:p>
          <a:p>
            <a:pPr>
              <a:buClr>
                <a:srgbClr val="853A51"/>
              </a:buClr>
            </a:pPr>
            <a:r>
              <a:rPr lang="en-US" sz="2000">
                <a:latin typeface="Open Sans" panose="020B0606030504020204" pitchFamily="34" charset="0"/>
                <a:ea typeface="Open Sans" panose="020B0606030504020204" pitchFamily="34" charset="0"/>
                <a:cs typeface="Open Sans" panose="020B0606030504020204" pitchFamily="34" charset="0"/>
              </a:rPr>
              <a:t>Must track application status in multiple system</a:t>
            </a:r>
          </a:p>
          <a:p>
            <a:pPr>
              <a:buClr>
                <a:srgbClr val="853A51"/>
              </a:buClr>
            </a:pPr>
            <a:r>
              <a:rPr lang="en-US" sz="2000">
                <a:latin typeface="Open Sans" panose="020B0606030504020204" pitchFamily="34" charset="0"/>
                <a:ea typeface="Open Sans" panose="020B0606030504020204" pitchFamily="34" charset="0"/>
                <a:cs typeface="Open Sans" panose="020B0606030504020204" pitchFamily="34" charset="0"/>
              </a:rPr>
              <a:t>Copy data to different application package</a:t>
            </a:r>
          </a:p>
          <a:p>
            <a:pPr>
              <a:buClr>
                <a:srgbClr val="853A51"/>
              </a:buClr>
            </a:pPr>
            <a:r>
              <a:rPr lang="en-US" sz="2000">
                <a:latin typeface="Open Sans" panose="020B0606030504020204" pitchFamily="34" charset="0"/>
                <a:ea typeface="Open Sans" panose="020B0606030504020204" pitchFamily="34" charset="0"/>
                <a:cs typeface="Open Sans" panose="020B0606030504020204" pitchFamily="34" charset="0"/>
              </a:rPr>
              <a:t>Supports NIH single project competing applications</a:t>
            </a:r>
          </a:p>
        </p:txBody>
      </p:sp>
      <p:sp>
        <p:nvSpPr>
          <p:cNvPr id="4" name="Slide Number Placeholder 1">
            <a:extLst>
              <a:ext uri="{FF2B5EF4-FFF2-40B4-BE49-F238E27FC236}">
                <a16:creationId xmlns:a16="http://schemas.microsoft.com/office/drawing/2014/main" id="{442B6CE5-4574-0822-8412-E7A2EC694E5C}"/>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82</a:t>
            </a:fld>
            <a:endParaRPr lang="en-US"/>
          </a:p>
        </p:txBody>
      </p:sp>
    </p:spTree>
    <p:extLst>
      <p:ext uri="{BB962C8B-B14F-4D97-AF65-F5344CB8AC3E}">
        <p14:creationId xmlns:p14="http://schemas.microsoft.com/office/powerpoint/2010/main" val="236207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Access Application Forms via ASSIST</a:t>
            </a:r>
          </a:p>
        </p:txBody>
      </p:sp>
      <p:sp>
        <p:nvSpPr>
          <p:cNvPr id="6" name="TextBox 5"/>
          <p:cNvSpPr txBox="1"/>
          <p:nvPr/>
        </p:nvSpPr>
        <p:spPr>
          <a:xfrm>
            <a:off x="228600" y="1311545"/>
            <a:ext cx="4223079" cy="338554"/>
          </a:xfrm>
          <a:prstGeom prst="rect">
            <a:avLst/>
          </a:prstGeom>
          <a:noFill/>
        </p:spPr>
        <p:txBody>
          <a:bodyPr wrap="none" rtlCol="0">
            <a:spAutoFit/>
          </a:bodyPr>
          <a:lstStyle/>
          <a:p>
            <a:r>
              <a:rPr lang="en-US" sz="1600">
                <a:solidFill>
                  <a:srgbClr val="853A51"/>
                </a:solidFill>
              </a:rPr>
              <a:t>Excerpt from single-project NOFO in NIH Guide…</a:t>
            </a:r>
          </a:p>
        </p:txBody>
      </p:sp>
      <p:pic>
        <p:nvPicPr>
          <p:cNvPr id="11" name="Picture 10" title="Use Grants.gov link in FOA above the Table of Contents to access Workspace forms"/>
          <p:cNvPicPr>
            <a:picLocks noChangeAspect="1"/>
          </p:cNvPicPr>
          <p:nvPr/>
        </p:nvPicPr>
        <p:blipFill>
          <a:blip r:embed="rId2"/>
          <a:stretch>
            <a:fillRect/>
          </a:stretch>
        </p:blipFill>
        <p:spPr>
          <a:xfrm>
            <a:off x="323291" y="1698813"/>
            <a:ext cx="8807056" cy="1706259"/>
          </a:xfrm>
          <a:prstGeom prst="rect">
            <a:avLst/>
          </a:prstGeom>
          <a:ln>
            <a:solidFill>
              <a:schemeClr val="tx1"/>
            </a:solidFill>
          </a:ln>
        </p:spPr>
      </p:pic>
      <p:sp>
        <p:nvSpPr>
          <p:cNvPr id="5" name="Oval 4" title="&quot;&quot;"/>
          <p:cNvSpPr/>
          <p:nvPr/>
        </p:nvSpPr>
        <p:spPr>
          <a:xfrm>
            <a:off x="331674" y="2141460"/>
            <a:ext cx="2346366" cy="488541"/>
          </a:xfrm>
          <a:prstGeom prst="ellipse">
            <a:avLst/>
          </a:prstGeom>
          <a:no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title="ASSIST login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694161"/>
            <a:ext cx="7525470" cy="5087639"/>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title="&quot;&quot;"/>
          <p:cNvCxnSpPr/>
          <p:nvPr/>
        </p:nvCxnSpPr>
        <p:spPr>
          <a:xfrm>
            <a:off x="2686423" y="2385730"/>
            <a:ext cx="2294285" cy="604216"/>
          </a:xfrm>
          <a:prstGeom prst="straightConnector1">
            <a:avLst/>
          </a:prstGeom>
          <a:ln w="25400">
            <a:solidFill>
              <a:srgbClr val="853A5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041EB72-CEBA-EC34-6257-61AAE27715E8}"/>
              </a:ext>
            </a:extLst>
          </p:cNvPr>
          <p:cNvSpPr txBox="1"/>
          <p:nvPr/>
        </p:nvSpPr>
        <p:spPr>
          <a:xfrm>
            <a:off x="430431" y="4091989"/>
            <a:ext cx="3329805" cy="1340752"/>
          </a:xfrm>
          <a:prstGeom prst="rect">
            <a:avLst/>
          </a:prstGeom>
          <a:noFill/>
        </p:spPr>
        <p:txBody>
          <a:bodyPr wrap="square" rtlCol="0">
            <a:spAutoFit/>
          </a:bodyPr>
          <a:lstStyle/>
          <a:p>
            <a:pPr>
              <a:lnSpc>
                <a:spcPct val="150000"/>
              </a:lnSpc>
            </a:pPr>
            <a:r>
              <a:rPr lang="en-US" sz="2000">
                <a:latin typeface="Open Sans" panose="020B0606030504020204" pitchFamily="34" charset="0"/>
                <a:ea typeface="Open Sans" panose="020B0606030504020204" pitchFamily="34" charset="0"/>
                <a:cs typeface="Open Sans" panose="020B0606030504020204" pitchFamily="34" charset="0"/>
              </a:rPr>
              <a:t>You can also access from:</a:t>
            </a:r>
          </a:p>
          <a:p>
            <a:pPr marL="285750" indent="-285750">
              <a:lnSpc>
                <a:spcPct val="150000"/>
              </a:lnSpc>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eRA Commons</a:t>
            </a:r>
          </a:p>
          <a:p>
            <a:pPr marL="285750" indent="-285750">
              <a:lnSpc>
                <a:spcPct val="150000"/>
              </a:lnSpc>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Googling NIH ASSIST</a:t>
            </a:r>
          </a:p>
        </p:txBody>
      </p:sp>
      <p:sp>
        <p:nvSpPr>
          <p:cNvPr id="7" name="Slide Number Placeholder 1">
            <a:extLst>
              <a:ext uri="{FF2B5EF4-FFF2-40B4-BE49-F238E27FC236}">
                <a16:creationId xmlns:a16="http://schemas.microsoft.com/office/drawing/2014/main" id="{E65DA2B2-2513-FB2E-B5F5-3990E5FEEA1B}"/>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83</a:t>
            </a:fld>
            <a:endParaRPr lang="en-US"/>
          </a:p>
        </p:txBody>
      </p:sp>
    </p:spTree>
    <p:extLst>
      <p:ext uri="{BB962C8B-B14F-4D97-AF65-F5344CB8AC3E}">
        <p14:creationId xmlns:p14="http://schemas.microsoft.com/office/powerpoint/2010/main" val="259992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1"/>
            <a:ext cx="11379200" cy="609599"/>
          </a:xfrm>
        </p:spPr>
        <p:txBody>
          <a:bodyPr>
            <a:normAutofit fontScale="90000"/>
          </a:bodyPr>
          <a:lstStyle/>
          <a:p>
            <a:r>
              <a:rPr lang="en-US"/>
              <a:t>ASSIST Screen – Single-project</a:t>
            </a:r>
          </a:p>
        </p:txBody>
      </p:sp>
      <p:sp>
        <p:nvSpPr>
          <p:cNvPr id="3" name="Slide Number Placeholder 2"/>
          <p:cNvSpPr>
            <a:spLocks noGrp="1"/>
          </p:cNvSpPr>
          <p:nvPr>
            <p:ph type="sldNum" sz="quarter" idx="12"/>
          </p:nvPr>
        </p:nvSpPr>
        <p:spPr>
          <a:xfrm>
            <a:off x="11702144" y="6391810"/>
            <a:ext cx="609600" cy="441325"/>
          </a:xfrm>
        </p:spPr>
        <p:txBody>
          <a:bodyPr/>
          <a:lstStyle/>
          <a:p>
            <a:pPr>
              <a:defRPr/>
            </a:pPr>
            <a:fld id="{D535206B-4A4A-47B0-BA21-D142872E963A}" type="slidenum">
              <a:rPr lang="en-US" smtClean="0"/>
              <a:pPr>
                <a:defRPr/>
              </a:pPr>
              <a:t>84</a:t>
            </a:fld>
            <a:endParaRPr lang="en-US"/>
          </a:p>
        </p:txBody>
      </p:sp>
      <p:pic>
        <p:nvPicPr>
          <p:cNvPr id="5" name="Picture 4" title="sample multi-project ASSIST screen"/>
          <p:cNvPicPr>
            <a:picLocks noChangeAspect="1"/>
          </p:cNvPicPr>
          <p:nvPr/>
        </p:nvPicPr>
        <p:blipFill>
          <a:blip r:embed="rId2"/>
          <a:stretch>
            <a:fillRect/>
          </a:stretch>
        </p:blipFill>
        <p:spPr>
          <a:xfrm>
            <a:off x="161365" y="132442"/>
            <a:ext cx="12311744" cy="6858000"/>
          </a:xfrm>
          <a:prstGeom prst="rect">
            <a:avLst/>
          </a:prstGeom>
          <a:ln>
            <a:solidFill>
              <a:schemeClr val="tx1"/>
            </a:solidFill>
          </a:ln>
        </p:spPr>
      </p:pic>
      <p:sp>
        <p:nvSpPr>
          <p:cNvPr id="4" name="Oval 3" descr="Red oval over text &quot;Manage Access&quot;">
            <a:extLst>
              <a:ext uri="{FF2B5EF4-FFF2-40B4-BE49-F238E27FC236}">
                <a16:creationId xmlns:a16="http://schemas.microsoft.com/office/drawing/2014/main" id="{045F5834-D29D-3369-7EE7-B168915DC825}"/>
              </a:ext>
            </a:extLst>
          </p:cNvPr>
          <p:cNvSpPr/>
          <p:nvPr/>
        </p:nvSpPr>
        <p:spPr>
          <a:xfrm>
            <a:off x="324374" y="2205317"/>
            <a:ext cx="1461247" cy="466165"/>
          </a:xfrm>
          <a:prstGeom prst="ellipse">
            <a:avLst/>
          </a:prstGeom>
          <a:noFill/>
          <a:ln w="28575">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descr="Red arrow pointing to tabs with &quot;Research Plan&quot; highlighted">
            <a:extLst>
              <a:ext uri="{FF2B5EF4-FFF2-40B4-BE49-F238E27FC236}">
                <a16:creationId xmlns:a16="http://schemas.microsoft.com/office/drawing/2014/main" id="{43D090E4-5365-7B24-7A1A-4775ED02A26C}"/>
              </a:ext>
            </a:extLst>
          </p:cNvPr>
          <p:cNvSpPr/>
          <p:nvPr/>
        </p:nvSpPr>
        <p:spPr>
          <a:xfrm>
            <a:off x="8229600" y="2330824"/>
            <a:ext cx="1532965" cy="681317"/>
          </a:xfrm>
          <a:prstGeom prst="leftArrow">
            <a:avLst/>
          </a:prstGeom>
          <a:solidFill>
            <a:srgbClr val="853A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203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D91919-30E9-23FF-C911-6F57E7EC51F7}"/>
              </a:ext>
            </a:extLst>
          </p:cNvPr>
          <p:cNvSpPr>
            <a:spLocks noGrp="1"/>
          </p:cNvSpPr>
          <p:nvPr>
            <p:ph type="title"/>
          </p:nvPr>
        </p:nvSpPr>
        <p:spPr/>
        <p:txBody>
          <a:bodyPr/>
          <a:lstStyle/>
          <a:p>
            <a:r>
              <a:rPr lang="en-US"/>
              <a:t>Plan for Your Submission</a:t>
            </a:r>
          </a:p>
        </p:txBody>
      </p:sp>
      <p:sp>
        <p:nvSpPr>
          <p:cNvPr id="4" name="Content Placeholder 3">
            <a:extLst>
              <a:ext uri="{FF2B5EF4-FFF2-40B4-BE49-F238E27FC236}">
                <a16:creationId xmlns:a16="http://schemas.microsoft.com/office/drawing/2014/main" id="{40889159-DD9C-91A2-42A3-7F0FFE4C4C8F}"/>
              </a:ext>
            </a:extLst>
          </p:cNvPr>
          <p:cNvSpPr>
            <a:spLocks noGrp="1"/>
          </p:cNvSpPr>
          <p:nvPr>
            <p:ph idx="1"/>
          </p:nvPr>
        </p:nvSpPr>
        <p:spPr>
          <a:xfrm>
            <a:off x="838200" y="1565648"/>
            <a:ext cx="10515600" cy="4351338"/>
          </a:xfrm>
        </p:spPr>
        <p:txBody>
          <a:bodyPr/>
          <a:lstStyle/>
          <a:p>
            <a:pPr>
              <a:lnSpc>
                <a:spcPct val="100000"/>
              </a:lnSpc>
            </a:pPr>
            <a:r>
              <a:rPr lang="en-US"/>
              <a:t>Identify a Notice of Funding Opportunity</a:t>
            </a:r>
          </a:p>
          <a:p>
            <a:pPr>
              <a:lnSpc>
                <a:spcPct val="100000"/>
              </a:lnSpc>
            </a:pPr>
            <a:r>
              <a:rPr lang="en-US"/>
              <a:t>Identify Team Members</a:t>
            </a:r>
          </a:p>
          <a:p>
            <a:pPr>
              <a:lnSpc>
                <a:spcPct val="100000"/>
              </a:lnSpc>
            </a:pPr>
            <a:r>
              <a:rPr lang="en-US"/>
              <a:t>Verify registrations are in place AND active</a:t>
            </a:r>
          </a:p>
          <a:p>
            <a:pPr lvl="1">
              <a:lnSpc>
                <a:spcPct val="100000"/>
              </a:lnSpc>
              <a:buFont typeface="Courier New" panose="02070309020205020404" pitchFamily="49" charset="0"/>
              <a:buChar char="o"/>
            </a:pPr>
            <a:r>
              <a:rPr lang="en-US"/>
              <a:t>All individuals listed on Sr Key Form must have an eRA Commons ID	</a:t>
            </a:r>
          </a:p>
          <a:p>
            <a:pPr>
              <a:lnSpc>
                <a:spcPct val="100000"/>
              </a:lnSpc>
            </a:pPr>
            <a:r>
              <a:rPr lang="en-US"/>
              <a:t>Confirm submission method</a:t>
            </a:r>
          </a:p>
          <a:p>
            <a:pPr>
              <a:lnSpc>
                <a:spcPct val="100000"/>
              </a:lnSpc>
            </a:pPr>
            <a:r>
              <a:rPr lang="en-US"/>
              <a:t>Determine responsibilities</a:t>
            </a:r>
          </a:p>
          <a:p>
            <a:pPr lvl="1">
              <a:lnSpc>
                <a:spcPct val="100000"/>
              </a:lnSpc>
              <a:buFont typeface="Courier New" panose="02070309020205020404" pitchFamily="49" charset="0"/>
              <a:buChar char="o"/>
            </a:pPr>
            <a:r>
              <a:rPr lang="en-US"/>
              <a:t>Prepare budgets, data entry, support letters etc.</a:t>
            </a:r>
          </a:p>
          <a:p>
            <a:pPr lvl="1">
              <a:lnSpc>
                <a:spcPct val="100000"/>
              </a:lnSpc>
              <a:buFont typeface="Courier New" panose="02070309020205020404" pitchFamily="49" charset="0"/>
              <a:buChar char="o"/>
            </a:pPr>
            <a:r>
              <a:rPr lang="en-US"/>
              <a:t>Internal review and approval processes</a:t>
            </a:r>
          </a:p>
          <a:p>
            <a:pPr lvl="1">
              <a:lnSpc>
                <a:spcPct val="100000"/>
              </a:lnSpc>
              <a:buFont typeface="Courier New" panose="02070309020205020404" pitchFamily="49" charset="0"/>
              <a:buChar char="o"/>
            </a:pPr>
            <a:r>
              <a:rPr lang="en-US"/>
              <a:t>Post-submission responsibilities- application image, errors/warning</a:t>
            </a:r>
          </a:p>
        </p:txBody>
      </p:sp>
      <p:pic>
        <p:nvPicPr>
          <p:cNvPr id="6" name="Picture 5">
            <a:extLst>
              <a:ext uri="{FF2B5EF4-FFF2-40B4-BE49-F238E27FC236}">
                <a16:creationId xmlns:a16="http://schemas.microsoft.com/office/drawing/2014/main" id="{2ED6AD97-EDDC-7B19-9CD4-774AFB25DD4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72910" y="614857"/>
            <a:ext cx="4059975" cy="1472373"/>
          </a:xfrm>
          <a:prstGeom prst="rect">
            <a:avLst/>
          </a:prstGeom>
        </p:spPr>
      </p:pic>
      <p:sp>
        <p:nvSpPr>
          <p:cNvPr id="5" name="Slide Number Placeholder 1">
            <a:extLst>
              <a:ext uri="{FF2B5EF4-FFF2-40B4-BE49-F238E27FC236}">
                <a16:creationId xmlns:a16="http://schemas.microsoft.com/office/drawing/2014/main" id="{64086F5D-3564-5DBC-610A-3C552E58B561}"/>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85</a:t>
            </a:fld>
            <a:endParaRPr lang="en-US"/>
          </a:p>
        </p:txBody>
      </p:sp>
    </p:spTree>
    <p:extLst>
      <p:ext uri="{BB962C8B-B14F-4D97-AF65-F5344CB8AC3E}">
        <p14:creationId xmlns:p14="http://schemas.microsoft.com/office/powerpoint/2010/main" val="31125144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4591-413A-70EE-F664-8C2F26C7F0FC}"/>
              </a:ext>
            </a:extLst>
          </p:cNvPr>
          <p:cNvSpPr>
            <a:spLocks noGrp="1"/>
          </p:cNvSpPr>
          <p:nvPr>
            <p:ph type="title"/>
          </p:nvPr>
        </p:nvSpPr>
        <p:spPr/>
        <p:txBody>
          <a:bodyPr/>
          <a:lstStyle/>
          <a:p>
            <a:r>
              <a:rPr lang="en-US"/>
              <a:t>Enter Data</a:t>
            </a:r>
          </a:p>
        </p:txBody>
      </p:sp>
      <p:grpSp>
        <p:nvGrpSpPr>
          <p:cNvPr id="4" name="Group 3" descr="Arrow pointing upward with text: Precedence / Importance">
            <a:extLst>
              <a:ext uri="{FF2B5EF4-FFF2-40B4-BE49-F238E27FC236}">
                <a16:creationId xmlns:a16="http://schemas.microsoft.com/office/drawing/2014/main" id="{3F0B8460-AD20-BAA8-48BD-DAE60C9C2195}"/>
              </a:ext>
            </a:extLst>
          </p:cNvPr>
          <p:cNvGrpSpPr/>
          <p:nvPr/>
        </p:nvGrpSpPr>
        <p:grpSpPr>
          <a:xfrm>
            <a:off x="295001" y="2072366"/>
            <a:ext cx="693730" cy="3857855"/>
            <a:chOff x="295001" y="2072366"/>
            <a:chExt cx="693730" cy="3857855"/>
          </a:xfrm>
        </p:grpSpPr>
        <p:sp>
          <p:nvSpPr>
            <p:cNvPr id="9" name="Up Arrow 7" descr="NIH Guide notices have highest precedence, followed by funding opportunity text, and then application guide instructions." title="arrow indicating priority order">
              <a:extLst>
                <a:ext uri="{FF2B5EF4-FFF2-40B4-BE49-F238E27FC236}">
                  <a16:creationId xmlns:a16="http://schemas.microsoft.com/office/drawing/2014/main" id="{81BEB6DE-2125-DA97-F257-FC2D56D7916C}"/>
                </a:ext>
              </a:extLst>
            </p:cNvPr>
            <p:cNvSpPr/>
            <p:nvPr/>
          </p:nvSpPr>
          <p:spPr>
            <a:xfrm>
              <a:off x="295001" y="2072366"/>
              <a:ext cx="693730" cy="3857855"/>
            </a:xfrm>
            <a:prstGeom prst="up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black"/>
                </a:solidFill>
              </a:endParaRPr>
            </a:p>
          </p:txBody>
        </p:sp>
        <p:sp>
          <p:nvSpPr>
            <p:cNvPr id="10" name="TextBox 9">
              <a:extLst>
                <a:ext uri="{FF2B5EF4-FFF2-40B4-BE49-F238E27FC236}">
                  <a16:creationId xmlns:a16="http://schemas.microsoft.com/office/drawing/2014/main" id="{207BC265-E3B8-80B2-2176-382F52AFC90C}"/>
                </a:ext>
              </a:extLst>
            </p:cNvPr>
            <p:cNvSpPr txBox="1"/>
            <p:nvPr/>
          </p:nvSpPr>
          <p:spPr>
            <a:xfrm rot="16200000">
              <a:off x="-739281" y="4168282"/>
              <a:ext cx="2762295" cy="369332"/>
            </a:xfrm>
            <a:prstGeom prst="rect">
              <a:avLst/>
            </a:prstGeom>
            <a:noFill/>
          </p:spPr>
          <p:txBody>
            <a:bodyPr wrap="none" rtlCol="0">
              <a:spAutoFit/>
            </a:bodyPr>
            <a:lstStyle/>
            <a:p>
              <a:r>
                <a:rPr lang="en-US">
                  <a:solidFill>
                    <a:prstClr val="black"/>
                  </a:solidFill>
                </a:rPr>
                <a:t>Precedence / Importance</a:t>
              </a:r>
            </a:p>
          </p:txBody>
        </p:sp>
      </p:grpSp>
      <p:sp>
        <p:nvSpPr>
          <p:cNvPr id="6" name="Content Placeholder 4">
            <a:extLst>
              <a:ext uri="{FF2B5EF4-FFF2-40B4-BE49-F238E27FC236}">
                <a16:creationId xmlns:a16="http://schemas.microsoft.com/office/drawing/2014/main" id="{C022E894-E75E-CED9-E1CC-205770356F28}"/>
              </a:ext>
            </a:extLst>
          </p:cNvPr>
          <p:cNvSpPr txBox="1">
            <a:spLocks/>
          </p:cNvSpPr>
          <p:nvPr/>
        </p:nvSpPr>
        <p:spPr>
          <a:xfrm>
            <a:off x="1066800" y="2286000"/>
            <a:ext cx="4724400" cy="3931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Notices in NIH Guide for Grants &amp; Contracts</a:t>
            </a:r>
          </a:p>
          <a:p>
            <a:r>
              <a:rPr lang="en-US"/>
              <a:t>Funding Opportunity Announcement</a:t>
            </a:r>
          </a:p>
          <a:p>
            <a:pPr lvl="1"/>
            <a:r>
              <a:rPr lang="en-US"/>
              <a:t>Section IV. Application and Submission Information</a:t>
            </a:r>
          </a:p>
          <a:p>
            <a:pPr>
              <a:spcAft>
                <a:spcPts val="1200"/>
              </a:spcAft>
            </a:pPr>
            <a:r>
              <a:rPr lang="en-US">
                <a:solidFill>
                  <a:srgbClr val="20558A"/>
                </a:solidFill>
                <a:hlinkClick r:id="rId2">
                  <a:extLst>
                    <a:ext uri="{A12FA001-AC4F-418D-AE19-62706E023703}">
                      <ahyp:hlinkClr xmlns:ahyp="http://schemas.microsoft.com/office/drawing/2018/hyperlinkcolor" val="tx"/>
                    </a:ext>
                  </a:extLst>
                </a:hlinkClick>
              </a:rPr>
              <a:t>How to Apply - Application Guide</a:t>
            </a:r>
            <a:endParaRPr lang="en-US">
              <a:solidFill>
                <a:srgbClr val="20558A"/>
              </a:solidFill>
            </a:endParaRPr>
          </a:p>
          <a:p>
            <a:endParaRPr lang="en-US"/>
          </a:p>
        </p:txBody>
      </p:sp>
      <p:sp>
        <p:nvSpPr>
          <p:cNvPr id="3" name="Content Placeholder 2">
            <a:extLst>
              <a:ext uri="{FF2B5EF4-FFF2-40B4-BE49-F238E27FC236}">
                <a16:creationId xmlns:a16="http://schemas.microsoft.com/office/drawing/2014/main" id="{C56720FA-6510-19E1-A6B1-4F86287806BB}"/>
              </a:ext>
            </a:extLst>
          </p:cNvPr>
          <p:cNvSpPr>
            <a:spLocks noGrp="1"/>
          </p:cNvSpPr>
          <p:nvPr>
            <p:ph sz="half" idx="1"/>
          </p:nvPr>
        </p:nvSpPr>
        <p:spPr/>
        <p:txBody>
          <a:bodyPr/>
          <a:lstStyle/>
          <a:p>
            <a:pPr marL="0" indent="0">
              <a:buNone/>
            </a:pPr>
            <a:r>
              <a:rPr lang="en-US" b="1">
                <a:solidFill>
                  <a:srgbClr val="853A51"/>
                </a:solidFill>
              </a:rPr>
              <a:t>Follow instructions</a:t>
            </a:r>
          </a:p>
          <a:p>
            <a:endParaRPr lang="en-US"/>
          </a:p>
          <a:p>
            <a:endParaRPr lang="en-US"/>
          </a:p>
        </p:txBody>
      </p:sp>
      <p:sp>
        <p:nvSpPr>
          <p:cNvPr id="12" name="TextBox 11">
            <a:extLst>
              <a:ext uri="{FF2B5EF4-FFF2-40B4-BE49-F238E27FC236}">
                <a16:creationId xmlns:a16="http://schemas.microsoft.com/office/drawing/2014/main" id="{8C5BBBA3-A3CC-D749-530D-37AA1F8F4434}"/>
              </a:ext>
            </a:extLst>
          </p:cNvPr>
          <p:cNvSpPr txBox="1"/>
          <p:nvPr/>
        </p:nvSpPr>
        <p:spPr>
          <a:xfrm>
            <a:off x="6112373" y="778263"/>
            <a:ext cx="4724971" cy="369332"/>
          </a:xfrm>
          <a:prstGeom prst="rect">
            <a:avLst/>
          </a:prstGeom>
          <a:solidFill>
            <a:srgbClr val="94C4C1"/>
          </a:solidFill>
        </p:spPr>
        <p:txBody>
          <a:bodyPr wrap="square" rtlCol="0">
            <a:spAutoFit/>
          </a:bodyPr>
          <a:lstStyle/>
          <a:p>
            <a:r>
              <a:rPr lang="en-US"/>
              <a:t>Helpful Resource:</a:t>
            </a:r>
            <a:r>
              <a:rPr lang="en-US">
                <a:solidFill>
                  <a:srgbClr val="20558A"/>
                </a:solidFill>
              </a:rPr>
              <a:t> </a:t>
            </a:r>
            <a:r>
              <a:rPr lang="en-US">
                <a:solidFill>
                  <a:srgbClr val="20558A"/>
                </a:solidFill>
                <a:hlinkClick r:id="rId3">
                  <a:extLst>
                    <a:ext uri="{A12FA001-AC4F-418D-AE19-62706E023703}">
                      <ahyp:hlinkClr xmlns:ahyp="http://schemas.microsoft.com/office/drawing/2018/hyperlinkcolor" val="tx"/>
                    </a:ext>
                  </a:extLst>
                </a:hlinkClick>
              </a:rPr>
              <a:t>Annotated Form Set</a:t>
            </a:r>
            <a:endParaRPr lang="en-US">
              <a:solidFill>
                <a:srgbClr val="20558A"/>
              </a:solidFill>
            </a:endParaRPr>
          </a:p>
        </p:txBody>
      </p:sp>
      <p:pic>
        <p:nvPicPr>
          <p:cNvPr id="11" name="Content Placeholder 10" title="Research Plan page of annotated form set shows callout tips for each field">
            <a:extLst>
              <a:ext uri="{FF2B5EF4-FFF2-40B4-BE49-F238E27FC236}">
                <a16:creationId xmlns:a16="http://schemas.microsoft.com/office/drawing/2014/main" id="{ABD2DEDC-03C3-EC39-EC3F-3226B63DB94F}"/>
              </a:ext>
            </a:extLst>
          </p:cNvPr>
          <p:cNvPicPr>
            <a:picLocks noGrp="1" noChangeAspect="1"/>
          </p:cNvPicPr>
          <p:nvPr>
            <p:ph sz="half" idx="2"/>
          </p:nvPr>
        </p:nvPicPr>
        <p:blipFill>
          <a:blip r:embed="rId4"/>
          <a:stretch>
            <a:fillRect/>
          </a:stretch>
        </p:blipFill>
        <p:spPr>
          <a:xfrm>
            <a:off x="6466720" y="1560732"/>
            <a:ext cx="4370624" cy="5216586"/>
          </a:xfrm>
          <a:prstGeom prst="rect">
            <a:avLst/>
          </a:prstGeom>
        </p:spPr>
      </p:pic>
      <p:pic>
        <p:nvPicPr>
          <p:cNvPr id="14" name="Picture 13" descr="Screenshot of How to Apply - Application Guide with Policy Quick Links">
            <a:extLst>
              <a:ext uri="{FF2B5EF4-FFF2-40B4-BE49-F238E27FC236}">
                <a16:creationId xmlns:a16="http://schemas.microsoft.com/office/drawing/2014/main" id="{F627C2A1-EAEE-62E2-670B-96D68BB40896}"/>
              </a:ext>
            </a:extLst>
          </p:cNvPr>
          <p:cNvPicPr>
            <a:picLocks noChangeAspect="1"/>
          </p:cNvPicPr>
          <p:nvPr/>
        </p:nvPicPr>
        <p:blipFill>
          <a:blip r:embed="rId5"/>
          <a:stretch>
            <a:fillRect/>
          </a:stretch>
        </p:blipFill>
        <p:spPr>
          <a:xfrm>
            <a:off x="5222104" y="1559669"/>
            <a:ext cx="6814857" cy="2711671"/>
          </a:xfrm>
          <a:prstGeom prst="rect">
            <a:avLst/>
          </a:prstGeom>
        </p:spPr>
      </p:pic>
      <p:sp>
        <p:nvSpPr>
          <p:cNvPr id="7" name="Slide Number Placeholder 1">
            <a:extLst>
              <a:ext uri="{FF2B5EF4-FFF2-40B4-BE49-F238E27FC236}">
                <a16:creationId xmlns:a16="http://schemas.microsoft.com/office/drawing/2014/main" id="{B4D91C49-2223-C997-3544-44E5A0BD4E9C}"/>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86</a:t>
            </a:fld>
            <a:endParaRPr lang="en-US"/>
          </a:p>
        </p:txBody>
      </p:sp>
    </p:spTree>
    <p:extLst>
      <p:ext uri="{BB962C8B-B14F-4D97-AF65-F5344CB8AC3E}">
        <p14:creationId xmlns:p14="http://schemas.microsoft.com/office/powerpoint/2010/main" val="373834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FD0-5854-ECE4-4DBF-7D2EB7B1E9D9}"/>
              </a:ext>
            </a:extLst>
          </p:cNvPr>
          <p:cNvSpPr>
            <a:spLocks noGrp="1"/>
          </p:cNvSpPr>
          <p:nvPr>
            <p:ph type="title"/>
          </p:nvPr>
        </p:nvSpPr>
        <p:spPr>
          <a:xfrm>
            <a:off x="838200" y="101010"/>
            <a:ext cx="10515600" cy="1325563"/>
          </a:xfrm>
        </p:spPr>
        <p:txBody>
          <a:bodyPr/>
          <a:lstStyle/>
          <a:p>
            <a:r>
              <a:rPr lang="en-US"/>
              <a:t>Finalize Your Application</a:t>
            </a:r>
          </a:p>
        </p:txBody>
      </p:sp>
      <p:graphicFrame>
        <p:nvGraphicFramePr>
          <p:cNvPr id="4" name="Content Placeholder 3">
            <a:extLst>
              <a:ext uri="{FF2B5EF4-FFF2-40B4-BE49-F238E27FC236}">
                <a16:creationId xmlns:a16="http://schemas.microsoft.com/office/drawing/2014/main" id="{6D36DC98-6046-7277-B730-0518A2013072}"/>
              </a:ext>
            </a:extLst>
          </p:cNvPr>
          <p:cNvGraphicFramePr>
            <a:graphicFrameLocks noGrp="1"/>
          </p:cNvGraphicFramePr>
          <p:nvPr>
            <p:ph idx="1"/>
            <p:extLst>
              <p:ext uri="{D42A27DB-BD31-4B8C-83A1-F6EECF244321}">
                <p14:modId xmlns:p14="http://schemas.microsoft.com/office/powerpoint/2010/main" val="1639670130"/>
              </p:ext>
            </p:extLst>
          </p:nvPr>
        </p:nvGraphicFramePr>
        <p:xfrm>
          <a:off x="838200" y="1157632"/>
          <a:ext cx="10515600" cy="20218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67960573"/>
                    </a:ext>
                  </a:extLst>
                </a:gridCol>
                <a:gridCol w="5257800">
                  <a:extLst>
                    <a:ext uri="{9D8B030D-6E8A-4147-A177-3AD203B41FA5}">
                      <a16:colId xmlns:a16="http://schemas.microsoft.com/office/drawing/2014/main" val="692821956"/>
                    </a:ext>
                  </a:extLst>
                </a:gridCol>
              </a:tblGrid>
              <a:tr h="370840">
                <a:tc>
                  <a:txBody>
                    <a:bodyPr/>
                    <a:lstStyle/>
                    <a:p>
                      <a:r>
                        <a:rPr lang="en-US"/>
                        <a:t>Action</a:t>
                      </a:r>
                    </a:p>
                  </a:txBody>
                  <a:tcPr>
                    <a:solidFill>
                      <a:srgbClr val="20558A"/>
                    </a:solidFill>
                  </a:tcPr>
                </a:tc>
                <a:tc>
                  <a:txBody>
                    <a:bodyPr/>
                    <a:lstStyle/>
                    <a:p>
                      <a:r>
                        <a:rPr lang="en-US"/>
                        <a:t>Navigation</a:t>
                      </a:r>
                    </a:p>
                  </a:txBody>
                  <a:tcPr>
                    <a:solidFill>
                      <a:srgbClr val="20558A"/>
                    </a:solidFill>
                  </a:tcPr>
                </a:tc>
                <a:extLst>
                  <a:ext uri="{0D108BD9-81ED-4DB2-BD59-A6C34878D82A}">
                    <a16:rowId xmlns:a16="http://schemas.microsoft.com/office/drawing/2014/main" val="2323578618"/>
                  </a:ext>
                </a:extLst>
              </a:tr>
              <a:tr h="370840">
                <a:tc>
                  <a:txBody>
                    <a:bodyPr/>
                    <a:lstStyle/>
                    <a:p>
                      <a:r>
                        <a:rPr lang="en-US"/>
                        <a:t>Run a pre-submission validation check</a:t>
                      </a:r>
                    </a:p>
                  </a:txBody>
                  <a:tcPr/>
                </a:tc>
                <a:tc>
                  <a:txBody>
                    <a:bodyPr/>
                    <a:lstStyle/>
                    <a:p>
                      <a:r>
                        <a:rPr lang="en-US"/>
                        <a:t>Validate Application</a:t>
                      </a:r>
                    </a:p>
                  </a:txBody>
                  <a:tcPr/>
                </a:tc>
                <a:extLst>
                  <a:ext uri="{0D108BD9-81ED-4DB2-BD59-A6C34878D82A}">
                    <a16:rowId xmlns:a16="http://schemas.microsoft.com/office/drawing/2014/main" val="979503468"/>
                  </a:ext>
                </a:extLst>
              </a:tr>
              <a:tr h="370840">
                <a:tc>
                  <a:txBody>
                    <a:bodyPr/>
                    <a:lstStyle/>
                    <a:p>
                      <a:r>
                        <a:rPr lang="en-US"/>
                        <a:t>Generate a pre-submission image of your assembled application in the NIH format</a:t>
                      </a:r>
                    </a:p>
                  </a:txBody>
                  <a:tcPr/>
                </a:tc>
                <a:tc>
                  <a:txBody>
                    <a:bodyPr/>
                    <a:lstStyle/>
                    <a:p>
                      <a:r>
                        <a:rPr lang="en-US"/>
                        <a:t>Preview Application</a:t>
                      </a:r>
                    </a:p>
                  </a:txBody>
                  <a:tcPr/>
                </a:tc>
                <a:extLst>
                  <a:ext uri="{0D108BD9-81ED-4DB2-BD59-A6C34878D82A}">
                    <a16:rowId xmlns:a16="http://schemas.microsoft.com/office/drawing/2014/main" val="1198399747"/>
                  </a:ext>
                </a:extLst>
              </a:tr>
              <a:tr h="370840">
                <a:tc>
                  <a:txBody>
                    <a:bodyPr/>
                    <a:lstStyle/>
                    <a:p>
                      <a:r>
                        <a:rPr lang="en-US"/>
                        <a:t>Take any additional steps needed to prepare for submission</a:t>
                      </a:r>
                    </a:p>
                  </a:txBody>
                  <a:tcPr/>
                </a:tc>
                <a:tc>
                  <a:txBody>
                    <a:bodyPr/>
                    <a:lstStyle/>
                    <a:p>
                      <a:r>
                        <a:rPr lang="en-US"/>
                        <a:t>Update Submission Status to “Ready to Submit”</a:t>
                      </a:r>
                    </a:p>
                  </a:txBody>
                  <a:tcPr/>
                </a:tc>
                <a:extLst>
                  <a:ext uri="{0D108BD9-81ED-4DB2-BD59-A6C34878D82A}">
                    <a16:rowId xmlns:a16="http://schemas.microsoft.com/office/drawing/2014/main" val="3558320063"/>
                  </a:ext>
                </a:extLst>
              </a:tr>
            </a:tbl>
          </a:graphicData>
        </a:graphic>
      </p:graphicFrame>
      <p:sp>
        <p:nvSpPr>
          <p:cNvPr id="7" name="Arrow: Right 6" descr="Arrow pointing to section that states Actions">
            <a:extLst>
              <a:ext uri="{FF2B5EF4-FFF2-40B4-BE49-F238E27FC236}">
                <a16:creationId xmlns:a16="http://schemas.microsoft.com/office/drawing/2014/main" id="{E0DB8738-F8FA-F793-C31D-FD992838A8CE}"/>
              </a:ext>
            </a:extLst>
          </p:cNvPr>
          <p:cNvSpPr/>
          <p:nvPr/>
        </p:nvSpPr>
        <p:spPr>
          <a:xfrm>
            <a:off x="950258" y="4794933"/>
            <a:ext cx="609600" cy="905435"/>
          </a:xfrm>
          <a:prstGeom prst="rightArrow">
            <a:avLst/>
          </a:prstGeom>
          <a:solidFill>
            <a:srgbClr val="2055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creenshot of action tabs nad Application Information tabs with &quot;Summary highlighted&quot;">
            <a:extLst>
              <a:ext uri="{FF2B5EF4-FFF2-40B4-BE49-F238E27FC236}">
                <a16:creationId xmlns:a16="http://schemas.microsoft.com/office/drawing/2014/main" id="{BF93E091-49A3-E12B-B991-2CD23540DDE0}"/>
              </a:ext>
            </a:extLst>
          </p:cNvPr>
          <p:cNvPicPr>
            <a:picLocks noChangeAspect="1"/>
          </p:cNvPicPr>
          <p:nvPr/>
        </p:nvPicPr>
        <p:blipFill>
          <a:blip r:embed="rId2"/>
          <a:stretch>
            <a:fillRect/>
          </a:stretch>
        </p:blipFill>
        <p:spPr>
          <a:xfrm>
            <a:off x="1766818" y="3466525"/>
            <a:ext cx="8228829" cy="2925309"/>
          </a:xfrm>
          <a:prstGeom prst="rect">
            <a:avLst/>
          </a:prstGeom>
        </p:spPr>
      </p:pic>
      <p:sp>
        <p:nvSpPr>
          <p:cNvPr id="5" name="Slide Number Placeholder 1">
            <a:extLst>
              <a:ext uri="{FF2B5EF4-FFF2-40B4-BE49-F238E27FC236}">
                <a16:creationId xmlns:a16="http://schemas.microsoft.com/office/drawing/2014/main" id="{1688BF95-4A50-E420-0330-7FA907869927}"/>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87</a:t>
            </a:fld>
            <a:endParaRPr lang="en-US"/>
          </a:p>
        </p:txBody>
      </p:sp>
    </p:spTree>
    <p:extLst>
      <p:ext uri="{BB962C8B-B14F-4D97-AF65-F5344CB8AC3E}">
        <p14:creationId xmlns:p14="http://schemas.microsoft.com/office/powerpoint/2010/main" val="15264425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4C42-71ED-A73E-9E63-1B33CFD648BA}"/>
              </a:ext>
            </a:extLst>
          </p:cNvPr>
          <p:cNvSpPr>
            <a:spLocks noGrp="1"/>
          </p:cNvSpPr>
          <p:nvPr>
            <p:ph type="title"/>
          </p:nvPr>
        </p:nvSpPr>
        <p:spPr>
          <a:xfrm>
            <a:off x="838200" y="57311"/>
            <a:ext cx="10515600" cy="1325563"/>
          </a:xfrm>
        </p:spPr>
        <p:txBody>
          <a:bodyPr/>
          <a:lstStyle/>
          <a:p>
            <a:r>
              <a:rPr lang="en-US"/>
              <a:t>Submit Your Application</a:t>
            </a:r>
          </a:p>
        </p:txBody>
      </p:sp>
      <p:sp>
        <p:nvSpPr>
          <p:cNvPr id="3" name="Content Placeholder 2">
            <a:extLst>
              <a:ext uri="{FF2B5EF4-FFF2-40B4-BE49-F238E27FC236}">
                <a16:creationId xmlns:a16="http://schemas.microsoft.com/office/drawing/2014/main" id="{9DAFDCA5-830C-5C5C-778D-3A5B63299324}"/>
              </a:ext>
            </a:extLst>
          </p:cNvPr>
          <p:cNvSpPr>
            <a:spLocks noGrp="1"/>
          </p:cNvSpPr>
          <p:nvPr>
            <p:ph sz="half" idx="1"/>
          </p:nvPr>
        </p:nvSpPr>
        <p:spPr>
          <a:xfrm>
            <a:off x="838201" y="1467037"/>
            <a:ext cx="4433046" cy="4790328"/>
          </a:xfrm>
        </p:spPr>
        <p:txBody>
          <a:bodyPr>
            <a:normAutofit/>
          </a:bodyPr>
          <a:lstStyle/>
          <a:p>
            <a:pPr>
              <a:buClr>
                <a:srgbClr val="853A51"/>
              </a:buClr>
            </a:pPr>
            <a:r>
              <a:rPr lang="en-US"/>
              <a:t>Follow steps for your submission method</a:t>
            </a:r>
          </a:p>
          <a:p>
            <a:pPr>
              <a:buClr>
                <a:srgbClr val="853A51"/>
              </a:buClr>
            </a:pPr>
            <a:r>
              <a:rPr lang="en-US"/>
              <a:t>Only an individual with Grants.gov AOR (Authorized Organization Representative) credentials can submit</a:t>
            </a:r>
          </a:p>
          <a:p>
            <a:pPr>
              <a:buClr>
                <a:srgbClr val="853A51"/>
              </a:buClr>
            </a:pPr>
            <a:r>
              <a:rPr lang="en-US"/>
              <a:t>All NIH applications route through Grants.gov</a:t>
            </a:r>
          </a:p>
          <a:p>
            <a:pPr>
              <a:buClr>
                <a:srgbClr val="853A51"/>
              </a:buClr>
            </a:pPr>
            <a:r>
              <a:rPr lang="en-US"/>
              <a:t>Your Grants.gov timestamp is used to determine “on time” submission</a:t>
            </a:r>
          </a:p>
        </p:txBody>
      </p:sp>
      <p:pic>
        <p:nvPicPr>
          <p:cNvPr id="6" name="Content Placeholder 5" descr="Screenshot of Summary with Application Information, ASSIST data,  Grants.gov, info, and Agency info">
            <a:extLst>
              <a:ext uri="{FF2B5EF4-FFF2-40B4-BE49-F238E27FC236}">
                <a16:creationId xmlns:a16="http://schemas.microsoft.com/office/drawing/2014/main" id="{3C03F6F9-8C46-5974-4C6F-A88061E1C339}"/>
              </a:ext>
            </a:extLst>
          </p:cNvPr>
          <p:cNvPicPr>
            <a:picLocks noGrp="1" noChangeAspect="1"/>
          </p:cNvPicPr>
          <p:nvPr>
            <p:ph sz="half" idx="2"/>
          </p:nvPr>
        </p:nvPicPr>
        <p:blipFill>
          <a:blip r:embed="rId2"/>
          <a:stretch>
            <a:fillRect/>
          </a:stretch>
        </p:blipFill>
        <p:spPr>
          <a:xfrm>
            <a:off x="4440615" y="968396"/>
            <a:ext cx="6912800" cy="5235815"/>
          </a:xfrm>
        </p:spPr>
      </p:pic>
      <p:sp>
        <p:nvSpPr>
          <p:cNvPr id="7" name="Rectangle 6" descr="Sample grant.gov tracking #">
            <a:extLst>
              <a:ext uri="{FF2B5EF4-FFF2-40B4-BE49-F238E27FC236}">
                <a16:creationId xmlns:a16="http://schemas.microsoft.com/office/drawing/2014/main" id="{B9261096-AA25-88B3-CDBC-E16606CCC951}"/>
              </a:ext>
            </a:extLst>
          </p:cNvPr>
          <p:cNvSpPr/>
          <p:nvPr/>
        </p:nvSpPr>
        <p:spPr>
          <a:xfrm>
            <a:off x="7637929" y="4258870"/>
            <a:ext cx="1053352" cy="152400"/>
          </a:xfrm>
          <a:prstGeom prst="rect">
            <a:avLst/>
          </a:prstGeom>
          <a:noFill/>
          <a:ln>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Sample Grants.gov Received Date">
            <a:extLst>
              <a:ext uri="{FF2B5EF4-FFF2-40B4-BE49-F238E27FC236}">
                <a16:creationId xmlns:a16="http://schemas.microsoft.com/office/drawing/2014/main" id="{C68B0E49-9466-1632-F4AE-6834AACDFE36}"/>
              </a:ext>
            </a:extLst>
          </p:cNvPr>
          <p:cNvSpPr/>
          <p:nvPr/>
        </p:nvSpPr>
        <p:spPr>
          <a:xfrm>
            <a:off x="7677436" y="4499651"/>
            <a:ext cx="1142999" cy="152400"/>
          </a:xfrm>
          <a:prstGeom prst="rect">
            <a:avLst/>
          </a:prstGeom>
          <a:noFill/>
          <a:ln>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Sample Agency Tracking #">
            <a:extLst>
              <a:ext uri="{FF2B5EF4-FFF2-40B4-BE49-F238E27FC236}">
                <a16:creationId xmlns:a16="http://schemas.microsoft.com/office/drawing/2014/main" id="{1AD9DC6E-99E6-AF88-2391-075E3D129DAA}"/>
              </a:ext>
            </a:extLst>
          </p:cNvPr>
          <p:cNvSpPr/>
          <p:nvPr/>
        </p:nvSpPr>
        <p:spPr>
          <a:xfrm>
            <a:off x="7509285" y="5497923"/>
            <a:ext cx="1053352" cy="295836"/>
          </a:xfrm>
          <a:prstGeom prst="rect">
            <a:avLst/>
          </a:prstGeom>
          <a:noFill/>
          <a:ln>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11" title="Grants.gov Tracking #">
            <a:extLst>
              <a:ext uri="{FF2B5EF4-FFF2-40B4-BE49-F238E27FC236}">
                <a16:creationId xmlns:a16="http://schemas.microsoft.com/office/drawing/2014/main" id="{B3686B52-97A9-CA5D-00ED-4FC2F7557A40}"/>
              </a:ext>
            </a:extLst>
          </p:cNvPr>
          <p:cNvSpPr/>
          <p:nvPr/>
        </p:nvSpPr>
        <p:spPr>
          <a:xfrm>
            <a:off x="8693228" y="3599329"/>
            <a:ext cx="3299780" cy="457200"/>
          </a:xfrm>
          <a:prstGeom prst="wedgeRoundRectCallout">
            <a:avLst>
              <a:gd name="adj1" fmla="val -48940"/>
              <a:gd name="adj2" fmla="val 87582"/>
              <a:gd name="adj3" fmla="val 16667"/>
            </a:avLst>
          </a:prstGeom>
          <a:solidFill>
            <a:srgbClr val="FFCC66"/>
          </a:solidFill>
          <a:ln>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Grants.gov Tracking #</a:t>
            </a:r>
          </a:p>
        </p:txBody>
      </p:sp>
      <p:sp>
        <p:nvSpPr>
          <p:cNvPr id="11" name="Rounded Rectangular Callout 11" title="Grants.gov Tracking #">
            <a:extLst>
              <a:ext uri="{FF2B5EF4-FFF2-40B4-BE49-F238E27FC236}">
                <a16:creationId xmlns:a16="http://schemas.microsoft.com/office/drawing/2014/main" id="{6FC4B5B0-69A9-6716-ACED-18317275AF19}"/>
              </a:ext>
            </a:extLst>
          </p:cNvPr>
          <p:cNvSpPr/>
          <p:nvPr/>
        </p:nvSpPr>
        <p:spPr>
          <a:xfrm>
            <a:off x="9127603" y="4294094"/>
            <a:ext cx="2551360" cy="457200"/>
          </a:xfrm>
          <a:prstGeom prst="wedgeRoundRectCallout">
            <a:avLst>
              <a:gd name="adj1" fmla="val -61165"/>
              <a:gd name="adj2" fmla="val 3268"/>
              <a:gd name="adj3" fmla="val 16667"/>
            </a:avLst>
          </a:prstGeom>
          <a:solidFill>
            <a:srgbClr val="FFCC66"/>
          </a:solidFill>
          <a:ln>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Time Stamp</a:t>
            </a:r>
          </a:p>
        </p:txBody>
      </p:sp>
      <p:sp>
        <p:nvSpPr>
          <p:cNvPr id="12" name="Rounded Rectangular Callout 11" title="Grants.gov Tracking #">
            <a:extLst>
              <a:ext uri="{FF2B5EF4-FFF2-40B4-BE49-F238E27FC236}">
                <a16:creationId xmlns:a16="http://schemas.microsoft.com/office/drawing/2014/main" id="{AAB953B8-534E-6BC1-958D-8766886D61E9}"/>
              </a:ext>
            </a:extLst>
          </p:cNvPr>
          <p:cNvSpPr/>
          <p:nvPr/>
        </p:nvSpPr>
        <p:spPr>
          <a:xfrm>
            <a:off x="8216593" y="4926107"/>
            <a:ext cx="3299780" cy="457200"/>
          </a:xfrm>
          <a:prstGeom prst="wedgeRoundRectCallout">
            <a:avLst>
              <a:gd name="adj1" fmla="val -48940"/>
              <a:gd name="adj2" fmla="val 87582"/>
              <a:gd name="adj3" fmla="val 16667"/>
            </a:avLst>
          </a:prstGeom>
          <a:solidFill>
            <a:srgbClr val="FFCC66"/>
          </a:solidFill>
          <a:ln>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rPr>
              <a:t>eRA Commons accession number</a:t>
            </a:r>
          </a:p>
        </p:txBody>
      </p:sp>
      <p:sp>
        <p:nvSpPr>
          <p:cNvPr id="5" name="Slide Number Placeholder 1">
            <a:extLst>
              <a:ext uri="{FF2B5EF4-FFF2-40B4-BE49-F238E27FC236}">
                <a16:creationId xmlns:a16="http://schemas.microsoft.com/office/drawing/2014/main" id="{BD9182A8-F6D0-BD4F-F5D3-8BB3D5635248}"/>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88</a:t>
            </a:fld>
            <a:endParaRPr lang="en-US" sz="1200"/>
          </a:p>
        </p:txBody>
      </p:sp>
    </p:spTree>
    <p:extLst>
      <p:ext uri="{BB962C8B-B14F-4D97-AF65-F5344CB8AC3E}">
        <p14:creationId xmlns:p14="http://schemas.microsoft.com/office/powerpoint/2010/main" val="29089670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117B-D026-CEA8-8352-4230BEF99093}"/>
              </a:ext>
            </a:extLst>
          </p:cNvPr>
          <p:cNvSpPr>
            <a:spLocks noGrp="1"/>
          </p:cNvSpPr>
          <p:nvPr>
            <p:ph type="title" idx="4294967295"/>
          </p:nvPr>
        </p:nvSpPr>
        <p:spPr>
          <a:xfrm>
            <a:off x="838200" y="-383013"/>
            <a:ext cx="10515600" cy="292309"/>
          </a:xfrm>
        </p:spPr>
        <p:txBody>
          <a:bodyPr>
            <a:normAutofit fontScale="90000"/>
          </a:bodyPr>
          <a:lstStyle/>
          <a:p>
            <a:r>
              <a:rPr lang="en-US"/>
              <a:t>Status</a:t>
            </a:r>
          </a:p>
        </p:txBody>
      </p:sp>
      <p:pic>
        <p:nvPicPr>
          <p:cNvPr id="3" name="Picture 2" descr="Screenshot of Status Information">
            <a:extLst>
              <a:ext uri="{FF2B5EF4-FFF2-40B4-BE49-F238E27FC236}">
                <a16:creationId xmlns:a16="http://schemas.microsoft.com/office/drawing/2014/main" id="{F8427705-50A0-6472-0AA9-EB93AFD32DCB}"/>
              </a:ext>
            </a:extLst>
          </p:cNvPr>
          <p:cNvPicPr>
            <a:picLocks noChangeAspect="1"/>
          </p:cNvPicPr>
          <p:nvPr/>
        </p:nvPicPr>
        <p:blipFill>
          <a:blip r:embed="rId2"/>
          <a:stretch>
            <a:fillRect/>
          </a:stretch>
        </p:blipFill>
        <p:spPr>
          <a:xfrm>
            <a:off x="0" y="779708"/>
            <a:ext cx="11923059" cy="5420858"/>
          </a:xfrm>
          <a:prstGeom prst="rect">
            <a:avLst/>
          </a:prstGeom>
        </p:spPr>
      </p:pic>
      <p:sp>
        <p:nvSpPr>
          <p:cNvPr id="5" name="Slide Number Placeholder 1">
            <a:extLst>
              <a:ext uri="{FF2B5EF4-FFF2-40B4-BE49-F238E27FC236}">
                <a16:creationId xmlns:a16="http://schemas.microsoft.com/office/drawing/2014/main" id="{5DCCF206-DE83-8F00-1715-A9CF4C97C73D}"/>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89</a:t>
            </a:fld>
            <a:endParaRPr lang="en-US"/>
          </a:p>
        </p:txBody>
      </p:sp>
    </p:spTree>
    <p:extLst>
      <p:ext uri="{BB962C8B-B14F-4D97-AF65-F5344CB8AC3E}">
        <p14:creationId xmlns:p14="http://schemas.microsoft.com/office/powerpoint/2010/main" val="110911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(A2)</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200" y="1825625"/>
            <a:ext cx="3438525" cy="4351338"/>
          </a:xfrm>
        </p:spPr>
        <p:txBody>
          <a:bodyPr/>
          <a:lstStyle/>
          <a:p>
            <a:pPr marL="0" indent="0">
              <a:buNone/>
            </a:pPr>
            <a:r>
              <a:rPr lang="en-US" b="1">
                <a:solidFill>
                  <a:srgbClr val="853A51"/>
                </a:solidFill>
              </a:rPr>
              <a:t>NIH Guide for Grants and Contracts</a:t>
            </a:r>
          </a:p>
        </p:txBody>
      </p:sp>
      <p:pic>
        <p:nvPicPr>
          <p:cNvPr id="5" name="Picture 4" descr="NIH Guide for Grants and Contracts search screen">
            <a:extLst>
              <a:ext uri="{FF2B5EF4-FFF2-40B4-BE49-F238E27FC236}">
                <a16:creationId xmlns:a16="http://schemas.microsoft.com/office/drawing/2014/main" id="{30B9332D-FAB3-8B20-29ED-E08B217E52CA}"/>
              </a:ext>
            </a:extLst>
          </p:cNvPr>
          <p:cNvPicPr>
            <a:picLocks noChangeAspect="1"/>
          </p:cNvPicPr>
          <p:nvPr/>
        </p:nvPicPr>
        <p:blipFill>
          <a:blip r:embed="rId3"/>
          <a:stretch>
            <a:fillRect/>
          </a:stretch>
        </p:blipFill>
        <p:spPr>
          <a:xfrm>
            <a:off x="4355657" y="1438326"/>
            <a:ext cx="5961358" cy="5170387"/>
          </a:xfrm>
          <a:prstGeom prst="rect">
            <a:avLst/>
          </a:prstGeom>
        </p:spPr>
      </p:pic>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9</a:t>
            </a:fld>
            <a:endParaRPr lang="en-US"/>
          </a:p>
        </p:txBody>
      </p:sp>
    </p:spTree>
    <p:custDataLst>
      <p:tags r:id="rId1"/>
    </p:custDataLst>
    <p:extLst>
      <p:ext uri="{BB962C8B-B14F-4D97-AF65-F5344CB8AC3E}">
        <p14:creationId xmlns:p14="http://schemas.microsoft.com/office/powerpoint/2010/main" val="755473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showing headers for Other Relevant Documents and Additions for Review">
            <a:extLst>
              <a:ext uri="{FF2B5EF4-FFF2-40B4-BE49-F238E27FC236}">
                <a16:creationId xmlns:a16="http://schemas.microsoft.com/office/drawing/2014/main" id="{CB39A00D-1B41-6374-84D6-DEDC77C0E6FB}"/>
              </a:ext>
            </a:extLst>
          </p:cNvPr>
          <p:cNvPicPr>
            <a:picLocks noChangeAspect="1"/>
          </p:cNvPicPr>
          <p:nvPr/>
        </p:nvPicPr>
        <p:blipFill>
          <a:blip r:embed="rId2"/>
          <a:stretch>
            <a:fillRect/>
          </a:stretch>
        </p:blipFill>
        <p:spPr>
          <a:xfrm>
            <a:off x="261775" y="328201"/>
            <a:ext cx="5052498" cy="3010161"/>
          </a:xfrm>
          <a:prstGeom prst="rect">
            <a:avLst/>
          </a:prstGeom>
        </p:spPr>
      </p:pic>
      <p:pic>
        <p:nvPicPr>
          <p:cNvPr id="5" name="Picture 4" descr="Screenshot of SF424 (R&amp;R) completed with sample info">
            <a:extLst>
              <a:ext uri="{FF2B5EF4-FFF2-40B4-BE49-F238E27FC236}">
                <a16:creationId xmlns:a16="http://schemas.microsoft.com/office/drawing/2014/main" id="{77A18087-9869-19FA-D36D-3E228F083AC4}"/>
              </a:ext>
            </a:extLst>
          </p:cNvPr>
          <p:cNvPicPr>
            <a:picLocks noChangeAspect="1"/>
          </p:cNvPicPr>
          <p:nvPr/>
        </p:nvPicPr>
        <p:blipFill>
          <a:blip r:embed="rId3"/>
          <a:stretch>
            <a:fillRect/>
          </a:stretch>
        </p:blipFill>
        <p:spPr>
          <a:xfrm>
            <a:off x="3623877" y="1147016"/>
            <a:ext cx="7597798" cy="5585944"/>
          </a:xfrm>
          <a:prstGeom prst="rect">
            <a:avLst/>
          </a:prstGeom>
        </p:spPr>
      </p:pic>
      <p:sp>
        <p:nvSpPr>
          <p:cNvPr id="6" name="Arrow: Left 5" descr="Red arrow pointing to the e-Application subheader of Other Relevant Documents">
            <a:extLst>
              <a:ext uri="{FF2B5EF4-FFF2-40B4-BE49-F238E27FC236}">
                <a16:creationId xmlns:a16="http://schemas.microsoft.com/office/drawing/2014/main" id="{5054B118-9923-6349-EB70-8FCCCCD82674}"/>
              </a:ext>
            </a:extLst>
          </p:cNvPr>
          <p:cNvSpPr/>
          <p:nvPr/>
        </p:nvSpPr>
        <p:spPr>
          <a:xfrm>
            <a:off x="1828800" y="900486"/>
            <a:ext cx="1129553" cy="493059"/>
          </a:xfrm>
          <a:prstGeom prst="leftArrow">
            <a:avLst/>
          </a:prstGeom>
          <a:solidFill>
            <a:srgbClr val="853A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060409-4CF9-04E5-FDBD-3033CBA3B1F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SF 424 (R&amp;R) – e-Application</a:t>
            </a:r>
          </a:p>
        </p:txBody>
      </p:sp>
      <p:sp>
        <p:nvSpPr>
          <p:cNvPr id="7" name="Slide Number Placeholder 1">
            <a:extLst>
              <a:ext uri="{FF2B5EF4-FFF2-40B4-BE49-F238E27FC236}">
                <a16:creationId xmlns:a16="http://schemas.microsoft.com/office/drawing/2014/main" id="{3888D112-C1B4-E6FD-B551-6BF6D5DEF2F3}"/>
              </a:ext>
            </a:extLst>
          </p:cNvPr>
          <p:cNvSpPr>
            <a:spLocks noGrp="1"/>
          </p:cNvSpPr>
          <p:nvPr>
            <p:ph type="sldNum" sz="quarter" idx="12"/>
          </p:nvPr>
        </p:nvSpPr>
        <p:spPr>
          <a:xfrm>
            <a:off x="8773887" y="6356350"/>
            <a:ext cx="2743200" cy="365125"/>
          </a:xfrm>
        </p:spPr>
        <p:txBody>
          <a:bodyPr/>
          <a:lstStyle/>
          <a:p>
            <a:fld id="{A7DDB576-49B3-42E2-89EA-6E35EA8EF806}" type="slidenum">
              <a:rPr lang="en-US" sz="1200" smtClean="0"/>
              <a:pPr/>
              <a:t>90</a:t>
            </a:fld>
            <a:endParaRPr lang="en-US"/>
          </a:p>
        </p:txBody>
      </p:sp>
    </p:spTree>
    <p:extLst>
      <p:ext uri="{BB962C8B-B14F-4D97-AF65-F5344CB8AC3E}">
        <p14:creationId xmlns:p14="http://schemas.microsoft.com/office/powerpoint/2010/main" val="5755349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0E29-A81F-8F88-65C0-63D93CA14CDB}"/>
              </a:ext>
            </a:extLst>
          </p:cNvPr>
          <p:cNvSpPr>
            <a:spLocks noGrp="1"/>
          </p:cNvSpPr>
          <p:nvPr>
            <p:ph type="title"/>
          </p:nvPr>
        </p:nvSpPr>
        <p:spPr/>
        <p:txBody>
          <a:bodyPr/>
          <a:lstStyle/>
          <a:p>
            <a:r>
              <a:rPr lang="en-US" b="1">
                <a:solidFill>
                  <a:srgbClr val="853A51"/>
                </a:solidFill>
              </a:rPr>
              <a:t>On Time Submission</a:t>
            </a:r>
          </a:p>
        </p:txBody>
      </p:sp>
      <p:sp>
        <p:nvSpPr>
          <p:cNvPr id="3" name="Content Placeholder 2">
            <a:extLst>
              <a:ext uri="{FF2B5EF4-FFF2-40B4-BE49-F238E27FC236}">
                <a16:creationId xmlns:a16="http://schemas.microsoft.com/office/drawing/2014/main" id="{0A650EB7-07E6-B5D7-0ABC-132D54F95032}"/>
              </a:ext>
            </a:extLst>
          </p:cNvPr>
          <p:cNvSpPr>
            <a:spLocks noGrp="1"/>
          </p:cNvSpPr>
          <p:nvPr>
            <p:ph idx="1"/>
          </p:nvPr>
        </p:nvSpPr>
        <p:spPr>
          <a:xfrm>
            <a:off x="838201" y="1440143"/>
            <a:ext cx="9782060" cy="3436657"/>
          </a:xfrm>
        </p:spPr>
        <p:txBody>
          <a:bodyPr/>
          <a:lstStyle/>
          <a:p>
            <a:pPr>
              <a:lnSpc>
                <a:spcPct val="100000"/>
              </a:lnSpc>
            </a:pPr>
            <a:r>
              <a:rPr lang="en-US"/>
              <a:t>Deadlines = 5 p.m. local time of the submitting organization on the due date</a:t>
            </a:r>
          </a:p>
          <a:p>
            <a:pPr lvl="1">
              <a:lnSpc>
                <a:spcPct val="100000"/>
              </a:lnSpc>
              <a:buFont typeface="Courier New" panose="02070309020205020404" pitchFamily="49" charset="0"/>
              <a:buChar char="o"/>
            </a:pPr>
            <a:r>
              <a:rPr lang="en-US"/>
              <a:t>All registrations must be in place (includes SAM renewal) at time of submission</a:t>
            </a:r>
          </a:p>
          <a:p>
            <a:pPr lvl="1">
              <a:lnSpc>
                <a:spcPct val="100000"/>
              </a:lnSpc>
              <a:buFont typeface="Courier New" panose="02070309020205020404" pitchFamily="49" charset="0"/>
              <a:buChar char="o"/>
            </a:pPr>
            <a:r>
              <a:rPr lang="en-US"/>
              <a:t>Applications must be free of all federal system-identified errors (Grants.gov and NIH)</a:t>
            </a:r>
          </a:p>
          <a:p>
            <a:pPr lvl="1">
              <a:lnSpc>
                <a:spcPct val="100000"/>
              </a:lnSpc>
              <a:buFont typeface="Courier New" panose="02070309020205020404" pitchFamily="49" charset="0"/>
              <a:buChar char="o"/>
            </a:pPr>
            <a:r>
              <a:rPr lang="en-US"/>
              <a:t>NIH does not allow corrections to be made after the deadline</a:t>
            </a:r>
          </a:p>
          <a:p>
            <a:pPr lvl="1">
              <a:lnSpc>
                <a:spcPct val="100000"/>
              </a:lnSpc>
              <a:buFont typeface="Courier New" panose="02070309020205020404" pitchFamily="49" charset="0"/>
              <a:buChar char="o"/>
            </a:pPr>
            <a:r>
              <a:rPr lang="en-US"/>
              <a:t>NIH recommends submitting early to allow time to correct errors or submission issues</a:t>
            </a:r>
          </a:p>
        </p:txBody>
      </p:sp>
      <p:sp>
        <p:nvSpPr>
          <p:cNvPr id="5" name="TextBox 4">
            <a:extLst>
              <a:ext uri="{FF2B5EF4-FFF2-40B4-BE49-F238E27FC236}">
                <a16:creationId xmlns:a16="http://schemas.microsoft.com/office/drawing/2014/main" id="{E921D391-EC16-14AF-2EEA-585464B390EF}"/>
              </a:ext>
            </a:extLst>
          </p:cNvPr>
          <p:cNvSpPr txBox="1"/>
          <p:nvPr/>
        </p:nvSpPr>
        <p:spPr>
          <a:xfrm>
            <a:off x="838200" y="4878614"/>
            <a:ext cx="10515600" cy="830997"/>
          </a:xfrm>
          <a:prstGeom prst="rect">
            <a:avLst/>
          </a:prstGeom>
          <a:noFill/>
        </p:spPr>
        <p:txBody>
          <a:bodyPr wrap="square" rtlCol="0">
            <a:spAutoFit/>
          </a:bodyPr>
          <a:lstStyle/>
          <a:p>
            <a:r>
              <a:rPr lang="en-US" sz="2400"/>
              <a:t>POP QUIZ: The appropriate measure for an early application submission is </a:t>
            </a:r>
          </a:p>
          <a:p>
            <a:r>
              <a:rPr lang="en-US" sz="2400"/>
              <a:t>1) minutes; 2) hours; or 3) days?</a:t>
            </a:r>
          </a:p>
        </p:txBody>
      </p:sp>
      <p:sp>
        <p:nvSpPr>
          <p:cNvPr id="6" name="TextBox 5">
            <a:extLst>
              <a:ext uri="{FF2B5EF4-FFF2-40B4-BE49-F238E27FC236}">
                <a16:creationId xmlns:a16="http://schemas.microsoft.com/office/drawing/2014/main" id="{0DF5C7C3-6C60-8C46-0137-3B5E4F46A615}"/>
              </a:ext>
            </a:extLst>
          </p:cNvPr>
          <p:cNvSpPr txBox="1"/>
          <p:nvPr/>
        </p:nvSpPr>
        <p:spPr>
          <a:xfrm>
            <a:off x="3696053" y="5884871"/>
            <a:ext cx="7602071" cy="461665"/>
          </a:xfrm>
          <a:prstGeom prst="rect">
            <a:avLst/>
          </a:prstGeom>
          <a:noFill/>
        </p:spPr>
        <p:txBody>
          <a:bodyPr wrap="square" rtlCol="0">
            <a:spAutoFit/>
          </a:bodyPr>
          <a:lstStyle/>
          <a:p>
            <a:r>
              <a:rPr lang="en-US" sz="2400" b="1">
                <a:solidFill>
                  <a:srgbClr val="853A51"/>
                </a:solidFill>
              </a:rPr>
              <a:t>Measure early on a calendar, not a clock!</a:t>
            </a:r>
          </a:p>
        </p:txBody>
      </p:sp>
      <p:sp>
        <p:nvSpPr>
          <p:cNvPr id="4" name="Rectangle 3">
            <a:extLst>
              <a:ext uri="{FF2B5EF4-FFF2-40B4-BE49-F238E27FC236}">
                <a16:creationId xmlns:a16="http://schemas.microsoft.com/office/drawing/2014/main" id="{5358A7E4-36D6-7B04-45C0-1047F0C5D474}"/>
              </a:ext>
              <a:ext uri="{C183D7F6-B498-43B3-948B-1728B52AA6E4}">
                <adec:decorative xmlns:adec="http://schemas.microsoft.com/office/drawing/2017/decorative" val="1"/>
              </a:ext>
            </a:extLst>
          </p:cNvPr>
          <p:cNvSpPr/>
          <p:nvPr/>
        </p:nvSpPr>
        <p:spPr>
          <a:xfrm>
            <a:off x="3843377" y="5294112"/>
            <a:ext cx="1107765" cy="369332"/>
          </a:xfrm>
          <a:prstGeom prst="rect">
            <a:avLst/>
          </a:prstGeom>
          <a:noFill/>
          <a:ln w="28575">
            <a:solidFill>
              <a:srgbClr val="C4DE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Computer with chart - Let's Poll Icon">
            <a:extLst>
              <a:ext uri="{FF2B5EF4-FFF2-40B4-BE49-F238E27FC236}">
                <a16:creationId xmlns:a16="http://schemas.microsoft.com/office/drawing/2014/main" id="{71074EAB-F8D8-A76A-C60A-88E0C52FA391}"/>
              </a:ext>
            </a:extLst>
          </p:cNvPr>
          <p:cNvGrpSpPr/>
          <p:nvPr/>
        </p:nvGrpSpPr>
        <p:grpSpPr>
          <a:xfrm>
            <a:off x="10188578" y="-31988"/>
            <a:ext cx="1905377" cy="1869245"/>
            <a:chOff x="9714204" y="365125"/>
            <a:chExt cx="1905377" cy="1869245"/>
          </a:xfrm>
        </p:grpSpPr>
        <p:pic>
          <p:nvPicPr>
            <p:cNvPr id="8" name="Picture 7" descr="Poll Icon">
              <a:extLst>
                <a:ext uri="{FF2B5EF4-FFF2-40B4-BE49-F238E27FC236}">
                  <a16:creationId xmlns:a16="http://schemas.microsoft.com/office/drawing/2014/main" id="{D77ABAD8-7D04-AAC3-D35E-95527796883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714204" y="365125"/>
              <a:ext cx="1852088" cy="1743289"/>
            </a:xfrm>
            <a:prstGeom prst="rect">
              <a:avLst/>
            </a:prstGeom>
          </p:spPr>
        </p:pic>
        <p:sp>
          <p:nvSpPr>
            <p:cNvPr id="9" name="TextBox 8">
              <a:extLst>
                <a:ext uri="{FF2B5EF4-FFF2-40B4-BE49-F238E27FC236}">
                  <a16:creationId xmlns:a16="http://schemas.microsoft.com/office/drawing/2014/main" id="{54A83433-DB43-BC6C-40D0-C7BBA7F5935F}"/>
                </a:ext>
              </a:extLst>
            </p:cNvPr>
            <p:cNvSpPr txBox="1"/>
            <p:nvPr/>
          </p:nvSpPr>
          <p:spPr>
            <a:xfrm>
              <a:off x="10027920" y="1865038"/>
              <a:ext cx="1591661" cy="369332"/>
            </a:xfrm>
            <a:prstGeom prst="rect">
              <a:avLst/>
            </a:prstGeom>
            <a:noFill/>
          </p:spPr>
          <p:txBody>
            <a:bodyPr wrap="square" rtlCol="0">
              <a:spAutoFit/>
            </a:bodyPr>
            <a:lstStyle/>
            <a:p>
              <a:r>
                <a:rPr lang="en-US" b="1">
                  <a:solidFill>
                    <a:schemeClr val="bg2">
                      <a:lumMod val="50000"/>
                    </a:schemeClr>
                  </a:solidFill>
                </a:rPr>
                <a:t>LET’S POLL!</a:t>
              </a:r>
            </a:p>
          </p:txBody>
        </p:sp>
      </p:grpSp>
      <p:sp>
        <p:nvSpPr>
          <p:cNvPr id="14" name="Slide Number Placeholder 1">
            <a:extLst>
              <a:ext uri="{FF2B5EF4-FFF2-40B4-BE49-F238E27FC236}">
                <a16:creationId xmlns:a16="http://schemas.microsoft.com/office/drawing/2014/main" id="{5ED9A5DC-40AE-74FC-36C0-57BEA948F33F}"/>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91</a:t>
            </a:fld>
            <a:endParaRPr lang="en-US"/>
          </a:p>
        </p:txBody>
      </p:sp>
    </p:spTree>
    <p:extLst>
      <p:ext uri="{BB962C8B-B14F-4D97-AF65-F5344CB8AC3E}">
        <p14:creationId xmlns:p14="http://schemas.microsoft.com/office/powerpoint/2010/main" val="232616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A7A66F-3C3E-9EAE-20DB-93653F99D519}"/>
              </a:ext>
              <a:ext uri="{C183D7F6-B498-43B3-948B-1728B52AA6E4}">
                <adec:decorative xmlns:adec="http://schemas.microsoft.com/office/drawing/2017/decorative" val="1"/>
              </a:ext>
            </a:extLst>
          </p:cNvPr>
          <p:cNvSpPr/>
          <p:nvPr/>
        </p:nvSpPr>
        <p:spPr>
          <a:xfrm>
            <a:off x="379379" y="6245157"/>
            <a:ext cx="2714017" cy="4963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EC2429-5B03-E945-FF49-AA15C44ADAFC}"/>
              </a:ext>
            </a:extLst>
          </p:cNvPr>
          <p:cNvSpPr>
            <a:spLocks noGrp="1"/>
          </p:cNvSpPr>
          <p:nvPr>
            <p:ph type="title"/>
          </p:nvPr>
        </p:nvSpPr>
        <p:spPr>
          <a:xfrm>
            <a:off x="838200" y="-899121"/>
            <a:ext cx="10515600" cy="792244"/>
          </a:xfrm>
        </p:spPr>
        <p:txBody>
          <a:bodyPr/>
          <a:lstStyle/>
          <a:p>
            <a:r>
              <a:rPr lang="en-US"/>
              <a:t>eRA Commons Status</a:t>
            </a:r>
          </a:p>
        </p:txBody>
      </p:sp>
      <p:pic>
        <p:nvPicPr>
          <p:cNvPr id="3" name="Picture 2" descr="Screenshot of eRA Commons Home Page">
            <a:extLst>
              <a:ext uri="{FF2B5EF4-FFF2-40B4-BE49-F238E27FC236}">
                <a16:creationId xmlns:a16="http://schemas.microsoft.com/office/drawing/2014/main" id="{82289448-56FE-DACE-C61D-48EE61800D6C}"/>
              </a:ext>
            </a:extLst>
          </p:cNvPr>
          <p:cNvPicPr>
            <a:picLocks noChangeAspect="1"/>
          </p:cNvPicPr>
          <p:nvPr/>
        </p:nvPicPr>
        <p:blipFill>
          <a:blip r:embed="rId3"/>
          <a:stretch>
            <a:fillRect/>
          </a:stretch>
        </p:blipFill>
        <p:spPr>
          <a:xfrm>
            <a:off x="728325" y="135572"/>
            <a:ext cx="10082921" cy="4477667"/>
          </a:xfrm>
          <a:prstGeom prst="rect">
            <a:avLst/>
          </a:prstGeom>
        </p:spPr>
      </p:pic>
      <p:sp>
        <p:nvSpPr>
          <p:cNvPr id="4" name="Arrow: Left 3" descr="Red arrow pointing to &quot;status&quot; box">
            <a:extLst>
              <a:ext uri="{FF2B5EF4-FFF2-40B4-BE49-F238E27FC236}">
                <a16:creationId xmlns:a16="http://schemas.microsoft.com/office/drawing/2014/main" id="{FC03CA45-0562-AD40-C7C5-0255C768C1F8}"/>
              </a:ext>
            </a:extLst>
          </p:cNvPr>
          <p:cNvSpPr/>
          <p:nvPr/>
        </p:nvSpPr>
        <p:spPr>
          <a:xfrm>
            <a:off x="2701645" y="987284"/>
            <a:ext cx="783501" cy="484094"/>
          </a:xfrm>
          <a:prstGeom prst="leftArrow">
            <a:avLst/>
          </a:prstGeom>
          <a:solidFill>
            <a:srgbClr val="853A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A8CCA4-673E-AC3E-38DF-5A241B9958BC}"/>
              </a:ext>
            </a:extLst>
          </p:cNvPr>
          <p:cNvSpPr txBox="1"/>
          <p:nvPr/>
        </p:nvSpPr>
        <p:spPr>
          <a:xfrm>
            <a:off x="489573" y="4677338"/>
            <a:ext cx="10979938" cy="1754326"/>
          </a:xfrm>
          <a:prstGeom prst="rect">
            <a:avLst/>
          </a:prstGeom>
          <a:noFill/>
        </p:spPr>
        <p:txBody>
          <a:bodyPr wrap="square" rtlCol="0">
            <a:spAutoFit/>
          </a:bodyPr>
          <a:lstStyle/>
          <a:p>
            <a:r>
              <a:rPr lang="en-US"/>
              <a:t>eRA Commons status is an integral part of your submission</a:t>
            </a:r>
          </a:p>
          <a:p>
            <a:pPr marL="285750" indent="-285750">
              <a:buClr>
                <a:srgbClr val="853A51"/>
              </a:buClr>
              <a:buFont typeface="Arial" panose="020B0604020202020204" pitchFamily="34" charset="0"/>
              <a:buChar char="•"/>
            </a:pPr>
            <a:r>
              <a:rPr lang="en-US"/>
              <a:t>Applications submitted to Grants.gov, and pass validations are pulled down by eRA, subjected to validations, assembled into an image (add headers and foots, pages </a:t>
            </a:r>
            <a:r>
              <a:rPr lang="en-US" err="1"/>
              <a:t>etc</a:t>
            </a:r>
            <a:r>
              <a:rPr lang="en-US"/>
              <a:t>),  and placed in the grant folder</a:t>
            </a:r>
          </a:p>
          <a:p>
            <a:pPr marL="285750" indent="-285750">
              <a:buClr>
                <a:srgbClr val="853A51"/>
              </a:buClr>
              <a:buFont typeface="Arial" panose="020B0604020202020204" pitchFamily="34" charset="0"/>
              <a:buChar char="•"/>
            </a:pPr>
            <a:r>
              <a:rPr lang="en-US"/>
              <a:t>Authorize users can check eRA Commons Status for processing results</a:t>
            </a:r>
          </a:p>
          <a:p>
            <a:pPr marL="742950" lvl="1" indent="-285750">
              <a:buClr>
                <a:srgbClr val="853A51"/>
              </a:buClr>
              <a:buFont typeface="Courier New" panose="02070309020205020404" pitchFamily="49" charset="0"/>
              <a:buChar char="o"/>
            </a:pPr>
            <a:r>
              <a:rPr lang="en-US"/>
              <a:t>Signing officials (SO), administrative officials (AO), Principal Investigators (PIs), Delegated Assistants (ASSTs)</a:t>
            </a:r>
          </a:p>
          <a:p>
            <a:pPr marL="742950" lvl="1" indent="-285750">
              <a:buClr>
                <a:srgbClr val="853A51"/>
              </a:buClr>
              <a:buFont typeface="Courier New" panose="02070309020205020404" pitchFamily="49" charset="0"/>
              <a:buChar char="o"/>
            </a:pPr>
            <a:r>
              <a:rPr lang="en-US"/>
              <a:t>Notifications sent</a:t>
            </a:r>
          </a:p>
        </p:txBody>
      </p:sp>
      <p:sp>
        <p:nvSpPr>
          <p:cNvPr id="8" name="Slide Number Placeholder 1">
            <a:extLst>
              <a:ext uri="{FF2B5EF4-FFF2-40B4-BE49-F238E27FC236}">
                <a16:creationId xmlns:a16="http://schemas.microsoft.com/office/drawing/2014/main" id="{289023A2-B5CC-4ED7-7F89-A3287D83AA12}"/>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92</a:t>
            </a:fld>
            <a:endParaRPr lang="en-US"/>
          </a:p>
        </p:txBody>
      </p:sp>
    </p:spTree>
    <p:extLst>
      <p:ext uri="{BB962C8B-B14F-4D97-AF65-F5344CB8AC3E}">
        <p14:creationId xmlns:p14="http://schemas.microsoft.com/office/powerpoint/2010/main" val="30718037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4EE4-4865-EADE-BC0B-56CF9E163878}"/>
              </a:ext>
            </a:extLst>
          </p:cNvPr>
          <p:cNvSpPr>
            <a:spLocks noGrp="1"/>
          </p:cNvSpPr>
          <p:nvPr>
            <p:ph type="title"/>
          </p:nvPr>
        </p:nvSpPr>
        <p:spPr>
          <a:xfrm>
            <a:off x="838200" y="365126"/>
            <a:ext cx="10515600" cy="889934"/>
          </a:xfrm>
        </p:spPr>
        <p:txBody>
          <a:bodyPr/>
          <a:lstStyle/>
          <a:p>
            <a:r>
              <a:rPr lang="en-US"/>
              <a:t>Proactively Track Your Application</a:t>
            </a:r>
          </a:p>
        </p:txBody>
      </p:sp>
      <p:sp>
        <p:nvSpPr>
          <p:cNvPr id="3" name="TextBox 2">
            <a:extLst>
              <a:ext uri="{FF2B5EF4-FFF2-40B4-BE49-F238E27FC236}">
                <a16:creationId xmlns:a16="http://schemas.microsoft.com/office/drawing/2014/main" id="{160F5D45-E57F-CBC9-D8F5-A47980A5EB73}"/>
              </a:ext>
            </a:extLst>
          </p:cNvPr>
          <p:cNvSpPr txBox="1"/>
          <p:nvPr/>
        </p:nvSpPr>
        <p:spPr>
          <a:xfrm>
            <a:off x="591671" y="1335741"/>
            <a:ext cx="10614211" cy="4585871"/>
          </a:xfrm>
          <a:prstGeom prst="rect">
            <a:avLst/>
          </a:prstGeom>
          <a:noFill/>
        </p:spPr>
        <p:txBody>
          <a:bodyPr wrap="square" rtlCol="0">
            <a:spAutoFit/>
          </a:bodyPr>
          <a:lstStyle/>
          <a:p>
            <a:r>
              <a:rPr lang="en-US" sz="2800"/>
              <a:t>Many email notifications are sent out through out the process</a:t>
            </a:r>
          </a:p>
          <a:p>
            <a:pPr marL="342900" indent="-342900">
              <a:buFont typeface="Arial" panose="020B0604020202020204" pitchFamily="34" charset="0"/>
              <a:buChar char="•"/>
            </a:pPr>
            <a:r>
              <a:rPr lang="en-US" sz="2400"/>
              <a:t>Do not depend solely on email notifications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It is your responsibility to proactively check the status of your applications in Commons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Corrective actions MUST be made BEFORE the submission deadline</a:t>
            </a:r>
          </a:p>
          <a:p>
            <a:pPr marL="800100" lvl="1" indent="-342900">
              <a:buFont typeface="Arial" panose="020B0604020202020204" pitchFamily="34" charset="0"/>
              <a:buChar char="•"/>
            </a:pPr>
            <a:endParaRPr lang="en-US" sz="2400"/>
          </a:p>
          <a:p>
            <a:pPr marL="2171700" lvl="4" indent="-342900">
              <a:buFont typeface="Arial" panose="020B0604020202020204" pitchFamily="34" charset="0"/>
              <a:buChar char="•"/>
            </a:pPr>
            <a:r>
              <a:rPr lang="en-US" sz="2400"/>
              <a:t>Errors stop application processing and must be corrected</a:t>
            </a:r>
          </a:p>
          <a:p>
            <a:pPr marL="800100" lvl="1" indent="-342900">
              <a:buFont typeface="Arial" panose="020B0604020202020204" pitchFamily="34" charset="0"/>
              <a:buChar char="•"/>
            </a:pPr>
            <a:endParaRPr lang="en-US" sz="2400"/>
          </a:p>
          <a:p>
            <a:pPr marL="2171700" lvl="4" indent="-342900">
              <a:buFont typeface="Arial" panose="020B0604020202020204" pitchFamily="34" charset="0"/>
              <a:buChar char="•"/>
            </a:pPr>
            <a:r>
              <a:rPr lang="en-US" sz="2400"/>
              <a:t>Warning do not stop processing and correction is up to your discretion based on your circumstances	</a:t>
            </a:r>
          </a:p>
        </p:txBody>
      </p:sp>
      <p:pic>
        <p:nvPicPr>
          <p:cNvPr id="4" name="Picture 14" descr="stop sign">
            <a:extLst>
              <a:ext uri="{FF2B5EF4-FFF2-40B4-BE49-F238E27FC236}">
                <a16:creationId xmlns:a16="http://schemas.microsoft.com/office/drawing/2014/main" id="{4D808C4E-D88F-B0C6-3B96-0F077E0B79A7}"/>
              </a:ext>
            </a:extLst>
          </p:cNvPr>
          <p:cNvPicPr>
            <a:picLocks noChangeAspect="1" noChangeArrowheads="1"/>
          </p:cNvPicPr>
          <p:nvPr/>
        </p:nvPicPr>
        <p:blipFill>
          <a:blip r:embed="rId2" cstate="print"/>
          <a:srcRect/>
          <a:stretch>
            <a:fillRect/>
          </a:stretch>
        </p:blipFill>
        <p:spPr bwMode="auto">
          <a:xfrm>
            <a:off x="1331259" y="4074457"/>
            <a:ext cx="820271" cy="820271"/>
          </a:xfrm>
          <a:prstGeom prst="rect">
            <a:avLst/>
          </a:prstGeom>
          <a:noFill/>
          <a:ln w="9525">
            <a:noFill/>
            <a:miter lim="800000"/>
            <a:headEnd/>
            <a:tailEnd/>
          </a:ln>
        </p:spPr>
      </p:pic>
      <p:pic>
        <p:nvPicPr>
          <p:cNvPr id="5" name="Picture 13" descr="Yield sign">
            <a:extLst>
              <a:ext uri="{FF2B5EF4-FFF2-40B4-BE49-F238E27FC236}">
                <a16:creationId xmlns:a16="http://schemas.microsoft.com/office/drawing/2014/main" id="{E05AAA87-BC53-77A6-71E8-0F641EC6E2A6}"/>
              </a:ext>
            </a:extLst>
          </p:cNvPr>
          <p:cNvPicPr>
            <a:picLocks noChangeAspect="1" noChangeArrowheads="1"/>
          </p:cNvPicPr>
          <p:nvPr/>
        </p:nvPicPr>
        <p:blipFill>
          <a:blip r:embed="rId3" cstate="print"/>
          <a:srcRect/>
          <a:stretch>
            <a:fillRect/>
          </a:stretch>
        </p:blipFill>
        <p:spPr bwMode="auto">
          <a:xfrm>
            <a:off x="1331259" y="5031441"/>
            <a:ext cx="945776" cy="945776"/>
          </a:xfrm>
          <a:prstGeom prst="rect">
            <a:avLst/>
          </a:prstGeom>
          <a:noFill/>
          <a:ln w="9525">
            <a:noFill/>
            <a:miter lim="800000"/>
            <a:headEnd/>
            <a:tailEnd/>
          </a:ln>
        </p:spPr>
      </p:pic>
      <p:sp>
        <p:nvSpPr>
          <p:cNvPr id="7" name="Slide Number Placeholder 1">
            <a:extLst>
              <a:ext uri="{FF2B5EF4-FFF2-40B4-BE49-F238E27FC236}">
                <a16:creationId xmlns:a16="http://schemas.microsoft.com/office/drawing/2014/main" id="{76813EF2-4631-E3A5-7D35-4BF47FFC76EA}"/>
              </a:ext>
            </a:extLst>
          </p:cNvPr>
          <p:cNvSpPr>
            <a:spLocks noGrp="1"/>
          </p:cNvSpPr>
          <p:nvPr>
            <p:ph type="sldNum" sz="quarter" idx="12"/>
          </p:nvPr>
        </p:nvSpPr>
        <p:spPr>
          <a:xfrm>
            <a:off x="8656320" y="6356350"/>
            <a:ext cx="2743200" cy="365125"/>
          </a:xfrm>
        </p:spPr>
        <p:txBody>
          <a:bodyPr/>
          <a:lstStyle/>
          <a:p>
            <a:fld id="{A7DDB576-49B3-42E2-89EA-6E35EA8EF806}" type="slidenum">
              <a:rPr lang="en-US" sz="1200" smtClean="0"/>
              <a:pPr/>
              <a:t>93</a:t>
            </a:fld>
            <a:endParaRPr lang="en-US" sz="1200"/>
          </a:p>
        </p:txBody>
      </p:sp>
    </p:spTree>
    <p:extLst>
      <p:ext uri="{BB962C8B-B14F-4D97-AF65-F5344CB8AC3E}">
        <p14:creationId xmlns:p14="http://schemas.microsoft.com/office/powerpoint/2010/main" val="321032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FE06-BED9-3913-9409-1BFA21F8FE26}"/>
              </a:ext>
            </a:extLst>
          </p:cNvPr>
          <p:cNvSpPr>
            <a:spLocks noGrp="1"/>
          </p:cNvSpPr>
          <p:nvPr>
            <p:ph type="title"/>
          </p:nvPr>
        </p:nvSpPr>
        <p:spPr/>
        <p:txBody>
          <a:bodyPr/>
          <a:lstStyle/>
          <a:p>
            <a:r>
              <a:rPr lang="en-US"/>
              <a:t>Correcting Errors Found After Submission</a:t>
            </a:r>
          </a:p>
        </p:txBody>
      </p:sp>
      <p:sp>
        <p:nvSpPr>
          <p:cNvPr id="3" name="Content Placeholder 2">
            <a:extLst>
              <a:ext uri="{FF2B5EF4-FFF2-40B4-BE49-F238E27FC236}">
                <a16:creationId xmlns:a16="http://schemas.microsoft.com/office/drawing/2014/main" id="{8132CA93-0A42-BADF-0103-02B710CDB298}"/>
              </a:ext>
            </a:extLst>
          </p:cNvPr>
          <p:cNvSpPr>
            <a:spLocks noGrp="1"/>
          </p:cNvSpPr>
          <p:nvPr>
            <p:ph idx="1"/>
          </p:nvPr>
        </p:nvSpPr>
        <p:spPr/>
        <p:txBody>
          <a:bodyPr/>
          <a:lstStyle/>
          <a:p>
            <a:pPr marL="0" indent="0">
              <a:buNone/>
            </a:pPr>
            <a:r>
              <a:rPr lang="en-US"/>
              <a:t>To correct system-identified errors:</a:t>
            </a:r>
          </a:p>
        </p:txBody>
      </p:sp>
      <p:sp>
        <p:nvSpPr>
          <p:cNvPr id="6" name="Content Placeholder 2">
            <a:extLst>
              <a:ext uri="{FF2B5EF4-FFF2-40B4-BE49-F238E27FC236}">
                <a16:creationId xmlns:a16="http://schemas.microsoft.com/office/drawing/2014/main" id="{7DF875D1-AD7B-CC0F-361F-22D456540170}"/>
              </a:ext>
            </a:extLst>
          </p:cNvPr>
          <p:cNvSpPr txBox="1">
            <a:spLocks/>
          </p:cNvSpPr>
          <p:nvPr/>
        </p:nvSpPr>
        <p:spPr>
          <a:xfrm>
            <a:off x="1062317" y="2286000"/>
            <a:ext cx="11338560" cy="3146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50"/>
          </a:p>
          <a:p>
            <a:r>
              <a:rPr lang="en-US" sz="2400"/>
              <a:t>Make corrections to local copy of the application</a:t>
            </a:r>
          </a:p>
          <a:p>
            <a:r>
              <a:rPr lang="en-US" sz="2400"/>
              <a:t>Update SF424 (R&amp;R) form</a:t>
            </a:r>
          </a:p>
          <a:p>
            <a:pPr lvl="1"/>
            <a:r>
              <a:rPr lang="en-US" sz="2000"/>
              <a:t>Check “Changed/Corrected” as “Type of Submission” </a:t>
            </a:r>
          </a:p>
          <a:p>
            <a:pPr lvl="1"/>
            <a:r>
              <a:rPr lang="en-US" sz="2000"/>
              <a:t>Enter “Previous Grants.gov Tracking ID” (e.g., GRANT12345678) in field 4c</a:t>
            </a:r>
          </a:p>
          <a:p>
            <a:r>
              <a:rPr lang="en-US" sz="2400"/>
              <a:t>Submit the entire Changed/Corrected application back through Grants.gov </a:t>
            </a:r>
            <a:r>
              <a:rPr lang="en-US" sz="2400" b="1" i="1">
                <a:solidFill>
                  <a:srgbClr val="993300"/>
                </a:solidFill>
              </a:rPr>
              <a:t>before</a:t>
            </a:r>
            <a:r>
              <a:rPr lang="en-US" sz="2400">
                <a:solidFill>
                  <a:srgbClr val="993300"/>
                </a:solidFill>
              </a:rPr>
              <a:t> </a:t>
            </a:r>
            <a:r>
              <a:rPr lang="en-US" sz="2400"/>
              <a:t>the deadline </a:t>
            </a:r>
          </a:p>
          <a:p>
            <a:r>
              <a:rPr lang="en-US" sz="2400"/>
              <a:t>Track submission through to </a:t>
            </a:r>
            <a:r>
              <a:rPr lang="en-US" sz="2400" err="1"/>
              <a:t>eRA</a:t>
            </a:r>
            <a:r>
              <a:rPr lang="en-US" sz="2400"/>
              <a:t> Commons</a:t>
            </a:r>
          </a:p>
        </p:txBody>
      </p:sp>
      <p:sp>
        <p:nvSpPr>
          <p:cNvPr id="5" name="Slide Number Placeholder 1">
            <a:extLst>
              <a:ext uri="{FF2B5EF4-FFF2-40B4-BE49-F238E27FC236}">
                <a16:creationId xmlns:a16="http://schemas.microsoft.com/office/drawing/2014/main" id="{8844B321-8BA6-99DF-FF36-7EFDAF40F14B}"/>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94</a:t>
            </a:fld>
            <a:endParaRPr lang="en-US"/>
          </a:p>
        </p:txBody>
      </p:sp>
    </p:spTree>
    <p:extLst>
      <p:ext uri="{BB962C8B-B14F-4D97-AF65-F5344CB8AC3E}">
        <p14:creationId xmlns:p14="http://schemas.microsoft.com/office/powerpoint/2010/main" val="4121199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114190"/>
            <a:ext cx="11697019" cy="1325563"/>
          </a:xfrm>
        </p:spPr>
        <p:txBody>
          <a:bodyPr/>
          <a:lstStyle/>
          <a:p>
            <a:r>
              <a:rPr lang="en-US"/>
              <a:t>View Application Image (e-Application)</a:t>
            </a:r>
          </a:p>
        </p:txBody>
      </p:sp>
      <p:pic>
        <p:nvPicPr>
          <p:cNvPr id="6" name="Picture 5" title="snapshot of first page of sample application image"/>
          <p:cNvPicPr>
            <a:picLocks noChangeAspect="1"/>
          </p:cNvPicPr>
          <p:nvPr/>
        </p:nvPicPr>
        <p:blipFill>
          <a:blip r:embed="rId2"/>
          <a:stretch>
            <a:fillRect/>
          </a:stretch>
        </p:blipFill>
        <p:spPr>
          <a:xfrm>
            <a:off x="304800" y="1329605"/>
            <a:ext cx="6608233" cy="4562092"/>
          </a:xfrm>
          <a:prstGeom prst="rect">
            <a:avLst/>
          </a:prstGeom>
          <a:ln>
            <a:solidFill>
              <a:schemeClr val="tx1"/>
            </a:solidFill>
          </a:ln>
        </p:spPr>
      </p:pic>
      <p:sp>
        <p:nvSpPr>
          <p:cNvPr id="4" name="TextBox 3"/>
          <p:cNvSpPr txBox="1"/>
          <p:nvPr/>
        </p:nvSpPr>
        <p:spPr>
          <a:xfrm>
            <a:off x="6913033" y="1315748"/>
            <a:ext cx="4963281" cy="1384995"/>
          </a:xfrm>
          <a:prstGeom prst="rect">
            <a:avLst/>
          </a:prstGeom>
          <a:noFill/>
        </p:spPr>
        <p:txBody>
          <a:bodyPr wrap="square" rtlCol="0">
            <a:spAutoFit/>
          </a:bodyPr>
          <a:lstStyle/>
          <a:p>
            <a:r>
              <a:rPr lang="en-US" sz="2800">
                <a:solidFill>
                  <a:srgbClr val="20558A"/>
                </a:solidFill>
                <a:latin typeface="+mn-lt"/>
              </a:rPr>
              <a:t>The e-Application in eRA Commons is the same document seen by NIH staff and reviewers.</a:t>
            </a:r>
          </a:p>
        </p:txBody>
      </p:sp>
      <p:sp>
        <p:nvSpPr>
          <p:cNvPr id="7" name="TextBox 6"/>
          <p:cNvSpPr txBox="1"/>
          <p:nvPr/>
        </p:nvSpPr>
        <p:spPr>
          <a:xfrm>
            <a:off x="7181686" y="3015700"/>
            <a:ext cx="4688176" cy="2308324"/>
          </a:xfrm>
          <a:prstGeom prst="rect">
            <a:avLst/>
          </a:prstGeom>
          <a:noFill/>
          <a:ln w="19050">
            <a:solidFill>
              <a:srgbClr val="853A51"/>
            </a:solidFill>
          </a:ln>
        </p:spPr>
        <p:txBody>
          <a:bodyPr wrap="square" rtlCol="0">
            <a:spAutoFit/>
          </a:bodyPr>
          <a:lstStyle/>
          <a:p>
            <a:r>
              <a:rPr lang="en-US" sz="3600">
                <a:solidFill>
                  <a:srgbClr val="20558A"/>
                </a:solidFill>
              </a:rPr>
              <a:t>If you can’t </a:t>
            </a:r>
            <a:r>
              <a:rPr lang="en-US" sz="3600" b="1">
                <a:solidFill>
                  <a:srgbClr val="20558A"/>
                </a:solidFill>
              </a:rPr>
              <a:t>VIEW</a:t>
            </a:r>
            <a:r>
              <a:rPr lang="en-US" sz="3600">
                <a:solidFill>
                  <a:srgbClr val="20558A"/>
                </a:solidFill>
              </a:rPr>
              <a:t> it …</a:t>
            </a:r>
          </a:p>
          <a:p>
            <a:r>
              <a:rPr lang="en-US" sz="3600">
                <a:solidFill>
                  <a:srgbClr val="20558A"/>
                </a:solidFill>
              </a:rPr>
              <a:t>We can’t </a:t>
            </a:r>
            <a:r>
              <a:rPr lang="en-US" sz="3600" b="1">
                <a:solidFill>
                  <a:srgbClr val="20558A"/>
                </a:solidFill>
              </a:rPr>
              <a:t>REVIEW</a:t>
            </a:r>
            <a:r>
              <a:rPr lang="en-US" sz="3600">
                <a:solidFill>
                  <a:srgbClr val="20558A"/>
                </a:solidFill>
              </a:rPr>
              <a:t> it … </a:t>
            </a:r>
          </a:p>
          <a:p>
            <a:r>
              <a:rPr lang="en-US" sz="3600">
                <a:solidFill>
                  <a:srgbClr val="20558A"/>
                </a:solidFill>
              </a:rPr>
              <a:t>and </a:t>
            </a:r>
          </a:p>
          <a:p>
            <a:r>
              <a:rPr lang="en-US" sz="3600">
                <a:solidFill>
                  <a:srgbClr val="20558A"/>
                </a:solidFill>
              </a:rPr>
              <a:t>We sure can’t </a:t>
            </a:r>
            <a:r>
              <a:rPr lang="en-US" sz="3600" b="1">
                <a:solidFill>
                  <a:srgbClr val="20558A"/>
                </a:solidFill>
              </a:rPr>
              <a:t>FUND</a:t>
            </a:r>
            <a:r>
              <a:rPr lang="en-US" sz="3600">
                <a:solidFill>
                  <a:srgbClr val="20558A"/>
                </a:solidFill>
              </a:rPr>
              <a:t> it! </a:t>
            </a:r>
          </a:p>
        </p:txBody>
      </p:sp>
      <p:sp>
        <p:nvSpPr>
          <p:cNvPr id="3" name="Slide Number Placeholder 2"/>
          <p:cNvSpPr>
            <a:spLocks noGrp="1"/>
          </p:cNvSpPr>
          <p:nvPr>
            <p:ph type="sldNum" sz="quarter" idx="12"/>
          </p:nvPr>
        </p:nvSpPr>
        <p:spPr/>
        <p:txBody>
          <a:bodyPr/>
          <a:lstStyle/>
          <a:p>
            <a:pPr>
              <a:defRPr/>
            </a:pPr>
            <a:fld id="{D535206B-4A4A-47B0-BA21-D142872E963A}" type="slidenum">
              <a:rPr lang="en-US" sz="1200" smtClean="0"/>
              <a:pPr>
                <a:defRPr/>
              </a:pPr>
              <a:t>95</a:t>
            </a:fld>
            <a:endParaRPr lang="en-US" sz="1200"/>
          </a:p>
        </p:txBody>
      </p:sp>
    </p:spTree>
    <p:extLst>
      <p:ext uri="{BB962C8B-B14F-4D97-AF65-F5344CB8AC3E}">
        <p14:creationId xmlns:p14="http://schemas.microsoft.com/office/powerpoint/2010/main" val="189303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DB81D-56E0-C200-4B2F-B4FAB4267EF6}"/>
              </a:ext>
            </a:extLst>
          </p:cNvPr>
          <p:cNvSpPr txBox="1">
            <a:spLocks noGrp="1"/>
          </p:cNvSpPr>
          <p:nvPr>
            <p:ph type="title" idx="4294967295"/>
          </p:nvPr>
        </p:nvSpPr>
        <p:spPr>
          <a:xfrm>
            <a:off x="658383" y="52989"/>
            <a:ext cx="523177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schemeClr val="tx1"/>
                </a:solidFill>
                <a:effectLst/>
                <a:uLnTx/>
                <a:uFillTx/>
              </a:rPr>
              <a:t>Sample Validations</a:t>
            </a:r>
          </a:p>
        </p:txBody>
      </p:sp>
      <p:graphicFrame>
        <p:nvGraphicFramePr>
          <p:cNvPr id="4" name="Table 3">
            <a:extLst>
              <a:ext uri="{FF2B5EF4-FFF2-40B4-BE49-F238E27FC236}">
                <a16:creationId xmlns:a16="http://schemas.microsoft.com/office/drawing/2014/main" id="{0F80FE37-0801-7470-9423-F0E5B1ED1674}"/>
              </a:ext>
            </a:extLst>
          </p:cNvPr>
          <p:cNvGraphicFramePr>
            <a:graphicFrameLocks noGrp="1"/>
          </p:cNvGraphicFramePr>
          <p:nvPr>
            <p:extLst>
              <p:ext uri="{D42A27DB-BD31-4B8C-83A1-F6EECF244321}">
                <p14:modId xmlns:p14="http://schemas.microsoft.com/office/powerpoint/2010/main" val="2749903192"/>
              </p:ext>
            </p:extLst>
          </p:nvPr>
        </p:nvGraphicFramePr>
        <p:xfrm>
          <a:off x="1035948" y="822430"/>
          <a:ext cx="10497669" cy="5911584"/>
        </p:xfrm>
        <a:graphic>
          <a:graphicData uri="http://schemas.openxmlformats.org/drawingml/2006/table">
            <a:tbl>
              <a:tblPr firstRow="1" bandRow="1">
                <a:tableStyleId>{5C22544A-7EE6-4342-B048-85BDC9FD1C3A}</a:tableStyleId>
              </a:tblPr>
              <a:tblGrid>
                <a:gridCol w="3499223">
                  <a:extLst>
                    <a:ext uri="{9D8B030D-6E8A-4147-A177-3AD203B41FA5}">
                      <a16:colId xmlns:a16="http://schemas.microsoft.com/office/drawing/2014/main" val="1163765999"/>
                    </a:ext>
                  </a:extLst>
                </a:gridCol>
                <a:gridCol w="3499223">
                  <a:extLst>
                    <a:ext uri="{9D8B030D-6E8A-4147-A177-3AD203B41FA5}">
                      <a16:colId xmlns:a16="http://schemas.microsoft.com/office/drawing/2014/main" val="1559939049"/>
                    </a:ext>
                  </a:extLst>
                </a:gridCol>
                <a:gridCol w="3499223">
                  <a:extLst>
                    <a:ext uri="{9D8B030D-6E8A-4147-A177-3AD203B41FA5}">
                      <a16:colId xmlns:a16="http://schemas.microsoft.com/office/drawing/2014/main" val="3909897644"/>
                    </a:ext>
                  </a:extLst>
                </a:gridCol>
              </a:tblGrid>
              <a:tr h="790944">
                <a:tc>
                  <a:txBody>
                    <a:bodyPr/>
                    <a:lstStyle/>
                    <a:p>
                      <a:r>
                        <a:rPr lang="en-US"/>
                        <a:t>Grants.gov</a:t>
                      </a:r>
                    </a:p>
                  </a:txBody>
                  <a:tcPr>
                    <a:solidFill>
                      <a:srgbClr val="20558A"/>
                    </a:solidFill>
                  </a:tcPr>
                </a:tc>
                <a:tc>
                  <a:txBody>
                    <a:bodyPr/>
                    <a:lstStyle/>
                    <a:p>
                      <a:r>
                        <a:rPr lang="en-US"/>
                        <a:t>eRA Systems</a:t>
                      </a:r>
                    </a:p>
                  </a:txBody>
                  <a:tcPr>
                    <a:solidFill>
                      <a:srgbClr val="20558A"/>
                    </a:solidFill>
                  </a:tcPr>
                </a:tc>
                <a:tc>
                  <a:txBody>
                    <a:bodyPr/>
                    <a:lstStyle/>
                    <a:p>
                      <a:r>
                        <a:rPr lang="en-US"/>
                        <a:t>Agency Staff</a:t>
                      </a:r>
                    </a:p>
                  </a:txBody>
                  <a:tcPr>
                    <a:solidFill>
                      <a:srgbClr val="20558A"/>
                    </a:solidFill>
                  </a:tcPr>
                </a:tc>
                <a:extLst>
                  <a:ext uri="{0D108BD9-81ED-4DB2-BD59-A6C34878D82A}">
                    <a16:rowId xmlns:a16="http://schemas.microsoft.com/office/drawing/2014/main" val="3322075713"/>
                  </a:ext>
                </a:extLst>
              </a:tr>
              <a:tr h="2064169">
                <a:tc>
                  <a:txBody>
                    <a:bodyPr/>
                    <a:lstStyle/>
                    <a:p>
                      <a:r>
                        <a:rPr lang="en-US"/>
                        <a:t>Active SAM registration</a:t>
                      </a:r>
                    </a:p>
                  </a:txBody>
                  <a:tcPr/>
                </a:tc>
                <a:tc>
                  <a:txBody>
                    <a:bodyPr/>
                    <a:lstStyle/>
                    <a:p>
                      <a:r>
                        <a:rPr lang="en-US"/>
                        <a:t>Fields required by agency but not  required fed-wide</a:t>
                      </a:r>
                    </a:p>
                    <a:p>
                      <a:pPr marL="285750" indent="-285750">
                        <a:buFont typeface="Arial" panose="020B0604020202020204" pitchFamily="34" charset="0"/>
                        <a:buChar char="•"/>
                      </a:pPr>
                      <a:r>
                        <a:rPr lang="en-US"/>
                        <a:t>Credentials for PD/PI and everyone on Sr Key form</a:t>
                      </a:r>
                    </a:p>
                    <a:p>
                      <a:pPr marL="285750" indent="-285750">
                        <a:buFont typeface="Arial" panose="020B0604020202020204" pitchFamily="34" charset="0"/>
                        <a:buChar char="•"/>
                      </a:pPr>
                      <a:r>
                        <a:rPr lang="en-US" err="1"/>
                        <a:t>Biosketch</a:t>
                      </a:r>
                      <a:r>
                        <a:rPr lang="en-US"/>
                        <a:t> for all Sr Key</a:t>
                      </a:r>
                    </a:p>
                    <a:p>
                      <a:pPr marL="285750" indent="-285750">
                        <a:buFont typeface="Arial" panose="020B0604020202020204" pitchFamily="34" charset="0"/>
                        <a:buChar char="•"/>
                      </a:pPr>
                      <a:r>
                        <a:rPr lang="en-US"/>
                        <a:t>UEI for primary performance site</a:t>
                      </a:r>
                    </a:p>
                    <a:p>
                      <a:pPr marL="285750" indent="-285750">
                        <a:buFont typeface="Arial" panose="020B0604020202020204" pitchFamily="34" charset="0"/>
                        <a:buChar char="•"/>
                      </a:pPr>
                      <a:endParaRPr lang="en-US"/>
                    </a:p>
                  </a:txBody>
                  <a:tcPr/>
                </a:tc>
                <a:tc>
                  <a:txBody>
                    <a:bodyPr/>
                    <a:lstStyle/>
                    <a:p>
                      <a:r>
                        <a:rPr lang="en-US"/>
                        <a:t>Fits the mission of NIH/ICO</a:t>
                      </a:r>
                    </a:p>
                    <a:p>
                      <a:endParaRPr lang="en-US"/>
                    </a:p>
                  </a:txBody>
                  <a:tcPr/>
                </a:tc>
                <a:extLst>
                  <a:ext uri="{0D108BD9-81ED-4DB2-BD59-A6C34878D82A}">
                    <a16:rowId xmlns:a16="http://schemas.microsoft.com/office/drawing/2014/main" val="1429284028"/>
                  </a:ext>
                </a:extLst>
              </a:tr>
              <a:tr h="577967">
                <a:tc>
                  <a:txBody>
                    <a:bodyPr/>
                    <a:lstStyle/>
                    <a:p>
                      <a:r>
                        <a:rPr lang="en-US"/>
                        <a:t>Submitter has AOR role for UEI on application</a:t>
                      </a:r>
                    </a:p>
                  </a:txBody>
                  <a:tcPr/>
                </a:tc>
                <a:tc>
                  <a:txBody>
                    <a:bodyPr/>
                    <a:lstStyle/>
                    <a:p>
                      <a:r>
                        <a:rPr lang="en-US"/>
                        <a:t>Attachments in PDF format</a:t>
                      </a:r>
                    </a:p>
                  </a:txBody>
                  <a:tcPr/>
                </a:tc>
                <a:tc>
                  <a:txBody>
                    <a:bodyPr/>
                    <a:lstStyle/>
                    <a:p>
                      <a:r>
                        <a:rPr lang="en-US"/>
                        <a:t>Eligibility and adherence to instructions</a:t>
                      </a:r>
                    </a:p>
                  </a:txBody>
                  <a:tcPr/>
                </a:tc>
                <a:extLst>
                  <a:ext uri="{0D108BD9-81ED-4DB2-BD59-A6C34878D82A}">
                    <a16:rowId xmlns:a16="http://schemas.microsoft.com/office/drawing/2014/main" val="2128471835"/>
                  </a:ext>
                </a:extLst>
              </a:tr>
              <a:tr h="577967">
                <a:tc>
                  <a:txBody>
                    <a:bodyPr/>
                    <a:lstStyle/>
                    <a:p>
                      <a:r>
                        <a:rPr lang="en-US"/>
                        <a:t>Submission to an active opportunity and form packet</a:t>
                      </a:r>
                    </a:p>
                  </a:txBody>
                  <a:tcPr/>
                </a:tc>
                <a:tc>
                  <a:txBody>
                    <a:bodyPr/>
                    <a:lstStyle/>
                    <a:p>
                      <a:r>
                        <a:rPr lang="en-US"/>
                        <a:t>Adherence to page limits</a:t>
                      </a:r>
                    </a:p>
                  </a:txBody>
                  <a:tcPr/>
                </a:tc>
                <a:tc>
                  <a:txBody>
                    <a:bodyPr/>
                    <a:lstStyle/>
                    <a:p>
                      <a:r>
                        <a:rPr lang="en-US"/>
                        <a:t>On-time</a:t>
                      </a:r>
                    </a:p>
                  </a:txBody>
                  <a:tcPr/>
                </a:tc>
                <a:extLst>
                  <a:ext uri="{0D108BD9-81ED-4DB2-BD59-A6C34878D82A}">
                    <a16:rowId xmlns:a16="http://schemas.microsoft.com/office/drawing/2014/main" val="306962765"/>
                  </a:ext>
                </a:extLst>
              </a:tr>
              <a:tr h="825667">
                <a:tc>
                  <a:txBody>
                    <a:bodyPr/>
                    <a:lstStyle/>
                    <a:p>
                      <a:r>
                        <a:rPr lang="en-US"/>
                        <a:t>Virus check</a:t>
                      </a:r>
                    </a:p>
                  </a:txBody>
                  <a:tcPr/>
                </a:tc>
                <a:tc>
                  <a:txBody>
                    <a:bodyPr/>
                    <a:lstStyle/>
                    <a:p>
                      <a:r>
                        <a:rPr lang="en-US"/>
                        <a:t>All appropriate attachments included</a:t>
                      </a:r>
                    </a:p>
                  </a:txBody>
                  <a:tcPr/>
                </a:tc>
                <a:tc>
                  <a:txBody>
                    <a:bodyPr/>
                    <a:lstStyle/>
                    <a:p>
                      <a:r>
                        <a:rPr lang="en-US"/>
                        <a:t>No “overstuffing” or scientific overlap with another active submission</a:t>
                      </a:r>
                    </a:p>
                  </a:txBody>
                  <a:tcPr/>
                </a:tc>
                <a:extLst>
                  <a:ext uri="{0D108BD9-81ED-4DB2-BD59-A6C34878D82A}">
                    <a16:rowId xmlns:a16="http://schemas.microsoft.com/office/drawing/2014/main" val="3799715599"/>
                  </a:ext>
                </a:extLst>
              </a:tr>
              <a:tr h="577967">
                <a:tc>
                  <a:txBody>
                    <a:bodyPr/>
                    <a:lstStyle/>
                    <a:p>
                      <a:r>
                        <a:rPr lang="en-US"/>
                        <a:t>Filenames include appropriate number of characters </a:t>
                      </a:r>
                    </a:p>
                  </a:txBody>
                  <a:tcPr/>
                </a:tc>
                <a:tc>
                  <a:txBody>
                    <a:bodyPr/>
                    <a:lstStyle/>
                    <a:p>
                      <a:endParaRPr lang="en-US"/>
                    </a:p>
                  </a:txBody>
                  <a:tcPr/>
                </a:tc>
                <a:tc>
                  <a:txBody>
                    <a:bodyPr/>
                    <a:lstStyle/>
                    <a:p>
                      <a:r>
                        <a:rPr lang="en-US"/>
                        <a:t>Font and margins</a:t>
                      </a:r>
                    </a:p>
                  </a:txBody>
                  <a:tcPr/>
                </a:tc>
                <a:extLst>
                  <a:ext uri="{0D108BD9-81ED-4DB2-BD59-A6C34878D82A}">
                    <a16:rowId xmlns:a16="http://schemas.microsoft.com/office/drawing/2014/main" val="88001224"/>
                  </a:ext>
                </a:extLst>
              </a:tr>
            </a:tbl>
          </a:graphicData>
        </a:graphic>
      </p:graphicFrame>
      <p:sp>
        <p:nvSpPr>
          <p:cNvPr id="5" name="Slide Number Placeholder 1">
            <a:extLst>
              <a:ext uri="{FF2B5EF4-FFF2-40B4-BE49-F238E27FC236}">
                <a16:creationId xmlns:a16="http://schemas.microsoft.com/office/drawing/2014/main" id="{E2FE5643-27F4-D759-B46C-A62E7025EE30}"/>
              </a:ext>
            </a:extLst>
          </p:cNvPr>
          <p:cNvSpPr>
            <a:spLocks noGrp="1"/>
          </p:cNvSpPr>
          <p:nvPr>
            <p:ph type="sldNum" sz="quarter" idx="12"/>
          </p:nvPr>
        </p:nvSpPr>
        <p:spPr>
          <a:xfrm>
            <a:off x="9113522" y="6356350"/>
            <a:ext cx="2743200" cy="365125"/>
          </a:xfrm>
        </p:spPr>
        <p:txBody>
          <a:bodyPr/>
          <a:lstStyle/>
          <a:p>
            <a:fld id="{A7DDB576-49B3-42E2-89EA-6E35EA8EF806}" type="slidenum">
              <a:rPr lang="en-US" sz="1200" smtClean="0"/>
              <a:pPr/>
              <a:t>96</a:t>
            </a:fld>
            <a:endParaRPr lang="en-US" sz="1200"/>
          </a:p>
        </p:txBody>
      </p:sp>
    </p:spTree>
    <p:extLst>
      <p:ext uri="{BB962C8B-B14F-4D97-AF65-F5344CB8AC3E}">
        <p14:creationId xmlns:p14="http://schemas.microsoft.com/office/powerpoint/2010/main" val="21304681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40F23-0DF5-781E-7C6C-76EB98D41C77}"/>
              </a:ext>
            </a:extLst>
          </p:cNvPr>
          <p:cNvSpPr>
            <a:spLocks noGrp="1"/>
          </p:cNvSpPr>
          <p:nvPr>
            <p:ph type="title"/>
          </p:nvPr>
        </p:nvSpPr>
        <p:spPr>
          <a:xfrm>
            <a:off x="838200" y="82285"/>
            <a:ext cx="10515600" cy="1325563"/>
          </a:xfrm>
        </p:spPr>
        <p:txBody>
          <a:bodyPr/>
          <a:lstStyle/>
          <a:p>
            <a:r>
              <a:rPr lang="en-US"/>
              <a:t>Avoid the Pitfalls</a:t>
            </a:r>
          </a:p>
        </p:txBody>
      </p:sp>
      <p:sp>
        <p:nvSpPr>
          <p:cNvPr id="3" name="Content Placeholder 2">
            <a:extLst>
              <a:ext uri="{FF2B5EF4-FFF2-40B4-BE49-F238E27FC236}">
                <a16:creationId xmlns:a16="http://schemas.microsoft.com/office/drawing/2014/main" id="{FEC4D358-BE44-2D0F-D679-13BD2F049839}"/>
              </a:ext>
            </a:extLst>
          </p:cNvPr>
          <p:cNvSpPr>
            <a:spLocks noGrp="1"/>
          </p:cNvSpPr>
          <p:nvPr>
            <p:ph idx="1"/>
          </p:nvPr>
        </p:nvSpPr>
        <p:spPr>
          <a:xfrm>
            <a:off x="838200" y="1320800"/>
            <a:ext cx="10515600" cy="4792133"/>
          </a:xfrm>
        </p:spPr>
        <p:txBody>
          <a:bodyPr>
            <a:normAutofit lnSpcReduction="10000"/>
          </a:bodyPr>
          <a:lstStyle/>
          <a:p>
            <a:r>
              <a:rPr lang="en-US"/>
              <a:t>Start early</a:t>
            </a:r>
          </a:p>
          <a:p>
            <a:r>
              <a:rPr lang="en-US"/>
              <a:t>Read the entire NOFO- contact the IC to talk about “fit” (section VII of the NOFO)</a:t>
            </a:r>
          </a:p>
          <a:p>
            <a:r>
              <a:rPr lang="en-US"/>
              <a:t>Confirm submission method, and registrations in place (sponsored research office)</a:t>
            </a:r>
          </a:p>
          <a:p>
            <a:r>
              <a:rPr lang="en-US"/>
              <a:t>All attachments must be flattened pdf and filename &lt; 50 characters (</a:t>
            </a:r>
            <a:r>
              <a:rPr lang="en-US">
                <a:solidFill>
                  <a:srgbClr val="20558A"/>
                </a:solidFill>
                <a:hlinkClick r:id="rId2">
                  <a:extLst>
                    <a:ext uri="{A12FA001-AC4F-418D-AE19-62706E023703}">
                      <ahyp:hlinkClr xmlns:ahyp="http://schemas.microsoft.com/office/drawing/2018/hyperlinkcolor" val="tx"/>
                    </a:ext>
                  </a:extLst>
                </a:hlinkClick>
              </a:rPr>
              <a:t>how to apply</a:t>
            </a:r>
            <a:r>
              <a:rPr lang="en-US"/>
              <a:t>)</a:t>
            </a:r>
          </a:p>
          <a:p>
            <a:r>
              <a:rPr lang="en-US"/>
              <a:t>Run pre-submissions validations and view image</a:t>
            </a:r>
          </a:p>
          <a:p>
            <a:r>
              <a:rPr lang="en-US"/>
              <a:t>Have a submission plan</a:t>
            </a:r>
          </a:p>
          <a:p>
            <a:r>
              <a:rPr lang="en-US"/>
              <a:t>Submit early (calendar not clock)</a:t>
            </a:r>
          </a:p>
          <a:p>
            <a:r>
              <a:rPr lang="en-US"/>
              <a:t>Track the status of the application in ASSIST/Commons status</a:t>
            </a:r>
          </a:p>
          <a:p>
            <a:r>
              <a:rPr lang="en-US"/>
              <a:t>If something goes wrong- call the </a:t>
            </a:r>
            <a:r>
              <a:rPr lang="en-US" err="1">
                <a:solidFill>
                  <a:srgbClr val="20558A"/>
                </a:solidFill>
                <a:hlinkClick r:id="rId3">
                  <a:extLst>
                    <a:ext uri="{A12FA001-AC4F-418D-AE19-62706E023703}">
                      <ahyp:hlinkClr xmlns:ahyp="http://schemas.microsoft.com/office/drawing/2018/hyperlinkcolor" val="tx"/>
                    </a:ext>
                  </a:extLst>
                </a:hlinkClick>
              </a:rPr>
              <a:t>eRA</a:t>
            </a:r>
            <a:r>
              <a:rPr lang="en-US">
                <a:solidFill>
                  <a:srgbClr val="20558A"/>
                </a:solidFill>
                <a:hlinkClick r:id="rId3">
                  <a:extLst>
                    <a:ext uri="{A12FA001-AC4F-418D-AE19-62706E023703}">
                      <ahyp:hlinkClr xmlns:ahyp="http://schemas.microsoft.com/office/drawing/2018/hyperlinkcolor" val="tx"/>
                    </a:ext>
                  </a:extLst>
                </a:hlinkClick>
              </a:rPr>
              <a:t> Service desk</a:t>
            </a:r>
            <a:endParaRPr lang="en-US">
              <a:solidFill>
                <a:srgbClr val="20558A"/>
              </a:solidFill>
            </a:endParaRPr>
          </a:p>
          <a:p>
            <a:pPr marL="0" indent="0">
              <a:buNone/>
            </a:pPr>
            <a:endParaRPr lang="en-US"/>
          </a:p>
        </p:txBody>
      </p:sp>
      <p:pic>
        <p:nvPicPr>
          <p:cNvPr id="5" name="Picture 4">
            <a:extLst>
              <a:ext uri="{FF2B5EF4-FFF2-40B4-BE49-F238E27FC236}">
                <a16:creationId xmlns:a16="http://schemas.microsoft.com/office/drawing/2014/main" id="{3DC9F2F4-E041-300D-2C68-8B57809158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4047" y="3920065"/>
            <a:ext cx="1759166" cy="1255757"/>
          </a:xfrm>
          <a:prstGeom prst="rect">
            <a:avLst/>
          </a:prstGeom>
        </p:spPr>
      </p:pic>
      <p:sp>
        <p:nvSpPr>
          <p:cNvPr id="6" name="Slide Number Placeholder 1">
            <a:extLst>
              <a:ext uri="{FF2B5EF4-FFF2-40B4-BE49-F238E27FC236}">
                <a16:creationId xmlns:a16="http://schemas.microsoft.com/office/drawing/2014/main" id="{8B64C6F9-45BA-6F32-D624-7757AB11A178}"/>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97</a:t>
            </a:fld>
            <a:endParaRPr lang="en-US"/>
          </a:p>
        </p:txBody>
      </p:sp>
    </p:spTree>
    <p:extLst>
      <p:ext uri="{BB962C8B-B14F-4D97-AF65-F5344CB8AC3E}">
        <p14:creationId xmlns:p14="http://schemas.microsoft.com/office/powerpoint/2010/main" val="28481948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0AC0C-44F1-5044-D28B-A9C7E9E55193}"/>
              </a:ext>
            </a:extLst>
          </p:cNvPr>
          <p:cNvSpPr>
            <a:spLocks noGrp="1"/>
          </p:cNvSpPr>
          <p:nvPr>
            <p:ph type="title"/>
          </p:nvPr>
        </p:nvSpPr>
        <p:spPr>
          <a:xfrm>
            <a:off x="1752601" y="-2982913"/>
            <a:ext cx="8696324" cy="2982913"/>
          </a:xfrm>
        </p:spPr>
        <p:txBody>
          <a:bodyPr vert="horz" lIns="91440" tIns="45720" rIns="91440" bIns="45720" rtlCol="0" anchor="b">
            <a:normAutofit/>
          </a:bodyPr>
          <a:lstStyle/>
          <a:p>
            <a:r>
              <a:rPr lang="en-US">
                <a:solidFill>
                  <a:schemeClr val="tx1"/>
                </a:solidFill>
              </a:rPr>
              <a:t>Q&amp;A: Submit the application</a:t>
            </a:r>
          </a:p>
        </p:txBody>
      </p:sp>
      <p:sp>
        <p:nvSpPr>
          <p:cNvPr id="20" name="Title 1">
            <a:extLst>
              <a:ext uri="{FF2B5EF4-FFF2-40B4-BE49-F238E27FC236}">
                <a16:creationId xmlns:a16="http://schemas.microsoft.com/office/drawing/2014/main" id="{7272B5EE-2245-0067-A62A-05402984FD9F}"/>
              </a:ext>
              <a:ext uri="{C183D7F6-B498-43B3-948B-1728B52AA6E4}">
                <adec:decorative xmlns:adec="http://schemas.microsoft.com/office/drawing/2017/decorative" val="1"/>
              </a:ext>
            </a:extLst>
          </p:cNvPr>
          <p:cNvSpPr txBox="1">
            <a:spLocks/>
          </p:cNvSpPr>
          <p:nvPr/>
        </p:nvSpPr>
        <p:spPr>
          <a:xfrm>
            <a:off x="1080655" y="815759"/>
            <a:ext cx="10030691" cy="1546844"/>
          </a:xfrm>
          <a:prstGeom prst="rect">
            <a:avLst/>
          </a:prstGeom>
          <a:solidFill>
            <a:srgbClr val="853A51"/>
          </a:solidFill>
        </p:spPr>
        <p:txBody>
          <a:bodyPr vert="horz" lIns="91440" tIns="45720" rIns="91440" bIns="45720" rtlCol="0" anchor="ctr">
            <a:normAutofit fontScale="25000" lnSpcReduction="20000"/>
          </a:bodyPr>
          <a:lstStyle>
            <a:lvl1pPr algn="ctr" defTabSz="914400" rtl="0" eaLnBrk="1" latinLnBrk="0" hangingPunct="1">
              <a:lnSpc>
                <a:spcPts val="4200"/>
              </a:lnSpc>
              <a:spcBef>
                <a:spcPct val="0"/>
              </a:spcBef>
              <a:buNone/>
              <a:defRPr sz="4400" b="0" kern="12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br>
              <a:rPr kumimoji="0" lang="en-US" sz="54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128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en-US" sz="192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Q&amp;A:</a:t>
            </a:r>
            <a:br>
              <a:rPr kumimoji="0" lang="en-US" sz="144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14400" b="1" i="0" u="none" strike="noStrike" kern="1200" cap="all" spc="0" normalizeH="0" baseline="0" noProof="0">
                <a:ln>
                  <a:noFill/>
                </a:ln>
                <a:solidFill>
                  <a:schemeClr val="accent4"/>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Submit the application</a:t>
            </a:r>
            <a:br>
              <a:rPr kumimoji="0" lang="en-US" sz="54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endParaRPr kumimoji="0" lang="en-US" sz="54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6" name="Group 5" descr="Photo and text of Megan Columbus&#10;Director, Division of Communications and Outreach&#10;&#10;NIH Office of Extramural Research (OER)&#10;">
            <a:extLst>
              <a:ext uri="{FF2B5EF4-FFF2-40B4-BE49-F238E27FC236}">
                <a16:creationId xmlns:a16="http://schemas.microsoft.com/office/drawing/2014/main" id="{AB2912F2-D7DD-6178-C9AE-C8201038E406}"/>
              </a:ext>
            </a:extLst>
          </p:cNvPr>
          <p:cNvGrpSpPr/>
          <p:nvPr/>
        </p:nvGrpSpPr>
        <p:grpSpPr>
          <a:xfrm>
            <a:off x="1927412" y="3149668"/>
            <a:ext cx="3738282" cy="3177250"/>
            <a:chOff x="1927412" y="3149668"/>
            <a:chExt cx="3738282" cy="3177250"/>
          </a:xfrm>
        </p:grpSpPr>
        <p:grpSp>
          <p:nvGrpSpPr>
            <p:cNvPr id="3" name="Group 2">
              <a:extLst>
                <a:ext uri="{FF2B5EF4-FFF2-40B4-BE49-F238E27FC236}">
                  <a16:creationId xmlns:a16="http://schemas.microsoft.com/office/drawing/2014/main" id="{6E275883-D90E-B0B0-5DA8-726CE20CE99A}"/>
                </a:ext>
              </a:extLst>
            </p:cNvPr>
            <p:cNvGrpSpPr/>
            <p:nvPr/>
          </p:nvGrpSpPr>
          <p:grpSpPr>
            <a:xfrm>
              <a:off x="2286824" y="3265071"/>
              <a:ext cx="3019457" cy="2894911"/>
              <a:chOff x="7684883" y="473581"/>
              <a:chExt cx="3019457" cy="2894911"/>
            </a:xfrm>
          </p:grpSpPr>
          <p:sp>
            <p:nvSpPr>
              <p:cNvPr id="5" name="TextBox 4">
                <a:extLst>
                  <a:ext uri="{FF2B5EF4-FFF2-40B4-BE49-F238E27FC236}">
                    <a16:creationId xmlns:a16="http://schemas.microsoft.com/office/drawing/2014/main" id="{E57BC0B2-6192-61C9-4CA2-8265BB7F322D}"/>
                  </a:ext>
                </a:extLst>
              </p:cNvPr>
              <p:cNvSpPr txBox="1"/>
              <p:nvPr/>
            </p:nvSpPr>
            <p:spPr>
              <a:xfrm>
                <a:off x="7684883" y="2322052"/>
                <a:ext cx="3019457"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72325" y="1084889"/>
                <a:ext cx="2001364" cy="1249406"/>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descr="Photo and text of Laurie Roman, Ph.D., MBA,Acting NIH Guide Officer&#10;&#10;Office of Extramural Research (OER)">
            <a:extLst>
              <a:ext uri="{FF2B5EF4-FFF2-40B4-BE49-F238E27FC236}">
                <a16:creationId xmlns:a16="http://schemas.microsoft.com/office/drawing/2014/main" id="{D6EFABD1-256E-58F9-C139-7B72F8D5DBAD}"/>
              </a:ext>
            </a:extLst>
          </p:cNvPr>
          <p:cNvGrpSpPr/>
          <p:nvPr/>
        </p:nvGrpSpPr>
        <p:grpSpPr>
          <a:xfrm>
            <a:off x="6298458" y="3149668"/>
            <a:ext cx="3738282" cy="3177250"/>
            <a:chOff x="6298458" y="3149668"/>
            <a:chExt cx="3738282" cy="3177250"/>
          </a:xfrm>
        </p:grpSpPr>
        <p:sp>
          <p:nvSpPr>
            <p:cNvPr id="16" name="TextBox 15">
              <a:extLst>
                <a:ext uri="{FF2B5EF4-FFF2-40B4-BE49-F238E27FC236}">
                  <a16:creationId xmlns:a16="http://schemas.microsoft.com/office/drawing/2014/main" id="{8D8F7D2D-F2CA-D64B-010E-CDACFDB72E7E}"/>
                </a:ext>
              </a:extLst>
            </p:cNvPr>
            <p:cNvSpPr txBox="1"/>
            <p:nvPr/>
          </p:nvSpPr>
          <p:spPr>
            <a:xfrm>
              <a:off x="6741457" y="5205875"/>
              <a:ext cx="2796987" cy="861774"/>
            </a:xfrm>
            <a:prstGeom prst="rect">
              <a:avLst/>
            </a:prstGeom>
            <a:noFill/>
          </p:spPr>
          <p:txBody>
            <a:bodyPr wrap="square" rtlCol="0">
              <a:spAutoFit/>
            </a:bodyPr>
            <a:lstStyle/>
            <a:p>
              <a:pPr algn="ctr"/>
              <a:r>
                <a:rPr lang="en-US" sz="1400" b="1"/>
                <a:t>Laurie Roman, Ph.D., MBA</a:t>
              </a:r>
            </a:p>
            <a:p>
              <a:pPr algn="ctr"/>
              <a:r>
                <a:rPr lang="en-US" sz="1200"/>
                <a:t>Acting NIH Guide Officer</a:t>
              </a:r>
            </a:p>
            <a:p>
              <a:pPr algn="ctr"/>
              <a:endParaRPr lang="en-US" sz="1200"/>
            </a:p>
            <a:p>
              <a:pPr algn="ctr"/>
              <a:r>
                <a:rPr lang="en-US" sz="1200"/>
                <a:t>Office of Extramural Research (OER), NIH</a:t>
              </a:r>
            </a:p>
          </p:txBody>
        </p:sp>
        <p:sp>
          <p:nvSpPr>
            <p:cNvPr id="17" name="TextBox 16">
              <a:extLst>
                <a:ext uri="{FF2B5EF4-FFF2-40B4-BE49-F238E27FC236}">
                  <a16:creationId xmlns:a16="http://schemas.microsoft.com/office/drawing/2014/main" id="{37D37F7E-DFC8-F104-FE10-C4E18F1B10DD}"/>
                </a:ext>
              </a:extLst>
            </p:cNvPr>
            <p:cNvSpPr txBox="1"/>
            <p:nvPr/>
          </p:nvSpPr>
          <p:spPr>
            <a:xfrm>
              <a:off x="6741459" y="3305602"/>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18" name="Rectangle 17">
              <a:extLst>
                <a:ext uri="{FF2B5EF4-FFF2-40B4-BE49-F238E27FC236}">
                  <a16:creationId xmlns:a16="http://schemas.microsoft.com/office/drawing/2014/main" id="{82B4AF0F-D56D-9256-6E9A-B1AB0027996F}"/>
                </a:ext>
              </a:extLst>
            </p:cNvPr>
            <p:cNvSpPr/>
            <p:nvPr/>
          </p:nvSpPr>
          <p:spPr>
            <a:xfrm>
              <a:off x="6298458"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8F6E736-E32B-B1F5-D49A-0AC8B0981249}"/>
                </a:ext>
              </a:extLst>
            </p:cNvPr>
            <p:cNvPicPr>
              <a:picLocks noChangeAspect="1"/>
            </p:cNvPicPr>
            <p:nvPr/>
          </p:nvPicPr>
          <p:blipFill>
            <a:blip r:embed="rId5"/>
            <a:stretch>
              <a:fillRect/>
            </a:stretch>
          </p:blipFill>
          <p:spPr>
            <a:xfrm>
              <a:off x="6988055" y="3894370"/>
              <a:ext cx="2303793" cy="1319924"/>
            </a:xfrm>
            <a:prstGeom prst="rect">
              <a:avLst/>
            </a:prstGeom>
          </p:spPr>
        </p:pic>
      </p:grpSp>
      <p:cxnSp>
        <p:nvCxnSpPr>
          <p:cNvPr id="21" name="Straight Connector 20">
            <a:extLst>
              <a:ext uri="{FF2B5EF4-FFF2-40B4-BE49-F238E27FC236}">
                <a16:creationId xmlns:a16="http://schemas.microsoft.com/office/drawing/2014/main" id="{2D64E33E-5277-22E5-A8DC-BF0D25293F67}"/>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CB14F592-4162-33DD-21D6-DCA5A2003159}"/>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948526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ople sitting around a large table in front of their laptops and papers">
            <a:extLst>
              <a:ext uri="{FF2B5EF4-FFF2-40B4-BE49-F238E27FC236}">
                <a16:creationId xmlns:a16="http://schemas.microsoft.com/office/drawing/2014/main" id="{C7B2E347-909F-54A3-7CC0-F9A5A93DAA8F}"/>
              </a:ext>
            </a:extLst>
          </p:cNvPr>
          <p:cNvPicPr>
            <a:picLocks noChangeAspect="1"/>
          </p:cNvPicPr>
          <p:nvPr/>
        </p:nvPicPr>
        <p:blipFill>
          <a:blip r:embed="rId4">
            <a:extLst>
              <a:ext uri="{28A0092B-C50C-407E-A947-70E740481C1C}">
                <a14:useLocalDpi xmlns:a14="http://schemas.microsoft.com/office/drawing/2010/main" val="0"/>
              </a:ext>
            </a:extLst>
          </a:blip>
          <a:srcRect l="5172" r="5172"/>
          <a:stretch/>
        </p:blipFill>
        <p:spPr>
          <a:xfrm>
            <a:off x="289155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277451" y="330356"/>
            <a:ext cx="8065082" cy="1640786"/>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r>
              <a:rPr lang="en-US" sz="4800" b="1">
                <a:solidFill>
                  <a:srgbClr val="853A51"/>
                </a:solidFill>
              </a:rPr>
              <a:t>Review</a:t>
            </a:r>
            <a:r>
              <a:rPr lang="en-US" sz="4800" b="1">
                <a:solidFill>
                  <a:srgbClr val="20558A"/>
                </a:solidFill>
              </a:rPr>
              <a:t> </a:t>
            </a:r>
          </a:p>
        </p:txBody>
      </p:sp>
      <p:sp>
        <p:nvSpPr>
          <p:cNvPr id="5" name="TextBox 4">
            <a:extLst>
              <a:ext uri="{FF2B5EF4-FFF2-40B4-BE49-F238E27FC236}">
                <a16:creationId xmlns:a16="http://schemas.microsoft.com/office/drawing/2014/main" id="{79BA20E9-A01A-D7F1-1060-F77595FDB05B}"/>
              </a:ext>
            </a:extLst>
          </p:cNvPr>
          <p:cNvSpPr txBox="1"/>
          <p:nvPr/>
        </p:nvSpPr>
        <p:spPr>
          <a:xfrm>
            <a:off x="-792731" y="2831298"/>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cxnSp>
        <p:nvCxnSpPr>
          <p:cNvPr id="8" name="Straight Connector 7">
            <a:extLst>
              <a:ext uri="{FF2B5EF4-FFF2-40B4-BE49-F238E27FC236}">
                <a16:creationId xmlns:a16="http://schemas.microsoft.com/office/drawing/2014/main" id="{866415B9-D3FC-3969-8192-3B922464A3D1}"/>
              </a:ext>
              <a:ext uri="{C183D7F6-B498-43B3-948B-1728B52AA6E4}">
                <adec:decorative xmlns:adec="http://schemas.microsoft.com/office/drawing/2017/decorative" val="1"/>
              </a:ext>
            </a:extLst>
          </p:cNvPr>
          <p:cNvCxnSpPr/>
          <p:nvPr/>
        </p:nvCxnSpPr>
        <p:spPr>
          <a:xfrm>
            <a:off x="459506" y="2522406"/>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grpSp>
        <p:nvGrpSpPr>
          <p:cNvPr id="7" name="Group 6" descr="Photo and text of Sudha Veeraraghavan, Ph.D. Scientific Review Officer, Center for Scientific Review (CSR), NIH&#10;&#10;">
            <a:extLst>
              <a:ext uri="{FF2B5EF4-FFF2-40B4-BE49-F238E27FC236}">
                <a16:creationId xmlns:a16="http://schemas.microsoft.com/office/drawing/2014/main" id="{AE1B47FF-C1AF-C364-13EF-78F9122841AD}"/>
              </a:ext>
            </a:extLst>
          </p:cNvPr>
          <p:cNvGrpSpPr/>
          <p:nvPr/>
        </p:nvGrpSpPr>
        <p:grpSpPr>
          <a:xfrm>
            <a:off x="69810" y="3495600"/>
            <a:ext cx="3514726" cy="2542698"/>
            <a:chOff x="69810" y="3495600"/>
            <a:chExt cx="3514726" cy="2542698"/>
          </a:xfrm>
        </p:grpSpPr>
        <p:sp>
          <p:nvSpPr>
            <p:cNvPr id="6" name="TextBox 5">
              <a:extLst>
                <a:ext uri="{FF2B5EF4-FFF2-40B4-BE49-F238E27FC236}">
                  <a16:creationId xmlns:a16="http://schemas.microsoft.com/office/drawing/2014/main" id="{E78750BB-9209-9B25-1166-83700E5FD4F7}"/>
                </a:ext>
              </a:extLst>
            </p:cNvPr>
            <p:cNvSpPr txBox="1"/>
            <p:nvPr/>
          </p:nvSpPr>
          <p:spPr>
            <a:xfrm>
              <a:off x="69810" y="4930302"/>
              <a:ext cx="3514726" cy="1107996"/>
            </a:xfrm>
            <a:prstGeom prst="rect">
              <a:avLst/>
            </a:prstGeom>
            <a:noFill/>
          </p:spPr>
          <p:txBody>
            <a:bodyPr wrap="square" lIns="91440" tIns="45720" rIns="91440" bIns="45720" rtlCol="0" anchor="t">
              <a:spAutoFit/>
            </a:bodyPr>
            <a:lstStyle/>
            <a:p>
              <a:pPr algn="ctr"/>
              <a:r>
                <a:rPr lang="en-US" b="1"/>
                <a:t>Sudha Veeraraghavan, Ph.D. </a:t>
              </a:r>
            </a:p>
            <a:p>
              <a:pPr algn="ctr"/>
              <a:r>
                <a:rPr lang="en-US" sz="1600"/>
                <a:t>Scientific Review Officer</a:t>
              </a:r>
              <a:endParaRPr lang="en-US" sz="1600">
                <a:cs typeface="Calibri"/>
              </a:endParaRPr>
            </a:p>
            <a:p>
              <a:pPr algn="ctr"/>
              <a:endParaRPr lang="en-US" sz="1600"/>
            </a:p>
            <a:p>
              <a:pPr algn="ctr"/>
              <a:r>
                <a:rPr lang="en-US" sz="1600"/>
                <a:t>Center for Scientific Review (CSR), NIH</a:t>
              </a:r>
              <a:endParaRPr lang="en-US" sz="1600">
                <a:cs typeface="Calibri"/>
              </a:endParaRPr>
            </a:p>
          </p:txBody>
        </p:sp>
        <p:pic>
          <p:nvPicPr>
            <p:cNvPr id="3" name="Picture 2">
              <a:extLst>
                <a:ext uri="{FF2B5EF4-FFF2-40B4-BE49-F238E27FC236}">
                  <a16:creationId xmlns:a16="http://schemas.microsoft.com/office/drawing/2014/main" id="{37D8225C-ADF2-4AB2-9A6A-774B9A4E5CB0}"/>
                </a:ext>
              </a:extLst>
            </p:cNvPr>
            <p:cNvPicPr>
              <a:picLocks noChangeAspect="1"/>
            </p:cNvPicPr>
            <p:nvPr/>
          </p:nvPicPr>
          <p:blipFill>
            <a:blip r:embed="rId5"/>
            <a:stretch>
              <a:fillRect/>
            </a:stretch>
          </p:blipFill>
          <p:spPr>
            <a:xfrm>
              <a:off x="581834" y="3495600"/>
              <a:ext cx="2490677" cy="1322211"/>
            </a:xfrm>
            <a:prstGeom prst="rect">
              <a:avLst/>
            </a:prstGeom>
          </p:spPr>
        </p:pic>
      </p:grpSp>
    </p:spTree>
    <p:custDataLst>
      <p:tags r:id="rId1"/>
    </p:custDataLst>
    <p:extLst>
      <p:ext uri="{BB962C8B-B14F-4D97-AF65-F5344CB8AC3E}">
        <p14:creationId xmlns:p14="http://schemas.microsoft.com/office/powerpoint/2010/main" val="371363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T8dA8Q8f"/>
  <p:tag name="ARTICULATE_SLIDE_THUMBNAIL_REFRESH" val="1"/>
  <p:tag name="ARTICULATE_SLIDE_COUNT" val="27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TIMING" val="|5.8|4.3|3.5|2.9|1.7"/>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6" ma:contentTypeDescription="Create a new document." ma:contentTypeScope="" ma:versionID="eeeb28a55840b117208eb8b4d033091f">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a63143dfd7f130d379bedd9efca65d73"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46BB0C-6012-465E-87C1-5EA49490DF4E}">
  <ds:schemaRefs>
    <ds:schemaRef ds:uri="http://purl.org/dc/elements/1.1/"/>
    <ds:schemaRef ds:uri="9c26b516-99a2-46e9-9f5e-24cd0ed530a5"/>
    <ds:schemaRef ds:uri="http://schemas.microsoft.com/office/2006/documentManagement/types"/>
    <ds:schemaRef ds:uri="http://purl.org/dc/terms/"/>
    <ds:schemaRef ds:uri="http://purl.org/dc/dcmitype/"/>
    <ds:schemaRef ds:uri="989998f2-a2b7-4b44-82b6-b98408f16ef8"/>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9DCC9E9-C882-472C-BAF7-F0E831C7F01C}">
  <ds:schemaRefs>
    <ds:schemaRef ds:uri="989998f2-a2b7-4b44-82b6-b98408f16ef8"/>
    <ds:schemaRef ds:uri="9c26b516-99a2-46e9-9f5e-24cd0ed53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12EE83-F210-45E0-89BC-4FE5AE9F1C70}">
  <ds:schemaRefs>
    <ds:schemaRef ds:uri="http://schemas.microsoft.com/sharepoint/v3/contenttype/form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11</TotalTime>
  <Words>8835</Words>
  <Application>Microsoft Office PowerPoint</Application>
  <PresentationFormat>Widescreen</PresentationFormat>
  <Paragraphs>1558</Paragraphs>
  <Slides>153</Slides>
  <Notes>97</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153</vt:i4>
      </vt:variant>
    </vt:vector>
  </HeadingPairs>
  <TitlesOfParts>
    <vt:vector size="174" baseType="lpstr">
      <vt:lpstr>ubunturegular</vt:lpstr>
      <vt:lpstr>Raleway Light</vt:lpstr>
      <vt:lpstr>Wingdings</vt:lpstr>
      <vt:lpstr>system-ui</vt:lpstr>
      <vt:lpstr>Open Sans ExtraBold</vt:lpstr>
      <vt:lpstr>Open Sans Light</vt:lpstr>
      <vt:lpstr>Courier New</vt:lpstr>
      <vt:lpstr>Open Sans Light ITALIC</vt:lpstr>
      <vt:lpstr>ubuntubold</vt:lpstr>
      <vt:lpstr>Open Sans bold</vt:lpstr>
      <vt:lpstr>Lato</vt:lpstr>
      <vt:lpstr>Segoe UI</vt:lpstr>
      <vt:lpstr>Calibri</vt:lpstr>
      <vt:lpstr>Arial</vt:lpstr>
      <vt:lpstr>Times New Roman</vt:lpstr>
      <vt:lpstr>Roboto</vt:lpstr>
      <vt:lpstr>Open Sans</vt:lpstr>
      <vt:lpstr>Georgia</vt:lpstr>
      <vt:lpstr>Times</vt:lpstr>
      <vt:lpstr>Office Theme</vt:lpstr>
      <vt:lpstr>1_Office Theme</vt:lpstr>
      <vt:lpstr>NIH Grants Process Primer: Application to Award</vt:lpstr>
      <vt:lpstr>NIH GRANTS PROCESS PRIMER Part Two:  An Interactive  Opportunity</vt:lpstr>
      <vt:lpstr>New to NIH </vt:lpstr>
      <vt:lpstr> NEW TO NIH: Recap</vt:lpstr>
      <vt:lpstr>Systems involved in the NIH Grants Process</vt:lpstr>
      <vt:lpstr>NIH Grants Process: Recap (Q1)</vt:lpstr>
      <vt:lpstr>NIH Grants Process: Recap (A1)</vt:lpstr>
      <vt:lpstr>NIH Grants Process: Recap (Q2)</vt:lpstr>
      <vt:lpstr>NIH Grants Process: Recap (A2)</vt:lpstr>
      <vt:lpstr>NIH Grants Process: Recap (Q3)</vt:lpstr>
      <vt:lpstr>NIH Grants Process: Recap (A3)</vt:lpstr>
      <vt:lpstr>NIH Grants Process: Recap (Q4)</vt:lpstr>
      <vt:lpstr>NIH Grants Process: Recap (A4)</vt:lpstr>
      <vt:lpstr>NIH Grants Process: Recap (Q5)</vt:lpstr>
      <vt:lpstr>NIH Grants Process: Recap (A5)</vt:lpstr>
      <vt:lpstr>NIH Grants Process: Recap (Q6)</vt:lpstr>
      <vt:lpstr>NIH Grants Process: Recap (A6)</vt:lpstr>
      <vt:lpstr>terminology</vt:lpstr>
      <vt:lpstr>NIH Terminology: Recap (Q1)</vt:lpstr>
      <vt:lpstr>NIH Terminology: Recap (Q2)</vt:lpstr>
      <vt:lpstr>NIH Terminology: Recap (Q3)</vt:lpstr>
      <vt:lpstr>NIH Terminology: Recap (Q4)</vt:lpstr>
      <vt:lpstr>NIH Terminology: Recap (Q5)</vt:lpstr>
      <vt:lpstr>NIH GRANTS PROCESS: PLAN TO APPLY</vt:lpstr>
      <vt:lpstr> PLAN TO APPLY: RePORT </vt:lpstr>
      <vt:lpstr>RePORT: One-Stop Shop for Data on NIH Programs</vt:lpstr>
      <vt:lpstr>Multiple Tools on the RePORT Website</vt:lpstr>
      <vt:lpstr>Using RePORTER to Help With Your Application</vt:lpstr>
      <vt:lpstr>Multiple Ways to Search RePORTER</vt:lpstr>
      <vt:lpstr>RePORTER Activity:  How Many Projects?</vt:lpstr>
      <vt:lpstr>RePORTER Question 1:  Projects in California</vt:lpstr>
      <vt:lpstr>RePORTER Question 2:  Search Strategy</vt:lpstr>
      <vt:lpstr>RePORTER Question 3: Awards at the National Institute of Nursing Research </vt:lpstr>
      <vt:lpstr>RePORTER Question 4:  Search Strategy</vt:lpstr>
      <vt:lpstr>RePORTER Search Results – Projects, Publications, and More</vt:lpstr>
      <vt:lpstr>Matchmaker: What Projects Like Mine Have Already Been Funded?</vt:lpstr>
      <vt:lpstr>Matchmaker: Who Can I Contact to Discuss My Ideas?</vt:lpstr>
      <vt:lpstr>NIH Data Book: Statistics and Trends in NIH Funding</vt:lpstr>
      <vt:lpstr>NIH Data Book Activity: Success Rate for R01-Equivalent Grants</vt:lpstr>
      <vt:lpstr>Data Book Question 1:  Success Rates</vt:lpstr>
      <vt:lpstr>Data Book Question 2:  Report IDs</vt:lpstr>
      <vt:lpstr>  Thank You</vt:lpstr>
      <vt:lpstr> Q&amp;A: Report </vt:lpstr>
      <vt:lpstr>NIH Grants Process: Plan To Apply (NOFO)</vt:lpstr>
      <vt:lpstr>PLAN TO APPLY:  Find &amp; Understand a NOFO</vt:lpstr>
      <vt:lpstr>Find an Opportunity </vt:lpstr>
      <vt:lpstr>Grants.gov</vt:lpstr>
      <vt:lpstr>Notice of Funding Opportunity – Part 1</vt:lpstr>
      <vt:lpstr>Notice of Funding Opportunity – Key Dates</vt:lpstr>
      <vt:lpstr>Notice of Funding Opportunity – Contents</vt:lpstr>
      <vt:lpstr>Notice of Funding Opportunity – Sections 2 and 3</vt:lpstr>
      <vt:lpstr>Notice of Funding Opportunity – Section 4</vt:lpstr>
      <vt:lpstr>Sometimes We Make a Mistake or are Less than Crystal Clear…</vt:lpstr>
      <vt:lpstr>Notice of Funding Opportunity – Section 5</vt:lpstr>
      <vt:lpstr>Check for Fit … Before You Submit!</vt:lpstr>
      <vt:lpstr>  Q&amp;A: find &amp; Understand A NOFO </vt:lpstr>
      <vt:lpstr>NIH GRANTS PROCESS:  WRITE THE  APPLICATION</vt:lpstr>
      <vt:lpstr>WRITE THE APPLICATION:  Top Writing Tips</vt:lpstr>
      <vt:lpstr>Application Tips</vt:lpstr>
      <vt:lpstr>Specific Aims:  What is it?</vt:lpstr>
      <vt:lpstr>Specific Aims:  The Elevator Pitch</vt:lpstr>
      <vt:lpstr>Research Strategy: What is it?</vt:lpstr>
      <vt:lpstr>Research Strategy: The How and Why</vt:lpstr>
      <vt:lpstr>Research Strategy: What to Be Thinking About </vt:lpstr>
      <vt:lpstr>Research Strategy: Make Sure the Research is 💪</vt:lpstr>
      <vt:lpstr>Letters: Not Just for Fellows</vt:lpstr>
      <vt:lpstr>Letters: They Tell Different Stories</vt:lpstr>
      <vt:lpstr>Budget and Budget Justification</vt:lpstr>
      <vt:lpstr>Budget and Budget Justification:  A Lot to Think About</vt:lpstr>
      <vt:lpstr>Biographical Sketches</vt:lpstr>
      <vt:lpstr>Biographical Sketches: Tell Us About Yourself</vt:lpstr>
      <vt:lpstr>How to Request a Specific Scientific Review Groups</vt:lpstr>
      <vt:lpstr>Application Guide: PHS Assignment Request Form</vt:lpstr>
      <vt:lpstr>PHS Assignment Request Form</vt:lpstr>
      <vt:lpstr>  Q&amp;A: Write the Application </vt:lpstr>
      <vt:lpstr>INTERMISSION</vt:lpstr>
      <vt:lpstr>Welcome Back</vt:lpstr>
      <vt:lpstr>NIH GRANTS PROCESS: SUBMIT</vt:lpstr>
      <vt:lpstr> AGENDA: Submit</vt:lpstr>
      <vt:lpstr>Organizational Registrations</vt:lpstr>
      <vt:lpstr>Application Submission Options</vt:lpstr>
      <vt:lpstr>Comparison of Submission Options</vt:lpstr>
      <vt:lpstr>Access Application Forms via ASSIST</vt:lpstr>
      <vt:lpstr>ASSIST Screen – Single-project</vt:lpstr>
      <vt:lpstr>Plan for Your Submission</vt:lpstr>
      <vt:lpstr>Enter Data</vt:lpstr>
      <vt:lpstr>Finalize Your Application</vt:lpstr>
      <vt:lpstr>Submit Your Application</vt:lpstr>
      <vt:lpstr>Status</vt:lpstr>
      <vt:lpstr>SF 424 (R&amp;R) – e-Application</vt:lpstr>
      <vt:lpstr>On Time Submission</vt:lpstr>
      <vt:lpstr>eRA Commons Status</vt:lpstr>
      <vt:lpstr>Proactively Track Your Application</vt:lpstr>
      <vt:lpstr>Correcting Errors Found After Submission</vt:lpstr>
      <vt:lpstr>View Application Image (e-Application)</vt:lpstr>
      <vt:lpstr>Sample Validations</vt:lpstr>
      <vt:lpstr>Avoid the Pitfalls</vt:lpstr>
      <vt:lpstr>Q&amp;A: Submit the application</vt:lpstr>
      <vt:lpstr>NIH GRANTS PROCESS: Review </vt:lpstr>
      <vt:lpstr> REVIEW</vt:lpstr>
      <vt:lpstr>The Center for Scientific Review (CSR) Manages Peer Review</vt:lpstr>
      <vt:lpstr>NIH Uses Two-Stage System of Peer Review</vt:lpstr>
      <vt:lpstr>Before Applying </vt:lpstr>
      <vt:lpstr>Submit with Your Application</vt:lpstr>
      <vt:lpstr>Review Process</vt:lpstr>
      <vt:lpstr>After the meeting</vt:lpstr>
      <vt:lpstr>Summary Statement</vt:lpstr>
      <vt:lpstr>Summary Statement Components </vt:lpstr>
      <vt:lpstr>Questions?  Whom to contact and when? </vt:lpstr>
      <vt:lpstr>Poll Question 1: Whom to contact and when?</vt:lpstr>
      <vt:lpstr>Poll Question 2: Whom to contact and when?</vt:lpstr>
      <vt:lpstr>Poll Question 3: Whom to contact and when?</vt:lpstr>
      <vt:lpstr>Poll Question 4: Whom to contact and when?</vt:lpstr>
      <vt:lpstr>Poll Question 5: Whom to contact and when?</vt:lpstr>
      <vt:lpstr>Poll Question 6: Whom to contact and when?</vt:lpstr>
      <vt:lpstr>Poll Question 7: Whom to contact and when?</vt:lpstr>
      <vt:lpstr>Poll Question 8: Whom to contact and when?</vt:lpstr>
      <vt:lpstr>Poll Question 9: Whom to contact and when?</vt:lpstr>
      <vt:lpstr>Poll Question 10: Whom to contact and when?</vt:lpstr>
      <vt:lpstr>Poll Question 11: Whom to contact and when?</vt:lpstr>
      <vt:lpstr>Poll Question 12: Whom to contact and when?</vt:lpstr>
      <vt:lpstr>Poll Question 13: Whom to contact and when?</vt:lpstr>
      <vt:lpstr>Helpful NIH Sites:</vt:lpstr>
      <vt:lpstr>   Q&amp;A: REVIEW  </vt:lpstr>
      <vt:lpstr>NIH GRANTS PROCESS:                         Award </vt:lpstr>
      <vt:lpstr> AWARD: NoA &amp; Supplements</vt:lpstr>
      <vt:lpstr>A Walkthrough of the Notice of Award (NoA)</vt:lpstr>
      <vt:lpstr>Poll Time</vt:lpstr>
      <vt:lpstr>Cover Page of the Notice of Award – Top Half</vt:lpstr>
      <vt:lpstr>Cover Page – Bottom Half</vt:lpstr>
      <vt:lpstr>Highlights of the NoA – NIH portion</vt:lpstr>
      <vt:lpstr>Highlights of the NoA</vt:lpstr>
      <vt:lpstr>Highlights of Standard T&amp;Cs</vt:lpstr>
      <vt:lpstr>Section IV – Specific Award Conditions</vt:lpstr>
      <vt:lpstr>More on Terms &amp; Conditions</vt:lpstr>
      <vt:lpstr>Poll Time: Notice of Award</vt:lpstr>
      <vt:lpstr>One More Poll:  How About Something Else?? </vt:lpstr>
      <vt:lpstr>Supplements on NIH Awards</vt:lpstr>
      <vt:lpstr>Pitfalls for Supplements??</vt:lpstr>
      <vt:lpstr>Q&amp;A: Award</vt:lpstr>
      <vt:lpstr>NIH GRANTS PROCESS: MONITORING and  Reporting </vt:lpstr>
      <vt:lpstr>MONITORING &amp; REPORTING: What to Expect Post-Award</vt:lpstr>
      <vt:lpstr>Monitoring</vt:lpstr>
      <vt:lpstr>Knowledge Check: Reporting  </vt:lpstr>
      <vt:lpstr>Reporting</vt:lpstr>
      <vt:lpstr>Federal Financial Reporting (FFR)</vt:lpstr>
      <vt:lpstr>Audit Requirements</vt:lpstr>
      <vt:lpstr>Closeout</vt:lpstr>
      <vt:lpstr>Knowledge Review: Closeout</vt:lpstr>
      <vt:lpstr>FINAL TIPS FROM NIH PROGRAM EXPERTS: LIGHTNING ROUND</vt:lpstr>
      <vt:lpstr>NIH GRANTS PROCESS:  PART TWO -  WrAP UP</vt:lpstr>
      <vt:lpstr>Stay Informed …              Get Connected!</vt:lpstr>
      <vt:lpstr>Final Tips!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Chen</dc:creator>
  <cp:lastModifiedBy>Fitzpatrick, Angel (NIH/OD) [E]</cp:lastModifiedBy>
  <cp:revision>3</cp:revision>
  <dcterms:created xsi:type="dcterms:W3CDTF">2017-11-13T14:56:05Z</dcterms:created>
  <dcterms:modified xsi:type="dcterms:W3CDTF">2024-11-18T15:48:44Z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ArticulateGUID">
    <vt:lpwstr>C7EFD0F6-F74F-4E65-8C8B-3AA56B1A7D69</vt:lpwstr>
  </property>
  <property fmtid="{D5CDD505-2E9C-101B-9397-08002B2CF9AE}" pid="4" name="ArticulatePath">
    <vt:lpwstr>https://rippleeffect.sharepoint.com/projects/active/OER/CTComms/2_SlideDeck/New OER Templates/OER_template1</vt:lpwstr>
  </property>
  <property fmtid="{D5CDD505-2E9C-101B-9397-08002B2CF9AE}" pid="5" name="MediaServiceImageTags">
    <vt:lpwstr/>
  </property>
</Properties>
</file>