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  <p:sldMasterId id="2147483670" r:id="rId4"/>
    <p:sldMasterId id="2147483685" r:id="rId5"/>
    <p:sldMasterId id="2147483688" r:id="rId6"/>
  </p:sldMasterIdLst>
  <p:notesMasterIdLst>
    <p:notesMasterId r:id="rId17"/>
  </p:notesMasterIdLst>
  <p:sldIdLst>
    <p:sldId id="272" r:id="rId7"/>
    <p:sldId id="2145705958" r:id="rId8"/>
    <p:sldId id="2145706791" r:id="rId9"/>
    <p:sldId id="280" r:id="rId10"/>
    <p:sldId id="2145705959" r:id="rId11"/>
    <p:sldId id="2145705962" r:id="rId12"/>
    <p:sldId id="2145706811" r:id="rId13"/>
    <p:sldId id="2145705961" r:id="rId14"/>
    <p:sldId id="2145705960" r:id="rId15"/>
    <p:sldId id="214570596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EA1085-0C3B-7837-24D1-601FC1A4CAB0}" name="Bernard, Marie A (NIH/OD) [E]" initials="BMA([" userId="S::bernardma2@nih.gov::986cca5b-be63-436c-930d-858ab99bb3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7" autoAdjust="0"/>
    <p:restoredTop sz="86385" autoAdjust="0"/>
  </p:normalViewPr>
  <p:slideViewPr>
    <p:cSldViewPr snapToGrid="0">
      <p:cViewPr varScale="1">
        <p:scale>
          <a:sx n="68" d="100"/>
          <a:sy n="68" d="100"/>
        </p:scale>
        <p:origin x="66" y="744"/>
      </p:cViewPr>
      <p:guideLst/>
    </p:cSldViewPr>
  </p:slideViewPr>
  <p:outlineViewPr>
    <p:cViewPr>
      <p:scale>
        <a:sx n="33" d="100"/>
        <a:sy n="33" d="100"/>
      </p:scale>
      <p:origin x="0" y="-48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14EAF-7D6B-4184-AF56-3C022B7C4517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B2E00-7E18-4A2B-B7F1-6ACA66482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3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C6D62-8F17-C540-8F50-1ED5EE845C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06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address structural racism that may exist within the biomedical and behavioral enterprise, UNITE works across three domains—Health Disparities and Minority Health Research (HD/MH), internal NIH workforce, and external biomedical and behavioral research workforce. Data gathering and analysis are central to all activities, and therefore evidence drives the work of UNITE.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B2E00-7E18-4A2B-B7F1-6ACA664821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of new Focus Areas for UNITE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AE1E4-E0E2-AA40-BA9D-6C08A085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38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3FF19-B376-AB4F-B683-B1BF70E99B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235" y="4534086"/>
            <a:ext cx="10880725" cy="67353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800" b="1">
                <a:solidFill>
                  <a:srgbClr val="0D34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EA442-F151-A34D-9326-738B11912F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5286183"/>
            <a:ext cx="10883900" cy="35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D345B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2188D3-E98C-6A42-8D15-0BB2FE1891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647" y="5721081"/>
            <a:ext cx="10883900" cy="35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D345B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EEA07-555F-4EB5-8D45-088E0BF05207}"/>
              </a:ext>
            </a:extLst>
          </p:cNvPr>
          <p:cNvSpPr txBox="1"/>
          <p:nvPr userDrawn="1"/>
        </p:nvSpPr>
        <p:spPr>
          <a:xfrm>
            <a:off x="2644881" y="6377769"/>
            <a:ext cx="6646605" cy="27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The NIH UNITE Initiative to Strengthen Diversity, Equity, and Inclusion: Together, We’re Stronger</a:t>
            </a:r>
          </a:p>
        </p:txBody>
      </p:sp>
    </p:spTree>
    <p:extLst>
      <p:ext uri="{BB962C8B-B14F-4D97-AF65-F5344CB8AC3E}">
        <p14:creationId xmlns:p14="http://schemas.microsoft.com/office/powerpoint/2010/main" val="166236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0B46-4E4A-490B-A916-DB58ED7468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9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891E-B252-4587-BED3-3387F0ADD0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5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D04-82C7-4370-9955-1891CA7F3B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0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DFC0-BE4E-4B95-A31C-163302226D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6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3612-8BC6-466D-8124-65585C8409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12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A034-5FCA-47BD-9202-80C2A78B0E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65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4387-B0C2-4FD2-A4CE-DB45BCECBA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7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3400-10B1-4495-8438-98AB99D5CA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6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530B-61CE-4D7B-98FB-24FD556DFA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8782052" y="612775"/>
            <a:ext cx="1276349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DESIGN SAMPLE DEC 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7E83D1A-B2B8-405A-B9FD-D7B100E16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8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DC9D62-91F4-8D43-86B1-4176C845DC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270" y="1815152"/>
            <a:ext cx="11053460" cy="4157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2045822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1074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56F2-637F-4778-BD58-13DBF158C0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06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B57DA-C5E9-EE43-BFB5-E71618C2E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913" y="1814513"/>
            <a:ext cx="11052175" cy="41576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System Font Regular"/>
              <a:buChar char="-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System Font Regular"/>
              <a:buChar char="-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36183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DC9D62-91F4-8D43-86B1-4176C845DC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270" y="1815152"/>
            <a:ext cx="11053460" cy="4157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2944998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B57DA-C5E9-EE43-BFB5-E71618C2E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913" y="1814513"/>
            <a:ext cx="11052175" cy="41576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System Font Regular"/>
              <a:buChar char="-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System Font Regular"/>
              <a:buChar char="-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961043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DC9D62-91F4-8D43-86B1-4176C845DC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270" y="1815152"/>
            <a:ext cx="11053460" cy="4157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3277911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B57DA-C5E9-EE43-BFB5-E71618C2E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913" y="1814513"/>
            <a:ext cx="11052175" cy="41576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System Font Regular"/>
              <a:buChar char="-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System Font Regular"/>
              <a:buChar char="-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745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B57DA-C5E9-EE43-BFB5-E71618C2E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913" y="1814513"/>
            <a:ext cx="11052175" cy="41576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System Font Regular"/>
              <a:buChar char="-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System Font Regular"/>
              <a:buChar char="-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FFF70-8C54-4FBD-ADC8-DA7D5B1B3850}"/>
              </a:ext>
            </a:extLst>
          </p:cNvPr>
          <p:cNvSpPr txBox="1"/>
          <p:nvPr userDrawn="1"/>
        </p:nvSpPr>
        <p:spPr>
          <a:xfrm>
            <a:off x="2644881" y="6377769"/>
            <a:ext cx="6646605" cy="27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The NIH UNITE Initiative to Strengthen Diversity, Equity, and Inclusion: Together, We’re Stronger</a:t>
            </a:r>
          </a:p>
        </p:txBody>
      </p:sp>
    </p:spTree>
    <p:extLst>
      <p:ext uri="{BB962C8B-B14F-4D97-AF65-F5344CB8AC3E}">
        <p14:creationId xmlns:p14="http://schemas.microsoft.com/office/powerpoint/2010/main" val="178291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8E57D-7430-0A49-9A5C-02E8B4C4FF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9913" y="1608138"/>
            <a:ext cx="11052175" cy="43640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ts val="2000"/>
              </a:lnSpc>
              <a:buFont typeface="System Font Regular"/>
              <a:buChar char="-"/>
              <a:defRPr sz="22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ts val="2000"/>
              </a:lnSpc>
              <a:buFont typeface="System Font Regular"/>
              <a:buChar char="-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ts val="2000"/>
              </a:lnSpc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ts val="2000"/>
              </a:lnSpc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74654-4914-3542-BBAF-EC5636A74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5" y="388275"/>
            <a:ext cx="11060575" cy="954388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6339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75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DC9D62-91F4-8D43-86B1-4176C845DC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270" y="1815152"/>
            <a:ext cx="11053460" cy="4157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294357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B57DA-C5E9-EE43-BFB5-E71618C2E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913" y="1814513"/>
            <a:ext cx="11052175" cy="41576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System Font Regular"/>
              <a:buChar char="-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System Font Regular"/>
              <a:buChar char="-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4563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5A4F-3AD3-46C3-BD83-4D39F48ED3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4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600"/>
            </a:lvl1pPr>
            <a:lvl2pPr marL="800080" indent="-342891">
              <a:buClr>
                <a:schemeClr val="tx2"/>
              </a:buClr>
              <a:buFont typeface="Courier New" panose="02070309020205020404" pitchFamily="49" charset="0"/>
              <a:buChar char="o"/>
              <a:defRPr sz="2200"/>
            </a:lvl2pPr>
            <a:lvl3pPr marL="1142971" indent="-228594">
              <a:buFont typeface="Courier New" panose="02070309020205020404" pitchFamily="49" charset="0"/>
              <a:buChar char="o"/>
              <a:defRPr sz="2400"/>
            </a:lvl3pPr>
            <a:lvl4pPr marL="1714457" indent="-342891">
              <a:buFont typeface="Courier New" panose="02070309020205020404" pitchFamily="49" charset="0"/>
              <a:buChar char="o"/>
              <a:defRPr sz="2400"/>
            </a:lvl4pPr>
            <a:lvl5pPr marL="2057349" indent="-228594">
              <a:buFont typeface="Courier New" panose="02070309020205020404" pitchFamily="49" charset="0"/>
              <a:buChar char="o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9685-4897-46C5-A8D7-1B4058E40D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9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emf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emf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958D66-EB95-7048-96D1-44BCB1B6BC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81" y="6348043"/>
            <a:ext cx="2139214" cy="334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9A189-B446-EF4A-8764-39CB88C37065}"/>
              </a:ext>
            </a:extLst>
          </p:cNvPr>
          <p:cNvSpPr txBox="1"/>
          <p:nvPr userDrawn="1"/>
        </p:nvSpPr>
        <p:spPr>
          <a:xfrm>
            <a:off x="504985" y="6376569"/>
            <a:ext cx="44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nih.gov/ending-structural-racism</a:t>
            </a:r>
            <a:r>
              <a:rPr lang="en-US" sz="1200" dirty="0">
                <a:solidFill>
                  <a:srgbClr val="0D345B"/>
                </a:solidFill>
                <a:effectLst/>
                <a:latin typeface="+mj-lt"/>
              </a:rPr>
              <a:t> </a:t>
            </a:r>
            <a:endParaRPr lang="en-US" sz="1200" dirty="0">
              <a:solidFill>
                <a:srgbClr val="0D345B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306A6F-6C5A-9E45-8F94-3F2F5E9C35A4}"/>
              </a:ext>
            </a:extLst>
          </p:cNvPr>
          <p:cNvCxnSpPr>
            <a:cxnSpLocks/>
          </p:cNvCxnSpPr>
          <p:nvPr userDrawn="1"/>
        </p:nvCxnSpPr>
        <p:spPr>
          <a:xfrm>
            <a:off x="582805" y="6170020"/>
            <a:ext cx="11026390" cy="0"/>
          </a:xfrm>
          <a:prstGeom prst="line">
            <a:avLst/>
          </a:prstGeom>
          <a:ln w="9525">
            <a:solidFill>
              <a:srgbClr val="0D3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021E4E6-78ED-4620-BF65-B0F8C06B5F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44" y="1"/>
            <a:ext cx="10776155" cy="44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3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D345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5BFA65-B083-B54B-9F46-A2C04150B8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81" y="6348043"/>
            <a:ext cx="2139214" cy="3340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36885-BC79-3249-8936-EB42B88FBC2F}"/>
              </a:ext>
            </a:extLst>
          </p:cNvPr>
          <p:cNvCxnSpPr>
            <a:cxnSpLocks/>
          </p:cNvCxnSpPr>
          <p:nvPr userDrawn="1"/>
        </p:nvCxnSpPr>
        <p:spPr>
          <a:xfrm>
            <a:off x="582805" y="6170020"/>
            <a:ext cx="11026390" cy="0"/>
          </a:xfrm>
          <a:prstGeom prst="line">
            <a:avLst/>
          </a:prstGeom>
          <a:ln w="9525">
            <a:solidFill>
              <a:srgbClr val="0D3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C92C0D-4C85-954D-9220-3B9A4B01C6E8}"/>
              </a:ext>
            </a:extLst>
          </p:cNvPr>
          <p:cNvSpPr txBox="1"/>
          <p:nvPr userDrawn="1"/>
        </p:nvSpPr>
        <p:spPr>
          <a:xfrm>
            <a:off x="504985" y="6376569"/>
            <a:ext cx="44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nih.gov/ending-structural-racism</a:t>
            </a:r>
            <a:r>
              <a:rPr lang="en-US" sz="1200" dirty="0">
                <a:solidFill>
                  <a:srgbClr val="0D345B"/>
                </a:solidFill>
                <a:effectLst/>
                <a:latin typeface="+mj-lt"/>
              </a:rPr>
              <a:t> </a:t>
            </a:r>
            <a:endParaRPr lang="en-US" sz="1200" dirty="0">
              <a:solidFill>
                <a:srgbClr val="0D345B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B8ECD-7290-43C3-8063-2D99C25A05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48" y="0"/>
            <a:ext cx="4444052" cy="1818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BB4956-3878-4D72-916F-C381727383AC}"/>
              </a:ext>
            </a:extLst>
          </p:cNvPr>
          <p:cNvSpPr txBox="1"/>
          <p:nvPr userDrawn="1"/>
        </p:nvSpPr>
        <p:spPr>
          <a:xfrm>
            <a:off x="2644881" y="6377769"/>
            <a:ext cx="6646605" cy="27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The NIH UNITE Initiative to Strengthen Diversity, Equity, and Inclusion: Together, We’re Stronger</a:t>
            </a:r>
          </a:p>
        </p:txBody>
      </p:sp>
    </p:spTree>
    <p:extLst>
      <p:ext uri="{BB962C8B-B14F-4D97-AF65-F5344CB8AC3E}">
        <p14:creationId xmlns:p14="http://schemas.microsoft.com/office/powerpoint/2010/main" val="406346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5BFA65-B083-B54B-9F46-A2C04150B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81" y="6348043"/>
            <a:ext cx="2139214" cy="3340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36885-BC79-3249-8936-EB42B88FBC2F}"/>
              </a:ext>
            </a:extLst>
          </p:cNvPr>
          <p:cNvCxnSpPr>
            <a:cxnSpLocks/>
          </p:cNvCxnSpPr>
          <p:nvPr userDrawn="1"/>
        </p:nvCxnSpPr>
        <p:spPr>
          <a:xfrm>
            <a:off x="582805" y="6170020"/>
            <a:ext cx="11026390" cy="0"/>
          </a:xfrm>
          <a:prstGeom prst="line">
            <a:avLst/>
          </a:prstGeom>
          <a:ln w="9525">
            <a:solidFill>
              <a:srgbClr val="0D3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C92C0D-4C85-954D-9220-3B9A4B01C6E8}"/>
              </a:ext>
            </a:extLst>
          </p:cNvPr>
          <p:cNvSpPr txBox="1"/>
          <p:nvPr userDrawn="1"/>
        </p:nvSpPr>
        <p:spPr>
          <a:xfrm>
            <a:off x="504985" y="6376569"/>
            <a:ext cx="44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nih.gov/ending-structural-racism</a:t>
            </a:r>
            <a:r>
              <a:rPr lang="en-US" sz="1200" dirty="0">
                <a:solidFill>
                  <a:srgbClr val="0D345B"/>
                </a:solidFill>
                <a:effectLst/>
                <a:latin typeface="+mj-lt"/>
              </a:rPr>
              <a:t> </a:t>
            </a:r>
            <a:endParaRPr lang="en-US" sz="1200" dirty="0">
              <a:solidFill>
                <a:srgbClr val="0D345B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B8ECD-7290-43C3-8063-2D99C25A05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48" y="0"/>
            <a:ext cx="4444052" cy="1818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A5529-DA67-487C-8083-6C355822E39D}"/>
              </a:ext>
            </a:extLst>
          </p:cNvPr>
          <p:cNvSpPr txBox="1"/>
          <p:nvPr userDrawn="1"/>
        </p:nvSpPr>
        <p:spPr>
          <a:xfrm>
            <a:off x="2644881" y="6377769"/>
            <a:ext cx="6646605" cy="27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The NIH UNITE Initiative to Strengthen Diversity, Equity, and Inclusion: Together, We’re Stronger</a:t>
            </a:r>
          </a:p>
        </p:txBody>
      </p:sp>
    </p:spTree>
    <p:extLst>
      <p:ext uri="{BB962C8B-B14F-4D97-AF65-F5344CB8AC3E}">
        <p14:creationId xmlns:p14="http://schemas.microsoft.com/office/powerpoint/2010/main" val="120369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8D775-CD69-49C8-894F-90C2C64EFB5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1/31/2023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30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080" indent="-342891" algn="l" defTabSz="914377" rtl="0" eaLnBrk="1" latinLnBrk="0" hangingPunct="1">
        <a:spcBef>
          <a:spcPct val="20000"/>
        </a:spcBef>
        <a:buClr>
          <a:srgbClr val="4584D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457" indent="-342891" algn="l" defTabSz="914377" rtl="0" eaLnBrk="1" latinLnBrk="0" hangingPunct="1">
        <a:spcBef>
          <a:spcPct val="20000"/>
        </a:spcBef>
        <a:buClr>
          <a:srgbClr val="4584D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63B4B0BF-7A76-9E40-8B86-E72023E737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18" y="1"/>
            <a:ext cx="4385481" cy="2466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5BFA65-B083-B54B-9F46-A2C04150B8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81" y="6348043"/>
            <a:ext cx="2139214" cy="3340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36885-BC79-3249-8936-EB42B88FBC2F}"/>
              </a:ext>
            </a:extLst>
          </p:cNvPr>
          <p:cNvCxnSpPr>
            <a:cxnSpLocks/>
          </p:cNvCxnSpPr>
          <p:nvPr userDrawn="1"/>
        </p:nvCxnSpPr>
        <p:spPr>
          <a:xfrm>
            <a:off x="582805" y="6170020"/>
            <a:ext cx="11026390" cy="0"/>
          </a:xfrm>
          <a:prstGeom prst="line">
            <a:avLst/>
          </a:prstGeom>
          <a:ln w="9525">
            <a:solidFill>
              <a:srgbClr val="0D3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C92C0D-4C85-954D-9220-3B9A4B01C6E8}"/>
              </a:ext>
            </a:extLst>
          </p:cNvPr>
          <p:cNvSpPr txBox="1"/>
          <p:nvPr userDrawn="1"/>
        </p:nvSpPr>
        <p:spPr>
          <a:xfrm>
            <a:off x="504985" y="6376569"/>
            <a:ext cx="44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nih.gov/ending-structural-racism</a:t>
            </a:r>
            <a:r>
              <a:rPr lang="en-US" sz="1200" dirty="0">
                <a:solidFill>
                  <a:srgbClr val="0D345B"/>
                </a:solidFill>
                <a:effectLst/>
                <a:latin typeface="+mj-lt"/>
              </a:rPr>
              <a:t> </a:t>
            </a:r>
            <a:endParaRPr lang="en-US" sz="1200" dirty="0">
              <a:solidFill>
                <a:srgbClr val="0D345B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1C12FD-7E9F-CE34-5E05-063AEED87999}"/>
              </a:ext>
            </a:extLst>
          </p:cNvPr>
          <p:cNvSpPr txBox="1"/>
          <p:nvPr userDrawn="1"/>
        </p:nvSpPr>
        <p:spPr>
          <a:xfrm>
            <a:off x="2735105" y="6376569"/>
            <a:ext cx="6426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D345B"/>
                </a:solidFill>
              </a:rPr>
              <a:t>The NIH UNITE Initiative to Strengthen Diversity, Equity, and Inclusion: Together, We’re Stronger.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D49C0-F5F1-E5EE-645B-80A77D96ED2F}"/>
              </a:ext>
            </a:extLst>
          </p:cNvPr>
          <p:cNvSpPr txBox="1"/>
          <p:nvPr userDrawn="1"/>
        </p:nvSpPr>
        <p:spPr>
          <a:xfrm>
            <a:off x="11714170" y="6548326"/>
            <a:ext cx="498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DDFE4E-04B6-5E41-A93C-4A1901D28EC4}" type="slidenum">
              <a:rPr lang="en-US" sz="1200" smtClean="0">
                <a:solidFill>
                  <a:srgbClr val="0D345B"/>
                </a:solidFill>
              </a:rPr>
              <a:pPr algn="ctr"/>
              <a:t>‹#›</a:t>
            </a:fld>
            <a:endParaRPr lang="en-US" sz="1200" dirty="0">
              <a:solidFill>
                <a:srgbClr val="0D3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7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63B4B0BF-7A76-9E40-8B86-E72023E737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18" y="1"/>
            <a:ext cx="4385481" cy="2466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5BFA65-B083-B54B-9F46-A2C04150B8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81" y="6348043"/>
            <a:ext cx="2139214" cy="3340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36885-BC79-3249-8936-EB42B88FBC2F}"/>
              </a:ext>
            </a:extLst>
          </p:cNvPr>
          <p:cNvCxnSpPr>
            <a:cxnSpLocks/>
          </p:cNvCxnSpPr>
          <p:nvPr userDrawn="1"/>
        </p:nvCxnSpPr>
        <p:spPr>
          <a:xfrm>
            <a:off x="582805" y="6170020"/>
            <a:ext cx="11026390" cy="0"/>
          </a:xfrm>
          <a:prstGeom prst="line">
            <a:avLst/>
          </a:prstGeom>
          <a:ln w="9525">
            <a:solidFill>
              <a:srgbClr val="0D3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C92C0D-4C85-954D-9220-3B9A4B01C6E8}"/>
              </a:ext>
            </a:extLst>
          </p:cNvPr>
          <p:cNvSpPr txBox="1"/>
          <p:nvPr userDrawn="1"/>
        </p:nvSpPr>
        <p:spPr>
          <a:xfrm>
            <a:off x="504985" y="6376569"/>
            <a:ext cx="44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nih.gov/ending-structural-racism</a:t>
            </a:r>
            <a:r>
              <a:rPr lang="en-US" sz="1200" dirty="0">
                <a:solidFill>
                  <a:srgbClr val="0D345B"/>
                </a:solidFill>
                <a:effectLst/>
                <a:latin typeface="+mj-lt"/>
              </a:rPr>
              <a:t> </a:t>
            </a:r>
            <a:endParaRPr lang="en-US" sz="1200" dirty="0">
              <a:solidFill>
                <a:srgbClr val="0D34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FD22F-8F17-4BF5-92F1-E3349327314A}"/>
              </a:ext>
            </a:extLst>
          </p:cNvPr>
          <p:cNvSpPr txBox="1"/>
          <p:nvPr userDrawn="1"/>
        </p:nvSpPr>
        <p:spPr>
          <a:xfrm>
            <a:off x="2644881" y="6377769"/>
            <a:ext cx="6646605" cy="27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The NIH UNITE Initiative to Strengthen Diversity, Equity, and Inclusion: Together, We’re Stronger</a:t>
            </a:r>
          </a:p>
        </p:txBody>
      </p:sp>
    </p:spTree>
    <p:extLst>
      <p:ext uri="{BB962C8B-B14F-4D97-AF65-F5344CB8AC3E}">
        <p14:creationId xmlns:p14="http://schemas.microsoft.com/office/powerpoint/2010/main" val="205408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.gov/sites/default/files/research-training/initiatives/ending-structural-racism/UNITE-progress-report-2022.pdf" TargetMode="External"/><Relationship Id="rId7" Type="http://schemas.openxmlformats.org/officeDocument/2006/relationships/hyperlink" Target="https://www.linkedin.com/showcase/nih-unite-initiative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hyperlink" Target="https://gcc02.safelinks.protection.outlook.com/?url=https%3A%2F%2Fservice.govdelivery.com%2Faccounts%2FUSNIH%2Fsubscriber%2Fnew%3Ftopic_id%3DUSNIH_124&amp;data=05%7C01%7Cemma.wojtowicz%40nih.gov%7C00edd33973d043bb46e608dae45e6c28%7C14b77578977342d58507251ca2dc2b06%7C0%7C0%7C638073391442558946%7CUnknown%7CTWFpbGZsb3d8eyJWIjoiMC4wLjAwMDAiLCJQIjoiV2luMzIiLCJBTiI6Ik1haWwiLCJXVCI6Mn0%3D%7C3000%7C%7C%7C&amp;sdata=zV4VM1Eqt1oSepj%2BnwrCv0S%2FrvEgUfNEnhTW3k0Vcm4%3D&amp;reserved=0" TargetMode="External"/><Relationship Id="rId5" Type="http://schemas.openxmlformats.org/officeDocument/2006/relationships/hyperlink" Target="https://www.nih.gov/ending-structural-racism/unite-co-chairs-corner" TargetMode="External"/><Relationship Id="rId4" Type="http://schemas.openxmlformats.org/officeDocument/2006/relationships/hyperlink" Target="https://www.nih.gov/sites/default/files/research-training/initiatives/ending-structural-racism/unite-rfi-report-508c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nature.com/articles/s41591-021-01532-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www.nih.gov/sites/default/files/research-training/initiatives/ending-structural-racism/UNITE-progress-report-2022.pdf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.gov/sites/default/files/research-training/initiatives/ending-structural-racism/unite-rfi-report-508c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s://www.nih.gov/ending-structural-racism/data-dashboard" TargetMode="External"/><Relationship Id="rId4" Type="http://schemas.openxmlformats.org/officeDocument/2006/relationships/hyperlink" Target="https://www.nih.gov/ending-structural-racism/unite-ev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429E93-3C7E-5546-B63B-74C80B2117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25" y="4514518"/>
            <a:ext cx="11170578" cy="673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D34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Enhancing Racial &amp; Ethnic Equity – NIH UNITE </a:t>
            </a:r>
          </a:p>
        </p:txBody>
      </p:sp>
      <p:pic>
        <p:nvPicPr>
          <p:cNvPr id="11" name="Picture 10" descr="shoulder up images of 3 women and 2 men of various race and ethnicity each with a translucent colored filter in purple, blue, yellow, blue, and green">
            <a:extLst>
              <a:ext uri="{FF2B5EF4-FFF2-40B4-BE49-F238E27FC236}">
                <a16:creationId xmlns:a16="http://schemas.microsoft.com/office/drawing/2014/main" id="{339FE393-7935-4F2D-91D1-E0B0129663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4"/>
          <a:stretch/>
        </p:blipFill>
        <p:spPr>
          <a:xfrm>
            <a:off x="285134" y="0"/>
            <a:ext cx="11906865" cy="44100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6CD56-C765-BE4B-BB11-FF6746875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8825" y="5570066"/>
            <a:ext cx="10883900" cy="356335"/>
          </a:xfrm>
        </p:spPr>
        <p:txBody>
          <a:bodyPr/>
          <a:lstStyle/>
          <a:p>
            <a:r>
              <a:rPr lang="en-US" sz="2800" dirty="0"/>
              <a:t>February 2,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C4A0C-ED0D-8241-B7F8-075F714DF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81" y="6348043"/>
            <a:ext cx="2139214" cy="3340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9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78D0BA-8B5F-4375-8E87-BF7B7C24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Keep Updated on UNITE?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BC2919-3D99-4DCA-B54F-3E4E49951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 marL="82296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the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UNITE Progress Report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the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RFI Report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296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monthly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Co-Chairs’ Corner</a:t>
            </a:r>
            <a:endParaRPr lang="en-US" sz="2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296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Sign up for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UNITE Updates</a:t>
            </a:r>
            <a:endParaRPr lang="en-US" sz="2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2296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UNITE on LinkedIn</a:t>
            </a:r>
            <a:endParaRPr lang="en-US" sz="2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9E3F3-DB04-4E93-99CD-F404335A0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0"/>
            <a:ext cx="12068175" cy="22193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E7A3B-4D5A-F042-92AD-1820D9813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69912" marR="5080" indent="-457211" defTabSz="806867">
              <a:spcBef>
                <a:spcPts val="135"/>
              </a:spcBef>
              <a:buFontTx/>
              <a:buChar char="▪"/>
              <a:tabLst>
                <a:tab pos="469276" algn="l"/>
                <a:tab pos="469912" algn="l"/>
              </a:tabLst>
            </a:pPr>
            <a:r>
              <a:rPr lang="en-US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</a:t>
            </a:r>
            <a:r>
              <a:rPr lang="en-US" b="1" spc="-1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2020</a:t>
            </a:r>
            <a:r>
              <a:rPr lang="en-US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brought </a:t>
            </a:r>
            <a:r>
              <a:rPr lang="en-US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sharp </a:t>
            </a:r>
            <a:r>
              <a:rPr lang="en-US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 </a:t>
            </a:r>
            <a:r>
              <a:rPr lang="en-US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reality </a:t>
            </a:r>
            <a:r>
              <a:rPr lang="en-US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 injustice </a:t>
            </a:r>
            <a:r>
              <a:rPr lang="en-US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</a:t>
            </a:r>
            <a:r>
              <a:rPr lang="en-US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country, </a:t>
            </a:r>
            <a:r>
              <a:rPr lang="en-US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</a:t>
            </a:r>
            <a:r>
              <a:rPr lang="en-US" b="1" spc="-18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 </a:t>
            </a:r>
            <a:r>
              <a:rPr lang="en-US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of us to </a:t>
            </a:r>
            <a:r>
              <a:rPr lang="en-US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en-US" b="1" spc="-1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issue</a:t>
            </a:r>
          </a:p>
          <a:p>
            <a:pPr marL="469912" marR="844571" indent="-457211" defTabSz="806867">
              <a:spcBef>
                <a:spcPts val="675"/>
              </a:spcBef>
              <a:buFontTx/>
              <a:buChar char="▪"/>
              <a:tabLst>
                <a:tab pos="469276" algn="l"/>
                <a:tab pos="469912" algn="l"/>
              </a:tabLs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</a:t>
            </a:r>
            <a:r>
              <a:rPr lang="en-US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intense Institute and Center Director meeting</a:t>
            </a:r>
            <a:r>
              <a:rPr lang="en-US" b="1" spc="-1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 were held to identify initial issues</a:t>
            </a:r>
          </a:p>
          <a:p>
            <a:pPr marL="469912" marR="844571" indent="-457211" defTabSz="806867">
              <a:spcBef>
                <a:spcPts val="675"/>
              </a:spcBef>
              <a:buFontTx/>
              <a:buChar char="▪"/>
              <a:tabLst>
                <a:tab pos="469276" algn="l"/>
                <a:tab pos="469912" algn="l"/>
              </a:tabLst>
            </a:pPr>
            <a:r>
              <a:rPr lang="en-US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self-assembled affinity groups at NIH (8CRE, AA/B Scientists) and the Anti-Harassment SC met with NIH leadership for candid discussions that informed next steps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12" marR="844571" indent="-457211" defTabSz="806867">
              <a:spcBef>
                <a:spcPts val="675"/>
              </a:spcBef>
              <a:buFontTx/>
              <a:buChar char="▪"/>
              <a:tabLst>
                <a:tab pos="469276" algn="l"/>
                <a:tab pos="469912" algn="l"/>
              </a:tabLs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arrived at a shared commitment to address structural racism: we must not allow this pivotal moment to pass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489FAA-681B-D34A-BF7F-79597F22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NIH UNITE Initiative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5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489FAA-681B-D34A-BF7F-79597F22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0" y="137654"/>
            <a:ext cx="7408138" cy="1140274"/>
          </a:xfrm>
        </p:spPr>
        <p:txBody>
          <a:bodyPr/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NIH UNITE Initiative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F6BA1-4E56-43AB-8DA2-13FCF62CC121}"/>
              </a:ext>
            </a:extLst>
          </p:cNvPr>
          <p:cNvSpPr txBox="1"/>
          <p:nvPr/>
        </p:nvSpPr>
        <p:spPr>
          <a:xfrm>
            <a:off x="171450" y="5845791"/>
            <a:ext cx="12020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Modified from: Bernard, MA; Johnson, AC; Hopkins-Laboy, T; Tabak, LA. Nature Med.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F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DOI: 10.1038/s41591-021-01532-1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(2021)</a:t>
            </a:r>
          </a:p>
        </p:txBody>
      </p:sp>
      <p:grpSp>
        <p:nvGrpSpPr>
          <p:cNvPr id="5" name="Group 4" descr="three intersecting circles with NIH UNITE Data Driven in the center and the circles labeled Health Disparities/Minority Health Research, Internal Workforce, and External Workforce">
            <a:extLst>
              <a:ext uri="{FF2B5EF4-FFF2-40B4-BE49-F238E27FC236}">
                <a16:creationId xmlns:a16="http://schemas.microsoft.com/office/drawing/2014/main" id="{C3C59CF1-9BDA-24F3-4B54-DD9FB5FFA889}"/>
              </a:ext>
            </a:extLst>
          </p:cNvPr>
          <p:cNvGrpSpPr/>
          <p:nvPr/>
        </p:nvGrpSpPr>
        <p:grpSpPr>
          <a:xfrm>
            <a:off x="3306063" y="1143000"/>
            <a:ext cx="4827389" cy="4615488"/>
            <a:chOff x="3306063" y="1143000"/>
            <a:chExt cx="4827389" cy="4615488"/>
          </a:xfrm>
        </p:grpSpPr>
        <p:pic>
          <p:nvPicPr>
            <p:cNvPr id="2" name="Picture 1" descr="three intersecting circles with NIH UNITE Data Driven in the center and the circles labeled Health Disparities/Minority Health Research, Internal Workforce, and External Workforce">
              <a:extLst>
                <a:ext uri="{FF2B5EF4-FFF2-40B4-BE49-F238E27FC236}">
                  <a16:creationId xmlns:a16="http://schemas.microsoft.com/office/drawing/2014/main" id="{B8091C9F-6BDA-40EB-A624-76BC3B004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6063" y="1143000"/>
              <a:ext cx="4827389" cy="4572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6227F8-69EA-4D79-BA4B-F2EC0E5C1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078" y="1277928"/>
              <a:ext cx="4480560" cy="448056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9644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FC9D6C-5F02-4476-C00F-50B00C98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02" y="572309"/>
            <a:ext cx="7992564" cy="1140274"/>
          </a:xfrm>
        </p:spPr>
        <p:txBody>
          <a:bodyPr/>
          <a:lstStyle/>
          <a:p>
            <a:r>
              <a:rPr lang="en-US" dirty="0"/>
              <a:t>Four Focus Areas of UNITE</a:t>
            </a:r>
            <a:br>
              <a:rPr lang="en-US" dirty="0"/>
            </a:br>
            <a:r>
              <a:rPr lang="en-US" sz="1800" dirty="0"/>
              <a:t>As noted in the </a:t>
            </a:r>
            <a:r>
              <a:rPr lang="en-US" sz="1800" dirty="0">
                <a:hlinkClick r:id="rId4"/>
              </a:rPr>
              <a:t>UNITE Progress Report</a:t>
            </a:r>
            <a:r>
              <a:rPr lang="en-US" sz="1800" dirty="0"/>
              <a:t> released October 2022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56361A-D91B-044B-6230-9DE1384A5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912" y="1814513"/>
            <a:ext cx="11052175" cy="415766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DM Sans"/>
                <a:cs typeface="Calibri"/>
              </a:rPr>
              <a:t>Another way of visualizing UNITE’s work is to consider the 3 content foci and the data driving </a:t>
            </a:r>
            <a:r>
              <a:rPr lang="en-US" sz="1800" dirty="0">
                <a:solidFill>
                  <a:srgbClr val="000000"/>
                </a:solidFill>
                <a:latin typeface="DM Sans"/>
                <a:cs typeface="Calibri"/>
              </a:rPr>
              <a:t>them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DM Sans"/>
                <a:cs typeface="Calibri"/>
              </a:rPr>
              <a:t> as 4 focus areas. As of summer 2022, UNITE leadership and committees developed Challenge Statements and Goals for action for each focus area.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DM Sans"/>
              <a:cs typeface="Calibri"/>
            </a:endParaRPr>
          </a:p>
        </p:txBody>
      </p:sp>
      <p:pic>
        <p:nvPicPr>
          <p:cNvPr id="1026" name="Picture 2" descr="Focus area 1 - Elevating health disparities and minority health research across institutes and centers">
            <a:extLst>
              <a:ext uri="{FF2B5EF4-FFF2-40B4-BE49-F238E27FC236}">
                <a16:creationId xmlns:a16="http://schemas.microsoft.com/office/drawing/2014/main" id="{820E15C3-CAA0-4966-DB46-1284529C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3" y="3140451"/>
            <a:ext cx="5641308" cy="94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cus area 2 - Promoting equity in NIH-supported biomedical research ecosystem">
            <a:extLst>
              <a:ext uri="{FF2B5EF4-FFF2-40B4-BE49-F238E27FC236}">
                <a16:creationId xmlns:a16="http://schemas.microsoft.com/office/drawing/2014/main" id="{2D200E8C-CC85-8220-FD18-0F2B9444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07" y="3161284"/>
            <a:ext cx="5537338" cy="92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ocus area 3 - Promoting equity in the internal NIH workforce">
            <a:extLst>
              <a:ext uri="{FF2B5EF4-FFF2-40B4-BE49-F238E27FC236}">
                <a16:creationId xmlns:a16="http://schemas.microsoft.com/office/drawing/2014/main" id="{58967F35-BAEB-95A6-5C3C-94D0CB2CC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103" y="4361770"/>
            <a:ext cx="5541320" cy="980534"/>
          </a:xfrm>
          <a:prstGeom prst="rect">
            <a:avLst/>
          </a:prstGeom>
        </p:spPr>
      </p:pic>
      <p:pic>
        <p:nvPicPr>
          <p:cNvPr id="1030" name="Picture 6" descr="Focus area 4 - Improving the accuracy and transparency of racial and ethnic equity data">
            <a:extLst>
              <a:ext uri="{FF2B5EF4-FFF2-40B4-BE49-F238E27FC236}">
                <a16:creationId xmlns:a16="http://schemas.microsoft.com/office/drawing/2014/main" id="{10128BEF-0DD2-D084-41AE-E5AD9E03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07" y="4397166"/>
            <a:ext cx="5537338" cy="92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9AB480-F4E1-4664-674C-1E3E8AF3F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9976" y="65509"/>
            <a:ext cx="3952024" cy="1463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34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208F-229B-411E-A79D-A85E10BD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UNITE Progress Report: Focus Area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8DDD8-9509-4FE3-9369-685CA86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FOCUS AREA 1: </a:t>
            </a:r>
            <a:r>
              <a:rPr lang="en-US" b="1" dirty="0">
                <a:effectLst/>
                <a:latin typeface="+mn-lt"/>
                <a:ea typeface="Calibri" panose="020F0502020204030204" pitchFamily="34" charset="0"/>
              </a:rPr>
              <a:t>Elevating health disparities and minority health research across Institutes and Centers</a:t>
            </a:r>
          </a:p>
          <a:p>
            <a:endParaRPr lang="en-US" b="1" dirty="0">
              <a:latin typeface="+mn-lt"/>
              <a:ea typeface="Calibri" panose="020F0502020204030204" pitchFamily="34" charset="0"/>
            </a:endParaRPr>
          </a:p>
          <a:p>
            <a:pPr marL="742950" marR="0" lvl="1" indent="-28575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+mn-lt"/>
                <a:ea typeface="Times New Roman" panose="02020603050405020304" pitchFamily="18" charset="0"/>
              </a:rPr>
              <a:t>$38 million 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over 5 years to support research on the role of structural racism and discrimination in health disparities</a:t>
            </a:r>
          </a:p>
          <a:p>
            <a:pPr marL="742950" marR="0" lvl="1" indent="-28575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+mn-lt"/>
                <a:ea typeface="Times New Roman" panose="02020603050405020304" pitchFamily="18" charset="0"/>
              </a:rPr>
              <a:t>$58 million 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over 5 years for research to address health disparities and advance health equity</a:t>
            </a:r>
          </a:p>
          <a:p>
            <a:pPr marL="742950" marR="0" lvl="1" indent="-28575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+mn-lt"/>
                <a:ea typeface="Times New Roman" panose="02020603050405020304" pitchFamily="18" charset="0"/>
              </a:rPr>
              <a:t>$400 million 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over 10 years to address health disparities via community-driven research priorities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36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208F-229B-411E-A79D-A85E10BD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UNITE Progress Report: Focus Area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8DDD8-9509-4FE3-9369-685CA86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Calbri"/>
              </a:rPr>
              <a:t>FOCUS AREA 2: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Promoting equity in the NIH-supported biomedical research ecosystem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Improving harassment reporting through multiple mechanisms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Increasing transparency of race and ethnicity data on funded researchers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Expanding existing grant programs to increase career opportunities for underrepresented groups and outreach to the K-12 STEM community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Developing a prize competition to reward institutions of higher education for innovative interventions that enhance faculty and student DEIA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0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58303-6A30-4BFF-A788-7C98AE2D29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Helvetica" panose="020B0604020202020204" pitchFamily="34" charset="0"/>
                <a:cs typeface="Helvetica" panose="020B0604020202020204" pitchFamily="34" charset="0"/>
              </a:rPr>
              <a:t>Concepts approved by NIGMS Council: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Institutional Climate Assessment and DEI Action Plan Development Grants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Excellence in DEIA Investigator’s Grants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Instrumentation Grant Program for Minority-Serving Institutions</a:t>
            </a:r>
          </a:p>
          <a:p>
            <a:pPr marL="0" indent="0">
              <a:buNone/>
            </a:pPr>
            <a:r>
              <a:rPr lang="en-US" b="1" i="1" dirty="0">
                <a:latin typeface="Helvetica" panose="020B0604020202020204" pitchFamily="34" charset="0"/>
                <a:cs typeface="Helvetica" panose="020B0604020202020204" pitchFamily="34" charset="0"/>
              </a:rPr>
              <a:t>Concept approved by NIMHD Council: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Institutional Research Capacity Building Needs Assessment and Action Plan Development Grants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8D62A4-8D05-4230-A555-0C866043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Area 2 – Approved Concepts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8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208F-229B-411E-A79D-A85E10BD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UNITE Progress Report: Focus Area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8DDD8-9509-4FE3-9369-685CA86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Calbri"/>
              </a:rPr>
              <a:t>FOCUS AREA 3: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Promoting equity in the internal NIH workforce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bri"/>
                <a:ea typeface="Times New Roman" panose="02020603050405020304" pitchFamily="18" charset="0"/>
              </a:rPr>
              <a:t>Establishing an Anti-Racism Steering Committee to inform efforts to address any identified racial or ethnic inequities within NIH</a:t>
            </a: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bri"/>
                <a:ea typeface="Times New Roman" panose="02020603050405020304" pitchFamily="18" charset="0"/>
              </a:rPr>
              <a:t>Asking each NIH Institute and Center to create Racial &amp; Ethnic Equity Plans</a:t>
            </a: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bri"/>
                <a:ea typeface="Times New Roman" panose="02020603050405020304" pitchFamily="18" charset="0"/>
              </a:rPr>
              <a:t>Publishing NIH workforce demographic data to enhance transparency and better understand barriers to equity</a:t>
            </a: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bri"/>
                <a:ea typeface="Times New Roman" panose="02020603050405020304" pitchFamily="18" charset="0"/>
              </a:rPr>
              <a:t>Diversifying the portraiture at NIH to recognize contributions of </a:t>
            </a:r>
            <a:r>
              <a:rPr lang="en-US" i="1" dirty="0">
                <a:effectLst/>
                <a:latin typeface="Calbri"/>
                <a:ea typeface="Times New Roman" panose="02020603050405020304" pitchFamily="18" charset="0"/>
              </a:rPr>
              <a:t>all</a:t>
            </a:r>
            <a:r>
              <a:rPr lang="en-US" dirty="0">
                <a:effectLst/>
                <a:latin typeface="Calbri"/>
                <a:ea typeface="Times New Roman" panose="02020603050405020304" pitchFamily="18" charset="0"/>
              </a:rPr>
              <a:t> NIH staff and create a culture of inclusion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16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208F-229B-411E-A79D-A85E10BD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UNITE Progress Report: Focus Area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8DDD8-9509-4FE3-9369-685CA86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Calbri"/>
              </a:rPr>
              <a:t>FOCUS AREA 4: </a:t>
            </a:r>
            <a:r>
              <a:rPr lang="en-US" b="1" dirty="0">
                <a:effectLst/>
                <a:latin typeface="Calbri"/>
                <a:ea typeface="Calibri" panose="020F0502020204030204" pitchFamily="34" charset="0"/>
              </a:rPr>
              <a:t>Improving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accuracy and transparency of racial and ethnic equity data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bri"/>
                <a:ea typeface="Times New Roman" panose="02020603050405020304" pitchFamily="18" charset="0"/>
                <a:hlinkClick r:id="rId3"/>
              </a:rPr>
              <a:t>Request for information</a:t>
            </a:r>
            <a:r>
              <a:rPr lang="en-US" dirty="0">
                <a:latin typeface="Calbri"/>
                <a:ea typeface="Times New Roman" panose="02020603050405020304" pitchFamily="18" charset="0"/>
              </a:rPr>
              <a:t> with 1100+ responses guiding UNITE actions</a:t>
            </a: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bri"/>
                <a:ea typeface="Times New Roman" panose="02020603050405020304" pitchFamily="18" charset="0"/>
                <a:hlinkClick r:id="rId4"/>
              </a:rPr>
              <a:t>Listening session</a:t>
            </a:r>
            <a:r>
              <a:rPr lang="en-US" dirty="0">
                <a:effectLst/>
                <a:latin typeface="Calbri"/>
                <a:ea typeface="Times New Roman" panose="02020603050405020304" pitchFamily="18" charset="0"/>
              </a:rPr>
              <a:t> with 1300+ participants contributing to guidance</a:t>
            </a: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bri"/>
                <a:ea typeface="Times New Roman" panose="02020603050405020304" pitchFamily="18" charset="0"/>
              </a:rPr>
              <a:t>Developed </a:t>
            </a:r>
            <a:r>
              <a:rPr lang="en-US" dirty="0">
                <a:effectLst/>
                <a:latin typeface="Calbri"/>
                <a:ea typeface="Times New Roman" panose="02020603050405020304" pitchFamily="18" charset="0"/>
                <a:hlinkClick r:id="rId5"/>
              </a:rPr>
              <a:t>data-dashboard</a:t>
            </a:r>
            <a:r>
              <a:rPr lang="en-US" dirty="0">
                <a:effectLst/>
                <a:latin typeface="Calbri"/>
                <a:ea typeface="Times New Roman" panose="02020603050405020304" pitchFamily="18" charset="0"/>
              </a:rPr>
              <a:t> to foster transparency and better understand barriers to equity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0926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2022 UNITE">
      <a:dk1>
        <a:srgbClr val="0D345B"/>
      </a:dk1>
      <a:lt1>
        <a:srgbClr val="FFFFFF"/>
      </a:lt1>
      <a:dk2>
        <a:srgbClr val="44546A"/>
      </a:dk2>
      <a:lt2>
        <a:srgbClr val="E7E6E6"/>
      </a:lt2>
      <a:accent1>
        <a:srgbClr val="77377C"/>
      </a:accent1>
      <a:accent2>
        <a:srgbClr val="00A2C0"/>
      </a:accent2>
      <a:accent3>
        <a:srgbClr val="669740"/>
      </a:accent3>
      <a:accent4>
        <a:srgbClr val="C5C02F"/>
      </a:accent4>
      <a:accent5>
        <a:srgbClr val="00629A"/>
      </a:accent5>
      <a:accent6>
        <a:srgbClr val="61636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UNITE Presentation" id="{1CBBB160-6450-C742-8FC4-FCF4224AA5ED}" vid="{8860B303-AE18-474C-94CA-CB8A5ABECA44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634</Words>
  <Application>Microsoft Office PowerPoint</Application>
  <PresentationFormat>Widescreen</PresentationFormat>
  <Paragraphs>57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Calbri</vt:lpstr>
      <vt:lpstr>Calibri</vt:lpstr>
      <vt:lpstr>Calibri Light</vt:lpstr>
      <vt:lpstr>Courier New</vt:lpstr>
      <vt:lpstr>DM Sans</vt:lpstr>
      <vt:lpstr>Helvetica</vt:lpstr>
      <vt:lpstr>Symbol</vt:lpstr>
      <vt:lpstr>System Font Regular</vt:lpstr>
      <vt:lpstr>Times New Roman</vt:lpstr>
      <vt:lpstr>Wingdings</vt:lpstr>
      <vt:lpstr>1_Office Theme</vt:lpstr>
      <vt:lpstr>3_Custom Design</vt:lpstr>
      <vt:lpstr>8_Custom Design</vt:lpstr>
      <vt:lpstr>1_Custom Design</vt:lpstr>
      <vt:lpstr>2_Custom Design</vt:lpstr>
      <vt:lpstr>4_Custom Design</vt:lpstr>
      <vt:lpstr>Enhancing Racial &amp; Ethnic Equity – NIH UNITE </vt:lpstr>
      <vt:lpstr>The NIH UNITE Initiative</vt:lpstr>
      <vt:lpstr>The NIH UNITE Initiative </vt:lpstr>
      <vt:lpstr>Four Focus Areas of UNITE As noted in the UNITE Progress Report released October 2022</vt:lpstr>
      <vt:lpstr>UNITE Progress Report: Focus Area 1</vt:lpstr>
      <vt:lpstr>UNITE Progress Report: Focus Area 2</vt:lpstr>
      <vt:lpstr>Focus Area 2 – Approved Concepts</vt:lpstr>
      <vt:lpstr>UNITE Progress Report: Focus Area 3</vt:lpstr>
      <vt:lpstr>UNITE Progress Report: Focus Area 4</vt:lpstr>
      <vt:lpstr>How to Keep Updated on UNITE?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NIH's Efforts to Enhance Racial and Ethnic Equity</dc:title>
  <dc:creator>Mohammed</dc:creator>
  <cp:lastModifiedBy>Cummins, Sheri (NIH/OD) [E]</cp:lastModifiedBy>
  <cp:revision>30</cp:revision>
  <dcterms:created xsi:type="dcterms:W3CDTF">2021-07-13T06:00:10Z</dcterms:created>
  <dcterms:modified xsi:type="dcterms:W3CDTF">2023-02-01T11:45:33Z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F0C35F0D-C691-4D35-96A0-9AD80855C799</vt:lpwstr>
  </property>
  <property fmtid="{D5CDD505-2E9C-101B-9397-08002B2CF9AE}" pid="3" name="ArticulatePath">
    <vt:lpwstr>slideset-NIH-Efforts-to-Enhance-Racial-and-Ethnic-Equity-508</vt:lpwstr>
  </property>
</Properties>
</file>