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35"/>
  </p:notesMasterIdLst>
  <p:sldIdLst>
    <p:sldId id="2147309437" r:id="rId6"/>
    <p:sldId id="2147309461" r:id="rId7"/>
    <p:sldId id="2147309414" r:id="rId8"/>
    <p:sldId id="2147309281" r:id="rId9"/>
    <p:sldId id="2147309442" r:id="rId10"/>
    <p:sldId id="2147309486" r:id="rId11"/>
    <p:sldId id="2147309484" r:id="rId12"/>
    <p:sldId id="2147309446" r:id="rId13"/>
    <p:sldId id="2147309406" r:id="rId14"/>
    <p:sldId id="2147309469" r:id="rId15"/>
    <p:sldId id="2147309449" r:id="rId16"/>
    <p:sldId id="2147309471" r:id="rId17"/>
    <p:sldId id="265" r:id="rId18"/>
    <p:sldId id="2147309483" r:id="rId19"/>
    <p:sldId id="2147309487" r:id="rId20"/>
    <p:sldId id="2147309456" r:id="rId21"/>
    <p:sldId id="272" r:id="rId22"/>
    <p:sldId id="2147309454" r:id="rId23"/>
    <p:sldId id="274" r:id="rId24"/>
    <p:sldId id="275" r:id="rId25"/>
    <p:sldId id="2147309453" r:id="rId26"/>
    <p:sldId id="2147309407" r:id="rId27"/>
    <p:sldId id="2147309464" r:id="rId28"/>
    <p:sldId id="2147309477" r:id="rId29"/>
    <p:sldId id="2147309490" r:id="rId30"/>
    <p:sldId id="2147309480" r:id="rId31"/>
    <p:sldId id="2147309489" r:id="rId32"/>
    <p:sldId id="2147309457" r:id="rId33"/>
    <p:sldId id="21473094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5FC01-99E0-DBFC-42CB-30F69CEA0DA5}" name="Jain, Aditi (NIH/CSR) [E]" initials="JA([" userId="S::jaina9@nih.gov::81a8477b-a2d0-437d-a9a6-942ddb656d1d" providerId="AD"/>
  <p188:author id="{105C0B03-6141-5B07-8DF3-EDF7E99E7D5D}" name="Mintzer, Miriam (NIH/CSR) [E]" initials="M[" userId="S::mintzermz@nih.gov::d851fea2-cfdf-4ea3-ae4c-adc950d0dad4" providerId="AD"/>
  <p188:author id="{40D7BE4B-C23F-7639-EBB0-7348DF6D7C54}" name="Constant, Stephanie (NIH/OD) [E]" initials="C[" userId="S::constantsl@nih.gov::28bbf73e-32c5-45f6-b2a1-87b1972251fe" providerId="AD"/>
  <p188:author id="{7400726A-040F-ABD8-D1E4-9E17A705EA38}" name="Boone, Ericka (NIH/OD) [E]" initials="BE([" userId="S::boonee@nih.gov::a2a320ec-547b-4973-94b8-796dc44711c5" providerId="AD"/>
  <p188:author id="{E71EE098-B93C-66B5-7C72-3710ADDD6FEE}" name="Kramer, Kristin (NIH/CSR) [E]" initials="K[" userId="S::kramerkm@nih.gov::7a1b8a59-9f30-4ef7-8003-6ac3d21a2874" providerId="AD"/>
  <p188:author id="{B24C9FBE-8CCD-83DA-6BBC-5249B82D26D4}" name="Roberts, Ben (NIH/OD) [E]" initials="RB([" userId="S::robertsbs@nih.gov::c48dde0e-754e-4c9a-b2bc-009558c698f1" providerId="AD"/>
  <p188:author id="{5D7BB6DB-9E26-F030-D7FA-793206AAE1F0}" name="Gammie, Alison (NIH/NIGMS) [E]" initials="AG" userId="S::gammieae@nih.gov::9196343a-7f99-4628-a737-3df449f6e1b5" providerId="AD"/>
  <p188:author id="{28AA0BF4-C1A5-B5D4-C80F-C31D4B8B52D5}" name="Columbus, Megan (NIH/OD) [E]" initials="CM([" userId="S::columbum@nih.gov::a814b567-0fe2-4d52-b753-aca9f82d8869" providerId="AD"/>
  <p188:author id="{C1E2F0F8-0BEC-4934-A032-DBADB618F9F1}" name="Gibbs, Kenneth (NIH/NIGMS) [E]" initials="KG" userId="S::gibbskd@nih.gov::601db7cc-4339-4c05-8ac1-a380b45143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2E9F6"/>
    <a:srgbClr val="609ED6"/>
    <a:srgbClr val="8BB8E1"/>
    <a:srgbClr val="B3D0EB"/>
    <a:srgbClr val="CEE1F2"/>
    <a:srgbClr val="F39797"/>
    <a:srgbClr val="DFDFDF"/>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ACAB4-849D-4337-A385-D980E3D5D5AD}" v="3" dt="2025-02-25T17:21:47.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3447" autoAdjust="0"/>
  </p:normalViewPr>
  <p:slideViewPr>
    <p:cSldViewPr snapToGrid="0">
      <p:cViewPr varScale="1">
        <p:scale>
          <a:sx n="54" d="100"/>
          <a:sy n="54" d="100"/>
        </p:scale>
        <p:origin x="1064" y="60"/>
      </p:cViewPr>
      <p:guideLst>
        <p:guide orient="horz" pos="3648"/>
        <p:guide pos="3840"/>
      </p:guideLst>
    </p:cSldViewPr>
  </p:slideViewPr>
  <p:outlineViewPr>
    <p:cViewPr>
      <p:scale>
        <a:sx n="33" d="100"/>
        <a:sy n="33" d="100"/>
      </p:scale>
      <p:origin x="0" y="-3582"/>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FCB5A-E310-4939-869C-AE7ADDB9620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D5A9C70-A5CF-44B9-9C18-DC7C0954FD6A}">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Background</a:t>
          </a:r>
          <a:r>
            <a:rPr lang="en-US" baseline="0" dirty="0">
              <a:latin typeface="Open Sans" panose="020B0606030504020204" pitchFamily="34" charset="0"/>
              <a:ea typeface="Open Sans" panose="020B0606030504020204" pitchFamily="34" charset="0"/>
              <a:cs typeface="Open Sans" panose="020B0606030504020204" pitchFamily="34" charset="0"/>
            </a:rPr>
            <a:t> and Motivations for Changes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DA619387-DE93-4F3D-A1AA-56BEBB204995}" type="parTrans" cxnId="{FA5A72FB-9E1B-4E9B-A814-3A7A186A468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4DEC377-D76A-4DFA-BA91-F1E6479B283A}" type="sibTrans" cxnId="{FA5A72FB-9E1B-4E9B-A814-3A7A186A468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CBCCDAA-AEB2-480B-A93F-7EE8404E9010}">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Changes to the NIH Training Grant Applications</a:t>
          </a:r>
        </a:p>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A08E9DDD-8B7F-464C-8BAE-43743F927C68}" type="parTrans" cxnId="{44CBDA1A-10E4-4818-B113-76FB66152AF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E094309-AB6F-406F-A469-C268E5044FD0}" type="sibTrans" cxnId="{44CBDA1A-10E4-4818-B113-76FB66152AF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3E647DC-FA40-4D56-8E3F-15F3D9B5CB38}">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Implementation Plans</a:t>
          </a:r>
        </a:p>
      </dgm:t>
    </dgm:pt>
    <dgm:pt modelId="{65137D9B-63C9-49B0-B2B9-672E3E2388DD}" type="parTrans" cxnId="{DAFEE179-381A-4BAE-AC2B-1A88A476F55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C691B39-EB71-4DAC-91D4-E3437AABA3B6}" type="sibTrans" cxnId="{DAFEE179-381A-4BAE-AC2B-1A88A476F55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83F26E7-96E8-4FD4-8B3D-6BB4EB809B60}">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Learn More</a:t>
          </a:r>
        </a:p>
      </dgm:t>
      <dgm:extLst>
        <a:ext uri="{E40237B7-FDA0-4F09-8148-C483321AD2D9}">
          <dgm14:cNvPr xmlns:dgm14="http://schemas.microsoft.com/office/drawing/2010/diagram" id="0" name="" descr="Overview"/>
        </a:ext>
      </dgm:extLst>
    </dgm:pt>
    <dgm:pt modelId="{011C9F8F-6646-4379-829E-EFAB15B94EA5}" type="sibTrans" cxnId="{DB319145-BCDE-4F7F-B1DC-2CBD84EBB58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3D4E422-3146-4D40-8ADB-A55FAC4919C1}" type="parTrans" cxnId="{DB319145-BCDE-4F7F-B1DC-2CBD84EBB58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B6A9E44-DAF4-4D01-B886-FF0CA7E1B7B1}" type="pres">
      <dgm:prSet presAssocID="{C35FCB5A-E310-4939-869C-AE7ADDB96204}" presName="vert0" presStyleCnt="0">
        <dgm:presLayoutVars>
          <dgm:dir/>
          <dgm:animOne val="branch"/>
          <dgm:animLvl val="lvl"/>
        </dgm:presLayoutVars>
      </dgm:prSet>
      <dgm:spPr/>
    </dgm:pt>
    <dgm:pt modelId="{1EC2982D-3312-444E-96FC-C89D57A64ED9}" type="pres">
      <dgm:prSet presAssocID="{5D5A9C70-A5CF-44B9-9C18-DC7C0954FD6A}" presName="thickLine" presStyleLbl="alignNode1" presStyleIdx="0" presStyleCnt="4"/>
      <dgm:spPr/>
    </dgm:pt>
    <dgm:pt modelId="{F0BABAF0-81CA-40C0-AA0B-53F85B39DEC0}" type="pres">
      <dgm:prSet presAssocID="{5D5A9C70-A5CF-44B9-9C18-DC7C0954FD6A}" presName="horz1" presStyleCnt="0"/>
      <dgm:spPr/>
    </dgm:pt>
    <dgm:pt modelId="{919C7294-3EFD-49B8-836F-89921B922A98}" type="pres">
      <dgm:prSet presAssocID="{5D5A9C70-A5CF-44B9-9C18-DC7C0954FD6A}" presName="tx1" presStyleLbl="revTx" presStyleIdx="0" presStyleCnt="4"/>
      <dgm:spPr/>
    </dgm:pt>
    <dgm:pt modelId="{8544D98E-691F-42BB-99E5-EDE628C53D66}" type="pres">
      <dgm:prSet presAssocID="{5D5A9C70-A5CF-44B9-9C18-DC7C0954FD6A}" presName="vert1" presStyleCnt="0"/>
      <dgm:spPr/>
    </dgm:pt>
    <dgm:pt modelId="{97B5E630-2935-4261-BA8D-0F23083C924C}" type="pres">
      <dgm:prSet presAssocID="{0CBCCDAA-AEB2-480B-A93F-7EE8404E9010}" presName="thickLine" presStyleLbl="alignNode1" presStyleIdx="1" presStyleCnt="4"/>
      <dgm:spPr/>
    </dgm:pt>
    <dgm:pt modelId="{95E8D21E-AD00-46DA-9864-7F67342C3503}" type="pres">
      <dgm:prSet presAssocID="{0CBCCDAA-AEB2-480B-A93F-7EE8404E9010}" presName="horz1" presStyleCnt="0"/>
      <dgm:spPr/>
    </dgm:pt>
    <dgm:pt modelId="{9BB08809-0732-469D-9705-B026A2F73BC8}" type="pres">
      <dgm:prSet presAssocID="{0CBCCDAA-AEB2-480B-A93F-7EE8404E9010}" presName="tx1" presStyleLbl="revTx" presStyleIdx="1" presStyleCnt="4"/>
      <dgm:spPr/>
    </dgm:pt>
    <dgm:pt modelId="{37E71C78-42B2-4145-8ECF-BB902E16327D}" type="pres">
      <dgm:prSet presAssocID="{0CBCCDAA-AEB2-480B-A93F-7EE8404E9010}" presName="vert1" presStyleCnt="0"/>
      <dgm:spPr/>
    </dgm:pt>
    <dgm:pt modelId="{8DD202B2-B2E7-4D63-A98D-FB6E3779D63B}" type="pres">
      <dgm:prSet presAssocID="{A3E647DC-FA40-4D56-8E3F-15F3D9B5CB38}" presName="thickLine" presStyleLbl="alignNode1" presStyleIdx="2" presStyleCnt="4"/>
      <dgm:spPr/>
    </dgm:pt>
    <dgm:pt modelId="{A6C06709-C177-4052-B484-FA7A64346FC8}" type="pres">
      <dgm:prSet presAssocID="{A3E647DC-FA40-4D56-8E3F-15F3D9B5CB38}" presName="horz1" presStyleCnt="0"/>
      <dgm:spPr/>
    </dgm:pt>
    <dgm:pt modelId="{18F30849-13D7-4F64-A2B1-8A3BB1DD216D}" type="pres">
      <dgm:prSet presAssocID="{A3E647DC-FA40-4D56-8E3F-15F3D9B5CB38}" presName="tx1" presStyleLbl="revTx" presStyleIdx="2" presStyleCnt="4"/>
      <dgm:spPr/>
    </dgm:pt>
    <dgm:pt modelId="{1DB59A76-EC07-47F3-A0A0-A188371CD7D9}" type="pres">
      <dgm:prSet presAssocID="{A3E647DC-FA40-4D56-8E3F-15F3D9B5CB38}" presName="vert1" presStyleCnt="0"/>
      <dgm:spPr/>
    </dgm:pt>
    <dgm:pt modelId="{5CDE9439-5B08-44BA-9F4A-2CA9B9F44480}" type="pres">
      <dgm:prSet presAssocID="{F83F26E7-96E8-4FD4-8B3D-6BB4EB809B60}" presName="thickLine" presStyleLbl="alignNode1" presStyleIdx="3" presStyleCnt="4"/>
      <dgm:spPr/>
    </dgm:pt>
    <dgm:pt modelId="{A552A811-AB3E-42EA-9BD6-748B2117D265}" type="pres">
      <dgm:prSet presAssocID="{F83F26E7-96E8-4FD4-8B3D-6BB4EB809B60}" presName="horz1" presStyleCnt="0"/>
      <dgm:spPr/>
    </dgm:pt>
    <dgm:pt modelId="{1DD164BA-79F9-4CF4-A4D6-78B0E713AE77}" type="pres">
      <dgm:prSet presAssocID="{F83F26E7-96E8-4FD4-8B3D-6BB4EB809B60}" presName="tx1" presStyleLbl="revTx" presStyleIdx="3" presStyleCnt="4"/>
      <dgm:spPr/>
    </dgm:pt>
    <dgm:pt modelId="{D1005871-9A54-4AEC-8DEC-D571ABF5C08D}" type="pres">
      <dgm:prSet presAssocID="{F83F26E7-96E8-4FD4-8B3D-6BB4EB809B60}" presName="vert1" presStyleCnt="0"/>
      <dgm:spPr/>
    </dgm:pt>
  </dgm:ptLst>
  <dgm:cxnLst>
    <dgm:cxn modelId="{B5093A11-95AA-4DD7-B95D-B88D895380F1}" type="presOf" srcId="{5D5A9C70-A5CF-44B9-9C18-DC7C0954FD6A}" destId="{919C7294-3EFD-49B8-836F-89921B922A98}" srcOrd="0" destOrd="0" presId="urn:microsoft.com/office/officeart/2008/layout/LinedList"/>
    <dgm:cxn modelId="{44CBDA1A-10E4-4818-B113-76FB66152AF6}" srcId="{C35FCB5A-E310-4939-869C-AE7ADDB96204}" destId="{0CBCCDAA-AEB2-480B-A93F-7EE8404E9010}" srcOrd="1" destOrd="0" parTransId="{A08E9DDD-8B7F-464C-8BAE-43743F927C68}" sibTransId="{3E094309-AB6F-406F-A469-C268E5044FD0}"/>
    <dgm:cxn modelId="{6933A863-6682-4785-AE22-6A3EB3CBF037}" type="presOf" srcId="{C35FCB5A-E310-4939-869C-AE7ADDB96204}" destId="{1B6A9E44-DAF4-4D01-B886-FF0CA7E1B7B1}" srcOrd="0" destOrd="0" presId="urn:microsoft.com/office/officeart/2008/layout/LinedList"/>
    <dgm:cxn modelId="{DB319145-BCDE-4F7F-B1DC-2CBD84EBB582}" srcId="{C35FCB5A-E310-4939-869C-AE7ADDB96204}" destId="{F83F26E7-96E8-4FD4-8B3D-6BB4EB809B60}" srcOrd="3" destOrd="0" parTransId="{73D4E422-3146-4D40-8ADB-A55FAC4919C1}" sibTransId="{011C9F8F-6646-4379-829E-EFAB15B94EA5}"/>
    <dgm:cxn modelId="{65269F68-2D7D-417E-B91F-41F345AE5312}" type="presOf" srcId="{F83F26E7-96E8-4FD4-8B3D-6BB4EB809B60}" destId="{1DD164BA-79F9-4CF4-A4D6-78B0E713AE77}" srcOrd="0" destOrd="0" presId="urn:microsoft.com/office/officeart/2008/layout/LinedList"/>
    <dgm:cxn modelId="{DAFEE179-381A-4BAE-AC2B-1A88A476F554}" srcId="{C35FCB5A-E310-4939-869C-AE7ADDB96204}" destId="{A3E647DC-FA40-4D56-8E3F-15F3D9B5CB38}" srcOrd="2" destOrd="0" parTransId="{65137D9B-63C9-49B0-B2B9-672E3E2388DD}" sibTransId="{BC691B39-EB71-4DAC-91D4-E3437AABA3B6}"/>
    <dgm:cxn modelId="{90967E7E-D256-408C-9926-098A10E86FC1}" type="presOf" srcId="{0CBCCDAA-AEB2-480B-A93F-7EE8404E9010}" destId="{9BB08809-0732-469D-9705-B026A2F73BC8}" srcOrd="0" destOrd="0" presId="urn:microsoft.com/office/officeart/2008/layout/LinedList"/>
    <dgm:cxn modelId="{C8EABADB-556D-410F-919D-B3C9E94CA366}" type="presOf" srcId="{A3E647DC-FA40-4D56-8E3F-15F3D9B5CB38}" destId="{18F30849-13D7-4F64-A2B1-8A3BB1DD216D}" srcOrd="0" destOrd="0" presId="urn:microsoft.com/office/officeart/2008/layout/LinedList"/>
    <dgm:cxn modelId="{FA5A72FB-9E1B-4E9B-A814-3A7A186A4683}" srcId="{C35FCB5A-E310-4939-869C-AE7ADDB96204}" destId="{5D5A9C70-A5CF-44B9-9C18-DC7C0954FD6A}" srcOrd="0" destOrd="0" parTransId="{DA619387-DE93-4F3D-A1AA-56BEBB204995}" sibTransId="{F4DEC377-D76A-4DFA-BA91-F1E6479B283A}"/>
    <dgm:cxn modelId="{48A4B6A2-B79C-4470-A683-0C1E6B45DD5F}" type="presParOf" srcId="{1B6A9E44-DAF4-4D01-B886-FF0CA7E1B7B1}" destId="{1EC2982D-3312-444E-96FC-C89D57A64ED9}" srcOrd="0" destOrd="0" presId="urn:microsoft.com/office/officeart/2008/layout/LinedList"/>
    <dgm:cxn modelId="{6A8D8279-6F31-4C5B-AEC3-8369C91941A1}" type="presParOf" srcId="{1B6A9E44-DAF4-4D01-B886-FF0CA7E1B7B1}" destId="{F0BABAF0-81CA-40C0-AA0B-53F85B39DEC0}" srcOrd="1" destOrd="0" presId="urn:microsoft.com/office/officeart/2008/layout/LinedList"/>
    <dgm:cxn modelId="{D6B15830-A23E-432F-AA3B-BFADBCBBAC5E}" type="presParOf" srcId="{F0BABAF0-81CA-40C0-AA0B-53F85B39DEC0}" destId="{919C7294-3EFD-49B8-836F-89921B922A98}" srcOrd="0" destOrd="0" presId="urn:microsoft.com/office/officeart/2008/layout/LinedList"/>
    <dgm:cxn modelId="{9B14A9D1-E27A-47E8-A9B4-397006C87B69}" type="presParOf" srcId="{F0BABAF0-81CA-40C0-AA0B-53F85B39DEC0}" destId="{8544D98E-691F-42BB-99E5-EDE628C53D66}" srcOrd="1" destOrd="0" presId="urn:microsoft.com/office/officeart/2008/layout/LinedList"/>
    <dgm:cxn modelId="{D339513C-BDA4-48E2-A3EA-646D2EDAAD35}" type="presParOf" srcId="{1B6A9E44-DAF4-4D01-B886-FF0CA7E1B7B1}" destId="{97B5E630-2935-4261-BA8D-0F23083C924C}" srcOrd="2" destOrd="0" presId="urn:microsoft.com/office/officeart/2008/layout/LinedList"/>
    <dgm:cxn modelId="{EFC6E848-5288-414B-AB20-2056C02763DE}" type="presParOf" srcId="{1B6A9E44-DAF4-4D01-B886-FF0CA7E1B7B1}" destId="{95E8D21E-AD00-46DA-9864-7F67342C3503}" srcOrd="3" destOrd="0" presId="urn:microsoft.com/office/officeart/2008/layout/LinedList"/>
    <dgm:cxn modelId="{E1C871FE-0227-41A8-B2C5-3730168964E4}" type="presParOf" srcId="{95E8D21E-AD00-46DA-9864-7F67342C3503}" destId="{9BB08809-0732-469D-9705-B026A2F73BC8}" srcOrd="0" destOrd="0" presId="urn:microsoft.com/office/officeart/2008/layout/LinedList"/>
    <dgm:cxn modelId="{E95F56B5-AAAE-4FD6-ACB8-2B72783796D1}" type="presParOf" srcId="{95E8D21E-AD00-46DA-9864-7F67342C3503}" destId="{37E71C78-42B2-4145-8ECF-BB902E16327D}" srcOrd="1" destOrd="0" presId="urn:microsoft.com/office/officeart/2008/layout/LinedList"/>
    <dgm:cxn modelId="{80A22D0F-908C-4693-8516-889041BCA0D3}" type="presParOf" srcId="{1B6A9E44-DAF4-4D01-B886-FF0CA7E1B7B1}" destId="{8DD202B2-B2E7-4D63-A98D-FB6E3779D63B}" srcOrd="4" destOrd="0" presId="urn:microsoft.com/office/officeart/2008/layout/LinedList"/>
    <dgm:cxn modelId="{E5163F0B-3951-4D93-BC44-5DF4EB65AA2F}" type="presParOf" srcId="{1B6A9E44-DAF4-4D01-B886-FF0CA7E1B7B1}" destId="{A6C06709-C177-4052-B484-FA7A64346FC8}" srcOrd="5" destOrd="0" presId="urn:microsoft.com/office/officeart/2008/layout/LinedList"/>
    <dgm:cxn modelId="{CA7E00FA-B0D2-4E1E-989F-8E2537642098}" type="presParOf" srcId="{A6C06709-C177-4052-B484-FA7A64346FC8}" destId="{18F30849-13D7-4F64-A2B1-8A3BB1DD216D}" srcOrd="0" destOrd="0" presId="urn:microsoft.com/office/officeart/2008/layout/LinedList"/>
    <dgm:cxn modelId="{86AA59B9-7BF1-4A7A-A778-5BB446A78A0F}" type="presParOf" srcId="{A6C06709-C177-4052-B484-FA7A64346FC8}" destId="{1DB59A76-EC07-47F3-A0A0-A188371CD7D9}" srcOrd="1" destOrd="0" presId="urn:microsoft.com/office/officeart/2008/layout/LinedList"/>
    <dgm:cxn modelId="{B10C220F-F96E-42C4-9AC1-32DEF446DF5E}" type="presParOf" srcId="{1B6A9E44-DAF4-4D01-B886-FF0CA7E1B7B1}" destId="{5CDE9439-5B08-44BA-9F4A-2CA9B9F44480}" srcOrd="6" destOrd="0" presId="urn:microsoft.com/office/officeart/2008/layout/LinedList"/>
    <dgm:cxn modelId="{FF0FBB6D-AD7A-47D6-9CFB-949AD1FB3A38}" type="presParOf" srcId="{1B6A9E44-DAF4-4D01-B886-FF0CA7E1B7B1}" destId="{A552A811-AB3E-42EA-9BD6-748B2117D265}" srcOrd="7" destOrd="0" presId="urn:microsoft.com/office/officeart/2008/layout/LinedList"/>
    <dgm:cxn modelId="{E8405968-9E91-47F1-A876-FC8EDDC13602}" type="presParOf" srcId="{A552A811-AB3E-42EA-9BD6-748B2117D265}" destId="{1DD164BA-79F9-4CF4-A4D6-78B0E713AE77}" srcOrd="0" destOrd="0" presId="urn:microsoft.com/office/officeart/2008/layout/LinedList"/>
    <dgm:cxn modelId="{F360B043-F880-4CA6-B78D-9E85C20E7CBA}" type="presParOf" srcId="{A552A811-AB3E-42EA-9BD6-748B2117D265}" destId="{D1005871-9A54-4AEC-8DEC-D571ABF5C08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2982D-3312-444E-96FC-C89D57A64ED9}">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C7294-3EFD-49B8-836F-89921B922A9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Open Sans" panose="020B0606030504020204" pitchFamily="34" charset="0"/>
              <a:ea typeface="Open Sans" panose="020B0606030504020204" pitchFamily="34" charset="0"/>
              <a:cs typeface="Open Sans" panose="020B0606030504020204" pitchFamily="34" charset="0"/>
            </a:rPr>
            <a:t>Background</a:t>
          </a:r>
          <a:r>
            <a:rPr lang="en-US" sz="2400" kern="1200" baseline="0" dirty="0">
              <a:latin typeface="Open Sans" panose="020B0606030504020204" pitchFamily="34" charset="0"/>
              <a:ea typeface="Open Sans" panose="020B0606030504020204" pitchFamily="34" charset="0"/>
              <a:cs typeface="Open Sans" panose="020B0606030504020204" pitchFamily="34" charset="0"/>
            </a:rPr>
            <a:t> and Motivations for Changes</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0"/>
        <a:ext cx="10515600" cy="1087834"/>
      </dsp:txXfrm>
    </dsp:sp>
    <dsp:sp modelId="{97B5E630-2935-4261-BA8D-0F23083C924C}">
      <dsp:nvSpPr>
        <dsp:cNvPr id="0" name=""/>
        <dsp:cNvSpPr/>
      </dsp:nvSpPr>
      <dsp:spPr>
        <a:xfrm>
          <a:off x="0" y="1087834"/>
          <a:ext cx="10515600"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08809-0732-469D-9705-B026A2F73BC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Open Sans" panose="020B0606030504020204" pitchFamily="34" charset="0"/>
              <a:ea typeface="Open Sans" panose="020B0606030504020204" pitchFamily="34" charset="0"/>
              <a:cs typeface="Open Sans" panose="020B0606030504020204" pitchFamily="34" charset="0"/>
            </a:rPr>
            <a:t>Changes to the NIH Training Grant Applications</a:t>
          </a:r>
        </a:p>
        <a:p>
          <a:pPr marL="0" lvl="0" indent="0" algn="l" defTabSz="1066800">
            <a:lnSpc>
              <a:spcPct val="90000"/>
            </a:lnSpc>
            <a:spcBef>
              <a:spcPct val="0"/>
            </a:spcBef>
            <a:spcAft>
              <a:spcPct val="35000"/>
            </a:spcAft>
            <a:buNone/>
          </a:pP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087834"/>
        <a:ext cx="10515600" cy="1087834"/>
      </dsp:txXfrm>
    </dsp:sp>
    <dsp:sp modelId="{8DD202B2-B2E7-4D63-A98D-FB6E3779D63B}">
      <dsp:nvSpPr>
        <dsp:cNvPr id="0" name=""/>
        <dsp:cNvSpPr/>
      </dsp:nvSpPr>
      <dsp:spPr>
        <a:xfrm>
          <a:off x="0" y="2175669"/>
          <a:ext cx="10515600"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30849-13D7-4F64-A2B1-8A3BB1DD216D}">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Implementation Plans</a:t>
          </a:r>
        </a:p>
      </dsp:txBody>
      <dsp:txXfrm>
        <a:off x="0" y="2175669"/>
        <a:ext cx="10515600" cy="1087834"/>
      </dsp:txXfrm>
    </dsp:sp>
    <dsp:sp modelId="{5CDE9439-5B08-44BA-9F4A-2CA9B9F44480}">
      <dsp:nvSpPr>
        <dsp:cNvPr id="0" name=""/>
        <dsp:cNvSpPr/>
      </dsp:nvSpPr>
      <dsp:spPr>
        <a:xfrm>
          <a:off x="0" y="3263503"/>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164BA-79F9-4CF4-A4D6-78B0E713AE7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Learn More</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19A1D-263B-4011-9FD3-4852D7401EE4}"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17A74-BAF8-4F0B-85B2-4F2667CF76CF}" type="slidenum">
              <a:rPr lang="en-US" smtClean="0"/>
              <a:t>‹#›</a:t>
            </a:fld>
            <a:endParaRPr lang="en-US"/>
          </a:p>
        </p:txBody>
      </p:sp>
    </p:spTree>
    <p:extLst>
      <p:ext uri="{BB962C8B-B14F-4D97-AF65-F5344CB8AC3E}">
        <p14:creationId xmlns:p14="http://schemas.microsoft.com/office/powerpoint/2010/main" val="348512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17A74-BAF8-4F0B-85B2-4F2667CF76CF}" type="slidenum">
              <a:rPr lang="en-US" smtClean="0"/>
              <a:t>1</a:t>
            </a:fld>
            <a:endParaRPr lang="en-US"/>
          </a:p>
        </p:txBody>
      </p:sp>
    </p:spTree>
    <p:extLst>
      <p:ext uri="{BB962C8B-B14F-4D97-AF65-F5344CB8AC3E}">
        <p14:creationId xmlns:p14="http://schemas.microsoft.com/office/powerpoint/2010/main" val="208537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17A74-BAF8-4F0B-85B2-4F2667CF76CF}" type="slidenum">
              <a:rPr lang="en-US" smtClean="0"/>
              <a:t>11</a:t>
            </a:fld>
            <a:endParaRPr lang="en-US"/>
          </a:p>
        </p:txBody>
      </p:sp>
    </p:spTree>
    <p:extLst>
      <p:ext uri="{BB962C8B-B14F-4D97-AF65-F5344CB8AC3E}">
        <p14:creationId xmlns:p14="http://schemas.microsoft.com/office/powerpoint/2010/main" val="15475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A9BD9-BE43-EEC2-4766-2DC7A0A8B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E4A6D-4D2F-0A08-5DC9-3E7ADA773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1E051-C761-B22F-2AD3-02E373C7FE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B443FA-5DEE-341D-265A-03391AEDF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96997-A419-4D2B-94A7-9762C096C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08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17A74-BAF8-4F0B-85B2-4F2667CF76CF}" type="slidenum">
              <a:rPr lang="en-US" smtClean="0"/>
              <a:t>13</a:t>
            </a:fld>
            <a:endParaRPr lang="en-US"/>
          </a:p>
        </p:txBody>
      </p:sp>
    </p:spTree>
    <p:extLst>
      <p:ext uri="{BB962C8B-B14F-4D97-AF65-F5344CB8AC3E}">
        <p14:creationId xmlns:p14="http://schemas.microsoft.com/office/powerpoint/2010/main" val="299308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7A74-BAF8-4F0B-85B2-4F2667CF76CF}" type="slidenum">
              <a:rPr lang="en-US" smtClean="0"/>
              <a:t>14</a:t>
            </a:fld>
            <a:endParaRPr lang="en-US"/>
          </a:p>
        </p:txBody>
      </p:sp>
    </p:spTree>
    <p:extLst>
      <p:ext uri="{BB962C8B-B14F-4D97-AF65-F5344CB8AC3E}">
        <p14:creationId xmlns:p14="http://schemas.microsoft.com/office/powerpoint/2010/main" val="53315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7A74-BAF8-4F0B-85B2-4F2667CF76CF}" type="slidenum">
              <a:rPr lang="en-US" smtClean="0"/>
              <a:t>15</a:t>
            </a:fld>
            <a:endParaRPr lang="en-US"/>
          </a:p>
        </p:txBody>
      </p:sp>
    </p:spTree>
    <p:extLst>
      <p:ext uri="{BB962C8B-B14F-4D97-AF65-F5344CB8AC3E}">
        <p14:creationId xmlns:p14="http://schemas.microsoft.com/office/powerpoint/2010/main" val="1657373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17A74-BAF8-4F0B-85B2-4F2667CF76CF}" type="slidenum">
              <a:rPr lang="en-US" smtClean="0"/>
              <a:t>16</a:t>
            </a:fld>
            <a:endParaRPr lang="en-US"/>
          </a:p>
        </p:txBody>
      </p:sp>
    </p:spTree>
    <p:extLst>
      <p:ext uri="{BB962C8B-B14F-4D97-AF65-F5344CB8AC3E}">
        <p14:creationId xmlns:p14="http://schemas.microsoft.com/office/powerpoint/2010/main" val="19669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96997-A419-4D2B-94A7-9762C096CCC9}" type="slidenum">
              <a:rPr lang="en-US" smtClean="0"/>
              <a:t>17</a:t>
            </a:fld>
            <a:endParaRPr lang="en-US"/>
          </a:p>
        </p:txBody>
      </p:sp>
    </p:spTree>
    <p:extLst>
      <p:ext uri="{BB962C8B-B14F-4D97-AF65-F5344CB8AC3E}">
        <p14:creationId xmlns:p14="http://schemas.microsoft.com/office/powerpoint/2010/main" val="158196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7A74-BAF8-4F0B-85B2-4F2667CF76CF}" type="slidenum">
              <a:rPr lang="en-US" smtClean="0"/>
              <a:t>20</a:t>
            </a:fld>
            <a:endParaRPr lang="en-US"/>
          </a:p>
        </p:txBody>
      </p:sp>
    </p:spTree>
    <p:extLst>
      <p:ext uri="{BB962C8B-B14F-4D97-AF65-F5344CB8AC3E}">
        <p14:creationId xmlns:p14="http://schemas.microsoft.com/office/powerpoint/2010/main" val="2330315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67717A74-BAF8-4F0B-85B2-4F2667CF76CF}" type="slidenum">
              <a:rPr lang="en-US" smtClean="0"/>
              <a:t>21</a:t>
            </a:fld>
            <a:endParaRPr lang="en-US"/>
          </a:p>
        </p:txBody>
      </p:sp>
    </p:spTree>
    <p:extLst>
      <p:ext uri="{BB962C8B-B14F-4D97-AF65-F5344CB8AC3E}">
        <p14:creationId xmlns:p14="http://schemas.microsoft.com/office/powerpoint/2010/main" val="90524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7A74-BAF8-4F0B-85B2-4F2667CF76CF}" type="slidenum">
              <a:rPr lang="en-US" smtClean="0"/>
              <a:t>22</a:t>
            </a:fld>
            <a:endParaRPr lang="en-US"/>
          </a:p>
        </p:txBody>
      </p:sp>
    </p:spTree>
    <p:extLst>
      <p:ext uri="{BB962C8B-B14F-4D97-AF65-F5344CB8AC3E}">
        <p14:creationId xmlns:p14="http://schemas.microsoft.com/office/powerpoint/2010/main" val="134284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17A74-BAF8-4F0B-85B2-4F2667CF76CF}" type="slidenum">
              <a:rPr lang="en-US" smtClean="0"/>
              <a:t>2</a:t>
            </a:fld>
            <a:endParaRPr lang="en-US"/>
          </a:p>
        </p:txBody>
      </p:sp>
    </p:spTree>
    <p:extLst>
      <p:ext uri="{BB962C8B-B14F-4D97-AF65-F5344CB8AC3E}">
        <p14:creationId xmlns:p14="http://schemas.microsoft.com/office/powerpoint/2010/main" val="1717767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67717A74-BAF8-4F0B-85B2-4F2667CF76CF}" type="slidenum">
              <a:rPr lang="en-US" smtClean="0"/>
              <a:t>23</a:t>
            </a:fld>
            <a:endParaRPr lang="en-US"/>
          </a:p>
        </p:txBody>
      </p:sp>
    </p:spTree>
    <p:extLst>
      <p:ext uri="{BB962C8B-B14F-4D97-AF65-F5344CB8AC3E}">
        <p14:creationId xmlns:p14="http://schemas.microsoft.com/office/powerpoint/2010/main" val="1184890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17A74-BAF8-4F0B-85B2-4F2667CF76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57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17A74-BAF8-4F0B-85B2-4F2667CF76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919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B004A9-512F-4E10-9F2D-86E15F9A8AF0}" type="slidenum">
              <a:rPr lang="en-US" smtClean="0"/>
              <a:t>29</a:t>
            </a:fld>
            <a:endParaRPr lang="en-US"/>
          </a:p>
        </p:txBody>
      </p:sp>
    </p:spTree>
    <p:extLst>
      <p:ext uri="{BB962C8B-B14F-4D97-AF65-F5344CB8AC3E}">
        <p14:creationId xmlns:p14="http://schemas.microsoft.com/office/powerpoint/2010/main" val="52503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7A74-BAF8-4F0B-85B2-4F2667CF76CF}" type="slidenum">
              <a:rPr lang="en-US" smtClean="0"/>
              <a:t>3</a:t>
            </a:fld>
            <a:endParaRPr lang="en-US"/>
          </a:p>
        </p:txBody>
      </p:sp>
    </p:spTree>
    <p:extLst>
      <p:ext uri="{BB962C8B-B14F-4D97-AF65-F5344CB8AC3E}">
        <p14:creationId xmlns:p14="http://schemas.microsoft.com/office/powerpoint/2010/main" val="335385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7A74-BAF8-4F0B-85B2-4F2667CF76CF}" type="slidenum">
              <a:rPr lang="en-US" smtClean="0"/>
              <a:t>4</a:t>
            </a:fld>
            <a:endParaRPr lang="en-US"/>
          </a:p>
        </p:txBody>
      </p:sp>
    </p:spTree>
    <p:extLst>
      <p:ext uri="{BB962C8B-B14F-4D97-AF65-F5344CB8AC3E}">
        <p14:creationId xmlns:p14="http://schemas.microsoft.com/office/powerpoint/2010/main" val="256505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Noto Sans" panose="020B0502040504020204" pitchFamily="34" charset="0"/>
            </a:endParaRPr>
          </a:p>
          <a:p>
            <a:endParaRPr lang="en-US" dirty="0"/>
          </a:p>
        </p:txBody>
      </p:sp>
      <p:sp>
        <p:nvSpPr>
          <p:cNvPr id="4" name="Slide Number Placeholder 3"/>
          <p:cNvSpPr>
            <a:spLocks noGrp="1"/>
          </p:cNvSpPr>
          <p:nvPr>
            <p:ph type="sldNum" sz="quarter" idx="5"/>
          </p:nvPr>
        </p:nvSpPr>
        <p:spPr/>
        <p:txBody>
          <a:bodyPr/>
          <a:lstStyle/>
          <a:p>
            <a:fld id="{67717A74-BAF8-4F0B-85B2-4F2667CF76CF}" type="slidenum">
              <a:rPr lang="en-US" smtClean="0"/>
              <a:t>5</a:t>
            </a:fld>
            <a:endParaRPr lang="en-US"/>
          </a:p>
        </p:txBody>
      </p:sp>
    </p:spTree>
    <p:extLst>
      <p:ext uri="{BB962C8B-B14F-4D97-AF65-F5344CB8AC3E}">
        <p14:creationId xmlns:p14="http://schemas.microsoft.com/office/powerpoint/2010/main" val="247212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17A74-BAF8-4F0B-85B2-4F2667CF76CF}" type="slidenum">
              <a:rPr lang="en-US" smtClean="0"/>
              <a:t>6</a:t>
            </a:fld>
            <a:endParaRPr lang="en-US"/>
          </a:p>
        </p:txBody>
      </p:sp>
    </p:spTree>
    <p:extLst>
      <p:ext uri="{BB962C8B-B14F-4D97-AF65-F5344CB8AC3E}">
        <p14:creationId xmlns:p14="http://schemas.microsoft.com/office/powerpoint/2010/main" val="284263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7A74-BAF8-4F0B-85B2-4F2667CF76CF}" type="slidenum">
              <a:rPr lang="en-US" smtClean="0"/>
              <a:t>7</a:t>
            </a:fld>
            <a:endParaRPr lang="en-US"/>
          </a:p>
        </p:txBody>
      </p:sp>
    </p:spTree>
    <p:extLst>
      <p:ext uri="{BB962C8B-B14F-4D97-AF65-F5344CB8AC3E}">
        <p14:creationId xmlns:p14="http://schemas.microsoft.com/office/powerpoint/2010/main" val="374437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17A74-BAF8-4F0B-85B2-4F2667CF76CF}" type="slidenum">
              <a:rPr lang="en-US" smtClean="0"/>
              <a:t>9</a:t>
            </a:fld>
            <a:endParaRPr lang="en-US"/>
          </a:p>
        </p:txBody>
      </p:sp>
    </p:spTree>
    <p:extLst>
      <p:ext uri="{BB962C8B-B14F-4D97-AF65-F5344CB8AC3E}">
        <p14:creationId xmlns:p14="http://schemas.microsoft.com/office/powerpoint/2010/main" val="28543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17A74-BAF8-4F0B-85B2-4F2667CF76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94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hscmd.org/community-initiatives-and-outreach/hhs-logo/"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hscmd.org/community-initiatives-and-outreach/hhs-logo/"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3050-A702-327E-AB58-2FB592380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00878C-8612-4670-CEDC-9E00BE28E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08DBB-8B63-39A7-ADC6-905D155701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2F2AAE-38AB-C3DD-4CA8-7714FD760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A77D5-B9AF-C107-1D5F-F4E00DDBBB5E}"/>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316094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0332-4098-6F1D-62A3-EF59B65CC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7DF751-1390-0E3A-E3C5-EBC341EA6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9AC9D-12B6-CD71-1DA1-F075CB3741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2376F46-5477-66A0-60F9-CC47685C2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3C8AA-CAA2-E332-8F7E-D7E5869F9E58}"/>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304151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5CC87-C7E0-F521-8BF5-2C625D4896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BEB05-AFB5-79C7-FD8B-B37D863303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06CF-F651-A5DA-AF8F-3A953FFA51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C88211-0A57-E0A9-0B90-F91F2BC40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0FDDA-2436-A617-8FB9-E0108051DBE6}"/>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378209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p:nvSpPr>
        <p:spPr>
          <a:xfrm>
            <a:off x="914400" y="934648"/>
            <a:ext cx="10325100"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p:nvSpPr>
        <p:spPr>
          <a:xfrm>
            <a:off x="5161844" y="1527399"/>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1752601" y="1933574"/>
            <a:ext cx="8696324"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a:br>
            <a:br>
              <a:rPr lang="en-US"/>
            </a:br>
            <a:r>
              <a:rPr lang="en-US"/>
              <a:t>Click to edit Master title style</a:t>
            </a:r>
          </a:p>
        </p:txBody>
      </p:sp>
      <p:pic>
        <p:nvPicPr>
          <p:cNvPr id="3" name="Picture 2" descr="National Institutes of Health Logo: Turning Discovery Into Health">
            <a:extLst>
              <a:ext uri="{FF2B5EF4-FFF2-40B4-BE49-F238E27FC236}">
                <a16:creationId xmlns:a16="http://schemas.microsoft.com/office/drawing/2014/main" id="{87DB9C2C-EB91-0678-5958-D9767CAF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313" y="5838277"/>
            <a:ext cx="4224537" cy="655321"/>
          </a:xfrm>
          <a:prstGeom prst="rect">
            <a:avLst/>
          </a:prstGeom>
        </p:spPr>
      </p:pic>
      <p:pic>
        <p:nvPicPr>
          <p:cNvPr id="2" name="Picture 1" descr="HHS logo">
            <a:extLst>
              <a:ext uri="{FF2B5EF4-FFF2-40B4-BE49-F238E27FC236}">
                <a16:creationId xmlns:a16="http://schemas.microsoft.com/office/drawing/2014/main" id="{96D5C3A3-3705-E066-4509-9658451263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0475" y="5742796"/>
            <a:ext cx="904823" cy="820373"/>
          </a:xfrm>
          <a:prstGeom prst="rect">
            <a:avLst/>
          </a:prstGeom>
        </p:spPr>
      </p:pic>
    </p:spTree>
    <p:extLst>
      <p:ext uri="{BB962C8B-B14F-4D97-AF65-F5344CB8AC3E}">
        <p14:creationId xmlns:p14="http://schemas.microsoft.com/office/powerpoint/2010/main" val="303487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p:nvSpPr>
        <p:spPr>
          <a:xfrm>
            <a:off x="0" y="6429022"/>
            <a:ext cx="12192000" cy="428978"/>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ational Institutes of Health Logo: Turning Discovery Into Health">
            <a:extLst>
              <a:ext uri="{FF2B5EF4-FFF2-40B4-BE49-F238E27FC236}">
                <a16:creationId xmlns:a16="http://schemas.microsoft.com/office/drawing/2014/main" id="{D0806970-6BEC-C249-795F-C1EDD9CE5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52" y="5525389"/>
            <a:ext cx="4224537" cy="655321"/>
          </a:xfrm>
          <a:prstGeom prst="rect">
            <a:avLst/>
          </a:prstGeom>
        </p:spPr>
      </p:pic>
    </p:spTree>
    <p:extLst>
      <p:ext uri="{BB962C8B-B14F-4D97-AF65-F5344CB8AC3E}">
        <p14:creationId xmlns:p14="http://schemas.microsoft.com/office/powerpoint/2010/main" val="126432340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p:nvSpPr>
        <p:spPr>
          <a:xfrm>
            <a:off x="914400" y="934648"/>
            <a:ext cx="10325100"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p:nvSpPr>
        <p:spPr>
          <a:xfrm>
            <a:off x="5161844" y="1527399"/>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1752601" y="1933574"/>
            <a:ext cx="8696324"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a:br>
            <a:br>
              <a:rPr lang="en-US"/>
            </a:br>
            <a:r>
              <a:rPr lang="en-US"/>
              <a:t>Click to edit Master title style</a:t>
            </a:r>
          </a:p>
        </p:txBody>
      </p:sp>
      <p:pic>
        <p:nvPicPr>
          <p:cNvPr id="3" name="Picture 2" descr="National Institutes of Health Logo: Turning Discovery Into Health">
            <a:extLst>
              <a:ext uri="{FF2B5EF4-FFF2-40B4-BE49-F238E27FC236}">
                <a16:creationId xmlns:a16="http://schemas.microsoft.com/office/drawing/2014/main" id="{87DB9C2C-EB91-0678-5958-D9767CAF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313" y="5838277"/>
            <a:ext cx="4224537" cy="655321"/>
          </a:xfrm>
          <a:prstGeom prst="rect">
            <a:avLst/>
          </a:prstGeom>
        </p:spPr>
      </p:pic>
      <p:pic>
        <p:nvPicPr>
          <p:cNvPr id="2" name="Picture 1" descr="HHS logo">
            <a:extLst>
              <a:ext uri="{FF2B5EF4-FFF2-40B4-BE49-F238E27FC236}">
                <a16:creationId xmlns:a16="http://schemas.microsoft.com/office/drawing/2014/main" id="{96D5C3A3-3705-E066-4509-9658451263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0475" y="5742796"/>
            <a:ext cx="904823" cy="820373"/>
          </a:xfrm>
          <a:prstGeom prst="rect">
            <a:avLst/>
          </a:prstGeom>
        </p:spPr>
      </p:pic>
    </p:spTree>
    <p:extLst>
      <p:ext uri="{BB962C8B-B14F-4D97-AF65-F5344CB8AC3E}">
        <p14:creationId xmlns:p14="http://schemas.microsoft.com/office/powerpoint/2010/main" val="2281571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0021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825553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829874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r>
              <a:rPr lang="en-US"/>
              <a:t>Click icon to add chart</a:t>
            </a:r>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297753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28141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0486-9278-A844-3BD2-9EA012191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B5B28-87D4-CCE6-A994-BC4A5C6E1F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5D420-6C73-8050-FEC3-45DABF3047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8F9C4C-96C6-A4F1-A103-0B7676586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002E7-BB6C-EF72-98F2-EA0FF42C6D98}"/>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1807306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62313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5" name="Oval 2">
            <a:extLst>
              <a:ext uri="{FF2B5EF4-FFF2-40B4-BE49-F238E27FC236}">
                <a16:creationId xmlns:a16="http://schemas.microsoft.com/office/drawing/2014/main" id="{428F8D71-B409-4E39-8278-084A09EA4E09}"/>
              </a:ext>
            </a:extLst>
          </p:cNvPr>
          <p:cNvSpPr/>
          <p:nvPr/>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Oval 1">
            <a:extLst>
              <a:ext uri="{FF2B5EF4-FFF2-40B4-BE49-F238E27FC236}">
                <a16:creationId xmlns:a16="http://schemas.microsoft.com/office/drawing/2014/main" id="{0822A345-BBDB-4B7F-B49C-1F56538757FE}"/>
              </a:ext>
            </a:extLst>
          </p:cNvPr>
          <p:cNvSpPr/>
          <p:nvPr/>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935078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Oval 3">
            <a:extLst>
              <a:ext uri="{FF2B5EF4-FFF2-40B4-BE49-F238E27FC236}">
                <a16:creationId xmlns:a16="http://schemas.microsoft.com/office/drawing/2014/main" id="{6E181137-1E8E-4080-8045-736C7364C5C0}"/>
              </a:ext>
            </a:extLst>
          </p:cNvPr>
          <p:cNvSpPr/>
          <p:nvPr/>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Oval 2">
            <a:extLst>
              <a:ext uri="{FF2B5EF4-FFF2-40B4-BE49-F238E27FC236}">
                <a16:creationId xmlns:a16="http://schemas.microsoft.com/office/drawing/2014/main" id="{9F09F027-67B0-4832-AA05-069F00742A1F}"/>
              </a:ext>
            </a:extLst>
          </p:cNvPr>
          <p:cNvSpPr/>
          <p:nvPr/>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Oval 1">
            <a:extLst>
              <a:ext uri="{FF2B5EF4-FFF2-40B4-BE49-F238E27FC236}">
                <a16:creationId xmlns:a16="http://schemas.microsoft.com/office/drawing/2014/main" id="{22E415E1-457D-4CB7-831E-C9A83D7E2379}"/>
              </a:ext>
            </a:extLst>
          </p:cNvPr>
          <p:cNvSpPr/>
          <p:nvPr/>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885015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9" name="Oval 4">
            <a:extLst>
              <a:ext uri="{FF2B5EF4-FFF2-40B4-BE49-F238E27FC236}">
                <a16:creationId xmlns:a16="http://schemas.microsoft.com/office/drawing/2014/main" id="{B6A79364-8CF2-4CE5-8BCA-87345CE51044}"/>
              </a:ext>
            </a:extLst>
          </p:cNvPr>
          <p:cNvSpPr/>
          <p:nvPr/>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8" name="Oval 3">
            <a:extLst>
              <a:ext uri="{FF2B5EF4-FFF2-40B4-BE49-F238E27FC236}">
                <a16:creationId xmlns:a16="http://schemas.microsoft.com/office/drawing/2014/main" id="{D604F2E7-49C4-4E3A-BA01-3AAB9D427E3F}"/>
              </a:ext>
            </a:extLst>
          </p:cNvPr>
          <p:cNvSpPr/>
          <p:nvPr/>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7" name="Oval 1">
            <a:extLst>
              <a:ext uri="{FF2B5EF4-FFF2-40B4-BE49-F238E27FC236}">
                <a16:creationId xmlns:a16="http://schemas.microsoft.com/office/drawing/2014/main" id="{2787829E-EEB1-4AE1-B17E-EE6E2FBD230A}"/>
              </a:ext>
            </a:extLst>
          </p:cNvPr>
          <p:cNvSpPr/>
          <p:nvPr/>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982658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24027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5459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Tree>
    <p:extLst>
      <p:ext uri="{BB962C8B-B14F-4D97-AF65-F5344CB8AC3E}">
        <p14:creationId xmlns:p14="http://schemas.microsoft.com/office/powerpoint/2010/main" val="2787521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TBD</a:t>
            </a:r>
          </a:p>
          <a:p>
            <a:endParaRPr lang="en-US"/>
          </a:p>
          <a:p>
            <a:r>
              <a:rPr lang="en-US"/>
              <a:t>NIHGrantsEvents@nih.gov</a:t>
            </a:r>
          </a:p>
          <a:p>
            <a:endParaRPr lang="en-US"/>
          </a:p>
          <a:p>
            <a:r>
              <a:rPr lang="en-US"/>
              <a:t>@NIHGrants</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p:nvSpPr>
        <p:spPr>
          <a:xfrm>
            <a:off x="552450" y="4335578"/>
            <a:ext cx="1613336"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13" name="Title">
            <a:extLst>
              <a:ext uri="{FF2B5EF4-FFF2-40B4-BE49-F238E27FC236}">
                <a16:creationId xmlns:a16="http://schemas.microsoft.com/office/drawing/2014/main" id="{1FAF5A08-4F41-4A1E-B92D-888C0D675312}"/>
              </a:ext>
            </a:extLst>
          </p:cNvPr>
          <p:cNvSpPr txBox="1">
            <a:spLocks/>
          </p:cNvSpPr>
          <p:nvPr/>
        </p:nvSpPr>
        <p:spPr>
          <a:xfrm>
            <a:off x="167317" y="2766218"/>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pic>
        <p:nvPicPr>
          <p:cNvPr id="3" name="Picture 2" descr="National Institutes of Health Logo: Turning Discovery Into Health">
            <a:extLst>
              <a:ext uri="{FF2B5EF4-FFF2-40B4-BE49-F238E27FC236}">
                <a16:creationId xmlns:a16="http://schemas.microsoft.com/office/drawing/2014/main" id="{EC43E4D3-2873-EAC7-B270-F5F9A2F535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15300" y="3164136"/>
            <a:ext cx="3414878" cy="529725"/>
          </a:xfrm>
          <a:prstGeom prst="rect">
            <a:avLst/>
          </a:prstGeom>
        </p:spPr>
      </p:pic>
      <p:pic>
        <p:nvPicPr>
          <p:cNvPr id="4" name="Picture 3" descr="HHS logo">
            <a:extLst>
              <a:ext uri="{FF2B5EF4-FFF2-40B4-BE49-F238E27FC236}">
                <a16:creationId xmlns:a16="http://schemas.microsoft.com/office/drawing/2014/main" id="{AB788C02-BC84-E836-ABB4-B55363E136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5175" y="3049808"/>
            <a:ext cx="876248" cy="794465"/>
          </a:xfrm>
          <a:prstGeom prst="rect">
            <a:avLst/>
          </a:prstGeom>
        </p:spPr>
      </p:pic>
    </p:spTree>
    <p:extLst>
      <p:ext uri="{BB962C8B-B14F-4D97-AF65-F5344CB8AC3E}">
        <p14:creationId xmlns:p14="http://schemas.microsoft.com/office/powerpoint/2010/main" val="1346718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F8ED-3EF4-2ECF-9849-819C09569B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D5CB7-6E75-CA2E-3D15-D9C250667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A02DC4-9C28-7F84-2AB5-E093E0A4BA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47092E-234C-C48D-9169-9A4B14DC9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4FC6E-AD03-D26C-B1F2-CB90228C5F91}"/>
              </a:ext>
            </a:extLst>
          </p:cNvPr>
          <p:cNvSpPr>
            <a:spLocks noGrp="1"/>
          </p:cNvSpPr>
          <p:nvPr>
            <p:ph type="sldNum" sz="quarter" idx="12"/>
          </p:nvPr>
        </p:nvSpPr>
        <p:spPr/>
        <p:txBody>
          <a:bodyPr/>
          <a:lstStyle/>
          <a:p>
            <a:fld id="{56F0EA4C-3C7C-454B-9668-922380AF7916}" type="slidenum">
              <a:rPr lang="en-US" smtClean="0"/>
              <a:t>‹#›</a:t>
            </a:fld>
            <a:endParaRPr lang="en-US"/>
          </a:p>
        </p:txBody>
      </p:sp>
    </p:spTree>
    <p:extLst>
      <p:ext uri="{BB962C8B-B14F-4D97-AF65-F5344CB8AC3E}">
        <p14:creationId xmlns:p14="http://schemas.microsoft.com/office/powerpoint/2010/main" val="262333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43CB-A6CF-46B9-898D-A78CA0348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50A36-3855-5B5C-E37D-63E5A891F6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527328-DF35-6E53-7580-E00D704052D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A6C108-821B-F510-3D98-DAE38E3A5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7A6CE-15B1-2E06-DB0C-2AC0D7DFFF46}"/>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417281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4AFC-1F87-37BC-1DD7-9675B7A2D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701CF-C328-7234-27F1-BA8B7BAA2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B95139-245F-4403-04BA-95CB22EE56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4E3BA-7489-0704-BDCF-C5FE713A8FF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2CE24E-6BE8-3065-E0B7-C32B9B996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9AD4F-2669-E949-BECE-7CFEB086FC14}"/>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227534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B610-3C5B-5551-7BE3-A98B5C96E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F322DF-596F-09EC-3E6D-0A615E7B1C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3941A-4A79-CE09-06DB-F206069741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A6D94-8282-C51A-8BF5-5F5EE8D3A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717243-5075-8638-DF09-F60D96B679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6C3AB5-5008-7E53-9CD4-27174A3DD3D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7CFE431-85F6-ED62-98AE-256BE81952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05479E-5139-1B5B-8949-9E65D47F397F}"/>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46825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4971-9669-6FFF-5EC5-6ECAB482FE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3C2BB-852C-47FD-8C39-C7256D56C99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53488B4-CED3-17BA-0375-24B98F763B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68519-E8E6-7AD8-1DB4-9A77BC17A6CE}"/>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141819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50CD3-6595-0F9B-C72B-9935315CCFE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94440CF-1440-7E64-F0D3-EC928ACB17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47C319-FA2D-EC25-056B-34A8FFE0EFFA}"/>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190591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B556-76FE-455D-E7CB-5994D47CA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CFED9-DB8E-AE95-23B3-1492362D2C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73E97-0E95-2D52-023E-013920AF0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EC911-F2A2-3052-B39D-A052D94B3B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96E5DE6-0A2A-AC6C-D325-59C8EDBE1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BDFE8-E857-0459-68C7-8B51181AEAAE}"/>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17165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940D-0D8A-0F39-231D-DAE39042E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14141B-D1EB-6ABD-D4A4-240ABAEC2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BE256B-B642-2518-166D-7DEC04AE9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2A5BC-0CF4-1CE0-C758-A7F84DBF4B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81B534E-9A09-F1C6-7DD7-0272B25FA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44ED3-12B7-29CE-CCD9-6AA2443DBDE5}"/>
              </a:ext>
            </a:extLst>
          </p:cNvPr>
          <p:cNvSpPr>
            <a:spLocks noGrp="1"/>
          </p:cNvSpPr>
          <p:nvPr>
            <p:ph type="sldNum" sz="quarter" idx="12"/>
          </p:nvPr>
        </p:nvSpPr>
        <p:spPr/>
        <p:txBody>
          <a:bodyPr/>
          <a:lstStyle/>
          <a:p>
            <a:fld id="{156D82D5-916E-4F20-A08B-B5704D3D2D2B}" type="slidenum">
              <a:rPr lang="en-US" smtClean="0"/>
              <a:t>‹#›</a:t>
            </a:fld>
            <a:endParaRPr lang="en-US"/>
          </a:p>
        </p:txBody>
      </p:sp>
    </p:spTree>
    <p:extLst>
      <p:ext uri="{BB962C8B-B14F-4D97-AF65-F5344CB8AC3E}">
        <p14:creationId xmlns:p14="http://schemas.microsoft.com/office/powerpoint/2010/main" val="315650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56FFB-0202-4682-FBD0-F1E33EC701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78C778-A82F-0744-E6D9-ACAD8A5A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0ACD1-25EB-8A9D-3B36-D2537F513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D5C64B4-76BD-C805-DE0D-737A482BA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3FF934-C426-0E03-56C4-463ED747D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D82D5-916E-4F20-A08B-B5704D3D2D2B}" type="slidenum">
              <a:rPr lang="en-US" smtClean="0"/>
              <a:t>‹#›</a:t>
            </a:fld>
            <a:endParaRPr lang="en-US"/>
          </a:p>
        </p:txBody>
      </p:sp>
    </p:spTree>
    <p:extLst>
      <p:ext uri="{BB962C8B-B14F-4D97-AF65-F5344CB8AC3E}">
        <p14:creationId xmlns:p14="http://schemas.microsoft.com/office/powerpoint/2010/main" val="366198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6F0EA4C-3C7C-454B-9668-922380AF7916}" type="slidenum">
              <a:rPr lang="en-US" smtClean="0"/>
              <a:t>‹#›</a:t>
            </a:fld>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p:nvPicPr>
        <p:blipFill>
          <a:blip r:embed="rId18"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33768774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hyperlink" Target="https://grants.nih.gov/grants/how-to-apply-application-guide/forms-h/training-forms-h.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hyperlink" Target="https://www.nationalacademies.org/our-work/the-science-of-effective-mentoring-in-stem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notice-files/NOT-OD-17-050.htm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hemeOverride" Target="../theme/themeOverride2.xml"/><Relationship Id="rId5" Type="http://schemas.openxmlformats.org/officeDocument/2006/relationships/hyperlink" Target="https://grants.nih.gov/grants/forms-g/data-tables.htm" TargetMode="External"/><Relationship Id="rId4" Type="http://schemas.openxmlformats.org/officeDocument/2006/relationships/hyperlink" Target="https://grants.nih.gov/grants/guide/url_redirect.php?id=82400"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grants.nih.gov/policy/changes-coming-jan-2025/updates-to-training-grants.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policy/changes-coming-jan-2025/updates-to-nrsa.htm" TargetMode="External"/><Relationship Id="rId2" Type="http://schemas.openxmlformats.org/officeDocument/2006/relationships/hyperlink" Target="https://researchtraining.nih.gov/" TargetMode="External"/><Relationship Id="rId1" Type="http://schemas.openxmlformats.org/officeDocument/2006/relationships/slideLayout" Target="../slideLayouts/slideLayout15.xml"/><Relationship Id="rId5" Type="http://schemas.openxmlformats.org/officeDocument/2006/relationships/hyperlink" Target="https://www.era.nih.gov/need-help" TargetMode="External"/><Relationship Id="rId4" Type="http://schemas.openxmlformats.org/officeDocument/2006/relationships/hyperlink" Target="https://grants.nih.gov/grants/forms-g/data-tables.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hyperlink" Target="https://hscmd.org/community-initiatives-and-outreach/hhs-logo/" TargetMode="Externa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hyperlink" Target="https://commonfund.nih.gov/workforc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hyperlink" Target="https://grants.nih.gov/grants/guide/notice-files/NOT-OD-24-129.html" TargetMode="External"/><Relationship Id="rId5" Type="http://schemas.openxmlformats.org/officeDocument/2006/relationships/hyperlink" Target="https://grants.nih.gov/grants/forms-g/data-tables.htm" TargetMode="External"/><Relationship Id="rId4" Type="http://schemas.openxmlformats.org/officeDocument/2006/relationships/hyperlink" Target="https://grants.nih.gov/grants/guide/url_redirect.php?id=824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policy/peer/revisions-nih-fellowship-application-review-process.htm"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acd.od.nih.gov/working-groups/postdoc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93C69-224F-2DA3-96E9-11A3BC32E102}"/>
              </a:ext>
              <a:ext uri="{C183D7F6-B498-43B3-948B-1728B52AA6E4}">
                <adec:decorative xmlns:adec="http://schemas.microsoft.com/office/drawing/2017/decorative" val="1"/>
              </a:ext>
            </a:extLst>
          </p:cNvPr>
          <p:cNvSpPr>
            <a:spLocks noGrp="1"/>
          </p:cNvSpPr>
          <p:nvPr>
            <p:ph type="ctrTitle"/>
          </p:nvPr>
        </p:nvSpPr>
        <p:spPr/>
        <p:txBody>
          <a:bodyPr/>
          <a:lstStyle/>
          <a:p>
            <a:r>
              <a:rPr lang="en-US" sz="5800" dirty="0"/>
              <a:t>Updates to NIH Training Grant Applications</a:t>
            </a:r>
          </a:p>
        </p:txBody>
      </p:sp>
      <p:sp>
        <p:nvSpPr>
          <p:cNvPr id="5" name="Text Placeholder 4">
            <a:extLst>
              <a:ext uri="{FF2B5EF4-FFF2-40B4-BE49-F238E27FC236}">
                <a16:creationId xmlns:a16="http://schemas.microsoft.com/office/drawing/2014/main" id="{CC0FEF3D-A79D-2166-F5AF-EB7E78E07D3B}"/>
              </a:ext>
              <a:ext uri="{C183D7F6-B498-43B3-948B-1728B52AA6E4}">
                <adec:decorative xmlns:adec="http://schemas.microsoft.com/office/drawing/2017/decorative" val="1"/>
              </a:ext>
            </a:extLst>
          </p:cNvPr>
          <p:cNvSpPr>
            <a:spLocks noGrp="1"/>
          </p:cNvSpPr>
          <p:nvPr>
            <p:ph type="body" idx="1"/>
          </p:nvPr>
        </p:nvSpPr>
        <p:spPr/>
        <p:txBody>
          <a:bodyPr>
            <a:normAutofit fontScale="92500" lnSpcReduction="10000"/>
          </a:bodyPr>
          <a:lstStyle/>
          <a:p>
            <a:r>
              <a:rPr lang="en-US" sz="2000" b="1" dirty="0"/>
              <a:t>Public Webinar | June 5, 2024</a:t>
            </a:r>
          </a:p>
          <a:p>
            <a:r>
              <a:rPr lang="en-US" sz="2000" b="1" dirty="0"/>
              <a:t>Updated</a:t>
            </a:r>
            <a:r>
              <a:rPr lang="en-US" sz="2000" b="1"/>
              <a:t>: February 25, 2025</a:t>
            </a:r>
            <a:endParaRPr lang="en-US" sz="2000" b="1" dirty="0"/>
          </a:p>
        </p:txBody>
      </p:sp>
    </p:spTree>
    <p:extLst>
      <p:ext uri="{BB962C8B-B14F-4D97-AF65-F5344CB8AC3E}">
        <p14:creationId xmlns:p14="http://schemas.microsoft.com/office/powerpoint/2010/main" val="169585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C902F01-378E-8A04-8F4E-2B66E9D9DE84}"/>
              </a:ext>
              <a:ext uri="{C183D7F6-B498-43B3-948B-1728B52AA6E4}">
                <adec:decorative xmlns:adec="http://schemas.microsoft.com/office/drawing/2017/decorative" val="1"/>
              </a:ext>
            </a:extLst>
          </p:cNvPr>
          <p:cNvGrpSpPr/>
          <p:nvPr/>
        </p:nvGrpSpPr>
        <p:grpSpPr>
          <a:xfrm>
            <a:off x="262466" y="1334523"/>
            <a:ext cx="11667066" cy="4615184"/>
            <a:chOff x="262466" y="2591555"/>
            <a:chExt cx="11667066" cy="4434556"/>
          </a:xfrm>
        </p:grpSpPr>
        <p:sp>
          <p:nvSpPr>
            <p:cNvPr id="6" name="Rectangle: Rounded Corners 5">
              <a:extLst>
                <a:ext uri="{FF2B5EF4-FFF2-40B4-BE49-F238E27FC236}">
                  <a16:creationId xmlns:a16="http://schemas.microsoft.com/office/drawing/2014/main" id="{1C9F351C-8F45-7098-1D18-318D96DE06C7}"/>
                </a:ext>
              </a:extLst>
            </p:cNvPr>
            <p:cNvSpPr/>
            <p:nvPr/>
          </p:nvSpPr>
          <p:spPr>
            <a:xfrm>
              <a:off x="262466" y="4237503"/>
              <a:ext cx="11667066" cy="1185333"/>
            </a:xfrm>
            <a:prstGeom prst="roundRect">
              <a:avLst/>
            </a:prstGeom>
            <a:solidFill>
              <a:srgbClr val="D3E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21BDF2E-02B7-D86C-EDB9-65D9F05FD60C}"/>
                </a:ext>
              </a:extLst>
            </p:cNvPr>
            <p:cNvSpPr/>
            <p:nvPr/>
          </p:nvSpPr>
          <p:spPr>
            <a:xfrm>
              <a:off x="262466" y="2591555"/>
              <a:ext cx="11667066" cy="1185333"/>
            </a:xfrm>
            <a:prstGeom prst="roundRect">
              <a:avLst/>
            </a:prstGeom>
            <a:solidFill>
              <a:srgbClr val="B3D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026634B3-2431-5419-11CC-AA91B90DD684}"/>
                </a:ext>
              </a:extLst>
            </p:cNvPr>
            <p:cNvSpPr/>
            <p:nvPr/>
          </p:nvSpPr>
          <p:spPr>
            <a:xfrm>
              <a:off x="262466" y="5840778"/>
              <a:ext cx="11667066" cy="1185333"/>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itle 2">
            <a:extLst>
              <a:ext uri="{FF2B5EF4-FFF2-40B4-BE49-F238E27FC236}">
                <a16:creationId xmlns:a16="http://schemas.microsoft.com/office/drawing/2014/main" id="{E6CD1855-15AE-A582-E181-DE7E6BE107A1}"/>
              </a:ext>
            </a:extLst>
          </p:cNvPr>
          <p:cNvSpPr>
            <a:spLocks noGrp="1"/>
          </p:cNvSpPr>
          <p:nvPr>
            <p:ph type="title"/>
          </p:nvPr>
        </p:nvSpPr>
        <p:spPr>
          <a:xfrm>
            <a:off x="262467" y="246592"/>
            <a:ext cx="10515600" cy="1006475"/>
          </a:xfrm>
        </p:spPr>
        <p:txBody>
          <a:bodyPr/>
          <a:lstStyle/>
          <a:p>
            <a:r>
              <a:rPr lang="en-US" dirty="0"/>
              <a:t>Overview of Updates</a:t>
            </a:r>
          </a:p>
        </p:txBody>
      </p:sp>
      <p:sp>
        <p:nvSpPr>
          <p:cNvPr id="9" name="Slide Number Placeholder 8">
            <a:extLst>
              <a:ext uri="{FF2B5EF4-FFF2-40B4-BE49-F238E27FC236}">
                <a16:creationId xmlns:a16="http://schemas.microsoft.com/office/drawing/2014/main" id="{44FD4DCE-5CD4-4378-CECF-227EA9F15117}"/>
              </a:ext>
            </a:extLst>
          </p:cNvPr>
          <p:cNvSpPr>
            <a:spLocks noGrp="1"/>
          </p:cNvSpPr>
          <p:nvPr>
            <p:ph type="sldNum" sz="quarter" idx="12"/>
          </p:nvPr>
        </p:nvSpPr>
        <p:spPr/>
        <p:txBody>
          <a:bodyPr/>
          <a:lstStyle/>
          <a:p>
            <a:fld id="{56F0EA4C-3C7C-454B-9668-922380AF7916}" type="slidenum">
              <a:rPr lang="en-US" smtClean="0"/>
              <a:t>10</a:t>
            </a:fld>
            <a:endParaRPr lang="en-US"/>
          </a:p>
        </p:txBody>
      </p:sp>
      <p:sp>
        <p:nvSpPr>
          <p:cNvPr id="2" name="Content Placeholder 1">
            <a:extLst>
              <a:ext uri="{FF2B5EF4-FFF2-40B4-BE49-F238E27FC236}">
                <a16:creationId xmlns:a16="http://schemas.microsoft.com/office/drawing/2014/main" id="{A526A12C-37E4-B782-BF08-FE3917102B54}"/>
              </a:ext>
            </a:extLst>
          </p:cNvPr>
          <p:cNvSpPr>
            <a:spLocks noGrp="1"/>
          </p:cNvSpPr>
          <p:nvPr>
            <p:ph idx="1"/>
          </p:nvPr>
        </p:nvSpPr>
        <p:spPr>
          <a:xfrm>
            <a:off x="429683" y="1410442"/>
            <a:ext cx="11332633" cy="4583958"/>
          </a:xfrm>
        </p:spPr>
        <p:txBody>
          <a:bodyPr vert="horz" lIns="91440" tIns="45720" rIns="91440" bIns="45720" rtlCol="0" anchor="t">
            <a:normAutofit/>
          </a:bodyPr>
          <a:lstStyle/>
          <a:p>
            <a:pPr>
              <a:spcBef>
                <a:spcPts val="1800"/>
              </a:spcBef>
            </a:pPr>
            <a:r>
              <a:rPr lang="en-US" b="1" dirty="0">
                <a:latin typeface="Open Sans" panose="020B0606030504020204" pitchFamily="34" charset="0"/>
                <a:ea typeface="Open Sans" panose="020B0606030504020204" pitchFamily="34" charset="0"/>
                <a:cs typeface="Open Sans" panose="020B0606030504020204" pitchFamily="34" charset="0"/>
              </a:rPr>
              <a:t>Parent T NOFOs</a:t>
            </a:r>
          </a:p>
          <a:p>
            <a:pPr lvl="1">
              <a:buFont typeface="Courier New" panose="02070309020205020404" pitchFamily="49" charset="0"/>
              <a:buChar char="o"/>
            </a:pPr>
            <a:r>
              <a:rPr lang="en-US" dirty="0">
                <a:latin typeface="Open Sans" panose="020B0606030504020204" pitchFamily="34" charset="0"/>
                <a:ea typeface="Open Sans" panose="020B0606030504020204" pitchFamily="34" charset="0"/>
                <a:cs typeface="Open Sans" panose="020B0606030504020204" pitchFamily="34" charset="0"/>
              </a:rPr>
              <a:t>Add language regarding mentor training expectations and career outcomes.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r>
              <a:rPr lang="en-US" b="1" dirty="0">
                <a:latin typeface="Open Sans" panose="020B0606030504020204" pitchFamily="34" charset="0"/>
                <a:ea typeface="Open Sans" panose="020B0606030504020204" pitchFamily="34" charset="0"/>
                <a:cs typeface="Open Sans" panose="020B0606030504020204" pitchFamily="34" charset="0"/>
              </a:rPr>
              <a:t>Peer Review</a:t>
            </a:r>
          </a:p>
          <a:p>
            <a:pPr lvl="1">
              <a:buFont typeface="Courier New" panose="02070309020205020404" pitchFamily="49" charset="0"/>
              <a:buChar char="o"/>
            </a:pPr>
            <a:r>
              <a:rPr lang="en-US" dirty="0">
                <a:latin typeface="Open Sans" panose="020B0606030504020204" pitchFamily="34" charset="0"/>
                <a:ea typeface="Open Sans" panose="020B0606030504020204" pitchFamily="34" charset="0"/>
                <a:cs typeface="Open Sans" panose="020B0606030504020204" pitchFamily="34" charset="0"/>
              </a:rPr>
              <a:t>“Training in Responsible Conduct of Research” will contribute to overall impact score.</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b="1" dirty="0">
                <a:latin typeface="Open Sans" panose="020B0606030504020204" pitchFamily="34" charset="0"/>
                <a:ea typeface="Open Sans" panose="020B0606030504020204" pitchFamily="34" charset="0"/>
                <a:cs typeface="Open Sans" panose="020B0606030504020204" pitchFamily="34" charset="0"/>
              </a:rPr>
              <a:t>NRSA Data Tables</a:t>
            </a:r>
          </a:p>
          <a:p>
            <a:pPr lvl="1">
              <a:buFont typeface="Courier New" panose="02070309020205020404" pitchFamily="49" charset="0"/>
              <a:buChar char="o"/>
            </a:pPr>
            <a:r>
              <a:rPr lang="en-US" dirty="0">
                <a:latin typeface="Open Sans" panose="020B0606030504020204" pitchFamily="34" charset="0"/>
                <a:ea typeface="Open Sans" panose="020B0606030504020204" pitchFamily="34" charset="0"/>
                <a:cs typeface="Open Sans" panose="020B0606030504020204" pitchFamily="34" charset="0"/>
              </a:rPr>
              <a:t>Update to reduce burden and promote consistent information collection.</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8164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AA1C-5B00-BDF1-3D08-F8174392B681}"/>
              </a:ext>
            </a:extLst>
          </p:cNvPr>
          <p:cNvSpPr>
            <a:spLocks noGrp="1"/>
          </p:cNvSpPr>
          <p:nvPr>
            <p:ph type="title"/>
          </p:nvPr>
        </p:nvSpPr>
        <p:spPr>
          <a:xfrm>
            <a:off x="347098" y="186268"/>
            <a:ext cx="11090458" cy="1320800"/>
          </a:xfrm>
        </p:spPr>
        <p:txBody>
          <a:bodyPr>
            <a:normAutofit/>
          </a:bodyPr>
          <a:lstStyle/>
          <a:p>
            <a:r>
              <a:rPr lang="en-US" dirty="0"/>
              <a:t>PHS 398 Research Training Program Plan Form - Current</a:t>
            </a:r>
          </a:p>
        </p:txBody>
      </p:sp>
      <p:sp>
        <p:nvSpPr>
          <p:cNvPr id="7" name="Content Placeholder 1">
            <a:extLst>
              <a:ext uri="{FF2B5EF4-FFF2-40B4-BE49-F238E27FC236}">
                <a16:creationId xmlns:a16="http://schemas.microsoft.com/office/drawing/2014/main" id="{5C1C4E50-405E-728F-A3A2-913D223F841D}"/>
              </a:ext>
            </a:extLst>
          </p:cNvPr>
          <p:cNvSpPr txBox="1">
            <a:spLocks/>
          </p:cNvSpPr>
          <p:nvPr/>
        </p:nvSpPr>
        <p:spPr>
          <a:xfrm>
            <a:off x="568960" y="1962864"/>
            <a:ext cx="6830060" cy="4366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1"/>
              </a:buClr>
              <a:buFont typeface="+mj-lt"/>
              <a:buAutoNum type="arabicPeriod" startAt="2"/>
            </a:pPr>
            <a:r>
              <a:rPr lang="en-US" dirty="0">
                <a:latin typeface="+mn-lt"/>
              </a:rPr>
              <a:t>Program Plan (25-Page Limit) </a:t>
            </a:r>
          </a:p>
          <a:p>
            <a:pPr lvl="1"/>
            <a:r>
              <a:rPr lang="en-US" dirty="0">
                <a:latin typeface="+mn-lt"/>
              </a:rPr>
              <a:t>Background</a:t>
            </a:r>
          </a:p>
          <a:p>
            <a:pPr lvl="1"/>
            <a:r>
              <a:rPr lang="en-US" dirty="0">
                <a:latin typeface="+mn-lt"/>
              </a:rPr>
              <a:t>Program Plan</a:t>
            </a:r>
            <a:endParaRPr lang="en-US" b="1" dirty="0">
              <a:latin typeface="+mn-lt"/>
            </a:endParaRPr>
          </a:p>
          <a:p>
            <a:pPr marL="457200" indent="-457200">
              <a:buClr>
                <a:schemeClr val="accent1"/>
              </a:buClr>
              <a:buFont typeface="+mj-lt"/>
              <a:buAutoNum type="arabicPeriod" startAt="4"/>
            </a:pPr>
            <a:r>
              <a:rPr lang="en-US" dirty="0">
                <a:latin typeface="+mn-lt"/>
              </a:rPr>
              <a:t>Plan for Instruction in the Responsible Conduct of Research </a:t>
            </a:r>
          </a:p>
          <a:p>
            <a:pPr marL="457200" indent="-457200">
              <a:buClr>
                <a:schemeClr val="accent1"/>
              </a:buClr>
              <a:buFont typeface="+mj-lt"/>
              <a:buAutoNum type="arabicPeriod" startAt="4"/>
            </a:pPr>
            <a:r>
              <a:rPr lang="en-US" dirty="0">
                <a:latin typeface="+mn-lt"/>
              </a:rPr>
              <a:t>Plan for Instruction in Methods for Enhancing Reproducibility </a:t>
            </a:r>
          </a:p>
          <a:p>
            <a:pPr marL="457200" indent="-457200">
              <a:buClr>
                <a:schemeClr val="accent1"/>
              </a:buClr>
              <a:buFont typeface="+mj-lt"/>
              <a:buAutoNum type="arabicPeriod" startAt="4"/>
            </a:pPr>
            <a:r>
              <a:rPr lang="en-US" dirty="0">
                <a:latin typeface="+mn-lt"/>
              </a:rPr>
              <a:t>Multiple PD/PI Leadership Plan (if applicable) </a:t>
            </a:r>
          </a:p>
          <a:p>
            <a:pPr marL="457200" indent="-457200">
              <a:buClr>
                <a:schemeClr val="accent1"/>
              </a:buClr>
              <a:buFont typeface="+mj-lt"/>
              <a:buAutoNum type="arabicPeriod" startAt="4"/>
            </a:pPr>
            <a:r>
              <a:rPr lang="en-US" dirty="0">
                <a:latin typeface="+mn-lt"/>
              </a:rPr>
              <a:t>Progress Report (for Renewal applications)</a:t>
            </a:r>
          </a:p>
          <a:p>
            <a:pPr marL="0" indent="0">
              <a:buNone/>
            </a:pPr>
            <a:endParaRPr lang="en-US" sz="2800" dirty="0">
              <a:latin typeface="+mn-lt"/>
            </a:endParaRPr>
          </a:p>
          <a:p>
            <a:pPr marL="0" indent="0">
              <a:buFont typeface="Arial" panose="020B0604020202020204" pitchFamily="34" charset="0"/>
              <a:buNone/>
            </a:pPr>
            <a:endParaRPr lang="en-US" sz="2800" b="1" dirty="0"/>
          </a:p>
        </p:txBody>
      </p:sp>
      <p:pic>
        <p:nvPicPr>
          <p:cNvPr id="19" name="Picture 18" descr="The PHS 398 Research Training Program form as it will appear for impacted training grant applications submitted on or after January 25, 2025. The new form for Recruitment Plan to Enhance Diversity is highlighted.&#10;">
            <a:extLst>
              <a:ext uri="{FF2B5EF4-FFF2-40B4-BE49-F238E27FC236}">
                <a16:creationId xmlns:a16="http://schemas.microsoft.com/office/drawing/2014/main" id="{9F3DC46A-84C7-DD3B-5092-6469BAC18168}"/>
              </a:ext>
            </a:extLst>
          </p:cNvPr>
          <p:cNvPicPr>
            <a:picLocks noChangeAspect="1"/>
          </p:cNvPicPr>
          <p:nvPr/>
        </p:nvPicPr>
        <p:blipFill>
          <a:blip r:embed="rId3"/>
          <a:stretch>
            <a:fillRect/>
          </a:stretch>
        </p:blipFill>
        <p:spPr>
          <a:xfrm>
            <a:off x="7492981" y="1566256"/>
            <a:ext cx="4529721" cy="4730906"/>
          </a:xfrm>
          <a:prstGeom prst="rect">
            <a:avLst/>
          </a:prstGeom>
        </p:spPr>
      </p:pic>
      <p:sp>
        <p:nvSpPr>
          <p:cNvPr id="11" name="Speech Bubble: Rectangle 10">
            <a:extLst>
              <a:ext uri="{FF2B5EF4-FFF2-40B4-BE49-F238E27FC236}">
                <a16:creationId xmlns:a16="http://schemas.microsoft.com/office/drawing/2014/main" id="{DDA4A173-0C05-FF1B-0930-AA8068E5A932}"/>
              </a:ext>
            </a:extLst>
          </p:cNvPr>
          <p:cNvSpPr/>
          <p:nvPr/>
        </p:nvSpPr>
        <p:spPr>
          <a:xfrm>
            <a:off x="4925060" y="1078068"/>
            <a:ext cx="2367774" cy="1634600"/>
          </a:xfrm>
          <a:prstGeom prst="wedgeRectCallout">
            <a:avLst>
              <a:gd name="adj1" fmla="val 61363"/>
              <a:gd name="adj2" fmla="val 5289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The Recruitment Plan to Enhance Diversity will no longer be considered by reviewers</a:t>
            </a:r>
          </a:p>
        </p:txBody>
      </p:sp>
      <p:sp>
        <p:nvSpPr>
          <p:cNvPr id="5" name="TextBox 4">
            <a:extLst>
              <a:ext uri="{FF2B5EF4-FFF2-40B4-BE49-F238E27FC236}">
                <a16:creationId xmlns:a16="http://schemas.microsoft.com/office/drawing/2014/main" id="{D98DFDE5-D371-0CA5-A2CC-E8CEBD486CC2}"/>
              </a:ext>
            </a:extLst>
          </p:cNvPr>
          <p:cNvSpPr txBox="1"/>
          <p:nvPr/>
        </p:nvSpPr>
        <p:spPr>
          <a:xfrm>
            <a:off x="3290349" y="6494162"/>
            <a:ext cx="5516767" cy="261610"/>
          </a:xfrm>
          <a:prstGeom prst="rect">
            <a:avLst/>
          </a:prstGeom>
          <a:solidFill>
            <a:srgbClr val="E2E9F6"/>
          </a:solidFill>
        </p:spPr>
        <p:txBody>
          <a:bodyPr wrap="square">
            <a:spAutoFit/>
          </a:bodyPr>
          <a:lstStyle/>
          <a:p>
            <a:r>
              <a:rPr lang="en-US" sz="1100">
                <a:hlinkClick r:id="rId4"/>
              </a:rPr>
              <a:t>https://grants.nih.gov/grants/how-to-apply-application-guide/forms-h/training-forms-h.pdf</a:t>
            </a:r>
            <a:endParaRPr lang="en-US" sz="1100"/>
          </a:p>
        </p:txBody>
      </p:sp>
      <p:sp>
        <p:nvSpPr>
          <p:cNvPr id="6" name="Slide Number Placeholder 5">
            <a:extLst>
              <a:ext uri="{FF2B5EF4-FFF2-40B4-BE49-F238E27FC236}">
                <a16:creationId xmlns:a16="http://schemas.microsoft.com/office/drawing/2014/main" id="{E5EE7DF0-51A4-9A7E-23B2-7B533579B0AD}"/>
              </a:ext>
            </a:extLst>
          </p:cNvPr>
          <p:cNvSpPr>
            <a:spLocks noGrp="1"/>
          </p:cNvSpPr>
          <p:nvPr>
            <p:ph type="sldNum" sz="quarter" idx="12"/>
          </p:nvPr>
        </p:nvSpPr>
        <p:spPr/>
        <p:txBody>
          <a:bodyPr/>
          <a:lstStyle/>
          <a:p>
            <a:fld id="{56F0EA4C-3C7C-454B-9668-922380AF7916}" type="slidenum">
              <a:rPr lang="en-US" smtClean="0"/>
              <a:t>11</a:t>
            </a:fld>
            <a:endParaRPr lang="en-US"/>
          </a:p>
        </p:txBody>
      </p:sp>
    </p:spTree>
    <p:extLst>
      <p:ext uri="{BB962C8B-B14F-4D97-AF65-F5344CB8AC3E}">
        <p14:creationId xmlns:p14="http://schemas.microsoft.com/office/powerpoint/2010/main" val="239193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67E2-2F68-E484-AB0A-EA8CF34C4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EA52BA-A1EC-EAA1-BC9D-BE14FCEA6CD8}"/>
              </a:ext>
            </a:extLst>
          </p:cNvPr>
          <p:cNvSpPr>
            <a:spLocks noGrp="1"/>
          </p:cNvSpPr>
          <p:nvPr>
            <p:ph type="title"/>
          </p:nvPr>
        </p:nvSpPr>
        <p:spPr>
          <a:xfrm>
            <a:off x="468595" y="261504"/>
            <a:ext cx="10515600" cy="877749"/>
          </a:xfrm>
        </p:spPr>
        <p:txBody>
          <a:bodyPr>
            <a:normAutofit/>
          </a:bodyPr>
          <a:lstStyle/>
          <a:p>
            <a:r>
              <a:rPr lang="en-US" dirty="0"/>
              <a:t>Mentor Training Expectations</a:t>
            </a:r>
          </a:p>
        </p:txBody>
      </p:sp>
      <p:pic>
        <p:nvPicPr>
          <p:cNvPr id="5" name="Picture 4" descr="Cover of the NASEM Consensus Study Report &quot;The Science of Effective Mentorship in STEMM.&quot;">
            <a:extLst>
              <a:ext uri="{FF2B5EF4-FFF2-40B4-BE49-F238E27FC236}">
                <a16:creationId xmlns:a16="http://schemas.microsoft.com/office/drawing/2014/main" id="{5F308F40-27A0-C16B-68C5-55A08F669B69}"/>
              </a:ext>
            </a:extLst>
          </p:cNvPr>
          <p:cNvPicPr>
            <a:picLocks noChangeAspect="1"/>
          </p:cNvPicPr>
          <p:nvPr/>
        </p:nvPicPr>
        <p:blipFill>
          <a:blip r:embed="rId3">
            <a:alphaModFix amt="68000"/>
          </a:blip>
          <a:stretch>
            <a:fillRect/>
          </a:stretch>
        </p:blipFill>
        <p:spPr>
          <a:xfrm>
            <a:off x="553975" y="1139253"/>
            <a:ext cx="2744070" cy="3808097"/>
          </a:xfrm>
          <a:prstGeom prst="rect">
            <a:avLst/>
          </a:prstGeom>
        </p:spPr>
      </p:pic>
      <p:sp>
        <p:nvSpPr>
          <p:cNvPr id="6" name="Content Placeholder 2">
            <a:extLst>
              <a:ext uri="{FF2B5EF4-FFF2-40B4-BE49-F238E27FC236}">
                <a16:creationId xmlns:a16="http://schemas.microsoft.com/office/drawing/2014/main" id="{38E03D51-9A51-805B-33D8-2DFF3D26662A}"/>
              </a:ext>
            </a:extLst>
          </p:cNvPr>
          <p:cNvSpPr txBox="1">
            <a:spLocks/>
          </p:cNvSpPr>
          <p:nvPr/>
        </p:nvSpPr>
        <p:spPr>
          <a:xfrm>
            <a:off x="339286" y="4777700"/>
            <a:ext cx="3328722" cy="5886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600" b="0" i="0" u="none" strike="noStrike" kern="1200" cap="none" spc="0" normalizeH="0" baseline="0" noProof="0" dirty="0">
                <a:ln>
                  <a:noFill/>
                </a:ln>
                <a:solidFill>
                  <a:srgbClr val="4472C4"/>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NASEM (2019):</a:t>
            </a:r>
            <a:r>
              <a:rPr lang="en-US" sz="1600" dirty="0">
                <a:solidFill>
                  <a:srgbClr val="4472C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a:t>
            </a:r>
            <a:r>
              <a:rPr kumimoji="0" lang="en-US" sz="1600" b="0" i="0" u="none" strike="noStrike" kern="1200" cap="none" spc="0" normalizeH="0" baseline="0" noProof="0" dirty="0">
                <a:ln>
                  <a:noFill/>
                </a:ln>
                <a:solidFill>
                  <a:srgbClr val="4472C4"/>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The Science of Effective Mentoring in STEMM</a:t>
            </a:r>
            <a:endParaRPr lang="en-US" sz="1600" b="0" i="0" u="none" strike="noStrike" kern="1200" cap="none" spc="0" normalizeH="0" baseline="0" noProof="0" dirty="0">
              <a:ln>
                <a:noFill/>
              </a:ln>
              <a:solidFill>
                <a:srgbClr val="4472C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National Research Mentoring Network (NRMN) Logo&#10;">
            <a:extLst>
              <a:ext uri="{FF2B5EF4-FFF2-40B4-BE49-F238E27FC236}">
                <a16:creationId xmlns:a16="http://schemas.microsoft.com/office/drawing/2014/main" id="{09D093D5-49A8-B34E-D610-FE35A9D37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52" y="5424433"/>
            <a:ext cx="2420286" cy="588627"/>
          </a:xfrm>
          <a:prstGeom prst="rect">
            <a:avLst/>
          </a:prstGeom>
        </p:spPr>
      </p:pic>
      <p:sp>
        <p:nvSpPr>
          <p:cNvPr id="3" name="Content Placeholder 2">
            <a:extLst>
              <a:ext uri="{FF2B5EF4-FFF2-40B4-BE49-F238E27FC236}">
                <a16:creationId xmlns:a16="http://schemas.microsoft.com/office/drawing/2014/main" id="{FB2175BD-4439-41EC-ACA3-F5B3A1B4D998}"/>
              </a:ext>
            </a:extLst>
          </p:cNvPr>
          <p:cNvSpPr>
            <a:spLocks noGrp="1"/>
          </p:cNvSpPr>
          <p:nvPr>
            <p:ph idx="1"/>
          </p:nvPr>
        </p:nvSpPr>
        <p:spPr>
          <a:xfrm>
            <a:off x="3874169" y="1262743"/>
            <a:ext cx="7849236" cy="5333753"/>
          </a:xfrm>
        </p:spPr>
        <p:txBody>
          <a:bodyPr vert="horz" lIns="91440" tIns="45720" rIns="91440" bIns="45720" rtlCol="0" anchor="t">
            <a:normAutofit lnSpcReduction="10000"/>
          </a:bodyPr>
          <a:lstStyle/>
          <a:p>
            <a:pPr>
              <a:lnSpc>
                <a:spcPct val="100000"/>
              </a:lnSpc>
              <a:spcBef>
                <a:spcPts val="0"/>
              </a:spcBef>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Formal training in </a:t>
            </a:r>
            <a:r>
              <a:rPr lang="en-US" b="1" dirty="0">
                <a:latin typeface="Open Sans" panose="020B0606030504020204" pitchFamily="34" charset="0"/>
                <a:ea typeface="Open Sans" panose="020B0606030504020204" pitchFamily="34" charset="0"/>
                <a:cs typeface="Open Sans" panose="020B0606030504020204" pitchFamily="34" charset="0"/>
              </a:rPr>
              <a:t>effective, evidence-informed mentoring practices </a:t>
            </a:r>
            <a:r>
              <a:rPr lang="en-US" dirty="0">
                <a:latin typeface="Open Sans" panose="020B0606030504020204" pitchFamily="34" charset="0"/>
                <a:ea typeface="Open Sans" panose="020B0606030504020204" pitchFamily="34" charset="0"/>
                <a:cs typeface="Open Sans" panose="020B0606030504020204" pitchFamily="34" charset="0"/>
              </a:rPr>
              <a:t>improves the knowledge and mentoring skills of research mentors across career stages. </a:t>
            </a:r>
          </a:p>
          <a:p>
            <a:pPr>
              <a:lnSpc>
                <a:spcPct val="100000"/>
              </a:lnSpc>
              <a:spcBef>
                <a:spcPts val="0"/>
              </a:spcBef>
              <a:spcAft>
                <a:spcPts val="1200"/>
              </a:spcAft>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Access to </a:t>
            </a:r>
            <a:r>
              <a:rPr lang="en-US" b="1" dirty="0">
                <a:latin typeface="Open Sans" panose="020B0606030504020204" pitchFamily="34" charset="0"/>
                <a:ea typeface="Open Sans" panose="020B0606030504020204" pitchFamily="34" charset="0"/>
                <a:cs typeface="Open Sans" panose="020B0606030504020204" pitchFamily="34" charset="0"/>
              </a:rPr>
              <a:t>high-quality mentoring </a:t>
            </a:r>
            <a:r>
              <a:rPr lang="en-US" dirty="0">
                <a:latin typeface="Open Sans" panose="020B0606030504020204" pitchFamily="34" charset="0"/>
                <a:ea typeface="Open Sans" panose="020B0606030504020204" pitchFamily="34" charset="0"/>
                <a:cs typeface="Open Sans" panose="020B0606030504020204" pitchFamily="34" charset="0"/>
              </a:rPr>
              <a:t>through structured training programs has been linked to </a:t>
            </a:r>
            <a:r>
              <a:rPr lang="en-US" b="1" dirty="0">
                <a:latin typeface="Open Sans" panose="020B0606030504020204" pitchFamily="34" charset="0"/>
                <a:ea typeface="Open Sans" panose="020B0606030504020204" pitchFamily="34" charset="0"/>
                <a:cs typeface="Open Sans" panose="020B0606030504020204" pitchFamily="34" charset="0"/>
              </a:rPr>
              <a:t>enhanced trainee productivity </a:t>
            </a:r>
            <a:r>
              <a:rPr lang="en-US" dirty="0">
                <a:latin typeface="Open Sans" panose="020B0606030504020204" pitchFamily="34" charset="0"/>
                <a:ea typeface="Open Sans" panose="020B0606030504020204" pitchFamily="34" charset="0"/>
                <a:cs typeface="Open Sans" panose="020B0606030504020204" pitchFamily="34" charset="0"/>
              </a:rPr>
              <a:t>and commitment to a research career.</a:t>
            </a:r>
          </a:p>
          <a:p>
            <a:pPr>
              <a:lnSpc>
                <a:spcPct val="100000"/>
              </a:lnSpc>
              <a:spcBef>
                <a:spcPts val="0"/>
              </a:spcBef>
              <a:spcAft>
                <a:spcPts val="1200"/>
              </a:spcAft>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1200"/>
              </a:spcAft>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Planned Updates:</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Mentor Training language will be included in Parent T32 Program Considerations, Program Plan Instructions, and Review Criteria.</a:t>
            </a:r>
          </a:p>
        </p:txBody>
      </p:sp>
      <p:sp>
        <p:nvSpPr>
          <p:cNvPr id="7" name="Slide Number Placeholder 6">
            <a:extLst>
              <a:ext uri="{FF2B5EF4-FFF2-40B4-BE49-F238E27FC236}">
                <a16:creationId xmlns:a16="http://schemas.microsoft.com/office/drawing/2014/main" id="{4085E031-9B8A-BEE2-8A76-DF8B9D01FC62}"/>
              </a:ext>
            </a:extLst>
          </p:cNvPr>
          <p:cNvSpPr>
            <a:spLocks noGrp="1"/>
          </p:cNvSpPr>
          <p:nvPr>
            <p:ph type="sldNum" sz="quarter" idx="12"/>
          </p:nvPr>
        </p:nvSpPr>
        <p:spPr/>
        <p:txBody>
          <a:bodyPr/>
          <a:lstStyle/>
          <a:p>
            <a:fld id="{56F0EA4C-3C7C-454B-9668-922380AF7916}" type="slidenum">
              <a:rPr lang="en-US" smtClean="0"/>
              <a:t>12</a:t>
            </a:fld>
            <a:endParaRPr lang="en-US"/>
          </a:p>
        </p:txBody>
      </p:sp>
    </p:spTree>
    <p:extLst>
      <p:ext uri="{BB962C8B-B14F-4D97-AF65-F5344CB8AC3E}">
        <p14:creationId xmlns:p14="http://schemas.microsoft.com/office/powerpoint/2010/main" val="279511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3F84-F2FD-0D7E-F156-7BD15D87C35E}"/>
              </a:ext>
            </a:extLst>
          </p:cNvPr>
          <p:cNvSpPr>
            <a:spLocks noGrp="1"/>
          </p:cNvSpPr>
          <p:nvPr>
            <p:ph type="title"/>
          </p:nvPr>
        </p:nvSpPr>
        <p:spPr>
          <a:xfrm>
            <a:off x="270933" y="152400"/>
            <a:ext cx="11362267" cy="1504421"/>
          </a:xfrm>
        </p:spPr>
        <p:txBody>
          <a:bodyPr>
            <a:normAutofit/>
          </a:bodyPr>
          <a:lstStyle/>
          <a:p>
            <a:r>
              <a:rPr lang="en-US" dirty="0"/>
              <a:t>Parent T32: Mentoring Training Language – Program Considerations</a:t>
            </a:r>
          </a:p>
        </p:txBody>
      </p:sp>
      <p:sp>
        <p:nvSpPr>
          <p:cNvPr id="3" name="Slide Number Placeholder 2">
            <a:extLst>
              <a:ext uri="{FF2B5EF4-FFF2-40B4-BE49-F238E27FC236}">
                <a16:creationId xmlns:a16="http://schemas.microsoft.com/office/drawing/2014/main" id="{85483D82-3771-486B-E0F8-D77F42B597EA}"/>
              </a:ext>
            </a:extLst>
          </p:cNvPr>
          <p:cNvSpPr>
            <a:spLocks noGrp="1"/>
          </p:cNvSpPr>
          <p:nvPr>
            <p:ph type="sldNum" sz="quarter" idx="12"/>
          </p:nvPr>
        </p:nvSpPr>
        <p:spPr/>
        <p:txBody>
          <a:bodyPr/>
          <a:lstStyle/>
          <a:p>
            <a:fld id="{56F0EA4C-3C7C-454B-9668-922380AF7916}" type="slidenum">
              <a:rPr lang="en-US" smtClean="0"/>
              <a:t>13</a:t>
            </a:fld>
            <a:endParaRPr lang="en-US"/>
          </a:p>
        </p:txBody>
      </p:sp>
      <p:sp>
        <p:nvSpPr>
          <p:cNvPr id="7" name="Content Placeholder 6">
            <a:extLst>
              <a:ext uri="{FF2B5EF4-FFF2-40B4-BE49-F238E27FC236}">
                <a16:creationId xmlns:a16="http://schemas.microsoft.com/office/drawing/2014/main" id="{64E7BA30-24E2-2070-D6B7-1F328B703454}"/>
              </a:ext>
            </a:extLst>
          </p:cNvPr>
          <p:cNvSpPr>
            <a:spLocks noGrp="1"/>
          </p:cNvSpPr>
          <p:nvPr>
            <p:ph idx="1"/>
          </p:nvPr>
        </p:nvSpPr>
        <p:spPr>
          <a:xfrm>
            <a:off x="169333" y="1656821"/>
            <a:ext cx="11559401" cy="4608512"/>
          </a:xfrm>
        </p:spPr>
        <p:txBody>
          <a:bodyPr>
            <a:noAutofit/>
          </a:bodyPr>
          <a:lstStyle/>
          <a:p>
            <a:pPr marL="0" marR="0" indent="0">
              <a:lnSpc>
                <a:spcPct val="107000"/>
              </a:lnSpc>
              <a:spcBef>
                <a:spcPts val="0"/>
              </a:spcBef>
              <a:spcAft>
                <a:spcPts val="800"/>
              </a:spcAft>
              <a:buNone/>
            </a:pPr>
            <a:r>
              <a:rPr lang="en-US" sz="2400" kern="100" dirty="0">
                <a:effectLst/>
                <a:latin typeface="Open Sans" panose="020B0606030504020204" pitchFamily="34" charset="0"/>
                <a:ea typeface="Open Sans" panose="020B0606030504020204" pitchFamily="34" charset="0"/>
                <a:cs typeface="Open Sans" panose="020B0606030504020204" pitchFamily="34" charset="0"/>
              </a:rPr>
              <a:t>Funded training programs are expected to support </a:t>
            </a: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effective mentorship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by ensuring all program faculty complete formal mentor training and periodic refreshers.  </a:t>
            </a:r>
          </a:p>
          <a:p>
            <a:pPr marL="576263" marR="0" lvl="0" indent="-342900">
              <a:lnSpc>
                <a:spcPct val="107000"/>
              </a:lnSpc>
              <a:spcBef>
                <a:spcPts val="1200"/>
              </a:spcBef>
              <a:spcAft>
                <a:spcPts val="0"/>
              </a:spcAft>
            </a:pPr>
            <a:r>
              <a:rPr lang="en-US" kern="100" dirty="0">
                <a:effectLst/>
                <a:latin typeface="Open Sans" panose="020B0606030504020204" pitchFamily="34" charset="0"/>
                <a:ea typeface="Open Sans" panose="020B0606030504020204" pitchFamily="34" charset="0"/>
                <a:cs typeface="Open Sans" panose="020B0606030504020204" pitchFamily="34" charset="0"/>
              </a:rPr>
              <a:t>Aligning expectations.</a:t>
            </a:r>
          </a:p>
          <a:p>
            <a:pPr marL="576263" marR="0" lvl="0" indent="-342900">
              <a:lnSpc>
                <a:spcPct val="107000"/>
              </a:lnSpc>
              <a:spcBef>
                <a:spcPts val="0"/>
              </a:spcBef>
              <a:spcAft>
                <a:spcPts val="0"/>
              </a:spcAft>
            </a:pPr>
            <a:r>
              <a:rPr lang="en-US" kern="100" dirty="0">
                <a:effectLst/>
                <a:latin typeface="Open Sans" panose="020B0606030504020204" pitchFamily="34" charset="0"/>
                <a:ea typeface="Open Sans" panose="020B0606030504020204" pitchFamily="34" charset="0"/>
                <a:cs typeface="Open Sans" panose="020B0606030504020204" pitchFamily="34" charset="0"/>
              </a:rPr>
              <a:t>Maintaining effective communication.</a:t>
            </a:r>
          </a:p>
          <a:p>
            <a:pPr marL="576263" marR="0" lvl="0" indent="-342900">
              <a:lnSpc>
                <a:spcPct val="107000"/>
              </a:lnSpc>
              <a:spcBef>
                <a:spcPts val="0"/>
              </a:spcBef>
              <a:spcAft>
                <a:spcPts val="0"/>
              </a:spcAft>
            </a:pPr>
            <a:r>
              <a:rPr lang="en-US" kern="100" dirty="0">
                <a:effectLst/>
                <a:latin typeface="Open Sans" panose="020B0606030504020204" pitchFamily="34" charset="0"/>
                <a:ea typeface="Open Sans" panose="020B0606030504020204" pitchFamily="34" charset="0"/>
                <a:cs typeface="Open Sans" panose="020B0606030504020204" pitchFamily="34" charset="0"/>
              </a:rPr>
              <a:t>Fostering independence.</a:t>
            </a:r>
          </a:p>
          <a:p>
            <a:pPr marL="576263" marR="0" lvl="0" indent="-342900">
              <a:lnSpc>
                <a:spcPct val="107000"/>
              </a:lnSpc>
              <a:spcBef>
                <a:spcPts val="0"/>
              </a:spcBef>
              <a:spcAft>
                <a:spcPts val="0"/>
              </a:spcAft>
            </a:pPr>
            <a:r>
              <a:rPr lang="en-US" kern="100" dirty="0">
                <a:effectLst/>
                <a:latin typeface="Open Sans" panose="020B0606030504020204" pitchFamily="34" charset="0"/>
                <a:ea typeface="Open Sans" panose="020B0606030504020204" pitchFamily="34" charset="0"/>
                <a:cs typeface="Open Sans" panose="020B0606030504020204" pitchFamily="34" charset="0"/>
              </a:rPr>
              <a:t>Assessing scholars’ understanding of scientific research.</a:t>
            </a:r>
          </a:p>
          <a:p>
            <a:pPr marL="576263" marR="0" lvl="0" indent="-342900">
              <a:lnSpc>
                <a:spcPct val="107000"/>
              </a:lnSpc>
              <a:spcBef>
                <a:spcPts val="0"/>
              </a:spcBef>
              <a:spcAft>
                <a:spcPts val="0"/>
              </a:spcAft>
            </a:pPr>
            <a:r>
              <a:rPr lang="en-US" kern="100" dirty="0">
                <a:effectLst/>
                <a:latin typeface="Open Sans" panose="020B0606030504020204" pitchFamily="34" charset="0"/>
                <a:ea typeface="Open Sans" panose="020B0606030504020204" pitchFamily="34" charset="0"/>
                <a:cs typeface="Open Sans" panose="020B0606030504020204" pitchFamily="34" charset="0"/>
              </a:rPr>
              <a:t>Enhancing professional development. </a:t>
            </a:r>
          </a:p>
          <a:p>
            <a:pPr marL="576263" marR="0" lvl="0" indent="-342900">
              <a:lnSpc>
                <a:spcPct val="107000"/>
              </a:lnSpc>
              <a:spcBef>
                <a:spcPts val="0"/>
              </a:spcBef>
              <a:spcAft>
                <a:spcPts val="800"/>
              </a:spcAft>
            </a:pPr>
            <a:r>
              <a:rPr lang="en-US" kern="100" dirty="0">
                <a:effectLst/>
                <a:latin typeface="Open Sans" panose="020B0606030504020204" pitchFamily="34" charset="0"/>
                <a:ea typeface="Open Sans" panose="020B0606030504020204" pitchFamily="34" charset="0"/>
                <a:cs typeface="Open Sans" panose="020B0606030504020204" pitchFamily="34" charset="0"/>
              </a:rPr>
              <a:t>Articulating your mentoring philosophy and plan.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ight Brace 3">
            <a:extLst>
              <a:ext uri="{FF2B5EF4-FFF2-40B4-BE49-F238E27FC236}">
                <a16:creationId xmlns:a16="http://schemas.microsoft.com/office/drawing/2014/main" id="{1BB637AB-41E7-41CC-C588-ED9813ECB9BB}"/>
              </a:ext>
              <a:ext uri="{C183D7F6-B498-43B3-948B-1728B52AA6E4}">
                <adec:decorative xmlns:adec="http://schemas.microsoft.com/office/drawing/2017/decorative" val="1"/>
              </a:ext>
            </a:extLst>
          </p:cNvPr>
          <p:cNvSpPr/>
          <p:nvPr/>
        </p:nvSpPr>
        <p:spPr>
          <a:xfrm>
            <a:off x="8484433" y="3218325"/>
            <a:ext cx="934537" cy="2572875"/>
          </a:xfrm>
          <a:prstGeom prst="rightBrace">
            <a:avLst>
              <a:gd name="adj1" fmla="val 8333"/>
              <a:gd name="adj2" fmla="val 50597"/>
            </a:avLst>
          </a:prstGeom>
          <a:ln w="28575">
            <a:solidFill>
              <a:srgbClr val="C00000">
                <a:alpha val="54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4B9ACF1-B046-4974-9C4E-FA018530FD9C}"/>
              </a:ext>
            </a:extLst>
          </p:cNvPr>
          <p:cNvSpPr txBox="1"/>
          <p:nvPr/>
        </p:nvSpPr>
        <p:spPr>
          <a:xfrm>
            <a:off x="9418971" y="3429000"/>
            <a:ext cx="2758594" cy="2246769"/>
          </a:xfrm>
          <a:prstGeom prst="rect">
            <a:avLst/>
          </a:prstGeom>
          <a:noFill/>
        </p:spPr>
        <p:txBody>
          <a:bodyPr wrap="square">
            <a:spAutoFit/>
          </a:bodyPr>
          <a:lstStyle/>
          <a:p>
            <a:r>
              <a:rPr lang="en-US" sz="2000" kern="1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Programs should consider the following as potential mentor training components and adapt to program and trainee needs.</a:t>
            </a:r>
            <a:endPar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025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956C-C2ED-C335-E4B7-6409D9800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48C2F-43FD-6B77-4404-46C146757A2C}"/>
              </a:ext>
            </a:extLst>
          </p:cNvPr>
          <p:cNvSpPr>
            <a:spLocks noGrp="1"/>
          </p:cNvSpPr>
          <p:nvPr>
            <p:ph type="title"/>
          </p:nvPr>
        </p:nvSpPr>
        <p:spPr>
          <a:xfrm>
            <a:off x="270933" y="178858"/>
            <a:ext cx="11049000" cy="1511830"/>
          </a:xfrm>
        </p:spPr>
        <p:txBody>
          <a:bodyPr>
            <a:normAutofit/>
          </a:bodyPr>
          <a:lstStyle/>
          <a:p>
            <a:r>
              <a:rPr lang="en-US" dirty="0"/>
              <a:t>Parent T32: Mentor Training Language – Program Plan and Review </a:t>
            </a:r>
          </a:p>
        </p:txBody>
      </p:sp>
      <p:sp>
        <p:nvSpPr>
          <p:cNvPr id="3" name="Slide Number Placeholder 2">
            <a:extLst>
              <a:ext uri="{FF2B5EF4-FFF2-40B4-BE49-F238E27FC236}">
                <a16:creationId xmlns:a16="http://schemas.microsoft.com/office/drawing/2014/main" id="{8D5F2346-D66F-9021-6943-B8148039BF30}"/>
              </a:ext>
            </a:extLst>
          </p:cNvPr>
          <p:cNvSpPr>
            <a:spLocks noGrp="1"/>
          </p:cNvSpPr>
          <p:nvPr>
            <p:ph type="sldNum" sz="quarter" idx="12"/>
          </p:nvPr>
        </p:nvSpPr>
        <p:spPr/>
        <p:txBody>
          <a:bodyPr/>
          <a:lstStyle/>
          <a:p>
            <a:fld id="{56F0EA4C-3C7C-454B-9668-922380AF7916}" type="slidenum">
              <a:rPr lang="en-US" smtClean="0"/>
              <a:t>14</a:t>
            </a:fld>
            <a:endParaRPr lang="en-US"/>
          </a:p>
        </p:txBody>
      </p:sp>
      <p:sp>
        <p:nvSpPr>
          <p:cNvPr id="5" name="Content Placeholder 2">
            <a:extLst>
              <a:ext uri="{FF2B5EF4-FFF2-40B4-BE49-F238E27FC236}">
                <a16:creationId xmlns:a16="http://schemas.microsoft.com/office/drawing/2014/main" id="{6EAB56D3-9FE6-1687-9DFC-CDD005A11D79}"/>
              </a:ext>
            </a:extLst>
          </p:cNvPr>
          <p:cNvSpPr txBox="1">
            <a:spLocks noGrp="1"/>
          </p:cNvSpPr>
          <p:nvPr>
            <p:ph idx="1"/>
          </p:nvPr>
        </p:nvSpPr>
        <p:spPr>
          <a:xfrm>
            <a:off x="270933" y="1897165"/>
            <a:ext cx="11454035" cy="4376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Program Plan (Program Faculty) will be updated so applicants describe both the </a:t>
            </a:r>
            <a:r>
              <a:rPr lang="en-US" sz="2400" b="1" u="sng"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faculty participants</a:t>
            </a:r>
            <a:r>
              <a:rPr lang="en-US" sz="2400" b="1"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sz="2400" b="1" u="sng"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planned mentor training and oversight.</a:t>
            </a:r>
          </a:p>
          <a:p>
            <a:pPr>
              <a:lnSpc>
                <a:spcPct val="100000"/>
              </a:lnSpc>
            </a:pPr>
            <a:r>
              <a:rPr lang="en-US"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planned strategy and </a:t>
            </a:r>
            <a:r>
              <a:rPr lang="en-US" sz="2000" kern="100" dirty="0">
                <a:solidFill>
                  <a:srgbClr val="C00000"/>
                </a:solidFill>
                <a:latin typeface="Open Sans" panose="020B0606030504020204" pitchFamily="34" charset="0"/>
                <a:ea typeface="Open Sans" panose="020B0606030504020204" pitchFamily="34" charset="0"/>
                <a:cs typeface="Open Sans" panose="020B0606030504020204" pitchFamily="34" charset="0"/>
              </a:rPr>
              <a:t>administrative structure to oversee and monitor </a:t>
            </a:r>
            <a:r>
              <a:rPr lang="en-US"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program and ensure appropriate and timely trainee progress. </a:t>
            </a:r>
          </a:p>
          <a:p>
            <a:pPr>
              <a:lnSpc>
                <a:spcPct val="100000"/>
              </a:lnSpc>
            </a:pPr>
            <a:r>
              <a:rPr lang="en-US"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the </a:t>
            </a:r>
            <a:r>
              <a:rPr lang="en-US" sz="2000" kern="100" dirty="0">
                <a:solidFill>
                  <a:srgbClr val="C00000"/>
                </a:solidFill>
                <a:latin typeface="Open Sans" panose="020B0606030504020204" pitchFamily="34" charset="0"/>
                <a:ea typeface="Open Sans" panose="020B0606030504020204" pitchFamily="34" charset="0"/>
                <a:cs typeface="Open Sans" panose="020B0606030504020204" pitchFamily="34" charset="0"/>
              </a:rPr>
              <a:t>participating faculty are trained to ensure the use of evidence-informed mentoring practices </a:t>
            </a:r>
            <a:r>
              <a:rPr lang="en-US"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that promote trainee development.</a:t>
            </a:r>
          </a:p>
          <a:p>
            <a:pPr>
              <a:lnSpc>
                <a:spcPct val="100000"/>
              </a:lnSpc>
            </a:pPr>
            <a:endParaRPr lang="en-US" sz="2200" kern="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spcAft>
                <a:spcPts val="800"/>
              </a:spcAft>
              <a:buFont typeface="Arial" panose="020B0604020202020204" pitchFamily="34" charset="0"/>
              <a:buNone/>
            </a:pPr>
            <a:r>
              <a:rPr lang="en-US" sz="2400" b="1"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Peer Review: </a:t>
            </a:r>
            <a:r>
              <a:rPr lang="en-US" sz="24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NIH will incorporate additional questions into the review criteria to align with these changes. </a:t>
            </a:r>
          </a:p>
        </p:txBody>
      </p:sp>
    </p:spTree>
    <p:extLst>
      <p:ext uri="{BB962C8B-B14F-4D97-AF65-F5344CB8AC3E}">
        <p14:creationId xmlns:p14="http://schemas.microsoft.com/office/powerpoint/2010/main" val="417129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956C-C2ED-C335-E4B7-6409D9800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48C2F-43FD-6B77-4404-46C146757A2C}"/>
              </a:ext>
            </a:extLst>
          </p:cNvPr>
          <p:cNvSpPr>
            <a:spLocks noGrp="1"/>
          </p:cNvSpPr>
          <p:nvPr>
            <p:ph type="title"/>
          </p:nvPr>
        </p:nvSpPr>
        <p:spPr>
          <a:xfrm>
            <a:off x="270933" y="178858"/>
            <a:ext cx="11049000" cy="1511830"/>
          </a:xfrm>
        </p:spPr>
        <p:txBody>
          <a:bodyPr>
            <a:normAutofit/>
          </a:bodyPr>
          <a:lstStyle/>
          <a:p>
            <a:r>
              <a:rPr lang="en-US" dirty="0"/>
              <a:t>Parent T32: Trainee Career Development – Program Plan and Review </a:t>
            </a:r>
          </a:p>
        </p:txBody>
      </p:sp>
      <p:sp>
        <p:nvSpPr>
          <p:cNvPr id="3" name="Slide Number Placeholder 2">
            <a:extLst>
              <a:ext uri="{FF2B5EF4-FFF2-40B4-BE49-F238E27FC236}">
                <a16:creationId xmlns:a16="http://schemas.microsoft.com/office/drawing/2014/main" id="{077A0A5A-8873-AC52-9220-45D39B333E38}"/>
              </a:ext>
            </a:extLst>
          </p:cNvPr>
          <p:cNvSpPr>
            <a:spLocks noGrp="1"/>
          </p:cNvSpPr>
          <p:nvPr>
            <p:ph type="sldNum" sz="quarter" idx="12"/>
          </p:nvPr>
        </p:nvSpPr>
        <p:spPr/>
        <p:txBody>
          <a:bodyPr/>
          <a:lstStyle/>
          <a:p>
            <a:fld id="{56F0EA4C-3C7C-454B-9668-922380AF7916}" type="slidenum">
              <a:rPr lang="en-US" smtClean="0"/>
              <a:t>15</a:t>
            </a:fld>
            <a:endParaRPr lang="en-US"/>
          </a:p>
        </p:txBody>
      </p:sp>
      <p:sp>
        <p:nvSpPr>
          <p:cNvPr id="5" name="Content Placeholder 2">
            <a:extLst>
              <a:ext uri="{FF2B5EF4-FFF2-40B4-BE49-F238E27FC236}">
                <a16:creationId xmlns:a16="http://schemas.microsoft.com/office/drawing/2014/main" id="{6EAB56D3-9FE6-1687-9DFC-CDD005A11D79}"/>
              </a:ext>
            </a:extLst>
          </p:cNvPr>
          <p:cNvSpPr txBox="1">
            <a:spLocks noGrp="1"/>
          </p:cNvSpPr>
          <p:nvPr>
            <p:ph idx="1"/>
          </p:nvPr>
        </p:nvSpPr>
        <p:spPr>
          <a:xfrm>
            <a:off x="135466" y="1685311"/>
            <a:ext cx="1192106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kern="100">
                <a:solidFill>
                  <a:schemeClr val="tx1"/>
                </a:solidFill>
                <a:latin typeface="Open Sans" panose="020B0606030504020204" pitchFamily="34" charset="0"/>
                <a:ea typeface="Open Sans" panose="020B0606030504020204" pitchFamily="34" charset="0"/>
                <a:cs typeface="Open Sans" panose="020B0606030504020204" pitchFamily="34" charset="0"/>
              </a:rPr>
              <a:t>Program Plan (Proposed Training) will be updated to incorporate instructions on program activities to promote trainee career development, for example:</a:t>
            </a:r>
          </a:p>
          <a:p>
            <a:pPr>
              <a:lnSpc>
                <a:spcPct val="100000"/>
              </a:lnSpc>
            </a:pPr>
            <a:r>
              <a:rPr lang="en-US" sz="2000" kern="100">
                <a:solidFill>
                  <a:schemeClr val="tx1"/>
                </a:solidFill>
                <a:latin typeface="Open Sans" panose="020B0606030504020204" pitchFamily="34" charset="0"/>
                <a:ea typeface="Open Sans" panose="020B0606030504020204" pitchFamily="34" charset="0"/>
                <a:cs typeface="Open Sans" panose="020B0606030504020204" pitchFamily="34" charset="0"/>
              </a:rPr>
              <a:t>Training for </a:t>
            </a:r>
            <a:r>
              <a:rPr lang="en-US" sz="2000" kern="100">
                <a:solidFill>
                  <a:srgbClr val="C00000"/>
                </a:solidFill>
                <a:latin typeface="Open Sans" panose="020B0606030504020204" pitchFamily="34" charset="0"/>
                <a:ea typeface="Open Sans" panose="020B0606030504020204" pitchFamily="34" charset="0"/>
                <a:cs typeface="Open Sans" panose="020B0606030504020204" pitchFamily="34" charset="0"/>
              </a:rPr>
              <a:t>careers in the biomedical research workforce, </a:t>
            </a:r>
            <a:r>
              <a:rPr lang="en-US" sz="2000" kern="100">
                <a:solidFill>
                  <a:schemeClr val="tx1"/>
                </a:solidFill>
                <a:latin typeface="Open Sans" panose="020B0606030504020204" pitchFamily="34" charset="0"/>
                <a:ea typeface="Open Sans" panose="020B0606030504020204" pitchFamily="34" charset="0"/>
                <a:cs typeface="Open Sans" panose="020B0606030504020204" pitchFamily="34" charset="0"/>
              </a:rPr>
              <a:t>that is, the </a:t>
            </a:r>
            <a:r>
              <a:rPr lang="en-US" sz="2000" kern="100">
                <a:solidFill>
                  <a:srgbClr val="C00000"/>
                </a:solidFill>
                <a:latin typeface="Open Sans" panose="020B0606030504020204" pitchFamily="34" charset="0"/>
                <a:ea typeface="Open Sans" panose="020B0606030504020204" pitchFamily="34" charset="0"/>
                <a:cs typeface="Open Sans" panose="020B0606030504020204" pitchFamily="34" charset="0"/>
              </a:rPr>
              <a:t>breadth of careers</a:t>
            </a:r>
            <a:r>
              <a:rPr lang="en-US" sz="2000" kern="100">
                <a:solidFill>
                  <a:schemeClr val="tx1"/>
                </a:solidFill>
                <a:latin typeface="Open Sans" panose="020B0606030504020204" pitchFamily="34" charset="0"/>
                <a:ea typeface="Open Sans" panose="020B0606030504020204" pitchFamily="34" charset="0"/>
                <a:cs typeface="Open Sans" panose="020B0606030504020204" pitchFamily="34" charset="0"/>
              </a:rPr>
              <a:t> that sustain the biomedical research enterprise (which includes, but is not exclusive to, careers as independent NIH-funded investigators). </a:t>
            </a:r>
          </a:p>
          <a:p>
            <a:pPr>
              <a:lnSpc>
                <a:spcPct val="100000"/>
              </a:lnSpc>
            </a:pPr>
            <a:r>
              <a:rPr lang="en-US" sz="2000" kern="100">
                <a:solidFill>
                  <a:schemeClr val="tx1"/>
                </a:solidFill>
                <a:latin typeface="Open Sans" panose="020B0606030504020204" pitchFamily="34" charset="0"/>
                <a:ea typeface="Open Sans" panose="020B0606030504020204" pitchFamily="34" charset="0"/>
                <a:cs typeface="Open Sans" panose="020B0606030504020204" pitchFamily="34" charset="0"/>
              </a:rPr>
              <a:t>How the program will provide appropriate </a:t>
            </a:r>
            <a:r>
              <a:rPr lang="en-US" sz="2000" kern="100">
                <a:solidFill>
                  <a:srgbClr val="C00000"/>
                </a:solidFill>
                <a:latin typeface="Open Sans" panose="020B0606030504020204" pitchFamily="34" charset="0"/>
                <a:ea typeface="Open Sans" panose="020B0606030504020204" pitchFamily="34" charset="0"/>
                <a:cs typeface="Open Sans" panose="020B0606030504020204" pitchFamily="34" charset="0"/>
              </a:rPr>
              <a:t>learning opportunities </a:t>
            </a:r>
            <a:r>
              <a:rPr lang="en-US" sz="2000" kern="100">
                <a:solidFill>
                  <a:schemeClr val="tx1"/>
                </a:solidFill>
                <a:latin typeface="Open Sans" panose="020B0606030504020204" pitchFamily="34" charset="0"/>
                <a:ea typeface="Open Sans" panose="020B0606030504020204" pitchFamily="34" charset="0"/>
                <a:cs typeface="Open Sans" panose="020B0606030504020204" pitchFamily="34" charset="0"/>
              </a:rPr>
              <a:t>(for example, informational interviews, shadowing, internships) to allow trainees to develop the </a:t>
            </a:r>
            <a:r>
              <a:rPr lang="en-US" sz="2000" kern="100">
                <a:solidFill>
                  <a:srgbClr val="C00000"/>
                </a:solidFill>
                <a:latin typeface="Open Sans" panose="020B0606030504020204" pitchFamily="34" charset="0"/>
                <a:ea typeface="Open Sans" panose="020B0606030504020204" pitchFamily="34" charset="0"/>
                <a:cs typeface="Open Sans" panose="020B0606030504020204" pitchFamily="34" charset="0"/>
              </a:rPr>
              <a:t>professional skills and networks</a:t>
            </a:r>
            <a:r>
              <a:rPr lang="en-US" sz="2000" kern="100">
                <a:solidFill>
                  <a:schemeClr val="tx1"/>
                </a:solidFill>
                <a:latin typeface="Open Sans" panose="020B0606030504020204" pitchFamily="34" charset="0"/>
                <a:ea typeface="Open Sans" panose="020B0606030504020204" pitchFamily="34" charset="0"/>
                <a:cs typeface="Open Sans" panose="020B0606030504020204" pitchFamily="34" charset="0"/>
              </a:rPr>
              <a:t> to transition into careers in biomedical research workforce.</a:t>
            </a:r>
            <a:endParaRPr lang="en-US" sz="200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spcAft>
                <a:spcPts val="800"/>
              </a:spcAft>
              <a:buFont typeface="Arial" panose="020B0604020202020204" pitchFamily="34" charset="0"/>
              <a:buNone/>
            </a:pPr>
            <a:endParaRPr lang="en-US" sz="2200" b="1" kern="1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spcAft>
                <a:spcPts val="800"/>
              </a:spcAft>
              <a:buFont typeface="Arial" panose="020B0604020202020204" pitchFamily="34" charset="0"/>
              <a:buNone/>
            </a:pPr>
            <a:r>
              <a:rPr lang="en-US" sz="2400" b="1" kern="100">
                <a:solidFill>
                  <a:schemeClr val="tx1"/>
                </a:solidFill>
                <a:latin typeface="Open Sans" panose="020B0606030504020204" pitchFamily="34" charset="0"/>
                <a:ea typeface="Open Sans" panose="020B0606030504020204" pitchFamily="34" charset="0"/>
                <a:cs typeface="Open Sans" panose="020B0606030504020204" pitchFamily="34" charset="0"/>
              </a:rPr>
              <a:t>Peer Review: </a:t>
            </a:r>
            <a:r>
              <a:rPr lang="en-US" sz="2400" kern="100">
                <a:solidFill>
                  <a:schemeClr val="tx1"/>
                </a:solidFill>
                <a:latin typeface="Open Sans" panose="020B0606030504020204" pitchFamily="34" charset="0"/>
                <a:ea typeface="Open Sans" panose="020B0606030504020204" pitchFamily="34" charset="0"/>
                <a:cs typeface="Open Sans" panose="020B0606030504020204" pitchFamily="34" charset="0"/>
              </a:rPr>
              <a:t>NIH will incorporate additional questions into the review criteria to align with these changes. </a:t>
            </a:r>
          </a:p>
        </p:txBody>
      </p:sp>
    </p:spTree>
    <p:extLst>
      <p:ext uri="{BB962C8B-B14F-4D97-AF65-F5344CB8AC3E}">
        <p14:creationId xmlns:p14="http://schemas.microsoft.com/office/powerpoint/2010/main" val="398085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D451BC-7055-1F92-36C5-DCBCC23DA266}"/>
              </a:ext>
            </a:extLst>
          </p:cNvPr>
          <p:cNvSpPr>
            <a:spLocks noGrp="1"/>
          </p:cNvSpPr>
          <p:nvPr>
            <p:ph type="title"/>
          </p:nvPr>
        </p:nvSpPr>
        <p:spPr>
          <a:xfrm>
            <a:off x="530557" y="365125"/>
            <a:ext cx="11130886" cy="701676"/>
          </a:xfrm>
        </p:spPr>
        <p:txBody>
          <a:bodyPr>
            <a:normAutofit/>
          </a:bodyPr>
          <a:lstStyle/>
          <a:p>
            <a:r>
              <a:rPr lang="en-US" dirty="0">
                <a:solidFill>
                  <a:schemeClr val="tx1"/>
                </a:solidFill>
              </a:rPr>
              <a:t>Data Tables</a:t>
            </a:r>
          </a:p>
        </p:txBody>
      </p:sp>
      <p:sp>
        <p:nvSpPr>
          <p:cNvPr id="4" name="Slide Number Placeholder 3">
            <a:extLst>
              <a:ext uri="{FF2B5EF4-FFF2-40B4-BE49-F238E27FC236}">
                <a16:creationId xmlns:a16="http://schemas.microsoft.com/office/drawing/2014/main" id="{A518FBD6-F75C-BA1E-19F5-57321DE6BC86}"/>
              </a:ext>
            </a:extLst>
          </p:cNvPr>
          <p:cNvSpPr>
            <a:spLocks noGrp="1"/>
          </p:cNvSpPr>
          <p:nvPr>
            <p:ph type="sldNum" sz="quarter" idx="12"/>
          </p:nvPr>
        </p:nvSpPr>
        <p:spPr/>
        <p:txBody>
          <a:bodyPr/>
          <a:lstStyle/>
          <a:p>
            <a:fld id="{56F0EA4C-3C7C-454B-9668-922380AF7916}" type="slidenum">
              <a:rPr lang="en-US" smtClean="0"/>
              <a:t>16</a:t>
            </a:fld>
            <a:endParaRPr lang="en-US"/>
          </a:p>
        </p:txBody>
      </p:sp>
      <p:sp>
        <p:nvSpPr>
          <p:cNvPr id="2" name="Content Placeholder 1">
            <a:extLst>
              <a:ext uri="{FF2B5EF4-FFF2-40B4-BE49-F238E27FC236}">
                <a16:creationId xmlns:a16="http://schemas.microsoft.com/office/drawing/2014/main" id="{6AAE80C5-D2D4-FB14-B557-E10CCF3AD7E3}"/>
              </a:ext>
            </a:extLst>
          </p:cNvPr>
          <p:cNvSpPr>
            <a:spLocks noGrp="1"/>
          </p:cNvSpPr>
          <p:nvPr>
            <p:ph idx="1"/>
          </p:nvPr>
        </p:nvSpPr>
        <p:spPr>
          <a:xfrm>
            <a:off x="419131" y="1066801"/>
            <a:ext cx="11353737" cy="5429323"/>
          </a:xfrm>
        </p:spPr>
        <p:txBody>
          <a:bodyPr>
            <a:normAutofit fontScale="92500" lnSpcReduction="10000"/>
          </a:bodyPr>
          <a:lstStyle/>
          <a:p>
            <a:pPr marL="0" indent="0">
              <a:lnSpc>
                <a:spcPct val="110000"/>
              </a:lnSpc>
              <a:buNone/>
            </a:pPr>
            <a:r>
              <a:rPr lang="en-US" sz="2600">
                <a:latin typeface="Open Sans" panose="020B0606030504020204" pitchFamily="34" charset="0"/>
                <a:ea typeface="Open Sans" panose="020B0606030504020204" pitchFamily="34" charset="0"/>
                <a:cs typeface="Open Sans" panose="020B0606030504020204" pitchFamily="34" charset="0"/>
              </a:rPr>
              <a:t>Overall, updates to </a:t>
            </a:r>
            <a:r>
              <a:rPr lang="en-US" sz="2600" b="1">
                <a:solidFill>
                  <a:srgbClr val="C00000"/>
                </a:solidFill>
                <a:latin typeface="Open Sans" panose="020B0606030504020204" pitchFamily="34" charset="0"/>
                <a:ea typeface="Open Sans" panose="020B0606030504020204" pitchFamily="34" charset="0"/>
                <a:cs typeface="Open Sans" panose="020B0606030504020204" pitchFamily="34" charset="0"/>
              </a:rPr>
              <a:t>reduce burden </a:t>
            </a:r>
            <a:r>
              <a:rPr lang="en-US" sz="2600">
                <a:latin typeface="Open Sans" panose="020B0606030504020204" pitchFamily="34" charset="0"/>
                <a:ea typeface="Open Sans" panose="020B0606030504020204" pitchFamily="34" charset="0"/>
                <a:cs typeface="Open Sans" panose="020B0606030504020204" pitchFamily="34" charset="0"/>
              </a:rPr>
              <a:t>and </a:t>
            </a:r>
            <a:r>
              <a:rPr lang="en-US" sz="2600" b="1">
                <a:solidFill>
                  <a:srgbClr val="C00000"/>
                </a:solidFill>
                <a:latin typeface="Open Sans" panose="020B0606030504020204" pitchFamily="34" charset="0"/>
                <a:ea typeface="Open Sans" panose="020B0606030504020204" pitchFamily="34" charset="0"/>
                <a:cs typeface="Open Sans" panose="020B0606030504020204" pitchFamily="34" charset="0"/>
              </a:rPr>
              <a:t>promote consistency </a:t>
            </a:r>
            <a:r>
              <a:rPr lang="en-US" sz="2600">
                <a:latin typeface="Open Sans" panose="020B0606030504020204" pitchFamily="34" charset="0"/>
                <a:ea typeface="Open Sans" panose="020B0606030504020204" pitchFamily="34" charset="0"/>
                <a:cs typeface="Open Sans" panose="020B0606030504020204" pitchFamily="34" charset="0"/>
              </a:rPr>
              <a:t>in requested information.</a:t>
            </a:r>
          </a:p>
          <a:p>
            <a:pPr>
              <a:lnSpc>
                <a:spcPct val="110000"/>
              </a:lnSpc>
              <a:spcBef>
                <a:spcPts val="1200"/>
              </a:spcBef>
            </a:pPr>
            <a:r>
              <a:rPr lang="en-US" sz="2600" b="1">
                <a:latin typeface="Open Sans" panose="020B0606030504020204" pitchFamily="34" charset="0"/>
                <a:ea typeface="Open Sans" panose="020B0606030504020204" pitchFamily="34" charset="0"/>
                <a:cs typeface="Open Sans" panose="020B0606030504020204" pitchFamily="34" charset="0"/>
              </a:rPr>
              <a:t>Table 1</a:t>
            </a:r>
            <a:r>
              <a:rPr lang="en-US" sz="2600">
                <a:latin typeface="Open Sans" panose="020B0606030504020204" pitchFamily="34" charset="0"/>
                <a:ea typeface="Open Sans" panose="020B0606030504020204" pitchFamily="34" charset="0"/>
                <a:cs typeface="Open Sans" panose="020B0606030504020204" pitchFamily="34" charset="0"/>
              </a:rPr>
              <a:t> (Census of Participating Department or Interdepartmental Programs)</a:t>
            </a:r>
          </a:p>
          <a:p>
            <a:pPr lvl="1">
              <a:lnSpc>
                <a:spcPct val="110000"/>
              </a:lnSpc>
              <a:buFont typeface="Courier New" panose="02070309020205020404" pitchFamily="49" charset="0"/>
              <a:buChar char="o"/>
            </a:pPr>
            <a:r>
              <a:rPr lang="en-US" sz="2200" b="1">
                <a:effectLst/>
                <a:latin typeface="Open Sans" panose="020B0606030504020204" pitchFamily="34" charset="0"/>
                <a:ea typeface="Open Sans" panose="020B0606030504020204" pitchFamily="34" charset="0"/>
                <a:cs typeface="Open Sans" panose="020B0606030504020204" pitchFamily="34" charset="0"/>
              </a:rPr>
              <a:t>Currently, </a:t>
            </a:r>
            <a:r>
              <a:rPr lang="en-US" sz="2200">
                <a:effectLst/>
                <a:latin typeface="Open Sans" panose="020B0606030504020204" pitchFamily="34" charset="0"/>
                <a:ea typeface="Open Sans" panose="020B0606030504020204" pitchFamily="34" charset="0"/>
                <a:cs typeface="Open Sans" panose="020B0606030504020204" pitchFamily="34" charset="0"/>
              </a:rPr>
              <a:t>T32 applicants provide information on </a:t>
            </a:r>
            <a:r>
              <a:rPr lang="en-US" sz="2200" err="1">
                <a:effectLst/>
                <a:latin typeface="Open Sans" panose="020B0606030504020204" pitchFamily="34" charset="0"/>
                <a:ea typeface="Open Sans" panose="020B0606030504020204" pitchFamily="34" charset="0"/>
                <a:cs typeface="Open Sans" panose="020B0606030504020204" pitchFamily="34" charset="0"/>
              </a:rPr>
              <a:t>predoctorates</a:t>
            </a:r>
            <a:r>
              <a:rPr lang="en-US" sz="2200">
                <a:effectLst/>
                <a:latin typeface="Open Sans" panose="020B0606030504020204" pitchFamily="34" charset="0"/>
                <a:ea typeface="Open Sans" panose="020B0606030504020204" pitchFamily="34" charset="0"/>
                <a:cs typeface="Open Sans" panose="020B0606030504020204" pitchFamily="34" charset="0"/>
              </a:rPr>
              <a:t> </a:t>
            </a:r>
            <a:r>
              <a:rPr lang="en-US" sz="2200" u="sng">
                <a:effectLst/>
                <a:latin typeface="Open Sans" panose="020B0606030504020204" pitchFamily="34" charset="0"/>
                <a:ea typeface="Open Sans" panose="020B0606030504020204" pitchFamily="34" charset="0"/>
                <a:cs typeface="Open Sans" panose="020B0606030504020204" pitchFamily="34" charset="0"/>
              </a:rPr>
              <a:t>and</a:t>
            </a:r>
            <a:r>
              <a:rPr lang="en-US" sz="2200">
                <a:effectLst/>
                <a:latin typeface="Open Sans" panose="020B0606030504020204" pitchFamily="34" charset="0"/>
                <a:ea typeface="Open Sans" panose="020B0606030504020204" pitchFamily="34" charset="0"/>
                <a:cs typeface="Open Sans" panose="020B0606030504020204" pitchFamily="34" charset="0"/>
              </a:rPr>
              <a:t> </a:t>
            </a:r>
            <a:r>
              <a:rPr lang="en-US" sz="2200" err="1">
                <a:effectLst/>
                <a:latin typeface="Open Sans" panose="020B0606030504020204" pitchFamily="34" charset="0"/>
                <a:ea typeface="Open Sans" panose="020B0606030504020204" pitchFamily="34" charset="0"/>
                <a:cs typeface="Open Sans" panose="020B0606030504020204" pitchFamily="34" charset="0"/>
              </a:rPr>
              <a:t>postdoctorates</a:t>
            </a:r>
            <a:r>
              <a:rPr lang="en-US" sz="2200">
                <a:effectLst/>
                <a:latin typeface="Open Sans" panose="020B0606030504020204" pitchFamily="34" charset="0"/>
                <a:ea typeface="Open Sans" panose="020B0606030504020204" pitchFamily="34" charset="0"/>
                <a:cs typeface="Open Sans" panose="020B0606030504020204" pitchFamily="34" charset="0"/>
              </a:rPr>
              <a:t>, </a:t>
            </a:r>
            <a:r>
              <a:rPr lang="en-US" sz="2200" b="1" i="1" u="sng">
                <a:effectLst/>
                <a:latin typeface="Open Sans" panose="020B0606030504020204" pitchFamily="34" charset="0"/>
                <a:ea typeface="Open Sans" panose="020B0606030504020204" pitchFamily="34" charset="0"/>
                <a:cs typeface="Open Sans" panose="020B0606030504020204" pitchFamily="34" charset="0"/>
              </a:rPr>
              <a:t>regardless</a:t>
            </a:r>
            <a:r>
              <a:rPr lang="en-US" sz="2200">
                <a:effectLst/>
                <a:latin typeface="Open Sans" panose="020B0606030504020204" pitchFamily="34" charset="0"/>
                <a:ea typeface="Open Sans" panose="020B0606030504020204" pitchFamily="34" charset="0"/>
                <a:cs typeface="Open Sans" panose="020B0606030504020204" pitchFamily="34" charset="0"/>
              </a:rPr>
              <a:t> of the training stage of the proposed program.</a:t>
            </a:r>
          </a:p>
          <a:p>
            <a:pPr lvl="1">
              <a:lnSpc>
                <a:spcPct val="110000"/>
              </a:lnSpc>
              <a:buFont typeface="Courier New" panose="02070309020205020404" pitchFamily="49" charset="0"/>
              <a:buChar char="o"/>
            </a:pPr>
            <a:r>
              <a:rPr lang="en-US" sz="2200" b="1">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Planned update: </a:t>
            </a:r>
          </a:p>
          <a:p>
            <a:pPr lvl="2">
              <a:lnSpc>
                <a:spcPct val="110000"/>
              </a:lnSpc>
              <a:buFont typeface="Wingdings" panose="05000000000000000000" pitchFamily="2" charset="2"/>
              <a:buChar char="§"/>
            </a:pPr>
            <a:r>
              <a:rPr lang="en-US" sz="190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Applicants will be required to provide data </a:t>
            </a:r>
            <a:r>
              <a:rPr lang="en-US" sz="1900" b="1" u="sng">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only</a:t>
            </a:r>
            <a:r>
              <a:rPr lang="en-US" sz="1900" b="1">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90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relevant to the training stage(s) in the proposed program. </a:t>
            </a:r>
          </a:p>
          <a:p>
            <a:pPr lvl="2">
              <a:lnSpc>
                <a:spcPct val="110000"/>
              </a:lnSpc>
              <a:buFont typeface="Wingdings" panose="05000000000000000000" pitchFamily="2" charset="2"/>
              <a:buChar char="§"/>
            </a:pPr>
            <a:r>
              <a:rPr lang="en-US" sz="1900">
                <a:solidFill>
                  <a:srgbClr val="C00000"/>
                </a:solidFill>
                <a:latin typeface="Open Sans" panose="020B0606030504020204" pitchFamily="34" charset="0"/>
                <a:ea typeface="Open Sans" panose="020B0606030504020204" pitchFamily="34" charset="0"/>
                <a:cs typeface="Open Sans" panose="020B0606030504020204" pitchFamily="34" charset="0"/>
              </a:rPr>
              <a:t>Undergraduate training programs (T34) will include this table (standardize information collection).</a:t>
            </a:r>
            <a:r>
              <a:rPr lang="en-US" sz="190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90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1200"/>
              </a:spcBef>
            </a:pPr>
            <a:r>
              <a:rPr lang="en-US" sz="2600" b="1">
                <a:latin typeface="Open Sans" panose="020B0606030504020204" pitchFamily="34" charset="0"/>
                <a:ea typeface="Open Sans" panose="020B0606030504020204" pitchFamily="34" charset="0"/>
                <a:cs typeface="Open Sans" panose="020B0606030504020204" pitchFamily="34" charset="0"/>
              </a:rPr>
              <a:t>Table 8:</a:t>
            </a:r>
            <a:r>
              <a:rPr lang="en-US" sz="2600">
                <a:latin typeface="Open Sans" panose="020B0606030504020204" pitchFamily="34" charset="0"/>
                <a:ea typeface="Open Sans" panose="020B0606030504020204" pitchFamily="34" charset="0"/>
                <a:cs typeface="Open Sans" panose="020B0606030504020204" pitchFamily="34" charset="0"/>
              </a:rPr>
              <a:t> Program Outcomes</a:t>
            </a:r>
          </a:p>
          <a:p>
            <a:pPr lvl="1">
              <a:lnSpc>
                <a:spcPct val="110000"/>
              </a:lnSpc>
              <a:buFont typeface="Courier New" panose="02070309020205020404" pitchFamily="49" charset="0"/>
              <a:buChar char="o"/>
            </a:pPr>
            <a:r>
              <a:rPr lang="en-US" sz="2200" b="1">
                <a:latin typeface="Open Sans" panose="020B0606030504020204" pitchFamily="34" charset="0"/>
                <a:ea typeface="Open Sans" panose="020B0606030504020204" pitchFamily="34" charset="0"/>
                <a:cs typeface="Open Sans" panose="020B0606030504020204" pitchFamily="34" charset="0"/>
              </a:rPr>
              <a:t>Currently</a:t>
            </a:r>
            <a:r>
              <a:rPr lang="en-US" sz="2200">
                <a:latin typeface="Open Sans" panose="020B0606030504020204" pitchFamily="34" charset="0"/>
                <a:ea typeface="Open Sans" panose="020B0606030504020204" pitchFamily="34" charset="0"/>
                <a:cs typeface="Open Sans" panose="020B0606030504020204" pitchFamily="34" charset="0"/>
              </a:rPr>
              <a:t>, asks T32 grantees to include “</a:t>
            </a:r>
            <a:r>
              <a:rPr lang="en-US" sz="2200" b="1" i="1">
                <a:latin typeface="Open Sans" panose="020B0606030504020204" pitchFamily="34" charset="0"/>
                <a:ea typeface="Open Sans" panose="020B0606030504020204" pitchFamily="34" charset="0"/>
                <a:cs typeface="Open Sans" panose="020B0606030504020204" pitchFamily="34" charset="0"/>
              </a:rPr>
              <a:t>Clearly associated</a:t>
            </a:r>
            <a:r>
              <a:rPr lang="en-US" sz="2200">
                <a:latin typeface="Open Sans" panose="020B0606030504020204" pitchFamily="34" charset="0"/>
                <a:ea typeface="Open Sans" panose="020B0606030504020204" pitchFamily="34" charset="0"/>
                <a:cs typeface="Open Sans" panose="020B0606030504020204" pitchFamily="34" charset="0"/>
              </a:rPr>
              <a:t>” trainees.</a:t>
            </a:r>
          </a:p>
          <a:p>
            <a:pPr lvl="1">
              <a:lnSpc>
                <a:spcPct val="110000"/>
              </a:lnSpc>
              <a:buFont typeface="Courier New" panose="02070309020205020404" pitchFamily="49" charset="0"/>
              <a:buChar char="o"/>
            </a:pPr>
            <a:r>
              <a:rPr lang="en-US" sz="2200" b="1">
                <a:solidFill>
                  <a:srgbClr val="C00000"/>
                </a:solidFill>
                <a:latin typeface="Open Sans" panose="020B0606030504020204" pitchFamily="34" charset="0"/>
                <a:ea typeface="Open Sans" panose="020B0606030504020204" pitchFamily="34" charset="0"/>
                <a:cs typeface="Open Sans" panose="020B0606030504020204" pitchFamily="34" charset="0"/>
              </a:rPr>
              <a:t>Planned Update: </a:t>
            </a:r>
            <a:r>
              <a:rPr lang="en-US" sz="2200">
                <a:solidFill>
                  <a:srgbClr val="C00000"/>
                </a:solidFill>
                <a:latin typeface="Open Sans" panose="020B0606030504020204" pitchFamily="34" charset="0"/>
                <a:ea typeface="Open Sans" panose="020B0606030504020204" pitchFamily="34" charset="0"/>
                <a:cs typeface="Open Sans" panose="020B0606030504020204" pitchFamily="34" charset="0"/>
              </a:rPr>
              <a:t>Remove “Part II. Those Clearly Associated with the Training Grant” – encourage to report in Program Plan Section or RPPR narrative. </a:t>
            </a:r>
          </a:p>
        </p:txBody>
      </p:sp>
    </p:spTree>
    <p:extLst>
      <p:ext uri="{BB962C8B-B14F-4D97-AF65-F5344CB8AC3E}">
        <p14:creationId xmlns:p14="http://schemas.microsoft.com/office/powerpoint/2010/main" val="45112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D3BA-35E5-21C4-848C-D92A417F874D}"/>
              </a:ext>
            </a:extLst>
          </p:cNvPr>
          <p:cNvSpPr>
            <a:spLocks noGrp="1"/>
          </p:cNvSpPr>
          <p:nvPr>
            <p:ph type="title"/>
          </p:nvPr>
        </p:nvSpPr>
        <p:spPr>
          <a:xfrm>
            <a:off x="262466" y="331258"/>
            <a:ext cx="11235645" cy="904875"/>
          </a:xfrm>
        </p:spPr>
        <p:txBody>
          <a:bodyPr>
            <a:normAutofit/>
          </a:bodyPr>
          <a:lstStyle/>
          <a:p>
            <a:r>
              <a:rPr lang="en-US"/>
              <a:t>Table 5 – Publications of Those in Training</a:t>
            </a:r>
          </a:p>
        </p:txBody>
      </p:sp>
      <p:sp>
        <p:nvSpPr>
          <p:cNvPr id="4" name="Slide Number Placeholder 3">
            <a:extLst>
              <a:ext uri="{FF2B5EF4-FFF2-40B4-BE49-F238E27FC236}">
                <a16:creationId xmlns:a16="http://schemas.microsoft.com/office/drawing/2014/main" id="{E6B00FA0-C8E7-7111-1723-97D5057C0F68}"/>
              </a:ext>
            </a:extLst>
          </p:cNvPr>
          <p:cNvSpPr>
            <a:spLocks noGrp="1"/>
          </p:cNvSpPr>
          <p:nvPr>
            <p:ph type="sldNum" sz="quarter" idx="12"/>
          </p:nvPr>
        </p:nvSpPr>
        <p:spPr/>
        <p:txBody>
          <a:bodyPr/>
          <a:lstStyle/>
          <a:p>
            <a:fld id="{56F0EA4C-3C7C-454B-9668-922380AF7916}" type="slidenum">
              <a:rPr lang="en-US" smtClean="0"/>
              <a:t>17</a:t>
            </a:fld>
            <a:endParaRPr lang="en-US"/>
          </a:p>
        </p:txBody>
      </p:sp>
      <p:sp>
        <p:nvSpPr>
          <p:cNvPr id="3" name="Content Placeholder 2">
            <a:extLst>
              <a:ext uri="{FF2B5EF4-FFF2-40B4-BE49-F238E27FC236}">
                <a16:creationId xmlns:a16="http://schemas.microsoft.com/office/drawing/2014/main" id="{6897DC58-0421-2557-11F2-55D3BF6012AF}"/>
              </a:ext>
            </a:extLst>
          </p:cNvPr>
          <p:cNvSpPr>
            <a:spLocks noGrp="1"/>
          </p:cNvSpPr>
          <p:nvPr>
            <p:ph idx="1"/>
          </p:nvPr>
        </p:nvSpPr>
        <p:spPr>
          <a:xfrm>
            <a:off x="493942" y="1826522"/>
            <a:ext cx="11440554" cy="4290316"/>
          </a:xfrm>
        </p:spPr>
        <p:txBody>
          <a:bodyPr vert="horz" lIns="91440" tIns="45720" rIns="91440" bIns="45720" rtlCol="0" anchor="t">
            <a:normAutofit/>
          </a:bodyPr>
          <a:lstStyle/>
          <a:p>
            <a:pPr>
              <a:lnSpc>
                <a:spcPct val="110000"/>
              </a:lnSpc>
              <a:spcBef>
                <a:spcPts val="0"/>
              </a:spcBef>
            </a:pPr>
            <a:r>
              <a:rPr lang="en-US" b="1">
                <a:latin typeface="Open Sans"/>
                <a:ea typeface="Open Sans"/>
                <a:cs typeface="Open Sans"/>
              </a:rPr>
              <a:t>Currently</a:t>
            </a:r>
            <a:r>
              <a:rPr lang="en-US">
                <a:latin typeface="Open Sans"/>
                <a:ea typeface="Open Sans"/>
                <a:cs typeface="Open Sans"/>
              </a:rPr>
              <a:t> oriented around the </a:t>
            </a:r>
            <a:r>
              <a:rPr lang="en-US" i="1">
                <a:latin typeface="Open Sans"/>
                <a:ea typeface="Open Sans"/>
                <a:cs typeface="Open Sans"/>
              </a:rPr>
              <a:t>training faculty</a:t>
            </a:r>
            <a:r>
              <a:rPr lang="en-US">
                <a:latin typeface="Open Sans"/>
                <a:ea typeface="Open Sans"/>
                <a:cs typeface="Open Sans"/>
              </a:rPr>
              <a:t> as opposed to </a:t>
            </a:r>
            <a:r>
              <a:rPr lang="en-US" i="1">
                <a:latin typeface="Open Sans"/>
                <a:ea typeface="Open Sans"/>
                <a:cs typeface="Open Sans"/>
              </a:rPr>
              <a:t>trainee outcomes</a:t>
            </a:r>
            <a:r>
              <a:rPr lang="en-US">
                <a:latin typeface="Open Sans"/>
                <a:ea typeface="Open Sans"/>
                <a:cs typeface="Open Sans"/>
              </a:rPr>
              <a:t>. </a:t>
            </a: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endParaRPr lang="en-US" sz="120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b="1">
                <a:solidFill>
                  <a:srgbClr val="C00000"/>
                </a:solidFill>
                <a:latin typeface="Open Sans"/>
                <a:ea typeface="Open Sans"/>
                <a:cs typeface="Open Sans"/>
              </a:rPr>
              <a:t>Planned updates</a:t>
            </a:r>
          </a:p>
          <a:p>
            <a:pPr lvl="1">
              <a:lnSpc>
                <a:spcPct val="100000"/>
              </a:lnSpc>
              <a:spcBef>
                <a:spcPts val="600"/>
              </a:spcBef>
              <a:buFont typeface="Courier New" panose="02070309020205020404" pitchFamily="49" charset="0"/>
              <a:buChar char="o"/>
            </a:pPr>
            <a:r>
              <a:rPr lang="en-US" sz="2400">
                <a:solidFill>
                  <a:srgbClr val="C00000"/>
                </a:solidFill>
                <a:latin typeface="Open Sans"/>
                <a:ea typeface="Open Sans"/>
                <a:cs typeface="Open Sans"/>
              </a:rPr>
              <a:t>Re-align table to focus on outcomes for trainees supported by the grant.</a:t>
            </a:r>
          </a:p>
          <a:p>
            <a:pPr lvl="1">
              <a:lnSpc>
                <a:spcPct val="100000"/>
              </a:lnSpc>
              <a:spcBef>
                <a:spcPts val="600"/>
              </a:spcBef>
              <a:buFont typeface="Courier New" panose="02070309020205020404" pitchFamily="49" charset="0"/>
              <a:buChar char="o"/>
            </a:pPr>
            <a:r>
              <a:rPr lang="en-US" sz="2400">
                <a:solidFill>
                  <a:srgbClr val="C00000"/>
                </a:solidFill>
                <a:latin typeface="Open Sans"/>
                <a:ea typeface="Open Sans"/>
                <a:cs typeface="Open Sans"/>
              </a:rPr>
              <a:t>Allow inclusion of </a:t>
            </a:r>
            <a:r>
              <a:rPr lang="en-US" sz="2400">
                <a:solidFill>
                  <a:srgbClr val="C00000"/>
                </a:solidFill>
                <a:latin typeface="Open Sans"/>
                <a:ea typeface="Open Sans"/>
                <a:cs typeface="Open Sans"/>
                <a:hlinkClick r:id="rId3">
                  <a:extLst>
                    <a:ext uri="{A12FA001-AC4F-418D-AE19-62706E023703}">
                      <ahyp:hlinkClr xmlns:ahyp="http://schemas.microsoft.com/office/drawing/2018/hyperlinkcolor" val="tx"/>
                    </a:ext>
                  </a:extLst>
                </a:hlinkClick>
              </a:rPr>
              <a:t>interim research products </a:t>
            </a:r>
            <a:r>
              <a:rPr lang="en-US" sz="2400">
                <a:solidFill>
                  <a:srgbClr val="C00000"/>
                </a:solidFill>
                <a:latin typeface="Open Sans"/>
                <a:ea typeface="Open Sans"/>
                <a:cs typeface="Open Sans"/>
              </a:rPr>
              <a:t>(such as preprints) only when final publication not available.</a:t>
            </a:r>
          </a:p>
          <a:p>
            <a:pPr lvl="2">
              <a:lnSpc>
                <a:spcPct val="100000"/>
              </a:lnSpc>
              <a:spcBef>
                <a:spcPts val="600"/>
              </a:spcBef>
              <a:buFont typeface="Wingdings" panose="05000000000000000000" pitchFamily="2" charset="2"/>
              <a:buChar char="§"/>
            </a:pPr>
            <a:r>
              <a:rPr lang="en-US" sz="2000">
                <a:solidFill>
                  <a:srgbClr val="C00000"/>
                </a:solidFill>
                <a:latin typeface="Open Sans"/>
                <a:ea typeface="Open Sans"/>
                <a:cs typeface="Open Sans"/>
              </a:rPr>
              <a:t>Similar to what happens for R, F, and K applications. </a:t>
            </a:r>
          </a:p>
          <a:p>
            <a:pPr lvl="2">
              <a:lnSpc>
                <a:spcPct val="100000"/>
              </a:lnSpc>
              <a:spcBef>
                <a:spcPts val="600"/>
              </a:spcBef>
              <a:buFont typeface="Wingdings" panose="05000000000000000000" pitchFamily="2" charset="2"/>
              <a:buChar char="§"/>
            </a:pPr>
            <a:r>
              <a:rPr lang="en-US" sz="2000">
                <a:solidFill>
                  <a:srgbClr val="C00000"/>
                </a:solidFill>
                <a:latin typeface="Open Sans"/>
                <a:ea typeface="Open Sans"/>
                <a:cs typeface="Open Sans"/>
              </a:rPr>
              <a:t>Undergraduate: Can include external, published conference abstracts. </a:t>
            </a:r>
            <a:endParaRPr lang="en-US" sz="200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457200" lvl="1" indent="0">
              <a:lnSpc>
                <a:spcPct val="110000"/>
              </a:lnSpc>
              <a:spcBef>
                <a:spcPts val="0"/>
              </a:spcBef>
              <a:buNone/>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340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506A-FAA0-8614-85AD-1E7B4F013DCD}"/>
              </a:ext>
            </a:extLst>
          </p:cNvPr>
          <p:cNvSpPr>
            <a:spLocks noGrp="1"/>
          </p:cNvSpPr>
          <p:nvPr>
            <p:ph type="title"/>
          </p:nvPr>
        </p:nvSpPr>
        <p:spPr>
          <a:xfrm>
            <a:off x="141916" y="167483"/>
            <a:ext cx="11130887" cy="1061662"/>
          </a:xfrm>
        </p:spPr>
        <p:txBody>
          <a:bodyPr/>
          <a:lstStyle/>
          <a:p>
            <a:r>
              <a:rPr lang="en-US" dirty="0"/>
              <a:t>Updated Table 5 – Predoctoral Example</a:t>
            </a:r>
          </a:p>
        </p:txBody>
      </p:sp>
      <p:sp>
        <p:nvSpPr>
          <p:cNvPr id="4" name="TextBox 3">
            <a:extLst>
              <a:ext uri="{FF2B5EF4-FFF2-40B4-BE49-F238E27FC236}">
                <a16:creationId xmlns:a16="http://schemas.microsoft.com/office/drawing/2014/main" id="{ED2520AB-B2C4-4582-0474-725F6379C614}"/>
              </a:ext>
            </a:extLst>
          </p:cNvPr>
          <p:cNvSpPr txBox="1"/>
          <p:nvPr/>
        </p:nvSpPr>
        <p:spPr>
          <a:xfrm>
            <a:off x="654148" y="4549061"/>
            <a:ext cx="10745371" cy="1200329"/>
          </a:xfrm>
          <a:prstGeom prst="rect">
            <a:avLst/>
          </a:prstGeom>
          <a:noFill/>
        </p:spPr>
        <p:txBody>
          <a:bodyPr wrap="square" lIns="91440" tIns="45720" rIns="91440" bIns="45720" rtlCol="0" anchor="t">
            <a:spAutoFit/>
          </a:bodyPr>
          <a:lstStyle/>
          <a:p>
            <a:pPr marL="285750" indent="-285750">
              <a:buClr>
                <a:schemeClr val="accent1"/>
              </a:buClr>
              <a:buFont typeface="Arial" panose="020B0604020202020204" pitchFamily="34" charset="0"/>
              <a:buChar char="•"/>
            </a:pPr>
            <a:r>
              <a:rPr lang="en-US" sz="2400">
                <a:solidFill>
                  <a:srgbClr val="C00000"/>
                </a:solidFill>
                <a:latin typeface="Open Sans "/>
                <a:ea typeface="Open Sans Light"/>
                <a:cs typeface="Open Sans Light"/>
              </a:rPr>
              <a:t>List trainees first (followed by PI); trainees will match those listed on Table 8 (up to 10 years)</a:t>
            </a:r>
          </a:p>
          <a:p>
            <a:pPr marL="285750" indent="-285750">
              <a:buClr>
                <a:schemeClr val="accent1"/>
              </a:buClr>
              <a:buFont typeface="Arial" panose="020B0604020202020204" pitchFamily="34" charset="0"/>
              <a:buChar char="•"/>
            </a:pPr>
            <a:r>
              <a:rPr lang="en-US" sz="2400">
                <a:solidFill>
                  <a:srgbClr val="C00000"/>
                </a:solidFill>
                <a:latin typeface="Open Sans "/>
                <a:ea typeface="Open Sans Light"/>
                <a:cs typeface="Open Sans Light"/>
              </a:rPr>
              <a:t>Can add co-mentor and denote former trainers (*)</a:t>
            </a:r>
          </a:p>
        </p:txBody>
      </p:sp>
      <p:sp>
        <p:nvSpPr>
          <p:cNvPr id="3" name="Slide Number Placeholder 2">
            <a:extLst>
              <a:ext uri="{FF2B5EF4-FFF2-40B4-BE49-F238E27FC236}">
                <a16:creationId xmlns:a16="http://schemas.microsoft.com/office/drawing/2014/main" id="{CE968A3C-E51E-FE6C-2A49-4268D28E6A75}"/>
              </a:ext>
            </a:extLst>
          </p:cNvPr>
          <p:cNvSpPr>
            <a:spLocks noGrp="1"/>
          </p:cNvSpPr>
          <p:nvPr>
            <p:ph type="sldNum" sz="quarter" idx="12"/>
          </p:nvPr>
        </p:nvSpPr>
        <p:spPr/>
        <p:txBody>
          <a:bodyPr/>
          <a:lstStyle/>
          <a:p>
            <a:fld id="{56F0EA4C-3C7C-454B-9668-922380AF7916}" type="slidenum">
              <a:rPr lang="en-US" smtClean="0"/>
              <a:t>18</a:t>
            </a:fld>
            <a:endParaRPr lang="en-US"/>
          </a:p>
        </p:txBody>
      </p:sp>
      <p:sp>
        <p:nvSpPr>
          <p:cNvPr id="6" name="Rectangle 5">
            <a:extLst>
              <a:ext uri="{FF2B5EF4-FFF2-40B4-BE49-F238E27FC236}">
                <a16:creationId xmlns:a16="http://schemas.microsoft.com/office/drawing/2014/main" id="{80C721BB-360F-3E5A-842B-6EBDDC2984CF}"/>
              </a:ext>
            </a:extLst>
          </p:cNvPr>
          <p:cNvSpPr/>
          <p:nvPr/>
        </p:nvSpPr>
        <p:spPr>
          <a:xfrm>
            <a:off x="9201150" y="3448050"/>
            <a:ext cx="609600" cy="139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6A0C83-7B46-A52D-D760-FE0F59AB85E1}"/>
              </a:ext>
            </a:extLst>
          </p:cNvPr>
          <p:cNvSpPr/>
          <p:nvPr/>
        </p:nvSpPr>
        <p:spPr>
          <a:xfrm>
            <a:off x="4546600" y="3600450"/>
            <a:ext cx="2273300" cy="139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634C201-3179-655F-0B80-8E01B352F8B8}"/>
              </a:ext>
            </a:extLst>
          </p:cNvPr>
          <p:cNvPicPr>
            <a:picLocks noChangeAspect="1"/>
          </p:cNvPicPr>
          <p:nvPr/>
        </p:nvPicPr>
        <p:blipFill>
          <a:blip r:embed="rId2"/>
          <a:stretch>
            <a:fillRect/>
          </a:stretch>
        </p:blipFill>
        <p:spPr>
          <a:xfrm>
            <a:off x="654148" y="964302"/>
            <a:ext cx="9888569" cy="3584759"/>
          </a:xfrm>
          <a:prstGeom prst="rect">
            <a:avLst/>
          </a:prstGeom>
        </p:spPr>
      </p:pic>
    </p:spTree>
    <p:extLst>
      <p:ext uri="{BB962C8B-B14F-4D97-AF65-F5344CB8AC3E}">
        <p14:creationId xmlns:p14="http://schemas.microsoft.com/office/powerpoint/2010/main" val="1362641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2A01-0E7C-0AAC-0764-AA5B7E6DA29B}"/>
              </a:ext>
            </a:extLst>
          </p:cNvPr>
          <p:cNvSpPr>
            <a:spLocks noGrp="1"/>
          </p:cNvSpPr>
          <p:nvPr>
            <p:ph type="title"/>
          </p:nvPr>
        </p:nvSpPr>
        <p:spPr>
          <a:xfrm>
            <a:off x="350299" y="263525"/>
            <a:ext cx="11052313" cy="1158875"/>
          </a:xfrm>
        </p:spPr>
        <p:txBody>
          <a:bodyPr>
            <a:noAutofit/>
          </a:bodyPr>
          <a:lstStyle/>
          <a:p>
            <a:r>
              <a:rPr lang="en-US" sz="4000"/>
              <a:t>Table 6 - Applicants, Entrants, and their Characteristics for the Past Five Years</a:t>
            </a:r>
          </a:p>
        </p:txBody>
      </p:sp>
      <p:sp>
        <p:nvSpPr>
          <p:cNvPr id="4" name="Slide Number Placeholder 3">
            <a:extLst>
              <a:ext uri="{FF2B5EF4-FFF2-40B4-BE49-F238E27FC236}">
                <a16:creationId xmlns:a16="http://schemas.microsoft.com/office/drawing/2014/main" id="{5CF0105A-A32D-F1A6-B895-743A1E8CBC95}"/>
              </a:ext>
            </a:extLst>
          </p:cNvPr>
          <p:cNvSpPr>
            <a:spLocks noGrp="1"/>
          </p:cNvSpPr>
          <p:nvPr>
            <p:ph type="sldNum" sz="quarter" idx="12"/>
          </p:nvPr>
        </p:nvSpPr>
        <p:spPr/>
        <p:txBody>
          <a:bodyPr/>
          <a:lstStyle/>
          <a:p>
            <a:fld id="{56F0EA4C-3C7C-454B-9668-922380AF7916}" type="slidenum">
              <a:rPr lang="en-US" smtClean="0"/>
              <a:t>19</a:t>
            </a:fld>
            <a:endParaRPr lang="en-US"/>
          </a:p>
        </p:txBody>
      </p:sp>
      <p:sp>
        <p:nvSpPr>
          <p:cNvPr id="3" name="Content Placeholder 2">
            <a:extLst>
              <a:ext uri="{FF2B5EF4-FFF2-40B4-BE49-F238E27FC236}">
                <a16:creationId xmlns:a16="http://schemas.microsoft.com/office/drawing/2014/main" id="{6A287F6D-FDA9-1696-2E7F-BEF22A39D1D6}"/>
              </a:ext>
            </a:extLst>
          </p:cNvPr>
          <p:cNvSpPr>
            <a:spLocks noGrp="1"/>
          </p:cNvSpPr>
          <p:nvPr>
            <p:ph idx="1"/>
          </p:nvPr>
        </p:nvSpPr>
        <p:spPr>
          <a:xfrm>
            <a:off x="569843" y="1825625"/>
            <a:ext cx="11052313" cy="4351338"/>
          </a:xfrm>
        </p:spPr>
        <p:txBody>
          <a:bodyPr>
            <a:normAutofit/>
          </a:bodyPr>
          <a:lstStyle/>
          <a:p>
            <a:pPr>
              <a:lnSpc>
                <a:spcPct val="100000"/>
              </a:lnSpc>
              <a:spcBef>
                <a:spcPts val="12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Currently,</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T32 applicants collect </a:t>
            </a:r>
            <a:r>
              <a:rPr lang="en-US" i="1" dirty="0">
                <a:solidFill>
                  <a:srgbClr val="C00000"/>
                </a:solidFill>
                <a:latin typeface="Open Sans" panose="020B0606030504020204" pitchFamily="34" charset="0"/>
                <a:ea typeface="Open Sans" panose="020B0606030504020204" pitchFamily="34" charset="0"/>
                <a:cs typeface="Open Sans" panose="020B0606030504020204" pitchFamily="34" charset="0"/>
              </a:rPr>
              <a:t>detailed trainee characteristics</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on anyone who applied to and entered the training program.</a:t>
            </a:r>
          </a:p>
          <a:p>
            <a:pPr lvl="1">
              <a:lnSpc>
                <a:spcPct val="100000"/>
              </a:lnSpc>
              <a:spcBef>
                <a:spcPts val="0"/>
              </a:spcBef>
              <a:buFont typeface="Courier New" panose="02070309020205020404" pitchFamily="49" charset="0"/>
              <a:buChar char="o"/>
            </a:pPr>
            <a:r>
              <a:rPr lang="en-US" b="1" dirty="0">
                <a:latin typeface="Open Sans" panose="020B0606030504020204" pitchFamily="34" charset="0"/>
                <a:ea typeface="Open Sans" panose="020B0606030504020204" pitchFamily="34" charset="0"/>
                <a:cs typeface="Open Sans" panose="020B0606030504020204" pitchFamily="34" charset="0"/>
              </a:rPr>
              <a:t>Predoc:</a:t>
            </a:r>
            <a:r>
              <a:rPr lang="en-US" dirty="0">
                <a:latin typeface="Open Sans" panose="020B0606030504020204" pitchFamily="34" charset="0"/>
                <a:ea typeface="Open Sans" panose="020B0606030504020204" pitchFamily="34" charset="0"/>
                <a:cs typeface="Open Sans" panose="020B0606030504020204" pitchFamily="34" charset="0"/>
              </a:rPr>
              <a:t> Mean months of prior research experience, prior institution, and GPA.</a:t>
            </a:r>
          </a:p>
          <a:p>
            <a:pPr lvl="1">
              <a:lnSpc>
                <a:spcPct val="100000"/>
              </a:lnSpc>
              <a:spcBef>
                <a:spcPts val="0"/>
              </a:spcBef>
              <a:buFont typeface="Courier New" panose="02070309020205020404" pitchFamily="49" charset="0"/>
              <a:buChar char="o"/>
            </a:pPr>
            <a:r>
              <a:rPr lang="en-US" b="1" dirty="0">
                <a:latin typeface="Open Sans" panose="020B0606030504020204" pitchFamily="34" charset="0"/>
                <a:ea typeface="Open Sans" panose="020B0606030504020204" pitchFamily="34" charset="0"/>
                <a:cs typeface="Open Sans" panose="020B0606030504020204" pitchFamily="34" charset="0"/>
              </a:rPr>
              <a:t>Postdoc:</a:t>
            </a:r>
            <a:r>
              <a:rPr lang="en-US" dirty="0">
                <a:latin typeface="Open Sans" panose="020B0606030504020204" pitchFamily="34" charset="0"/>
                <a:ea typeface="Open Sans" panose="020B0606030504020204" pitchFamily="34" charset="0"/>
                <a:cs typeface="Open Sans" panose="020B0606030504020204" pitchFamily="34" charset="0"/>
              </a:rPr>
              <a:t> Mean number of publications (total and first author), prior institutions.</a:t>
            </a:r>
          </a:p>
          <a:p>
            <a:pPr>
              <a:lnSpc>
                <a:spcPct val="100000"/>
              </a:lnSpc>
              <a:spcBef>
                <a:spcPts val="1200"/>
              </a:spcBef>
            </a:pPr>
            <a:r>
              <a:rPr lang="en-US" dirty="0">
                <a:latin typeface="Open Sans" panose="020B0606030504020204" pitchFamily="34" charset="0"/>
                <a:ea typeface="Open Sans" panose="020B0606030504020204" pitchFamily="34" charset="0"/>
                <a:cs typeface="Open Sans" panose="020B0606030504020204" pitchFamily="34" charset="0"/>
              </a:rPr>
              <a:t>Program admissions is the applicant’s responsibility – </a:t>
            </a:r>
            <a:r>
              <a:rPr lang="en-US" b="1" dirty="0">
                <a:latin typeface="Open Sans" panose="020B0606030504020204" pitchFamily="34" charset="0"/>
                <a:ea typeface="Open Sans" panose="020B0606030504020204" pitchFamily="34" charset="0"/>
                <a:cs typeface="Open Sans" panose="020B0606030504020204" pitchFamily="34" charset="0"/>
              </a:rPr>
              <a:t>NIH wants to focus on post-appointment outcomes.</a:t>
            </a:r>
          </a:p>
          <a:p>
            <a:pPr>
              <a:lnSpc>
                <a:spcPct val="100000"/>
              </a:lnSpc>
              <a:spcBef>
                <a:spcPts val="1200"/>
              </a:spcBef>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12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Planned update</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Remove above referenced trainee characteristics. </a:t>
            </a:r>
          </a:p>
        </p:txBody>
      </p:sp>
    </p:spTree>
    <p:extLst>
      <p:ext uri="{BB962C8B-B14F-4D97-AF65-F5344CB8AC3E}">
        <p14:creationId xmlns:p14="http://schemas.microsoft.com/office/powerpoint/2010/main" val="323789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9E0FCE-42FD-8DEC-CEAB-5577F03F3642}"/>
              </a:ext>
              <a:ext uri="{C183D7F6-B498-43B3-948B-1728B52AA6E4}">
                <adec:decorative xmlns:adec="http://schemas.microsoft.com/office/drawing/2017/decorative" val="1"/>
              </a:ext>
            </a:extLst>
          </p:cNvPr>
          <p:cNvSpPr/>
          <p:nvPr/>
        </p:nvSpPr>
        <p:spPr>
          <a:xfrm>
            <a:off x="301752" y="801877"/>
            <a:ext cx="11600294" cy="2872754"/>
          </a:xfrm>
          <a:prstGeom prst="rect">
            <a:avLst/>
          </a:prstGeom>
          <a:solidFill>
            <a:srgbClr val="E2E9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45">
            <a:extLst>
              <a:ext uri="{FF2B5EF4-FFF2-40B4-BE49-F238E27FC236}">
                <a16:creationId xmlns:a16="http://schemas.microsoft.com/office/drawing/2014/main" id="{1AADAC2A-A94B-21BF-8B04-C42B3A2DA56C}"/>
              </a:ext>
              <a:ext uri="{C183D7F6-B498-43B3-948B-1728B52AA6E4}">
                <adec:decorative xmlns:adec="http://schemas.microsoft.com/office/drawing/2017/decorative" val="0"/>
              </a:ext>
            </a:extLst>
          </p:cNvPr>
          <p:cNvSpPr txBox="1">
            <a:spLocks noGrp="1"/>
          </p:cNvSpPr>
          <p:nvPr>
            <p:ph type="title" idx="4294967295"/>
          </p:nvPr>
        </p:nvSpPr>
        <p:spPr>
          <a:xfrm>
            <a:off x="2992074" y="155546"/>
            <a:ext cx="620785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Meet the Team</a:t>
            </a:r>
          </a:p>
        </p:txBody>
      </p:sp>
      <p:sp>
        <p:nvSpPr>
          <p:cNvPr id="5" name="TextBox 4">
            <a:extLst>
              <a:ext uri="{FF2B5EF4-FFF2-40B4-BE49-F238E27FC236}">
                <a16:creationId xmlns:a16="http://schemas.microsoft.com/office/drawing/2014/main" id="{07FDD183-4B2F-60F8-EC74-C3CB9E7B8BE4}"/>
              </a:ext>
            </a:extLst>
          </p:cNvPr>
          <p:cNvSpPr txBox="1"/>
          <p:nvPr/>
        </p:nvSpPr>
        <p:spPr>
          <a:xfrm>
            <a:off x="1740845" y="804028"/>
            <a:ext cx="130394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Moderator</a:t>
            </a:r>
          </a:p>
        </p:txBody>
      </p:sp>
      <p:pic>
        <p:nvPicPr>
          <p:cNvPr id="2" name="Picture 1" descr="Anissa Brown, PhD">
            <a:extLst>
              <a:ext uri="{FF2B5EF4-FFF2-40B4-BE49-F238E27FC236}">
                <a16:creationId xmlns:a16="http://schemas.microsoft.com/office/drawing/2014/main" id="{71B8A773-37F0-D4E9-31E2-DB659D09384F}"/>
              </a:ext>
            </a:extLst>
          </p:cNvPr>
          <p:cNvPicPr>
            <a:picLocks noChangeAspect="1"/>
          </p:cNvPicPr>
          <p:nvPr/>
        </p:nvPicPr>
        <p:blipFill>
          <a:blip r:embed="rId3"/>
          <a:stretch>
            <a:fillRect/>
          </a:stretch>
        </p:blipFill>
        <p:spPr>
          <a:xfrm>
            <a:off x="1483496" y="1160361"/>
            <a:ext cx="1626219" cy="1579756"/>
          </a:xfrm>
          <a:prstGeom prst="ellipse">
            <a:avLst/>
          </a:prstGeom>
          <a:ln w="63500" cap="rnd">
            <a:solidFill>
              <a:schemeClr val="accent1"/>
            </a:solidFill>
          </a:ln>
          <a:effectLst/>
        </p:spPr>
      </p:pic>
      <p:sp>
        <p:nvSpPr>
          <p:cNvPr id="14" name="TextBox 13">
            <a:extLst>
              <a:ext uri="{FF2B5EF4-FFF2-40B4-BE49-F238E27FC236}">
                <a16:creationId xmlns:a16="http://schemas.microsoft.com/office/drawing/2014/main" id="{0703E6C8-0400-9763-B991-6FB8F5BAE913}"/>
              </a:ext>
            </a:extLst>
          </p:cNvPr>
          <p:cNvSpPr txBox="1"/>
          <p:nvPr/>
        </p:nvSpPr>
        <p:spPr>
          <a:xfrm>
            <a:off x="431211" y="2837228"/>
            <a:ext cx="3600929" cy="1000274"/>
          </a:xfrm>
          <a:prstGeom prst="rect">
            <a:avLst/>
          </a:prstGeom>
          <a:noFill/>
        </p:spPr>
        <p:txBody>
          <a:bodyPr wrap="square" lIns="91440" tIns="45720" rIns="91440" bIns="45720" anchor="t">
            <a:spAutoFit/>
          </a:bodyPr>
          <a:lstStyle/>
          <a:p>
            <a:pPr algn="ctr">
              <a:defRPr/>
            </a:pPr>
            <a:r>
              <a:rPr lang="en-US" sz="1400" dirty="0">
                <a:solidFill>
                  <a:prstClr val="black"/>
                </a:solidFill>
                <a:latin typeface="Open Sans ExtraBold"/>
                <a:ea typeface="Open Sans ExtraBold"/>
                <a:cs typeface="Open Sans ExtraBold"/>
              </a:rPr>
              <a:t>Anissa Brown, PhD</a:t>
            </a:r>
            <a:endParaRPr lang="en-US" dirty="0">
              <a:solidFill>
                <a:prstClr val="black"/>
              </a:solidFill>
              <a:latin typeface="Calibri"/>
              <a:ea typeface="Open Sans ExtraBold"/>
              <a:cs typeface="Calibri"/>
            </a:endParaRPr>
          </a:p>
          <a:p>
            <a:pPr algn="ctr">
              <a:defRPr/>
            </a:pPr>
            <a:r>
              <a:rPr lang="en-US" sz="1100" dirty="0">
                <a:solidFill>
                  <a:prstClr val="black"/>
                </a:solidFill>
              </a:rPr>
              <a:t>Chief, </a:t>
            </a:r>
            <a:r>
              <a:rPr lang="en-US" sz="1100" dirty="0">
                <a:solidFill>
                  <a:prstClr val="black"/>
                </a:solidFill>
                <a:ea typeface="+mn-lt"/>
                <a:cs typeface="+mn-lt"/>
              </a:rPr>
              <a:t>Research Training &amp; Career Development Program</a:t>
            </a:r>
          </a:p>
          <a:p>
            <a:pPr algn="ctr">
              <a:defRPr/>
            </a:pPr>
            <a:r>
              <a:rPr lang="en-US" sz="1100" dirty="0">
                <a:solidFill>
                  <a:prstClr val="black"/>
                </a:solidFill>
                <a:ea typeface="+mn-lt"/>
                <a:cs typeface="+mn-lt"/>
              </a:rPr>
              <a:t>National Institute of Dental and Craniofacial Research (NIDCR), NIH</a:t>
            </a:r>
            <a:endParaRPr lang="en-US" sz="1100" dirty="0">
              <a:solidFill>
                <a:prstClr val="black"/>
              </a:solidFill>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74AB8A6-32C8-1278-FD35-26246BE5530F}"/>
              </a:ext>
            </a:extLst>
          </p:cNvPr>
          <p:cNvSpPr txBox="1"/>
          <p:nvPr/>
        </p:nvSpPr>
        <p:spPr>
          <a:xfrm>
            <a:off x="5324698" y="811028"/>
            <a:ext cx="130769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Presenter</a:t>
            </a:r>
          </a:p>
        </p:txBody>
      </p:sp>
      <p:pic>
        <p:nvPicPr>
          <p:cNvPr id="3" name="Picture 5" descr="Ericka Boone, PhD">
            <a:extLst>
              <a:ext uri="{FF2B5EF4-FFF2-40B4-BE49-F238E27FC236}">
                <a16:creationId xmlns:a16="http://schemas.microsoft.com/office/drawing/2014/main" id="{CDDB4889-6766-02B0-37FA-B6239E6FAF2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059880" y="1160361"/>
            <a:ext cx="1623402" cy="1579998"/>
          </a:xfrm>
          <a:prstGeom prst="ellipse">
            <a:avLst/>
          </a:prstGeom>
          <a:ln w="63500" cap="rnd">
            <a:solidFill>
              <a:schemeClr val="accent1"/>
            </a:solidFill>
          </a:ln>
          <a:effectLst/>
        </p:spPr>
      </p:pic>
      <p:sp>
        <p:nvSpPr>
          <p:cNvPr id="15" name="TextBox 14">
            <a:extLst>
              <a:ext uri="{FF2B5EF4-FFF2-40B4-BE49-F238E27FC236}">
                <a16:creationId xmlns:a16="http://schemas.microsoft.com/office/drawing/2014/main" id="{69B721BC-5DAE-F6CA-725C-AEAB02AFDAE3}"/>
              </a:ext>
            </a:extLst>
          </p:cNvPr>
          <p:cNvSpPr txBox="1"/>
          <p:nvPr/>
        </p:nvSpPr>
        <p:spPr>
          <a:xfrm>
            <a:off x="4040624" y="2855104"/>
            <a:ext cx="3809096" cy="100027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Ericka Boone,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a:ea typeface="+mn-ea"/>
                <a:cs typeface="+mn-cs"/>
              </a:rPr>
              <a:t>Director, Division of Biomedical Research Workforce (DBRW)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panose="020F0502020204030204"/>
              </a:rPr>
              <a:t>Office of Extramural Research (OER), NIH</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defRPr/>
            </a:pPr>
            <a:r>
              <a:rPr lang="en-US" sz="1100" b="1" dirty="0">
                <a:solidFill>
                  <a:prstClr val="black"/>
                </a:solidFill>
                <a:latin typeface="Calibri" panose="020F0502020204030204"/>
                <a:cs typeface="Calibri"/>
              </a:rPr>
              <a:t>Training Co-Chair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9B826FE-1E4A-2161-8B92-D48E99D5D7F6}"/>
              </a:ext>
            </a:extLst>
          </p:cNvPr>
          <p:cNvSpPr txBox="1"/>
          <p:nvPr/>
        </p:nvSpPr>
        <p:spPr>
          <a:xfrm>
            <a:off x="9250724" y="872122"/>
            <a:ext cx="11326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Presenter</a:t>
            </a:r>
          </a:p>
        </p:txBody>
      </p:sp>
      <p:pic>
        <p:nvPicPr>
          <p:cNvPr id="4" name="Picture 3" descr="Kenneth Gibbs, PhD">
            <a:extLst>
              <a:ext uri="{FF2B5EF4-FFF2-40B4-BE49-F238E27FC236}">
                <a16:creationId xmlns:a16="http://schemas.microsoft.com/office/drawing/2014/main" id="{C8C6C59D-EF59-C67D-1432-58D5029D8329}"/>
              </a:ext>
            </a:extLst>
          </p:cNvPr>
          <p:cNvPicPr>
            <a:picLocks noChangeAspect="1"/>
          </p:cNvPicPr>
          <p:nvPr/>
        </p:nvPicPr>
        <p:blipFill rotWithShape="1">
          <a:blip r:embed="rId5"/>
          <a:srcRect b="8338"/>
          <a:stretch/>
        </p:blipFill>
        <p:spPr>
          <a:xfrm>
            <a:off x="9054168" y="1217681"/>
            <a:ext cx="1531678" cy="1572442"/>
          </a:xfrm>
          <a:prstGeom prst="ellipse">
            <a:avLst/>
          </a:prstGeom>
          <a:ln w="63500" cap="rnd">
            <a:solidFill>
              <a:schemeClr val="accent1"/>
            </a:solidFill>
          </a:ln>
          <a:effectLst/>
        </p:spPr>
      </p:pic>
      <p:sp>
        <p:nvSpPr>
          <p:cNvPr id="19" name="TextBox 18">
            <a:extLst>
              <a:ext uri="{FF2B5EF4-FFF2-40B4-BE49-F238E27FC236}">
                <a16:creationId xmlns:a16="http://schemas.microsoft.com/office/drawing/2014/main" id="{BCAC9ABC-6D6E-97FE-CB19-D42EACDF6196}"/>
              </a:ext>
            </a:extLst>
          </p:cNvPr>
          <p:cNvSpPr txBox="1"/>
          <p:nvPr/>
        </p:nvSpPr>
        <p:spPr>
          <a:xfrm>
            <a:off x="7737968" y="2866180"/>
            <a:ext cx="4164078" cy="100027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Kenneth Gibbs, Jr.,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rPr>
              <a:t>Chief, </a:t>
            </a:r>
            <a:r>
              <a:rPr lang="en-US" sz="1050" i="0" dirty="0">
                <a:effectLst/>
                <a:latin typeface="-apple-system"/>
              </a:rPr>
              <a:t>Undergraduate and Predoctoral Cross-Disciplinary Training Branch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National Institute of General Medical Sciences (NIGMS), NIH</a:t>
            </a:r>
          </a:p>
          <a:p>
            <a:pPr algn="ctr">
              <a:defRPr/>
            </a:pPr>
            <a:r>
              <a:rPr lang="en-US" sz="1100" b="1" dirty="0">
                <a:solidFill>
                  <a:prstClr val="black"/>
                </a:solidFill>
                <a:latin typeface="Calibri" panose="020F0502020204030204"/>
                <a:cs typeface="Calibri"/>
              </a:rPr>
              <a:t>Training Co-Chair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88B2346-370B-26C9-942D-0A64E97749D7}"/>
              </a:ext>
            </a:extLst>
          </p:cNvPr>
          <p:cNvSpPr txBox="1"/>
          <p:nvPr/>
        </p:nvSpPr>
        <p:spPr>
          <a:xfrm>
            <a:off x="1928385" y="3748761"/>
            <a:ext cx="777240"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Q&amp;A</a:t>
            </a:r>
          </a:p>
        </p:txBody>
      </p:sp>
      <p:pic>
        <p:nvPicPr>
          <p:cNvPr id="10" name="Picture 9" descr="Anastasiya Hardison">
            <a:extLst>
              <a:ext uri="{FF2B5EF4-FFF2-40B4-BE49-F238E27FC236}">
                <a16:creationId xmlns:a16="http://schemas.microsoft.com/office/drawing/2014/main" id="{414B77E0-44CB-DD3D-F729-9BC25FD0D234}"/>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429630" y="4067685"/>
            <a:ext cx="1636548" cy="1564270"/>
          </a:xfrm>
          <a:prstGeom prst="ellipse">
            <a:avLst/>
          </a:prstGeom>
          <a:ln w="63500" cap="rnd">
            <a:solidFill>
              <a:schemeClr val="accent1"/>
            </a:solidFill>
          </a:ln>
          <a:effectLst/>
        </p:spPr>
      </p:pic>
      <p:sp>
        <p:nvSpPr>
          <p:cNvPr id="9" name="TextBox 8">
            <a:extLst>
              <a:ext uri="{FF2B5EF4-FFF2-40B4-BE49-F238E27FC236}">
                <a16:creationId xmlns:a16="http://schemas.microsoft.com/office/drawing/2014/main" id="{2C770EE5-2B98-CFE7-4875-BA544435C73F}"/>
              </a:ext>
              <a:ext uri="{C183D7F6-B498-43B3-948B-1728B52AA6E4}">
                <adec:decorative xmlns:adec="http://schemas.microsoft.com/office/drawing/2017/decorative" val="0"/>
              </a:ext>
            </a:extLst>
          </p:cNvPr>
          <p:cNvSpPr txBox="1"/>
          <p:nvPr/>
        </p:nvSpPr>
        <p:spPr>
          <a:xfrm>
            <a:off x="602424" y="5751227"/>
            <a:ext cx="3290960"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Anastasiya Hardison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eRA </a:t>
            </a:r>
            <a:r>
              <a:rPr lang="en-US" sz="1100" b="0" i="0" dirty="0">
                <a:solidFill>
                  <a:srgbClr val="212529"/>
                </a:solidFill>
                <a:effectLst/>
              </a:rPr>
              <a:t>Customer Relationship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212529"/>
                </a:solidFill>
              </a:rPr>
              <a:t>Office of Extramural Research (OER), NIH</a:t>
            </a:r>
            <a:r>
              <a:rPr lang="en-US" sz="1100" b="0" i="0" dirty="0">
                <a:solidFill>
                  <a:srgbClr val="212529"/>
                </a:solidFill>
                <a:effectLst/>
              </a:rPr>
              <a:t> </a:t>
            </a:r>
            <a:endParaRPr kumimoji="0" lang="en-US" sz="1100" b="0" i="0" u="none" strike="noStrike" kern="1200" cap="none" spc="0" normalizeH="0" baseline="0" noProof="0" dirty="0">
              <a:ln>
                <a:noFill/>
              </a:ln>
              <a:solidFill>
                <a:prstClr val="black"/>
              </a:solidFill>
              <a:effectLst/>
              <a:uLnTx/>
              <a:uFillTx/>
              <a:ea typeface="+mn-ea"/>
              <a:cs typeface="+mn-cs"/>
            </a:endParaRPr>
          </a:p>
        </p:txBody>
      </p:sp>
      <p:sp>
        <p:nvSpPr>
          <p:cNvPr id="16" name="TextBox 15">
            <a:extLst>
              <a:ext uri="{FF2B5EF4-FFF2-40B4-BE49-F238E27FC236}">
                <a16:creationId xmlns:a16="http://schemas.microsoft.com/office/drawing/2014/main" id="{EFFFDE04-E269-5D2E-3D8F-FAC0F8719DDA}"/>
              </a:ext>
            </a:extLst>
          </p:cNvPr>
          <p:cNvSpPr txBox="1"/>
          <p:nvPr/>
        </p:nvSpPr>
        <p:spPr>
          <a:xfrm>
            <a:off x="9506850" y="3744876"/>
            <a:ext cx="777240"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Q&amp;A</a:t>
            </a:r>
          </a:p>
        </p:txBody>
      </p:sp>
      <p:pic>
        <p:nvPicPr>
          <p:cNvPr id="1026" name="Picture 2" descr="Teraya Donaldson, M.S., Ph.D">
            <a:extLst>
              <a:ext uri="{FF2B5EF4-FFF2-40B4-BE49-F238E27FC236}">
                <a16:creationId xmlns:a16="http://schemas.microsoft.com/office/drawing/2014/main" id="{663B17DC-D4BD-C38A-9224-35F149F150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4"/>
          <a:stretch/>
        </p:blipFill>
        <p:spPr bwMode="auto">
          <a:xfrm>
            <a:off x="5079775" y="4080756"/>
            <a:ext cx="1603507" cy="1564271"/>
          </a:xfrm>
          <a:prstGeom prst="ellipse">
            <a:avLst/>
          </a:prstGeom>
          <a:ln w="63500" cap="rnd">
            <a:solidFill>
              <a:schemeClr val="accent1"/>
            </a:solidFill>
          </a:ln>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EE78DF3-6D1E-4C4E-6C1A-ADAAF3EB4275}"/>
              </a:ext>
              <a:ext uri="{C183D7F6-B498-43B3-948B-1728B52AA6E4}">
                <adec:decorative xmlns:adec="http://schemas.microsoft.com/office/drawing/2017/decorative" val="0"/>
              </a:ext>
            </a:extLst>
          </p:cNvPr>
          <p:cNvSpPr txBox="1"/>
          <p:nvPr/>
        </p:nvSpPr>
        <p:spPr>
          <a:xfrm>
            <a:off x="4482669" y="5757646"/>
            <a:ext cx="2779715" cy="81560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Teraya Donaldson, M.S., PhD</a:t>
            </a:r>
          </a:p>
          <a:p>
            <a:pPr algn="ctr">
              <a:defRPr/>
            </a:pPr>
            <a:r>
              <a:rPr lang="en-US" sz="1100" b="0" i="0" dirty="0">
                <a:solidFill>
                  <a:srgbClr val="222222"/>
                </a:solidFill>
                <a:effectLst/>
              </a:rPr>
              <a:t>Health Scientist Administrator</a:t>
            </a:r>
          </a:p>
          <a:p>
            <a:pPr algn="ctr">
              <a:defRPr/>
            </a:pPr>
            <a:r>
              <a:rPr kumimoji="0" lang="en-US" sz="1100" b="0" i="0" u="none" strike="noStrike" kern="1200" cap="none" spc="0" normalizeH="0" baseline="0" noProof="0" dirty="0">
                <a:ln>
                  <a:noFill/>
                </a:ln>
                <a:solidFill>
                  <a:prstClr val="black"/>
                </a:solidFill>
                <a:effectLst/>
                <a:uLnTx/>
                <a:uFillTx/>
                <a:ea typeface="+mn-ea"/>
                <a:cs typeface="+mn-cs"/>
              </a:rPr>
              <a:t>Division of Biomedical Research Workforce, </a:t>
            </a:r>
            <a:r>
              <a:rPr kumimoji="0" lang="en-US" sz="1100" u="none" strike="noStrike" kern="1200" cap="none" spc="0" normalizeH="0" baseline="0" noProof="0" dirty="0">
                <a:ln>
                  <a:noFill/>
                </a:ln>
                <a:solidFill>
                  <a:srgbClr val="222222"/>
                </a:solidFill>
                <a:uLnTx/>
                <a:uFillTx/>
                <a:ea typeface="+mn-ea"/>
                <a:cs typeface="+mn-cs"/>
              </a:rPr>
              <a:t>Office of Extramural Research (OER), NIH</a:t>
            </a:r>
            <a:endParaRPr kumimoji="0" lang="en-US" sz="1100" b="0" i="0" u="none" strike="noStrike" kern="1200" cap="none" spc="0" normalizeH="0" baseline="0" noProof="0" dirty="0">
              <a:ln>
                <a:noFill/>
              </a:ln>
              <a:solidFill>
                <a:prstClr val="black"/>
              </a:solidFill>
              <a:effectLst/>
              <a:uLnTx/>
              <a:uFillTx/>
              <a:ea typeface="+mn-ea"/>
              <a:cs typeface="+mn-cs"/>
            </a:endParaRPr>
          </a:p>
        </p:txBody>
      </p:sp>
      <p:pic>
        <p:nvPicPr>
          <p:cNvPr id="11" name="Picture Placeholder 1" descr="Ben Roberts, PhD">
            <a:extLst>
              <a:ext uri="{FF2B5EF4-FFF2-40B4-BE49-F238E27FC236}">
                <a16:creationId xmlns:a16="http://schemas.microsoft.com/office/drawing/2014/main" id="{C9CFA85B-A659-C60F-E300-1F313A5A04D7}"/>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rcRect l="511" r="511"/>
          <a:stretch/>
        </p:blipFill>
        <p:spPr>
          <a:xfrm>
            <a:off x="8982556" y="4080756"/>
            <a:ext cx="1603290" cy="160329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7B53C806-E56C-76E9-6C9C-D335EF602224}"/>
              </a:ext>
            </a:extLst>
          </p:cNvPr>
          <p:cNvSpPr txBox="1"/>
          <p:nvPr/>
        </p:nvSpPr>
        <p:spPr>
          <a:xfrm>
            <a:off x="8122456" y="5754291"/>
            <a:ext cx="3323490" cy="8156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ExtraBold"/>
                <a:ea typeface="Open Sans ExtraBold"/>
                <a:cs typeface="Open Sans ExtraBold"/>
              </a:rPr>
              <a:t>Ben Roberts, PhD</a:t>
            </a:r>
          </a:p>
          <a:p>
            <a:pPr algn="ctr">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AAAS Fellow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Division of Communication and Outreach,</a:t>
            </a:r>
            <a:endParaRPr lang="en-US" sz="11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panose="020F0502020204030204"/>
              </a:rPr>
              <a:t>Office of Extramural Research (OER), NIH</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6" name="Slide Number Placeholder 5">
            <a:extLst>
              <a:ext uri="{FF2B5EF4-FFF2-40B4-BE49-F238E27FC236}">
                <a16:creationId xmlns:a16="http://schemas.microsoft.com/office/drawing/2014/main" id="{2CA2FEF4-16ED-39F4-880B-46ACE4819E1D}"/>
              </a:ext>
            </a:extLst>
          </p:cNvPr>
          <p:cNvSpPr>
            <a:spLocks noGrp="1"/>
          </p:cNvSpPr>
          <p:nvPr>
            <p:ph type="sldNum" sz="quarter" idx="12"/>
          </p:nvPr>
        </p:nvSpPr>
        <p:spPr/>
        <p:txBody>
          <a:bodyPr/>
          <a:lstStyle/>
          <a:p>
            <a:fld id="{56F0EA4C-3C7C-454B-9668-922380AF7916}" type="slidenum">
              <a:rPr lang="en-US" smtClean="0"/>
              <a:t>2</a:t>
            </a:fld>
            <a:endParaRPr lang="en-US" dirty="0"/>
          </a:p>
        </p:txBody>
      </p:sp>
      <p:sp>
        <p:nvSpPr>
          <p:cNvPr id="18" name="TextBox 17">
            <a:extLst>
              <a:ext uri="{FF2B5EF4-FFF2-40B4-BE49-F238E27FC236}">
                <a16:creationId xmlns:a16="http://schemas.microsoft.com/office/drawing/2014/main" id="{1D84416C-A4D1-6530-25FD-E96732F2FE1D}"/>
              </a:ext>
            </a:extLst>
          </p:cNvPr>
          <p:cNvSpPr txBox="1"/>
          <p:nvPr/>
        </p:nvSpPr>
        <p:spPr>
          <a:xfrm>
            <a:off x="5567446" y="3744876"/>
            <a:ext cx="777240"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Q&amp;A</a:t>
            </a:r>
          </a:p>
        </p:txBody>
      </p:sp>
    </p:spTree>
    <p:extLst>
      <p:ext uri="{BB962C8B-B14F-4D97-AF65-F5344CB8AC3E}">
        <p14:creationId xmlns:p14="http://schemas.microsoft.com/office/powerpoint/2010/main" val="377266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ECDE41-24AF-0F1B-8093-1C17F13D0708}"/>
              </a:ext>
            </a:extLst>
          </p:cNvPr>
          <p:cNvSpPr>
            <a:spLocks noGrp="1"/>
          </p:cNvSpPr>
          <p:nvPr>
            <p:ph type="title"/>
          </p:nvPr>
        </p:nvSpPr>
        <p:spPr>
          <a:xfrm>
            <a:off x="151351" y="159190"/>
            <a:ext cx="11130886" cy="924543"/>
          </a:xfrm>
        </p:spPr>
        <p:txBody>
          <a:bodyPr>
            <a:normAutofit/>
          </a:bodyPr>
          <a:lstStyle/>
          <a:p>
            <a:r>
              <a:rPr lang="en-US"/>
              <a:t>Updated Table 6 – Predoctoral Example</a:t>
            </a:r>
          </a:p>
        </p:txBody>
      </p:sp>
      <p:sp>
        <p:nvSpPr>
          <p:cNvPr id="3" name="Slide Number Placeholder 2">
            <a:extLst>
              <a:ext uri="{FF2B5EF4-FFF2-40B4-BE49-F238E27FC236}">
                <a16:creationId xmlns:a16="http://schemas.microsoft.com/office/drawing/2014/main" id="{905B87A6-03E6-B62E-4601-7FB0168FDF2A}"/>
              </a:ext>
            </a:extLst>
          </p:cNvPr>
          <p:cNvSpPr>
            <a:spLocks noGrp="1"/>
          </p:cNvSpPr>
          <p:nvPr>
            <p:ph type="sldNum" sz="quarter" idx="12"/>
          </p:nvPr>
        </p:nvSpPr>
        <p:spPr/>
        <p:txBody>
          <a:bodyPr/>
          <a:lstStyle/>
          <a:p>
            <a:fld id="{56F0EA4C-3C7C-454B-9668-922380AF7916}" type="slidenum">
              <a:rPr lang="en-US" smtClean="0"/>
              <a:t>20</a:t>
            </a:fld>
            <a:endParaRPr lang="en-US"/>
          </a:p>
        </p:txBody>
      </p:sp>
      <p:pic>
        <p:nvPicPr>
          <p:cNvPr id="4" name="Content Placeholder 7" descr="Updated Sample Table 6A. &quot;Training Program Candidates, Entrants and Their Characteristics for the Past Five Years: Predoctoral&quot;">
            <a:extLst>
              <a:ext uri="{FF2B5EF4-FFF2-40B4-BE49-F238E27FC236}">
                <a16:creationId xmlns:a16="http://schemas.microsoft.com/office/drawing/2014/main" id="{3C427EEC-8179-CC4B-7B45-E2544FCA173A}"/>
              </a:ext>
            </a:extLst>
          </p:cNvPr>
          <p:cNvPicPr>
            <a:picLocks noGrp="1" noChangeAspect="1"/>
          </p:cNvPicPr>
          <p:nvPr>
            <p:ph idx="1"/>
          </p:nvPr>
        </p:nvPicPr>
        <p:blipFill>
          <a:blip r:embed="rId3"/>
          <a:stretch>
            <a:fillRect/>
          </a:stretch>
        </p:blipFill>
        <p:spPr>
          <a:xfrm>
            <a:off x="597304" y="1428047"/>
            <a:ext cx="10515600" cy="3768224"/>
          </a:xfrm>
        </p:spPr>
      </p:pic>
      <p:sp>
        <p:nvSpPr>
          <p:cNvPr id="6" name="Title 1">
            <a:extLst>
              <a:ext uri="{FF2B5EF4-FFF2-40B4-BE49-F238E27FC236}">
                <a16:creationId xmlns:a16="http://schemas.microsoft.com/office/drawing/2014/main" id="{9DB2B496-87E8-37BF-ACFE-7D6245FDE9C4}"/>
              </a:ext>
              <a:ext uri="{C183D7F6-B498-43B3-948B-1728B52AA6E4}">
                <adec:decorative xmlns:adec="http://schemas.microsoft.com/office/drawing/2017/decorative" val="1"/>
              </a:ext>
            </a:extLst>
          </p:cNvPr>
          <p:cNvSpPr txBox="1">
            <a:spLocks/>
          </p:cNvSpPr>
          <p:nvPr/>
        </p:nvSpPr>
        <p:spPr>
          <a:xfrm>
            <a:off x="160007" y="159190"/>
            <a:ext cx="111308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2" name="Content Placeholder 1">
            <a:extLst>
              <a:ext uri="{FF2B5EF4-FFF2-40B4-BE49-F238E27FC236}">
                <a16:creationId xmlns:a16="http://schemas.microsoft.com/office/drawing/2014/main" id="{F52AEAFF-28E7-38BE-80AE-F48DB55FE579}"/>
              </a:ext>
              <a:ext uri="{C183D7F6-B498-43B3-948B-1728B52AA6E4}">
                <adec:decorative xmlns:adec="http://schemas.microsoft.com/office/drawing/2017/decorative" val="1"/>
              </a:ext>
            </a:extLst>
          </p:cNvPr>
          <p:cNvSpPr txBox="1">
            <a:spLocks/>
          </p:cNvSpPr>
          <p:nvPr/>
        </p:nvSpPr>
        <p:spPr>
          <a:xfrm>
            <a:off x="160007" y="5196271"/>
            <a:ext cx="11390195" cy="687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p:txBody>
      </p:sp>
    </p:spTree>
    <p:extLst>
      <p:ext uri="{BB962C8B-B14F-4D97-AF65-F5344CB8AC3E}">
        <p14:creationId xmlns:p14="http://schemas.microsoft.com/office/powerpoint/2010/main" val="167524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DAF9E-9386-20D4-2DEE-DD0D244B2C2B}"/>
              </a:ext>
            </a:extLst>
          </p:cNvPr>
          <p:cNvSpPr>
            <a:spLocks noGrp="1"/>
          </p:cNvSpPr>
          <p:nvPr>
            <p:ph type="title"/>
          </p:nvPr>
        </p:nvSpPr>
        <p:spPr>
          <a:xfrm>
            <a:off x="262467" y="212726"/>
            <a:ext cx="10515600" cy="1141942"/>
          </a:xfrm>
        </p:spPr>
        <p:txBody>
          <a:bodyPr/>
          <a:lstStyle/>
          <a:p>
            <a:r>
              <a:rPr lang="en-US"/>
              <a:t>Peer Review Updates</a:t>
            </a:r>
          </a:p>
        </p:txBody>
      </p:sp>
      <p:sp>
        <p:nvSpPr>
          <p:cNvPr id="4" name="Slide Number Placeholder 3">
            <a:extLst>
              <a:ext uri="{FF2B5EF4-FFF2-40B4-BE49-F238E27FC236}">
                <a16:creationId xmlns:a16="http://schemas.microsoft.com/office/drawing/2014/main" id="{CEE14EA0-CCCE-E1F7-43B3-22277CF79CA1}"/>
              </a:ext>
            </a:extLst>
          </p:cNvPr>
          <p:cNvSpPr>
            <a:spLocks noGrp="1"/>
          </p:cNvSpPr>
          <p:nvPr>
            <p:ph type="sldNum" sz="quarter" idx="12"/>
          </p:nvPr>
        </p:nvSpPr>
        <p:spPr/>
        <p:txBody>
          <a:bodyPr/>
          <a:lstStyle/>
          <a:p>
            <a:fld id="{56F0EA4C-3C7C-454B-9668-922380AF7916}" type="slidenum">
              <a:rPr lang="en-US" smtClean="0"/>
              <a:t>21</a:t>
            </a:fld>
            <a:endParaRPr lang="en-US"/>
          </a:p>
        </p:txBody>
      </p:sp>
      <p:sp>
        <p:nvSpPr>
          <p:cNvPr id="2" name="Content Placeholder 1">
            <a:extLst>
              <a:ext uri="{FF2B5EF4-FFF2-40B4-BE49-F238E27FC236}">
                <a16:creationId xmlns:a16="http://schemas.microsoft.com/office/drawing/2014/main" id="{E5C602A2-11C3-563E-B0A2-64717D219411}"/>
              </a:ext>
            </a:extLst>
          </p:cNvPr>
          <p:cNvSpPr>
            <a:spLocks noGrp="1"/>
          </p:cNvSpPr>
          <p:nvPr>
            <p:ph idx="1"/>
          </p:nvPr>
        </p:nvSpPr>
        <p:spPr>
          <a:xfrm>
            <a:off x="400902" y="1656291"/>
            <a:ext cx="11210073" cy="4351338"/>
          </a:xfrm>
        </p:spPr>
        <p:txBody>
          <a:bodyPr vert="horz" lIns="91440" tIns="45720" rIns="91440" bIns="45720" rtlCol="0" anchor="t">
            <a:normAutofit/>
          </a:bodyPr>
          <a:lstStyle/>
          <a:p>
            <a:r>
              <a:rPr lang="en-US" dirty="0">
                <a:latin typeface="Open Sans"/>
                <a:ea typeface="Open Sans"/>
                <a:cs typeface="Open Sans"/>
              </a:rPr>
              <a:t>Training grants will retain the five scored criteria (</a:t>
            </a:r>
            <a:r>
              <a:rPr lang="en-US" i="1" dirty="0">
                <a:latin typeface="Open Sans"/>
                <a:ea typeface="Open Sans"/>
                <a:cs typeface="Open Sans"/>
              </a:rPr>
              <a:t>note, training grant application updates are not part of simplifying review efforts</a:t>
            </a:r>
            <a:r>
              <a:rPr lang="en-US" dirty="0">
                <a:latin typeface="Open Sans"/>
                <a:ea typeface="Open Sans"/>
                <a:cs typeface="Open Sans"/>
              </a:rPr>
              <a:t>).</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i="1" dirty="0">
                <a:solidFill>
                  <a:srgbClr val="C00000"/>
                </a:solidFill>
                <a:latin typeface="Open Sans"/>
                <a:ea typeface="Open Sans"/>
                <a:cs typeface="Open Sans"/>
              </a:rPr>
              <a:t>Planned Update</a:t>
            </a:r>
            <a:r>
              <a:rPr lang="en-US" dirty="0">
                <a:solidFill>
                  <a:srgbClr val="C00000"/>
                </a:solidFill>
                <a:latin typeface="Open Sans"/>
                <a:ea typeface="Open Sans"/>
                <a:cs typeface="Open Sans"/>
              </a:rPr>
              <a:t>: </a:t>
            </a:r>
            <a:r>
              <a:rPr lang="en-US" dirty="0">
                <a:latin typeface="Open Sans"/>
                <a:ea typeface="Open Sans"/>
                <a:cs typeface="Open Sans"/>
              </a:rPr>
              <a:t>The “Training and the Responsible Conduct of Research” will become an </a:t>
            </a:r>
            <a:r>
              <a:rPr lang="en-US" b="1" dirty="0">
                <a:solidFill>
                  <a:srgbClr val="C00000"/>
                </a:solidFill>
                <a:latin typeface="Open Sans"/>
                <a:ea typeface="Open Sans"/>
                <a:cs typeface="Open Sans"/>
              </a:rPr>
              <a:t>additional review criteria</a:t>
            </a:r>
            <a:r>
              <a:rPr lang="en-US" dirty="0">
                <a:solidFill>
                  <a:srgbClr val="C00000"/>
                </a:solidFill>
                <a:latin typeface="Open Sans"/>
                <a:ea typeface="Open Sans"/>
                <a:cs typeface="Open Sans"/>
              </a:rPr>
              <a:t> </a:t>
            </a:r>
            <a:r>
              <a:rPr lang="en-US" dirty="0">
                <a:latin typeface="Open Sans"/>
                <a:ea typeface="Open Sans"/>
                <a:cs typeface="Open Sans"/>
              </a:rPr>
              <a:t>and</a:t>
            </a:r>
            <a:r>
              <a:rPr lang="en-US" dirty="0">
                <a:solidFill>
                  <a:srgbClr val="C00000"/>
                </a:solidFill>
                <a:latin typeface="Open Sans"/>
                <a:ea typeface="Open Sans"/>
                <a:cs typeface="Open Sans"/>
              </a:rPr>
              <a:t> </a:t>
            </a:r>
            <a:r>
              <a:rPr lang="en-US" b="1" dirty="0">
                <a:solidFill>
                  <a:srgbClr val="C00000"/>
                </a:solidFill>
                <a:latin typeface="Open Sans"/>
                <a:ea typeface="Open Sans"/>
                <a:cs typeface="Open Sans"/>
              </a:rPr>
              <a:t>contribute to the overall impact score</a:t>
            </a:r>
            <a:r>
              <a:rPr lang="en-US" dirty="0">
                <a:solidFill>
                  <a:srgbClr val="C00000"/>
                </a:solidFill>
                <a:latin typeface="Open Sans"/>
                <a:ea typeface="Open Sans"/>
                <a:cs typeface="Open Sans"/>
              </a:rPr>
              <a:t> </a:t>
            </a:r>
            <a:r>
              <a:rPr lang="en-US" dirty="0">
                <a:latin typeface="Open Sans"/>
                <a:ea typeface="Open Sans"/>
                <a:cs typeface="Open Sans"/>
              </a:rPr>
              <a:t>(currently a post score consideration).</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566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6598-7894-7592-FC24-0195BEE3E406}"/>
              </a:ext>
            </a:extLst>
          </p:cNvPr>
          <p:cNvSpPr>
            <a:spLocks noGrp="1"/>
          </p:cNvSpPr>
          <p:nvPr>
            <p:ph type="title"/>
          </p:nvPr>
        </p:nvSpPr>
        <p:spPr>
          <a:xfrm>
            <a:off x="1747838" y="1937543"/>
            <a:ext cx="8696324" cy="2982913"/>
          </a:xfrm>
        </p:spPr>
        <p:txBody>
          <a:bodyPr>
            <a:normAutofit fontScale="90000"/>
          </a:bodyPr>
          <a:lstStyle/>
          <a:p>
            <a:pPr>
              <a:lnSpc>
                <a:spcPct val="100000"/>
              </a:lnSpc>
            </a:pPr>
            <a:r>
              <a:rPr lang="en-US" sz="3600" b="1" dirty="0">
                <a:latin typeface="Open Sans" panose="020B0606030504020204" pitchFamily="34" charset="0"/>
                <a:ea typeface="Open Sans" panose="020B0606030504020204" pitchFamily="34" charset="0"/>
                <a:cs typeface="Open Sans" panose="020B0606030504020204" pitchFamily="34" charset="0"/>
              </a:rPr>
              <a:t>Implementation plans</a:t>
            </a:r>
            <a:br>
              <a:rPr lang="en-US" sz="3600" b="1" dirty="0">
                <a:latin typeface="Open Sans" panose="020B0606030504020204" pitchFamily="34" charset="0"/>
                <a:ea typeface="Open Sans" panose="020B0606030504020204" pitchFamily="34" charset="0"/>
                <a:cs typeface="Open Sans" panose="020B0606030504020204" pitchFamily="34" charset="0"/>
              </a:rPr>
            </a:br>
            <a:br>
              <a:rPr lang="en-US" sz="3600" b="1" dirty="0">
                <a:latin typeface="Open Sans" panose="020B0606030504020204" pitchFamily="34" charset="0"/>
                <a:ea typeface="Open Sans" panose="020B0606030504020204" pitchFamily="34" charset="0"/>
                <a:cs typeface="Open Sans" panose="020B0606030504020204" pitchFamily="34" charset="0"/>
              </a:rPr>
            </a:br>
            <a:r>
              <a:rPr lang="en-US" sz="3600" b="1" dirty="0">
                <a:latin typeface="Open Sans" panose="020B0606030504020204" pitchFamily="34" charset="0"/>
                <a:ea typeface="Open Sans" panose="020B0606030504020204" pitchFamily="34" charset="0"/>
                <a:cs typeface="Open Sans" panose="020B0606030504020204" pitchFamily="34" charset="0"/>
              </a:rPr>
              <a:t>Dr. Ericka Boone</a:t>
            </a:r>
            <a:br>
              <a:rPr lang="en-US" sz="3600" b="1" dirty="0">
                <a:latin typeface="Open Sans" panose="020B0606030504020204" pitchFamily="34" charset="0"/>
                <a:ea typeface="Open Sans" panose="020B0606030504020204" pitchFamily="34" charset="0"/>
                <a:cs typeface="Open Sans" panose="020B0606030504020204" pitchFamily="34" charset="0"/>
              </a:rPr>
            </a:br>
            <a:br>
              <a:rPr lang="en-US" sz="3600" dirty="0"/>
            </a:br>
            <a:br>
              <a:rPr lang="en-US" sz="3600" dirty="0"/>
            </a:br>
            <a:br>
              <a:rPr lang="en-US" sz="3600" dirty="0"/>
            </a:br>
            <a:endParaRPr lang="en-US" sz="2700" dirty="0"/>
          </a:p>
        </p:txBody>
      </p:sp>
    </p:spTree>
    <p:custDataLst>
      <p:tags r:id="rId1"/>
    </p:custDataLst>
    <p:extLst>
      <p:ext uri="{BB962C8B-B14F-4D97-AF65-F5344CB8AC3E}">
        <p14:creationId xmlns:p14="http://schemas.microsoft.com/office/powerpoint/2010/main" val="333141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61088-9046-34BE-0177-6AFC5ABE35B7}"/>
              </a:ext>
            </a:extLst>
          </p:cNvPr>
          <p:cNvSpPr>
            <a:spLocks noGrp="1"/>
          </p:cNvSpPr>
          <p:nvPr>
            <p:ph type="title"/>
          </p:nvPr>
        </p:nvSpPr>
        <p:spPr>
          <a:xfrm>
            <a:off x="364761" y="195792"/>
            <a:ext cx="10515600" cy="1325563"/>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Implementation</a:t>
            </a:r>
          </a:p>
        </p:txBody>
      </p:sp>
      <p:sp>
        <p:nvSpPr>
          <p:cNvPr id="2" name="Content Placeholder 1">
            <a:extLst>
              <a:ext uri="{FF2B5EF4-FFF2-40B4-BE49-F238E27FC236}">
                <a16:creationId xmlns:a16="http://schemas.microsoft.com/office/drawing/2014/main" id="{F778B8BD-206B-CC5D-DCEC-475F1D4B011B}"/>
              </a:ext>
            </a:extLst>
          </p:cNvPr>
          <p:cNvSpPr>
            <a:spLocks noGrp="1"/>
          </p:cNvSpPr>
          <p:nvPr>
            <p:ph idx="1"/>
          </p:nvPr>
        </p:nvSpPr>
        <p:spPr>
          <a:xfrm>
            <a:off x="436728" y="1690688"/>
            <a:ext cx="11209840" cy="4534232"/>
          </a:xfrm>
        </p:spPr>
        <p:txBody>
          <a:bodyPr vert="horz" lIns="91440" tIns="45720" rIns="91440" bIns="45720" rtlCol="0" anchor="t">
            <a:normAutofit/>
          </a:bodyPr>
          <a:lstStyle/>
          <a:p>
            <a:pPr>
              <a:buClr>
                <a:schemeClr val="accent1"/>
              </a:buClr>
            </a:pPr>
            <a:r>
              <a:rPr lang="en-US" sz="2400" dirty="0">
                <a:latin typeface="Open Sans"/>
                <a:ea typeface="Open Sans"/>
                <a:cs typeface="Open Sans"/>
              </a:rPr>
              <a:t>Effective for receipt </a:t>
            </a:r>
            <a:r>
              <a:rPr lang="en-US" sz="2400" b="1" dirty="0">
                <a:solidFill>
                  <a:srgbClr val="C00000"/>
                </a:solidFill>
                <a:latin typeface="Open Sans"/>
                <a:ea typeface="Open Sans"/>
                <a:cs typeface="Open Sans"/>
              </a:rPr>
              <a:t>due dates on or after January 25, 2025</a:t>
            </a:r>
          </a:p>
          <a:p>
            <a:pPr>
              <a:buClr>
                <a:schemeClr val="accent1"/>
              </a:buClr>
            </a:pPr>
            <a:endParaRPr lang="en-US" b="1" dirty="0">
              <a:solidFill>
                <a:srgbClr val="C00000"/>
              </a:solidFill>
              <a:latin typeface="Open Sans"/>
              <a:ea typeface="Open Sans"/>
              <a:cs typeface="Open Sans"/>
            </a:endParaRPr>
          </a:p>
          <a:p>
            <a:pPr>
              <a:buClr>
                <a:schemeClr val="accent1"/>
              </a:buClr>
            </a:pPr>
            <a:r>
              <a:rPr lang="en-US" dirty="0">
                <a:latin typeface="Open Sans"/>
                <a:ea typeface="Open Sans"/>
                <a:cs typeface="Open Sans"/>
              </a:rPr>
              <a:t>F</a:t>
            </a:r>
            <a:r>
              <a:rPr lang="en-US" sz="2400" dirty="0">
                <a:latin typeface="Open Sans"/>
                <a:ea typeface="Open Sans"/>
                <a:cs typeface="Open Sans"/>
              </a:rPr>
              <a:t>or applications </a:t>
            </a:r>
            <a:r>
              <a:rPr lang="en-US" sz="2400" kern="100" dirty="0">
                <a:latin typeface="Open Sans"/>
                <a:ea typeface="Open Sans"/>
                <a:cs typeface="Open Sans"/>
              </a:rPr>
              <a:t>that use the </a:t>
            </a:r>
            <a:r>
              <a:rPr lang="en-US" sz="2400" kern="100" dirty="0">
                <a:solidFill>
                  <a:srgbClr val="333333"/>
                </a:solidFill>
                <a:latin typeface="Open Sans"/>
                <a:ea typeface="Open Sans"/>
                <a:cs typeface="Open Sans"/>
              </a:rPr>
              <a:t>Training (T) Instructions in the </a:t>
            </a:r>
            <a:r>
              <a:rPr lang="en-US" sz="2400" u="sng" kern="100" dirty="0">
                <a:solidFill>
                  <a:srgbClr val="C00000"/>
                </a:solidFill>
                <a:latin typeface="Open Sans"/>
                <a:ea typeface="Open Sans"/>
                <a:cs typeface="Open Sans"/>
                <a:hlinkClick r:id="rId4">
                  <a:extLst>
                    <a:ext uri="{A12FA001-AC4F-418D-AE19-62706E023703}">
                      <ahyp:hlinkClr xmlns:ahyp="http://schemas.microsoft.com/office/drawing/2018/hyperlinkcolor" val="tx"/>
                    </a:ext>
                  </a:extLst>
                </a:hlinkClick>
              </a:rPr>
              <a:t>SF424 (R&amp;R) Application Guide</a:t>
            </a:r>
            <a:r>
              <a:rPr lang="en-US" sz="2400" kern="100" dirty="0">
                <a:solidFill>
                  <a:srgbClr val="C00000"/>
                </a:solidFill>
                <a:latin typeface="Open Sans"/>
                <a:ea typeface="Open Sans"/>
                <a:cs typeface="Open Sans"/>
              </a:rPr>
              <a:t> </a:t>
            </a:r>
            <a:r>
              <a:rPr lang="en-US" sz="2400" kern="100" dirty="0">
                <a:latin typeface="Open Sans"/>
                <a:ea typeface="Open Sans"/>
                <a:cs typeface="Open Sans"/>
              </a:rPr>
              <a:t>or the </a:t>
            </a:r>
            <a:r>
              <a:rPr lang="en-US" sz="2400" dirty="0">
                <a:latin typeface="Open Sans"/>
                <a:ea typeface="Open Sans"/>
                <a:cs typeface="Open Sans"/>
              </a:rPr>
              <a:t>Research Training </a:t>
            </a:r>
            <a:r>
              <a:rPr lang="en-US" sz="2400" dirty="0">
                <a:solidFill>
                  <a:srgbClr val="C00000"/>
                </a:solidFill>
                <a:latin typeface="Open Sans"/>
                <a:ea typeface="Open Sans"/>
                <a:cs typeface="Open Sans"/>
                <a:hlinkClick r:id="rId5">
                  <a:extLst>
                    <a:ext uri="{A12FA001-AC4F-418D-AE19-62706E023703}">
                      <ahyp:hlinkClr xmlns:ahyp="http://schemas.microsoft.com/office/drawing/2018/hyperlinkcolor" val="tx"/>
                    </a:ext>
                  </a:extLst>
                </a:hlinkClick>
              </a:rPr>
              <a:t>Data Tables</a:t>
            </a:r>
            <a:r>
              <a:rPr lang="en-US" sz="2400" dirty="0">
                <a:latin typeface="Open Sans"/>
                <a:ea typeface="Open Sans"/>
                <a:cs typeface="Open Sans"/>
              </a:rPr>
              <a:t>, including:</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lvl="1">
              <a:buClr>
                <a:schemeClr val="accent1"/>
              </a:buClr>
              <a:buFont typeface="Courier New" panose="02070309020205020404" pitchFamily="49" charset="0"/>
              <a:buChar char="o"/>
            </a:pPr>
            <a:r>
              <a:rPr lang="en-US" sz="2000" b="1" kern="100" dirty="0">
                <a:effectLst/>
                <a:latin typeface="Open Sans"/>
                <a:ea typeface="Open Sans"/>
                <a:cs typeface="Open Sans"/>
              </a:rPr>
              <a:t>Institutional Training </a:t>
            </a:r>
            <a:r>
              <a:rPr lang="en-US" sz="2000" kern="100" dirty="0">
                <a:effectLst/>
                <a:latin typeface="Open Sans"/>
                <a:ea typeface="Open Sans"/>
                <a:cs typeface="Open Sans"/>
              </a:rPr>
              <a:t>– T series, e.g., T15, T32, T34, T35, T37, T90/R90, TL1, TL4.</a:t>
            </a:r>
          </a:p>
          <a:p>
            <a:pPr lvl="1">
              <a:buClr>
                <a:schemeClr val="accent1"/>
              </a:buClr>
              <a:buFont typeface="Courier New" panose="02070309020205020404" pitchFamily="49" charset="0"/>
              <a:buChar char="o"/>
            </a:pPr>
            <a:r>
              <a:rPr lang="en-US" sz="2000" b="1" kern="100" dirty="0">
                <a:latin typeface="Open Sans"/>
                <a:ea typeface="Open Sans"/>
                <a:cs typeface="Open Sans"/>
              </a:rPr>
              <a:t>Institutional Career Development </a:t>
            </a:r>
            <a:r>
              <a:rPr lang="en-US" sz="2000" kern="100" dirty="0">
                <a:latin typeface="Open Sans"/>
                <a:ea typeface="Open Sans"/>
                <a:cs typeface="Open Sans"/>
              </a:rPr>
              <a:t>– K12, KL2.</a:t>
            </a:r>
          </a:p>
          <a:p>
            <a:pPr lvl="1">
              <a:buClr>
                <a:schemeClr val="accent1"/>
              </a:buClr>
              <a:buFont typeface="Courier New" panose="02070309020205020404" pitchFamily="49" charset="0"/>
              <a:buChar char="o"/>
            </a:pPr>
            <a:r>
              <a:rPr lang="en-US" sz="2000" b="1" kern="100" dirty="0">
                <a:effectLst/>
                <a:latin typeface="Open Sans"/>
                <a:ea typeface="Open Sans"/>
                <a:cs typeface="Open Sans"/>
              </a:rPr>
              <a:t>International Institutional Training </a:t>
            </a:r>
            <a:r>
              <a:rPr lang="en-US" sz="2000" kern="100" dirty="0">
                <a:effectLst/>
                <a:latin typeface="Open Sans"/>
                <a:ea typeface="Open Sans"/>
                <a:cs typeface="Open Sans"/>
              </a:rPr>
              <a:t>– D43, D71, U2R.</a:t>
            </a:r>
          </a:p>
          <a:p>
            <a:pPr marL="457200" lvl="1" indent="0">
              <a:buNone/>
            </a:pPr>
            <a:endParaRPr lang="en-US" sz="2000" kern="1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E2DD4178-9A43-8B80-9526-CD302DCC0FBA}"/>
              </a:ext>
            </a:extLst>
          </p:cNvPr>
          <p:cNvSpPr>
            <a:spLocks noGrp="1"/>
          </p:cNvSpPr>
          <p:nvPr>
            <p:ph type="sldNum" sz="quarter" idx="12"/>
          </p:nvPr>
        </p:nvSpPr>
        <p:spPr/>
        <p:txBody>
          <a:bodyPr/>
          <a:lstStyle/>
          <a:p>
            <a:fld id="{56F0EA4C-3C7C-454B-9668-922380AF7916}" type="slidenum">
              <a:rPr lang="en-US" smtClean="0"/>
              <a:t>23</a:t>
            </a:fld>
            <a:endParaRPr lang="en-US"/>
          </a:p>
        </p:txBody>
      </p:sp>
    </p:spTree>
    <p:extLst>
      <p:ext uri="{BB962C8B-B14F-4D97-AF65-F5344CB8AC3E}">
        <p14:creationId xmlns:p14="http://schemas.microsoft.com/office/powerpoint/2010/main" val="79094853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D70154-D16F-2C65-7F1E-C1CCF187F9C5}"/>
              </a:ext>
            </a:extLst>
          </p:cNvPr>
          <p:cNvSpPr>
            <a:spLocks noGrp="1"/>
          </p:cNvSpPr>
          <p:nvPr>
            <p:ph type="title"/>
          </p:nvPr>
        </p:nvSpPr>
        <p:spPr>
          <a:xfrm>
            <a:off x="381000" y="414866"/>
            <a:ext cx="10515600" cy="769408"/>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Implementation Timeline</a:t>
            </a:r>
          </a:p>
        </p:txBody>
      </p:sp>
      <p:sp>
        <p:nvSpPr>
          <p:cNvPr id="2" name="Content Placeholder 1">
            <a:extLst>
              <a:ext uri="{FF2B5EF4-FFF2-40B4-BE49-F238E27FC236}">
                <a16:creationId xmlns:a16="http://schemas.microsoft.com/office/drawing/2014/main" id="{5A32A5A2-24F2-3904-756C-0A4AFAE05D87}"/>
              </a:ext>
            </a:extLst>
          </p:cNvPr>
          <p:cNvSpPr>
            <a:spLocks noGrp="1"/>
          </p:cNvSpPr>
          <p:nvPr>
            <p:ph idx="1"/>
          </p:nvPr>
        </p:nvSpPr>
        <p:spPr>
          <a:xfrm>
            <a:off x="381000" y="1707092"/>
            <a:ext cx="11325447" cy="4841192"/>
          </a:xfrm>
        </p:spPr>
        <p:txBody>
          <a:bodyPr vert="horz" lIns="91440" tIns="45720" rIns="91440" bIns="45720" rtlCol="0" anchor="t">
            <a:normAutofit/>
          </a:bodyPr>
          <a:lstStyle/>
          <a:p>
            <a:pPr>
              <a:buClr>
                <a:schemeClr val="accent1"/>
              </a:buClr>
            </a:pPr>
            <a:r>
              <a:rPr lang="en-US" b="1">
                <a:latin typeface="Open Sans" panose="020B0606030504020204" pitchFamily="34" charset="0"/>
                <a:ea typeface="Open Sans" panose="020B0606030504020204" pitchFamily="34" charset="0"/>
                <a:cs typeface="Open Sans" panose="020B0606030504020204" pitchFamily="34" charset="0"/>
              </a:rPr>
              <a:t>Mid to late Summer 2024</a:t>
            </a:r>
          </a:p>
          <a:p>
            <a:pPr lvl="1">
              <a:buClr>
                <a:schemeClr val="accent1"/>
              </a:buClr>
              <a:buFont typeface="Courier New" panose="02070309020205020404" pitchFamily="49" charset="0"/>
              <a:buChar char="o"/>
            </a:pPr>
            <a:r>
              <a:rPr lang="en-US" sz="2400">
                <a:latin typeface="Open Sans" panose="020B0606030504020204" pitchFamily="34" charset="0"/>
                <a:ea typeface="Open Sans" panose="020B0606030504020204" pitchFamily="34" charset="0"/>
                <a:cs typeface="Open Sans" panose="020B0606030504020204" pitchFamily="34" charset="0"/>
              </a:rPr>
              <a:t>Intend to publish updated data tables.</a:t>
            </a:r>
          </a:p>
          <a:p>
            <a:pPr marL="457200" lvl="1" indent="0">
              <a:buClr>
                <a:schemeClr val="accent1"/>
              </a:buClr>
              <a:buNone/>
            </a:pPr>
            <a:endParaRPr lang="en-US" sz="2400">
              <a:latin typeface="Open Sans" panose="020B0606030504020204" pitchFamily="34" charset="0"/>
              <a:ea typeface="Open Sans" panose="020B0606030504020204" pitchFamily="34" charset="0"/>
              <a:cs typeface="Open Sans" panose="020B0606030504020204" pitchFamily="34" charset="0"/>
            </a:endParaRPr>
          </a:p>
          <a:p>
            <a:pPr>
              <a:buClr>
                <a:schemeClr val="accent1"/>
              </a:buClr>
            </a:pPr>
            <a:r>
              <a:rPr lang="en-US" b="1">
                <a:latin typeface="Open Sans" panose="020B0606030504020204" pitchFamily="34" charset="0"/>
                <a:ea typeface="Open Sans" panose="020B0606030504020204" pitchFamily="34" charset="0"/>
                <a:cs typeface="Open Sans" panose="020B0606030504020204" pitchFamily="34" charset="0"/>
              </a:rPr>
              <a:t>Early Fall 2024</a:t>
            </a:r>
          </a:p>
          <a:p>
            <a:pPr lvl="1">
              <a:buClr>
                <a:schemeClr val="accent1"/>
              </a:buClr>
              <a:buFont typeface="Courier New" panose="02070309020205020404" pitchFamily="49" charset="0"/>
              <a:buChar char="o"/>
            </a:pPr>
            <a:r>
              <a:rPr lang="en-US" sz="2400">
                <a:latin typeface="Open Sans" panose="020B0606030504020204" pitchFamily="34" charset="0"/>
                <a:ea typeface="Open Sans" panose="020B0606030504020204" pitchFamily="34" charset="0"/>
                <a:cs typeface="Open Sans" panose="020B0606030504020204" pitchFamily="34" charset="0"/>
              </a:rPr>
              <a:t>Updated Parent T32 NOFO published (ideally no later than October 25, 2024).</a:t>
            </a:r>
          </a:p>
          <a:p>
            <a:pPr lvl="1">
              <a:buClr>
                <a:schemeClr val="accent1"/>
              </a:buClr>
              <a:buFont typeface="Courier New" panose="02070309020205020404" pitchFamily="49" charset="0"/>
              <a:buChar char="o"/>
            </a:pPr>
            <a:r>
              <a:rPr lang="en-US" sz="2400">
                <a:latin typeface="Open Sans" panose="020B0606030504020204" pitchFamily="34" charset="0"/>
                <a:ea typeface="Open Sans" panose="020B0606030504020204" pitchFamily="34" charset="0"/>
                <a:cs typeface="Open Sans" panose="020B0606030504020204" pitchFamily="34" charset="0"/>
              </a:rPr>
              <a:t>Affected NOFOs reissued at least 60 days prior to due date.</a:t>
            </a:r>
          </a:p>
          <a:p>
            <a:pPr lvl="1">
              <a:buClr>
                <a:schemeClr val="accent1"/>
              </a:buClr>
            </a:pPr>
            <a:endParaRPr lang="en-US" sz="2400">
              <a:latin typeface="Open Sans" panose="020B0606030504020204" pitchFamily="34" charset="0"/>
              <a:ea typeface="Open Sans" panose="020B0606030504020204" pitchFamily="34" charset="0"/>
              <a:cs typeface="Open Sans" panose="020B0606030504020204" pitchFamily="34" charset="0"/>
            </a:endParaRPr>
          </a:p>
          <a:p>
            <a:pPr>
              <a:buClr>
                <a:schemeClr val="accent1"/>
              </a:buClr>
            </a:pPr>
            <a:r>
              <a:rPr lang="en-US" b="1">
                <a:latin typeface="Open Sans" panose="020B0606030504020204" pitchFamily="34" charset="0"/>
                <a:ea typeface="Open Sans" panose="020B0606030504020204" pitchFamily="34" charset="0"/>
                <a:cs typeface="Open Sans" panose="020B0606030504020204" pitchFamily="34" charset="0"/>
              </a:rPr>
              <a:t>Reminder</a:t>
            </a:r>
            <a:r>
              <a:rPr lang="en-US">
                <a:latin typeface="Open Sans" panose="020B0606030504020204" pitchFamily="34" charset="0"/>
                <a:ea typeface="Open Sans" panose="020B0606030504020204" pitchFamily="34" charset="0"/>
                <a:cs typeface="Open Sans" panose="020B0606030504020204" pitchFamily="34" charset="0"/>
              </a:rPr>
              <a:t>: Changes effective for due dates on/after </a:t>
            </a:r>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January 25, 2025</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4" name="Slide Number Placeholder 3">
            <a:extLst>
              <a:ext uri="{FF2B5EF4-FFF2-40B4-BE49-F238E27FC236}">
                <a16:creationId xmlns:a16="http://schemas.microsoft.com/office/drawing/2014/main" id="{80A2B64B-5FBE-D980-72FF-55D82A98C2E3}"/>
              </a:ext>
            </a:extLst>
          </p:cNvPr>
          <p:cNvSpPr>
            <a:spLocks noGrp="1"/>
          </p:cNvSpPr>
          <p:nvPr>
            <p:ph type="sldNum" sz="quarter" idx="12"/>
          </p:nvPr>
        </p:nvSpPr>
        <p:spPr/>
        <p:txBody>
          <a:bodyPr/>
          <a:lstStyle/>
          <a:p>
            <a:fld id="{56F0EA4C-3C7C-454B-9668-922380AF7916}" type="slidenum">
              <a:rPr lang="en-US" smtClean="0"/>
              <a:t>24</a:t>
            </a:fld>
            <a:endParaRPr lang="en-US"/>
          </a:p>
        </p:txBody>
      </p:sp>
    </p:spTree>
    <p:extLst>
      <p:ext uri="{BB962C8B-B14F-4D97-AF65-F5344CB8AC3E}">
        <p14:creationId xmlns:p14="http://schemas.microsoft.com/office/powerpoint/2010/main" val="135303602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C723-EDA9-F5C8-F1BA-6090F00A4849}"/>
              </a:ext>
            </a:extLst>
          </p:cNvPr>
          <p:cNvSpPr>
            <a:spLocks noGrp="1"/>
          </p:cNvSpPr>
          <p:nvPr>
            <p:ph type="title"/>
          </p:nvPr>
        </p:nvSpPr>
        <p:spPr/>
        <p:txBody>
          <a:bodyPr/>
          <a:lstStyle/>
          <a:p>
            <a:pPr>
              <a:lnSpc>
                <a:spcPct val="156250"/>
              </a:lnSpc>
            </a:pPr>
            <a:r>
              <a:rPr lang="en-US"/>
              <a:t>Learn More</a:t>
            </a:r>
          </a:p>
        </p:txBody>
      </p:sp>
    </p:spTree>
    <p:extLst>
      <p:ext uri="{BB962C8B-B14F-4D97-AF65-F5344CB8AC3E}">
        <p14:creationId xmlns:p14="http://schemas.microsoft.com/office/powerpoint/2010/main" val="360511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A9D2-E37F-459B-D342-ED084E468C7D}"/>
              </a:ext>
            </a:extLst>
          </p:cNvPr>
          <p:cNvSpPr>
            <a:spLocks noGrp="1"/>
          </p:cNvSpPr>
          <p:nvPr>
            <p:ph type="title"/>
          </p:nvPr>
        </p:nvSpPr>
        <p:spPr>
          <a:xfrm>
            <a:off x="265934" y="0"/>
            <a:ext cx="11708990" cy="930012"/>
          </a:xfrm>
        </p:spPr>
        <p:txBody>
          <a:bodyPr/>
          <a:lstStyle/>
          <a:p>
            <a:r>
              <a:rPr lang="en-US"/>
              <a:t>Public Page for Updates to Training Grants – Live!</a:t>
            </a:r>
          </a:p>
        </p:txBody>
      </p:sp>
      <p:pic>
        <p:nvPicPr>
          <p:cNvPr id="3" name="Picture 2" descr="NIH Grants page for Updates to NIH Institutional Training Grant Applications showing sections on this page.">
            <a:extLst>
              <a:ext uri="{FF2B5EF4-FFF2-40B4-BE49-F238E27FC236}">
                <a16:creationId xmlns:a16="http://schemas.microsoft.com/office/drawing/2014/main" id="{2239DAD5-6EB7-E0C7-BF79-FD76E10D073E}"/>
              </a:ext>
            </a:extLst>
          </p:cNvPr>
          <p:cNvPicPr>
            <a:picLocks noChangeAspect="1"/>
          </p:cNvPicPr>
          <p:nvPr/>
        </p:nvPicPr>
        <p:blipFill rotWithShape="1">
          <a:blip r:embed="rId3"/>
          <a:srcRect r="-76" b="8480"/>
          <a:stretch/>
        </p:blipFill>
        <p:spPr>
          <a:xfrm>
            <a:off x="0" y="835296"/>
            <a:ext cx="12201302" cy="5312484"/>
          </a:xfrm>
          <a:prstGeom prst="rect">
            <a:avLst/>
          </a:prstGeom>
        </p:spPr>
      </p:pic>
      <p:sp>
        <p:nvSpPr>
          <p:cNvPr id="4" name="TextBox 3">
            <a:extLst>
              <a:ext uri="{FF2B5EF4-FFF2-40B4-BE49-F238E27FC236}">
                <a16:creationId xmlns:a16="http://schemas.microsoft.com/office/drawing/2014/main" id="{4DA98EBB-2B2D-085B-4541-C90DF99BCD9B}"/>
              </a:ext>
            </a:extLst>
          </p:cNvPr>
          <p:cNvSpPr txBox="1"/>
          <p:nvPr/>
        </p:nvSpPr>
        <p:spPr>
          <a:xfrm>
            <a:off x="0" y="6369205"/>
            <a:ext cx="112053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Open Sans" panose="020B0606030504020204" pitchFamily="34" charset="0"/>
                <a:ea typeface="Open Sans" panose="020B0606030504020204" pitchFamily="34" charset="0"/>
                <a:cs typeface="Open Sans" panose="020B0606030504020204" pitchFamily="34" charset="0"/>
              </a:rPr>
              <a:t>Link: </a:t>
            </a:r>
            <a:r>
              <a:rPr lang="en-US" sz="2000" b="1">
                <a:latin typeface="Open Sans" panose="020B0606030504020204" pitchFamily="34" charset="0"/>
                <a:ea typeface="Open Sans" panose="020B0606030504020204" pitchFamily="34" charset="0"/>
                <a:cs typeface="Open Sans" panose="020B0606030504020204" pitchFamily="34" charset="0"/>
                <a:hlinkClick r:id="rId4"/>
              </a:rPr>
              <a:t>grants.nih.gov/policy/changes-coming-jan-2025/updates-to-training-grants.htm</a:t>
            </a:r>
            <a:endParaRPr lang="en-US" sz="2000" b="1">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A107C98C-A13B-65B3-02C5-2B7539F27F57}"/>
              </a:ext>
            </a:extLst>
          </p:cNvPr>
          <p:cNvSpPr>
            <a:spLocks noGrp="1"/>
          </p:cNvSpPr>
          <p:nvPr>
            <p:ph type="sldNum" sz="quarter" idx="12"/>
          </p:nvPr>
        </p:nvSpPr>
        <p:spPr/>
        <p:txBody>
          <a:bodyPr/>
          <a:lstStyle/>
          <a:p>
            <a:fld id="{156D82D5-916E-4F20-A08B-B5704D3D2D2B}" type="slidenum">
              <a:rPr lang="en-US" b="1" smtClean="0">
                <a:solidFill>
                  <a:schemeClr val="tx1"/>
                </a:solidFill>
                <a:latin typeface="Open Sans Extra bold"/>
                <a:ea typeface="Open Sans bold" panose="020B0806030504020204" pitchFamily="34" charset="0"/>
                <a:cs typeface="Open Sans bold" panose="020B0806030504020204" pitchFamily="34" charset="0"/>
              </a:rPr>
              <a:t>26</a:t>
            </a:fld>
            <a:endParaRPr lang="en-US" b="1">
              <a:solidFill>
                <a:schemeClr val="tx1"/>
              </a:solidFill>
              <a:latin typeface="Open Sans Extra bold"/>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347429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9AA5F-574F-B4C9-AFE0-D880F493F9C6}"/>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5B82D8BD-4DF8-5A54-6073-2A39209BF889}"/>
              </a:ext>
            </a:extLst>
          </p:cNvPr>
          <p:cNvSpPr>
            <a:spLocks noGrp="1"/>
          </p:cNvSpPr>
          <p:nvPr>
            <p:ph idx="1"/>
          </p:nvPr>
        </p:nvSpPr>
        <p:spPr>
          <a:xfrm>
            <a:off x="838200" y="1825625"/>
            <a:ext cx="11083506" cy="4351338"/>
          </a:xfrm>
        </p:spPr>
        <p:txBody>
          <a:bodyPr>
            <a:normAutofit fontScale="85000" lnSpcReduction="20000"/>
          </a:bodyPr>
          <a:lstStyle/>
          <a:p>
            <a:r>
              <a:rPr lang="en-US"/>
              <a:t>NIH Research Training Website: </a:t>
            </a:r>
            <a:r>
              <a:rPr lang="en-US">
                <a:hlinkClick r:id="rId2"/>
              </a:rPr>
              <a:t>https://researchtraining.nih.gov/</a:t>
            </a:r>
            <a:endParaRPr lang="en-US"/>
          </a:p>
          <a:p>
            <a:endParaRPr lang="en-US"/>
          </a:p>
          <a:p>
            <a:r>
              <a:rPr lang="en-US"/>
              <a:t>Updates to NIH Training Grants: </a:t>
            </a:r>
            <a:r>
              <a:rPr lang="en-US">
                <a:hlinkClick r:id="rId3"/>
              </a:rPr>
              <a:t>https://grants.nih.gov/policy/changes-coming-jan-2025/updates-to-nrsa.htm</a:t>
            </a:r>
            <a:r>
              <a:rPr lang="en-US"/>
              <a:t> </a:t>
            </a:r>
          </a:p>
          <a:p>
            <a:endParaRPr lang="en-US"/>
          </a:p>
          <a:p>
            <a:r>
              <a:rPr lang="en-US"/>
              <a:t>NIH Data Tables: </a:t>
            </a:r>
            <a:r>
              <a:rPr lang="en-US">
                <a:hlinkClick r:id="rId4"/>
              </a:rPr>
              <a:t>https://grants.nih.gov/grants/forms-g/data-tables.htm</a:t>
            </a:r>
            <a:r>
              <a:rPr lang="en-US"/>
              <a:t> (</a:t>
            </a:r>
            <a:r>
              <a:rPr lang="en-US" b="1"/>
              <a:t>Updates forthcoming)</a:t>
            </a:r>
            <a:endParaRPr lang="en-US"/>
          </a:p>
          <a:p>
            <a:endParaRPr lang="en-US"/>
          </a:p>
          <a:p>
            <a:r>
              <a:rPr lang="en-US"/>
              <a:t>Relevant NIH ICO Contacts</a:t>
            </a:r>
          </a:p>
          <a:p>
            <a:pPr lvl="1"/>
            <a:r>
              <a:rPr lang="en-US"/>
              <a:t>Program Officer: Application requirements, relevance to ICO priorities.</a:t>
            </a:r>
          </a:p>
          <a:p>
            <a:pPr lvl="1"/>
            <a:r>
              <a:rPr lang="en-US"/>
              <a:t>Review Officer: Peer Review related questions. </a:t>
            </a:r>
          </a:p>
          <a:p>
            <a:pPr lvl="1"/>
            <a:r>
              <a:rPr lang="en-US"/>
              <a:t>Grants Management: Budget related questions.  </a:t>
            </a:r>
          </a:p>
          <a:p>
            <a:endParaRPr lang="en-US"/>
          </a:p>
          <a:p>
            <a:r>
              <a:rPr lang="en-US"/>
              <a:t>eRA Service Desk: </a:t>
            </a:r>
            <a:r>
              <a:rPr lang="en-US">
                <a:hlinkClick r:id="rId5"/>
              </a:rPr>
              <a:t>https://www.era.nih.gov/need-help</a:t>
            </a:r>
            <a:r>
              <a:rPr lang="en-US"/>
              <a:t> (technical aspects of NIH systems like </a:t>
            </a:r>
            <a:r>
              <a:rPr lang="en-US" err="1"/>
              <a:t>xTrain</a:t>
            </a:r>
            <a:r>
              <a:rPr lang="en-US"/>
              <a:t> and </a:t>
            </a:r>
            <a:r>
              <a:rPr lang="en-US" err="1"/>
              <a:t>xTract</a:t>
            </a:r>
            <a:r>
              <a:rPr lang="en-US"/>
              <a:t>)</a:t>
            </a:r>
          </a:p>
        </p:txBody>
      </p:sp>
      <p:sp>
        <p:nvSpPr>
          <p:cNvPr id="2" name="Slide Number Placeholder 1">
            <a:extLst>
              <a:ext uri="{FF2B5EF4-FFF2-40B4-BE49-F238E27FC236}">
                <a16:creationId xmlns:a16="http://schemas.microsoft.com/office/drawing/2014/main" id="{901CC8C6-3790-2D7F-F56B-E2DF8C1E89E7}"/>
              </a:ext>
            </a:extLst>
          </p:cNvPr>
          <p:cNvSpPr>
            <a:spLocks noGrp="1"/>
          </p:cNvSpPr>
          <p:nvPr>
            <p:ph type="sldNum" sz="quarter" idx="12"/>
          </p:nvPr>
        </p:nvSpPr>
        <p:spPr/>
        <p:txBody>
          <a:bodyPr/>
          <a:lstStyle/>
          <a:p>
            <a:fld id="{56F0EA4C-3C7C-454B-9668-922380AF7916}" type="slidenum">
              <a:rPr lang="en-US" smtClean="0"/>
              <a:t>27</a:t>
            </a:fld>
            <a:endParaRPr lang="en-US"/>
          </a:p>
        </p:txBody>
      </p:sp>
    </p:spTree>
    <p:extLst>
      <p:ext uri="{BB962C8B-B14F-4D97-AF65-F5344CB8AC3E}">
        <p14:creationId xmlns:p14="http://schemas.microsoft.com/office/powerpoint/2010/main" val="2234964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0556C-BEB3-06FD-3591-B300050975DF}"/>
              </a:ext>
            </a:extLst>
          </p:cNvPr>
          <p:cNvSpPr>
            <a:spLocks noGrp="1"/>
          </p:cNvSpPr>
          <p:nvPr>
            <p:ph type="title"/>
          </p:nvPr>
        </p:nvSpPr>
        <p:spPr>
          <a:xfrm>
            <a:off x="177800" y="144991"/>
            <a:ext cx="10515600" cy="1325563"/>
          </a:xfrm>
        </p:spPr>
        <p:txBody>
          <a:bodyPr/>
          <a:lstStyle/>
          <a:p>
            <a:r>
              <a:rPr lang="en-US"/>
              <a:t>THANK YOU!</a:t>
            </a:r>
          </a:p>
        </p:txBody>
      </p:sp>
      <p:sp>
        <p:nvSpPr>
          <p:cNvPr id="4" name="Slide Number Placeholder 3">
            <a:extLst>
              <a:ext uri="{FF2B5EF4-FFF2-40B4-BE49-F238E27FC236}">
                <a16:creationId xmlns:a16="http://schemas.microsoft.com/office/drawing/2014/main" id="{033423C5-93F0-DE16-7635-C611CFF424D8}"/>
              </a:ext>
            </a:extLst>
          </p:cNvPr>
          <p:cNvSpPr>
            <a:spLocks noGrp="1"/>
          </p:cNvSpPr>
          <p:nvPr>
            <p:ph type="sldNum" sz="quarter" idx="12"/>
          </p:nvPr>
        </p:nvSpPr>
        <p:spPr/>
        <p:txBody>
          <a:bodyPr/>
          <a:lstStyle/>
          <a:p>
            <a:fld id="{56F0EA4C-3C7C-454B-9668-922380AF7916}" type="slidenum">
              <a:rPr lang="en-US" smtClean="0"/>
              <a:t>28</a:t>
            </a:fld>
            <a:endParaRPr lang="en-US"/>
          </a:p>
        </p:txBody>
      </p:sp>
      <p:sp>
        <p:nvSpPr>
          <p:cNvPr id="2" name="Content Placeholder 1">
            <a:extLst>
              <a:ext uri="{FF2B5EF4-FFF2-40B4-BE49-F238E27FC236}">
                <a16:creationId xmlns:a16="http://schemas.microsoft.com/office/drawing/2014/main" id="{DECA987D-4E1E-20FC-CC6E-19A9EC984692}"/>
              </a:ext>
            </a:extLst>
          </p:cNvPr>
          <p:cNvSpPr>
            <a:spLocks noGrp="1"/>
          </p:cNvSpPr>
          <p:nvPr>
            <p:ph idx="1"/>
          </p:nvPr>
        </p:nvSpPr>
        <p:spPr>
          <a:xfrm>
            <a:off x="364066" y="1773383"/>
            <a:ext cx="11329170" cy="4350326"/>
          </a:xfrm>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NRSA Tables</a:t>
            </a:r>
            <a:r>
              <a:rPr lang="en-US" sz="2800" dirty="0">
                <a:latin typeface="Open Sans" panose="020B0606030504020204" pitchFamily="34" charset="0"/>
                <a:ea typeface="Open Sans" panose="020B0606030504020204" pitchFamily="34" charset="0"/>
                <a:cs typeface="Open Sans" panose="020B0606030504020204" pitchFamily="34" charset="0"/>
              </a:rPr>
              <a:t>: Susan Lim (NCI), Mercedes Rubio (NIGMS), Sonia Ortiz-Miranda (NIGMS), Michael Reilly (NHLBI), Isaah Vincent (NIGMS), </a:t>
            </a:r>
            <a:r>
              <a:rPr lang="en-US" sz="2800" dirty="0" err="1">
                <a:latin typeface="Open Sans" panose="020B0606030504020204" pitchFamily="34" charset="0"/>
                <a:ea typeface="Open Sans" panose="020B0606030504020204" pitchFamily="34" charset="0"/>
                <a:cs typeface="Open Sans" panose="020B0606030504020204" pitchFamily="34" charset="0"/>
              </a:rPr>
              <a:t>Teraya</a:t>
            </a:r>
            <a:r>
              <a:rPr lang="en-US" sz="2800" dirty="0">
                <a:latin typeface="Open Sans" panose="020B0606030504020204" pitchFamily="34" charset="0"/>
                <a:ea typeface="Open Sans" panose="020B0606030504020204" pitchFamily="34" charset="0"/>
                <a:cs typeface="Open Sans" panose="020B0606030504020204" pitchFamily="34" charset="0"/>
              </a:rPr>
              <a:t> Donaldson (OER), Laurie Stepanek (NIGMS), Marie </a:t>
            </a:r>
            <a:r>
              <a:rPr lang="en-US" sz="2800" dirty="0" err="1">
                <a:latin typeface="Open Sans" panose="020B0606030504020204" pitchFamily="34" charset="0"/>
                <a:ea typeface="Open Sans" panose="020B0606030504020204" pitchFamily="34" charset="0"/>
                <a:cs typeface="Open Sans" panose="020B0606030504020204" pitchFamily="34" charset="0"/>
              </a:rPr>
              <a:t>Harton</a:t>
            </a:r>
            <a:r>
              <a:rPr lang="en-US" sz="2800" dirty="0">
                <a:latin typeface="Open Sans" panose="020B0606030504020204" pitchFamily="34" charset="0"/>
                <a:ea typeface="Open Sans" panose="020B0606030504020204" pitchFamily="34" charset="0"/>
                <a:cs typeface="Open Sans" panose="020B0606030504020204" pitchFamily="34" charset="0"/>
              </a:rPr>
              <a:t> (NIGMS), </a:t>
            </a:r>
            <a:r>
              <a:rPr lang="en-US" sz="2800" dirty="0" err="1">
                <a:latin typeface="Open Sans" panose="020B0606030504020204" pitchFamily="34" charset="0"/>
                <a:ea typeface="Open Sans" panose="020B0606030504020204" pitchFamily="34" charset="0"/>
                <a:cs typeface="Open Sans" panose="020B0606030504020204" pitchFamily="34" charset="0"/>
              </a:rPr>
              <a:t>Lameese</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Akacem</a:t>
            </a:r>
            <a:r>
              <a:rPr lang="en-US" sz="2800" dirty="0">
                <a:latin typeface="Open Sans" panose="020B0606030504020204" pitchFamily="34" charset="0"/>
                <a:ea typeface="Open Sans" panose="020B0606030504020204" pitchFamily="34" charset="0"/>
                <a:cs typeface="Open Sans" panose="020B0606030504020204" pitchFamily="34" charset="0"/>
              </a:rPr>
              <a:t> (NIGMS), Andrew Miklos (NIGMS).</a:t>
            </a:r>
          </a:p>
          <a:p>
            <a:r>
              <a:rPr lang="en-US" sz="2800" b="1" dirty="0">
                <a:latin typeface="Open Sans" panose="020B0606030504020204" pitchFamily="34" charset="0"/>
                <a:ea typeface="Open Sans" panose="020B0606030504020204" pitchFamily="34" charset="0"/>
                <a:cs typeface="Open Sans" panose="020B0606030504020204" pitchFamily="34" charset="0"/>
              </a:rPr>
              <a:t>Advisors and Implementation: </a:t>
            </a:r>
            <a:r>
              <a:rPr lang="en-US" sz="2800" dirty="0">
                <a:latin typeface="Open Sans" panose="020B0606030504020204" pitchFamily="34" charset="0"/>
                <a:ea typeface="Open Sans" panose="020B0606030504020204" pitchFamily="34" charset="0"/>
                <a:cs typeface="Open Sans" panose="020B0606030504020204" pitchFamily="34" charset="0"/>
              </a:rPr>
              <a:t>Greg Bissonnette (NIGMS), Erica Brown (NIGMS), Latarsha </a:t>
            </a:r>
            <a:r>
              <a:rPr lang="en-US" sz="2800" dirty="0" err="1">
                <a:latin typeface="Open Sans" panose="020B0606030504020204" pitchFamily="34" charset="0"/>
                <a:ea typeface="Open Sans" panose="020B0606030504020204" pitchFamily="34" charset="0"/>
                <a:cs typeface="Open Sans" panose="020B0606030504020204" pitchFamily="34" charset="0"/>
              </a:rPr>
              <a:t>Carithers</a:t>
            </a:r>
            <a:r>
              <a:rPr lang="en-US" sz="2800" dirty="0">
                <a:latin typeface="Open Sans" panose="020B0606030504020204" pitchFamily="34" charset="0"/>
                <a:ea typeface="Open Sans" panose="020B0606030504020204" pitchFamily="34" charset="0"/>
                <a:cs typeface="Open Sans" panose="020B0606030504020204" pitchFamily="34" charset="0"/>
              </a:rPr>
              <a:t> (NIGMS), Megan Columbus (DCO), Stephanie Constant (Review Policy), Alison Gammie (NIGMS), Kasima Garst (OPERA), Anastasiya Hardison (</a:t>
            </a:r>
            <a:r>
              <a:rPr lang="en-US" sz="2800" dirty="0" err="1">
                <a:latin typeface="Open Sans" panose="020B0606030504020204" pitchFamily="34" charset="0"/>
                <a:ea typeface="Open Sans" panose="020B0606030504020204" pitchFamily="34" charset="0"/>
                <a:cs typeface="Open Sans" panose="020B0606030504020204" pitchFamily="34" charset="0"/>
              </a:rPr>
              <a:t>eRA</a:t>
            </a:r>
            <a:r>
              <a:rPr lang="en-US" sz="2800" dirty="0">
                <a:latin typeface="Open Sans" panose="020B0606030504020204" pitchFamily="34" charset="0"/>
                <a:ea typeface="Open Sans" panose="020B0606030504020204" pitchFamily="34" charset="0"/>
                <a:cs typeface="Open Sans" panose="020B0606030504020204" pitchFamily="34" charset="0"/>
              </a:rPr>
              <a:t>), Ben Roberts (DCO), Laurie Roman (Guide). </a:t>
            </a:r>
          </a:p>
        </p:txBody>
      </p:sp>
    </p:spTree>
    <p:extLst>
      <p:ext uri="{BB962C8B-B14F-4D97-AF65-F5344CB8AC3E}">
        <p14:creationId xmlns:p14="http://schemas.microsoft.com/office/powerpoint/2010/main" val="21553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a:extLst>
              <a:ext uri="{FF2B5EF4-FFF2-40B4-BE49-F238E27FC236}">
                <a16:creationId xmlns:a16="http://schemas.microsoft.com/office/drawing/2014/main" id="{BE46F633-6C0F-D9D9-F856-7B654A188DD8}"/>
              </a:ext>
              <a:ext uri="{C183D7F6-B498-43B3-948B-1728B52AA6E4}">
                <adec:decorative xmlns:adec="http://schemas.microsoft.com/office/drawing/2017/decorative" val="1"/>
              </a:ext>
            </a:extLst>
          </p:cNvPr>
          <p:cNvSpPr/>
          <p:nvPr/>
        </p:nvSpPr>
        <p:spPr>
          <a:xfrm rot="5400000">
            <a:off x="429652" y="-420359"/>
            <a:ext cx="6867295" cy="7708013"/>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FBD97383-9BDB-939A-8DE8-40755E7C153D}"/>
              </a:ext>
            </a:extLst>
          </p:cNvPr>
          <p:cNvSpPr txBox="1">
            <a:spLocks noGrp="1"/>
          </p:cNvSpPr>
          <p:nvPr>
            <p:ph type="title" idx="4294967295"/>
          </p:nvPr>
        </p:nvSpPr>
        <p:spPr>
          <a:xfrm>
            <a:off x="255991" y="2766218"/>
            <a:ext cx="399693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p>
        </p:txBody>
      </p:sp>
      <p:sp>
        <p:nvSpPr>
          <p:cNvPr id="4" name="Social media outlets">
            <a:extLst>
              <a:ext uri="{FF2B5EF4-FFF2-40B4-BE49-F238E27FC236}">
                <a16:creationId xmlns:a16="http://schemas.microsoft.com/office/drawing/2014/main" id="{4C9D8587-49A9-F250-3FEE-A10F77E87675}"/>
              </a:ext>
            </a:extLst>
          </p:cNvPr>
          <p:cNvSpPr txBox="1">
            <a:spLocks/>
          </p:cNvSpPr>
          <p:nvPr/>
        </p:nvSpPr>
        <p:spPr>
          <a:xfrm>
            <a:off x="595900" y="4335578"/>
            <a:ext cx="6586535" cy="1769350"/>
          </a:xfrm>
          <a:prstGeom prst="rect">
            <a:avLst/>
          </a:prstGeom>
        </p:spPr>
        <p:txBody>
          <a:bodyPr lIns="91440" tIns="45720" rIns="91440" bIns="45720" anchor="t">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1800" dirty="0">
                <a:latin typeface="Open Sans ExtraBold"/>
                <a:ea typeface="Open Sans ExtraBold"/>
                <a:cs typeface="Open Sans ExtraBold"/>
              </a:rPr>
              <a:t>LEARN MORE</a:t>
            </a:r>
            <a:endParaRPr lang="en-US" sz="2000" dirty="0">
              <a:latin typeface="Open Sans "/>
              <a:ea typeface="Open Sans"/>
              <a:cs typeface="Open Sans"/>
            </a:endParaRPr>
          </a:p>
          <a:p>
            <a:pPr algn="l"/>
            <a:r>
              <a:rPr lang="en-US" sz="1800" dirty="0">
                <a:latin typeface="Open Sans "/>
                <a:ea typeface="Open Sans ExtraBold"/>
                <a:cs typeface="Open Sans ExtraBold"/>
              </a:rPr>
              <a:t>grants.nih.gov/policy/changes-coming-jan-2025/updates-to-training-grants.htm </a:t>
            </a:r>
            <a:endParaRPr lang="en-US" dirty="0"/>
          </a:p>
          <a:p>
            <a:pPr algn="l"/>
            <a:endParaRPr lang="en-US" sz="1800" dirty="0"/>
          </a:p>
          <a:p>
            <a:pPr algn="l">
              <a:spcBef>
                <a:spcPts val="0"/>
              </a:spcBef>
            </a:pPr>
            <a:r>
              <a:rPr lang="en-US" sz="1800" dirty="0">
                <a:latin typeface="Open Sans ExtraBold"/>
                <a:ea typeface="Open Sans ExtraBold"/>
                <a:cs typeface="Open Sans ExtraBold"/>
              </a:rPr>
              <a:t>EMAIL US AT</a:t>
            </a:r>
          </a:p>
          <a:p>
            <a:pPr algn="l">
              <a:spcBef>
                <a:spcPts val="0"/>
              </a:spcBef>
            </a:pPr>
            <a:r>
              <a:rPr lang="en-US" sz="1800" dirty="0">
                <a:latin typeface="Open Sans "/>
                <a:ea typeface="Open Sans ExtraBold"/>
                <a:cs typeface="Open Sans ExtraBold"/>
              </a:rPr>
              <a:t>T32updates@mail.nih.gov</a:t>
            </a:r>
            <a:endParaRPr lang="en-US" sz="1800" dirty="0">
              <a:latin typeface="Open Sans "/>
            </a:endParaRPr>
          </a:p>
          <a:p>
            <a:pPr algn="l"/>
            <a:endParaRPr lang="en-US" sz="1600" dirty="0"/>
          </a:p>
          <a:p>
            <a:pPr algn="l"/>
            <a:endParaRPr lang="en-US" sz="1600" dirty="0"/>
          </a:p>
        </p:txBody>
      </p:sp>
      <p:grpSp>
        <p:nvGrpSpPr>
          <p:cNvPr id="8" name="Group 7" descr="HHS &amp; NIH Logo">
            <a:extLst>
              <a:ext uri="{FF2B5EF4-FFF2-40B4-BE49-F238E27FC236}">
                <a16:creationId xmlns:a16="http://schemas.microsoft.com/office/drawing/2014/main" id="{89A0B408-FD78-35E7-AD69-40B6C55D984D}"/>
              </a:ext>
            </a:extLst>
          </p:cNvPr>
          <p:cNvGrpSpPr/>
          <p:nvPr/>
        </p:nvGrpSpPr>
        <p:grpSpPr>
          <a:xfrm>
            <a:off x="7115175" y="3049808"/>
            <a:ext cx="4415003" cy="794465"/>
            <a:chOff x="7115175" y="3049808"/>
            <a:chExt cx="4415003" cy="794465"/>
          </a:xfrm>
        </p:grpSpPr>
        <p:pic>
          <p:nvPicPr>
            <p:cNvPr id="6" name="Picture 5">
              <a:extLst>
                <a:ext uri="{FF2B5EF4-FFF2-40B4-BE49-F238E27FC236}">
                  <a16:creationId xmlns:a16="http://schemas.microsoft.com/office/drawing/2014/main" id="{3B19AD2A-1904-F0EB-E66C-A9AF2C059C6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15300" y="3164136"/>
              <a:ext cx="3414878" cy="529725"/>
            </a:xfrm>
            <a:prstGeom prst="rect">
              <a:avLst/>
            </a:prstGeom>
          </p:spPr>
        </p:pic>
        <p:pic>
          <p:nvPicPr>
            <p:cNvPr id="7" name="Picture 6">
              <a:extLst>
                <a:ext uri="{FF2B5EF4-FFF2-40B4-BE49-F238E27FC236}">
                  <a16:creationId xmlns:a16="http://schemas.microsoft.com/office/drawing/2014/main" id="{130C22F2-60B9-A2E2-CD3C-B6399A5086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15175" y="3049808"/>
              <a:ext cx="876248" cy="794465"/>
            </a:xfrm>
            <a:prstGeom prst="rect">
              <a:avLst/>
            </a:prstGeom>
          </p:spPr>
        </p:pic>
      </p:grpSp>
      <p:sp>
        <p:nvSpPr>
          <p:cNvPr id="3" name="Slide Number Placeholder">
            <a:extLst>
              <a:ext uri="{FF2B5EF4-FFF2-40B4-BE49-F238E27FC236}">
                <a16:creationId xmlns:a16="http://schemas.microsoft.com/office/drawing/2014/main" id="{C9F31830-846E-0663-0211-9F344EB586A0}"/>
              </a:ext>
              <a:ext uri="{C183D7F6-B498-43B3-948B-1728B52AA6E4}">
                <adec:decorative xmlns:adec="http://schemas.microsoft.com/office/drawing/2017/decorative" val="0"/>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29</a:t>
            </a:fld>
            <a:endParaRPr lang="en-US"/>
          </a:p>
        </p:txBody>
      </p:sp>
    </p:spTree>
    <p:extLst>
      <p:ext uri="{BB962C8B-B14F-4D97-AF65-F5344CB8AC3E}">
        <p14:creationId xmlns:p14="http://schemas.microsoft.com/office/powerpoint/2010/main" val="403954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F2163-551D-846A-D31E-44E2577725FF}"/>
              </a:ext>
            </a:extLst>
          </p:cNvPr>
          <p:cNvSpPr>
            <a:spLocks noGrp="1"/>
          </p:cNvSpPr>
          <p:nvPr>
            <p:ph type="title"/>
          </p:nvPr>
        </p:nvSpPr>
        <p:spPr>
          <a:xfrm>
            <a:off x="838200" y="556995"/>
            <a:ext cx="10515600" cy="1133693"/>
          </a:xfrm>
        </p:spPr>
        <p:txBody>
          <a:bodyPr>
            <a:normAutofit/>
          </a:bodyPr>
          <a:lstStyle/>
          <a:p>
            <a:r>
              <a:rPr lang="en-US" sz="5200" b="1" dirty="0"/>
              <a:t>Today</a:t>
            </a:r>
          </a:p>
        </p:txBody>
      </p:sp>
      <p:graphicFrame>
        <p:nvGraphicFramePr>
          <p:cNvPr id="4" name="Content Placeholder 2" descr="-Background and Motivations for Changes&#10;-Changes to the NIH Training Grant Applications&#10;-Implementation Plans&#10;-Learn More">
            <a:extLst>
              <a:ext uri="{FF2B5EF4-FFF2-40B4-BE49-F238E27FC236}">
                <a16:creationId xmlns:a16="http://schemas.microsoft.com/office/drawing/2014/main" id="{4D8643B9-F993-9F64-52F8-27F2BA77242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3264848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897199DE-600C-F23F-3D34-61955E4F64E6}"/>
              </a:ext>
            </a:extLst>
          </p:cNvPr>
          <p:cNvSpPr>
            <a:spLocks noGrp="1"/>
          </p:cNvSpPr>
          <p:nvPr>
            <p:ph type="sldNum" sz="quarter" idx="12"/>
          </p:nvPr>
        </p:nvSpPr>
        <p:spPr/>
        <p:txBody>
          <a:bodyPr/>
          <a:lstStyle/>
          <a:p>
            <a:fld id="{56F0EA4C-3C7C-454B-9668-922380AF7916}" type="slidenum">
              <a:rPr lang="en-US" smtClean="0"/>
              <a:t>3</a:t>
            </a:fld>
            <a:endParaRPr lang="en-US"/>
          </a:p>
        </p:txBody>
      </p:sp>
    </p:spTree>
    <p:custDataLst>
      <p:tags r:id="rId1"/>
    </p:custDataLst>
    <p:extLst>
      <p:ext uri="{BB962C8B-B14F-4D97-AF65-F5344CB8AC3E}">
        <p14:creationId xmlns:p14="http://schemas.microsoft.com/office/powerpoint/2010/main" val="395186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6598-7894-7592-FC24-0195BEE3E406}"/>
              </a:ext>
            </a:extLst>
          </p:cNvPr>
          <p:cNvSpPr>
            <a:spLocks noGrp="1"/>
          </p:cNvSpPr>
          <p:nvPr>
            <p:ph type="title"/>
          </p:nvPr>
        </p:nvSpPr>
        <p:spPr>
          <a:xfrm>
            <a:off x="1747838" y="1937543"/>
            <a:ext cx="8696324" cy="2982913"/>
          </a:xfrm>
        </p:spPr>
        <p:txBody>
          <a:bodyPr>
            <a:normAutofit fontScale="90000"/>
          </a:bodyPr>
          <a:lstStyle/>
          <a:p>
            <a:pPr>
              <a:lnSpc>
                <a:spcPct val="100000"/>
              </a:lnSpc>
            </a:pPr>
            <a:r>
              <a:rPr lang="en-US" sz="3600" b="1" dirty="0">
                <a:latin typeface="Open Sans" panose="020B0606030504020204" pitchFamily="34" charset="0"/>
                <a:ea typeface="Open Sans" panose="020B0606030504020204" pitchFamily="34" charset="0"/>
                <a:cs typeface="Open Sans" panose="020B0606030504020204" pitchFamily="34" charset="0"/>
              </a:rPr>
              <a:t>Background</a:t>
            </a:r>
            <a:r>
              <a:rPr lang="en-US" sz="3600" b="1" baseline="0" dirty="0">
                <a:latin typeface="Open Sans" panose="020B0606030504020204" pitchFamily="34" charset="0"/>
                <a:ea typeface="Open Sans" panose="020B0606030504020204" pitchFamily="34" charset="0"/>
                <a:cs typeface="Open Sans" panose="020B0606030504020204" pitchFamily="34" charset="0"/>
              </a:rPr>
              <a:t> and Motivation </a:t>
            </a:r>
            <a:br>
              <a:rPr lang="en-US" sz="3600" b="1" baseline="0" dirty="0">
                <a:latin typeface="Open Sans" panose="020B0606030504020204" pitchFamily="34" charset="0"/>
                <a:ea typeface="Open Sans" panose="020B0606030504020204" pitchFamily="34" charset="0"/>
                <a:cs typeface="Open Sans" panose="020B0606030504020204" pitchFamily="34" charset="0"/>
              </a:rPr>
            </a:br>
            <a:r>
              <a:rPr lang="en-US" sz="3600" b="1" baseline="0" dirty="0">
                <a:latin typeface="Open Sans" panose="020B0606030504020204" pitchFamily="34" charset="0"/>
                <a:ea typeface="Open Sans" panose="020B0606030504020204" pitchFamily="34" charset="0"/>
                <a:cs typeface="Open Sans" panose="020B0606030504020204" pitchFamily="34" charset="0"/>
              </a:rPr>
              <a:t>for Change</a:t>
            </a:r>
            <a:br>
              <a:rPr lang="en-US" sz="3600" dirty="0">
                <a:latin typeface="Open Sans" panose="020B0606030504020204" pitchFamily="34" charset="0"/>
                <a:ea typeface="Open Sans" panose="020B0606030504020204" pitchFamily="34" charset="0"/>
                <a:cs typeface="Open Sans" panose="020B0606030504020204" pitchFamily="34" charset="0"/>
              </a:rPr>
            </a:br>
            <a:br>
              <a:rPr lang="en-US" sz="3600" dirty="0"/>
            </a:br>
            <a:r>
              <a:rPr lang="en-US" sz="2700" b="1" dirty="0">
                <a:latin typeface="Open Sans" panose="020B0606030504020204" pitchFamily="34" charset="0"/>
                <a:ea typeface="Open Sans" panose="020B0606030504020204" pitchFamily="34" charset="0"/>
                <a:cs typeface="Open Sans" panose="020B0606030504020204" pitchFamily="34" charset="0"/>
              </a:rPr>
              <a:t>Dr. Ericka Boone (</a:t>
            </a:r>
            <a:r>
              <a:rPr lang="en-US" sz="2700" b="1" dirty="0" err="1">
                <a:latin typeface="Open Sans" panose="020B0606030504020204" pitchFamily="34" charset="0"/>
                <a:ea typeface="Open Sans" panose="020B0606030504020204" pitchFamily="34" charset="0"/>
                <a:cs typeface="Open Sans" panose="020B0606030504020204" pitchFamily="34" charset="0"/>
              </a:rPr>
              <a:t>oer</a:t>
            </a:r>
            <a:r>
              <a:rPr lang="en-US" sz="2700" b="1" dirty="0">
                <a:latin typeface="Open Sans" panose="020B0606030504020204" pitchFamily="34" charset="0"/>
                <a:ea typeface="Open Sans" panose="020B0606030504020204" pitchFamily="34" charset="0"/>
                <a:cs typeface="Open Sans" panose="020B0606030504020204" pitchFamily="34" charset="0"/>
              </a:rPr>
              <a:t>)</a:t>
            </a:r>
            <a:br>
              <a:rPr lang="en-US" sz="2700" b="1" dirty="0">
                <a:latin typeface="Open Sans" panose="020B0606030504020204" pitchFamily="34" charset="0"/>
                <a:ea typeface="Open Sans" panose="020B0606030504020204" pitchFamily="34" charset="0"/>
                <a:cs typeface="Open Sans" panose="020B0606030504020204" pitchFamily="34" charset="0"/>
              </a:rPr>
            </a:br>
            <a:r>
              <a:rPr lang="en-US" sz="2700" dirty="0">
                <a:latin typeface="Open Sans" panose="020B0606030504020204" pitchFamily="34" charset="0"/>
                <a:ea typeface="Open Sans" panose="020B0606030504020204" pitchFamily="34" charset="0"/>
                <a:cs typeface="Open Sans" panose="020B0606030504020204" pitchFamily="34" charset="0"/>
              </a:rPr>
              <a:t>Director, Division of biomedical research workforce (</a:t>
            </a:r>
            <a:r>
              <a:rPr lang="en-US" sz="2700" dirty="0" err="1">
                <a:latin typeface="Open Sans" panose="020B0606030504020204" pitchFamily="34" charset="0"/>
                <a:ea typeface="Open Sans" panose="020B0606030504020204" pitchFamily="34" charset="0"/>
                <a:cs typeface="Open Sans" panose="020B0606030504020204" pitchFamily="34" charset="0"/>
              </a:rPr>
              <a:t>dbrw</a:t>
            </a:r>
            <a:r>
              <a:rPr lang="en-US" sz="2700" dirty="0">
                <a:latin typeface="Open Sans" panose="020B0606030504020204" pitchFamily="34" charset="0"/>
                <a:ea typeface="Open Sans" panose="020B0606030504020204" pitchFamily="34" charset="0"/>
                <a:cs typeface="Open Sans" panose="020B0606030504020204" pitchFamily="34" charset="0"/>
              </a:rPr>
              <a:t>) </a:t>
            </a:r>
            <a:br>
              <a:rPr lang="en-US" sz="1800" dirty="0"/>
            </a:br>
            <a:br>
              <a:rPr lang="en-US" sz="2200" dirty="0"/>
            </a:br>
            <a:endParaRPr lang="en-US" sz="2200" dirty="0"/>
          </a:p>
        </p:txBody>
      </p:sp>
    </p:spTree>
    <p:custDataLst>
      <p:tags r:id="rId1"/>
    </p:custDataLst>
    <p:extLst>
      <p:ext uri="{BB962C8B-B14F-4D97-AF65-F5344CB8AC3E}">
        <p14:creationId xmlns:p14="http://schemas.microsoft.com/office/powerpoint/2010/main" val="105788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38F0E-A285-CAA5-3D5C-FE7A57053436}"/>
              </a:ext>
            </a:extLst>
          </p:cNvPr>
          <p:cNvSpPr>
            <a:spLocks noGrp="1"/>
          </p:cNvSpPr>
          <p:nvPr>
            <p:ph type="title"/>
          </p:nvPr>
        </p:nvSpPr>
        <p:spPr>
          <a:xfrm>
            <a:off x="328190" y="196752"/>
            <a:ext cx="11505847" cy="1325563"/>
          </a:xfrm>
        </p:spPr>
        <p:txBody>
          <a:bodyPr>
            <a:normAutofit/>
          </a:bodyPr>
          <a:lstStyle/>
          <a:p>
            <a:r>
              <a:rPr lang="en-US" sz="4000" dirty="0">
                <a:latin typeface="Open Sans "/>
                <a:ea typeface="Open Sans ExtraBold" panose="020B0906030804020204" pitchFamily="34" charset="0"/>
                <a:cs typeface="Open Sans ExtraBold" panose="020B0906030804020204" pitchFamily="34" charset="0"/>
              </a:rPr>
              <a:t>Strengthening the Biomedical Research Workforce </a:t>
            </a:r>
            <a:endParaRPr lang="en-US" sz="4000" dirty="0">
              <a:solidFill>
                <a:schemeClr val="tx1"/>
              </a:solidFill>
              <a:latin typeface="Open Sans "/>
              <a:ea typeface="Open Sans ExtraBold" panose="020B0906030804020204" pitchFamily="34" charset="0"/>
              <a:cs typeface="Open Sans ExtraBold" panose="020B0906030804020204" pitchFamily="34" charset="0"/>
            </a:endParaRPr>
          </a:p>
        </p:txBody>
      </p:sp>
      <p:pic>
        <p:nvPicPr>
          <p:cNvPr id="5" name="Picture 4" descr="Scientist holding a book that says &quot;Individual Development Plan.&quot;&#10;&#10;There are various career pathways shown to her right">
            <a:extLst>
              <a:ext uri="{FF2B5EF4-FFF2-40B4-BE49-F238E27FC236}">
                <a16:creationId xmlns:a16="http://schemas.microsoft.com/office/drawing/2014/main" id="{679FB221-379D-FBE6-56A4-0155BE4BD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233" y="2031764"/>
            <a:ext cx="3704120" cy="2645359"/>
          </a:xfrm>
          <a:prstGeom prst="rect">
            <a:avLst/>
          </a:prstGeom>
        </p:spPr>
      </p:pic>
      <p:sp>
        <p:nvSpPr>
          <p:cNvPr id="6" name="TextBox 5">
            <a:extLst>
              <a:ext uri="{FF2B5EF4-FFF2-40B4-BE49-F238E27FC236}">
                <a16:creationId xmlns:a16="http://schemas.microsoft.com/office/drawing/2014/main" id="{5C8CB814-E753-7BBB-042A-54AEE2535901}"/>
              </a:ext>
            </a:extLst>
          </p:cNvPr>
          <p:cNvSpPr txBox="1"/>
          <p:nvPr/>
        </p:nvSpPr>
        <p:spPr>
          <a:xfrm>
            <a:off x="1383259" y="5498385"/>
            <a:ext cx="4282068" cy="646331"/>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rId4"/>
              </a:rPr>
              <a:t>Broadening Experiences in Science Training</a:t>
            </a: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NIH Advisory Committee to the Director Working Group on Re-Envisioning NIH-Supported Postdoctoral Training Report">
            <a:extLst>
              <a:ext uri="{FF2B5EF4-FFF2-40B4-BE49-F238E27FC236}">
                <a16:creationId xmlns:a16="http://schemas.microsoft.com/office/drawing/2014/main" id="{0E92FBE9-5811-7B25-A44E-EAACEC7E555F}"/>
              </a:ext>
            </a:extLst>
          </p:cNvPr>
          <p:cNvPicPr>
            <a:picLocks noChangeAspect="1"/>
          </p:cNvPicPr>
          <p:nvPr/>
        </p:nvPicPr>
        <p:blipFill>
          <a:blip r:embed="rId5"/>
          <a:stretch>
            <a:fillRect/>
          </a:stretch>
        </p:blipFill>
        <p:spPr>
          <a:xfrm>
            <a:off x="7245298" y="2031764"/>
            <a:ext cx="2467254" cy="3169611"/>
          </a:xfrm>
          <a:prstGeom prst="rect">
            <a:avLst/>
          </a:prstGeom>
        </p:spPr>
      </p:pic>
      <p:sp>
        <p:nvSpPr>
          <p:cNvPr id="10" name="TextBox 9">
            <a:extLst>
              <a:ext uri="{FF2B5EF4-FFF2-40B4-BE49-F238E27FC236}">
                <a16:creationId xmlns:a16="http://schemas.microsoft.com/office/drawing/2014/main" id="{672426D0-9FD7-9182-10BC-5DAF205CF5F9}"/>
              </a:ext>
            </a:extLst>
          </p:cNvPr>
          <p:cNvSpPr txBox="1"/>
          <p:nvPr/>
        </p:nvSpPr>
        <p:spPr>
          <a:xfrm>
            <a:off x="6815649" y="5359885"/>
            <a:ext cx="3524292" cy="646331"/>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 action="ppaction://noaction"/>
              </a:rPr>
              <a:t>Re-Envisioning NIH Supported</a:t>
            </a:r>
          </a:p>
          <a:p>
            <a:r>
              <a:rPr lang="en-US">
                <a:latin typeface="Open Sans" panose="020B0606030504020204" pitchFamily="34" charset="0"/>
                <a:ea typeface="Open Sans" panose="020B0606030504020204" pitchFamily="34" charset="0"/>
                <a:cs typeface="Open Sans" panose="020B0606030504020204" pitchFamily="34" charset="0"/>
                <a:hlinkClick r:id="" action="ppaction://noaction"/>
              </a:rPr>
              <a:t>Postdoctoral Training </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667ED8C-2334-B0C6-A526-D41E921E2A0C}"/>
              </a:ext>
            </a:extLst>
          </p:cNvPr>
          <p:cNvSpPr>
            <a:spLocks noGrp="1"/>
          </p:cNvSpPr>
          <p:nvPr>
            <p:ph type="sldNum" sz="quarter" idx="12"/>
          </p:nvPr>
        </p:nvSpPr>
        <p:spPr/>
        <p:txBody>
          <a:bodyPr/>
          <a:lstStyle/>
          <a:p>
            <a:fld id="{56F0EA4C-3C7C-454B-9668-922380AF7916}" type="slidenum">
              <a:rPr lang="en-US" smtClean="0"/>
              <a:t>5</a:t>
            </a:fld>
            <a:endParaRPr lang="en-US"/>
          </a:p>
        </p:txBody>
      </p:sp>
    </p:spTree>
    <p:extLst>
      <p:ext uri="{BB962C8B-B14F-4D97-AF65-F5344CB8AC3E}">
        <p14:creationId xmlns:p14="http://schemas.microsoft.com/office/powerpoint/2010/main" val="402579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0E90-4258-9DCE-31DB-6403CBA242DC}"/>
              </a:ext>
            </a:extLst>
          </p:cNvPr>
          <p:cNvSpPr>
            <a:spLocks noGrp="1"/>
          </p:cNvSpPr>
          <p:nvPr>
            <p:ph type="title"/>
          </p:nvPr>
        </p:nvSpPr>
        <p:spPr>
          <a:xfrm>
            <a:off x="414866" y="384108"/>
            <a:ext cx="10984653" cy="854075"/>
          </a:xfrm>
        </p:spPr>
        <p:txBody>
          <a:bodyPr>
            <a:normAutofit fontScale="90000"/>
          </a:bodyPr>
          <a:lstStyle/>
          <a:p>
            <a:r>
              <a:rPr lang="en-US" dirty="0"/>
              <a:t>Goals and Scope of Training Grant Updates</a:t>
            </a:r>
            <a:r>
              <a:rPr lang="en-US" dirty="0">
                <a:solidFill>
                  <a:schemeClr val="bg1"/>
                </a:solidFill>
              </a:rPr>
              <a:t>(1)</a:t>
            </a:r>
          </a:p>
        </p:txBody>
      </p:sp>
      <p:sp>
        <p:nvSpPr>
          <p:cNvPr id="3" name="Content Placeholder 2">
            <a:extLst>
              <a:ext uri="{FF2B5EF4-FFF2-40B4-BE49-F238E27FC236}">
                <a16:creationId xmlns:a16="http://schemas.microsoft.com/office/drawing/2014/main" id="{4E884589-0D36-EFA6-A233-2923D7E12071}"/>
              </a:ext>
            </a:extLst>
          </p:cNvPr>
          <p:cNvSpPr txBox="1">
            <a:spLocks/>
          </p:cNvSpPr>
          <p:nvPr/>
        </p:nvSpPr>
        <p:spPr>
          <a:xfrm>
            <a:off x="414867" y="1624084"/>
            <a:ext cx="11308560" cy="4490113"/>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800" dirty="0">
                <a:solidFill>
                  <a:srgbClr val="212121"/>
                </a:solidFill>
                <a:latin typeface="Open Sans" panose="020B0606030504020204" pitchFamily="34" charset="0"/>
                <a:ea typeface="Open Sans" panose="020B0606030504020204" pitchFamily="34" charset="0"/>
                <a:cs typeface="Open Sans" panose="020B0606030504020204" pitchFamily="34" charset="0"/>
              </a:rPr>
              <a:t>Reduce applicant and reviewer burden.  </a:t>
            </a:r>
          </a:p>
          <a:p>
            <a:pPr>
              <a:buClr>
                <a:schemeClr val="accent1"/>
              </a:buClr>
            </a:pPr>
            <a:endParaRPr lang="en-US" sz="28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a:buClr>
                <a:schemeClr val="accent1"/>
              </a:buClr>
            </a:pPr>
            <a:r>
              <a:rPr lang="en-US" sz="2800" dirty="0">
                <a:solidFill>
                  <a:srgbClr val="212121"/>
                </a:solidFill>
                <a:latin typeface="Open Sans" panose="020B0606030504020204" pitchFamily="34" charset="0"/>
                <a:ea typeface="Open Sans" panose="020B0606030504020204" pitchFamily="34" charset="0"/>
                <a:cs typeface="Open Sans" panose="020B0606030504020204" pitchFamily="34" charset="0"/>
              </a:rPr>
              <a:t>Further support the development of a biomedical research workforce that will benefit from the full range of perspectives and experiences needed to advance discovery. </a:t>
            </a:r>
          </a:p>
          <a:p>
            <a:pPr>
              <a:buClr>
                <a:schemeClr val="accent1"/>
              </a:buClr>
            </a:pPr>
            <a:endParaRPr lang="en-US" sz="28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a:buClr>
                <a:schemeClr val="accent1"/>
              </a:buClr>
            </a:pPr>
            <a:r>
              <a:rPr lang="en-US" sz="2800" b="1" dirty="0">
                <a:solidFill>
                  <a:srgbClr val="212121"/>
                </a:solidFill>
                <a:latin typeface="Open Sans" panose="020B0606030504020204" pitchFamily="34" charset="0"/>
                <a:ea typeface="Open Sans" panose="020B0606030504020204" pitchFamily="34" charset="0"/>
                <a:cs typeface="Open Sans" panose="020B0606030504020204" pitchFamily="34" charset="0"/>
              </a:rPr>
              <a:t>Scope</a:t>
            </a:r>
            <a:r>
              <a:rPr lang="en-US" sz="2800" dirty="0">
                <a:solidFill>
                  <a:srgbClr val="212121"/>
                </a:solidFill>
                <a:latin typeface="Open Sans" panose="020B0606030504020204" pitchFamily="34" charset="0"/>
                <a:ea typeface="Open Sans" panose="020B0606030504020204" pitchFamily="34" charset="0"/>
                <a:cs typeface="Open Sans" panose="020B0606030504020204" pitchFamily="34" charset="0"/>
              </a:rPr>
              <a:t>:  A</a:t>
            </a:r>
            <a:r>
              <a:rPr lang="en-US" sz="2400" dirty="0">
                <a:latin typeface="Open Sans"/>
                <a:ea typeface="Open Sans"/>
                <a:cs typeface="Open Sans"/>
              </a:rPr>
              <a:t>pplications </a:t>
            </a:r>
            <a:r>
              <a:rPr lang="en-US" sz="2400" kern="100" dirty="0">
                <a:latin typeface="Open Sans"/>
                <a:ea typeface="Open Sans"/>
                <a:cs typeface="Open Sans"/>
              </a:rPr>
              <a:t>that use the </a:t>
            </a:r>
            <a:r>
              <a:rPr lang="en-US" sz="2400" kern="100" dirty="0">
                <a:solidFill>
                  <a:srgbClr val="333333"/>
                </a:solidFill>
                <a:latin typeface="Open Sans"/>
                <a:ea typeface="Open Sans"/>
                <a:cs typeface="Open Sans"/>
              </a:rPr>
              <a:t>Training (T) Instructions in the </a:t>
            </a:r>
            <a:r>
              <a:rPr lang="en-US" sz="2400" u="sng" kern="100" dirty="0">
                <a:solidFill>
                  <a:srgbClr val="C00000"/>
                </a:solidFill>
                <a:latin typeface="Open Sans"/>
                <a:ea typeface="Open Sans"/>
                <a:cs typeface="Open Sans"/>
                <a:hlinkClick r:id="rId4">
                  <a:extLst>
                    <a:ext uri="{A12FA001-AC4F-418D-AE19-62706E023703}">
                      <ahyp:hlinkClr xmlns:ahyp="http://schemas.microsoft.com/office/drawing/2018/hyperlinkcolor" val="tx"/>
                    </a:ext>
                  </a:extLst>
                </a:hlinkClick>
              </a:rPr>
              <a:t>SF424 (R&amp;R) Application Guide</a:t>
            </a:r>
            <a:r>
              <a:rPr lang="en-US" sz="2400" kern="100" dirty="0">
                <a:solidFill>
                  <a:srgbClr val="C00000"/>
                </a:solidFill>
                <a:latin typeface="Open Sans"/>
                <a:ea typeface="Open Sans"/>
                <a:cs typeface="Open Sans"/>
              </a:rPr>
              <a:t> </a:t>
            </a:r>
            <a:r>
              <a:rPr lang="en-US" sz="2400" kern="100" dirty="0">
                <a:latin typeface="Open Sans"/>
                <a:ea typeface="Open Sans"/>
                <a:cs typeface="Open Sans"/>
              </a:rPr>
              <a:t>or the </a:t>
            </a:r>
            <a:r>
              <a:rPr lang="en-US" sz="2400" dirty="0">
                <a:latin typeface="Open Sans"/>
                <a:ea typeface="Open Sans"/>
                <a:cs typeface="Open Sans"/>
              </a:rPr>
              <a:t>Research Training </a:t>
            </a:r>
            <a:r>
              <a:rPr lang="en-US" sz="2400" dirty="0">
                <a:solidFill>
                  <a:srgbClr val="C00000"/>
                </a:solidFill>
                <a:latin typeface="Open Sans"/>
                <a:ea typeface="Open Sans"/>
                <a:cs typeface="Open Sans"/>
                <a:hlinkClick r:id="rId5">
                  <a:extLst>
                    <a:ext uri="{A12FA001-AC4F-418D-AE19-62706E023703}">
                      <ahyp:hlinkClr xmlns:ahyp="http://schemas.microsoft.com/office/drawing/2018/hyperlinkcolor" val="tx"/>
                    </a:ext>
                  </a:extLst>
                </a:hlinkClick>
              </a:rPr>
              <a:t>Data Tables</a:t>
            </a:r>
            <a:r>
              <a:rPr lang="en-US" sz="2400" dirty="0">
                <a:latin typeface="Open Sans"/>
                <a:ea typeface="Open Sans"/>
                <a:cs typeface="Open Sans"/>
              </a:rPr>
              <a:t>, including:</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lvl="1">
              <a:buClr>
                <a:schemeClr val="accent1"/>
              </a:buClr>
              <a:buFont typeface="Courier New" panose="02070309020205020404" pitchFamily="49" charset="0"/>
              <a:buChar char="o"/>
            </a:pPr>
            <a:r>
              <a:rPr lang="en-US" sz="2000" b="1" kern="100" dirty="0">
                <a:effectLst/>
                <a:latin typeface="Open Sans"/>
                <a:ea typeface="Open Sans"/>
                <a:cs typeface="Open Sans"/>
              </a:rPr>
              <a:t>Institutional Training </a:t>
            </a:r>
            <a:r>
              <a:rPr lang="en-US" sz="2000" kern="100" dirty="0">
                <a:effectLst/>
                <a:latin typeface="Open Sans"/>
                <a:ea typeface="Open Sans"/>
                <a:cs typeface="Open Sans"/>
              </a:rPr>
              <a:t>– T series, e.g., T15, T32, T34, T35, T37, T90/R90, TL1, TL4.</a:t>
            </a:r>
          </a:p>
          <a:p>
            <a:pPr lvl="1">
              <a:buClr>
                <a:schemeClr val="accent1"/>
              </a:buClr>
              <a:buFont typeface="Courier New" panose="02070309020205020404" pitchFamily="49" charset="0"/>
              <a:buChar char="o"/>
            </a:pPr>
            <a:r>
              <a:rPr lang="en-US" sz="2000" b="1" kern="100" dirty="0">
                <a:latin typeface="Open Sans"/>
                <a:ea typeface="Open Sans"/>
                <a:cs typeface="Open Sans"/>
              </a:rPr>
              <a:t>Institutional Career Development </a:t>
            </a:r>
            <a:r>
              <a:rPr lang="en-US" sz="2000" kern="100" dirty="0">
                <a:latin typeface="Open Sans"/>
                <a:ea typeface="Open Sans"/>
                <a:cs typeface="Open Sans"/>
              </a:rPr>
              <a:t>– K12, KL2.</a:t>
            </a:r>
          </a:p>
          <a:p>
            <a:pPr lvl="1">
              <a:buClr>
                <a:schemeClr val="accent1"/>
              </a:buClr>
              <a:buFont typeface="Courier New" panose="02070309020205020404" pitchFamily="49" charset="0"/>
              <a:buChar char="o"/>
            </a:pPr>
            <a:r>
              <a:rPr lang="en-US" sz="2000" b="1" kern="100" dirty="0">
                <a:effectLst/>
                <a:latin typeface="Open Sans"/>
                <a:ea typeface="Open Sans"/>
                <a:cs typeface="Open Sans"/>
              </a:rPr>
              <a:t>International Institutional Training </a:t>
            </a:r>
            <a:r>
              <a:rPr lang="en-US" sz="2000" kern="100" dirty="0">
                <a:effectLst/>
                <a:latin typeface="Open Sans"/>
                <a:ea typeface="Open Sans"/>
                <a:cs typeface="Open Sans"/>
              </a:rPr>
              <a:t>– D43, D71, U2R.</a:t>
            </a:r>
          </a:p>
          <a:p>
            <a:pPr>
              <a:buClr>
                <a:schemeClr val="accent1"/>
              </a:buClr>
            </a:pPr>
            <a:endParaRPr lang="en-US" sz="28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endParaRPr lang="en-US" sz="3000" dirty="0">
              <a:latin typeface="Open Sans" panose="020B0606030504020204" pitchFamily="34" charset="0"/>
              <a:ea typeface="Open Sans" panose="020B0606030504020204" pitchFamily="34" charset="0"/>
              <a:cs typeface="Open Sans" panose="020B0606030504020204" pitchFamily="34" charset="0"/>
            </a:endParaRPr>
          </a:p>
          <a:p>
            <a:endParaRPr lang="en-US" sz="30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13F8A5C6-A1D3-4AC2-B79C-92D45EA180E5}"/>
              </a:ext>
            </a:extLst>
          </p:cNvPr>
          <p:cNvSpPr txBox="1"/>
          <p:nvPr/>
        </p:nvSpPr>
        <p:spPr>
          <a:xfrm>
            <a:off x="8571345" y="5525353"/>
            <a:ext cx="2198254" cy="830997"/>
          </a:xfrm>
          <a:prstGeom prst="rect">
            <a:avLst/>
          </a:prstGeom>
          <a:noFill/>
          <a:ln w="38100">
            <a:solidFill>
              <a:schemeClr val="accent1"/>
            </a:solidFill>
          </a:ln>
        </p:spPr>
        <p:txBody>
          <a:bodyPr wrap="square" rtlCol="0">
            <a:spAutoFit/>
          </a:bodyPr>
          <a:lstStyle/>
          <a:p>
            <a:pPr algn="ctr"/>
            <a:r>
              <a:rPr lang="en-US" sz="2400" b="1"/>
              <a:t>Guide Notice</a:t>
            </a:r>
          </a:p>
          <a:p>
            <a:pPr algn="ctr"/>
            <a:r>
              <a:rPr lang="en-US" sz="2400" b="1">
                <a:hlinkClick r:id="rId6"/>
              </a:rPr>
              <a:t>NOT-OD-24-129</a:t>
            </a:r>
            <a:endParaRPr lang="en-US" sz="2400" b="1"/>
          </a:p>
        </p:txBody>
      </p:sp>
      <p:sp>
        <p:nvSpPr>
          <p:cNvPr id="4" name="Slide Number Placeholder 3">
            <a:extLst>
              <a:ext uri="{FF2B5EF4-FFF2-40B4-BE49-F238E27FC236}">
                <a16:creationId xmlns:a16="http://schemas.microsoft.com/office/drawing/2014/main" id="{040254C9-44BD-DE26-A020-13A4925E2D08}"/>
              </a:ext>
            </a:extLst>
          </p:cNvPr>
          <p:cNvSpPr>
            <a:spLocks noGrp="1"/>
          </p:cNvSpPr>
          <p:nvPr>
            <p:ph type="sldNum" sz="quarter" idx="12"/>
          </p:nvPr>
        </p:nvSpPr>
        <p:spPr/>
        <p:txBody>
          <a:bodyPr/>
          <a:lstStyle/>
          <a:p>
            <a:fld id="{56F0EA4C-3C7C-454B-9668-922380AF7916}" type="slidenum">
              <a:rPr lang="en-US" smtClean="0"/>
              <a:t>6</a:t>
            </a:fld>
            <a:endParaRPr lang="en-US"/>
          </a:p>
        </p:txBody>
      </p:sp>
    </p:spTree>
    <p:extLst>
      <p:ext uri="{BB962C8B-B14F-4D97-AF65-F5344CB8AC3E}">
        <p14:creationId xmlns:p14="http://schemas.microsoft.com/office/powerpoint/2010/main" val="260042024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0E90-4258-9DCE-31DB-6403CBA242DC}"/>
              </a:ext>
            </a:extLst>
          </p:cNvPr>
          <p:cNvSpPr>
            <a:spLocks noGrp="1"/>
          </p:cNvSpPr>
          <p:nvPr>
            <p:ph type="title"/>
          </p:nvPr>
        </p:nvSpPr>
        <p:spPr>
          <a:xfrm>
            <a:off x="414867" y="384108"/>
            <a:ext cx="10515600" cy="854075"/>
          </a:xfrm>
        </p:spPr>
        <p:txBody>
          <a:bodyPr/>
          <a:lstStyle/>
          <a:p>
            <a:r>
              <a:rPr lang="en-US" dirty="0"/>
              <a:t>Process </a:t>
            </a:r>
            <a:r>
              <a:rPr lang="en-US" dirty="0">
                <a:solidFill>
                  <a:schemeClr val="bg1"/>
                </a:solidFill>
              </a:rPr>
              <a:t>(1)</a:t>
            </a:r>
          </a:p>
        </p:txBody>
      </p:sp>
      <p:sp>
        <p:nvSpPr>
          <p:cNvPr id="4" name="Slide Number Placeholder 3">
            <a:extLst>
              <a:ext uri="{FF2B5EF4-FFF2-40B4-BE49-F238E27FC236}">
                <a16:creationId xmlns:a16="http://schemas.microsoft.com/office/drawing/2014/main" id="{40A6D4D7-7985-726D-CCA1-29CF2B6D75F6}"/>
              </a:ext>
            </a:extLst>
          </p:cNvPr>
          <p:cNvSpPr>
            <a:spLocks noGrp="1"/>
          </p:cNvSpPr>
          <p:nvPr>
            <p:ph type="sldNum" sz="quarter" idx="12"/>
          </p:nvPr>
        </p:nvSpPr>
        <p:spPr/>
        <p:txBody>
          <a:bodyPr/>
          <a:lstStyle/>
          <a:p>
            <a:fld id="{56F0EA4C-3C7C-454B-9668-922380AF7916}" type="slidenum">
              <a:rPr lang="en-US" smtClean="0"/>
              <a:t>7</a:t>
            </a:fld>
            <a:endParaRPr lang="en-US"/>
          </a:p>
        </p:txBody>
      </p:sp>
      <p:sp>
        <p:nvSpPr>
          <p:cNvPr id="3" name="Content Placeholder 2">
            <a:extLst>
              <a:ext uri="{FF2B5EF4-FFF2-40B4-BE49-F238E27FC236}">
                <a16:creationId xmlns:a16="http://schemas.microsoft.com/office/drawing/2014/main" id="{4E884589-0D36-EFA6-A233-2923D7E12071}"/>
              </a:ext>
            </a:extLst>
          </p:cNvPr>
          <p:cNvSpPr txBox="1">
            <a:spLocks/>
          </p:cNvSpPr>
          <p:nvPr/>
        </p:nvSpPr>
        <p:spPr>
          <a:xfrm>
            <a:off x="555953" y="1402821"/>
            <a:ext cx="11422687" cy="478320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a:latin typeface="Open Sans" panose="020B0606030504020204" pitchFamily="34" charset="0"/>
                <a:ea typeface="Open Sans" panose="020B0606030504020204" pitchFamily="34" charset="0"/>
                <a:cs typeface="Open Sans" panose="020B0606030504020204" pitchFamily="34" charset="0"/>
              </a:rPr>
              <a:t>2022 - 2023</a:t>
            </a:r>
          </a:p>
          <a:p>
            <a:pPr>
              <a:buClr>
                <a:schemeClr val="accent1"/>
              </a:buClr>
            </a:pPr>
            <a:r>
              <a:rPr lang="en-US">
                <a:latin typeface="Open Sans" panose="020B0606030504020204" pitchFamily="34" charset="0"/>
                <a:ea typeface="Open Sans" panose="020B0606030504020204" pitchFamily="34" charset="0"/>
                <a:cs typeface="Open Sans" panose="020B0606030504020204" pitchFamily="34" charset="0"/>
              </a:rPr>
              <a:t>Staff working group charged to update Parent T32 NOFO and identified additional changes needed in SF424 Instructions and Data Tables. </a:t>
            </a:r>
          </a:p>
          <a:p>
            <a:pPr lvl="1">
              <a:buClr>
                <a:schemeClr val="accent1"/>
              </a:buClr>
              <a:buFont typeface="Courier New" panose="02070309020205020404" pitchFamily="49" charset="0"/>
              <a:buChar char="o"/>
            </a:pPr>
            <a:r>
              <a:rPr lang="en-US" i="1">
                <a:latin typeface="Open Sans" panose="020B0606030504020204" pitchFamily="34" charset="0"/>
                <a:ea typeface="Open Sans" panose="020B0606030504020204" pitchFamily="34" charset="0"/>
                <a:cs typeface="Open Sans" panose="020B0606030504020204" pitchFamily="34" charset="0"/>
              </a:rPr>
              <a:t>Working group: Bettie Graham (NHGRI), Maria Carranza (NIA), Anissa Brown (NIDCR), Kenneth Gibbs (NIGMS), Jamie </a:t>
            </a:r>
            <a:r>
              <a:rPr lang="en-US" i="1" err="1">
                <a:latin typeface="Open Sans" panose="020B0606030504020204" pitchFamily="34" charset="0"/>
                <a:ea typeface="Open Sans" panose="020B0606030504020204" pitchFamily="34" charset="0"/>
                <a:cs typeface="Open Sans" panose="020B0606030504020204" pitchFamily="34" charset="0"/>
              </a:rPr>
              <a:t>Lahvic</a:t>
            </a:r>
            <a:r>
              <a:rPr lang="en-US" i="1">
                <a:latin typeface="Open Sans" panose="020B0606030504020204" pitchFamily="34" charset="0"/>
                <a:ea typeface="Open Sans" panose="020B0606030504020204" pitchFamily="34" charset="0"/>
                <a:cs typeface="Open Sans" panose="020B0606030504020204" pitchFamily="34" charset="0"/>
              </a:rPr>
              <a:t> (OD/NIA).</a:t>
            </a:r>
          </a:p>
          <a:p>
            <a:pPr lvl="1">
              <a:buClr>
                <a:schemeClr val="accent1"/>
              </a:buClr>
              <a:buFont typeface="Courier New" panose="02070309020205020404" pitchFamily="49" charset="0"/>
              <a:buChar char="o"/>
            </a:pPr>
            <a:endParaRPr lang="en-US" i="1">
              <a:latin typeface="Open Sans" panose="020B0606030504020204" pitchFamily="34" charset="0"/>
              <a:ea typeface="Open Sans" panose="020B0606030504020204" pitchFamily="34" charset="0"/>
              <a:cs typeface="Open Sans" panose="020B0606030504020204" pitchFamily="34" charset="0"/>
            </a:endParaRPr>
          </a:p>
          <a:p>
            <a:pPr>
              <a:buClr>
                <a:schemeClr val="accent1"/>
              </a:buClr>
            </a:pPr>
            <a:r>
              <a:rPr lang="en-US">
                <a:latin typeface="Open Sans" panose="020B0606030504020204" pitchFamily="34" charset="0"/>
                <a:ea typeface="Open Sans" panose="020B0606030504020204" pitchFamily="34" charset="0"/>
                <a:cs typeface="Open Sans" panose="020B0606030504020204" pitchFamily="34" charset="0"/>
              </a:rPr>
              <a:t>Present recommendations across NIH and receive additional input. </a:t>
            </a:r>
          </a:p>
          <a:p>
            <a:pPr lvl="1">
              <a:buFont typeface="Courier New" panose="02070309020205020404" pitchFamily="49" charset="0"/>
              <a:buChar char="o"/>
            </a:pPr>
            <a:r>
              <a:rPr lang="en-US">
                <a:latin typeface="Open Sans" panose="020B0606030504020204" pitchFamily="34" charset="0"/>
                <a:ea typeface="Open Sans" panose="020B0606030504020204" pitchFamily="34" charset="0"/>
                <a:cs typeface="Open Sans" panose="020B0606030504020204" pitchFamily="34" charset="0"/>
              </a:rPr>
              <a:t>Incorporate lessons and themes from updates to </a:t>
            </a:r>
            <a:r>
              <a:rPr lang="en-US">
                <a:latin typeface="Open Sans" panose="020B0606030504020204" pitchFamily="34" charset="0"/>
                <a:ea typeface="Open Sans" panose="020B0606030504020204" pitchFamily="34" charset="0"/>
                <a:cs typeface="Open Sans" panose="020B0606030504020204" pitchFamily="34" charset="0"/>
                <a:hlinkClick r:id="rId3"/>
              </a:rPr>
              <a:t>fellowship application and review</a:t>
            </a:r>
            <a:r>
              <a:rPr lang="en-US">
                <a:latin typeface="Open Sans" panose="020B0606030504020204" pitchFamily="34" charset="0"/>
                <a:ea typeface="Open Sans" panose="020B0606030504020204" pitchFamily="34" charset="0"/>
                <a:cs typeface="Open Sans" panose="020B0606030504020204" pitchFamily="34" charset="0"/>
              </a:rPr>
              <a:t> and </a:t>
            </a:r>
            <a:r>
              <a:rPr lang="en-US">
                <a:latin typeface="Open Sans" panose="020B0606030504020204" pitchFamily="34" charset="0"/>
                <a:ea typeface="Open Sans" panose="020B0606030504020204" pitchFamily="34" charset="0"/>
                <a:cs typeface="Open Sans" panose="020B0606030504020204" pitchFamily="34" charset="0"/>
                <a:hlinkClick r:id="rId4"/>
              </a:rPr>
              <a:t>ACD Working Group on NIH-supported Postdoctoral Training</a:t>
            </a:r>
            <a:r>
              <a:rPr lang="en-US">
                <a:latin typeface="Open Sans" panose="020B0606030504020204" pitchFamily="34" charset="0"/>
                <a:ea typeface="Open Sans" panose="020B0606030504020204" pitchFamily="34" charset="0"/>
                <a:cs typeface="Open Sans" panose="020B0606030504020204" pitchFamily="34" charset="0"/>
              </a:rPr>
              <a:t>.</a:t>
            </a:r>
          </a:p>
          <a:p>
            <a:pPr lvl="1">
              <a:buFont typeface="Courier New" panose="02070309020205020404" pitchFamily="49" charset="0"/>
              <a:buChar char="o"/>
            </a:pPr>
            <a:endParaRPr lang="en-US">
              <a:latin typeface="Open Sans" panose="020B0606030504020204" pitchFamily="34" charset="0"/>
              <a:ea typeface="Open Sans" panose="020B0606030504020204" pitchFamily="34" charset="0"/>
              <a:cs typeface="Open Sans" panose="020B0606030504020204" pitchFamily="34" charset="0"/>
            </a:endParaRPr>
          </a:p>
          <a:p>
            <a:pPr>
              <a:buClr>
                <a:schemeClr val="accent1"/>
              </a:buClr>
            </a:pPr>
            <a:r>
              <a:rPr lang="en-US">
                <a:latin typeface="Open Sans" panose="020B0606030504020204" pitchFamily="34" charset="0"/>
                <a:ea typeface="Open Sans" panose="020B0606030504020204" pitchFamily="34" charset="0"/>
                <a:cs typeface="Open Sans" panose="020B0606030504020204" pitchFamily="34" charset="0"/>
              </a:rPr>
              <a:t>Approval from NIH leadership.</a:t>
            </a:r>
          </a:p>
          <a:p>
            <a:pPr marL="0" indent="0">
              <a:buNone/>
            </a:pPr>
            <a:endParaRPr lang="en-US" sz="3200">
              <a:latin typeface="Open Sans" panose="020B0606030504020204" pitchFamily="34" charset="0"/>
              <a:ea typeface="Open Sans" panose="020B0606030504020204" pitchFamily="34" charset="0"/>
              <a:cs typeface="Open Sans" panose="020B0606030504020204" pitchFamily="34" charset="0"/>
            </a:endParaRPr>
          </a:p>
          <a:p>
            <a:pPr lvl="1"/>
            <a:endParaRPr lang="en-US" sz="2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209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0E90-4258-9DCE-31DB-6403CBA242DC}"/>
              </a:ext>
            </a:extLst>
          </p:cNvPr>
          <p:cNvSpPr>
            <a:spLocks noGrp="1"/>
          </p:cNvSpPr>
          <p:nvPr>
            <p:ph type="title"/>
          </p:nvPr>
        </p:nvSpPr>
        <p:spPr>
          <a:xfrm>
            <a:off x="330200" y="314326"/>
            <a:ext cx="10515600" cy="921808"/>
          </a:xfrm>
        </p:spPr>
        <p:txBody>
          <a:bodyPr/>
          <a:lstStyle/>
          <a:p>
            <a:r>
              <a:rPr lang="en-US" dirty="0"/>
              <a:t>Process </a:t>
            </a:r>
            <a:r>
              <a:rPr lang="en-US" dirty="0">
                <a:solidFill>
                  <a:schemeClr val="tx1"/>
                </a:solidFill>
              </a:rPr>
              <a:t>(Continued)</a:t>
            </a:r>
          </a:p>
        </p:txBody>
      </p:sp>
      <p:sp>
        <p:nvSpPr>
          <p:cNvPr id="4" name="Slide Number Placeholder 3">
            <a:extLst>
              <a:ext uri="{FF2B5EF4-FFF2-40B4-BE49-F238E27FC236}">
                <a16:creationId xmlns:a16="http://schemas.microsoft.com/office/drawing/2014/main" id="{BBEDED92-3D11-C1A0-13E3-4CF58EDCBE47}"/>
              </a:ext>
            </a:extLst>
          </p:cNvPr>
          <p:cNvSpPr>
            <a:spLocks noGrp="1"/>
          </p:cNvSpPr>
          <p:nvPr>
            <p:ph type="sldNum" sz="quarter" idx="12"/>
          </p:nvPr>
        </p:nvSpPr>
        <p:spPr/>
        <p:txBody>
          <a:bodyPr/>
          <a:lstStyle/>
          <a:p>
            <a:fld id="{56F0EA4C-3C7C-454B-9668-922380AF7916}" type="slidenum">
              <a:rPr lang="en-US" smtClean="0"/>
              <a:t>8</a:t>
            </a:fld>
            <a:endParaRPr lang="en-US"/>
          </a:p>
        </p:txBody>
      </p:sp>
      <p:sp>
        <p:nvSpPr>
          <p:cNvPr id="3" name="Content Placeholder 2">
            <a:extLst>
              <a:ext uri="{FF2B5EF4-FFF2-40B4-BE49-F238E27FC236}">
                <a16:creationId xmlns:a16="http://schemas.microsoft.com/office/drawing/2014/main" id="{4E884589-0D36-EFA6-A233-2923D7E12071}"/>
              </a:ext>
            </a:extLst>
          </p:cNvPr>
          <p:cNvSpPr txBox="1">
            <a:spLocks/>
          </p:cNvSpPr>
          <p:nvPr/>
        </p:nvSpPr>
        <p:spPr>
          <a:xfrm>
            <a:off x="582304" y="1760470"/>
            <a:ext cx="11027391" cy="478320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latin typeface="Open Sans" panose="020B0606030504020204" pitchFamily="34" charset="0"/>
                <a:ea typeface="Open Sans" panose="020B0606030504020204" pitchFamily="34" charset="0"/>
                <a:cs typeface="Open Sans" panose="020B0606030504020204" pitchFamily="34" charset="0"/>
              </a:rPr>
              <a:t>2024 </a:t>
            </a:r>
          </a:p>
          <a:p>
            <a:pPr>
              <a:buClr>
                <a:schemeClr val="accent1"/>
              </a:buClr>
            </a:pPr>
            <a:r>
              <a:rPr lang="en-US">
                <a:latin typeface="Open Sans" panose="020B0606030504020204" pitchFamily="34" charset="0"/>
                <a:ea typeface="Open Sans" panose="020B0606030504020204" pitchFamily="34" charset="0"/>
                <a:cs typeface="Open Sans" panose="020B0606030504020204" pitchFamily="34" charset="0"/>
              </a:rPr>
              <a:t>Working with OER to:</a:t>
            </a:r>
          </a:p>
          <a:p>
            <a:pPr lvl="1">
              <a:buClr>
                <a:schemeClr val="accent1"/>
              </a:buClr>
              <a:buFont typeface="Courier New" panose="02070309020205020404" pitchFamily="49" charset="0"/>
              <a:buChar char="o"/>
            </a:pPr>
            <a:r>
              <a:rPr lang="en-US">
                <a:latin typeface="Open Sans" panose="020B0606030504020204" pitchFamily="34" charset="0"/>
                <a:ea typeface="Open Sans" panose="020B0606030504020204" pitchFamily="34" charset="0"/>
                <a:cs typeface="Open Sans" panose="020B0606030504020204" pitchFamily="34" charset="0"/>
              </a:rPr>
              <a:t>Operationalize approved changes (e.g., updating systems, forms, etc.)</a:t>
            </a:r>
          </a:p>
          <a:p>
            <a:pPr lvl="1">
              <a:buClr>
                <a:schemeClr val="accent1"/>
              </a:buClr>
              <a:buFont typeface="Courier New" panose="02070309020205020404" pitchFamily="49" charset="0"/>
              <a:buChar char="o"/>
            </a:pPr>
            <a:r>
              <a:rPr lang="en-US">
                <a:latin typeface="Open Sans" panose="020B0606030504020204" pitchFamily="34" charset="0"/>
                <a:ea typeface="Open Sans" panose="020B0606030504020204" pitchFamily="34" charset="0"/>
                <a:cs typeface="Open Sans" panose="020B0606030504020204" pitchFamily="34" charset="0"/>
              </a:rPr>
              <a:t>Develop communication and training resources for NIH staff and applicants</a:t>
            </a:r>
          </a:p>
          <a:p>
            <a:pPr marL="0" indent="0">
              <a:buNone/>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800" b="1">
                <a:latin typeface="Open Sans" panose="020B0606030504020204" pitchFamily="34" charset="0"/>
                <a:ea typeface="Open Sans" panose="020B0606030504020204" pitchFamily="34" charset="0"/>
                <a:cs typeface="Open Sans" panose="020B0606030504020204" pitchFamily="34" charset="0"/>
              </a:rPr>
              <a:t>2025 </a:t>
            </a:r>
          </a:p>
          <a:p>
            <a:pPr>
              <a:buClr>
                <a:schemeClr val="accent1"/>
              </a:buClr>
            </a:pPr>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Implement for applications with due dates on/after January 25, 2025</a:t>
            </a:r>
            <a:r>
              <a:rPr lang="en-US">
                <a:latin typeface="Open Sans" panose="020B0606030504020204" pitchFamily="34" charset="0"/>
                <a:ea typeface="Open Sans" panose="020B0606030504020204" pitchFamily="34" charset="0"/>
                <a:cs typeface="Open Sans" panose="020B0606030504020204" pitchFamily="34" charset="0"/>
              </a:rPr>
              <a:t>.</a:t>
            </a:r>
            <a:r>
              <a:rPr lang="en-US" sz="2800">
                <a:latin typeface="Open Sans" panose="020B0606030504020204" pitchFamily="34" charset="0"/>
                <a:ea typeface="Open Sans" panose="020B0606030504020204" pitchFamily="34" charset="0"/>
                <a:cs typeface="Open Sans" panose="020B0606030504020204" pitchFamily="34" charset="0"/>
              </a:rPr>
              <a:t> </a:t>
            </a:r>
          </a:p>
          <a:p>
            <a:endParaRPr lang="en-US" sz="2800">
              <a:latin typeface="Open Sans" panose="020B0606030504020204" pitchFamily="34" charset="0"/>
              <a:ea typeface="Open Sans" panose="020B0606030504020204" pitchFamily="34" charset="0"/>
              <a:cs typeface="Open Sans" panose="020B0606030504020204" pitchFamily="34" charset="0"/>
            </a:endParaRPr>
          </a:p>
          <a:p>
            <a:pPr lvl="1"/>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500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6598-7894-7592-FC24-0195BEE3E406}"/>
              </a:ext>
            </a:extLst>
          </p:cNvPr>
          <p:cNvSpPr>
            <a:spLocks noGrp="1"/>
          </p:cNvSpPr>
          <p:nvPr>
            <p:ph type="title"/>
          </p:nvPr>
        </p:nvSpPr>
        <p:spPr>
          <a:xfrm>
            <a:off x="1747838" y="1721643"/>
            <a:ext cx="8696324" cy="2329657"/>
          </a:xfrm>
        </p:spPr>
        <p:txBody>
          <a:bodyPr>
            <a:normAutofit fontScale="90000"/>
          </a:bodyPr>
          <a:lstStyle/>
          <a:p>
            <a:pPr>
              <a:lnSpc>
                <a:spcPct val="100000"/>
              </a:lnSpc>
            </a:pPr>
            <a:r>
              <a:rPr lang="en-US" sz="3600" b="1" dirty="0">
                <a:latin typeface="Open Sans" panose="020B0606030504020204" pitchFamily="34" charset="0"/>
                <a:ea typeface="Open Sans" panose="020B0606030504020204" pitchFamily="34" charset="0"/>
                <a:cs typeface="Open Sans" panose="020B0606030504020204" pitchFamily="34" charset="0"/>
              </a:rPr>
              <a:t>overview of updates to the NIH Training grant applications</a:t>
            </a:r>
            <a:br>
              <a:rPr lang="en-US" sz="3600" b="1" dirty="0">
                <a:latin typeface="Open Sans" panose="020B0606030504020204" pitchFamily="34" charset="0"/>
                <a:ea typeface="Open Sans" panose="020B0606030504020204" pitchFamily="34" charset="0"/>
                <a:cs typeface="Open Sans" panose="020B0606030504020204" pitchFamily="34" charset="0"/>
              </a:rPr>
            </a:br>
            <a:br>
              <a:rPr lang="en-US" sz="3600" dirty="0">
                <a:latin typeface="Open Sans" panose="020B0606030504020204" pitchFamily="34" charset="0"/>
                <a:ea typeface="Open Sans" panose="020B0606030504020204" pitchFamily="34" charset="0"/>
                <a:cs typeface="Open Sans" panose="020B0606030504020204" pitchFamily="34" charset="0"/>
              </a:rPr>
            </a:br>
            <a:r>
              <a:rPr lang="en-US" sz="2700" b="1" dirty="0">
                <a:latin typeface="Open Sans" panose="020B0606030504020204" pitchFamily="34" charset="0"/>
                <a:ea typeface="Open Sans" panose="020B0606030504020204" pitchFamily="34" charset="0"/>
                <a:cs typeface="Open Sans" panose="020B0606030504020204" pitchFamily="34" charset="0"/>
              </a:rPr>
              <a:t>dr. Kenneth Gibbs (NIGMS)</a:t>
            </a:r>
            <a:br>
              <a:rPr lang="en-US" sz="2700" b="1" dirty="0">
                <a:latin typeface="Open Sans" panose="020B0606030504020204" pitchFamily="34" charset="0"/>
                <a:ea typeface="Open Sans" panose="020B0606030504020204" pitchFamily="34" charset="0"/>
                <a:cs typeface="Open Sans" panose="020B0606030504020204" pitchFamily="34" charset="0"/>
              </a:rPr>
            </a:br>
            <a:r>
              <a:rPr lang="en-US" sz="2700" dirty="0">
                <a:latin typeface="Open Sans" panose="020B0606030504020204" pitchFamily="34" charset="0"/>
                <a:ea typeface="Open Sans" panose="020B0606030504020204" pitchFamily="34" charset="0"/>
                <a:cs typeface="Open Sans" panose="020B0606030504020204" pitchFamily="34" charset="0"/>
              </a:rPr>
              <a:t>chief, Undergraduate and cross-disciplinary training branch</a:t>
            </a:r>
            <a:br>
              <a:rPr lang="en-US" sz="2700" b="1" dirty="0">
                <a:latin typeface="Open Sans" panose="020B0606030504020204" pitchFamily="34" charset="0"/>
                <a:ea typeface="Open Sans" panose="020B0606030504020204" pitchFamily="34" charset="0"/>
                <a:cs typeface="Open Sans" panose="020B0606030504020204" pitchFamily="34" charset="0"/>
              </a:rPr>
            </a:br>
            <a:r>
              <a:rPr lang="en-US" sz="2700" dirty="0">
                <a:latin typeface="Open Sans" panose="020B0606030504020204" pitchFamily="34" charset="0"/>
                <a:ea typeface="Open Sans" panose="020B0606030504020204" pitchFamily="34" charset="0"/>
                <a:cs typeface="Open Sans" panose="020B0606030504020204" pitchFamily="34" charset="0"/>
              </a:rPr>
              <a:t>division of training and Workforce development</a:t>
            </a:r>
            <a:br>
              <a:rPr lang="en-US" sz="2200" b="1" dirty="0">
                <a:latin typeface="Open Sans" panose="020B0606030504020204" pitchFamily="34" charset="0"/>
                <a:ea typeface="Open Sans" panose="020B0606030504020204" pitchFamily="34" charset="0"/>
                <a:cs typeface="Open Sans" panose="020B0606030504020204" pitchFamily="34" charset="0"/>
              </a:rPr>
            </a:br>
            <a:br>
              <a:rPr lang="en-US" sz="2200" b="1" dirty="0">
                <a:latin typeface="Open Sans" panose="020B0606030504020204" pitchFamily="34" charset="0"/>
                <a:ea typeface="Open Sans" panose="020B0606030504020204" pitchFamily="34" charset="0"/>
                <a:cs typeface="Open Sans" panose="020B0606030504020204" pitchFamily="34" charset="0"/>
              </a:rPr>
            </a:br>
            <a:br>
              <a:rPr lang="en-US" sz="3600" dirty="0"/>
            </a:br>
            <a:endParaRPr lang="en-US" sz="2700" dirty="0"/>
          </a:p>
        </p:txBody>
      </p:sp>
    </p:spTree>
    <p:custDataLst>
      <p:tags r:id="rId1"/>
    </p:custDataLst>
    <p:extLst>
      <p:ext uri="{BB962C8B-B14F-4D97-AF65-F5344CB8AC3E}">
        <p14:creationId xmlns:p14="http://schemas.microsoft.com/office/powerpoint/2010/main" val="1129191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Plain-NIH-May-2023.potx" id="{ED70D508-A2AD-4FFD-8746-08A216A9BF2E}" vid="{76BC37E8-6E03-4548-AB2B-884CFADFFE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6" ma:contentTypeDescription="Create a new document." ma:contentTypeScope="" ma:versionID="eeeb28a55840b117208eb8b4d033091f">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a63143dfd7f130d379bedd9efca65d73"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E126D1-D208-429B-8F5E-326D006F9091}">
  <ds:schemaRefs>
    <ds:schemaRef ds:uri="http://schemas.microsoft.com/sharepoint/v3/contenttype/forms"/>
  </ds:schemaRefs>
</ds:datastoreItem>
</file>

<file path=customXml/itemProps2.xml><?xml version="1.0" encoding="utf-8"?>
<ds:datastoreItem xmlns:ds="http://schemas.openxmlformats.org/officeDocument/2006/customXml" ds:itemID="{E95B5C41-0FA1-4F4D-9333-210611E55100}">
  <ds:schemaRefs>
    <ds:schemaRef ds:uri="989998f2-a2b7-4b44-82b6-b98408f16ef8"/>
    <ds:schemaRef ds:uri="9c26b516-99a2-46e9-9f5e-24cd0ed53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CEE971-F59E-4C75-B24C-88BAF631BE82}">
  <ds:schemaRefs>
    <ds:schemaRef ds:uri="http://purl.org/dc/elements/1.1/"/>
    <ds:schemaRef ds:uri="http://schemas.microsoft.com/office/2006/metadata/properties"/>
    <ds:schemaRef ds:uri="9c26b516-99a2-46e9-9f5e-24cd0ed530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89998f2-a2b7-4b44-82b6-b98408f16ef8"/>
    <ds:schemaRef ds:uri="http://www.w3.org/XML/1998/namespace"/>
    <ds:schemaRef ds:uri="http://purl.org/dc/dcmityp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164</TotalTime>
  <Words>1912</Words>
  <Application>Microsoft Office PowerPoint</Application>
  <PresentationFormat>Widescreen</PresentationFormat>
  <Paragraphs>247</Paragraphs>
  <Slides>29</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29</vt:i4>
      </vt:variant>
    </vt:vector>
  </HeadingPairs>
  <TitlesOfParts>
    <vt:vector size="45" baseType="lpstr">
      <vt:lpstr>-apple-system</vt:lpstr>
      <vt:lpstr>Arial</vt:lpstr>
      <vt:lpstr>Calibri</vt:lpstr>
      <vt:lpstr>Calibri Light</vt:lpstr>
      <vt:lpstr>Courier New</vt:lpstr>
      <vt:lpstr>Noto Sans</vt:lpstr>
      <vt:lpstr>Open Sans</vt:lpstr>
      <vt:lpstr>Open Sans </vt:lpstr>
      <vt:lpstr>Open Sans Extra bold</vt:lpstr>
      <vt:lpstr>Open Sans ExtraBold</vt:lpstr>
      <vt:lpstr>Open Sans Light</vt:lpstr>
      <vt:lpstr>Open Sans Light ITALIC</vt:lpstr>
      <vt:lpstr>Times New Roman</vt:lpstr>
      <vt:lpstr>Wingdings</vt:lpstr>
      <vt:lpstr>Office Theme</vt:lpstr>
      <vt:lpstr>1_Office Theme</vt:lpstr>
      <vt:lpstr>Updates to NIH Training Grant Applications</vt:lpstr>
      <vt:lpstr>Meet the Team</vt:lpstr>
      <vt:lpstr>Today</vt:lpstr>
      <vt:lpstr>Background and Motivation  for Change  Dr. Ericka Boone (oer) Director, Division of biomedical research workforce (dbrw)   </vt:lpstr>
      <vt:lpstr>Strengthening the Biomedical Research Workforce </vt:lpstr>
      <vt:lpstr>Goals and Scope of Training Grant Updates(1)</vt:lpstr>
      <vt:lpstr>Process (1)</vt:lpstr>
      <vt:lpstr>Process (Continued)</vt:lpstr>
      <vt:lpstr>overview of updates to the NIH Training grant applications  dr. Kenneth Gibbs (NIGMS) chief, Undergraduate and cross-disciplinary training branch division of training and Workforce development   </vt:lpstr>
      <vt:lpstr>Overview of Updates</vt:lpstr>
      <vt:lpstr>PHS 398 Research Training Program Plan Form - Current</vt:lpstr>
      <vt:lpstr>Mentor Training Expectations</vt:lpstr>
      <vt:lpstr>Parent T32: Mentoring Training Language – Program Considerations</vt:lpstr>
      <vt:lpstr>Parent T32: Mentor Training Language – Program Plan and Review </vt:lpstr>
      <vt:lpstr>Parent T32: Trainee Career Development – Program Plan and Review </vt:lpstr>
      <vt:lpstr>Data Tables</vt:lpstr>
      <vt:lpstr>Table 5 – Publications of Those in Training</vt:lpstr>
      <vt:lpstr>Updated Table 5 – Predoctoral Example</vt:lpstr>
      <vt:lpstr>Table 6 - Applicants, Entrants, and their Characteristics for the Past Five Years</vt:lpstr>
      <vt:lpstr>Updated Table 6 – Predoctoral Example</vt:lpstr>
      <vt:lpstr>Peer Review Updates</vt:lpstr>
      <vt:lpstr>Implementation plans  Dr. Ericka Boone    </vt:lpstr>
      <vt:lpstr>Implementation</vt:lpstr>
      <vt:lpstr>Implementation Timeline</vt:lpstr>
      <vt:lpstr>Learn More</vt:lpstr>
      <vt:lpstr>Public Page for Updates to Training Grants – Live!</vt:lpstr>
      <vt:lpstr>Resources</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NRSA Fellowship Review</dc:title>
  <dc:creator>Jain, Aditi (NIH/CSR) [E]</dc:creator>
  <cp:lastModifiedBy>Roberts, Ben (NIH/OD) [E]</cp:lastModifiedBy>
  <cp:revision>12</cp:revision>
  <dcterms:created xsi:type="dcterms:W3CDTF">2024-03-07T13:51:23Z</dcterms:created>
  <dcterms:modified xsi:type="dcterms:W3CDTF">2025-02-25T17:42:45Z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ies>
</file>