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5"/>
  </p:notesMasterIdLst>
  <p:sldIdLst>
    <p:sldId id="2147309437" r:id="rId6"/>
    <p:sldId id="263" r:id="rId7"/>
    <p:sldId id="2147309414" r:id="rId8"/>
    <p:sldId id="2147309457" r:id="rId9"/>
    <p:sldId id="2147309454" r:id="rId10"/>
    <p:sldId id="2147309460" r:id="rId11"/>
    <p:sldId id="2147309449" r:id="rId12"/>
    <p:sldId id="2147309439" r:id="rId13"/>
    <p:sldId id="2147309422" r:id="rId14"/>
    <p:sldId id="2147309459" r:id="rId15"/>
    <p:sldId id="2147309425" r:id="rId16"/>
    <p:sldId id="2147309406" r:id="rId17"/>
    <p:sldId id="2147309426" r:id="rId18"/>
    <p:sldId id="2147309228" r:id="rId19"/>
    <p:sldId id="2147309427" r:id="rId20"/>
    <p:sldId id="2147309447" r:id="rId21"/>
    <p:sldId id="2147309441" r:id="rId22"/>
    <p:sldId id="2147309429" r:id="rId23"/>
    <p:sldId id="494" r:id="rId24"/>
    <p:sldId id="2147309456" r:id="rId25"/>
    <p:sldId id="2147309407" r:id="rId26"/>
    <p:sldId id="2147309455" r:id="rId27"/>
    <p:sldId id="2147309255" r:id="rId28"/>
    <p:sldId id="2147309443" r:id="rId29"/>
    <p:sldId id="2147309415" r:id="rId30"/>
    <p:sldId id="2147309445" r:id="rId31"/>
    <p:sldId id="2147309446" r:id="rId32"/>
    <p:sldId id="2147309461" r:id="rId33"/>
    <p:sldId id="214730944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6720" userDrawn="1">
          <p15:clr>
            <a:srgbClr val="A4A3A4"/>
          </p15:clr>
        </p15:guide>
        <p15:guide id="3" pos="9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15FC01-99E0-DBFC-42CB-30F69CEA0DA5}" name="Jain, Aditi (NIH/CSR) [E]" initials="JA([" userId="S::jaina9@nih.gov::81a8477b-a2d0-437d-a9a6-942ddb656d1d" providerId="AD"/>
  <p188:author id="{105C0B03-6141-5B07-8DF3-EDF7E99E7D5D}" name="Mintzer, Miriam (NIH/CSR) [E]" initials="M[" userId="S::mintzermz@nih.gov::d851fea2-cfdf-4ea3-ae4c-adc950d0dad4" providerId="AD"/>
  <p188:author id="{40D7BE4B-C23F-7639-EBB0-7348DF6D7C54}" name="Constant, Stephanie (NIH/OD) [E]" initials="C[" userId="S::constantsl@nih.gov::28bbf73e-32c5-45f6-b2a1-87b1972251fe" providerId="AD"/>
  <p188:author id="{7400726A-040F-ABD8-D1E4-9E17A705EA38}" name="Boone, Ericka (NIH/OD) [E]" initials="BE([" userId="S::boonee@nih.gov::a2a320ec-547b-4973-94b8-796dc44711c5" providerId="AD"/>
  <p188:author id="{E71EE098-B93C-66B5-7C72-3710ADDD6FEE}" name="Kramer, Kristin (NIH/CSR) [E]" initials="K[" userId="S::kramerkm@nih.gov::7a1b8a59-9f30-4ef7-8003-6ac3d21a2874" providerId="AD"/>
  <p188:author id="{49175AAD-71E0-4C4E-C7B2-6DCFE27E78ED}" name="Reed, Bruce (NIH/CSR) [E]" initials="R[" userId="S::reedbr@nih.gov::e1d74afa-2a03-4c42-94d4-efc62609e489" providerId="AD"/>
  <p188:author id="{B24C9FBE-8CCD-83DA-6BBC-5249B82D26D4}" name="Roberts, Ben (NIH/OD) [E]" initials="RB([" userId="S::robertsbs@nih.gov::c48dde0e-754e-4c9a-b2bc-009558c698f1" providerId="AD"/>
  <p188:author id="{5D7BB6DB-9E26-F030-D7FA-793206AAE1F0}" name="Gammie, Alison (NIH/NIGMS) [E]" initials="AG" userId="S::gammieae@nih.gov::9196343a-7f99-4628-a737-3df449f6e1b5" providerId="AD"/>
  <p188:author id="{28AA0BF4-C1A5-B5D4-C80F-C31D4B8B52D5}" name="Columbus, Megan (NIH/OD) [E]" initials="CM([" userId="S::columbum@nih.gov::a814b567-0fe2-4d52-b753-aca9f82d88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9"/>
    <a:srgbClr val="4472C4"/>
    <a:srgbClr val="3333FF"/>
    <a:srgbClr val="FFFF00"/>
    <a:srgbClr val="FFD757"/>
    <a:srgbClr val="F7D4A1"/>
    <a:srgbClr val="0000FF"/>
    <a:srgbClr val="FF00FF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906E8-52AD-4EA2-B3B5-FC3508E078BE}" v="406" dt="2024-09-18T23:48:18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92" autoAdjust="0"/>
  </p:normalViewPr>
  <p:slideViewPr>
    <p:cSldViewPr snapToGrid="0">
      <p:cViewPr varScale="1">
        <p:scale>
          <a:sx n="75" d="100"/>
          <a:sy n="75" d="100"/>
        </p:scale>
        <p:origin x="77" y="259"/>
      </p:cViewPr>
      <p:guideLst>
        <p:guide orient="horz" pos="1944"/>
        <p:guide pos="6720"/>
        <p:guide pos="936"/>
      </p:guideLst>
    </p:cSldViewPr>
  </p:slideViewPr>
  <p:outlineViewPr>
    <p:cViewPr>
      <p:scale>
        <a:sx n="33" d="100"/>
        <a:sy n="33" d="100"/>
      </p:scale>
      <p:origin x="0" y="-34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ongsy\Desktop\CSRAC%20F%20WG\Data\New%20folder\Fellowship%20CY2021%20Full%20Dataset_Working_excluded%20F33%20(version%20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nih-my.sharepoint.com/personal/hongsy_nih_gov/Documents/_Evaluation%20Projects/CSRAC%20F%20WG/Data/New%20folder/Fellowship%20CY2021%20Full%20Dataset_Working_excluded%20F33%20(version%202)(AutoRecover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306594488189"/>
          <c:y val="7.9054682636892054E-2"/>
          <c:w val="0.54136368110236222"/>
          <c:h val="0.812045471699958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FC-4E6C-9010-22208283567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FC-4E6C-9010-2220828356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C-4E6C-9010-22208283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[Fellowship CY2021 Full Dataset_Working_excluded F33 (version 2).xlsx]Pivot-Inst!PivotTable11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r>
              <a:rPr lang="en-US" sz="1400"/>
              <a:t>Count</a:t>
            </a:r>
            <a:r>
              <a:rPr lang="en-US"/>
              <a:t> of Institutions</a:t>
            </a:r>
            <a:r>
              <a:rPr lang="en-US" baseline="0"/>
              <a:t> binned according to </a:t>
            </a:r>
            <a:r>
              <a:rPr lang="en-US"/>
              <a:t>N of NRSA</a:t>
            </a:r>
            <a:r>
              <a:rPr lang="en-US" baseline="0"/>
              <a:t> </a:t>
            </a:r>
            <a:r>
              <a:rPr lang="en-US"/>
              <a:t>Applications in</a:t>
            </a:r>
            <a:r>
              <a:rPr lang="en-US" baseline="0"/>
              <a:t> 2021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Bahnschrift SemiBold SemiConden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70AD47">
              <a:lumMod val="75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'Pivot-Inst'!$B$30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'Pivot-Inst'!$A$31:$A$42</c:f>
              <c:strCache>
                <c:ptCount val="11"/>
                <c:pt idx="0">
                  <c:v>1-2</c:v>
                </c:pt>
                <c:pt idx="1">
                  <c:v>3-5</c:v>
                </c:pt>
                <c:pt idx="2">
                  <c:v>6-10</c:v>
                </c:pt>
                <c:pt idx="3">
                  <c:v>11-15</c:v>
                </c:pt>
                <c:pt idx="4">
                  <c:v>16-20</c:v>
                </c:pt>
                <c:pt idx="5">
                  <c:v>21-30</c:v>
                </c:pt>
                <c:pt idx="6">
                  <c:v>31-40</c:v>
                </c:pt>
                <c:pt idx="7">
                  <c:v>41-50</c:v>
                </c:pt>
                <c:pt idx="8">
                  <c:v>51-75</c:v>
                </c:pt>
                <c:pt idx="9">
                  <c:v>76-100</c:v>
                </c:pt>
                <c:pt idx="10">
                  <c:v>100+</c:v>
                </c:pt>
              </c:strCache>
            </c:strRef>
          </c:cat>
          <c:val>
            <c:numRef>
              <c:f>'Pivot-Inst'!$B$31:$B$42</c:f>
              <c:numCache>
                <c:formatCode>General</c:formatCode>
                <c:ptCount val="11"/>
                <c:pt idx="0">
                  <c:v>106</c:v>
                </c:pt>
                <c:pt idx="1">
                  <c:v>58</c:v>
                </c:pt>
                <c:pt idx="2">
                  <c:v>40</c:v>
                </c:pt>
                <c:pt idx="3">
                  <c:v>22</c:v>
                </c:pt>
                <c:pt idx="4">
                  <c:v>20</c:v>
                </c:pt>
                <c:pt idx="5">
                  <c:v>32</c:v>
                </c:pt>
                <c:pt idx="6">
                  <c:v>13</c:v>
                </c:pt>
                <c:pt idx="7">
                  <c:v>12</c:v>
                </c:pt>
                <c:pt idx="8">
                  <c:v>17</c:v>
                </c:pt>
                <c:pt idx="9">
                  <c:v>7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5-47BD-B408-027C8476A5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-27"/>
        <c:axId val="788928448"/>
        <c:axId val="788921560"/>
      </c:barChart>
      <c:catAx>
        <c:axId val="78892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r>
                  <a:rPr lang="en-US"/>
                  <a:t>N of Application Submitted</a:t>
                </a:r>
              </a:p>
            </c:rich>
          </c:tx>
          <c:overlay val="0"/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788921560"/>
        <c:crosses val="autoZero"/>
        <c:auto val="1"/>
        <c:lblAlgn val="ctr"/>
        <c:lblOffset val="100"/>
        <c:noMultiLvlLbl val="0"/>
      </c:catAx>
      <c:valAx>
        <c:axId val="7889215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r>
                  <a:rPr lang="en-US" sz="1200"/>
                  <a:t>N of Institutions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889284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Bahnschrift SemiBold SemiConden" panose="020B0502040204020203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[Fellowship CY2021 Full Dataset_Working_excluded F33 (version 2)(AutoRecovered).xlsx]Pivot_20230912!PivotTable3</c:name>
    <c:fmtId val="-1"/>
  </c:pivotSource>
  <c:chart>
    <c:autoTitleDeleted val="1"/>
    <c:pivotFmts>
      <c:pivotFmt>
        <c:idx val="0"/>
        <c:spPr>
          <a:solidFill>
            <a:srgbClr val="61953D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DB6413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FFC000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Condensed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C000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C000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4472C4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FFC000">
              <a:lumMod val="60000"/>
              <a:lumOff val="40000"/>
            </a:srgb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bg2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Bahnschrift SemiBold SemiConden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Pivot_20230912!$B$3:$B$4</c:f>
              <c:strCache>
                <c:ptCount val="1"/>
                <c:pt idx="0">
                  <c:v>High Impact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Pivot_20230912!$A$5:$A$8</c:f>
              <c:strCache>
                <c:ptCount val="3"/>
                <c:pt idx="0">
                  <c:v>1-10 Apps</c:v>
                </c:pt>
                <c:pt idx="1">
                  <c:v>11-75 Apps</c:v>
                </c:pt>
                <c:pt idx="2">
                  <c:v>76+ Apps</c:v>
                </c:pt>
              </c:strCache>
            </c:strRef>
          </c:cat>
          <c:val>
            <c:numRef>
              <c:f>Pivot_20230912!$B$5:$B$8</c:f>
              <c:numCache>
                <c:formatCode>0.0%</c:formatCode>
                <c:ptCount val="3"/>
                <c:pt idx="0">
                  <c:v>0.28216374269005851</c:v>
                </c:pt>
                <c:pt idx="1">
                  <c:v>0.3289208633093525</c:v>
                </c:pt>
                <c:pt idx="2">
                  <c:v>0.43663090981326974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2-4CC9-BCF1-7162815F5556}"/>
            </c:ext>
          </c:extLst>
        </c:ser>
        <c:ser>
          <c:idx val="1"/>
          <c:order val="1"/>
          <c:tx>
            <c:strRef>
              <c:f>Pivot_20230912!$C$3:$C$4</c:f>
              <c:strCache>
                <c:ptCount val="1"/>
                <c:pt idx="0">
                  <c:v>Not High Impact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Pivot_20230912!$A$5:$A$8</c:f>
              <c:strCache>
                <c:ptCount val="3"/>
                <c:pt idx="0">
                  <c:v>1-10 Apps</c:v>
                </c:pt>
                <c:pt idx="1">
                  <c:v>11-75 Apps</c:v>
                </c:pt>
                <c:pt idx="2">
                  <c:v>76+ Apps</c:v>
                </c:pt>
              </c:strCache>
            </c:strRef>
          </c:cat>
          <c:val>
            <c:numRef>
              <c:f>Pivot_20230912!$C$5:$C$8</c:f>
              <c:numCache>
                <c:formatCode>0.0%</c:formatCode>
                <c:ptCount val="3"/>
                <c:pt idx="0">
                  <c:v>0.16374269005847952</c:v>
                </c:pt>
                <c:pt idx="1">
                  <c:v>0.20028776978417268</c:v>
                </c:pt>
                <c:pt idx="2">
                  <c:v>0.20381406436233612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2-4CC9-BCF1-7162815F5556}"/>
            </c:ext>
          </c:extLst>
        </c:ser>
        <c:ser>
          <c:idx val="2"/>
          <c:order val="2"/>
          <c:tx>
            <c:strRef>
              <c:f>Pivot_20230912!$D$3:$D$4</c:f>
              <c:strCache>
                <c:ptCount val="1"/>
                <c:pt idx="0">
                  <c:v>ND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ahnschrift SemiBold SemiConden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Pivot_20230912!$A$5:$A$8</c:f>
              <c:strCache>
                <c:ptCount val="3"/>
                <c:pt idx="0">
                  <c:v>1-10 Apps</c:v>
                </c:pt>
                <c:pt idx="1">
                  <c:v>11-75 Apps</c:v>
                </c:pt>
                <c:pt idx="2">
                  <c:v>76+ Apps</c:v>
                </c:pt>
              </c:strCache>
            </c:strRef>
          </c:cat>
          <c:val>
            <c:numRef>
              <c:f>Pivot_20230912!$D$5:$D$8</c:f>
              <c:numCache>
                <c:formatCode>0.0%</c:formatCode>
                <c:ptCount val="3"/>
                <c:pt idx="0">
                  <c:v>0.55409356725146197</c:v>
                </c:pt>
                <c:pt idx="1">
                  <c:v>0.47079136690647483</c:v>
                </c:pt>
                <c:pt idx="2">
                  <c:v>0.35955502582439414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32-4CC9-BCF1-7162815F55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91347656"/>
        <c:axId val="691339128"/>
      </c:barChart>
      <c:catAx>
        <c:axId val="69134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ahnschrift SemiBold SemiConden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91339128"/>
        <c:crosses val="autoZero"/>
        <c:auto val="1"/>
        <c:lblAlgn val="ctr"/>
        <c:lblOffset val="100"/>
        <c:noMultiLvlLbl val="0"/>
      </c:catAx>
      <c:valAx>
        <c:axId val="6913391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9134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Bahnschrift SemiBold SemiConden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ahnschrift SemiBold SemiConden" panose="020B0502040204020203" pitchFamily="34" charset="0"/>
        </a:defRPr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grants.nih.gov/grants/guide/notice-files/NOT-OD-24-107.html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grants.nih.gov/grants/guide/notice-files/NOT-OD-24-107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FCB5A-E310-4939-869C-AE7ADDB9620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5A9C70-A5CF-44B9-9C18-DC7C0954FD6A}">
      <dgm:prSet custT="1"/>
      <dgm:spPr/>
      <dgm:t>
        <a:bodyPr/>
        <a:lstStyle/>
        <a:p>
          <a:r>
            <a:rPr lang="en-US" sz="260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Background</a:t>
          </a:r>
          <a:r>
            <a:rPr lang="en-US" sz="2600" baseline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and Motivations for Change</a:t>
          </a:r>
          <a:endParaRPr lang="en-US" sz="26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ScxC"/>
        </a:ext>
      </dgm:extLst>
    </dgm:pt>
    <dgm:pt modelId="{DA619387-DE93-4F3D-A1AA-56BEBB204995}" type="parTrans" cxnId="{FA5A72FB-9E1B-4E9B-A814-3A7A186A46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DEC377-D76A-4DFA-BA91-F1E6479B283A}" type="sibTrans" cxnId="{FA5A72FB-9E1B-4E9B-A814-3A7A186A46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CBCCDAA-AEB2-480B-A93F-7EE8404E9010}">
      <dgm:prSet custT="1"/>
      <dgm:spPr/>
      <dgm:t>
        <a:bodyPr/>
        <a:lstStyle/>
        <a:p>
          <a:r>
            <a:rPr lang="en-US" sz="2600">
              <a:latin typeface="+mn-lt"/>
              <a:ea typeface="Open Sans"/>
              <a:cs typeface="Open Sans"/>
            </a:rPr>
            <a:t>Changes to the NIH Fellowship Application and Review Process</a:t>
          </a:r>
          <a:endParaRPr lang="en-US" sz="1800">
            <a:latin typeface="+mn-lt"/>
            <a:ea typeface="Open Sans"/>
            <a:cs typeface="Open Sans"/>
          </a:endParaRPr>
        </a:p>
      </dgm:t>
    </dgm:pt>
    <dgm:pt modelId="{A08E9DDD-8B7F-464C-8BAE-43743F927C68}" type="parTrans" cxnId="{44CBDA1A-10E4-4818-B113-76FB66152AF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094309-AB6F-406F-A469-C268E5044FD0}" type="sibTrans" cxnId="{44CBDA1A-10E4-4818-B113-76FB66152AF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3E647DC-FA40-4D56-8E3F-15F3D9B5CB38}">
      <dgm:prSet custT="1"/>
      <dgm:spPr/>
      <dgm:t>
        <a:bodyPr/>
        <a:lstStyle/>
        <a:p>
          <a:r>
            <a:rPr lang="en-US" sz="2600">
              <a:latin typeface="+mn-lt"/>
              <a:ea typeface="Open Sans"/>
              <a:cs typeface="Open Sans"/>
            </a:rPr>
            <a:t>Preparing for Implementation</a:t>
          </a:r>
        </a:p>
      </dgm:t>
    </dgm:pt>
    <dgm:pt modelId="{65137D9B-63C9-49B0-B2B9-672E3E2388DD}" type="parTrans" cxnId="{DAFEE179-381A-4BAE-AC2B-1A88A476F55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691B39-EB71-4DAC-91D4-E3437AABA3B6}" type="sibTrans" cxnId="{DAFEE179-381A-4BAE-AC2B-1A88A476F55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83F26E7-96E8-4FD4-8B3D-6BB4EB809B60}">
      <dgm:prSet custT="1"/>
      <dgm:spPr/>
      <dgm:t>
        <a:bodyPr/>
        <a:lstStyle/>
        <a:p>
          <a:r>
            <a:rPr lang="en-US" sz="260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Q&amp;A</a:t>
          </a:r>
        </a:p>
      </dgm:t>
      <dgm:extLst>
        <a:ext uri="{E40237B7-FDA0-4F09-8148-C483321AD2D9}">
          <dgm14:cNvPr xmlns:dgm14="http://schemas.microsoft.com/office/drawing/2010/diagram" id="0" name="" descr="Overview"/>
        </a:ext>
      </dgm:extLst>
    </dgm:pt>
    <dgm:pt modelId="{011C9F8F-6646-4379-829E-EFAB15B94EA5}" type="sibTrans" cxnId="{DB319145-BCDE-4F7F-B1DC-2CBD84EBB58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D4E422-3146-4D40-8ADB-A55FAC4919C1}" type="parTrans" cxnId="{DB319145-BCDE-4F7F-B1DC-2CBD84EBB58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A114D0A-FE66-44BF-8B28-A52DBE929098}" type="pres">
      <dgm:prSet presAssocID="{C35FCB5A-E310-4939-869C-AE7ADDB96204}" presName="vert0" presStyleCnt="0">
        <dgm:presLayoutVars>
          <dgm:dir/>
          <dgm:animOne val="branch"/>
          <dgm:animLvl val="lvl"/>
        </dgm:presLayoutVars>
      </dgm:prSet>
      <dgm:spPr/>
    </dgm:pt>
    <dgm:pt modelId="{DEB9FE1E-21C8-4151-8DBD-5DB7C15503B5}" type="pres">
      <dgm:prSet presAssocID="{5D5A9C70-A5CF-44B9-9C18-DC7C0954FD6A}" presName="thickLine" presStyleLbl="alignNode1" presStyleIdx="0" presStyleCnt="4"/>
      <dgm:spPr/>
    </dgm:pt>
    <dgm:pt modelId="{014FF32F-8696-4102-9062-A5609F9FE125}" type="pres">
      <dgm:prSet presAssocID="{5D5A9C70-A5CF-44B9-9C18-DC7C0954FD6A}" presName="horz1" presStyleCnt="0"/>
      <dgm:spPr/>
    </dgm:pt>
    <dgm:pt modelId="{9832F85B-BE2B-477F-A4B2-052BD1A038E8}" type="pres">
      <dgm:prSet presAssocID="{5D5A9C70-A5CF-44B9-9C18-DC7C0954FD6A}" presName="tx1" presStyleLbl="revTx" presStyleIdx="0" presStyleCnt="4"/>
      <dgm:spPr/>
    </dgm:pt>
    <dgm:pt modelId="{31F9DCEA-0D72-4794-97E9-2E8659653CDD}" type="pres">
      <dgm:prSet presAssocID="{5D5A9C70-A5CF-44B9-9C18-DC7C0954FD6A}" presName="vert1" presStyleCnt="0"/>
      <dgm:spPr/>
    </dgm:pt>
    <dgm:pt modelId="{FA319DE2-D018-4616-AAFD-402361BBEE22}" type="pres">
      <dgm:prSet presAssocID="{0CBCCDAA-AEB2-480B-A93F-7EE8404E9010}" presName="thickLine" presStyleLbl="alignNode1" presStyleIdx="1" presStyleCnt="4"/>
      <dgm:spPr/>
    </dgm:pt>
    <dgm:pt modelId="{C566A156-E619-422D-8D9A-CDB505B30F0C}" type="pres">
      <dgm:prSet presAssocID="{0CBCCDAA-AEB2-480B-A93F-7EE8404E9010}" presName="horz1" presStyleCnt="0"/>
      <dgm:spPr/>
    </dgm:pt>
    <dgm:pt modelId="{FC94DF01-2C52-4643-ABD7-41131B53884E}" type="pres">
      <dgm:prSet presAssocID="{0CBCCDAA-AEB2-480B-A93F-7EE8404E9010}" presName="tx1" presStyleLbl="revTx" presStyleIdx="1" presStyleCnt="4"/>
      <dgm:spPr/>
    </dgm:pt>
    <dgm:pt modelId="{BC92BBE8-1158-4EA8-988A-A2FB2E41EF5F}" type="pres">
      <dgm:prSet presAssocID="{0CBCCDAA-AEB2-480B-A93F-7EE8404E9010}" presName="vert1" presStyleCnt="0"/>
      <dgm:spPr/>
    </dgm:pt>
    <dgm:pt modelId="{AFBC49F9-C36B-4AB5-9DD0-5824441216BD}" type="pres">
      <dgm:prSet presAssocID="{A3E647DC-FA40-4D56-8E3F-15F3D9B5CB38}" presName="thickLine" presStyleLbl="alignNode1" presStyleIdx="2" presStyleCnt="4"/>
      <dgm:spPr/>
    </dgm:pt>
    <dgm:pt modelId="{9077539E-1C85-4CFA-BD39-A698F1EDCFFD}" type="pres">
      <dgm:prSet presAssocID="{A3E647DC-FA40-4D56-8E3F-15F3D9B5CB38}" presName="horz1" presStyleCnt="0"/>
      <dgm:spPr/>
    </dgm:pt>
    <dgm:pt modelId="{C41B76C2-C3E8-4233-8CEA-38451784B7C9}" type="pres">
      <dgm:prSet presAssocID="{A3E647DC-FA40-4D56-8E3F-15F3D9B5CB38}" presName="tx1" presStyleLbl="revTx" presStyleIdx="2" presStyleCnt="4"/>
      <dgm:spPr/>
    </dgm:pt>
    <dgm:pt modelId="{7251D47E-D33C-4BFE-B24D-80E59551FA6D}" type="pres">
      <dgm:prSet presAssocID="{A3E647DC-FA40-4D56-8E3F-15F3D9B5CB38}" presName="vert1" presStyleCnt="0"/>
      <dgm:spPr/>
    </dgm:pt>
    <dgm:pt modelId="{D425913A-0C4B-4279-9B99-8661DC501EFC}" type="pres">
      <dgm:prSet presAssocID="{F83F26E7-96E8-4FD4-8B3D-6BB4EB809B60}" presName="thickLine" presStyleLbl="alignNode1" presStyleIdx="3" presStyleCnt="4"/>
      <dgm:spPr/>
    </dgm:pt>
    <dgm:pt modelId="{2D2F2C78-BADB-4053-AC15-0923F73F1105}" type="pres">
      <dgm:prSet presAssocID="{F83F26E7-96E8-4FD4-8B3D-6BB4EB809B60}" presName="horz1" presStyleCnt="0"/>
      <dgm:spPr/>
    </dgm:pt>
    <dgm:pt modelId="{94E554E7-182D-400B-81F4-7BCA24BF66E6}" type="pres">
      <dgm:prSet presAssocID="{F83F26E7-96E8-4FD4-8B3D-6BB4EB809B60}" presName="tx1" presStyleLbl="revTx" presStyleIdx="3" presStyleCnt="4"/>
      <dgm:spPr/>
    </dgm:pt>
    <dgm:pt modelId="{D650060E-F45E-4826-BEFE-84138558939C}" type="pres">
      <dgm:prSet presAssocID="{F83F26E7-96E8-4FD4-8B3D-6BB4EB809B60}" presName="vert1" presStyleCnt="0"/>
      <dgm:spPr/>
    </dgm:pt>
  </dgm:ptLst>
  <dgm:cxnLst>
    <dgm:cxn modelId="{44CBDA1A-10E4-4818-B113-76FB66152AF6}" srcId="{C35FCB5A-E310-4939-869C-AE7ADDB96204}" destId="{0CBCCDAA-AEB2-480B-A93F-7EE8404E9010}" srcOrd="1" destOrd="0" parTransId="{A08E9DDD-8B7F-464C-8BAE-43743F927C68}" sibTransId="{3E094309-AB6F-406F-A469-C268E5044FD0}"/>
    <dgm:cxn modelId="{AFC83725-B7E6-49F7-B1E2-C428A3ACA435}" type="presOf" srcId="{C35FCB5A-E310-4939-869C-AE7ADDB96204}" destId="{9A114D0A-FE66-44BF-8B28-A52DBE929098}" srcOrd="0" destOrd="0" presId="urn:microsoft.com/office/officeart/2008/layout/LinedList"/>
    <dgm:cxn modelId="{842A763B-E6CE-41B8-AD8C-93D58747CEF2}" type="presOf" srcId="{A3E647DC-FA40-4D56-8E3F-15F3D9B5CB38}" destId="{C41B76C2-C3E8-4233-8CEA-38451784B7C9}" srcOrd="0" destOrd="0" presId="urn:microsoft.com/office/officeart/2008/layout/LinedList"/>
    <dgm:cxn modelId="{DB319145-BCDE-4F7F-B1DC-2CBD84EBB582}" srcId="{C35FCB5A-E310-4939-869C-AE7ADDB96204}" destId="{F83F26E7-96E8-4FD4-8B3D-6BB4EB809B60}" srcOrd="3" destOrd="0" parTransId="{73D4E422-3146-4D40-8ADB-A55FAC4919C1}" sibTransId="{011C9F8F-6646-4379-829E-EFAB15B94EA5}"/>
    <dgm:cxn modelId="{4247154D-E56D-4464-9780-58501EE29665}" type="presOf" srcId="{F83F26E7-96E8-4FD4-8B3D-6BB4EB809B60}" destId="{94E554E7-182D-400B-81F4-7BCA24BF66E6}" srcOrd="0" destOrd="0" presId="urn:microsoft.com/office/officeart/2008/layout/LinedList"/>
    <dgm:cxn modelId="{DAFEE179-381A-4BAE-AC2B-1A88A476F554}" srcId="{C35FCB5A-E310-4939-869C-AE7ADDB96204}" destId="{A3E647DC-FA40-4D56-8E3F-15F3D9B5CB38}" srcOrd="2" destOrd="0" parTransId="{65137D9B-63C9-49B0-B2B9-672E3E2388DD}" sibTransId="{BC691B39-EB71-4DAC-91D4-E3437AABA3B6}"/>
    <dgm:cxn modelId="{DFEAF0AE-8086-449A-AF67-BAF21F3337D0}" type="presOf" srcId="{0CBCCDAA-AEB2-480B-A93F-7EE8404E9010}" destId="{FC94DF01-2C52-4643-ABD7-41131B53884E}" srcOrd="0" destOrd="0" presId="urn:microsoft.com/office/officeart/2008/layout/LinedList"/>
    <dgm:cxn modelId="{623BFEB9-376C-4F55-B63A-B460085207BC}" type="presOf" srcId="{5D5A9C70-A5CF-44B9-9C18-DC7C0954FD6A}" destId="{9832F85B-BE2B-477F-A4B2-052BD1A038E8}" srcOrd="0" destOrd="0" presId="urn:microsoft.com/office/officeart/2008/layout/LinedList"/>
    <dgm:cxn modelId="{FA5A72FB-9E1B-4E9B-A814-3A7A186A4683}" srcId="{C35FCB5A-E310-4939-869C-AE7ADDB96204}" destId="{5D5A9C70-A5CF-44B9-9C18-DC7C0954FD6A}" srcOrd="0" destOrd="0" parTransId="{DA619387-DE93-4F3D-A1AA-56BEBB204995}" sibTransId="{F4DEC377-D76A-4DFA-BA91-F1E6479B283A}"/>
    <dgm:cxn modelId="{D9C07965-8C38-4E9C-81EF-C1CFE6A6549B}" type="presParOf" srcId="{9A114D0A-FE66-44BF-8B28-A52DBE929098}" destId="{DEB9FE1E-21C8-4151-8DBD-5DB7C15503B5}" srcOrd="0" destOrd="0" presId="urn:microsoft.com/office/officeart/2008/layout/LinedList"/>
    <dgm:cxn modelId="{93B1F91A-B02F-4453-82A1-9B14F81D1070}" type="presParOf" srcId="{9A114D0A-FE66-44BF-8B28-A52DBE929098}" destId="{014FF32F-8696-4102-9062-A5609F9FE125}" srcOrd="1" destOrd="0" presId="urn:microsoft.com/office/officeart/2008/layout/LinedList"/>
    <dgm:cxn modelId="{5B6FB380-7582-4094-97AC-D56A5BAA2CD2}" type="presParOf" srcId="{014FF32F-8696-4102-9062-A5609F9FE125}" destId="{9832F85B-BE2B-477F-A4B2-052BD1A038E8}" srcOrd="0" destOrd="0" presId="urn:microsoft.com/office/officeart/2008/layout/LinedList"/>
    <dgm:cxn modelId="{1B3495C1-F2C2-4079-B355-6BE734D25D39}" type="presParOf" srcId="{014FF32F-8696-4102-9062-A5609F9FE125}" destId="{31F9DCEA-0D72-4794-97E9-2E8659653CDD}" srcOrd="1" destOrd="0" presId="urn:microsoft.com/office/officeart/2008/layout/LinedList"/>
    <dgm:cxn modelId="{974B71FF-6A89-4277-9C9C-2F5F10560F05}" type="presParOf" srcId="{9A114D0A-FE66-44BF-8B28-A52DBE929098}" destId="{FA319DE2-D018-4616-AAFD-402361BBEE22}" srcOrd="2" destOrd="0" presId="urn:microsoft.com/office/officeart/2008/layout/LinedList"/>
    <dgm:cxn modelId="{97A8A245-DF9A-47BF-A4F6-89F05FE69C4B}" type="presParOf" srcId="{9A114D0A-FE66-44BF-8B28-A52DBE929098}" destId="{C566A156-E619-422D-8D9A-CDB505B30F0C}" srcOrd="3" destOrd="0" presId="urn:microsoft.com/office/officeart/2008/layout/LinedList"/>
    <dgm:cxn modelId="{E47F0506-6249-411E-8D45-3689CB243B71}" type="presParOf" srcId="{C566A156-E619-422D-8D9A-CDB505B30F0C}" destId="{FC94DF01-2C52-4643-ABD7-41131B53884E}" srcOrd="0" destOrd="0" presId="urn:microsoft.com/office/officeart/2008/layout/LinedList"/>
    <dgm:cxn modelId="{A689C4F3-6720-439C-A356-D19A644755CE}" type="presParOf" srcId="{C566A156-E619-422D-8D9A-CDB505B30F0C}" destId="{BC92BBE8-1158-4EA8-988A-A2FB2E41EF5F}" srcOrd="1" destOrd="0" presId="urn:microsoft.com/office/officeart/2008/layout/LinedList"/>
    <dgm:cxn modelId="{5B2BF3A2-80F2-4973-9A80-021C48661590}" type="presParOf" srcId="{9A114D0A-FE66-44BF-8B28-A52DBE929098}" destId="{AFBC49F9-C36B-4AB5-9DD0-5824441216BD}" srcOrd="4" destOrd="0" presId="urn:microsoft.com/office/officeart/2008/layout/LinedList"/>
    <dgm:cxn modelId="{7BEAE813-1D99-48E9-A24C-70D86A544DFE}" type="presParOf" srcId="{9A114D0A-FE66-44BF-8B28-A52DBE929098}" destId="{9077539E-1C85-4CFA-BD39-A698F1EDCFFD}" srcOrd="5" destOrd="0" presId="urn:microsoft.com/office/officeart/2008/layout/LinedList"/>
    <dgm:cxn modelId="{456EFB5E-91D1-4B61-BCC1-C81618EC718D}" type="presParOf" srcId="{9077539E-1C85-4CFA-BD39-A698F1EDCFFD}" destId="{C41B76C2-C3E8-4233-8CEA-38451784B7C9}" srcOrd="0" destOrd="0" presId="urn:microsoft.com/office/officeart/2008/layout/LinedList"/>
    <dgm:cxn modelId="{E74795E1-8807-466D-A435-314897269EBF}" type="presParOf" srcId="{9077539E-1C85-4CFA-BD39-A698F1EDCFFD}" destId="{7251D47E-D33C-4BFE-B24D-80E59551FA6D}" srcOrd="1" destOrd="0" presId="urn:microsoft.com/office/officeart/2008/layout/LinedList"/>
    <dgm:cxn modelId="{BBB94F72-24EC-466F-81BB-27CE5289FAC2}" type="presParOf" srcId="{9A114D0A-FE66-44BF-8B28-A52DBE929098}" destId="{D425913A-0C4B-4279-9B99-8661DC501EFC}" srcOrd="6" destOrd="0" presId="urn:microsoft.com/office/officeart/2008/layout/LinedList"/>
    <dgm:cxn modelId="{3BDD5F0E-B553-414D-A307-3F20FED31B36}" type="presParOf" srcId="{9A114D0A-FE66-44BF-8B28-A52DBE929098}" destId="{2D2F2C78-BADB-4053-AC15-0923F73F1105}" srcOrd="7" destOrd="0" presId="urn:microsoft.com/office/officeart/2008/layout/LinedList"/>
    <dgm:cxn modelId="{A18FD680-D2E8-4C9A-8852-98EC2C7FC758}" type="presParOf" srcId="{2D2F2C78-BADB-4053-AC15-0923F73F1105}" destId="{94E554E7-182D-400B-81F4-7BCA24BF66E6}" srcOrd="0" destOrd="0" presId="urn:microsoft.com/office/officeart/2008/layout/LinedList"/>
    <dgm:cxn modelId="{27507347-AE2B-462A-ACC0-60FE213D6091}" type="presParOf" srcId="{2D2F2C78-BADB-4053-AC15-0923F73F1105}" destId="{D650060E-F45E-4826-BEFE-8413855893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994DF-A1D5-4171-99FB-E110C4C30551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0154CC-B4D1-43D0-B066-B57B1F5A854B}">
      <dgm:prSet phldrT="[Text]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/>
              </a:solidFill>
              <a:latin typeface="Calibri Light" panose="020F0302020204030204"/>
            </a:rPr>
            <a:t>September 2021</a:t>
          </a:r>
          <a:endParaRPr lang="en-US"/>
        </a:p>
      </dgm:t>
    </dgm:pt>
    <dgm:pt modelId="{BCA04FAE-AE9C-44CC-9738-3616E78A0F25}" type="parTrans" cxnId="{B3889BCF-A0C1-4573-8C90-1838B166A1F6}">
      <dgm:prSet/>
      <dgm:spPr/>
      <dgm:t>
        <a:bodyPr/>
        <a:lstStyle/>
        <a:p>
          <a:endParaRPr lang="en-US"/>
        </a:p>
      </dgm:t>
    </dgm:pt>
    <dgm:pt modelId="{30DF44E4-FBA5-46CA-A071-488EDF1D83CE}" type="sibTrans" cxnId="{B3889BCF-A0C1-4573-8C90-1838B166A1F6}">
      <dgm:prSet/>
      <dgm:spPr/>
      <dgm:t>
        <a:bodyPr/>
        <a:lstStyle/>
        <a:p>
          <a:endParaRPr lang="en-US"/>
        </a:p>
      </dgm:t>
    </dgm:pt>
    <dgm:pt modelId="{E7C8DEC5-375F-465A-AC09-382D2E103CF8}">
      <dgm:prSet phldrT="[Text]" custT="1"/>
      <dgm:spPr/>
      <dgm:t>
        <a:bodyPr/>
        <a:lstStyle/>
        <a:p>
          <a:r>
            <a:rPr lang="en-US" sz="1400" b="0" dirty="0">
              <a:latin typeface="Calibri"/>
              <a:cs typeface="Calibri"/>
            </a:rPr>
            <a:t>A Center for Scientific Review (CSR) Advisory Council Working Group (CSRAC WG) was convened to e</a:t>
          </a:r>
          <a:r>
            <a:rPr lang="en-US" sz="1400" dirty="0"/>
            <a:t>valuate the fellowship review process and making recommendations to make it as effective and fair as possible for all</a:t>
          </a:r>
        </a:p>
      </dgm:t>
    </dgm:pt>
    <dgm:pt modelId="{6EE2534D-5B17-4966-9583-0EC3C8432A6D}" type="parTrans" cxnId="{5F39FE24-76D5-469B-8DBF-3D53D31BEA4D}">
      <dgm:prSet/>
      <dgm:spPr/>
      <dgm:t>
        <a:bodyPr/>
        <a:lstStyle/>
        <a:p>
          <a:endParaRPr lang="en-US"/>
        </a:p>
      </dgm:t>
    </dgm:pt>
    <dgm:pt modelId="{64983422-DB96-4C17-93E2-E86A88900822}" type="sibTrans" cxnId="{5F39FE24-76D5-469B-8DBF-3D53D31BEA4D}">
      <dgm:prSet/>
      <dgm:spPr/>
      <dgm:t>
        <a:bodyPr/>
        <a:lstStyle/>
        <a:p>
          <a:endParaRPr lang="en-US"/>
        </a:p>
      </dgm:t>
    </dgm:pt>
    <dgm:pt modelId="{7A0DEC04-90BF-4F7C-997F-9582BC9B2FDA}">
      <dgm:prSet phldrT="[Text]"/>
      <dgm:spPr/>
      <dgm:t>
        <a:bodyPr/>
        <a:lstStyle/>
        <a:p>
          <a:pPr>
            <a:defRPr b="1"/>
          </a:pPr>
          <a:r>
            <a:rPr lang="en-US">
              <a:latin typeface="+mj-lt"/>
            </a:rPr>
            <a:t>Late 2021-Summer 2022</a:t>
          </a:r>
        </a:p>
      </dgm:t>
    </dgm:pt>
    <dgm:pt modelId="{F8A444DA-8393-4626-8FF1-EC9AACAC7E38}" type="parTrans" cxnId="{B50B2592-677B-4E14-BD2C-262869285C37}">
      <dgm:prSet/>
      <dgm:spPr/>
      <dgm:t>
        <a:bodyPr/>
        <a:lstStyle/>
        <a:p>
          <a:endParaRPr lang="en-US"/>
        </a:p>
      </dgm:t>
    </dgm:pt>
    <dgm:pt modelId="{6E0FBDDB-716D-4502-8F10-E169E388B437}" type="sibTrans" cxnId="{B50B2592-677B-4E14-BD2C-262869285C37}">
      <dgm:prSet/>
      <dgm:spPr/>
      <dgm:t>
        <a:bodyPr/>
        <a:lstStyle/>
        <a:p>
          <a:endParaRPr lang="en-US"/>
        </a:p>
      </dgm:t>
    </dgm:pt>
    <dgm:pt modelId="{7C415999-CC7F-4E54-8461-95FDC42A2B79}">
      <dgm:prSet phldr="0" custT="1"/>
      <dgm:spPr/>
      <dgm:t>
        <a:bodyPr/>
        <a:lstStyle/>
        <a:p>
          <a:r>
            <a:rPr lang="en-US" sz="1400"/>
            <a:t>CSRAC WG gathered data, public input, NIH input, including through a blog and content analysis, and presented interim reports to NIH grants policy committees</a:t>
          </a:r>
          <a:endParaRPr lang="en-US" sz="1400">
            <a:latin typeface="Calibri"/>
            <a:cs typeface="Calibri"/>
          </a:endParaRPr>
        </a:p>
      </dgm:t>
    </dgm:pt>
    <dgm:pt modelId="{3910A42D-CD1E-418C-AE56-9086D80E1A76}" type="parTrans" cxnId="{308BD173-4E92-4F8A-8792-1F56B6453966}">
      <dgm:prSet/>
      <dgm:spPr/>
      <dgm:t>
        <a:bodyPr/>
        <a:lstStyle/>
        <a:p>
          <a:endParaRPr lang="en-US"/>
        </a:p>
      </dgm:t>
    </dgm:pt>
    <dgm:pt modelId="{6062FCFE-2723-4526-A618-E655D02EDDF3}" type="sibTrans" cxnId="{308BD173-4E92-4F8A-8792-1F56B6453966}">
      <dgm:prSet/>
      <dgm:spPr/>
      <dgm:t>
        <a:bodyPr/>
        <a:lstStyle/>
        <a:p>
          <a:endParaRPr lang="en-US"/>
        </a:p>
      </dgm:t>
    </dgm:pt>
    <dgm:pt modelId="{70AB6B83-58E6-410C-9547-0FE9CDBB640C}" type="pres">
      <dgm:prSet presAssocID="{459994DF-A1D5-4171-99FB-E110C4C30551}" presName="root" presStyleCnt="0">
        <dgm:presLayoutVars>
          <dgm:chMax/>
          <dgm:chPref/>
          <dgm:animLvl val="lvl"/>
        </dgm:presLayoutVars>
      </dgm:prSet>
      <dgm:spPr/>
    </dgm:pt>
    <dgm:pt modelId="{8C4B09E3-B829-4CB6-B5E6-8221C1167A79}" type="pres">
      <dgm:prSet presAssocID="{459994DF-A1D5-4171-99FB-E110C4C30551}" presName="divider" presStyleLbl="fgAcc1" presStyleIdx="0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EEB7340-2FDA-40A8-9FE9-5B5DAFAC8E28}" type="pres">
      <dgm:prSet presAssocID="{459994DF-A1D5-4171-99FB-E110C4C30551}" presName="nodes" presStyleCnt="0">
        <dgm:presLayoutVars>
          <dgm:chMax/>
          <dgm:chPref/>
          <dgm:animLvl val="lvl"/>
        </dgm:presLayoutVars>
      </dgm:prSet>
      <dgm:spPr/>
    </dgm:pt>
    <dgm:pt modelId="{8F54E618-C108-4DB2-A8FB-EE707352E97E}" type="pres">
      <dgm:prSet presAssocID="{F70154CC-B4D1-43D0-B066-B57B1F5A854B}" presName="composite1" presStyleCnt="0"/>
      <dgm:spPr/>
    </dgm:pt>
    <dgm:pt modelId="{E3AEC0BF-F868-4647-88E4-B7B02BF33D56}" type="pres">
      <dgm:prSet presAssocID="{F70154CC-B4D1-43D0-B066-B57B1F5A854B}" presName="ConnectorPoint1" presStyleLbl="lnNode1" presStyleIdx="0" presStyleCnt="2"/>
      <dgm:spPr/>
    </dgm:pt>
    <dgm:pt modelId="{FCA3F62E-AEC5-400A-B0AB-04A7DF77B075}" type="pres">
      <dgm:prSet presAssocID="{F70154CC-B4D1-43D0-B066-B57B1F5A854B}" presName="DropPinPlaceHolder1" presStyleCnt="0"/>
      <dgm:spPr/>
    </dgm:pt>
    <dgm:pt modelId="{3887AE79-3558-4900-991E-C39EA11C68DE}" type="pres">
      <dgm:prSet presAssocID="{F70154CC-B4D1-43D0-B066-B57B1F5A854B}" presName="DropPin1" presStyleLbl="alignNode1" presStyleIdx="0" presStyleCnt="2"/>
      <dgm:spPr/>
    </dgm:pt>
    <dgm:pt modelId="{E898A63D-FDDD-48F5-9CE4-50F57047F3E4}" type="pres">
      <dgm:prSet presAssocID="{F70154CC-B4D1-43D0-B066-B57B1F5A854B}" presName="Ellipse1" presStyleLbl="fgAcc1" presStyleIdx="1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CFB8239-9DBA-40BE-B543-D154332BB62B}" type="pres">
      <dgm:prSet presAssocID="{F70154CC-B4D1-43D0-B066-B57B1F5A854B}" presName="L2TextContainer1" presStyleLbl="revTx" presStyleIdx="0" presStyleCnt="4">
        <dgm:presLayoutVars>
          <dgm:bulletEnabled val="1"/>
        </dgm:presLayoutVars>
      </dgm:prSet>
      <dgm:spPr/>
    </dgm:pt>
    <dgm:pt modelId="{94892D3E-6077-4304-A8DF-8D9AAA85C10E}" type="pres">
      <dgm:prSet presAssocID="{F70154CC-B4D1-43D0-B066-B57B1F5A854B}" presName="L1TextContainer1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46678F26-3211-467B-A6A0-0E24DD7F7870}" type="pres">
      <dgm:prSet presAssocID="{F70154CC-B4D1-43D0-B066-B57B1F5A854B}" presName="ConnectLine1" presStyleLbl="sibTrans1D1" presStyleIdx="0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EF9F718-8AD5-488D-BFC7-152A82A679E1}" type="pres">
      <dgm:prSet presAssocID="{F70154CC-B4D1-43D0-B066-B57B1F5A854B}" presName="EmptyPlaceHolder1" presStyleCnt="0"/>
      <dgm:spPr/>
    </dgm:pt>
    <dgm:pt modelId="{90A94052-8C22-4FE2-8DFF-8FB4EC0175BC}" type="pres">
      <dgm:prSet presAssocID="{30DF44E4-FBA5-46CA-A071-488EDF1D83CE}" presName="spaceBetweenRectangles1" presStyleCnt="0"/>
      <dgm:spPr/>
    </dgm:pt>
    <dgm:pt modelId="{E5F0BDC8-BB7A-4834-B126-6F16136CF2E9}" type="pres">
      <dgm:prSet presAssocID="{7A0DEC04-90BF-4F7C-997F-9582BC9B2FDA}" presName="composite1" presStyleCnt="0"/>
      <dgm:spPr/>
    </dgm:pt>
    <dgm:pt modelId="{FADA6F06-905F-4E3A-8A0E-A92DB47CBF88}" type="pres">
      <dgm:prSet presAssocID="{7A0DEC04-90BF-4F7C-997F-9582BC9B2FDA}" presName="ConnectorPoint1" presStyleLbl="lnNode1" presStyleIdx="1" presStyleCnt="2"/>
      <dgm:spPr/>
    </dgm:pt>
    <dgm:pt modelId="{1EF096BF-7D94-4F72-9A67-517852238663}" type="pres">
      <dgm:prSet presAssocID="{7A0DEC04-90BF-4F7C-997F-9582BC9B2FDA}" presName="DropPinPlaceHolder1" presStyleCnt="0"/>
      <dgm:spPr/>
    </dgm:pt>
    <dgm:pt modelId="{DC333A2E-E702-48FA-8110-31E73FDDDB1A}" type="pres">
      <dgm:prSet presAssocID="{7A0DEC04-90BF-4F7C-997F-9582BC9B2FDA}" presName="DropPin1" presStyleLbl="alignNode1" presStyleIdx="1" presStyleCnt="2"/>
      <dgm:spPr/>
    </dgm:pt>
    <dgm:pt modelId="{48519089-8E8C-4A3E-BA31-426F332D0150}" type="pres">
      <dgm:prSet presAssocID="{7A0DEC04-90BF-4F7C-997F-9582BC9B2FDA}" presName="Ellipse1" presStyleLbl="fgAcc1" presStyleIdx="2" presStyleCnt="3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25E9175-53C9-4473-B828-96DA4A178F77}" type="pres">
      <dgm:prSet presAssocID="{7A0DEC04-90BF-4F7C-997F-9582BC9B2FDA}" presName="L2TextContainer1" presStyleLbl="revTx" presStyleIdx="2" presStyleCnt="4">
        <dgm:presLayoutVars>
          <dgm:bulletEnabled val="1"/>
        </dgm:presLayoutVars>
      </dgm:prSet>
      <dgm:spPr/>
    </dgm:pt>
    <dgm:pt modelId="{39E4B08F-6F2E-4517-8827-AEF513017EA5}" type="pres">
      <dgm:prSet presAssocID="{7A0DEC04-90BF-4F7C-997F-9582BC9B2FDA}" presName="L1TextContainer1" presStyleLbl="revTx" presStyleIdx="3" presStyleCnt="4">
        <dgm:presLayoutVars>
          <dgm:chMax val="1"/>
          <dgm:chPref val="1"/>
          <dgm:bulletEnabled val="1"/>
        </dgm:presLayoutVars>
      </dgm:prSet>
      <dgm:spPr/>
    </dgm:pt>
    <dgm:pt modelId="{D441EB90-96E2-4732-A909-8CD940D9AEA1}" type="pres">
      <dgm:prSet presAssocID="{7A0DEC04-90BF-4F7C-997F-9582BC9B2FDA}" presName="ConnectLine1" presStyleLbl="sibTrans1D1" presStyleIdx="1" presStyleCnt="2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64B509A-DC4D-4AFB-A9B6-F7BC280F2B16}" type="pres">
      <dgm:prSet presAssocID="{7A0DEC04-90BF-4F7C-997F-9582BC9B2FDA}" presName="EmptyPlaceHolder1" presStyleCnt="0"/>
      <dgm:spPr/>
    </dgm:pt>
  </dgm:ptLst>
  <dgm:cxnLst>
    <dgm:cxn modelId="{5F39FE24-76D5-469B-8DBF-3D53D31BEA4D}" srcId="{F70154CC-B4D1-43D0-B066-B57B1F5A854B}" destId="{E7C8DEC5-375F-465A-AC09-382D2E103CF8}" srcOrd="0" destOrd="0" parTransId="{6EE2534D-5B17-4966-9583-0EC3C8432A6D}" sibTransId="{64983422-DB96-4C17-93E2-E86A88900822}"/>
    <dgm:cxn modelId="{308BD173-4E92-4F8A-8792-1F56B6453966}" srcId="{7A0DEC04-90BF-4F7C-997F-9582BC9B2FDA}" destId="{7C415999-CC7F-4E54-8461-95FDC42A2B79}" srcOrd="0" destOrd="0" parTransId="{3910A42D-CD1E-418C-AE56-9086D80E1A76}" sibTransId="{6062FCFE-2723-4526-A618-E655D02EDDF3}"/>
    <dgm:cxn modelId="{2E104975-D974-4984-8BF4-8A6EB76DACF0}" type="presOf" srcId="{459994DF-A1D5-4171-99FB-E110C4C30551}" destId="{70AB6B83-58E6-410C-9547-0FE9CDBB640C}" srcOrd="0" destOrd="0" presId="urn:microsoft.com/office/officeart/2017/3/layout/DropPinTimeline"/>
    <dgm:cxn modelId="{B50B2592-677B-4E14-BD2C-262869285C37}" srcId="{459994DF-A1D5-4171-99FB-E110C4C30551}" destId="{7A0DEC04-90BF-4F7C-997F-9582BC9B2FDA}" srcOrd="1" destOrd="0" parTransId="{F8A444DA-8393-4626-8FF1-EC9AACAC7E38}" sibTransId="{6E0FBDDB-716D-4502-8F10-E169E388B437}"/>
    <dgm:cxn modelId="{2E580D95-5792-42E1-80D3-FBA820A171ED}" type="presOf" srcId="{F70154CC-B4D1-43D0-B066-B57B1F5A854B}" destId="{94892D3E-6077-4304-A8DF-8D9AAA85C10E}" srcOrd="0" destOrd="0" presId="urn:microsoft.com/office/officeart/2017/3/layout/DropPinTimeline"/>
    <dgm:cxn modelId="{E9B4A4AD-6F7C-428A-9A28-67222D0466CB}" type="presOf" srcId="{7C415999-CC7F-4E54-8461-95FDC42A2B79}" destId="{A25E9175-53C9-4473-B828-96DA4A178F77}" srcOrd="0" destOrd="0" presId="urn:microsoft.com/office/officeart/2017/3/layout/DropPinTimeline"/>
    <dgm:cxn modelId="{6E3E5DB0-2CBA-48E4-AFF0-06ECA5CFEC83}" type="presOf" srcId="{7A0DEC04-90BF-4F7C-997F-9582BC9B2FDA}" destId="{39E4B08F-6F2E-4517-8827-AEF513017EA5}" srcOrd="0" destOrd="0" presId="urn:microsoft.com/office/officeart/2017/3/layout/DropPinTimeline"/>
    <dgm:cxn modelId="{02F735B2-9D42-43FF-860F-B2AD8E810D2A}" type="presOf" srcId="{E7C8DEC5-375F-465A-AC09-382D2E103CF8}" destId="{1CFB8239-9DBA-40BE-B543-D154332BB62B}" srcOrd="0" destOrd="0" presId="urn:microsoft.com/office/officeart/2017/3/layout/DropPinTimeline"/>
    <dgm:cxn modelId="{B3889BCF-A0C1-4573-8C90-1838B166A1F6}" srcId="{459994DF-A1D5-4171-99FB-E110C4C30551}" destId="{F70154CC-B4D1-43D0-B066-B57B1F5A854B}" srcOrd="0" destOrd="0" parTransId="{BCA04FAE-AE9C-44CC-9738-3616E78A0F25}" sibTransId="{30DF44E4-FBA5-46CA-A071-488EDF1D83CE}"/>
    <dgm:cxn modelId="{B0D56C07-0564-408F-AC53-9B1AFD66A175}" type="presParOf" srcId="{70AB6B83-58E6-410C-9547-0FE9CDBB640C}" destId="{8C4B09E3-B829-4CB6-B5E6-8221C1167A79}" srcOrd="0" destOrd="0" presId="urn:microsoft.com/office/officeart/2017/3/layout/DropPinTimeline"/>
    <dgm:cxn modelId="{2DA68741-BBF3-4CD1-BC46-31C8530ECF5C}" type="presParOf" srcId="{70AB6B83-58E6-410C-9547-0FE9CDBB640C}" destId="{FEEB7340-2FDA-40A8-9FE9-5B5DAFAC8E28}" srcOrd="1" destOrd="0" presId="urn:microsoft.com/office/officeart/2017/3/layout/DropPinTimeline"/>
    <dgm:cxn modelId="{53E49262-9D1F-41BA-AA9A-307FE1187AE1}" type="presParOf" srcId="{FEEB7340-2FDA-40A8-9FE9-5B5DAFAC8E28}" destId="{8F54E618-C108-4DB2-A8FB-EE707352E97E}" srcOrd="0" destOrd="0" presId="urn:microsoft.com/office/officeart/2017/3/layout/DropPinTimeline"/>
    <dgm:cxn modelId="{C1C8E9B5-5BD5-4F1C-AC48-BB37B83DDF2F}" type="presParOf" srcId="{8F54E618-C108-4DB2-A8FB-EE707352E97E}" destId="{E3AEC0BF-F868-4647-88E4-B7B02BF33D56}" srcOrd="0" destOrd="0" presId="urn:microsoft.com/office/officeart/2017/3/layout/DropPinTimeline"/>
    <dgm:cxn modelId="{641AAA30-BD15-49B6-A16A-00952D6A147D}" type="presParOf" srcId="{8F54E618-C108-4DB2-A8FB-EE707352E97E}" destId="{FCA3F62E-AEC5-400A-B0AB-04A7DF77B075}" srcOrd="1" destOrd="0" presId="urn:microsoft.com/office/officeart/2017/3/layout/DropPinTimeline"/>
    <dgm:cxn modelId="{7F4B918F-B751-414E-9A23-276752D1D235}" type="presParOf" srcId="{FCA3F62E-AEC5-400A-B0AB-04A7DF77B075}" destId="{3887AE79-3558-4900-991E-C39EA11C68DE}" srcOrd="0" destOrd="0" presId="urn:microsoft.com/office/officeart/2017/3/layout/DropPinTimeline"/>
    <dgm:cxn modelId="{628AD824-FF28-4128-953A-9AF71EF99DBF}" type="presParOf" srcId="{FCA3F62E-AEC5-400A-B0AB-04A7DF77B075}" destId="{E898A63D-FDDD-48F5-9CE4-50F57047F3E4}" srcOrd="1" destOrd="0" presId="urn:microsoft.com/office/officeart/2017/3/layout/DropPinTimeline"/>
    <dgm:cxn modelId="{52BFEDE2-5B8A-4AF1-8063-64151D14909A}" type="presParOf" srcId="{8F54E618-C108-4DB2-A8FB-EE707352E97E}" destId="{1CFB8239-9DBA-40BE-B543-D154332BB62B}" srcOrd="2" destOrd="0" presId="urn:microsoft.com/office/officeart/2017/3/layout/DropPinTimeline"/>
    <dgm:cxn modelId="{B180B8E9-C49E-46C2-BB2B-BFF1B75C71A2}" type="presParOf" srcId="{8F54E618-C108-4DB2-A8FB-EE707352E97E}" destId="{94892D3E-6077-4304-A8DF-8D9AAA85C10E}" srcOrd="3" destOrd="0" presId="urn:microsoft.com/office/officeart/2017/3/layout/DropPinTimeline"/>
    <dgm:cxn modelId="{D212A6FE-069D-4B95-BC0A-09A8D649C0BB}" type="presParOf" srcId="{8F54E618-C108-4DB2-A8FB-EE707352E97E}" destId="{46678F26-3211-467B-A6A0-0E24DD7F7870}" srcOrd="4" destOrd="0" presId="urn:microsoft.com/office/officeart/2017/3/layout/DropPinTimeline"/>
    <dgm:cxn modelId="{F1D3A473-9A69-42B1-A9C4-C6B48D2B7BE8}" type="presParOf" srcId="{8F54E618-C108-4DB2-A8FB-EE707352E97E}" destId="{2EF9F718-8AD5-488D-BFC7-152A82A679E1}" srcOrd="5" destOrd="0" presId="urn:microsoft.com/office/officeart/2017/3/layout/DropPinTimeline"/>
    <dgm:cxn modelId="{D9FC9928-F579-4FBC-BA16-A14AEA6584B5}" type="presParOf" srcId="{FEEB7340-2FDA-40A8-9FE9-5B5DAFAC8E28}" destId="{90A94052-8C22-4FE2-8DFF-8FB4EC0175BC}" srcOrd="1" destOrd="0" presId="urn:microsoft.com/office/officeart/2017/3/layout/DropPinTimeline"/>
    <dgm:cxn modelId="{691F887F-318B-4D55-A03D-3D789B89BE5F}" type="presParOf" srcId="{FEEB7340-2FDA-40A8-9FE9-5B5DAFAC8E28}" destId="{E5F0BDC8-BB7A-4834-B126-6F16136CF2E9}" srcOrd="2" destOrd="0" presId="urn:microsoft.com/office/officeart/2017/3/layout/DropPinTimeline"/>
    <dgm:cxn modelId="{CC4E5B14-8558-4DCA-AA96-E138767165BD}" type="presParOf" srcId="{E5F0BDC8-BB7A-4834-B126-6F16136CF2E9}" destId="{FADA6F06-905F-4E3A-8A0E-A92DB47CBF88}" srcOrd="0" destOrd="0" presId="urn:microsoft.com/office/officeart/2017/3/layout/DropPinTimeline"/>
    <dgm:cxn modelId="{60361502-2B41-4C23-A73A-0899440BA5FF}" type="presParOf" srcId="{E5F0BDC8-BB7A-4834-B126-6F16136CF2E9}" destId="{1EF096BF-7D94-4F72-9A67-517852238663}" srcOrd="1" destOrd="0" presId="urn:microsoft.com/office/officeart/2017/3/layout/DropPinTimeline"/>
    <dgm:cxn modelId="{7670D94D-8441-456F-83DA-B32C82BB3756}" type="presParOf" srcId="{1EF096BF-7D94-4F72-9A67-517852238663}" destId="{DC333A2E-E702-48FA-8110-31E73FDDDB1A}" srcOrd="0" destOrd="0" presId="urn:microsoft.com/office/officeart/2017/3/layout/DropPinTimeline"/>
    <dgm:cxn modelId="{6FFD26B1-FF8C-44B7-891F-AB5E7F8CB4CA}" type="presParOf" srcId="{1EF096BF-7D94-4F72-9A67-517852238663}" destId="{48519089-8E8C-4A3E-BA31-426F332D0150}" srcOrd="1" destOrd="0" presId="urn:microsoft.com/office/officeart/2017/3/layout/DropPinTimeline"/>
    <dgm:cxn modelId="{DFD7DEFE-496C-4B7F-BAA8-225761BA3207}" type="presParOf" srcId="{E5F0BDC8-BB7A-4834-B126-6F16136CF2E9}" destId="{A25E9175-53C9-4473-B828-96DA4A178F77}" srcOrd="2" destOrd="0" presId="urn:microsoft.com/office/officeart/2017/3/layout/DropPinTimeline"/>
    <dgm:cxn modelId="{3D21EBF2-A5BE-4401-B3A6-F8DAE9CEC088}" type="presParOf" srcId="{E5F0BDC8-BB7A-4834-B126-6F16136CF2E9}" destId="{39E4B08F-6F2E-4517-8827-AEF513017EA5}" srcOrd="3" destOrd="0" presId="urn:microsoft.com/office/officeart/2017/3/layout/DropPinTimeline"/>
    <dgm:cxn modelId="{81D16B7F-B3AB-4FAB-A84B-BCC5BC0B38B8}" type="presParOf" srcId="{E5F0BDC8-BB7A-4834-B126-6F16136CF2E9}" destId="{D441EB90-96E2-4732-A909-8CD940D9AEA1}" srcOrd="4" destOrd="0" presId="urn:microsoft.com/office/officeart/2017/3/layout/DropPinTimeline"/>
    <dgm:cxn modelId="{C8C49807-D8CE-44FF-B2F5-537F10B5B12E}" type="presParOf" srcId="{E5F0BDC8-BB7A-4834-B126-6F16136CF2E9}" destId="{864B509A-DC4D-4AFB-A9B6-F7BC280F2B1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994DF-A1D5-4171-99FB-E110C4C30551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2DAB7-2D91-4C6F-991B-61EFC259CA12}">
      <dgm:prSet phldrT="[Text]"/>
      <dgm:spPr/>
      <dgm:t>
        <a:bodyPr/>
        <a:lstStyle/>
        <a:p>
          <a:pPr>
            <a:defRPr b="1"/>
          </a:pPr>
          <a:r>
            <a:rPr lang="en-US" b="1" dirty="0">
              <a:solidFill>
                <a:schemeClr val="tx1"/>
              </a:solidFill>
              <a:latin typeface="Calibri Light" panose="020F0302020204030204"/>
            </a:rPr>
            <a:t>September 2022</a:t>
          </a:r>
          <a:endParaRPr lang="en-US" dirty="0"/>
        </a:p>
      </dgm:t>
    </dgm:pt>
    <dgm:pt modelId="{C7E94AA5-A6DC-44C4-851D-E3F14438ABE4}" type="parTrans" cxnId="{32E7AD26-F77C-410E-9621-A2A841FD5420}">
      <dgm:prSet/>
      <dgm:spPr/>
      <dgm:t>
        <a:bodyPr/>
        <a:lstStyle/>
        <a:p>
          <a:endParaRPr lang="en-US"/>
        </a:p>
      </dgm:t>
    </dgm:pt>
    <dgm:pt modelId="{04CC4B50-C0F4-4F75-AA7A-7850B17DDA20}" type="sibTrans" cxnId="{32E7AD26-F77C-410E-9621-A2A841FD5420}">
      <dgm:prSet/>
      <dgm:spPr/>
      <dgm:t>
        <a:bodyPr/>
        <a:lstStyle/>
        <a:p>
          <a:endParaRPr lang="en-US"/>
        </a:p>
      </dgm:t>
    </dgm:pt>
    <dgm:pt modelId="{E744BBA5-36D7-4900-9CEA-8811A215F8DA}">
      <dgm:prSet phldrT="[Text]" custT="1"/>
      <dgm:spPr/>
      <dgm:t>
        <a:bodyPr/>
        <a:lstStyle/>
        <a:p>
          <a:r>
            <a:rPr lang="en-US" sz="1400" dirty="0">
              <a:latin typeface="Calibri"/>
              <a:cs typeface="Calibri"/>
            </a:rPr>
            <a:t>CSR Advisory Council endorses the final report and recommendations</a:t>
          </a:r>
          <a:endParaRPr lang="en-US" sz="1400" dirty="0"/>
        </a:p>
      </dgm:t>
    </dgm:pt>
    <dgm:pt modelId="{65C009B3-4B2A-4C53-AA63-D3C87FB46709}" type="parTrans" cxnId="{91AE3D5E-EE92-4E38-BAA5-B283BF960E30}">
      <dgm:prSet/>
      <dgm:spPr/>
      <dgm:t>
        <a:bodyPr/>
        <a:lstStyle/>
        <a:p>
          <a:endParaRPr lang="en-US"/>
        </a:p>
      </dgm:t>
    </dgm:pt>
    <dgm:pt modelId="{03DC022E-AB54-439B-85C2-FE9B54854A60}" type="sibTrans" cxnId="{91AE3D5E-EE92-4E38-BAA5-B283BF960E30}">
      <dgm:prSet/>
      <dgm:spPr/>
      <dgm:t>
        <a:bodyPr/>
        <a:lstStyle/>
        <a:p>
          <a:endParaRPr lang="en-US"/>
        </a:p>
      </dgm:t>
    </dgm:pt>
    <dgm:pt modelId="{30A1DD9A-D117-4386-98B3-83C93764C199}">
      <dgm:prSet phldrT="[Text]"/>
      <dgm:spPr/>
      <dgm:t>
        <a:bodyPr/>
        <a:lstStyle/>
        <a:p>
          <a:r>
            <a:rPr lang="en-US">
              <a:latin typeface="Calibri"/>
              <a:cs typeface="Calibri"/>
            </a:rPr>
            <a:t>Recommendations presented to major NIH leadership groups</a:t>
          </a:r>
          <a:endParaRPr lang="en-US"/>
        </a:p>
      </dgm:t>
    </dgm:pt>
    <dgm:pt modelId="{551B8712-A5CA-4750-A8FE-A387333909FA}" type="parTrans" cxnId="{EEBE8C71-7418-4AD1-A032-E26ED8DF3573}">
      <dgm:prSet/>
      <dgm:spPr/>
      <dgm:t>
        <a:bodyPr/>
        <a:lstStyle/>
        <a:p>
          <a:endParaRPr lang="en-US"/>
        </a:p>
      </dgm:t>
    </dgm:pt>
    <dgm:pt modelId="{695004D3-FDC4-4968-83C9-B068209BFBF7}" type="sibTrans" cxnId="{EEBE8C71-7418-4AD1-A032-E26ED8DF3573}">
      <dgm:prSet/>
      <dgm:spPr/>
      <dgm:t>
        <a:bodyPr/>
        <a:lstStyle/>
        <a:p>
          <a:endParaRPr lang="en-US"/>
        </a:p>
      </dgm:t>
    </dgm:pt>
    <dgm:pt modelId="{E30F58EF-5995-4086-9634-DD7F1B6262B7}">
      <dgm:prSet phldrT="[Text]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/>
              </a:solidFill>
              <a:latin typeface="Calibri Light" panose="020F0302020204030204"/>
            </a:rPr>
            <a:t>Fall 2022</a:t>
          </a:r>
          <a:endParaRPr lang="en-US"/>
        </a:p>
      </dgm:t>
    </dgm:pt>
    <dgm:pt modelId="{C092DBC7-827F-4AFE-87F8-40B8D1E95E18}" type="parTrans" cxnId="{58D5EC8D-FC75-45AE-9FD5-C397E281F1A9}">
      <dgm:prSet/>
      <dgm:spPr/>
      <dgm:t>
        <a:bodyPr/>
        <a:lstStyle/>
        <a:p>
          <a:endParaRPr lang="en-US"/>
        </a:p>
      </dgm:t>
    </dgm:pt>
    <dgm:pt modelId="{696CF942-BA98-4A75-9785-5D3E7376475A}" type="sibTrans" cxnId="{58D5EC8D-FC75-45AE-9FD5-C397E281F1A9}">
      <dgm:prSet/>
      <dgm:spPr/>
      <dgm:t>
        <a:bodyPr/>
        <a:lstStyle/>
        <a:p>
          <a:endParaRPr lang="en-US"/>
        </a:p>
      </dgm:t>
    </dgm:pt>
    <dgm:pt modelId="{8D85F06D-4A21-4373-8A3E-69AEEAE3EE9C}">
      <dgm:prSet phldrT="[Text]"/>
      <dgm:spPr/>
      <dgm:t>
        <a:bodyPr/>
        <a:lstStyle/>
        <a:p>
          <a:pPr>
            <a:defRPr b="1"/>
          </a:pPr>
          <a:r>
            <a:rPr lang="en-US">
              <a:latin typeface="+mj-lt"/>
            </a:rPr>
            <a:t>December 2022</a:t>
          </a:r>
        </a:p>
      </dgm:t>
    </dgm:pt>
    <dgm:pt modelId="{F6F993AB-F971-43C0-BC64-0F92F2EB7856}" type="parTrans" cxnId="{E9DD702C-792A-4EFB-8308-005191488B78}">
      <dgm:prSet/>
      <dgm:spPr/>
      <dgm:t>
        <a:bodyPr/>
        <a:lstStyle/>
        <a:p>
          <a:endParaRPr lang="en-US"/>
        </a:p>
      </dgm:t>
    </dgm:pt>
    <dgm:pt modelId="{A1158375-DC4F-4E79-B359-E35B87215C4E}" type="sibTrans" cxnId="{E9DD702C-792A-4EFB-8308-005191488B78}">
      <dgm:prSet/>
      <dgm:spPr/>
      <dgm:t>
        <a:bodyPr/>
        <a:lstStyle/>
        <a:p>
          <a:endParaRPr lang="en-US"/>
        </a:p>
      </dgm:t>
    </dgm:pt>
    <dgm:pt modelId="{8882125E-87D8-42DB-95CE-67F3224451EB}">
      <dgm:prSet phldrT="[Text]" custT="1"/>
      <dgm:spPr/>
      <dgm:t>
        <a:bodyPr/>
        <a:lstStyle/>
        <a:p>
          <a:r>
            <a:rPr lang="en-US" sz="1400"/>
            <a:t>Institute Directors approve major recommendations and NIH leadership directs their </a:t>
          </a:r>
          <a:r>
            <a:rPr lang="en-US" sz="1400" b="1">
              <a:latin typeface="Calibri Light" panose="020F0302020204030204"/>
            </a:rPr>
            <a:t>implementation</a:t>
          </a:r>
          <a:endParaRPr lang="en-US" sz="1400">
            <a:latin typeface="Calibri Light" panose="020F0302020204030204"/>
          </a:endParaRPr>
        </a:p>
      </dgm:t>
    </dgm:pt>
    <dgm:pt modelId="{5C9F6EF7-671E-4F71-A0CB-682298A9FA6D}" type="parTrans" cxnId="{F8E9C197-9F41-4EBA-9B2D-7BCB106D58C5}">
      <dgm:prSet/>
      <dgm:spPr/>
      <dgm:t>
        <a:bodyPr/>
        <a:lstStyle/>
        <a:p>
          <a:endParaRPr lang="en-US"/>
        </a:p>
      </dgm:t>
    </dgm:pt>
    <dgm:pt modelId="{EF6732F9-D629-43C9-B382-734E83DAB578}" type="sibTrans" cxnId="{F8E9C197-9F41-4EBA-9B2D-7BCB106D58C5}">
      <dgm:prSet/>
      <dgm:spPr/>
      <dgm:t>
        <a:bodyPr/>
        <a:lstStyle/>
        <a:p>
          <a:endParaRPr lang="en-US"/>
        </a:p>
      </dgm:t>
    </dgm:pt>
    <dgm:pt modelId="{99FA7680-FFF6-429B-8FED-E05B6E44DB1A}">
      <dgm:prSet phldr="0"/>
      <dgm:spPr/>
      <dgm:t>
        <a:bodyPr/>
        <a:lstStyle/>
        <a:p>
          <a:r>
            <a:rPr lang="en-US" b="0">
              <a:latin typeface="Calibri"/>
              <a:ea typeface="Calibri"/>
              <a:cs typeface="Calibri"/>
            </a:rPr>
            <a:t>NIH</a:t>
          </a:r>
          <a:r>
            <a:rPr lang="en-US">
              <a:latin typeface="Calibri"/>
              <a:ea typeface="Calibri"/>
              <a:cs typeface="Calibri"/>
            </a:rPr>
            <a:t> issues RFI asking for feedback on proposed changes</a:t>
          </a:r>
          <a:endParaRPr lang="en-US"/>
        </a:p>
      </dgm:t>
    </dgm:pt>
    <dgm:pt modelId="{B974E54D-A2FB-4931-97F2-E3491D6B042C}" type="parTrans" cxnId="{61FC4D50-A29D-4092-8286-2DDBFFA3509E}">
      <dgm:prSet/>
      <dgm:spPr/>
      <dgm:t>
        <a:bodyPr/>
        <a:lstStyle/>
        <a:p>
          <a:endParaRPr lang="en-US"/>
        </a:p>
      </dgm:t>
    </dgm:pt>
    <dgm:pt modelId="{A71A2002-C158-478E-BAA1-CD710E30EDA2}" type="sibTrans" cxnId="{61FC4D50-A29D-4092-8286-2DDBFFA3509E}">
      <dgm:prSet/>
      <dgm:spPr/>
      <dgm:t>
        <a:bodyPr/>
        <a:lstStyle/>
        <a:p>
          <a:endParaRPr lang="en-US"/>
        </a:p>
      </dgm:t>
    </dgm:pt>
    <dgm:pt modelId="{8ED0030F-1908-4AD2-ABCE-05E88603B790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/>
              </a:solidFill>
              <a:latin typeface="+mj-lt"/>
              <a:ea typeface="Calibri"/>
              <a:cs typeface="Calibri"/>
            </a:rPr>
            <a:t>April 2023</a:t>
          </a:r>
        </a:p>
      </dgm:t>
    </dgm:pt>
    <dgm:pt modelId="{4A27F8B6-DC1F-42DA-8B86-02A416E03E66}" type="parTrans" cxnId="{F6441265-A4AB-47C6-B668-7FB9E076887A}">
      <dgm:prSet/>
      <dgm:spPr/>
      <dgm:t>
        <a:bodyPr/>
        <a:lstStyle/>
        <a:p>
          <a:endParaRPr lang="en-US"/>
        </a:p>
      </dgm:t>
    </dgm:pt>
    <dgm:pt modelId="{034C1EA3-1F8C-4D83-BC86-8C55163BCF0B}" type="sibTrans" cxnId="{F6441265-A4AB-47C6-B668-7FB9E076887A}">
      <dgm:prSet/>
      <dgm:spPr/>
      <dgm:t>
        <a:bodyPr/>
        <a:lstStyle/>
        <a:p>
          <a:endParaRPr lang="en-US"/>
        </a:p>
      </dgm:t>
    </dgm:pt>
    <dgm:pt modelId="{70AB6B83-58E6-410C-9547-0FE9CDBB640C}" type="pres">
      <dgm:prSet presAssocID="{459994DF-A1D5-4171-99FB-E110C4C30551}" presName="root" presStyleCnt="0">
        <dgm:presLayoutVars>
          <dgm:chMax/>
          <dgm:chPref/>
          <dgm:animLvl val="lvl"/>
        </dgm:presLayoutVars>
      </dgm:prSet>
      <dgm:spPr/>
    </dgm:pt>
    <dgm:pt modelId="{8C4B09E3-B829-4CB6-B5E6-8221C1167A79}" type="pres">
      <dgm:prSet presAssocID="{459994DF-A1D5-4171-99FB-E110C4C30551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EEB7340-2FDA-40A8-9FE9-5B5DAFAC8E28}" type="pres">
      <dgm:prSet presAssocID="{459994DF-A1D5-4171-99FB-E110C4C30551}" presName="nodes" presStyleCnt="0">
        <dgm:presLayoutVars>
          <dgm:chMax/>
          <dgm:chPref/>
          <dgm:animLvl val="lvl"/>
        </dgm:presLayoutVars>
      </dgm:prSet>
      <dgm:spPr/>
    </dgm:pt>
    <dgm:pt modelId="{160BEF5E-DE6D-4256-B83D-73ED6E47F006}" type="pres">
      <dgm:prSet presAssocID="{E172DAB7-2D91-4C6F-991B-61EFC259CA12}" presName="composite" presStyleCnt="0"/>
      <dgm:spPr/>
    </dgm:pt>
    <dgm:pt modelId="{5C893329-0999-4D0B-97FB-8561C8ED282E}" type="pres">
      <dgm:prSet presAssocID="{E172DAB7-2D91-4C6F-991B-61EFC259CA12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8B597D-932D-4304-92F0-37E82F722B9B}" type="pres">
      <dgm:prSet presAssocID="{E172DAB7-2D91-4C6F-991B-61EFC259CA12}" presName="DropPinPlaceHolder" presStyleCnt="0"/>
      <dgm:spPr/>
    </dgm:pt>
    <dgm:pt modelId="{E1BAA538-7A55-44FD-B138-8AB6D460FE84}" type="pres">
      <dgm:prSet presAssocID="{E172DAB7-2D91-4C6F-991B-61EFC259CA12}" presName="DropPin" presStyleLbl="alignNode1" presStyleIdx="0" presStyleCnt="4"/>
      <dgm:spPr/>
    </dgm:pt>
    <dgm:pt modelId="{DC430E0B-F224-445D-986C-66CAC79D043A}" type="pres">
      <dgm:prSet presAssocID="{E172DAB7-2D91-4C6F-991B-61EFC259CA12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6A4C13D-E8A3-40FD-B7C9-5A41427975A5}" type="pres">
      <dgm:prSet presAssocID="{E172DAB7-2D91-4C6F-991B-61EFC259CA12}" presName="L2TextContainer" presStyleLbl="revTx" presStyleIdx="0" presStyleCnt="8">
        <dgm:presLayoutVars>
          <dgm:bulletEnabled val="1"/>
        </dgm:presLayoutVars>
      </dgm:prSet>
      <dgm:spPr/>
    </dgm:pt>
    <dgm:pt modelId="{4B083D59-629E-42BF-87DD-D3FE76202836}" type="pres">
      <dgm:prSet presAssocID="{E172DAB7-2D91-4C6F-991B-61EFC259CA12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25A7446D-67DF-4C8B-88A4-B9B8C67D30AF}" type="pres">
      <dgm:prSet presAssocID="{E172DAB7-2D91-4C6F-991B-61EFC259CA12}" presName="ConnectLine" presStyleLbl="sibTrans1D1" presStyleIdx="0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97D7CFF-CC83-4A20-AD44-5D07C5E84AEE}" type="pres">
      <dgm:prSet presAssocID="{E172DAB7-2D91-4C6F-991B-61EFC259CA12}" presName="EmptyPlaceHolder" presStyleCnt="0"/>
      <dgm:spPr/>
    </dgm:pt>
    <dgm:pt modelId="{A6A63DDE-CD5B-4A44-8742-EFACB3CBCF76}" type="pres">
      <dgm:prSet presAssocID="{04CC4B50-C0F4-4F75-AA7A-7850B17DDA20}" presName="spaceBetweenRectangles" presStyleCnt="0"/>
      <dgm:spPr/>
    </dgm:pt>
    <dgm:pt modelId="{9F267FBD-63EF-4476-98E3-6E6AEC59E0E1}" type="pres">
      <dgm:prSet presAssocID="{E30F58EF-5995-4086-9634-DD7F1B6262B7}" presName="composite" presStyleCnt="0"/>
      <dgm:spPr/>
    </dgm:pt>
    <dgm:pt modelId="{86764643-8190-4BE3-AE49-9DE9D6BA132E}" type="pres">
      <dgm:prSet presAssocID="{E30F58EF-5995-4086-9634-DD7F1B6262B7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74E0635-DCBE-4D89-92DD-EBC8D236593F}" type="pres">
      <dgm:prSet presAssocID="{E30F58EF-5995-4086-9634-DD7F1B6262B7}" presName="DropPinPlaceHolder" presStyleCnt="0"/>
      <dgm:spPr/>
    </dgm:pt>
    <dgm:pt modelId="{460243D2-2FFC-4540-8776-2F9DA87B9D25}" type="pres">
      <dgm:prSet presAssocID="{E30F58EF-5995-4086-9634-DD7F1B6262B7}" presName="DropPin" presStyleLbl="alignNode1" presStyleIdx="1" presStyleCnt="4"/>
      <dgm:spPr/>
    </dgm:pt>
    <dgm:pt modelId="{730918DE-9370-40AD-AF69-409C386DCCB3}" type="pres">
      <dgm:prSet presAssocID="{E30F58EF-5995-4086-9634-DD7F1B6262B7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2E5C101-6001-437F-B457-D98DFF7B494A}" type="pres">
      <dgm:prSet presAssocID="{E30F58EF-5995-4086-9634-DD7F1B6262B7}" presName="L2TextContainer" presStyleLbl="revTx" presStyleIdx="2" presStyleCnt="8">
        <dgm:presLayoutVars>
          <dgm:bulletEnabled val="1"/>
        </dgm:presLayoutVars>
      </dgm:prSet>
      <dgm:spPr/>
    </dgm:pt>
    <dgm:pt modelId="{9E76FD45-AE90-4D1A-845F-324FFBA9E7E4}" type="pres">
      <dgm:prSet presAssocID="{E30F58EF-5995-4086-9634-DD7F1B6262B7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7EF6DA29-9F5F-4255-A423-AA843ABAD8E1}" type="pres">
      <dgm:prSet presAssocID="{E30F58EF-5995-4086-9634-DD7F1B6262B7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F5DE13F-E07E-4044-849B-A8B38A0F2903}" type="pres">
      <dgm:prSet presAssocID="{E30F58EF-5995-4086-9634-DD7F1B6262B7}" presName="EmptyPlaceHolder" presStyleCnt="0"/>
      <dgm:spPr/>
    </dgm:pt>
    <dgm:pt modelId="{257A0B97-A643-4B06-81F1-31817CE5F7C7}" type="pres">
      <dgm:prSet presAssocID="{696CF942-BA98-4A75-9785-5D3E7376475A}" presName="spaceBetweenRectangles" presStyleCnt="0"/>
      <dgm:spPr/>
    </dgm:pt>
    <dgm:pt modelId="{6CE5E9F3-2106-4465-86C0-FE059A34425F}" type="pres">
      <dgm:prSet presAssocID="{8D85F06D-4A21-4373-8A3E-69AEEAE3EE9C}" presName="composite" presStyleCnt="0"/>
      <dgm:spPr/>
    </dgm:pt>
    <dgm:pt modelId="{E4D1357E-1077-4298-9EAA-A9A2FEA983A0}" type="pres">
      <dgm:prSet presAssocID="{8D85F06D-4A21-4373-8A3E-69AEEAE3EE9C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9DB7574-836E-4C2B-BFC6-E80CB31B51BC}" type="pres">
      <dgm:prSet presAssocID="{8D85F06D-4A21-4373-8A3E-69AEEAE3EE9C}" presName="DropPinPlaceHolder" presStyleCnt="0"/>
      <dgm:spPr/>
    </dgm:pt>
    <dgm:pt modelId="{B7940632-2906-4E5D-9F38-C24B64A62F57}" type="pres">
      <dgm:prSet presAssocID="{8D85F06D-4A21-4373-8A3E-69AEEAE3EE9C}" presName="DropPin" presStyleLbl="alignNode1" presStyleIdx="2" presStyleCnt="4"/>
      <dgm:spPr/>
    </dgm:pt>
    <dgm:pt modelId="{513A02C5-A183-4E44-85C5-C95856B048CC}" type="pres">
      <dgm:prSet presAssocID="{8D85F06D-4A21-4373-8A3E-69AEEAE3EE9C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7FEB2ED-6C43-439E-A49D-A65753428D56}" type="pres">
      <dgm:prSet presAssocID="{8D85F06D-4A21-4373-8A3E-69AEEAE3EE9C}" presName="L2TextContainer" presStyleLbl="revTx" presStyleIdx="4" presStyleCnt="8">
        <dgm:presLayoutVars>
          <dgm:bulletEnabled val="1"/>
        </dgm:presLayoutVars>
      </dgm:prSet>
      <dgm:spPr/>
    </dgm:pt>
    <dgm:pt modelId="{D3B8E5AA-B349-4CCE-A33B-AF5DBF7FCD1A}" type="pres">
      <dgm:prSet presAssocID="{8D85F06D-4A21-4373-8A3E-69AEEAE3EE9C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5D8BBB05-0294-43A2-8DD5-83CD84D12619}" type="pres">
      <dgm:prSet presAssocID="{8D85F06D-4A21-4373-8A3E-69AEEAE3EE9C}" presName="ConnectLine" presStyleLbl="sibTrans1D1" presStyleIdx="2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14F70D2-A627-4B73-B4CE-43940BF1E0BC}" type="pres">
      <dgm:prSet presAssocID="{8D85F06D-4A21-4373-8A3E-69AEEAE3EE9C}" presName="EmptyPlaceHolder" presStyleCnt="0"/>
      <dgm:spPr/>
    </dgm:pt>
    <dgm:pt modelId="{44D1442F-DC8C-4721-B4B9-0F36745CE445}" type="pres">
      <dgm:prSet presAssocID="{A1158375-DC4F-4E79-B359-E35B87215C4E}" presName="spaceBetweenRectangles" presStyleCnt="0"/>
      <dgm:spPr/>
    </dgm:pt>
    <dgm:pt modelId="{C77C2FAB-D96B-4697-BC05-2666FD19E864}" type="pres">
      <dgm:prSet presAssocID="{8ED0030F-1908-4AD2-ABCE-05E88603B790}" presName="composite" presStyleCnt="0"/>
      <dgm:spPr/>
    </dgm:pt>
    <dgm:pt modelId="{FB8A483B-74E5-4D55-815A-EB6A8D6872BB}" type="pres">
      <dgm:prSet presAssocID="{8ED0030F-1908-4AD2-ABCE-05E88603B790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1A9FC5-F888-4413-A879-B2000AD043FB}" type="pres">
      <dgm:prSet presAssocID="{8ED0030F-1908-4AD2-ABCE-05E88603B790}" presName="DropPinPlaceHolder" presStyleCnt="0"/>
      <dgm:spPr/>
    </dgm:pt>
    <dgm:pt modelId="{8085BBE3-8D88-4A3F-BF3B-50BE724130D9}" type="pres">
      <dgm:prSet presAssocID="{8ED0030F-1908-4AD2-ABCE-05E88603B790}" presName="DropPin" presStyleLbl="alignNode1" presStyleIdx="3" presStyleCnt="4"/>
      <dgm:spPr/>
    </dgm:pt>
    <dgm:pt modelId="{F95AA6BF-2FB0-455F-9124-142383132C4E}" type="pres">
      <dgm:prSet presAssocID="{8ED0030F-1908-4AD2-ABCE-05E88603B790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ECE42B5-33F0-4A55-8A38-346D66A327CE}" type="pres">
      <dgm:prSet presAssocID="{8ED0030F-1908-4AD2-ABCE-05E88603B790}" presName="L2TextContainer" presStyleLbl="revTx" presStyleIdx="6" presStyleCnt="8">
        <dgm:presLayoutVars>
          <dgm:bulletEnabled val="1"/>
        </dgm:presLayoutVars>
      </dgm:prSet>
      <dgm:spPr/>
    </dgm:pt>
    <dgm:pt modelId="{21DAB8BB-FC06-4BAC-91E1-85B52C4D5576}" type="pres">
      <dgm:prSet presAssocID="{8ED0030F-1908-4AD2-ABCE-05E88603B790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AA406162-E927-4F33-970F-2F885AFB658C}" type="pres">
      <dgm:prSet presAssocID="{8ED0030F-1908-4AD2-ABCE-05E88603B790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7719AB9-AA89-49E8-BAC0-47F38CAFDACF}" type="pres">
      <dgm:prSet presAssocID="{8ED0030F-1908-4AD2-ABCE-05E88603B790}" presName="EmptyPlaceHolder" presStyleCnt="0"/>
      <dgm:spPr/>
    </dgm:pt>
  </dgm:ptLst>
  <dgm:cxnLst>
    <dgm:cxn modelId="{32E7AD26-F77C-410E-9621-A2A841FD5420}" srcId="{459994DF-A1D5-4171-99FB-E110C4C30551}" destId="{E172DAB7-2D91-4C6F-991B-61EFC259CA12}" srcOrd="0" destOrd="0" parTransId="{C7E94AA5-A6DC-44C4-851D-E3F14438ABE4}" sibTransId="{04CC4B50-C0F4-4F75-AA7A-7850B17DDA20}"/>
    <dgm:cxn modelId="{8E844829-780C-453E-988E-DBC995CBCC32}" type="presOf" srcId="{E30F58EF-5995-4086-9634-DD7F1B6262B7}" destId="{9E76FD45-AE90-4D1A-845F-324FFBA9E7E4}" srcOrd="0" destOrd="0" presId="urn:microsoft.com/office/officeart/2017/3/layout/DropPinTimeline"/>
    <dgm:cxn modelId="{E9DD702C-792A-4EFB-8308-005191488B78}" srcId="{459994DF-A1D5-4171-99FB-E110C4C30551}" destId="{8D85F06D-4A21-4373-8A3E-69AEEAE3EE9C}" srcOrd="2" destOrd="0" parTransId="{F6F993AB-F971-43C0-BC64-0F92F2EB7856}" sibTransId="{A1158375-DC4F-4E79-B359-E35B87215C4E}"/>
    <dgm:cxn modelId="{44A87231-755F-4412-8C39-24772BAD8BF6}" type="presOf" srcId="{8882125E-87D8-42DB-95CE-67F3224451EB}" destId="{F7FEB2ED-6C43-439E-A49D-A65753428D56}" srcOrd="0" destOrd="0" presId="urn:microsoft.com/office/officeart/2017/3/layout/DropPinTimeline"/>
    <dgm:cxn modelId="{91AE3D5E-EE92-4E38-BAA5-B283BF960E30}" srcId="{E172DAB7-2D91-4C6F-991B-61EFC259CA12}" destId="{E744BBA5-36D7-4900-9CEA-8811A215F8DA}" srcOrd="0" destOrd="0" parTransId="{65C009B3-4B2A-4C53-AA63-D3C87FB46709}" sibTransId="{03DC022E-AB54-439B-85C2-FE9B54854A60}"/>
    <dgm:cxn modelId="{F6441265-A4AB-47C6-B668-7FB9E076887A}" srcId="{459994DF-A1D5-4171-99FB-E110C4C30551}" destId="{8ED0030F-1908-4AD2-ABCE-05E88603B790}" srcOrd="3" destOrd="0" parTransId="{4A27F8B6-DC1F-42DA-8B86-02A416E03E66}" sibTransId="{034C1EA3-1F8C-4D83-BC86-8C55163BCF0B}"/>
    <dgm:cxn modelId="{61FC4D50-A29D-4092-8286-2DDBFFA3509E}" srcId="{8ED0030F-1908-4AD2-ABCE-05E88603B790}" destId="{99FA7680-FFF6-429B-8FED-E05B6E44DB1A}" srcOrd="0" destOrd="0" parTransId="{B974E54D-A2FB-4931-97F2-E3491D6B042C}" sibTransId="{A71A2002-C158-478E-BAA1-CD710E30EDA2}"/>
    <dgm:cxn modelId="{EEBE8C71-7418-4AD1-A032-E26ED8DF3573}" srcId="{E30F58EF-5995-4086-9634-DD7F1B6262B7}" destId="{30A1DD9A-D117-4386-98B3-83C93764C199}" srcOrd="0" destOrd="0" parTransId="{551B8712-A5CA-4750-A8FE-A387333909FA}" sibTransId="{695004D3-FDC4-4968-83C9-B068209BFBF7}"/>
    <dgm:cxn modelId="{2E104975-D974-4984-8BF4-8A6EB76DACF0}" type="presOf" srcId="{459994DF-A1D5-4171-99FB-E110C4C30551}" destId="{70AB6B83-58E6-410C-9547-0FE9CDBB640C}" srcOrd="0" destOrd="0" presId="urn:microsoft.com/office/officeart/2017/3/layout/DropPinTimeline"/>
    <dgm:cxn modelId="{8159828D-3455-4206-ABC6-83519A1C4A30}" type="presOf" srcId="{E744BBA5-36D7-4900-9CEA-8811A215F8DA}" destId="{16A4C13D-E8A3-40FD-B7C9-5A41427975A5}" srcOrd="0" destOrd="0" presId="urn:microsoft.com/office/officeart/2017/3/layout/DropPinTimeline"/>
    <dgm:cxn modelId="{58D5EC8D-FC75-45AE-9FD5-C397E281F1A9}" srcId="{459994DF-A1D5-4171-99FB-E110C4C30551}" destId="{E30F58EF-5995-4086-9634-DD7F1B6262B7}" srcOrd="1" destOrd="0" parTransId="{C092DBC7-827F-4AFE-87F8-40B8D1E95E18}" sibTransId="{696CF942-BA98-4A75-9785-5D3E7376475A}"/>
    <dgm:cxn modelId="{F8E9C197-9F41-4EBA-9B2D-7BCB106D58C5}" srcId="{8D85F06D-4A21-4373-8A3E-69AEEAE3EE9C}" destId="{8882125E-87D8-42DB-95CE-67F3224451EB}" srcOrd="0" destOrd="0" parTransId="{5C9F6EF7-671E-4F71-A0CB-682298A9FA6D}" sibTransId="{EF6732F9-D629-43C9-B382-734E83DAB578}"/>
    <dgm:cxn modelId="{AEC29B99-63B3-4272-A2F9-2805AA41EB97}" type="presOf" srcId="{8D85F06D-4A21-4373-8A3E-69AEEAE3EE9C}" destId="{D3B8E5AA-B349-4CCE-A33B-AF5DBF7FCD1A}" srcOrd="0" destOrd="0" presId="urn:microsoft.com/office/officeart/2017/3/layout/DropPinTimeline"/>
    <dgm:cxn modelId="{856F18D4-B694-49C7-B442-3BFA085454DD}" type="presOf" srcId="{E172DAB7-2D91-4C6F-991B-61EFC259CA12}" destId="{4B083D59-629E-42BF-87DD-D3FE76202836}" srcOrd="0" destOrd="0" presId="urn:microsoft.com/office/officeart/2017/3/layout/DropPinTimeline"/>
    <dgm:cxn modelId="{7CD028D4-ECEF-41E9-BC62-3A973034906C}" type="presOf" srcId="{30A1DD9A-D117-4386-98B3-83C93764C199}" destId="{62E5C101-6001-437F-B457-D98DFF7B494A}" srcOrd="0" destOrd="0" presId="urn:microsoft.com/office/officeart/2017/3/layout/DropPinTimeline"/>
    <dgm:cxn modelId="{6B42CDE3-BDCB-46CD-AC21-50D0AFEA35F6}" type="presOf" srcId="{8ED0030F-1908-4AD2-ABCE-05E88603B790}" destId="{21DAB8BB-FC06-4BAC-91E1-85B52C4D5576}" srcOrd="0" destOrd="0" presId="urn:microsoft.com/office/officeart/2017/3/layout/DropPinTimeline"/>
    <dgm:cxn modelId="{CC48A5E9-B7DC-4CBD-A55D-B0D3B5737846}" type="presOf" srcId="{99FA7680-FFF6-429B-8FED-E05B6E44DB1A}" destId="{CECE42B5-33F0-4A55-8A38-346D66A327CE}" srcOrd="0" destOrd="0" presId="urn:microsoft.com/office/officeart/2017/3/layout/DropPinTimeline"/>
    <dgm:cxn modelId="{EBC71079-0490-4913-B072-D2624495C6CF}" type="presParOf" srcId="{70AB6B83-58E6-410C-9547-0FE9CDBB640C}" destId="{8C4B09E3-B829-4CB6-B5E6-8221C1167A79}" srcOrd="0" destOrd="0" presId="urn:microsoft.com/office/officeart/2017/3/layout/DropPinTimeline"/>
    <dgm:cxn modelId="{31DE72F6-88FA-49F1-8D6B-1DFB0C8EFDE1}" type="presParOf" srcId="{70AB6B83-58E6-410C-9547-0FE9CDBB640C}" destId="{FEEB7340-2FDA-40A8-9FE9-5B5DAFAC8E28}" srcOrd="1" destOrd="0" presId="urn:microsoft.com/office/officeart/2017/3/layout/DropPinTimeline"/>
    <dgm:cxn modelId="{AD6077A5-5F60-47B6-B540-9131ACBB58F2}" type="presParOf" srcId="{FEEB7340-2FDA-40A8-9FE9-5B5DAFAC8E28}" destId="{160BEF5E-DE6D-4256-B83D-73ED6E47F006}" srcOrd="0" destOrd="0" presId="urn:microsoft.com/office/officeart/2017/3/layout/DropPinTimeline"/>
    <dgm:cxn modelId="{70B2383E-8B9A-41E1-9FC3-17E3EC312D93}" type="presParOf" srcId="{160BEF5E-DE6D-4256-B83D-73ED6E47F006}" destId="{5C893329-0999-4D0B-97FB-8561C8ED282E}" srcOrd="0" destOrd="0" presId="urn:microsoft.com/office/officeart/2017/3/layout/DropPinTimeline"/>
    <dgm:cxn modelId="{9254D251-CFB1-43C7-BED8-5E2A384B25E3}" type="presParOf" srcId="{160BEF5E-DE6D-4256-B83D-73ED6E47F006}" destId="{DD8B597D-932D-4304-92F0-37E82F722B9B}" srcOrd="1" destOrd="0" presId="urn:microsoft.com/office/officeart/2017/3/layout/DropPinTimeline"/>
    <dgm:cxn modelId="{D24D8D99-6195-4E87-BE3B-03BB6A1A4843}" type="presParOf" srcId="{DD8B597D-932D-4304-92F0-37E82F722B9B}" destId="{E1BAA538-7A55-44FD-B138-8AB6D460FE84}" srcOrd="0" destOrd="0" presId="urn:microsoft.com/office/officeart/2017/3/layout/DropPinTimeline"/>
    <dgm:cxn modelId="{9A176012-9CDE-4A0C-A1F8-A3A50EB32ABE}" type="presParOf" srcId="{DD8B597D-932D-4304-92F0-37E82F722B9B}" destId="{DC430E0B-F224-445D-986C-66CAC79D043A}" srcOrd="1" destOrd="0" presId="urn:microsoft.com/office/officeart/2017/3/layout/DropPinTimeline"/>
    <dgm:cxn modelId="{CB12C919-11D4-419B-B63A-FD364EFE3E97}" type="presParOf" srcId="{160BEF5E-DE6D-4256-B83D-73ED6E47F006}" destId="{16A4C13D-E8A3-40FD-B7C9-5A41427975A5}" srcOrd="2" destOrd="0" presId="urn:microsoft.com/office/officeart/2017/3/layout/DropPinTimeline"/>
    <dgm:cxn modelId="{CE2AB68A-9057-4C32-9C50-5DAB411D99BF}" type="presParOf" srcId="{160BEF5E-DE6D-4256-B83D-73ED6E47F006}" destId="{4B083D59-629E-42BF-87DD-D3FE76202836}" srcOrd="3" destOrd="0" presId="urn:microsoft.com/office/officeart/2017/3/layout/DropPinTimeline"/>
    <dgm:cxn modelId="{71EEB870-E9EB-4887-83B2-DD59B20771A3}" type="presParOf" srcId="{160BEF5E-DE6D-4256-B83D-73ED6E47F006}" destId="{25A7446D-67DF-4C8B-88A4-B9B8C67D30AF}" srcOrd="4" destOrd="0" presId="urn:microsoft.com/office/officeart/2017/3/layout/DropPinTimeline"/>
    <dgm:cxn modelId="{12641C83-868C-4B0F-8BA4-8C0A786069FE}" type="presParOf" srcId="{160BEF5E-DE6D-4256-B83D-73ED6E47F006}" destId="{A97D7CFF-CC83-4A20-AD44-5D07C5E84AEE}" srcOrd="5" destOrd="0" presId="urn:microsoft.com/office/officeart/2017/3/layout/DropPinTimeline"/>
    <dgm:cxn modelId="{F87099A3-2297-4CA4-935D-668C56F026BD}" type="presParOf" srcId="{FEEB7340-2FDA-40A8-9FE9-5B5DAFAC8E28}" destId="{A6A63DDE-CD5B-4A44-8742-EFACB3CBCF76}" srcOrd="1" destOrd="0" presId="urn:microsoft.com/office/officeart/2017/3/layout/DropPinTimeline"/>
    <dgm:cxn modelId="{537110F3-AA23-4900-8D90-77A24EB35EA8}" type="presParOf" srcId="{FEEB7340-2FDA-40A8-9FE9-5B5DAFAC8E28}" destId="{9F267FBD-63EF-4476-98E3-6E6AEC59E0E1}" srcOrd="2" destOrd="0" presId="urn:microsoft.com/office/officeart/2017/3/layout/DropPinTimeline"/>
    <dgm:cxn modelId="{83E996AD-D565-4452-B491-8BA703D16D34}" type="presParOf" srcId="{9F267FBD-63EF-4476-98E3-6E6AEC59E0E1}" destId="{86764643-8190-4BE3-AE49-9DE9D6BA132E}" srcOrd="0" destOrd="0" presId="urn:microsoft.com/office/officeart/2017/3/layout/DropPinTimeline"/>
    <dgm:cxn modelId="{37E71E0E-27BD-4657-B591-924251EEFB3F}" type="presParOf" srcId="{9F267FBD-63EF-4476-98E3-6E6AEC59E0E1}" destId="{674E0635-DCBE-4D89-92DD-EBC8D236593F}" srcOrd="1" destOrd="0" presId="urn:microsoft.com/office/officeart/2017/3/layout/DropPinTimeline"/>
    <dgm:cxn modelId="{0BCBA42F-164D-4660-B453-AD939D2940A2}" type="presParOf" srcId="{674E0635-DCBE-4D89-92DD-EBC8D236593F}" destId="{460243D2-2FFC-4540-8776-2F9DA87B9D25}" srcOrd="0" destOrd="0" presId="urn:microsoft.com/office/officeart/2017/3/layout/DropPinTimeline"/>
    <dgm:cxn modelId="{56C08064-7221-4627-AFB7-E423BC070D1B}" type="presParOf" srcId="{674E0635-DCBE-4D89-92DD-EBC8D236593F}" destId="{730918DE-9370-40AD-AF69-409C386DCCB3}" srcOrd="1" destOrd="0" presId="urn:microsoft.com/office/officeart/2017/3/layout/DropPinTimeline"/>
    <dgm:cxn modelId="{17BD4514-D06F-4D43-B01D-A6EB806C206A}" type="presParOf" srcId="{9F267FBD-63EF-4476-98E3-6E6AEC59E0E1}" destId="{62E5C101-6001-437F-B457-D98DFF7B494A}" srcOrd="2" destOrd="0" presId="urn:microsoft.com/office/officeart/2017/3/layout/DropPinTimeline"/>
    <dgm:cxn modelId="{B2F1DA11-F87B-4B62-BBE6-2C42E743A908}" type="presParOf" srcId="{9F267FBD-63EF-4476-98E3-6E6AEC59E0E1}" destId="{9E76FD45-AE90-4D1A-845F-324FFBA9E7E4}" srcOrd="3" destOrd="0" presId="urn:microsoft.com/office/officeart/2017/3/layout/DropPinTimeline"/>
    <dgm:cxn modelId="{BE997D9B-5B09-4872-977B-88B859B79E0A}" type="presParOf" srcId="{9F267FBD-63EF-4476-98E3-6E6AEC59E0E1}" destId="{7EF6DA29-9F5F-4255-A423-AA843ABAD8E1}" srcOrd="4" destOrd="0" presId="urn:microsoft.com/office/officeart/2017/3/layout/DropPinTimeline"/>
    <dgm:cxn modelId="{875810B7-7A32-4D6D-8B71-065E856A3E12}" type="presParOf" srcId="{9F267FBD-63EF-4476-98E3-6E6AEC59E0E1}" destId="{FF5DE13F-E07E-4044-849B-A8B38A0F2903}" srcOrd="5" destOrd="0" presId="urn:microsoft.com/office/officeart/2017/3/layout/DropPinTimeline"/>
    <dgm:cxn modelId="{B5F5F02D-C7E0-4D66-80A3-1AD4DD4BCEEF}" type="presParOf" srcId="{FEEB7340-2FDA-40A8-9FE9-5B5DAFAC8E28}" destId="{257A0B97-A643-4B06-81F1-31817CE5F7C7}" srcOrd="3" destOrd="0" presId="urn:microsoft.com/office/officeart/2017/3/layout/DropPinTimeline"/>
    <dgm:cxn modelId="{4876B855-31EB-4295-BA72-D33C3609BC29}" type="presParOf" srcId="{FEEB7340-2FDA-40A8-9FE9-5B5DAFAC8E28}" destId="{6CE5E9F3-2106-4465-86C0-FE059A34425F}" srcOrd="4" destOrd="0" presId="urn:microsoft.com/office/officeart/2017/3/layout/DropPinTimeline"/>
    <dgm:cxn modelId="{C55ECB4F-0637-43EE-8B81-3F0DB8775EDF}" type="presParOf" srcId="{6CE5E9F3-2106-4465-86C0-FE059A34425F}" destId="{E4D1357E-1077-4298-9EAA-A9A2FEA983A0}" srcOrd="0" destOrd="0" presId="urn:microsoft.com/office/officeart/2017/3/layout/DropPinTimeline"/>
    <dgm:cxn modelId="{0D3CE73C-4F18-475B-A103-C3D4A6DC3B4C}" type="presParOf" srcId="{6CE5E9F3-2106-4465-86C0-FE059A34425F}" destId="{49DB7574-836E-4C2B-BFC6-E80CB31B51BC}" srcOrd="1" destOrd="0" presId="urn:microsoft.com/office/officeart/2017/3/layout/DropPinTimeline"/>
    <dgm:cxn modelId="{097645E5-C133-4E27-9F08-71A777658B95}" type="presParOf" srcId="{49DB7574-836E-4C2B-BFC6-E80CB31B51BC}" destId="{B7940632-2906-4E5D-9F38-C24B64A62F57}" srcOrd="0" destOrd="0" presId="urn:microsoft.com/office/officeart/2017/3/layout/DropPinTimeline"/>
    <dgm:cxn modelId="{61B49999-68A6-429C-81AB-424BFF470EEE}" type="presParOf" srcId="{49DB7574-836E-4C2B-BFC6-E80CB31B51BC}" destId="{513A02C5-A183-4E44-85C5-C95856B048CC}" srcOrd="1" destOrd="0" presId="urn:microsoft.com/office/officeart/2017/3/layout/DropPinTimeline"/>
    <dgm:cxn modelId="{82F753E9-CC0B-421D-8396-1D0074B5CF4D}" type="presParOf" srcId="{6CE5E9F3-2106-4465-86C0-FE059A34425F}" destId="{F7FEB2ED-6C43-439E-A49D-A65753428D56}" srcOrd="2" destOrd="0" presId="urn:microsoft.com/office/officeart/2017/3/layout/DropPinTimeline"/>
    <dgm:cxn modelId="{1B5D99E4-9850-4D82-BDD1-D72CCFA71F81}" type="presParOf" srcId="{6CE5E9F3-2106-4465-86C0-FE059A34425F}" destId="{D3B8E5AA-B349-4CCE-A33B-AF5DBF7FCD1A}" srcOrd="3" destOrd="0" presId="urn:microsoft.com/office/officeart/2017/3/layout/DropPinTimeline"/>
    <dgm:cxn modelId="{CD726AAA-B9C2-431B-8873-9C4A6E6DFC95}" type="presParOf" srcId="{6CE5E9F3-2106-4465-86C0-FE059A34425F}" destId="{5D8BBB05-0294-43A2-8DD5-83CD84D12619}" srcOrd="4" destOrd="0" presId="urn:microsoft.com/office/officeart/2017/3/layout/DropPinTimeline"/>
    <dgm:cxn modelId="{E5E4A221-EAB7-47A3-ACCE-F35A4ABF4C86}" type="presParOf" srcId="{6CE5E9F3-2106-4465-86C0-FE059A34425F}" destId="{E14F70D2-A627-4B73-B4CE-43940BF1E0BC}" srcOrd="5" destOrd="0" presId="urn:microsoft.com/office/officeart/2017/3/layout/DropPinTimeline"/>
    <dgm:cxn modelId="{87889A0B-28E7-4E30-95A9-BF703CD6A656}" type="presParOf" srcId="{FEEB7340-2FDA-40A8-9FE9-5B5DAFAC8E28}" destId="{44D1442F-DC8C-4721-B4B9-0F36745CE445}" srcOrd="5" destOrd="0" presId="urn:microsoft.com/office/officeart/2017/3/layout/DropPinTimeline"/>
    <dgm:cxn modelId="{CA68B97A-AFDF-439C-81C5-268C3FB255AD}" type="presParOf" srcId="{FEEB7340-2FDA-40A8-9FE9-5B5DAFAC8E28}" destId="{C77C2FAB-D96B-4697-BC05-2666FD19E864}" srcOrd="6" destOrd="0" presId="urn:microsoft.com/office/officeart/2017/3/layout/DropPinTimeline"/>
    <dgm:cxn modelId="{B1E78CDB-72E8-4F4D-B37D-37124B30D939}" type="presParOf" srcId="{C77C2FAB-D96B-4697-BC05-2666FD19E864}" destId="{FB8A483B-74E5-4D55-815A-EB6A8D6872BB}" srcOrd="0" destOrd="0" presId="urn:microsoft.com/office/officeart/2017/3/layout/DropPinTimeline"/>
    <dgm:cxn modelId="{41299868-589B-4A1F-B141-43A5B4AC78D5}" type="presParOf" srcId="{C77C2FAB-D96B-4697-BC05-2666FD19E864}" destId="{451A9FC5-F888-4413-A879-B2000AD043FB}" srcOrd="1" destOrd="0" presId="urn:microsoft.com/office/officeart/2017/3/layout/DropPinTimeline"/>
    <dgm:cxn modelId="{5DF012CE-2012-49F0-BE84-E6DDE3366936}" type="presParOf" srcId="{451A9FC5-F888-4413-A879-B2000AD043FB}" destId="{8085BBE3-8D88-4A3F-BF3B-50BE724130D9}" srcOrd="0" destOrd="0" presId="urn:microsoft.com/office/officeart/2017/3/layout/DropPinTimeline"/>
    <dgm:cxn modelId="{7FD1C0E0-C6B0-4D82-822D-BD6E558A1342}" type="presParOf" srcId="{451A9FC5-F888-4413-A879-B2000AD043FB}" destId="{F95AA6BF-2FB0-455F-9124-142383132C4E}" srcOrd="1" destOrd="0" presId="urn:microsoft.com/office/officeart/2017/3/layout/DropPinTimeline"/>
    <dgm:cxn modelId="{648C2863-4DFC-49EA-9CD1-DEB5E28997D2}" type="presParOf" srcId="{C77C2FAB-D96B-4697-BC05-2666FD19E864}" destId="{CECE42B5-33F0-4A55-8A38-346D66A327CE}" srcOrd="2" destOrd="0" presId="urn:microsoft.com/office/officeart/2017/3/layout/DropPinTimeline"/>
    <dgm:cxn modelId="{F8F525A9-909E-40AA-A039-BAD1A6B6FE22}" type="presParOf" srcId="{C77C2FAB-D96B-4697-BC05-2666FD19E864}" destId="{21DAB8BB-FC06-4BAC-91E1-85B52C4D5576}" srcOrd="3" destOrd="0" presId="urn:microsoft.com/office/officeart/2017/3/layout/DropPinTimeline"/>
    <dgm:cxn modelId="{8D7D9081-27AF-4B41-8CBA-6871C8DBE6CE}" type="presParOf" srcId="{C77C2FAB-D96B-4697-BC05-2666FD19E864}" destId="{AA406162-E927-4F33-970F-2F885AFB658C}" srcOrd="4" destOrd="0" presId="urn:microsoft.com/office/officeart/2017/3/layout/DropPinTimeline"/>
    <dgm:cxn modelId="{EFEBFFA6-95B7-4032-805C-C6C30FCE9635}" type="presParOf" srcId="{C77C2FAB-D96B-4697-BC05-2666FD19E864}" destId="{17719AB9-AA89-49E8-BAC0-47F38CAFDACF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9994DF-A1D5-4171-99FB-E110C4C30551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0154CC-B4D1-43D0-B066-B57B1F5A854B}">
      <dgm:prSet phldrT="[Text]" custT="1"/>
      <dgm:spPr/>
      <dgm:t>
        <a:bodyPr/>
        <a:lstStyle/>
        <a:p>
          <a:pPr>
            <a:defRPr b="1"/>
          </a:pPr>
          <a:r>
            <a:rPr lang="en-US" sz="1600" b="1">
              <a:solidFill>
                <a:schemeClr val="tx1"/>
              </a:solidFill>
              <a:latin typeface="+mj-lt"/>
            </a:rPr>
            <a:t>April 2024</a:t>
          </a:r>
          <a:endParaRPr lang="en-US" sz="1600" b="1">
            <a:latin typeface="+mj-lt"/>
          </a:endParaRPr>
        </a:p>
      </dgm:t>
    </dgm:pt>
    <dgm:pt modelId="{BCA04FAE-AE9C-44CC-9738-3616E78A0F25}" type="parTrans" cxnId="{B3889BCF-A0C1-4573-8C90-1838B166A1F6}">
      <dgm:prSet/>
      <dgm:spPr/>
      <dgm:t>
        <a:bodyPr/>
        <a:lstStyle/>
        <a:p>
          <a:endParaRPr lang="en-US"/>
        </a:p>
      </dgm:t>
    </dgm:pt>
    <dgm:pt modelId="{30DF44E4-FBA5-46CA-A071-488EDF1D83CE}" type="sibTrans" cxnId="{B3889BCF-A0C1-4573-8C90-1838B166A1F6}">
      <dgm:prSet/>
      <dgm:spPr/>
      <dgm:t>
        <a:bodyPr/>
        <a:lstStyle/>
        <a:p>
          <a:endParaRPr lang="en-US"/>
        </a:p>
      </dgm:t>
    </dgm:pt>
    <dgm:pt modelId="{E7C8DEC5-375F-465A-AC09-382D2E103CF8}">
      <dgm:prSet phldrT="[Text]"/>
      <dgm:spPr/>
      <dgm:t>
        <a:bodyPr/>
        <a:lstStyle/>
        <a:p>
          <a:r>
            <a:rPr lang="en-US" b="0">
              <a:latin typeface="Calibri"/>
              <a:cs typeface="Calibri"/>
            </a:rPr>
            <a:t>Release of </a:t>
          </a:r>
          <a:r>
            <a:rPr lang="en-US" b="0">
              <a:latin typeface="Calibri"/>
              <a:cs typeface="Calibri"/>
              <a:hlinkClick xmlns:r="http://schemas.openxmlformats.org/officeDocument/2006/relationships" r:id="rId1"/>
            </a:rPr>
            <a:t>Guide Notice NOT-OD-24-107 </a:t>
          </a:r>
          <a:r>
            <a:rPr lang="en-US" b="0">
              <a:latin typeface="Calibri"/>
              <a:cs typeface="Calibri"/>
            </a:rPr>
            <a:t>on the Revisions to Fellowship Application and Review Process</a:t>
          </a:r>
          <a:endParaRPr lang="en-US" b="0">
            <a:latin typeface="Calibri Light" panose="020F0302020204030204"/>
          </a:endParaRPr>
        </a:p>
      </dgm:t>
    </dgm:pt>
    <dgm:pt modelId="{6EE2534D-5B17-4966-9583-0EC3C8432A6D}" type="parTrans" cxnId="{5F39FE24-76D5-469B-8DBF-3D53D31BEA4D}">
      <dgm:prSet/>
      <dgm:spPr/>
      <dgm:t>
        <a:bodyPr/>
        <a:lstStyle/>
        <a:p>
          <a:endParaRPr lang="en-US"/>
        </a:p>
      </dgm:t>
    </dgm:pt>
    <dgm:pt modelId="{64983422-DB96-4C17-93E2-E86A88900822}" type="sibTrans" cxnId="{5F39FE24-76D5-469B-8DBF-3D53D31BEA4D}">
      <dgm:prSet/>
      <dgm:spPr/>
      <dgm:t>
        <a:bodyPr/>
        <a:lstStyle/>
        <a:p>
          <a:endParaRPr lang="en-US"/>
        </a:p>
      </dgm:t>
    </dgm:pt>
    <dgm:pt modelId="{565BE912-8D5D-4D4D-917D-F1FB32584A01}">
      <dgm:prSet phldrT="[Text]"/>
      <dgm:spPr/>
      <dgm:t>
        <a:bodyPr/>
        <a:lstStyle/>
        <a:p>
          <a:r>
            <a:rPr lang="en-US">
              <a:latin typeface="Calibri"/>
              <a:cs typeface="Calibri"/>
            </a:rPr>
            <a:t>Public webinar on the revisions to fellowship applications and review</a:t>
          </a:r>
          <a:endParaRPr lang="en-US"/>
        </a:p>
      </dgm:t>
    </dgm:pt>
    <dgm:pt modelId="{8C87B1B5-61D1-4DE4-AB60-216011DC5F6C}" type="parTrans" cxnId="{16F9493D-2705-4467-88D3-C7812DDFE47D}">
      <dgm:prSet/>
      <dgm:spPr/>
      <dgm:t>
        <a:bodyPr/>
        <a:lstStyle/>
        <a:p>
          <a:endParaRPr lang="en-US"/>
        </a:p>
      </dgm:t>
    </dgm:pt>
    <dgm:pt modelId="{65A3CCBE-40A7-4AFB-8B9D-EA90FAC94DF4}" type="sibTrans" cxnId="{16F9493D-2705-4467-88D3-C7812DDFE47D}">
      <dgm:prSet/>
      <dgm:spPr/>
      <dgm:t>
        <a:bodyPr/>
        <a:lstStyle/>
        <a:p>
          <a:endParaRPr lang="en-US"/>
        </a:p>
      </dgm:t>
    </dgm:pt>
    <dgm:pt modelId="{E172DAB7-2D91-4C6F-991B-61EFC259CA12}">
      <dgm:prSet phldrT="[Text]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</a:rPr>
            <a:t>November 2024</a:t>
          </a:r>
        </a:p>
      </dgm:t>
    </dgm:pt>
    <dgm:pt modelId="{C7E94AA5-A6DC-44C4-851D-E3F14438ABE4}" type="parTrans" cxnId="{32E7AD26-F77C-410E-9621-A2A841FD5420}">
      <dgm:prSet/>
      <dgm:spPr/>
      <dgm:t>
        <a:bodyPr/>
        <a:lstStyle/>
        <a:p>
          <a:endParaRPr lang="en-US"/>
        </a:p>
      </dgm:t>
    </dgm:pt>
    <dgm:pt modelId="{04CC4B50-C0F4-4F75-AA7A-7850B17DDA20}" type="sibTrans" cxnId="{32E7AD26-F77C-410E-9621-A2A841FD5420}">
      <dgm:prSet/>
      <dgm:spPr/>
      <dgm:t>
        <a:bodyPr/>
        <a:lstStyle/>
        <a:p>
          <a:endParaRPr lang="en-US"/>
        </a:p>
      </dgm:t>
    </dgm:pt>
    <dgm:pt modelId="{E744BBA5-36D7-4900-9CEA-8811A215F8DA}">
      <dgm:prSet phldrT="[Text]" phldr="0"/>
      <dgm:spPr/>
      <dgm:t>
        <a:bodyPr/>
        <a:lstStyle/>
        <a:p>
          <a:r>
            <a:rPr lang="en-US">
              <a:latin typeface="Calibri"/>
              <a:cs typeface="Calibri"/>
            </a:rPr>
            <a:t>Fellowship application guide and fellowship form packages become available</a:t>
          </a:r>
        </a:p>
      </dgm:t>
    </dgm:pt>
    <dgm:pt modelId="{65C009B3-4B2A-4C53-AA63-D3C87FB46709}" type="parTrans" cxnId="{91AE3D5E-EE92-4E38-BAA5-B283BF960E30}">
      <dgm:prSet/>
      <dgm:spPr/>
      <dgm:t>
        <a:bodyPr/>
        <a:lstStyle/>
        <a:p>
          <a:endParaRPr lang="en-US"/>
        </a:p>
      </dgm:t>
    </dgm:pt>
    <dgm:pt modelId="{03DC022E-AB54-439B-85C2-FE9B54854A60}" type="sibTrans" cxnId="{91AE3D5E-EE92-4E38-BAA5-B283BF960E30}">
      <dgm:prSet/>
      <dgm:spPr/>
      <dgm:t>
        <a:bodyPr/>
        <a:lstStyle/>
        <a:p>
          <a:endParaRPr lang="en-US"/>
        </a:p>
      </dgm:t>
    </dgm:pt>
    <dgm:pt modelId="{30A1DD9A-D117-4386-98B3-83C93764C199}">
      <dgm:prSet phldrT="[Text]" phldr="0"/>
      <dgm:spPr/>
      <dgm:t>
        <a:bodyPr/>
        <a:lstStyle/>
        <a:p>
          <a:r>
            <a:rPr lang="en-US" b="1">
              <a:solidFill>
                <a:schemeClr val="accent2"/>
              </a:solidFill>
              <a:latin typeface="Calibri"/>
              <a:cs typeface="Calibri"/>
            </a:rPr>
            <a:t>All applications due on or after this date will use the revised application and review process</a:t>
          </a:r>
        </a:p>
      </dgm:t>
    </dgm:pt>
    <dgm:pt modelId="{551B8712-A5CA-4750-A8FE-A387333909FA}" type="parTrans" cxnId="{EEBE8C71-7418-4AD1-A032-E26ED8DF3573}">
      <dgm:prSet/>
      <dgm:spPr/>
      <dgm:t>
        <a:bodyPr/>
        <a:lstStyle/>
        <a:p>
          <a:endParaRPr lang="en-US"/>
        </a:p>
      </dgm:t>
    </dgm:pt>
    <dgm:pt modelId="{695004D3-FDC4-4968-83C9-B068209BFBF7}" type="sibTrans" cxnId="{EEBE8C71-7418-4AD1-A032-E26ED8DF3573}">
      <dgm:prSet/>
      <dgm:spPr/>
      <dgm:t>
        <a:bodyPr/>
        <a:lstStyle/>
        <a:p>
          <a:endParaRPr lang="en-US"/>
        </a:p>
      </dgm:t>
    </dgm:pt>
    <dgm:pt modelId="{E30F58EF-5995-4086-9634-DD7F1B6262B7}">
      <dgm:prSet phldrT="[Text]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</a:rPr>
            <a:t>January 25, 2025</a:t>
          </a:r>
        </a:p>
      </dgm:t>
    </dgm:pt>
    <dgm:pt modelId="{C092DBC7-827F-4AFE-87F8-40B8D1E95E18}" type="parTrans" cxnId="{58D5EC8D-FC75-45AE-9FD5-C397E281F1A9}">
      <dgm:prSet/>
      <dgm:spPr/>
      <dgm:t>
        <a:bodyPr/>
        <a:lstStyle/>
        <a:p>
          <a:endParaRPr lang="en-US"/>
        </a:p>
      </dgm:t>
    </dgm:pt>
    <dgm:pt modelId="{696CF942-BA98-4A75-9785-5D3E7376475A}" type="sibTrans" cxnId="{58D5EC8D-FC75-45AE-9FD5-C397E281F1A9}">
      <dgm:prSet/>
      <dgm:spPr/>
      <dgm:t>
        <a:bodyPr/>
        <a:lstStyle/>
        <a:p>
          <a:endParaRPr lang="en-US"/>
        </a:p>
      </dgm:t>
    </dgm:pt>
    <dgm:pt modelId="{34B2F647-67F1-4671-A3E2-724958F3B0B2}">
      <dgm:prSet phldr="0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</a:rPr>
            <a:t>September 2024</a:t>
          </a:r>
        </a:p>
      </dgm:t>
    </dgm:pt>
    <dgm:pt modelId="{5FC1D120-941A-4580-9F4D-B2EAB6BCBD89}" type="parTrans" cxnId="{5EE9A4BC-40C4-4421-BD4D-069D0F81FEE9}">
      <dgm:prSet/>
      <dgm:spPr/>
      <dgm:t>
        <a:bodyPr/>
        <a:lstStyle/>
        <a:p>
          <a:endParaRPr lang="en-US"/>
        </a:p>
      </dgm:t>
    </dgm:pt>
    <dgm:pt modelId="{FE86C29B-4743-434B-ACE8-3AFD0209B5BE}" type="sibTrans" cxnId="{5EE9A4BC-40C4-4421-BD4D-069D0F81FEE9}">
      <dgm:prSet/>
      <dgm:spPr/>
      <dgm:t>
        <a:bodyPr/>
        <a:lstStyle/>
        <a:p>
          <a:endParaRPr lang="en-US"/>
        </a:p>
      </dgm:t>
    </dgm:pt>
    <dgm:pt modelId="{D0A50A49-0126-44A8-9A26-52CA6A8AEEE5}">
      <dgm:prSet phldr="0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  <a:cs typeface="Calibri"/>
            </a:rPr>
            <a:t>Late January 2025</a:t>
          </a:r>
        </a:p>
      </dgm:t>
    </dgm:pt>
    <dgm:pt modelId="{767F0895-930E-41D6-8248-478BC2120F90}" type="parTrans" cxnId="{87015DC5-8502-4402-BD6C-D1BE33C8837D}">
      <dgm:prSet/>
      <dgm:spPr/>
      <dgm:t>
        <a:bodyPr/>
        <a:lstStyle/>
        <a:p>
          <a:endParaRPr lang="en-US"/>
        </a:p>
      </dgm:t>
    </dgm:pt>
    <dgm:pt modelId="{456A3259-CAC9-4B68-B53D-4ED08C8766E7}" type="sibTrans" cxnId="{87015DC5-8502-4402-BD6C-D1BE33C8837D}">
      <dgm:prSet/>
      <dgm:spPr/>
      <dgm:t>
        <a:bodyPr/>
        <a:lstStyle/>
        <a:p>
          <a:endParaRPr lang="en-US"/>
        </a:p>
      </dgm:t>
    </dgm:pt>
    <dgm:pt modelId="{778C46D4-13DD-4919-8180-9084ED0C3A27}">
      <dgm:prSet phldr="0"/>
      <dgm:spPr/>
      <dgm:t>
        <a:bodyPr/>
        <a:lstStyle/>
        <a:p>
          <a:r>
            <a:rPr lang="en-US" b="1">
              <a:solidFill>
                <a:schemeClr val="accent1"/>
              </a:solidFill>
              <a:latin typeface="Calibri"/>
              <a:cs typeface="Calibri"/>
            </a:rPr>
            <a:t>Second public webinar for applicants new to NIH Fellowships (registration information forthcoming)</a:t>
          </a:r>
        </a:p>
      </dgm:t>
    </dgm:pt>
    <dgm:pt modelId="{5B777C7E-B6FD-4BF5-B81E-ECF02B7791BB}" type="parTrans" cxnId="{72683D99-9F7D-4F46-9835-48C541D48735}">
      <dgm:prSet/>
      <dgm:spPr/>
      <dgm:t>
        <a:bodyPr/>
        <a:lstStyle/>
        <a:p>
          <a:endParaRPr lang="en-US"/>
        </a:p>
      </dgm:t>
    </dgm:pt>
    <dgm:pt modelId="{B128C352-E06B-4F5E-9211-A6C376DD95FB}" type="sibTrans" cxnId="{72683D99-9F7D-4F46-9835-48C541D48735}">
      <dgm:prSet/>
      <dgm:spPr/>
      <dgm:t>
        <a:bodyPr/>
        <a:lstStyle/>
        <a:p>
          <a:endParaRPr lang="en-US"/>
        </a:p>
      </dgm:t>
    </dgm:pt>
    <dgm:pt modelId="{4A9AF1FC-99AD-4917-9FF6-911A66049C04}">
      <dgm:prSet phldr="0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  <a:ea typeface="Calibri"/>
              <a:cs typeface="Calibri"/>
            </a:rPr>
            <a:t>Mid-December 2024</a:t>
          </a:r>
        </a:p>
      </dgm:t>
    </dgm:pt>
    <dgm:pt modelId="{DE7C2B7E-9ACE-4ABC-9139-E5BC7F4A4B73}" type="parTrans" cxnId="{9B55C364-3C3C-4839-B29B-E55B5093F709}">
      <dgm:prSet/>
      <dgm:spPr/>
      <dgm:t>
        <a:bodyPr/>
        <a:lstStyle/>
        <a:p>
          <a:endParaRPr lang="en-US"/>
        </a:p>
      </dgm:t>
    </dgm:pt>
    <dgm:pt modelId="{89EB0702-AE17-41ED-A186-66A90E6E423C}" type="sibTrans" cxnId="{9B55C364-3C3C-4839-B29B-E55B5093F709}">
      <dgm:prSet/>
      <dgm:spPr/>
      <dgm:t>
        <a:bodyPr/>
        <a:lstStyle/>
        <a:p>
          <a:endParaRPr lang="en-US"/>
        </a:p>
      </dgm:t>
    </dgm:pt>
    <dgm:pt modelId="{2204D8E0-B8F3-4BE6-B959-4BE87A0D7708}">
      <dgm:prSet phldr="0"/>
      <dgm:spPr/>
      <dgm:t>
        <a:bodyPr/>
        <a:lstStyle/>
        <a:p>
          <a:r>
            <a:rPr lang="en-US" b="1">
              <a:solidFill>
                <a:schemeClr val="accent2"/>
              </a:solidFill>
              <a:latin typeface="Calibri"/>
              <a:ea typeface="Calibri"/>
              <a:cs typeface="Calibri"/>
            </a:rPr>
            <a:t>Updated SF424 available after December 8 fellowship deadline</a:t>
          </a:r>
        </a:p>
        <a:p>
          <a:endParaRPr lang="en-US" b="1">
            <a:solidFill>
              <a:schemeClr val="accent2"/>
            </a:solidFill>
            <a:latin typeface="Calibri"/>
            <a:ea typeface="Calibri"/>
            <a:cs typeface="Calibri"/>
          </a:endParaRPr>
        </a:p>
        <a:p>
          <a:r>
            <a:rPr lang="en-US" b="1">
              <a:solidFill>
                <a:schemeClr val="accent2"/>
              </a:solidFill>
              <a:latin typeface="Calibri"/>
              <a:ea typeface="Calibri"/>
              <a:cs typeface="Calibri"/>
            </a:rPr>
            <a:t>Parent announcements published </a:t>
          </a:r>
        </a:p>
      </dgm:t>
    </dgm:pt>
    <dgm:pt modelId="{FCB23406-BAA7-4F69-9434-B5B4F76F6A35}" type="parTrans" cxnId="{DAD702AD-589A-49CB-A674-C685244D6006}">
      <dgm:prSet/>
      <dgm:spPr/>
      <dgm:t>
        <a:bodyPr/>
        <a:lstStyle/>
        <a:p>
          <a:endParaRPr lang="en-US"/>
        </a:p>
      </dgm:t>
    </dgm:pt>
    <dgm:pt modelId="{EB431B9A-DA0B-44BA-A50F-74B31CD1F496}" type="sibTrans" cxnId="{DAD702AD-589A-49CB-A674-C685244D6006}">
      <dgm:prSet/>
      <dgm:spPr/>
      <dgm:t>
        <a:bodyPr/>
        <a:lstStyle/>
        <a:p>
          <a:endParaRPr lang="en-US"/>
        </a:p>
      </dgm:t>
    </dgm:pt>
    <dgm:pt modelId="{F69CD9FF-DBB3-4225-B5F9-C311C52E28C9}">
      <dgm:prSet phldrT="[Text]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</a:rPr>
            <a:t>Summer 2024</a:t>
          </a:r>
        </a:p>
      </dgm:t>
    </dgm:pt>
    <dgm:pt modelId="{E09CE5BF-DA7B-438E-BB15-233FA81470CC}" type="parTrans" cxnId="{7746F5A0-AC71-4109-995C-4AEBD79267B6}">
      <dgm:prSet/>
      <dgm:spPr/>
      <dgm:t>
        <a:bodyPr/>
        <a:lstStyle/>
        <a:p>
          <a:endParaRPr lang="en-US"/>
        </a:p>
      </dgm:t>
    </dgm:pt>
    <dgm:pt modelId="{D2A69247-7F1D-4A6D-AE1F-336F1ED8D932}" type="sibTrans" cxnId="{7746F5A0-AC71-4109-995C-4AEBD79267B6}">
      <dgm:prSet/>
      <dgm:spPr/>
      <dgm:t>
        <a:bodyPr/>
        <a:lstStyle/>
        <a:p>
          <a:endParaRPr lang="en-US"/>
        </a:p>
      </dgm:t>
    </dgm:pt>
    <dgm:pt modelId="{59B85C99-9E24-4DA8-9D10-CCE22D0A70A9}">
      <dgm:prSet phldrT="[Text]"/>
      <dgm:spPr/>
      <dgm:t>
        <a:bodyPr/>
        <a:lstStyle/>
        <a:p>
          <a:r>
            <a:rPr lang="en-US" b="0">
              <a:latin typeface="+mn-lt"/>
            </a:rPr>
            <a:t>Staff training begins</a:t>
          </a:r>
        </a:p>
      </dgm:t>
    </dgm:pt>
    <dgm:pt modelId="{580EB4B9-C4CE-46FE-A3E0-AE326B4227D1}" type="parTrans" cxnId="{963A7F68-3D26-4CD4-9AC1-B312BE669759}">
      <dgm:prSet/>
      <dgm:spPr/>
      <dgm:t>
        <a:bodyPr/>
        <a:lstStyle/>
        <a:p>
          <a:endParaRPr lang="en-US"/>
        </a:p>
      </dgm:t>
    </dgm:pt>
    <dgm:pt modelId="{9F891480-E7C1-4359-AFB0-4CF335020CB7}" type="sibTrans" cxnId="{963A7F68-3D26-4CD4-9AC1-B312BE669759}">
      <dgm:prSet/>
      <dgm:spPr/>
      <dgm:t>
        <a:bodyPr/>
        <a:lstStyle/>
        <a:p>
          <a:endParaRPr lang="en-US"/>
        </a:p>
      </dgm:t>
    </dgm:pt>
    <dgm:pt modelId="{AB047FFD-4F47-464D-8C08-958E8FEA82E8}">
      <dgm:prSet phldr="0" custT="1"/>
      <dgm:spPr/>
      <dgm:t>
        <a:bodyPr/>
        <a:lstStyle/>
        <a:p>
          <a:pPr>
            <a:defRPr b="1"/>
          </a:pPr>
          <a:r>
            <a:rPr lang="en-US" sz="1600" b="1">
              <a:latin typeface="+mj-lt"/>
              <a:cs typeface="Calibri"/>
            </a:rPr>
            <a:t>Spring 2025</a:t>
          </a:r>
        </a:p>
      </dgm:t>
    </dgm:pt>
    <dgm:pt modelId="{E2B859E2-6EE7-40DB-9AD7-7373DE21BF11}" type="parTrans" cxnId="{4862E02D-EA57-4265-91AA-0FA171D29F80}">
      <dgm:prSet/>
      <dgm:spPr/>
      <dgm:t>
        <a:bodyPr/>
        <a:lstStyle/>
        <a:p>
          <a:endParaRPr lang="en-US"/>
        </a:p>
      </dgm:t>
    </dgm:pt>
    <dgm:pt modelId="{A01112F4-D736-4160-8E40-DAD8FA8EB1D4}" type="sibTrans" cxnId="{4862E02D-EA57-4265-91AA-0FA171D29F80}">
      <dgm:prSet/>
      <dgm:spPr/>
      <dgm:t>
        <a:bodyPr/>
        <a:lstStyle/>
        <a:p>
          <a:endParaRPr lang="en-US"/>
        </a:p>
      </dgm:t>
    </dgm:pt>
    <dgm:pt modelId="{11392B7D-6584-46F8-99F6-D80F573E86B7}">
      <dgm:prSet phldr="0"/>
      <dgm:spPr/>
      <dgm:t>
        <a:bodyPr/>
        <a:lstStyle/>
        <a:p>
          <a:r>
            <a:rPr lang="en-US" b="0">
              <a:latin typeface="Calibri"/>
              <a:cs typeface="Calibri"/>
            </a:rPr>
            <a:t>Reviewer training will begin prior to the time of first review</a:t>
          </a:r>
        </a:p>
      </dgm:t>
    </dgm:pt>
    <dgm:pt modelId="{7E993327-3176-4E07-8DE3-A591A1FD9181}" type="parTrans" cxnId="{A677C437-D72F-4AF8-8CD1-59DC46047968}">
      <dgm:prSet/>
      <dgm:spPr/>
      <dgm:t>
        <a:bodyPr/>
        <a:lstStyle/>
        <a:p>
          <a:endParaRPr lang="en-US"/>
        </a:p>
      </dgm:t>
    </dgm:pt>
    <dgm:pt modelId="{0BC2CDF5-066D-46FE-BD0E-C6C322697856}" type="sibTrans" cxnId="{A677C437-D72F-4AF8-8CD1-59DC46047968}">
      <dgm:prSet/>
      <dgm:spPr/>
      <dgm:t>
        <a:bodyPr/>
        <a:lstStyle/>
        <a:p>
          <a:endParaRPr lang="en-US"/>
        </a:p>
      </dgm:t>
    </dgm:pt>
    <dgm:pt modelId="{70AB6B83-58E6-410C-9547-0FE9CDBB640C}" type="pres">
      <dgm:prSet presAssocID="{459994DF-A1D5-4171-99FB-E110C4C30551}" presName="root" presStyleCnt="0">
        <dgm:presLayoutVars>
          <dgm:chMax/>
          <dgm:chPref/>
          <dgm:animLvl val="lvl"/>
        </dgm:presLayoutVars>
      </dgm:prSet>
      <dgm:spPr/>
    </dgm:pt>
    <dgm:pt modelId="{8C4B09E3-B829-4CB6-B5E6-8221C1167A79}" type="pres">
      <dgm:prSet presAssocID="{459994DF-A1D5-4171-99FB-E110C4C30551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FEEB7340-2FDA-40A8-9FE9-5B5DAFAC8E28}" type="pres">
      <dgm:prSet presAssocID="{459994DF-A1D5-4171-99FB-E110C4C30551}" presName="nodes" presStyleCnt="0">
        <dgm:presLayoutVars>
          <dgm:chMax/>
          <dgm:chPref/>
          <dgm:animLvl val="lvl"/>
        </dgm:presLayoutVars>
      </dgm:prSet>
      <dgm:spPr/>
    </dgm:pt>
    <dgm:pt modelId="{DBD7AE65-2009-4FA5-912D-9FB2283BFB1D}" type="pres">
      <dgm:prSet presAssocID="{F70154CC-B4D1-43D0-B066-B57B1F5A854B}" presName="composite" presStyleCnt="0"/>
      <dgm:spPr/>
    </dgm:pt>
    <dgm:pt modelId="{172B29C0-771A-4AEF-B23F-C69C301CEA6D}" type="pres">
      <dgm:prSet presAssocID="{F70154CC-B4D1-43D0-B066-B57B1F5A854B}" presName="ConnectorPoint" presStyleLbl="lnNode1" presStyleIdx="0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391A629-DC33-45B2-AE6C-3A0232FB5E86}" type="pres">
      <dgm:prSet presAssocID="{F70154CC-B4D1-43D0-B066-B57B1F5A854B}" presName="DropPinPlaceHolder" presStyleCnt="0"/>
      <dgm:spPr/>
    </dgm:pt>
    <dgm:pt modelId="{39E847A5-B2A4-451D-AB72-7C21C3AE4DF5}" type="pres">
      <dgm:prSet presAssocID="{F70154CC-B4D1-43D0-B066-B57B1F5A854B}" presName="DropPin" presStyleLbl="alignNode1" presStyleIdx="0" presStyleCnt="8"/>
      <dgm:spPr/>
    </dgm:pt>
    <dgm:pt modelId="{3595DD84-87E6-4015-88FF-DFC4D8B523B7}" type="pres">
      <dgm:prSet presAssocID="{F70154CC-B4D1-43D0-B066-B57B1F5A854B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F166147-57A8-4ACB-A735-EE65345C753A}" type="pres">
      <dgm:prSet presAssocID="{F70154CC-B4D1-43D0-B066-B57B1F5A854B}" presName="L2TextContainer" presStyleLbl="revTx" presStyleIdx="0" presStyleCnt="16">
        <dgm:presLayoutVars>
          <dgm:bulletEnabled val="1"/>
        </dgm:presLayoutVars>
      </dgm:prSet>
      <dgm:spPr/>
    </dgm:pt>
    <dgm:pt modelId="{84EA2319-8FC3-4F7A-BD24-EF53455B181E}" type="pres">
      <dgm:prSet presAssocID="{F70154CC-B4D1-43D0-B066-B57B1F5A854B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E5C2A6C0-B707-4F97-B93F-BE35A69508A1}" type="pres">
      <dgm:prSet presAssocID="{F70154CC-B4D1-43D0-B066-B57B1F5A854B}" presName="ConnectLine" presStyleLbl="sibTrans1D1" presStyleIdx="0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CA1A680-D09E-484C-B5C0-57D962DEEA82}" type="pres">
      <dgm:prSet presAssocID="{F70154CC-B4D1-43D0-B066-B57B1F5A854B}" presName="EmptyPlaceHolder" presStyleCnt="0"/>
      <dgm:spPr/>
    </dgm:pt>
    <dgm:pt modelId="{C02B12E2-01AA-4072-8A51-769F6F672E00}" type="pres">
      <dgm:prSet presAssocID="{30DF44E4-FBA5-46CA-A071-488EDF1D83CE}" presName="spaceBetweenRectangles" presStyleCnt="0"/>
      <dgm:spPr/>
    </dgm:pt>
    <dgm:pt modelId="{F29C6F2C-5500-4BB8-9964-5C086E67EDE1}" type="pres">
      <dgm:prSet presAssocID="{F69CD9FF-DBB3-4225-B5F9-C311C52E28C9}" presName="composite" presStyleCnt="0"/>
      <dgm:spPr/>
    </dgm:pt>
    <dgm:pt modelId="{166C108A-545D-4992-87A9-8C7C2ACAB8E8}" type="pres">
      <dgm:prSet presAssocID="{F69CD9FF-DBB3-4225-B5F9-C311C52E28C9}" presName="ConnectorPoint" presStyleLbl="lnNode1" presStyleIdx="1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DFE89D3-7E80-4289-9C2F-4C5640EE5B09}" type="pres">
      <dgm:prSet presAssocID="{F69CD9FF-DBB3-4225-B5F9-C311C52E28C9}" presName="DropPinPlaceHolder" presStyleCnt="0"/>
      <dgm:spPr/>
    </dgm:pt>
    <dgm:pt modelId="{C8DB8928-CBD0-48EE-AE5F-DD9A29FE09EC}" type="pres">
      <dgm:prSet presAssocID="{F69CD9FF-DBB3-4225-B5F9-C311C52E28C9}" presName="DropPin" presStyleLbl="alignNode1" presStyleIdx="1" presStyleCnt="8"/>
      <dgm:spPr/>
    </dgm:pt>
    <dgm:pt modelId="{66F6CA1E-C170-4525-B3C9-F13FBA6B18EE}" type="pres">
      <dgm:prSet presAssocID="{F69CD9FF-DBB3-4225-B5F9-C311C52E28C9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69CB7C6-8786-4658-A4AB-61FF2E42D559}" type="pres">
      <dgm:prSet presAssocID="{F69CD9FF-DBB3-4225-B5F9-C311C52E28C9}" presName="L2TextContainer" presStyleLbl="revTx" presStyleIdx="2" presStyleCnt="16">
        <dgm:presLayoutVars>
          <dgm:bulletEnabled val="1"/>
        </dgm:presLayoutVars>
      </dgm:prSet>
      <dgm:spPr/>
    </dgm:pt>
    <dgm:pt modelId="{5A6F2852-8A0F-463A-B35D-435F857DC276}" type="pres">
      <dgm:prSet presAssocID="{F69CD9FF-DBB3-4225-B5F9-C311C52E28C9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ADB01518-C08B-46B1-8C7A-92417A5D3AC1}" type="pres">
      <dgm:prSet presAssocID="{F69CD9FF-DBB3-4225-B5F9-C311C52E28C9}" presName="ConnectLine" presStyleLbl="sibTrans1D1" presStyleIdx="1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9C94B9A-9C1B-4306-B30D-87C61392FEAB}" type="pres">
      <dgm:prSet presAssocID="{F69CD9FF-DBB3-4225-B5F9-C311C52E28C9}" presName="EmptyPlaceHolder" presStyleCnt="0"/>
      <dgm:spPr/>
    </dgm:pt>
    <dgm:pt modelId="{031610D6-B16C-4DE9-BEF8-77E9CD23AF22}" type="pres">
      <dgm:prSet presAssocID="{D2A69247-7F1D-4A6D-AE1F-336F1ED8D932}" presName="spaceBetweenRectangles" presStyleCnt="0"/>
      <dgm:spPr/>
    </dgm:pt>
    <dgm:pt modelId="{21B85C58-F558-41C3-BF0A-3A1E6E4727AA}" type="pres">
      <dgm:prSet presAssocID="{34B2F647-67F1-4671-A3E2-724958F3B0B2}" presName="composite" presStyleCnt="0"/>
      <dgm:spPr/>
    </dgm:pt>
    <dgm:pt modelId="{731A347E-9328-4553-BFAF-19A2E4AA9B5D}" type="pres">
      <dgm:prSet presAssocID="{34B2F647-67F1-4671-A3E2-724958F3B0B2}" presName="ConnectorPoint" presStyleLbl="lnNode1" presStyleIdx="2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BFB8BC-BD24-4153-82DD-3BA1405FD18E}" type="pres">
      <dgm:prSet presAssocID="{34B2F647-67F1-4671-A3E2-724958F3B0B2}" presName="DropPinPlaceHolder" presStyleCnt="0"/>
      <dgm:spPr/>
    </dgm:pt>
    <dgm:pt modelId="{A7627AA3-DBD0-43FB-A380-AFBC52AA361B}" type="pres">
      <dgm:prSet presAssocID="{34B2F647-67F1-4671-A3E2-724958F3B0B2}" presName="DropPin" presStyleLbl="alignNode1" presStyleIdx="2" presStyleCnt="8"/>
      <dgm:spPr/>
    </dgm:pt>
    <dgm:pt modelId="{4AEAA18E-5B2D-426D-B8EB-5C278E832FEA}" type="pres">
      <dgm:prSet presAssocID="{34B2F647-67F1-4671-A3E2-724958F3B0B2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E620CFF-E14C-4299-9A64-739B144CC8B3}" type="pres">
      <dgm:prSet presAssocID="{34B2F647-67F1-4671-A3E2-724958F3B0B2}" presName="L2TextContainer" presStyleLbl="revTx" presStyleIdx="4" presStyleCnt="16">
        <dgm:presLayoutVars>
          <dgm:bulletEnabled val="1"/>
        </dgm:presLayoutVars>
      </dgm:prSet>
      <dgm:spPr/>
    </dgm:pt>
    <dgm:pt modelId="{38B964FE-ACC2-4690-B312-FBA0AC8E0F07}" type="pres">
      <dgm:prSet presAssocID="{34B2F647-67F1-4671-A3E2-724958F3B0B2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105ACC9A-C8D0-4FA1-929D-21C746151B9B}" type="pres">
      <dgm:prSet presAssocID="{34B2F647-67F1-4671-A3E2-724958F3B0B2}" presName="ConnectLine" presStyleLbl="sibTrans1D1" presStyleIdx="2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BC1BEB7-1E68-4BC5-97D2-C54C7C95AFC5}" type="pres">
      <dgm:prSet presAssocID="{34B2F647-67F1-4671-A3E2-724958F3B0B2}" presName="EmptyPlaceHolder" presStyleCnt="0"/>
      <dgm:spPr/>
    </dgm:pt>
    <dgm:pt modelId="{D4EAB062-C440-4DA1-84B6-8B495169B2E3}" type="pres">
      <dgm:prSet presAssocID="{FE86C29B-4743-434B-ACE8-3AFD0209B5BE}" presName="spaceBetweenRectangles" presStyleCnt="0"/>
      <dgm:spPr/>
    </dgm:pt>
    <dgm:pt modelId="{160BEF5E-DE6D-4256-B83D-73ED6E47F006}" type="pres">
      <dgm:prSet presAssocID="{E172DAB7-2D91-4C6F-991B-61EFC259CA12}" presName="composite" presStyleCnt="0"/>
      <dgm:spPr/>
    </dgm:pt>
    <dgm:pt modelId="{5C893329-0999-4D0B-97FB-8561C8ED282E}" type="pres">
      <dgm:prSet presAssocID="{E172DAB7-2D91-4C6F-991B-61EFC259CA12}" presName="ConnectorPoint" presStyleLbl="lnNode1" presStyleIdx="3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D8B597D-932D-4304-92F0-37E82F722B9B}" type="pres">
      <dgm:prSet presAssocID="{E172DAB7-2D91-4C6F-991B-61EFC259CA12}" presName="DropPinPlaceHolder" presStyleCnt="0"/>
      <dgm:spPr/>
    </dgm:pt>
    <dgm:pt modelId="{E1BAA538-7A55-44FD-B138-8AB6D460FE84}" type="pres">
      <dgm:prSet presAssocID="{E172DAB7-2D91-4C6F-991B-61EFC259CA12}" presName="DropPin" presStyleLbl="alignNode1" presStyleIdx="3" presStyleCnt="8"/>
      <dgm:spPr/>
    </dgm:pt>
    <dgm:pt modelId="{DC430E0B-F224-445D-986C-66CAC79D043A}" type="pres">
      <dgm:prSet presAssocID="{E172DAB7-2D91-4C6F-991B-61EFC259CA12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6A4C13D-E8A3-40FD-B7C9-5A41427975A5}" type="pres">
      <dgm:prSet presAssocID="{E172DAB7-2D91-4C6F-991B-61EFC259CA12}" presName="L2TextContainer" presStyleLbl="revTx" presStyleIdx="6" presStyleCnt="16">
        <dgm:presLayoutVars>
          <dgm:bulletEnabled val="1"/>
        </dgm:presLayoutVars>
      </dgm:prSet>
      <dgm:spPr/>
    </dgm:pt>
    <dgm:pt modelId="{4B083D59-629E-42BF-87DD-D3FE76202836}" type="pres">
      <dgm:prSet presAssocID="{E172DAB7-2D91-4C6F-991B-61EFC259CA12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25A7446D-67DF-4C8B-88A4-B9B8C67D30AF}" type="pres">
      <dgm:prSet presAssocID="{E172DAB7-2D91-4C6F-991B-61EFC259CA12}" presName="ConnectLine" presStyleLbl="sibTrans1D1" presStyleIdx="3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97D7CFF-CC83-4A20-AD44-5D07C5E84AEE}" type="pres">
      <dgm:prSet presAssocID="{E172DAB7-2D91-4C6F-991B-61EFC259CA12}" presName="EmptyPlaceHolder" presStyleCnt="0"/>
      <dgm:spPr/>
    </dgm:pt>
    <dgm:pt modelId="{A6A63DDE-CD5B-4A44-8742-EFACB3CBCF76}" type="pres">
      <dgm:prSet presAssocID="{04CC4B50-C0F4-4F75-AA7A-7850B17DDA20}" presName="spaceBetweenRectangles" presStyleCnt="0"/>
      <dgm:spPr/>
    </dgm:pt>
    <dgm:pt modelId="{3736C946-1EBD-4141-993F-DD651CA79969}" type="pres">
      <dgm:prSet presAssocID="{4A9AF1FC-99AD-4917-9FF6-911A66049C04}" presName="composite" presStyleCnt="0"/>
      <dgm:spPr/>
    </dgm:pt>
    <dgm:pt modelId="{769C38F0-0EAD-4B54-B46E-9FBAC391776B}" type="pres">
      <dgm:prSet presAssocID="{4A9AF1FC-99AD-4917-9FF6-911A66049C04}" presName="ConnectorPoint" presStyleLbl="lnNode1" presStyleIdx="4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6A23901-C10D-4443-8BC3-E28E9AFD58B5}" type="pres">
      <dgm:prSet presAssocID="{4A9AF1FC-99AD-4917-9FF6-911A66049C04}" presName="DropPinPlaceHolder" presStyleCnt="0"/>
      <dgm:spPr/>
    </dgm:pt>
    <dgm:pt modelId="{D1FFE8A3-736F-4D9A-BBAE-2C0B528D294A}" type="pres">
      <dgm:prSet presAssocID="{4A9AF1FC-99AD-4917-9FF6-911A66049C04}" presName="DropPin" presStyleLbl="alignNode1" presStyleIdx="4" presStyleCnt="8"/>
      <dgm:spPr/>
    </dgm:pt>
    <dgm:pt modelId="{92524A96-A696-4B83-8E49-ADB6878ADAAF}" type="pres">
      <dgm:prSet presAssocID="{4A9AF1FC-99AD-4917-9FF6-911A66049C04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A303A19-AA92-4CEE-A0EB-5661FD618B30}" type="pres">
      <dgm:prSet presAssocID="{4A9AF1FC-99AD-4917-9FF6-911A66049C04}" presName="L2TextContainer" presStyleLbl="revTx" presStyleIdx="8" presStyleCnt="16">
        <dgm:presLayoutVars>
          <dgm:bulletEnabled val="1"/>
        </dgm:presLayoutVars>
      </dgm:prSet>
      <dgm:spPr/>
    </dgm:pt>
    <dgm:pt modelId="{A6C964C1-1A2A-4EA8-B464-E3ADC4590D27}" type="pres">
      <dgm:prSet presAssocID="{4A9AF1FC-99AD-4917-9FF6-911A66049C04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0BC1AACA-E6B0-427A-9A87-60DD4E50BEE2}" type="pres">
      <dgm:prSet presAssocID="{4A9AF1FC-99AD-4917-9FF6-911A66049C04}" presName="ConnectLine" presStyleLbl="sibTrans1D1" presStyleIdx="4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F4D8037-9459-4879-BD11-27E18585DD74}" type="pres">
      <dgm:prSet presAssocID="{4A9AF1FC-99AD-4917-9FF6-911A66049C04}" presName="EmptyPlaceHolder" presStyleCnt="0"/>
      <dgm:spPr/>
    </dgm:pt>
    <dgm:pt modelId="{3F652031-AFDD-4123-AD16-299C957FEADC}" type="pres">
      <dgm:prSet presAssocID="{89EB0702-AE17-41ED-A186-66A90E6E423C}" presName="spaceBetweenRectangles" presStyleCnt="0"/>
      <dgm:spPr/>
    </dgm:pt>
    <dgm:pt modelId="{9F267FBD-63EF-4476-98E3-6E6AEC59E0E1}" type="pres">
      <dgm:prSet presAssocID="{E30F58EF-5995-4086-9634-DD7F1B6262B7}" presName="composite" presStyleCnt="0"/>
      <dgm:spPr/>
    </dgm:pt>
    <dgm:pt modelId="{86764643-8190-4BE3-AE49-9DE9D6BA132E}" type="pres">
      <dgm:prSet presAssocID="{E30F58EF-5995-4086-9634-DD7F1B6262B7}" presName="ConnectorPoint" presStyleLbl="lnNode1" presStyleIdx="5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74E0635-DCBE-4D89-92DD-EBC8D236593F}" type="pres">
      <dgm:prSet presAssocID="{E30F58EF-5995-4086-9634-DD7F1B6262B7}" presName="DropPinPlaceHolder" presStyleCnt="0"/>
      <dgm:spPr/>
    </dgm:pt>
    <dgm:pt modelId="{460243D2-2FFC-4540-8776-2F9DA87B9D25}" type="pres">
      <dgm:prSet presAssocID="{E30F58EF-5995-4086-9634-DD7F1B6262B7}" presName="DropPin" presStyleLbl="alignNode1" presStyleIdx="5" presStyleCnt="8"/>
      <dgm:spPr/>
    </dgm:pt>
    <dgm:pt modelId="{730918DE-9370-40AD-AF69-409C386DCCB3}" type="pres">
      <dgm:prSet presAssocID="{E30F58EF-5995-4086-9634-DD7F1B6262B7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2E5C101-6001-437F-B457-D98DFF7B494A}" type="pres">
      <dgm:prSet presAssocID="{E30F58EF-5995-4086-9634-DD7F1B6262B7}" presName="L2TextContainer" presStyleLbl="revTx" presStyleIdx="10" presStyleCnt="16">
        <dgm:presLayoutVars>
          <dgm:bulletEnabled val="1"/>
        </dgm:presLayoutVars>
      </dgm:prSet>
      <dgm:spPr/>
    </dgm:pt>
    <dgm:pt modelId="{9E76FD45-AE90-4D1A-845F-324FFBA9E7E4}" type="pres">
      <dgm:prSet presAssocID="{E30F58EF-5995-4086-9634-DD7F1B6262B7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7EF6DA29-9F5F-4255-A423-AA843ABAD8E1}" type="pres">
      <dgm:prSet presAssocID="{E30F58EF-5995-4086-9634-DD7F1B6262B7}" presName="ConnectLine" presStyleLbl="sibTrans1D1" presStyleIdx="5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F5DE13F-E07E-4044-849B-A8B38A0F2903}" type="pres">
      <dgm:prSet presAssocID="{E30F58EF-5995-4086-9634-DD7F1B6262B7}" presName="EmptyPlaceHolder" presStyleCnt="0"/>
      <dgm:spPr/>
    </dgm:pt>
    <dgm:pt modelId="{1DEBFBCA-194E-4661-9A07-CCBE33AE1D77}" type="pres">
      <dgm:prSet presAssocID="{696CF942-BA98-4A75-9785-5D3E7376475A}" presName="spaceBetweenRectangles" presStyleCnt="0"/>
      <dgm:spPr/>
    </dgm:pt>
    <dgm:pt modelId="{28D56F58-B0C8-4A6D-BF16-CD88FC28931D}" type="pres">
      <dgm:prSet presAssocID="{D0A50A49-0126-44A8-9A26-52CA6A8AEEE5}" presName="composite" presStyleCnt="0"/>
      <dgm:spPr/>
    </dgm:pt>
    <dgm:pt modelId="{2CF84836-B933-46D2-8F88-97B5CD2D6F1A}" type="pres">
      <dgm:prSet presAssocID="{D0A50A49-0126-44A8-9A26-52CA6A8AEEE5}" presName="ConnectorPoint" presStyleLbl="lnNode1" presStyleIdx="6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2D01478-A8D0-4F80-8EEB-1B63CE86AB03}" type="pres">
      <dgm:prSet presAssocID="{D0A50A49-0126-44A8-9A26-52CA6A8AEEE5}" presName="DropPinPlaceHolder" presStyleCnt="0"/>
      <dgm:spPr/>
    </dgm:pt>
    <dgm:pt modelId="{3E4912F6-433C-44A1-B432-827C1B54521A}" type="pres">
      <dgm:prSet presAssocID="{D0A50A49-0126-44A8-9A26-52CA6A8AEEE5}" presName="DropPin" presStyleLbl="alignNode1" presStyleIdx="6" presStyleCnt="8"/>
      <dgm:spPr/>
    </dgm:pt>
    <dgm:pt modelId="{0E846473-C2F8-4D55-A187-43A74ABA9EA4}" type="pres">
      <dgm:prSet presAssocID="{D0A50A49-0126-44A8-9A26-52CA6A8AEEE5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BF9E901-3A09-41B0-832C-D572347EA7D4}" type="pres">
      <dgm:prSet presAssocID="{D0A50A49-0126-44A8-9A26-52CA6A8AEEE5}" presName="L2TextContainer" presStyleLbl="revTx" presStyleIdx="12" presStyleCnt="16">
        <dgm:presLayoutVars>
          <dgm:bulletEnabled val="1"/>
        </dgm:presLayoutVars>
      </dgm:prSet>
      <dgm:spPr/>
    </dgm:pt>
    <dgm:pt modelId="{670A899A-6678-44A0-AAFB-99AED44E3BB2}" type="pres">
      <dgm:prSet presAssocID="{D0A50A49-0126-44A8-9A26-52CA6A8AEEE5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3D48500-AF0C-47F6-9C32-A2F8EE7B71AE}" type="pres">
      <dgm:prSet presAssocID="{D0A50A49-0126-44A8-9A26-52CA6A8AEEE5}" presName="ConnectLine" presStyleLbl="sibTrans1D1" presStyleIdx="6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5DDCAB-366F-4E6C-8208-5CDBF3A7A219}" type="pres">
      <dgm:prSet presAssocID="{D0A50A49-0126-44A8-9A26-52CA6A8AEEE5}" presName="EmptyPlaceHolder" presStyleCnt="0"/>
      <dgm:spPr/>
    </dgm:pt>
    <dgm:pt modelId="{5DDCA928-5686-48AC-9F5B-F8AEFB896555}" type="pres">
      <dgm:prSet presAssocID="{456A3259-CAC9-4B68-B53D-4ED08C8766E7}" presName="spaceBetweenRectangles" presStyleCnt="0"/>
      <dgm:spPr/>
    </dgm:pt>
    <dgm:pt modelId="{AEC29508-F106-436A-9180-574CB9AD245D}" type="pres">
      <dgm:prSet presAssocID="{AB047FFD-4F47-464D-8C08-958E8FEA82E8}" presName="composite" presStyleCnt="0"/>
      <dgm:spPr/>
    </dgm:pt>
    <dgm:pt modelId="{53D068C9-0161-4911-9736-16D7BEE287B4}" type="pres">
      <dgm:prSet presAssocID="{AB047FFD-4F47-464D-8C08-958E8FEA82E8}" presName="ConnectorPoint" presStyleLbl="lnNode1" presStyleIdx="7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0F61921-A01A-4D4C-9EE4-39408FACB1EE}" type="pres">
      <dgm:prSet presAssocID="{AB047FFD-4F47-464D-8C08-958E8FEA82E8}" presName="DropPinPlaceHolder" presStyleCnt="0"/>
      <dgm:spPr/>
    </dgm:pt>
    <dgm:pt modelId="{801EE8EF-F45D-4949-B889-4AB5726AF085}" type="pres">
      <dgm:prSet presAssocID="{AB047FFD-4F47-464D-8C08-958E8FEA82E8}" presName="DropPin" presStyleLbl="alignNode1" presStyleIdx="7" presStyleCnt="8"/>
      <dgm:spPr/>
    </dgm:pt>
    <dgm:pt modelId="{34E688F1-E7E2-4117-A84A-C3199C93316B}" type="pres">
      <dgm:prSet presAssocID="{AB047FFD-4F47-464D-8C08-958E8FEA82E8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3C91CF-C658-4F64-A342-E3869896A626}" type="pres">
      <dgm:prSet presAssocID="{AB047FFD-4F47-464D-8C08-958E8FEA82E8}" presName="L2TextContainer" presStyleLbl="revTx" presStyleIdx="14" presStyleCnt="16">
        <dgm:presLayoutVars>
          <dgm:bulletEnabled val="1"/>
        </dgm:presLayoutVars>
      </dgm:prSet>
      <dgm:spPr/>
    </dgm:pt>
    <dgm:pt modelId="{2AAE842D-667F-446C-9EBF-D8C66C05C902}" type="pres">
      <dgm:prSet presAssocID="{AB047FFD-4F47-464D-8C08-958E8FEA82E8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84099627-4D2B-4C82-82C9-816ACBFFC05A}" type="pres">
      <dgm:prSet presAssocID="{AB047FFD-4F47-464D-8C08-958E8FEA82E8}" presName="ConnectLine" presStyleLbl="sibTrans1D1" presStyleIdx="7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1C9C84B-9238-440E-A191-DF935FBC203A}" type="pres">
      <dgm:prSet presAssocID="{AB047FFD-4F47-464D-8C08-958E8FEA82E8}" presName="EmptyPlaceHolder" presStyleCnt="0"/>
      <dgm:spPr/>
    </dgm:pt>
  </dgm:ptLst>
  <dgm:cxnLst>
    <dgm:cxn modelId="{E8005E09-3104-4B75-98E9-02197F1B19BD}" type="presOf" srcId="{30A1DD9A-D117-4386-98B3-83C93764C199}" destId="{62E5C101-6001-437F-B457-D98DFF7B494A}" srcOrd="0" destOrd="0" presId="urn:microsoft.com/office/officeart/2017/3/layout/DropPinTimeline"/>
    <dgm:cxn modelId="{8FF99D0A-E77C-4714-9E81-B4C43B56BC2E}" type="presOf" srcId="{4A9AF1FC-99AD-4917-9FF6-911A66049C04}" destId="{A6C964C1-1A2A-4EA8-B464-E3ADC4590D27}" srcOrd="0" destOrd="0" presId="urn:microsoft.com/office/officeart/2017/3/layout/DropPinTimeline"/>
    <dgm:cxn modelId="{D249EB0A-2E56-49A3-9150-DF257C76A92D}" type="presOf" srcId="{34B2F647-67F1-4671-A3E2-724958F3B0B2}" destId="{38B964FE-ACC2-4690-B312-FBA0AC8E0F07}" srcOrd="0" destOrd="0" presId="urn:microsoft.com/office/officeart/2017/3/layout/DropPinTimeline"/>
    <dgm:cxn modelId="{A8CB320E-D69C-48B9-BA9D-DB4AF5D28942}" type="presOf" srcId="{F70154CC-B4D1-43D0-B066-B57B1F5A854B}" destId="{84EA2319-8FC3-4F7A-BD24-EF53455B181E}" srcOrd="0" destOrd="0" presId="urn:microsoft.com/office/officeart/2017/3/layout/DropPinTimeline"/>
    <dgm:cxn modelId="{7FD41F10-485F-463F-BDD5-AEE637B14EAF}" type="presOf" srcId="{E30F58EF-5995-4086-9634-DD7F1B6262B7}" destId="{9E76FD45-AE90-4D1A-845F-324FFBA9E7E4}" srcOrd="0" destOrd="0" presId="urn:microsoft.com/office/officeart/2017/3/layout/DropPinTimeline"/>
    <dgm:cxn modelId="{A0A60E15-A04C-4C82-8E2B-D0EA5071C829}" type="presOf" srcId="{E7C8DEC5-375F-465A-AC09-382D2E103CF8}" destId="{FF166147-57A8-4ACB-A735-EE65345C753A}" srcOrd="0" destOrd="0" presId="urn:microsoft.com/office/officeart/2017/3/layout/DropPinTimeline"/>
    <dgm:cxn modelId="{B4422518-9763-4E68-9E3C-EE71066890A5}" type="presOf" srcId="{565BE912-8D5D-4D4D-917D-F1FB32584A01}" destId="{9E620CFF-E14C-4299-9A64-739B144CC8B3}" srcOrd="0" destOrd="0" presId="urn:microsoft.com/office/officeart/2017/3/layout/DropPinTimeline"/>
    <dgm:cxn modelId="{1965E91A-8D21-44F3-BA06-D38F63AFFFDA}" type="presOf" srcId="{F69CD9FF-DBB3-4225-B5F9-C311C52E28C9}" destId="{5A6F2852-8A0F-463A-B35D-435F857DC276}" srcOrd="0" destOrd="0" presId="urn:microsoft.com/office/officeart/2017/3/layout/DropPinTimeline"/>
    <dgm:cxn modelId="{6A8AC41F-CE3F-49F1-A951-738E4F49FC23}" type="presOf" srcId="{D0A50A49-0126-44A8-9A26-52CA6A8AEEE5}" destId="{670A899A-6678-44A0-AAFB-99AED44E3BB2}" srcOrd="0" destOrd="0" presId="urn:microsoft.com/office/officeart/2017/3/layout/DropPinTimeline"/>
    <dgm:cxn modelId="{5F39FE24-76D5-469B-8DBF-3D53D31BEA4D}" srcId="{F70154CC-B4D1-43D0-B066-B57B1F5A854B}" destId="{E7C8DEC5-375F-465A-AC09-382D2E103CF8}" srcOrd="0" destOrd="0" parTransId="{6EE2534D-5B17-4966-9583-0EC3C8432A6D}" sibTransId="{64983422-DB96-4C17-93E2-E86A88900822}"/>
    <dgm:cxn modelId="{32E7AD26-F77C-410E-9621-A2A841FD5420}" srcId="{459994DF-A1D5-4171-99FB-E110C4C30551}" destId="{E172DAB7-2D91-4C6F-991B-61EFC259CA12}" srcOrd="3" destOrd="0" parTransId="{C7E94AA5-A6DC-44C4-851D-E3F14438ABE4}" sibTransId="{04CC4B50-C0F4-4F75-AA7A-7850B17DDA20}"/>
    <dgm:cxn modelId="{4862E02D-EA57-4265-91AA-0FA171D29F80}" srcId="{459994DF-A1D5-4171-99FB-E110C4C30551}" destId="{AB047FFD-4F47-464D-8C08-958E8FEA82E8}" srcOrd="7" destOrd="0" parTransId="{E2B859E2-6EE7-40DB-9AD7-7373DE21BF11}" sibTransId="{A01112F4-D736-4160-8E40-DAD8FA8EB1D4}"/>
    <dgm:cxn modelId="{3DC1C132-DCA8-47B5-9F53-AA65A0003DD5}" type="presOf" srcId="{E744BBA5-36D7-4900-9CEA-8811A215F8DA}" destId="{16A4C13D-E8A3-40FD-B7C9-5A41427975A5}" srcOrd="0" destOrd="0" presId="urn:microsoft.com/office/officeart/2017/3/layout/DropPinTimeline"/>
    <dgm:cxn modelId="{A677C437-D72F-4AF8-8CD1-59DC46047968}" srcId="{AB047FFD-4F47-464D-8C08-958E8FEA82E8}" destId="{11392B7D-6584-46F8-99F6-D80F573E86B7}" srcOrd="0" destOrd="0" parTransId="{7E993327-3176-4E07-8DE3-A591A1FD9181}" sibTransId="{0BC2CDF5-066D-46FE-BD0E-C6C322697856}"/>
    <dgm:cxn modelId="{16F9493D-2705-4467-88D3-C7812DDFE47D}" srcId="{34B2F647-67F1-4671-A3E2-724958F3B0B2}" destId="{565BE912-8D5D-4D4D-917D-F1FB32584A01}" srcOrd="0" destOrd="0" parTransId="{8C87B1B5-61D1-4DE4-AB60-216011DC5F6C}" sibTransId="{65A3CCBE-40A7-4AFB-8B9D-EA90FAC94DF4}"/>
    <dgm:cxn modelId="{C3DA145D-3D85-4E95-B532-5767996A576C}" type="presOf" srcId="{E172DAB7-2D91-4C6F-991B-61EFC259CA12}" destId="{4B083D59-629E-42BF-87DD-D3FE76202836}" srcOrd="0" destOrd="0" presId="urn:microsoft.com/office/officeart/2017/3/layout/DropPinTimeline"/>
    <dgm:cxn modelId="{91AE3D5E-EE92-4E38-BAA5-B283BF960E30}" srcId="{E172DAB7-2D91-4C6F-991B-61EFC259CA12}" destId="{E744BBA5-36D7-4900-9CEA-8811A215F8DA}" srcOrd="0" destOrd="0" parTransId="{65C009B3-4B2A-4C53-AA63-D3C87FB46709}" sibTransId="{03DC022E-AB54-439B-85C2-FE9B54854A60}"/>
    <dgm:cxn modelId="{9B55C364-3C3C-4839-B29B-E55B5093F709}" srcId="{459994DF-A1D5-4171-99FB-E110C4C30551}" destId="{4A9AF1FC-99AD-4917-9FF6-911A66049C04}" srcOrd="4" destOrd="0" parTransId="{DE7C2B7E-9ACE-4ABC-9139-E5BC7F4A4B73}" sibTransId="{89EB0702-AE17-41ED-A186-66A90E6E423C}"/>
    <dgm:cxn modelId="{963A7F68-3D26-4CD4-9AC1-B312BE669759}" srcId="{F69CD9FF-DBB3-4225-B5F9-C311C52E28C9}" destId="{59B85C99-9E24-4DA8-9D10-CCE22D0A70A9}" srcOrd="0" destOrd="0" parTransId="{580EB4B9-C4CE-46FE-A3E0-AE326B4227D1}" sibTransId="{9F891480-E7C1-4359-AFB0-4CF335020CB7}"/>
    <dgm:cxn modelId="{EEBE8C71-7418-4AD1-A032-E26ED8DF3573}" srcId="{E30F58EF-5995-4086-9634-DD7F1B6262B7}" destId="{30A1DD9A-D117-4386-98B3-83C93764C199}" srcOrd="0" destOrd="0" parTransId="{551B8712-A5CA-4750-A8FE-A387333909FA}" sibTransId="{695004D3-FDC4-4968-83C9-B068209BFBF7}"/>
    <dgm:cxn modelId="{2E104975-D974-4984-8BF4-8A6EB76DACF0}" type="presOf" srcId="{459994DF-A1D5-4171-99FB-E110C4C30551}" destId="{70AB6B83-58E6-410C-9547-0FE9CDBB640C}" srcOrd="0" destOrd="0" presId="urn:microsoft.com/office/officeart/2017/3/layout/DropPinTimeline"/>
    <dgm:cxn modelId="{64BA8576-7636-43D0-A15A-F34D64F9B6C3}" type="presOf" srcId="{59B85C99-9E24-4DA8-9D10-CCE22D0A70A9}" destId="{769CB7C6-8786-4658-A4AB-61FF2E42D559}" srcOrd="0" destOrd="0" presId="urn:microsoft.com/office/officeart/2017/3/layout/DropPinTimeline"/>
    <dgm:cxn modelId="{58D5EC8D-FC75-45AE-9FD5-C397E281F1A9}" srcId="{459994DF-A1D5-4171-99FB-E110C4C30551}" destId="{E30F58EF-5995-4086-9634-DD7F1B6262B7}" srcOrd="5" destOrd="0" parTransId="{C092DBC7-827F-4AFE-87F8-40B8D1E95E18}" sibTransId="{696CF942-BA98-4A75-9785-5D3E7376475A}"/>
    <dgm:cxn modelId="{72683D99-9F7D-4F46-9835-48C541D48735}" srcId="{D0A50A49-0126-44A8-9A26-52CA6A8AEEE5}" destId="{778C46D4-13DD-4919-8180-9084ED0C3A27}" srcOrd="0" destOrd="0" parTransId="{5B777C7E-B6FD-4BF5-B81E-ECF02B7791BB}" sibTransId="{B128C352-E06B-4F5E-9211-A6C376DD95FB}"/>
    <dgm:cxn modelId="{7746F5A0-AC71-4109-995C-4AEBD79267B6}" srcId="{459994DF-A1D5-4171-99FB-E110C4C30551}" destId="{F69CD9FF-DBB3-4225-B5F9-C311C52E28C9}" srcOrd="1" destOrd="0" parTransId="{E09CE5BF-DA7B-438E-BB15-233FA81470CC}" sibTransId="{D2A69247-7F1D-4A6D-AE1F-336F1ED8D932}"/>
    <dgm:cxn modelId="{D88CDBAC-305D-4B15-B444-C731C12AF274}" type="presOf" srcId="{2204D8E0-B8F3-4BE6-B959-4BE87A0D7708}" destId="{8A303A19-AA92-4CEE-A0EB-5661FD618B30}" srcOrd="0" destOrd="0" presId="urn:microsoft.com/office/officeart/2017/3/layout/DropPinTimeline"/>
    <dgm:cxn modelId="{DAD702AD-589A-49CB-A674-C685244D6006}" srcId="{4A9AF1FC-99AD-4917-9FF6-911A66049C04}" destId="{2204D8E0-B8F3-4BE6-B959-4BE87A0D7708}" srcOrd="0" destOrd="0" parTransId="{FCB23406-BAA7-4F69-9434-B5B4F76F6A35}" sibTransId="{EB431B9A-DA0B-44BA-A50F-74B31CD1F496}"/>
    <dgm:cxn modelId="{A4256CBA-1640-41BC-A007-A13C5AA884BF}" type="presOf" srcId="{11392B7D-6584-46F8-99F6-D80F573E86B7}" destId="{D23C91CF-C658-4F64-A342-E3869896A626}" srcOrd="0" destOrd="0" presId="urn:microsoft.com/office/officeart/2017/3/layout/DropPinTimeline"/>
    <dgm:cxn modelId="{5EE9A4BC-40C4-4421-BD4D-069D0F81FEE9}" srcId="{459994DF-A1D5-4171-99FB-E110C4C30551}" destId="{34B2F647-67F1-4671-A3E2-724958F3B0B2}" srcOrd="2" destOrd="0" parTransId="{5FC1D120-941A-4580-9F4D-B2EAB6BCBD89}" sibTransId="{FE86C29B-4743-434B-ACE8-3AFD0209B5BE}"/>
    <dgm:cxn modelId="{F59398C2-4697-4768-AEA9-BB7280E76B91}" type="presOf" srcId="{AB047FFD-4F47-464D-8C08-958E8FEA82E8}" destId="{2AAE842D-667F-446C-9EBF-D8C66C05C902}" srcOrd="0" destOrd="0" presId="urn:microsoft.com/office/officeart/2017/3/layout/DropPinTimeline"/>
    <dgm:cxn modelId="{87015DC5-8502-4402-BD6C-D1BE33C8837D}" srcId="{459994DF-A1D5-4171-99FB-E110C4C30551}" destId="{D0A50A49-0126-44A8-9A26-52CA6A8AEEE5}" srcOrd="6" destOrd="0" parTransId="{767F0895-930E-41D6-8248-478BC2120F90}" sibTransId="{456A3259-CAC9-4B68-B53D-4ED08C8766E7}"/>
    <dgm:cxn modelId="{B3889BCF-A0C1-4573-8C90-1838B166A1F6}" srcId="{459994DF-A1D5-4171-99FB-E110C4C30551}" destId="{F70154CC-B4D1-43D0-B066-B57B1F5A854B}" srcOrd="0" destOrd="0" parTransId="{BCA04FAE-AE9C-44CC-9738-3616E78A0F25}" sibTransId="{30DF44E4-FBA5-46CA-A071-488EDF1D83CE}"/>
    <dgm:cxn modelId="{20F218E6-C67C-4832-83C6-F38A908B410D}" type="presOf" srcId="{778C46D4-13DD-4919-8180-9084ED0C3A27}" destId="{EBF9E901-3A09-41B0-832C-D572347EA7D4}" srcOrd="0" destOrd="0" presId="urn:microsoft.com/office/officeart/2017/3/layout/DropPinTimeline"/>
    <dgm:cxn modelId="{93B23FFC-77C2-482D-8A59-5CCC56911934}" type="presParOf" srcId="{70AB6B83-58E6-410C-9547-0FE9CDBB640C}" destId="{8C4B09E3-B829-4CB6-B5E6-8221C1167A79}" srcOrd="0" destOrd="0" presId="urn:microsoft.com/office/officeart/2017/3/layout/DropPinTimeline"/>
    <dgm:cxn modelId="{058E7A5A-248E-4EFA-BD02-DF6757B3D2EE}" type="presParOf" srcId="{70AB6B83-58E6-410C-9547-0FE9CDBB640C}" destId="{FEEB7340-2FDA-40A8-9FE9-5B5DAFAC8E28}" srcOrd="1" destOrd="0" presId="urn:microsoft.com/office/officeart/2017/3/layout/DropPinTimeline"/>
    <dgm:cxn modelId="{00A669E9-64B3-495D-8BBE-C001C2420D8E}" type="presParOf" srcId="{FEEB7340-2FDA-40A8-9FE9-5B5DAFAC8E28}" destId="{DBD7AE65-2009-4FA5-912D-9FB2283BFB1D}" srcOrd="0" destOrd="0" presId="urn:microsoft.com/office/officeart/2017/3/layout/DropPinTimeline"/>
    <dgm:cxn modelId="{153764C4-120C-404B-AB94-D122E1C8BD07}" type="presParOf" srcId="{DBD7AE65-2009-4FA5-912D-9FB2283BFB1D}" destId="{172B29C0-771A-4AEF-B23F-C69C301CEA6D}" srcOrd="0" destOrd="0" presId="urn:microsoft.com/office/officeart/2017/3/layout/DropPinTimeline"/>
    <dgm:cxn modelId="{50AA87F5-7B79-4AE3-BF8B-AE4E838940EF}" type="presParOf" srcId="{DBD7AE65-2009-4FA5-912D-9FB2283BFB1D}" destId="{7391A629-DC33-45B2-AE6C-3A0232FB5E86}" srcOrd="1" destOrd="0" presId="urn:microsoft.com/office/officeart/2017/3/layout/DropPinTimeline"/>
    <dgm:cxn modelId="{3CE841EF-1F39-4925-BC53-77E79391004B}" type="presParOf" srcId="{7391A629-DC33-45B2-AE6C-3A0232FB5E86}" destId="{39E847A5-B2A4-451D-AB72-7C21C3AE4DF5}" srcOrd="0" destOrd="0" presId="urn:microsoft.com/office/officeart/2017/3/layout/DropPinTimeline"/>
    <dgm:cxn modelId="{ABE4BCF6-C5BB-4A4C-962F-1425CE17955C}" type="presParOf" srcId="{7391A629-DC33-45B2-AE6C-3A0232FB5E86}" destId="{3595DD84-87E6-4015-88FF-DFC4D8B523B7}" srcOrd="1" destOrd="0" presId="urn:microsoft.com/office/officeart/2017/3/layout/DropPinTimeline"/>
    <dgm:cxn modelId="{7A2DFB34-DCE4-494E-A176-042A4940FBFC}" type="presParOf" srcId="{DBD7AE65-2009-4FA5-912D-9FB2283BFB1D}" destId="{FF166147-57A8-4ACB-A735-EE65345C753A}" srcOrd="2" destOrd="0" presId="urn:microsoft.com/office/officeart/2017/3/layout/DropPinTimeline"/>
    <dgm:cxn modelId="{B3F7E6A9-E721-427D-A9E4-95E3D4EFA4D0}" type="presParOf" srcId="{DBD7AE65-2009-4FA5-912D-9FB2283BFB1D}" destId="{84EA2319-8FC3-4F7A-BD24-EF53455B181E}" srcOrd="3" destOrd="0" presId="urn:microsoft.com/office/officeart/2017/3/layout/DropPinTimeline"/>
    <dgm:cxn modelId="{829B4420-4A7A-4DFD-AF27-ACA8EB3374A9}" type="presParOf" srcId="{DBD7AE65-2009-4FA5-912D-9FB2283BFB1D}" destId="{E5C2A6C0-B707-4F97-B93F-BE35A69508A1}" srcOrd="4" destOrd="0" presId="urn:microsoft.com/office/officeart/2017/3/layout/DropPinTimeline"/>
    <dgm:cxn modelId="{0DE3D6BB-F20F-4FA4-94E6-4B7EAEAD9145}" type="presParOf" srcId="{DBD7AE65-2009-4FA5-912D-9FB2283BFB1D}" destId="{CCA1A680-D09E-484C-B5C0-57D962DEEA82}" srcOrd="5" destOrd="0" presId="urn:microsoft.com/office/officeart/2017/3/layout/DropPinTimeline"/>
    <dgm:cxn modelId="{82548EF1-C961-4BE4-AEDC-A0AA3994B630}" type="presParOf" srcId="{FEEB7340-2FDA-40A8-9FE9-5B5DAFAC8E28}" destId="{C02B12E2-01AA-4072-8A51-769F6F672E00}" srcOrd="1" destOrd="0" presId="urn:microsoft.com/office/officeart/2017/3/layout/DropPinTimeline"/>
    <dgm:cxn modelId="{12BDA1D2-B52C-439A-AD6D-A688F1559862}" type="presParOf" srcId="{FEEB7340-2FDA-40A8-9FE9-5B5DAFAC8E28}" destId="{F29C6F2C-5500-4BB8-9964-5C086E67EDE1}" srcOrd="2" destOrd="0" presId="urn:microsoft.com/office/officeart/2017/3/layout/DropPinTimeline"/>
    <dgm:cxn modelId="{B944559B-2D5E-405C-8775-4F7CDE1E25A1}" type="presParOf" srcId="{F29C6F2C-5500-4BB8-9964-5C086E67EDE1}" destId="{166C108A-545D-4992-87A9-8C7C2ACAB8E8}" srcOrd="0" destOrd="0" presId="urn:microsoft.com/office/officeart/2017/3/layout/DropPinTimeline"/>
    <dgm:cxn modelId="{232032DB-8740-412D-9BC3-506A02DAEF7F}" type="presParOf" srcId="{F29C6F2C-5500-4BB8-9964-5C086E67EDE1}" destId="{8DFE89D3-7E80-4289-9C2F-4C5640EE5B09}" srcOrd="1" destOrd="0" presId="urn:microsoft.com/office/officeart/2017/3/layout/DropPinTimeline"/>
    <dgm:cxn modelId="{7E880DCE-E8B9-4508-98A8-2C359996A030}" type="presParOf" srcId="{8DFE89D3-7E80-4289-9C2F-4C5640EE5B09}" destId="{C8DB8928-CBD0-48EE-AE5F-DD9A29FE09EC}" srcOrd="0" destOrd="0" presId="urn:microsoft.com/office/officeart/2017/3/layout/DropPinTimeline"/>
    <dgm:cxn modelId="{D38AFF81-D79A-42FF-B1AF-B1EC7FD0F59A}" type="presParOf" srcId="{8DFE89D3-7E80-4289-9C2F-4C5640EE5B09}" destId="{66F6CA1E-C170-4525-B3C9-F13FBA6B18EE}" srcOrd="1" destOrd="0" presId="urn:microsoft.com/office/officeart/2017/3/layout/DropPinTimeline"/>
    <dgm:cxn modelId="{01707D6E-C0C1-4AC8-A882-732B1E8569E3}" type="presParOf" srcId="{F29C6F2C-5500-4BB8-9964-5C086E67EDE1}" destId="{769CB7C6-8786-4658-A4AB-61FF2E42D559}" srcOrd="2" destOrd="0" presId="urn:microsoft.com/office/officeart/2017/3/layout/DropPinTimeline"/>
    <dgm:cxn modelId="{7C951622-D01E-47D1-8EAE-0E21CE20ADD8}" type="presParOf" srcId="{F29C6F2C-5500-4BB8-9964-5C086E67EDE1}" destId="{5A6F2852-8A0F-463A-B35D-435F857DC276}" srcOrd="3" destOrd="0" presId="urn:microsoft.com/office/officeart/2017/3/layout/DropPinTimeline"/>
    <dgm:cxn modelId="{0471502B-FA70-4FAD-9F19-8E8A42BC99DF}" type="presParOf" srcId="{F29C6F2C-5500-4BB8-9964-5C086E67EDE1}" destId="{ADB01518-C08B-46B1-8C7A-92417A5D3AC1}" srcOrd="4" destOrd="0" presId="urn:microsoft.com/office/officeart/2017/3/layout/DropPinTimeline"/>
    <dgm:cxn modelId="{52AD8229-B69D-4491-8F4A-26CAE83BFB36}" type="presParOf" srcId="{F29C6F2C-5500-4BB8-9964-5C086E67EDE1}" destId="{99C94B9A-9C1B-4306-B30D-87C61392FEAB}" srcOrd="5" destOrd="0" presId="urn:microsoft.com/office/officeart/2017/3/layout/DropPinTimeline"/>
    <dgm:cxn modelId="{3E43266E-9B7A-4F36-9F6F-F76B61E10C32}" type="presParOf" srcId="{FEEB7340-2FDA-40A8-9FE9-5B5DAFAC8E28}" destId="{031610D6-B16C-4DE9-BEF8-77E9CD23AF22}" srcOrd="3" destOrd="0" presId="urn:microsoft.com/office/officeart/2017/3/layout/DropPinTimeline"/>
    <dgm:cxn modelId="{F9E65569-4BDA-4EA2-BBE7-4A8B2A642E33}" type="presParOf" srcId="{FEEB7340-2FDA-40A8-9FE9-5B5DAFAC8E28}" destId="{21B85C58-F558-41C3-BF0A-3A1E6E4727AA}" srcOrd="4" destOrd="0" presId="urn:microsoft.com/office/officeart/2017/3/layout/DropPinTimeline"/>
    <dgm:cxn modelId="{C17BE09D-32F9-4E4C-8999-C558B7DE3A01}" type="presParOf" srcId="{21B85C58-F558-41C3-BF0A-3A1E6E4727AA}" destId="{731A347E-9328-4553-BFAF-19A2E4AA9B5D}" srcOrd="0" destOrd="0" presId="urn:microsoft.com/office/officeart/2017/3/layout/DropPinTimeline"/>
    <dgm:cxn modelId="{7AF49FDC-D6E0-4A67-8DD1-934162EBD899}" type="presParOf" srcId="{21B85C58-F558-41C3-BF0A-3A1E6E4727AA}" destId="{0EBFB8BC-BD24-4153-82DD-3BA1405FD18E}" srcOrd="1" destOrd="0" presId="urn:microsoft.com/office/officeart/2017/3/layout/DropPinTimeline"/>
    <dgm:cxn modelId="{93C3F9CB-652D-48AD-865B-C6C191E30D0B}" type="presParOf" srcId="{0EBFB8BC-BD24-4153-82DD-3BA1405FD18E}" destId="{A7627AA3-DBD0-43FB-A380-AFBC52AA361B}" srcOrd="0" destOrd="0" presId="urn:microsoft.com/office/officeart/2017/3/layout/DropPinTimeline"/>
    <dgm:cxn modelId="{5CD8EBD8-F960-4FF5-885D-B772D3E0211C}" type="presParOf" srcId="{0EBFB8BC-BD24-4153-82DD-3BA1405FD18E}" destId="{4AEAA18E-5B2D-426D-B8EB-5C278E832FEA}" srcOrd="1" destOrd="0" presId="urn:microsoft.com/office/officeart/2017/3/layout/DropPinTimeline"/>
    <dgm:cxn modelId="{6AD33D4D-1432-4B08-86EC-8BE24F29D374}" type="presParOf" srcId="{21B85C58-F558-41C3-BF0A-3A1E6E4727AA}" destId="{9E620CFF-E14C-4299-9A64-739B144CC8B3}" srcOrd="2" destOrd="0" presId="urn:microsoft.com/office/officeart/2017/3/layout/DropPinTimeline"/>
    <dgm:cxn modelId="{96950B7A-A88E-4849-96AD-F132D2ED1680}" type="presParOf" srcId="{21B85C58-F558-41C3-BF0A-3A1E6E4727AA}" destId="{38B964FE-ACC2-4690-B312-FBA0AC8E0F07}" srcOrd="3" destOrd="0" presId="urn:microsoft.com/office/officeart/2017/3/layout/DropPinTimeline"/>
    <dgm:cxn modelId="{59786390-9D02-4315-8907-4B78819DC35B}" type="presParOf" srcId="{21B85C58-F558-41C3-BF0A-3A1E6E4727AA}" destId="{105ACC9A-C8D0-4FA1-929D-21C746151B9B}" srcOrd="4" destOrd="0" presId="urn:microsoft.com/office/officeart/2017/3/layout/DropPinTimeline"/>
    <dgm:cxn modelId="{F846A337-81B1-4992-93B6-F0E558CA3262}" type="presParOf" srcId="{21B85C58-F558-41C3-BF0A-3A1E6E4727AA}" destId="{9BC1BEB7-1E68-4BC5-97D2-C54C7C95AFC5}" srcOrd="5" destOrd="0" presId="urn:microsoft.com/office/officeart/2017/3/layout/DropPinTimeline"/>
    <dgm:cxn modelId="{FA61FDC7-1457-4B25-9EA5-AAF22644402E}" type="presParOf" srcId="{FEEB7340-2FDA-40A8-9FE9-5B5DAFAC8E28}" destId="{D4EAB062-C440-4DA1-84B6-8B495169B2E3}" srcOrd="5" destOrd="0" presId="urn:microsoft.com/office/officeart/2017/3/layout/DropPinTimeline"/>
    <dgm:cxn modelId="{3DB56ADF-0C1B-46FE-91AE-ED54D76902B8}" type="presParOf" srcId="{FEEB7340-2FDA-40A8-9FE9-5B5DAFAC8E28}" destId="{160BEF5E-DE6D-4256-B83D-73ED6E47F006}" srcOrd="6" destOrd="0" presId="urn:microsoft.com/office/officeart/2017/3/layout/DropPinTimeline"/>
    <dgm:cxn modelId="{B6BC9956-9280-453F-A6A5-C162AEC62371}" type="presParOf" srcId="{160BEF5E-DE6D-4256-B83D-73ED6E47F006}" destId="{5C893329-0999-4D0B-97FB-8561C8ED282E}" srcOrd="0" destOrd="0" presId="urn:microsoft.com/office/officeart/2017/3/layout/DropPinTimeline"/>
    <dgm:cxn modelId="{D08F405C-0DBD-4F18-B790-6A50483DB00D}" type="presParOf" srcId="{160BEF5E-DE6D-4256-B83D-73ED6E47F006}" destId="{DD8B597D-932D-4304-92F0-37E82F722B9B}" srcOrd="1" destOrd="0" presId="urn:microsoft.com/office/officeart/2017/3/layout/DropPinTimeline"/>
    <dgm:cxn modelId="{C6A49F31-06BC-491F-AC67-EB1203C8499B}" type="presParOf" srcId="{DD8B597D-932D-4304-92F0-37E82F722B9B}" destId="{E1BAA538-7A55-44FD-B138-8AB6D460FE84}" srcOrd="0" destOrd="0" presId="urn:microsoft.com/office/officeart/2017/3/layout/DropPinTimeline"/>
    <dgm:cxn modelId="{ED428803-507E-4C05-943E-1AADB3810262}" type="presParOf" srcId="{DD8B597D-932D-4304-92F0-37E82F722B9B}" destId="{DC430E0B-F224-445D-986C-66CAC79D043A}" srcOrd="1" destOrd="0" presId="urn:microsoft.com/office/officeart/2017/3/layout/DropPinTimeline"/>
    <dgm:cxn modelId="{AE9D6189-CF31-41F0-A4CA-D814DA4E4C06}" type="presParOf" srcId="{160BEF5E-DE6D-4256-B83D-73ED6E47F006}" destId="{16A4C13D-E8A3-40FD-B7C9-5A41427975A5}" srcOrd="2" destOrd="0" presId="urn:microsoft.com/office/officeart/2017/3/layout/DropPinTimeline"/>
    <dgm:cxn modelId="{08A1B421-7EDC-4999-8A76-06A9D461A14D}" type="presParOf" srcId="{160BEF5E-DE6D-4256-B83D-73ED6E47F006}" destId="{4B083D59-629E-42BF-87DD-D3FE76202836}" srcOrd="3" destOrd="0" presId="urn:microsoft.com/office/officeart/2017/3/layout/DropPinTimeline"/>
    <dgm:cxn modelId="{ED48C240-6521-476D-87FA-30F32E78CC11}" type="presParOf" srcId="{160BEF5E-DE6D-4256-B83D-73ED6E47F006}" destId="{25A7446D-67DF-4C8B-88A4-B9B8C67D30AF}" srcOrd="4" destOrd="0" presId="urn:microsoft.com/office/officeart/2017/3/layout/DropPinTimeline"/>
    <dgm:cxn modelId="{842D1623-F135-44A8-BC8A-8F51ADB16BFF}" type="presParOf" srcId="{160BEF5E-DE6D-4256-B83D-73ED6E47F006}" destId="{A97D7CFF-CC83-4A20-AD44-5D07C5E84AEE}" srcOrd="5" destOrd="0" presId="urn:microsoft.com/office/officeart/2017/3/layout/DropPinTimeline"/>
    <dgm:cxn modelId="{8DA535D0-2571-4C6C-9934-AABA23BA0734}" type="presParOf" srcId="{FEEB7340-2FDA-40A8-9FE9-5B5DAFAC8E28}" destId="{A6A63DDE-CD5B-4A44-8742-EFACB3CBCF76}" srcOrd="7" destOrd="0" presId="urn:microsoft.com/office/officeart/2017/3/layout/DropPinTimeline"/>
    <dgm:cxn modelId="{7938EFE8-4E1E-4693-A05E-243B408321B7}" type="presParOf" srcId="{FEEB7340-2FDA-40A8-9FE9-5B5DAFAC8E28}" destId="{3736C946-1EBD-4141-993F-DD651CA79969}" srcOrd="8" destOrd="0" presId="urn:microsoft.com/office/officeart/2017/3/layout/DropPinTimeline"/>
    <dgm:cxn modelId="{903F2BA3-4570-43D8-81B9-85CA89D85392}" type="presParOf" srcId="{3736C946-1EBD-4141-993F-DD651CA79969}" destId="{769C38F0-0EAD-4B54-B46E-9FBAC391776B}" srcOrd="0" destOrd="0" presId="urn:microsoft.com/office/officeart/2017/3/layout/DropPinTimeline"/>
    <dgm:cxn modelId="{4D775720-2161-4055-8927-2879C11490A5}" type="presParOf" srcId="{3736C946-1EBD-4141-993F-DD651CA79969}" destId="{B6A23901-C10D-4443-8BC3-E28E9AFD58B5}" srcOrd="1" destOrd="0" presId="urn:microsoft.com/office/officeart/2017/3/layout/DropPinTimeline"/>
    <dgm:cxn modelId="{AE1D356D-ADF3-4643-BA5B-82982C84DAA8}" type="presParOf" srcId="{B6A23901-C10D-4443-8BC3-E28E9AFD58B5}" destId="{D1FFE8A3-736F-4D9A-BBAE-2C0B528D294A}" srcOrd="0" destOrd="0" presId="urn:microsoft.com/office/officeart/2017/3/layout/DropPinTimeline"/>
    <dgm:cxn modelId="{57283692-DD4F-498D-AF76-22BBC87E8ABA}" type="presParOf" srcId="{B6A23901-C10D-4443-8BC3-E28E9AFD58B5}" destId="{92524A96-A696-4B83-8E49-ADB6878ADAAF}" srcOrd="1" destOrd="0" presId="urn:microsoft.com/office/officeart/2017/3/layout/DropPinTimeline"/>
    <dgm:cxn modelId="{EE0A925E-60B2-4C1B-87CA-6D56A0551135}" type="presParOf" srcId="{3736C946-1EBD-4141-993F-DD651CA79969}" destId="{8A303A19-AA92-4CEE-A0EB-5661FD618B30}" srcOrd="2" destOrd="0" presId="urn:microsoft.com/office/officeart/2017/3/layout/DropPinTimeline"/>
    <dgm:cxn modelId="{4083ECA7-02DC-4940-A26A-77AAB22F1B10}" type="presParOf" srcId="{3736C946-1EBD-4141-993F-DD651CA79969}" destId="{A6C964C1-1A2A-4EA8-B464-E3ADC4590D27}" srcOrd="3" destOrd="0" presId="urn:microsoft.com/office/officeart/2017/3/layout/DropPinTimeline"/>
    <dgm:cxn modelId="{91084C2E-D00A-4391-8A48-6DAEE7CD6F48}" type="presParOf" srcId="{3736C946-1EBD-4141-993F-DD651CA79969}" destId="{0BC1AACA-E6B0-427A-9A87-60DD4E50BEE2}" srcOrd="4" destOrd="0" presId="urn:microsoft.com/office/officeart/2017/3/layout/DropPinTimeline"/>
    <dgm:cxn modelId="{257E5D57-66A9-4816-A833-B46D2E9CBCF5}" type="presParOf" srcId="{3736C946-1EBD-4141-993F-DD651CA79969}" destId="{1F4D8037-9459-4879-BD11-27E18585DD74}" srcOrd="5" destOrd="0" presId="urn:microsoft.com/office/officeart/2017/3/layout/DropPinTimeline"/>
    <dgm:cxn modelId="{08D0F183-4622-4276-AEC1-17264D6398CD}" type="presParOf" srcId="{FEEB7340-2FDA-40A8-9FE9-5B5DAFAC8E28}" destId="{3F652031-AFDD-4123-AD16-299C957FEADC}" srcOrd="9" destOrd="0" presId="urn:microsoft.com/office/officeart/2017/3/layout/DropPinTimeline"/>
    <dgm:cxn modelId="{7C70D1FF-BFF6-4823-A1D7-2D17F287D9FA}" type="presParOf" srcId="{FEEB7340-2FDA-40A8-9FE9-5B5DAFAC8E28}" destId="{9F267FBD-63EF-4476-98E3-6E6AEC59E0E1}" srcOrd="10" destOrd="0" presId="urn:microsoft.com/office/officeart/2017/3/layout/DropPinTimeline"/>
    <dgm:cxn modelId="{F011BB33-84FC-472A-A1D6-26AF897E8CBE}" type="presParOf" srcId="{9F267FBD-63EF-4476-98E3-6E6AEC59E0E1}" destId="{86764643-8190-4BE3-AE49-9DE9D6BA132E}" srcOrd="0" destOrd="0" presId="urn:microsoft.com/office/officeart/2017/3/layout/DropPinTimeline"/>
    <dgm:cxn modelId="{3AE240F6-C6B5-4A1E-A6CC-ACA0E94E5F54}" type="presParOf" srcId="{9F267FBD-63EF-4476-98E3-6E6AEC59E0E1}" destId="{674E0635-DCBE-4D89-92DD-EBC8D236593F}" srcOrd="1" destOrd="0" presId="urn:microsoft.com/office/officeart/2017/3/layout/DropPinTimeline"/>
    <dgm:cxn modelId="{83A05A94-8F17-472F-A752-A5FE2E015B48}" type="presParOf" srcId="{674E0635-DCBE-4D89-92DD-EBC8D236593F}" destId="{460243D2-2FFC-4540-8776-2F9DA87B9D25}" srcOrd="0" destOrd="0" presId="urn:microsoft.com/office/officeart/2017/3/layout/DropPinTimeline"/>
    <dgm:cxn modelId="{C84BC7C0-84AC-496D-A7D4-9CB4976798EB}" type="presParOf" srcId="{674E0635-DCBE-4D89-92DD-EBC8D236593F}" destId="{730918DE-9370-40AD-AF69-409C386DCCB3}" srcOrd="1" destOrd="0" presId="urn:microsoft.com/office/officeart/2017/3/layout/DropPinTimeline"/>
    <dgm:cxn modelId="{7CD37B9D-2BF8-42DD-A607-ED77CC18294D}" type="presParOf" srcId="{9F267FBD-63EF-4476-98E3-6E6AEC59E0E1}" destId="{62E5C101-6001-437F-B457-D98DFF7B494A}" srcOrd="2" destOrd="0" presId="urn:microsoft.com/office/officeart/2017/3/layout/DropPinTimeline"/>
    <dgm:cxn modelId="{994091F3-E349-41B7-80CA-D5A92A83C010}" type="presParOf" srcId="{9F267FBD-63EF-4476-98E3-6E6AEC59E0E1}" destId="{9E76FD45-AE90-4D1A-845F-324FFBA9E7E4}" srcOrd="3" destOrd="0" presId="urn:microsoft.com/office/officeart/2017/3/layout/DropPinTimeline"/>
    <dgm:cxn modelId="{9A6270AB-4DA9-46B4-8D7E-8F16D3F7FD57}" type="presParOf" srcId="{9F267FBD-63EF-4476-98E3-6E6AEC59E0E1}" destId="{7EF6DA29-9F5F-4255-A423-AA843ABAD8E1}" srcOrd="4" destOrd="0" presId="urn:microsoft.com/office/officeart/2017/3/layout/DropPinTimeline"/>
    <dgm:cxn modelId="{41E6D339-5459-4E65-A499-D09B9C81F6D5}" type="presParOf" srcId="{9F267FBD-63EF-4476-98E3-6E6AEC59E0E1}" destId="{FF5DE13F-E07E-4044-849B-A8B38A0F2903}" srcOrd="5" destOrd="0" presId="urn:microsoft.com/office/officeart/2017/3/layout/DropPinTimeline"/>
    <dgm:cxn modelId="{FB47287A-45CB-4627-BA2B-E879C21ACCAA}" type="presParOf" srcId="{FEEB7340-2FDA-40A8-9FE9-5B5DAFAC8E28}" destId="{1DEBFBCA-194E-4661-9A07-CCBE33AE1D77}" srcOrd="11" destOrd="0" presId="urn:microsoft.com/office/officeart/2017/3/layout/DropPinTimeline"/>
    <dgm:cxn modelId="{C98D2BDC-814B-42E9-8758-43121D192BB4}" type="presParOf" srcId="{FEEB7340-2FDA-40A8-9FE9-5B5DAFAC8E28}" destId="{28D56F58-B0C8-4A6D-BF16-CD88FC28931D}" srcOrd="12" destOrd="0" presId="urn:microsoft.com/office/officeart/2017/3/layout/DropPinTimeline"/>
    <dgm:cxn modelId="{A7969078-C22F-4D6D-A022-18D1FB0F3FC8}" type="presParOf" srcId="{28D56F58-B0C8-4A6D-BF16-CD88FC28931D}" destId="{2CF84836-B933-46D2-8F88-97B5CD2D6F1A}" srcOrd="0" destOrd="0" presId="urn:microsoft.com/office/officeart/2017/3/layout/DropPinTimeline"/>
    <dgm:cxn modelId="{E164A53F-6057-463E-A574-107257D97DEE}" type="presParOf" srcId="{28D56F58-B0C8-4A6D-BF16-CD88FC28931D}" destId="{C2D01478-A8D0-4F80-8EEB-1B63CE86AB03}" srcOrd="1" destOrd="0" presId="urn:microsoft.com/office/officeart/2017/3/layout/DropPinTimeline"/>
    <dgm:cxn modelId="{A9863D7E-8D96-4D4B-B25C-E8442D28F35F}" type="presParOf" srcId="{C2D01478-A8D0-4F80-8EEB-1B63CE86AB03}" destId="{3E4912F6-433C-44A1-B432-827C1B54521A}" srcOrd="0" destOrd="0" presId="urn:microsoft.com/office/officeart/2017/3/layout/DropPinTimeline"/>
    <dgm:cxn modelId="{E577F3C5-1CE1-4F61-80FF-643733BCAA34}" type="presParOf" srcId="{C2D01478-A8D0-4F80-8EEB-1B63CE86AB03}" destId="{0E846473-C2F8-4D55-A187-43A74ABA9EA4}" srcOrd="1" destOrd="0" presId="urn:microsoft.com/office/officeart/2017/3/layout/DropPinTimeline"/>
    <dgm:cxn modelId="{2AF97D1C-6EE9-4285-B3E1-E07256A31DD2}" type="presParOf" srcId="{28D56F58-B0C8-4A6D-BF16-CD88FC28931D}" destId="{EBF9E901-3A09-41B0-832C-D572347EA7D4}" srcOrd="2" destOrd="0" presId="urn:microsoft.com/office/officeart/2017/3/layout/DropPinTimeline"/>
    <dgm:cxn modelId="{58D7871F-2848-4DC1-B222-5C789A791FBC}" type="presParOf" srcId="{28D56F58-B0C8-4A6D-BF16-CD88FC28931D}" destId="{670A899A-6678-44A0-AAFB-99AED44E3BB2}" srcOrd="3" destOrd="0" presId="urn:microsoft.com/office/officeart/2017/3/layout/DropPinTimeline"/>
    <dgm:cxn modelId="{5959ACEB-E1F6-4087-B776-86742A4C1330}" type="presParOf" srcId="{28D56F58-B0C8-4A6D-BF16-CD88FC28931D}" destId="{83D48500-AF0C-47F6-9C32-A2F8EE7B71AE}" srcOrd="4" destOrd="0" presId="urn:microsoft.com/office/officeart/2017/3/layout/DropPinTimeline"/>
    <dgm:cxn modelId="{D951E604-125C-42BA-986F-511705F5234D}" type="presParOf" srcId="{28D56F58-B0C8-4A6D-BF16-CD88FC28931D}" destId="{515DDCAB-366F-4E6C-8208-5CDBF3A7A219}" srcOrd="5" destOrd="0" presId="urn:microsoft.com/office/officeart/2017/3/layout/DropPinTimeline"/>
    <dgm:cxn modelId="{360338E3-3934-4AFB-AC93-44E844105128}" type="presParOf" srcId="{FEEB7340-2FDA-40A8-9FE9-5B5DAFAC8E28}" destId="{5DDCA928-5686-48AC-9F5B-F8AEFB896555}" srcOrd="13" destOrd="0" presId="urn:microsoft.com/office/officeart/2017/3/layout/DropPinTimeline"/>
    <dgm:cxn modelId="{557E3219-936C-48B3-ACD7-5E8036E4BCD5}" type="presParOf" srcId="{FEEB7340-2FDA-40A8-9FE9-5B5DAFAC8E28}" destId="{AEC29508-F106-436A-9180-574CB9AD245D}" srcOrd="14" destOrd="0" presId="urn:microsoft.com/office/officeart/2017/3/layout/DropPinTimeline"/>
    <dgm:cxn modelId="{06F27202-1F61-4C4B-9637-71A94E27697A}" type="presParOf" srcId="{AEC29508-F106-436A-9180-574CB9AD245D}" destId="{53D068C9-0161-4911-9736-16D7BEE287B4}" srcOrd="0" destOrd="0" presId="urn:microsoft.com/office/officeart/2017/3/layout/DropPinTimeline"/>
    <dgm:cxn modelId="{7D9D4D32-B003-4610-8CF2-1EEA519AA81B}" type="presParOf" srcId="{AEC29508-F106-436A-9180-574CB9AD245D}" destId="{A0F61921-A01A-4D4C-9EE4-39408FACB1EE}" srcOrd="1" destOrd="0" presId="urn:microsoft.com/office/officeart/2017/3/layout/DropPinTimeline"/>
    <dgm:cxn modelId="{351FE7A9-43FB-4E21-8070-2BFE4B29C7DC}" type="presParOf" srcId="{A0F61921-A01A-4D4C-9EE4-39408FACB1EE}" destId="{801EE8EF-F45D-4949-B889-4AB5726AF085}" srcOrd="0" destOrd="0" presId="urn:microsoft.com/office/officeart/2017/3/layout/DropPinTimeline"/>
    <dgm:cxn modelId="{F9E6DEBB-42BA-4666-82EE-A187C51FDB8D}" type="presParOf" srcId="{A0F61921-A01A-4D4C-9EE4-39408FACB1EE}" destId="{34E688F1-E7E2-4117-A84A-C3199C93316B}" srcOrd="1" destOrd="0" presId="urn:microsoft.com/office/officeart/2017/3/layout/DropPinTimeline"/>
    <dgm:cxn modelId="{98AE278F-1C20-434A-89C0-447B39038E09}" type="presParOf" srcId="{AEC29508-F106-436A-9180-574CB9AD245D}" destId="{D23C91CF-C658-4F64-A342-E3869896A626}" srcOrd="2" destOrd="0" presId="urn:microsoft.com/office/officeart/2017/3/layout/DropPinTimeline"/>
    <dgm:cxn modelId="{7A4135C1-6CDE-44D7-BC63-BBD2B7CA3F55}" type="presParOf" srcId="{AEC29508-F106-436A-9180-574CB9AD245D}" destId="{2AAE842D-667F-446C-9EBF-D8C66C05C902}" srcOrd="3" destOrd="0" presId="urn:microsoft.com/office/officeart/2017/3/layout/DropPinTimeline"/>
    <dgm:cxn modelId="{8A3F943C-9C4A-4AAE-8504-EB20BC64348A}" type="presParOf" srcId="{AEC29508-F106-436A-9180-574CB9AD245D}" destId="{84099627-4D2B-4C82-82C9-816ACBFFC05A}" srcOrd="4" destOrd="0" presId="urn:microsoft.com/office/officeart/2017/3/layout/DropPinTimeline"/>
    <dgm:cxn modelId="{E53C0FF7-3094-4A15-90D5-2A00F7F6FF34}" type="presParOf" srcId="{AEC29508-F106-436A-9180-574CB9AD245D}" destId="{61C9C84B-9238-440E-A191-DF935FBC203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9FE1E-21C8-4151-8DBD-5DB7C15503B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2F85B-BE2B-477F-A4B2-052BD1A038E8}">
      <dsp:nvSpPr>
        <dsp:cNvPr id="0" name=""/>
        <dsp:cNvSpPr/>
      </dsp:nvSpPr>
      <dsp:spPr>
        <a:xfrm>
          <a:off x="0" y="0"/>
          <a:ext cx="10515600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Background</a:t>
          </a:r>
          <a:r>
            <a:rPr lang="en-US" sz="2600" kern="1200" baseline="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and Motivations for Change</a:t>
          </a:r>
          <a:endParaRPr lang="en-US" sz="2600" kern="1200"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0"/>
        <a:ext cx="10515600" cy="1027906"/>
      </dsp:txXfrm>
    </dsp:sp>
    <dsp:sp modelId="{FA319DE2-D018-4616-AAFD-402361BBEE22}">
      <dsp:nvSpPr>
        <dsp:cNvPr id="0" name=""/>
        <dsp:cNvSpPr/>
      </dsp:nvSpPr>
      <dsp:spPr>
        <a:xfrm>
          <a:off x="0" y="1027906"/>
          <a:ext cx="1051560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4DF01-2C52-4643-ABD7-41131B53884E}">
      <dsp:nvSpPr>
        <dsp:cNvPr id="0" name=""/>
        <dsp:cNvSpPr/>
      </dsp:nvSpPr>
      <dsp:spPr>
        <a:xfrm>
          <a:off x="0" y="1027906"/>
          <a:ext cx="10515600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n-lt"/>
              <a:ea typeface="Open Sans"/>
              <a:cs typeface="Open Sans"/>
            </a:rPr>
            <a:t>Changes to the NIH Fellowship Application and Review Process</a:t>
          </a:r>
          <a:endParaRPr lang="en-US" sz="1800" kern="1200">
            <a:latin typeface="+mn-lt"/>
            <a:ea typeface="Open Sans"/>
            <a:cs typeface="Open Sans"/>
          </a:endParaRPr>
        </a:p>
      </dsp:txBody>
      <dsp:txXfrm>
        <a:off x="0" y="1027906"/>
        <a:ext cx="10515600" cy="1027906"/>
      </dsp:txXfrm>
    </dsp:sp>
    <dsp:sp modelId="{AFBC49F9-C36B-4AB5-9DD0-5824441216BD}">
      <dsp:nvSpPr>
        <dsp:cNvPr id="0" name=""/>
        <dsp:cNvSpPr/>
      </dsp:nvSpPr>
      <dsp:spPr>
        <a:xfrm>
          <a:off x="0" y="2055812"/>
          <a:ext cx="1051560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B76C2-C3E8-4233-8CEA-38451784B7C9}">
      <dsp:nvSpPr>
        <dsp:cNvPr id="0" name=""/>
        <dsp:cNvSpPr/>
      </dsp:nvSpPr>
      <dsp:spPr>
        <a:xfrm>
          <a:off x="0" y="2055812"/>
          <a:ext cx="10515600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n-lt"/>
              <a:ea typeface="Open Sans"/>
              <a:cs typeface="Open Sans"/>
            </a:rPr>
            <a:t>Preparing for Implementation</a:t>
          </a:r>
        </a:p>
      </dsp:txBody>
      <dsp:txXfrm>
        <a:off x="0" y="2055812"/>
        <a:ext cx="10515600" cy="1027906"/>
      </dsp:txXfrm>
    </dsp:sp>
    <dsp:sp modelId="{D425913A-0C4B-4279-9B99-8661DC501EFC}">
      <dsp:nvSpPr>
        <dsp:cNvPr id="0" name=""/>
        <dsp:cNvSpPr/>
      </dsp:nvSpPr>
      <dsp:spPr>
        <a:xfrm>
          <a:off x="0" y="3083718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554E7-182D-400B-81F4-7BCA24BF66E6}">
      <dsp:nvSpPr>
        <dsp:cNvPr id="0" name=""/>
        <dsp:cNvSpPr/>
      </dsp:nvSpPr>
      <dsp:spPr>
        <a:xfrm>
          <a:off x="0" y="3083718"/>
          <a:ext cx="10515600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Q&amp;A</a:t>
          </a:r>
        </a:p>
      </dsp:txBody>
      <dsp:txXfrm>
        <a:off x="0" y="3083718"/>
        <a:ext cx="10515600" cy="1027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B09E3-B829-4CB6-B5E6-8221C1167A7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7AE79-3558-4900-991E-C39EA11C68DE}">
      <dsp:nvSpPr>
        <dsp:cNvPr id="0" name=""/>
        <dsp:cNvSpPr/>
      </dsp:nvSpPr>
      <dsp:spPr>
        <a:xfrm rot="8100000">
          <a:off x="67999" y="501406"/>
          <a:ext cx="319993" cy="31999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A63D-FDDD-48F5-9CE4-50F57047F3E4}">
      <dsp:nvSpPr>
        <dsp:cNvPr id="0" name=""/>
        <dsp:cNvSpPr/>
      </dsp:nvSpPr>
      <dsp:spPr>
        <a:xfrm>
          <a:off x="103547" y="536955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B8239-9DBA-40BE-B543-D154332BB62B}">
      <dsp:nvSpPr>
        <dsp:cNvPr id="0" name=""/>
        <dsp:cNvSpPr/>
      </dsp:nvSpPr>
      <dsp:spPr>
        <a:xfrm>
          <a:off x="454265" y="887672"/>
          <a:ext cx="3824971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Calibri"/>
              <a:cs typeface="Calibri"/>
            </a:rPr>
            <a:t>A Center for Scientific Review (CSR) Advisory Council Working Group (CSRAC WG) was convened to e</a:t>
          </a:r>
          <a:r>
            <a:rPr lang="en-US" sz="1400" kern="1200" dirty="0"/>
            <a:t>valuate the fellowship review process and making recommendations to make it as effective and fair as possible for all</a:t>
          </a:r>
        </a:p>
      </dsp:txBody>
      <dsp:txXfrm>
        <a:off x="454265" y="887672"/>
        <a:ext cx="3824971" cy="1287996"/>
      </dsp:txXfrm>
    </dsp:sp>
    <dsp:sp modelId="{94892D3E-6077-4304-A8DF-8D9AAA85C10E}">
      <dsp:nvSpPr>
        <dsp:cNvPr id="0" name=""/>
        <dsp:cNvSpPr/>
      </dsp:nvSpPr>
      <dsp:spPr>
        <a:xfrm>
          <a:off x="454265" y="435133"/>
          <a:ext cx="3824971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/>
              </a:solidFill>
              <a:latin typeface="Calibri Light" panose="020F0302020204030204"/>
            </a:rPr>
            <a:t>September 2021</a:t>
          </a:r>
          <a:endParaRPr lang="en-US" sz="2000" kern="1200"/>
        </a:p>
      </dsp:txBody>
      <dsp:txXfrm>
        <a:off x="454265" y="435133"/>
        <a:ext cx="3824971" cy="452539"/>
      </dsp:txXfrm>
    </dsp:sp>
    <dsp:sp modelId="{46678F26-3211-467B-A6A0-0E24DD7F7870}">
      <dsp:nvSpPr>
        <dsp:cNvPr id="0" name=""/>
        <dsp:cNvSpPr/>
      </dsp:nvSpPr>
      <dsp:spPr>
        <a:xfrm>
          <a:off x="227996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EC0BF-F868-4647-88E4-B7B02BF33D56}">
      <dsp:nvSpPr>
        <dsp:cNvPr id="0" name=""/>
        <dsp:cNvSpPr/>
      </dsp:nvSpPr>
      <dsp:spPr>
        <a:xfrm>
          <a:off x="186394" y="2134940"/>
          <a:ext cx="81457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33A2E-E702-48FA-8110-31E73FDDDB1A}">
      <dsp:nvSpPr>
        <dsp:cNvPr id="0" name=""/>
        <dsp:cNvSpPr/>
      </dsp:nvSpPr>
      <dsp:spPr>
        <a:xfrm rot="18900000">
          <a:off x="5971747" y="3529937"/>
          <a:ext cx="319993" cy="319993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9089-8E8C-4A3E-BA31-426F332D0150}">
      <dsp:nvSpPr>
        <dsp:cNvPr id="0" name=""/>
        <dsp:cNvSpPr/>
      </dsp:nvSpPr>
      <dsp:spPr>
        <a:xfrm>
          <a:off x="6007296" y="3565486"/>
          <a:ext cx="248896" cy="24889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E9175-53C9-4473-B828-96DA4A178F77}">
      <dsp:nvSpPr>
        <dsp:cNvPr id="0" name=""/>
        <dsp:cNvSpPr/>
      </dsp:nvSpPr>
      <dsp:spPr>
        <a:xfrm>
          <a:off x="6358013" y="2175669"/>
          <a:ext cx="3824971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8890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CSRAC WG gathered data, public input, NIH input, including through a blog and content analysis, and presented interim reports to NIH grants policy committees</a:t>
          </a:r>
          <a:endParaRPr lang="en-US" sz="1400" kern="1200">
            <a:latin typeface="Calibri"/>
            <a:cs typeface="Calibri"/>
          </a:endParaRPr>
        </a:p>
      </dsp:txBody>
      <dsp:txXfrm>
        <a:off x="6358013" y="2175669"/>
        <a:ext cx="3824971" cy="1287996"/>
      </dsp:txXfrm>
    </dsp:sp>
    <dsp:sp modelId="{39E4B08F-6F2E-4517-8827-AEF513017EA5}">
      <dsp:nvSpPr>
        <dsp:cNvPr id="0" name=""/>
        <dsp:cNvSpPr/>
      </dsp:nvSpPr>
      <dsp:spPr>
        <a:xfrm>
          <a:off x="6358013" y="3463665"/>
          <a:ext cx="3824971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+mj-lt"/>
            </a:rPr>
            <a:t>Late 2021-Summer 2022</a:t>
          </a:r>
        </a:p>
      </dsp:txBody>
      <dsp:txXfrm>
        <a:off x="6358013" y="3463665"/>
        <a:ext cx="3824971" cy="452539"/>
      </dsp:txXfrm>
    </dsp:sp>
    <dsp:sp modelId="{D441EB90-96E2-4732-A909-8CD940D9AEA1}">
      <dsp:nvSpPr>
        <dsp:cNvPr id="0" name=""/>
        <dsp:cNvSpPr/>
      </dsp:nvSpPr>
      <dsp:spPr>
        <a:xfrm>
          <a:off x="613174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A6F06-905F-4E3A-8A0E-A92DB47CBF88}">
      <dsp:nvSpPr>
        <dsp:cNvPr id="0" name=""/>
        <dsp:cNvSpPr/>
      </dsp:nvSpPr>
      <dsp:spPr>
        <a:xfrm>
          <a:off x="6090142" y="2134940"/>
          <a:ext cx="81457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B09E3-B829-4CB6-B5E6-8221C1167A79}">
      <dsp:nvSpPr>
        <dsp:cNvPr id="0" name=""/>
        <dsp:cNvSpPr/>
      </dsp:nvSpPr>
      <dsp:spPr>
        <a:xfrm>
          <a:off x="0" y="2595562"/>
          <a:ext cx="116014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AA538-7A55-44FD-B138-8AB6D460FE84}">
      <dsp:nvSpPr>
        <dsp:cNvPr id="0" name=""/>
        <dsp:cNvSpPr/>
      </dsp:nvSpPr>
      <dsp:spPr>
        <a:xfrm rot="8100000">
          <a:off x="84010" y="598175"/>
          <a:ext cx="381750" cy="38175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0E0B-F224-445D-986C-66CAC79D043A}">
      <dsp:nvSpPr>
        <dsp:cNvPr id="0" name=""/>
        <dsp:cNvSpPr/>
      </dsp:nvSpPr>
      <dsp:spPr>
        <a:xfrm>
          <a:off x="126419" y="640584"/>
          <a:ext cx="296932" cy="2969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4C13D-E8A3-40FD-B7C9-5A41427975A5}">
      <dsp:nvSpPr>
        <dsp:cNvPr id="0" name=""/>
        <dsp:cNvSpPr/>
      </dsp:nvSpPr>
      <dsp:spPr>
        <a:xfrm>
          <a:off x="544824" y="1058989"/>
          <a:ext cx="3858091" cy="153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/>
              <a:cs typeface="Calibri"/>
            </a:rPr>
            <a:t>CSR Advisory Council endorses the final report and recommendations</a:t>
          </a:r>
          <a:endParaRPr lang="en-US" sz="1400" kern="1200" dirty="0"/>
        </a:p>
      </dsp:txBody>
      <dsp:txXfrm>
        <a:off x="544824" y="1058989"/>
        <a:ext cx="3858091" cy="1536573"/>
      </dsp:txXfrm>
    </dsp:sp>
    <dsp:sp modelId="{4B083D59-629E-42BF-87DD-D3FE76202836}">
      <dsp:nvSpPr>
        <dsp:cNvPr id="0" name=""/>
        <dsp:cNvSpPr/>
      </dsp:nvSpPr>
      <dsp:spPr>
        <a:xfrm>
          <a:off x="544824" y="519112"/>
          <a:ext cx="385809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chemeClr val="tx1"/>
              </a:solidFill>
              <a:latin typeface="Calibri Light" panose="020F0302020204030204"/>
            </a:rPr>
            <a:t>September 2022</a:t>
          </a:r>
          <a:endParaRPr lang="en-US" sz="2000" kern="1200" dirty="0"/>
        </a:p>
      </dsp:txBody>
      <dsp:txXfrm>
        <a:off x="544824" y="519112"/>
        <a:ext cx="3858091" cy="539877"/>
      </dsp:txXfrm>
    </dsp:sp>
    <dsp:sp modelId="{25A7446D-67DF-4C8B-88A4-B9B8C67D30AF}">
      <dsp:nvSpPr>
        <dsp:cNvPr id="0" name=""/>
        <dsp:cNvSpPr/>
      </dsp:nvSpPr>
      <dsp:spPr>
        <a:xfrm>
          <a:off x="274885" y="1058989"/>
          <a:ext cx="0" cy="153657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329-0999-4D0B-97FB-8561C8ED282E}">
      <dsp:nvSpPr>
        <dsp:cNvPr id="0" name=""/>
        <dsp:cNvSpPr/>
      </dsp:nvSpPr>
      <dsp:spPr>
        <a:xfrm>
          <a:off x="225170" y="2546973"/>
          <a:ext cx="97177" cy="9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43D2-2FFC-4540-8776-2F9DA87B9D25}">
      <dsp:nvSpPr>
        <dsp:cNvPr id="0" name=""/>
        <dsp:cNvSpPr/>
      </dsp:nvSpPr>
      <dsp:spPr>
        <a:xfrm rot="18900000">
          <a:off x="2398427" y="4211198"/>
          <a:ext cx="381750" cy="38175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918DE-9370-40AD-AF69-409C386DCCB3}">
      <dsp:nvSpPr>
        <dsp:cNvPr id="0" name=""/>
        <dsp:cNvSpPr/>
      </dsp:nvSpPr>
      <dsp:spPr>
        <a:xfrm>
          <a:off x="2440837" y="4253607"/>
          <a:ext cx="296932" cy="2969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C101-6001-437F-B457-D98DFF7B494A}">
      <dsp:nvSpPr>
        <dsp:cNvPr id="0" name=""/>
        <dsp:cNvSpPr/>
      </dsp:nvSpPr>
      <dsp:spPr>
        <a:xfrm>
          <a:off x="2859241" y="2595562"/>
          <a:ext cx="3858091" cy="153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"/>
              <a:cs typeface="Calibri"/>
            </a:rPr>
            <a:t>Recommendations presented to major NIH leadership groups</a:t>
          </a:r>
          <a:endParaRPr lang="en-US" sz="1500" kern="1200"/>
        </a:p>
      </dsp:txBody>
      <dsp:txXfrm>
        <a:off x="2859241" y="2595562"/>
        <a:ext cx="3858091" cy="1536573"/>
      </dsp:txXfrm>
    </dsp:sp>
    <dsp:sp modelId="{9E76FD45-AE90-4D1A-845F-324FFBA9E7E4}">
      <dsp:nvSpPr>
        <dsp:cNvPr id="0" name=""/>
        <dsp:cNvSpPr/>
      </dsp:nvSpPr>
      <dsp:spPr>
        <a:xfrm>
          <a:off x="2859241" y="4132135"/>
          <a:ext cx="385809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/>
              </a:solidFill>
              <a:latin typeface="Calibri Light" panose="020F0302020204030204"/>
            </a:rPr>
            <a:t>Fall 2022</a:t>
          </a:r>
          <a:endParaRPr lang="en-US" sz="2000" kern="1200"/>
        </a:p>
      </dsp:txBody>
      <dsp:txXfrm>
        <a:off x="2859241" y="4132135"/>
        <a:ext cx="3858091" cy="539877"/>
      </dsp:txXfrm>
    </dsp:sp>
    <dsp:sp modelId="{7EF6DA29-9F5F-4255-A423-AA843ABAD8E1}">
      <dsp:nvSpPr>
        <dsp:cNvPr id="0" name=""/>
        <dsp:cNvSpPr/>
      </dsp:nvSpPr>
      <dsp:spPr>
        <a:xfrm>
          <a:off x="2589303" y="2595562"/>
          <a:ext cx="0" cy="153657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64643-8190-4BE3-AE49-9DE9D6BA132E}">
      <dsp:nvSpPr>
        <dsp:cNvPr id="0" name=""/>
        <dsp:cNvSpPr/>
      </dsp:nvSpPr>
      <dsp:spPr>
        <a:xfrm>
          <a:off x="2539588" y="2546973"/>
          <a:ext cx="97177" cy="9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40632-2906-4E5D-9F38-C24B64A62F57}">
      <dsp:nvSpPr>
        <dsp:cNvPr id="0" name=""/>
        <dsp:cNvSpPr/>
      </dsp:nvSpPr>
      <dsp:spPr>
        <a:xfrm rot="8100000">
          <a:off x="4712845" y="598175"/>
          <a:ext cx="381750" cy="38175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A02C5-A183-4E44-85C5-C95856B048CC}">
      <dsp:nvSpPr>
        <dsp:cNvPr id="0" name=""/>
        <dsp:cNvSpPr/>
      </dsp:nvSpPr>
      <dsp:spPr>
        <a:xfrm>
          <a:off x="4755254" y="640584"/>
          <a:ext cx="296932" cy="2969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EB2ED-6C43-439E-A49D-A65753428D56}">
      <dsp:nvSpPr>
        <dsp:cNvPr id="0" name=""/>
        <dsp:cNvSpPr/>
      </dsp:nvSpPr>
      <dsp:spPr>
        <a:xfrm>
          <a:off x="5173659" y="1058989"/>
          <a:ext cx="3858091" cy="153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Institute Directors approve major recommendations and NIH leadership directs their </a:t>
          </a:r>
          <a:r>
            <a:rPr lang="en-US" sz="1400" b="1" kern="1200">
              <a:latin typeface="Calibri Light" panose="020F0302020204030204"/>
            </a:rPr>
            <a:t>implementation</a:t>
          </a:r>
          <a:endParaRPr lang="en-US" sz="1400" kern="1200">
            <a:latin typeface="Calibri Light" panose="020F0302020204030204"/>
          </a:endParaRPr>
        </a:p>
      </dsp:txBody>
      <dsp:txXfrm>
        <a:off x="5173659" y="1058989"/>
        <a:ext cx="3858091" cy="1536573"/>
      </dsp:txXfrm>
    </dsp:sp>
    <dsp:sp modelId="{D3B8E5AA-B349-4CCE-A33B-AF5DBF7FCD1A}">
      <dsp:nvSpPr>
        <dsp:cNvPr id="0" name=""/>
        <dsp:cNvSpPr/>
      </dsp:nvSpPr>
      <dsp:spPr>
        <a:xfrm>
          <a:off x="5173659" y="519112"/>
          <a:ext cx="385809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latin typeface="+mj-lt"/>
            </a:rPr>
            <a:t>December 2022</a:t>
          </a:r>
        </a:p>
      </dsp:txBody>
      <dsp:txXfrm>
        <a:off x="5173659" y="519112"/>
        <a:ext cx="3858091" cy="539877"/>
      </dsp:txXfrm>
    </dsp:sp>
    <dsp:sp modelId="{5D8BBB05-0294-43A2-8DD5-83CD84D12619}">
      <dsp:nvSpPr>
        <dsp:cNvPr id="0" name=""/>
        <dsp:cNvSpPr/>
      </dsp:nvSpPr>
      <dsp:spPr>
        <a:xfrm>
          <a:off x="4903720" y="1058989"/>
          <a:ext cx="0" cy="153657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1357E-1077-4298-9EAA-A9A2FEA983A0}">
      <dsp:nvSpPr>
        <dsp:cNvPr id="0" name=""/>
        <dsp:cNvSpPr/>
      </dsp:nvSpPr>
      <dsp:spPr>
        <a:xfrm>
          <a:off x="4854006" y="2546973"/>
          <a:ext cx="97177" cy="9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BBE3-8D88-4A3F-BF3B-50BE724130D9}">
      <dsp:nvSpPr>
        <dsp:cNvPr id="0" name=""/>
        <dsp:cNvSpPr/>
      </dsp:nvSpPr>
      <dsp:spPr>
        <a:xfrm rot="18900000">
          <a:off x="7027262" y="4211198"/>
          <a:ext cx="381750" cy="381750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AA6BF-2FB0-455F-9124-142383132C4E}">
      <dsp:nvSpPr>
        <dsp:cNvPr id="0" name=""/>
        <dsp:cNvSpPr/>
      </dsp:nvSpPr>
      <dsp:spPr>
        <a:xfrm>
          <a:off x="7069672" y="4253607"/>
          <a:ext cx="296932" cy="29693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42B5-33F0-4A55-8A38-346D66A327CE}">
      <dsp:nvSpPr>
        <dsp:cNvPr id="0" name=""/>
        <dsp:cNvSpPr/>
      </dsp:nvSpPr>
      <dsp:spPr>
        <a:xfrm>
          <a:off x="7488076" y="2595562"/>
          <a:ext cx="3858091" cy="1536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latin typeface="Calibri"/>
              <a:ea typeface="Calibri"/>
              <a:cs typeface="Calibri"/>
            </a:rPr>
            <a:t>NIH</a:t>
          </a:r>
          <a:r>
            <a:rPr lang="en-US" sz="1500" kern="1200">
              <a:latin typeface="Calibri"/>
              <a:ea typeface="Calibri"/>
              <a:cs typeface="Calibri"/>
            </a:rPr>
            <a:t> issues RFI asking for feedback on proposed changes</a:t>
          </a:r>
          <a:endParaRPr lang="en-US" sz="1500" kern="1200"/>
        </a:p>
      </dsp:txBody>
      <dsp:txXfrm>
        <a:off x="7488076" y="2595562"/>
        <a:ext cx="3858091" cy="1536573"/>
      </dsp:txXfrm>
    </dsp:sp>
    <dsp:sp modelId="{21DAB8BB-FC06-4BAC-91E1-85B52C4D5576}">
      <dsp:nvSpPr>
        <dsp:cNvPr id="0" name=""/>
        <dsp:cNvSpPr/>
      </dsp:nvSpPr>
      <dsp:spPr>
        <a:xfrm>
          <a:off x="7488076" y="4132135"/>
          <a:ext cx="3858091" cy="53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/>
              </a:solidFill>
              <a:latin typeface="+mj-lt"/>
              <a:ea typeface="Calibri"/>
              <a:cs typeface="Calibri"/>
            </a:rPr>
            <a:t>April 2023</a:t>
          </a:r>
        </a:p>
      </dsp:txBody>
      <dsp:txXfrm>
        <a:off x="7488076" y="4132135"/>
        <a:ext cx="3858091" cy="539877"/>
      </dsp:txXfrm>
    </dsp:sp>
    <dsp:sp modelId="{AA406162-E927-4F33-970F-2F885AFB658C}">
      <dsp:nvSpPr>
        <dsp:cNvPr id="0" name=""/>
        <dsp:cNvSpPr/>
      </dsp:nvSpPr>
      <dsp:spPr>
        <a:xfrm>
          <a:off x="7218138" y="2595562"/>
          <a:ext cx="0" cy="1536573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A483B-74E5-4D55-815A-EB6A8D6872BB}">
      <dsp:nvSpPr>
        <dsp:cNvPr id="0" name=""/>
        <dsp:cNvSpPr/>
      </dsp:nvSpPr>
      <dsp:spPr>
        <a:xfrm>
          <a:off x="7168423" y="2546973"/>
          <a:ext cx="97177" cy="97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B09E3-B829-4CB6-B5E6-8221C1167A79}">
      <dsp:nvSpPr>
        <dsp:cNvPr id="0" name=""/>
        <dsp:cNvSpPr/>
      </dsp:nvSpPr>
      <dsp:spPr>
        <a:xfrm>
          <a:off x="0" y="2401093"/>
          <a:ext cx="1190196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47A5-B2A4-451D-AB72-7C21C3AE4DF5}">
      <dsp:nvSpPr>
        <dsp:cNvPr id="0" name=""/>
        <dsp:cNvSpPr/>
      </dsp:nvSpPr>
      <dsp:spPr>
        <a:xfrm rot="8100000">
          <a:off x="74103" y="556539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5DD84-87E6-4015-88FF-DFC4D8B523B7}">
      <dsp:nvSpPr>
        <dsp:cNvPr id="0" name=""/>
        <dsp:cNvSpPr/>
      </dsp:nvSpPr>
      <dsp:spPr>
        <a:xfrm>
          <a:off x="112628" y="595064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66147-57A8-4ACB-A735-EE65345C753A}">
      <dsp:nvSpPr>
        <dsp:cNvPr id="0" name=""/>
        <dsp:cNvSpPr/>
      </dsp:nvSpPr>
      <dsp:spPr>
        <a:xfrm>
          <a:off x="492712" y="979646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Release of </a:t>
          </a:r>
          <a:r>
            <a:rPr lang="en-US" sz="1200" b="0" kern="1200">
              <a:latin typeface="Calibri"/>
              <a:cs typeface="Calibri"/>
              <a:hlinkClick xmlns:r="http://schemas.openxmlformats.org/officeDocument/2006/relationships" r:id="rId1"/>
            </a:rPr>
            <a:t>Guide Notice NOT-OD-24-107 </a:t>
          </a:r>
          <a:r>
            <a:rPr lang="en-US" sz="1200" b="0" kern="1200">
              <a:latin typeface="Calibri"/>
              <a:cs typeface="Calibri"/>
            </a:rPr>
            <a:t>on the Revisions to Fellowship Application and Review Process</a:t>
          </a:r>
          <a:endParaRPr lang="en-US" sz="1200" b="0" kern="1200">
            <a:latin typeface="Calibri Light" panose="020F0302020204030204"/>
          </a:endParaRPr>
        </a:p>
      </dsp:txBody>
      <dsp:txXfrm>
        <a:off x="492712" y="979646"/>
        <a:ext cx="2161225" cy="1421447"/>
      </dsp:txXfrm>
    </dsp:sp>
    <dsp:sp modelId="{84EA2319-8FC3-4F7A-BD24-EF53455B181E}">
      <dsp:nvSpPr>
        <dsp:cNvPr id="0" name=""/>
        <dsp:cNvSpPr/>
      </dsp:nvSpPr>
      <dsp:spPr>
        <a:xfrm>
          <a:off x="492712" y="480218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solidFill>
                <a:schemeClr val="tx1"/>
              </a:solidFill>
              <a:latin typeface="+mj-lt"/>
            </a:rPr>
            <a:t>April 2024</a:t>
          </a:r>
          <a:endParaRPr lang="en-US" sz="1600" b="1" kern="1200">
            <a:latin typeface="+mj-lt"/>
          </a:endParaRPr>
        </a:p>
      </dsp:txBody>
      <dsp:txXfrm>
        <a:off x="492712" y="480218"/>
        <a:ext cx="2161225" cy="499427"/>
      </dsp:txXfrm>
    </dsp:sp>
    <dsp:sp modelId="{E5C2A6C0-B707-4F97-B93F-BE35A69508A1}">
      <dsp:nvSpPr>
        <dsp:cNvPr id="0" name=""/>
        <dsp:cNvSpPr/>
      </dsp:nvSpPr>
      <dsp:spPr>
        <a:xfrm>
          <a:off x="247496" y="979646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B29C0-771A-4AEF-B23F-C69C301CEA6D}">
      <dsp:nvSpPr>
        <dsp:cNvPr id="0" name=""/>
        <dsp:cNvSpPr/>
      </dsp:nvSpPr>
      <dsp:spPr>
        <a:xfrm>
          <a:off x="207856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B8928-CBD0-48EE-AE5F-DD9A29FE09EC}">
      <dsp:nvSpPr>
        <dsp:cNvPr id="0" name=""/>
        <dsp:cNvSpPr/>
      </dsp:nvSpPr>
      <dsp:spPr>
        <a:xfrm rot="18900000">
          <a:off x="1394924" y="3898861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CA1E-C170-4525-B3C9-F13FBA6B18EE}">
      <dsp:nvSpPr>
        <dsp:cNvPr id="0" name=""/>
        <dsp:cNvSpPr/>
      </dsp:nvSpPr>
      <dsp:spPr>
        <a:xfrm>
          <a:off x="1433449" y="3937386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CB7C6-8786-4658-A4AB-61FF2E42D559}">
      <dsp:nvSpPr>
        <dsp:cNvPr id="0" name=""/>
        <dsp:cNvSpPr/>
      </dsp:nvSpPr>
      <dsp:spPr>
        <a:xfrm>
          <a:off x="1813533" y="2401093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+mn-lt"/>
            </a:rPr>
            <a:t>Staff training begins</a:t>
          </a:r>
        </a:p>
      </dsp:txBody>
      <dsp:txXfrm>
        <a:off x="1813533" y="2401093"/>
        <a:ext cx="2161225" cy="1421447"/>
      </dsp:txXfrm>
    </dsp:sp>
    <dsp:sp modelId="{5A6F2852-8A0F-463A-B35D-435F857DC276}">
      <dsp:nvSpPr>
        <dsp:cNvPr id="0" name=""/>
        <dsp:cNvSpPr/>
      </dsp:nvSpPr>
      <dsp:spPr>
        <a:xfrm>
          <a:off x="1813533" y="3822540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</a:rPr>
            <a:t>Summer 2024</a:t>
          </a:r>
        </a:p>
      </dsp:txBody>
      <dsp:txXfrm>
        <a:off x="1813533" y="3822540"/>
        <a:ext cx="2161225" cy="499427"/>
      </dsp:txXfrm>
    </dsp:sp>
    <dsp:sp modelId="{ADB01518-C08B-46B1-8C7A-92417A5D3AC1}">
      <dsp:nvSpPr>
        <dsp:cNvPr id="0" name=""/>
        <dsp:cNvSpPr/>
      </dsp:nvSpPr>
      <dsp:spPr>
        <a:xfrm>
          <a:off x="1568317" y="2401093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C108A-545D-4992-87A9-8C7C2ACAB8E8}">
      <dsp:nvSpPr>
        <dsp:cNvPr id="0" name=""/>
        <dsp:cNvSpPr/>
      </dsp:nvSpPr>
      <dsp:spPr>
        <a:xfrm>
          <a:off x="1528677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27AA3-DBD0-43FB-A380-AFBC52AA361B}">
      <dsp:nvSpPr>
        <dsp:cNvPr id="0" name=""/>
        <dsp:cNvSpPr/>
      </dsp:nvSpPr>
      <dsp:spPr>
        <a:xfrm rot="8100000">
          <a:off x="2715745" y="556539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AA18E-5B2D-426D-B8EB-5C278E832FEA}">
      <dsp:nvSpPr>
        <dsp:cNvPr id="0" name=""/>
        <dsp:cNvSpPr/>
      </dsp:nvSpPr>
      <dsp:spPr>
        <a:xfrm>
          <a:off x="2754270" y="595064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20CFF-E14C-4299-9A64-739B144CC8B3}">
      <dsp:nvSpPr>
        <dsp:cNvPr id="0" name=""/>
        <dsp:cNvSpPr/>
      </dsp:nvSpPr>
      <dsp:spPr>
        <a:xfrm>
          <a:off x="3134354" y="979646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Public webinar on the revisions to fellowship applications and review</a:t>
          </a:r>
          <a:endParaRPr lang="en-US" sz="1200" kern="1200"/>
        </a:p>
      </dsp:txBody>
      <dsp:txXfrm>
        <a:off x="3134354" y="979646"/>
        <a:ext cx="2161225" cy="1421447"/>
      </dsp:txXfrm>
    </dsp:sp>
    <dsp:sp modelId="{38B964FE-ACC2-4690-B312-FBA0AC8E0F07}">
      <dsp:nvSpPr>
        <dsp:cNvPr id="0" name=""/>
        <dsp:cNvSpPr/>
      </dsp:nvSpPr>
      <dsp:spPr>
        <a:xfrm>
          <a:off x="3134354" y="480218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</a:rPr>
            <a:t>September 2024</a:t>
          </a:r>
        </a:p>
      </dsp:txBody>
      <dsp:txXfrm>
        <a:off x="3134354" y="480218"/>
        <a:ext cx="2161225" cy="499427"/>
      </dsp:txXfrm>
    </dsp:sp>
    <dsp:sp modelId="{105ACC9A-C8D0-4FA1-929D-21C746151B9B}">
      <dsp:nvSpPr>
        <dsp:cNvPr id="0" name=""/>
        <dsp:cNvSpPr/>
      </dsp:nvSpPr>
      <dsp:spPr>
        <a:xfrm>
          <a:off x="2889138" y="979646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A347E-9328-4553-BFAF-19A2E4AA9B5D}">
      <dsp:nvSpPr>
        <dsp:cNvPr id="0" name=""/>
        <dsp:cNvSpPr/>
      </dsp:nvSpPr>
      <dsp:spPr>
        <a:xfrm>
          <a:off x="2849498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AA538-7A55-44FD-B138-8AB6D460FE84}">
      <dsp:nvSpPr>
        <dsp:cNvPr id="0" name=""/>
        <dsp:cNvSpPr/>
      </dsp:nvSpPr>
      <dsp:spPr>
        <a:xfrm rot="18900000">
          <a:off x="4036566" y="3898861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30E0B-F224-445D-986C-66CAC79D043A}">
      <dsp:nvSpPr>
        <dsp:cNvPr id="0" name=""/>
        <dsp:cNvSpPr/>
      </dsp:nvSpPr>
      <dsp:spPr>
        <a:xfrm>
          <a:off x="4075091" y="3937386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4C13D-E8A3-40FD-B7C9-5A41427975A5}">
      <dsp:nvSpPr>
        <dsp:cNvPr id="0" name=""/>
        <dsp:cNvSpPr/>
      </dsp:nvSpPr>
      <dsp:spPr>
        <a:xfrm>
          <a:off x="4455175" y="2401093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Fellowship application guide and fellowship form packages become available</a:t>
          </a:r>
        </a:p>
      </dsp:txBody>
      <dsp:txXfrm>
        <a:off x="4455175" y="2401093"/>
        <a:ext cx="2161225" cy="1421447"/>
      </dsp:txXfrm>
    </dsp:sp>
    <dsp:sp modelId="{4B083D59-629E-42BF-87DD-D3FE76202836}">
      <dsp:nvSpPr>
        <dsp:cNvPr id="0" name=""/>
        <dsp:cNvSpPr/>
      </dsp:nvSpPr>
      <dsp:spPr>
        <a:xfrm>
          <a:off x="4455175" y="3822540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</a:rPr>
            <a:t>November 2024</a:t>
          </a:r>
        </a:p>
      </dsp:txBody>
      <dsp:txXfrm>
        <a:off x="4455175" y="3822540"/>
        <a:ext cx="2161225" cy="499427"/>
      </dsp:txXfrm>
    </dsp:sp>
    <dsp:sp modelId="{25A7446D-67DF-4C8B-88A4-B9B8C67D30AF}">
      <dsp:nvSpPr>
        <dsp:cNvPr id="0" name=""/>
        <dsp:cNvSpPr/>
      </dsp:nvSpPr>
      <dsp:spPr>
        <a:xfrm>
          <a:off x="4209960" y="2401093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329-0999-4D0B-97FB-8561C8ED282E}">
      <dsp:nvSpPr>
        <dsp:cNvPr id="0" name=""/>
        <dsp:cNvSpPr/>
      </dsp:nvSpPr>
      <dsp:spPr>
        <a:xfrm>
          <a:off x="4170319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FE8A3-736F-4D9A-BBAE-2C0B528D294A}">
      <dsp:nvSpPr>
        <dsp:cNvPr id="0" name=""/>
        <dsp:cNvSpPr/>
      </dsp:nvSpPr>
      <dsp:spPr>
        <a:xfrm rot="8100000">
          <a:off x="5357387" y="556539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24A96-A696-4B83-8E49-ADB6878ADAAF}">
      <dsp:nvSpPr>
        <dsp:cNvPr id="0" name=""/>
        <dsp:cNvSpPr/>
      </dsp:nvSpPr>
      <dsp:spPr>
        <a:xfrm>
          <a:off x="5395912" y="595064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03A19-AA92-4CEE-A0EB-5661FD618B30}">
      <dsp:nvSpPr>
        <dsp:cNvPr id="0" name=""/>
        <dsp:cNvSpPr/>
      </dsp:nvSpPr>
      <dsp:spPr>
        <a:xfrm>
          <a:off x="5775996" y="979646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2"/>
              </a:solidFill>
              <a:latin typeface="Calibri"/>
              <a:ea typeface="Calibri"/>
              <a:cs typeface="Calibri"/>
            </a:rPr>
            <a:t>Updated SF424 available after December 8 fellowship deadline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>
            <a:solidFill>
              <a:schemeClr val="accent2"/>
            </a:solidFill>
            <a:latin typeface="Calibri"/>
            <a:ea typeface="Calibri"/>
            <a:cs typeface="Calibri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2"/>
              </a:solidFill>
              <a:latin typeface="Calibri"/>
              <a:ea typeface="Calibri"/>
              <a:cs typeface="Calibri"/>
            </a:rPr>
            <a:t>Parent announcements published </a:t>
          </a:r>
        </a:p>
      </dsp:txBody>
      <dsp:txXfrm>
        <a:off x="5775996" y="979646"/>
        <a:ext cx="2161225" cy="1421447"/>
      </dsp:txXfrm>
    </dsp:sp>
    <dsp:sp modelId="{A6C964C1-1A2A-4EA8-B464-E3ADC4590D27}">
      <dsp:nvSpPr>
        <dsp:cNvPr id="0" name=""/>
        <dsp:cNvSpPr/>
      </dsp:nvSpPr>
      <dsp:spPr>
        <a:xfrm>
          <a:off x="5775996" y="480218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ea typeface="Calibri"/>
              <a:cs typeface="Calibri"/>
            </a:rPr>
            <a:t>Mid-December 2024</a:t>
          </a:r>
        </a:p>
      </dsp:txBody>
      <dsp:txXfrm>
        <a:off x="5775996" y="480218"/>
        <a:ext cx="2161225" cy="499427"/>
      </dsp:txXfrm>
    </dsp:sp>
    <dsp:sp modelId="{0BC1AACA-E6B0-427A-9A87-60DD4E50BEE2}">
      <dsp:nvSpPr>
        <dsp:cNvPr id="0" name=""/>
        <dsp:cNvSpPr/>
      </dsp:nvSpPr>
      <dsp:spPr>
        <a:xfrm>
          <a:off x="5530781" y="979646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C38F0-0EAD-4B54-B46E-9FBAC391776B}">
      <dsp:nvSpPr>
        <dsp:cNvPr id="0" name=""/>
        <dsp:cNvSpPr/>
      </dsp:nvSpPr>
      <dsp:spPr>
        <a:xfrm>
          <a:off x="5491140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43D2-2FFC-4540-8776-2F9DA87B9D25}">
      <dsp:nvSpPr>
        <dsp:cNvPr id="0" name=""/>
        <dsp:cNvSpPr/>
      </dsp:nvSpPr>
      <dsp:spPr>
        <a:xfrm rot="18900000">
          <a:off x="6678208" y="3898861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918DE-9370-40AD-AF69-409C386DCCB3}">
      <dsp:nvSpPr>
        <dsp:cNvPr id="0" name=""/>
        <dsp:cNvSpPr/>
      </dsp:nvSpPr>
      <dsp:spPr>
        <a:xfrm>
          <a:off x="6716733" y="3937386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5C101-6001-437F-B457-D98DFF7B494A}">
      <dsp:nvSpPr>
        <dsp:cNvPr id="0" name=""/>
        <dsp:cNvSpPr/>
      </dsp:nvSpPr>
      <dsp:spPr>
        <a:xfrm>
          <a:off x="7096817" y="2401093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2"/>
              </a:solidFill>
              <a:latin typeface="Calibri"/>
              <a:cs typeface="Calibri"/>
            </a:rPr>
            <a:t>All applications due on or after this date will use the revised application and review process</a:t>
          </a:r>
        </a:p>
      </dsp:txBody>
      <dsp:txXfrm>
        <a:off x="7096817" y="2401093"/>
        <a:ext cx="2161225" cy="1421447"/>
      </dsp:txXfrm>
    </dsp:sp>
    <dsp:sp modelId="{9E76FD45-AE90-4D1A-845F-324FFBA9E7E4}">
      <dsp:nvSpPr>
        <dsp:cNvPr id="0" name=""/>
        <dsp:cNvSpPr/>
      </dsp:nvSpPr>
      <dsp:spPr>
        <a:xfrm>
          <a:off x="7096817" y="3822540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</a:rPr>
            <a:t>January 25, 2025</a:t>
          </a:r>
        </a:p>
      </dsp:txBody>
      <dsp:txXfrm>
        <a:off x="7096817" y="3822540"/>
        <a:ext cx="2161225" cy="499427"/>
      </dsp:txXfrm>
    </dsp:sp>
    <dsp:sp modelId="{7EF6DA29-9F5F-4255-A423-AA843ABAD8E1}">
      <dsp:nvSpPr>
        <dsp:cNvPr id="0" name=""/>
        <dsp:cNvSpPr/>
      </dsp:nvSpPr>
      <dsp:spPr>
        <a:xfrm>
          <a:off x="6851602" y="2401093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64643-8190-4BE3-AE49-9DE9D6BA132E}">
      <dsp:nvSpPr>
        <dsp:cNvPr id="0" name=""/>
        <dsp:cNvSpPr/>
      </dsp:nvSpPr>
      <dsp:spPr>
        <a:xfrm>
          <a:off x="6811961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912F6-433C-44A1-B432-827C1B54521A}">
      <dsp:nvSpPr>
        <dsp:cNvPr id="0" name=""/>
        <dsp:cNvSpPr/>
      </dsp:nvSpPr>
      <dsp:spPr>
        <a:xfrm rot="8100000">
          <a:off x="7999029" y="556539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46473-C2F8-4D55-A187-43A74ABA9EA4}">
      <dsp:nvSpPr>
        <dsp:cNvPr id="0" name=""/>
        <dsp:cNvSpPr/>
      </dsp:nvSpPr>
      <dsp:spPr>
        <a:xfrm>
          <a:off x="8037554" y="595064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9E901-3A09-41B0-832C-D572347EA7D4}">
      <dsp:nvSpPr>
        <dsp:cNvPr id="0" name=""/>
        <dsp:cNvSpPr/>
      </dsp:nvSpPr>
      <dsp:spPr>
        <a:xfrm>
          <a:off x="8417638" y="979646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solidFill>
                <a:schemeClr val="accent1"/>
              </a:solidFill>
              <a:latin typeface="Calibri"/>
              <a:cs typeface="Calibri"/>
            </a:rPr>
            <a:t>Second public webinar for applicants new to NIH Fellowships (registration information forthcoming)</a:t>
          </a:r>
        </a:p>
      </dsp:txBody>
      <dsp:txXfrm>
        <a:off x="8417638" y="979646"/>
        <a:ext cx="2161225" cy="1421447"/>
      </dsp:txXfrm>
    </dsp:sp>
    <dsp:sp modelId="{670A899A-6678-44A0-AAFB-99AED44E3BB2}">
      <dsp:nvSpPr>
        <dsp:cNvPr id="0" name=""/>
        <dsp:cNvSpPr/>
      </dsp:nvSpPr>
      <dsp:spPr>
        <a:xfrm>
          <a:off x="8417638" y="480218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cs typeface="Calibri"/>
            </a:rPr>
            <a:t>Late January 2025</a:t>
          </a:r>
        </a:p>
      </dsp:txBody>
      <dsp:txXfrm>
        <a:off x="8417638" y="480218"/>
        <a:ext cx="2161225" cy="499427"/>
      </dsp:txXfrm>
    </dsp:sp>
    <dsp:sp modelId="{83D48500-AF0C-47F6-9C32-A2F8EE7B71AE}">
      <dsp:nvSpPr>
        <dsp:cNvPr id="0" name=""/>
        <dsp:cNvSpPr/>
      </dsp:nvSpPr>
      <dsp:spPr>
        <a:xfrm>
          <a:off x="8172423" y="979646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84836-B933-46D2-8F88-97B5CD2D6F1A}">
      <dsp:nvSpPr>
        <dsp:cNvPr id="0" name=""/>
        <dsp:cNvSpPr/>
      </dsp:nvSpPr>
      <dsp:spPr>
        <a:xfrm>
          <a:off x="8132782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E8EF-F45D-4949-B889-4AB5726AF085}">
      <dsp:nvSpPr>
        <dsp:cNvPr id="0" name=""/>
        <dsp:cNvSpPr/>
      </dsp:nvSpPr>
      <dsp:spPr>
        <a:xfrm rot="18900000">
          <a:off x="9319850" y="3898861"/>
          <a:ext cx="346786" cy="34678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688F1-E7E2-4117-A84A-C3199C93316B}">
      <dsp:nvSpPr>
        <dsp:cNvPr id="0" name=""/>
        <dsp:cNvSpPr/>
      </dsp:nvSpPr>
      <dsp:spPr>
        <a:xfrm>
          <a:off x="9358375" y="3937386"/>
          <a:ext cx="269736" cy="26973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C91CF-C658-4F64-A342-E3869896A626}">
      <dsp:nvSpPr>
        <dsp:cNvPr id="0" name=""/>
        <dsp:cNvSpPr/>
      </dsp:nvSpPr>
      <dsp:spPr>
        <a:xfrm>
          <a:off x="9738459" y="2401093"/>
          <a:ext cx="2161225" cy="1421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Reviewer training will begin prior to the time of first review</a:t>
          </a:r>
        </a:p>
      </dsp:txBody>
      <dsp:txXfrm>
        <a:off x="9738459" y="2401093"/>
        <a:ext cx="2161225" cy="1421447"/>
      </dsp:txXfrm>
    </dsp:sp>
    <dsp:sp modelId="{2AAE842D-667F-446C-9EBF-D8C66C05C902}">
      <dsp:nvSpPr>
        <dsp:cNvPr id="0" name=""/>
        <dsp:cNvSpPr/>
      </dsp:nvSpPr>
      <dsp:spPr>
        <a:xfrm>
          <a:off x="9738459" y="3822540"/>
          <a:ext cx="2161225" cy="499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+mj-lt"/>
              <a:cs typeface="Calibri"/>
            </a:rPr>
            <a:t>Spring 2025</a:t>
          </a:r>
        </a:p>
      </dsp:txBody>
      <dsp:txXfrm>
        <a:off x="9738459" y="3822540"/>
        <a:ext cx="2161225" cy="499427"/>
      </dsp:txXfrm>
    </dsp:sp>
    <dsp:sp modelId="{84099627-4D2B-4C82-82C9-816ACBFFC05A}">
      <dsp:nvSpPr>
        <dsp:cNvPr id="0" name=""/>
        <dsp:cNvSpPr/>
      </dsp:nvSpPr>
      <dsp:spPr>
        <a:xfrm>
          <a:off x="9493244" y="2401093"/>
          <a:ext cx="0" cy="142144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068C9-0161-4911-9736-16D7BEE287B4}">
      <dsp:nvSpPr>
        <dsp:cNvPr id="0" name=""/>
        <dsp:cNvSpPr/>
      </dsp:nvSpPr>
      <dsp:spPr>
        <a:xfrm>
          <a:off x="9453604" y="2356145"/>
          <a:ext cx="88277" cy="89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9A1D-263B-4011-9FD3-4852D7401EE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17A74-BAF8-4F0B-85B2-4F2667CF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2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8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0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9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45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1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While we have spent considerable time describing the important changes to fellowship application review post January 25, 2025, I want to mention the steps taken to implement these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7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The page has been updated to indicate that a new site with more resources is coming. As a note, we will be adding alert text like that shown here to the current page - prior to the release of the Uber Notice next week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6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8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/>
              <a:t>No changes </a:t>
            </a:r>
            <a:r>
              <a:rPr lang="en-US" sz="1200"/>
              <a:t>to </a:t>
            </a:r>
            <a:r>
              <a:rPr lang="en-US" sz="1200" b="1"/>
              <a:t>Additional Review Criteria </a:t>
            </a:r>
            <a:r>
              <a:rPr lang="en-US" sz="1200"/>
              <a:t>(e.g., Protections for Human Subjects; Inclusion of Women, Minorities and Individuals Across the Lifespan; etc.) or to </a:t>
            </a:r>
            <a:r>
              <a:rPr lang="en-US" sz="1200" b="1"/>
              <a:t>Additional Review Considerations </a:t>
            </a:r>
            <a:r>
              <a:rPr lang="en-US" sz="1200"/>
              <a:t>(e.g., Training in the Responsible Conduct of Research, Resource Sharing Plans, Budget, etc.).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56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17A74-BAF8-4F0B-85B2-4F2667CF76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hscmd.org/community-initiatives-and-outreach/hhs-logo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hscmd.org/community-initiatives-and-outreach/hhs-logo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hscmd.org/community-initiatives-and-outreach/hhs-logo/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3050-A702-327E-AB58-2FB592380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0878C-8612-4670-CEDC-9E00BE28E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8DBB-8B63-39A7-ADC6-905D1557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2AAE-38AB-C3DD-4CA8-7714FD76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77D5-B9AF-C107-1D5F-F4E00DDB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0332-4098-6F1D-62A3-EF59B65C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DF751-1390-0E3A-E3C5-EBC341EA6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AC9D-12B6-CD71-1DA1-F075CB37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76F46-5477-66A0-60F9-CC47685C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3C8AA-CAA2-E332-8F7E-D7E5869F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1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5CC87-C7E0-F521-8BF5-2C625D489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BEB05-AFB5-79C7-FD8B-B37D86330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06CF-F651-A5DA-AF8F-3A953FFA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8211-0A57-E0A9-0B90-F91F2BC4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FDDA-2436-A617-8FB9-E0108051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/>
        </p:nvSpPr>
        <p:spPr>
          <a:xfrm>
            <a:off x="914400" y="934648"/>
            <a:ext cx="10325100" cy="4316931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/>
        </p:nvSpPr>
        <p:spPr>
          <a:xfrm>
            <a:off x="5161844" y="1527399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1" y="1933574"/>
            <a:ext cx="8696324" cy="2982913"/>
          </a:xfrm>
        </p:spPr>
        <p:txBody>
          <a:bodyPr anchor="t">
            <a:normAutofit/>
          </a:bodyPr>
          <a:lstStyle>
            <a:lvl1pPr algn="ctr"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to edit Master title style</a:t>
            </a:r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87DB9C2C-EB91-0678-5958-D9767CAF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3" y="5838277"/>
            <a:ext cx="4224537" cy="655321"/>
          </a:xfrm>
          <a:prstGeom prst="rect">
            <a:avLst/>
          </a:prstGeom>
        </p:spPr>
      </p:pic>
      <p:pic>
        <p:nvPicPr>
          <p:cNvPr id="2" name="Picture 1" descr="HHS logo">
            <a:extLst>
              <a:ext uri="{FF2B5EF4-FFF2-40B4-BE49-F238E27FC236}">
                <a16:creationId xmlns:a16="http://schemas.microsoft.com/office/drawing/2014/main" id="{96D5C3A3-3705-E066-4509-96584512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0475" y="5742796"/>
            <a:ext cx="904823" cy="8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7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95763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>
            <a:extLst>
              <a:ext uri="{FF2B5EF4-FFF2-40B4-BE49-F238E27FC236}">
                <a16:creationId xmlns:a16="http://schemas.microsoft.com/office/drawing/2014/main" id="{13A73589-92E1-4286-887D-1299FB3A707E}"/>
              </a:ext>
            </a:extLst>
          </p:cNvPr>
          <p:cNvSpPr/>
          <p:nvPr/>
        </p:nvSpPr>
        <p:spPr>
          <a:xfrm>
            <a:off x="0" y="6429022"/>
            <a:ext cx="12192000" cy="428978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572F3B3B-DFD2-435D-AC4F-505539DDDC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8444" y="4204841"/>
            <a:ext cx="10577689" cy="694359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 spc="8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HERE TO EDIT MASTER SUBTITLE STYLE</a:t>
            </a:r>
          </a:p>
        </p:txBody>
      </p:sp>
      <p:sp>
        <p:nvSpPr>
          <p:cNvPr id="37" name="Title">
            <a:extLst>
              <a:ext uri="{FF2B5EF4-FFF2-40B4-BE49-F238E27FC236}">
                <a16:creationId xmlns:a16="http://schemas.microsoft.com/office/drawing/2014/main" id="{F643A7B6-8211-4211-8094-CD4EC7CCF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444" y="1653820"/>
            <a:ext cx="10577689" cy="2398715"/>
          </a:xfrm>
        </p:spPr>
        <p:txBody>
          <a:bodyPr anchor="b">
            <a:noAutofit/>
          </a:bodyPr>
          <a:lstStyle>
            <a:lvl1pPr algn="ctr">
              <a:defRPr sz="8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8F1EE22A-6664-4420-B4FC-3AF6C5498B2F}"/>
              </a:ext>
            </a:extLst>
          </p:cNvPr>
          <p:cNvSpPr/>
          <p:nvPr/>
        </p:nvSpPr>
        <p:spPr>
          <a:xfrm>
            <a:off x="5173132" y="1286935"/>
            <a:ext cx="1868311" cy="158044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D0806970-6BEC-C249-795F-C1EDD9CE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52" y="5525389"/>
            <a:ext cx="4224537" cy="6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2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or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6D1DDBC-2885-45F4-A36C-93F35D0D15EC}"/>
              </a:ext>
            </a:extLst>
          </p:cNvPr>
          <p:cNvSpPr/>
          <p:nvPr/>
        </p:nvSpPr>
        <p:spPr>
          <a:xfrm>
            <a:off x="914400" y="934648"/>
            <a:ext cx="10325100" cy="4316931"/>
          </a:xfrm>
          <a:prstGeom prst="rect">
            <a:avLst/>
          </a:pr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08930F0-E118-4C84-B457-FECE21F707C4}"/>
              </a:ext>
            </a:extLst>
          </p:cNvPr>
          <p:cNvSpPr/>
          <p:nvPr/>
        </p:nvSpPr>
        <p:spPr>
          <a:xfrm>
            <a:off x="5161844" y="1527399"/>
            <a:ext cx="1868311" cy="15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550EDEDA-96DE-4DF0-8227-D77DF6944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2601" y="1933574"/>
            <a:ext cx="8696324" cy="2982913"/>
          </a:xfrm>
        </p:spPr>
        <p:txBody>
          <a:bodyPr anchor="t">
            <a:normAutofit/>
          </a:bodyPr>
          <a:lstStyle>
            <a:lvl1pPr algn="ctr">
              <a:lnSpc>
                <a:spcPts val="4200"/>
              </a:lnSpc>
              <a:defRPr sz="3200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to edit Master title style</a:t>
            </a:r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87DB9C2C-EB91-0678-5958-D9767CAF6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13" y="5838277"/>
            <a:ext cx="4224537" cy="655321"/>
          </a:xfrm>
          <a:prstGeom prst="rect">
            <a:avLst/>
          </a:prstGeom>
        </p:spPr>
      </p:pic>
      <p:pic>
        <p:nvPicPr>
          <p:cNvPr id="2" name="Picture 1" descr="HHS logo">
            <a:extLst>
              <a:ext uri="{FF2B5EF4-FFF2-40B4-BE49-F238E27FC236}">
                <a16:creationId xmlns:a16="http://schemas.microsoft.com/office/drawing/2014/main" id="{96D5C3A3-3705-E066-4509-965845126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00475" y="5742796"/>
            <a:ext cx="904823" cy="82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7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3A27A7C9-800A-4E58-A631-1629E2BE053E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AE2E3A-B551-4C79-95B3-79B7CC87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37301DAC-9CD1-487B-9237-981D9C49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2F73649-5248-4A6A-B9CD-48C88FED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115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104B3E22-0A91-478D-9892-466993449C13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3BED95C-959B-4009-B6BE-3A6E9B353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3B1CE75-5029-47BC-BFC3-E0E1FA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55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3CF497EF-421E-4E19-A933-1544B37FA412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B0724C6-7FA0-4CD2-AEA1-3F66C7113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825626"/>
            <a:ext cx="5995988" cy="4351338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B1FE13CA-7956-4B78-9E6C-A61CB4E5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87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2EE3B9EE-A748-4B35-BF88-C816B28AC78F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" title="Chart placeholder">
            <a:extLst>
              <a:ext uri="{FF2B5EF4-FFF2-40B4-BE49-F238E27FC236}">
                <a16:creationId xmlns:a16="http://schemas.microsoft.com/office/drawing/2014/main" id="{D1BEC2BA-8BC6-4361-B2A4-C43533CC075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7A2335E-09D5-4D2E-B842-44E8BDC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0486-9278-A844-3BD2-9EA012191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5B28-87D4-CCE6-A994-BC4A5C6E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D420-6C73-8050-FEC3-45DABF30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F9C4C-96C6-A4F1-A103-0B767658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002E7-BB6C-EF72-98F2-EA0FF42C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bio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>
            <a:extLst>
              <a:ext uri="{FF2B5EF4-FFF2-40B4-BE49-F238E27FC236}">
                <a16:creationId xmlns:a16="http://schemas.microsoft.com/office/drawing/2014/main" id="{7A1FEF7D-9C53-4520-8290-6E3DB9F89483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39992" y="5481291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39992" y="5217589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92481" y="2157284"/>
            <a:ext cx="2743200" cy="2743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2991CCDD-8D32-446F-96EF-DB143B61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ctr"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Oval">
            <a:extLst>
              <a:ext uri="{FF2B5EF4-FFF2-40B4-BE49-F238E27FC236}">
                <a16:creationId xmlns:a16="http://schemas.microsoft.com/office/drawing/2014/main" id="{6B815260-A5D0-4FA7-A4C9-BC8761B49EC3}"/>
              </a:ext>
            </a:extLst>
          </p:cNvPr>
          <p:cNvSpPr/>
          <p:nvPr/>
        </p:nvSpPr>
        <p:spPr>
          <a:xfrm>
            <a:off x="1874215" y="2039018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353F6414-3B35-4174-B310-CAB0034F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417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eam -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>
            <a:extLst>
              <a:ext uri="{FF2B5EF4-FFF2-40B4-BE49-F238E27FC236}">
                <a16:creationId xmlns:a16="http://schemas.microsoft.com/office/drawing/2014/main" id="{9CF65BDA-AF7A-4938-AF18-CFFFAD9B23E1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95E197-296B-486D-948A-76666AA18A65}"/>
              </a:ext>
            </a:extLst>
          </p:cNvPr>
          <p:cNvSpPr/>
          <p:nvPr/>
        </p:nvSpPr>
        <p:spPr>
          <a:xfrm>
            <a:off x="4597543" y="2074004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808" y="2192269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A29CEF48-00D1-4EC3-AD76-D7D6FAF2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13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eam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>
            <a:extLst>
              <a:ext uri="{FF2B5EF4-FFF2-40B4-BE49-F238E27FC236}">
                <a16:creationId xmlns:a16="http://schemas.microsoft.com/office/drawing/2014/main" id="{EA7A69B1-4CD4-44A8-BDC6-06666FB363BB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2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6653382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2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653382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47606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428F8D71-B409-4E39-8278-084A09EA4E09}"/>
              </a:ext>
            </a:extLst>
          </p:cNvPr>
          <p:cNvSpPr/>
          <p:nvPr/>
        </p:nvSpPr>
        <p:spPr>
          <a:xfrm>
            <a:off x="7087605" y="2192269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495117" y="5634542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1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495117" y="5370840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05871" y="2310535"/>
            <a:ext cx="2743200" cy="2743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0822A345-BBDB-4B7F-B49C-1F56538757FE}"/>
              </a:ext>
            </a:extLst>
          </p:cNvPr>
          <p:cNvSpPr/>
          <p:nvPr/>
        </p:nvSpPr>
        <p:spPr>
          <a:xfrm>
            <a:off x="1929340" y="2192269"/>
            <a:ext cx="2979731" cy="2979731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2EF1B20B-C209-4D11-BAA7-482AA51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07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eam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>
            <a:extLst>
              <a:ext uri="{FF2B5EF4-FFF2-40B4-BE49-F238E27FC236}">
                <a16:creationId xmlns:a16="http://schemas.microsoft.com/office/drawing/2014/main" id="{AF430B7A-582A-4BD2-AC50-900E7A9FCA65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46DB1E9E-5598-4E21-B6BC-593DBC2C0BE0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155248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9" name="Text Placeholder 3a">
            <a:extLst>
              <a:ext uri="{FF2B5EF4-FFF2-40B4-BE49-F238E27FC236}">
                <a16:creationId xmlns:a16="http://schemas.microsoft.com/office/drawing/2014/main" id="{FB4A923A-27A2-4AB0-887F-2C09A3379A0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55248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66484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6E181137-1E8E-4080-8045-736C7364C5C0}"/>
              </a:ext>
            </a:extLst>
          </p:cNvPr>
          <p:cNvSpPr/>
          <p:nvPr/>
        </p:nvSpPr>
        <p:spPr>
          <a:xfrm>
            <a:off x="8867757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78489BB8-0A91-4510-A4E7-3681D7876E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171911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7F0C7D94-0A8B-4E2F-BD78-C049C5011E6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71911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3147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9F09F027-67B0-4832-AA05-069F00742A1F}"/>
              </a:ext>
            </a:extLst>
          </p:cNvPr>
          <p:cNvSpPr/>
          <p:nvPr/>
        </p:nvSpPr>
        <p:spPr>
          <a:xfrm>
            <a:off x="4884420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8574" y="5021537"/>
            <a:ext cx="3848178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8574" y="4757835"/>
            <a:ext cx="3848178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99810" y="2310535"/>
            <a:ext cx="2225706" cy="2225706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22E415E1-457D-4CB7-831E-C9A83D7E2379}"/>
              </a:ext>
            </a:extLst>
          </p:cNvPr>
          <p:cNvSpPr/>
          <p:nvPr/>
        </p:nvSpPr>
        <p:spPr>
          <a:xfrm>
            <a:off x="901083" y="2213040"/>
            <a:ext cx="2423160" cy="2423160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">
            <a:extLst>
              <a:ext uri="{FF2B5EF4-FFF2-40B4-BE49-F238E27FC236}">
                <a16:creationId xmlns:a16="http://schemas.microsoft.com/office/drawing/2014/main" id="{4DB0ABD1-593B-4529-913A-F852F3DB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015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eam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>
            <a:extLst>
              <a:ext uri="{FF2B5EF4-FFF2-40B4-BE49-F238E27FC236}">
                <a16:creationId xmlns:a16="http://schemas.microsoft.com/office/drawing/2014/main" id="{18E1B082-5B37-4AC1-9E71-DA2C97F45049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8F5DF4-567F-42F7-9ABF-79BE965E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F507428-4A93-42B4-B2E0-CD72394E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33364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4b">
            <a:extLst>
              <a:ext uri="{FF2B5EF4-FFF2-40B4-BE49-F238E27FC236}">
                <a16:creationId xmlns:a16="http://schemas.microsoft.com/office/drawing/2014/main" id="{1A29A235-9167-4F27-B5C3-CB2ACCB16273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9434265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Text Placeholder 4a">
            <a:extLst>
              <a:ext uri="{FF2B5EF4-FFF2-40B4-BE49-F238E27FC236}">
                <a16:creationId xmlns:a16="http://schemas.microsoft.com/office/drawing/2014/main" id="{778778C9-2C47-4D08-ADDF-45D2A93DCBD3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9434265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F36742C-82DA-4933-9D07-A891DC81BF2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877566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Oval 4">
            <a:extLst>
              <a:ext uri="{FF2B5EF4-FFF2-40B4-BE49-F238E27FC236}">
                <a16:creationId xmlns:a16="http://schemas.microsoft.com/office/drawing/2014/main" id="{B6A79364-8CF2-4CE5-8BCA-87345CE51044}"/>
              </a:ext>
            </a:extLst>
          </p:cNvPr>
          <p:cNvSpPr/>
          <p:nvPr/>
        </p:nvSpPr>
        <p:spPr>
          <a:xfrm>
            <a:off x="9784841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b">
            <a:extLst>
              <a:ext uri="{FF2B5EF4-FFF2-40B4-BE49-F238E27FC236}">
                <a16:creationId xmlns:a16="http://schemas.microsoft.com/office/drawing/2014/main" id="{D2D81906-7A9A-4C0B-89FC-E990B885BF39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256856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5" name="Text Placeholder 3a">
            <a:extLst>
              <a:ext uri="{FF2B5EF4-FFF2-40B4-BE49-F238E27FC236}">
                <a16:creationId xmlns:a16="http://schemas.microsoft.com/office/drawing/2014/main" id="{99337B20-4CC7-4009-A4E8-FF02DFAE129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256856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D826CE8B-31FB-4ED2-92ED-C93D69D5FEB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705465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D604F2E7-49C4-4E3A-BA01-3AAB9D427E3F}"/>
              </a:ext>
            </a:extLst>
          </p:cNvPr>
          <p:cNvSpPr/>
          <p:nvPr/>
        </p:nvSpPr>
        <p:spPr>
          <a:xfrm>
            <a:off x="6612740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b">
            <a:extLst>
              <a:ext uri="{FF2B5EF4-FFF2-40B4-BE49-F238E27FC236}">
                <a16:creationId xmlns:a16="http://schemas.microsoft.com/office/drawing/2014/main" id="{D7365743-7CE4-4FA8-8B0B-F2570F35E0E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130527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21" name="Text Placeholder 2a">
            <a:extLst>
              <a:ext uri="{FF2B5EF4-FFF2-40B4-BE49-F238E27FC236}">
                <a16:creationId xmlns:a16="http://schemas.microsoft.com/office/drawing/2014/main" id="{B7C73F9F-0C6B-415A-85AE-B78C31C59E6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130527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2B875BE3-EDBB-45F1-973D-3D8FE472A471}"/>
              </a:ext>
            </a:extLst>
          </p:cNvPr>
          <p:cNvSpPr/>
          <p:nvPr/>
        </p:nvSpPr>
        <p:spPr>
          <a:xfrm>
            <a:off x="3440639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FAF7C71F-A903-4690-AE65-53C2C246831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5283" y="5021537"/>
            <a:ext cx="2702769" cy="263702"/>
          </a:xfrm>
        </p:spPr>
        <p:txBody>
          <a:bodyPr>
            <a:noAutofit/>
          </a:bodyPr>
          <a:lstStyle>
            <a:lvl1pPr marL="0" indent="0" algn="ctr">
              <a:buNone/>
              <a:defRPr sz="1400" spc="0" baseline="0">
                <a:solidFill>
                  <a:srgbClr val="616265"/>
                </a:solidFill>
                <a:latin typeface="Open Sans Light ITALIC" panose="020B0306030504020204" pitchFamily="34" charset="0"/>
                <a:ea typeface="Open Sans Light ITALIC" panose="020B0306030504020204" pitchFamily="34" charset="0"/>
                <a:cs typeface="Open Sans Light ITALIC" panose="020B03060305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" name="Text Placeholder 1a">
            <a:extLst>
              <a:ext uri="{FF2B5EF4-FFF2-40B4-BE49-F238E27FC236}">
                <a16:creationId xmlns:a16="http://schemas.microsoft.com/office/drawing/2014/main" id="{23B86F6F-4EB7-4E2D-9F4B-2B4C217F16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283" y="4757835"/>
            <a:ext cx="2702769" cy="263702"/>
          </a:xfrm>
        </p:spPr>
        <p:txBody>
          <a:bodyPr>
            <a:normAutofit/>
          </a:bodyPr>
          <a:lstStyle>
            <a:lvl1pPr marL="0" indent="0" algn="ctr">
              <a:buNone/>
              <a:defRPr sz="1600" spc="10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914566CE-D76E-48EC-9648-A68A6A15D60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92740" y="2310535"/>
            <a:ext cx="1828800" cy="18288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2787829E-EEB1-4AE1-B17E-EE6E2FBD230A}"/>
              </a:ext>
            </a:extLst>
          </p:cNvPr>
          <p:cNvSpPr/>
          <p:nvPr/>
        </p:nvSpPr>
        <p:spPr>
          <a:xfrm>
            <a:off x="399542" y="2217137"/>
            <a:ext cx="2014249" cy="2014249"/>
          </a:xfrm>
          <a:prstGeom prst="ellipse">
            <a:avLst/>
          </a:prstGeom>
          <a:noFill/>
          <a:ln w="38100">
            <a:solidFill>
              <a:srgbClr val="0F7F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F02F969A-CD4F-4F8A-817E-07F0AF77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658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7C137721-040B-4696-9E21-8874C486383F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FE660B7-A519-4F6D-AC19-E715D1BD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3FF5C-6390-4847-8743-8F7B4D1DE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E4F53F-480C-4667-905C-6F28C5C41E4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4734ECA-8749-48F4-AA5E-2904278D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rgbClr val="0F7FC9"/>
              </a:buCl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64BFAD1-0342-449C-BD2F-0775486150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600861"/>
          </a:xfrm>
        </p:spPr>
        <p:txBody>
          <a:bodyPr anchor="b">
            <a:normAutofit/>
          </a:bodyPr>
          <a:lstStyle>
            <a:lvl1pPr marL="0" indent="0">
              <a:buNone/>
              <a:defRPr sz="1600" b="0" spc="90" baseline="0">
                <a:solidFill>
                  <a:srgbClr val="61626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2F829D21-1687-4094-B1C2-50C6B041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402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9E7C685F-1480-4BC0-B7CD-E9853276C78E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4BE94C1-9CFA-48A1-B88B-52BC4FB6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D0C31A5-E6CA-4A98-9391-7ED9EE3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5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994FD936-8F73-40AD-8F9B-5D0E82D9DDF0}"/>
              </a:ext>
            </a:extLst>
          </p:cNvPr>
          <p:cNvSpPr/>
          <p:nvPr/>
        </p:nvSpPr>
        <p:spPr>
          <a:xfrm>
            <a:off x="11009489" y="6420819"/>
            <a:ext cx="1182511" cy="261585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0B6617D-9E58-4EA4-99CB-FD577975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2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Shape">
            <a:extLst>
              <a:ext uri="{FF2B5EF4-FFF2-40B4-BE49-F238E27FC236}">
                <a16:creationId xmlns:a16="http://schemas.microsoft.com/office/drawing/2014/main" id="{F23DF887-9F11-47DC-9A0F-AFB1708A012C}"/>
              </a:ext>
            </a:extLst>
          </p:cNvPr>
          <p:cNvSpPr/>
          <p:nvPr userDrawn="1"/>
        </p:nvSpPr>
        <p:spPr>
          <a:xfrm rot="5400000">
            <a:off x="288427" y="-288428"/>
            <a:ext cx="6843087" cy="7419940"/>
          </a:xfrm>
          <a:custGeom>
            <a:avLst/>
            <a:gdLst>
              <a:gd name="connsiteX0" fmla="*/ 6843087 w 6843087"/>
              <a:gd name="connsiteY0" fmla="*/ 0 h 7419940"/>
              <a:gd name="connsiteX1" fmla="*/ 6843087 w 6843087"/>
              <a:gd name="connsiteY1" fmla="*/ 580445 h 7419940"/>
              <a:gd name="connsiteX2" fmla="*/ 6843087 w 6843087"/>
              <a:gd name="connsiteY2" fmla="*/ 6839495 h 7419940"/>
              <a:gd name="connsiteX3" fmla="*/ 6843087 w 6843087"/>
              <a:gd name="connsiteY3" fmla="*/ 7419940 h 7419940"/>
              <a:gd name="connsiteX4" fmla="*/ 0 w 6843087"/>
              <a:gd name="connsiteY4" fmla="*/ 7419940 h 7419940"/>
              <a:gd name="connsiteX5" fmla="*/ 0 w 6843087"/>
              <a:gd name="connsiteY5" fmla="*/ 6839495 h 7419940"/>
              <a:gd name="connsiteX6" fmla="*/ 0 w 6843087"/>
              <a:gd name="connsiteY6" fmla="*/ 2412170 h 7419940"/>
              <a:gd name="connsiteX7" fmla="*/ 0 w 6843087"/>
              <a:gd name="connsiteY7" fmla="*/ 1831725 h 741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087" h="7419940">
                <a:moveTo>
                  <a:pt x="6843087" y="0"/>
                </a:moveTo>
                <a:lnTo>
                  <a:pt x="6843087" y="580445"/>
                </a:lnTo>
                <a:lnTo>
                  <a:pt x="6843087" y="6839495"/>
                </a:lnTo>
                <a:lnTo>
                  <a:pt x="6843087" y="7419940"/>
                </a:lnTo>
                <a:lnTo>
                  <a:pt x="0" y="7419940"/>
                </a:lnTo>
                <a:lnTo>
                  <a:pt x="0" y="6839495"/>
                </a:lnTo>
                <a:lnTo>
                  <a:pt x="0" y="2412170"/>
                </a:lnTo>
                <a:lnTo>
                  <a:pt x="0" y="1831725"/>
                </a:lnTo>
                <a:close/>
              </a:path>
            </a:pathLst>
          </a:custGeom>
          <a:solidFill>
            <a:srgbClr val="0F7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FAF5A08-4F41-4A1E-B92D-888C0D675312}"/>
              </a:ext>
            </a:extLst>
          </p:cNvPr>
          <p:cNvSpPr txBox="1">
            <a:spLocks/>
          </p:cNvSpPr>
          <p:nvPr/>
        </p:nvSpPr>
        <p:spPr>
          <a:xfrm>
            <a:off x="167317" y="2766218"/>
            <a:ext cx="3996937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3" name="Picture 2" descr="National Institutes of Health Logo: Turning Discovery Into Health">
            <a:extLst>
              <a:ext uri="{FF2B5EF4-FFF2-40B4-BE49-F238E27FC236}">
                <a16:creationId xmlns:a16="http://schemas.microsoft.com/office/drawing/2014/main" id="{EC43E4D3-2873-EAC7-B270-F5F9A2F535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3164136"/>
            <a:ext cx="3414878" cy="529725"/>
          </a:xfrm>
          <a:prstGeom prst="rect">
            <a:avLst/>
          </a:prstGeom>
        </p:spPr>
      </p:pic>
      <p:pic>
        <p:nvPicPr>
          <p:cNvPr id="4" name="Picture 3" descr="HHS logo">
            <a:extLst>
              <a:ext uri="{FF2B5EF4-FFF2-40B4-BE49-F238E27FC236}">
                <a16:creationId xmlns:a16="http://schemas.microsoft.com/office/drawing/2014/main" id="{AB788C02-BC84-E836-ABB4-B55363E13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15175" y="3049808"/>
            <a:ext cx="876248" cy="7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F8ED-3EF4-2ECF-9849-819C0956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D5CB7-6E75-CA2E-3D15-D9C25066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02DC4-9C28-7F84-2AB5-E093E0A4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77DC-ED17-4586-924D-53AD329912E9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7092E-234C-C48D-9169-9A4B14DC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4FC6E-AD03-D26C-B1F2-CB90228C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43CB-A6CF-46B9-898D-A78CA034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50A36-3855-5B5C-E37D-63E5A891F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7328-DF35-6E53-7580-E00D7040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C108-821B-F510-3D98-DAE38E3A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7A6CE-15B1-2E06-DB0C-2AC0D7DF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2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D545910-EC58-4E59-AC9B-9F096DAB35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803831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TWD 2024</a:t>
            </a:r>
          </a:p>
        </p:txBody>
      </p:sp>
    </p:spTree>
    <p:extLst>
      <p:ext uri="{BB962C8B-B14F-4D97-AF65-F5344CB8AC3E}">
        <p14:creationId xmlns:p14="http://schemas.microsoft.com/office/powerpoint/2010/main" val="6769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4AFC-1F87-37BC-1DD7-9675B7A2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01CF-C328-7234-27F1-BA8B7BAA2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95139-245F-4403-04BA-95CB22EE5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4E3BA-7489-0704-BDCF-C5FE713A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CE24E-6BE8-3065-E0B7-C32B9B99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9AD4F-2669-E949-BECE-7CFEB086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B610-3C5B-5551-7BE3-A98B5C96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322DF-596F-09EC-3E6D-0A615E7B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3941A-4A79-CE09-06DB-F20606974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A6D94-8282-C51A-8BF5-5F5EE8D3A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17243-5075-8638-DF09-F60D96B67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C3AB5-5008-7E53-9CD4-27174A3D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CFE431-85F6-ED62-98AE-256BE8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5479E-5139-1B5B-8949-9E65D47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4971-9669-6FFF-5EC5-6ECAB482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3C2BB-852C-47FD-8C39-C7256D56C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488B4-CED3-17BA-0375-24B98F76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68519-E8E6-7AD8-1DB4-9A77BC17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50CD3-6595-0F9B-C72B-9935315C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440CF-1440-7E64-F0D3-EC928ACB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7C319-FA2D-EC25-056B-34A8FFE0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1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B556-76FE-455D-E7CB-5994D47C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FED9-DB8E-AE95-23B3-1492362D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73E97-0E95-2D52-023E-013920AF0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EC911-F2A2-3052-B39D-A052D94B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E5DE6-0A2A-AC6C-D325-59C8EDBE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BDFE8-E857-0459-68C7-8B51181A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940D-0D8A-0F39-231D-DAE39042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4141B-D1EB-6ABD-D4A4-240ABAEC2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E256B-B642-2518-166D-7DEC04AE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2A5BC-0CF4-1CE0-C758-A7F84DBF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B534E-9A09-F1C6-7DD7-0272B25F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44ED3-12B7-29CE-CCD9-6AA2443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0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156FFB-0202-4682-FBD0-F1E33EC7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8C778-A82F-0744-E6D9-ACAD8A5A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0ACD1-25EB-8A9D-3B36-D2537F51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6C31-3A2C-496C-BF60-27E0840F341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C64B4-76BD-C805-DE0D-737A482BA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FF934-C426-0E03-56C4-463ED747D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82D5-916E-4F20-A08B-B5704D3D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E11EA67-2F6B-4F3E-95AC-3E985C19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44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56F0EA4C-3C7C-454B-9668-922380AF791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39EC2936-D94A-4740-B83D-1EA436B2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548E5B-1AD2-44B7-B761-15D7A1413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588560-3F82-EAE0-B369-8CDB29DB1752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7" y="6301710"/>
            <a:ext cx="2464694" cy="3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0.png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5" Type="http://schemas.openxmlformats.org/officeDocument/2006/relationships/hyperlink" Target="https://researchtraining.nih.gov/programs" TargetMode="External"/><Relationship Id="rId4" Type="http://schemas.openxmlformats.org/officeDocument/2006/relationships/hyperlink" Target="https://grants.nih.gov/grants/how-to-apply-application-guid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24-107.html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policy/peer/improving-nrsa-fellowship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subscribe.htm" TargetMode="External"/><Relationship Id="rId2" Type="http://schemas.openxmlformats.org/officeDocument/2006/relationships/hyperlink" Target="https://grants.nih.gov/funding/searchguide/index.html#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office-of-extramural-research/" TargetMode="External"/><Relationship Id="rId2" Type="http://schemas.openxmlformats.org/officeDocument/2006/relationships/hyperlink" Target="https://grants.nih.gov/funding/searchguid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s.nih.gov/policy/peer/revisions-nih-fellowship-application-review-process/candidate-guidance.ht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sites/default/files/2022-11/CSRAC_Fellowship_review_WG_report_September_2022_fin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293C69-224F-2DA3-96E9-11A3BC32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800" dirty="0"/>
              <a:t>Revisions to the Fellowship Application and Review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FEF3D-A79D-2166-F5AF-EB7E78E0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latin typeface="Open Sans ExtraBold"/>
                <a:ea typeface="Open Sans ExtraBold"/>
                <a:cs typeface="Open Sans ExtraBold"/>
              </a:rPr>
              <a:t>An Overview of the Changes | September 19, 2024</a:t>
            </a:r>
          </a:p>
        </p:txBody>
      </p:sp>
    </p:spTree>
    <p:extLst>
      <p:ext uri="{BB962C8B-B14F-4D97-AF65-F5344CB8AC3E}">
        <p14:creationId xmlns:p14="http://schemas.microsoft.com/office/powerpoint/2010/main" val="169585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431319E-7434-2D43-EAE5-9DA0E2DB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60134"/>
              </p:ext>
            </p:extLst>
          </p:nvPr>
        </p:nvGraphicFramePr>
        <p:xfrm>
          <a:off x="304800" y="1200149"/>
          <a:ext cx="11601450" cy="519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E13C7D-7797-1C0E-CB31-8CB36FDB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5" y="67690"/>
            <a:ext cx="10515600" cy="1325563"/>
          </a:xfrm>
        </p:spPr>
        <p:txBody>
          <a:bodyPr/>
          <a:lstStyle/>
          <a:p>
            <a:r>
              <a:rPr lang="en-US" dirty="0"/>
              <a:t>How We Arrived at The Revisions</a:t>
            </a:r>
          </a:p>
        </p:txBody>
      </p:sp>
    </p:spTree>
    <p:extLst>
      <p:ext uri="{BB962C8B-B14F-4D97-AF65-F5344CB8AC3E}">
        <p14:creationId xmlns:p14="http://schemas.microsoft.com/office/powerpoint/2010/main" val="33817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8E2C-19D7-5F40-E9B0-616016F8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5" y="152492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Results of April 2023 Request For Information</a:t>
            </a:r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10C444E-2655-3C02-9589-D1EC04DE48D6}"/>
              </a:ext>
            </a:extLst>
          </p:cNvPr>
          <p:cNvSpPr>
            <a:spLocks noGrp="1"/>
          </p:cNvSpPr>
          <p:nvPr/>
        </p:nvSpPr>
        <p:spPr>
          <a:xfrm>
            <a:off x="577490" y="1373821"/>
            <a:ext cx="11137187" cy="1469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9FB05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Solicited input via a NIH Guide Notice, blogs, social media, staff outreach, and direct messages to educational institutions generating responses from: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147 individuals</a:t>
            </a: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10 scientific societies</a:t>
            </a: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7 universities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7FC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BB2DA-8DC2-5AB3-D94E-659AF37E55F7}"/>
              </a:ext>
            </a:extLst>
          </p:cNvPr>
          <p:cNvSpPr txBox="1"/>
          <p:nvPr/>
        </p:nvSpPr>
        <p:spPr>
          <a:xfrm>
            <a:off x="577490" y="3477493"/>
            <a:ext cx="11053710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FB054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input </a:t>
            </a:r>
            <a:r>
              <a:rPr lang="en-US" sz="2400" b="1">
                <a:solidFill>
                  <a:prstClr val="black"/>
                </a:solidFill>
                <a:latin typeface="Calibri" panose="020F0502020204030204"/>
              </a:rPr>
              <a:t>helpful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General agreement that restructuring the criteria would </a:t>
            </a:r>
            <a:r>
              <a:rPr lang="en-US" sz="2000">
                <a:solidFill>
                  <a:schemeClr val="accent1"/>
                </a:solidFill>
                <a:latin typeface="Calibri" panose="020F0502020204030204"/>
                <a:ea typeface="Open Sans Light"/>
                <a:cs typeface="Open Sans Light"/>
              </a:rPr>
              <a:t>result in a fairer review process 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and </a:t>
            </a:r>
            <a:r>
              <a:rPr lang="en-US" sz="2000">
                <a:solidFill>
                  <a:schemeClr val="accent1"/>
                </a:solidFill>
                <a:latin typeface="Calibri" panose="020F0502020204030204"/>
                <a:ea typeface="Open Sans Light"/>
                <a:cs typeface="Open Sans Light"/>
              </a:rPr>
              <a:t>supported the proposed restructuring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 of the application</a:t>
            </a: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Suggested a need to clarify some aspects of the review criteria </a:t>
            </a:r>
          </a:p>
          <a:p>
            <a:pPr marL="228600" indent="-2286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  <a:ea typeface="Open Sans Light"/>
                <a:cs typeface="Open Sans Light"/>
              </a:rPr>
              <a:t>Suggested clarifying what information should be provided in the various application sections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137FE-86A9-3CE8-FF48-64DD5E6591DE}"/>
              </a:ext>
            </a:extLst>
          </p:cNvPr>
          <p:cNvSpPr txBox="1"/>
          <p:nvPr/>
        </p:nvSpPr>
        <p:spPr>
          <a:xfrm>
            <a:off x="928954" y="5650549"/>
            <a:ext cx="1126304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defRPr/>
            </a:pPr>
            <a:r>
              <a:rPr lang="en-US" sz="2400" b="1">
                <a:solidFill>
                  <a:schemeClr val="accent5"/>
                </a:solidFill>
                <a:latin typeface="Calibri" panose="020F0502020204030204"/>
              </a:rPr>
              <a:t>In response, revisions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were made to the review criteria and application.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>
              <a:solidFill>
                <a:schemeClr val="accent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4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6598-7894-7592-FC24-0195BEE3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8" y="1721643"/>
            <a:ext cx="8696324" cy="23296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overview of changes to the NIH Fellowship Application and Review Process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Alison gammie (NIGMS)</a:t>
            </a:r>
            <a:b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director, division of training, Workforce development and diversity</a:t>
            </a: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600" dirty="0"/>
            </a:b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19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A289-56CE-3DE4-37BA-6AA3C1FD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153889"/>
            <a:ext cx="10515600" cy="1325563"/>
          </a:xfrm>
        </p:spPr>
        <p:txBody>
          <a:bodyPr/>
          <a:lstStyle/>
          <a:p>
            <a:r>
              <a:rPr lang="en-US">
                <a:latin typeface="+mn-lt"/>
              </a:rPr>
              <a:t>Objectives of the changes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9BA4-8F3A-3DF3-335B-8B2229E85D90}"/>
              </a:ext>
            </a:extLst>
          </p:cNvPr>
          <p:cNvSpPr>
            <a:spLocks noGrp="1"/>
          </p:cNvSpPr>
          <p:nvPr/>
        </p:nvSpPr>
        <p:spPr>
          <a:xfrm>
            <a:off x="838200" y="1479452"/>
            <a:ext cx="10561320" cy="431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Focus reviewer attention on three key assessments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: the fellowship candidate’s preparedness and potential, research training plan, and commitment to the candidate.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Ensure that a broad range of candidates and research training contexts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can be recognized as meritorious by clarifying and simplifying the language in the application and review criteria.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2E5C7B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Reduce bias in review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by emphasizing the commitment to the candidate, without undue consideration of sponsor and institutional reputation.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7FC9"/>
              </a:buClr>
              <a:buSzTx/>
              <a:buFont typeface="+mj-lt"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4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07A936-7DFB-237E-75D5-C2335DE10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9524" y="-18914"/>
            <a:ext cx="10969689" cy="1095847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latin typeface="+mn-lt"/>
              </a:rPr>
              <a:t>Reorganized Fellowship Review Criteria Areas</a:t>
            </a:r>
            <a:endParaRPr lang="en-US" sz="4400" b="1">
              <a:solidFill>
                <a:srgbClr val="0F7FC9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FDB679-C274-0859-92E1-CC38008E1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5694" y="1462131"/>
            <a:ext cx="40412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Current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Fellowship Review Headings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006DDC-B9EF-F308-B35B-CA7C26BF9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6424" y="1399022"/>
            <a:ext cx="5877541" cy="4687146"/>
            <a:chOff x="391221" y="1592903"/>
            <a:chExt cx="5877541" cy="44887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264AD4-A0D9-41EE-56FD-E70E573B55CB}"/>
                </a:ext>
              </a:extLst>
            </p:cNvPr>
            <p:cNvGrpSpPr/>
            <p:nvPr/>
          </p:nvGrpSpPr>
          <p:grpSpPr>
            <a:xfrm>
              <a:off x="901882" y="2039961"/>
              <a:ext cx="5353331" cy="3882803"/>
              <a:chOff x="901882" y="2039961"/>
              <a:chExt cx="5353331" cy="388280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75E342-F2EB-1E67-1A8B-90426EAF98AB}"/>
                  </a:ext>
                </a:extLst>
              </p:cNvPr>
              <p:cNvSpPr/>
              <p:nvPr/>
            </p:nvSpPr>
            <p:spPr>
              <a:xfrm>
                <a:off x="1719077" y="2039961"/>
                <a:ext cx="4536136" cy="59183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Fellowship</a:t>
                </a:r>
                <a:r>
                  <a:rPr lang="en-US" sz="20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 Candidate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DC745D-B5AF-4406-4EDF-4BE7FD736715}"/>
                  </a:ext>
                </a:extLst>
              </p:cNvPr>
              <p:cNvSpPr/>
              <p:nvPr/>
            </p:nvSpPr>
            <p:spPr>
              <a:xfrm>
                <a:off x="1719077" y="2901490"/>
                <a:ext cx="2913366" cy="51610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Sponsors, Collaborators, Consultants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EAA7ABF-9A38-CAF0-1975-8E0956D05505}"/>
                  </a:ext>
                </a:extLst>
              </p:cNvPr>
              <p:cNvSpPr/>
              <p:nvPr/>
            </p:nvSpPr>
            <p:spPr>
              <a:xfrm>
                <a:off x="1719077" y="3676867"/>
                <a:ext cx="4306058" cy="55388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Research Training Plan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EE195D9-1EBD-02E2-DD0A-B8EE099913E2}"/>
                  </a:ext>
                </a:extLst>
              </p:cNvPr>
              <p:cNvSpPr/>
              <p:nvPr/>
            </p:nvSpPr>
            <p:spPr>
              <a:xfrm>
                <a:off x="1695815" y="4490026"/>
                <a:ext cx="4306058" cy="553883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Training Potential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603D5F0-C959-830F-255A-DE6C05FD91C4}"/>
                  </a:ext>
                </a:extLst>
              </p:cNvPr>
              <p:cNvSpPr/>
              <p:nvPr/>
            </p:nvSpPr>
            <p:spPr>
              <a:xfrm>
                <a:off x="1719077" y="5303184"/>
                <a:ext cx="4177023" cy="59183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Institutional Environment &amp;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>
                    <a:solidFill>
                      <a:srgbClr val="000000"/>
                    </a:solidFill>
                    <a:ea typeface="Arial" charset="0"/>
                    <a:cs typeface="Arial" charset="0"/>
                  </a:rPr>
                  <a:t>Commitment to Training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Graphic 4">
                <a:extLst>
                  <a:ext uri="{FF2B5EF4-FFF2-40B4-BE49-F238E27FC236}">
                    <a16:creationId xmlns:a16="http://schemas.microsoft.com/office/drawing/2014/main" id="{FBD6891B-C870-083A-1A48-69DAD90DB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1882" y="3619882"/>
                <a:ext cx="656943" cy="656324"/>
              </a:xfrm>
              <a:custGeom>
                <a:avLst/>
                <a:gdLst>
                  <a:gd name="connsiteX0" fmla="*/ 180836 w 361674"/>
                  <a:gd name="connsiteY0" fmla="*/ 0 h 361333"/>
                  <a:gd name="connsiteX1" fmla="*/ 0 w 361674"/>
                  <a:gd name="connsiteY1" fmla="*/ 180667 h 361333"/>
                  <a:gd name="connsiteX2" fmla="*/ 180836 w 361674"/>
                  <a:gd name="connsiteY2" fmla="*/ 361334 h 361333"/>
                  <a:gd name="connsiteX3" fmla="*/ 361671 w 361674"/>
                  <a:gd name="connsiteY3" fmla="*/ 180667 h 361333"/>
                  <a:gd name="connsiteX4" fmla="*/ 180836 w 361674"/>
                  <a:gd name="connsiteY4" fmla="*/ 0 h 361333"/>
                  <a:gd name="connsiteX5" fmla="*/ 180836 w 361674"/>
                  <a:gd name="connsiteY5" fmla="*/ 349204 h 361333"/>
                  <a:gd name="connsiteX6" fmla="*/ 12780 w 361674"/>
                  <a:gd name="connsiteY6" fmla="*/ 181305 h 361333"/>
                  <a:gd name="connsiteX7" fmla="*/ 180836 w 361674"/>
                  <a:gd name="connsiteY7" fmla="*/ 13407 h 361333"/>
                  <a:gd name="connsiteX8" fmla="*/ 348891 w 361674"/>
                  <a:gd name="connsiteY8" fmla="*/ 181305 h 361333"/>
                  <a:gd name="connsiteX9" fmla="*/ 180836 w 361674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4" h="361333">
                    <a:moveTo>
                      <a:pt x="180836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4"/>
                      <a:pt x="180836" y="361334"/>
                    </a:cubicBezTo>
                    <a:cubicBezTo>
                      <a:pt x="281157" y="361334"/>
                      <a:pt x="361671" y="280257"/>
                      <a:pt x="361671" y="180667"/>
                    </a:cubicBezTo>
                    <a:cubicBezTo>
                      <a:pt x="362310" y="81077"/>
                      <a:pt x="281157" y="0"/>
                      <a:pt x="180836" y="0"/>
                    </a:cubicBezTo>
                    <a:close/>
                    <a:moveTo>
                      <a:pt x="180836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8"/>
                      <a:pt x="88181" y="13407"/>
                      <a:pt x="180836" y="13407"/>
                    </a:cubicBezTo>
                    <a:cubicBezTo>
                      <a:pt x="273490" y="13407"/>
                      <a:pt x="348891" y="88738"/>
                      <a:pt x="348891" y="181305"/>
                    </a:cubicBezTo>
                    <a:cubicBezTo>
                      <a:pt x="349530" y="273234"/>
                      <a:pt x="274128" y="349204"/>
                      <a:pt x="180836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Graphic 4">
                <a:extLst>
                  <a:ext uri="{FF2B5EF4-FFF2-40B4-BE49-F238E27FC236}">
                    <a16:creationId xmlns:a16="http://schemas.microsoft.com/office/drawing/2014/main" id="{0E67FEC8-2216-B439-076F-4D214DA7EF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11470" y="4449114"/>
                <a:ext cx="656936" cy="656324"/>
              </a:xfrm>
              <a:custGeom>
                <a:avLst/>
                <a:gdLst>
                  <a:gd name="connsiteX0" fmla="*/ 180835 w 361670"/>
                  <a:gd name="connsiteY0" fmla="*/ 0 h 361333"/>
                  <a:gd name="connsiteX1" fmla="*/ 0 w 361670"/>
                  <a:gd name="connsiteY1" fmla="*/ 180667 h 361333"/>
                  <a:gd name="connsiteX2" fmla="*/ 180835 w 361670"/>
                  <a:gd name="connsiteY2" fmla="*/ 361333 h 361333"/>
                  <a:gd name="connsiteX3" fmla="*/ 361670 w 361670"/>
                  <a:gd name="connsiteY3" fmla="*/ 180667 h 361333"/>
                  <a:gd name="connsiteX4" fmla="*/ 180835 w 361670"/>
                  <a:gd name="connsiteY4" fmla="*/ 0 h 361333"/>
                  <a:gd name="connsiteX5" fmla="*/ 180835 w 361670"/>
                  <a:gd name="connsiteY5" fmla="*/ 349204 h 361333"/>
                  <a:gd name="connsiteX6" fmla="*/ 12780 w 361670"/>
                  <a:gd name="connsiteY6" fmla="*/ 181305 h 361333"/>
                  <a:gd name="connsiteX7" fmla="*/ 180835 w 361670"/>
                  <a:gd name="connsiteY7" fmla="*/ 13406 h 361333"/>
                  <a:gd name="connsiteX8" fmla="*/ 348891 w 361670"/>
                  <a:gd name="connsiteY8" fmla="*/ 181305 h 361333"/>
                  <a:gd name="connsiteX9" fmla="*/ 180835 w 361670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0" h="361333">
                    <a:moveTo>
                      <a:pt x="180835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3"/>
                      <a:pt x="180835" y="361333"/>
                    </a:cubicBezTo>
                    <a:cubicBezTo>
                      <a:pt x="280518" y="361333"/>
                      <a:pt x="361670" y="280257"/>
                      <a:pt x="361670" y="180667"/>
                    </a:cubicBezTo>
                    <a:cubicBezTo>
                      <a:pt x="361670" y="81077"/>
                      <a:pt x="280518" y="0"/>
                      <a:pt x="180835" y="0"/>
                    </a:cubicBezTo>
                    <a:close/>
                    <a:moveTo>
                      <a:pt x="180835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8"/>
                      <a:pt x="88181" y="13406"/>
                      <a:pt x="180835" y="13406"/>
                    </a:cubicBezTo>
                    <a:cubicBezTo>
                      <a:pt x="273489" y="13406"/>
                      <a:pt x="348891" y="88738"/>
                      <a:pt x="348891" y="181305"/>
                    </a:cubicBezTo>
                    <a:cubicBezTo>
                      <a:pt x="348891" y="273873"/>
                      <a:pt x="273489" y="349204"/>
                      <a:pt x="180835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Graphic 4">
                <a:extLst>
                  <a:ext uri="{FF2B5EF4-FFF2-40B4-BE49-F238E27FC236}">
                    <a16:creationId xmlns:a16="http://schemas.microsoft.com/office/drawing/2014/main" id="{8108BEC6-B243-18D0-D975-7336657D2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9159" y="2067902"/>
                <a:ext cx="658097" cy="657483"/>
              </a:xfrm>
              <a:custGeom>
                <a:avLst/>
                <a:gdLst>
                  <a:gd name="connsiteX0" fmla="*/ 181474 w 362309"/>
                  <a:gd name="connsiteY0" fmla="*/ 0 h 361971"/>
                  <a:gd name="connsiteX1" fmla="*/ 0 w 362309"/>
                  <a:gd name="connsiteY1" fmla="*/ 180667 h 361971"/>
                  <a:gd name="connsiteX2" fmla="*/ 180835 w 362309"/>
                  <a:gd name="connsiteY2" fmla="*/ 361972 h 361971"/>
                  <a:gd name="connsiteX3" fmla="*/ 362309 w 362309"/>
                  <a:gd name="connsiteY3" fmla="*/ 181305 h 361971"/>
                  <a:gd name="connsiteX4" fmla="*/ 362309 w 362309"/>
                  <a:gd name="connsiteY4" fmla="*/ 181305 h 361971"/>
                  <a:gd name="connsiteX5" fmla="*/ 181474 w 362309"/>
                  <a:gd name="connsiteY5" fmla="*/ 0 h 361971"/>
                  <a:gd name="connsiteX6" fmla="*/ 181474 w 362309"/>
                  <a:gd name="connsiteY6" fmla="*/ 349204 h 361971"/>
                  <a:gd name="connsiteX7" fmla="*/ 12780 w 362309"/>
                  <a:gd name="connsiteY7" fmla="*/ 181305 h 361971"/>
                  <a:gd name="connsiteX8" fmla="*/ 180835 w 362309"/>
                  <a:gd name="connsiteY8" fmla="*/ 12768 h 361971"/>
                  <a:gd name="connsiteX9" fmla="*/ 349529 w 362309"/>
                  <a:gd name="connsiteY9" fmla="*/ 180667 h 361971"/>
                  <a:gd name="connsiteX10" fmla="*/ 349529 w 362309"/>
                  <a:gd name="connsiteY10" fmla="*/ 180667 h 361971"/>
                  <a:gd name="connsiteX11" fmla="*/ 181474 w 362309"/>
                  <a:gd name="connsiteY11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09" h="361971">
                    <a:moveTo>
                      <a:pt x="181474" y="0"/>
                    </a:moveTo>
                    <a:cubicBezTo>
                      <a:pt x="81152" y="0"/>
                      <a:pt x="0" y="81077"/>
                      <a:pt x="0" y="180667"/>
                    </a:cubicBezTo>
                    <a:cubicBezTo>
                      <a:pt x="0" y="280895"/>
                      <a:pt x="81152" y="361972"/>
                      <a:pt x="180835" y="361972"/>
                    </a:cubicBezTo>
                    <a:cubicBezTo>
                      <a:pt x="281157" y="361972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309" y="81077"/>
                      <a:pt x="281157" y="0"/>
                      <a:pt x="181474" y="0"/>
                    </a:cubicBez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5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49529" y="273873"/>
                      <a:pt x="274128" y="349204"/>
                      <a:pt x="181474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Graphic 4">
                <a:extLst>
                  <a:ext uri="{FF2B5EF4-FFF2-40B4-BE49-F238E27FC236}">
                    <a16:creationId xmlns:a16="http://schemas.microsoft.com/office/drawing/2014/main" id="{B7D673EE-6C01-B981-C984-7BA0471F1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09103" y="2860790"/>
                <a:ext cx="656943" cy="656324"/>
              </a:xfrm>
              <a:custGeom>
                <a:avLst/>
                <a:gdLst>
                  <a:gd name="connsiteX0" fmla="*/ 180835 w 361674"/>
                  <a:gd name="connsiteY0" fmla="*/ 0 h 361333"/>
                  <a:gd name="connsiteX1" fmla="*/ 0 w 361674"/>
                  <a:gd name="connsiteY1" fmla="*/ 180667 h 361333"/>
                  <a:gd name="connsiteX2" fmla="*/ 180835 w 361674"/>
                  <a:gd name="connsiteY2" fmla="*/ 361333 h 361333"/>
                  <a:gd name="connsiteX3" fmla="*/ 361670 w 361674"/>
                  <a:gd name="connsiteY3" fmla="*/ 180667 h 361333"/>
                  <a:gd name="connsiteX4" fmla="*/ 180835 w 361674"/>
                  <a:gd name="connsiteY4" fmla="*/ 0 h 361333"/>
                  <a:gd name="connsiteX5" fmla="*/ 180835 w 361674"/>
                  <a:gd name="connsiteY5" fmla="*/ 349204 h 361333"/>
                  <a:gd name="connsiteX6" fmla="*/ 12780 w 361674"/>
                  <a:gd name="connsiteY6" fmla="*/ 181305 h 361333"/>
                  <a:gd name="connsiteX7" fmla="*/ 180835 w 361674"/>
                  <a:gd name="connsiteY7" fmla="*/ 13406 h 361333"/>
                  <a:gd name="connsiteX8" fmla="*/ 348890 w 361674"/>
                  <a:gd name="connsiteY8" fmla="*/ 181305 h 361333"/>
                  <a:gd name="connsiteX9" fmla="*/ 180835 w 361674"/>
                  <a:gd name="connsiteY9" fmla="*/ 349204 h 36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674" h="361333">
                    <a:moveTo>
                      <a:pt x="180835" y="0"/>
                    </a:moveTo>
                    <a:cubicBezTo>
                      <a:pt x="80513" y="0"/>
                      <a:pt x="0" y="81077"/>
                      <a:pt x="0" y="180667"/>
                    </a:cubicBezTo>
                    <a:cubicBezTo>
                      <a:pt x="0" y="280895"/>
                      <a:pt x="81152" y="361333"/>
                      <a:pt x="180835" y="361333"/>
                    </a:cubicBezTo>
                    <a:cubicBezTo>
                      <a:pt x="281157" y="361333"/>
                      <a:pt x="361670" y="280257"/>
                      <a:pt x="361670" y="180667"/>
                    </a:cubicBezTo>
                    <a:cubicBezTo>
                      <a:pt x="362310" y="81077"/>
                      <a:pt x="281157" y="0"/>
                      <a:pt x="180835" y="0"/>
                    </a:cubicBezTo>
                    <a:close/>
                    <a:moveTo>
                      <a:pt x="180835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737"/>
                      <a:pt x="88181" y="13406"/>
                      <a:pt x="180835" y="13406"/>
                    </a:cubicBezTo>
                    <a:cubicBezTo>
                      <a:pt x="273489" y="13406"/>
                      <a:pt x="348890" y="88737"/>
                      <a:pt x="348890" y="181305"/>
                    </a:cubicBezTo>
                    <a:cubicBezTo>
                      <a:pt x="348890" y="273873"/>
                      <a:pt x="273489" y="349204"/>
                      <a:pt x="180835" y="349204"/>
                    </a:cubicBez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Graphic 4">
                <a:extLst>
                  <a:ext uri="{FF2B5EF4-FFF2-40B4-BE49-F238E27FC236}">
                    <a16:creationId xmlns:a16="http://schemas.microsoft.com/office/drawing/2014/main" id="{AABD614A-115E-CFFE-8D80-C51F9775A5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31012" y="5265281"/>
                <a:ext cx="658097" cy="657483"/>
              </a:xfrm>
              <a:custGeom>
                <a:avLst/>
                <a:gdLst>
                  <a:gd name="connsiteX0" fmla="*/ 181474 w 362309"/>
                  <a:gd name="connsiteY0" fmla="*/ 0 h 361971"/>
                  <a:gd name="connsiteX1" fmla="*/ 0 w 362309"/>
                  <a:gd name="connsiteY1" fmla="*/ 180667 h 361971"/>
                  <a:gd name="connsiteX2" fmla="*/ 180835 w 362309"/>
                  <a:gd name="connsiteY2" fmla="*/ 361972 h 361971"/>
                  <a:gd name="connsiteX3" fmla="*/ 362309 w 362309"/>
                  <a:gd name="connsiteY3" fmla="*/ 181305 h 361971"/>
                  <a:gd name="connsiteX4" fmla="*/ 362309 w 362309"/>
                  <a:gd name="connsiteY4" fmla="*/ 181305 h 361971"/>
                  <a:gd name="connsiteX5" fmla="*/ 181474 w 362309"/>
                  <a:gd name="connsiteY5" fmla="*/ 0 h 361971"/>
                  <a:gd name="connsiteX6" fmla="*/ 181474 w 362309"/>
                  <a:gd name="connsiteY6" fmla="*/ 0 h 361971"/>
                  <a:gd name="connsiteX7" fmla="*/ 181474 w 362309"/>
                  <a:gd name="connsiteY7" fmla="*/ 349204 h 361971"/>
                  <a:gd name="connsiteX8" fmla="*/ 12780 w 362309"/>
                  <a:gd name="connsiteY8" fmla="*/ 181305 h 361971"/>
                  <a:gd name="connsiteX9" fmla="*/ 180835 w 362309"/>
                  <a:gd name="connsiteY9" fmla="*/ 12768 h 361971"/>
                  <a:gd name="connsiteX10" fmla="*/ 349529 w 362309"/>
                  <a:gd name="connsiteY10" fmla="*/ 180667 h 361971"/>
                  <a:gd name="connsiteX11" fmla="*/ 349529 w 362309"/>
                  <a:gd name="connsiteY11" fmla="*/ 180667 h 361971"/>
                  <a:gd name="connsiteX12" fmla="*/ 181474 w 362309"/>
                  <a:gd name="connsiteY12" fmla="*/ 349204 h 361971"/>
                  <a:gd name="connsiteX13" fmla="*/ 181474 w 362309"/>
                  <a:gd name="connsiteY13" fmla="*/ 349204 h 361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309" h="361971">
                    <a:moveTo>
                      <a:pt x="181474" y="0"/>
                    </a:moveTo>
                    <a:cubicBezTo>
                      <a:pt x="81152" y="0"/>
                      <a:pt x="0" y="81077"/>
                      <a:pt x="0" y="180667"/>
                    </a:cubicBezTo>
                    <a:cubicBezTo>
                      <a:pt x="0" y="280895"/>
                      <a:pt x="81152" y="361972"/>
                      <a:pt x="180835" y="361972"/>
                    </a:cubicBezTo>
                    <a:cubicBezTo>
                      <a:pt x="281157" y="361972"/>
                      <a:pt x="362309" y="280895"/>
                      <a:pt x="362309" y="181305"/>
                    </a:cubicBezTo>
                    <a:cubicBezTo>
                      <a:pt x="362309" y="181305"/>
                      <a:pt x="362309" y="181305"/>
                      <a:pt x="362309" y="181305"/>
                    </a:cubicBezTo>
                    <a:cubicBezTo>
                      <a:pt x="362309" y="81077"/>
                      <a:pt x="281157" y="0"/>
                      <a:pt x="181474" y="0"/>
                    </a:cubicBezTo>
                    <a:lnTo>
                      <a:pt x="181474" y="0"/>
                    </a:lnTo>
                    <a:close/>
                    <a:moveTo>
                      <a:pt x="181474" y="349204"/>
                    </a:moveTo>
                    <a:cubicBezTo>
                      <a:pt x="88181" y="349204"/>
                      <a:pt x="12780" y="273873"/>
                      <a:pt x="12780" y="181305"/>
                    </a:cubicBezTo>
                    <a:cubicBezTo>
                      <a:pt x="12780" y="88099"/>
                      <a:pt x="88181" y="12768"/>
                      <a:pt x="180835" y="12768"/>
                    </a:cubicBezTo>
                    <a:cubicBezTo>
                      <a:pt x="274128" y="12768"/>
                      <a:pt x="349529" y="88099"/>
                      <a:pt x="349529" y="180667"/>
                    </a:cubicBezTo>
                    <a:cubicBezTo>
                      <a:pt x="349529" y="180667"/>
                      <a:pt x="349529" y="180667"/>
                      <a:pt x="349529" y="180667"/>
                    </a:cubicBezTo>
                    <a:cubicBezTo>
                      <a:pt x="349529" y="273873"/>
                      <a:pt x="274128" y="349204"/>
                      <a:pt x="181474" y="349204"/>
                    </a:cubicBezTo>
                    <a:lnTo>
                      <a:pt x="181474" y="349204"/>
                    </a:lnTo>
                    <a:close/>
                  </a:path>
                </a:pathLst>
              </a:custGeom>
              <a:solidFill>
                <a:srgbClr val="366AD2"/>
              </a:solidFill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6" name="Graphic 75">
                <a:extLst>
                  <a:ext uri="{FF2B5EF4-FFF2-40B4-BE49-F238E27FC236}">
                    <a16:creationId xmlns:a16="http://schemas.microsoft.com/office/drawing/2014/main" id="{5E7732DA-F0F0-25FF-BF32-22963095C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05284" y="2966316"/>
                <a:ext cx="450137" cy="450137"/>
              </a:xfrm>
              <a:prstGeom prst="rect">
                <a:avLst/>
              </a:prstGeom>
            </p:spPr>
          </p:pic>
          <p:pic>
            <p:nvPicPr>
              <p:cNvPr id="84" name="Graphic 83">
                <a:extLst>
                  <a:ext uri="{FF2B5EF4-FFF2-40B4-BE49-F238E27FC236}">
                    <a16:creationId xmlns:a16="http://schemas.microsoft.com/office/drawing/2014/main" id="{87388316-33DA-B301-EEFB-25B200729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3065" y="3692512"/>
                <a:ext cx="511064" cy="511064"/>
              </a:xfrm>
              <a:prstGeom prst="rect">
                <a:avLst/>
              </a:prstGeom>
            </p:spPr>
          </p:pic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06ACB91A-A4AC-6AA1-3E5A-4516268F6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42115" y="4551365"/>
                <a:ext cx="413306" cy="413306"/>
              </a:xfrm>
              <a:prstGeom prst="rect">
                <a:avLst/>
              </a:prstGeom>
            </p:spPr>
          </p:pic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539D589F-DBF5-6AC1-ED54-B022DB5D5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11911" y="5303184"/>
                <a:ext cx="482218" cy="482218"/>
              </a:xfrm>
              <a:prstGeom prst="rect">
                <a:avLst/>
              </a:prstGeom>
            </p:spPr>
          </p:pic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6758176C-8F63-56A3-970B-DF7DD4A23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00039" y="2175818"/>
                <a:ext cx="512064" cy="512064"/>
              </a:xfrm>
              <a:prstGeom prst="rect">
                <a:avLst/>
              </a:prstGeom>
            </p:spPr>
          </p:pic>
        </p:grp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3A4D79E-1235-FAE8-D622-1B5BE38B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519" y="2489014"/>
              <a:ext cx="421243" cy="2332876"/>
            </a:xfrm>
            <a:custGeom>
              <a:avLst/>
              <a:gdLst>
                <a:gd name="T0" fmla="*/ 424 w 1918"/>
                <a:gd name="T1" fmla="*/ 0 h 2975"/>
                <a:gd name="T2" fmla="*/ 439 w 1918"/>
                <a:gd name="T3" fmla="*/ 0 h 2975"/>
                <a:gd name="T4" fmla="*/ 452 w 1918"/>
                <a:gd name="T5" fmla="*/ 4 h 2975"/>
                <a:gd name="T6" fmla="*/ 465 w 1918"/>
                <a:gd name="T7" fmla="*/ 14 h 2975"/>
                <a:gd name="T8" fmla="*/ 1905 w 1918"/>
                <a:gd name="T9" fmla="*/ 1454 h 2975"/>
                <a:gd name="T10" fmla="*/ 1914 w 1918"/>
                <a:gd name="T11" fmla="*/ 1466 h 2975"/>
                <a:gd name="T12" fmla="*/ 1918 w 1918"/>
                <a:gd name="T13" fmla="*/ 1480 h 2975"/>
                <a:gd name="T14" fmla="*/ 1918 w 1918"/>
                <a:gd name="T15" fmla="*/ 1495 h 2975"/>
                <a:gd name="T16" fmla="*/ 1914 w 1918"/>
                <a:gd name="T17" fmla="*/ 1509 h 2975"/>
                <a:gd name="T18" fmla="*/ 1905 w 1918"/>
                <a:gd name="T19" fmla="*/ 1522 h 2975"/>
                <a:gd name="T20" fmla="*/ 465 w 1918"/>
                <a:gd name="T21" fmla="*/ 2962 h 2975"/>
                <a:gd name="T22" fmla="*/ 454 w 1918"/>
                <a:gd name="T23" fmla="*/ 2969 h 2975"/>
                <a:gd name="T24" fmla="*/ 443 w 1918"/>
                <a:gd name="T25" fmla="*/ 2974 h 2975"/>
                <a:gd name="T26" fmla="*/ 431 w 1918"/>
                <a:gd name="T27" fmla="*/ 2975 h 2975"/>
                <a:gd name="T28" fmla="*/ 419 w 1918"/>
                <a:gd name="T29" fmla="*/ 2974 h 2975"/>
                <a:gd name="T30" fmla="*/ 407 w 1918"/>
                <a:gd name="T31" fmla="*/ 2969 h 2975"/>
                <a:gd name="T32" fmla="*/ 397 w 1918"/>
                <a:gd name="T33" fmla="*/ 2962 h 2975"/>
                <a:gd name="T34" fmla="*/ 13 w 1918"/>
                <a:gd name="T35" fmla="*/ 2577 h 2975"/>
                <a:gd name="T36" fmla="*/ 4 w 1918"/>
                <a:gd name="T37" fmla="*/ 2565 h 2975"/>
                <a:gd name="T38" fmla="*/ 0 w 1918"/>
                <a:gd name="T39" fmla="*/ 2551 h 2975"/>
                <a:gd name="T40" fmla="*/ 0 w 1918"/>
                <a:gd name="T41" fmla="*/ 2537 h 2975"/>
                <a:gd name="T42" fmla="*/ 4 w 1918"/>
                <a:gd name="T43" fmla="*/ 2522 h 2975"/>
                <a:gd name="T44" fmla="*/ 13 w 1918"/>
                <a:gd name="T45" fmla="*/ 2509 h 2975"/>
                <a:gd name="T46" fmla="*/ 1035 w 1918"/>
                <a:gd name="T47" fmla="*/ 1487 h 2975"/>
                <a:gd name="T48" fmla="*/ 13 w 1918"/>
                <a:gd name="T49" fmla="*/ 465 h 2975"/>
                <a:gd name="T50" fmla="*/ 4 w 1918"/>
                <a:gd name="T51" fmla="*/ 452 h 2975"/>
                <a:gd name="T52" fmla="*/ 0 w 1918"/>
                <a:gd name="T53" fmla="*/ 439 h 2975"/>
                <a:gd name="T54" fmla="*/ 0 w 1918"/>
                <a:gd name="T55" fmla="*/ 424 h 2975"/>
                <a:gd name="T56" fmla="*/ 4 w 1918"/>
                <a:gd name="T57" fmla="*/ 410 h 2975"/>
                <a:gd name="T58" fmla="*/ 13 w 1918"/>
                <a:gd name="T59" fmla="*/ 397 h 2975"/>
                <a:gd name="T60" fmla="*/ 397 w 1918"/>
                <a:gd name="T61" fmla="*/ 14 h 2975"/>
                <a:gd name="T62" fmla="*/ 409 w 1918"/>
                <a:gd name="T63" fmla="*/ 4 h 2975"/>
                <a:gd name="T64" fmla="*/ 424 w 1918"/>
                <a:gd name="T65" fmla="*/ 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8" h="2975">
                  <a:moveTo>
                    <a:pt x="424" y="0"/>
                  </a:moveTo>
                  <a:lnTo>
                    <a:pt x="439" y="0"/>
                  </a:lnTo>
                  <a:lnTo>
                    <a:pt x="452" y="4"/>
                  </a:lnTo>
                  <a:lnTo>
                    <a:pt x="465" y="14"/>
                  </a:lnTo>
                  <a:lnTo>
                    <a:pt x="1905" y="1454"/>
                  </a:lnTo>
                  <a:lnTo>
                    <a:pt x="1914" y="1466"/>
                  </a:lnTo>
                  <a:lnTo>
                    <a:pt x="1918" y="1480"/>
                  </a:lnTo>
                  <a:lnTo>
                    <a:pt x="1918" y="1495"/>
                  </a:lnTo>
                  <a:lnTo>
                    <a:pt x="1914" y="1509"/>
                  </a:lnTo>
                  <a:lnTo>
                    <a:pt x="1905" y="1522"/>
                  </a:lnTo>
                  <a:lnTo>
                    <a:pt x="465" y="2962"/>
                  </a:lnTo>
                  <a:lnTo>
                    <a:pt x="454" y="2969"/>
                  </a:lnTo>
                  <a:lnTo>
                    <a:pt x="443" y="2974"/>
                  </a:lnTo>
                  <a:lnTo>
                    <a:pt x="431" y="2975"/>
                  </a:lnTo>
                  <a:lnTo>
                    <a:pt x="419" y="2974"/>
                  </a:lnTo>
                  <a:lnTo>
                    <a:pt x="407" y="2969"/>
                  </a:lnTo>
                  <a:lnTo>
                    <a:pt x="397" y="2962"/>
                  </a:lnTo>
                  <a:lnTo>
                    <a:pt x="13" y="2577"/>
                  </a:lnTo>
                  <a:lnTo>
                    <a:pt x="4" y="2565"/>
                  </a:lnTo>
                  <a:lnTo>
                    <a:pt x="0" y="2551"/>
                  </a:lnTo>
                  <a:lnTo>
                    <a:pt x="0" y="2537"/>
                  </a:lnTo>
                  <a:lnTo>
                    <a:pt x="4" y="2522"/>
                  </a:lnTo>
                  <a:lnTo>
                    <a:pt x="13" y="2509"/>
                  </a:lnTo>
                  <a:lnTo>
                    <a:pt x="1035" y="1487"/>
                  </a:lnTo>
                  <a:lnTo>
                    <a:pt x="13" y="465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10"/>
                  </a:lnTo>
                  <a:lnTo>
                    <a:pt x="13" y="397"/>
                  </a:lnTo>
                  <a:lnTo>
                    <a:pt x="397" y="14"/>
                  </a:lnTo>
                  <a:lnTo>
                    <a:pt x="409" y="4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366AD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E03F6-102D-3A6F-5890-56C7FA93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1221" y="1592903"/>
              <a:ext cx="5195218" cy="44887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700A62-9977-8B37-4C9C-0B93CEBFD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30094" y="1395184"/>
            <a:ext cx="5465066" cy="4687146"/>
            <a:chOff x="6011216" y="1632609"/>
            <a:chExt cx="5358538" cy="448873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A52F91-EDE9-F92B-29B8-0FA7D2D15CBF}"/>
                </a:ext>
              </a:extLst>
            </p:cNvPr>
            <p:cNvGrpSpPr/>
            <p:nvPr/>
          </p:nvGrpSpPr>
          <p:grpSpPr>
            <a:xfrm>
              <a:off x="6304441" y="1671511"/>
              <a:ext cx="4974630" cy="2966637"/>
              <a:chOff x="6252447" y="1413400"/>
              <a:chExt cx="4974630" cy="2966637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13E06D-6F04-D8BD-6A33-9921DDBD38DA}"/>
                  </a:ext>
                </a:extLst>
              </p:cNvPr>
              <p:cNvSpPr txBox="1"/>
              <p:nvPr/>
            </p:nvSpPr>
            <p:spPr>
              <a:xfrm>
                <a:off x="6252447" y="1413400"/>
                <a:ext cx="3657980" cy="3831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New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Fellowship Review Headings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236D5F-3400-9773-C300-3FD384B657F8}"/>
                  </a:ext>
                </a:extLst>
              </p:cNvPr>
              <p:cNvSpPr/>
              <p:nvPr/>
            </p:nvSpPr>
            <p:spPr>
              <a:xfrm>
                <a:off x="7201950" y="2163309"/>
                <a:ext cx="4025127" cy="59183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Candidate Preparedness and Potential </a:t>
                </a: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6D1AAA1-1B12-92FD-96FE-83F597E431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01950" y="2954267"/>
                <a:ext cx="3810915" cy="59183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Research Training Plan</a:t>
                </a: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1919BC0-8E4D-706E-42B1-E3A59529F214}"/>
                  </a:ext>
                </a:extLst>
              </p:cNvPr>
              <p:cNvSpPr/>
              <p:nvPr/>
            </p:nvSpPr>
            <p:spPr>
              <a:xfrm>
                <a:off x="7201950" y="3718362"/>
                <a:ext cx="3810915" cy="59183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</a:rPr>
                  <a:t>Commitment to Candidate</a:t>
                </a:r>
                <a:endPara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Arial" charset="0"/>
                  <a:cs typeface="Arial" charset="0"/>
                </a:endParaRPr>
              </a:p>
            </p:txBody>
          </p:sp>
          <p:pic>
            <p:nvPicPr>
              <p:cNvPr id="78" name="Graphic 77">
                <a:extLst>
                  <a:ext uri="{FF2B5EF4-FFF2-40B4-BE49-F238E27FC236}">
                    <a16:creationId xmlns:a16="http://schemas.microsoft.com/office/drawing/2014/main" id="{71354B75-82F9-FAD1-6671-0CBA9E039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410517" y="2101352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693DB577-0CED-2C5C-B3EE-D30A83898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406214" y="2887345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82" name="Graphic 81">
                <a:extLst>
                  <a:ext uri="{FF2B5EF4-FFF2-40B4-BE49-F238E27FC236}">
                    <a16:creationId xmlns:a16="http://schemas.microsoft.com/office/drawing/2014/main" id="{00AF246A-8580-0C82-C412-E86F73F0E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410517" y="3648517"/>
                <a:ext cx="731520" cy="73152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34269-B19C-0545-92EF-13163BBBC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11216" y="1632609"/>
              <a:ext cx="5358538" cy="4488734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AD44AF5-6572-373D-8123-1C395F0C7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9659" y="5205386"/>
            <a:ext cx="4479053" cy="707886"/>
          </a:xfrm>
          <a:prstGeom prst="rect">
            <a:avLst/>
          </a:prstGeom>
          <a:solidFill>
            <a:srgbClr val="FFD757"/>
          </a:solidFill>
        </p:spPr>
        <p:txBody>
          <a:bodyPr wrap="square" rtlCol="0">
            <a:spAutoFit/>
          </a:bodyPr>
          <a:lstStyle/>
          <a:p>
            <a:r>
              <a:rPr lang="en-US" sz="2000" b="1"/>
              <a:t>No changes to </a:t>
            </a:r>
            <a:r>
              <a:rPr lang="en-US" sz="2000" b="1" i="1"/>
              <a:t>Additional Review Criteria </a:t>
            </a:r>
            <a:r>
              <a:rPr lang="en-US" sz="2000" b="1"/>
              <a:t>or to </a:t>
            </a:r>
            <a:r>
              <a:rPr lang="en-US" sz="2000" b="1" i="1"/>
              <a:t>Additional Review Considerations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96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C910-0D28-5B1B-39A0-FB08D5C0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242463"/>
            <a:ext cx="11171664" cy="1296406"/>
          </a:xfrm>
        </p:spPr>
        <p:txBody>
          <a:bodyPr>
            <a:normAutofit fontScale="90000"/>
          </a:bodyPr>
          <a:lstStyle/>
          <a:p>
            <a:r>
              <a:rPr lang="en-US" i="1">
                <a:latin typeface="+mn-lt"/>
              </a:rPr>
              <a:t>Highlights </a:t>
            </a:r>
            <a:r>
              <a:rPr lang="en-US">
                <a:latin typeface="+mn-lt"/>
              </a:rPr>
              <a:t>- Revised Fellowship Application and Review Criteria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8B93-7F41-367A-85EC-62AC718E6EF1}"/>
              </a:ext>
            </a:extLst>
          </p:cNvPr>
          <p:cNvSpPr>
            <a:spLocks noGrp="1"/>
          </p:cNvSpPr>
          <p:nvPr/>
        </p:nvSpPr>
        <p:spPr>
          <a:xfrm>
            <a:off x="643171" y="1857143"/>
            <a:ext cx="10561320" cy="5000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7F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Reframed instructions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review criteria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Candidate criteria encompasses a wider range of indicators of scientific potential and preparedness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The research project is framed as a “research training project” to </a:t>
            </a:r>
            <a:r>
              <a:rPr lang="en-US">
                <a:solidFill>
                  <a:schemeClr val="accent1"/>
                </a:solidFill>
                <a:latin typeface="Calibri" panose="020F0502020204030204"/>
              </a:rPr>
              <a:t>emphasize training potential of the research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Evaluations of the sponsor and institutional environment are framed in terms of their contributions to the candidate’s research training plan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F7F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Revised fellowship application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Shortened, more structured, better aligned with the new review criteria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Less emphasis on sponsor track record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, more emphasis on training plan and preparedness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Eliminates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/>
                <a:cs typeface="Open Sans Light"/>
              </a:rPr>
              <a:t>requirement to submit grades</a:t>
            </a:r>
            <a:endParaRPr lang="en-US" sz="20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/>
              <a:cs typeface="Open Sans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Better clarifies who should be the 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author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of each section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5C7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Updated Reference Letter instructions</a:t>
            </a:r>
          </a:p>
          <a:p>
            <a:pPr marL="971550" marR="0" lvl="1" indent="-5143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7FC9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C313AD-D003-CD19-D797-2B9FC343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5" y="941"/>
            <a:ext cx="11898394" cy="72124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Open Sans"/>
                <a:ea typeface="Open Sans"/>
                <a:cs typeface="Open Sans"/>
              </a:rPr>
              <a:t>Changes to the  Fellowship Application Structure 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DD2F-6C55-8CE7-9EF4-2DE72225ECE5}"/>
              </a:ext>
            </a:extLst>
          </p:cNvPr>
          <p:cNvSpPr txBox="1"/>
          <p:nvPr/>
        </p:nvSpPr>
        <p:spPr>
          <a:xfrm>
            <a:off x="2757714" y="633849"/>
            <a:ext cx="333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Current</a:t>
            </a:r>
          </a:p>
        </p:txBody>
      </p:sp>
      <p:pic>
        <p:nvPicPr>
          <p:cNvPr id="5" name="Picture 4" descr="The image is a  screen shot for the current areas of the fellowship application.">
            <a:extLst>
              <a:ext uri="{FF2B5EF4-FFF2-40B4-BE49-F238E27FC236}">
                <a16:creationId xmlns:a16="http://schemas.microsoft.com/office/drawing/2014/main" id="{B31A0759-50B7-DAB3-A485-D4685DF82C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4"/>
          <a:stretch/>
        </p:blipFill>
        <p:spPr>
          <a:xfrm>
            <a:off x="1088572" y="1066486"/>
            <a:ext cx="4731774" cy="5157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E5032-8973-90CB-A57E-3E9B27530CDC}"/>
              </a:ext>
            </a:extLst>
          </p:cNvPr>
          <p:cNvSpPr txBox="1"/>
          <p:nvPr/>
        </p:nvSpPr>
        <p:spPr>
          <a:xfrm>
            <a:off x="7317499" y="633849"/>
            <a:ext cx="40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On or After January 25, 2025</a:t>
            </a:r>
          </a:p>
        </p:txBody>
      </p:sp>
      <p:pic>
        <p:nvPicPr>
          <p:cNvPr id="6" name="Picture 5" descr="The image is a mock-up of the new screen shot for the areas of the fellowship application.">
            <a:extLst>
              <a:ext uri="{FF2B5EF4-FFF2-40B4-BE49-F238E27FC236}">
                <a16:creationId xmlns:a16="http://schemas.microsoft.com/office/drawing/2014/main" id="{1E35303D-47DE-EDC5-3492-02CC001B7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880" y="1066486"/>
            <a:ext cx="5098639" cy="52562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1F87A1-38D7-E943-E1D0-D4D14573B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0576" y="2102918"/>
            <a:ext cx="975675" cy="1070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4EB017-08A6-041B-E049-038278B9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34436" y="3590752"/>
            <a:ext cx="9054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47CA08-2DB2-3AD2-DD6B-C13C1D30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0576" y="4974751"/>
            <a:ext cx="1092819" cy="143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DB7C8-1418-AEC4-D3AE-71FC4D5E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880" y="2102918"/>
            <a:ext cx="2327943" cy="26114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1AA5B-6CB3-EF28-16A4-B5096B68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7475" y="2855024"/>
            <a:ext cx="2205989" cy="18648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D52CB8-19D5-AB36-3B15-0943E3386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7475" y="4974751"/>
            <a:ext cx="2015802" cy="33322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AF0502-E00A-3AC4-0F66-5C140F49A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0576" y="2102918"/>
            <a:ext cx="1071214" cy="819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90B37DB8-BE2D-A4A2-2A72-76FC34C1F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0576" y="2675945"/>
            <a:ext cx="457200" cy="182961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8805C-FBA2-0843-F052-CBB7D3AC0E11}"/>
              </a:ext>
            </a:extLst>
          </p:cNvPr>
          <p:cNvSpPr txBox="1"/>
          <p:nvPr/>
        </p:nvSpPr>
        <p:spPr>
          <a:xfrm>
            <a:off x="5018049" y="6408521"/>
            <a:ext cx="2787805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*Highlighted Sections Required </a:t>
            </a:r>
          </a:p>
        </p:txBody>
      </p:sp>
    </p:spTree>
    <p:extLst>
      <p:ext uri="{BB962C8B-B14F-4D97-AF65-F5344CB8AC3E}">
        <p14:creationId xmlns:p14="http://schemas.microsoft.com/office/powerpoint/2010/main" val="331956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C313AD-D003-CD19-D797-2B9FC343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7706" y="223351"/>
            <a:ext cx="9284558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High-Level Application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BFBD8-12F1-A65B-9A06-E668752D7EEF}"/>
              </a:ext>
            </a:extLst>
          </p:cNvPr>
          <p:cNvSpPr txBox="1"/>
          <p:nvPr/>
        </p:nvSpPr>
        <p:spPr>
          <a:xfrm>
            <a:off x="272143" y="1964478"/>
            <a:ext cx="6069907" cy="2797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Simplified and reorganized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Condensed - going from 12 to 10 sections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Revised headings to match review areas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4 pages from application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Grades no longer required</a:t>
            </a:r>
            <a:endParaRPr lang="en-US" sz="2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The image is a mock-up of the new screen shot for the areas of the fellowship application.">
            <a:extLst>
              <a:ext uri="{FF2B5EF4-FFF2-40B4-BE49-F238E27FC236}">
                <a16:creationId xmlns:a16="http://schemas.microsoft.com/office/drawing/2014/main" id="{2E5D3B88-ACA6-61A3-2480-6EFCD7E1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18" y="1066486"/>
            <a:ext cx="5098639" cy="5618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3D03E-7423-C43B-1ECC-907EB377AE06}"/>
              </a:ext>
            </a:extLst>
          </p:cNvPr>
          <p:cNvSpPr txBox="1"/>
          <p:nvPr/>
        </p:nvSpPr>
        <p:spPr>
          <a:xfrm>
            <a:off x="3863952" y="6159946"/>
            <a:ext cx="2787805" cy="33855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*Highlighted Sections Required </a:t>
            </a:r>
          </a:p>
        </p:txBody>
      </p:sp>
    </p:spTree>
    <p:extLst>
      <p:ext uri="{BB962C8B-B14F-4D97-AF65-F5344CB8AC3E}">
        <p14:creationId xmlns:p14="http://schemas.microsoft.com/office/powerpoint/2010/main" val="266966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3F11-181D-1752-742D-9DA08444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03"/>
            <a:ext cx="11039573" cy="1325563"/>
          </a:xfrm>
        </p:spPr>
        <p:txBody>
          <a:bodyPr/>
          <a:lstStyle/>
          <a:p>
            <a:r>
              <a:rPr lang="en-US" sz="4400">
                <a:latin typeface="+mn-lt"/>
                <a:ea typeface="Open Sans"/>
                <a:cs typeface="Open Sans"/>
              </a:rPr>
              <a:t>New Fellowship </a:t>
            </a:r>
            <a:r>
              <a:rPr lang="en-US">
                <a:latin typeface="+mn-lt"/>
                <a:ea typeface="Open Sans"/>
                <a:cs typeface="Open Sans"/>
              </a:rPr>
              <a:t>Application</a:t>
            </a:r>
            <a:r>
              <a:rPr lang="en-US" sz="4400">
                <a:latin typeface="+mn-lt"/>
                <a:ea typeface="Open Sans"/>
                <a:cs typeface="Open Sans"/>
              </a:rPr>
              <a:t> Categories</a:t>
            </a:r>
            <a:endParaRPr lang="en-US">
              <a:ea typeface="Open Sans"/>
              <a:cs typeface="Open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2FF020-BA85-2DD3-2313-A1A59DC370A3}"/>
              </a:ext>
            </a:extLst>
          </p:cNvPr>
          <p:cNvSpPr txBox="1">
            <a:spLocks/>
          </p:cNvSpPr>
          <p:nvPr/>
        </p:nvSpPr>
        <p:spPr>
          <a:xfrm>
            <a:off x="189114" y="1088509"/>
            <a:ext cx="6740375" cy="49180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Font typeface="Arial" panose="020B0604020202020204" pitchFamily="34" charset="0"/>
              <a:buNone/>
            </a:pPr>
            <a:r>
              <a:rPr lang="en-US" b="1">
                <a:latin typeface="+mn-lt"/>
              </a:rPr>
              <a:t>Candidate’s Goals, Preparedness and Potential</a:t>
            </a:r>
            <a:endParaRPr lang="en-US">
              <a:latin typeface="+mn-lt"/>
            </a:endParaRP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Overall Training Goals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Candidate’s Preparedness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Candidate’s Self-Assessment 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Scientific Perspective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+mn-lt"/>
              </a:rPr>
              <a:t>Research Training Plan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Training Activities and Timeline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Research Training Project Specific Aims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Research Training Project Strategy</a:t>
            </a:r>
          </a:p>
          <a:p>
            <a:pPr marL="1190186" lvl="3" indent="-3429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000">
                <a:latin typeface="+mn-lt"/>
              </a:rPr>
              <a:t>Scientific Foundation and Rationale</a:t>
            </a:r>
          </a:p>
          <a:p>
            <a:pPr marL="1190186" lvl="3" indent="-3429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000">
                <a:latin typeface="+mn-lt"/>
              </a:rPr>
              <a:t>Approach</a:t>
            </a:r>
            <a:endParaRPr lang="en-US" sz="2000" b="1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+mn-lt"/>
              </a:rPr>
              <a:t>Sponsor(s) Commitment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Mentoring Approach and Candidate Mentoring Plan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Prior Training and Mentoring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Commitment to the Candidate’s Research Training Plan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Research Training Environment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000">
                <a:latin typeface="+mn-lt"/>
              </a:rPr>
              <a:t>Candidate’s potential</a:t>
            </a:r>
          </a:p>
        </p:txBody>
      </p:sp>
      <p:pic>
        <p:nvPicPr>
          <p:cNvPr id="13" name="Picture 12" descr="The image is a mock-up of the new screen shot for the areas of the fellowship application.">
            <a:extLst>
              <a:ext uri="{FF2B5EF4-FFF2-40B4-BE49-F238E27FC236}">
                <a16:creationId xmlns:a16="http://schemas.microsoft.com/office/drawing/2014/main" id="{A4B04796-E2C7-8D4D-6511-74CCB555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90" y="1088509"/>
            <a:ext cx="4977568" cy="53566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8F4702-3D23-D50F-917E-A04DD90D9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5145" y="2134049"/>
            <a:ext cx="2193289" cy="21907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0F88C2-1B0E-1A10-7D15-B0BFD589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5145" y="2832518"/>
            <a:ext cx="2101705" cy="1101308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E6CC40-B901-5425-2F2B-7063AEFE3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5145" y="5176717"/>
            <a:ext cx="1716885" cy="21907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76" y="349508"/>
            <a:ext cx="11052699" cy="642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0">
                <a:solidFill>
                  <a:sysClr val="windowText" lastClr="000000"/>
                </a:solidFill>
                <a:ea typeface="Open Sans"/>
              </a:rPr>
              <a:t>Fellowship Instructions – Components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DA147-CBEA-41DA-A8EA-6EF206BFF8B4}"/>
              </a:ext>
            </a:extLst>
          </p:cNvPr>
          <p:cNvSpPr txBox="1"/>
          <p:nvPr/>
        </p:nvSpPr>
        <p:spPr>
          <a:xfrm>
            <a:off x="296786" y="1212013"/>
            <a:ext cx="1183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SF424 Application Guide – “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Instructions for NIH and other PHS Agencies” – for instructions relevant to most fellowship programs </a:t>
            </a:r>
          </a:p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https://grants.nih.gov/grants/how-to-apply-application-guide.html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793B9-E759-44B5-8DFF-820A05375A52}"/>
              </a:ext>
            </a:extLst>
          </p:cNvPr>
          <p:cNvSpPr/>
          <p:nvPr/>
        </p:nvSpPr>
        <p:spPr>
          <a:xfrm>
            <a:off x="352276" y="5089072"/>
            <a:ext cx="10717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NOFO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SF424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NOFO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if the instructions differ from the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SF424 Guide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Follow the </a:t>
            </a:r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Notices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if the instructions differ from the </a:t>
            </a:r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NOFO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the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SF424 Guide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A28F9-B929-415E-A3C3-30CB1A059E00}"/>
              </a:ext>
            </a:extLst>
          </p:cNvPr>
          <p:cNvSpPr txBox="1"/>
          <p:nvPr/>
        </p:nvSpPr>
        <p:spPr>
          <a:xfrm>
            <a:off x="296786" y="2291439"/>
            <a:ext cx="11296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of Funding Opportunity – NOFO </a:t>
            </a:r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 specific instructions, due dates, institute participation, </a:t>
            </a:r>
            <a:r>
              <a:rPr lang="en-US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Notices</a:t>
            </a:r>
          </a:p>
          <a:p>
            <a:r>
              <a:rPr lang="en-US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https://researchtraining.nih.gov/programs</a:t>
            </a:r>
            <a:r>
              <a:rPr lang="en-US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fellowship type and “view current funding opportunities”; for Institute specific NOFOs – check on webpages or in NOFO </a:t>
            </a:r>
            <a:r>
              <a:rPr lang="en-US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Notices </a:t>
            </a:r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en-US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re-issued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26A7E-0B7F-218D-457D-CADA067CEAB3}"/>
              </a:ext>
            </a:extLst>
          </p:cNvPr>
          <p:cNvSpPr txBox="1"/>
          <p:nvPr/>
        </p:nvSpPr>
        <p:spPr>
          <a:xfrm>
            <a:off x="7983564" y="3655396"/>
            <a:ext cx="3958135" cy="175432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C00000"/>
                </a:solidFill>
              </a:rPr>
              <a:t>SF424 App Guide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00B050"/>
                </a:solidFill>
              </a:rPr>
              <a:t>NOFO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7030A0"/>
                </a:solidFill>
              </a:rPr>
              <a:t>Related Notices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4AB8C-5925-3DE1-2449-A399C726B8EE}"/>
              </a:ext>
            </a:extLst>
          </p:cNvPr>
          <p:cNvSpPr txBox="1"/>
          <p:nvPr/>
        </p:nvSpPr>
        <p:spPr>
          <a:xfrm>
            <a:off x="296786" y="3988405"/>
            <a:ext cx="743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What: </a:t>
            </a:r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Notices – </a:t>
            </a:r>
            <a:r>
              <a:rPr lang="en-US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after SF424 and NOFO publication</a:t>
            </a:r>
          </a:p>
          <a:p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 </a:t>
            </a:r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of each NOFO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0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ECBDE58-9A9E-4EC7-BB3D-021E5F0D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Meet the Presenters</a:t>
            </a:r>
          </a:p>
        </p:txBody>
      </p:sp>
      <p:pic>
        <p:nvPicPr>
          <p:cNvPr id="20" name="Picture Placeholder 3" descr="Ericka Boone, Ph.D.">
            <a:extLst>
              <a:ext uri="{FF2B5EF4-FFF2-40B4-BE49-F238E27FC236}">
                <a16:creationId xmlns:a16="http://schemas.microsoft.com/office/drawing/2014/main" id="{F03E9A1A-487E-FA81-DF96-C24CC5AB2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 r="154"/>
          <a:stretch/>
        </p:blipFill>
        <p:spPr>
          <a:xfrm>
            <a:off x="485634" y="2309861"/>
            <a:ext cx="1828800" cy="1828800"/>
          </a:xfrm>
          <a:prstGeom prst="ellipse">
            <a:avLst/>
          </a:prstGeom>
          <a:noFill/>
        </p:spPr>
      </p:pic>
      <p:sp>
        <p:nvSpPr>
          <p:cNvPr id="3" name="Content Placeholder 1a">
            <a:extLst>
              <a:ext uri="{FF2B5EF4-FFF2-40B4-BE49-F238E27FC236}">
                <a16:creationId xmlns:a16="http://schemas.microsoft.com/office/drawing/2014/main" id="{7FF4A81A-BB40-4E67-99F0-F5F65319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101" y="4773005"/>
            <a:ext cx="2702769" cy="2637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ERICKA BOONE, Ph.D.</a:t>
            </a:r>
          </a:p>
        </p:txBody>
      </p:sp>
      <p:sp>
        <p:nvSpPr>
          <p:cNvPr id="7" name="Content Placeholder 1b" descr="Ericka Boone, Ph.D.&#10;Director, Division of Biomedical Research Workforce (DBRW)&#10;NIH Office of Extramural Research (OER), NIH&#10;Executive Implementation Committee co-chair&#10;&#10;">
            <a:extLst>
              <a:ext uri="{FF2B5EF4-FFF2-40B4-BE49-F238E27FC236}">
                <a16:creationId xmlns:a16="http://schemas.microsoft.com/office/drawing/2014/main" id="{6E760752-00C6-4AB3-9BB0-5A6F208B6ED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5283" y="5009898"/>
            <a:ext cx="2934407" cy="2637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Director, Division of Biomedical Research Workforce (DBRW)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NIH Office of Extramural Research (OER), NIH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Executive Implementation Committee co-chair</a:t>
            </a:r>
          </a:p>
        </p:txBody>
      </p:sp>
      <p:pic>
        <p:nvPicPr>
          <p:cNvPr id="19" name="Picture Placeholder 18" descr="Alison Gammie, Ph.D.">
            <a:extLst>
              <a:ext uri="{FF2B5EF4-FFF2-40B4-BE49-F238E27FC236}">
                <a16:creationId xmlns:a16="http://schemas.microsoft.com/office/drawing/2014/main" id="{E27A3722-A411-1887-7B10-6282332089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51" r="151"/>
          <a:stretch/>
        </p:blipFill>
        <p:spPr/>
      </p:pic>
      <p:sp>
        <p:nvSpPr>
          <p:cNvPr id="9" name="Content Placeholder 2a">
            <a:extLst>
              <a:ext uri="{FF2B5EF4-FFF2-40B4-BE49-F238E27FC236}">
                <a16:creationId xmlns:a16="http://schemas.microsoft.com/office/drawing/2014/main" id="{CD67F1B6-9F9B-428E-8D49-B3BE0BD02F5F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3165644" y="4773005"/>
            <a:ext cx="2702769" cy="2637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ALISON GAMMIE, Ph.D.</a:t>
            </a:r>
          </a:p>
        </p:txBody>
      </p:sp>
      <p:sp>
        <p:nvSpPr>
          <p:cNvPr id="10" name="Content Placeholder 2b" descr="Alison Gammie, Ph.D. &#10;Director, Division of Training, Workforce Development, and Diversity (DTWD)&#10;National Institute of General Medical Sciences (NIGMS), NIH&#10;Executive Implementation Committee &#10;co-chair&#10;">
            <a:extLst>
              <a:ext uri="{FF2B5EF4-FFF2-40B4-BE49-F238E27FC236}">
                <a16:creationId xmlns:a16="http://schemas.microsoft.com/office/drawing/2014/main" id="{387E42B6-46EA-430A-8675-8A0970931A1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3079602" y="5017117"/>
            <a:ext cx="2804618" cy="2637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Director, Division of Training, Workforce Development, and Diversity (DTWD)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National Institute of General Medical Sciences (NIGMS), NIH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Executive Implementation Committee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co-chair</a:t>
            </a:r>
          </a:p>
        </p:txBody>
      </p:sp>
      <p:pic>
        <p:nvPicPr>
          <p:cNvPr id="30" name="Picture Placeholder 4" descr="Lystranne Maynard-Smith, Ph.D., Scientific Review Officer (SRO) and Reviewer Training Coordinator within the Center for Scientific Review (CSR)&#10;*Moderator of today’s event&#10;">
            <a:extLst>
              <a:ext uri="{FF2B5EF4-FFF2-40B4-BE49-F238E27FC236}">
                <a16:creationId xmlns:a16="http://schemas.microsoft.com/office/drawing/2014/main" id="{D91D6945-E457-412E-820F-C512D328128D}"/>
              </a:ext>
            </a:extLst>
          </p:cNvPr>
          <p:cNvPicPr>
            <a:picLocks noGrp="1" noChangeAspect="1"/>
          </p:cNvPicPr>
          <p:nvPr>
            <p:ph type="pic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465" y="2317446"/>
            <a:ext cx="1828800" cy="1828800"/>
          </a:xfrm>
        </p:spPr>
      </p:pic>
      <p:sp>
        <p:nvSpPr>
          <p:cNvPr id="14" name="Content Placeholder 4a" descr="Lystranne Maynard-Smith, Ph.D., Scientific Review Officer (SRO) and Reviewer Training Coordinator within the Center for Scientific Review (CSR)&#10;*Moderator of today’s event&#10;">
            <a:extLst>
              <a:ext uri="{FF2B5EF4-FFF2-40B4-BE49-F238E27FC236}">
                <a16:creationId xmlns:a16="http://schemas.microsoft.com/office/drawing/2014/main" id="{C5D40585-7057-478D-AF10-243D3FF88EF2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6268480" y="5215646"/>
            <a:ext cx="2702769" cy="263702"/>
          </a:xfrm>
        </p:spPr>
        <p:txBody>
          <a:bodyPr/>
          <a:lstStyle/>
          <a:p>
            <a:r>
              <a:rPr lang="en-US" sz="1050" dirty="0"/>
              <a:t>Scientific Review Officer (SRO) and Reviewer Training Coordinator within the Center for Scientific Review (CSR)</a:t>
            </a:r>
          </a:p>
          <a:p>
            <a:r>
              <a:rPr lang="en-US" sz="1050" b="1" dirty="0"/>
              <a:t>*Moderator of today’s event</a:t>
            </a:r>
          </a:p>
        </p:txBody>
      </p:sp>
      <p:sp>
        <p:nvSpPr>
          <p:cNvPr id="13" name="Content Placeholder 4b">
            <a:extLst>
              <a:ext uri="{FF2B5EF4-FFF2-40B4-BE49-F238E27FC236}">
                <a16:creationId xmlns:a16="http://schemas.microsoft.com/office/drawing/2014/main" id="{0B9EFC40-B32A-4BAA-89ED-861BC38D1EA8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268480" y="4746196"/>
            <a:ext cx="2702769" cy="263702"/>
          </a:xfrm>
        </p:spPr>
        <p:txBody>
          <a:bodyPr>
            <a:noAutofit/>
          </a:bodyPr>
          <a:lstStyle/>
          <a:p>
            <a:r>
              <a:rPr lang="en-US" sz="1400" dirty="0"/>
              <a:t>LYSTRANNE MAYNARD-SMITH, Ph.D.</a:t>
            </a:r>
          </a:p>
        </p:txBody>
      </p:sp>
      <p:pic>
        <p:nvPicPr>
          <p:cNvPr id="25" name="Picture Placeholder 3" descr="Bruce Reed, Ph.D.">
            <a:extLst>
              <a:ext uri="{FF2B5EF4-FFF2-40B4-BE49-F238E27FC236}">
                <a16:creationId xmlns:a16="http://schemas.microsoft.com/office/drawing/2014/main" id="{7E62E0CB-82AB-4488-B0BD-85FD90BD077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7566" y="2317446"/>
            <a:ext cx="1828800" cy="1828800"/>
          </a:xfrm>
        </p:spPr>
      </p:pic>
      <p:sp>
        <p:nvSpPr>
          <p:cNvPr id="11" name="Content Placeholder 3a">
            <a:extLst>
              <a:ext uri="{FF2B5EF4-FFF2-40B4-BE49-F238E27FC236}">
                <a16:creationId xmlns:a16="http://schemas.microsoft.com/office/drawing/2014/main" id="{C6C98B79-2124-4F7D-8AEF-B4CA8B3F67FD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9489231" y="4773005"/>
            <a:ext cx="2702769" cy="2637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BRUCE REED, Ph.D.</a:t>
            </a:r>
          </a:p>
          <a:p>
            <a:endParaRPr lang="en-US" dirty="0"/>
          </a:p>
        </p:txBody>
      </p:sp>
      <p:sp>
        <p:nvSpPr>
          <p:cNvPr id="12" name="Content Placeholder 3b" descr="Bruce Reed, Ph.D., Deputy Director, Center for Scientific Review (CSR), NIH&#10;Executive Implementation Committee co-chair&#10;">
            <a:extLst>
              <a:ext uri="{FF2B5EF4-FFF2-40B4-BE49-F238E27FC236}">
                <a16:creationId xmlns:a16="http://schemas.microsoft.com/office/drawing/2014/main" id="{72B7B59B-BA99-456B-8F2F-DBABD7F857A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440581" y="5023248"/>
            <a:ext cx="2702769" cy="26370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Deputy Director, Center for Scientific Review (CSR), NIH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Executive Implementation Committee co-chair</a:t>
            </a:r>
          </a:p>
        </p:txBody>
      </p:sp>
      <p:sp>
        <p:nvSpPr>
          <p:cNvPr id="36" name="Slide Number Placeholder">
            <a:extLst>
              <a:ext uri="{FF2B5EF4-FFF2-40B4-BE49-F238E27FC236}">
                <a16:creationId xmlns:a16="http://schemas.microsoft.com/office/drawing/2014/main" id="{31EE9B54-19BC-41F9-A64A-2A60A88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43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3F11-181D-1752-742D-9DA08444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5" y="206830"/>
            <a:ext cx="11830054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  <a:ea typeface="Open Sans"/>
                <a:cs typeface="Open Sans"/>
              </a:rPr>
              <a:t>As a candidate, what can I start on now for a submission on or after January 2025?</a:t>
            </a:r>
            <a:endParaRPr lang="en-US" sz="4000">
              <a:ea typeface="Open Sans"/>
              <a:cs typeface="Open San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2FF020-BA85-2DD3-2313-A1A59DC370A3}"/>
              </a:ext>
            </a:extLst>
          </p:cNvPr>
          <p:cNvSpPr txBox="1">
            <a:spLocks/>
          </p:cNvSpPr>
          <p:nvPr/>
        </p:nvSpPr>
        <p:spPr>
          <a:xfrm>
            <a:off x="625118" y="1783544"/>
            <a:ext cx="10622430" cy="4561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>
              <a:buFont typeface="Arial" panose="020B0604020202020204" pitchFamily="34" charset="0"/>
              <a:buNone/>
            </a:pPr>
            <a:r>
              <a:rPr lang="en-US" sz="3200" b="1">
                <a:latin typeface="+mn-lt"/>
              </a:rPr>
              <a:t>Candidate’s Goals, Preparedness, and Potential</a:t>
            </a:r>
            <a:endParaRPr lang="en-US" sz="3200">
              <a:latin typeface="+mn-lt"/>
            </a:endParaRP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7030A0"/>
                </a:solidFill>
                <a:latin typeface="+mn-lt"/>
              </a:rPr>
              <a:t>Overall Training Goals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0070C0"/>
                </a:solidFill>
                <a:latin typeface="+mn-lt"/>
              </a:rPr>
              <a:t>Candidate’s Preparedness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0070C0"/>
                </a:solidFill>
                <a:latin typeface="+mn-lt"/>
              </a:rPr>
              <a:t>Candidate’s Self-Assessment 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C00000"/>
                </a:solidFill>
                <a:latin typeface="+mn-lt"/>
              </a:rPr>
              <a:t>Scientific Perspective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latin typeface="+mn-lt"/>
              </a:rPr>
              <a:t>Research Training Plan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7030A0"/>
                </a:solidFill>
                <a:latin typeface="+mn-lt"/>
              </a:rPr>
              <a:t>Training Activities and Timeline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C00000"/>
                </a:solidFill>
                <a:latin typeface="+mn-lt"/>
              </a:rPr>
              <a:t>Research Training Project Specific Aims</a:t>
            </a:r>
          </a:p>
          <a:p>
            <a:pPr marL="732986" lvl="2" indent="-342900">
              <a:spcBef>
                <a:spcPts val="0"/>
              </a:spcBef>
            </a:pPr>
            <a:r>
              <a:rPr lang="en-US" sz="2800">
                <a:solidFill>
                  <a:srgbClr val="C00000"/>
                </a:solidFill>
                <a:latin typeface="+mn-lt"/>
              </a:rPr>
              <a:t>Research Training Project Strategy</a:t>
            </a:r>
          </a:p>
          <a:p>
            <a:pPr marL="1190186" lvl="3" indent="-3429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C00000"/>
                </a:solidFill>
                <a:latin typeface="+mn-lt"/>
              </a:rPr>
              <a:t>Scientific Foundation and Rationale</a:t>
            </a:r>
          </a:p>
          <a:p>
            <a:pPr marL="1190186" lvl="3" indent="-342900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2800">
                <a:solidFill>
                  <a:srgbClr val="C00000"/>
                </a:solidFill>
                <a:latin typeface="+mn-lt"/>
              </a:rPr>
              <a:t>Approach</a:t>
            </a:r>
            <a:endParaRPr lang="en-US" sz="2800" b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947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6598-7894-7592-FC24-0195BEE3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8" y="1937543"/>
            <a:ext cx="8696324" cy="29829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Open Sans"/>
                <a:ea typeface="Open Sans"/>
                <a:cs typeface="Open Sans"/>
              </a:rPr>
              <a:t>Preparing for Implementation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2700" b="1" dirty="0">
                <a:latin typeface="Open Sans"/>
                <a:ea typeface="Open Sans"/>
                <a:cs typeface="Open Sans"/>
              </a:rPr>
              <a:t>dr. Ericka boone (dbrw)</a:t>
            </a:r>
            <a:b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latin typeface="Open Sans"/>
                <a:ea typeface="Open Sans"/>
                <a:cs typeface="Open Sans"/>
              </a:rPr>
              <a:t>director, division of biomedical research workforce</a:t>
            </a:r>
            <a:endParaRPr lang="en-US" sz="2700" dirty="0">
              <a:latin typeface="Open Sans"/>
              <a:ea typeface="Open Sans"/>
              <a:cs typeface="Ope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411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189F8-82BD-D8DF-87C1-EC4576D51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11" y="-11806"/>
            <a:ext cx="10515600" cy="1151390"/>
          </a:xfrm>
        </p:spPr>
        <p:txBody>
          <a:bodyPr/>
          <a:lstStyle/>
          <a:p>
            <a:r>
              <a:rPr lang="en-US" b="1"/>
              <a:t>Pause for a Recap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CEA02-0773-B9BF-7BA7-C5CE6ED4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61" y="1139584"/>
            <a:ext cx="11438878" cy="51750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All changes mentioned today are relevant for fellowship applications </a:t>
            </a:r>
            <a:r>
              <a:rPr lang="en-US" sz="2400" b="1"/>
              <a:t>due AFTER January 25, 2025.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50"/>
                </a:solidFill>
              </a:rPr>
              <a:t>For the December 8, 2024, fellowship deadline, please use current Forms 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/>
              <a:t>Overall, the application contains the same essential elements (so don’t be nervous!)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50"/>
                </a:solidFill>
              </a:rPr>
              <a:t>Revisions intended to better focus review on the needs and goals of the candidate, make the application easier to complete, take less time to complete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/>
              <a:t>No need to wait for new fellowship forms to be ready!  Work on core elements required to complete your application: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>
                <a:solidFill>
                  <a:srgbClr val="00B050"/>
                </a:solidFill>
              </a:rPr>
              <a:t>Define candidate goals, design the research training project, develop training and mentorship goals and plans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/>
              <a:t>Read the application guide, NOFO, &amp; any relevant NOTs; work closely with your mentor.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/>
              <a:t>Have questions or want more information?</a:t>
            </a:r>
            <a:r>
              <a:rPr lang="en-US" sz="2400"/>
              <a:t>  Reach out to a relevant NIH Program Officer –  See NOFO for ‘Table of IC-specific information, requirements and staff contacts’</a:t>
            </a:r>
          </a:p>
        </p:txBody>
      </p:sp>
    </p:spTree>
    <p:extLst>
      <p:ext uri="{BB962C8B-B14F-4D97-AF65-F5344CB8AC3E}">
        <p14:creationId xmlns:p14="http://schemas.microsoft.com/office/powerpoint/2010/main" val="621632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B0B1DAA-3CCA-1D57-3A30-764CC51F5C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9716" y="601860"/>
            <a:ext cx="11301315" cy="781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719" tIns="60856" rIns="121719" bIns="6085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1217162" rtl="0" eaLnBrk="1" latinLnBrk="0" hangingPunct="1">
              <a:spcBef>
                <a:spcPct val="0"/>
              </a:spcBef>
              <a:buNone/>
              <a:defRPr lang="en-US" sz="26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71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Key Dates and Scope of Fellowship Funding Announcements Requiring Changes </a:t>
            </a:r>
            <a:b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738DEC9-99E3-3DCF-4324-A5E834147186}"/>
              </a:ext>
            </a:extLst>
          </p:cNvPr>
          <p:cNvSpPr txBox="1"/>
          <p:nvPr/>
        </p:nvSpPr>
        <p:spPr>
          <a:xfrm>
            <a:off x="925130" y="1732625"/>
            <a:ext cx="527246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When will the changes be implemented?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F2DBF97-4CE4-1C7E-F253-411FA2C893D8}"/>
              </a:ext>
            </a:extLst>
          </p:cNvPr>
          <p:cNvSpPr txBox="1"/>
          <p:nvPr/>
        </p:nvSpPr>
        <p:spPr>
          <a:xfrm>
            <a:off x="1894181" y="2212825"/>
            <a:ext cx="10226612" cy="12982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100" b="0" u="none" strike="noStrike" cap="none" spc="0" normalizeH="0" baseline="0">
                <a:ln>
                  <a:noFill/>
                </a:ln>
                <a:solidFill>
                  <a:srgbClr val="717176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Applications submitted for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due dates on or after January 25, 2025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Summer 2025 peer review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October 2025 Advisory Council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C7B61C-61DA-1CC2-809D-DB0CB0DC3A66}"/>
              </a:ext>
            </a:extLst>
          </p:cNvPr>
          <p:cNvSpPr txBox="1"/>
          <p:nvPr/>
        </p:nvSpPr>
        <p:spPr>
          <a:xfrm>
            <a:off x="914971" y="3835089"/>
            <a:ext cx="1143696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Applicability</a:t>
            </a:r>
          </a:p>
        </p:txBody>
      </p: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517E79A9-44BA-40AF-2D41-D1402DA44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04737" y="2209866"/>
            <a:ext cx="0" cy="1351517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2CCAC1E8-A90B-321B-1A44-F2480B132472}"/>
              </a:ext>
            </a:extLst>
          </p:cNvPr>
          <p:cNvSpPr txBox="1"/>
          <p:nvPr/>
        </p:nvSpPr>
        <p:spPr>
          <a:xfrm>
            <a:off x="1904110" y="4498083"/>
            <a:ext cx="10075453" cy="12982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100" b="0" u="none" strike="noStrike" cap="none" spc="0" normalizeH="0" baseline="0">
                <a:ln>
                  <a:noFill/>
                </a:ln>
                <a:solidFill>
                  <a:srgbClr val="717176"/>
                </a:solidFill>
                <a:effectLst/>
                <a:uLnTx/>
                <a:uFillTx/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F30, F31, F32, F33, F99/K00 –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Any fellowship activity code using the F template and SF 424 guide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i="1">
                <a:solidFill>
                  <a:prstClr val="black"/>
                </a:solidFill>
                <a:latin typeface="Open Sans"/>
              </a:rPr>
              <a:t>*Includes A1s even if A0 was reviewed in prior form 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08346270-6577-36C8-545B-057CDC0F2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58473" y="4048407"/>
            <a:ext cx="9620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4F272E77-21AC-0067-FAAB-9E5B3915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41" idx="3"/>
          </p:cNvCxnSpPr>
          <p:nvPr/>
        </p:nvCxnSpPr>
        <p:spPr>
          <a:xfrm flipH="1">
            <a:off x="6197599" y="1923226"/>
            <a:ext cx="5981562" cy="9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322501F5-8C91-6538-6AF3-AF1AC36A2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04737" y="4323001"/>
            <a:ext cx="0" cy="1163782"/>
          </a:xfrm>
          <a:prstGeom prst="line">
            <a:avLst/>
          </a:prstGeom>
          <a:ln w="53975">
            <a:solidFill>
              <a:srgbClr val="62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Graphic 4">
            <a:extLst>
              <a:ext uri="{FF2B5EF4-FFF2-40B4-BE49-F238E27FC236}">
                <a16:creationId xmlns:a16="http://schemas.microsoft.com/office/drawing/2014/main" id="{7B26C1DE-6FCB-F356-606B-5F55BD273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750" y="2651953"/>
            <a:ext cx="443696" cy="443279"/>
          </a:xfrm>
          <a:custGeom>
            <a:avLst/>
            <a:gdLst>
              <a:gd name="connsiteX0" fmla="*/ 181474 w 362312"/>
              <a:gd name="connsiteY0" fmla="*/ 0 h 361971"/>
              <a:gd name="connsiteX1" fmla="*/ 0 w 362312"/>
              <a:gd name="connsiteY1" fmla="*/ 180667 h 361971"/>
              <a:gd name="connsiteX2" fmla="*/ 180835 w 362312"/>
              <a:gd name="connsiteY2" fmla="*/ 361972 h 361971"/>
              <a:gd name="connsiteX3" fmla="*/ 362309 w 362312"/>
              <a:gd name="connsiteY3" fmla="*/ 181305 h 361971"/>
              <a:gd name="connsiteX4" fmla="*/ 362309 w 362312"/>
              <a:gd name="connsiteY4" fmla="*/ 181305 h 361971"/>
              <a:gd name="connsiteX5" fmla="*/ 181474 w 362312"/>
              <a:gd name="connsiteY5" fmla="*/ 0 h 361971"/>
              <a:gd name="connsiteX6" fmla="*/ 181474 w 362312"/>
              <a:gd name="connsiteY6" fmla="*/ 349204 h 361971"/>
              <a:gd name="connsiteX7" fmla="*/ 12780 w 362312"/>
              <a:gd name="connsiteY7" fmla="*/ 181305 h 361971"/>
              <a:gd name="connsiteX8" fmla="*/ 180835 w 362312"/>
              <a:gd name="connsiteY8" fmla="*/ 12768 h 361971"/>
              <a:gd name="connsiteX9" fmla="*/ 349529 w 362312"/>
              <a:gd name="connsiteY9" fmla="*/ 180667 h 361971"/>
              <a:gd name="connsiteX10" fmla="*/ 349529 w 362312"/>
              <a:gd name="connsiteY10" fmla="*/ 180667 h 361971"/>
              <a:gd name="connsiteX11" fmla="*/ 181474 w 362312"/>
              <a:gd name="connsiteY11" fmla="*/ 349204 h 361971"/>
              <a:gd name="connsiteX12" fmla="*/ 181474 w 362312"/>
              <a:gd name="connsiteY12" fmla="*/ 34920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312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0518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948" y="81077"/>
                  <a:pt x="281796" y="0"/>
                  <a:pt x="181474" y="0"/>
                </a:cubicBezTo>
                <a:close/>
                <a:moveTo>
                  <a:pt x="181474" y="349204"/>
                </a:moveTo>
                <a:cubicBezTo>
                  <a:pt x="88181" y="349204"/>
                  <a:pt x="12780" y="273873"/>
                  <a:pt x="12780" y="181305"/>
                </a:cubicBezTo>
                <a:cubicBezTo>
                  <a:pt x="12780" y="88099"/>
                  <a:pt x="88181" y="12768"/>
                  <a:pt x="180835" y="12768"/>
                </a:cubicBezTo>
                <a:cubicBezTo>
                  <a:pt x="274128" y="12768"/>
                  <a:pt x="349529" y="88099"/>
                  <a:pt x="349529" y="180667"/>
                </a:cubicBezTo>
                <a:cubicBezTo>
                  <a:pt x="349529" y="180667"/>
                  <a:pt x="349529" y="180667"/>
                  <a:pt x="349529" y="180667"/>
                </a:cubicBezTo>
                <a:cubicBezTo>
                  <a:pt x="349529" y="273873"/>
                  <a:pt x="274767" y="349204"/>
                  <a:pt x="181474" y="349204"/>
                </a:cubicBezTo>
                <a:lnTo>
                  <a:pt x="181474" y="349204"/>
                </a:lnTo>
                <a:close/>
              </a:path>
            </a:pathLst>
          </a:custGeom>
          <a:solidFill>
            <a:schemeClr val="accent1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Graphic 1100">
            <a:extLst>
              <a:ext uri="{FF2B5EF4-FFF2-40B4-BE49-F238E27FC236}">
                <a16:creationId xmlns:a16="http://schemas.microsoft.com/office/drawing/2014/main" id="{57674989-2CC7-D941-01FB-CF7FF112E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162" y="4622582"/>
            <a:ext cx="438284" cy="437875"/>
          </a:xfrm>
          <a:custGeom>
            <a:avLst/>
            <a:gdLst>
              <a:gd name="connsiteX0" fmla="*/ 180835 w 362309"/>
              <a:gd name="connsiteY0" fmla="*/ 0 h 361971"/>
              <a:gd name="connsiteX1" fmla="*/ 0 w 362309"/>
              <a:gd name="connsiteY1" fmla="*/ 181305 h 361971"/>
              <a:gd name="connsiteX2" fmla="*/ 181474 w 362309"/>
              <a:gd name="connsiteY2" fmla="*/ 361972 h 361971"/>
              <a:gd name="connsiteX3" fmla="*/ 362309 w 362309"/>
              <a:gd name="connsiteY3" fmla="*/ 180667 h 361971"/>
              <a:gd name="connsiteX4" fmla="*/ 180835 w 362309"/>
              <a:gd name="connsiteY4" fmla="*/ 0 h 361971"/>
              <a:gd name="connsiteX5" fmla="*/ 180835 w 362309"/>
              <a:gd name="connsiteY5" fmla="*/ 0 h 361971"/>
              <a:gd name="connsiteX6" fmla="*/ 180835 w 362309"/>
              <a:gd name="connsiteY6" fmla="*/ 349204 h 361971"/>
              <a:gd name="connsiteX7" fmla="*/ 12780 w 362309"/>
              <a:gd name="connsiteY7" fmla="*/ 180667 h 361971"/>
              <a:gd name="connsiteX8" fmla="*/ 181474 w 362309"/>
              <a:gd name="connsiteY8" fmla="*/ 12768 h 361971"/>
              <a:gd name="connsiteX9" fmla="*/ 349529 w 362309"/>
              <a:gd name="connsiteY9" fmla="*/ 180667 h 361971"/>
              <a:gd name="connsiteX10" fmla="*/ 180835 w 362309"/>
              <a:gd name="connsiteY10" fmla="*/ 349204 h 361971"/>
              <a:gd name="connsiteX11" fmla="*/ 180835 w 362309"/>
              <a:gd name="connsiteY11" fmla="*/ 34920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309" h="361971">
                <a:moveTo>
                  <a:pt x="180835" y="0"/>
                </a:moveTo>
                <a:cubicBezTo>
                  <a:pt x="80513" y="0"/>
                  <a:pt x="0" y="81077"/>
                  <a:pt x="0" y="181305"/>
                </a:cubicBezTo>
                <a:cubicBezTo>
                  <a:pt x="0" y="281533"/>
                  <a:pt x="81152" y="361972"/>
                  <a:pt x="181474" y="361972"/>
                </a:cubicBezTo>
                <a:cubicBezTo>
                  <a:pt x="281157" y="361972"/>
                  <a:pt x="362309" y="280895"/>
                  <a:pt x="362309" y="180667"/>
                </a:cubicBezTo>
                <a:cubicBezTo>
                  <a:pt x="362309" y="81077"/>
                  <a:pt x="281157" y="0"/>
                  <a:pt x="180835" y="0"/>
                </a:cubicBezTo>
                <a:cubicBezTo>
                  <a:pt x="180835" y="0"/>
                  <a:pt x="180835" y="0"/>
                  <a:pt x="180835" y="0"/>
                </a:cubicBezTo>
                <a:close/>
                <a:moveTo>
                  <a:pt x="180835" y="349204"/>
                </a:moveTo>
                <a:cubicBezTo>
                  <a:pt x="87542" y="349204"/>
                  <a:pt x="12780" y="273873"/>
                  <a:pt x="12780" y="180667"/>
                </a:cubicBezTo>
                <a:cubicBezTo>
                  <a:pt x="12780" y="87461"/>
                  <a:pt x="88181" y="12768"/>
                  <a:pt x="181474" y="12768"/>
                </a:cubicBezTo>
                <a:cubicBezTo>
                  <a:pt x="274128" y="12768"/>
                  <a:pt x="349529" y="88099"/>
                  <a:pt x="349529" y="180667"/>
                </a:cubicBezTo>
                <a:cubicBezTo>
                  <a:pt x="349529" y="273873"/>
                  <a:pt x="274128" y="349204"/>
                  <a:pt x="180835" y="349204"/>
                </a:cubicBezTo>
                <a:lnTo>
                  <a:pt x="180835" y="349204"/>
                </a:lnTo>
                <a:close/>
              </a:path>
            </a:pathLst>
          </a:custGeom>
          <a:solidFill>
            <a:srgbClr val="62B5E5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9" name="Graphic 308">
            <a:extLst>
              <a:ext uri="{FF2B5EF4-FFF2-40B4-BE49-F238E27FC236}">
                <a16:creationId xmlns:a16="http://schemas.microsoft.com/office/drawing/2014/main" id="{5E01EFEE-A601-E6B8-95F6-451CDCB5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314" y="2690307"/>
            <a:ext cx="366569" cy="366569"/>
          </a:xfrm>
          <a:prstGeom prst="rect">
            <a:avLst/>
          </a:prstGeom>
        </p:spPr>
      </p:pic>
      <p:pic>
        <p:nvPicPr>
          <p:cNvPr id="311" name="Graphic 310">
            <a:extLst>
              <a:ext uri="{FF2B5EF4-FFF2-40B4-BE49-F238E27FC236}">
                <a16:creationId xmlns:a16="http://schemas.microsoft.com/office/drawing/2014/main" id="{DF3FE13B-8C62-1EF8-511D-5837EE4B0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6195" y="4676203"/>
            <a:ext cx="328805" cy="328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8DAD92-3F13-40F6-ED5F-974DAD04612B}"/>
              </a:ext>
            </a:extLst>
          </p:cNvPr>
          <p:cNvSpPr txBox="1"/>
          <p:nvPr/>
        </p:nvSpPr>
        <p:spPr>
          <a:xfrm>
            <a:off x="9684981" y="5643709"/>
            <a:ext cx="2266949" cy="83099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Guide Notice </a:t>
            </a:r>
            <a:r>
              <a:rPr lang="en-US" sz="2400">
                <a:hlinkClick r:id="rId8"/>
              </a:rPr>
              <a:t>NOT-OD-24-107</a:t>
            </a:r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20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7673-8FDA-DFD2-E294-367938D6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21686"/>
            <a:ext cx="10515600" cy="1325563"/>
          </a:xfrm>
        </p:spPr>
        <p:txBody>
          <a:bodyPr/>
          <a:lstStyle/>
          <a:p>
            <a:r>
              <a:rPr lang="en-US"/>
              <a:t>To Implementation and Beyond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518A02-01AD-B6D9-568F-F9B539FA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94553"/>
              </p:ext>
            </p:extLst>
          </p:nvPr>
        </p:nvGraphicFramePr>
        <p:xfrm>
          <a:off x="194553" y="1690688"/>
          <a:ext cx="11901967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275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A9D2-E37F-459B-D342-ED084E46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58" y="18255"/>
            <a:ext cx="9489206" cy="1053163"/>
          </a:xfrm>
        </p:spPr>
        <p:txBody>
          <a:bodyPr/>
          <a:lstStyle/>
          <a:p>
            <a:r>
              <a:rPr lang="en-US" dirty="0"/>
              <a:t>Public Page for Revisions to Fellowships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CC3F7-C7E8-A529-0C5E-542C254D5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22" y="1226587"/>
            <a:ext cx="10021078" cy="54814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73A7AB-5024-0125-E59C-4F10B5B6E7A2}"/>
              </a:ext>
            </a:extLst>
          </p:cNvPr>
          <p:cNvSpPr txBox="1"/>
          <p:nvPr/>
        </p:nvSpPr>
        <p:spPr>
          <a:xfrm>
            <a:off x="7170058" y="1261866"/>
            <a:ext cx="4614732" cy="3662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 Grants Page on Fellowship Changes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grants.nih.gov/policy/peer/improving-nrsa-fellowship.htm</a:t>
            </a:r>
            <a:endParaRPr lang="en-US" sz="2000" u="sng"/>
          </a:p>
          <a:p>
            <a:endParaRPr lang="en-US" sz="2000"/>
          </a:p>
          <a:p>
            <a:r>
              <a:rPr lang="en-US" sz="2400" b="1"/>
              <a:t>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Background and overview of the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Candidate guidance/resources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FAQs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Relevant links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91010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B6793E-1D88-71BF-31C1-ACD6BE189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03" y="327091"/>
            <a:ext cx="10846982" cy="133765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Open Sans"/>
                <a:cs typeface="Open Sans"/>
              </a:rPr>
              <a:t>Staying Up to Date on Changes to Funding Opportunities through the NIH Guide 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F7E0DF1-D6CB-1211-6CAD-E895F1EA8DA0}"/>
              </a:ext>
            </a:extLst>
          </p:cNvPr>
          <p:cNvSpPr txBox="1">
            <a:spLocks/>
          </p:cNvSpPr>
          <p:nvPr/>
        </p:nvSpPr>
        <p:spPr>
          <a:xfrm>
            <a:off x="936591" y="2265137"/>
            <a:ext cx="7719729" cy="4091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FC9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Follow the </a:t>
            </a:r>
            <a:r>
              <a:rPr lang="en-US" b="1" i="0" strike="noStrike">
                <a:effectLst/>
                <a:latin typeface="Calibri" panose="020F0502020204030204" pitchFamily="34" charset="0"/>
              </a:rPr>
              <a:t>NIH Guide for Grants and Contracts</a:t>
            </a:r>
            <a:r>
              <a:rPr lang="en-US" b="1" i="0">
                <a:effectLst/>
                <a:latin typeface="Calibri" panose="020F0502020204030204" pitchFamily="34" charset="0"/>
              </a:rPr>
              <a:t> 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notices and </a:t>
            </a:r>
            <a:r>
              <a:rPr lang="en-US" b="0" i="0">
                <a:solidFill>
                  <a:srgbClr val="000000"/>
                </a:solidFill>
                <a:effectLst/>
                <a:latin typeface="+mn-lt"/>
              </a:rPr>
              <a:t>funding opportunity reissuances </a:t>
            </a:r>
          </a:p>
          <a:p>
            <a:pPr lvl="1" fontAlgn="base"/>
            <a:r>
              <a:rPr lang="en-US">
                <a:latin typeface="+mn-lt"/>
                <a:hlinkClick r:id="rId2"/>
              </a:rPr>
              <a:t>grants.nih.gov/funding/</a:t>
            </a:r>
            <a:r>
              <a:rPr lang="en-US" err="1">
                <a:latin typeface="+mn-lt"/>
                <a:hlinkClick r:id="rId2"/>
              </a:rPr>
              <a:t>searchguide</a:t>
            </a:r>
            <a:r>
              <a:rPr lang="en-US">
                <a:latin typeface="+mn-lt"/>
                <a:hlinkClick r:id="rId2"/>
              </a:rPr>
              <a:t>/index.html#/</a:t>
            </a:r>
            <a:endParaRPr lang="en-US" b="0" i="0">
              <a:solidFill>
                <a:srgbClr val="000000"/>
              </a:solidFill>
              <a:effectLst/>
              <a:latin typeface="+mn-lt"/>
            </a:endParaRPr>
          </a:p>
          <a:p>
            <a:pPr marL="0" indent="0" fontAlgn="base">
              <a:buNone/>
            </a:pP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1">
                <a:latin typeface="+mn-lt"/>
              </a:rPr>
              <a:t>Subscribe </a:t>
            </a:r>
            <a:r>
              <a:rPr lang="en-US">
                <a:latin typeface="+mn-lt"/>
              </a:rPr>
              <a:t>to weekly Guide updates:</a:t>
            </a:r>
            <a:r>
              <a:rPr lang="en-US" b="1">
                <a:latin typeface="+mn-lt"/>
              </a:rPr>
              <a:t> </a:t>
            </a:r>
          </a:p>
          <a:p>
            <a:pPr lvl="1"/>
            <a:r>
              <a:rPr lang="en-US">
                <a:latin typeface="+mn-lt"/>
                <a:hlinkClick r:id="rId3"/>
              </a:rPr>
              <a:t>grants.nih.gov/grants/guide/subscribe.htm</a:t>
            </a:r>
            <a:endParaRPr lang="en-US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: Folded Corner 10" descr="Reminder: always look for most recent version of NOFO before submitting!&#10;">
            <a:extLst>
              <a:ext uri="{FF2B5EF4-FFF2-40B4-BE49-F238E27FC236}">
                <a16:creationId xmlns:a16="http://schemas.microsoft.com/office/drawing/2014/main" id="{F1ACDABC-81BF-AD04-D7E6-53321734BF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936580">
            <a:off x="8551443" y="2963653"/>
            <a:ext cx="2960468" cy="2547094"/>
          </a:xfrm>
          <a:prstGeom prst="foldedCorner">
            <a:avLst>
              <a:gd name="adj" fmla="val 3482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2400" b="1" i="0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Reminder: always look for most recent version of NOFO before submitting!</a:t>
            </a:r>
          </a:p>
          <a:p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F5E53C5-85E5-A940-2FEB-715DDF960B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32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fld id="{A7DDB576-49B3-42E2-89EA-6E35EA8EF8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76C2CD-BB27-3F07-5A16-EB970592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58" y="136526"/>
            <a:ext cx="10515600" cy="1078958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Open Sans"/>
                <a:cs typeface="Open Sans"/>
              </a:rPr>
              <a:t>How to Avoid Potential Submission Issues</a:t>
            </a:r>
            <a:endParaRPr lang="en-US" dirty="0">
              <a:latin typeface="Calibri Ligh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B13C53-959E-CED5-7473-BD5C138E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5" y="1590948"/>
            <a:ext cx="11229037" cy="5267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+mn-lt"/>
                <a:ea typeface="Open Sans Light"/>
                <a:cs typeface="Open Sans Light"/>
              </a:rPr>
              <a:t>Submit early</a:t>
            </a:r>
            <a:r>
              <a:rPr lang="en-US" sz="2400">
                <a:latin typeface="+mn-lt"/>
                <a:ea typeface="Open Sans Light"/>
                <a:cs typeface="Open Sans Light"/>
              </a:rPr>
              <a:t> in case you need to correct any submission errors</a:t>
            </a:r>
            <a:endParaRPr lang="en-US" sz="1200">
              <a:latin typeface="+mn-l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>
                <a:ea typeface="+mn-lt"/>
                <a:cs typeface="+mn-lt"/>
              </a:rPr>
              <a:t>Always </a:t>
            </a:r>
            <a:r>
              <a:rPr lang="en-US" sz="2400" b="1">
                <a:solidFill>
                  <a:schemeClr val="accent1"/>
                </a:solidFill>
                <a:ea typeface="+mn-lt"/>
                <a:cs typeface="+mn-lt"/>
              </a:rPr>
              <a:t>follow ALL application and submission information </a:t>
            </a:r>
            <a:r>
              <a:rPr lang="en-US" sz="2400">
                <a:ea typeface="+mn-lt"/>
                <a:cs typeface="+mn-lt"/>
              </a:rPr>
              <a:t>in Section IV AND be responsive to ALL review criteria in Section V of the NOFO when writing your application.</a:t>
            </a:r>
            <a:endParaRPr lang="en-US" sz="2000">
              <a:latin typeface="+mn-l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>
                <a:latin typeface="+mn-lt"/>
                <a:ea typeface="Open Sans Light"/>
                <a:cs typeface="Open Sans Light"/>
              </a:rPr>
              <a:t>Follow NIH communications</a:t>
            </a:r>
            <a:r>
              <a:rPr lang="en-US" sz="2400">
                <a:latin typeface="+mn-lt"/>
                <a:ea typeface="Open Sans Light"/>
                <a:cs typeface="Open Sans Light"/>
              </a:rPr>
              <a:t> for funding updates and other applicant guidance</a:t>
            </a:r>
          </a:p>
          <a:p>
            <a:pPr lvl="1"/>
            <a:r>
              <a:rPr lang="en-US" b="1">
                <a:latin typeface="+mn-lt"/>
                <a:ea typeface="Open Sans Light"/>
                <a:cs typeface="Open Sans Light"/>
              </a:rPr>
              <a:t>NIH Guide to Grants and Contracts</a:t>
            </a:r>
            <a:r>
              <a:rPr lang="en-US">
                <a:latin typeface="+mn-lt"/>
                <a:ea typeface="Open Sans Light"/>
                <a:cs typeface="Open Sans Light"/>
              </a:rPr>
              <a:t>: </a:t>
            </a:r>
            <a:r>
              <a:rPr lang="en-US">
                <a:latin typeface="+mn-lt"/>
                <a:ea typeface="Open Sans Light"/>
                <a:cs typeface="Open Sans Light"/>
                <a:hlinkClick r:id="rId2"/>
              </a:rPr>
              <a:t>grants.nih.gov/funding/</a:t>
            </a:r>
            <a:r>
              <a:rPr lang="en-US" err="1">
                <a:latin typeface="+mn-lt"/>
                <a:ea typeface="Open Sans Light"/>
                <a:cs typeface="Open Sans Light"/>
                <a:hlinkClick r:id="rId2"/>
              </a:rPr>
              <a:t>searchguide</a:t>
            </a:r>
            <a:r>
              <a:rPr lang="en-US">
                <a:latin typeface="+mn-lt"/>
                <a:ea typeface="Open Sans Light"/>
                <a:cs typeface="Open Sans Light"/>
                <a:hlinkClick r:id="rId2"/>
              </a:rPr>
              <a:t>/index.html</a:t>
            </a:r>
            <a:endParaRPr lang="en-US" b="1">
              <a:latin typeface="+mn-lt"/>
              <a:ea typeface="Open Sans Light"/>
              <a:cs typeface="Open Sans Light"/>
            </a:endParaRPr>
          </a:p>
          <a:p>
            <a:pPr lvl="1"/>
            <a:r>
              <a:rPr lang="en-US" b="1">
                <a:latin typeface="+mn-lt"/>
                <a:ea typeface="Open Sans Light"/>
                <a:cs typeface="Open Sans Light"/>
              </a:rPr>
              <a:t>X</a:t>
            </a:r>
            <a:r>
              <a:rPr lang="en-US">
                <a:latin typeface="+mn-lt"/>
                <a:ea typeface="Open Sans Light"/>
                <a:cs typeface="Open Sans Light"/>
              </a:rPr>
              <a:t>: @NIHgrants</a:t>
            </a:r>
          </a:p>
          <a:p>
            <a:pPr lvl="1"/>
            <a:r>
              <a:rPr lang="en-US" b="1">
                <a:latin typeface="+mn-lt"/>
                <a:ea typeface="Open Sans Light"/>
                <a:cs typeface="Open Sans Light"/>
              </a:rPr>
              <a:t>LinkedIn</a:t>
            </a:r>
            <a:r>
              <a:rPr lang="en-US">
                <a:latin typeface="+mn-lt"/>
                <a:ea typeface="Open Sans Light"/>
                <a:cs typeface="Open Sans Light"/>
              </a:rPr>
              <a:t>: </a:t>
            </a:r>
            <a:r>
              <a:rPr lang="en-US">
                <a:latin typeface="+mn-lt"/>
                <a:ea typeface="Open Sans Light"/>
                <a:cs typeface="Open Sans Light"/>
                <a:hlinkClick r:id="rId3"/>
              </a:rPr>
              <a:t>www.linkedin.com/company/office-of-extramural-research/</a:t>
            </a:r>
            <a:endParaRPr lang="en-US" sz="2400">
              <a:latin typeface="+mn-l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>
                <a:latin typeface="+mn-lt"/>
                <a:ea typeface="Open Sans Light"/>
                <a:cs typeface="Open Sans Light"/>
              </a:rPr>
              <a:t>Additional applicant guidance</a:t>
            </a:r>
            <a:r>
              <a:rPr lang="en-US" sz="2400">
                <a:latin typeface="+mn-lt"/>
                <a:ea typeface="Open Sans Light"/>
                <a:cs typeface="Open Sans Light"/>
              </a:rPr>
              <a:t>: </a:t>
            </a:r>
            <a:r>
              <a:rPr lang="en-US" sz="2400">
                <a:ea typeface="+mn-lt"/>
                <a:cs typeface="+mn-lt"/>
                <a:hlinkClick r:id="rId4"/>
              </a:rPr>
              <a:t>grants.nih.gov/policy/peer/revisions-</a:t>
            </a:r>
            <a:r>
              <a:rPr lang="en-US" sz="2400" err="1">
                <a:ea typeface="+mn-lt"/>
                <a:cs typeface="+mn-lt"/>
                <a:hlinkClick r:id="rId4"/>
              </a:rPr>
              <a:t>nih</a:t>
            </a:r>
            <a:r>
              <a:rPr lang="en-US" sz="2400">
                <a:ea typeface="+mn-lt"/>
                <a:cs typeface="+mn-lt"/>
                <a:hlinkClick r:id="rId4"/>
              </a:rPr>
              <a:t>-fellowship-application-review-process/candidate-guidance.htm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EA71C-36A8-5768-E5A7-43446E8736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DB576-49B3-42E2-89EA-6E35EA8EF8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3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45551B-F171-BB39-4071-AC451C1C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 err="1"/>
              <a:t>QuestionS</a:t>
            </a:r>
            <a:r>
              <a:rPr lang="en-US" dirty="0"/>
              <a:t> &amp; </a:t>
            </a:r>
            <a:r>
              <a:rPr lang="en-US" dirty="0" err="1"/>
              <a:t>AnswerS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618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B76D-063D-32CB-6410-B94327658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150" y="1612034"/>
            <a:ext cx="677388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joining</a:t>
            </a:r>
            <a:r>
              <a:rPr lang="en-US" sz="36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 today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cial media outlets">
            <a:extLst>
              <a:ext uri="{FF2B5EF4-FFF2-40B4-BE49-F238E27FC236}">
                <a16:creationId xmlns:a16="http://schemas.microsoft.com/office/drawing/2014/main" id="{705DF218-3D7A-C352-C3AE-DFC12B29FE94}"/>
              </a:ext>
            </a:extLst>
          </p:cNvPr>
          <p:cNvSpPr txBox="1">
            <a:spLocks/>
          </p:cNvSpPr>
          <p:nvPr/>
        </p:nvSpPr>
        <p:spPr>
          <a:xfrm>
            <a:off x="371905" y="4264738"/>
            <a:ext cx="1613336" cy="381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>
                <a:latin typeface="+mn-lt"/>
              </a:rPr>
              <a:t>WEBSITE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2CC5C-8C4C-30C5-0CF9-D83C69ED4620}"/>
              </a:ext>
            </a:extLst>
          </p:cNvPr>
          <p:cNvSpPr txBox="1"/>
          <p:nvPr/>
        </p:nvSpPr>
        <p:spPr>
          <a:xfrm>
            <a:off x="1607128" y="41073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grants.nih.gov/policy/peer/revisions-nih-fellowship-application-review-process.htm</a:t>
            </a:r>
          </a:p>
        </p:txBody>
      </p:sp>
      <p:sp>
        <p:nvSpPr>
          <p:cNvPr id="4" name="Social media outlets">
            <a:extLst>
              <a:ext uri="{FF2B5EF4-FFF2-40B4-BE49-F238E27FC236}">
                <a16:creationId xmlns:a16="http://schemas.microsoft.com/office/drawing/2014/main" id="{24C9D06F-C6B6-EA27-9641-8CDCD5B5925F}"/>
              </a:ext>
            </a:extLst>
          </p:cNvPr>
          <p:cNvSpPr txBox="1">
            <a:spLocks/>
          </p:cNvSpPr>
          <p:nvPr/>
        </p:nvSpPr>
        <p:spPr>
          <a:xfrm>
            <a:off x="371905" y="5021266"/>
            <a:ext cx="1613336" cy="381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>
                <a:latin typeface="+mn-lt"/>
              </a:rPr>
              <a:t>EMAIL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193A4-9F6C-BA45-17E1-4118E55A3951}"/>
              </a:ext>
            </a:extLst>
          </p:cNvPr>
          <p:cNvSpPr txBox="1"/>
          <p:nvPr/>
        </p:nvSpPr>
        <p:spPr>
          <a:xfrm>
            <a:off x="1607128" y="50330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b="0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FellowshipReview@mail.nih.gov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ocial media outlets">
            <a:extLst>
              <a:ext uri="{FF2B5EF4-FFF2-40B4-BE49-F238E27FC236}">
                <a16:creationId xmlns:a16="http://schemas.microsoft.com/office/drawing/2014/main" id="{EF8124C8-DF56-2E0C-EED9-913D91992D5A}"/>
              </a:ext>
            </a:extLst>
          </p:cNvPr>
          <p:cNvSpPr txBox="1">
            <a:spLocks/>
          </p:cNvSpPr>
          <p:nvPr/>
        </p:nvSpPr>
        <p:spPr>
          <a:xfrm>
            <a:off x="371905" y="5627178"/>
            <a:ext cx="1613336" cy="354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spc="8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>
                <a:latin typeface="+mn-lt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C6B5F8-EA04-AC10-DF43-8B6469A0D0E1}"/>
              </a:ext>
            </a:extLst>
          </p:cNvPr>
          <p:cNvSpPr txBox="1"/>
          <p:nvPr/>
        </p:nvSpPr>
        <p:spPr>
          <a:xfrm>
            <a:off x="1607128" y="56120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>
                <a:solidFill>
                  <a:schemeClr val="bg1"/>
                </a:solidFill>
              </a:rPr>
              <a:t>@NIHGrants</a:t>
            </a:r>
          </a:p>
        </p:txBody>
      </p:sp>
    </p:spTree>
    <p:extLst>
      <p:ext uri="{BB962C8B-B14F-4D97-AF65-F5344CB8AC3E}">
        <p14:creationId xmlns:p14="http://schemas.microsoft.com/office/powerpoint/2010/main" val="235744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2163-551D-846A-D31E-44E25777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Today</a:t>
            </a:r>
          </a:p>
        </p:txBody>
      </p:sp>
      <p:graphicFrame>
        <p:nvGraphicFramePr>
          <p:cNvPr id="4" name="Content Placeholder 2" descr="Overview of Simplified Review Framework, Myth Busting, Resources and Communications Plans, Noticie of Funding Opportunity (NOFO) Development and Reissuing, Key Contacts">
            <a:extLst>
              <a:ext uri="{FF2B5EF4-FFF2-40B4-BE49-F238E27FC236}">
                <a16:creationId xmlns:a16="http://schemas.microsoft.com/office/drawing/2014/main" id="{4D8643B9-F993-9F64-52F8-27F2BA772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9379"/>
              </p:ext>
            </p:extLst>
          </p:nvPr>
        </p:nvGraphicFramePr>
        <p:xfrm>
          <a:off x="838200" y="1563688"/>
          <a:ext cx="10515600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186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6598-7894-7592-FC24-0195BEE3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838" y="1721643"/>
            <a:ext cx="8696324" cy="23296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 and motivations for change</a:t>
            </a: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Bruce REED</a:t>
            </a:r>
            <a:b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Deputy Director</a:t>
            </a:r>
            <a:b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of Scientific Review</a:t>
            </a: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600" dirty="0"/>
            </a:b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7F6C9-806D-B25E-8DF8-915EF6CA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3" y="877218"/>
            <a:ext cx="7776410" cy="495918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NRSA fellowships support intensive research training for individual predoctoral and postdoctoral trainees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NIH receives ~6,500 fellowship applications annually; CSR reviews &gt;80%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 the last several years, applicants and reviewers alike voiced concerns that fellowship reviews may disadvantage some applicants who are in fact highly qualified</a:t>
            </a:r>
          </a:p>
          <a:p>
            <a:pPr>
              <a:lnSpc>
                <a:spcPct val="100000"/>
              </a:lnSpc>
            </a:pPr>
            <a:r>
              <a:rPr lang="en-US" sz="20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CSR is committed to “implement changes to the peer review process to make it more fair, effective and efficient” – CSR Strategic Plan, 2022-2025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0D3E2E-93FB-A4D2-DEA1-8FFFB0C5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305694"/>
            <a:ext cx="10515600" cy="979314"/>
          </a:xfrm>
        </p:spPr>
        <p:txBody>
          <a:bodyPr>
            <a:normAutofit/>
          </a:bodyPr>
          <a:lstStyle/>
          <a:p>
            <a:r>
              <a:rPr lang="en-US" sz="4000"/>
              <a:t>Background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8DEEA-1BF1-097B-F4CC-4AEE400F7472}"/>
              </a:ext>
            </a:extLst>
          </p:cNvPr>
          <p:cNvSpPr txBox="1"/>
          <p:nvPr/>
        </p:nvSpPr>
        <p:spPr>
          <a:xfrm>
            <a:off x="8764571" y="3758144"/>
            <a:ext cx="2943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CSR reviews </a:t>
            </a:r>
            <a:r>
              <a:rPr lang="en-US" sz="3600" b="1" dirty="0"/>
              <a:t>84%</a:t>
            </a:r>
            <a:r>
              <a:rPr lang="en-US" sz="2400" dirty="0"/>
              <a:t> of NIH NRSA fellowship applications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938EC-D51B-2C89-F86A-70C57037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85039" y="994528"/>
            <a:ext cx="5012436" cy="4753560"/>
            <a:chOff x="8038146" y="1082842"/>
            <a:chExt cx="4521769" cy="4547937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46158395-6438-75A3-2732-1703E1A968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0868314"/>
                </p:ext>
              </p:extLst>
            </p:nvPr>
          </p:nvGraphicFramePr>
          <p:xfrm>
            <a:off x="8038146" y="1318497"/>
            <a:ext cx="4521769" cy="2723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FABE0C-0C9C-21EF-9D9D-1F3F9D295BE0}"/>
                </a:ext>
              </a:extLst>
            </p:cNvPr>
            <p:cNvSpPr/>
            <p:nvPr/>
          </p:nvSpPr>
          <p:spPr>
            <a:xfrm>
              <a:off x="8638674" y="1082842"/>
              <a:ext cx="3320715" cy="45479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012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431319E-7434-2D43-EAE5-9DA0E2DB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243940"/>
              </p:ext>
            </p:extLst>
          </p:nvPr>
        </p:nvGraphicFramePr>
        <p:xfrm>
          <a:off x="11049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E13C7D-7797-1C0E-CB31-8CB36FDB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9" y="153192"/>
            <a:ext cx="10515600" cy="1325563"/>
          </a:xfrm>
        </p:spPr>
        <p:txBody>
          <a:bodyPr/>
          <a:lstStyle/>
          <a:p>
            <a:r>
              <a:rPr lang="en-US" dirty="0"/>
              <a:t>How we Arrived at The Revisions </a:t>
            </a:r>
            <a:r>
              <a:rPr lang="en-US" sz="800" dirty="0"/>
              <a:t>(Sept. 2021)</a:t>
            </a:r>
          </a:p>
        </p:txBody>
      </p:sp>
    </p:spTree>
    <p:extLst>
      <p:ext uri="{BB962C8B-B14F-4D97-AF65-F5344CB8AC3E}">
        <p14:creationId xmlns:p14="http://schemas.microsoft.com/office/powerpoint/2010/main" val="17140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3665-3EB9-44CA-9A95-31422231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365125"/>
            <a:ext cx="10515600" cy="1030538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CSR Content Analysis:  Main Themes from Public Blog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DE8EB-3EC7-4BD2-A9D0-1553BA423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05" y="1933910"/>
            <a:ext cx="10515600" cy="4351338"/>
          </a:xfrm>
        </p:spPr>
        <p:txBody>
          <a:bodyPr>
            <a:normAutofit/>
          </a:bodyPr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n-lt"/>
              </a:rPr>
              <a:t>Concerns about bias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Review f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avors big name sponsors and schools, well-funded labs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D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isadvantages early career sponsors, non-elite schools, women and under-represented minorities</a:t>
            </a:r>
          </a:p>
          <a:p>
            <a:pPr marL="914400" lvl="1" indent="-342900">
              <a:spcBef>
                <a:spcPts val="0"/>
              </a:spcBef>
            </a:pPr>
            <a:endParaRPr lang="en-US" sz="1000">
              <a:solidFill>
                <a:schemeClr val="tx1"/>
              </a:solidFill>
              <a:latin typeface="+mn-lt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n-lt"/>
              </a:rPr>
              <a:t>Requests to change the information base in the application</a:t>
            </a:r>
          </a:p>
          <a:p>
            <a:pPr marL="914400" lvl="1" indent="-342900"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  <a:latin typeface="+mn-lt"/>
              </a:rPr>
              <a:t>Eliminate the requirement for undergraduate grades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R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educe emphasis on publications</a:t>
            </a:r>
          </a:p>
          <a:p>
            <a:pPr marL="914400" lvl="1" indent="-342900">
              <a:spcBef>
                <a:spcPts val="0"/>
              </a:spcBef>
            </a:pPr>
            <a:endParaRPr lang="en-US" sz="1000">
              <a:latin typeface="+mn-lt"/>
            </a:endParaRPr>
          </a:p>
          <a:p>
            <a:pPr marL="571500" lvl="1" indent="0">
              <a:spcBef>
                <a:spcPts val="0"/>
              </a:spcBef>
              <a:buNone/>
            </a:pPr>
            <a:endParaRPr lang="en-US" sz="1000">
              <a:solidFill>
                <a:schemeClr val="tx1"/>
              </a:solidFill>
              <a:latin typeface="+mn-lt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n-lt"/>
              </a:rPr>
              <a:t>Concerns about the application/burden of review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T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he application is too long, cumbersome, duplicative, and not well aligned with review criteria</a:t>
            </a:r>
          </a:p>
          <a:p>
            <a:pPr marL="914400" lvl="1" indent="-342900">
              <a:spcBef>
                <a:spcPts val="0"/>
              </a:spcBef>
            </a:pPr>
            <a:endParaRPr lang="en-US" sz="1000">
              <a:solidFill>
                <a:schemeClr val="tx1"/>
              </a:solidFill>
              <a:latin typeface="+mn-lt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n-lt"/>
              </a:rPr>
              <a:t>Requests for enhanced training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M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andate bias awareness training</a:t>
            </a:r>
          </a:p>
          <a:p>
            <a:pPr marL="914400" lvl="1" indent="-342900">
              <a:spcBef>
                <a:spcPts val="0"/>
              </a:spcBef>
            </a:pPr>
            <a:r>
              <a:rPr lang="en-US">
                <a:latin typeface="+mn-lt"/>
              </a:rPr>
              <a:t>T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rain reviewers to give constructive feedback and avoid demoralizing comments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solidFill>
                <a:schemeClr val="tx1"/>
              </a:solidFill>
              <a:latin typeface="+mn-lt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>
              <a:solidFill>
                <a:schemeClr val="tx1"/>
              </a:solidFill>
              <a:latin typeface="+mn-lt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00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8E5A-1330-4260-DBAF-62139CCDF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0" y="117536"/>
            <a:ext cx="11623288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pen Sans"/>
                <a:ea typeface="Open Sans"/>
                <a:cs typeface="Open Sans"/>
              </a:rPr>
              <a:t>Data: Fellowship Applications Not Evenly Distributed Among Institutions</a:t>
            </a:r>
            <a:endParaRPr lang="en-US" sz="3600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9636E9E-3388-F9FB-64C8-C4459C603BDD}"/>
              </a:ext>
            </a:extLst>
          </p:cNvPr>
          <p:cNvSpPr txBox="1">
            <a:spLocks/>
          </p:cNvSpPr>
          <p:nvPr/>
        </p:nvSpPr>
        <p:spPr>
          <a:xfrm>
            <a:off x="742238" y="1434161"/>
            <a:ext cx="444186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Submissions highly concentrated amongst a few institutions</a:t>
            </a:r>
            <a:endParaRPr lang="en-US" sz="2000" b="1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grpSp>
        <p:nvGrpSpPr>
          <p:cNvPr id="14" name="Group 13" descr="Graph showing number of institutions and number of applications submitted">
            <a:extLst>
              <a:ext uri="{FF2B5EF4-FFF2-40B4-BE49-F238E27FC236}">
                <a16:creationId xmlns:a16="http://schemas.microsoft.com/office/drawing/2014/main" id="{DCC681CB-A15E-4B3F-40C7-D4C1BB3F4AB9}"/>
              </a:ext>
            </a:extLst>
          </p:cNvPr>
          <p:cNvGrpSpPr/>
          <p:nvPr/>
        </p:nvGrpSpPr>
        <p:grpSpPr>
          <a:xfrm>
            <a:off x="660068" y="2191052"/>
            <a:ext cx="4358763" cy="4058572"/>
            <a:chOff x="743173" y="1479697"/>
            <a:chExt cx="4124632" cy="4933835"/>
          </a:xfrm>
        </p:grpSpPr>
        <p:graphicFrame>
          <p:nvGraphicFramePr>
            <p:cNvPr id="4" name="Chart 3" descr="The graph shows that submissions of fellowships are concentrated in a few organizations.">
              <a:extLst>
                <a:ext uri="{FF2B5EF4-FFF2-40B4-BE49-F238E27FC236}">
                  <a16:creationId xmlns:a16="http://schemas.microsoft.com/office/drawing/2014/main" id="{AE29C877-774E-AD0C-CEF1-09C21CF00FD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497038"/>
                </p:ext>
              </p:extLst>
            </p:nvPr>
          </p:nvGraphicFramePr>
          <p:xfrm>
            <a:off x="743173" y="1552893"/>
            <a:ext cx="4124632" cy="4860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3E4A96-35FF-896C-5C97-5677BC604806}"/>
                </a:ext>
              </a:extLst>
            </p:cNvPr>
            <p:cNvSpPr/>
            <p:nvPr/>
          </p:nvSpPr>
          <p:spPr>
            <a:xfrm>
              <a:off x="1169581" y="1479697"/>
              <a:ext cx="3331533" cy="832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0F8F10-4BBC-6ABC-1D38-63D1787338B3}"/>
              </a:ext>
            </a:extLst>
          </p:cNvPr>
          <p:cNvSpPr txBox="1"/>
          <p:nvPr/>
        </p:nvSpPr>
        <p:spPr>
          <a:xfrm>
            <a:off x="7012991" y="1483166"/>
            <a:ext cx="488069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Applications from schools that submit more applications do better in review</a:t>
            </a:r>
            <a:endParaRPr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graphicFrame>
        <p:nvGraphicFramePr>
          <p:cNvPr id="6" name="Content Placeholder 5" descr="The graphs shows that the success rates are higher for organizations that submit the most fellowships.">
            <a:extLst>
              <a:ext uri="{FF2B5EF4-FFF2-40B4-BE49-F238E27FC236}">
                <a16:creationId xmlns:a16="http://schemas.microsoft.com/office/drawing/2014/main" id="{33E9F316-0C72-5DD3-B9F6-2C31667C0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162001"/>
              </p:ext>
            </p:extLst>
          </p:nvPr>
        </p:nvGraphicFramePr>
        <p:xfrm>
          <a:off x="5801646" y="2354960"/>
          <a:ext cx="6094324" cy="305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96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316F41-6134-411F-652F-E7EF837AB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6987" y="6040797"/>
            <a:ext cx="8975661" cy="649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2C1DA-7274-71F0-A946-F486C056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358246"/>
            <a:ext cx="10515600" cy="794602"/>
          </a:xfrm>
        </p:spPr>
        <p:txBody>
          <a:bodyPr/>
          <a:lstStyle/>
          <a:p>
            <a:r>
              <a:rPr lang="en-US" sz="4400">
                <a:latin typeface="+mn-lt"/>
              </a:rPr>
              <a:t>Working Group Conclusions</a:t>
            </a:r>
            <a:endParaRPr lang="en-US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77207F-92B3-0FB4-DA5F-80F8A962B338}"/>
              </a:ext>
            </a:extLst>
          </p:cNvPr>
          <p:cNvSpPr txBox="1"/>
          <p:nvPr/>
        </p:nvSpPr>
        <p:spPr>
          <a:xfrm>
            <a:off x="838200" y="1152848"/>
            <a:ext cx="1029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 is potentially leaving out highly promising young scientists because the NRSA review process favors elite institutions, well-known scientist sponsors, and over emphasizes traditional markers of early academic success.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F31DF-11DB-32C6-664A-706ED884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199" y="2611274"/>
            <a:ext cx="10227067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7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the review criteria  </a:t>
            </a:r>
          </a:p>
          <a:p>
            <a:pPr marL="914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78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focus reviewers on key assessments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914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878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criteria to give less advantaged applicants a better chance—without disadvantaging others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9144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5878"/>
              </a:buClr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bias in review by reducing inappropriate consideration of sponsor and institutional reputation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lvl="1" indent="-457200">
              <a:buClr>
                <a:srgbClr val="2D5878"/>
              </a:buClr>
              <a:buFont typeface="+mj-lt"/>
              <a:buAutoNum type="arabicPeriod"/>
              <a:defRPr/>
            </a:pPr>
            <a:r>
              <a:rPr lang="en-US" sz="2400" b="1" dirty="0"/>
              <a:t>Revise the fellowship application </a:t>
            </a:r>
            <a:endParaRPr lang="en-US" sz="2400" b="1" dirty="0">
              <a:ea typeface="Calibri"/>
              <a:cs typeface="Calibri"/>
            </a:endParaRPr>
          </a:p>
          <a:p>
            <a:pPr lvl="2" indent="-457200">
              <a:buClr>
                <a:srgbClr val="2D5878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black"/>
                </a:solidFill>
              </a:rPr>
              <a:t>Align the application with the review criteria </a:t>
            </a:r>
          </a:p>
          <a:p>
            <a:pPr lvl="2" indent="-457200">
              <a:buClr>
                <a:srgbClr val="2D5878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prstClr val="black"/>
                </a:solidFill>
              </a:rPr>
              <a:t>Shorten it, reduce redundancy, make clear where information should appear</a:t>
            </a:r>
            <a:endParaRPr lang="en-US" sz="2000" dirty="0">
              <a:solidFill>
                <a:prstClr val="black"/>
              </a:solidFill>
              <a:ea typeface="Calibri"/>
              <a:cs typeface="Calibri"/>
            </a:endParaRPr>
          </a:p>
          <a:p>
            <a:pPr lvl="2" indent="-457200">
              <a:buClr>
                <a:srgbClr val="2D5878"/>
              </a:buClr>
              <a:buAutoNum type="alphaLcParenR"/>
              <a:defRPr/>
            </a:pPr>
            <a:endParaRPr lang="en-US" sz="20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56E9A-3F2C-797E-9174-6A1A0E139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6454" y="6040797"/>
            <a:ext cx="8975662" cy="544277"/>
            <a:chOff x="1744579" y="5705152"/>
            <a:chExt cx="8975662" cy="662284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C73B2-6D66-0940-BA20-25F29481B340}"/>
                </a:ext>
              </a:extLst>
            </p:cNvPr>
            <p:cNvSpPr txBox="1"/>
            <p:nvPr/>
          </p:nvSpPr>
          <p:spPr>
            <a:xfrm>
              <a:off x="4129142" y="5705152"/>
              <a:ext cx="420653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CSR AC Fellowship Review WG Final Report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390AC9-4391-242D-925C-4F712A093203}"/>
                </a:ext>
              </a:extLst>
            </p:cNvPr>
            <p:cNvSpPr txBox="1"/>
            <p:nvPr/>
          </p:nvSpPr>
          <p:spPr>
            <a:xfrm>
              <a:off x="1744579" y="6059659"/>
              <a:ext cx="897566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>
                  <a:hlinkClick r:id="rId3"/>
                </a:rPr>
                <a:t>https://public.csr.nih.gov/sites/default/files/2022-11/CSRAC_Fellowship_review_WG_report_September_2022_final.pdf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23025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-Plain-NIH-May-2023.potx" id="{ED70D508-A2AD-4FFD-8746-08A216A9BF2E}" vid="{76BC37E8-6E03-4548-AB2B-884CFADFFE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6887D1DAA6244B670A3DCDEA32DA0" ma:contentTypeVersion="16" ma:contentTypeDescription="Create a new document." ma:contentTypeScope="" ma:versionID="eeeb28a55840b117208eb8b4d033091f">
  <xsd:schema xmlns:xsd="http://www.w3.org/2001/XMLSchema" xmlns:xs="http://www.w3.org/2001/XMLSchema" xmlns:p="http://schemas.microsoft.com/office/2006/metadata/properties" xmlns:ns2="989998f2-a2b7-4b44-82b6-b98408f16ef8" xmlns:ns3="9c26b516-99a2-46e9-9f5e-24cd0ed530a5" targetNamespace="http://schemas.microsoft.com/office/2006/metadata/properties" ma:root="true" ma:fieldsID="a63143dfd7f130d379bedd9efca65d73" ns2:_="" ns3:_="">
    <xsd:import namespace="989998f2-a2b7-4b44-82b6-b98408f16ef8"/>
    <xsd:import namespace="9c26b516-99a2-46e9-9f5e-24cd0ed53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998f2-a2b7-4b44-82b6-b98408f16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b516-99a2-46e9-9f5e-24cd0ed530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13709c-d772-4161-a2fa-18adeabb9588}" ma:internalName="TaxCatchAll" ma:showField="CatchAllData" ma:web="9c26b516-99a2-46e9-9f5e-24cd0ed53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6b516-99a2-46e9-9f5e-24cd0ed530a5" xsi:nil="true"/>
    <lcf76f155ced4ddcb4097134ff3c332f xmlns="989998f2-a2b7-4b44-82b6-b98408f16ef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643CE1-9181-4001-8B9A-A87BE889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998f2-a2b7-4b44-82b6-b98408f16ef8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CEE971-F59E-4C75-B24C-88BAF631BE82}">
  <ds:schemaRefs>
    <ds:schemaRef ds:uri="http://schemas.microsoft.com/office/2006/metadata/properties"/>
    <ds:schemaRef ds:uri="http://purl.org/dc/terms/"/>
    <ds:schemaRef ds:uri="9c26b516-99a2-46e9-9f5e-24cd0ed53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89998f2-a2b7-4b44-82b6-b98408f16e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E126D1-D208-429B-8F5E-326D006F90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2182</Words>
  <Application>Microsoft Office PowerPoint</Application>
  <PresentationFormat>Widescreen</PresentationFormat>
  <Paragraphs>267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Nexa Black</vt:lpstr>
      <vt:lpstr>Open Sans</vt:lpstr>
      <vt:lpstr>Open Sans ExtraBold</vt:lpstr>
      <vt:lpstr>Open Sans Light</vt:lpstr>
      <vt:lpstr>Open Sans Light ITALIC</vt:lpstr>
      <vt:lpstr>Segoe UI</vt:lpstr>
      <vt:lpstr>Source Sans Pro</vt:lpstr>
      <vt:lpstr>Wingdings</vt:lpstr>
      <vt:lpstr>Office Theme</vt:lpstr>
      <vt:lpstr>1_Office Theme</vt:lpstr>
      <vt:lpstr>Revisions to the Fellowship Application and Review Process</vt:lpstr>
      <vt:lpstr>Meet the Presenters</vt:lpstr>
      <vt:lpstr>Today</vt:lpstr>
      <vt:lpstr>Background and motivations for change  dr. Bruce REED Deputy Director Center of Scientific Review   </vt:lpstr>
      <vt:lpstr>Background</vt:lpstr>
      <vt:lpstr>How we Arrived at The Revisions (Sept. 2021)</vt:lpstr>
      <vt:lpstr>CSR Content Analysis:  Main Themes from Public Blog</vt:lpstr>
      <vt:lpstr>Data: Fellowship Applications Not Evenly Distributed Among Institutions</vt:lpstr>
      <vt:lpstr>Working Group Conclusions</vt:lpstr>
      <vt:lpstr>How We Arrived at The Revisions</vt:lpstr>
      <vt:lpstr>Results of April 2023 Request For Information</vt:lpstr>
      <vt:lpstr>overview of changes to the NIH Fellowship Application and Review Process  dr. Alison gammie (NIGMS) director, division of training, Workforce development and diversity   </vt:lpstr>
      <vt:lpstr>Objectives of the changes</vt:lpstr>
      <vt:lpstr>Reorganized Fellowship Review Criteria Areas</vt:lpstr>
      <vt:lpstr>Highlights - Revised Fellowship Application and Review Criteria</vt:lpstr>
      <vt:lpstr>Changes to the  Fellowship Application Structure </vt:lpstr>
      <vt:lpstr>High-Level Application Changes</vt:lpstr>
      <vt:lpstr>New Fellowship Application Categories</vt:lpstr>
      <vt:lpstr>Fellowship Instructions – Components Needed</vt:lpstr>
      <vt:lpstr>As a candidate, what can I start on now for a submission on or after January 2025?</vt:lpstr>
      <vt:lpstr>Preparing for Implementation   dr. Ericka boone (dbrw) director, division of biomedical research workforce</vt:lpstr>
      <vt:lpstr>Pause for a Recap</vt:lpstr>
      <vt:lpstr>Key Dates and Scope of Fellowship Funding Announcements Requiring Changes  </vt:lpstr>
      <vt:lpstr>To Implementation and Beyond</vt:lpstr>
      <vt:lpstr>Public Page for Revisions to Fellowships</vt:lpstr>
      <vt:lpstr>Staying Up to Date on Changes to Funding Opportunities through the NIH Guide </vt:lpstr>
      <vt:lpstr>How to Avoid Potential Submission Issues</vt:lpstr>
      <vt:lpstr>  QuestionS &amp; AnswerS </vt:lpstr>
      <vt:lpstr>Thank you for joining us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NRSA Fellowship Review</dc:title>
  <dc:creator>Jain, Aditi (NIH/CSR) [E]</dc:creator>
  <cp:lastModifiedBy>Sharma, Priyanka (NIH/OD) [C]</cp:lastModifiedBy>
  <cp:revision>3</cp:revision>
  <dcterms:created xsi:type="dcterms:W3CDTF">2024-03-07T13:51:23Z</dcterms:created>
  <dcterms:modified xsi:type="dcterms:W3CDTF">2024-09-19T15:28:28Z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0x010100FD46887D1DAA6244B670A3DCDEA32DA0</vt:lpwstr>
  </property>
  <property fmtid="{D5CDD505-2E9C-101B-9397-08002B2CF9AE}" pid="3" name="MediaServiceImageTags">
    <vt:lpwstr/>
  </property>
</Properties>
</file>