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0"/>
  </p:notesMasterIdLst>
  <p:handoutMasterIdLst>
    <p:handoutMasterId r:id="rId41"/>
  </p:handoutMasterIdLst>
  <p:sldIdLst>
    <p:sldId id="256" r:id="rId5"/>
    <p:sldId id="2147309473" r:id="rId6"/>
    <p:sldId id="2147309459" r:id="rId7"/>
    <p:sldId id="2147309358" r:id="rId8"/>
    <p:sldId id="2147309464" r:id="rId9"/>
    <p:sldId id="2147309468" r:id="rId10"/>
    <p:sldId id="2147309472" r:id="rId11"/>
    <p:sldId id="2147309374" r:id="rId12"/>
    <p:sldId id="2147309449" r:id="rId13"/>
    <p:sldId id="2147309452" r:id="rId14"/>
    <p:sldId id="2147309471" r:id="rId15"/>
    <p:sldId id="2147309445" r:id="rId16"/>
    <p:sldId id="2145706198" r:id="rId17"/>
    <p:sldId id="2147309470" r:id="rId18"/>
    <p:sldId id="2147309408" r:id="rId19"/>
    <p:sldId id="2147309360" r:id="rId20"/>
    <p:sldId id="2147309448" r:id="rId21"/>
    <p:sldId id="2147309457" r:id="rId22"/>
    <p:sldId id="2147309412" r:id="rId23"/>
    <p:sldId id="2147309413" r:id="rId24"/>
    <p:sldId id="2147309466" r:id="rId25"/>
    <p:sldId id="2147309450" r:id="rId26"/>
    <p:sldId id="2147309463" r:id="rId27"/>
    <p:sldId id="2147309461" r:id="rId28"/>
    <p:sldId id="257" r:id="rId29"/>
    <p:sldId id="258" r:id="rId30"/>
    <p:sldId id="259" r:id="rId31"/>
    <p:sldId id="261" r:id="rId32"/>
    <p:sldId id="2147309474" r:id="rId33"/>
    <p:sldId id="2147309462" r:id="rId34"/>
    <p:sldId id="2147309455" r:id="rId35"/>
    <p:sldId id="2147309443" r:id="rId36"/>
    <p:sldId id="2147309451" r:id="rId37"/>
    <p:sldId id="2147309401" r:id="rId38"/>
    <p:sldId id="2147309414" r:id="rId39"/>
  </p:sldIdLst>
  <p:sldSz cx="12192000" cy="6858000"/>
  <p:notesSz cx="6858000" cy="9144000"/>
  <p:embeddedFontLst>
    <p:embeddedFont>
      <p:font typeface="Calibri" panose="020F0502020204030204" pitchFamily="34" charset="0"/>
      <p:regular r:id="rId42"/>
      <p:bold r:id="rId43"/>
      <p:italic r:id="rId44"/>
      <p:boldItalic r:id="rId45"/>
    </p:embeddedFont>
    <p:embeddedFont>
      <p:font typeface="Calibri Light" panose="020F0302020204030204" pitchFamily="34" charset="0"/>
      <p:regular r:id="rId46"/>
      <p:italic r:id="rId47"/>
    </p:embeddedFont>
    <p:embeddedFont>
      <p:font typeface="Lato" panose="020F0502020204030203" pitchFamily="34" charset="0"/>
      <p:regular r:id="rId48"/>
      <p:bold r:id="rId49"/>
      <p:italic r:id="rId50"/>
      <p:boldItalic r:id="rId51"/>
    </p:embeddedFont>
    <p:embeddedFont>
      <p:font typeface="Open Sans" panose="020B0606030504020204" pitchFamily="34" charset="0"/>
      <p:regular r:id="rId52"/>
      <p:bold r:id="rId53"/>
      <p:italic r:id="rId54"/>
      <p:boldItalic r:id="rId55"/>
    </p:embeddedFont>
    <p:embeddedFont>
      <p:font typeface="Open Sans ExtraBold" panose="020B0906030804020204" pitchFamily="34" charset="0"/>
      <p:bold r:id="rId56"/>
      <p:boldItalic r:id="rId57"/>
    </p:embeddedFont>
    <p:embeddedFont>
      <p:font typeface="Open Sans Light" panose="020B0306030504020204" pitchFamily="34" charset="0"/>
      <p:regular r:id="rId58"/>
      <p:italic r:id="rId59"/>
    </p:embeddedFont>
    <p:embeddedFont>
      <p:font typeface="Open Sans Light ITALIC" panose="020B0306030504020204" pitchFamily="34" charset="0"/>
      <p:italic r:id="rId60"/>
    </p:embeddedFont>
    <p:embeddedFont>
      <p:font typeface="Source Sans Pro" panose="020B0503030403020204" pitchFamily="34" charset="0"/>
      <p:regular r:id="rId61"/>
      <p:bold r:id="rId62"/>
      <p:italic r:id="rId63"/>
      <p:boldItalic r:id="rId64"/>
    </p:embeddedFont>
  </p:embeddedFontLst>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296" userDrawn="1">
          <p15:clr>
            <a:srgbClr val="A4A3A4"/>
          </p15:clr>
        </p15:guide>
        <p15:guide id="2" orient="horz" pos="1056" userDrawn="1">
          <p15:clr>
            <a:srgbClr val="A4A3A4"/>
          </p15:clr>
        </p15:guide>
        <p15:guide id="3" orient="horz" pos="1992" userDrawn="1">
          <p15:clr>
            <a:srgbClr val="A4A3A4"/>
          </p15:clr>
        </p15:guide>
        <p15:guide id="4" pos="4176" userDrawn="1">
          <p15:clr>
            <a:srgbClr val="A4A3A4"/>
          </p15:clr>
        </p15:guide>
        <p15:guide id="5" pos="33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92C319-B453-DDB5-81A1-AA2249A1C83F}" name="Fleming, Lia (NIH/CSR) [E]" initials="FL([" userId="S::fleminglc@nih.gov::4ccf90d1-d6bf-4761-812b-1628c650fd88" providerId="AD"/>
  <p188:author id="{54A9C91D-978C-AFCC-3B20-00E3BB442685}" name="Brown, Erica (NIH/NIGMS) [E]" initials="B[" userId="S::ebrown1@nih.gov::3117b5bf-15fd-4464-a22e-60a8e9562875" providerId="AD"/>
  <p188:author id="{40D7BE4B-C23F-7639-EBB0-7348DF6D7C54}" name="Constant, Stephanie (NIH/OD) [E]" initials="CS([" userId="S::constantsl@nih.gov::28bbf73e-32c5-45f6-b2a1-87b1972251fe" providerId="AD"/>
  <p188:author id="{C5D4994D-F3F2-F448-7439-9E0371F504B6}" name="Hoshaw, Brian (NIH/NEI) [E]" initials="HB([" userId="S::hoshawb@nih.gov::9af3886f-112d-4c56-8043-a2586a6c89e5" providerId="AD"/>
  <p188:author id="{B1503892-D07A-C146-6998-43CC0FEDAD3D}" name="Caprara, Mark (NIH/CSR) [E]" initials="C[" userId="S::capraramg@nih.gov::e3458ac6-dc96-43ad-b653-8a1c9298287d" providerId="AD"/>
  <p188:author id="{E71EE098-B93C-66B5-7C72-3710ADDD6FEE}" name="Kramer, Kristin (NIH/CSR) [E]" initials="K[" userId="S::kramerkm@nih.gov::7a1b8a59-9f30-4ef7-8003-6ac3d21a2874" providerId="AD"/>
  <p188:author id="{B24C9FBE-8CCD-83DA-6BBC-5249B82D26D4}" name="Roberts, Ben (NIH/OD) [E]" initials="R[" userId="S::robertsbs@nih.gov::c48dde0e-754e-4c9a-b2bc-009558c698f1" providerId="AD"/>
  <p188:author id="{9391ADC0-2FC4-619B-EEE5-DB497EB4A2C8}" name="Roman, Laurie (NIH/OD) [E]" initials="R[" userId="S::romanl@nih.gov::08a4c715-0025-46ad-a932-8593f186cb13" providerId="AD"/>
  <p188:author id="{28AA0BF4-C1A5-B5D4-C80F-C31D4B8B52D5}" name="Columbus, Megan (NIH/OD) [E]" initials="CM([" userId="S::columbum@nih.gov::a814b567-0fe2-4d52-b753-aca9f82d886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van Wowk" initials="EW" lastIdx="4" clrIdx="0">
    <p:extLst>
      <p:ext uri="{19B8F6BF-5375-455C-9EA6-DF929625EA0E}">
        <p15:presenceInfo xmlns:p15="http://schemas.microsoft.com/office/powerpoint/2012/main" userId="Evan Wow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5880"/>
    <a:srgbClr val="FFFFFF"/>
    <a:srgbClr val="0F7FC9"/>
    <a:srgbClr val="59A80F"/>
    <a:srgbClr val="015396"/>
    <a:srgbClr val="616265"/>
    <a:srgbClr val="55A995"/>
    <a:srgbClr val="ABD5CB"/>
    <a:srgbClr val="000000"/>
    <a:srgbClr val="013B6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BE1537-DB08-4868-EEDF-5685FEAC9E1D}" v="1" dt="2024-04-16T18:40:03.739"/>
    <p1510:client id="{3051FC6A-8148-4FC0-926A-C557E9EA6775}" v="9" dt="2024-04-15T13:59:11.574"/>
    <p1510:client id="{4E4BCC22-B41F-44D0-BBAC-9ABE778C9A81}" v="30" dt="2024-04-15T20:59:08.725"/>
    <p1510:client id="{960E8B57-F8DF-4857-ABEF-2C28AAC463F7}" v="2793" dt="2024-04-15T17:05:29.307"/>
    <p1510:client id="{CCAA0E67-6520-DA4E-E5FC-F6F50AC48D00}" v="2" dt="2024-04-16T13:50:26.920"/>
    <p1510:client id="{D542796A-6082-0598-0167-1969858D97DC}" v="7" dt="2024-04-16T18:39:27.917"/>
    <p1510:client id="{E44C0C24-1325-4272-A49C-FA84BF478758}" v="318" dt="2024-04-15T22:00:35.565"/>
    <p1510:client id="{F2E4A8DD-5A7B-445C-B20E-A32D25EDA2CB}" v="3" dt="2024-04-16T21:24:16.561"/>
    <p1510:client id="{FACC7CB9-9BED-17D8-A0CB-52B56B2AB38B}" v="33" dt="2024-04-16T18:52:56.9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14"/>
      </p:cViewPr>
      <p:guideLst>
        <p:guide pos="1296"/>
        <p:guide orient="horz" pos="1056"/>
        <p:guide orient="horz" pos="1992"/>
        <p:guide pos="4176"/>
        <p:guide pos="333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font" Target="fonts/font22.fntdata"/><Relationship Id="rId68" Type="http://schemas.openxmlformats.org/officeDocument/2006/relationships/viewProps" Target="viewProps.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openxmlformats.org/officeDocument/2006/relationships/font" Target="fonts/font16.fntdata"/><Relationship Id="rId61" Type="http://schemas.openxmlformats.org/officeDocument/2006/relationships/font" Target="fonts/font2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font" Target="fonts/font23.fntdata"/><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0.fntdata"/><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handoutMaster" Target="handoutMasters/handoutMaster1.xml"/><Relationship Id="rId54" Type="http://schemas.openxmlformats.org/officeDocument/2006/relationships/font" Target="fonts/font13.fntdata"/><Relationship Id="rId62" Type="http://schemas.openxmlformats.org/officeDocument/2006/relationships/font" Target="fonts/font21.fntdata"/><Relationship Id="rId70"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23.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A49EAC-3593-4822-9756-F8FE8F1354CE}" type="doc">
      <dgm:prSet loTypeId="urn:microsoft.com/office/officeart/2005/8/layout/process2" loCatId="process" qsTypeId="urn:microsoft.com/office/officeart/2005/8/quickstyle/simple1" qsCatId="simple" csTypeId="urn:microsoft.com/office/officeart/2005/8/colors/accent1_2" csCatId="accent1" phldr="1"/>
      <dgm:spPr/>
    </dgm:pt>
    <dgm:pt modelId="{0E7F0574-32DA-4946-BBB1-11C4A08705DC}">
      <dgm:prSet phldrT="[Text]"/>
      <dgm:spPr/>
      <dgm:t>
        <a:bodyPr/>
        <a:lstStyle/>
        <a:p>
          <a:pPr algn="l"/>
          <a:r>
            <a:rPr lang="en-US" b="1">
              <a:solidFill>
                <a:prstClr val="white"/>
              </a:solidFill>
              <a:latin typeface="Lato"/>
              <a:ea typeface="Lato"/>
              <a:cs typeface="Lato"/>
            </a:rPr>
            <a:t>First Level of Review</a:t>
          </a:r>
        </a:p>
        <a:p>
          <a:pPr algn="l"/>
          <a:r>
            <a:rPr lang="en-US">
              <a:solidFill>
                <a:prstClr val="white"/>
              </a:solidFill>
              <a:latin typeface="Lato"/>
              <a:ea typeface="Lato"/>
              <a:cs typeface="Lato"/>
            </a:rPr>
            <a:t>By scientific peers in a standing or special emphasis panel</a:t>
          </a:r>
          <a:endParaRPr lang="en-US">
            <a:latin typeface="Lato"/>
            <a:ea typeface="Lato"/>
            <a:cs typeface="Lato"/>
          </a:endParaRPr>
        </a:p>
      </dgm:t>
    </dgm:pt>
    <dgm:pt modelId="{FEFBFBE0-E60D-46EA-A8CC-CD854344EC72}" type="parTrans" cxnId="{7AEEF2B6-980D-4ABD-916F-8CB32F986A90}">
      <dgm:prSet/>
      <dgm:spPr/>
      <dgm:t>
        <a:bodyPr/>
        <a:lstStyle/>
        <a:p>
          <a:endParaRPr lang="en-US"/>
        </a:p>
      </dgm:t>
    </dgm:pt>
    <dgm:pt modelId="{FCC3E57A-38FB-4E98-8187-E8B91F04C7A9}" type="sibTrans" cxnId="{7AEEF2B6-980D-4ABD-916F-8CB32F986A90}">
      <dgm:prSet/>
      <dgm:spPr/>
      <dgm:t>
        <a:bodyPr/>
        <a:lstStyle/>
        <a:p>
          <a:endParaRPr lang="en-US"/>
        </a:p>
      </dgm:t>
    </dgm:pt>
    <dgm:pt modelId="{FFA4E18D-0448-4CC0-905F-3A5EA3970AB6}">
      <dgm:prSet phldrT="[Text]"/>
      <dgm:spPr/>
      <dgm:t>
        <a:bodyPr/>
        <a:lstStyle/>
        <a:p>
          <a:pPr algn="l"/>
          <a:r>
            <a:rPr lang="en-US" b="1">
              <a:solidFill>
                <a:prstClr val="white"/>
              </a:solidFill>
              <a:latin typeface="Lato"/>
              <a:ea typeface="Lato"/>
              <a:cs typeface="Lato"/>
            </a:rPr>
            <a:t>Second Level of Review</a:t>
          </a:r>
        </a:p>
        <a:p>
          <a:pPr algn="l" rtl="0"/>
          <a:r>
            <a:rPr lang="en-US">
              <a:solidFill>
                <a:prstClr val="white"/>
              </a:solidFill>
              <a:latin typeface="Lato"/>
              <a:ea typeface="Lato"/>
              <a:cs typeface="Lato"/>
            </a:rPr>
            <a:t>Advisory Council </a:t>
          </a:r>
        </a:p>
        <a:p>
          <a:pPr algn="l"/>
          <a:r>
            <a:rPr lang="en-US">
              <a:solidFill>
                <a:prstClr val="white"/>
              </a:solidFill>
              <a:latin typeface="Lato"/>
              <a:ea typeface="Lato"/>
              <a:cs typeface="Lato"/>
            </a:rPr>
            <a:t>(funding institute/center)</a:t>
          </a:r>
          <a:endParaRPr lang="en-US">
            <a:latin typeface="Lato"/>
            <a:ea typeface="Lato"/>
            <a:cs typeface="Lato"/>
          </a:endParaRPr>
        </a:p>
      </dgm:t>
    </dgm:pt>
    <dgm:pt modelId="{B179B92B-7E85-4EA4-A84D-F7CD3DEB9EC7}" type="parTrans" cxnId="{0C72F586-2D1F-40C9-BD7F-6CF27F741BBF}">
      <dgm:prSet/>
      <dgm:spPr/>
      <dgm:t>
        <a:bodyPr/>
        <a:lstStyle/>
        <a:p>
          <a:endParaRPr lang="en-US"/>
        </a:p>
      </dgm:t>
    </dgm:pt>
    <dgm:pt modelId="{41868BC5-02FD-4E29-B17B-BBBA0C2CEA55}" type="sibTrans" cxnId="{0C72F586-2D1F-40C9-BD7F-6CF27F741BBF}">
      <dgm:prSet/>
      <dgm:spPr/>
      <dgm:t>
        <a:bodyPr/>
        <a:lstStyle/>
        <a:p>
          <a:endParaRPr lang="en-US"/>
        </a:p>
      </dgm:t>
    </dgm:pt>
    <dgm:pt modelId="{51AD15E0-7D9B-489F-8DEA-27F5211091D8}" type="pres">
      <dgm:prSet presAssocID="{21A49EAC-3593-4822-9756-F8FE8F1354CE}" presName="linearFlow" presStyleCnt="0">
        <dgm:presLayoutVars>
          <dgm:resizeHandles val="exact"/>
        </dgm:presLayoutVars>
      </dgm:prSet>
      <dgm:spPr/>
    </dgm:pt>
    <dgm:pt modelId="{F803E20F-A6D8-42FB-8F00-58BFEF9B9CE4}" type="pres">
      <dgm:prSet presAssocID="{0E7F0574-32DA-4946-BBB1-11C4A08705DC}" presName="node" presStyleLbl="node1" presStyleIdx="0" presStyleCnt="2" custScaleX="108222">
        <dgm:presLayoutVars>
          <dgm:bulletEnabled val="1"/>
        </dgm:presLayoutVars>
      </dgm:prSet>
      <dgm:spPr/>
    </dgm:pt>
    <dgm:pt modelId="{21ABF2DA-8173-46CF-AEC3-0D5828C54623}" type="pres">
      <dgm:prSet presAssocID="{FCC3E57A-38FB-4E98-8187-E8B91F04C7A9}" presName="sibTrans" presStyleLbl="sibTrans2D1" presStyleIdx="0" presStyleCnt="1"/>
      <dgm:spPr/>
    </dgm:pt>
    <dgm:pt modelId="{702384B5-80E9-4613-AC9C-505E9F078455}" type="pres">
      <dgm:prSet presAssocID="{FCC3E57A-38FB-4E98-8187-E8B91F04C7A9}" presName="connectorText" presStyleLbl="sibTrans2D1" presStyleIdx="0" presStyleCnt="1"/>
      <dgm:spPr/>
    </dgm:pt>
    <dgm:pt modelId="{D126E1FB-EEB3-47BC-80B8-DE2887D15CB3}" type="pres">
      <dgm:prSet presAssocID="{FFA4E18D-0448-4CC0-905F-3A5EA3970AB6}" presName="node" presStyleLbl="node1" presStyleIdx="1" presStyleCnt="2" custScaleX="108976">
        <dgm:presLayoutVars>
          <dgm:bulletEnabled val="1"/>
        </dgm:presLayoutVars>
      </dgm:prSet>
      <dgm:spPr/>
    </dgm:pt>
  </dgm:ptLst>
  <dgm:cxnLst>
    <dgm:cxn modelId="{ACD7F806-4108-4891-A9E4-A54B668F5B33}" type="presOf" srcId="{0E7F0574-32DA-4946-BBB1-11C4A08705DC}" destId="{F803E20F-A6D8-42FB-8F00-58BFEF9B9CE4}" srcOrd="0" destOrd="0" presId="urn:microsoft.com/office/officeart/2005/8/layout/process2"/>
    <dgm:cxn modelId="{A5CF803C-0945-4F1E-8309-CF210FD0A3CF}" type="presOf" srcId="{FCC3E57A-38FB-4E98-8187-E8B91F04C7A9}" destId="{702384B5-80E9-4613-AC9C-505E9F078455}" srcOrd="1" destOrd="0" presId="urn:microsoft.com/office/officeart/2005/8/layout/process2"/>
    <dgm:cxn modelId="{1243CF82-3414-43D2-8DA5-16138E96AED5}" type="presOf" srcId="{FFA4E18D-0448-4CC0-905F-3A5EA3970AB6}" destId="{D126E1FB-EEB3-47BC-80B8-DE2887D15CB3}" srcOrd="0" destOrd="0" presId="urn:microsoft.com/office/officeart/2005/8/layout/process2"/>
    <dgm:cxn modelId="{0C72F586-2D1F-40C9-BD7F-6CF27F741BBF}" srcId="{21A49EAC-3593-4822-9756-F8FE8F1354CE}" destId="{FFA4E18D-0448-4CC0-905F-3A5EA3970AB6}" srcOrd="1" destOrd="0" parTransId="{B179B92B-7E85-4EA4-A84D-F7CD3DEB9EC7}" sibTransId="{41868BC5-02FD-4E29-B17B-BBBA0C2CEA55}"/>
    <dgm:cxn modelId="{8D9139A1-E111-417E-9AFD-93D0B70F1ACF}" type="presOf" srcId="{21A49EAC-3593-4822-9756-F8FE8F1354CE}" destId="{51AD15E0-7D9B-489F-8DEA-27F5211091D8}" srcOrd="0" destOrd="0" presId="urn:microsoft.com/office/officeart/2005/8/layout/process2"/>
    <dgm:cxn modelId="{7AEEF2B6-980D-4ABD-916F-8CB32F986A90}" srcId="{21A49EAC-3593-4822-9756-F8FE8F1354CE}" destId="{0E7F0574-32DA-4946-BBB1-11C4A08705DC}" srcOrd="0" destOrd="0" parTransId="{FEFBFBE0-E60D-46EA-A8CC-CD854344EC72}" sibTransId="{FCC3E57A-38FB-4E98-8187-E8B91F04C7A9}"/>
    <dgm:cxn modelId="{0F3B2CFD-4F73-4928-9D46-7D10812CEEA5}" type="presOf" srcId="{FCC3E57A-38FB-4E98-8187-E8B91F04C7A9}" destId="{21ABF2DA-8173-46CF-AEC3-0D5828C54623}" srcOrd="0" destOrd="0" presId="urn:microsoft.com/office/officeart/2005/8/layout/process2"/>
    <dgm:cxn modelId="{B1DC54B2-0974-4E5F-8B2B-8AF6353A779C}" type="presParOf" srcId="{51AD15E0-7D9B-489F-8DEA-27F5211091D8}" destId="{F803E20F-A6D8-42FB-8F00-58BFEF9B9CE4}" srcOrd="0" destOrd="0" presId="urn:microsoft.com/office/officeart/2005/8/layout/process2"/>
    <dgm:cxn modelId="{16EC85F9-F019-4CDF-A02B-BF9FC25F1A0B}" type="presParOf" srcId="{51AD15E0-7D9B-489F-8DEA-27F5211091D8}" destId="{21ABF2DA-8173-46CF-AEC3-0D5828C54623}" srcOrd="1" destOrd="0" presId="urn:microsoft.com/office/officeart/2005/8/layout/process2"/>
    <dgm:cxn modelId="{6B7DC985-D697-4364-8D06-D8801A3D1A91}" type="presParOf" srcId="{21ABF2DA-8173-46CF-AEC3-0D5828C54623}" destId="{702384B5-80E9-4613-AC9C-505E9F078455}" srcOrd="0" destOrd="0" presId="urn:microsoft.com/office/officeart/2005/8/layout/process2"/>
    <dgm:cxn modelId="{94FD2003-E5BA-41FD-B966-00BF0C1427F1}" type="presParOf" srcId="{51AD15E0-7D9B-489F-8DEA-27F5211091D8}" destId="{D126E1FB-EEB3-47BC-80B8-DE2887D15CB3}"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BDE2B1-AE9D-43AA-87E3-EA3F0323A47D}" type="doc">
      <dgm:prSet loTypeId="urn:microsoft.com/office/officeart/2017/3/layout/HorizontalPathTimeline" loCatId="timeline" qsTypeId="urn:microsoft.com/office/officeart/2005/8/quickstyle/simple1" qsCatId="simple" csTypeId="urn:microsoft.com/office/officeart/2005/8/colors/accent1_2" csCatId="accent1" phldr="1"/>
      <dgm:spPr/>
      <dgm:t>
        <a:bodyPr/>
        <a:lstStyle/>
        <a:p>
          <a:endParaRPr lang="en-US"/>
        </a:p>
      </dgm:t>
    </dgm:pt>
    <dgm:pt modelId="{DFEA6C18-C8E0-4131-95DB-96D3D8B69FE0}">
      <dgm:prSet phldrT="[Text]" phldr="0"/>
      <dgm:spPr/>
      <dgm:t>
        <a:bodyPr/>
        <a:lstStyle/>
        <a:p>
          <a:pPr>
            <a:defRPr b="1"/>
          </a:pPr>
          <a:r>
            <a:rPr lang="en-US">
              <a:latin typeface="+mn-lt"/>
            </a:rPr>
            <a:t>February 2020</a:t>
          </a:r>
        </a:p>
      </dgm:t>
    </dgm:pt>
    <dgm:pt modelId="{6AAE8DA5-78D3-47F6-8C7D-51D760EBF0BC}" type="parTrans" cxnId="{E5DBAA62-F79C-424B-A990-73ABB3B08238}">
      <dgm:prSet/>
      <dgm:spPr/>
      <dgm:t>
        <a:bodyPr/>
        <a:lstStyle/>
        <a:p>
          <a:endParaRPr lang="en-US">
            <a:latin typeface="+mn-lt"/>
          </a:endParaRPr>
        </a:p>
      </dgm:t>
    </dgm:pt>
    <dgm:pt modelId="{6AF30F51-D20D-4758-92A4-92103B5E8C8F}" type="sibTrans" cxnId="{E5DBAA62-F79C-424B-A990-73ABB3B08238}">
      <dgm:prSet/>
      <dgm:spPr/>
      <dgm:t>
        <a:bodyPr/>
        <a:lstStyle/>
        <a:p>
          <a:endParaRPr lang="en-US">
            <a:latin typeface="+mn-lt"/>
          </a:endParaRPr>
        </a:p>
      </dgm:t>
    </dgm:pt>
    <dgm:pt modelId="{9EDA3D1B-4C97-4770-974D-5CC96B7A6971}">
      <dgm:prSet phldrT="[Text]"/>
      <dgm:spPr/>
      <dgm:t>
        <a:bodyPr/>
        <a:lstStyle/>
        <a:p>
          <a:pPr>
            <a:defRPr b="1"/>
          </a:pPr>
          <a:r>
            <a:rPr lang="en-US">
              <a:latin typeface="+mn-lt"/>
            </a:rPr>
            <a:t>May 2020 – April 2021</a:t>
          </a:r>
        </a:p>
      </dgm:t>
    </dgm:pt>
    <dgm:pt modelId="{F8F94813-C62B-48A8-84C6-49D7F4896FBF}" type="parTrans" cxnId="{87C44067-D0B3-4FEF-A937-F2AC98C99816}">
      <dgm:prSet/>
      <dgm:spPr/>
      <dgm:t>
        <a:bodyPr/>
        <a:lstStyle/>
        <a:p>
          <a:endParaRPr lang="en-US">
            <a:latin typeface="+mn-lt"/>
          </a:endParaRPr>
        </a:p>
      </dgm:t>
    </dgm:pt>
    <dgm:pt modelId="{2A921AE4-6A0E-4AF2-8E54-58DDE00F721B}" type="sibTrans" cxnId="{87C44067-D0B3-4FEF-A937-F2AC98C99816}">
      <dgm:prSet/>
      <dgm:spPr/>
      <dgm:t>
        <a:bodyPr/>
        <a:lstStyle/>
        <a:p>
          <a:endParaRPr lang="en-US">
            <a:latin typeface="+mn-lt"/>
          </a:endParaRPr>
        </a:p>
      </dgm:t>
    </dgm:pt>
    <dgm:pt modelId="{EC0F0037-001C-4828-BC1C-6233C65BB9B0}">
      <dgm:prSet phldrT="[Text]" custT="1"/>
      <dgm:spPr/>
      <dgm:t>
        <a:bodyPr/>
        <a:lstStyle/>
        <a:p>
          <a:r>
            <a:rPr lang="en-US" sz="1800" b="0" i="0" u="none"/>
            <a:t>Center for Scientific Review (CSR) Advisory Council </a:t>
          </a:r>
          <a:r>
            <a:rPr lang="en-US" sz="1800" b="0" i="0" u="none">
              <a:latin typeface="Calibri Light" panose="020F0302020204030204"/>
            </a:rPr>
            <a:t>Working</a:t>
          </a:r>
          <a:r>
            <a:rPr lang="en-US" sz="1800" b="0" i="0" u="none"/>
            <a:t> Groups develop initial recommendations</a:t>
          </a:r>
          <a:endParaRPr lang="en-US" sz="1800" b="0" i="0" u="none">
            <a:latin typeface="+mn-lt"/>
            <a:ea typeface="+mn-lt"/>
            <a:cs typeface="+mn-lt"/>
          </a:endParaRPr>
        </a:p>
      </dgm:t>
    </dgm:pt>
    <dgm:pt modelId="{0D9146A6-4ED2-4165-92CF-C1A71646EFBA}" type="parTrans" cxnId="{F00E6746-BE27-4963-892A-A91DE76BFCCF}">
      <dgm:prSet/>
      <dgm:spPr/>
      <dgm:t>
        <a:bodyPr/>
        <a:lstStyle/>
        <a:p>
          <a:endParaRPr lang="en-US">
            <a:latin typeface="+mn-lt"/>
          </a:endParaRPr>
        </a:p>
      </dgm:t>
    </dgm:pt>
    <dgm:pt modelId="{D2883226-909B-44CA-8FB4-D263E28058FC}" type="sibTrans" cxnId="{F00E6746-BE27-4963-892A-A91DE76BFCCF}">
      <dgm:prSet/>
      <dgm:spPr/>
      <dgm:t>
        <a:bodyPr/>
        <a:lstStyle/>
        <a:p>
          <a:endParaRPr lang="en-US">
            <a:latin typeface="+mn-lt"/>
          </a:endParaRPr>
        </a:p>
      </dgm:t>
    </dgm:pt>
    <dgm:pt modelId="{43548E19-A730-42F8-8328-C988B379A573}">
      <dgm:prSet phldrT="[Text]"/>
      <dgm:spPr/>
      <dgm:t>
        <a:bodyPr/>
        <a:lstStyle/>
        <a:p>
          <a:pPr>
            <a:defRPr b="1"/>
          </a:pPr>
          <a:r>
            <a:rPr lang="en-US">
              <a:latin typeface="+mn-lt"/>
            </a:rPr>
            <a:t>July 2021 – Sept. 2022</a:t>
          </a:r>
        </a:p>
      </dgm:t>
    </dgm:pt>
    <dgm:pt modelId="{8FB70B9C-A97E-457A-BF0F-4678AC0E8249}" type="parTrans" cxnId="{F8710566-B814-4E5E-AAA8-72190B7827ED}">
      <dgm:prSet/>
      <dgm:spPr/>
      <dgm:t>
        <a:bodyPr/>
        <a:lstStyle/>
        <a:p>
          <a:endParaRPr lang="en-US">
            <a:latin typeface="+mn-lt"/>
          </a:endParaRPr>
        </a:p>
      </dgm:t>
    </dgm:pt>
    <dgm:pt modelId="{FBA13986-CBF6-4FE3-9532-0233EA7BF158}" type="sibTrans" cxnId="{F8710566-B814-4E5E-AAA8-72190B7827ED}">
      <dgm:prSet/>
      <dgm:spPr/>
      <dgm:t>
        <a:bodyPr/>
        <a:lstStyle/>
        <a:p>
          <a:endParaRPr lang="en-US">
            <a:latin typeface="+mn-lt"/>
          </a:endParaRPr>
        </a:p>
      </dgm:t>
    </dgm:pt>
    <dgm:pt modelId="{62B2F87C-1D22-446D-88F2-F61A7A5C1268}">
      <dgm:prSet phldrT="[Text]" custT="1"/>
      <dgm:spPr/>
      <dgm:t>
        <a:bodyPr/>
        <a:lstStyle/>
        <a:p>
          <a:r>
            <a:rPr lang="en-US" sz="1800"/>
            <a:t>Recommendations refined and approved by Institute/Center Directors and the Acting NIH Director</a:t>
          </a:r>
        </a:p>
      </dgm:t>
    </dgm:pt>
    <dgm:pt modelId="{143A70C1-67BF-4DF6-8C6E-94FAA3FAC6FE}" type="parTrans" cxnId="{244E4286-0537-496D-8C2C-E22C1CFC307F}">
      <dgm:prSet/>
      <dgm:spPr/>
      <dgm:t>
        <a:bodyPr/>
        <a:lstStyle/>
        <a:p>
          <a:endParaRPr lang="en-US">
            <a:latin typeface="+mn-lt"/>
          </a:endParaRPr>
        </a:p>
      </dgm:t>
    </dgm:pt>
    <dgm:pt modelId="{D719A02B-2ADF-4991-897E-470A160237E5}" type="sibTrans" cxnId="{244E4286-0537-496D-8C2C-E22C1CFC307F}">
      <dgm:prSet/>
      <dgm:spPr/>
      <dgm:t>
        <a:bodyPr/>
        <a:lstStyle/>
        <a:p>
          <a:endParaRPr lang="en-US">
            <a:latin typeface="+mn-lt"/>
          </a:endParaRPr>
        </a:p>
      </dgm:t>
    </dgm:pt>
    <dgm:pt modelId="{C0F429D4-0B5A-4A4A-A488-2EF5B8575B89}">
      <dgm:prSet phldrT="[Text]"/>
      <dgm:spPr/>
      <dgm:t>
        <a:bodyPr/>
        <a:lstStyle/>
        <a:p>
          <a:pPr>
            <a:defRPr b="1"/>
          </a:pPr>
          <a:r>
            <a:rPr lang="en-US" b="1">
              <a:solidFill>
                <a:schemeClr val="tx1"/>
              </a:solidFill>
            </a:rPr>
            <a:t>Dec</a:t>
          </a:r>
          <a:r>
            <a:rPr lang="en-US" b="1">
              <a:solidFill>
                <a:schemeClr val="tx1"/>
              </a:solidFill>
              <a:latin typeface="Calibri Light" panose="020F0302020204030204"/>
            </a:rPr>
            <a:t>.</a:t>
          </a:r>
          <a:r>
            <a:rPr lang="en-US" b="1">
              <a:solidFill>
                <a:schemeClr val="tx1"/>
              </a:solidFill>
            </a:rPr>
            <a:t> 2022 – March 2023</a:t>
          </a:r>
        </a:p>
      </dgm:t>
    </dgm:pt>
    <dgm:pt modelId="{A19A53B9-5FB1-4BE1-A60E-126EA05D1A46}" type="parTrans" cxnId="{3FDD8DFE-446D-43AD-9267-D722D5CDAB04}">
      <dgm:prSet/>
      <dgm:spPr/>
      <dgm:t>
        <a:bodyPr/>
        <a:lstStyle/>
        <a:p>
          <a:endParaRPr lang="en-US"/>
        </a:p>
      </dgm:t>
    </dgm:pt>
    <dgm:pt modelId="{3BB4E52D-C974-459E-ABF7-E083429655DE}" type="sibTrans" cxnId="{3FDD8DFE-446D-43AD-9267-D722D5CDAB04}">
      <dgm:prSet/>
      <dgm:spPr/>
      <dgm:t>
        <a:bodyPr/>
        <a:lstStyle/>
        <a:p>
          <a:endParaRPr lang="en-US"/>
        </a:p>
      </dgm:t>
    </dgm:pt>
    <dgm:pt modelId="{607E3862-EAA0-4CD0-A997-973E9121AF4B}">
      <dgm:prSet phldr="0" custT="1"/>
      <dgm:spPr/>
      <dgm:t>
        <a:bodyPr/>
        <a:lstStyle/>
        <a:p>
          <a:r>
            <a:rPr lang="en-US" sz="1800" b="0"/>
            <a:t>Community input solicited on Simplifying Review to provide foundational data</a:t>
          </a:r>
          <a:endParaRPr lang="en-US" sz="1800" b="0">
            <a:latin typeface="+mn-lt"/>
          </a:endParaRPr>
        </a:p>
      </dgm:t>
      <dgm:extLst>
        <a:ext uri="{E40237B7-FDA0-4F09-8148-C483321AD2D9}">
          <dgm14:cNvPr xmlns:dgm14="http://schemas.microsoft.com/office/drawing/2010/diagram" id="0" name="" descr="This timeline outlines the development of the simplified review framework from February 2020 through October 2023."/>
        </a:ext>
      </dgm:extLst>
    </dgm:pt>
    <dgm:pt modelId="{2721AECC-3117-4584-A248-0893C4399C7B}" type="parTrans" cxnId="{28D5008D-52F2-46CD-ADD1-ADEEE749146B}">
      <dgm:prSet/>
      <dgm:spPr/>
      <dgm:t>
        <a:bodyPr/>
        <a:lstStyle/>
        <a:p>
          <a:endParaRPr lang="en-US"/>
        </a:p>
      </dgm:t>
    </dgm:pt>
    <dgm:pt modelId="{6A1087F8-8E49-488A-8D87-3DF75B3A10BE}" type="sibTrans" cxnId="{28D5008D-52F2-46CD-ADD1-ADEEE749146B}">
      <dgm:prSet/>
      <dgm:spPr/>
      <dgm:t>
        <a:bodyPr/>
        <a:lstStyle/>
        <a:p>
          <a:endParaRPr lang="en-US"/>
        </a:p>
      </dgm:t>
    </dgm:pt>
    <dgm:pt modelId="{F7B54DA6-FAD6-4A69-8CC4-8BAB5913B6F8}">
      <dgm:prSet phldr="0" custT="1"/>
      <dgm:spPr/>
      <dgm:t>
        <a:bodyPr/>
        <a:lstStyle/>
        <a:p>
          <a:r>
            <a:rPr lang="en-US" sz="1800" b="0">
              <a:latin typeface="+mn-lt"/>
            </a:rPr>
            <a:t>Request for Information published and over 800 responses from individuals and societies received largely supporting the proposed changes.</a:t>
          </a:r>
        </a:p>
      </dgm:t>
    </dgm:pt>
    <dgm:pt modelId="{3BADFF32-FD3A-4BC5-8DD6-22527DD144E0}" type="parTrans" cxnId="{508AACC4-9E9F-4B2E-B233-81203B6D7A37}">
      <dgm:prSet/>
      <dgm:spPr/>
      <dgm:t>
        <a:bodyPr/>
        <a:lstStyle/>
        <a:p>
          <a:endParaRPr lang="en-US"/>
        </a:p>
      </dgm:t>
    </dgm:pt>
    <dgm:pt modelId="{CFC231F5-26E8-460A-A8E9-A7A4DC5D907A}" type="sibTrans" cxnId="{508AACC4-9E9F-4B2E-B233-81203B6D7A37}">
      <dgm:prSet/>
      <dgm:spPr/>
      <dgm:t>
        <a:bodyPr/>
        <a:lstStyle/>
        <a:p>
          <a:endParaRPr lang="en-US"/>
        </a:p>
      </dgm:t>
    </dgm:pt>
    <dgm:pt modelId="{E9142669-FACE-4883-9B44-D36077A91B69}">
      <dgm:prSet phldr="0"/>
      <dgm:spPr/>
      <dgm:t>
        <a:bodyPr/>
        <a:lstStyle/>
        <a:p>
          <a:pPr>
            <a:defRPr b="1"/>
          </a:pPr>
          <a:r>
            <a:rPr lang="en-US" b="1">
              <a:latin typeface="Calibri"/>
              <a:cs typeface="Calibri"/>
            </a:rPr>
            <a:t>October 2023</a:t>
          </a:r>
        </a:p>
      </dgm:t>
    </dgm:pt>
    <dgm:pt modelId="{443F2401-C91A-417F-A305-B983EEC0CE7A}" type="parTrans" cxnId="{04A4B81C-5D66-42C8-8C89-41C99ECB3B52}">
      <dgm:prSet/>
      <dgm:spPr/>
      <dgm:t>
        <a:bodyPr/>
        <a:lstStyle/>
        <a:p>
          <a:endParaRPr lang="en-US"/>
        </a:p>
      </dgm:t>
    </dgm:pt>
    <dgm:pt modelId="{38F8B9A2-EAEA-4B63-91C8-3E61AF664596}" type="sibTrans" cxnId="{04A4B81C-5D66-42C8-8C89-41C99ECB3B52}">
      <dgm:prSet/>
      <dgm:spPr/>
      <dgm:t>
        <a:bodyPr/>
        <a:lstStyle/>
        <a:p>
          <a:endParaRPr lang="en-US"/>
        </a:p>
      </dgm:t>
    </dgm:pt>
    <dgm:pt modelId="{757498A4-2D67-4DAD-9E9A-B5EFE00CAB6A}">
      <dgm:prSet phldr="0" custT="1"/>
      <dgm:spPr/>
      <dgm:t>
        <a:bodyPr/>
        <a:lstStyle/>
        <a:p>
          <a:r>
            <a:rPr lang="en-US" sz="1800" b="0">
              <a:latin typeface="+mn-lt"/>
            </a:rPr>
            <a:t>NIH publicly announces the Simplified Review Framework for most research project grants</a:t>
          </a:r>
        </a:p>
      </dgm:t>
    </dgm:pt>
    <dgm:pt modelId="{B5581B0D-1AD7-4D85-99B6-51765873A6B1}" type="parTrans" cxnId="{C429CE5D-0440-4BB4-8618-C1C79341E0EB}">
      <dgm:prSet/>
      <dgm:spPr/>
      <dgm:t>
        <a:bodyPr/>
        <a:lstStyle/>
        <a:p>
          <a:endParaRPr lang="en-US"/>
        </a:p>
      </dgm:t>
    </dgm:pt>
    <dgm:pt modelId="{0AFBC26D-F69A-4D36-83E0-F9CE74429B91}" type="sibTrans" cxnId="{C429CE5D-0440-4BB4-8618-C1C79341E0EB}">
      <dgm:prSet/>
      <dgm:spPr/>
      <dgm:t>
        <a:bodyPr/>
        <a:lstStyle/>
        <a:p>
          <a:endParaRPr lang="en-US"/>
        </a:p>
      </dgm:t>
    </dgm:pt>
    <dgm:pt modelId="{37805C72-FCD3-4B87-84A1-FB9A93013828}" type="pres">
      <dgm:prSet presAssocID="{06BDE2B1-AE9D-43AA-87E3-EA3F0323A47D}" presName="root" presStyleCnt="0">
        <dgm:presLayoutVars>
          <dgm:chMax/>
          <dgm:chPref/>
          <dgm:animLvl val="lvl"/>
        </dgm:presLayoutVars>
      </dgm:prSet>
      <dgm:spPr/>
    </dgm:pt>
    <dgm:pt modelId="{3CCCC34A-00CA-41A9-8EC8-E847EDE72243}" type="pres">
      <dgm:prSet presAssocID="{06BDE2B1-AE9D-43AA-87E3-EA3F0323A47D}" presName="divider" presStyleLbl="node1" presStyleIdx="0" presStyleCnt="1"/>
      <dgm:spPr/>
    </dgm:pt>
    <dgm:pt modelId="{88332D49-CAD3-444A-86E5-AEDA8CC9E8BB}" type="pres">
      <dgm:prSet presAssocID="{06BDE2B1-AE9D-43AA-87E3-EA3F0323A47D}" presName="nodes" presStyleCnt="0">
        <dgm:presLayoutVars>
          <dgm:chMax/>
          <dgm:chPref/>
          <dgm:animLvl val="lvl"/>
        </dgm:presLayoutVars>
      </dgm:prSet>
      <dgm:spPr/>
    </dgm:pt>
    <dgm:pt modelId="{0484AEBD-AA57-4CC0-93ED-DBBE046D2118}" type="pres">
      <dgm:prSet presAssocID="{DFEA6C18-C8E0-4131-95DB-96D3D8B69FE0}" presName="composite" presStyleCnt="0"/>
      <dgm:spPr/>
    </dgm:pt>
    <dgm:pt modelId="{8087119D-5FB6-4300-85BE-F370559CF70B}" type="pres">
      <dgm:prSet presAssocID="{DFEA6C18-C8E0-4131-95DB-96D3D8B69FE0}" presName="L1TextContainer" presStyleLbl="revTx" presStyleIdx="0" presStyleCnt="5">
        <dgm:presLayoutVars>
          <dgm:chMax val="1"/>
          <dgm:chPref val="1"/>
          <dgm:bulletEnabled val="1"/>
        </dgm:presLayoutVars>
      </dgm:prSet>
      <dgm:spPr/>
    </dgm:pt>
    <dgm:pt modelId="{88D43812-35A9-47FC-B6D2-F3912A00EDEC}" type="pres">
      <dgm:prSet presAssocID="{DFEA6C18-C8E0-4131-95DB-96D3D8B69FE0}" presName="L2TextContainerWrapper" presStyleCnt="0">
        <dgm:presLayoutVars>
          <dgm:chMax val="0"/>
          <dgm:chPref val="0"/>
          <dgm:bulletEnabled val="1"/>
        </dgm:presLayoutVars>
      </dgm:prSet>
      <dgm:spPr/>
    </dgm:pt>
    <dgm:pt modelId="{97BFB0E0-9A5F-460E-9F2B-8E6BFEB072F0}" type="pres">
      <dgm:prSet presAssocID="{DFEA6C18-C8E0-4131-95DB-96D3D8B69FE0}" presName="L2TextContainer" presStyleLbl="bgAccFollowNode1" presStyleIdx="0" presStyleCnt="5"/>
      <dgm:spPr>
        <a:prstGeom prst="roundRect">
          <a:avLst/>
        </a:prstGeom>
      </dgm:spPr>
    </dgm:pt>
    <dgm:pt modelId="{AA324E37-DDD5-433A-8F46-92999D2ADFEF}" type="pres">
      <dgm:prSet presAssocID="{DFEA6C18-C8E0-4131-95DB-96D3D8B69FE0}" presName="FlexibleEmptyPlaceHolder" presStyleCnt="0"/>
      <dgm:spPr/>
    </dgm:pt>
    <dgm:pt modelId="{C677C78A-FE15-42AD-AFF3-E8D74FBAB938}" type="pres">
      <dgm:prSet presAssocID="{DFEA6C18-C8E0-4131-95DB-96D3D8B69FE0}" presName="ConnectLine" presStyleLbl="alignNode1" presStyleIdx="0" presStyleCnt="5"/>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49364FFC-A491-4E32-A79D-11D2D8DEC078}" type="pres">
      <dgm:prSet presAssocID="{DFEA6C18-C8E0-4131-95DB-96D3D8B69FE0}" presName="ConnectorPoint" presStyleLbl="fgAcc1" presStyleIdx="0" presStyleCnt="5"/>
      <dgm:spPr>
        <a:solidFill>
          <a:schemeClr val="lt1">
            <a:alpha val="90000"/>
            <a:hueOff val="0"/>
            <a:satOff val="0"/>
            <a:lumOff val="0"/>
            <a:alphaOff val="0"/>
          </a:schemeClr>
        </a:solidFill>
        <a:ln w="12700" cap="flat" cmpd="sng" algn="ctr">
          <a:noFill/>
          <a:prstDash val="solid"/>
          <a:miter lim="800000"/>
        </a:ln>
        <a:effectLst/>
      </dgm:spPr>
    </dgm:pt>
    <dgm:pt modelId="{2F913D5A-DB2B-4CA0-BB3F-527541FB1248}" type="pres">
      <dgm:prSet presAssocID="{DFEA6C18-C8E0-4131-95DB-96D3D8B69FE0}" presName="EmptyPlaceHolder" presStyleCnt="0"/>
      <dgm:spPr/>
    </dgm:pt>
    <dgm:pt modelId="{5E5DE7D2-4154-4F87-93DD-65A9AFCBADA8}" type="pres">
      <dgm:prSet presAssocID="{6AF30F51-D20D-4758-92A4-92103B5E8C8F}" presName="spaceBetweenRectangles" presStyleCnt="0"/>
      <dgm:spPr/>
    </dgm:pt>
    <dgm:pt modelId="{AC23725F-97A5-4EBC-8C85-F3EC8A708F38}" type="pres">
      <dgm:prSet presAssocID="{9EDA3D1B-4C97-4770-974D-5CC96B7A6971}" presName="composite" presStyleCnt="0"/>
      <dgm:spPr/>
    </dgm:pt>
    <dgm:pt modelId="{C9518AF6-E113-47E6-8B22-3818FC01EA9D}" type="pres">
      <dgm:prSet presAssocID="{9EDA3D1B-4C97-4770-974D-5CC96B7A6971}" presName="L1TextContainer" presStyleLbl="revTx" presStyleIdx="1" presStyleCnt="5">
        <dgm:presLayoutVars>
          <dgm:chMax val="1"/>
          <dgm:chPref val="1"/>
          <dgm:bulletEnabled val="1"/>
        </dgm:presLayoutVars>
      </dgm:prSet>
      <dgm:spPr/>
    </dgm:pt>
    <dgm:pt modelId="{E7CBF850-00D4-41E7-A89A-35DF3600B14D}" type="pres">
      <dgm:prSet presAssocID="{9EDA3D1B-4C97-4770-974D-5CC96B7A6971}" presName="L2TextContainerWrapper" presStyleCnt="0">
        <dgm:presLayoutVars>
          <dgm:chMax val="0"/>
          <dgm:chPref val="0"/>
          <dgm:bulletEnabled val="1"/>
        </dgm:presLayoutVars>
      </dgm:prSet>
      <dgm:spPr/>
    </dgm:pt>
    <dgm:pt modelId="{F6BA576C-9CDF-4D51-880F-4F5595AC6B63}" type="pres">
      <dgm:prSet presAssocID="{9EDA3D1B-4C97-4770-974D-5CC96B7A6971}" presName="L2TextContainer" presStyleLbl="bgAccFollowNode1" presStyleIdx="1" presStyleCnt="5"/>
      <dgm:spPr>
        <a:prstGeom prst="roundRect">
          <a:avLst/>
        </a:prstGeom>
      </dgm:spPr>
    </dgm:pt>
    <dgm:pt modelId="{6B4948D8-EA7E-4A22-9DE2-7CD34905DFA3}" type="pres">
      <dgm:prSet presAssocID="{9EDA3D1B-4C97-4770-974D-5CC96B7A6971}" presName="FlexibleEmptyPlaceHolder" presStyleCnt="0"/>
      <dgm:spPr/>
    </dgm:pt>
    <dgm:pt modelId="{BE6AEC95-D31B-46D1-B181-8876A5817906}" type="pres">
      <dgm:prSet presAssocID="{9EDA3D1B-4C97-4770-974D-5CC96B7A6971}" presName="ConnectLine" presStyleLbl="alignNode1" presStyleIdx="1" presStyleCnt="5"/>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A3F1B2A8-4949-431E-B776-FA2371BAFACF}" type="pres">
      <dgm:prSet presAssocID="{9EDA3D1B-4C97-4770-974D-5CC96B7A6971}" presName="ConnectorPoint"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AEBF9BE3-EF7B-4820-A365-D3BFB52BA02E}" type="pres">
      <dgm:prSet presAssocID="{9EDA3D1B-4C97-4770-974D-5CC96B7A6971}" presName="EmptyPlaceHolder" presStyleCnt="0"/>
      <dgm:spPr/>
    </dgm:pt>
    <dgm:pt modelId="{9F744BA2-4FC5-46D8-B1FC-FA6D919CA270}" type="pres">
      <dgm:prSet presAssocID="{2A921AE4-6A0E-4AF2-8E54-58DDE00F721B}" presName="spaceBetweenRectangles" presStyleCnt="0"/>
      <dgm:spPr/>
    </dgm:pt>
    <dgm:pt modelId="{8C973BE6-0886-4CCA-99C6-2722B022777F}" type="pres">
      <dgm:prSet presAssocID="{43548E19-A730-42F8-8328-C988B379A573}" presName="composite" presStyleCnt="0"/>
      <dgm:spPr/>
    </dgm:pt>
    <dgm:pt modelId="{B383E2D4-ED67-4744-A744-83585FD2E417}" type="pres">
      <dgm:prSet presAssocID="{43548E19-A730-42F8-8328-C988B379A573}" presName="L1TextContainer" presStyleLbl="revTx" presStyleIdx="2" presStyleCnt="5">
        <dgm:presLayoutVars>
          <dgm:chMax val="1"/>
          <dgm:chPref val="1"/>
          <dgm:bulletEnabled val="1"/>
        </dgm:presLayoutVars>
      </dgm:prSet>
      <dgm:spPr/>
    </dgm:pt>
    <dgm:pt modelId="{01647BA1-4B39-4700-9E29-6A206C15FA41}" type="pres">
      <dgm:prSet presAssocID="{43548E19-A730-42F8-8328-C988B379A573}" presName="L2TextContainerWrapper" presStyleCnt="0">
        <dgm:presLayoutVars>
          <dgm:chMax val="0"/>
          <dgm:chPref val="0"/>
          <dgm:bulletEnabled val="1"/>
        </dgm:presLayoutVars>
      </dgm:prSet>
      <dgm:spPr/>
    </dgm:pt>
    <dgm:pt modelId="{AF3E2BB3-5D8E-458A-9491-1941468EE925}" type="pres">
      <dgm:prSet presAssocID="{43548E19-A730-42F8-8328-C988B379A573}" presName="L2TextContainer" presStyleLbl="bgAccFollowNode1" presStyleIdx="2" presStyleCnt="5"/>
      <dgm:spPr>
        <a:prstGeom prst="roundRect">
          <a:avLst/>
        </a:prstGeom>
      </dgm:spPr>
    </dgm:pt>
    <dgm:pt modelId="{8B352148-609E-4EDC-B2B7-EC991F95FB9A}" type="pres">
      <dgm:prSet presAssocID="{43548E19-A730-42F8-8328-C988B379A573}" presName="FlexibleEmptyPlaceHolder" presStyleCnt="0"/>
      <dgm:spPr/>
    </dgm:pt>
    <dgm:pt modelId="{55F3986A-C073-4041-B379-CC7D98235F26}" type="pres">
      <dgm:prSet presAssocID="{43548E19-A730-42F8-8328-C988B379A573}" presName="ConnectLine" presStyleLbl="alignNode1" presStyleIdx="2" presStyleCnt="5"/>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440FCF72-1522-4257-B63E-6CA2C1E9B5B7}" type="pres">
      <dgm:prSet presAssocID="{43548E19-A730-42F8-8328-C988B379A573}" presName="ConnectorPoint"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F44E92C8-C051-4A7E-9D9A-D6446A09AA1B}" type="pres">
      <dgm:prSet presAssocID="{43548E19-A730-42F8-8328-C988B379A573}" presName="EmptyPlaceHolder" presStyleCnt="0"/>
      <dgm:spPr/>
    </dgm:pt>
    <dgm:pt modelId="{CE01CE51-FC9B-43C1-80A4-A1CD0E35818B}" type="pres">
      <dgm:prSet presAssocID="{FBA13986-CBF6-4FE3-9532-0233EA7BF158}" presName="spaceBetweenRectangles" presStyleCnt="0"/>
      <dgm:spPr/>
    </dgm:pt>
    <dgm:pt modelId="{3BFA86EA-30C8-4C25-9C59-C4EB267B99E3}" type="pres">
      <dgm:prSet presAssocID="{C0F429D4-0B5A-4A4A-A488-2EF5B8575B89}" presName="composite" presStyleCnt="0"/>
      <dgm:spPr/>
    </dgm:pt>
    <dgm:pt modelId="{1FE91C96-6733-4993-96CC-117E09E9B752}" type="pres">
      <dgm:prSet presAssocID="{C0F429D4-0B5A-4A4A-A488-2EF5B8575B89}" presName="L1TextContainer" presStyleLbl="revTx" presStyleIdx="3" presStyleCnt="5">
        <dgm:presLayoutVars>
          <dgm:chMax val="1"/>
          <dgm:chPref val="1"/>
          <dgm:bulletEnabled val="1"/>
        </dgm:presLayoutVars>
      </dgm:prSet>
      <dgm:spPr/>
    </dgm:pt>
    <dgm:pt modelId="{5EA1A213-61A0-4C50-B4D7-5D39A33F1746}" type="pres">
      <dgm:prSet presAssocID="{C0F429D4-0B5A-4A4A-A488-2EF5B8575B89}" presName="L2TextContainerWrapper" presStyleCnt="0">
        <dgm:presLayoutVars>
          <dgm:chMax val="0"/>
          <dgm:chPref val="0"/>
          <dgm:bulletEnabled val="1"/>
        </dgm:presLayoutVars>
      </dgm:prSet>
      <dgm:spPr/>
    </dgm:pt>
    <dgm:pt modelId="{BE37427A-B675-4B0F-8516-ECEA0B9EB91C}" type="pres">
      <dgm:prSet presAssocID="{C0F429D4-0B5A-4A4A-A488-2EF5B8575B89}" presName="L2TextContainer" presStyleLbl="bgAccFollowNode1" presStyleIdx="3" presStyleCnt="5" custScaleX="110996"/>
      <dgm:spPr>
        <a:prstGeom prst="roundRect">
          <a:avLst/>
        </a:prstGeom>
      </dgm:spPr>
    </dgm:pt>
    <dgm:pt modelId="{0802473B-E581-44CB-9783-4A60A889BA23}" type="pres">
      <dgm:prSet presAssocID="{C0F429D4-0B5A-4A4A-A488-2EF5B8575B89}" presName="FlexibleEmptyPlaceHolder" presStyleCnt="0"/>
      <dgm:spPr/>
    </dgm:pt>
    <dgm:pt modelId="{A3F395E1-1EBF-4E85-9C20-F3C6000E29F6}" type="pres">
      <dgm:prSet presAssocID="{C0F429D4-0B5A-4A4A-A488-2EF5B8575B89}" presName="ConnectLine" presStyleLbl="alignNode1" presStyleIdx="3" presStyleCnt="5"/>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44163F6D-1A0E-49DD-A0F0-788858219EE3}" type="pres">
      <dgm:prSet presAssocID="{C0F429D4-0B5A-4A4A-A488-2EF5B8575B89}" presName="ConnectorPoint"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13DB2B1B-54D1-4967-A3F9-FBD892ADFB73}" type="pres">
      <dgm:prSet presAssocID="{C0F429D4-0B5A-4A4A-A488-2EF5B8575B89}" presName="EmptyPlaceHolder" presStyleCnt="0"/>
      <dgm:spPr/>
    </dgm:pt>
    <dgm:pt modelId="{0DFB47B3-D579-402D-9384-584235A7E3C9}" type="pres">
      <dgm:prSet presAssocID="{3BB4E52D-C974-459E-ABF7-E083429655DE}" presName="spaceBetweenRectangles" presStyleCnt="0"/>
      <dgm:spPr/>
    </dgm:pt>
    <dgm:pt modelId="{D7F80820-138D-4E90-ACED-E0116357C4AD}" type="pres">
      <dgm:prSet presAssocID="{E9142669-FACE-4883-9B44-D36077A91B69}" presName="composite" presStyleCnt="0"/>
      <dgm:spPr/>
    </dgm:pt>
    <dgm:pt modelId="{AAAB0C40-CC9F-4787-AF24-9EEAB01A6893}" type="pres">
      <dgm:prSet presAssocID="{E9142669-FACE-4883-9B44-D36077A91B69}" presName="L1TextContainer" presStyleLbl="revTx" presStyleIdx="4" presStyleCnt="5">
        <dgm:presLayoutVars>
          <dgm:chMax val="1"/>
          <dgm:chPref val="1"/>
          <dgm:bulletEnabled val="1"/>
        </dgm:presLayoutVars>
      </dgm:prSet>
      <dgm:spPr/>
    </dgm:pt>
    <dgm:pt modelId="{3714E30A-A224-4415-B41D-462CA648703F}" type="pres">
      <dgm:prSet presAssocID="{E9142669-FACE-4883-9B44-D36077A91B69}" presName="L2TextContainerWrapper" presStyleCnt="0">
        <dgm:presLayoutVars>
          <dgm:chMax val="0"/>
          <dgm:chPref val="0"/>
          <dgm:bulletEnabled val="1"/>
        </dgm:presLayoutVars>
      </dgm:prSet>
      <dgm:spPr/>
    </dgm:pt>
    <dgm:pt modelId="{3C2CE8E3-ED84-4F48-96BD-7610E1FC0455}" type="pres">
      <dgm:prSet presAssocID="{E9142669-FACE-4883-9B44-D36077A91B69}" presName="L2TextContainer" presStyleLbl="bgAccFollowNode1" presStyleIdx="4" presStyleCnt="5" custLinFactNeighborY="631"/>
      <dgm:spPr>
        <a:prstGeom prst="roundRect">
          <a:avLst/>
        </a:prstGeom>
      </dgm:spPr>
    </dgm:pt>
    <dgm:pt modelId="{B5E83330-DC33-4353-918C-7C8E5D621A6F}" type="pres">
      <dgm:prSet presAssocID="{E9142669-FACE-4883-9B44-D36077A91B69}" presName="FlexibleEmptyPlaceHolder" presStyleCnt="0"/>
      <dgm:spPr/>
    </dgm:pt>
    <dgm:pt modelId="{F760F176-C420-40AE-8A91-CFAA4B16825F}" type="pres">
      <dgm:prSet presAssocID="{E9142669-FACE-4883-9B44-D36077A91B69}" presName="ConnectLine" presStyleLbl="alignNode1" presStyleIdx="4" presStyleCnt="5"/>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DE38ECE9-5D84-4F8B-AAF3-E44D4758C877}" type="pres">
      <dgm:prSet presAssocID="{E9142669-FACE-4883-9B44-D36077A91B69}" presName="ConnectorPoint"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2C21C12A-45D4-4EC7-8696-EDE39D12C4A3}" type="pres">
      <dgm:prSet presAssocID="{E9142669-FACE-4883-9B44-D36077A91B69}" presName="EmptyPlaceHolder" presStyleCnt="0"/>
      <dgm:spPr/>
    </dgm:pt>
  </dgm:ptLst>
  <dgm:cxnLst>
    <dgm:cxn modelId="{0787330A-95AD-43F1-875B-D5BC0BB430D7}" type="presOf" srcId="{62B2F87C-1D22-446D-88F2-F61A7A5C1268}" destId="{AF3E2BB3-5D8E-458A-9491-1941468EE925}" srcOrd="0" destOrd="0" presId="urn:microsoft.com/office/officeart/2017/3/layout/HorizontalPathTimeline"/>
    <dgm:cxn modelId="{3EB8960E-E7C0-4E23-9077-FFFF75C7D2C7}" type="presOf" srcId="{757498A4-2D67-4DAD-9E9A-B5EFE00CAB6A}" destId="{3C2CE8E3-ED84-4F48-96BD-7610E1FC0455}" srcOrd="0" destOrd="0" presId="urn:microsoft.com/office/officeart/2017/3/layout/HorizontalPathTimeline"/>
    <dgm:cxn modelId="{04A4B81C-5D66-42C8-8C89-41C99ECB3B52}" srcId="{06BDE2B1-AE9D-43AA-87E3-EA3F0323A47D}" destId="{E9142669-FACE-4883-9B44-D36077A91B69}" srcOrd="4" destOrd="0" parTransId="{443F2401-C91A-417F-A305-B983EEC0CE7A}" sibTransId="{38F8B9A2-EAEA-4B63-91C8-3E61AF664596}"/>
    <dgm:cxn modelId="{1C0A622E-500E-43CC-AA90-7B9D8043928E}" type="presOf" srcId="{EC0F0037-001C-4828-BC1C-6233C65BB9B0}" destId="{F6BA576C-9CDF-4D51-880F-4F5595AC6B63}" srcOrd="0" destOrd="0" presId="urn:microsoft.com/office/officeart/2017/3/layout/HorizontalPathTimeline"/>
    <dgm:cxn modelId="{527D5E5B-1C1A-4957-8186-095CC8225C56}" type="presOf" srcId="{43548E19-A730-42F8-8328-C988B379A573}" destId="{B383E2D4-ED67-4744-A744-83585FD2E417}" srcOrd="0" destOrd="0" presId="urn:microsoft.com/office/officeart/2017/3/layout/HorizontalPathTimeline"/>
    <dgm:cxn modelId="{C429CE5D-0440-4BB4-8618-C1C79341E0EB}" srcId="{E9142669-FACE-4883-9B44-D36077A91B69}" destId="{757498A4-2D67-4DAD-9E9A-B5EFE00CAB6A}" srcOrd="0" destOrd="0" parTransId="{B5581B0D-1AD7-4D85-99B6-51765873A6B1}" sibTransId="{0AFBC26D-F69A-4D36-83E0-F9CE74429B91}"/>
    <dgm:cxn modelId="{E5DBAA62-F79C-424B-A990-73ABB3B08238}" srcId="{06BDE2B1-AE9D-43AA-87E3-EA3F0323A47D}" destId="{DFEA6C18-C8E0-4131-95DB-96D3D8B69FE0}" srcOrd="0" destOrd="0" parTransId="{6AAE8DA5-78D3-47F6-8C7D-51D760EBF0BC}" sibTransId="{6AF30F51-D20D-4758-92A4-92103B5E8C8F}"/>
    <dgm:cxn modelId="{D60C5843-39AF-4FCA-AFC4-038DEBC55490}" type="presOf" srcId="{C0F429D4-0B5A-4A4A-A488-2EF5B8575B89}" destId="{1FE91C96-6733-4993-96CC-117E09E9B752}" srcOrd="0" destOrd="0" presId="urn:microsoft.com/office/officeart/2017/3/layout/HorizontalPathTimeline"/>
    <dgm:cxn modelId="{F8710566-B814-4E5E-AAA8-72190B7827ED}" srcId="{06BDE2B1-AE9D-43AA-87E3-EA3F0323A47D}" destId="{43548E19-A730-42F8-8328-C988B379A573}" srcOrd="2" destOrd="0" parTransId="{8FB70B9C-A97E-457A-BF0F-4678AC0E8249}" sibTransId="{FBA13986-CBF6-4FE3-9532-0233EA7BF158}"/>
    <dgm:cxn modelId="{F00E6746-BE27-4963-892A-A91DE76BFCCF}" srcId="{9EDA3D1B-4C97-4770-974D-5CC96B7A6971}" destId="{EC0F0037-001C-4828-BC1C-6233C65BB9B0}" srcOrd="0" destOrd="0" parTransId="{0D9146A6-4ED2-4165-92CF-C1A71646EFBA}" sibTransId="{D2883226-909B-44CA-8FB4-D263E28058FC}"/>
    <dgm:cxn modelId="{87C44067-D0B3-4FEF-A937-F2AC98C99816}" srcId="{06BDE2B1-AE9D-43AA-87E3-EA3F0323A47D}" destId="{9EDA3D1B-4C97-4770-974D-5CC96B7A6971}" srcOrd="1" destOrd="0" parTransId="{F8F94813-C62B-48A8-84C6-49D7F4896FBF}" sibTransId="{2A921AE4-6A0E-4AF2-8E54-58DDE00F721B}"/>
    <dgm:cxn modelId="{B58EEA4E-9D9F-48ED-A01D-A1D8984AE1EA}" type="presOf" srcId="{E9142669-FACE-4883-9B44-D36077A91B69}" destId="{AAAB0C40-CC9F-4787-AF24-9EEAB01A6893}" srcOrd="0" destOrd="0" presId="urn:microsoft.com/office/officeart/2017/3/layout/HorizontalPathTimeline"/>
    <dgm:cxn modelId="{9475EC56-F700-44E6-B44D-0719322D1A70}" type="presOf" srcId="{DFEA6C18-C8E0-4131-95DB-96D3D8B69FE0}" destId="{8087119D-5FB6-4300-85BE-F370559CF70B}" srcOrd="0" destOrd="0" presId="urn:microsoft.com/office/officeart/2017/3/layout/HorizontalPathTimeline"/>
    <dgm:cxn modelId="{78709A83-F05F-478C-BD1B-D92FBDE239D7}" type="presOf" srcId="{9EDA3D1B-4C97-4770-974D-5CC96B7A6971}" destId="{C9518AF6-E113-47E6-8B22-3818FC01EA9D}" srcOrd="0" destOrd="0" presId="urn:microsoft.com/office/officeart/2017/3/layout/HorizontalPathTimeline"/>
    <dgm:cxn modelId="{48EF4985-37E7-477D-A895-C26485BC6DF5}" type="presOf" srcId="{06BDE2B1-AE9D-43AA-87E3-EA3F0323A47D}" destId="{37805C72-FCD3-4B87-84A1-FB9A93013828}" srcOrd="0" destOrd="0" presId="urn:microsoft.com/office/officeart/2017/3/layout/HorizontalPathTimeline"/>
    <dgm:cxn modelId="{244E4286-0537-496D-8C2C-E22C1CFC307F}" srcId="{43548E19-A730-42F8-8328-C988B379A573}" destId="{62B2F87C-1D22-446D-88F2-F61A7A5C1268}" srcOrd="0" destOrd="0" parTransId="{143A70C1-67BF-4DF6-8C6E-94FAA3FAC6FE}" sibTransId="{D719A02B-2ADF-4991-897E-470A160237E5}"/>
    <dgm:cxn modelId="{28D5008D-52F2-46CD-ADD1-ADEEE749146B}" srcId="{DFEA6C18-C8E0-4131-95DB-96D3D8B69FE0}" destId="{607E3862-EAA0-4CD0-A997-973E9121AF4B}" srcOrd="0" destOrd="0" parTransId="{2721AECC-3117-4584-A248-0893C4399C7B}" sibTransId="{6A1087F8-8E49-488A-8D87-3DF75B3A10BE}"/>
    <dgm:cxn modelId="{A7FBF4A3-6162-4088-8ADC-2F4959B05FB3}" type="presOf" srcId="{607E3862-EAA0-4CD0-A997-973E9121AF4B}" destId="{97BFB0E0-9A5F-460E-9F2B-8E6BFEB072F0}" srcOrd="0" destOrd="0" presId="urn:microsoft.com/office/officeart/2017/3/layout/HorizontalPathTimeline"/>
    <dgm:cxn modelId="{508AACC4-9E9F-4B2E-B233-81203B6D7A37}" srcId="{C0F429D4-0B5A-4A4A-A488-2EF5B8575B89}" destId="{F7B54DA6-FAD6-4A69-8CC4-8BAB5913B6F8}" srcOrd="0" destOrd="0" parTransId="{3BADFF32-FD3A-4BC5-8DD6-22527DD144E0}" sibTransId="{CFC231F5-26E8-460A-A8E9-A7A4DC5D907A}"/>
    <dgm:cxn modelId="{238200DC-FC7B-4DCE-A639-68B0F4EE9E31}" type="presOf" srcId="{F7B54DA6-FAD6-4A69-8CC4-8BAB5913B6F8}" destId="{BE37427A-B675-4B0F-8516-ECEA0B9EB91C}" srcOrd="0" destOrd="0" presId="urn:microsoft.com/office/officeart/2017/3/layout/HorizontalPathTimeline"/>
    <dgm:cxn modelId="{3FDD8DFE-446D-43AD-9267-D722D5CDAB04}" srcId="{06BDE2B1-AE9D-43AA-87E3-EA3F0323A47D}" destId="{C0F429D4-0B5A-4A4A-A488-2EF5B8575B89}" srcOrd="3" destOrd="0" parTransId="{A19A53B9-5FB1-4BE1-A60E-126EA05D1A46}" sibTransId="{3BB4E52D-C974-459E-ABF7-E083429655DE}"/>
    <dgm:cxn modelId="{1D032134-04D2-4A21-B60F-3436C9EA1739}" type="presParOf" srcId="{37805C72-FCD3-4B87-84A1-FB9A93013828}" destId="{3CCCC34A-00CA-41A9-8EC8-E847EDE72243}" srcOrd="0" destOrd="0" presId="urn:microsoft.com/office/officeart/2017/3/layout/HorizontalPathTimeline"/>
    <dgm:cxn modelId="{39FB0B07-2367-4C25-9B42-EE187F7CF04B}" type="presParOf" srcId="{37805C72-FCD3-4B87-84A1-FB9A93013828}" destId="{88332D49-CAD3-444A-86E5-AEDA8CC9E8BB}" srcOrd="1" destOrd="0" presId="urn:microsoft.com/office/officeart/2017/3/layout/HorizontalPathTimeline"/>
    <dgm:cxn modelId="{0E8212E6-6088-46B4-8670-7E3150A25FA1}" type="presParOf" srcId="{88332D49-CAD3-444A-86E5-AEDA8CC9E8BB}" destId="{0484AEBD-AA57-4CC0-93ED-DBBE046D2118}" srcOrd="0" destOrd="0" presId="urn:microsoft.com/office/officeart/2017/3/layout/HorizontalPathTimeline"/>
    <dgm:cxn modelId="{DAD6286B-1264-4A09-ABA8-E4EB7F45F6BA}" type="presParOf" srcId="{0484AEBD-AA57-4CC0-93ED-DBBE046D2118}" destId="{8087119D-5FB6-4300-85BE-F370559CF70B}" srcOrd="0" destOrd="0" presId="urn:microsoft.com/office/officeart/2017/3/layout/HorizontalPathTimeline"/>
    <dgm:cxn modelId="{CC6DFDBE-DA99-48F3-A583-84B4257B7ED4}" type="presParOf" srcId="{0484AEBD-AA57-4CC0-93ED-DBBE046D2118}" destId="{88D43812-35A9-47FC-B6D2-F3912A00EDEC}" srcOrd="1" destOrd="0" presId="urn:microsoft.com/office/officeart/2017/3/layout/HorizontalPathTimeline"/>
    <dgm:cxn modelId="{CA2E9B9B-E3CF-46F3-9411-08B8C73DCC23}" type="presParOf" srcId="{88D43812-35A9-47FC-B6D2-F3912A00EDEC}" destId="{97BFB0E0-9A5F-460E-9F2B-8E6BFEB072F0}" srcOrd="0" destOrd="0" presId="urn:microsoft.com/office/officeart/2017/3/layout/HorizontalPathTimeline"/>
    <dgm:cxn modelId="{DB17E7DB-B449-4E1D-9356-CAD85C734315}" type="presParOf" srcId="{88D43812-35A9-47FC-B6D2-F3912A00EDEC}" destId="{AA324E37-DDD5-433A-8F46-92999D2ADFEF}" srcOrd="1" destOrd="0" presId="urn:microsoft.com/office/officeart/2017/3/layout/HorizontalPathTimeline"/>
    <dgm:cxn modelId="{EB3BD291-8B28-42E5-972F-9AC11B64646B}" type="presParOf" srcId="{0484AEBD-AA57-4CC0-93ED-DBBE046D2118}" destId="{C677C78A-FE15-42AD-AFF3-E8D74FBAB938}" srcOrd="2" destOrd="0" presId="urn:microsoft.com/office/officeart/2017/3/layout/HorizontalPathTimeline"/>
    <dgm:cxn modelId="{1FF5AE47-3A46-49F4-905F-B34D3236C149}" type="presParOf" srcId="{0484AEBD-AA57-4CC0-93ED-DBBE046D2118}" destId="{49364FFC-A491-4E32-A79D-11D2D8DEC078}" srcOrd="3" destOrd="0" presId="urn:microsoft.com/office/officeart/2017/3/layout/HorizontalPathTimeline"/>
    <dgm:cxn modelId="{BC2676EF-1998-455B-8383-EDB9E8D6A9F7}" type="presParOf" srcId="{0484AEBD-AA57-4CC0-93ED-DBBE046D2118}" destId="{2F913D5A-DB2B-4CA0-BB3F-527541FB1248}" srcOrd="4" destOrd="0" presId="urn:microsoft.com/office/officeart/2017/3/layout/HorizontalPathTimeline"/>
    <dgm:cxn modelId="{F38C6B5D-605B-4FB1-A00C-8A5885C903A6}" type="presParOf" srcId="{88332D49-CAD3-444A-86E5-AEDA8CC9E8BB}" destId="{5E5DE7D2-4154-4F87-93DD-65A9AFCBADA8}" srcOrd="1" destOrd="0" presId="urn:microsoft.com/office/officeart/2017/3/layout/HorizontalPathTimeline"/>
    <dgm:cxn modelId="{5B5A2A60-1138-49E7-9230-777DF6F9D728}" type="presParOf" srcId="{88332D49-CAD3-444A-86E5-AEDA8CC9E8BB}" destId="{AC23725F-97A5-4EBC-8C85-F3EC8A708F38}" srcOrd="2" destOrd="0" presId="urn:microsoft.com/office/officeart/2017/3/layout/HorizontalPathTimeline"/>
    <dgm:cxn modelId="{AD6E7CEE-0963-4875-9741-9613C7298EF1}" type="presParOf" srcId="{AC23725F-97A5-4EBC-8C85-F3EC8A708F38}" destId="{C9518AF6-E113-47E6-8B22-3818FC01EA9D}" srcOrd="0" destOrd="0" presId="urn:microsoft.com/office/officeart/2017/3/layout/HorizontalPathTimeline"/>
    <dgm:cxn modelId="{B20C8E13-5687-4EBC-808F-85C93313EEBC}" type="presParOf" srcId="{AC23725F-97A5-4EBC-8C85-F3EC8A708F38}" destId="{E7CBF850-00D4-41E7-A89A-35DF3600B14D}" srcOrd="1" destOrd="0" presId="urn:microsoft.com/office/officeart/2017/3/layout/HorizontalPathTimeline"/>
    <dgm:cxn modelId="{8F34A72F-3524-467E-B04D-FFAD965C57CE}" type="presParOf" srcId="{E7CBF850-00D4-41E7-A89A-35DF3600B14D}" destId="{F6BA576C-9CDF-4D51-880F-4F5595AC6B63}" srcOrd="0" destOrd="0" presId="urn:microsoft.com/office/officeart/2017/3/layout/HorizontalPathTimeline"/>
    <dgm:cxn modelId="{F31B57F8-5BD0-48E0-BB2C-22DDC5E2132E}" type="presParOf" srcId="{E7CBF850-00D4-41E7-A89A-35DF3600B14D}" destId="{6B4948D8-EA7E-4A22-9DE2-7CD34905DFA3}" srcOrd="1" destOrd="0" presId="urn:microsoft.com/office/officeart/2017/3/layout/HorizontalPathTimeline"/>
    <dgm:cxn modelId="{890BAB7D-20BB-4735-B9D3-E6DDF69087D0}" type="presParOf" srcId="{AC23725F-97A5-4EBC-8C85-F3EC8A708F38}" destId="{BE6AEC95-D31B-46D1-B181-8876A5817906}" srcOrd="2" destOrd="0" presId="urn:microsoft.com/office/officeart/2017/3/layout/HorizontalPathTimeline"/>
    <dgm:cxn modelId="{3EA5B00A-BD89-48A1-8156-53B1F8A64E6C}" type="presParOf" srcId="{AC23725F-97A5-4EBC-8C85-F3EC8A708F38}" destId="{A3F1B2A8-4949-431E-B776-FA2371BAFACF}" srcOrd="3" destOrd="0" presId="urn:microsoft.com/office/officeart/2017/3/layout/HorizontalPathTimeline"/>
    <dgm:cxn modelId="{A09B6310-232B-48F1-B784-425FD6EC85CE}" type="presParOf" srcId="{AC23725F-97A5-4EBC-8C85-F3EC8A708F38}" destId="{AEBF9BE3-EF7B-4820-A365-D3BFB52BA02E}" srcOrd="4" destOrd="0" presId="urn:microsoft.com/office/officeart/2017/3/layout/HorizontalPathTimeline"/>
    <dgm:cxn modelId="{A9096AA7-BF8D-4751-BA32-DBDE984C9B05}" type="presParOf" srcId="{88332D49-CAD3-444A-86E5-AEDA8CC9E8BB}" destId="{9F744BA2-4FC5-46D8-B1FC-FA6D919CA270}" srcOrd="3" destOrd="0" presId="urn:microsoft.com/office/officeart/2017/3/layout/HorizontalPathTimeline"/>
    <dgm:cxn modelId="{AB433DA3-3FC1-4D1E-B0D6-EE0A161ED07B}" type="presParOf" srcId="{88332D49-CAD3-444A-86E5-AEDA8CC9E8BB}" destId="{8C973BE6-0886-4CCA-99C6-2722B022777F}" srcOrd="4" destOrd="0" presId="urn:microsoft.com/office/officeart/2017/3/layout/HorizontalPathTimeline"/>
    <dgm:cxn modelId="{1E3D205B-25F6-4AC9-A24F-CC55F757AB7E}" type="presParOf" srcId="{8C973BE6-0886-4CCA-99C6-2722B022777F}" destId="{B383E2D4-ED67-4744-A744-83585FD2E417}" srcOrd="0" destOrd="0" presId="urn:microsoft.com/office/officeart/2017/3/layout/HorizontalPathTimeline"/>
    <dgm:cxn modelId="{AEE3D573-8410-4D0B-B357-19082D4821DF}" type="presParOf" srcId="{8C973BE6-0886-4CCA-99C6-2722B022777F}" destId="{01647BA1-4B39-4700-9E29-6A206C15FA41}" srcOrd="1" destOrd="0" presId="urn:microsoft.com/office/officeart/2017/3/layout/HorizontalPathTimeline"/>
    <dgm:cxn modelId="{1B511FC4-CBB3-4BB7-B39E-6F455DC446C2}" type="presParOf" srcId="{01647BA1-4B39-4700-9E29-6A206C15FA41}" destId="{AF3E2BB3-5D8E-458A-9491-1941468EE925}" srcOrd="0" destOrd="0" presId="urn:microsoft.com/office/officeart/2017/3/layout/HorizontalPathTimeline"/>
    <dgm:cxn modelId="{5A9A45F5-F822-475D-A2E3-7D0C8957E4A7}" type="presParOf" srcId="{01647BA1-4B39-4700-9E29-6A206C15FA41}" destId="{8B352148-609E-4EDC-B2B7-EC991F95FB9A}" srcOrd="1" destOrd="0" presId="urn:microsoft.com/office/officeart/2017/3/layout/HorizontalPathTimeline"/>
    <dgm:cxn modelId="{119F2730-A770-4325-BA9F-84A10597A821}" type="presParOf" srcId="{8C973BE6-0886-4CCA-99C6-2722B022777F}" destId="{55F3986A-C073-4041-B379-CC7D98235F26}" srcOrd="2" destOrd="0" presId="urn:microsoft.com/office/officeart/2017/3/layout/HorizontalPathTimeline"/>
    <dgm:cxn modelId="{B22EACC5-745D-4F80-8752-17499E67B841}" type="presParOf" srcId="{8C973BE6-0886-4CCA-99C6-2722B022777F}" destId="{440FCF72-1522-4257-B63E-6CA2C1E9B5B7}" srcOrd="3" destOrd="0" presId="urn:microsoft.com/office/officeart/2017/3/layout/HorizontalPathTimeline"/>
    <dgm:cxn modelId="{4C64FD79-794B-41F9-85DD-6EF7CDA001E1}" type="presParOf" srcId="{8C973BE6-0886-4CCA-99C6-2722B022777F}" destId="{F44E92C8-C051-4A7E-9D9A-D6446A09AA1B}" srcOrd="4" destOrd="0" presId="urn:microsoft.com/office/officeart/2017/3/layout/HorizontalPathTimeline"/>
    <dgm:cxn modelId="{E4A34250-0B99-45C9-B2E3-11BDAFE46F34}" type="presParOf" srcId="{88332D49-CAD3-444A-86E5-AEDA8CC9E8BB}" destId="{CE01CE51-FC9B-43C1-80A4-A1CD0E35818B}" srcOrd="5" destOrd="0" presId="urn:microsoft.com/office/officeart/2017/3/layout/HorizontalPathTimeline"/>
    <dgm:cxn modelId="{D051E453-C470-4D62-81E7-4901D0A808FB}" type="presParOf" srcId="{88332D49-CAD3-444A-86E5-AEDA8CC9E8BB}" destId="{3BFA86EA-30C8-4C25-9C59-C4EB267B99E3}" srcOrd="6" destOrd="0" presId="urn:microsoft.com/office/officeart/2017/3/layout/HorizontalPathTimeline"/>
    <dgm:cxn modelId="{94098886-4EC9-4ADE-B9C4-015705EEB0CD}" type="presParOf" srcId="{3BFA86EA-30C8-4C25-9C59-C4EB267B99E3}" destId="{1FE91C96-6733-4993-96CC-117E09E9B752}" srcOrd="0" destOrd="0" presId="urn:microsoft.com/office/officeart/2017/3/layout/HorizontalPathTimeline"/>
    <dgm:cxn modelId="{4E14DDAD-63DE-419D-A127-96A63E137451}" type="presParOf" srcId="{3BFA86EA-30C8-4C25-9C59-C4EB267B99E3}" destId="{5EA1A213-61A0-4C50-B4D7-5D39A33F1746}" srcOrd="1" destOrd="0" presId="urn:microsoft.com/office/officeart/2017/3/layout/HorizontalPathTimeline"/>
    <dgm:cxn modelId="{A4862E80-8FFD-4135-8A45-ADD082AC9A31}" type="presParOf" srcId="{5EA1A213-61A0-4C50-B4D7-5D39A33F1746}" destId="{BE37427A-B675-4B0F-8516-ECEA0B9EB91C}" srcOrd="0" destOrd="0" presId="urn:microsoft.com/office/officeart/2017/3/layout/HorizontalPathTimeline"/>
    <dgm:cxn modelId="{D030905B-58A5-4BB3-A091-185A4AF860A2}" type="presParOf" srcId="{5EA1A213-61A0-4C50-B4D7-5D39A33F1746}" destId="{0802473B-E581-44CB-9783-4A60A889BA23}" srcOrd="1" destOrd="0" presId="urn:microsoft.com/office/officeart/2017/3/layout/HorizontalPathTimeline"/>
    <dgm:cxn modelId="{D35976F0-90F2-403A-A8EB-88E78DCAB91F}" type="presParOf" srcId="{3BFA86EA-30C8-4C25-9C59-C4EB267B99E3}" destId="{A3F395E1-1EBF-4E85-9C20-F3C6000E29F6}" srcOrd="2" destOrd="0" presId="urn:microsoft.com/office/officeart/2017/3/layout/HorizontalPathTimeline"/>
    <dgm:cxn modelId="{3DAF36EB-AC15-4220-AF0A-174775E8E274}" type="presParOf" srcId="{3BFA86EA-30C8-4C25-9C59-C4EB267B99E3}" destId="{44163F6D-1A0E-49DD-A0F0-788858219EE3}" srcOrd="3" destOrd="0" presId="urn:microsoft.com/office/officeart/2017/3/layout/HorizontalPathTimeline"/>
    <dgm:cxn modelId="{4455054F-0F63-4299-8FCF-9839DF2575F7}" type="presParOf" srcId="{3BFA86EA-30C8-4C25-9C59-C4EB267B99E3}" destId="{13DB2B1B-54D1-4967-A3F9-FBD892ADFB73}" srcOrd="4" destOrd="0" presId="urn:microsoft.com/office/officeart/2017/3/layout/HorizontalPathTimeline"/>
    <dgm:cxn modelId="{D242DFF4-1562-4D89-A41F-849A2D923609}" type="presParOf" srcId="{88332D49-CAD3-444A-86E5-AEDA8CC9E8BB}" destId="{0DFB47B3-D579-402D-9384-584235A7E3C9}" srcOrd="7" destOrd="0" presId="urn:microsoft.com/office/officeart/2017/3/layout/HorizontalPathTimeline"/>
    <dgm:cxn modelId="{64AFA30F-1A4C-4AEB-BE0D-F68C44916E74}" type="presParOf" srcId="{88332D49-CAD3-444A-86E5-AEDA8CC9E8BB}" destId="{D7F80820-138D-4E90-ACED-E0116357C4AD}" srcOrd="8" destOrd="0" presId="urn:microsoft.com/office/officeart/2017/3/layout/HorizontalPathTimeline"/>
    <dgm:cxn modelId="{F189041B-8DAD-4DD7-9C2C-6DB53E169B17}" type="presParOf" srcId="{D7F80820-138D-4E90-ACED-E0116357C4AD}" destId="{AAAB0C40-CC9F-4787-AF24-9EEAB01A6893}" srcOrd="0" destOrd="0" presId="urn:microsoft.com/office/officeart/2017/3/layout/HorizontalPathTimeline"/>
    <dgm:cxn modelId="{25864C45-DA77-4546-80D2-81D2866890B9}" type="presParOf" srcId="{D7F80820-138D-4E90-ACED-E0116357C4AD}" destId="{3714E30A-A224-4415-B41D-462CA648703F}" srcOrd="1" destOrd="0" presId="urn:microsoft.com/office/officeart/2017/3/layout/HorizontalPathTimeline"/>
    <dgm:cxn modelId="{99073E94-4ADF-4855-A376-788352C7A174}" type="presParOf" srcId="{3714E30A-A224-4415-B41D-462CA648703F}" destId="{3C2CE8E3-ED84-4F48-96BD-7610E1FC0455}" srcOrd="0" destOrd="0" presId="urn:microsoft.com/office/officeart/2017/3/layout/HorizontalPathTimeline"/>
    <dgm:cxn modelId="{396200FB-8428-4ECD-BECA-0B5C4F684726}" type="presParOf" srcId="{3714E30A-A224-4415-B41D-462CA648703F}" destId="{B5E83330-DC33-4353-918C-7C8E5D621A6F}" srcOrd="1" destOrd="0" presId="urn:microsoft.com/office/officeart/2017/3/layout/HorizontalPathTimeline"/>
    <dgm:cxn modelId="{67DE358C-0120-47DD-9A2A-5A54FF5975D0}" type="presParOf" srcId="{D7F80820-138D-4E90-ACED-E0116357C4AD}" destId="{F760F176-C420-40AE-8A91-CFAA4B16825F}" srcOrd="2" destOrd="0" presId="urn:microsoft.com/office/officeart/2017/3/layout/HorizontalPathTimeline"/>
    <dgm:cxn modelId="{72A49C95-514E-448A-A9E7-554BAFC98C7A}" type="presParOf" srcId="{D7F80820-138D-4E90-ACED-E0116357C4AD}" destId="{DE38ECE9-5D84-4F8B-AAF3-E44D4758C877}" srcOrd="3" destOrd="0" presId="urn:microsoft.com/office/officeart/2017/3/layout/HorizontalPathTimeline"/>
    <dgm:cxn modelId="{549C0798-EAD3-4CA5-B277-06F8A344F879}" type="presParOf" srcId="{D7F80820-138D-4E90-ACED-E0116357C4AD}" destId="{2C21C12A-45D4-4EC7-8696-EDE39D12C4A3}"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BAF215-C2F3-42BD-9D33-522B5C53F87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CD92E92-2BF7-457A-BDE9-50E2A577D742}">
      <dgm:prSet custT="1"/>
      <dgm:spPr/>
      <dgm:t>
        <a:bodyPr/>
        <a:lstStyle/>
        <a:p>
          <a:pPr>
            <a:lnSpc>
              <a:spcPct val="100000"/>
            </a:lnSpc>
          </a:pPr>
          <a:r>
            <a:rPr lang="en-US" sz="2800" i="0"/>
            <a:t>For impacted RPG NOFOs with due dates on or after January 25, 2025, Section V. Application Review Information will </a:t>
          </a:r>
          <a:r>
            <a:rPr lang="en-US" sz="2800" i="0">
              <a:latin typeface="Calibri Light" panose="020F0302020204030204"/>
            </a:rPr>
            <a:t>need</a:t>
          </a:r>
          <a:r>
            <a:rPr lang="en-US" sz="2800" i="0"/>
            <a:t> to be updated with the simplified review framework language</a:t>
          </a:r>
          <a:endParaRPr lang="en-US" sz="2800"/>
        </a:p>
      </dgm:t>
    </dgm:pt>
    <dgm:pt modelId="{D7B58772-EE6D-4BA2-9FD3-3491586B334C}" type="parTrans" cxnId="{3F164DD7-BF39-484E-BC3F-5C7145B1B65F}">
      <dgm:prSet/>
      <dgm:spPr/>
      <dgm:t>
        <a:bodyPr/>
        <a:lstStyle/>
        <a:p>
          <a:endParaRPr lang="en-US"/>
        </a:p>
      </dgm:t>
    </dgm:pt>
    <dgm:pt modelId="{0CFF250D-A893-41D0-9B78-C9ABA6CB0A0D}" type="sibTrans" cxnId="{3F164DD7-BF39-484E-BC3F-5C7145B1B65F}">
      <dgm:prSet/>
      <dgm:spPr/>
      <dgm:t>
        <a:bodyPr/>
        <a:lstStyle/>
        <a:p>
          <a:endParaRPr lang="en-US"/>
        </a:p>
      </dgm:t>
    </dgm:pt>
    <dgm:pt modelId="{97CF68EB-D475-49B9-8B37-401DBFFA9534}" type="pres">
      <dgm:prSet presAssocID="{DDBAF215-C2F3-42BD-9D33-522B5C53F87C}" presName="root" presStyleCnt="0">
        <dgm:presLayoutVars>
          <dgm:dir/>
          <dgm:resizeHandles val="exact"/>
        </dgm:presLayoutVars>
      </dgm:prSet>
      <dgm:spPr/>
    </dgm:pt>
    <dgm:pt modelId="{6F1C904D-DF12-4306-A5F4-E92B0F731AC0}" type="pres">
      <dgm:prSet presAssocID="{ACD92E92-2BF7-457A-BDE9-50E2A577D742}" presName="compNode" presStyleCnt="0"/>
      <dgm:spPr/>
    </dgm:pt>
    <dgm:pt modelId="{5C8F6C9F-EFDD-4137-9974-73ACF4A544F7}" type="pres">
      <dgm:prSet presAssocID="{ACD92E92-2BF7-457A-BDE9-50E2A577D742}" presName="bgRect" presStyleLbl="bgShp" presStyleIdx="0" presStyleCnt="1" custScaleY="254565"/>
      <dgm:spPr>
        <a:solidFill>
          <a:schemeClr val="accent5">
            <a:lumMod val="75000"/>
          </a:schemeClr>
        </a:solidFill>
      </dgm:spPr>
    </dgm:pt>
    <dgm:pt modelId="{46FF76B1-38B6-40A6-9B32-937B50B94A52}" type="pres">
      <dgm:prSet presAssocID="{ACD92E92-2BF7-457A-BDE9-50E2A577D742}"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1FB3FC5-59E1-485C-B5A9-D8FE325D4936}" type="pres">
      <dgm:prSet presAssocID="{ACD92E92-2BF7-457A-BDE9-50E2A577D742}" presName="spaceRect" presStyleCnt="0"/>
      <dgm:spPr/>
    </dgm:pt>
    <dgm:pt modelId="{4E3D9849-B0CB-4A75-AB9F-483EDA0B3E4F}" type="pres">
      <dgm:prSet presAssocID="{ACD92E92-2BF7-457A-BDE9-50E2A577D742}" presName="parTx" presStyleLbl="revTx" presStyleIdx="0" presStyleCnt="1" custScaleX="100000" custLinFactNeighborX="605" custLinFactNeighborY="-16974">
        <dgm:presLayoutVars>
          <dgm:chMax val="0"/>
          <dgm:chPref val="0"/>
        </dgm:presLayoutVars>
      </dgm:prSet>
      <dgm:spPr/>
    </dgm:pt>
  </dgm:ptLst>
  <dgm:cxnLst>
    <dgm:cxn modelId="{546617B8-D226-4157-8EC9-E9B9A61D7775}" type="presOf" srcId="{DDBAF215-C2F3-42BD-9D33-522B5C53F87C}" destId="{97CF68EB-D475-49B9-8B37-401DBFFA9534}" srcOrd="0" destOrd="0" presId="urn:microsoft.com/office/officeart/2018/2/layout/IconVerticalSolidList"/>
    <dgm:cxn modelId="{37E5A7CB-194D-4F42-8DDC-91282DBECBD8}" type="presOf" srcId="{ACD92E92-2BF7-457A-BDE9-50E2A577D742}" destId="{4E3D9849-B0CB-4A75-AB9F-483EDA0B3E4F}" srcOrd="0" destOrd="0" presId="urn:microsoft.com/office/officeart/2018/2/layout/IconVerticalSolidList"/>
    <dgm:cxn modelId="{3F164DD7-BF39-484E-BC3F-5C7145B1B65F}" srcId="{DDBAF215-C2F3-42BD-9D33-522B5C53F87C}" destId="{ACD92E92-2BF7-457A-BDE9-50E2A577D742}" srcOrd="0" destOrd="0" parTransId="{D7B58772-EE6D-4BA2-9FD3-3491586B334C}" sibTransId="{0CFF250D-A893-41D0-9B78-C9ABA6CB0A0D}"/>
    <dgm:cxn modelId="{0A24F62F-DD39-48B9-A2E4-BEBB023716E1}" type="presParOf" srcId="{97CF68EB-D475-49B9-8B37-401DBFFA9534}" destId="{6F1C904D-DF12-4306-A5F4-E92B0F731AC0}" srcOrd="0" destOrd="0" presId="urn:microsoft.com/office/officeart/2018/2/layout/IconVerticalSolidList"/>
    <dgm:cxn modelId="{071486E5-73A2-4CF8-BC10-F30B9FAAEEC8}" type="presParOf" srcId="{6F1C904D-DF12-4306-A5F4-E92B0F731AC0}" destId="{5C8F6C9F-EFDD-4137-9974-73ACF4A544F7}" srcOrd="0" destOrd="0" presId="urn:microsoft.com/office/officeart/2018/2/layout/IconVerticalSolidList"/>
    <dgm:cxn modelId="{11D26F67-73ED-4343-8110-4B5DABB6744C}" type="presParOf" srcId="{6F1C904D-DF12-4306-A5F4-E92B0F731AC0}" destId="{46FF76B1-38B6-40A6-9B32-937B50B94A52}" srcOrd="1" destOrd="0" presId="urn:microsoft.com/office/officeart/2018/2/layout/IconVerticalSolidList"/>
    <dgm:cxn modelId="{17E048B2-E57C-4FBE-B3FF-A726B210B934}" type="presParOf" srcId="{6F1C904D-DF12-4306-A5F4-E92B0F731AC0}" destId="{21FB3FC5-59E1-485C-B5A9-D8FE325D4936}" srcOrd="2" destOrd="0" presId="urn:microsoft.com/office/officeart/2018/2/layout/IconVerticalSolidList"/>
    <dgm:cxn modelId="{D1DD5BED-1FB7-4C1A-A7EF-1DE9E9125C5F}" type="presParOf" srcId="{6F1C904D-DF12-4306-A5F4-E92B0F731AC0}" destId="{4E3D9849-B0CB-4A75-AB9F-483EDA0B3E4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FEB6E2-0720-4AA1-B039-70506EEAB931}" type="doc">
      <dgm:prSet loTypeId="urn:microsoft.com/office/officeart/2016/7/layout/AccentHomeChevronProcess" loCatId="timeline" qsTypeId="urn:microsoft.com/office/officeart/2005/8/quickstyle/simple1" qsCatId="simple" csTypeId="urn:microsoft.com/office/officeart/2005/8/colors/accent1_2" csCatId="accent1" phldr="1"/>
      <dgm:spPr/>
    </dgm:pt>
    <dgm:pt modelId="{68B6AEFE-A0E1-4AB5-A930-81687E395489}">
      <dgm:prSet phldrT="[Text]" phldr="0" custT="1"/>
      <dgm:spPr/>
      <dgm:t>
        <a:bodyPr/>
        <a:lstStyle/>
        <a:p>
          <a:r>
            <a:rPr lang="en-US" sz="2000" b="1">
              <a:latin typeface="+mn-lt"/>
            </a:rPr>
            <a:t>Beginning in November</a:t>
          </a:r>
        </a:p>
      </dgm:t>
    </dgm:pt>
    <dgm:pt modelId="{C81DBAB8-26AE-46CE-BB30-EB4AD9E187A1}" type="parTrans" cxnId="{ABD413E8-E914-4AF8-99AA-4BC60EE4AEE8}">
      <dgm:prSet/>
      <dgm:spPr/>
      <dgm:t>
        <a:bodyPr/>
        <a:lstStyle/>
        <a:p>
          <a:endParaRPr lang="en-US" sz="2800">
            <a:latin typeface="+mn-lt"/>
          </a:endParaRPr>
        </a:p>
      </dgm:t>
    </dgm:pt>
    <dgm:pt modelId="{0E8CA43B-EB86-4AB8-BAE9-5D0E5A86DC6B}" type="sibTrans" cxnId="{ABD413E8-E914-4AF8-99AA-4BC60EE4AEE8}">
      <dgm:prSet/>
      <dgm:spPr/>
      <dgm:t>
        <a:bodyPr/>
        <a:lstStyle/>
        <a:p>
          <a:endParaRPr lang="en-US" sz="2800">
            <a:latin typeface="+mn-lt"/>
          </a:endParaRPr>
        </a:p>
      </dgm:t>
    </dgm:pt>
    <dgm:pt modelId="{8DE90C31-7556-4EE7-9C4F-11E0ECEBC1F5}">
      <dgm:prSet phldrT="[Text]" phldr="0" custT="1"/>
      <dgm:spPr/>
      <dgm:t>
        <a:bodyPr/>
        <a:lstStyle/>
        <a:p>
          <a:pPr rtl="0"/>
          <a:r>
            <a:rPr lang="en-US" sz="2000" b="1">
              <a:latin typeface="+mn-lt"/>
            </a:rPr>
            <a:t>January 2025</a:t>
          </a:r>
        </a:p>
      </dgm:t>
    </dgm:pt>
    <dgm:pt modelId="{DCE9A461-5A67-4DBC-A8AB-09F7103C9839}" type="parTrans" cxnId="{8B47A9C2-E6AD-4815-ADBB-F7435AAFEA31}">
      <dgm:prSet/>
      <dgm:spPr/>
      <dgm:t>
        <a:bodyPr/>
        <a:lstStyle/>
        <a:p>
          <a:endParaRPr lang="en-US" sz="2800">
            <a:latin typeface="+mn-lt"/>
          </a:endParaRPr>
        </a:p>
      </dgm:t>
    </dgm:pt>
    <dgm:pt modelId="{45FD74A3-482F-41D5-9CB6-4A2FEA87E03F}" type="sibTrans" cxnId="{8B47A9C2-E6AD-4815-ADBB-F7435AAFEA31}">
      <dgm:prSet/>
      <dgm:spPr/>
      <dgm:t>
        <a:bodyPr/>
        <a:lstStyle/>
        <a:p>
          <a:endParaRPr lang="en-US" sz="2800">
            <a:latin typeface="+mn-lt"/>
          </a:endParaRPr>
        </a:p>
      </dgm:t>
    </dgm:pt>
    <dgm:pt modelId="{A01E6097-DBDD-43A4-8917-CA29FD14DA2C}">
      <dgm:prSet phldr="0" custT="1"/>
      <dgm:spPr/>
      <dgm:t>
        <a:bodyPr/>
        <a:lstStyle/>
        <a:p>
          <a:r>
            <a:rPr lang="en-US" sz="2000" b="1">
              <a:latin typeface="+mn-lt"/>
            </a:rPr>
            <a:t>Summer</a:t>
          </a:r>
        </a:p>
      </dgm:t>
    </dgm:pt>
    <dgm:pt modelId="{76964698-F9B1-4462-B7D4-C3ABD9DD32F9}" type="parTrans" cxnId="{E801AD0D-A8C3-4B4B-ACC1-ECF7A774FB61}">
      <dgm:prSet/>
      <dgm:spPr/>
      <dgm:t>
        <a:bodyPr/>
        <a:lstStyle/>
        <a:p>
          <a:endParaRPr lang="en-US" sz="2800">
            <a:latin typeface="+mn-lt"/>
          </a:endParaRPr>
        </a:p>
      </dgm:t>
    </dgm:pt>
    <dgm:pt modelId="{D460428D-AEAB-4D4B-9184-C844E1A46218}" type="sibTrans" cxnId="{E801AD0D-A8C3-4B4B-ACC1-ECF7A774FB61}">
      <dgm:prSet/>
      <dgm:spPr/>
      <dgm:t>
        <a:bodyPr/>
        <a:lstStyle/>
        <a:p>
          <a:endParaRPr lang="en-US" sz="2800">
            <a:latin typeface="+mn-lt"/>
          </a:endParaRPr>
        </a:p>
      </dgm:t>
    </dgm:pt>
    <dgm:pt modelId="{C38B3A92-0740-4CA8-AB40-012CEC25BC54}">
      <dgm:prSet phldr="0" custT="1"/>
      <dgm:spPr/>
      <dgm:t>
        <a:bodyPr/>
        <a:lstStyle/>
        <a:p>
          <a:pPr rtl="0"/>
          <a:r>
            <a:rPr lang="en-US" sz="2000" b="1">
              <a:latin typeface="+mn-lt"/>
            </a:rPr>
            <a:t>April</a:t>
          </a:r>
        </a:p>
      </dgm:t>
    </dgm:pt>
    <dgm:pt modelId="{92208B82-318D-4C87-B60F-BC7879F5CA21}" type="parTrans" cxnId="{73D45097-CD25-4B42-B3B6-E6DD47289371}">
      <dgm:prSet/>
      <dgm:spPr/>
      <dgm:t>
        <a:bodyPr/>
        <a:lstStyle/>
        <a:p>
          <a:endParaRPr lang="en-US" sz="2800">
            <a:latin typeface="+mn-lt"/>
          </a:endParaRPr>
        </a:p>
      </dgm:t>
    </dgm:pt>
    <dgm:pt modelId="{80B8FD99-1E71-41AF-8D34-4B741BF59C1C}" type="sibTrans" cxnId="{73D45097-CD25-4B42-B3B6-E6DD47289371}">
      <dgm:prSet/>
      <dgm:spPr/>
      <dgm:t>
        <a:bodyPr/>
        <a:lstStyle/>
        <a:p>
          <a:endParaRPr lang="en-US" sz="2800">
            <a:latin typeface="+mn-lt"/>
          </a:endParaRPr>
        </a:p>
      </dgm:t>
    </dgm:pt>
    <dgm:pt modelId="{B6376A89-3EC6-423F-B707-4F623D1599E7}">
      <dgm:prSet phldr="0" custT="1"/>
      <dgm:spPr/>
      <dgm:t>
        <a:bodyPr/>
        <a:lstStyle/>
        <a:p>
          <a:pPr rtl="0"/>
          <a:r>
            <a:rPr lang="en-US" sz="2000">
              <a:latin typeface="+mn-lt"/>
            </a:rPr>
            <a:t>NIH Issues Guide Notice on changes to funding opportunities</a:t>
          </a:r>
        </a:p>
      </dgm:t>
    </dgm:pt>
    <dgm:pt modelId="{D772DBE7-3C73-4113-80B2-B89D95993506}" type="parTrans" cxnId="{CFFC9E5A-876A-4BCA-8570-CC8804635966}">
      <dgm:prSet/>
      <dgm:spPr/>
      <dgm:t>
        <a:bodyPr/>
        <a:lstStyle/>
        <a:p>
          <a:endParaRPr lang="en-US" sz="2800">
            <a:latin typeface="+mn-lt"/>
          </a:endParaRPr>
        </a:p>
      </dgm:t>
    </dgm:pt>
    <dgm:pt modelId="{50614E8D-644C-4718-B32C-95D38CB0C947}" type="sibTrans" cxnId="{CFFC9E5A-876A-4BCA-8570-CC8804635966}">
      <dgm:prSet/>
      <dgm:spPr/>
      <dgm:t>
        <a:bodyPr/>
        <a:lstStyle/>
        <a:p>
          <a:endParaRPr lang="en-US" sz="2800">
            <a:latin typeface="+mn-lt"/>
          </a:endParaRPr>
        </a:p>
      </dgm:t>
    </dgm:pt>
    <dgm:pt modelId="{D6214C55-9276-4A7D-944B-58556CAEB2E4}">
      <dgm:prSet phldr="0" custT="1"/>
      <dgm:spPr/>
      <dgm:t>
        <a:bodyPr/>
        <a:lstStyle/>
        <a:p>
          <a:pPr rtl="0"/>
          <a:r>
            <a:rPr lang="en-US" sz="2000">
              <a:latin typeface="+mn-lt"/>
            </a:rPr>
            <a:t>Updated funding opportunities begin to appear on Grants.Gov and the NIH Guide</a:t>
          </a:r>
        </a:p>
      </dgm:t>
    </dgm:pt>
    <dgm:pt modelId="{E6E89675-610B-4915-9B20-890792D3693C}" type="parTrans" cxnId="{4F8863E2-0F37-402D-ADE5-B9CF4E63021B}">
      <dgm:prSet/>
      <dgm:spPr/>
      <dgm:t>
        <a:bodyPr/>
        <a:lstStyle/>
        <a:p>
          <a:endParaRPr lang="en-US" sz="2800">
            <a:latin typeface="+mn-lt"/>
          </a:endParaRPr>
        </a:p>
      </dgm:t>
    </dgm:pt>
    <dgm:pt modelId="{9538B1B0-2624-4D81-AA80-0826ED458FFC}" type="sibTrans" cxnId="{4F8863E2-0F37-402D-ADE5-B9CF4E63021B}">
      <dgm:prSet/>
      <dgm:spPr/>
      <dgm:t>
        <a:bodyPr/>
        <a:lstStyle/>
        <a:p>
          <a:endParaRPr lang="en-US" sz="2800">
            <a:latin typeface="+mn-lt"/>
          </a:endParaRPr>
        </a:p>
      </dgm:t>
    </dgm:pt>
    <dgm:pt modelId="{5672A901-6533-4082-AE9B-88D6C26D8B51}">
      <dgm:prSet phldr="0" custT="1"/>
      <dgm:spPr/>
      <dgm:t>
        <a:bodyPr/>
        <a:lstStyle/>
        <a:p>
          <a:pPr rtl="0"/>
          <a:r>
            <a:rPr lang="en-US" sz="2000">
              <a:latin typeface="+mn-lt"/>
            </a:rPr>
            <a:t>New application packages added to opportunities for due dates on or after January 25</a:t>
          </a:r>
        </a:p>
      </dgm:t>
    </dgm:pt>
    <dgm:pt modelId="{F197B5CD-6256-4D33-982B-4B8FCC679F09}" type="parTrans" cxnId="{65A07659-1576-458F-AFF9-AE7197FD79D3}">
      <dgm:prSet/>
      <dgm:spPr/>
      <dgm:t>
        <a:bodyPr/>
        <a:lstStyle/>
        <a:p>
          <a:endParaRPr lang="en-US" sz="2800">
            <a:latin typeface="+mn-lt"/>
          </a:endParaRPr>
        </a:p>
      </dgm:t>
    </dgm:pt>
    <dgm:pt modelId="{F9AD0CAE-027C-4649-B587-F10F0CC2DF68}" type="sibTrans" cxnId="{65A07659-1576-458F-AFF9-AE7197FD79D3}">
      <dgm:prSet/>
      <dgm:spPr/>
      <dgm:t>
        <a:bodyPr/>
        <a:lstStyle/>
        <a:p>
          <a:endParaRPr lang="en-US" sz="2800">
            <a:latin typeface="+mn-lt"/>
          </a:endParaRPr>
        </a:p>
      </dgm:t>
    </dgm:pt>
    <dgm:pt modelId="{9C8F039C-5DD4-49C7-A7B6-641697C44E70}">
      <dgm:prSet phldr="0" custT="1"/>
      <dgm:spPr/>
      <dgm:t>
        <a:bodyPr/>
        <a:lstStyle/>
        <a:p>
          <a:pPr rtl="0"/>
          <a:r>
            <a:rPr lang="en-US" sz="2000">
              <a:latin typeface="+mn-lt"/>
            </a:rPr>
            <a:t>New framework applies to application due dates on or after January 25, 2025</a:t>
          </a:r>
        </a:p>
      </dgm:t>
    </dgm:pt>
    <dgm:pt modelId="{A1F24909-09F5-4100-A678-FBA3463A0B4D}" type="parTrans" cxnId="{747D260B-AE02-4E19-91B8-6403725A8955}">
      <dgm:prSet/>
      <dgm:spPr/>
      <dgm:t>
        <a:bodyPr/>
        <a:lstStyle/>
        <a:p>
          <a:endParaRPr lang="en-US" sz="2800">
            <a:latin typeface="+mn-lt"/>
          </a:endParaRPr>
        </a:p>
      </dgm:t>
    </dgm:pt>
    <dgm:pt modelId="{3C2ABBEC-0C44-4DBF-9D21-BFA8E6283443}" type="sibTrans" cxnId="{747D260B-AE02-4E19-91B8-6403725A8955}">
      <dgm:prSet/>
      <dgm:spPr/>
      <dgm:t>
        <a:bodyPr/>
        <a:lstStyle/>
        <a:p>
          <a:endParaRPr lang="en-US" sz="2800">
            <a:latin typeface="+mn-lt"/>
          </a:endParaRPr>
        </a:p>
      </dgm:t>
    </dgm:pt>
    <dgm:pt modelId="{A3C6C8E6-7DCA-486B-8C0A-673FEC875E7A}">
      <dgm:prSet phldr="0" custT="1"/>
      <dgm:spPr/>
      <dgm:t>
        <a:bodyPr/>
        <a:lstStyle/>
        <a:p>
          <a:pPr rtl="0"/>
          <a:r>
            <a:rPr lang="en-US" sz="2000" b="1">
              <a:latin typeface="+mn-lt"/>
            </a:rPr>
            <a:t>Spring 2025</a:t>
          </a:r>
        </a:p>
      </dgm:t>
    </dgm:pt>
    <dgm:pt modelId="{AE1E3CB8-9C00-4AC7-A554-3EB25BDFAA1D}" type="parTrans" cxnId="{68AC8D0D-DF36-481D-B2E3-47B59E6109C8}">
      <dgm:prSet/>
      <dgm:spPr/>
      <dgm:t>
        <a:bodyPr/>
        <a:lstStyle/>
        <a:p>
          <a:endParaRPr lang="en-US" sz="2800">
            <a:latin typeface="+mn-lt"/>
          </a:endParaRPr>
        </a:p>
      </dgm:t>
    </dgm:pt>
    <dgm:pt modelId="{A79FAF89-12D0-481B-8E9C-E17FF1362297}" type="sibTrans" cxnId="{68AC8D0D-DF36-481D-B2E3-47B59E6109C8}">
      <dgm:prSet/>
      <dgm:spPr/>
      <dgm:t>
        <a:bodyPr/>
        <a:lstStyle/>
        <a:p>
          <a:endParaRPr lang="en-US" sz="2800">
            <a:latin typeface="+mn-lt"/>
          </a:endParaRPr>
        </a:p>
      </dgm:t>
    </dgm:pt>
    <dgm:pt modelId="{1752A957-8E5E-4DF7-8408-49F4618703F8}">
      <dgm:prSet phldr="0" custT="1"/>
      <dgm:spPr/>
      <dgm:t>
        <a:bodyPr/>
        <a:lstStyle/>
        <a:p>
          <a:pPr rtl="0"/>
          <a:r>
            <a:rPr lang="en-US" sz="2000">
              <a:latin typeface="+mn-lt"/>
            </a:rPr>
            <a:t>Reviewer training begins for the simplified review framework</a:t>
          </a:r>
        </a:p>
      </dgm:t>
    </dgm:pt>
    <dgm:pt modelId="{F3E3FED5-FF70-4914-9DB0-C1D80A597BC1}" type="parTrans" cxnId="{E6432FC1-B5C9-4CA1-86A0-D23894178B17}">
      <dgm:prSet/>
      <dgm:spPr/>
      <dgm:t>
        <a:bodyPr/>
        <a:lstStyle/>
        <a:p>
          <a:endParaRPr lang="en-US" sz="2800">
            <a:latin typeface="+mn-lt"/>
          </a:endParaRPr>
        </a:p>
      </dgm:t>
    </dgm:pt>
    <dgm:pt modelId="{694B7B24-AC8C-4A1F-84F4-5F8E97B5FE40}" type="sibTrans" cxnId="{E6432FC1-B5C9-4CA1-86A0-D23894178B17}">
      <dgm:prSet/>
      <dgm:spPr/>
      <dgm:t>
        <a:bodyPr/>
        <a:lstStyle/>
        <a:p>
          <a:endParaRPr lang="en-US" sz="2800">
            <a:latin typeface="+mn-lt"/>
          </a:endParaRPr>
        </a:p>
      </dgm:t>
    </dgm:pt>
    <dgm:pt modelId="{2F7A6B84-C2C8-44C9-AFB8-5262FA35B107}" type="pres">
      <dgm:prSet presAssocID="{19FEB6E2-0720-4AA1-B039-70506EEAB931}" presName="Name0" presStyleCnt="0">
        <dgm:presLayoutVars>
          <dgm:animLvl val="lvl"/>
          <dgm:resizeHandles val="exact"/>
        </dgm:presLayoutVars>
      </dgm:prSet>
      <dgm:spPr/>
    </dgm:pt>
    <dgm:pt modelId="{D3066363-B566-48A6-A346-673C17CD560E}" type="pres">
      <dgm:prSet presAssocID="{C38B3A92-0740-4CA8-AB40-012CEC25BC54}" presName="composite" presStyleCnt="0"/>
      <dgm:spPr/>
    </dgm:pt>
    <dgm:pt modelId="{2B81BE82-1755-456F-96CA-A68EDCD38637}" type="pres">
      <dgm:prSet presAssocID="{C38B3A92-0740-4CA8-AB40-012CEC25BC54}" presName="L" presStyleLbl="solidFgAcc1" presStyleIdx="0" presStyleCnt="5">
        <dgm:presLayoutVars>
          <dgm:chMax val="0"/>
          <dgm:chPref val="0"/>
        </dgm:presLayoutVars>
      </dgm:prSet>
      <dgm:spPr/>
    </dgm:pt>
    <dgm:pt modelId="{103B845B-1C65-4684-8B67-8678D5578191}" type="pres">
      <dgm:prSet presAssocID="{C38B3A92-0740-4CA8-AB40-012CEC25BC54}" presName="parTx" presStyleLbl="alignNode1" presStyleIdx="0" presStyleCnt="5">
        <dgm:presLayoutVars>
          <dgm:chMax val="0"/>
          <dgm:chPref val="0"/>
          <dgm:bulletEnabled val="1"/>
        </dgm:presLayoutVars>
      </dgm:prSet>
      <dgm:spPr/>
    </dgm:pt>
    <dgm:pt modelId="{622A534D-BA99-432A-8EEC-36962689C6EE}" type="pres">
      <dgm:prSet presAssocID="{C38B3A92-0740-4CA8-AB40-012CEC25BC54}" presName="desTx" presStyleLbl="revTx" presStyleIdx="0" presStyleCnt="5">
        <dgm:presLayoutVars>
          <dgm:chMax val="0"/>
          <dgm:chPref val="0"/>
          <dgm:bulletEnabled val="1"/>
        </dgm:presLayoutVars>
      </dgm:prSet>
      <dgm:spPr/>
    </dgm:pt>
    <dgm:pt modelId="{CAC1B518-0341-4204-A9E9-3E2C541C95CF}" type="pres">
      <dgm:prSet presAssocID="{C38B3A92-0740-4CA8-AB40-012CEC25BC54}" presName="EmptyPlaceHolder" presStyleCnt="0"/>
      <dgm:spPr/>
    </dgm:pt>
    <dgm:pt modelId="{AA19BE11-F186-4677-8F6B-8DE0123ED916}" type="pres">
      <dgm:prSet presAssocID="{80B8FD99-1E71-41AF-8D34-4B741BF59C1C}" presName="space" presStyleCnt="0"/>
      <dgm:spPr/>
    </dgm:pt>
    <dgm:pt modelId="{BA9AAE7E-27BA-4264-8674-47D791F507FF}" type="pres">
      <dgm:prSet presAssocID="{A01E6097-DBDD-43A4-8917-CA29FD14DA2C}" presName="composite" presStyleCnt="0"/>
      <dgm:spPr/>
    </dgm:pt>
    <dgm:pt modelId="{3562DFAE-75D3-45FA-8230-761302A32E32}" type="pres">
      <dgm:prSet presAssocID="{A01E6097-DBDD-43A4-8917-CA29FD14DA2C}" presName="L" presStyleLbl="solidFgAcc1" presStyleIdx="1" presStyleCnt="5">
        <dgm:presLayoutVars>
          <dgm:chMax val="0"/>
          <dgm:chPref val="0"/>
        </dgm:presLayoutVars>
      </dgm:prSet>
      <dgm:spPr/>
    </dgm:pt>
    <dgm:pt modelId="{5338C6CC-388A-423C-B5F5-CF5DB880ADD6}" type="pres">
      <dgm:prSet presAssocID="{A01E6097-DBDD-43A4-8917-CA29FD14DA2C}" presName="parTx" presStyleLbl="alignNode1" presStyleIdx="1" presStyleCnt="5">
        <dgm:presLayoutVars>
          <dgm:chMax val="0"/>
          <dgm:chPref val="0"/>
          <dgm:bulletEnabled val="1"/>
        </dgm:presLayoutVars>
      </dgm:prSet>
      <dgm:spPr/>
    </dgm:pt>
    <dgm:pt modelId="{8333E8D2-55A0-4AF6-A885-F6E7F298237C}" type="pres">
      <dgm:prSet presAssocID="{A01E6097-DBDD-43A4-8917-CA29FD14DA2C}" presName="desTx" presStyleLbl="revTx" presStyleIdx="1" presStyleCnt="5">
        <dgm:presLayoutVars>
          <dgm:chMax val="0"/>
          <dgm:chPref val="0"/>
          <dgm:bulletEnabled val="1"/>
        </dgm:presLayoutVars>
      </dgm:prSet>
      <dgm:spPr/>
    </dgm:pt>
    <dgm:pt modelId="{B62E0299-14AC-4132-8290-DAFDA6B26043}" type="pres">
      <dgm:prSet presAssocID="{A01E6097-DBDD-43A4-8917-CA29FD14DA2C}" presName="EmptyPlaceHolder" presStyleCnt="0"/>
      <dgm:spPr/>
    </dgm:pt>
    <dgm:pt modelId="{56190C5D-499B-4B3F-8A51-3ACADF93D24B}" type="pres">
      <dgm:prSet presAssocID="{D460428D-AEAB-4D4B-9184-C844E1A46218}" presName="space" presStyleCnt="0"/>
      <dgm:spPr/>
    </dgm:pt>
    <dgm:pt modelId="{287B75F9-9F85-4FD4-8DA8-55BAEA2977AB}" type="pres">
      <dgm:prSet presAssocID="{68B6AEFE-A0E1-4AB5-A930-81687E395489}" presName="composite" presStyleCnt="0"/>
      <dgm:spPr/>
    </dgm:pt>
    <dgm:pt modelId="{73DBEFEF-231D-42F0-8ABE-4AC69B01FFF0}" type="pres">
      <dgm:prSet presAssocID="{68B6AEFE-A0E1-4AB5-A930-81687E395489}" presName="L" presStyleLbl="solidFgAcc1" presStyleIdx="2" presStyleCnt="5">
        <dgm:presLayoutVars>
          <dgm:chMax val="0"/>
          <dgm:chPref val="0"/>
        </dgm:presLayoutVars>
      </dgm:prSet>
      <dgm:spPr/>
    </dgm:pt>
    <dgm:pt modelId="{E54CBB17-69C8-42F6-81C1-A25601D071A2}" type="pres">
      <dgm:prSet presAssocID="{68B6AEFE-A0E1-4AB5-A930-81687E395489}" presName="parTx" presStyleLbl="alignNode1" presStyleIdx="2" presStyleCnt="5">
        <dgm:presLayoutVars>
          <dgm:chMax val="0"/>
          <dgm:chPref val="0"/>
          <dgm:bulletEnabled val="1"/>
        </dgm:presLayoutVars>
      </dgm:prSet>
      <dgm:spPr/>
    </dgm:pt>
    <dgm:pt modelId="{AD474AD4-9DE5-4F20-AA3E-9BA2A5736684}" type="pres">
      <dgm:prSet presAssocID="{68B6AEFE-A0E1-4AB5-A930-81687E395489}" presName="desTx" presStyleLbl="revTx" presStyleIdx="2" presStyleCnt="5">
        <dgm:presLayoutVars>
          <dgm:chMax val="0"/>
          <dgm:chPref val="0"/>
          <dgm:bulletEnabled val="1"/>
        </dgm:presLayoutVars>
      </dgm:prSet>
      <dgm:spPr/>
    </dgm:pt>
    <dgm:pt modelId="{451CE82E-AD82-466C-868E-374E98B0C308}" type="pres">
      <dgm:prSet presAssocID="{68B6AEFE-A0E1-4AB5-A930-81687E395489}" presName="EmptyPlaceHolder" presStyleCnt="0"/>
      <dgm:spPr/>
    </dgm:pt>
    <dgm:pt modelId="{A648F580-3A5C-4E6A-B353-0EE26711DD4D}" type="pres">
      <dgm:prSet presAssocID="{0E8CA43B-EB86-4AB8-BAE9-5D0E5A86DC6B}" presName="space" presStyleCnt="0"/>
      <dgm:spPr/>
    </dgm:pt>
    <dgm:pt modelId="{EDB3A54A-F619-44F9-8EE4-1FD36857F21E}" type="pres">
      <dgm:prSet presAssocID="{8DE90C31-7556-4EE7-9C4F-11E0ECEBC1F5}" presName="composite" presStyleCnt="0"/>
      <dgm:spPr/>
    </dgm:pt>
    <dgm:pt modelId="{93721F22-A58C-4E41-8010-7A513D19E1A5}" type="pres">
      <dgm:prSet presAssocID="{8DE90C31-7556-4EE7-9C4F-11E0ECEBC1F5}" presName="L" presStyleLbl="solidFgAcc1" presStyleIdx="3" presStyleCnt="5">
        <dgm:presLayoutVars>
          <dgm:chMax val="0"/>
          <dgm:chPref val="0"/>
        </dgm:presLayoutVars>
      </dgm:prSet>
      <dgm:spPr/>
    </dgm:pt>
    <dgm:pt modelId="{D7EB6D23-7B38-463B-883F-5410FB909EB3}" type="pres">
      <dgm:prSet presAssocID="{8DE90C31-7556-4EE7-9C4F-11E0ECEBC1F5}" presName="parTx" presStyleLbl="alignNode1" presStyleIdx="3" presStyleCnt="5">
        <dgm:presLayoutVars>
          <dgm:chMax val="0"/>
          <dgm:chPref val="0"/>
          <dgm:bulletEnabled val="1"/>
        </dgm:presLayoutVars>
      </dgm:prSet>
      <dgm:spPr/>
    </dgm:pt>
    <dgm:pt modelId="{92B325E7-FA00-492C-9039-19D13CCD7CD6}" type="pres">
      <dgm:prSet presAssocID="{8DE90C31-7556-4EE7-9C4F-11E0ECEBC1F5}" presName="desTx" presStyleLbl="revTx" presStyleIdx="3" presStyleCnt="5">
        <dgm:presLayoutVars>
          <dgm:chMax val="0"/>
          <dgm:chPref val="0"/>
          <dgm:bulletEnabled val="1"/>
        </dgm:presLayoutVars>
      </dgm:prSet>
      <dgm:spPr/>
    </dgm:pt>
    <dgm:pt modelId="{618F4492-430E-4AEB-AC53-E6D4CB038F8A}" type="pres">
      <dgm:prSet presAssocID="{8DE90C31-7556-4EE7-9C4F-11E0ECEBC1F5}" presName="EmptyPlaceHolder" presStyleCnt="0"/>
      <dgm:spPr/>
    </dgm:pt>
    <dgm:pt modelId="{A4A5D72A-74C8-4B38-AC79-55C7A044619D}" type="pres">
      <dgm:prSet presAssocID="{45FD74A3-482F-41D5-9CB6-4A2FEA87E03F}" presName="space" presStyleCnt="0"/>
      <dgm:spPr/>
    </dgm:pt>
    <dgm:pt modelId="{3CF48A86-11F2-4683-8641-6086FAE566B3}" type="pres">
      <dgm:prSet presAssocID="{A3C6C8E6-7DCA-486B-8C0A-673FEC875E7A}" presName="composite" presStyleCnt="0"/>
      <dgm:spPr/>
    </dgm:pt>
    <dgm:pt modelId="{5F5BF905-67E4-4341-8FE8-871F493A9E65}" type="pres">
      <dgm:prSet presAssocID="{A3C6C8E6-7DCA-486B-8C0A-673FEC875E7A}" presName="L" presStyleLbl="solidFgAcc1" presStyleIdx="4" presStyleCnt="5">
        <dgm:presLayoutVars>
          <dgm:chMax val="0"/>
          <dgm:chPref val="0"/>
        </dgm:presLayoutVars>
      </dgm:prSet>
      <dgm:spPr/>
    </dgm:pt>
    <dgm:pt modelId="{6E55B544-3F64-401A-8249-B98A23F8CA91}" type="pres">
      <dgm:prSet presAssocID="{A3C6C8E6-7DCA-486B-8C0A-673FEC875E7A}" presName="parTx" presStyleLbl="alignNode1" presStyleIdx="4" presStyleCnt="5">
        <dgm:presLayoutVars>
          <dgm:chMax val="0"/>
          <dgm:chPref val="0"/>
          <dgm:bulletEnabled val="1"/>
        </dgm:presLayoutVars>
      </dgm:prSet>
      <dgm:spPr/>
    </dgm:pt>
    <dgm:pt modelId="{4E59E654-C279-4AA2-B252-E9896EB1A331}" type="pres">
      <dgm:prSet presAssocID="{A3C6C8E6-7DCA-486B-8C0A-673FEC875E7A}" presName="desTx" presStyleLbl="revTx" presStyleIdx="4" presStyleCnt="5">
        <dgm:presLayoutVars>
          <dgm:chMax val="0"/>
          <dgm:chPref val="0"/>
          <dgm:bulletEnabled val="1"/>
        </dgm:presLayoutVars>
      </dgm:prSet>
      <dgm:spPr/>
    </dgm:pt>
    <dgm:pt modelId="{555F2761-5404-4294-A450-3C657F49E6F7}" type="pres">
      <dgm:prSet presAssocID="{A3C6C8E6-7DCA-486B-8C0A-673FEC875E7A}" presName="EmptyPlaceHolder" presStyleCnt="0"/>
      <dgm:spPr/>
    </dgm:pt>
  </dgm:ptLst>
  <dgm:cxnLst>
    <dgm:cxn modelId="{747D260B-AE02-4E19-91B8-6403725A8955}" srcId="{8DE90C31-7556-4EE7-9C4F-11E0ECEBC1F5}" destId="{9C8F039C-5DD4-49C7-A7B6-641697C44E70}" srcOrd="0" destOrd="0" parTransId="{A1F24909-09F5-4100-A678-FBA3463A0B4D}" sibTransId="{3C2ABBEC-0C44-4DBF-9D21-BFA8E6283443}"/>
    <dgm:cxn modelId="{68AC8D0D-DF36-481D-B2E3-47B59E6109C8}" srcId="{19FEB6E2-0720-4AA1-B039-70506EEAB931}" destId="{A3C6C8E6-7DCA-486B-8C0A-673FEC875E7A}" srcOrd="4" destOrd="0" parTransId="{AE1E3CB8-9C00-4AC7-A554-3EB25BDFAA1D}" sibTransId="{A79FAF89-12D0-481B-8E9C-E17FF1362297}"/>
    <dgm:cxn modelId="{E801AD0D-A8C3-4B4B-ACC1-ECF7A774FB61}" srcId="{19FEB6E2-0720-4AA1-B039-70506EEAB931}" destId="{A01E6097-DBDD-43A4-8917-CA29FD14DA2C}" srcOrd="1" destOrd="0" parTransId="{76964698-F9B1-4462-B7D4-C3ABD9DD32F9}" sibTransId="{D460428D-AEAB-4D4B-9184-C844E1A46218}"/>
    <dgm:cxn modelId="{70928F22-D72F-4154-ADE3-C00CA11A8807}" type="presOf" srcId="{5672A901-6533-4082-AE9B-88D6C26D8B51}" destId="{AD474AD4-9DE5-4F20-AA3E-9BA2A5736684}" srcOrd="0" destOrd="0" presId="urn:microsoft.com/office/officeart/2016/7/layout/AccentHomeChevronProcess"/>
    <dgm:cxn modelId="{33AD6E3C-9926-464A-B88E-E99FE5B72FDA}" type="presOf" srcId="{D6214C55-9276-4A7D-944B-58556CAEB2E4}" destId="{8333E8D2-55A0-4AF6-A885-F6E7F298237C}" srcOrd="0" destOrd="0" presId="urn:microsoft.com/office/officeart/2016/7/layout/AccentHomeChevronProcess"/>
    <dgm:cxn modelId="{BCE01062-4E2C-4B15-B753-11D64F734C20}" type="presOf" srcId="{1752A957-8E5E-4DF7-8408-49F4618703F8}" destId="{4E59E654-C279-4AA2-B252-E9896EB1A331}" srcOrd="0" destOrd="0" presId="urn:microsoft.com/office/officeart/2016/7/layout/AccentHomeChevronProcess"/>
    <dgm:cxn modelId="{D093B74B-7968-4F67-90B3-0828C981BB59}" type="presOf" srcId="{9C8F039C-5DD4-49C7-A7B6-641697C44E70}" destId="{92B325E7-FA00-492C-9039-19D13CCD7CD6}" srcOrd="0" destOrd="0" presId="urn:microsoft.com/office/officeart/2016/7/layout/AccentHomeChevronProcess"/>
    <dgm:cxn modelId="{485C204E-6ED6-4495-86FC-423D87B60934}" type="presOf" srcId="{C38B3A92-0740-4CA8-AB40-012CEC25BC54}" destId="{103B845B-1C65-4684-8B67-8678D5578191}" srcOrd="0" destOrd="0" presId="urn:microsoft.com/office/officeart/2016/7/layout/AccentHomeChevronProcess"/>
    <dgm:cxn modelId="{65A07659-1576-458F-AFF9-AE7197FD79D3}" srcId="{68B6AEFE-A0E1-4AB5-A930-81687E395489}" destId="{5672A901-6533-4082-AE9B-88D6C26D8B51}" srcOrd="0" destOrd="0" parTransId="{F197B5CD-6256-4D33-982B-4B8FCC679F09}" sibTransId="{F9AD0CAE-027C-4649-B587-F10F0CC2DF68}"/>
    <dgm:cxn modelId="{CFFC9E5A-876A-4BCA-8570-CC8804635966}" srcId="{C38B3A92-0740-4CA8-AB40-012CEC25BC54}" destId="{B6376A89-3EC6-423F-B707-4F623D1599E7}" srcOrd="0" destOrd="0" parTransId="{D772DBE7-3C73-4113-80B2-B89D95993506}" sibTransId="{50614E8D-644C-4718-B32C-95D38CB0C947}"/>
    <dgm:cxn modelId="{CE507694-0EEA-4FB9-A154-D9C961BAD263}" type="presOf" srcId="{68B6AEFE-A0E1-4AB5-A930-81687E395489}" destId="{E54CBB17-69C8-42F6-81C1-A25601D071A2}" srcOrd="0" destOrd="0" presId="urn:microsoft.com/office/officeart/2016/7/layout/AccentHomeChevronProcess"/>
    <dgm:cxn modelId="{73D45097-CD25-4B42-B3B6-E6DD47289371}" srcId="{19FEB6E2-0720-4AA1-B039-70506EEAB931}" destId="{C38B3A92-0740-4CA8-AB40-012CEC25BC54}" srcOrd="0" destOrd="0" parTransId="{92208B82-318D-4C87-B60F-BC7879F5CA21}" sibTransId="{80B8FD99-1E71-41AF-8D34-4B741BF59C1C}"/>
    <dgm:cxn modelId="{946F70B7-0673-4DDD-A85B-5EFEB11DD3D5}" type="presOf" srcId="{8DE90C31-7556-4EE7-9C4F-11E0ECEBC1F5}" destId="{D7EB6D23-7B38-463B-883F-5410FB909EB3}" srcOrd="0" destOrd="0" presId="urn:microsoft.com/office/officeart/2016/7/layout/AccentHomeChevronProcess"/>
    <dgm:cxn modelId="{E6432FC1-B5C9-4CA1-86A0-D23894178B17}" srcId="{A3C6C8E6-7DCA-486B-8C0A-673FEC875E7A}" destId="{1752A957-8E5E-4DF7-8408-49F4618703F8}" srcOrd="0" destOrd="0" parTransId="{F3E3FED5-FF70-4914-9DB0-C1D80A597BC1}" sibTransId="{694B7B24-AC8C-4A1F-84F4-5F8E97B5FE40}"/>
    <dgm:cxn modelId="{8B47A9C2-E6AD-4815-ADBB-F7435AAFEA31}" srcId="{19FEB6E2-0720-4AA1-B039-70506EEAB931}" destId="{8DE90C31-7556-4EE7-9C4F-11E0ECEBC1F5}" srcOrd="3" destOrd="0" parTransId="{DCE9A461-5A67-4DBC-A8AB-09F7103C9839}" sibTransId="{45FD74A3-482F-41D5-9CB6-4A2FEA87E03F}"/>
    <dgm:cxn modelId="{4F8863E2-0F37-402D-ADE5-B9CF4E63021B}" srcId="{A01E6097-DBDD-43A4-8917-CA29FD14DA2C}" destId="{D6214C55-9276-4A7D-944B-58556CAEB2E4}" srcOrd="0" destOrd="0" parTransId="{E6E89675-610B-4915-9B20-890792D3693C}" sibTransId="{9538B1B0-2624-4D81-AA80-0826ED458FFC}"/>
    <dgm:cxn modelId="{C5021BE3-42C6-4614-99C9-0E6BACBF1C68}" type="presOf" srcId="{19FEB6E2-0720-4AA1-B039-70506EEAB931}" destId="{2F7A6B84-C2C8-44C9-AFB8-5262FA35B107}" srcOrd="0" destOrd="0" presId="urn:microsoft.com/office/officeart/2016/7/layout/AccentHomeChevronProcess"/>
    <dgm:cxn modelId="{781310E5-6897-4ED0-8E5A-7D2F4AA367CD}" type="presOf" srcId="{A01E6097-DBDD-43A4-8917-CA29FD14DA2C}" destId="{5338C6CC-388A-423C-B5F5-CF5DB880ADD6}" srcOrd="0" destOrd="0" presId="urn:microsoft.com/office/officeart/2016/7/layout/AccentHomeChevronProcess"/>
    <dgm:cxn modelId="{ABD413E8-E914-4AF8-99AA-4BC60EE4AEE8}" srcId="{19FEB6E2-0720-4AA1-B039-70506EEAB931}" destId="{68B6AEFE-A0E1-4AB5-A930-81687E395489}" srcOrd="2" destOrd="0" parTransId="{C81DBAB8-26AE-46CE-BB30-EB4AD9E187A1}" sibTransId="{0E8CA43B-EB86-4AB8-BAE9-5D0E5A86DC6B}"/>
    <dgm:cxn modelId="{777896FA-E940-438D-B3F7-22296B6A0F76}" type="presOf" srcId="{A3C6C8E6-7DCA-486B-8C0A-673FEC875E7A}" destId="{6E55B544-3F64-401A-8249-B98A23F8CA91}" srcOrd="0" destOrd="0" presId="urn:microsoft.com/office/officeart/2016/7/layout/AccentHomeChevronProcess"/>
    <dgm:cxn modelId="{E158E9FE-8DF7-44BE-87C8-60E90C22841C}" type="presOf" srcId="{B6376A89-3EC6-423F-B707-4F623D1599E7}" destId="{622A534D-BA99-432A-8EEC-36962689C6EE}" srcOrd="0" destOrd="0" presId="urn:microsoft.com/office/officeart/2016/7/layout/AccentHomeChevronProcess"/>
    <dgm:cxn modelId="{358557FE-A3FD-4E83-BA4A-E83AC2006913}" type="presParOf" srcId="{2F7A6B84-C2C8-44C9-AFB8-5262FA35B107}" destId="{D3066363-B566-48A6-A346-673C17CD560E}" srcOrd="0" destOrd="0" presId="urn:microsoft.com/office/officeart/2016/7/layout/AccentHomeChevronProcess"/>
    <dgm:cxn modelId="{31012C9D-0C08-4E4F-83F2-FEEAAB613384}" type="presParOf" srcId="{D3066363-B566-48A6-A346-673C17CD560E}" destId="{2B81BE82-1755-456F-96CA-A68EDCD38637}" srcOrd="0" destOrd="0" presId="urn:microsoft.com/office/officeart/2016/7/layout/AccentHomeChevronProcess"/>
    <dgm:cxn modelId="{87EE7360-BFA0-43BE-B455-A32E7F8B6860}" type="presParOf" srcId="{D3066363-B566-48A6-A346-673C17CD560E}" destId="{103B845B-1C65-4684-8B67-8678D5578191}" srcOrd="1" destOrd="0" presId="urn:microsoft.com/office/officeart/2016/7/layout/AccentHomeChevronProcess"/>
    <dgm:cxn modelId="{1921CDAC-B792-421E-A32D-63AC753D02DF}" type="presParOf" srcId="{D3066363-B566-48A6-A346-673C17CD560E}" destId="{622A534D-BA99-432A-8EEC-36962689C6EE}" srcOrd="2" destOrd="0" presId="urn:microsoft.com/office/officeart/2016/7/layout/AccentHomeChevronProcess"/>
    <dgm:cxn modelId="{90525D7F-CCF6-4AED-A528-DEC83981564D}" type="presParOf" srcId="{D3066363-B566-48A6-A346-673C17CD560E}" destId="{CAC1B518-0341-4204-A9E9-3E2C541C95CF}" srcOrd="3" destOrd="0" presId="urn:microsoft.com/office/officeart/2016/7/layout/AccentHomeChevronProcess"/>
    <dgm:cxn modelId="{D2F1AC21-F67B-4474-A75D-4E004FF7A50D}" type="presParOf" srcId="{2F7A6B84-C2C8-44C9-AFB8-5262FA35B107}" destId="{AA19BE11-F186-4677-8F6B-8DE0123ED916}" srcOrd="1" destOrd="0" presId="urn:microsoft.com/office/officeart/2016/7/layout/AccentHomeChevronProcess"/>
    <dgm:cxn modelId="{BDA044D3-9C85-4FB8-86FF-572ACD246817}" type="presParOf" srcId="{2F7A6B84-C2C8-44C9-AFB8-5262FA35B107}" destId="{BA9AAE7E-27BA-4264-8674-47D791F507FF}" srcOrd="2" destOrd="0" presId="urn:microsoft.com/office/officeart/2016/7/layout/AccentHomeChevronProcess"/>
    <dgm:cxn modelId="{9C42DBF3-69B5-424F-94E9-5FE8F003C53F}" type="presParOf" srcId="{BA9AAE7E-27BA-4264-8674-47D791F507FF}" destId="{3562DFAE-75D3-45FA-8230-761302A32E32}" srcOrd="0" destOrd="0" presId="urn:microsoft.com/office/officeart/2016/7/layout/AccentHomeChevronProcess"/>
    <dgm:cxn modelId="{EE98E207-A0B0-48D7-9A20-6B9CBEF887D6}" type="presParOf" srcId="{BA9AAE7E-27BA-4264-8674-47D791F507FF}" destId="{5338C6CC-388A-423C-B5F5-CF5DB880ADD6}" srcOrd="1" destOrd="0" presId="urn:microsoft.com/office/officeart/2016/7/layout/AccentHomeChevronProcess"/>
    <dgm:cxn modelId="{C0DDA158-426C-42D6-8BF1-3CB3CAC32340}" type="presParOf" srcId="{BA9AAE7E-27BA-4264-8674-47D791F507FF}" destId="{8333E8D2-55A0-4AF6-A885-F6E7F298237C}" srcOrd="2" destOrd="0" presId="urn:microsoft.com/office/officeart/2016/7/layout/AccentHomeChevronProcess"/>
    <dgm:cxn modelId="{B70E15DF-1F99-482D-9EE2-8E49586F71C2}" type="presParOf" srcId="{BA9AAE7E-27BA-4264-8674-47D791F507FF}" destId="{B62E0299-14AC-4132-8290-DAFDA6B26043}" srcOrd="3" destOrd="0" presId="urn:microsoft.com/office/officeart/2016/7/layout/AccentHomeChevronProcess"/>
    <dgm:cxn modelId="{E511573E-0DC9-4C60-B080-A2F2D376B4D0}" type="presParOf" srcId="{2F7A6B84-C2C8-44C9-AFB8-5262FA35B107}" destId="{56190C5D-499B-4B3F-8A51-3ACADF93D24B}" srcOrd="3" destOrd="0" presId="urn:microsoft.com/office/officeart/2016/7/layout/AccentHomeChevronProcess"/>
    <dgm:cxn modelId="{DF25DB8B-072E-48C1-8634-4F12FCBBE2BE}" type="presParOf" srcId="{2F7A6B84-C2C8-44C9-AFB8-5262FA35B107}" destId="{287B75F9-9F85-4FD4-8DA8-55BAEA2977AB}" srcOrd="4" destOrd="0" presId="urn:microsoft.com/office/officeart/2016/7/layout/AccentHomeChevronProcess"/>
    <dgm:cxn modelId="{130D41B6-E52E-4DFA-9515-F998A031CE5D}" type="presParOf" srcId="{287B75F9-9F85-4FD4-8DA8-55BAEA2977AB}" destId="{73DBEFEF-231D-42F0-8ABE-4AC69B01FFF0}" srcOrd="0" destOrd="0" presId="urn:microsoft.com/office/officeart/2016/7/layout/AccentHomeChevronProcess"/>
    <dgm:cxn modelId="{0FBD2DD5-DB8A-4B51-ABB8-CBEA8B3CEFF9}" type="presParOf" srcId="{287B75F9-9F85-4FD4-8DA8-55BAEA2977AB}" destId="{E54CBB17-69C8-42F6-81C1-A25601D071A2}" srcOrd="1" destOrd="0" presId="urn:microsoft.com/office/officeart/2016/7/layout/AccentHomeChevronProcess"/>
    <dgm:cxn modelId="{F893F990-33B3-4AB4-9C88-C4DC1EE797F0}" type="presParOf" srcId="{287B75F9-9F85-4FD4-8DA8-55BAEA2977AB}" destId="{AD474AD4-9DE5-4F20-AA3E-9BA2A5736684}" srcOrd="2" destOrd="0" presId="urn:microsoft.com/office/officeart/2016/7/layout/AccentHomeChevronProcess"/>
    <dgm:cxn modelId="{699913F3-C793-436E-8CE5-E396DA2260C0}" type="presParOf" srcId="{287B75F9-9F85-4FD4-8DA8-55BAEA2977AB}" destId="{451CE82E-AD82-466C-868E-374E98B0C308}" srcOrd="3" destOrd="0" presId="urn:microsoft.com/office/officeart/2016/7/layout/AccentHomeChevronProcess"/>
    <dgm:cxn modelId="{A2A93F7D-2BEB-49D6-9B06-4DD776EBAAE8}" type="presParOf" srcId="{2F7A6B84-C2C8-44C9-AFB8-5262FA35B107}" destId="{A648F580-3A5C-4E6A-B353-0EE26711DD4D}" srcOrd="5" destOrd="0" presId="urn:microsoft.com/office/officeart/2016/7/layout/AccentHomeChevronProcess"/>
    <dgm:cxn modelId="{FBDC2B1E-DA67-4FF3-879F-1FECA0CE407F}" type="presParOf" srcId="{2F7A6B84-C2C8-44C9-AFB8-5262FA35B107}" destId="{EDB3A54A-F619-44F9-8EE4-1FD36857F21E}" srcOrd="6" destOrd="0" presId="urn:microsoft.com/office/officeart/2016/7/layout/AccentHomeChevronProcess"/>
    <dgm:cxn modelId="{F7FD6B7A-DDF5-4DB6-BCAF-D09444FB0FF4}" type="presParOf" srcId="{EDB3A54A-F619-44F9-8EE4-1FD36857F21E}" destId="{93721F22-A58C-4E41-8010-7A513D19E1A5}" srcOrd="0" destOrd="0" presId="urn:microsoft.com/office/officeart/2016/7/layout/AccentHomeChevronProcess"/>
    <dgm:cxn modelId="{BE6760EC-2AF0-465D-ACB5-F27772843539}" type="presParOf" srcId="{EDB3A54A-F619-44F9-8EE4-1FD36857F21E}" destId="{D7EB6D23-7B38-463B-883F-5410FB909EB3}" srcOrd="1" destOrd="0" presId="urn:microsoft.com/office/officeart/2016/7/layout/AccentHomeChevronProcess"/>
    <dgm:cxn modelId="{34C6AF96-9A3E-4094-88BC-F70F3DBED58F}" type="presParOf" srcId="{EDB3A54A-F619-44F9-8EE4-1FD36857F21E}" destId="{92B325E7-FA00-492C-9039-19D13CCD7CD6}" srcOrd="2" destOrd="0" presId="urn:microsoft.com/office/officeart/2016/7/layout/AccentHomeChevronProcess"/>
    <dgm:cxn modelId="{8D3C6CFA-04AB-4DD0-A84C-4BCECBE85B21}" type="presParOf" srcId="{EDB3A54A-F619-44F9-8EE4-1FD36857F21E}" destId="{618F4492-430E-4AEB-AC53-E6D4CB038F8A}" srcOrd="3" destOrd="0" presId="urn:microsoft.com/office/officeart/2016/7/layout/AccentHomeChevronProcess"/>
    <dgm:cxn modelId="{15A435B8-FA1F-40C8-972F-166C68BF5D2E}" type="presParOf" srcId="{2F7A6B84-C2C8-44C9-AFB8-5262FA35B107}" destId="{A4A5D72A-74C8-4B38-AC79-55C7A044619D}" srcOrd="7" destOrd="0" presId="urn:microsoft.com/office/officeart/2016/7/layout/AccentHomeChevronProcess"/>
    <dgm:cxn modelId="{D558D973-6CE4-4E74-BA05-5172774A346F}" type="presParOf" srcId="{2F7A6B84-C2C8-44C9-AFB8-5262FA35B107}" destId="{3CF48A86-11F2-4683-8641-6086FAE566B3}" srcOrd="8" destOrd="0" presId="urn:microsoft.com/office/officeart/2016/7/layout/AccentHomeChevronProcess"/>
    <dgm:cxn modelId="{E2399E75-429E-41B6-BB20-CF28429B4BF5}" type="presParOf" srcId="{3CF48A86-11F2-4683-8641-6086FAE566B3}" destId="{5F5BF905-67E4-4341-8FE8-871F493A9E65}" srcOrd="0" destOrd="0" presId="urn:microsoft.com/office/officeart/2016/7/layout/AccentHomeChevronProcess"/>
    <dgm:cxn modelId="{AF4DCE88-647C-497B-AAA1-F896EC39ABE0}" type="presParOf" srcId="{3CF48A86-11F2-4683-8641-6086FAE566B3}" destId="{6E55B544-3F64-401A-8249-B98A23F8CA91}" srcOrd="1" destOrd="0" presId="urn:microsoft.com/office/officeart/2016/7/layout/AccentHomeChevronProcess"/>
    <dgm:cxn modelId="{58A8C730-ACF5-42E1-B457-9DA15A4A5053}" type="presParOf" srcId="{3CF48A86-11F2-4683-8641-6086FAE566B3}" destId="{4E59E654-C279-4AA2-B252-E9896EB1A331}" srcOrd="2" destOrd="0" presId="urn:microsoft.com/office/officeart/2016/7/layout/AccentHomeChevronProcess"/>
    <dgm:cxn modelId="{ED230E70-F339-46F1-AD86-12C5C5F12EB1}" type="presParOf" srcId="{3CF48A86-11F2-4683-8641-6086FAE566B3}" destId="{555F2761-5404-4294-A450-3C657F49E6F7}" srcOrd="3" destOrd="0" presId="urn:microsoft.com/office/officeart/2016/7/layout/AccentHomeChevro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3E20F-A6D8-42FB-8F00-58BFEF9B9CE4}">
      <dsp:nvSpPr>
        <dsp:cNvPr id="0" name=""/>
        <dsp:cNvSpPr/>
      </dsp:nvSpPr>
      <dsp:spPr>
        <a:xfrm>
          <a:off x="1839247" y="547"/>
          <a:ext cx="3492165" cy="17926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prstClr val="white"/>
              </a:solidFill>
              <a:latin typeface="Lato"/>
              <a:ea typeface="Lato"/>
              <a:cs typeface="Lato"/>
            </a:rPr>
            <a:t>First Level of Review</a:t>
          </a:r>
        </a:p>
        <a:p>
          <a:pPr marL="0" lvl="0" indent="0" algn="l" defTabSz="977900">
            <a:lnSpc>
              <a:spcPct val="90000"/>
            </a:lnSpc>
            <a:spcBef>
              <a:spcPct val="0"/>
            </a:spcBef>
            <a:spcAft>
              <a:spcPct val="35000"/>
            </a:spcAft>
            <a:buNone/>
          </a:pPr>
          <a:r>
            <a:rPr lang="en-US" sz="2200" kern="1200">
              <a:solidFill>
                <a:prstClr val="white"/>
              </a:solidFill>
              <a:latin typeface="Lato"/>
              <a:ea typeface="Lato"/>
              <a:cs typeface="Lato"/>
            </a:rPr>
            <a:t>By scientific peers in a standing or special emphasis panel</a:t>
          </a:r>
          <a:endParaRPr lang="en-US" sz="2200" kern="1200">
            <a:latin typeface="Lato"/>
            <a:ea typeface="Lato"/>
            <a:cs typeface="Lato"/>
          </a:endParaRPr>
        </a:p>
      </dsp:txBody>
      <dsp:txXfrm>
        <a:off x="1891753" y="53053"/>
        <a:ext cx="3387153" cy="1687684"/>
      </dsp:txXfrm>
    </dsp:sp>
    <dsp:sp modelId="{21ABF2DA-8173-46CF-AEC3-0D5828C54623}">
      <dsp:nvSpPr>
        <dsp:cNvPr id="0" name=""/>
        <dsp:cNvSpPr/>
      </dsp:nvSpPr>
      <dsp:spPr>
        <a:xfrm rot="5400000">
          <a:off x="3249199" y="1838061"/>
          <a:ext cx="672261" cy="8067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3343316" y="1905287"/>
        <a:ext cx="484027" cy="470583"/>
      </dsp:txXfrm>
    </dsp:sp>
    <dsp:sp modelId="{D126E1FB-EEB3-47BC-80B8-DE2887D15CB3}">
      <dsp:nvSpPr>
        <dsp:cNvPr id="0" name=""/>
        <dsp:cNvSpPr/>
      </dsp:nvSpPr>
      <dsp:spPr>
        <a:xfrm>
          <a:off x="1827082" y="2689592"/>
          <a:ext cx="3516496" cy="17926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prstClr val="white"/>
              </a:solidFill>
              <a:latin typeface="Lato"/>
              <a:ea typeface="Lato"/>
              <a:cs typeface="Lato"/>
            </a:rPr>
            <a:t>Second Level of Review</a:t>
          </a:r>
        </a:p>
        <a:p>
          <a:pPr marL="0" lvl="0" indent="0" algn="l" defTabSz="977900" rtl="0">
            <a:lnSpc>
              <a:spcPct val="90000"/>
            </a:lnSpc>
            <a:spcBef>
              <a:spcPct val="0"/>
            </a:spcBef>
            <a:spcAft>
              <a:spcPct val="35000"/>
            </a:spcAft>
            <a:buNone/>
          </a:pPr>
          <a:r>
            <a:rPr lang="en-US" sz="2200" kern="1200">
              <a:solidFill>
                <a:prstClr val="white"/>
              </a:solidFill>
              <a:latin typeface="Lato"/>
              <a:ea typeface="Lato"/>
              <a:cs typeface="Lato"/>
            </a:rPr>
            <a:t>Advisory Council </a:t>
          </a:r>
        </a:p>
        <a:p>
          <a:pPr marL="0" lvl="0" indent="0" algn="l" defTabSz="977900">
            <a:lnSpc>
              <a:spcPct val="90000"/>
            </a:lnSpc>
            <a:spcBef>
              <a:spcPct val="0"/>
            </a:spcBef>
            <a:spcAft>
              <a:spcPct val="35000"/>
            </a:spcAft>
            <a:buNone/>
          </a:pPr>
          <a:r>
            <a:rPr lang="en-US" sz="2200" kern="1200">
              <a:solidFill>
                <a:prstClr val="white"/>
              </a:solidFill>
              <a:latin typeface="Lato"/>
              <a:ea typeface="Lato"/>
              <a:cs typeface="Lato"/>
            </a:rPr>
            <a:t>(funding institute/center)</a:t>
          </a:r>
          <a:endParaRPr lang="en-US" sz="2200" kern="1200">
            <a:latin typeface="Lato"/>
            <a:ea typeface="Lato"/>
            <a:cs typeface="Lato"/>
          </a:endParaRPr>
        </a:p>
      </dsp:txBody>
      <dsp:txXfrm>
        <a:off x="1879588" y="2742098"/>
        <a:ext cx="3411484" cy="16876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7119D-5FB6-4300-85BE-F370559CF70B}">
      <dsp:nvSpPr>
        <dsp:cNvPr id="0" name=""/>
        <dsp:cNvSpPr/>
      </dsp:nvSpPr>
      <dsp:spPr>
        <a:xfrm>
          <a:off x="383205" y="2684483"/>
          <a:ext cx="3021339" cy="564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latin typeface="+mn-lt"/>
            </a:rPr>
            <a:t>February 2020</a:t>
          </a:r>
        </a:p>
      </dsp:txBody>
      <dsp:txXfrm>
        <a:off x="383205" y="2684483"/>
        <a:ext cx="3021339" cy="564891"/>
      </dsp:txXfrm>
    </dsp:sp>
    <dsp:sp modelId="{3CCCC34A-00CA-41A9-8EC8-E847EDE72243}">
      <dsp:nvSpPr>
        <dsp:cNvPr id="0" name=""/>
        <dsp:cNvSpPr/>
      </dsp:nvSpPr>
      <dsp:spPr>
        <a:xfrm>
          <a:off x="0" y="2399538"/>
          <a:ext cx="11341100" cy="1999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BFB0E0-9A5F-460E-9F2B-8E6BFEB072F0}">
      <dsp:nvSpPr>
        <dsp:cNvPr id="0" name=""/>
        <dsp:cNvSpPr/>
      </dsp:nvSpPr>
      <dsp:spPr>
        <a:xfrm>
          <a:off x="232138" y="329311"/>
          <a:ext cx="3323473" cy="1220390"/>
        </a:xfrm>
        <a:prstGeom prst="round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b="0" kern="1200"/>
            <a:t>Community input solicited on Simplifying Review to provide foundational data</a:t>
          </a:r>
          <a:endParaRPr lang="en-US" sz="1800" b="0" kern="1200">
            <a:latin typeface="+mn-lt"/>
          </a:endParaRPr>
        </a:p>
      </dsp:txBody>
      <dsp:txXfrm>
        <a:off x="291713" y="388886"/>
        <a:ext cx="3204323" cy="1101240"/>
      </dsp:txXfrm>
    </dsp:sp>
    <dsp:sp modelId="{C677C78A-FE15-42AD-AFF3-E8D74FBAB938}">
      <dsp:nvSpPr>
        <dsp:cNvPr id="0" name=""/>
        <dsp:cNvSpPr/>
      </dsp:nvSpPr>
      <dsp:spPr>
        <a:xfrm>
          <a:off x="1893875" y="1549701"/>
          <a:ext cx="0" cy="849836"/>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C9518AF6-E113-47E6-8B22-3818FC01EA9D}">
      <dsp:nvSpPr>
        <dsp:cNvPr id="0" name=""/>
        <dsp:cNvSpPr/>
      </dsp:nvSpPr>
      <dsp:spPr>
        <a:xfrm>
          <a:off x="2271542" y="1749663"/>
          <a:ext cx="3021339" cy="564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latin typeface="+mn-lt"/>
            </a:rPr>
            <a:t>May 2020 – April 2021</a:t>
          </a:r>
        </a:p>
      </dsp:txBody>
      <dsp:txXfrm>
        <a:off x="2271542" y="1749663"/>
        <a:ext cx="3021339" cy="564891"/>
      </dsp:txXfrm>
    </dsp:sp>
    <dsp:sp modelId="{F6BA576C-9CDF-4D51-880F-4F5595AC6B63}">
      <dsp:nvSpPr>
        <dsp:cNvPr id="0" name=""/>
        <dsp:cNvSpPr/>
      </dsp:nvSpPr>
      <dsp:spPr>
        <a:xfrm>
          <a:off x="2120475" y="3449336"/>
          <a:ext cx="3323473" cy="1525487"/>
        </a:xfrm>
        <a:prstGeom prst="round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b="0" i="0" u="none" kern="1200"/>
            <a:t>Center for Scientific Review (CSR) Advisory Council </a:t>
          </a:r>
          <a:r>
            <a:rPr lang="en-US" sz="1800" b="0" i="0" u="none" kern="1200">
              <a:latin typeface="Calibri Light" panose="020F0302020204030204"/>
            </a:rPr>
            <a:t>Working</a:t>
          </a:r>
          <a:r>
            <a:rPr lang="en-US" sz="1800" b="0" i="0" u="none" kern="1200"/>
            <a:t> Groups develop initial recommendations</a:t>
          </a:r>
          <a:endParaRPr lang="en-US" sz="1800" b="0" i="0" u="none" kern="1200">
            <a:latin typeface="+mn-lt"/>
            <a:ea typeface="+mn-lt"/>
            <a:cs typeface="+mn-lt"/>
          </a:endParaRPr>
        </a:p>
      </dsp:txBody>
      <dsp:txXfrm>
        <a:off x="2194943" y="3523804"/>
        <a:ext cx="3174537" cy="1376551"/>
      </dsp:txXfrm>
    </dsp:sp>
    <dsp:sp modelId="{BE6AEC95-D31B-46D1-B181-8876A5817906}">
      <dsp:nvSpPr>
        <dsp:cNvPr id="0" name=""/>
        <dsp:cNvSpPr/>
      </dsp:nvSpPr>
      <dsp:spPr>
        <a:xfrm>
          <a:off x="3782212" y="2599499"/>
          <a:ext cx="0" cy="849836"/>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49364FFC-A491-4E32-A79D-11D2D8DEC078}">
      <dsp:nvSpPr>
        <dsp:cNvPr id="0" name=""/>
        <dsp:cNvSpPr/>
      </dsp:nvSpPr>
      <dsp:spPr>
        <a:xfrm>
          <a:off x="1831387" y="2437031"/>
          <a:ext cx="124975" cy="1249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3F1B2A8-4949-431E-B776-FA2371BAFACF}">
      <dsp:nvSpPr>
        <dsp:cNvPr id="0" name=""/>
        <dsp:cNvSpPr/>
      </dsp:nvSpPr>
      <dsp:spPr>
        <a:xfrm>
          <a:off x="3719724" y="2437031"/>
          <a:ext cx="124975" cy="1249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383E2D4-ED67-4744-A744-83585FD2E417}">
      <dsp:nvSpPr>
        <dsp:cNvPr id="0" name=""/>
        <dsp:cNvSpPr/>
      </dsp:nvSpPr>
      <dsp:spPr>
        <a:xfrm>
          <a:off x="4159880" y="2684483"/>
          <a:ext cx="3021339" cy="564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latin typeface="+mn-lt"/>
            </a:rPr>
            <a:t>July 2021 – Sept. 2022</a:t>
          </a:r>
        </a:p>
      </dsp:txBody>
      <dsp:txXfrm>
        <a:off x="4159880" y="2684483"/>
        <a:ext cx="3021339" cy="564891"/>
      </dsp:txXfrm>
    </dsp:sp>
    <dsp:sp modelId="{AF3E2BB3-5D8E-458A-9491-1941468EE925}">
      <dsp:nvSpPr>
        <dsp:cNvPr id="0" name=""/>
        <dsp:cNvSpPr/>
      </dsp:nvSpPr>
      <dsp:spPr>
        <a:xfrm>
          <a:off x="4008813" y="24214"/>
          <a:ext cx="3323473" cy="1525487"/>
        </a:xfrm>
        <a:prstGeom prst="round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kern="1200"/>
            <a:t>Recommendations refined and approved by Institute/Center Directors and the Acting NIH Director</a:t>
          </a:r>
        </a:p>
      </dsp:txBody>
      <dsp:txXfrm>
        <a:off x="4083281" y="98682"/>
        <a:ext cx="3174537" cy="1376551"/>
      </dsp:txXfrm>
    </dsp:sp>
    <dsp:sp modelId="{55F3986A-C073-4041-B379-CC7D98235F26}">
      <dsp:nvSpPr>
        <dsp:cNvPr id="0" name=""/>
        <dsp:cNvSpPr/>
      </dsp:nvSpPr>
      <dsp:spPr>
        <a:xfrm>
          <a:off x="5670550" y="1549701"/>
          <a:ext cx="0" cy="849836"/>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1FE91C96-6733-4993-96CC-117E09E9B752}">
      <dsp:nvSpPr>
        <dsp:cNvPr id="0" name=""/>
        <dsp:cNvSpPr/>
      </dsp:nvSpPr>
      <dsp:spPr>
        <a:xfrm>
          <a:off x="6048217" y="1749663"/>
          <a:ext cx="3021339" cy="564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1" kern="1200">
              <a:solidFill>
                <a:schemeClr val="tx1"/>
              </a:solidFill>
            </a:rPr>
            <a:t>Dec</a:t>
          </a:r>
          <a:r>
            <a:rPr lang="en-US" sz="2000" b="1" kern="1200">
              <a:solidFill>
                <a:schemeClr val="tx1"/>
              </a:solidFill>
              <a:latin typeface="Calibri Light" panose="020F0302020204030204"/>
            </a:rPr>
            <a:t>.</a:t>
          </a:r>
          <a:r>
            <a:rPr lang="en-US" sz="2000" b="1" kern="1200">
              <a:solidFill>
                <a:schemeClr val="tx1"/>
              </a:solidFill>
            </a:rPr>
            <a:t> 2022 – March 2023</a:t>
          </a:r>
        </a:p>
      </dsp:txBody>
      <dsp:txXfrm>
        <a:off x="6048217" y="1749663"/>
        <a:ext cx="3021339" cy="564891"/>
      </dsp:txXfrm>
    </dsp:sp>
    <dsp:sp modelId="{BE37427A-B675-4B0F-8516-ECEA0B9EB91C}">
      <dsp:nvSpPr>
        <dsp:cNvPr id="0" name=""/>
        <dsp:cNvSpPr/>
      </dsp:nvSpPr>
      <dsp:spPr>
        <a:xfrm>
          <a:off x="5714425" y="3449336"/>
          <a:ext cx="3688923" cy="1549701"/>
        </a:xfrm>
        <a:prstGeom prst="round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b="0" kern="1200">
              <a:latin typeface="+mn-lt"/>
            </a:rPr>
            <a:t>Request for Information published and over 800 responses from individuals and societies received largely supporting the proposed changes.</a:t>
          </a:r>
        </a:p>
      </dsp:txBody>
      <dsp:txXfrm>
        <a:off x="5790075" y="3524986"/>
        <a:ext cx="3537623" cy="1398401"/>
      </dsp:txXfrm>
    </dsp:sp>
    <dsp:sp modelId="{A3F395E1-1EBF-4E85-9C20-F3C6000E29F6}">
      <dsp:nvSpPr>
        <dsp:cNvPr id="0" name=""/>
        <dsp:cNvSpPr/>
      </dsp:nvSpPr>
      <dsp:spPr>
        <a:xfrm>
          <a:off x="7558887" y="2599499"/>
          <a:ext cx="0" cy="849836"/>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440FCF72-1522-4257-B63E-6CA2C1E9B5B7}">
      <dsp:nvSpPr>
        <dsp:cNvPr id="0" name=""/>
        <dsp:cNvSpPr/>
      </dsp:nvSpPr>
      <dsp:spPr>
        <a:xfrm>
          <a:off x="5608062" y="2437031"/>
          <a:ext cx="124975" cy="1249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4163F6D-1A0E-49DD-A0F0-788858219EE3}">
      <dsp:nvSpPr>
        <dsp:cNvPr id="0" name=""/>
        <dsp:cNvSpPr/>
      </dsp:nvSpPr>
      <dsp:spPr>
        <a:xfrm>
          <a:off x="7496399" y="2437031"/>
          <a:ext cx="124975" cy="1249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AAB0C40-CC9F-4787-AF24-9EEAB01A6893}">
      <dsp:nvSpPr>
        <dsp:cNvPr id="0" name=""/>
        <dsp:cNvSpPr/>
      </dsp:nvSpPr>
      <dsp:spPr>
        <a:xfrm>
          <a:off x="7936554" y="2684483"/>
          <a:ext cx="3021339" cy="564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1" kern="1200">
              <a:latin typeface="Calibri"/>
              <a:cs typeface="Calibri"/>
            </a:rPr>
            <a:t>October 2023</a:t>
          </a:r>
        </a:p>
      </dsp:txBody>
      <dsp:txXfrm>
        <a:off x="7936554" y="2684483"/>
        <a:ext cx="3021339" cy="564891"/>
      </dsp:txXfrm>
    </dsp:sp>
    <dsp:sp modelId="{3C2CE8E3-ED84-4F48-96BD-7610E1FC0455}">
      <dsp:nvSpPr>
        <dsp:cNvPr id="0" name=""/>
        <dsp:cNvSpPr/>
      </dsp:nvSpPr>
      <dsp:spPr>
        <a:xfrm>
          <a:off x="7785487" y="33839"/>
          <a:ext cx="3323473" cy="1525487"/>
        </a:xfrm>
        <a:prstGeom prst="round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b="0" kern="1200">
              <a:latin typeface="+mn-lt"/>
            </a:rPr>
            <a:t>NIH publicly announces the Simplified Review Framework for most research project grants</a:t>
          </a:r>
        </a:p>
      </dsp:txBody>
      <dsp:txXfrm>
        <a:off x="7859955" y="108307"/>
        <a:ext cx="3174537" cy="1376551"/>
      </dsp:txXfrm>
    </dsp:sp>
    <dsp:sp modelId="{F760F176-C420-40AE-8A91-CFAA4B16825F}">
      <dsp:nvSpPr>
        <dsp:cNvPr id="0" name=""/>
        <dsp:cNvSpPr/>
      </dsp:nvSpPr>
      <dsp:spPr>
        <a:xfrm>
          <a:off x="9447224" y="1549701"/>
          <a:ext cx="0" cy="849836"/>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DE38ECE9-5D84-4F8B-AAF3-E44D4758C877}">
      <dsp:nvSpPr>
        <dsp:cNvPr id="0" name=""/>
        <dsp:cNvSpPr/>
      </dsp:nvSpPr>
      <dsp:spPr>
        <a:xfrm>
          <a:off x="9384736" y="2437031"/>
          <a:ext cx="124975" cy="1249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F6C9F-EFDD-4137-9974-73ACF4A544F7}">
      <dsp:nvSpPr>
        <dsp:cNvPr id="0" name=""/>
        <dsp:cNvSpPr/>
      </dsp:nvSpPr>
      <dsp:spPr>
        <a:xfrm>
          <a:off x="0" y="490598"/>
          <a:ext cx="10515600" cy="3376327"/>
        </a:xfrm>
        <a:prstGeom prst="roundRect">
          <a:avLst>
            <a:gd name="adj" fmla="val 1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sp>
    <dsp:sp modelId="{46FF76B1-38B6-40A6-9B32-937B50B94A52}">
      <dsp:nvSpPr>
        <dsp:cNvPr id="0" name=""/>
        <dsp:cNvSpPr/>
      </dsp:nvSpPr>
      <dsp:spPr>
        <a:xfrm>
          <a:off x="401209" y="1814026"/>
          <a:ext cx="729471" cy="7294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3D9849-B0CB-4A75-AB9F-483EDA0B3E4F}">
      <dsp:nvSpPr>
        <dsp:cNvPr id="0" name=""/>
        <dsp:cNvSpPr/>
      </dsp:nvSpPr>
      <dsp:spPr>
        <a:xfrm>
          <a:off x="1583557" y="1225263"/>
          <a:ext cx="8539962" cy="1710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029" tIns="181029" rIns="181029" bIns="181029" numCol="1" spcCol="1270" anchor="ctr" anchorCtr="0">
          <a:noAutofit/>
        </a:bodyPr>
        <a:lstStyle/>
        <a:p>
          <a:pPr marL="0" lvl="0" indent="0" algn="l" defTabSz="1244600">
            <a:lnSpc>
              <a:spcPct val="100000"/>
            </a:lnSpc>
            <a:spcBef>
              <a:spcPct val="0"/>
            </a:spcBef>
            <a:spcAft>
              <a:spcPct val="35000"/>
            </a:spcAft>
            <a:buNone/>
          </a:pPr>
          <a:r>
            <a:rPr lang="en-US" sz="2800" i="0" kern="1200"/>
            <a:t>For impacted RPG NOFOs with due dates on or after January 25, 2025, Section V. Application Review Information will </a:t>
          </a:r>
          <a:r>
            <a:rPr lang="en-US" sz="2800" i="0" kern="1200">
              <a:latin typeface="Calibri Light" panose="020F0302020204030204"/>
            </a:rPr>
            <a:t>need</a:t>
          </a:r>
          <a:r>
            <a:rPr lang="en-US" sz="2800" i="0" kern="1200"/>
            <a:t> to be updated with the simplified review framework language</a:t>
          </a:r>
          <a:endParaRPr lang="en-US" sz="2800" kern="1200"/>
        </a:p>
      </dsp:txBody>
      <dsp:txXfrm>
        <a:off x="1583557" y="1225263"/>
        <a:ext cx="8539962" cy="17105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1BE82-1755-456F-96CA-A68EDCD38637}">
      <dsp:nvSpPr>
        <dsp:cNvPr id="0" name=""/>
        <dsp:cNvSpPr/>
      </dsp:nvSpPr>
      <dsp:spPr>
        <a:xfrm rot="5400000">
          <a:off x="-741501" y="1489217"/>
          <a:ext cx="1677352" cy="189896"/>
        </a:xfrm>
        <a:prstGeom prst="corner">
          <a:avLst>
            <a:gd name="adj1" fmla="val 1000"/>
            <a:gd name="adj2" fmla="val 100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3B845B-1C65-4684-8B67-8678D5578191}">
      <dsp:nvSpPr>
        <dsp:cNvPr id="0" name=""/>
        <dsp:cNvSpPr/>
      </dsp:nvSpPr>
      <dsp:spPr>
        <a:xfrm>
          <a:off x="2226" y="2422842"/>
          <a:ext cx="2373707" cy="559117"/>
        </a:xfrm>
        <a:prstGeom prst="homePlate">
          <a:avLst>
            <a:gd name="adj" fmla="val 2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254000" rIns="127000" bIns="254000" numCol="1" spcCol="1270" anchor="ctr" anchorCtr="0">
          <a:noAutofit/>
        </a:bodyPr>
        <a:lstStyle/>
        <a:p>
          <a:pPr marL="0" lvl="0" indent="0" algn="ctr" defTabSz="889000" rtl="0">
            <a:lnSpc>
              <a:spcPct val="90000"/>
            </a:lnSpc>
            <a:spcBef>
              <a:spcPct val="0"/>
            </a:spcBef>
            <a:spcAft>
              <a:spcPct val="35000"/>
            </a:spcAft>
            <a:buNone/>
          </a:pPr>
          <a:r>
            <a:rPr lang="en-US" sz="2000" b="1" kern="1200">
              <a:latin typeface="+mn-lt"/>
            </a:rPr>
            <a:t>April</a:t>
          </a:r>
        </a:p>
      </dsp:txBody>
      <dsp:txXfrm>
        <a:off x="2226" y="2422842"/>
        <a:ext cx="2303817" cy="559117"/>
      </dsp:txXfrm>
    </dsp:sp>
    <dsp:sp modelId="{622A534D-BA99-432A-8EEC-36962689C6EE}">
      <dsp:nvSpPr>
        <dsp:cNvPr id="0" name=""/>
        <dsp:cNvSpPr/>
      </dsp:nvSpPr>
      <dsp:spPr>
        <a:xfrm>
          <a:off x="192122" y="859427"/>
          <a:ext cx="1927450" cy="1016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rtl="0">
            <a:lnSpc>
              <a:spcPct val="90000"/>
            </a:lnSpc>
            <a:spcBef>
              <a:spcPct val="0"/>
            </a:spcBef>
            <a:spcAft>
              <a:spcPct val="35000"/>
            </a:spcAft>
            <a:buNone/>
          </a:pPr>
          <a:r>
            <a:rPr lang="en-US" sz="2000" kern="1200">
              <a:latin typeface="+mn-lt"/>
            </a:rPr>
            <a:t>NIH Issues Guide Notice on changes to funding opportunities</a:t>
          </a:r>
        </a:p>
      </dsp:txBody>
      <dsp:txXfrm>
        <a:off x="192122" y="859427"/>
        <a:ext cx="1927450" cy="1016298"/>
      </dsp:txXfrm>
    </dsp:sp>
    <dsp:sp modelId="{3562DFAE-75D3-45FA-8230-761302A32E32}">
      <dsp:nvSpPr>
        <dsp:cNvPr id="0" name=""/>
        <dsp:cNvSpPr/>
      </dsp:nvSpPr>
      <dsp:spPr>
        <a:xfrm rot="5400000">
          <a:off x="1513520" y="1489217"/>
          <a:ext cx="1677352" cy="189896"/>
        </a:xfrm>
        <a:prstGeom prst="corner">
          <a:avLst>
            <a:gd name="adj1" fmla="val 1000"/>
            <a:gd name="adj2" fmla="val 100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38C6CC-388A-423C-B5F5-CF5DB880ADD6}">
      <dsp:nvSpPr>
        <dsp:cNvPr id="0" name=""/>
        <dsp:cNvSpPr/>
      </dsp:nvSpPr>
      <dsp:spPr>
        <a:xfrm>
          <a:off x="2257248" y="2422842"/>
          <a:ext cx="2373707" cy="559117"/>
        </a:xfrm>
        <a:prstGeom prst="chevron">
          <a:avLst>
            <a:gd name="adj" fmla="val 2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254000" rIns="127000" bIns="254000" numCol="1" spcCol="1270" anchor="ctr" anchorCtr="0">
          <a:noAutofit/>
        </a:bodyPr>
        <a:lstStyle/>
        <a:p>
          <a:pPr marL="0" lvl="0" indent="0" algn="ctr" defTabSz="889000">
            <a:lnSpc>
              <a:spcPct val="90000"/>
            </a:lnSpc>
            <a:spcBef>
              <a:spcPct val="0"/>
            </a:spcBef>
            <a:spcAft>
              <a:spcPct val="35000"/>
            </a:spcAft>
            <a:buNone/>
          </a:pPr>
          <a:r>
            <a:rPr lang="en-US" sz="2000" b="1" kern="1200">
              <a:latin typeface="+mn-lt"/>
            </a:rPr>
            <a:t>Summer</a:t>
          </a:r>
        </a:p>
      </dsp:txBody>
      <dsp:txXfrm>
        <a:off x="2397027" y="2422842"/>
        <a:ext cx="2094149" cy="559117"/>
      </dsp:txXfrm>
    </dsp:sp>
    <dsp:sp modelId="{8333E8D2-55A0-4AF6-A885-F6E7F298237C}">
      <dsp:nvSpPr>
        <dsp:cNvPr id="0" name=""/>
        <dsp:cNvSpPr/>
      </dsp:nvSpPr>
      <dsp:spPr>
        <a:xfrm>
          <a:off x="2447145" y="859427"/>
          <a:ext cx="1927450" cy="1016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rtl="0">
            <a:lnSpc>
              <a:spcPct val="90000"/>
            </a:lnSpc>
            <a:spcBef>
              <a:spcPct val="0"/>
            </a:spcBef>
            <a:spcAft>
              <a:spcPct val="35000"/>
            </a:spcAft>
            <a:buNone/>
          </a:pPr>
          <a:r>
            <a:rPr lang="en-US" sz="2000" kern="1200">
              <a:latin typeface="+mn-lt"/>
            </a:rPr>
            <a:t>Updated funding opportunities begin to appear on Grants.Gov and the NIH Guide</a:t>
          </a:r>
        </a:p>
      </dsp:txBody>
      <dsp:txXfrm>
        <a:off x="2447145" y="859427"/>
        <a:ext cx="1927450" cy="1016298"/>
      </dsp:txXfrm>
    </dsp:sp>
    <dsp:sp modelId="{73DBEFEF-231D-42F0-8ABE-4AC69B01FFF0}">
      <dsp:nvSpPr>
        <dsp:cNvPr id="0" name=""/>
        <dsp:cNvSpPr/>
      </dsp:nvSpPr>
      <dsp:spPr>
        <a:xfrm rot="5400000">
          <a:off x="3768543" y="1489217"/>
          <a:ext cx="1677352" cy="189896"/>
        </a:xfrm>
        <a:prstGeom prst="corner">
          <a:avLst>
            <a:gd name="adj1" fmla="val 1000"/>
            <a:gd name="adj2" fmla="val 100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4CBB17-69C8-42F6-81C1-A25601D071A2}">
      <dsp:nvSpPr>
        <dsp:cNvPr id="0" name=""/>
        <dsp:cNvSpPr/>
      </dsp:nvSpPr>
      <dsp:spPr>
        <a:xfrm>
          <a:off x="4512271" y="2422842"/>
          <a:ext cx="2373707" cy="559117"/>
        </a:xfrm>
        <a:prstGeom prst="chevron">
          <a:avLst>
            <a:gd name="adj" fmla="val 2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254000" rIns="127000" bIns="254000" numCol="1" spcCol="1270" anchor="ctr" anchorCtr="0">
          <a:noAutofit/>
        </a:bodyPr>
        <a:lstStyle/>
        <a:p>
          <a:pPr marL="0" lvl="0" indent="0" algn="ctr" defTabSz="889000">
            <a:lnSpc>
              <a:spcPct val="90000"/>
            </a:lnSpc>
            <a:spcBef>
              <a:spcPct val="0"/>
            </a:spcBef>
            <a:spcAft>
              <a:spcPct val="35000"/>
            </a:spcAft>
            <a:buNone/>
          </a:pPr>
          <a:r>
            <a:rPr lang="en-US" sz="2000" b="1" kern="1200">
              <a:latin typeface="+mn-lt"/>
            </a:rPr>
            <a:t>Beginning in November</a:t>
          </a:r>
        </a:p>
      </dsp:txBody>
      <dsp:txXfrm>
        <a:off x="4652050" y="2422842"/>
        <a:ext cx="2094149" cy="559117"/>
      </dsp:txXfrm>
    </dsp:sp>
    <dsp:sp modelId="{AD474AD4-9DE5-4F20-AA3E-9BA2A5736684}">
      <dsp:nvSpPr>
        <dsp:cNvPr id="0" name=""/>
        <dsp:cNvSpPr/>
      </dsp:nvSpPr>
      <dsp:spPr>
        <a:xfrm>
          <a:off x="4702167" y="859427"/>
          <a:ext cx="1927450" cy="1016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rtl="0">
            <a:lnSpc>
              <a:spcPct val="90000"/>
            </a:lnSpc>
            <a:spcBef>
              <a:spcPct val="0"/>
            </a:spcBef>
            <a:spcAft>
              <a:spcPct val="35000"/>
            </a:spcAft>
            <a:buNone/>
          </a:pPr>
          <a:r>
            <a:rPr lang="en-US" sz="2000" kern="1200">
              <a:latin typeface="+mn-lt"/>
            </a:rPr>
            <a:t>New application packages added to opportunities for due dates on or after January 25</a:t>
          </a:r>
        </a:p>
      </dsp:txBody>
      <dsp:txXfrm>
        <a:off x="4702167" y="859427"/>
        <a:ext cx="1927450" cy="1016298"/>
      </dsp:txXfrm>
    </dsp:sp>
    <dsp:sp modelId="{93721F22-A58C-4E41-8010-7A513D19E1A5}">
      <dsp:nvSpPr>
        <dsp:cNvPr id="0" name=""/>
        <dsp:cNvSpPr/>
      </dsp:nvSpPr>
      <dsp:spPr>
        <a:xfrm rot="5400000">
          <a:off x="6023565" y="1489217"/>
          <a:ext cx="1677352" cy="189896"/>
        </a:xfrm>
        <a:prstGeom prst="corner">
          <a:avLst>
            <a:gd name="adj1" fmla="val 1000"/>
            <a:gd name="adj2" fmla="val 100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EB6D23-7B38-463B-883F-5410FB909EB3}">
      <dsp:nvSpPr>
        <dsp:cNvPr id="0" name=""/>
        <dsp:cNvSpPr/>
      </dsp:nvSpPr>
      <dsp:spPr>
        <a:xfrm>
          <a:off x="6767293" y="2422842"/>
          <a:ext cx="2373707" cy="559117"/>
        </a:xfrm>
        <a:prstGeom prst="chevron">
          <a:avLst>
            <a:gd name="adj" fmla="val 2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254000" rIns="127000" bIns="254000" numCol="1" spcCol="1270" anchor="ctr" anchorCtr="0">
          <a:noAutofit/>
        </a:bodyPr>
        <a:lstStyle/>
        <a:p>
          <a:pPr marL="0" lvl="0" indent="0" algn="ctr" defTabSz="889000" rtl="0">
            <a:lnSpc>
              <a:spcPct val="90000"/>
            </a:lnSpc>
            <a:spcBef>
              <a:spcPct val="0"/>
            </a:spcBef>
            <a:spcAft>
              <a:spcPct val="35000"/>
            </a:spcAft>
            <a:buNone/>
          </a:pPr>
          <a:r>
            <a:rPr lang="en-US" sz="2000" b="1" kern="1200">
              <a:latin typeface="+mn-lt"/>
            </a:rPr>
            <a:t>January 2025</a:t>
          </a:r>
        </a:p>
      </dsp:txBody>
      <dsp:txXfrm>
        <a:off x="6907072" y="2422842"/>
        <a:ext cx="2094149" cy="559117"/>
      </dsp:txXfrm>
    </dsp:sp>
    <dsp:sp modelId="{92B325E7-FA00-492C-9039-19D13CCD7CD6}">
      <dsp:nvSpPr>
        <dsp:cNvPr id="0" name=""/>
        <dsp:cNvSpPr/>
      </dsp:nvSpPr>
      <dsp:spPr>
        <a:xfrm>
          <a:off x="6957190" y="859427"/>
          <a:ext cx="1927450" cy="1016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rtl="0">
            <a:lnSpc>
              <a:spcPct val="90000"/>
            </a:lnSpc>
            <a:spcBef>
              <a:spcPct val="0"/>
            </a:spcBef>
            <a:spcAft>
              <a:spcPct val="35000"/>
            </a:spcAft>
            <a:buNone/>
          </a:pPr>
          <a:r>
            <a:rPr lang="en-US" sz="2000" kern="1200">
              <a:latin typeface="+mn-lt"/>
            </a:rPr>
            <a:t>New framework applies to application due dates on or after January 25, 2025</a:t>
          </a:r>
        </a:p>
      </dsp:txBody>
      <dsp:txXfrm>
        <a:off x="6957190" y="859427"/>
        <a:ext cx="1927450" cy="1016298"/>
      </dsp:txXfrm>
    </dsp:sp>
    <dsp:sp modelId="{5F5BF905-67E4-4341-8FE8-871F493A9E65}">
      <dsp:nvSpPr>
        <dsp:cNvPr id="0" name=""/>
        <dsp:cNvSpPr/>
      </dsp:nvSpPr>
      <dsp:spPr>
        <a:xfrm rot="5400000">
          <a:off x="8278588" y="1489217"/>
          <a:ext cx="1677352" cy="189896"/>
        </a:xfrm>
        <a:prstGeom prst="corner">
          <a:avLst>
            <a:gd name="adj1" fmla="val 1000"/>
            <a:gd name="adj2" fmla="val 100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55B544-3F64-401A-8249-B98A23F8CA91}">
      <dsp:nvSpPr>
        <dsp:cNvPr id="0" name=""/>
        <dsp:cNvSpPr/>
      </dsp:nvSpPr>
      <dsp:spPr>
        <a:xfrm>
          <a:off x="9022315" y="2422842"/>
          <a:ext cx="2373707" cy="559117"/>
        </a:xfrm>
        <a:prstGeom prst="chevron">
          <a:avLst>
            <a:gd name="adj" fmla="val 2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254000" rIns="127000" bIns="254000" numCol="1" spcCol="1270" anchor="ctr" anchorCtr="0">
          <a:noAutofit/>
        </a:bodyPr>
        <a:lstStyle/>
        <a:p>
          <a:pPr marL="0" lvl="0" indent="0" algn="ctr" defTabSz="889000" rtl="0">
            <a:lnSpc>
              <a:spcPct val="90000"/>
            </a:lnSpc>
            <a:spcBef>
              <a:spcPct val="0"/>
            </a:spcBef>
            <a:spcAft>
              <a:spcPct val="35000"/>
            </a:spcAft>
            <a:buNone/>
          </a:pPr>
          <a:r>
            <a:rPr lang="en-US" sz="2000" b="1" kern="1200">
              <a:latin typeface="+mn-lt"/>
            </a:rPr>
            <a:t>Spring 2025</a:t>
          </a:r>
        </a:p>
      </dsp:txBody>
      <dsp:txXfrm>
        <a:off x="9162094" y="2422842"/>
        <a:ext cx="2094149" cy="559117"/>
      </dsp:txXfrm>
    </dsp:sp>
    <dsp:sp modelId="{4E59E654-C279-4AA2-B252-E9896EB1A331}">
      <dsp:nvSpPr>
        <dsp:cNvPr id="0" name=""/>
        <dsp:cNvSpPr/>
      </dsp:nvSpPr>
      <dsp:spPr>
        <a:xfrm>
          <a:off x="9212212" y="859427"/>
          <a:ext cx="1927450" cy="1016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rtl="0">
            <a:lnSpc>
              <a:spcPct val="90000"/>
            </a:lnSpc>
            <a:spcBef>
              <a:spcPct val="0"/>
            </a:spcBef>
            <a:spcAft>
              <a:spcPct val="35000"/>
            </a:spcAft>
            <a:buNone/>
          </a:pPr>
          <a:r>
            <a:rPr lang="en-US" sz="2000" kern="1200">
              <a:latin typeface="+mn-lt"/>
            </a:rPr>
            <a:t>Reviewer training begins for the simplified review framework</a:t>
          </a:r>
        </a:p>
      </dsp:txBody>
      <dsp:txXfrm>
        <a:off x="9212212" y="859427"/>
        <a:ext cx="1927450" cy="10162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881982-FD8B-4557-AA9F-C38C0C914B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A195A5-2775-42BA-A96A-B5878F8871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E80EA6-E01D-4D7F-8FC8-C686EEBFB8BE}" type="datetimeFigureOut">
              <a:rPr lang="en-US" smtClean="0"/>
              <a:t>4/16/2024</a:t>
            </a:fld>
            <a:endParaRPr lang="en-US"/>
          </a:p>
        </p:txBody>
      </p:sp>
      <p:sp>
        <p:nvSpPr>
          <p:cNvPr id="4" name="Footer Placeholder 3">
            <a:extLst>
              <a:ext uri="{FF2B5EF4-FFF2-40B4-BE49-F238E27FC236}">
                <a16:creationId xmlns:a16="http://schemas.microsoft.com/office/drawing/2014/main" id="{E95B6D30-58C2-469B-A61D-6A94B14BE0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B4AE37-13C7-4FAD-8DA3-D7482BE19B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E75DF9-316E-44DA-9308-C623ED40E237}" type="slidenum">
              <a:rPr lang="en-US" smtClean="0"/>
              <a:t>‹#›</a:t>
            </a:fld>
            <a:endParaRPr lang="en-US"/>
          </a:p>
        </p:txBody>
      </p:sp>
    </p:spTree>
    <p:extLst>
      <p:ext uri="{BB962C8B-B14F-4D97-AF65-F5344CB8AC3E}">
        <p14:creationId xmlns:p14="http://schemas.microsoft.com/office/powerpoint/2010/main" val="166971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8B03B-F6A5-45A5-9EDA-61BAA85D7791}" type="datetimeFigureOut">
              <a:rPr lang="en-US" smtClean="0"/>
              <a:t>4/16/2024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5629E-846D-43D2-99D5-7F47A1261E8B}" type="slidenum">
              <a:rPr lang="en-US" smtClean="0"/>
              <a:t>‹#›</a:t>
            </a:fld>
            <a:endParaRPr lang="en-US"/>
          </a:p>
        </p:txBody>
      </p:sp>
    </p:spTree>
    <p:extLst>
      <p:ext uri="{BB962C8B-B14F-4D97-AF65-F5344CB8AC3E}">
        <p14:creationId xmlns:p14="http://schemas.microsoft.com/office/powerpoint/2010/main" val="235906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Peer Review at NIH: </a:t>
            </a:r>
          </a:p>
          <a:p>
            <a:pPr lvl="0" algn="l"/>
            <a:r>
              <a:rPr lang="en-US" b="1">
                <a:solidFill>
                  <a:prstClr val="white"/>
                </a:solidFill>
                <a:latin typeface="Lato"/>
                <a:ea typeface="Lato"/>
                <a:cs typeface="Lato"/>
              </a:rPr>
              <a:t>First Level of Review</a:t>
            </a:r>
          </a:p>
          <a:p>
            <a:pPr lvl="0" algn="l"/>
            <a:r>
              <a:rPr lang="en-US">
                <a:solidFill>
                  <a:prstClr val="white"/>
                </a:solidFill>
                <a:latin typeface="Lato"/>
                <a:ea typeface="Lato"/>
                <a:cs typeface="Lato"/>
              </a:rPr>
              <a:t>By scientific peers in a standing or special emphasis panel</a:t>
            </a:r>
            <a:endParaRPr lang="en-US">
              <a:latin typeface="Lato"/>
              <a:ea typeface="Lato"/>
              <a:cs typeface="Lato"/>
            </a:endParaRPr>
          </a:p>
          <a:p>
            <a:pPr lvl="0" algn="l"/>
            <a:r>
              <a:rPr lang="en-US" b="1">
                <a:solidFill>
                  <a:prstClr val="white"/>
                </a:solidFill>
                <a:latin typeface="Lato"/>
                <a:ea typeface="Lato"/>
                <a:cs typeface="Lato"/>
              </a:rPr>
              <a:t>Second Level of Review</a:t>
            </a:r>
          </a:p>
          <a:p>
            <a:pPr lvl="0" algn="l"/>
            <a:r>
              <a:rPr lang="en-US">
                <a:solidFill>
                  <a:prstClr val="white"/>
                </a:solidFill>
                <a:latin typeface="Lato"/>
                <a:ea typeface="Lato"/>
                <a:cs typeface="Lato"/>
              </a:rPr>
              <a:t>Advisory Council </a:t>
            </a:r>
          </a:p>
          <a:p>
            <a:pPr lvl="0" algn="l"/>
            <a:r>
              <a:rPr lang="en-US">
                <a:solidFill>
                  <a:prstClr val="white"/>
                </a:solidFill>
                <a:latin typeface="Lato"/>
                <a:ea typeface="Lato"/>
                <a:cs typeface="Lato"/>
              </a:rPr>
              <a:t>(funding institute/center</a:t>
            </a:r>
            <a:endParaRPr lang="en-US"/>
          </a:p>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5</a:t>
            </a:fld>
            <a:endParaRPr lang="en-US"/>
          </a:p>
        </p:txBody>
      </p:sp>
    </p:spTree>
    <p:extLst>
      <p:ext uri="{BB962C8B-B14F-4D97-AF65-F5344CB8AC3E}">
        <p14:creationId xmlns:p14="http://schemas.microsoft.com/office/powerpoint/2010/main" val="1999889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b="1"/>
            </a:pPr>
            <a:r>
              <a:rPr lang="en-US">
                <a:latin typeface="+mn-lt"/>
              </a:rPr>
              <a:t>February 2020</a:t>
            </a:r>
          </a:p>
          <a:p>
            <a:pPr lvl="1"/>
            <a:r>
              <a:rPr lang="en-US" sz="1800" b="0"/>
              <a:t>Community input solicited on Simplifying Review to provide foundational data</a:t>
            </a:r>
            <a:endParaRPr lang="en-US" sz="1800" b="0">
              <a:latin typeface="+mn-lt"/>
            </a:endParaRPr>
          </a:p>
          <a:p>
            <a:pPr lvl="0">
              <a:defRPr b="1"/>
            </a:pPr>
            <a:r>
              <a:rPr lang="en-US">
                <a:latin typeface="+mn-lt"/>
              </a:rPr>
              <a:t>May 2020 – April 2021</a:t>
            </a:r>
          </a:p>
          <a:p>
            <a:pPr lvl="1"/>
            <a:r>
              <a:rPr lang="en-US" sz="1800" b="0" i="0" u="none"/>
              <a:t>Center for Scientific Review (CSR) Advisory Council </a:t>
            </a:r>
            <a:r>
              <a:rPr lang="en-US" sz="1800" b="0" i="0" u="none">
                <a:latin typeface="Calibri Light" panose="020F0302020204030204"/>
              </a:rPr>
              <a:t>Working</a:t>
            </a:r>
            <a:r>
              <a:rPr lang="en-US" sz="1800" b="0" i="0" u="none"/>
              <a:t> Groups develop initial recommendations</a:t>
            </a:r>
            <a:endParaRPr lang="en-US" sz="1800" b="0" i="0" u="none">
              <a:latin typeface="+mn-lt"/>
              <a:ea typeface="+mn-lt"/>
              <a:cs typeface="+mn-lt"/>
            </a:endParaRPr>
          </a:p>
          <a:p>
            <a:pPr lvl="0">
              <a:defRPr b="1"/>
            </a:pPr>
            <a:r>
              <a:rPr lang="en-US">
                <a:latin typeface="+mn-lt"/>
              </a:rPr>
              <a:t>July 2021 – Sept. 2022</a:t>
            </a:r>
          </a:p>
          <a:p>
            <a:pPr lvl="1"/>
            <a:r>
              <a:rPr lang="en-US" sz="1800"/>
              <a:t>Recommendations refined and approved by Institute/Center Directors and the Acting NIH Director</a:t>
            </a:r>
          </a:p>
          <a:p>
            <a:pPr lvl="0">
              <a:defRPr b="1"/>
            </a:pPr>
            <a:r>
              <a:rPr lang="en-US" b="1">
                <a:solidFill>
                  <a:schemeClr val="tx1"/>
                </a:solidFill>
              </a:rPr>
              <a:t>Dec</a:t>
            </a:r>
            <a:r>
              <a:rPr lang="en-US" b="1">
                <a:solidFill>
                  <a:schemeClr val="tx1"/>
                </a:solidFill>
                <a:latin typeface="Calibri Light" panose="020F0302020204030204"/>
              </a:rPr>
              <a:t>.</a:t>
            </a:r>
            <a:r>
              <a:rPr lang="en-US" b="1">
                <a:solidFill>
                  <a:schemeClr val="tx1"/>
                </a:solidFill>
              </a:rPr>
              <a:t> 2022 – March 2023</a:t>
            </a:r>
          </a:p>
          <a:p>
            <a:pPr lvl="1"/>
            <a:r>
              <a:rPr lang="en-US" sz="1800" b="0">
                <a:latin typeface="+mn-lt"/>
              </a:rPr>
              <a:t>Request for Information published and over 800 responses from individuals and societies received largely supporting the proposed changes.</a:t>
            </a:r>
          </a:p>
          <a:p>
            <a:pPr lvl="0">
              <a:defRPr b="1"/>
            </a:pPr>
            <a:r>
              <a:rPr lang="en-US" b="1">
                <a:latin typeface="Calibri"/>
                <a:cs typeface="Calibri"/>
              </a:rPr>
              <a:t>October 2023</a:t>
            </a:r>
          </a:p>
          <a:p>
            <a:pPr lvl="1"/>
            <a:r>
              <a:rPr lang="en-US" sz="1800" b="0">
                <a:latin typeface="+mn-lt"/>
              </a:rPr>
              <a:t>NIH publicly announces the Simplified Review Framework for most research project grants</a:t>
            </a:r>
          </a:p>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7</a:t>
            </a:fld>
            <a:endParaRPr lang="en-US"/>
          </a:p>
        </p:txBody>
      </p:sp>
    </p:spTree>
    <p:extLst>
      <p:ext uri="{BB962C8B-B14F-4D97-AF65-F5344CB8AC3E}">
        <p14:creationId xmlns:p14="http://schemas.microsoft.com/office/powerpoint/2010/main" val="687565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mn-lt"/>
              </a:rPr>
              <a:t>Current: </a:t>
            </a:r>
          </a:p>
          <a:p>
            <a:pPr>
              <a:spcBef>
                <a:spcPts val="1200"/>
              </a:spcBef>
            </a:pPr>
            <a:r>
              <a:rPr lang="en-US" sz="1100">
                <a:latin typeface="+mn-lt"/>
              </a:rPr>
              <a:t>Significance  - scored</a:t>
            </a:r>
          </a:p>
          <a:p>
            <a:pPr>
              <a:spcBef>
                <a:spcPts val="1200"/>
              </a:spcBef>
            </a:pPr>
            <a:r>
              <a:rPr lang="en-US" sz="1100">
                <a:latin typeface="+mn-lt"/>
              </a:rPr>
              <a:t>Investigator(s) – scored</a:t>
            </a:r>
          </a:p>
          <a:p>
            <a:pPr>
              <a:spcBef>
                <a:spcPts val="1200"/>
              </a:spcBef>
            </a:pPr>
            <a:r>
              <a:rPr lang="en-US" sz="1100">
                <a:latin typeface="+mn-lt"/>
              </a:rPr>
              <a:t>Innovation – scored</a:t>
            </a:r>
          </a:p>
          <a:p>
            <a:pPr>
              <a:spcBef>
                <a:spcPts val="1200"/>
              </a:spcBef>
            </a:pPr>
            <a:r>
              <a:rPr lang="en-US" sz="1100">
                <a:latin typeface="+mn-lt"/>
              </a:rPr>
              <a:t>Approach – scored</a:t>
            </a:r>
          </a:p>
          <a:p>
            <a:pPr>
              <a:spcBef>
                <a:spcPts val="1200"/>
              </a:spcBef>
            </a:pPr>
            <a:r>
              <a:rPr lang="en-US" sz="1100">
                <a:latin typeface="+mn-lt"/>
              </a:rPr>
              <a:t>Environment - scored</a:t>
            </a:r>
            <a:endParaRPr lang="en-US"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mn-lt"/>
              </a:rPr>
              <a:t>Simplified Framework: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effectLst/>
                <a:latin typeface="+mn-lt"/>
                <a:ea typeface="Open Sans Light"/>
                <a:cs typeface="Open Sans Light"/>
              </a:rPr>
              <a:t>(</a:t>
            </a:r>
            <a:r>
              <a:rPr lang="en-US" sz="2000" b="1" u="sng">
                <a:solidFill>
                  <a:schemeClr val="tx1"/>
                </a:solidFill>
                <a:effectLst/>
                <a:latin typeface="+mn-lt"/>
                <a:ea typeface="Open Sans Light"/>
                <a:cs typeface="Open Sans Light"/>
              </a:rPr>
              <a:t>all</a:t>
            </a:r>
            <a:r>
              <a:rPr lang="en-US" sz="2000" b="1">
                <a:solidFill>
                  <a:schemeClr val="tx1"/>
                </a:solidFill>
                <a:effectLst/>
                <a:latin typeface="+mn-lt"/>
                <a:ea typeface="Open Sans Light"/>
                <a:cs typeface="Open Sans Light"/>
              </a:rPr>
              <a:t> considered in Overall Impact Score)</a:t>
            </a:r>
            <a:endParaRPr lang="en-US" sz="2000" b="1">
              <a:solidFill>
                <a:schemeClr val="tx1"/>
              </a:solidFill>
              <a:latin typeface="+mn-lt"/>
              <a:ea typeface="Open Sans Light"/>
              <a:cs typeface="Open Sans Light"/>
            </a:endParaRPr>
          </a:p>
          <a:p>
            <a:pPr>
              <a:buClr>
                <a:srgbClr val="0F7FC9"/>
              </a:buClr>
            </a:pPr>
            <a:r>
              <a:rPr kumimoji="0" lang="en-US" sz="2400" b="1" i="0" u="none" strike="noStrike" kern="1200" cap="none" spc="0" normalizeH="0" baseline="0" noProof="0">
                <a:ln>
                  <a:noFill/>
                </a:ln>
                <a:solidFill>
                  <a:prstClr val="black"/>
                </a:solidFill>
                <a:effectLst/>
                <a:uLnTx/>
                <a:uFillTx/>
                <a:latin typeface="+mn-lt"/>
                <a:ea typeface="Open Sans Light"/>
                <a:cs typeface="Open Sans Light"/>
              </a:rPr>
              <a:t>Factor 1: Importance of the Research</a:t>
            </a:r>
            <a:r>
              <a:rPr lang="en-US" sz="2400" b="1" i="0" u="none" strike="noStrike" kern="1200" cap="none" spc="0" normalizeH="0" baseline="0" noProof="0">
                <a:ln>
                  <a:noFill/>
                </a:ln>
                <a:solidFill>
                  <a:prstClr val="black"/>
                </a:solidFill>
                <a:effectLst/>
                <a:uLnTx/>
                <a:uFillTx/>
                <a:latin typeface="+mn-lt"/>
                <a:ea typeface="Open Sans Light"/>
                <a:cs typeface="Open Sans Light"/>
              </a:rPr>
              <a:t> </a:t>
            </a:r>
            <a:endParaRPr kumimoji="0" lang="en-US" sz="2400" b="1" i="0" u="none" strike="noStrike" kern="1200" cap="none" spc="0" normalizeH="0" baseline="0" noProof="0">
              <a:ln>
                <a:noFill/>
              </a:ln>
              <a:solidFill>
                <a:prstClr val="black"/>
              </a:solidFill>
              <a:effectLst/>
              <a:uLnTx/>
              <a:uFillTx/>
              <a:latin typeface="+mn-lt"/>
              <a:ea typeface="Open Sans Light"/>
              <a:cs typeface="Open Sans Light"/>
            </a:endParaRPr>
          </a:p>
          <a:p>
            <a:pPr lvl="1">
              <a:buClr>
                <a:srgbClr val="0F7FC9"/>
              </a:buClr>
            </a:pPr>
            <a:r>
              <a:rPr lang="en-US" sz="2000">
                <a:solidFill>
                  <a:prstClr val="black"/>
                </a:solidFill>
                <a:latin typeface="+mn-lt"/>
                <a:ea typeface="Open Sans Light"/>
                <a:cs typeface="Open Sans Light"/>
              </a:rPr>
              <a:t>Significance, Innovation </a:t>
            </a:r>
          </a:p>
          <a:p>
            <a:pPr lvl="1">
              <a:buClr>
                <a:srgbClr val="0F7FC9"/>
              </a:buClr>
            </a:pPr>
            <a:r>
              <a:rPr lang="en-US" sz="2000">
                <a:solidFill>
                  <a:prstClr val="black"/>
                </a:solidFill>
                <a:latin typeface="+mn-lt"/>
                <a:ea typeface="Open Sans Light"/>
                <a:cs typeface="Open Sans Light"/>
              </a:rPr>
              <a:t>S</a:t>
            </a:r>
            <a:r>
              <a:rPr kumimoji="0" lang="en-US" sz="2000" i="0" u="none" strike="noStrike" kern="1200" cap="none" spc="0" normalizeH="0" baseline="0" noProof="0">
                <a:ln>
                  <a:noFill/>
                </a:ln>
                <a:solidFill>
                  <a:prstClr val="black"/>
                </a:solidFill>
                <a:effectLst/>
                <a:uLnTx/>
                <a:uFillTx/>
                <a:latin typeface="+mn-lt"/>
                <a:ea typeface="Open Sans Light"/>
                <a:cs typeface="Open Sans Light"/>
              </a:rPr>
              <a:t>cored 1-9</a:t>
            </a:r>
            <a:r>
              <a:rPr lang="en-US" sz="2000" i="0" u="none" strike="noStrike" kern="1200" cap="none" spc="0" normalizeH="0" baseline="0" noProof="0">
                <a:ln>
                  <a:noFill/>
                </a:ln>
                <a:solidFill>
                  <a:prstClr val="black"/>
                </a:solidFill>
                <a:effectLst/>
                <a:uLnTx/>
                <a:uFillTx/>
                <a:latin typeface="+mn-lt"/>
                <a:ea typeface="Open Sans Light"/>
                <a:cs typeface="Open Sans Light"/>
              </a:rPr>
              <a:t> </a:t>
            </a:r>
            <a:endParaRPr kumimoji="0" lang="en-US" sz="2000" i="0" u="none" strike="noStrike" kern="1200" cap="none" spc="0" normalizeH="0" baseline="0" noProof="0">
              <a:ln>
                <a:noFill/>
              </a:ln>
              <a:solidFill>
                <a:prstClr val="black"/>
              </a:solidFill>
              <a:effectLst/>
              <a:uLnTx/>
              <a:uFillTx/>
              <a:latin typeface="+mn-lt"/>
              <a:ea typeface="Open Sans Light"/>
              <a:cs typeface="Open Sans Light"/>
            </a:endParaRPr>
          </a:p>
          <a:p>
            <a:pPr>
              <a:buClr>
                <a:srgbClr val="0F7FC9"/>
              </a:buClr>
            </a:pPr>
            <a:r>
              <a:rPr kumimoji="0" lang="en-US" sz="2400" b="1" i="0" u="none" strike="noStrike" kern="1200" cap="none" spc="0" normalizeH="0" baseline="0" noProof="0">
                <a:ln>
                  <a:noFill/>
                </a:ln>
                <a:solidFill>
                  <a:prstClr val="black"/>
                </a:solidFill>
                <a:effectLst/>
                <a:uLnTx/>
                <a:uFillTx/>
                <a:latin typeface="+mn-lt"/>
                <a:ea typeface="Open Sans Light"/>
                <a:cs typeface="Open Sans Light"/>
              </a:rPr>
              <a:t>Factor 2: Rigor and Feasibility</a:t>
            </a:r>
            <a:r>
              <a:rPr lang="en-US" sz="2400" b="1" i="0" u="none" strike="noStrike" kern="1200" cap="none" spc="0" normalizeH="0" baseline="0" noProof="0">
                <a:ln>
                  <a:noFill/>
                </a:ln>
                <a:solidFill>
                  <a:prstClr val="black"/>
                </a:solidFill>
                <a:effectLst/>
                <a:uLnTx/>
                <a:uFillTx/>
                <a:latin typeface="+mn-lt"/>
                <a:ea typeface="Open Sans Light"/>
                <a:cs typeface="Open Sans Light"/>
              </a:rPr>
              <a:t> </a:t>
            </a:r>
            <a:endParaRPr kumimoji="0" lang="en-US" sz="2400" b="1" i="0" u="none" strike="noStrike" kern="1200" cap="none" spc="0" normalizeH="0" baseline="0" noProof="0">
              <a:ln>
                <a:noFill/>
              </a:ln>
              <a:solidFill>
                <a:prstClr val="black"/>
              </a:solidFill>
              <a:effectLst/>
              <a:uLnTx/>
              <a:uFillTx/>
              <a:latin typeface="+mn-lt"/>
              <a:ea typeface="Open Sans Light"/>
              <a:cs typeface="Open Sans Light"/>
            </a:endParaRPr>
          </a:p>
          <a:p>
            <a:pPr lvl="1">
              <a:buClr>
                <a:srgbClr val="0F7FC9"/>
              </a:buClr>
            </a:pPr>
            <a:r>
              <a:rPr lang="en-US" sz="2000">
                <a:solidFill>
                  <a:prstClr val="black"/>
                </a:solidFill>
                <a:latin typeface="+mn-lt"/>
                <a:ea typeface="Open Sans Light"/>
                <a:cs typeface="Open Sans Light"/>
              </a:rPr>
              <a:t>Approach (</a:t>
            </a:r>
            <a:r>
              <a:rPr lang="en-US" sz="2000" i="1">
                <a:solidFill>
                  <a:prstClr val="black"/>
                </a:solidFill>
                <a:latin typeface="+mn-lt"/>
                <a:ea typeface="Open Sans Light"/>
                <a:cs typeface="Open Sans Light"/>
              </a:rPr>
              <a:t>also include Inclusions for HS and CT Study Timeline</a:t>
            </a:r>
            <a:r>
              <a:rPr lang="en-US" sz="2000">
                <a:solidFill>
                  <a:prstClr val="black"/>
                </a:solidFill>
                <a:latin typeface="+mn-lt"/>
                <a:ea typeface="Open Sans Light"/>
                <a:cs typeface="Open Sans Light"/>
              </a:rPr>
              <a:t>)</a:t>
            </a:r>
          </a:p>
          <a:p>
            <a:pPr lvl="1">
              <a:buClr>
                <a:srgbClr val="0F7FC9"/>
              </a:buClr>
            </a:pPr>
            <a:r>
              <a:rPr kumimoji="0" lang="en-US" sz="2000" i="0" u="none" strike="noStrike" kern="1200" cap="none" spc="0" normalizeH="0" baseline="0" noProof="0">
                <a:ln>
                  <a:noFill/>
                </a:ln>
                <a:solidFill>
                  <a:prstClr val="black"/>
                </a:solidFill>
                <a:effectLst/>
                <a:uLnTx/>
                <a:uFillTx/>
                <a:latin typeface="+mn-lt"/>
                <a:ea typeface="Open Sans Light"/>
                <a:cs typeface="Open Sans Light"/>
              </a:rPr>
              <a:t>Scored 1-9</a:t>
            </a:r>
            <a:r>
              <a:rPr lang="en-US" sz="2000" i="0" u="none" strike="noStrike" kern="1200" cap="none" spc="0" normalizeH="0" baseline="0" noProof="0">
                <a:ln>
                  <a:noFill/>
                </a:ln>
                <a:solidFill>
                  <a:prstClr val="black"/>
                </a:solidFill>
                <a:effectLst/>
                <a:uLnTx/>
                <a:uFillTx/>
                <a:latin typeface="+mn-lt"/>
                <a:ea typeface="Open Sans Light"/>
                <a:cs typeface="Open Sans Light"/>
              </a:rPr>
              <a:t> </a:t>
            </a:r>
            <a:endParaRPr kumimoji="0" lang="en-US" sz="2000" i="0" u="none" strike="noStrike" kern="1200" cap="none" spc="0" normalizeH="0" baseline="0" noProof="0">
              <a:ln>
                <a:noFill/>
              </a:ln>
              <a:solidFill>
                <a:prstClr val="black"/>
              </a:solidFill>
              <a:effectLst/>
              <a:uLnTx/>
              <a:uFillTx/>
              <a:latin typeface="+mn-lt"/>
              <a:ea typeface="Open Sans Light"/>
              <a:cs typeface="Open Sans Light"/>
            </a:endParaRPr>
          </a:p>
          <a:p>
            <a:pPr>
              <a:buClr>
                <a:srgbClr val="0F7FC9"/>
              </a:buClr>
            </a:pPr>
            <a:r>
              <a:rPr kumimoji="0" lang="en-US" sz="2400" b="1" i="0" u="none" strike="noStrike" kern="1200" cap="none" spc="0" normalizeH="0" baseline="0" noProof="0">
                <a:ln>
                  <a:noFill/>
                </a:ln>
                <a:solidFill>
                  <a:prstClr val="black"/>
                </a:solidFill>
                <a:effectLst/>
                <a:uLnTx/>
                <a:uFillTx/>
                <a:latin typeface="+mn-lt"/>
                <a:ea typeface="Open Sans Light"/>
                <a:cs typeface="Open Sans Light"/>
              </a:rPr>
              <a:t>Factor 3: Expertise and Resources</a:t>
            </a:r>
            <a:r>
              <a:rPr lang="en-US" sz="2400" b="1">
                <a:solidFill>
                  <a:prstClr val="black"/>
                </a:solidFill>
                <a:latin typeface="+mn-lt"/>
                <a:ea typeface="Open Sans Light"/>
                <a:cs typeface="Open Sans Light"/>
              </a:rPr>
              <a:t> </a:t>
            </a:r>
            <a:endParaRPr lang="en-US" sz="2400" b="1" i="0" u="none" strike="noStrike" kern="1200" cap="none" spc="0" normalizeH="0" baseline="0" noProof="0">
              <a:ln>
                <a:noFill/>
              </a:ln>
              <a:solidFill>
                <a:prstClr val="black"/>
              </a:solidFill>
              <a:effectLst/>
              <a:uLnTx/>
              <a:uFillTx/>
              <a:latin typeface="+mn-lt"/>
              <a:ea typeface="Open Sans Light" panose="020B0306030504020204" pitchFamily="34" charset="0"/>
              <a:cs typeface="Open Sans Light" panose="020B0306030504020204" pitchFamily="34" charset="0"/>
            </a:endParaRPr>
          </a:p>
          <a:p>
            <a:pPr lvl="1">
              <a:lnSpc>
                <a:spcPct val="100000"/>
              </a:lnSpc>
              <a:buClr>
                <a:srgbClr val="0F7FC9"/>
              </a:buClr>
            </a:pPr>
            <a:r>
              <a:rPr lang="en-US" sz="2000">
                <a:solidFill>
                  <a:prstClr val="black"/>
                </a:solidFill>
                <a:latin typeface="+mn-lt"/>
                <a:ea typeface="Open Sans Light"/>
                <a:cs typeface="Open Sans Light"/>
              </a:rPr>
              <a:t>Investigators, Environment</a:t>
            </a:r>
          </a:p>
          <a:p>
            <a:pPr lvl="1">
              <a:lnSpc>
                <a:spcPct val="100000"/>
              </a:lnSpc>
              <a:buClr>
                <a:srgbClr val="0F7FC9"/>
              </a:buClr>
            </a:pPr>
            <a:r>
              <a:rPr lang="en-US" sz="2000">
                <a:solidFill>
                  <a:prstClr val="black"/>
                </a:solidFill>
                <a:latin typeface="+mn-lt"/>
                <a:ea typeface="Open Sans Light"/>
                <a:cs typeface="Open Sans Light"/>
              </a:rPr>
              <a:t>Evaluated as appropriate or additional expertise/resources needed; gaps require explanation</a:t>
            </a:r>
          </a:p>
          <a:p>
            <a:pPr lvl="1">
              <a:lnSpc>
                <a:spcPct val="100000"/>
              </a:lnSpc>
              <a:buClr>
                <a:srgbClr val="0F7FC9"/>
              </a:buClr>
            </a:pPr>
            <a:r>
              <a:rPr lang="en-US" sz="2000">
                <a:solidFill>
                  <a:prstClr val="black"/>
                </a:solidFill>
                <a:latin typeface="+mn-lt"/>
                <a:ea typeface="Open Sans Light"/>
                <a:cs typeface="Open Sans Light"/>
              </a:rPr>
              <a:t>No individual score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a:solidFill>
                <a:schemeClr val="tx1"/>
              </a:solidFill>
              <a:latin typeface="+mn-lt"/>
            </a:endParaRPr>
          </a:p>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12</a:t>
            </a:fld>
            <a:endParaRPr lang="en-US"/>
          </a:p>
        </p:txBody>
      </p:sp>
    </p:spTree>
    <p:extLst>
      <p:ext uri="{BB962C8B-B14F-4D97-AF65-F5344CB8AC3E}">
        <p14:creationId xmlns:p14="http://schemas.microsoft.com/office/powerpoint/2010/main" val="4106181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Current:</a:t>
            </a:r>
          </a:p>
          <a:p>
            <a:pPr marR="0" lvl="0" defTabSz="914400" fontAlgn="auto">
              <a:spcBef>
                <a:spcPts val="300"/>
              </a:spcBef>
              <a:spcAft>
                <a:spcPts val="0"/>
              </a:spcAft>
              <a:buClr>
                <a:srgbClr val="0F7FC9"/>
              </a:buClr>
              <a:buSzTx/>
              <a:tabLst/>
              <a:defRPr/>
            </a:pPr>
            <a:r>
              <a:rPr lang="en-US" sz="1400" b="1">
                <a:solidFill>
                  <a:prstClr val="black"/>
                </a:solidFill>
                <a:latin typeface="+mn-lt"/>
                <a:ea typeface="Open Sans Light" panose="020B0306030504020204" pitchFamily="34" charset="0"/>
                <a:cs typeface="Open Sans Light" panose="020B0306030504020204" pitchFamily="34" charset="0"/>
              </a:rPr>
              <a:t>Additional Review Considerations </a:t>
            </a:r>
          </a:p>
          <a:p>
            <a:pPr marR="0" lvl="0" defTabSz="914400" fontAlgn="auto">
              <a:spcBef>
                <a:spcPts val="300"/>
              </a:spcBef>
              <a:spcAft>
                <a:spcPts val="0"/>
              </a:spcAft>
              <a:buClr>
                <a:srgbClr val="0F7FC9"/>
              </a:buClr>
              <a:buSzTx/>
              <a:tabLst/>
              <a:defRPr/>
            </a:pPr>
            <a:r>
              <a:rPr lang="en-US" sz="1400" b="1">
                <a:solidFill>
                  <a:prstClr val="black"/>
                </a:solidFill>
                <a:latin typeface="+mn-lt"/>
                <a:ea typeface="Open Sans Light" panose="020B0306030504020204" pitchFamily="34" charset="0"/>
                <a:cs typeface="Open Sans Light" panose="020B0306030504020204" pitchFamily="34" charset="0"/>
              </a:rPr>
              <a:t>(no effect on overall impact score)</a:t>
            </a:r>
          </a:p>
          <a:p>
            <a:pPr marL="228600" indent="-228600">
              <a:spcBef>
                <a:spcPts val="600"/>
              </a:spcBef>
              <a:buClr>
                <a:srgbClr val="0F7FC9"/>
              </a:buClr>
              <a:buFont typeface="Arial" pitchFamily="34" charset="0"/>
              <a:buChar char="•"/>
              <a:defRPr/>
            </a:pPr>
            <a:r>
              <a:rPr kumimoji="0" lang="en-US" sz="1200" i="0" u="none" strike="noStrike" kern="1200" cap="none" spc="0" normalizeH="0" baseline="0">
                <a:ln>
                  <a:noFill/>
                </a:ln>
                <a:solidFill>
                  <a:prstClr val="black"/>
                </a:solidFill>
                <a:effectLst/>
                <a:uLnTx/>
                <a:uFillTx/>
                <a:latin typeface="+mn-lt"/>
                <a:ea typeface="Open Sans Light" panose="020B0306030504020204" pitchFamily="34" charset="0"/>
                <a:cs typeface="Open Sans Light" panose="020B0306030504020204" pitchFamily="34" charset="0"/>
              </a:rPr>
              <a:t>Applications from Foreign Organizations</a:t>
            </a:r>
          </a:p>
          <a:p>
            <a:pPr marL="228600" indent="-228600">
              <a:spcBef>
                <a:spcPts val="600"/>
              </a:spcBef>
              <a:buClr>
                <a:srgbClr val="0F7FC9"/>
              </a:buClr>
              <a:buFont typeface="Arial" pitchFamily="34" charset="0"/>
              <a:buChar char="•"/>
              <a:defRPr/>
            </a:pPr>
            <a:r>
              <a:rPr kumimoji="0" lang="en-US" sz="1200" i="0" u="none" strike="noStrike" kern="1200" cap="none" spc="0" normalizeH="0" baseline="0">
                <a:ln>
                  <a:noFill/>
                </a:ln>
                <a:solidFill>
                  <a:prstClr val="black"/>
                </a:solidFill>
                <a:effectLst/>
                <a:uLnTx/>
                <a:uFillTx/>
                <a:latin typeface="+mn-lt"/>
                <a:ea typeface="Open Sans Light" panose="020B0306030504020204" pitchFamily="34" charset="0"/>
                <a:cs typeface="Open Sans Light" panose="020B0306030504020204" pitchFamily="34" charset="0"/>
              </a:rPr>
              <a:t>Select Agent Research</a:t>
            </a:r>
          </a:p>
          <a:p>
            <a:pPr marL="228600" indent="-228600">
              <a:spcBef>
                <a:spcPts val="600"/>
              </a:spcBef>
              <a:buClr>
                <a:srgbClr val="0F7FC9"/>
              </a:buClr>
              <a:buFont typeface="Arial" pitchFamily="34" charset="0"/>
              <a:buChar char="•"/>
              <a:defRPr/>
            </a:pPr>
            <a:r>
              <a:rPr kumimoji="0" lang="en-US" sz="1200" i="0" u="none" strike="noStrike" kern="1200" cap="none" spc="0" normalizeH="0" baseline="0">
                <a:ln>
                  <a:noFill/>
                </a:ln>
                <a:solidFill>
                  <a:prstClr val="black"/>
                </a:solidFill>
                <a:effectLst/>
                <a:uLnTx/>
                <a:uFillTx/>
                <a:latin typeface="+mn-lt"/>
                <a:ea typeface="Open Sans Light" panose="020B0306030504020204" pitchFamily="34" charset="0"/>
                <a:cs typeface="Open Sans Light" panose="020B0306030504020204" pitchFamily="34" charset="0"/>
              </a:rPr>
              <a:t>Resource Sharing Plans</a:t>
            </a:r>
          </a:p>
          <a:p>
            <a:pPr marL="228600" indent="-228600">
              <a:spcBef>
                <a:spcPts val="600"/>
              </a:spcBef>
              <a:buClr>
                <a:srgbClr val="0F7FC9"/>
              </a:buClr>
              <a:buFont typeface="Arial" pitchFamily="34" charset="0"/>
              <a:buChar char="•"/>
              <a:defRPr/>
            </a:pPr>
            <a:r>
              <a:rPr kumimoji="0" lang="en-US" sz="1200" i="0" u="none" strike="noStrike" kern="1200" cap="none" spc="0" normalizeH="0" baseline="0">
                <a:ln>
                  <a:noFill/>
                </a:ln>
                <a:solidFill>
                  <a:prstClr val="black"/>
                </a:solidFill>
                <a:effectLst/>
                <a:uLnTx/>
                <a:uFillTx/>
                <a:latin typeface="+mn-lt"/>
                <a:ea typeface="Open Sans Light" panose="020B0306030504020204" pitchFamily="34" charset="0"/>
                <a:cs typeface="Open Sans Light" panose="020B0306030504020204" pitchFamily="34" charset="0"/>
              </a:rPr>
              <a:t>Authentication of Key Biological and/or Chemical Resources</a:t>
            </a:r>
          </a:p>
          <a:p>
            <a:pPr marL="228600" indent="-228600">
              <a:spcBef>
                <a:spcPts val="600"/>
              </a:spcBef>
              <a:buClr>
                <a:srgbClr val="0F7FC9"/>
              </a:buClr>
              <a:buFont typeface="Arial" pitchFamily="34" charset="0"/>
              <a:buChar char="•"/>
              <a:defRPr/>
            </a:pPr>
            <a:r>
              <a:rPr kumimoji="0" lang="en-US" sz="1200" i="0" u="none" strike="noStrike" kern="1200" cap="none" spc="0" normalizeH="0" baseline="0">
                <a:ln>
                  <a:noFill/>
                </a:ln>
                <a:solidFill>
                  <a:prstClr val="black"/>
                </a:solidFill>
                <a:effectLst/>
                <a:uLnTx/>
                <a:uFillTx/>
                <a:latin typeface="+mn-lt"/>
                <a:ea typeface="Open Sans Light" panose="020B0306030504020204" pitchFamily="34" charset="0"/>
                <a:cs typeface="Open Sans Light" panose="020B0306030504020204" pitchFamily="34" charset="0"/>
              </a:rPr>
              <a:t>Budget and Period of Support</a:t>
            </a:r>
          </a:p>
          <a:p>
            <a:endParaRPr lang="en-US"/>
          </a:p>
          <a:p>
            <a:r>
              <a:rPr lang="en-US" b="1"/>
              <a:t>Simplified Framework:</a:t>
            </a:r>
          </a:p>
          <a:p>
            <a:pPr marR="0" lvl="0" defTabSz="914400" fontAlgn="auto">
              <a:spcBef>
                <a:spcPts val="300"/>
              </a:spcBef>
              <a:spcAft>
                <a:spcPts val="0"/>
              </a:spcAft>
              <a:buClr>
                <a:srgbClr val="0F7FC9"/>
              </a:buClr>
              <a:buSzTx/>
              <a:tabLst/>
              <a:defRPr/>
            </a:pPr>
            <a:r>
              <a:rPr lang="en-US" sz="1400" b="1">
                <a:solidFill>
                  <a:prstClr val="black"/>
                </a:solidFill>
                <a:latin typeface="+mn-lt"/>
                <a:ea typeface="Open Sans Light" panose="020B0306030504020204" pitchFamily="34" charset="0"/>
                <a:cs typeface="Open Sans Light" panose="020B0306030504020204" pitchFamily="34" charset="0"/>
              </a:rPr>
              <a:t>Additional Review Considerations </a:t>
            </a:r>
          </a:p>
          <a:p>
            <a:pPr marR="0" lvl="0" defTabSz="914400" fontAlgn="auto">
              <a:spcBef>
                <a:spcPts val="300"/>
              </a:spcBef>
              <a:spcAft>
                <a:spcPts val="0"/>
              </a:spcAft>
              <a:buClr>
                <a:srgbClr val="0F7FC9"/>
              </a:buClr>
              <a:buSzTx/>
              <a:tabLst/>
              <a:defRPr/>
            </a:pPr>
            <a:r>
              <a:rPr lang="en-US" sz="1400" b="1">
                <a:solidFill>
                  <a:prstClr val="black"/>
                </a:solidFill>
                <a:latin typeface="+mn-lt"/>
                <a:ea typeface="Open Sans Light" panose="020B0306030504020204" pitchFamily="34" charset="0"/>
                <a:cs typeface="Open Sans Light" panose="020B0306030504020204" pitchFamily="34" charset="0"/>
              </a:rPr>
              <a:t>(no effect on overall impact score)</a:t>
            </a:r>
          </a:p>
          <a:p>
            <a:pPr marL="285750" indent="-285750">
              <a:spcBef>
                <a:spcPts val="600"/>
              </a:spcBef>
              <a:buFont typeface="Arial" panose="020B0604020202020204" pitchFamily="34" charset="0"/>
              <a:buChar char="•"/>
            </a:pPr>
            <a:r>
              <a:rPr kumimoji="0" lang="en-US" sz="1200" i="0" u="none" strike="noStrike" kern="1200" cap="none" spc="0" normalizeH="0" baseline="0">
                <a:ln>
                  <a:noFill/>
                </a:ln>
                <a:solidFill>
                  <a:prstClr val="black"/>
                </a:solidFill>
                <a:effectLst/>
                <a:uLnTx/>
                <a:uFillTx/>
                <a:latin typeface="+mn-lt"/>
                <a:ea typeface="Open Sans Light" panose="020B0306030504020204" pitchFamily="34" charset="0"/>
                <a:cs typeface="Open Sans Light" panose="020B0306030504020204" pitchFamily="34" charset="0"/>
              </a:rPr>
              <a:t>Authentication of Key Biological and/or Chemical Resources</a:t>
            </a:r>
          </a:p>
          <a:p>
            <a:pPr marL="285750" indent="-285750">
              <a:spcBef>
                <a:spcPts val="600"/>
              </a:spcBef>
              <a:buFont typeface="Arial" panose="020B0604020202020204" pitchFamily="34" charset="0"/>
              <a:buChar char="•"/>
            </a:pPr>
            <a:r>
              <a:rPr kumimoji="0" lang="en-US" sz="1200" i="0" u="none" strike="noStrike" kern="1200" cap="none" spc="0" normalizeH="0" baseline="0">
                <a:ln>
                  <a:noFill/>
                </a:ln>
                <a:solidFill>
                  <a:prstClr val="black"/>
                </a:solidFill>
                <a:effectLst/>
                <a:uLnTx/>
                <a:uFillTx/>
                <a:latin typeface="+mn-lt"/>
                <a:ea typeface="Open Sans Light" panose="020B0306030504020204" pitchFamily="34" charset="0"/>
                <a:cs typeface="Open Sans Light" panose="020B0306030504020204" pitchFamily="34" charset="0"/>
              </a:rPr>
              <a:t>Budget and Period of Support</a:t>
            </a:r>
          </a:p>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13</a:t>
            </a:fld>
            <a:endParaRPr lang="en-US"/>
          </a:p>
        </p:txBody>
      </p:sp>
    </p:spTree>
    <p:extLst>
      <p:ext uri="{BB962C8B-B14F-4D97-AF65-F5344CB8AC3E}">
        <p14:creationId xmlns:p14="http://schemas.microsoft.com/office/powerpoint/2010/main" val="917017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16</a:t>
            </a:fld>
            <a:endParaRPr lang="en-US"/>
          </a:p>
        </p:txBody>
      </p:sp>
    </p:spTree>
    <p:extLst>
      <p:ext uri="{BB962C8B-B14F-4D97-AF65-F5344CB8AC3E}">
        <p14:creationId xmlns:p14="http://schemas.microsoft.com/office/powerpoint/2010/main" val="1238606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2000" b="1">
                <a:latin typeface="+mn-lt"/>
              </a:rPr>
              <a:t>April</a:t>
            </a:r>
          </a:p>
          <a:p>
            <a:pPr lvl="1" rtl="0"/>
            <a:r>
              <a:rPr lang="en-US" sz="2000">
                <a:latin typeface="+mn-lt"/>
              </a:rPr>
              <a:t>NIH Issues Guide Notice on changes to funding opportunities</a:t>
            </a:r>
          </a:p>
          <a:p>
            <a:pPr lvl="0"/>
            <a:r>
              <a:rPr lang="en-US" sz="2000" b="1">
                <a:latin typeface="+mn-lt"/>
              </a:rPr>
              <a:t>Summer</a:t>
            </a:r>
          </a:p>
          <a:p>
            <a:pPr lvl="1" rtl="0"/>
            <a:r>
              <a:rPr lang="en-US" sz="2000">
                <a:latin typeface="+mn-lt"/>
              </a:rPr>
              <a:t>Updated funding opportunities begin to appear on </a:t>
            </a:r>
            <a:r>
              <a:rPr lang="en-US" sz="2000" err="1">
                <a:latin typeface="+mn-lt"/>
              </a:rPr>
              <a:t>Grants.Gov</a:t>
            </a:r>
            <a:r>
              <a:rPr lang="en-US" sz="2000">
                <a:latin typeface="+mn-lt"/>
              </a:rPr>
              <a:t> and the NIH Guide</a:t>
            </a:r>
          </a:p>
          <a:p>
            <a:pPr lvl="0"/>
            <a:r>
              <a:rPr lang="en-US" sz="2000" b="1">
                <a:latin typeface="+mn-lt"/>
              </a:rPr>
              <a:t>Beginning in November</a:t>
            </a:r>
          </a:p>
          <a:p>
            <a:pPr lvl="1" rtl="0"/>
            <a:r>
              <a:rPr lang="en-US" sz="2000">
                <a:latin typeface="+mn-lt"/>
              </a:rPr>
              <a:t>New application packages added to opportunities for due dates on or after January 25</a:t>
            </a:r>
          </a:p>
          <a:p>
            <a:pPr lvl="0" rtl="0"/>
            <a:r>
              <a:rPr lang="en-US" sz="2000" b="1">
                <a:latin typeface="+mn-lt"/>
              </a:rPr>
              <a:t>January 2025</a:t>
            </a:r>
          </a:p>
          <a:p>
            <a:pPr lvl="1" rtl="0"/>
            <a:r>
              <a:rPr lang="en-US" sz="2000">
                <a:latin typeface="+mn-lt"/>
              </a:rPr>
              <a:t>New framework applies to application due dates on or after January 25, 2025</a:t>
            </a:r>
          </a:p>
          <a:p>
            <a:pPr lvl="0" rtl="0"/>
            <a:r>
              <a:rPr lang="en-US" sz="2000" b="1">
                <a:latin typeface="+mn-lt"/>
              </a:rPr>
              <a:t>Spring 2025</a:t>
            </a:r>
          </a:p>
          <a:p>
            <a:pPr lvl="1" rtl="0"/>
            <a:r>
              <a:rPr lang="en-US" sz="2000">
                <a:latin typeface="+mn-lt"/>
              </a:rPr>
              <a:t>Reviewer training begins for the simplified review framework</a:t>
            </a:r>
          </a:p>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33</a:t>
            </a:fld>
            <a:endParaRPr lang="en-US"/>
          </a:p>
        </p:txBody>
      </p:sp>
    </p:spTree>
    <p:extLst>
      <p:ext uri="{BB962C8B-B14F-4D97-AF65-F5344CB8AC3E}">
        <p14:creationId xmlns:p14="http://schemas.microsoft.com/office/powerpoint/2010/main" val="556954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6AAF89-8B7F-4435-AFB5-3C5C817A75D6}" type="slidenum">
              <a:rPr lang="en-US" smtClean="0"/>
              <a:t>34</a:t>
            </a:fld>
            <a:endParaRPr lang="en-US"/>
          </a:p>
        </p:txBody>
      </p:sp>
    </p:spTree>
    <p:extLst>
      <p:ext uri="{BB962C8B-B14F-4D97-AF65-F5344CB8AC3E}">
        <p14:creationId xmlns:p14="http://schemas.microsoft.com/office/powerpoint/2010/main" val="762910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B004A9-512F-4E10-9F2D-86E15F9A8AF0}" type="slidenum">
              <a:rPr lang="en-US" smtClean="0"/>
              <a:t>35</a:t>
            </a:fld>
            <a:endParaRPr lang="en-US"/>
          </a:p>
        </p:txBody>
      </p:sp>
    </p:spTree>
    <p:extLst>
      <p:ext uri="{BB962C8B-B14F-4D97-AF65-F5344CB8AC3E}">
        <p14:creationId xmlns:p14="http://schemas.microsoft.com/office/powerpoint/2010/main" val="525033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hscmd.org/community-initiatives-and-outreach/hhs-logo/"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hscmd.org/community-initiatives-and-outreach/hhs-logo/"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39" name="Rectangle 2">
            <a:extLst>
              <a:ext uri="{FF2B5EF4-FFF2-40B4-BE49-F238E27FC236}">
                <a16:creationId xmlns:a16="http://schemas.microsoft.com/office/drawing/2014/main" id="{13A73589-92E1-4286-887D-1299FB3A707E}"/>
              </a:ext>
            </a:extLst>
          </p:cNvPr>
          <p:cNvSpPr/>
          <p:nvPr userDrawn="1"/>
        </p:nvSpPr>
        <p:spPr>
          <a:xfrm>
            <a:off x="0" y="6429022"/>
            <a:ext cx="12192000" cy="428978"/>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ubtitle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07156" y="4204841"/>
            <a:ext cx="10577689" cy="694359"/>
          </a:xfrm>
        </p:spPr>
        <p:txBody>
          <a:bodyPr>
            <a:normAutofit/>
          </a:bodyPr>
          <a:lstStyle>
            <a:lvl1pPr marL="0" indent="0" algn="ctr">
              <a:buNone/>
              <a:defRPr sz="1200" b="0" i="0" spc="8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07156" y="1653820"/>
            <a:ext cx="10577689" cy="2398715"/>
          </a:xfrm>
        </p:spPr>
        <p:txBody>
          <a:bodyPr anchor="b">
            <a:noAutofit/>
          </a:bodyPr>
          <a:lstStyle>
            <a:lvl1pPr algn="ctr">
              <a:defRPr sz="8000" b="0">
                <a:latin typeface="Open Sans" panose="020B0606030504020204" pitchFamily="34" charset="0"/>
                <a:ea typeface="Open Sans" panose="020B0606030504020204" pitchFamily="34" charset="0"/>
                <a:cs typeface="Open Sans" panose="020B0606030504020204" pitchFamily="34" charset="0"/>
              </a:defRPr>
            </a:lvl1pPr>
          </a:lstStyle>
          <a:p>
            <a:r>
              <a:rPr lang="en-US"/>
              <a:t>Click here to edit Master title style</a:t>
            </a:r>
          </a:p>
        </p:txBody>
      </p:sp>
      <p:sp>
        <p:nvSpPr>
          <p:cNvPr id="36" name="Rectangle 1">
            <a:extLst>
              <a:ext uri="{FF2B5EF4-FFF2-40B4-BE49-F238E27FC236}">
                <a16:creationId xmlns:a16="http://schemas.microsoft.com/office/drawing/2014/main" id="{8F1EE22A-6664-4420-B4FC-3AF6C5498B2F}"/>
              </a:ext>
            </a:extLst>
          </p:cNvPr>
          <p:cNvSpPr/>
          <p:nvPr userDrawn="1"/>
        </p:nvSpPr>
        <p:spPr>
          <a:xfrm>
            <a:off x="5161845" y="1286935"/>
            <a:ext cx="1868311" cy="158044"/>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National Institutes of Health Logo: Turning Discovery Into Health">
            <a:extLst>
              <a:ext uri="{FF2B5EF4-FFF2-40B4-BE49-F238E27FC236}">
                <a16:creationId xmlns:a16="http://schemas.microsoft.com/office/drawing/2014/main" id="{D0806970-6BEC-C249-795F-C1EDD9CE57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3732" y="5525389"/>
            <a:ext cx="4224537" cy="655321"/>
          </a:xfrm>
          <a:prstGeom prst="rect">
            <a:avLst/>
          </a:prstGeom>
        </p:spPr>
      </p:pic>
    </p:spTree>
    <p:extLst>
      <p:ext uri="{BB962C8B-B14F-4D97-AF65-F5344CB8AC3E}">
        <p14:creationId xmlns:p14="http://schemas.microsoft.com/office/powerpoint/2010/main" val="21432994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et team -3">
    <p:spTree>
      <p:nvGrpSpPr>
        <p:cNvPr id="1" name=""/>
        <p:cNvGrpSpPr/>
        <p:nvPr/>
      </p:nvGrpSpPr>
      <p:grpSpPr>
        <a:xfrm>
          <a:off x="0" y="0"/>
          <a:ext cx="0" cy="0"/>
          <a:chOff x="0" y="0"/>
          <a:chExt cx="0" cy="0"/>
        </a:xfrm>
      </p:grpSpPr>
      <p:sp>
        <p:nvSpPr>
          <p:cNvPr id="28" name="Rectangle">
            <a:extLst>
              <a:ext uri="{FF2B5EF4-FFF2-40B4-BE49-F238E27FC236}">
                <a16:creationId xmlns:a16="http://schemas.microsoft.com/office/drawing/2014/main" id="{AF430B7A-582A-4BD2-AC50-900E7A9FCA65}"/>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20" name="Tex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55248"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Tex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55248"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66484"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2" name="Oval 3">
            <a:extLst>
              <a:ext uri="{FF2B5EF4-FFF2-40B4-BE49-F238E27FC236}">
                <a16:creationId xmlns:a16="http://schemas.microsoft.com/office/drawing/2014/main" id="{6E181137-1E8E-4080-8045-736C7364C5C0}"/>
              </a:ext>
            </a:extLst>
          </p:cNvPr>
          <p:cNvSpPr/>
          <p:nvPr userDrawn="1"/>
        </p:nvSpPr>
        <p:spPr>
          <a:xfrm>
            <a:off x="8867757"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83147"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1" name="Oval 2">
            <a:extLst>
              <a:ext uri="{FF2B5EF4-FFF2-40B4-BE49-F238E27FC236}">
                <a16:creationId xmlns:a16="http://schemas.microsoft.com/office/drawing/2014/main" id="{9F09F027-67B0-4832-AA05-069F00742A1F}"/>
              </a:ext>
            </a:extLst>
          </p:cNvPr>
          <p:cNvSpPr/>
          <p:nvPr userDrawn="1"/>
        </p:nvSpPr>
        <p:spPr>
          <a:xfrm>
            <a:off x="4884420"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88574"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88574"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99810"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3" name="Oval 1">
            <a:extLst>
              <a:ext uri="{FF2B5EF4-FFF2-40B4-BE49-F238E27FC236}">
                <a16:creationId xmlns:a16="http://schemas.microsoft.com/office/drawing/2014/main" id="{22E415E1-457D-4CB7-831E-C9A83D7E2379}"/>
              </a:ext>
            </a:extLst>
          </p:cNvPr>
          <p:cNvSpPr/>
          <p:nvPr userDrawn="1"/>
        </p:nvSpPr>
        <p:spPr>
          <a:xfrm>
            <a:off x="901083"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06392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et team - 4">
    <p:spTree>
      <p:nvGrpSpPr>
        <p:cNvPr id="1" name=""/>
        <p:cNvGrpSpPr/>
        <p:nvPr/>
      </p:nvGrpSpPr>
      <p:grpSpPr>
        <a:xfrm>
          <a:off x="0" y="0"/>
          <a:ext cx="0" cy="0"/>
          <a:chOff x="0" y="0"/>
          <a:chExt cx="0" cy="0"/>
        </a:xfrm>
      </p:grpSpPr>
      <p:sp>
        <p:nvSpPr>
          <p:cNvPr id="29" name="Rectangle">
            <a:extLst>
              <a:ext uri="{FF2B5EF4-FFF2-40B4-BE49-F238E27FC236}">
                <a16:creationId xmlns:a16="http://schemas.microsoft.com/office/drawing/2014/main" id="{18E1B082-5B37-4AC1-9E71-DA2C97F45049}"/>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3533364"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1" name="Text Placeholder 4b">
            <a:extLst>
              <a:ext uri="{FF2B5EF4-FFF2-40B4-BE49-F238E27FC236}">
                <a16:creationId xmlns:a16="http://schemas.microsoft.com/office/drawing/2014/main" id="{1A29A235-9167-4F27-B5C3-CB2ACCB16273}"/>
              </a:ext>
            </a:extLst>
          </p:cNvPr>
          <p:cNvSpPr>
            <a:spLocks noGrp="1"/>
          </p:cNvSpPr>
          <p:nvPr>
            <p:ph sz="half" idx="29" hasCustomPrompt="1"/>
          </p:nvPr>
        </p:nvSpPr>
        <p:spPr>
          <a:xfrm>
            <a:off x="9434265"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30" name="Text Placeholder 4a">
            <a:extLst>
              <a:ext uri="{FF2B5EF4-FFF2-40B4-BE49-F238E27FC236}">
                <a16:creationId xmlns:a16="http://schemas.microsoft.com/office/drawing/2014/main" id="{778778C9-2C47-4D08-ADDF-45D2A93DCBD3}"/>
              </a:ext>
            </a:extLst>
          </p:cNvPr>
          <p:cNvSpPr>
            <a:spLocks noGrp="1"/>
          </p:cNvSpPr>
          <p:nvPr>
            <p:ph sz="half" idx="28" hasCustomPrompt="1"/>
          </p:nvPr>
        </p:nvSpPr>
        <p:spPr>
          <a:xfrm>
            <a:off x="9434265"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4" name="Picture Placeholder 4">
            <a:extLst>
              <a:ext uri="{FF2B5EF4-FFF2-40B4-BE49-F238E27FC236}">
                <a16:creationId xmlns:a16="http://schemas.microsoft.com/office/drawing/2014/main" id="{EF36742C-82DA-4933-9D07-A891DC81BF22}"/>
              </a:ext>
            </a:extLst>
          </p:cNvPr>
          <p:cNvSpPr>
            <a:spLocks noGrp="1"/>
          </p:cNvSpPr>
          <p:nvPr>
            <p:ph type="pic" idx="20"/>
          </p:nvPr>
        </p:nvSpPr>
        <p:spPr>
          <a:xfrm>
            <a:off x="9877566"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9" name="Oval 4">
            <a:extLst>
              <a:ext uri="{FF2B5EF4-FFF2-40B4-BE49-F238E27FC236}">
                <a16:creationId xmlns:a16="http://schemas.microsoft.com/office/drawing/2014/main" id="{B6A79364-8CF2-4CE5-8BCA-87345CE51044}"/>
              </a:ext>
            </a:extLst>
          </p:cNvPr>
          <p:cNvSpPr/>
          <p:nvPr userDrawn="1"/>
        </p:nvSpPr>
        <p:spPr>
          <a:xfrm>
            <a:off x="9784841"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b">
            <a:extLst>
              <a:ext uri="{FF2B5EF4-FFF2-40B4-BE49-F238E27FC236}">
                <a16:creationId xmlns:a16="http://schemas.microsoft.com/office/drawing/2014/main" id="{D2D81906-7A9A-4C0B-89FC-E990B885BF39}"/>
              </a:ext>
            </a:extLst>
          </p:cNvPr>
          <p:cNvSpPr>
            <a:spLocks noGrp="1"/>
          </p:cNvSpPr>
          <p:nvPr>
            <p:ph sz="half" idx="25" hasCustomPrompt="1"/>
          </p:nvPr>
        </p:nvSpPr>
        <p:spPr>
          <a:xfrm>
            <a:off x="6256856"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5" name="Text Placeholder 3a">
            <a:extLst>
              <a:ext uri="{FF2B5EF4-FFF2-40B4-BE49-F238E27FC236}">
                <a16:creationId xmlns:a16="http://schemas.microsoft.com/office/drawing/2014/main" id="{99337B20-4CC7-4009-A4E8-FF02DFAE129C}"/>
              </a:ext>
            </a:extLst>
          </p:cNvPr>
          <p:cNvSpPr>
            <a:spLocks noGrp="1"/>
          </p:cNvSpPr>
          <p:nvPr>
            <p:ph sz="half" idx="24" hasCustomPrompt="1"/>
          </p:nvPr>
        </p:nvSpPr>
        <p:spPr>
          <a:xfrm>
            <a:off x="6256856"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6705465"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8" name="Oval 3">
            <a:extLst>
              <a:ext uri="{FF2B5EF4-FFF2-40B4-BE49-F238E27FC236}">
                <a16:creationId xmlns:a16="http://schemas.microsoft.com/office/drawing/2014/main" id="{D604F2E7-49C4-4E3A-BA01-3AAB9D427E3F}"/>
              </a:ext>
            </a:extLst>
          </p:cNvPr>
          <p:cNvSpPr/>
          <p:nvPr userDrawn="1"/>
        </p:nvSpPr>
        <p:spPr>
          <a:xfrm>
            <a:off x="6612740"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b">
            <a:extLst>
              <a:ext uri="{FF2B5EF4-FFF2-40B4-BE49-F238E27FC236}">
                <a16:creationId xmlns:a16="http://schemas.microsoft.com/office/drawing/2014/main" id="{D7365743-7CE4-4FA8-8B0B-F2570F35E0E5}"/>
              </a:ext>
            </a:extLst>
          </p:cNvPr>
          <p:cNvSpPr>
            <a:spLocks noGrp="1"/>
          </p:cNvSpPr>
          <p:nvPr>
            <p:ph sz="half" idx="22" hasCustomPrompt="1"/>
          </p:nvPr>
        </p:nvSpPr>
        <p:spPr>
          <a:xfrm>
            <a:off x="3130527"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1" name="Text Placeholder 2a">
            <a:extLst>
              <a:ext uri="{FF2B5EF4-FFF2-40B4-BE49-F238E27FC236}">
                <a16:creationId xmlns:a16="http://schemas.microsoft.com/office/drawing/2014/main" id="{B7C73F9F-0C6B-415A-85AE-B78C31C59E61}"/>
              </a:ext>
            </a:extLst>
          </p:cNvPr>
          <p:cNvSpPr>
            <a:spLocks noGrp="1"/>
          </p:cNvSpPr>
          <p:nvPr>
            <p:ph sz="half" idx="21" hasCustomPrompt="1"/>
          </p:nvPr>
        </p:nvSpPr>
        <p:spPr>
          <a:xfrm>
            <a:off x="3130527"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36" name="Oval 2">
            <a:extLst>
              <a:ext uri="{FF2B5EF4-FFF2-40B4-BE49-F238E27FC236}">
                <a16:creationId xmlns:a16="http://schemas.microsoft.com/office/drawing/2014/main" id="{2B875BE3-EDBB-45F1-973D-3D8FE472A471}"/>
              </a:ext>
            </a:extLst>
          </p:cNvPr>
          <p:cNvSpPr/>
          <p:nvPr userDrawn="1"/>
        </p:nvSpPr>
        <p:spPr>
          <a:xfrm>
            <a:off x="3440639"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55283"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55283"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492740"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7" name="Oval 1">
            <a:extLst>
              <a:ext uri="{FF2B5EF4-FFF2-40B4-BE49-F238E27FC236}">
                <a16:creationId xmlns:a16="http://schemas.microsoft.com/office/drawing/2014/main" id="{2787829E-EEB1-4AE1-B17E-EE6E2FBD230A}"/>
              </a:ext>
            </a:extLst>
          </p:cNvPr>
          <p:cNvSpPr/>
          <p:nvPr userDrawn="1"/>
        </p:nvSpPr>
        <p:spPr>
          <a:xfrm>
            <a:off x="399542"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a:extLst>
              <a:ext uri="{FF2B5EF4-FFF2-40B4-BE49-F238E27FC236}">
                <a16:creationId xmlns:a16="http://schemas.microsoft.com/office/drawing/2014/main" id="{F02F969A-CD4F-4F8A-817E-07F0AF7763BA}"/>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56335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7C137721-040B-4696-9E21-8874C486383F}"/>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a:extLst>
              <a:ext uri="{FF2B5EF4-FFF2-40B4-BE49-F238E27FC236}">
                <a16:creationId xmlns:a16="http://schemas.microsoft.com/office/drawing/2014/main" id="{8FE660B7-A519-4F6D-AC19-E715D1BD7743}"/>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6" name="Content Placeholder 2">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1">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itle">
            <a:extLst>
              <a:ext uri="{FF2B5EF4-FFF2-40B4-BE49-F238E27FC236}">
                <a16:creationId xmlns:a16="http://schemas.microsoft.com/office/drawing/2014/main" id="{2F829D21-1687-4094-B1C2-50C6B041D065}"/>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70181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9E7C685F-1480-4BC0-B7CD-E9853276C78E}"/>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a:extLst>
              <a:ext uri="{FF2B5EF4-FFF2-40B4-BE49-F238E27FC236}">
                <a16:creationId xmlns:a16="http://schemas.microsoft.com/office/drawing/2014/main" id="{F4BE94C1-9CFA-48A1-B88B-52BC4FB6EBA5}"/>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8" name="Title">
            <a:extLst>
              <a:ext uri="{FF2B5EF4-FFF2-40B4-BE49-F238E27FC236}">
                <a16:creationId xmlns:a16="http://schemas.microsoft.com/office/drawing/2014/main" id="{DD0C31A5-E6CA-4A98-9391-7ED9EE3E16DB}"/>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222534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994FD936-8F73-40AD-8F9B-5D0E82D9DDF0}"/>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a:extLst>
              <a:ext uri="{FF2B5EF4-FFF2-40B4-BE49-F238E27FC236}">
                <a16:creationId xmlns:a16="http://schemas.microsoft.com/office/drawing/2014/main" id="{F0B6617D-9E58-4EA4-99CB-FD577975950A}"/>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Tree>
    <p:extLst>
      <p:ext uri="{BB962C8B-B14F-4D97-AF65-F5344CB8AC3E}">
        <p14:creationId xmlns:p14="http://schemas.microsoft.com/office/powerpoint/2010/main" val="133907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act Us">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ocial media links">
            <a:extLst>
              <a:ext uri="{FF2B5EF4-FFF2-40B4-BE49-F238E27FC236}">
                <a16:creationId xmlns:a16="http://schemas.microsoft.com/office/drawing/2014/main" id="{E2EF5340-22E6-4DA2-96A7-A9EEB1D8C17F}"/>
              </a:ext>
            </a:extLst>
          </p:cNvPr>
          <p:cNvSpPr txBox="1">
            <a:spLocks/>
          </p:cNvSpPr>
          <p:nvPr userDrawn="1"/>
        </p:nvSpPr>
        <p:spPr>
          <a:xfrm>
            <a:off x="2013385" y="4291864"/>
            <a:ext cx="4625539"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t>TBD</a:t>
            </a:r>
          </a:p>
          <a:p>
            <a:endParaRPr lang="en-US"/>
          </a:p>
          <a:p>
            <a:r>
              <a:rPr lang="en-US"/>
              <a:t>NIHGrantsEvents@nih.gov</a:t>
            </a:r>
          </a:p>
          <a:p>
            <a:endParaRPr lang="en-US"/>
          </a:p>
          <a:p>
            <a:r>
              <a:rPr lang="en-US"/>
              <a:t>@NIHGrants</a:t>
            </a:r>
          </a:p>
        </p:txBody>
      </p:sp>
      <p:sp>
        <p:nvSpPr>
          <p:cNvPr id="11" name="Social media outlets">
            <a:extLst>
              <a:ext uri="{FF2B5EF4-FFF2-40B4-BE49-F238E27FC236}">
                <a16:creationId xmlns:a16="http://schemas.microsoft.com/office/drawing/2014/main" id="{12EA7E87-1DFD-4E9F-9E7A-DEF6A916ECCF}"/>
              </a:ext>
            </a:extLst>
          </p:cNvPr>
          <p:cNvSpPr txBox="1">
            <a:spLocks/>
          </p:cNvSpPr>
          <p:nvPr userDrawn="1"/>
        </p:nvSpPr>
        <p:spPr>
          <a:xfrm>
            <a:off x="552450" y="4335578"/>
            <a:ext cx="1613336"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a:t>WEBSITE </a:t>
            </a:r>
          </a:p>
          <a:p>
            <a:pPr algn="l"/>
            <a:endParaRPr lang="en-US"/>
          </a:p>
          <a:p>
            <a:pPr algn="l"/>
            <a:r>
              <a:rPr lang="en-US"/>
              <a:t>EMAIL </a:t>
            </a:r>
          </a:p>
          <a:p>
            <a:pPr algn="l"/>
            <a:endParaRPr lang="en-US"/>
          </a:p>
          <a:p>
            <a:pPr algn="l"/>
            <a:r>
              <a:rPr lang="en-US"/>
              <a:t>TWITTER </a:t>
            </a:r>
          </a:p>
        </p:txBody>
      </p:sp>
      <p:sp>
        <p:nvSpPr>
          <p:cNvPr id="13" name="Title">
            <a:extLst>
              <a:ext uri="{FF2B5EF4-FFF2-40B4-BE49-F238E27FC236}">
                <a16:creationId xmlns:a16="http://schemas.microsoft.com/office/drawing/2014/main" id="{1FAF5A08-4F41-4A1E-B92D-888C0D675312}"/>
              </a:ext>
            </a:extLst>
          </p:cNvPr>
          <p:cNvSpPr txBox="1">
            <a:spLocks/>
          </p:cNvSpPr>
          <p:nvPr userDrawn="1"/>
        </p:nvSpPr>
        <p:spPr>
          <a:xfrm>
            <a:off x="167317" y="2766218"/>
            <a:ext cx="3996937" cy="1325563"/>
          </a:xfrm>
          <a:prstGeom prst="rect">
            <a:avLst/>
          </a:prstGeom>
        </p:spPr>
        <p:txBody>
          <a:bodyPr anchor="ctr">
            <a:norm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Contact Us</a:t>
            </a:r>
          </a:p>
        </p:txBody>
      </p:sp>
      <p:pic>
        <p:nvPicPr>
          <p:cNvPr id="3" name="Picture 2" descr="National Institutes of Health Logo: Turning Discovery Into Health">
            <a:extLst>
              <a:ext uri="{FF2B5EF4-FFF2-40B4-BE49-F238E27FC236}">
                <a16:creationId xmlns:a16="http://schemas.microsoft.com/office/drawing/2014/main" id="{EC43E4D3-2873-EAC7-B270-F5F9A2F5352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115300" y="3164136"/>
            <a:ext cx="3414878" cy="529725"/>
          </a:xfrm>
          <a:prstGeom prst="rect">
            <a:avLst/>
          </a:prstGeom>
        </p:spPr>
      </p:pic>
      <p:pic>
        <p:nvPicPr>
          <p:cNvPr id="4" name="Picture 3" descr="HHS logo">
            <a:extLst>
              <a:ext uri="{FF2B5EF4-FFF2-40B4-BE49-F238E27FC236}">
                <a16:creationId xmlns:a16="http://schemas.microsoft.com/office/drawing/2014/main" id="{AB788C02-BC84-E836-ABB4-B55363E1360E}"/>
              </a:ext>
            </a:extLst>
          </p:cNvPr>
          <p:cNvPicPr>
            <a:picLocks noChangeAspect="1"/>
          </p:cNvPicPr>
          <p:nvPr userDrawn="1"/>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15175" y="3049808"/>
            <a:ext cx="876248" cy="794465"/>
          </a:xfrm>
          <a:prstGeom prst="rect">
            <a:avLst/>
          </a:prstGeom>
        </p:spPr>
      </p:pic>
    </p:spTree>
    <p:extLst>
      <p:ext uri="{BB962C8B-B14F-4D97-AF65-F5344CB8AC3E}">
        <p14:creationId xmlns:p14="http://schemas.microsoft.com/office/powerpoint/2010/main" val="2081864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or pull quote">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6D1DDBC-2885-45F4-A36C-93F35D0D15EC}"/>
              </a:ext>
            </a:extLst>
          </p:cNvPr>
          <p:cNvSpPr/>
          <p:nvPr userDrawn="1"/>
        </p:nvSpPr>
        <p:spPr>
          <a:xfrm>
            <a:off x="914400" y="934648"/>
            <a:ext cx="10325100" cy="4316931"/>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a:extLst>
              <a:ext uri="{FF2B5EF4-FFF2-40B4-BE49-F238E27FC236}">
                <a16:creationId xmlns:a16="http://schemas.microsoft.com/office/drawing/2014/main" id="{508930F0-E118-4C84-B457-FECE21F707C4}"/>
              </a:ext>
            </a:extLst>
          </p:cNvPr>
          <p:cNvSpPr/>
          <p:nvPr userDrawn="1"/>
        </p:nvSpPr>
        <p:spPr>
          <a:xfrm>
            <a:off x="5161844" y="1527399"/>
            <a:ext cx="1868311" cy="15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1">
            <a:extLst>
              <a:ext uri="{FF2B5EF4-FFF2-40B4-BE49-F238E27FC236}">
                <a16:creationId xmlns:a16="http://schemas.microsoft.com/office/drawing/2014/main" id="{550EDEDA-96DE-4DF0-8227-D77DF6944931}"/>
              </a:ext>
            </a:extLst>
          </p:cNvPr>
          <p:cNvSpPr>
            <a:spLocks noGrp="1"/>
          </p:cNvSpPr>
          <p:nvPr>
            <p:ph type="title" hasCustomPrompt="1"/>
          </p:nvPr>
        </p:nvSpPr>
        <p:spPr>
          <a:xfrm>
            <a:off x="1752601" y="1933574"/>
            <a:ext cx="8696324" cy="2982913"/>
          </a:xfrm>
        </p:spPr>
        <p:txBody>
          <a:bodyPr anchor="t">
            <a:normAutofit/>
          </a:bodyPr>
          <a:lstStyle>
            <a:lvl1pPr algn="ct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br>
              <a:rPr lang="en-US"/>
            </a:br>
            <a:br>
              <a:rPr lang="en-US"/>
            </a:br>
            <a:r>
              <a:rPr lang="en-US"/>
              <a:t>Click to edit Master title style</a:t>
            </a:r>
          </a:p>
        </p:txBody>
      </p:sp>
      <p:pic>
        <p:nvPicPr>
          <p:cNvPr id="3" name="Picture 2" descr="National Institutes of Health Logo: Turning Discovery Into Health">
            <a:extLst>
              <a:ext uri="{FF2B5EF4-FFF2-40B4-BE49-F238E27FC236}">
                <a16:creationId xmlns:a16="http://schemas.microsoft.com/office/drawing/2014/main" id="{87DB9C2C-EB91-0678-5958-D9767CAF69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62313" y="5838277"/>
            <a:ext cx="4224537" cy="655321"/>
          </a:xfrm>
          <a:prstGeom prst="rect">
            <a:avLst/>
          </a:prstGeom>
        </p:spPr>
      </p:pic>
      <p:pic>
        <p:nvPicPr>
          <p:cNvPr id="2" name="Picture 1" descr="HHS logo">
            <a:extLst>
              <a:ext uri="{FF2B5EF4-FFF2-40B4-BE49-F238E27FC236}">
                <a16:creationId xmlns:a16="http://schemas.microsoft.com/office/drawing/2014/main" id="{96D5C3A3-3705-E066-4509-9658451263B7}"/>
              </a:ext>
            </a:extLst>
          </p:cNvPr>
          <p:cNvPicPr>
            <a:picLocks noChangeAspect="1"/>
          </p:cNvPicPr>
          <p:nvPr userDrawn="1"/>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00475" y="5742796"/>
            <a:ext cx="904823" cy="820373"/>
          </a:xfrm>
          <a:prstGeom prst="rect">
            <a:avLst/>
          </a:prstGeom>
        </p:spPr>
      </p:pic>
    </p:spTree>
    <p:extLst>
      <p:ext uri="{BB962C8B-B14F-4D97-AF65-F5344CB8AC3E}">
        <p14:creationId xmlns:p14="http://schemas.microsoft.com/office/powerpoint/2010/main" val="296048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3A27A7C9-800A-4E58-A631-1629E2BE053E}"/>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a:extLst>
              <a:ext uri="{FF2B5EF4-FFF2-40B4-BE49-F238E27FC236}">
                <a16:creationId xmlns:a16="http://schemas.microsoft.com/office/drawing/2014/main" id="{31AE2E3A-B551-4C79-95B3-79B7CC87EB5A}"/>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3" name="Content Placeholder">
            <a:extLst>
              <a:ext uri="{FF2B5EF4-FFF2-40B4-BE49-F238E27FC236}">
                <a16:creationId xmlns:a16="http://schemas.microsoft.com/office/drawing/2014/main" id="{37301DAC-9CD1-487B-9237-981D9C492F0A}"/>
              </a:ext>
            </a:extLst>
          </p:cNvPr>
          <p:cNvSpPr>
            <a:spLocks noGrp="1"/>
          </p:cNvSpPr>
          <p:nvPr>
            <p:ph idx="1"/>
          </p:nvPr>
        </p:nvSpPr>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08485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104B3E22-0A91-478D-9892-466993449C13}"/>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65354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bleed image">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3CF497EF-421E-4E19-A933-1544B37FA412}"/>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a:extLst>
              <a:ext uri="{FF2B5EF4-FFF2-40B4-BE49-F238E27FC236}">
                <a16:creationId xmlns:a16="http://schemas.microsoft.com/office/drawing/2014/main" id="{5B0724C6-7FA0-4CD2-AEA1-3F66C7113541}"/>
              </a:ext>
            </a:extLst>
          </p:cNvPr>
          <p:cNvSpPr>
            <a:spLocks noGrp="1"/>
          </p:cNvSpPr>
          <p:nvPr>
            <p:ph type="pic" idx="1"/>
          </p:nvPr>
        </p:nvSpPr>
        <p:spPr>
          <a:xfrm>
            <a:off x="0" y="1825626"/>
            <a:ext cx="5995988" cy="4351338"/>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a:extLst>
              <a:ext uri="{FF2B5EF4-FFF2-40B4-BE49-F238E27FC236}">
                <a16:creationId xmlns:a16="http://schemas.microsoft.com/office/drawing/2014/main" id="{B1FE13CA-7956-4B78-9E6C-A61CB4E5ADD4}"/>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06153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with chart">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2EE3B9EE-A748-4B35-BF88-C816B28AC78F}"/>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title="Chart placeholder">
            <a:extLst>
              <a:ext uri="{FF2B5EF4-FFF2-40B4-BE49-F238E27FC236}">
                <a16:creationId xmlns:a16="http://schemas.microsoft.com/office/drawing/2014/main" id="{D1BEC2BA-8BC6-4361-B2A4-C43533CC075A}"/>
              </a:ext>
            </a:extLst>
          </p:cNvPr>
          <p:cNvSpPr>
            <a:spLocks noGrp="1"/>
          </p:cNvSpPr>
          <p:nvPr>
            <p:ph type="chart" sz="quarter" idx="13"/>
          </p:nvPr>
        </p:nvSpPr>
        <p:spPr>
          <a:xfrm>
            <a:off x="838200" y="1825625"/>
            <a:ext cx="5180013" cy="4351338"/>
          </a:xfrm>
        </p:spPr>
        <p:txBody>
          <a:bodyPr/>
          <a:lstStyle/>
          <a:p>
            <a:endParaRPr lang="en-US"/>
          </a:p>
        </p:txBody>
      </p:sp>
      <p:sp>
        <p:nvSpPr>
          <p:cNvPr id="10" name="Title">
            <a:extLst>
              <a:ext uri="{FF2B5EF4-FFF2-40B4-BE49-F238E27FC236}">
                <a16:creationId xmlns:a16="http://schemas.microsoft.com/office/drawing/2014/main" id="{57A2335E-09D5-4D2E-B842-44E8BDCD49F8}"/>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69257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vidual bio/moderator">
    <p:spTree>
      <p:nvGrpSpPr>
        <p:cNvPr id="1" name=""/>
        <p:cNvGrpSpPr/>
        <p:nvPr/>
      </p:nvGrpSpPr>
      <p:grpSpPr>
        <a:xfrm>
          <a:off x="0" y="0"/>
          <a:ext cx="0" cy="0"/>
          <a:chOff x="0" y="0"/>
          <a:chExt cx="0" cy="0"/>
        </a:xfrm>
      </p:grpSpPr>
      <p:sp>
        <p:nvSpPr>
          <p:cNvPr id="19" name="Rectangle">
            <a:extLst>
              <a:ext uri="{FF2B5EF4-FFF2-40B4-BE49-F238E27FC236}">
                <a16:creationId xmlns:a16="http://schemas.microsoft.com/office/drawing/2014/main" id="{7A1FEF7D-9C53-4520-8290-6E3DB9F89483}"/>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39992" y="5481291"/>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39992" y="5217589"/>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1992481" y="2157284"/>
            <a:ext cx="2743200" cy="2743200"/>
          </a:xfrm>
          <a:prstGeom prst="ellipse">
            <a:avLst/>
          </a:prstGeom>
          <a:solidFill>
            <a:schemeClr val="bg1"/>
          </a:solid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Content Placeholder">
            <a:extLst>
              <a:ext uri="{FF2B5EF4-FFF2-40B4-BE49-F238E27FC236}">
                <a16:creationId xmlns:a16="http://schemas.microsoft.com/office/drawing/2014/main" id="{2991CCDD-8D32-446F-96EF-DB143B612225}"/>
              </a:ext>
            </a:extLst>
          </p:cNvPr>
          <p:cNvSpPr>
            <a:spLocks noGrp="1"/>
          </p:cNvSpPr>
          <p:nvPr>
            <p:ph sz="half" idx="2"/>
          </p:nvPr>
        </p:nvSpPr>
        <p:spPr>
          <a:xfrm>
            <a:off x="6172200" y="1825625"/>
            <a:ext cx="5181600" cy="4351338"/>
          </a:xfrm>
        </p:spPr>
        <p:txBody>
          <a:bodyPr anchor="ct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Oval">
            <a:extLst>
              <a:ext uri="{FF2B5EF4-FFF2-40B4-BE49-F238E27FC236}">
                <a16:creationId xmlns:a16="http://schemas.microsoft.com/office/drawing/2014/main" id="{6B815260-A5D0-4FA7-A4C9-BC8761B49EC3}"/>
              </a:ext>
            </a:extLst>
          </p:cNvPr>
          <p:cNvSpPr/>
          <p:nvPr userDrawn="1"/>
        </p:nvSpPr>
        <p:spPr>
          <a:xfrm>
            <a:off x="1874215" y="2039018"/>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a:extLst>
              <a:ext uri="{FF2B5EF4-FFF2-40B4-BE49-F238E27FC236}">
                <a16:creationId xmlns:a16="http://schemas.microsoft.com/office/drawing/2014/main" id="{353F6414-3B35-4174-B310-CAB0034FFA34}"/>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27351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et team -1 ">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9CF65BDA-AF7A-4938-AF18-CFFFAD9B23E1}"/>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18" name="Text Placeholder 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4" name="Oval 3">
            <a:extLst>
              <a:ext uri="{FF2B5EF4-FFF2-40B4-BE49-F238E27FC236}">
                <a16:creationId xmlns:a16="http://schemas.microsoft.com/office/drawing/2014/main" id="{1E95E197-296B-486D-948A-76666AA18A65}"/>
              </a:ext>
            </a:extLst>
          </p:cNvPr>
          <p:cNvSpPr/>
          <p:nvPr userDrawn="1"/>
        </p:nvSpPr>
        <p:spPr>
          <a:xfrm>
            <a:off x="4597543" y="2074004"/>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4715808" y="2192269"/>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a:extLst>
              <a:ext uri="{FF2B5EF4-FFF2-40B4-BE49-F238E27FC236}">
                <a16:creationId xmlns:a16="http://schemas.microsoft.com/office/drawing/2014/main" id="{A29CEF48-00D1-4EC3-AD76-D7D6FAF24E8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6512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et team - 2">
    <p:spTree>
      <p:nvGrpSpPr>
        <p:cNvPr id="1" name=""/>
        <p:cNvGrpSpPr/>
        <p:nvPr/>
      </p:nvGrpSpPr>
      <p:grpSpPr>
        <a:xfrm>
          <a:off x="0" y="0"/>
          <a:ext cx="0" cy="0"/>
          <a:chOff x="0" y="0"/>
          <a:chExt cx="0" cy="0"/>
        </a:xfrm>
      </p:grpSpPr>
      <p:sp>
        <p:nvSpPr>
          <p:cNvPr id="24" name="Rectangle">
            <a:extLst>
              <a:ext uri="{FF2B5EF4-FFF2-40B4-BE49-F238E27FC236}">
                <a16:creationId xmlns:a16="http://schemas.microsoft.com/office/drawing/2014/main" id="{EA7A69B1-4CD4-44A8-BDC6-06666FB363BB}"/>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20" name="Text Placeholder 2b">
            <a:extLst>
              <a:ext uri="{FF2B5EF4-FFF2-40B4-BE49-F238E27FC236}">
                <a16:creationId xmlns:a16="http://schemas.microsoft.com/office/drawing/2014/main" id="{46DB1E9E-5598-4E21-B6BC-593DBC2C0BE0}"/>
              </a:ext>
            </a:extLst>
          </p:cNvPr>
          <p:cNvSpPr>
            <a:spLocks noGrp="1"/>
          </p:cNvSpPr>
          <p:nvPr>
            <p:ph sz="half" idx="19" hasCustomPrompt="1"/>
          </p:nvPr>
        </p:nvSpPr>
        <p:spPr>
          <a:xfrm>
            <a:off x="6653382"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Text Placeholder 2a">
            <a:extLst>
              <a:ext uri="{FF2B5EF4-FFF2-40B4-BE49-F238E27FC236}">
                <a16:creationId xmlns:a16="http://schemas.microsoft.com/office/drawing/2014/main" id="{FB4A923A-27A2-4AB0-887F-2C09A3379A0E}"/>
              </a:ext>
            </a:extLst>
          </p:cNvPr>
          <p:cNvSpPr>
            <a:spLocks noGrp="1"/>
          </p:cNvSpPr>
          <p:nvPr>
            <p:ph sz="half" idx="18" hasCustomPrompt="1"/>
          </p:nvPr>
        </p:nvSpPr>
        <p:spPr>
          <a:xfrm>
            <a:off x="6653382"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2047606"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5" name="Oval 2">
            <a:extLst>
              <a:ext uri="{FF2B5EF4-FFF2-40B4-BE49-F238E27FC236}">
                <a16:creationId xmlns:a16="http://schemas.microsoft.com/office/drawing/2014/main" id="{428F8D71-B409-4E39-8278-084A09EA4E09}"/>
              </a:ext>
            </a:extLst>
          </p:cNvPr>
          <p:cNvSpPr/>
          <p:nvPr userDrawn="1"/>
        </p:nvSpPr>
        <p:spPr>
          <a:xfrm>
            <a:off x="7087605" y="2192269"/>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95117"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95117"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1">
            <a:extLst>
              <a:ext uri="{FF2B5EF4-FFF2-40B4-BE49-F238E27FC236}">
                <a16:creationId xmlns:a16="http://schemas.microsoft.com/office/drawing/2014/main" id="{D826CE8B-31FB-4ED2-92ED-C93D69D5FEB3}"/>
              </a:ext>
            </a:extLst>
          </p:cNvPr>
          <p:cNvSpPr>
            <a:spLocks noGrp="1"/>
          </p:cNvSpPr>
          <p:nvPr>
            <p:ph type="pic" idx="14"/>
          </p:nvPr>
        </p:nvSpPr>
        <p:spPr>
          <a:xfrm>
            <a:off x="7205871"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Oval 1">
            <a:extLst>
              <a:ext uri="{FF2B5EF4-FFF2-40B4-BE49-F238E27FC236}">
                <a16:creationId xmlns:a16="http://schemas.microsoft.com/office/drawing/2014/main" id="{0822A345-BBDB-4B7F-B49C-1F56538757FE}"/>
              </a:ext>
            </a:extLst>
          </p:cNvPr>
          <p:cNvSpPr/>
          <p:nvPr userDrawn="1"/>
        </p:nvSpPr>
        <p:spPr>
          <a:xfrm>
            <a:off x="1929340" y="2192269"/>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8789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9E11EA67-2F6B-4F3E-95AC-3E985C19337C}"/>
              </a:ext>
            </a:extLst>
          </p:cNvPr>
          <p:cNvSpPr>
            <a:spLocks noGrp="1"/>
          </p:cNvSpPr>
          <p:nvPr>
            <p:ph type="sldNum" sz="quarter" idx="4"/>
          </p:nvPr>
        </p:nvSpPr>
        <p:spPr>
          <a:xfrm>
            <a:off x="8634453" y="6356350"/>
            <a:ext cx="2743200" cy="365125"/>
          </a:xfrm>
          <a:prstGeom prst="rect">
            <a:avLst/>
          </a:prstGeom>
        </p:spPr>
        <p:txBody>
          <a:bodyPr vert="horz" lIns="91440" tIns="45720" rIns="91440" bIns="45720" rtlCol="0"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3" name="Text Placeholder">
            <a:extLst>
              <a:ext uri="{FF2B5EF4-FFF2-40B4-BE49-F238E27FC236}">
                <a16:creationId xmlns:a16="http://schemas.microsoft.com/office/drawing/2014/main" id="{39EC2936-D94A-4740-B83D-1EA436B25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6D548E5B-1AD2-44B7-B761-15D7A1413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7" name="Picture 6" descr="Graphical user interface, text&#10;&#10;Description automatically generated">
            <a:extLst>
              <a:ext uri="{FF2B5EF4-FFF2-40B4-BE49-F238E27FC236}">
                <a16:creationId xmlns:a16="http://schemas.microsoft.com/office/drawing/2014/main" id="{C7588560-3F82-EAE0-B369-8CDB29DB1752}"/>
              </a:ext>
            </a:extLst>
          </p:cNvPr>
          <p:cNvPicPr>
            <a:picLocks noChangeAspect="1"/>
          </p:cNvPicPr>
          <p:nvPr userDrawn="1"/>
        </p:nvPicPr>
        <p:blipFill>
          <a:blip r:embed="rId17"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9957" y="6301710"/>
            <a:ext cx="2464694" cy="382330"/>
          </a:xfrm>
          <a:prstGeom prst="rect">
            <a:avLst/>
          </a:prstGeom>
        </p:spPr>
      </p:pic>
    </p:spTree>
    <p:extLst>
      <p:ext uri="{BB962C8B-B14F-4D97-AF65-F5344CB8AC3E}">
        <p14:creationId xmlns:p14="http://schemas.microsoft.com/office/powerpoint/2010/main" val="4107697721"/>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50" r:id="rId3"/>
    <p:sldLayoutId id="2147483652" r:id="rId4"/>
    <p:sldLayoutId id="2147483664" r:id="rId5"/>
    <p:sldLayoutId id="2147483670" r:id="rId6"/>
    <p:sldLayoutId id="2147483669" r:id="rId7"/>
    <p:sldLayoutId id="2147483668" r:id="rId8"/>
    <p:sldLayoutId id="2147483667" r:id="rId9"/>
    <p:sldLayoutId id="2147483665" r:id="rId10"/>
    <p:sldLayoutId id="2147483666" r:id="rId11"/>
    <p:sldLayoutId id="2147483653" r:id="rId12"/>
    <p:sldLayoutId id="2147483654" r:id="rId13"/>
    <p:sldLayoutId id="2147483655" r:id="rId14"/>
    <p:sldLayoutId id="2147483662" r:id="rId15"/>
  </p:sldLayoutIdLst>
  <p:hf hdr="0" ftr="0" dt="0"/>
  <p:txStyles>
    <p:titleStyle>
      <a:lvl1pPr algn="l" defTabSz="914400" rtl="0" eaLnBrk="1" latinLnBrk="0" hangingPunct="1">
        <a:lnSpc>
          <a:spcPct val="90000"/>
        </a:lnSpc>
        <a:spcBef>
          <a:spcPct val="0"/>
        </a:spcBef>
        <a:buNone/>
        <a:defRPr sz="4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grants.nih.gov/grants/guide/notice-files/NOT-OD-24-086.html"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hyperlink" Target="https://grants.nih.gov/grants/how-to-apply-application-guide.html"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grants.nih.gov/grants/guide/subscribe.htm" TargetMode="External"/><Relationship Id="rId2" Type="http://schemas.openxmlformats.org/officeDocument/2006/relationships/hyperlink" Target="https://grants.nih.gov/funding/searchguide/index.html#/"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grants.nih.gov/grants/guide/notice-files/NOT-OD-24-086.html" TargetMode="External"/><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linkedin.com/company/office-of-extramural-research/" TargetMode="External"/><Relationship Id="rId2" Type="http://schemas.openxmlformats.org/officeDocument/2006/relationships/hyperlink" Target="https://grants.nih.gov/funding/searchguide/index.html" TargetMode="External"/><Relationship Id="rId1" Type="http://schemas.openxmlformats.org/officeDocument/2006/relationships/slideLayout" Target="../slideLayouts/slideLayout3.xml"/><Relationship Id="rId5" Type="http://schemas.openxmlformats.org/officeDocument/2006/relationships/hyperlink" Target="https://grants.nih.gov/policy/peer/simplifying-review/applicant-guidance.htm&#8203;" TargetMode="External"/><Relationship Id="rId4" Type="http://schemas.openxmlformats.org/officeDocument/2006/relationships/hyperlink" Target="https://grants.nih.gov/policy/peer/simplifying-review/applicant-guidance.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grants.nih.gov/policy/peer/simplifying-review.htm"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hyperlink" Target="https://hscmd.org/community-initiatives-and-outreach/hhs-logo/" TargetMode="Externa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14.svg"/><Relationship Id="rId5" Type="http://schemas.openxmlformats.org/officeDocument/2006/relationships/diagramQuickStyle" Target="../diagrams/quickStyle1.xml"/><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hyperlink" Target="http://grants.nih.gov/grants/guide/notice-files/NOT-OD-24-010.html" TargetMode="External"/><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hyperlink" Target="https://grants.nih.gov/learning-center/simplified-peer-review-framework" TargetMode="Externa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grants.nih.gov/grants/guide/notice-files/NOT-OD-24-010.html" TargetMode="External"/><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svg"/><Relationship Id="rId10" Type="http://schemas.openxmlformats.org/officeDocument/2006/relationships/hyperlink" Target="https://www.csr.nih.gov/reviewmatters/2023/10/19/announcing-a-simplified-review-framework-for-nih-research-project-grant-applications/" TargetMode="External"/><Relationship Id="rId4" Type="http://schemas.openxmlformats.org/officeDocument/2006/relationships/image" Target="../media/image19.png"/><Relationship Id="rId9" Type="http://schemas.openxmlformats.org/officeDocument/2006/relationships/hyperlink" Target="https://nexus.od.nih.gov/all/2023/10/19/announcing-a-simplified-review-framework-for-nih-research-project-grant-applica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6E3C460-C493-4BF5-98EF-095BF507A248}"/>
              </a:ext>
            </a:extLst>
          </p:cNvPr>
          <p:cNvSpPr>
            <a:spLocks noGrp="1"/>
          </p:cNvSpPr>
          <p:nvPr>
            <p:ph type="ctrTitle"/>
          </p:nvPr>
        </p:nvSpPr>
        <p:spPr>
          <a:xfrm>
            <a:off x="966787" y="2229642"/>
            <a:ext cx="10258425" cy="2398715"/>
          </a:xfrm>
        </p:spPr>
        <p:txBody>
          <a:bodyPr/>
          <a:lstStyle/>
          <a:p>
            <a:r>
              <a:rPr lang="en-US" sz="4800">
                <a:latin typeface="+mn-lt"/>
              </a:rPr>
              <a:t>Simplified Review Framework for Research Project Grants (RPGs)</a:t>
            </a:r>
            <a:br>
              <a:rPr lang="en-US">
                <a:latin typeface="+mn-lt"/>
              </a:rPr>
            </a:br>
            <a:br>
              <a:rPr lang="en-US" sz="3200"/>
            </a:br>
            <a:endParaRPr lang="en-US"/>
          </a:p>
        </p:txBody>
      </p:sp>
      <p:sp>
        <p:nvSpPr>
          <p:cNvPr id="3" name="Content placeholder">
            <a:extLst>
              <a:ext uri="{FF2B5EF4-FFF2-40B4-BE49-F238E27FC236}">
                <a16:creationId xmlns:a16="http://schemas.microsoft.com/office/drawing/2014/main" id="{3CD69520-AF80-4D2F-A73D-1D59757AFA62}"/>
              </a:ext>
            </a:extLst>
          </p:cNvPr>
          <p:cNvSpPr>
            <a:spLocks noGrp="1"/>
          </p:cNvSpPr>
          <p:nvPr>
            <p:ph type="body" idx="1"/>
          </p:nvPr>
        </p:nvSpPr>
        <p:spPr>
          <a:xfrm>
            <a:off x="0" y="3285927"/>
            <a:ext cx="12192000" cy="1587914"/>
          </a:xfrm>
        </p:spPr>
        <p:txBody>
          <a:bodyPr vert="horz" lIns="91440" tIns="45720" rIns="91440" bIns="45720" rtlCol="0" anchor="t">
            <a:normAutofit fontScale="92500" lnSpcReduction="20000"/>
          </a:bodyPr>
          <a:lstStyle/>
          <a:p>
            <a:r>
              <a:rPr lang="en-US" sz="3300" spc="80">
                <a:solidFill>
                  <a:srgbClr val="616265"/>
                </a:solidFill>
                <a:latin typeface="Open Sans ExtraBold"/>
                <a:ea typeface="Open Sans ExtraBold"/>
                <a:cs typeface="Open Sans ExtraBold"/>
              </a:rPr>
              <a:t>Implementation and Impact on </a:t>
            </a:r>
          </a:p>
          <a:p>
            <a:r>
              <a:rPr lang="en-US" sz="3300" spc="80">
                <a:solidFill>
                  <a:srgbClr val="616265"/>
                </a:solidFill>
                <a:latin typeface="Open Sans ExtraBold"/>
                <a:ea typeface="Open Sans ExtraBold"/>
                <a:cs typeface="Open Sans ExtraBold"/>
              </a:rPr>
              <a:t>New and Existing Funding Opportunities</a:t>
            </a:r>
            <a:endParaRPr lang="en-US" sz="3300">
              <a:latin typeface="Open Sans ExtraBold"/>
              <a:ea typeface="Open Sans ExtraBold"/>
              <a:cs typeface="Open Sans ExtraBold"/>
            </a:endParaRPr>
          </a:p>
          <a:p>
            <a:endParaRPr lang="en-US" sz="1600"/>
          </a:p>
          <a:p>
            <a:r>
              <a:rPr lang="en-US" sz="1700">
                <a:latin typeface="Open Sans ExtraBold"/>
                <a:ea typeface="Open Sans ExtraBold"/>
                <a:cs typeface="Open Sans ExtraBold"/>
              </a:rPr>
              <a:t>April 17, 2024</a:t>
            </a:r>
          </a:p>
        </p:txBody>
      </p:sp>
    </p:spTree>
    <p:custDataLst>
      <p:tags r:id="rId1"/>
    </p:custDataLst>
    <p:extLst>
      <p:ext uri="{BB962C8B-B14F-4D97-AF65-F5344CB8AC3E}">
        <p14:creationId xmlns:p14="http://schemas.microsoft.com/office/powerpoint/2010/main" val="3610379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F718B3-B53C-A2EB-EFB7-6DF097DB8CAE}"/>
              </a:ext>
              <a:ext uri="{C183D7F6-B498-43B3-948B-1728B52AA6E4}">
                <adec:decorative xmlns:adec="http://schemas.microsoft.com/office/drawing/2017/decorative" val="0"/>
              </a:ext>
            </a:extLst>
          </p:cNvPr>
          <p:cNvSpPr>
            <a:spLocks noGrp="1"/>
          </p:cNvSpPr>
          <p:nvPr>
            <p:ph type="sldNum" sz="quarter" idx="12"/>
          </p:nvPr>
        </p:nvSpPr>
        <p:spPr/>
        <p:txBody>
          <a:bodyPr/>
          <a:lstStyle/>
          <a:p>
            <a:fld id="{A7DDB576-49B3-42E2-89EA-6E35EA8EF806}" type="slidenum">
              <a:rPr lang="en-US" smtClean="0"/>
              <a:pPr/>
              <a:t>10</a:t>
            </a:fld>
            <a:endParaRPr lang="en-US"/>
          </a:p>
        </p:txBody>
      </p:sp>
      <p:sp>
        <p:nvSpPr>
          <p:cNvPr id="3" name="Title 2">
            <a:extLst>
              <a:ext uri="{FF2B5EF4-FFF2-40B4-BE49-F238E27FC236}">
                <a16:creationId xmlns:a16="http://schemas.microsoft.com/office/drawing/2014/main" id="{63B96F06-4510-970F-E2A6-985CC50A875B}"/>
              </a:ext>
            </a:extLst>
          </p:cNvPr>
          <p:cNvSpPr>
            <a:spLocks noGrp="1"/>
          </p:cNvSpPr>
          <p:nvPr>
            <p:ph type="title"/>
          </p:nvPr>
        </p:nvSpPr>
        <p:spPr>
          <a:xfrm>
            <a:off x="393700" y="60325"/>
            <a:ext cx="11417300" cy="1236663"/>
          </a:xfrm>
        </p:spPr>
        <p:txBody>
          <a:bodyPr>
            <a:normAutofit/>
          </a:bodyPr>
          <a:lstStyle/>
          <a:p>
            <a:r>
              <a:rPr lang="en-US" sz="3600">
                <a:latin typeface="Open Sans"/>
                <a:ea typeface="Open Sans"/>
                <a:cs typeface="Open Sans"/>
              </a:rPr>
              <a:t>Approach to the Simplified Review Framework </a:t>
            </a:r>
            <a:endParaRPr lang="en-US" sz="4000"/>
          </a:p>
        </p:txBody>
      </p:sp>
      <p:sp>
        <p:nvSpPr>
          <p:cNvPr id="8" name="Content Placeholder 7">
            <a:extLst>
              <a:ext uri="{FF2B5EF4-FFF2-40B4-BE49-F238E27FC236}">
                <a16:creationId xmlns:a16="http://schemas.microsoft.com/office/drawing/2014/main" id="{DD92DE1D-8B6C-B3DB-FDF2-CE8C7DFF9C92}"/>
              </a:ext>
            </a:extLst>
          </p:cNvPr>
          <p:cNvSpPr>
            <a:spLocks noGrp="1"/>
          </p:cNvSpPr>
          <p:nvPr>
            <p:ph idx="1"/>
          </p:nvPr>
        </p:nvSpPr>
        <p:spPr>
          <a:xfrm>
            <a:off x="533400" y="1177925"/>
            <a:ext cx="11582400" cy="5138738"/>
          </a:xfrm>
        </p:spPr>
        <p:txBody>
          <a:bodyPr vert="horz" lIns="91440" tIns="45720" rIns="91440" bIns="45720" rtlCol="0" anchor="t">
            <a:normAutofit/>
          </a:bodyPr>
          <a:lstStyle/>
          <a:p>
            <a:pPr marL="457200" indent="-457200">
              <a:buClrTx/>
              <a:buAutoNum type="arabicPeriod"/>
            </a:pPr>
            <a:r>
              <a:rPr lang="en-US" b="1">
                <a:latin typeface="Calibri"/>
                <a:ea typeface="Open Sans Light"/>
                <a:cs typeface="Calibri"/>
              </a:rPr>
              <a:t>Enable reviewers to improve review by:</a:t>
            </a:r>
          </a:p>
          <a:p>
            <a:pPr marL="457200" indent="-457200">
              <a:buAutoNum type="arabicPeriod"/>
            </a:pPr>
            <a:endParaRPr lang="en-US" b="1">
              <a:latin typeface="Calibri"/>
              <a:ea typeface="Open Sans Light"/>
              <a:cs typeface="Calibri"/>
            </a:endParaRPr>
          </a:p>
          <a:p>
            <a:pPr marL="914400" lvl="1" indent="-457200">
              <a:buClrTx/>
              <a:buFont typeface="+mj-lt"/>
              <a:buAutoNum type="alphaUcPeriod"/>
            </a:pPr>
            <a:r>
              <a:rPr lang="en-US" sz="2400">
                <a:latin typeface="Calibri"/>
                <a:ea typeface="Open Sans Light"/>
                <a:cs typeface="Calibri"/>
              </a:rPr>
              <a:t>Focusing their attention on three main questions via reorganizing the five review criteria </a:t>
            </a:r>
            <a:endParaRPr lang="en-US" sz="2400"/>
          </a:p>
          <a:p>
            <a:pPr marL="1089025" lvl="1" indent="-174625">
              <a:buClr>
                <a:srgbClr val="2B5880"/>
              </a:buClr>
              <a:buFont typeface="Wingdings" panose="05000000000000000000" pitchFamily="2" charset="2"/>
              <a:buChar char="Ø"/>
            </a:pPr>
            <a:r>
              <a:rPr lang="en-US" sz="2400" b="1">
                <a:solidFill>
                  <a:srgbClr val="2B5880"/>
                </a:solidFill>
                <a:latin typeface="Calibri"/>
                <a:ea typeface="Open Sans Light"/>
                <a:cs typeface="Calibri"/>
              </a:rPr>
              <a:t>Factor 1: Importance of the Research </a:t>
            </a:r>
            <a:r>
              <a:rPr lang="en-US" sz="2400" b="1">
                <a:solidFill>
                  <a:srgbClr val="2B5880"/>
                </a:solidFill>
                <a:latin typeface="Open Sans Light"/>
                <a:ea typeface="Open Sans Light"/>
                <a:cs typeface="Open Sans Light"/>
              </a:rPr>
              <a:t> </a:t>
            </a:r>
            <a:r>
              <a:rPr lang="en-US" sz="2400">
                <a:solidFill>
                  <a:srgbClr val="000000"/>
                </a:solidFill>
                <a:latin typeface="Open Sans Light"/>
                <a:ea typeface="Open Sans Light"/>
                <a:cs typeface="Open Sans Light"/>
              </a:rPr>
              <a:t>- </a:t>
            </a:r>
            <a:r>
              <a:rPr lang="en-US" sz="2400">
                <a:latin typeface="Calibri"/>
                <a:ea typeface="Open Sans Light"/>
                <a:cs typeface="Calibri"/>
              </a:rPr>
              <a:t>“Should it be done?”</a:t>
            </a:r>
            <a:endParaRPr lang="en-US" sz="2400">
              <a:ea typeface="Open Sans Light"/>
            </a:endParaRPr>
          </a:p>
          <a:p>
            <a:pPr marL="1089025" lvl="1" indent="-174625">
              <a:buClr>
                <a:srgbClr val="2B5880"/>
              </a:buClr>
              <a:buFont typeface="Wingdings" panose="05000000000000000000" pitchFamily="2" charset="2"/>
              <a:buChar char="Ø"/>
            </a:pPr>
            <a:r>
              <a:rPr lang="en-US" sz="2400" b="1">
                <a:solidFill>
                  <a:srgbClr val="2B5880"/>
                </a:solidFill>
                <a:latin typeface="Calibri"/>
                <a:ea typeface="Open Sans Light"/>
                <a:cs typeface="Calibri"/>
              </a:rPr>
              <a:t>Factor 2: Rigor and Feasibility </a:t>
            </a:r>
            <a:r>
              <a:rPr lang="en-US" sz="2400" b="1">
                <a:solidFill>
                  <a:srgbClr val="2B5880"/>
                </a:solidFill>
                <a:latin typeface="Open Sans Light"/>
                <a:ea typeface="Open Sans Light"/>
                <a:cs typeface="Open Sans Light"/>
              </a:rPr>
              <a:t> </a:t>
            </a:r>
            <a:r>
              <a:rPr lang="en-US" sz="2400">
                <a:solidFill>
                  <a:srgbClr val="000000"/>
                </a:solidFill>
                <a:latin typeface="Open Sans Light"/>
                <a:ea typeface="Open Sans Light"/>
                <a:cs typeface="Open Sans Light"/>
              </a:rPr>
              <a:t>- </a:t>
            </a:r>
            <a:r>
              <a:rPr lang="en-US" sz="2400">
                <a:latin typeface="Calibri"/>
                <a:ea typeface="Open Sans Light"/>
                <a:cs typeface="Calibri"/>
              </a:rPr>
              <a:t>“Can it be done?” </a:t>
            </a:r>
            <a:endParaRPr lang="en-US" sz="2400">
              <a:ea typeface="Open Sans Light"/>
            </a:endParaRPr>
          </a:p>
          <a:p>
            <a:pPr marL="1089025" lvl="1" indent="-174625">
              <a:buClr>
                <a:srgbClr val="2B5880"/>
              </a:buClr>
              <a:buFont typeface="Wingdings" panose="05000000000000000000" pitchFamily="2" charset="2"/>
              <a:buChar char="Ø"/>
            </a:pPr>
            <a:r>
              <a:rPr lang="en-US" sz="2400" b="1">
                <a:solidFill>
                  <a:srgbClr val="2B5880"/>
                </a:solidFill>
                <a:latin typeface="Calibri"/>
                <a:ea typeface="Open Sans Light"/>
                <a:cs typeface="Calibri"/>
              </a:rPr>
              <a:t>Factor 3: Expertise and Resources </a:t>
            </a:r>
            <a:r>
              <a:rPr lang="en-US" sz="2400" b="1">
                <a:solidFill>
                  <a:srgbClr val="2B5880"/>
                </a:solidFill>
                <a:latin typeface="Open Sans Light"/>
                <a:ea typeface="Open Sans Light"/>
                <a:cs typeface="Open Sans Light"/>
              </a:rPr>
              <a:t> </a:t>
            </a:r>
            <a:r>
              <a:rPr lang="en-US" sz="2400">
                <a:solidFill>
                  <a:srgbClr val="000000"/>
                </a:solidFill>
                <a:latin typeface="Open Sans Light"/>
                <a:ea typeface="Open Sans Light"/>
                <a:cs typeface="Open Sans Light"/>
              </a:rPr>
              <a:t>- </a:t>
            </a:r>
            <a:r>
              <a:rPr lang="en-US" sz="2400">
                <a:latin typeface="Calibri"/>
                <a:ea typeface="Open Sans Light"/>
                <a:cs typeface="Calibri"/>
              </a:rPr>
              <a:t>“Will it be done?”</a:t>
            </a:r>
          </a:p>
          <a:p>
            <a:pPr marL="1146175" indent="-514350">
              <a:buFont typeface="+mj-lt"/>
              <a:buAutoNum type="alphaUcPeriod"/>
            </a:pPr>
            <a:endParaRPr lang="en-US">
              <a:ea typeface="Open Sans Light"/>
            </a:endParaRPr>
          </a:p>
          <a:p>
            <a:pPr marL="457200" lvl="1" indent="0">
              <a:buNone/>
              <a:defRPr/>
            </a:pPr>
            <a:r>
              <a:rPr lang="en-US" sz="2600">
                <a:solidFill>
                  <a:prstClr val="black"/>
                </a:solidFill>
                <a:latin typeface="Calibri"/>
                <a:ea typeface="Open Sans Light"/>
                <a:cs typeface="Calibri"/>
              </a:rPr>
              <a:t>B.  </a:t>
            </a:r>
            <a:r>
              <a:rPr lang="en-US" sz="2400">
                <a:solidFill>
                  <a:prstClr val="black"/>
                </a:solidFill>
                <a:latin typeface="Calibri"/>
                <a:ea typeface="Open Sans Light"/>
                <a:cs typeface="Calibri"/>
              </a:rPr>
              <a:t>Simplify and strengthen </a:t>
            </a:r>
            <a:r>
              <a:rPr kumimoji="0" lang="en-US" sz="2400" i="0" u="none" strike="noStrike" kern="1200" cap="none" spc="0" normalizeH="0" baseline="0" noProof="0">
                <a:ln>
                  <a:noFill/>
                </a:ln>
                <a:solidFill>
                  <a:prstClr val="black"/>
                </a:solidFill>
                <a:effectLst/>
                <a:uLnTx/>
                <a:uFillTx/>
                <a:latin typeface="Calibri"/>
                <a:ea typeface="Open Sans Light"/>
                <a:cs typeface="Calibri"/>
              </a:rPr>
              <a:t>review criteria</a:t>
            </a:r>
            <a:r>
              <a:rPr lang="en-US" sz="2400" b="1">
                <a:solidFill>
                  <a:prstClr val="black"/>
                </a:solidFill>
                <a:latin typeface="Calibri"/>
                <a:ea typeface="Open Sans Light"/>
                <a:cs typeface="Calibri"/>
              </a:rPr>
              <a:t> </a:t>
            </a:r>
            <a:r>
              <a:rPr lang="en-US" sz="2400">
                <a:solidFill>
                  <a:prstClr val="black"/>
                </a:solidFill>
                <a:latin typeface="Calibri"/>
                <a:ea typeface="Open Sans Light"/>
                <a:cs typeface="Calibri"/>
              </a:rPr>
              <a:t>by using conceptual definitions rather than lists of questions. </a:t>
            </a:r>
            <a:endParaRPr lang="en-US" sz="2400">
              <a:solidFill>
                <a:prstClr val="black"/>
              </a:solidFill>
            </a:endParaRPr>
          </a:p>
          <a:p>
            <a:pPr lvl="2">
              <a:buClr>
                <a:srgbClr val="2B5880"/>
              </a:buClr>
              <a:buFont typeface="Wingdings" panose="05000000000000000000" pitchFamily="2" charset="2"/>
              <a:buChar char="Ø"/>
              <a:defRPr/>
            </a:pPr>
            <a:r>
              <a:rPr lang="en-US" sz="2400">
                <a:solidFill>
                  <a:srgbClr val="2B5880"/>
                </a:solidFill>
                <a:latin typeface="Calibri"/>
                <a:ea typeface="Open Sans Light"/>
                <a:cs typeface="Calibri"/>
              </a:rPr>
              <a:t>Shifting away from extensive sets of complex questions encourages thoughtful integration of concepts rather than “yes-no” thinking. </a:t>
            </a:r>
          </a:p>
        </p:txBody>
      </p:sp>
    </p:spTree>
    <p:extLst>
      <p:ext uri="{BB962C8B-B14F-4D97-AF65-F5344CB8AC3E}">
        <p14:creationId xmlns:p14="http://schemas.microsoft.com/office/powerpoint/2010/main" val="295709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682877-BC56-6A55-6BB9-18D63072A974}"/>
              </a:ext>
              <a:ext uri="{C183D7F6-B498-43B3-948B-1728B52AA6E4}">
                <adec:decorative xmlns:adec="http://schemas.microsoft.com/office/drawing/2017/decorative" val="0"/>
              </a:ext>
            </a:extLst>
          </p:cNvPr>
          <p:cNvSpPr>
            <a:spLocks noGrp="1"/>
          </p:cNvSpPr>
          <p:nvPr>
            <p:ph type="sldNum" sz="quarter" idx="12"/>
          </p:nvPr>
        </p:nvSpPr>
        <p:spPr/>
        <p:txBody>
          <a:bodyPr/>
          <a:lstStyle/>
          <a:p>
            <a:fld id="{A7DDB576-49B3-42E2-89EA-6E35EA8EF806}" type="slidenum">
              <a:rPr lang="en-US" smtClean="0"/>
              <a:pPr/>
              <a:t>11</a:t>
            </a:fld>
            <a:endParaRPr lang="en-US"/>
          </a:p>
        </p:txBody>
      </p:sp>
      <p:sp>
        <p:nvSpPr>
          <p:cNvPr id="3" name="Title 2">
            <a:extLst>
              <a:ext uri="{FF2B5EF4-FFF2-40B4-BE49-F238E27FC236}">
                <a16:creationId xmlns:a16="http://schemas.microsoft.com/office/drawing/2014/main" id="{FC0694D7-E110-E35E-21F9-0B3C0BF47015}"/>
              </a:ext>
            </a:extLst>
          </p:cNvPr>
          <p:cNvSpPr>
            <a:spLocks noGrp="1"/>
          </p:cNvSpPr>
          <p:nvPr>
            <p:ph type="title"/>
          </p:nvPr>
        </p:nvSpPr>
        <p:spPr>
          <a:xfrm>
            <a:off x="382885" y="196046"/>
            <a:ext cx="11685383" cy="1325563"/>
          </a:xfrm>
        </p:spPr>
        <p:txBody>
          <a:bodyPr>
            <a:normAutofit/>
          </a:bodyPr>
          <a:lstStyle/>
          <a:p>
            <a:r>
              <a:rPr lang="en-US" sz="3600">
                <a:latin typeface="Open Sans"/>
                <a:ea typeface="Open Sans"/>
                <a:cs typeface="Open Sans"/>
              </a:rPr>
              <a:t>Approach to the Simplified Review Framework </a:t>
            </a:r>
            <a:r>
              <a:rPr lang="en-US" sz="2400">
                <a:latin typeface="Open Sans"/>
                <a:ea typeface="Open Sans"/>
                <a:cs typeface="Open Sans"/>
              </a:rPr>
              <a:t>(Cont’d.) </a:t>
            </a:r>
            <a:endParaRPr lang="en-US" sz="3600"/>
          </a:p>
        </p:txBody>
      </p:sp>
      <p:sp>
        <p:nvSpPr>
          <p:cNvPr id="2" name="Content Placeholder 1">
            <a:extLst>
              <a:ext uri="{FF2B5EF4-FFF2-40B4-BE49-F238E27FC236}">
                <a16:creationId xmlns:a16="http://schemas.microsoft.com/office/drawing/2014/main" id="{11F79D1A-83EC-98D0-DFEA-B84E5A332AF0}"/>
              </a:ext>
            </a:extLst>
          </p:cNvPr>
          <p:cNvSpPr>
            <a:spLocks noGrp="1"/>
          </p:cNvSpPr>
          <p:nvPr>
            <p:ph idx="1"/>
          </p:nvPr>
        </p:nvSpPr>
        <p:spPr>
          <a:xfrm>
            <a:off x="501316" y="1629728"/>
            <a:ext cx="10515600" cy="4351338"/>
          </a:xfrm>
        </p:spPr>
        <p:txBody>
          <a:bodyPr vert="horz" lIns="91440" tIns="45720" rIns="91440" bIns="45720" rtlCol="0" anchor="t">
            <a:normAutofit/>
          </a:bodyPr>
          <a:lstStyle/>
          <a:p>
            <a:pPr marL="0" indent="0">
              <a:buNone/>
            </a:pPr>
            <a:r>
              <a:rPr lang="en-US" b="1">
                <a:latin typeface="Calibri"/>
                <a:ea typeface="Open Sans Light"/>
                <a:cs typeface="Calibri"/>
              </a:rPr>
              <a:t>2.   Modify the criterion definitions for Investigator and Environment in Factor 3 to reduce reputational bias</a:t>
            </a:r>
            <a:endParaRPr lang="en-US"/>
          </a:p>
          <a:p>
            <a:pPr lvl="1">
              <a:buClr>
                <a:srgbClr val="2B5880"/>
              </a:buClr>
              <a:buFont typeface="Wingdings" panose="05000000000000000000" pitchFamily="2" charset="2"/>
              <a:buChar char="Ø"/>
            </a:pPr>
            <a:r>
              <a:rPr lang="en-US" sz="2400">
                <a:solidFill>
                  <a:srgbClr val="2B5880"/>
                </a:solidFill>
                <a:latin typeface="Calibri"/>
                <a:ea typeface="Open Sans Light"/>
                <a:cs typeface="Calibri"/>
              </a:rPr>
              <a:t>Reviewers assess the </a:t>
            </a:r>
            <a:r>
              <a:rPr lang="en-US" sz="2400" i="1">
                <a:solidFill>
                  <a:srgbClr val="2B5880"/>
                </a:solidFill>
                <a:latin typeface="Calibri"/>
                <a:ea typeface="Open Sans Light"/>
                <a:cs typeface="Calibri"/>
              </a:rPr>
              <a:t>adequacy</a:t>
            </a:r>
            <a:r>
              <a:rPr lang="en-US" sz="2400">
                <a:solidFill>
                  <a:srgbClr val="2B5880"/>
                </a:solidFill>
                <a:latin typeface="Calibri"/>
                <a:ea typeface="Open Sans Light"/>
                <a:cs typeface="Calibri"/>
              </a:rPr>
              <a:t> of investigator expertise and institutional resources </a:t>
            </a:r>
            <a:r>
              <a:rPr lang="en-US" sz="2400" i="1">
                <a:solidFill>
                  <a:srgbClr val="2B5880"/>
                </a:solidFill>
                <a:latin typeface="Calibri"/>
                <a:ea typeface="Open Sans Light"/>
                <a:cs typeface="Calibri"/>
              </a:rPr>
              <a:t>with respect to the work proposed</a:t>
            </a:r>
            <a:r>
              <a:rPr lang="en-US" sz="2400">
                <a:solidFill>
                  <a:srgbClr val="2B5880"/>
                </a:solidFill>
                <a:latin typeface="Calibri"/>
                <a:ea typeface="Open Sans Light"/>
                <a:cs typeface="Calibri"/>
              </a:rPr>
              <a:t> as a binary choice:  Appropriate or Additional Resources or Expertise Needed</a:t>
            </a:r>
          </a:p>
          <a:p>
            <a:pPr marL="0" indent="0">
              <a:buNone/>
            </a:pPr>
            <a:endParaRPr lang="en-US">
              <a:ea typeface="Open Sans Light"/>
            </a:endParaRPr>
          </a:p>
          <a:p>
            <a:pPr marL="0" indent="0">
              <a:buNone/>
            </a:pPr>
            <a:r>
              <a:rPr lang="en-US" b="1">
                <a:latin typeface="Calibri"/>
                <a:ea typeface="Open Sans Light"/>
                <a:cs typeface="Calibri"/>
              </a:rPr>
              <a:t>3.  Relieve reviewer burden by not requiring peer review of select “additional considerations”. </a:t>
            </a:r>
            <a:endParaRPr lang="en-US" sz="2000" b="1">
              <a:ea typeface="Open Sans Light"/>
            </a:endParaRPr>
          </a:p>
          <a:p>
            <a:pPr lvl="1">
              <a:buClr>
                <a:srgbClr val="2B5880"/>
              </a:buClr>
              <a:buFont typeface="Wingdings" panose="05000000000000000000" pitchFamily="2" charset="2"/>
              <a:buChar char="Ø"/>
            </a:pPr>
            <a:r>
              <a:rPr lang="en-US" sz="2400">
                <a:solidFill>
                  <a:srgbClr val="1F4E79"/>
                </a:solidFill>
                <a:latin typeface="Calibri"/>
                <a:ea typeface="Open Sans Light"/>
                <a:cs typeface="Calibri"/>
              </a:rPr>
              <a:t>Considerations not directly related to scientific merit shift to NIH staff administrative review.</a:t>
            </a:r>
            <a:r>
              <a:rPr lang="en-US" sz="2400">
                <a:latin typeface="Calibri"/>
                <a:ea typeface="Open Sans Light"/>
                <a:cs typeface="Calibri"/>
              </a:rPr>
              <a:t> </a:t>
            </a:r>
            <a:endParaRPr lang="en-US" sz="2400">
              <a:ea typeface="Open Sans Light"/>
            </a:endParaRPr>
          </a:p>
          <a:p>
            <a:endParaRPr lang="en-US"/>
          </a:p>
        </p:txBody>
      </p:sp>
    </p:spTree>
    <p:extLst>
      <p:ext uri="{BB962C8B-B14F-4D97-AF65-F5344CB8AC3E}">
        <p14:creationId xmlns:p14="http://schemas.microsoft.com/office/powerpoint/2010/main" val="314277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23A5B3-39C8-5042-7136-BFA56D8170E9}"/>
              </a:ext>
              <a:ext uri="{C183D7F6-B498-43B3-948B-1728B52AA6E4}">
                <adec:decorative xmlns:adec="http://schemas.microsoft.com/office/drawing/2017/decorative" val="0"/>
              </a:ext>
            </a:extLst>
          </p:cNvPr>
          <p:cNvSpPr>
            <a:spLocks noGrp="1"/>
          </p:cNvSpPr>
          <p:nvPr>
            <p:ph type="sldNum" sz="quarter" idx="12"/>
          </p:nvPr>
        </p:nvSpPr>
        <p:spPr/>
        <p:txBody>
          <a:bodyPr/>
          <a:lstStyle/>
          <a:p>
            <a:fld id="{A7DDB576-49B3-42E2-89EA-6E35EA8EF806}" type="slidenum">
              <a:rPr lang="en-US" smtClean="0"/>
              <a:pPr/>
              <a:t>12</a:t>
            </a:fld>
            <a:endParaRPr lang="en-US"/>
          </a:p>
        </p:txBody>
      </p:sp>
      <p:sp>
        <p:nvSpPr>
          <p:cNvPr id="3" name="Title 2">
            <a:extLst>
              <a:ext uri="{FF2B5EF4-FFF2-40B4-BE49-F238E27FC236}">
                <a16:creationId xmlns:a16="http://schemas.microsoft.com/office/drawing/2014/main" id="{671838F4-25F4-C1E8-CB94-9E6F3CE898B3}"/>
              </a:ext>
            </a:extLst>
          </p:cNvPr>
          <p:cNvSpPr>
            <a:spLocks noGrp="1"/>
          </p:cNvSpPr>
          <p:nvPr>
            <p:ph type="title"/>
          </p:nvPr>
        </p:nvSpPr>
        <p:spPr>
          <a:xfrm>
            <a:off x="283029" y="97971"/>
            <a:ext cx="11908971" cy="1325563"/>
          </a:xfrm>
        </p:spPr>
        <p:txBody>
          <a:bodyPr/>
          <a:lstStyle/>
          <a:p>
            <a:r>
              <a:rPr lang="en-US" b="0" i="0" u="none" strike="noStrike">
                <a:solidFill>
                  <a:srgbClr val="000000"/>
                </a:solidFill>
                <a:effectLst/>
                <a:latin typeface="Open Sans" panose="020B0606030504020204" pitchFamily="34" charset="0"/>
              </a:rPr>
              <a:t>Five Criteria Reorganized Into Three Factors</a:t>
            </a:r>
            <a:r>
              <a:rPr lang="en-US" b="0" i="0">
                <a:solidFill>
                  <a:srgbClr val="000000"/>
                </a:solidFill>
                <a:effectLst/>
                <a:latin typeface="Open Sans" panose="020B0606030504020204" pitchFamily="34" charset="0"/>
              </a:rPr>
              <a:t>​</a:t>
            </a:r>
            <a:endParaRPr lang="en-US"/>
          </a:p>
        </p:txBody>
      </p:sp>
      <p:graphicFrame>
        <p:nvGraphicFramePr>
          <p:cNvPr id="6" name="Table 6" descr="See Notes Section for details">
            <a:extLst>
              <a:ext uri="{FF2B5EF4-FFF2-40B4-BE49-F238E27FC236}">
                <a16:creationId xmlns:a16="http://schemas.microsoft.com/office/drawing/2014/main" id="{C07B507B-EC9F-D12C-E063-2DD9A06EF48E}"/>
              </a:ext>
            </a:extLst>
          </p:cNvPr>
          <p:cNvGraphicFramePr>
            <a:graphicFrameLocks noGrp="1"/>
          </p:cNvGraphicFramePr>
          <p:nvPr>
            <p:extLst>
              <p:ext uri="{D42A27DB-BD31-4B8C-83A1-F6EECF244321}">
                <p14:modId xmlns:p14="http://schemas.microsoft.com/office/powerpoint/2010/main" val="149131474"/>
              </p:ext>
            </p:extLst>
          </p:nvPr>
        </p:nvGraphicFramePr>
        <p:xfrm>
          <a:off x="707571" y="1234736"/>
          <a:ext cx="10929258" cy="4890350"/>
        </p:xfrm>
        <a:graphic>
          <a:graphicData uri="http://schemas.openxmlformats.org/drawingml/2006/table">
            <a:tbl>
              <a:tblPr firstRow="1" bandRow="1">
                <a:tableStyleId>{5C22544A-7EE6-4342-B048-85BDC9FD1C3A}</a:tableStyleId>
              </a:tblPr>
              <a:tblGrid>
                <a:gridCol w="3766458">
                  <a:extLst>
                    <a:ext uri="{9D8B030D-6E8A-4147-A177-3AD203B41FA5}">
                      <a16:colId xmlns:a16="http://schemas.microsoft.com/office/drawing/2014/main" val="2776987729"/>
                    </a:ext>
                  </a:extLst>
                </a:gridCol>
                <a:gridCol w="838200">
                  <a:extLst>
                    <a:ext uri="{9D8B030D-6E8A-4147-A177-3AD203B41FA5}">
                      <a16:colId xmlns:a16="http://schemas.microsoft.com/office/drawing/2014/main" val="4097750620"/>
                    </a:ext>
                  </a:extLst>
                </a:gridCol>
                <a:gridCol w="6324600">
                  <a:extLst>
                    <a:ext uri="{9D8B030D-6E8A-4147-A177-3AD203B41FA5}">
                      <a16:colId xmlns:a16="http://schemas.microsoft.com/office/drawing/2014/main" val="553670659"/>
                    </a:ext>
                  </a:extLst>
                </a:gridCol>
              </a:tblGrid>
              <a:tr h="372213">
                <a:tc>
                  <a:txBody>
                    <a:bodyPr/>
                    <a:lstStyle/>
                    <a:p>
                      <a:pPr algn="ctr"/>
                      <a:r>
                        <a:rPr lang="en-US" sz="2400">
                          <a:solidFill>
                            <a:schemeClr val="tx1"/>
                          </a:solidFill>
                          <a:latin typeface="+mn-lt"/>
                        </a:rPr>
                        <a:t>Current</a:t>
                      </a:r>
                      <a:endParaRPr lang="en-US" sz="2000">
                        <a:solidFill>
                          <a:schemeClr val="tx1"/>
                        </a:solidFill>
                        <a:latin typeface="+mn-lt"/>
                      </a:endParaRPr>
                    </a:p>
                  </a:txBody>
                  <a:tcPr>
                    <a:solidFill>
                      <a:schemeClr val="bg1"/>
                    </a:solidFill>
                  </a:tcPr>
                </a:tc>
                <a:tc>
                  <a:txBody>
                    <a:bodyPr/>
                    <a:lstStyle/>
                    <a:p>
                      <a:pPr algn="ctr"/>
                      <a:endParaRPr lang="en-US" sz="2000">
                        <a:solidFill>
                          <a:schemeClr val="tx1"/>
                        </a:solidFill>
                        <a:latin typeface="+mn-lt"/>
                      </a:endParaRPr>
                    </a:p>
                  </a:txBody>
                  <a:tcPr>
                    <a:solidFill>
                      <a:schemeClr val="bg1"/>
                    </a:solidFill>
                  </a:tcPr>
                </a:tc>
                <a:tc>
                  <a:txBody>
                    <a:bodyPr/>
                    <a:lstStyle/>
                    <a:p>
                      <a:pPr algn="ctr"/>
                      <a:r>
                        <a:rPr lang="en-US" sz="2400">
                          <a:solidFill>
                            <a:schemeClr val="tx1"/>
                          </a:solidFill>
                          <a:latin typeface="+mn-lt"/>
                        </a:rPr>
                        <a:t>Simplified Framework</a:t>
                      </a:r>
                    </a:p>
                  </a:txBody>
                  <a:tcPr>
                    <a:solidFill>
                      <a:schemeClr val="bg1"/>
                    </a:solidFill>
                  </a:tcPr>
                </a:tc>
                <a:extLst>
                  <a:ext uri="{0D108BD9-81ED-4DB2-BD59-A6C34878D82A}">
                    <a16:rowId xmlns:a16="http://schemas.microsoft.com/office/drawing/2014/main" val="899758277"/>
                  </a:ext>
                </a:extLst>
              </a:tr>
              <a:tr h="4433150">
                <a:tc>
                  <a:txBody>
                    <a:bodyPr/>
                    <a:lstStyle/>
                    <a:p>
                      <a:pPr>
                        <a:spcBef>
                          <a:spcPts val="1200"/>
                        </a:spcBef>
                      </a:pPr>
                      <a:endParaRPr lang="en-US" sz="2400">
                        <a:latin typeface="+mn-lt"/>
                      </a:endParaRPr>
                    </a:p>
                    <a:p>
                      <a:pPr>
                        <a:spcBef>
                          <a:spcPts val="1200"/>
                        </a:spcBef>
                      </a:pPr>
                      <a:r>
                        <a:rPr lang="en-US" sz="2400">
                          <a:latin typeface="+mn-lt"/>
                        </a:rPr>
                        <a:t>Significance  - scored</a:t>
                      </a:r>
                    </a:p>
                    <a:p>
                      <a:pPr>
                        <a:spcBef>
                          <a:spcPts val="1200"/>
                        </a:spcBef>
                      </a:pPr>
                      <a:r>
                        <a:rPr lang="en-US" sz="2400">
                          <a:latin typeface="+mn-lt"/>
                        </a:rPr>
                        <a:t>Investigator(s) – scored</a:t>
                      </a:r>
                    </a:p>
                    <a:p>
                      <a:pPr>
                        <a:spcBef>
                          <a:spcPts val="1200"/>
                        </a:spcBef>
                      </a:pPr>
                      <a:r>
                        <a:rPr lang="en-US" sz="2400">
                          <a:latin typeface="+mn-lt"/>
                        </a:rPr>
                        <a:t>Innovation – scored</a:t>
                      </a:r>
                    </a:p>
                    <a:p>
                      <a:pPr>
                        <a:spcBef>
                          <a:spcPts val="1200"/>
                        </a:spcBef>
                      </a:pPr>
                      <a:r>
                        <a:rPr lang="en-US" sz="2400">
                          <a:latin typeface="+mn-lt"/>
                        </a:rPr>
                        <a:t>Approach – scored</a:t>
                      </a:r>
                    </a:p>
                    <a:p>
                      <a:pPr>
                        <a:spcBef>
                          <a:spcPts val="1200"/>
                        </a:spcBef>
                      </a:pPr>
                      <a:r>
                        <a:rPr lang="en-US" sz="2400">
                          <a:latin typeface="+mn-lt"/>
                        </a:rPr>
                        <a:t>Environment - scored</a:t>
                      </a:r>
                      <a:endParaRPr lang="en-US" sz="2800">
                        <a:latin typeface="+mn-lt"/>
                      </a:endParaRPr>
                    </a:p>
                  </a:txBody>
                  <a:tcPr>
                    <a:solidFill>
                      <a:schemeClr val="accent5">
                        <a:lumMod val="40000"/>
                        <a:lumOff val="60000"/>
                      </a:schemeClr>
                    </a:solidFill>
                  </a:tcPr>
                </a:tc>
                <a:tc>
                  <a:txBody>
                    <a:bodyPr/>
                    <a:lstStyle/>
                    <a:p>
                      <a:pPr>
                        <a:spcBef>
                          <a:spcPts val="1200"/>
                        </a:spcBef>
                      </a:pPr>
                      <a:endParaRPr lang="en-US" sz="3200">
                        <a:latin typeface="+mn-lt"/>
                      </a:endParaRPr>
                    </a:p>
                  </a:txBody>
                  <a:tcPr>
                    <a:solidFill>
                      <a:schemeClr val="bg1"/>
                    </a:solidFill>
                  </a:tcPr>
                </a:tc>
                <a:tc>
                  <a:txBody>
                    <a:bodyPr/>
                    <a:lstStyle/>
                    <a:p>
                      <a:pPr marL="0" marR="0" indent="0" algn="ctr">
                        <a:lnSpc>
                          <a:spcPct val="100000"/>
                        </a:lnSpc>
                        <a:spcBef>
                          <a:spcPts val="600"/>
                        </a:spcBef>
                        <a:spcAft>
                          <a:spcPts val="800"/>
                        </a:spcAft>
                        <a:buNone/>
                      </a:pPr>
                      <a:r>
                        <a:rPr lang="en-US" sz="2000" b="1">
                          <a:solidFill>
                            <a:schemeClr val="tx1"/>
                          </a:solidFill>
                          <a:effectLst/>
                          <a:latin typeface="+mn-lt"/>
                          <a:ea typeface="Open Sans Light"/>
                          <a:cs typeface="Open Sans Light"/>
                        </a:rPr>
                        <a:t>(</a:t>
                      </a:r>
                      <a:r>
                        <a:rPr lang="en-US" sz="2000" b="1" u="sng">
                          <a:solidFill>
                            <a:schemeClr val="tx1"/>
                          </a:solidFill>
                          <a:effectLst/>
                          <a:latin typeface="+mn-lt"/>
                          <a:ea typeface="Open Sans Light"/>
                          <a:cs typeface="Open Sans Light"/>
                        </a:rPr>
                        <a:t>all</a:t>
                      </a:r>
                      <a:r>
                        <a:rPr lang="en-US" sz="2000" b="1">
                          <a:solidFill>
                            <a:schemeClr val="tx1"/>
                          </a:solidFill>
                          <a:effectLst/>
                          <a:latin typeface="+mn-lt"/>
                          <a:ea typeface="Open Sans Light"/>
                          <a:cs typeface="Open Sans Light"/>
                        </a:rPr>
                        <a:t> considered in Overall Impact Score)</a:t>
                      </a:r>
                      <a:endParaRPr lang="en-US" sz="2000" b="1">
                        <a:solidFill>
                          <a:schemeClr val="tx1"/>
                        </a:solidFill>
                        <a:latin typeface="+mn-lt"/>
                        <a:ea typeface="Open Sans Light"/>
                        <a:cs typeface="Open Sans Light"/>
                      </a:endParaRPr>
                    </a:p>
                    <a:p>
                      <a:pPr>
                        <a:buClr>
                          <a:srgbClr val="0F7FC9"/>
                        </a:buClr>
                      </a:pPr>
                      <a:r>
                        <a:rPr kumimoji="0" lang="en-US" sz="2400" b="1" i="0" u="none" strike="noStrike" kern="1200" cap="none" spc="0" normalizeH="0" baseline="0" noProof="0">
                          <a:ln>
                            <a:noFill/>
                          </a:ln>
                          <a:solidFill>
                            <a:prstClr val="black"/>
                          </a:solidFill>
                          <a:effectLst/>
                          <a:uLnTx/>
                          <a:uFillTx/>
                          <a:latin typeface="+mn-lt"/>
                          <a:ea typeface="Open Sans Light"/>
                          <a:cs typeface="Open Sans Light"/>
                        </a:rPr>
                        <a:t>Factor 1: Importance of the Research</a:t>
                      </a:r>
                      <a:r>
                        <a:rPr lang="en-US" sz="2400" b="1" i="0" u="none" strike="noStrike" kern="1200" cap="none" spc="0" normalizeH="0" baseline="0" noProof="0">
                          <a:ln>
                            <a:noFill/>
                          </a:ln>
                          <a:solidFill>
                            <a:prstClr val="black"/>
                          </a:solidFill>
                          <a:effectLst/>
                          <a:uLnTx/>
                          <a:uFillTx/>
                          <a:latin typeface="+mn-lt"/>
                          <a:ea typeface="Open Sans Light"/>
                          <a:cs typeface="Open Sans Light"/>
                        </a:rPr>
                        <a:t> </a:t>
                      </a:r>
                      <a:endParaRPr kumimoji="0" lang="en-US" sz="2400" b="1" i="0" u="none" strike="noStrike" kern="1200" cap="none" spc="0" normalizeH="0" baseline="0" noProof="0">
                        <a:ln>
                          <a:noFill/>
                        </a:ln>
                        <a:solidFill>
                          <a:prstClr val="black"/>
                        </a:solidFill>
                        <a:effectLst/>
                        <a:uLnTx/>
                        <a:uFillTx/>
                        <a:latin typeface="+mn-lt"/>
                        <a:ea typeface="Open Sans Light"/>
                        <a:cs typeface="Open Sans Light"/>
                      </a:endParaRPr>
                    </a:p>
                    <a:p>
                      <a:pPr lvl="1">
                        <a:buClr>
                          <a:srgbClr val="0F7FC9"/>
                        </a:buClr>
                      </a:pPr>
                      <a:r>
                        <a:rPr lang="en-US" sz="2000">
                          <a:solidFill>
                            <a:prstClr val="black"/>
                          </a:solidFill>
                          <a:latin typeface="+mn-lt"/>
                          <a:ea typeface="Open Sans Light"/>
                          <a:cs typeface="Open Sans Light"/>
                        </a:rPr>
                        <a:t>Significance, Innovation </a:t>
                      </a:r>
                    </a:p>
                    <a:p>
                      <a:pPr lvl="1">
                        <a:buClr>
                          <a:srgbClr val="0F7FC9"/>
                        </a:buClr>
                      </a:pPr>
                      <a:r>
                        <a:rPr lang="en-US" sz="2000">
                          <a:solidFill>
                            <a:prstClr val="black"/>
                          </a:solidFill>
                          <a:latin typeface="+mn-lt"/>
                          <a:ea typeface="Open Sans Light"/>
                          <a:cs typeface="Open Sans Light"/>
                        </a:rPr>
                        <a:t>S</a:t>
                      </a:r>
                      <a:r>
                        <a:rPr kumimoji="0" lang="en-US" sz="2000" i="0" u="none" strike="noStrike" kern="1200" cap="none" spc="0" normalizeH="0" baseline="0" noProof="0">
                          <a:ln>
                            <a:noFill/>
                          </a:ln>
                          <a:solidFill>
                            <a:prstClr val="black"/>
                          </a:solidFill>
                          <a:effectLst/>
                          <a:uLnTx/>
                          <a:uFillTx/>
                          <a:latin typeface="+mn-lt"/>
                          <a:ea typeface="Open Sans Light"/>
                          <a:cs typeface="Open Sans Light"/>
                        </a:rPr>
                        <a:t>cored 1-9</a:t>
                      </a:r>
                      <a:r>
                        <a:rPr lang="en-US" sz="2000" i="0" u="none" strike="noStrike" kern="1200" cap="none" spc="0" normalizeH="0" baseline="0" noProof="0">
                          <a:ln>
                            <a:noFill/>
                          </a:ln>
                          <a:solidFill>
                            <a:prstClr val="black"/>
                          </a:solidFill>
                          <a:effectLst/>
                          <a:uLnTx/>
                          <a:uFillTx/>
                          <a:latin typeface="+mn-lt"/>
                          <a:ea typeface="Open Sans Light"/>
                          <a:cs typeface="Open Sans Light"/>
                        </a:rPr>
                        <a:t> </a:t>
                      </a:r>
                      <a:endParaRPr kumimoji="0" lang="en-US" sz="2000" i="0" u="none" strike="noStrike" kern="1200" cap="none" spc="0" normalizeH="0" baseline="0" noProof="0">
                        <a:ln>
                          <a:noFill/>
                        </a:ln>
                        <a:solidFill>
                          <a:prstClr val="black"/>
                        </a:solidFill>
                        <a:effectLst/>
                        <a:uLnTx/>
                        <a:uFillTx/>
                        <a:latin typeface="+mn-lt"/>
                        <a:ea typeface="Open Sans Light"/>
                        <a:cs typeface="Open Sans Light"/>
                      </a:endParaRPr>
                    </a:p>
                    <a:p>
                      <a:pPr>
                        <a:buClr>
                          <a:srgbClr val="0F7FC9"/>
                        </a:buClr>
                      </a:pPr>
                      <a:r>
                        <a:rPr kumimoji="0" lang="en-US" sz="2400" b="1" i="0" u="none" strike="noStrike" kern="1200" cap="none" spc="0" normalizeH="0" baseline="0" noProof="0">
                          <a:ln>
                            <a:noFill/>
                          </a:ln>
                          <a:solidFill>
                            <a:prstClr val="black"/>
                          </a:solidFill>
                          <a:effectLst/>
                          <a:uLnTx/>
                          <a:uFillTx/>
                          <a:latin typeface="+mn-lt"/>
                          <a:ea typeface="Open Sans Light"/>
                          <a:cs typeface="Open Sans Light"/>
                        </a:rPr>
                        <a:t>Factor 2: Rigor and Feasibility</a:t>
                      </a:r>
                      <a:r>
                        <a:rPr lang="en-US" sz="2400" b="1" i="0" u="none" strike="noStrike" kern="1200" cap="none" spc="0" normalizeH="0" baseline="0" noProof="0">
                          <a:ln>
                            <a:noFill/>
                          </a:ln>
                          <a:solidFill>
                            <a:prstClr val="black"/>
                          </a:solidFill>
                          <a:effectLst/>
                          <a:uLnTx/>
                          <a:uFillTx/>
                          <a:latin typeface="+mn-lt"/>
                          <a:ea typeface="Open Sans Light"/>
                          <a:cs typeface="Open Sans Light"/>
                        </a:rPr>
                        <a:t> </a:t>
                      </a:r>
                      <a:endParaRPr kumimoji="0" lang="en-US" sz="2400" b="1" i="0" u="none" strike="noStrike" kern="1200" cap="none" spc="0" normalizeH="0" baseline="0" noProof="0">
                        <a:ln>
                          <a:noFill/>
                        </a:ln>
                        <a:solidFill>
                          <a:prstClr val="black"/>
                        </a:solidFill>
                        <a:effectLst/>
                        <a:uLnTx/>
                        <a:uFillTx/>
                        <a:latin typeface="+mn-lt"/>
                        <a:ea typeface="Open Sans Light"/>
                        <a:cs typeface="Open Sans Light"/>
                      </a:endParaRPr>
                    </a:p>
                    <a:p>
                      <a:pPr lvl="1">
                        <a:buClr>
                          <a:srgbClr val="0F7FC9"/>
                        </a:buClr>
                      </a:pPr>
                      <a:r>
                        <a:rPr lang="en-US" sz="2000">
                          <a:solidFill>
                            <a:prstClr val="black"/>
                          </a:solidFill>
                          <a:latin typeface="+mn-lt"/>
                          <a:ea typeface="Open Sans Light"/>
                          <a:cs typeface="Open Sans Light"/>
                        </a:rPr>
                        <a:t>Approach (</a:t>
                      </a:r>
                      <a:r>
                        <a:rPr lang="en-US" sz="2000" i="1">
                          <a:solidFill>
                            <a:prstClr val="black"/>
                          </a:solidFill>
                          <a:latin typeface="+mn-lt"/>
                          <a:ea typeface="Open Sans Light"/>
                          <a:cs typeface="Open Sans Light"/>
                        </a:rPr>
                        <a:t>also include Inclusions for HS and CT Study Timeline</a:t>
                      </a:r>
                      <a:r>
                        <a:rPr lang="en-US" sz="2000">
                          <a:solidFill>
                            <a:prstClr val="black"/>
                          </a:solidFill>
                          <a:latin typeface="+mn-lt"/>
                          <a:ea typeface="Open Sans Light"/>
                          <a:cs typeface="Open Sans Light"/>
                        </a:rPr>
                        <a:t>)</a:t>
                      </a:r>
                    </a:p>
                    <a:p>
                      <a:pPr lvl="1">
                        <a:buClr>
                          <a:srgbClr val="0F7FC9"/>
                        </a:buClr>
                      </a:pPr>
                      <a:r>
                        <a:rPr kumimoji="0" lang="en-US" sz="2000" i="0" u="none" strike="noStrike" kern="1200" cap="none" spc="0" normalizeH="0" baseline="0" noProof="0">
                          <a:ln>
                            <a:noFill/>
                          </a:ln>
                          <a:solidFill>
                            <a:prstClr val="black"/>
                          </a:solidFill>
                          <a:effectLst/>
                          <a:uLnTx/>
                          <a:uFillTx/>
                          <a:latin typeface="+mn-lt"/>
                          <a:ea typeface="Open Sans Light"/>
                          <a:cs typeface="Open Sans Light"/>
                        </a:rPr>
                        <a:t>Scored 1-9</a:t>
                      </a:r>
                      <a:r>
                        <a:rPr lang="en-US" sz="2000" i="0" u="none" strike="noStrike" kern="1200" cap="none" spc="0" normalizeH="0" baseline="0" noProof="0">
                          <a:ln>
                            <a:noFill/>
                          </a:ln>
                          <a:solidFill>
                            <a:prstClr val="black"/>
                          </a:solidFill>
                          <a:effectLst/>
                          <a:uLnTx/>
                          <a:uFillTx/>
                          <a:latin typeface="+mn-lt"/>
                          <a:ea typeface="Open Sans Light"/>
                          <a:cs typeface="Open Sans Light"/>
                        </a:rPr>
                        <a:t> </a:t>
                      </a:r>
                      <a:endParaRPr kumimoji="0" lang="en-US" sz="2000" i="0" u="none" strike="noStrike" kern="1200" cap="none" spc="0" normalizeH="0" baseline="0" noProof="0">
                        <a:ln>
                          <a:noFill/>
                        </a:ln>
                        <a:solidFill>
                          <a:prstClr val="black"/>
                        </a:solidFill>
                        <a:effectLst/>
                        <a:uLnTx/>
                        <a:uFillTx/>
                        <a:latin typeface="+mn-lt"/>
                        <a:ea typeface="Open Sans Light"/>
                        <a:cs typeface="Open Sans Light"/>
                      </a:endParaRPr>
                    </a:p>
                    <a:p>
                      <a:pPr>
                        <a:buClr>
                          <a:srgbClr val="0F7FC9"/>
                        </a:buClr>
                      </a:pPr>
                      <a:r>
                        <a:rPr kumimoji="0" lang="en-US" sz="2400" b="1" i="0" u="none" strike="noStrike" kern="1200" cap="none" spc="0" normalizeH="0" baseline="0" noProof="0">
                          <a:ln>
                            <a:noFill/>
                          </a:ln>
                          <a:solidFill>
                            <a:prstClr val="black"/>
                          </a:solidFill>
                          <a:effectLst/>
                          <a:uLnTx/>
                          <a:uFillTx/>
                          <a:latin typeface="+mn-lt"/>
                          <a:ea typeface="Open Sans Light"/>
                          <a:cs typeface="Open Sans Light"/>
                        </a:rPr>
                        <a:t>Factor 3: Expertise and Resources</a:t>
                      </a:r>
                      <a:r>
                        <a:rPr lang="en-US" sz="2400" b="1">
                          <a:solidFill>
                            <a:prstClr val="black"/>
                          </a:solidFill>
                          <a:latin typeface="+mn-lt"/>
                          <a:ea typeface="Open Sans Light"/>
                          <a:cs typeface="Open Sans Light"/>
                        </a:rPr>
                        <a:t> </a:t>
                      </a:r>
                      <a:endParaRPr lang="en-US" sz="2400" b="1" i="0" u="none" strike="noStrike" kern="1200" cap="none" spc="0" normalizeH="0" baseline="0" noProof="0">
                        <a:ln>
                          <a:noFill/>
                        </a:ln>
                        <a:solidFill>
                          <a:prstClr val="black"/>
                        </a:solidFill>
                        <a:effectLst/>
                        <a:uLnTx/>
                        <a:uFillTx/>
                        <a:latin typeface="+mn-lt"/>
                        <a:ea typeface="Open Sans Light" panose="020B0306030504020204" pitchFamily="34" charset="0"/>
                        <a:cs typeface="Open Sans Light" panose="020B0306030504020204" pitchFamily="34" charset="0"/>
                      </a:endParaRPr>
                    </a:p>
                    <a:p>
                      <a:pPr lvl="1">
                        <a:lnSpc>
                          <a:spcPct val="100000"/>
                        </a:lnSpc>
                        <a:buClr>
                          <a:srgbClr val="0F7FC9"/>
                        </a:buClr>
                      </a:pPr>
                      <a:r>
                        <a:rPr lang="en-US" sz="2000">
                          <a:solidFill>
                            <a:prstClr val="black"/>
                          </a:solidFill>
                          <a:latin typeface="+mn-lt"/>
                          <a:ea typeface="Open Sans Light"/>
                          <a:cs typeface="Open Sans Light"/>
                        </a:rPr>
                        <a:t>Investigators, Environment</a:t>
                      </a:r>
                    </a:p>
                    <a:p>
                      <a:pPr lvl="1">
                        <a:lnSpc>
                          <a:spcPct val="100000"/>
                        </a:lnSpc>
                        <a:buClr>
                          <a:srgbClr val="0F7FC9"/>
                        </a:buClr>
                      </a:pPr>
                      <a:r>
                        <a:rPr lang="en-US" sz="2000">
                          <a:solidFill>
                            <a:prstClr val="black"/>
                          </a:solidFill>
                          <a:latin typeface="+mn-lt"/>
                          <a:ea typeface="Open Sans Light"/>
                          <a:cs typeface="Open Sans Light"/>
                        </a:rPr>
                        <a:t>Evaluated as appropriate or additional expertise/resources needed; gaps require explanation</a:t>
                      </a:r>
                    </a:p>
                    <a:p>
                      <a:pPr lvl="1">
                        <a:lnSpc>
                          <a:spcPct val="100000"/>
                        </a:lnSpc>
                        <a:buClr>
                          <a:srgbClr val="0F7FC9"/>
                        </a:buClr>
                      </a:pPr>
                      <a:r>
                        <a:rPr lang="en-US" sz="2000">
                          <a:solidFill>
                            <a:prstClr val="black"/>
                          </a:solidFill>
                          <a:latin typeface="+mn-lt"/>
                          <a:ea typeface="Open Sans Light"/>
                          <a:cs typeface="Open Sans Light"/>
                        </a:rPr>
                        <a:t>No individual score</a:t>
                      </a:r>
                    </a:p>
                  </a:txBody>
                  <a:tcPr>
                    <a:solidFill>
                      <a:schemeClr val="accent5">
                        <a:lumMod val="20000"/>
                        <a:lumOff val="80000"/>
                      </a:schemeClr>
                    </a:solidFill>
                  </a:tcPr>
                </a:tc>
                <a:extLst>
                  <a:ext uri="{0D108BD9-81ED-4DB2-BD59-A6C34878D82A}">
                    <a16:rowId xmlns:a16="http://schemas.microsoft.com/office/drawing/2014/main" val="3463998310"/>
                  </a:ext>
                </a:extLst>
              </a:tr>
            </a:tbl>
          </a:graphicData>
        </a:graphic>
      </p:graphicFrame>
      <p:sp>
        <p:nvSpPr>
          <p:cNvPr id="7" name="Half Frame 6">
            <a:extLst>
              <a:ext uri="{FF2B5EF4-FFF2-40B4-BE49-F238E27FC236}">
                <a16:creationId xmlns:a16="http://schemas.microsoft.com/office/drawing/2014/main" id="{AB4EDC84-A8D7-971C-F386-E13BAA04984E}"/>
              </a:ext>
              <a:ext uri="{C183D7F6-B498-43B3-948B-1728B52AA6E4}">
                <adec:decorative xmlns:adec="http://schemas.microsoft.com/office/drawing/2017/decorative" val="1"/>
              </a:ext>
            </a:extLst>
          </p:cNvPr>
          <p:cNvSpPr/>
          <p:nvPr/>
        </p:nvSpPr>
        <p:spPr>
          <a:xfrm rot="8010476">
            <a:off x="4146144" y="3372818"/>
            <a:ext cx="904450" cy="863944"/>
          </a:xfrm>
          <a:prstGeom prst="halfFrame">
            <a:avLst>
              <a:gd name="adj1" fmla="val 21380"/>
              <a:gd name="adj2" fmla="val 18882"/>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00908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a:extLst>
              <a:ext uri="{FF2B5EF4-FFF2-40B4-BE49-F238E27FC236}">
                <a16:creationId xmlns:a16="http://schemas.microsoft.com/office/drawing/2014/main" id="{D926178C-B334-DDFB-57F3-5035B8EABAC2}"/>
              </a:ext>
              <a:ext uri="{C183D7F6-B498-43B3-948B-1728B52AA6E4}">
                <adec:decorative xmlns:adec="http://schemas.microsoft.com/office/drawing/2017/decorative" val="0"/>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13</a:t>
            </a:fld>
            <a:endParaRPr lang="en-US"/>
          </a:p>
        </p:txBody>
      </p:sp>
      <p:sp>
        <p:nvSpPr>
          <p:cNvPr id="3" name="Title 2">
            <a:extLst>
              <a:ext uri="{FF2B5EF4-FFF2-40B4-BE49-F238E27FC236}">
                <a16:creationId xmlns:a16="http://schemas.microsoft.com/office/drawing/2014/main" id="{A2C7EF0C-C356-5F60-44AB-9A1A9A3C01FB}"/>
              </a:ext>
            </a:extLst>
          </p:cNvPr>
          <p:cNvSpPr>
            <a:spLocks noGrp="1"/>
          </p:cNvSpPr>
          <p:nvPr>
            <p:ph type="title"/>
          </p:nvPr>
        </p:nvSpPr>
        <p:spPr>
          <a:xfrm>
            <a:off x="555171" y="151765"/>
            <a:ext cx="11332029" cy="1325563"/>
          </a:xfrm>
        </p:spPr>
        <p:txBody>
          <a:bodyPr>
            <a:normAutofit/>
          </a:bodyPr>
          <a:lstStyle/>
          <a:p>
            <a:r>
              <a:rPr lang="en-US">
                <a:solidFill>
                  <a:schemeClr val="tx1"/>
                </a:solidFill>
              </a:rPr>
              <a:t>Reduced Additional Review Considerations</a:t>
            </a:r>
          </a:p>
        </p:txBody>
      </p:sp>
      <p:sp>
        <p:nvSpPr>
          <p:cNvPr id="2" name="Content Placeholder 1">
            <a:extLst>
              <a:ext uri="{FF2B5EF4-FFF2-40B4-BE49-F238E27FC236}">
                <a16:creationId xmlns:a16="http://schemas.microsoft.com/office/drawing/2014/main" id="{AE5295D4-5C74-9CD5-FC5F-43B2B3D51172}"/>
              </a:ext>
            </a:extLst>
          </p:cNvPr>
          <p:cNvSpPr>
            <a:spLocks noGrp="1"/>
          </p:cNvSpPr>
          <p:nvPr>
            <p:ph idx="1"/>
          </p:nvPr>
        </p:nvSpPr>
        <p:spPr>
          <a:xfrm>
            <a:off x="1062885" y="1236236"/>
            <a:ext cx="9657587" cy="897823"/>
          </a:xfrm>
        </p:spPr>
        <p:txBody>
          <a:bodyPr>
            <a:normAutofit/>
          </a:bodyPr>
          <a:lstStyle/>
          <a:p>
            <a:pPr marL="0" indent="0">
              <a:buNone/>
            </a:pPr>
            <a:r>
              <a:rPr kumimoji="0" lang="en-US" i="0" u="none" strike="noStrike" kern="1200" cap="none" spc="0" normalizeH="0" baseline="0" noProof="0">
                <a:ln>
                  <a:noFill/>
                </a:ln>
                <a:solidFill>
                  <a:prstClr val="black"/>
                </a:solidFill>
                <a:effectLst/>
                <a:uLnTx/>
                <a:uFillTx/>
                <a:latin typeface="+mn-lt"/>
                <a:ea typeface="Open Sans Light" panose="020B0306030504020204" pitchFamily="34" charset="0"/>
                <a:cs typeface="Open Sans Light" panose="020B0306030504020204" pitchFamily="34" charset="0"/>
              </a:rPr>
              <a:t>Most Additional Review </a:t>
            </a:r>
            <a:r>
              <a:rPr kumimoji="0" lang="en-US" i="0" strike="noStrike" kern="1200" cap="none" spc="0" normalizeH="0" baseline="0" noProof="0">
                <a:ln>
                  <a:noFill/>
                </a:ln>
                <a:solidFill>
                  <a:prstClr val="black"/>
                </a:solidFill>
                <a:effectLst/>
                <a:uLnTx/>
                <a:uFillTx/>
                <a:latin typeface="+mn-lt"/>
                <a:ea typeface="Open Sans Light" panose="020B0306030504020204" pitchFamily="34" charset="0"/>
                <a:cs typeface="Open Sans Light" panose="020B0306030504020204" pitchFamily="34" charset="0"/>
              </a:rPr>
              <a:t>Considerations</a:t>
            </a:r>
            <a:r>
              <a:rPr kumimoji="0" lang="en-US" b="1" i="0" strike="noStrike" kern="1200" cap="none" spc="0" normalizeH="0" baseline="0" noProof="0">
                <a:ln>
                  <a:noFill/>
                </a:ln>
                <a:solidFill>
                  <a:prstClr val="black"/>
                </a:solidFill>
                <a:effectLst/>
                <a:uLnTx/>
                <a:uFillTx/>
                <a:latin typeface="+mn-lt"/>
                <a:ea typeface="Open Sans Light" panose="020B0306030504020204" pitchFamily="34" charset="0"/>
                <a:cs typeface="Open Sans Light" panose="020B0306030504020204" pitchFamily="34" charset="0"/>
              </a:rPr>
              <a:t> </a:t>
            </a:r>
            <a:r>
              <a:rPr kumimoji="0" lang="en-US" b="1" i="0" u="none" strike="noStrike" kern="1200" cap="none" spc="0" normalizeH="0" baseline="0" noProof="0">
                <a:ln>
                  <a:noFill/>
                </a:ln>
                <a:solidFill>
                  <a:srgbClr val="0F7FC9"/>
                </a:solidFill>
                <a:effectLst/>
                <a:uLnTx/>
                <a:uFillTx/>
                <a:latin typeface="+mn-lt"/>
                <a:ea typeface="Open Sans Light" panose="020B0306030504020204" pitchFamily="34" charset="0"/>
                <a:cs typeface="Open Sans Light" panose="020B0306030504020204" pitchFamily="34" charset="0"/>
              </a:rPr>
              <a:t>removed</a:t>
            </a:r>
            <a:r>
              <a:rPr kumimoji="0" lang="en-US" i="0" u="none" strike="noStrike" kern="1200" cap="none" spc="0" normalizeH="0" baseline="0" noProof="0">
                <a:ln>
                  <a:noFill/>
                </a:ln>
                <a:solidFill>
                  <a:prstClr val="black"/>
                </a:solidFill>
                <a:effectLst/>
                <a:uLnTx/>
                <a:uFillTx/>
                <a:latin typeface="+mn-lt"/>
                <a:ea typeface="Open Sans Light" panose="020B0306030504020204" pitchFamily="34" charset="0"/>
                <a:cs typeface="Open Sans Light" panose="020B0306030504020204" pitchFamily="34" charset="0"/>
              </a:rPr>
              <a:t> from first-level peer review; responsibility will shift to </a:t>
            </a:r>
            <a:r>
              <a:rPr lang="en-US">
                <a:solidFill>
                  <a:prstClr val="black"/>
                </a:solidFill>
                <a:latin typeface="+mn-lt"/>
              </a:rPr>
              <a:t>awarding institute/center</a:t>
            </a:r>
            <a:endParaRPr kumimoji="0" lang="en-US" i="0" u="none" strike="noStrike" kern="1200" cap="none" spc="0" normalizeH="0" baseline="0" noProof="0">
              <a:ln>
                <a:noFill/>
              </a:ln>
              <a:solidFill>
                <a:prstClr val="black"/>
              </a:solidFill>
              <a:effectLst/>
              <a:uLnTx/>
              <a:uFillTx/>
              <a:latin typeface="+mn-lt"/>
              <a:ea typeface="Open Sans Light" panose="020B0306030504020204" pitchFamily="34" charset="0"/>
              <a:cs typeface="Open Sans Light" panose="020B0306030504020204" pitchFamily="34" charset="0"/>
            </a:endParaRPr>
          </a:p>
        </p:txBody>
      </p:sp>
      <p:graphicFrame>
        <p:nvGraphicFramePr>
          <p:cNvPr id="6" name="Table 6" descr="See notes section for details">
            <a:extLst>
              <a:ext uri="{FF2B5EF4-FFF2-40B4-BE49-F238E27FC236}">
                <a16:creationId xmlns:a16="http://schemas.microsoft.com/office/drawing/2014/main" id="{99A6A3FB-D3BA-B8BE-BA58-677F3E457C4C}"/>
              </a:ext>
            </a:extLst>
          </p:cNvPr>
          <p:cNvGraphicFramePr>
            <a:graphicFrameLocks noGrp="1"/>
          </p:cNvGraphicFramePr>
          <p:nvPr>
            <p:extLst>
              <p:ext uri="{D42A27DB-BD31-4B8C-83A1-F6EECF244321}">
                <p14:modId xmlns:p14="http://schemas.microsoft.com/office/powerpoint/2010/main" val="1081591529"/>
              </p:ext>
            </p:extLst>
          </p:nvPr>
        </p:nvGraphicFramePr>
        <p:xfrm>
          <a:off x="786656" y="2059414"/>
          <a:ext cx="10342459" cy="3745045"/>
        </p:xfrm>
        <a:graphic>
          <a:graphicData uri="http://schemas.openxmlformats.org/drawingml/2006/table">
            <a:tbl>
              <a:tblPr firstRow="1" bandRow="1">
                <a:tableStyleId>{5C22544A-7EE6-4342-B048-85BDC9FD1C3A}</a:tableStyleId>
              </a:tblPr>
              <a:tblGrid>
                <a:gridCol w="4830373">
                  <a:extLst>
                    <a:ext uri="{9D8B030D-6E8A-4147-A177-3AD203B41FA5}">
                      <a16:colId xmlns:a16="http://schemas.microsoft.com/office/drawing/2014/main" val="2776987729"/>
                    </a:ext>
                  </a:extLst>
                </a:gridCol>
                <a:gridCol w="849085">
                  <a:extLst>
                    <a:ext uri="{9D8B030D-6E8A-4147-A177-3AD203B41FA5}">
                      <a16:colId xmlns:a16="http://schemas.microsoft.com/office/drawing/2014/main" val="4214496395"/>
                    </a:ext>
                  </a:extLst>
                </a:gridCol>
                <a:gridCol w="4663001">
                  <a:extLst>
                    <a:ext uri="{9D8B030D-6E8A-4147-A177-3AD203B41FA5}">
                      <a16:colId xmlns:a16="http://schemas.microsoft.com/office/drawing/2014/main" val="553670659"/>
                    </a:ext>
                  </a:extLst>
                </a:gridCol>
              </a:tblGrid>
              <a:tr h="487965">
                <a:tc>
                  <a:txBody>
                    <a:bodyPr/>
                    <a:lstStyle/>
                    <a:p>
                      <a:pPr algn="ctr"/>
                      <a:r>
                        <a:rPr lang="en-US" sz="2800">
                          <a:solidFill>
                            <a:schemeClr val="tx1"/>
                          </a:solidFill>
                          <a:latin typeface="+mn-lt"/>
                        </a:rPr>
                        <a:t>Current</a:t>
                      </a:r>
                      <a:endParaRPr lang="en-US" sz="2400">
                        <a:solidFill>
                          <a:schemeClr val="tx1"/>
                        </a:solidFill>
                        <a:latin typeface="+mn-lt"/>
                      </a:endParaRPr>
                    </a:p>
                  </a:txBody>
                  <a:tcPr>
                    <a:solidFill>
                      <a:schemeClr val="bg1"/>
                    </a:solidFill>
                  </a:tcPr>
                </a:tc>
                <a:tc>
                  <a:txBody>
                    <a:bodyPr/>
                    <a:lstStyle/>
                    <a:p>
                      <a:pPr algn="ctr"/>
                      <a:endParaRPr lang="en-US" sz="2400">
                        <a:solidFill>
                          <a:schemeClr val="tx1"/>
                        </a:solidFill>
                        <a:latin typeface="+mn-lt"/>
                      </a:endParaRPr>
                    </a:p>
                  </a:txBody>
                  <a:tcPr>
                    <a:solidFill>
                      <a:schemeClr val="bg1"/>
                    </a:solidFill>
                  </a:tcPr>
                </a:tc>
                <a:tc>
                  <a:txBody>
                    <a:bodyPr/>
                    <a:lstStyle/>
                    <a:p>
                      <a:pPr algn="ctr"/>
                      <a:r>
                        <a:rPr lang="en-US" sz="2800">
                          <a:solidFill>
                            <a:schemeClr val="tx1"/>
                          </a:solidFill>
                          <a:latin typeface="+mn-lt"/>
                        </a:rPr>
                        <a:t>Simplified Framework</a:t>
                      </a:r>
                    </a:p>
                  </a:txBody>
                  <a:tcPr>
                    <a:solidFill>
                      <a:schemeClr val="bg1"/>
                    </a:solidFill>
                  </a:tcPr>
                </a:tc>
                <a:extLst>
                  <a:ext uri="{0D108BD9-81ED-4DB2-BD59-A6C34878D82A}">
                    <a16:rowId xmlns:a16="http://schemas.microsoft.com/office/drawing/2014/main" val="899758277"/>
                  </a:ext>
                </a:extLst>
              </a:tr>
              <a:tr h="3226885">
                <a:tc>
                  <a:txBody>
                    <a:bodyPr/>
                    <a:lstStyle/>
                    <a:p>
                      <a:pPr marR="0" lvl="0" defTabSz="914400" fontAlgn="auto">
                        <a:spcBef>
                          <a:spcPts val="300"/>
                        </a:spcBef>
                        <a:spcAft>
                          <a:spcPts val="0"/>
                        </a:spcAft>
                        <a:buClr>
                          <a:srgbClr val="0F7FC9"/>
                        </a:buClr>
                        <a:buSzTx/>
                        <a:tabLst/>
                        <a:defRPr/>
                      </a:pPr>
                      <a:r>
                        <a:rPr lang="en-US" sz="2400" b="1">
                          <a:solidFill>
                            <a:prstClr val="black"/>
                          </a:solidFill>
                          <a:latin typeface="+mn-lt"/>
                          <a:ea typeface="Open Sans Light" panose="020B0306030504020204" pitchFamily="34" charset="0"/>
                          <a:cs typeface="Open Sans Light" panose="020B0306030504020204" pitchFamily="34" charset="0"/>
                        </a:rPr>
                        <a:t>Additional Review Considerations </a:t>
                      </a:r>
                    </a:p>
                    <a:p>
                      <a:pPr marR="0" lvl="0" defTabSz="914400" fontAlgn="auto">
                        <a:spcBef>
                          <a:spcPts val="300"/>
                        </a:spcBef>
                        <a:spcAft>
                          <a:spcPts val="0"/>
                        </a:spcAft>
                        <a:buClr>
                          <a:srgbClr val="0F7FC9"/>
                        </a:buClr>
                        <a:buSzTx/>
                        <a:tabLst/>
                        <a:defRPr/>
                      </a:pPr>
                      <a:r>
                        <a:rPr lang="en-US" sz="2400" b="1">
                          <a:solidFill>
                            <a:prstClr val="black"/>
                          </a:solidFill>
                          <a:latin typeface="+mn-lt"/>
                          <a:ea typeface="Open Sans Light" panose="020B0306030504020204" pitchFamily="34" charset="0"/>
                          <a:cs typeface="Open Sans Light" panose="020B0306030504020204" pitchFamily="34" charset="0"/>
                        </a:rPr>
                        <a:t>(no effect on overall impact score)</a:t>
                      </a:r>
                    </a:p>
                    <a:p>
                      <a:pPr marL="228600" indent="-228600">
                        <a:spcBef>
                          <a:spcPts val="600"/>
                        </a:spcBef>
                        <a:buClr>
                          <a:srgbClr val="0F7FC9"/>
                        </a:buClr>
                        <a:buFont typeface="Arial" pitchFamily="34" charset="0"/>
                        <a:buChar char="•"/>
                        <a:defRPr/>
                      </a:pPr>
                      <a:r>
                        <a:rPr kumimoji="0" lang="en-US" sz="2000" i="0" u="none" strike="noStrike" kern="1200" cap="none" spc="0" normalizeH="0" baseline="0">
                          <a:ln>
                            <a:noFill/>
                          </a:ln>
                          <a:solidFill>
                            <a:prstClr val="black"/>
                          </a:solidFill>
                          <a:effectLst/>
                          <a:uLnTx/>
                          <a:uFillTx/>
                          <a:latin typeface="+mn-lt"/>
                          <a:ea typeface="Open Sans Light" panose="020B0306030504020204" pitchFamily="34" charset="0"/>
                          <a:cs typeface="Open Sans Light" panose="020B0306030504020204" pitchFamily="34" charset="0"/>
                        </a:rPr>
                        <a:t>Applications from Foreign Organizations</a:t>
                      </a:r>
                    </a:p>
                    <a:p>
                      <a:pPr marL="228600" indent="-228600">
                        <a:spcBef>
                          <a:spcPts val="600"/>
                        </a:spcBef>
                        <a:buClr>
                          <a:srgbClr val="0F7FC9"/>
                        </a:buClr>
                        <a:buFont typeface="Arial" pitchFamily="34" charset="0"/>
                        <a:buChar char="•"/>
                        <a:defRPr/>
                      </a:pPr>
                      <a:r>
                        <a:rPr kumimoji="0" lang="en-US" sz="2000" i="0" u="none" strike="noStrike" kern="1200" cap="none" spc="0" normalizeH="0" baseline="0">
                          <a:ln>
                            <a:noFill/>
                          </a:ln>
                          <a:solidFill>
                            <a:prstClr val="black"/>
                          </a:solidFill>
                          <a:effectLst/>
                          <a:uLnTx/>
                          <a:uFillTx/>
                          <a:latin typeface="+mn-lt"/>
                          <a:ea typeface="Open Sans Light" panose="020B0306030504020204" pitchFamily="34" charset="0"/>
                          <a:cs typeface="Open Sans Light" panose="020B0306030504020204" pitchFamily="34" charset="0"/>
                        </a:rPr>
                        <a:t>Select Agent Research</a:t>
                      </a:r>
                    </a:p>
                    <a:p>
                      <a:pPr marL="228600" indent="-228600">
                        <a:spcBef>
                          <a:spcPts val="600"/>
                        </a:spcBef>
                        <a:buClr>
                          <a:srgbClr val="0F7FC9"/>
                        </a:buClr>
                        <a:buFont typeface="Arial" pitchFamily="34" charset="0"/>
                        <a:buChar char="•"/>
                        <a:defRPr/>
                      </a:pPr>
                      <a:r>
                        <a:rPr kumimoji="0" lang="en-US" sz="2000" i="0" u="none" strike="noStrike" kern="1200" cap="none" spc="0" normalizeH="0" baseline="0">
                          <a:ln>
                            <a:noFill/>
                          </a:ln>
                          <a:solidFill>
                            <a:prstClr val="black"/>
                          </a:solidFill>
                          <a:effectLst/>
                          <a:uLnTx/>
                          <a:uFillTx/>
                          <a:latin typeface="+mn-lt"/>
                          <a:ea typeface="Open Sans Light" panose="020B0306030504020204" pitchFamily="34" charset="0"/>
                          <a:cs typeface="Open Sans Light" panose="020B0306030504020204" pitchFamily="34" charset="0"/>
                        </a:rPr>
                        <a:t>Resource Sharing Plans</a:t>
                      </a:r>
                    </a:p>
                    <a:p>
                      <a:pPr marL="228600" indent="-228600">
                        <a:spcBef>
                          <a:spcPts val="600"/>
                        </a:spcBef>
                        <a:buClr>
                          <a:srgbClr val="0F7FC9"/>
                        </a:buClr>
                        <a:buFont typeface="Arial" pitchFamily="34" charset="0"/>
                        <a:buChar char="•"/>
                        <a:defRPr/>
                      </a:pPr>
                      <a:r>
                        <a:rPr kumimoji="0" lang="en-US" sz="2000" i="0" u="none" strike="noStrike" kern="1200" cap="none" spc="0" normalizeH="0" baseline="0">
                          <a:ln>
                            <a:noFill/>
                          </a:ln>
                          <a:solidFill>
                            <a:prstClr val="black"/>
                          </a:solidFill>
                          <a:effectLst/>
                          <a:uLnTx/>
                          <a:uFillTx/>
                          <a:latin typeface="+mn-lt"/>
                          <a:ea typeface="Open Sans Light" panose="020B0306030504020204" pitchFamily="34" charset="0"/>
                          <a:cs typeface="Open Sans Light" panose="020B0306030504020204" pitchFamily="34" charset="0"/>
                        </a:rPr>
                        <a:t>Authentication of Key Biological and/or Chemical Resources</a:t>
                      </a:r>
                    </a:p>
                    <a:p>
                      <a:pPr marL="228600" indent="-228600">
                        <a:spcBef>
                          <a:spcPts val="600"/>
                        </a:spcBef>
                        <a:buClr>
                          <a:srgbClr val="0F7FC9"/>
                        </a:buClr>
                        <a:buFont typeface="Arial" pitchFamily="34" charset="0"/>
                        <a:buChar char="•"/>
                        <a:defRPr/>
                      </a:pPr>
                      <a:r>
                        <a:rPr kumimoji="0" lang="en-US" sz="2000" i="0" u="none" strike="noStrike" kern="1200" cap="none" spc="0" normalizeH="0" baseline="0">
                          <a:ln>
                            <a:noFill/>
                          </a:ln>
                          <a:solidFill>
                            <a:prstClr val="black"/>
                          </a:solidFill>
                          <a:effectLst/>
                          <a:uLnTx/>
                          <a:uFillTx/>
                          <a:latin typeface="+mn-lt"/>
                          <a:ea typeface="Open Sans Light" panose="020B0306030504020204" pitchFamily="34" charset="0"/>
                          <a:cs typeface="Open Sans Light" panose="020B0306030504020204" pitchFamily="34" charset="0"/>
                        </a:rPr>
                        <a:t>Budget and Period of Support</a:t>
                      </a:r>
                    </a:p>
                  </a:txBody>
                  <a:tcPr>
                    <a:solidFill>
                      <a:schemeClr val="accent5">
                        <a:lumMod val="40000"/>
                        <a:lumOff val="60000"/>
                      </a:schemeClr>
                    </a:solidFill>
                  </a:tcPr>
                </a:tc>
                <a:tc>
                  <a:txBody>
                    <a:bodyPr/>
                    <a:lstStyle/>
                    <a:p>
                      <a:pPr marL="228600" indent="-228600">
                        <a:spcBef>
                          <a:spcPts val="600"/>
                        </a:spcBef>
                        <a:buClr>
                          <a:srgbClr val="0F7FC9"/>
                        </a:buClr>
                        <a:buFont typeface="Arial" pitchFamily="34" charset="0"/>
                        <a:buChar char="•"/>
                        <a:defRPr/>
                      </a:pPr>
                      <a:endParaRPr kumimoji="0" lang="en-US" sz="2000" i="0" u="none" strike="noStrike" kern="1200" cap="none" spc="0" normalizeH="0" baseline="0">
                        <a:ln>
                          <a:noFill/>
                        </a:ln>
                        <a:solidFill>
                          <a:prstClr val="black"/>
                        </a:solidFill>
                        <a:effectLst/>
                        <a:uLnTx/>
                        <a:uFillTx/>
                        <a:latin typeface="+mn-lt"/>
                        <a:ea typeface="Open Sans Light" panose="020B0306030504020204" pitchFamily="34" charset="0"/>
                        <a:cs typeface="Open Sans Light" panose="020B0306030504020204" pitchFamily="34" charset="0"/>
                      </a:endParaRPr>
                    </a:p>
                  </a:txBody>
                  <a:tcPr>
                    <a:solidFill>
                      <a:schemeClr val="bg1"/>
                    </a:solidFill>
                  </a:tcPr>
                </a:tc>
                <a:tc>
                  <a:txBody>
                    <a:bodyPr/>
                    <a:lstStyle/>
                    <a:p>
                      <a:pPr marR="0" lvl="0" defTabSz="914400" fontAlgn="auto">
                        <a:spcBef>
                          <a:spcPts val="300"/>
                        </a:spcBef>
                        <a:spcAft>
                          <a:spcPts val="0"/>
                        </a:spcAft>
                        <a:buClr>
                          <a:srgbClr val="0F7FC9"/>
                        </a:buClr>
                        <a:buSzTx/>
                        <a:tabLst/>
                        <a:defRPr/>
                      </a:pPr>
                      <a:r>
                        <a:rPr lang="en-US" sz="2400" b="1">
                          <a:solidFill>
                            <a:prstClr val="black"/>
                          </a:solidFill>
                          <a:latin typeface="+mn-lt"/>
                          <a:ea typeface="Open Sans Light" panose="020B0306030504020204" pitchFamily="34" charset="0"/>
                          <a:cs typeface="Open Sans Light" panose="020B0306030504020204" pitchFamily="34" charset="0"/>
                        </a:rPr>
                        <a:t>Additional Review Considerations </a:t>
                      </a:r>
                    </a:p>
                    <a:p>
                      <a:pPr marR="0" lvl="0" defTabSz="914400" fontAlgn="auto">
                        <a:spcBef>
                          <a:spcPts val="300"/>
                        </a:spcBef>
                        <a:spcAft>
                          <a:spcPts val="0"/>
                        </a:spcAft>
                        <a:buClr>
                          <a:srgbClr val="0F7FC9"/>
                        </a:buClr>
                        <a:buSzTx/>
                        <a:tabLst/>
                        <a:defRPr/>
                      </a:pPr>
                      <a:r>
                        <a:rPr lang="en-US" sz="2400" b="1">
                          <a:solidFill>
                            <a:prstClr val="black"/>
                          </a:solidFill>
                          <a:latin typeface="+mn-lt"/>
                          <a:ea typeface="Open Sans Light" panose="020B0306030504020204" pitchFamily="34" charset="0"/>
                          <a:cs typeface="Open Sans Light" panose="020B0306030504020204" pitchFamily="34" charset="0"/>
                        </a:rPr>
                        <a:t>(no effect on overall impact score)</a:t>
                      </a:r>
                    </a:p>
                    <a:p>
                      <a:pPr marL="285750" indent="-285750">
                        <a:spcBef>
                          <a:spcPts val="600"/>
                        </a:spcBef>
                        <a:buFont typeface="Arial" panose="020B0604020202020204" pitchFamily="34" charset="0"/>
                        <a:buChar char="•"/>
                      </a:pPr>
                      <a:r>
                        <a:rPr kumimoji="0" lang="en-US" sz="2000" i="0" u="none" strike="noStrike" kern="1200" cap="none" spc="0" normalizeH="0" baseline="0">
                          <a:ln>
                            <a:noFill/>
                          </a:ln>
                          <a:solidFill>
                            <a:prstClr val="black"/>
                          </a:solidFill>
                          <a:effectLst/>
                          <a:uLnTx/>
                          <a:uFillTx/>
                          <a:latin typeface="+mn-lt"/>
                          <a:ea typeface="Open Sans Light" panose="020B0306030504020204" pitchFamily="34" charset="0"/>
                          <a:cs typeface="Open Sans Light" panose="020B0306030504020204" pitchFamily="34" charset="0"/>
                        </a:rPr>
                        <a:t>Authentication of Key Biological and/or Chemical Resources</a:t>
                      </a:r>
                    </a:p>
                    <a:p>
                      <a:pPr marL="285750" indent="-285750">
                        <a:spcBef>
                          <a:spcPts val="600"/>
                        </a:spcBef>
                        <a:buFont typeface="Arial" panose="020B0604020202020204" pitchFamily="34" charset="0"/>
                        <a:buChar char="•"/>
                      </a:pPr>
                      <a:r>
                        <a:rPr kumimoji="0" lang="en-US" sz="2000" i="0" u="none" strike="noStrike" kern="1200" cap="none" spc="0" normalizeH="0" baseline="0">
                          <a:ln>
                            <a:noFill/>
                          </a:ln>
                          <a:solidFill>
                            <a:prstClr val="black"/>
                          </a:solidFill>
                          <a:effectLst/>
                          <a:uLnTx/>
                          <a:uFillTx/>
                          <a:latin typeface="+mn-lt"/>
                          <a:ea typeface="Open Sans Light" panose="020B0306030504020204" pitchFamily="34" charset="0"/>
                          <a:cs typeface="Open Sans Light" panose="020B0306030504020204" pitchFamily="34" charset="0"/>
                        </a:rPr>
                        <a:t>Budget and Period of Support</a:t>
                      </a:r>
                    </a:p>
                  </a:txBody>
                  <a:tcPr>
                    <a:solidFill>
                      <a:schemeClr val="accent5">
                        <a:lumMod val="20000"/>
                        <a:lumOff val="80000"/>
                      </a:schemeClr>
                    </a:solidFill>
                  </a:tcPr>
                </a:tc>
                <a:extLst>
                  <a:ext uri="{0D108BD9-81ED-4DB2-BD59-A6C34878D82A}">
                    <a16:rowId xmlns:a16="http://schemas.microsoft.com/office/drawing/2014/main" val="3463998310"/>
                  </a:ext>
                </a:extLst>
              </a:tr>
            </a:tbl>
          </a:graphicData>
        </a:graphic>
      </p:graphicFrame>
      <p:sp>
        <p:nvSpPr>
          <p:cNvPr id="5" name="Half Frame 4">
            <a:extLst>
              <a:ext uri="{FF2B5EF4-FFF2-40B4-BE49-F238E27FC236}">
                <a16:creationId xmlns:a16="http://schemas.microsoft.com/office/drawing/2014/main" id="{A8CB4D01-E7E7-1D89-CA82-BA44CFB4EB17}"/>
              </a:ext>
              <a:ext uri="{C183D7F6-B498-43B3-948B-1728B52AA6E4}">
                <adec:decorative xmlns:adec="http://schemas.microsoft.com/office/drawing/2017/decorative" val="1"/>
              </a:ext>
            </a:extLst>
          </p:cNvPr>
          <p:cNvSpPr/>
          <p:nvPr/>
        </p:nvSpPr>
        <p:spPr>
          <a:xfrm rot="8010476">
            <a:off x="5284386" y="3733589"/>
            <a:ext cx="904450" cy="863944"/>
          </a:xfrm>
          <a:prstGeom prst="halfFrame">
            <a:avLst>
              <a:gd name="adj1" fmla="val 21380"/>
              <a:gd name="adj2" fmla="val 18882"/>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36028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DD14879A-57D2-5D78-8A63-B21C7BB31D7D}"/>
              </a:ext>
              <a:ext uri="{C183D7F6-B498-43B3-948B-1728B52AA6E4}">
                <adec:decorative xmlns:adec="http://schemas.microsoft.com/office/drawing/2017/decorative" val="0"/>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14</a:t>
            </a:fld>
            <a:endParaRPr lang="en-US"/>
          </a:p>
        </p:txBody>
      </p:sp>
      <p:sp>
        <p:nvSpPr>
          <p:cNvPr id="3" name="Title 2">
            <a:extLst>
              <a:ext uri="{FF2B5EF4-FFF2-40B4-BE49-F238E27FC236}">
                <a16:creationId xmlns:a16="http://schemas.microsoft.com/office/drawing/2014/main" id="{1B067968-0588-6F84-15A3-034D5A164997}"/>
              </a:ext>
            </a:extLst>
          </p:cNvPr>
          <p:cNvSpPr>
            <a:spLocks noGrp="1"/>
          </p:cNvSpPr>
          <p:nvPr>
            <p:ph type="title"/>
          </p:nvPr>
        </p:nvSpPr>
        <p:spPr/>
        <p:txBody>
          <a:bodyPr/>
          <a:lstStyle/>
          <a:p>
            <a:r>
              <a:rPr lang="en-US"/>
              <a:t>Community Questions</a:t>
            </a:r>
          </a:p>
        </p:txBody>
      </p:sp>
      <p:sp>
        <p:nvSpPr>
          <p:cNvPr id="2" name="Content Placeholder 1">
            <a:extLst>
              <a:ext uri="{FF2B5EF4-FFF2-40B4-BE49-F238E27FC236}">
                <a16:creationId xmlns:a16="http://schemas.microsoft.com/office/drawing/2014/main" id="{741B0573-49EF-2B89-174B-48065D7FE65D}"/>
              </a:ext>
            </a:extLst>
          </p:cNvPr>
          <p:cNvSpPr>
            <a:spLocks noGrp="1"/>
          </p:cNvSpPr>
          <p:nvPr>
            <p:ph idx="1"/>
          </p:nvPr>
        </p:nvSpPr>
        <p:spPr>
          <a:xfrm>
            <a:off x="838200" y="1546845"/>
            <a:ext cx="10943063" cy="4630118"/>
          </a:xfrm>
        </p:spPr>
        <p:txBody>
          <a:bodyPr vert="horz" lIns="91440" tIns="45720" rIns="91440" bIns="45720" rtlCol="0" anchor="t">
            <a:normAutofit lnSpcReduction="10000"/>
          </a:bodyPr>
          <a:lstStyle/>
          <a:p>
            <a:r>
              <a:rPr lang="en-US" b="1">
                <a:latin typeface="+mn-lt"/>
                <a:ea typeface="Open Sans Light"/>
                <a:cs typeface="Open Sans Light"/>
              </a:rPr>
              <a:t>Expectations</a:t>
            </a:r>
            <a:r>
              <a:rPr lang="en-US">
                <a:latin typeface="+mn-lt"/>
                <a:ea typeface="Open Sans Light"/>
                <a:cs typeface="Open Sans Light"/>
              </a:rPr>
              <a:t>: </a:t>
            </a:r>
            <a:endParaRPr lang="en-US" sz="2800">
              <a:latin typeface="+mn-lt"/>
            </a:endParaRPr>
          </a:p>
          <a:p>
            <a:pPr lvl="1">
              <a:buFont typeface="Wingdings" panose="05000000000000000000" pitchFamily="2" charset="2"/>
              <a:buChar char="Ø"/>
            </a:pPr>
            <a:r>
              <a:rPr lang="en-US">
                <a:latin typeface="+mn-lt"/>
                <a:ea typeface="Open Sans Light"/>
                <a:cs typeface="Open Sans Light"/>
              </a:rPr>
              <a:t>The quality of review improves: </a:t>
            </a:r>
            <a:r>
              <a:rPr lang="en-US" i="1">
                <a:latin typeface="+mn-lt"/>
                <a:ea typeface="Open Sans Light"/>
                <a:cs typeface="Open Sans Light"/>
              </a:rPr>
              <a:t>clearer evaluations of the proposed research’s importance, the rigor and feasibility of the approach, and more consistently appropriate evaluation of investigator/environment</a:t>
            </a:r>
            <a:endParaRPr lang="en-US" i="1">
              <a:latin typeface="+mn-lt"/>
            </a:endParaRPr>
          </a:p>
          <a:p>
            <a:endParaRPr lang="en-US" sz="2200">
              <a:latin typeface="+mn-lt"/>
              <a:ea typeface="Open Sans Light"/>
              <a:cs typeface="Open Sans Light"/>
            </a:endParaRPr>
          </a:p>
          <a:p>
            <a:r>
              <a:rPr lang="en-US">
                <a:latin typeface="+mn-lt"/>
                <a:ea typeface="Open Sans Light"/>
                <a:cs typeface="Open Sans Light"/>
              </a:rPr>
              <a:t> </a:t>
            </a:r>
            <a:r>
              <a:rPr lang="en-US" b="1">
                <a:latin typeface="+mn-lt"/>
                <a:ea typeface="Open Sans Light"/>
                <a:cs typeface="Open Sans Light"/>
              </a:rPr>
              <a:t>Evaluation</a:t>
            </a:r>
            <a:r>
              <a:rPr lang="en-US">
                <a:latin typeface="+mn-lt"/>
                <a:ea typeface="Open Sans Light"/>
                <a:cs typeface="Open Sans Light"/>
              </a:rPr>
              <a:t>: </a:t>
            </a:r>
          </a:p>
          <a:p>
            <a:pPr lvl="1">
              <a:buFont typeface="Wingdings" panose="05000000000000000000" pitchFamily="2" charset="2"/>
              <a:buChar char="Ø"/>
            </a:pPr>
            <a:r>
              <a:rPr lang="en-US">
                <a:latin typeface="+mn-lt"/>
                <a:ea typeface="Open Sans Light"/>
                <a:cs typeface="Open Sans Light"/>
              </a:rPr>
              <a:t>Monitor critiques, discussions, scoring - problems addressed promptly </a:t>
            </a:r>
            <a:endParaRPr lang="en-US">
              <a:latin typeface="+mn-lt"/>
            </a:endParaRPr>
          </a:p>
          <a:p>
            <a:pPr lvl="1">
              <a:buFont typeface="Wingdings" panose="05000000000000000000" pitchFamily="2" charset="2"/>
              <a:buChar char="Ø"/>
            </a:pPr>
            <a:r>
              <a:rPr lang="en-US">
                <a:latin typeface="+mn-lt"/>
                <a:ea typeface="Open Sans Light"/>
                <a:cs typeface="Open Sans Light"/>
              </a:rPr>
              <a:t>Reviewers/ staff surveyed regarding review experience and effectiveness </a:t>
            </a:r>
            <a:endParaRPr lang="en-US">
              <a:latin typeface="+mn-lt"/>
            </a:endParaRPr>
          </a:p>
          <a:p>
            <a:endParaRPr lang="en-US" sz="2200">
              <a:latin typeface="+mn-lt"/>
              <a:ea typeface="Open Sans Light"/>
              <a:cs typeface="Open Sans Light"/>
            </a:endParaRPr>
          </a:p>
          <a:p>
            <a:r>
              <a:rPr lang="en-US" b="1">
                <a:latin typeface="+mn-lt"/>
                <a:ea typeface="Open Sans Light"/>
                <a:cs typeface="Open Sans Light"/>
              </a:rPr>
              <a:t>Training</a:t>
            </a:r>
            <a:r>
              <a:rPr lang="en-US">
                <a:latin typeface="+mn-lt"/>
                <a:ea typeface="Open Sans Light"/>
                <a:cs typeface="Open Sans Light"/>
              </a:rPr>
              <a:t>:</a:t>
            </a:r>
          </a:p>
          <a:p>
            <a:pPr lvl="1">
              <a:buClr>
                <a:srgbClr val="0070C0"/>
              </a:buClr>
              <a:buFont typeface="Wingdings" panose="05000000000000000000" pitchFamily="2" charset="2"/>
              <a:buChar char="Ø"/>
            </a:pPr>
            <a:r>
              <a:rPr lang="en-US">
                <a:latin typeface="+mn-lt"/>
                <a:ea typeface="Open Sans Light"/>
                <a:cs typeface="Open Sans Light"/>
              </a:rPr>
              <a:t>Program and Review Staff - Guides, FAQs, webinars and workshops - ongoing through 2025.</a:t>
            </a:r>
            <a:endParaRPr lang="en-US">
              <a:latin typeface="+mn-lt"/>
            </a:endParaRPr>
          </a:p>
          <a:p>
            <a:pPr lvl="1">
              <a:buClr>
                <a:srgbClr val="0070C0"/>
              </a:buClr>
              <a:buFont typeface="Wingdings" panose="05000000000000000000" pitchFamily="2" charset="2"/>
              <a:buChar char="Ø"/>
            </a:pPr>
            <a:r>
              <a:rPr lang="en-US">
                <a:latin typeface="+mn-lt"/>
                <a:ea typeface="Open Sans Light"/>
                <a:cs typeface="Open Sans Light"/>
              </a:rPr>
              <a:t>Reviewers - Training slides, videos, guides to writing critiques in development for 2025 summer review round deployment</a:t>
            </a:r>
            <a:endParaRPr lang="en-US">
              <a:latin typeface="+mn-lt"/>
            </a:endParaRPr>
          </a:p>
          <a:p>
            <a:pPr marL="0" indent="0">
              <a:buNone/>
            </a:pPr>
            <a:endParaRPr lang="en-US" sz="2200">
              <a:latin typeface="Open Sans Light"/>
              <a:ea typeface="Open Sans Light"/>
              <a:cs typeface="Open Sans Light"/>
            </a:endParaRPr>
          </a:p>
        </p:txBody>
      </p:sp>
    </p:spTree>
    <p:extLst>
      <p:ext uri="{BB962C8B-B14F-4D97-AF65-F5344CB8AC3E}">
        <p14:creationId xmlns:p14="http://schemas.microsoft.com/office/powerpoint/2010/main" val="3404259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7FC3-61DB-9CA0-88AC-249E9435F607}"/>
              </a:ext>
            </a:extLst>
          </p:cNvPr>
          <p:cNvSpPr>
            <a:spLocks noGrp="1"/>
          </p:cNvSpPr>
          <p:nvPr>
            <p:ph type="title"/>
          </p:nvPr>
        </p:nvSpPr>
        <p:spPr>
          <a:xfrm>
            <a:off x="1299087" y="1937543"/>
            <a:ext cx="9593825" cy="2982913"/>
          </a:xfrm>
        </p:spPr>
        <p:txBody>
          <a:bodyPr>
            <a:normAutofit/>
          </a:bodyPr>
          <a:lstStyle/>
          <a:p>
            <a:pPr>
              <a:lnSpc>
                <a:spcPct val="140000"/>
              </a:lnSpc>
              <a:spcBef>
                <a:spcPts val="0"/>
              </a:spcBef>
            </a:pPr>
            <a:r>
              <a:rPr lang="en-US" sz="3600" b="1">
                <a:latin typeface="+mn-lt"/>
                <a:ea typeface="Open Sans ExtraBold"/>
                <a:cs typeface="Open Sans ExtraBold"/>
              </a:rPr>
              <a:t>Preparing for and tracking changes to notices of funding opportunities (NOFOs)</a:t>
            </a:r>
            <a:endParaRPr lang="en-US" sz="3600">
              <a:ea typeface="Open Sans ExtraBold"/>
              <a:cs typeface="Open Sans ExtraBold"/>
            </a:endParaRPr>
          </a:p>
        </p:txBody>
      </p:sp>
    </p:spTree>
    <p:extLst>
      <p:ext uri="{BB962C8B-B14F-4D97-AF65-F5344CB8AC3E}">
        <p14:creationId xmlns:p14="http://schemas.microsoft.com/office/powerpoint/2010/main" val="2193850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a:extLst>
              <a:ext uri="{FF2B5EF4-FFF2-40B4-BE49-F238E27FC236}">
                <a16:creationId xmlns:a16="http://schemas.microsoft.com/office/drawing/2014/main" id="{B1166FC8-D8CB-2B94-70C2-9A08A46B0B3A}"/>
              </a:ext>
              <a:ext uri="{C183D7F6-B498-43B3-948B-1728B52AA6E4}">
                <adec:decorative xmlns:adec="http://schemas.microsoft.com/office/drawing/2017/decorative" val="0"/>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16</a:t>
            </a:fld>
            <a:endParaRPr lang="en-US"/>
          </a:p>
        </p:txBody>
      </p:sp>
      <p:sp>
        <p:nvSpPr>
          <p:cNvPr id="3" name="Title 2">
            <a:extLst>
              <a:ext uri="{FF2B5EF4-FFF2-40B4-BE49-F238E27FC236}">
                <a16:creationId xmlns:a16="http://schemas.microsoft.com/office/drawing/2014/main" id="{094D416B-0773-1987-E385-BE2B7FA5A3DE}"/>
              </a:ext>
            </a:extLst>
          </p:cNvPr>
          <p:cNvSpPr>
            <a:spLocks noGrp="1"/>
          </p:cNvSpPr>
          <p:nvPr>
            <p:ph type="title"/>
          </p:nvPr>
        </p:nvSpPr>
        <p:spPr>
          <a:xfrm>
            <a:off x="412955" y="365125"/>
            <a:ext cx="11621729" cy="1325563"/>
          </a:xfrm>
        </p:spPr>
        <p:txBody>
          <a:bodyPr>
            <a:normAutofit/>
          </a:bodyPr>
          <a:lstStyle/>
          <a:p>
            <a:r>
              <a:rPr lang="en-US" sz="3800"/>
              <a:t>NOFOs Must Include the Correct Language About How They Will be Reviewed</a:t>
            </a:r>
          </a:p>
        </p:txBody>
      </p:sp>
      <p:graphicFrame>
        <p:nvGraphicFramePr>
          <p:cNvPr id="8" name="Content Placeholder 1" descr="Applications Review Information in Section V. will be updated with the simplified review framework in many funding opportunities using the impacted activity codes.&#10;However, this change to Section V will not affect how applicants prepare applications.">
            <a:extLst>
              <a:ext uri="{FF2B5EF4-FFF2-40B4-BE49-F238E27FC236}">
                <a16:creationId xmlns:a16="http://schemas.microsoft.com/office/drawing/2014/main" id="{BEC1581A-E479-86D3-31FA-21A56C39BB4B}"/>
              </a:ext>
            </a:extLst>
          </p:cNvPr>
          <p:cNvGraphicFramePr>
            <a:graphicFrameLocks/>
          </p:cNvGraphicFramePr>
          <p:nvPr>
            <p:extLst>
              <p:ext uri="{D42A27DB-BD31-4B8C-83A1-F6EECF244321}">
                <p14:modId xmlns:p14="http://schemas.microsoft.com/office/powerpoint/2010/main" val="3873204655"/>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6292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a:extLst>
              <a:ext uri="{FF2B5EF4-FFF2-40B4-BE49-F238E27FC236}">
                <a16:creationId xmlns:a16="http://schemas.microsoft.com/office/drawing/2014/main" id="{B1166FC8-D8CB-2B94-70C2-9A08A46B0B3A}"/>
              </a:ext>
              <a:ext uri="{C183D7F6-B498-43B3-948B-1728B52AA6E4}">
                <adec:decorative xmlns:adec="http://schemas.microsoft.com/office/drawing/2017/decorative" val="0"/>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17</a:t>
            </a:fld>
            <a:endParaRPr lang="en-US"/>
          </a:p>
        </p:txBody>
      </p:sp>
      <p:sp>
        <p:nvSpPr>
          <p:cNvPr id="3" name="Title 2">
            <a:extLst>
              <a:ext uri="{FF2B5EF4-FFF2-40B4-BE49-F238E27FC236}">
                <a16:creationId xmlns:a16="http://schemas.microsoft.com/office/drawing/2014/main" id="{094D416B-0773-1987-E385-BE2B7FA5A3DE}"/>
              </a:ext>
            </a:extLst>
          </p:cNvPr>
          <p:cNvSpPr>
            <a:spLocks noGrp="1"/>
          </p:cNvSpPr>
          <p:nvPr>
            <p:ph type="title"/>
          </p:nvPr>
        </p:nvSpPr>
        <p:spPr>
          <a:xfrm>
            <a:off x="604157" y="338232"/>
            <a:ext cx="11763375" cy="1325563"/>
          </a:xfrm>
        </p:spPr>
        <p:txBody>
          <a:bodyPr>
            <a:noAutofit/>
          </a:bodyPr>
          <a:lstStyle/>
          <a:p>
            <a:r>
              <a:rPr lang="en-US" sz="3800"/>
              <a:t>Reissuing Current Funding Opportunities</a:t>
            </a:r>
          </a:p>
        </p:txBody>
      </p:sp>
      <p:graphicFrame>
        <p:nvGraphicFramePr>
          <p:cNvPr id="5" name="Table 4">
            <a:extLst>
              <a:ext uri="{FF2B5EF4-FFF2-40B4-BE49-F238E27FC236}">
                <a16:creationId xmlns:a16="http://schemas.microsoft.com/office/drawing/2014/main" id="{D258A30A-A484-AC8E-6E75-0AA9B4D03A08}"/>
              </a:ext>
            </a:extLst>
          </p:cNvPr>
          <p:cNvGraphicFramePr>
            <a:graphicFrameLocks noGrp="1"/>
          </p:cNvGraphicFramePr>
          <p:nvPr>
            <p:extLst>
              <p:ext uri="{D42A27DB-BD31-4B8C-83A1-F6EECF244321}">
                <p14:modId xmlns:p14="http://schemas.microsoft.com/office/powerpoint/2010/main" val="1453759860"/>
              </p:ext>
            </p:extLst>
          </p:nvPr>
        </p:nvGraphicFramePr>
        <p:xfrm>
          <a:off x="604157" y="1802991"/>
          <a:ext cx="10983686" cy="3252017"/>
        </p:xfrm>
        <a:graphic>
          <a:graphicData uri="http://schemas.openxmlformats.org/drawingml/2006/table">
            <a:tbl>
              <a:tblPr firstRow="1"/>
              <a:tblGrid>
                <a:gridCol w="2411186">
                  <a:extLst>
                    <a:ext uri="{9D8B030D-6E8A-4147-A177-3AD203B41FA5}">
                      <a16:colId xmlns:a16="http://schemas.microsoft.com/office/drawing/2014/main" val="4069211568"/>
                    </a:ext>
                  </a:extLst>
                </a:gridCol>
                <a:gridCol w="2516535">
                  <a:extLst>
                    <a:ext uri="{9D8B030D-6E8A-4147-A177-3AD203B41FA5}">
                      <a16:colId xmlns:a16="http://schemas.microsoft.com/office/drawing/2014/main" val="4069718166"/>
                    </a:ext>
                  </a:extLst>
                </a:gridCol>
                <a:gridCol w="6055965">
                  <a:extLst>
                    <a:ext uri="{9D8B030D-6E8A-4147-A177-3AD203B41FA5}">
                      <a16:colId xmlns:a16="http://schemas.microsoft.com/office/drawing/2014/main" val="1021979480"/>
                    </a:ext>
                  </a:extLst>
                </a:gridCol>
              </a:tblGrid>
              <a:tr h="726531">
                <a:tc>
                  <a:txBody>
                    <a:bodyPr/>
                    <a:lstStyle/>
                    <a:p>
                      <a:pPr algn="ctr" rtl="0" fontAlgn="base"/>
                      <a:r>
                        <a:rPr lang="en-US" sz="2400" b="1" i="0">
                          <a:solidFill>
                            <a:srgbClr val="000000"/>
                          </a:solidFill>
                          <a:effectLst/>
                          <a:latin typeface="Calibri" panose="020F0502020204030204" pitchFamily="34" charset="0"/>
                        </a:rPr>
                        <a:t>NOFOs with Due Dates</a:t>
                      </a:r>
                      <a:endParaRPr lang="en-US" sz="4000" b="1" i="0">
                        <a:effectLs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US" sz="2400" b="1" i="0">
                          <a:solidFill>
                            <a:srgbClr val="000000"/>
                          </a:solidFill>
                          <a:effectLst/>
                          <a:latin typeface="Calibri" panose="020F0502020204030204" pitchFamily="34" charset="0"/>
                        </a:rPr>
                        <a:t>Expiring before January 25, 2025? </a:t>
                      </a:r>
                      <a:endParaRPr lang="en-US" sz="4000" b="1" i="0">
                        <a:effectLs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US" sz="2400" b="1" i="0">
                          <a:solidFill>
                            <a:srgbClr val="000000"/>
                          </a:solidFill>
                          <a:effectLst/>
                          <a:latin typeface="Calibri" panose="020F0502020204030204" pitchFamily="34" charset="0"/>
                        </a:rPr>
                        <a:t>Effect on active funding opportunity </a:t>
                      </a:r>
                      <a:endParaRPr lang="en-US" sz="4000" b="1" i="0">
                        <a:effectLs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1188267"/>
                  </a:ext>
                </a:extLst>
              </a:tr>
              <a:tr h="1196491">
                <a:tc>
                  <a:txBody>
                    <a:bodyPr/>
                    <a:lstStyle/>
                    <a:p>
                      <a:pPr algn="l" rtl="0" fontAlgn="base"/>
                      <a:r>
                        <a:rPr lang="en-US" sz="2400" b="0" i="0">
                          <a:solidFill>
                            <a:srgbClr val="000000"/>
                          </a:solidFill>
                          <a:effectLst/>
                          <a:latin typeface="Calibri" panose="020F0502020204030204" pitchFamily="34" charset="0"/>
                        </a:rPr>
                        <a:t>Before </a:t>
                      </a:r>
                    </a:p>
                    <a:p>
                      <a:pPr algn="l" rtl="0" fontAlgn="base"/>
                      <a:r>
                        <a:rPr lang="en-US" sz="2400" b="0" i="0">
                          <a:solidFill>
                            <a:srgbClr val="000000"/>
                          </a:solidFill>
                          <a:effectLst/>
                          <a:latin typeface="Calibri" panose="020F0502020204030204" pitchFamily="34" charset="0"/>
                        </a:rPr>
                        <a:t>January 25, 2025 </a:t>
                      </a:r>
                      <a:endParaRPr lang="en-US" sz="24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US" sz="2400" b="0" i="0">
                          <a:solidFill>
                            <a:srgbClr val="000000"/>
                          </a:solidFill>
                          <a:effectLst/>
                          <a:latin typeface="Calibri" panose="020F0502020204030204" pitchFamily="34" charset="0"/>
                        </a:rPr>
                        <a:t>Yes </a:t>
                      </a:r>
                      <a:endParaRPr lang="en-US" sz="24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rtl="0" fontAlgn="base"/>
                      <a:r>
                        <a:rPr lang="en-US" sz="2400" b="0" i="0">
                          <a:solidFill>
                            <a:srgbClr val="000000"/>
                          </a:solidFill>
                          <a:effectLst/>
                          <a:latin typeface="Calibri" panose="020F0502020204030204" pitchFamily="34" charset="0"/>
                        </a:rPr>
                        <a:t>May be extended until reissued with the simplified review framework </a:t>
                      </a:r>
                      <a:endParaRPr lang="en-US" sz="24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2917578"/>
                  </a:ext>
                </a:extLst>
              </a:tr>
              <a:tr h="1232566">
                <a:tc>
                  <a:txBody>
                    <a:bodyPr/>
                    <a:lstStyle/>
                    <a:p>
                      <a:pPr algn="l" rtl="0" fontAlgn="base"/>
                      <a:r>
                        <a:rPr lang="en-US" sz="2400" b="0" i="0">
                          <a:solidFill>
                            <a:srgbClr val="000000"/>
                          </a:solidFill>
                          <a:effectLst/>
                          <a:latin typeface="Calibri" panose="020F0502020204030204" pitchFamily="34" charset="0"/>
                        </a:rPr>
                        <a:t>On or After January 25, 2025 </a:t>
                      </a:r>
                      <a:endParaRPr lang="en-US" sz="24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ase"/>
                      <a:r>
                        <a:rPr lang="en-US" sz="2400" b="0" i="0">
                          <a:solidFill>
                            <a:srgbClr val="000000"/>
                          </a:solidFill>
                          <a:effectLst/>
                          <a:latin typeface="Calibri" panose="020F0502020204030204" pitchFamily="34" charset="0"/>
                        </a:rPr>
                        <a:t>No </a:t>
                      </a:r>
                      <a:endParaRPr lang="en-US" sz="24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rtl="0" fontAlgn="base"/>
                      <a:r>
                        <a:rPr lang="en-US" sz="2400" b="0" i="0">
                          <a:solidFill>
                            <a:srgbClr val="000000"/>
                          </a:solidFill>
                          <a:effectLst/>
                          <a:latin typeface="Calibri" panose="020F0502020204030204" pitchFamily="34" charset="0"/>
                        </a:rPr>
                        <a:t>May expire early and be reissued with the simplified review framework for due dates on or after January 25, 2025 </a:t>
                      </a:r>
                      <a:endParaRPr lang="en-US" sz="24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41886154"/>
                  </a:ext>
                </a:extLst>
              </a:tr>
            </a:tbl>
          </a:graphicData>
        </a:graphic>
      </p:graphicFrame>
    </p:spTree>
    <p:extLst>
      <p:ext uri="{BB962C8B-B14F-4D97-AF65-F5344CB8AC3E}">
        <p14:creationId xmlns:p14="http://schemas.microsoft.com/office/powerpoint/2010/main" val="1424987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A2488303-0115-8575-A585-3D8FFCC809D1}"/>
              </a:ext>
              <a:ext uri="{C183D7F6-B498-43B3-948B-1728B52AA6E4}">
                <adec:decorative xmlns:adec="http://schemas.microsoft.com/office/drawing/2017/decorative" val="0"/>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18</a:t>
            </a:fld>
            <a:endParaRPr lang="en-US"/>
          </a:p>
        </p:txBody>
      </p:sp>
      <p:sp>
        <p:nvSpPr>
          <p:cNvPr id="3" name="Title 2">
            <a:extLst>
              <a:ext uri="{FF2B5EF4-FFF2-40B4-BE49-F238E27FC236}">
                <a16:creationId xmlns:a16="http://schemas.microsoft.com/office/drawing/2014/main" id="{025958DB-6E08-9A07-1C7C-BF66D763F376}"/>
              </a:ext>
            </a:extLst>
          </p:cNvPr>
          <p:cNvSpPr>
            <a:spLocks noGrp="1"/>
          </p:cNvSpPr>
          <p:nvPr>
            <p:ph type="title"/>
          </p:nvPr>
        </p:nvSpPr>
        <p:spPr>
          <a:xfrm>
            <a:off x="838200" y="365125"/>
            <a:ext cx="10561320" cy="1325563"/>
          </a:xfrm>
        </p:spPr>
        <p:txBody>
          <a:bodyPr/>
          <a:lstStyle/>
          <a:p>
            <a:r>
              <a:rPr lang="en-US"/>
              <a:t>When to Expect Reissued NOFOs</a:t>
            </a:r>
          </a:p>
        </p:txBody>
      </p:sp>
      <p:sp>
        <p:nvSpPr>
          <p:cNvPr id="2" name="Content Placeholder 1">
            <a:extLst>
              <a:ext uri="{FF2B5EF4-FFF2-40B4-BE49-F238E27FC236}">
                <a16:creationId xmlns:a16="http://schemas.microsoft.com/office/drawing/2014/main" id="{F4C6ED18-5779-01D0-402D-B3735D326DB5}"/>
              </a:ext>
            </a:extLst>
          </p:cNvPr>
          <p:cNvSpPr>
            <a:spLocks noGrp="1"/>
          </p:cNvSpPr>
          <p:nvPr>
            <p:ph idx="1"/>
          </p:nvPr>
        </p:nvSpPr>
        <p:spPr>
          <a:xfrm>
            <a:off x="838200" y="1816253"/>
            <a:ext cx="10515600" cy="3509963"/>
          </a:xfrm>
        </p:spPr>
        <p:txBody>
          <a:bodyPr vert="horz" lIns="91440" tIns="45720" rIns="91440" bIns="45720" rtlCol="0" anchor="t">
            <a:normAutofit/>
          </a:bodyPr>
          <a:lstStyle/>
          <a:p>
            <a:pPr marL="0" indent="0">
              <a:buNone/>
            </a:pPr>
            <a:r>
              <a:rPr lang="en-US">
                <a:latin typeface="+mn-lt"/>
                <a:ea typeface="Open Sans Light"/>
                <a:cs typeface="Open Sans Light"/>
              </a:rPr>
              <a:t>Reissued NOFOs will be published:</a:t>
            </a:r>
          </a:p>
          <a:p>
            <a:pPr lvl="1"/>
            <a:r>
              <a:rPr lang="en-US" sz="2400">
                <a:latin typeface="+mn-lt"/>
                <a:ea typeface="Open Sans Light"/>
                <a:cs typeface="Open Sans Light"/>
              </a:rPr>
              <a:t>As soon as </a:t>
            </a:r>
            <a:r>
              <a:rPr lang="en-US" sz="2400" b="1">
                <a:latin typeface="+mn-lt"/>
                <a:ea typeface="Open Sans Light"/>
                <a:cs typeface="Open Sans Light"/>
              </a:rPr>
              <a:t>summer 2024</a:t>
            </a:r>
            <a:endParaRPr lang="en-US" sz="2400" b="1">
              <a:solidFill>
                <a:schemeClr val="accent1"/>
              </a:solidFill>
              <a:latin typeface="+mn-lt"/>
              <a:ea typeface="Open Sans Light"/>
              <a:cs typeface="Open Sans Light"/>
            </a:endParaRPr>
          </a:p>
          <a:p>
            <a:pPr lvl="2"/>
            <a:r>
              <a:rPr lang="en-US" sz="2400">
                <a:solidFill>
                  <a:schemeClr val="accent1"/>
                </a:solidFill>
                <a:latin typeface="+mn-lt"/>
                <a:ea typeface="Open Sans Light"/>
                <a:cs typeface="Open Sans Light"/>
              </a:rPr>
              <a:t>Parent funding opportunities (ex. PA-20-185) will begin to be reissued in the fall of 2024</a:t>
            </a:r>
            <a:br>
              <a:rPr lang="en-US" sz="2400">
                <a:latin typeface="+mn-lt"/>
              </a:rPr>
            </a:br>
            <a:endParaRPr lang="en-US" sz="2400">
              <a:solidFill>
                <a:schemeClr val="accent1"/>
              </a:solidFill>
              <a:latin typeface="+mn-lt"/>
            </a:endParaRPr>
          </a:p>
          <a:p>
            <a:pPr lvl="1"/>
            <a:r>
              <a:rPr lang="en-US" sz="2400">
                <a:latin typeface="+mn-lt"/>
                <a:ea typeface="Open Sans Light"/>
                <a:cs typeface="Open Sans Light"/>
              </a:rPr>
              <a:t>At least 30-60 days before the first due date on or after January 25, 2025</a:t>
            </a:r>
          </a:p>
          <a:p>
            <a:pPr lvl="1"/>
            <a:endParaRPr lang="en-US">
              <a:latin typeface="+mn-lt"/>
            </a:endParaRPr>
          </a:p>
          <a:p>
            <a:endParaRPr lang="en-US">
              <a:latin typeface="+mn-lt"/>
            </a:endParaRPr>
          </a:p>
        </p:txBody>
      </p:sp>
    </p:spTree>
    <p:extLst>
      <p:ext uri="{BB962C8B-B14F-4D97-AF65-F5344CB8AC3E}">
        <p14:creationId xmlns:p14="http://schemas.microsoft.com/office/powerpoint/2010/main" val="1670648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a:extLst>
              <a:ext uri="{FF2B5EF4-FFF2-40B4-BE49-F238E27FC236}">
                <a16:creationId xmlns:a16="http://schemas.microsoft.com/office/drawing/2014/main" id="{4BC9EE4D-0D24-1500-EA78-B0E196E5CE9A}"/>
              </a:ext>
              <a:ext uri="{C183D7F6-B498-43B3-948B-1728B52AA6E4}">
                <adec:decorative xmlns:adec="http://schemas.microsoft.com/office/drawing/2017/decorative" val="0"/>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19</a:t>
            </a:fld>
            <a:endParaRPr lang="en-US"/>
          </a:p>
        </p:txBody>
      </p:sp>
      <p:sp>
        <p:nvSpPr>
          <p:cNvPr id="3" name="Title 2">
            <a:extLst>
              <a:ext uri="{FF2B5EF4-FFF2-40B4-BE49-F238E27FC236}">
                <a16:creationId xmlns:a16="http://schemas.microsoft.com/office/drawing/2014/main" id="{09B57EB1-CBBD-E8A7-B5E1-DF2539CF2EFF}"/>
              </a:ext>
            </a:extLst>
          </p:cNvPr>
          <p:cNvSpPr>
            <a:spLocks noGrp="1"/>
          </p:cNvSpPr>
          <p:nvPr>
            <p:ph type="title"/>
          </p:nvPr>
        </p:nvSpPr>
        <p:spPr>
          <a:xfrm>
            <a:off x="530942" y="320675"/>
            <a:ext cx="11434916" cy="1325563"/>
          </a:xfrm>
        </p:spPr>
        <p:txBody>
          <a:bodyPr>
            <a:normAutofit/>
          </a:bodyPr>
          <a:lstStyle/>
          <a:p>
            <a:r>
              <a:rPr lang="en-US"/>
              <a:t>NIH Moving to Updated Application Forms</a:t>
            </a:r>
          </a:p>
        </p:txBody>
      </p:sp>
      <p:sp>
        <p:nvSpPr>
          <p:cNvPr id="2" name="Content Placeholder 1">
            <a:extLst>
              <a:ext uri="{FF2B5EF4-FFF2-40B4-BE49-F238E27FC236}">
                <a16:creationId xmlns:a16="http://schemas.microsoft.com/office/drawing/2014/main" id="{643EBB97-2FCA-92B2-03CC-143E000FD47B}"/>
              </a:ext>
            </a:extLst>
          </p:cNvPr>
          <p:cNvSpPr>
            <a:spLocks noGrp="1"/>
          </p:cNvSpPr>
          <p:nvPr>
            <p:ph idx="1"/>
          </p:nvPr>
        </p:nvSpPr>
        <p:spPr>
          <a:xfrm>
            <a:off x="838199" y="1825625"/>
            <a:ext cx="10724535" cy="4351338"/>
          </a:xfrm>
        </p:spPr>
        <p:txBody>
          <a:bodyPr>
            <a:normAutofit/>
          </a:bodyPr>
          <a:lstStyle/>
          <a:p>
            <a:pPr marL="0" indent="0">
              <a:buNone/>
            </a:pPr>
            <a:r>
              <a:rPr lang="en-US">
                <a:latin typeface="+mn-lt"/>
              </a:rPr>
              <a:t>Concurrent with implementation of the simplified review framework, NIH is transitioning to updated application forms (FORMS-I) </a:t>
            </a:r>
          </a:p>
          <a:p>
            <a:r>
              <a:rPr lang="en-US" b="1">
                <a:latin typeface="+mn-lt"/>
              </a:rPr>
              <a:t>FORMS-I application forms must be used for applications with due dates on or after January 25, 2025</a:t>
            </a:r>
          </a:p>
          <a:p>
            <a:r>
              <a:rPr lang="en-US">
                <a:latin typeface="+mn-lt"/>
              </a:rPr>
              <a:t>The updated forms and instructions will be available in the Fall of 2024</a:t>
            </a:r>
          </a:p>
          <a:p>
            <a:r>
              <a:rPr lang="en-US">
                <a:latin typeface="+mn-lt"/>
              </a:rPr>
              <a:t>See Forms-I Notice (</a:t>
            </a:r>
            <a:r>
              <a:rPr lang="en-US" b="0" i="0" u="sng" strike="noStrike">
                <a:solidFill>
                  <a:srgbClr val="0563C1"/>
                </a:solidFill>
                <a:effectLst/>
                <a:latin typeface="Calibri" panose="020F0502020204030204" pitchFamily="34" charset="0"/>
                <a:hlinkClick r:id="rId2"/>
              </a:rPr>
              <a:t>NOT-OD-24-086</a:t>
            </a:r>
            <a:r>
              <a:rPr lang="en-US">
                <a:latin typeface="+mn-lt"/>
              </a:rPr>
              <a:t>) for more information</a:t>
            </a:r>
            <a:endParaRPr lang="en-US" sz="2000">
              <a:latin typeface="+mn-lt"/>
            </a:endParaRPr>
          </a:p>
        </p:txBody>
      </p:sp>
    </p:spTree>
    <p:extLst>
      <p:ext uri="{BB962C8B-B14F-4D97-AF65-F5344CB8AC3E}">
        <p14:creationId xmlns:p14="http://schemas.microsoft.com/office/powerpoint/2010/main" val="610728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974E26-3E25-F8A7-E134-C08AD7BF8CA9}"/>
              </a:ext>
              <a:ext uri="{C183D7F6-B498-43B3-948B-1728B52AA6E4}">
                <adec:decorative xmlns:adec="http://schemas.microsoft.com/office/drawing/2017/decorative" val="0"/>
              </a:ext>
            </a:extLst>
          </p:cNvPr>
          <p:cNvSpPr>
            <a:spLocks noGrp="1"/>
          </p:cNvSpPr>
          <p:nvPr>
            <p:ph type="sldNum" sz="quarter" idx="12"/>
          </p:nvPr>
        </p:nvSpPr>
        <p:spPr/>
        <p:txBody>
          <a:bodyPr/>
          <a:lstStyle/>
          <a:p>
            <a:fld id="{A7DDB576-49B3-42E2-89EA-6E35EA8EF806}" type="slidenum">
              <a:rPr lang="en-US" smtClean="0"/>
              <a:pPr/>
              <a:t>2</a:t>
            </a:fld>
            <a:endParaRPr lang="en-US"/>
          </a:p>
        </p:txBody>
      </p:sp>
      <p:sp>
        <p:nvSpPr>
          <p:cNvPr id="84" name="Rectangle 83">
            <a:extLst>
              <a:ext uri="{FF2B5EF4-FFF2-40B4-BE49-F238E27FC236}">
                <a16:creationId xmlns:a16="http://schemas.microsoft.com/office/drawing/2014/main" id="{A22C6E40-067A-CB27-C9AD-345DD34B7D9C}"/>
              </a:ext>
              <a:ext uri="{C183D7F6-B498-43B3-948B-1728B52AA6E4}">
                <adec:decorative xmlns:adec="http://schemas.microsoft.com/office/drawing/2017/decorative" val="1"/>
              </a:ext>
            </a:extLst>
          </p:cNvPr>
          <p:cNvSpPr/>
          <p:nvPr/>
        </p:nvSpPr>
        <p:spPr>
          <a:xfrm>
            <a:off x="1527224" y="1038462"/>
            <a:ext cx="6295976" cy="258883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6D3EFFF-9CBE-18A3-FFEC-15F43EAEF19B}"/>
              </a:ext>
            </a:extLst>
          </p:cNvPr>
          <p:cNvSpPr>
            <a:spLocks noGrp="1"/>
          </p:cNvSpPr>
          <p:nvPr>
            <p:ph type="title"/>
          </p:nvPr>
        </p:nvSpPr>
        <p:spPr>
          <a:xfrm>
            <a:off x="0" y="71466"/>
            <a:ext cx="12192000" cy="828112"/>
          </a:xfrm>
        </p:spPr>
        <p:txBody>
          <a:bodyPr/>
          <a:lstStyle/>
          <a:p>
            <a:pPr algn="ctr"/>
            <a:r>
              <a:rPr lang="en-US"/>
              <a:t>The Presentation Team</a:t>
            </a:r>
          </a:p>
        </p:txBody>
      </p:sp>
      <p:sp>
        <p:nvSpPr>
          <p:cNvPr id="69" name="TextBox 68">
            <a:extLst>
              <a:ext uri="{FF2B5EF4-FFF2-40B4-BE49-F238E27FC236}">
                <a16:creationId xmlns:a16="http://schemas.microsoft.com/office/drawing/2014/main" id="{0EC6C960-C8C4-D79A-D478-940C06E0D5E7}"/>
              </a:ext>
            </a:extLst>
          </p:cNvPr>
          <p:cNvSpPr txBox="1"/>
          <p:nvPr/>
        </p:nvSpPr>
        <p:spPr bwMode="auto">
          <a:xfrm>
            <a:off x="3836861" y="797469"/>
            <a:ext cx="1525982" cy="455620"/>
          </a:xfrm>
          <a:prstGeom prst="rect">
            <a:avLst/>
          </a:prstGeom>
          <a:solidFill>
            <a:schemeClr val="bg1"/>
          </a:solidFill>
          <a:ln>
            <a:noFill/>
          </a:ln>
        </p:spPr>
        <p:txBody>
          <a:bodyPr wrap="none" lIns="85433" tIns="42727" rIns="85433" bIns="42727" rtlCol="0">
            <a:spAutoFit/>
          </a:bodyPr>
          <a:lstStyle/>
          <a:p>
            <a:pPr eaLnBrk="1" hangingPunct="1">
              <a:spcBef>
                <a:spcPct val="50000"/>
              </a:spcBef>
            </a:pPr>
            <a:r>
              <a:rPr lang="en-US" sz="2400" b="1"/>
              <a:t>Presenters</a:t>
            </a:r>
          </a:p>
        </p:txBody>
      </p:sp>
      <p:grpSp>
        <p:nvGrpSpPr>
          <p:cNvPr id="6" name="Group 5" descr="Erica Brown -&#10;Director, Division of extramural Activities, NIGMS">
            <a:extLst>
              <a:ext uri="{FF2B5EF4-FFF2-40B4-BE49-F238E27FC236}">
                <a16:creationId xmlns:a16="http://schemas.microsoft.com/office/drawing/2014/main" id="{254EF93C-59C1-4944-85C3-B01DD2CEFCA2}"/>
              </a:ext>
            </a:extLst>
          </p:cNvPr>
          <p:cNvGrpSpPr/>
          <p:nvPr/>
        </p:nvGrpSpPr>
        <p:grpSpPr>
          <a:xfrm>
            <a:off x="1527223" y="1155700"/>
            <a:ext cx="2607928" cy="2287998"/>
            <a:chOff x="1527223" y="1155700"/>
            <a:chExt cx="2607928" cy="2287998"/>
          </a:xfrm>
        </p:grpSpPr>
        <p:sp>
          <p:nvSpPr>
            <p:cNvPr id="77" name="TextBox 76">
              <a:extLst>
                <a:ext uri="{FF2B5EF4-FFF2-40B4-BE49-F238E27FC236}">
                  <a16:creationId xmlns:a16="http://schemas.microsoft.com/office/drawing/2014/main" id="{DD333939-9F9C-74F8-1340-62AD3B2F5EB9}"/>
                </a:ext>
              </a:extLst>
            </p:cNvPr>
            <p:cNvSpPr txBox="1"/>
            <p:nvPr/>
          </p:nvSpPr>
          <p:spPr bwMode="auto">
            <a:xfrm>
              <a:off x="1527223" y="2557190"/>
              <a:ext cx="2607928" cy="886508"/>
            </a:xfrm>
            <a:prstGeom prst="rect">
              <a:avLst/>
            </a:prstGeom>
            <a:noFill/>
            <a:ln>
              <a:noFill/>
            </a:ln>
          </p:spPr>
          <p:txBody>
            <a:bodyPr rot="0" spcFirstLastPara="0" vertOverflow="overflow" horzOverflow="overflow" vert="horz" wrap="square" lIns="85433" tIns="42727" rIns="85433" bIns="42727" numCol="1" spcCol="0" rtlCol="0" fromWordArt="0" anchor="t" anchorCtr="0" forceAA="0" compatLnSpc="1">
              <a:prstTxWarp prst="textNoShape">
                <a:avLst/>
              </a:prstTxWarp>
              <a:spAutoFit/>
            </a:bodyPr>
            <a:lstStyle/>
            <a:p>
              <a:pPr algn="ctr"/>
              <a:r>
                <a:rPr lang="en-US" sz="2000" b="1"/>
                <a:t>Erica Brown</a:t>
              </a:r>
            </a:p>
            <a:p>
              <a:pPr algn="ctr"/>
              <a:r>
                <a:rPr lang="en-US" sz="1600">
                  <a:ea typeface="Lato" panose="020F0502020204030203"/>
                  <a:cs typeface="Lato" panose="020F0502020204030203"/>
                </a:rPr>
                <a:t>Director, Division of Extramural Activities, NIGMS</a:t>
              </a:r>
              <a:endParaRPr lang="en-US" sz="2000">
                <a:ea typeface="Lato" panose="020F0502020204030203"/>
                <a:cs typeface="Lato" panose="020F0502020204030203"/>
              </a:endParaRPr>
            </a:p>
          </p:txBody>
        </p:sp>
        <p:pic>
          <p:nvPicPr>
            <p:cNvPr id="76" name="Picture 12">
              <a:extLst>
                <a:ext uri="{FF2B5EF4-FFF2-40B4-BE49-F238E27FC236}">
                  <a16:creationId xmlns:a16="http://schemas.microsoft.com/office/drawing/2014/main" id="{BA8F64F0-5319-27EC-C667-7F1E217C6CAD}"/>
                </a:ext>
              </a:extLst>
            </p:cNvPr>
            <p:cNvPicPr>
              <a:picLocks noChangeAspect="1"/>
            </p:cNvPicPr>
            <p:nvPr/>
          </p:nvPicPr>
          <p:blipFill rotWithShape="1">
            <a:blip r:embed="rId2"/>
            <a:srcRect t="10800" b="24385"/>
            <a:stretch/>
          </p:blipFill>
          <p:spPr>
            <a:xfrm>
              <a:off x="2074253" y="1155700"/>
              <a:ext cx="1513869" cy="1465622"/>
            </a:xfrm>
            <a:prstGeom prst="roundRect">
              <a:avLst/>
            </a:prstGeom>
            <a:effectLst>
              <a:outerShdw blurRad="50800" dist="38100" dir="2700000" algn="tl" rotWithShape="0">
                <a:prstClr val="black">
                  <a:alpha val="40000"/>
                </a:prstClr>
              </a:outerShdw>
            </a:effectLst>
          </p:spPr>
        </p:pic>
      </p:grpSp>
      <p:grpSp>
        <p:nvGrpSpPr>
          <p:cNvPr id="7" name="Group 6" descr="Mark Caprara -&#10;Chief, Molecular and Cellular Sciences and Technologies Branch, CSR&#10;Co-Chair">
            <a:extLst>
              <a:ext uri="{FF2B5EF4-FFF2-40B4-BE49-F238E27FC236}">
                <a16:creationId xmlns:a16="http://schemas.microsoft.com/office/drawing/2014/main" id="{16C8D1F4-0BA3-43EE-2D42-26B255CA55FB}"/>
              </a:ext>
            </a:extLst>
          </p:cNvPr>
          <p:cNvGrpSpPr/>
          <p:nvPr/>
        </p:nvGrpSpPr>
        <p:grpSpPr>
          <a:xfrm>
            <a:off x="4357421" y="1151813"/>
            <a:ext cx="3477158" cy="2536638"/>
            <a:chOff x="4357421" y="1151813"/>
            <a:chExt cx="3477158" cy="2536638"/>
          </a:xfrm>
        </p:grpSpPr>
        <p:pic>
          <p:nvPicPr>
            <p:cNvPr id="70" name="Picture 69" descr="Mark Caprara">
              <a:extLst>
                <a:ext uri="{FF2B5EF4-FFF2-40B4-BE49-F238E27FC236}">
                  <a16:creationId xmlns:a16="http://schemas.microsoft.com/office/drawing/2014/main" id="{BC558E46-E283-2443-08D3-6705993A7ADE}"/>
                </a:ext>
              </a:extLst>
            </p:cNvPr>
            <p:cNvPicPr>
              <a:picLocks noChangeAspect="1"/>
            </p:cNvPicPr>
            <p:nvPr/>
          </p:nvPicPr>
          <p:blipFill>
            <a:blip r:embed="rId3"/>
            <a:stretch>
              <a:fillRect/>
            </a:stretch>
          </p:blipFill>
          <p:spPr>
            <a:xfrm>
              <a:off x="5362843" y="1151813"/>
              <a:ext cx="1491412" cy="1439865"/>
            </a:xfrm>
            <a:prstGeom prst="roundRect">
              <a:avLst/>
            </a:prstGeom>
            <a:effectLst>
              <a:outerShdw blurRad="50800" dist="38100" dir="2700000" algn="tl" rotWithShape="0">
                <a:prstClr val="black">
                  <a:alpha val="40000"/>
                </a:prstClr>
              </a:outerShdw>
            </a:effectLst>
          </p:spPr>
        </p:pic>
        <p:sp>
          <p:nvSpPr>
            <p:cNvPr id="72" name="TextBox 71" descr="Mark Caprara&#10;Chief, Molecular and Cellular Sciences and Technologies Branch, CSR&#10;Co-Chair&#10;">
              <a:extLst>
                <a:ext uri="{FF2B5EF4-FFF2-40B4-BE49-F238E27FC236}">
                  <a16:creationId xmlns:a16="http://schemas.microsoft.com/office/drawing/2014/main" id="{91BE65D1-96E0-34C8-E9A4-3CD4EDE0F26C}"/>
                </a:ext>
              </a:extLst>
            </p:cNvPr>
            <p:cNvSpPr txBox="1"/>
            <p:nvPr/>
          </p:nvSpPr>
          <p:spPr bwMode="auto">
            <a:xfrm>
              <a:off x="4357421" y="2555722"/>
              <a:ext cx="3477158" cy="1132729"/>
            </a:xfrm>
            <a:prstGeom prst="rect">
              <a:avLst/>
            </a:prstGeom>
            <a:noFill/>
            <a:ln>
              <a:noFill/>
            </a:ln>
          </p:spPr>
          <p:txBody>
            <a:bodyPr wrap="square" lIns="85433" tIns="42727" rIns="85433" bIns="42727" rtlCol="0">
              <a:spAutoFit/>
            </a:bodyPr>
            <a:lstStyle/>
            <a:p>
              <a:pPr algn="ctr" eaLnBrk="1" hangingPunct="1"/>
              <a:r>
                <a:rPr lang="en-US" sz="2000" b="1"/>
                <a:t>Mark Caprara</a:t>
              </a:r>
            </a:p>
            <a:p>
              <a:pPr algn="ctr" eaLnBrk="1" hangingPunct="1"/>
              <a:r>
                <a:rPr lang="en-US" sz="1600"/>
                <a:t>Chief, </a:t>
              </a:r>
              <a:r>
                <a:rPr lang="en-US" sz="1600" b="0" i="0">
                  <a:solidFill>
                    <a:srgbClr val="3B3B3B"/>
                  </a:solidFill>
                  <a:effectLst/>
                  <a:latin typeface="Source Sans Pro" panose="020B0503030403020204" pitchFamily="34" charset="0"/>
                </a:rPr>
                <a:t>Molecular and Cellular Sciences and Technologies Branch, CSR</a:t>
              </a:r>
            </a:p>
            <a:p>
              <a:pPr algn="ctr" eaLnBrk="1" hangingPunct="1"/>
              <a:r>
                <a:rPr lang="en-US" sz="1600" b="1">
                  <a:solidFill>
                    <a:srgbClr val="3B3B3B"/>
                  </a:solidFill>
                  <a:latin typeface="Source Sans Pro" panose="020B0503030403020204" pitchFamily="34" charset="0"/>
                </a:rPr>
                <a:t>Co-Chair</a:t>
              </a:r>
              <a:endParaRPr lang="en-US" sz="1600" b="1"/>
            </a:p>
          </p:txBody>
        </p:sp>
      </p:grpSp>
      <p:grpSp>
        <p:nvGrpSpPr>
          <p:cNvPr id="8" name="Group 7" descr="Moderator&#10;Megan Columbus&#10;Director, Division of &#10;Communication and Outreach, OER&#10;">
            <a:extLst>
              <a:ext uri="{FF2B5EF4-FFF2-40B4-BE49-F238E27FC236}">
                <a16:creationId xmlns:a16="http://schemas.microsoft.com/office/drawing/2014/main" id="{F0985FD1-7592-A20E-90CA-13D0E7C2D666}"/>
              </a:ext>
            </a:extLst>
          </p:cNvPr>
          <p:cNvGrpSpPr/>
          <p:nvPr/>
        </p:nvGrpSpPr>
        <p:grpSpPr>
          <a:xfrm>
            <a:off x="7711656" y="824416"/>
            <a:ext cx="3347458" cy="2839302"/>
            <a:chOff x="7711656" y="824416"/>
            <a:chExt cx="3347458" cy="2839302"/>
          </a:xfrm>
        </p:grpSpPr>
        <p:sp>
          <p:nvSpPr>
            <p:cNvPr id="85" name="TextBox 84">
              <a:extLst>
                <a:ext uri="{FF2B5EF4-FFF2-40B4-BE49-F238E27FC236}">
                  <a16:creationId xmlns:a16="http://schemas.microsoft.com/office/drawing/2014/main" id="{DC9EDD9C-02EC-DAE3-15DD-10F568ED15F9}"/>
                </a:ext>
              </a:extLst>
            </p:cNvPr>
            <p:cNvSpPr txBox="1"/>
            <p:nvPr/>
          </p:nvSpPr>
          <p:spPr bwMode="auto">
            <a:xfrm>
              <a:off x="8606524" y="824416"/>
              <a:ext cx="1557722" cy="455620"/>
            </a:xfrm>
            <a:prstGeom prst="rect">
              <a:avLst/>
            </a:prstGeom>
            <a:noFill/>
            <a:ln>
              <a:noFill/>
            </a:ln>
          </p:spPr>
          <p:txBody>
            <a:bodyPr wrap="none" lIns="85433" tIns="42727" rIns="85433" bIns="42727" rtlCol="0">
              <a:spAutoFit/>
            </a:bodyPr>
            <a:lstStyle/>
            <a:p>
              <a:pPr eaLnBrk="1" hangingPunct="1">
                <a:spcBef>
                  <a:spcPct val="50000"/>
                </a:spcBef>
              </a:pPr>
              <a:r>
                <a:rPr lang="en-US" sz="2400" b="1"/>
                <a:t>Moderator</a:t>
              </a:r>
            </a:p>
          </p:txBody>
        </p:sp>
        <p:sp>
          <p:nvSpPr>
            <p:cNvPr id="80" name="TextBox 79">
              <a:extLst>
                <a:ext uri="{FF2B5EF4-FFF2-40B4-BE49-F238E27FC236}">
                  <a16:creationId xmlns:a16="http://schemas.microsoft.com/office/drawing/2014/main" id="{F3CDD0E2-6AA5-158B-BC3B-17581F70FEF6}"/>
                </a:ext>
              </a:extLst>
            </p:cNvPr>
            <p:cNvSpPr txBox="1"/>
            <p:nvPr/>
          </p:nvSpPr>
          <p:spPr>
            <a:xfrm>
              <a:off x="7711656" y="2586500"/>
              <a:ext cx="3347458" cy="1077218"/>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ea typeface="Open Sans ExtraBold"/>
                  <a:cs typeface="Open Sans ExtraBold"/>
                </a:rPr>
                <a:t>Megan Columbus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prstClr val="black"/>
                  </a:solidFill>
                  <a:latin typeface="Calibri" panose="020F0502020204030204"/>
                  <a:ea typeface="Lato" panose="020F0502020204030203"/>
                  <a:cs typeface="Lato" panose="020F0502020204030203"/>
                </a:rPr>
                <a:t>Director, Division of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prstClr val="black"/>
                  </a:solidFill>
                  <a:latin typeface="Calibri" panose="020F0502020204030204"/>
                  <a:ea typeface="Lato" panose="020F0502020204030203"/>
                  <a:cs typeface="Lato" panose="020F0502020204030203"/>
                </a:rPr>
                <a:t>Communication and Outreach, OER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8" name="Picture Placeholder 1">
              <a:extLst>
                <a:ext uri="{FF2B5EF4-FFF2-40B4-BE49-F238E27FC236}">
                  <a16:creationId xmlns:a16="http://schemas.microsoft.com/office/drawing/2014/main" id="{F352711C-443B-64B3-5AD2-0B48BA3CFFC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650998" y="1202192"/>
              <a:ext cx="1446938" cy="1446938"/>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grpSp>
      <p:grpSp>
        <p:nvGrpSpPr>
          <p:cNvPr id="9" name="Group 8" descr="Brian Hoshaw -&#10;Chief, Scientific Review Branch, NEI&#10;Co-Chair">
            <a:extLst>
              <a:ext uri="{FF2B5EF4-FFF2-40B4-BE49-F238E27FC236}">
                <a16:creationId xmlns:a16="http://schemas.microsoft.com/office/drawing/2014/main" id="{9ABEC80D-7596-CD3D-8F96-82811FC19CB3}"/>
              </a:ext>
            </a:extLst>
          </p:cNvPr>
          <p:cNvGrpSpPr/>
          <p:nvPr/>
        </p:nvGrpSpPr>
        <p:grpSpPr>
          <a:xfrm>
            <a:off x="845027" y="3822530"/>
            <a:ext cx="1982274" cy="2608433"/>
            <a:chOff x="845027" y="3822530"/>
            <a:chExt cx="1982274" cy="2608433"/>
          </a:xfrm>
        </p:grpSpPr>
        <p:pic>
          <p:nvPicPr>
            <p:cNvPr id="71" name="Picture 70" descr="Brian Hosha">
              <a:extLst>
                <a:ext uri="{FF2B5EF4-FFF2-40B4-BE49-F238E27FC236}">
                  <a16:creationId xmlns:a16="http://schemas.microsoft.com/office/drawing/2014/main" id="{ED252B41-940D-BC30-8D74-C061044A5F6B}"/>
                </a:ext>
              </a:extLst>
            </p:cNvPr>
            <p:cNvPicPr>
              <a:picLocks noChangeAspect="1"/>
            </p:cNvPicPr>
            <p:nvPr/>
          </p:nvPicPr>
          <p:blipFill>
            <a:blip r:embed="rId5"/>
            <a:stretch>
              <a:fillRect/>
            </a:stretch>
          </p:blipFill>
          <p:spPr>
            <a:xfrm>
              <a:off x="1105546" y="3822530"/>
              <a:ext cx="1475704" cy="1475704"/>
            </a:xfrm>
            <a:prstGeom prst="roundRect">
              <a:avLst/>
            </a:prstGeom>
            <a:effectLst>
              <a:outerShdw blurRad="50800" dist="38100" dir="2700000" algn="tl" rotWithShape="0">
                <a:prstClr val="black">
                  <a:alpha val="40000"/>
                </a:prstClr>
              </a:outerShdw>
            </a:effectLst>
          </p:spPr>
        </p:pic>
        <p:sp>
          <p:nvSpPr>
            <p:cNvPr id="75" name="TextBox 74">
              <a:extLst>
                <a:ext uri="{FF2B5EF4-FFF2-40B4-BE49-F238E27FC236}">
                  <a16:creationId xmlns:a16="http://schemas.microsoft.com/office/drawing/2014/main" id="{FB1A7D18-3056-A30C-0519-98E46AB0E5C9}"/>
                </a:ext>
              </a:extLst>
            </p:cNvPr>
            <p:cNvSpPr txBox="1"/>
            <p:nvPr/>
          </p:nvSpPr>
          <p:spPr bwMode="auto">
            <a:xfrm>
              <a:off x="845027" y="5298234"/>
              <a:ext cx="1982274" cy="1132729"/>
            </a:xfrm>
            <a:prstGeom prst="rect">
              <a:avLst/>
            </a:prstGeom>
            <a:noFill/>
            <a:ln>
              <a:noFill/>
            </a:ln>
          </p:spPr>
          <p:txBody>
            <a:bodyPr wrap="square" lIns="85433" tIns="42727" rIns="85433" bIns="42727" rtlCol="0">
              <a:spAutoFit/>
            </a:bodyPr>
            <a:lstStyle/>
            <a:p>
              <a:pPr algn="ctr" eaLnBrk="1" hangingPunct="1"/>
              <a:r>
                <a:rPr lang="en-US" sz="2000" b="1"/>
                <a:t>Brian Hoshaw</a:t>
              </a:r>
            </a:p>
            <a:p>
              <a:pPr algn="ctr" eaLnBrk="1" hangingPunct="1"/>
              <a:r>
                <a:rPr kumimoji="0" lang="en-US" sz="1600" b="0" i="0" u="none" strike="noStrike" kern="1200" cap="none" spc="0" normalizeH="0" baseline="0" noProof="0">
                  <a:ln>
                    <a:noFill/>
                  </a:ln>
                  <a:solidFill>
                    <a:prstClr val="black"/>
                  </a:solidFill>
                  <a:effectLst/>
                  <a:uLnTx/>
                  <a:uFillTx/>
                  <a:latin typeface="Calibri" panose="020F0502020204030204"/>
                  <a:ea typeface="Lato" panose="020F0502020204030203"/>
                  <a:cs typeface="Lato" panose="020F0502020204030203"/>
                </a:rPr>
                <a:t>Chief, Scientific Review Branch, NEI</a:t>
              </a:r>
            </a:p>
            <a:p>
              <a:pPr algn="ctr"/>
              <a:r>
                <a:rPr lang="en-US" sz="1600" b="1">
                  <a:solidFill>
                    <a:srgbClr val="3B3B3B"/>
                  </a:solidFill>
                  <a:latin typeface="Source Sans Pro" panose="020B0503030403020204" pitchFamily="34" charset="0"/>
                </a:rPr>
                <a:t>Co-Chair</a:t>
              </a:r>
              <a:endParaRPr lang="en-US" sz="1600" b="1"/>
            </a:p>
          </p:txBody>
        </p:sp>
      </p:grpSp>
      <p:pic>
        <p:nvPicPr>
          <p:cNvPr id="73" name="Picture 4" descr="Lisa Steele">
            <a:extLst>
              <a:ext uri="{FF2B5EF4-FFF2-40B4-BE49-F238E27FC236}">
                <a16:creationId xmlns:a16="http://schemas.microsoft.com/office/drawing/2014/main" id="{C7E13536-F1C5-7475-66AF-80AD701D65C0}"/>
              </a:ext>
            </a:extLst>
          </p:cNvPr>
          <p:cNvPicPr>
            <a:picLocks noGrp="1" noChangeAspect="1"/>
          </p:cNvPicPr>
          <p:nvPr>
            <p:ph idx="1"/>
          </p:nvPr>
        </p:nvPicPr>
        <p:blipFill>
          <a:blip r:embed="rId6"/>
          <a:stretch>
            <a:fillRect/>
          </a:stretch>
        </p:blipFill>
        <p:spPr>
          <a:xfrm>
            <a:off x="3759397" y="3822530"/>
            <a:ext cx="1513869" cy="1462375"/>
          </a:xfrm>
          <a:prstGeom prst="roundRect">
            <a:avLst/>
          </a:prstGeom>
          <a:effectLst>
            <a:outerShdw blurRad="50800" dist="38100" dir="2700000" algn="tl" rotWithShape="0">
              <a:prstClr val="black">
                <a:alpha val="40000"/>
              </a:prstClr>
            </a:outerShdw>
          </a:effectLst>
        </p:spPr>
      </p:pic>
      <p:sp>
        <p:nvSpPr>
          <p:cNvPr id="74" name="TextBox 73" descr="Lisa Steele - Chief, Epidemiology and Population Health Review Branch, CSR&#10;Co-Chair&#10;">
            <a:extLst>
              <a:ext uri="{FF2B5EF4-FFF2-40B4-BE49-F238E27FC236}">
                <a16:creationId xmlns:a16="http://schemas.microsoft.com/office/drawing/2014/main" id="{34BDCDB1-EC42-6B5B-67B2-3C28D54219A9}"/>
              </a:ext>
            </a:extLst>
          </p:cNvPr>
          <p:cNvSpPr txBox="1"/>
          <p:nvPr/>
        </p:nvSpPr>
        <p:spPr bwMode="auto">
          <a:xfrm>
            <a:off x="2885619" y="5284905"/>
            <a:ext cx="3261427" cy="1440505"/>
          </a:xfrm>
          <a:prstGeom prst="rect">
            <a:avLst/>
          </a:prstGeom>
          <a:noFill/>
          <a:ln>
            <a:noFill/>
          </a:ln>
        </p:spPr>
        <p:txBody>
          <a:bodyPr rot="0" spcFirstLastPara="0" vertOverflow="overflow" horzOverflow="overflow" vert="horz" wrap="square" lIns="85433" tIns="42727" rIns="85433" bIns="42727" numCol="1" spcCol="0" rtlCol="0" fromWordArt="0" anchor="t" anchorCtr="0" forceAA="0" compatLnSpc="1">
            <a:prstTxWarp prst="textNoShape">
              <a:avLst/>
            </a:prstTxWarp>
            <a:spAutoFit/>
          </a:bodyPr>
          <a:lstStyle/>
          <a:p>
            <a:pPr algn="ctr"/>
            <a:r>
              <a:rPr lang="en-US" sz="2000" b="1"/>
              <a:t>Lisa Steele</a:t>
            </a:r>
          </a:p>
          <a:p>
            <a:pPr algn="ctr"/>
            <a:r>
              <a:rPr lang="en-US" sz="1600">
                <a:ea typeface="Lato" panose="020F0502020204030203"/>
                <a:cs typeface="Lato" panose="020F0502020204030203"/>
              </a:rPr>
              <a:t>Chief, Epidemiology and Population Health Review Branch, CSR</a:t>
            </a:r>
          </a:p>
          <a:p>
            <a:pPr algn="ctr"/>
            <a:r>
              <a:rPr lang="en-US" sz="1600" b="1">
                <a:solidFill>
                  <a:srgbClr val="3B3B3B"/>
                </a:solidFill>
                <a:latin typeface="Source Sans Pro" panose="020B0503030403020204" pitchFamily="34" charset="0"/>
              </a:rPr>
              <a:t>Co-Chair</a:t>
            </a:r>
            <a:endParaRPr lang="en-US" sz="1600">
              <a:ea typeface="Lato" panose="020F0502020204030203"/>
              <a:cs typeface="Lato" panose="020F0502020204030203"/>
            </a:endParaRPr>
          </a:p>
          <a:p>
            <a:pPr algn="ctr"/>
            <a:endParaRPr lang="en-US" sz="2000" b="1">
              <a:ea typeface="Lato" panose="020F0502020204030203"/>
              <a:cs typeface="Lato" panose="020F0502020204030203"/>
            </a:endParaRPr>
          </a:p>
        </p:txBody>
      </p:sp>
      <p:grpSp>
        <p:nvGrpSpPr>
          <p:cNvPr id="10" name="Group 9" descr="Kristin Kramer -&#10;Director, Communications and Outreach, CSR">
            <a:extLst>
              <a:ext uri="{FF2B5EF4-FFF2-40B4-BE49-F238E27FC236}">
                <a16:creationId xmlns:a16="http://schemas.microsoft.com/office/drawing/2014/main" id="{BDA9B086-0AE0-B2B7-F711-91B0F8E6CE2C}"/>
              </a:ext>
            </a:extLst>
          </p:cNvPr>
          <p:cNvGrpSpPr/>
          <p:nvPr/>
        </p:nvGrpSpPr>
        <p:grpSpPr>
          <a:xfrm>
            <a:off x="6194624" y="3824342"/>
            <a:ext cx="2456374" cy="2360400"/>
            <a:chOff x="6194624" y="3824342"/>
            <a:chExt cx="2456374" cy="2360400"/>
          </a:xfrm>
        </p:grpSpPr>
        <p:pic>
          <p:nvPicPr>
            <p:cNvPr id="79" name="Picture Placeholder 1">
              <a:extLst>
                <a:ext uri="{FF2B5EF4-FFF2-40B4-BE49-F238E27FC236}">
                  <a16:creationId xmlns:a16="http://schemas.microsoft.com/office/drawing/2014/main" id="{EC94B4C0-0A2E-C1E5-3E93-DF5F029B5AE8}"/>
                </a:ext>
                <a:ext uri="{C183D7F6-B498-43B3-948B-1728B52AA6E4}">
                  <adec:decorative xmlns:adec="http://schemas.microsoft.com/office/drawing/2017/decorative" val="1"/>
                </a:ext>
              </a:extLst>
            </p:cNvPr>
            <p:cNvPicPr>
              <a:picLocks noChangeAspect="1"/>
            </p:cNvPicPr>
            <p:nvPr/>
          </p:nvPicPr>
          <p:blipFill>
            <a:blip r:embed="rId7" cstate="hqprint">
              <a:extLst>
                <a:ext uri="{28A0092B-C50C-407E-A947-70E740481C1C}">
                  <a14:useLocalDpi xmlns:a14="http://schemas.microsoft.com/office/drawing/2010/main" val="0"/>
                </a:ext>
              </a:extLst>
            </a:blip>
            <a:srcRect l="1740" r="1740"/>
            <a:stretch/>
          </p:blipFill>
          <p:spPr>
            <a:xfrm>
              <a:off x="6668309" y="3824342"/>
              <a:ext cx="1476088" cy="1476088"/>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81" name="TextBox 80">
              <a:extLst>
                <a:ext uri="{FF2B5EF4-FFF2-40B4-BE49-F238E27FC236}">
                  <a16:creationId xmlns:a16="http://schemas.microsoft.com/office/drawing/2014/main" id="{6396ECB6-494E-157C-FF19-A27EB0810C7D}"/>
                </a:ext>
              </a:extLst>
            </p:cNvPr>
            <p:cNvSpPr txBox="1"/>
            <p:nvPr/>
          </p:nvSpPr>
          <p:spPr bwMode="auto">
            <a:xfrm>
              <a:off x="6194624" y="5298234"/>
              <a:ext cx="2456374" cy="886508"/>
            </a:xfrm>
            <a:prstGeom prst="rect">
              <a:avLst/>
            </a:prstGeom>
            <a:noFill/>
            <a:ln>
              <a:noFill/>
            </a:ln>
          </p:spPr>
          <p:txBody>
            <a:bodyPr rot="0" spcFirstLastPara="0" vertOverflow="overflow" horzOverflow="overflow" vert="horz" wrap="square" lIns="85433" tIns="42727" rIns="85433" bIns="42727" numCol="1" spcCol="0" rtlCol="0" fromWordArt="0" anchor="t" anchorCtr="0" forceAA="0" compatLnSpc="1">
              <a:prstTxWarp prst="textNoShape">
                <a:avLst/>
              </a:prstTxWarp>
              <a:spAutoFit/>
            </a:bodyPr>
            <a:lstStyle/>
            <a:p>
              <a:pPr algn="ctr"/>
              <a:r>
                <a:rPr lang="en-US" sz="2000" b="1"/>
                <a:t>Kristin Kramer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Open Sans ExtraBold"/>
                  <a:cs typeface="Open Sans ExtraBold"/>
                </a:rPr>
                <a:t>Director, Communications and Outreach, CSR</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 name="Group 10" descr="Sheri Cummins -&#10;Communications Strategist&#10;Division of Communication &#10;and Outreach, OER">
            <a:extLst>
              <a:ext uri="{FF2B5EF4-FFF2-40B4-BE49-F238E27FC236}">
                <a16:creationId xmlns:a16="http://schemas.microsoft.com/office/drawing/2014/main" id="{9F04D507-69DA-CDDF-DF9A-58414A7F1D5C}"/>
              </a:ext>
            </a:extLst>
          </p:cNvPr>
          <p:cNvGrpSpPr/>
          <p:nvPr/>
        </p:nvGrpSpPr>
        <p:grpSpPr>
          <a:xfrm>
            <a:off x="8577811" y="3816366"/>
            <a:ext cx="2936459" cy="2791978"/>
            <a:chOff x="8577811" y="3816366"/>
            <a:chExt cx="2936459" cy="2791978"/>
          </a:xfrm>
        </p:grpSpPr>
        <p:sp>
          <p:nvSpPr>
            <p:cNvPr id="82" name="TextBox 81" descr="Sheri Cummins&#10;Communications Strategist&#10;Division of Communication &#10;and Outreach, OER&#10;">
              <a:extLst>
                <a:ext uri="{FF2B5EF4-FFF2-40B4-BE49-F238E27FC236}">
                  <a16:creationId xmlns:a16="http://schemas.microsoft.com/office/drawing/2014/main" id="{6A65CBF1-3EBA-082B-235B-DB59DD0D524D}"/>
                </a:ext>
              </a:extLst>
            </p:cNvPr>
            <p:cNvSpPr txBox="1"/>
            <p:nvPr/>
          </p:nvSpPr>
          <p:spPr>
            <a:xfrm>
              <a:off x="8577811" y="5284905"/>
              <a:ext cx="2936459" cy="1323439"/>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ea typeface="Open Sans ExtraBold"/>
                  <a:cs typeface="Open Sans ExtraBold"/>
                </a:rPr>
                <a:t>Sheri Cummins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prstClr val="black"/>
                  </a:solidFill>
                  <a:latin typeface="Calibri" panose="020F0502020204030204"/>
                  <a:ea typeface="Lato" panose="020F0502020204030203"/>
                  <a:cs typeface="Lato" panose="020F0502020204030203"/>
                </a:rPr>
                <a:t>Communications Strategist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prstClr val="black"/>
                  </a:solidFill>
                  <a:latin typeface="Calibri" panose="020F0502020204030204"/>
                  <a:ea typeface="Lato" panose="020F0502020204030203"/>
                  <a:cs typeface="Lato" panose="020F0502020204030203"/>
                </a:rPr>
                <a:t>Division of Communication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prstClr val="black"/>
                  </a:solidFill>
                  <a:latin typeface="Calibri" panose="020F0502020204030204"/>
                  <a:ea typeface="Lato" panose="020F0502020204030203"/>
                  <a:cs typeface="Lato" panose="020F0502020204030203"/>
                </a:rPr>
                <a:t>and Outreach, OER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F11DC68-E649-6A67-4B1F-2C57E9AE682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9314591" y="3816366"/>
              <a:ext cx="1474701" cy="1474701"/>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794484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DFC24ECB-229B-E99A-0FFC-200B2D57A990}"/>
              </a:ext>
              <a:ext uri="{C183D7F6-B498-43B3-948B-1728B52AA6E4}">
                <adec:decorative xmlns:adec="http://schemas.microsoft.com/office/drawing/2017/decorative" val="0"/>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20</a:t>
            </a:fld>
            <a:endParaRPr lang="en-US"/>
          </a:p>
        </p:txBody>
      </p:sp>
      <p:sp>
        <p:nvSpPr>
          <p:cNvPr id="3" name="Title 2">
            <a:extLst>
              <a:ext uri="{FF2B5EF4-FFF2-40B4-BE49-F238E27FC236}">
                <a16:creationId xmlns:a16="http://schemas.microsoft.com/office/drawing/2014/main" id="{303B06DC-884B-3AAB-0926-DE58FB54B4F8}"/>
              </a:ext>
            </a:extLst>
          </p:cNvPr>
          <p:cNvSpPr>
            <a:spLocks noGrp="1"/>
          </p:cNvSpPr>
          <p:nvPr>
            <p:ph type="title"/>
          </p:nvPr>
        </p:nvSpPr>
        <p:spPr/>
        <p:txBody>
          <a:bodyPr/>
          <a:lstStyle/>
          <a:p>
            <a:r>
              <a:rPr lang="en-US"/>
              <a:t>Timing and Availability of Application Forms and Instructions</a:t>
            </a:r>
          </a:p>
        </p:txBody>
      </p:sp>
      <p:sp>
        <p:nvSpPr>
          <p:cNvPr id="2" name="Content Placeholder 1">
            <a:extLst>
              <a:ext uri="{FF2B5EF4-FFF2-40B4-BE49-F238E27FC236}">
                <a16:creationId xmlns:a16="http://schemas.microsoft.com/office/drawing/2014/main" id="{C414E942-22C3-9B4B-1092-43EFB26E191F}"/>
              </a:ext>
            </a:extLst>
          </p:cNvPr>
          <p:cNvSpPr>
            <a:spLocks noGrp="1"/>
          </p:cNvSpPr>
          <p:nvPr>
            <p:ph idx="1"/>
          </p:nvPr>
        </p:nvSpPr>
        <p:spPr>
          <a:xfrm>
            <a:off x="838200" y="2005012"/>
            <a:ext cx="10515600" cy="4351338"/>
          </a:xfrm>
        </p:spPr>
        <p:txBody>
          <a:bodyPr>
            <a:normAutofit/>
          </a:bodyPr>
          <a:lstStyle/>
          <a:p>
            <a:r>
              <a:rPr lang="en-US" b="0" i="0">
                <a:solidFill>
                  <a:srgbClr val="000000"/>
                </a:solidFill>
                <a:effectLst/>
                <a:latin typeface="Calibri" panose="020F0502020204030204" pitchFamily="34" charset="0"/>
              </a:rPr>
              <a:t>New and reissued funding opportunities may be initially posted without an application forms package</a:t>
            </a:r>
          </a:p>
          <a:p>
            <a:pPr lvl="1"/>
            <a:r>
              <a:rPr lang="en-US" b="0" i="0">
                <a:solidFill>
                  <a:schemeClr val="accent1"/>
                </a:solidFill>
                <a:effectLst/>
                <a:latin typeface="Calibri" panose="020F0502020204030204" pitchFamily="34" charset="0"/>
              </a:rPr>
              <a:t>Application forms and associated application instructions will be added at least 30 days and, frequently 60 days or more, prior to the first due date</a:t>
            </a:r>
          </a:p>
          <a:p>
            <a:pPr lvl="1"/>
            <a:endParaRPr lang="en-US" sz="2400">
              <a:solidFill>
                <a:srgbClr val="000000"/>
              </a:solidFill>
              <a:latin typeface="Calibri" panose="020F0502020204030204" pitchFamily="34" charset="0"/>
            </a:endParaRPr>
          </a:p>
          <a:p>
            <a:r>
              <a:rPr lang="en-US" i="0">
                <a:solidFill>
                  <a:srgbClr val="000000"/>
                </a:solidFill>
                <a:effectLst/>
                <a:latin typeface="Calibri" panose="020F0502020204030204" pitchFamily="34" charset="0"/>
              </a:rPr>
              <a:t>Applicants can begin drafting their application attachments using funding opportunity and current (FORMS-H) </a:t>
            </a:r>
            <a:r>
              <a:rPr lang="en-US" i="0" strike="noStrike">
                <a:effectLst/>
                <a:latin typeface="Calibri" panose="020F0502020204030204" pitchFamily="34" charset="0"/>
              </a:rPr>
              <a:t>application guide instructions</a:t>
            </a:r>
            <a:r>
              <a:rPr lang="en-US" i="0">
                <a:effectLst/>
                <a:latin typeface="Calibri" panose="020F0502020204030204" pitchFamily="34" charset="0"/>
              </a:rPr>
              <a:t> </a:t>
            </a:r>
            <a:r>
              <a:rPr lang="en-US" i="0">
                <a:solidFill>
                  <a:srgbClr val="000000"/>
                </a:solidFill>
                <a:effectLst/>
                <a:latin typeface="Calibri" panose="020F0502020204030204" pitchFamily="34" charset="0"/>
              </a:rPr>
              <a:t>and adjust as needed once FORMS-I instructions are available. </a:t>
            </a:r>
            <a:r>
              <a:rPr lang="en-US" b="0" i="0">
                <a:solidFill>
                  <a:srgbClr val="000000"/>
                </a:solidFill>
                <a:effectLst/>
                <a:latin typeface="Calibri" panose="020F0502020204030204" pitchFamily="34" charset="0"/>
              </a:rPr>
              <a:t> </a:t>
            </a:r>
            <a:endParaRPr lang="en-US"/>
          </a:p>
        </p:txBody>
      </p:sp>
      <p:sp>
        <p:nvSpPr>
          <p:cNvPr id="4" name="TextBox 3">
            <a:extLst>
              <a:ext uri="{FF2B5EF4-FFF2-40B4-BE49-F238E27FC236}">
                <a16:creationId xmlns:a16="http://schemas.microsoft.com/office/drawing/2014/main" id="{9E68BC6A-6F16-015A-4E52-1522BD1D14E4}"/>
              </a:ext>
            </a:extLst>
          </p:cNvPr>
          <p:cNvSpPr txBox="1"/>
          <p:nvPr/>
        </p:nvSpPr>
        <p:spPr>
          <a:xfrm>
            <a:off x="1594757" y="5962788"/>
            <a:ext cx="9002486" cy="707886"/>
          </a:xfrm>
          <a:prstGeom prst="rect">
            <a:avLst/>
          </a:prstGeom>
          <a:noFill/>
        </p:spPr>
        <p:txBody>
          <a:bodyPr wrap="square" rtlCol="0">
            <a:spAutoFit/>
          </a:bodyPr>
          <a:lstStyle/>
          <a:p>
            <a:pPr algn="ctr"/>
            <a:r>
              <a:rPr lang="en-US" sz="2000"/>
              <a:t>Application instructions will be posted, once available this fall on:</a:t>
            </a:r>
          </a:p>
          <a:p>
            <a:pPr algn="ctr"/>
            <a:r>
              <a:rPr lang="en-US" sz="2000">
                <a:hlinkClick r:id="rId2"/>
              </a:rPr>
              <a:t>grants.nih.gov/grants/how-to-apply-application-guide.html</a:t>
            </a:r>
            <a:endParaRPr lang="en-US" sz="2000"/>
          </a:p>
        </p:txBody>
      </p:sp>
    </p:spTree>
    <p:extLst>
      <p:ext uri="{BB962C8B-B14F-4D97-AF65-F5344CB8AC3E}">
        <p14:creationId xmlns:p14="http://schemas.microsoft.com/office/powerpoint/2010/main" val="67822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8D1D05-2FC0-723E-61A9-05A96BC1271B}"/>
              </a:ext>
              <a:ext uri="{C183D7F6-B498-43B3-948B-1728B52AA6E4}">
                <adec:decorative xmlns:adec="http://schemas.microsoft.com/office/drawing/2017/decorative" val="0"/>
              </a:ext>
            </a:extLst>
          </p:cNvPr>
          <p:cNvSpPr>
            <a:spLocks noGrp="1"/>
          </p:cNvSpPr>
          <p:nvPr>
            <p:ph type="sldNum" sz="quarter" idx="12"/>
          </p:nvPr>
        </p:nvSpPr>
        <p:spPr/>
        <p:txBody>
          <a:bodyPr/>
          <a:lstStyle/>
          <a:p>
            <a:fld id="{A7DDB576-49B3-42E2-89EA-6E35EA8EF806}" type="slidenum">
              <a:rPr lang="en-US" smtClean="0"/>
              <a:pPr/>
              <a:t>21</a:t>
            </a:fld>
            <a:endParaRPr lang="en-US"/>
          </a:p>
        </p:txBody>
      </p:sp>
      <p:sp>
        <p:nvSpPr>
          <p:cNvPr id="2" name="Content Placeholder 1">
            <a:extLst>
              <a:ext uri="{FF2B5EF4-FFF2-40B4-BE49-F238E27FC236}">
                <a16:creationId xmlns:a16="http://schemas.microsoft.com/office/drawing/2014/main" id="{88195D8B-7CE8-1D29-6A02-9E326C4C678D}"/>
              </a:ext>
            </a:extLst>
          </p:cNvPr>
          <p:cNvSpPr>
            <a:spLocks noGrp="1"/>
          </p:cNvSpPr>
          <p:nvPr>
            <p:ph idx="1"/>
          </p:nvPr>
        </p:nvSpPr>
        <p:spPr>
          <a:xfrm>
            <a:off x="6014962" y="2309434"/>
            <a:ext cx="5798457" cy="3674005"/>
          </a:xfrm>
        </p:spPr>
        <p:txBody>
          <a:bodyPr vert="horz" lIns="91440" tIns="45720" rIns="91440" bIns="45720" rtlCol="0" anchor="t">
            <a:normAutofit/>
          </a:bodyPr>
          <a:lstStyle/>
          <a:p>
            <a:pPr>
              <a:buFont typeface="Wingdings" panose="020B0604020202020204" pitchFamily="34" charset="0"/>
              <a:buChar char="ü"/>
            </a:pPr>
            <a:r>
              <a:rPr lang="en-US">
                <a:latin typeface="+mn-lt"/>
                <a:ea typeface="Open Sans Light"/>
                <a:cs typeface="Open Sans Light"/>
              </a:rPr>
              <a:t>NIH Guide to Grants and Contracts</a:t>
            </a:r>
            <a:endParaRPr lang="en-US">
              <a:ea typeface="Open Sans Light"/>
              <a:cs typeface="Open Sans Light"/>
            </a:endParaRPr>
          </a:p>
          <a:p>
            <a:pPr lvl="1">
              <a:buFont typeface="Wingdings" panose="020B0604020202020204" pitchFamily="34" charset="0"/>
              <a:buChar char="ü"/>
            </a:pPr>
            <a:r>
              <a:rPr lang="en-US">
                <a:latin typeface="+mn-lt"/>
                <a:ea typeface="Open Sans Light"/>
                <a:cs typeface="Open Sans Light"/>
              </a:rPr>
              <a:t>Notices of intent to publish</a:t>
            </a:r>
          </a:p>
          <a:p>
            <a:pPr lvl="1">
              <a:buFont typeface="Wingdings" panose="020B0604020202020204" pitchFamily="34" charset="0"/>
              <a:buChar char="ü"/>
            </a:pPr>
            <a:r>
              <a:rPr lang="en-US">
                <a:latin typeface="+mn-lt"/>
                <a:ea typeface="Open Sans Light"/>
                <a:cs typeface="Open Sans Light"/>
              </a:rPr>
              <a:t>Notices of extension</a:t>
            </a:r>
          </a:p>
          <a:p>
            <a:pPr lvl="1">
              <a:buFont typeface="Wingdings" panose="020B0604020202020204" pitchFamily="34" charset="0"/>
              <a:buChar char="ü"/>
            </a:pPr>
            <a:r>
              <a:rPr lang="en-US">
                <a:latin typeface="+mn-lt"/>
              </a:rPr>
              <a:t>Related notices in current opportunities </a:t>
            </a:r>
          </a:p>
          <a:p>
            <a:pPr lvl="1">
              <a:buFont typeface="Wingdings" panose="020B0604020202020204" pitchFamily="34" charset="0"/>
              <a:buChar char="ü"/>
            </a:pPr>
            <a:r>
              <a:rPr lang="en-US">
                <a:latin typeface="+mn-lt"/>
              </a:rPr>
              <a:t>Information in reissued opportunities</a:t>
            </a:r>
          </a:p>
          <a:p>
            <a:endParaRPr lang="en-US">
              <a:latin typeface="+mn-lt"/>
            </a:endParaRPr>
          </a:p>
          <a:p>
            <a:endParaRPr lang="en-US">
              <a:latin typeface="+mn-lt"/>
            </a:endParaRPr>
          </a:p>
        </p:txBody>
      </p:sp>
      <p:sp>
        <p:nvSpPr>
          <p:cNvPr id="3" name="Title 2">
            <a:extLst>
              <a:ext uri="{FF2B5EF4-FFF2-40B4-BE49-F238E27FC236}">
                <a16:creationId xmlns:a16="http://schemas.microsoft.com/office/drawing/2014/main" id="{DB01628E-582F-656B-506E-FDC7A0899ECB}"/>
              </a:ext>
            </a:extLst>
          </p:cNvPr>
          <p:cNvSpPr>
            <a:spLocks noGrp="1"/>
          </p:cNvSpPr>
          <p:nvPr>
            <p:ph type="title"/>
          </p:nvPr>
        </p:nvSpPr>
        <p:spPr>
          <a:xfrm>
            <a:off x="511628" y="2614839"/>
            <a:ext cx="5713791" cy="1337658"/>
          </a:xfrm>
        </p:spPr>
        <p:txBody>
          <a:bodyPr/>
          <a:lstStyle/>
          <a:p>
            <a:r>
              <a:rPr lang="en-US"/>
              <a:t>How You Can Track Changes to NOFOs</a:t>
            </a:r>
          </a:p>
        </p:txBody>
      </p:sp>
    </p:spTree>
    <p:extLst>
      <p:ext uri="{BB962C8B-B14F-4D97-AF65-F5344CB8AC3E}">
        <p14:creationId xmlns:p14="http://schemas.microsoft.com/office/powerpoint/2010/main" val="663878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AF5E53C5-85E5-A940-2FEB-715DDF960B8C}"/>
              </a:ext>
              <a:ext uri="{C183D7F6-B498-43B3-948B-1728B52AA6E4}">
                <adec:decorative xmlns:adec="http://schemas.microsoft.com/office/drawing/2017/decorative" val="0"/>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22</a:t>
            </a:fld>
            <a:endParaRPr lang="en-US"/>
          </a:p>
        </p:txBody>
      </p:sp>
      <p:sp>
        <p:nvSpPr>
          <p:cNvPr id="3" name="Title 2">
            <a:extLst>
              <a:ext uri="{FF2B5EF4-FFF2-40B4-BE49-F238E27FC236}">
                <a16:creationId xmlns:a16="http://schemas.microsoft.com/office/drawing/2014/main" id="{F6B6793E-1D88-71BF-31C1-ACD6BE18942F}"/>
              </a:ext>
            </a:extLst>
          </p:cNvPr>
          <p:cNvSpPr>
            <a:spLocks noGrp="1"/>
          </p:cNvSpPr>
          <p:nvPr>
            <p:ph type="title"/>
          </p:nvPr>
        </p:nvSpPr>
        <p:spPr>
          <a:xfrm>
            <a:off x="838200" y="365125"/>
            <a:ext cx="10846982" cy="1337658"/>
          </a:xfrm>
        </p:spPr>
        <p:txBody>
          <a:bodyPr>
            <a:normAutofit fontScale="90000"/>
          </a:bodyPr>
          <a:lstStyle/>
          <a:p>
            <a:r>
              <a:rPr lang="en-US">
                <a:latin typeface="Open Sans"/>
                <a:ea typeface="Open Sans"/>
                <a:cs typeface="Open Sans"/>
              </a:rPr>
              <a:t>Staying Up to Date on Changes to Funding Opportunities through the NIH Guide </a:t>
            </a:r>
          </a:p>
        </p:txBody>
      </p:sp>
      <p:sp>
        <p:nvSpPr>
          <p:cNvPr id="6" name="Content Placeholder 1">
            <a:extLst>
              <a:ext uri="{FF2B5EF4-FFF2-40B4-BE49-F238E27FC236}">
                <a16:creationId xmlns:a16="http://schemas.microsoft.com/office/drawing/2014/main" id="{9F7E0DF1-D6CB-1211-6CAD-E895F1EA8DA0}"/>
              </a:ext>
            </a:extLst>
          </p:cNvPr>
          <p:cNvSpPr txBox="1">
            <a:spLocks/>
          </p:cNvSpPr>
          <p:nvPr/>
        </p:nvSpPr>
        <p:spPr>
          <a:xfrm>
            <a:off x="936591" y="2265137"/>
            <a:ext cx="7719729" cy="40912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F7FC9"/>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rgbClr val="0F7FC9"/>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rgbClr val="0F7FC9"/>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rgbClr val="0F7FC9"/>
              </a:buClr>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rgbClr val="0F7FC9"/>
              </a:buClr>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b="0" i="0">
                <a:solidFill>
                  <a:srgbClr val="000000"/>
                </a:solidFill>
                <a:effectLst/>
                <a:latin typeface="Calibri" panose="020F0502020204030204" pitchFamily="34" charset="0"/>
              </a:rPr>
              <a:t>Follow the </a:t>
            </a:r>
            <a:r>
              <a:rPr lang="en-US" b="1" i="0" strike="noStrike">
                <a:effectLst/>
                <a:latin typeface="Calibri" panose="020F0502020204030204" pitchFamily="34" charset="0"/>
              </a:rPr>
              <a:t>NIH Guide for Grants and Contracts</a:t>
            </a:r>
            <a:r>
              <a:rPr lang="en-US" b="1" i="0">
                <a:effectLst/>
                <a:latin typeface="Calibri" panose="020F0502020204030204" pitchFamily="34" charset="0"/>
              </a:rPr>
              <a:t> </a:t>
            </a:r>
            <a:r>
              <a:rPr lang="en-US" b="0" i="0">
                <a:solidFill>
                  <a:srgbClr val="000000"/>
                </a:solidFill>
                <a:effectLst/>
                <a:latin typeface="Calibri" panose="020F0502020204030204" pitchFamily="34" charset="0"/>
              </a:rPr>
              <a:t>for notices and </a:t>
            </a:r>
            <a:r>
              <a:rPr lang="en-US" b="0" i="0">
                <a:solidFill>
                  <a:srgbClr val="000000"/>
                </a:solidFill>
                <a:effectLst/>
                <a:latin typeface="+mn-lt"/>
              </a:rPr>
              <a:t>funding opportunity reissuances </a:t>
            </a:r>
          </a:p>
          <a:p>
            <a:pPr lvl="1" fontAlgn="base"/>
            <a:r>
              <a:rPr lang="en-US">
                <a:latin typeface="+mn-lt"/>
                <a:hlinkClick r:id="rId2"/>
              </a:rPr>
              <a:t>grants.nih.gov/funding/</a:t>
            </a:r>
            <a:r>
              <a:rPr lang="en-US" err="1">
                <a:latin typeface="+mn-lt"/>
                <a:hlinkClick r:id="rId2"/>
              </a:rPr>
              <a:t>searchguide</a:t>
            </a:r>
            <a:r>
              <a:rPr lang="en-US">
                <a:latin typeface="+mn-lt"/>
                <a:hlinkClick r:id="rId2"/>
              </a:rPr>
              <a:t>/index.html#/</a:t>
            </a:r>
            <a:endParaRPr lang="en-US" b="0" i="0">
              <a:solidFill>
                <a:srgbClr val="000000"/>
              </a:solidFill>
              <a:effectLst/>
              <a:latin typeface="+mn-lt"/>
            </a:endParaRPr>
          </a:p>
          <a:p>
            <a:pPr marL="0" indent="0" fontAlgn="base">
              <a:buNone/>
            </a:pPr>
            <a:endParaRPr lang="en-US" b="0" i="0">
              <a:solidFill>
                <a:srgbClr val="000000"/>
              </a:solidFill>
              <a:effectLst/>
              <a:latin typeface="Calibri" panose="020F0502020204030204" pitchFamily="34" charset="0"/>
            </a:endParaRPr>
          </a:p>
          <a:p>
            <a:r>
              <a:rPr lang="en-US" b="1">
                <a:latin typeface="+mn-lt"/>
              </a:rPr>
              <a:t>Subscribe </a:t>
            </a:r>
            <a:r>
              <a:rPr lang="en-US">
                <a:latin typeface="+mn-lt"/>
              </a:rPr>
              <a:t>to weekly Guide updates:</a:t>
            </a:r>
            <a:r>
              <a:rPr lang="en-US" b="1">
                <a:latin typeface="+mn-lt"/>
              </a:rPr>
              <a:t> </a:t>
            </a:r>
          </a:p>
          <a:p>
            <a:pPr lvl="1"/>
            <a:r>
              <a:rPr lang="en-US">
                <a:latin typeface="+mn-lt"/>
                <a:hlinkClick r:id="rId3"/>
              </a:rPr>
              <a:t>grants.nih.gov/grants/guide/subscribe.htm</a:t>
            </a:r>
            <a:endParaRPr lang="en-US" i="0">
              <a:solidFill>
                <a:srgbClr val="000000"/>
              </a:solidFill>
              <a:effectLst/>
              <a:latin typeface="Calibri" panose="020F0502020204030204" pitchFamily="34" charset="0"/>
            </a:endParaRPr>
          </a:p>
          <a:p>
            <a:pPr marL="0" indent="0" fontAlgn="base">
              <a:buFont typeface="Arial" panose="020B0604020202020204" pitchFamily="34" charset="0"/>
              <a:buNone/>
            </a:pPr>
            <a:endParaRPr lang="en-US" sz="3200">
              <a:solidFill>
                <a:srgbClr val="000000"/>
              </a:solidFill>
              <a:latin typeface="Calibri" panose="020F0502020204030204" pitchFamily="34" charset="0"/>
            </a:endParaRPr>
          </a:p>
        </p:txBody>
      </p:sp>
      <p:sp>
        <p:nvSpPr>
          <p:cNvPr id="11" name="Rectangle: Folded Corner 10" descr="Reminder: always look for most recent version of NOFO before submitting!&#10;">
            <a:extLst>
              <a:ext uri="{FF2B5EF4-FFF2-40B4-BE49-F238E27FC236}">
                <a16:creationId xmlns:a16="http://schemas.microsoft.com/office/drawing/2014/main" id="{F1ACDABC-81BF-AD04-D7E6-53321734BFEB}"/>
              </a:ext>
              <a:ext uri="{C183D7F6-B498-43B3-948B-1728B52AA6E4}">
                <adec:decorative xmlns:adec="http://schemas.microsoft.com/office/drawing/2017/decorative" val="0"/>
              </a:ext>
            </a:extLst>
          </p:cNvPr>
          <p:cNvSpPr/>
          <p:nvPr/>
        </p:nvSpPr>
        <p:spPr>
          <a:xfrm rot="936580">
            <a:off x="8666629" y="2343420"/>
            <a:ext cx="2960468" cy="2547094"/>
          </a:xfrm>
          <a:prstGeom prst="foldedCorner">
            <a:avLst>
              <a:gd name="adj" fmla="val 34821"/>
            </a:avLst>
          </a:prstGeom>
          <a:solidFill>
            <a:schemeClr val="accent1"/>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400" b="1" i="0" strike="noStrike" dirty="0">
              <a:solidFill>
                <a:schemeClr val="bg1"/>
              </a:solidFill>
              <a:effectLst/>
              <a:latin typeface="Calibri" panose="020F0502020204030204" pitchFamily="34" charset="0"/>
            </a:endParaRPr>
          </a:p>
          <a:p>
            <a:endParaRPr lang="en-US" sz="2400" b="1" i="0" strike="noStrike" dirty="0">
              <a:solidFill>
                <a:schemeClr val="bg1"/>
              </a:solidFill>
              <a:effectLst/>
              <a:latin typeface="Calibri" panose="020F0502020204030204" pitchFamily="34" charset="0"/>
            </a:endParaRPr>
          </a:p>
          <a:p>
            <a:r>
              <a:rPr lang="en-US" sz="2400" b="1" i="0" strike="noStrike" dirty="0">
                <a:solidFill>
                  <a:schemeClr val="bg1"/>
                </a:solidFill>
                <a:effectLst/>
                <a:latin typeface="Calibri" panose="020F0502020204030204" pitchFamily="34" charset="0"/>
              </a:rPr>
              <a:t>Reminder: always look for most recent version of NOFO before submitting!</a:t>
            </a:r>
          </a:p>
          <a:p>
            <a:endParaRPr lang="en-US" sz="2400" b="1" dirty="0">
              <a:solidFill>
                <a:schemeClr val="bg1"/>
              </a:solidFill>
            </a:endParaRPr>
          </a:p>
        </p:txBody>
      </p:sp>
    </p:spTree>
    <p:extLst>
      <p:ext uri="{BB962C8B-B14F-4D97-AF65-F5344CB8AC3E}">
        <p14:creationId xmlns:p14="http://schemas.microsoft.com/office/powerpoint/2010/main" val="4267490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003F04EB-9206-1E0F-E9E5-CD4A59FBEAE5}"/>
              </a:ext>
              <a:ext uri="{C183D7F6-B498-43B3-948B-1728B52AA6E4}">
                <adec:decorative xmlns:adec="http://schemas.microsoft.com/office/drawing/2017/decorative" val="0"/>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23</a:t>
            </a:fld>
            <a:endParaRPr lang="en-US"/>
          </a:p>
        </p:txBody>
      </p:sp>
      <p:sp>
        <p:nvSpPr>
          <p:cNvPr id="3" name="Title 2">
            <a:extLst>
              <a:ext uri="{FF2B5EF4-FFF2-40B4-BE49-F238E27FC236}">
                <a16:creationId xmlns:a16="http://schemas.microsoft.com/office/drawing/2014/main" id="{F50F5879-EB26-9F56-0EA9-488C68978060}"/>
              </a:ext>
            </a:extLst>
          </p:cNvPr>
          <p:cNvSpPr>
            <a:spLocks noGrp="1"/>
          </p:cNvSpPr>
          <p:nvPr>
            <p:ph type="title"/>
          </p:nvPr>
        </p:nvSpPr>
        <p:spPr/>
        <p:txBody>
          <a:bodyPr/>
          <a:lstStyle/>
          <a:p>
            <a:r>
              <a:rPr lang="en-US">
                <a:latin typeface="Open Sans"/>
                <a:ea typeface="Open Sans"/>
                <a:cs typeface="Open Sans"/>
              </a:rPr>
              <a:t>Search for Notices of Intent to Publish</a:t>
            </a:r>
          </a:p>
        </p:txBody>
      </p:sp>
      <p:sp>
        <p:nvSpPr>
          <p:cNvPr id="2" name="Content Placeholder 1">
            <a:extLst>
              <a:ext uri="{FF2B5EF4-FFF2-40B4-BE49-F238E27FC236}">
                <a16:creationId xmlns:a16="http://schemas.microsoft.com/office/drawing/2014/main" id="{C04AC461-6557-39A7-B23C-2F959D73CA43}"/>
              </a:ext>
            </a:extLst>
          </p:cNvPr>
          <p:cNvSpPr>
            <a:spLocks noGrp="1"/>
          </p:cNvSpPr>
          <p:nvPr>
            <p:ph idx="1"/>
          </p:nvPr>
        </p:nvSpPr>
        <p:spPr>
          <a:xfrm>
            <a:off x="838200" y="1540369"/>
            <a:ext cx="10960100" cy="1750979"/>
          </a:xfrm>
        </p:spPr>
        <p:txBody>
          <a:bodyPr vert="horz" lIns="91440" tIns="45720" rIns="91440" bIns="45720" rtlCol="0" anchor="t">
            <a:normAutofit/>
          </a:bodyPr>
          <a:lstStyle/>
          <a:p>
            <a:pPr marL="0" indent="0">
              <a:buNone/>
            </a:pPr>
            <a:r>
              <a:rPr lang="en-US" b="1">
                <a:latin typeface="+mn-lt"/>
                <a:ea typeface="Open Sans Light"/>
                <a:cs typeface="Open Sans Light"/>
              </a:rPr>
              <a:t>Some</a:t>
            </a:r>
            <a:r>
              <a:rPr lang="en-US">
                <a:latin typeface="+mn-lt"/>
                <a:ea typeface="Open Sans Light"/>
                <a:cs typeface="Open Sans Light"/>
              </a:rPr>
              <a:t> Institutes and Centers may issue </a:t>
            </a:r>
            <a:r>
              <a:rPr lang="en-US" b="1">
                <a:latin typeface="+mn-lt"/>
                <a:ea typeface="Open Sans Light"/>
                <a:cs typeface="Open Sans Light"/>
              </a:rPr>
              <a:t>Notices of Intention to Publish (NOITPs) </a:t>
            </a:r>
            <a:r>
              <a:rPr lang="en-US">
                <a:latin typeface="+mn-lt"/>
                <a:ea typeface="Open Sans Light"/>
                <a:cs typeface="Open Sans Light"/>
              </a:rPr>
              <a:t>indicating which NOFOs they plan to reissue</a:t>
            </a:r>
          </a:p>
          <a:p>
            <a:endParaRPr lang="en-US" sz="2800"/>
          </a:p>
        </p:txBody>
      </p:sp>
      <p:pic>
        <p:nvPicPr>
          <p:cNvPr id="14" name="Picture 13" descr="This screenshot shows a Notice of Intent to Publish for an R01 funding opportunity announcement expected in summer 2010.">
            <a:extLst>
              <a:ext uri="{FF2B5EF4-FFF2-40B4-BE49-F238E27FC236}">
                <a16:creationId xmlns:a16="http://schemas.microsoft.com/office/drawing/2014/main" id="{0ECF9935-333F-7A5B-529A-A76CB607BC2A}"/>
              </a:ext>
            </a:extLst>
          </p:cNvPr>
          <p:cNvPicPr>
            <a:picLocks noChangeAspect="1"/>
          </p:cNvPicPr>
          <p:nvPr/>
        </p:nvPicPr>
        <p:blipFill rotWithShape="1">
          <a:blip r:embed="rId2"/>
          <a:srcRect b="7505"/>
          <a:stretch/>
        </p:blipFill>
        <p:spPr>
          <a:xfrm>
            <a:off x="2184605" y="2720197"/>
            <a:ext cx="8648700" cy="3453590"/>
          </a:xfrm>
          <a:prstGeom prst="rect">
            <a:avLst/>
          </a:prstGeom>
        </p:spPr>
      </p:pic>
      <p:sp>
        <p:nvSpPr>
          <p:cNvPr id="7" name="Rectangle 6">
            <a:extLst>
              <a:ext uri="{FF2B5EF4-FFF2-40B4-BE49-F238E27FC236}">
                <a16:creationId xmlns:a16="http://schemas.microsoft.com/office/drawing/2014/main" id="{4EB54BD3-8D6A-0882-A3BC-E7137F27DBF0}"/>
              </a:ext>
              <a:ext uri="{C183D7F6-B498-43B3-948B-1728B52AA6E4}">
                <adec:decorative xmlns:adec="http://schemas.microsoft.com/office/drawing/2017/decorative" val="1"/>
              </a:ext>
            </a:extLst>
          </p:cNvPr>
          <p:cNvSpPr/>
          <p:nvPr/>
        </p:nvSpPr>
        <p:spPr>
          <a:xfrm>
            <a:off x="2184606" y="2641439"/>
            <a:ext cx="8648700" cy="578012"/>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peech Bubble: Rectangle 8">
            <a:extLst>
              <a:ext uri="{FF2B5EF4-FFF2-40B4-BE49-F238E27FC236}">
                <a16:creationId xmlns:a16="http://schemas.microsoft.com/office/drawing/2014/main" id="{93A01CF7-0012-541D-96A7-4C46A6B1664F}"/>
              </a:ext>
            </a:extLst>
          </p:cNvPr>
          <p:cNvSpPr/>
          <p:nvPr/>
        </p:nvSpPr>
        <p:spPr>
          <a:xfrm>
            <a:off x="6857511" y="3675030"/>
            <a:ext cx="4318784" cy="956906"/>
          </a:xfrm>
          <a:prstGeom prst="wedgeRectCallout">
            <a:avLst>
              <a:gd name="adj1" fmla="val -37730"/>
              <a:gd name="adj2" fmla="val -106861"/>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bg1"/>
                </a:solidFill>
              </a:rPr>
              <a:t> You will be able to find NOITPs</a:t>
            </a:r>
            <a:r>
              <a:rPr lang="en-US" sz="1800">
                <a:solidFill>
                  <a:schemeClr val="bg1"/>
                </a:solidFill>
              </a:rPr>
              <a:t> </a:t>
            </a:r>
            <a:r>
              <a:rPr lang="en-US">
                <a:solidFill>
                  <a:schemeClr val="bg1"/>
                </a:solidFill>
              </a:rPr>
              <a:t>under the </a:t>
            </a:r>
            <a:r>
              <a:rPr lang="en-US" b="1">
                <a:solidFill>
                  <a:schemeClr val="bg1"/>
                </a:solidFill>
              </a:rPr>
              <a:t>"</a:t>
            </a:r>
            <a:r>
              <a:rPr lang="en-US" sz="1800" b="1">
                <a:solidFill>
                  <a:schemeClr val="bg1"/>
                </a:solidFill>
              </a:rPr>
              <a:t>Related Notices</a:t>
            </a:r>
            <a:r>
              <a:rPr lang="en-US" b="1">
                <a:solidFill>
                  <a:schemeClr val="bg1"/>
                </a:solidFill>
              </a:rPr>
              <a:t>" </a:t>
            </a:r>
            <a:r>
              <a:rPr lang="en-US">
                <a:solidFill>
                  <a:schemeClr val="bg1"/>
                </a:solidFill>
              </a:rPr>
              <a:t>heading </a:t>
            </a:r>
            <a:r>
              <a:rPr lang="en-US" b="1">
                <a:solidFill>
                  <a:schemeClr val="bg1"/>
                </a:solidFill>
              </a:rPr>
              <a:t> </a:t>
            </a:r>
            <a:r>
              <a:rPr lang="en-US" sz="1800">
                <a:solidFill>
                  <a:schemeClr val="bg1"/>
                </a:solidFill>
              </a:rPr>
              <a:t>in associated funding </a:t>
            </a:r>
            <a:r>
              <a:rPr lang="en-US">
                <a:solidFill>
                  <a:schemeClr val="bg1"/>
                </a:solidFill>
              </a:rPr>
              <a:t>opportunities</a:t>
            </a:r>
            <a:endParaRPr lang="en-US" sz="1800">
              <a:solidFill>
                <a:schemeClr val="bg1"/>
              </a:solidFill>
              <a:cs typeface="Calibri"/>
            </a:endParaRPr>
          </a:p>
        </p:txBody>
      </p:sp>
    </p:spTree>
    <p:extLst>
      <p:ext uri="{BB962C8B-B14F-4D97-AF65-F5344CB8AC3E}">
        <p14:creationId xmlns:p14="http://schemas.microsoft.com/office/powerpoint/2010/main" val="1529682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AF5E53C5-85E5-A940-2FEB-715DDF960B8C}"/>
              </a:ext>
              <a:ext uri="{C183D7F6-B498-43B3-948B-1728B52AA6E4}">
                <adec:decorative xmlns:adec="http://schemas.microsoft.com/office/drawing/2017/decorative" val="0"/>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24</a:t>
            </a:fld>
            <a:endParaRPr lang="en-US"/>
          </a:p>
        </p:txBody>
      </p:sp>
      <p:sp>
        <p:nvSpPr>
          <p:cNvPr id="3" name="Title 2">
            <a:extLst>
              <a:ext uri="{FF2B5EF4-FFF2-40B4-BE49-F238E27FC236}">
                <a16:creationId xmlns:a16="http://schemas.microsoft.com/office/drawing/2014/main" id="{F6B6793E-1D88-71BF-31C1-ACD6BE18942F}"/>
              </a:ext>
            </a:extLst>
          </p:cNvPr>
          <p:cNvSpPr>
            <a:spLocks noGrp="1"/>
          </p:cNvSpPr>
          <p:nvPr>
            <p:ph type="title"/>
          </p:nvPr>
        </p:nvSpPr>
        <p:spPr>
          <a:xfrm>
            <a:off x="838200" y="83624"/>
            <a:ext cx="10515600" cy="1325563"/>
          </a:xfrm>
        </p:spPr>
        <p:txBody>
          <a:bodyPr/>
          <a:lstStyle/>
          <a:p>
            <a:r>
              <a:rPr lang="en-US">
                <a:latin typeface="Open Sans"/>
                <a:ea typeface="Open Sans"/>
                <a:cs typeface="Open Sans"/>
              </a:rPr>
              <a:t>Look Out for Notices of Extension</a:t>
            </a:r>
            <a:endParaRPr lang="en-US"/>
          </a:p>
        </p:txBody>
      </p:sp>
      <p:cxnSp>
        <p:nvCxnSpPr>
          <p:cNvPr id="18" name="Straight Connector 17">
            <a:extLst>
              <a:ext uri="{FF2B5EF4-FFF2-40B4-BE49-F238E27FC236}">
                <a16:creationId xmlns:a16="http://schemas.microsoft.com/office/drawing/2014/main" id="{A9C7FED1-B11C-7F4F-8378-38A200F1A0AE}"/>
              </a:ext>
              <a:ext uri="{C183D7F6-B498-43B3-948B-1728B52AA6E4}">
                <adec:decorative xmlns:adec="http://schemas.microsoft.com/office/drawing/2017/decorative" val="1"/>
              </a:ext>
            </a:extLst>
          </p:cNvPr>
          <p:cNvCxnSpPr/>
          <p:nvPr/>
        </p:nvCxnSpPr>
        <p:spPr>
          <a:xfrm>
            <a:off x="-266397" y="9458291"/>
            <a:ext cx="4699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9105E42-2FFD-B184-79AC-50E4DA1C81B7}"/>
              </a:ext>
              <a:ext uri="{C183D7F6-B498-43B3-948B-1728B52AA6E4}">
                <adec:decorative xmlns:adec="http://schemas.microsoft.com/office/drawing/2017/decorative" val="1"/>
              </a:ext>
            </a:extLst>
          </p:cNvPr>
          <p:cNvCxnSpPr/>
          <p:nvPr/>
        </p:nvCxnSpPr>
        <p:spPr>
          <a:xfrm>
            <a:off x="-266397" y="9514171"/>
            <a:ext cx="4699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3D8BEDD5-8828-2A09-49FA-84FA7A6A5B4F}"/>
              </a:ext>
              <a:ext uri="{C183D7F6-B498-43B3-948B-1728B52AA6E4}">
                <adec:decorative xmlns:adec="http://schemas.microsoft.com/office/drawing/2017/decorative" val="1"/>
              </a:ext>
            </a:extLst>
          </p:cNvPr>
          <p:cNvCxnSpPr/>
          <p:nvPr/>
        </p:nvCxnSpPr>
        <p:spPr>
          <a:xfrm>
            <a:off x="-266397" y="9575131"/>
            <a:ext cx="4699000" cy="0"/>
          </a:xfrm>
          <a:prstGeom prst="line">
            <a:avLst/>
          </a:prstGeom>
          <a:ln w="57150"/>
        </p:spPr>
        <p:style>
          <a:lnRef idx="1">
            <a:schemeClr val="dk1"/>
          </a:lnRef>
          <a:fillRef idx="0">
            <a:schemeClr val="dk1"/>
          </a:fillRef>
          <a:effectRef idx="0">
            <a:schemeClr val="dk1"/>
          </a:effectRef>
          <a:fontRef idx="minor">
            <a:schemeClr val="tx1"/>
          </a:fontRef>
        </p:style>
      </p:cxnSp>
      <p:sp>
        <p:nvSpPr>
          <p:cNvPr id="42" name="Content Placeholder 1">
            <a:extLst>
              <a:ext uri="{FF2B5EF4-FFF2-40B4-BE49-F238E27FC236}">
                <a16:creationId xmlns:a16="http://schemas.microsoft.com/office/drawing/2014/main" id="{BF6E62C0-8737-26FF-F2A3-52B4BA06AE10}"/>
              </a:ext>
            </a:extLst>
          </p:cNvPr>
          <p:cNvSpPr txBox="1">
            <a:spLocks/>
          </p:cNvSpPr>
          <p:nvPr/>
        </p:nvSpPr>
        <p:spPr>
          <a:xfrm>
            <a:off x="391884" y="1466177"/>
            <a:ext cx="11635016" cy="4896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F7FC9"/>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rgbClr val="0F7FC9"/>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rgbClr val="0F7FC9"/>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rgbClr val="0F7FC9"/>
              </a:buClr>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rgbClr val="0F7FC9"/>
              </a:buClr>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US" sz="2800">
                <a:solidFill>
                  <a:srgbClr val="000000"/>
                </a:solidFill>
                <a:latin typeface="Calibri" panose="020F0502020204030204" pitchFamily="34" charset="0"/>
              </a:rPr>
              <a:t>Separate Notices indicating that certain funding opportunities will be extended</a:t>
            </a:r>
          </a:p>
          <a:p>
            <a:pPr marL="0" indent="0" fontAlgn="base">
              <a:buFont typeface="Arial" panose="020B0604020202020204" pitchFamily="34" charset="0"/>
              <a:buNone/>
            </a:pPr>
            <a:endParaRPr lang="en-US" sz="2800">
              <a:solidFill>
                <a:srgbClr val="000000"/>
              </a:solidFill>
              <a:latin typeface="Calibri" panose="020F0502020204030204" pitchFamily="34" charset="0"/>
            </a:endParaRPr>
          </a:p>
          <a:p>
            <a:pPr fontAlgn="base"/>
            <a:endParaRPr lang="en-US" sz="2800" b="0" i="0">
              <a:solidFill>
                <a:srgbClr val="000000"/>
              </a:solidFill>
              <a:effectLst/>
              <a:latin typeface="Calibri" panose="020F0502020204030204" pitchFamily="34" charset="0"/>
            </a:endParaRPr>
          </a:p>
          <a:p>
            <a:pPr marL="0" indent="0" fontAlgn="base">
              <a:buFont typeface="Arial" panose="020B0604020202020204" pitchFamily="34" charset="0"/>
              <a:buNone/>
            </a:pPr>
            <a:endParaRPr lang="en-US" sz="2800">
              <a:solidFill>
                <a:srgbClr val="000000"/>
              </a:solidFill>
              <a:latin typeface="Calibri" panose="020F0502020204030204" pitchFamily="34" charset="0"/>
            </a:endParaRPr>
          </a:p>
        </p:txBody>
      </p:sp>
      <p:pic>
        <p:nvPicPr>
          <p:cNvPr id="4" name="Content Placeholder 8" descr="Image showing NOT-OD-24-070">
            <a:extLst>
              <a:ext uri="{FF2B5EF4-FFF2-40B4-BE49-F238E27FC236}">
                <a16:creationId xmlns:a16="http://schemas.microsoft.com/office/drawing/2014/main" id="{2173A5DD-7D58-4B20-9E5A-7601F69ABAAF}"/>
              </a:ext>
            </a:extLst>
          </p:cNvPr>
          <p:cNvPicPr>
            <a:picLocks noGrp="1" noChangeAspect="1"/>
          </p:cNvPicPr>
          <p:nvPr>
            <p:ph idx="1"/>
          </p:nvPr>
        </p:nvPicPr>
        <p:blipFill rotWithShape="1">
          <a:blip r:embed="rId2"/>
          <a:srcRect t="-1" b="-207"/>
          <a:stretch/>
        </p:blipFill>
        <p:spPr>
          <a:xfrm>
            <a:off x="18084" y="2077527"/>
            <a:ext cx="10864172" cy="4643948"/>
          </a:xfrm>
        </p:spPr>
      </p:pic>
      <p:sp>
        <p:nvSpPr>
          <p:cNvPr id="14" name="Rectangle 13">
            <a:extLst>
              <a:ext uri="{FF2B5EF4-FFF2-40B4-BE49-F238E27FC236}">
                <a16:creationId xmlns:a16="http://schemas.microsoft.com/office/drawing/2014/main" id="{F16551D4-1C88-F929-4D13-25604034FF63}"/>
              </a:ext>
              <a:ext uri="{C183D7F6-B498-43B3-948B-1728B52AA6E4}">
                <adec:decorative xmlns:adec="http://schemas.microsoft.com/office/drawing/2017/decorative" val="1"/>
              </a:ext>
            </a:extLst>
          </p:cNvPr>
          <p:cNvSpPr/>
          <p:nvPr/>
        </p:nvSpPr>
        <p:spPr>
          <a:xfrm>
            <a:off x="181877" y="6418895"/>
            <a:ext cx="6638023" cy="355399"/>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F2C9FDE-7400-C682-D4B7-E9B9915E36D7}"/>
              </a:ext>
              <a:ext uri="{C183D7F6-B498-43B3-948B-1728B52AA6E4}">
                <adec:decorative xmlns:adec="http://schemas.microsoft.com/office/drawing/2017/decorative" val="1"/>
              </a:ext>
            </a:extLst>
          </p:cNvPr>
          <p:cNvSpPr/>
          <p:nvPr/>
        </p:nvSpPr>
        <p:spPr>
          <a:xfrm>
            <a:off x="181877" y="4337052"/>
            <a:ext cx="9334259" cy="724291"/>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Content Placeholder 8" descr="Image showing NOT-OD-24-070">
            <a:extLst>
              <a:ext uri="{FF2B5EF4-FFF2-40B4-BE49-F238E27FC236}">
                <a16:creationId xmlns:a16="http://schemas.microsoft.com/office/drawing/2014/main" id="{5B97CF19-F1C5-73DB-E6D8-2D85EC077171}"/>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t="93884" r="36457" b="135"/>
          <a:stretch/>
        </p:blipFill>
        <p:spPr>
          <a:xfrm>
            <a:off x="1855726" y="5651327"/>
            <a:ext cx="10056874" cy="403736"/>
          </a:xfrm>
          <a:prstGeom prst="rect">
            <a:avLst/>
          </a:prstGeom>
          <a:ln w="28575">
            <a:solidFill>
              <a:srgbClr val="C00000"/>
            </a:solidFill>
          </a:ln>
        </p:spPr>
      </p:pic>
      <p:cxnSp>
        <p:nvCxnSpPr>
          <p:cNvPr id="26" name="Straight Connector 25">
            <a:extLst>
              <a:ext uri="{FF2B5EF4-FFF2-40B4-BE49-F238E27FC236}">
                <a16:creationId xmlns:a16="http://schemas.microsoft.com/office/drawing/2014/main" id="{E18942D3-3586-5E6D-4089-48CEC872181E}"/>
              </a:ext>
              <a:ext uri="{C183D7F6-B498-43B3-948B-1728B52AA6E4}">
                <adec:decorative xmlns:adec="http://schemas.microsoft.com/office/drawing/2017/decorative" val="1"/>
              </a:ext>
            </a:extLst>
          </p:cNvPr>
          <p:cNvCxnSpPr>
            <a:cxnSpLocks/>
          </p:cNvCxnSpPr>
          <p:nvPr/>
        </p:nvCxnSpPr>
        <p:spPr>
          <a:xfrm flipV="1">
            <a:off x="181877" y="6055063"/>
            <a:ext cx="1673849" cy="35916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A0B0E9D-8780-7651-AA03-030C4152E049}"/>
              </a:ext>
              <a:ext uri="{C183D7F6-B498-43B3-948B-1728B52AA6E4}">
                <adec:decorative xmlns:adec="http://schemas.microsoft.com/office/drawing/2017/decorative" val="1"/>
              </a:ext>
            </a:extLst>
          </p:cNvPr>
          <p:cNvCxnSpPr>
            <a:cxnSpLocks/>
          </p:cNvCxnSpPr>
          <p:nvPr/>
        </p:nvCxnSpPr>
        <p:spPr>
          <a:xfrm flipV="1">
            <a:off x="6819900" y="6066181"/>
            <a:ext cx="5092700" cy="56103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17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a:extLst>
              <a:ext uri="{FF2B5EF4-FFF2-40B4-BE49-F238E27FC236}">
                <a16:creationId xmlns:a16="http://schemas.microsoft.com/office/drawing/2014/main" id="{CDE9DE9B-2EEE-27F1-A0A0-C9CE02569D12}"/>
              </a:ext>
              <a:ext uri="{C183D7F6-B498-43B3-948B-1728B52AA6E4}">
                <adec:decorative xmlns:adec="http://schemas.microsoft.com/office/drawing/2017/decorative" val="0"/>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25</a:t>
            </a:fld>
            <a:endParaRPr lang="en-US"/>
          </a:p>
        </p:txBody>
      </p:sp>
      <p:sp>
        <p:nvSpPr>
          <p:cNvPr id="2" name="Title 1">
            <a:extLst>
              <a:ext uri="{FF2B5EF4-FFF2-40B4-BE49-F238E27FC236}">
                <a16:creationId xmlns:a16="http://schemas.microsoft.com/office/drawing/2014/main" id="{C5E50B3D-88EE-3D2E-F0CD-B791A929F55C}"/>
              </a:ext>
            </a:extLst>
          </p:cNvPr>
          <p:cNvSpPr>
            <a:spLocks noGrp="1"/>
          </p:cNvSpPr>
          <p:nvPr>
            <p:ph type="title"/>
          </p:nvPr>
        </p:nvSpPr>
        <p:spPr/>
        <p:txBody>
          <a:bodyPr>
            <a:normAutofit/>
          </a:bodyPr>
          <a:lstStyle/>
          <a:p>
            <a:r>
              <a:rPr lang="en-US" sz="4000"/>
              <a:t>Sample Funding Opportunity Extended with Additional Due Dates</a:t>
            </a:r>
          </a:p>
        </p:txBody>
      </p:sp>
      <p:grpSp>
        <p:nvGrpSpPr>
          <p:cNvPr id="22" name="Group 21" descr="Extension Guide Notice added to Related Notices">
            <a:extLst>
              <a:ext uri="{FF2B5EF4-FFF2-40B4-BE49-F238E27FC236}">
                <a16:creationId xmlns:a16="http://schemas.microsoft.com/office/drawing/2014/main" id="{B8165175-A531-5164-B6A4-17DBE62803CB}"/>
              </a:ext>
            </a:extLst>
          </p:cNvPr>
          <p:cNvGrpSpPr/>
          <p:nvPr/>
        </p:nvGrpSpPr>
        <p:grpSpPr>
          <a:xfrm>
            <a:off x="691392" y="1909245"/>
            <a:ext cx="4694296" cy="4752975"/>
            <a:chOff x="691392" y="1909245"/>
            <a:chExt cx="4694296" cy="4752975"/>
          </a:xfrm>
        </p:grpSpPr>
        <p:pic>
          <p:nvPicPr>
            <p:cNvPr id="11" name="Picture 10" descr="Sample Related Notices section of funding opportunity listing extension notice ">
              <a:extLst>
                <a:ext uri="{FF2B5EF4-FFF2-40B4-BE49-F238E27FC236}">
                  <a16:creationId xmlns:a16="http://schemas.microsoft.com/office/drawing/2014/main" id="{B33AFF24-5D45-E0E1-7E4F-44E6BD8B93C8}"/>
                </a:ext>
              </a:extLst>
            </p:cNvPr>
            <p:cNvPicPr>
              <a:picLocks noChangeAspect="1"/>
            </p:cNvPicPr>
            <p:nvPr/>
          </p:nvPicPr>
          <p:blipFill>
            <a:blip r:embed="rId2"/>
            <a:stretch>
              <a:fillRect/>
            </a:stretch>
          </p:blipFill>
          <p:spPr>
            <a:xfrm>
              <a:off x="691392" y="1909245"/>
              <a:ext cx="4694296" cy="4752975"/>
            </a:xfrm>
            <a:prstGeom prst="rect">
              <a:avLst/>
            </a:prstGeom>
            <a:ln>
              <a:solidFill>
                <a:schemeClr val="accent1">
                  <a:shade val="15000"/>
                </a:schemeClr>
              </a:solidFill>
            </a:ln>
          </p:spPr>
        </p:pic>
        <p:sp>
          <p:nvSpPr>
            <p:cNvPr id="14" name="Rectangle 13">
              <a:extLst>
                <a:ext uri="{FF2B5EF4-FFF2-40B4-BE49-F238E27FC236}">
                  <a16:creationId xmlns:a16="http://schemas.microsoft.com/office/drawing/2014/main" id="{5DB55DEF-12BD-D2E6-AF3E-BCFEC5B6C9D0}"/>
                </a:ext>
                <a:ext uri="{C183D7F6-B498-43B3-948B-1728B52AA6E4}">
                  <adec:decorative xmlns:adec="http://schemas.microsoft.com/office/drawing/2017/decorative" val="1"/>
                </a:ext>
              </a:extLst>
            </p:cNvPr>
            <p:cNvSpPr/>
            <p:nvPr/>
          </p:nvSpPr>
          <p:spPr>
            <a:xfrm>
              <a:off x="756709" y="3685592"/>
              <a:ext cx="4440442" cy="485192"/>
            </a:xfrm>
            <a:prstGeom prst="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peech Bubble: Rectangle 17">
              <a:extLst>
                <a:ext uri="{FF2B5EF4-FFF2-40B4-BE49-F238E27FC236}">
                  <a16:creationId xmlns:a16="http://schemas.microsoft.com/office/drawing/2014/main" id="{B05F7CFC-5B62-5AE6-BA87-8121F9358E52}"/>
                </a:ext>
              </a:extLst>
            </p:cNvPr>
            <p:cNvSpPr/>
            <p:nvPr/>
          </p:nvSpPr>
          <p:spPr>
            <a:xfrm>
              <a:off x="2267339" y="2705878"/>
              <a:ext cx="2668555" cy="811763"/>
            </a:xfrm>
            <a:prstGeom prst="wedgeRectCallout">
              <a:avLst>
                <a:gd name="adj1" fmla="val -25909"/>
                <a:gd name="adj2" fmla="val 8909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Extension Guide Notice added to Related Notices</a:t>
              </a:r>
            </a:p>
          </p:txBody>
        </p:sp>
      </p:grpSp>
      <p:pic>
        <p:nvPicPr>
          <p:cNvPr id="9" name="Picture 8" descr="Sample Application Due Dates section of opportunity showing a message indicating &quot;Dates in bold and italics reflect changes per NOT-DK-24-014&quot; and the additional dates added to the table">
            <a:extLst>
              <a:ext uri="{FF2B5EF4-FFF2-40B4-BE49-F238E27FC236}">
                <a16:creationId xmlns:a16="http://schemas.microsoft.com/office/drawing/2014/main" id="{8451A0A2-5E5A-C635-6282-84421B53B771}"/>
              </a:ext>
            </a:extLst>
          </p:cNvPr>
          <p:cNvPicPr>
            <a:picLocks noChangeAspect="1"/>
          </p:cNvPicPr>
          <p:nvPr/>
        </p:nvPicPr>
        <p:blipFill>
          <a:blip r:embed="rId3"/>
          <a:stretch>
            <a:fillRect/>
          </a:stretch>
        </p:blipFill>
        <p:spPr>
          <a:xfrm>
            <a:off x="6350102" y="1943487"/>
            <a:ext cx="5467744" cy="3763412"/>
          </a:xfrm>
          <a:prstGeom prst="rect">
            <a:avLst/>
          </a:prstGeom>
          <a:ln>
            <a:solidFill>
              <a:schemeClr val="accent1">
                <a:shade val="15000"/>
              </a:schemeClr>
            </a:solidFill>
          </a:ln>
        </p:spPr>
      </p:pic>
      <p:sp>
        <p:nvSpPr>
          <p:cNvPr id="15" name="Rectangle 14">
            <a:extLst>
              <a:ext uri="{FF2B5EF4-FFF2-40B4-BE49-F238E27FC236}">
                <a16:creationId xmlns:a16="http://schemas.microsoft.com/office/drawing/2014/main" id="{E82E34BA-37E0-275C-D6DA-075775EBEADF}"/>
              </a:ext>
              <a:ext uri="{C183D7F6-B498-43B3-948B-1728B52AA6E4}">
                <adec:decorative xmlns:adec="http://schemas.microsoft.com/office/drawing/2017/decorative" val="1"/>
              </a:ext>
            </a:extLst>
          </p:cNvPr>
          <p:cNvSpPr/>
          <p:nvPr/>
        </p:nvSpPr>
        <p:spPr>
          <a:xfrm>
            <a:off x="6381204" y="2164702"/>
            <a:ext cx="3098698" cy="251926"/>
          </a:xfrm>
          <a:prstGeom prst="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BF5A90C-F1A2-D433-EBD0-27670947CEB1}"/>
              </a:ext>
              <a:ext uri="{C183D7F6-B498-43B3-948B-1728B52AA6E4}">
                <adec:decorative xmlns:adec="http://schemas.microsoft.com/office/drawing/2017/decorative" val="1"/>
              </a:ext>
            </a:extLst>
          </p:cNvPr>
          <p:cNvSpPr/>
          <p:nvPr/>
        </p:nvSpPr>
        <p:spPr>
          <a:xfrm>
            <a:off x="6381203" y="4649755"/>
            <a:ext cx="5355151" cy="706016"/>
          </a:xfrm>
          <a:prstGeom prst="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peech Bubble: Rectangle 18">
            <a:extLst>
              <a:ext uri="{FF2B5EF4-FFF2-40B4-BE49-F238E27FC236}">
                <a16:creationId xmlns:a16="http://schemas.microsoft.com/office/drawing/2014/main" id="{ABA270C7-3D2B-E532-7A9F-2C595EE893A0}"/>
              </a:ext>
            </a:extLst>
          </p:cNvPr>
          <p:cNvSpPr/>
          <p:nvPr/>
        </p:nvSpPr>
        <p:spPr>
          <a:xfrm>
            <a:off x="7156581" y="1371600"/>
            <a:ext cx="4579774" cy="571887"/>
          </a:xfrm>
          <a:prstGeom prst="wedgeRectCallout">
            <a:avLst>
              <a:gd name="adj1" fmla="val -25861"/>
              <a:gd name="adj2" fmla="val 7185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Notice is referenced and additional application due dates added to Key Dates section</a:t>
            </a:r>
          </a:p>
        </p:txBody>
      </p:sp>
      <p:grpSp>
        <p:nvGrpSpPr>
          <p:cNvPr id="24" name="Group 23" descr="Expiration Date updated in Key Dates section">
            <a:extLst>
              <a:ext uri="{FF2B5EF4-FFF2-40B4-BE49-F238E27FC236}">
                <a16:creationId xmlns:a16="http://schemas.microsoft.com/office/drawing/2014/main" id="{586BC589-7463-7458-687D-D6074F643B26}"/>
              </a:ext>
            </a:extLst>
          </p:cNvPr>
          <p:cNvGrpSpPr/>
          <p:nvPr/>
        </p:nvGrpSpPr>
        <p:grpSpPr>
          <a:xfrm>
            <a:off x="5967547" y="5663856"/>
            <a:ext cx="5924550" cy="751625"/>
            <a:chOff x="5967547" y="5733306"/>
            <a:chExt cx="5924550" cy="751625"/>
          </a:xfrm>
        </p:grpSpPr>
        <p:pic>
          <p:nvPicPr>
            <p:cNvPr id="13" name="Picture 12" descr="Sample Expiration Date section of opportunity showing text New Date January 10, 2025 (Original Date: September 11, 2024) per issuance of NOT-DK-24-014">
              <a:extLst>
                <a:ext uri="{FF2B5EF4-FFF2-40B4-BE49-F238E27FC236}">
                  <a16:creationId xmlns:a16="http://schemas.microsoft.com/office/drawing/2014/main" id="{9971D3BB-7DF2-F1B4-8E90-10638299A5A6}"/>
                </a:ext>
              </a:extLst>
            </p:cNvPr>
            <p:cNvPicPr>
              <a:picLocks noChangeAspect="1"/>
            </p:cNvPicPr>
            <p:nvPr/>
          </p:nvPicPr>
          <p:blipFill>
            <a:blip r:embed="rId4"/>
            <a:stretch>
              <a:fillRect/>
            </a:stretch>
          </p:blipFill>
          <p:spPr>
            <a:xfrm>
              <a:off x="5967547" y="5894381"/>
              <a:ext cx="5924550" cy="590550"/>
            </a:xfrm>
            <a:prstGeom prst="rect">
              <a:avLst/>
            </a:prstGeom>
            <a:ln w="25400">
              <a:solidFill>
                <a:srgbClr val="C00000"/>
              </a:solidFill>
            </a:ln>
          </p:spPr>
        </p:pic>
        <p:sp>
          <p:nvSpPr>
            <p:cNvPr id="21" name="Speech Bubble: Rectangle 20">
              <a:extLst>
                <a:ext uri="{FF2B5EF4-FFF2-40B4-BE49-F238E27FC236}">
                  <a16:creationId xmlns:a16="http://schemas.microsoft.com/office/drawing/2014/main" id="{095C21F2-B538-E962-FA92-7205FE1B381E}"/>
                </a:ext>
              </a:extLst>
            </p:cNvPr>
            <p:cNvSpPr/>
            <p:nvPr/>
          </p:nvSpPr>
          <p:spPr>
            <a:xfrm>
              <a:off x="7021288" y="5733306"/>
              <a:ext cx="4479319" cy="366894"/>
            </a:xfrm>
            <a:prstGeom prst="wedgeRectCallout">
              <a:avLst>
                <a:gd name="adj1" fmla="val -35162"/>
                <a:gd name="adj2" fmla="val 8227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Expiration Date updated in Key Dates section</a:t>
              </a:r>
            </a:p>
          </p:txBody>
        </p:sp>
      </p:grpSp>
      <p:sp>
        <p:nvSpPr>
          <p:cNvPr id="6" name="Rectangle 5">
            <a:extLst>
              <a:ext uri="{FF2B5EF4-FFF2-40B4-BE49-F238E27FC236}">
                <a16:creationId xmlns:a16="http://schemas.microsoft.com/office/drawing/2014/main" id="{CFC2D583-E3E4-7E3D-2DD8-2504556DEA7E}"/>
              </a:ext>
              <a:ext uri="{C183D7F6-B498-43B3-948B-1728B52AA6E4}">
                <adec:decorative xmlns:adec="http://schemas.microsoft.com/office/drawing/2017/decorative" val="1"/>
              </a:ext>
            </a:extLst>
          </p:cNvPr>
          <p:cNvSpPr/>
          <p:nvPr/>
        </p:nvSpPr>
        <p:spPr>
          <a:xfrm>
            <a:off x="6238137" y="1909246"/>
            <a:ext cx="5585686" cy="3824060"/>
          </a:xfrm>
          <a:prstGeom prst="rect">
            <a:avLst/>
          </a:prstGeom>
          <a:solidFill>
            <a:srgbClr val="FFFFFF">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038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a:extLst>
              <a:ext uri="{FF2B5EF4-FFF2-40B4-BE49-F238E27FC236}">
                <a16:creationId xmlns:a16="http://schemas.microsoft.com/office/drawing/2014/main" id="{A4487D9A-AE10-08EB-C2CB-4B6DFFD6B508}"/>
              </a:ext>
              <a:ext uri="{C183D7F6-B498-43B3-948B-1728B52AA6E4}">
                <adec:decorative xmlns:adec="http://schemas.microsoft.com/office/drawing/2017/decorative" val="0"/>
              </a:ext>
            </a:extLst>
          </p:cNvPr>
          <p:cNvSpPr>
            <a:spLocks noGrp="1"/>
          </p:cNvSpPr>
          <p:nvPr>
            <p:ph type="sldNum" sz="quarter" idx="12"/>
          </p:nvPr>
        </p:nvSpPr>
        <p:spPr>
          <a:xfrm>
            <a:off x="8610600" y="6242029"/>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26</a:t>
            </a:fld>
            <a:endParaRPr lang="en-US"/>
          </a:p>
        </p:txBody>
      </p:sp>
      <p:sp>
        <p:nvSpPr>
          <p:cNvPr id="2" name="Title 1">
            <a:extLst>
              <a:ext uri="{FF2B5EF4-FFF2-40B4-BE49-F238E27FC236}">
                <a16:creationId xmlns:a16="http://schemas.microsoft.com/office/drawing/2014/main" id="{9B2A0E50-65ED-4381-4C75-64BEA842C6CC}"/>
              </a:ext>
            </a:extLst>
          </p:cNvPr>
          <p:cNvSpPr>
            <a:spLocks noGrp="1"/>
          </p:cNvSpPr>
          <p:nvPr>
            <p:ph type="title"/>
          </p:nvPr>
        </p:nvSpPr>
        <p:spPr/>
        <p:txBody>
          <a:bodyPr/>
          <a:lstStyle/>
          <a:p>
            <a:r>
              <a:rPr lang="en-US">
                <a:latin typeface="Open Sans"/>
                <a:ea typeface="Open Sans"/>
                <a:cs typeface="Open Sans"/>
              </a:rPr>
              <a:t>Sample Funding Opportunity Reissue – What You'll See in NOFOs Expiring Early</a:t>
            </a:r>
          </a:p>
        </p:txBody>
      </p:sp>
      <p:pic>
        <p:nvPicPr>
          <p:cNvPr id="13" name="Picture 12" descr="Sample opportunity Related Notices section indicating December 21, 2003 - This PAR has been reissued as PAR-24-083)">
            <a:extLst>
              <a:ext uri="{FF2B5EF4-FFF2-40B4-BE49-F238E27FC236}">
                <a16:creationId xmlns:a16="http://schemas.microsoft.com/office/drawing/2014/main" id="{FBB90FB5-E5EC-764C-2B9C-CDE35D5F3F48}"/>
              </a:ext>
            </a:extLst>
          </p:cNvPr>
          <p:cNvPicPr>
            <a:picLocks noChangeAspect="1"/>
          </p:cNvPicPr>
          <p:nvPr/>
        </p:nvPicPr>
        <p:blipFill>
          <a:blip r:embed="rId2"/>
          <a:stretch>
            <a:fillRect/>
          </a:stretch>
        </p:blipFill>
        <p:spPr>
          <a:xfrm>
            <a:off x="504825" y="1728788"/>
            <a:ext cx="4267200" cy="2920460"/>
          </a:xfrm>
          <a:prstGeom prst="rect">
            <a:avLst/>
          </a:prstGeom>
          <a:ln>
            <a:solidFill>
              <a:schemeClr val="accent1">
                <a:shade val="15000"/>
              </a:schemeClr>
            </a:solidFill>
          </a:ln>
        </p:spPr>
      </p:pic>
      <p:sp>
        <p:nvSpPr>
          <p:cNvPr id="16" name="Rectangle 15">
            <a:extLst>
              <a:ext uri="{FF2B5EF4-FFF2-40B4-BE49-F238E27FC236}">
                <a16:creationId xmlns:a16="http://schemas.microsoft.com/office/drawing/2014/main" id="{8B1264CF-0F19-0FA8-F5CB-463EF4A73A96}"/>
              </a:ext>
              <a:ext uri="{C183D7F6-B498-43B3-948B-1728B52AA6E4}">
                <adec:decorative xmlns:adec="http://schemas.microsoft.com/office/drawing/2017/decorative" val="1"/>
              </a:ext>
            </a:extLst>
          </p:cNvPr>
          <p:cNvSpPr/>
          <p:nvPr/>
        </p:nvSpPr>
        <p:spPr>
          <a:xfrm>
            <a:off x="503033" y="4429125"/>
            <a:ext cx="3802267" cy="258223"/>
          </a:xfrm>
          <a:prstGeom prst="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Rectangle 16">
            <a:extLst>
              <a:ext uri="{FF2B5EF4-FFF2-40B4-BE49-F238E27FC236}">
                <a16:creationId xmlns:a16="http://schemas.microsoft.com/office/drawing/2014/main" id="{51486BAF-29A0-49F3-2255-A9A9F714F0B1}"/>
              </a:ext>
            </a:extLst>
          </p:cNvPr>
          <p:cNvSpPr/>
          <p:nvPr/>
        </p:nvSpPr>
        <p:spPr>
          <a:xfrm>
            <a:off x="503033" y="4791853"/>
            <a:ext cx="4002292" cy="522963"/>
          </a:xfrm>
          <a:prstGeom prst="wedgeRectCallout">
            <a:avLst>
              <a:gd name="adj1" fmla="val -24243"/>
              <a:gd name="adj2" fmla="val -6831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Note regarding reissue and link to new opportunity added to Related Notices</a:t>
            </a:r>
          </a:p>
        </p:txBody>
      </p:sp>
      <p:pic>
        <p:nvPicPr>
          <p:cNvPr id="15" name="Picture 14" descr="Notice of Due Dates">
            <a:extLst>
              <a:ext uri="{FF2B5EF4-FFF2-40B4-BE49-F238E27FC236}">
                <a16:creationId xmlns:a16="http://schemas.microsoft.com/office/drawing/2014/main" id="{A3D24E60-9852-DE4F-15EB-C5E800F42C17}"/>
              </a:ext>
            </a:extLst>
          </p:cNvPr>
          <p:cNvPicPr>
            <a:picLocks noChangeAspect="1"/>
          </p:cNvPicPr>
          <p:nvPr/>
        </p:nvPicPr>
        <p:blipFill>
          <a:blip r:embed="rId3"/>
          <a:stretch>
            <a:fillRect/>
          </a:stretch>
        </p:blipFill>
        <p:spPr>
          <a:xfrm>
            <a:off x="5114925" y="1728788"/>
            <a:ext cx="6880324" cy="4786312"/>
          </a:xfrm>
          <a:prstGeom prst="rect">
            <a:avLst/>
          </a:prstGeom>
          <a:ln>
            <a:solidFill>
              <a:schemeClr val="accent1">
                <a:shade val="15000"/>
              </a:schemeClr>
            </a:solidFill>
          </a:ln>
        </p:spPr>
      </p:pic>
      <p:sp>
        <p:nvSpPr>
          <p:cNvPr id="21" name="Rectangle 20">
            <a:extLst>
              <a:ext uri="{FF2B5EF4-FFF2-40B4-BE49-F238E27FC236}">
                <a16:creationId xmlns:a16="http://schemas.microsoft.com/office/drawing/2014/main" id="{2B43DEFA-7190-C796-504C-72196FF8DF47}"/>
              </a:ext>
              <a:ext uri="{C183D7F6-B498-43B3-948B-1728B52AA6E4}">
                <adec:decorative xmlns:adec="http://schemas.microsoft.com/office/drawing/2017/decorative" val="1"/>
              </a:ext>
            </a:extLst>
          </p:cNvPr>
          <p:cNvSpPr/>
          <p:nvPr/>
        </p:nvSpPr>
        <p:spPr>
          <a:xfrm>
            <a:off x="5169842" y="5056593"/>
            <a:ext cx="6715125" cy="258223"/>
          </a:xfrm>
          <a:prstGeom prst="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peech Bubble: Rectangle 19" descr="&#10;">
            <a:extLst>
              <a:ext uri="{FF2B5EF4-FFF2-40B4-BE49-F238E27FC236}">
                <a16:creationId xmlns:a16="http://schemas.microsoft.com/office/drawing/2014/main" id="{29A20CB4-04E8-79EA-60F8-F2A9439FEA06}"/>
              </a:ext>
            </a:extLst>
          </p:cNvPr>
          <p:cNvSpPr/>
          <p:nvPr/>
        </p:nvSpPr>
        <p:spPr>
          <a:xfrm>
            <a:off x="8190309" y="3743325"/>
            <a:ext cx="3496866" cy="1142459"/>
          </a:xfrm>
          <a:prstGeom prst="wedgeRectCallout">
            <a:avLst>
              <a:gd name="adj1" fmla="val -45567"/>
              <a:gd name="adj2" fmla="val 819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Pay close attention to Expiration Date. </a:t>
            </a:r>
            <a:r>
              <a:rPr lang="en-US" b="1"/>
              <a:t>Remaining due dates beyond new expiration date are not removed</a:t>
            </a:r>
            <a:r>
              <a:rPr lang="en-US"/>
              <a:t>.</a:t>
            </a:r>
          </a:p>
        </p:txBody>
      </p:sp>
      <p:grpSp>
        <p:nvGrpSpPr>
          <p:cNvPr id="23" name="Group 22" descr="Funding opportunity expired and Expiration Date updated">
            <a:extLst>
              <a:ext uri="{FF2B5EF4-FFF2-40B4-BE49-F238E27FC236}">
                <a16:creationId xmlns:a16="http://schemas.microsoft.com/office/drawing/2014/main" id="{66943B85-8EA2-4F20-19CD-6B9B8A5E9412}"/>
              </a:ext>
            </a:extLst>
          </p:cNvPr>
          <p:cNvGrpSpPr/>
          <p:nvPr/>
        </p:nvGrpSpPr>
        <p:grpSpPr>
          <a:xfrm>
            <a:off x="1209675" y="6073773"/>
            <a:ext cx="10572750" cy="522964"/>
            <a:chOff x="1209675" y="6073773"/>
            <a:chExt cx="10572750" cy="522964"/>
          </a:xfrm>
        </p:grpSpPr>
        <p:sp>
          <p:nvSpPr>
            <p:cNvPr id="18" name="Rectangle 17">
              <a:extLst>
                <a:ext uri="{FF2B5EF4-FFF2-40B4-BE49-F238E27FC236}">
                  <a16:creationId xmlns:a16="http://schemas.microsoft.com/office/drawing/2014/main" id="{19EA0EA7-F0A5-43E7-1912-45B81F8CCF6C}"/>
                </a:ext>
                <a:ext uri="{C183D7F6-B498-43B3-948B-1728B52AA6E4}">
                  <adec:decorative xmlns:adec="http://schemas.microsoft.com/office/drawing/2017/decorative" val="1"/>
                </a:ext>
              </a:extLst>
            </p:cNvPr>
            <p:cNvSpPr/>
            <p:nvPr/>
          </p:nvSpPr>
          <p:spPr>
            <a:xfrm>
              <a:off x="5067300" y="6234652"/>
              <a:ext cx="6715125" cy="258223"/>
            </a:xfrm>
            <a:prstGeom prst="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peech Bubble: Rectangle 18">
              <a:extLst>
                <a:ext uri="{FF2B5EF4-FFF2-40B4-BE49-F238E27FC236}">
                  <a16:creationId xmlns:a16="http://schemas.microsoft.com/office/drawing/2014/main" id="{5C1A521F-AF76-B952-0D8E-9D2161281EFA}"/>
                </a:ext>
              </a:extLst>
            </p:cNvPr>
            <p:cNvSpPr/>
            <p:nvPr/>
          </p:nvSpPr>
          <p:spPr>
            <a:xfrm>
              <a:off x="1209675" y="6073773"/>
              <a:ext cx="3644801" cy="522964"/>
            </a:xfrm>
            <a:prstGeom prst="wedgeRectCallout">
              <a:avLst>
                <a:gd name="adj1" fmla="val 55254"/>
                <a:gd name="adj2" fmla="val 2262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Funding opportunity expired and Expiration Date updated</a:t>
              </a:r>
            </a:p>
          </p:txBody>
        </p:sp>
      </p:grpSp>
      <p:sp>
        <p:nvSpPr>
          <p:cNvPr id="4" name="Rectangle 3">
            <a:extLst>
              <a:ext uri="{FF2B5EF4-FFF2-40B4-BE49-F238E27FC236}">
                <a16:creationId xmlns:a16="http://schemas.microsoft.com/office/drawing/2014/main" id="{07E1F863-B5CC-552D-4EBC-D74E9F70B854}"/>
              </a:ext>
              <a:ext uri="{C183D7F6-B498-43B3-948B-1728B52AA6E4}">
                <adec:decorative xmlns:adec="http://schemas.microsoft.com/office/drawing/2017/decorative" val="1"/>
              </a:ext>
            </a:extLst>
          </p:cNvPr>
          <p:cNvSpPr/>
          <p:nvPr/>
        </p:nvSpPr>
        <p:spPr>
          <a:xfrm>
            <a:off x="5032110" y="1672890"/>
            <a:ext cx="6969689" cy="4848860"/>
          </a:xfrm>
          <a:prstGeom prst="rect">
            <a:avLst/>
          </a:prstGeom>
          <a:solidFill>
            <a:srgbClr val="FFFFFF">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085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a:extLst>
              <a:ext uri="{FF2B5EF4-FFF2-40B4-BE49-F238E27FC236}">
                <a16:creationId xmlns:a16="http://schemas.microsoft.com/office/drawing/2014/main" id="{B0DEC1AF-863B-2633-C00B-8B839CC3D6ED}"/>
              </a:ext>
              <a:ext uri="{C183D7F6-B498-43B3-948B-1728B52AA6E4}">
                <adec:decorative xmlns:adec="http://schemas.microsoft.com/office/drawing/2017/decorative" val="0"/>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27</a:t>
            </a:fld>
            <a:endParaRPr lang="en-US"/>
          </a:p>
        </p:txBody>
      </p:sp>
      <p:sp>
        <p:nvSpPr>
          <p:cNvPr id="2" name="Title 1">
            <a:extLst>
              <a:ext uri="{FF2B5EF4-FFF2-40B4-BE49-F238E27FC236}">
                <a16:creationId xmlns:a16="http://schemas.microsoft.com/office/drawing/2014/main" id="{9B2A0E50-65ED-4381-4C75-64BEA842C6CC}"/>
              </a:ext>
            </a:extLst>
          </p:cNvPr>
          <p:cNvSpPr>
            <a:spLocks noGrp="1"/>
          </p:cNvSpPr>
          <p:nvPr>
            <p:ph type="title"/>
          </p:nvPr>
        </p:nvSpPr>
        <p:spPr>
          <a:xfrm>
            <a:off x="838200" y="365125"/>
            <a:ext cx="10858500" cy="1325563"/>
          </a:xfrm>
        </p:spPr>
        <p:txBody>
          <a:bodyPr>
            <a:normAutofit/>
          </a:bodyPr>
          <a:lstStyle/>
          <a:p>
            <a:r>
              <a:rPr lang="en-US"/>
              <a:t>Sample Funding Opportunity Reissue – What You See in Newly Reissued NOFO</a:t>
            </a:r>
          </a:p>
        </p:txBody>
      </p:sp>
      <p:grpSp>
        <p:nvGrpSpPr>
          <p:cNvPr id="5" name="Group 4" descr="In Announcement Type section the opportunity is identified as a reissue with a link back to its predecessor">
            <a:extLst>
              <a:ext uri="{FF2B5EF4-FFF2-40B4-BE49-F238E27FC236}">
                <a16:creationId xmlns:a16="http://schemas.microsoft.com/office/drawing/2014/main" id="{CD0FCC3B-4961-BDA5-8AE8-278AB28E7279}"/>
              </a:ext>
            </a:extLst>
          </p:cNvPr>
          <p:cNvGrpSpPr/>
          <p:nvPr/>
        </p:nvGrpSpPr>
        <p:grpSpPr>
          <a:xfrm>
            <a:off x="1662830" y="1927223"/>
            <a:ext cx="9209239" cy="3790950"/>
            <a:chOff x="1571625" y="2282823"/>
            <a:chExt cx="9209239" cy="3790950"/>
          </a:xfrm>
        </p:grpSpPr>
        <p:pic>
          <p:nvPicPr>
            <p:cNvPr id="4" name="Picture 3" descr="Sample reissued opportunity showing Announcement Type as Reissue of PAR-21-241">
              <a:extLst>
                <a:ext uri="{FF2B5EF4-FFF2-40B4-BE49-F238E27FC236}">
                  <a16:creationId xmlns:a16="http://schemas.microsoft.com/office/drawing/2014/main" id="{B4FEC56F-0571-A255-E7A2-AB960A73FE01}"/>
                </a:ext>
              </a:extLst>
            </p:cNvPr>
            <p:cNvPicPr>
              <a:picLocks noChangeAspect="1"/>
            </p:cNvPicPr>
            <p:nvPr/>
          </p:nvPicPr>
          <p:blipFill>
            <a:blip r:embed="rId2"/>
            <a:stretch>
              <a:fillRect/>
            </a:stretch>
          </p:blipFill>
          <p:spPr>
            <a:xfrm>
              <a:off x="1571625" y="2282823"/>
              <a:ext cx="9048750" cy="3790950"/>
            </a:xfrm>
            <a:prstGeom prst="rect">
              <a:avLst/>
            </a:prstGeom>
            <a:ln>
              <a:solidFill>
                <a:schemeClr val="accent1">
                  <a:shade val="15000"/>
                </a:schemeClr>
              </a:solidFill>
            </a:ln>
          </p:spPr>
        </p:pic>
        <p:sp>
          <p:nvSpPr>
            <p:cNvPr id="16" name="Rectangle 15">
              <a:extLst>
                <a:ext uri="{FF2B5EF4-FFF2-40B4-BE49-F238E27FC236}">
                  <a16:creationId xmlns:a16="http://schemas.microsoft.com/office/drawing/2014/main" id="{8B1264CF-0F19-0FA8-F5CB-463EF4A73A96}"/>
                </a:ext>
                <a:ext uri="{C183D7F6-B498-43B3-948B-1728B52AA6E4}">
                  <adec:decorative xmlns:adec="http://schemas.microsoft.com/office/drawing/2017/decorative" val="1"/>
                </a:ext>
              </a:extLst>
            </p:cNvPr>
            <p:cNvSpPr/>
            <p:nvPr/>
          </p:nvSpPr>
          <p:spPr>
            <a:xfrm>
              <a:off x="1571625" y="3874417"/>
              <a:ext cx="4725480" cy="325302"/>
            </a:xfrm>
            <a:prstGeom prst="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Rectangle 16">
              <a:extLst>
                <a:ext uri="{FF2B5EF4-FFF2-40B4-BE49-F238E27FC236}">
                  <a16:creationId xmlns:a16="http://schemas.microsoft.com/office/drawing/2014/main" id="{51486BAF-29A0-49F3-2255-A9A9F714F0B1}"/>
                </a:ext>
              </a:extLst>
            </p:cNvPr>
            <p:cNvSpPr/>
            <p:nvPr/>
          </p:nvSpPr>
          <p:spPr>
            <a:xfrm>
              <a:off x="6778572" y="3478828"/>
              <a:ext cx="4002292" cy="791177"/>
            </a:xfrm>
            <a:prstGeom prst="wedgeRectCallout">
              <a:avLst>
                <a:gd name="adj1" fmla="val -59656"/>
                <a:gd name="adj2" fmla="val 1952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In Announcement Type section the opportunity is identified as a reissue with a link back to its predecessor</a:t>
              </a:r>
            </a:p>
          </p:txBody>
        </p:sp>
      </p:grpSp>
    </p:spTree>
    <p:extLst>
      <p:ext uri="{BB962C8B-B14F-4D97-AF65-F5344CB8AC3E}">
        <p14:creationId xmlns:p14="http://schemas.microsoft.com/office/powerpoint/2010/main" val="1718101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a:extLst>
              <a:ext uri="{FF2B5EF4-FFF2-40B4-BE49-F238E27FC236}">
                <a16:creationId xmlns:a16="http://schemas.microsoft.com/office/drawing/2014/main" id="{03261206-DA1F-39D4-ED9A-AE18A35B05E1}"/>
              </a:ext>
              <a:ext uri="{C183D7F6-B498-43B3-948B-1728B52AA6E4}">
                <adec:decorative xmlns:adec="http://schemas.microsoft.com/office/drawing/2017/decorative" val="0"/>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28</a:t>
            </a:fld>
            <a:endParaRPr lang="en-US"/>
          </a:p>
        </p:txBody>
      </p:sp>
      <p:sp>
        <p:nvSpPr>
          <p:cNvPr id="2" name="Title 1">
            <a:extLst>
              <a:ext uri="{FF2B5EF4-FFF2-40B4-BE49-F238E27FC236}">
                <a16:creationId xmlns:a16="http://schemas.microsoft.com/office/drawing/2014/main" id="{8631A44A-3D3F-EB0E-F5F2-42F9AA256953}"/>
              </a:ext>
            </a:extLst>
          </p:cNvPr>
          <p:cNvSpPr>
            <a:spLocks noGrp="1"/>
          </p:cNvSpPr>
          <p:nvPr>
            <p:ph type="title"/>
          </p:nvPr>
        </p:nvSpPr>
        <p:spPr>
          <a:xfrm>
            <a:off x="838200" y="365126"/>
            <a:ext cx="10515600" cy="882650"/>
          </a:xfrm>
        </p:spPr>
        <p:txBody>
          <a:bodyPr>
            <a:noAutofit/>
          </a:bodyPr>
          <a:lstStyle/>
          <a:p>
            <a:r>
              <a:rPr lang="en-US"/>
              <a:t>Opportunities without an Application Package</a:t>
            </a:r>
          </a:p>
        </p:txBody>
      </p:sp>
      <p:sp>
        <p:nvSpPr>
          <p:cNvPr id="7" name="Speech Bubble: Rectangle 6">
            <a:extLst>
              <a:ext uri="{FF2B5EF4-FFF2-40B4-BE49-F238E27FC236}">
                <a16:creationId xmlns:a16="http://schemas.microsoft.com/office/drawing/2014/main" id="{68666ECE-6E34-B540-E51B-D15DBA968CD1}"/>
              </a:ext>
            </a:extLst>
          </p:cNvPr>
          <p:cNvSpPr/>
          <p:nvPr/>
        </p:nvSpPr>
        <p:spPr>
          <a:xfrm>
            <a:off x="307922" y="2447925"/>
            <a:ext cx="2984553" cy="1962150"/>
          </a:xfrm>
          <a:prstGeom prst="wedgeRectCallout">
            <a:avLst>
              <a:gd name="adj1" fmla="val 74384"/>
              <a:gd name="adj2" fmla="val 2125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Opportunities initially posted without an application package will include a temporary message in place of the submission option information (between Key Dates and Table of Contents) </a:t>
            </a:r>
          </a:p>
        </p:txBody>
      </p:sp>
      <p:grpSp>
        <p:nvGrpSpPr>
          <p:cNvPr id="13" name="Group 12" descr="Sample opportunity with submission option information above the Table of Contents crossed out">
            <a:extLst>
              <a:ext uri="{FF2B5EF4-FFF2-40B4-BE49-F238E27FC236}">
                <a16:creationId xmlns:a16="http://schemas.microsoft.com/office/drawing/2014/main" id="{CB90BF34-7557-46D1-058F-8B810732811E}"/>
              </a:ext>
            </a:extLst>
          </p:cNvPr>
          <p:cNvGrpSpPr/>
          <p:nvPr/>
        </p:nvGrpSpPr>
        <p:grpSpPr>
          <a:xfrm>
            <a:off x="3921125" y="1247776"/>
            <a:ext cx="7153275" cy="5543550"/>
            <a:chOff x="4200525" y="1247776"/>
            <a:chExt cx="7153275" cy="5543550"/>
          </a:xfrm>
        </p:grpSpPr>
        <p:pic>
          <p:nvPicPr>
            <p:cNvPr id="5" name="Picture 4">
              <a:extLst>
                <a:ext uri="{FF2B5EF4-FFF2-40B4-BE49-F238E27FC236}">
                  <a16:creationId xmlns:a16="http://schemas.microsoft.com/office/drawing/2014/main" id="{DB34EB1F-E1C3-5246-3E9B-E488A3AFD4D3}"/>
                </a:ext>
              </a:extLst>
            </p:cNvPr>
            <p:cNvPicPr>
              <a:picLocks noChangeAspect="1"/>
            </p:cNvPicPr>
            <p:nvPr/>
          </p:nvPicPr>
          <p:blipFill>
            <a:blip r:embed="rId2"/>
            <a:stretch>
              <a:fillRect/>
            </a:stretch>
          </p:blipFill>
          <p:spPr>
            <a:xfrm>
              <a:off x="4200525" y="1247776"/>
              <a:ext cx="7153275" cy="5543550"/>
            </a:xfrm>
            <a:prstGeom prst="rect">
              <a:avLst/>
            </a:prstGeom>
            <a:ln>
              <a:solidFill>
                <a:schemeClr val="accent1">
                  <a:shade val="15000"/>
                </a:schemeClr>
              </a:solidFill>
            </a:ln>
          </p:spPr>
        </p:pic>
        <p:sp>
          <p:nvSpPr>
            <p:cNvPr id="6" name="Rectangle 5">
              <a:extLst>
                <a:ext uri="{FF2B5EF4-FFF2-40B4-BE49-F238E27FC236}">
                  <a16:creationId xmlns:a16="http://schemas.microsoft.com/office/drawing/2014/main" id="{FDA059EB-1012-E078-6EEA-C8150E33A2F7}"/>
                </a:ext>
                <a:ext uri="{C183D7F6-B498-43B3-948B-1728B52AA6E4}">
                  <adec:decorative xmlns:adec="http://schemas.microsoft.com/office/drawing/2017/decorative" val="1"/>
                </a:ext>
              </a:extLst>
            </p:cNvPr>
            <p:cNvSpPr/>
            <p:nvPr/>
          </p:nvSpPr>
          <p:spPr>
            <a:xfrm>
              <a:off x="4305300" y="3091915"/>
              <a:ext cx="7048500" cy="2213510"/>
            </a:xfrm>
            <a:prstGeom prst="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2A6DE45D-331B-E609-015D-BE361AEEA1B3}"/>
                </a:ext>
              </a:extLst>
            </p:cNvPr>
            <p:cNvCxnSpPr/>
            <p:nvPr/>
          </p:nvCxnSpPr>
          <p:spPr>
            <a:xfrm>
              <a:off x="4305300" y="3091915"/>
              <a:ext cx="7048500" cy="221351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C5DA967-A811-FCEE-0174-98CC95FD7918}"/>
                </a:ext>
              </a:extLst>
            </p:cNvPr>
            <p:cNvCxnSpPr>
              <a:cxnSpLocks/>
            </p:cNvCxnSpPr>
            <p:nvPr/>
          </p:nvCxnSpPr>
          <p:spPr>
            <a:xfrm flipV="1">
              <a:off x="4305300" y="3091915"/>
              <a:ext cx="7048500" cy="221351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FB9EC937-6EF9-F83F-3478-4B7B87268BB2}"/>
              </a:ext>
              <a:ext uri="{C183D7F6-B498-43B3-948B-1728B52AA6E4}">
                <adec:decorative xmlns:adec="http://schemas.microsoft.com/office/drawing/2017/decorative" val="1"/>
              </a:ext>
            </a:extLst>
          </p:cNvPr>
          <p:cNvSpPr txBox="1"/>
          <p:nvPr/>
        </p:nvSpPr>
        <p:spPr>
          <a:xfrm>
            <a:off x="4025900" y="3105200"/>
            <a:ext cx="7048500" cy="2181175"/>
          </a:xfrm>
          <a:prstGeom prst="rect">
            <a:avLst/>
          </a:prstGeom>
          <a:solidFill>
            <a:schemeClr val="bg1"/>
          </a:solidFill>
          <a:ln w="25400">
            <a:solidFill>
              <a:srgbClr val="C00000"/>
            </a:solidFill>
          </a:ln>
        </p:spPr>
        <p:txBody>
          <a:bodyPr wrap="square" rtlCol="0">
            <a:spAutoFit/>
          </a:bodyPr>
          <a:lstStyle/>
          <a:p>
            <a:pPr marL="228600" marR="0">
              <a:spcBef>
                <a:spcPts val="0"/>
              </a:spcBef>
              <a:spcAft>
                <a:spcPts val="1200"/>
              </a:spcAft>
            </a:pPr>
            <a:endParaRPr lang="en-US" sz="100" b="1" kern="1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1200"/>
              </a:spcAft>
            </a:pPr>
            <a:r>
              <a:rPr lang="en-US" sz="1400" b="1" kern="10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IMPORTANT:</a:t>
            </a:r>
            <a:r>
              <a:rPr lang="en-US" sz="1400" kern="10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kern="100">
                <a:effectLst/>
                <a:latin typeface="Calibri" panose="020F0502020204030204" pitchFamily="34" charset="0"/>
                <a:ea typeface="Calibri" panose="020F0502020204030204" pitchFamily="34" charset="0"/>
                <a:cs typeface="Times New Roman" panose="02020603050405020304" pitchFamily="18" charset="0"/>
              </a:rPr>
              <a:t>Per </a:t>
            </a:r>
            <a:r>
              <a:rPr lang="en-US" sz="14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NOT-OD-24-086</a:t>
            </a:r>
            <a:r>
              <a:rPr lang="en-US" sz="1400" kern="100">
                <a:effectLst/>
                <a:latin typeface="Calibri" panose="020F0502020204030204" pitchFamily="34" charset="0"/>
                <a:ea typeface="Calibri" panose="020F0502020204030204" pitchFamily="34" charset="0"/>
                <a:cs typeface="Times New Roman" panose="02020603050405020304" pitchFamily="18" charset="0"/>
              </a:rPr>
              <a:t> updated application forms (FORMS-I) will be used for this opportunity. The updated forms are not yet available and will be posted 30 calendar days or more prior to the first application due date. Once posted, you will be able to access the forms using one of the following submission options:</a:t>
            </a:r>
          </a:p>
          <a:p>
            <a:pPr marL="800100" lvl="1" indent="-342900">
              <a:lnSpc>
                <a:spcPct val="106000"/>
              </a:lnSpc>
              <a:buFont typeface="+mj-lt"/>
              <a:buAutoNum type="arabicPeriod"/>
            </a:pPr>
            <a:r>
              <a:rPr lang="en-US" sz="1400">
                <a:effectLst/>
                <a:latin typeface="Calibri" panose="020F0502020204030204" pitchFamily="34" charset="0"/>
                <a:ea typeface="Calibri" panose="020F0502020204030204" pitchFamily="34" charset="0"/>
                <a:cs typeface="Times New Roman" panose="02020603050405020304" pitchFamily="18" charset="0"/>
              </a:rPr>
              <a:t>NIH ASSIST</a:t>
            </a:r>
          </a:p>
          <a:p>
            <a:pPr marL="800100" lvl="1" indent="-342900">
              <a:lnSpc>
                <a:spcPct val="106000"/>
              </a:lnSpc>
              <a:buFont typeface="+mj-lt"/>
              <a:buAutoNum type="arabicPeriod"/>
            </a:pPr>
            <a:r>
              <a:rPr lang="en-US" sz="1400">
                <a:effectLst/>
                <a:latin typeface="Calibri" panose="020F0502020204030204" pitchFamily="34" charset="0"/>
                <a:ea typeface="Calibri" panose="020F0502020204030204" pitchFamily="34" charset="0"/>
                <a:cs typeface="Times New Roman" panose="02020603050405020304" pitchFamily="18" charset="0"/>
              </a:rPr>
              <a:t>An institutional system-to-system (S2S) solution</a:t>
            </a:r>
          </a:p>
          <a:p>
            <a:pPr marL="800100" lvl="1" indent="-342900">
              <a:lnSpc>
                <a:spcPct val="106000"/>
              </a:lnSpc>
              <a:spcAft>
                <a:spcPts val="800"/>
              </a:spcAft>
              <a:buFont typeface="+mj-lt"/>
              <a:buAutoNum type="arabicPeriod"/>
            </a:pPr>
            <a:r>
              <a:rPr lang="en-US" sz="1400">
                <a:effectLst/>
                <a:latin typeface="Calibri" panose="020F0502020204030204" pitchFamily="34" charset="0"/>
                <a:ea typeface="Calibri" panose="020F0502020204030204" pitchFamily="34" charset="0"/>
                <a:cs typeface="Times New Roman" panose="02020603050405020304" pitchFamily="18" charset="0"/>
              </a:rPr>
              <a:t>Grants.gov Workspace</a:t>
            </a:r>
            <a:br>
              <a:rPr lang="en-US" sz="1400">
                <a:latin typeface="Calibri" panose="020F0502020204030204" pitchFamily="34" charset="0"/>
                <a:ea typeface="Calibri" panose="020F0502020204030204" pitchFamily="34" charset="0"/>
                <a:cs typeface="Times New Roman" panose="02020603050405020304" pitchFamily="18" charset="0"/>
              </a:rPr>
            </a:b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417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1EA71C-36A8-5768-E5A7-43446E873639}"/>
              </a:ext>
              <a:ext uri="{C183D7F6-B498-43B3-948B-1728B52AA6E4}">
                <adec:decorative xmlns:adec="http://schemas.microsoft.com/office/drawing/2017/decorative" val="0"/>
              </a:ext>
            </a:extLst>
          </p:cNvPr>
          <p:cNvSpPr>
            <a:spLocks noGrp="1"/>
          </p:cNvSpPr>
          <p:nvPr>
            <p:ph type="sldNum" sz="quarter" idx="12"/>
          </p:nvPr>
        </p:nvSpPr>
        <p:spPr/>
        <p:txBody>
          <a:bodyPr/>
          <a:lstStyle/>
          <a:p>
            <a:fld id="{A7DDB576-49B3-42E2-89EA-6E35EA8EF806}" type="slidenum">
              <a:rPr lang="en-US" smtClean="0"/>
              <a:pPr/>
              <a:t>29</a:t>
            </a:fld>
            <a:endParaRPr lang="en-US"/>
          </a:p>
        </p:txBody>
      </p:sp>
      <p:sp>
        <p:nvSpPr>
          <p:cNvPr id="3" name="Title 2">
            <a:extLst>
              <a:ext uri="{FF2B5EF4-FFF2-40B4-BE49-F238E27FC236}">
                <a16:creationId xmlns:a16="http://schemas.microsoft.com/office/drawing/2014/main" id="{6776C2CD-BB27-3F07-5A16-EB970592D2CF}"/>
              </a:ext>
            </a:extLst>
          </p:cNvPr>
          <p:cNvSpPr>
            <a:spLocks noGrp="1"/>
          </p:cNvSpPr>
          <p:nvPr>
            <p:ph type="title"/>
          </p:nvPr>
        </p:nvSpPr>
        <p:spPr>
          <a:xfrm>
            <a:off x="838200" y="136525"/>
            <a:ext cx="10515600" cy="1325563"/>
          </a:xfrm>
        </p:spPr>
        <p:txBody>
          <a:bodyPr>
            <a:normAutofit/>
          </a:bodyPr>
          <a:lstStyle/>
          <a:p>
            <a:r>
              <a:rPr lang="en-US">
                <a:latin typeface="Open Sans"/>
                <a:ea typeface="Open Sans"/>
                <a:cs typeface="Open Sans"/>
              </a:rPr>
              <a:t>We Want to Help You Avoid Any Submission Issues</a:t>
            </a:r>
            <a:endParaRPr lang="en-US"/>
          </a:p>
        </p:txBody>
      </p:sp>
      <p:sp>
        <p:nvSpPr>
          <p:cNvPr id="2" name="Content Placeholder 1">
            <a:extLst>
              <a:ext uri="{FF2B5EF4-FFF2-40B4-BE49-F238E27FC236}">
                <a16:creationId xmlns:a16="http://schemas.microsoft.com/office/drawing/2014/main" id="{C1B13C53-959E-CED5-7473-BD5C138E31DD}"/>
              </a:ext>
            </a:extLst>
          </p:cNvPr>
          <p:cNvSpPr>
            <a:spLocks noGrp="1"/>
          </p:cNvSpPr>
          <p:nvPr>
            <p:ph idx="1"/>
          </p:nvPr>
        </p:nvSpPr>
        <p:spPr>
          <a:xfrm>
            <a:off x="583105" y="1462088"/>
            <a:ext cx="11229037" cy="4974657"/>
          </a:xfrm>
        </p:spPr>
        <p:txBody>
          <a:bodyPr vert="horz" lIns="91440" tIns="45720" rIns="91440" bIns="45720" rtlCol="0" anchor="t">
            <a:normAutofit/>
          </a:bodyPr>
          <a:lstStyle/>
          <a:p>
            <a:r>
              <a:rPr lang="en-US" b="1">
                <a:latin typeface="+mn-lt"/>
                <a:ea typeface="Open Sans Light"/>
                <a:cs typeface="Open Sans Light"/>
              </a:rPr>
              <a:t>Submit early</a:t>
            </a:r>
            <a:r>
              <a:rPr lang="en-US">
                <a:latin typeface="+mn-lt"/>
                <a:ea typeface="Open Sans Light"/>
                <a:cs typeface="Open Sans Light"/>
              </a:rPr>
              <a:t> in case you need to correct any submission errors</a:t>
            </a:r>
            <a:endParaRPr lang="en-US" b="1">
              <a:latin typeface="+mn-lt"/>
              <a:ea typeface="Open Sans Light"/>
              <a:cs typeface="Open Sans Light"/>
            </a:endParaRPr>
          </a:p>
          <a:p>
            <a:endParaRPr lang="en-US" sz="2000">
              <a:latin typeface="+mn-lt"/>
              <a:ea typeface="Open Sans Light"/>
              <a:cs typeface="Open Sans Light"/>
            </a:endParaRPr>
          </a:p>
          <a:p>
            <a:r>
              <a:rPr lang="en-US" b="1">
                <a:latin typeface="+mn-lt"/>
                <a:ea typeface="Open Sans Light"/>
                <a:cs typeface="Open Sans Light"/>
              </a:rPr>
              <a:t>Applying through ASSIST?</a:t>
            </a:r>
            <a:r>
              <a:rPr lang="en-US">
                <a:latin typeface="+mn-lt"/>
                <a:ea typeface="Open Sans Light"/>
                <a:cs typeface="Open Sans Light"/>
              </a:rPr>
              <a:t> </a:t>
            </a:r>
          </a:p>
          <a:p>
            <a:pPr lvl="1"/>
            <a:r>
              <a:rPr lang="en-US">
                <a:latin typeface="+mn-lt"/>
                <a:ea typeface="Open Sans Light"/>
                <a:cs typeface="Open Sans Light"/>
              </a:rPr>
              <a:t>A splash screen will remind you which application forms to use for which due dates</a:t>
            </a:r>
          </a:p>
          <a:p>
            <a:pPr lvl="1"/>
            <a:r>
              <a:rPr lang="en-US">
                <a:latin typeface="+mn-lt"/>
                <a:ea typeface="Open Sans Light"/>
                <a:cs typeface="Open Sans Light"/>
              </a:rPr>
              <a:t>Take advantage of pre-submission validation tools to check for errors before you apply</a:t>
            </a:r>
            <a:endParaRPr lang="en-US" i="1">
              <a:latin typeface="+mn-lt"/>
              <a:ea typeface="Open Sans Light"/>
              <a:cs typeface="Open Sans Light"/>
            </a:endParaRPr>
          </a:p>
          <a:p>
            <a:pPr lvl="1"/>
            <a:endParaRPr lang="en-US">
              <a:latin typeface="+mn-lt"/>
              <a:ea typeface="Open Sans Light"/>
              <a:cs typeface="Open Sans Light"/>
            </a:endParaRPr>
          </a:p>
          <a:p>
            <a:r>
              <a:rPr lang="en-US" b="1">
                <a:latin typeface="+mn-lt"/>
                <a:ea typeface="Open Sans Light"/>
                <a:cs typeface="Open Sans Light"/>
              </a:rPr>
              <a:t>Follow NIH communications</a:t>
            </a:r>
            <a:r>
              <a:rPr lang="en-US">
                <a:latin typeface="+mn-lt"/>
                <a:ea typeface="Open Sans Light"/>
                <a:cs typeface="Open Sans Light"/>
              </a:rPr>
              <a:t> for funding updates and other applicant guidance</a:t>
            </a:r>
          </a:p>
          <a:p>
            <a:pPr lvl="1"/>
            <a:r>
              <a:rPr lang="en-US" b="1">
                <a:latin typeface="+mn-lt"/>
                <a:ea typeface="Open Sans Light"/>
                <a:cs typeface="Open Sans Light"/>
              </a:rPr>
              <a:t>NIH Guide to Grants and Contracts</a:t>
            </a:r>
            <a:r>
              <a:rPr lang="en-US">
                <a:latin typeface="+mn-lt"/>
                <a:ea typeface="Open Sans Light"/>
                <a:cs typeface="Open Sans Light"/>
              </a:rPr>
              <a:t>: </a:t>
            </a:r>
            <a:r>
              <a:rPr lang="en-US">
                <a:latin typeface="+mn-lt"/>
                <a:ea typeface="Open Sans Light"/>
                <a:cs typeface="Open Sans Light"/>
                <a:hlinkClick r:id="rId2"/>
              </a:rPr>
              <a:t>grants.nih.gov/funding/</a:t>
            </a:r>
            <a:r>
              <a:rPr lang="en-US" err="1">
                <a:latin typeface="+mn-lt"/>
                <a:ea typeface="Open Sans Light"/>
                <a:cs typeface="Open Sans Light"/>
                <a:hlinkClick r:id="rId2"/>
              </a:rPr>
              <a:t>searchguide</a:t>
            </a:r>
            <a:r>
              <a:rPr lang="en-US">
                <a:latin typeface="+mn-lt"/>
                <a:ea typeface="Open Sans Light"/>
                <a:cs typeface="Open Sans Light"/>
                <a:hlinkClick r:id="rId2"/>
              </a:rPr>
              <a:t>/index.html</a:t>
            </a:r>
            <a:endParaRPr lang="en-US" b="1">
              <a:latin typeface="+mn-lt"/>
              <a:ea typeface="Open Sans Light"/>
              <a:cs typeface="Open Sans Light"/>
            </a:endParaRPr>
          </a:p>
          <a:p>
            <a:pPr lvl="1"/>
            <a:r>
              <a:rPr lang="en-US" b="1">
                <a:latin typeface="+mn-lt"/>
                <a:ea typeface="Open Sans Light"/>
                <a:cs typeface="Open Sans Light"/>
              </a:rPr>
              <a:t>X</a:t>
            </a:r>
            <a:r>
              <a:rPr lang="en-US">
                <a:latin typeface="+mn-lt"/>
                <a:ea typeface="Open Sans Light"/>
                <a:cs typeface="Open Sans Light"/>
              </a:rPr>
              <a:t>: @NIHgrants</a:t>
            </a:r>
          </a:p>
          <a:p>
            <a:pPr lvl="1"/>
            <a:r>
              <a:rPr lang="en-US" b="1">
                <a:latin typeface="+mn-lt"/>
                <a:ea typeface="Open Sans Light"/>
                <a:cs typeface="Open Sans Light"/>
              </a:rPr>
              <a:t>LinkedIn</a:t>
            </a:r>
            <a:r>
              <a:rPr lang="en-US">
                <a:latin typeface="+mn-lt"/>
                <a:ea typeface="Open Sans Light"/>
                <a:cs typeface="Open Sans Light"/>
              </a:rPr>
              <a:t>: </a:t>
            </a:r>
            <a:r>
              <a:rPr lang="en-US">
                <a:latin typeface="+mn-lt"/>
                <a:ea typeface="Open Sans Light"/>
                <a:cs typeface="Open Sans Light"/>
                <a:hlinkClick r:id="rId3"/>
              </a:rPr>
              <a:t>www.linkedin.com/company/office-of-extramural-research/</a:t>
            </a:r>
            <a:endParaRPr lang="en-US">
              <a:latin typeface="+mn-lt"/>
              <a:ea typeface="Open Sans Light"/>
              <a:cs typeface="Open Sans Light"/>
            </a:endParaRPr>
          </a:p>
          <a:p>
            <a:endParaRPr lang="en-US" sz="2000">
              <a:latin typeface="+mn-lt"/>
              <a:ea typeface="Open Sans Light"/>
              <a:cs typeface="Open Sans Light"/>
            </a:endParaRPr>
          </a:p>
          <a:p>
            <a:r>
              <a:rPr lang="en-US" b="1">
                <a:latin typeface="+mn-lt"/>
                <a:ea typeface="Open Sans Light"/>
                <a:cs typeface="Open Sans Light"/>
              </a:rPr>
              <a:t>Additional applicant guidance </a:t>
            </a:r>
            <a:r>
              <a:rPr lang="en-US">
                <a:latin typeface="+mn-lt"/>
                <a:ea typeface="Open Sans Light"/>
                <a:cs typeface="Open Sans Light"/>
              </a:rPr>
              <a:t>can be found on: </a:t>
            </a:r>
            <a:r>
              <a:rPr lang="en-US">
                <a:solidFill>
                  <a:schemeClr val="accent1"/>
                </a:solidFill>
                <a:latin typeface="+mn-lt"/>
                <a:ea typeface="Open Sans Light"/>
                <a:cs typeface="Open Sans Light"/>
                <a:hlinkClick r:id="rId4"/>
              </a:rPr>
              <a:t>https://grants.nih.gov/policy/peer/simplifying-review/applicant-guidance.htm</a:t>
            </a:r>
            <a:endParaRPr lang="en-US">
              <a:solidFill>
                <a:schemeClr val="accent1"/>
              </a:solidFill>
              <a:latin typeface="+mn-lt"/>
              <a:ea typeface="Open Sans Light"/>
              <a:cs typeface="Open Sans Light"/>
              <a:hlinkClick r:id="rId5">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705963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0D777E-F1D3-B7F2-CBC5-AB00A23B835B}"/>
              </a:ext>
              <a:ext uri="{C183D7F6-B498-43B3-948B-1728B52AA6E4}">
                <adec:decorative xmlns:adec="http://schemas.microsoft.com/office/drawing/2017/decorative" val="0"/>
              </a:ext>
            </a:extLst>
          </p:cNvPr>
          <p:cNvSpPr>
            <a:spLocks noGrp="1"/>
          </p:cNvSpPr>
          <p:nvPr>
            <p:ph type="sldNum" sz="quarter" idx="12"/>
          </p:nvPr>
        </p:nvSpPr>
        <p:spPr/>
        <p:txBody>
          <a:bodyPr/>
          <a:lstStyle/>
          <a:p>
            <a:fld id="{A7DDB576-49B3-42E2-89EA-6E35EA8EF806}" type="slidenum">
              <a:rPr lang="en-US" smtClean="0"/>
              <a:pPr/>
              <a:t>3</a:t>
            </a:fld>
            <a:endParaRPr lang="en-US"/>
          </a:p>
        </p:txBody>
      </p:sp>
      <p:sp>
        <p:nvSpPr>
          <p:cNvPr id="3" name="Title 2">
            <a:extLst>
              <a:ext uri="{FF2B5EF4-FFF2-40B4-BE49-F238E27FC236}">
                <a16:creationId xmlns:a16="http://schemas.microsoft.com/office/drawing/2014/main" id="{DB20B899-F788-D1C1-BD94-1E52B5A79C34}"/>
              </a:ext>
            </a:extLst>
          </p:cNvPr>
          <p:cNvSpPr>
            <a:spLocks noGrp="1"/>
          </p:cNvSpPr>
          <p:nvPr>
            <p:ph type="title"/>
          </p:nvPr>
        </p:nvSpPr>
        <p:spPr/>
        <p:txBody>
          <a:bodyPr/>
          <a:lstStyle/>
          <a:p>
            <a:r>
              <a:rPr lang="en-US">
                <a:latin typeface="Open Sans"/>
                <a:ea typeface="Open Sans"/>
                <a:cs typeface="Open Sans"/>
              </a:rPr>
              <a:t>Agenda</a:t>
            </a:r>
            <a:endParaRPr lang="en-US"/>
          </a:p>
        </p:txBody>
      </p:sp>
      <p:sp>
        <p:nvSpPr>
          <p:cNvPr id="2" name="Content Placeholder 1">
            <a:extLst>
              <a:ext uri="{FF2B5EF4-FFF2-40B4-BE49-F238E27FC236}">
                <a16:creationId xmlns:a16="http://schemas.microsoft.com/office/drawing/2014/main" id="{7C08783E-1401-38E9-3333-F1C8DE63BC64}"/>
              </a:ext>
            </a:extLst>
          </p:cNvPr>
          <p:cNvSpPr>
            <a:spLocks noGrp="1"/>
          </p:cNvSpPr>
          <p:nvPr>
            <p:ph idx="1"/>
          </p:nvPr>
        </p:nvSpPr>
        <p:spPr/>
        <p:txBody>
          <a:bodyPr>
            <a:normAutofit/>
          </a:bodyPr>
          <a:lstStyle/>
          <a:p>
            <a:pPr marL="457200" indent="-457200">
              <a:buFont typeface="+mj-lt"/>
              <a:buAutoNum type="arabicPeriod"/>
            </a:pPr>
            <a:r>
              <a:rPr lang="en-US" sz="2800"/>
              <a:t>Background of the changes</a:t>
            </a:r>
          </a:p>
          <a:p>
            <a:pPr marL="457200" indent="-457200">
              <a:buFont typeface="+mj-lt"/>
              <a:buAutoNum type="arabicPeriod"/>
            </a:pPr>
            <a:r>
              <a:rPr lang="en-US" sz="2800"/>
              <a:t>Overview of the simplified review framework</a:t>
            </a:r>
          </a:p>
          <a:p>
            <a:pPr marL="457200" indent="-457200">
              <a:buFont typeface="+mj-lt"/>
              <a:buAutoNum type="arabicPeriod"/>
            </a:pPr>
            <a:r>
              <a:rPr lang="en-US" sz="2800"/>
              <a:t>Preparing for and tracking changes to funding opportunities</a:t>
            </a:r>
          </a:p>
          <a:p>
            <a:pPr marL="457200" indent="-457200">
              <a:buFont typeface="+mj-lt"/>
              <a:buAutoNum type="arabicPeriod"/>
            </a:pPr>
            <a:r>
              <a:rPr lang="en-US" sz="2800"/>
              <a:t>Tips for applicants</a:t>
            </a:r>
          </a:p>
          <a:p>
            <a:pPr marL="457200" indent="-457200">
              <a:buFont typeface="+mj-lt"/>
              <a:buAutoNum type="arabicPeriod"/>
            </a:pPr>
            <a:r>
              <a:rPr lang="en-US" sz="2800"/>
              <a:t>Communication and training</a:t>
            </a:r>
          </a:p>
          <a:p>
            <a:pPr marL="457200" indent="-457200">
              <a:buFont typeface="+mj-lt"/>
              <a:buAutoNum type="arabicPeriod"/>
            </a:pPr>
            <a:r>
              <a:rPr lang="en-US" sz="2800"/>
              <a:t>Thinking ahead</a:t>
            </a:r>
          </a:p>
          <a:p>
            <a:pPr marL="457200" indent="-457200">
              <a:buFont typeface="+mj-lt"/>
              <a:buAutoNum type="arabicPeriod"/>
            </a:pPr>
            <a:endParaRPr lang="en-US" sz="2800"/>
          </a:p>
          <a:p>
            <a:pPr marL="457200" indent="-457200">
              <a:buFont typeface="+mj-lt"/>
              <a:buAutoNum type="arabicPeriod"/>
            </a:pPr>
            <a:endParaRPr lang="en-US" sz="2800"/>
          </a:p>
        </p:txBody>
      </p:sp>
    </p:spTree>
    <p:extLst>
      <p:ext uri="{BB962C8B-B14F-4D97-AF65-F5344CB8AC3E}">
        <p14:creationId xmlns:p14="http://schemas.microsoft.com/office/powerpoint/2010/main" val="1632796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2DC5-653B-FC6B-F1D0-968FFE5934C1}"/>
              </a:ext>
            </a:extLst>
          </p:cNvPr>
          <p:cNvSpPr>
            <a:spLocks noGrp="1"/>
          </p:cNvSpPr>
          <p:nvPr>
            <p:ph type="title"/>
          </p:nvPr>
        </p:nvSpPr>
        <p:spPr/>
        <p:txBody>
          <a:bodyPr>
            <a:normAutofit/>
          </a:bodyPr>
          <a:lstStyle/>
          <a:p>
            <a:pPr>
              <a:lnSpc>
                <a:spcPct val="205078"/>
              </a:lnSpc>
            </a:pPr>
            <a:r>
              <a:rPr lang="en-US" sz="3600"/>
              <a:t>More Tips for applicants</a:t>
            </a:r>
          </a:p>
        </p:txBody>
      </p:sp>
    </p:spTree>
    <p:extLst>
      <p:ext uri="{BB962C8B-B14F-4D97-AF65-F5344CB8AC3E}">
        <p14:creationId xmlns:p14="http://schemas.microsoft.com/office/powerpoint/2010/main" val="3748623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708EA3-E6F9-86BB-0F02-F825BACBE3F9}"/>
              </a:ext>
              <a:ext uri="{C183D7F6-B498-43B3-948B-1728B52AA6E4}">
                <adec:decorative xmlns:adec="http://schemas.microsoft.com/office/drawing/2017/decorative" val="0"/>
              </a:ext>
            </a:extLst>
          </p:cNvPr>
          <p:cNvSpPr>
            <a:spLocks noGrp="1"/>
          </p:cNvSpPr>
          <p:nvPr>
            <p:ph type="sldNum" sz="quarter" idx="12"/>
          </p:nvPr>
        </p:nvSpPr>
        <p:spPr/>
        <p:txBody>
          <a:bodyPr/>
          <a:lstStyle/>
          <a:p>
            <a:fld id="{A7DDB576-49B3-42E2-89EA-6E35EA8EF806}" type="slidenum">
              <a:rPr lang="en-US" smtClean="0"/>
              <a:pPr/>
              <a:t>31</a:t>
            </a:fld>
            <a:endParaRPr lang="en-US"/>
          </a:p>
        </p:txBody>
      </p:sp>
      <p:sp>
        <p:nvSpPr>
          <p:cNvPr id="3" name="Title 2">
            <a:extLst>
              <a:ext uri="{FF2B5EF4-FFF2-40B4-BE49-F238E27FC236}">
                <a16:creationId xmlns:a16="http://schemas.microsoft.com/office/drawing/2014/main" id="{685FFCDD-257E-C323-EB8B-8978736DDBF2}"/>
              </a:ext>
            </a:extLst>
          </p:cNvPr>
          <p:cNvSpPr>
            <a:spLocks noGrp="1"/>
          </p:cNvSpPr>
          <p:nvPr>
            <p:ph type="title"/>
          </p:nvPr>
        </p:nvSpPr>
        <p:spPr>
          <a:xfrm>
            <a:off x="838200" y="18255"/>
            <a:ext cx="10515600" cy="1325563"/>
          </a:xfrm>
        </p:spPr>
        <p:txBody>
          <a:bodyPr/>
          <a:lstStyle/>
          <a:p>
            <a:r>
              <a:rPr lang="en-US"/>
              <a:t>Tips for Preparing Applications</a:t>
            </a:r>
          </a:p>
        </p:txBody>
      </p:sp>
      <p:sp>
        <p:nvSpPr>
          <p:cNvPr id="2" name="Content Placeholder 1">
            <a:extLst>
              <a:ext uri="{FF2B5EF4-FFF2-40B4-BE49-F238E27FC236}">
                <a16:creationId xmlns:a16="http://schemas.microsoft.com/office/drawing/2014/main" id="{93B6E94F-566C-916B-37D9-98E3EF240501}"/>
              </a:ext>
            </a:extLst>
          </p:cNvPr>
          <p:cNvSpPr>
            <a:spLocks noGrp="1"/>
          </p:cNvSpPr>
          <p:nvPr>
            <p:ph idx="1"/>
          </p:nvPr>
        </p:nvSpPr>
        <p:spPr>
          <a:xfrm>
            <a:off x="838200" y="1451998"/>
            <a:ext cx="10901516" cy="4870143"/>
          </a:xfrm>
        </p:spPr>
        <p:txBody>
          <a:bodyPr>
            <a:normAutofit fontScale="92500" lnSpcReduction="10000"/>
          </a:bodyPr>
          <a:lstStyle/>
          <a:p>
            <a:r>
              <a:rPr lang="en-US" b="0" i="0">
                <a:effectLst/>
                <a:latin typeface="+mn-lt"/>
              </a:rPr>
              <a:t>The simplified review framework affects how reviewers </a:t>
            </a:r>
            <a:r>
              <a:rPr lang="en-US" b="0" i="1">
                <a:effectLst/>
                <a:latin typeface="+mn-lt"/>
              </a:rPr>
              <a:t>evaluate</a:t>
            </a:r>
            <a:r>
              <a:rPr lang="en-US" b="0" i="0">
                <a:effectLst/>
                <a:latin typeface="+mn-lt"/>
              </a:rPr>
              <a:t> applications and serves to better focus reviewers on scientific and technical merit. </a:t>
            </a:r>
            <a:r>
              <a:rPr lang="en-US" b="1" i="0">
                <a:effectLst/>
                <a:latin typeface="+mn-lt"/>
              </a:rPr>
              <a:t>It is not expected to change the application materials submitted by applicants.</a:t>
            </a:r>
            <a:endParaRPr lang="en-US" b="1">
              <a:latin typeface="+mn-lt"/>
            </a:endParaRPr>
          </a:p>
          <a:p>
            <a:endParaRPr lang="en-US" b="1">
              <a:solidFill>
                <a:schemeClr val="accent1"/>
              </a:solidFill>
              <a:latin typeface="+mn-lt"/>
            </a:endParaRPr>
          </a:p>
          <a:p>
            <a:r>
              <a:rPr lang="en-US">
                <a:latin typeface="+mn-lt"/>
              </a:rPr>
              <a:t>General advice: Applicants should always be sure to be responsive to both the application and submission information in Section IV and the review criteria in Section V of the NOFO when writing their application.</a:t>
            </a:r>
          </a:p>
          <a:p>
            <a:endParaRPr lang="en-US">
              <a:latin typeface="+mn-lt"/>
            </a:endParaRPr>
          </a:p>
          <a:p>
            <a:r>
              <a:rPr lang="en-US">
                <a:latin typeface="+mn-lt"/>
              </a:rPr>
              <a:t>Resubmission applications will be reviewed as they are presented at the time of receipt using the framework in place for that application due date. </a:t>
            </a:r>
          </a:p>
          <a:p>
            <a:pPr lvl="1"/>
            <a:r>
              <a:rPr lang="en-US">
                <a:latin typeface="+mn-lt"/>
              </a:rPr>
              <a:t>The new review framework will not impact how resubmission applications are written. </a:t>
            </a:r>
          </a:p>
          <a:p>
            <a:pPr marL="457200" lvl="1" indent="0">
              <a:buNone/>
            </a:pPr>
            <a:endParaRPr lang="en-US" sz="2400">
              <a:solidFill>
                <a:schemeClr val="accent1"/>
              </a:solidFill>
              <a:latin typeface="+mn-lt"/>
            </a:endParaRPr>
          </a:p>
          <a:p>
            <a:r>
              <a:rPr lang="en-US">
                <a:latin typeface="+mn-lt"/>
              </a:rPr>
              <a:t>Take advantage of copy features in ASSIST, Grants.gov Workspace, and many institutional systems if you find yourself needing to move an existing application draft to a different funding opportunity</a:t>
            </a:r>
          </a:p>
          <a:p>
            <a:pPr marL="0" indent="0">
              <a:buNone/>
            </a:pPr>
            <a:endParaRPr lang="en-US" sz="2800">
              <a:solidFill>
                <a:schemeClr val="accent1"/>
              </a:solidFill>
              <a:latin typeface="+mn-lt"/>
            </a:endParaRPr>
          </a:p>
          <a:p>
            <a:endParaRPr lang="en-US" sz="3200">
              <a:latin typeface="+mn-lt"/>
            </a:endParaRPr>
          </a:p>
          <a:p>
            <a:endParaRPr lang="en-US" sz="3200">
              <a:latin typeface="+mn-lt"/>
            </a:endParaRPr>
          </a:p>
        </p:txBody>
      </p:sp>
    </p:spTree>
    <p:extLst>
      <p:ext uri="{BB962C8B-B14F-4D97-AF65-F5344CB8AC3E}">
        <p14:creationId xmlns:p14="http://schemas.microsoft.com/office/powerpoint/2010/main" val="620658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7FC3-61DB-9CA0-88AC-249E9435F607}"/>
              </a:ext>
            </a:extLst>
          </p:cNvPr>
          <p:cNvSpPr>
            <a:spLocks noGrp="1"/>
          </p:cNvSpPr>
          <p:nvPr>
            <p:ph type="title"/>
          </p:nvPr>
        </p:nvSpPr>
        <p:spPr/>
        <p:txBody>
          <a:bodyPr>
            <a:normAutofit/>
          </a:bodyPr>
          <a:lstStyle/>
          <a:p>
            <a:pPr>
              <a:lnSpc>
                <a:spcPct val="140000"/>
              </a:lnSpc>
              <a:spcBef>
                <a:spcPts val="0"/>
              </a:spcBef>
            </a:pPr>
            <a:r>
              <a:rPr lang="en-US" sz="3600" b="1">
                <a:latin typeface="+mn-lt"/>
              </a:rPr>
              <a:t>Preparing the Community for the simplified review framework</a:t>
            </a:r>
            <a:endParaRPr lang="en-US" sz="3600"/>
          </a:p>
        </p:txBody>
      </p:sp>
    </p:spTree>
    <p:extLst>
      <p:ext uri="{BB962C8B-B14F-4D97-AF65-F5344CB8AC3E}">
        <p14:creationId xmlns:p14="http://schemas.microsoft.com/office/powerpoint/2010/main" val="3063132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B536E44-54AA-8077-BA3D-A3B798C6D668}"/>
              </a:ext>
              <a:ext uri="{C183D7F6-B498-43B3-948B-1728B52AA6E4}">
                <adec:decorative xmlns:adec="http://schemas.microsoft.com/office/drawing/2017/decorative" val="0"/>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33</a:t>
            </a:fld>
            <a:endParaRPr lang="en-US"/>
          </a:p>
        </p:txBody>
      </p:sp>
      <p:sp>
        <p:nvSpPr>
          <p:cNvPr id="3" name="Title 2">
            <a:extLst>
              <a:ext uri="{FF2B5EF4-FFF2-40B4-BE49-F238E27FC236}">
                <a16:creationId xmlns:a16="http://schemas.microsoft.com/office/drawing/2014/main" id="{218317F5-1EB0-EA42-6E08-3DD4EC5EF74A}"/>
              </a:ext>
            </a:extLst>
          </p:cNvPr>
          <p:cNvSpPr>
            <a:spLocks noGrp="1"/>
          </p:cNvSpPr>
          <p:nvPr>
            <p:ph type="title"/>
          </p:nvPr>
        </p:nvSpPr>
        <p:spPr>
          <a:xfrm>
            <a:off x="651387" y="-4813"/>
            <a:ext cx="10515600" cy="1325563"/>
          </a:xfrm>
        </p:spPr>
        <p:txBody>
          <a:bodyPr/>
          <a:lstStyle/>
          <a:p>
            <a:r>
              <a:rPr lang="en-US">
                <a:latin typeface="Open Sans"/>
                <a:ea typeface="Open Sans"/>
                <a:cs typeface="Open Sans"/>
              </a:rPr>
              <a:t>What to Expect Over the Next Year</a:t>
            </a:r>
            <a:endParaRPr lang="en-US"/>
          </a:p>
        </p:txBody>
      </p:sp>
      <p:sp>
        <p:nvSpPr>
          <p:cNvPr id="2" name="Content Placeholder 1">
            <a:extLst>
              <a:ext uri="{FF2B5EF4-FFF2-40B4-BE49-F238E27FC236}">
                <a16:creationId xmlns:a16="http://schemas.microsoft.com/office/drawing/2014/main" id="{5FC86E41-2529-C864-A961-AFDD915EEFB1}"/>
              </a:ext>
            </a:extLst>
          </p:cNvPr>
          <p:cNvSpPr txBox="1">
            <a:spLocks/>
          </p:cNvSpPr>
          <p:nvPr/>
        </p:nvSpPr>
        <p:spPr>
          <a:xfrm>
            <a:off x="883920" y="1198512"/>
            <a:ext cx="10515600" cy="3444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F7FC9"/>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rgbClr val="0F7FC9"/>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rgbClr val="0F7FC9"/>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rgbClr val="0F7FC9"/>
              </a:buClr>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rgbClr val="0F7FC9"/>
              </a:buClr>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457200">
              <a:lnSpc>
                <a:spcPct val="100000"/>
              </a:lnSpc>
              <a:spcBef>
                <a:spcPts val="0"/>
              </a:spcBef>
              <a:buClr>
                <a:schemeClr val="accent1"/>
              </a:buClr>
            </a:pPr>
            <a:r>
              <a:rPr lang="en-US" sz="2400" b="1">
                <a:latin typeface="+mn-lt"/>
              </a:rPr>
              <a:t>Changes to NIH systems</a:t>
            </a:r>
          </a:p>
          <a:p>
            <a:pPr lvl="1" indent="-457200">
              <a:lnSpc>
                <a:spcPct val="100000"/>
              </a:lnSpc>
              <a:spcBef>
                <a:spcPts val="0"/>
              </a:spcBef>
              <a:buClr>
                <a:schemeClr val="accent1"/>
              </a:buClr>
            </a:pPr>
            <a:r>
              <a:rPr lang="en-US" sz="2400" b="1">
                <a:latin typeface="+mn-lt"/>
              </a:rPr>
              <a:t>Continued guidance for applicants and reviewers</a:t>
            </a:r>
          </a:p>
          <a:p>
            <a:pPr lvl="1" indent="-457200">
              <a:lnSpc>
                <a:spcPct val="100000"/>
              </a:lnSpc>
              <a:spcBef>
                <a:spcPts val="0"/>
              </a:spcBef>
              <a:buClr>
                <a:schemeClr val="accent1"/>
              </a:buClr>
            </a:pPr>
            <a:r>
              <a:rPr lang="en-US" sz="2400" b="1">
                <a:latin typeface="+mn-lt"/>
              </a:rPr>
              <a:t>Updating and publishing funding opportunities</a:t>
            </a:r>
          </a:p>
          <a:p>
            <a:pPr lvl="1" indent="-457200">
              <a:lnSpc>
                <a:spcPct val="100000"/>
              </a:lnSpc>
              <a:spcBef>
                <a:spcPts val="0"/>
              </a:spcBef>
              <a:buClr>
                <a:schemeClr val="accent1"/>
              </a:buClr>
            </a:pPr>
            <a:r>
              <a:rPr lang="en-US" sz="2400" b="1">
                <a:latin typeface="+mn-lt"/>
              </a:rPr>
              <a:t>Releasing new application packages</a:t>
            </a:r>
          </a:p>
          <a:p>
            <a:pPr lvl="1" indent="-457200">
              <a:lnSpc>
                <a:spcPct val="100000"/>
              </a:lnSpc>
              <a:spcBef>
                <a:spcPts val="0"/>
              </a:spcBef>
              <a:buClr>
                <a:schemeClr val="accent1"/>
              </a:buClr>
            </a:pPr>
            <a:r>
              <a:rPr lang="en-US" sz="2400" b="1">
                <a:latin typeface="+mn-lt"/>
              </a:rPr>
              <a:t>Reviewer training</a:t>
            </a:r>
          </a:p>
          <a:p>
            <a:pPr lvl="1" indent="-457200">
              <a:lnSpc>
                <a:spcPct val="100000"/>
              </a:lnSpc>
              <a:spcBef>
                <a:spcPts val="0"/>
              </a:spcBef>
              <a:buClr>
                <a:schemeClr val="accent1"/>
              </a:buClr>
            </a:pPr>
            <a:endParaRPr lang="en-US" sz="2400">
              <a:latin typeface="+mn-lt"/>
            </a:endParaRPr>
          </a:p>
          <a:p>
            <a:pPr marL="0" indent="-457200">
              <a:spcBef>
                <a:spcPts val="0"/>
              </a:spcBef>
              <a:buFont typeface="Arial" panose="020B0604020202020204" pitchFamily="34" charset="0"/>
              <a:buNone/>
            </a:pPr>
            <a:endParaRPr lang="en-US"/>
          </a:p>
        </p:txBody>
      </p:sp>
      <p:graphicFrame>
        <p:nvGraphicFramePr>
          <p:cNvPr id="4" name="Content Placeholder 3" descr="A timeline of events showing that in April NIH issued a Guide Notice on changes to funding opportunities; in June updated funding opportunities will begin to appear in the NIH Guide and on Grants.gov; in November Forms-I application package will be added to opportunities due on or after January 25, 2025; and on January 25, 2025 the simplified review framework will be implemented for most research project grants">
            <a:extLst>
              <a:ext uri="{FF2B5EF4-FFF2-40B4-BE49-F238E27FC236}">
                <a16:creationId xmlns:a16="http://schemas.microsoft.com/office/drawing/2014/main" id="{BE30FFAF-5A40-9972-AC5E-9B569BD8C3B3}"/>
              </a:ext>
            </a:extLst>
          </p:cNvPr>
          <p:cNvGraphicFramePr>
            <a:graphicFrameLocks noGrp="1"/>
          </p:cNvGraphicFramePr>
          <p:nvPr>
            <p:ph idx="1"/>
            <p:extLst>
              <p:ext uri="{D42A27DB-BD31-4B8C-83A1-F6EECF244321}">
                <p14:modId xmlns:p14="http://schemas.microsoft.com/office/powerpoint/2010/main" val="3601337348"/>
              </p:ext>
            </p:extLst>
          </p:nvPr>
        </p:nvGraphicFramePr>
        <p:xfrm>
          <a:off x="444500" y="2918883"/>
          <a:ext cx="11398250" cy="3727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2990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06BF442E-36AD-C844-10C8-4359B224775E}"/>
              </a:ext>
              <a:ext uri="{C183D7F6-B498-43B3-948B-1728B52AA6E4}">
                <adec:decorative xmlns:adec="http://schemas.microsoft.com/office/drawing/2017/decorative" val="0"/>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34</a:t>
            </a:fld>
            <a:endParaRPr lang="en-US"/>
          </a:p>
        </p:txBody>
      </p:sp>
      <p:sp>
        <p:nvSpPr>
          <p:cNvPr id="9" name="Title 8">
            <a:extLst>
              <a:ext uri="{FF2B5EF4-FFF2-40B4-BE49-F238E27FC236}">
                <a16:creationId xmlns:a16="http://schemas.microsoft.com/office/drawing/2014/main" id="{F4B88423-6825-E0FB-163D-2F330FDA9009}"/>
              </a:ext>
            </a:extLst>
          </p:cNvPr>
          <p:cNvSpPr>
            <a:spLocks noGrp="1"/>
          </p:cNvSpPr>
          <p:nvPr>
            <p:ph type="title"/>
          </p:nvPr>
        </p:nvSpPr>
        <p:spPr>
          <a:xfrm>
            <a:off x="493889" y="383911"/>
            <a:ext cx="5269913" cy="1311325"/>
          </a:xfrm>
        </p:spPr>
        <p:txBody>
          <a:bodyPr/>
          <a:lstStyle/>
          <a:p>
            <a:r>
              <a:rPr lang="en-US"/>
              <a:t>Learn More &amp; Stay Informed</a:t>
            </a:r>
          </a:p>
        </p:txBody>
      </p:sp>
      <p:sp>
        <p:nvSpPr>
          <p:cNvPr id="2" name="Content Placeholder 1" descr="Development background&#10;•Description of changes&#10;•Guidance for reviewers&#10;•Guidance for applicants&#10;•Training and resources&#10;•Notices and reports&#10;•FAQs&#10;•Contacts">
            <a:extLst>
              <a:ext uri="{FF2B5EF4-FFF2-40B4-BE49-F238E27FC236}">
                <a16:creationId xmlns:a16="http://schemas.microsoft.com/office/drawing/2014/main" id="{DB05D40A-6EC3-DAC1-5127-D0D41EA5FB93}"/>
              </a:ext>
            </a:extLst>
          </p:cNvPr>
          <p:cNvSpPr>
            <a:spLocks noGrp="1"/>
          </p:cNvSpPr>
          <p:nvPr>
            <p:ph sz="half" idx="2"/>
          </p:nvPr>
        </p:nvSpPr>
        <p:spPr>
          <a:xfrm>
            <a:off x="594806" y="1734510"/>
            <a:ext cx="4714240" cy="4094891"/>
          </a:xfrm>
          <a:solidFill>
            <a:schemeClr val="bg1"/>
          </a:solidFill>
        </p:spPr>
        <p:txBody>
          <a:bodyPr vert="horz" lIns="91440" tIns="45720" rIns="91440" bIns="45720" rtlCol="0" anchor="t">
            <a:noAutofit/>
          </a:bodyPr>
          <a:lstStyle/>
          <a:p>
            <a:r>
              <a:rPr lang="en-US">
                <a:latin typeface="Open Sans" panose="020B0606030504020204" pitchFamily="34" charset="0"/>
                <a:ea typeface="Open Sans" panose="020B0606030504020204" pitchFamily="34" charset="0"/>
                <a:cs typeface="Open Sans" panose="020B0606030504020204" pitchFamily="34" charset="0"/>
              </a:rPr>
              <a:t>Development background</a:t>
            </a:r>
          </a:p>
          <a:p>
            <a:r>
              <a:rPr lang="en-US">
                <a:latin typeface="Open Sans" panose="020B0606030504020204" pitchFamily="34" charset="0"/>
                <a:ea typeface="Open Sans" panose="020B0606030504020204" pitchFamily="34" charset="0"/>
                <a:cs typeface="Open Sans" panose="020B0606030504020204" pitchFamily="34" charset="0"/>
              </a:rPr>
              <a:t>Description of changes</a:t>
            </a:r>
          </a:p>
          <a:p>
            <a:r>
              <a:rPr lang="en-US">
                <a:latin typeface="Open Sans" panose="020B0606030504020204" pitchFamily="34" charset="0"/>
                <a:ea typeface="Open Sans" panose="020B0606030504020204" pitchFamily="34" charset="0"/>
                <a:cs typeface="Open Sans" panose="020B0606030504020204" pitchFamily="34" charset="0"/>
              </a:rPr>
              <a:t>Guidance for reviewers (Coming in 2025)</a:t>
            </a:r>
          </a:p>
          <a:p>
            <a:r>
              <a:rPr lang="en-US">
                <a:latin typeface="Open Sans" panose="020B0606030504020204" pitchFamily="34" charset="0"/>
                <a:ea typeface="Open Sans" panose="020B0606030504020204" pitchFamily="34" charset="0"/>
                <a:cs typeface="Open Sans" panose="020B0606030504020204" pitchFamily="34" charset="0"/>
              </a:rPr>
              <a:t>Guidance for applicants</a:t>
            </a:r>
          </a:p>
          <a:p>
            <a:r>
              <a:rPr lang="en-US">
                <a:latin typeface="Open Sans" panose="020B0606030504020204" pitchFamily="34" charset="0"/>
                <a:ea typeface="Open Sans" panose="020B0606030504020204" pitchFamily="34" charset="0"/>
                <a:cs typeface="Open Sans" panose="020B0606030504020204" pitchFamily="34" charset="0"/>
              </a:rPr>
              <a:t>Training and resources</a:t>
            </a:r>
          </a:p>
          <a:p>
            <a:r>
              <a:rPr lang="en-US">
                <a:latin typeface="Open Sans" panose="020B0606030504020204" pitchFamily="34" charset="0"/>
                <a:ea typeface="Open Sans" panose="020B0606030504020204" pitchFamily="34" charset="0"/>
                <a:cs typeface="Open Sans" panose="020B0606030504020204" pitchFamily="34" charset="0"/>
              </a:rPr>
              <a:t>Notices and reports</a:t>
            </a:r>
          </a:p>
          <a:p>
            <a:r>
              <a:rPr lang="en-US">
                <a:latin typeface="Open Sans" panose="020B0606030504020204" pitchFamily="34" charset="0"/>
                <a:ea typeface="Open Sans" panose="020B0606030504020204" pitchFamily="34" charset="0"/>
                <a:cs typeface="Open Sans" panose="020B0606030504020204" pitchFamily="34" charset="0"/>
              </a:rPr>
              <a:t>FAQs</a:t>
            </a:r>
          </a:p>
          <a:p>
            <a:r>
              <a:rPr lang="en-US">
                <a:latin typeface="Open Sans" panose="020B0606030504020204" pitchFamily="34" charset="0"/>
                <a:ea typeface="Open Sans" panose="020B0606030504020204" pitchFamily="34" charset="0"/>
                <a:cs typeface="Open Sans" panose="020B0606030504020204" pitchFamily="34" charset="0"/>
              </a:rPr>
              <a:t>Contacts</a:t>
            </a:r>
            <a:endParaRPr lang="en-US" sz="2800">
              <a:latin typeface="Open Sans" panose="020B0606030504020204" pitchFamily="34" charset="0"/>
              <a:ea typeface="Open Sans" panose="020B0606030504020204" pitchFamily="34" charset="0"/>
              <a:cs typeface="Open Sans" panose="020B0606030504020204" pitchFamily="34" charset="0"/>
            </a:endParaRPr>
          </a:p>
          <a:p>
            <a:endParaRPr lang="en-US" sz="280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descr="Simplifying Review of Research Project Grant Applications Web Link: grants.nih.gov/policy/peer/simplifying-review.htm&#10;">
            <a:extLst>
              <a:ext uri="{FF2B5EF4-FFF2-40B4-BE49-F238E27FC236}">
                <a16:creationId xmlns:a16="http://schemas.microsoft.com/office/drawing/2014/main" id="{4CB1D3D0-1CF7-5EF7-CDFE-DABB12E9DD8B}"/>
              </a:ext>
            </a:extLst>
          </p:cNvPr>
          <p:cNvSpPr txBox="1"/>
          <p:nvPr/>
        </p:nvSpPr>
        <p:spPr>
          <a:xfrm>
            <a:off x="594806" y="5805095"/>
            <a:ext cx="7884081" cy="461665"/>
          </a:xfrm>
          <a:prstGeom prst="rect">
            <a:avLst/>
          </a:prstGeom>
          <a:solidFill>
            <a:schemeClr val="bg1"/>
          </a:solidFill>
        </p:spPr>
        <p:txBody>
          <a:bodyPr wrap="none" lIns="91440" tIns="45720" rIns="91440" bIns="45720" rtlCol="0" anchor="t">
            <a:spAutoFit/>
          </a:bodyPr>
          <a:lstStyle/>
          <a:p>
            <a:r>
              <a:rPr lang="en-US" sz="2400" b="1" u="sng">
                <a:effectLst/>
                <a:latin typeface="Open Sans" panose="020B0606030504020204" pitchFamily="34" charset="0"/>
                <a:ea typeface="Open Sans" panose="020B0606030504020204" pitchFamily="34" charset="0"/>
                <a:cs typeface="Open Sans" panose="020B0606030504020204" pitchFamily="34" charset="0"/>
                <a:hlinkClick r:id="rId3"/>
              </a:rPr>
              <a:t>grants.nih.gov/policy/peer/simplifying-review.htm</a:t>
            </a:r>
            <a:endParaRPr lang="en-US" sz="2400" b="1" u="sng">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Placeholder 5" descr="A screenshot of the grants.nih.gov site for Simplifying Peer Review showing some of the navigation tabs and page links included on the site.">
            <a:extLst>
              <a:ext uri="{FF2B5EF4-FFF2-40B4-BE49-F238E27FC236}">
                <a16:creationId xmlns:a16="http://schemas.microsoft.com/office/drawing/2014/main" id="{A1EBEA8F-6DB6-E71D-673E-17600B20C4B3}"/>
              </a:ext>
            </a:extLst>
          </p:cNvPr>
          <p:cNvPicPr>
            <a:picLocks noGrp="1" noChangeAspect="1"/>
          </p:cNvPicPr>
          <p:nvPr>
            <p:ph type="pic" idx="1"/>
          </p:nvPr>
        </p:nvPicPr>
        <p:blipFill rotWithShape="1">
          <a:blip r:embed="rId4"/>
          <a:srcRect t="1987" b="1987"/>
          <a:stretch/>
        </p:blipFill>
        <p:spPr>
          <a:xfrm>
            <a:off x="5309046" y="-24296"/>
            <a:ext cx="6878775" cy="582939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Rectangle">
            <a:extLst>
              <a:ext uri="{FF2B5EF4-FFF2-40B4-BE49-F238E27FC236}">
                <a16:creationId xmlns:a16="http://schemas.microsoft.com/office/drawing/2014/main" id="{B8486C76-0FE2-C9B7-12EE-825CC0CD16A1}"/>
              </a:ext>
              <a:ext uri="{C183D7F6-B498-43B3-948B-1728B52AA6E4}">
                <adec:decorative xmlns:adec="http://schemas.microsoft.com/office/drawing/2017/decorative" val="1"/>
              </a:ext>
            </a:extLst>
          </p:cNvPr>
          <p:cNvSpPr/>
          <p:nvPr/>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6111B59-C99E-6F1B-3C34-F37B3EB1F728}"/>
              </a:ext>
              <a:ext uri="{C183D7F6-B498-43B3-948B-1728B52AA6E4}">
                <adec:decorative xmlns:adec="http://schemas.microsoft.com/office/drawing/2017/decorative" val="1"/>
              </a:ext>
            </a:extLst>
          </p:cNvPr>
          <p:cNvSpPr/>
          <p:nvPr/>
        </p:nvSpPr>
        <p:spPr>
          <a:xfrm>
            <a:off x="8656320" y="258618"/>
            <a:ext cx="2824480" cy="4433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5132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a:extLst>
              <a:ext uri="{FF2B5EF4-FFF2-40B4-BE49-F238E27FC236}">
                <a16:creationId xmlns:a16="http://schemas.microsoft.com/office/drawing/2014/main" id="{BE46F633-6C0F-D9D9-F856-7B654A188DD8}"/>
              </a:ext>
              <a:ext uri="{C183D7F6-B498-43B3-948B-1728B52AA6E4}">
                <adec:decorative xmlns:adec="http://schemas.microsoft.com/office/drawing/2017/decorative" val="1"/>
              </a:ext>
            </a:extLst>
          </p:cNvPr>
          <p:cNvSpPr/>
          <p:nvPr/>
        </p:nvSpPr>
        <p:spPr>
          <a:xfrm rot="5400000">
            <a:off x="280969" y="-280969"/>
            <a:ext cx="6858003"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a:extLst>
              <a:ext uri="{FF2B5EF4-FFF2-40B4-BE49-F238E27FC236}">
                <a16:creationId xmlns:a16="http://schemas.microsoft.com/office/drawing/2014/main" id="{C9F31830-846E-0663-0211-9F344EB586A0}"/>
              </a:ext>
              <a:ext uri="{C183D7F6-B498-43B3-948B-1728B52AA6E4}">
                <adec:decorative xmlns:adec="http://schemas.microsoft.com/office/drawing/2017/decorative" val="0"/>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35</a:t>
            </a:fld>
            <a:endParaRPr lang="en-US"/>
          </a:p>
        </p:txBody>
      </p:sp>
      <p:sp>
        <p:nvSpPr>
          <p:cNvPr id="5" name="Title">
            <a:extLst>
              <a:ext uri="{FF2B5EF4-FFF2-40B4-BE49-F238E27FC236}">
                <a16:creationId xmlns:a16="http://schemas.microsoft.com/office/drawing/2014/main" id="{FBD97383-9BDB-939A-8DE8-40755E7C153D}"/>
              </a:ext>
            </a:extLst>
          </p:cNvPr>
          <p:cNvSpPr txBox="1">
            <a:spLocks noGrp="1"/>
          </p:cNvSpPr>
          <p:nvPr>
            <p:ph type="title" idx="4294967295"/>
          </p:nvPr>
        </p:nvSpPr>
        <p:spPr>
          <a:xfrm>
            <a:off x="255991" y="2766218"/>
            <a:ext cx="3996937"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Thank You</a:t>
            </a:r>
          </a:p>
        </p:txBody>
      </p:sp>
      <p:sp>
        <p:nvSpPr>
          <p:cNvPr id="4" name="Social media outlets">
            <a:extLst>
              <a:ext uri="{FF2B5EF4-FFF2-40B4-BE49-F238E27FC236}">
                <a16:creationId xmlns:a16="http://schemas.microsoft.com/office/drawing/2014/main" id="{4C9D8587-49A9-F250-3FEE-A10F77E87675}"/>
              </a:ext>
            </a:extLst>
          </p:cNvPr>
          <p:cNvSpPr txBox="1">
            <a:spLocks/>
          </p:cNvSpPr>
          <p:nvPr/>
        </p:nvSpPr>
        <p:spPr>
          <a:xfrm>
            <a:off x="314944" y="4335578"/>
            <a:ext cx="6867492"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1800"/>
              <a:t>LEARN MORE   </a:t>
            </a:r>
            <a:r>
              <a:rPr lang="en-US" sz="2000">
                <a:latin typeface="Open Sans" panose="020B0606030504020204" pitchFamily="34" charset="0"/>
                <a:ea typeface="Open Sans" panose="020B0606030504020204" pitchFamily="34" charset="0"/>
                <a:cs typeface="Open Sans" panose="020B0606030504020204" pitchFamily="34" charset="0"/>
              </a:rPr>
              <a:t>grants.nih.gov/policy/peer/simplifying-review.htm</a:t>
            </a:r>
          </a:p>
          <a:p>
            <a:pPr algn="l"/>
            <a:endParaRPr lang="en-US" sz="1800"/>
          </a:p>
          <a:p>
            <a:pPr algn="l">
              <a:spcBef>
                <a:spcPts val="0"/>
              </a:spcBef>
            </a:pPr>
            <a:r>
              <a:rPr lang="en-US" sz="1800"/>
              <a:t>EMAIL US AT</a:t>
            </a:r>
          </a:p>
          <a:p>
            <a:pPr algn="l">
              <a:spcBef>
                <a:spcPts val="0"/>
              </a:spcBef>
            </a:pPr>
            <a:r>
              <a:rPr lang="en-US" sz="2000">
                <a:latin typeface="Open Sans" panose="020B0606030504020204" pitchFamily="34" charset="0"/>
                <a:ea typeface="Open Sans" panose="020B0606030504020204" pitchFamily="34" charset="0"/>
                <a:cs typeface="Open Sans" panose="020B0606030504020204" pitchFamily="34" charset="0"/>
              </a:rPr>
              <a:t>simplifiedreview@nih.gov</a:t>
            </a:r>
          </a:p>
          <a:p>
            <a:pPr algn="l"/>
            <a:endParaRPr lang="en-US" sz="1600"/>
          </a:p>
          <a:p>
            <a:pPr algn="l"/>
            <a:endParaRPr lang="en-US" sz="1600"/>
          </a:p>
        </p:txBody>
      </p:sp>
      <p:pic>
        <p:nvPicPr>
          <p:cNvPr id="6" name="Picture 5">
            <a:extLst>
              <a:ext uri="{FF2B5EF4-FFF2-40B4-BE49-F238E27FC236}">
                <a16:creationId xmlns:a16="http://schemas.microsoft.com/office/drawing/2014/main" id="{3B19AD2A-1904-F0EB-E66C-A9AF2C059C64}"/>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15300" y="3164136"/>
            <a:ext cx="3414878" cy="529725"/>
          </a:xfrm>
          <a:prstGeom prst="rect">
            <a:avLst/>
          </a:prstGeom>
        </p:spPr>
      </p:pic>
      <p:pic>
        <p:nvPicPr>
          <p:cNvPr id="7" name="Picture 6">
            <a:extLst>
              <a:ext uri="{FF2B5EF4-FFF2-40B4-BE49-F238E27FC236}">
                <a16:creationId xmlns:a16="http://schemas.microsoft.com/office/drawing/2014/main" id="{130C22F2-60B9-A2E2-CD3C-B6399A50865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15175" y="3049808"/>
            <a:ext cx="876248" cy="794465"/>
          </a:xfrm>
          <a:prstGeom prst="rect">
            <a:avLst/>
          </a:prstGeom>
        </p:spPr>
      </p:pic>
    </p:spTree>
    <p:extLst>
      <p:ext uri="{BB962C8B-B14F-4D97-AF65-F5344CB8AC3E}">
        <p14:creationId xmlns:p14="http://schemas.microsoft.com/office/powerpoint/2010/main" val="133600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FD8AC-E781-91B5-BD32-48FF7530D105}"/>
              </a:ext>
            </a:extLst>
          </p:cNvPr>
          <p:cNvSpPr>
            <a:spLocks noGrp="1"/>
          </p:cNvSpPr>
          <p:nvPr>
            <p:ph type="title"/>
          </p:nvPr>
        </p:nvSpPr>
        <p:spPr/>
        <p:txBody>
          <a:bodyPr>
            <a:normAutofit/>
          </a:bodyPr>
          <a:lstStyle/>
          <a:p>
            <a:pPr>
              <a:lnSpc>
                <a:spcPct val="151515"/>
              </a:lnSpc>
            </a:pPr>
            <a:r>
              <a:rPr lang="en-US" sz="3600" b="1">
                <a:latin typeface="+mn-lt"/>
                <a:ea typeface="Open Sans ExtraBold"/>
                <a:cs typeface="Open Sans ExtraBold"/>
              </a:rPr>
              <a:t>Background </a:t>
            </a:r>
            <a:endParaRPr lang="en-US" sz="3600" b="1"/>
          </a:p>
        </p:txBody>
      </p:sp>
    </p:spTree>
    <p:extLst>
      <p:ext uri="{BB962C8B-B14F-4D97-AF65-F5344CB8AC3E}">
        <p14:creationId xmlns:p14="http://schemas.microsoft.com/office/powerpoint/2010/main" val="1382062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D41448-CABB-FAE4-FDDC-1619E4720AC6}"/>
              </a:ext>
              <a:ext uri="{C183D7F6-B498-43B3-948B-1728B52AA6E4}">
                <adec:decorative xmlns:adec="http://schemas.microsoft.com/office/drawing/2017/decorative" val="0"/>
              </a:ext>
            </a:extLst>
          </p:cNvPr>
          <p:cNvSpPr>
            <a:spLocks noGrp="1"/>
          </p:cNvSpPr>
          <p:nvPr>
            <p:ph type="sldNum" sz="quarter" idx="12"/>
          </p:nvPr>
        </p:nvSpPr>
        <p:spPr/>
        <p:txBody>
          <a:bodyPr/>
          <a:lstStyle/>
          <a:p>
            <a:fld id="{A7DDB576-49B3-42E2-89EA-6E35EA8EF806}" type="slidenum">
              <a:rPr lang="en-US" smtClean="0"/>
              <a:pPr/>
              <a:t>5</a:t>
            </a:fld>
            <a:endParaRPr lang="en-US"/>
          </a:p>
        </p:txBody>
      </p:sp>
      <p:sp>
        <p:nvSpPr>
          <p:cNvPr id="3" name="Title 2">
            <a:extLst>
              <a:ext uri="{FF2B5EF4-FFF2-40B4-BE49-F238E27FC236}">
                <a16:creationId xmlns:a16="http://schemas.microsoft.com/office/drawing/2014/main" id="{A79D5332-C16A-88BA-0C62-08C18ADA9EDF}"/>
              </a:ext>
            </a:extLst>
          </p:cNvPr>
          <p:cNvSpPr>
            <a:spLocks noGrp="1"/>
          </p:cNvSpPr>
          <p:nvPr>
            <p:ph type="title"/>
          </p:nvPr>
        </p:nvSpPr>
        <p:spPr>
          <a:xfrm>
            <a:off x="838200" y="169815"/>
            <a:ext cx="10515600" cy="1325563"/>
          </a:xfrm>
        </p:spPr>
        <p:txBody>
          <a:bodyPr/>
          <a:lstStyle/>
          <a:p>
            <a:r>
              <a:rPr lang="en-US"/>
              <a:t>Peer Review at NIH</a:t>
            </a:r>
          </a:p>
        </p:txBody>
      </p:sp>
      <p:graphicFrame>
        <p:nvGraphicFramePr>
          <p:cNvPr id="8" name="Diagram 7" descr="NIH uses a two-stage peer review process. The first stage of peer review involved review by scientific peers in a standing or special emphasis panel. The second stage of review involves the Institute or Center Advisory COuncil">
            <a:extLst>
              <a:ext uri="{FF2B5EF4-FFF2-40B4-BE49-F238E27FC236}">
                <a16:creationId xmlns:a16="http://schemas.microsoft.com/office/drawing/2014/main" id="{5D56FD39-C62A-6EC2-FC0B-A642FE311E33}"/>
              </a:ext>
            </a:extLst>
          </p:cNvPr>
          <p:cNvGraphicFramePr/>
          <p:nvPr>
            <p:extLst>
              <p:ext uri="{D42A27DB-BD31-4B8C-83A1-F6EECF244321}">
                <p14:modId xmlns:p14="http://schemas.microsoft.com/office/powerpoint/2010/main" val="3257066821"/>
              </p:ext>
            </p:extLst>
          </p:nvPr>
        </p:nvGraphicFramePr>
        <p:xfrm>
          <a:off x="0" y="1351626"/>
          <a:ext cx="7170661" cy="4482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1">
            <a:extLst>
              <a:ext uri="{FF2B5EF4-FFF2-40B4-BE49-F238E27FC236}">
                <a16:creationId xmlns:a16="http://schemas.microsoft.com/office/drawing/2014/main" id="{71C42259-4ECE-B475-1539-949C5E92240F}"/>
              </a:ext>
            </a:extLst>
          </p:cNvPr>
          <p:cNvSpPr>
            <a:spLocks noGrp="1"/>
          </p:cNvSpPr>
          <p:nvPr>
            <p:ph idx="1"/>
          </p:nvPr>
        </p:nvSpPr>
        <p:spPr>
          <a:xfrm>
            <a:off x="5638800" y="1577051"/>
            <a:ext cx="6019800" cy="4667250"/>
          </a:xfrm>
        </p:spPr>
        <p:txBody>
          <a:bodyPr>
            <a:normAutofit lnSpcReduction="10000"/>
          </a:bodyPr>
          <a:lstStyle/>
          <a:p>
            <a:pPr marL="0" indent="0">
              <a:buNone/>
            </a:pPr>
            <a:r>
              <a:rPr lang="en-US" sz="3000" b="1">
                <a:latin typeface="+mn-lt"/>
                <a:ea typeface="Open Sans Light"/>
                <a:cs typeface="Open Sans Light"/>
              </a:rPr>
              <a:t>The Simplified Review Framework will improve how peer reviewers </a:t>
            </a:r>
            <a:r>
              <a:rPr lang="en-US" sz="3000" b="1" i="1">
                <a:latin typeface="+mn-lt"/>
                <a:ea typeface="Open Sans Light"/>
                <a:cs typeface="Open Sans Light"/>
              </a:rPr>
              <a:t>evaluate </a:t>
            </a:r>
            <a:r>
              <a:rPr lang="en-US" sz="3000" b="1">
                <a:latin typeface="+mn-lt"/>
                <a:ea typeface="Open Sans Light"/>
                <a:cs typeface="Open Sans Light"/>
              </a:rPr>
              <a:t>research project grants.</a:t>
            </a:r>
            <a:endParaRPr lang="en-US" sz="3000" b="1">
              <a:latin typeface="+mn-lt"/>
            </a:endParaRPr>
          </a:p>
          <a:p>
            <a:pPr>
              <a:lnSpc>
                <a:spcPct val="100000"/>
              </a:lnSpc>
              <a:spcBef>
                <a:spcPts val="600"/>
              </a:spcBef>
            </a:pPr>
            <a:r>
              <a:rPr lang="en-US" sz="2600">
                <a:latin typeface="+mn-lt"/>
                <a:ea typeface="Open Sans Light"/>
                <a:cs typeface="Open Sans Light"/>
              </a:rPr>
              <a:t>Scope:  *Most RPGs (e.g., R01, R21 etc.) </a:t>
            </a:r>
          </a:p>
          <a:p>
            <a:pPr>
              <a:lnSpc>
                <a:spcPct val="100000"/>
              </a:lnSpc>
              <a:spcBef>
                <a:spcPts val="600"/>
              </a:spcBef>
            </a:pPr>
            <a:r>
              <a:rPr lang="en-US" sz="2600">
                <a:latin typeface="+mn-lt"/>
                <a:ea typeface="Open Sans Light"/>
                <a:cs typeface="Open Sans Light"/>
              </a:rPr>
              <a:t>In effect for applications received </a:t>
            </a:r>
            <a:r>
              <a:rPr lang="en-US" sz="2600" b="1">
                <a:solidFill>
                  <a:schemeClr val="accent1"/>
                </a:solidFill>
                <a:latin typeface="+mn-lt"/>
                <a:ea typeface="Open Sans Light"/>
                <a:cs typeface="Open Sans Light"/>
              </a:rPr>
              <a:t>on or after January 25, 2025</a:t>
            </a:r>
          </a:p>
          <a:p>
            <a:pPr>
              <a:lnSpc>
                <a:spcPct val="100000"/>
              </a:lnSpc>
              <a:spcBef>
                <a:spcPts val="600"/>
              </a:spcBef>
            </a:pPr>
            <a:endParaRPr lang="en-US" b="1">
              <a:latin typeface="+mn-lt"/>
              <a:ea typeface="Open Sans Light"/>
              <a:cs typeface="Open Sans Light"/>
            </a:endParaRPr>
          </a:p>
          <a:p>
            <a:pPr marL="0" indent="0">
              <a:lnSpc>
                <a:spcPct val="100000"/>
              </a:lnSpc>
              <a:spcBef>
                <a:spcPts val="600"/>
              </a:spcBef>
              <a:buNone/>
            </a:pPr>
            <a:r>
              <a:rPr lang="en-US" sz="2200" b="0" i="0">
                <a:solidFill>
                  <a:srgbClr val="3B3B3B"/>
                </a:solidFill>
                <a:effectLst/>
                <a:latin typeface="+mn-lt"/>
              </a:rPr>
              <a:t>*R01, R03, R15, R16, R21, R33, R34, R36, R61, RC1, RC2, RC4, RF1, RL1, RL2, U01, U34, U3R, UA5, UC1, UC2, UC4, UF1, UG3, UH2, UH3, UH5, (including the following phased awards: R21/R33, UH2/UH3, UG3/UH3, R61/R33)</a:t>
            </a:r>
            <a:endParaRPr lang="en-US" sz="2200">
              <a:latin typeface="+mn-lt"/>
            </a:endParaRPr>
          </a:p>
          <a:p>
            <a:pPr marL="0" indent="0">
              <a:lnSpc>
                <a:spcPct val="100000"/>
              </a:lnSpc>
              <a:spcBef>
                <a:spcPts val="600"/>
              </a:spcBef>
              <a:buNone/>
            </a:pPr>
            <a:endParaRPr lang="en-US" b="1">
              <a:latin typeface="+mn-lt"/>
              <a:ea typeface="Open Sans Light"/>
              <a:cs typeface="Open Sans Light"/>
            </a:endParaRPr>
          </a:p>
          <a:p>
            <a:pPr marL="0" indent="0">
              <a:buNone/>
            </a:pPr>
            <a:endParaRPr lang="en-US" b="1">
              <a:latin typeface="+mn-lt"/>
            </a:endParaRPr>
          </a:p>
        </p:txBody>
      </p:sp>
      <p:pic>
        <p:nvPicPr>
          <p:cNvPr id="4" name="Graphic 3">
            <a:extLst>
              <a:ext uri="{FF2B5EF4-FFF2-40B4-BE49-F238E27FC236}">
                <a16:creationId xmlns:a16="http://schemas.microsoft.com/office/drawing/2014/main" id="{F8F4DCAB-D072-D567-771F-4FC007E794E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8200" y="4409840"/>
            <a:ext cx="914400" cy="914400"/>
          </a:xfrm>
          <a:prstGeom prst="rect">
            <a:avLst/>
          </a:prstGeom>
        </p:spPr>
      </p:pic>
      <p:pic>
        <p:nvPicPr>
          <p:cNvPr id="6" name="Graphic 5">
            <a:extLst>
              <a:ext uri="{FF2B5EF4-FFF2-40B4-BE49-F238E27FC236}">
                <a16:creationId xmlns:a16="http://schemas.microsoft.com/office/drawing/2014/main" id="{C813E5D5-21C4-7606-5B21-622EEEEC7AD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8200" y="1724263"/>
            <a:ext cx="914400" cy="914400"/>
          </a:xfrm>
          <a:prstGeom prst="rect">
            <a:avLst/>
          </a:prstGeom>
        </p:spPr>
      </p:pic>
    </p:spTree>
    <p:extLst>
      <p:ext uri="{BB962C8B-B14F-4D97-AF65-F5344CB8AC3E}">
        <p14:creationId xmlns:p14="http://schemas.microsoft.com/office/powerpoint/2010/main" val="980320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276828-AA8D-1F2D-8704-23ABF70A7D81}"/>
              </a:ext>
              <a:ext uri="{C183D7F6-B498-43B3-948B-1728B52AA6E4}">
                <adec:decorative xmlns:adec="http://schemas.microsoft.com/office/drawing/2017/decorative" val="0"/>
              </a:ext>
            </a:extLst>
          </p:cNvPr>
          <p:cNvSpPr>
            <a:spLocks noGrp="1"/>
          </p:cNvSpPr>
          <p:nvPr>
            <p:ph type="sldNum" sz="quarter" idx="12"/>
          </p:nvPr>
        </p:nvSpPr>
        <p:spPr/>
        <p:txBody>
          <a:bodyPr/>
          <a:lstStyle/>
          <a:p>
            <a:fld id="{A7DDB576-49B3-42E2-89EA-6E35EA8EF806}" type="slidenum">
              <a:rPr lang="en-US" smtClean="0"/>
              <a:pPr/>
              <a:t>6</a:t>
            </a:fld>
            <a:endParaRPr lang="en-US"/>
          </a:p>
        </p:txBody>
      </p:sp>
      <p:sp>
        <p:nvSpPr>
          <p:cNvPr id="9" name="Title 2">
            <a:extLst>
              <a:ext uri="{FF2B5EF4-FFF2-40B4-BE49-F238E27FC236}">
                <a16:creationId xmlns:a16="http://schemas.microsoft.com/office/drawing/2014/main" id="{29B71F3E-FAFC-83DD-4669-64C6F82C5E4B}"/>
              </a:ext>
            </a:extLst>
          </p:cNvPr>
          <p:cNvSpPr>
            <a:spLocks noGrp="1"/>
          </p:cNvSpPr>
          <p:nvPr>
            <p:ph type="title"/>
          </p:nvPr>
        </p:nvSpPr>
        <p:spPr>
          <a:xfrm>
            <a:off x="838199" y="14287"/>
            <a:ext cx="10515600" cy="1325563"/>
          </a:xfrm>
        </p:spPr>
        <p:txBody>
          <a:bodyPr/>
          <a:lstStyle/>
          <a:p>
            <a:r>
              <a:rPr lang="en-US">
                <a:latin typeface="Open Sans"/>
                <a:ea typeface="Open Sans"/>
                <a:cs typeface="Open Sans"/>
              </a:rPr>
              <a:t>Previous Communications on the Simplified Review Framework</a:t>
            </a:r>
            <a:endParaRPr lang="en-US"/>
          </a:p>
        </p:txBody>
      </p:sp>
      <p:pic>
        <p:nvPicPr>
          <p:cNvPr id="8" name="Picture 7" descr="Screenshot of NOT-OD-24-010: &quot;Simplified Review Framework for NIH Research Project Grant Applications&quot; published on October 19, 2023.">
            <a:extLst>
              <a:ext uri="{FF2B5EF4-FFF2-40B4-BE49-F238E27FC236}">
                <a16:creationId xmlns:a16="http://schemas.microsoft.com/office/drawing/2014/main" id="{7ADFE711-B31F-9DFC-5BE8-3EAFF1F96625}"/>
              </a:ext>
            </a:extLst>
          </p:cNvPr>
          <p:cNvPicPr>
            <a:picLocks noChangeAspect="1"/>
          </p:cNvPicPr>
          <p:nvPr/>
        </p:nvPicPr>
        <p:blipFill>
          <a:blip r:embed="rId2"/>
          <a:stretch>
            <a:fillRect/>
          </a:stretch>
        </p:blipFill>
        <p:spPr>
          <a:xfrm>
            <a:off x="838200" y="1576745"/>
            <a:ext cx="4956927" cy="3133957"/>
          </a:xfrm>
          <a:prstGeom prst="rect">
            <a:avLst/>
          </a:prstGeom>
          <a:ln>
            <a:noFill/>
          </a:ln>
          <a:effectLst>
            <a:outerShdw blurRad="292100" dist="139700" dir="2700000" algn="tl" rotWithShape="0">
              <a:schemeClr val="tx1">
                <a:alpha val="65000"/>
              </a:schemeClr>
            </a:outerShdw>
          </a:effectLst>
        </p:spPr>
      </p:pic>
      <p:sp>
        <p:nvSpPr>
          <p:cNvPr id="2" name="TextBox 1">
            <a:extLst>
              <a:ext uri="{FF2B5EF4-FFF2-40B4-BE49-F238E27FC236}">
                <a16:creationId xmlns:a16="http://schemas.microsoft.com/office/drawing/2014/main" id="{8DCA0B94-609D-E375-F879-77E74CAC787A}"/>
              </a:ext>
            </a:extLst>
          </p:cNvPr>
          <p:cNvSpPr txBox="1"/>
          <p:nvPr/>
        </p:nvSpPr>
        <p:spPr>
          <a:xfrm>
            <a:off x="838200" y="5211668"/>
            <a:ext cx="495692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cs typeface="Segoe UI"/>
              </a:rPr>
              <a:t>October Guide Notice: </a:t>
            </a:r>
          </a:p>
          <a:p>
            <a:r>
              <a:rPr lang="en-US" sz="2000">
                <a:cs typeface="Segoe UI"/>
                <a:hlinkClick r:id="rId3"/>
              </a:rPr>
              <a:t>grants.nih.gov/grants/guide/notice-files/NOT-OD-24-010.html</a:t>
            </a:r>
            <a:r>
              <a:rPr lang="en-US" sz="2000">
                <a:cs typeface="Segoe UI"/>
              </a:rPr>
              <a:t> </a:t>
            </a:r>
            <a:endParaRPr lang="en-US" sz="2000">
              <a:cs typeface="Calibri"/>
            </a:endParaRPr>
          </a:p>
        </p:txBody>
      </p:sp>
      <p:pic>
        <p:nvPicPr>
          <p:cNvPr id="11" name="Picture 10" descr="Webinar page for the November 3, 2023 Online Briefing on NIH's Simplified Peer Review Framework for NIH Research Project Grant (RPG) Applications: for Applicants and Reviewers.">
            <a:extLst>
              <a:ext uri="{FF2B5EF4-FFF2-40B4-BE49-F238E27FC236}">
                <a16:creationId xmlns:a16="http://schemas.microsoft.com/office/drawing/2014/main" id="{CD308678-1B59-EB0F-71C6-25F980CF69BB}"/>
              </a:ext>
            </a:extLst>
          </p:cNvPr>
          <p:cNvPicPr>
            <a:picLocks noChangeAspect="1"/>
          </p:cNvPicPr>
          <p:nvPr/>
        </p:nvPicPr>
        <p:blipFill>
          <a:blip r:embed="rId4"/>
          <a:stretch>
            <a:fillRect/>
          </a:stretch>
        </p:blipFill>
        <p:spPr>
          <a:xfrm>
            <a:off x="6814524" y="1312674"/>
            <a:ext cx="3662100" cy="3662100"/>
          </a:xfrm>
          <a:prstGeom prst="rect">
            <a:avLst/>
          </a:prstGeom>
          <a:ln>
            <a:noFill/>
          </a:ln>
          <a:effectLst>
            <a:outerShdw blurRad="292100" dist="139700" dir="2700000" algn="tl" rotWithShape="0">
              <a:schemeClr val="tx1">
                <a:alpha val="65000"/>
              </a:schemeClr>
            </a:outerShdw>
          </a:effectLst>
        </p:spPr>
      </p:pic>
      <p:sp>
        <p:nvSpPr>
          <p:cNvPr id="4" name="TextBox 3">
            <a:extLst>
              <a:ext uri="{FF2B5EF4-FFF2-40B4-BE49-F238E27FC236}">
                <a16:creationId xmlns:a16="http://schemas.microsoft.com/office/drawing/2014/main" id="{75FF79DA-D852-EC24-FB01-4E1ED7B308BC}"/>
              </a:ext>
            </a:extLst>
          </p:cNvPr>
          <p:cNvSpPr txBox="1"/>
          <p:nvPr/>
        </p:nvSpPr>
        <p:spPr>
          <a:xfrm>
            <a:off x="6814524" y="5211669"/>
            <a:ext cx="453927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cs typeface="Segoe UI"/>
              </a:rPr>
              <a:t>November Webinar:</a:t>
            </a:r>
          </a:p>
          <a:p>
            <a:r>
              <a:rPr lang="en-US" sz="2000">
                <a:cs typeface="Segoe UI"/>
                <a:hlinkClick r:id="rId5"/>
              </a:rPr>
              <a:t>grants.nih.gov/learning-center/simplified-peer-review-framework</a:t>
            </a:r>
            <a:r>
              <a:rPr lang="en-US" sz="2000">
                <a:cs typeface="Segoe UI"/>
              </a:rPr>
              <a:t> </a:t>
            </a:r>
            <a:endParaRPr lang="en-US" sz="2000">
              <a:cs typeface="Calibri"/>
            </a:endParaRPr>
          </a:p>
        </p:txBody>
      </p:sp>
    </p:spTree>
    <p:extLst>
      <p:ext uri="{BB962C8B-B14F-4D97-AF65-F5344CB8AC3E}">
        <p14:creationId xmlns:p14="http://schemas.microsoft.com/office/powerpoint/2010/main" val="123918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C7FF05-131D-C72F-BA76-13CDA48F67A1}"/>
              </a:ext>
              <a:ext uri="{C183D7F6-B498-43B3-948B-1728B52AA6E4}">
                <adec:decorative xmlns:adec="http://schemas.microsoft.com/office/drawing/2017/decorative" val="0"/>
              </a:ext>
            </a:extLst>
          </p:cNvPr>
          <p:cNvSpPr>
            <a:spLocks noGrp="1"/>
          </p:cNvSpPr>
          <p:nvPr>
            <p:ph type="sldNum" sz="quarter" idx="12"/>
          </p:nvPr>
        </p:nvSpPr>
        <p:spPr/>
        <p:txBody>
          <a:bodyPr/>
          <a:lstStyle/>
          <a:p>
            <a:fld id="{A7DDB576-49B3-42E2-89EA-6E35EA8EF806}" type="slidenum">
              <a:rPr lang="en-US" smtClean="0"/>
              <a:pPr/>
              <a:t>7</a:t>
            </a:fld>
            <a:endParaRPr lang="en-US"/>
          </a:p>
        </p:txBody>
      </p:sp>
      <p:sp>
        <p:nvSpPr>
          <p:cNvPr id="3" name="Title 2">
            <a:extLst>
              <a:ext uri="{FF2B5EF4-FFF2-40B4-BE49-F238E27FC236}">
                <a16:creationId xmlns:a16="http://schemas.microsoft.com/office/drawing/2014/main" id="{E6E37C7A-F98F-5F07-3BDD-D3F7D86616A6}"/>
              </a:ext>
            </a:extLst>
          </p:cNvPr>
          <p:cNvSpPr>
            <a:spLocks noGrp="1"/>
          </p:cNvSpPr>
          <p:nvPr>
            <p:ph type="title"/>
          </p:nvPr>
        </p:nvSpPr>
        <p:spPr/>
        <p:txBody>
          <a:bodyPr/>
          <a:lstStyle/>
          <a:p>
            <a:r>
              <a:rPr lang="en-US" sz="3500">
                <a:latin typeface="Open Sans"/>
                <a:ea typeface="Open Sans"/>
                <a:cs typeface="Open Sans"/>
              </a:rPr>
              <a:t>How We Got Here-Community Input and NIH Partnership with Extramural Scientists </a:t>
            </a:r>
            <a:endParaRPr lang="en-US"/>
          </a:p>
          <a:p>
            <a:endParaRPr lang="en-US"/>
          </a:p>
        </p:txBody>
      </p:sp>
      <p:graphicFrame>
        <p:nvGraphicFramePr>
          <p:cNvPr id="17" name="Content Placeholder 16" descr="This timeline outlines the development of the simplified review framework from February 2020 through October 2023.&#10;">
            <a:extLst>
              <a:ext uri="{FF2B5EF4-FFF2-40B4-BE49-F238E27FC236}">
                <a16:creationId xmlns:a16="http://schemas.microsoft.com/office/drawing/2014/main" id="{82767D2D-096D-BD84-C226-29E9543A8FF2}"/>
              </a:ext>
            </a:extLst>
          </p:cNvPr>
          <p:cNvGraphicFramePr>
            <a:graphicFrameLocks noGrp="1"/>
          </p:cNvGraphicFramePr>
          <p:nvPr>
            <p:ph idx="1"/>
            <p:extLst>
              <p:ext uri="{D42A27DB-BD31-4B8C-83A1-F6EECF244321}">
                <p14:modId xmlns:p14="http://schemas.microsoft.com/office/powerpoint/2010/main" val="3732420042"/>
              </p:ext>
            </p:extLst>
          </p:nvPr>
        </p:nvGraphicFramePr>
        <p:xfrm>
          <a:off x="558800" y="1355725"/>
          <a:ext cx="11341100" cy="4999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8" name="Group 17">
            <a:extLst>
              <a:ext uri="{FF2B5EF4-FFF2-40B4-BE49-F238E27FC236}">
                <a16:creationId xmlns:a16="http://schemas.microsoft.com/office/drawing/2014/main" id="{6FF27A09-AD4A-8B4E-72E5-C1B839D58D05}"/>
              </a:ext>
              <a:ext uri="{C183D7F6-B498-43B3-948B-1728B52AA6E4}">
                <adec:decorative xmlns:adec="http://schemas.microsoft.com/office/drawing/2017/decorative" val="1"/>
              </a:ext>
            </a:extLst>
          </p:cNvPr>
          <p:cNvGrpSpPr/>
          <p:nvPr/>
        </p:nvGrpSpPr>
        <p:grpSpPr>
          <a:xfrm>
            <a:off x="2387600" y="3352537"/>
            <a:ext cx="3708400" cy="3054352"/>
            <a:chOff x="2387600" y="3352536"/>
            <a:chExt cx="3708400" cy="2968889"/>
          </a:xfrm>
        </p:grpSpPr>
        <p:sp>
          <p:nvSpPr>
            <p:cNvPr id="4" name="Rectangle 3">
              <a:extLst>
                <a:ext uri="{FF2B5EF4-FFF2-40B4-BE49-F238E27FC236}">
                  <a16:creationId xmlns:a16="http://schemas.microsoft.com/office/drawing/2014/main" id="{AED4779A-DF0E-5AC6-1480-D0AFFE68B657}"/>
                </a:ext>
                <a:ext uri="{C183D7F6-B498-43B3-948B-1728B52AA6E4}">
                  <adec:decorative xmlns:adec="http://schemas.microsoft.com/office/drawing/2017/decorative" val="1"/>
                </a:ext>
              </a:extLst>
            </p:cNvPr>
            <p:cNvSpPr/>
            <p:nvPr/>
          </p:nvSpPr>
          <p:spPr>
            <a:xfrm>
              <a:off x="2387600" y="4629150"/>
              <a:ext cx="3708400" cy="1692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C223D5-4484-1185-9635-277ECE4FA058}"/>
                </a:ext>
              </a:extLst>
            </p:cNvPr>
            <p:cNvSpPr/>
            <p:nvPr/>
          </p:nvSpPr>
          <p:spPr>
            <a:xfrm>
              <a:off x="3155950" y="3352536"/>
              <a:ext cx="2432050" cy="2965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0FD00E8-5D15-5BCD-5D2C-C7A5FE3E001D}"/>
                </a:ext>
              </a:extLst>
            </p:cNvPr>
            <p:cNvSpPr/>
            <p:nvPr/>
          </p:nvSpPr>
          <p:spPr>
            <a:xfrm>
              <a:off x="3299883" y="3776133"/>
              <a:ext cx="2432050" cy="16907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9FE1CE-45DE-3318-62AA-EAFDB930B5F6}"/>
                </a:ext>
              </a:extLst>
            </p:cNvPr>
            <p:cNvSpPr/>
            <p:nvPr/>
          </p:nvSpPr>
          <p:spPr>
            <a:xfrm>
              <a:off x="4267200" y="3953670"/>
              <a:ext cx="154517" cy="13271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9C1AEC17-E609-5205-959E-41B05B94A183}"/>
              </a:ext>
              <a:ext uri="{C183D7F6-B498-43B3-948B-1728B52AA6E4}">
                <adec:decorative xmlns:adec="http://schemas.microsoft.com/office/drawing/2017/decorative" val="1"/>
              </a:ext>
            </a:extLst>
          </p:cNvPr>
          <p:cNvGrpSpPr/>
          <p:nvPr/>
        </p:nvGrpSpPr>
        <p:grpSpPr>
          <a:xfrm rot="10800000">
            <a:off x="4472517" y="1322387"/>
            <a:ext cx="3708400" cy="2968889"/>
            <a:chOff x="2387600" y="3352536"/>
            <a:chExt cx="3708400" cy="2968889"/>
          </a:xfrm>
        </p:grpSpPr>
        <p:sp>
          <p:nvSpPr>
            <p:cNvPr id="25" name="Rectangle 24">
              <a:extLst>
                <a:ext uri="{FF2B5EF4-FFF2-40B4-BE49-F238E27FC236}">
                  <a16:creationId xmlns:a16="http://schemas.microsoft.com/office/drawing/2014/main" id="{E815AF5F-B211-A59E-CD39-2CC5DF922568}"/>
                </a:ext>
                <a:ext uri="{C183D7F6-B498-43B3-948B-1728B52AA6E4}">
                  <adec:decorative xmlns:adec="http://schemas.microsoft.com/office/drawing/2017/decorative" val="1"/>
                </a:ext>
              </a:extLst>
            </p:cNvPr>
            <p:cNvSpPr/>
            <p:nvPr/>
          </p:nvSpPr>
          <p:spPr>
            <a:xfrm>
              <a:off x="2387600" y="4629150"/>
              <a:ext cx="3708400" cy="1692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E4A4B19-2BA4-605B-91E5-9FA9DEDE949A}"/>
                </a:ext>
              </a:extLst>
            </p:cNvPr>
            <p:cNvSpPr/>
            <p:nvPr/>
          </p:nvSpPr>
          <p:spPr>
            <a:xfrm>
              <a:off x="3155950" y="3352536"/>
              <a:ext cx="2432050" cy="2965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683B903-5C71-C93A-86F2-2BACB53E26C4}"/>
                </a:ext>
              </a:extLst>
            </p:cNvPr>
            <p:cNvSpPr/>
            <p:nvPr/>
          </p:nvSpPr>
          <p:spPr>
            <a:xfrm>
              <a:off x="3299883" y="3699930"/>
              <a:ext cx="2432050" cy="16907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316F497-5DE9-6797-68AF-DBDDB7482BA1}"/>
                </a:ext>
              </a:extLst>
            </p:cNvPr>
            <p:cNvSpPr/>
            <p:nvPr/>
          </p:nvSpPr>
          <p:spPr>
            <a:xfrm>
              <a:off x="4267200" y="3885934"/>
              <a:ext cx="154517" cy="13271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B5042C26-C01F-6542-BE1A-B4D58AA6FA51}"/>
              </a:ext>
              <a:ext uri="{C183D7F6-B498-43B3-948B-1728B52AA6E4}">
                <adec:decorative xmlns:adec="http://schemas.microsoft.com/office/drawing/2017/decorative" val="1"/>
              </a:ext>
            </a:extLst>
          </p:cNvPr>
          <p:cNvGrpSpPr/>
          <p:nvPr/>
        </p:nvGrpSpPr>
        <p:grpSpPr>
          <a:xfrm>
            <a:off x="6223000" y="3362783"/>
            <a:ext cx="3812117" cy="3053426"/>
            <a:chOff x="2386542" y="3290687"/>
            <a:chExt cx="3812117" cy="3053426"/>
          </a:xfrm>
        </p:grpSpPr>
        <p:sp>
          <p:nvSpPr>
            <p:cNvPr id="31" name="Rectangle 30">
              <a:extLst>
                <a:ext uri="{FF2B5EF4-FFF2-40B4-BE49-F238E27FC236}">
                  <a16:creationId xmlns:a16="http://schemas.microsoft.com/office/drawing/2014/main" id="{5CA0A473-2624-DBB0-8643-84A3E73F81A4}"/>
                </a:ext>
              </a:extLst>
            </p:cNvPr>
            <p:cNvSpPr/>
            <p:nvPr/>
          </p:nvSpPr>
          <p:spPr>
            <a:xfrm>
              <a:off x="2386542" y="4651838"/>
              <a:ext cx="3812117" cy="1692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F6CC54A-F45D-C10A-7CDC-D5045A426365}"/>
                </a:ext>
              </a:extLst>
            </p:cNvPr>
            <p:cNvSpPr/>
            <p:nvPr/>
          </p:nvSpPr>
          <p:spPr>
            <a:xfrm>
              <a:off x="3023658" y="3290687"/>
              <a:ext cx="2537883" cy="2863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097AC85-4806-E494-DF30-8A415B665D4C}"/>
                </a:ext>
              </a:extLst>
            </p:cNvPr>
            <p:cNvSpPr/>
            <p:nvPr/>
          </p:nvSpPr>
          <p:spPr>
            <a:xfrm>
              <a:off x="3299883" y="3699930"/>
              <a:ext cx="2432050" cy="16907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2BFF44D-550F-7DA1-0C5D-4E37D4AB8595}"/>
                </a:ext>
              </a:extLst>
            </p:cNvPr>
            <p:cNvSpPr/>
            <p:nvPr/>
          </p:nvSpPr>
          <p:spPr>
            <a:xfrm>
              <a:off x="4267200" y="3885934"/>
              <a:ext cx="154517" cy="13271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3F9136A0-45A7-9EC2-4174-9C084A2E13A0}"/>
              </a:ext>
              <a:ext uri="{C183D7F6-B498-43B3-948B-1728B52AA6E4}">
                <adec:decorative xmlns:adec="http://schemas.microsoft.com/office/drawing/2017/decorative" val="1"/>
              </a:ext>
            </a:extLst>
          </p:cNvPr>
          <p:cNvGrpSpPr/>
          <p:nvPr/>
        </p:nvGrpSpPr>
        <p:grpSpPr>
          <a:xfrm rot="10800000">
            <a:off x="8247591" y="1303601"/>
            <a:ext cx="3812117" cy="3053426"/>
            <a:chOff x="2386542" y="3290687"/>
            <a:chExt cx="3812117" cy="3053426"/>
          </a:xfrm>
        </p:grpSpPr>
        <p:sp>
          <p:nvSpPr>
            <p:cNvPr id="36" name="Rectangle 35">
              <a:extLst>
                <a:ext uri="{FF2B5EF4-FFF2-40B4-BE49-F238E27FC236}">
                  <a16:creationId xmlns:a16="http://schemas.microsoft.com/office/drawing/2014/main" id="{0E87FCAF-9ACD-3410-7506-57972818150A}"/>
                </a:ext>
              </a:extLst>
            </p:cNvPr>
            <p:cNvSpPr/>
            <p:nvPr/>
          </p:nvSpPr>
          <p:spPr>
            <a:xfrm>
              <a:off x="2386542" y="4651838"/>
              <a:ext cx="3812117" cy="1692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3BF054F-647F-B08E-DB19-5CA8C286C79C}"/>
                </a:ext>
              </a:extLst>
            </p:cNvPr>
            <p:cNvSpPr/>
            <p:nvPr/>
          </p:nvSpPr>
          <p:spPr>
            <a:xfrm>
              <a:off x="3023658" y="3290687"/>
              <a:ext cx="2537883" cy="2863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00F386D-FE16-ADE2-DF20-B8F162D54135}"/>
                </a:ext>
              </a:extLst>
            </p:cNvPr>
            <p:cNvSpPr/>
            <p:nvPr/>
          </p:nvSpPr>
          <p:spPr>
            <a:xfrm>
              <a:off x="3299883" y="3699930"/>
              <a:ext cx="2432050" cy="16907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9E00DD0-E00F-00DE-6816-568816A32F07}"/>
                </a:ext>
              </a:extLst>
            </p:cNvPr>
            <p:cNvSpPr/>
            <p:nvPr/>
          </p:nvSpPr>
          <p:spPr>
            <a:xfrm>
              <a:off x="4292601" y="3885934"/>
              <a:ext cx="154517" cy="13271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379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7FC3-61DB-9CA0-88AC-249E9435F607}"/>
              </a:ext>
            </a:extLst>
          </p:cNvPr>
          <p:cNvSpPr>
            <a:spLocks noGrp="1"/>
          </p:cNvSpPr>
          <p:nvPr>
            <p:ph type="title"/>
          </p:nvPr>
        </p:nvSpPr>
        <p:spPr/>
        <p:txBody>
          <a:bodyPr>
            <a:normAutofit/>
          </a:bodyPr>
          <a:lstStyle/>
          <a:p>
            <a:pPr>
              <a:lnSpc>
                <a:spcPct val="140000"/>
              </a:lnSpc>
              <a:spcBef>
                <a:spcPts val="0"/>
              </a:spcBef>
            </a:pPr>
            <a:r>
              <a:rPr lang="en-US" sz="3600" b="1">
                <a:latin typeface="+mn-lt"/>
                <a:ea typeface="Open Sans ExtraBold"/>
                <a:cs typeface="Open Sans ExtraBold"/>
              </a:rPr>
              <a:t>Overview of the </a:t>
            </a:r>
            <a:br>
              <a:rPr lang="en-US" sz="3600" b="1">
                <a:latin typeface="+mn-lt"/>
              </a:rPr>
            </a:br>
            <a:r>
              <a:rPr lang="en-US" sz="3600" b="1">
                <a:latin typeface="+mn-lt"/>
                <a:ea typeface="Open Sans ExtraBold"/>
                <a:cs typeface="Open Sans ExtraBold"/>
              </a:rPr>
              <a:t>Simplified Review Framework</a:t>
            </a:r>
            <a:endParaRPr lang="en-US" sz="3600">
              <a:ea typeface="Open Sans ExtraBold"/>
              <a:cs typeface="Open Sans ExtraBold"/>
            </a:endParaRPr>
          </a:p>
        </p:txBody>
      </p:sp>
    </p:spTree>
    <p:extLst>
      <p:ext uri="{BB962C8B-B14F-4D97-AF65-F5344CB8AC3E}">
        <p14:creationId xmlns:p14="http://schemas.microsoft.com/office/powerpoint/2010/main" val="2738570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68306A0-A780-1634-FD79-B851678E0C1B}"/>
              </a:ext>
              <a:ext uri="{C183D7F6-B498-43B3-948B-1728B52AA6E4}">
                <adec:decorative xmlns:adec="http://schemas.microsoft.com/office/drawing/2017/decorative" val="0"/>
              </a:ext>
            </a:extLst>
          </p:cNvPr>
          <p:cNvSpPr>
            <a:spLocks noGrp="1"/>
          </p:cNvSpPr>
          <p:nvPr>
            <p:ph type="sldNum" sz="quarter" idx="12"/>
          </p:nvPr>
        </p:nvSpPr>
        <p:spPr/>
        <p:txBody>
          <a:bodyPr/>
          <a:lstStyle/>
          <a:p>
            <a:fld id="{A7DDB576-49B3-42E2-89EA-6E35EA8EF806}" type="slidenum">
              <a:rPr lang="en-US" smtClean="0"/>
              <a:pPr/>
              <a:t>9</a:t>
            </a:fld>
            <a:endParaRPr lang="en-US"/>
          </a:p>
        </p:txBody>
      </p:sp>
      <p:sp>
        <p:nvSpPr>
          <p:cNvPr id="3" name="Title 2">
            <a:extLst>
              <a:ext uri="{FF2B5EF4-FFF2-40B4-BE49-F238E27FC236}">
                <a16:creationId xmlns:a16="http://schemas.microsoft.com/office/drawing/2014/main" id="{011175BA-0E8F-C5BA-8939-7F407B2B3AF2}"/>
              </a:ext>
            </a:extLst>
          </p:cNvPr>
          <p:cNvSpPr>
            <a:spLocks noGrp="1"/>
          </p:cNvSpPr>
          <p:nvPr>
            <p:ph type="title"/>
          </p:nvPr>
        </p:nvSpPr>
        <p:spPr/>
        <p:txBody>
          <a:bodyPr/>
          <a:lstStyle/>
          <a:p>
            <a:r>
              <a:rPr lang="en-US" sz="4400"/>
              <a:t>Goals</a:t>
            </a:r>
            <a:r>
              <a:rPr lang="en-US"/>
              <a:t> for the </a:t>
            </a:r>
            <a:r>
              <a:rPr lang="en-US" sz="4400"/>
              <a:t>Simplified Review Framework</a:t>
            </a:r>
            <a:endParaRPr lang="en-US"/>
          </a:p>
        </p:txBody>
      </p:sp>
      <p:sp>
        <p:nvSpPr>
          <p:cNvPr id="2" name="Content Placeholder 1">
            <a:extLst>
              <a:ext uri="{FF2B5EF4-FFF2-40B4-BE49-F238E27FC236}">
                <a16:creationId xmlns:a16="http://schemas.microsoft.com/office/drawing/2014/main" id="{12B411B0-9037-6BDE-2B7A-DC3BE6FAB3C5}"/>
              </a:ext>
            </a:extLst>
          </p:cNvPr>
          <p:cNvSpPr>
            <a:spLocks noGrp="1"/>
          </p:cNvSpPr>
          <p:nvPr>
            <p:ph idx="1"/>
          </p:nvPr>
        </p:nvSpPr>
        <p:spPr>
          <a:xfrm>
            <a:off x="979714" y="1821319"/>
            <a:ext cx="10951029" cy="4199467"/>
          </a:xfrm>
        </p:spPr>
        <p:txBody>
          <a:bodyPr vert="horz" lIns="91440" tIns="45720" rIns="91440" bIns="45720" rtlCol="0" anchor="t">
            <a:noAutofit/>
          </a:bodyPr>
          <a:lstStyle/>
          <a:p>
            <a:pPr marL="0" indent="0">
              <a:buNone/>
            </a:pPr>
            <a:r>
              <a:rPr lang="en-US" sz="3200">
                <a:latin typeface="Calibri"/>
                <a:ea typeface="Open Sans Light"/>
                <a:cs typeface="Calibri"/>
              </a:rPr>
              <a:t>Enable peer reviewers to better focus on answering the key questions necessary to assess scientific and technical merit</a:t>
            </a:r>
            <a:endParaRPr lang="en-US" sz="3200">
              <a:latin typeface="Calibri"/>
            </a:endParaRPr>
          </a:p>
          <a:p>
            <a:pPr marL="0" indent="0" algn="l" rtl="0" fontAlgn="base">
              <a:buNone/>
            </a:pPr>
            <a:endParaRPr lang="en-US" sz="3200" b="0" i="0">
              <a:effectLst/>
              <a:latin typeface="Calibri" panose="020F0502020204030204" pitchFamily="34" charset="0"/>
            </a:endParaRPr>
          </a:p>
          <a:p>
            <a:pPr>
              <a:buNone/>
            </a:pPr>
            <a:r>
              <a:rPr lang="en-US" sz="3200" i="0">
                <a:effectLst/>
                <a:latin typeface="Calibri"/>
                <a:ea typeface="Open Sans Light"/>
                <a:cs typeface="Calibri"/>
              </a:rPr>
              <a:t>Mitigate the effect of reputational bias</a:t>
            </a:r>
            <a:endParaRPr lang="en-US" sz="3200">
              <a:latin typeface="Calibri"/>
              <a:ea typeface="Open Sans Light"/>
              <a:cs typeface="Calibri"/>
            </a:endParaRPr>
          </a:p>
          <a:p>
            <a:pPr marL="0" indent="0" algn="l">
              <a:buNone/>
            </a:pPr>
            <a:endParaRPr lang="en-US" sz="3200" b="0" i="0">
              <a:effectLst/>
              <a:latin typeface="Calibri" panose="020F0502020204030204" pitchFamily="34" charset="0"/>
            </a:endParaRPr>
          </a:p>
          <a:p>
            <a:pPr>
              <a:buNone/>
            </a:pPr>
            <a:r>
              <a:rPr lang="en-US" sz="3200" i="0">
                <a:effectLst/>
                <a:latin typeface="Calibri"/>
                <a:ea typeface="Open Sans Light"/>
                <a:cs typeface="Calibri"/>
              </a:rPr>
              <a:t>Reduce reviewer burden</a:t>
            </a:r>
            <a:endParaRPr lang="en-US" sz="3200">
              <a:latin typeface="Calibri"/>
              <a:ea typeface="Open Sans Light"/>
              <a:cs typeface="Calibri"/>
            </a:endParaRPr>
          </a:p>
          <a:p>
            <a:pPr marL="0" indent="0" algn="l">
              <a:buNone/>
            </a:pPr>
            <a:endParaRPr lang="en-US">
              <a:latin typeface="Calibri"/>
            </a:endParaRPr>
          </a:p>
        </p:txBody>
      </p:sp>
      <p:pic>
        <p:nvPicPr>
          <p:cNvPr id="5" name="Graphic 4">
            <a:extLst>
              <a:ext uri="{FF2B5EF4-FFF2-40B4-BE49-F238E27FC236}">
                <a16:creationId xmlns:a16="http://schemas.microsoft.com/office/drawing/2014/main" id="{6AFF258F-1A99-AEE2-19C6-63B10D42D88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4" y="3276544"/>
            <a:ext cx="914400" cy="914400"/>
          </a:xfrm>
          <a:prstGeom prst="rect">
            <a:avLst/>
          </a:prstGeom>
        </p:spPr>
      </p:pic>
      <p:pic>
        <p:nvPicPr>
          <p:cNvPr id="7" name="Graphic 6">
            <a:extLst>
              <a:ext uri="{FF2B5EF4-FFF2-40B4-BE49-F238E27FC236}">
                <a16:creationId xmlns:a16="http://schemas.microsoft.com/office/drawing/2014/main" id="{81BFF27B-3365-56C3-12BB-9470A1CE798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314" y="1821319"/>
            <a:ext cx="914400" cy="914400"/>
          </a:xfrm>
          <a:prstGeom prst="rect">
            <a:avLst/>
          </a:prstGeom>
        </p:spPr>
      </p:pic>
      <p:pic>
        <p:nvPicPr>
          <p:cNvPr id="6" name="Graphic 5">
            <a:extLst>
              <a:ext uri="{FF2B5EF4-FFF2-40B4-BE49-F238E27FC236}">
                <a16:creationId xmlns:a16="http://schemas.microsoft.com/office/drawing/2014/main" id="{F4A545B9-2874-B297-9DDE-346D41E2615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314" y="4321575"/>
            <a:ext cx="914400" cy="914400"/>
          </a:xfrm>
          <a:prstGeom prst="rect">
            <a:avLst/>
          </a:prstGeom>
        </p:spPr>
      </p:pic>
      <p:sp>
        <p:nvSpPr>
          <p:cNvPr id="4" name="Content Placeholder 1">
            <a:extLst>
              <a:ext uri="{FF2B5EF4-FFF2-40B4-BE49-F238E27FC236}">
                <a16:creationId xmlns:a16="http://schemas.microsoft.com/office/drawing/2014/main" id="{2FE2993C-46D5-BC28-5C6C-DDA343539373}"/>
              </a:ext>
            </a:extLst>
          </p:cNvPr>
          <p:cNvSpPr txBox="1">
            <a:spLocks/>
          </p:cNvSpPr>
          <p:nvPr/>
        </p:nvSpPr>
        <p:spPr>
          <a:xfrm>
            <a:off x="402771" y="5389426"/>
            <a:ext cx="10951029" cy="54240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F7FC9"/>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rgbClr val="0F7FC9"/>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rgbClr val="0F7FC9"/>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rgbClr val="0F7FC9"/>
              </a:buClr>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rgbClr val="0F7FC9"/>
              </a:buClr>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a:latin typeface="Calibri"/>
                <a:ea typeface="Open Sans Light"/>
                <a:cs typeface="Calibri"/>
              </a:rPr>
              <a:t>See the October 2023 </a:t>
            </a:r>
            <a:r>
              <a:rPr lang="en-US" sz="2800">
                <a:latin typeface="Calibri"/>
                <a:ea typeface="Open Sans Light"/>
                <a:cs typeface="Calibri"/>
                <a:hlinkClick r:id="rId8"/>
              </a:rPr>
              <a:t>Guide Notice</a:t>
            </a:r>
            <a:r>
              <a:rPr lang="en-US" sz="2800">
                <a:latin typeface="Calibri"/>
                <a:ea typeface="Open Sans Light"/>
                <a:cs typeface="Calibri"/>
              </a:rPr>
              <a:t>, </a:t>
            </a:r>
            <a:r>
              <a:rPr lang="en-US" sz="2800">
                <a:latin typeface="Calibri"/>
                <a:ea typeface="Open Sans Light"/>
                <a:cs typeface="Calibri"/>
                <a:hlinkClick r:id="rId9"/>
              </a:rPr>
              <a:t>Open Mike </a:t>
            </a:r>
            <a:r>
              <a:rPr lang="en-US" sz="2800">
                <a:latin typeface="Calibri"/>
                <a:ea typeface="Open Sans Light"/>
                <a:cs typeface="Calibri"/>
              </a:rPr>
              <a:t>and </a:t>
            </a:r>
            <a:r>
              <a:rPr lang="en-US" sz="2800">
                <a:latin typeface="Calibri"/>
                <a:ea typeface="Open Sans Light"/>
                <a:cs typeface="Calibri"/>
                <a:hlinkClick r:id="rId10"/>
              </a:rPr>
              <a:t>Review Matters </a:t>
            </a:r>
            <a:r>
              <a:rPr lang="en-US" sz="2800">
                <a:latin typeface="Calibri"/>
                <a:ea typeface="Open Sans Light"/>
                <a:cs typeface="Calibri"/>
              </a:rPr>
              <a:t>Blogs for more information</a:t>
            </a:r>
          </a:p>
          <a:p>
            <a:pPr marL="0" indent="0">
              <a:buFont typeface="Arial" panose="020B0604020202020204" pitchFamily="34" charset="0"/>
              <a:buNone/>
            </a:pPr>
            <a:endParaRPr lang="en-US" sz="2000">
              <a:latin typeface="Calibri"/>
            </a:endParaRPr>
          </a:p>
        </p:txBody>
      </p:sp>
    </p:spTree>
    <p:extLst>
      <p:ext uri="{BB962C8B-B14F-4D97-AF65-F5344CB8AC3E}">
        <p14:creationId xmlns:p14="http://schemas.microsoft.com/office/powerpoint/2010/main" val="6840880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c26b516-99a2-46e9-9f5e-24cd0ed530a5"/>
    <lcf76f155ced4ddcb4097134ff3c332f xmlns="989998f2-a2b7-4b44-82b6-b98408f16ef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46887D1DAA6244B670A3DCDEA32DA0" ma:contentTypeVersion="16" ma:contentTypeDescription="Create a new document." ma:contentTypeScope="" ma:versionID="eeeb28a55840b117208eb8b4d033091f">
  <xsd:schema xmlns:xsd="http://www.w3.org/2001/XMLSchema" xmlns:xs="http://www.w3.org/2001/XMLSchema" xmlns:p="http://schemas.microsoft.com/office/2006/metadata/properties" xmlns:ns2="989998f2-a2b7-4b44-82b6-b98408f16ef8" xmlns:ns3="9c26b516-99a2-46e9-9f5e-24cd0ed530a5" targetNamespace="http://schemas.microsoft.com/office/2006/metadata/properties" ma:root="true" ma:fieldsID="a63143dfd7f130d379bedd9efca65d73" ns2:_="" ns3:_="">
    <xsd:import namespace="989998f2-a2b7-4b44-82b6-b98408f16ef8"/>
    <xsd:import namespace="9c26b516-99a2-46e9-9f5e-24cd0ed53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998f2-a2b7-4b44-82b6-b98408f16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26b516-99a2-46e9-9f5e-24cd0ed530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13709c-d772-4161-a2fa-18adeabb9588}" ma:internalName="TaxCatchAll" ma:showField="CatchAllData" ma:web="9c26b516-99a2-46e9-9f5e-24cd0ed530a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12EE83-F210-45E0-89BC-4FE5AE9F1C70}">
  <ds:schemaRefs>
    <ds:schemaRef ds:uri="http://schemas.microsoft.com/sharepoint/v3/contenttype/forms"/>
  </ds:schemaRefs>
</ds:datastoreItem>
</file>

<file path=customXml/itemProps2.xml><?xml version="1.0" encoding="utf-8"?>
<ds:datastoreItem xmlns:ds="http://schemas.openxmlformats.org/officeDocument/2006/customXml" ds:itemID="{8446BB0C-6012-465E-87C1-5EA49490DF4E}">
  <ds:schemaRefs>
    <ds:schemaRef ds:uri="http://purl.org/dc/elements/1.1/"/>
    <ds:schemaRef ds:uri="http://schemas.microsoft.com/office/2006/metadata/properties"/>
    <ds:schemaRef ds:uri="http://purl.org/dc/terms/"/>
    <ds:schemaRef ds:uri="9c26b516-99a2-46e9-9f5e-24cd0ed530a5"/>
    <ds:schemaRef ds:uri="http://schemas.microsoft.com/office/2006/documentManagement/types"/>
    <ds:schemaRef ds:uri="http://schemas.openxmlformats.org/package/2006/metadata/core-properties"/>
    <ds:schemaRef ds:uri="http://schemas.microsoft.com/office/infopath/2007/PartnerControls"/>
    <ds:schemaRef ds:uri="989998f2-a2b7-4b44-82b6-b98408f16ef8"/>
    <ds:schemaRef ds:uri="http://www.w3.org/XML/1998/namespace"/>
    <ds:schemaRef ds:uri="http://purl.org/dc/dcmitype/"/>
  </ds:schemaRefs>
</ds:datastoreItem>
</file>

<file path=customXml/itemProps3.xml><?xml version="1.0" encoding="utf-8"?>
<ds:datastoreItem xmlns:ds="http://schemas.openxmlformats.org/officeDocument/2006/customXml" ds:itemID="{9DDB4D06-B37E-40E4-AF08-65EB03E5D3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9998f2-a2b7-4b44-82b6-b98408f16ef8"/>
    <ds:schemaRef ds:uri="9c26b516-99a2-46e9-9f5e-24cd0ed53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Office 2013 - 2022 Theme</Template>
  <TotalTime>0</TotalTime>
  <Words>2486</Words>
  <Application>Microsoft Office PowerPoint</Application>
  <PresentationFormat>Widescreen</PresentationFormat>
  <Paragraphs>354</Paragraphs>
  <Slides>35</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Source Sans Pro</vt:lpstr>
      <vt:lpstr>Open Sans</vt:lpstr>
      <vt:lpstr>Open Sans Light ITALIC</vt:lpstr>
      <vt:lpstr>Calibri Light</vt:lpstr>
      <vt:lpstr>Arial</vt:lpstr>
      <vt:lpstr>Open Sans ExtraBold</vt:lpstr>
      <vt:lpstr>Calibri</vt:lpstr>
      <vt:lpstr>Open Sans Light</vt:lpstr>
      <vt:lpstr>Wingdings</vt:lpstr>
      <vt:lpstr>Lato</vt:lpstr>
      <vt:lpstr>Office Theme</vt:lpstr>
      <vt:lpstr>Simplified Review Framework for Research Project Grants (RPGs)  </vt:lpstr>
      <vt:lpstr>The Presentation Team</vt:lpstr>
      <vt:lpstr>Agenda</vt:lpstr>
      <vt:lpstr>Background </vt:lpstr>
      <vt:lpstr>Peer Review at NIH</vt:lpstr>
      <vt:lpstr>Previous Communications on the Simplified Review Framework</vt:lpstr>
      <vt:lpstr>How We Got Here-Community Input and NIH Partnership with Extramural Scientists  </vt:lpstr>
      <vt:lpstr>Overview of the  Simplified Review Framework</vt:lpstr>
      <vt:lpstr>Goals for the Simplified Review Framework</vt:lpstr>
      <vt:lpstr>Approach to the Simplified Review Framework </vt:lpstr>
      <vt:lpstr>Approach to the Simplified Review Framework (Cont’d.) </vt:lpstr>
      <vt:lpstr>Five Criteria Reorganized Into Three Factors​</vt:lpstr>
      <vt:lpstr>Reduced Additional Review Considerations</vt:lpstr>
      <vt:lpstr>Community Questions</vt:lpstr>
      <vt:lpstr>Preparing for and tracking changes to notices of funding opportunities (NOFOs)</vt:lpstr>
      <vt:lpstr>NOFOs Must Include the Correct Language About How They Will be Reviewed</vt:lpstr>
      <vt:lpstr>Reissuing Current Funding Opportunities</vt:lpstr>
      <vt:lpstr>When to Expect Reissued NOFOs</vt:lpstr>
      <vt:lpstr>NIH Moving to Updated Application Forms</vt:lpstr>
      <vt:lpstr>Timing and Availability of Application Forms and Instructions</vt:lpstr>
      <vt:lpstr>How You Can Track Changes to NOFOs</vt:lpstr>
      <vt:lpstr>Staying Up to Date on Changes to Funding Opportunities through the NIH Guide </vt:lpstr>
      <vt:lpstr>Search for Notices of Intent to Publish</vt:lpstr>
      <vt:lpstr>Look Out for Notices of Extension</vt:lpstr>
      <vt:lpstr>Sample Funding Opportunity Extended with Additional Due Dates</vt:lpstr>
      <vt:lpstr>Sample Funding Opportunity Reissue – What You'll See in NOFOs Expiring Early</vt:lpstr>
      <vt:lpstr>Sample Funding Opportunity Reissue – What You See in Newly Reissued NOFO</vt:lpstr>
      <vt:lpstr>Opportunities without an Application Package</vt:lpstr>
      <vt:lpstr>We Want to Help You Avoid Any Submission Issues</vt:lpstr>
      <vt:lpstr>More Tips for applicants</vt:lpstr>
      <vt:lpstr>Tips for Preparing Applications</vt:lpstr>
      <vt:lpstr>Preparing the Community for the simplified review framework</vt:lpstr>
      <vt:lpstr>What to Expect Over the Next Year</vt:lpstr>
      <vt:lpstr>Learn More &amp; Stay Informed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dwyerc@od.nih.gov</dc:creator>
  <cp:lastModifiedBy>Dwyer, Cynthia (NIH/OD) [E]</cp:lastModifiedBy>
  <cp:revision>2</cp:revision>
  <dcterms:created xsi:type="dcterms:W3CDTF">2017-11-13T14:56:05Z</dcterms:created>
  <dcterms:modified xsi:type="dcterms:W3CDTF">2024-04-16T21:24:16Z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0x010100FD46887D1DAA6244B670A3DCDEA32DA0</vt:lpwstr>
  </property>
  <property fmtid="{D5CDD505-2E9C-101B-9397-08002B2CF9AE}" pid="3" name="ArticulateGUID">
    <vt:lpwstr>C7EFD0F6-F74F-4E65-8C8B-3AA56B1A7D69</vt:lpwstr>
  </property>
  <property fmtid="{D5CDD505-2E9C-101B-9397-08002B2CF9AE}" pid="4" name="ArticulatePath">
    <vt:lpwstr>https://rippleeffect.sharepoint.com/projects/active/OER/CTComms/2_SlideDeck/New OER Templates/OER_template1</vt:lpwstr>
  </property>
</Properties>
</file>