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470" r:id="rId5"/>
    <p:sldId id="270" r:id="rId6"/>
    <p:sldId id="276" r:id="rId7"/>
    <p:sldId id="693" r:id="rId8"/>
    <p:sldId id="680" r:id="rId9"/>
    <p:sldId id="679" r:id="rId10"/>
    <p:sldId id="692" r:id="rId11"/>
    <p:sldId id="677" r:id="rId12"/>
    <p:sldId id="691" r:id="rId13"/>
    <p:sldId id="675" r:id="rId14"/>
    <p:sldId id="664" r:id="rId15"/>
    <p:sldId id="674" r:id="rId16"/>
    <p:sldId id="694" r:id="rId17"/>
    <p:sldId id="695" r:id="rId18"/>
    <p:sldId id="696" r:id="rId19"/>
    <p:sldId id="538" r:id="rId20"/>
    <p:sldId id="697" r:id="rId21"/>
    <p:sldId id="698" r:id="rId22"/>
    <p:sldId id="688" r:id="rId23"/>
    <p:sldId id="689" r:id="rId24"/>
    <p:sldId id="685" r:id="rId25"/>
    <p:sldId id="699" r:id="rId26"/>
    <p:sldId id="69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let, Michelle (NIH/NINR) [E]" initials="HM([" lastIdx="10" clrIdx="0">
    <p:extLst>
      <p:ext uri="{19B8F6BF-5375-455C-9EA6-DF929625EA0E}">
        <p15:presenceInfo xmlns:p15="http://schemas.microsoft.com/office/powerpoint/2012/main" userId="S::hamletm@nih.gov::3880510d-01c7-4a19-a4ee-221cedba2a04" providerId="AD"/>
      </p:ext>
    </p:extLst>
  </p:cmAuthor>
  <p:cmAuthor id="2" name="Matocha, Martha (NIH/NINR) [E]" initials="MM([" lastIdx="16" clrIdx="1">
    <p:extLst>
      <p:ext uri="{19B8F6BF-5375-455C-9EA6-DF929625EA0E}">
        <p15:presenceInfo xmlns:p15="http://schemas.microsoft.com/office/powerpoint/2012/main" userId="S::matocham@nih.gov::8dc1adb8-4c06-40da-8e0a-e26a138a7b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BB4"/>
    <a:srgbClr val="20558A"/>
    <a:srgbClr val="F58344"/>
    <a:srgbClr val="0F7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F533C-9132-4E59-B069-67556CB339EC}" v="3" dt="2023-01-29T14:00:33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2" autoAdjust="0"/>
    <p:restoredTop sz="86385" autoAdjust="0"/>
  </p:normalViewPr>
  <p:slideViewPr>
    <p:cSldViewPr snapToGrid="0">
      <p:cViewPr varScale="1">
        <p:scale>
          <a:sx n="75" d="100"/>
          <a:sy n="75" d="100"/>
        </p:scale>
        <p:origin x="77" y="2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92"/>
    </p:cViewPr>
  </p:sorterViewPr>
  <p:notesViewPr>
    <p:cSldViewPr snapToGrid="0">
      <p:cViewPr varScale="1">
        <p:scale>
          <a:sx n="85" d="100"/>
          <a:sy n="85" d="100"/>
        </p:scale>
        <p:origin x="3885" y="7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D991F-CF1B-438A-8165-70532334660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3FB608-7858-432E-BD80-3500ABF786AB}">
      <dgm:prSet/>
      <dgm:spPr/>
      <dgm:t>
        <a:bodyPr/>
        <a:lstStyle/>
        <a:p>
          <a:r>
            <a:rPr lang="en-US"/>
            <a:t>Plan ahead</a:t>
          </a:r>
        </a:p>
      </dgm:t>
    </dgm:pt>
    <dgm:pt modelId="{EAD7CD87-9F15-4B9A-87DF-6011E015445D}" type="parTrans" cxnId="{0605EEDA-1B53-4583-B956-178491DA5472}">
      <dgm:prSet/>
      <dgm:spPr/>
      <dgm:t>
        <a:bodyPr/>
        <a:lstStyle/>
        <a:p>
          <a:endParaRPr lang="en-US"/>
        </a:p>
      </dgm:t>
    </dgm:pt>
    <dgm:pt modelId="{E607F822-3C53-4A93-BC11-18F91D2AA962}" type="sibTrans" cxnId="{0605EEDA-1B53-4583-B956-178491DA5472}">
      <dgm:prSet/>
      <dgm:spPr/>
      <dgm:t>
        <a:bodyPr/>
        <a:lstStyle/>
        <a:p>
          <a:endParaRPr lang="en-US"/>
        </a:p>
      </dgm:t>
    </dgm:pt>
    <dgm:pt modelId="{6741A1DD-2669-4158-BBD4-A378E7865050}">
      <dgm:prSet/>
      <dgm:spPr/>
      <dgm:t>
        <a:bodyPr/>
        <a:lstStyle/>
        <a:p>
          <a:r>
            <a:rPr lang="en-US"/>
            <a:t>Find a home for your application</a:t>
          </a:r>
        </a:p>
      </dgm:t>
    </dgm:pt>
    <dgm:pt modelId="{664EB558-1DF4-4AAB-A1D7-ADBEF8180A40}" type="parTrans" cxnId="{91938B41-4B7E-4748-AF6E-416DA6C67A76}">
      <dgm:prSet/>
      <dgm:spPr/>
      <dgm:t>
        <a:bodyPr/>
        <a:lstStyle/>
        <a:p>
          <a:endParaRPr lang="en-US"/>
        </a:p>
      </dgm:t>
    </dgm:pt>
    <dgm:pt modelId="{4611CBEE-05D9-40ED-9376-62AF8091AD73}" type="sibTrans" cxnId="{91938B41-4B7E-4748-AF6E-416DA6C67A76}">
      <dgm:prSet/>
      <dgm:spPr/>
      <dgm:t>
        <a:bodyPr/>
        <a:lstStyle/>
        <a:p>
          <a:endParaRPr lang="en-US"/>
        </a:p>
      </dgm:t>
    </dgm:pt>
    <dgm:pt modelId="{476F0C82-C252-478C-A257-867569F1B8D7}">
      <dgm:prSet/>
      <dgm:spPr/>
      <dgm:t>
        <a:bodyPr/>
        <a:lstStyle/>
        <a:p>
          <a:r>
            <a:rPr lang="en-US"/>
            <a:t>Contact Program Official</a:t>
          </a:r>
        </a:p>
      </dgm:t>
    </dgm:pt>
    <dgm:pt modelId="{39859BFE-238B-420B-AF43-164D79B6F83F}" type="parTrans" cxnId="{1BDBA985-6BA6-4A34-918D-4EEA66F39A13}">
      <dgm:prSet/>
      <dgm:spPr/>
      <dgm:t>
        <a:bodyPr/>
        <a:lstStyle/>
        <a:p>
          <a:endParaRPr lang="en-US"/>
        </a:p>
      </dgm:t>
    </dgm:pt>
    <dgm:pt modelId="{2F80C1A2-301D-4F99-8CF9-A63309D5D947}" type="sibTrans" cxnId="{1BDBA985-6BA6-4A34-918D-4EEA66F39A13}">
      <dgm:prSet/>
      <dgm:spPr/>
      <dgm:t>
        <a:bodyPr/>
        <a:lstStyle/>
        <a:p>
          <a:endParaRPr lang="en-US"/>
        </a:p>
      </dgm:t>
    </dgm:pt>
    <dgm:pt modelId="{DBF633A3-D892-4888-B9A3-9708328CB5FD}">
      <dgm:prSet/>
      <dgm:spPr/>
      <dgm:t>
        <a:bodyPr/>
        <a:lstStyle/>
        <a:p>
          <a:r>
            <a:rPr lang="en-US"/>
            <a:t>Identify the right grant type</a:t>
          </a:r>
        </a:p>
      </dgm:t>
    </dgm:pt>
    <dgm:pt modelId="{2AAD825B-8F8B-4C29-9083-EF74AE32DF7D}" type="parTrans" cxnId="{C0763527-1F2B-478D-AB0D-DF365E8437B6}">
      <dgm:prSet/>
      <dgm:spPr/>
      <dgm:t>
        <a:bodyPr/>
        <a:lstStyle/>
        <a:p>
          <a:endParaRPr lang="en-US"/>
        </a:p>
      </dgm:t>
    </dgm:pt>
    <dgm:pt modelId="{4820CF4E-82FB-40A0-A8A5-4BC20B598CE4}" type="sibTrans" cxnId="{C0763527-1F2B-478D-AB0D-DF365E8437B6}">
      <dgm:prSet/>
      <dgm:spPr/>
      <dgm:t>
        <a:bodyPr/>
        <a:lstStyle/>
        <a:p>
          <a:endParaRPr lang="en-US"/>
        </a:p>
      </dgm:t>
    </dgm:pt>
    <dgm:pt modelId="{6FF0D4E7-2A68-4084-AD59-7B326667CDF4}">
      <dgm:prSet/>
      <dgm:spPr/>
      <dgm:t>
        <a:bodyPr/>
        <a:lstStyle/>
        <a:p>
          <a:r>
            <a:rPr lang="en-US"/>
            <a:t>Read and understand the FOA</a:t>
          </a:r>
        </a:p>
      </dgm:t>
    </dgm:pt>
    <dgm:pt modelId="{0948B882-01B8-4B24-9AD9-9CD891341EE3}" type="parTrans" cxnId="{11F55A23-C681-49BE-BBAC-C001ED0AF403}">
      <dgm:prSet/>
      <dgm:spPr/>
      <dgm:t>
        <a:bodyPr/>
        <a:lstStyle/>
        <a:p>
          <a:endParaRPr lang="en-US"/>
        </a:p>
      </dgm:t>
    </dgm:pt>
    <dgm:pt modelId="{823DD323-13E6-4C80-84B1-859D69B769BE}" type="sibTrans" cxnId="{11F55A23-C681-49BE-BBAC-C001ED0AF403}">
      <dgm:prSet/>
      <dgm:spPr/>
      <dgm:t>
        <a:bodyPr/>
        <a:lstStyle/>
        <a:p>
          <a:endParaRPr lang="en-US"/>
        </a:p>
      </dgm:t>
    </dgm:pt>
    <dgm:pt modelId="{A4068A55-A7AF-435D-B173-3ADAF641CFDB}">
      <dgm:prSet/>
      <dgm:spPr/>
      <dgm:t>
        <a:bodyPr/>
        <a:lstStyle/>
        <a:p>
          <a:r>
            <a:rPr lang="en-US"/>
            <a:t>Be sure to follow instructions</a:t>
          </a:r>
        </a:p>
      </dgm:t>
    </dgm:pt>
    <dgm:pt modelId="{968536F7-47CA-45B0-AC0A-9ACF11E2356F}" type="parTrans" cxnId="{AC77D0CD-B39C-475F-9AB9-42E92BCD479E}">
      <dgm:prSet/>
      <dgm:spPr/>
      <dgm:t>
        <a:bodyPr/>
        <a:lstStyle/>
        <a:p>
          <a:endParaRPr lang="en-US"/>
        </a:p>
      </dgm:t>
    </dgm:pt>
    <dgm:pt modelId="{B5DE5D80-9EE3-4FA5-AC6A-F89F1DEABD57}" type="sibTrans" cxnId="{AC77D0CD-B39C-475F-9AB9-42E92BCD479E}">
      <dgm:prSet/>
      <dgm:spPr/>
      <dgm:t>
        <a:bodyPr/>
        <a:lstStyle/>
        <a:p>
          <a:endParaRPr lang="en-US"/>
        </a:p>
      </dgm:t>
    </dgm:pt>
    <dgm:pt modelId="{03564CDD-112E-47D1-B00A-F1FE2526A423}">
      <dgm:prSet/>
      <dgm:spPr/>
      <dgm:t>
        <a:bodyPr/>
        <a:lstStyle/>
        <a:p>
          <a:r>
            <a:rPr lang="en-US"/>
            <a:t>Watch a mock study section</a:t>
          </a:r>
        </a:p>
      </dgm:t>
    </dgm:pt>
    <dgm:pt modelId="{7E94E3A6-1360-4881-98EF-E91D92C64302}" type="parTrans" cxnId="{2FD131FB-CEA6-40C0-8E4A-62009ECCBF36}">
      <dgm:prSet/>
      <dgm:spPr/>
      <dgm:t>
        <a:bodyPr/>
        <a:lstStyle/>
        <a:p>
          <a:endParaRPr lang="en-US"/>
        </a:p>
      </dgm:t>
    </dgm:pt>
    <dgm:pt modelId="{A60C165B-6815-4E69-9A1F-91AA49B395D5}" type="sibTrans" cxnId="{2FD131FB-CEA6-40C0-8E4A-62009ECCBF36}">
      <dgm:prSet/>
      <dgm:spPr/>
      <dgm:t>
        <a:bodyPr/>
        <a:lstStyle/>
        <a:p>
          <a:endParaRPr lang="en-US"/>
        </a:p>
      </dgm:t>
    </dgm:pt>
    <dgm:pt modelId="{7FD18740-65D7-42D8-9727-53162FAB233A}">
      <dgm:prSet/>
      <dgm:spPr/>
      <dgm:t>
        <a:bodyPr/>
        <a:lstStyle/>
        <a:p>
          <a:r>
            <a:rPr lang="en-US"/>
            <a:t>Align application with review criteria</a:t>
          </a:r>
        </a:p>
      </dgm:t>
    </dgm:pt>
    <dgm:pt modelId="{62D4D1A3-FA32-4B11-BD62-E3166BD05183}" type="parTrans" cxnId="{1D86EC90-FFD2-4259-B9A5-77DDF2D7EAB8}">
      <dgm:prSet/>
      <dgm:spPr/>
      <dgm:t>
        <a:bodyPr/>
        <a:lstStyle/>
        <a:p>
          <a:endParaRPr lang="en-US"/>
        </a:p>
      </dgm:t>
    </dgm:pt>
    <dgm:pt modelId="{C29CB099-26A1-4D2F-BE13-6AD087B72628}" type="sibTrans" cxnId="{1D86EC90-FFD2-4259-B9A5-77DDF2D7EAB8}">
      <dgm:prSet/>
      <dgm:spPr/>
      <dgm:t>
        <a:bodyPr/>
        <a:lstStyle/>
        <a:p>
          <a:endParaRPr lang="en-US"/>
        </a:p>
      </dgm:t>
    </dgm:pt>
    <dgm:pt modelId="{490E737C-49C6-440E-AED8-3D07BC2ABAAC}">
      <dgm:prSet/>
      <dgm:spPr/>
      <dgm:t>
        <a:bodyPr/>
        <a:lstStyle/>
        <a:p>
          <a:r>
            <a:rPr lang="en-US"/>
            <a:t>Make life easy for reviewers</a:t>
          </a:r>
        </a:p>
      </dgm:t>
    </dgm:pt>
    <dgm:pt modelId="{D5C58DB0-43B1-4F89-9720-831BF7B03258}" type="parTrans" cxnId="{7A3214DE-14A8-4128-BC4E-2578E1CE6962}">
      <dgm:prSet/>
      <dgm:spPr/>
      <dgm:t>
        <a:bodyPr/>
        <a:lstStyle/>
        <a:p>
          <a:endParaRPr lang="en-US"/>
        </a:p>
      </dgm:t>
    </dgm:pt>
    <dgm:pt modelId="{F6576F7F-EA07-493E-8CF0-A683FEB9E8D9}" type="sibTrans" cxnId="{7A3214DE-14A8-4128-BC4E-2578E1CE6962}">
      <dgm:prSet/>
      <dgm:spPr/>
      <dgm:t>
        <a:bodyPr/>
        <a:lstStyle/>
        <a:p>
          <a:endParaRPr lang="en-US"/>
        </a:p>
      </dgm:t>
    </dgm:pt>
    <dgm:pt modelId="{4539AE30-2C23-4960-B885-C3258294EA34}">
      <dgm:prSet/>
      <dgm:spPr/>
      <dgm:t>
        <a:bodyPr/>
        <a:lstStyle/>
        <a:p>
          <a:r>
            <a:rPr lang="en-US"/>
            <a:t>General advice</a:t>
          </a:r>
        </a:p>
      </dgm:t>
    </dgm:pt>
    <dgm:pt modelId="{98ED87D8-342A-4771-9519-E1C6A66DAA53}" type="parTrans" cxnId="{88C91DE3-47F3-4D09-9B27-FB8089B2058C}">
      <dgm:prSet/>
      <dgm:spPr/>
      <dgm:t>
        <a:bodyPr/>
        <a:lstStyle/>
        <a:p>
          <a:endParaRPr lang="en-US"/>
        </a:p>
      </dgm:t>
    </dgm:pt>
    <dgm:pt modelId="{D37D4E46-5B73-497C-BF9C-266CAE85C404}" type="sibTrans" cxnId="{88C91DE3-47F3-4D09-9B27-FB8089B2058C}">
      <dgm:prSet/>
      <dgm:spPr/>
      <dgm:t>
        <a:bodyPr/>
        <a:lstStyle/>
        <a:p>
          <a:endParaRPr lang="en-US"/>
        </a:p>
      </dgm:t>
    </dgm:pt>
    <dgm:pt modelId="{90C88DA2-7DDB-4FDA-81E0-556C707F7B7D}" type="pres">
      <dgm:prSet presAssocID="{E58D991F-CF1B-438A-8165-705323346609}" presName="Name0" presStyleCnt="0">
        <dgm:presLayoutVars>
          <dgm:dir/>
          <dgm:resizeHandles val="exact"/>
        </dgm:presLayoutVars>
      </dgm:prSet>
      <dgm:spPr/>
    </dgm:pt>
    <dgm:pt modelId="{AE0DEB11-B0DA-472A-87A9-A3EC5F577E64}" type="pres">
      <dgm:prSet presAssocID="{D73FB608-7858-432E-BD80-3500ABF786AB}" presName="node" presStyleLbl="node1" presStyleIdx="0" presStyleCnt="10">
        <dgm:presLayoutVars>
          <dgm:bulletEnabled val="1"/>
        </dgm:presLayoutVars>
      </dgm:prSet>
      <dgm:spPr/>
    </dgm:pt>
    <dgm:pt modelId="{97FB0C85-0CDF-4BDC-B4B4-E87662E46076}" type="pres">
      <dgm:prSet presAssocID="{E607F822-3C53-4A93-BC11-18F91D2AA962}" presName="sibTrans" presStyleLbl="sibTrans1D1" presStyleIdx="0" presStyleCnt="9"/>
      <dgm:spPr/>
    </dgm:pt>
    <dgm:pt modelId="{313009A1-5799-4F87-B47A-DA58678AD276}" type="pres">
      <dgm:prSet presAssocID="{E607F822-3C53-4A93-BC11-18F91D2AA962}" presName="connectorText" presStyleLbl="sibTrans1D1" presStyleIdx="0" presStyleCnt="9"/>
      <dgm:spPr/>
    </dgm:pt>
    <dgm:pt modelId="{3A8D421F-6F4B-40EB-AF9D-64805901B471}" type="pres">
      <dgm:prSet presAssocID="{6741A1DD-2669-4158-BBD4-A378E7865050}" presName="node" presStyleLbl="node1" presStyleIdx="1" presStyleCnt="10">
        <dgm:presLayoutVars>
          <dgm:bulletEnabled val="1"/>
        </dgm:presLayoutVars>
      </dgm:prSet>
      <dgm:spPr/>
    </dgm:pt>
    <dgm:pt modelId="{3BF3B94F-7606-47B1-B3BE-E88893250D97}" type="pres">
      <dgm:prSet presAssocID="{4611CBEE-05D9-40ED-9376-62AF8091AD73}" presName="sibTrans" presStyleLbl="sibTrans1D1" presStyleIdx="1" presStyleCnt="9"/>
      <dgm:spPr/>
    </dgm:pt>
    <dgm:pt modelId="{5DAD4084-4F56-4D6B-B708-EF600062941E}" type="pres">
      <dgm:prSet presAssocID="{4611CBEE-05D9-40ED-9376-62AF8091AD73}" presName="connectorText" presStyleLbl="sibTrans1D1" presStyleIdx="1" presStyleCnt="9"/>
      <dgm:spPr/>
    </dgm:pt>
    <dgm:pt modelId="{0FE4F5DA-E2D9-49B2-AF32-407620489F03}" type="pres">
      <dgm:prSet presAssocID="{476F0C82-C252-478C-A257-867569F1B8D7}" presName="node" presStyleLbl="node1" presStyleIdx="2" presStyleCnt="10">
        <dgm:presLayoutVars>
          <dgm:bulletEnabled val="1"/>
        </dgm:presLayoutVars>
      </dgm:prSet>
      <dgm:spPr/>
    </dgm:pt>
    <dgm:pt modelId="{DC731D1E-C1D6-4D5C-88BB-03C18FA77596}" type="pres">
      <dgm:prSet presAssocID="{2F80C1A2-301D-4F99-8CF9-A63309D5D947}" presName="sibTrans" presStyleLbl="sibTrans1D1" presStyleIdx="2" presStyleCnt="9"/>
      <dgm:spPr/>
    </dgm:pt>
    <dgm:pt modelId="{A04E9111-9759-4F1D-951E-0B47D002C415}" type="pres">
      <dgm:prSet presAssocID="{2F80C1A2-301D-4F99-8CF9-A63309D5D947}" presName="connectorText" presStyleLbl="sibTrans1D1" presStyleIdx="2" presStyleCnt="9"/>
      <dgm:spPr/>
    </dgm:pt>
    <dgm:pt modelId="{060C2DD1-67B2-4223-9410-A8E309D91C8E}" type="pres">
      <dgm:prSet presAssocID="{DBF633A3-D892-4888-B9A3-9708328CB5FD}" presName="node" presStyleLbl="node1" presStyleIdx="3" presStyleCnt="10">
        <dgm:presLayoutVars>
          <dgm:bulletEnabled val="1"/>
        </dgm:presLayoutVars>
      </dgm:prSet>
      <dgm:spPr/>
    </dgm:pt>
    <dgm:pt modelId="{89B8B028-524C-4F99-B8E7-24C8DFF92181}" type="pres">
      <dgm:prSet presAssocID="{4820CF4E-82FB-40A0-A8A5-4BC20B598CE4}" presName="sibTrans" presStyleLbl="sibTrans1D1" presStyleIdx="3" presStyleCnt="9"/>
      <dgm:spPr/>
    </dgm:pt>
    <dgm:pt modelId="{8E865B9A-488A-40B6-9787-0E876F63DA02}" type="pres">
      <dgm:prSet presAssocID="{4820CF4E-82FB-40A0-A8A5-4BC20B598CE4}" presName="connectorText" presStyleLbl="sibTrans1D1" presStyleIdx="3" presStyleCnt="9"/>
      <dgm:spPr/>
    </dgm:pt>
    <dgm:pt modelId="{522771F9-1A8D-4201-9C5C-09EE9DF40F03}" type="pres">
      <dgm:prSet presAssocID="{6FF0D4E7-2A68-4084-AD59-7B326667CDF4}" presName="node" presStyleLbl="node1" presStyleIdx="4" presStyleCnt="10">
        <dgm:presLayoutVars>
          <dgm:bulletEnabled val="1"/>
        </dgm:presLayoutVars>
      </dgm:prSet>
      <dgm:spPr/>
    </dgm:pt>
    <dgm:pt modelId="{4FE52B3E-D555-4850-960F-DC9487F662FD}" type="pres">
      <dgm:prSet presAssocID="{823DD323-13E6-4C80-84B1-859D69B769BE}" presName="sibTrans" presStyleLbl="sibTrans1D1" presStyleIdx="4" presStyleCnt="9"/>
      <dgm:spPr/>
    </dgm:pt>
    <dgm:pt modelId="{9248F69A-D194-48FB-8E10-DB0A3D8AAC09}" type="pres">
      <dgm:prSet presAssocID="{823DD323-13E6-4C80-84B1-859D69B769BE}" presName="connectorText" presStyleLbl="sibTrans1D1" presStyleIdx="4" presStyleCnt="9"/>
      <dgm:spPr/>
    </dgm:pt>
    <dgm:pt modelId="{E61385AE-0FB6-421D-AD3C-8F25352C657E}" type="pres">
      <dgm:prSet presAssocID="{A4068A55-A7AF-435D-B173-3ADAF641CFDB}" presName="node" presStyleLbl="node1" presStyleIdx="5" presStyleCnt="10">
        <dgm:presLayoutVars>
          <dgm:bulletEnabled val="1"/>
        </dgm:presLayoutVars>
      </dgm:prSet>
      <dgm:spPr/>
    </dgm:pt>
    <dgm:pt modelId="{36FA8366-BCDD-4AB5-B0CD-4FC6546529E1}" type="pres">
      <dgm:prSet presAssocID="{B5DE5D80-9EE3-4FA5-AC6A-F89F1DEABD57}" presName="sibTrans" presStyleLbl="sibTrans1D1" presStyleIdx="5" presStyleCnt="9"/>
      <dgm:spPr/>
    </dgm:pt>
    <dgm:pt modelId="{6E2374D2-0F36-48AF-B063-73639B77CD1A}" type="pres">
      <dgm:prSet presAssocID="{B5DE5D80-9EE3-4FA5-AC6A-F89F1DEABD57}" presName="connectorText" presStyleLbl="sibTrans1D1" presStyleIdx="5" presStyleCnt="9"/>
      <dgm:spPr/>
    </dgm:pt>
    <dgm:pt modelId="{BD08E127-0912-4CF3-946F-D85CB7B48FC9}" type="pres">
      <dgm:prSet presAssocID="{03564CDD-112E-47D1-B00A-F1FE2526A423}" presName="node" presStyleLbl="node1" presStyleIdx="6" presStyleCnt="10">
        <dgm:presLayoutVars>
          <dgm:bulletEnabled val="1"/>
        </dgm:presLayoutVars>
      </dgm:prSet>
      <dgm:spPr/>
    </dgm:pt>
    <dgm:pt modelId="{169B7DAD-D8DB-40BA-840A-6F0D14968DD3}" type="pres">
      <dgm:prSet presAssocID="{A60C165B-6815-4E69-9A1F-91AA49B395D5}" presName="sibTrans" presStyleLbl="sibTrans1D1" presStyleIdx="6" presStyleCnt="9"/>
      <dgm:spPr/>
    </dgm:pt>
    <dgm:pt modelId="{DF6AAC12-86E1-42A3-AC0D-0D4B84E95241}" type="pres">
      <dgm:prSet presAssocID="{A60C165B-6815-4E69-9A1F-91AA49B395D5}" presName="connectorText" presStyleLbl="sibTrans1D1" presStyleIdx="6" presStyleCnt="9"/>
      <dgm:spPr/>
    </dgm:pt>
    <dgm:pt modelId="{ACDAEA95-2621-4F8C-B348-0DA3FED7F111}" type="pres">
      <dgm:prSet presAssocID="{7FD18740-65D7-42D8-9727-53162FAB233A}" presName="node" presStyleLbl="node1" presStyleIdx="7" presStyleCnt="10">
        <dgm:presLayoutVars>
          <dgm:bulletEnabled val="1"/>
        </dgm:presLayoutVars>
      </dgm:prSet>
      <dgm:spPr/>
    </dgm:pt>
    <dgm:pt modelId="{B63B8E82-5ED9-46FC-B4A0-ACEAB3C9B6EA}" type="pres">
      <dgm:prSet presAssocID="{C29CB099-26A1-4D2F-BE13-6AD087B72628}" presName="sibTrans" presStyleLbl="sibTrans1D1" presStyleIdx="7" presStyleCnt="9"/>
      <dgm:spPr/>
    </dgm:pt>
    <dgm:pt modelId="{A9C252BF-7546-44DC-811F-FE882F832311}" type="pres">
      <dgm:prSet presAssocID="{C29CB099-26A1-4D2F-BE13-6AD087B72628}" presName="connectorText" presStyleLbl="sibTrans1D1" presStyleIdx="7" presStyleCnt="9"/>
      <dgm:spPr/>
    </dgm:pt>
    <dgm:pt modelId="{F6FAC084-8847-4C05-87FA-5BA807B5520C}" type="pres">
      <dgm:prSet presAssocID="{490E737C-49C6-440E-AED8-3D07BC2ABAAC}" presName="node" presStyleLbl="node1" presStyleIdx="8" presStyleCnt="10">
        <dgm:presLayoutVars>
          <dgm:bulletEnabled val="1"/>
        </dgm:presLayoutVars>
      </dgm:prSet>
      <dgm:spPr/>
    </dgm:pt>
    <dgm:pt modelId="{18A20179-E98D-4F62-B056-3153E61BAFAA}" type="pres">
      <dgm:prSet presAssocID="{F6576F7F-EA07-493E-8CF0-A683FEB9E8D9}" presName="sibTrans" presStyleLbl="sibTrans1D1" presStyleIdx="8" presStyleCnt="9"/>
      <dgm:spPr/>
    </dgm:pt>
    <dgm:pt modelId="{378076D4-E988-4559-BCB9-B2FAC0C4901A}" type="pres">
      <dgm:prSet presAssocID="{F6576F7F-EA07-493E-8CF0-A683FEB9E8D9}" presName="connectorText" presStyleLbl="sibTrans1D1" presStyleIdx="8" presStyleCnt="9"/>
      <dgm:spPr/>
    </dgm:pt>
    <dgm:pt modelId="{F317F151-6252-4348-A6E1-BC0F1F586295}" type="pres">
      <dgm:prSet presAssocID="{4539AE30-2C23-4960-B885-C3258294EA34}" presName="node" presStyleLbl="node1" presStyleIdx="9" presStyleCnt="10">
        <dgm:presLayoutVars>
          <dgm:bulletEnabled val="1"/>
        </dgm:presLayoutVars>
      </dgm:prSet>
      <dgm:spPr/>
    </dgm:pt>
  </dgm:ptLst>
  <dgm:cxnLst>
    <dgm:cxn modelId="{3414C602-123F-454E-8186-EF2DAF6D1B20}" type="presOf" srcId="{4820CF4E-82FB-40A0-A8A5-4BC20B598CE4}" destId="{89B8B028-524C-4F99-B8E7-24C8DFF92181}" srcOrd="0" destOrd="0" presId="urn:microsoft.com/office/officeart/2016/7/layout/RepeatingBendingProcessNew"/>
    <dgm:cxn modelId="{69E24606-157A-4AB2-9599-0C750A4AEFA7}" type="presOf" srcId="{823DD323-13E6-4C80-84B1-859D69B769BE}" destId="{4FE52B3E-D555-4850-960F-DC9487F662FD}" srcOrd="0" destOrd="0" presId="urn:microsoft.com/office/officeart/2016/7/layout/RepeatingBendingProcessNew"/>
    <dgm:cxn modelId="{EC13860A-ECA5-4D8F-86EC-E4317EA443AD}" type="presOf" srcId="{B5DE5D80-9EE3-4FA5-AC6A-F89F1DEABD57}" destId="{6E2374D2-0F36-48AF-B063-73639B77CD1A}" srcOrd="1" destOrd="0" presId="urn:microsoft.com/office/officeart/2016/7/layout/RepeatingBendingProcessNew"/>
    <dgm:cxn modelId="{10985B12-3E91-44EC-AA66-FFB00BB9CD38}" type="presOf" srcId="{E607F822-3C53-4A93-BC11-18F91D2AA962}" destId="{97FB0C85-0CDF-4BDC-B4B4-E87662E46076}" srcOrd="0" destOrd="0" presId="urn:microsoft.com/office/officeart/2016/7/layout/RepeatingBendingProcessNew"/>
    <dgm:cxn modelId="{4F449517-F9C7-4C59-840C-65D94CB66920}" type="presOf" srcId="{B5DE5D80-9EE3-4FA5-AC6A-F89F1DEABD57}" destId="{36FA8366-BCDD-4AB5-B0CD-4FC6546529E1}" srcOrd="0" destOrd="0" presId="urn:microsoft.com/office/officeart/2016/7/layout/RepeatingBendingProcessNew"/>
    <dgm:cxn modelId="{11F55A23-C681-49BE-BBAC-C001ED0AF403}" srcId="{E58D991F-CF1B-438A-8165-705323346609}" destId="{6FF0D4E7-2A68-4084-AD59-7B326667CDF4}" srcOrd="4" destOrd="0" parTransId="{0948B882-01B8-4B24-9AD9-9CD891341EE3}" sibTransId="{823DD323-13E6-4C80-84B1-859D69B769BE}"/>
    <dgm:cxn modelId="{E90AF724-7D12-4B22-8631-F5821AB7B50D}" type="presOf" srcId="{2F80C1A2-301D-4F99-8CF9-A63309D5D947}" destId="{DC731D1E-C1D6-4D5C-88BB-03C18FA77596}" srcOrd="0" destOrd="0" presId="urn:microsoft.com/office/officeart/2016/7/layout/RepeatingBendingProcessNew"/>
    <dgm:cxn modelId="{C0763527-1F2B-478D-AB0D-DF365E8437B6}" srcId="{E58D991F-CF1B-438A-8165-705323346609}" destId="{DBF633A3-D892-4888-B9A3-9708328CB5FD}" srcOrd="3" destOrd="0" parTransId="{2AAD825B-8F8B-4C29-9083-EF74AE32DF7D}" sibTransId="{4820CF4E-82FB-40A0-A8A5-4BC20B598CE4}"/>
    <dgm:cxn modelId="{6F86AF33-78B8-4FB9-9899-C1B4C41391BB}" type="presOf" srcId="{F6576F7F-EA07-493E-8CF0-A683FEB9E8D9}" destId="{378076D4-E988-4559-BCB9-B2FAC0C4901A}" srcOrd="1" destOrd="0" presId="urn:microsoft.com/office/officeart/2016/7/layout/RepeatingBendingProcessNew"/>
    <dgm:cxn modelId="{45433A3A-2F5F-47C8-817F-D4B1DC9537DF}" type="presOf" srcId="{490E737C-49C6-440E-AED8-3D07BC2ABAAC}" destId="{F6FAC084-8847-4C05-87FA-5BA807B5520C}" srcOrd="0" destOrd="0" presId="urn:microsoft.com/office/officeart/2016/7/layout/RepeatingBendingProcessNew"/>
    <dgm:cxn modelId="{7CD8A63B-942D-41C1-92B4-24DE81BAF77B}" type="presOf" srcId="{476F0C82-C252-478C-A257-867569F1B8D7}" destId="{0FE4F5DA-E2D9-49B2-AF32-407620489F03}" srcOrd="0" destOrd="0" presId="urn:microsoft.com/office/officeart/2016/7/layout/RepeatingBendingProcessNew"/>
    <dgm:cxn modelId="{B2BAE55C-CC1D-4E4A-B82E-C0110314E00B}" type="presOf" srcId="{A4068A55-A7AF-435D-B173-3ADAF641CFDB}" destId="{E61385AE-0FB6-421D-AD3C-8F25352C657E}" srcOrd="0" destOrd="0" presId="urn:microsoft.com/office/officeart/2016/7/layout/RepeatingBendingProcessNew"/>
    <dgm:cxn modelId="{91938B41-4B7E-4748-AF6E-416DA6C67A76}" srcId="{E58D991F-CF1B-438A-8165-705323346609}" destId="{6741A1DD-2669-4158-BBD4-A378E7865050}" srcOrd="1" destOrd="0" parTransId="{664EB558-1DF4-4AAB-A1D7-ADBEF8180A40}" sibTransId="{4611CBEE-05D9-40ED-9376-62AF8091AD73}"/>
    <dgm:cxn modelId="{3F4C9E63-4D9E-4DC1-8670-04D805BAB287}" type="presOf" srcId="{4611CBEE-05D9-40ED-9376-62AF8091AD73}" destId="{3BF3B94F-7606-47B1-B3BE-E88893250D97}" srcOrd="0" destOrd="0" presId="urn:microsoft.com/office/officeart/2016/7/layout/RepeatingBendingProcessNew"/>
    <dgm:cxn modelId="{58114E66-5105-44D4-BAC9-33613EF568C0}" type="presOf" srcId="{DBF633A3-D892-4888-B9A3-9708328CB5FD}" destId="{060C2DD1-67B2-4223-9410-A8E309D91C8E}" srcOrd="0" destOrd="0" presId="urn:microsoft.com/office/officeart/2016/7/layout/RepeatingBendingProcessNew"/>
    <dgm:cxn modelId="{37E4624B-6062-4D08-A357-3148D79F0704}" type="presOf" srcId="{E58D991F-CF1B-438A-8165-705323346609}" destId="{90C88DA2-7DDB-4FDA-81E0-556C707F7B7D}" srcOrd="0" destOrd="0" presId="urn:microsoft.com/office/officeart/2016/7/layout/RepeatingBendingProcessNew"/>
    <dgm:cxn modelId="{18FDBF78-09EB-4AED-8055-44EE78B4B58F}" type="presOf" srcId="{A60C165B-6815-4E69-9A1F-91AA49B395D5}" destId="{169B7DAD-D8DB-40BA-840A-6F0D14968DD3}" srcOrd="0" destOrd="0" presId="urn:microsoft.com/office/officeart/2016/7/layout/RepeatingBendingProcessNew"/>
    <dgm:cxn modelId="{7C53E77D-BFB4-42AC-BE39-9F07C5BC78DC}" type="presOf" srcId="{C29CB099-26A1-4D2F-BE13-6AD087B72628}" destId="{A9C252BF-7546-44DC-811F-FE882F832311}" srcOrd="1" destOrd="0" presId="urn:microsoft.com/office/officeart/2016/7/layout/RepeatingBendingProcessNew"/>
    <dgm:cxn modelId="{1BDBA985-6BA6-4A34-918D-4EEA66F39A13}" srcId="{E58D991F-CF1B-438A-8165-705323346609}" destId="{476F0C82-C252-478C-A257-867569F1B8D7}" srcOrd="2" destOrd="0" parTransId="{39859BFE-238B-420B-AF43-164D79B6F83F}" sibTransId="{2F80C1A2-301D-4F99-8CF9-A63309D5D947}"/>
    <dgm:cxn modelId="{8F466C8A-AA06-4045-A581-2994EE978680}" type="presOf" srcId="{4820CF4E-82FB-40A0-A8A5-4BC20B598CE4}" destId="{8E865B9A-488A-40B6-9787-0E876F63DA02}" srcOrd="1" destOrd="0" presId="urn:microsoft.com/office/officeart/2016/7/layout/RepeatingBendingProcessNew"/>
    <dgm:cxn modelId="{060A648B-DF0F-4073-A3A5-CB6E2B2C84FF}" type="presOf" srcId="{7FD18740-65D7-42D8-9727-53162FAB233A}" destId="{ACDAEA95-2621-4F8C-B348-0DA3FED7F111}" srcOrd="0" destOrd="0" presId="urn:microsoft.com/office/officeart/2016/7/layout/RepeatingBendingProcessNew"/>
    <dgm:cxn modelId="{07B23590-44B2-44AA-8CE0-2647223F6312}" type="presOf" srcId="{2F80C1A2-301D-4F99-8CF9-A63309D5D947}" destId="{A04E9111-9759-4F1D-951E-0B47D002C415}" srcOrd="1" destOrd="0" presId="urn:microsoft.com/office/officeart/2016/7/layout/RepeatingBendingProcessNew"/>
    <dgm:cxn modelId="{1D86EC90-FFD2-4259-B9A5-77DDF2D7EAB8}" srcId="{E58D991F-CF1B-438A-8165-705323346609}" destId="{7FD18740-65D7-42D8-9727-53162FAB233A}" srcOrd="7" destOrd="0" parTransId="{62D4D1A3-FA32-4B11-BD62-E3166BD05183}" sibTransId="{C29CB099-26A1-4D2F-BE13-6AD087B72628}"/>
    <dgm:cxn modelId="{A8953693-42EC-41B2-AD18-EE3F65B4F55F}" type="presOf" srcId="{4539AE30-2C23-4960-B885-C3258294EA34}" destId="{F317F151-6252-4348-A6E1-BC0F1F586295}" srcOrd="0" destOrd="0" presId="urn:microsoft.com/office/officeart/2016/7/layout/RepeatingBendingProcessNew"/>
    <dgm:cxn modelId="{8996119C-8129-4CAF-8694-190A768EFC81}" type="presOf" srcId="{6FF0D4E7-2A68-4084-AD59-7B326667CDF4}" destId="{522771F9-1A8D-4201-9C5C-09EE9DF40F03}" srcOrd="0" destOrd="0" presId="urn:microsoft.com/office/officeart/2016/7/layout/RepeatingBendingProcessNew"/>
    <dgm:cxn modelId="{F38A799D-E77B-407C-8702-D51497D9D9BA}" type="presOf" srcId="{D73FB608-7858-432E-BD80-3500ABF786AB}" destId="{AE0DEB11-B0DA-472A-87A9-A3EC5F577E64}" srcOrd="0" destOrd="0" presId="urn:microsoft.com/office/officeart/2016/7/layout/RepeatingBendingProcessNew"/>
    <dgm:cxn modelId="{0D9627A9-C9FE-4C4A-BDFB-E57CD760C71C}" type="presOf" srcId="{03564CDD-112E-47D1-B00A-F1FE2526A423}" destId="{BD08E127-0912-4CF3-946F-D85CB7B48FC9}" srcOrd="0" destOrd="0" presId="urn:microsoft.com/office/officeart/2016/7/layout/RepeatingBendingProcessNew"/>
    <dgm:cxn modelId="{9398F0C0-45BA-4D7F-84CF-056AC7488774}" type="presOf" srcId="{F6576F7F-EA07-493E-8CF0-A683FEB9E8D9}" destId="{18A20179-E98D-4F62-B056-3153E61BAFAA}" srcOrd="0" destOrd="0" presId="urn:microsoft.com/office/officeart/2016/7/layout/RepeatingBendingProcessNew"/>
    <dgm:cxn modelId="{AC77D0CD-B39C-475F-9AB9-42E92BCD479E}" srcId="{E58D991F-CF1B-438A-8165-705323346609}" destId="{A4068A55-A7AF-435D-B173-3ADAF641CFDB}" srcOrd="5" destOrd="0" parTransId="{968536F7-47CA-45B0-AC0A-9ACF11E2356F}" sibTransId="{B5DE5D80-9EE3-4FA5-AC6A-F89F1DEABD57}"/>
    <dgm:cxn modelId="{2C9DFDCF-E06D-4787-80C0-D96696F22011}" type="presOf" srcId="{C29CB099-26A1-4D2F-BE13-6AD087B72628}" destId="{B63B8E82-5ED9-46FC-B4A0-ACEAB3C9B6EA}" srcOrd="0" destOrd="0" presId="urn:microsoft.com/office/officeart/2016/7/layout/RepeatingBendingProcessNew"/>
    <dgm:cxn modelId="{4CE883D7-D9FF-429A-B75C-CF40EA7BC4BF}" type="presOf" srcId="{4611CBEE-05D9-40ED-9376-62AF8091AD73}" destId="{5DAD4084-4F56-4D6B-B708-EF600062941E}" srcOrd="1" destOrd="0" presId="urn:microsoft.com/office/officeart/2016/7/layout/RepeatingBendingProcessNew"/>
    <dgm:cxn modelId="{0605EEDA-1B53-4583-B956-178491DA5472}" srcId="{E58D991F-CF1B-438A-8165-705323346609}" destId="{D73FB608-7858-432E-BD80-3500ABF786AB}" srcOrd="0" destOrd="0" parTransId="{EAD7CD87-9F15-4B9A-87DF-6011E015445D}" sibTransId="{E607F822-3C53-4A93-BC11-18F91D2AA962}"/>
    <dgm:cxn modelId="{7A3214DE-14A8-4128-BC4E-2578E1CE6962}" srcId="{E58D991F-CF1B-438A-8165-705323346609}" destId="{490E737C-49C6-440E-AED8-3D07BC2ABAAC}" srcOrd="8" destOrd="0" parTransId="{D5C58DB0-43B1-4F89-9720-831BF7B03258}" sibTransId="{F6576F7F-EA07-493E-8CF0-A683FEB9E8D9}"/>
    <dgm:cxn modelId="{B47EC6E2-0E3C-4A4F-A246-0E2A15E1753D}" type="presOf" srcId="{E607F822-3C53-4A93-BC11-18F91D2AA962}" destId="{313009A1-5799-4F87-B47A-DA58678AD276}" srcOrd="1" destOrd="0" presId="urn:microsoft.com/office/officeart/2016/7/layout/RepeatingBendingProcessNew"/>
    <dgm:cxn modelId="{88C91DE3-47F3-4D09-9B27-FB8089B2058C}" srcId="{E58D991F-CF1B-438A-8165-705323346609}" destId="{4539AE30-2C23-4960-B885-C3258294EA34}" srcOrd="9" destOrd="0" parTransId="{98ED87D8-342A-4771-9519-E1C6A66DAA53}" sibTransId="{D37D4E46-5B73-497C-BF9C-266CAE85C404}"/>
    <dgm:cxn modelId="{C12B80EF-B96C-43BE-AD72-6DFA1E9D71A8}" type="presOf" srcId="{6741A1DD-2669-4158-BBD4-A378E7865050}" destId="{3A8D421F-6F4B-40EB-AF9D-64805901B471}" srcOrd="0" destOrd="0" presId="urn:microsoft.com/office/officeart/2016/7/layout/RepeatingBendingProcessNew"/>
    <dgm:cxn modelId="{543C74F7-108F-46E3-A0A3-2E810630B726}" type="presOf" srcId="{823DD323-13E6-4C80-84B1-859D69B769BE}" destId="{9248F69A-D194-48FB-8E10-DB0A3D8AAC09}" srcOrd="1" destOrd="0" presId="urn:microsoft.com/office/officeart/2016/7/layout/RepeatingBendingProcessNew"/>
    <dgm:cxn modelId="{F6A32AF8-E383-402E-8EF9-66746FBC0481}" type="presOf" srcId="{A60C165B-6815-4E69-9A1F-91AA49B395D5}" destId="{DF6AAC12-86E1-42A3-AC0D-0D4B84E95241}" srcOrd="1" destOrd="0" presId="urn:microsoft.com/office/officeart/2016/7/layout/RepeatingBendingProcessNew"/>
    <dgm:cxn modelId="{2FD131FB-CEA6-40C0-8E4A-62009ECCBF36}" srcId="{E58D991F-CF1B-438A-8165-705323346609}" destId="{03564CDD-112E-47D1-B00A-F1FE2526A423}" srcOrd="6" destOrd="0" parTransId="{7E94E3A6-1360-4881-98EF-E91D92C64302}" sibTransId="{A60C165B-6815-4E69-9A1F-91AA49B395D5}"/>
    <dgm:cxn modelId="{0344E91B-733A-4DE7-9DC9-C52C3E49B63B}" type="presParOf" srcId="{90C88DA2-7DDB-4FDA-81E0-556C707F7B7D}" destId="{AE0DEB11-B0DA-472A-87A9-A3EC5F577E64}" srcOrd="0" destOrd="0" presId="urn:microsoft.com/office/officeart/2016/7/layout/RepeatingBendingProcessNew"/>
    <dgm:cxn modelId="{082C534E-EEB8-4252-BB0A-22651EA2B7D7}" type="presParOf" srcId="{90C88DA2-7DDB-4FDA-81E0-556C707F7B7D}" destId="{97FB0C85-0CDF-4BDC-B4B4-E87662E46076}" srcOrd="1" destOrd="0" presId="urn:microsoft.com/office/officeart/2016/7/layout/RepeatingBendingProcessNew"/>
    <dgm:cxn modelId="{AE0AD69A-CF7A-467D-A061-9D6676C1AF18}" type="presParOf" srcId="{97FB0C85-0CDF-4BDC-B4B4-E87662E46076}" destId="{313009A1-5799-4F87-B47A-DA58678AD276}" srcOrd="0" destOrd="0" presId="urn:microsoft.com/office/officeart/2016/7/layout/RepeatingBendingProcessNew"/>
    <dgm:cxn modelId="{175119B1-7839-4615-BF8C-A8B2CE922165}" type="presParOf" srcId="{90C88DA2-7DDB-4FDA-81E0-556C707F7B7D}" destId="{3A8D421F-6F4B-40EB-AF9D-64805901B471}" srcOrd="2" destOrd="0" presId="urn:microsoft.com/office/officeart/2016/7/layout/RepeatingBendingProcessNew"/>
    <dgm:cxn modelId="{AD9E742B-0E6F-4BC0-B50A-7E0F6AFDD519}" type="presParOf" srcId="{90C88DA2-7DDB-4FDA-81E0-556C707F7B7D}" destId="{3BF3B94F-7606-47B1-B3BE-E88893250D97}" srcOrd="3" destOrd="0" presId="urn:microsoft.com/office/officeart/2016/7/layout/RepeatingBendingProcessNew"/>
    <dgm:cxn modelId="{935E78FD-AD28-46D6-9517-07A70643B457}" type="presParOf" srcId="{3BF3B94F-7606-47B1-B3BE-E88893250D97}" destId="{5DAD4084-4F56-4D6B-B708-EF600062941E}" srcOrd="0" destOrd="0" presId="urn:microsoft.com/office/officeart/2016/7/layout/RepeatingBendingProcessNew"/>
    <dgm:cxn modelId="{6D6EE253-2872-4308-ABA3-AAE25A9E71A0}" type="presParOf" srcId="{90C88DA2-7DDB-4FDA-81E0-556C707F7B7D}" destId="{0FE4F5DA-E2D9-49B2-AF32-407620489F03}" srcOrd="4" destOrd="0" presId="urn:microsoft.com/office/officeart/2016/7/layout/RepeatingBendingProcessNew"/>
    <dgm:cxn modelId="{9E5EE1C0-1CBC-4321-9C8B-110B21376609}" type="presParOf" srcId="{90C88DA2-7DDB-4FDA-81E0-556C707F7B7D}" destId="{DC731D1E-C1D6-4D5C-88BB-03C18FA77596}" srcOrd="5" destOrd="0" presId="urn:microsoft.com/office/officeart/2016/7/layout/RepeatingBendingProcessNew"/>
    <dgm:cxn modelId="{1A1BD04C-AC90-447E-BE49-E36013EAA2C4}" type="presParOf" srcId="{DC731D1E-C1D6-4D5C-88BB-03C18FA77596}" destId="{A04E9111-9759-4F1D-951E-0B47D002C415}" srcOrd="0" destOrd="0" presId="urn:microsoft.com/office/officeart/2016/7/layout/RepeatingBendingProcessNew"/>
    <dgm:cxn modelId="{A2B89BC7-867A-45C2-918D-A3367F7DC257}" type="presParOf" srcId="{90C88DA2-7DDB-4FDA-81E0-556C707F7B7D}" destId="{060C2DD1-67B2-4223-9410-A8E309D91C8E}" srcOrd="6" destOrd="0" presId="urn:microsoft.com/office/officeart/2016/7/layout/RepeatingBendingProcessNew"/>
    <dgm:cxn modelId="{E2E637D2-1A21-4FA6-AE67-C7F647BE57ED}" type="presParOf" srcId="{90C88DA2-7DDB-4FDA-81E0-556C707F7B7D}" destId="{89B8B028-524C-4F99-B8E7-24C8DFF92181}" srcOrd="7" destOrd="0" presId="urn:microsoft.com/office/officeart/2016/7/layout/RepeatingBendingProcessNew"/>
    <dgm:cxn modelId="{9CE4F533-B32E-4325-90FA-257ADCD640D2}" type="presParOf" srcId="{89B8B028-524C-4F99-B8E7-24C8DFF92181}" destId="{8E865B9A-488A-40B6-9787-0E876F63DA02}" srcOrd="0" destOrd="0" presId="urn:microsoft.com/office/officeart/2016/7/layout/RepeatingBendingProcessNew"/>
    <dgm:cxn modelId="{2421E280-8C8B-455D-A927-54B7C8ADACA3}" type="presParOf" srcId="{90C88DA2-7DDB-4FDA-81E0-556C707F7B7D}" destId="{522771F9-1A8D-4201-9C5C-09EE9DF40F03}" srcOrd="8" destOrd="0" presId="urn:microsoft.com/office/officeart/2016/7/layout/RepeatingBendingProcessNew"/>
    <dgm:cxn modelId="{B059BA47-1E0C-471B-9F50-C75E12991774}" type="presParOf" srcId="{90C88DA2-7DDB-4FDA-81E0-556C707F7B7D}" destId="{4FE52B3E-D555-4850-960F-DC9487F662FD}" srcOrd="9" destOrd="0" presId="urn:microsoft.com/office/officeart/2016/7/layout/RepeatingBendingProcessNew"/>
    <dgm:cxn modelId="{EF346536-DD26-4BB9-9AE0-9D5D984A4EA0}" type="presParOf" srcId="{4FE52B3E-D555-4850-960F-DC9487F662FD}" destId="{9248F69A-D194-48FB-8E10-DB0A3D8AAC09}" srcOrd="0" destOrd="0" presId="urn:microsoft.com/office/officeart/2016/7/layout/RepeatingBendingProcessNew"/>
    <dgm:cxn modelId="{B1DFB708-68FD-472E-B7D3-2605A348B52F}" type="presParOf" srcId="{90C88DA2-7DDB-4FDA-81E0-556C707F7B7D}" destId="{E61385AE-0FB6-421D-AD3C-8F25352C657E}" srcOrd="10" destOrd="0" presId="urn:microsoft.com/office/officeart/2016/7/layout/RepeatingBendingProcessNew"/>
    <dgm:cxn modelId="{B5A4B856-9D96-4D98-8614-4836B5799351}" type="presParOf" srcId="{90C88DA2-7DDB-4FDA-81E0-556C707F7B7D}" destId="{36FA8366-BCDD-4AB5-B0CD-4FC6546529E1}" srcOrd="11" destOrd="0" presId="urn:microsoft.com/office/officeart/2016/7/layout/RepeatingBendingProcessNew"/>
    <dgm:cxn modelId="{29CFBB5F-F39B-4BF1-ABD1-F927E28166F0}" type="presParOf" srcId="{36FA8366-BCDD-4AB5-B0CD-4FC6546529E1}" destId="{6E2374D2-0F36-48AF-B063-73639B77CD1A}" srcOrd="0" destOrd="0" presId="urn:microsoft.com/office/officeart/2016/7/layout/RepeatingBendingProcessNew"/>
    <dgm:cxn modelId="{C1910CB9-EFC6-4973-BE7C-244FEC9084BA}" type="presParOf" srcId="{90C88DA2-7DDB-4FDA-81E0-556C707F7B7D}" destId="{BD08E127-0912-4CF3-946F-D85CB7B48FC9}" srcOrd="12" destOrd="0" presId="urn:microsoft.com/office/officeart/2016/7/layout/RepeatingBendingProcessNew"/>
    <dgm:cxn modelId="{002A69DA-8DC8-4035-9A3A-57F620CC18C5}" type="presParOf" srcId="{90C88DA2-7DDB-4FDA-81E0-556C707F7B7D}" destId="{169B7DAD-D8DB-40BA-840A-6F0D14968DD3}" srcOrd="13" destOrd="0" presId="urn:microsoft.com/office/officeart/2016/7/layout/RepeatingBendingProcessNew"/>
    <dgm:cxn modelId="{5F5434BE-DC86-4F6D-B77B-04663EC26CD5}" type="presParOf" srcId="{169B7DAD-D8DB-40BA-840A-6F0D14968DD3}" destId="{DF6AAC12-86E1-42A3-AC0D-0D4B84E95241}" srcOrd="0" destOrd="0" presId="urn:microsoft.com/office/officeart/2016/7/layout/RepeatingBendingProcessNew"/>
    <dgm:cxn modelId="{7CA7319E-014A-4D81-AE00-BDB74E6783F0}" type="presParOf" srcId="{90C88DA2-7DDB-4FDA-81E0-556C707F7B7D}" destId="{ACDAEA95-2621-4F8C-B348-0DA3FED7F111}" srcOrd="14" destOrd="0" presId="urn:microsoft.com/office/officeart/2016/7/layout/RepeatingBendingProcessNew"/>
    <dgm:cxn modelId="{2844CCB9-D436-4022-BFC1-0C81F2648B28}" type="presParOf" srcId="{90C88DA2-7DDB-4FDA-81E0-556C707F7B7D}" destId="{B63B8E82-5ED9-46FC-B4A0-ACEAB3C9B6EA}" srcOrd="15" destOrd="0" presId="urn:microsoft.com/office/officeart/2016/7/layout/RepeatingBendingProcessNew"/>
    <dgm:cxn modelId="{053EF740-D206-4577-BD83-4948EF78DE4C}" type="presParOf" srcId="{B63B8E82-5ED9-46FC-B4A0-ACEAB3C9B6EA}" destId="{A9C252BF-7546-44DC-811F-FE882F832311}" srcOrd="0" destOrd="0" presId="urn:microsoft.com/office/officeart/2016/7/layout/RepeatingBendingProcessNew"/>
    <dgm:cxn modelId="{2AE78219-2AE1-4DC6-8171-F48682B59B26}" type="presParOf" srcId="{90C88DA2-7DDB-4FDA-81E0-556C707F7B7D}" destId="{F6FAC084-8847-4C05-87FA-5BA807B5520C}" srcOrd="16" destOrd="0" presId="urn:microsoft.com/office/officeart/2016/7/layout/RepeatingBendingProcessNew"/>
    <dgm:cxn modelId="{8D1D8F0A-F97A-474D-98B6-35C451698773}" type="presParOf" srcId="{90C88DA2-7DDB-4FDA-81E0-556C707F7B7D}" destId="{18A20179-E98D-4F62-B056-3153E61BAFAA}" srcOrd="17" destOrd="0" presId="urn:microsoft.com/office/officeart/2016/7/layout/RepeatingBendingProcessNew"/>
    <dgm:cxn modelId="{0229FA2E-F8D2-4B86-A098-9AEF0F32D185}" type="presParOf" srcId="{18A20179-E98D-4F62-B056-3153E61BAFAA}" destId="{378076D4-E988-4559-BCB9-B2FAC0C4901A}" srcOrd="0" destOrd="0" presId="urn:microsoft.com/office/officeart/2016/7/layout/RepeatingBendingProcessNew"/>
    <dgm:cxn modelId="{D6A7CEAD-4643-4854-9317-FC40FB4106E2}" type="presParOf" srcId="{90C88DA2-7DDB-4FDA-81E0-556C707F7B7D}" destId="{F317F151-6252-4348-A6E1-BC0F1F586295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B0C85-0CDF-4BDC-B4B4-E87662E46076}">
      <dsp:nvSpPr>
        <dsp:cNvPr id="0" name=""/>
        <dsp:cNvSpPr/>
      </dsp:nvSpPr>
      <dsp:spPr>
        <a:xfrm>
          <a:off x="1679596" y="705597"/>
          <a:ext cx="355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0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7502" y="749388"/>
        <a:ext cx="19284" cy="3856"/>
      </dsp:txXfrm>
    </dsp:sp>
    <dsp:sp modelId="{AE0DEB11-B0DA-472A-87A9-A3EC5F577E64}">
      <dsp:nvSpPr>
        <dsp:cNvPr id="0" name=""/>
        <dsp:cNvSpPr/>
      </dsp:nvSpPr>
      <dsp:spPr>
        <a:xfrm>
          <a:off x="4454" y="248234"/>
          <a:ext cx="1676941" cy="1006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72" tIns="86253" rIns="82172" bIns="862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Plan ahead</a:t>
          </a:r>
        </a:p>
      </dsp:txBody>
      <dsp:txXfrm>
        <a:off x="4454" y="248234"/>
        <a:ext cx="1676941" cy="1006165"/>
      </dsp:txXfrm>
    </dsp:sp>
    <dsp:sp modelId="{3BF3B94F-7606-47B1-B3BE-E88893250D97}">
      <dsp:nvSpPr>
        <dsp:cNvPr id="0" name=""/>
        <dsp:cNvSpPr/>
      </dsp:nvSpPr>
      <dsp:spPr>
        <a:xfrm>
          <a:off x="3742234" y="705597"/>
          <a:ext cx="355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0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10140" y="749388"/>
        <a:ext cx="19284" cy="3856"/>
      </dsp:txXfrm>
    </dsp:sp>
    <dsp:sp modelId="{3A8D421F-6F4B-40EB-AF9D-64805901B471}">
      <dsp:nvSpPr>
        <dsp:cNvPr id="0" name=""/>
        <dsp:cNvSpPr/>
      </dsp:nvSpPr>
      <dsp:spPr>
        <a:xfrm>
          <a:off x="2067093" y="248234"/>
          <a:ext cx="1676941" cy="1006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72" tIns="86253" rIns="82172" bIns="862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Find a home for your application</a:t>
          </a:r>
        </a:p>
      </dsp:txBody>
      <dsp:txXfrm>
        <a:off x="2067093" y="248234"/>
        <a:ext cx="1676941" cy="1006165"/>
      </dsp:txXfrm>
    </dsp:sp>
    <dsp:sp modelId="{DC731D1E-C1D6-4D5C-88BB-03C18FA77596}">
      <dsp:nvSpPr>
        <dsp:cNvPr id="0" name=""/>
        <dsp:cNvSpPr/>
      </dsp:nvSpPr>
      <dsp:spPr>
        <a:xfrm>
          <a:off x="842925" y="1252599"/>
          <a:ext cx="4125276" cy="355096"/>
        </a:xfrm>
        <a:custGeom>
          <a:avLst/>
          <a:gdLst/>
          <a:ahLst/>
          <a:cxnLst/>
          <a:rect l="0" t="0" r="0" b="0"/>
          <a:pathLst>
            <a:path>
              <a:moveTo>
                <a:pt x="4125276" y="0"/>
              </a:moveTo>
              <a:lnTo>
                <a:pt x="4125276" y="194648"/>
              </a:lnTo>
              <a:lnTo>
                <a:pt x="0" y="194648"/>
              </a:lnTo>
              <a:lnTo>
                <a:pt x="0" y="35509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1982" y="1428219"/>
        <a:ext cx="207163" cy="3856"/>
      </dsp:txXfrm>
    </dsp:sp>
    <dsp:sp modelId="{0FE4F5DA-E2D9-49B2-AF32-407620489F03}">
      <dsp:nvSpPr>
        <dsp:cNvPr id="0" name=""/>
        <dsp:cNvSpPr/>
      </dsp:nvSpPr>
      <dsp:spPr>
        <a:xfrm>
          <a:off x="4129731" y="248234"/>
          <a:ext cx="1676941" cy="1006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72" tIns="86253" rIns="82172" bIns="862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Contact Program Official</a:t>
          </a:r>
        </a:p>
      </dsp:txBody>
      <dsp:txXfrm>
        <a:off x="4129731" y="248234"/>
        <a:ext cx="1676941" cy="1006165"/>
      </dsp:txXfrm>
    </dsp:sp>
    <dsp:sp modelId="{89B8B028-524C-4F99-B8E7-24C8DFF92181}">
      <dsp:nvSpPr>
        <dsp:cNvPr id="0" name=""/>
        <dsp:cNvSpPr/>
      </dsp:nvSpPr>
      <dsp:spPr>
        <a:xfrm>
          <a:off x="1679596" y="2097458"/>
          <a:ext cx="355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0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7502" y="2141250"/>
        <a:ext cx="19284" cy="3856"/>
      </dsp:txXfrm>
    </dsp:sp>
    <dsp:sp modelId="{060C2DD1-67B2-4223-9410-A8E309D91C8E}">
      <dsp:nvSpPr>
        <dsp:cNvPr id="0" name=""/>
        <dsp:cNvSpPr/>
      </dsp:nvSpPr>
      <dsp:spPr>
        <a:xfrm>
          <a:off x="4454" y="1640096"/>
          <a:ext cx="1676941" cy="1006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72" tIns="86253" rIns="82172" bIns="862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Identify the right grant type</a:t>
          </a:r>
        </a:p>
      </dsp:txBody>
      <dsp:txXfrm>
        <a:off x="4454" y="1640096"/>
        <a:ext cx="1676941" cy="1006165"/>
      </dsp:txXfrm>
    </dsp:sp>
    <dsp:sp modelId="{4FE52B3E-D555-4850-960F-DC9487F662FD}">
      <dsp:nvSpPr>
        <dsp:cNvPr id="0" name=""/>
        <dsp:cNvSpPr/>
      </dsp:nvSpPr>
      <dsp:spPr>
        <a:xfrm>
          <a:off x="3742234" y="2097458"/>
          <a:ext cx="355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0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10140" y="2141250"/>
        <a:ext cx="19284" cy="3856"/>
      </dsp:txXfrm>
    </dsp:sp>
    <dsp:sp modelId="{522771F9-1A8D-4201-9C5C-09EE9DF40F03}">
      <dsp:nvSpPr>
        <dsp:cNvPr id="0" name=""/>
        <dsp:cNvSpPr/>
      </dsp:nvSpPr>
      <dsp:spPr>
        <a:xfrm>
          <a:off x="2067093" y="1640096"/>
          <a:ext cx="1676941" cy="1006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72" tIns="86253" rIns="82172" bIns="862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Read and understand the FOA</a:t>
          </a:r>
        </a:p>
      </dsp:txBody>
      <dsp:txXfrm>
        <a:off x="2067093" y="1640096"/>
        <a:ext cx="1676941" cy="1006165"/>
      </dsp:txXfrm>
    </dsp:sp>
    <dsp:sp modelId="{36FA8366-BCDD-4AB5-B0CD-4FC6546529E1}">
      <dsp:nvSpPr>
        <dsp:cNvPr id="0" name=""/>
        <dsp:cNvSpPr/>
      </dsp:nvSpPr>
      <dsp:spPr>
        <a:xfrm>
          <a:off x="842925" y="2644461"/>
          <a:ext cx="4125276" cy="355096"/>
        </a:xfrm>
        <a:custGeom>
          <a:avLst/>
          <a:gdLst/>
          <a:ahLst/>
          <a:cxnLst/>
          <a:rect l="0" t="0" r="0" b="0"/>
          <a:pathLst>
            <a:path>
              <a:moveTo>
                <a:pt x="4125276" y="0"/>
              </a:moveTo>
              <a:lnTo>
                <a:pt x="4125276" y="194648"/>
              </a:lnTo>
              <a:lnTo>
                <a:pt x="0" y="194648"/>
              </a:lnTo>
              <a:lnTo>
                <a:pt x="0" y="35509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1982" y="2820081"/>
        <a:ext cx="207163" cy="3856"/>
      </dsp:txXfrm>
    </dsp:sp>
    <dsp:sp modelId="{E61385AE-0FB6-421D-AD3C-8F25352C657E}">
      <dsp:nvSpPr>
        <dsp:cNvPr id="0" name=""/>
        <dsp:cNvSpPr/>
      </dsp:nvSpPr>
      <dsp:spPr>
        <a:xfrm>
          <a:off x="4129731" y="1640096"/>
          <a:ext cx="1676941" cy="1006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72" tIns="86253" rIns="82172" bIns="862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sure to follow instructions</a:t>
          </a:r>
        </a:p>
      </dsp:txBody>
      <dsp:txXfrm>
        <a:off x="4129731" y="1640096"/>
        <a:ext cx="1676941" cy="1006165"/>
      </dsp:txXfrm>
    </dsp:sp>
    <dsp:sp modelId="{169B7DAD-D8DB-40BA-840A-6F0D14968DD3}">
      <dsp:nvSpPr>
        <dsp:cNvPr id="0" name=""/>
        <dsp:cNvSpPr/>
      </dsp:nvSpPr>
      <dsp:spPr>
        <a:xfrm>
          <a:off x="1679596" y="3489320"/>
          <a:ext cx="355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0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7502" y="3533111"/>
        <a:ext cx="19284" cy="3856"/>
      </dsp:txXfrm>
    </dsp:sp>
    <dsp:sp modelId="{BD08E127-0912-4CF3-946F-D85CB7B48FC9}">
      <dsp:nvSpPr>
        <dsp:cNvPr id="0" name=""/>
        <dsp:cNvSpPr/>
      </dsp:nvSpPr>
      <dsp:spPr>
        <a:xfrm>
          <a:off x="4454" y="3031957"/>
          <a:ext cx="1676941" cy="1006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72" tIns="86253" rIns="82172" bIns="862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Watch a mock study section</a:t>
          </a:r>
        </a:p>
      </dsp:txBody>
      <dsp:txXfrm>
        <a:off x="4454" y="3031957"/>
        <a:ext cx="1676941" cy="1006165"/>
      </dsp:txXfrm>
    </dsp:sp>
    <dsp:sp modelId="{B63B8E82-5ED9-46FC-B4A0-ACEAB3C9B6EA}">
      <dsp:nvSpPr>
        <dsp:cNvPr id="0" name=""/>
        <dsp:cNvSpPr/>
      </dsp:nvSpPr>
      <dsp:spPr>
        <a:xfrm>
          <a:off x="3742234" y="3489320"/>
          <a:ext cx="355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509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10140" y="3533111"/>
        <a:ext cx="19284" cy="3856"/>
      </dsp:txXfrm>
    </dsp:sp>
    <dsp:sp modelId="{ACDAEA95-2621-4F8C-B348-0DA3FED7F111}">
      <dsp:nvSpPr>
        <dsp:cNvPr id="0" name=""/>
        <dsp:cNvSpPr/>
      </dsp:nvSpPr>
      <dsp:spPr>
        <a:xfrm>
          <a:off x="2067093" y="3031957"/>
          <a:ext cx="1676941" cy="1006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72" tIns="86253" rIns="82172" bIns="862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Align application with review criteria</a:t>
          </a:r>
        </a:p>
      </dsp:txBody>
      <dsp:txXfrm>
        <a:off x="2067093" y="3031957"/>
        <a:ext cx="1676941" cy="1006165"/>
      </dsp:txXfrm>
    </dsp:sp>
    <dsp:sp modelId="{18A20179-E98D-4F62-B056-3153E61BAFAA}">
      <dsp:nvSpPr>
        <dsp:cNvPr id="0" name=""/>
        <dsp:cNvSpPr/>
      </dsp:nvSpPr>
      <dsp:spPr>
        <a:xfrm>
          <a:off x="842925" y="4036322"/>
          <a:ext cx="4125276" cy="355096"/>
        </a:xfrm>
        <a:custGeom>
          <a:avLst/>
          <a:gdLst/>
          <a:ahLst/>
          <a:cxnLst/>
          <a:rect l="0" t="0" r="0" b="0"/>
          <a:pathLst>
            <a:path>
              <a:moveTo>
                <a:pt x="4125276" y="0"/>
              </a:moveTo>
              <a:lnTo>
                <a:pt x="4125276" y="194648"/>
              </a:lnTo>
              <a:lnTo>
                <a:pt x="0" y="194648"/>
              </a:lnTo>
              <a:lnTo>
                <a:pt x="0" y="35509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1982" y="4211942"/>
        <a:ext cx="207163" cy="3856"/>
      </dsp:txXfrm>
    </dsp:sp>
    <dsp:sp modelId="{F6FAC084-8847-4C05-87FA-5BA807B5520C}">
      <dsp:nvSpPr>
        <dsp:cNvPr id="0" name=""/>
        <dsp:cNvSpPr/>
      </dsp:nvSpPr>
      <dsp:spPr>
        <a:xfrm>
          <a:off x="4129731" y="3031957"/>
          <a:ext cx="1676941" cy="1006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72" tIns="86253" rIns="82172" bIns="862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Make life easy for reviewers</a:t>
          </a:r>
        </a:p>
      </dsp:txBody>
      <dsp:txXfrm>
        <a:off x="4129731" y="3031957"/>
        <a:ext cx="1676941" cy="1006165"/>
      </dsp:txXfrm>
    </dsp:sp>
    <dsp:sp modelId="{F317F151-6252-4348-A6E1-BC0F1F586295}">
      <dsp:nvSpPr>
        <dsp:cNvPr id="0" name=""/>
        <dsp:cNvSpPr/>
      </dsp:nvSpPr>
      <dsp:spPr>
        <a:xfrm>
          <a:off x="4454" y="4423819"/>
          <a:ext cx="1676941" cy="1006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172" tIns="86253" rIns="82172" bIns="862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General advice</a:t>
          </a:r>
        </a:p>
      </dsp:txBody>
      <dsp:txXfrm>
        <a:off x="4454" y="4423819"/>
        <a:ext cx="1676941" cy="1006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A3CAE-3210-497A-856E-9F1FFF2E5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B6E0D-14E7-44A4-AE54-B2DBA02A1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511-1CF3-47EE-9278-261710F3CD79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9FA1C-265A-4E8C-8F70-125B76222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37F47-D64C-4542-9CD7-4493FEBCD9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0739-3480-4636-A53C-1F3FFC56D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6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B5C9-D031-42E1-AD3D-91099F0109D3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3AEF-7E6A-4520-B66B-268461D89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B6592A3-493C-449C-AC03-79C350617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25E2CBB-3168-418A-8280-47A773131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1C590DF-1F79-45A8-A7B0-05C3BFAF6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2AADF7-60A4-4AA7-BBF6-4C235319182B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similar work, institute and study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8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Decorative image">
            <a:extLst>
              <a:ext uri="{FF2B5EF4-FFF2-40B4-BE49-F238E27FC236}">
                <a16:creationId xmlns:a16="http://schemas.microsoft.com/office/drawing/2014/main" id="{0028448B-069E-4E6B-BC02-7CB9D6A6FAC2}"/>
              </a:ext>
            </a:extLst>
          </p:cNvPr>
          <p:cNvGrpSpPr/>
          <p:nvPr userDrawn="1"/>
        </p:nvGrpSpPr>
        <p:grpSpPr>
          <a:xfrm>
            <a:off x="11287" y="0"/>
            <a:ext cx="12192000" cy="6858000"/>
            <a:chOff x="0" y="0"/>
            <a:chExt cx="12192000" cy="6858000"/>
          </a:xfrm>
        </p:grpSpPr>
        <p:pic>
          <p:nvPicPr>
            <p:cNvPr id="17" name="Decorative arrows" descr="pptjpg.jpg">
              <a:extLst>
                <a:ext uri="{FF2B5EF4-FFF2-40B4-BE49-F238E27FC236}">
                  <a16:creationId xmlns:a16="http://schemas.microsoft.com/office/drawing/2014/main" id="{84BFA04D-1D70-4B34-ABAA-F71B2B23F9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"/>
            <a:stretch/>
          </p:blipFill>
          <p:spPr>
            <a:xfrm>
              <a:off x="2816543" y="0"/>
              <a:ext cx="9375457" cy="6858000"/>
            </a:xfrm>
            <a:prstGeom prst="rect">
              <a:avLst/>
            </a:prstGeom>
          </p:spPr>
        </p:pic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6F5E936F-60A3-49DC-BD92-9706939FCEED}"/>
                </a:ext>
              </a:extLst>
            </p:cNvPr>
            <p:cNvSpPr/>
            <p:nvPr userDrawn="1"/>
          </p:nvSpPr>
          <p:spPr>
            <a:xfrm>
              <a:off x="0" y="0"/>
              <a:ext cx="3298110" cy="6858000"/>
            </a:xfrm>
            <a:prstGeom prst="rect">
              <a:avLst/>
            </a:prstGeom>
            <a:solidFill>
              <a:srgbClr val="0F7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5FE9EC6-03D3-41AD-8892-9AE6C8FA86D2}"/>
              </a:ext>
            </a:extLst>
          </p:cNvPr>
          <p:cNvSpPr/>
          <p:nvPr userDrawn="1"/>
        </p:nvSpPr>
        <p:spPr>
          <a:xfrm>
            <a:off x="5173132" y="1286935"/>
            <a:ext cx="1868311" cy="158044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F6CB61BB-FBD9-4107-B700-3BA007892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7684" y="6008050"/>
            <a:ext cx="3925448" cy="604519"/>
          </a:xfrm>
          <a:prstGeom prst="rect">
            <a:avLst/>
          </a:prstGeom>
        </p:spPr>
      </p:pic>
      <p:pic>
        <p:nvPicPr>
          <p:cNvPr id="23" name="Health and Human Services logo" descr="Health and Human Services logo">
            <a:extLst>
              <a:ext uri="{FF2B5EF4-FFF2-40B4-BE49-F238E27FC236}">
                <a16:creationId xmlns:a16="http://schemas.microsoft.com/office/drawing/2014/main" id="{A39E900E-354B-4182-A77E-1EB3532897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0772" y="5926079"/>
            <a:ext cx="686948" cy="686490"/>
          </a:xfrm>
          <a:prstGeom prst="rect">
            <a:avLst/>
          </a:prstGeom>
        </p:spPr>
      </p:pic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8C704684-D29C-4A3A-9DE4-6DB9141D2A6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865331"/>
            <a:ext cx="10577689" cy="694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120" normalizeH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MASTER SUBTITLE STYLE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508562F6-5CC1-4739-8ACC-7F3C0C0575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5" y="2314310"/>
            <a:ext cx="7980782" cy="239871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000" b="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68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AD9F35-036E-4344-B3E3-718776C1F285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27" name="Text Placeholder 3b">
            <a:extLst>
              <a:ext uri="{FF2B5EF4-FFF2-40B4-BE49-F238E27FC236}">
                <a16:creationId xmlns:a16="http://schemas.microsoft.com/office/drawing/2014/main" id="{CBCE6814-D6CE-4319-9688-3D221515FD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0221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Text Placeholder 3a">
            <a:extLst>
              <a:ext uri="{FF2B5EF4-FFF2-40B4-BE49-F238E27FC236}">
                <a16:creationId xmlns:a16="http://schemas.microsoft.com/office/drawing/2014/main" id="{9CE515B9-4F78-47F0-B0B3-75D599EB7D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0221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2FF448C-A900-4921-8463-BCF4865C9A8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61942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8229CF2E-2782-4A39-875B-03807F50F7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5636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0B904C48-6516-45F3-94E4-907A37A2E5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636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F009DAE-189D-4891-804C-170E891234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55571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5693E35F-7A45-4480-9815-162D6A4AE0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8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a">
            <a:extLst>
              <a:ext uri="{FF2B5EF4-FFF2-40B4-BE49-F238E27FC236}">
                <a16:creationId xmlns:a16="http://schemas.microsoft.com/office/drawing/2014/main" id="{526362AF-3422-4C5A-B550-9514E69B88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98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7066FC2C-5BF8-4734-8AD8-8D0515E637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171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F849ABF-DEB7-4207-A631-954E49F8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32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1337E-FD32-4858-AB4C-1AC162FC8E87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6" name="Text Placeholder 4b">
            <a:extLst>
              <a:ext uri="{FF2B5EF4-FFF2-40B4-BE49-F238E27FC236}">
                <a16:creationId xmlns:a16="http://schemas.microsoft.com/office/drawing/2014/main" id="{77A8527D-19C3-4CCE-96F9-D384F77940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1873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a">
            <a:extLst>
              <a:ext uri="{FF2B5EF4-FFF2-40B4-BE49-F238E27FC236}">
                <a16:creationId xmlns:a16="http://schemas.microsoft.com/office/drawing/2014/main" id="{19CC0B74-CB7F-4B07-9D91-0AD8486061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1873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FFBB88A-6B43-4A1B-8615-027ABA71258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01991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Text Placeholder 3b">
            <a:extLst>
              <a:ext uri="{FF2B5EF4-FFF2-40B4-BE49-F238E27FC236}">
                <a16:creationId xmlns:a16="http://schemas.microsoft.com/office/drawing/2014/main" id="{D2573C8C-1151-4DDA-99A0-3F5F038969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3982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3" name="Text Placeholder 3a">
            <a:extLst>
              <a:ext uri="{FF2B5EF4-FFF2-40B4-BE49-F238E27FC236}">
                <a16:creationId xmlns:a16="http://schemas.microsoft.com/office/drawing/2014/main" id="{26DC42FF-1652-4E47-B671-7FAB3CA480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13982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E8CC976C-BCC8-442C-8D98-D853D0843E5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13982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b">
            <a:extLst>
              <a:ext uri="{FF2B5EF4-FFF2-40B4-BE49-F238E27FC236}">
                <a16:creationId xmlns:a16="http://schemas.microsoft.com/office/drawing/2014/main" id="{8829E0BF-8599-4D08-97AD-A742081CA7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26091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1" name="Text Placeholder 2a">
            <a:extLst>
              <a:ext uri="{FF2B5EF4-FFF2-40B4-BE49-F238E27FC236}">
                <a16:creationId xmlns:a16="http://schemas.microsoft.com/office/drawing/2014/main" id="{AF82FAE3-EB15-4670-984E-3C57BC1EF1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26091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2195BF6-4A4F-4F2D-917E-B4611E7E66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26091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1b">
            <a:extLst>
              <a:ext uri="{FF2B5EF4-FFF2-40B4-BE49-F238E27FC236}">
                <a16:creationId xmlns:a16="http://schemas.microsoft.com/office/drawing/2014/main" id="{00D106AA-97E4-4656-9E56-78736BAE7B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5290250"/>
            <a:ext cx="2151809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Text Placeholder 1a">
            <a:extLst>
              <a:ext uri="{FF2B5EF4-FFF2-40B4-BE49-F238E27FC236}">
                <a16:creationId xmlns:a16="http://schemas.microsoft.com/office/drawing/2014/main" id="{812DE87F-E67F-42F8-AB8F-4C262C308C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837813"/>
            <a:ext cx="2151809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323F57CB-6ACA-41C8-8C45-97220DC429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0" y="2391662"/>
            <a:ext cx="2151809" cy="22054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AC0B86B-E505-46F7-98CC-B2DBA5C4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40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CE4ACCA-3277-48FF-B596-D63FD39D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B59EEDB8-A0B8-4F4F-BA9A-2D97CB97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14ED1-2468-4EC7-BD11-68C09AA8AED4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8535944-DFFA-43F8-9553-867974F4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6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65FC8343-482F-42B0-ACB7-24FA03EF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5DCDD587-5763-4667-81ED-78860758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B36FD-AA93-4397-BED4-A338080F0E3A}" type="datetime4">
              <a:rPr lang="en-US" smtClean="0"/>
              <a:t>January 30,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9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DFFC9D3-44A6-467D-B529-C271BEA0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3E8BAA95-8D9B-450A-9307-44988C63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8212DE-B1C6-41C6-92C4-3FA57F3B4679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3E1CC8DE-00C6-4A08-A721-F9E1BD8A0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41980C74-562C-46E3-9791-9F799FBAF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036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>
                <a:latin typeface="Arial Black" panose="020B0A04020102020204" pitchFamily="34" charset="0"/>
              </a:defRPr>
            </a:lvl2pPr>
            <a:lvl3pPr marL="914400" indent="0">
              <a:buNone/>
              <a:defRPr sz="1600">
                <a:latin typeface="Arial Black" panose="020B0A04020102020204" pitchFamily="34" charset="0"/>
              </a:defRPr>
            </a:lvl3pPr>
            <a:lvl4pPr marL="1371600" indent="0">
              <a:buNone/>
              <a:defRPr sz="1600">
                <a:latin typeface="Arial Black" panose="020B0A04020102020204" pitchFamily="34" charset="0"/>
              </a:defRPr>
            </a:lvl4pPr>
            <a:lvl5pPr marL="1828800" indent="0">
              <a:buNone/>
              <a:defRPr sz="160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8CEBCDF9-7304-4F5E-9E62-FBDAF202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40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37633D-7F12-4789-A8AF-A88D2300FEA7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F7E245AE-E630-475E-BBA5-45197A088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4500361A-0061-43DA-9240-CC9062C9E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11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all" baseline="0">
                <a:latin typeface="Arial Black" panose="020B0A04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E7EBB525-34F3-4340-B53B-A59409A6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7200"/>
            <a:ext cx="3932238" cy="1600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85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5F307-BAC9-4DDF-B960-B05DDEEE9BEC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582A4BFA-CD3F-4577-AA4F-93FBE8BC9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64163"/>
            <a:ext cx="10515600" cy="876300"/>
          </a:xfrm>
        </p:spPr>
        <p:txBody>
          <a:bodyPr>
            <a:noAutofit/>
          </a:bodyPr>
          <a:lstStyle>
            <a:lvl1pPr marL="0" indent="0">
              <a:buNone/>
              <a:defRPr sz="16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FD1EF91-8258-4758-A6DD-EB7759E4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453"/>
            <a:ext cx="10515600" cy="11179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D9E8CCE-4DE7-48DE-BBD6-BCD2C9AFE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20257"/>
            <a:ext cx="10515600" cy="3903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0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1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corative image" descr="faddedlightblue.jpg">
            <a:extLst>
              <a:ext uri="{FF2B5EF4-FFF2-40B4-BE49-F238E27FC236}">
                <a16:creationId xmlns:a16="http://schemas.microsoft.com/office/drawing/2014/main" id="{9EFE691E-C348-4772-A486-7B07F4A00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9F26DB20-9210-4338-A191-FDD335DAF0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27" y="5894092"/>
            <a:ext cx="2831040" cy="434093"/>
          </a:xfrm>
          <a:prstGeom prst="rect">
            <a:avLst/>
          </a:prstGeom>
        </p:spPr>
      </p:pic>
      <p:pic>
        <p:nvPicPr>
          <p:cNvPr id="16" name="Health and Human Services logo" descr="Health and Human Services logo">
            <a:extLst>
              <a:ext uri="{FF2B5EF4-FFF2-40B4-BE49-F238E27FC236}">
                <a16:creationId xmlns:a16="http://schemas.microsoft.com/office/drawing/2014/main" id="{53C75418-B844-4769-9E13-DAA33F7ED5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3307" y="5838318"/>
            <a:ext cx="491506" cy="489867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20558A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dirty="0">
                <a:solidFill>
                  <a:srgbClr val="20558A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20558A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grantsinfo@od.nih.gov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@NIHGrants</a:t>
              </a:r>
            </a:p>
          </p:txBody>
        </p:sp>
      </p:grpSp>
      <p:sp>
        <p:nvSpPr>
          <p:cNvPr id="15" name="Title">
            <a:extLst>
              <a:ext uri="{FF2B5EF4-FFF2-40B4-BE49-F238E27FC236}">
                <a16:creationId xmlns:a16="http://schemas.microsoft.com/office/drawing/2014/main" id="{2FB419FF-098A-46CB-827B-B782EF20B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729" y="1446342"/>
            <a:ext cx="7260871" cy="132556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rgbClr val="20558A"/>
                </a:solidFill>
              </a:defRPr>
            </a:lvl1pPr>
          </a:lstStyle>
          <a:p>
            <a:pPr algn="l"/>
            <a:r>
              <a:rPr lang="en-US" cap="all" baseline="0" dirty="0">
                <a:solidFill>
                  <a:srgbClr val="126BB4"/>
                </a:solidFill>
                <a:latin typeface="Arial Black" panose="020B0A040201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3085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Decorative image">
            <a:extLst>
              <a:ext uri="{FF2B5EF4-FFF2-40B4-BE49-F238E27FC236}">
                <a16:creationId xmlns:a16="http://schemas.microsoft.com/office/drawing/2014/main" id="{11A13261-D9B4-4984-8AA2-619B22FA911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Decorative arrows" descr="pptjpg.jpg">
              <a:extLst>
                <a:ext uri="{FF2B5EF4-FFF2-40B4-BE49-F238E27FC236}">
                  <a16:creationId xmlns:a16="http://schemas.microsoft.com/office/drawing/2014/main" id="{694583B9-5606-4EC0-B714-2CEF5CE653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"/>
            <a:stretch/>
          </p:blipFill>
          <p:spPr>
            <a:xfrm>
              <a:off x="2816543" y="0"/>
              <a:ext cx="9375457" cy="68580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9348C2-1D8B-40AB-9961-18B9B1180922}"/>
                </a:ext>
              </a:extLst>
            </p:cNvPr>
            <p:cNvSpPr/>
            <p:nvPr userDrawn="1"/>
          </p:nvSpPr>
          <p:spPr>
            <a:xfrm>
              <a:off x="0" y="0"/>
              <a:ext cx="3298110" cy="6858000"/>
            </a:xfrm>
            <a:prstGeom prst="rect">
              <a:avLst/>
            </a:prstGeom>
            <a:solidFill>
              <a:srgbClr val="0F7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3A187B38-92D5-4C13-80E1-A77C154E0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8205" y="5892176"/>
            <a:ext cx="2874863" cy="442729"/>
          </a:xfrm>
          <a:prstGeom prst="rect">
            <a:avLst/>
          </a:prstGeom>
        </p:spPr>
      </p:pic>
      <p:pic>
        <p:nvPicPr>
          <p:cNvPr id="22" name="Health and Human Services logo" descr="Health and Human Services logo">
            <a:extLst>
              <a:ext uri="{FF2B5EF4-FFF2-40B4-BE49-F238E27FC236}">
                <a16:creationId xmlns:a16="http://schemas.microsoft.com/office/drawing/2014/main" id="{18C94F8C-94B2-4CA6-8A85-088A16BB9C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3308" y="5832143"/>
            <a:ext cx="503097" cy="502762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grantsinfo@od.nih.gov</a:t>
              </a:r>
            </a:p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@NIHGrants</a:t>
              </a:r>
            </a:p>
          </p:txBody>
        </p:sp>
      </p:grpSp>
      <p:sp>
        <p:nvSpPr>
          <p:cNvPr id="3" name="Title">
            <a:extLst>
              <a:ext uri="{FF2B5EF4-FFF2-40B4-BE49-F238E27FC236}">
                <a16:creationId xmlns:a16="http://schemas.microsoft.com/office/drawing/2014/main" id="{FEDD56A1-E7FD-4612-B444-7FC4EC15D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1393" y="1576998"/>
            <a:ext cx="730920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Connect with us</a:t>
            </a:r>
          </a:p>
        </p:txBody>
      </p:sp>
    </p:spTree>
    <p:extLst>
      <p:ext uri="{BB962C8B-B14F-4D97-AF65-F5344CB8AC3E}">
        <p14:creationId xmlns:p14="http://schemas.microsoft.com/office/powerpoint/2010/main" val="363361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USE: For help, visit rippleeffec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ecorative image" descr="faddedlightblue.jpg">
            <a:extLst>
              <a:ext uri="{FF2B5EF4-FFF2-40B4-BE49-F238E27FC236}">
                <a16:creationId xmlns:a16="http://schemas.microsoft.com/office/drawing/2014/main" id="{9EFE691E-C348-4772-A486-7B07F4A00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pic>
        <p:nvPicPr>
          <p:cNvPr id="14" name="Ripple Effect Communications, Inc. logo" descr="Ripple Effect Communications, Inc. logo">
            <a:extLst>
              <a:ext uri="{FF2B5EF4-FFF2-40B4-BE49-F238E27FC236}">
                <a16:creationId xmlns:a16="http://schemas.microsoft.com/office/drawing/2014/main" id="{A6312FA7-2C72-41C1-A454-143339BC0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06" y="5949636"/>
            <a:ext cx="2335926" cy="434093"/>
          </a:xfrm>
          <a:prstGeom prst="rect">
            <a:avLst/>
          </a:prstGeom>
        </p:spPr>
      </p:pic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1308742" y="3394446"/>
            <a:ext cx="4314216" cy="1835179"/>
            <a:chOff x="7037873" y="4480249"/>
            <a:chExt cx="4314216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FACEBOOK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rippleeffect.com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/futurerippler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@rippleeffectcom</a:t>
              </a:r>
            </a:p>
          </p:txBody>
        </p:sp>
      </p:grpSp>
      <p:sp>
        <p:nvSpPr>
          <p:cNvPr id="15" name="Title">
            <a:extLst>
              <a:ext uri="{FF2B5EF4-FFF2-40B4-BE49-F238E27FC236}">
                <a16:creationId xmlns:a16="http://schemas.microsoft.com/office/drawing/2014/main" id="{2FB419FF-098A-46CB-827B-B782EF20B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729" y="1446342"/>
            <a:ext cx="7260871" cy="132556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pPr algn="l"/>
            <a:r>
              <a:rPr lang="en-US" cap="all" baseline="0" dirty="0">
                <a:solidFill>
                  <a:srgbClr val="126BB4"/>
                </a:solidFill>
                <a:latin typeface="Arial Black" panose="020B0A04020102020204" pitchFamily="34" charset="0"/>
              </a:rPr>
              <a:t>FOR more information about this template:</a:t>
            </a:r>
          </a:p>
        </p:txBody>
      </p:sp>
    </p:spTree>
    <p:extLst>
      <p:ext uri="{BB962C8B-B14F-4D97-AF65-F5344CB8AC3E}">
        <p14:creationId xmlns:p14="http://schemas.microsoft.com/office/powerpoint/2010/main" val="11014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7BABAC03-9E05-49C7-B132-4DAE23D9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31AE98-E7A3-4C2A-9EDA-81120433CA6B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181CDCE-EF17-47B2-9F9D-FE20128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927A020D-38BB-43D0-B1E1-2C049F168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1FBB359-D779-48B3-B3EA-31E48BF3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623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3BE0-CA5E-466F-8FD5-2E114FED79CF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087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1002392" cy="4373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F68CD-69FB-4A12-B43D-FBB63ECA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4267" y="6345239"/>
            <a:ext cx="1642533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8569E-DEB1-421A-A76A-7AC74ED027E5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81BF-C28F-4DE6-B634-DD35ED3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CF97-2C51-4B2E-8463-CADF37E568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51C1AA-F865-42F6-ABA7-9F12E468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97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">
            <a:extLst>
              <a:ext uri="{FF2B5EF4-FFF2-40B4-BE49-F238E27FC236}">
                <a16:creationId xmlns:a16="http://schemas.microsoft.com/office/drawing/2014/main" id="{A220105F-D8F1-40A2-9401-6056C6533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76763"/>
            <a:ext cx="10509250" cy="1527175"/>
          </a:xfrm>
        </p:spPr>
        <p:txBody>
          <a:bodyPr>
            <a:noAutofit/>
          </a:bodyPr>
          <a:lstStyle>
            <a:lvl1pPr marL="0" indent="0">
              <a:buNone/>
              <a:defRPr sz="22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  <a:lvl5pPr marL="1828800" indent="0">
              <a:buNone/>
              <a:defRPr sz="160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646F9EB-BD10-433D-9CEE-56C6EDB3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4A3F919-40F1-4478-BC2D-295BFF0C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314"/>
            <a:ext cx="10509250" cy="303111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9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469428A-4E72-44DA-8CBC-60F622B6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8A26D8D4-F173-426B-8A81-22F15A1C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8DEB9-405C-4127-A0DB-8A18FE3928F8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69E520-893B-4E98-A798-692C9EB1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247858-EE6D-4FFE-AB59-75E14C80C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7CA37C-95CD-4712-B4AC-DE407B51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2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6A731F-D142-4385-A08C-58539D2EDFC7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6F4F4-2133-48E9-8422-63A736394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540C60A-1A14-4E1B-AA36-1635094D0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09539BD-11D1-487D-9D56-FADE731B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73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158758-64F0-4CAF-AA0A-166A95D522A7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4FC7A4E9-CF53-48A5-B398-2B4AA8659D5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181079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hart Placeholder 1">
            <a:extLst>
              <a:ext uri="{FF2B5EF4-FFF2-40B4-BE49-F238E27FC236}">
                <a16:creationId xmlns:a16="http://schemas.microsoft.com/office/drawing/2014/main" id="{CE9406D3-9E1F-4635-B5AA-067E0124501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6613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42390CD-1450-46ED-945F-0D45E245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73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erator or 1 speaker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2F9077-DD97-4F39-9359-D5B9081159A8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686FC7-D046-4D41-80A3-146ED684EA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393" y="3069258"/>
            <a:ext cx="5257800" cy="264407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Description or bio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CEF6E6-29E4-46AE-B6BF-0457D2771E7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5392" y="2462872"/>
            <a:ext cx="5257799" cy="365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B5B6D44-DE61-4F4F-A7BA-16867F4048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75392" y="1973175"/>
            <a:ext cx="5257799" cy="453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0" cap="all" spc="70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8989" y="1973175"/>
            <a:ext cx="4065027" cy="37401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2C0BA3E3-755B-472D-8AC8-EB99BEE4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2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or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DF7A6-4196-48A7-A741-A23F59CA6061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3FD360-ABA2-40D6-9AD8-D59BBC8250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5848350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C337D45-7808-4D2E-91C8-304C55843D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0" y="5395913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6FB21A93-0485-4329-AE96-FC9E06C863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0" y="1973176"/>
            <a:ext cx="3657600" cy="3367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F7D67C6A-D341-4599-9820-987AB568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02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A74A9-1747-4027-A786-7E81FD207A56}" type="datetime4">
              <a:rPr lang="en-US" smtClean="0"/>
              <a:t>January 30, 2023</a:t>
            </a:fld>
            <a:endParaRPr lang="en-US" dirty="0"/>
          </a:p>
        </p:txBody>
      </p:sp>
      <p:sp>
        <p:nvSpPr>
          <p:cNvPr id="17" name="Text Placeholder 2b">
            <a:extLst>
              <a:ext uri="{FF2B5EF4-FFF2-40B4-BE49-F238E27FC236}">
                <a16:creationId xmlns:a16="http://schemas.microsoft.com/office/drawing/2014/main" id="{3EF2589F-E84F-4BE1-A897-37824E79E6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331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2a">
            <a:extLst>
              <a:ext uri="{FF2B5EF4-FFF2-40B4-BE49-F238E27FC236}">
                <a16:creationId xmlns:a16="http://schemas.microsoft.com/office/drawing/2014/main" id="{65006C45-9F2F-4B59-BF93-4426C63600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331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BA58FF2-55AD-46F7-8369-8C75DDDBCB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22521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b">
            <a:extLst>
              <a:ext uri="{FF2B5EF4-FFF2-40B4-BE49-F238E27FC236}">
                <a16:creationId xmlns:a16="http://schemas.microsoft.com/office/drawing/2014/main" id="{39074ECB-31A3-4B9A-BB51-6836890266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1086" y="5379469"/>
            <a:ext cx="3657600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a">
            <a:extLst>
              <a:ext uri="{FF2B5EF4-FFF2-40B4-BE49-F238E27FC236}">
                <a16:creationId xmlns:a16="http://schemas.microsoft.com/office/drawing/2014/main" id="{17BDB64D-58B3-4477-9C2B-22FEC81AAD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11086" y="4927032"/>
            <a:ext cx="3657600" cy="452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9CB7241E-4B60-408B-B66B-508062A5EA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07816" y="2036381"/>
            <a:ext cx="2464135" cy="25255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6147F2-CD0C-454A-80DB-4CE42B86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88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ecorative image" descr="faddedlightblue.jpg">
            <a:extLst>
              <a:ext uri="{FF2B5EF4-FFF2-40B4-BE49-F238E27FC236}">
                <a16:creationId xmlns:a16="http://schemas.microsoft.com/office/drawing/2014/main" id="{D7B1CD0B-931B-480D-B5A4-FD34107D9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3281605" y="0"/>
            <a:ext cx="8910395" cy="6858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137D012-DB3A-41AA-B8CE-2896DC115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33F26C8-7004-4984-A878-6563BCC15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A6AC6A-8C25-45DB-BE3C-6890B3DC9050}" type="datetime4">
              <a:rPr lang="en-US" smtClean="0"/>
              <a:t>January 30, 2023</a:t>
            </a:fld>
            <a:endParaRPr lang="en-US" dirty="0"/>
          </a:p>
        </p:txBody>
      </p:sp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4CACC1E0-B548-420E-B7BF-FBD02EA073F5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457346" y="6340916"/>
            <a:ext cx="2582550" cy="395991"/>
          </a:xfrm>
          <a:prstGeom prst="rect">
            <a:avLst/>
          </a:prstGeom>
        </p:spPr>
      </p:pic>
      <p:pic>
        <p:nvPicPr>
          <p:cNvPr id="12" name="Health and Human Services logo" descr="Health and Human Services logo&#10;">
            <a:extLst>
              <a:ext uri="{FF2B5EF4-FFF2-40B4-BE49-F238E27FC236}">
                <a16:creationId xmlns:a16="http://schemas.microsoft.com/office/drawing/2014/main" id="{93B38F55-5720-45EB-AEBF-9C6AA235A8D2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38200" y="6290037"/>
            <a:ext cx="448365" cy="446870"/>
          </a:xfrm>
          <a:prstGeom prst="rect">
            <a:avLst/>
          </a:prstGeom>
        </p:spPr>
      </p:pic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C80CC38-8049-40F5-8A5F-FEDC414B8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34053F9-8C6E-460A-9E73-893C1844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09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1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8" r:id="rId7"/>
    <p:sldLayoutId id="2147483664" r:id="rId8"/>
    <p:sldLayoutId id="2147483666" r:id="rId9"/>
    <p:sldLayoutId id="2147483667" r:id="rId10"/>
    <p:sldLayoutId id="2147483665" r:id="rId11"/>
    <p:sldLayoutId id="2147483669" r:id="rId12"/>
    <p:sldLayoutId id="2147483662" r:id="rId13"/>
    <p:sldLayoutId id="2147483656" r:id="rId14"/>
    <p:sldLayoutId id="2147483657" r:id="rId15"/>
    <p:sldLayoutId id="2147483660" r:id="rId16"/>
    <p:sldLayoutId id="2147483671" r:id="rId17"/>
    <p:sldLayoutId id="2147483672" r:id="rId18"/>
    <p:sldLayoutId id="2147483663" r:id="rId19"/>
    <p:sldLayoutId id="2147483676" r:id="rId20"/>
    <p:sldLayoutId id="2147483721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20558A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4" Type="http://schemas.openxmlformats.org/officeDocument/2006/relationships/hyperlink" Target="https://grants.nih.gov/grants/how-to-apply-application-guide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DxI6I4dOA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3040/thumbtack-note-emai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7BBF-C156-43BD-8F43-314544FF6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792" y="1103466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i="0" kern="1200" cap="all" spc="12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GRANT WRITING FOR SUCCESS</a:t>
            </a:r>
            <a:endParaRPr lang="en-US" sz="4800" b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51" name="Freeform: Shape 14350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3" name="Freeform: Shape 14352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Subtitle 2">
            <a:extLst>
              <a:ext uri="{FF2B5EF4-FFF2-40B4-BE49-F238E27FC236}">
                <a16:creationId xmlns:a16="http://schemas.microsoft.com/office/drawing/2014/main" id="{3A5C9B22-FC3B-4523-81A5-C55C9CC369A3}"/>
              </a:ext>
            </a:extLst>
          </p:cNvPr>
          <p:cNvSpPr txBox="1">
            <a:spLocks/>
          </p:cNvSpPr>
          <p:nvPr/>
        </p:nvSpPr>
        <p:spPr bwMode="auto">
          <a:xfrm>
            <a:off x="6096000" y="1399032"/>
            <a:ext cx="5501834" cy="44714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solidFill>
                  <a:srgbClr val="002060"/>
                </a:solidFill>
                <a:latin typeface="+mn-lt"/>
              </a:rPr>
              <a:t>Anita Bechtholt, PhD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solidFill>
                  <a:srgbClr val="002060"/>
                </a:solidFill>
                <a:latin typeface="+mn-lt"/>
              </a:rPr>
              <a:t>National Institute of Mental Health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n-US" sz="2200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solidFill>
                  <a:srgbClr val="002060"/>
                </a:solidFill>
                <a:latin typeface="+mn-lt"/>
              </a:rPr>
              <a:t>Megan Columbus, PhD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solidFill>
                  <a:srgbClr val="002060"/>
                </a:solidFill>
                <a:latin typeface="+mn-lt"/>
              </a:rPr>
              <a:t>Office of Extramural Research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n-US" sz="2200" b="1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solidFill>
                  <a:srgbClr val="002060"/>
                </a:solidFill>
                <a:latin typeface="+mn-lt"/>
              </a:rPr>
              <a:t>Ashley Smith, PhD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200" b="1" dirty="0">
                <a:solidFill>
                  <a:srgbClr val="002060"/>
                </a:solidFill>
                <a:latin typeface="+mn-lt"/>
              </a:rPr>
              <a:t>National Institute of Mental Health</a:t>
            </a:r>
          </a:p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21" y="243590"/>
            <a:ext cx="10302433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Early stage investigator (ESI)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97645"/>
            <a:ext cx="10804695" cy="49172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26BB4"/>
                </a:solidFill>
              </a:rPr>
              <a:t>Designation matters for R01 applications</a:t>
            </a:r>
          </a:p>
          <a:p>
            <a:r>
              <a:rPr lang="en-US" dirty="0">
                <a:solidFill>
                  <a:srgbClr val="126BB4"/>
                </a:solidFill>
              </a:rPr>
              <a:t>ESI = never awarded an R01; within 10 years of terminal degree </a:t>
            </a:r>
          </a:p>
          <a:p>
            <a:r>
              <a:rPr lang="en-US" dirty="0">
                <a:solidFill>
                  <a:srgbClr val="126BB4"/>
                </a:solidFill>
              </a:rPr>
              <a:t>Applications reviewed together </a:t>
            </a:r>
          </a:p>
          <a:p>
            <a:r>
              <a:rPr lang="en-US" dirty="0">
                <a:solidFill>
                  <a:srgbClr val="126BB4"/>
                </a:solidFill>
              </a:rPr>
              <a:t>Funding preference</a:t>
            </a:r>
          </a:p>
          <a:p>
            <a:r>
              <a:rPr lang="en-US" dirty="0">
                <a:solidFill>
                  <a:srgbClr val="126BB4"/>
                </a:solidFill>
              </a:rPr>
              <a:t>Extensions - childbirth, disability, family care responsibilities, natural disasters, active-duty military, etc.</a:t>
            </a:r>
          </a:p>
          <a:p>
            <a:pPr marL="0" indent="0">
              <a:buNone/>
            </a:pPr>
            <a:endParaRPr lang="en-US" dirty="0">
              <a:solidFill>
                <a:srgbClr val="126BB4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126BB4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https://grants.nih.gov/policy/early-stage/index.htm</a:t>
            </a:r>
          </a:p>
        </p:txBody>
      </p:sp>
    </p:spTree>
    <p:extLst>
      <p:ext uri="{BB962C8B-B14F-4D97-AF65-F5344CB8AC3E}">
        <p14:creationId xmlns:p14="http://schemas.microsoft.com/office/powerpoint/2010/main" val="20809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51BFC9-C5E4-AEFB-6A09-F018328A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7309207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How to Apply – Application guide</a:t>
            </a:r>
          </a:p>
        </p:txBody>
      </p:sp>
      <p:sp>
        <p:nvSpPr>
          <p:cNvPr id="18435" name="Content Placeholder 2" descr="Image of http://grants.nih.gov home page">
            <a:extLst>
              <a:ext uri="{FF2B5EF4-FFF2-40B4-BE49-F238E27FC236}">
                <a16:creationId xmlns:a16="http://schemas.microsoft.com/office/drawing/2014/main" id="{E24CAEFF-E75D-4EFD-8F1E-916122F8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752601"/>
            <a:ext cx="8251825" cy="43735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pic>
        <p:nvPicPr>
          <p:cNvPr id="2" name="Picture 1" descr="Image of the NIH Grants and Funding About Grants page.">
            <a:extLst>
              <a:ext uri="{FF2B5EF4-FFF2-40B4-BE49-F238E27FC236}">
                <a16:creationId xmlns:a16="http://schemas.microsoft.com/office/drawing/2014/main" id="{4E2FFCEE-0AFF-4E79-9C92-7732A46EC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07"/>
            <a:ext cx="11894184" cy="6006393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89D381F0-42A5-4F69-8671-F54542D3C215}"/>
              </a:ext>
            </a:extLst>
          </p:cNvPr>
          <p:cNvSpPr txBox="1">
            <a:spLocks/>
          </p:cNvSpPr>
          <p:nvPr/>
        </p:nvSpPr>
        <p:spPr>
          <a:xfrm>
            <a:off x="5534891" y="1604673"/>
            <a:ext cx="73092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20558A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grants.nih.gov/GRANTS/HOW-TO-APPLY-APPLICATION-GUIDE.HTML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5504AC-5343-2209-CB2F-268AC2BB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109" y="2267454"/>
            <a:ext cx="4062714" cy="56255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9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65" y="329894"/>
            <a:ext cx="4662055" cy="1600199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in the guide</a:t>
            </a:r>
          </a:p>
        </p:txBody>
      </p:sp>
      <p:pic>
        <p:nvPicPr>
          <p:cNvPr id="4" name="Picture 3" descr="image of the Funding page from grants.nih.gov/funding/index.htm">
            <a:extLst>
              <a:ext uri="{FF2B5EF4-FFF2-40B4-BE49-F238E27FC236}">
                <a16:creationId xmlns:a16="http://schemas.microsoft.com/office/drawing/2014/main" id="{4F22E86A-C7BC-4872-A630-60220D19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4" y="1621630"/>
            <a:ext cx="5365999" cy="3614739"/>
          </a:xfrm>
          <a:prstGeom prst="rect">
            <a:avLst/>
          </a:prstGeom>
        </p:spPr>
      </p:pic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426F2B1-02B8-4AC8-BDC7-3E0176DF71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33143" y="875665"/>
            <a:ext cx="5646175" cy="5403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58344"/>
                </a:solidFill>
              </a:rPr>
              <a:t>Funding Opportunity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58344"/>
                </a:solidFill>
              </a:rPr>
              <a:t>Announcements (FOA)s</a:t>
            </a:r>
          </a:p>
          <a:p>
            <a:r>
              <a:rPr lang="en-US" dirty="0">
                <a:solidFill>
                  <a:srgbClr val="126BB4"/>
                </a:solidFill>
              </a:rPr>
              <a:t>Request For Applications (RFA)</a:t>
            </a:r>
          </a:p>
          <a:p>
            <a:r>
              <a:rPr lang="en-US" dirty="0">
                <a:solidFill>
                  <a:srgbClr val="126BB4"/>
                </a:solidFill>
              </a:rPr>
              <a:t>Program Announcement (PA), PAR, PAS  </a:t>
            </a:r>
          </a:p>
          <a:p>
            <a:pPr lvl="1"/>
            <a:r>
              <a:rPr lang="en-US" dirty="0">
                <a:solidFill>
                  <a:srgbClr val="126BB4"/>
                </a:solidFill>
              </a:rPr>
              <a:t>R is for special receipt date or review process </a:t>
            </a:r>
          </a:p>
          <a:p>
            <a:pPr lvl="1"/>
            <a:r>
              <a:rPr lang="en-US" dirty="0">
                <a:solidFill>
                  <a:srgbClr val="126BB4"/>
                </a:solidFill>
              </a:rPr>
              <a:t>S is for set-aside funds</a:t>
            </a:r>
          </a:p>
          <a:p>
            <a:r>
              <a:rPr lang="en-US" dirty="0">
                <a:solidFill>
                  <a:srgbClr val="126BB4"/>
                </a:solidFill>
              </a:rPr>
              <a:t>Activity Code - R01, R03, R15, R21 </a:t>
            </a:r>
            <a:r>
              <a:rPr lang="en-US" dirty="0" err="1">
                <a:solidFill>
                  <a:srgbClr val="126BB4"/>
                </a:solidFill>
              </a:rPr>
              <a:t>etc</a:t>
            </a:r>
            <a:endParaRPr lang="en-US" dirty="0">
              <a:solidFill>
                <a:srgbClr val="126B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1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CA1A59-2B5D-51D9-5BC3-05735A21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5" y="-153184"/>
            <a:ext cx="9897275" cy="1600199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Read and understand the </a:t>
            </a:r>
            <a:r>
              <a:rPr lang="en-US" sz="4000" dirty="0" err="1">
                <a:solidFill>
                  <a:srgbClr val="002060"/>
                </a:solidFill>
              </a:rPr>
              <a:t>foa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7" name="Picture 6" descr="Part 1. Overview Information image">
            <a:extLst>
              <a:ext uri="{FF2B5EF4-FFF2-40B4-BE49-F238E27FC236}">
                <a16:creationId xmlns:a16="http://schemas.microsoft.com/office/drawing/2014/main" id="{A3F862BA-13F8-7216-6032-78270D45D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7" r="35030" b="33136"/>
          <a:stretch/>
        </p:blipFill>
        <p:spPr>
          <a:xfrm>
            <a:off x="1836362" y="1451872"/>
            <a:ext cx="5940864" cy="2498022"/>
          </a:xfrm>
          <a:prstGeom prst="rect">
            <a:avLst/>
          </a:prstGeom>
        </p:spPr>
      </p:pic>
      <p:pic>
        <p:nvPicPr>
          <p:cNvPr id="8" name="Picture 7" descr="Table of Contents Screenshot">
            <a:extLst>
              <a:ext uri="{FF2B5EF4-FFF2-40B4-BE49-F238E27FC236}">
                <a16:creationId xmlns:a16="http://schemas.microsoft.com/office/drawing/2014/main" id="{6368926B-7788-4A60-9C60-0C37A1089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362" y="3088677"/>
            <a:ext cx="3215179" cy="2422045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088C9B3-70B5-4E56-FBF5-8AB47EB6F069}"/>
              </a:ext>
            </a:extLst>
          </p:cNvPr>
          <p:cNvSpPr txBox="1">
            <a:spLocks/>
          </p:cNvSpPr>
          <p:nvPr/>
        </p:nvSpPr>
        <p:spPr>
          <a:xfrm>
            <a:off x="5330143" y="4348905"/>
            <a:ext cx="4467828" cy="145168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25000"/>
              <a:buNone/>
            </a:pPr>
            <a:r>
              <a:rPr lang="en-US" altLang="en-US" sz="3200" dirty="0">
                <a:solidFill>
                  <a:srgbClr val="F583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Participating ICs, purpose, review criteria, responsiveness</a:t>
            </a:r>
          </a:p>
          <a:p>
            <a:pPr marL="0" indent="0">
              <a:buClr>
                <a:schemeClr val="tx1"/>
              </a:buClr>
              <a:buSzPct val="125000"/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F583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FACF5-C531-920E-69D5-7AE2E69C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3" t="1" r="30241" b="-5052"/>
          <a:stretch/>
        </p:blipFill>
        <p:spPr>
          <a:xfrm>
            <a:off x="8976821" y="1563513"/>
            <a:ext cx="321517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935CCF-8AFF-344C-7BD7-1DF1A0F2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65" y="-208608"/>
            <a:ext cx="8354661" cy="1600199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Follow instructions</a:t>
            </a:r>
          </a:p>
        </p:txBody>
      </p:sp>
      <p:pic>
        <p:nvPicPr>
          <p:cNvPr id="5" name="Picture 4" descr="How to Apply - Application Guide | grants.nih.gov - Internet Explorer">
            <a:extLst>
              <a:ext uri="{FF2B5EF4-FFF2-40B4-BE49-F238E27FC236}">
                <a16:creationId xmlns:a16="http://schemas.microsoft.com/office/drawing/2014/main" id="{0AD348E4-DA57-8362-1E2C-7F248A25DE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7321"/>
          <a:stretch/>
        </p:blipFill>
        <p:spPr>
          <a:xfrm>
            <a:off x="1583320" y="1118032"/>
            <a:ext cx="8704032" cy="4738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D2AA09-E014-E468-ABBC-6D6CCBFCD007}"/>
              </a:ext>
            </a:extLst>
          </p:cNvPr>
          <p:cNvSpPr txBox="1"/>
          <p:nvPr/>
        </p:nvSpPr>
        <p:spPr>
          <a:xfrm>
            <a:off x="2571093" y="5986226"/>
            <a:ext cx="7049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https://grants.nih.gov/grants/how-to-apply-application-guide.html</a:t>
            </a:r>
          </a:p>
        </p:txBody>
      </p:sp>
    </p:spTree>
    <p:extLst>
      <p:ext uri="{BB962C8B-B14F-4D97-AF65-F5344CB8AC3E}">
        <p14:creationId xmlns:p14="http://schemas.microsoft.com/office/powerpoint/2010/main" val="320592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A3AFEB-AD9D-4FA9-4184-7E3E1315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57" y="24940"/>
            <a:ext cx="10471621" cy="1600199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Watch a mock study section</a:t>
            </a:r>
          </a:p>
        </p:txBody>
      </p:sp>
      <p:pic>
        <p:nvPicPr>
          <p:cNvPr id="5" name="Picture 4" descr="Keith Yamamoto, chair&#10;University of California San Francisco&#10;Executive Vice Dean, School of Medicine&#10;Video Screenshot">
            <a:extLst>
              <a:ext uri="{FF2B5EF4-FFF2-40B4-BE49-F238E27FC236}">
                <a16:creationId xmlns:a16="http://schemas.microsoft.com/office/drawing/2014/main" id="{CA9E3805-DE90-F1BC-1255-5F956A24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8" y="1729935"/>
            <a:ext cx="7277100" cy="4091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52CE9-42D3-77AD-8810-770AC872868C}"/>
              </a:ext>
            </a:extLst>
          </p:cNvPr>
          <p:cNvSpPr txBox="1"/>
          <p:nvPr/>
        </p:nvSpPr>
        <p:spPr>
          <a:xfrm>
            <a:off x="3806081" y="6031467"/>
            <a:ext cx="51412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https://www.youtube.com/watch?v=fBDxI6I4dOA</a:t>
            </a:r>
            <a:endParaRPr lang="en-US" sz="1800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68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40" name="Rectangle 48135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2EAE9-3364-48D5-91FE-8BF8CD1C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755" y="582711"/>
            <a:ext cx="7327222" cy="14617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kern="1200" dirty="0">
                <a:solidFill>
                  <a:srgbClr val="002060"/>
                </a:solidFill>
              </a:rPr>
              <a:t>Align application with review criteria</a:t>
            </a:r>
          </a:p>
        </p:txBody>
      </p:sp>
      <p:sp>
        <p:nvSpPr>
          <p:cNvPr id="48131" name="Text Placeholder 1">
            <a:extLst>
              <a:ext uri="{FF2B5EF4-FFF2-40B4-BE49-F238E27FC236}">
                <a16:creationId xmlns:a16="http://schemas.microsoft.com/office/drawing/2014/main" id="{D981386F-63BE-4653-A020-0E8E0F73E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755" y="2044489"/>
            <a:ext cx="5910160" cy="3536236"/>
          </a:xfrm>
        </p:spPr>
        <p:txBody>
          <a:bodyPr vert="horz" lIns="91440" tIns="45720" rIns="91440" bIns="45720" rtlCol="0">
            <a:noAutofit/>
          </a:bodyPr>
          <a:lstStyle/>
          <a:p>
            <a:pPr marL="1004888" lvl="2">
              <a:lnSpc>
                <a:spcPct val="90000"/>
              </a:lnSpc>
              <a:spcBef>
                <a:spcPts val="1200"/>
              </a:spcBef>
              <a:buSzPct val="100000"/>
              <a:defRPr/>
            </a:pPr>
            <a:r>
              <a:rPr lang="en-US" altLang="en-US" sz="3200" dirty="0">
                <a:solidFill>
                  <a:srgbClr val="20558A"/>
                </a:solidFill>
                <a:latin typeface="+mn-lt"/>
                <a:cs typeface="+mn-cs"/>
              </a:rPr>
              <a:t>Significance</a:t>
            </a:r>
          </a:p>
          <a:p>
            <a:pPr marL="1004888" lvl="2">
              <a:lnSpc>
                <a:spcPct val="90000"/>
              </a:lnSpc>
              <a:spcBef>
                <a:spcPts val="1200"/>
              </a:spcBef>
              <a:buSzPct val="100000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+mn-lt"/>
                <a:cs typeface="+mn-cs"/>
              </a:rPr>
              <a:t>Career Development Plan</a:t>
            </a:r>
          </a:p>
          <a:p>
            <a:pPr marL="1004888" lvl="2">
              <a:lnSpc>
                <a:spcPct val="90000"/>
              </a:lnSpc>
              <a:spcBef>
                <a:spcPts val="1200"/>
              </a:spcBef>
              <a:buSzPct val="100000"/>
              <a:defRPr/>
            </a:pPr>
            <a:r>
              <a:rPr lang="en-US" altLang="en-US" sz="3200" dirty="0">
                <a:solidFill>
                  <a:srgbClr val="20558A"/>
                </a:solidFill>
                <a:latin typeface="+mn-lt"/>
                <a:cs typeface="+mn-cs"/>
              </a:rPr>
              <a:t>Investigator</a:t>
            </a:r>
          </a:p>
          <a:p>
            <a:pPr marL="1004888" lvl="2">
              <a:lnSpc>
                <a:spcPct val="90000"/>
              </a:lnSpc>
              <a:spcBef>
                <a:spcPts val="1200"/>
              </a:spcBef>
              <a:buSzPct val="100000"/>
              <a:defRPr/>
            </a:pPr>
            <a:r>
              <a:rPr lang="en-US" altLang="en-US" sz="3200" dirty="0">
                <a:solidFill>
                  <a:srgbClr val="20558A"/>
                </a:solidFill>
                <a:latin typeface="+mn-lt"/>
                <a:cs typeface="+mn-cs"/>
              </a:rPr>
              <a:t>Innovation</a:t>
            </a:r>
          </a:p>
          <a:p>
            <a:pPr marL="1004888" lvl="2">
              <a:lnSpc>
                <a:spcPct val="90000"/>
              </a:lnSpc>
              <a:spcBef>
                <a:spcPts val="1200"/>
              </a:spcBef>
              <a:buSzPct val="100000"/>
              <a:defRPr/>
            </a:pPr>
            <a:r>
              <a:rPr lang="en-US" altLang="en-US" sz="3200" dirty="0">
                <a:solidFill>
                  <a:srgbClr val="20558A"/>
                </a:solidFill>
                <a:latin typeface="+mn-lt"/>
                <a:cs typeface="+mn-cs"/>
              </a:rPr>
              <a:t>Approach</a:t>
            </a:r>
          </a:p>
          <a:p>
            <a:pPr marL="1004888" lvl="2">
              <a:lnSpc>
                <a:spcPct val="90000"/>
              </a:lnSpc>
              <a:spcBef>
                <a:spcPts val="1200"/>
              </a:spcBef>
              <a:buSzPct val="100000"/>
              <a:defRPr/>
            </a:pPr>
            <a:r>
              <a:rPr lang="en-US" altLang="en-US" sz="3200" dirty="0">
                <a:solidFill>
                  <a:srgbClr val="20558A"/>
                </a:solidFill>
                <a:latin typeface="+mn-lt"/>
                <a:cs typeface="+mn-cs"/>
              </a:rPr>
              <a:t>Environment</a:t>
            </a:r>
          </a:p>
          <a:p>
            <a:pPr indent="-228600">
              <a:lnSpc>
                <a:spcPct val="90000"/>
              </a:lnSpc>
              <a:defRPr/>
            </a:pPr>
            <a:endParaRPr lang="en-US" altLang="en-US" sz="3200" dirty="0">
              <a:solidFill>
                <a:srgbClr val="20558A"/>
              </a:solidFill>
              <a:latin typeface="+mn-lt"/>
              <a:cs typeface="+mn-cs"/>
            </a:endParaRPr>
          </a:p>
        </p:txBody>
      </p:sp>
      <p:sp>
        <p:nvSpPr>
          <p:cNvPr id="48141" name="Freeform: Shape 48137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CSR Review Matters Blog">
            <a:extLst>
              <a:ext uri="{FF2B5EF4-FFF2-40B4-BE49-F238E27FC236}">
                <a16:creationId xmlns:a16="http://schemas.microsoft.com/office/drawing/2014/main" id="{D63CDC73-9707-1F27-D96C-73A73C9C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5330" y="2363464"/>
            <a:ext cx="3217333" cy="270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3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C4304-B822-CF42-9142-096E59D00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Make life easy for reviewers</a:t>
            </a:r>
          </a:p>
        </p:txBody>
      </p:sp>
      <p:sp>
        <p:nvSpPr>
          <p:cNvPr id="205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10E3ED5-BB18-179E-069F-74737E0CABA5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buClr>
                <a:srgbClr val="126BB4"/>
              </a:buClr>
              <a:buSzPct val="125000"/>
            </a:pPr>
            <a:r>
              <a:rPr lang="en-US" altLang="en-US" sz="2200" dirty="0">
                <a:solidFill>
                  <a:srgbClr val="126BB4"/>
                </a:solidFill>
                <a:latin typeface="+mn-lt"/>
                <a:cs typeface="+mn-cs"/>
              </a:rPr>
              <a:t>Leave white space</a:t>
            </a:r>
          </a:p>
          <a:p>
            <a:pPr indent="-228600">
              <a:lnSpc>
                <a:spcPct val="90000"/>
              </a:lnSpc>
              <a:buClr>
                <a:srgbClr val="126BB4"/>
              </a:buClr>
              <a:buSzPct val="125000"/>
            </a:pPr>
            <a:r>
              <a:rPr lang="en-US" altLang="en-US" sz="2200" dirty="0">
                <a:solidFill>
                  <a:srgbClr val="126BB4"/>
                </a:solidFill>
                <a:latin typeface="+mn-lt"/>
                <a:cs typeface="+mn-cs"/>
              </a:rPr>
              <a:t>Guide the reviewers with graphics, bold, italics</a:t>
            </a:r>
          </a:p>
          <a:p>
            <a:pPr indent="-228600">
              <a:lnSpc>
                <a:spcPct val="90000"/>
              </a:lnSpc>
              <a:buClr>
                <a:srgbClr val="126BB4"/>
              </a:buClr>
              <a:buSzPct val="125000"/>
            </a:pPr>
            <a:r>
              <a:rPr lang="en-US" altLang="en-US" sz="2200" dirty="0">
                <a:solidFill>
                  <a:srgbClr val="126BB4"/>
                </a:solidFill>
                <a:latin typeface="+mn-lt"/>
                <a:cs typeface="+mn-cs"/>
              </a:rPr>
              <a:t>Make sure figures &amp; legends are readable</a:t>
            </a:r>
          </a:p>
          <a:p>
            <a:pPr indent="-228600">
              <a:lnSpc>
                <a:spcPct val="90000"/>
              </a:lnSpc>
              <a:buClr>
                <a:srgbClr val="126BB4"/>
              </a:buClr>
              <a:buSzPct val="125000"/>
            </a:pPr>
            <a:r>
              <a:rPr lang="en-US" altLang="en-US" sz="2200" dirty="0">
                <a:solidFill>
                  <a:srgbClr val="126BB4"/>
                </a:solidFill>
                <a:latin typeface="+mn-lt"/>
                <a:cs typeface="+mn-cs"/>
              </a:rPr>
              <a:t>Write clearly and concisely</a:t>
            </a:r>
          </a:p>
          <a:p>
            <a:pPr indent="-228600">
              <a:lnSpc>
                <a:spcPct val="90000"/>
              </a:lnSpc>
              <a:buClr>
                <a:srgbClr val="126BB4"/>
              </a:buClr>
              <a:buSzPct val="125000"/>
            </a:pPr>
            <a:r>
              <a:rPr lang="en-US" altLang="en-US" sz="2200" dirty="0">
                <a:solidFill>
                  <a:srgbClr val="126BB4"/>
                </a:solidFill>
                <a:latin typeface="+mn-lt"/>
                <a:cs typeface="+mn-cs"/>
              </a:rPr>
              <a:t>Edit &amp; proofread</a:t>
            </a:r>
          </a:p>
          <a:p>
            <a:pPr indent="-228600">
              <a:lnSpc>
                <a:spcPct val="90000"/>
              </a:lnSpc>
              <a:buClr>
                <a:srgbClr val="126BB4"/>
              </a:buClr>
              <a:buSzPct val="125000"/>
            </a:pPr>
            <a:r>
              <a:rPr lang="en-US" altLang="en-US" sz="2200" dirty="0">
                <a:solidFill>
                  <a:srgbClr val="126BB4"/>
                </a:solidFill>
                <a:latin typeface="+mn-lt"/>
                <a:cs typeface="+mn-cs"/>
              </a:rPr>
              <a:t>Write for both experts &amp; non-experts in your field</a:t>
            </a:r>
          </a:p>
          <a:p>
            <a:pPr marL="0" indent="-228600">
              <a:lnSpc>
                <a:spcPct val="90000"/>
              </a:lnSpc>
              <a:buClr>
                <a:schemeClr val="tx1"/>
              </a:buClr>
              <a:buSzPct val="125000"/>
            </a:pPr>
            <a:endParaRPr lang="en-US" altLang="en-US" sz="2200" dirty="0">
              <a:latin typeface="+mn-lt"/>
              <a:cs typeface="+mn-cs"/>
            </a:endParaRPr>
          </a:p>
          <a:p>
            <a:pPr marL="0" indent="-228600">
              <a:lnSpc>
                <a:spcPct val="90000"/>
              </a:lnSpc>
              <a:buClr>
                <a:schemeClr val="tx1"/>
              </a:buClr>
              <a:buSzPct val="125000"/>
            </a:pPr>
            <a:endParaRPr lang="en-US" altLang="en-US" sz="2200" dirty="0">
              <a:latin typeface="+mn-lt"/>
              <a:cs typeface="+mn-cs"/>
            </a:endParaRPr>
          </a:p>
        </p:txBody>
      </p:sp>
      <p:pic>
        <p:nvPicPr>
          <p:cNvPr id="2050" name="Picture 2" descr="How to Manage and Prevent Negative Online Patient Reviews | IAPAM">
            <a:extLst>
              <a:ext uri="{FF2B5EF4-FFF2-40B4-BE49-F238E27FC236}">
                <a16:creationId xmlns:a16="http://schemas.microsoft.com/office/drawing/2014/main" id="{9AB1F7A1-3FD6-C9A9-FA60-52CFB1F64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" b="215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640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3CBDA2-E83A-ED68-AE11-5B08ED66E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71" y="0"/>
            <a:ext cx="7544963" cy="1600199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General advice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49534B3-D660-D092-E87C-EFE9BA55653F}"/>
              </a:ext>
            </a:extLst>
          </p:cNvPr>
          <p:cNvSpPr txBox="1">
            <a:spLocks/>
          </p:cNvSpPr>
          <p:nvPr/>
        </p:nvSpPr>
        <p:spPr>
          <a:xfrm>
            <a:off x="659388" y="1122247"/>
            <a:ext cx="5855256" cy="4409606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SzPct val="125000"/>
            </a:pPr>
            <a:r>
              <a:rPr lang="en-US" altLang="en-US" sz="2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successful grant applications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altLang="en-US" sz="2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drafts with anyone who will read them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altLang="en-US" sz="2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prepared to rework your ideas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altLang="en-US" sz="2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Rationale for methodological choices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altLang="en-US" sz="2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Plausibility versus feasibility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altLang="en-US" sz="2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overlook statistics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altLang="en-US" sz="2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up on publications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altLang="en-US" sz="2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realistic </a:t>
            </a:r>
          </a:p>
          <a:p>
            <a:pPr>
              <a:buClr>
                <a:srgbClr val="0070C0"/>
              </a:buClr>
              <a:buSzPct val="125000"/>
            </a:pPr>
            <a:r>
              <a:rPr lang="en-US" altLang="en-US" sz="27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explicit</a:t>
            </a:r>
          </a:p>
          <a:p>
            <a:pPr>
              <a:buClr>
                <a:srgbClr val="0070C0"/>
              </a:buClr>
              <a:buSzPct val="125000"/>
            </a:pPr>
            <a:endParaRPr lang="en-US" altLang="en-US" sz="27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0070C0"/>
              </a:buClr>
              <a:buSzPct val="125000"/>
              <a:buFont typeface="Arial" panose="020B0604020202020204" pitchFamily="34" charset="0"/>
              <a:buNone/>
            </a:pPr>
            <a:endParaRPr lang="en-US" altLang="en-US" sz="27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 descr="Persist!">
            <a:extLst>
              <a:ext uri="{FF2B5EF4-FFF2-40B4-BE49-F238E27FC236}">
                <a16:creationId xmlns:a16="http://schemas.microsoft.com/office/drawing/2014/main" id="{2A5A729F-2518-7D67-6E3D-FCF2599A61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981548" y="868052"/>
            <a:ext cx="53602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SzPct val="125000"/>
            </a:pPr>
            <a:r>
              <a:rPr lang="en-US" altLang="en-US" sz="6600" b="1" dirty="0">
                <a:solidFill>
                  <a:srgbClr val="F58344"/>
                </a:solidFill>
                <a:latin typeface="Segoe Script" panose="030B0504020000000003" pitchFamily="66" charset="0"/>
                <a:cs typeface="Calibri" panose="020F0502020204030204" pitchFamily="34" charset="0"/>
              </a:rPr>
              <a:t>Persist!</a:t>
            </a:r>
          </a:p>
        </p:txBody>
      </p:sp>
      <p:pic>
        <p:nvPicPr>
          <p:cNvPr id="8" name="Picture 7" descr="flowers growing through concrete">
            <a:extLst>
              <a:ext uri="{FF2B5EF4-FFF2-40B4-BE49-F238E27FC236}">
                <a16:creationId xmlns:a16="http://schemas.microsoft.com/office/drawing/2014/main" id="{59C824A1-6EA0-1CD6-ABAB-25962432D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1"/>
          <a:stretch/>
        </p:blipFill>
        <p:spPr>
          <a:xfrm>
            <a:off x="6827822" y="1721853"/>
            <a:ext cx="375067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836"/>
            <a:ext cx="3528484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br>
              <a:rPr lang="en-US" sz="4000" spc="-60" dirty="0">
                <a:solidFill>
                  <a:srgbClr val="FFFFFF"/>
                </a:solidFill>
              </a:rPr>
            </a:br>
            <a:r>
              <a:rPr lang="en-US" sz="4000" spc="-60" dirty="0">
                <a:solidFill>
                  <a:srgbClr val="FFFFFF"/>
                </a:solidFill>
              </a:rPr>
              <a:t>Better scored grants</a:t>
            </a:r>
            <a:endParaRPr lang="en-US" sz="4000" kern="1200" spc="-60" dirty="0">
              <a:solidFill>
                <a:srgbClr val="FFFFFF"/>
              </a:solidFill>
            </a:endParaRP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8831" y="645836"/>
            <a:ext cx="6909108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Clear significance, important problem, high impact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High degree of novelty and innovation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Demonstrated track record of a well-qualified applicant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Clear rationale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Relevant, supportive preliminary data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Clear approach that will provide unambiguous results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Careful attention to detail - spelling, grammar, error bars etc.</a:t>
            </a:r>
          </a:p>
        </p:txBody>
      </p:sp>
    </p:spTree>
    <p:extLst>
      <p:ext uri="{BB962C8B-B14F-4D97-AF65-F5344CB8AC3E}">
        <p14:creationId xmlns:p14="http://schemas.microsoft.com/office/powerpoint/2010/main" val="125541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Tips overview</a:t>
            </a:r>
          </a:p>
        </p:txBody>
      </p:sp>
      <p:graphicFrame>
        <p:nvGraphicFramePr>
          <p:cNvPr id="6" name="Content Placeholder" descr="flowchart reading: Plan ahead, find a home for your application, contact Program Official, Identify the right grant type, read and understand the FOA, be sure to follow instructions, watch a mock study section, align application with review criteria, make life easy for reviewers, general advice.">
            <a:extLst>
              <a:ext uri="{FF2B5EF4-FFF2-40B4-BE49-F238E27FC236}">
                <a16:creationId xmlns:a16="http://schemas.microsoft.com/office/drawing/2014/main" id="{BFA8C6F4-0376-6575-2B7C-317FDA8D47E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158712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41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242" y="649480"/>
            <a:ext cx="363071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4000" kern="1200" spc="-60" dirty="0">
                <a:solidFill>
                  <a:srgbClr val="FFFFFF"/>
                </a:solidFill>
              </a:rPr>
              <a:t>Worse scored grants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Low impact, descriptive, incremental projects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Too ambitious, lacking focus, too many unrelated aims, aim dependence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Unclear hypothesis or rationale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Lack of appropriate expertise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Approach flawed with no discussion of pitfalls or alternative approaches</a:t>
            </a:r>
          </a:p>
          <a:p>
            <a:pPr indent="-228600">
              <a:lnSpc>
                <a:spcPct val="90000"/>
              </a:lnSpc>
              <a:spcBef>
                <a:spcPts val="1200"/>
              </a:spcBef>
              <a:buClr>
                <a:srgbClr val="126BB4"/>
              </a:buClr>
              <a:buSzPct val="125000"/>
              <a:defRPr/>
            </a:pPr>
            <a:r>
              <a:rPr lang="en-US" altLang="en-US" sz="3200" dirty="0">
                <a:solidFill>
                  <a:srgbClr val="126BB4"/>
                </a:solidFill>
                <a:latin typeface="+mn-lt"/>
                <a:cs typeface="+mn-cs"/>
              </a:rPr>
              <a:t>Questionable feasibility</a:t>
            </a:r>
          </a:p>
        </p:txBody>
      </p:sp>
    </p:spTree>
    <p:extLst>
      <p:ext uri="{BB962C8B-B14F-4D97-AF65-F5344CB8AC3E}">
        <p14:creationId xmlns:p14="http://schemas.microsoft.com/office/powerpoint/2010/main" val="2452162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5442" y="11268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SzPct val="125000"/>
              <a:buNone/>
            </a:pPr>
            <a:endParaRPr lang="en-US" altLang="en-US">
              <a:solidFill>
                <a:srgbClr val="126BB4"/>
              </a:solidFill>
            </a:endParaRPr>
          </a:p>
          <a:p>
            <a:pPr>
              <a:spcBef>
                <a:spcPts val="1200"/>
              </a:spcBef>
              <a:buSzPct val="125000"/>
            </a:pPr>
            <a:r>
              <a:rPr lang="en-US" altLang="en-US">
                <a:solidFill>
                  <a:srgbClr val="126BB4"/>
                </a:solidFill>
              </a:rPr>
              <a:t>Talk with Program Officer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>
                <a:solidFill>
                  <a:srgbClr val="126BB4"/>
                </a:solidFill>
              </a:rPr>
              <a:t>Opportunity to improve the application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>
                <a:solidFill>
                  <a:srgbClr val="126BB4"/>
                </a:solidFill>
              </a:rPr>
              <a:t>Acknowledge and accept the help of reviewers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>
                <a:solidFill>
                  <a:srgbClr val="126BB4"/>
                </a:solidFill>
              </a:rPr>
              <a:t>Write clear introduction section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>
                <a:solidFill>
                  <a:srgbClr val="126BB4"/>
                </a:solidFill>
              </a:rPr>
              <a:t>Address criticisms thoroughly</a:t>
            </a:r>
          </a:p>
          <a:p>
            <a:pPr>
              <a:spcBef>
                <a:spcPts val="1200"/>
              </a:spcBef>
              <a:buSzPct val="125000"/>
            </a:pPr>
            <a:r>
              <a:rPr lang="en-US" altLang="en-US">
                <a:solidFill>
                  <a:srgbClr val="126BB4"/>
                </a:solidFill>
              </a:rPr>
              <a:t>Respond constructively and respectfully</a:t>
            </a:r>
            <a:endParaRPr lang="en-US" altLang="en-US" dirty="0">
              <a:solidFill>
                <a:srgbClr val="126BB4"/>
              </a:solidFill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70" y="214654"/>
            <a:ext cx="1011145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Revising and resubmitting</a:t>
            </a:r>
          </a:p>
        </p:txBody>
      </p:sp>
    </p:spTree>
    <p:extLst>
      <p:ext uri="{BB962C8B-B14F-4D97-AF65-F5344CB8AC3E}">
        <p14:creationId xmlns:p14="http://schemas.microsoft.com/office/powerpoint/2010/main" val="1620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A393D9-5AC8-F847-E6B3-362B4ACF6B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021" y="1538618"/>
            <a:ext cx="761061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126BB4"/>
                </a:solidFill>
              </a:rPr>
              <a:t>NIH Guide Listserv - updates on notices for grant policies, guidelines, and FOAs</a:t>
            </a:r>
            <a:br>
              <a:rPr lang="en-US" dirty="0">
                <a:solidFill>
                  <a:srgbClr val="0F7FC9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http://grants.nih.gov/grants/guide/listserv.htm </a:t>
            </a:r>
          </a:p>
          <a:p>
            <a:r>
              <a:rPr lang="en-US" dirty="0">
                <a:solidFill>
                  <a:srgbClr val="126BB4"/>
                </a:solidFill>
              </a:rPr>
              <a:t>Open Mike - A biweekly blog written by NIH’s Deputy Director for Extramural Research </a:t>
            </a:r>
            <a:br>
              <a:rPr lang="en-US" dirty="0">
                <a:solidFill>
                  <a:srgbClr val="0F7FC9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https://nexus.od.nih.gov/all/category/blog/open-mike/</a:t>
            </a:r>
          </a:p>
          <a:p>
            <a:r>
              <a:rPr lang="en-US" dirty="0">
                <a:solidFill>
                  <a:srgbClr val="126BB4"/>
                </a:solidFill>
              </a:rPr>
              <a:t>COVID-19 Information The latest guidance and information</a:t>
            </a:r>
            <a:br>
              <a:rPr lang="en-US" dirty="0">
                <a:solidFill>
                  <a:srgbClr val="0F7FC9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https://grants.nih.gov/policy/natural-disasters/corona-virus.htm</a:t>
            </a:r>
            <a:r>
              <a:rPr lang="en-US" dirty="0">
                <a:solidFill>
                  <a:srgbClr val="0F7FC9"/>
                </a:solidFill>
              </a:rPr>
              <a:t>	</a:t>
            </a:r>
          </a:p>
          <a:p>
            <a:endParaRPr lang="en-US" dirty="0">
              <a:solidFill>
                <a:srgbClr val="0F7FC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83EDD3-C86D-ABBB-A771-B6E5DF78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Stay informed</a:t>
            </a:r>
          </a:p>
        </p:txBody>
      </p:sp>
      <p:pic>
        <p:nvPicPr>
          <p:cNvPr id="4" name="Picture 3" descr="Sample Tweet image&#10;">
            <a:extLst>
              <a:ext uri="{FF2B5EF4-FFF2-40B4-BE49-F238E27FC236}">
                <a16:creationId xmlns:a16="http://schemas.microsoft.com/office/drawing/2014/main" id="{B3182B1D-7791-4F81-D6EB-07A6F6AB1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" t="13184" r="81000" b="30208"/>
          <a:stretch/>
        </p:blipFill>
        <p:spPr>
          <a:xfrm>
            <a:off x="8466728" y="0"/>
            <a:ext cx="3725272" cy="4679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Instagram header">
            <a:extLst>
              <a:ext uri="{FF2B5EF4-FFF2-40B4-BE49-F238E27FC236}">
                <a16:creationId xmlns:a16="http://schemas.microsoft.com/office/drawing/2014/main" id="{385459AD-D573-1A94-CE72-E5CBC5F89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4638" b="11123"/>
          <a:stretch/>
        </p:blipFill>
        <p:spPr>
          <a:xfrm>
            <a:off x="8206894" y="2178710"/>
            <a:ext cx="3978490" cy="25005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Facebook header">
            <a:extLst>
              <a:ext uri="{FF2B5EF4-FFF2-40B4-BE49-F238E27FC236}">
                <a16:creationId xmlns:a16="http://schemas.microsoft.com/office/drawing/2014/main" id="{C2A71DDF-8C83-F01B-8475-2EF4EC4C8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0" t="13185" r="49293" b="63271"/>
          <a:stretch/>
        </p:blipFill>
        <p:spPr>
          <a:xfrm>
            <a:off x="7073658" y="4916834"/>
            <a:ext cx="3978489" cy="1946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YouTube Header">
            <a:extLst>
              <a:ext uri="{FF2B5EF4-FFF2-40B4-BE49-F238E27FC236}">
                <a16:creationId xmlns:a16="http://schemas.microsoft.com/office/drawing/2014/main" id="{3845D481-FBA7-C620-EC4D-6B6611FF48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6" t="13982" r="80223" b="27619"/>
          <a:stretch/>
        </p:blipFill>
        <p:spPr>
          <a:xfrm>
            <a:off x="9459085" y="3440400"/>
            <a:ext cx="2726299" cy="3417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678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Questions? </a:t>
            </a:r>
          </a:p>
        </p:txBody>
      </p:sp>
      <p:pic>
        <p:nvPicPr>
          <p:cNvPr id="5" name="Picture 2" descr="Thank You">
            <a:extLst>
              <a:ext uri="{FF2B5EF4-FFF2-40B4-BE49-F238E27FC236}">
                <a16:creationId xmlns:a16="http://schemas.microsoft.com/office/drawing/2014/main" id="{7A278F08-8370-15E8-4A6C-C599A007D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97" y="1464065"/>
            <a:ext cx="5618152" cy="37204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">
            <a:extLst>
              <a:ext uri="{FF2B5EF4-FFF2-40B4-BE49-F238E27FC236}">
                <a16:creationId xmlns:a16="http://schemas.microsoft.com/office/drawing/2014/main" id="{C73D689A-59EC-403D-8590-265AF37488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133" y="1715373"/>
            <a:ext cx="3932238" cy="3803650"/>
          </a:xfrm>
        </p:spPr>
        <p:txBody>
          <a:bodyPr/>
          <a:lstStyle/>
          <a:p>
            <a:r>
              <a:rPr lang="en-US" dirty="0">
                <a:solidFill>
                  <a:srgbClr val="126BB4"/>
                </a:solidFill>
              </a:rPr>
              <a:t>Start planning </a:t>
            </a:r>
            <a:r>
              <a:rPr lang="en-US" dirty="0">
                <a:solidFill>
                  <a:srgbClr val="F58344"/>
                </a:solidFill>
              </a:rPr>
              <a:t>early</a:t>
            </a:r>
          </a:p>
          <a:p>
            <a:endParaRPr lang="en-US" dirty="0">
              <a:solidFill>
                <a:srgbClr val="F58344"/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AF59D21-AF4F-4DE9-8AE4-8AFDCD82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99" y="447675"/>
            <a:ext cx="3932237" cy="1600199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The grant life cycle</a:t>
            </a:r>
          </a:p>
        </p:txBody>
      </p:sp>
      <p:pic>
        <p:nvPicPr>
          <p:cNvPr id="8" name="Picture 2" descr="http://grants.nih.gov/sites/all/themes/nih/images/wheel-back.gif&#10;&#10;Image of The Grant life-Cycle">
            <a:extLst>
              <a:ext uri="{FF2B5EF4-FFF2-40B4-BE49-F238E27FC236}">
                <a16:creationId xmlns:a16="http://schemas.microsoft.com/office/drawing/2014/main" id="{62BB3782-88DB-4F9A-869B-9ED8C989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29" y="219076"/>
            <a:ext cx="4591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ENATAL DEVELOPMENT">
            <a:extLst>
              <a:ext uri="{FF2B5EF4-FFF2-40B4-BE49-F238E27FC236}">
                <a16:creationId xmlns:a16="http://schemas.microsoft.com/office/drawing/2014/main" id="{6BEAE586-4CB3-AB2A-DEDB-3F3DB9D83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14" b="19187"/>
          <a:stretch/>
        </p:blipFill>
        <p:spPr bwMode="auto">
          <a:xfrm>
            <a:off x="2659833" y="4810126"/>
            <a:ext cx="7236642" cy="20955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6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2F591A-9003-E438-A8A6-B36446EA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002060"/>
                </a:solidFill>
                <a:cs typeface="Arial" panose="020B0604020202020204" pitchFamily="34" charset="0"/>
              </a:rPr>
              <a:t>Find a home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4743AE2-0D74-06CC-F419-053F67EEDB63}"/>
              </a:ext>
            </a:extLst>
          </p:cNvPr>
          <p:cNvSpPr txBox="1">
            <a:spLocks/>
          </p:cNvSpPr>
          <p:nvPr/>
        </p:nvSpPr>
        <p:spPr>
          <a:xfrm>
            <a:off x="650457" y="2255424"/>
            <a:ext cx="5775054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buClr>
                <a:srgbClr val="126BB4"/>
              </a:buClr>
              <a:buSzPct val="125000"/>
            </a:pPr>
            <a:r>
              <a:rPr lang="en-US" altLang="en-US" dirty="0">
                <a:solidFill>
                  <a:srgbClr val="126BB4"/>
                </a:solidFill>
                <a:latin typeface="+mn-lt"/>
                <a:cs typeface="+mn-cs"/>
              </a:rPr>
              <a:t>Matchmaker tool in NIH </a:t>
            </a:r>
            <a:r>
              <a:rPr lang="en-US" altLang="en-US" dirty="0" err="1">
                <a:solidFill>
                  <a:srgbClr val="126BB4"/>
                </a:solidFill>
                <a:latin typeface="+mn-lt"/>
                <a:cs typeface="+mn-cs"/>
              </a:rPr>
              <a:t>RePORTER</a:t>
            </a:r>
            <a:r>
              <a:rPr lang="en-US" altLang="en-US" dirty="0">
                <a:solidFill>
                  <a:srgbClr val="126BB4"/>
                </a:solidFill>
                <a:latin typeface="+mn-lt"/>
                <a:cs typeface="+mn-cs"/>
              </a:rPr>
              <a:t> </a:t>
            </a:r>
          </a:p>
          <a:p>
            <a:pPr indent="-228600">
              <a:lnSpc>
                <a:spcPct val="90000"/>
              </a:lnSpc>
              <a:buClr>
                <a:srgbClr val="126BB4"/>
              </a:buClr>
              <a:buSzPct val="125000"/>
            </a:pPr>
            <a:r>
              <a:rPr lang="en-US" altLang="en-US" dirty="0">
                <a:solidFill>
                  <a:srgbClr val="126BB4"/>
                </a:solidFill>
                <a:latin typeface="+mn-lt"/>
                <a:cs typeface="+mn-cs"/>
              </a:rPr>
              <a:t>Browse strategic plans, portfolio areas, research priorities</a:t>
            </a:r>
          </a:p>
          <a:p>
            <a:pPr indent="-228600">
              <a:lnSpc>
                <a:spcPct val="90000"/>
              </a:lnSpc>
              <a:buClr>
                <a:srgbClr val="126BB4"/>
              </a:buClr>
              <a:buSzPct val="125000"/>
            </a:pPr>
            <a:r>
              <a:rPr lang="en-US" altLang="en-US" dirty="0">
                <a:solidFill>
                  <a:srgbClr val="126BB4"/>
                </a:solidFill>
                <a:latin typeface="+mn-lt"/>
                <a:cs typeface="+mn-cs"/>
              </a:rPr>
              <a:t>Use NIH Guide to identify relevant Funding Opportunity Announcements (FOAs)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1E61FA-37AE-4F83-12C9-5D79584DF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t="18918" r="12119"/>
          <a:stretch/>
        </p:blipFill>
        <p:spPr bwMode="auto">
          <a:xfrm>
            <a:off x="7075967" y="1477022"/>
            <a:ext cx="4170530" cy="39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B7A193-0A6F-155D-D881-76BCA7AD5A03}"/>
              </a:ext>
            </a:extLst>
          </p:cNvPr>
          <p:cNvSpPr txBox="1"/>
          <p:nvPr/>
        </p:nvSpPr>
        <p:spPr>
          <a:xfrm>
            <a:off x="534330" y="5858725"/>
            <a:ext cx="7054673" cy="1001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969" u="sng" dirty="0">
                <a:solidFill>
                  <a:srgbClr val="00B050"/>
                </a:solidFill>
                <a:latin typeface="Arial"/>
                <a:cs typeface="Arial"/>
              </a:rPr>
              <a:t>https://reporter.nih.gov/matchmaker</a:t>
            </a:r>
          </a:p>
          <a:p>
            <a:pPr algn="l"/>
            <a:r>
              <a:rPr lang="en-US" sz="1969" dirty="0">
                <a:solidFill>
                  <a:srgbClr val="00B050"/>
                </a:solidFill>
                <a:latin typeface="Arial"/>
                <a:cs typeface="Arial"/>
              </a:rPr>
              <a:t>https://grants.nih.gov/funding/searchguide/index.html#/</a:t>
            </a:r>
          </a:p>
          <a:p>
            <a:pPr algn="l"/>
            <a:endParaRPr lang="en-US" sz="1969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22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0" y="-279135"/>
            <a:ext cx="944187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reporter.nih.gov</a:t>
            </a:r>
          </a:p>
        </p:txBody>
      </p:sp>
      <p:pic>
        <p:nvPicPr>
          <p:cNvPr id="8" name="Picture 7" descr="reporter.nih.gov home page">
            <a:extLst>
              <a:ext uri="{FF2B5EF4-FFF2-40B4-BE49-F238E27FC236}">
                <a16:creationId xmlns:a16="http://schemas.microsoft.com/office/drawing/2014/main" id="{043AEC4D-56B6-416C-9685-DB163CF97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21" y="771321"/>
            <a:ext cx="9603507" cy="53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chmaker text box ">
            <a:extLst>
              <a:ext uri="{FF2B5EF4-FFF2-40B4-BE49-F238E27FC236}">
                <a16:creationId xmlns:a16="http://schemas.microsoft.com/office/drawing/2014/main" id="{0EB41169-3580-4C56-96B4-8AA4CDF7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50" y="1006423"/>
            <a:ext cx="9425099" cy="5227196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18" y="12631"/>
            <a:ext cx="9945414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Finding contacts</a:t>
            </a:r>
          </a:p>
        </p:txBody>
      </p:sp>
      <p:sp>
        <p:nvSpPr>
          <p:cNvPr id="8" name="Line 4" descr="Arrow pointing to Program Official Information">
            <a:extLst>
              <a:ext uri="{FF2B5EF4-FFF2-40B4-BE49-F238E27FC236}">
                <a16:creationId xmlns:a16="http://schemas.microsoft.com/office/drawing/2014/main" id="{5B27B5A6-E4FA-4905-8586-24F6E94576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81956" y="3952466"/>
            <a:ext cx="793750" cy="477837"/>
          </a:xfrm>
          <a:prstGeom prst="line">
            <a:avLst/>
          </a:prstGeom>
          <a:noFill/>
          <a:ln w="101600">
            <a:solidFill>
              <a:srgbClr val="F58344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D38028-4813-A752-85B6-218FB67D39E4}"/>
              </a:ext>
            </a:extLst>
          </p:cNvPr>
          <p:cNvSpPr txBox="1"/>
          <p:nvPr/>
        </p:nvSpPr>
        <p:spPr>
          <a:xfrm>
            <a:off x="4462492" y="6212679"/>
            <a:ext cx="7054673" cy="3953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969" dirty="0">
                <a:solidFill>
                  <a:srgbClr val="00B05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https://project</a:t>
            </a:r>
            <a:r>
              <a:rPr lang="en-US" sz="1969" b="1" dirty="0">
                <a:solidFill>
                  <a:srgbClr val="00B05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reporter</a:t>
            </a:r>
            <a:r>
              <a:rPr lang="en-US" sz="1969" dirty="0">
                <a:solidFill>
                  <a:srgbClr val="00B05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969" b="1" dirty="0">
                <a:solidFill>
                  <a:srgbClr val="00B05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nih</a:t>
            </a:r>
            <a:r>
              <a:rPr lang="en-US" sz="1969" dirty="0">
                <a:solidFill>
                  <a:srgbClr val="00B05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.gov/</a:t>
            </a:r>
            <a:endParaRPr lang="en-US" sz="1969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93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FCD5C7F7-DFE1-C6A7-32A1-D1FEA843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067" y="1849811"/>
            <a:ext cx="7839963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Contact your program officer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F312BD9-A81C-46BD-A04F-4EBB776438E9}"/>
              </a:ext>
            </a:extLst>
          </p:cNvPr>
          <p:cNvSpPr txBox="1">
            <a:spLocks/>
          </p:cNvSpPr>
          <p:nvPr/>
        </p:nvSpPr>
        <p:spPr>
          <a:xfrm>
            <a:off x="2414600" y="3492501"/>
            <a:ext cx="6363967" cy="403626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64A03C"/>
              </a:buClr>
              <a:buSzPct val="120000"/>
              <a:buChar char="•"/>
              <a:defRPr sz="2000">
                <a:solidFill>
                  <a:srgbClr val="292929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568325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46A0"/>
              </a:buClr>
              <a:buFont typeface="Wingdings" panose="05000000000000000000" pitchFamily="2" charset="2"/>
              <a:buChar char="§"/>
              <a:defRPr>
                <a:solidFill>
                  <a:srgbClr val="292929"/>
                </a:solidFill>
                <a:latin typeface="+mn-lt"/>
                <a:ea typeface="MS PGothic" panose="020B0600070205080204" pitchFamily="34" charset="-128"/>
              </a:defRPr>
            </a:lvl2pPr>
            <a:lvl3pPr marL="912813" indent="-16351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64A03C"/>
              </a:buClr>
              <a:buChar char="•"/>
              <a:defRPr sz="1600">
                <a:solidFill>
                  <a:srgbClr val="292929"/>
                </a:solidFill>
                <a:latin typeface="+mn-lt"/>
                <a:ea typeface="MS PGothic" panose="020B0600070205080204" pitchFamily="34" charset="-128"/>
              </a:defRPr>
            </a:lvl3pPr>
            <a:lvl4pPr marL="1257300" indent="-1778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3CA0"/>
              </a:buClr>
              <a:buFont typeface="Wingdings" panose="05000000000000000000" pitchFamily="2" charset="2"/>
              <a:buChar char="§"/>
              <a:defRPr sz="1400">
                <a:solidFill>
                  <a:srgbClr val="292929"/>
                </a:solidFill>
                <a:latin typeface="+mn-lt"/>
                <a:ea typeface="MS PGothic" panose="020B0600070205080204" pitchFamily="34" charset="-128"/>
              </a:defRPr>
            </a:lvl4pPr>
            <a:lvl5pPr marL="1547813" indent="-176213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64A03C"/>
              </a:buClr>
              <a:buChar char="•"/>
              <a:defRPr sz="1400">
                <a:solidFill>
                  <a:srgbClr val="292929"/>
                </a:solidFill>
                <a:latin typeface="+mn-lt"/>
                <a:ea typeface="MS PGothic" panose="020B0600070205080204" pitchFamily="34" charset="-128"/>
              </a:defRPr>
            </a:lvl5pPr>
            <a:lvl6pPr marL="2005013" indent="-176213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64A03C"/>
              </a:buClr>
              <a:buChar char="•"/>
              <a:defRPr sz="1400">
                <a:solidFill>
                  <a:srgbClr val="292929"/>
                </a:solidFill>
                <a:latin typeface="+mn-lt"/>
                <a:ea typeface="+mn-ea"/>
              </a:defRPr>
            </a:lvl6pPr>
            <a:lvl7pPr marL="2462213" indent="-176213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64A03C"/>
              </a:buClr>
              <a:buChar char="•"/>
              <a:defRPr sz="1400">
                <a:solidFill>
                  <a:srgbClr val="292929"/>
                </a:solidFill>
                <a:latin typeface="+mn-lt"/>
                <a:ea typeface="+mn-ea"/>
              </a:defRPr>
            </a:lvl7pPr>
            <a:lvl8pPr marL="2919413" indent="-176213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64A03C"/>
              </a:buClr>
              <a:buChar char="•"/>
              <a:defRPr sz="1400">
                <a:solidFill>
                  <a:srgbClr val="292929"/>
                </a:solidFill>
                <a:latin typeface="+mn-lt"/>
                <a:ea typeface="+mn-ea"/>
              </a:defRPr>
            </a:lvl8pPr>
            <a:lvl9pPr marL="3376613" indent="-176213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64A03C"/>
              </a:buClr>
              <a:buChar char="•"/>
              <a:defRPr sz="1400">
                <a:solidFill>
                  <a:srgbClr val="292929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b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(PO, PD, Program Official, Program Director)</a:t>
            </a:r>
            <a:endParaRPr lang="en-US" sz="5626" b="1" kern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D758D-5CB3-499F-CD9B-7E54604BE4C1}"/>
              </a:ext>
            </a:extLst>
          </p:cNvPr>
          <p:cNvSpPr txBox="1"/>
          <p:nvPr/>
        </p:nvSpPr>
        <p:spPr>
          <a:xfrm>
            <a:off x="2213675" y="3896127"/>
            <a:ext cx="6363967" cy="13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38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B972C-D474-EEAC-2695-EBDBC6991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31379" y="478211"/>
            <a:ext cx="194667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802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>
                <a:solidFill>
                  <a:srgbClr val="002060"/>
                </a:solidFill>
              </a:rPr>
              <a:t>What to discuss with program officer?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799" y="2872899"/>
            <a:ext cx="4368602" cy="332066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3000" dirty="0">
                <a:solidFill>
                  <a:srgbClr val="126BB4"/>
                </a:solidFill>
                <a:latin typeface="+mn-lt"/>
                <a:cs typeface="+mn-cs"/>
              </a:rPr>
              <a:t>Your idea - provide specific aims page</a:t>
            </a:r>
          </a:p>
          <a:p>
            <a:pPr indent="-228600">
              <a:lnSpc>
                <a:spcPct val="90000"/>
              </a:lnSpc>
            </a:pPr>
            <a:r>
              <a:rPr lang="en-US" sz="3000" dirty="0">
                <a:solidFill>
                  <a:srgbClr val="126BB4"/>
                </a:solidFill>
                <a:latin typeface="+mn-lt"/>
                <a:cs typeface="+mn-cs"/>
              </a:rPr>
              <a:t>Fit/Priority for Institute or Center (IC)</a:t>
            </a:r>
          </a:p>
          <a:p>
            <a:pPr indent="-228600">
              <a:lnSpc>
                <a:spcPct val="90000"/>
              </a:lnSpc>
            </a:pPr>
            <a:r>
              <a:rPr lang="en-US" sz="3000" dirty="0">
                <a:solidFill>
                  <a:srgbClr val="126BB4"/>
                </a:solidFill>
                <a:latin typeface="+mn-lt"/>
                <a:cs typeface="+mn-cs"/>
              </a:rPr>
              <a:t>Grant Type and Funding Opportunity Announcements (FOAs) </a:t>
            </a:r>
          </a:p>
        </p:txBody>
      </p:sp>
      <p:pic>
        <p:nvPicPr>
          <p:cNvPr id="1026" name="Picture 2" descr="How to Start a Conversation Online: 13 Tips for Making Meaningful  Connections">
            <a:extLst>
              <a:ext uri="{FF2B5EF4-FFF2-40B4-BE49-F238E27FC236}">
                <a16:creationId xmlns:a16="http://schemas.microsoft.com/office/drawing/2014/main" id="{352A4E3C-DE97-0005-684E-F6C144B66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r="18523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463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04AB4-B1BB-9B44-A728-E90D82E9A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5" y="111915"/>
            <a:ext cx="10502888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Identify the right grant type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Google Shape;81;p16">
            <a:extLst>
              <a:ext uri="{FF2B5EF4-FFF2-40B4-BE49-F238E27FC236}">
                <a16:creationId xmlns:a16="http://schemas.microsoft.com/office/drawing/2014/main" id="{0876E1F0-ED88-4314-0E5F-4021791B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900" y="1215473"/>
            <a:ext cx="4857203" cy="8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1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Graduate/Medical Student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Dissertation Grant: R36</a:t>
            </a:r>
            <a:b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NRSA Fellowships: F30, F31</a:t>
            </a:r>
            <a:b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Institutional Training Grant: T32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Research Residency (MDs): R25 </a:t>
            </a:r>
            <a:b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Diversity Supplements</a:t>
            </a:r>
          </a:p>
        </p:txBody>
      </p:sp>
      <p:sp>
        <p:nvSpPr>
          <p:cNvPr id="15" name="Google Shape;89;p16">
            <a:extLst>
              <a:ext uri="{FF2B5EF4-FFF2-40B4-BE49-F238E27FC236}">
                <a16:creationId xmlns:a16="http://schemas.microsoft.com/office/drawing/2014/main" id="{0F72D597-DF36-C70B-4C0C-1471FC77B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973" y="745552"/>
            <a:ext cx="3108504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1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Early Career Faculty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K-Awards: K01, K08, K23 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Research Education Grant: R25</a:t>
            </a:r>
          </a:p>
          <a:p>
            <a:pPr marL="0" indent="0" defTabSz="68580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Research Project grants: R01, R21, R03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Diversity Supplements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Loan Repayment Program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05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indent="0" defTabSz="685800" fontAlgn="auto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altLang="en-US" sz="2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11" name="Google Shape;85;p16">
            <a:extLst>
              <a:ext uri="{FF2B5EF4-FFF2-40B4-BE49-F238E27FC236}">
                <a16:creationId xmlns:a16="http://schemas.microsoft.com/office/drawing/2014/main" id="{E37E7C0E-B3B6-17CF-DD6F-CBF5DBAC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03" y="4075689"/>
            <a:ext cx="477807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1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Post-Doctoral Fellow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NRSA Fellowship: F32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K-Awards: K99/R00</a:t>
            </a:r>
            <a:b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Institutional Training Grant: T32</a:t>
            </a:r>
            <a:b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Research Education Grant: R25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Diversity Supplements</a:t>
            </a:r>
          </a:p>
          <a:p>
            <a:pPr marL="0" indent="0" defTabSz="68580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Loan Repayment Program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710F5AF-47DB-9290-D087-9BD92DC2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21356108">
            <a:off x="-1785848" y="3200959"/>
            <a:ext cx="10245581" cy="1084285"/>
          </a:xfrm>
          <a:prstGeom prst="rightArrow">
            <a:avLst>
              <a:gd name="adj1" fmla="val 50000"/>
              <a:gd name="adj2" fmla="val 50928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2" name="Google Shape;86;p16">
            <a:extLst>
              <a:ext uri="{FF2B5EF4-FFF2-40B4-BE49-F238E27FC236}">
                <a16:creationId xmlns:a16="http://schemas.microsoft.com/office/drawing/2014/main" id="{AB9E1D8A-DB6E-F0A6-A09F-30753F160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865103" y="2213920"/>
            <a:ext cx="205740" cy="1371600"/>
            <a:chOff x="4279200" y="1559371"/>
            <a:chExt cx="196200" cy="1404900"/>
          </a:xfrm>
        </p:grpSpPr>
        <p:cxnSp>
          <p:nvCxnSpPr>
            <p:cNvPr id="13" name="Google Shape;87;p16">
              <a:extLst>
                <a:ext uri="{FF2B5EF4-FFF2-40B4-BE49-F238E27FC236}">
                  <a16:creationId xmlns:a16="http://schemas.microsoft.com/office/drawing/2014/main" id="{5F3A16E3-BEAD-BBDB-5281-CDB66C6A73E1}"/>
                </a:ext>
              </a:extLst>
            </p:cNvPr>
            <p:cNvCxnSpPr>
              <a:stCxn id="14" idx="0"/>
            </p:cNvCxnSpPr>
            <p:nvPr/>
          </p:nvCxnSpPr>
          <p:spPr>
            <a:xfrm rot="10800000">
              <a:off x="4377300" y="1559371"/>
              <a:ext cx="0" cy="1209642"/>
            </a:xfrm>
            <a:prstGeom prst="straightConnector1">
              <a:avLst/>
            </a:prstGeom>
            <a:ln>
              <a:headEnd type="none" w="sm" len="sm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Google Shape;88;p16">
              <a:extLst>
                <a:ext uri="{FF2B5EF4-FFF2-40B4-BE49-F238E27FC236}">
                  <a16:creationId xmlns:a16="http://schemas.microsoft.com/office/drawing/2014/main" id="{80003C8B-9617-C751-B7EF-DDB78E094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200" y="2768371"/>
              <a:ext cx="196200" cy="195900"/>
            </a:xfrm>
            <a:prstGeom prst="ellipse">
              <a:avLst/>
            </a:prstGeom>
            <a:solidFill>
              <a:srgbClr val="004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defTabSz="685800" eaLnBrk="0" hangingPunct="0">
                <a:defRPr/>
              </a:pPr>
              <a:endParaRPr lang="en-US" altLang="en-US" sz="1800" kern="0" dirty="0">
                <a:solidFill>
                  <a:srgbClr val="00468B"/>
                </a:solidFill>
              </a:endParaRPr>
            </a:p>
          </p:txBody>
        </p:sp>
      </p:grpSp>
      <p:grpSp>
        <p:nvGrpSpPr>
          <p:cNvPr id="4" name="Google Shape;78;p16">
            <a:extLst>
              <a:ext uri="{FF2B5EF4-FFF2-40B4-BE49-F238E27FC236}">
                <a16:creationId xmlns:a16="http://schemas.microsoft.com/office/drawing/2014/main" id="{21EFE61F-7A31-FE09-1ADD-8AA86D9BD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905030" y="2599027"/>
            <a:ext cx="205740" cy="1271545"/>
            <a:chOff x="648675" y="1657471"/>
            <a:chExt cx="196200" cy="1306800"/>
          </a:xfrm>
        </p:grpSpPr>
        <p:sp>
          <p:nvSpPr>
            <p:cNvPr id="5" name="Google Shape;79;p16">
              <a:extLst>
                <a:ext uri="{FF2B5EF4-FFF2-40B4-BE49-F238E27FC236}">
                  <a16:creationId xmlns:a16="http://schemas.microsoft.com/office/drawing/2014/main" id="{6C7C6052-EE91-A18F-F7F4-741142772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75" y="2768371"/>
              <a:ext cx="196200" cy="195900"/>
            </a:xfrm>
            <a:prstGeom prst="ellipse">
              <a:avLst/>
            </a:prstGeom>
            <a:solidFill>
              <a:srgbClr val="004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defTabSz="685800" eaLnBrk="0" hangingPunct="0">
                <a:defRPr/>
              </a:pPr>
              <a:endParaRPr lang="en-US" altLang="en-US" sz="1800" kern="0" dirty="0">
                <a:solidFill>
                  <a:srgbClr val="F58344"/>
                </a:solidFill>
              </a:endParaRPr>
            </a:p>
          </p:txBody>
        </p:sp>
        <p:cxnSp>
          <p:nvCxnSpPr>
            <p:cNvPr id="6" name="Google Shape;80;p16">
              <a:extLst>
                <a:ext uri="{FF2B5EF4-FFF2-40B4-BE49-F238E27FC236}">
                  <a16:creationId xmlns:a16="http://schemas.microsoft.com/office/drawing/2014/main" id="{1508733F-7470-853D-521E-194D4DB89B92}"/>
                </a:ext>
              </a:extLst>
            </p:cNvPr>
            <p:cNvCxnSpPr>
              <a:stCxn id="5" idx="0"/>
            </p:cNvCxnSpPr>
            <p:nvPr/>
          </p:nvCxnSpPr>
          <p:spPr>
            <a:xfrm rot="10800000">
              <a:off x="746775" y="1657471"/>
              <a:ext cx="0" cy="1111494"/>
            </a:xfrm>
            <a:prstGeom prst="straightConnector1">
              <a:avLst/>
            </a:prstGeom>
            <a:ln>
              <a:headEnd type="none" w="sm" len="sm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oogle Shape;82;p16">
            <a:extLst>
              <a:ext uri="{FF2B5EF4-FFF2-40B4-BE49-F238E27FC236}">
                <a16:creationId xmlns:a16="http://schemas.microsoft.com/office/drawing/2014/main" id="{6D5BBA2F-6BF9-265D-1119-72121CA45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332796" y="3633038"/>
            <a:ext cx="205740" cy="1371600"/>
            <a:chOff x="2512925" y="2768371"/>
            <a:chExt cx="196200" cy="1404905"/>
          </a:xfrm>
        </p:grpSpPr>
        <p:cxnSp>
          <p:nvCxnSpPr>
            <p:cNvPr id="9" name="Google Shape;83;p16">
              <a:extLst>
                <a:ext uri="{FF2B5EF4-FFF2-40B4-BE49-F238E27FC236}">
                  <a16:creationId xmlns:a16="http://schemas.microsoft.com/office/drawing/2014/main" id="{7738A90F-F57F-3A81-DCA3-E2D216BBFF62}"/>
                </a:ext>
              </a:extLst>
            </p:cNvPr>
            <p:cNvCxnSpPr/>
            <p:nvPr/>
          </p:nvCxnSpPr>
          <p:spPr>
            <a:xfrm>
              <a:off x="2611822" y="2963629"/>
              <a:ext cx="0" cy="1209647"/>
            </a:xfrm>
            <a:prstGeom prst="straightConnector1">
              <a:avLst/>
            </a:prstGeom>
            <a:ln>
              <a:headEnd type="none" w="sm" len="sm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Google Shape;84;p16">
              <a:extLst>
                <a:ext uri="{FF2B5EF4-FFF2-40B4-BE49-F238E27FC236}">
                  <a16:creationId xmlns:a16="http://schemas.microsoft.com/office/drawing/2014/main" id="{16B082FE-482F-4F34-22FD-BACA94E60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925" y="2768371"/>
              <a:ext cx="196200" cy="195900"/>
            </a:xfrm>
            <a:prstGeom prst="ellipse">
              <a:avLst/>
            </a:prstGeom>
            <a:solidFill>
              <a:srgbClr val="004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defTabSz="685800" eaLnBrk="0" hangingPunct="0">
                <a:defRPr/>
              </a:pPr>
              <a:endParaRPr lang="en-US" altLang="en-US" sz="1800" kern="0">
                <a:solidFill>
                  <a:srgbClr val="00468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053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  <SharedWithUsers xmlns="9c26b516-99a2-46e9-9f5e-24cd0ed530a5">
      <UserInfo>
        <DisplayName>Sharma, Priyanka (NIH/OD) [C]</DisplayName>
        <AccountId>134</AccountId>
        <AccountType/>
      </UserInfo>
      <UserInfo>
        <DisplayName>Barry, Sophie (NIH/OD) [E]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3" ma:contentTypeDescription="Create a new document." ma:contentTypeScope="" ma:versionID="8cd3d32e8dd55e4880ae2bfedf29bfa9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11470788a0e1d813b944cfacce75d465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270E1-7ED0-41CA-854D-9EB754307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663D9E-F57E-4779-AA8D-DCC76D716388}">
  <ds:schemaRefs>
    <ds:schemaRef ds:uri="9c26b516-99a2-46e9-9f5e-24cd0ed530a5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89998f2-a2b7-4b44-82b6-b98408f16e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DF01A8-5062-4FC4-B859-EE4A94C0FA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998f2-a2b7-4b44-82b6-b98408f16ef8"/>
    <ds:schemaRef ds:uri="9c26b516-99a2-46e9-9f5e-24cd0ed53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789</Words>
  <Application>Microsoft Office PowerPoint</Application>
  <PresentationFormat>Widescreen</PresentationFormat>
  <Paragraphs>134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Segoe Script</vt:lpstr>
      <vt:lpstr>Wingdings 2</vt:lpstr>
      <vt:lpstr>Office Theme</vt:lpstr>
      <vt:lpstr>GRANT WRITING FOR SUCCESS </vt:lpstr>
      <vt:lpstr>Tips overview</vt:lpstr>
      <vt:lpstr>The grant life cycle</vt:lpstr>
      <vt:lpstr>Find a home</vt:lpstr>
      <vt:lpstr>reporter.nih.gov</vt:lpstr>
      <vt:lpstr>Finding contacts</vt:lpstr>
      <vt:lpstr>Contact your program officer</vt:lpstr>
      <vt:lpstr>What to discuss with program officer?</vt:lpstr>
      <vt:lpstr>Identify the right grant type </vt:lpstr>
      <vt:lpstr>Early stage investigator (ESI)</vt:lpstr>
      <vt:lpstr>How to Apply – Application guide</vt:lpstr>
      <vt:lpstr>in the guide</vt:lpstr>
      <vt:lpstr>Read and understand the foa</vt:lpstr>
      <vt:lpstr>Follow instructions</vt:lpstr>
      <vt:lpstr>Watch a mock study section</vt:lpstr>
      <vt:lpstr>Align application with review criteria</vt:lpstr>
      <vt:lpstr>Make life easy for reviewers</vt:lpstr>
      <vt:lpstr>General advice</vt:lpstr>
      <vt:lpstr> Better scored grants</vt:lpstr>
      <vt:lpstr>Worse scored grants</vt:lpstr>
      <vt:lpstr>Revising and resubmitting</vt:lpstr>
      <vt:lpstr>Stay informed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Chen</dc:creator>
  <cp:lastModifiedBy>Sharma, Priyanka (NIH/OD) [C]</cp:lastModifiedBy>
  <cp:revision>101</cp:revision>
  <dcterms:created xsi:type="dcterms:W3CDTF">2018-01-29T16:47:27Z</dcterms:created>
  <dcterms:modified xsi:type="dcterms:W3CDTF">2023-01-30T20:03:17Z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0x010100FD46887D1DAA6244B670A3DCDEA32DA0</vt:lpwstr>
  </property>
  <property fmtid="{D5CDD505-2E9C-101B-9397-08002B2CF9AE}" pid="3" name="MediaServiceImageTags">
    <vt:lpwstr/>
  </property>
</Properties>
</file>