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notesSlides/notesSlide1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notesSlides/notesSlide15.xml" ContentType="application/vnd.openxmlformats-officedocument.presentationml.notesSlide+xml"/>
  <Override PartName="/ppt/tags/tag41.xml" ContentType="application/vnd.openxmlformats-officedocument.presentationml.tags+xml"/>
  <Override PartName="/ppt/notesSlides/notesSlide16.xml" ContentType="application/vnd.openxmlformats-officedocument.presentationml.notesSlide+xml"/>
  <Override PartName="/ppt/tags/tag4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notesSlides/notesSlide23.xml" ContentType="application/vnd.openxmlformats-officedocument.presentationml.notesSlide+xml"/>
  <Override PartName="/ppt/tags/tag46.xml" ContentType="application/vnd.openxmlformats-officedocument.presentationml.tags+xml"/>
  <Override PartName="/ppt/notesSlides/notesSlide24.xml" ContentType="application/vnd.openxmlformats-officedocument.presentationml.notesSlide+xml"/>
  <Override PartName="/ppt/tags/tag47.xml" ContentType="application/vnd.openxmlformats-officedocument.presentationml.tags+xml"/>
  <Override PartName="/ppt/notesSlides/notesSlide2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notesSlides/notesSlide2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0.xml" ContentType="application/vnd.openxmlformats-officedocument.presentationml.notesSlide+xml"/>
  <Override PartName="/ppt/tags/tag56.xml" ContentType="application/vnd.openxmlformats-officedocument.presentationml.tags+xml"/>
  <Override PartName="/ppt/notesSlides/notesSlide31.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32.xml" ContentType="application/vnd.openxmlformats-officedocument.presentationml.notesSlide+xml"/>
  <Override PartName="/ppt/tags/tag63.xml" ContentType="application/vnd.openxmlformats-officedocument.presentationml.tags+xml"/>
  <Override PartName="/ppt/notesSlides/notesSlide33.xml" ContentType="application/vnd.openxmlformats-officedocument.presentationml.notesSlide+xml"/>
  <Override PartName="/ppt/tags/tag64.xml" ContentType="application/vnd.openxmlformats-officedocument.presentationml.tags+xml"/>
  <Override PartName="/ppt/notesSlides/notesSlide34.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5.xml" ContentType="application/vnd.openxmlformats-officedocument.presentationml.notesSlide+xml"/>
  <Override PartName="/ppt/tags/tag67.xml" ContentType="application/vnd.openxmlformats-officedocument.presentationml.tags+xml"/>
  <Override PartName="/ppt/notesSlides/notesSlide36.xml" ContentType="application/vnd.openxmlformats-officedocument.presentationml.notesSlide+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notesSlides/notesSlide38.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39.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40.xml" ContentType="application/vnd.openxmlformats-officedocument.presentationml.notesSlide+xml"/>
  <Override PartName="/ppt/tags/tag74.xml" ContentType="application/vnd.openxmlformats-officedocument.presentationml.tags+xml"/>
  <Override PartName="/ppt/notesSlides/notesSlide41.xml" ContentType="application/vnd.openxmlformats-officedocument.presentationml.notesSlide+xml"/>
  <Override PartName="/ppt/tags/tag75.xml" ContentType="application/vnd.openxmlformats-officedocument.presentationml.tags+xml"/>
  <Override PartName="/ppt/notesSlides/notesSlide4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43.xml" ContentType="application/vnd.openxmlformats-officedocument.presentationml.notesSlide+xml"/>
  <Override PartName="/ppt/tags/tag78.xml" ContentType="application/vnd.openxmlformats-officedocument.presentationml.tags+xml"/>
  <Override PartName="/ppt/notesSlides/notesSlide44.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45.xml" ContentType="application/vnd.openxmlformats-officedocument.presentationml.notesSlide+xml"/>
  <Override PartName="/ppt/tags/tag84.xml" ContentType="application/vnd.openxmlformats-officedocument.presentationml.tags+xml"/>
  <Override PartName="/ppt/notesSlides/notesSlide46.xml" ContentType="application/vnd.openxmlformats-officedocument.presentationml.notesSlide+xml"/>
  <Override PartName="/ppt/tags/tag85.xml" ContentType="application/vnd.openxmlformats-officedocument.presentationml.tags+xml"/>
  <Override PartName="/ppt/notesSlides/notesSlide47.xml" ContentType="application/vnd.openxmlformats-officedocument.presentationml.notesSlide+xml"/>
  <Override PartName="/ppt/tags/tag86.xml" ContentType="application/vnd.openxmlformats-officedocument.presentationml.tags+xml"/>
  <Override PartName="/ppt/notesSlides/notesSlide48.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49.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50.xml" ContentType="application/vnd.openxmlformats-officedocument.presentationml.notesSlide+xml"/>
  <Override PartName="/ppt/tags/tag102.xml" ContentType="application/vnd.openxmlformats-officedocument.presentationml.tags+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7" r:id="rId4"/>
    <p:sldMasterId id="2147483671" r:id="rId5"/>
    <p:sldMasterId id="2147483648" r:id="rId6"/>
  </p:sldMasterIdLst>
  <p:notesMasterIdLst>
    <p:notesMasterId r:id="rId137"/>
  </p:notesMasterIdLst>
  <p:handoutMasterIdLst>
    <p:handoutMasterId r:id="rId138"/>
  </p:handoutMasterIdLst>
  <p:sldIdLst>
    <p:sldId id="256" r:id="rId7"/>
    <p:sldId id="2147375011" r:id="rId8"/>
    <p:sldId id="2147374968" r:id="rId9"/>
    <p:sldId id="2147375095" r:id="rId10"/>
    <p:sldId id="2147375054" r:id="rId11"/>
    <p:sldId id="2147375083" r:id="rId12"/>
    <p:sldId id="329" r:id="rId13"/>
    <p:sldId id="578" r:id="rId14"/>
    <p:sldId id="2147374947" r:id="rId15"/>
    <p:sldId id="577" r:id="rId16"/>
    <p:sldId id="2147375084" r:id="rId17"/>
    <p:sldId id="328" r:id="rId18"/>
    <p:sldId id="2147375086" r:id="rId19"/>
    <p:sldId id="583" r:id="rId20"/>
    <p:sldId id="2147375087" r:id="rId21"/>
    <p:sldId id="2147375013" r:id="rId22"/>
    <p:sldId id="2147375014" r:id="rId23"/>
    <p:sldId id="597" r:id="rId24"/>
    <p:sldId id="2147374948" r:id="rId25"/>
    <p:sldId id="333" r:id="rId26"/>
    <p:sldId id="2147375037" r:id="rId27"/>
    <p:sldId id="2147375089" r:id="rId28"/>
    <p:sldId id="2147374950" r:id="rId29"/>
    <p:sldId id="2147374951" r:id="rId30"/>
    <p:sldId id="2147374957" r:id="rId31"/>
    <p:sldId id="2147374958" r:id="rId32"/>
    <p:sldId id="335" r:id="rId33"/>
    <p:sldId id="2147374949" r:id="rId34"/>
    <p:sldId id="2147375088" r:id="rId35"/>
    <p:sldId id="2147374967" r:id="rId36"/>
    <p:sldId id="2147375132" r:id="rId37"/>
    <p:sldId id="2145706365" r:id="rId38"/>
    <p:sldId id="2147375133" r:id="rId39"/>
    <p:sldId id="2147375134" r:id="rId40"/>
    <p:sldId id="2145706370" r:id="rId41"/>
    <p:sldId id="2147375135" r:id="rId42"/>
    <p:sldId id="2147375136" r:id="rId43"/>
    <p:sldId id="2147375137" r:id="rId44"/>
    <p:sldId id="2145706293" r:id="rId45"/>
    <p:sldId id="2145706297" r:id="rId46"/>
    <p:sldId id="2147375138" r:id="rId47"/>
    <p:sldId id="2147375139" r:id="rId48"/>
    <p:sldId id="2147375170" r:id="rId49"/>
    <p:sldId id="2147375171" r:id="rId50"/>
    <p:sldId id="2147375141" r:id="rId51"/>
    <p:sldId id="2147375142" r:id="rId52"/>
    <p:sldId id="2147374971" r:id="rId53"/>
    <p:sldId id="2147375220" r:id="rId54"/>
    <p:sldId id="2147375221" r:id="rId55"/>
    <p:sldId id="2147375222" r:id="rId56"/>
    <p:sldId id="2147375223" r:id="rId57"/>
    <p:sldId id="2147375224" r:id="rId58"/>
    <p:sldId id="2147375225" r:id="rId59"/>
    <p:sldId id="2147375226" r:id="rId60"/>
    <p:sldId id="2147375227" r:id="rId61"/>
    <p:sldId id="2147375228" r:id="rId62"/>
    <p:sldId id="2147375229" r:id="rId63"/>
    <p:sldId id="2147375230" r:id="rId64"/>
    <p:sldId id="2147375231" r:id="rId65"/>
    <p:sldId id="2147375232" r:id="rId66"/>
    <p:sldId id="2147374974" r:id="rId67"/>
    <p:sldId id="323" r:id="rId68"/>
    <p:sldId id="2147374980" r:id="rId69"/>
    <p:sldId id="2147374989" r:id="rId70"/>
    <p:sldId id="2147375002" r:id="rId71"/>
    <p:sldId id="350" r:id="rId72"/>
    <p:sldId id="338" r:id="rId73"/>
    <p:sldId id="339" r:id="rId74"/>
    <p:sldId id="579" r:id="rId75"/>
    <p:sldId id="2147374994" r:id="rId76"/>
    <p:sldId id="2147375056" r:id="rId77"/>
    <p:sldId id="582" r:id="rId78"/>
    <p:sldId id="351" r:id="rId79"/>
    <p:sldId id="2147374940" r:id="rId80"/>
    <p:sldId id="580" r:id="rId81"/>
    <p:sldId id="581" r:id="rId82"/>
    <p:sldId id="352" r:id="rId83"/>
    <p:sldId id="2147374993" r:id="rId84"/>
    <p:sldId id="2147374996" r:id="rId85"/>
    <p:sldId id="2147374912" r:id="rId86"/>
    <p:sldId id="2147374913" r:id="rId87"/>
    <p:sldId id="2147374914" r:id="rId88"/>
    <p:sldId id="2147374915" r:id="rId89"/>
    <p:sldId id="2147374916" r:id="rId90"/>
    <p:sldId id="2147374917" r:id="rId91"/>
    <p:sldId id="2147374918" r:id="rId92"/>
    <p:sldId id="2147374919" r:id="rId93"/>
    <p:sldId id="2147374935" r:id="rId94"/>
    <p:sldId id="2147374921" r:id="rId95"/>
    <p:sldId id="2147374922" r:id="rId96"/>
    <p:sldId id="2147374923" r:id="rId97"/>
    <p:sldId id="2147374978" r:id="rId98"/>
    <p:sldId id="2147375055" r:id="rId99"/>
    <p:sldId id="2147375019" r:id="rId100"/>
    <p:sldId id="2147375020" r:id="rId101"/>
    <p:sldId id="2147375021" r:id="rId102"/>
    <p:sldId id="2147375022" r:id="rId103"/>
    <p:sldId id="2147375023" r:id="rId104"/>
    <p:sldId id="2147375024" r:id="rId105"/>
    <p:sldId id="2147375025" r:id="rId106"/>
    <p:sldId id="2147375026" r:id="rId107"/>
    <p:sldId id="2147375027" r:id="rId108"/>
    <p:sldId id="2147375028" r:id="rId109"/>
    <p:sldId id="2147375029" r:id="rId110"/>
    <p:sldId id="2147375030" r:id="rId111"/>
    <p:sldId id="2147374979" r:id="rId112"/>
    <p:sldId id="2147375199" r:id="rId113"/>
    <p:sldId id="2147375031" r:id="rId114"/>
    <p:sldId id="2147375032" r:id="rId115"/>
    <p:sldId id="2147375033" r:id="rId116"/>
    <p:sldId id="2147375034" r:id="rId117"/>
    <p:sldId id="2147374977" r:id="rId118"/>
    <p:sldId id="2147375005" r:id="rId119"/>
    <p:sldId id="2147375016" r:id="rId120"/>
    <p:sldId id="2147374963" r:id="rId121"/>
    <p:sldId id="2147374964" r:id="rId122"/>
    <p:sldId id="2147375092" r:id="rId123"/>
    <p:sldId id="2147375094" r:id="rId124"/>
    <p:sldId id="2147375035" r:id="rId125"/>
    <p:sldId id="2147375041" r:id="rId126"/>
    <p:sldId id="2147375081" r:id="rId127"/>
    <p:sldId id="2147375036" r:id="rId128"/>
    <p:sldId id="2147375093" r:id="rId129"/>
    <p:sldId id="2147375169" r:id="rId130"/>
    <p:sldId id="293" r:id="rId131"/>
    <p:sldId id="2147375080" r:id="rId132"/>
    <p:sldId id="2147375079" r:id="rId133"/>
    <p:sldId id="2147375085" r:id="rId134"/>
    <p:sldId id="2147374999" r:id="rId135"/>
    <p:sldId id="2147375233" r:id="rId136"/>
  </p:sldIdLst>
  <p:sldSz cx="12192000" cy="6858000"/>
  <p:notesSz cx="6858000" cy="9144000"/>
  <p:embeddedFontLst>
    <p:embeddedFont>
      <p:font typeface="Century Gothic" panose="020B0604020202020204" charset="0"/>
      <p:regular r:id="rId139"/>
      <p:bold r:id="rId140"/>
      <p:italic r:id="rId141"/>
      <p:boldItalic r:id="rId142"/>
    </p:embeddedFont>
    <p:embeddedFont>
      <p:font typeface="Open Sans" panose="020B0604020202020204" charset="0"/>
      <p:regular r:id="rId143"/>
      <p:bold r:id="rId144"/>
      <p:italic r:id="rId145"/>
      <p:boldItalic r:id="rId146"/>
    </p:embeddedFont>
    <p:embeddedFont>
      <p:font typeface="Open Sans ExtraBold" panose="020B0604020202020204" charset="0"/>
      <p:bold r:id="rId147"/>
      <p:boldItalic r:id="rId148"/>
    </p:embeddedFont>
    <p:embeddedFont>
      <p:font typeface="Open Sans Light" panose="020B0604020202020204" charset="0"/>
      <p:regular r:id="rId149"/>
      <p:italic r:id="rId150"/>
    </p:embeddedFont>
  </p:embeddedFontLst>
  <p:custDataLst>
    <p:tags r:id="rId1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955901-5642-0A9B-D638-0C86AF5011F0}" name="Danielson, Cindy (NIH/OD) [E]" initials="CD" userId="S::danielsoncm@nih.gov::caa2c796-a717-4c72-866b-fbcf32255dae" providerId="AD"/>
  <p188:author id="{40D7BE4B-C23F-7639-EBB0-7348DF6D7C54}" name="Constant, Stephanie (NIH/OD) [E]" initials="SC" userId="S::constantsl@nih.gov::28bbf73e-32c5-45f6-b2a1-87b1972251fe" providerId="AD"/>
  <p188:author id="{C6CEE46A-B9C1-CC80-2981-D04353B4A32F}" name="Fitzpatrick, Angel (NIH/OD) [E]" initials="F[" userId="S::fitzpatrickap@nih.gov::03bbf81b-2670-43ce-b9dc-dbb750f7d211" providerId="AD"/>
  <p188:author id="{E71EE098-B93C-66B5-7C72-3710ADDD6FEE}" name="Kramer, Kristin (NIH/CSR) [E]" initials="K[" userId="S::kramerkm@nih.gov::7a1b8a59-9f30-4ef7-8003-6ac3d21a2874" providerId="AD"/>
  <p188:author id="{4D62D59D-37A8-0889-92DB-65EDEBC7D24F}" name="Wan, Jason (NIH/NIDCR) [E]" initials="JW" userId="S::jasonwan@nih.gov::5f8c9d1e-4e17-4bad-aaaf-ade02c4362fd" providerId="AD"/>
  <p188:author id="{B94798AD-6B93-84F0-7FD8-2C9883508081}" name="Cummins, Sheri (NIH/OD) [E]" initials="SC" userId="S::cumminss@nih.gov::27ef1276-516b-499b-b919-42898e02f206" providerId="AD"/>
  <p188:author id="{6B0F39AE-6B45-1CB7-0520-5EC386250A31}" name="Timmerman, Michelle (NIH/CSR) [E]" initials="MT" userId="S::timmermanm@nih.gov::3e0854c9-3e6e-4105-a6a3-05b93d79115b" providerId="AD"/>
  <p188:author id="{13581AB5-8F16-2F8A-26D2-48C0453A12F1}" name="Price, LeShawndra (NIH/NIAID) [E]" initials="P[" userId="S::lprice@nih.gov::b6dd2aa8-e6be-4877-a20b-9264ca91b0d2" providerId="AD"/>
  <p188:author id="{B24C9FBE-8CCD-83DA-6BBC-5249B82D26D4}" name="Roberts, Ben (NIH/OD) [E]" initials="BR" userId="S::robertsbs@nih.gov::c48dde0e-754e-4c9a-b2bc-009558c698f1" providerId="AD"/>
  <p188:author id="{18EE42ED-95DE-DBA2-3912-7636C008828E}" name="Dwyer, Cynthia (NIH/OD) [E]" initials="CD" userId="S::dwyerc@nih.gov::3fa3c0a5-1c00-4ee9-8f48-ed7a1d1930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van Wowk" initials="EW" lastIdx="4" clrIdx="0">
    <p:extLst>
      <p:ext uri="{19B8F6BF-5375-455C-9EA6-DF929625EA0E}">
        <p15:presenceInfo xmlns:p15="http://schemas.microsoft.com/office/powerpoint/2012/main" userId="Evan Wow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C4C1"/>
    <a:srgbClr val="20558A"/>
    <a:srgbClr val="A6CECB"/>
    <a:srgbClr val="853A51"/>
    <a:srgbClr val="FFFFFF"/>
    <a:srgbClr val="FFD757"/>
    <a:srgbClr val="C9E1E0"/>
    <a:srgbClr val="ECECEC"/>
    <a:srgbClr val="D5E7E6"/>
    <a:srgbClr val="C4DED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43A61-B30D-469C-BE25-BFE81F48E46B}" v="2" dt="2024-11-12T21:47:23.015"/>
    <p1510:client id="{191D3851-2C9D-4B17-8C59-3E2B8EE9BA11}" v="30" dt="2024-11-12T15:43:45.528"/>
    <p1510:client id="{2F51ADC5-2340-44B7-A877-96B6B5AD705E}" v="1033" dt="2024-11-12T17:56:15.878"/>
    <p1510:client id="{4B6AC453-28E4-40E1-A7B1-B594955AD243}" v="128" dt="2024-11-12T21:56:41.508"/>
    <p1510:client id="{5FFC0AC0-635C-3CB1-6E79-7A98869755A4}" v="413" dt="2024-11-12T04:12:01.877"/>
    <p1510:client id="{84A9941F-83E2-B2A1-CB7A-327E6DC9863A}" v="1" dt="2024-11-12T15:47:57.442"/>
    <p1510:client id="{893B9C6C-D724-4A48-B658-6DEB952C6152}" v="100" dt="2024-11-12T18:32:05.907"/>
    <p1510:client id="{89F7DD00-9CD0-4096-9FB0-61329C8BE986}" v="78" dt="2024-11-12T19:47:47.228"/>
    <p1510:client id="{A4010CEF-9512-41D7-9455-3AD29A0DCB63}" v="36680" dt="2024-11-12T12:26:10.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handoutMaster" Target="handoutMasters/handoutMaster1.xml"/><Relationship Id="rId159" Type="http://schemas.microsoft.com/office/2018/10/relationships/authors" Target="author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font" Target="fonts/font11.fntdata"/><Relationship Id="rId5" Type="http://schemas.openxmlformats.org/officeDocument/2006/relationships/slideMaster" Target="slideMasters/slideMaster2.xml"/><Relationship Id="rId95" Type="http://schemas.openxmlformats.org/officeDocument/2006/relationships/slide" Target="slides/slide89.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font" Target="fonts/font1.fntdata"/><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font" Target="fonts/font12.fntdata"/><Relationship Id="rId155" Type="http://schemas.openxmlformats.org/officeDocument/2006/relationships/theme" Target="theme/theme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font" Target="fonts/font2.fntdata"/><Relationship Id="rId145"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tags" Target="tags/tag1.xml"/><Relationship Id="rId156" Type="http://schemas.openxmlformats.org/officeDocument/2006/relationships/tableStyles" Target="tableStyle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font" Target="fonts/font3.fntdata"/><Relationship Id="rId146" Type="http://schemas.openxmlformats.org/officeDocument/2006/relationships/font" Target="fonts/font8.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microsoft.com/office/2016/11/relationships/changesInfo" Target="changesInfos/changesInfo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font" Target="fonts/font9.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font" Target="fonts/font4.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notesMaster" Target="notesMasters/notesMaster1.xml"/><Relationship Id="rId158"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presProps" Target="presProp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font" Target="fonts/font5.fntdata"/><Relationship Id="rId148"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viewProps" Target="viewProps.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font" Target="fonts/font6.fntdata"/><Relationship Id="rId90" Type="http://schemas.openxmlformats.org/officeDocument/2006/relationships/slide" Target="slides/slide84.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tzpatrick, Angel (NIH/OD) [E]" userId="03bbf81b-2670-43ce-b9dc-dbb750f7d211" providerId="ADAL" clId="{0CC43A61-B30D-469C-BE25-BFE81F48E46B}"/>
    <pc:docChg chg="delSld">
      <pc:chgData name="Fitzpatrick, Angel (NIH/OD) [E]" userId="03bbf81b-2670-43ce-b9dc-dbb750f7d211" providerId="ADAL" clId="{0CC43A61-B30D-469C-BE25-BFE81F48E46B}" dt="2024-11-12T21:47:23.015" v="0" actId="2696"/>
      <pc:docMkLst>
        <pc:docMk/>
      </pc:docMkLst>
      <pc:sldChg chg="del">
        <pc:chgData name="Fitzpatrick, Angel (NIH/OD) [E]" userId="03bbf81b-2670-43ce-b9dc-dbb750f7d211" providerId="ADAL" clId="{0CC43A61-B30D-469C-BE25-BFE81F48E46B}" dt="2024-11-12T21:47:23.015" v="0" actId="2696"/>
        <pc:sldMkLst>
          <pc:docMk/>
          <pc:sldMk cId="3632202320" sldId="2147375202"/>
        </pc:sldMkLst>
      </pc:sldChg>
    </pc:docChg>
  </pc:docChgLst>
  <pc:docChgLst>
    <pc:chgData name="Dwyer, Cynthia (NIH/OD) [E]" userId="3fa3c0a5-1c00-4ee9-8f48-ed7a1d193073" providerId="ADAL" clId="{4B6AC453-28E4-40E1-A7B1-B594955AD243}"/>
    <pc:docChg chg="custSel delSld modSld">
      <pc:chgData name="Dwyer, Cynthia (NIH/OD) [E]" userId="3fa3c0a5-1c00-4ee9-8f48-ed7a1d193073" providerId="ADAL" clId="{4B6AC453-28E4-40E1-A7B1-B594955AD243}" dt="2024-11-12T21:56:41.508" v="118" actId="2711"/>
      <pc:docMkLst>
        <pc:docMk/>
      </pc:docMkLst>
      <pc:sldChg chg="delSp modSp mod delAnim">
        <pc:chgData name="Dwyer, Cynthia (NIH/OD) [E]" userId="3fa3c0a5-1c00-4ee9-8f48-ed7a1d193073" providerId="ADAL" clId="{4B6AC453-28E4-40E1-A7B1-B594955AD243}" dt="2024-11-12T20:38:48.933" v="21" actId="20577"/>
        <pc:sldMkLst>
          <pc:docMk/>
          <pc:sldMk cId="1048863440" sldId="323"/>
        </pc:sldMkLst>
        <pc:spChg chg="ord">
          <ac:chgData name="Dwyer, Cynthia (NIH/OD) [E]" userId="3fa3c0a5-1c00-4ee9-8f48-ed7a1d193073" providerId="ADAL" clId="{4B6AC453-28E4-40E1-A7B1-B594955AD243}" dt="2024-11-12T20:38:33.524" v="6" actId="13244"/>
          <ac:spMkLst>
            <pc:docMk/>
            <pc:sldMk cId="1048863440" sldId="323"/>
            <ac:spMk id="2" creationId="{103FF070-9A4E-A51B-3418-A0E48CB0B6CB}"/>
          </ac:spMkLst>
        </pc:spChg>
        <pc:spChg chg="mod">
          <ac:chgData name="Dwyer, Cynthia (NIH/OD) [E]" userId="3fa3c0a5-1c00-4ee9-8f48-ed7a1d193073" providerId="ADAL" clId="{4B6AC453-28E4-40E1-A7B1-B594955AD243}" dt="2024-11-12T20:38:48.933" v="21" actId="20577"/>
          <ac:spMkLst>
            <pc:docMk/>
            <pc:sldMk cId="1048863440" sldId="323"/>
            <ac:spMk id="5" creationId="{7F626CE5-989D-0778-F9E5-0F1692121EDE}"/>
          </ac:spMkLst>
        </pc:spChg>
        <pc:spChg chg="del">
          <ac:chgData name="Dwyer, Cynthia (NIH/OD) [E]" userId="3fa3c0a5-1c00-4ee9-8f48-ed7a1d193073" providerId="ADAL" clId="{4B6AC453-28E4-40E1-A7B1-B594955AD243}" dt="2024-11-12T20:38:42.349" v="7" actId="478"/>
          <ac:spMkLst>
            <pc:docMk/>
            <pc:sldMk cId="1048863440" sldId="323"/>
            <ac:spMk id="13" creationId="{50803C61-F357-BDA6-9ADF-1C41038779CE}"/>
          </ac:spMkLst>
        </pc:spChg>
      </pc:sldChg>
      <pc:sldChg chg="modSp mod">
        <pc:chgData name="Dwyer, Cynthia (NIH/OD) [E]" userId="3fa3c0a5-1c00-4ee9-8f48-ed7a1d193073" providerId="ADAL" clId="{4B6AC453-28E4-40E1-A7B1-B594955AD243}" dt="2024-11-12T21:54:44.700" v="104" actId="2711"/>
        <pc:sldMkLst>
          <pc:docMk/>
          <pc:sldMk cId="2450861094" sldId="2147374912"/>
        </pc:sldMkLst>
        <pc:spChg chg="mod">
          <ac:chgData name="Dwyer, Cynthia (NIH/OD) [E]" userId="3fa3c0a5-1c00-4ee9-8f48-ed7a1d193073" providerId="ADAL" clId="{4B6AC453-28E4-40E1-A7B1-B594955AD243}" dt="2024-11-12T21:54:44.700" v="104" actId="2711"/>
          <ac:spMkLst>
            <pc:docMk/>
            <pc:sldMk cId="2450861094" sldId="2147374912"/>
            <ac:spMk id="4" creationId="{E1D31042-5303-5FB1-39B1-BF5ED346C757}"/>
          </ac:spMkLst>
        </pc:spChg>
        <pc:spChg chg="mod">
          <ac:chgData name="Dwyer, Cynthia (NIH/OD) [E]" userId="3fa3c0a5-1c00-4ee9-8f48-ed7a1d193073" providerId="ADAL" clId="{4B6AC453-28E4-40E1-A7B1-B594955AD243}" dt="2024-11-12T21:54:44.700" v="104" actId="2711"/>
          <ac:spMkLst>
            <pc:docMk/>
            <pc:sldMk cId="2450861094" sldId="2147374912"/>
            <ac:spMk id="6" creationId="{5B2EC322-DEC7-FD1E-AF21-3AFD9558C5B4}"/>
          </ac:spMkLst>
        </pc:spChg>
        <pc:spChg chg="mod">
          <ac:chgData name="Dwyer, Cynthia (NIH/OD) [E]" userId="3fa3c0a5-1c00-4ee9-8f48-ed7a1d193073" providerId="ADAL" clId="{4B6AC453-28E4-40E1-A7B1-B594955AD243}" dt="2024-11-12T21:54:44.700" v="104" actId="2711"/>
          <ac:spMkLst>
            <pc:docMk/>
            <pc:sldMk cId="2450861094" sldId="2147374912"/>
            <ac:spMk id="8" creationId="{668DAE88-3CFF-8EA8-A651-17D91237708D}"/>
          </ac:spMkLst>
        </pc:spChg>
        <pc:spChg chg="mod">
          <ac:chgData name="Dwyer, Cynthia (NIH/OD) [E]" userId="3fa3c0a5-1c00-4ee9-8f48-ed7a1d193073" providerId="ADAL" clId="{4B6AC453-28E4-40E1-A7B1-B594955AD243}" dt="2024-11-12T21:53:57" v="100" actId="2711"/>
          <ac:spMkLst>
            <pc:docMk/>
            <pc:sldMk cId="2450861094" sldId="2147374912"/>
            <ac:spMk id="11" creationId="{93230D73-6238-DCBB-EC01-750444034E3A}"/>
          </ac:spMkLst>
        </pc:spChg>
      </pc:sldChg>
      <pc:sldChg chg="modSp mod">
        <pc:chgData name="Dwyer, Cynthia (NIH/OD) [E]" userId="3fa3c0a5-1c00-4ee9-8f48-ed7a1d193073" providerId="ADAL" clId="{4B6AC453-28E4-40E1-A7B1-B594955AD243}" dt="2024-11-12T21:54:12.670" v="101" actId="2711"/>
        <pc:sldMkLst>
          <pc:docMk/>
          <pc:sldMk cId="4265209508" sldId="2147374913"/>
        </pc:sldMkLst>
        <pc:spChg chg="mod">
          <ac:chgData name="Dwyer, Cynthia (NIH/OD) [E]" userId="3fa3c0a5-1c00-4ee9-8f48-ed7a1d193073" providerId="ADAL" clId="{4B6AC453-28E4-40E1-A7B1-B594955AD243}" dt="2024-11-12T21:54:12.670" v="101" actId="2711"/>
          <ac:spMkLst>
            <pc:docMk/>
            <pc:sldMk cId="4265209508" sldId="2147374913"/>
            <ac:spMk id="10" creationId="{2E86B73A-9DBD-7DEA-34CD-7D34AE72E7EA}"/>
          </ac:spMkLst>
        </pc:spChg>
        <pc:spChg chg="mod">
          <ac:chgData name="Dwyer, Cynthia (NIH/OD) [E]" userId="3fa3c0a5-1c00-4ee9-8f48-ed7a1d193073" providerId="ADAL" clId="{4B6AC453-28E4-40E1-A7B1-B594955AD243}" dt="2024-11-12T21:54:12.670" v="101" actId="2711"/>
          <ac:spMkLst>
            <pc:docMk/>
            <pc:sldMk cId="4265209508" sldId="2147374913"/>
            <ac:spMk id="12" creationId="{717F85B8-112E-2658-826E-572144086E11}"/>
          </ac:spMkLst>
        </pc:spChg>
      </pc:sldChg>
      <pc:sldChg chg="modSp mod">
        <pc:chgData name="Dwyer, Cynthia (NIH/OD) [E]" userId="3fa3c0a5-1c00-4ee9-8f48-ed7a1d193073" providerId="ADAL" clId="{4B6AC453-28E4-40E1-A7B1-B594955AD243}" dt="2024-11-12T21:54:30.104" v="103" actId="404"/>
        <pc:sldMkLst>
          <pc:docMk/>
          <pc:sldMk cId="1858977614" sldId="2147374914"/>
        </pc:sldMkLst>
        <pc:spChg chg="mod">
          <ac:chgData name="Dwyer, Cynthia (NIH/OD) [E]" userId="3fa3c0a5-1c00-4ee9-8f48-ed7a1d193073" providerId="ADAL" clId="{4B6AC453-28E4-40E1-A7B1-B594955AD243}" dt="2024-11-12T21:54:30.104" v="103" actId="404"/>
          <ac:spMkLst>
            <pc:docMk/>
            <pc:sldMk cId="1858977614" sldId="2147374914"/>
            <ac:spMk id="4" creationId="{94D0FFF0-5D81-D902-AD36-07257B44C62B}"/>
          </ac:spMkLst>
        </pc:spChg>
        <pc:spChg chg="mod">
          <ac:chgData name="Dwyer, Cynthia (NIH/OD) [E]" userId="3fa3c0a5-1c00-4ee9-8f48-ed7a1d193073" providerId="ADAL" clId="{4B6AC453-28E4-40E1-A7B1-B594955AD243}" dt="2024-11-12T21:54:30.104" v="103" actId="404"/>
          <ac:spMkLst>
            <pc:docMk/>
            <pc:sldMk cId="1858977614" sldId="2147374914"/>
            <ac:spMk id="6" creationId="{6AB5D56E-DB1F-0C8C-A28A-34D1963B8E3E}"/>
          </ac:spMkLst>
        </pc:spChg>
        <pc:spChg chg="mod">
          <ac:chgData name="Dwyer, Cynthia (NIH/OD) [E]" userId="3fa3c0a5-1c00-4ee9-8f48-ed7a1d193073" providerId="ADAL" clId="{4B6AC453-28E4-40E1-A7B1-B594955AD243}" dt="2024-11-12T21:54:30.104" v="103" actId="404"/>
          <ac:spMkLst>
            <pc:docMk/>
            <pc:sldMk cId="1858977614" sldId="2147374914"/>
            <ac:spMk id="13" creationId="{AB0C76D6-F433-DB76-0B29-AE29CBD37921}"/>
          </ac:spMkLst>
        </pc:spChg>
      </pc:sldChg>
      <pc:sldChg chg="modSp mod">
        <pc:chgData name="Dwyer, Cynthia (NIH/OD) [E]" userId="3fa3c0a5-1c00-4ee9-8f48-ed7a1d193073" providerId="ADAL" clId="{4B6AC453-28E4-40E1-A7B1-B594955AD243}" dt="2024-11-12T21:55:08.759" v="106" actId="404"/>
        <pc:sldMkLst>
          <pc:docMk/>
          <pc:sldMk cId="1334436501" sldId="2147374915"/>
        </pc:sldMkLst>
        <pc:spChg chg="mod">
          <ac:chgData name="Dwyer, Cynthia (NIH/OD) [E]" userId="3fa3c0a5-1c00-4ee9-8f48-ed7a1d193073" providerId="ADAL" clId="{4B6AC453-28E4-40E1-A7B1-B594955AD243}" dt="2024-11-12T21:54:59.805" v="105" actId="2711"/>
          <ac:spMkLst>
            <pc:docMk/>
            <pc:sldMk cId="1334436501" sldId="2147374915"/>
            <ac:spMk id="2" creationId="{807F19A4-995E-56FB-AF8D-D768CACB9604}"/>
          </ac:spMkLst>
        </pc:spChg>
        <pc:spChg chg="mod">
          <ac:chgData name="Dwyer, Cynthia (NIH/OD) [E]" userId="3fa3c0a5-1c00-4ee9-8f48-ed7a1d193073" providerId="ADAL" clId="{4B6AC453-28E4-40E1-A7B1-B594955AD243}" dt="2024-11-12T21:55:08.759" v="106" actId="404"/>
          <ac:spMkLst>
            <pc:docMk/>
            <pc:sldMk cId="1334436501" sldId="2147374915"/>
            <ac:spMk id="4" creationId="{90EC0916-458E-D852-E82C-23FA6284C369}"/>
          </ac:spMkLst>
        </pc:spChg>
        <pc:spChg chg="mod">
          <ac:chgData name="Dwyer, Cynthia (NIH/OD) [E]" userId="3fa3c0a5-1c00-4ee9-8f48-ed7a1d193073" providerId="ADAL" clId="{4B6AC453-28E4-40E1-A7B1-B594955AD243}" dt="2024-11-12T21:55:08.759" v="106" actId="404"/>
          <ac:spMkLst>
            <pc:docMk/>
            <pc:sldMk cId="1334436501" sldId="2147374915"/>
            <ac:spMk id="15" creationId="{CEA241E3-1A2A-B4FF-28E6-F4285BC9EF38}"/>
          </ac:spMkLst>
        </pc:spChg>
        <pc:spChg chg="mod">
          <ac:chgData name="Dwyer, Cynthia (NIH/OD) [E]" userId="3fa3c0a5-1c00-4ee9-8f48-ed7a1d193073" providerId="ADAL" clId="{4B6AC453-28E4-40E1-A7B1-B594955AD243}" dt="2024-11-12T21:55:08.759" v="106" actId="404"/>
          <ac:spMkLst>
            <pc:docMk/>
            <pc:sldMk cId="1334436501" sldId="2147374915"/>
            <ac:spMk id="16" creationId="{56E1806F-E433-4F48-0EF9-82252DB98FA4}"/>
          </ac:spMkLst>
        </pc:spChg>
        <pc:spChg chg="mod">
          <ac:chgData name="Dwyer, Cynthia (NIH/OD) [E]" userId="3fa3c0a5-1c00-4ee9-8f48-ed7a1d193073" providerId="ADAL" clId="{4B6AC453-28E4-40E1-A7B1-B594955AD243}" dt="2024-11-12T21:55:08.759" v="106" actId="404"/>
          <ac:spMkLst>
            <pc:docMk/>
            <pc:sldMk cId="1334436501" sldId="2147374915"/>
            <ac:spMk id="17" creationId="{AAA73E00-432A-B96E-1C2D-9006C9F39AF1}"/>
          </ac:spMkLst>
        </pc:spChg>
      </pc:sldChg>
      <pc:sldChg chg="modSp mod">
        <pc:chgData name="Dwyer, Cynthia (NIH/OD) [E]" userId="3fa3c0a5-1c00-4ee9-8f48-ed7a1d193073" providerId="ADAL" clId="{4B6AC453-28E4-40E1-A7B1-B594955AD243}" dt="2024-11-12T21:55:26.136" v="108" actId="404"/>
        <pc:sldMkLst>
          <pc:docMk/>
          <pc:sldMk cId="4164911717" sldId="2147374917"/>
        </pc:sldMkLst>
        <pc:spChg chg="mod">
          <ac:chgData name="Dwyer, Cynthia (NIH/OD) [E]" userId="3fa3c0a5-1c00-4ee9-8f48-ed7a1d193073" providerId="ADAL" clId="{4B6AC453-28E4-40E1-A7B1-B594955AD243}" dt="2024-11-12T21:55:26.136" v="108" actId="404"/>
          <ac:spMkLst>
            <pc:docMk/>
            <pc:sldMk cId="4164911717" sldId="2147374917"/>
            <ac:spMk id="3" creationId="{E1A8D790-B0CE-BB85-E7A5-BC6588CC3437}"/>
          </ac:spMkLst>
        </pc:spChg>
        <pc:spChg chg="mod">
          <ac:chgData name="Dwyer, Cynthia (NIH/OD) [E]" userId="3fa3c0a5-1c00-4ee9-8f48-ed7a1d193073" providerId="ADAL" clId="{4B6AC453-28E4-40E1-A7B1-B594955AD243}" dt="2024-11-12T21:55:26.136" v="108" actId="404"/>
          <ac:spMkLst>
            <pc:docMk/>
            <pc:sldMk cId="4164911717" sldId="2147374917"/>
            <ac:spMk id="7" creationId="{19BC4CC0-8379-4CBF-AA08-64F031EE7AFF}"/>
          </ac:spMkLst>
        </pc:spChg>
        <pc:spChg chg="mod">
          <ac:chgData name="Dwyer, Cynthia (NIH/OD) [E]" userId="3fa3c0a5-1c00-4ee9-8f48-ed7a1d193073" providerId="ADAL" clId="{4B6AC453-28E4-40E1-A7B1-B594955AD243}" dt="2024-11-12T21:55:26.136" v="108" actId="404"/>
          <ac:spMkLst>
            <pc:docMk/>
            <pc:sldMk cId="4164911717" sldId="2147374917"/>
            <ac:spMk id="10" creationId="{496134F0-FAE7-A14C-2DDC-B04531392E72}"/>
          </ac:spMkLst>
        </pc:spChg>
      </pc:sldChg>
      <pc:sldChg chg="modSp mod">
        <pc:chgData name="Dwyer, Cynthia (NIH/OD) [E]" userId="3fa3c0a5-1c00-4ee9-8f48-ed7a1d193073" providerId="ADAL" clId="{4B6AC453-28E4-40E1-A7B1-B594955AD243}" dt="2024-11-12T21:55:41.185" v="110" actId="404"/>
        <pc:sldMkLst>
          <pc:docMk/>
          <pc:sldMk cId="3814706212" sldId="2147374918"/>
        </pc:sldMkLst>
        <pc:spChg chg="mod">
          <ac:chgData name="Dwyer, Cynthia (NIH/OD) [E]" userId="3fa3c0a5-1c00-4ee9-8f48-ed7a1d193073" providerId="ADAL" clId="{4B6AC453-28E4-40E1-A7B1-B594955AD243}" dt="2024-11-12T21:55:41.185" v="110" actId="404"/>
          <ac:spMkLst>
            <pc:docMk/>
            <pc:sldMk cId="3814706212" sldId="2147374918"/>
            <ac:spMk id="3" creationId="{324B07B4-A00D-97AD-7984-D3BC8ABD0801}"/>
          </ac:spMkLst>
        </pc:spChg>
        <pc:spChg chg="mod">
          <ac:chgData name="Dwyer, Cynthia (NIH/OD) [E]" userId="3fa3c0a5-1c00-4ee9-8f48-ed7a1d193073" providerId="ADAL" clId="{4B6AC453-28E4-40E1-A7B1-B594955AD243}" dt="2024-11-12T21:55:41.185" v="110" actId="404"/>
          <ac:spMkLst>
            <pc:docMk/>
            <pc:sldMk cId="3814706212" sldId="2147374918"/>
            <ac:spMk id="4" creationId="{8D2D1BA1-017F-B951-1AC8-F44284E05D51}"/>
          </ac:spMkLst>
        </pc:spChg>
        <pc:spChg chg="mod">
          <ac:chgData name="Dwyer, Cynthia (NIH/OD) [E]" userId="3fa3c0a5-1c00-4ee9-8f48-ed7a1d193073" providerId="ADAL" clId="{4B6AC453-28E4-40E1-A7B1-B594955AD243}" dt="2024-11-12T21:55:41.185" v="110" actId="404"/>
          <ac:spMkLst>
            <pc:docMk/>
            <pc:sldMk cId="3814706212" sldId="2147374918"/>
            <ac:spMk id="9" creationId="{638CE1EE-EBE1-651F-23D4-9A5F64AE8083}"/>
          </ac:spMkLst>
        </pc:spChg>
      </pc:sldChg>
      <pc:sldChg chg="modSp mod">
        <pc:chgData name="Dwyer, Cynthia (NIH/OD) [E]" userId="3fa3c0a5-1c00-4ee9-8f48-ed7a1d193073" providerId="ADAL" clId="{4B6AC453-28E4-40E1-A7B1-B594955AD243}" dt="2024-11-12T21:55:56.424" v="112" actId="404"/>
        <pc:sldMkLst>
          <pc:docMk/>
          <pc:sldMk cId="4127179039" sldId="2147374919"/>
        </pc:sldMkLst>
        <pc:spChg chg="mod">
          <ac:chgData name="Dwyer, Cynthia (NIH/OD) [E]" userId="3fa3c0a5-1c00-4ee9-8f48-ed7a1d193073" providerId="ADAL" clId="{4B6AC453-28E4-40E1-A7B1-B594955AD243}" dt="2024-11-12T21:55:56.424" v="112" actId="404"/>
          <ac:spMkLst>
            <pc:docMk/>
            <pc:sldMk cId="4127179039" sldId="2147374919"/>
            <ac:spMk id="6" creationId="{FF5F8B54-F0D2-A331-4160-042774CD888E}"/>
          </ac:spMkLst>
        </pc:spChg>
        <pc:spChg chg="mod">
          <ac:chgData name="Dwyer, Cynthia (NIH/OD) [E]" userId="3fa3c0a5-1c00-4ee9-8f48-ed7a1d193073" providerId="ADAL" clId="{4B6AC453-28E4-40E1-A7B1-B594955AD243}" dt="2024-11-12T21:55:56.424" v="112" actId="404"/>
          <ac:spMkLst>
            <pc:docMk/>
            <pc:sldMk cId="4127179039" sldId="2147374919"/>
            <ac:spMk id="10" creationId="{7F03386E-1FCD-E9EF-478D-9AA58E1ADF6C}"/>
          </ac:spMkLst>
        </pc:spChg>
      </pc:sldChg>
      <pc:sldChg chg="modSp mod">
        <pc:chgData name="Dwyer, Cynthia (NIH/OD) [E]" userId="3fa3c0a5-1c00-4ee9-8f48-ed7a1d193073" providerId="ADAL" clId="{4B6AC453-28E4-40E1-A7B1-B594955AD243}" dt="2024-11-12T21:56:21.484" v="116" actId="404"/>
        <pc:sldMkLst>
          <pc:docMk/>
          <pc:sldMk cId="2905888212" sldId="2147374921"/>
        </pc:sldMkLst>
        <pc:spChg chg="mod">
          <ac:chgData name="Dwyer, Cynthia (NIH/OD) [E]" userId="3fa3c0a5-1c00-4ee9-8f48-ed7a1d193073" providerId="ADAL" clId="{4B6AC453-28E4-40E1-A7B1-B594955AD243}" dt="2024-11-12T21:56:21.484" v="116" actId="404"/>
          <ac:spMkLst>
            <pc:docMk/>
            <pc:sldMk cId="2905888212" sldId="2147374921"/>
            <ac:spMk id="4" creationId="{94D0FFF0-5D81-D902-AD36-07257B44C62B}"/>
          </ac:spMkLst>
        </pc:spChg>
        <pc:spChg chg="mod">
          <ac:chgData name="Dwyer, Cynthia (NIH/OD) [E]" userId="3fa3c0a5-1c00-4ee9-8f48-ed7a1d193073" providerId="ADAL" clId="{4B6AC453-28E4-40E1-A7B1-B594955AD243}" dt="2024-11-12T21:56:21.484" v="116" actId="404"/>
          <ac:spMkLst>
            <pc:docMk/>
            <pc:sldMk cId="2905888212" sldId="2147374921"/>
            <ac:spMk id="14" creationId="{62453500-E847-5B4C-F024-76252F97B035}"/>
          </ac:spMkLst>
        </pc:spChg>
      </pc:sldChg>
      <pc:sldChg chg="modSp mod">
        <pc:chgData name="Dwyer, Cynthia (NIH/OD) [E]" userId="3fa3c0a5-1c00-4ee9-8f48-ed7a1d193073" providerId="ADAL" clId="{4B6AC453-28E4-40E1-A7B1-B594955AD243}" dt="2024-11-12T21:56:32.515" v="117" actId="2711"/>
        <pc:sldMkLst>
          <pc:docMk/>
          <pc:sldMk cId="1184295736" sldId="2147374922"/>
        </pc:sldMkLst>
        <pc:spChg chg="mod">
          <ac:chgData name="Dwyer, Cynthia (NIH/OD) [E]" userId="3fa3c0a5-1c00-4ee9-8f48-ed7a1d193073" providerId="ADAL" clId="{4B6AC453-28E4-40E1-A7B1-B594955AD243}" dt="2024-11-12T21:56:32.515" v="117" actId="2711"/>
          <ac:spMkLst>
            <pc:docMk/>
            <pc:sldMk cId="1184295736" sldId="2147374922"/>
            <ac:spMk id="4" creationId="{94D0FFF0-5D81-D902-AD36-07257B44C62B}"/>
          </ac:spMkLst>
        </pc:spChg>
        <pc:spChg chg="mod">
          <ac:chgData name="Dwyer, Cynthia (NIH/OD) [E]" userId="3fa3c0a5-1c00-4ee9-8f48-ed7a1d193073" providerId="ADAL" clId="{4B6AC453-28E4-40E1-A7B1-B594955AD243}" dt="2024-11-12T21:56:32.515" v="117" actId="2711"/>
          <ac:spMkLst>
            <pc:docMk/>
            <pc:sldMk cId="1184295736" sldId="2147374922"/>
            <ac:spMk id="6" creationId="{F2784A54-9480-BB57-AEB5-B68787644D75}"/>
          </ac:spMkLst>
        </pc:spChg>
      </pc:sldChg>
      <pc:sldChg chg="modSp mod">
        <pc:chgData name="Dwyer, Cynthia (NIH/OD) [E]" userId="3fa3c0a5-1c00-4ee9-8f48-ed7a1d193073" providerId="ADAL" clId="{4B6AC453-28E4-40E1-A7B1-B594955AD243}" dt="2024-11-12T21:56:41.508" v="118" actId="2711"/>
        <pc:sldMkLst>
          <pc:docMk/>
          <pc:sldMk cId="4023967374" sldId="2147374923"/>
        </pc:sldMkLst>
        <pc:spChg chg="mod">
          <ac:chgData name="Dwyer, Cynthia (NIH/OD) [E]" userId="3fa3c0a5-1c00-4ee9-8f48-ed7a1d193073" providerId="ADAL" clId="{4B6AC453-28E4-40E1-A7B1-B594955AD243}" dt="2024-11-12T21:56:41.508" v="118" actId="2711"/>
          <ac:spMkLst>
            <pc:docMk/>
            <pc:sldMk cId="4023967374" sldId="2147374923"/>
            <ac:spMk id="5" creationId="{31A18EB8-C49D-CA1C-5010-6EA26A30939F}"/>
          </ac:spMkLst>
        </pc:spChg>
        <pc:spChg chg="mod">
          <ac:chgData name="Dwyer, Cynthia (NIH/OD) [E]" userId="3fa3c0a5-1c00-4ee9-8f48-ed7a1d193073" providerId="ADAL" clId="{4B6AC453-28E4-40E1-A7B1-B594955AD243}" dt="2024-11-12T21:56:41.508" v="118" actId="2711"/>
          <ac:spMkLst>
            <pc:docMk/>
            <pc:sldMk cId="4023967374" sldId="2147374923"/>
            <ac:spMk id="10" creationId="{8EAFBC53-F2B7-ADBA-A9A4-3905407B5797}"/>
          </ac:spMkLst>
        </pc:spChg>
      </pc:sldChg>
      <pc:sldChg chg="modSp mod">
        <pc:chgData name="Dwyer, Cynthia (NIH/OD) [E]" userId="3fa3c0a5-1c00-4ee9-8f48-ed7a1d193073" providerId="ADAL" clId="{4B6AC453-28E4-40E1-A7B1-B594955AD243}" dt="2024-11-12T21:56:07.708" v="114" actId="404"/>
        <pc:sldMkLst>
          <pc:docMk/>
          <pc:sldMk cId="746464993" sldId="2147374935"/>
        </pc:sldMkLst>
        <pc:spChg chg="mod">
          <ac:chgData name="Dwyer, Cynthia (NIH/OD) [E]" userId="3fa3c0a5-1c00-4ee9-8f48-ed7a1d193073" providerId="ADAL" clId="{4B6AC453-28E4-40E1-A7B1-B594955AD243}" dt="2024-11-12T21:56:07.708" v="114" actId="404"/>
          <ac:spMkLst>
            <pc:docMk/>
            <pc:sldMk cId="746464993" sldId="2147374935"/>
            <ac:spMk id="5" creationId="{3A45A1F1-0D46-A257-BAF9-7B3C796F8349}"/>
          </ac:spMkLst>
        </pc:spChg>
        <pc:spChg chg="mod">
          <ac:chgData name="Dwyer, Cynthia (NIH/OD) [E]" userId="3fa3c0a5-1c00-4ee9-8f48-ed7a1d193073" providerId="ADAL" clId="{4B6AC453-28E4-40E1-A7B1-B594955AD243}" dt="2024-11-12T21:56:07.708" v="114" actId="404"/>
          <ac:spMkLst>
            <pc:docMk/>
            <pc:sldMk cId="746464993" sldId="2147374935"/>
            <ac:spMk id="8" creationId="{90184DB3-16EE-DB19-F186-A2DF82AD45BB}"/>
          </ac:spMkLst>
        </pc:spChg>
        <pc:spChg chg="mod">
          <ac:chgData name="Dwyer, Cynthia (NIH/OD) [E]" userId="3fa3c0a5-1c00-4ee9-8f48-ed7a1d193073" providerId="ADAL" clId="{4B6AC453-28E4-40E1-A7B1-B594955AD243}" dt="2024-11-12T21:56:07.708" v="114" actId="404"/>
          <ac:spMkLst>
            <pc:docMk/>
            <pc:sldMk cId="746464993" sldId="2147374935"/>
            <ac:spMk id="14" creationId="{A040859E-EA67-E3CF-A8C8-8C7457933F57}"/>
          </ac:spMkLst>
        </pc:spChg>
      </pc:sldChg>
      <pc:sldChg chg="modSp mod">
        <pc:chgData name="Dwyer, Cynthia (NIH/OD) [E]" userId="3fa3c0a5-1c00-4ee9-8f48-ed7a1d193073" providerId="ADAL" clId="{4B6AC453-28E4-40E1-A7B1-B594955AD243}" dt="2024-11-12T20:42:10.305" v="76"/>
        <pc:sldMkLst>
          <pc:docMk/>
          <pc:sldMk cId="1162006355" sldId="2147374968"/>
        </pc:sldMkLst>
        <pc:spChg chg="mod">
          <ac:chgData name="Dwyer, Cynthia (NIH/OD) [E]" userId="3fa3c0a5-1c00-4ee9-8f48-ed7a1d193073" providerId="ADAL" clId="{4B6AC453-28E4-40E1-A7B1-B594955AD243}" dt="2024-11-12T20:42:10.305" v="76"/>
          <ac:spMkLst>
            <pc:docMk/>
            <pc:sldMk cId="1162006355" sldId="2147374968"/>
            <ac:spMk id="3" creationId="{15C19578-7380-43C1-E8A0-E2CD5D53C6B3}"/>
          </ac:spMkLst>
        </pc:spChg>
        <pc:spChg chg="mod">
          <ac:chgData name="Dwyer, Cynthia (NIH/OD) [E]" userId="3fa3c0a5-1c00-4ee9-8f48-ed7a1d193073" providerId="ADAL" clId="{4B6AC453-28E4-40E1-A7B1-B594955AD243}" dt="2024-11-12T20:41:14.904" v="71" actId="27636"/>
          <ac:spMkLst>
            <pc:docMk/>
            <pc:sldMk cId="1162006355" sldId="2147374968"/>
            <ac:spMk id="6" creationId="{F8DA5E17-EBAB-37CA-7A49-4CD2D731292D}"/>
          </ac:spMkLst>
        </pc:spChg>
      </pc:sldChg>
      <pc:sldChg chg="del">
        <pc:chgData name="Dwyer, Cynthia (NIH/OD) [E]" userId="3fa3c0a5-1c00-4ee9-8f48-ed7a1d193073" providerId="ADAL" clId="{4B6AC453-28E4-40E1-A7B1-B594955AD243}" dt="2024-11-12T20:36:22.346" v="0" actId="47"/>
        <pc:sldMkLst>
          <pc:docMk/>
          <pc:sldMk cId="2265869049" sldId="2147375003"/>
        </pc:sldMkLst>
      </pc:sldChg>
      <pc:sldChg chg="modSp">
        <pc:chgData name="Dwyer, Cynthia (NIH/OD) [E]" userId="3fa3c0a5-1c00-4ee9-8f48-ed7a1d193073" providerId="ADAL" clId="{4B6AC453-28E4-40E1-A7B1-B594955AD243}" dt="2024-11-12T21:50:41.714" v="92" actId="12"/>
        <pc:sldMkLst>
          <pc:docMk/>
          <pc:sldMk cId="1373750292" sldId="2147375022"/>
        </pc:sldMkLst>
        <pc:spChg chg="mod">
          <ac:chgData name="Dwyer, Cynthia (NIH/OD) [E]" userId="3fa3c0a5-1c00-4ee9-8f48-ed7a1d193073" providerId="ADAL" clId="{4B6AC453-28E4-40E1-A7B1-B594955AD243}" dt="2024-11-12T21:50:41.714" v="92" actId="12"/>
          <ac:spMkLst>
            <pc:docMk/>
            <pc:sldMk cId="1373750292" sldId="2147375022"/>
            <ac:spMk id="3" creationId="{F5766D0A-19E5-51F2-A1B8-F3575748EB14}"/>
          </ac:spMkLst>
        </pc:spChg>
      </pc:sldChg>
      <pc:sldChg chg="modSp mod">
        <pc:chgData name="Dwyer, Cynthia (NIH/OD) [E]" userId="3fa3c0a5-1c00-4ee9-8f48-ed7a1d193073" providerId="ADAL" clId="{4B6AC453-28E4-40E1-A7B1-B594955AD243}" dt="2024-11-12T21:50:28.373" v="91" actId="12"/>
        <pc:sldMkLst>
          <pc:docMk/>
          <pc:sldMk cId="1113842280" sldId="2147375026"/>
        </pc:sldMkLst>
        <pc:spChg chg="mod">
          <ac:chgData name="Dwyer, Cynthia (NIH/OD) [E]" userId="3fa3c0a5-1c00-4ee9-8f48-ed7a1d193073" providerId="ADAL" clId="{4B6AC453-28E4-40E1-A7B1-B594955AD243}" dt="2024-11-12T21:50:28.373" v="91" actId="12"/>
          <ac:spMkLst>
            <pc:docMk/>
            <pc:sldMk cId="1113842280" sldId="2147375026"/>
            <ac:spMk id="3" creationId="{7FF6B7BD-3455-D19F-88DC-8362B0D0AB29}"/>
          </ac:spMkLst>
        </pc:spChg>
      </pc:sldChg>
      <pc:sldChg chg="modSp mod">
        <pc:chgData name="Dwyer, Cynthia (NIH/OD) [E]" userId="3fa3c0a5-1c00-4ee9-8f48-ed7a1d193073" providerId="ADAL" clId="{4B6AC453-28E4-40E1-A7B1-B594955AD243}" dt="2024-11-12T21:50:15.812" v="90" actId="12"/>
        <pc:sldMkLst>
          <pc:docMk/>
          <pc:sldMk cId="1960059718" sldId="2147375027"/>
        </pc:sldMkLst>
        <pc:spChg chg="mod">
          <ac:chgData name="Dwyer, Cynthia (NIH/OD) [E]" userId="3fa3c0a5-1c00-4ee9-8f48-ed7a1d193073" providerId="ADAL" clId="{4B6AC453-28E4-40E1-A7B1-B594955AD243}" dt="2024-11-12T21:50:15.812" v="90" actId="12"/>
          <ac:spMkLst>
            <pc:docMk/>
            <pc:sldMk cId="1960059718" sldId="2147375027"/>
            <ac:spMk id="3" creationId="{718FA5A3-F9A9-DAAC-4BEE-03FC424E66F2}"/>
          </ac:spMkLst>
        </pc:spChg>
      </pc:sldChg>
      <pc:sldChg chg="modSp mod">
        <pc:chgData name="Dwyer, Cynthia (NIH/OD) [E]" userId="3fa3c0a5-1c00-4ee9-8f48-ed7a1d193073" providerId="ADAL" clId="{4B6AC453-28E4-40E1-A7B1-B594955AD243}" dt="2024-11-12T21:50:05.306" v="89" actId="12"/>
        <pc:sldMkLst>
          <pc:docMk/>
          <pc:sldMk cId="1873996332" sldId="2147375028"/>
        </pc:sldMkLst>
        <pc:spChg chg="mod">
          <ac:chgData name="Dwyer, Cynthia (NIH/OD) [E]" userId="3fa3c0a5-1c00-4ee9-8f48-ed7a1d193073" providerId="ADAL" clId="{4B6AC453-28E4-40E1-A7B1-B594955AD243}" dt="2024-11-12T21:50:05.306" v="89" actId="12"/>
          <ac:spMkLst>
            <pc:docMk/>
            <pc:sldMk cId="1873996332" sldId="2147375028"/>
            <ac:spMk id="3" creationId="{10C3201B-C3EB-066A-781A-1F8193C9BB47}"/>
          </ac:spMkLst>
        </pc:spChg>
      </pc:sldChg>
      <pc:sldChg chg="modSp">
        <pc:chgData name="Dwyer, Cynthia (NIH/OD) [E]" userId="3fa3c0a5-1c00-4ee9-8f48-ed7a1d193073" providerId="ADAL" clId="{4B6AC453-28E4-40E1-A7B1-B594955AD243}" dt="2024-11-12T21:49:54.286" v="88" actId="12"/>
        <pc:sldMkLst>
          <pc:docMk/>
          <pc:sldMk cId="393032869" sldId="2147375029"/>
        </pc:sldMkLst>
        <pc:spChg chg="mod">
          <ac:chgData name="Dwyer, Cynthia (NIH/OD) [E]" userId="3fa3c0a5-1c00-4ee9-8f48-ed7a1d193073" providerId="ADAL" clId="{4B6AC453-28E4-40E1-A7B1-B594955AD243}" dt="2024-11-12T21:49:54.286" v="88" actId="12"/>
          <ac:spMkLst>
            <pc:docMk/>
            <pc:sldMk cId="393032869" sldId="2147375029"/>
            <ac:spMk id="3" creationId="{F83FD33D-0A11-D4A1-29CE-34430DCB5348}"/>
          </ac:spMkLst>
        </pc:spChg>
      </pc:sldChg>
      <pc:sldChg chg="modSp mod">
        <pc:chgData name="Dwyer, Cynthia (NIH/OD) [E]" userId="3fa3c0a5-1c00-4ee9-8f48-ed7a1d193073" providerId="ADAL" clId="{4B6AC453-28E4-40E1-A7B1-B594955AD243}" dt="2024-11-12T21:49:33.432" v="86" actId="12"/>
        <pc:sldMkLst>
          <pc:docMk/>
          <pc:sldMk cId="1456816540" sldId="2147375031"/>
        </pc:sldMkLst>
        <pc:spChg chg="mod">
          <ac:chgData name="Dwyer, Cynthia (NIH/OD) [E]" userId="3fa3c0a5-1c00-4ee9-8f48-ed7a1d193073" providerId="ADAL" clId="{4B6AC453-28E4-40E1-A7B1-B594955AD243}" dt="2024-11-12T21:49:33.432" v="86" actId="12"/>
          <ac:spMkLst>
            <pc:docMk/>
            <pc:sldMk cId="1456816540" sldId="2147375031"/>
            <ac:spMk id="3" creationId="{3537B78D-D8DB-8754-1CF9-990007D9546C}"/>
          </ac:spMkLst>
        </pc:spChg>
      </pc:sldChg>
      <pc:sldChg chg="modSp del mod">
        <pc:chgData name="Dwyer, Cynthia (NIH/OD) [E]" userId="3fa3c0a5-1c00-4ee9-8f48-ed7a1d193073" providerId="ADAL" clId="{4B6AC453-28E4-40E1-A7B1-B594955AD243}" dt="2024-11-12T21:47:55.184" v="79" actId="47"/>
        <pc:sldMkLst>
          <pc:docMk/>
          <pc:sldMk cId="3632202320" sldId="2147375202"/>
        </pc:sldMkLst>
        <pc:spChg chg="mod">
          <ac:chgData name="Dwyer, Cynthia (NIH/OD) [E]" userId="3fa3c0a5-1c00-4ee9-8f48-ed7a1d193073" providerId="ADAL" clId="{4B6AC453-28E4-40E1-A7B1-B594955AD243}" dt="2024-11-12T21:47:23.669" v="78" actId="12"/>
          <ac:spMkLst>
            <pc:docMk/>
            <pc:sldMk cId="3632202320" sldId="2147375202"/>
            <ac:spMk id="3" creationId="{488E6979-4904-4C12-64C7-AC27FB9B8DCF}"/>
          </ac:spMkLst>
        </pc:spChg>
        <pc:spChg chg="mod">
          <ac:chgData name="Dwyer, Cynthia (NIH/OD) [E]" userId="3fa3c0a5-1c00-4ee9-8f48-ed7a1d193073" providerId="ADAL" clId="{4B6AC453-28E4-40E1-A7B1-B594955AD243}" dt="2024-11-12T21:47:07.068" v="77" actId="12"/>
          <ac:spMkLst>
            <pc:docMk/>
            <pc:sldMk cId="3632202320" sldId="2147375202"/>
            <ac:spMk id="4" creationId="{073FC31B-5C7C-E94D-1D7B-C7C06A52692F}"/>
          </ac:spMkLst>
        </pc:spChg>
      </pc:sldChg>
      <pc:sldChg chg="del">
        <pc:chgData name="Dwyer, Cynthia (NIH/OD) [E]" userId="3fa3c0a5-1c00-4ee9-8f48-ed7a1d193073" providerId="ADAL" clId="{4B6AC453-28E4-40E1-A7B1-B594955AD243}" dt="2024-11-12T20:36:22.346" v="0" actId="47"/>
        <pc:sldMkLst>
          <pc:docMk/>
          <pc:sldMk cId="1687149011" sldId="2147375203"/>
        </pc:sldMkLst>
      </pc:sldChg>
      <pc:sldChg chg="del">
        <pc:chgData name="Dwyer, Cynthia (NIH/OD) [E]" userId="3fa3c0a5-1c00-4ee9-8f48-ed7a1d193073" providerId="ADAL" clId="{4B6AC453-28E4-40E1-A7B1-B594955AD243}" dt="2024-11-12T20:36:22.346" v="0" actId="47"/>
        <pc:sldMkLst>
          <pc:docMk/>
          <pc:sldMk cId="3010231174" sldId="2147375204"/>
        </pc:sldMkLst>
      </pc:sldChg>
      <pc:sldChg chg="del">
        <pc:chgData name="Dwyer, Cynthia (NIH/OD) [E]" userId="3fa3c0a5-1c00-4ee9-8f48-ed7a1d193073" providerId="ADAL" clId="{4B6AC453-28E4-40E1-A7B1-B594955AD243}" dt="2024-11-12T20:36:22.346" v="0" actId="47"/>
        <pc:sldMkLst>
          <pc:docMk/>
          <pc:sldMk cId="53183333" sldId="2147375205"/>
        </pc:sldMkLst>
      </pc:sldChg>
      <pc:sldChg chg="del">
        <pc:chgData name="Dwyer, Cynthia (NIH/OD) [E]" userId="3fa3c0a5-1c00-4ee9-8f48-ed7a1d193073" providerId="ADAL" clId="{4B6AC453-28E4-40E1-A7B1-B594955AD243}" dt="2024-11-12T20:36:22.346" v="0" actId="47"/>
        <pc:sldMkLst>
          <pc:docMk/>
          <pc:sldMk cId="3426685389" sldId="2147375206"/>
        </pc:sldMkLst>
      </pc:sldChg>
      <pc:sldChg chg="del">
        <pc:chgData name="Dwyer, Cynthia (NIH/OD) [E]" userId="3fa3c0a5-1c00-4ee9-8f48-ed7a1d193073" providerId="ADAL" clId="{4B6AC453-28E4-40E1-A7B1-B594955AD243}" dt="2024-11-12T20:36:22.346" v="0" actId="47"/>
        <pc:sldMkLst>
          <pc:docMk/>
          <pc:sldMk cId="629901787" sldId="2147375207"/>
        </pc:sldMkLst>
      </pc:sldChg>
      <pc:sldChg chg="del">
        <pc:chgData name="Dwyer, Cynthia (NIH/OD) [E]" userId="3fa3c0a5-1c00-4ee9-8f48-ed7a1d193073" providerId="ADAL" clId="{4B6AC453-28E4-40E1-A7B1-B594955AD243}" dt="2024-11-12T20:36:22.346" v="0" actId="47"/>
        <pc:sldMkLst>
          <pc:docMk/>
          <pc:sldMk cId="1886999678" sldId="2147375208"/>
        </pc:sldMkLst>
      </pc:sldChg>
      <pc:sldChg chg="del">
        <pc:chgData name="Dwyer, Cynthia (NIH/OD) [E]" userId="3fa3c0a5-1c00-4ee9-8f48-ed7a1d193073" providerId="ADAL" clId="{4B6AC453-28E4-40E1-A7B1-B594955AD243}" dt="2024-11-12T20:36:22.346" v="0" actId="47"/>
        <pc:sldMkLst>
          <pc:docMk/>
          <pc:sldMk cId="3188894957" sldId="2147375209"/>
        </pc:sldMkLst>
      </pc:sldChg>
      <pc:sldChg chg="del">
        <pc:chgData name="Dwyer, Cynthia (NIH/OD) [E]" userId="3fa3c0a5-1c00-4ee9-8f48-ed7a1d193073" providerId="ADAL" clId="{4B6AC453-28E4-40E1-A7B1-B594955AD243}" dt="2024-11-12T20:36:22.346" v="0" actId="47"/>
        <pc:sldMkLst>
          <pc:docMk/>
          <pc:sldMk cId="4201718399" sldId="2147375210"/>
        </pc:sldMkLst>
      </pc:sldChg>
      <pc:sldChg chg="del">
        <pc:chgData name="Dwyer, Cynthia (NIH/OD) [E]" userId="3fa3c0a5-1c00-4ee9-8f48-ed7a1d193073" providerId="ADAL" clId="{4B6AC453-28E4-40E1-A7B1-B594955AD243}" dt="2024-11-12T20:36:22.346" v="0" actId="47"/>
        <pc:sldMkLst>
          <pc:docMk/>
          <pc:sldMk cId="947717411" sldId="2147375211"/>
        </pc:sldMkLst>
      </pc:sldChg>
      <pc:sldChg chg="del">
        <pc:chgData name="Dwyer, Cynthia (NIH/OD) [E]" userId="3fa3c0a5-1c00-4ee9-8f48-ed7a1d193073" providerId="ADAL" clId="{4B6AC453-28E4-40E1-A7B1-B594955AD243}" dt="2024-11-12T20:36:22.346" v="0" actId="47"/>
        <pc:sldMkLst>
          <pc:docMk/>
          <pc:sldMk cId="872141729" sldId="2147375212"/>
        </pc:sldMkLst>
      </pc:sldChg>
      <pc:sldChg chg="del">
        <pc:chgData name="Dwyer, Cynthia (NIH/OD) [E]" userId="3fa3c0a5-1c00-4ee9-8f48-ed7a1d193073" providerId="ADAL" clId="{4B6AC453-28E4-40E1-A7B1-B594955AD243}" dt="2024-11-12T20:36:22.346" v="0" actId="47"/>
        <pc:sldMkLst>
          <pc:docMk/>
          <pc:sldMk cId="1088367537" sldId="2147375213"/>
        </pc:sldMkLst>
      </pc:sldChg>
      <pc:sldChg chg="del">
        <pc:chgData name="Dwyer, Cynthia (NIH/OD) [E]" userId="3fa3c0a5-1c00-4ee9-8f48-ed7a1d193073" providerId="ADAL" clId="{4B6AC453-28E4-40E1-A7B1-B594955AD243}" dt="2024-11-12T20:36:22.346" v="0" actId="47"/>
        <pc:sldMkLst>
          <pc:docMk/>
          <pc:sldMk cId="2476176351" sldId="2147375214"/>
        </pc:sldMkLst>
      </pc:sldChg>
      <pc:sldChg chg="del">
        <pc:chgData name="Dwyer, Cynthia (NIH/OD) [E]" userId="3fa3c0a5-1c00-4ee9-8f48-ed7a1d193073" providerId="ADAL" clId="{4B6AC453-28E4-40E1-A7B1-B594955AD243}" dt="2024-11-12T20:36:34.751" v="1" actId="47"/>
        <pc:sldMkLst>
          <pc:docMk/>
          <pc:sldMk cId="4034601741" sldId="2147375217"/>
        </pc:sldMkLst>
      </pc:sldChg>
      <pc:sldChg chg="del">
        <pc:chgData name="Dwyer, Cynthia (NIH/OD) [E]" userId="3fa3c0a5-1c00-4ee9-8f48-ed7a1d193073" providerId="ADAL" clId="{4B6AC453-28E4-40E1-A7B1-B594955AD243}" dt="2024-11-12T20:36:34.751" v="1" actId="47"/>
        <pc:sldMkLst>
          <pc:docMk/>
          <pc:sldMk cId="2123054292" sldId="2147375218"/>
        </pc:sldMkLst>
      </pc:sldChg>
      <pc:sldChg chg="del">
        <pc:chgData name="Dwyer, Cynthia (NIH/OD) [E]" userId="3fa3c0a5-1c00-4ee9-8f48-ed7a1d193073" providerId="ADAL" clId="{4B6AC453-28E4-40E1-A7B1-B594955AD243}" dt="2024-11-12T20:36:34.751" v="1" actId="47"/>
        <pc:sldMkLst>
          <pc:docMk/>
          <pc:sldMk cId="2843339325" sldId="2147375219"/>
        </pc:sldMkLst>
      </pc:sldChg>
      <pc:sldChg chg="modSp mod">
        <pc:chgData name="Dwyer, Cynthia (NIH/OD) [E]" userId="3fa3c0a5-1c00-4ee9-8f48-ed7a1d193073" providerId="ADAL" clId="{4B6AC453-28E4-40E1-A7B1-B594955AD243}" dt="2024-11-12T21:48:15.979" v="84" actId="1035"/>
        <pc:sldMkLst>
          <pc:docMk/>
          <pc:sldMk cId="3475793479" sldId="2147375233"/>
        </pc:sldMkLst>
        <pc:spChg chg="mod">
          <ac:chgData name="Dwyer, Cynthia (NIH/OD) [E]" userId="3fa3c0a5-1c00-4ee9-8f48-ed7a1d193073" providerId="ADAL" clId="{4B6AC453-28E4-40E1-A7B1-B594955AD243}" dt="2024-11-12T21:48:07.798" v="80" actId="12"/>
          <ac:spMkLst>
            <pc:docMk/>
            <pc:sldMk cId="3475793479" sldId="2147375233"/>
            <ac:spMk id="3" creationId="{488E6979-4904-4C12-64C7-AC27FB9B8DCF}"/>
          </ac:spMkLst>
        </pc:spChg>
        <pc:spChg chg="mod">
          <ac:chgData name="Dwyer, Cynthia (NIH/OD) [E]" userId="3fa3c0a5-1c00-4ee9-8f48-ed7a1d193073" providerId="ADAL" clId="{4B6AC453-28E4-40E1-A7B1-B594955AD243}" dt="2024-11-12T21:48:15.979" v="84" actId="1035"/>
          <ac:spMkLst>
            <pc:docMk/>
            <pc:sldMk cId="3475793479" sldId="2147375233"/>
            <ac:spMk id="4" creationId="{073FC31B-5C7C-E94D-1D7B-C7C06A52692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881982-FD8B-4557-AA9F-C38C0C914B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A195A5-2775-42BA-A96A-B5878F8871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E80EA6-E01D-4D7F-8FC8-C686EEBFB8BE}" type="datetimeFigureOut">
              <a:rPr lang="en-US" smtClean="0"/>
              <a:t>11/12/2024</a:t>
            </a:fld>
            <a:endParaRPr lang="en-US"/>
          </a:p>
        </p:txBody>
      </p:sp>
      <p:sp>
        <p:nvSpPr>
          <p:cNvPr id="4" name="Footer Placeholder 3">
            <a:extLst>
              <a:ext uri="{FF2B5EF4-FFF2-40B4-BE49-F238E27FC236}">
                <a16:creationId xmlns:a16="http://schemas.microsoft.com/office/drawing/2014/main" id="{E95B6D30-58C2-469B-A61D-6A94B14BE0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B4AE37-13C7-4FAD-8DA3-D7482BE19B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E75DF9-316E-44DA-9308-C623ED40E237}" type="slidenum">
              <a:rPr lang="en-US" smtClean="0"/>
              <a:t>‹#›</a:t>
            </a:fld>
            <a:endParaRPr lang="en-US"/>
          </a:p>
        </p:txBody>
      </p:sp>
    </p:spTree>
    <p:extLst>
      <p:ext uri="{BB962C8B-B14F-4D97-AF65-F5344CB8AC3E}">
        <p14:creationId xmlns:p14="http://schemas.microsoft.com/office/powerpoint/2010/main" val="1669719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8B03B-F6A5-45A5-9EDA-61BAA85D7791}"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5629E-846D-43D2-99D5-7F47A1261E8B}" type="slidenum">
              <a:rPr lang="en-US" smtClean="0"/>
              <a:t>‹#›</a:t>
            </a:fld>
            <a:endParaRPr lang="en-US"/>
          </a:p>
        </p:txBody>
      </p:sp>
    </p:spTree>
    <p:extLst>
      <p:ext uri="{BB962C8B-B14F-4D97-AF65-F5344CB8AC3E}">
        <p14:creationId xmlns:p14="http://schemas.microsoft.com/office/powerpoint/2010/main" val="2359069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rants.nih.gov/grants-process/plan-to-apply/plan-within-your-organization" TargetMode="External"/><Relationship Id="rId7" Type="http://schemas.openxmlformats.org/officeDocument/2006/relationships/hyperlink" Target="https://grants.nih.gov/grants-process/plan-to-apply/organize-your-time-to-complete-the-application"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grants.nih.gov/grants-process/plan-to-apply/follow-nih-application-policies-and-requirements" TargetMode="External"/><Relationship Id="rId5" Type="http://schemas.openxmlformats.org/officeDocument/2006/relationships/hyperlink" Target="https://grants.nih.gov/grants-process/plan-to-apply/find-your-opportunity-contacts-and-due-dates" TargetMode="External"/><Relationship Id="rId4" Type="http://schemas.openxmlformats.org/officeDocument/2006/relationships/hyperlink" Target="https://grants.nih.gov/grants-process/plan-to-apply/consider-your-idea-resources-and-collaborator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a:t>
            </a:fld>
            <a:endParaRPr lang="en-US"/>
          </a:p>
        </p:txBody>
      </p:sp>
    </p:spTree>
    <p:extLst>
      <p:ext uri="{BB962C8B-B14F-4D97-AF65-F5344CB8AC3E}">
        <p14:creationId xmlns:p14="http://schemas.microsoft.com/office/powerpoint/2010/main" val="692526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and applying to NIH funding opportunities can be confusing and can feel like a tough uphill climb. This is from a hike I did with my dog this winter – we chose the rough and steep trail and he had to pull me up it. Thankfully, there are multiple paths to NIH funding and there are lots of resources to help guide you through the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18FDC-1855-C546-BF42-5CB6C6A24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04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 re a pre-doc, post-doc or early career, I also want to point you to this page to help you being to plan an application. Lots of resources on this page – including overview of ALL training and career development funding opportunities, contact info and links to training info for each institute and center across the NIH, a matrix of which IC’s participate in different NOFOs, and several other resources.</a:t>
            </a:r>
          </a:p>
          <a:p>
            <a:endParaRPr lang="en-US"/>
          </a:p>
          <a:p>
            <a:r>
              <a:rPr lang="en-US"/>
              <a:t>Career Path tab provides great info graphics that map out programs available to you at different career stages</a:t>
            </a:r>
          </a:p>
        </p:txBody>
      </p:sp>
      <p:sp>
        <p:nvSpPr>
          <p:cNvPr id="4" name="Slide Number Placeholder 3"/>
          <p:cNvSpPr>
            <a:spLocks noGrp="1"/>
          </p:cNvSpPr>
          <p:nvPr>
            <p:ph type="sldNum" sz="quarter" idx="10"/>
          </p:nvPr>
        </p:nvSpPr>
        <p:spPr/>
        <p:txBody>
          <a:bodyPr/>
          <a:lstStyle/>
          <a:p>
            <a:pPr marL="0" marR="0" lvl="0" indent="0" algn="r" defTabSz="1088365" rtl="0" eaLnBrk="1" fontAlgn="auto" latinLnBrk="0" hangingPunct="1">
              <a:lnSpc>
                <a:spcPct val="100000"/>
              </a:lnSpc>
              <a:spcBef>
                <a:spcPts val="0"/>
              </a:spcBef>
              <a:spcAft>
                <a:spcPts val="0"/>
              </a:spcAft>
              <a:buClrTx/>
              <a:buSzTx/>
              <a:buFontTx/>
              <a:buNone/>
              <a:tabLst/>
              <a:defRPr/>
            </a:pPr>
            <a:fld id="{EBD98385-F1D5-B84A-ABBF-D8781C436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8365"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236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Reporter is a great resource – there will be a hands-on demo of how to use it on Day 2. Reporter provides a publicly available database of every grant application funded by NIH. Check here first to see if NIH has already funded the science you want to propose!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622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529"/>
                </a:solidFill>
                <a:effectLst/>
                <a:latin typeface="Open Sans" panose="020B0606030504020204" pitchFamily="34" charset="0"/>
              </a:rPr>
              <a:t>More than one ICO may be interested in your research. We suggest that you contact multiple relevant program officials for advice on appropriate opportunities and your application ideas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445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529"/>
                </a:solidFill>
                <a:effectLst/>
                <a:latin typeface="Open Sans" panose="020B0606030504020204" pitchFamily="34" charset="0"/>
              </a:rPr>
              <a:t>More than one ICO may be interested in your research. We suggest that you contact multiple relevant program officials for advice on appropriate opportunities and your application ideas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18FDC-1855-C546-BF42-5CB6C6A24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176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Come to Saturdays session to learn strategies for engaging with NIH staff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18FDC-1855-C546-BF42-5CB6C6A24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976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965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578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area of science and award type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603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Must select NOFOs that allow you type of science (CT or not)</a:t>
            </a:r>
          </a:p>
        </p:txBody>
      </p:sp>
      <p:sp>
        <p:nvSpPr>
          <p:cNvPr id="4" name="Slide Number Placeholder 3"/>
          <p:cNvSpPr>
            <a:spLocks noGrp="1"/>
          </p:cNvSpPr>
          <p:nvPr>
            <p:ph type="sldNum" sz="quarter" idx="5"/>
          </p:nvPr>
        </p:nvSpPr>
        <p:spPr/>
        <p:txBody>
          <a:bodyPr/>
          <a:lstStyle/>
          <a:p>
            <a:fld id="{0545DE83-2DAA-4B84-B6CD-3BF3061C8261}" type="slidenum">
              <a:rPr lang="en-US" smtClean="0"/>
              <a:t>44</a:t>
            </a:fld>
            <a:endParaRPr lang="en-US"/>
          </a:p>
        </p:txBody>
      </p:sp>
    </p:spTree>
    <p:extLst>
      <p:ext uri="{BB962C8B-B14F-4D97-AF65-F5344CB8AC3E}">
        <p14:creationId xmlns:p14="http://schemas.microsoft.com/office/powerpoint/2010/main" val="289568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2</a:t>
            </a:fld>
            <a:endParaRPr lang="en-US"/>
          </a:p>
        </p:txBody>
      </p:sp>
    </p:spTree>
    <p:extLst>
      <p:ext uri="{BB962C8B-B14F-4D97-AF65-F5344CB8AC3E}">
        <p14:creationId xmlns:p14="http://schemas.microsoft.com/office/powerpoint/2010/main" val="3623469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529"/>
                </a:solidFill>
                <a:effectLst/>
                <a:latin typeface="Open Sans" panose="020B0606030504020204" pitchFamily="34" charset="0"/>
              </a:rPr>
              <a:t>Consider creating two timelines: one for your planned project, another for the application writing and preparation process. Allow plenty of time to draft the application, reread, and revise. Finalize your application well before your organization’s internal deadline</a:t>
            </a:r>
          </a:p>
          <a:p>
            <a:endParaRPr lang="en-US" b="0" i="0">
              <a:solidFill>
                <a:srgbClr val="212529"/>
              </a:solidFill>
              <a:effectLst/>
              <a:latin typeface="Open Sans" panose="020B0606030504020204" pitchFamily="34" charset="0"/>
            </a:endParaRPr>
          </a:p>
          <a:p>
            <a:r>
              <a:rPr lang="en-US" b="0" i="0">
                <a:solidFill>
                  <a:srgbClr val="212529"/>
                </a:solidFill>
                <a:effectLst/>
                <a:latin typeface="Open Sans" panose="020B0606030504020204" pitchFamily="34" charset="0"/>
              </a:rPr>
              <a:t>Be aware of internal deadlines!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040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 curious! Organize a vision of your research…</a:t>
            </a:r>
          </a:p>
          <a:p>
            <a:pPr marL="171450" indent="-171450">
              <a:lnSpc>
                <a:spcPct val="150000"/>
              </a:lnSpc>
              <a:spcBef>
                <a:spcPts val="1000"/>
              </a:spcBef>
              <a:buFont typeface="Arial,Sans-Serif"/>
              <a:buChar char="•"/>
            </a:pPr>
            <a:r>
              <a:rPr lang="en-US">
                <a:hlinkClick r:id="rId3"/>
              </a:rPr>
              <a:t>Plan Within Your Organization</a:t>
            </a:r>
            <a:r>
              <a:rPr lang="en-US"/>
              <a:t> </a:t>
            </a:r>
          </a:p>
          <a:p>
            <a:pPr marL="171450" indent="-171450">
              <a:lnSpc>
                <a:spcPct val="150000"/>
              </a:lnSpc>
              <a:spcBef>
                <a:spcPts val="1000"/>
              </a:spcBef>
              <a:buFont typeface="Arial,Sans-Serif"/>
              <a:buChar char="•"/>
            </a:pPr>
            <a:r>
              <a:rPr lang="en-US">
                <a:hlinkClick r:id="rId4"/>
              </a:rPr>
              <a:t>Consider Your Idea, Resources, and Collaborators</a:t>
            </a:r>
            <a:r>
              <a:rPr lang="en-US"/>
              <a:t> </a:t>
            </a:r>
          </a:p>
          <a:p>
            <a:pPr marL="171450" indent="-171450">
              <a:lnSpc>
                <a:spcPct val="150000"/>
              </a:lnSpc>
              <a:spcBef>
                <a:spcPts val="1000"/>
              </a:spcBef>
              <a:buFont typeface="Arial,Sans-Serif"/>
              <a:buChar char="•"/>
            </a:pPr>
            <a:r>
              <a:rPr lang="en-US">
                <a:hlinkClick r:id="rId5"/>
              </a:rPr>
              <a:t>Find Your Opportunity, Contacts, and Due Dates</a:t>
            </a:r>
            <a:r>
              <a:rPr lang="en-US"/>
              <a:t> </a:t>
            </a:r>
          </a:p>
          <a:p>
            <a:pPr marL="171450" indent="-171450">
              <a:lnSpc>
                <a:spcPct val="150000"/>
              </a:lnSpc>
              <a:spcBef>
                <a:spcPts val="1000"/>
              </a:spcBef>
              <a:buFont typeface="Arial,Sans-Serif"/>
              <a:buChar char="•"/>
            </a:pPr>
            <a:r>
              <a:rPr lang="en-US">
                <a:hlinkClick r:id="rId6"/>
              </a:rPr>
              <a:t>Follow NIH Application Policies and Requirements</a:t>
            </a:r>
            <a:endParaRPr lang="en-US"/>
          </a:p>
          <a:p>
            <a:pPr marL="171450" indent="-171450">
              <a:lnSpc>
                <a:spcPct val="150000"/>
              </a:lnSpc>
              <a:spcBef>
                <a:spcPts val="1000"/>
              </a:spcBef>
              <a:buFont typeface="Arial,Sans-Serif"/>
              <a:buChar char="•"/>
            </a:pPr>
            <a:r>
              <a:rPr lang="en-US">
                <a:hlinkClick r:id="rId7"/>
              </a:rPr>
              <a:t>Organize Your Time to Complete the Application</a:t>
            </a:r>
            <a:endParaRPr lang="en-US"/>
          </a:p>
          <a:p>
            <a:pPr marL="171450" indent="-171450">
              <a:lnSpc>
                <a:spcPct val="90000"/>
              </a:lnSpc>
              <a:spcBef>
                <a:spcPts val="1000"/>
              </a:spcBef>
              <a:buFont typeface="Arial,Sans-Serif"/>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46</a:t>
            </a:fld>
            <a:endParaRPr lang="en-US"/>
          </a:p>
        </p:txBody>
      </p:sp>
    </p:spTree>
    <p:extLst>
      <p:ext uri="{BB962C8B-B14F-4D97-AF65-F5344CB8AC3E}">
        <p14:creationId xmlns:p14="http://schemas.microsoft.com/office/powerpoint/2010/main" val="1822976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47</a:t>
            </a:fld>
            <a:endParaRPr lang="en-US"/>
          </a:p>
        </p:txBody>
      </p:sp>
    </p:spTree>
    <p:extLst>
      <p:ext uri="{BB962C8B-B14F-4D97-AF65-F5344CB8AC3E}">
        <p14:creationId xmlns:p14="http://schemas.microsoft.com/office/powerpoint/2010/main" val="1467653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152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61</a:t>
            </a:fld>
            <a:endParaRPr lang="en-US"/>
          </a:p>
        </p:txBody>
      </p:sp>
    </p:spTree>
    <p:extLst>
      <p:ext uri="{BB962C8B-B14F-4D97-AF65-F5344CB8AC3E}">
        <p14:creationId xmlns:p14="http://schemas.microsoft.com/office/powerpoint/2010/main" val="3479223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62</a:t>
            </a:fld>
            <a:endParaRPr lang="en-US"/>
          </a:p>
        </p:txBody>
      </p:sp>
    </p:spTree>
    <p:extLst>
      <p:ext uri="{BB962C8B-B14F-4D97-AF65-F5344CB8AC3E}">
        <p14:creationId xmlns:p14="http://schemas.microsoft.com/office/powerpoint/2010/main" val="3685753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63</a:t>
            </a:fld>
            <a:endParaRPr lang="en-US"/>
          </a:p>
        </p:txBody>
      </p:sp>
    </p:spTree>
    <p:extLst>
      <p:ext uri="{BB962C8B-B14F-4D97-AF65-F5344CB8AC3E}">
        <p14:creationId xmlns:p14="http://schemas.microsoft.com/office/powerpoint/2010/main" val="2571238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64</a:t>
            </a:fld>
            <a:endParaRPr lang="en-US"/>
          </a:p>
        </p:txBody>
      </p:sp>
    </p:spTree>
    <p:extLst>
      <p:ext uri="{BB962C8B-B14F-4D97-AF65-F5344CB8AC3E}">
        <p14:creationId xmlns:p14="http://schemas.microsoft.com/office/powerpoint/2010/main" val="1446340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65</a:t>
            </a:fld>
            <a:endParaRPr lang="en-US"/>
          </a:p>
        </p:txBody>
      </p:sp>
    </p:spTree>
    <p:extLst>
      <p:ext uri="{BB962C8B-B14F-4D97-AF65-F5344CB8AC3E}">
        <p14:creationId xmlns:p14="http://schemas.microsoft.com/office/powerpoint/2010/main" val="2730619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66</a:t>
            </a:fld>
            <a:endParaRPr lang="en-US"/>
          </a:p>
        </p:txBody>
      </p:sp>
    </p:spTree>
    <p:extLst>
      <p:ext uri="{BB962C8B-B14F-4D97-AF65-F5344CB8AC3E}">
        <p14:creationId xmlns:p14="http://schemas.microsoft.com/office/powerpoint/2010/main" val="267087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a:t>
            </a:fld>
            <a:endParaRPr lang="en-US"/>
          </a:p>
        </p:txBody>
      </p:sp>
    </p:spTree>
    <p:extLst>
      <p:ext uri="{BB962C8B-B14F-4D97-AF65-F5344CB8AC3E}">
        <p14:creationId xmlns:p14="http://schemas.microsoft.com/office/powerpoint/2010/main" val="299953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70</a:t>
            </a:fld>
            <a:endParaRPr lang="en-US"/>
          </a:p>
        </p:txBody>
      </p:sp>
    </p:spTree>
    <p:extLst>
      <p:ext uri="{BB962C8B-B14F-4D97-AF65-F5344CB8AC3E}">
        <p14:creationId xmlns:p14="http://schemas.microsoft.com/office/powerpoint/2010/main" val="552488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71</a:t>
            </a:fld>
            <a:endParaRPr lang="en-US"/>
          </a:p>
        </p:txBody>
      </p:sp>
    </p:spTree>
    <p:extLst>
      <p:ext uri="{BB962C8B-B14F-4D97-AF65-F5344CB8AC3E}">
        <p14:creationId xmlns:p14="http://schemas.microsoft.com/office/powerpoint/2010/main" val="2491959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77</a:t>
            </a:fld>
            <a:endParaRPr lang="en-US"/>
          </a:p>
        </p:txBody>
      </p:sp>
    </p:spTree>
    <p:extLst>
      <p:ext uri="{BB962C8B-B14F-4D97-AF65-F5344CB8AC3E}">
        <p14:creationId xmlns:p14="http://schemas.microsoft.com/office/powerpoint/2010/main" val="1584244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78</a:t>
            </a:fld>
            <a:endParaRPr lang="en-US"/>
          </a:p>
        </p:txBody>
      </p:sp>
    </p:spTree>
    <p:extLst>
      <p:ext uri="{BB962C8B-B14F-4D97-AF65-F5344CB8AC3E}">
        <p14:creationId xmlns:p14="http://schemas.microsoft.com/office/powerpoint/2010/main" val="3209551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79</a:t>
            </a:fld>
            <a:endParaRPr lang="en-US"/>
          </a:p>
        </p:txBody>
      </p:sp>
    </p:spTree>
    <p:extLst>
      <p:ext uri="{BB962C8B-B14F-4D97-AF65-F5344CB8AC3E}">
        <p14:creationId xmlns:p14="http://schemas.microsoft.com/office/powerpoint/2010/main" val="45471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Content Slide – you may include up to 10 content slides</a:t>
            </a:r>
          </a:p>
        </p:txBody>
      </p:sp>
      <p:sp>
        <p:nvSpPr>
          <p:cNvPr id="4" name="Slide Number Placeholder 3"/>
          <p:cNvSpPr>
            <a:spLocks noGrp="1"/>
          </p:cNvSpPr>
          <p:nvPr>
            <p:ph type="sldNum" sz="quarter" idx="5"/>
          </p:nvPr>
        </p:nvSpPr>
        <p:spPr/>
        <p:txBody>
          <a:bodyPr/>
          <a:lstStyle/>
          <a:p>
            <a:fld id="{72728809-710E-466B-B179-7800BE354304}" type="slidenum">
              <a:rPr lang="en-US" smtClean="0"/>
              <a:t>81</a:t>
            </a:fld>
            <a:endParaRPr lang="en-US"/>
          </a:p>
        </p:txBody>
      </p:sp>
    </p:spTree>
    <p:extLst>
      <p:ext uri="{BB962C8B-B14F-4D97-AF65-F5344CB8AC3E}">
        <p14:creationId xmlns:p14="http://schemas.microsoft.com/office/powerpoint/2010/main" val="2629164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Content Slide – you may include up to 10 content slides</a:t>
            </a:r>
          </a:p>
        </p:txBody>
      </p:sp>
      <p:sp>
        <p:nvSpPr>
          <p:cNvPr id="4" name="Slide Number Placeholder 3"/>
          <p:cNvSpPr>
            <a:spLocks noGrp="1"/>
          </p:cNvSpPr>
          <p:nvPr>
            <p:ph type="sldNum" sz="quarter" idx="5"/>
          </p:nvPr>
        </p:nvSpPr>
        <p:spPr/>
        <p:txBody>
          <a:bodyPr/>
          <a:lstStyle/>
          <a:p>
            <a:fld id="{72728809-710E-466B-B179-7800BE354304}" type="slidenum">
              <a:rPr lang="en-US" smtClean="0"/>
              <a:t>82</a:t>
            </a:fld>
            <a:endParaRPr lang="en-US"/>
          </a:p>
        </p:txBody>
      </p:sp>
    </p:spTree>
    <p:extLst>
      <p:ext uri="{BB962C8B-B14F-4D97-AF65-F5344CB8AC3E}">
        <p14:creationId xmlns:p14="http://schemas.microsoft.com/office/powerpoint/2010/main" val="24247906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Content Slide – you may include up to 10 content slides</a:t>
            </a:r>
          </a:p>
        </p:txBody>
      </p:sp>
      <p:sp>
        <p:nvSpPr>
          <p:cNvPr id="4" name="Slide Number Placeholder 3"/>
          <p:cNvSpPr>
            <a:spLocks noGrp="1"/>
          </p:cNvSpPr>
          <p:nvPr>
            <p:ph type="sldNum" sz="quarter" idx="5"/>
          </p:nvPr>
        </p:nvSpPr>
        <p:spPr/>
        <p:txBody>
          <a:bodyPr/>
          <a:lstStyle/>
          <a:p>
            <a:fld id="{72728809-710E-466B-B179-7800BE354304}" type="slidenum">
              <a:rPr lang="en-US" smtClean="0"/>
              <a:t>83</a:t>
            </a:fld>
            <a:endParaRPr lang="en-US"/>
          </a:p>
        </p:txBody>
      </p:sp>
    </p:spTree>
    <p:extLst>
      <p:ext uri="{BB962C8B-B14F-4D97-AF65-F5344CB8AC3E}">
        <p14:creationId xmlns:p14="http://schemas.microsoft.com/office/powerpoint/2010/main" val="1521467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Content Slide – you may include up to 10 content slides</a:t>
            </a:r>
          </a:p>
        </p:txBody>
      </p:sp>
      <p:sp>
        <p:nvSpPr>
          <p:cNvPr id="4" name="Slide Number Placeholder 3"/>
          <p:cNvSpPr>
            <a:spLocks noGrp="1"/>
          </p:cNvSpPr>
          <p:nvPr>
            <p:ph type="sldNum" sz="quarter" idx="5"/>
          </p:nvPr>
        </p:nvSpPr>
        <p:spPr/>
        <p:txBody>
          <a:bodyPr/>
          <a:lstStyle/>
          <a:p>
            <a:fld id="{72728809-710E-466B-B179-7800BE354304}" type="slidenum">
              <a:rPr lang="en-US" smtClean="0"/>
              <a:t>84</a:t>
            </a:fld>
            <a:endParaRPr lang="en-US"/>
          </a:p>
        </p:txBody>
      </p:sp>
    </p:spTree>
    <p:extLst>
      <p:ext uri="{BB962C8B-B14F-4D97-AF65-F5344CB8AC3E}">
        <p14:creationId xmlns:p14="http://schemas.microsoft.com/office/powerpoint/2010/main" val="2011111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Content Slide – you may include up to 10 content slides</a:t>
            </a:r>
          </a:p>
        </p:txBody>
      </p:sp>
      <p:sp>
        <p:nvSpPr>
          <p:cNvPr id="4" name="Slide Number Placeholder 3"/>
          <p:cNvSpPr>
            <a:spLocks noGrp="1"/>
          </p:cNvSpPr>
          <p:nvPr>
            <p:ph type="sldNum" sz="quarter" idx="5"/>
          </p:nvPr>
        </p:nvSpPr>
        <p:spPr/>
        <p:txBody>
          <a:bodyPr/>
          <a:lstStyle/>
          <a:p>
            <a:fld id="{72728809-710E-466B-B179-7800BE354304}" type="slidenum">
              <a:rPr lang="en-US" smtClean="0"/>
              <a:t>86</a:t>
            </a:fld>
            <a:endParaRPr lang="en-US"/>
          </a:p>
        </p:txBody>
      </p:sp>
    </p:spTree>
    <p:extLst>
      <p:ext uri="{BB962C8B-B14F-4D97-AF65-F5344CB8AC3E}">
        <p14:creationId xmlns:p14="http://schemas.microsoft.com/office/powerpoint/2010/main" val="3113365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4</a:t>
            </a:fld>
            <a:endParaRPr lang="en-US"/>
          </a:p>
        </p:txBody>
      </p:sp>
    </p:spTree>
    <p:extLst>
      <p:ext uri="{BB962C8B-B14F-4D97-AF65-F5344CB8AC3E}">
        <p14:creationId xmlns:p14="http://schemas.microsoft.com/office/powerpoint/2010/main" val="1009176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728809-710E-466B-B179-7800BE354304}" type="slidenum">
              <a:rPr lang="en-US" smtClean="0"/>
              <a:t>88</a:t>
            </a:fld>
            <a:endParaRPr lang="en-US"/>
          </a:p>
        </p:txBody>
      </p:sp>
    </p:spTree>
    <p:extLst>
      <p:ext uri="{BB962C8B-B14F-4D97-AF65-F5344CB8AC3E}">
        <p14:creationId xmlns:p14="http://schemas.microsoft.com/office/powerpoint/2010/main" val="477031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Content Slide – you may include up to 10 content slides</a:t>
            </a:r>
          </a:p>
        </p:txBody>
      </p:sp>
      <p:sp>
        <p:nvSpPr>
          <p:cNvPr id="4" name="Slide Number Placeholder 3"/>
          <p:cNvSpPr>
            <a:spLocks noGrp="1"/>
          </p:cNvSpPr>
          <p:nvPr>
            <p:ph type="sldNum" sz="quarter" idx="5"/>
          </p:nvPr>
        </p:nvSpPr>
        <p:spPr/>
        <p:txBody>
          <a:bodyPr/>
          <a:lstStyle/>
          <a:p>
            <a:fld id="{72728809-710E-466B-B179-7800BE354304}" type="slidenum">
              <a:rPr lang="en-US" smtClean="0"/>
              <a:t>89</a:t>
            </a:fld>
            <a:endParaRPr lang="en-US"/>
          </a:p>
        </p:txBody>
      </p:sp>
    </p:spTree>
    <p:extLst>
      <p:ext uri="{BB962C8B-B14F-4D97-AF65-F5344CB8AC3E}">
        <p14:creationId xmlns:p14="http://schemas.microsoft.com/office/powerpoint/2010/main" val="2372071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Content Slide – you may include up to 10 content slides</a:t>
            </a:r>
          </a:p>
        </p:txBody>
      </p:sp>
      <p:sp>
        <p:nvSpPr>
          <p:cNvPr id="4" name="Slide Number Placeholder 3"/>
          <p:cNvSpPr>
            <a:spLocks noGrp="1"/>
          </p:cNvSpPr>
          <p:nvPr>
            <p:ph type="sldNum" sz="quarter" idx="5"/>
          </p:nvPr>
        </p:nvSpPr>
        <p:spPr/>
        <p:txBody>
          <a:bodyPr/>
          <a:lstStyle/>
          <a:p>
            <a:fld id="{72728809-710E-466B-B179-7800BE354304}" type="slidenum">
              <a:rPr lang="en-US" smtClean="0"/>
              <a:t>90</a:t>
            </a:fld>
            <a:endParaRPr lang="en-US"/>
          </a:p>
        </p:txBody>
      </p:sp>
    </p:spTree>
    <p:extLst>
      <p:ext uri="{BB962C8B-B14F-4D97-AF65-F5344CB8AC3E}">
        <p14:creationId xmlns:p14="http://schemas.microsoft.com/office/powerpoint/2010/main" val="403846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92</a:t>
            </a:fld>
            <a:endParaRPr lang="en-US"/>
          </a:p>
        </p:txBody>
      </p:sp>
    </p:spTree>
    <p:extLst>
      <p:ext uri="{BB962C8B-B14F-4D97-AF65-F5344CB8AC3E}">
        <p14:creationId xmlns:p14="http://schemas.microsoft.com/office/powerpoint/2010/main" val="568421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93</a:t>
            </a:fld>
            <a:endParaRPr lang="en-US"/>
          </a:p>
        </p:txBody>
      </p:sp>
    </p:spTree>
    <p:extLst>
      <p:ext uri="{BB962C8B-B14F-4D97-AF65-F5344CB8AC3E}">
        <p14:creationId xmlns:p14="http://schemas.microsoft.com/office/powerpoint/2010/main" val="1159257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106</a:t>
            </a:fld>
            <a:endParaRPr lang="en-US"/>
          </a:p>
        </p:txBody>
      </p:sp>
    </p:spTree>
    <p:extLst>
      <p:ext uri="{BB962C8B-B14F-4D97-AF65-F5344CB8AC3E}">
        <p14:creationId xmlns:p14="http://schemas.microsoft.com/office/powerpoint/2010/main" val="39658575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107</a:t>
            </a:fld>
            <a:endParaRPr lang="en-US"/>
          </a:p>
        </p:txBody>
      </p:sp>
    </p:spTree>
    <p:extLst>
      <p:ext uri="{BB962C8B-B14F-4D97-AF65-F5344CB8AC3E}">
        <p14:creationId xmlns:p14="http://schemas.microsoft.com/office/powerpoint/2010/main" val="4170852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112</a:t>
            </a:fld>
            <a:endParaRPr lang="en-US"/>
          </a:p>
        </p:txBody>
      </p:sp>
    </p:spTree>
    <p:extLst>
      <p:ext uri="{BB962C8B-B14F-4D97-AF65-F5344CB8AC3E}">
        <p14:creationId xmlns:p14="http://schemas.microsoft.com/office/powerpoint/2010/main" val="17498281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113</a:t>
            </a:fld>
            <a:endParaRPr lang="en-US"/>
          </a:p>
        </p:txBody>
      </p:sp>
    </p:spTree>
    <p:extLst>
      <p:ext uri="{BB962C8B-B14F-4D97-AF65-F5344CB8AC3E}">
        <p14:creationId xmlns:p14="http://schemas.microsoft.com/office/powerpoint/2010/main" val="36088046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126</a:t>
            </a:fld>
            <a:endParaRPr lang="en-US"/>
          </a:p>
        </p:txBody>
      </p:sp>
    </p:spTree>
    <p:extLst>
      <p:ext uri="{BB962C8B-B14F-4D97-AF65-F5344CB8AC3E}">
        <p14:creationId xmlns:p14="http://schemas.microsoft.com/office/powerpoint/2010/main" val="186688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a:t>
            </a:fld>
            <a:endParaRPr lang="en-US"/>
          </a:p>
        </p:txBody>
      </p:sp>
    </p:spTree>
    <p:extLst>
      <p:ext uri="{BB962C8B-B14F-4D97-AF65-F5344CB8AC3E}">
        <p14:creationId xmlns:p14="http://schemas.microsoft.com/office/powerpoint/2010/main" val="1090008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128</a:t>
            </a:fld>
            <a:endParaRPr lang="en-US"/>
          </a:p>
        </p:txBody>
      </p:sp>
    </p:spTree>
    <p:extLst>
      <p:ext uri="{BB962C8B-B14F-4D97-AF65-F5344CB8AC3E}">
        <p14:creationId xmlns:p14="http://schemas.microsoft.com/office/powerpoint/2010/main" val="1408340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129</a:t>
            </a:fld>
            <a:endParaRPr lang="en-US"/>
          </a:p>
        </p:txBody>
      </p:sp>
    </p:spTree>
    <p:extLst>
      <p:ext uri="{BB962C8B-B14F-4D97-AF65-F5344CB8AC3E}">
        <p14:creationId xmlns:p14="http://schemas.microsoft.com/office/powerpoint/2010/main" val="288467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a:t>
            </a:fld>
            <a:endParaRPr lang="en-US"/>
          </a:p>
        </p:txBody>
      </p:sp>
    </p:spTree>
    <p:extLst>
      <p:ext uri="{BB962C8B-B14F-4D97-AF65-F5344CB8AC3E}">
        <p14:creationId xmlns:p14="http://schemas.microsoft.com/office/powerpoint/2010/main" val="34482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16</a:t>
            </a:fld>
            <a:endParaRPr lang="en-US"/>
          </a:p>
        </p:txBody>
      </p:sp>
    </p:spTree>
    <p:extLst>
      <p:ext uri="{BB962C8B-B14F-4D97-AF65-F5344CB8AC3E}">
        <p14:creationId xmlns:p14="http://schemas.microsoft.com/office/powerpoint/2010/main" val="4061961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30</a:t>
            </a:fld>
            <a:endParaRPr lang="en-US"/>
          </a:p>
        </p:txBody>
      </p:sp>
    </p:spTree>
    <p:extLst>
      <p:ext uri="{BB962C8B-B14F-4D97-AF65-F5344CB8AC3E}">
        <p14:creationId xmlns:p14="http://schemas.microsoft.com/office/powerpoint/2010/main" val="325620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scientists, I think we can all get behind the idea of planning ahead to avoid the need to try to squeeze things in and “make it work” at the last moment. I’m going to go through these 5 topics to help you appropriately plan for your grant application to NIH.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1340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hscmd.org/community-initiatives-and-outreach/hhs-logo/"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hscmd.org/community-initiatives-and-outreach/hhs-logo/"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hscmd.org/community-initiatives-and-outreach/hhs-logo/"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hscmd.org/community-initiatives-and-outreach/hhs-logo/"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13A73589-92E1-4286-887D-1299FB3A707E}"/>
              </a:ext>
            </a:extLst>
          </p:cNvPr>
          <p:cNvSpPr/>
          <p:nvPr userDrawn="1"/>
        </p:nvSpPr>
        <p:spPr>
          <a:xfrm>
            <a:off x="0" y="6429022"/>
            <a:ext cx="12192000" cy="428978"/>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ubtitle Placeholder">
            <a:extLst>
              <a:ext uri="{FF2B5EF4-FFF2-40B4-BE49-F238E27FC236}">
                <a16:creationId xmlns:a16="http://schemas.microsoft.com/office/drawing/2014/main" id="{572F3B3B-DFD2-435D-AC4F-505539DDDCB1}"/>
              </a:ext>
            </a:extLst>
          </p:cNvPr>
          <p:cNvSpPr>
            <a:spLocks noGrp="1"/>
          </p:cNvSpPr>
          <p:nvPr>
            <p:ph type="body" idx="1" hasCustomPrompt="1"/>
          </p:nvPr>
        </p:nvSpPr>
        <p:spPr>
          <a:xfrm>
            <a:off x="818444" y="4204841"/>
            <a:ext cx="10577689" cy="694359"/>
          </a:xfrm>
        </p:spPr>
        <p:txBody>
          <a:bodyPr>
            <a:normAutofit/>
          </a:bodyPr>
          <a:lstStyle>
            <a:lvl1pPr marL="0" indent="0" algn="ctr">
              <a:buNone/>
              <a:defRPr sz="1200" b="0" i="0" spc="8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MASTER SUBTITLE STYLE</a:t>
            </a:r>
          </a:p>
        </p:txBody>
      </p:sp>
      <p:sp>
        <p:nvSpPr>
          <p:cNvPr id="37" name="Title">
            <a:extLst>
              <a:ext uri="{FF2B5EF4-FFF2-40B4-BE49-F238E27FC236}">
                <a16:creationId xmlns:a16="http://schemas.microsoft.com/office/drawing/2014/main" id="{F643A7B6-8211-4211-8094-CD4EC7CCF1FC}"/>
              </a:ext>
            </a:extLst>
          </p:cNvPr>
          <p:cNvSpPr>
            <a:spLocks noGrp="1"/>
          </p:cNvSpPr>
          <p:nvPr>
            <p:ph type="ctrTitle" hasCustomPrompt="1"/>
          </p:nvPr>
        </p:nvSpPr>
        <p:spPr>
          <a:xfrm>
            <a:off x="818444" y="1653820"/>
            <a:ext cx="10577689" cy="2398715"/>
          </a:xfrm>
        </p:spPr>
        <p:txBody>
          <a:bodyPr anchor="b">
            <a:noAutofit/>
          </a:bodyPr>
          <a:lstStyle>
            <a:lvl1pPr algn="ctr">
              <a:defRPr sz="8000" b="0">
                <a:latin typeface="Open Sans" panose="020B0606030504020204" pitchFamily="34" charset="0"/>
                <a:ea typeface="Open Sans" panose="020B0606030504020204" pitchFamily="34" charset="0"/>
                <a:cs typeface="Open Sans" panose="020B0606030504020204" pitchFamily="34" charset="0"/>
              </a:defRPr>
            </a:lvl1pPr>
          </a:lstStyle>
          <a:p>
            <a:r>
              <a:rPr lang="en-US"/>
              <a:t>Click here to edit Master title style</a:t>
            </a:r>
          </a:p>
        </p:txBody>
      </p:sp>
      <p:sp>
        <p:nvSpPr>
          <p:cNvPr id="36" name="Rectangle 1">
            <a:extLst>
              <a:ext uri="{FF2B5EF4-FFF2-40B4-BE49-F238E27FC236}">
                <a16:creationId xmlns:a16="http://schemas.microsoft.com/office/drawing/2014/main" id="{8F1EE22A-6664-4420-B4FC-3AF6C5498B2F}"/>
              </a:ext>
            </a:extLst>
          </p:cNvPr>
          <p:cNvSpPr/>
          <p:nvPr userDrawn="1"/>
        </p:nvSpPr>
        <p:spPr>
          <a:xfrm>
            <a:off x="5173132" y="1286935"/>
            <a:ext cx="1868311" cy="158044"/>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558A"/>
              </a:solidFill>
            </a:endParaRPr>
          </a:p>
        </p:txBody>
      </p:sp>
      <p:pic>
        <p:nvPicPr>
          <p:cNvPr id="3" name="Picture 2" descr="National Institutes of Health Logo: Turning Discovery Into Health">
            <a:extLst>
              <a:ext uri="{FF2B5EF4-FFF2-40B4-BE49-F238E27FC236}">
                <a16:creationId xmlns:a16="http://schemas.microsoft.com/office/drawing/2014/main" id="{D0806970-6BEC-C249-795F-C1EDD9CE5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9552" y="5525389"/>
            <a:ext cx="4224537" cy="655321"/>
          </a:xfrm>
          <a:prstGeom prst="rect">
            <a:avLst/>
          </a:prstGeom>
        </p:spPr>
      </p:pic>
    </p:spTree>
    <p:extLst>
      <p:ext uri="{BB962C8B-B14F-4D97-AF65-F5344CB8AC3E}">
        <p14:creationId xmlns:p14="http://schemas.microsoft.com/office/powerpoint/2010/main" val="21432994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et team - 2">
    <p:spTree>
      <p:nvGrpSpPr>
        <p:cNvPr id="1" name=""/>
        <p:cNvGrpSpPr/>
        <p:nvPr/>
      </p:nvGrpSpPr>
      <p:grpSpPr>
        <a:xfrm>
          <a:off x="0" y="0"/>
          <a:ext cx="0" cy="0"/>
          <a:chOff x="0" y="0"/>
          <a:chExt cx="0" cy="0"/>
        </a:xfrm>
      </p:grpSpPr>
      <p:sp>
        <p:nvSpPr>
          <p:cNvPr id="24" name="Rectangle">
            <a:extLst>
              <a:ext uri="{FF2B5EF4-FFF2-40B4-BE49-F238E27FC236}">
                <a16:creationId xmlns:a16="http://schemas.microsoft.com/office/drawing/2014/main" id="{EA7A69B1-4CD4-44A8-BDC6-06666FB363BB}"/>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2b">
            <a:extLst>
              <a:ext uri="{FF2B5EF4-FFF2-40B4-BE49-F238E27FC236}">
                <a16:creationId xmlns:a16="http://schemas.microsoft.com/office/drawing/2014/main" id="{46DB1E9E-5598-4E21-B6BC-593DBC2C0BE0}"/>
              </a:ext>
            </a:extLst>
          </p:cNvPr>
          <p:cNvSpPr>
            <a:spLocks noGrp="1"/>
          </p:cNvSpPr>
          <p:nvPr>
            <p:ph sz="half" idx="19" hasCustomPrompt="1"/>
          </p:nvPr>
        </p:nvSpPr>
        <p:spPr>
          <a:xfrm>
            <a:off x="6653382"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2a">
            <a:extLst>
              <a:ext uri="{FF2B5EF4-FFF2-40B4-BE49-F238E27FC236}">
                <a16:creationId xmlns:a16="http://schemas.microsoft.com/office/drawing/2014/main" id="{FB4A923A-27A2-4AB0-887F-2C09A3379A0E}"/>
              </a:ext>
            </a:extLst>
          </p:cNvPr>
          <p:cNvSpPr>
            <a:spLocks noGrp="1"/>
          </p:cNvSpPr>
          <p:nvPr>
            <p:ph sz="half" idx="18" hasCustomPrompt="1"/>
          </p:nvPr>
        </p:nvSpPr>
        <p:spPr>
          <a:xfrm>
            <a:off x="6653382"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2047606"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Oval 2">
            <a:extLst>
              <a:ext uri="{FF2B5EF4-FFF2-40B4-BE49-F238E27FC236}">
                <a16:creationId xmlns:a16="http://schemas.microsoft.com/office/drawing/2014/main" id="{428F8D71-B409-4E39-8278-084A09EA4E09}"/>
              </a:ext>
            </a:extLst>
          </p:cNvPr>
          <p:cNvSpPr/>
          <p:nvPr userDrawn="1"/>
        </p:nvSpPr>
        <p:spPr>
          <a:xfrm>
            <a:off x="7087605"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95117"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95117"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1">
            <a:extLst>
              <a:ext uri="{FF2B5EF4-FFF2-40B4-BE49-F238E27FC236}">
                <a16:creationId xmlns:a16="http://schemas.microsoft.com/office/drawing/2014/main" id="{D826CE8B-31FB-4ED2-92ED-C93D69D5FEB3}"/>
              </a:ext>
            </a:extLst>
          </p:cNvPr>
          <p:cNvSpPr>
            <a:spLocks noGrp="1"/>
          </p:cNvSpPr>
          <p:nvPr>
            <p:ph type="pic" idx="14"/>
          </p:nvPr>
        </p:nvSpPr>
        <p:spPr>
          <a:xfrm>
            <a:off x="7205871"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Oval 1">
            <a:extLst>
              <a:ext uri="{FF2B5EF4-FFF2-40B4-BE49-F238E27FC236}">
                <a16:creationId xmlns:a16="http://schemas.microsoft.com/office/drawing/2014/main" id="{0822A345-BBDB-4B7F-B49C-1F56538757FE}"/>
              </a:ext>
            </a:extLst>
          </p:cNvPr>
          <p:cNvSpPr/>
          <p:nvPr userDrawn="1"/>
        </p:nvSpPr>
        <p:spPr>
          <a:xfrm>
            <a:off x="1929340"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a:extLst>
              <a:ext uri="{FF2B5EF4-FFF2-40B4-BE49-F238E27FC236}">
                <a16:creationId xmlns:a16="http://schemas.microsoft.com/office/drawing/2014/main" id="{2EF1B20B-C209-4D11-BAA7-482AA5193659}"/>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87896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et team -3">
    <p:spTree>
      <p:nvGrpSpPr>
        <p:cNvPr id="1" name=""/>
        <p:cNvGrpSpPr/>
        <p:nvPr/>
      </p:nvGrpSpPr>
      <p:grpSpPr>
        <a:xfrm>
          <a:off x="0" y="0"/>
          <a:ext cx="0" cy="0"/>
          <a:chOff x="0" y="0"/>
          <a:chExt cx="0" cy="0"/>
        </a:xfrm>
      </p:grpSpPr>
      <p:sp>
        <p:nvSpPr>
          <p:cNvPr id="28" name="Rectangle">
            <a:extLst>
              <a:ext uri="{FF2B5EF4-FFF2-40B4-BE49-F238E27FC236}">
                <a16:creationId xmlns:a16="http://schemas.microsoft.com/office/drawing/2014/main" id="{AF430B7A-582A-4BD2-AC50-900E7A9FCA65}"/>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3b">
            <a:extLst>
              <a:ext uri="{FF2B5EF4-FFF2-40B4-BE49-F238E27FC236}">
                <a16:creationId xmlns:a16="http://schemas.microsoft.com/office/drawing/2014/main" id="{46DB1E9E-5598-4E21-B6BC-593DBC2C0BE0}"/>
              </a:ext>
            </a:extLst>
          </p:cNvPr>
          <p:cNvSpPr>
            <a:spLocks noGrp="1"/>
          </p:cNvSpPr>
          <p:nvPr>
            <p:ph sz="half" idx="19" hasCustomPrompt="1"/>
          </p:nvPr>
        </p:nvSpPr>
        <p:spPr>
          <a:xfrm>
            <a:off x="8155248"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3a">
            <a:extLst>
              <a:ext uri="{FF2B5EF4-FFF2-40B4-BE49-F238E27FC236}">
                <a16:creationId xmlns:a16="http://schemas.microsoft.com/office/drawing/2014/main" id="{FB4A923A-27A2-4AB0-887F-2C09A3379A0E}"/>
              </a:ext>
            </a:extLst>
          </p:cNvPr>
          <p:cNvSpPr>
            <a:spLocks noGrp="1"/>
          </p:cNvSpPr>
          <p:nvPr>
            <p:ph sz="half" idx="18" hasCustomPrompt="1"/>
          </p:nvPr>
        </p:nvSpPr>
        <p:spPr>
          <a:xfrm>
            <a:off x="8155248"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8966484"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2" name="Oval 3">
            <a:extLst>
              <a:ext uri="{FF2B5EF4-FFF2-40B4-BE49-F238E27FC236}">
                <a16:creationId xmlns:a16="http://schemas.microsoft.com/office/drawing/2014/main" id="{6E181137-1E8E-4080-8045-736C7364C5C0}"/>
              </a:ext>
            </a:extLst>
          </p:cNvPr>
          <p:cNvSpPr/>
          <p:nvPr userDrawn="1"/>
        </p:nvSpPr>
        <p:spPr>
          <a:xfrm>
            <a:off x="8867757"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2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4983147"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Oval 2">
            <a:extLst>
              <a:ext uri="{FF2B5EF4-FFF2-40B4-BE49-F238E27FC236}">
                <a16:creationId xmlns:a16="http://schemas.microsoft.com/office/drawing/2014/main" id="{9F09F027-67B0-4832-AA05-069F00742A1F}"/>
              </a:ext>
            </a:extLst>
          </p:cNvPr>
          <p:cNvSpPr/>
          <p:nvPr userDrawn="1"/>
        </p:nvSpPr>
        <p:spPr>
          <a:xfrm>
            <a:off x="4884420"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188574"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188574"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999810"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Oval 1">
            <a:extLst>
              <a:ext uri="{FF2B5EF4-FFF2-40B4-BE49-F238E27FC236}">
                <a16:creationId xmlns:a16="http://schemas.microsoft.com/office/drawing/2014/main" id="{22E415E1-457D-4CB7-831E-C9A83D7E2379}"/>
              </a:ext>
            </a:extLst>
          </p:cNvPr>
          <p:cNvSpPr/>
          <p:nvPr userDrawn="1"/>
        </p:nvSpPr>
        <p:spPr>
          <a:xfrm>
            <a:off x="901083"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a:extLst>
              <a:ext uri="{FF2B5EF4-FFF2-40B4-BE49-F238E27FC236}">
                <a16:creationId xmlns:a16="http://schemas.microsoft.com/office/drawing/2014/main" id="{4DB0ABD1-593B-4529-913A-F852F3DB2F1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063926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eam - 4">
    <p:spTree>
      <p:nvGrpSpPr>
        <p:cNvPr id="1" name=""/>
        <p:cNvGrpSpPr/>
        <p:nvPr/>
      </p:nvGrpSpPr>
      <p:grpSpPr>
        <a:xfrm>
          <a:off x="0" y="0"/>
          <a:ext cx="0" cy="0"/>
          <a:chOff x="0" y="0"/>
          <a:chExt cx="0" cy="0"/>
        </a:xfrm>
      </p:grpSpPr>
      <p:sp>
        <p:nvSpPr>
          <p:cNvPr id="29" name="Rectangle">
            <a:extLst>
              <a:ext uri="{FF2B5EF4-FFF2-40B4-BE49-F238E27FC236}">
                <a16:creationId xmlns:a16="http://schemas.microsoft.com/office/drawing/2014/main" id="{18E1B082-5B37-4AC1-9E71-DA2C97F45049}"/>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3533364"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1" name="Text Placeholder 4b">
            <a:extLst>
              <a:ext uri="{FF2B5EF4-FFF2-40B4-BE49-F238E27FC236}">
                <a16:creationId xmlns:a16="http://schemas.microsoft.com/office/drawing/2014/main" id="{1A29A235-9167-4F27-B5C3-CB2ACCB16273}"/>
              </a:ext>
            </a:extLst>
          </p:cNvPr>
          <p:cNvSpPr>
            <a:spLocks noGrp="1"/>
          </p:cNvSpPr>
          <p:nvPr>
            <p:ph sz="half" idx="29" hasCustomPrompt="1"/>
          </p:nvPr>
        </p:nvSpPr>
        <p:spPr>
          <a:xfrm>
            <a:off x="9434265"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30" name="Text Placeholder 4a">
            <a:extLst>
              <a:ext uri="{FF2B5EF4-FFF2-40B4-BE49-F238E27FC236}">
                <a16:creationId xmlns:a16="http://schemas.microsoft.com/office/drawing/2014/main" id="{778778C9-2C47-4D08-ADDF-45D2A93DCBD3}"/>
              </a:ext>
            </a:extLst>
          </p:cNvPr>
          <p:cNvSpPr>
            <a:spLocks noGrp="1"/>
          </p:cNvSpPr>
          <p:nvPr>
            <p:ph sz="half" idx="28" hasCustomPrompt="1"/>
          </p:nvPr>
        </p:nvSpPr>
        <p:spPr>
          <a:xfrm>
            <a:off x="9434265"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4" name="Picture Placeholder 4">
            <a:extLst>
              <a:ext uri="{FF2B5EF4-FFF2-40B4-BE49-F238E27FC236}">
                <a16:creationId xmlns:a16="http://schemas.microsoft.com/office/drawing/2014/main" id="{EF36742C-82DA-4933-9D07-A891DC81BF22}"/>
              </a:ext>
            </a:extLst>
          </p:cNvPr>
          <p:cNvSpPr>
            <a:spLocks noGrp="1"/>
          </p:cNvSpPr>
          <p:nvPr>
            <p:ph type="pic" idx="20"/>
          </p:nvPr>
        </p:nvSpPr>
        <p:spPr>
          <a:xfrm>
            <a:off x="9877566"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9" name="Oval 4">
            <a:extLst>
              <a:ext uri="{FF2B5EF4-FFF2-40B4-BE49-F238E27FC236}">
                <a16:creationId xmlns:a16="http://schemas.microsoft.com/office/drawing/2014/main" id="{B6A79364-8CF2-4CE5-8BCA-87345CE51044}"/>
              </a:ext>
            </a:extLst>
          </p:cNvPr>
          <p:cNvSpPr/>
          <p:nvPr userDrawn="1"/>
        </p:nvSpPr>
        <p:spPr>
          <a:xfrm>
            <a:off x="9784841"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b">
            <a:extLst>
              <a:ext uri="{FF2B5EF4-FFF2-40B4-BE49-F238E27FC236}">
                <a16:creationId xmlns:a16="http://schemas.microsoft.com/office/drawing/2014/main" id="{D2D81906-7A9A-4C0B-89FC-E990B885BF39}"/>
              </a:ext>
            </a:extLst>
          </p:cNvPr>
          <p:cNvSpPr>
            <a:spLocks noGrp="1"/>
          </p:cNvSpPr>
          <p:nvPr>
            <p:ph sz="half" idx="25" hasCustomPrompt="1"/>
          </p:nvPr>
        </p:nvSpPr>
        <p:spPr>
          <a:xfrm>
            <a:off x="6256856"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5" name="Text Placeholder 3a">
            <a:extLst>
              <a:ext uri="{FF2B5EF4-FFF2-40B4-BE49-F238E27FC236}">
                <a16:creationId xmlns:a16="http://schemas.microsoft.com/office/drawing/2014/main" id="{99337B20-4CC7-4009-A4E8-FF02DFAE129C}"/>
              </a:ext>
            </a:extLst>
          </p:cNvPr>
          <p:cNvSpPr>
            <a:spLocks noGrp="1"/>
          </p:cNvSpPr>
          <p:nvPr>
            <p:ph sz="half" idx="24" hasCustomPrompt="1"/>
          </p:nvPr>
        </p:nvSpPr>
        <p:spPr>
          <a:xfrm>
            <a:off x="6256856"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6705465"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8" name="Oval 3">
            <a:extLst>
              <a:ext uri="{FF2B5EF4-FFF2-40B4-BE49-F238E27FC236}">
                <a16:creationId xmlns:a16="http://schemas.microsoft.com/office/drawing/2014/main" id="{D604F2E7-49C4-4E3A-BA01-3AAB9D427E3F}"/>
              </a:ext>
            </a:extLst>
          </p:cNvPr>
          <p:cNvSpPr/>
          <p:nvPr userDrawn="1"/>
        </p:nvSpPr>
        <p:spPr>
          <a:xfrm>
            <a:off x="6612740"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b">
            <a:extLst>
              <a:ext uri="{FF2B5EF4-FFF2-40B4-BE49-F238E27FC236}">
                <a16:creationId xmlns:a16="http://schemas.microsoft.com/office/drawing/2014/main" id="{D7365743-7CE4-4FA8-8B0B-F2570F35E0E5}"/>
              </a:ext>
            </a:extLst>
          </p:cNvPr>
          <p:cNvSpPr>
            <a:spLocks noGrp="1"/>
          </p:cNvSpPr>
          <p:nvPr>
            <p:ph sz="half" idx="22" hasCustomPrompt="1"/>
          </p:nvPr>
        </p:nvSpPr>
        <p:spPr>
          <a:xfrm>
            <a:off x="3130527"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1" name="Text Placeholder 2a">
            <a:extLst>
              <a:ext uri="{FF2B5EF4-FFF2-40B4-BE49-F238E27FC236}">
                <a16:creationId xmlns:a16="http://schemas.microsoft.com/office/drawing/2014/main" id="{B7C73F9F-0C6B-415A-85AE-B78C31C59E61}"/>
              </a:ext>
            </a:extLst>
          </p:cNvPr>
          <p:cNvSpPr>
            <a:spLocks noGrp="1"/>
          </p:cNvSpPr>
          <p:nvPr>
            <p:ph sz="half" idx="21" hasCustomPrompt="1"/>
          </p:nvPr>
        </p:nvSpPr>
        <p:spPr>
          <a:xfrm>
            <a:off x="3130527"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36" name="Oval 2">
            <a:extLst>
              <a:ext uri="{FF2B5EF4-FFF2-40B4-BE49-F238E27FC236}">
                <a16:creationId xmlns:a16="http://schemas.microsoft.com/office/drawing/2014/main" id="{2B875BE3-EDBB-45F1-973D-3D8FE472A471}"/>
              </a:ext>
            </a:extLst>
          </p:cNvPr>
          <p:cNvSpPr/>
          <p:nvPr userDrawn="1"/>
        </p:nvSpPr>
        <p:spPr>
          <a:xfrm>
            <a:off x="3440639"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55283"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55283"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492740"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7" name="Oval 1">
            <a:extLst>
              <a:ext uri="{FF2B5EF4-FFF2-40B4-BE49-F238E27FC236}">
                <a16:creationId xmlns:a16="http://schemas.microsoft.com/office/drawing/2014/main" id="{2787829E-EEB1-4AE1-B17E-EE6E2FBD230A}"/>
              </a:ext>
            </a:extLst>
          </p:cNvPr>
          <p:cNvSpPr/>
          <p:nvPr userDrawn="1"/>
        </p:nvSpPr>
        <p:spPr>
          <a:xfrm>
            <a:off x="399542"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a:extLst>
              <a:ext uri="{FF2B5EF4-FFF2-40B4-BE49-F238E27FC236}">
                <a16:creationId xmlns:a16="http://schemas.microsoft.com/office/drawing/2014/main" id="{F02F969A-CD4F-4F8A-817E-07F0AF7763BA}"/>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56335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7C137721-040B-4696-9E21-8874C486383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a:extLst>
              <a:ext uri="{FF2B5EF4-FFF2-40B4-BE49-F238E27FC236}">
                <a16:creationId xmlns:a16="http://schemas.microsoft.com/office/drawing/2014/main" id="{8FE660B7-A519-4F6D-AC19-E715D1BD7743}"/>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6" name="Content Placeholder 2">
            <a:extLst>
              <a:ext uri="{FF2B5EF4-FFF2-40B4-BE49-F238E27FC236}">
                <a16:creationId xmlns:a16="http://schemas.microsoft.com/office/drawing/2014/main" id="{AE73FF5C-6390-4847-8743-8F7B4D1DEE1E}"/>
              </a:ext>
            </a:extLst>
          </p:cNvPr>
          <p:cNvSpPr>
            <a:spLocks noGrp="1"/>
          </p:cNvSpPr>
          <p:nvPr>
            <p:ph sz="quarter" idx="4"/>
          </p:nvPr>
        </p:nvSpPr>
        <p:spPr>
          <a:xfrm>
            <a:off x="6172200" y="2505075"/>
            <a:ext cx="5183188"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DE4F53F-480C-4667-905C-6F28C5C41E46}"/>
              </a:ext>
            </a:extLst>
          </p:cNvPr>
          <p:cNvSpPr>
            <a:spLocks noGrp="1"/>
          </p:cNvSpPr>
          <p:nvPr>
            <p:ph type="body" sz="quarter" idx="3" hasCustomPrompt="1"/>
          </p:nvPr>
        </p:nvSpPr>
        <p:spPr>
          <a:xfrm>
            <a:off x="6172200" y="1681163"/>
            <a:ext cx="5183188"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D4734ECA-8749-48F4-AA5E-2904278DA22A}"/>
              </a:ext>
            </a:extLst>
          </p:cNvPr>
          <p:cNvSpPr>
            <a:spLocks noGrp="1"/>
          </p:cNvSpPr>
          <p:nvPr>
            <p:ph sz="half" idx="2"/>
          </p:nvPr>
        </p:nvSpPr>
        <p:spPr>
          <a:xfrm>
            <a:off x="839788" y="2505075"/>
            <a:ext cx="5157787"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
            <a:extLst>
              <a:ext uri="{FF2B5EF4-FFF2-40B4-BE49-F238E27FC236}">
                <a16:creationId xmlns:a16="http://schemas.microsoft.com/office/drawing/2014/main" id="{964BFAD1-0342-449C-BD2F-0775486150A4}"/>
              </a:ext>
            </a:extLst>
          </p:cNvPr>
          <p:cNvSpPr>
            <a:spLocks noGrp="1"/>
          </p:cNvSpPr>
          <p:nvPr>
            <p:ph type="body" idx="1" hasCustomPrompt="1"/>
          </p:nvPr>
        </p:nvSpPr>
        <p:spPr>
          <a:xfrm>
            <a:off x="839788" y="1681163"/>
            <a:ext cx="5157787"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itle">
            <a:extLst>
              <a:ext uri="{FF2B5EF4-FFF2-40B4-BE49-F238E27FC236}">
                <a16:creationId xmlns:a16="http://schemas.microsoft.com/office/drawing/2014/main" id="{2F829D21-1687-4094-B1C2-50C6B041D065}"/>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701811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9E7C685F-1480-4BC0-B7CD-E9853276C78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F4BE94C1-9CFA-48A1-B88B-52BC4FB6EBA5}"/>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Title">
            <a:extLst>
              <a:ext uri="{FF2B5EF4-FFF2-40B4-BE49-F238E27FC236}">
                <a16:creationId xmlns:a16="http://schemas.microsoft.com/office/drawing/2014/main" id="{DD0C31A5-E6CA-4A98-9391-7ED9EE3E16DB}"/>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4222534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994FD936-8F73-40AD-8F9B-5D0E82D9DDF0}"/>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Tree>
    <p:extLst>
      <p:ext uri="{BB962C8B-B14F-4D97-AF65-F5344CB8AC3E}">
        <p14:creationId xmlns:p14="http://schemas.microsoft.com/office/powerpoint/2010/main" val="1339077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12" name="Freeform Shape">
            <a:extLst>
              <a:ext uri="{FF2B5EF4-FFF2-40B4-BE49-F238E27FC236}">
                <a16:creationId xmlns:a16="http://schemas.microsoft.com/office/drawing/2014/main" id="{F23DF887-9F11-47DC-9A0F-AFB1708A012C}"/>
              </a:ext>
            </a:extLst>
          </p:cNvPr>
          <p:cNvSpPr/>
          <p:nvPr userDrawn="1"/>
        </p:nvSpPr>
        <p:spPr>
          <a:xfrm rot="5400000">
            <a:off x="288427" y="-288428"/>
            <a:ext cx="6843087" cy="7419940"/>
          </a:xfrm>
          <a:custGeom>
            <a:avLst/>
            <a:gdLst>
              <a:gd name="connsiteX0" fmla="*/ 6843087 w 6843087"/>
              <a:gd name="connsiteY0" fmla="*/ 0 h 7419940"/>
              <a:gd name="connsiteX1" fmla="*/ 6843087 w 6843087"/>
              <a:gd name="connsiteY1" fmla="*/ 580445 h 7419940"/>
              <a:gd name="connsiteX2" fmla="*/ 6843087 w 6843087"/>
              <a:gd name="connsiteY2" fmla="*/ 6839495 h 7419940"/>
              <a:gd name="connsiteX3" fmla="*/ 6843087 w 6843087"/>
              <a:gd name="connsiteY3" fmla="*/ 7419940 h 7419940"/>
              <a:gd name="connsiteX4" fmla="*/ 0 w 6843087"/>
              <a:gd name="connsiteY4" fmla="*/ 7419940 h 7419940"/>
              <a:gd name="connsiteX5" fmla="*/ 0 w 6843087"/>
              <a:gd name="connsiteY5" fmla="*/ 6839495 h 7419940"/>
              <a:gd name="connsiteX6" fmla="*/ 0 w 6843087"/>
              <a:gd name="connsiteY6" fmla="*/ 2412170 h 7419940"/>
              <a:gd name="connsiteX7" fmla="*/ 0 w 6843087"/>
              <a:gd name="connsiteY7" fmla="*/ 1831725 h 7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87" h="7419940">
                <a:moveTo>
                  <a:pt x="6843087" y="0"/>
                </a:moveTo>
                <a:lnTo>
                  <a:pt x="6843087" y="580445"/>
                </a:lnTo>
                <a:lnTo>
                  <a:pt x="6843087" y="6839495"/>
                </a:lnTo>
                <a:lnTo>
                  <a:pt x="6843087" y="7419940"/>
                </a:lnTo>
                <a:lnTo>
                  <a:pt x="0" y="7419940"/>
                </a:lnTo>
                <a:lnTo>
                  <a:pt x="0" y="6839495"/>
                </a:lnTo>
                <a:lnTo>
                  <a:pt x="0" y="2412170"/>
                </a:lnTo>
                <a:lnTo>
                  <a:pt x="0" y="1831725"/>
                </a:lnTo>
                <a:close/>
              </a:path>
            </a:pathLst>
          </a:cu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cial media links">
            <a:extLst>
              <a:ext uri="{FF2B5EF4-FFF2-40B4-BE49-F238E27FC236}">
                <a16:creationId xmlns:a16="http://schemas.microsoft.com/office/drawing/2014/main" id="{E2EF5340-22E6-4DA2-96A7-A9EEB1D8C17F}"/>
              </a:ext>
            </a:extLst>
          </p:cNvPr>
          <p:cNvSpPr txBox="1">
            <a:spLocks/>
          </p:cNvSpPr>
          <p:nvPr userDrawn="1"/>
        </p:nvSpPr>
        <p:spPr>
          <a:xfrm>
            <a:off x="2013385" y="4291864"/>
            <a:ext cx="4625539" cy="1769350"/>
          </a:xfrm>
          <a:prstGeom prst="rect">
            <a:avLst/>
          </a:prstGeom>
        </p:spPr>
        <p:txBody>
          <a:bodyPr>
            <a:noAutofit/>
          </a:bodyPr>
          <a:lstStyle>
            <a:lvl1pPr marL="0" indent="0" algn="l" defTabSz="914400" rtl="0" eaLnBrk="1" latinLnBrk="0" hangingPunct="1">
              <a:lnSpc>
                <a:spcPct val="90000"/>
              </a:lnSpc>
              <a:spcBef>
                <a:spcPts val="800"/>
              </a:spcBef>
              <a:buFont typeface="Arial" panose="020B0604020202020204" pitchFamily="34" charset="0"/>
              <a:buNone/>
              <a:defRPr sz="1500" b="0" i="0" kern="1200" spc="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a:t>grants.nih.gov</a:t>
            </a:r>
          </a:p>
          <a:p>
            <a:endParaRPr lang="en-US" b="1"/>
          </a:p>
          <a:p>
            <a:r>
              <a:rPr lang="en-US" b="1"/>
              <a:t>NIHGrantsEvents@nih.gov</a:t>
            </a:r>
          </a:p>
          <a:p>
            <a:endParaRPr lang="en-US" b="1"/>
          </a:p>
          <a:p>
            <a:r>
              <a:rPr lang="en-US" b="1"/>
              <a:t>@NIHGrants</a:t>
            </a:r>
          </a:p>
        </p:txBody>
      </p:sp>
      <p:sp>
        <p:nvSpPr>
          <p:cNvPr id="11" name="Social media outlets">
            <a:extLst>
              <a:ext uri="{FF2B5EF4-FFF2-40B4-BE49-F238E27FC236}">
                <a16:creationId xmlns:a16="http://schemas.microsoft.com/office/drawing/2014/main" id="{12EA7E87-1DFD-4E9F-9E7A-DEF6A916ECCF}"/>
              </a:ext>
            </a:extLst>
          </p:cNvPr>
          <p:cNvSpPr txBox="1">
            <a:spLocks/>
          </p:cNvSpPr>
          <p:nvPr userDrawn="1"/>
        </p:nvSpPr>
        <p:spPr>
          <a:xfrm>
            <a:off x="552450" y="4335578"/>
            <a:ext cx="1613336" cy="176935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b="0" i="0" kern="1200" spc="8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a:t>WEBSITE </a:t>
            </a:r>
          </a:p>
          <a:p>
            <a:pPr algn="l"/>
            <a:endParaRPr lang="en-US"/>
          </a:p>
          <a:p>
            <a:pPr algn="l"/>
            <a:r>
              <a:rPr lang="en-US"/>
              <a:t>EMAIL </a:t>
            </a:r>
          </a:p>
          <a:p>
            <a:pPr algn="l"/>
            <a:endParaRPr lang="en-US"/>
          </a:p>
          <a:p>
            <a:pPr algn="l"/>
            <a:r>
              <a:rPr lang="en-US"/>
              <a:t>TWITTER </a:t>
            </a:r>
          </a:p>
        </p:txBody>
      </p:sp>
      <p:sp>
        <p:nvSpPr>
          <p:cNvPr id="13" name="Title">
            <a:extLst>
              <a:ext uri="{FF2B5EF4-FFF2-40B4-BE49-F238E27FC236}">
                <a16:creationId xmlns:a16="http://schemas.microsoft.com/office/drawing/2014/main" id="{1FAF5A08-4F41-4A1E-B92D-888C0D675312}"/>
              </a:ext>
            </a:extLst>
          </p:cNvPr>
          <p:cNvSpPr txBox="1">
            <a:spLocks/>
          </p:cNvSpPr>
          <p:nvPr userDrawn="1"/>
        </p:nvSpPr>
        <p:spPr>
          <a:xfrm>
            <a:off x="167317" y="2766218"/>
            <a:ext cx="3996937" cy="1325563"/>
          </a:xfrm>
          <a:prstGeom prst="rect">
            <a:avLst/>
          </a:prstGeom>
        </p:spPr>
        <p:txBody>
          <a:bodyPr anchor="ctr">
            <a:norm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Contact Us</a:t>
            </a:r>
          </a:p>
        </p:txBody>
      </p:sp>
      <p:pic>
        <p:nvPicPr>
          <p:cNvPr id="3" name="Picture 2" descr="National Institutes of Health Logo: Turning Discovery Into Health">
            <a:extLst>
              <a:ext uri="{FF2B5EF4-FFF2-40B4-BE49-F238E27FC236}">
                <a16:creationId xmlns:a16="http://schemas.microsoft.com/office/drawing/2014/main" id="{EC43E4D3-2873-EAC7-B270-F5F9A2F5352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5300" y="3164136"/>
            <a:ext cx="3414878" cy="529725"/>
          </a:xfrm>
          <a:prstGeom prst="rect">
            <a:avLst/>
          </a:prstGeom>
        </p:spPr>
      </p:pic>
      <p:pic>
        <p:nvPicPr>
          <p:cNvPr id="4" name="Picture 3" descr="HHS logo">
            <a:extLst>
              <a:ext uri="{FF2B5EF4-FFF2-40B4-BE49-F238E27FC236}">
                <a16:creationId xmlns:a16="http://schemas.microsoft.com/office/drawing/2014/main" id="{AB788C02-BC84-E836-ABB4-B55363E1360E}"/>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15175" y="3049808"/>
            <a:ext cx="876248" cy="794465"/>
          </a:xfrm>
          <a:prstGeom prst="rect">
            <a:avLst/>
          </a:prstGeom>
        </p:spPr>
      </p:pic>
    </p:spTree>
    <p:extLst>
      <p:ext uri="{BB962C8B-B14F-4D97-AF65-F5344CB8AC3E}">
        <p14:creationId xmlns:p14="http://schemas.microsoft.com/office/powerpoint/2010/main" val="2081864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13A73589-92E1-4286-887D-1299FB3A707E}"/>
              </a:ext>
            </a:extLst>
          </p:cNvPr>
          <p:cNvSpPr/>
          <p:nvPr userDrawn="1"/>
        </p:nvSpPr>
        <p:spPr>
          <a:xfrm>
            <a:off x="0" y="6429022"/>
            <a:ext cx="12192000" cy="428978"/>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ubtitle Placeholder">
            <a:extLst>
              <a:ext uri="{FF2B5EF4-FFF2-40B4-BE49-F238E27FC236}">
                <a16:creationId xmlns:a16="http://schemas.microsoft.com/office/drawing/2014/main" id="{572F3B3B-DFD2-435D-AC4F-505539DDDCB1}"/>
              </a:ext>
            </a:extLst>
          </p:cNvPr>
          <p:cNvSpPr>
            <a:spLocks noGrp="1"/>
          </p:cNvSpPr>
          <p:nvPr>
            <p:ph type="body" idx="1" hasCustomPrompt="1"/>
          </p:nvPr>
        </p:nvSpPr>
        <p:spPr>
          <a:xfrm>
            <a:off x="818444" y="4204841"/>
            <a:ext cx="10577689" cy="694359"/>
          </a:xfrm>
        </p:spPr>
        <p:txBody>
          <a:bodyPr>
            <a:normAutofit/>
          </a:bodyPr>
          <a:lstStyle>
            <a:lvl1pPr marL="0" indent="0" algn="ctr">
              <a:buNone/>
              <a:defRPr sz="1200" b="0" i="0" spc="8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MASTER SUBTITLE STYLE</a:t>
            </a:r>
          </a:p>
        </p:txBody>
      </p:sp>
      <p:sp>
        <p:nvSpPr>
          <p:cNvPr id="37" name="Title">
            <a:extLst>
              <a:ext uri="{FF2B5EF4-FFF2-40B4-BE49-F238E27FC236}">
                <a16:creationId xmlns:a16="http://schemas.microsoft.com/office/drawing/2014/main" id="{F643A7B6-8211-4211-8094-CD4EC7CCF1FC}"/>
              </a:ext>
            </a:extLst>
          </p:cNvPr>
          <p:cNvSpPr>
            <a:spLocks noGrp="1"/>
          </p:cNvSpPr>
          <p:nvPr>
            <p:ph type="ctrTitle" hasCustomPrompt="1"/>
          </p:nvPr>
        </p:nvSpPr>
        <p:spPr>
          <a:xfrm>
            <a:off x="818444" y="1653820"/>
            <a:ext cx="10577689" cy="2398715"/>
          </a:xfrm>
        </p:spPr>
        <p:txBody>
          <a:bodyPr anchor="b">
            <a:noAutofit/>
          </a:bodyPr>
          <a:lstStyle>
            <a:lvl1pPr algn="ctr">
              <a:defRPr sz="8000" b="0">
                <a:latin typeface="Open Sans" panose="020B0606030504020204" pitchFamily="34" charset="0"/>
                <a:ea typeface="Open Sans" panose="020B0606030504020204" pitchFamily="34" charset="0"/>
                <a:cs typeface="Open Sans" panose="020B0606030504020204" pitchFamily="34" charset="0"/>
              </a:defRPr>
            </a:lvl1pPr>
          </a:lstStyle>
          <a:p>
            <a:r>
              <a:rPr lang="en-US"/>
              <a:t>Click here to edit Master title style</a:t>
            </a:r>
          </a:p>
        </p:txBody>
      </p:sp>
      <p:sp>
        <p:nvSpPr>
          <p:cNvPr id="36" name="Rectangle 1">
            <a:extLst>
              <a:ext uri="{FF2B5EF4-FFF2-40B4-BE49-F238E27FC236}">
                <a16:creationId xmlns:a16="http://schemas.microsoft.com/office/drawing/2014/main" id="{8F1EE22A-6664-4420-B4FC-3AF6C5498B2F}"/>
              </a:ext>
            </a:extLst>
          </p:cNvPr>
          <p:cNvSpPr/>
          <p:nvPr userDrawn="1"/>
        </p:nvSpPr>
        <p:spPr>
          <a:xfrm>
            <a:off x="5173132" y="1286935"/>
            <a:ext cx="1868311" cy="158044"/>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ational Institutes of Health Logo: Turning Discovery Into Health">
            <a:extLst>
              <a:ext uri="{FF2B5EF4-FFF2-40B4-BE49-F238E27FC236}">
                <a16:creationId xmlns:a16="http://schemas.microsoft.com/office/drawing/2014/main" id="{D0806970-6BEC-C249-795F-C1EDD9CE5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9552" y="5525389"/>
            <a:ext cx="4224537" cy="655321"/>
          </a:xfrm>
          <a:prstGeom prst="rect">
            <a:avLst/>
          </a:prstGeom>
        </p:spPr>
      </p:pic>
    </p:spTree>
    <p:extLst>
      <p:ext uri="{BB962C8B-B14F-4D97-AF65-F5344CB8AC3E}">
        <p14:creationId xmlns:p14="http://schemas.microsoft.com/office/powerpoint/2010/main" val="8627715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or pull quot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6D1DDBC-2885-45F4-A36C-93F35D0D15EC}"/>
              </a:ext>
            </a:extLst>
          </p:cNvPr>
          <p:cNvSpPr/>
          <p:nvPr userDrawn="1"/>
        </p:nvSpPr>
        <p:spPr>
          <a:xfrm>
            <a:off x="914400" y="934648"/>
            <a:ext cx="10325100" cy="4316931"/>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08930F0-E118-4C84-B457-FECE21F707C4}"/>
              </a:ext>
            </a:extLst>
          </p:cNvPr>
          <p:cNvSpPr/>
          <p:nvPr userDrawn="1"/>
        </p:nvSpPr>
        <p:spPr>
          <a:xfrm>
            <a:off x="5161844" y="1527399"/>
            <a:ext cx="1868311" cy="15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1">
            <a:extLst>
              <a:ext uri="{FF2B5EF4-FFF2-40B4-BE49-F238E27FC236}">
                <a16:creationId xmlns:a16="http://schemas.microsoft.com/office/drawing/2014/main" id="{550EDEDA-96DE-4DF0-8227-D77DF6944931}"/>
              </a:ext>
            </a:extLst>
          </p:cNvPr>
          <p:cNvSpPr>
            <a:spLocks noGrp="1"/>
          </p:cNvSpPr>
          <p:nvPr>
            <p:ph type="title" hasCustomPrompt="1"/>
          </p:nvPr>
        </p:nvSpPr>
        <p:spPr>
          <a:xfrm>
            <a:off x="1752601" y="1517112"/>
            <a:ext cx="8696324" cy="2982913"/>
          </a:xfrm>
        </p:spPr>
        <p:txBody>
          <a:bodyPr anchor="t">
            <a:normAutofit/>
          </a:bodyPr>
          <a:lstStyle>
            <a:lvl1pPr algn="ctr">
              <a:lnSpc>
                <a:spcPts val="4200"/>
              </a:lnSpc>
              <a:defRPr sz="44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br>
              <a:rPr lang="en-US"/>
            </a:br>
            <a:br>
              <a:rPr lang="en-US"/>
            </a:br>
            <a:r>
              <a:rPr lang="en-US"/>
              <a:t>Click to edit Master title style</a:t>
            </a:r>
          </a:p>
        </p:txBody>
      </p:sp>
      <p:pic>
        <p:nvPicPr>
          <p:cNvPr id="3" name="Picture 2" descr="National Institutes of Health Logo: Turning Discovery Into Health">
            <a:extLst>
              <a:ext uri="{FF2B5EF4-FFF2-40B4-BE49-F238E27FC236}">
                <a16:creationId xmlns:a16="http://schemas.microsoft.com/office/drawing/2014/main" id="{87DB9C2C-EB91-0678-5958-D9767CAF6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2313" y="5838277"/>
            <a:ext cx="4224537" cy="655321"/>
          </a:xfrm>
          <a:prstGeom prst="rect">
            <a:avLst/>
          </a:prstGeom>
        </p:spPr>
      </p:pic>
      <p:pic>
        <p:nvPicPr>
          <p:cNvPr id="2" name="Picture 1" descr="HHS logo">
            <a:extLst>
              <a:ext uri="{FF2B5EF4-FFF2-40B4-BE49-F238E27FC236}">
                <a16:creationId xmlns:a16="http://schemas.microsoft.com/office/drawing/2014/main" id="{96D5C3A3-3705-E066-4509-9658451263B7}"/>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0475" y="5742796"/>
            <a:ext cx="904823" cy="820373"/>
          </a:xfrm>
          <a:prstGeom prst="rect">
            <a:avLst/>
          </a:prstGeom>
        </p:spPr>
      </p:pic>
    </p:spTree>
    <p:extLst>
      <p:ext uri="{BB962C8B-B14F-4D97-AF65-F5344CB8AC3E}">
        <p14:creationId xmlns:p14="http://schemas.microsoft.com/office/powerpoint/2010/main" val="702109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3A27A7C9-800A-4E58-A631-1629E2BE053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31AE2E3A-B551-4C79-95B3-79B7CC87EB5A}"/>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Content Placeholder">
            <a:extLst>
              <a:ext uri="{FF2B5EF4-FFF2-40B4-BE49-F238E27FC236}">
                <a16:creationId xmlns:a16="http://schemas.microsoft.com/office/drawing/2014/main" id="{37301DAC-9CD1-487B-9237-981D9C492F0A}"/>
              </a:ext>
            </a:extLst>
          </p:cNvPr>
          <p:cNvSpPr>
            <a:spLocks noGrp="1"/>
          </p:cNvSpPr>
          <p:nvPr>
            <p:ph idx="1"/>
          </p:nvPr>
        </p:nvSpPr>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C2F73649-5248-4A6A-B9CD-48C88FED478C}"/>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28458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or pull quot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6D1DDBC-2885-45F4-A36C-93F35D0D15EC}"/>
              </a:ext>
            </a:extLst>
          </p:cNvPr>
          <p:cNvSpPr/>
          <p:nvPr userDrawn="1"/>
        </p:nvSpPr>
        <p:spPr>
          <a:xfrm>
            <a:off x="914400" y="934648"/>
            <a:ext cx="10325100" cy="4316931"/>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08930F0-E118-4C84-B457-FECE21F707C4}"/>
              </a:ext>
            </a:extLst>
          </p:cNvPr>
          <p:cNvSpPr/>
          <p:nvPr userDrawn="1"/>
        </p:nvSpPr>
        <p:spPr>
          <a:xfrm>
            <a:off x="5161844" y="1527399"/>
            <a:ext cx="1868311" cy="15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1">
            <a:extLst>
              <a:ext uri="{FF2B5EF4-FFF2-40B4-BE49-F238E27FC236}">
                <a16:creationId xmlns:a16="http://schemas.microsoft.com/office/drawing/2014/main" id="{550EDEDA-96DE-4DF0-8227-D77DF6944931}"/>
              </a:ext>
            </a:extLst>
          </p:cNvPr>
          <p:cNvSpPr>
            <a:spLocks noGrp="1"/>
          </p:cNvSpPr>
          <p:nvPr>
            <p:ph type="title" hasCustomPrompt="1"/>
          </p:nvPr>
        </p:nvSpPr>
        <p:spPr>
          <a:xfrm>
            <a:off x="1752601" y="1517112"/>
            <a:ext cx="8696324" cy="2982913"/>
          </a:xfrm>
        </p:spPr>
        <p:txBody>
          <a:bodyPr anchor="t">
            <a:normAutofit/>
          </a:bodyPr>
          <a:lstStyle>
            <a:lvl1pPr algn="ctr">
              <a:lnSpc>
                <a:spcPts val="4200"/>
              </a:lnSpc>
              <a:defRPr sz="44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br>
              <a:rPr lang="en-US"/>
            </a:br>
            <a:br>
              <a:rPr lang="en-US"/>
            </a:br>
            <a:r>
              <a:rPr lang="en-US"/>
              <a:t>Click to edit Master title style</a:t>
            </a:r>
          </a:p>
        </p:txBody>
      </p:sp>
      <p:pic>
        <p:nvPicPr>
          <p:cNvPr id="3" name="Picture 2" descr="National Institutes of Health Logo: Turning Discovery Into Health">
            <a:extLst>
              <a:ext uri="{FF2B5EF4-FFF2-40B4-BE49-F238E27FC236}">
                <a16:creationId xmlns:a16="http://schemas.microsoft.com/office/drawing/2014/main" id="{87DB9C2C-EB91-0678-5958-D9767CAF6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2313" y="5838277"/>
            <a:ext cx="4224537" cy="655321"/>
          </a:xfrm>
          <a:prstGeom prst="rect">
            <a:avLst/>
          </a:prstGeom>
        </p:spPr>
      </p:pic>
      <p:pic>
        <p:nvPicPr>
          <p:cNvPr id="2" name="Picture 1" descr="HHS logo">
            <a:extLst>
              <a:ext uri="{FF2B5EF4-FFF2-40B4-BE49-F238E27FC236}">
                <a16:creationId xmlns:a16="http://schemas.microsoft.com/office/drawing/2014/main" id="{96D5C3A3-3705-E066-4509-9658451263B7}"/>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0475" y="5742796"/>
            <a:ext cx="904823" cy="820373"/>
          </a:xfrm>
          <a:prstGeom prst="rect">
            <a:avLst/>
          </a:prstGeom>
        </p:spPr>
      </p:pic>
    </p:spTree>
    <p:extLst>
      <p:ext uri="{BB962C8B-B14F-4D97-AF65-F5344CB8AC3E}">
        <p14:creationId xmlns:p14="http://schemas.microsoft.com/office/powerpoint/2010/main" val="2960488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104B3E22-0A91-478D-9892-466993449C1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2">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a:extLst>
              <a:ext uri="{FF2B5EF4-FFF2-40B4-BE49-F238E27FC236}">
                <a16:creationId xmlns:a16="http://schemas.microsoft.com/office/drawing/2014/main" id="{A3BED95C-959B-4009-B6BE-3A6E9B353EB5}"/>
              </a:ext>
            </a:extLst>
          </p:cNvPr>
          <p:cNvSpPr>
            <a:spLocks noGrp="1"/>
          </p:cNvSpPr>
          <p:nvPr>
            <p:ph sz="half" idx="1"/>
          </p:nvPr>
        </p:nvSpPr>
        <p:spPr>
          <a:xfrm>
            <a:off x="838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a:extLst>
              <a:ext uri="{FF2B5EF4-FFF2-40B4-BE49-F238E27FC236}">
                <a16:creationId xmlns:a16="http://schemas.microsoft.com/office/drawing/2014/main" id="{83B1CE75-5029-47BC-BFC3-E0E1FA551F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844021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bleed image">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CF497EF-421E-4E19-A933-1544B37FA412}"/>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a:extLst>
              <a:ext uri="{FF2B5EF4-FFF2-40B4-BE49-F238E27FC236}">
                <a16:creationId xmlns:a16="http://schemas.microsoft.com/office/drawing/2014/main" id="{5B0724C6-7FA0-4CD2-AEA1-3F66C7113541}"/>
              </a:ext>
            </a:extLst>
          </p:cNvPr>
          <p:cNvSpPr>
            <a:spLocks noGrp="1"/>
          </p:cNvSpPr>
          <p:nvPr>
            <p:ph type="pic" idx="1"/>
          </p:nvPr>
        </p:nvSpPr>
        <p:spPr>
          <a:xfrm>
            <a:off x="0" y="1825626"/>
            <a:ext cx="5995988" cy="4351338"/>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B1FE13CA-7956-4B78-9E6C-A61CB4E5ADD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939387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s with char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EE3B9EE-A748-4B35-BF88-C816B28AC78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title="Chart placeholder">
            <a:extLst>
              <a:ext uri="{FF2B5EF4-FFF2-40B4-BE49-F238E27FC236}">
                <a16:creationId xmlns:a16="http://schemas.microsoft.com/office/drawing/2014/main" id="{D1BEC2BA-8BC6-4361-B2A4-C43533CC075A}"/>
              </a:ext>
            </a:extLst>
          </p:cNvPr>
          <p:cNvSpPr>
            <a:spLocks noGrp="1"/>
          </p:cNvSpPr>
          <p:nvPr>
            <p:ph type="chart" sz="quarter" idx="13"/>
          </p:nvPr>
        </p:nvSpPr>
        <p:spPr>
          <a:xfrm>
            <a:off x="838200" y="1825625"/>
            <a:ext cx="5180013" cy="4351338"/>
          </a:xfrm>
        </p:spPr>
        <p:txBody>
          <a:bodyPr/>
          <a:lstStyle/>
          <a:p>
            <a:endParaRPr lang="en-US"/>
          </a:p>
        </p:txBody>
      </p:sp>
      <p:sp>
        <p:nvSpPr>
          <p:cNvPr id="10" name="Title">
            <a:extLst>
              <a:ext uri="{FF2B5EF4-FFF2-40B4-BE49-F238E27FC236}">
                <a16:creationId xmlns:a16="http://schemas.microsoft.com/office/drawing/2014/main" id="{57A2335E-09D5-4D2E-B842-44E8BDCD49F8}"/>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79952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ividual bio/moderator">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7A1FEF7D-9C53-4520-8290-6E3DB9F8948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39992" y="5481291"/>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39992" y="5217589"/>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1992481" y="2157284"/>
            <a:ext cx="2743200" cy="2743200"/>
          </a:xfrm>
          <a:prstGeom prst="ellipse">
            <a:avLst/>
          </a:prstGeom>
          <a:solidFill>
            <a:schemeClr val="bg1"/>
          </a:solid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Content Placeholder">
            <a:extLst>
              <a:ext uri="{FF2B5EF4-FFF2-40B4-BE49-F238E27FC236}">
                <a16:creationId xmlns:a16="http://schemas.microsoft.com/office/drawing/2014/main" id="{2991CCDD-8D32-446F-96EF-DB143B612225}"/>
              </a:ext>
            </a:extLst>
          </p:cNvPr>
          <p:cNvSpPr>
            <a:spLocks noGrp="1"/>
          </p:cNvSpPr>
          <p:nvPr>
            <p:ph sz="half" idx="2"/>
          </p:nvPr>
        </p:nvSpPr>
        <p:spPr>
          <a:xfrm>
            <a:off x="6172200" y="1825625"/>
            <a:ext cx="5181600" cy="4351338"/>
          </a:xfrm>
        </p:spPr>
        <p:txBody>
          <a:bodyPr anchor="ct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Oval">
            <a:extLst>
              <a:ext uri="{FF2B5EF4-FFF2-40B4-BE49-F238E27FC236}">
                <a16:creationId xmlns:a16="http://schemas.microsoft.com/office/drawing/2014/main" id="{6B815260-A5D0-4FA7-A4C9-BC8761B49EC3}"/>
              </a:ext>
            </a:extLst>
          </p:cNvPr>
          <p:cNvSpPr/>
          <p:nvPr userDrawn="1"/>
        </p:nvSpPr>
        <p:spPr>
          <a:xfrm>
            <a:off x="1874215" y="2039018"/>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a:extLst>
              <a:ext uri="{FF2B5EF4-FFF2-40B4-BE49-F238E27FC236}">
                <a16:creationId xmlns:a16="http://schemas.microsoft.com/office/drawing/2014/main" id="{353F6414-3B35-4174-B310-CAB0034FFA3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104816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et team -1 ">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9CF65BDA-AF7A-4938-AF18-CFFFAD9B23E1}"/>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4" name="Oval 3">
            <a:extLst>
              <a:ext uri="{FF2B5EF4-FFF2-40B4-BE49-F238E27FC236}">
                <a16:creationId xmlns:a16="http://schemas.microsoft.com/office/drawing/2014/main" id="{1E95E197-296B-486D-948A-76666AA18A65}"/>
              </a:ext>
            </a:extLst>
          </p:cNvPr>
          <p:cNvSpPr/>
          <p:nvPr userDrawn="1"/>
        </p:nvSpPr>
        <p:spPr>
          <a:xfrm>
            <a:off x="4597543" y="2074004"/>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4715808" y="2192269"/>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A29CEF48-00D1-4EC3-AD76-D7D6FAF24E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832997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et team - 2">
    <p:spTree>
      <p:nvGrpSpPr>
        <p:cNvPr id="1" name=""/>
        <p:cNvGrpSpPr/>
        <p:nvPr/>
      </p:nvGrpSpPr>
      <p:grpSpPr>
        <a:xfrm>
          <a:off x="0" y="0"/>
          <a:ext cx="0" cy="0"/>
          <a:chOff x="0" y="0"/>
          <a:chExt cx="0" cy="0"/>
        </a:xfrm>
      </p:grpSpPr>
      <p:sp>
        <p:nvSpPr>
          <p:cNvPr id="24" name="Rectangle">
            <a:extLst>
              <a:ext uri="{FF2B5EF4-FFF2-40B4-BE49-F238E27FC236}">
                <a16:creationId xmlns:a16="http://schemas.microsoft.com/office/drawing/2014/main" id="{EA7A69B1-4CD4-44A8-BDC6-06666FB363BB}"/>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2b">
            <a:extLst>
              <a:ext uri="{FF2B5EF4-FFF2-40B4-BE49-F238E27FC236}">
                <a16:creationId xmlns:a16="http://schemas.microsoft.com/office/drawing/2014/main" id="{46DB1E9E-5598-4E21-B6BC-593DBC2C0BE0}"/>
              </a:ext>
            </a:extLst>
          </p:cNvPr>
          <p:cNvSpPr>
            <a:spLocks noGrp="1"/>
          </p:cNvSpPr>
          <p:nvPr>
            <p:ph sz="half" idx="19" hasCustomPrompt="1"/>
          </p:nvPr>
        </p:nvSpPr>
        <p:spPr>
          <a:xfrm>
            <a:off x="6653382"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2a">
            <a:extLst>
              <a:ext uri="{FF2B5EF4-FFF2-40B4-BE49-F238E27FC236}">
                <a16:creationId xmlns:a16="http://schemas.microsoft.com/office/drawing/2014/main" id="{FB4A923A-27A2-4AB0-887F-2C09A3379A0E}"/>
              </a:ext>
            </a:extLst>
          </p:cNvPr>
          <p:cNvSpPr>
            <a:spLocks noGrp="1"/>
          </p:cNvSpPr>
          <p:nvPr>
            <p:ph sz="half" idx="18" hasCustomPrompt="1"/>
          </p:nvPr>
        </p:nvSpPr>
        <p:spPr>
          <a:xfrm>
            <a:off x="6653382"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2047606"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Oval 2">
            <a:extLst>
              <a:ext uri="{FF2B5EF4-FFF2-40B4-BE49-F238E27FC236}">
                <a16:creationId xmlns:a16="http://schemas.microsoft.com/office/drawing/2014/main" id="{428F8D71-B409-4E39-8278-084A09EA4E09}"/>
              </a:ext>
            </a:extLst>
          </p:cNvPr>
          <p:cNvSpPr/>
          <p:nvPr userDrawn="1"/>
        </p:nvSpPr>
        <p:spPr>
          <a:xfrm>
            <a:off x="7087605"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95117"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95117"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1">
            <a:extLst>
              <a:ext uri="{FF2B5EF4-FFF2-40B4-BE49-F238E27FC236}">
                <a16:creationId xmlns:a16="http://schemas.microsoft.com/office/drawing/2014/main" id="{D826CE8B-31FB-4ED2-92ED-C93D69D5FEB3}"/>
              </a:ext>
            </a:extLst>
          </p:cNvPr>
          <p:cNvSpPr>
            <a:spLocks noGrp="1"/>
          </p:cNvSpPr>
          <p:nvPr>
            <p:ph type="pic" idx="14"/>
          </p:nvPr>
        </p:nvSpPr>
        <p:spPr>
          <a:xfrm>
            <a:off x="7205871"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Oval 1">
            <a:extLst>
              <a:ext uri="{FF2B5EF4-FFF2-40B4-BE49-F238E27FC236}">
                <a16:creationId xmlns:a16="http://schemas.microsoft.com/office/drawing/2014/main" id="{0822A345-BBDB-4B7F-B49C-1F56538757FE}"/>
              </a:ext>
            </a:extLst>
          </p:cNvPr>
          <p:cNvSpPr/>
          <p:nvPr userDrawn="1"/>
        </p:nvSpPr>
        <p:spPr>
          <a:xfrm>
            <a:off x="1929340"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a:extLst>
              <a:ext uri="{FF2B5EF4-FFF2-40B4-BE49-F238E27FC236}">
                <a16:creationId xmlns:a16="http://schemas.microsoft.com/office/drawing/2014/main" id="{2EF1B20B-C209-4D11-BAA7-482AA5193659}"/>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909001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et team -3">
    <p:spTree>
      <p:nvGrpSpPr>
        <p:cNvPr id="1" name=""/>
        <p:cNvGrpSpPr/>
        <p:nvPr/>
      </p:nvGrpSpPr>
      <p:grpSpPr>
        <a:xfrm>
          <a:off x="0" y="0"/>
          <a:ext cx="0" cy="0"/>
          <a:chOff x="0" y="0"/>
          <a:chExt cx="0" cy="0"/>
        </a:xfrm>
      </p:grpSpPr>
      <p:sp>
        <p:nvSpPr>
          <p:cNvPr id="28" name="Rectangle">
            <a:extLst>
              <a:ext uri="{FF2B5EF4-FFF2-40B4-BE49-F238E27FC236}">
                <a16:creationId xmlns:a16="http://schemas.microsoft.com/office/drawing/2014/main" id="{AF430B7A-582A-4BD2-AC50-900E7A9FCA65}"/>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3b">
            <a:extLst>
              <a:ext uri="{FF2B5EF4-FFF2-40B4-BE49-F238E27FC236}">
                <a16:creationId xmlns:a16="http://schemas.microsoft.com/office/drawing/2014/main" id="{46DB1E9E-5598-4E21-B6BC-593DBC2C0BE0}"/>
              </a:ext>
            </a:extLst>
          </p:cNvPr>
          <p:cNvSpPr>
            <a:spLocks noGrp="1"/>
          </p:cNvSpPr>
          <p:nvPr>
            <p:ph sz="half" idx="19" hasCustomPrompt="1"/>
          </p:nvPr>
        </p:nvSpPr>
        <p:spPr>
          <a:xfrm>
            <a:off x="8155248"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3a">
            <a:extLst>
              <a:ext uri="{FF2B5EF4-FFF2-40B4-BE49-F238E27FC236}">
                <a16:creationId xmlns:a16="http://schemas.microsoft.com/office/drawing/2014/main" id="{FB4A923A-27A2-4AB0-887F-2C09A3379A0E}"/>
              </a:ext>
            </a:extLst>
          </p:cNvPr>
          <p:cNvSpPr>
            <a:spLocks noGrp="1"/>
          </p:cNvSpPr>
          <p:nvPr>
            <p:ph sz="half" idx="18" hasCustomPrompt="1"/>
          </p:nvPr>
        </p:nvSpPr>
        <p:spPr>
          <a:xfrm>
            <a:off x="8155248"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8966484"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2" name="Oval 3">
            <a:extLst>
              <a:ext uri="{FF2B5EF4-FFF2-40B4-BE49-F238E27FC236}">
                <a16:creationId xmlns:a16="http://schemas.microsoft.com/office/drawing/2014/main" id="{6E181137-1E8E-4080-8045-736C7364C5C0}"/>
              </a:ext>
            </a:extLst>
          </p:cNvPr>
          <p:cNvSpPr/>
          <p:nvPr userDrawn="1"/>
        </p:nvSpPr>
        <p:spPr>
          <a:xfrm>
            <a:off x="8867757"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2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4983147"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Oval 2">
            <a:extLst>
              <a:ext uri="{FF2B5EF4-FFF2-40B4-BE49-F238E27FC236}">
                <a16:creationId xmlns:a16="http://schemas.microsoft.com/office/drawing/2014/main" id="{9F09F027-67B0-4832-AA05-069F00742A1F}"/>
              </a:ext>
            </a:extLst>
          </p:cNvPr>
          <p:cNvSpPr/>
          <p:nvPr userDrawn="1"/>
        </p:nvSpPr>
        <p:spPr>
          <a:xfrm>
            <a:off x="4884420"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188574"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188574"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999810"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Oval 1">
            <a:extLst>
              <a:ext uri="{FF2B5EF4-FFF2-40B4-BE49-F238E27FC236}">
                <a16:creationId xmlns:a16="http://schemas.microsoft.com/office/drawing/2014/main" id="{22E415E1-457D-4CB7-831E-C9A83D7E2379}"/>
              </a:ext>
            </a:extLst>
          </p:cNvPr>
          <p:cNvSpPr/>
          <p:nvPr userDrawn="1"/>
        </p:nvSpPr>
        <p:spPr>
          <a:xfrm>
            <a:off x="901083"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a:extLst>
              <a:ext uri="{FF2B5EF4-FFF2-40B4-BE49-F238E27FC236}">
                <a16:creationId xmlns:a16="http://schemas.microsoft.com/office/drawing/2014/main" id="{4DB0ABD1-593B-4529-913A-F852F3DB2F1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85502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et team - 4">
    <p:spTree>
      <p:nvGrpSpPr>
        <p:cNvPr id="1" name=""/>
        <p:cNvGrpSpPr/>
        <p:nvPr/>
      </p:nvGrpSpPr>
      <p:grpSpPr>
        <a:xfrm>
          <a:off x="0" y="0"/>
          <a:ext cx="0" cy="0"/>
          <a:chOff x="0" y="0"/>
          <a:chExt cx="0" cy="0"/>
        </a:xfrm>
      </p:grpSpPr>
      <p:sp>
        <p:nvSpPr>
          <p:cNvPr id="29" name="Rectangle">
            <a:extLst>
              <a:ext uri="{FF2B5EF4-FFF2-40B4-BE49-F238E27FC236}">
                <a16:creationId xmlns:a16="http://schemas.microsoft.com/office/drawing/2014/main" id="{18E1B082-5B37-4AC1-9E71-DA2C97F45049}"/>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3533364"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1" name="Text Placeholder 4b">
            <a:extLst>
              <a:ext uri="{FF2B5EF4-FFF2-40B4-BE49-F238E27FC236}">
                <a16:creationId xmlns:a16="http://schemas.microsoft.com/office/drawing/2014/main" id="{1A29A235-9167-4F27-B5C3-CB2ACCB16273}"/>
              </a:ext>
            </a:extLst>
          </p:cNvPr>
          <p:cNvSpPr>
            <a:spLocks noGrp="1"/>
          </p:cNvSpPr>
          <p:nvPr>
            <p:ph sz="half" idx="29" hasCustomPrompt="1"/>
          </p:nvPr>
        </p:nvSpPr>
        <p:spPr>
          <a:xfrm>
            <a:off x="9434265"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30" name="Text Placeholder 4a">
            <a:extLst>
              <a:ext uri="{FF2B5EF4-FFF2-40B4-BE49-F238E27FC236}">
                <a16:creationId xmlns:a16="http://schemas.microsoft.com/office/drawing/2014/main" id="{778778C9-2C47-4D08-ADDF-45D2A93DCBD3}"/>
              </a:ext>
            </a:extLst>
          </p:cNvPr>
          <p:cNvSpPr>
            <a:spLocks noGrp="1"/>
          </p:cNvSpPr>
          <p:nvPr>
            <p:ph sz="half" idx="28" hasCustomPrompt="1"/>
          </p:nvPr>
        </p:nvSpPr>
        <p:spPr>
          <a:xfrm>
            <a:off x="9434265"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4" name="Picture Placeholder 4">
            <a:extLst>
              <a:ext uri="{FF2B5EF4-FFF2-40B4-BE49-F238E27FC236}">
                <a16:creationId xmlns:a16="http://schemas.microsoft.com/office/drawing/2014/main" id="{EF36742C-82DA-4933-9D07-A891DC81BF22}"/>
              </a:ext>
            </a:extLst>
          </p:cNvPr>
          <p:cNvSpPr>
            <a:spLocks noGrp="1"/>
          </p:cNvSpPr>
          <p:nvPr>
            <p:ph type="pic" idx="20"/>
          </p:nvPr>
        </p:nvSpPr>
        <p:spPr>
          <a:xfrm>
            <a:off x="9877566"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9" name="Oval 4">
            <a:extLst>
              <a:ext uri="{FF2B5EF4-FFF2-40B4-BE49-F238E27FC236}">
                <a16:creationId xmlns:a16="http://schemas.microsoft.com/office/drawing/2014/main" id="{B6A79364-8CF2-4CE5-8BCA-87345CE51044}"/>
              </a:ext>
            </a:extLst>
          </p:cNvPr>
          <p:cNvSpPr/>
          <p:nvPr userDrawn="1"/>
        </p:nvSpPr>
        <p:spPr>
          <a:xfrm>
            <a:off x="9784841"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b">
            <a:extLst>
              <a:ext uri="{FF2B5EF4-FFF2-40B4-BE49-F238E27FC236}">
                <a16:creationId xmlns:a16="http://schemas.microsoft.com/office/drawing/2014/main" id="{D2D81906-7A9A-4C0B-89FC-E990B885BF39}"/>
              </a:ext>
            </a:extLst>
          </p:cNvPr>
          <p:cNvSpPr>
            <a:spLocks noGrp="1"/>
          </p:cNvSpPr>
          <p:nvPr>
            <p:ph sz="half" idx="25" hasCustomPrompt="1"/>
          </p:nvPr>
        </p:nvSpPr>
        <p:spPr>
          <a:xfrm>
            <a:off x="6256856"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5" name="Text Placeholder 3a">
            <a:extLst>
              <a:ext uri="{FF2B5EF4-FFF2-40B4-BE49-F238E27FC236}">
                <a16:creationId xmlns:a16="http://schemas.microsoft.com/office/drawing/2014/main" id="{99337B20-4CC7-4009-A4E8-FF02DFAE129C}"/>
              </a:ext>
            </a:extLst>
          </p:cNvPr>
          <p:cNvSpPr>
            <a:spLocks noGrp="1"/>
          </p:cNvSpPr>
          <p:nvPr>
            <p:ph sz="half" idx="24" hasCustomPrompt="1"/>
          </p:nvPr>
        </p:nvSpPr>
        <p:spPr>
          <a:xfrm>
            <a:off x="6256856"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6705465"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8" name="Oval 3">
            <a:extLst>
              <a:ext uri="{FF2B5EF4-FFF2-40B4-BE49-F238E27FC236}">
                <a16:creationId xmlns:a16="http://schemas.microsoft.com/office/drawing/2014/main" id="{D604F2E7-49C4-4E3A-BA01-3AAB9D427E3F}"/>
              </a:ext>
            </a:extLst>
          </p:cNvPr>
          <p:cNvSpPr/>
          <p:nvPr userDrawn="1"/>
        </p:nvSpPr>
        <p:spPr>
          <a:xfrm>
            <a:off x="6612740"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b">
            <a:extLst>
              <a:ext uri="{FF2B5EF4-FFF2-40B4-BE49-F238E27FC236}">
                <a16:creationId xmlns:a16="http://schemas.microsoft.com/office/drawing/2014/main" id="{D7365743-7CE4-4FA8-8B0B-F2570F35E0E5}"/>
              </a:ext>
            </a:extLst>
          </p:cNvPr>
          <p:cNvSpPr>
            <a:spLocks noGrp="1"/>
          </p:cNvSpPr>
          <p:nvPr>
            <p:ph sz="half" idx="22" hasCustomPrompt="1"/>
          </p:nvPr>
        </p:nvSpPr>
        <p:spPr>
          <a:xfrm>
            <a:off x="3130527"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1" name="Text Placeholder 2a">
            <a:extLst>
              <a:ext uri="{FF2B5EF4-FFF2-40B4-BE49-F238E27FC236}">
                <a16:creationId xmlns:a16="http://schemas.microsoft.com/office/drawing/2014/main" id="{B7C73F9F-0C6B-415A-85AE-B78C31C59E61}"/>
              </a:ext>
            </a:extLst>
          </p:cNvPr>
          <p:cNvSpPr>
            <a:spLocks noGrp="1"/>
          </p:cNvSpPr>
          <p:nvPr>
            <p:ph sz="half" idx="21" hasCustomPrompt="1"/>
          </p:nvPr>
        </p:nvSpPr>
        <p:spPr>
          <a:xfrm>
            <a:off x="3130527"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36" name="Oval 2">
            <a:extLst>
              <a:ext uri="{FF2B5EF4-FFF2-40B4-BE49-F238E27FC236}">
                <a16:creationId xmlns:a16="http://schemas.microsoft.com/office/drawing/2014/main" id="{2B875BE3-EDBB-45F1-973D-3D8FE472A471}"/>
              </a:ext>
            </a:extLst>
          </p:cNvPr>
          <p:cNvSpPr/>
          <p:nvPr userDrawn="1"/>
        </p:nvSpPr>
        <p:spPr>
          <a:xfrm>
            <a:off x="3440639"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55283"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55283"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492740"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7" name="Oval 1">
            <a:extLst>
              <a:ext uri="{FF2B5EF4-FFF2-40B4-BE49-F238E27FC236}">
                <a16:creationId xmlns:a16="http://schemas.microsoft.com/office/drawing/2014/main" id="{2787829E-EEB1-4AE1-B17E-EE6E2FBD230A}"/>
              </a:ext>
            </a:extLst>
          </p:cNvPr>
          <p:cNvSpPr/>
          <p:nvPr userDrawn="1"/>
        </p:nvSpPr>
        <p:spPr>
          <a:xfrm>
            <a:off x="399542"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a:extLst>
              <a:ext uri="{FF2B5EF4-FFF2-40B4-BE49-F238E27FC236}">
                <a16:creationId xmlns:a16="http://schemas.microsoft.com/office/drawing/2014/main" id="{F02F969A-CD4F-4F8A-817E-07F0AF7763BA}"/>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36439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7C137721-040B-4696-9E21-8874C486383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a:extLst>
              <a:ext uri="{FF2B5EF4-FFF2-40B4-BE49-F238E27FC236}">
                <a16:creationId xmlns:a16="http://schemas.microsoft.com/office/drawing/2014/main" id="{8FE660B7-A519-4F6D-AC19-E715D1BD7743}"/>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6" name="Content Placeholder 2">
            <a:extLst>
              <a:ext uri="{FF2B5EF4-FFF2-40B4-BE49-F238E27FC236}">
                <a16:creationId xmlns:a16="http://schemas.microsoft.com/office/drawing/2014/main" id="{AE73FF5C-6390-4847-8743-8F7B4D1DEE1E}"/>
              </a:ext>
            </a:extLst>
          </p:cNvPr>
          <p:cNvSpPr>
            <a:spLocks noGrp="1"/>
          </p:cNvSpPr>
          <p:nvPr>
            <p:ph sz="quarter" idx="4"/>
          </p:nvPr>
        </p:nvSpPr>
        <p:spPr>
          <a:xfrm>
            <a:off x="6172200" y="2505075"/>
            <a:ext cx="5183188"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DE4F53F-480C-4667-905C-6F28C5C41E46}"/>
              </a:ext>
            </a:extLst>
          </p:cNvPr>
          <p:cNvSpPr>
            <a:spLocks noGrp="1"/>
          </p:cNvSpPr>
          <p:nvPr>
            <p:ph type="body" sz="quarter" idx="3" hasCustomPrompt="1"/>
          </p:nvPr>
        </p:nvSpPr>
        <p:spPr>
          <a:xfrm>
            <a:off x="6172200" y="1681163"/>
            <a:ext cx="5183188"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D4734ECA-8749-48F4-AA5E-2904278DA22A}"/>
              </a:ext>
            </a:extLst>
          </p:cNvPr>
          <p:cNvSpPr>
            <a:spLocks noGrp="1"/>
          </p:cNvSpPr>
          <p:nvPr>
            <p:ph sz="half" idx="2"/>
          </p:nvPr>
        </p:nvSpPr>
        <p:spPr>
          <a:xfrm>
            <a:off x="839788" y="2505075"/>
            <a:ext cx="5157787"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
            <a:extLst>
              <a:ext uri="{FF2B5EF4-FFF2-40B4-BE49-F238E27FC236}">
                <a16:creationId xmlns:a16="http://schemas.microsoft.com/office/drawing/2014/main" id="{964BFAD1-0342-449C-BD2F-0775486150A4}"/>
              </a:ext>
            </a:extLst>
          </p:cNvPr>
          <p:cNvSpPr>
            <a:spLocks noGrp="1"/>
          </p:cNvSpPr>
          <p:nvPr>
            <p:ph type="body" idx="1" hasCustomPrompt="1"/>
          </p:nvPr>
        </p:nvSpPr>
        <p:spPr>
          <a:xfrm>
            <a:off x="839788" y="1681163"/>
            <a:ext cx="5157787"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itle">
            <a:extLst>
              <a:ext uri="{FF2B5EF4-FFF2-40B4-BE49-F238E27FC236}">
                <a16:creationId xmlns:a16="http://schemas.microsoft.com/office/drawing/2014/main" id="{2F829D21-1687-4094-B1C2-50C6B041D065}"/>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530833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9E7C685F-1480-4BC0-B7CD-E9853276C78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F4BE94C1-9CFA-48A1-B88B-52BC4FB6EBA5}"/>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Title">
            <a:extLst>
              <a:ext uri="{FF2B5EF4-FFF2-40B4-BE49-F238E27FC236}">
                <a16:creationId xmlns:a16="http://schemas.microsoft.com/office/drawing/2014/main" id="{DD0C31A5-E6CA-4A98-9391-7ED9EE3E16DB}"/>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15730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or pull quot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D2B8DE8-B73E-0143-BF2F-4CACA23EC639}"/>
              </a:ext>
              <a:ext uri="{C183D7F6-B498-43B3-948B-1728B52AA6E4}">
                <adec:decorative xmlns:adec="http://schemas.microsoft.com/office/drawing/2017/decorative" val="1"/>
              </a:ext>
            </a:extLst>
          </p:cNvPr>
          <p:cNvGrpSpPr/>
          <p:nvPr userDrawn="1"/>
        </p:nvGrpSpPr>
        <p:grpSpPr>
          <a:xfrm>
            <a:off x="237743" y="451650"/>
            <a:ext cx="11722609" cy="1278518"/>
            <a:chOff x="160215" y="451650"/>
            <a:chExt cx="11871570" cy="1278518"/>
          </a:xfrm>
        </p:grpSpPr>
        <p:sp>
          <p:nvSpPr>
            <p:cNvPr id="5" name="Rectangle 2">
              <a:extLst>
                <a:ext uri="{FF2B5EF4-FFF2-40B4-BE49-F238E27FC236}">
                  <a16:creationId xmlns:a16="http://schemas.microsoft.com/office/drawing/2014/main" id="{96D1DDBC-2885-45F4-A36C-93F35D0D15EC}"/>
                </a:ext>
              </a:extLst>
            </p:cNvPr>
            <p:cNvSpPr/>
            <p:nvPr userDrawn="1"/>
          </p:nvSpPr>
          <p:spPr>
            <a:xfrm>
              <a:off x="160215" y="524340"/>
              <a:ext cx="11871570" cy="1123881"/>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A0EE59-0C55-CEAB-B90D-F337D9D3F2BB}"/>
                </a:ext>
              </a:extLst>
            </p:cNvPr>
            <p:cNvCxnSpPr>
              <a:cxnSpLocks/>
            </p:cNvCxnSpPr>
            <p:nvPr userDrawn="1"/>
          </p:nvCxnSpPr>
          <p:spPr>
            <a:xfrm>
              <a:off x="160215" y="451650"/>
              <a:ext cx="11871570" cy="0"/>
            </a:xfrm>
            <a:prstGeom prst="line">
              <a:avLst/>
            </a:prstGeom>
            <a:ln w="57150">
              <a:solidFill>
                <a:srgbClr val="94C4C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3180B-CB5F-E598-4D13-C64964D73E59}"/>
                </a:ext>
              </a:extLst>
            </p:cNvPr>
            <p:cNvCxnSpPr>
              <a:cxnSpLocks/>
            </p:cNvCxnSpPr>
            <p:nvPr userDrawn="1"/>
          </p:nvCxnSpPr>
          <p:spPr>
            <a:xfrm>
              <a:off x="160215" y="1730168"/>
              <a:ext cx="11871570" cy="0"/>
            </a:xfrm>
            <a:prstGeom prst="line">
              <a:avLst/>
            </a:prstGeom>
            <a:ln w="57150">
              <a:solidFill>
                <a:srgbClr val="94C4C1"/>
              </a:solidFill>
            </a:ln>
          </p:spPr>
          <p:style>
            <a:lnRef idx="1">
              <a:schemeClr val="accent1"/>
            </a:lnRef>
            <a:fillRef idx="0">
              <a:schemeClr val="accent1"/>
            </a:fillRef>
            <a:effectRef idx="0">
              <a:schemeClr val="accent1"/>
            </a:effectRef>
            <a:fontRef idx="minor">
              <a:schemeClr val="tx1"/>
            </a:fontRef>
          </p:style>
        </p:cxnSp>
      </p:grpSp>
      <p:sp>
        <p:nvSpPr>
          <p:cNvPr id="14" name="Title 11">
            <a:extLst>
              <a:ext uri="{FF2B5EF4-FFF2-40B4-BE49-F238E27FC236}">
                <a16:creationId xmlns:a16="http://schemas.microsoft.com/office/drawing/2014/main" id="{550EDEDA-96DE-4DF0-8227-D77DF6944931}"/>
              </a:ext>
            </a:extLst>
          </p:cNvPr>
          <p:cNvSpPr>
            <a:spLocks noGrp="1"/>
          </p:cNvSpPr>
          <p:nvPr userDrawn="1">
            <p:ph type="title" hasCustomPrompt="1"/>
          </p:nvPr>
        </p:nvSpPr>
        <p:spPr>
          <a:xfrm>
            <a:off x="320431" y="667390"/>
            <a:ext cx="11871569" cy="980831"/>
          </a:xfrm>
        </p:spPr>
        <p:txBody>
          <a:bodyPr anchor="ctr">
            <a:normAutofit/>
          </a:bodyPr>
          <a:lstStyle>
            <a:lvl1pPr algn="l">
              <a:lnSpc>
                <a:spcPts val="4200"/>
              </a:lnSpc>
              <a:defRPr sz="4800" cap="none" baseline="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 CLICK TO EDIT: Subtitle</a:t>
            </a:r>
          </a:p>
        </p:txBody>
      </p:sp>
      <p:sp>
        <p:nvSpPr>
          <p:cNvPr id="11" name="Content Placeholder">
            <a:extLst>
              <a:ext uri="{FF2B5EF4-FFF2-40B4-BE49-F238E27FC236}">
                <a16:creationId xmlns:a16="http://schemas.microsoft.com/office/drawing/2014/main" id="{B01C0109-C499-12DD-D3C6-F2AC28521557}"/>
              </a:ext>
            </a:extLst>
          </p:cNvPr>
          <p:cNvSpPr>
            <a:spLocks noGrp="1"/>
          </p:cNvSpPr>
          <p:nvPr userDrawn="1">
            <p:ph idx="1"/>
          </p:nvPr>
        </p:nvSpPr>
        <p:spPr>
          <a:xfrm>
            <a:off x="618391" y="1715476"/>
            <a:ext cx="11064630" cy="4351338"/>
          </a:xfrm>
        </p:spPr>
        <p:txBody>
          <a:bodyPr/>
          <a:lstStyle>
            <a:lvl1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585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994FD936-8F73-40AD-8F9B-5D0E82D9DDF0}"/>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Tree>
    <p:extLst>
      <p:ext uri="{BB962C8B-B14F-4D97-AF65-F5344CB8AC3E}">
        <p14:creationId xmlns:p14="http://schemas.microsoft.com/office/powerpoint/2010/main" val="3837778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12" name="Freeform Shape">
            <a:extLst>
              <a:ext uri="{FF2B5EF4-FFF2-40B4-BE49-F238E27FC236}">
                <a16:creationId xmlns:a16="http://schemas.microsoft.com/office/drawing/2014/main" id="{F23DF887-9F11-47DC-9A0F-AFB1708A012C}"/>
              </a:ext>
            </a:extLst>
          </p:cNvPr>
          <p:cNvSpPr/>
          <p:nvPr userDrawn="1"/>
        </p:nvSpPr>
        <p:spPr>
          <a:xfrm rot="5400000">
            <a:off x="288427" y="-288428"/>
            <a:ext cx="6843087" cy="7419940"/>
          </a:xfrm>
          <a:custGeom>
            <a:avLst/>
            <a:gdLst>
              <a:gd name="connsiteX0" fmla="*/ 6843087 w 6843087"/>
              <a:gd name="connsiteY0" fmla="*/ 0 h 7419940"/>
              <a:gd name="connsiteX1" fmla="*/ 6843087 w 6843087"/>
              <a:gd name="connsiteY1" fmla="*/ 580445 h 7419940"/>
              <a:gd name="connsiteX2" fmla="*/ 6843087 w 6843087"/>
              <a:gd name="connsiteY2" fmla="*/ 6839495 h 7419940"/>
              <a:gd name="connsiteX3" fmla="*/ 6843087 w 6843087"/>
              <a:gd name="connsiteY3" fmla="*/ 7419940 h 7419940"/>
              <a:gd name="connsiteX4" fmla="*/ 0 w 6843087"/>
              <a:gd name="connsiteY4" fmla="*/ 7419940 h 7419940"/>
              <a:gd name="connsiteX5" fmla="*/ 0 w 6843087"/>
              <a:gd name="connsiteY5" fmla="*/ 6839495 h 7419940"/>
              <a:gd name="connsiteX6" fmla="*/ 0 w 6843087"/>
              <a:gd name="connsiteY6" fmla="*/ 2412170 h 7419940"/>
              <a:gd name="connsiteX7" fmla="*/ 0 w 6843087"/>
              <a:gd name="connsiteY7" fmla="*/ 1831725 h 7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87" h="7419940">
                <a:moveTo>
                  <a:pt x="6843087" y="0"/>
                </a:moveTo>
                <a:lnTo>
                  <a:pt x="6843087" y="580445"/>
                </a:lnTo>
                <a:lnTo>
                  <a:pt x="6843087" y="6839495"/>
                </a:lnTo>
                <a:lnTo>
                  <a:pt x="6843087" y="7419940"/>
                </a:lnTo>
                <a:lnTo>
                  <a:pt x="0" y="7419940"/>
                </a:lnTo>
                <a:lnTo>
                  <a:pt x="0" y="6839495"/>
                </a:lnTo>
                <a:lnTo>
                  <a:pt x="0" y="2412170"/>
                </a:lnTo>
                <a:lnTo>
                  <a:pt x="0" y="1831725"/>
                </a:lnTo>
                <a:close/>
              </a:path>
            </a:pathLst>
          </a:cu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cial media links">
            <a:extLst>
              <a:ext uri="{FF2B5EF4-FFF2-40B4-BE49-F238E27FC236}">
                <a16:creationId xmlns:a16="http://schemas.microsoft.com/office/drawing/2014/main" id="{E2EF5340-22E6-4DA2-96A7-A9EEB1D8C17F}"/>
              </a:ext>
            </a:extLst>
          </p:cNvPr>
          <p:cNvSpPr txBox="1">
            <a:spLocks/>
          </p:cNvSpPr>
          <p:nvPr userDrawn="1"/>
        </p:nvSpPr>
        <p:spPr>
          <a:xfrm>
            <a:off x="2013385" y="4291864"/>
            <a:ext cx="4625539" cy="1769350"/>
          </a:xfrm>
          <a:prstGeom prst="rect">
            <a:avLst/>
          </a:prstGeom>
        </p:spPr>
        <p:txBody>
          <a:bodyPr>
            <a:noAutofit/>
          </a:bodyPr>
          <a:lstStyle>
            <a:lvl1pPr marL="0" indent="0" algn="l" defTabSz="914400" rtl="0" eaLnBrk="1" latinLnBrk="0" hangingPunct="1">
              <a:lnSpc>
                <a:spcPct val="90000"/>
              </a:lnSpc>
              <a:spcBef>
                <a:spcPts val="800"/>
              </a:spcBef>
              <a:buFont typeface="Arial" panose="020B0604020202020204" pitchFamily="34" charset="0"/>
              <a:buNone/>
              <a:defRPr sz="1500" b="0" i="0" kern="1200" spc="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a:t>grants.nih.gov</a:t>
            </a:r>
          </a:p>
          <a:p>
            <a:endParaRPr lang="en-US" b="1"/>
          </a:p>
          <a:p>
            <a:r>
              <a:rPr lang="en-US" b="1"/>
              <a:t>NIHGrantsEvents@nih.gov</a:t>
            </a:r>
          </a:p>
          <a:p>
            <a:endParaRPr lang="en-US" b="1"/>
          </a:p>
          <a:p>
            <a:r>
              <a:rPr lang="en-US" b="1"/>
              <a:t>@NIHGrants</a:t>
            </a:r>
          </a:p>
        </p:txBody>
      </p:sp>
      <p:sp>
        <p:nvSpPr>
          <p:cNvPr id="11" name="Social media outlets">
            <a:extLst>
              <a:ext uri="{FF2B5EF4-FFF2-40B4-BE49-F238E27FC236}">
                <a16:creationId xmlns:a16="http://schemas.microsoft.com/office/drawing/2014/main" id="{12EA7E87-1DFD-4E9F-9E7A-DEF6A916ECCF}"/>
              </a:ext>
            </a:extLst>
          </p:cNvPr>
          <p:cNvSpPr txBox="1">
            <a:spLocks/>
          </p:cNvSpPr>
          <p:nvPr userDrawn="1"/>
        </p:nvSpPr>
        <p:spPr>
          <a:xfrm>
            <a:off x="552450" y="4335578"/>
            <a:ext cx="1613336" cy="176935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b="0" i="0" kern="1200" spc="8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a:t>WEBSITE </a:t>
            </a:r>
          </a:p>
          <a:p>
            <a:pPr algn="l"/>
            <a:endParaRPr lang="en-US"/>
          </a:p>
          <a:p>
            <a:pPr algn="l"/>
            <a:r>
              <a:rPr lang="en-US"/>
              <a:t>EMAIL </a:t>
            </a:r>
          </a:p>
          <a:p>
            <a:pPr algn="l"/>
            <a:endParaRPr lang="en-US"/>
          </a:p>
          <a:p>
            <a:pPr algn="l"/>
            <a:r>
              <a:rPr lang="en-US"/>
              <a:t>TWITTER </a:t>
            </a:r>
          </a:p>
        </p:txBody>
      </p:sp>
      <p:sp>
        <p:nvSpPr>
          <p:cNvPr id="13" name="Title">
            <a:extLst>
              <a:ext uri="{FF2B5EF4-FFF2-40B4-BE49-F238E27FC236}">
                <a16:creationId xmlns:a16="http://schemas.microsoft.com/office/drawing/2014/main" id="{1FAF5A08-4F41-4A1E-B92D-888C0D675312}"/>
              </a:ext>
            </a:extLst>
          </p:cNvPr>
          <p:cNvSpPr txBox="1">
            <a:spLocks/>
          </p:cNvSpPr>
          <p:nvPr userDrawn="1"/>
        </p:nvSpPr>
        <p:spPr>
          <a:xfrm>
            <a:off x="167317" y="2766218"/>
            <a:ext cx="3996937" cy="1325563"/>
          </a:xfrm>
          <a:prstGeom prst="rect">
            <a:avLst/>
          </a:prstGeom>
        </p:spPr>
        <p:txBody>
          <a:bodyPr anchor="ctr">
            <a:norm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Contact Us</a:t>
            </a:r>
          </a:p>
        </p:txBody>
      </p:sp>
      <p:pic>
        <p:nvPicPr>
          <p:cNvPr id="3" name="Picture 2" descr="National Institutes of Health Logo: Turning Discovery Into Health">
            <a:extLst>
              <a:ext uri="{FF2B5EF4-FFF2-40B4-BE49-F238E27FC236}">
                <a16:creationId xmlns:a16="http://schemas.microsoft.com/office/drawing/2014/main" id="{EC43E4D3-2873-EAC7-B270-F5F9A2F5352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5300" y="3164136"/>
            <a:ext cx="3414878" cy="529725"/>
          </a:xfrm>
          <a:prstGeom prst="rect">
            <a:avLst/>
          </a:prstGeom>
        </p:spPr>
      </p:pic>
      <p:pic>
        <p:nvPicPr>
          <p:cNvPr id="4" name="Picture 3" descr="HHS logo">
            <a:extLst>
              <a:ext uri="{FF2B5EF4-FFF2-40B4-BE49-F238E27FC236}">
                <a16:creationId xmlns:a16="http://schemas.microsoft.com/office/drawing/2014/main" id="{AB788C02-BC84-E836-ABB4-B55363E1360E}"/>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15175" y="3049808"/>
            <a:ext cx="876248" cy="794465"/>
          </a:xfrm>
          <a:prstGeom prst="rect">
            <a:avLst/>
          </a:prstGeom>
        </p:spPr>
      </p:pic>
    </p:spTree>
    <p:extLst>
      <p:ext uri="{BB962C8B-B14F-4D97-AF65-F5344CB8AC3E}">
        <p14:creationId xmlns:p14="http://schemas.microsoft.com/office/powerpoint/2010/main" val="3437742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59AF-04CE-3991-0166-8DC1C47F5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FEFDA3-46E4-63AB-CE6E-0B794AD6F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141EDD-1D3D-FC06-2692-B8F801860E8C}"/>
              </a:ext>
            </a:extLst>
          </p:cNvPr>
          <p:cNvSpPr>
            <a:spLocks noGrp="1"/>
          </p:cNvSpPr>
          <p:nvPr>
            <p:ph type="dt" sz="half" idx="10"/>
          </p:nvPr>
        </p:nvSpPr>
        <p:spPr/>
        <p:txBody>
          <a:bodyPr/>
          <a:lstStyle/>
          <a:p>
            <a:fld id="{8A09596F-F1CC-4E0C-97E6-DB000A6CE243}" type="datetimeFigureOut">
              <a:rPr lang="en-US" smtClean="0"/>
              <a:t>11/12/2024</a:t>
            </a:fld>
            <a:endParaRPr lang="en-US"/>
          </a:p>
        </p:txBody>
      </p:sp>
      <p:sp>
        <p:nvSpPr>
          <p:cNvPr id="5" name="Footer Placeholder 4">
            <a:extLst>
              <a:ext uri="{FF2B5EF4-FFF2-40B4-BE49-F238E27FC236}">
                <a16:creationId xmlns:a16="http://schemas.microsoft.com/office/drawing/2014/main" id="{159DBED0-E2E9-D4DF-74B8-7BD28A6A4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9B3F6-3102-094B-180B-658685F9F43E}"/>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3263526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26F7-FDD4-4C71-DDC4-6F9DB0B69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CAD22-A194-2A51-3736-0A99CD77B6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B4D8D-EE3E-5405-6DAF-CBDFB23B854B}"/>
              </a:ext>
            </a:extLst>
          </p:cNvPr>
          <p:cNvSpPr>
            <a:spLocks noGrp="1"/>
          </p:cNvSpPr>
          <p:nvPr>
            <p:ph type="dt" sz="half" idx="10"/>
          </p:nvPr>
        </p:nvSpPr>
        <p:spPr/>
        <p:txBody>
          <a:bodyPr/>
          <a:lstStyle/>
          <a:p>
            <a:fld id="{8A09596F-F1CC-4E0C-97E6-DB000A6CE243}" type="datetimeFigureOut">
              <a:rPr lang="en-US" smtClean="0"/>
              <a:t>11/12/2024</a:t>
            </a:fld>
            <a:endParaRPr lang="en-US"/>
          </a:p>
        </p:txBody>
      </p:sp>
      <p:sp>
        <p:nvSpPr>
          <p:cNvPr id="5" name="Footer Placeholder 4">
            <a:extLst>
              <a:ext uri="{FF2B5EF4-FFF2-40B4-BE49-F238E27FC236}">
                <a16:creationId xmlns:a16="http://schemas.microsoft.com/office/drawing/2014/main" id="{C3E5F3E8-8953-D574-9964-B5957FD76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ACF5E-8CDE-47E7-9A2D-F6A25DEA913D}"/>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3135705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7B6D-12C2-714C-F781-F462482339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E21C4D-CBE7-0771-7AA0-C9A67759DC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395322-579B-F25B-4ED5-44D879687C95}"/>
              </a:ext>
            </a:extLst>
          </p:cNvPr>
          <p:cNvSpPr>
            <a:spLocks noGrp="1"/>
          </p:cNvSpPr>
          <p:nvPr>
            <p:ph type="dt" sz="half" idx="10"/>
          </p:nvPr>
        </p:nvSpPr>
        <p:spPr/>
        <p:txBody>
          <a:bodyPr/>
          <a:lstStyle/>
          <a:p>
            <a:fld id="{8A09596F-F1CC-4E0C-97E6-DB000A6CE243}" type="datetimeFigureOut">
              <a:rPr lang="en-US" smtClean="0"/>
              <a:t>11/12/2024</a:t>
            </a:fld>
            <a:endParaRPr lang="en-US"/>
          </a:p>
        </p:txBody>
      </p:sp>
      <p:sp>
        <p:nvSpPr>
          <p:cNvPr id="5" name="Footer Placeholder 4">
            <a:extLst>
              <a:ext uri="{FF2B5EF4-FFF2-40B4-BE49-F238E27FC236}">
                <a16:creationId xmlns:a16="http://schemas.microsoft.com/office/drawing/2014/main" id="{C535C4A6-E3C8-2076-7C16-04B617460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14AA9-500C-E30D-2009-0660634C9CE3}"/>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331338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9AAF-1515-CEA4-3333-7ED399D3AD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634EAD-1762-41C2-CF04-86FEFEABAF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67F25F-F865-809A-FE38-FEDB551F2C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E81D6-118D-2269-B191-AB513FAED2FC}"/>
              </a:ext>
            </a:extLst>
          </p:cNvPr>
          <p:cNvSpPr>
            <a:spLocks noGrp="1"/>
          </p:cNvSpPr>
          <p:nvPr>
            <p:ph type="dt" sz="half" idx="10"/>
          </p:nvPr>
        </p:nvSpPr>
        <p:spPr/>
        <p:txBody>
          <a:bodyPr/>
          <a:lstStyle/>
          <a:p>
            <a:fld id="{8A09596F-F1CC-4E0C-97E6-DB000A6CE243}" type="datetimeFigureOut">
              <a:rPr lang="en-US" smtClean="0"/>
              <a:t>11/12/2024</a:t>
            </a:fld>
            <a:endParaRPr lang="en-US"/>
          </a:p>
        </p:txBody>
      </p:sp>
      <p:sp>
        <p:nvSpPr>
          <p:cNvPr id="6" name="Footer Placeholder 5">
            <a:extLst>
              <a:ext uri="{FF2B5EF4-FFF2-40B4-BE49-F238E27FC236}">
                <a16:creationId xmlns:a16="http://schemas.microsoft.com/office/drawing/2014/main" id="{A218D14A-4874-5CA7-6E0B-DB5F42E0E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0FDBE-7AA9-B564-820C-1258CD7593D9}"/>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1984021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293C-50E6-E0CD-4FBF-D31A8DB6AD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103497-1D9C-354C-7C5B-3D6393793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0AC3E8-B42B-CD4D-5D60-D611CEADDB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771671-D8C4-2DC9-944E-07ECEAF67B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2DF4E5-7F4E-B911-D6FF-768A111C64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862959-2AD5-FCD1-FD72-CBD8D1967161}"/>
              </a:ext>
            </a:extLst>
          </p:cNvPr>
          <p:cNvSpPr>
            <a:spLocks noGrp="1"/>
          </p:cNvSpPr>
          <p:nvPr>
            <p:ph type="dt" sz="half" idx="10"/>
          </p:nvPr>
        </p:nvSpPr>
        <p:spPr/>
        <p:txBody>
          <a:bodyPr/>
          <a:lstStyle/>
          <a:p>
            <a:fld id="{8A09596F-F1CC-4E0C-97E6-DB000A6CE243}" type="datetimeFigureOut">
              <a:rPr lang="en-US" smtClean="0"/>
              <a:t>11/12/2024</a:t>
            </a:fld>
            <a:endParaRPr lang="en-US"/>
          </a:p>
        </p:txBody>
      </p:sp>
      <p:sp>
        <p:nvSpPr>
          <p:cNvPr id="8" name="Footer Placeholder 7">
            <a:extLst>
              <a:ext uri="{FF2B5EF4-FFF2-40B4-BE49-F238E27FC236}">
                <a16:creationId xmlns:a16="http://schemas.microsoft.com/office/drawing/2014/main" id="{07482CF7-8349-DADB-A8A8-E3A4A316DF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395990-3A54-E2EC-87A6-E51ED5900D4D}"/>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1340120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7121-CA3E-0D21-AD0E-5D4546B25E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4FC062-9EFF-F2DC-E82A-74B4E008A21F}"/>
              </a:ext>
            </a:extLst>
          </p:cNvPr>
          <p:cNvSpPr>
            <a:spLocks noGrp="1"/>
          </p:cNvSpPr>
          <p:nvPr>
            <p:ph type="dt" sz="half" idx="10"/>
          </p:nvPr>
        </p:nvSpPr>
        <p:spPr/>
        <p:txBody>
          <a:bodyPr/>
          <a:lstStyle/>
          <a:p>
            <a:fld id="{8A09596F-F1CC-4E0C-97E6-DB000A6CE243}" type="datetimeFigureOut">
              <a:rPr lang="en-US" smtClean="0"/>
              <a:t>11/12/2024</a:t>
            </a:fld>
            <a:endParaRPr lang="en-US"/>
          </a:p>
        </p:txBody>
      </p:sp>
      <p:sp>
        <p:nvSpPr>
          <p:cNvPr id="4" name="Footer Placeholder 3">
            <a:extLst>
              <a:ext uri="{FF2B5EF4-FFF2-40B4-BE49-F238E27FC236}">
                <a16:creationId xmlns:a16="http://schemas.microsoft.com/office/drawing/2014/main" id="{8C636C22-56DE-33D4-E3F7-23FFF395E7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0B6EE2-A363-1CE2-140E-9BA1E93ABD00}"/>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3693886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0572CE-E10C-55C5-1CDF-AA272F8D0FCB}"/>
              </a:ext>
            </a:extLst>
          </p:cNvPr>
          <p:cNvSpPr>
            <a:spLocks noGrp="1"/>
          </p:cNvSpPr>
          <p:nvPr>
            <p:ph type="dt" sz="half" idx="10"/>
          </p:nvPr>
        </p:nvSpPr>
        <p:spPr/>
        <p:txBody>
          <a:bodyPr/>
          <a:lstStyle/>
          <a:p>
            <a:fld id="{8A09596F-F1CC-4E0C-97E6-DB000A6CE243}" type="datetimeFigureOut">
              <a:rPr lang="en-US" smtClean="0"/>
              <a:t>11/12/2024</a:t>
            </a:fld>
            <a:endParaRPr lang="en-US"/>
          </a:p>
        </p:txBody>
      </p:sp>
      <p:sp>
        <p:nvSpPr>
          <p:cNvPr id="3" name="Footer Placeholder 2">
            <a:extLst>
              <a:ext uri="{FF2B5EF4-FFF2-40B4-BE49-F238E27FC236}">
                <a16:creationId xmlns:a16="http://schemas.microsoft.com/office/drawing/2014/main" id="{ACBBA62C-74FB-826D-3B22-244A434D32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9D4199-A9DE-B32B-C29A-6B8B605B495B}"/>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1373847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BD585-7D69-B9C3-8843-7900A76938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594C8F-782D-C1F8-2ECE-507A0C26C8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6BDAE8-5CA1-8D6F-2BEB-DA91F26E0D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BF65F4-EA89-D7C8-7951-909F809ED8BA}"/>
              </a:ext>
            </a:extLst>
          </p:cNvPr>
          <p:cNvSpPr>
            <a:spLocks noGrp="1"/>
          </p:cNvSpPr>
          <p:nvPr>
            <p:ph type="dt" sz="half" idx="10"/>
          </p:nvPr>
        </p:nvSpPr>
        <p:spPr/>
        <p:txBody>
          <a:bodyPr/>
          <a:lstStyle/>
          <a:p>
            <a:fld id="{8A09596F-F1CC-4E0C-97E6-DB000A6CE243}" type="datetimeFigureOut">
              <a:rPr lang="en-US" smtClean="0"/>
              <a:t>11/12/2024</a:t>
            </a:fld>
            <a:endParaRPr lang="en-US"/>
          </a:p>
        </p:txBody>
      </p:sp>
      <p:sp>
        <p:nvSpPr>
          <p:cNvPr id="6" name="Footer Placeholder 5">
            <a:extLst>
              <a:ext uri="{FF2B5EF4-FFF2-40B4-BE49-F238E27FC236}">
                <a16:creationId xmlns:a16="http://schemas.microsoft.com/office/drawing/2014/main" id="{F2698F14-979A-70EA-B58E-EDC0B0906A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095E0-C0A5-0D80-768D-70EDA9E98355}"/>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2355557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3A27A7C9-800A-4E58-A631-1629E2BE053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31AE2E3A-B551-4C79-95B3-79B7CC87EB5A}"/>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Content Placeholder">
            <a:extLst>
              <a:ext uri="{FF2B5EF4-FFF2-40B4-BE49-F238E27FC236}">
                <a16:creationId xmlns:a16="http://schemas.microsoft.com/office/drawing/2014/main" id="{37301DAC-9CD1-487B-9237-981D9C492F0A}"/>
              </a:ext>
            </a:extLst>
          </p:cNvPr>
          <p:cNvSpPr>
            <a:spLocks noGrp="1"/>
          </p:cNvSpPr>
          <p:nvPr>
            <p:ph idx="1"/>
          </p:nvPr>
        </p:nvSpPr>
        <p:spPr/>
        <p:txBody>
          <a:bodyPr/>
          <a:lstStyle>
            <a:lvl1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C2F73649-5248-4A6A-B9CD-48C88FED478C}"/>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0848536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C04E-669B-B7D5-C1FB-5314E1E6C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858762-BDA2-7E69-675D-B9ABE7F3C3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B2FB4C-5E25-1276-39FE-5DFC728BE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F6117B-4132-C7EA-6914-348E79180E60}"/>
              </a:ext>
            </a:extLst>
          </p:cNvPr>
          <p:cNvSpPr>
            <a:spLocks noGrp="1"/>
          </p:cNvSpPr>
          <p:nvPr>
            <p:ph type="dt" sz="half" idx="10"/>
          </p:nvPr>
        </p:nvSpPr>
        <p:spPr/>
        <p:txBody>
          <a:bodyPr/>
          <a:lstStyle/>
          <a:p>
            <a:fld id="{8A09596F-F1CC-4E0C-97E6-DB000A6CE243}" type="datetimeFigureOut">
              <a:rPr lang="en-US" smtClean="0"/>
              <a:t>11/12/2024</a:t>
            </a:fld>
            <a:endParaRPr lang="en-US"/>
          </a:p>
        </p:txBody>
      </p:sp>
      <p:sp>
        <p:nvSpPr>
          <p:cNvPr id="6" name="Footer Placeholder 5">
            <a:extLst>
              <a:ext uri="{FF2B5EF4-FFF2-40B4-BE49-F238E27FC236}">
                <a16:creationId xmlns:a16="http://schemas.microsoft.com/office/drawing/2014/main" id="{4CA64375-E3A8-5C4F-7ADA-326F2AAB1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F9283C-B963-E236-20EF-E13C86B51B55}"/>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1760270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2517-606A-7E38-FB58-BA5D96D635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AD272-3B3C-1680-A273-83F3F4BCB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15FEE-C8DC-670D-4B17-0A58635EE4ED}"/>
              </a:ext>
            </a:extLst>
          </p:cNvPr>
          <p:cNvSpPr>
            <a:spLocks noGrp="1"/>
          </p:cNvSpPr>
          <p:nvPr>
            <p:ph type="dt" sz="half" idx="10"/>
          </p:nvPr>
        </p:nvSpPr>
        <p:spPr/>
        <p:txBody>
          <a:bodyPr/>
          <a:lstStyle/>
          <a:p>
            <a:fld id="{8A09596F-F1CC-4E0C-97E6-DB000A6CE243}" type="datetimeFigureOut">
              <a:rPr lang="en-US" smtClean="0"/>
              <a:t>11/12/2024</a:t>
            </a:fld>
            <a:endParaRPr lang="en-US"/>
          </a:p>
        </p:txBody>
      </p:sp>
      <p:sp>
        <p:nvSpPr>
          <p:cNvPr id="5" name="Footer Placeholder 4">
            <a:extLst>
              <a:ext uri="{FF2B5EF4-FFF2-40B4-BE49-F238E27FC236}">
                <a16:creationId xmlns:a16="http://schemas.microsoft.com/office/drawing/2014/main" id="{6A944391-AD2D-2379-06A5-5A7D86DA0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7B314-7F67-0EDA-8920-81754718406D}"/>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4124345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D978E-E9F2-49BB-128F-C5AE1A14F4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2E0387-884B-B78C-564F-702F78C718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B07D0-FEEC-0AEE-8D42-6A1EA33A38D7}"/>
              </a:ext>
            </a:extLst>
          </p:cNvPr>
          <p:cNvSpPr>
            <a:spLocks noGrp="1"/>
          </p:cNvSpPr>
          <p:nvPr>
            <p:ph type="dt" sz="half" idx="10"/>
          </p:nvPr>
        </p:nvSpPr>
        <p:spPr/>
        <p:txBody>
          <a:bodyPr/>
          <a:lstStyle/>
          <a:p>
            <a:fld id="{8A09596F-F1CC-4E0C-97E6-DB000A6CE243}" type="datetimeFigureOut">
              <a:rPr lang="en-US" smtClean="0"/>
              <a:t>11/12/2024</a:t>
            </a:fld>
            <a:endParaRPr lang="en-US"/>
          </a:p>
        </p:txBody>
      </p:sp>
      <p:sp>
        <p:nvSpPr>
          <p:cNvPr id="5" name="Footer Placeholder 4">
            <a:extLst>
              <a:ext uri="{FF2B5EF4-FFF2-40B4-BE49-F238E27FC236}">
                <a16:creationId xmlns:a16="http://schemas.microsoft.com/office/drawing/2014/main" id="{4FD4F038-9DFB-8D1B-4FAF-B0203A168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4A2D2-3412-F957-3591-72605286E4D3}"/>
              </a:ext>
            </a:extLst>
          </p:cNvPr>
          <p:cNvSpPr>
            <a:spLocks noGrp="1"/>
          </p:cNvSpPr>
          <p:nvPr>
            <p:ph type="sldNum" sz="quarter" idx="12"/>
          </p:nvPr>
        </p:nvSpPr>
        <p:spPr/>
        <p:txBody>
          <a:bodyPr/>
          <a:lstStyle/>
          <a:p>
            <a:fld id="{35FA5721-A099-4053-AF3A-0677FBFA9B37}" type="slidenum">
              <a:rPr lang="en-US" smtClean="0"/>
              <a:t>‹#›</a:t>
            </a:fld>
            <a:endParaRPr lang="en-US"/>
          </a:p>
        </p:txBody>
      </p:sp>
    </p:spTree>
    <p:extLst>
      <p:ext uri="{BB962C8B-B14F-4D97-AF65-F5344CB8AC3E}">
        <p14:creationId xmlns:p14="http://schemas.microsoft.com/office/powerpoint/2010/main" val="240333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104B3E22-0A91-478D-9892-466993449C1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2">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a:extLst>
              <a:ext uri="{FF2B5EF4-FFF2-40B4-BE49-F238E27FC236}">
                <a16:creationId xmlns:a16="http://schemas.microsoft.com/office/drawing/2014/main" id="{A3BED95C-959B-4009-B6BE-3A6E9B353EB5}"/>
              </a:ext>
            </a:extLst>
          </p:cNvPr>
          <p:cNvSpPr>
            <a:spLocks noGrp="1"/>
          </p:cNvSpPr>
          <p:nvPr>
            <p:ph sz="half" idx="1"/>
          </p:nvPr>
        </p:nvSpPr>
        <p:spPr>
          <a:xfrm>
            <a:off x="838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a:extLst>
              <a:ext uri="{FF2B5EF4-FFF2-40B4-BE49-F238E27FC236}">
                <a16:creationId xmlns:a16="http://schemas.microsoft.com/office/drawing/2014/main" id="{83B1CE75-5029-47BC-BFC3-E0E1FA551F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653545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bleed image">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CF497EF-421E-4E19-A933-1544B37FA412}"/>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a:extLst>
              <a:ext uri="{FF2B5EF4-FFF2-40B4-BE49-F238E27FC236}">
                <a16:creationId xmlns:a16="http://schemas.microsoft.com/office/drawing/2014/main" id="{5B0724C6-7FA0-4CD2-AEA1-3F66C7113541}"/>
              </a:ext>
            </a:extLst>
          </p:cNvPr>
          <p:cNvSpPr>
            <a:spLocks noGrp="1"/>
          </p:cNvSpPr>
          <p:nvPr>
            <p:ph type="pic" idx="1"/>
          </p:nvPr>
        </p:nvSpPr>
        <p:spPr>
          <a:xfrm>
            <a:off x="0" y="1825626"/>
            <a:ext cx="5995988" cy="4351338"/>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B1FE13CA-7956-4B78-9E6C-A61CB4E5ADD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06153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with char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EE3B9EE-A748-4B35-BF88-C816B28AC78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title="Chart placeholder">
            <a:extLst>
              <a:ext uri="{FF2B5EF4-FFF2-40B4-BE49-F238E27FC236}">
                <a16:creationId xmlns:a16="http://schemas.microsoft.com/office/drawing/2014/main" id="{D1BEC2BA-8BC6-4361-B2A4-C43533CC075A}"/>
              </a:ext>
            </a:extLst>
          </p:cNvPr>
          <p:cNvSpPr>
            <a:spLocks noGrp="1"/>
          </p:cNvSpPr>
          <p:nvPr>
            <p:ph type="chart" sz="quarter" idx="13"/>
          </p:nvPr>
        </p:nvSpPr>
        <p:spPr>
          <a:xfrm>
            <a:off x="838200" y="1825625"/>
            <a:ext cx="5180013" cy="4351338"/>
          </a:xfrm>
        </p:spPr>
        <p:txBody>
          <a:bodyPr/>
          <a:lstStyle/>
          <a:p>
            <a:endParaRPr lang="en-US"/>
          </a:p>
        </p:txBody>
      </p:sp>
      <p:sp>
        <p:nvSpPr>
          <p:cNvPr id="10" name="Title">
            <a:extLst>
              <a:ext uri="{FF2B5EF4-FFF2-40B4-BE49-F238E27FC236}">
                <a16:creationId xmlns:a16="http://schemas.microsoft.com/office/drawing/2014/main" id="{57A2335E-09D5-4D2E-B842-44E8BDCD49F8}"/>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69257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vidual bio/moderator">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7A1FEF7D-9C53-4520-8290-6E3DB9F8948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39992" y="5481291"/>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39992" y="5217589"/>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1992481" y="2157284"/>
            <a:ext cx="2743200" cy="2743200"/>
          </a:xfrm>
          <a:prstGeom prst="ellipse">
            <a:avLst/>
          </a:prstGeom>
          <a:solidFill>
            <a:schemeClr val="bg1"/>
          </a:solid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Content Placeholder">
            <a:extLst>
              <a:ext uri="{FF2B5EF4-FFF2-40B4-BE49-F238E27FC236}">
                <a16:creationId xmlns:a16="http://schemas.microsoft.com/office/drawing/2014/main" id="{2991CCDD-8D32-446F-96EF-DB143B612225}"/>
              </a:ext>
            </a:extLst>
          </p:cNvPr>
          <p:cNvSpPr>
            <a:spLocks noGrp="1"/>
          </p:cNvSpPr>
          <p:nvPr>
            <p:ph sz="half" idx="2"/>
          </p:nvPr>
        </p:nvSpPr>
        <p:spPr>
          <a:xfrm>
            <a:off x="6172200" y="1825625"/>
            <a:ext cx="5181600" cy="4351338"/>
          </a:xfrm>
        </p:spPr>
        <p:txBody>
          <a:bodyPr anchor="ct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Oval">
            <a:extLst>
              <a:ext uri="{FF2B5EF4-FFF2-40B4-BE49-F238E27FC236}">
                <a16:creationId xmlns:a16="http://schemas.microsoft.com/office/drawing/2014/main" id="{6B815260-A5D0-4FA7-A4C9-BC8761B49EC3}"/>
              </a:ext>
            </a:extLst>
          </p:cNvPr>
          <p:cNvSpPr/>
          <p:nvPr userDrawn="1"/>
        </p:nvSpPr>
        <p:spPr>
          <a:xfrm>
            <a:off x="1874215" y="2039018"/>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a:extLst>
              <a:ext uri="{FF2B5EF4-FFF2-40B4-BE49-F238E27FC236}">
                <a16:creationId xmlns:a16="http://schemas.microsoft.com/office/drawing/2014/main" id="{353F6414-3B35-4174-B310-CAB0034FFA3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427351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eam -1 ">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9CF65BDA-AF7A-4938-AF18-CFFFAD9B23E1}"/>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4" name="Oval 3">
            <a:extLst>
              <a:ext uri="{FF2B5EF4-FFF2-40B4-BE49-F238E27FC236}">
                <a16:creationId xmlns:a16="http://schemas.microsoft.com/office/drawing/2014/main" id="{1E95E197-296B-486D-948A-76666AA18A65}"/>
              </a:ext>
            </a:extLst>
          </p:cNvPr>
          <p:cNvSpPr/>
          <p:nvPr userDrawn="1"/>
        </p:nvSpPr>
        <p:spPr>
          <a:xfrm>
            <a:off x="4597543" y="2074004"/>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4715808" y="2192269"/>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A29CEF48-00D1-4EC3-AD76-D7D6FAF24E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65128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9E11EA67-2F6B-4F3E-95AC-3E985C19337C}"/>
              </a:ext>
            </a:extLst>
          </p:cNvPr>
          <p:cNvSpPr>
            <a:spLocks noGrp="1"/>
          </p:cNvSpPr>
          <p:nvPr>
            <p:ph type="sldNum" sz="quarter" idx="4"/>
          </p:nvPr>
        </p:nvSpPr>
        <p:spPr>
          <a:xfrm>
            <a:off x="8634453" y="6356350"/>
            <a:ext cx="2743200" cy="365125"/>
          </a:xfrm>
          <a:prstGeom prst="rect">
            <a:avLst/>
          </a:prstGeom>
        </p:spPr>
        <p:txBody>
          <a:bodyPr vert="horz" lIns="91440" tIns="45720" rIns="91440" bIns="45720" rtlCol="0" anchor="ctr"/>
          <a:lstStyle>
            <a:lvl1pPr algn="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Text Placeholder">
            <a:extLst>
              <a:ext uri="{FF2B5EF4-FFF2-40B4-BE49-F238E27FC236}">
                <a16:creationId xmlns:a16="http://schemas.microsoft.com/office/drawing/2014/main" id="{39EC2936-D94A-4740-B83D-1EA436B25E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6D548E5B-1AD2-44B7-B761-15D7A141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descr="Graphical user interface, text&#10;&#10;Description automatically generated">
            <a:extLst>
              <a:ext uri="{FF2B5EF4-FFF2-40B4-BE49-F238E27FC236}">
                <a16:creationId xmlns:a16="http://schemas.microsoft.com/office/drawing/2014/main" id="{C7588560-3F82-EAE0-B369-8CDB29DB1752}"/>
              </a:ext>
            </a:extLst>
          </p:cNvPr>
          <p:cNvPicPr>
            <a:picLocks noChangeAspect="1"/>
          </p:cNvPicPr>
          <p:nvPr userDrawn="1"/>
        </p:nvPicPr>
        <p:blipFill>
          <a:blip r:embed="rId18"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9957" y="6301710"/>
            <a:ext cx="2464694" cy="382330"/>
          </a:xfrm>
          <a:prstGeom prst="rect">
            <a:avLst/>
          </a:prstGeom>
        </p:spPr>
      </p:pic>
    </p:spTree>
    <p:extLst>
      <p:ext uri="{BB962C8B-B14F-4D97-AF65-F5344CB8AC3E}">
        <p14:creationId xmlns:p14="http://schemas.microsoft.com/office/powerpoint/2010/main" val="4107697721"/>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93" r:id="rId3"/>
    <p:sldLayoutId id="2147483688" r:id="rId4"/>
    <p:sldLayoutId id="2147483689" r:id="rId5"/>
    <p:sldLayoutId id="2147483664" r:id="rId6"/>
    <p:sldLayoutId id="2147483670" r:id="rId7"/>
    <p:sldLayoutId id="2147483669" r:id="rId8"/>
    <p:sldLayoutId id="2147483668" r:id="rId9"/>
    <p:sldLayoutId id="2147483667" r:id="rId10"/>
    <p:sldLayoutId id="2147483665" r:id="rId11"/>
    <p:sldLayoutId id="2147483666" r:id="rId12"/>
    <p:sldLayoutId id="2147483690" r:id="rId13"/>
    <p:sldLayoutId id="2147483691" r:id="rId14"/>
    <p:sldLayoutId id="2147483692" r:id="rId15"/>
    <p:sldLayoutId id="2147483662" r:id="rId16"/>
  </p:sldLayoutIdLst>
  <p:hf hdr="0" ftr="0" dt="0"/>
  <p:txStyles>
    <p:title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9E11EA67-2F6B-4F3E-95AC-3E985C19337C}"/>
              </a:ext>
            </a:extLst>
          </p:cNvPr>
          <p:cNvSpPr>
            <a:spLocks noGrp="1"/>
          </p:cNvSpPr>
          <p:nvPr>
            <p:ph type="sldNum" sz="quarter" idx="4"/>
          </p:nvPr>
        </p:nvSpPr>
        <p:spPr>
          <a:xfrm>
            <a:off x="8634453" y="6356350"/>
            <a:ext cx="2743200" cy="365125"/>
          </a:xfrm>
          <a:prstGeom prst="rect">
            <a:avLst/>
          </a:prstGeom>
        </p:spPr>
        <p:txBody>
          <a:bodyPr vert="horz" lIns="91440" tIns="45720" rIns="91440" bIns="45720" rtlCol="0" anchor="ctr"/>
          <a:lstStyle>
            <a:lvl1pPr algn="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Text Placeholder">
            <a:extLst>
              <a:ext uri="{FF2B5EF4-FFF2-40B4-BE49-F238E27FC236}">
                <a16:creationId xmlns:a16="http://schemas.microsoft.com/office/drawing/2014/main" id="{39EC2936-D94A-4740-B83D-1EA436B25E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6D548E5B-1AD2-44B7-B761-15D7A141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descr="Graphical user interface, text&#10;&#10;Description automatically generated">
            <a:extLst>
              <a:ext uri="{FF2B5EF4-FFF2-40B4-BE49-F238E27FC236}">
                <a16:creationId xmlns:a16="http://schemas.microsoft.com/office/drawing/2014/main" id="{C7588560-3F82-EAE0-B369-8CDB29DB1752}"/>
              </a:ext>
            </a:extLst>
          </p:cNvPr>
          <p:cNvPicPr>
            <a:picLocks noChangeAspect="1"/>
          </p:cNvPicPr>
          <p:nvPr userDrawn="1"/>
        </p:nvPicPr>
        <p:blipFill>
          <a:blip r:embed="rId17"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9957" y="6301710"/>
            <a:ext cx="2464694" cy="382330"/>
          </a:xfrm>
          <a:prstGeom prst="rect">
            <a:avLst/>
          </a:prstGeom>
        </p:spPr>
      </p:pic>
    </p:spTree>
    <p:extLst>
      <p:ext uri="{BB962C8B-B14F-4D97-AF65-F5344CB8AC3E}">
        <p14:creationId xmlns:p14="http://schemas.microsoft.com/office/powerpoint/2010/main" val="368252958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hf sldNum="0" hdr="0" ftr="0"/>
  <p:txStyles>
    <p:title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732796-EB30-C7E0-8C82-2A697FF0C9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113A67-703E-B15B-26A0-62404EDCC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9DEA-99BA-8FFC-27A2-4300934F46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9596F-F1CC-4E0C-97E6-DB000A6CE243}" type="datetimeFigureOut">
              <a:rPr lang="en-US" smtClean="0"/>
              <a:t>11/12/2024</a:t>
            </a:fld>
            <a:endParaRPr lang="en-US"/>
          </a:p>
        </p:txBody>
      </p:sp>
      <p:sp>
        <p:nvSpPr>
          <p:cNvPr id="5" name="Footer Placeholder 4">
            <a:extLst>
              <a:ext uri="{FF2B5EF4-FFF2-40B4-BE49-F238E27FC236}">
                <a16:creationId xmlns:a16="http://schemas.microsoft.com/office/drawing/2014/main" id="{B55FF23A-3ED2-4126-5419-CDCF8AC1D7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C9103C-C4FE-31AF-4560-0976E8D103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A5721-A099-4053-AF3A-0677FBFA9B37}" type="slidenum">
              <a:rPr lang="en-US" smtClean="0"/>
              <a:t>‹#›</a:t>
            </a:fld>
            <a:endParaRPr lang="en-US"/>
          </a:p>
        </p:txBody>
      </p:sp>
    </p:spTree>
    <p:extLst>
      <p:ext uri="{BB962C8B-B14F-4D97-AF65-F5344CB8AC3E}">
        <p14:creationId xmlns:p14="http://schemas.microsoft.com/office/powerpoint/2010/main" val="3495495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hyperlink" Target="https://grants.nih.gov/grants/policy/nihgps/html5/section_5/5_the_notice_of_award.htm" TargetMode="Externa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4.xml"/><Relationship Id="rId1" Type="http://schemas.openxmlformats.org/officeDocument/2006/relationships/tags" Target="../tags/tag82.xml"/><Relationship Id="rId4" Type="http://schemas.openxmlformats.org/officeDocument/2006/relationships/hyperlink" Target="https://grants.nih.gov/grants-process/award/accepting-award" TargetMode="Externa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82.jpeg"/></Relationships>
</file>

<file path=ppt/slides/_rels/slide10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notesSlide" Target="../notesSlides/notesSlide46.xml"/><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84.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hyperlink" Target="https://www.era.nih.gov/erahelp/commons/commons/prior_approval%20module/prior_approval.htm" TargetMode="External"/><Relationship Id="rId2" Type="http://schemas.openxmlformats.org/officeDocument/2006/relationships/hyperlink" Target="https://grants.nih.gov/grants/policy/nihgps/html5/section_8/8.1.2_prior_approval_requirements.htm" TargetMode="External"/><Relationship Id="rId1" Type="http://schemas.openxmlformats.org/officeDocument/2006/relationships/slideLayout" Target="../slideLayouts/slideLayout4.xml"/><Relationship Id="rId4" Type="http://schemas.openxmlformats.org/officeDocument/2006/relationships/image" Target="../media/image83.gi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hyperlink" Target="https://sharing.nih.gov/other-sharing-policies/nih-institute-and-center-data-sharing-policies" TargetMode="External"/><Relationship Id="rId2" Type="http://schemas.openxmlformats.org/officeDocument/2006/relationships/hyperlink" Target="https://sharing.nih.gov/data-management-and-sharing-policy" TargetMode="Externa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85.xml"/><Relationship Id="rId5" Type="http://schemas.openxmlformats.org/officeDocument/2006/relationships/image" Target="../media/image23.png"/><Relationship Id="rId4" Type="http://schemas.openxmlformats.org/officeDocument/2006/relationships/image" Target="../media/image85.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86.xml"/></Relationships>
</file>

<file path=ppt/slides/_rels/slide114.xml.rels><?xml version="1.0" encoding="UTF-8" standalone="yes"?>
<Relationships xmlns="http://schemas.openxmlformats.org/package/2006/relationships"><Relationship Id="rId3" Type="http://schemas.openxmlformats.org/officeDocument/2006/relationships/hyperlink" Target="https://grants.nih.gov/" TargetMode="External"/><Relationship Id="rId2" Type="http://schemas.openxmlformats.org/officeDocument/2006/relationships/slideLayout" Target="../slideLayouts/slideLayout4.xml"/><Relationship Id="rId1" Type="http://schemas.openxmlformats.org/officeDocument/2006/relationships/tags" Target="../tags/tag87.xml"/><Relationship Id="rId4" Type="http://schemas.openxmlformats.org/officeDocument/2006/relationships/image" Target="../media/image86.png"/></Relationships>
</file>

<file path=ppt/slides/_rels/slide1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4.xml"/><Relationship Id="rId1" Type="http://schemas.openxmlformats.org/officeDocument/2006/relationships/tags" Target="../tags/tag88.xml"/></Relationships>
</file>

<file path=ppt/slides/_rels/slide1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89.xml"/></Relationships>
</file>

<file path=ppt/slides/_rels/slide1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4.xml"/><Relationship Id="rId1" Type="http://schemas.openxmlformats.org/officeDocument/2006/relationships/tags" Target="../tags/tag90.xml"/></Relationships>
</file>

<file path=ppt/slides/_rels/slide1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4.xml"/><Relationship Id="rId1" Type="http://schemas.openxmlformats.org/officeDocument/2006/relationships/tags" Target="../tags/tag91.xml"/><Relationship Id="rId4" Type="http://schemas.openxmlformats.org/officeDocument/2006/relationships/hyperlink" Target="https://report.nih.gov/"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4.xml"/><Relationship Id="rId1" Type="http://schemas.openxmlformats.org/officeDocument/2006/relationships/tags" Target="../tags/tag92.xml"/></Relationships>
</file>

<file path=ppt/slides/_rels/slide12.xml.rels><?xml version="1.0" encoding="UTF-8" standalone="yes"?>
<Relationships xmlns="http://schemas.openxmlformats.org/package/2006/relationships"><Relationship Id="rId3" Type="http://schemas.openxmlformats.org/officeDocument/2006/relationships/hyperlink" Target="https://grants.nih.gov/" TargetMode="Externa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8.png"/></Relationships>
</file>

<file path=ppt/slides/_rels/slide1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4.xml"/><Relationship Id="rId1" Type="http://schemas.openxmlformats.org/officeDocument/2006/relationships/tags" Target="../tags/tag93.xml"/><Relationship Id="rId5" Type="http://schemas.openxmlformats.org/officeDocument/2006/relationships/image" Target="../media/image94.png"/><Relationship Id="rId4" Type="http://schemas.openxmlformats.org/officeDocument/2006/relationships/image" Target="../media/image93.png"/></Relationships>
</file>

<file path=ppt/slides/_rels/slide1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4.xml"/><Relationship Id="rId1" Type="http://schemas.openxmlformats.org/officeDocument/2006/relationships/tags" Target="../tags/tag94.xml"/><Relationship Id="rId5" Type="http://schemas.openxmlformats.org/officeDocument/2006/relationships/image" Target="../media/image95.png"/><Relationship Id="rId4" Type="http://schemas.openxmlformats.org/officeDocument/2006/relationships/image" Target="../media/image93.png"/></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4.xml"/><Relationship Id="rId1" Type="http://schemas.openxmlformats.org/officeDocument/2006/relationships/tags" Target="../tags/tag95.xml"/></Relationships>
</file>

<file path=ppt/slides/_rels/slide1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4.xml"/><Relationship Id="rId1" Type="http://schemas.openxmlformats.org/officeDocument/2006/relationships/tags" Target="../tags/tag96.xml"/></Relationships>
</file>

<file path=ppt/slides/_rels/slide1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4.xml"/><Relationship Id="rId1" Type="http://schemas.openxmlformats.org/officeDocument/2006/relationships/tags" Target="../tags/tag97.xml"/><Relationship Id="rId6" Type="http://schemas.openxmlformats.org/officeDocument/2006/relationships/hyperlink" Target="https://grants.nih.gov/policy-and-compliance/notice-of-policy-changes" TargetMode="External"/><Relationship Id="rId5" Type="http://schemas.openxmlformats.org/officeDocument/2006/relationships/image" Target="../media/image99.png"/><Relationship Id="rId4" Type="http://schemas.openxmlformats.org/officeDocument/2006/relationships/hyperlink" Target="https://grants.nih.gov/policy-and-compliance/nihgps"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4.xml"/><Relationship Id="rId1" Type="http://schemas.openxmlformats.org/officeDocument/2006/relationships/tags" Target="../tags/tag98.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99.xml"/><Relationship Id="rId4" Type="http://schemas.openxmlformats.org/officeDocument/2006/relationships/image" Target="../media/image101.png"/></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4.xml"/><Relationship Id="rId1" Type="http://schemas.openxmlformats.org/officeDocument/2006/relationships/tags" Target="../tags/tag100.xml"/></Relationships>
</file>

<file path=ppt/slides/_rels/slide1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50.xml"/><Relationship Id="rId7"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23.png"/><Relationship Id="rId5" Type="http://schemas.openxmlformats.org/officeDocument/2006/relationships/image" Target="../media/image59.png"/><Relationship Id="rId4" Type="http://schemas.openxmlformats.org/officeDocument/2006/relationships/image" Target="../media/image9.png"/><Relationship Id="rId9" Type="http://schemas.openxmlformats.org/officeDocument/2006/relationships/image" Target="../media/image104.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02.xml"/><Relationship Id="rId5" Type="http://schemas.openxmlformats.org/officeDocument/2006/relationships/image" Target="../media/image9.png"/><Relationship Id="rId4" Type="http://schemas.openxmlformats.org/officeDocument/2006/relationships/image" Target="../media/image10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hyperlink" Target="https://grants.nih.gov/funding/find-a-fit-for-your-research-nih-institutes-centers-offices" TargetMode="Externa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hyperlink" Target="https://grants.nih.gov/grants-process/plan-to-apply/find-your-opportunity-contacts-and-due-dates/understand-funding-opportuniti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grants.nih.gov/funding/nih-guide-for-grants-and-contracts/parent-announcements" TargetMode="External"/><Relationship Id="rId7" Type="http://schemas.openxmlformats.org/officeDocument/2006/relationships/hyperlink" Target="https://grants.nih.gov/funding/nih-guide-for-grants-and-contracts/subscribe" TargetMode="Externa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32.png"/><Relationship Id="rId5" Type="http://schemas.openxmlformats.org/officeDocument/2006/relationships/hyperlink" Target="https://seed.nih.gov/" TargetMode="External"/><Relationship Id="rId4" Type="http://schemas.openxmlformats.org/officeDocument/2006/relationships/hyperlink" Target="https://grants.gov/search-grant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grants.nih.gov/funding/nih-guide-for-grants-and-contracts/parent-announcements" TargetMode="Externa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hyperlink" Target="https://grants.nih.gov/grants-process/plan-to-apply/find-your-opportunity-contacts-and-due-dates/understand-funding-opportunities" TargetMode="Externa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sv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hyperlink" Target="https://grants.nih.gov/funding/activity-codes/R01/katz-esi-r01" TargetMode="Externa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hyperlink" Target="https://grants.nih.gov/policy-and-compliance/policy-topics/early-stage-investigator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grants.nih.gov/help/ic-staff-roles" TargetMode="Externa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hyperlink" Target="https://grants.nih.gov/help/ic-staff-roles#program-officials" TargetMode="External"/><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hyperlink" Target="https://grants.nih.gov/help/ic-staff-roles#scientific-review-officers" TargetMode="External"/><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hyperlink" Target="https://grants.nih.gov/help/ic-staff-roles#grants-management-officers" TargetMode="External"/><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hyperlink" Target="https://grants.nih.gov/new-to-nih/organization-registration" TargetMode="Externa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sciencv/" TargetMode="Externa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hyperlink" Target="https://grants.nih.gov/new-to-nih/investigators-and-other-users" TargetMode="External"/><Relationship Id="rId5" Type="http://schemas.openxmlformats.org/officeDocument/2006/relationships/hyperlink" Target="https://grants.nih.gov/grants/guide/notice-files/NOT-OD-24-163.html" TargetMode="External"/><Relationship Id="rId4" Type="http://schemas.openxmlformats.org/officeDocument/2006/relationships/hyperlink" Target="https://orcid.org/" TargetMode="Externa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34.pn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8" Type="http://schemas.openxmlformats.org/officeDocument/2006/relationships/hyperlink" Target="https://grants.nih.gov/grants-process/plan-to-apply/organize-your-time-to-complete-the-application" TargetMode="External"/><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notesSlide" Target="../notesSlides/notesSlide9.xml"/><Relationship Id="rId21" Type="http://schemas.openxmlformats.org/officeDocument/2006/relationships/image" Target="../media/image21.svg"/><Relationship Id="rId7" Type="http://schemas.openxmlformats.org/officeDocument/2006/relationships/hyperlink" Target="https://grants.nih.gov/grants-process/plan-to-apply/follow-nih-application-policies-and-requirements" TargetMode="External"/><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slideLayout" Target="../slideLayouts/slideLayout4.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32.xml"/><Relationship Id="rId6" Type="http://schemas.openxmlformats.org/officeDocument/2006/relationships/hyperlink" Target="https://grants.nih.gov/grants-process/plan-to-apply/find-your-opportunity-contacts-and-due-dates" TargetMode="External"/><Relationship Id="rId11" Type="http://schemas.openxmlformats.org/officeDocument/2006/relationships/image" Target="../media/image11.svg"/><Relationship Id="rId5" Type="http://schemas.openxmlformats.org/officeDocument/2006/relationships/hyperlink" Target="https://grants.nih.gov/grants-process/plan-to-apply/consider-your-idea-resources-and-collaborators" TargetMode="External"/><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hyperlink" Target="https://grants.nih.gov/grants-process/plan-to-apply/plan-within-your-organization" TargetMode="External"/><Relationship Id="rId9" Type="http://schemas.openxmlformats.org/officeDocument/2006/relationships/image" Target="../media/image35.png"/><Relationship Id="rId1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hyperlink" Target="https://grants.nih.gov/news-events/podcasts" TargetMode="Externa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38.png"/><Relationship Id="rId4" Type="http://schemas.openxmlformats.org/officeDocument/2006/relationships/hyperlink" Target="https://www.youtube.com/user/NIHgrants"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40.png"/><Relationship Id="rId5" Type="http://schemas.openxmlformats.org/officeDocument/2006/relationships/hyperlink" Target="https://researchtraining.nih.gov/" TargetMode="Externa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41.png"/><Relationship Id="rId4" Type="http://schemas.openxmlformats.org/officeDocument/2006/relationships/hyperlink" Target="https://reporter.nih.gov/"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hyperlink" Target="https://grants.nih.gov/grants-process/write-application/advice-on-application-sections#letters-of-support,-reference-letters,-and-other-letters" TargetMode="External"/><Relationship Id="rId4" Type="http://schemas.openxmlformats.org/officeDocument/2006/relationships/hyperlink" Target="https://reporter.nih.gov/matchmaker"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hyperlink" Target="https://grants.nih.gov/grants-process/plan-to-apply/find-your-opportunity-contacts-and-due-dates/understand-funding-opportunities" TargetMode="Externa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hyperlink" Target="https://grants.nih.gov/funding/nih-guide-for-grants-and-contracts/parent-announcements" TargetMode="External"/><Relationship Id="rId5" Type="http://schemas.openxmlformats.org/officeDocument/2006/relationships/hyperlink" Target="https://grants.nih.gov/funding/nih-guide-for-grants-and-contracts" TargetMode="Externa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hyperlink" Target="https://grants.nih.gov/funding/find-a-fit-for-your-research-nih-institutes-centers-office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notesSlide" Target="../notesSlides/notesSlide4.xml"/><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slideLayout" Target="../slideLayouts/slideLayout4.xml"/><Relationship Id="rId16" Type="http://schemas.openxmlformats.org/officeDocument/2006/relationships/hyperlink" Target="https://grants.nih.gov/grants-process/award/accepting-award" TargetMode="External"/><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hyperlink" Target="https://reporter.nih.gov/matchmaker"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hyperlink" Target="https://grants.nih.gov/new-to-nih/information-for/foreign-grants"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42.xml"/><Relationship Id="rId4" Type="http://schemas.openxmlformats.org/officeDocument/2006/relationships/hyperlink" Target="https://grants.nih.gov/grants-process/submit/submission-policies/standard-due-dates"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grants.nih.gov/policy-and-compliance" TargetMode="External"/><Relationship Id="rId3" Type="http://schemas.openxmlformats.org/officeDocument/2006/relationships/hyperlink" Target="https://grants.nih.gov/grants-process/submit/submission-policies" TargetMode="External"/><Relationship Id="rId7" Type="http://schemas.openxmlformats.org/officeDocument/2006/relationships/hyperlink" Target="https://grants.nih.gov/policy-and-compliance/policy-topics/reproducibility"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grants.nih.gov/policy-and-compliance/policy-topics/foreign-interference" TargetMode="External"/><Relationship Id="rId5" Type="http://schemas.openxmlformats.org/officeDocument/2006/relationships/hyperlink" Target="https://grants.nih.gov/policy-and-compliance/policy-topics/fcoi" TargetMode="External"/><Relationship Id="rId4" Type="http://schemas.openxmlformats.org/officeDocument/2006/relationships/hyperlink" Target="https://sharing.nih.gov/" TargetMode="External"/><Relationship Id="rId9"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hyperlink" Target="https://grants.nih.gov/policy-and-compliance/policy-topics/human-subjects"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hyperlink" Target="https://olaw.nih.gov/" TargetMode="External"/><Relationship Id="rId4" Type="http://schemas.openxmlformats.org/officeDocument/2006/relationships/hyperlink" Target="https://grants.nih.gov/policy-and-compliance/policy-topics/clinical-trials"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49.pn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8" Type="http://schemas.openxmlformats.org/officeDocument/2006/relationships/hyperlink" Target="https://grants.nih.gov/grants-process/write-application/samples-applications-and-documents" TargetMode="External"/><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notesSlide" Target="../notesSlides/notesSlide23.xml"/><Relationship Id="rId21" Type="http://schemas.openxmlformats.org/officeDocument/2006/relationships/image" Target="../media/image21.svg"/><Relationship Id="rId7" Type="http://schemas.openxmlformats.org/officeDocument/2006/relationships/hyperlink" Target="https://grants.nih.gov/grants-process/write-application/advice-on-application-sections" TargetMode="External"/><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slideLayout" Target="../slideLayouts/slideLayout4.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45.xml"/><Relationship Id="rId6" Type="http://schemas.openxmlformats.org/officeDocument/2006/relationships/hyperlink" Target="https://grants.nih.gov/grants-process/write-application/general-grant-writing-tips" TargetMode="External"/><Relationship Id="rId11" Type="http://schemas.openxmlformats.org/officeDocument/2006/relationships/image" Target="../media/image11.svg"/><Relationship Id="rId5" Type="http://schemas.openxmlformats.org/officeDocument/2006/relationships/hyperlink" Target="https://grants.nih.gov/grants-process/write-application/forms-directory" TargetMode="External"/><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hyperlink" Target="https://grants.nih.gov/grants-process/write-application/how-to-apply-application-guide" TargetMode="External"/><Relationship Id="rId9" Type="http://schemas.openxmlformats.org/officeDocument/2006/relationships/hyperlink" Target="https://grants.nih.gov/grants-process/write-application" TargetMode="External"/><Relationship Id="rId1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hyperlink" Target="https://grants.nih.gov/grants-process/write-application/how-to-apply-application-guide" TargetMode="External"/><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3.pn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hyperlink" Target="https://grants.nih.gov/grants-process/write-application/forms-directory" TargetMode="External"/><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hyperlink" Target="https://grants.nih.gov/grants-process/write-application/how-to-apply-application-guide/format-attachments"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grants.nih.gov/grants-process/write-application/how-to-apply-application-guide/page-limits" TargetMode="External"/><Relationship Id="rId2" Type="http://schemas.openxmlformats.org/officeDocument/2006/relationships/hyperlink" Target="https://grants.nih.gov/grants-process/write-application/how-to-apply-application-guide/rules-for-text-fields"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hyperlink" Target="https://grants.nih.gov/grants-process/write-application/advice-on-application-sections#specific-aims" TargetMode="Externa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hyperlink" Target="https://grants.nih.gov/grants-process/write-application/advice-on-application-sections#research-strategy"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hyperlink" Target="https://grants.nih.gov/grants-process/write-application/advice-on-application-sections/develop-your-budget"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hyperlink" Target="https://grants.nih.gov/new-to-nih"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grants.nih.gov/grants-process/write-application/samples-applications-and-documents#nih-formats,-sample-language,-and-other-examples" TargetMode="External"/><Relationship Id="rId2" Type="http://schemas.openxmlformats.org/officeDocument/2006/relationships/hyperlink" Target="https://grants.nih.gov/grants-process/write-application/samples-applications-and-documents#sample-grant-applications" TargetMode="Externa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hyperlink" Target="https://images.nigms.nih.gov/pages/DetailPage.aspx?imageid2=5881" TargetMode="External"/><Relationship Id="rId5" Type="http://schemas.openxmlformats.org/officeDocument/2006/relationships/hyperlink" Target="https://grants.nih.gov/" TargetMode="External"/><Relationship Id="rId4" Type="http://schemas.openxmlformats.org/officeDocument/2006/relationships/image" Target="../media/image52.tif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48.xml"/><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54.png"/><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notesSlide" Target="../notesSlides/notesSlide28.xml"/><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slideLayout" Target="../slideLayouts/slideLayout4.xml"/><Relationship Id="rId16" Type="http://schemas.openxmlformats.org/officeDocument/2006/relationships/image" Target="../media/image21.svg"/><Relationship Id="rId1" Type="http://schemas.openxmlformats.org/officeDocument/2006/relationships/tags" Target="../tags/tag50.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hyperlink" Target="https://grants.nih.gov/grants-process/submit" TargetMode="External"/><Relationship Id="rId9" Type="http://schemas.openxmlformats.org/officeDocument/2006/relationships/image" Target="../media/image14.png"/><Relationship Id="rId14" Type="http://schemas.openxmlformats.org/officeDocument/2006/relationships/image" Target="../media/image19.sv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hyperlink" Target="https://www.era.nih.gov/need-help" TargetMode="External"/><Relationship Id="rId5" Type="http://schemas.openxmlformats.org/officeDocument/2006/relationships/hyperlink" Target="https://grants.nih.gov/grants-process/submit/submission-policies/dealing-with-system-issues" TargetMode="External"/><Relationship Id="rId4" Type="http://schemas.openxmlformats.org/officeDocument/2006/relationships/hyperlink" Target="https://grants.nih.gov/grants/guide/notice-files/not-od-15-039.html"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grants.nih.gov/grants-process/submit/submit-track-view" TargetMode="External"/><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69.xml.rels><?xml version="1.0" encoding="UTF-8" standalone="yes"?>
<Relationships xmlns="http://schemas.openxmlformats.org/package/2006/relationships"><Relationship Id="rId3" Type="http://schemas.openxmlformats.org/officeDocument/2006/relationships/hyperlink" Target="https://grants.nih.gov/grants-process/submit/how-we-check-for-completeness" TargetMode="External"/><Relationship Id="rId2" Type="http://schemas.openxmlformats.org/officeDocument/2006/relationships/slideLayout" Target="../slideLayouts/slideLayout4.xml"/><Relationship Id="rId1" Type="http://schemas.openxmlformats.org/officeDocument/2006/relationships/tags" Target="../tags/tag5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54.png"/><Relationship Id="rId4" Type="http://schemas.openxmlformats.org/officeDocument/2006/relationships/image" Target="../media/image55.jpeg"/></Relationships>
</file>

<file path=ppt/slides/_rels/slide7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31.xml"/><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slideLayout" Target="../slideLayouts/slideLayout4.xml"/><Relationship Id="rId16" Type="http://schemas.openxmlformats.org/officeDocument/2006/relationships/image" Target="../media/image20.png"/><Relationship Id="rId1" Type="http://schemas.openxmlformats.org/officeDocument/2006/relationships/tags" Target="../tags/tag56.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hyperlink" Target="https://public.csr.nih.gov/ForApplicants/SubmissionAndAssignment/DRR/assignmentprocess" TargetMode="External"/><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hyperlink" Target="https://grants.nih.gov/grants-process/review/receipt-referral" TargetMode="External"/><Relationship Id="rId9" Type="http://schemas.openxmlformats.org/officeDocument/2006/relationships/image" Target="../media/image13.svg"/><Relationship Id="rId14" Type="http://schemas.openxmlformats.org/officeDocument/2006/relationships/image" Target="../media/image18.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74.xml.rels><?xml version="1.0" encoding="UTF-8" standalone="yes"?>
<Relationships xmlns="http://schemas.openxmlformats.org/package/2006/relationships"><Relationship Id="rId3" Type="http://schemas.openxmlformats.org/officeDocument/2006/relationships/hyperlink" Target="https://reporter.nih.gov/matchmaker" TargetMode="External"/><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60.xml"/></Relationships>
</file>

<file path=ppt/slides/_rels/slide76.xml.rels><?xml version="1.0" encoding="UTF-8" standalone="yes"?>
<Relationships xmlns="http://schemas.openxmlformats.org/package/2006/relationships"><Relationship Id="rId3" Type="http://schemas.openxmlformats.org/officeDocument/2006/relationships/hyperlink" Target="https://art.csr.nih.gov/ART/" TargetMode="External"/><Relationship Id="rId2" Type="http://schemas.openxmlformats.org/officeDocument/2006/relationships/slideLayout" Target="../slideLayouts/slideLayout4.xml"/><Relationship Id="rId1" Type="http://schemas.openxmlformats.org/officeDocument/2006/relationships/tags" Target="../tags/tag61.xml"/><Relationship Id="rId4" Type="http://schemas.openxmlformats.org/officeDocument/2006/relationships/hyperlink" Target="https://public.csr.nih.gov/StudySections"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62.xml"/><Relationship Id="rId4" Type="http://schemas.openxmlformats.org/officeDocument/2006/relationships/image" Target="../media/image57.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59.png"/><Relationship Id="rId4" Type="http://schemas.openxmlformats.org/officeDocument/2006/relationships/image" Target="../media/image58.jpeg"/></Relationships>
</file>

<file path=ppt/slides/_rels/slide7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34.xml"/><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slideLayout" Target="../slideLayouts/slideLayout4.xml"/><Relationship Id="rId16" Type="http://schemas.openxmlformats.org/officeDocument/2006/relationships/image" Target="../media/image20.png"/><Relationship Id="rId1" Type="http://schemas.openxmlformats.org/officeDocument/2006/relationships/tags" Target="../tags/tag6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hyperlink" Target="https://grants.nih.gov/policy-and-compliance/policy-topics/peer-review" TargetMode="External"/><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hyperlink" Target="https://grants.nih.gov/grants-process/review" TargetMode="External"/><Relationship Id="rId9" Type="http://schemas.openxmlformats.org/officeDocument/2006/relationships/image" Target="../media/image13.sv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33.xml"/><Relationship Id="rId1" Type="http://schemas.openxmlformats.org/officeDocument/2006/relationships/tags" Target="../tags/tag6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3.xml"/><Relationship Id="rId1" Type="http://schemas.openxmlformats.org/officeDocument/2006/relationships/tags" Target="../tags/tag66.xml"/><Relationship Id="rId5" Type="http://schemas.openxmlformats.org/officeDocument/2006/relationships/image" Target="../media/image62.jpeg"/><Relationship Id="rId4" Type="http://schemas.openxmlformats.org/officeDocument/2006/relationships/image" Target="../media/image61.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3.xml"/><Relationship Id="rId1" Type="http://schemas.openxmlformats.org/officeDocument/2006/relationships/tags" Target="../tags/tag67.xml"/><Relationship Id="rId5" Type="http://schemas.openxmlformats.org/officeDocument/2006/relationships/image" Target="../media/image63.jpeg"/><Relationship Id="rId4" Type="http://schemas.openxmlformats.org/officeDocument/2006/relationships/hyperlink" Target="https://public.era.nih.gov/pubroster/rosterIndex.era" TargetMode="Externa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3.xml"/><Relationship Id="rId1" Type="http://schemas.openxmlformats.org/officeDocument/2006/relationships/tags" Target="../tags/tag68.xml"/><Relationship Id="rId4" Type="http://schemas.openxmlformats.org/officeDocument/2006/relationships/image" Target="../media/image64.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3.xml"/><Relationship Id="rId1" Type="http://schemas.openxmlformats.org/officeDocument/2006/relationships/tags" Target="../tags/tag69.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3.xml"/><Relationship Id="rId1" Type="http://schemas.openxmlformats.org/officeDocument/2006/relationships/tags" Target="../tags/tag70.xml"/><Relationship Id="rId5" Type="http://schemas.openxmlformats.org/officeDocument/2006/relationships/hyperlink" Target="https://grants.nih.gov/policy-and-compliance/policy-topics/peer-review/simplifying-review" TargetMode="External"/><Relationship Id="rId4" Type="http://schemas.openxmlformats.org/officeDocument/2006/relationships/image" Target="../media/image66.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3.xml"/><Relationship Id="rId1" Type="http://schemas.openxmlformats.org/officeDocument/2006/relationships/tags" Target="../tags/tag71.xml"/><Relationship Id="rId5" Type="http://schemas.openxmlformats.org/officeDocument/2006/relationships/image" Target="../media/image67.jpeg"/><Relationship Id="rId4" Type="http://schemas.openxmlformats.org/officeDocument/2006/relationships/hyperlink" Target="https://www.youtube.com/watch?v=fAFth5aiBpU"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33.xml"/><Relationship Id="rId1" Type="http://schemas.openxmlformats.org/officeDocument/2006/relationships/tags" Target="../tags/tag72.xml"/><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3.xml"/><Relationship Id="rId1" Type="http://schemas.openxmlformats.org/officeDocument/2006/relationships/tags" Target="../tags/tag73.xml"/><Relationship Id="rId4" Type="http://schemas.openxmlformats.org/officeDocument/2006/relationships/image" Target="../media/image69.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3.xml"/><Relationship Id="rId1" Type="http://schemas.openxmlformats.org/officeDocument/2006/relationships/tags" Target="../tags/tag74.xml"/><Relationship Id="rId4" Type="http://schemas.openxmlformats.org/officeDocument/2006/relationships/image" Target="../media/image70.jpeg"/></Relationships>
</file>

<file path=ppt/slides/_rels/slide9.xml.rels><?xml version="1.0" encoding="UTF-8" standalone="yes"?>
<Relationships xmlns="http://schemas.openxmlformats.org/package/2006/relationships"><Relationship Id="rId3" Type="http://schemas.openxmlformats.org/officeDocument/2006/relationships/hyperlink" Target="https://grants.nih.gov/funding/funding-categories" TargetMode="Externa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3.xml"/><Relationship Id="rId1" Type="http://schemas.openxmlformats.org/officeDocument/2006/relationships/tags" Target="../tags/tag75.xml"/><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hyperlink" Target="http://grants.nih.gov/grants/guide/notice-files/NOT-OD-11-064.html" TargetMode="External"/><Relationship Id="rId2" Type="http://schemas.openxmlformats.org/officeDocument/2006/relationships/slideLayout" Target="../slideLayouts/slideLayout33.xml"/><Relationship Id="rId1" Type="http://schemas.openxmlformats.org/officeDocument/2006/relationships/tags" Target="../tags/tag76.xml"/><Relationship Id="rId4" Type="http://schemas.openxmlformats.org/officeDocument/2006/relationships/image" Target="../media/image72.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9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notesSlide" Target="../notesSlides/notesSlide44.xml"/><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7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9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4.xml"/><Relationship Id="rId1" Type="http://schemas.openxmlformats.org/officeDocument/2006/relationships/tags" Target="../tags/tag79.xml"/></Relationships>
</file>

<file path=ppt/slides/_rels/slide9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slideLayout" Target="../slideLayouts/slideLayout4.xml"/><Relationship Id="rId1" Type="http://schemas.openxmlformats.org/officeDocument/2006/relationships/tags" Target="../tags/tag80.xml"/></Relationships>
</file>

<file path=ppt/slides/_rels/slide96.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hyperlink" Target="https://grants.nih.gov/grants/policy/nihgps/html5/section_2/2.5.1_just-in-time_procedures.htm" TargetMode="External"/><Relationship Id="rId2" Type="http://schemas.openxmlformats.org/officeDocument/2006/relationships/slideLayout" Target="../slideLayouts/slideLayout4.xml"/><Relationship Id="rId1" Type="http://schemas.openxmlformats.org/officeDocument/2006/relationships/tags" Target="../tags/tag81.xml"/></Relationships>
</file>

<file path=ppt/slides/_rels/slide98.xml.rels><?xml version="1.0" encoding="UTF-8" standalone="yes"?>
<Relationships xmlns="http://schemas.openxmlformats.org/package/2006/relationships"><Relationship Id="rId2" Type="http://schemas.openxmlformats.org/officeDocument/2006/relationships/hyperlink" Target="https://www.era.nih.gov/applicants/submit-jit.htm" TargetMode="Externa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descr="NIH Grants Process Primer: Application to Award&#10;Part One&#10;November 13, 2024&#10;National Institutes of Health&#10;Turning Discovery Into Health">
            <a:extLst>
              <a:ext uri="{FF2B5EF4-FFF2-40B4-BE49-F238E27FC236}">
                <a16:creationId xmlns:a16="http://schemas.microsoft.com/office/drawing/2014/main" id="{F6E3C460-C493-4BF5-98EF-095BF507A248}"/>
              </a:ext>
            </a:extLst>
          </p:cNvPr>
          <p:cNvSpPr>
            <a:spLocks noGrp="1"/>
          </p:cNvSpPr>
          <p:nvPr>
            <p:ph type="ctrTitle"/>
          </p:nvPr>
        </p:nvSpPr>
        <p:spPr>
          <a:xfrm>
            <a:off x="0" y="1670850"/>
            <a:ext cx="12192000" cy="2398715"/>
          </a:xfrm>
        </p:spPr>
        <p:txBody>
          <a:bodyPr/>
          <a:lstStyle/>
          <a:p>
            <a:r>
              <a:rPr lang="en-US" sz="6600" b="1">
                <a:solidFill>
                  <a:schemeClr val="tx1">
                    <a:lumMod val="75000"/>
                    <a:lumOff val="25000"/>
                  </a:schemeClr>
                </a:solidFill>
              </a:rPr>
              <a:t>NIH Grants Process Primer: Application to Award</a:t>
            </a:r>
          </a:p>
        </p:txBody>
      </p:sp>
      <p:sp>
        <p:nvSpPr>
          <p:cNvPr id="3" name="Content placeholder">
            <a:extLst>
              <a:ext uri="{FF2B5EF4-FFF2-40B4-BE49-F238E27FC236}">
                <a16:creationId xmlns:a16="http://schemas.microsoft.com/office/drawing/2014/main" id="{3CD69520-AF80-4D2F-A73D-1D59757AFA62}"/>
              </a:ext>
            </a:extLst>
          </p:cNvPr>
          <p:cNvSpPr>
            <a:spLocks noGrp="1"/>
          </p:cNvSpPr>
          <p:nvPr>
            <p:ph type="body" idx="1"/>
          </p:nvPr>
        </p:nvSpPr>
        <p:spPr>
          <a:xfrm>
            <a:off x="0" y="4404328"/>
            <a:ext cx="12192000" cy="694359"/>
          </a:xfrm>
        </p:spPr>
        <p:txBody>
          <a:bodyPr vert="horz" lIns="91440" tIns="45720" rIns="91440" bIns="45720" rtlCol="0" anchor="t">
            <a:normAutofit/>
          </a:bodyPr>
          <a:lstStyle/>
          <a:p>
            <a:r>
              <a:rPr lang="en-US" sz="2800">
                <a:solidFill>
                  <a:srgbClr val="20558A"/>
                </a:solidFill>
                <a:latin typeface="Open Sans ExtraBold"/>
                <a:ea typeface="Open Sans ExtraBold"/>
                <a:cs typeface="Open Sans ExtraBold"/>
              </a:rPr>
              <a:t>Part One | November 13, 2024</a:t>
            </a:r>
          </a:p>
        </p:txBody>
      </p:sp>
      <p:pic>
        <p:nvPicPr>
          <p:cNvPr id="5" name="Picture 4" descr="Top of NIH Building One, Roofline says National Institutes of Health above six large columns, with tree in front">
            <a:extLst>
              <a:ext uri="{FF2B5EF4-FFF2-40B4-BE49-F238E27FC236}">
                <a16:creationId xmlns:a16="http://schemas.microsoft.com/office/drawing/2014/main" id="{18084BC4-A89D-C54D-E613-941CB783622F}"/>
              </a:ext>
            </a:extLst>
          </p:cNvPr>
          <p:cNvPicPr>
            <a:picLocks noChangeAspect="1"/>
          </p:cNvPicPr>
          <p:nvPr/>
        </p:nvPicPr>
        <p:blipFill rotWithShape="1">
          <a:blip r:embed="rId4">
            <a:extLst>
              <a:ext uri="{28A0092B-C50C-407E-A947-70E740481C1C}">
                <a14:useLocalDpi xmlns:a14="http://schemas.microsoft.com/office/drawing/2010/main" val="0"/>
              </a:ext>
            </a:extLst>
          </a:blip>
          <a:srcRect t="22312" b="40989"/>
          <a:stretch/>
        </p:blipFill>
        <p:spPr>
          <a:xfrm>
            <a:off x="0" y="0"/>
            <a:ext cx="12192000" cy="1653820"/>
          </a:xfrm>
          <a:prstGeom prst="rect">
            <a:avLst/>
          </a:prstGeom>
        </p:spPr>
      </p:pic>
      <p:cxnSp>
        <p:nvCxnSpPr>
          <p:cNvPr id="11" name="Straight Connector 10">
            <a:extLst>
              <a:ext uri="{FF2B5EF4-FFF2-40B4-BE49-F238E27FC236}">
                <a16:creationId xmlns:a16="http://schemas.microsoft.com/office/drawing/2014/main" id="{2DFAFD2D-B386-6AC4-29C1-7DAF840084D2}"/>
              </a:ext>
              <a:ext uri="{C183D7F6-B498-43B3-948B-1728B52AA6E4}">
                <adec:decorative xmlns:adec="http://schemas.microsoft.com/office/drawing/2017/decorative" val="1"/>
              </a:ext>
            </a:extLst>
          </p:cNvPr>
          <p:cNvCxnSpPr/>
          <p:nvPr/>
        </p:nvCxnSpPr>
        <p:spPr>
          <a:xfrm>
            <a:off x="0" y="6429375"/>
            <a:ext cx="12192000" cy="0"/>
          </a:xfrm>
          <a:prstGeom prst="line">
            <a:avLst/>
          </a:prstGeom>
          <a:ln w="57150">
            <a:solidFill>
              <a:srgbClr val="94C4C1"/>
            </a:solidFil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925712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2CB671-F3A7-3265-8ED9-5CABCA85D6DE}"/>
              </a:ext>
            </a:extLst>
          </p:cNvPr>
          <p:cNvSpPr>
            <a:spLocks noGrp="1"/>
          </p:cNvSpPr>
          <p:nvPr>
            <p:ph type="title"/>
          </p:nvPr>
        </p:nvSpPr>
        <p:spPr/>
        <p:txBody>
          <a:bodyPr/>
          <a:lstStyle/>
          <a:p>
            <a:r>
              <a:rPr lang="en-US"/>
              <a:t>NIH by the Numbers (FY 2023)</a:t>
            </a:r>
          </a:p>
        </p:txBody>
      </p:sp>
      <p:pic>
        <p:nvPicPr>
          <p:cNvPr id="1026" name="Picture 2" descr="Infographic of FY 2023 Investments in Research. $34.9 Billion issued via 58,951 Grant Awards that supported research at 2, 743 universities, hospitals, small businesses, and organizations.">
            <a:extLst>
              <a:ext uri="{FF2B5EF4-FFF2-40B4-BE49-F238E27FC236}">
                <a16:creationId xmlns:a16="http://schemas.microsoft.com/office/drawing/2014/main" id="{2C179169-B891-6BDF-B387-833F4062D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45" y="1709738"/>
            <a:ext cx="10986155" cy="418847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82C9E8B-95D3-980F-411C-1BF3D1392ABA}"/>
              </a:ext>
            </a:extLst>
          </p:cNvPr>
          <p:cNvSpPr>
            <a:spLocks noGrp="1"/>
          </p:cNvSpPr>
          <p:nvPr>
            <p:ph type="sldNum" sz="quarter" idx="12"/>
          </p:nvPr>
        </p:nvSpPr>
        <p:spPr/>
        <p:txBody>
          <a:bodyPr/>
          <a:lstStyle/>
          <a:p>
            <a:fld id="{A7DDB576-49B3-42E2-89EA-6E35EA8EF806}" type="slidenum">
              <a:rPr lang="en-US" smtClean="0"/>
              <a:pPr/>
              <a:t>10</a:t>
            </a:fld>
            <a:endParaRPr lang="en-US"/>
          </a:p>
        </p:txBody>
      </p:sp>
    </p:spTree>
    <p:custDataLst>
      <p:tags r:id="rId1"/>
    </p:custDataLst>
    <p:extLst>
      <p:ext uri="{BB962C8B-B14F-4D97-AF65-F5344CB8AC3E}">
        <p14:creationId xmlns:p14="http://schemas.microsoft.com/office/powerpoint/2010/main" val="40509749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F26F-48A2-98E7-A4C0-E7D31EDCF566}"/>
              </a:ext>
            </a:extLst>
          </p:cNvPr>
          <p:cNvSpPr>
            <a:spLocks noGrp="1"/>
          </p:cNvSpPr>
          <p:nvPr>
            <p:ph type="title"/>
          </p:nvPr>
        </p:nvSpPr>
        <p:spPr/>
        <p:txBody>
          <a:bodyPr>
            <a:normAutofit fontScale="90000"/>
          </a:bodyPr>
          <a:lstStyle/>
          <a:p>
            <a:r>
              <a:rPr lang="en-US"/>
              <a:t>Ok, JIT is In…</a:t>
            </a:r>
            <a:br>
              <a:rPr lang="en-US"/>
            </a:br>
            <a:r>
              <a:rPr lang="en-US"/>
              <a:t>	  NIH IC has Completed Its Review…</a:t>
            </a:r>
            <a:br>
              <a:rPr lang="en-US"/>
            </a:br>
            <a:r>
              <a:rPr lang="en-US"/>
              <a:t>									     So…</a:t>
            </a:r>
          </a:p>
        </p:txBody>
      </p:sp>
      <p:sp>
        <p:nvSpPr>
          <p:cNvPr id="3" name="Content Placeholder 2">
            <a:extLst>
              <a:ext uri="{FF2B5EF4-FFF2-40B4-BE49-F238E27FC236}">
                <a16:creationId xmlns:a16="http://schemas.microsoft.com/office/drawing/2014/main" id="{5180B7A0-7F54-C253-9CD9-E156C72C6526}"/>
              </a:ext>
            </a:extLst>
          </p:cNvPr>
          <p:cNvSpPr>
            <a:spLocks noGrp="1"/>
          </p:cNvSpPr>
          <p:nvPr>
            <p:ph idx="1"/>
          </p:nvPr>
        </p:nvSpPr>
        <p:spPr>
          <a:xfrm>
            <a:off x="838200" y="1825625"/>
            <a:ext cx="10515600" cy="642272"/>
          </a:xfrm>
        </p:spPr>
        <p:txBody>
          <a:bodyPr/>
          <a:lstStyle/>
          <a:p>
            <a:pPr marL="0" indent="0" algn="ctr">
              <a:buNone/>
            </a:pPr>
            <a:r>
              <a:rPr lang="en-US" b="1">
                <a:solidFill>
                  <a:srgbClr val="20558A"/>
                </a:solidFill>
              </a:rPr>
              <a:t>Now it’s time to celebrate, right?</a:t>
            </a:r>
          </a:p>
          <a:p>
            <a:endParaRPr lang="en-US"/>
          </a:p>
        </p:txBody>
      </p:sp>
      <p:pic>
        <p:nvPicPr>
          <p:cNvPr id="4" name="Picture 2" descr="Number of people celebrating with champagne bottles">
            <a:extLst>
              <a:ext uri="{FF2B5EF4-FFF2-40B4-BE49-F238E27FC236}">
                <a16:creationId xmlns:a16="http://schemas.microsoft.com/office/drawing/2014/main" id="{8CF3602C-DF8F-7BB7-D9CA-E99C4616D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658" y="2529605"/>
            <a:ext cx="6014684" cy="339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8731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4B8CF-3D3D-F230-A62D-1C3CFF1AF2F3}"/>
              </a:ext>
            </a:extLst>
          </p:cNvPr>
          <p:cNvSpPr>
            <a:spLocks noGrp="1"/>
          </p:cNvSpPr>
          <p:nvPr>
            <p:ph type="title"/>
          </p:nvPr>
        </p:nvSpPr>
        <p:spPr/>
        <p:txBody>
          <a:bodyPr/>
          <a:lstStyle/>
          <a:p>
            <a:r>
              <a:rPr lang="en-US"/>
              <a:t>Notice of Award (</a:t>
            </a:r>
            <a:r>
              <a:rPr lang="en-US" err="1"/>
              <a:t>NoA</a:t>
            </a:r>
            <a:r>
              <a:rPr lang="en-US"/>
              <a:t>)</a:t>
            </a:r>
          </a:p>
        </p:txBody>
      </p:sp>
      <p:sp>
        <p:nvSpPr>
          <p:cNvPr id="3" name="Content Placeholder 2">
            <a:extLst>
              <a:ext uri="{FF2B5EF4-FFF2-40B4-BE49-F238E27FC236}">
                <a16:creationId xmlns:a16="http://schemas.microsoft.com/office/drawing/2014/main" id="{7FF6B7BD-3455-D19F-88DC-8362B0D0AB29}"/>
              </a:ext>
            </a:extLst>
          </p:cNvPr>
          <p:cNvSpPr>
            <a:spLocks noGrp="1"/>
          </p:cNvSpPr>
          <p:nvPr>
            <p:ph idx="1"/>
          </p:nvPr>
        </p:nvSpPr>
        <p:spPr>
          <a:xfrm>
            <a:off x="838200" y="1433590"/>
            <a:ext cx="10515600" cy="4850478"/>
          </a:xfrm>
        </p:spPr>
        <p:txBody>
          <a:bodyPr>
            <a:normAutofit/>
          </a:bodyPr>
          <a:lstStyle/>
          <a:p>
            <a:r>
              <a:rPr lang="en-US"/>
              <a:t>Legally binding document</a:t>
            </a:r>
          </a:p>
          <a:p>
            <a:r>
              <a:rPr lang="en-US"/>
              <a:t>Identifies, among other things:</a:t>
            </a:r>
          </a:p>
          <a:p>
            <a:pPr lvl="1">
              <a:buFont typeface="Courier New" panose="02070309020205020404" pitchFamily="49" charset="0"/>
              <a:buChar char="o"/>
            </a:pPr>
            <a:r>
              <a:rPr lang="en-US"/>
              <a:t>Grant #</a:t>
            </a:r>
          </a:p>
          <a:p>
            <a:pPr lvl="1">
              <a:buFont typeface="Courier New" panose="02070309020205020404" pitchFamily="49" charset="0"/>
              <a:buChar char="o"/>
            </a:pPr>
            <a:r>
              <a:rPr lang="en-US"/>
              <a:t>Recipient Information, including Employer Identification Number</a:t>
            </a:r>
          </a:p>
          <a:p>
            <a:pPr lvl="1">
              <a:buFont typeface="Courier New" panose="02070309020205020404" pitchFamily="49" charset="0"/>
              <a:buChar char="o"/>
            </a:pPr>
            <a:r>
              <a:rPr lang="en-US"/>
              <a:t>PI/PD</a:t>
            </a:r>
          </a:p>
          <a:p>
            <a:pPr lvl="1">
              <a:buFont typeface="Courier New" panose="02070309020205020404" pitchFamily="49" charset="0"/>
              <a:buChar char="o"/>
            </a:pPr>
            <a:r>
              <a:rPr lang="en-US"/>
              <a:t>Federal Agency Information</a:t>
            </a:r>
          </a:p>
          <a:p>
            <a:pPr lvl="1">
              <a:buFont typeface="Courier New" panose="02070309020205020404" pitchFamily="49" charset="0"/>
              <a:buChar char="o"/>
            </a:pPr>
            <a:r>
              <a:rPr lang="en-US"/>
              <a:t>Federal Award Information</a:t>
            </a:r>
          </a:p>
          <a:p>
            <a:r>
              <a:rPr lang="en-US"/>
              <a:t>Communicates the transmission of $ - direct and indirect costs – and anticipated period of support</a:t>
            </a:r>
          </a:p>
          <a:p>
            <a:r>
              <a:rPr lang="en-US"/>
              <a:t>Provides the contact info for the assigned NIH Grants Management Specialist and Program Official</a:t>
            </a:r>
          </a:p>
          <a:p>
            <a:pPr marL="0" indent="0">
              <a:buNone/>
            </a:pPr>
            <a:endParaRPr lang="en-US"/>
          </a:p>
        </p:txBody>
      </p:sp>
      <p:sp>
        <p:nvSpPr>
          <p:cNvPr id="4" name="TextBox 3">
            <a:extLst>
              <a:ext uri="{FF2B5EF4-FFF2-40B4-BE49-F238E27FC236}">
                <a16:creationId xmlns:a16="http://schemas.microsoft.com/office/drawing/2014/main" id="{D14F8555-7F6D-5C11-F3A2-93E2B5A3897D}"/>
              </a:ext>
            </a:extLst>
          </p:cNvPr>
          <p:cNvSpPr txBox="1"/>
          <p:nvPr/>
        </p:nvSpPr>
        <p:spPr>
          <a:xfrm>
            <a:off x="3214762" y="6099402"/>
            <a:ext cx="6746362" cy="369332"/>
          </a:xfrm>
          <a:prstGeom prst="rect">
            <a:avLst/>
          </a:prstGeom>
          <a:solidFill>
            <a:srgbClr val="C9E1E0"/>
          </a:solidFill>
        </p:spPr>
        <p:txBody>
          <a:bodyPr wrap="square" rtlCol="0">
            <a:spAutoFit/>
          </a:bodyPr>
          <a:lstStyle/>
          <a:p>
            <a:r>
              <a:rPr lang="en-US"/>
              <a:t>Resource: </a:t>
            </a:r>
            <a:r>
              <a:rPr lang="en-US">
                <a:solidFill>
                  <a:srgbClr val="20558A"/>
                </a:solidFill>
                <a:hlinkClick r:id="rId2">
                  <a:extLst>
                    <a:ext uri="{A12FA001-AC4F-418D-AE19-62706E023703}">
                      <ahyp:hlinkClr xmlns:ahyp="http://schemas.microsoft.com/office/drawing/2018/hyperlinkcolor" val="tx"/>
                    </a:ext>
                  </a:extLst>
                </a:hlinkClick>
              </a:rPr>
              <a:t>NIH Grants Policy Statement - The Notice of Award</a:t>
            </a:r>
            <a:r>
              <a:rPr lang="en-US">
                <a:solidFill>
                  <a:srgbClr val="20558A"/>
                </a:solidFill>
              </a:rPr>
              <a:t> </a:t>
            </a:r>
          </a:p>
        </p:txBody>
      </p:sp>
    </p:spTree>
    <p:extLst>
      <p:ext uri="{BB962C8B-B14F-4D97-AF65-F5344CB8AC3E}">
        <p14:creationId xmlns:p14="http://schemas.microsoft.com/office/powerpoint/2010/main" val="11138422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92EA-D2C2-51A0-D188-C9AA89DFB5C0}"/>
              </a:ext>
            </a:extLst>
          </p:cNvPr>
          <p:cNvSpPr>
            <a:spLocks noGrp="1"/>
          </p:cNvSpPr>
          <p:nvPr>
            <p:ph type="title"/>
          </p:nvPr>
        </p:nvSpPr>
        <p:spPr/>
        <p:txBody>
          <a:bodyPr/>
          <a:lstStyle/>
          <a:p>
            <a:r>
              <a:rPr lang="en-US"/>
              <a:t>What else to know about the </a:t>
            </a:r>
            <a:r>
              <a:rPr lang="en-US" err="1"/>
              <a:t>NoA</a:t>
            </a:r>
            <a:r>
              <a:rPr lang="en-US"/>
              <a:t>?</a:t>
            </a:r>
          </a:p>
        </p:txBody>
      </p:sp>
      <p:sp>
        <p:nvSpPr>
          <p:cNvPr id="3" name="Content Placeholder 2">
            <a:extLst>
              <a:ext uri="{FF2B5EF4-FFF2-40B4-BE49-F238E27FC236}">
                <a16:creationId xmlns:a16="http://schemas.microsoft.com/office/drawing/2014/main" id="{718FA5A3-F9A9-DAAC-4BEE-03FC424E66F2}"/>
              </a:ext>
            </a:extLst>
          </p:cNvPr>
          <p:cNvSpPr>
            <a:spLocks noGrp="1"/>
          </p:cNvSpPr>
          <p:nvPr>
            <p:ph idx="1"/>
          </p:nvPr>
        </p:nvSpPr>
        <p:spPr>
          <a:xfrm>
            <a:off x="838200" y="1682750"/>
            <a:ext cx="10515600" cy="4351338"/>
          </a:xfrm>
        </p:spPr>
        <p:txBody>
          <a:bodyPr/>
          <a:lstStyle/>
          <a:p>
            <a:pPr>
              <a:lnSpc>
                <a:spcPct val="100000"/>
              </a:lnSpc>
            </a:pPr>
            <a:r>
              <a:rPr lang="en-US"/>
              <a:t>Payment information is provided</a:t>
            </a:r>
          </a:p>
          <a:p>
            <a:pPr>
              <a:lnSpc>
                <a:spcPct val="100000"/>
              </a:lnSpc>
            </a:pPr>
            <a:r>
              <a:rPr lang="en-US"/>
              <a:t>Cumulative budget approved by the NIH Awarding IC</a:t>
            </a:r>
          </a:p>
          <a:p>
            <a:pPr>
              <a:lnSpc>
                <a:spcPct val="100000"/>
              </a:lnSpc>
            </a:pPr>
            <a:r>
              <a:rPr lang="en-US"/>
              <a:t>Anticipated future-year commitments (if applicable)</a:t>
            </a:r>
          </a:p>
          <a:p>
            <a:pPr>
              <a:lnSpc>
                <a:spcPct val="100000"/>
              </a:lnSpc>
            </a:pPr>
            <a:r>
              <a:rPr lang="en-US"/>
              <a:t>Indirect cost rate that was used for purposes of cost calculation</a:t>
            </a:r>
          </a:p>
          <a:p>
            <a:pPr>
              <a:lnSpc>
                <a:spcPct val="100000"/>
              </a:lnSpc>
            </a:pPr>
            <a:r>
              <a:rPr lang="en-US"/>
              <a:t>Sent to the identified e-mail address as provided in the “</a:t>
            </a:r>
            <a:r>
              <a:rPr lang="en-US" err="1"/>
              <a:t>NoA</a:t>
            </a:r>
            <a:r>
              <a:rPr lang="en-US"/>
              <a:t> Email” field in the eRA Commons</a:t>
            </a:r>
          </a:p>
          <a:p>
            <a:pPr lvl="1">
              <a:lnSpc>
                <a:spcPct val="100000"/>
              </a:lnSpc>
              <a:buFont typeface="Courier New" panose="02070309020205020404" pitchFamily="49" charset="0"/>
              <a:buChar char="o"/>
            </a:pPr>
            <a:r>
              <a:rPr lang="en-US"/>
              <a:t>This is maintained by the recipient – not NIH</a:t>
            </a:r>
          </a:p>
          <a:p>
            <a:pPr>
              <a:lnSpc>
                <a:spcPct val="100000"/>
              </a:lnSpc>
            </a:pPr>
            <a:r>
              <a:rPr lang="en-US"/>
              <a:t>Available for viewing in the eRA Commons</a:t>
            </a:r>
          </a:p>
          <a:p>
            <a:pPr>
              <a:lnSpc>
                <a:spcPct val="100000"/>
              </a:lnSpc>
            </a:pPr>
            <a:r>
              <a:rPr lang="en-US"/>
              <a:t>And … provides the Terms &amp; Conditions…more on that!</a:t>
            </a:r>
          </a:p>
          <a:p>
            <a:pPr>
              <a:lnSpc>
                <a:spcPct val="100000"/>
              </a:lnSpc>
            </a:pPr>
            <a:endParaRPr lang="en-US"/>
          </a:p>
        </p:txBody>
      </p:sp>
    </p:spTree>
    <p:extLst>
      <p:ext uri="{BB962C8B-B14F-4D97-AF65-F5344CB8AC3E}">
        <p14:creationId xmlns:p14="http://schemas.microsoft.com/office/powerpoint/2010/main" val="19600597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2963-4AAF-8CC1-3B96-72899EBEC8FD}"/>
              </a:ext>
            </a:extLst>
          </p:cNvPr>
          <p:cNvSpPr>
            <a:spLocks noGrp="1"/>
          </p:cNvSpPr>
          <p:nvPr>
            <p:ph type="title"/>
          </p:nvPr>
        </p:nvSpPr>
        <p:spPr/>
        <p:txBody>
          <a:bodyPr/>
          <a:lstStyle/>
          <a:p>
            <a:r>
              <a:rPr lang="en-US"/>
              <a:t>Terms &amp; Conditions of Award</a:t>
            </a:r>
          </a:p>
        </p:txBody>
      </p:sp>
      <p:sp>
        <p:nvSpPr>
          <p:cNvPr id="3" name="Content Placeholder 2">
            <a:extLst>
              <a:ext uri="{FF2B5EF4-FFF2-40B4-BE49-F238E27FC236}">
                <a16:creationId xmlns:a16="http://schemas.microsoft.com/office/drawing/2014/main" id="{10C3201B-C3EB-066A-781A-1F8193C9BB47}"/>
              </a:ext>
            </a:extLst>
          </p:cNvPr>
          <p:cNvSpPr>
            <a:spLocks noGrp="1"/>
          </p:cNvSpPr>
          <p:nvPr>
            <p:ph idx="1"/>
          </p:nvPr>
        </p:nvSpPr>
        <p:spPr/>
        <p:txBody>
          <a:bodyPr>
            <a:normAutofit/>
          </a:bodyPr>
          <a:lstStyle/>
          <a:p>
            <a:pPr>
              <a:lnSpc>
                <a:spcPct val="100000"/>
              </a:lnSpc>
            </a:pPr>
            <a:r>
              <a:rPr lang="en-US"/>
              <a:t>The </a:t>
            </a:r>
            <a:r>
              <a:rPr lang="en-US" err="1"/>
              <a:t>NoA</a:t>
            </a:r>
            <a:r>
              <a:rPr lang="en-US"/>
              <a:t> also sets forth the Terms &amp; Conditions of Award</a:t>
            </a:r>
          </a:p>
          <a:p>
            <a:pPr>
              <a:lnSpc>
                <a:spcPct val="100000"/>
              </a:lnSpc>
            </a:pPr>
            <a:r>
              <a:rPr lang="en-US"/>
              <a:t>There are Standard Terms &amp; Conditions (Section III) that are included on all NIH </a:t>
            </a:r>
            <a:r>
              <a:rPr lang="en-US" err="1"/>
              <a:t>NoAs</a:t>
            </a:r>
            <a:r>
              <a:rPr lang="en-US"/>
              <a:t>, which include:</a:t>
            </a:r>
          </a:p>
          <a:p>
            <a:pPr lvl="1">
              <a:lnSpc>
                <a:spcPct val="100000"/>
              </a:lnSpc>
              <a:buFont typeface="Courier New" panose="02070309020205020404" pitchFamily="49" charset="0"/>
              <a:buChar char="o"/>
            </a:pPr>
            <a:r>
              <a:rPr lang="en-US"/>
              <a:t>Reminder that the award is based on the application submitted and as approved by NIH</a:t>
            </a:r>
          </a:p>
          <a:p>
            <a:pPr lvl="1">
              <a:lnSpc>
                <a:spcPct val="100000"/>
              </a:lnSpc>
              <a:buFont typeface="Courier New" panose="02070309020205020404" pitchFamily="49" charset="0"/>
              <a:buChar char="o"/>
            </a:pPr>
            <a:r>
              <a:rPr lang="en-US"/>
              <a:t>Incorporates other statutory requirements, 45 CFR Part 75, the NIH Grants Policy Statement, NIH Public Access Policy, federal civil rights laws</a:t>
            </a:r>
          </a:p>
          <a:p>
            <a:pPr lvl="1">
              <a:lnSpc>
                <a:spcPct val="100000"/>
              </a:lnSpc>
              <a:buFont typeface="Courier New" panose="02070309020205020404" pitchFamily="49" charset="0"/>
              <a:buChar char="o"/>
            </a:pPr>
            <a:r>
              <a:rPr lang="en-US"/>
              <a:t>Includes whether an unobligated balance may be carried over with or without Grants Management Officer prior approval.  </a:t>
            </a:r>
          </a:p>
          <a:p>
            <a:pPr lvl="1">
              <a:lnSpc>
                <a:spcPct val="100000"/>
              </a:lnSpc>
              <a:buFont typeface="Courier New" panose="02070309020205020404" pitchFamily="49" charset="0"/>
              <a:buChar char="o"/>
            </a:pPr>
            <a:r>
              <a:rPr lang="en-US"/>
              <a:t>States whether the grant is subject to the Streamlined Noncompeting Award Procedures (SNAP)</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8739963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CA19-9716-DE1B-C9C9-3C86627A0829}"/>
              </a:ext>
            </a:extLst>
          </p:cNvPr>
          <p:cNvSpPr>
            <a:spLocks noGrp="1"/>
          </p:cNvSpPr>
          <p:nvPr>
            <p:ph type="title"/>
          </p:nvPr>
        </p:nvSpPr>
        <p:spPr/>
        <p:txBody>
          <a:bodyPr/>
          <a:lstStyle/>
          <a:p>
            <a:r>
              <a:rPr lang="en-US"/>
              <a:t>More Terms &amp; Conditions</a:t>
            </a:r>
          </a:p>
        </p:txBody>
      </p:sp>
      <p:sp>
        <p:nvSpPr>
          <p:cNvPr id="3" name="Content Placeholder 2">
            <a:extLst>
              <a:ext uri="{FF2B5EF4-FFF2-40B4-BE49-F238E27FC236}">
                <a16:creationId xmlns:a16="http://schemas.microsoft.com/office/drawing/2014/main" id="{F83FD33D-0A11-D4A1-29CE-34430DCB5348}"/>
              </a:ext>
            </a:extLst>
          </p:cNvPr>
          <p:cNvSpPr>
            <a:spLocks noGrp="1"/>
          </p:cNvSpPr>
          <p:nvPr>
            <p:ph idx="1"/>
          </p:nvPr>
        </p:nvSpPr>
        <p:spPr>
          <a:xfrm>
            <a:off x="728853" y="1507062"/>
            <a:ext cx="10515600" cy="4594840"/>
          </a:xfrm>
        </p:spPr>
        <p:txBody>
          <a:bodyPr/>
          <a:lstStyle/>
          <a:p>
            <a:pPr>
              <a:lnSpc>
                <a:spcPct val="100000"/>
              </a:lnSpc>
            </a:pPr>
            <a:r>
              <a:rPr lang="en-US"/>
              <a:t>NIH IC Specific Award Conditions (Section IV) – these are established by the awarding IC for this award.  Examples included:</a:t>
            </a:r>
          </a:p>
          <a:p>
            <a:pPr lvl="1">
              <a:lnSpc>
                <a:spcPct val="100000"/>
              </a:lnSpc>
              <a:buFont typeface="Courier New" panose="02070309020205020404" pitchFamily="49" charset="0"/>
              <a:buChar char="o"/>
            </a:pPr>
            <a:r>
              <a:rPr lang="en-US"/>
              <a:t>Human Subjects and/or Animal Subjects research-specific requirements</a:t>
            </a:r>
          </a:p>
          <a:p>
            <a:pPr lvl="1">
              <a:lnSpc>
                <a:spcPct val="100000"/>
              </a:lnSpc>
              <a:buFont typeface="Courier New" panose="02070309020205020404" pitchFamily="49" charset="0"/>
              <a:buChar char="o"/>
            </a:pPr>
            <a:r>
              <a:rPr lang="en-US"/>
              <a:t>Designation of other personnel as Key, and therefore, incorporates prior approval requirements</a:t>
            </a:r>
          </a:p>
          <a:p>
            <a:pPr lvl="1">
              <a:lnSpc>
                <a:spcPct val="100000"/>
              </a:lnSpc>
              <a:buFont typeface="Courier New" panose="02070309020205020404" pitchFamily="49" charset="0"/>
              <a:buChar char="o"/>
            </a:pPr>
            <a:r>
              <a:rPr lang="en-US"/>
              <a:t>Any funding-specific information such as funding level, NIH Guide Notice enforcement (ex. Funding under a Continuing Resolution)</a:t>
            </a:r>
          </a:p>
          <a:p>
            <a:pPr lvl="1">
              <a:lnSpc>
                <a:spcPct val="100000"/>
              </a:lnSpc>
              <a:buFont typeface="Courier New" panose="02070309020205020404" pitchFamily="49" charset="0"/>
              <a:buChar char="o"/>
            </a:pPr>
            <a:r>
              <a:rPr lang="en-US"/>
              <a:t>Restriction of funds for a specified purpose</a:t>
            </a:r>
          </a:p>
          <a:p>
            <a:pPr lvl="1">
              <a:lnSpc>
                <a:spcPct val="100000"/>
              </a:lnSpc>
              <a:buFont typeface="Courier New" panose="02070309020205020404" pitchFamily="49" charset="0"/>
              <a:buChar char="o"/>
            </a:pPr>
            <a:r>
              <a:rPr lang="en-US"/>
              <a:t>Special grant- or program-specific requirements, such as:</a:t>
            </a:r>
          </a:p>
          <a:p>
            <a:pPr lvl="2">
              <a:lnSpc>
                <a:spcPct val="100000"/>
              </a:lnSpc>
              <a:buFont typeface="Wingdings" panose="05000000000000000000" pitchFamily="2" charset="2"/>
              <a:buChar char="§"/>
            </a:pPr>
            <a:r>
              <a:rPr lang="en-US"/>
              <a:t>Additional reporting</a:t>
            </a:r>
          </a:p>
          <a:p>
            <a:pPr lvl="2">
              <a:lnSpc>
                <a:spcPct val="100000"/>
              </a:lnSpc>
              <a:buFont typeface="Wingdings" panose="05000000000000000000" pitchFamily="2" charset="2"/>
              <a:buChar char="§"/>
            </a:pPr>
            <a:r>
              <a:rPr lang="en-US"/>
              <a:t>Milestones</a:t>
            </a:r>
          </a:p>
          <a:p>
            <a:pPr lvl="2">
              <a:lnSpc>
                <a:spcPct val="100000"/>
              </a:lnSpc>
              <a:buFont typeface="Wingdings" panose="05000000000000000000" pitchFamily="2" charset="2"/>
              <a:buChar char="§"/>
            </a:pPr>
            <a:r>
              <a:rPr lang="en-US"/>
              <a:t>Minimum effort for PI/PD and/or identified key personnel</a:t>
            </a:r>
          </a:p>
        </p:txBody>
      </p:sp>
      <p:pic>
        <p:nvPicPr>
          <p:cNvPr id="8194" name="Picture 2" descr="A person in a suit looking at the camera with text,&quot;That's not all folks!&quot;&#10;">
            <a:extLst>
              <a:ext uri="{FF2B5EF4-FFF2-40B4-BE49-F238E27FC236}">
                <a16:creationId xmlns:a16="http://schemas.microsoft.com/office/drawing/2014/main" id="{2C4CE82C-51AC-FE63-9566-3F7019CF2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4739" y="3909320"/>
            <a:ext cx="3288324" cy="1849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3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2F92-35A5-2B88-8B78-359CABA328F0}"/>
              </a:ext>
            </a:extLst>
          </p:cNvPr>
          <p:cNvSpPr>
            <a:spLocks noGrp="1"/>
          </p:cNvSpPr>
          <p:nvPr>
            <p:ph type="title"/>
          </p:nvPr>
        </p:nvSpPr>
        <p:spPr>
          <a:xfrm>
            <a:off x="1359408" y="350159"/>
            <a:ext cx="10515600" cy="1325563"/>
          </a:xfrm>
        </p:spPr>
        <p:txBody>
          <a:bodyPr/>
          <a:lstStyle/>
          <a:p>
            <a:r>
              <a:rPr lang="en-US"/>
              <a:t>Accepting the Terms &amp; Conditions?</a:t>
            </a:r>
          </a:p>
        </p:txBody>
      </p:sp>
      <p:pic>
        <p:nvPicPr>
          <p:cNvPr id="6146" name="Picture 2" descr="Black sign with a checkmark in a circle, text states &quot;Deposit confirmed&quot;&#10;">
            <a:extLst>
              <a:ext uri="{FF2B5EF4-FFF2-40B4-BE49-F238E27FC236}">
                <a16:creationId xmlns:a16="http://schemas.microsoft.com/office/drawing/2014/main" id="{D10534EE-550F-96B7-1B78-266C793D6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194" y="1675722"/>
            <a:ext cx="4040895" cy="24479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708301E-3020-FEE5-8AA9-9D64B6C6A990}"/>
              </a:ext>
            </a:extLst>
          </p:cNvPr>
          <p:cNvSpPr>
            <a:spLocks noGrp="1"/>
          </p:cNvSpPr>
          <p:nvPr>
            <p:ph idx="1"/>
          </p:nvPr>
        </p:nvSpPr>
        <p:spPr>
          <a:xfrm>
            <a:off x="2407023" y="4559609"/>
            <a:ext cx="7436224" cy="451705"/>
          </a:xfrm>
        </p:spPr>
        <p:txBody>
          <a:bodyPr>
            <a:normAutofit/>
          </a:bodyPr>
          <a:lstStyle/>
          <a:p>
            <a:pPr marL="0" indent="0">
              <a:buNone/>
            </a:pPr>
            <a:r>
              <a:rPr lang="en-US" b="1"/>
              <a:t>Recipient accepts an NIH award by drawing funds!</a:t>
            </a:r>
            <a:endParaRPr lang="en-US"/>
          </a:p>
        </p:txBody>
      </p:sp>
      <p:sp>
        <p:nvSpPr>
          <p:cNvPr id="4" name="TextBox 3">
            <a:extLst>
              <a:ext uri="{FF2B5EF4-FFF2-40B4-BE49-F238E27FC236}">
                <a16:creationId xmlns:a16="http://schemas.microsoft.com/office/drawing/2014/main" id="{FACB1FFD-3BFC-A7FA-3FA8-E90FD5702EE8}"/>
              </a:ext>
            </a:extLst>
          </p:cNvPr>
          <p:cNvSpPr txBox="1"/>
          <p:nvPr/>
        </p:nvSpPr>
        <p:spPr>
          <a:xfrm>
            <a:off x="4333359" y="5553276"/>
            <a:ext cx="3429314" cy="369332"/>
          </a:xfrm>
          <a:prstGeom prst="rect">
            <a:avLst/>
          </a:prstGeom>
          <a:solidFill>
            <a:srgbClr val="C9E1E0"/>
          </a:solidFill>
        </p:spPr>
        <p:txBody>
          <a:bodyPr wrap="square" rtlCol="0">
            <a:spAutoFit/>
          </a:bodyPr>
          <a:lstStyle/>
          <a:p>
            <a:r>
              <a:rPr lang="en-US"/>
              <a:t>Resource:  </a:t>
            </a:r>
            <a:r>
              <a:rPr lang="en-US">
                <a:solidFill>
                  <a:srgbClr val="20558A"/>
                </a:solidFill>
                <a:hlinkClick r:id="rId4">
                  <a:extLst>
                    <a:ext uri="{A12FA001-AC4F-418D-AE19-62706E023703}">
                      <ahyp:hlinkClr xmlns:ahyp="http://schemas.microsoft.com/office/drawing/2018/hyperlinkcolor" val="tx"/>
                    </a:ext>
                  </a:extLst>
                </a:hlinkClick>
              </a:rPr>
              <a:t>Accepting the Award</a:t>
            </a:r>
            <a:endParaRPr lang="en-US">
              <a:solidFill>
                <a:srgbClr val="20558A"/>
              </a:solidFill>
            </a:endParaRPr>
          </a:p>
        </p:txBody>
      </p:sp>
    </p:spTree>
    <p:custDataLst>
      <p:tags r:id="rId1"/>
    </p:custDataLst>
    <p:extLst>
      <p:ext uri="{BB962C8B-B14F-4D97-AF65-F5344CB8AC3E}">
        <p14:creationId xmlns:p14="http://schemas.microsoft.com/office/powerpoint/2010/main" val="356941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image of a person's hands - the left hand is resting on the laptop computer; the right hand is using a stylus to check virtual images">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3158" r="3158"/>
          <a:stretch/>
        </p:blipFill>
        <p:spPr>
          <a:xfrm>
            <a:off x="3571092" y="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33111" y="149706"/>
            <a:ext cx="12055840" cy="2259344"/>
          </a:xfrm>
          <a:noFill/>
        </p:spPr>
        <p:txBody>
          <a:bodyPr vert="horz" lIns="91440" tIns="45720" rIns="91440" bIns="45720" rtlCol="0" anchor="b">
            <a:normAutofit fontScale="90000"/>
          </a:bodyPr>
          <a:lstStyle/>
          <a:p>
            <a:pPr algn="l">
              <a:lnSpc>
                <a:spcPct val="90000"/>
              </a:lnSpc>
            </a:pPr>
            <a:r>
              <a:rPr lang="en-US" sz="5300" b="1">
                <a:solidFill>
                  <a:schemeClr val="tx2">
                    <a:lumMod val="75000"/>
                  </a:schemeClr>
                </a:solidFill>
              </a:rPr>
              <a:t>NIH GRANTS PROCESS:</a:t>
            </a:r>
            <a:br>
              <a:rPr lang="en-US" sz="5300" b="1">
                <a:solidFill>
                  <a:schemeClr val="tx2">
                    <a:lumMod val="75000"/>
                  </a:schemeClr>
                </a:solidFill>
              </a:rPr>
            </a:br>
            <a:r>
              <a:rPr lang="en-US" sz="5300" b="1">
                <a:solidFill>
                  <a:srgbClr val="20558A"/>
                </a:solidFill>
              </a:rPr>
              <a:t>MONITORING </a:t>
            </a:r>
            <a:br>
              <a:rPr lang="en-US" sz="5300" b="1">
                <a:solidFill>
                  <a:srgbClr val="20558A"/>
                </a:solidFill>
              </a:rPr>
            </a:br>
            <a:r>
              <a:rPr lang="en-US" sz="5300" b="1">
                <a:solidFill>
                  <a:srgbClr val="20558A"/>
                </a:solidFill>
              </a:rPr>
              <a:t>and Reporting</a:t>
            </a:r>
            <a:endParaRPr lang="en-US" sz="6000" b="1">
              <a:solidFill>
                <a:srgbClr val="20558A"/>
              </a:solidFill>
            </a:endParaRPr>
          </a:p>
        </p:txBody>
      </p:sp>
      <p:grpSp>
        <p:nvGrpSpPr>
          <p:cNvPr id="3" name="Group 2" descr="Photo and text of:&#10;Crystal Wolfrey&#10;Chief Grants Management Officer&#10;Office of Grants Administration&#10;&#10;National Cancer Institute (NCI), NIH&#10;">
            <a:extLst>
              <a:ext uri="{FF2B5EF4-FFF2-40B4-BE49-F238E27FC236}">
                <a16:creationId xmlns:a16="http://schemas.microsoft.com/office/drawing/2014/main" id="{AA70722A-AA8A-FD38-948F-6BFBE87FEEFB}"/>
              </a:ext>
            </a:extLst>
          </p:cNvPr>
          <p:cNvGrpSpPr/>
          <p:nvPr/>
        </p:nvGrpSpPr>
        <p:grpSpPr>
          <a:xfrm>
            <a:off x="-239680" y="3809200"/>
            <a:ext cx="3514255" cy="2410880"/>
            <a:chOff x="-149825" y="1648181"/>
            <a:chExt cx="3514255" cy="2410880"/>
          </a:xfrm>
        </p:grpSpPr>
        <p:pic>
          <p:nvPicPr>
            <p:cNvPr id="5" name="Picture 4" descr="Black and white photo of Crystal Wolfrey">
              <a:extLst>
                <a:ext uri="{FF2B5EF4-FFF2-40B4-BE49-F238E27FC236}">
                  <a16:creationId xmlns:a16="http://schemas.microsoft.com/office/drawing/2014/main" id="{8DCE42C8-A698-6943-08C1-5332054D0B33}"/>
                </a:ext>
              </a:extLst>
            </p:cNvPr>
            <p:cNvPicPr>
              <a:picLocks noChangeAspect="1"/>
            </p:cNvPicPr>
            <p:nvPr/>
          </p:nvPicPr>
          <p:blipFill>
            <a:blip r:embed="rId5"/>
            <a:stretch>
              <a:fillRect/>
            </a:stretch>
          </p:blipFill>
          <p:spPr>
            <a:xfrm>
              <a:off x="345977" y="1648181"/>
              <a:ext cx="2611536" cy="1411641"/>
            </a:xfrm>
            <a:prstGeom prst="rect">
              <a:avLst/>
            </a:prstGeom>
          </p:spPr>
        </p:pic>
        <p:sp>
          <p:nvSpPr>
            <p:cNvPr id="6" name="TextBox 5">
              <a:extLst>
                <a:ext uri="{FF2B5EF4-FFF2-40B4-BE49-F238E27FC236}">
                  <a16:creationId xmlns:a16="http://schemas.microsoft.com/office/drawing/2014/main" id="{2DA726A0-A76A-CF75-7A0E-9E726B7EB0F4}"/>
                </a:ext>
              </a:extLst>
            </p:cNvPr>
            <p:cNvSpPr txBox="1"/>
            <p:nvPr/>
          </p:nvSpPr>
          <p:spPr>
            <a:xfrm>
              <a:off x="-149825" y="3012621"/>
              <a:ext cx="3514255" cy="1046440"/>
            </a:xfrm>
            <a:prstGeom prst="rect">
              <a:avLst/>
            </a:prstGeom>
            <a:noFill/>
          </p:spPr>
          <p:txBody>
            <a:bodyPr wrap="square">
              <a:spAutoFit/>
            </a:bodyPr>
            <a:lstStyle/>
            <a:p>
              <a:pPr algn="ctr"/>
              <a:r>
                <a:rPr lang="en-US" sz="1400" b="1">
                  <a:ea typeface="Open Sans" panose="020B0606030504020204" pitchFamily="34" charset="0"/>
                  <a:cs typeface="Open Sans" panose="020B0606030504020204" pitchFamily="34" charset="0"/>
                </a:rPr>
                <a:t>Crystal Wolfrey</a:t>
              </a:r>
            </a:p>
            <a:p>
              <a:pPr algn="ctr"/>
              <a:r>
                <a:rPr lang="en-US" sz="1200">
                  <a:ea typeface="Open Sans" panose="020B0606030504020204" pitchFamily="34" charset="0"/>
                  <a:cs typeface="Open Sans" panose="020B0606030504020204" pitchFamily="34" charset="0"/>
                </a:rPr>
                <a:t>Chief Grants Management Officer</a:t>
              </a:r>
            </a:p>
            <a:p>
              <a:pPr algn="ctr"/>
              <a:r>
                <a:rPr lang="en-US" sz="1200">
                  <a:ea typeface="Open Sans" panose="020B0606030504020204" pitchFamily="34" charset="0"/>
                  <a:cs typeface="Open Sans" panose="020B0606030504020204" pitchFamily="34" charset="0"/>
                </a:rPr>
                <a:t>Office of Grants Administration</a:t>
              </a:r>
            </a:p>
            <a:p>
              <a:pPr algn="ctr"/>
              <a:endParaRPr lang="en-US" sz="1200">
                <a:ea typeface="Open Sans" panose="020B0606030504020204" pitchFamily="34" charset="0"/>
                <a:cs typeface="Open Sans" panose="020B0606030504020204" pitchFamily="34" charset="0"/>
              </a:endParaRPr>
            </a:p>
            <a:p>
              <a:pPr algn="ctr"/>
              <a:r>
                <a:rPr lang="en-US" sz="1200">
                  <a:ea typeface="Open Sans" panose="020B0606030504020204" pitchFamily="34" charset="0"/>
                  <a:cs typeface="Open Sans" panose="020B0606030504020204" pitchFamily="34" charset="0"/>
                </a:rPr>
                <a:t>National Cancer Institute (NCI), NIH</a:t>
              </a:r>
            </a:p>
          </p:txBody>
        </p:sp>
      </p:grpSp>
      <p:grpSp>
        <p:nvGrpSpPr>
          <p:cNvPr id="7" name="Group 6" descr="Photo and text of: &#10;Sean Hine &#10;Deputy Chief Grants Management Officer&#10;Office of Grants Administration&#10;&#10;National Cancer Institute (NCI), NIH&#10;">
            <a:extLst>
              <a:ext uri="{FF2B5EF4-FFF2-40B4-BE49-F238E27FC236}">
                <a16:creationId xmlns:a16="http://schemas.microsoft.com/office/drawing/2014/main" id="{5A4EC72A-8ED9-0CA9-3AC1-3505F919E17A}"/>
              </a:ext>
            </a:extLst>
          </p:cNvPr>
          <p:cNvGrpSpPr/>
          <p:nvPr/>
        </p:nvGrpSpPr>
        <p:grpSpPr>
          <a:xfrm>
            <a:off x="2569231" y="3820936"/>
            <a:ext cx="3594849" cy="2466958"/>
            <a:chOff x="-190123" y="4128705"/>
            <a:chExt cx="3594849" cy="2466958"/>
          </a:xfrm>
        </p:grpSpPr>
        <p:sp>
          <p:nvSpPr>
            <p:cNvPr id="8" name="TextBox 7">
              <a:extLst>
                <a:ext uri="{FF2B5EF4-FFF2-40B4-BE49-F238E27FC236}">
                  <a16:creationId xmlns:a16="http://schemas.microsoft.com/office/drawing/2014/main" id="{E4F419C2-DE5E-5866-C89C-9EFEBCF50A67}"/>
                </a:ext>
              </a:extLst>
            </p:cNvPr>
            <p:cNvSpPr txBox="1"/>
            <p:nvPr/>
          </p:nvSpPr>
          <p:spPr>
            <a:xfrm>
              <a:off x="-190123" y="5549223"/>
              <a:ext cx="3594849" cy="1046440"/>
            </a:xfrm>
            <a:prstGeom prst="rect">
              <a:avLst/>
            </a:prstGeom>
            <a:noFill/>
          </p:spPr>
          <p:txBody>
            <a:bodyPr wrap="square" rtlCol="0">
              <a:spAutoFit/>
            </a:bodyPr>
            <a:lstStyle/>
            <a:p>
              <a:pPr algn="ctr"/>
              <a:r>
                <a:rPr lang="en-US" sz="1400" b="1">
                  <a:latin typeface="Calibri" panose="020F0502020204030204" pitchFamily="34" charset="0"/>
                  <a:ea typeface="Calibri" panose="020F0502020204030204" pitchFamily="34" charset="0"/>
                  <a:cs typeface="Calibri" panose="020F0502020204030204" pitchFamily="34" charset="0"/>
                </a:rPr>
                <a:t>Sean Hine </a:t>
              </a:r>
            </a:p>
            <a:p>
              <a:pPr algn="ctr"/>
              <a:r>
                <a:rPr lang="en-US" sz="1200">
                  <a:latin typeface="Calibri" panose="020F0502020204030204" pitchFamily="34" charset="0"/>
                  <a:ea typeface="Calibri" panose="020F0502020204030204" pitchFamily="34" charset="0"/>
                  <a:cs typeface="Calibri" panose="020F0502020204030204" pitchFamily="34" charset="0"/>
                </a:rPr>
                <a:t>Deputy Chief Grants Management Officer</a:t>
              </a:r>
            </a:p>
            <a:p>
              <a:pPr algn="ctr"/>
              <a:r>
                <a:rPr lang="en-US" sz="1200">
                  <a:latin typeface="Calibri" panose="020F0502020204030204" pitchFamily="34" charset="0"/>
                  <a:ea typeface="Calibri" panose="020F0502020204030204" pitchFamily="34" charset="0"/>
                  <a:cs typeface="Calibri" panose="020F0502020204030204" pitchFamily="34" charset="0"/>
                </a:rPr>
                <a:t>Office of Grants Administration</a:t>
              </a:r>
            </a:p>
            <a:p>
              <a:pPr algn="ctr"/>
              <a:endParaRPr lang="en-US" sz="1200">
                <a:latin typeface="Calibri" panose="020F0502020204030204" pitchFamily="34" charset="0"/>
                <a:ea typeface="Calibri" panose="020F0502020204030204" pitchFamily="34" charset="0"/>
                <a:cs typeface="Calibri" panose="020F0502020204030204" pitchFamily="34" charset="0"/>
              </a:endParaRPr>
            </a:p>
            <a:p>
              <a:pPr algn="ctr"/>
              <a:r>
                <a:rPr lang="en-US" sz="1200">
                  <a:latin typeface="Calibri" panose="020F0502020204030204" pitchFamily="34" charset="0"/>
                  <a:ea typeface="Calibri" panose="020F0502020204030204" pitchFamily="34" charset="0"/>
                  <a:cs typeface="Calibri" panose="020F0502020204030204" pitchFamily="34" charset="0"/>
                </a:rPr>
                <a:t>National Cancer Institute (NCI), NIH</a:t>
              </a:r>
            </a:p>
          </p:txBody>
        </p:sp>
        <p:pic>
          <p:nvPicPr>
            <p:cNvPr id="9" name="Picture 8" descr="Black and white photo of Sean Hine">
              <a:extLst>
                <a:ext uri="{FF2B5EF4-FFF2-40B4-BE49-F238E27FC236}">
                  <a16:creationId xmlns:a16="http://schemas.microsoft.com/office/drawing/2014/main" id="{B5E062EF-EDA6-36AE-5C63-83759BBBC64C}"/>
                </a:ext>
              </a:extLst>
            </p:cNvPr>
            <p:cNvPicPr>
              <a:picLocks noChangeAspect="1"/>
            </p:cNvPicPr>
            <p:nvPr/>
          </p:nvPicPr>
          <p:blipFill>
            <a:blip r:embed="rId6"/>
            <a:stretch>
              <a:fillRect/>
            </a:stretch>
          </p:blipFill>
          <p:spPr>
            <a:xfrm>
              <a:off x="355373" y="4128705"/>
              <a:ext cx="2598337" cy="1385779"/>
            </a:xfrm>
            <a:prstGeom prst="rect">
              <a:avLst/>
            </a:prstGeom>
          </p:spPr>
        </p:pic>
      </p:grpSp>
      <p:sp>
        <p:nvSpPr>
          <p:cNvPr id="10" name="TextBox 9">
            <a:extLst>
              <a:ext uri="{FF2B5EF4-FFF2-40B4-BE49-F238E27FC236}">
                <a16:creationId xmlns:a16="http://schemas.microsoft.com/office/drawing/2014/main" id="{29C38789-D2DA-436D-6B13-87892665555B}"/>
              </a:ext>
            </a:extLst>
          </p:cNvPr>
          <p:cNvSpPr txBox="1"/>
          <p:nvPr/>
        </p:nvSpPr>
        <p:spPr>
          <a:xfrm>
            <a:off x="1276038" y="2876186"/>
            <a:ext cx="3183240" cy="584775"/>
          </a:xfrm>
          <a:prstGeom prst="rect">
            <a:avLst/>
          </a:prstGeom>
          <a:noFill/>
          <a:ln>
            <a:noFill/>
          </a:ln>
        </p:spPr>
        <p:txBody>
          <a:bodyPr wrap="square" rtlCol="0">
            <a:spAutoFit/>
          </a:bodyPr>
          <a:lstStyle/>
          <a:p>
            <a:pPr algn="ctr"/>
            <a:r>
              <a:rPr lang="en-US" sz="3200" b="1">
                <a:solidFill>
                  <a:srgbClr val="20558A"/>
                </a:solidFill>
              </a:rPr>
              <a:t>PRESENTERS</a:t>
            </a:r>
          </a:p>
        </p:txBody>
      </p:sp>
      <p:cxnSp>
        <p:nvCxnSpPr>
          <p:cNvPr id="11" name="Straight Connector 10">
            <a:extLst>
              <a:ext uri="{FF2B5EF4-FFF2-40B4-BE49-F238E27FC236}">
                <a16:creationId xmlns:a16="http://schemas.microsoft.com/office/drawing/2014/main" id="{17393EB4-CFEB-FFAA-4B96-D15598EED877}"/>
              </a:ext>
              <a:ext uri="{C183D7F6-B498-43B3-948B-1728B52AA6E4}">
                <adec:decorative xmlns:adec="http://schemas.microsoft.com/office/drawing/2017/decorative" val="1"/>
              </a:ext>
            </a:extLst>
          </p:cNvPr>
          <p:cNvCxnSpPr/>
          <p:nvPr/>
        </p:nvCxnSpPr>
        <p:spPr>
          <a:xfrm>
            <a:off x="1517447" y="2720514"/>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11054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494399" cy="1081342"/>
          </a:xfrm>
          <a:solidFill>
            <a:srgbClr val="20558A"/>
          </a:solidFill>
        </p:spPr>
        <p:txBody>
          <a:bodyPr vert="horz" lIns="91440" tIns="45720" rIns="91440" bIns="45720" rtlCol="0" anchor="ctr">
            <a:normAutofit/>
          </a:bodyPr>
          <a:lstStyle/>
          <a:p>
            <a:pPr algn="l">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AGENDA: </a:t>
            </a:r>
            <a:r>
              <a:rPr lang="en-US" sz="4800" b="1">
                <a:solidFill>
                  <a:srgbClr val="FFD757"/>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Monitoring and Reporting</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457199" y="2049461"/>
            <a:ext cx="11896166" cy="4351338"/>
          </a:xfrm>
        </p:spPr>
        <p:txBody>
          <a:bodyPr>
            <a:normAutofit/>
          </a:bodyPr>
          <a:lstStyle/>
          <a:p>
            <a:pPr lvl="1">
              <a:lnSpc>
                <a:spcPct val="150000"/>
              </a:lnSpc>
              <a:buFont typeface="Arial" panose="020B0604020202020204" pitchFamily="34" charset="0"/>
              <a:buChar char="•"/>
            </a:pPr>
            <a:r>
              <a:rPr lang="en-US" sz="2800"/>
              <a:t>Post-Award Requirements (An Overview)</a:t>
            </a:r>
          </a:p>
          <a:p>
            <a:pPr lvl="1">
              <a:lnSpc>
                <a:spcPct val="150000"/>
              </a:lnSpc>
              <a:buFont typeface="Arial" panose="020B0604020202020204" pitchFamily="34" charset="0"/>
              <a:buChar char="•"/>
            </a:pPr>
            <a:r>
              <a:rPr lang="en-US" sz="2800"/>
              <a:t>Managing Changes to the Award</a:t>
            </a:r>
          </a:p>
          <a:p>
            <a:pPr lvl="1">
              <a:lnSpc>
                <a:spcPct val="150000"/>
              </a:lnSpc>
              <a:buFont typeface="Arial" panose="020B0604020202020204" pitchFamily="34" charset="0"/>
              <a:buChar char="•"/>
            </a:pPr>
            <a:r>
              <a:rPr lang="en-US" sz="2800"/>
              <a:t>Data Management &amp; Data Reporting Requirements</a:t>
            </a:r>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1634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1634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grpSp>
        <p:nvGrpSpPr>
          <p:cNvPr id="3" name="Group 2" descr="NIH Grants Process depicted by six boxes laid out horizontally across an arrow. The boxes are labeled Plan to Apply, Write Application, Submit, Review, Award, and Monitoring and Reporting.&#10;&#10;.Gold outline around monitoring and resporting box">
            <a:extLst>
              <a:ext uri="{FF2B5EF4-FFF2-40B4-BE49-F238E27FC236}">
                <a16:creationId xmlns:a16="http://schemas.microsoft.com/office/drawing/2014/main" id="{72EB54E1-FBC2-1F03-C7DF-1707D0405F4B}"/>
              </a:ext>
            </a:extLst>
          </p:cNvPr>
          <p:cNvGrpSpPr/>
          <p:nvPr/>
        </p:nvGrpSpPr>
        <p:grpSpPr>
          <a:xfrm>
            <a:off x="2503170" y="4362450"/>
            <a:ext cx="7307580" cy="2314575"/>
            <a:chOff x="0" y="45421"/>
            <a:chExt cx="12117095" cy="5137235"/>
          </a:xfrm>
        </p:grpSpPr>
        <p:grpSp>
          <p:nvGrpSpPr>
            <p:cNvPr id="4" name="Group 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CBCC98E9-4426-25A8-C68D-79AFF5A06BEA}"/>
                </a:ext>
              </a:extLst>
            </p:cNvPr>
            <p:cNvGrpSpPr/>
            <p:nvPr/>
          </p:nvGrpSpPr>
          <p:grpSpPr>
            <a:xfrm>
              <a:off x="0" y="45421"/>
              <a:ext cx="12117095" cy="5137235"/>
              <a:chOff x="0" y="45421"/>
              <a:chExt cx="12117095" cy="5137235"/>
            </a:xfrm>
          </p:grpSpPr>
          <p:sp>
            <p:nvSpPr>
              <p:cNvPr id="13" name="Arrow: Right 12">
                <a:extLst>
                  <a:ext uri="{FF2B5EF4-FFF2-40B4-BE49-F238E27FC236}">
                    <a16:creationId xmlns:a16="http://schemas.microsoft.com/office/drawing/2014/main" id="{7286EE35-F372-9D7E-7050-C6C2C135D7CE}"/>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4" name="Group 13" descr="The NIH Grants Process includes the following phases: Plan to Apply; Write Application; Submit; Review; Award; and Post-Award Monitoring and Reporting.">
                <a:extLst>
                  <a:ext uri="{FF2B5EF4-FFF2-40B4-BE49-F238E27FC236}">
                    <a16:creationId xmlns:a16="http://schemas.microsoft.com/office/drawing/2014/main" id="{D28CDFBF-CF63-81E2-D538-900C579E5D8A}"/>
                  </a:ext>
                </a:extLst>
              </p:cNvPr>
              <p:cNvGrpSpPr/>
              <p:nvPr/>
            </p:nvGrpSpPr>
            <p:grpSpPr>
              <a:xfrm>
                <a:off x="158986" y="1575552"/>
                <a:ext cx="11665212" cy="2054894"/>
                <a:chOff x="158986" y="1575552"/>
                <a:chExt cx="11665212" cy="2054894"/>
              </a:xfrm>
            </p:grpSpPr>
            <p:sp>
              <p:nvSpPr>
                <p:cNvPr id="15" name="Freeform: Shape 14">
                  <a:extLst>
                    <a:ext uri="{FF2B5EF4-FFF2-40B4-BE49-F238E27FC236}">
                      <a16:creationId xmlns:a16="http://schemas.microsoft.com/office/drawing/2014/main" id="{15BBBE12-B9FE-0EA1-D0AE-385600BFF703}"/>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16" name="Freeform: Shape 15">
                  <a:extLst>
                    <a:ext uri="{FF2B5EF4-FFF2-40B4-BE49-F238E27FC236}">
                      <a16:creationId xmlns:a16="http://schemas.microsoft.com/office/drawing/2014/main" id="{375EF6C7-0AA9-6E92-3790-DE66FB26382A}"/>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100" b="1" kern="1200">
                      <a:solidFill>
                        <a:schemeClr val="tx1"/>
                      </a:solidFill>
                      <a:latin typeface="Open Sans" pitchFamily="2" charset="0"/>
                      <a:ea typeface="Open Sans" pitchFamily="2" charset="0"/>
                      <a:cs typeface="Open Sans" pitchFamily="2" charset="0"/>
                    </a:rPr>
                    <a:t>Plan to Apply</a:t>
                  </a:r>
                </a:p>
              </p:txBody>
            </p:sp>
            <p:sp>
              <p:nvSpPr>
                <p:cNvPr id="17" name="Freeform: Shape 16">
                  <a:extLst>
                    <a:ext uri="{FF2B5EF4-FFF2-40B4-BE49-F238E27FC236}">
                      <a16:creationId xmlns:a16="http://schemas.microsoft.com/office/drawing/2014/main" id="{271541A8-5CF2-BFAD-6A92-7F09D9789324}"/>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18" name="Freeform: Shape 17">
                  <a:extLst>
                    <a:ext uri="{FF2B5EF4-FFF2-40B4-BE49-F238E27FC236}">
                      <a16:creationId xmlns:a16="http://schemas.microsoft.com/office/drawing/2014/main" id="{98E52868-4E22-E898-2EF3-05EA126F5605}"/>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19" name="Freeform: Shape 18">
                  <a:extLst>
                    <a:ext uri="{FF2B5EF4-FFF2-40B4-BE49-F238E27FC236}">
                      <a16:creationId xmlns:a16="http://schemas.microsoft.com/office/drawing/2014/main" id="{62ECE36E-C467-42F0-49EF-0AA681CBF7D9}"/>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0" name="Freeform: Shape 19">
                  <a:extLst>
                    <a:ext uri="{FF2B5EF4-FFF2-40B4-BE49-F238E27FC236}">
                      <a16:creationId xmlns:a16="http://schemas.microsoft.com/office/drawing/2014/main" id="{76A16FF5-D230-0B70-D223-492A50AA125B}"/>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6" name="Group 5">
              <a:extLst>
                <a:ext uri="{FF2B5EF4-FFF2-40B4-BE49-F238E27FC236}">
                  <a16:creationId xmlns:a16="http://schemas.microsoft.com/office/drawing/2014/main" id="{48FC53B2-25B6-DDAA-C2E2-64DA12D9977C}"/>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7" name="Graphic 6" descr="Pencil outline">
                <a:extLst>
                  <a:ext uri="{FF2B5EF4-FFF2-40B4-BE49-F238E27FC236}">
                    <a16:creationId xmlns:a16="http://schemas.microsoft.com/office/drawing/2014/main" id="{458618F8-4068-1948-41AA-7840E90009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8" name="Graphic 7" descr="Lightbulb and gear outline">
                <a:extLst>
                  <a:ext uri="{FF2B5EF4-FFF2-40B4-BE49-F238E27FC236}">
                    <a16:creationId xmlns:a16="http://schemas.microsoft.com/office/drawing/2014/main" id="{81F62AE8-7EFF-F5A6-D725-C4252C9D4E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9" name="Graphic 8" descr="Internet outline">
                <a:extLst>
                  <a:ext uri="{FF2B5EF4-FFF2-40B4-BE49-F238E27FC236}">
                    <a16:creationId xmlns:a16="http://schemas.microsoft.com/office/drawing/2014/main" id="{040D7BCE-A6F0-8BFE-7704-3C2F68036B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10" name="Graphic 9" descr="Customer review outline">
                <a:extLst>
                  <a:ext uri="{FF2B5EF4-FFF2-40B4-BE49-F238E27FC236}">
                    <a16:creationId xmlns:a16="http://schemas.microsoft.com/office/drawing/2014/main" id="{68361205-67BF-AC88-B1E3-5D71598461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11" name="Graphic 10" descr="Ribbon outline">
                <a:extLst>
                  <a:ext uri="{FF2B5EF4-FFF2-40B4-BE49-F238E27FC236}">
                    <a16:creationId xmlns:a16="http://schemas.microsoft.com/office/drawing/2014/main" id="{433D1D2A-872E-1D58-22B0-C9F83E84FD8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12" name="Graphic 11" descr="Bar graph with upward trend outline">
                <a:extLst>
                  <a:ext uri="{FF2B5EF4-FFF2-40B4-BE49-F238E27FC236}">
                    <a16:creationId xmlns:a16="http://schemas.microsoft.com/office/drawing/2014/main" id="{4D1186EA-DB8C-AF60-1F65-9E7A45AFA0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10660452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C0EF-C47B-ED3A-8A49-875508DFB976}"/>
              </a:ext>
            </a:extLst>
          </p:cNvPr>
          <p:cNvSpPr>
            <a:spLocks noGrp="1"/>
          </p:cNvSpPr>
          <p:nvPr>
            <p:ph type="title"/>
          </p:nvPr>
        </p:nvSpPr>
        <p:spPr/>
        <p:txBody>
          <a:bodyPr/>
          <a:lstStyle/>
          <a:p>
            <a:r>
              <a:rPr lang="en-US"/>
              <a:t>Now That You Have the Award…</a:t>
            </a:r>
            <a:br>
              <a:rPr lang="en-US"/>
            </a:br>
            <a:r>
              <a:rPr lang="en-US"/>
              <a:t>What’s Next?</a:t>
            </a:r>
          </a:p>
        </p:txBody>
      </p:sp>
      <p:sp>
        <p:nvSpPr>
          <p:cNvPr id="3" name="Content Placeholder 2">
            <a:extLst>
              <a:ext uri="{FF2B5EF4-FFF2-40B4-BE49-F238E27FC236}">
                <a16:creationId xmlns:a16="http://schemas.microsoft.com/office/drawing/2014/main" id="{3537B78D-D8DB-8754-1CF9-990007D9546C}"/>
              </a:ext>
            </a:extLst>
          </p:cNvPr>
          <p:cNvSpPr>
            <a:spLocks noGrp="1"/>
          </p:cNvSpPr>
          <p:nvPr>
            <p:ph idx="1"/>
          </p:nvPr>
        </p:nvSpPr>
        <p:spPr>
          <a:xfrm>
            <a:off x="765048" y="1836992"/>
            <a:ext cx="11222736" cy="4909472"/>
          </a:xfrm>
        </p:spPr>
        <p:txBody>
          <a:bodyPr>
            <a:normAutofit/>
          </a:bodyPr>
          <a:lstStyle/>
          <a:p>
            <a:r>
              <a:rPr lang="en-US"/>
              <a:t>Lots of post-award monitoring and reporting is required</a:t>
            </a:r>
          </a:p>
          <a:p>
            <a:r>
              <a:rPr lang="en-US"/>
              <a:t>Monitoring the award:</a:t>
            </a:r>
          </a:p>
          <a:p>
            <a:pPr lvl="1">
              <a:buFont typeface="Courier New" panose="02070309020205020404" pitchFamily="49" charset="0"/>
              <a:buChar char="o"/>
            </a:pPr>
            <a:r>
              <a:rPr lang="en-US"/>
              <a:t>Day-to-day monitoring is the responsibility of the recipient!</a:t>
            </a:r>
          </a:p>
          <a:p>
            <a:pPr lvl="1">
              <a:buFont typeface="Courier New" panose="02070309020205020404" pitchFamily="49" charset="0"/>
              <a:buChar char="o"/>
            </a:pPr>
            <a:r>
              <a:rPr lang="en-US"/>
              <a:t>NIH monitors through reporting and ad hoc technical assistance if potential problems arise</a:t>
            </a:r>
          </a:p>
          <a:p>
            <a:r>
              <a:rPr lang="en-US"/>
              <a:t>Reporting requirements, a few to consider:</a:t>
            </a:r>
          </a:p>
          <a:p>
            <a:pPr lvl="1">
              <a:buFont typeface="Courier New" panose="02070309020205020404" pitchFamily="49" charset="0"/>
              <a:buChar char="o"/>
            </a:pPr>
            <a:r>
              <a:rPr lang="en-US"/>
              <a:t>Progress reporting through the Research Performance Progress Reports (RPPR) through the eRA Commons at least annually</a:t>
            </a:r>
          </a:p>
          <a:p>
            <a:pPr lvl="1">
              <a:buFont typeface="Courier New" panose="02070309020205020404" pitchFamily="49" charset="0"/>
              <a:buChar char="o"/>
            </a:pPr>
            <a:r>
              <a:rPr lang="en-US"/>
              <a:t>Invention reporting (if applicable) – inventions must be reported through the Interagency Edison (</a:t>
            </a:r>
            <a:r>
              <a:rPr lang="en-US" err="1"/>
              <a:t>iEdison</a:t>
            </a:r>
            <a:r>
              <a:rPr lang="en-US"/>
              <a:t>) system and reported in the RPPR </a:t>
            </a:r>
          </a:p>
          <a:p>
            <a:pPr lvl="1">
              <a:buFont typeface="Courier New" panose="02070309020205020404" pitchFamily="49" charset="0"/>
              <a:buChar char="o"/>
            </a:pPr>
            <a:r>
              <a:rPr lang="en-US"/>
              <a:t>NIH Public Access Policy applies throughout the performance period</a:t>
            </a:r>
          </a:p>
          <a:p>
            <a:pPr lvl="1">
              <a:buFont typeface="Courier New" panose="02070309020205020404" pitchFamily="49" charset="0"/>
              <a:buChar char="o"/>
            </a:pPr>
            <a:r>
              <a:rPr lang="en-US"/>
              <a:t>Human subjects and/or clinical trial-specific reporting (as applicable)</a:t>
            </a:r>
          </a:p>
          <a:p>
            <a:pPr lvl="1">
              <a:buFont typeface="Courier New" panose="02070309020205020404" pitchFamily="49" charset="0"/>
              <a:buChar char="o"/>
            </a:pPr>
            <a:r>
              <a:rPr lang="en-US"/>
              <a:t>Closeout Reporting Requirements</a:t>
            </a:r>
          </a:p>
          <a:p>
            <a:pPr lvl="1">
              <a:buFont typeface="Courier New" panose="02070309020205020404" pitchFamily="49" charset="0"/>
              <a:buChar char="o"/>
            </a:pPr>
            <a:endParaRPr lang="en-US"/>
          </a:p>
        </p:txBody>
      </p:sp>
    </p:spTree>
    <p:extLst>
      <p:ext uri="{BB962C8B-B14F-4D97-AF65-F5344CB8AC3E}">
        <p14:creationId xmlns:p14="http://schemas.microsoft.com/office/powerpoint/2010/main" val="14568165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029-CCAF-200F-D0CD-CEB68A8F2A26}"/>
              </a:ext>
            </a:extLst>
          </p:cNvPr>
          <p:cNvSpPr>
            <a:spLocks noGrp="1"/>
          </p:cNvSpPr>
          <p:nvPr>
            <p:ph type="title"/>
          </p:nvPr>
        </p:nvSpPr>
        <p:spPr/>
        <p:txBody>
          <a:bodyPr/>
          <a:lstStyle/>
          <a:p>
            <a:r>
              <a:rPr lang="en-US"/>
              <a:t>Changes to the Award: </a:t>
            </a:r>
            <a:br>
              <a:rPr lang="en-US"/>
            </a:br>
            <a:r>
              <a:rPr lang="en-US"/>
              <a:t>Prior Approval Requirements</a:t>
            </a:r>
          </a:p>
        </p:txBody>
      </p:sp>
      <p:sp>
        <p:nvSpPr>
          <p:cNvPr id="3" name="Content Placeholder 2">
            <a:extLst>
              <a:ext uri="{FF2B5EF4-FFF2-40B4-BE49-F238E27FC236}">
                <a16:creationId xmlns:a16="http://schemas.microsoft.com/office/drawing/2014/main" id="{015EB17C-2A15-28C8-2268-E56C7014C8CC}"/>
              </a:ext>
            </a:extLst>
          </p:cNvPr>
          <p:cNvSpPr>
            <a:spLocks noGrp="1"/>
          </p:cNvSpPr>
          <p:nvPr>
            <p:ph idx="1"/>
          </p:nvPr>
        </p:nvSpPr>
        <p:spPr>
          <a:xfrm>
            <a:off x="367216" y="2619017"/>
            <a:ext cx="11253284" cy="3492484"/>
          </a:xfrm>
        </p:spPr>
        <p:txBody>
          <a:bodyPr>
            <a:normAutofit fontScale="92500" lnSpcReduction="20000"/>
          </a:bodyPr>
          <a:lstStyle/>
          <a:p>
            <a:r>
              <a:rPr lang="en-US"/>
              <a:t>First, check the NIH Grants Policy Statement to see whether you have the authority or need prior approval</a:t>
            </a:r>
          </a:p>
          <a:p>
            <a:pPr marL="457200" lvl="1" indent="0">
              <a:buNone/>
            </a:pPr>
            <a:r>
              <a:rPr lang="en-US">
                <a:solidFill>
                  <a:srgbClr val="20558A"/>
                </a:solidFill>
                <a:hlinkClick r:id="rId2">
                  <a:extLst>
                    <a:ext uri="{A12FA001-AC4F-418D-AE19-62706E023703}">
                      <ahyp:hlinkClr xmlns:ahyp="http://schemas.microsoft.com/office/drawing/2018/hyperlinkcolor" val="tx"/>
                    </a:ext>
                  </a:extLst>
                </a:hlinkClick>
              </a:rPr>
              <a:t>https://grants.nih.gov/grants/policy/nihgps/html5/section_8/8.1.2_prior_approval_requirements.htm</a:t>
            </a:r>
            <a:r>
              <a:rPr lang="en-US">
                <a:solidFill>
                  <a:srgbClr val="20558A"/>
                </a:solidFill>
              </a:rPr>
              <a:t> </a:t>
            </a:r>
          </a:p>
          <a:p>
            <a:endParaRPr lang="en-US"/>
          </a:p>
          <a:p>
            <a:r>
              <a:rPr lang="en-US"/>
              <a:t>If you need prior approval, send it through the NIH eRA Prior Approval Module </a:t>
            </a:r>
          </a:p>
          <a:p>
            <a:pPr marL="457200" lvl="1" indent="0">
              <a:buNone/>
            </a:pPr>
            <a:r>
              <a:rPr lang="en-US">
                <a:solidFill>
                  <a:srgbClr val="20558A"/>
                </a:solidFill>
                <a:hlinkClick r:id="rId3">
                  <a:extLst>
                    <a:ext uri="{A12FA001-AC4F-418D-AE19-62706E023703}">
                      <ahyp:hlinkClr xmlns:ahyp="http://schemas.microsoft.com/office/drawing/2018/hyperlinkcolor" val="tx"/>
                    </a:ext>
                  </a:extLst>
                </a:hlinkClick>
              </a:rPr>
              <a:t>https://www.era.nih.gov/erahelp/commons/commons/prior_approval%20module/prior_approval.htm</a:t>
            </a:r>
            <a:r>
              <a:rPr lang="en-US">
                <a:solidFill>
                  <a:srgbClr val="20558A"/>
                </a:solidFill>
              </a:rPr>
              <a:t>)</a:t>
            </a:r>
            <a:r>
              <a:rPr lang="en-US"/>
              <a:t> </a:t>
            </a:r>
          </a:p>
          <a:p>
            <a:endParaRPr lang="en-US"/>
          </a:p>
          <a:p>
            <a:r>
              <a:rPr lang="en-US"/>
              <a:t>Remember!  The official response to any prior approval request MUST come from the NIH Grants Management Officer!</a:t>
            </a:r>
          </a:p>
          <a:p>
            <a:endParaRPr lang="en-US"/>
          </a:p>
        </p:txBody>
      </p:sp>
      <p:pic>
        <p:nvPicPr>
          <p:cNvPr id="7170" name="Picture 2" descr="A person looking at a computer and screaming - Text &quot;Information overload&quot;">
            <a:extLst>
              <a:ext uri="{FF2B5EF4-FFF2-40B4-BE49-F238E27FC236}">
                <a16:creationId xmlns:a16="http://schemas.microsoft.com/office/drawing/2014/main" id="{24984C38-547C-B89E-9EE1-940D1A7AC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749" y="437868"/>
            <a:ext cx="2654972" cy="1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490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1B7AC7-A37D-EBC8-FB88-A4D02FA0FA22}"/>
              </a:ext>
            </a:extLst>
          </p:cNvPr>
          <p:cNvSpPr>
            <a:spLocks noGrp="1"/>
          </p:cNvSpPr>
          <p:nvPr>
            <p:ph type="title"/>
          </p:nvPr>
        </p:nvSpPr>
        <p:spPr>
          <a:xfrm>
            <a:off x="838200" y="743010"/>
            <a:ext cx="10515600" cy="1325563"/>
          </a:xfrm>
        </p:spPr>
        <p:txBody>
          <a:bodyPr/>
          <a:lstStyle/>
          <a:p>
            <a:pPr algn="ctr"/>
            <a:r>
              <a:rPr lang="en-US"/>
              <a:t>Where Do I Start?</a:t>
            </a:r>
          </a:p>
        </p:txBody>
      </p:sp>
      <p:sp>
        <p:nvSpPr>
          <p:cNvPr id="2" name="Slide Number Placeholder 1">
            <a:extLst>
              <a:ext uri="{FF2B5EF4-FFF2-40B4-BE49-F238E27FC236}">
                <a16:creationId xmlns:a16="http://schemas.microsoft.com/office/drawing/2014/main" id="{5CFE7F79-D89D-C481-6079-255A44B588AC}"/>
              </a:ext>
            </a:extLst>
          </p:cNvPr>
          <p:cNvSpPr>
            <a:spLocks noGrp="1"/>
          </p:cNvSpPr>
          <p:nvPr>
            <p:ph type="sldNum" sz="quarter" idx="12"/>
          </p:nvPr>
        </p:nvSpPr>
        <p:spPr/>
        <p:txBody>
          <a:bodyPr/>
          <a:lstStyle/>
          <a:p>
            <a:fld id="{A7DDB576-49B3-42E2-89EA-6E35EA8EF806}" type="slidenum">
              <a:rPr lang="en-US" smtClean="0"/>
              <a:pPr/>
              <a:t>11</a:t>
            </a:fld>
            <a:endParaRPr lang="en-US"/>
          </a:p>
        </p:txBody>
      </p:sp>
      <p:pic>
        <p:nvPicPr>
          <p:cNvPr id="10" name="Picture 9">
            <a:extLst>
              <a:ext uri="{FF2B5EF4-FFF2-40B4-BE49-F238E27FC236}">
                <a16:creationId xmlns:a16="http://schemas.microsoft.com/office/drawing/2014/main" id="{928E31F0-EEF6-BB96-4B07-754DEFB50EA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789" y="1912342"/>
            <a:ext cx="7140421" cy="4202648"/>
          </a:xfrm>
          <a:prstGeom prst="rect">
            <a:avLst/>
          </a:prstGeom>
        </p:spPr>
      </p:pic>
    </p:spTree>
    <p:custDataLst>
      <p:tags r:id="rId1"/>
    </p:custDataLst>
    <p:extLst>
      <p:ext uri="{BB962C8B-B14F-4D97-AF65-F5344CB8AC3E}">
        <p14:creationId xmlns:p14="http://schemas.microsoft.com/office/powerpoint/2010/main" val="32815081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8CBD4-46F0-784F-054F-01A7371E8380}"/>
              </a:ext>
            </a:extLst>
          </p:cNvPr>
          <p:cNvSpPr>
            <a:spLocks noGrp="1"/>
          </p:cNvSpPr>
          <p:nvPr>
            <p:ph type="title"/>
          </p:nvPr>
        </p:nvSpPr>
        <p:spPr/>
        <p:txBody>
          <a:bodyPr/>
          <a:lstStyle/>
          <a:p>
            <a:r>
              <a:rPr lang="en-US"/>
              <a:t>Before We Go …</a:t>
            </a:r>
            <a:br>
              <a:rPr lang="en-US"/>
            </a:br>
            <a:r>
              <a:rPr lang="en-US"/>
              <a:t>Data Management and Reporting</a:t>
            </a:r>
          </a:p>
        </p:txBody>
      </p:sp>
      <p:sp>
        <p:nvSpPr>
          <p:cNvPr id="3" name="Content Placeholder 2">
            <a:extLst>
              <a:ext uri="{FF2B5EF4-FFF2-40B4-BE49-F238E27FC236}">
                <a16:creationId xmlns:a16="http://schemas.microsoft.com/office/drawing/2014/main" id="{E24FAA33-28AA-8960-53E9-79E942B7703C}"/>
              </a:ext>
            </a:extLst>
          </p:cNvPr>
          <p:cNvSpPr>
            <a:spLocks noGrp="1"/>
          </p:cNvSpPr>
          <p:nvPr>
            <p:ph idx="1"/>
          </p:nvPr>
        </p:nvSpPr>
        <p:spPr/>
        <p:txBody>
          <a:bodyPr vert="horz" lIns="91440" tIns="45720" rIns="91440" bIns="45720" rtlCol="0" anchor="t">
            <a:normAutofit/>
          </a:bodyPr>
          <a:lstStyle/>
          <a:p>
            <a:r>
              <a:rPr lang="en-US">
                <a:latin typeface="Open Sans Light"/>
                <a:ea typeface="Open Sans Light"/>
                <a:cs typeface="Open Sans Light"/>
              </a:rPr>
              <a:t>For most applications submitted now (receipt dates on/after January 25, 2023), the NIH Data Management &amp; Sharing Policy applies</a:t>
            </a:r>
          </a:p>
          <a:p>
            <a:pPr lvl="1"/>
            <a:r>
              <a:rPr lang="en-US">
                <a:latin typeface="Open Sans Light"/>
                <a:ea typeface="Open Sans Light"/>
                <a:cs typeface="Open Sans Light"/>
              </a:rPr>
              <a:t>Check the policies to see if the DMS Policy applies to your application</a:t>
            </a:r>
            <a:endParaRPr lang="en-US"/>
          </a:p>
          <a:p>
            <a:endParaRPr lang="en-US"/>
          </a:p>
          <a:p>
            <a:r>
              <a:rPr lang="en-US">
                <a:latin typeface="Open Sans Light"/>
                <a:ea typeface="Open Sans Light"/>
                <a:cs typeface="Open Sans Light"/>
              </a:rPr>
              <a:t>Under this policy, NH expects that investigators and institutes:</a:t>
            </a:r>
          </a:p>
          <a:p>
            <a:pPr lvl="1"/>
            <a:r>
              <a:rPr lang="en-US">
                <a:latin typeface="Open Sans Light"/>
                <a:ea typeface="Open Sans Light"/>
                <a:cs typeface="Open Sans Light"/>
              </a:rPr>
              <a:t>Plan and budget for managing and sharing of data</a:t>
            </a:r>
          </a:p>
          <a:p>
            <a:pPr lvl="1"/>
            <a:r>
              <a:rPr lang="en-US">
                <a:latin typeface="Open Sans Light"/>
                <a:ea typeface="Open Sans Light"/>
                <a:cs typeface="Open Sans Light"/>
              </a:rPr>
              <a:t>Submit a DMS plan for review when applying for funding</a:t>
            </a:r>
          </a:p>
          <a:p>
            <a:pPr lvl="1"/>
            <a:r>
              <a:rPr lang="en-US">
                <a:latin typeface="Open Sans Light"/>
                <a:ea typeface="Open Sans Light"/>
                <a:cs typeface="Open Sans Light"/>
              </a:rPr>
              <a:t>Comply with the approved DMS plan</a:t>
            </a:r>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p:txBody>
      </p:sp>
      <p:sp>
        <p:nvSpPr>
          <p:cNvPr id="4" name="TextBox 3">
            <a:extLst>
              <a:ext uri="{FF2B5EF4-FFF2-40B4-BE49-F238E27FC236}">
                <a16:creationId xmlns:a16="http://schemas.microsoft.com/office/drawing/2014/main" id="{DAEC9A0A-32B0-A3E8-6D34-C2E23F7BB36B}"/>
              </a:ext>
            </a:extLst>
          </p:cNvPr>
          <p:cNvSpPr txBox="1"/>
          <p:nvPr/>
        </p:nvSpPr>
        <p:spPr>
          <a:xfrm>
            <a:off x="901758" y="5219701"/>
            <a:ext cx="10337741" cy="923330"/>
          </a:xfrm>
          <a:prstGeom prst="rect">
            <a:avLst/>
          </a:prstGeom>
          <a:solidFill>
            <a:srgbClr val="C9E1E0"/>
          </a:solidFill>
        </p:spPr>
        <p:txBody>
          <a:bodyPr wrap="square" rtlCol="0">
            <a:spAutoFit/>
          </a:bodyPr>
          <a:lstStyle/>
          <a:p>
            <a:r>
              <a:rPr lang="en-US"/>
              <a:t>Learn More: </a:t>
            </a:r>
            <a:r>
              <a:rPr lang="en-US">
                <a:solidFill>
                  <a:srgbClr val="20558A"/>
                </a:solidFill>
                <a:hlinkClick r:id="rId2">
                  <a:extLst>
                    <a:ext uri="{A12FA001-AC4F-418D-AE19-62706E023703}">
                      <ahyp:hlinkClr xmlns:ahyp="http://schemas.microsoft.com/office/drawing/2018/hyperlinkcolor" val="tx"/>
                    </a:ext>
                  </a:extLst>
                </a:hlinkClick>
              </a:rPr>
              <a:t>Data Management and Sharing Policy</a:t>
            </a:r>
            <a:endParaRPr lang="en-US">
              <a:solidFill>
                <a:srgbClr val="20558A"/>
              </a:solidFill>
            </a:endParaRPr>
          </a:p>
          <a:p>
            <a:endParaRPr lang="en-US"/>
          </a:p>
          <a:p>
            <a:r>
              <a:rPr lang="en-US"/>
              <a:t>Be sure to check the individual NIH IC requirements as well: </a:t>
            </a:r>
            <a:r>
              <a:rPr lang="en-US">
                <a:solidFill>
                  <a:srgbClr val="20558A"/>
                </a:solidFill>
                <a:hlinkClick r:id="rId3">
                  <a:extLst>
                    <a:ext uri="{A12FA001-AC4F-418D-AE19-62706E023703}">
                      <ahyp:hlinkClr xmlns:ahyp="http://schemas.microsoft.com/office/drawing/2018/hyperlinkcolor" val="tx"/>
                    </a:ext>
                  </a:extLst>
                </a:hlinkClick>
              </a:rPr>
              <a:t>NIH Institute and Center Data Sharing Policies</a:t>
            </a:r>
            <a:r>
              <a:rPr lang="en-US"/>
              <a:t> </a:t>
            </a:r>
          </a:p>
        </p:txBody>
      </p:sp>
    </p:spTree>
    <p:extLst>
      <p:ext uri="{BB962C8B-B14F-4D97-AF65-F5344CB8AC3E}">
        <p14:creationId xmlns:p14="http://schemas.microsoft.com/office/powerpoint/2010/main" val="8579782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20ADB8-D2FA-FE31-B9B2-3645DF7C5DC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Questions?</a:t>
            </a:r>
          </a:p>
        </p:txBody>
      </p:sp>
      <p:pic>
        <p:nvPicPr>
          <p:cNvPr id="4098" name="Picture 2" descr="Image of an iceberg in the water; text states &quot;the Tip of the Iceberg&quot;">
            <a:extLst>
              <a:ext uri="{FF2B5EF4-FFF2-40B4-BE49-F238E27FC236}">
                <a16:creationId xmlns:a16="http://schemas.microsoft.com/office/drawing/2014/main" id="{9CA3429D-7B21-4B8E-D287-FA5FC144B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5" y="554367"/>
            <a:ext cx="5644622" cy="30940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a:extLst>
              <a:ext uri="{FF2B5EF4-FFF2-40B4-BE49-F238E27FC236}">
                <a16:creationId xmlns:a16="http://schemas.microsoft.com/office/drawing/2014/main" id="{03A489D7-88CF-6438-318F-CAC9537898C5}"/>
              </a:ext>
            </a:extLst>
          </p:cNvPr>
          <p:cNvSpPr>
            <a:spLocks noGrp="1"/>
          </p:cNvSpPr>
          <p:nvPr>
            <p:ph idx="1"/>
          </p:nvPr>
        </p:nvSpPr>
        <p:spPr>
          <a:xfrm>
            <a:off x="838200" y="4331406"/>
            <a:ext cx="10515600" cy="934064"/>
          </a:xfrm>
        </p:spPr>
        <p:txBody>
          <a:bodyPr>
            <a:normAutofit fontScale="70000" lnSpcReduction="20000"/>
          </a:bodyPr>
          <a:lstStyle/>
          <a:p>
            <a:pPr marL="0" indent="0" algn="ctr">
              <a:buNone/>
            </a:pPr>
            <a:r>
              <a:rPr lang="en-US" b="1"/>
              <a:t>Have more questions on your application and award?  </a:t>
            </a:r>
          </a:p>
          <a:p>
            <a:pPr marL="0" indent="0">
              <a:buNone/>
            </a:pPr>
            <a:endParaRPr lang="en-US" b="1"/>
          </a:p>
          <a:p>
            <a:pPr marL="0" indent="0" algn="ctr">
              <a:buNone/>
            </a:pPr>
            <a:r>
              <a:rPr lang="en-US" b="1"/>
              <a:t>Reach out to your NIH Grants Management Specialist and/or Program Official!</a:t>
            </a:r>
          </a:p>
        </p:txBody>
      </p:sp>
    </p:spTree>
    <p:extLst>
      <p:ext uri="{BB962C8B-B14F-4D97-AF65-F5344CB8AC3E}">
        <p14:creationId xmlns:p14="http://schemas.microsoft.com/office/powerpoint/2010/main" val="40525518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image of a street sign pointing in different directions with the words advice, help, tips, support, guidance, assistance">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t="5111" b="5111"/>
          <a:stretch/>
        </p:blipFill>
        <p:spPr>
          <a:xfrm>
            <a:off x="3928910" y="0"/>
            <a:ext cx="9669656" cy="685800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77555" y="-954026"/>
            <a:ext cx="6574227" cy="369202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 </a:t>
            </a:r>
            <a:br>
              <a:rPr lang="en-US" sz="4800" b="1">
                <a:solidFill>
                  <a:schemeClr val="tx2">
                    <a:lumMod val="75000"/>
                  </a:schemeClr>
                </a:solidFill>
              </a:rPr>
            </a:br>
            <a:r>
              <a:rPr lang="en-US" sz="4800" b="1">
                <a:solidFill>
                  <a:srgbClr val="20558A"/>
                </a:solidFill>
              </a:rPr>
              <a:t>USEFUL RESOURCES</a:t>
            </a:r>
          </a:p>
        </p:txBody>
      </p:sp>
      <p:sp>
        <p:nvSpPr>
          <p:cNvPr id="3" name="TextBox 2">
            <a:extLst>
              <a:ext uri="{FF2B5EF4-FFF2-40B4-BE49-F238E27FC236}">
                <a16:creationId xmlns:a16="http://schemas.microsoft.com/office/drawing/2014/main" id="{67670597-8C7C-DA07-55F7-60785C19006D}"/>
              </a:ext>
            </a:extLst>
          </p:cNvPr>
          <p:cNvSpPr txBox="1"/>
          <p:nvPr/>
        </p:nvSpPr>
        <p:spPr>
          <a:xfrm>
            <a:off x="-774257" y="3131972"/>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8" name="Group 7" descr="Photo and text of:&#10;Sheri Cummins &#10;Communications Strategist &#10;Division of Communications and Outreach&#10;&#10;Office of Extramural Research (OER), NIH&#10;">
            <a:extLst>
              <a:ext uri="{FF2B5EF4-FFF2-40B4-BE49-F238E27FC236}">
                <a16:creationId xmlns:a16="http://schemas.microsoft.com/office/drawing/2014/main" id="{9CE4877A-4527-3AB7-A315-87921F876BBD}"/>
              </a:ext>
            </a:extLst>
          </p:cNvPr>
          <p:cNvGrpSpPr/>
          <p:nvPr/>
        </p:nvGrpSpPr>
        <p:grpSpPr>
          <a:xfrm>
            <a:off x="-104123" y="3692028"/>
            <a:ext cx="4033032" cy="2839665"/>
            <a:chOff x="-104123" y="3692028"/>
            <a:chExt cx="4033032" cy="2839665"/>
          </a:xfrm>
        </p:grpSpPr>
        <p:sp>
          <p:nvSpPr>
            <p:cNvPr id="5" name="TextBox 4">
              <a:extLst>
                <a:ext uri="{FF2B5EF4-FFF2-40B4-BE49-F238E27FC236}">
                  <a16:creationId xmlns:a16="http://schemas.microsoft.com/office/drawing/2014/main" id="{3B9D6EE5-B995-D612-5749-7CA13D0A5F05}"/>
                </a:ext>
              </a:extLst>
            </p:cNvPr>
            <p:cNvSpPr txBox="1"/>
            <p:nvPr/>
          </p:nvSpPr>
          <p:spPr>
            <a:xfrm>
              <a:off x="-104123" y="5208254"/>
              <a:ext cx="4033032" cy="1323439"/>
            </a:xfrm>
            <a:prstGeom prst="rect">
              <a:avLst/>
            </a:prstGeom>
            <a:noFill/>
          </p:spPr>
          <p:txBody>
            <a:bodyPr wrap="square" rtlCol="0">
              <a:spAutoFit/>
            </a:bodyPr>
            <a:lstStyle/>
            <a:p>
              <a:pPr algn="ctr"/>
              <a:r>
                <a:rPr lang="en-US" sz="1600" b="1"/>
                <a:t>Sheri Cummins </a:t>
              </a:r>
            </a:p>
            <a:p>
              <a:pPr algn="ctr"/>
              <a:r>
                <a:rPr lang="en-US" sz="1600"/>
                <a:t>Communications Strategist </a:t>
              </a:r>
            </a:p>
            <a:p>
              <a:pPr algn="ctr"/>
              <a:r>
                <a:rPr lang="en-US" sz="1600"/>
                <a:t>Division of Communications and Outreach</a:t>
              </a:r>
            </a:p>
            <a:p>
              <a:pPr algn="ctr"/>
              <a:endParaRPr lang="en-US" sz="1600"/>
            </a:p>
            <a:p>
              <a:pPr algn="ctr"/>
              <a:r>
                <a:rPr lang="en-US" sz="1600"/>
                <a:t>Office of Extramural Research (OER), NIH</a:t>
              </a:r>
            </a:p>
          </p:txBody>
        </p:sp>
        <p:pic>
          <p:nvPicPr>
            <p:cNvPr id="6" name="Picture 5" descr="Black and white photo of Sheri Cummins">
              <a:extLst>
                <a:ext uri="{FF2B5EF4-FFF2-40B4-BE49-F238E27FC236}">
                  <a16:creationId xmlns:a16="http://schemas.microsoft.com/office/drawing/2014/main" id="{7043D40A-7358-C37A-76E1-BBFB513594A9}"/>
                </a:ext>
              </a:extLst>
            </p:cNvPr>
            <p:cNvPicPr>
              <a:picLocks noChangeAspect="1"/>
            </p:cNvPicPr>
            <p:nvPr/>
          </p:nvPicPr>
          <p:blipFill>
            <a:blip r:embed="rId5"/>
            <a:stretch>
              <a:fillRect/>
            </a:stretch>
          </p:blipFill>
          <p:spPr>
            <a:xfrm>
              <a:off x="652697" y="3692028"/>
              <a:ext cx="2450112" cy="1539264"/>
            </a:xfrm>
            <a:prstGeom prst="rect">
              <a:avLst/>
            </a:prstGeom>
          </p:spPr>
        </p:pic>
      </p:grpSp>
      <p:cxnSp>
        <p:nvCxnSpPr>
          <p:cNvPr id="7" name="Straight Connector 6">
            <a:extLst>
              <a:ext uri="{FF2B5EF4-FFF2-40B4-BE49-F238E27FC236}">
                <a16:creationId xmlns:a16="http://schemas.microsoft.com/office/drawing/2014/main" id="{E91F4C17-9847-13F6-2C97-0493FFE2AB9F}"/>
              </a:ext>
              <a:ext uri="{C183D7F6-B498-43B3-948B-1728B52AA6E4}">
                <adec:decorative xmlns:adec="http://schemas.microsoft.com/office/drawing/2017/decorative" val="1"/>
              </a:ext>
            </a:extLst>
          </p:cNvPr>
          <p:cNvCxnSpPr/>
          <p:nvPr/>
        </p:nvCxnSpPr>
        <p:spPr>
          <a:xfrm>
            <a:off x="554456" y="3038492"/>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774732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60387" cy="1081342"/>
          </a:xfrm>
          <a:solidFill>
            <a:srgbClr val="20558A"/>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Useful Resources</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25266" y="2089729"/>
            <a:ext cx="10287316" cy="4351338"/>
          </a:xfrm>
        </p:spPr>
        <p:txBody>
          <a:bodyPr>
            <a:normAutofit/>
          </a:bodyPr>
          <a:lstStyle/>
          <a:p>
            <a:pPr>
              <a:lnSpc>
                <a:spcPct val="150000"/>
              </a:lnSpc>
            </a:pPr>
            <a:r>
              <a:rPr lang="en-US"/>
              <a:t>NIH Grants &amp; Funding site</a:t>
            </a:r>
          </a:p>
          <a:p>
            <a:pPr>
              <a:lnSpc>
                <a:spcPct val="150000"/>
              </a:lnSpc>
            </a:pPr>
            <a:r>
              <a:rPr lang="en-US"/>
              <a:t>How to prepare to apply (sites, registration)</a:t>
            </a:r>
          </a:p>
          <a:p>
            <a:pPr>
              <a:lnSpc>
                <a:spcPct val="150000"/>
              </a:lnSpc>
            </a:pPr>
            <a:r>
              <a:rPr lang="en-US" err="1"/>
              <a:t>RePORT</a:t>
            </a:r>
            <a:endParaRPr lang="en-US"/>
          </a:p>
          <a:p>
            <a:pPr>
              <a:lnSpc>
                <a:spcPct val="150000"/>
              </a:lnSpc>
            </a:pPr>
            <a:r>
              <a:rPr lang="en-US"/>
              <a:t>ASSIST</a:t>
            </a:r>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82461"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82461"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90182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030187-3469-E2BA-C126-E9F4B9F0F637}"/>
              </a:ext>
            </a:extLst>
          </p:cNvPr>
          <p:cNvSpPr>
            <a:spLocks noGrp="1"/>
          </p:cNvSpPr>
          <p:nvPr>
            <p:ph type="title"/>
          </p:nvPr>
        </p:nvSpPr>
        <p:spPr>
          <a:xfrm>
            <a:off x="838200" y="-773866"/>
            <a:ext cx="10515600" cy="755048"/>
          </a:xfrm>
        </p:spPr>
        <p:txBody>
          <a:bodyPr/>
          <a:lstStyle/>
          <a:p>
            <a:r>
              <a:rPr lang="en-US"/>
              <a:t>NIH Grants &amp; Funding </a:t>
            </a:r>
          </a:p>
        </p:txBody>
      </p:sp>
      <p:sp>
        <p:nvSpPr>
          <p:cNvPr id="10" name="TextBox 9">
            <a:extLst>
              <a:ext uri="{FF2B5EF4-FFF2-40B4-BE49-F238E27FC236}">
                <a16:creationId xmlns:a16="http://schemas.microsoft.com/office/drawing/2014/main" id="{D5436A70-0323-FD6B-AB7B-C25166B52300}"/>
              </a:ext>
            </a:extLst>
          </p:cNvPr>
          <p:cNvSpPr txBox="1"/>
          <p:nvPr/>
        </p:nvSpPr>
        <p:spPr>
          <a:xfrm>
            <a:off x="4678271" y="-18818"/>
            <a:ext cx="3025957" cy="461665"/>
          </a:xfrm>
          <a:prstGeom prst="rect">
            <a:avLst/>
          </a:prstGeom>
          <a:solidFill>
            <a:srgbClr val="94C4C1"/>
          </a:solidFill>
        </p:spPr>
        <p:txBody>
          <a:bodyPr wrap="none" rtlCol="0">
            <a:spAutoFit/>
          </a:bodyPr>
          <a:lstStyle/>
          <a:p>
            <a:r>
              <a:rPr lang="en-US" sz="2400">
                <a:hlinkClick r:id="rId3"/>
              </a:rPr>
              <a:t>https://grants.nih.gov/</a:t>
            </a:r>
            <a:endParaRPr lang="en-US" sz="2400"/>
          </a:p>
        </p:txBody>
      </p:sp>
      <p:pic>
        <p:nvPicPr>
          <p:cNvPr id="8" name="Picture 7" descr="Color image of the grants.nih.gov website home page">
            <a:extLst>
              <a:ext uri="{FF2B5EF4-FFF2-40B4-BE49-F238E27FC236}">
                <a16:creationId xmlns:a16="http://schemas.microsoft.com/office/drawing/2014/main" id="{D7EAA592-997A-AE57-E381-81A3E5BEC4D3}"/>
              </a:ext>
            </a:extLst>
          </p:cNvPr>
          <p:cNvPicPr>
            <a:picLocks noChangeAspect="1"/>
          </p:cNvPicPr>
          <p:nvPr/>
        </p:nvPicPr>
        <p:blipFill>
          <a:blip r:embed="rId4"/>
          <a:stretch>
            <a:fillRect/>
          </a:stretch>
        </p:blipFill>
        <p:spPr>
          <a:xfrm>
            <a:off x="0" y="442847"/>
            <a:ext cx="12192000" cy="6646420"/>
          </a:xfrm>
          <a:prstGeom prst="rect">
            <a:avLst/>
          </a:prstGeom>
        </p:spPr>
      </p:pic>
      <p:sp>
        <p:nvSpPr>
          <p:cNvPr id="16" name="Speech Bubble: Rectangle with Corners Rounded 15">
            <a:extLst>
              <a:ext uri="{FF2B5EF4-FFF2-40B4-BE49-F238E27FC236}">
                <a16:creationId xmlns:a16="http://schemas.microsoft.com/office/drawing/2014/main" id="{5A0BCBC1-D8DF-3753-926C-917B04587F63}"/>
              </a:ext>
            </a:extLst>
          </p:cNvPr>
          <p:cNvSpPr/>
          <p:nvPr/>
        </p:nvSpPr>
        <p:spPr>
          <a:xfrm>
            <a:off x="8169938" y="1279579"/>
            <a:ext cx="1280507" cy="361950"/>
          </a:xfrm>
          <a:prstGeom prst="wedgeRoundRectCallout">
            <a:avLst>
              <a:gd name="adj1" fmla="val 44604"/>
              <a:gd name="adj2" fmla="val -91908"/>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Glossary</a:t>
            </a:r>
            <a:endParaRPr lang="en-US">
              <a:solidFill>
                <a:schemeClr val="tx1"/>
              </a:solidFill>
            </a:endParaRPr>
          </a:p>
        </p:txBody>
      </p:sp>
      <p:sp>
        <p:nvSpPr>
          <p:cNvPr id="17" name="Speech Bubble: Rectangle with Corners Rounded 16">
            <a:extLst>
              <a:ext uri="{FF2B5EF4-FFF2-40B4-BE49-F238E27FC236}">
                <a16:creationId xmlns:a16="http://schemas.microsoft.com/office/drawing/2014/main" id="{D37A5B44-F04E-65AA-BC70-1D3C5A743DD0}"/>
              </a:ext>
            </a:extLst>
          </p:cNvPr>
          <p:cNvSpPr/>
          <p:nvPr/>
        </p:nvSpPr>
        <p:spPr>
          <a:xfrm>
            <a:off x="9727277" y="1279579"/>
            <a:ext cx="931197" cy="361950"/>
          </a:xfrm>
          <a:prstGeom prst="wedgeRoundRectCallout">
            <a:avLst>
              <a:gd name="adj1" fmla="val -27926"/>
              <a:gd name="adj2" fmla="val -84013"/>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FAQs</a:t>
            </a:r>
            <a:endParaRPr lang="en-US">
              <a:solidFill>
                <a:schemeClr val="tx1"/>
              </a:solidFill>
            </a:endParaRPr>
          </a:p>
        </p:txBody>
      </p:sp>
      <p:sp>
        <p:nvSpPr>
          <p:cNvPr id="18" name="Speech Bubble: Rectangle with Corners Rounded 17">
            <a:extLst>
              <a:ext uri="{FF2B5EF4-FFF2-40B4-BE49-F238E27FC236}">
                <a16:creationId xmlns:a16="http://schemas.microsoft.com/office/drawing/2014/main" id="{E1C2568B-CDC3-6C52-526D-F86345C595AB}"/>
              </a:ext>
            </a:extLst>
          </p:cNvPr>
          <p:cNvSpPr/>
          <p:nvPr/>
        </p:nvSpPr>
        <p:spPr>
          <a:xfrm>
            <a:off x="10658474" y="855325"/>
            <a:ext cx="931197" cy="361950"/>
          </a:xfrm>
          <a:prstGeom prst="wedgeRoundRectCallout">
            <a:avLst>
              <a:gd name="adj1" fmla="val -66795"/>
              <a:gd name="adj2" fmla="val 13356"/>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Help</a:t>
            </a:r>
            <a:endParaRPr lang="en-US">
              <a:solidFill>
                <a:schemeClr val="tx1"/>
              </a:solidFill>
            </a:endParaRPr>
          </a:p>
        </p:txBody>
      </p:sp>
      <p:sp>
        <p:nvSpPr>
          <p:cNvPr id="2" name="Slide Number Placeholder 1">
            <a:extLst>
              <a:ext uri="{FF2B5EF4-FFF2-40B4-BE49-F238E27FC236}">
                <a16:creationId xmlns:a16="http://schemas.microsoft.com/office/drawing/2014/main" id="{3BEB689F-6C01-A91B-72BC-95A14D3A16D6}"/>
              </a:ext>
            </a:extLst>
          </p:cNvPr>
          <p:cNvSpPr>
            <a:spLocks noGrp="1"/>
          </p:cNvSpPr>
          <p:nvPr>
            <p:ph type="sldNum" sz="quarter" idx="12"/>
          </p:nvPr>
        </p:nvSpPr>
        <p:spPr/>
        <p:txBody>
          <a:bodyPr/>
          <a:lstStyle/>
          <a:p>
            <a:fld id="{A7DDB576-49B3-42E2-89EA-6E35EA8EF806}" type="slidenum">
              <a:rPr lang="en-US" smtClean="0"/>
              <a:pPr/>
              <a:t>114</a:t>
            </a:fld>
            <a:endParaRPr lang="en-US"/>
          </a:p>
        </p:txBody>
      </p:sp>
    </p:spTree>
    <p:custDataLst>
      <p:tags r:id="rId1"/>
    </p:custDataLst>
    <p:extLst>
      <p:ext uri="{BB962C8B-B14F-4D97-AF65-F5344CB8AC3E}">
        <p14:creationId xmlns:p14="http://schemas.microsoft.com/office/powerpoint/2010/main" val="33720530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6027EA-1783-34A9-2A78-306C4FE5329B}"/>
              </a:ext>
            </a:extLst>
          </p:cNvPr>
          <p:cNvSpPr>
            <a:spLocks noGrp="1"/>
          </p:cNvSpPr>
          <p:nvPr>
            <p:ph type="title"/>
          </p:nvPr>
        </p:nvSpPr>
        <p:spPr/>
        <p:txBody>
          <a:bodyPr/>
          <a:lstStyle/>
          <a:p>
            <a:r>
              <a:rPr lang="en-US"/>
              <a:t>New to NIH</a:t>
            </a:r>
          </a:p>
        </p:txBody>
      </p:sp>
      <p:sp>
        <p:nvSpPr>
          <p:cNvPr id="3" name="Content Placeholder 2">
            <a:extLst>
              <a:ext uri="{FF2B5EF4-FFF2-40B4-BE49-F238E27FC236}">
                <a16:creationId xmlns:a16="http://schemas.microsoft.com/office/drawing/2014/main" id="{1D5A69BB-5707-0C84-5336-65A20AA065E3}"/>
              </a:ext>
            </a:extLst>
          </p:cNvPr>
          <p:cNvSpPr>
            <a:spLocks noGrp="1"/>
          </p:cNvSpPr>
          <p:nvPr>
            <p:ph idx="1"/>
          </p:nvPr>
        </p:nvSpPr>
        <p:spPr>
          <a:xfrm>
            <a:off x="838200" y="1825625"/>
            <a:ext cx="3352800" cy="4351338"/>
          </a:xfrm>
        </p:spPr>
        <p:txBody>
          <a:bodyPr/>
          <a:lstStyle/>
          <a:p>
            <a:r>
              <a:rPr lang="en-US"/>
              <a:t>Key concepts with links to dig deeper into each topic</a:t>
            </a:r>
          </a:p>
        </p:txBody>
      </p:sp>
      <p:pic>
        <p:nvPicPr>
          <p:cNvPr id="5" name="Picture 4" descr="Grants &amp; Funding New to NIH tab with accordions for What We Do, Where is the Money, A Highly Competitive Process, How NIH Announces Funding Opportunities, Who is Eligible, Meet the NIH Team, Interacting with NIH Systems, and Get Registered">
            <a:extLst>
              <a:ext uri="{FF2B5EF4-FFF2-40B4-BE49-F238E27FC236}">
                <a16:creationId xmlns:a16="http://schemas.microsoft.com/office/drawing/2014/main" id="{8836329E-3F92-B3D0-F0B6-A3024F66AFFE}"/>
              </a:ext>
            </a:extLst>
          </p:cNvPr>
          <p:cNvPicPr>
            <a:picLocks noChangeAspect="1"/>
          </p:cNvPicPr>
          <p:nvPr/>
        </p:nvPicPr>
        <p:blipFill>
          <a:blip r:embed="rId3"/>
          <a:stretch>
            <a:fillRect/>
          </a:stretch>
        </p:blipFill>
        <p:spPr>
          <a:xfrm>
            <a:off x="4486378" y="216224"/>
            <a:ext cx="7441016" cy="6505251"/>
          </a:xfrm>
          <a:prstGeom prst="rect">
            <a:avLst/>
          </a:prstGeom>
          <a:ln w="12700">
            <a:solidFill>
              <a:srgbClr val="20558A"/>
            </a:solidFill>
          </a:ln>
        </p:spPr>
      </p:pic>
      <p:sp>
        <p:nvSpPr>
          <p:cNvPr id="6" name="Speech Bubble: Rectangle with Corners Rounded 5">
            <a:extLst>
              <a:ext uri="{FF2B5EF4-FFF2-40B4-BE49-F238E27FC236}">
                <a16:creationId xmlns:a16="http://schemas.microsoft.com/office/drawing/2014/main" id="{F4EA85B6-328D-08D6-8D4D-C753F537C3F2}"/>
              </a:ext>
            </a:extLst>
          </p:cNvPr>
          <p:cNvSpPr/>
          <p:nvPr/>
        </p:nvSpPr>
        <p:spPr>
          <a:xfrm>
            <a:off x="2130458" y="5356279"/>
            <a:ext cx="2060542" cy="749246"/>
          </a:xfrm>
          <a:prstGeom prst="wedgeRoundRectCallout">
            <a:avLst>
              <a:gd name="adj1" fmla="val 65797"/>
              <a:gd name="adj2" fmla="val 91156"/>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Registration information</a:t>
            </a:r>
            <a:endParaRPr lang="en-US">
              <a:solidFill>
                <a:schemeClr val="tx1"/>
              </a:solidFill>
            </a:endParaRPr>
          </a:p>
        </p:txBody>
      </p:sp>
      <p:sp>
        <p:nvSpPr>
          <p:cNvPr id="2" name="Slide Number Placeholder 1">
            <a:extLst>
              <a:ext uri="{FF2B5EF4-FFF2-40B4-BE49-F238E27FC236}">
                <a16:creationId xmlns:a16="http://schemas.microsoft.com/office/drawing/2014/main" id="{4A616C47-6F49-4B00-1F7E-27B3C5C3F9B1}"/>
              </a:ext>
            </a:extLst>
          </p:cNvPr>
          <p:cNvSpPr>
            <a:spLocks noGrp="1"/>
          </p:cNvSpPr>
          <p:nvPr>
            <p:ph type="sldNum" sz="quarter" idx="12"/>
          </p:nvPr>
        </p:nvSpPr>
        <p:spPr>
          <a:xfrm>
            <a:off x="9184194" y="6356350"/>
            <a:ext cx="2743200" cy="365125"/>
          </a:xfrm>
        </p:spPr>
        <p:txBody>
          <a:bodyPr/>
          <a:lstStyle/>
          <a:p>
            <a:fld id="{A7DDB576-49B3-42E2-89EA-6E35EA8EF806}" type="slidenum">
              <a:rPr lang="en-US" smtClean="0">
                <a:solidFill>
                  <a:srgbClr val="C9E1E0"/>
                </a:solidFill>
              </a:rPr>
              <a:pPr/>
              <a:t>115</a:t>
            </a:fld>
            <a:endParaRPr lang="en-US">
              <a:solidFill>
                <a:srgbClr val="C9E1E0"/>
              </a:solidFill>
            </a:endParaRPr>
          </a:p>
        </p:txBody>
      </p:sp>
    </p:spTree>
    <p:custDataLst>
      <p:tags r:id="rId1"/>
    </p:custDataLst>
    <p:extLst>
      <p:ext uri="{BB962C8B-B14F-4D97-AF65-F5344CB8AC3E}">
        <p14:creationId xmlns:p14="http://schemas.microsoft.com/office/powerpoint/2010/main" val="1205629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CC22F-AD52-1CB5-9556-3EDD0D89A829}"/>
              </a:ext>
            </a:extLst>
          </p:cNvPr>
          <p:cNvSpPr>
            <a:spLocks noGrp="1"/>
          </p:cNvSpPr>
          <p:nvPr>
            <p:ph type="title"/>
          </p:nvPr>
        </p:nvSpPr>
        <p:spPr/>
        <p:txBody>
          <a:bodyPr/>
          <a:lstStyle/>
          <a:p>
            <a:r>
              <a:rPr lang="en-US"/>
              <a:t>Funding</a:t>
            </a:r>
          </a:p>
        </p:txBody>
      </p:sp>
      <p:sp>
        <p:nvSpPr>
          <p:cNvPr id="3" name="Content Placeholder 2">
            <a:extLst>
              <a:ext uri="{FF2B5EF4-FFF2-40B4-BE49-F238E27FC236}">
                <a16:creationId xmlns:a16="http://schemas.microsoft.com/office/drawing/2014/main" id="{1F0AC34A-C3C7-0F5C-E194-98A4B0354433}"/>
              </a:ext>
            </a:extLst>
          </p:cNvPr>
          <p:cNvSpPr>
            <a:spLocks noGrp="1"/>
          </p:cNvSpPr>
          <p:nvPr>
            <p:ph idx="1"/>
          </p:nvPr>
        </p:nvSpPr>
        <p:spPr>
          <a:xfrm>
            <a:off x="838200" y="1825625"/>
            <a:ext cx="3914775" cy="4351338"/>
          </a:xfrm>
        </p:spPr>
        <p:txBody>
          <a:bodyPr/>
          <a:lstStyle/>
          <a:p>
            <a:r>
              <a:rPr lang="en-US" b="1">
                <a:solidFill>
                  <a:srgbClr val="853A51"/>
                </a:solidFill>
              </a:rPr>
              <a:t>NIH Guide for Grants and Contracts</a:t>
            </a:r>
          </a:p>
          <a:p>
            <a:r>
              <a:rPr lang="en-US"/>
              <a:t>Learn about funding categories and the grant programs within them</a:t>
            </a:r>
          </a:p>
          <a:p>
            <a:r>
              <a:rPr lang="en-US"/>
              <a:t>Find a Fit: ICOs</a:t>
            </a:r>
          </a:p>
          <a:p>
            <a:r>
              <a:rPr lang="en-US" b="1">
                <a:solidFill>
                  <a:srgbClr val="853A51"/>
                </a:solidFill>
              </a:rPr>
              <a:t>Explore who and what NIH funds </a:t>
            </a:r>
          </a:p>
          <a:p>
            <a:pPr lvl="1"/>
            <a:r>
              <a:rPr lang="en-US" err="1"/>
              <a:t>RePORT</a:t>
            </a:r>
            <a:endParaRPr lang="en-US"/>
          </a:p>
        </p:txBody>
      </p:sp>
      <p:pic>
        <p:nvPicPr>
          <p:cNvPr id="5" name="Picture 4" descr="Color image of the funding web page">
            <a:extLst>
              <a:ext uri="{FF2B5EF4-FFF2-40B4-BE49-F238E27FC236}">
                <a16:creationId xmlns:a16="http://schemas.microsoft.com/office/drawing/2014/main" id="{FBF07C35-4B59-A99A-7FA3-73DAD6A58681}"/>
              </a:ext>
            </a:extLst>
          </p:cNvPr>
          <p:cNvPicPr>
            <a:picLocks noChangeAspect="1"/>
          </p:cNvPicPr>
          <p:nvPr/>
        </p:nvPicPr>
        <p:blipFill>
          <a:blip r:embed="rId3"/>
          <a:stretch>
            <a:fillRect/>
          </a:stretch>
        </p:blipFill>
        <p:spPr>
          <a:xfrm>
            <a:off x="5093982" y="611623"/>
            <a:ext cx="6048502" cy="5744727"/>
          </a:xfrm>
          <a:prstGeom prst="rect">
            <a:avLst/>
          </a:prstGeom>
          <a:ln w="12700">
            <a:solidFill>
              <a:srgbClr val="20558A"/>
            </a:solidFill>
          </a:ln>
        </p:spPr>
      </p:pic>
      <p:sp>
        <p:nvSpPr>
          <p:cNvPr id="2" name="Slide Number Placeholder 1">
            <a:extLst>
              <a:ext uri="{FF2B5EF4-FFF2-40B4-BE49-F238E27FC236}">
                <a16:creationId xmlns:a16="http://schemas.microsoft.com/office/drawing/2014/main" id="{6D2D9102-3233-DF4D-1835-E6CD18D6EB18}"/>
              </a:ext>
            </a:extLst>
          </p:cNvPr>
          <p:cNvSpPr>
            <a:spLocks noGrp="1"/>
          </p:cNvSpPr>
          <p:nvPr>
            <p:ph type="sldNum" sz="quarter" idx="12"/>
          </p:nvPr>
        </p:nvSpPr>
        <p:spPr/>
        <p:txBody>
          <a:bodyPr/>
          <a:lstStyle/>
          <a:p>
            <a:fld id="{A7DDB576-49B3-42E2-89EA-6E35EA8EF806}" type="slidenum">
              <a:rPr lang="en-US" smtClean="0"/>
              <a:pPr/>
              <a:t>116</a:t>
            </a:fld>
            <a:endParaRPr lang="en-US"/>
          </a:p>
        </p:txBody>
      </p:sp>
    </p:spTree>
    <p:custDataLst>
      <p:tags r:id="rId1"/>
    </p:custDataLst>
    <p:extLst>
      <p:ext uri="{BB962C8B-B14F-4D97-AF65-F5344CB8AC3E}">
        <p14:creationId xmlns:p14="http://schemas.microsoft.com/office/powerpoint/2010/main" val="22170384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A73C3E-0DBB-D8CC-41D6-0ECB20AA7096}"/>
              </a:ext>
            </a:extLst>
          </p:cNvPr>
          <p:cNvSpPr>
            <a:spLocks noGrp="1"/>
          </p:cNvSpPr>
          <p:nvPr>
            <p:ph type="title"/>
          </p:nvPr>
        </p:nvSpPr>
        <p:spPr>
          <a:xfrm>
            <a:off x="130797" y="39045"/>
            <a:ext cx="3886200" cy="1797844"/>
          </a:xfrm>
        </p:spPr>
        <p:txBody>
          <a:bodyPr>
            <a:normAutofit fontScale="90000"/>
          </a:bodyPr>
          <a:lstStyle/>
          <a:p>
            <a:r>
              <a:rPr lang="en-US"/>
              <a:t>NIH Guide for Grants and Contracts</a:t>
            </a:r>
          </a:p>
        </p:txBody>
      </p:sp>
      <p:pic>
        <p:nvPicPr>
          <p:cNvPr id="6" name="Picture 5" descr="NIH Guide for Grants and Contracts search screen">
            <a:extLst>
              <a:ext uri="{FF2B5EF4-FFF2-40B4-BE49-F238E27FC236}">
                <a16:creationId xmlns:a16="http://schemas.microsoft.com/office/drawing/2014/main" id="{76A6673A-B630-6B6C-61C6-A692DF2EA1A6}"/>
              </a:ext>
            </a:extLst>
          </p:cNvPr>
          <p:cNvPicPr>
            <a:picLocks noChangeAspect="1"/>
          </p:cNvPicPr>
          <p:nvPr/>
        </p:nvPicPr>
        <p:blipFill>
          <a:blip r:embed="rId3"/>
          <a:stretch>
            <a:fillRect/>
          </a:stretch>
        </p:blipFill>
        <p:spPr>
          <a:xfrm>
            <a:off x="3669857" y="324051"/>
            <a:ext cx="7376108" cy="6397424"/>
          </a:xfrm>
          <a:prstGeom prst="rect">
            <a:avLst/>
          </a:prstGeom>
        </p:spPr>
      </p:pic>
      <p:sp>
        <p:nvSpPr>
          <p:cNvPr id="7" name="Speech Bubble: Rectangle with Corners Rounded 6">
            <a:extLst>
              <a:ext uri="{FF2B5EF4-FFF2-40B4-BE49-F238E27FC236}">
                <a16:creationId xmlns:a16="http://schemas.microsoft.com/office/drawing/2014/main" id="{BA3C2BA6-B8D0-0E6E-AD07-8983F6EC3E6F}"/>
              </a:ext>
            </a:extLst>
          </p:cNvPr>
          <p:cNvSpPr/>
          <p:nvPr/>
        </p:nvSpPr>
        <p:spPr>
          <a:xfrm>
            <a:off x="449818" y="2576297"/>
            <a:ext cx="3220039" cy="1572422"/>
          </a:xfrm>
          <a:prstGeom prst="wedgeRoundRectCallout">
            <a:avLst>
              <a:gd name="adj1" fmla="val 55844"/>
              <a:gd name="adj2" fmla="val -70112"/>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Take a quick video tour of our updated NIH Guide system.</a:t>
            </a:r>
            <a:endParaRPr lang="en-US">
              <a:solidFill>
                <a:schemeClr val="tx1"/>
              </a:solidFill>
            </a:endParaRPr>
          </a:p>
        </p:txBody>
      </p:sp>
      <p:sp>
        <p:nvSpPr>
          <p:cNvPr id="8" name="TextBox 7">
            <a:extLst>
              <a:ext uri="{FF2B5EF4-FFF2-40B4-BE49-F238E27FC236}">
                <a16:creationId xmlns:a16="http://schemas.microsoft.com/office/drawing/2014/main" id="{CF651024-A806-CB47-A33B-F5C7E4DBBAA5}"/>
              </a:ext>
            </a:extLst>
          </p:cNvPr>
          <p:cNvSpPr txBox="1"/>
          <p:nvPr/>
        </p:nvSpPr>
        <p:spPr>
          <a:xfrm>
            <a:off x="18559" y="4762501"/>
            <a:ext cx="3990515" cy="923330"/>
          </a:xfrm>
          <a:prstGeom prst="rect">
            <a:avLst/>
          </a:prstGeom>
          <a:solidFill>
            <a:schemeClr val="accent4"/>
          </a:solidFill>
        </p:spPr>
        <p:txBody>
          <a:bodyPr wrap="none" rtlCol="0">
            <a:spAutoFit/>
          </a:bodyPr>
          <a:lstStyle/>
          <a:p>
            <a:pPr algn="ctr">
              <a:spcAft>
                <a:spcPts val="1200"/>
              </a:spcAft>
            </a:pPr>
            <a:r>
              <a:rPr lang="en-US" sz="2400"/>
              <a:t>Check out tomorrow’s session</a:t>
            </a:r>
            <a:r>
              <a:rPr lang="en-US" sz="2000"/>
              <a:t>:</a:t>
            </a:r>
          </a:p>
          <a:p>
            <a:pPr algn="ctr"/>
            <a:r>
              <a:rPr lang="en-US" sz="2000">
                <a:solidFill>
                  <a:srgbClr val="853A51"/>
                </a:solidFill>
              </a:rPr>
              <a:t>Finding the Right Opportunity</a:t>
            </a:r>
          </a:p>
        </p:txBody>
      </p:sp>
      <p:sp>
        <p:nvSpPr>
          <p:cNvPr id="2" name="Slide Number Placeholder 1">
            <a:extLst>
              <a:ext uri="{FF2B5EF4-FFF2-40B4-BE49-F238E27FC236}">
                <a16:creationId xmlns:a16="http://schemas.microsoft.com/office/drawing/2014/main" id="{B482CE00-F3AA-9FED-9650-3AFC938FE87E}"/>
              </a:ext>
            </a:extLst>
          </p:cNvPr>
          <p:cNvSpPr>
            <a:spLocks noGrp="1"/>
          </p:cNvSpPr>
          <p:nvPr>
            <p:ph type="sldNum" sz="quarter" idx="12"/>
          </p:nvPr>
        </p:nvSpPr>
        <p:spPr>
          <a:xfrm>
            <a:off x="9049611" y="6356350"/>
            <a:ext cx="2743200" cy="365125"/>
          </a:xfrm>
        </p:spPr>
        <p:txBody>
          <a:bodyPr/>
          <a:lstStyle/>
          <a:p>
            <a:fld id="{A7DDB576-49B3-42E2-89EA-6E35EA8EF806}" type="slidenum">
              <a:rPr lang="en-US" smtClean="0"/>
              <a:pPr/>
              <a:t>117</a:t>
            </a:fld>
            <a:endParaRPr lang="en-US"/>
          </a:p>
        </p:txBody>
      </p:sp>
    </p:spTree>
    <p:custDataLst>
      <p:tags r:id="rId1"/>
    </p:custDataLst>
    <p:extLst>
      <p:ext uri="{BB962C8B-B14F-4D97-AF65-F5344CB8AC3E}">
        <p14:creationId xmlns:p14="http://schemas.microsoft.com/office/powerpoint/2010/main" val="41104122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587ED-74A1-58B9-745E-06DFD7CDF8F1}"/>
              </a:ext>
            </a:extLst>
          </p:cNvPr>
          <p:cNvSpPr>
            <a:spLocks noGrp="1"/>
          </p:cNvSpPr>
          <p:nvPr>
            <p:ph type="title"/>
          </p:nvPr>
        </p:nvSpPr>
        <p:spPr>
          <a:xfrm>
            <a:off x="838200" y="365125"/>
            <a:ext cx="3305175" cy="2092325"/>
          </a:xfrm>
        </p:spPr>
        <p:txBody>
          <a:bodyPr>
            <a:normAutofit fontScale="90000"/>
          </a:bodyPr>
          <a:lstStyle/>
          <a:p>
            <a:r>
              <a:rPr lang="en-US"/>
              <a:t>Explore Who and What NIH Funds</a:t>
            </a:r>
          </a:p>
        </p:txBody>
      </p:sp>
      <p:sp>
        <p:nvSpPr>
          <p:cNvPr id="3" name="Content Placeholder 2">
            <a:extLst>
              <a:ext uri="{FF2B5EF4-FFF2-40B4-BE49-F238E27FC236}">
                <a16:creationId xmlns:a16="http://schemas.microsoft.com/office/drawing/2014/main" id="{6E3A023F-51E1-3038-7284-585A1AF35D27}"/>
              </a:ext>
            </a:extLst>
          </p:cNvPr>
          <p:cNvSpPr>
            <a:spLocks noGrp="1"/>
          </p:cNvSpPr>
          <p:nvPr>
            <p:ph idx="1"/>
          </p:nvPr>
        </p:nvSpPr>
        <p:spPr>
          <a:xfrm>
            <a:off x="838199" y="2636838"/>
            <a:ext cx="3457575" cy="3406849"/>
          </a:xfrm>
        </p:spPr>
        <p:txBody>
          <a:bodyPr/>
          <a:lstStyle/>
          <a:p>
            <a:r>
              <a:rPr lang="en-US"/>
              <a:t>Research Portfolio Online Reporting Tools (</a:t>
            </a:r>
            <a:r>
              <a:rPr lang="en-US" err="1"/>
              <a:t>RePORT</a:t>
            </a:r>
            <a:r>
              <a:rPr lang="en-US"/>
              <a:t>) suite of tools</a:t>
            </a:r>
          </a:p>
        </p:txBody>
      </p:sp>
      <p:sp>
        <p:nvSpPr>
          <p:cNvPr id="7" name="TextBox 6">
            <a:extLst>
              <a:ext uri="{FF2B5EF4-FFF2-40B4-BE49-F238E27FC236}">
                <a16:creationId xmlns:a16="http://schemas.microsoft.com/office/drawing/2014/main" id="{09DB5B98-79D7-004C-CC5C-290C67576F93}"/>
              </a:ext>
            </a:extLst>
          </p:cNvPr>
          <p:cNvSpPr txBox="1"/>
          <p:nvPr/>
        </p:nvSpPr>
        <p:spPr>
          <a:xfrm>
            <a:off x="270152" y="4400551"/>
            <a:ext cx="4289059" cy="923330"/>
          </a:xfrm>
          <a:prstGeom prst="rect">
            <a:avLst/>
          </a:prstGeom>
          <a:solidFill>
            <a:schemeClr val="accent4"/>
          </a:solidFill>
        </p:spPr>
        <p:txBody>
          <a:bodyPr wrap="none" rtlCol="0">
            <a:spAutoFit/>
          </a:bodyPr>
          <a:lstStyle/>
          <a:p>
            <a:pPr algn="ctr">
              <a:spcAft>
                <a:spcPts val="1200"/>
              </a:spcAft>
            </a:pPr>
            <a:r>
              <a:rPr lang="en-US" sz="2400"/>
              <a:t>Check out tomorrow’s session</a:t>
            </a:r>
            <a:r>
              <a:rPr lang="en-US" sz="2000"/>
              <a:t>:</a:t>
            </a:r>
          </a:p>
          <a:p>
            <a:pPr algn="ctr"/>
            <a:r>
              <a:rPr lang="en-US" sz="2000" err="1">
                <a:solidFill>
                  <a:srgbClr val="853A51"/>
                </a:solidFill>
              </a:rPr>
              <a:t>RePORT</a:t>
            </a:r>
            <a:r>
              <a:rPr lang="en-US" sz="2000">
                <a:solidFill>
                  <a:srgbClr val="853A51"/>
                </a:solidFill>
              </a:rPr>
              <a:t>, </a:t>
            </a:r>
            <a:r>
              <a:rPr lang="en-US" sz="2000" err="1">
                <a:solidFill>
                  <a:srgbClr val="853A51"/>
                </a:solidFill>
              </a:rPr>
              <a:t>RePORTER</a:t>
            </a:r>
            <a:r>
              <a:rPr lang="en-US" sz="2000">
                <a:solidFill>
                  <a:srgbClr val="853A51"/>
                </a:solidFill>
              </a:rPr>
              <a:t>, and NIH Data Book</a:t>
            </a:r>
          </a:p>
        </p:txBody>
      </p:sp>
      <p:pic>
        <p:nvPicPr>
          <p:cNvPr id="6" name="Picture 5" descr="Color image of the Explore Who and What NIH Funds web page">
            <a:extLst>
              <a:ext uri="{FF2B5EF4-FFF2-40B4-BE49-F238E27FC236}">
                <a16:creationId xmlns:a16="http://schemas.microsoft.com/office/drawing/2014/main" id="{862DDD63-7946-5E6B-FD70-3BDFA77403D9}"/>
              </a:ext>
            </a:extLst>
          </p:cNvPr>
          <p:cNvPicPr>
            <a:picLocks noChangeAspect="1"/>
          </p:cNvPicPr>
          <p:nvPr/>
        </p:nvPicPr>
        <p:blipFill>
          <a:blip r:embed="rId3"/>
          <a:stretch>
            <a:fillRect/>
          </a:stretch>
        </p:blipFill>
        <p:spPr>
          <a:xfrm>
            <a:off x="4562880" y="814312"/>
            <a:ext cx="7436715" cy="5229375"/>
          </a:xfrm>
          <a:prstGeom prst="rect">
            <a:avLst/>
          </a:prstGeom>
          <a:ln>
            <a:solidFill>
              <a:srgbClr val="013B6B"/>
            </a:solidFill>
          </a:ln>
        </p:spPr>
      </p:pic>
      <p:sp>
        <p:nvSpPr>
          <p:cNvPr id="8" name="TextBox 7">
            <a:extLst>
              <a:ext uri="{FF2B5EF4-FFF2-40B4-BE49-F238E27FC236}">
                <a16:creationId xmlns:a16="http://schemas.microsoft.com/office/drawing/2014/main" id="{A14DC233-E1A7-D92B-99BE-65BC4CD8AA8E}"/>
              </a:ext>
            </a:extLst>
          </p:cNvPr>
          <p:cNvSpPr txBox="1"/>
          <p:nvPr/>
        </p:nvSpPr>
        <p:spPr>
          <a:xfrm>
            <a:off x="4559211" y="6141980"/>
            <a:ext cx="1334349" cy="523220"/>
          </a:xfrm>
          <a:prstGeom prst="rect">
            <a:avLst/>
          </a:prstGeom>
          <a:solidFill>
            <a:srgbClr val="C9E1E0"/>
          </a:solidFill>
        </p:spPr>
        <p:txBody>
          <a:bodyPr wrap="square" rtlCol="0">
            <a:spAutoFit/>
          </a:bodyPr>
          <a:lstStyle/>
          <a:p>
            <a:pPr algn="ctr"/>
            <a:r>
              <a:rPr lang="en-US" sz="2800" err="1">
                <a:solidFill>
                  <a:srgbClr val="20558A"/>
                </a:solidFill>
                <a:hlinkClick r:id="rId4">
                  <a:extLst>
                    <a:ext uri="{A12FA001-AC4F-418D-AE19-62706E023703}">
                      <ahyp:hlinkClr xmlns:ahyp="http://schemas.microsoft.com/office/drawing/2018/hyperlinkcolor" val="tx"/>
                    </a:ext>
                  </a:extLst>
                </a:hlinkClick>
              </a:rPr>
              <a:t>RePORT</a:t>
            </a:r>
            <a:endParaRPr lang="en-US" sz="2800">
              <a:solidFill>
                <a:srgbClr val="20558A"/>
              </a:solidFill>
            </a:endParaRPr>
          </a:p>
        </p:txBody>
      </p:sp>
      <p:sp>
        <p:nvSpPr>
          <p:cNvPr id="2" name="Slide Number Placeholder 1">
            <a:extLst>
              <a:ext uri="{FF2B5EF4-FFF2-40B4-BE49-F238E27FC236}">
                <a16:creationId xmlns:a16="http://schemas.microsoft.com/office/drawing/2014/main" id="{1CE0ADCE-7371-89A6-0276-10AED05BB2FB}"/>
              </a:ext>
            </a:extLst>
          </p:cNvPr>
          <p:cNvSpPr>
            <a:spLocks noGrp="1"/>
          </p:cNvSpPr>
          <p:nvPr>
            <p:ph type="sldNum" sz="quarter" idx="12"/>
          </p:nvPr>
        </p:nvSpPr>
        <p:spPr/>
        <p:txBody>
          <a:bodyPr/>
          <a:lstStyle/>
          <a:p>
            <a:fld id="{A7DDB576-49B3-42E2-89EA-6E35EA8EF806}" type="slidenum">
              <a:rPr lang="en-US" smtClean="0"/>
              <a:pPr/>
              <a:t>118</a:t>
            </a:fld>
            <a:endParaRPr lang="en-US"/>
          </a:p>
        </p:txBody>
      </p:sp>
    </p:spTree>
    <p:custDataLst>
      <p:tags r:id="rId1"/>
    </p:custDataLst>
    <p:extLst>
      <p:ext uri="{BB962C8B-B14F-4D97-AF65-F5344CB8AC3E}">
        <p14:creationId xmlns:p14="http://schemas.microsoft.com/office/powerpoint/2010/main" val="3320229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CC22F-AD52-1CB5-9556-3EDD0D89A829}"/>
              </a:ext>
            </a:extLst>
          </p:cNvPr>
          <p:cNvSpPr>
            <a:spLocks noGrp="1"/>
          </p:cNvSpPr>
          <p:nvPr>
            <p:ph type="title"/>
          </p:nvPr>
        </p:nvSpPr>
        <p:spPr/>
        <p:txBody>
          <a:bodyPr/>
          <a:lstStyle/>
          <a:p>
            <a:r>
              <a:rPr lang="en-US"/>
              <a:t>Grants Process</a:t>
            </a:r>
          </a:p>
        </p:txBody>
      </p:sp>
      <p:sp>
        <p:nvSpPr>
          <p:cNvPr id="3" name="Content Placeholder 2">
            <a:extLst>
              <a:ext uri="{FF2B5EF4-FFF2-40B4-BE49-F238E27FC236}">
                <a16:creationId xmlns:a16="http://schemas.microsoft.com/office/drawing/2014/main" id="{1F0AC34A-C3C7-0F5C-E194-98A4B0354433}"/>
              </a:ext>
            </a:extLst>
          </p:cNvPr>
          <p:cNvSpPr>
            <a:spLocks noGrp="1"/>
          </p:cNvSpPr>
          <p:nvPr>
            <p:ph idx="1"/>
          </p:nvPr>
        </p:nvSpPr>
        <p:spPr>
          <a:xfrm>
            <a:off x="847293" y="1825625"/>
            <a:ext cx="3914775" cy="4351338"/>
          </a:xfrm>
        </p:spPr>
        <p:txBody>
          <a:bodyPr/>
          <a:lstStyle/>
          <a:p>
            <a:r>
              <a:rPr lang="en-US"/>
              <a:t>Plan to Apply</a:t>
            </a:r>
          </a:p>
          <a:p>
            <a:r>
              <a:rPr lang="en-US"/>
              <a:t>Write Application</a:t>
            </a:r>
          </a:p>
          <a:p>
            <a:r>
              <a:rPr lang="en-US"/>
              <a:t>Submit</a:t>
            </a:r>
          </a:p>
          <a:p>
            <a:r>
              <a:rPr lang="en-US"/>
              <a:t>Review</a:t>
            </a:r>
          </a:p>
          <a:p>
            <a:r>
              <a:rPr lang="en-US"/>
              <a:t>Award</a:t>
            </a:r>
          </a:p>
          <a:p>
            <a:r>
              <a:rPr lang="en-US"/>
              <a:t>Post-Award Monitoring and Reporting</a:t>
            </a:r>
          </a:p>
        </p:txBody>
      </p:sp>
      <p:pic>
        <p:nvPicPr>
          <p:cNvPr id="8" name="Picture 7" descr="Color image of the Grants Process How to Apply web page">
            <a:extLst>
              <a:ext uri="{FF2B5EF4-FFF2-40B4-BE49-F238E27FC236}">
                <a16:creationId xmlns:a16="http://schemas.microsoft.com/office/drawing/2014/main" id="{2A3A36EA-58F8-BF7B-7B62-5CBFCB228234}"/>
              </a:ext>
            </a:extLst>
          </p:cNvPr>
          <p:cNvPicPr>
            <a:picLocks noChangeAspect="1"/>
          </p:cNvPicPr>
          <p:nvPr/>
        </p:nvPicPr>
        <p:blipFill>
          <a:blip r:embed="rId3"/>
          <a:stretch>
            <a:fillRect/>
          </a:stretch>
        </p:blipFill>
        <p:spPr>
          <a:xfrm>
            <a:off x="5115357" y="490194"/>
            <a:ext cx="12458700" cy="10058970"/>
          </a:xfrm>
          <a:prstGeom prst="rect">
            <a:avLst/>
          </a:prstGeom>
          <a:ln>
            <a:solidFill>
              <a:srgbClr val="20558A"/>
            </a:solidFill>
          </a:ln>
        </p:spPr>
      </p:pic>
      <p:sp>
        <p:nvSpPr>
          <p:cNvPr id="10" name="Rectangle 9">
            <a:extLst>
              <a:ext uri="{FF2B5EF4-FFF2-40B4-BE49-F238E27FC236}">
                <a16:creationId xmlns:a16="http://schemas.microsoft.com/office/drawing/2014/main" id="{7C419174-4352-11D0-ABA1-D4E68472C3E3}"/>
              </a:ext>
              <a:ext uri="{C183D7F6-B498-43B3-948B-1728B52AA6E4}">
                <adec:decorative xmlns:adec="http://schemas.microsoft.com/office/drawing/2017/decorative" val="1"/>
              </a:ext>
            </a:extLst>
          </p:cNvPr>
          <p:cNvSpPr/>
          <p:nvPr/>
        </p:nvSpPr>
        <p:spPr>
          <a:xfrm>
            <a:off x="5330398" y="3090631"/>
            <a:ext cx="2815989" cy="276225"/>
          </a:xfrm>
          <a:prstGeom prst="rect">
            <a:avLst/>
          </a:prstGeom>
          <a:noFill/>
          <a:ln w="254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53A51"/>
              </a:solidFill>
            </a:endParaRPr>
          </a:p>
        </p:txBody>
      </p:sp>
      <p:sp>
        <p:nvSpPr>
          <p:cNvPr id="6" name="Speech Bubble: Rectangle with Corners Rounded 5">
            <a:extLst>
              <a:ext uri="{FF2B5EF4-FFF2-40B4-BE49-F238E27FC236}">
                <a16:creationId xmlns:a16="http://schemas.microsoft.com/office/drawing/2014/main" id="{EEFACE81-41E5-42A0-A5D1-F9481505EEE8}"/>
              </a:ext>
            </a:extLst>
          </p:cNvPr>
          <p:cNvSpPr/>
          <p:nvPr/>
        </p:nvSpPr>
        <p:spPr>
          <a:xfrm>
            <a:off x="5581650" y="3611344"/>
            <a:ext cx="2831437" cy="749246"/>
          </a:xfrm>
          <a:prstGeom prst="wedgeRoundRectCallout">
            <a:avLst>
              <a:gd name="adj1" fmla="val -25368"/>
              <a:gd name="adj2" fmla="val -91909"/>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How to Apply – Application Guide</a:t>
            </a:r>
            <a:endParaRPr lang="en-US">
              <a:solidFill>
                <a:schemeClr val="tx1"/>
              </a:solidFill>
            </a:endParaRPr>
          </a:p>
        </p:txBody>
      </p:sp>
      <p:sp>
        <p:nvSpPr>
          <p:cNvPr id="2" name="Slide Number Placeholder 1">
            <a:extLst>
              <a:ext uri="{FF2B5EF4-FFF2-40B4-BE49-F238E27FC236}">
                <a16:creationId xmlns:a16="http://schemas.microsoft.com/office/drawing/2014/main" id="{6D2D9102-3233-DF4D-1835-E6CD18D6EB18}"/>
              </a:ext>
            </a:extLst>
          </p:cNvPr>
          <p:cNvSpPr>
            <a:spLocks noGrp="1"/>
          </p:cNvSpPr>
          <p:nvPr>
            <p:ph type="sldNum" sz="quarter" idx="12"/>
          </p:nvPr>
        </p:nvSpPr>
        <p:spPr/>
        <p:txBody>
          <a:bodyPr/>
          <a:lstStyle/>
          <a:p>
            <a:fld id="{A7DDB576-49B3-42E2-89EA-6E35EA8EF806}" type="slidenum">
              <a:rPr lang="en-US" smtClean="0">
                <a:solidFill>
                  <a:srgbClr val="ECECEC"/>
                </a:solidFill>
              </a:rPr>
              <a:pPr/>
              <a:t>119</a:t>
            </a:fld>
            <a:endParaRPr lang="en-US">
              <a:solidFill>
                <a:srgbClr val="ECECEC"/>
              </a:solidFill>
            </a:endParaRPr>
          </a:p>
        </p:txBody>
      </p:sp>
    </p:spTree>
    <p:custDataLst>
      <p:tags r:id="rId1"/>
    </p:custDataLst>
    <p:extLst>
      <p:ext uri="{BB962C8B-B14F-4D97-AF65-F5344CB8AC3E}">
        <p14:creationId xmlns:p14="http://schemas.microsoft.com/office/powerpoint/2010/main" val="3033776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17E321-5EBE-174A-3B76-199144E6127D}"/>
              </a:ext>
            </a:extLst>
          </p:cNvPr>
          <p:cNvSpPr>
            <a:spLocks noGrp="1"/>
          </p:cNvSpPr>
          <p:nvPr>
            <p:ph type="title"/>
          </p:nvPr>
        </p:nvSpPr>
        <p:spPr>
          <a:xfrm>
            <a:off x="339366" y="365125"/>
            <a:ext cx="4430598" cy="1325563"/>
          </a:xfrm>
        </p:spPr>
        <p:txBody>
          <a:bodyPr>
            <a:normAutofit fontScale="90000"/>
          </a:bodyPr>
          <a:lstStyle/>
          <a:p>
            <a:r>
              <a:rPr lang="en-US"/>
              <a:t>NIH Grants &amp; Funding Website</a:t>
            </a:r>
          </a:p>
        </p:txBody>
      </p:sp>
      <p:sp>
        <p:nvSpPr>
          <p:cNvPr id="2" name="Content Placeholder 1">
            <a:extLst>
              <a:ext uri="{FF2B5EF4-FFF2-40B4-BE49-F238E27FC236}">
                <a16:creationId xmlns:a16="http://schemas.microsoft.com/office/drawing/2014/main" id="{A104422C-D0AA-703E-4354-38D1D798B031}"/>
              </a:ext>
            </a:extLst>
          </p:cNvPr>
          <p:cNvSpPr>
            <a:spLocks noGrp="1"/>
          </p:cNvSpPr>
          <p:nvPr>
            <p:ph idx="1"/>
          </p:nvPr>
        </p:nvSpPr>
        <p:spPr>
          <a:xfrm>
            <a:off x="339366" y="1835051"/>
            <a:ext cx="4430598" cy="4351338"/>
          </a:xfrm>
        </p:spPr>
        <p:txBody>
          <a:bodyPr/>
          <a:lstStyle/>
          <a:p>
            <a:pPr marL="0" indent="0">
              <a:buNone/>
            </a:pPr>
            <a:r>
              <a:rPr lang="en-US">
                <a:solidFill>
                  <a:srgbClr val="20558A"/>
                </a:solidFill>
                <a:hlinkClick r:id="rId3">
                  <a:extLst>
                    <a:ext uri="{A12FA001-AC4F-418D-AE19-62706E023703}">
                      <ahyp:hlinkClr xmlns:ahyp="http://schemas.microsoft.com/office/drawing/2018/hyperlinkcolor" val="tx"/>
                    </a:ext>
                  </a:extLst>
                </a:hlinkClick>
              </a:rPr>
              <a:t>https://grants.nih.gov/</a:t>
            </a:r>
            <a:endParaRPr lang="en-US">
              <a:solidFill>
                <a:srgbClr val="20558A"/>
              </a:solidFill>
            </a:endParaRPr>
          </a:p>
          <a:p>
            <a:pPr marL="0" indent="0">
              <a:buNone/>
            </a:pPr>
            <a:endParaRPr lang="en-US"/>
          </a:p>
          <a:p>
            <a:r>
              <a:rPr lang="en-US"/>
              <a:t>Funding opportunities</a:t>
            </a:r>
          </a:p>
          <a:p>
            <a:r>
              <a:rPr lang="en-US"/>
              <a:t>Grants process</a:t>
            </a:r>
          </a:p>
          <a:p>
            <a:pPr marL="685800" lvl="1" indent="-228600">
              <a:buFont typeface="Courier New" panose="02070309020205020404" pitchFamily="49" charset="0"/>
              <a:buChar char="o"/>
            </a:pPr>
            <a:r>
              <a:rPr lang="en-US"/>
              <a:t>How to Apply – Application Guide</a:t>
            </a:r>
          </a:p>
          <a:p>
            <a:r>
              <a:rPr lang="en-US"/>
              <a:t>Grants policy</a:t>
            </a:r>
          </a:p>
          <a:p>
            <a:pPr marL="685800" lvl="1" indent="-228600">
              <a:buFont typeface="Courier New" panose="02070309020205020404" pitchFamily="49" charset="0"/>
              <a:buChar char="o"/>
            </a:pPr>
            <a:r>
              <a:rPr lang="en-US"/>
              <a:t>NIH Grants Policy Statement (NIH GPS)</a:t>
            </a:r>
          </a:p>
          <a:p>
            <a:pPr marL="0" indent="0">
              <a:buNone/>
            </a:pPr>
            <a:endParaRPr lang="en-US"/>
          </a:p>
        </p:txBody>
      </p:sp>
      <p:pic>
        <p:nvPicPr>
          <p:cNvPr id="5" name="Picture 4" descr="NIH Grants and Funding website home page with tagline - NIH Central Resource for Research Grants and Funding Information.">
            <a:extLst>
              <a:ext uri="{FF2B5EF4-FFF2-40B4-BE49-F238E27FC236}">
                <a16:creationId xmlns:a16="http://schemas.microsoft.com/office/drawing/2014/main" id="{8DADA55E-4E8E-83CB-8907-C00D7D369A42}"/>
              </a:ext>
            </a:extLst>
          </p:cNvPr>
          <p:cNvPicPr>
            <a:picLocks noChangeAspect="1"/>
          </p:cNvPicPr>
          <p:nvPr/>
        </p:nvPicPr>
        <p:blipFill>
          <a:blip r:embed="rId4"/>
          <a:stretch>
            <a:fillRect/>
          </a:stretch>
        </p:blipFill>
        <p:spPr>
          <a:xfrm>
            <a:off x="3646237" y="4907"/>
            <a:ext cx="8316982" cy="6858000"/>
          </a:xfrm>
          <a:prstGeom prst="rect">
            <a:avLst/>
          </a:prstGeom>
        </p:spPr>
      </p:pic>
      <p:sp>
        <p:nvSpPr>
          <p:cNvPr id="4" name="Speech Bubble: Rectangle with Corners Rounded 3">
            <a:extLst>
              <a:ext uri="{FF2B5EF4-FFF2-40B4-BE49-F238E27FC236}">
                <a16:creationId xmlns:a16="http://schemas.microsoft.com/office/drawing/2014/main" id="{3C03C918-F1A8-7F78-80BD-E1CB5D752C29}"/>
              </a:ext>
            </a:extLst>
          </p:cNvPr>
          <p:cNvSpPr/>
          <p:nvPr/>
        </p:nvSpPr>
        <p:spPr>
          <a:xfrm>
            <a:off x="9605819" y="845343"/>
            <a:ext cx="1950720" cy="365125"/>
          </a:xfrm>
          <a:prstGeom prst="wedgeRoundRectCallout">
            <a:avLst>
              <a:gd name="adj1" fmla="val 19225"/>
              <a:gd name="adj2" fmla="val -129008"/>
              <a:gd name="adj3" fmla="val 16667"/>
            </a:avLst>
          </a:prstGeom>
          <a:solidFill>
            <a:srgbClr val="C9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853A51"/>
                </a:solidFill>
              </a:rPr>
              <a:t>Glossary</a:t>
            </a:r>
            <a:endParaRPr lang="en-US" sz="2000">
              <a:solidFill>
                <a:srgbClr val="853A51"/>
              </a:solidFill>
            </a:endParaRPr>
          </a:p>
        </p:txBody>
      </p:sp>
      <p:sp>
        <p:nvSpPr>
          <p:cNvPr id="6" name="Slide Number Placeholder 5">
            <a:extLst>
              <a:ext uri="{FF2B5EF4-FFF2-40B4-BE49-F238E27FC236}">
                <a16:creationId xmlns:a16="http://schemas.microsoft.com/office/drawing/2014/main" id="{DD52785C-FB25-8CE3-029C-AE9852F97C5F}"/>
              </a:ext>
            </a:extLst>
          </p:cNvPr>
          <p:cNvSpPr>
            <a:spLocks noGrp="1"/>
          </p:cNvSpPr>
          <p:nvPr>
            <p:ph type="sldNum" sz="quarter" idx="12"/>
          </p:nvPr>
        </p:nvSpPr>
        <p:spPr/>
        <p:txBody>
          <a:bodyPr/>
          <a:lstStyle/>
          <a:p>
            <a:fld id="{A7DDB576-49B3-42E2-89EA-6E35EA8EF806}" type="slidenum">
              <a:rPr lang="en-US" smtClean="0"/>
              <a:pPr/>
              <a:t>12</a:t>
            </a:fld>
            <a:endParaRPr lang="en-US"/>
          </a:p>
        </p:txBody>
      </p:sp>
      <p:sp>
        <p:nvSpPr>
          <p:cNvPr id="7" name="Rectangle 6">
            <a:extLst>
              <a:ext uri="{FF2B5EF4-FFF2-40B4-BE49-F238E27FC236}">
                <a16:creationId xmlns:a16="http://schemas.microsoft.com/office/drawing/2014/main" id="{8E89D936-7746-CAC3-387D-92CAFF76B6DA}"/>
              </a:ext>
              <a:ext uri="{C183D7F6-B498-43B3-948B-1728B52AA6E4}">
                <adec:decorative xmlns:adec="http://schemas.microsoft.com/office/drawing/2017/decorative" val="1"/>
              </a:ext>
            </a:extLst>
          </p:cNvPr>
          <p:cNvSpPr/>
          <p:nvPr/>
        </p:nvSpPr>
        <p:spPr>
          <a:xfrm>
            <a:off x="10658475" y="264196"/>
            <a:ext cx="591416" cy="266714"/>
          </a:xfrm>
          <a:prstGeom prst="rect">
            <a:avLst/>
          </a:prstGeom>
          <a:solidFill>
            <a:schemeClr val="accent1">
              <a:lumMod val="20000"/>
              <a:lumOff val="80000"/>
              <a:alpha val="18000"/>
            </a:schemeClr>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x</a:t>
            </a:r>
          </a:p>
        </p:txBody>
      </p:sp>
    </p:spTree>
    <p:custDataLst>
      <p:tags r:id="rId1"/>
    </p:custDataLst>
    <p:extLst>
      <p:ext uri="{BB962C8B-B14F-4D97-AF65-F5344CB8AC3E}">
        <p14:creationId xmlns:p14="http://schemas.microsoft.com/office/powerpoint/2010/main" val="37171757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D47AF4-16CF-576E-5356-79BD36CBBE18}"/>
              </a:ext>
            </a:extLst>
          </p:cNvPr>
          <p:cNvSpPr>
            <a:spLocks noGrp="1"/>
          </p:cNvSpPr>
          <p:nvPr>
            <p:ph type="title"/>
          </p:nvPr>
        </p:nvSpPr>
        <p:spPr>
          <a:xfrm>
            <a:off x="1085063" y="-1004634"/>
            <a:ext cx="10515600" cy="1325563"/>
          </a:xfrm>
        </p:spPr>
        <p:txBody>
          <a:bodyPr>
            <a:normAutofit/>
          </a:bodyPr>
          <a:lstStyle/>
          <a:p>
            <a:r>
              <a:rPr lang="en-US"/>
              <a:t>How to Apply – Application Guide</a:t>
            </a:r>
          </a:p>
        </p:txBody>
      </p:sp>
      <p:pic>
        <p:nvPicPr>
          <p:cNvPr id="8" name="Picture 7" descr="Color image of Form-by-Form, Field-by-Field Application instructions">
            <a:extLst>
              <a:ext uri="{FF2B5EF4-FFF2-40B4-BE49-F238E27FC236}">
                <a16:creationId xmlns:a16="http://schemas.microsoft.com/office/drawing/2014/main" id="{2BE2240C-64A5-FA07-88CC-85A9E100C739}"/>
              </a:ext>
            </a:extLst>
          </p:cNvPr>
          <p:cNvPicPr>
            <a:picLocks noChangeAspect="1"/>
          </p:cNvPicPr>
          <p:nvPr/>
        </p:nvPicPr>
        <p:blipFill>
          <a:blip r:embed="rId3"/>
          <a:stretch>
            <a:fillRect/>
          </a:stretch>
        </p:blipFill>
        <p:spPr>
          <a:xfrm>
            <a:off x="312127" y="0"/>
            <a:ext cx="4938346" cy="6858000"/>
          </a:xfrm>
          <a:prstGeom prst="rect">
            <a:avLst/>
          </a:prstGeom>
          <a:ln>
            <a:solidFill>
              <a:srgbClr val="20558A"/>
            </a:solidFill>
          </a:ln>
        </p:spPr>
      </p:pic>
      <p:sp>
        <p:nvSpPr>
          <p:cNvPr id="3" name="Rectangle 2" descr="Image of General Instructions with the words comprehensive guidance for research, training, fellowship, career development, multi-project, and small business applications and to the right the options HTML and PDF">
            <a:extLst>
              <a:ext uri="{FF2B5EF4-FFF2-40B4-BE49-F238E27FC236}">
                <a16:creationId xmlns:a16="http://schemas.microsoft.com/office/drawing/2014/main" id="{F4268388-1B03-0A36-1307-D5B6FB5812D2}"/>
              </a:ext>
            </a:extLst>
          </p:cNvPr>
          <p:cNvSpPr/>
          <p:nvPr/>
        </p:nvSpPr>
        <p:spPr>
          <a:xfrm>
            <a:off x="312127" y="1686227"/>
            <a:ext cx="4738652" cy="604391"/>
          </a:xfrm>
          <a:prstGeom prst="rect">
            <a:avLst/>
          </a:prstGeom>
          <a:noFill/>
          <a:ln w="254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53A51"/>
              </a:solidFill>
            </a:endParaRPr>
          </a:p>
        </p:txBody>
      </p:sp>
      <p:pic>
        <p:nvPicPr>
          <p:cNvPr id="14" name="Picture 13" descr="Form-by-Form, Field-by-Field Application Instructions section of How to Apply - Application Guide page">
            <a:extLst>
              <a:ext uri="{FF2B5EF4-FFF2-40B4-BE49-F238E27FC236}">
                <a16:creationId xmlns:a16="http://schemas.microsoft.com/office/drawing/2014/main" id="{0B7C38FA-5BF1-0416-513B-FC1CCF60F917}"/>
              </a:ext>
            </a:extLst>
          </p:cNvPr>
          <p:cNvPicPr>
            <a:picLocks noChangeAspect="1"/>
          </p:cNvPicPr>
          <p:nvPr/>
        </p:nvPicPr>
        <p:blipFill>
          <a:blip r:embed="rId4"/>
          <a:stretch>
            <a:fillRect/>
          </a:stretch>
        </p:blipFill>
        <p:spPr>
          <a:xfrm>
            <a:off x="253857" y="0"/>
            <a:ext cx="5054885" cy="6858000"/>
          </a:xfrm>
          <a:prstGeom prst="rect">
            <a:avLst/>
          </a:prstGeom>
        </p:spPr>
      </p:pic>
      <p:sp>
        <p:nvSpPr>
          <p:cNvPr id="21" name="Content Placeholder 20">
            <a:extLst>
              <a:ext uri="{FF2B5EF4-FFF2-40B4-BE49-F238E27FC236}">
                <a16:creationId xmlns:a16="http://schemas.microsoft.com/office/drawing/2014/main" id="{2729D64A-BC11-AD7C-BE77-1FDD90FAA726}"/>
              </a:ext>
            </a:extLst>
          </p:cNvPr>
          <p:cNvSpPr>
            <a:spLocks noGrp="1"/>
          </p:cNvSpPr>
          <p:nvPr>
            <p:ph idx="1"/>
          </p:nvPr>
        </p:nvSpPr>
        <p:spPr>
          <a:xfrm>
            <a:off x="5498561" y="136525"/>
            <a:ext cx="6580364" cy="4151313"/>
          </a:xfrm>
        </p:spPr>
        <p:txBody>
          <a:bodyPr>
            <a:normAutofit/>
          </a:bodyPr>
          <a:lstStyle/>
          <a:p>
            <a:pPr marL="0" indent="0">
              <a:buNone/>
            </a:pPr>
            <a:r>
              <a:rPr lang="en-US" sz="2000">
                <a:solidFill>
                  <a:schemeClr val="tx1"/>
                </a:solidFill>
              </a:rPr>
              <a:t>The </a:t>
            </a:r>
            <a:r>
              <a:rPr lang="en-US" sz="2000" b="1">
                <a:solidFill>
                  <a:srgbClr val="853A51"/>
                </a:solidFill>
              </a:rPr>
              <a:t>General Instructions </a:t>
            </a:r>
            <a:r>
              <a:rPr lang="en-US" sz="2000">
                <a:solidFill>
                  <a:schemeClr val="tx1"/>
                </a:solidFill>
              </a:rPr>
              <a:t>include basic instructions for all forms and </a:t>
            </a:r>
            <a:r>
              <a:rPr lang="en-US" sz="2000" b="1">
                <a:solidFill>
                  <a:schemeClr val="tx1"/>
                </a:solidFill>
              </a:rPr>
              <a:t>all</a:t>
            </a:r>
            <a:r>
              <a:rPr lang="en-US" sz="2000">
                <a:solidFill>
                  <a:schemeClr val="tx1"/>
                </a:solidFill>
              </a:rPr>
              <a:t> additional program-specific instruction call-outs.  </a:t>
            </a:r>
            <a:endParaRPr lang="en-US" sz="1600">
              <a:solidFill>
                <a:schemeClr val="tx1"/>
              </a:solidFill>
            </a:endParaRPr>
          </a:p>
          <a:p>
            <a:endParaRPr lang="en-US" sz="2000"/>
          </a:p>
        </p:txBody>
      </p:sp>
      <p:grpSp>
        <p:nvGrpSpPr>
          <p:cNvPr id="6" name="Group 5" descr="Excerpt from General Instructions showing basic instructions for the Facilities &amp; Other Resources field and additional instruction call-outs for career development, training, and fellowship.">
            <a:extLst>
              <a:ext uri="{FF2B5EF4-FFF2-40B4-BE49-F238E27FC236}">
                <a16:creationId xmlns:a16="http://schemas.microsoft.com/office/drawing/2014/main" id="{A1D317B3-D9C9-FA67-55EF-A804F226C658}"/>
              </a:ext>
            </a:extLst>
          </p:cNvPr>
          <p:cNvGrpSpPr/>
          <p:nvPr/>
        </p:nvGrpSpPr>
        <p:grpSpPr>
          <a:xfrm>
            <a:off x="5834122" y="820585"/>
            <a:ext cx="5644396" cy="6237319"/>
            <a:chOff x="5834122" y="820585"/>
            <a:chExt cx="5644396" cy="6237319"/>
          </a:xfrm>
        </p:grpSpPr>
        <p:pic>
          <p:nvPicPr>
            <p:cNvPr id="12" name="Picture 11">
              <a:extLst>
                <a:ext uri="{FF2B5EF4-FFF2-40B4-BE49-F238E27FC236}">
                  <a16:creationId xmlns:a16="http://schemas.microsoft.com/office/drawing/2014/main" id="{A4728908-01E2-7B57-6D1D-9CBA0DD011E0}"/>
                </a:ext>
              </a:extLst>
            </p:cNvPr>
            <p:cNvPicPr>
              <a:picLocks noChangeAspect="1"/>
            </p:cNvPicPr>
            <p:nvPr/>
          </p:nvPicPr>
          <p:blipFill>
            <a:blip r:embed="rId5"/>
            <a:stretch>
              <a:fillRect/>
            </a:stretch>
          </p:blipFill>
          <p:spPr>
            <a:xfrm>
              <a:off x="5834122" y="1147979"/>
              <a:ext cx="5644396" cy="5909925"/>
            </a:xfrm>
            <a:prstGeom prst="rect">
              <a:avLst/>
            </a:prstGeom>
            <a:ln>
              <a:solidFill>
                <a:srgbClr val="20558A"/>
              </a:solidFill>
            </a:ln>
          </p:spPr>
        </p:pic>
        <p:sp>
          <p:nvSpPr>
            <p:cNvPr id="20" name="Speech Bubble: Rectangle with Corners Rounded 19">
              <a:extLst>
                <a:ext uri="{FF2B5EF4-FFF2-40B4-BE49-F238E27FC236}">
                  <a16:creationId xmlns:a16="http://schemas.microsoft.com/office/drawing/2014/main" id="{F67D0DA1-6B57-B649-39CC-EF5D2F2972C4}"/>
                </a:ext>
              </a:extLst>
            </p:cNvPr>
            <p:cNvSpPr/>
            <p:nvPr/>
          </p:nvSpPr>
          <p:spPr>
            <a:xfrm>
              <a:off x="8871986" y="3019641"/>
              <a:ext cx="2243464" cy="529432"/>
            </a:xfrm>
            <a:prstGeom prst="wedgeRoundRectCallout">
              <a:avLst>
                <a:gd name="adj1" fmla="val -7232"/>
                <a:gd name="adj2" fmla="val 40304"/>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Basic instructions</a:t>
              </a:r>
              <a:endParaRPr lang="en-US" sz="1600">
                <a:solidFill>
                  <a:schemeClr val="tx1"/>
                </a:solidFill>
              </a:endParaRPr>
            </a:p>
          </p:txBody>
        </p:sp>
        <p:sp>
          <p:nvSpPr>
            <p:cNvPr id="22" name="Speech Bubble: Rectangle with Corners Rounded 21">
              <a:extLst>
                <a:ext uri="{FF2B5EF4-FFF2-40B4-BE49-F238E27FC236}">
                  <a16:creationId xmlns:a16="http://schemas.microsoft.com/office/drawing/2014/main" id="{443A59E9-4A7F-B9FA-E1AA-8803EC047A39}"/>
                </a:ext>
              </a:extLst>
            </p:cNvPr>
            <p:cNvSpPr/>
            <p:nvPr/>
          </p:nvSpPr>
          <p:spPr>
            <a:xfrm>
              <a:off x="8788743" y="4607428"/>
              <a:ext cx="2689775" cy="1265745"/>
            </a:xfrm>
            <a:prstGeom prst="wedgeRoundRectCallout">
              <a:avLst>
                <a:gd name="adj1" fmla="val -7232"/>
                <a:gd name="adj2" fmla="val 40304"/>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Call-outs for additional program-specific instructions</a:t>
              </a:r>
              <a:endParaRPr lang="en-US" sz="1600">
                <a:solidFill>
                  <a:schemeClr val="tx1"/>
                </a:solidFill>
              </a:endParaRPr>
            </a:p>
          </p:txBody>
        </p:sp>
        <p:sp>
          <p:nvSpPr>
            <p:cNvPr id="5" name="TextBox 4">
              <a:extLst>
                <a:ext uri="{FF2B5EF4-FFF2-40B4-BE49-F238E27FC236}">
                  <a16:creationId xmlns:a16="http://schemas.microsoft.com/office/drawing/2014/main" id="{92A34D6B-6CD1-DE77-D437-145DE5EE5C4D}"/>
                </a:ext>
              </a:extLst>
            </p:cNvPr>
            <p:cNvSpPr txBox="1"/>
            <p:nvPr/>
          </p:nvSpPr>
          <p:spPr>
            <a:xfrm>
              <a:off x="6987241" y="820585"/>
              <a:ext cx="3338158" cy="369332"/>
            </a:xfrm>
            <a:prstGeom prst="rect">
              <a:avLst/>
            </a:prstGeom>
            <a:noFill/>
          </p:spPr>
          <p:txBody>
            <a:bodyPr wrap="none" rtlCol="0">
              <a:spAutoFit/>
            </a:bodyPr>
            <a:lstStyle/>
            <a:p>
              <a:r>
                <a:rPr lang="en-US"/>
                <a:t>Excerpt from General Instructions</a:t>
              </a:r>
            </a:p>
          </p:txBody>
        </p:sp>
      </p:grpSp>
      <p:sp>
        <p:nvSpPr>
          <p:cNvPr id="2" name="Slide Number Placeholder 1">
            <a:extLst>
              <a:ext uri="{FF2B5EF4-FFF2-40B4-BE49-F238E27FC236}">
                <a16:creationId xmlns:a16="http://schemas.microsoft.com/office/drawing/2014/main" id="{94645041-EA13-D20B-5C22-69AB5E6B6821}"/>
              </a:ext>
            </a:extLst>
          </p:cNvPr>
          <p:cNvSpPr>
            <a:spLocks noGrp="1"/>
          </p:cNvSpPr>
          <p:nvPr>
            <p:ph type="sldNum" sz="quarter" idx="12"/>
          </p:nvPr>
        </p:nvSpPr>
        <p:spPr>
          <a:xfrm>
            <a:off x="9194943" y="6356350"/>
            <a:ext cx="2743200" cy="365125"/>
          </a:xfrm>
        </p:spPr>
        <p:txBody>
          <a:bodyPr/>
          <a:lstStyle/>
          <a:p>
            <a:fld id="{A7DDB576-49B3-42E2-89EA-6E35EA8EF806}" type="slidenum">
              <a:rPr lang="en-US" smtClean="0"/>
              <a:pPr/>
              <a:t>120</a:t>
            </a:fld>
            <a:endParaRPr lang="en-US"/>
          </a:p>
        </p:txBody>
      </p:sp>
    </p:spTree>
    <p:custDataLst>
      <p:tags r:id="rId1"/>
    </p:custDataLst>
    <p:extLst>
      <p:ext uri="{BB962C8B-B14F-4D97-AF65-F5344CB8AC3E}">
        <p14:creationId xmlns:p14="http://schemas.microsoft.com/office/powerpoint/2010/main" val="16490518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D47AF4-16CF-576E-5356-79BD36CBBE18}"/>
              </a:ext>
            </a:extLst>
          </p:cNvPr>
          <p:cNvSpPr>
            <a:spLocks noGrp="1"/>
          </p:cNvSpPr>
          <p:nvPr>
            <p:ph type="title"/>
          </p:nvPr>
        </p:nvSpPr>
        <p:spPr>
          <a:xfrm>
            <a:off x="1085063" y="-1004634"/>
            <a:ext cx="10515600" cy="1325563"/>
          </a:xfrm>
        </p:spPr>
        <p:txBody>
          <a:bodyPr>
            <a:normAutofit/>
          </a:bodyPr>
          <a:lstStyle/>
          <a:p>
            <a:r>
              <a:rPr lang="en-US" sz="4000"/>
              <a:t>How to Apply – Application Guide (cont’d)</a:t>
            </a:r>
          </a:p>
        </p:txBody>
      </p:sp>
      <p:pic>
        <p:nvPicPr>
          <p:cNvPr id="8" name="Picture 7" descr="Form-by-Form, Field-by-Field Application Instructions - Screenshot">
            <a:extLst>
              <a:ext uri="{FF2B5EF4-FFF2-40B4-BE49-F238E27FC236}">
                <a16:creationId xmlns:a16="http://schemas.microsoft.com/office/drawing/2014/main" id="{2BE2240C-64A5-FA07-88CC-85A9E100C739}"/>
              </a:ext>
            </a:extLst>
          </p:cNvPr>
          <p:cNvPicPr>
            <a:picLocks noChangeAspect="1"/>
          </p:cNvPicPr>
          <p:nvPr/>
        </p:nvPicPr>
        <p:blipFill>
          <a:blip r:embed="rId3"/>
          <a:stretch>
            <a:fillRect/>
          </a:stretch>
        </p:blipFill>
        <p:spPr>
          <a:xfrm>
            <a:off x="312127" y="0"/>
            <a:ext cx="4938346" cy="6858000"/>
          </a:xfrm>
          <a:prstGeom prst="rect">
            <a:avLst/>
          </a:prstGeom>
          <a:ln>
            <a:solidFill>
              <a:srgbClr val="20558A"/>
            </a:solidFill>
          </a:ln>
        </p:spPr>
      </p:pic>
      <p:pic>
        <p:nvPicPr>
          <p:cNvPr id="14" name="Picture 13" descr="Form-by-Form, Field-by-Field Application Instructions section of How to Apply - Application Guide page">
            <a:extLst>
              <a:ext uri="{FF2B5EF4-FFF2-40B4-BE49-F238E27FC236}">
                <a16:creationId xmlns:a16="http://schemas.microsoft.com/office/drawing/2014/main" id="{0B7C38FA-5BF1-0416-513B-FC1CCF60F917}"/>
              </a:ext>
            </a:extLst>
          </p:cNvPr>
          <p:cNvPicPr>
            <a:picLocks noChangeAspect="1"/>
          </p:cNvPicPr>
          <p:nvPr/>
        </p:nvPicPr>
        <p:blipFill>
          <a:blip r:embed="rId4"/>
          <a:stretch>
            <a:fillRect/>
          </a:stretch>
        </p:blipFill>
        <p:spPr>
          <a:xfrm>
            <a:off x="253857" y="0"/>
            <a:ext cx="5054885" cy="6858000"/>
          </a:xfrm>
          <a:prstGeom prst="rect">
            <a:avLst/>
          </a:prstGeom>
        </p:spPr>
      </p:pic>
      <p:sp>
        <p:nvSpPr>
          <p:cNvPr id="21" name="Content Placeholder 20">
            <a:extLst>
              <a:ext uri="{FF2B5EF4-FFF2-40B4-BE49-F238E27FC236}">
                <a16:creationId xmlns:a16="http://schemas.microsoft.com/office/drawing/2014/main" id="{2729D64A-BC11-AD7C-BE77-1FDD90FAA726}"/>
              </a:ext>
            </a:extLst>
          </p:cNvPr>
          <p:cNvSpPr>
            <a:spLocks noGrp="1"/>
          </p:cNvSpPr>
          <p:nvPr>
            <p:ph idx="1"/>
          </p:nvPr>
        </p:nvSpPr>
        <p:spPr>
          <a:xfrm>
            <a:off x="5497336" y="247649"/>
            <a:ext cx="6580364" cy="4151313"/>
          </a:xfrm>
        </p:spPr>
        <p:txBody>
          <a:bodyPr>
            <a:normAutofit/>
          </a:bodyPr>
          <a:lstStyle/>
          <a:p>
            <a:pPr marL="0" indent="0">
              <a:buNone/>
            </a:pPr>
            <a:r>
              <a:rPr lang="en-US" sz="2000">
                <a:solidFill>
                  <a:schemeClr val="tx1"/>
                </a:solidFill>
              </a:rPr>
              <a:t>The </a:t>
            </a:r>
            <a:r>
              <a:rPr lang="en-US" sz="2000" b="1">
                <a:solidFill>
                  <a:srgbClr val="853A51"/>
                </a:solidFill>
              </a:rPr>
              <a:t>Filtered Instructions </a:t>
            </a:r>
            <a:r>
              <a:rPr lang="en-US" sz="2000">
                <a:solidFill>
                  <a:schemeClr val="tx1"/>
                </a:solidFill>
              </a:rPr>
              <a:t>include only the forms, basic instructions, and additional instruction call-outs for the specific program.</a:t>
            </a:r>
          </a:p>
          <a:p>
            <a:pPr marL="0" indent="0">
              <a:buNone/>
            </a:pPr>
            <a:r>
              <a:rPr lang="en-US" sz="2000">
                <a:solidFill>
                  <a:schemeClr val="tx1"/>
                </a:solidFill>
              </a:rPr>
              <a:t>  </a:t>
            </a:r>
            <a:endParaRPr lang="en-US" sz="1600">
              <a:solidFill>
                <a:schemeClr val="tx1"/>
              </a:solidFill>
            </a:endParaRPr>
          </a:p>
          <a:p>
            <a:endParaRPr lang="en-US" sz="2000"/>
          </a:p>
        </p:txBody>
      </p:sp>
      <p:sp>
        <p:nvSpPr>
          <p:cNvPr id="3" name="Rectangle 2">
            <a:extLst>
              <a:ext uri="{FF2B5EF4-FFF2-40B4-BE49-F238E27FC236}">
                <a16:creationId xmlns:a16="http://schemas.microsoft.com/office/drawing/2014/main" id="{F4268388-1B03-0A36-1307-D5B6FB5812D2}"/>
              </a:ext>
              <a:ext uri="{C183D7F6-B498-43B3-948B-1728B52AA6E4}">
                <adec:decorative xmlns:adec="http://schemas.microsoft.com/office/drawing/2017/decorative" val="1"/>
              </a:ext>
            </a:extLst>
          </p:cNvPr>
          <p:cNvSpPr/>
          <p:nvPr/>
        </p:nvSpPr>
        <p:spPr>
          <a:xfrm>
            <a:off x="312127" y="3561209"/>
            <a:ext cx="4738652" cy="604391"/>
          </a:xfrm>
          <a:prstGeom prst="rect">
            <a:avLst/>
          </a:prstGeom>
          <a:noFill/>
          <a:ln w="254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53A51"/>
              </a:solidFill>
            </a:endParaRPr>
          </a:p>
        </p:txBody>
      </p:sp>
      <p:grpSp>
        <p:nvGrpSpPr>
          <p:cNvPr id="9" name="Group 8" descr="Excerpt from filtered Career Development Instructions showing basic instructions for the Facilities &amp; Other Resources field and career development call-out instructions.">
            <a:extLst>
              <a:ext uri="{FF2B5EF4-FFF2-40B4-BE49-F238E27FC236}">
                <a16:creationId xmlns:a16="http://schemas.microsoft.com/office/drawing/2014/main" id="{133048C6-5618-74F9-D08F-60830F505222}"/>
              </a:ext>
            </a:extLst>
          </p:cNvPr>
          <p:cNvGrpSpPr/>
          <p:nvPr/>
        </p:nvGrpSpPr>
        <p:grpSpPr>
          <a:xfrm>
            <a:off x="5549251" y="1333962"/>
            <a:ext cx="6367609" cy="5387513"/>
            <a:chOff x="5549251" y="1333962"/>
            <a:chExt cx="6367609" cy="5387513"/>
          </a:xfrm>
        </p:grpSpPr>
        <p:pic>
          <p:nvPicPr>
            <p:cNvPr id="5" name="Picture 4">
              <a:extLst>
                <a:ext uri="{FF2B5EF4-FFF2-40B4-BE49-F238E27FC236}">
                  <a16:creationId xmlns:a16="http://schemas.microsoft.com/office/drawing/2014/main" id="{BA5F61FA-99FD-065B-1ACB-19EEFBB85071}"/>
                </a:ext>
              </a:extLst>
            </p:cNvPr>
            <p:cNvPicPr>
              <a:picLocks noChangeAspect="1"/>
            </p:cNvPicPr>
            <p:nvPr/>
          </p:nvPicPr>
          <p:blipFill>
            <a:blip r:embed="rId5"/>
            <a:stretch>
              <a:fillRect/>
            </a:stretch>
          </p:blipFill>
          <p:spPr>
            <a:xfrm>
              <a:off x="5645822" y="1703294"/>
              <a:ext cx="4943758" cy="5018181"/>
            </a:xfrm>
            <a:prstGeom prst="rect">
              <a:avLst/>
            </a:prstGeom>
            <a:ln>
              <a:solidFill>
                <a:srgbClr val="20558A"/>
              </a:solidFill>
            </a:ln>
          </p:spPr>
        </p:pic>
        <p:sp>
          <p:nvSpPr>
            <p:cNvPr id="6" name="TextBox 5">
              <a:extLst>
                <a:ext uri="{FF2B5EF4-FFF2-40B4-BE49-F238E27FC236}">
                  <a16:creationId xmlns:a16="http://schemas.microsoft.com/office/drawing/2014/main" id="{6C848E4D-09B3-5D7F-86C6-44AC76808A74}"/>
                </a:ext>
              </a:extLst>
            </p:cNvPr>
            <p:cNvSpPr txBox="1"/>
            <p:nvPr/>
          </p:nvSpPr>
          <p:spPr>
            <a:xfrm>
              <a:off x="5549251" y="1333962"/>
              <a:ext cx="5276509" cy="369332"/>
            </a:xfrm>
            <a:prstGeom prst="rect">
              <a:avLst/>
            </a:prstGeom>
            <a:noFill/>
          </p:spPr>
          <p:txBody>
            <a:bodyPr wrap="none" rtlCol="0">
              <a:spAutoFit/>
            </a:bodyPr>
            <a:lstStyle/>
            <a:p>
              <a:r>
                <a:rPr lang="en-US"/>
                <a:t>Excerpt from filtered Career Development Instructions</a:t>
              </a:r>
            </a:p>
          </p:txBody>
        </p:sp>
        <p:sp>
          <p:nvSpPr>
            <p:cNvPr id="20" name="Speech Bubble: Rectangle with Corners Rounded 19">
              <a:extLst>
                <a:ext uri="{FF2B5EF4-FFF2-40B4-BE49-F238E27FC236}">
                  <a16:creationId xmlns:a16="http://schemas.microsoft.com/office/drawing/2014/main" id="{F67D0DA1-6B57-B649-39CC-EF5D2F2972C4}"/>
                </a:ext>
              </a:extLst>
            </p:cNvPr>
            <p:cNvSpPr/>
            <p:nvPr/>
          </p:nvSpPr>
          <p:spPr>
            <a:xfrm>
              <a:off x="9673396" y="3266741"/>
              <a:ext cx="2243464" cy="529432"/>
            </a:xfrm>
            <a:prstGeom prst="wedgeRoundRectCallout">
              <a:avLst>
                <a:gd name="adj1" fmla="val -73104"/>
                <a:gd name="adj2" fmla="val 62984"/>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Basic instructions</a:t>
              </a:r>
              <a:endParaRPr lang="en-US" sz="1600">
                <a:solidFill>
                  <a:schemeClr val="tx1"/>
                </a:solidFill>
              </a:endParaRPr>
            </a:p>
          </p:txBody>
        </p:sp>
        <p:sp>
          <p:nvSpPr>
            <p:cNvPr id="22" name="Speech Bubble: Rectangle with Corners Rounded 21">
              <a:extLst>
                <a:ext uri="{FF2B5EF4-FFF2-40B4-BE49-F238E27FC236}">
                  <a16:creationId xmlns:a16="http://schemas.microsoft.com/office/drawing/2014/main" id="{443A59E9-4A7F-B9FA-E1AA-8803EC047A39}"/>
                </a:ext>
              </a:extLst>
            </p:cNvPr>
            <p:cNvSpPr/>
            <p:nvPr/>
          </p:nvSpPr>
          <p:spPr>
            <a:xfrm>
              <a:off x="8941368" y="4487355"/>
              <a:ext cx="2689775" cy="1265745"/>
            </a:xfrm>
            <a:prstGeom prst="wedgeRoundRectCallout">
              <a:avLst>
                <a:gd name="adj1" fmla="val -39894"/>
                <a:gd name="adj2" fmla="val 72175"/>
                <a:gd name="adj3" fmla="val 16667"/>
              </a:avLst>
            </a:prstGeom>
            <a:solidFill>
              <a:srgbClr val="94C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Additional instruction call-out for Career Development only </a:t>
              </a:r>
              <a:endParaRPr lang="en-US" sz="1600">
                <a:solidFill>
                  <a:schemeClr val="tx1"/>
                </a:solidFill>
              </a:endParaRPr>
            </a:p>
          </p:txBody>
        </p:sp>
      </p:grpSp>
      <p:sp>
        <p:nvSpPr>
          <p:cNvPr id="7" name="Rectangle 6">
            <a:extLst>
              <a:ext uri="{FF2B5EF4-FFF2-40B4-BE49-F238E27FC236}">
                <a16:creationId xmlns:a16="http://schemas.microsoft.com/office/drawing/2014/main" id="{44935634-75AA-34DC-F3A8-B6C8E879F410}"/>
              </a:ext>
              <a:ext uri="{C183D7F6-B498-43B3-948B-1728B52AA6E4}">
                <adec:decorative xmlns:adec="http://schemas.microsoft.com/office/drawing/2017/decorative" val="1"/>
              </a:ext>
            </a:extLst>
          </p:cNvPr>
          <p:cNvSpPr/>
          <p:nvPr/>
        </p:nvSpPr>
        <p:spPr>
          <a:xfrm>
            <a:off x="312127" y="2323306"/>
            <a:ext cx="1697648" cy="334170"/>
          </a:xfrm>
          <a:prstGeom prst="rect">
            <a:avLst/>
          </a:prstGeom>
          <a:noFill/>
          <a:ln w="254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53A51"/>
              </a:solidFill>
            </a:endParaRPr>
          </a:p>
        </p:txBody>
      </p:sp>
      <p:sp>
        <p:nvSpPr>
          <p:cNvPr id="2" name="Slide Number Placeholder 1">
            <a:extLst>
              <a:ext uri="{FF2B5EF4-FFF2-40B4-BE49-F238E27FC236}">
                <a16:creationId xmlns:a16="http://schemas.microsoft.com/office/drawing/2014/main" id="{94645041-EA13-D20B-5C22-69AB5E6B6821}"/>
              </a:ext>
            </a:extLst>
          </p:cNvPr>
          <p:cNvSpPr>
            <a:spLocks noGrp="1"/>
          </p:cNvSpPr>
          <p:nvPr>
            <p:ph type="sldNum" sz="quarter" idx="12"/>
          </p:nvPr>
        </p:nvSpPr>
        <p:spPr/>
        <p:txBody>
          <a:bodyPr/>
          <a:lstStyle/>
          <a:p>
            <a:fld id="{A7DDB576-49B3-42E2-89EA-6E35EA8EF806}" type="slidenum">
              <a:rPr lang="en-US" smtClean="0"/>
              <a:pPr/>
              <a:t>121</a:t>
            </a:fld>
            <a:endParaRPr lang="en-US"/>
          </a:p>
        </p:txBody>
      </p:sp>
    </p:spTree>
    <p:custDataLst>
      <p:tags r:id="rId1"/>
    </p:custDataLst>
    <p:extLst>
      <p:ext uri="{BB962C8B-B14F-4D97-AF65-F5344CB8AC3E}">
        <p14:creationId xmlns:p14="http://schemas.microsoft.com/office/powerpoint/2010/main" val="40941820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F7AA44-58B8-42BE-869C-B693BBD8F6D0}"/>
              </a:ext>
            </a:extLst>
          </p:cNvPr>
          <p:cNvSpPr>
            <a:spLocks noGrp="1"/>
          </p:cNvSpPr>
          <p:nvPr>
            <p:ph type="title"/>
          </p:nvPr>
        </p:nvSpPr>
        <p:spPr/>
        <p:txBody>
          <a:bodyPr/>
          <a:lstStyle/>
          <a:p>
            <a:r>
              <a:rPr lang="en-US"/>
              <a:t>Policy &amp; Compliance</a:t>
            </a:r>
          </a:p>
        </p:txBody>
      </p:sp>
      <p:sp>
        <p:nvSpPr>
          <p:cNvPr id="3" name="Content Placeholder 2">
            <a:extLst>
              <a:ext uri="{FF2B5EF4-FFF2-40B4-BE49-F238E27FC236}">
                <a16:creationId xmlns:a16="http://schemas.microsoft.com/office/drawing/2014/main" id="{3CC8634B-5F51-1489-F71C-0E120B943EB0}"/>
              </a:ext>
            </a:extLst>
          </p:cNvPr>
          <p:cNvSpPr>
            <a:spLocks noGrp="1"/>
          </p:cNvSpPr>
          <p:nvPr>
            <p:ph idx="1"/>
          </p:nvPr>
        </p:nvSpPr>
        <p:spPr>
          <a:xfrm>
            <a:off x="782214" y="1825625"/>
            <a:ext cx="10515600" cy="4351338"/>
          </a:xfrm>
        </p:spPr>
        <p:txBody>
          <a:bodyPr/>
          <a:lstStyle/>
          <a:p>
            <a:pPr>
              <a:lnSpc>
                <a:spcPct val="100000"/>
              </a:lnSpc>
            </a:pPr>
            <a:r>
              <a:rPr lang="en-US" b="1">
                <a:solidFill>
                  <a:srgbClr val="853A51"/>
                </a:solidFill>
              </a:rPr>
              <a:t>Changes coming in 2025</a:t>
            </a:r>
          </a:p>
          <a:p>
            <a:pPr>
              <a:lnSpc>
                <a:spcPct val="100000"/>
              </a:lnSpc>
            </a:pPr>
            <a:r>
              <a:rPr lang="en-US" b="1">
                <a:solidFill>
                  <a:srgbClr val="853A51"/>
                </a:solidFill>
              </a:rPr>
              <a:t>Grants Policy Statement</a:t>
            </a:r>
          </a:p>
          <a:p>
            <a:pPr>
              <a:lnSpc>
                <a:spcPct val="100000"/>
              </a:lnSpc>
            </a:pPr>
            <a:r>
              <a:rPr lang="en-US" b="1">
                <a:solidFill>
                  <a:srgbClr val="853A51"/>
                </a:solidFill>
              </a:rPr>
              <a:t>Policy notices posted in the NIH Guide</a:t>
            </a:r>
          </a:p>
          <a:p>
            <a:pPr>
              <a:lnSpc>
                <a:spcPct val="100000"/>
              </a:lnSpc>
            </a:pPr>
            <a:r>
              <a:rPr lang="en-US"/>
              <a:t>Compliance &amp; Oversite</a:t>
            </a:r>
          </a:p>
          <a:p>
            <a:pPr>
              <a:lnSpc>
                <a:spcPct val="100000"/>
              </a:lnSpc>
            </a:pPr>
            <a:r>
              <a:rPr lang="en-US"/>
              <a:t>Policy Topics</a:t>
            </a:r>
          </a:p>
        </p:txBody>
      </p:sp>
      <p:pic>
        <p:nvPicPr>
          <p:cNvPr id="5" name="Picture 4" descr="Screenshot of Policy &amp; Compliance webpage">
            <a:extLst>
              <a:ext uri="{FF2B5EF4-FFF2-40B4-BE49-F238E27FC236}">
                <a16:creationId xmlns:a16="http://schemas.microsoft.com/office/drawing/2014/main" id="{3BDAF4E4-BB76-19BB-BA2C-1AAB3A93F53C}"/>
              </a:ext>
            </a:extLst>
          </p:cNvPr>
          <p:cNvPicPr>
            <a:picLocks noChangeAspect="1"/>
          </p:cNvPicPr>
          <p:nvPr/>
        </p:nvPicPr>
        <p:blipFill>
          <a:blip r:embed="rId3"/>
          <a:stretch>
            <a:fillRect/>
          </a:stretch>
        </p:blipFill>
        <p:spPr>
          <a:xfrm>
            <a:off x="6476999" y="37204"/>
            <a:ext cx="6884737" cy="6792221"/>
          </a:xfrm>
          <a:prstGeom prst="rect">
            <a:avLst/>
          </a:prstGeom>
          <a:ln>
            <a:solidFill>
              <a:srgbClr val="20558A"/>
            </a:solidFill>
          </a:ln>
        </p:spPr>
      </p:pic>
      <p:sp>
        <p:nvSpPr>
          <p:cNvPr id="2" name="Slide Number Placeholder 1">
            <a:extLst>
              <a:ext uri="{FF2B5EF4-FFF2-40B4-BE49-F238E27FC236}">
                <a16:creationId xmlns:a16="http://schemas.microsoft.com/office/drawing/2014/main" id="{0205A6CF-2651-129A-AD08-6650EDFB804E}"/>
              </a:ext>
            </a:extLst>
          </p:cNvPr>
          <p:cNvSpPr>
            <a:spLocks noGrp="1"/>
          </p:cNvSpPr>
          <p:nvPr>
            <p:ph type="sldNum" sz="quarter" idx="12"/>
          </p:nvPr>
        </p:nvSpPr>
        <p:spPr/>
        <p:txBody>
          <a:bodyPr/>
          <a:lstStyle/>
          <a:p>
            <a:fld id="{A7DDB576-49B3-42E2-89EA-6E35EA8EF806}" type="slidenum">
              <a:rPr lang="en-US" smtClean="0"/>
              <a:pPr/>
              <a:t>122</a:t>
            </a:fld>
            <a:endParaRPr lang="en-US"/>
          </a:p>
        </p:txBody>
      </p:sp>
    </p:spTree>
    <p:custDataLst>
      <p:tags r:id="rId1"/>
    </p:custDataLst>
    <p:extLst>
      <p:ext uri="{BB962C8B-B14F-4D97-AF65-F5344CB8AC3E}">
        <p14:creationId xmlns:p14="http://schemas.microsoft.com/office/powerpoint/2010/main" val="3628691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D0551B-D485-CFE1-8344-B68DBD72A318}"/>
              </a:ext>
            </a:extLst>
          </p:cNvPr>
          <p:cNvSpPr>
            <a:spLocks noGrp="1"/>
          </p:cNvSpPr>
          <p:nvPr>
            <p:ph type="title"/>
          </p:nvPr>
        </p:nvSpPr>
        <p:spPr>
          <a:xfrm>
            <a:off x="838200" y="365125"/>
            <a:ext cx="3476625" cy="1325563"/>
          </a:xfrm>
        </p:spPr>
        <p:txBody>
          <a:bodyPr/>
          <a:lstStyle/>
          <a:p>
            <a:r>
              <a:rPr lang="en-US"/>
              <a:t>Changes in 2025</a:t>
            </a:r>
          </a:p>
        </p:txBody>
      </p:sp>
      <p:sp>
        <p:nvSpPr>
          <p:cNvPr id="3" name="Content Placeholder 2">
            <a:extLst>
              <a:ext uri="{FF2B5EF4-FFF2-40B4-BE49-F238E27FC236}">
                <a16:creationId xmlns:a16="http://schemas.microsoft.com/office/drawing/2014/main" id="{DA1CCF1A-7798-42F7-4630-4861D1EEA4BA}"/>
              </a:ext>
            </a:extLst>
          </p:cNvPr>
          <p:cNvSpPr>
            <a:spLocks noGrp="1"/>
          </p:cNvSpPr>
          <p:nvPr>
            <p:ph idx="1"/>
          </p:nvPr>
        </p:nvSpPr>
        <p:spPr>
          <a:xfrm>
            <a:off x="838200" y="1825625"/>
            <a:ext cx="3390900" cy="4351338"/>
          </a:xfrm>
        </p:spPr>
        <p:txBody>
          <a:bodyPr/>
          <a:lstStyle/>
          <a:p>
            <a:r>
              <a:rPr lang="en-US"/>
              <a:t>Central location to learn about multiple changes coming in 2025 that will affect the submission and review of grant applications.</a:t>
            </a:r>
          </a:p>
        </p:txBody>
      </p:sp>
      <p:pic>
        <p:nvPicPr>
          <p:cNvPr id="6" name="Picture 5" descr="Screenshot of Webpage: Changes Coming to NIH Applications and Peer Review in 2025">
            <a:extLst>
              <a:ext uri="{FF2B5EF4-FFF2-40B4-BE49-F238E27FC236}">
                <a16:creationId xmlns:a16="http://schemas.microsoft.com/office/drawing/2014/main" id="{A96E8CDF-5FC7-A0F5-0111-4F4D4B9EF901}"/>
              </a:ext>
            </a:extLst>
          </p:cNvPr>
          <p:cNvPicPr>
            <a:picLocks noChangeAspect="1"/>
          </p:cNvPicPr>
          <p:nvPr/>
        </p:nvPicPr>
        <p:blipFill>
          <a:blip r:embed="rId3"/>
          <a:stretch>
            <a:fillRect/>
          </a:stretch>
        </p:blipFill>
        <p:spPr>
          <a:xfrm>
            <a:off x="4464985" y="681037"/>
            <a:ext cx="7144085" cy="5667375"/>
          </a:xfrm>
          <a:prstGeom prst="rect">
            <a:avLst/>
          </a:prstGeom>
          <a:ln>
            <a:solidFill>
              <a:srgbClr val="013B6B"/>
            </a:solidFill>
          </a:ln>
        </p:spPr>
      </p:pic>
      <p:sp>
        <p:nvSpPr>
          <p:cNvPr id="2" name="Slide Number Placeholder 1">
            <a:extLst>
              <a:ext uri="{FF2B5EF4-FFF2-40B4-BE49-F238E27FC236}">
                <a16:creationId xmlns:a16="http://schemas.microsoft.com/office/drawing/2014/main" id="{8D95B859-080C-BB6E-E285-ED6B45963B37}"/>
              </a:ext>
            </a:extLst>
          </p:cNvPr>
          <p:cNvSpPr>
            <a:spLocks noGrp="1"/>
          </p:cNvSpPr>
          <p:nvPr>
            <p:ph type="sldNum" sz="quarter" idx="12"/>
          </p:nvPr>
        </p:nvSpPr>
        <p:spPr/>
        <p:txBody>
          <a:bodyPr/>
          <a:lstStyle/>
          <a:p>
            <a:fld id="{A7DDB576-49B3-42E2-89EA-6E35EA8EF806}" type="slidenum">
              <a:rPr lang="en-US" smtClean="0"/>
              <a:pPr/>
              <a:t>123</a:t>
            </a:fld>
            <a:endParaRPr lang="en-US"/>
          </a:p>
        </p:txBody>
      </p:sp>
    </p:spTree>
    <p:custDataLst>
      <p:tags r:id="rId1"/>
    </p:custDataLst>
    <p:extLst>
      <p:ext uri="{BB962C8B-B14F-4D97-AF65-F5344CB8AC3E}">
        <p14:creationId xmlns:p14="http://schemas.microsoft.com/office/powerpoint/2010/main" val="36686240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913197-B40E-E07C-ADC3-EC42AC2C3A08}"/>
              </a:ext>
              <a:ext uri="{C183D7F6-B498-43B3-948B-1728B52AA6E4}">
                <adec:decorative xmlns:adec="http://schemas.microsoft.com/office/drawing/2017/decorative" val="1"/>
              </a:ext>
            </a:extLst>
          </p:cNvPr>
          <p:cNvSpPr/>
          <p:nvPr/>
        </p:nvSpPr>
        <p:spPr>
          <a:xfrm>
            <a:off x="370936" y="6254465"/>
            <a:ext cx="2294626" cy="5345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61B0616-A9D4-2658-2888-E164DFC17722}"/>
              </a:ext>
            </a:extLst>
          </p:cNvPr>
          <p:cNvSpPr>
            <a:spLocks noGrp="1"/>
          </p:cNvSpPr>
          <p:nvPr>
            <p:ph type="title"/>
          </p:nvPr>
        </p:nvSpPr>
        <p:spPr/>
        <p:txBody>
          <a:bodyPr/>
          <a:lstStyle/>
          <a:p>
            <a:r>
              <a:rPr lang="en-US"/>
              <a:t>NIH Grants Policy Statement</a:t>
            </a:r>
          </a:p>
        </p:txBody>
      </p:sp>
      <p:pic>
        <p:nvPicPr>
          <p:cNvPr id="6" name="Picture 5" descr="Screenshot of NIH Grants Policy Statement page">
            <a:extLst>
              <a:ext uri="{FF2B5EF4-FFF2-40B4-BE49-F238E27FC236}">
                <a16:creationId xmlns:a16="http://schemas.microsoft.com/office/drawing/2014/main" id="{6A7FD8E6-2BE2-0121-8B8B-7AF92DB7BB81}"/>
              </a:ext>
            </a:extLst>
          </p:cNvPr>
          <p:cNvPicPr>
            <a:picLocks noChangeAspect="1"/>
          </p:cNvPicPr>
          <p:nvPr/>
        </p:nvPicPr>
        <p:blipFill>
          <a:blip r:embed="rId3"/>
          <a:stretch>
            <a:fillRect/>
          </a:stretch>
        </p:blipFill>
        <p:spPr>
          <a:xfrm>
            <a:off x="1054737" y="1596272"/>
            <a:ext cx="4724174" cy="4658194"/>
          </a:xfrm>
          <a:prstGeom prst="rect">
            <a:avLst/>
          </a:prstGeom>
          <a:ln>
            <a:solidFill>
              <a:srgbClr val="853A51"/>
            </a:solidFill>
          </a:ln>
        </p:spPr>
      </p:pic>
      <p:sp>
        <p:nvSpPr>
          <p:cNvPr id="10" name="TextBox 9">
            <a:extLst>
              <a:ext uri="{FF2B5EF4-FFF2-40B4-BE49-F238E27FC236}">
                <a16:creationId xmlns:a16="http://schemas.microsoft.com/office/drawing/2014/main" id="{F4040740-3AF0-9B97-4658-3D172B916A23}"/>
              </a:ext>
            </a:extLst>
          </p:cNvPr>
          <p:cNvSpPr txBox="1"/>
          <p:nvPr/>
        </p:nvSpPr>
        <p:spPr>
          <a:xfrm>
            <a:off x="1668653" y="6352143"/>
            <a:ext cx="3350404" cy="369332"/>
          </a:xfrm>
          <a:prstGeom prst="rect">
            <a:avLst/>
          </a:prstGeom>
          <a:solidFill>
            <a:srgbClr val="C9E1E0"/>
          </a:solidFill>
        </p:spPr>
        <p:txBody>
          <a:bodyPr wrap="none" rtlCol="0">
            <a:spAutoFit/>
          </a:bodyPr>
          <a:lstStyle/>
          <a:p>
            <a:r>
              <a:rPr lang="en-US"/>
              <a:t>Visit: </a:t>
            </a:r>
            <a:r>
              <a:rPr lang="en-US">
                <a:solidFill>
                  <a:srgbClr val="20558A"/>
                </a:solidFill>
                <a:hlinkClick r:id="rId4">
                  <a:extLst>
                    <a:ext uri="{A12FA001-AC4F-418D-AE19-62706E023703}">
                      <ahyp:hlinkClr xmlns:ahyp="http://schemas.microsoft.com/office/drawing/2018/hyperlinkcolor" val="tx"/>
                    </a:ext>
                  </a:extLst>
                </a:hlinkClick>
              </a:rPr>
              <a:t>NIH Grants Policy Statement</a:t>
            </a:r>
            <a:endParaRPr lang="en-US">
              <a:solidFill>
                <a:srgbClr val="20558A"/>
              </a:solidFill>
            </a:endParaRPr>
          </a:p>
        </p:txBody>
      </p:sp>
      <p:pic>
        <p:nvPicPr>
          <p:cNvPr id="8" name="Content Placeholder 7" descr="Screenshot of Notices of NIH Policy Changes">
            <a:extLst>
              <a:ext uri="{FF2B5EF4-FFF2-40B4-BE49-F238E27FC236}">
                <a16:creationId xmlns:a16="http://schemas.microsoft.com/office/drawing/2014/main" id="{DEAC3AC7-61BE-57BF-3D85-42A1E576A8C3}"/>
              </a:ext>
            </a:extLst>
          </p:cNvPr>
          <p:cNvPicPr>
            <a:picLocks noGrp="1" noChangeAspect="1"/>
          </p:cNvPicPr>
          <p:nvPr>
            <p:ph idx="1"/>
          </p:nvPr>
        </p:nvPicPr>
        <p:blipFill>
          <a:blip r:embed="rId5"/>
          <a:stretch>
            <a:fillRect/>
          </a:stretch>
        </p:blipFill>
        <p:spPr>
          <a:xfrm>
            <a:off x="6286461" y="1596272"/>
            <a:ext cx="4733046" cy="4658193"/>
          </a:xfrm>
          <a:ln>
            <a:solidFill>
              <a:srgbClr val="853A51"/>
            </a:solidFill>
          </a:ln>
        </p:spPr>
      </p:pic>
      <p:sp>
        <p:nvSpPr>
          <p:cNvPr id="9" name="TextBox 8">
            <a:extLst>
              <a:ext uri="{FF2B5EF4-FFF2-40B4-BE49-F238E27FC236}">
                <a16:creationId xmlns:a16="http://schemas.microsoft.com/office/drawing/2014/main" id="{F5A579AF-8854-808B-9B09-BC3CE4093038}"/>
              </a:ext>
            </a:extLst>
          </p:cNvPr>
          <p:cNvSpPr txBox="1"/>
          <p:nvPr/>
        </p:nvSpPr>
        <p:spPr>
          <a:xfrm>
            <a:off x="6904813" y="6352143"/>
            <a:ext cx="3496342" cy="369332"/>
          </a:xfrm>
          <a:prstGeom prst="rect">
            <a:avLst/>
          </a:prstGeom>
          <a:solidFill>
            <a:srgbClr val="C9E1E0"/>
          </a:solidFill>
        </p:spPr>
        <p:txBody>
          <a:bodyPr wrap="none" rtlCol="0">
            <a:spAutoFit/>
          </a:bodyPr>
          <a:lstStyle/>
          <a:p>
            <a:r>
              <a:rPr lang="en-US"/>
              <a:t>Visit:</a:t>
            </a:r>
            <a:r>
              <a:rPr lang="en-US">
                <a:solidFill>
                  <a:srgbClr val="20558A"/>
                </a:solidFill>
              </a:rPr>
              <a:t> </a:t>
            </a:r>
            <a:r>
              <a:rPr lang="en-US">
                <a:solidFill>
                  <a:srgbClr val="20558A"/>
                </a:solidFill>
                <a:hlinkClick r:id="rId6">
                  <a:extLst>
                    <a:ext uri="{A12FA001-AC4F-418D-AE19-62706E023703}">
                      <ahyp:hlinkClr xmlns:ahyp="http://schemas.microsoft.com/office/drawing/2018/hyperlinkcolor" val="tx"/>
                    </a:ext>
                  </a:extLst>
                </a:hlinkClick>
              </a:rPr>
              <a:t>Notices of NIH Policy Changes</a:t>
            </a:r>
            <a:endParaRPr lang="en-US">
              <a:solidFill>
                <a:srgbClr val="20558A"/>
              </a:solidFill>
            </a:endParaRPr>
          </a:p>
        </p:txBody>
      </p:sp>
      <p:sp>
        <p:nvSpPr>
          <p:cNvPr id="2" name="Slide Number Placeholder 1">
            <a:extLst>
              <a:ext uri="{FF2B5EF4-FFF2-40B4-BE49-F238E27FC236}">
                <a16:creationId xmlns:a16="http://schemas.microsoft.com/office/drawing/2014/main" id="{4410DF29-3B26-5665-11BC-255669EEA51B}"/>
              </a:ext>
            </a:extLst>
          </p:cNvPr>
          <p:cNvSpPr>
            <a:spLocks noGrp="1"/>
          </p:cNvSpPr>
          <p:nvPr>
            <p:ph type="sldNum" sz="quarter" idx="12"/>
          </p:nvPr>
        </p:nvSpPr>
        <p:spPr/>
        <p:txBody>
          <a:bodyPr/>
          <a:lstStyle/>
          <a:p>
            <a:fld id="{A7DDB576-49B3-42E2-89EA-6E35EA8EF806}" type="slidenum">
              <a:rPr lang="en-US" smtClean="0"/>
              <a:pPr/>
              <a:t>124</a:t>
            </a:fld>
            <a:endParaRPr lang="en-US"/>
          </a:p>
        </p:txBody>
      </p:sp>
    </p:spTree>
    <p:custDataLst>
      <p:tags r:id="rId1"/>
    </p:custDataLst>
    <p:extLst>
      <p:ext uri="{BB962C8B-B14F-4D97-AF65-F5344CB8AC3E}">
        <p14:creationId xmlns:p14="http://schemas.microsoft.com/office/powerpoint/2010/main" val="17380499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1CA449-5CAD-CB6E-62BD-03BF16CE707F}"/>
              </a:ext>
            </a:extLst>
          </p:cNvPr>
          <p:cNvSpPr>
            <a:spLocks noGrp="1"/>
          </p:cNvSpPr>
          <p:nvPr>
            <p:ph type="title"/>
          </p:nvPr>
        </p:nvSpPr>
        <p:spPr/>
        <p:txBody>
          <a:bodyPr/>
          <a:lstStyle/>
          <a:p>
            <a:r>
              <a:rPr lang="en-US"/>
              <a:t>News &amp; Events</a:t>
            </a:r>
          </a:p>
        </p:txBody>
      </p:sp>
      <p:sp>
        <p:nvSpPr>
          <p:cNvPr id="2" name="Content Placeholder 1">
            <a:extLst>
              <a:ext uri="{FF2B5EF4-FFF2-40B4-BE49-F238E27FC236}">
                <a16:creationId xmlns:a16="http://schemas.microsoft.com/office/drawing/2014/main" id="{A7E640EC-8339-2824-AD57-89D509109044}"/>
              </a:ext>
            </a:extLst>
          </p:cNvPr>
          <p:cNvSpPr>
            <a:spLocks noGrp="1"/>
          </p:cNvSpPr>
          <p:nvPr>
            <p:ph idx="1"/>
          </p:nvPr>
        </p:nvSpPr>
        <p:spPr>
          <a:xfrm>
            <a:off x="247650" y="1825625"/>
            <a:ext cx="3705225" cy="4351338"/>
          </a:xfrm>
        </p:spPr>
        <p:txBody>
          <a:bodyPr/>
          <a:lstStyle/>
          <a:p>
            <a:r>
              <a:rPr lang="en-US"/>
              <a:t>Grants Administration News</a:t>
            </a:r>
          </a:p>
          <a:p>
            <a:r>
              <a:rPr lang="en-US"/>
              <a:t>Upcoming and past events and resources</a:t>
            </a:r>
          </a:p>
          <a:p>
            <a:r>
              <a:rPr lang="en-US"/>
              <a:t>Social media</a:t>
            </a:r>
          </a:p>
          <a:p>
            <a:r>
              <a:rPr lang="en-US"/>
              <a:t>Podcasts</a:t>
            </a:r>
          </a:p>
          <a:p>
            <a:r>
              <a:rPr lang="en-US"/>
              <a:t>Open Mike blog and Extramural Nexus newsletter</a:t>
            </a:r>
          </a:p>
        </p:txBody>
      </p:sp>
      <p:pic>
        <p:nvPicPr>
          <p:cNvPr id="6" name="Picture 5" descr="Screenshot of News &amp; Events Home Page&#10;">
            <a:extLst>
              <a:ext uri="{FF2B5EF4-FFF2-40B4-BE49-F238E27FC236}">
                <a16:creationId xmlns:a16="http://schemas.microsoft.com/office/drawing/2014/main" id="{DCD48EDE-D0FD-7CDD-F0B1-1A0944776B69}"/>
              </a:ext>
            </a:extLst>
          </p:cNvPr>
          <p:cNvPicPr>
            <a:picLocks noChangeAspect="1"/>
          </p:cNvPicPr>
          <p:nvPr/>
        </p:nvPicPr>
        <p:blipFill>
          <a:blip r:embed="rId3"/>
          <a:stretch>
            <a:fillRect/>
          </a:stretch>
        </p:blipFill>
        <p:spPr>
          <a:xfrm>
            <a:off x="4123304" y="1488857"/>
            <a:ext cx="7821046" cy="4540468"/>
          </a:xfrm>
          <a:prstGeom prst="rect">
            <a:avLst/>
          </a:prstGeom>
          <a:ln>
            <a:solidFill>
              <a:srgbClr val="20558A"/>
            </a:solidFill>
          </a:ln>
        </p:spPr>
      </p:pic>
      <p:sp>
        <p:nvSpPr>
          <p:cNvPr id="4" name="Slide Number Placeholder 3">
            <a:extLst>
              <a:ext uri="{FF2B5EF4-FFF2-40B4-BE49-F238E27FC236}">
                <a16:creationId xmlns:a16="http://schemas.microsoft.com/office/drawing/2014/main" id="{F7B2DD64-8B07-C700-80D6-240A46CE1320}"/>
              </a:ext>
            </a:extLst>
          </p:cNvPr>
          <p:cNvSpPr>
            <a:spLocks noGrp="1"/>
          </p:cNvSpPr>
          <p:nvPr>
            <p:ph type="sldNum" sz="quarter" idx="12"/>
          </p:nvPr>
        </p:nvSpPr>
        <p:spPr/>
        <p:txBody>
          <a:bodyPr/>
          <a:lstStyle/>
          <a:p>
            <a:fld id="{A7DDB576-49B3-42E2-89EA-6E35EA8EF806}" type="slidenum">
              <a:rPr lang="en-US" smtClean="0"/>
              <a:pPr/>
              <a:t>125</a:t>
            </a:fld>
            <a:endParaRPr lang="en-US"/>
          </a:p>
        </p:txBody>
      </p:sp>
    </p:spTree>
    <p:custDataLst>
      <p:tags r:id="rId1"/>
    </p:custDataLst>
    <p:extLst>
      <p:ext uri="{BB962C8B-B14F-4D97-AF65-F5344CB8AC3E}">
        <p14:creationId xmlns:p14="http://schemas.microsoft.com/office/powerpoint/2010/main" val="12888177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D4D662-7C99-34D7-9F32-BA72D52CF3F1}"/>
              </a:ext>
            </a:extLst>
          </p:cNvPr>
          <p:cNvSpPr>
            <a:spLocks noGrp="1"/>
          </p:cNvSpPr>
          <p:nvPr>
            <p:ph type="title"/>
          </p:nvPr>
        </p:nvSpPr>
        <p:spPr/>
        <p:txBody>
          <a:bodyPr/>
          <a:lstStyle/>
          <a:p>
            <a:r>
              <a:rPr lang="en-US"/>
              <a:t>Need Help?</a:t>
            </a:r>
          </a:p>
        </p:txBody>
      </p:sp>
      <p:pic>
        <p:nvPicPr>
          <p:cNvPr id="6" name="Picture 5" descr="Screenshot of Need Help Webpage">
            <a:extLst>
              <a:ext uri="{FF2B5EF4-FFF2-40B4-BE49-F238E27FC236}">
                <a16:creationId xmlns:a16="http://schemas.microsoft.com/office/drawing/2014/main" id="{881F7260-298D-5C95-FF4D-32E4BA6EED2F}"/>
              </a:ext>
            </a:extLst>
          </p:cNvPr>
          <p:cNvPicPr>
            <a:picLocks noChangeAspect="1"/>
          </p:cNvPicPr>
          <p:nvPr/>
        </p:nvPicPr>
        <p:blipFill>
          <a:blip r:embed="rId4"/>
          <a:stretch>
            <a:fillRect/>
          </a:stretch>
        </p:blipFill>
        <p:spPr>
          <a:xfrm>
            <a:off x="255966" y="1389788"/>
            <a:ext cx="9001528" cy="5358823"/>
          </a:xfrm>
          <a:prstGeom prst="rect">
            <a:avLst/>
          </a:prstGeom>
          <a:ln>
            <a:solidFill>
              <a:srgbClr val="20558A"/>
            </a:solidFill>
          </a:ln>
        </p:spPr>
      </p:pic>
      <p:sp>
        <p:nvSpPr>
          <p:cNvPr id="12" name="Rectangle: Rounded Corners 11">
            <a:extLst>
              <a:ext uri="{FF2B5EF4-FFF2-40B4-BE49-F238E27FC236}">
                <a16:creationId xmlns:a16="http://schemas.microsoft.com/office/drawing/2014/main" id="{DC491B79-77E4-DD60-983B-A4721A3CA611}"/>
              </a:ext>
              <a:ext uri="{C183D7F6-B498-43B3-948B-1728B52AA6E4}">
                <adec:decorative xmlns:adec="http://schemas.microsoft.com/office/drawing/2017/decorative" val="1"/>
              </a:ext>
            </a:extLst>
          </p:cNvPr>
          <p:cNvSpPr/>
          <p:nvPr/>
        </p:nvSpPr>
        <p:spPr>
          <a:xfrm>
            <a:off x="8589821" y="1838040"/>
            <a:ext cx="314036" cy="25861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2517DC9D-B053-DA54-692B-58E6C47E9ED7}"/>
              </a:ext>
            </a:extLst>
          </p:cNvPr>
          <p:cNvSpPr/>
          <p:nvPr/>
        </p:nvSpPr>
        <p:spPr>
          <a:xfrm>
            <a:off x="8377385" y="2391645"/>
            <a:ext cx="1939636" cy="443778"/>
          </a:xfrm>
          <a:prstGeom prst="wedgeRoundRectCallout">
            <a:avLst>
              <a:gd name="adj1" fmla="val -29285"/>
              <a:gd name="adj2" fmla="val -127384"/>
              <a:gd name="adj3" fmla="val 16667"/>
            </a:avLst>
          </a:prstGeom>
          <a:solidFill>
            <a:srgbClr val="C9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Help utility link.</a:t>
            </a:r>
          </a:p>
        </p:txBody>
      </p:sp>
      <p:sp>
        <p:nvSpPr>
          <p:cNvPr id="14" name="Speech Bubble: Rectangle with Corners Rounded 13">
            <a:extLst>
              <a:ext uri="{FF2B5EF4-FFF2-40B4-BE49-F238E27FC236}">
                <a16:creationId xmlns:a16="http://schemas.microsoft.com/office/drawing/2014/main" id="{5BDDB0DF-44EA-DF22-092A-88FB8A0C8CDA}"/>
              </a:ext>
            </a:extLst>
          </p:cNvPr>
          <p:cNvSpPr/>
          <p:nvPr/>
        </p:nvSpPr>
        <p:spPr>
          <a:xfrm>
            <a:off x="8589821" y="3429000"/>
            <a:ext cx="3105554" cy="2013526"/>
          </a:xfrm>
          <a:prstGeom prst="wedgeRoundRectCallout">
            <a:avLst>
              <a:gd name="adj1" fmla="val -72439"/>
              <a:gd name="adj2" fmla="val 36369"/>
              <a:gd name="adj3" fmla="val 16667"/>
            </a:avLst>
          </a:prstGeom>
          <a:solidFill>
            <a:srgbClr val="C9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Contacts to report grant scams, fraud, research misconduct, harassment, foreign interference, and peer review integrity violations. </a:t>
            </a:r>
          </a:p>
        </p:txBody>
      </p:sp>
      <p:sp>
        <p:nvSpPr>
          <p:cNvPr id="2" name="Slide Number Placeholder 1">
            <a:extLst>
              <a:ext uri="{FF2B5EF4-FFF2-40B4-BE49-F238E27FC236}">
                <a16:creationId xmlns:a16="http://schemas.microsoft.com/office/drawing/2014/main" id="{143A40F3-B16E-0F5D-B958-823DF6541B4A}"/>
              </a:ext>
            </a:extLst>
          </p:cNvPr>
          <p:cNvSpPr>
            <a:spLocks noGrp="1"/>
          </p:cNvSpPr>
          <p:nvPr>
            <p:ph type="sldNum" sz="quarter" idx="12"/>
          </p:nvPr>
        </p:nvSpPr>
        <p:spPr/>
        <p:txBody>
          <a:bodyPr/>
          <a:lstStyle/>
          <a:p>
            <a:fld id="{A7DDB576-49B3-42E2-89EA-6E35EA8EF806}" type="slidenum">
              <a:rPr lang="en-US" smtClean="0"/>
              <a:pPr/>
              <a:t>126</a:t>
            </a:fld>
            <a:endParaRPr lang="en-US"/>
          </a:p>
        </p:txBody>
      </p:sp>
    </p:spTree>
    <p:custDataLst>
      <p:tags r:id="rId1"/>
    </p:custDataLst>
    <p:extLst>
      <p:ext uri="{BB962C8B-B14F-4D97-AF65-F5344CB8AC3E}">
        <p14:creationId xmlns:p14="http://schemas.microsoft.com/office/powerpoint/2010/main" val="30586875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D4D662-7C99-34D7-9F32-BA72D52CF3F1}"/>
              </a:ext>
            </a:extLst>
          </p:cNvPr>
          <p:cNvSpPr>
            <a:spLocks noGrp="1"/>
          </p:cNvSpPr>
          <p:nvPr>
            <p:ph type="title"/>
          </p:nvPr>
        </p:nvSpPr>
        <p:spPr/>
        <p:txBody>
          <a:bodyPr/>
          <a:lstStyle/>
          <a:p>
            <a:r>
              <a:rPr lang="en-US"/>
              <a:t>Still Need Help?</a:t>
            </a:r>
          </a:p>
        </p:txBody>
      </p:sp>
      <p:pic>
        <p:nvPicPr>
          <p:cNvPr id="10" name="Picture 9" descr="Screenshot of number 3: If you've checked these sources and still need help, reach out to the NIH contacts on this page.">
            <a:extLst>
              <a:ext uri="{FF2B5EF4-FFF2-40B4-BE49-F238E27FC236}">
                <a16:creationId xmlns:a16="http://schemas.microsoft.com/office/drawing/2014/main" id="{C1425EF5-24E8-B901-220C-1BC2C896AE14}"/>
              </a:ext>
            </a:extLst>
          </p:cNvPr>
          <p:cNvPicPr>
            <a:picLocks noChangeAspect="1"/>
          </p:cNvPicPr>
          <p:nvPr/>
        </p:nvPicPr>
        <p:blipFill>
          <a:blip r:embed="rId3"/>
          <a:stretch>
            <a:fillRect/>
          </a:stretch>
        </p:blipFill>
        <p:spPr>
          <a:xfrm>
            <a:off x="1941568" y="1463281"/>
            <a:ext cx="8383531" cy="4893070"/>
          </a:xfrm>
          <a:prstGeom prst="rect">
            <a:avLst/>
          </a:prstGeom>
          <a:ln>
            <a:solidFill>
              <a:srgbClr val="20558A"/>
            </a:solidFill>
          </a:ln>
        </p:spPr>
      </p:pic>
      <p:sp>
        <p:nvSpPr>
          <p:cNvPr id="2" name="Slide Number Placeholder 1">
            <a:extLst>
              <a:ext uri="{FF2B5EF4-FFF2-40B4-BE49-F238E27FC236}">
                <a16:creationId xmlns:a16="http://schemas.microsoft.com/office/drawing/2014/main" id="{143A40F3-B16E-0F5D-B958-823DF6541B4A}"/>
              </a:ext>
            </a:extLst>
          </p:cNvPr>
          <p:cNvSpPr>
            <a:spLocks noGrp="1"/>
          </p:cNvSpPr>
          <p:nvPr>
            <p:ph type="sldNum" sz="quarter" idx="12"/>
          </p:nvPr>
        </p:nvSpPr>
        <p:spPr/>
        <p:txBody>
          <a:bodyPr/>
          <a:lstStyle/>
          <a:p>
            <a:fld id="{A7DDB576-49B3-42E2-89EA-6E35EA8EF806}" type="slidenum">
              <a:rPr lang="en-US" smtClean="0"/>
              <a:pPr/>
              <a:t>127</a:t>
            </a:fld>
            <a:endParaRPr lang="en-US"/>
          </a:p>
        </p:txBody>
      </p:sp>
    </p:spTree>
    <p:custDataLst>
      <p:tags r:id="rId1"/>
    </p:custDataLst>
    <p:extLst>
      <p:ext uri="{BB962C8B-B14F-4D97-AF65-F5344CB8AC3E}">
        <p14:creationId xmlns:p14="http://schemas.microsoft.com/office/powerpoint/2010/main" val="277320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2" y="457201"/>
            <a:ext cx="5759758" cy="2680926"/>
          </a:xfrm>
          <a:solidFill>
            <a:srgbClr val="20558A"/>
          </a:solidFill>
        </p:spPr>
        <p:txBody>
          <a:bodyPr vert="horz" lIns="91440" tIns="45720" rIns="91440" bIns="45720" rtlCol="0" anchor="b">
            <a:normAutofit/>
          </a:bodyPr>
          <a:lstStyle/>
          <a:p>
            <a:pPr algn="l">
              <a:lnSpc>
                <a:spcPct val="90000"/>
              </a:lnSpc>
            </a:pPr>
            <a:r>
              <a:rPr lang="en-US" sz="6000" b="1">
                <a:effectLst>
                  <a:outerShdw blurRad="38100" dist="38100" dir="2700000" algn="tl">
                    <a:srgbClr val="000000">
                      <a:alpha val="43137"/>
                    </a:srgbClr>
                  </a:outerShdw>
                </a:effectLst>
              </a:rPr>
              <a:t>Q&amp;A #2:</a:t>
            </a:r>
            <a:br>
              <a:rPr lang="en-US" sz="6000" b="1">
                <a:effectLst>
                  <a:outerShdw blurRad="38100" dist="38100" dir="2700000" algn="tl">
                    <a:srgbClr val="000000">
                      <a:alpha val="43137"/>
                    </a:srgbClr>
                  </a:outerShdw>
                </a:effectLst>
              </a:rPr>
            </a:br>
            <a:r>
              <a:rPr lang="en-US" sz="6000" b="1">
                <a:effectLst>
                  <a:outerShdw blurRad="38100" dist="38100" dir="2700000" algn="tl">
                    <a:srgbClr val="000000">
                      <a:alpha val="43137"/>
                    </a:srgbClr>
                  </a:outerShdw>
                </a:effectLst>
              </a:rPr>
              <a:t>NIH EXPERT</a:t>
            </a:r>
            <a:br>
              <a:rPr lang="en-US" sz="6000" b="1">
                <a:effectLst>
                  <a:outerShdw blurRad="38100" dist="38100" dir="2700000" algn="tl">
                    <a:srgbClr val="000000">
                      <a:alpha val="43137"/>
                    </a:srgbClr>
                  </a:outerShdw>
                </a:effectLst>
              </a:rPr>
            </a:br>
            <a:r>
              <a:rPr lang="en-US" sz="6000" b="1">
                <a:effectLst>
                  <a:outerShdw blurRad="38100" dist="38100" dir="2700000" algn="tl">
                    <a:srgbClr val="000000">
                      <a:alpha val="43137"/>
                    </a:srgbClr>
                  </a:outerShdw>
                </a:effectLst>
              </a:rPr>
              <a:t>PANEL </a:t>
            </a:r>
          </a:p>
        </p:txBody>
      </p:sp>
      <p:sp>
        <p:nvSpPr>
          <p:cNvPr id="8" name="TextBox 7">
            <a:extLst>
              <a:ext uri="{FF2B5EF4-FFF2-40B4-BE49-F238E27FC236}">
                <a16:creationId xmlns:a16="http://schemas.microsoft.com/office/drawing/2014/main" id="{07411B3E-A8E3-B754-6172-4A0F2433E194}"/>
              </a:ext>
            </a:extLst>
          </p:cNvPr>
          <p:cNvSpPr txBox="1"/>
          <p:nvPr/>
        </p:nvSpPr>
        <p:spPr>
          <a:xfrm>
            <a:off x="6648825" y="457201"/>
            <a:ext cx="5239805"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nvGrpSpPr>
          <p:cNvPr id="7" name="Group 6" descr="Moderator Photo and Text&#10;Megan Columbus&#10;Director&#10;Division of Communications and Outreach (OER), NIH&#10;&#10;NIH Office of Extramural Research (OER)">
            <a:extLst>
              <a:ext uri="{FF2B5EF4-FFF2-40B4-BE49-F238E27FC236}">
                <a16:creationId xmlns:a16="http://schemas.microsoft.com/office/drawing/2014/main" id="{92730EF8-FD99-A3AF-DA5D-11D3C444F755}"/>
              </a:ext>
            </a:extLst>
          </p:cNvPr>
          <p:cNvGrpSpPr/>
          <p:nvPr/>
        </p:nvGrpSpPr>
        <p:grpSpPr>
          <a:xfrm>
            <a:off x="7816244" y="1032744"/>
            <a:ext cx="3006225" cy="2314018"/>
            <a:chOff x="7840451" y="1052525"/>
            <a:chExt cx="2882025" cy="2283981"/>
          </a:xfrm>
        </p:grpSpPr>
        <p:sp>
          <p:nvSpPr>
            <p:cNvPr id="5" name="TextBox 4">
              <a:extLst>
                <a:ext uri="{FF2B5EF4-FFF2-40B4-BE49-F238E27FC236}">
                  <a16:creationId xmlns:a16="http://schemas.microsoft.com/office/drawing/2014/main" id="{E57BC0B2-6192-61C9-4CA2-8265BB7F322D}"/>
                </a:ext>
              </a:extLst>
            </p:cNvPr>
            <p:cNvSpPr txBox="1"/>
            <p:nvPr/>
          </p:nvSpPr>
          <p:spPr>
            <a:xfrm>
              <a:off x="7840451" y="2303649"/>
              <a:ext cx="2882025" cy="1032857"/>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277010" y="1052525"/>
              <a:ext cx="2001364" cy="1249406"/>
            </a:xfrm>
            <a:prstGeom prst="rect">
              <a:avLst/>
            </a:prstGeom>
          </p:spPr>
        </p:pic>
      </p:grpSp>
      <p:sp>
        <p:nvSpPr>
          <p:cNvPr id="6" name="TextBox 5">
            <a:extLst>
              <a:ext uri="{FF2B5EF4-FFF2-40B4-BE49-F238E27FC236}">
                <a16:creationId xmlns:a16="http://schemas.microsoft.com/office/drawing/2014/main" id="{E3E1D855-4082-C3FE-8D07-D4F5D4B28831}"/>
              </a:ext>
            </a:extLst>
          </p:cNvPr>
          <p:cNvSpPr txBox="1"/>
          <p:nvPr/>
        </p:nvSpPr>
        <p:spPr>
          <a:xfrm>
            <a:off x="156500" y="3578633"/>
            <a:ext cx="11732130" cy="461665"/>
          </a:xfrm>
          <a:prstGeom prst="rect">
            <a:avLst/>
          </a:prstGeom>
          <a:noFill/>
          <a:ln>
            <a:solidFill>
              <a:schemeClr val="tx1"/>
            </a:solidFill>
          </a:ln>
        </p:spPr>
        <p:txBody>
          <a:bodyPr wrap="square" rtlCol="0">
            <a:spAutoFit/>
          </a:bodyPr>
          <a:lstStyle/>
          <a:p>
            <a:pPr algn="ctr"/>
            <a:r>
              <a:rPr lang="en-US" sz="2400" b="1">
                <a:solidFill>
                  <a:srgbClr val="20558A"/>
                </a:solidFill>
              </a:rPr>
              <a:t>NIH PANELISTS</a:t>
            </a:r>
          </a:p>
        </p:txBody>
      </p:sp>
      <p:grpSp>
        <p:nvGrpSpPr>
          <p:cNvPr id="16" name="Group 15" descr="Stephanie Constant, Ph.D. &#10;Policy Review Officer&#10;&#10;Office of Extramural Research (OER), NIH&#10;">
            <a:extLst>
              <a:ext uri="{FF2B5EF4-FFF2-40B4-BE49-F238E27FC236}">
                <a16:creationId xmlns:a16="http://schemas.microsoft.com/office/drawing/2014/main" id="{0025C65B-5089-A826-45E9-5638E35D670F}"/>
              </a:ext>
            </a:extLst>
          </p:cNvPr>
          <p:cNvGrpSpPr/>
          <p:nvPr/>
        </p:nvGrpSpPr>
        <p:grpSpPr>
          <a:xfrm>
            <a:off x="89086" y="4170347"/>
            <a:ext cx="2116667" cy="2437679"/>
            <a:chOff x="89086" y="4170347"/>
            <a:chExt cx="2116667" cy="2437679"/>
          </a:xfrm>
        </p:grpSpPr>
        <p:sp>
          <p:nvSpPr>
            <p:cNvPr id="9" name="TextBox 8">
              <a:extLst>
                <a:ext uri="{FF2B5EF4-FFF2-40B4-BE49-F238E27FC236}">
                  <a16:creationId xmlns:a16="http://schemas.microsoft.com/office/drawing/2014/main" id="{F324566D-A3CC-32FA-139B-366F4B76F62E}"/>
                </a:ext>
              </a:extLst>
            </p:cNvPr>
            <p:cNvSpPr txBox="1"/>
            <p:nvPr/>
          </p:nvSpPr>
          <p:spPr>
            <a:xfrm>
              <a:off x="89086" y="5561586"/>
              <a:ext cx="2116667" cy="1046440"/>
            </a:xfrm>
            <a:prstGeom prst="rect">
              <a:avLst/>
            </a:prstGeom>
            <a:noFill/>
          </p:spPr>
          <p:txBody>
            <a:bodyPr wrap="square" rtlCol="0">
              <a:spAutoFit/>
            </a:bodyPr>
            <a:lstStyle/>
            <a:p>
              <a:pPr algn="ctr"/>
              <a:r>
                <a:rPr lang="en-US" sz="1400" b="1"/>
                <a:t>Stephanie Constant, Ph.D. </a:t>
              </a:r>
            </a:p>
            <a:p>
              <a:pPr algn="ctr"/>
              <a:r>
                <a:rPr lang="en-US" sz="1200"/>
                <a:t>Policy Review Officer</a:t>
              </a:r>
            </a:p>
            <a:p>
              <a:pPr algn="ctr"/>
              <a:endParaRPr lang="en-US" sz="1200"/>
            </a:p>
            <a:p>
              <a:pPr algn="ctr"/>
              <a:r>
                <a:rPr lang="en-US" sz="1200"/>
                <a:t>Office of Extramural Research (OER), NIH</a:t>
              </a:r>
            </a:p>
          </p:txBody>
        </p:sp>
        <p:pic>
          <p:nvPicPr>
            <p:cNvPr id="69" name="Picture 68">
              <a:extLst>
                <a:ext uri="{FF2B5EF4-FFF2-40B4-BE49-F238E27FC236}">
                  <a16:creationId xmlns:a16="http://schemas.microsoft.com/office/drawing/2014/main" id="{BD3E6D45-E75E-0D46-CAAC-0A9C58310927}"/>
                </a:ext>
              </a:extLst>
            </p:cNvPr>
            <p:cNvPicPr>
              <a:picLocks noChangeAspect="1"/>
            </p:cNvPicPr>
            <p:nvPr/>
          </p:nvPicPr>
          <p:blipFill>
            <a:blip r:embed="rId5"/>
            <a:stretch>
              <a:fillRect/>
            </a:stretch>
          </p:blipFill>
          <p:spPr>
            <a:xfrm>
              <a:off x="156500" y="4170347"/>
              <a:ext cx="1981837" cy="1271583"/>
            </a:xfrm>
            <a:prstGeom prst="rect">
              <a:avLst/>
            </a:prstGeom>
          </p:spPr>
        </p:pic>
      </p:grpSp>
      <p:grpSp>
        <p:nvGrpSpPr>
          <p:cNvPr id="11" name="Group 10" descr="Sheri Cummins&#10;Communications Strategist &#10;&#10;Office of Extramural Research (OER), NIH&#10;">
            <a:extLst>
              <a:ext uri="{FF2B5EF4-FFF2-40B4-BE49-F238E27FC236}">
                <a16:creationId xmlns:a16="http://schemas.microsoft.com/office/drawing/2014/main" id="{75D0A6D7-E199-F851-293F-608DFBE17D79}"/>
              </a:ext>
            </a:extLst>
          </p:cNvPr>
          <p:cNvGrpSpPr/>
          <p:nvPr/>
        </p:nvGrpSpPr>
        <p:grpSpPr>
          <a:xfrm>
            <a:off x="2459852" y="4170347"/>
            <a:ext cx="2321985" cy="2410002"/>
            <a:chOff x="2459852" y="4170347"/>
            <a:chExt cx="2321985" cy="2410002"/>
          </a:xfrm>
        </p:grpSpPr>
        <p:sp>
          <p:nvSpPr>
            <p:cNvPr id="12" name="TextBox 11">
              <a:extLst>
                <a:ext uri="{FF2B5EF4-FFF2-40B4-BE49-F238E27FC236}">
                  <a16:creationId xmlns:a16="http://schemas.microsoft.com/office/drawing/2014/main" id="{1CF970FA-CD3F-51F1-3997-6E684545B152}"/>
                </a:ext>
              </a:extLst>
            </p:cNvPr>
            <p:cNvSpPr txBox="1"/>
            <p:nvPr/>
          </p:nvSpPr>
          <p:spPr>
            <a:xfrm>
              <a:off x="2459852" y="5533909"/>
              <a:ext cx="2321985" cy="1046440"/>
            </a:xfrm>
            <a:prstGeom prst="rect">
              <a:avLst/>
            </a:prstGeom>
            <a:noFill/>
          </p:spPr>
          <p:txBody>
            <a:bodyPr wrap="square" rtlCol="0">
              <a:spAutoFit/>
            </a:bodyPr>
            <a:lstStyle/>
            <a:p>
              <a:pPr algn="ctr"/>
              <a:r>
                <a:rPr lang="en-US" sz="1400" b="1"/>
                <a:t>Sheri Cummins</a:t>
              </a:r>
            </a:p>
            <a:p>
              <a:pPr algn="ctr"/>
              <a:r>
                <a:rPr lang="en-US" sz="1200"/>
                <a:t>Communications Strategist </a:t>
              </a:r>
            </a:p>
            <a:p>
              <a:pPr algn="ctr"/>
              <a:endParaRPr lang="en-US" sz="1200"/>
            </a:p>
            <a:p>
              <a:pPr algn="ctr"/>
              <a:r>
                <a:rPr lang="en-US" sz="1200"/>
                <a:t>Office of Extramural Research (OER), NIH</a:t>
              </a:r>
            </a:p>
          </p:txBody>
        </p:sp>
        <p:pic>
          <p:nvPicPr>
            <p:cNvPr id="71" name="Picture 70">
              <a:extLst>
                <a:ext uri="{FF2B5EF4-FFF2-40B4-BE49-F238E27FC236}">
                  <a16:creationId xmlns:a16="http://schemas.microsoft.com/office/drawing/2014/main" id="{BEE4A1FB-AA7F-B25C-F4F2-D87806277F0B}"/>
                </a:ext>
              </a:extLst>
            </p:cNvPr>
            <p:cNvPicPr>
              <a:picLocks noChangeAspect="1"/>
            </p:cNvPicPr>
            <p:nvPr/>
          </p:nvPicPr>
          <p:blipFill>
            <a:blip r:embed="rId6"/>
            <a:stretch>
              <a:fillRect/>
            </a:stretch>
          </p:blipFill>
          <p:spPr>
            <a:xfrm>
              <a:off x="2575575" y="4170347"/>
              <a:ext cx="2024033" cy="1271583"/>
            </a:xfrm>
            <a:prstGeom prst="rect">
              <a:avLst/>
            </a:prstGeom>
          </p:spPr>
        </p:pic>
      </p:grpSp>
      <p:grpSp>
        <p:nvGrpSpPr>
          <p:cNvPr id="10" name="Group 9" descr="Sean Hine&#10;Deputy Chief &#10;Grants Management Officer&#10;Office of Grants Administration &#10;National Cancer Institute (NCI), NIH&#10;">
            <a:extLst>
              <a:ext uri="{FF2B5EF4-FFF2-40B4-BE49-F238E27FC236}">
                <a16:creationId xmlns:a16="http://schemas.microsoft.com/office/drawing/2014/main" id="{1F099D38-6D39-292D-8521-C17EB4C5C4A0}"/>
              </a:ext>
            </a:extLst>
          </p:cNvPr>
          <p:cNvGrpSpPr/>
          <p:nvPr/>
        </p:nvGrpSpPr>
        <p:grpSpPr>
          <a:xfrm>
            <a:off x="4845921" y="4170347"/>
            <a:ext cx="2475156" cy="2576581"/>
            <a:chOff x="4845921" y="4170347"/>
            <a:chExt cx="2475156" cy="2576581"/>
          </a:xfrm>
        </p:grpSpPr>
        <p:sp>
          <p:nvSpPr>
            <p:cNvPr id="13" name="TextBox 12">
              <a:extLst>
                <a:ext uri="{FF2B5EF4-FFF2-40B4-BE49-F238E27FC236}">
                  <a16:creationId xmlns:a16="http://schemas.microsoft.com/office/drawing/2014/main" id="{DA3CC0DD-457E-CDDD-238B-93BD8E0B15B0}"/>
                </a:ext>
              </a:extLst>
            </p:cNvPr>
            <p:cNvSpPr txBox="1"/>
            <p:nvPr/>
          </p:nvSpPr>
          <p:spPr>
            <a:xfrm>
              <a:off x="4845921" y="5515822"/>
              <a:ext cx="2475156" cy="1231106"/>
            </a:xfrm>
            <a:prstGeom prst="rect">
              <a:avLst/>
            </a:prstGeom>
            <a:noFill/>
          </p:spPr>
          <p:txBody>
            <a:bodyPr wrap="square" rtlCol="0">
              <a:spAutoFit/>
            </a:bodyPr>
            <a:lstStyle/>
            <a:p>
              <a:pPr algn="ctr"/>
              <a:r>
                <a:rPr lang="en-US" sz="1400" b="1"/>
                <a:t>Sean Hine</a:t>
              </a:r>
            </a:p>
            <a:p>
              <a:pPr algn="ctr"/>
              <a:r>
                <a:rPr lang="en-US" sz="1200"/>
                <a:t>Deputy Chief </a:t>
              </a:r>
            </a:p>
            <a:p>
              <a:pPr algn="ctr"/>
              <a:r>
                <a:rPr lang="en-US" sz="1200"/>
                <a:t>Grants Management Officer</a:t>
              </a:r>
            </a:p>
            <a:p>
              <a:pPr algn="ctr"/>
              <a:r>
                <a:rPr lang="en-US" sz="1200"/>
                <a:t>Office of Grants Administration </a:t>
              </a:r>
            </a:p>
            <a:p>
              <a:pPr algn="ctr"/>
              <a:endParaRPr lang="en-US" sz="1200"/>
            </a:p>
            <a:p>
              <a:pPr algn="ctr"/>
              <a:r>
                <a:rPr lang="en-US" sz="1200"/>
                <a:t>National Cancer Institute (NCI), NIH</a:t>
              </a:r>
            </a:p>
          </p:txBody>
        </p:sp>
        <p:pic>
          <p:nvPicPr>
            <p:cNvPr id="31" name="Picture 30">
              <a:extLst>
                <a:ext uri="{FF2B5EF4-FFF2-40B4-BE49-F238E27FC236}">
                  <a16:creationId xmlns:a16="http://schemas.microsoft.com/office/drawing/2014/main" id="{A53C744B-50EB-5049-C91D-A84C614777E4}"/>
                </a:ext>
              </a:extLst>
            </p:cNvPr>
            <p:cNvPicPr>
              <a:picLocks noChangeAspect="1"/>
            </p:cNvPicPr>
            <p:nvPr/>
          </p:nvPicPr>
          <p:blipFill>
            <a:blip r:embed="rId7"/>
            <a:stretch>
              <a:fillRect/>
            </a:stretch>
          </p:blipFill>
          <p:spPr>
            <a:xfrm>
              <a:off x="5036846" y="4170347"/>
              <a:ext cx="2003912" cy="1253167"/>
            </a:xfrm>
            <a:prstGeom prst="rect">
              <a:avLst/>
            </a:prstGeom>
          </p:spPr>
        </p:pic>
      </p:grpSp>
      <p:grpSp>
        <p:nvGrpSpPr>
          <p:cNvPr id="4" name="Group 3" descr="Michelle Timmerman, Ph.D.&#10;Assoc. Director &amp; Guide Liaison Officer&#10;Division of Receipt and Referral (DRR)&#10;&#10;Center for Scientific Review (CSR), NIH&#10;">
            <a:extLst>
              <a:ext uri="{FF2B5EF4-FFF2-40B4-BE49-F238E27FC236}">
                <a16:creationId xmlns:a16="http://schemas.microsoft.com/office/drawing/2014/main" id="{45E080B9-6AC0-D8D4-2A12-D21B8014DBA3}"/>
              </a:ext>
            </a:extLst>
          </p:cNvPr>
          <p:cNvGrpSpPr/>
          <p:nvPr/>
        </p:nvGrpSpPr>
        <p:grpSpPr>
          <a:xfrm>
            <a:off x="7210946" y="4170347"/>
            <a:ext cx="2634316" cy="2410002"/>
            <a:chOff x="7210946" y="4170347"/>
            <a:chExt cx="2634316" cy="2410002"/>
          </a:xfrm>
        </p:grpSpPr>
        <p:sp>
          <p:nvSpPr>
            <p:cNvPr id="14" name="TextBox 13" descr="Michelle Timmerman, Ph.D.&#10;Assoc. Director &amp; Guide Liaison Officer&#10;Division of Receipt and Referral (DRR)&#10;Center for Scientific Review (CSR)&#10;">
              <a:extLst>
                <a:ext uri="{FF2B5EF4-FFF2-40B4-BE49-F238E27FC236}">
                  <a16:creationId xmlns:a16="http://schemas.microsoft.com/office/drawing/2014/main" id="{B3F02B27-D1A7-45FC-EB16-3C43CBC4AA2E}"/>
                </a:ext>
              </a:extLst>
            </p:cNvPr>
            <p:cNvSpPr txBox="1"/>
            <p:nvPr/>
          </p:nvSpPr>
          <p:spPr>
            <a:xfrm>
              <a:off x="7210946" y="5533909"/>
              <a:ext cx="2634316" cy="1046440"/>
            </a:xfrm>
            <a:prstGeom prst="rect">
              <a:avLst/>
            </a:prstGeom>
            <a:noFill/>
          </p:spPr>
          <p:txBody>
            <a:bodyPr wrap="square" rtlCol="0">
              <a:spAutoFit/>
            </a:bodyPr>
            <a:lstStyle/>
            <a:p>
              <a:pPr algn="ctr"/>
              <a:r>
                <a:rPr lang="en-US" sz="1400" b="1"/>
                <a:t>Michelle Timmerman, Ph.D.</a:t>
              </a:r>
            </a:p>
            <a:p>
              <a:pPr algn="ctr"/>
              <a:r>
                <a:rPr lang="en-US" sz="1200"/>
                <a:t>Assoc. Director &amp; Guide Liaison Officer</a:t>
              </a:r>
            </a:p>
            <a:p>
              <a:pPr algn="ctr"/>
              <a:r>
                <a:rPr lang="en-US" sz="1200"/>
                <a:t>Division of Receipt and Referral (DRR)</a:t>
              </a:r>
            </a:p>
            <a:p>
              <a:pPr algn="ctr"/>
              <a:endParaRPr lang="en-US" sz="1200"/>
            </a:p>
            <a:p>
              <a:pPr algn="ctr"/>
              <a:r>
                <a:rPr lang="en-US" sz="1200"/>
                <a:t>Center for Scientific Review (CSR), NIH</a:t>
              </a:r>
            </a:p>
          </p:txBody>
        </p:sp>
        <p:pic>
          <p:nvPicPr>
            <p:cNvPr id="27" name="Picture 26">
              <a:extLst>
                <a:ext uri="{FF2B5EF4-FFF2-40B4-BE49-F238E27FC236}">
                  <a16:creationId xmlns:a16="http://schemas.microsoft.com/office/drawing/2014/main" id="{03E168FB-20DC-51C8-8E67-91F85BFCAD09}"/>
                </a:ext>
              </a:extLst>
            </p:cNvPr>
            <p:cNvPicPr>
              <a:picLocks noChangeAspect="1"/>
            </p:cNvPicPr>
            <p:nvPr/>
          </p:nvPicPr>
          <p:blipFill>
            <a:blip r:embed="rId8"/>
            <a:stretch>
              <a:fillRect/>
            </a:stretch>
          </p:blipFill>
          <p:spPr>
            <a:xfrm>
              <a:off x="7477996" y="4170347"/>
              <a:ext cx="2003913" cy="1266241"/>
            </a:xfrm>
            <a:prstGeom prst="rect">
              <a:avLst/>
            </a:prstGeom>
          </p:spPr>
        </p:pic>
      </p:grpSp>
      <p:grpSp>
        <p:nvGrpSpPr>
          <p:cNvPr id="3" name="Group 2" descr="Crystal Wolfrey&#10;Chief &#10;Grants Management Officer&#10;Office of Grants Administration&#10;National Cancer Institute (NCI), NIH&#10;">
            <a:extLst>
              <a:ext uri="{FF2B5EF4-FFF2-40B4-BE49-F238E27FC236}">
                <a16:creationId xmlns:a16="http://schemas.microsoft.com/office/drawing/2014/main" id="{455FF306-04A7-8C22-AD68-0135EC4C67A2}"/>
              </a:ext>
            </a:extLst>
          </p:cNvPr>
          <p:cNvGrpSpPr/>
          <p:nvPr/>
        </p:nvGrpSpPr>
        <p:grpSpPr>
          <a:xfrm>
            <a:off x="9713795" y="4170347"/>
            <a:ext cx="2475156" cy="2570566"/>
            <a:chOff x="9713795" y="4170347"/>
            <a:chExt cx="2475156" cy="2570566"/>
          </a:xfrm>
        </p:grpSpPr>
        <p:sp>
          <p:nvSpPr>
            <p:cNvPr id="15" name="TextBox 14">
              <a:extLst>
                <a:ext uri="{FF2B5EF4-FFF2-40B4-BE49-F238E27FC236}">
                  <a16:creationId xmlns:a16="http://schemas.microsoft.com/office/drawing/2014/main" id="{43B52AC1-5156-7E0A-9F05-8DAE76BE07A0}"/>
                </a:ext>
              </a:extLst>
            </p:cNvPr>
            <p:cNvSpPr txBox="1"/>
            <p:nvPr/>
          </p:nvSpPr>
          <p:spPr>
            <a:xfrm>
              <a:off x="9713795" y="5509807"/>
              <a:ext cx="2475156" cy="1231106"/>
            </a:xfrm>
            <a:prstGeom prst="rect">
              <a:avLst/>
            </a:prstGeom>
            <a:noFill/>
          </p:spPr>
          <p:txBody>
            <a:bodyPr wrap="square" rtlCol="0">
              <a:spAutoFit/>
            </a:bodyPr>
            <a:lstStyle/>
            <a:p>
              <a:pPr algn="ctr"/>
              <a:r>
                <a:rPr lang="en-US" sz="1400" b="1"/>
                <a:t>Crystal Wolfrey</a:t>
              </a:r>
            </a:p>
            <a:p>
              <a:pPr algn="ctr"/>
              <a:r>
                <a:rPr lang="en-US" sz="1200"/>
                <a:t>Chief </a:t>
              </a:r>
            </a:p>
            <a:p>
              <a:pPr algn="ctr"/>
              <a:r>
                <a:rPr lang="en-US" sz="1200"/>
                <a:t>Grants Management Officer</a:t>
              </a:r>
            </a:p>
            <a:p>
              <a:pPr algn="ctr"/>
              <a:endParaRPr lang="en-US" sz="1200"/>
            </a:p>
            <a:p>
              <a:pPr algn="ctr"/>
              <a:r>
                <a:rPr lang="en-US" sz="1200"/>
                <a:t>Office of Grants Administration</a:t>
              </a:r>
            </a:p>
            <a:p>
              <a:pPr algn="ctr"/>
              <a:r>
                <a:rPr lang="en-US" sz="1200"/>
                <a:t>National Cancer Institute (NCI), NIH </a:t>
              </a:r>
            </a:p>
          </p:txBody>
        </p:sp>
        <p:pic>
          <p:nvPicPr>
            <p:cNvPr id="25" name="Picture 24">
              <a:extLst>
                <a:ext uri="{FF2B5EF4-FFF2-40B4-BE49-F238E27FC236}">
                  <a16:creationId xmlns:a16="http://schemas.microsoft.com/office/drawing/2014/main" id="{10B4239E-DCDF-E9D9-EE2A-16A3A8866B14}"/>
                </a:ext>
              </a:extLst>
            </p:cNvPr>
            <p:cNvPicPr>
              <a:picLocks noChangeAspect="1"/>
            </p:cNvPicPr>
            <p:nvPr/>
          </p:nvPicPr>
          <p:blipFill>
            <a:blip r:embed="rId9"/>
            <a:stretch>
              <a:fillRect/>
            </a:stretch>
          </p:blipFill>
          <p:spPr>
            <a:xfrm>
              <a:off x="9919145" y="4170347"/>
              <a:ext cx="2003913" cy="1225582"/>
            </a:xfrm>
            <a:prstGeom prst="rect">
              <a:avLst/>
            </a:prstGeom>
          </p:spPr>
        </p:pic>
      </p:gr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p:nvPr/>
        </p:nvCxnSpPr>
        <p:spPr>
          <a:xfrm>
            <a:off x="336240" y="457201"/>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p:nvPr/>
        </p:nvCxnSpPr>
        <p:spPr>
          <a:xfrm>
            <a:off x="336241" y="3138127"/>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15412686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s hands placed on laptop keyboard with transparent images of conversation bubbles, graph, lightbulb, magnifying glass, bullseye, document, and person">
            <a:extLst>
              <a:ext uri="{FF2B5EF4-FFF2-40B4-BE49-F238E27FC236}">
                <a16:creationId xmlns:a16="http://schemas.microsoft.com/office/drawing/2014/main" id="{C7B2E347-909F-54A3-7CC0-F9A5A93DAA8F}"/>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l="2942" r="2941" b="-1"/>
          <a:stretch/>
        </p:blipFill>
        <p:spPr>
          <a:xfrm>
            <a:off x="3302840" y="10"/>
            <a:ext cx="9669642" cy="6857990"/>
          </a:xfrm>
          <a:prstGeom prst="rect">
            <a:avLst/>
          </a:prstGeom>
        </p:spPr>
      </p:pic>
      <p:sp>
        <p:nvSpPr>
          <p:cNvPr id="80" name="Rectangle 7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261817" y="-327369"/>
            <a:ext cx="5970541" cy="3692028"/>
          </a:xfrm>
          <a:noFill/>
        </p:spPr>
        <p:txBody>
          <a:bodyPr vert="horz" lIns="91440" tIns="45720" rIns="91440" bIns="45720" rtlCol="0" anchor="b">
            <a:normAutofit/>
          </a:bodyPr>
          <a:lstStyle/>
          <a:p>
            <a:pPr algn="l">
              <a:lnSpc>
                <a:spcPct val="90000"/>
              </a:lnSpc>
            </a:pPr>
            <a:r>
              <a:rPr lang="en-US" sz="5200" b="1">
                <a:solidFill>
                  <a:schemeClr val="tx1"/>
                </a:solidFill>
              </a:rPr>
              <a:t>NIH GRANTS PROCESS: </a:t>
            </a:r>
            <a:br>
              <a:rPr lang="en-US" sz="5200" b="1">
                <a:solidFill>
                  <a:schemeClr val="tx1"/>
                </a:solidFill>
              </a:rPr>
            </a:br>
            <a:r>
              <a:rPr lang="en-US" sz="5200" b="1">
                <a:solidFill>
                  <a:srgbClr val="20558A"/>
                </a:solidFill>
              </a:rPr>
              <a:t>PART ONE </a:t>
            </a:r>
            <a:br>
              <a:rPr lang="en-US" sz="5200" b="1">
                <a:solidFill>
                  <a:srgbClr val="20558A"/>
                </a:solidFill>
              </a:rPr>
            </a:br>
            <a:r>
              <a:rPr lang="en-US" sz="5200" b="1" err="1">
                <a:solidFill>
                  <a:srgbClr val="20558A"/>
                </a:solidFill>
              </a:rPr>
              <a:t>WrAP</a:t>
            </a:r>
            <a:r>
              <a:rPr lang="en-US" sz="5200" b="1">
                <a:solidFill>
                  <a:srgbClr val="20558A"/>
                </a:solidFill>
              </a:rPr>
              <a:t> UP</a:t>
            </a:r>
          </a:p>
        </p:txBody>
      </p:sp>
      <p:grpSp>
        <p:nvGrpSpPr>
          <p:cNvPr id="3" name="Group 2" descr="Photo and Text of Moderator:&#10;Megan Columbus&#10;Director&#10;Division of Communications and Outreach&#10;NIH Office of Extramural Research (OER), NIH">
            <a:extLst>
              <a:ext uri="{FF2B5EF4-FFF2-40B4-BE49-F238E27FC236}">
                <a16:creationId xmlns:a16="http://schemas.microsoft.com/office/drawing/2014/main" id="{C8880CB7-81E7-82B9-A37B-CC6D93F90742}"/>
              </a:ext>
            </a:extLst>
          </p:cNvPr>
          <p:cNvGrpSpPr/>
          <p:nvPr/>
        </p:nvGrpSpPr>
        <p:grpSpPr>
          <a:xfrm>
            <a:off x="289679" y="3531988"/>
            <a:ext cx="3738282" cy="3177250"/>
            <a:chOff x="469535" y="3149668"/>
            <a:chExt cx="3738282" cy="3177250"/>
          </a:xfrm>
        </p:grpSpPr>
        <p:sp>
          <p:nvSpPr>
            <p:cNvPr id="5" name="TextBox 4">
              <a:extLst>
                <a:ext uri="{FF2B5EF4-FFF2-40B4-BE49-F238E27FC236}">
                  <a16:creationId xmlns:a16="http://schemas.microsoft.com/office/drawing/2014/main" id="{B7C19F9F-D352-B9BD-C497-64D84F8A2228}"/>
                </a:ext>
              </a:extLst>
            </p:cNvPr>
            <p:cNvSpPr txBox="1"/>
            <p:nvPr/>
          </p:nvSpPr>
          <p:spPr>
            <a:xfrm>
              <a:off x="511049" y="5137690"/>
              <a:ext cx="3655254"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Office of Extramural Research (OER), NIH</a:t>
              </a:r>
            </a:p>
          </p:txBody>
        </p:sp>
        <p:pic>
          <p:nvPicPr>
            <p:cNvPr id="6" name="Picture 5">
              <a:extLst>
                <a:ext uri="{FF2B5EF4-FFF2-40B4-BE49-F238E27FC236}">
                  <a16:creationId xmlns:a16="http://schemas.microsoft.com/office/drawing/2014/main" id="{5E75406D-DE8C-0B71-FB54-755FE7588E9E}"/>
                </a:ext>
              </a:extLst>
            </p:cNvPr>
            <p:cNvPicPr>
              <a:picLocks noChangeAspect="1"/>
            </p:cNvPicPr>
            <p:nvPr/>
          </p:nvPicPr>
          <p:blipFill>
            <a:blip r:embed="rId5"/>
            <a:stretch>
              <a:fillRect/>
            </a:stretch>
          </p:blipFill>
          <p:spPr>
            <a:xfrm>
              <a:off x="1415392" y="3820763"/>
              <a:ext cx="2007453" cy="1253207"/>
            </a:xfrm>
            <a:prstGeom prst="rect">
              <a:avLst/>
            </a:prstGeom>
          </p:spPr>
        </p:pic>
        <p:sp>
          <p:nvSpPr>
            <p:cNvPr id="7" name="TextBox 6">
              <a:extLst>
                <a:ext uri="{FF2B5EF4-FFF2-40B4-BE49-F238E27FC236}">
                  <a16:creationId xmlns:a16="http://schemas.microsoft.com/office/drawing/2014/main" id="{4CD5A326-B56B-4B72-CED1-055EB5E0C7C0}"/>
                </a:ext>
              </a:extLst>
            </p:cNvPr>
            <p:cNvSpPr txBox="1"/>
            <p:nvPr/>
          </p:nvSpPr>
          <p:spPr>
            <a:xfrm>
              <a:off x="858564" y="326507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sp>
          <p:nvSpPr>
            <p:cNvPr id="8" name="Rectangle 7">
              <a:extLst>
                <a:ext uri="{FF2B5EF4-FFF2-40B4-BE49-F238E27FC236}">
                  <a16:creationId xmlns:a16="http://schemas.microsoft.com/office/drawing/2014/main" id="{4FA61F98-4514-A5C2-EF99-21059E58FA37}"/>
                </a:ext>
              </a:extLst>
            </p:cNvPr>
            <p:cNvSpPr/>
            <p:nvPr/>
          </p:nvSpPr>
          <p:spPr>
            <a:xfrm>
              <a:off x="469535"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918370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1B7AC7-A37D-EBC8-FB88-A4D02FA0FA22}"/>
              </a:ext>
            </a:extLst>
          </p:cNvPr>
          <p:cNvSpPr>
            <a:spLocks noGrp="1"/>
          </p:cNvSpPr>
          <p:nvPr>
            <p:ph type="title"/>
          </p:nvPr>
        </p:nvSpPr>
        <p:spPr>
          <a:xfrm>
            <a:off x="838199" y="578258"/>
            <a:ext cx="10515600" cy="1325563"/>
          </a:xfrm>
        </p:spPr>
        <p:txBody>
          <a:bodyPr/>
          <a:lstStyle/>
          <a:p>
            <a:pPr algn="ctr"/>
            <a:r>
              <a:rPr lang="en-US"/>
              <a:t>Where’s the Money?</a:t>
            </a:r>
          </a:p>
        </p:txBody>
      </p:sp>
      <p:pic>
        <p:nvPicPr>
          <p:cNvPr id="5" name="Picture 4" descr="Graphic image of person with magnifying glass in front of an oversized Grant Application with a bag of money next to it.">
            <a:extLst>
              <a:ext uri="{FF2B5EF4-FFF2-40B4-BE49-F238E27FC236}">
                <a16:creationId xmlns:a16="http://schemas.microsoft.com/office/drawing/2014/main" id="{5BFE0925-6EC3-EA2A-1B11-F34206E5E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706" y="1903821"/>
            <a:ext cx="7002587" cy="4452529"/>
          </a:xfrm>
          <a:prstGeom prst="rect">
            <a:avLst/>
          </a:prstGeom>
        </p:spPr>
      </p:pic>
      <p:sp>
        <p:nvSpPr>
          <p:cNvPr id="2" name="Slide Number Placeholder 1">
            <a:extLst>
              <a:ext uri="{FF2B5EF4-FFF2-40B4-BE49-F238E27FC236}">
                <a16:creationId xmlns:a16="http://schemas.microsoft.com/office/drawing/2014/main" id="{5CFE7F79-D89D-C481-6079-255A44B588AC}"/>
              </a:ext>
            </a:extLst>
          </p:cNvPr>
          <p:cNvSpPr>
            <a:spLocks noGrp="1"/>
          </p:cNvSpPr>
          <p:nvPr>
            <p:ph type="sldNum" sz="quarter" idx="12"/>
          </p:nvPr>
        </p:nvSpPr>
        <p:spPr/>
        <p:txBody>
          <a:bodyPr/>
          <a:lstStyle/>
          <a:p>
            <a:fld id="{A7DDB576-49B3-42E2-89EA-6E35EA8EF806}" type="slidenum">
              <a:rPr lang="en-US" smtClean="0"/>
              <a:pPr/>
              <a:t>13</a:t>
            </a:fld>
            <a:endParaRPr lang="en-US"/>
          </a:p>
        </p:txBody>
      </p:sp>
    </p:spTree>
    <p:custDataLst>
      <p:tags r:id="rId1"/>
    </p:custDataLst>
    <p:extLst>
      <p:ext uri="{BB962C8B-B14F-4D97-AF65-F5344CB8AC3E}">
        <p14:creationId xmlns:p14="http://schemas.microsoft.com/office/powerpoint/2010/main" val="6754013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1ECC04-3BC2-53C5-9E0D-165E67BF9FDA}"/>
              </a:ext>
            </a:extLst>
          </p:cNvPr>
          <p:cNvSpPr>
            <a:spLocks noGrp="1"/>
          </p:cNvSpPr>
          <p:nvPr>
            <p:ph type="title"/>
          </p:nvPr>
        </p:nvSpPr>
        <p:spPr/>
        <p:txBody>
          <a:bodyPr/>
          <a:lstStyle/>
          <a:p>
            <a:r>
              <a:rPr lang="en-US"/>
              <a:t>You’ve Taken the First Steps to Success!</a:t>
            </a:r>
          </a:p>
        </p:txBody>
      </p:sp>
      <p:sp>
        <p:nvSpPr>
          <p:cNvPr id="4" name="Content Placeholder 3">
            <a:extLst>
              <a:ext uri="{FF2B5EF4-FFF2-40B4-BE49-F238E27FC236}">
                <a16:creationId xmlns:a16="http://schemas.microsoft.com/office/drawing/2014/main" id="{073FC31B-5C7C-E94D-1D7B-C7C06A52692F}"/>
              </a:ext>
            </a:extLst>
          </p:cNvPr>
          <p:cNvSpPr>
            <a:spLocks noGrp="1"/>
          </p:cNvSpPr>
          <p:nvPr>
            <p:ph sz="half" idx="1"/>
          </p:nvPr>
        </p:nvSpPr>
        <p:spPr>
          <a:xfrm>
            <a:off x="672352" y="1534899"/>
            <a:ext cx="5181600" cy="4351338"/>
          </a:xfrm>
        </p:spPr>
        <p:txBody>
          <a:bodyPr/>
          <a:lstStyle/>
          <a:p>
            <a:pPr marL="0" indent="0">
              <a:buNone/>
            </a:pPr>
            <a:r>
              <a:rPr lang="en-US" b="1">
                <a:solidFill>
                  <a:srgbClr val="853A51"/>
                </a:solidFill>
              </a:rPr>
              <a:t>Today: Part One</a:t>
            </a:r>
          </a:p>
          <a:p>
            <a:pPr>
              <a:buClr>
                <a:srgbClr val="853A51"/>
              </a:buClr>
            </a:pPr>
            <a:r>
              <a:rPr lang="en-US"/>
              <a:t>You’re here!</a:t>
            </a:r>
          </a:p>
          <a:p>
            <a:pPr>
              <a:buClr>
                <a:srgbClr val="853A51"/>
              </a:buClr>
            </a:pPr>
            <a:r>
              <a:rPr lang="en-US"/>
              <a:t>Overview of the NIH</a:t>
            </a:r>
          </a:p>
          <a:p>
            <a:pPr>
              <a:buClr>
                <a:srgbClr val="853A51"/>
              </a:buClr>
            </a:pPr>
            <a:r>
              <a:rPr lang="en-US"/>
              <a:t>Basics of the NIH Grants Process</a:t>
            </a:r>
          </a:p>
          <a:p>
            <a:pPr>
              <a:buClr>
                <a:srgbClr val="853A51"/>
              </a:buClr>
            </a:pPr>
            <a:r>
              <a:rPr lang="en-US"/>
              <a:t>Useful resources	</a:t>
            </a:r>
          </a:p>
        </p:txBody>
      </p:sp>
      <p:sp>
        <p:nvSpPr>
          <p:cNvPr id="3" name="Content Placeholder 2">
            <a:extLst>
              <a:ext uri="{FF2B5EF4-FFF2-40B4-BE49-F238E27FC236}">
                <a16:creationId xmlns:a16="http://schemas.microsoft.com/office/drawing/2014/main" id="{488E6979-4904-4C12-64C7-AC27FB9B8DCF}"/>
              </a:ext>
            </a:extLst>
          </p:cNvPr>
          <p:cNvSpPr>
            <a:spLocks noGrp="1"/>
          </p:cNvSpPr>
          <p:nvPr>
            <p:ph sz="half" idx="2"/>
          </p:nvPr>
        </p:nvSpPr>
        <p:spPr>
          <a:xfrm>
            <a:off x="6172200" y="1561794"/>
            <a:ext cx="5181600" cy="4351338"/>
          </a:xfrm>
        </p:spPr>
        <p:txBody>
          <a:bodyPr/>
          <a:lstStyle/>
          <a:p>
            <a:pPr marL="0" indent="0">
              <a:buNone/>
            </a:pPr>
            <a:r>
              <a:rPr lang="en-US" b="1">
                <a:solidFill>
                  <a:srgbClr val="853A51"/>
                </a:solidFill>
              </a:rPr>
              <a:t>Tomorrow: Part Two</a:t>
            </a:r>
          </a:p>
          <a:p>
            <a:pPr>
              <a:buClr>
                <a:srgbClr val="853A51"/>
              </a:buClr>
            </a:pPr>
            <a:r>
              <a:rPr lang="en-US"/>
              <a:t>Recap with a dive into terminology</a:t>
            </a:r>
          </a:p>
          <a:p>
            <a:pPr>
              <a:buClr>
                <a:srgbClr val="853A51"/>
              </a:buClr>
            </a:pPr>
            <a:r>
              <a:rPr lang="en-US"/>
              <a:t>Walk-through of systems and resources throughout the process</a:t>
            </a:r>
          </a:p>
          <a:p>
            <a:pPr lvl="1">
              <a:buClr>
                <a:srgbClr val="853A51"/>
              </a:buClr>
              <a:buFont typeface="Courier New" panose="02070309020205020404" pitchFamily="49" charset="0"/>
              <a:buChar char="o"/>
            </a:pPr>
            <a:r>
              <a:rPr lang="en-US" err="1"/>
              <a:t>RePORTER</a:t>
            </a:r>
            <a:endParaRPr lang="en-US"/>
          </a:p>
          <a:p>
            <a:pPr lvl="1">
              <a:buClr>
                <a:srgbClr val="853A51"/>
              </a:buClr>
              <a:buFont typeface="Courier New" panose="02070309020205020404" pitchFamily="49" charset="0"/>
              <a:buChar char="o"/>
            </a:pPr>
            <a:r>
              <a:rPr lang="en-US"/>
              <a:t>Notice of Funding Opportunity (NOFO)</a:t>
            </a:r>
          </a:p>
          <a:p>
            <a:pPr lvl="1">
              <a:buClr>
                <a:srgbClr val="853A51"/>
              </a:buClr>
              <a:buFont typeface="Courier New" panose="02070309020205020404" pitchFamily="49" charset="0"/>
              <a:buChar char="o"/>
            </a:pPr>
            <a:r>
              <a:rPr lang="en-US"/>
              <a:t>Application Writing Tips</a:t>
            </a:r>
          </a:p>
          <a:p>
            <a:pPr lvl="1">
              <a:buClr>
                <a:srgbClr val="853A51"/>
              </a:buClr>
              <a:buFont typeface="Courier New" panose="02070309020205020404" pitchFamily="49" charset="0"/>
              <a:buChar char="o"/>
            </a:pPr>
            <a:r>
              <a:rPr lang="en-US"/>
              <a:t>Summary Statement</a:t>
            </a:r>
          </a:p>
          <a:p>
            <a:pPr lvl="1">
              <a:buClr>
                <a:srgbClr val="853A51"/>
              </a:buClr>
              <a:buFont typeface="Courier New" panose="02070309020205020404" pitchFamily="49" charset="0"/>
              <a:buChar char="o"/>
            </a:pPr>
            <a:r>
              <a:rPr lang="en-US"/>
              <a:t>Notice of Award (</a:t>
            </a:r>
            <a:r>
              <a:rPr lang="en-US" err="1"/>
              <a:t>NoA</a:t>
            </a:r>
            <a:r>
              <a:rPr lang="en-US"/>
              <a:t>)</a:t>
            </a:r>
          </a:p>
          <a:p>
            <a:pPr>
              <a:buClr>
                <a:srgbClr val="853A51"/>
              </a:buClr>
            </a:pPr>
            <a:r>
              <a:rPr lang="en-US"/>
              <a:t>Engage with Knowledge Checks </a:t>
            </a:r>
          </a:p>
          <a:p>
            <a:pPr lvl="1"/>
            <a:endParaRPr lang="en-US"/>
          </a:p>
        </p:txBody>
      </p:sp>
      <p:sp>
        <p:nvSpPr>
          <p:cNvPr id="6" name="TextBox 5">
            <a:extLst>
              <a:ext uri="{FF2B5EF4-FFF2-40B4-BE49-F238E27FC236}">
                <a16:creationId xmlns:a16="http://schemas.microsoft.com/office/drawing/2014/main" id="{B1EF8849-C659-5BED-DE4F-504F6E7F6504}"/>
              </a:ext>
            </a:extLst>
          </p:cNvPr>
          <p:cNvSpPr txBox="1"/>
          <p:nvPr/>
        </p:nvSpPr>
        <p:spPr>
          <a:xfrm>
            <a:off x="4518211" y="5913132"/>
            <a:ext cx="3926541" cy="707886"/>
          </a:xfrm>
          <a:prstGeom prst="rect">
            <a:avLst/>
          </a:prstGeom>
          <a:noFill/>
        </p:spPr>
        <p:txBody>
          <a:bodyPr wrap="square" rtlCol="0">
            <a:spAutoFit/>
          </a:bodyPr>
          <a:lstStyle/>
          <a:p>
            <a:r>
              <a:rPr lang="en-US" sz="4000">
                <a:solidFill>
                  <a:srgbClr val="853A51"/>
                </a:solidFill>
              </a:rPr>
              <a:t>THANK YOU!</a:t>
            </a:r>
            <a:endParaRPr lang="en-US">
              <a:solidFill>
                <a:srgbClr val="853A51"/>
              </a:solidFill>
            </a:endParaRPr>
          </a:p>
        </p:txBody>
      </p:sp>
      <p:sp>
        <p:nvSpPr>
          <p:cNvPr id="2" name="Slide Number Placeholder 1">
            <a:extLst>
              <a:ext uri="{FF2B5EF4-FFF2-40B4-BE49-F238E27FC236}">
                <a16:creationId xmlns:a16="http://schemas.microsoft.com/office/drawing/2014/main" id="{76FCCE91-2D28-FCF1-D85A-F47F675165F9}"/>
              </a:ext>
            </a:extLst>
          </p:cNvPr>
          <p:cNvSpPr>
            <a:spLocks noGrp="1"/>
          </p:cNvSpPr>
          <p:nvPr>
            <p:ph type="sldNum" sz="quarter" idx="12"/>
          </p:nvPr>
        </p:nvSpPr>
        <p:spPr/>
        <p:txBody>
          <a:bodyPr/>
          <a:lstStyle/>
          <a:p>
            <a:fld id="{A7DDB576-49B3-42E2-89EA-6E35EA8EF806}" type="slidenum">
              <a:rPr lang="en-US" smtClean="0"/>
              <a:pPr/>
              <a:t>130</a:t>
            </a:fld>
            <a:endParaRPr lang="en-US"/>
          </a:p>
        </p:txBody>
      </p:sp>
    </p:spTree>
    <p:extLst>
      <p:ext uri="{BB962C8B-B14F-4D97-AF65-F5344CB8AC3E}">
        <p14:creationId xmlns:p14="http://schemas.microsoft.com/office/powerpoint/2010/main" val="3475793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397275-A681-BA83-2E42-E293BCE1E7F7}"/>
              </a:ext>
            </a:extLst>
          </p:cNvPr>
          <p:cNvSpPr>
            <a:spLocks noGrp="1"/>
          </p:cNvSpPr>
          <p:nvPr>
            <p:ph idx="1"/>
          </p:nvPr>
        </p:nvSpPr>
        <p:spPr>
          <a:xfrm>
            <a:off x="838200" y="1545996"/>
            <a:ext cx="11125200" cy="4630967"/>
          </a:xfrm>
        </p:spPr>
        <p:txBody>
          <a:bodyPr>
            <a:normAutofit/>
          </a:bodyPr>
          <a:lstStyle/>
          <a:p>
            <a:r>
              <a:rPr lang="en-US"/>
              <a:t>Comprised of </a:t>
            </a:r>
          </a:p>
          <a:p>
            <a:pPr lvl="1">
              <a:spcBef>
                <a:spcPts val="1000"/>
              </a:spcBef>
            </a:pPr>
            <a:r>
              <a:rPr lang="en-US"/>
              <a:t>27 Institutes and Centers (ICs) </a:t>
            </a:r>
          </a:p>
          <a:p>
            <a:pPr lvl="2">
              <a:spcBef>
                <a:spcPts val="1000"/>
              </a:spcBef>
            </a:pPr>
            <a:r>
              <a:rPr lang="en-US"/>
              <a:t>Each has its own mission, priorities, budget, and funding strategy</a:t>
            </a:r>
          </a:p>
          <a:p>
            <a:pPr lvl="1">
              <a:spcBef>
                <a:spcPts val="1000"/>
              </a:spcBef>
            </a:pPr>
            <a:r>
              <a:rPr lang="en-US"/>
              <a:t>Office of the Director (OD)</a:t>
            </a:r>
          </a:p>
          <a:p>
            <a:pPr lvl="2">
              <a:spcBef>
                <a:spcPts val="1000"/>
              </a:spcBef>
            </a:pPr>
            <a:r>
              <a:rPr lang="en-US"/>
              <a:t>Sets NIH policy</a:t>
            </a:r>
          </a:p>
          <a:p>
            <a:pPr lvl="2">
              <a:spcBef>
                <a:spcPts val="1000"/>
              </a:spcBef>
            </a:pPr>
            <a:r>
              <a:rPr lang="en-US"/>
              <a:t>Plans, manages, and coordinates programs and activities across NIH</a:t>
            </a:r>
          </a:p>
          <a:p>
            <a:r>
              <a:rPr lang="en-US" b="1"/>
              <a:t>24 ICs and several offices within the OD post funding opportunities and fund or co-fund awards</a:t>
            </a:r>
          </a:p>
          <a:p>
            <a:pPr marL="685800" lvl="1" indent="-228600">
              <a:spcBef>
                <a:spcPts val="1000"/>
              </a:spcBef>
              <a:buFont typeface="Courier New" panose="02070309020205020404" pitchFamily="49" charset="0"/>
              <a:buChar char="o"/>
            </a:pPr>
            <a:r>
              <a:rPr lang="en-US">
                <a:solidFill>
                  <a:srgbClr val="853A51"/>
                </a:solidFill>
              </a:rPr>
              <a:t>Understand which NIH institutes, centers, and offices (ICOs) may be interested in your proposed research</a:t>
            </a:r>
          </a:p>
          <a:p>
            <a:endParaRPr lang="en-US"/>
          </a:p>
        </p:txBody>
      </p:sp>
      <p:sp>
        <p:nvSpPr>
          <p:cNvPr id="4" name="Title 3">
            <a:extLst>
              <a:ext uri="{FF2B5EF4-FFF2-40B4-BE49-F238E27FC236}">
                <a16:creationId xmlns:a16="http://schemas.microsoft.com/office/drawing/2014/main" id="{5884AEB5-58AF-1642-8DCB-AD1AE517AD4A}"/>
              </a:ext>
            </a:extLst>
          </p:cNvPr>
          <p:cNvSpPr>
            <a:spLocks noGrp="1"/>
          </p:cNvSpPr>
          <p:nvPr>
            <p:ph type="title"/>
          </p:nvPr>
        </p:nvSpPr>
        <p:spPr/>
        <p:txBody>
          <a:bodyPr/>
          <a:lstStyle/>
          <a:p>
            <a:r>
              <a:rPr lang="en-US"/>
              <a:t>National </a:t>
            </a:r>
            <a:r>
              <a:rPr lang="en-US">
                <a:solidFill>
                  <a:srgbClr val="853A51"/>
                </a:solidFill>
              </a:rPr>
              <a:t>Institutes</a:t>
            </a:r>
            <a:r>
              <a:rPr lang="en-US"/>
              <a:t> of Health</a:t>
            </a:r>
          </a:p>
        </p:txBody>
      </p:sp>
      <p:sp>
        <p:nvSpPr>
          <p:cNvPr id="2" name="Slide Number Placeholder 1">
            <a:extLst>
              <a:ext uri="{FF2B5EF4-FFF2-40B4-BE49-F238E27FC236}">
                <a16:creationId xmlns:a16="http://schemas.microsoft.com/office/drawing/2014/main" id="{D12065EC-066F-F876-B768-8D89CA2C249D}"/>
              </a:ext>
            </a:extLst>
          </p:cNvPr>
          <p:cNvSpPr>
            <a:spLocks noGrp="1"/>
          </p:cNvSpPr>
          <p:nvPr>
            <p:ph type="sldNum" sz="quarter" idx="12"/>
          </p:nvPr>
        </p:nvSpPr>
        <p:spPr/>
        <p:txBody>
          <a:bodyPr/>
          <a:lstStyle/>
          <a:p>
            <a:fld id="{A7DDB576-49B3-42E2-89EA-6E35EA8EF806}" type="slidenum">
              <a:rPr lang="en-US" smtClean="0"/>
              <a:pPr/>
              <a:t>14</a:t>
            </a:fld>
            <a:endParaRPr lang="en-US"/>
          </a:p>
        </p:txBody>
      </p:sp>
    </p:spTree>
    <p:custDataLst>
      <p:tags r:id="rId1"/>
    </p:custDataLst>
    <p:extLst>
      <p:ext uri="{BB962C8B-B14F-4D97-AF65-F5344CB8AC3E}">
        <p14:creationId xmlns:p14="http://schemas.microsoft.com/office/powerpoint/2010/main" val="212127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4AEB5-58AF-1642-8DCB-AD1AE517AD4A}"/>
              </a:ext>
            </a:extLst>
          </p:cNvPr>
          <p:cNvSpPr>
            <a:spLocks noGrp="1"/>
          </p:cNvSpPr>
          <p:nvPr>
            <p:ph type="title"/>
          </p:nvPr>
        </p:nvSpPr>
        <p:spPr>
          <a:xfrm>
            <a:off x="620279" y="-910350"/>
            <a:ext cx="10515600" cy="910350"/>
          </a:xfrm>
        </p:spPr>
        <p:txBody>
          <a:bodyPr/>
          <a:lstStyle/>
          <a:p>
            <a:r>
              <a:rPr lang="en-US"/>
              <a:t>Find a Fit</a:t>
            </a:r>
          </a:p>
        </p:txBody>
      </p:sp>
      <p:pic>
        <p:nvPicPr>
          <p:cNvPr id="12" name="Picture 11" descr="top of Find a Fit for Your Research: NIH Institutes, Centers, and Offices page with a section for Why and How to Find Relevant ICOs that suggests the use of the Matchmaker tool">
            <a:extLst>
              <a:ext uri="{FF2B5EF4-FFF2-40B4-BE49-F238E27FC236}">
                <a16:creationId xmlns:a16="http://schemas.microsoft.com/office/drawing/2014/main" id="{F7A99ED6-38F4-241E-78FC-F38FE8CE48F8}"/>
              </a:ext>
            </a:extLst>
          </p:cNvPr>
          <p:cNvPicPr>
            <a:picLocks noChangeAspect="1"/>
          </p:cNvPicPr>
          <p:nvPr/>
        </p:nvPicPr>
        <p:blipFill>
          <a:blip r:embed="rId3"/>
          <a:stretch>
            <a:fillRect/>
          </a:stretch>
        </p:blipFill>
        <p:spPr>
          <a:xfrm>
            <a:off x="251659" y="245285"/>
            <a:ext cx="6277851" cy="5201376"/>
          </a:xfrm>
          <a:prstGeom prst="rect">
            <a:avLst/>
          </a:prstGeom>
          <a:ln>
            <a:solidFill>
              <a:srgbClr val="20558A"/>
            </a:solidFill>
          </a:ln>
        </p:spPr>
      </p:pic>
      <p:sp>
        <p:nvSpPr>
          <p:cNvPr id="5" name="Speech Bubble: Rectangle with Corners Rounded 4">
            <a:extLst>
              <a:ext uri="{FF2B5EF4-FFF2-40B4-BE49-F238E27FC236}">
                <a16:creationId xmlns:a16="http://schemas.microsoft.com/office/drawing/2014/main" id="{1D58778F-AD7A-FE05-DB99-3C2B2F945001}"/>
              </a:ext>
            </a:extLst>
          </p:cNvPr>
          <p:cNvSpPr/>
          <p:nvPr/>
        </p:nvSpPr>
        <p:spPr>
          <a:xfrm>
            <a:off x="2357943" y="5201703"/>
            <a:ext cx="3652348" cy="1091957"/>
          </a:xfrm>
          <a:prstGeom prst="wedgeRoundRectCallout">
            <a:avLst>
              <a:gd name="adj1" fmla="val -65248"/>
              <a:gd name="adj2" fmla="val -63041"/>
              <a:gd name="adj3" fmla="val 16667"/>
            </a:avLst>
          </a:prstGeom>
          <a:solidFill>
            <a:srgbClr val="C9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Use our </a:t>
            </a:r>
            <a:r>
              <a:rPr lang="en-US" sz="2000">
                <a:solidFill>
                  <a:srgbClr val="853A51"/>
                </a:solidFill>
              </a:rPr>
              <a:t>Matchmaker</a:t>
            </a:r>
            <a:r>
              <a:rPr lang="en-US" sz="2000">
                <a:solidFill>
                  <a:schemeClr val="tx1"/>
                </a:solidFill>
              </a:rPr>
              <a:t> tool to identify ICs who have funded similar research projects.</a:t>
            </a:r>
          </a:p>
        </p:txBody>
      </p:sp>
      <p:sp>
        <p:nvSpPr>
          <p:cNvPr id="3" name="Arrow: Curved Up 2">
            <a:extLst>
              <a:ext uri="{FF2B5EF4-FFF2-40B4-BE49-F238E27FC236}">
                <a16:creationId xmlns:a16="http://schemas.microsoft.com/office/drawing/2014/main" id="{5371E41E-068B-4C4B-EFF6-811C1BA4D41D}"/>
              </a:ext>
              <a:ext uri="{C183D7F6-B498-43B3-948B-1728B52AA6E4}">
                <adec:decorative xmlns:adec="http://schemas.microsoft.com/office/drawing/2017/decorative" val="1"/>
              </a:ext>
            </a:extLst>
          </p:cNvPr>
          <p:cNvSpPr/>
          <p:nvPr/>
        </p:nvSpPr>
        <p:spPr>
          <a:xfrm>
            <a:off x="6181710" y="5446661"/>
            <a:ext cx="544946" cy="45258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descr="bottom of Find a Fit for Your Research: NIH Institutes, Centers, and Offices page with NIH ICO profiles for each ICO with links to mission statement, grants pages, and funding strategies.">
            <a:extLst>
              <a:ext uri="{FF2B5EF4-FFF2-40B4-BE49-F238E27FC236}">
                <a16:creationId xmlns:a16="http://schemas.microsoft.com/office/drawing/2014/main" id="{4AA41EB1-9B34-7720-62C9-3130254C3050}"/>
              </a:ext>
            </a:extLst>
          </p:cNvPr>
          <p:cNvPicPr>
            <a:picLocks noChangeAspect="1"/>
          </p:cNvPicPr>
          <p:nvPr/>
        </p:nvPicPr>
        <p:blipFill>
          <a:blip r:embed="rId4"/>
          <a:stretch>
            <a:fillRect/>
          </a:stretch>
        </p:blipFill>
        <p:spPr>
          <a:xfrm>
            <a:off x="6718019" y="245285"/>
            <a:ext cx="5076992" cy="6048375"/>
          </a:xfrm>
          <a:prstGeom prst="rect">
            <a:avLst/>
          </a:prstGeom>
          <a:ln>
            <a:solidFill>
              <a:srgbClr val="20558A"/>
            </a:solidFill>
          </a:ln>
        </p:spPr>
      </p:pic>
      <p:sp>
        <p:nvSpPr>
          <p:cNvPr id="7" name="Speech Bubble: Rectangle with Corners Rounded 6">
            <a:extLst>
              <a:ext uri="{FF2B5EF4-FFF2-40B4-BE49-F238E27FC236}">
                <a16:creationId xmlns:a16="http://schemas.microsoft.com/office/drawing/2014/main" id="{89AFB7DB-C0C3-51F9-EE34-8879179A9B44}"/>
              </a:ext>
            </a:extLst>
          </p:cNvPr>
          <p:cNvSpPr/>
          <p:nvPr/>
        </p:nvSpPr>
        <p:spPr>
          <a:xfrm>
            <a:off x="8656320" y="4434840"/>
            <a:ext cx="3002280" cy="934377"/>
          </a:xfrm>
          <a:prstGeom prst="wedgeRoundRectCallout">
            <a:avLst>
              <a:gd name="adj1" fmla="val -50325"/>
              <a:gd name="adj2" fmla="val -19003"/>
              <a:gd name="adj3" fmla="val 16667"/>
            </a:avLst>
          </a:prstGeom>
          <a:solidFill>
            <a:srgbClr val="C9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Explore IC missions, grant pages, and funding strategies.</a:t>
            </a:r>
          </a:p>
        </p:txBody>
      </p:sp>
      <p:sp>
        <p:nvSpPr>
          <p:cNvPr id="6" name="TextBox 5">
            <a:extLst>
              <a:ext uri="{FF2B5EF4-FFF2-40B4-BE49-F238E27FC236}">
                <a16:creationId xmlns:a16="http://schemas.microsoft.com/office/drawing/2014/main" id="{7A7B946D-61EC-7E68-FB20-2C7C6757896A}"/>
              </a:ext>
            </a:extLst>
          </p:cNvPr>
          <p:cNvSpPr txBox="1"/>
          <p:nvPr/>
        </p:nvSpPr>
        <p:spPr>
          <a:xfrm>
            <a:off x="3044770" y="6424358"/>
            <a:ext cx="7346498" cy="369332"/>
          </a:xfrm>
          <a:prstGeom prst="rect">
            <a:avLst/>
          </a:prstGeom>
          <a:solidFill>
            <a:srgbClr val="C9E1E0"/>
          </a:solidFill>
        </p:spPr>
        <p:txBody>
          <a:bodyPr wrap="none" rtlCol="0">
            <a:spAutoFit/>
          </a:bodyPr>
          <a:lstStyle/>
          <a:p>
            <a:r>
              <a:rPr lang="en-US"/>
              <a:t>Learn more: </a:t>
            </a:r>
            <a:r>
              <a:rPr lang="en-US">
                <a:solidFill>
                  <a:srgbClr val="20558A"/>
                </a:solidFill>
                <a:hlinkClick r:id="rId5">
                  <a:extLst>
                    <a:ext uri="{A12FA001-AC4F-418D-AE19-62706E023703}">
                      <ahyp:hlinkClr xmlns:ahyp="http://schemas.microsoft.com/office/drawing/2018/hyperlinkcolor" val="tx"/>
                    </a:ext>
                  </a:extLst>
                </a:hlinkClick>
              </a:rPr>
              <a:t>Find a Fit for Your Research: NIH Institutes, Centers, and Offices</a:t>
            </a:r>
            <a:endParaRPr lang="en-US">
              <a:solidFill>
                <a:srgbClr val="20558A"/>
              </a:solidFill>
            </a:endParaRPr>
          </a:p>
        </p:txBody>
      </p:sp>
      <p:sp>
        <p:nvSpPr>
          <p:cNvPr id="2" name="Slide Number Placeholder 1">
            <a:extLst>
              <a:ext uri="{FF2B5EF4-FFF2-40B4-BE49-F238E27FC236}">
                <a16:creationId xmlns:a16="http://schemas.microsoft.com/office/drawing/2014/main" id="{D12065EC-066F-F876-B768-8D89CA2C249D}"/>
              </a:ext>
            </a:extLst>
          </p:cNvPr>
          <p:cNvSpPr>
            <a:spLocks noGrp="1"/>
          </p:cNvSpPr>
          <p:nvPr>
            <p:ph type="sldNum" sz="quarter" idx="12"/>
          </p:nvPr>
        </p:nvSpPr>
        <p:spPr/>
        <p:txBody>
          <a:bodyPr/>
          <a:lstStyle/>
          <a:p>
            <a:fld id="{A7DDB576-49B3-42E2-89EA-6E35EA8EF806}" type="slidenum">
              <a:rPr lang="en-US" smtClean="0"/>
              <a:pPr/>
              <a:t>15</a:t>
            </a:fld>
            <a:endParaRPr lang="en-US"/>
          </a:p>
        </p:txBody>
      </p:sp>
    </p:spTree>
    <p:custDataLst>
      <p:tags r:id="rId1"/>
    </p:custDataLst>
    <p:extLst>
      <p:ext uri="{BB962C8B-B14F-4D97-AF65-F5344CB8AC3E}">
        <p14:creationId xmlns:p14="http://schemas.microsoft.com/office/powerpoint/2010/main" val="7949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E3810A-C2CA-FC76-5DDD-2AE96F0AD7F8}"/>
              </a:ext>
            </a:extLst>
          </p:cNvPr>
          <p:cNvSpPr>
            <a:spLocks noGrp="1"/>
          </p:cNvSpPr>
          <p:nvPr>
            <p:ph type="title"/>
          </p:nvPr>
        </p:nvSpPr>
        <p:spPr/>
        <p:txBody>
          <a:bodyPr/>
          <a:lstStyle/>
          <a:p>
            <a:r>
              <a:rPr lang="en-US"/>
              <a:t>How NIH Announces Funding Opportunities</a:t>
            </a:r>
          </a:p>
        </p:txBody>
      </p:sp>
      <p:sp>
        <p:nvSpPr>
          <p:cNvPr id="2" name="Content Placeholder 1">
            <a:extLst>
              <a:ext uri="{FF2B5EF4-FFF2-40B4-BE49-F238E27FC236}">
                <a16:creationId xmlns:a16="http://schemas.microsoft.com/office/drawing/2014/main" id="{51872655-BCBD-ADE2-47B3-0B33F4B51FB8}"/>
              </a:ext>
            </a:extLst>
          </p:cNvPr>
          <p:cNvSpPr>
            <a:spLocks noGrp="1"/>
          </p:cNvSpPr>
          <p:nvPr>
            <p:ph idx="1"/>
          </p:nvPr>
        </p:nvSpPr>
        <p:spPr>
          <a:xfrm>
            <a:off x="838200" y="2007909"/>
            <a:ext cx="11150600" cy="4169054"/>
          </a:xfrm>
        </p:spPr>
        <p:txBody>
          <a:bodyPr>
            <a:normAutofit/>
          </a:bodyPr>
          <a:lstStyle/>
          <a:p>
            <a:r>
              <a:rPr lang="en-US" sz="2000"/>
              <a:t>Notices of funding opportunities (NOFOs)</a:t>
            </a:r>
          </a:p>
          <a:p>
            <a:pPr marL="685800" lvl="1" indent="-228600">
              <a:spcBef>
                <a:spcPts val="1000"/>
              </a:spcBef>
              <a:buFont typeface="Courier New" panose="02070309020205020404" pitchFamily="49" charset="0"/>
              <a:buChar char="o"/>
            </a:pPr>
            <a:r>
              <a:rPr lang="en-US" sz="1800"/>
              <a:t>Centrally-managed parent announcements</a:t>
            </a:r>
          </a:p>
          <a:p>
            <a:pPr marL="685800" lvl="1" indent="-228600">
              <a:spcBef>
                <a:spcPts val="1000"/>
              </a:spcBef>
              <a:buFont typeface="Courier New" panose="02070309020205020404" pitchFamily="49" charset="0"/>
              <a:buChar char="o"/>
            </a:pPr>
            <a:r>
              <a:rPr lang="en-US" sz="1800"/>
              <a:t>ICO-issued program announcements (PAs)</a:t>
            </a:r>
          </a:p>
          <a:p>
            <a:pPr marL="1143000" lvl="2" indent="-228600">
              <a:spcBef>
                <a:spcPts val="1000"/>
              </a:spcBef>
              <a:buFont typeface="Wingdings" panose="05000000000000000000" pitchFamily="2" charset="2"/>
              <a:buChar char="Ø"/>
            </a:pPr>
            <a:r>
              <a:rPr lang="en-US" sz="1600"/>
              <a:t>PAS: with set-aside funds</a:t>
            </a:r>
          </a:p>
          <a:p>
            <a:pPr marL="1143000" lvl="2" indent="-228600">
              <a:spcBef>
                <a:spcPts val="1000"/>
              </a:spcBef>
              <a:buFont typeface="Wingdings" panose="05000000000000000000" pitchFamily="2" charset="2"/>
              <a:buChar char="Ø"/>
            </a:pPr>
            <a:r>
              <a:rPr lang="en-US" sz="1600"/>
              <a:t>PAR: special receipt, referral, and/or review considerations</a:t>
            </a:r>
          </a:p>
          <a:p>
            <a:pPr marL="685800" lvl="1" indent="-228600">
              <a:spcBef>
                <a:spcPts val="1000"/>
              </a:spcBef>
              <a:buFont typeface="Courier New" panose="02070309020205020404" pitchFamily="49" charset="0"/>
              <a:buChar char="o"/>
            </a:pPr>
            <a:r>
              <a:rPr lang="en-US" sz="1800"/>
              <a:t>ICO-issued requests for applications (RFAs)</a:t>
            </a:r>
          </a:p>
          <a:p>
            <a:pPr marL="0" indent="0">
              <a:buNone/>
            </a:pPr>
            <a:endParaRPr lang="en-US" sz="2000" b="1"/>
          </a:p>
          <a:p>
            <a:pPr marL="0" indent="0">
              <a:buNone/>
            </a:pPr>
            <a:r>
              <a:rPr lang="en-US" sz="2000" b="1"/>
              <a:t>Note: </a:t>
            </a:r>
          </a:p>
          <a:p>
            <a:pPr marL="0" indent="0">
              <a:buNone/>
            </a:pPr>
            <a:r>
              <a:rPr lang="en-US" sz="2000"/>
              <a:t>Funding opportunity announcement (FOA) is an old term for notice of funding opportunity (NOFO). You will continue to find FOA used in some resources and announcements while we fully transition to the new term.</a:t>
            </a:r>
          </a:p>
        </p:txBody>
      </p:sp>
      <p:sp>
        <p:nvSpPr>
          <p:cNvPr id="5" name="TextBox 4">
            <a:extLst>
              <a:ext uri="{FF2B5EF4-FFF2-40B4-BE49-F238E27FC236}">
                <a16:creationId xmlns:a16="http://schemas.microsoft.com/office/drawing/2014/main" id="{259205AE-8050-C135-4253-B194504878D5}"/>
              </a:ext>
            </a:extLst>
          </p:cNvPr>
          <p:cNvSpPr txBox="1"/>
          <p:nvPr/>
        </p:nvSpPr>
        <p:spPr>
          <a:xfrm>
            <a:off x="3774467" y="6283933"/>
            <a:ext cx="4643066" cy="369332"/>
          </a:xfrm>
          <a:prstGeom prst="rect">
            <a:avLst/>
          </a:prstGeom>
          <a:solidFill>
            <a:srgbClr val="C9E1E0"/>
          </a:solidFill>
        </p:spPr>
        <p:txBody>
          <a:bodyPr wrap="none" rtlCol="0">
            <a:spAutoFit/>
          </a:bodyPr>
          <a:lstStyle/>
          <a:p>
            <a:r>
              <a:rPr lang="en-US"/>
              <a:t>Learn more: </a:t>
            </a:r>
            <a:r>
              <a:rPr lang="en-US">
                <a:solidFill>
                  <a:srgbClr val="20558A"/>
                </a:solidFill>
                <a:hlinkClick r:id="rId4">
                  <a:extLst>
                    <a:ext uri="{A12FA001-AC4F-418D-AE19-62706E023703}">
                      <ahyp:hlinkClr xmlns:ahyp="http://schemas.microsoft.com/office/drawing/2018/hyperlinkcolor" val="tx"/>
                    </a:ext>
                  </a:extLst>
                </a:hlinkClick>
              </a:rPr>
              <a:t>Understand Funding Opportunities</a:t>
            </a:r>
            <a:endParaRPr lang="en-US">
              <a:solidFill>
                <a:srgbClr val="20558A"/>
              </a:solidFill>
            </a:endParaRPr>
          </a:p>
        </p:txBody>
      </p:sp>
      <p:sp>
        <p:nvSpPr>
          <p:cNvPr id="4" name="Slide Number Placeholder 3">
            <a:extLst>
              <a:ext uri="{FF2B5EF4-FFF2-40B4-BE49-F238E27FC236}">
                <a16:creationId xmlns:a16="http://schemas.microsoft.com/office/drawing/2014/main" id="{4E590860-C267-46B1-6E5A-494D49FBD0AF}"/>
              </a:ext>
            </a:extLst>
          </p:cNvPr>
          <p:cNvSpPr>
            <a:spLocks noGrp="1"/>
          </p:cNvSpPr>
          <p:nvPr>
            <p:ph type="sldNum" sz="quarter" idx="12"/>
          </p:nvPr>
        </p:nvSpPr>
        <p:spPr/>
        <p:txBody>
          <a:bodyPr/>
          <a:lstStyle/>
          <a:p>
            <a:fld id="{A7DDB576-49B3-42E2-89EA-6E35EA8EF806}" type="slidenum">
              <a:rPr lang="en-US" smtClean="0"/>
              <a:pPr/>
              <a:t>16</a:t>
            </a:fld>
            <a:endParaRPr lang="en-US"/>
          </a:p>
        </p:txBody>
      </p:sp>
    </p:spTree>
    <p:custDataLst>
      <p:tags r:id="rId1"/>
    </p:custDataLst>
    <p:extLst>
      <p:ext uri="{BB962C8B-B14F-4D97-AF65-F5344CB8AC3E}">
        <p14:creationId xmlns:p14="http://schemas.microsoft.com/office/powerpoint/2010/main" val="2405572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040E37-913E-DD99-DBFD-778F25A1D4DA}"/>
              </a:ext>
            </a:extLst>
          </p:cNvPr>
          <p:cNvSpPr>
            <a:spLocks noGrp="1"/>
          </p:cNvSpPr>
          <p:nvPr>
            <p:ph type="title"/>
          </p:nvPr>
        </p:nvSpPr>
        <p:spPr/>
        <p:txBody>
          <a:bodyPr/>
          <a:lstStyle/>
          <a:p>
            <a:r>
              <a:rPr lang="en-US"/>
              <a:t>Where to Find Funding Opportunities</a:t>
            </a:r>
          </a:p>
        </p:txBody>
      </p:sp>
      <p:sp>
        <p:nvSpPr>
          <p:cNvPr id="3" name="Content Placeholder 2">
            <a:extLst>
              <a:ext uri="{FF2B5EF4-FFF2-40B4-BE49-F238E27FC236}">
                <a16:creationId xmlns:a16="http://schemas.microsoft.com/office/drawing/2014/main" id="{28DCA633-27B9-2E51-F2FF-5905518EAA23}"/>
              </a:ext>
            </a:extLst>
          </p:cNvPr>
          <p:cNvSpPr>
            <a:spLocks noGrp="1"/>
          </p:cNvSpPr>
          <p:nvPr>
            <p:ph idx="1"/>
          </p:nvPr>
        </p:nvSpPr>
        <p:spPr>
          <a:xfrm>
            <a:off x="228600" y="1825625"/>
            <a:ext cx="6107545" cy="4351338"/>
          </a:xfrm>
        </p:spPr>
        <p:txBody>
          <a:bodyPr/>
          <a:lstStyle/>
          <a:p>
            <a:r>
              <a:rPr lang="en-US">
                <a:solidFill>
                  <a:srgbClr val="20558A"/>
                </a:solidFill>
                <a:hlinkClick r:id="rId3">
                  <a:extLst>
                    <a:ext uri="{A12FA001-AC4F-418D-AE19-62706E023703}">
                      <ahyp:hlinkClr xmlns:ahyp="http://schemas.microsoft.com/office/drawing/2018/hyperlinkcolor" val="tx"/>
                    </a:ext>
                  </a:extLst>
                </a:hlinkClick>
              </a:rPr>
              <a:t>NIH Guide for Grants and Contracts</a:t>
            </a:r>
            <a:endParaRPr lang="en-US">
              <a:solidFill>
                <a:srgbClr val="20558A"/>
              </a:solidFill>
            </a:endParaRPr>
          </a:p>
          <a:p>
            <a:pPr lvl="1"/>
            <a:r>
              <a:rPr lang="en-US"/>
              <a:t>NIH and federal partners</a:t>
            </a:r>
          </a:p>
          <a:p>
            <a:pPr lvl="1"/>
            <a:r>
              <a:rPr lang="en-US"/>
              <a:t>Notices</a:t>
            </a:r>
          </a:p>
          <a:p>
            <a:pPr lvl="2"/>
            <a:r>
              <a:rPr lang="en-US" b="1"/>
              <a:t>Notices of special interest (NOSIs)</a:t>
            </a:r>
          </a:p>
          <a:p>
            <a:pPr lvl="2"/>
            <a:r>
              <a:rPr lang="en-US"/>
              <a:t>Policy updates</a:t>
            </a:r>
          </a:p>
          <a:p>
            <a:pPr lvl="2"/>
            <a:r>
              <a:rPr lang="en-US"/>
              <a:t>Changes to NOFOs</a:t>
            </a:r>
          </a:p>
          <a:p>
            <a:pPr lvl="2"/>
            <a:r>
              <a:rPr lang="en-US"/>
              <a:t>Webinars and training events</a:t>
            </a:r>
          </a:p>
          <a:p>
            <a:r>
              <a:rPr lang="en-US">
                <a:solidFill>
                  <a:srgbClr val="20558A"/>
                </a:solidFill>
                <a:hlinkClick r:id="rId4">
                  <a:extLst>
                    <a:ext uri="{A12FA001-AC4F-418D-AE19-62706E023703}">
                      <ahyp:hlinkClr xmlns:ahyp="http://schemas.microsoft.com/office/drawing/2018/hyperlinkcolor" val="tx"/>
                    </a:ext>
                  </a:extLst>
                </a:hlinkClick>
              </a:rPr>
              <a:t>Grants.gov</a:t>
            </a:r>
            <a:endParaRPr lang="en-US">
              <a:solidFill>
                <a:srgbClr val="20558A"/>
              </a:solidFill>
            </a:endParaRPr>
          </a:p>
          <a:p>
            <a:pPr lvl="1"/>
            <a:r>
              <a:rPr lang="en-US"/>
              <a:t>All federal grant-making agencies</a:t>
            </a:r>
          </a:p>
          <a:p>
            <a:r>
              <a:rPr lang="en-US"/>
              <a:t>Institute, center, and office websites</a:t>
            </a:r>
          </a:p>
          <a:p>
            <a:r>
              <a:rPr lang="en-US"/>
              <a:t>Topic websites (e.g., </a:t>
            </a:r>
            <a:r>
              <a:rPr lang="en-US">
                <a:solidFill>
                  <a:srgbClr val="20558A"/>
                </a:solidFill>
                <a:hlinkClick r:id="rId5">
                  <a:extLst>
                    <a:ext uri="{A12FA001-AC4F-418D-AE19-62706E023703}">
                      <ahyp:hlinkClr xmlns:ahyp="http://schemas.microsoft.com/office/drawing/2018/hyperlinkcolor" val="tx"/>
                    </a:ext>
                  </a:extLst>
                </a:hlinkClick>
              </a:rPr>
              <a:t>https://seed.nih.gov/</a:t>
            </a:r>
            <a:r>
              <a:rPr lang="en-US">
                <a:solidFill>
                  <a:srgbClr val="20558A"/>
                </a:solidFill>
              </a:rPr>
              <a:t>) </a:t>
            </a:r>
          </a:p>
          <a:p>
            <a:endParaRPr lang="en-US"/>
          </a:p>
        </p:txBody>
      </p:sp>
      <p:pic>
        <p:nvPicPr>
          <p:cNvPr id="6" name="Picture 5" descr="NIH Guide for Grants and Contracts">
            <a:extLst>
              <a:ext uri="{FF2B5EF4-FFF2-40B4-BE49-F238E27FC236}">
                <a16:creationId xmlns:a16="http://schemas.microsoft.com/office/drawing/2014/main" id="{997703DB-48EA-1EE0-840E-8414D6AC8F31}"/>
              </a:ext>
            </a:extLst>
          </p:cNvPr>
          <p:cNvPicPr>
            <a:picLocks noChangeAspect="1"/>
          </p:cNvPicPr>
          <p:nvPr/>
        </p:nvPicPr>
        <p:blipFill>
          <a:blip r:embed="rId6"/>
          <a:stretch>
            <a:fillRect/>
          </a:stretch>
        </p:blipFill>
        <p:spPr>
          <a:xfrm>
            <a:off x="6576427" y="1690688"/>
            <a:ext cx="5320298" cy="4166862"/>
          </a:xfrm>
          <a:prstGeom prst="rect">
            <a:avLst/>
          </a:prstGeom>
          <a:ln>
            <a:solidFill>
              <a:schemeClr val="accent1">
                <a:shade val="15000"/>
              </a:schemeClr>
            </a:solidFill>
          </a:ln>
        </p:spPr>
      </p:pic>
      <p:sp>
        <p:nvSpPr>
          <p:cNvPr id="7" name="TextBox 6">
            <a:extLst>
              <a:ext uri="{FF2B5EF4-FFF2-40B4-BE49-F238E27FC236}">
                <a16:creationId xmlns:a16="http://schemas.microsoft.com/office/drawing/2014/main" id="{EABF60A5-93AB-339C-7447-2FC817505144}"/>
              </a:ext>
            </a:extLst>
          </p:cNvPr>
          <p:cNvSpPr txBox="1"/>
          <p:nvPr/>
        </p:nvSpPr>
        <p:spPr>
          <a:xfrm>
            <a:off x="3800564" y="6356350"/>
            <a:ext cx="4590872" cy="369332"/>
          </a:xfrm>
          <a:prstGeom prst="rect">
            <a:avLst/>
          </a:prstGeom>
          <a:solidFill>
            <a:srgbClr val="C9E1E0"/>
          </a:solidFill>
        </p:spPr>
        <p:txBody>
          <a:bodyPr wrap="none" rtlCol="0">
            <a:spAutoFit/>
          </a:bodyPr>
          <a:lstStyle/>
          <a:p>
            <a:r>
              <a:rPr lang="en-US">
                <a:solidFill>
                  <a:srgbClr val="20558A"/>
                </a:solidFill>
                <a:hlinkClick r:id="rId7">
                  <a:extLst>
                    <a:ext uri="{A12FA001-AC4F-418D-AE19-62706E023703}">
                      <ahyp:hlinkClr xmlns:ahyp="http://schemas.microsoft.com/office/drawing/2018/hyperlinkcolor" val="tx"/>
                    </a:ext>
                  </a:extLst>
                </a:hlinkClick>
              </a:rPr>
              <a:t>Subscribe</a:t>
            </a:r>
            <a:r>
              <a:rPr lang="en-US"/>
              <a:t> to receive weekly email of postings!</a:t>
            </a:r>
          </a:p>
        </p:txBody>
      </p:sp>
      <p:sp>
        <p:nvSpPr>
          <p:cNvPr id="2" name="Slide Number Placeholder 1">
            <a:extLst>
              <a:ext uri="{FF2B5EF4-FFF2-40B4-BE49-F238E27FC236}">
                <a16:creationId xmlns:a16="http://schemas.microsoft.com/office/drawing/2014/main" id="{4EF968F7-12F2-FBDD-C4EF-E52D466DBFA4}"/>
              </a:ext>
            </a:extLst>
          </p:cNvPr>
          <p:cNvSpPr>
            <a:spLocks noGrp="1"/>
          </p:cNvSpPr>
          <p:nvPr>
            <p:ph type="sldNum" sz="quarter" idx="12"/>
          </p:nvPr>
        </p:nvSpPr>
        <p:spPr/>
        <p:txBody>
          <a:bodyPr/>
          <a:lstStyle/>
          <a:p>
            <a:fld id="{A7DDB576-49B3-42E2-89EA-6E35EA8EF806}" type="slidenum">
              <a:rPr lang="en-US" smtClean="0"/>
              <a:pPr/>
              <a:t>17</a:t>
            </a:fld>
            <a:endParaRPr lang="en-US"/>
          </a:p>
        </p:txBody>
      </p:sp>
    </p:spTree>
    <p:custDataLst>
      <p:tags r:id="rId1"/>
    </p:custDataLst>
    <p:extLst>
      <p:ext uri="{BB962C8B-B14F-4D97-AF65-F5344CB8AC3E}">
        <p14:creationId xmlns:p14="http://schemas.microsoft.com/office/powerpoint/2010/main" val="1585300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3EDF2-ABC1-13D7-EB4F-1E228DE6B7A8}"/>
              </a:ext>
            </a:extLst>
          </p:cNvPr>
          <p:cNvSpPr>
            <a:spLocks noGrp="1"/>
          </p:cNvSpPr>
          <p:nvPr>
            <p:ph type="title"/>
          </p:nvPr>
        </p:nvSpPr>
        <p:spPr>
          <a:xfrm>
            <a:off x="838200" y="365125"/>
            <a:ext cx="10515600" cy="1325563"/>
          </a:xfrm>
        </p:spPr>
        <p:txBody>
          <a:bodyPr/>
          <a:lstStyle/>
          <a:p>
            <a:r>
              <a:rPr lang="en-US"/>
              <a:t>Investigator-Initiated &amp; Targeted Research</a:t>
            </a:r>
          </a:p>
        </p:txBody>
      </p:sp>
      <p:sp>
        <p:nvSpPr>
          <p:cNvPr id="3" name="Content Placeholder 2">
            <a:extLst>
              <a:ext uri="{FF2B5EF4-FFF2-40B4-BE49-F238E27FC236}">
                <a16:creationId xmlns:a16="http://schemas.microsoft.com/office/drawing/2014/main" id="{81543AAC-980B-7797-DE7F-400461DDE0B1}"/>
              </a:ext>
            </a:extLst>
          </p:cNvPr>
          <p:cNvSpPr>
            <a:spLocks noGrp="1"/>
          </p:cNvSpPr>
          <p:nvPr>
            <p:ph idx="1"/>
          </p:nvPr>
        </p:nvSpPr>
        <p:spPr/>
        <p:txBody>
          <a:bodyPr/>
          <a:lstStyle/>
          <a:p>
            <a:r>
              <a:rPr lang="en-US"/>
              <a:t>Investigator-initiated or unsolicited research </a:t>
            </a:r>
          </a:p>
          <a:p>
            <a:pPr marL="685800" lvl="1" indent="-228600">
              <a:buFont typeface="Courier New" panose="02070309020205020404" pitchFamily="49" charset="0"/>
              <a:buChar char="o"/>
            </a:pPr>
            <a:r>
              <a:rPr lang="en-US"/>
              <a:t>Research focus originates from your research idea or training need that falls within the NIH mission</a:t>
            </a:r>
          </a:p>
          <a:p>
            <a:pPr marL="685800" lvl="1" indent="-228600">
              <a:buFont typeface="Courier New" panose="02070309020205020404" pitchFamily="49" charset="0"/>
              <a:buChar char="o"/>
            </a:pPr>
            <a:r>
              <a:rPr lang="en-US"/>
              <a:t>Use centrally-managed NIH “</a:t>
            </a:r>
            <a:r>
              <a:rPr lang="en-US">
                <a:hlinkClick r:id="rId3"/>
              </a:rPr>
              <a:t>parent announcements</a:t>
            </a:r>
            <a:r>
              <a:rPr lang="en-US"/>
              <a:t>” or broad ICO-issued funding opportunities</a:t>
            </a:r>
          </a:p>
          <a:p>
            <a:r>
              <a:rPr lang="en-US"/>
              <a:t>Targeted or NIH-requested research </a:t>
            </a:r>
          </a:p>
          <a:p>
            <a:pPr marL="685800" lvl="1" indent="-228600">
              <a:buFont typeface="Courier New" panose="02070309020205020404" pitchFamily="49" charset="0"/>
              <a:buChar char="o"/>
            </a:pPr>
            <a:r>
              <a:rPr lang="en-US"/>
              <a:t>Applications submitted in response to ICO-issued funding opportunities posted to encourage research in specific areas</a:t>
            </a:r>
          </a:p>
          <a:p>
            <a:pPr marL="1143000" lvl="2" indent="-228600">
              <a:buFont typeface="Wingdings" panose="05000000000000000000" pitchFamily="2" charset="2"/>
              <a:buChar char="Ø"/>
            </a:pPr>
            <a:r>
              <a:rPr lang="en-US"/>
              <a:t>Support research in an understudied area</a:t>
            </a:r>
          </a:p>
          <a:p>
            <a:pPr marL="1143000" lvl="2" indent="-228600">
              <a:buFont typeface="Wingdings" panose="05000000000000000000" pitchFamily="2" charset="2"/>
              <a:buChar char="Ø"/>
            </a:pPr>
            <a:r>
              <a:rPr lang="en-US"/>
              <a:t>Take advantage of current scientific opportunities</a:t>
            </a:r>
          </a:p>
          <a:p>
            <a:pPr marL="1143000" lvl="2" indent="-228600">
              <a:buFont typeface="Wingdings" panose="05000000000000000000" pitchFamily="2" charset="2"/>
              <a:buChar char="Ø"/>
            </a:pPr>
            <a:r>
              <a:rPr lang="en-US"/>
              <a:t>Address a high scientific program priority</a:t>
            </a:r>
          </a:p>
          <a:p>
            <a:pPr marL="1143000" lvl="2" indent="-228600">
              <a:buFont typeface="Wingdings" panose="05000000000000000000" pitchFamily="2" charset="2"/>
              <a:buChar char="Ø"/>
            </a:pPr>
            <a:r>
              <a:rPr lang="en-US"/>
              <a:t>Meet additional needs in research training and infrastructure</a:t>
            </a:r>
          </a:p>
          <a:p>
            <a:pPr marL="685800" lvl="1" indent="-228600">
              <a:buFont typeface="Courier New" panose="02070309020205020404" pitchFamily="49" charset="0"/>
              <a:buChar char="o"/>
            </a:pPr>
            <a:r>
              <a:rPr lang="en-US"/>
              <a:t>Use set-aside funds (PASs and RFAs)</a:t>
            </a:r>
          </a:p>
          <a:p>
            <a:pPr lvl="2"/>
            <a:endParaRPr lang="en-US"/>
          </a:p>
        </p:txBody>
      </p:sp>
      <p:sp>
        <p:nvSpPr>
          <p:cNvPr id="5" name="TextBox 4">
            <a:extLst>
              <a:ext uri="{FF2B5EF4-FFF2-40B4-BE49-F238E27FC236}">
                <a16:creationId xmlns:a16="http://schemas.microsoft.com/office/drawing/2014/main" id="{05D5448D-991F-22C4-7314-6CCD3FC14042}"/>
              </a:ext>
            </a:extLst>
          </p:cNvPr>
          <p:cNvSpPr txBox="1"/>
          <p:nvPr/>
        </p:nvSpPr>
        <p:spPr>
          <a:xfrm>
            <a:off x="3371273" y="6304395"/>
            <a:ext cx="5846665" cy="369332"/>
          </a:xfrm>
          <a:prstGeom prst="rect">
            <a:avLst/>
          </a:prstGeom>
          <a:solidFill>
            <a:srgbClr val="C9E1E0"/>
          </a:solidFill>
        </p:spPr>
        <p:txBody>
          <a:bodyPr wrap="none" rtlCol="0">
            <a:spAutoFit/>
          </a:bodyPr>
          <a:lstStyle/>
          <a:p>
            <a:r>
              <a:rPr lang="en-US"/>
              <a:t>Learn more: </a:t>
            </a:r>
            <a:r>
              <a:rPr lang="en-US">
                <a:solidFill>
                  <a:srgbClr val="20558A"/>
                </a:solidFill>
                <a:hlinkClick r:id="rId4">
                  <a:extLst>
                    <a:ext uri="{A12FA001-AC4F-418D-AE19-62706E023703}">
                      <ahyp:hlinkClr xmlns:ahyp="http://schemas.microsoft.com/office/drawing/2018/hyperlinkcolor" val="tx"/>
                    </a:ext>
                  </a:extLst>
                </a:hlinkClick>
              </a:rPr>
              <a:t>Find Your Opportunity, Contacts, and Due Dates</a:t>
            </a:r>
            <a:endParaRPr lang="en-US">
              <a:solidFill>
                <a:srgbClr val="20558A"/>
              </a:solidFill>
            </a:endParaRPr>
          </a:p>
        </p:txBody>
      </p:sp>
      <p:sp>
        <p:nvSpPr>
          <p:cNvPr id="2" name="Slide Number Placeholder 1">
            <a:extLst>
              <a:ext uri="{FF2B5EF4-FFF2-40B4-BE49-F238E27FC236}">
                <a16:creationId xmlns:a16="http://schemas.microsoft.com/office/drawing/2014/main" id="{FC90C120-C327-6466-0CCA-6E83CD72592A}"/>
              </a:ext>
            </a:extLst>
          </p:cNvPr>
          <p:cNvSpPr>
            <a:spLocks noGrp="1"/>
          </p:cNvSpPr>
          <p:nvPr>
            <p:ph type="sldNum" sz="quarter" idx="12"/>
          </p:nvPr>
        </p:nvSpPr>
        <p:spPr/>
        <p:txBody>
          <a:bodyPr/>
          <a:lstStyle/>
          <a:p>
            <a:fld id="{A7DDB576-49B3-42E2-89EA-6E35EA8EF806}" type="slidenum">
              <a:rPr lang="en-US" smtClean="0"/>
              <a:pPr/>
              <a:t>18</a:t>
            </a:fld>
            <a:endParaRPr lang="en-US"/>
          </a:p>
        </p:txBody>
      </p:sp>
    </p:spTree>
    <p:custDataLst>
      <p:tags r:id="rId1"/>
    </p:custDataLst>
    <p:extLst>
      <p:ext uri="{BB962C8B-B14F-4D97-AF65-F5344CB8AC3E}">
        <p14:creationId xmlns:p14="http://schemas.microsoft.com/office/powerpoint/2010/main" val="2122828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6AE81-6743-17F4-F3A9-112B510A3925}"/>
              </a:ext>
            </a:extLst>
          </p:cNvPr>
          <p:cNvSpPr>
            <a:spLocks noGrp="1"/>
          </p:cNvSpPr>
          <p:nvPr>
            <p:ph type="title"/>
          </p:nvPr>
        </p:nvSpPr>
        <p:spPr/>
        <p:txBody>
          <a:bodyPr/>
          <a:lstStyle/>
          <a:p>
            <a:r>
              <a:rPr lang="en-US"/>
              <a:t>NOFOs Include</a:t>
            </a:r>
          </a:p>
        </p:txBody>
      </p:sp>
      <p:sp>
        <p:nvSpPr>
          <p:cNvPr id="3" name="Content Placeholder 2">
            <a:extLst>
              <a:ext uri="{FF2B5EF4-FFF2-40B4-BE49-F238E27FC236}">
                <a16:creationId xmlns:a16="http://schemas.microsoft.com/office/drawing/2014/main" id="{180CB31E-63B4-F4CB-550C-DAFD56BD0ACC}"/>
              </a:ext>
            </a:extLst>
          </p:cNvPr>
          <p:cNvSpPr>
            <a:spLocks noGrp="1"/>
          </p:cNvSpPr>
          <p:nvPr>
            <p:ph idx="1"/>
          </p:nvPr>
        </p:nvSpPr>
        <p:spPr>
          <a:xfrm>
            <a:off x="838200" y="1690688"/>
            <a:ext cx="10515600" cy="4351338"/>
          </a:xfrm>
        </p:spPr>
        <p:txBody>
          <a:bodyPr/>
          <a:lstStyle/>
          <a:p>
            <a:r>
              <a:rPr lang="en-US" sz="2400"/>
              <a:t>Opportunity description</a:t>
            </a:r>
          </a:p>
          <a:p>
            <a:r>
              <a:rPr lang="en-US" sz="2400"/>
              <a:t>Participating institutes, centers, and offices</a:t>
            </a:r>
          </a:p>
          <a:p>
            <a:r>
              <a:rPr lang="en-US" sz="2400"/>
              <a:t>Due dates</a:t>
            </a:r>
          </a:p>
          <a:p>
            <a:r>
              <a:rPr lang="en-US" sz="2400"/>
              <a:t>Award information </a:t>
            </a:r>
          </a:p>
          <a:p>
            <a:r>
              <a:rPr lang="en-US" sz="2400"/>
              <a:t>Eligibility</a:t>
            </a:r>
          </a:p>
          <a:p>
            <a:r>
              <a:rPr lang="en-US"/>
              <a:t>Submission requirements</a:t>
            </a:r>
          </a:p>
          <a:p>
            <a:r>
              <a:rPr lang="en-US"/>
              <a:t>Review criteria</a:t>
            </a:r>
          </a:p>
          <a:p>
            <a:r>
              <a:rPr lang="en-US"/>
              <a:t>Award administration</a:t>
            </a:r>
          </a:p>
          <a:p>
            <a:r>
              <a:rPr lang="en-US"/>
              <a:t>Agency points-of-contact</a:t>
            </a:r>
          </a:p>
          <a:p>
            <a:pPr marL="0" indent="0">
              <a:buNone/>
            </a:pPr>
            <a:endParaRPr lang="en-US"/>
          </a:p>
        </p:txBody>
      </p:sp>
      <p:sp>
        <p:nvSpPr>
          <p:cNvPr id="2" name="Slide Number Placeholder 1">
            <a:extLst>
              <a:ext uri="{FF2B5EF4-FFF2-40B4-BE49-F238E27FC236}">
                <a16:creationId xmlns:a16="http://schemas.microsoft.com/office/drawing/2014/main" id="{A2302128-CB92-32AF-166E-FA58B3DED00A}"/>
              </a:ext>
            </a:extLst>
          </p:cNvPr>
          <p:cNvSpPr>
            <a:spLocks noGrp="1"/>
          </p:cNvSpPr>
          <p:nvPr>
            <p:ph type="sldNum" sz="quarter" idx="12"/>
          </p:nvPr>
        </p:nvSpPr>
        <p:spPr/>
        <p:txBody>
          <a:bodyPr/>
          <a:lstStyle/>
          <a:p>
            <a:fld id="{A7DDB576-49B3-42E2-89EA-6E35EA8EF806}" type="slidenum">
              <a:rPr lang="en-US" smtClean="0"/>
              <a:pPr/>
              <a:t>19</a:t>
            </a:fld>
            <a:endParaRPr lang="en-US"/>
          </a:p>
        </p:txBody>
      </p:sp>
    </p:spTree>
    <p:custDataLst>
      <p:tags r:id="rId1"/>
    </p:custDataLst>
    <p:extLst>
      <p:ext uri="{BB962C8B-B14F-4D97-AF65-F5344CB8AC3E}">
        <p14:creationId xmlns:p14="http://schemas.microsoft.com/office/powerpoint/2010/main" val="3604779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680364" y="-1290901"/>
            <a:ext cx="8696324" cy="2205302"/>
          </a:xfrm>
          <a:noFill/>
        </p:spPr>
        <p:txBody>
          <a:bodyPr vert="horz" lIns="91440" tIns="45720" rIns="91440" bIns="45720" rtlCol="0" anchor="b">
            <a:noAutofit/>
          </a:bodyPr>
          <a:lstStyle/>
          <a:p>
            <a:r>
              <a:rPr lang="en-US" b="1">
                <a:solidFill>
                  <a:schemeClr val="tx2">
                    <a:lumMod val="75000"/>
                  </a:schemeClr>
                </a:solidFill>
                <a:latin typeface="Open Sans ExtraBold"/>
                <a:ea typeface="Open Sans ExtraBold"/>
                <a:cs typeface="Open Sans ExtraBold"/>
              </a:rPr>
              <a:t>NIH GRANTS PROCESS PRIMER</a:t>
            </a:r>
            <a:endParaRPr lang="en-US" b="1">
              <a:solidFill>
                <a:srgbClr val="0F7FC9"/>
              </a:solidFill>
              <a:latin typeface="Open Sans ExtraBold"/>
              <a:ea typeface="Open Sans ExtraBold"/>
              <a:cs typeface="Open Sans ExtraBold"/>
            </a:endParaRPr>
          </a:p>
        </p:txBody>
      </p:sp>
      <p:sp>
        <p:nvSpPr>
          <p:cNvPr id="3" name="TextBox 2">
            <a:extLst>
              <a:ext uri="{FF2B5EF4-FFF2-40B4-BE49-F238E27FC236}">
                <a16:creationId xmlns:a16="http://schemas.microsoft.com/office/drawing/2014/main" id="{67E1BB44-7B16-E562-AEFA-6DD2674B0872}"/>
              </a:ext>
            </a:extLst>
          </p:cNvPr>
          <p:cNvSpPr txBox="1"/>
          <p:nvPr/>
        </p:nvSpPr>
        <p:spPr>
          <a:xfrm>
            <a:off x="4504765" y="2160494"/>
            <a:ext cx="3182470" cy="1446550"/>
          </a:xfrm>
          <a:prstGeom prst="rect">
            <a:avLst/>
          </a:prstGeom>
          <a:noFill/>
        </p:spPr>
        <p:txBody>
          <a:bodyPr wrap="square" rtlCol="0">
            <a:spAutoFit/>
          </a:bodyPr>
          <a:lstStyle/>
          <a:p>
            <a:pPr algn="ctr"/>
            <a:r>
              <a:rPr lang="en-US" sz="44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WELCOME</a:t>
            </a:r>
          </a:p>
          <a:p>
            <a:pPr algn="ctr"/>
            <a:r>
              <a:rPr lang="en-US" sz="44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MESSAGE</a:t>
            </a:r>
          </a:p>
        </p:txBody>
      </p:sp>
      <p:grpSp>
        <p:nvGrpSpPr>
          <p:cNvPr id="4" name="Group 3" descr="Photo and text of Noni Byrnes, Ph.D.&#10;Director, Center for Scientific Review (CSR), NIH">
            <a:extLst>
              <a:ext uri="{FF2B5EF4-FFF2-40B4-BE49-F238E27FC236}">
                <a16:creationId xmlns:a16="http://schemas.microsoft.com/office/drawing/2014/main" id="{D36895A9-336C-B0E4-7EEC-B4E0A575DAEC}"/>
              </a:ext>
            </a:extLst>
          </p:cNvPr>
          <p:cNvGrpSpPr/>
          <p:nvPr/>
        </p:nvGrpSpPr>
        <p:grpSpPr>
          <a:xfrm>
            <a:off x="1552074" y="1299511"/>
            <a:ext cx="2827579" cy="3617661"/>
            <a:chOff x="1552074" y="1395767"/>
            <a:chExt cx="2827579" cy="3617661"/>
          </a:xfrm>
        </p:grpSpPr>
        <p:pic>
          <p:nvPicPr>
            <p:cNvPr id="5" name="Picture 4" descr="Photo of Noni Byrnes.">
              <a:extLst>
                <a:ext uri="{FF2B5EF4-FFF2-40B4-BE49-F238E27FC236}">
                  <a16:creationId xmlns:a16="http://schemas.microsoft.com/office/drawing/2014/main" id="{05A34285-8E1D-2F15-A8A2-5077EF3D7B48}"/>
                </a:ext>
              </a:extLst>
            </p:cNvPr>
            <p:cNvPicPr>
              <a:picLocks noChangeAspect="1"/>
            </p:cNvPicPr>
            <p:nvPr/>
          </p:nvPicPr>
          <p:blipFill>
            <a:blip r:embed="rId4"/>
            <a:stretch>
              <a:fillRect/>
            </a:stretch>
          </p:blipFill>
          <p:spPr>
            <a:xfrm>
              <a:off x="1694388" y="1395767"/>
              <a:ext cx="2527696" cy="2704642"/>
            </a:xfrm>
            <a:prstGeom prst="rect">
              <a:avLst/>
            </a:prstGeom>
            <a:ln w="38100" cap="sq">
              <a:solidFill>
                <a:srgbClr val="A6CECB"/>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6A3CDC88-4EA6-0A20-21C3-99E4B5BA5080}"/>
                </a:ext>
              </a:extLst>
            </p:cNvPr>
            <p:cNvSpPr txBox="1"/>
            <p:nvPr/>
          </p:nvSpPr>
          <p:spPr>
            <a:xfrm>
              <a:off x="1552074" y="4243987"/>
              <a:ext cx="2827579" cy="7694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cs typeface="Calibri"/>
                </a:rPr>
                <a:t>Noni Byrnes, Ph.D.</a:t>
              </a:r>
              <a:endParaRPr lang="en-US">
                <a:solidFill>
                  <a:schemeClr val="bg1"/>
                </a:solidFill>
              </a:endParaRPr>
            </a:p>
            <a:p>
              <a:pPr algn="ctr"/>
              <a:r>
                <a:rPr lang="en-US" sz="1400">
                  <a:solidFill>
                    <a:schemeClr val="bg1"/>
                  </a:solidFill>
                  <a:latin typeface="Calibri"/>
                  <a:ea typeface="Cambria"/>
                  <a:cs typeface="Calibri"/>
                </a:rPr>
                <a:t>Director, Center for </a:t>
              </a:r>
            </a:p>
            <a:p>
              <a:pPr algn="ctr"/>
              <a:r>
                <a:rPr lang="en-US" sz="1400">
                  <a:solidFill>
                    <a:schemeClr val="bg1"/>
                  </a:solidFill>
                  <a:latin typeface="Calibri"/>
                  <a:ea typeface="Cambria"/>
                  <a:cs typeface="Calibri"/>
                </a:rPr>
                <a:t>Scientific Review (CSR), NIH </a:t>
              </a:r>
              <a:endParaRPr lang="en-US" sz="1400">
                <a:solidFill>
                  <a:schemeClr val="bg1"/>
                </a:solidFill>
                <a:latin typeface="Calibri"/>
                <a:cs typeface="Calibri"/>
              </a:endParaRPr>
            </a:p>
          </p:txBody>
        </p:sp>
      </p:grpSp>
      <p:grpSp>
        <p:nvGrpSpPr>
          <p:cNvPr id="7" name="Group 6" descr="Photo and text of: Michael Lauer, M.D.&#10;NIH Deputy Director for Extramural Research &#10;Director, Office of Extramural &#10;Research (OER), NIH">
            <a:extLst>
              <a:ext uri="{FF2B5EF4-FFF2-40B4-BE49-F238E27FC236}">
                <a16:creationId xmlns:a16="http://schemas.microsoft.com/office/drawing/2014/main" id="{887D038D-BA0B-BD98-D0F9-B16FB6ABE92E}"/>
              </a:ext>
            </a:extLst>
          </p:cNvPr>
          <p:cNvGrpSpPr/>
          <p:nvPr/>
        </p:nvGrpSpPr>
        <p:grpSpPr>
          <a:xfrm>
            <a:off x="7235038" y="1299511"/>
            <a:ext cx="4257455" cy="3854953"/>
            <a:chOff x="7235038" y="1299511"/>
            <a:chExt cx="4257455" cy="3854953"/>
          </a:xfrm>
        </p:grpSpPr>
        <p:pic>
          <p:nvPicPr>
            <p:cNvPr id="11" name="Picture 10" descr="Photo of Michael Lauer.">
              <a:extLst>
                <a:ext uri="{FF2B5EF4-FFF2-40B4-BE49-F238E27FC236}">
                  <a16:creationId xmlns:a16="http://schemas.microsoft.com/office/drawing/2014/main" id="{08BDF194-F2A5-6D81-09F7-2B8F32B5DB52}"/>
                </a:ext>
              </a:extLst>
            </p:cNvPr>
            <p:cNvPicPr>
              <a:picLocks noChangeAspect="1"/>
            </p:cNvPicPr>
            <p:nvPr/>
          </p:nvPicPr>
          <p:blipFill>
            <a:blip r:embed="rId5"/>
            <a:srcRect l="-625" t="10714" r="625" b="12624"/>
            <a:stretch/>
          </p:blipFill>
          <p:spPr>
            <a:xfrm>
              <a:off x="7994770" y="1299511"/>
              <a:ext cx="2527696" cy="2713212"/>
            </a:xfrm>
            <a:prstGeom prst="rect">
              <a:avLst/>
            </a:prstGeom>
            <a:ln w="38100" cap="sq">
              <a:solidFill>
                <a:srgbClr val="A6CECB"/>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10391F72-CA6C-DCA6-10EA-45D84E60953A}"/>
                </a:ext>
              </a:extLst>
            </p:cNvPr>
            <p:cNvSpPr txBox="1"/>
            <p:nvPr/>
          </p:nvSpPr>
          <p:spPr>
            <a:xfrm>
              <a:off x="7235038" y="4169579"/>
              <a:ext cx="4257455" cy="98488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cs typeface="Calibri"/>
                </a:rPr>
                <a:t> Michael Lauer, M.D.</a:t>
              </a:r>
              <a:endParaRPr lang="en-US">
                <a:solidFill>
                  <a:schemeClr val="bg1"/>
                </a:solidFill>
              </a:endParaRPr>
            </a:p>
            <a:p>
              <a:pPr algn="ctr"/>
              <a:r>
                <a:rPr lang="en-US" sz="1400">
                  <a:solidFill>
                    <a:schemeClr val="bg1"/>
                  </a:solidFill>
                  <a:latin typeface="Calibri"/>
                  <a:ea typeface="Cambria"/>
                  <a:cs typeface="Calibri"/>
                </a:rPr>
                <a:t>NIH Deputy Director for Extramural Research </a:t>
              </a:r>
            </a:p>
            <a:p>
              <a:pPr algn="ctr"/>
              <a:r>
                <a:rPr lang="en-US" sz="1400">
                  <a:solidFill>
                    <a:schemeClr val="bg1"/>
                  </a:solidFill>
                  <a:latin typeface="Calibri"/>
                  <a:ea typeface="Cambria"/>
                  <a:cs typeface="Calibri"/>
                </a:rPr>
                <a:t>Director, Office of Extramural </a:t>
              </a:r>
            </a:p>
            <a:p>
              <a:pPr algn="ctr"/>
              <a:r>
                <a:rPr lang="en-US" sz="1400">
                  <a:solidFill>
                    <a:schemeClr val="bg1"/>
                  </a:solidFill>
                  <a:latin typeface="Calibri"/>
                  <a:ea typeface="Cambria"/>
                  <a:cs typeface="Calibri"/>
                </a:rPr>
                <a:t>Research (OER), NIH</a:t>
              </a:r>
              <a:endParaRPr lang="en-US" sz="1400">
                <a:solidFill>
                  <a:schemeClr val="bg1"/>
                </a:solidFill>
                <a:latin typeface="Calibri"/>
                <a:cs typeface="Calibri"/>
              </a:endParaRPr>
            </a:p>
          </p:txBody>
        </p:sp>
      </p:grpSp>
      <p:pic>
        <p:nvPicPr>
          <p:cNvPr id="6" name="Graphic 5" descr="Video camera with solid fill">
            <a:extLst>
              <a:ext uri="{FF2B5EF4-FFF2-40B4-BE49-F238E27FC236}">
                <a16:creationId xmlns:a16="http://schemas.microsoft.com/office/drawing/2014/main" id="{792A7ACF-27B2-94B6-97C2-468FEFAD6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04580" y="3894964"/>
            <a:ext cx="669549" cy="669549"/>
          </a:xfrm>
          <a:prstGeom prst="rect">
            <a:avLst/>
          </a:prstGeom>
        </p:spPr>
      </p:pic>
    </p:spTree>
    <p:custDataLst>
      <p:tags r:id="rId1"/>
    </p:custDataLst>
    <p:extLst>
      <p:ext uri="{BB962C8B-B14F-4D97-AF65-F5344CB8AC3E}">
        <p14:creationId xmlns:p14="http://schemas.microsoft.com/office/powerpoint/2010/main" val="2755764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C3D8BC-9B68-E57A-B65B-F0CDB10393BA}"/>
              </a:ext>
            </a:extLst>
          </p:cNvPr>
          <p:cNvSpPr>
            <a:spLocks noGrp="1"/>
          </p:cNvSpPr>
          <p:nvPr>
            <p:ph type="title"/>
          </p:nvPr>
        </p:nvSpPr>
        <p:spPr/>
        <p:txBody>
          <a:bodyPr/>
          <a:lstStyle/>
          <a:p>
            <a:r>
              <a:rPr lang="en-US"/>
              <a:t>Who’s Eligible</a:t>
            </a:r>
          </a:p>
        </p:txBody>
      </p:sp>
      <p:sp>
        <p:nvSpPr>
          <p:cNvPr id="2" name="Content Placeholder 1">
            <a:extLst>
              <a:ext uri="{FF2B5EF4-FFF2-40B4-BE49-F238E27FC236}">
                <a16:creationId xmlns:a16="http://schemas.microsoft.com/office/drawing/2014/main" id="{9B7B533B-C890-1FB8-C4A7-0D151C878B3A}"/>
              </a:ext>
            </a:extLst>
          </p:cNvPr>
          <p:cNvSpPr>
            <a:spLocks noGrp="1"/>
          </p:cNvSpPr>
          <p:nvPr>
            <p:ph idx="1"/>
          </p:nvPr>
        </p:nvSpPr>
        <p:spPr/>
        <p:txBody>
          <a:bodyPr/>
          <a:lstStyle/>
          <a:p>
            <a:r>
              <a:rPr lang="en-US" b="0" i="0">
                <a:solidFill>
                  <a:srgbClr val="212529"/>
                </a:solidFill>
                <a:effectLst/>
              </a:rPr>
              <a:t>NIH recognizes the </a:t>
            </a:r>
            <a:r>
              <a:rPr lang="en-US" b="1" i="0">
                <a:solidFill>
                  <a:srgbClr val="212529"/>
                </a:solidFill>
                <a:effectLst/>
              </a:rPr>
              <a:t>applicant organization </a:t>
            </a:r>
            <a:r>
              <a:rPr lang="en-US">
                <a:solidFill>
                  <a:srgbClr val="212529"/>
                </a:solidFill>
              </a:rPr>
              <a:t>as the </a:t>
            </a:r>
            <a:r>
              <a:rPr lang="en-US" b="1">
                <a:solidFill>
                  <a:srgbClr val="212529"/>
                </a:solidFill>
              </a:rPr>
              <a:t>recipient</a:t>
            </a:r>
            <a:r>
              <a:rPr lang="en-US">
                <a:solidFill>
                  <a:srgbClr val="212529"/>
                </a:solidFill>
              </a:rPr>
              <a:t> , </a:t>
            </a:r>
            <a:r>
              <a:rPr lang="en-US" b="0" i="0">
                <a:solidFill>
                  <a:srgbClr val="212529"/>
                </a:solidFill>
                <a:effectLst/>
              </a:rPr>
              <a:t>not the principal investigator(s), for most programs</a:t>
            </a:r>
          </a:p>
          <a:p>
            <a:endParaRPr lang="en-US">
              <a:solidFill>
                <a:srgbClr val="212529"/>
              </a:solidFill>
            </a:endParaRPr>
          </a:p>
          <a:p>
            <a:r>
              <a:rPr lang="en-US">
                <a:solidFill>
                  <a:srgbClr val="212529"/>
                </a:solidFill>
              </a:rPr>
              <a:t>In general, applicant organizations can be</a:t>
            </a:r>
          </a:p>
          <a:p>
            <a:pPr marL="685800" lvl="1" indent="-228600">
              <a:buFont typeface="Courier New" panose="02070309020205020404" pitchFamily="49" charset="0"/>
              <a:buChar char="o"/>
            </a:pPr>
            <a:r>
              <a:rPr lang="en-US" b="0" i="0">
                <a:solidFill>
                  <a:srgbClr val="212529"/>
                </a:solidFill>
                <a:effectLst/>
              </a:rPr>
              <a:t>Domestic or foreign</a:t>
            </a:r>
          </a:p>
          <a:p>
            <a:pPr marL="685800" lvl="1" indent="-228600">
              <a:buFont typeface="Courier New" panose="02070309020205020404" pitchFamily="49" charset="0"/>
              <a:buChar char="o"/>
            </a:pPr>
            <a:r>
              <a:rPr lang="en-US" b="0" i="0">
                <a:solidFill>
                  <a:srgbClr val="212529"/>
                </a:solidFill>
                <a:effectLst/>
              </a:rPr>
              <a:t>Public or private</a:t>
            </a:r>
          </a:p>
          <a:p>
            <a:pPr marL="685800" lvl="1" indent="-228600">
              <a:buFont typeface="Courier New" panose="02070309020205020404" pitchFamily="49" charset="0"/>
              <a:buChar char="o"/>
            </a:pPr>
            <a:r>
              <a:rPr lang="en-US" b="0" i="0">
                <a:solidFill>
                  <a:srgbClr val="212529"/>
                </a:solidFill>
                <a:effectLst/>
              </a:rPr>
              <a:t>Non-profit or for-profit</a:t>
            </a:r>
          </a:p>
          <a:p>
            <a:endParaRPr lang="en-US">
              <a:solidFill>
                <a:srgbClr val="212529"/>
              </a:solidFill>
            </a:endParaRPr>
          </a:p>
          <a:p>
            <a:r>
              <a:rPr lang="en-US">
                <a:solidFill>
                  <a:srgbClr val="212529"/>
                </a:solidFill>
              </a:rPr>
              <a:t>Check the eligibility section of your funding opportunity for specific requirements</a:t>
            </a:r>
            <a:endParaRPr lang="en-US" b="0" i="0">
              <a:solidFill>
                <a:srgbClr val="212529"/>
              </a:solidFill>
              <a:effectLst/>
            </a:endParaRPr>
          </a:p>
          <a:p>
            <a:pPr marL="457200" lvl="1" indent="0">
              <a:buNone/>
            </a:pPr>
            <a:endParaRPr lang="en-US"/>
          </a:p>
        </p:txBody>
      </p:sp>
      <p:sp>
        <p:nvSpPr>
          <p:cNvPr id="4" name="Slide Number Placeholder 3">
            <a:extLst>
              <a:ext uri="{FF2B5EF4-FFF2-40B4-BE49-F238E27FC236}">
                <a16:creationId xmlns:a16="http://schemas.microsoft.com/office/drawing/2014/main" id="{B81E68B0-04E4-6E1A-9F0C-9F8FF0354657}"/>
              </a:ext>
            </a:extLst>
          </p:cNvPr>
          <p:cNvSpPr>
            <a:spLocks noGrp="1"/>
          </p:cNvSpPr>
          <p:nvPr>
            <p:ph type="sldNum" sz="quarter" idx="12"/>
          </p:nvPr>
        </p:nvSpPr>
        <p:spPr/>
        <p:txBody>
          <a:bodyPr/>
          <a:lstStyle/>
          <a:p>
            <a:fld id="{A7DDB576-49B3-42E2-89EA-6E35EA8EF806}" type="slidenum">
              <a:rPr lang="en-US" smtClean="0"/>
              <a:pPr/>
              <a:t>20</a:t>
            </a:fld>
            <a:endParaRPr lang="en-US"/>
          </a:p>
        </p:txBody>
      </p:sp>
    </p:spTree>
    <p:custDataLst>
      <p:tags r:id="rId1"/>
    </p:custDataLst>
    <p:extLst>
      <p:ext uri="{BB962C8B-B14F-4D97-AF65-F5344CB8AC3E}">
        <p14:creationId xmlns:p14="http://schemas.microsoft.com/office/powerpoint/2010/main" val="2914764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5036A1-F73D-0B0D-B955-28B3DDED2657}"/>
              </a:ext>
            </a:extLst>
          </p:cNvPr>
          <p:cNvSpPr>
            <a:spLocks noGrp="1"/>
          </p:cNvSpPr>
          <p:nvPr>
            <p:ph type="title"/>
          </p:nvPr>
        </p:nvSpPr>
        <p:spPr/>
        <p:txBody>
          <a:bodyPr/>
          <a:lstStyle/>
          <a:p>
            <a:r>
              <a:rPr lang="en-US"/>
              <a:t>Foreign Eligibility</a:t>
            </a:r>
          </a:p>
        </p:txBody>
      </p:sp>
      <p:sp>
        <p:nvSpPr>
          <p:cNvPr id="3" name="Content Placeholder 2">
            <a:extLst>
              <a:ext uri="{FF2B5EF4-FFF2-40B4-BE49-F238E27FC236}">
                <a16:creationId xmlns:a16="http://schemas.microsoft.com/office/drawing/2014/main" id="{F092A1CD-1918-D2CD-9E8E-07FBD6E8EF9C}"/>
              </a:ext>
            </a:extLst>
          </p:cNvPr>
          <p:cNvSpPr>
            <a:spLocks noGrp="1"/>
          </p:cNvSpPr>
          <p:nvPr>
            <p:ph idx="1"/>
          </p:nvPr>
        </p:nvSpPr>
        <p:spPr/>
        <p:txBody>
          <a:bodyPr>
            <a:normAutofit/>
          </a:bodyPr>
          <a:lstStyle/>
          <a:p>
            <a:r>
              <a:rPr lang="en-US">
                <a:solidFill>
                  <a:srgbClr val="212529"/>
                </a:solidFill>
              </a:rPr>
              <a:t>Not eligible to apply for institutional training, program project, center, resource, small business, or construction grants</a:t>
            </a:r>
          </a:p>
          <a:p>
            <a:endParaRPr lang="en-US">
              <a:solidFill>
                <a:srgbClr val="212529"/>
              </a:solidFill>
            </a:endParaRPr>
          </a:p>
          <a:p>
            <a:r>
              <a:rPr lang="en-US">
                <a:solidFill>
                  <a:srgbClr val="212529"/>
                </a:solidFill>
              </a:rPr>
              <a:t>In addition to standard review criteria, also assessed on</a:t>
            </a:r>
          </a:p>
          <a:p>
            <a:pPr lvl="1">
              <a:spcBef>
                <a:spcPts val="1000"/>
              </a:spcBef>
              <a:buFont typeface="Courier New" panose="02070309020205020404" pitchFamily="49" charset="0"/>
              <a:buChar char="o"/>
            </a:pPr>
            <a:r>
              <a:rPr lang="en-US" b="0" i="0">
                <a:solidFill>
                  <a:srgbClr val="212529"/>
                </a:solidFill>
                <a:effectLst/>
              </a:rPr>
              <a:t>Whether the project </a:t>
            </a:r>
            <a:r>
              <a:rPr lang="en-US" i="0">
                <a:solidFill>
                  <a:srgbClr val="212529"/>
                </a:solidFill>
                <a:effectLst/>
              </a:rPr>
              <a:t>presents special opportunities for furthering research programs using unusual talent, resources, populations, or environmental conditions in other countries that are not readily available in the United States or that augment existing U.S. resources</a:t>
            </a:r>
          </a:p>
          <a:p>
            <a:pPr lvl="1">
              <a:spcBef>
                <a:spcPts val="1000"/>
              </a:spcBef>
              <a:buFont typeface="Courier New" panose="02070309020205020404" pitchFamily="49" charset="0"/>
              <a:buChar char="o"/>
            </a:pPr>
            <a:r>
              <a:rPr lang="en-US" b="0" i="0">
                <a:solidFill>
                  <a:srgbClr val="212529"/>
                </a:solidFill>
                <a:effectLst/>
              </a:rPr>
              <a:t>Whether the proposed project has specific relevance to the mission and objectives of the ICO and has the potential for </a:t>
            </a:r>
            <a:r>
              <a:rPr lang="en-US" b="0" i="0">
                <a:effectLst/>
              </a:rPr>
              <a:t>significantly advancing the health sciences in the United States</a:t>
            </a:r>
            <a:endParaRPr lang="en-US" b="0" i="0">
              <a:solidFill>
                <a:srgbClr val="212529"/>
              </a:solidFill>
              <a:effectLst/>
            </a:endParaRPr>
          </a:p>
          <a:p>
            <a:endParaRPr lang="en-US"/>
          </a:p>
        </p:txBody>
      </p:sp>
      <p:sp>
        <p:nvSpPr>
          <p:cNvPr id="2" name="Slide Number Placeholder 1">
            <a:extLst>
              <a:ext uri="{FF2B5EF4-FFF2-40B4-BE49-F238E27FC236}">
                <a16:creationId xmlns:a16="http://schemas.microsoft.com/office/drawing/2014/main" id="{EF1E304B-2441-3018-3445-235392EC4036}"/>
              </a:ext>
            </a:extLst>
          </p:cNvPr>
          <p:cNvSpPr>
            <a:spLocks noGrp="1"/>
          </p:cNvSpPr>
          <p:nvPr>
            <p:ph type="sldNum" sz="quarter" idx="12"/>
          </p:nvPr>
        </p:nvSpPr>
        <p:spPr/>
        <p:txBody>
          <a:bodyPr/>
          <a:lstStyle/>
          <a:p>
            <a:fld id="{A7DDB576-49B3-42E2-89EA-6E35EA8EF806}" type="slidenum">
              <a:rPr lang="en-US" smtClean="0"/>
              <a:pPr/>
              <a:t>21</a:t>
            </a:fld>
            <a:endParaRPr lang="en-US"/>
          </a:p>
        </p:txBody>
      </p:sp>
    </p:spTree>
    <p:custDataLst>
      <p:tags r:id="rId1"/>
    </p:custDataLst>
    <p:extLst>
      <p:ext uri="{BB962C8B-B14F-4D97-AF65-F5344CB8AC3E}">
        <p14:creationId xmlns:p14="http://schemas.microsoft.com/office/powerpoint/2010/main" val="1964980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FF6626-B43A-FCF0-3719-16AD203E24D8}"/>
              </a:ext>
            </a:extLst>
          </p:cNvPr>
          <p:cNvSpPr>
            <a:spLocks noGrp="1"/>
          </p:cNvSpPr>
          <p:nvPr>
            <p:ph type="title"/>
          </p:nvPr>
        </p:nvSpPr>
        <p:spPr/>
        <p:txBody>
          <a:bodyPr/>
          <a:lstStyle/>
          <a:p>
            <a:r>
              <a:rPr lang="en-US"/>
              <a:t>Early Stage Investigators</a:t>
            </a:r>
          </a:p>
        </p:txBody>
      </p:sp>
      <p:sp>
        <p:nvSpPr>
          <p:cNvPr id="3" name="Content Placeholder 2">
            <a:extLst>
              <a:ext uri="{FF2B5EF4-FFF2-40B4-BE49-F238E27FC236}">
                <a16:creationId xmlns:a16="http://schemas.microsoft.com/office/drawing/2014/main" id="{8C1D0CEF-D060-8F4C-24F8-1659769BE9CC}"/>
              </a:ext>
            </a:extLst>
          </p:cNvPr>
          <p:cNvSpPr>
            <a:spLocks noGrp="1"/>
          </p:cNvSpPr>
          <p:nvPr>
            <p:ph idx="1"/>
          </p:nvPr>
        </p:nvSpPr>
        <p:spPr/>
        <p:txBody>
          <a:bodyPr>
            <a:normAutofit/>
          </a:bodyPr>
          <a:lstStyle/>
          <a:p>
            <a:r>
              <a:rPr lang="en-US"/>
              <a:t>An early stage investigator (ESI) is a Program Director/Principal Investigator (PD/PI) who has </a:t>
            </a:r>
          </a:p>
          <a:p>
            <a:pPr lvl="1"/>
            <a:r>
              <a:rPr lang="en-US"/>
              <a:t>completed their terminal research degree or end of post-graduate clinical training, whichever date is later, within the past 10 years and </a:t>
            </a:r>
          </a:p>
          <a:p>
            <a:pPr lvl="1"/>
            <a:r>
              <a:rPr lang="en-US"/>
              <a:t>who has not previously competed successfully as PD/PI for a substantial NIH independent research award.</a:t>
            </a:r>
          </a:p>
          <a:p>
            <a:pPr lvl="1"/>
            <a:endParaRPr lang="en-US"/>
          </a:p>
          <a:p>
            <a:r>
              <a:rPr lang="en-US"/>
              <a:t>NIH is committed to supporting ESIs</a:t>
            </a:r>
          </a:p>
          <a:p>
            <a:pPr lvl="1"/>
            <a:r>
              <a:rPr lang="en-US"/>
              <a:t>Reviewers give early stage investigators special consideration</a:t>
            </a:r>
          </a:p>
          <a:p>
            <a:pPr lvl="1"/>
            <a:r>
              <a:rPr lang="en-US"/>
              <a:t>Applications with meritorious scores may be prioritized for funding</a:t>
            </a:r>
          </a:p>
          <a:p>
            <a:pPr lvl="1"/>
            <a:r>
              <a:rPr lang="en-US"/>
              <a:t>NIH has programs targeted specifically for this population (e.g., </a:t>
            </a:r>
            <a:r>
              <a:rPr lang="en-US">
                <a:solidFill>
                  <a:srgbClr val="20558A"/>
                </a:solidFill>
                <a:hlinkClick r:id="rId3">
                  <a:extLst>
                    <a:ext uri="{A12FA001-AC4F-418D-AE19-62706E023703}">
                      <ahyp:hlinkClr xmlns:ahyp="http://schemas.microsoft.com/office/drawing/2018/hyperlinkcolor" val="tx"/>
                    </a:ext>
                  </a:extLst>
                </a:hlinkClick>
              </a:rPr>
              <a:t>Stephen I. Katz Early Stage Investigator Research Project Grant</a:t>
            </a:r>
            <a:r>
              <a:rPr lang="en-US">
                <a:solidFill>
                  <a:srgbClr val="20558A"/>
                </a:solidFill>
              </a:rPr>
              <a:t>)</a:t>
            </a:r>
          </a:p>
        </p:txBody>
      </p:sp>
      <p:sp>
        <p:nvSpPr>
          <p:cNvPr id="5" name="TextBox 4">
            <a:extLst>
              <a:ext uri="{FF2B5EF4-FFF2-40B4-BE49-F238E27FC236}">
                <a16:creationId xmlns:a16="http://schemas.microsoft.com/office/drawing/2014/main" id="{31F22AA1-ED7E-6025-702A-1C98C08152E8}"/>
              </a:ext>
            </a:extLst>
          </p:cNvPr>
          <p:cNvSpPr txBox="1"/>
          <p:nvPr/>
        </p:nvSpPr>
        <p:spPr>
          <a:xfrm>
            <a:off x="3710827" y="6354246"/>
            <a:ext cx="4770345" cy="369332"/>
          </a:xfrm>
          <a:prstGeom prst="rect">
            <a:avLst/>
          </a:prstGeom>
          <a:solidFill>
            <a:srgbClr val="C9E1E0"/>
          </a:solidFill>
        </p:spPr>
        <p:txBody>
          <a:bodyPr wrap="none" rtlCol="0">
            <a:spAutoFit/>
          </a:bodyPr>
          <a:lstStyle/>
          <a:p>
            <a:r>
              <a:rPr lang="en-US"/>
              <a:t>Learn more: </a:t>
            </a:r>
            <a:r>
              <a:rPr lang="en-US">
                <a:solidFill>
                  <a:srgbClr val="20558A"/>
                </a:solidFill>
                <a:hlinkClick r:id="rId4">
                  <a:extLst>
                    <a:ext uri="{A12FA001-AC4F-418D-AE19-62706E023703}">
                      <ahyp:hlinkClr xmlns:ahyp="http://schemas.microsoft.com/office/drawing/2018/hyperlinkcolor" val="tx"/>
                    </a:ext>
                  </a:extLst>
                </a:hlinkClick>
              </a:rPr>
              <a:t>Early Stage Investigator (ESI) Policies</a:t>
            </a:r>
            <a:endParaRPr lang="en-US">
              <a:solidFill>
                <a:srgbClr val="20558A"/>
              </a:solidFill>
            </a:endParaRPr>
          </a:p>
        </p:txBody>
      </p:sp>
      <p:sp>
        <p:nvSpPr>
          <p:cNvPr id="2" name="Slide Number Placeholder 1">
            <a:extLst>
              <a:ext uri="{FF2B5EF4-FFF2-40B4-BE49-F238E27FC236}">
                <a16:creationId xmlns:a16="http://schemas.microsoft.com/office/drawing/2014/main" id="{15F90776-ABC7-4055-1C65-5B7998207421}"/>
              </a:ext>
            </a:extLst>
          </p:cNvPr>
          <p:cNvSpPr>
            <a:spLocks noGrp="1"/>
          </p:cNvSpPr>
          <p:nvPr>
            <p:ph type="sldNum" sz="quarter" idx="12"/>
          </p:nvPr>
        </p:nvSpPr>
        <p:spPr/>
        <p:txBody>
          <a:bodyPr/>
          <a:lstStyle/>
          <a:p>
            <a:fld id="{A7DDB576-49B3-42E2-89EA-6E35EA8EF806}" type="slidenum">
              <a:rPr lang="en-US" smtClean="0"/>
              <a:pPr/>
              <a:t>22</a:t>
            </a:fld>
            <a:endParaRPr lang="en-US"/>
          </a:p>
        </p:txBody>
      </p:sp>
    </p:spTree>
    <p:custDataLst>
      <p:tags r:id="rId1"/>
    </p:custDataLst>
    <p:extLst>
      <p:ext uri="{BB962C8B-B14F-4D97-AF65-F5344CB8AC3E}">
        <p14:creationId xmlns:p14="http://schemas.microsoft.com/office/powerpoint/2010/main" val="2632759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B5BDE-E850-E297-7491-19FAC4CE2D93}"/>
              </a:ext>
            </a:extLst>
          </p:cNvPr>
          <p:cNvSpPr>
            <a:spLocks noGrp="1"/>
          </p:cNvSpPr>
          <p:nvPr>
            <p:ph type="title"/>
          </p:nvPr>
        </p:nvSpPr>
        <p:spPr/>
        <p:txBody>
          <a:bodyPr/>
          <a:lstStyle/>
          <a:p>
            <a:r>
              <a:rPr lang="en-US"/>
              <a:t>Meet the NIH Extramural Team</a:t>
            </a:r>
          </a:p>
        </p:txBody>
      </p:sp>
      <p:grpSp>
        <p:nvGrpSpPr>
          <p:cNvPr id="12" name="Group 11" descr="Program Official (PO)">
            <a:extLst>
              <a:ext uri="{FF2B5EF4-FFF2-40B4-BE49-F238E27FC236}">
                <a16:creationId xmlns:a16="http://schemas.microsoft.com/office/drawing/2014/main" id="{0301413A-CC66-FF8E-DE8E-CCD7866FF998}"/>
              </a:ext>
            </a:extLst>
          </p:cNvPr>
          <p:cNvGrpSpPr/>
          <p:nvPr/>
        </p:nvGrpSpPr>
        <p:grpSpPr>
          <a:xfrm>
            <a:off x="648315" y="2520493"/>
            <a:ext cx="3404802" cy="2269301"/>
            <a:chOff x="648315" y="2520493"/>
            <a:chExt cx="3404802" cy="2269301"/>
          </a:xfrm>
        </p:grpSpPr>
        <p:sp>
          <p:nvSpPr>
            <p:cNvPr id="5" name="Rectangle: Rounded Corners 4">
              <a:extLst>
                <a:ext uri="{FF2B5EF4-FFF2-40B4-BE49-F238E27FC236}">
                  <a16:creationId xmlns:a16="http://schemas.microsoft.com/office/drawing/2014/main" id="{3821C09C-F097-2F6E-8F47-DA8D814A0214}"/>
                </a:ext>
              </a:extLst>
            </p:cNvPr>
            <p:cNvSpPr/>
            <p:nvPr/>
          </p:nvSpPr>
          <p:spPr>
            <a:xfrm>
              <a:off x="648315" y="2520493"/>
              <a:ext cx="3064322" cy="1945844"/>
            </a:xfrm>
            <a:prstGeom prst="roundRect">
              <a:avLst>
                <a:gd name="adj" fmla="val 10000"/>
              </a:avLst>
            </a:prstGeom>
            <a:solidFill>
              <a:srgbClr val="013B6B"/>
            </a:solidFill>
            <a:ln w="19050" cap="rnd"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6" name="Freeform: Shape 5" descr="Program Official (PO), Scientific Review Officer (SRO) and Grants Management Officer (GMO)">
              <a:extLst>
                <a:ext uri="{FF2B5EF4-FFF2-40B4-BE49-F238E27FC236}">
                  <a16:creationId xmlns:a16="http://schemas.microsoft.com/office/drawing/2014/main" id="{4BC4BE4A-7295-7D27-DCA1-9BC477706C8C}"/>
                </a:ext>
              </a:extLst>
            </p:cNvPr>
            <p:cNvSpPr/>
            <p:nvPr/>
          </p:nvSpPr>
          <p:spPr>
            <a:xfrm>
              <a:off x="988795" y="2843950"/>
              <a:ext cx="3064322" cy="1945844"/>
            </a:xfrm>
            <a:custGeom>
              <a:avLst/>
              <a:gdLst>
                <a:gd name="connsiteX0" fmla="*/ 0 w 3064322"/>
                <a:gd name="connsiteY0" fmla="*/ 194584 h 1945844"/>
                <a:gd name="connsiteX1" fmla="*/ 194584 w 3064322"/>
                <a:gd name="connsiteY1" fmla="*/ 0 h 1945844"/>
                <a:gd name="connsiteX2" fmla="*/ 2869738 w 3064322"/>
                <a:gd name="connsiteY2" fmla="*/ 0 h 1945844"/>
                <a:gd name="connsiteX3" fmla="*/ 3064322 w 3064322"/>
                <a:gd name="connsiteY3" fmla="*/ 194584 h 1945844"/>
                <a:gd name="connsiteX4" fmla="*/ 3064322 w 3064322"/>
                <a:gd name="connsiteY4" fmla="*/ 1751260 h 1945844"/>
                <a:gd name="connsiteX5" fmla="*/ 2869738 w 3064322"/>
                <a:gd name="connsiteY5" fmla="*/ 1945844 h 1945844"/>
                <a:gd name="connsiteX6" fmla="*/ 194584 w 3064322"/>
                <a:gd name="connsiteY6" fmla="*/ 1945844 h 1945844"/>
                <a:gd name="connsiteX7" fmla="*/ 0 w 3064322"/>
                <a:gd name="connsiteY7" fmla="*/ 1751260 h 1945844"/>
                <a:gd name="connsiteX8" fmla="*/ 0 w 3064322"/>
                <a:gd name="connsiteY8" fmla="*/ 194584 h 194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22" h="1945844">
                  <a:moveTo>
                    <a:pt x="0" y="194584"/>
                  </a:moveTo>
                  <a:cubicBezTo>
                    <a:pt x="0" y="87118"/>
                    <a:pt x="87118" y="0"/>
                    <a:pt x="194584" y="0"/>
                  </a:cubicBezTo>
                  <a:lnTo>
                    <a:pt x="2869738" y="0"/>
                  </a:lnTo>
                  <a:cubicBezTo>
                    <a:pt x="2977204" y="0"/>
                    <a:pt x="3064322" y="87118"/>
                    <a:pt x="3064322" y="194584"/>
                  </a:cubicBezTo>
                  <a:lnTo>
                    <a:pt x="3064322" y="1751260"/>
                  </a:lnTo>
                  <a:cubicBezTo>
                    <a:pt x="3064322" y="1858726"/>
                    <a:pt x="2977204" y="1945844"/>
                    <a:pt x="2869738" y="1945844"/>
                  </a:cubicBezTo>
                  <a:lnTo>
                    <a:pt x="194584" y="1945844"/>
                  </a:lnTo>
                  <a:cubicBezTo>
                    <a:pt x="87118" y="1945844"/>
                    <a:pt x="0" y="1858726"/>
                    <a:pt x="0" y="1751260"/>
                  </a:cubicBezTo>
                  <a:lnTo>
                    <a:pt x="0" y="194584"/>
                  </a:lnTo>
                  <a:close/>
                </a:path>
              </a:pathLst>
            </a:custGeom>
            <a:solidFill>
              <a:sysClr val="window" lastClr="FFFFFF">
                <a:alpha val="90000"/>
                <a:hueOff val="0"/>
                <a:satOff val="0"/>
                <a:lumOff val="0"/>
                <a:alphaOff val="0"/>
              </a:sysClr>
            </a:solidFill>
            <a:ln w="19050" cap="rnd" cmpd="sng" algn="ctr">
              <a:solidFill>
                <a:srgbClr val="013B6B"/>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71292" tIns="171292" rIns="171292" bIns="171292" numCol="1" spcCol="1270" anchor="ctr" anchorCtr="0">
              <a:noAutofit/>
            </a:bodyPr>
            <a:lstStyle/>
            <a:p>
              <a:pPr marL="0" lvl="0" indent="0" algn="ctr" defTabSz="1333500">
                <a:lnSpc>
                  <a:spcPct val="90000"/>
                </a:lnSpc>
                <a:spcBef>
                  <a:spcPct val="0"/>
                </a:spcBef>
                <a:spcAft>
                  <a:spcPct val="35000"/>
                </a:spcAft>
                <a:buNone/>
              </a:pPr>
              <a:r>
                <a:rPr lang="en-US" sz="3000" kern="1200">
                  <a:solidFill>
                    <a:sysClr val="windowText" lastClr="000000">
                      <a:hueOff val="0"/>
                      <a:satOff val="0"/>
                      <a:lumOff val="0"/>
                      <a:alphaOff val="0"/>
                    </a:sysClr>
                  </a:solidFill>
                  <a:latin typeface="Century Gothic" panose="020B0502020202020204"/>
                  <a:ea typeface="+mn-ea"/>
                  <a:cs typeface="+mn-cs"/>
                </a:rPr>
                <a:t>Program Official (PO)</a:t>
              </a:r>
            </a:p>
          </p:txBody>
        </p:sp>
      </p:grpSp>
      <p:grpSp>
        <p:nvGrpSpPr>
          <p:cNvPr id="13" name="Group 12" descr="Scientific Review Officer (SRO)">
            <a:extLst>
              <a:ext uri="{FF2B5EF4-FFF2-40B4-BE49-F238E27FC236}">
                <a16:creationId xmlns:a16="http://schemas.microsoft.com/office/drawing/2014/main" id="{39708618-10F4-09AE-35D7-5F9F70C6126C}"/>
              </a:ext>
            </a:extLst>
          </p:cNvPr>
          <p:cNvGrpSpPr/>
          <p:nvPr/>
        </p:nvGrpSpPr>
        <p:grpSpPr>
          <a:xfrm>
            <a:off x="4393598" y="2520493"/>
            <a:ext cx="3404802" cy="2269301"/>
            <a:chOff x="4393598" y="2520493"/>
            <a:chExt cx="3404802" cy="2269301"/>
          </a:xfrm>
        </p:grpSpPr>
        <p:sp>
          <p:nvSpPr>
            <p:cNvPr id="8" name="Rectangle: Rounded Corners 7">
              <a:extLst>
                <a:ext uri="{FF2B5EF4-FFF2-40B4-BE49-F238E27FC236}">
                  <a16:creationId xmlns:a16="http://schemas.microsoft.com/office/drawing/2014/main" id="{3746FCC9-9172-2BF6-C082-4CAA4FB40759}"/>
                </a:ext>
              </a:extLst>
            </p:cNvPr>
            <p:cNvSpPr/>
            <p:nvPr/>
          </p:nvSpPr>
          <p:spPr>
            <a:xfrm>
              <a:off x="4393598" y="2520493"/>
              <a:ext cx="3064322" cy="1945844"/>
            </a:xfrm>
            <a:prstGeom prst="roundRect">
              <a:avLst>
                <a:gd name="adj" fmla="val 10000"/>
              </a:avLst>
            </a:prstGeom>
            <a:solidFill>
              <a:srgbClr val="013B6B"/>
            </a:solidFill>
            <a:ln w="19050" cap="rnd"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91E915F9-9BED-9297-F79A-F36387CBC1AD}"/>
                </a:ext>
              </a:extLst>
            </p:cNvPr>
            <p:cNvSpPr/>
            <p:nvPr/>
          </p:nvSpPr>
          <p:spPr>
            <a:xfrm>
              <a:off x="4734078" y="2843950"/>
              <a:ext cx="3064322" cy="1945844"/>
            </a:xfrm>
            <a:custGeom>
              <a:avLst/>
              <a:gdLst>
                <a:gd name="connsiteX0" fmla="*/ 0 w 3064322"/>
                <a:gd name="connsiteY0" fmla="*/ 194584 h 1945844"/>
                <a:gd name="connsiteX1" fmla="*/ 194584 w 3064322"/>
                <a:gd name="connsiteY1" fmla="*/ 0 h 1945844"/>
                <a:gd name="connsiteX2" fmla="*/ 2869738 w 3064322"/>
                <a:gd name="connsiteY2" fmla="*/ 0 h 1945844"/>
                <a:gd name="connsiteX3" fmla="*/ 3064322 w 3064322"/>
                <a:gd name="connsiteY3" fmla="*/ 194584 h 1945844"/>
                <a:gd name="connsiteX4" fmla="*/ 3064322 w 3064322"/>
                <a:gd name="connsiteY4" fmla="*/ 1751260 h 1945844"/>
                <a:gd name="connsiteX5" fmla="*/ 2869738 w 3064322"/>
                <a:gd name="connsiteY5" fmla="*/ 1945844 h 1945844"/>
                <a:gd name="connsiteX6" fmla="*/ 194584 w 3064322"/>
                <a:gd name="connsiteY6" fmla="*/ 1945844 h 1945844"/>
                <a:gd name="connsiteX7" fmla="*/ 0 w 3064322"/>
                <a:gd name="connsiteY7" fmla="*/ 1751260 h 1945844"/>
                <a:gd name="connsiteX8" fmla="*/ 0 w 3064322"/>
                <a:gd name="connsiteY8" fmla="*/ 194584 h 194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22" h="1945844">
                  <a:moveTo>
                    <a:pt x="0" y="194584"/>
                  </a:moveTo>
                  <a:cubicBezTo>
                    <a:pt x="0" y="87118"/>
                    <a:pt x="87118" y="0"/>
                    <a:pt x="194584" y="0"/>
                  </a:cubicBezTo>
                  <a:lnTo>
                    <a:pt x="2869738" y="0"/>
                  </a:lnTo>
                  <a:cubicBezTo>
                    <a:pt x="2977204" y="0"/>
                    <a:pt x="3064322" y="87118"/>
                    <a:pt x="3064322" y="194584"/>
                  </a:cubicBezTo>
                  <a:lnTo>
                    <a:pt x="3064322" y="1751260"/>
                  </a:lnTo>
                  <a:cubicBezTo>
                    <a:pt x="3064322" y="1858726"/>
                    <a:pt x="2977204" y="1945844"/>
                    <a:pt x="2869738" y="1945844"/>
                  </a:cubicBezTo>
                  <a:lnTo>
                    <a:pt x="194584" y="1945844"/>
                  </a:lnTo>
                  <a:cubicBezTo>
                    <a:pt x="87118" y="1945844"/>
                    <a:pt x="0" y="1858726"/>
                    <a:pt x="0" y="1751260"/>
                  </a:cubicBezTo>
                  <a:lnTo>
                    <a:pt x="0" y="194584"/>
                  </a:lnTo>
                  <a:close/>
                </a:path>
              </a:pathLst>
            </a:custGeom>
            <a:solidFill>
              <a:sysClr val="window" lastClr="FFFFFF">
                <a:alpha val="90000"/>
                <a:hueOff val="0"/>
                <a:satOff val="0"/>
                <a:lumOff val="0"/>
                <a:alphaOff val="0"/>
              </a:sysClr>
            </a:solidFill>
            <a:ln w="19050" cap="rnd" cmpd="sng" algn="ctr">
              <a:solidFill>
                <a:srgbClr val="013B6B"/>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71292" tIns="171292" rIns="171292" bIns="171292" numCol="1" spcCol="1270" anchor="ctr" anchorCtr="0">
              <a:noAutofit/>
            </a:bodyPr>
            <a:lstStyle/>
            <a:p>
              <a:pPr marL="0" lvl="0" indent="0" algn="ctr" defTabSz="1333500">
                <a:lnSpc>
                  <a:spcPct val="90000"/>
                </a:lnSpc>
                <a:spcBef>
                  <a:spcPct val="0"/>
                </a:spcBef>
                <a:spcAft>
                  <a:spcPct val="35000"/>
                </a:spcAft>
                <a:buNone/>
              </a:pPr>
              <a:r>
                <a:rPr lang="en-US" sz="3000" kern="1200">
                  <a:solidFill>
                    <a:sysClr val="windowText" lastClr="000000">
                      <a:hueOff val="0"/>
                      <a:satOff val="0"/>
                      <a:lumOff val="0"/>
                      <a:alphaOff val="0"/>
                    </a:sysClr>
                  </a:solidFill>
                  <a:latin typeface="Century Gothic" panose="020B0502020202020204"/>
                  <a:ea typeface="+mn-ea"/>
                  <a:cs typeface="+mn-cs"/>
                </a:rPr>
                <a:t>Scientific Review Officer (SRO)</a:t>
              </a:r>
            </a:p>
          </p:txBody>
        </p:sp>
      </p:grpSp>
      <p:grpSp>
        <p:nvGrpSpPr>
          <p:cNvPr id="2" name="Group 1" descr="Grants Management Officer (GMO)">
            <a:extLst>
              <a:ext uri="{FF2B5EF4-FFF2-40B4-BE49-F238E27FC236}">
                <a16:creationId xmlns:a16="http://schemas.microsoft.com/office/drawing/2014/main" id="{82E34D8A-3050-132A-57A7-E7938780B2B6}"/>
              </a:ext>
            </a:extLst>
          </p:cNvPr>
          <p:cNvGrpSpPr/>
          <p:nvPr/>
        </p:nvGrpSpPr>
        <p:grpSpPr>
          <a:xfrm>
            <a:off x="8138881" y="2520493"/>
            <a:ext cx="3404803" cy="2269301"/>
            <a:chOff x="8138881" y="2520493"/>
            <a:chExt cx="3404803" cy="2269301"/>
          </a:xfrm>
        </p:grpSpPr>
        <p:sp>
          <p:nvSpPr>
            <p:cNvPr id="10" name="Rectangle: Rounded Corners 9">
              <a:extLst>
                <a:ext uri="{FF2B5EF4-FFF2-40B4-BE49-F238E27FC236}">
                  <a16:creationId xmlns:a16="http://schemas.microsoft.com/office/drawing/2014/main" id="{AA55DCC8-EACC-5611-2880-6A1618DB3C48}"/>
                </a:ext>
              </a:extLst>
            </p:cNvPr>
            <p:cNvSpPr/>
            <p:nvPr/>
          </p:nvSpPr>
          <p:spPr>
            <a:xfrm>
              <a:off x="8138881" y="2520493"/>
              <a:ext cx="3064322" cy="1945844"/>
            </a:xfrm>
            <a:prstGeom prst="roundRect">
              <a:avLst>
                <a:gd name="adj" fmla="val 10000"/>
              </a:avLst>
            </a:prstGeom>
            <a:solidFill>
              <a:srgbClr val="013B6B"/>
            </a:solidFill>
            <a:ln w="19050" cap="rnd"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447F9A72-3B7C-49D0-E126-19F9DCF6A5CE}"/>
                </a:ext>
              </a:extLst>
            </p:cNvPr>
            <p:cNvSpPr/>
            <p:nvPr/>
          </p:nvSpPr>
          <p:spPr>
            <a:xfrm>
              <a:off x="8479362" y="2843950"/>
              <a:ext cx="3064322" cy="1945844"/>
            </a:xfrm>
            <a:custGeom>
              <a:avLst/>
              <a:gdLst>
                <a:gd name="connsiteX0" fmla="*/ 0 w 3064322"/>
                <a:gd name="connsiteY0" fmla="*/ 194584 h 1945844"/>
                <a:gd name="connsiteX1" fmla="*/ 194584 w 3064322"/>
                <a:gd name="connsiteY1" fmla="*/ 0 h 1945844"/>
                <a:gd name="connsiteX2" fmla="*/ 2869738 w 3064322"/>
                <a:gd name="connsiteY2" fmla="*/ 0 h 1945844"/>
                <a:gd name="connsiteX3" fmla="*/ 3064322 w 3064322"/>
                <a:gd name="connsiteY3" fmla="*/ 194584 h 1945844"/>
                <a:gd name="connsiteX4" fmla="*/ 3064322 w 3064322"/>
                <a:gd name="connsiteY4" fmla="*/ 1751260 h 1945844"/>
                <a:gd name="connsiteX5" fmla="*/ 2869738 w 3064322"/>
                <a:gd name="connsiteY5" fmla="*/ 1945844 h 1945844"/>
                <a:gd name="connsiteX6" fmla="*/ 194584 w 3064322"/>
                <a:gd name="connsiteY6" fmla="*/ 1945844 h 1945844"/>
                <a:gd name="connsiteX7" fmla="*/ 0 w 3064322"/>
                <a:gd name="connsiteY7" fmla="*/ 1751260 h 1945844"/>
                <a:gd name="connsiteX8" fmla="*/ 0 w 3064322"/>
                <a:gd name="connsiteY8" fmla="*/ 194584 h 194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22" h="1945844">
                  <a:moveTo>
                    <a:pt x="0" y="194584"/>
                  </a:moveTo>
                  <a:cubicBezTo>
                    <a:pt x="0" y="87118"/>
                    <a:pt x="87118" y="0"/>
                    <a:pt x="194584" y="0"/>
                  </a:cubicBezTo>
                  <a:lnTo>
                    <a:pt x="2869738" y="0"/>
                  </a:lnTo>
                  <a:cubicBezTo>
                    <a:pt x="2977204" y="0"/>
                    <a:pt x="3064322" y="87118"/>
                    <a:pt x="3064322" y="194584"/>
                  </a:cubicBezTo>
                  <a:lnTo>
                    <a:pt x="3064322" y="1751260"/>
                  </a:lnTo>
                  <a:cubicBezTo>
                    <a:pt x="3064322" y="1858726"/>
                    <a:pt x="2977204" y="1945844"/>
                    <a:pt x="2869738" y="1945844"/>
                  </a:cubicBezTo>
                  <a:lnTo>
                    <a:pt x="194584" y="1945844"/>
                  </a:lnTo>
                  <a:cubicBezTo>
                    <a:pt x="87118" y="1945844"/>
                    <a:pt x="0" y="1858726"/>
                    <a:pt x="0" y="1751260"/>
                  </a:cubicBezTo>
                  <a:lnTo>
                    <a:pt x="0" y="194584"/>
                  </a:lnTo>
                  <a:close/>
                </a:path>
              </a:pathLst>
            </a:custGeom>
            <a:solidFill>
              <a:sysClr val="window" lastClr="FFFFFF">
                <a:alpha val="90000"/>
                <a:hueOff val="0"/>
                <a:satOff val="0"/>
                <a:lumOff val="0"/>
                <a:alphaOff val="0"/>
              </a:sysClr>
            </a:solidFill>
            <a:ln w="19050" cap="rnd" cmpd="sng" algn="ctr">
              <a:solidFill>
                <a:srgbClr val="013B6B"/>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71292" tIns="171292" rIns="171292" bIns="171292" numCol="1" spcCol="1270" anchor="ctr" anchorCtr="0">
              <a:noAutofit/>
            </a:bodyPr>
            <a:lstStyle/>
            <a:p>
              <a:pPr marL="0" lvl="0" indent="0" algn="ctr" defTabSz="1333500">
                <a:lnSpc>
                  <a:spcPct val="90000"/>
                </a:lnSpc>
                <a:spcBef>
                  <a:spcPct val="0"/>
                </a:spcBef>
                <a:spcAft>
                  <a:spcPct val="35000"/>
                </a:spcAft>
                <a:buNone/>
              </a:pPr>
              <a:r>
                <a:rPr lang="en-US" sz="3000" kern="1200">
                  <a:solidFill>
                    <a:sysClr val="windowText" lastClr="000000">
                      <a:hueOff val="0"/>
                      <a:satOff val="0"/>
                      <a:lumOff val="0"/>
                      <a:alphaOff val="0"/>
                    </a:sysClr>
                  </a:solidFill>
                  <a:latin typeface="Century Gothic" panose="020B0502020202020204"/>
                  <a:ea typeface="+mn-ea"/>
                  <a:cs typeface="+mn-cs"/>
                </a:rPr>
                <a:t>Grants Management Officer (GMO)</a:t>
              </a:r>
            </a:p>
          </p:txBody>
        </p:sp>
      </p:grpSp>
      <p:sp>
        <p:nvSpPr>
          <p:cNvPr id="18" name="TextBox 17">
            <a:extLst>
              <a:ext uri="{FF2B5EF4-FFF2-40B4-BE49-F238E27FC236}">
                <a16:creationId xmlns:a16="http://schemas.microsoft.com/office/drawing/2014/main" id="{5625F5A9-7AF8-9DF3-85F2-73839E349A49}"/>
              </a:ext>
            </a:extLst>
          </p:cNvPr>
          <p:cNvSpPr txBox="1"/>
          <p:nvPr/>
        </p:nvSpPr>
        <p:spPr>
          <a:xfrm>
            <a:off x="4113111" y="6308209"/>
            <a:ext cx="3509807"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Understand Staff Roles</a:t>
            </a:r>
            <a:endParaRPr lang="en-US">
              <a:solidFill>
                <a:srgbClr val="20558A"/>
              </a:solidFill>
            </a:endParaRPr>
          </a:p>
        </p:txBody>
      </p:sp>
      <p:sp>
        <p:nvSpPr>
          <p:cNvPr id="4" name="Slide Number Placeholder 3">
            <a:extLst>
              <a:ext uri="{FF2B5EF4-FFF2-40B4-BE49-F238E27FC236}">
                <a16:creationId xmlns:a16="http://schemas.microsoft.com/office/drawing/2014/main" id="{40869713-9504-3707-9102-C93615A01457}"/>
              </a:ext>
            </a:extLst>
          </p:cNvPr>
          <p:cNvSpPr>
            <a:spLocks noGrp="1"/>
          </p:cNvSpPr>
          <p:nvPr>
            <p:ph type="sldNum" sz="quarter" idx="12"/>
          </p:nvPr>
        </p:nvSpPr>
        <p:spPr/>
        <p:txBody>
          <a:bodyPr/>
          <a:lstStyle/>
          <a:p>
            <a:fld id="{A7DDB576-49B3-42E2-89EA-6E35EA8EF806}" type="slidenum">
              <a:rPr lang="en-US" smtClean="0"/>
              <a:pPr/>
              <a:t>23</a:t>
            </a:fld>
            <a:endParaRPr lang="en-US"/>
          </a:p>
        </p:txBody>
      </p:sp>
    </p:spTree>
    <p:custDataLst>
      <p:tags r:id="rId1"/>
    </p:custDataLst>
    <p:extLst>
      <p:ext uri="{BB962C8B-B14F-4D97-AF65-F5344CB8AC3E}">
        <p14:creationId xmlns:p14="http://schemas.microsoft.com/office/powerpoint/2010/main" val="3063923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584045-B5EC-D26E-6873-3406E2D0A942}"/>
              </a:ext>
            </a:extLst>
          </p:cNvPr>
          <p:cNvSpPr>
            <a:spLocks noGrp="1"/>
          </p:cNvSpPr>
          <p:nvPr>
            <p:ph type="title"/>
          </p:nvPr>
        </p:nvSpPr>
        <p:spPr/>
        <p:txBody>
          <a:bodyPr/>
          <a:lstStyle/>
          <a:p>
            <a:r>
              <a:rPr lang="en-US"/>
              <a:t>Program Official (PO)</a:t>
            </a:r>
          </a:p>
        </p:txBody>
      </p:sp>
      <p:sp>
        <p:nvSpPr>
          <p:cNvPr id="3" name="Content Placeholder 2">
            <a:extLst>
              <a:ext uri="{FF2B5EF4-FFF2-40B4-BE49-F238E27FC236}">
                <a16:creationId xmlns:a16="http://schemas.microsoft.com/office/drawing/2014/main" id="{638BFA5F-A8EA-4F46-67CF-E8A7D359CBCE}"/>
              </a:ext>
            </a:extLst>
          </p:cNvPr>
          <p:cNvSpPr>
            <a:spLocks noGrp="1"/>
          </p:cNvSpPr>
          <p:nvPr>
            <p:ph sz="half" idx="1"/>
          </p:nvPr>
        </p:nvSpPr>
        <p:spPr>
          <a:xfrm>
            <a:off x="838201" y="1568450"/>
            <a:ext cx="4133850" cy="4351338"/>
          </a:xfrm>
        </p:spPr>
        <p:txBody>
          <a:bodyPr/>
          <a:lstStyle/>
          <a:p>
            <a:pPr marL="0" indent="0">
              <a:buNone/>
            </a:pPr>
            <a:r>
              <a:rPr lang="en-US" b="1">
                <a:solidFill>
                  <a:srgbClr val="013B6B"/>
                </a:solidFill>
              </a:rPr>
              <a:t>Responsibilities</a:t>
            </a:r>
          </a:p>
          <a:p>
            <a:pPr>
              <a:buClr>
                <a:srgbClr val="853A51"/>
              </a:buClr>
            </a:pPr>
            <a:r>
              <a:rPr lang="en-US" sz="2200"/>
              <a:t>Initiative development</a:t>
            </a:r>
          </a:p>
          <a:p>
            <a:pPr>
              <a:buClr>
                <a:srgbClr val="853A51"/>
              </a:buClr>
            </a:pPr>
            <a:r>
              <a:rPr lang="en-US" sz="2200"/>
              <a:t>Programmatic and scientific, guidance pre- and post-award</a:t>
            </a:r>
          </a:p>
          <a:p>
            <a:pPr>
              <a:buClr>
                <a:srgbClr val="853A51"/>
              </a:buClr>
            </a:pPr>
            <a:r>
              <a:rPr lang="en-US" sz="2200"/>
              <a:t>Work in partnership with grants management staff on post-award administration, including review of progress reports</a:t>
            </a:r>
          </a:p>
        </p:txBody>
      </p:sp>
      <p:sp>
        <p:nvSpPr>
          <p:cNvPr id="5" name="Content Placeholder 4">
            <a:extLst>
              <a:ext uri="{FF2B5EF4-FFF2-40B4-BE49-F238E27FC236}">
                <a16:creationId xmlns:a16="http://schemas.microsoft.com/office/drawing/2014/main" id="{37C6608E-D6FB-EE2F-410C-99185EE1D7BA}"/>
              </a:ext>
            </a:extLst>
          </p:cNvPr>
          <p:cNvSpPr>
            <a:spLocks noGrp="1"/>
          </p:cNvSpPr>
          <p:nvPr>
            <p:ph sz="half" idx="2"/>
          </p:nvPr>
        </p:nvSpPr>
        <p:spPr>
          <a:xfrm>
            <a:off x="4972051" y="1568450"/>
            <a:ext cx="6905624" cy="4784725"/>
          </a:xfrm>
        </p:spPr>
        <p:txBody>
          <a:bodyPr>
            <a:normAutofit/>
          </a:bodyPr>
          <a:lstStyle/>
          <a:p>
            <a:pPr marL="0" indent="0">
              <a:buNone/>
            </a:pPr>
            <a:r>
              <a:rPr lang="en-US" b="1">
                <a:solidFill>
                  <a:srgbClr val="013B6B"/>
                </a:solidFill>
              </a:rPr>
              <a:t>When to contact</a:t>
            </a:r>
          </a:p>
          <a:p>
            <a:pPr>
              <a:lnSpc>
                <a:spcPct val="110000"/>
              </a:lnSpc>
              <a:buClr>
                <a:srgbClr val="853A51"/>
              </a:buClr>
            </a:pPr>
            <a:r>
              <a:rPr lang="en-US" sz="2200"/>
              <a:t>To help identify an appropriate grant program </a:t>
            </a:r>
          </a:p>
          <a:p>
            <a:pPr>
              <a:lnSpc>
                <a:spcPct val="110000"/>
              </a:lnSpc>
              <a:buClr>
                <a:srgbClr val="853A51"/>
              </a:buClr>
            </a:pPr>
            <a:r>
              <a:rPr lang="en-US" sz="2200"/>
              <a:t>To obtain input on fit within the mission and priorities of IC</a:t>
            </a:r>
          </a:p>
          <a:p>
            <a:pPr>
              <a:lnSpc>
                <a:spcPct val="110000"/>
              </a:lnSpc>
              <a:buClr>
                <a:srgbClr val="853A51"/>
              </a:buClr>
            </a:pPr>
            <a:r>
              <a:rPr lang="en-US" sz="2200"/>
              <a:t>To discuss the outcome of review after receiving and reviewing your summary statement</a:t>
            </a:r>
          </a:p>
          <a:p>
            <a:pPr>
              <a:lnSpc>
                <a:spcPct val="110000"/>
              </a:lnSpc>
              <a:buClr>
                <a:srgbClr val="853A51"/>
              </a:buClr>
            </a:pPr>
            <a:r>
              <a:rPr lang="en-US" sz="2200"/>
              <a:t>To talk about progress or scientific and administrative issues that arise with the grant post-award</a:t>
            </a:r>
          </a:p>
        </p:txBody>
      </p:sp>
      <p:sp>
        <p:nvSpPr>
          <p:cNvPr id="6" name="TextBox 5">
            <a:extLst>
              <a:ext uri="{FF2B5EF4-FFF2-40B4-BE49-F238E27FC236}">
                <a16:creationId xmlns:a16="http://schemas.microsoft.com/office/drawing/2014/main" id="{D35E2C9F-DE7E-199C-044C-7ED5FD95CC09}"/>
              </a:ext>
            </a:extLst>
          </p:cNvPr>
          <p:cNvSpPr txBox="1"/>
          <p:nvPr/>
        </p:nvSpPr>
        <p:spPr>
          <a:xfrm>
            <a:off x="3153609" y="6352143"/>
            <a:ext cx="5336141"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Understand Staff Roles - Program Officials</a:t>
            </a:r>
            <a:r>
              <a:rPr lang="en-US">
                <a:solidFill>
                  <a:srgbClr val="20558A"/>
                </a:solidFill>
              </a:rPr>
              <a:t> </a:t>
            </a:r>
          </a:p>
        </p:txBody>
      </p:sp>
      <p:sp>
        <p:nvSpPr>
          <p:cNvPr id="2" name="Slide Number Placeholder 1">
            <a:extLst>
              <a:ext uri="{FF2B5EF4-FFF2-40B4-BE49-F238E27FC236}">
                <a16:creationId xmlns:a16="http://schemas.microsoft.com/office/drawing/2014/main" id="{1AFDA3F3-F683-8342-087B-803F08F2BA9F}"/>
              </a:ext>
            </a:extLst>
          </p:cNvPr>
          <p:cNvSpPr>
            <a:spLocks noGrp="1"/>
          </p:cNvSpPr>
          <p:nvPr>
            <p:ph type="sldNum" sz="quarter" idx="12"/>
          </p:nvPr>
        </p:nvSpPr>
        <p:spPr/>
        <p:txBody>
          <a:bodyPr/>
          <a:lstStyle/>
          <a:p>
            <a:fld id="{A7DDB576-49B3-42E2-89EA-6E35EA8EF806}" type="slidenum">
              <a:rPr lang="en-US" smtClean="0"/>
              <a:pPr/>
              <a:t>24</a:t>
            </a:fld>
            <a:endParaRPr lang="en-US"/>
          </a:p>
        </p:txBody>
      </p:sp>
    </p:spTree>
    <p:custDataLst>
      <p:tags r:id="rId1"/>
    </p:custDataLst>
    <p:extLst>
      <p:ext uri="{BB962C8B-B14F-4D97-AF65-F5344CB8AC3E}">
        <p14:creationId xmlns:p14="http://schemas.microsoft.com/office/powerpoint/2010/main" val="3139476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584045-B5EC-D26E-6873-3406E2D0A942}"/>
              </a:ext>
            </a:extLst>
          </p:cNvPr>
          <p:cNvSpPr>
            <a:spLocks noGrp="1"/>
          </p:cNvSpPr>
          <p:nvPr>
            <p:ph type="title"/>
          </p:nvPr>
        </p:nvSpPr>
        <p:spPr/>
        <p:txBody>
          <a:bodyPr/>
          <a:lstStyle/>
          <a:p>
            <a:r>
              <a:rPr lang="en-US"/>
              <a:t>Scientific Review Officer (SRO)</a:t>
            </a:r>
          </a:p>
        </p:txBody>
      </p:sp>
      <p:sp>
        <p:nvSpPr>
          <p:cNvPr id="3" name="Content Placeholder 2">
            <a:extLst>
              <a:ext uri="{FF2B5EF4-FFF2-40B4-BE49-F238E27FC236}">
                <a16:creationId xmlns:a16="http://schemas.microsoft.com/office/drawing/2014/main" id="{638BFA5F-A8EA-4F46-67CF-E8A7D359CBCE}"/>
              </a:ext>
            </a:extLst>
          </p:cNvPr>
          <p:cNvSpPr>
            <a:spLocks noGrp="1"/>
          </p:cNvSpPr>
          <p:nvPr>
            <p:ph sz="half" idx="1"/>
          </p:nvPr>
        </p:nvSpPr>
        <p:spPr>
          <a:xfrm>
            <a:off x="838200" y="1825625"/>
            <a:ext cx="4857749" cy="4351338"/>
          </a:xfrm>
        </p:spPr>
        <p:txBody>
          <a:bodyPr>
            <a:normAutofit/>
          </a:bodyPr>
          <a:lstStyle/>
          <a:p>
            <a:pPr marL="0" indent="0">
              <a:buNone/>
            </a:pPr>
            <a:r>
              <a:rPr lang="en-US" b="1">
                <a:solidFill>
                  <a:srgbClr val="013B6B"/>
                </a:solidFill>
              </a:rPr>
              <a:t>Responsibilities</a:t>
            </a:r>
          </a:p>
          <a:p>
            <a:r>
              <a:rPr lang="en-US" sz="2200"/>
              <a:t>Review applications for completeness and conformance with application requirements</a:t>
            </a:r>
          </a:p>
          <a:p>
            <a:r>
              <a:rPr lang="en-US" sz="2200"/>
              <a:t>Ensure fair and unbiased evaluation of scientific and technical merit</a:t>
            </a:r>
          </a:p>
          <a:p>
            <a:r>
              <a:rPr lang="en-US" sz="2200"/>
              <a:t>Provide a summary of the evaluation in the form of summary statements for applicants</a:t>
            </a:r>
          </a:p>
        </p:txBody>
      </p:sp>
      <p:sp>
        <p:nvSpPr>
          <p:cNvPr id="5" name="Content Placeholder 4">
            <a:extLst>
              <a:ext uri="{FF2B5EF4-FFF2-40B4-BE49-F238E27FC236}">
                <a16:creationId xmlns:a16="http://schemas.microsoft.com/office/drawing/2014/main" id="{37C6608E-D6FB-EE2F-410C-99185EE1D7BA}"/>
              </a:ext>
            </a:extLst>
          </p:cNvPr>
          <p:cNvSpPr>
            <a:spLocks noGrp="1"/>
          </p:cNvSpPr>
          <p:nvPr>
            <p:ph sz="half" idx="2"/>
          </p:nvPr>
        </p:nvSpPr>
        <p:spPr>
          <a:xfrm>
            <a:off x="5791200" y="1825626"/>
            <a:ext cx="5362576" cy="3946524"/>
          </a:xfrm>
        </p:spPr>
        <p:txBody>
          <a:bodyPr>
            <a:normAutofit/>
          </a:bodyPr>
          <a:lstStyle/>
          <a:p>
            <a:pPr marL="0" indent="0">
              <a:buNone/>
            </a:pPr>
            <a:r>
              <a:rPr lang="en-US" b="1">
                <a:solidFill>
                  <a:srgbClr val="013B6B"/>
                </a:solidFill>
              </a:rPr>
              <a:t>When to contact</a:t>
            </a:r>
          </a:p>
          <a:p>
            <a:pPr>
              <a:lnSpc>
                <a:spcPct val="110000"/>
              </a:lnSpc>
            </a:pPr>
            <a:r>
              <a:rPr lang="en-US" sz="2200"/>
              <a:t>To discuss the review assignment</a:t>
            </a:r>
          </a:p>
          <a:p>
            <a:pPr>
              <a:lnSpc>
                <a:spcPct val="110000"/>
              </a:lnSpc>
            </a:pPr>
            <a:r>
              <a:rPr lang="en-US" sz="2200"/>
              <a:t>To request permission to send additional/corrective materials after reviewing the post-submission materials policy</a:t>
            </a:r>
          </a:p>
          <a:p>
            <a:pPr>
              <a:lnSpc>
                <a:spcPct val="110000"/>
              </a:lnSpc>
            </a:pPr>
            <a:r>
              <a:rPr lang="en-US" sz="2200"/>
              <a:t>To discuss review concerns (e.g., expertise needed on the review panel, conflicts, reviewers that may have bias)</a:t>
            </a:r>
          </a:p>
        </p:txBody>
      </p:sp>
      <p:sp>
        <p:nvSpPr>
          <p:cNvPr id="8" name="TextBox 7">
            <a:extLst>
              <a:ext uri="{FF2B5EF4-FFF2-40B4-BE49-F238E27FC236}">
                <a16:creationId xmlns:a16="http://schemas.microsoft.com/office/drawing/2014/main" id="{35D7FECC-103F-373E-32BE-798AB0A696D4}"/>
              </a:ext>
            </a:extLst>
          </p:cNvPr>
          <p:cNvSpPr txBox="1"/>
          <p:nvPr/>
        </p:nvSpPr>
        <p:spPr>
          <a:xfrm>
            <a:off x="3097711" y="6356350"/>
            <a:ext cx="5996578" cy="369332"/>
          </a:xfrm>
          <a:prstGeom prst="rect">
            <a:avLst/>
          </a:prstGeom>
          <a:solidFill>
            <a:srgbClr val="C9E1E0"/>
          </a:solidFill>
        </p:spPr>
        <p:txBody>
          <a:bodyPr wrap="none" rtlCol="0">
            <a:spAutoFit/>
          </a:bodyPr>
          <a:lstStyle/>
          <a:p>
            <a:r>
              <a:rPr lang="en-US"/>
              <a:t>Learn more: </a:t>
            </a:r>
            <a:r>
              <a:rPr lang="en-US">
                <a:hlinkClick r:id="rId3"/>
              </a:rPr>
              <a:t>Understand Staff Roles - Scientific Review Officer</a:t>
            </a:r>
            <a:r>
              <a:rPr lang="en-US"/>
              <a:t> </a:t>
            </a:r>
          </a:p>
        </p:txBody>
      </p:sp>
      <p:sp>
        <p:nvSpPr>
          <p:cNvPr id="2" name="Slide Number Placeholder 1">
            <a:extLst>
              <a:ext uri="{FF2B5EF4-FFF2-40B4-BE49-F238E27FC236}">
                <a16:creationId xmlns:a16="http://schemas.microsoft.com/office/drawing/2014/main" id="{1AFDA3F3-F683-8342-087B-803F08F2BA9F}"/>
              </a:ext>
            </a:extLst>
          </p:cNvPr>
          <p:cNvSpPr>
            <a:spLocks noGrp="1"/>
          </p:cNvSpPr>
          <p:nvPr>
            <p:ph type="sldNum" sz="quarter" idx="12"/>
          </p:nvPr>
        </p:nvSpPr>
        <p:spPr/>
        <p:txBody>
          <a:bodyPr/>
          <a:lstStyle/>
          <a:p>
            <a:fld id="{A7DDB576-49B3-42E2-89EA-6E35EA8EF806}" type="slidenum">
              <a:rPr lang="en-US" smtClean="0"/>
              <a:pPr/>
              <a:t>25</a:t>
            </a:fld>
            <a:endParaRPr lang="en-US"/>
          </a:p>
        </p:txBody>
      </p:sp>
    </p:spTree>
    <p:custDataLst>
      <p:tags r:id="rId1"/>
    </p:custDataLst>
    <p:extLst>
      <p:ext uri="{BB962C8B-B14F-4D97-AF65-F5344CB8AC3E}">
        <p14:creationId xmlns:p14="http://schemas.microsoft.com/office/powerpoint/2010/main" val="2925052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584045-B5EC-D26E-6873-3406E2D0A942}"/>
              </a:ext>
            </a:extLst>
          </p:cNvPr>
          <p:cNvSpPr>
            <a:spLocks noGrp="1"/>
          </p:cNvSpPr>
          <p:nvPr>
            <p:ph type="title"/>
          </p:nvPr>
        </p:nvSpPr>
        <p:spPr/>
        <p:txBody>
          <a:bodyPr/>
          <a:lstStyle/>
          <a:p>
            <a:r>
              <a:rPr lang="en-US"/>
              <a:t>Grants Management Officer (GMO)</a:t>
            </a:r>
          </a:p>
        </p:txBody>
      </p:sp>
      <p:sp>
        <p:nvSpPr>
          <p:cNvPr id="3" name="Content Placeholder 2">
            <a:extLst>
              <a:ext uri="{FF2B5EF4-FFF2-40B4-BE49-F238E27FC236}">
                <a16:creationId xmlns:a16="http://schemas.microsoft.com/office/drawing/2014/main" id="{638BFA5F-A8EA-4F46-67CF-E8A7D359CBCE}"/>
              </a:ext>
            </a:extLst>
          </p:cNvPr>
          <p:cNvSpPr>
            <a:spLocks noGrp="1"/>
          </p:cNvSpPr>
          <p:nvPr>
            <p:ph sz="half" idx="1"/>
          </p:nvPr>
        </p:nvSpPr>
        <p:spPr>
          <a:xfrm>
            <a:off x="838200" y="1825625"/>
            <a:ext cx="4857749" cy="4351338"/>
          </a:xfrm>
        </p:spPr>
        <p:txBody>
          <a:bodyPr>
            <a:normAutofit/>
          </a:bodyPr>
          <a:lstStyle/>
          <a:p>
            <a:pPr marL="0" indent="0">
              <a:buClr>
                <a:srgbClr val="853A51"/>
              </a:buClr>
              <a:buNone/>
            </a:pPr>
            <a:r>
              <a:rPr lang="en-US" b="1">
                <a:solidFill>
                  <a:srgbClr val="013B6B"/>
                </a:solidFill>
              </a:rPr>
              <a:t>Responsibilities</a:t>
            </a:r>
          </a:p>
          <a:p>
            <a:pPr>
              <a:buClr>
                <a:srgbClr val="853A51"/>
              </a:buClr>
            </a:pPr>
            <a:r>
              <a:rPr lang="en-US" sz="2200"/>
              <a:t>Evaluate applications for administrative content and compliance with policy</a:t>
            </a:r>
          </a:p>
          <a:p>
            <a:pPr>
              <a:buClr>
                <a:srgbClr val="853A51"/>
              </a:buClr>
            </a:pPr>
            <a:r>
              <a:rPr lang="en-US" sz="2200"/>
              <a:t>Negotiate awards</a:t>
            </a:r>
          </a:p>
          <a:p>
            <a:pPr>
              <a:buClr>
                <a:srgbClr val="853A51"/>
              </a:buClr>
            </a:pPr>
            <a:r>
              <a:rPr lang="en-US" sz="2200"/>
              <a:t>Interpret grants administration policies</a:t>
            </a:r>
          </a:p>
        </p:txBody>
      </p:sp>
      <p:sp>
        <p:nvSpPr>
          <p:cNvPr id="5" name="Content Placeholder 4">
            <a:extLst>
              <a:ext uri="{FF2B5EF4-FFF2-40B4-BE49-F238E27FC236}">
                <a16:creationId xmlns:a16="http://schemas.microsoft.com/office/drawing/2014/main" id="{37C6608E-D6FB-EE2F-410C-99185EE1D7BA}"/>
              </a:ext>
            </a:extLst>
          </p:cNvPr>
          <p:cNvSpPr>
            <a:spLocks noGrp="1"/>
          </p:cNvSpPr>
          <p:nvPr>
            <p:ph sz="half" idx="2"/>
          </p:nvPr>
        </p:nvSpPr>
        <p:spPr>
          <a:xfrm>
            <a:off x="5791200" y="1825626"/>
            <a:ext cx="5362576" cy="3946524"/>
          </a:xfrm>
        </p:spPr>
        <p:txBody>
          <a:bodyPr>
            <a:normAutofit/>
          </a:bodyPr>
          <a:lstStyle/>
          <a:p>
            <a:pPr marL="0" indent="0">
              <a:buClr>
                <a:srgbClr val="853A51"/>
              </a:buClr>
              <a:buNone/>
            </a:pPr>
            <a:r>
              <a:rPr lang="en-US" b="1">
                <a:solidFill>
                  <a:srgbClr val="013B6B"/>
                </a:solidFill>
              </a:rPr>
              <a:t>When to contact</a:t>
            </a:r>
          </a:p>
          <a:p>
            <a:pPr>
              <a:lnSpc>
                <a:spcPct val="110000"/>
              </a:lnSpc>
              <a:buClr>
                <a:srgbClr val="853A51"/>
              </a:buClr>
            </a:pPr>
            <a:r>
              <a:rPr lang="en-US" sz="2200"/>
              <a:t>To discuss financial or grants administration issues</a:t>
            </a:r>
          </a:p>
          <a:p>
            <a:pPr>
              <a:lnSpc>
                <a:spcPct val="110000"/>
              </a:lnSpc>
              <a:buClr>
                <a:srgbClr val="853A51"/>
              </a:buClr>
            </a:pPr>
            <a:r>
              <a:rPr lang="en-US" sz="2200"/>
              <a:t>For interpretation of grants policies</a:t>
            </a:r>
          </a:p>
        </p:txBody>
      </p:sp>
      <p:sp>
        <p:nvSpPr>
          <p:cNvPr id="6" name="TextBox 5">
            <a:extLst>
              <a:ext uri="{FF2B5EF4-FFF2-40B4-BE49-F238E27FC236}">
                <a16:creationId xmlns:a16="http://schemas.microsoft.com/office/drawing/2014/main" id="{3CDE10FB-6FAB-6773-96FB-6F9CC96F9421}"/>
              </a:ext>
            </a:extLst>
          </p:cNvPr>
          <p:cNvSpPr txBox="1"/>
          <p:nvPr/>
        </p:nvSpPr>
        <p:spPr>
          <a:xfrm>
            <a:off x="3198127" y="6356350"/>
            <a:ext cx="6359626"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Understand Staff Roles - Grants Management Officer</a:t>
            </a:r>
            <a:r>
              <a:rPr lang="en-US">
                <a:solidFill>
                  <a:srgbClr val="20558A"/>
                </a:solidFill>
              </a:rPr>
              <a:t> </a:t>
            </a:r>
          </a:p>
        </p:txBody>
      </p:sp>
      <p:sp>
        <p:nvSpPr>
          <p:cNvPr id="2" name="Slide Number Placeholder 1">
            <a:extLst>
              <a:ext uri="{FF2B5EF4-FFF2-40B4-BE49-F238E27FC236}">
                <a16:creationId xmlns:a16="http://schemas.microsoft.com/office/drawing/2014/main" id="{1AFDA3F3-F683-8342-087B-803F08F2BA9F}"/>
              </a:ext>
            </a:extLst>
          </p:cNvPr>
          <p:cNvSpPr>
            <a:spLocks noGrp="1"/>
          </p:cNvSpPr>
          <p:nvPr>
            <p:ph type="sldNum" sz="quarter" idx="12"/>
          </p:nvPr>
        </p:nvSpPr>
        <p:spPr/>
        <p:txBody>
          <a:bodyPr/>
          <a:lstStyle/>
          <a:p>
            <a:fld id="{A7DDB576-49B3-42E2-89EA-6E35EA8EF806}" type="slidenum">
              <a:rPr lang="en-US" smtClean="0"/>
              <a:pPr/>
              <a:t>26</a:t>
            </a:fld>
            <a:endParaRPr lang="en-US"/>
          </a:p>
        </p:txBody>
      </p:sp>
    </p:spTree>
    <p:custDataLst>
      <p:tags r:id="rId1"/>
    </p:custDataLst>
    <p:extLst>
      <p:ext uri="{BB962C8B-B14F-4D97-AF65-F5344CB8AC3E}">
        <p14:creationId xmlns:p14="http://schemas.microsoft.com/office/powerpoint/2010/main" val="3105980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B5BDE-E850-E297-7491-19FAC4CE2D93}"/>
              </a:ext>
            </a:extLst>
          </p:cNvPr>
          <p:cNvSpPr>
            <a:spLocks noGrp="1"/>
          </p:cNvSpPr>
          <p:nvPr>
            <p:ph type="title"/>
          </p:nvPr>
        </p:nvSpPr>
        <p:spPr>
          <a:xfrm>
            <a:off x="838199" y="136525"/>
            <a:ext cx="10515600" cy="1325563"/>
          </a:xfrm>
        </p:spPr>
        <p:txBody>
          <a:bodyPr/>
          <a:lstStyle/>
          <a:p>
            <a:r>
              <a:rPr lang="en-US"/>
              <a:t>Organizations: Get Registered!</a:t>
            </a:r>
          </a:p>
        </p:txBody>
      </p:sp>
      <p:sp>
        <p:nvSpPr>
          <p:cNvPr id="6" name="TextBox 5">
            <a:extLst>
              <a:ext uri="{FF2B5EF4-FFF2-40B4-BE49-F238E27FC236}">
                <a16:creationId xmlns:a16="http://schemas.microsoft.com/office/drawing/2014/main" id="{D62750F3-C533-4D73-CEBB-780FEB3B8484}"/>
              </a:ext>
            </a:extLst>
          </p:cNvPr>
          <p:cNvSpPr txBox="1"/>
          <p:nvPr/>
        </p:nvSpPr>
        <p:spPr>
          <a:xfrm>
            <a:off x="908339" y="1206915"/>
            <a:ext cx="8477770" cy="523220"/>
          </a:xfrm>
          <a:prstGeom prst="rect">
            <a:avLst/>
          </a:prstGeom>
          <a:solidFill>
            <a:schemeClr val="bg1"/>
          </a:solidFill>
        </p:spPr>
        <p:txBody>
          <a:bodyPr wrap="none" rtlCol="0">
            <a:spAutoFit/>
          </a:bodyPr>
          <a:lstStyle/>
          <a:p>
            <a:r>
              <a:rPr lang="en-US" sz="2800">
                <a:solidFill>
                  <a:srgbClr val="853A51"/>
                </a:solidFill>
              </a:rPr>
              <a:t>Can take 6 weeks or more. If not yet in place, get started.</a:t>
            </a:r>
          </a:p>
        </p:txBody>
      </p:sp>
      <p:sp>
        <p:nvSpPr>
          <p:cNvPr id="2" name="Content Placeholder 1">
            <a:extLst>
              <a:ext uri="{FF2B5EF4-FFF2-40B4-BE49-F238E27FC236}">
                <a16:creationId xmlns:a16="http://schemas.microsoft.com/office/drawing/2014/main" id="{40BDEF32-123E-57F3-18B7-DF227410A1AF}"/>
              </a:ext>
            </a:extLst>
          </p:cNvPr>
          <p:cNvSpPr>
            <a:spLocks noGrp="1"/>
          </p:cNvSpPr>
          <p:nvPr>
            <p:ph idx="1"/>
          </p:nvPr>
        </p:nvSpPr>
        <p:spPr>
          <a:xfrm>
            <a:off x="838200" y="2085976"/>
            <a:ext cx="10947400" cy="4527260"/>
          </a:xfrm>
        </p:spPr>
        <p:txBody>
          <a:bodyPr>
            <a:normAutofit/>
          </a:bodyPr>
          <a:lstStyle/>
          <a:p>
            <a:r>
              <a:rPr lang="en-US" b="1"/>
              <a:t>System for Award Management (SAM)</a:t>
            </a:r>
          </a:p>
          <a:p>
            <a:pPr marL="685800" lvl="1" indent="-228600">
              <a:buFont typeface="Courier New" panose="02070309020205020404" pitchFamily="49" charset="0"/>
              <a:buChar char="o"/>
            </a:pPr>
            <a:r>
              <a:rPr lang="en-US"/>
              <a:t>Needed to do business with the U.S. government</a:t>
            </a:r>
          </a:p>
          <a:p>
            <a:pPr marL="685800" lvl="1" indent="-228600">
              <a:buFont typeface="Courier New" panose="02070309020205020404" pitchFamily="49" charset="0"/>
              <a:buChar char="o"/>
            </a:pPr>
            <a:r>
              <a:rPr lang="en-US"/>
              <a:t>Requires annual renewal</a:t>
            </a:r>
          </a:p>
          <a:p>
            <a:r>
              <a:rPr lang="en-US" b="1"/>
              <a:t>Grants.gov</a:t>
            </a:r>
          </a:p>
          <a:p>
            <a:pPr marL="685800" lvl="1" indent="-228600">
              <a:buFont typeface="Courier New" panose="02070309020205020404" pitchFamily="49" charset="0"/>
              <a:buChar char="o"/>
            </a:pPr>
            <a:r>
              <a:rPr lang="en-US"/>
              <a:t>Required to submit grant applications</a:t>
            </a:r>
          </a:p>
          <a:p>
            <a:r>
              <a:rPr lang="en-US" b="1"/>
              <a:t>eRA Commons</a:t>
            </a:r>
          </a:p>
          <a:p>
            <a:pPr marL="685800" lvl="1" indent="-228600">
              <a:buFont typeface="Courier New" panose="02070309020205020404" pitchFamily="49" charset="0"/>
              <a:buChar char="o"/>
            </a:pPr>
            <a:r>
              <a:rPr lang="en-US"/>
              <a:t>Required to do business with NIH</a:t>
            </a:r>
          </a:p>
          <a:p>
            <a:r>
              <a:rPr lang="en-US" b="1"/>
              <a:t>Small Business Administration (SBA)</a:t>
            </a:r>
          </a:p>
          <a:p>
            <a:pPr marL="685800" lvl="1" indent="-228600">
              <a:buFont typeface="Courier New" panose="02070309020205020404" pitchFamily="49" charset="0"/>
              <a:buChar char="o"/>
            </a:pPr>
            <a:r>
              <a:rPr lang="en-US"/>
              <a:t>Required for applications to NIH Small Business Technology Transfer (STTR), Small Business Innovation Research (SBIR), and Commercialization Readiness Pilot (CRP) programs</a:t>
            </a:r>
          </a:p>
        </p:txBody>
      </p:sp>
      <p:sp>
        <p:nvSpPr>
          <p:cNvPr id="7" name="TextBox 6">
            <a:extLst>
              <a:ext uri="{FF2B5EF4-FFF2-40B4-BE49-F238E27FC236}">
                <a16:creationId xmlns:a16="http://schemas.microsoft.com/office/drawing/2014/main" id="{CF736E71-A2DB-4591-AC22-A919A52B7B55}"/>
              </a:ext>
            </a:extLst>
          </p:cNvPr>
          <p:cNvSpPr txBox="1"/>
          <p:nvPr/>
        </p:nvSpPr>
        <p:spPr>
          <a:xfrm>
            <a:off x="3300839" y="6359525"/>
            <a:ext cx="3792000"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Organization Registration</a:t>
            </a:r>
            <a:r>
              <a:rPr lang="en-US">
                <a:solidFill>
                  <a:srgbClr val="20558A"/>
                </a:solidFill>
              </a:rPr>
              <a:t> </a:t>
            </a:r>
          </a:p>
        </p:txBody>
      </p:sp>
      <p:sp>
        <p:nvSpPr>
          <p:cNvPr id="4" name="Slide Number Placeholder 3">
            <a:extLst>
              <a:ext uri="{FF2B5EF4-FFF2-40B4-BE49-F238E27FC236}">
                <a16:creationId xmlns:a16="http://schemas.microsoft.com/office/drawing/2014/main" id="{808272F5-70FB-242A-72C9-E630CF459652}"/>
              </a:ext>
            </a:extLst>
          </p:cNvPr>
          <p:cNvSpPr>
            <a:spLocks noGrp="1"/>
          </p:cNvSpPr>
          <p:nvPr>
            <p:ph type="sldNum" sz="quarter" idx="12"/>
          </p:nvPr>
        </p:nvSpPr>
        <p:spPr/>
        <p:txBody>
          <a:bodyPr/>
          <a:lstStyle/>
          <a:p>
            <a:fld id="{A7DDB576-49B3-42E2-89EA-6E35EA8EF806}" type="slidenum">
              <a:rPr lang="en-US" smtClean="0"/>
              <a:pPr/>
              <a:t>27</a:t>
            </a:fld>
            <a:endParaRPr lang="en-US"/>
          </a:p>
        </p:txBody>
      </p:sp>
    </p:spTree>
    <p:custDataLst>
      <p:tags r:id="rId1"/>
    </p:custDataLst>
    <p:extLst>
      <p:ext uri="{BB962C8B-B14F-4D97-AF65-F5344CB8AC3E}">
        <p14:creationId xmlns:p14="http://schemas.microsoft.com/office/powerpoint/2010/main" val="3705600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B5BDE-E850-E297-7491-19FAC4CE2D93}"/>
              </a:ext>
            </a:extLst>
          </p:cNvPr>
          <p:cNvSpPr>
            <a:spLocks noGrp="1"/>
          </p:cNvSpPr>
          <p:nvPr>
            <p:ph type="title"/>
          </p:nvPr>
        </p:nvSpPr>
        <p:spPr/>
        <p:txBody>
          <a:bodyPr/>
          <a:lstStyle/>
          <a:p>
            <a:r>
              <a:rPr lang="en-US"/>
              <a:t>Individuals: Get Registered!</a:t>
            </a:r>
          </a:p>
        </p:txBody>
      </p:sp>
      <p:sp>
        <p:nvSpPr>
          <p:cNvPr id="2" name="Content Placeholder 1">
            <a:extLst>
              <a:ext uri="{FF2B5EF4-FFF2-40B4-BE49-F238E27FC236}">
                <a16:creationId xmlns:a16="http://schemas.microsoft.com/office/drawing/2014/main" id="{40BDEF32-123E-57F3-18B7-DF227410A1AF}"/>
              </a:ext>
            </a:extLst>
          </p:cNvPr>
          <p:cNvSpPr>
            <a:spLocks noGrp="1"/>
          </p:cNvSpPr>
          <p:nvPr>
            <p:ph idx="1"/>
          </p:nvPr>
        </p:nvSpPr>
        <p:spPr>
          <a:xfrm>
            <a:off x="838199" y="1533526"/>
            <a:ext cx="10737915" cy="3773766"/>
          </a:xfrm>
        </p:spPr>
        <p:txBody>
          <a:bodyPr>
            <a:normAutofit/>
          </a:bodyPr>
          <a:lstStyle/>
          <a:p>
            <a:pPr marL="0" indent="0">
              <a:buNone/>
            </a:pPr>
            <a:r>
              <a:rPr lang="en-US"/>
              <a:t>Some individuals may require accounts in the various systems.</a:t>
            </a:r>
          </a:p>
          <a:p>
            <a:pPr marL="0" indent="0">
              <a:buNone/>
            </a:pPr>
            <a:endParaRPr lang="en-US" sz="1000"/>
          </a:p>
          <a:p>
            <a:r>
              <a:rPr lang="en-US"/>
              <a:t>Grants.gov examples (not comprehensive)</a:t>
            </a:r>
          </a:p>
          <a:p>
            <a:pPr marL="685800" lvl="1" indent="-228600">
              <a:buFont typeface="Courier New" panose="02070309020205020404" pitchFamily="49" charset="0"/>
              <a:buChar char="o"/>
            </a:pPr>
            <a:r>
              <a:rPr lang="en-US"/>
              <a:t>Authorized organization representatives (AORs) who sign and submit applications</a:t>
            </a:r>
          </a:p>
          <a:p>
            <a:r>
              <a:rPr lang="en-US"/>
              <a:t>eRA Commons examples (not comprehensive)</a:t>
            </a:r>
          </a:p>
          <a:p>
            <a:pPr marL="685800" lvl="1" indent="-228600">
              <a:buFont typeface="Courier New" panose="02070309020205020404" pitchFamily="49" charset="0"/>
              <a:buChar char="o"/>
            </a:pPr>
            <a:r>
              <a:rPr lang="en-US"/>
              <a:t>Signing officials (SOs) who sign and submit applications and subsequent grant documents and reports</a:t>
            </a:r>
          </a:p>
          <a:p>
            <a:pPr marL="685800" lvl="1" indent="-228600">
              <a:buFont typeface="Courier New" panose="02070309020205020404" pitchFamily="49" charset="0"/>
              <a:buChar char="o"/>
            </a:pPr>
            <a:r>
              <a:rPr lang="en-US"/>
              <a:t>All senior/key individuals named on a grant application</a:t>
            </a:r>
          </a:p>
          <a:p>
            <a:pPr lvl="1"/>
            <a:endParaRPr lang="en-US"/>
          </a:p>
          <a:p>
            <a:pPr lvl="2"/>
            <a:endParaRPr lang="en-US"/>
          </a:p>
        </p:txBody>
      </p:sp>
      <p:sp>
        <p:nvSpPr>
          <p:cNvPr id="6" name="TextBox 5">
            <a:extLst>
              <a:ext uri="{FF2B5EF4-FFF2-40B4-BE49-F238E27FC236}">
                <a16:creationId xmlns:a16="http://schemas.microsoft.com/office/drawing/2014/main" id="{1EFAA6C1-6EB8-DD7A-EDE2-FBD903AD8D29}"/>
              </a:ext>
            </a:extLst>
          </p:cNvPr>
          <p:cNvSpPr txBox="1"/>
          <p:nvPr/>
        </p:nvSpPr>
        <p:spPr>
          <a:xfrm>
            <a:off x="1565536" y="4524455"/>
            <a:ext cx="10197839" cy="1200329"/>
          </a:xfrm>
          <a:prstGeom prst="rect">
            <a:avLst/>
          </a:prstGeom>
          <a:solidFill>
            <a:schemeClr val="accent1">
              <a:lumMod val="20000"/>
              <a:lumOff val="80000"/>
            </a:schemeClr>
          </a:solidFill>
        </p:spPr>
        <p:txBody>
          <a:bodyPr wrap="square" rtlCol="0">
            <a:spAutoFit/>
          </a:bodyPr>
          <a:lstStyle/>
          <a:p>
            <a:r>
              <a:rPr lang="en-US"/>
              <a:t>Application due dates on/after May 25, 2025: Required use of </a:t>
            </a:r>
            <a:r>
              <a:rPr lang="en-US" err="1">
                <a:solidFill>
                  <a:srgbClr val="20558A"/>
                </a:solidFill>
                <a:hlinkClick r:id="rId3">
                  <a:extLst>
                    <a:ext uri="{A12FA001-AC4F-418D-AE19-62706E023703}">
                      <ahyp:hlinkClr xmlns:ahyp="http://schemas.microsoft.com/office/drawing/2018/hyperlinkcolor" val="tx"/>
                    </a:ext>
                  </a:extLst>
                </a:hlinkClick>
              </a:rPr>
              <a:t>SciENcv</a:t>
            </a:r>
            <a:r>
              <a:rPr lang="en-US"/>
              <a:t> to prepare biosketch and other support documents. All senior key named on an application must have an </a:t>
            </a:r>
            <a:r>
              <a:rPr lang="en-US">
                <a:solidFill>
                  <a:srgbClr val="20558A"/>
                </a:solidFill>
                <a:hlinkClick r:id="rId4">
                  <a:extLst>
                    <a:ext uri="{A12FA001-AC4F-418D-AE19-62706E023703}">
                      <ahyp:hlinkClr xmlns:ahyp="http://schemas.microsoft.com/office/drawing/2018/hyperlinkcolor" val="tx"/>
                    </a:ext>
                  </a:extLst>
                </a:hlinkClick>
              </a:rPr>
              <a:t>ORCID</a:t>
            </a:r>
            <a:r>
              <a:rPr lang="en-US"/>
              <a:t> that is linked to their eRA Commons account. See </a:t>
            </a:r>
            <a:r>
              <a:rPr lang="en-US">
                <a:solidFill>
                  <a:srgbClr val="20558A"/>
                </a:solidFill>
                <a:hlinkClick r:id="rId5">
                  <a:extLst>
                    <a:ext uri="{A12FA001-AC4F-418D-AE19-62706E023703}">
                      <ahyp:hlinkClr xmlns:ahyp="http://schemas.microsoft.com/office/drawing/2018/hyperlinkcolor" val="tx"/>
                    </a:ext>
                  </a:extLst>
                </a:hlinkClick>
              </a:rPr>
              <a:t>NOT-OD-24-163: NIH Adoption of Common Forms for Biographical Sketch and Current and Pending (Other) Support</a:t>
            </a:r>
            <a:r>
              <a:rPr lang="en-US">
                <a:solidFill>
                  <a:srgbClr val="20558A"/>
                </a:solidFill>
              </a:rPr>
              <a:t>.</a:t>
            </a:r>
          </a:p>
        </p:txBody>
      </p:sp>
      <p:sp>
        <p:nvSpPr>
          <p:cNvPr id="5" name="TextBox 4">
            <a:extLst>
              <a:ext uri="{FF2B5EF4-FFF2-40B4-BE49-F238E27FC236}">
                <a16:creationId xmlns:a16="http://schemas.microsoft.com/office/drawing/2014/main" id="{16A30390-BC80-2D31-D99C-322FA02AC88B}"/>
              </a:ext>
            </a:extLst>
          </p:cNvPr>
          <p:cNvSpPr txBox="1"/>
          <p:nvPr/>
        </p:nvSpPr>
        <p:spPr>
          <a:xfrm>
            <a:off x="3024037" y="6352143"/>
            <a:ext cx="6143926" cy="369332"/>
          </a:xfrm>
          <a:prstGeom prst="rect">
            <a:avLst/>
          </a:prstGeom>
          <a:solidFill>
            <a:srgbClr val="C9E1E0"/>
          </a:solidFill>
        </p:spPr>
        <p:txBody>
          <a:bodyPr wrap="none" rtlCol="0">
            <a:spAutoFit/>
          </a:bodyPr>
          <a:lstStyle/>
          <a:p>
            <a:r>
              <a:rPr lang="en-US"/>
              <a:t>Learn more: </a:t>
            </a:r>
            <a:r>
              <a:rPr lang="en-US">
                <a:solidFill>
                  <a:srgbClr val="20558A"/>
                </a:solidFill>
                <a:hlinkClick r:id="rId6">
                  <a:extLst>
                    <a:ext uri="{A12FA001-AC4F-418D-AE19-62706E023703}">
                      <ahyp:hlinkClr xmlns:ahyp="http://schemas.microsoft.com/office/drawing/2018/hyperlinkcolor" val="tx"/>
                    </a:ext>
                  </a:extLst>
                </a:hlinkClick>
              </a:rPr>
              <a:t>System Accounts for Investigators and Other Users</a:t>
            </a:r>
            <a:r>
              <a:rPr lang="en-US">
                <a:solidFill>
                  <a:srgbClr val="20558A"/>
                </a:solidFill>
              </a:rPr>
              <a:t> </a:t>
            </a:r>
          </a:p>
        </p:txBody>
      </p:sp>
      <p:sp>
        <p:nvSpPr>
          <p:cNvPr id="4" name="Slide Number Placeholder 3">
            <a:extLst>
              <a:ext uri="{FF2B5EF4-FFF2-40B4-BE49-F238E27FC236}">
                <a16:creationId xmlns:a16="http://schemas.microsoft.com/office/drawing/2014/main" id="{808272F5-70FB-242A-72C9-E630CF459652}"/>
              </a:ext>
            </a:extLst>
          </p:cNvPr>
          <p:cNvSpPr>
            <a:spLocks noGrp="1"/>
          </p:cNvSpPr>
          <p:nvPr>
            <p:ph type="sldNum" sz="quarter" idx="12"/>
          </p:nvPr>
        </p:nvSpPr>
        <p:spPr/>
        <p:txBody>
          <a:bodyPr/>
          <a:lstStyle/>
          <a:p>
            <a:fld id="{A7DDB576-49B3-42E2-89EA-6E35EA8EF806}" type="slidenum">
              <a:rPr lang="en-US" smtClean="0"/>
              <a:pPr/>
              <a:t>28</a:t>
            </a:fld>
            <a:endParaRPr lang="en-US"/>
          </a:p>
        </p:txBody>
      </p:sp>
    </p:spTree>
    <p:custDataLst>
      <p:tags r:id="rId1"/>
    </p:custDataLst>
    <p:extLst>
      <p:ext uri="{BB962C8B-B14F-4D97-AF65-F5344CB8AC3E}">
        <p14:creationId xmlns:p14="http://schemas.microsoft.com/office/powerpoint/2010/main" val="3395427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533CF4-8C13-103B-85DA-8491EC6B66D3}"/>
              </a:ext>
            </a:extLst>
          </p:cNvPr>
          <p:cNvSpPr>
            <a:spLocks noGrp="1"/>
          </p:cNvSpPr>
          <p:nvPr>
            <p:ph type="title"/>
          </p:nvPr>
        </p:nvSpPr>
        <p:spPr>
          <a:xfrm>
            <a:off x="327660" y="327025"/>
            <a:ext cx="10515600" cy="911225"/>
          </a:xfrm>
        </p:spPr>
        <p:txBody>
          <a:bodyPr/>
          <a:lstStyle/>
          <a:p>
            <a:r>
              <a:rPr lang="en-US"/>
              <a:t>Key Takeaways</a:t>
            </a:r>
          </a:p>
        </p:txBody>
      </p:sp>
      <p:sp>
        <p:nvSpPr>
          <p:cNvPr id="3" name="Content Placeholder 2">
            <a:extLst>
              <a:ext uri="{FF2B5EF4-FFF2-40B4-BE49-F238E27FC236}">
                <a16:creationId xmlns:a16="http://schemas.microsoft.com/office/drawing/2014/main" id="{2F16283D-2467-5697-2EFE-79F745083115}"/>
              </a:ext>
            </a:extLst>
          </p:cNvPr>
          <p:cNvSpPr>
            <a:spLocks noGrp="1"/>
          </p:cNvSpPr>
          <p:nvPr>
            <p:ph idx="1"/>
          </p:nvPr>
        </p:nvSpPr>
        <p:spPr>
          <a:xfrm>
            <a:off x="176213" y="1200150"/>
            <a:ext cx="11839574" cy="5064125"/>
          </a:xfrm>
        </p:spPr>
        <p:txBody>
          <a:bodyPr>
            <a:normAutofit/>
          </a:bodyPr>
          <a:lstStyle/>
          <a:p>
            <a:pPr>
              <a:spcBef>
                <a:spcPts val="1200"/>
              </a:spcBef>
            </a:pPr>
            <a:r>
              <a:rPr lang="en-US" sz="2000"/>
              <a:t>Largest public funder of biomedical research</a:t>
            </a:r>
          </a:p>
          <a:p>
            <a:pPr>
              <a:spcBef>
                <a:spcPts val="1200"/>
              </a:spcBef>
            </a:pPr>
            <a:r>
              <a:rPr lang="en-US" sz="2000"/>
              <a:t>Provides a variety of federal assistance for research and research-related activities to advance the NIH mission </a:t>
            </a:r>
          </a:p>
          <a:p>
            <a:pPr lvl="1">
              <a:spcBef>
                <a:spcPts val="1200"/>
              </a:spcBef>
            </a:pPr>
            <a:r>
              <a:rPr lang="en-US" sz="1800"/>
              <a:t>To seek fundamental knowledge about the nature and behavior of living systems and the application of that knowledge to enhance health, lengthen life, and reduce illness and disability</a:t>
            </a:r>
          </a:p>
          <a:p>
            <a:pPr>
              <a:spcBef>
                <a:spcPts val="1200"/>
              </a:spcBef>
            </a:pPr>
            <a:r>
              <a:rPr lang="en-US" sz="2000"/>
              <a:t>Funding is made through NIH institutes, centers, and offices (ICOs)</a:t>
            </a:r>
          </a:p>
          <a:p>
            <a:pPr>
              <a:spcBef>
                <a:spcPts val="1200"/>
              </a:spcBef>
            </a:pPr>
            <a:r>
              <a:rPr lang="en-US" sz="2000"/>
              <a:t>ICOs post notices of funding opportunities (NOFOs) in the NIH Guide for Grants and Contracts (NIH Guide)</a:t>
            </a:r>
          </a:p>
          <a:p>
            <a:pPr lvl="1">
              <a:spcBef>
                <a:spcPts val="1200"/>
              </a:spcBef>
            </a:pPr>
            <a:r>
              <a:rPr lang="en-US" sz="1800"/>
              <a:t>NOFOs include or link to all the information needed to apply</a:t>
            </a:r>
          </a:p>
          <a:p>
            <a:pPr>
              <a:spcBef>
                <a:spcPts val="1200"/>
              </a:spcBef>
            </a:pPr>
            <a:r>
              <a:rPr lang="en-US" sz="2000"/>
              <a:t>NIH Team: program officials (POs), scientific review officers (SROs), and grants management officers (GMOs)</a:t>
            </a:r>
          </a:p>
          <a:p>
            <a:pPr>
              <a:spcBef>
                <a:spcPts val="1200"/>
              </a:spcBef>
            </a:pPr>
            <a:r>
              <a:rPr lang="en-US" sz="2000"/>
              <a:t>To do business with NIH organizations must register in multiple federal systems and certain individuals may need accounts in eRA Commons and other systems</a:t>
            </a:r>
          </a:p>
        </p:txBody>
      </p:sp>
      <p:sp>
        <p:nvSpPr>
          <p:cNvPr id="2" name="Slide Number Placeholder 1">
            <a:extLst>
              <a:ext uri="{FF2B5EF4-FFF2-40B4-BE49-F238E27FC236}">
                <a16:creationId xmlns:a16="http://schemas.microsoft.com/office/drawing/2014/main" id="{83F7F555-985D-E325-C2A9-986A44251E51}"/>
              </a:ext>
            </a:extLst>
          </p:cNvPr>
          <p:cNvSpPr>
            <a:spLocks noGrp="1"/>
          </p:cNvSpPr>
          <p:nvPr>
            <p:ph type="sldNum" sz="quarter" idx="12"/>
          </p:nvPr>
        </p:nvSpPr>
        <p:spPr/>
        <p:txBody>
          <a:bodyPr/>
          <a:lstStyle/>
          <a:p>
            <a:fld id="{A7DDB576-49B3-42E2-89EA-6E35EA8EF806}" type="slidenum">
              <a:rPr lang="en-US" smtClean="0"/>
              <a:pPr/>
              <a:t>29</a:t>
            </a:fld>
            <a:endParaRPr lang="en-US"/>
          </a:p>
        </p:txBody>
      </p:sp>
    </p:spTree>
    <p:custDataLst>
      <p:tags r:id="rId1"/>
    </p:custDataLst>
    <p:extLst>
      <p:ext uri="{BB962C8B-B14F-4D97-AF65-F5344CB8AC3E}">
        <p14:creationId xmlns:p14="http://schemas.microsoft.com/office/powerpoint/2010/main" val="2872473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93739" y="1459073"/>
            <a:ext cx="5862917" cy="1325563"/>
          </a:xfrm>
          <a:noFill/>
        </p:spPr>
        <p:txBody>
          <a:bodyPr vert="horz" lIns="91440" tIns="45720" rIns="91440" bIns="45720" rtlCol="0" anchor="b">
            <a:noAutofit/>
          </a:bodyPr>
          <a:lstStyle/>
          <a:p>
            <a:pPr algn="l">
              <a:lnSpc>
                <a:spcPct val="90000"/>
              </a:lnSpc>
            </a:pPr>
            <a:r>
              <a:rPr lang="en-US"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NIH GRANTS PROCESS PRIMER</a:t>
            </a:r>
            <a:br>
              <a:rPr lang="en-US"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20558A"/>
                </a:solidFill>
                <a:latin typeface="Open Sans ExtraBold" panose="020B0906030804020204" pitchFamily="34" charset="0"/>
                <a:ea typeface="Open Sans ExtraBold" panose="020B0906030804020204" pitchFamily="34" charset="0"/>
                <a:cs typeface="Open Sans ExtraBold" panose="020B0906030804020204" pitchFamily="34" charset="0"/>
              </a:rPr>
              <a:t>Part One:  </a:t>
            </a:r>
            <a:br>
              <a:rPr lang="en-US" b="1">
                <a:solidFill>
                  <a:srgbClr val="20558A"/>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20558A"/>
                </a:solidFill>
                <a:latin typeface="Open Sans ExtraBold" panose="020B0906030804020204" pitchFamily="34" charset="0"/>
                <a:ea typeface="Open Sans ExtraBold" panose="020B0906030804020204" pitchFamily="34" charset="0"/>
                <a:cs typeface="Open Sans ExtraBold" panose="020B0906030804020204" pitchFamily="34" charset="0"/>
              </a:rPr>
              <a:t>An Overview</a:t>
            </a:r>
          </a:p>
        </p:txBody>
      </p:sp>
      <p:grpSp>
        <p:nvGrpSpPr>
          <p:cNvPr id="15" name="Group 14" descr="Moderator Photo and Text&#10;Megan Columbus&#10;Director&#10;Division of Communications and Outreach (OER), NIH&#10;&#10;Office of Extramural Research (OER)&#10;">
            <a:extLst>
              <a:ext uri="{FF2B5EF4-FFF2-40B4-BE49-F238E27FC236}">
                <a16:creationId xmlns:a16="http://schemas.microsoft.com/office/drawing/2014/main" id="{802A1C03-C3AE-5216-B085-15DF23AFFB1C}"/>
              </a:ext>
              <a:ext uri="{C183D7F6-B498-43B3-948B-1728B52AA6E4}">
                <adec:decorative xmlns:adec="http://schemas.microsoft.com/office/drawing/2017/decorative" val="0"/>
              </a:ext>
            </a:extLst>
          </p:cNvPr>
          <p:cNvGrpSpPr/>
          <p:nvPr/>
        </p:nvGrpSpPr>
        <p:grpSpPr>
          <a:xfrm>
            <a:off x="922361" y="2821580"/>
            <a:ext cx="3829611" cy="3322440"/>
            <a:chOff x="977778" y="2879184"/>
            <a:chExt cx="3829611" cy="3322440"/>
          </a:xfrm>
        </p:grpSpPr>
        <p:sp>
          <p:nvSpPr>
            <p:cNvPr id="8" name="TextBox 7">
              <a:extLst>
                <a:ext uri="{FF2B5EF4-FFF2-40B4-BE49-F238E27FC236}">
                  <a16:creationId xmlns:a16="http://schemas.microsoft.com/office/drawing/2014/main" id="{D8979487-F5F5-BA16-93E7-DAF34D48E176}"/>
                </a:ext>
              </a:extLst>
            </p:cNvPr>
            <p:cNvSpPr txBox="1"/>
            <p:nvPr/>
          </p:nvSpPr>
          <p:spPr>
            <a:xfrm>
              <a:off x="1044936" y="4704232"/>
              <a:ext cx="3661354" cy="1354217"/>
            </a:xfrm>
            <a:prstGeom prst="rect">
              <a:avLst/>
            </a:prstGeom>
            <a:noFill/>
          </p:spPr>
          <p:txBody>
            <a:bodyPr wrap="square" rtlCol="0">
              <a:spAutoFit/>
            </a:bodyPr>
            <a:lstStyle/>
            <a:p>
              <a:pPr algn="ctr"/>
              <a:r>
                <a:rPr lang="en-US" b="1"/>
                <a:t>Megan Columbus</a:t>
              </a:r>
            </a:p>
            <a:p>
              <a:pPr algn="ctr"/>
              <a:r>
                <a:rPr lang="en-US" sz="1600"/>
                <a:t>Director</a:t>
              </a:r>
            </a:p>
            <a:p>
              <a:pPr algn="ctr"/>
              <a:r>
                <a:rPr lang="en-US" sz="1600"/>
                <a:t>Division of Communications and Outreach</a:t>
              </a:r>
            </a:p>
            <a:p>
              <a:pPr algn="ctr"/>
              <a:endParaRPr lang="en-US" sz="1600"/>
            </a:p>
            <a:p>
              <a:pPr algn="ctr"/>
              <a:r>
                <a:rPr lang="en-US" sz="1600"/>
                <a:t>Office of Extramural Research (OER), NIH</a:t>
              </a:r>
            </a:p>
          </p:txBody>
        </p:sp>
        <p:sp>
          <p:nvSpPr>
            <p:cNvPr id="9" name="TextBox 8">
              <a:extLst>
                <a:ext uri="{FF2B5EF4-FFF2-40B4-BE49-F238E27FC236}">
                  <a16:creationId xmlns:a16="http://schemas.microsoft.com/office/drawing/2014/main" id="{D12FB0B8-C17E-85E6-F591-5BD7CD800135}"/>
                </a:ext>
              </a:extLst>
            </p:cNvPr>
            <p:cNvSpPr txBox="1"/>
            <p:nvPr/>
          </p:nvSpPr>
          <p:spPr>
            <a:xfrm>
              <a:off x="1078189" y="2923452"/>
              <a:ext cx="3594848" cy="461665"/>
            </a:xfrm>
            <a:prstGeom prst="rect">
              <a:avLst/>
            </a:prstGeom>
            <a:noFill/>
            <a:ln>
              <a:noFill/>
            </a:ln>
          </p:spPr>
          <p:txBody>
            <a:bodyPr wrap="square" rtlCol="0">
              <a:spAutoFit/>
            </a:bodyPr>
            <a:lstStyle/>
            <a:p>
              <a:pPr algn="ctr"/>
              <a:r>
                <a:rPr lang="en-US" sz="2400" b="1">
                  <a:solidFill>
                    <a:srgbClr val="20558A"/>
                  </a:solidFill>
                </a:rPr>
                <a:t>MODERATOR</a:t>
              </a:r>
            </a:p>
          </p:txBody>
        </p:sp>
        <p:pic>
          <p:nvPicPr>
            <p:cNvPr id="10" name="Picture 9">
              <a:extLst>
                <a:ext uri="{FF2B5EF4-FFF2-40B4-BE49-F238E27FC236}">
                  <a16:creationId xmlns:a16="http://schemas.microsoft.com/office/drawing/2014/main" id="{6418755F-97BD-2455-03D3-D4B5662FF348}"/>
                </a:ext>
              </a:extLst>
            </p:cNvPr>
            <p:cNvPicPr>
              <a:picLocks noChangeAspect="1"/>
            </p:cNvPicPr>
            <p:nvPr/>
          </p:nvPicPr>
          <p:blipFill>
            <a:blip r:embed="rId4"/>
            <a:stretch>
              <a:fillRect/>
            </a:stretch>
          </p:blipFill>
          <p:spPr>
            <a:xfrm>
              <a:off x="1874931" y="3454826"/>
              <a:ext cx="2001364" cy="1249406"/>
            </a:xfrm>
            <a:prstGeom prst="rect">
              <a:avLst/>
            </a:prstGeom>
          </p:spPr>
        </p:pic>
        <p:sp>
          <p:nvSpPr>
            <p:cNvPr id="14" name="Rectangle 13">
              <a:extLst>
                <a:ext uri="{FF2B5EF4-FFF2-40B4-BE49-F238E27FC236}">
                  <a16:creationId xmlns:a16="http://schemas.microsoft.com/office/drawing/2014/main" id="{3A500A4D-5A0D-7E66-0C9B-01D4EED360F9}"/>
                </a:ext>
              </a:extLst>
            </p:cNvPr>
            <p:cNvSpPr/>
            <p:nvPr/>
          </p:nvSpPr>
          <p:spPr>
            <a:xfrm>
              <a:off x="977778" y="2879184"/>
              <a:ext cx="3829611" cy="3322440"/>
            </a:xfrm>
            <a:prstGeom prst="rect">
              <a:avLst/>
            </a:prstGeom>
            <a:noFill/>
            <a:ln w="5715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grpSp>
      <p:cxnSp>
        <p:nvCxnSpPr>
          <p:cNvPr id="12" name="Straight Connector 11">
            <a:extLst>
              <a:ext uri="{FF2B5EF4-FFF2-40B4-BE49-F238E27FC236}">
                <a16:creationId xmlns:a16="http://schemas.microsoft.com/office/drawing/2014/main" id="{81CCE61B-1EFD-5FBD-65AD-008DC2088F62}"/>
              </a:ext>
              <a:ext uri="{C183D7F6-B498-43B3-948B-1728B52AA6E4}">
                <adec:decorative xmlns:adec="http://schemas.microsoft.com/office/drawing/2017/decorative" val="1"/>
              </a:ext>
            </a:extLst>
          </p:cNvPr>
          <p:cNvCxnSpPr>
            <a:cxnSpLocks/>
          </p:cNvCxnSpPr>
          <p:nvPr/>
        </p:nvCxnSpPr>
        <p:spPr>
          <a:xfrm>
            <a:off x="5862917" y="892829"/>
            <a:ext cx="0" cy="5123995"/>
          </a:xfrm>
          <a:prstGeom prst="line">
            <a:avLst/>
          </a:prstGeom>
          <a:ln w="28575"/>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61A0D27-2391-17E3-3B59-FBBFF9F3CA61}"/>
              </a:ext>
            </a:extLst>
          </p:cNvPr>
          <p:cNvSpPr txBox="1"/>
          <p:nvPr/>
        </p:nvSpPr>
        <p:spPr>
          <a:xfrm>
            <a:off x="6519583" y="892829"/>
            <a:ext cx="5117452" cy="523220"/>
          </a:xfrm>
          <a:prstGeom prst="rect">
            <a:avLst/>
          </a:prstGeom>
          <a:solidFill>
            <a:srgbClr val="20558A"/>
          </a:solidFill>
        </p:spPr>
        <p:txBody>
          <a:bodyPr wrap="square" rtlCol="0">
            <a:spAutoFit/>
          </a:bodyPr>
          <a:lstStyle/>
          <a:p>
            <a:r>
              <a:rPr lang="en-US" sz="2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AGENDA</a:t>
            </a:r>
          </a:p>
        </p:txBody>
      </p:sp>
      <p:sp>
        <p:nvSpPr>
          <p:cNvPr id="6" name="Content Placeholder 5">
            <a:extLst>
              <a:ext uri="{FF2B5EF4-FFF2-40B4-BE49-F238E27FC236}">
                <a16:creationId xmlns:a16="http://schemas.microsoft.com/office/drawing/2014/main" id="{F8DA5E17-EBAB-37CA-7A49-4CD2D731292D}"/>
              </a:ext>
            </a:extLst>
          </p:cNvPr>
          <p:cNvSpPr>
            <a:spLocks noGrp="1"/>
          </p:cNvSpPr>
          <p:nvPr>
            <p:ph idx="1"/>
          </p:nvPr>
        </p:nvSpPr>
        <p:spPr>
          <a:xfrm>
            <a:off x="6427188" y="1613833"/>
            <a:ext cx="5371071" cy="4648422"/>
          </a:xfrm>
        </p:spPr>
        <p:txBody>
          <a:bodyPr>
            <a:normAutofit fontScale="77500" lnSpcReduction="20000"/>
          </a:bodyPr>
          <a:lstStyle/>
          <a:p>
            <a:pPr marL="0" indent="0">
              <a:buNone/>
            </a:pPr>
            <a:r>
              <a:rPr lang="en-US" sz="1800" b="1">
                <a:solidFill>
                  <a:srgbClr val="20558A"/>
                </a:solidFill>
                <a:latin typeface="Open Sans" panose="020B0606030504020204" pitchFamily="34" charset="0"/>
                <a:ea typeface="Open Sans" panose="020B0606030504020204" pitchFamily="34" charset="0"/>
                <a:cs typeface="Open Sans" panose="020B0606030504020204" pitchFamily="34" charset="0"/>
              </a:rPr>
              <a:t>1</a:t>
            </a:r>
            <a:r>
              <a:rPr lang="en-US" sz="1800" b="1" baseline="30000">
                <a:solidFill>
                  <a:srgbClr val="20558A"/>
                </a:solidFill>
                <a:latin typeface="Open Sans" panose="020B0606030504020204" pitchFamily="34" charset="0"/>
                <a:ea typeface="Open Sans" panose="020B0606030504020204" pitchFamily="34" charset="0"/>
                <a:cs typeface="Open Sans" panose="020B0606030504020204" pitchFamily="34" charset="0"/>
              </a:rPr>
              <a:t>st</a:t>
            </a:r>
            <a:r>
              <a:rPr lang="en-US" sz="1800" b="1">
                <a:solidFill>
                  <a:srgbClr val="20558A"/>
                </a:solidFill>
                <a:latin typeface="Open Sans" panose="020B0606030504020204" pitchFamily="34" charset="0"/>
                <a:ea typeface="Open Sans" panose="020B0606030504020204" pitchFamily="34" charset="0"/>
                <a:cs typeface="Open Sans" panose="020B0606030504020204" pitchFamily="34" charset="0"/>
              </a:rPr>
              <a:t> Segment</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New to NIH: The Basics </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Plan to Apply</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Write Your Application</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Q&amp;A #1: NIH Expert Panel</a:t>
            </a:r>
          </a:p>
          <a:p>
            <a:pPr marL="0" indent="0">
              <a:buNone/>
            </a:pPr>
            <a:endParaRPr lang="en-US" sz="1800" b="1"/>
          </a:p>
          <a:p>
            <a:pPr marL="0" indent="0">
              <a:buNone/>
            </a:pPr>
            <a:r>
              <a:rPr lang="en-US" sz="1800" b="1">
                <a:latin typeface="Open Sans" panose="020B0606030504020204" pitchFamily="34" charset="0"/>
                <a:ea typeface="Open Sans" panose="020B0606030504020204" pitchFamily="34" charset="0"/>
                <a:cs typeface="Open Sans" panose="020B0606030504020204" pitchFamily="34" charset="0"/>
              </a:rPr>
              <a:t>Intermission</a:t>
            </a:r>
          </a:p>
          <a:p>
            <a:pPr marL="0" indent="0">
              <a:buNone/>
            </a:pPr>
            <a:endParaRPr lang="en-US" sz="1800" b="1">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800" b="1">
                <a:solidFill>
                  <a:srgbClr val="20558A"/>
                </a:solidFill>
                <a:latin typeface="Open Sans" panose="020B0606030504020204" pitchFamily="34" charset="0"/>
                <a:ea typeface="Open Sans" panose="020B0606030504020204" pitchFamily="34" charset="0"/>
                <a:cs typeface="Open Sans" panose="020B0606030504020204" pitchFamily="34" charset="0"/>
              </a:rPr>
              <a:t>2</a:t>
            </a:r>
            <a:r>
              <a:rPr lang="en-US" sz="1800" b="1" baseline="30000">
                <a:solidFill>
                  <a:srgbClr val="20558A"/>
                </a:solidFill>
                <a:latin typeface="Open Sans" panose="020B0606030504020204" pitchFamily="34" charset="0"/>
                <a:ea typeface="Open Sans" panose="020B0606030504020204" pitchFamily="34" charset="0"/>
                <a:cs typeface="Open Sans" panose="020B0606030504020204" pitchFamily="34" charset="0"/>
              </a:rPr>
              <a:t>nd</a:t>
            </a:r>
            <a:r>
              <a:rPr lang="en-US" sz="1800" b="1">
                <a:solidFill>
                  <a:srgbClr val="20558A"/>
                </a:solidFill>
                <a:latin typeface="Open Sans" panose="020B0606030504020204" pitchFamily="34" charset="0"/>
                <a:ea typeface="Open Sans" panose="020B0606030504020204" pitchFamily="34" charset="0"/>
                <a:cs typeface="Open Sans" panose="020B0606030504020204" pitchFamily="34" charset="0"/>
              </a:rPr>
              <a:t> Segment</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Submit </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Review</a:t>
            </a:r>
          </a:p>
          <a:p>
            <a:pPr marL="742950" lvl="1" indent="-285750">
              <a:buFont typeface="Arial" panose="020B0604020202020204" pitchFamily="34" charset="0"/>
              <a:buChar char="•"/>
            </a:pPr>
            <a:r>
              <a:rPr lang="en-US" sz="1400">
                <a:latin typeface="Open Sans" panose="020B0606030504020204" pitchFamily="34" charset="0"/>
                <a:ea typeface="Open Sans" panose="020B0606030504020204" pitchFamily="34" charset="0"/>
                <a:cs typeface="Open Sans" panose="020B0606030504020204" pitchFamily="34" charset="0"/>
              </a:rPr>
              <a:t>Receipt and Referral</a:t>
            </a:r>
          </a:p>
          <a:p>
            <a:pPr marL="742950" lvl="1" indent="-285750">
              <a:buFont typeface="Arial" panose="020B0604020202020204" pitchFamily="34" charset="0"/>
              <a:buChar char="•"/>
            </a:pPr>
            <a:r>
              <a:rPr lang="en-US" sz="1400">
                <a:latin typeface="Open Sans" panose="020B0606030504020204" pitchFamily="34" charset="0"/>
                <a:ea typeface="Open Sans" panose="020B0606030504020204" pitchFamily="34" charset="0"/>
                <a:cs typeface="Open Sans" panose="020B0606030504020204" pitchFamily="34" charset="0"/>
              </a:rPr>
              <a:t>Peer Review</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Award</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Monitoring and Reporting</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Useful Resources</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Q&amp;A #2: NIH Expert Panel</a:t>
            </a:r>
          </a:p>
          <a:p>
            <a:pPr marL="285750" indent="-285750">
              <a:buFont typeface="Arial" panose="020B0604020202020204" pitchFamily="34" charset="0"/>
              <a:buChar char="•"/>
            </a:pPr>
            <a:endParaRPr lang="en-US" sz="2400"/>
          </a:p>
          <a:p>
            <a:endParaRPr lang="en-US"/>
          </a:p>
        </p:txBody>
      </p:sp>
    </p:spTree>
    <p:custDataLst>
      <p:tags r:id="rId1"/>
    </p:custDataLst>
    <p:extLst>
      <p:ext uri="{BB962C8B-B14F-4D97-AF65-F5344CB8AC3E}">
        <p14:creationId xmlns:p14="http://schemas.microsoft.com/office/powerpoint/2010/main" val="1162006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at a desk looking at a large computer screen and tablet with data, hand in air holding a pen">
            <a:extLst>
              <a:ext uri="{FF2B5EF4-FFF2-40B4-BE49-F238E27FC236}">
                <a16:creationId xmlns:a16="http://schemas.microsoft.com/office/drawing/2014/main" id="{C7B2E347-909F-54A3-7CC0-F9A5A93DAA8F}"/>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l="12851" r="12851"/>
          <a:stretch/>
        </p:blipFill>
        <p:spPr>
          <a:xfrm>
            <a:off x="3901585"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06483" y="119595"/>
            <a:ext cx="7921646" cy="174706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a:t>
            </a:r>
            <a:r>
              <a:rPr lang="en-US" sz="4800" b="1">
                <a:solidFill>
                  <a:srgbClr val="20558A"/>
                </a:solidFill>
              </a:rPr>
              <a:t> PLAN TO APPLY</a:t>
            </a:r>
          </a:p>
        </p:txBody>
      </p:sp>
      <p:sp>
        <p:nvSpPr>
          <p:cNvPr id="3" name="TextBox 2">
            <a:extLst>
              <a:ext uri="{FF2B5EF4-FFF2-40B4-BE49-F238E27FC236}">
                <a16:creationId xmlns:a16="http://schemas.microsoft.com/office/drawing/2014/main" id="{300AE7D7-B627-642B-3C1B-4D720AEC94AB}"/>
              </a:ext>
            </a:extLst>
          </p:cNvPr>
          <p:cNvSpPr txBox="1"/>
          <p:nvPr/>
        </p:nvSpPr>
        <p:spPr>
          <a:xfrm>
            <a:off x="-792729" y="2298872"/>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7" name="Group 6" descr="Lanay Mudd, Ph.D., Deputy Branch Chief, Clinical Research in Complementary and Integrative Health Branch, National Center for Complementary and Integrative Health (NCCIH), NIH">
            <a:extLst>
              <a:ext uri="{FF2B5EF4-FFF2-40B4-BE49-F238E27FC236}">
                <a16:creationId xmlns:a16="http://schemas.microsoft.com/office/drawing/2014/main" id="{5540C0DB-E58C-C13B-F65D-99D67F01D480}"/>
              </a:ext>
            </a:extLst>
          </p:cNvPr>
          <p:cNvGrpSpPr/>
          <p:nvPr/>
        </p:nvGrpSpPr>
        <p:grpSpPr>
          <a:xfrm>
            <a:off x="252189" y="2974071"/>
            <a:ext cx="3303812" cy="3404893"/>
            <a:chOff x="252189" y="2974071"/>
            <a:chExt cx="3303812" cy="3404893"/>
          </a:xfrm>
        </p:grpSpPr>
        <p:sp>
          <p:nvSpPr>
            <p:cNvPr id="5" name="TextBox 4">
              <a:extLst>
                <a:ext uri="{FF2B5EF4-FFF2-40B4-BE49-F238E27FC236}">
                  <a16:creationId xmlns:a16="http://schemas.microsoft.com/office/drawing/2014/main" id="{398C4D4F-DFDF-CFB2-DC0B-A4F7B8E67255}"/>
                </a:ext>
              </a:extLst>
            </p:cNvPr>
            <p:cNvSpPr txBox="1"/>
            <p:nvPr/>
          </p:nvSpPr>
          <p:spPr>
            <a:xfrm>
              <a:off x="252189" y="4532305"/>
              <a:ext cx="3303812" cy="1846659"/>
            </a:xfrm>
            <a:prstGeom prst="rect">
              <a:avLst/>
            </a:prstGeom>
            <a:noFill/>
          </p:spPr>
          <p:txBody>
            <a:bodyPr wrap="square" rtlCol="0">
              <a:spAutoFit/>
            </a:bodyPr>
            <a:lstStyle/>
            <a:p>
              <a:pPr algn="ctr"/>
              <a:r>
                <a:rPr lang="en-US" b="1"/>
                <a:t>Lanay Mudd, Ph.D. </a:t>
              </a:r>
            </a:p>
            <a:p>
              <a:pPr algn="ctr"/>
              <a:r>
                <a:rPr lang="en-US" sz="1600"/>
                <a:t>Deputy Branch Chief </a:t>
              </a:r>
            </a:p>
            <a:p>
              <a:pPr algn="ctr"/>
              <a:r>
                <a:rPr lang="en-US" sz="1600"/>
                <a:t>Clinical Research in Complementary and Integrative Health Branch</a:t>
              </a:r>
            </a:p>
            <a:p>
              <a:pPr algn="ctr"/>
              <a:endParaRPr lang="en-US" sz="1600"/>
            </a:p>
            <a:p>
              <a:pPr algn="ctr"/>
              <a:r>
                <a:rPr lang="en-US" sz="1600"/>
                <a:t>National Center for Complementary and Integrative Health (NCCIH), NIH</a:t>
              </a:r>
            </a:p>
          </p:txBody>
        </p:sp>
        <p:pic>
          <p:nvPicPr>
            <p:cNvPr id="6" name="Picture 5" descr="Black and white photo of Lanay Mudd, Ph.D.">
              <a:extLst>
                <a:ext uri="{FF2B5EF4-FFF2-40B4-BE49-F238E27FC236}">
                  <a16:creationId xmlns:a16="http://schemas.microsoft.com/office/drawing/2014/main" id="{5A175A9B-63E4-B732-B8EF-82AB6C187C72}"/>
                </a:ext>
              </a:extLst>
            </p:cNvPr>
            <p:cNvPicPr>
              <a:picLocks noChangeAspect="1"/>
            </p:cNvPicPr>
            <p:nvPr/>
          </p:nvPicPr>
          <p:blipFill>
            <a:blip r:embed="rId5"/>
            <a:stretch>
              <a:fillRect/>
            </a:stretch>
          </p:blipFill>
          <p:spPr>
            <a:xfrm>
              <a:off x="671522" y="2974071"/>
              <a:ext cx="2311302" cy="1467810"/>
            </a:xfrm>
            <a:prstGeom prst="rect">
              <a:avLst/>
            </a:prstGeom>
          </p:spPr>
        </p:pic>
      </p:grpSp>
      <p:cxnSp>
        <p:nvCxnSpPr>
          <p:cNvPr id="12" name="Straight Connector 11">
            <a:extLst>
              <a:ext uri="{FF2B5EF4-FFF2-40B4-BE49-F238E27FC236}">
                <a16:creationId xmlns:a16="http://schemas.microsoft.com/office/drawing/2014/main" id="{A8D0565B-57FC-8DDD-95D8-4619E60D0F75}"/>
              </a:ext>
              <a:ext uri="{C183D7F6-B498-43B3-948B-1728B52AA6E4}">
                <adec:decorative xmlns:adec="http://schemas.microsoft.com/office/drawing/2017/decorative" val="1"/>
              </a:ext>
            </a:extLst>
          </p:cNvPr>
          <p:cNvCxnSpPr/>
          <p:nvPr/>
        </p:nvCxnSpPr>
        <p:spPr>
          <a:xfrm>
            <a:off x="508277" y="2142565"/>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83484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55441" cy="1081342"/>
          </a:xfrm>
          <a:solidFill>
            <a:srgbClr val="20558A"/>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Plan to Apply</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00319" y="1351686"/>
            <a:ext cx="11730316" cy="4351338"/>
          </a:xfrm>
        </p:spPr>
        <p:txBody>
          <a:bodyPr>
            <a:normAutofit/>
          </a:bodyPr>
          <a:lstStyle/>
          <a:p>
            <a:pPr marL="0" indent="0">
              <a:buNone/>
            </a:pPr>
            <a:endParaRPr lang="en-US" sz="2000" b="1"/>
          </a:p>
          <a:p>
            <a:pPr algn="l">
              <a:lnSpc>
                <a:spcPct val="150000"/>
              </a:lnSpc>
              <a:buFont typeface="Arial" panose="020B0604020202020204" pitchFamily="34" charset="0"/>
              <a:buChar char="•"/>
            </a:pPr>
            <a:r>
              <a:rPr lang="en-US" sz="2000" b="0" i="0" u="none" strike="noStrike">
                <a:solidFill>
                  <a:srgbClr val="20558A"/>
                </a:solidFill>
                <a:effectLst/>
                <a:latin typeface="Open Sans" panose="020B0606030504020204" pitchFamily="34" charset="0"/>
                <a:hlinkClick r:id="rId4" tooltip="Expand menu Plan Within Your Organization">
                  <a:extLst>
                    <a:ext uri="{A12FA001-AC4F-418D-AE19-62706E023703}">
                      <ahyp:hlinkClr xmlns:ahyp="http://schemas.microsoft.com/office/drawing/2018/hyperlinkcolor" val="tx"/>
                    </a:ext>
                  </a:extLst>
                </a:hlinkClick>
              </a:rPr>
              <a:t>Plan Within Your Organization</a:t>
            </a:r>
            <a:r>
              <a:rPr lang="en-US" sz="2000" b="0" i="0" u="none" strike="noStrike">
                <a:solidFill>
                  <a:srgbClr val="20558A"/>
                </a:solidFill>
                <a:effectLst/>
                <a:latin typeface="Open Sans" panose="020B0606030504020204" pitchFamily="34" charset="0"/>
              </a:rPr>
              <a:t> </a:t>
            </a:r>
          </a:p>
          <a:p>
            <a:pPr algn="l">
              <a:lnSpc>
                <a:spcPct val="150000"/>
              </a:lnSpc>
              <a:buFont typeface="Arial" panose="020B0604020202020204" pitchFamily="34" charset="0"/>
              <a:buChar char="•"/>
            </a:pPr>
            <a:r>
              <a:rPr lang="en-US" sz="2000" b="0" i="0" u="none" strike="noStrike">
                <a:solidFill>
                  <a:srgbClr val="20558A"/>
                </a:solidFill>
                <a:effectLst/>
                <a:latin typeface="Open Sans" panose="020B0606030504020204" pitchFamily="34" charset="0"/>
                <a:hlinkClick r:id="rId5" tooltip="Expand menu Consider Your Idea, Resources, and Collaborators">
                  <a:extLst>
                    <a:ext uri="{A12FA001-AC4F-418D-AE19-62706E023703}">
                      <ahyp:hlinkClr xmlns:ahyp="http://schemas.microsoft.com/office/drawing/2018/hyperlinkcolor" val="tx"/>
                    </a:ext>
                  </a:extLst>
                </a:hlinkClick>
              </a:rPr>
              <a:t>Consider Your Idea, Resources, and Collaborators</a:t>
            </a:r>
            <a:r>
              <a:rPr lang="en-US" sz="2000" b="0" i="0" u="none" strike="noStrike">
                <a:solidFill>
                  <a:srgbClr val="20558A"/>
                </a:solidFill>
                <a:effectLst/>
                <a:latin typeface="Open Sans" panose="020B0606030504020204" pitchFamily="34" charset="0"/>
              </a:rPr>
              <a:t> </a:t>
            </a:r>
          </a:p>
          <a:p>
            <a:pPr algn="l">
              <a:lnSpc>
                <a:spcPct val="150000"/>
              </a:lnSpc>
              <a:buFont typeface="Arial" panose="020B0604020202020204" pitchFamily="34" charset="0"/>
              <a:buChar char="•"/>
            </a:pPr>
            <a:r>
              <a:rPr lang="en-US" sz="2000" b="0" i="0" u="none" strike="noStrike">
                <a:solidFill>
                  <a:srgbClr val="20558A"/>
                </a:solidFill>
                <a:effectLst/>
                <a:latin typeface="Open Sans" panose="020B0606030504020204" pitchFamily="34" charset="0"/>
                <a:hlinkClick r:id="rId6" tooltip="Expand menu Find Your Opportunity, Contacts, and Due Dates">
                  <a:extLst>
                    <a:ext uri="{A12FA001-AC4F-418D-AE19-62706E023703}">
                      <ahyp:hlinkClr xmlns:ahyp="http://schemas.microsoft.com/office/drawing/2018/hyperlinkcolor" val="tx"/>
                    </a:ext>
                  </a:extLst>
                </a:hlinkClick>
              </a:rPr>
              <a:t>Find Your Opportunity, Contacts, and Due Dates</a:t>
            </a:r>
            <a:r>
              <a:rPr lang="en-US" sz="2000" b="0" i="0" u="none" strike="noStrike">
                <a:solidFill>
                  <a:srgbClr val="20558A"/>
                </a:solidFill>
                <a:effectLst/>
                <a:latin typeface="Open Sans" panose="020B0606030504020204" pitchFamily="34" charset="0"/>
              </a:rPr>
              <a:t> </a:t>
            </a:r>
            <a:endParaRPr lang="en-US" sz="2000" b="0" i="0">
              <a:solidFill>
                <a:srgbClr val="20558A"/>
              </a:solidFill>
              <a:effectLst/>
              <a:latin typeface="Open Sans" panose="020B0606030504020204" pitchFamily="34" charset="0"/>
            </a:endParaRPr>
          </a:p>
          <a:p>
            <a:pPr algn="l">
              <a:lnSpc>
                <a:spcPct val="150000"/>
              </a:lnSpc>
              <a:buFont typeface="Arial" panose="020B0604020202020204" pitchFamily="34" charset="0"/>
              <a:buChar char="•"/>
            </a:pPr>
            <a:r>
              <a:rPr lang="en-US" sz="2000" b="0" i="0" u="none" strike="noStrike">
                <a:solidFill>
                  <a:srgbClr val="20558A"/>
                </a:solidFill>
                <a:effectLst/>
                <a:latin typeface="Open Sans" panose="020B0606030504020204" pitchFamily="34" charset="0"/>
                <a:hlinkClick r:id="rId7" tooltip="Expand menu Follow NIH Application Policies and Requirements">
                  <a:extLst>
                    <a:ext uri="{A12FA001-AC4F-418D-AE19-62706E023703}">
                      <ahyp:hlinkClr xmlns:ahyp="http://schemas.microsoft.com/office/drawing/2018/hyperlinkcolor" val="tx"/>
                    </a:ext>
                  </a:extLst>
                </a:hlinkClick>
              </a:rPr>
              <a:t>Follow NIH Application Policies and Requirements</a:t>
            </a:r>
            <a:endParaRPr lang="en-US" sz="2000" b="0" i="0">
              <a:solidFill>
                <a:srgbClr val="20558A"/>
              </a:solidFill>
              <a:effectLst/>
              <a:latin typeface="Open Sans" panose="020B0606030504020204" pitchFamily="34" charset="0"/>
            </a:endParaRPr>
          </a:p>
          <a:p>
            <a:pPr algn="l">
              <a:lnSpc>
                <a:spcPct val="150000"/>
              </a:lnSpc>
              <a:buFont typeface="Arial" panose="020B0604020202020204" pitchFamily="34" charset="0"/>
              <a:buChar char="•"/>
            </a:pPr>
            <a:r>
              <a:rPr lang="en-US" sz="2000" b="0" i="0" u="none" strike="noStrike">
                <a:solidFill>
                  <a:srgbClr val="20558A"/>
                </a:solidFill>
                <a:effectLst/>
                <a:latin typeface="Open Sans" panose="020B0606030504020204" pitchFamily="34" charset="0"/>
                <a:hlinkClick r:id="rId8" tooltip="Expand menu Organize Your Time to Complete the Application">
                  <a:extLst>
                    <a:ext uri="{A12FA001-AC4F-418D-AE19-62706E023703}">
                      <ahyp:hlinkClr xmlns:ahyp="http://schemas.microsoft.com/office/drawing/2018/hyperlinkcolor" val="tx"/>
                    </a:ext>
                  </a:extLst>
                </a:hlinkClick>
              </a:rPr>
              <a:t>Organize Your Time to Complete the Application</a:t>
            </a:r>
            <a:endParaRPr lang="en-US" sz="2000" b="0" i="0">
              <a:solidFill>
                <a:srgbClr val="20558A"/>
              </a:solidFill>
              <a:effectLst/>
              <a:latin typeface="Open Sans" panose="020B0606030504020204" pitchFamily="34" charset="0"/>
            </a:endParaRPr>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77505"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77505"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pic>
        <p:nvPicPr>
          <p:cNvPr id="3" name="Picture 2" descr="Chalkboard with text: Plan Ahead (and the letter D has run out of room)">
            <a:extLst>
              <a:ext uri="{FF2B5EF4-FFF2-40B4-BE49-F238E27FC236}">
                <a16:creationId xmlns:a16="http://schemas.microsoft.com/office/drawing/2014/main" id="{F55986D7-7A3C-7210-81C0-67D316B68192}"/>
              </a:ext>
            </a:extLst>
          </p:cNvPr>
          <p:cNvPicPr>
            <a:picLocks noChangeAspect="1"/>
          </p:cNvPicPr>
          <p:nvPr/>
        </p:nvPicPr>
        <p:blipFill>
          <a:blip r:embed="rId9"/>
          <a:stretch>
            <a:fillRect/>
          </a:stretch>
        </p:blipFill>
        <p:spPr>
          <a:xfrm>
            <a:off x="7515393" y="1915085"/>
            <a:ext cx="3713514" cy="2289152"/>
          </a:xfrm>
          <a:prstGeom prst="rect">
            <a:avLst/>
          </a:prstGeom>
        </p:spPr>
      </p:pic>
      <p:grpSp>
        <p:nvGrpSpPr>
          <p:cNvPr id="8" name="Group 7" descr="NIH Grants Process depicted by six boxes laid out horizontally across an arrow. The boxes are labeled Plan to Apply, Write Application, Submit, Review, Award, and Monitoring and Reporting.&#10;&#10;-Gold outline around Plan to Apply box">
            <a:extLst>
              <a:ext uri="{FF2B5EF4-FFF2-40B4-BE49-F238E27FC236}">
                <a16:creationId xmlns:a16="http://schemas.microsoft.com/office/drawing/2014/main" id="{B5712720-F9C9-F3D9-574D-C450FE2DA504}"/>
              </a:ext>
            </a:extLst>
          </p:cNvPr>
          <p:cNvGrpSpPr/>
          <p:nvPr/>
        </p:nvGrpSpPr>
        <p:grpSpPr>
          <a:xfrm>
            <a:off x="2495550" y="4451882"/>
            <a:ext cx="7307580" cy="2264919"/>
            <a:chOff x="0" y="45421"/>
            <a:chExt cx="12117095" cy="5137235"/>
          </a:xfrm>
        </p:grpSpPr>
        <p:grpSp>
          <p:nvGrpSpPr>
            <p:cNvPr id="9" name="Group 8"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A59BCD08-CACE-57E9-8BDF-FE2BF101CF4A}"/>
                </a:ext>
              </a:extLst>
            </p:cNvPr>
            <p:cNvGrpSpPr/>
            <p:nvPr/>
          </p:nvGrpSpPr>
          <p:grpSpPr>
            <a:xfrm>
              <a:off x="0" y="45421"/>
              <a:ext cx="12117095" cy="5137235"/>
              <a:chOff x="0" y="45421"/>
              <a:chExt cx="12117095" cy="5137235"/>
            </a:xfrm>
          </p:grpSpPr>
          <p:sp>
            <p:nvSpPr>
              <p:cNvPr id="17" name="Arrow: Right 16">
                <a:extLst>
                  <a:ext uri="{FF2B5EF4-FFF2-40B4-BE49-F238E27FC236}">
                    <a16:creationId xmlns:a16="http://schemas.microsoft.com/office/drawing/2014/main" id="{BF3C08AD-8CC4-ADA0-475A-9A42B533D8EF}"/>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8" name="Group 17" descr="The NIH Grants Process includes the following phases: Plan to Apply; Write Application; Submit; Review; Award; and Post-Award Monitoring and Reporting.">
                <a:extLst>
                  <a:ext uri="{FF2B5EF4-FFF2-40B4-BE49-F238E27FC236}">
                    <a16:creationId xmlns:a16="http://schemas.microsoft.com/office/drawing/2014/main" id="{86FA7660-DA8B-DE0B-D988-97345AF99B28}"/>
                  </a:ext>
                </a:extLst>
              </p:cNvPr>
              <p:cNvGrpSpPr/>
              <p:nvPr/>
            </p:nvGrpSpPr>
            <p:grpSpPr>
              <a:xfrm>
                <a:off x="158986" y="1575552"/>
                <a:ext cx="11665212" cy="2054894"/>
                <a:chOff x="158986" y="1575552"/>
                <a:chExt cx="11665212" cy="2054894"/>
              </a:xfrm>
            </p:grpSpPr>
            <p:sp>
              <p:nvSpPr>
                <p:cNvPr id="19" name="Freeform: Shape 18">
                  <a:extLst>
                    <a:ext uri="{FF2B5EF4-FFF2-40B4-BE49-F238E27FC236}">
                      <a16:creationId xmlns:a16="http://schemas.microsoft.com/office/drawing/2014/main" id="{E7632666-D947-06EB-90F2-912C6A43353B}"/>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20" name="Freeform: Shape 19">
                  <a:extLst>
                    <a:ext uri="{FF2B5EF4-FFF2-40B4-BE49-F238E27FC236}">
                      <a16:creationId xmlns:a16="http://schemas.microsoft.com/office/drawing/2014/main" id="{CA28AD3D-9A3D-C19F-2F33-8AE57CFBBFDB}"/>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Plan to Apply</a:t>
                  </a:r>
                  <a:endParaRPr lang="en-US" sz="1100" b="1" kern="1200">
                    <a:solidFill>
                      <a:schemeClr val="tx1"/>
                    </a:solidFill>
                    <a:latin typeface="Open Sans" pitchFamily="2" charset="0"/>
                    <a:ea typeface="Open Sans" pitchFamily="2" charset="0"/>
                    <a:cs typeface="Open Sans" pitchFamily="2" charset="0"/>
                  </a:endParaRPr>
                </a:p>
              </p:txBody>
            </p:sp>
            <p:sp>
              <p:nvSpPr>
                <p:cNvPr id="21" name="Freeform: Shape 20">
                  <a:extLst>
                    <a:ext uri="{FF2B5EF4-FFF2-40B4-BE49-F238E27FC236}">
                      <a16:creationId xmlns:a16="http://schemas.microsoft.com/office/drawing/2014/main" id="{EDA28D96-1272-CCF8-8567-D04DAA339F5A}"/>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22" name="Freeform: Shape 21">
                  <a:extLst>
                    <a:ext uri="{FF2B5EF4-FFF2-40B4-BE49-F238E27FC236}">
                      <a16:creationId xmlns:a16="http://schemas.microsoft.com/office/drawing/2014/main" id="{FA7B1C3F-C772-5DF2-3D26-BCF661860A17}"/>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23" name="Freeform: Shape 22">
                  <a:extLst>
                    <a:ext uri="{FF2B5EF4-FFF2-40B4-BE49-F238E27FC236}">
                      <a16:creationId xmlns:a16="http://schemas.microsoft.com/office/drawing/2014/main" id="{39243907-C221-79CA-66E7-9B6DE21FBF9D}"/>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4" name="Freeform: Shape 23">
                  <a:extLst>
                    <a:ext uri="{FF2B5EF4-FFF2-40B4-BE49-F238E27FC236}">
                      <a16:creationId xmlns:a16="http://schemas.microsoft.com/office/drawing/2014/main" id="{713BA85D-8F6F-5B28-8DF3-A0BA4948DA17}"/>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10" name="Group 9">
              <a:extLst>
                <a:ext uri="{FF2B5EF4-FFF2-40B4-BE49-F238E27FC236}">
                  <a16:creationId xmlns:a16="http://schemas.microsoft.com/office/drawing/2014/main" id="{B7381F89-2F29-A85D-BD2B-90A9EA9752AD}"/>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1" name="Graphic 10" descr="Pencil outline">
                <a:extLst>
                  <a:ext uri="{FF2B5EF4-FFF2-40B4-BE49-F238E27FC236}">
                    <a16:creationId xmlns:a16="http://schemas.microsoft.com/office/drawing/2014/main" id="{EE830E04-690D-1F0F-DEF5-907D03984E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20719" y="1699581"/>
                <a:ext cx="871323" cy="903418"/>
              </a:xfrm>
              <a:prstGeom prst="rect">
                <a:avLst/>
              </a:prstGeom>
            </p:spPr>
          </p:pic>
          <p:pic>
            <p:nvPicPr>
              <p:cNvPr id="12" name="Graphic 11" descr="Lightbulb and gear outline">
                <a:extLst>
                  <a:ext uri="{FF2B5EF4-FFF2-40B4-BE49-F238E27FC236}">
                    <a16:creationId xmlns:a16="http://schemas.microsoft.com/office/drawing/2014/main" id="{FBD03C58-CA77-D966-D7BD-0A178B3B71B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9463" y="1730065"/>
                <a:ext cx="878374" cy="910729"/>
              </a:xfrm>
              <a:prstGeom prst="rect">
                <a:avLst/>
              </a:prstGeom>
            </p:spPr>
          </p:pic>
          <p:pic>
            <p:nvPicPr>
              <p:cNvPr id="13" name="Graphic 12" descr="Internet outline">
                <a:extLst>
                  <a:ext uri="{FF2B5EF4-FFF2-40B4-BE49-F238E27FC236}">
                    <a16:creationId xmlns:a16="http://schemas.microsoft.com/office/drawing/2014/main" id="{DD56D377-D195-0EB8-2B4A-F30D834C48B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15464" y="1639029"/>
                <a:ext cx="929724" cy="963971"/>
              </a:xfrm>
              <a:prstGeom prst="rect">
                <a:avLst/>
              </a:prstGeom>
            </p:spPr>
          </p:pic>
          <p:pic>
            <p:nvPicPr>
              <p:cNvPr id="14" name="Graphic 13" descr="Customer review outline">
                <a:extLst>
                  <a:ext uri="{FF2B5EF4-FFF2-40B4-BE49-F238E27FC236}">
                    <a16:creationId xmlns:a16="http://schemas.microsoft.com/office/drawing/2014/main" id="{D93DE400-1D30-37D6-0BB6-D75A6A21E88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67530" y="1661788"/>
                <a:ext cx="929724" cy="963970"/>
              </a:xfrm>
              <a:prstGeom prst="rect">
                <a:avLst/>
              </a:prstGeom>
            </p:spPr>
          </p:pic>
          <p:pic>
            <p:nvPicPr>
              <p:cNvPr id="15" name="Graphic 14" descr="Ribbon outline">
                <a:extLst>
                  <a:ext uri="{FF2B5EF4-FFF2-40B4-BE49-F238E27FC236}">
                    <a16:creationId xmlns:a16="http://schemas.microsoft.com/office/drawing/2014/main" id="{193EAAA5-C38A-E08E-D5CE-F0B31464104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70136" y="1684547"/>
                <a:ext cx="929724" cy="963970"/>
              </a:xfrm>
              <a:prstGeom prst="rect">
                <a:avLst/>
              </a:prstGeom>
            </p:spPr>
          </p:pic>
          <p:pic>
            <p:nvPicPr>
              <p:cNvPr id="16" name="Graphic 15" descr="Bar graph with upward trend outline">
                <a:extLst>
                  <a:ext uri="{FF2B5EF4-FFF2-40B4-BE49-F238E27FC236}">
                    <a16:creationId xmlns:a16="http://schemas.microsoft.com/office/drawing/2014/main" id="{6264CAE9-3AEF-8F3A-7EE7-6C9DE7E5ACC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472740" y="1707306"/>
                <a:ext cx="929724" cy="963970"/>
              </a:xfrm>
              <a:prstGeom prst="rect">
                <a:avLst/>
              </a:prstGeom>
            </p:spPr>
          </p:pic>
        </p:grpSp>
      </p:grpSp>
      <p:sp>
        <p:nvSpPr>
          <p:cNvPr id="4" name="Slide Number Placeholder 3">
            <a:extLst>
              <a:ext uri="{FF2B5EF4-FFF2-40B4-BE49-F238E27FC236}">
                <a16:creationId xmlns:a16="http://schemas.microsoft.com/office/drawing/2014/main" id="{E2D5481E-F676-65A0-380E-D02F9F9746A4}"/>
              </a:ext>
            </a:extLst>
          </p:cNvPr>
          <p:cNvSpPr>
            <a:spLocks noGrp="1"/>
          </p:cNvSpPr>
          <p:nvPr>
            <p:ph type="sldNum" sz="quarter" idx="12"/>
          </p:nvPr>
        </p:nvSpPr>
        <p:spPr/>
        <p:txBody>
          <a:bodyPr/>
          <a:lstStyle/>
          <a:p>
            <a:fld id="{A7DDB576-49B3-42E2-89EA-6E35EA8EF806}" type="slidenum">
              <a:rPr lang="en-US" smtClean="0"/>
              <a:pPr/>
              <a:t>31</a:t>
            </a:fld>
            <a:endParaRPr lang="en-US"/>
          </a:p>
        </p:txBody>
      </p:sp>
    </p:spTree>
    <p:custDataLst>
      <p:tags r:id="rId1"/>
    </p:custDataLst>
    <p:extLst>
      <p:ext uri="{BB962C8B-B14F-4D97-AF65-F5344CB8AC3E}">
        <p14:creationId xmlns:p14="http://schemas.microsoft.com/office/powerpoint/2010/main" val="484717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4CE42-4A38-C6D1-891D-F73537A0FCA8}"/>
              </a:ext>
            </a:extLst>
          </p:cNvPr>
          <p:cNvSpPr>
            <a:spLocks noGrp="1"/>
          </p:cNvSpPr>
          <p:nvPr>
            <p:ph type="title"/>
          </p:nvPr>
        </p:nvSpPr>
        <p:spPr/>
        <p:txBody>
          <a:bodyPr/>
          <a:lstStyle/>
          <a:p>
            <a:pPr algn="ctr"/>
            <a:r>
              <a:rPr lang="en-US"/>
              <a:t>How Do I Navigate NIH Funding?</a:t>
            </a:r>
          </a:p>
        </p:txBody>
      </p:sp>
      <p:pic>
        <p:nvPicPr>
          <p:cNvPr id="6" name="Picture 5" descr="Signs for trails and mileage in wooded area">
            <a:extLst>
              <a:ext uri="{FF2B5EF4-FFF2-40B4-BE49-F238E27FC236}">
                <a16:creationId xmlns:a16="http://schemas.microsoft.com/office/drawing/2014/main" id="{476F88EA-8145-D8B9-692E-DA615ABF9237}"/>
              </a:ext>
            </a:extLst>
          </p:cNvPr>
          <p:cNvPicPr>
            <a:picLocks noChangeAspect="1"/>
          </p:cNvPicPr>
          <p:nvPr/>
        </p:nvPicPr>
        <p:blipFill>
          <a:blip r:embed="rId3"/>
          <a:stretch>
            <a:fillRect/>
          </a:stretch>
        </p:blipFill>
        <p:spPr>
          <a:xfrm>
            <a:off x="4301217" y="1690688"/>
            <a:ext cx="3589565" cy="4787846"/>
          </a:xfrm>
          <a:prstGeom prst="rect">
            <a:avLst/>
          </a:prstGeom>
        </p:spPr>
      </p:pic>
      <p:sp>
        <p:nvSpPr>
          <p:cNvPr id="5" name="Slide Number Placeholder 4">
            <a:extLst>
              <a:ext uri="{FF2B5EF4-FFF2-40B4-BE49-F238E27FC236}">
                <a16:creationId xmlns:a16="http://schemas.microsoft.com/office/drawing/2014/main" id="{071B0497-6733-F59A-939B-7189B4EEA5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08E3-7A67-F449-BAD9-1131F0C352F9}"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876063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BEAFE9-DE3B-6823-4648-F6CAEAB7A918}"/>
              </a:ext>
            </a:extLst>
          </p:cNvPr>
          <p:cNvSpPr>
            <a:spLocks noGrp="1"/>
          </p:cNvSpPr>
          <p:nvPr>
            <p:ph type="title"/>
          </p:nvPr>
        </p:nvSpPr>
        <p:spPr/>
        <p:txBody>
          <a:bodyPr/>
          <a:lstStyle/>
          <a:p>
            <a:r>
              <a:rPr lang="en-US"/>
              <a:t>Plan Within Your Organization</a:t>
            </a:r>
          </a:p>
        </p:txBody>
      </p:sp>
      <p:sp>
        <p:nvSpPr>
          <p:cNvPr id="3" name="Content Placeholder 2">
            <a:extLst>
              <a:ext uri="{FF2B5EF4-FFF2-40B4-BE49-F238E27FC236}">
                <a16:creationId xmlns:a16="http://schemas.microsoft.com/office/drawing/2014/main" id="{5EB99412-75AE-7ED6-998D-DE57B8640F0C}"/>
              </a:ext>
            </a:extLst>
          </p:cNvPr>
          <p:cNvSpPr>
            <a:spLocks noGrp="1"/>
          </p:cNvSpPr>
          <p:nvPr>
            <p:ph idx="1"/>
          </p:nvPr>
        </p:nvSpPr>
        <p:spPr/>
        <p:txBody>
          <a:bodyPr/>
          <a:lstStyle/>
          <a:p>
            <a:r>
              <a:rPr lang="en-US"/>
              <a:t>It takes a village to develop and submit an application</a:t>
            </a:r>
          </a:p>
          <a:p>
            <a:endParaRPr lang="en-US"/>
          </a:p>
          <a:p>
            <a:r>
              <a:rPr lang="en-US"/>
              <a:t>Get to know your Office of Sponsored Research</a:t>
            </a:r>
          </a:p>
          <a:p>
            <a:pPr lvl="1"/>
            <a:r>
              <a:rPr lang="en-US"/>
              <a:t>Internal processes for grant applications – including internal deadlines!</a:t>
            </a:r>
          </a:p>
          <a:p>
            <a:pPr lvl="1"/>
            <a:r>
              <a:rPr lang="en-US"/>
              <a:t>Help with setting up NIH System accounts</a:t>
            </a:r>
          </a:p>
          <a:p>
            <a:pPr lvl="1"/>
            <a:r>
              <a:rPr lang="en-US"/>
              <a:t>Advice and guidance on how NIH works</a:t>
            </a:r>
          </a:p>
          <a:p>
            <a:pPr lvl="1"/>
            <a:r>
              <a:rPr lang="en-US"/>
              <a:t>Connection to other experienced investigators and administrators</a:t>
            </a:r>
          </a:p>
          <a:p>
            <a:pPr lvl="1"/>
            <a:r>
              <a:rPr lang="en-US"/>
              <a:t>Technical assistance for completing part of your application (e.g., the budget)</a:t>
            </a:r>
          </a:p>
          <a:p>
            <a:pPr marL="457200" lvl="1" indent="0">
              <a:buNone/>
            </a:pPr>
            <a:endParaRPr lang="en-US"/>
          </a:p>
        </p:txBody>
      </p:sp>
      <p:pic>
        <p:nvPicPr>
          <p:cNvPr id="5" name="Picture 4" descr="Stick figures holding hands in two lines">
            <a:extLst>
              <a:ext uri="{FF2B5EF4-FFF2-40B4-BE49-F238E27FC236}">
                <a16:creationId xmlns:a16="http://schemas.microsoft.com/office/drawing/2014/main" id="{D5779036-92F2-FDF9-A0BE-C39D1BFE76D0}"/>
              </a:ext>
            </a:extLst>
          </p:cNvPr>
          <p:cNvPicPr>
            <a:picLocks noChangeAspect="1"/>
          </p:cNvPicPr>
          <p:nvPr/>
        </p:nvPicPr>
        <p:blipFill>
          <a:blip r:embed="rId3"/>
          <a:stretch>
            <a:fillRect/>
          </a:stretch>
        </p:blipFill>
        <p:spPr>
          <a:xfrm>
            <a:off x="4590507" y="4795305"/>
            <a:ext cx="3010985" cy="1743607"/>
          </a:xfrm>
          <a:prstGeom prst="rect">
            <a:avLst/>
          </a:prstGeom>
        </p:spPr>
      </p:pic>
      <p:sp>
        <p:nvSpPr>
          <p:cNvPr id="2" name="Slide Number Placeholder 1">
            <a:extLst>
              <a:ext uri="{FF2B5EF4-FFF2-40B4-BE49-F238E27FC236}">
                <a16:creationId xmlns:a16="http://schemas.microsoft.com/office/drawing/2014/main" id="{910ADC47-5D84-35AF-EB4E-B6D86410FA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347622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EA8141-7CC6-7DA5-6853-752FEBFAEEC9}"/>
              </a:ext>
            </a:extLst>
          </p:cNvPr>
          <p:cNvSpPr>
            <a:spLocks noGrp="1"/>
          </p:cNvSpPr>
          <p:nvPr>
            <p:ph type="title"/>
          </p:nvPr>
        </p:nvSpPr>
        <p:spPr/>
        <p:txBody>
          <a:bodyPr/>
          <a:lstStyle/>
          <a:p>
            <a:r>
              <a:rPr lang="en-US"/>
              <a:t>Resources to Help You Navigate NIH</a:t>
            </a:r>
          </a:p>
        </p:txBody>
      </p:sp>
      <p:sp>
        <p:nvSpPr>
          <p:cNvPr id="3" name="Content Placeholder 2">
            <a:extLst>
              <a:ext uri="{FF2B5EF4-FFF2-40B4-BE49-F238E27FC236}">
                <a16:creationId xmlns:a16="http://schemas.microsoft.com/office/drawing/2014/main" id="{5CDBFE67-B389-6C2C-5ACA-D8A30E7FBD63}"/>
              </a:ext>
            </a:extLst>
          </p:cNvPr>
          <p:cNvSpPr>
            <a:spLocks noGrp="1"/>
          </p:cNvSpPr>
          <p:nvPr>
            <p:ph idx="1"/>
          </p:nvPr>
        </p:nvSpPr>
        <p:spPr>
          <a:xfrm>
            <a:off x="838200" y="1825625"/>
            <a:ext cx="10734368" cy="4351338"/>
          </a:xfrm>
        </p:spPr>
        <p:txBody>
          <a:bodyPr>
            <a:normAutofit fontScale="92500" lnSpcReduction="20000"/>
          </a:bodyPr>
          <a:lstStyle/>
          <a:p>
            <a:r>
              <a:rPr lang="en-US" b="1">
                <a:solidFill>
                  <a:srgbClr val="853A51"/>
                </a:solidFill>
              </a:rPr>
              <a:t>NIH All About Grants Podcast</a:t>
            </a:r>
            <a:r>
              <a:rPr lang="en-US" b="1"/>
              <a:t>: </a:t>
            </a:r>
            <a:r>
              <a:rPr lang="en-US" b="1">
                <a:solidFill>
                  <a:srgbClr val="20558A"/>
                </a:solidFill>
                <a:hlinkClick r:id="rId3">
                  <a:extLst>
                    <a:ext uri="{A12FA001-AC4F-418D-AE19-62706E023703}">
                      <ahyp:hlinkClr xmlns:ahyp="http://schemas.microsoft.com/office/drawing/2018/hyperlinkcolor" val="tx"/>
                    </a:ext>
                  </a:extLst>
                </a:hlinkClick>
              </a:rPr>
              <a:t>https://grants.nih.gov/news-events/podcasts</a:t>
            </a:r>
            <a:r>
              <a:rPr lang="en-US" b="1">
                <a:solidFill>
                  <a:srgbClr val="20558A"/>
                </a:solidFill>
              </a:rPr>
              <a:t> </a:t>
            </a:r>
          </a:p>
          <a:p>
            <a:pPr lvl="1"/>
            <a:r>
              <a:rPr lang="en-US"/>
              <a:t>Episodes on all the ins and outs of NIH funding</a:t>
            </a:r>
          </a:p>
          <a:p>
            <a:endParaRPr lang="en-US" b="1"/>
          </a:p>
          <a:p>
            <a:r>
              <a:rPr lang="en-US" b="1">
                <a:solidFill>
                  <a:srgbClr val="853A51"/>
                </a:solidFill>
              </a:rPr>
              <a:t>NIH Grants YouTube Channel</a:t>
            </a:r>
            <a:r>
              <a:rPr lang="en-US" b="1"/>
              <a:t>: </a:t>
            </a:r>
            <a:r>
              <a:rPr lang="en-US" b="1">
                <a:solidFill>
                  <a:srgbClr val="20558A"/>
                </a:solidFill>
                <a:hlinkClick r:id="rId4">
                  <a:extLst>
                    <a:ext uri="{A12FA001-AC4F-418D-AE19-62706E023703}">
                      <ahyp:hlinkClr xmlns:ahyp="http://schemas.microsoft.com/office/drawing/2018/hyperlinkcolor" val="tx"/>
                    </a:ext>
                  </a:extLst>
                </a:hlinkClick>
              </a:rPr>
              <a:t>https://www.youtube.com/user/NIHgrants</a:t>
            </a:r>
            <a:endParaRPr lang="en-US" b="1">
              <a:solidFill>
                <a:srgbClr val="20558A"/>
              </a:solidFill>
            </a:endParaRPr>
          </a:p>
          <a:p>
            <a:pPr lvl="1"/>
            <a:r>
              <a:rPr lang="en-US"/>
              <a:t>From the Director of the NIH Office of Extramural Research</a:t>
            </a:r>
          </a:p>
          <a:p>
            <a:pPr lvl="1"/>
            <a:r>
              <a:rPr lang="en-US"/>
              <a:t>NIH Fundamentals</a:t>
            </a:r>
          </a:p>
          <a:p>
            <a:pPr lvl="1"/>
            <a:r>
              <a:rPr lang="en-US"/>
              <a:t>Apply for Grant Funding</a:t>
            </a:r>
          </a:p>
          <a:p>
            <a:pPr lvl="1"/>
            <a:r>
              <a:rPr lang="en-US"/>
              <a:t>Advice for New and Early Career Scientists</a:t>
            </a:r>
          </a:p>
          <a:p>
            <a:pPr lvl="1"/>
            <a:r>
              <a:rPr lang="en-US"/>
              <a:t>NIH Policy and Compliance</a:t>
            </a:r>
          </a:p>
          <a:p>
            <a:pPr lvl="1"/>
            <a:r>
              <a:rPr lang="en-US"/>
              <a:t>Peer Review</a:t>
            </a:r>
          </a:p>
          <a:p>
            <a:pPr lvl="1"/>
            <a:r>
              <a:rPr lang="en-US"/>
              <a:t>Small Business</a:t>
            </a:r>
          </a:p>
          <a:p>
            <a:pPr lvl="1"/>
            <a:r>
              <a:rPr lang="en-US"/>
              <a:t>Special Funding Programs</a:t>
            </a:r>
          </a:p>
          <a:p>
            <a:pPr lvl="1"/>
            <a:r>
              <a:rPr lang="en-US"/>
              <a:t>Electronic Research Administration (eRA) Systems</a:t>
            </a:r>
          </a:p>
          <a:p>
            <a:pPr lvl="1"/>
            <a:r>
              <a:rPr lang="en-US"/>
              <a:t>Data Sharing</a:t>
            </a:r>
          </a:p>
        </p:txBody>
      </p:sp>
      <p:pic>
        <p:nvPicPr>
          <p:cNvPr id="7" name="Picture 6" descr="Screenshots of videos: Supporting Your Career Path with NIH Funding and Developing and Optimizing your Mentor Relationships">
            <a:extLst>
              <a:ext uri="{FF2B5EF4-FFF2-40B4-BE49-F238E27FC236}">
                <a16:creationId xmlns:a16="http://schemas.microsoft.com/office/drawing/2014/main" id="{D422097F-C7B7-DC21-C7B8-ACF87912AF2C}"/>
              </a:ext>
            </a:extLst>
          </p:cNvPr>
          <p:cNvPicPr>
            <a:picLocks noChangeAspect="1"/>
          </p:cNvPicPr>
          <p:nvPr/>
        </p:nvPicPr>
        <p:blipFill rotWithShape="1">
          <a:blip r:embed="rId5"/>
          <a:srcRect b="34083"/>
          <a:stretch/>
        </p:blipFill>
        <p:spPr>
          <a:xfrm>
            <a:off x="9315642" y="3231301"/>
            <a:ext cx="2530059" cy="2945662"/>
          </a:xfrm>
          <a:prstGeom prst="rect">
            <a:avLst/>
          </a:prstGeom>
        </p:spPr>
      </p:pic>
      <p:sp>
        <p:nvSpPr>
          <p:cNvPr id="2" name="Slide Number Placeholder 1">
            <a:extLst>
              <a:ext uri="{FF2B5EF4-FFF2-40B4-BE49-F238E27FC236}">
                <a16:creationId xmlns:a16="http://schemas.microsoft.com/office/drawing/2014/main" id="{81D730B2-A1D4-4A1C-735F-966E9E6706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4233594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https://researchtraining.nih.gov">
            <a:extLst>
              <a:ext uri="{FF2B5EF4-FFF2-40B4-BE49-F238E27FC236}">
                <a16:creationId xmlns:a16="http://schemas.microsoft.com/office/drawing/2014/main" id="{41BFE38D-C53A-4E91-BDB0-4257FD616C4C}"/>
              </a:ext>
            </a:extLst>
          </p:cNvPr>
          <p:cNvPicPr>
            <a:picLocks noChangeAspect="1"/>
          </p:cNvPicPr>
          <p:nvPr/>
        </p:nvPicPr>
        <p:blipFill rotWithShape="1">
          <a:blip r:embed="rId4">
            <a:extLst>
              <a:ext uri="{28A0092B-C50C-407E-A947-70E740481C1C}">
                <a14:useLocalDpi xmlns:a14="http://schemas.microsoft.com/office/drawing/2010/main" val="0"/>
              </a:ext>
            </a:extLst>
          </a:blip>
          <a:srcRect b="6833"/>
          <a:stretch/>
        </p:blipFill>
        <p:spPr>
          <a:xfrm>
            <a:off x="340590" y="244283"/>
            <a:ext cx="8766898" cy="6003385"/>
          </a:xfrm>
          <a:prstGeom prst="rect">
            <a:avLst/>
          </a:prstGeom>
        </p:spPr>
      </p:pic>
      <p:sp>
        <p:nvSpPr>
          <p:cNvPr id="4" name="Title 3">
            <a:extLst>
              <a:ext uri="{FF2B5EF4-FFF2-40B4-BE49-F238E27FC236}">
                <a16:creationId xmlns:a16="http://schemas.microsoft.com/office/drawing/2014/main" id="{BF973267-37BB-4A53-A54D-9D5D84217F57}"/>
              </a:ext>
            </a:extLst>
          </p:cNvPr>
          <p:cNvSpPr>
            <a:spLocks noGrp="1"/>
          </p:cNvSpPr>
          <p:nvPr>
            <p:ph type="title"/>
          </p:nvPr>
        </p:nvSpPr>
        <p:spPr>
          <a:xfrm>
            <a:off x="611029" y="-4762"/>
            <a:ext cx="10969943" cy="1143000"/>
          </a:xfrm>
        </p:spPr>
        <p:txBody>
          <a:bodyPr>
            <a:normAutofit/>
          </a:bodyPr>
          <a:lstStyle/>
          <a:p>
            <a:r>
              <a:rPr lang="en-US"/>
              <a:t>NIH Research Training Website</a:t>
            </a:r>
          </a:p>
        </p:txBody>
      </p:sp>
      <p:sp>
        <p:nvSpPr>
          <p:cNvPr id="9" name="Rectangle 8">
            <a:extLst>
              <a:ext uri="{FF2B5EF4-FFF2-40B4-BE49-F238E27FC236}">
                <a16:creationId xmlns:a16="http://schemas.microsoft.com/office/drawing/2014/main" id="{93130C10-6D9B-40A7-8498-39F353252C13}"/>
              </a:ext>
            </a:extLst>
          </p:cNvPr>
          <p:cNvSpPr/>
          <p:nvPr/>
        </p:nvSpPr>
        <p:spPr>
          <a:xfrm>
            <a:off x="1580305" y="1520356"/>
            <a:ext cx="6249646" cy="600116"/>
          </a:xfrm>
          <a:prstGeom prst="rect">
            <a:avLst/>
          </a:prstGeom>
          <a:solidFill>
            <a:schemeClr val="bg1">
              <a:lumMod val="95000"/>
            </a:schemeClr>
          </a:solidFill>
        </p:spPr>
        <p:txBody>
          <a:bodyPr wrap="square" tIns="91416" bIns="91416">
            <a:spAutoFit/>
          </a:bodyPr>
          <a:lstStyle/>
          <a:p>
            <a:pPr algn="ctr" defTabSz="544183" eaLnBrk="0" hangingPunct="0">
              <a:lnSpc>
                <a:spcPct val="90000"/>
              </a:lnSpc>
              <a:buClr>
                <a:srgbClr val="FF9966"/>
              </a:buClr>
              <a:defRPr/>
            </a:pPr>
            <a:r>
              <a:rPr lang="en-US" sz="3000" b="1">
                <a:solidFill>
                  <a:srgbClr val="20558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https://researchtraining.nih.gov</a:t>
            </a:r>
            <a:endParaRPr lang="en-US" sz="3000" b="1">
              <a:solidFill>
                <a:srgbClr val="20558A"/>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C74876B-06FC-4612-A3A9-D7D2AA81A174}"/>
              </a:ext>
            </a:extLst>
          </p:cNvPr>
          <p:cNvSpPr>
            <a:spLocks noGrp="1"/>
          </p:cNvSpPr>
          <p:nvPr>
            <p:ph idx="1"/>
          </p:nvPr>
        </p:nvSpPr>
        <p:spPr>
          <a:xfrm>
            <a:off x="8318780" y="1655091"/>
            <a:ext cx="3621531" cy="3522245"/>
          </a:xfrm>
        </p:spPr>
        <p:txBody>
          <a:bodyPr>
            <a:normAutofit/>
          </a:bodyPr>
          <a:lstStyle/>
          <a:p>
            <a:pPr marL="284092" indent="-284092">
              <a:spcBef>
                <a:spcPts val="1200"/>
              </a:spcBef>
            </a:pPr>
            <a:r>
              <a:rPr lang="en-US" sz="2500" b="1">
                <a:solidFill>
                  <a:srgbClr val="20558A"/>
                </a:solidFill>
              </a:rPr>
              <a:t>Launched in 2015</a:t>
            </a:r>
            <a:r>
              <a:rPr lang="en-US" sz="2500">
                <a:solidFill>
                  <a:srgbClr val="126BB4"/>
                </a:solidFill>
              </a:rPr>
              <a:t>,</a:t>
            </a:r>
            <a:r>
              <a:rPr lang="en-US" sz="2500"/>
              <a:t>one stop for funding opportunities</a:t>
            </a:r>
          </a:p>
          <a:p>
            <a:pPr marL="284092" indent="-284092">
              <a:spcBef>
                <a:spcPts val="1200"/>
              </a:spcBef>
            </a:pPr>
            <a:r>
              <a:rPr lang="en-US" sz="2500" b="1">
                <a:solidFill>
                  <a:srgbClr val="20558A"/>
                </a:solidFill>
              </a:rPr>
              <a:t>Useful resource </a:t>
            </a:r>
            <a:r>
              <a:rPr lang="en-US" sz="2500"/>
              <a:t>for trainees, postdocs, potential K award applicants and early-stage faculty</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6"/>
          <a:srcRect l="7634" t="11241" r="61002" b="50427"/>
          <a:stretch/>
        </p:blipFill>
        <p:spPr>
          <a:xfrm>
            <a:off x="1504105" y="2010466"/>
            <a:ext cx="6447683" cy="3456715"/>
          </a:xfrm>
          <a:prstGeom prst="rect">
            <a:avLst/>
          </a:prstGeom>
          <a:effectLst/>
        </p:spPr>
      </p:pic>
    </p:spTree>
    <p:custDataLst>
      <p:tags r:id="rId1"/>
    </p:custDataLst>
    <p:extLst>
      <p:ext uri="{BB962C8B-B14F-4D97-AF65-F5344CB8AC3E}">
        <p14:creationId xmlns:p14="http://schemas.microsoft.com/office/powerpoint/2010/main" val="2086313965"/>
      </p:ext>
    </p:extLst>
  </p:cSld>
  <p:clrMapOvr>
    <a:masterClrMapping/>
  </p:clrMapOvr>
  <mc:AlternateContent xmlns:mc="http://schemas.openxmlformats.org/markup-compatibility/2006">
    <mc:Choice xmlns:p14="http://schemas.microsoft.com/office/powerpoint/2010/main" Requires="p14">
      <p:transition spd="slow" p14:dur="325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041A9-844E-E4A2-B7BA-B5EAD49B69A3}"/>
              </a:ext>
            </a:extLst>
          </p:cNvPr>
          <p:cNvSpPr>
            <a:spLocks noGrp="1"/>
          </p:cNvSpPr>
          <p:nvPr>
            <p:ph type="title"/>
          </p:nvPr>
        </p:nvSpPr>
        <p:spPr/>
        <p:txBody>
          <a:bodyPr/>
          <a:lstStyle/>
          <a:p>
            <a:r>
              <a:rPr lang="en-US"/>
              <a:t>Consider Your Idea</a:t>
            </a:r>
          </a:p>
        </p:txBody>
      </p:sp>
      <p:sp>
        <p:nvSpPr>
          <p:cNvPr id="3" name="Content Placeholder 2">
            <a:extLst>
              <a:ext uri="{FF2B5EF4-FFF2-40B4-BE49-F238E27FC236}">
                <a16:creationId xmlns:a16="http://schemas.microsoft.com/office/drawing/2014/main" id="{88B941E4-4A04-70FD-EFD1-479D64E275F1}"/>
              </a:ext>
            </a:extLst>
          </p:cNvPr>
          <p:cNvSpPr>
            <a:spLocks noGrp="1"/>
          </p:cNvSpPr>
          <p:nvPr>
            <p:ph idx="1"/>
          </p:nvPr>
        </p:nvSpPr>
        <p:spPr>
          <a:xfrm>
            <a:off x="838200" y="1825624"/>
            <a:ext cx="5257800" cy="4437523"/>
          </a:xfrm>
        </p:spPr>
        <p:txBody>
          <a:bodyPr>
            <a:normAutofit fontScale="92500" lnSpcReduction="10000"/>
          </a:bodyPr>
          <a:lstStyle/>
          <a:p>
            <a:r>
              <a:rPr lang="en-US"/>
              <a:t>Always start with the science</a:t>
            </a:r>
          </a:p>
          <a:p>
            <a:pPr lvl="1"/>
            <a:r>
              <a:rPr lang="en-US"/>
              <a:t>What do you want to study?</a:t>
            </a:r>
          </a:p>
          <a:p>
            <a:pPr lvl="1"/>
            <a:endParaRPr lang="en-US" sz="1100"/>
          </a:p>
          <a:p>
            <a:r>
              <a:rPr lang="en-US"/>
              <a:t>Is it unique?</a:t>
            </a:r>
          </a:p>
          <a:p>
            <a:pPr lvl="1"/>
            <a:r>
              <a:rPr lang="en-US"/>
              <a:t>Do a literature search</a:t>
            </a:r>
          </a:p>
          <a:p>
            <a:pPr lvl="1"/>
            <a:r>
              <a:rPr lang="en-US"/>
              <a:t>Use NIH </a:t>
            </a:r>
            <a:r>
              <a:rPr lang="en-US" err="1"/>
              <a:t>RePORTER</a:t>
            </a:r>
            <a:endParaRPr lang="en-US"/>
          </a:p>
          <a:p>
            <a:pPr lvl="1"/>
            <a:r>
              <a:rPr lang="en-US"/>
              <a:t>Search clinicaltrials.gov</a:t>
            </a:r>
          </a:p>
          <a:p>
            <a:endParaRPr lang="en-US" sz="1100"/>
          </a:p>
          <a:p>
            <a:r>
              <a:rPr lang="en-US"/>
              <a:t>Have you already submitted it for funding somewhere else?</a:t>
            </a:r>
          </a:p>
          <a:p>
            <a:pPr lvl="1"/>
            <a:r>
              <a:rPr lang="en-US"/>
              <a:t>You cannot submit duplicate proposals to NIH at the same time</a:t>
            </a:r>
          </a:p>
          <a:p>
            <a:pPr lvl="1"/>
            <a:r>
              <a:rPr lang="en-US"/>
              <a:t>NIH will not fund research another organization is already funding</a:t>
            </a:r>
          </a:p>
        </p:txBody>
      </p:sp>
      <p:sp>
        <p:nvSpPr>
          <p:cNvPr id="12" name="TextBox 11">
            <a:extLst>
              <a:ext uri="{FF2B5EF4-FFF2-40B4-BE49-F238E27FC236}">
                <a16:creationId xmlns:a16="http://schemas.microsoft.com/office/drawing/2014/main" id="{9DC513E1-693A-05F1-E8A0-F86E1F46800B}"/>
              </a:ext>
            </a:extLst>
          </p:cNvPr>
          <p:cNvSpPr txBox="1"/>
          <p:nvPr/>
        </p:nvSpPr>
        <p:spPr>
          <a:xfrm>
            <a:off x="6198917" y="1363960"/>
            <a:ext cx="5784981" cy="461665"/>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0558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https://reporter.nih.gov/</a:t>
            </a:r>
            <a:r>
              <a:rPr kumimoji="0" lang="en-US" sz="2400" b="0" i="0" u="none" strike="noStrike" kern="1200" cap="none" spc="0" normalizeH="0" baseline="0" noProof="0">
                <a:ln>
                  <a:noFill/>
                </a:ln>
                <a:solidFill>
                  <a:srgbClr val="20558A"/>
                </a:solidFill>
                <a:effectLst/>
                <a:uLnTx/>
                <a:uFillTx/>
                <a:latin typeface="Calibri" panose="020F0502020204030204"/>
                <a:ea typeface="+mn-ea"/>
                <a:cs typeface="+mn-cs"/>
              </a:rPr>
              <a:t> </a:t>
            </a:r>
          </a:p>
        </p:txBody>
      </p:sp>
      <p:pic>
        <p:nvPicPr>
          <p:cNvPr id="11" name="Picture 10" descr="Screenshot of Reporter.nih.gov home page">
            <a:extLst>
              <a:ext uri="{FF2B5EF4-FFF2-40B4-BE49-F238E27FC236}">
                <a16:creationId xmlns:a16="http://schemas.microsoft.com/office/drawing/2014/main" id="{7DF9B830-C4F2-56F5-9382-7398F94242EE}"/>
              </a:ext>
            </a:extLst>
          </p:cNvPr>
          <p:cNvPicPr>
            <a:picLocks noChangeAspect="1"/>
          </p:cNvPicPr>
          <p:nvPr/>
        </p:nvPicPr>
        <p:blipFill rotWithShape="1">
          <a:blip r:embed="rId5"/>
          <a:srcRect l="65844" t="9106" r="941" b="37144"/>
          <a:stretch/>
        </p:blipFill>
        <p:spPr>
          <a:xfrm>
            <a:off x="6198918" y="1825625"/>
            <a:ext cx="5784981" cy="3918857"/>
          </a:xfrm>
          <a:prstGeom prst="rect">
            <a:avLst/>
          </a:prstGeom>
        </p:spPr>
      </p:pic>
      <p:sp>
        <p:nvSpPr>
          <p:cNvPr id="2" name="Slide Number Placeholder 1">
            <a:extLst>
              <a:ext uri="{FF2B5EF4-FFF2-40B4-BE49-F238E27FC236}">
                <a16:creationId xmlns:a16="http://schemas.microsoft.com/office/drawing/2014/main" id="{03C76FB6-179D-164A-C3F4-8AE5AA15E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1725402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0E1313-FFCB-2ACC-ECED-6BD5102B9D38}"/>
              </a:ext>
            </a:extLst>
          </p:cNvPr>
          <p:cNvSpPr>
            <a:spLocks noGrp="1"/>
          </p:cNvSpPr>
          <p:nvPr>
            <p:ph type="title"/>
          </p:nvPr>
        </p:nvSpPr>
        <p:spPr/>
        <p:txBody>
          <a:bodyPr/>
          <a:lstStyle/>
          <a:p>
            <a:r>
              <a:rPr lang="en-US"/>
              <a:t>Consider Your Resources and Collaborators</a:t>
            </a:r>
          </a:p>
        </p:txBody>
      </p:sp>
      <p:pic>
        <p:nvPicPr>
          <p:cNvPr id="5" name="Picture 4" descr="Lightbulb character">
            <a:extLst>
              <a:ext uri="{FF2B5EF4-FFF2-40B4-BE49-F238E27FC236}">
                <a16:creationId xmlns:a16="http://schemas.microsoft.com/office/drawing/2014/main" id="{33FA4B26-68A5-2102-8A79-0218676BC0D7}"/>
              </a:ext>
            </a:extLst>
          </p:cNvPr>
          <p:cNvPicPr>
            <a:picLocks noChangeAspect="1"/>
          </p:cNvPicPr>
          <p:nvPr/>
        </p:nvPicPr>
        <p:blipFill>
          <a:blip r:embed="rId3"/>
          <a:stretch>
            <a:fillRect/>
          </a:stretch>
        </p:blipFill>
        <p:spPr>
          <a:xfrm>
            <a:off x="10027920" y="365125"/>
            <a:ext cx="1442165" cy="1614364"/>
          </a:xfrm>
          <a:prstGeom prst="rect">
            <a:avLst/>
          </a:prstGeom>
        </p:spPr>
      </p:pic>
      <p:sp>
        <p:nvSpPr>
          <p:cNvPr id="3" name="Content Placeholder 2">
            <a:extLst>
              <a:ext uri="{FF2B5EF4-FFF2-40B4-BE49-F238E27FC236}">
                <a16:creationId xmlns:a16="http://schemas.microsoft.com/office/drawing/2014/main" id="{F61074E6-A99A-A76B-D2E4-4F0E4638F62E}"/>
              </a:ext>
            </a:extLst>
          </p:cNvPr>
          <p:cNvSpPr>
            <a:spLocks noGrp="1"/>
          </p:cNvSpPr>
          <p:nvPr>
            <p:ph idx="1"/>
          </p:nvPr>
        </p:nvSpPr>
        <p:spPr/>
        <p:txBody>
          <a:bodyPr>
            <a:normAutofit lnSpcReduction="10000"/>
          </a:bodyPr>
          <a:lstStyle/>
          <a:p>
            <a:r>
              <a:rPr lang="en-US"/>
              <a:t>What do you need to complete your research?</a:t>
            </a:r>
          </a:p>
          <a:p>
            <a:pPr lvl="1"/>
            <a:r>
              <a:rPr lang="en-US"/>
              <a:t>Equipment</a:t>
            </a:r>
          </a:p>
          <a:p>
            <a:pPr lvl="1"/>
            <a:r>
              <a:rPr lang="en-US"/>
              <a:t>Facilities</a:t>
            </a:r>
          </a:p>
          <a:p>
            <a:pPr lvl="1"/>
            <a:r>
              <a:rPr lang="en-US"/>
              <a:t>Animals, human research participants, cell lines, samples, existing datasets, </a:t>
            </a:r>
            <a:r>
              <a:rPr lang="en-US" err="1"/>
              <a:t>etc</a:t>
            </a:r>
            <a:endParaRPr lang="en-US"/>
          </a:p>
          <a:p>
            <a:pPr lvl="1"/>
            <a:r>
              <a:rPr lang="en-US"/>
              <a:t>Other resources</a:t>
            </a:r>
          </a:p>
          <a:p>
            <a:pPr lvl="1"/>
            <a:endParaRPr lang="en-US"/>
          </a:p>
          <a:p>
            <a:r>
              <a:rPr lang="en-US"/>
              <a:t>What expertise do you need on your team?</a:t>
            </a:r>
          </a:p>
          <a:p>
            <a:pPr lvl="1"/>
            <a:r>
              <a:rPr lang="en-US"/>
              <a:t>Existing vs. new collaborators</a:t>
            </a:r>
          </a:p>
          <a:p>
            <a:pPr lvl="1"/>
            <a:r>
              <a:rPr lang="en-US"/>
              <a:t>People inside/outside your institution</a:t>
            </a:r>
          </a:p>
          <a:p>
            <a:pPr lvl="1"/>
            <a:r>
              <a:rPr lang="en-US"/>
              <a:t>Community organizations</a:t>
            </a:r>
          </a:p>
          <a:p>
            <a:pPr lvl="1"/>
            <a:endParaRPr lang="en-US"/>
          </a:p>
          <a:p>
            <a:r>
              <a:rPr lang="en-US"/>
              <a:t>Start early on Letters of Support</a:t>
            </a:r>
          </a:p>
        </p:txBody>
      </p:sp>
      <p:sp>
        <p:nvSpPr>
          <p:cNvPr id="6" name="TextBox 5">
            <a:extLst>
              <a:ext uri="{FF2B5EF4-FFF2-40B4-BE49-F238E27FC236}">
                <a16:creationId xmlns:a16="http://schemas.microsoft.com/office/drawing/2014/main" id="{4C77B17E-3F68-9985-20A9-E35F1C04ED0E}"/>
              </a:ext>
            </a:extLst>
          </p:cNvPr>
          <p:cNvSpPr txBox="1"/>
          <p:nvPr/>
        </p:nvSpPr>
        <p:spPr>
          <a:xfrm>
            <a:off x="7767483" y="4001294"/>
            <a:ext cx="3960775" cy="1200329"/>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Find potential collaborators and/or mentors on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RePORTER</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using </a:t>
            </a:r>
            <a:r>
              <a:rPr kumimoji="0" lang="en-US" sz="2400" b="0" i="0" u="none" strike="noStrike" kern="1200" cap="none" spc="0" normalizeH="0" baseline="0" noProof="0">
                <a:ln>
                  <a:noFill/>
                </a:ln>
                <a:solidFill>
                  <a:srgbClr val="20558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Matchmaker</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E39C36BD-049D-63C4-8AAD-15FF022AD52F}"/>
              </a:ext>
            </a:extLst>
          </p:cNvPr>
          <p:cNvSpPr txBox="1"/>
          <p:nvPr/>
        </p:nvSpPr>
        <p:spPr>
          <a:xfrm>
            <a:off x="3160701" y="6208444"/>
            <a:ext cx="4428819" cy="369332"/>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Advice on Application Sections</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rPr>
              <a:t> </a:t>
            </a:r>
          </a:p>
        </p:txBody>
      </p:sp>
      <p:sp>
        <p:nvSpPr>
          <p:cNvPr id="2" name="Slide Number Placeholder 1">
            <a:extLst>
              <a:ext uri="{FF2B5EF4-FFF2-40B4-BE49-F238E27FC236}">
                <a16:creationId xmlns:a16="http://schemas.microsoft.com/office/drawing/2014/main" id="{E94CED60-A209-9291-AA13-F5B8AA3DE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251868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FF5F50-BBF6-78B0-D601-AD2914088913}"/>
              </a:ext>
            </a:extLst>
          </p:cNvPr>
          <p:cNvSpPr>
            <a:spLocks noGrp="1"/>
          </p:cNvSpPr>
          <p:nvPr>
            <p:ph type="title"/>
          </p:nvPr>
        </p:nvSpPr>
        <p:spPr/>
        <p:txBody>
          <a:bodyPr/>
          <a:lstStyle/>
          <a:p>
            <a:r>
              <a:rPr lang="en-US"/>
              <a:t>Find Your Opportunity</a:t>
            </a:r>
          </a:p>
        </p:txBody>
      </p:sp>
      <p:pic>
        <p:nvPicPr>
          <p:cNvPr id="5" name="Picture 4" descr="Puzzle Pieces">
            <a:extLst>
              <a:ext uri="{FF2B5EF4-FFF2-40B4-BE49-F238E27FC236}">
                <a16:creationId xmlns:a16="http://schemas.microsoft.com/office/drawing/2014/main" id="{24B0B1BF-4756-9594-E4D4-99FA79455ED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9558998" y="217641"/>
            <a:ext cx="2020818" cy="1994844"/>
          </a:xfrm>
          <a:prstGeom prst="rect">
            <a:avLst/>
          </a:prstGeom>
        </p:spPr>
      </p:pic>
      <p:sp>
        <p:nvSpPr>
          <p:cNvPr id="3" name="Content Placeholder 2">
            <a:extLst>
              <a:ext uri="{FF2B5EF4-FFF2-40B4-BE49-F238E27FC236}">
                <a16:creationId xmlns:a16="http://schemas.microsoft.com/office/drawing/2014/main" id="{04E8CFCF-825B-6DFC-A77D-35A961063BCA}"/>
              </a:ext>
            </a:extLst>
          </p:cNvPr>
          <p:cNvSpPr>
            <a:spLocks noGrp="1"/>
          </p:cNvSpPr>
          <p:nvPr>
            <p:ph idx="1"/>
          </p:nvPr>
        </p:nvSpPr>
        <p:spPr>
          <a:xfrm>
            <a:off x="762000" y="1576690"/>
            <a:ext cx="10515600" cy="4351338"/>
          </a:xfrm>
        </p:spPr>
        <p:txBody>
          <a:bodyPr>
            <a:normAutofit lnSpcReduction="10000"/>
          </a:bodyPr>
          <a:lstStyle/>
          <a:p>
            <a:r>
              <a:rPr lang="en-US"/>
              <a:t>Keep your research question in mind!</a:t>
            </a:r>
          </a:p>
          <a:p>
            <a:endParaRPr lang="en-US"/>
          </a:p>
          <a:p>
            <a:r>
              <a:rPr lang="en-US"/>
              <a:t>Multiple ways to find the right Notice of Funding Opportunity (NOFO)</a:t>
            </a:r>
          </a:p>
          <a:p>
            <a:pPr lvl="1"/>
            <a:r>
              <a:rPr lang="en-US"/>
              <a:t>Search </a:t>
            </a:r>
            <a:r>
              <a:rPr lang="en-US">
                <a:solidFill>
                  <a:srgbClr val="20558A"/>
                </a:solidFill>
                <a:hlinkClick r:id="rId5">
                  <a:extLst>
                    <a:ext uri="{A12FA001-AC4F-418D-AE19-62706E023703}">
                      <ahyp:hlinkClr xmlns:ahyp="http://schemas.microsoft.com/office/drawing/2018/hyperlinkcolor" val="tx"/>
                    </a:ext>
                  </a:extLst>
                </a:hlinkClick>
              </a:rPr>
              <a:t>https://grants.nih.gov/funding/nih-guide-for-grants-and-contracts</a:t>
            </a:r>
            <a:r>
              <a:rPr lang="en-US">
                <a:solidFill>
                  <a:srgbClr val="20558A"/>
                </a:solidFill>
              </a:rPr>
              <a:t> </a:t>
            </a:r>
          </a:p>
          <a:p>
            <a:pPr lvl="1"/>
            <a:r>
              <a:rPr lang="en-US"/>
              <a:t>Utilize a </a:t>
            </a:r>
            <a:r>
              <a:rPr lang="en-US">
                <a:solidFill>
                  <a:srgbClr val="20558A"/>
                </a:solidFill>
                <a:hlinkClick r:id="rId6">
                  <a:extLst>
                    <a:ext uri="{A12FA001-AC4F-418D-AE19-62706E023703}">
                      <ahyp:hlinkClr xmlns:ahyp="http://schemas.microsoft.com/office/drawing/2018/hyperlinkcolor" val="tx"/>
                    </a:ext>
                  </a:extLst>
                </a:hlinkClick>
              </a:rPr>
              <a:t>parent NOFO </a:t>
            </a:r>
            <a:r>
              <a:rPr lang="en-US"/>
              <a:t>for investigator-initiated research</a:t>
            </a:r>
          </a:p>
          <a:p>
            <a:pPr lvl="1"/>
            <a:endParaRPr lang="en-US"/>
          </a:p>
          <a:p>
            <a:r>
              <a:rPr lang="en-US"/>
              <a:t>Find which NIH Institutes, Centers, and Offices (ICOs) fit your research</a:t>
            </a:r>
          </a:p>
          <a:p>
            <a:pPr lvl="1"/>
            <a:r>
              <a:rPr lang="en-US"/>
              <a:t>Make sure the ICO(s) you’re interested in participate in the NOFO you select</a:t>
            </a:r>
          </a:p>
          <a:p>
            <a:pPr lvl="1"/>
            <a:r>
              <a:rPr lang="en-US"/>
              <a:t>Learn about any ICO-specific funding policies for different NOFOs</a:t>
            </a:r>
          </a:p>
          <a:p>
            <a:pPr lvl="1"/>
            <a:endParaRPr lang="en-US"/>
          </a:p>
          <a:p>
            <a:r>
              <a:rPr lang="en-US"/>
              <a:t>Make sure the selected NOFO allows the type of application you plan to submit</a:t>
            </a:r>
          </a:p>
          <a:p>
            <a:endParaRPr lang="en-US"/>
          </a:p>
        </p:txBody>
      </p:sp>
      <p:sp>
        <p:nvSpPr>
          <p:cNvPr id="6" name="TextBox 5">
            <a:extLst>
              <a:ext uri="{FF2B5EF4-FFF2-40B4-BE49-F238E27FC236}">
                <a16:creationId xmlns:a16="http://schemas.microsoft.com/office/drawing/2014/main" id="{226EC8DB-2390-10FA-5696-1146F1C3863F}"/>
              </a:ext>
            </a:extLst>
          </p:cNvPr>
          <p:cNvSpPr txBox="1"/>
          <p:nvPr/>
        </p:nvSpPr>
        <p:spPr>
          <a:xfrm>
            <a:off x="3392312" y="6246062"/>
            <a:ext cx="5056363" cy="369332"/>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Understand Funding Opportunities</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rPr>
              <a:t> </a:t>
            </a:r>
          </a:p>
        </p:txBody>
      </p:sp>
      <p:sp>
        <p:nvSpPr>
          <p:cNvPr id="2" name="Slide Number Placeholder 1">
            <a:extLst>
              <a:ext uri="{FF2B5EF4-FFF2-40B4-BE49-F238E27FC236}">
                <a16:creationId xmlns:a16="http://schemas.microsoft.com/office/drawing/2014/main" id="{AF500DFE-F8E5-0F24-064E-1EF8B35A6F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2045700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D89F-BAF9-29BB-4A6E-87FAE27C5FD4}"/>
              </a:ext>
            </a:extLst>
          </p:cNvPr>
          <p:cNvSpPr>
            <a:spLocks noGrp="1"/>
          </p:cNvSpPr>
          <p:nvPr>
            <p:ph type="title"/>
          </p:nvPr>
        </p:nvSpPr>
        <p:spPr/>
        <p:txBody>
          <a:bodyPr/>
          <a:lstStyle/>
          <a:p>
            <a:r>
              <a:rPr lang="en-US"/>
              <a:t>Finding a “Home” for Your Research</a:t>
            </a:r>
          </a:p>
        </p:txBody>
      </p:sp>
      <p:sp>
        <p:nvSpPr>
          <p:cNvPr id="3" name="Content Placeholder 2">
            <a:extLst>
              <a:ext uri="{FF2B5EF4-FFF2-40B4-BE49-F238E27FC236}">
                <a16:creationId xmlns:a16="http://schemas.microsoft.com/office/drawing/2014/main" id="{16FF1EE5-77BD-184F-12CD-5F0287F9FBE1}"/>
              </a:ext>
            </a:extLst>
          </p:cNvPr>
          <p:cNvSpPr>
            <a:spLocks noGrp="1"/>
          </p:cNvSpPr>
          <p:nvPr>
            <p:ph idx="1"/>
          </p:nvPr>
        </p:nvSpPr>
        <p:spPr>
          <a:xfrm>
            <a:off x="627753" y="1690688"/>
            <a:ext cx="10972800" cy="4123091"/>
          </a:xfrm>
        </p:spPr>
        <p:txBody>
          <a:bodyPr>
            <a:normAutofit lnSpcReduction="10000"/>
          </a:bodyPr>
          <a:lstStyle/>
          <a:p>
            <a:r>
              <a:rPr lang="en-US"/>
              <a:t>Review the Strategic Plan and Scientific Priorities of different Institutes, Centers, and Offices (IC0s)</a:t>
            </a:r>
          </a:p>
          <a:p>
            <a:pPr lvl="1"/>
            <a:r>
              <a:rPr lang="en-US"/>
              <a:t>Match up your science (may fit more than one)</a:t>
            </a:r>
          </a:p>
          <a:p>
            <a:pPr lvl="1"/>
            <a:endParaRPr lang="en-US"/>
          </a:p>
          <a:p>
            <a:r>
              <a:rPr lang="en-US"/>
              <a:t>Explore websites to get an understanding of how different ICOs operate</a:t>
            </a:r>
          </a:p>
          <a:p>
            <a:pPr lvl="1"/>
            <a:r>
              <a:rPr lang="en-US"/>
              <a:t>Specific funding opportunities they do/don’t use</a:t>
            </a:r>
          </a:p>
          <a:p>
            <a:pPr lvl="1"/>
            <a:r>
              <a:rPr lang="en-US"/>
              <a:t>Program staff interests</a:t>
            </a:r>
          </a:p>
          <a:p>
            <a:pPr lvl="1"/>
            <a:r>
              <a:rPr lang="en-US"/>
              <a:t>Funding strategies</a:t>
            </a:r>
          </a:p>
          <a:p>
            <a:pPr lvl="1"/>
            <a:r>
              <a:rPr lang="en-US"/>
              <a:t>IC specific resources, blogs, etc.</a:t>
            </a:r>
          </a:p>
          <a:p>
            <a:endParaRPr lang="en-US"/>
          </a:p>
          <a:p>
            <a:r>
              <a:rPr lang="en-US"/>
              <a:t>Sign up for email updates from ICOs of interest</a:t>
            </a:r>
          </a:p>
        </p:txBody>
      </p:sp>
      <p:sp>
        <p:nvSpPr>
          <p:cNvPr id="5" name="Slide Number Placeholder 4">
            <a:extLst>
              <a:ext uri="{FF2B5EF4-FFF2-40B4-BE49-F238E27FC236}">
                <a16:creationId xmlns:a16="http://schemas.microsoft.com/office/drawing/2014/main" id="{C2BE39D2-9448-D2B6-6AF2-C2DBD8F1C6B1}"/>
              </a:ext>
            </a:extLst>
          </p:cNvPr>
          <p:cNvSpPr>
            <a:spLocks noGrp="1"/>
          </p:cNvSpPr>
          <p:nvPr>
            <p:ph type="sldNum" sz="quarter" idx="12"/>
          </p:nvPr>
        </p:nvSpPr>
        <p:spPr>
          <a:xfrm>
            <a:off x="3230563" y="3178176"/>
            <a:ext cx="1028700" cy="182563"/>
          </a:xfrm>
          <a:prstGeom prst="rect">
            <a:avLst/>
          </a:prstGeom>
        </p:spPr>
        <p:txBody>
          <a:bodyPr vert="horz" lIns="45720" tIns="22860" rIns="45720" bIns="22860" rtlCol="0" anchor="ctr"/>
          <a:lstStyle>
            <a:defPPr>
              <a:defRPr lang="en-US"/>
            </a:defPPr>
            <a:lvl1pPr marL="0" algn="r" defTabSz="228600" rtl="0" eaLnBrk="1" latinLnBrk="0" hangingPunct="1">
              <a:defRPr sz="600" kern="1200">
                <a:solidFill>
                  <a:schemeClr val="tx1">
                    <a:tint val="75000"/>
                  </a:schemeClr>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633B08E3-7A67-F449-BAD9-1131F0C352F9}" type="slidenum">
              <a:rPr kumimoji="0" lang="en-US" sz="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39</a:t>
            </a:fld>
            <a:endParaRPr kumimoji="0" lang="en-US" sz="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0ABE280-A23C-DB4C-67C6-1D4CDCA1087F}"/>
              </a:ext>
            </a:extLst>
          </p:cNvPr>
          <p:cNvSpPr txBox="1"/>
          <p:nvPr/>
        </p:nvSpPr>
        <p:spPr>
          <a:xfrm>
            <a:off x="3009583" y="6306423"/>
            <a:ext cx="7885288" cy="369332"/>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Find a Fit For Your Research - NIH Institutes, Centers, and Offices</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1378541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436032" y="299884"/>
            <a:ext cx="11394839" cy="1325563"/>
          </a:xfrm>
        </p:spPr>
        <p:txBody>
          <a:bodyPr/>
          <a:lstStyle/>
          <a:p>
            <a:pPr algn="ctr"/>
            <a:r>
              <a:rPr lang="en-US" sz="4000">
                <a:solidFill>
                  <a:srgbClr val="853A51"/>
                </a:solidFill>
                <a:latin typeface="Open Sans ExtraBold" pitchFamily="2" charset="0"/>
                <a:ea typeface="Open Sans ExtraBold" pitchFamily="2" charset="0"/>
                <a:cs typeface="Open Sans ExtraBold" pitchFamily="2" charset="0"/>
              </a:rPr>
              <a:t>First Steps on Your Path to Success Working with the NIH</a:t>
            </a:r>
            <a:endParaRPr lang="en-US" sz="4400">
              <a:solidFill>
                <a:srgbClr val="853A51"/>
              </a:solidFill>
              <a:latin typeface="Open Sans ExtraBold" pitchFamily="2" charset="0"/>
              <a:ea typeface="Open Sans ExtraBold" pitchFamily="2" charset="0"/>
              <a:cs typeface="Open Sans ExtraBold" pitchFamily="2" charset="0"/>
            </a:endParaRPr>
          </a:p>
        </p:txBody>
      </p:sp>
      <p:sp>
        <p:nvSpPr>
          <p:cNvPr id="18" name="TextBox 17">
            <a:extLst>
              <a:ext uri="{FF2B5EF4-FFF2-40B4-BE49-F238E27FC236}">
                <a16:creationId xmlns:a16="http://schemas.microsoft.com/office/drawing/2014/main" id="{1C48D4AB-7044-DB21-BE38-CCF4596DF218}"/>
              </a:ext>
            </a:extLst>
          </p:cNvPr>
          <p:cNvSpPr txBox="1"/>
          <p:nvPr/>
        </p:nvSpPr>
        <p:spPr>
          <a:xfrm>
            <a:off x="4064699" y="1608239"/>
            <a:ext cx="4227889" cy="1200329"/>
          </a:xfrm>
          <a:prstGeom prst="rect">
            <a:avLst/>
          </a:prstGeom>
          <a:noFill/>
        </p:spPr>
        <p:txBody>
          <a:bodyPr wrap="square" rtlCol="0">
            <a:spAutoFit/>
          </a:bodyPr>
          <a:lstStyle/>
          <a:p>
            <a:r>
              <a:rPr lang="en-US" sz="2400" b="1">
                <a:solidFill>
                  <a:srgbClr val="20558A"/>
                </a:solidFill>
              </a:rPr>
              <a:t>Step 1: Get to Know the NIH</a:t>
            </a:r>
          </a:p>
          <a:p>
            <a:r>
              <a:rPr lang="en-US" sz="2400" b="1">
                <a:solidFill>
                  <a:srgbClr val="20558A"/>
                </a:solidFill>
              </a:rPr>
              <a:t>Step 2: Understand the Process</a:t>
            </a:r>
          </a:p>
          <a:p>
            <a:r>
              <a:rPr lang="en-US" sz="2400" b="1">
                <a:solidFill>
                  <a:srgbClr val="20558A"/>
                </a:solidFill>
              </a:rPr>
              <a:t>Step 3: Use the Resources</a:t>
            </a:r>
          </a:p>
        </p:txBody>
      </p:sp>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BA904EBA-42B5-CCDC-D734-E15CFADFDD6C}"/>
              </a:ext>
            </a:extLst>
          </p:cNvPr>
          <p:cNvGrpSpPr/>
          <p:nvPr/>
        </p:nvGrpSpPr>
        <p:grpSpPr>
          <a:xfrm>
            <a:off x="218016" y="1816108"/>
            <a:ext cx="11755968" cy="4742008"/>
            <a:chOff x="0" y="45421"/>
            <a:chExt cx="12117095" cy="5137235"/>
          </a:xfrm>
        </p:grpSpPr>
        <p:grpSp>
          <p:nvGrpSpPr>
            <p:cNvPr id="5" name="Group 4"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A4E370AE-919D-558D-8167-F2221BC0138F}"/>
                </a:ext>
              </a:extLst>
            </p:cNvPr>
            <p:cNvGrpSpPr/>
            <p:nvPr/>
          </p:nvGrpSpPr>
          <p:grpSpPr>
            <a:xfrm>
              <a:off x="0" y="45421"/>
              <a:ext cx="12117095" cy="5137235"/>
              <a:chOff x="0" y="45421"/>
              <a:chExt cx="12117095" cy="5137235"/>
            </a:xfrm>
          </p:grpSpPr>
          <p:sp>
            <p:nvSpPr>
              <p:cNvPr id="7" name="Arrow: Right 6">
                <a:extLst>
                  <a:ext uri="{FF2B5EF4-FFF2-40B4-BE49-F238E27FC236}">
                    <a16:creationId xmlns:a16="http://schemas.microsoft.com/office/drawing/2014/main" id="{380759C4-E2D3-30A9-D394-8445FBBA9A15}"/>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 name="Group 1" descr="The NIH Grants Process includes the following phases: Plan to Apply; Write Application; Submit; Review; Award; and Post-Award Monitoring and Reporting.">
                <a:extLst>
                  <a:ext uri="{FF2B5EF4-FFF2-40B4-BE49-F238E27FC236}">
                    <a16:creationId xmlns:a16="http://schemas.microsoft.com/office/drawing/2014/main" id="{7958F11A-238C-4ACA-1F2C-E3C31E10F75E}"/>
                  </a:ext>
                </a:extLst>
              </p:cNvPr>
              <p:cNvGrpSpPr/>
              <p:nvPr/>
            </p:nvGrpSpPr>
            <p:grpSpPr>
              <a:xfrm>
                <a:off x="158986" y="1575552"/>
                <a:ext cx="11665212" cy="2054894"/>
                <a:chOff x="158986" y="1575552"/>
                <a:chExt cx="11665212" cy="2054894"/>
              </a:xfrm>
            </p:grpSpPr>
            <p:sp>
              <p:nvSpPr>
                <p:cNvPr id="9" name="Freeform: Shape 8">
                  <a:extLst>
                    <a:ext uri="{FF2B5EF4-FFF2-40B4-BE49-F238E27FC236}">
                      <a16:creationId xmlns:a16="http://schemas.microsoft.com/office/drawing/2014/main" id="{53B05699-75DF-33C5-F47C-EE9017E115B0}"/>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b="1" kern="1200">
                      <a:solidFill>
                        <a:schemeClr val="tx1"/>
                      </a:solidFill>
                      <a:latin typeface="Open Sans" pitchFamily="2" charset="0"/>
                      <a:ea typeface="Open Sans" pitchFamily="2" charset="0"/>
                      <a:cs typeface="Open Sans" pitchFamily="2" charset="0"/>
                    </a:rPr>
                    <a:t>Write Application</a:t>
                  </a:r>
                </a:p>
              </p:txBody>
            </p:sp>
            <p:sp>
              <p:nvSpPr>
                <p:cNvPr id="8" name="Freeform: Shape 7">
                  <a:extLst>
                    <a:ext uri="{FF2B5EF4-FFF2-40B4-BE49-F238E27FC236}">
                      <a16:creationId xmlns:a16="http://schemas.microsoft.com/office/drawing/2014/main" id="{F4F0F64A-0792-ABDE-EC63-BDAC3EB29690}"/>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b="1" kern="1200">
                      <a:solidFill>
                        <a:schemeClr val="tx1"/>
                      </a:solidFill>
                      <a:latin typeface="Open Sans" pitchFamily="2" charset="0"/>
                      <a:ea typeface="Open Sans" pitchFamily="2" charset="0"/>
                      <a:cs typeface="Open Sans" pitchFamily="2" charset="0"/>
                    </a:rPr>
                    <a:t>Plan to Apply</a:t>
                  </a:r>
                </a:p>
              </p:txBody>
            </p:sp>
            <p:sp>
              <p:nvSpPr>
                <p:cNvPr id="10" name="Freeform: Shape 9">
                  <a:extLst>
                    <a:ext uri="{FF2B5EF4-FFF2-40B4-BE49-F238E27FC236}">
                      <a16:creationId xmlns:a16="http://schemas.microsoft.com/office/drawing/2014/main" id="{FD009849-5206-0034-9699-6DA55DC48423}"/>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b="1" kern="1200">
                      <a:solidFill>
                        <a:schemeClr val="tx1"/>
                      </a:solidFill>
                      <a:latin typeface="Open Sans" pitchFamily="2" charset="0"/>
                      <a:ea typeface="Open Sans" pitchFamily="2" charset="0"/>
                      <a:cs typeface="Open Sans" pitchFamily="2" charset="0"/>
                    </a:rPr>
                    <a:t>Submit</a:t>
                  </a:r>
                </a:p>
              </p:txBody>
            </p:sp>
            <p:sp>
              <p:nvSpPr>
                <p:cNvPr id="11" name="Freeform: Shape 10">
                  <a:extLst>
                    <a:ext uri="{FF2B5EF4-FFF2-40B4-BE49-F238E27FC236}">
                      <a16:creationId xmlns:a16="http://schemas.microsoft.com/office/drawing/2014/main" id="{74102614-ED2C-D2D7-CA1E-7C70A027CDC1}"/>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b="1" kern="1200">
                      <a:solidFill>
                        <a:schemeClr val="tx1"/>
                      </a:solidFill>
                      <a:latin typeface="Open Sans" pitchFamily="2" charset="0"/>
                      <a:ea typeface="Open Sans" pitchFamily="2" charset="0"/>
                      <a:cs typeface="Open Sans" pitchFamily="2" charset="0"/>
                    </a:rPr>
                    <a:t>Review</a:t>
                  </a:r>
                </a:p>
              </p:txBody>
            </p:sp>
            <p:sp>
              <p:nvSpPr>
                <p:cNvPr id="12" name="Freeform: Shape 11">
                  <a:extLst>
                    <a:ext uri="{FF2B5EF4-FFF2-40B4-BE49-F238E27FC236}">
                      <a16:creationId xmlns:a16="http://schemas.microsoft.com/office/drawing/2014/main" id="{706E48B2-F294-27A4-27DF-5C81B6688641}"/>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b="1" kern="1200">
                      <a:solidFill>
                        <a:schemeClr val="tx1"/>
                      </a:solidFill>
                      <a:latin typeface="Open Sans" pitchFamily="2" charset="0"/>
                      <a:ea typeface="Open Sans" pitchFamily="2" charset="0"/>
                      <a:cs typeface="Open Sans" pitchFamily="2" charset="0"/>
                    </a:rPr>
                    <a:t>Award</a:t>
                  </a:r>
                </a:p>
              </p:txBody>
            </p:sp>
            <p:sp>
              <p:nvSpPr>
                <p:cNvPr id="13" name="Freeform: Shape 12">
                  <a:extLst>
                    <a:ext uri="{FF2B5EF4-FFF2-40B4-BE49-F238E27FC236}">
                      <a16:creationId xmlns:a16="http://schemas.microsoft.com/office/drawing/2014/main" id="{E35C1882-57E0-4F17-CED4-B634B5F2CB60}"/>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33" name="Group 32">
              <a:extLst>
                <a:ext uri="{FF2B5EF4-FFF2-40B4-BE49-F238E27FC236}">
                  <a16:creationId xmlns:a16="http://schemas.microsoft.com/office/drawing/2014/main" id="{7305629A-2EA7-B173-31F8-3A184F406BC4}"/>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7" name="Graphic 16" descr="Pencil outline">
                <a:extLst>
                  <a:ext uri="{FF2B5EF4-FFF2-40B4-BE49-F238E27FC236}">
                    <a16:creationId xmlns:a16="http://schemas.microsoft.com/office/drawing/2014/main" id="{C2B0791E-4491-213E-9D4E-041851F808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9" name="Graphic 18" descr="Lightbulb and gear outline">
                <a:extLst>
                  <a:ext uri="{FF2B5EF4-FFF2-40B4-BE49-F238E27FC236}">
                    <a16:creationId xmlns:a16="http://schemas.microsoft.com/office/drawing/2014/main" id="{C1902A91-EA9C-951B-1EB6-B92653FF09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1" name="Graphic 20" descr="Internet outline">
                <a:extLst>
                  <a:ext uri="{FF2B5EF4-FFF2-40B4-BE49-F238E27FC236}">
                    <a16:creationId xmlns:a16="http://schemas.microsoft.com/office/drawing/2014/main" id="{DCA18E45-911A-6BC0-8461-3DDB1CC108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5" name="Graphic 24" descr="Customer review outline">
                <a:extLst>
                  <a:ext uri="{FF2B5EF4-FFF2-40B4-BE49-F238E27FC236}">
                    <a16:creationId xmlns:a16="http://schemas.microsoft.com/office/drawing/2014/main" id="{84749939-D60E-0B3B-2D50-C7DDC618A0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7" name="Graphic 26" descr="Ribbon outline">
                <a:extLst>
                  <a:ext uri="{FF2B5EF4-FFF2-40B4-BE49-F238E27FC236}">
                    <a16:creationId xmlns:a16="http://schemas.microsoft.com/office/drawing/2014/main" id="{D2F53D35-7BFD-EB01-9A19-99C3A49FC5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9" name="Graphic 28" descr="Bar graph with upward trend outline">
                <a:extLst>
                  <a:ext uri="{FF2B5EF4-FFF2-40B4-BE49-F238E27FC236}">
                    <a16:creationId xmlns:a16="http://schemas.microsoft.com/office/drawing/2014/main" id="{8150302A-04EC-8B74-20F2-1856463F09C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
        <p:nvSpPr>
          <p:cNvPr id="16" name="TextBox 15">
            <a:extLst>
              <a:ext uri="{FF2B5EF4-FFF2-40B4-BE49-F238E27FC236}">
                <a16:creationId xmlns:a16="http://schemas.microsoft.com/office/drawing/2014/main" id="{A54B9541-3061-D027-D509-9145777D31B0}"/>
              </a:ext>
            </a:extLst>
          </p:cNvPr>
          <p:cNvSpPr txBox="1"/>
          <p:nvPr/>
        </p:nvSpPr>
        <p:spPr>
          <a:xfrm>
            <a:off x="3849945" y="5622188"/>
            <a:ext cx="4227889" cy="461665"/>
          </a:xfrm>
          <a:prstGeom prst="rect">
            <a:avLst/>
          </a:prstGeom>
          <a:solidFill>
            <a:srgbClr val="C9E1E0"/>
          </a:solidFill>
        </p:spPr>
        <p:txBody>
          <a:bodyPr wrap="none" rtlCol="0">
            <a:spAutoFit/>
          </a:bodyPr>
          <a:lstStyle/>
          <a:p>
            <a:r>
              <a:rPr lang="en-US" sz="2400"/>
              <a:t>Learn more: </a:t>
            </a:r>
            <a:r>
              <a:rPr lang="en-US" sz="2400">
                <a:solidFill>
                  <a:srgbClr val="20558A"/>
                </a:solidFill>
                <a:hlinkClick r:id="rId16">
                  <a:extLst>
                    <a:ext uri="{A12FA001-AC4F-418D-AE19-62706E023703}">
                      <ahyp:hlinkClr xmlns:ahyp="http://schemas.microsoft.com/office/drawing/2018/hyperlinkcolor" val="tx"/>
                    </a:ext>
                  </a:extLst>
                </a:hlinkClick>
              </a:rPr>
              <a:t>NIH Grants Process</a:t>
            </a:r>
            <a:r>
              <a:rPr lang="en-US" sz="2400"/>
              <a:t> </a:t>
            </a:r>
          </a:p>
        </p:txBody>
      </p:sp>
    </p:spTree>
    <p:custDataLst>
      <p:tags r:id="rId1"/>
    </p:custDataLst>
    <p:extLst>
      <p:ext uri="{BB962C8B-B14F-4D97-AF65-F5344CB8AC3E}">
        <p14:creationId xmlns:p14="http://schemas.microsoft.com/office/powerpoint/2010/main" val="3051210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BC34-5E18-66BE-2DA4-A1147C47D4E0}"/>
              </a:ext>
            </a:extLst>
          </p:cNvPr>
          <p:cNvSpPr>
            <a:spLocks noGrp="1"/>
          </p:cNvSpPr>
          <p:nvPr>
            <p:ph type="title"/>
          </p:nvPr>
        </p:nvSpPr>
        <p:spPr>
          <a:xfrm>
            <a:off x="599767" y="365126"/>
            <a:ext cx="11321677" cy="1082675"/>
          </a:xfrm>
        </p:spPr>
        <p:txBody>
          <a:bodyPr>
            <a:normAutofit/>
          </a:bodyPr>
          <a:lstStyle/>
          <a:p>
            <a:r>
              <a:rPr lang="en-US" sz="3800"/>
              <a:t>Program Directors are a Resource for Applicants</a:t>
            </a:r>
          </a:p>
        </p:txBody>
      </p:sp>
      <p:sp>
        <p:nvSpPr>
          <p:cNvPr id="3" name="Content Placeholder 2">
            <a:extLst>
              <a:ext uri="{FF2B5EF4-FFF2-40B4-BE49-F238E27FC236}">
                <a16:creationId xmlns:a16="http://schemas.microsoft.com/office/drawing/2014/main" id="{F68C064D-E29B-9D2B-C156-7BEA041DC96D}"/>
              </a:ext>
            </a:extLst>
          </p:cNvPr>
          <p:cNvSpPr>
            <a:spLocks noGrp="1"/>
          </p:cNvSpPr>
          <p:nvPr>
            <p:ph idx="1"/>
          </p:nvPr>
        </p:nvSpPr>
        <p:spPr>
          <a:xfrm>
            <a:off x="599766" y="1543522"/>
            <a:ext cx="9439583" cy="3988153"/>
          </a:xfrm>
        </p:spPr>
        <p:txBody>
          <a:bodyPr>
            <a:normAutofit/>
          </a:bodyPr>
          <a:lstStyle/>
          <a:p>
            <a:r>
              <a:rPr lang="en-US"/>
              <a:t>Don’t be shy – contact us EARLY!</a:t>
            </a:r>
          </a:p>
          <a:p>
            <a:endParaRPr lang="en-US" sz="800"/>
          </a:p>
          <a:p>
            <a:r>
              <a:rPr lang="en-US"/>
              <a:t>We can provide insight into the NIH funding process</a:t>
            </a:r>
          </a:p>
          <a:p>
            <a:endParaRPr lang="en-US" sz="800"/>
          </a:p>
          <a:p>
            <a:r>
              <a:rPr lang="en-US"/>
              <a:t>Every NIH Institute, Center, and Office operates differently</a:t>
            </a:r>
          </a:p>
          <a:p>
            <a:pPr lvl="1"/>
            <a:r>
              <a:rPr lang="en-US"/>
              <a:t>Different missions &amp; priorities</a:t>
            </a:r>
          </a:p>
          <a:p>
            <a:pPr lvl="1"/>
            <a:r>
              <a:rPr lang="en-US"/>
              <a:t>Different budgets</a:t>
            </a:r>
          </a:p>
          <a:p>
            <a:pPr lvl="1"/>
            <a:r>
              <a:rPr lang="en-US"/>
              <a:t>Different ways of using NOFOs</a:t>
            </a:r>
          </a:p>
          <a:p>
            <a:pPr lvl="1"/>
            <a:r>
              <a:rPr lang="en-US"/>
              <a:t>Different ways of deciding which applications to fund</a:t>
            </a:r>
          </a:p>
          <a:p>
            <a:endParaRPr lang="en-US"/>
          </a:p>
        </p:txBody>
      </p:sp>
      <p:sp>
        <p:nvSpPr>
          <p:cNvPr id="5" name="Slide Number Placeholder 4">
            <a:extLst>
              <a:ext uri="{FF2B5EF4-FFF2-40B4-BE49-F238E27FC236}">
                <a16:creationId xmlns:a16="http://schemas.microsoft.com/office/drawing/2014/main" id="{5958D539-0353-0BC1-D527-D64970941FD9}"/>
              </a:ext>
            </a:extLst>
          </p:cNvPr>
          <p:cNvSpPr>
            <a:spLocks noGrp="1"/>
          </p:cNvSpPr>
          <p:nvPr>
            <p:ph type="sldNum" sz="quarter" idx="12"/>
          </p:nvPr>
        </p:nvSpPr>
        <p:spPr>
          <a:xfrm>
            <a:off x="3230563" y="3178176"/>
            <a:ext cx="1028700" cy="182563"/>
          </a:xfrm>
          <a:prstGeom prst="rect">
            <a:avLst/>
          </a:prstGeom>
        </p:spPr>
        <p:txBody>
          <a:bodyPr vert="horz" lIns="45720" tIns="22860" rIns="45720" bIns="22860" rtlCol="0" anchor="ctr"/>
          <a:lstStyle>
            <a:defPPr>
              <a:defRPr lang="en-US"/>
            </a:defPPr>
            <a:lvl1pPr marL="0" algn="r" defTabSz="228600" rtl="0" eaLnBrk="1" latinLnBrk="0" hangingPunct="1">
              <a:defRPr sz="600" kern="1200">
                <a:solidFill>
                  <a:schemeClr val="tx1">
                    <a:tint val="75000"/>
                  </a:schemeClr>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633B08E3-7A67-F449-BAD9-1131F0C352F9}" type="slidenum">
              <a:rPr kumimoji="0" lang="en-US" sz="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40</a:t>
            </a:fld>
            <a:endParaRPr kumimoji="0" lang="en-US" sz="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1F1522F-75DB-9AD2-982D-B53C085B4C7D}"/>
              </a:ext>
            </a:extLst>
          </p:cNvPr>
          <p:cNvSpPr txBox="1"/>
          <p:nvPr/>
        </p:nvSpPr>
        <p:spPr>
          <a:xfrm>
            <a:off x="314016" y="4995393"/>
            <a:ext cx="11481821" cy="707886"/>
          </a:xfrm>
          <a:prstGeom prst="rect">
            <a:avLst/>
          </a:prstGeom>
          <a:solidFill>
            <a:srgbClr val="C9E1E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Find potential Program Directors to contact by looking up the “Scientific Contacts” in a NOFO of interest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and/or by using </a:t>
            </a:r>
            <a:r>
              <a:rPr kumimoji="0" lang="en-US" sz="2000" b="0" i="0" u="none" strike="noStrike" kern="1200" cap="none" spc="0" normalizeH="0" baseline="0" noProof="0">
                <a:ln>
                  <a:noFill/>
                </a:ln>
                <a:solidFill>
                  <a:srgbClr val="20558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Matchmaker</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in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RePORTER</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custDataLst>
      <p:tags r:id="rId1"/>
    </p:custDataLst>
    <p:extLst>
      <p:ext uri="{BB962C8B-B14F-4D97-AF65-F5344CB8AC3E}">
        <p14:creationId xmlns:p14="http://schemas.microsoft.com/office/powerpoint/2010/main" val="577100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331931-C693-02A3-C6C7-BCC28A4A735D}"/>
              </a:ext>
            </a:extLst>
          </p:cNvPr>
          <p:cNvSpPr>
            <a:spLocks noGrp="1"/>
          </p:cNvSpPr>
          <p:nvPr>
            <p:ph type="title"/>
          </p:nvPr>
        </p:nvSpPr>
        <p:spPr/>
        <p:txBody>
          <a:bodyPr/>
          <a:lstStyle/>
          <a:p>
            <a:r>
              <a:rPr lang="en-US"/>
              <a:t>Find Your Opportunity - Eligibility</a:t>
            </a:r>
          </a:p>
        </p:txBody>
      </p:sp>
      <p:sp>
        <p:nvSpPr>
          <p:cNvPr id="3" name="Content Placeholder 2">
            <a:extLst>
              <a:ext uri="{FF2B5EF4-FFF2-40B4-BE49-F238E27FC236}">
                <a16:creationId xmlns:a16="http://schemas.microsoft.com/office/drawing/2014/main" id="{069462C9-A8E6-34FA-5645-142092B9230F}"/>
              </a:ext>
            </a:extLst>
          </p:cNvPr>
          <p:cNvSpPr>
            <a:spLocks noGrp="1"/>
          </p:cNvSpPr>
          <p:nvPr>
            <p:ph idx="1"/>
          </p:nvPr>
        </p:nvSpPr>
        <p:spPr>
          <a:xfrm>
            <a:off x="838199" y="1825625"/>
            <a:ext cx="11088329" cy="4351338"/>
          </a:xfrm>
        </p:spPr>
        <p:txBody>
          <a:bodyPr/>
          <a:lstStyle/>
          <a:p>
            <a:r>
              <a:rPr lang="en-US" sz="2800"/>
              <a:t>Consider Eligibility</a:t>
            </a:r>
          </a:p>
          <a:p>
            <a:pPr lvl="1"/>
            <a:r>
              <a:rPr lang="en-US" sz="2400"/>
              <a:t>Organization and/or organizational components</a:t>
            </a:r>
          </a:p>
          <a:p>
            <a:pPr lvl="1"/>
            <a:r>
              <a:rPr lang="en-US" sz="2400"/>
              <a:t>Eligible investigators</a:t>
            </a:r>
          </a:p>
          <a:p>
            <a:pPr lvl="1"/>
            <a:endParaRPr lang="en-US" sz="2400"/>
          </a:p>
          <a:p>
            <a:r>
              <a:rPr lang="en-US" sz="2800"/>
              <a:t>Foreign Involvement</a:t>
            </a:r>
          </a:p>
          <a:p>
            <a:pPr lvl="1"/>
            <a:r>
              <a:rPr lang="en-US" sz="2400"/>
              <a:t>Some NOFOs do not allow foreign institutions or components</a:t>
            </a:r>
          </a:p>
          <a:p>
            <a:pPr lvl="1"/>
            <a:r>
              <a:rPr lang="en-US" sz="2400"/>
              <a:t>Small business and some fellowship and training grants require the PD/PI to be a U.S. citizen or permanent resident</a:t>
            </a:r>
          </a:p>
          <a:p>
            <a:pPr lvl="1"/>
            <a:r>
              <a:rPr lang="en-US" sz="2400"/>
              <a:t>Funding of a foreign award is unlikely if comparable research can be conducted in the U.S.</a:t>
            </a:r>
          </a:p>
          <a:p>
            <a:pPr lvl="1"/>
            <a:endParaRPr lang="en-US"/>
          </a:p>
          <a:p>
            <a:pPr marL="457200" lvl="1" indent="0">
              <a:buNone/>
            </a:pPr>
            <a:endParaRPr lang="en-US"/>
          </a:p>
        </p:txBody>
      </p:sp>
      <p:sp>
        <p:nvSpPr>
          <p:cNvPr id="5" name="TextBox 4">
            <a:extLst>
              <a:ext uri="{FF2B5EF4-FFF2-40B4-BE49-F238E27FC236}">
                <a16:creationId xmlns:a16="http://schemas.microsoft.com/office/drawing/2014/main" id="{BCCD6332-D7EE-C327-C36A-4D0ACA8D13E7}"/>
              </a:ext>
            </a:extLst>
          </p:cNvPr>
          <p:cNvSpPr txBox="1"/>
          <p:nvPr/>
        </p:nvSpPr>
        <p:spPr>
          <a:xfrm>
            <a:off x="8858865" y="2104103"/>
            <a:ext cx="2743200" cy="646331"/>
          </a:xfrm>
          <a:prstGeom prst="rect">
            <a:avLst/>
          </a:prstGeom>
          <a:solidFill>
            <a:srgbClr val="20558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Check Section III Eligibility within the NOFO!</a:t>
            </a:r>
          </a:p>
        </p:txBody>
      </p:sp>
      <p:sp>
        <p:nvSpPr>
          <p:cNvPr id="6" name="TextBox 5">
            <a:extLst>
              <a:ext uri="{FF2B5EF4-FFF2-40B4-BE49-F238E27FC236}">
                <a16:creationId xmlns:a16="http://schemas.microsoft.com/office/drawing/2014/main" id="{0BC1CC5F-F8E7-13BA-F528-ED01EE111D3A}"/>
              </a:ext>
            </a:extLst>
          </p:cNvPr>
          <p:cNvSpPr txBox="1"/>
          <p:nvPr/>
        </p:nvSpPr>
        <p:spPr>
          <a:xfrm>
            <a:off x="4922273" y="6352143"/>
            <a:ext cx="2920180" cy="369332"/>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Foreign Grants</a:t>
            </a:r>
            <a:endPar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BEFA400-EE74-6019-B112-570BF3383B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1753401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CABAAA-68D7-237E-B715-B88D046A674C}"/>
              </a:ext>
            </a:extLst>
          </p:cNvPr>
          <p:cNvSpPr>
            <a:spLocks noGrp="1"/>
          </p:cNvSpPr>
          <p:nvPr>
            <p:ph type="title"/>
          </p:nvPr>
        </p:nvSpPr>
        <p:spPr/>
        <p:txBody>
          <a:bodyPr/>
          <a:lstStyle/>
          <a:p>
            <a:r>
              <a:rPr lang="en-US"/>
              <a:t>Find Your Opportunity – Key Dates</a:t>
            </a:r>
          </a:p>
        </p:txBody>
      </p:sp>
      <p:sp>
        <p:nvSpPr>
          <p:cNvPr id="3" name="Content Placeholder 2">
            <a:extLst>
              <a:ext uri="{FF2B5EF4-FFF2-40B4-BE49-F238E27FC236}">
                <a16:creationId xmlns:a16="http://schemas.microsoft.com/office/drawing/2014/main" id="{5A66E0E4-2188-DBB3-E253-5076630E8E05}"/>
              </a:ext>
            </a:extLst>
          </p:cNvPr>
          <p:cNvSpPr>
            <a:spLocks noGrp="1"/>
          </p:cNvSpPr>
          <p:nvPr>
            <p:ph idx="1"/>
          </p:nvPr>
        </p:nvSpPr>
        <p:spPr>
          <a:xfrm>
            <a:off x="838200" y="1453393"/>
            <a:ext cx="10515600" cy="4351338"/>
          </a:xfrm>
        </p:spPr>
        <p:txBody>
          <a:bodyPr/>
          <a:lstStyle/>
          <a:p>
            <a:pPr marL="0" indent="0">
              <a:buNone/>
            </a:pPr>
            <a:r>
              <a:rPr lang="en-US"/>
              <a:t>Check Key Dates</a:t>
            </a:r>
          </a:p>
          <a:p>
            <a:pPr lvl="1"/>
            <a:r>
              <a:rPr lang="en-US"/>
              <a:t>Make sure the NOFO is not expired</a:t>
            </a:r>
          </a:p>
          <a:p>
            <a:pPr lvl="1"/>
            <a:r>
              <a:rPr lang="en-US"/>
              <a:t>Understand Application Due Dates and Review and Award Cycles</a:t>
            </a:r>
          </a:p>
          <a:p>
            <a:pPr lvl="1"/>
            <a:endParaRPr lang="en-US"/>
          </a:p>
          <a:p>
            <a:pPr lvl="1"/>
            <a:endParaRPr lang="en-US"/>
          </a:p>
        </p:txBody>
      </p:sp>
      <p:graphicFrame>
        <p:nvGraphicFramePr>
          <p:cNvPr id="7" name="Table 6" descr="Two column Headers: First, Application Due Dates, followed by Review and Award Cycles">
            <a:extLst>
              <a:ext uri="{FF2B5EF4-FFF2-40B4-BE49-F238E27FC236}">
                <a16:creationId xmlns:a16="http://schemas.microsoft.com/office/drawing/2014/main" id="{5F2A3941-E9D8-4193-1DEB-57E084B45A18}"/>
              </a:ext>
            </a:extLst>
          </p:cNvPr>
          <p:cNvGraphicFramePr>
            <a:graphicFrameLocks noGrp="1"/>
          </p:cNvGraphicFramePr>
          <p:nvPr>
            <p:extLst>
              <p:ext uri="{D42A27DB-BD31-4B8C-83A1-F6EECF244321}">
                <p14:modId xmlns:p14="http://schemas.microsoft.com/office/powerpoint/2010/main" val="513416100"/>
              </p:ext>
            </p:extLst>
          </p:nvPr>
        </p:nvGraphicFramePr>
        <p:xfrm>
          <a:off x="838200" y="2718992"/>
          <a:ext cx="10628670" cy="640080"/>
        </p:xfrm>
        <a:graphic>
          <a:graphicData uri="http://schemas.openxmlformats.org/drawingml/2006/table">
            <a:tbl>
              <a:tblPr firstRow="1" bandRow="1">
                <a:tableStyleId>{5C22544A-7EE6-4342-B048-85BDC9FD1C3A}</a:tableStyleId>
              </a:tblPr>
              <a:tblGrid>
                <a:gridCol w="5314335">
                  <a:extLst>
                    <a:ext uri="{9D8B030D-6E8A-4147-A177-3AD203B41FA5}">
                      <a16:colId xmlns:a16="http://schemas.microsoft.com/office/drawing/2014/main" val="1595643566"/>
                    </a:ext>
                  </a:extLst>
                </a:gridCol>
                <a:gridCol w="5314335">
                  <a:extLst>
                    <a:ext uri="{9D8B030D-6E8A-4147-A177-3AD203B41FA5}">
                      <a16:colId xmlns:a16="http://schemas.microsoft.com/office/drawing/2014/main" val="180693550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Application Due Dates</a:t>
                      </a:r>
                    </a:p>
                    <a:p>
                      <a:pPr algn="ctr"/>
                      <a:endParaRPr lang="en-US"/>
                    </a:p>
                  </a:txBody>
                  <a:tcPr>
                    <a:solidFill>
                      <a:srgbClr val="20558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Review and Award Cycles</a:t>
                      </a:r>
                    </a:p>
                    <a:p>
                      <a:pPr algn="ctr"/>
                      <a:endParaRPr lang="en-US"/>
                    </a:p>
                  </a:txBody>
                  <a:tcPr>
                    <a:solidFill>
                      <a:srgbClr val="20558A"/>
                    </a:solidFill>
                  </a:tcPr>
                </a:tc>
                <a:extLst>
                  <a:ext uri="{0D108BD9-81ED-4DB2-BD59-A6C34878D82A}">
                    <a16:rowId xmlns:a16="http://schemas.microsoft.com/office/drawing/2014/main" val="1281621225"/>
                  </a:ext>
                </a:extLst>
              </a:tr>
            </a:tbl>
          </a:graphicData>
        </a:graphic>
      </p:graphicFrame>
      <p:graphicFrame>
        <p:nvGraphicFramePr>
          <p:cNvPr id="5" name="Table 4" descr="Key Dates by type of application">
            <a:extLst>
              <a:ext uri="{FF2B5EF4-FFF2-40B4-BE49-F238E27FC236}">
                <a16:creationId xmlns:a16="http://schemas.microsoft.com/office/drawing/2014/main" id="{3D9DCD28-267F-DD33-661E-48B5C1E26002}"/>
              </a:ext>
            </a:extLst>
          </p:cNvPr>
          <p:cNvGraphicFramePr>
            <a:graphicFrameLocks noGrp="1"/>
          </p:cNvGraphicFramePr>
          <p:nvPr>
            <p:extLst>
              <p:ext uri="{D42A27DB-BD31-4B8C-83A1-F6EECF244321}">
                <p14:modId xmlns:p14="http://schemas.microsoft.com/office/powerpoint/2010/main" val="3961291534"/>
              </p:ext>
            </p:extLst>
          </p:nvPr>
        </p:nvGraphicFramePr>
        <p:xfrm>
          <a:off x="838200" y="3429000"/>
          <a:ext cx="10628670" cy="2575560"/>
        </p:xfrm>
        <a:graphic>
          <a:graphicData uri="http://schemas.openxmlformats.org/drawingml/2006/table">
            <a:tbl>
              <a:tblPr firstRow="1" bandRow="1">
                <a:tableStyleId>{5C22544A-7EE6-4342-B048-85BDC9FD1C3A}</a:tableStyleId>
              </a:tblPr>
              <a:tblGrid>
                <a:gridCol w="1771445">
                  <a:extLst>
                    <a:ext uri="{9D8B030D-6E8A-4147-A177-3AD203B41FA5}">
                      <a16:colId xmlns:a16="http://schemas.microsoft.com/office/drawing/2014/main" val="2855526322"/>
                    </a:ext>
                  </a:extLst>
                </a:gridCol>
                <a:gridCol w="1771445">
                  <a:extLst>
                    <a:ext uri="{9D8B030D-6E8A-4147-A177-3AD203B41FA5}">
                      <a16:colId xmlns:a16="http://schemas.microsoft.com/office/drawing/2014/main" val="1316990092"/>
                    </a:ext>
                  </a:extLst>
                </a:gridCol>
                <a:gridCol w="1771445">
                  <a:extLst>
                    <a:ext uri="{9D8B030D-6E8A-4147-A177-3AD203B41FA5}">
                      <a16:colId xmlns:a16="http://schemas.microsoft.com/office/drawing/2014/main" val="3240798006"/>
                    </a:ext>
                  </a:extLst>
                </a:gridCol>
                <a:gridCol w="1771445">
                  <a:extLst>
                    <a:ext uri="{9D8B030D-6E8A-4147-A177-3AD203B41FA5}">
                      <a16:colId xmlns:a16="http://schemas.microsoft.com/office/drawing/2014/main" val="2515467088"/>
                    </a:ext>
                  </a:extLst>
                </a:gridCol>
                <a:gridCol w="1771445">
                  <a:extLst>
                    <a:ext uri="{9D8B030D-6E8A-4147-A177-3AD203B41FA5}">
                      <a16:colId xmlns:a16="http://schemas.microsoft.com/office/drawing/2014/main" val="3482520331"/>
                    </a:ext>
                  </a:extLst>
                </a:gridCol>
                <a:gridCol w="1771445">
                  <a:extLst>
                    <a:ext uri="{9D8B030D-6E8A-4147-A177-3AD203B41FA5}">
                      <a16:colId xmlns:a16="http://schemas.microsoft.com/office/drawing/2014/main" val="713617472"/>
                    </a:ext>
                  </a:extLst>
                </a:gridCol>
              </a:tblGrid>
              <a:tr h="370840">
                <a:tc>
                  <a:txBody>
                    <a:bodyPr/>
                    <a:lstStyle/>
                    <a:p>
                      <a:r>
                        <a:rPr lang="en-US"/>
                        <a:t>New</a:t>
                      </a:r>
                    </a:p>
                  </a:txBody>
                  <a:tcPr>
                    <a:solidFill>
                      <a:srgbClr val="20558A"/>
                    </a:solidFill>
                  </a:tcPr>
                </a:tc>
                <a:tc>
                  <a:txBody>
                    <a:bodyPr/>
                    <a:lstStyle/>
                    <a:p>
                      <a:pPr algn="ctr"/>
                      <a:r>
                        <a:rPr lang="en-US"/>
                        <a:t>Renewal/ Resubmission/ Revision (as allowed)</a:t>
                      </a:r>
                    </a:p>
                  </a:txBody>
                  <a:tcPr>
                    <a:solidFill>
                      <a:srgbClr val="20558A"/>
                    </a:solidFill>
                  </a:tcPr>
                </a:tc>
                <a:tc>
                  <a:txBody>
                    <a:bodyPr/>
                    <a:lstStyle/>
                    <a:p>
                      <a:pPr algn="ctr"/>
                      <a:r>
                        <a:rPr lang="en-US"/>
                        <a:t>AIDS- New/ Renewal/ Resubmission/ Revision, as allowed</a:t>
                      </a:r>
                    </a:p>
                  </a:txBody>
                  <a:tcPr>
                    <a:solidFill>
                      <a:srgbClr val="20558A"/>
                    </a:solidFill>
                  </a:tcPr>
                </a:tc>
                <a:tc>
                  <a:txBody>
                    <a:bodyPr/>
                    <a:lstStyle/>
                    <a:p>
                      <a:pPr algn="ctr"/>
                      <a:r>
                        <a:rPr lang="en-US"/>
                        <a:t>Scientific Merit Review</a:t>
                      </a:r>
                    </a:p>
                  </a:txBody>
                  <a:tcPr>
                    <a:solidFill>
                      <a:srgbClr val="20558A"/>
                    </a:solidFill>
                  </a:tcPr>
                </a:tc>
                <a:tc>
                  <a:txBody>
                    <a:bodyPr/>
                    <a:lstStyle/>
                    <a:p>
                      <a:pPr algn="ctr"/>
                      <a:r>
                        <a:rPr lang="en-US"/>
                        <a:t>Advisory Council Review</a:t>
                      </a:r>
                    </a:p>
                  </a:txBody>
                  <a:tcPr>
                    <a:solidFill>
                      <a:srgbClr val="20558A"/>
                    </a:solidFill>
                  </a:tcPr>
                </a:tc>
                <a:tc>
                  <a:txBody>
                    <a:bodyPr/>
                    <a:lstStyle/>
                    <a:p>
                      <a:pPr algn="ctr"/>
                      <a:r>
                        <a:rPr lang="en-US"/>
                        <a:t>Earliest Start Date</a:t>
                      </a:r>
                    </a:p>
                  </a:txBody>
                  <a:tcPr>
                    <a:solidFill>
                      <a:srgbClr val="20558A"/>
                    </a:solidFill>
                  </a:tcPr>
                </a:tc>
                <a:extLst>
                  <a:ext uri="{0D108BD9-81ED-4DB2-BD59-A6C34878D82A}">
                    <a16:rowId xmlns:a16="http://schemas.microsoft.com/office/drawing/2014/main" val="2217006208"/>
                  </a:ext>
                </a:extLst>
              </a:tr>
              <a:tr h="370840">
                <a:tc>
                  <a:txBody>
                    <a:bodyPr/>
                    <a:lstStyle/>
                    <a:p>
                      <a:r>
                        <a:rPr lang="en-US"/>
                        <a:t>February X, 2024</a:t>
                      </a:r>
                    </a:p>
                  </a:txBody>
                  <a:tcPr/>
                </a:tc>
                <a:tc>
                  <a:txBody>
                    <a:bodyPr/>
                    <a:lstStyle/>
                    <a:p>
                      <a:r>
                        <a:rPr lang="en-US"/>
                        <a:t>February X, 2024</a:t>
                      </a:r>
                    </a:p>
                  </a:txBody>
                  <a:tcPr/>
                </a:tc>
                <a:tc>
                  <a:txBody>
                    <a:bodyPr/>
                    <a:lstStyle/>
                    <a:p>
                      <a:r>
                        <a:rPr lang="en-US"/>
                        <a:t>March X, 2024</a:t>
                      </a:r>
                    </a:p>
                  </a:txBody>
                  <a:tcPr/>
                </a:tc>
                <a:tc>
                  <a:txBody>
                    <a:bodyPr/>
                    <a:lstStyle/>
                    <a:p>
                      <a:r>
                        <a:rPr lang="en-US"/>
                        <a:t>July 2024</a:t>
                      </a:r>
                    </a:p>
                  </a:txBody>
                  <a:tcPr/>
                </a:tc>
                <a:tc>
                  <a:txBody>
                    <a:bodyPr/>
                    <a:lstStyle/>
                    <a:p>
                      <a:r>
                        <a:rPr lang="en-US"/>
                        <a:t>October 2024</a:t>
                      </a:r>
                    </a:p>
                  </a:txBody>
                  <a:tcPr/>
                </a:tc>
                <a:tc>
                  <a:txBody>
                    <a:bodyPr/>
                    <a:lstStyle/>
                    <a:p>
                      <a:r>
                        <a:rPr lang="en-US"/>
                        <a:t>December 2024</a:t>
                      </a:r>
                    </a:p>
                  </a:txBody>
                  <a:tcPr/>
                </a:tc>
                <a:extLst>
                  <a:ext uri="{0D108BD9-81ED-4DB2-BD59-A6C34878D82A}">
                    <a16:rowId xmlns:a16="http://schemas.microsoft.com/office/drawing/2014/main" val="2969896341"/>
                  </a:ext>
                </a:extLst>
              </a:tr>
              <a:tr h="370840">
                <a:tc>
                  <a:txBody>
                    <a:bodyPr/>
                    <a:lstStyle/>
                    <a:p>
                      <a:r>
                        <a:rPr lang="en-US"/>
                        <a:t>June X, 2024</a:t>
                      </a:r>
                    </a:p>
                  </a:txBody>
                  <a:tcPr/>
                </a:tc>
                <a:tc>
                  <a:txBody>
                    <a:bodyPr/>
                    <a:lstStyle/>
                    <a:p>
                      <a:r>
                        <a:rPr lang="en-US"/>
                        <a:t>June X, 2024</a:t>
                      </a:r>
                    </a:p>
                  </a:txBody>
                  <a:tcPr/>
                </a:tc>
                <a:tc>
                  <a:txBody>
                    <a:bodyPr/>
                    <a:lstStyle/>
                    <a:p>
                      <a:r>
                        <a:rPr lang="en-US"/>
                        <a:t>July X, 2024</a:t>
                      </a:r>
                    </a:p>
                  </a:txBody>
                  <a:tcPr/>
                </a:tc>
                <a:tc>
                  <a:txBody>
                    <a:bodyPr/>
                    <a:lstStyle/>
                    <a:p>
                      <a:r>
                        <a:rPr lang="en-US"/>
                        <a:t>November 2024</a:t>
                      </a:r>
                    </a:p>
                  </a:txBody>
                  <a:tcPr/>
                </a:tc>
                <a:tc>
                  <a:txBody>
                    <a:bodyPr/>
                    <a:lstStyle/>
                    <a:p>
                      <a:r>
                        <a:rPr lang="en-US"/>
                        <a:t>January 2025</a:t>
                      </a:r>
                    </a:p>
                  </a:txBody>
                  <a:tcPr/>
                </a:tc>
                <a:tc>
                  <a:txBody>
                    <a:bodyPr/>
                    <a:lstStyle/>
                    <a:p>
                      <a:r>
                        <a:rPr lang="en-US"/>
                        <a:t>April 2025</a:t>
                      </a:r>
                    </a:p>
                  </a:txBody>
                  <a:tcPr/>
                </a:tc>
                <a:extLst>
                  <a:ext uri="{0D108BD9-81ED-4DB2-BD59-A6C34878D82A}">
                    <a16:rowId xmlns:a16="http://schemas.microsoft.com/office/drawing/2014/main" val="2764319986"/>
                  </a:ext>
                </a:extLst>
              </a:tr>
              <a:tr h="370840">
                <a:tc>
                  <a:txBody>
                    <a:bodyPr/>
                    <a:lstStyle/>
                    <a:p>
                      <a:r>
                        <a:rPr lang="en-US"/>
                        <a:t>Oct X, 2024</a:t>
                      </a:r>
                    </a:p>
                  </a:txBody>
                  <a:tcPr/>
                </a:tc>
                <a:tc>
                  <a:txBody>
                    <a:bodyPr/>
                    <a:lstStyle/>
                    <a:p>
                      <a:r>
                        <a:rPr lang="en-US"/>
                        <a:t>Oct X, 2024</a:t>
                      </a:r>
                    </a:p>
                  </a:txBody>
                  <a:tcPr/>
                </a:tc>
                <a:tc>
                  <a:txBody>
                    <a:bodyPr/>
                    <a:lstStyle/>
                    <a:p>
                      <a:r>
                        <a:rPr lang="en-US"/>
                        <a:t>Nov X, 2024</a:t>
                      </a:r>
                    </a:p>
                  </a:txBody>
                  <a:tcPr/>
                </a:tc>
                <a:tc>
                  <a:txBody>
                    <a:bodyPr/>
                    <a:lstStyle/>
                    <a:p>
                      <a:r>
                        <a:rPr lang="en-US"/>
                        <a:t>March 2025</a:t>
                      </a:r>
                    </a:p>
                  </a:txBody>
                  <a:tcPr/>
                </a:tc>
                <a:tc>
                  <a:txBody>
                    <a:bodyPr/>
                    <a:lstStyle/>
                    <a:p>
                      <a:r>
                        <a:rPr lang="en-US"/>
                        <a:t>May 2025</a:t>
                      </a:r>
                    </a:p>
                  </a:txBody>
                  <a:tcPr/>
                </a:tc>
                <a:tc>
                  <a:txBody>
                    <a:bodyPr/>
                    <a:lstStyle/>
                    <a:p>
                      <a:r>
                        <a:rPr lang="en-US"/>
                        <a:t>July 2025</a:t>
                      </a:r>
                    </a:p>
                  </a:txBody>
                  <a:tcPr/>
                </a:tc>
                <a:extLst>
                  <a:ext uri="{0D108BD9-81ED-4DB2-BD59-A6C34878D82A}">
                    <a16:rowId xmlns:a16="http://schemas.microsoft.com/office/drawing/2014/main" val="1875350637"/>
                  </a:ext>
                </a:extLst>
              </a:tr>
            </a:tbl>
          </a:graphicData>
        </a:graphic>
      </p:graphicFrame>
      <p:sp>
        <p:nvSpPr>
          <p:cNvPr id="6" name="TextBox 5">
            <a:extLst>
              <a:ext uri="{FF2B5EF4-FFF2-40B4-BE49-F238E27FC236}">
                <a16:creationId xmlns:a16="http://schemas.microsoft.com/office/drawing/2014/main" id="{932CDFF4-7651-3593-0181-3E8FE01EB7CB}"/>
              </a:ext>
            </a:extLst>
          </p:cNvPr>
          <p:cNvSpPr txBox="1"/>
          <p:nvPr/>
        </p:nvSpPr>
        <p:spPr>
          <a:xfrm>
            <a:off x="4373001" y="6308209"/>
            <a:ext cx="3445998" cy="369332"/>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Standard Due Dates</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rPr>
              <a:t> </a:t>
            </a:r>
          </a:p>
        </p:txBody>
      </p:sp>
      <p:sp>
        <p:nvSpPr>
          <p:cNvPr id="2" name="Slide Number Placeholder 1">
            <a:extLst>
              <a:ext uri="{FF2B5EF4-FFF2-40B4-BE49-F238E27FC236}">
                <a16:creationId xmlns:a16="http://schemas.microsoft.com/office/drawing/2014/main" id="{B1902E3D-DB49-CBDC-3C16-A933823E2C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42879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E361A4-EDD0-8047-66C8-8C206F170B9E}"/>
              </a:ext>
            </a:extLst>
          </p:cNvPr>
          <p:cNvSpPr>
            <a:spLocks noGrp="1"/>
          </p:cNvSpPr>
          <p:nvPr>
            <p:ph type="title"/>
          </p:nvPr>
        </p:nvSpPr>
        <p:spPr/>
        <p:txBody>
          <a:bodyPr/>
          <a:lstStyle/>
          <a:p>
            <a:r>
              <a:rPr lang="en-US"/>
              <a:t>Follow NIH Application Policies and Requirements</a:t>
            </a:r>
          </a:p>
        </p:txBody>
      </p:sp>
      <p:sp>
        <p:nvSpPr>
          <p:cNvPr id="3" name="Content Placeholder 2">
            <a:extLst>
              <a:ext uri="{FF2B5EF4-FFF2-40B4-BE49-F238E27FC236}">
                <a16:creationId xmlns:a16="http://schemas.microsoft.com/office/drawing/2014/main" id="{A7FC0482-7EF4-42EE-D689-0DAE8028330E}"/>
              </a:ext>
            </a:extLst>
          </p:cNvPr>
          <p:cNvSpPr>
            <a:spLocks noGrp="1"/>
          </p:cNvSpPr>
          <p:nvPr>
            <p:ph idx="1"/>
          </p:nvPr>
        </p:nvSpPr>
        <p:spPr/>
        <p:txBody>
          <a:bodyPr>
            <a:normAutofit/>
          </a:bodyPr>
          <a:lstStyle/>
          <a:p>
            <a:r>
              <a:rPr lang="en-US"/>
              <a:t>You must be aware of and comply with all relevant NIH policies for your applications area of science and award type. For example:</a:t>
            </a:r>
          </a:p>
          <a:p>
            <a:pPr lvl="1"/>
            <a:r>
              <a:rPr lang="en-US">
                <a:solidFill>
                  <a:srgbClr val="20558A"/>
                </a:solidFill>
                <a:hlinkClick r:id="rId3">
                  <a:extLst>
                    <a:ext uri="{A12FA001-AC4F-418D-AE19-62706E023703}">
                      <ahyp:hlinkClr xmlns:ahyp="http://schemas.microsoft.com/office/drawing/2018/hyperlinkcolor" val="tx"/>
                    </a:ext>
                  </a:extLst>
                </a:hlinkClick>
              </a:rPr>
              <a:t>Application Submission Policies </a:t>
            </a:r>
            <a:r>
              <a:rPr lang="en-US"/>
              <a:t>(late applications, resubmissions, disasters, etc.)</a:t>
            </a:r>
          </a:p>
          <a:p>
            <a:pPr lvl="1"/>
            <a:r>
              <a:rPr lang="en-US">
                <a:solidFill>
                  <a:srgbClr val="20558A"/>
                </a:solidFill>
                <a:hlinkClick r:id="rId4">
                  <a:extLst>
                    <a:ext uri="{A12FA001-AC4F-418D-AE19-62706E023703}">
                      <ahyp:hlinkClr xmlns:ahyp="http://schemas.microsoft.com/office/drawing/2018/hyperlinkcolor" val="tx"/>
                    </a:ext>
                  </a:extLst>
                </a:hlinkClick>
              </a:rPr>
              <a:t>NIH Scientific Data Sharing </a:t>
            </a:r>
            <a:r>
              <a:rPr lang="en-US"/>
              <a:t>requirements</a:t>
            </a:r>
          </a:p>
          <a:p>
            <a:pPr lvl="1"/>
            <a:r>
              <a:rPr lang="en-US">
                <a:solidFill>
                  <a:srgbClr val="20558A"/>
                </a:solidFill>
                <a:hlinkClick r:id="rId5">
                  <a:extLst>
                    <a:ext uri="{A12FA001-AC4F-418D-AE19-62706E023703}">
                      <ahyp:hlinkClr xmlns:ahyp="http://schemas.microsoft.com/office/drawing/2018/hyperlinkcolor" val="tx"/>
                    </a:ext>
                  </a:extLst>
                </a:hlinkClick>
              </a:rPr>
              <a:t>Financial Conflict of Interest </a:t>
            </a:r>
            <a:r>
              <a:rPr lang="en-US"/>
              <a:t>and potential </a:t>
            </a:r>
            <a:r>
              <a:rPr lang="en-US">
                <a:solidFill>
                  <a:srgbClr val="20558A"/>
                </a:solidFill>
                <a:hlinkClick r:id="rId6">
                  <a:extLst>
                    <a:ext uri="{A12FA001-AC4F-418D-AE19-62706E023703}">
                      <ahyp:hlinkClr xmlns:ahyp="http://schemas.microsoft.com/office/drawing/2018/hyperlinkcolor" val="tx"/>
                    </a:ext>
                  </a:extLst>
                </a:hlinkClick>
              </a:rPr>
              <a:t>Foreign Interference</a:t>
            </a:r>
            <a:endParaRPr lang="en-US">
              <a:solidFill>
                <a:srgbClr val="20558A"/>
              </a:solidFill>
            </a:endParaRPr>
          </a:p>
          <a:p>
            <a:pPr lvl="1"/>
            <a:r>
              <a:rPr lang="en-US"/>
              <a:t>Scientific </a:t>
            </a:r>
            <a:r>
              <a:rPr lang="en-US">
                <a:solidFill>
                  <a:srgbClr val="20558A"/>
                </a:solidFill>
                <a:hlinkClick r:id="rId7">
                  <a:extLst>
                    <a:ext uri="{A12FA001-AC4F-418D-AE19-62706E023703}">
                      <ahyp:hlinkClr xmlns:ahyp="http://schemas.microsoft.com/office/drawing/2018/hyperlinkcolor" val="tx"/>
                    </a:ext>
                  </a:extLst>
                </a:hlinkClick>
              </a:rPr>
              <a:t>Reproducibility through Rigor and Transparency</a:t>
            </a:r>
            <a:endParaRPr lang="en-US">
              <a:solidFill>
                <a:srgbClr val="20558A"/>
              </a:solidFill>
            </a:endParaRPr>
          </a:p>
          <a:p>
            <a:pPr lvl="1"/>
            <a:endParaRPr lang="en-US"/>
          </a:p>
          <a:p>
            <a:r>
              <a:rPr lang="en-US"/>
              <a:t>Be sure to review the NIH Grants Policy Statement</a:t>
            </a:r>
          </a:p>
          <a:p>
            <a:endParaRPr lang="en-US"/>
          </a:p>
          <a:p>
            <a:r>
              <a:rPr lang="en-US"/>
              <a:t>Notices of policy changes are published in the NIH Guide and will be listed in the “Related Notices” section in Part 1 of every NOFO</a:t>
            </a:r>
          </a:p>
          <a:p>
            <a:pPr lvl="1"/>
            <a:endParaRPr lang="en-US"/>
          </a:p>
        </p:txBody>
      </p:sp>
      <p:sp>
        <p:nvSpPr>
          <p:cNvPr id="6" name="TextBox 5">
            <a:extLst>
              <a:ext uri="{FF2B5EF4-FFF2-40B4-BE49-F238E27FC236}">
                <a16:creationId xmlns:a16="http://schemas.microsoft.com/office/drawing/2014/main" id="{F572E307-34F6-44D8-4990-B5A34199D0C4}"/>
              </a:ext>
            </a:extLst>
          </p:cNvPr>
          <p:cNvSpPr txBox="1"/>
          <p:nvPr/>
        </p:nvSpPr>
        <p:spPr>
          <a:xfrm>
            <a:off x="3867635" y="6308209"/>
            <a:ext cx="3622664" cy="369332"/>
          </a:xfrm>
          <a:prstGeom prst="rect">
            <a:avLst/>
          </a:prstGeom>
          <a:solidFill>
            <a:srgbClr val="C9E1E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Policy and Compliance</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rPr>
              <a:t> </a:t>
            </a:r>
          </a:p>
        </p:txBody>
      </p:sp>
      <p:pic>
        <p:nvPicPr>
          <p:cNvPr id="5" name="Picture 4" descr="Umpire in black and white">
            <a:extLst>
              <a:ext uri="{FF2B5EF4-FFF2-40B4-BE49-F238E27FC236}">
                <a16:creationId xmlns:a16="http://schemas.microsoft.com/office/drawing/2014/main" id="{752BFE17-3E9B-91F7-8D57-1825CE9318C7}"/>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10288317" y="3271953"/>
            <a:ext cx="1501860" cy="1458682"/>
          </a:xfrm>
          <a:prstGeom prst="rect">
            <a:avLst/>
          </a:prstGeom>
        </p:spPr>
      </p:pic>
      <p:sp>
        <p:nvSpPr>
          <p:cNvPr id="2" name="Slide Number Placeholder 1">
            <a:extLst>
              <a:ext uri="{FF2B5EF4-FFF2-40B4-BE49-F238E27FC236}">
                <a16:creationId xmlns:a16="http://schemas.microsoft.com/office/drawing/2014/main" id="{60CBBBD0-65F9-7533-C55B-CF9A2D71D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83412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E9228A-95E4-B9A9-1C09-ACA12839C688}"/>
              </a:ext>
            </a:extLst>
          </p:cNvPr>
          <p:cNvSpPr>
            <a:spLocks noGrp="1"/>
          </p:cNvSpPr>
          <p:nvPr>
            <p:ph type="title"/>
          </p:nvPr>
        </p:nvSpPr>
        <p:spPr/>
        <p:txBody>
          <a:bodyPr/>
          <a:lstStyle/>
          <a:p>
            <a:r>
              <a:rPr lang="en-US"/>
              <a:t>Additional Requirements May Apply</a:t>
            </a:r>
          </a:p>
        </p:txBody>
      </p:sp>
      <p:sp>
        <p:nvSpPr>
          <p:cNvPr id="3" name="Content Placeholder 2">
            <a:extLst>
              <a:ext uri="{FF2B5EF4-FFF2-40B4-BE49-F238E27FC236}">
                <a16:creationId xmlns:a16="http://schemas.microsoft.com/office/drawing/2014/main" id="{AED35E41-CB01-C103-3D3A-F37A94F140FF}"/>
              </a:ext>
            </a:extLst>
          </p:cNvPr>
          <p:cNvSpPr>
            <a:spLocks noGrp="1"/>
          </p:cNvSpPr>
          <p:nvPr>
            <p:ph idx="1"/>
          </p:nvPr>
        </p:nvSpPr>
        <p:spPr>
          <a:xfrm>
            <a:off x="368864" y="1825625"/>
            <a:ext cx="10515600" cy="4351338"/>
          </a:xfrm>
        </p:spPr>
        <p:txBody>
          <a:bodyPr/>
          <a:lstStyle/>
          <a:p>
            <a:r>
              <a:rPr lang="en-US"/>
              <a:t>Be aware of additional requirements depending on your type of science, such as:</a:t>
            </a:r>
          </a:p>
          <a:p>
            <a:pPr lvl="1"/>
            <a:r>
              <a:rPr lang="en-US">
                <a:solidFill>
                  <a:srgbClr val="20558A"/>
                </a:solidFill>
                <a:hlinkClick r:id="rId3">
                  <a:extLst>
                    <a:ext uri="{A12FA001-AC4F-418D-AE19-62706E023703}">
                      <ahyp:hlinkClr xmlns:ahyp="http://schemas.microsoft.com/office/drawing/2018/hyperlinkcolor" val="tx"/>
                    </a:ext>
                  </a:extLst>
                </a:hlinkClick>
              </a:rPr>
              <a:t>Human Subjects</a:t>
            </a:r>
            <a:r>
              <a:rPr lang="en-US"/>
              <a:t>: Pre- and Post-Award Processes, Inclusion Policies, Single IRB, etc.</a:t>
            </a:r>
          </a:p>
          <a:p>
            <a:pPr lvl="1"/>
            <a:r>
              <a:rPr lang="en-US">
                <a:solidFill>
                  <a:srgbClr val="20558A"/>
                </a:solidFill>
                <a:hlinkClick r:id="rId4">
                  <a:extLst>
                    <a:ext uri="{A12FA001-AC4F-418D-AE19-62706E023703}">
                      <ahyp:hlinkClr xmlns:ahyp="http://schemas.microsoft.com/office/drawing/2018/hyperlinkcolor" val="tx"/>
                    </a:ext>
                  </a:extLst>
                </a:hlinkClick>
              </a:rPr>
              <a:t>Clinical Trial Requirements</a:t>
            </a:r>
            <a:r>
              <a:rPr lang="en-US"/>
              <a:t>: Additional reporting requirements</a:t>
            </a:r>
          </a:p>
          <a:p>
            <a:pPr lvl="1"/>
            <a:r>
              <a:rPr lang="en-US">
                <a:solidFill>
                  <a:srgbClr val="20558A"/>
                </a:solidFill>
                <a:hlinkClick r:id="rId5">
                  <a:extLst>
                    <a:ext uri="{A12FA001-AC4F-418D-AE19-62706E023703}">
                      <ahyp:hlinkClr xmlns:ahyp="http://schemas.microsoft.com/office/drawing/2018/hyperlinkcolor" val="tx"/>
                    </a:ext>
                  </a:extLst>
                </a:hlinkClick>
              </a:rPr>
              <a:t>Animal Research</a:t>
            </a:r>
            <a:r>
              <a:rPr lang="en-US"/>
              <a:t>: Animal Welfare Assurance, Reporting, etc.</a:t>
            </a:r>
          </a:p>
          <a:p>
            <a:pPr lvl="1"/>
            <a:endParaRPr lang="en-US"/>
          </a:p>
          <a:p>
            <a:r>
              <a:rPr lang="en-US"/>
              <a:t>Some applications require NIH’s prior </a:t>
            </a:r>
            <a:br>
              <a:rPr lang="en-US"/>
            </a:br>
            <a:r>
              <a:rPr lang="en-US"/>
              <a:t>approval before you submit</a:t>
            </a:r>
          </a:p>
          <a:p>
            <a:pPr lvl="1"/>
            <a:r>
              <a:rPr lang="en-US"/>
              <a:t>Large budget requests</a:t>
            </a:r>
          </a:p>
          <a:p>
            <a:pPr lvl="1"/>
            <a:r>
              <a:rPr lang="en-US"/>
              <a:t>Support for scientific conferences</a:t>
            </a:r>
          </a:p>
          <a:p>
            <a:pPr lvl="1"/>
            <a:r>
              <a:rPr lang="en-US"/>
              <a:t>Some ICO-specific opportunities</a:t>
            </a:r>
          </a:p>
          <a:p>
            <a:endParaRPr lang="en-US"/>
          </a:p>
        </p:txBody>
      </p:sp>
      <p:pic>
        <p:nvPicPr>
          <p:cNvPr id="7170" name="Picture 2" descr="Infographic: Clinical trials include a wide range of studies, including mechanistic, exploratory/development, pilot/feasibility, other interventional, behaviorial, and basic experimental (BESH) studies.">
            <a:extLst>
              <a:ext uri="{FF2B5EF4-FFF2-40B4-BE49-F238E27FC236}">
                <a16:creationId xmlns:a16="http://schemas.microsoft.com/office/drawing/2014/main" id="{045B2D1F-2FF3-5A17-D437-7FE0D352D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4090" y="3004904"/>
            <a:ext cx="5342240" cy="31477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06C0F04-4BE5-4815-305A-0F4561B93E59}"/>
              </a:ext>
            </a:extLst>
          </p:cNvPr>
          <p:cNvSpPr>
            <a:spLocks noGrp="1"/>
          </p:cNvSpPr>
          <p:nvPr>
            <p:ph type="sldNum" sz="quarter" idx="12"/>
          </p:nvPr>
        </p:nvSpPr>
        <p:spPr/>
        <p:txBody>
          <a:bodyPr/>
          <a:lstStyle/>
          <a:p>
            <a:fld id="{A7DDB576-49B3-42E2-89EA-6E35EA8EF806}" type="slidenum">
              <a:rPr lang="en-US" smtClean="0"/>
              <a:pPr/>
              <a:t>44</a:t>
            </a:fld>
            <a:endParaRPr lang="en-US"/>
          </a:p>
        </p:txBody>
      </p:sp>
    </p:spTree>
    <p:extLst>
      <p:ext uri="{BB962C8B-B14F-4D97-AF65-F5344CB8AC3E}">
        <p14:creationId xmlns:p14="http://schemas.microsoft.com/office/powerpoint/2010/main" val="3562333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3F5E1-09C0-8715-914D-F16405D8E0BF}"/>
              </a:ext>
            </a:extLst>
          </p:cNvPr>
          <p:cNvSpPr>
            <a:spLocks noGrp="1"/>
          </p:cNvSpPr>
          <p:nvPr>
            <p:ph type="title"/>
          </p:nvPr>
        </p:nvSpPr>
        <p:spPr/>
        <p:txBody>
          <a:bodyPr/>
          <a:lstStyle/>
          <a:p>
            <a:r>
              <a:rPr lang="en-US"/>
              <a:t>Organize Your Time</a:t>
            </a:r>
          </a:p>
        </p:txBody>
      </p:sp>
      <p:sp>
        <p:nvSpPr>
          <p:cNvPr id="11" name="TextBox 10">
            <a:extLst>
              <a:ext uri="{FF2B5EF4-FFF2-40B4-BE49-F238E27FC236}">
                <a16:creationId xmlns:a16="http://schemas.microsoft.com/office/drawing/2014/main" id="{B2DEB033-212B-F656-1F10-BDB49C07D7B8}"/>
              </a:ext>
            </a:extLst>
          </p:cNvPr>
          <p:cNvSpPr txBox="1"/>
          <p:nvPr/>
        </p:nvSpPr>
        <p:spPr>
          <a:xfrm>
            <a:off x="648929" y="1568389"/>
            <a:ext cx="3443749" cy="523220"/>
          </a:xfrm>
          <a:prstGeom prst="rect">
            <a:avLst/>
          </a:prstGeom>
          <a:solidFill>
            <a:srgbClr val="20558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Scientific Timeline</a:t>
            </a:r>
          </a:p>
        </p:txBody>
      </p:sp>
      <p:sp>
        <p:nvSpPr>
          <p:cNvPr id="14" name="Freeform: Shape 13">
            <a:extLst>
              <a:ext uri="{FF2B5EF4-FFF2-40B4-BE49-F238E27FC236}">
                <a16:creationId xmlns:a16="http://schemas.microsoft.com/office/drawing/2014/main" id="{E8405086-B4F1-05D7-C0D8-95F4AA187192}"/>
              </a:ext>
            </a:extLst>
          </p:cNvPr>
          <p:cNvSpPr/>
          <p:nvPr/>
        </p:nvSpPr>
        <p:spPr>
          <a:xfrm>
            <a:off x="842936" y="1700213"/>
            <a:ext cx="2278208" cy="1740535"/>
          </a:xfrm>
          <a:custGeom>
            <a:avLst/>
            <a:gdLst>
              <a:gd name="connsiteX0" fmla="*/ 0 w 2278208"/>
              <a:gd name="connsiteY0" fmla="*/ 0 h 1740535"/>
              <a:gd name="connsiteX1" fmla="*/ 2278208 w 2278208"/>
              <a:gd name="connsiteY1" fmla="*/ 0 h 1740535"/>
              <a:gd name="connsiteX2" fmla="*/ 2278208 w 2278208"/>
              <a:gd name="connsiteY2" fmla="*/ 1740535 h 1740535"/>
              <a:gd name="connsiteX3" fmla="*/ 0 w 2278208"/>
              <a:gd name="connsiteY3" fmla="*/ 1740535 h 1740535"/>
              <a:gd name="connsiteX4" fmla="*/ 0 w 2278208"/>
              <a:gd name="connsiteY4" fmla="*/ 0 h 1740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208" h="1740535">
                <a:moveTo>
                  <a:pt x="0" y="0"/>
                </a:moveTo>
                <a:lnTo>
                  <a:pt x="2278208" y="0"/>
                </a:lnTo>
                <a:lnTo>
                  <a:pt x="2278208" y="1740535"/>
                </a:lnTo>
                <a:lnTo>
                  <a:pt x="0" y="1740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kern="1200"/>
              <a:t>Establish team</a:t>
            </a:r>
          </a:p>
        </p:txBody>
      </p:sp>
      <p:sp>
        <p:nvSpPr>
          <p:cNvPr id="7" name="TextBox 6">
            <a:extLst>
              <a:ext uri="{FF2B5EF4-FFF2-40B4-BE49-F238E27FC236}">
                <a16:creationId xmlns:a16="http://schemas.microsoft.com/office/drawing/2014/main" id="{2B722472-503F-04EB-F674-CBF1C1ED4291}"/>
              </a:ext>
            </a:extLst>
          </p:cNvPr>
          <p:cNvSpPr txBox="1"/>
          <p:nvPr/>
        </p:nvSpPr>
        <p:spPr>
          <a:xfrm>
            <a:off x="3185652" y="2023244"/>
            <a:ext cx="256621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Collect preliminary data (if needed)</a:t>
            </a:r>
          </a:p>
        </p:txBody>
      </p:sp>
      <p:sp>
        <p:nvSpPr>
          <p:cNvPr id="18" name="Freeform: Shape 17">
            <a:extLst>
              <a:ext uri="{FF2B5EF4-FFF2-40B4-BE49-F238E27FC236}">
                <a16:creationId xmlns:a16="http://schemas.microsoft.com/office/drawing/2014/main" id="{F6C156E6-1F99-4F0D-0DFD-358F4FEBCAE8}"/>
              </a:ext>
            </a:extLst>
          </p:cNvPr>
          <p:cNvSpPr/>
          <p:nvPr/>
        </p:nvSpPr>
        <p:spPr>
          <a:xfrm>
            <a:off x="5627175" y="1690688"/>
            <a:ext cx="2278208" cy="1740535"/>
          </a:xfrm>
          <a:custGeom>
            <a:avLst/>
            <a:gdLst>
              <a:gd name="connsiteX0" fmla="*/ 0 w 2278208"/>
              <a:gd name="connsiteY0" fmla="*/ 0 h 1740535"/>
              <a:gd name="connsiteX1" fmla="*/ 2278208 w 2278208"/>
              <a:gd name="connsiteY1" fmla="*/ 0 h 1740535"/>
              <a:gd name="connsiteX2" fmla="*/ 2278208 w 2278208"/>
              <a:gd name="connsiteY2" fmla="*/ 1740535 h 1740535"/>
              <a:gd name="connsiteX3" fmla="*/ 0 w 2278208"/>
              <a:gd name="connsiteY3" fmla="*/ 1740535 h 1740535"/>
              <a:gd name="connsiteX4" fmla="*/ 0 w 2278208"/>
              <a:gd name="connsiteY4" fmla="*/ 0 h 1740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208" h="1740535">
                <a:moveTo>
                  <a:pt x="0" y="0"/>
                </a:moveTo>
                <a:lnTo>
                  <a:pt x="2278208" y="0"/>
                </a:lnTo>
                <a:lnTo>
                  <a:pt x="2278208" y="1740535"/>
                </a:lnTo>
                <a:lnTo>
                  <a:pt x="0" y="1740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kern="1200"/>
              <a:t>Determine resources</a:t>
            </a:r>
          </a:p>
        </p:txBody>
      </p:sp>
      <p:sp>
        <p:nvSpPr>
          <p:cNvPr id="8" name="TextBox 7">
            <a:extLst>
              <a:ext uri="{FF2B5EF4-FFF2-40B4-BE49-F238E27FC236}">
                <a16:creationId xmlns:a16="http://schemas.microsoft.com/office/drawing/2014/main" id="{EC98D743-3C20-6842-3771-99B9882C607A}"/>
              </a:ext>
            </a:extLst>
          </p:cNvPr>
          <p:cNvSpPr txBox="1"/>
          <p:nvPr/>
        </p:nvSpPr>
        <p:spPr>
          <a:xfrm>
            <a:off x="8099323" y="2023243"/>
            <a:ext cx="212622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Draft timeline for study…</a:t>
            </a:r>
          </a:p>
        </p:txBody>
      </p:sp>
      <p:grpSp>
        <p:nvGrpSpPr>
          <p:cNvPr id="22" name="Group 21" descr="Arrow with four large dots">
            <a:extLst>
              <a:ext uri="{FF2B5EF4-FFF2-40B4-BE49-F238E27FC236}">
                <a16:creationId xmlns:a16="http://schemas.microsoft.com/office/drawing/2014/main" id="{BD537DDD-61F5-1AA9-3C06-9E91598DCD21}"/>
              </a:ext>
            </a:extLst>
          </p:cNvPr>
          <p:cNvGrpSpPr/>
          <p:nvPr/>
        </p:nvGrpSpPr>
        <p:grpSpPr>
          <a:xfrm>
            <a:off x="838200" y="2996089"/>
            <a:ext cx="10515600" cy="1740535"/>
            <a:chOff x="838200" y="2996089"/>
            <a:chExt cx="10515600" cy="1740535"/>
          </a:xfrm>
        </p:grpSpPr>
        <p:sp>
          <p:nvSpPr>
            <p:cNvPr id="13" name="Arrow: Notched Right 12" descr="Arrow with four large dots">
              <a:extLst>
                <a:ext uri="{FF2B5EF4-FFF2-40B4-BE49-F238E27FC236}">
                  <a16:creationId xmlns:a16="http://schemas.microsoft.com/office/drawing/2014/main" id="{39855157-32DD-A49D-4CEE-547BA4549ED7}"/>
                </a:ext>
              </a:extLst>
            </p:cNvPr>
            <p:cNvSpPr/>
            <p:nvPr/>
          </p:nvSpPr>
          <p:spPr>
            <a:xfrm>
              <a:off x="838200" y="2996089"/>
              <a:ext cx="10515600" cy="1740535"/>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Oval 14">
              <a:extLst>
                <a:ext uri="{FF2B5EF4-FFF2-40B4-BE49-F238E27FC236}">
                  <a16:creationId xmlns:a16="http://schemas.microsoft.com/office/drawing/2014/main" id="{6913A47B-DAB4-53AC-D9BD-3D34ABB56ACF}"/>
                </a:ext>
                <a:ext uri="{C183D7F6-B498-43B3-948B-1728B52AA6E4}">
                  <adec:decorative xmlns:adec="http://schemas.microsoft.com/office/drawing/2017/decorative" val="0"/>
                </a:ext>
              </a:extLst>
            </p:cNvPr>
            <p:cNvSpPr/>
            <p:nvPr/>
          </p:nvSpPr>
          <p:spPr>
            <a:xfrm>
              <a:off x="1764474" y="3648790"/>
              <a:ext cx="435133" cy="435133"/>
            </a:xfrm>
            <a:prstGeom prst="ellipse">
              <a:avLst/>
            </a:prstGeom>
            <a:solidFill>
              <a:srgbClr val="2055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74E6AC1B-FB20-46AB-4848-885D2E7B4013}"/>
                </a:ext>
              </a:extLst>
            </p:cNvPr>
            <p:cNvSpPr/>
            <p:nvPr/>
          </p:nvSpPr>
          <p:spPr>
            <a:xfrm>
              <a:off x="4156593" y="3648790"/>
              <a:ext cx="435133" cy="435133"/>
            </a:xfrm>
            <a:prstGeom prst="ellipse">
              <a:avLst/>
            </a:prstGeom>
            <a:solidFill>
              <a:srgbClr val="2055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id="{23F0AFAB-5554-1FED-3C45-E69D87C738A8}"/>
                </a:ext>
              </a:extLst>
            </p:cNvPr>
            <p:cNvSpPr/>
            <p:nvPr/>
          </p:nvSpPr>
          <p:spPr>
            <a:xfrm>
              <a:off x="6548712" y="3648790"/>
              <a:ext cx="435133" cy="435133"/>
            </a:xfrm>
            <a:prstGeom prst="ellipse">
              <a:avLst/>
            </a:prstGeom>
            <a:solidFill>
              <a:srgbClr val="2055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DDF3B091-8BB3-2B39-139D-28F60B0FC605}"/>
                </a:ext>
              </a:extLst>
            </p:cNvPr>
            <p:cNvSpPr/>
            <p:nvPr/>
          </p:nvSpPr>
          <p:spPr>
            <a:xfrm>
              <a:off x="8940832" y="3648790"/>
              <a:ext cx="435133" cy="435133"/>
            </a:xfrm>
            <a:prstGeom prst="ellipse">
              <a:avLst/>
            </a:prstGeom>
            <a:solidFill>
              <a:srgbClr val="2055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sp>
        <p:nvSpPr>
          <p:cNvPr id="6" name="TextBox 5">
            <a:extLst>
              <a:ext uri="{FF2B5EF4-FFF2-40B4-BE49-F238E27FC236}">
                <a16:creationId xmlns:a16="http://schemas.microsoft.com/office/drawing/2014/main" id="{0A006EA4-16A4-7FBA-56F3-9C2B92847A7D}"/>
              </a:ext>
            </a:extLst>
          </p:cNvPr>
          <p:cNvSpPr txBox="1"/>
          <p:nvPr/>
        </p:nvSpPr>
        <p:spPr>
          <a:xfrm>
            <a:off x="838200" y="4564882"/>
            <a:ext cx="23474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Find a NOFO</a:t>
            </a:r>
          </a:p>
        </p:txBody>
      </p:sp>
      <p:sp>
        <p:nvSpPr>
          <p:cNvPr id="16" name="Freeform: Shape 15">
            <a:extLst>
              <a:ext uri="{FF2B5EF4-FFF2-40B4-BE49-F238E27FC236}">
                <a16:creationId xmlns:a16="http://schemas.microsoft.com/office/drawing/2014/main" id="{3435BA9F-51F0-8F8C-F1C6-2DE3FB82EF1B}"/>
              </a:ext>
            </a:extLst>
          </p:cNvPr>
          <p:cNvSpPr/>
          <p:nvPr/>
        </p:nvSpPr>
        <p:spPr>
          <a:xfrm>
            <a:off x="3235055" y="4301490"/>
            <a:ext cx="2278208" cy="1740535"/>
          </a:xfrm>
          <a:custGeom>
            <a:avLst/>
            <a:gdLst>
              <a:gd name="connsiteX0" fmla="*/ 0 w 2278208"/>
              <a:gd name="connsiteY0" fmla="*/ 0 h 1740535"/>
              <a:gd name="connsiteX1" fmla="*/ 2278208 w 2278208"/>
              <a:gd name="connsiteY1" fmla="*/ 0 h 1740535"/>
              <a:gd name="connsiteX2" fmla="*/ 2278208 w 2278208"/>
              <a:gd name="connsiteY2" fmla="*/ 1740535 h 1740535"/>
              <a:gd name="connsiteX3" fmla="*/ 0 w 2278208"/>
              <a:gd name="connsiteY3" fmla="*/ 1740535 h 1740535"/>
              <a:gd name="connsiteX4" fmla="*/ 0 w 2278208"/>
              <a:gd name="connsiteY4" fmla="*/ 0 h 1740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208" h="1740535">
                <a:moveTo>
                  <a:pt x="0" y="0"/>
                </a:moveTo>
                <a:lnTo>
                  <a:pt x="2278208" y="0"/>
                </a:lnTo>
                <a:lnTo>
                  <a:pt x="2278208" y="1740535"/>
                </a:lnTo>
                <a:lnTo>
                  <a:pt x="0" y="1740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kern="1200"/>
              <a:t>Draft Aims and talk to NIH</a:t>
            </a:r>
          </a:p>
        </p:txBody>
      </p:sp>
      <p:sp>
        <p:nvSpPr>
          <p:cNvPr id="9" name="TextBox 8">
            <a:extLst>
              <a:ext uri="{FF2B5EF4-FFF2-40B4-BE49-F238E27FC236}">
                <a16:creationId xmlns:a16="http://schemas.microsoft.com/office/drawing/2014/main" id="{0E733D8C-6A9A-625C-6EDB-A40565A2D3B6}"/>
              </a:ext>
            </a:extLst>
          </p:cNvPr>
          <p:cNvSpPr txBox="1"/>
          <p:nvPr/>
        </p:nvSpPr>
        <p:spPr>
          <a:xfrm>
            <a:off x="5433848" y="4463522"/>
            <a:ext cx="266547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Collaborate with team to write application</a:t>
            </a:r>
          </a:p>
        </p:txBody>
      </p:sp>
      <p:sp>
        <p:nvSpPr>
          <p:cNvPr id="10" name="TextBox 9">
            <a:extLst>
              <a:ext uri="{FF2B5EF4-FFF2-40B4-BE49-F238E27FC236}">
                <a16:creationId xmlns:a16="http://schemas.microsoft.com/office/drawing/2014/main" id="{113889FA-D101-6E53-01DD-86CDEE43F47D}"/>
              </a:ext>
              <a:ext uri="{C183D7F6-B498-43B3-948B-1728B52AA6E4}">
                <adec:decorative xmlns:adec="http://schemas.microsoft.com/office/drawing/2017/decorative" val="0"/>
              </a:ext>
            </a:extLst>
          </p:cNvPr>
          <p:cNvSpPr txBox="1"/>
          <p:nvPr/>
        </p:nvSpPr>
        <p:spPr>
          <a:xfrm>
            <a:off x="7988709" y="4475659"/>
            <a:ext cx="234745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Mock review &amp; revise…</a:t>
            </a:r>
          </a:p>
        </p:txBody>
      </p:sp>
      <p:sp>
        <p:nvSpPr>
          <p:cNvPr id="20" name="Freeform: Shape 19">
            <a:extLst>
              <a:ext uri="{FF2B5EF4-FFF2-40B4-BE49-F238E27FC236}">
                <a16:creationId xmlns:a16="http://schemas.microsoft.com/office/drawing/2014/main" id="{96C05733-3FF9-F66F-6D47-DC85EA76CD5C}"/>
              </a:ext>
              <a:ext uri="{C183D7F6-B498-43B3-948B-1728B52AA6E4}">
                <adec:decorative xmlns:adec="http://schemas.microsoft.com/office/drawing/2017/decorative" val="1"/>
              </a:ext>
            </a:extLst>
          </p:cNvPr>
          <p:cNvSpPr/>
          <p:nvPr/>
        </p:nvSpPr>
        <p:spPr>
          <a:xfrm>
            <a:off x="8019294" y="4301490"/>
            <a:ext cx="2278208" cy="1740535"/>
          </a:xfrm>
          <a:custGeom>
            <a:avLst/>
            <a:gdLst>
              <a:gd name="connsiteX0" fmla="*/ 0 w 2278208"/>
              <a:gd name="connsiteY0" fmla="*/ 0 h 1740535"/>
              <a:gd name="connsiteX1" fmla="*/ 2278208 w 2278208"/>
              <a:gd name="connsiteY1" fmla="*/ 0 h 1740535"/>
              <a:gd name="connsiteX2" fmla="*/ 2278208 w 2278208"/>
              <a:gd name="connsiteY2" fmla="*/ 1740535 h 1740535"/>
              <a:gd name="connsiteX3" fmla="*/ 0 w 2278208"/>
              <a:gd name="connsiteY3" fmla="*/ 1740535 h 1740535"/>
              <a:gd name="connsiteX4" fmla="*/ 0 w 2278208"/>
              <a:gd name="connsiteY4" fmla="*/ 0 h 1740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208" h="1740535">
                <a:moveTo>
                  <a:pt x="0" y="0"/>
                </a:moveTo>
                <a:lnTo>
                  <a:pt x="2278208" y="0"/>
                </a:lnTo>
                <a:lnTo>
                  <a:pt x="2278208" y="1740535"/>
                </a:lnTo>
                <a:lnTo>
                  <a:pt x="0" y="1740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endParaRPr lang="en-US" sz="2800" kern="1200"/>
          </a:p>
        </p:txBody>
      </p:sp>
      <p:sp>
        <p:nvSpPr>
          <p:cNvPr id="12" name="TextBox 11">
            <a:extLst>
              <a:ext uri="{FF2B5EF4-FFF2-40B4-BE49-F238E27FC236}">
                <a16:creationId xmlns:a16="http://schemas.microsoft.com/office/drawing/2014/main" id="{7B55CBC4-03E4-FA90-0658-FE141B9013FF}"/>
              </a:ext>
            </a:extLst>
          </p:cNvPr>
          <p:cNvSpPr txBox="1"/>
          <p:nvPr/>
        </p:nvSpPr>
        <p:spPr>
          <a:xfrm>
            <a:off x="648929" y="5653743"/>
            <a:ext cx="3443749" cy="523220"/>
          </a:xfrm>
          <a:prstGeom prst="rect">
            <a:avLst/>
          </a:prstGeom>
          <a:solidFill>
            <a:srgbClr val="20558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Writing Timeline</a:t>
            </a:r>
          </a:p>
        </p:txBody>
      </p:sp>
      <p:sp>
        <p:nvSpPr>
          <p:cNvPr id="2" name="Slide Number Placeholder 1">
            <a:extLst>
              <a:ext uri="{FF2B5EF4-FFF2-40B4-BE49-F238E27FC236}">
                <a16:creationId xmlns:a16="http://schemas.microsoft.com/office/drawing/2014/main" id="{2927922C-001F-082D-3B07-040D73EE2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1790262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8B2FFB-ECED-2F73-B2E6-E66BD5D17D42}"/>
              </a:ext>
            </a:extLst>
          </p:cNvPr>
          <p:cNvSpPr>
            <a:spLocks noGrp="1"/>
          </p:cNvSpPr>
          <p:nvPr>
            <p:ph type="title"/>
          </p:nvPr>
        </p:nvSpPr>
        <p:spPr>
          <a:xfrm>
            <a:off x="883920" y="72831"/>
            <a:ext cx="10515600" cy="1325563"/>
          </a:xfrm>
          <a:ln w="28575">
            <a:solidFill>
              <a:srgbClr val="20558A"/>
            </a:solidFill>
          </a:ln>
        </p:spPr>
        <p:txBody>
          <a:bodyPr/>
          <a:lstStyle/>
          <a:p>
            <a:pPr algn="ctr"/>
            <a:r>
              <a:rPr lang="en-US" b="1">
                <a:solidFill>
                  <a:srgbClr val="853A51"/>
                </a:solidFill>
                <a:effectLst>
                  <a:outerShdw blurRad="38100" dist="38100" dir="2700000" algn="tl">
                    <a:srgbClr val="000000">
                      <a:alpha val="43137"/>
                    </a:srgbClr>
                  </a:outerShdw>
                </a:effectLst>
              </a:rPr>
              <a:t>Key Messages</a:t>
            </a:r>
          </a:p>
        </p:txBody>
      </p:sp>
      <p:pic>
        <p:nvPicPr>
          <p:cNvPr id="5" name="Picture 4" descr="Lines of stick people holding hands">
            <a:extLst>
              <a:ext uri="{FF2B5EF4-FFF2-40B4-BE49-F238E27FC236}">
                <a16:creationId xmlns:a16="http://schemas.microsoft.com/office/drawing/2014/main" id="{257B723F-75DC-030C-CEE4-1882D308E1D6}"/>
              </a:ext>
            </a:extLst>
          </p:cNvPr>
          <p:cNvPicPr>
            <a:picLocks noChangeAspect="1"/>
          </p:cNvPicPr>
          <p:nvPr/>
        </p:nvPicPr>
        <p:blipFill>
          <a:blip r:embed="rId3"/>
          <a:stretch>
            <a:fillRect/>
          </a:stretch>
        </p:blipFill>
        <p:spPr>
          <a:xfrm>
            <a:off x="838200" y="1338096"/>
            <a:ext cx="3492171" cy="1746086"/>
          </a:xfrm>
          <a:prstGeom prst="rect">
            <a:avLst/>
          </a:prstGeom>
        </p:spPr>
      </p:pic>
      <p:sp>
        <p:nvSpPr>
          <p:cNvPr id="13" name="TextBox 12">
            <a:extLst>
              <a:ext uri="{FF2B5EF4-FFF2-40B4-BE49-F238E27FC236}">
                <a16:creationId xmlns:a16="http://schemas.microsoft.com/office/drawing/2014/main" id="{2C634D98-00DC-B028-9787-AD309492903F}"/>
              </a:ext>
            </a:extLst>
          </p:cNvPr>
          <p:cNvSpPr txBox="1"/>
          <p:nvPr/>
        </p:nvSpPr>
        <p:spPr>
          <a:xfrm>
            <a:off x="562904" y="3084182"/>
            <a:ext cx="34921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1) It takes a village</a:t>
            </a:r>
          </a:p>
        </p:txBody>
      </p:sp>
      <p:pic>
        <p:nvPicPr>
          <p:cNvPr id="7" name="Picture 6" descr="Lightbulb character">
            <a:extLst>
              <a:ext uri="{FF2B5EF4-FFF2-40B4-BE49-F238E27FC236}">
                <a16:creationId xmlns:a16="http://schemas.microsoft.com/office/drawing/2014/main" id="{E6DB4800-6329-4C59-7C80-0EB37DA4325E}"/>
              </a:ext>
            </a:extLst>
          </p:cNvPr>
          <p:cNvPicPr>
            <a:picLocks noChangeAspect="1"/>
          </p:cNvPicPr>
          <p:nvPr/>
        </p:nvPicPr>
        <p:blipFill>
          <a:blip r:embed="rId4"/>
          <a:stretch>
            <a:fillRect/>
          </a:stretch>
        </p:blipFill>
        <p:spPr>
          <a:xfrm>
            <a:off x="5725960" y="1474384"/>
            <a:ext cx="1442165" cy="1614364"/>
          </a:xfrm>
          <a:prstGeom prst="rect">
            <a:avLst/>
          </a:prstGeom>
        </p:spPr>
      </p:pic>
      <p:sp>
        <p:nvSpPr>
          <p:cNvPr id="14" name="TextBox 13">
            <a:extLst>
              <a:ext uri="{FF2B5EF4-FFF2-40B4-BE49-F238E27FC236}">
                <a16:creationId xmlns:a16="http://schemas.microsoft.com/office/drawing/2014/main" id="{D3AD717B-EB7D-9284-B22C-569AEC3EDCD1}"/>
              </a:ext>
            </a:extLst>
          </p:cNvPr>
          <p:cNvSpPr txBox="1"/>
          <p:nvPr/>
        </p:nvSpPr>
        <p:spPr>
          <a:xfrm>
            <a:off x="4271789" y="3084757"/>
            <a:ext cx="41092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2) Focus on the science</a:t>
            </a:r>
          </a:p>
        </p:txBody>
      </p:sp>
      <p:pic>
        <p:nvPicPr>
          <p:cNvPr id="8" name="Picture 7" descr="Puzzle pieces">
            <a:extLst>
              <a:ext uri="{FF2B5EF4-FFF2-40B4-BE49-F238E27FC236}">
                <a16:creationId xmlns:a16="http://schemas.microsoft.com/office/drawing/2014/main" id="{95865F0A-7A93-11AC-C456-2D60415E6EEF}"/>
              </a:ext>
            </a:extLst>
          </p:cNvPr>
          <p:cNvPicPr>
            <a:picLocks noChangeAspect="1"/>
          </p:cNvPicPr>
          <p:nvPr/>
        </p:nvPicPr>
        <p:blipFill>
          <a:blip r:embed="rId5"/>
          <a:stretch>
            <a:fillRect/>
          </a:stretch>
        </p:blipFill>
        <p:spPr>
          <a:xfrm>
            <a:off x="9155875" y="1089338"/>
            <a:ext cx="2020818" cy="1994844"/>
          </a:xfrm>
          <a:prstGeom prst="rect">
            <a:avLst/>
          </a:prstGeom>
        </p:spPr>
      </p:pic>
      <p:sp>
        <p:nvSpPr>
          <p:cNvPr id="15" name="TextBox 14">
            <a:extLst>
              <a:ext uri="{FF2B5EF4-FFF2-40B4-BE49-F238E27FC236}">
                <a16:creationId xmlns:a16="http://schemas.microsoft.com/office/drawing/2014/main" id="{D127BC04-3D22-EA61-CBEA-C2F7AAF984FF}"/>
              </a:ext>
            </a:extLst>
          </p:cNvPr>
          <p:cNvSpPr txBox="1"/>
          <p:nvPr/>
        </p:nvSpPr>
        <p:spPr>
          <a:xfrm>
            <a:off x="8426066" y="3091312"/>
            <a:ext cx="34921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3) Find the right fit</a:t>
            </a:r>
          </a:p>
        </p:txBody>
      </p:sp>
      <p:pic>
        <p:nvPicPr>
          <p:cNvPr id="11" name="Picture 10" descr="Umpire">
            <a:extLst>
              <a:ext uri="{FF2B5EF4-FFF2-40B4-BE49-F238E27FC236}">
                <a16:creationId xmlns:a16="http://schemas.microsoft.com/office/drawing/2014/main" id="{25FA08C5-F40B-4BD0-AC59-3A431B123771}"/>
              </a:ext>
            </a:extLst>
          </p:cNvPr>
          <p:cNvPicPr>
            <a:picLocks noChangeAspect="1"/>
          </p:cNvPicPr>
          <p:nvPr/>
        </p:nvPicPr>
        <p:blipFill>
          <a:blip r:embed="rId6"/>
          <a:stretch>
            <a:fillRect/>
          </a:stretch>
        </p:blipFill>
        <p:spPr>
          <a:xfrm>
            <a:off x="3755177" y="3988109"/>
            <a:ext cx="1821575" cy="1769205"/>
          </a:xfrm>
          <a:prstGeom prst="rect">
            <a:avLst/>
          </a:prstGeom>
        </p:spPr>
      </p:pic>
      <p:sp>
        <p:nvSpPr>
          <p:cNvPr id="16" name="TextBox 15">
            <a:extLst>
              <a:ext uri="{FF2B5EF4-FFF2-40B4-BE49-F238E27FC236}">
                <a16:creationId xmlns:a16="http://schemas.microsoft.com/office/drawing/2014/main" id="{63226127-03FD-2A75-E175-794344ACEB1F}"/>
              </a:ext>
            </a:extLst>
          </p:cNvPr>
          <p:cNvSpPr txBox="1"/>
          <p:nvPr/>
        </p:nvSpPr>
        <p:spPr>
          <a:xfrm>
            <a:off x="2992111" y="5747523"/>
            <a:ext cx="34921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4) Play by the rules</a:t>
            </a:r>
          </a:p>
        </p:txBody>
      </p:sp>
      <p:pic>
        <p:nvPicPr>
          <p:cNvPr id="12" name="Picture 11" descr="Calendar">
            <a:extLst>
              <a:ext uri="{FF2B5EF4-FFF2-40B4-BE49-F238E27FC236}">
                <a16:creationId xmlns:a16="http://schemas.microsoft.com/office/drawing/2014/main" id="{5CBB279C-416D-91AC-589B-BD9F3543494E}"/>
              </a:ext>
            </a:extLst>
          </p:cNvPr>
          <p:cNvPicPr>
            <a:picLocks noChangeAspect="1"/>
          </p:cNvPicPr>
          <p:nvPr/>
        </p:nvPicPr>
        <p:blipFill>
          <a:blip r:embed="rId7"/>
          <a:stretch>
            <a:fillRect/>
          </a:stretch>
        </p:blipFill>
        <p:spPr>
          <a:xfrm>
            <a:off x="6615249" y="3653381"/>
            <a:ext cx="3472201" cy="2314800"/>
          </a:xfrm>
          <a:prstGeom prst="rect">
            <a:avLst/>
          </a:prstGeom>
        </p:spPr>
      </p:pic>
      <p:sp>
        <p:nvSpPr>
          <p:cNvPr id="17" name="TextBox 16">
            <a:extLst>
              <a:ext uri="{FF2B5EF4-FFF2-40B4-BE49-F238E27FC236}">
                <a16:creationId xmlns:a16="http://schemas.microsoft.com/office/drawing/2014/main" id="{3A88D62B-0C15-BEA9-6A47-9F3841F536AF}"/>
              </a:ext>
            </a:extLst>
          </p:cNvPr>
          <p:cNvSpPr txBox="1"/>
          <p:nvPr/>
        </p:nvSpPr>
        <p:spPr>
          <a:xfrm>
            <a:off x="6535749" y="5747523"/>
            <a:ext cx="34921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5) It takes TIME</a:t>
            </a:r>
          </a:p>
        </p:txBody>
      </p:sp>
      <p:sp>
        <p:nvSpPr>
          <p:cNvPr id="2" name="Slide Number Placeholder 1">
            <a:extLst>
              <a:ext uri="{FF2B5EF4-FFF2-40B4-BE49-F238E27FC236}">
                <a16:creationId xmlns:a16="http://schemas.microsoft.com/office/drawing/2014/main" id="{5231F112-9F35-83CC-3ED2-03BB3EF813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072110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picture of a young female with short brown hair, wearing a khaki-colored short-sleeve shirt over a white undershirt, sitting at a table looking at a laptop.">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t="2690" b="2690"/>
          <a:stretch/>
        </p:blipFill>
        <p:spPr>
          <a:xfrm>
            <a:off x="3743294" y="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4846" y="30775"/>
            <a:ext cx="10924824" cy="2365632"/>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 </a:t>
            </a:r>
            <a:br>
              <a:rPr lang="en-US" sz="4800" b="1">
                <a:solidFill>
                  <a:schemeClr val="tx2">
                    <a:lumMod val="75000"/>
                  </a:schemeClr>
                </a:solidFill>
              </a:rPr>
            </a:br>
            <a:r>
              <a:rPr lang="en-US" sz="4800" b="1">
                <a:solidFill>
                  <a:srgbClr val="20558A"/>
                </a:solidFill>
              </a:rPr>
              <a:t>WRITE THE </a:t>
            </a:r>
            <a:br>
              <a:rPr lang="en-US" sz="4800" b="1">
                <a:solidFill>
                  <a:srgbClr val="20558A"/>
                </a:solidFill>
              </a:rPr>
            </a:br>
            <a:r>
              <a:rPr lang="en-US" sz="4800" b="1">
                <a:solidFill>
                  <a:srgbClr val="20558A"/>
                </a:solidFill>
              </a:rPr>
              <a:t>APPLICATION</a:t>
            </a:r>
          </a:p>
        </p:txBody>
      </p:sp>
      <p:cxnSp>
        <p:nvCxnSpPr>
          <p:cNvPr id="3" name="Straight Connector 2">
            <a:extLst>
              <a:ext uri="{FF2B5EF4-FFF2-40B4-BE49-F238E27FC236}">
                <a16:creationId xmlns:a16="http://schemas.microsoft.com/office/drawing/2014/main" id="{8A7DAFE9-34FD-C25A-7E7E-6CF139EE7902}"/>
              </a:ext>
              <a:ext uri="{C183D7F6-B498-43B3-948B-1728B52AA6E4}">
                <adec:decorative xmlns:adec="http://schemas.microsoft.com/office/drawing/2017/decorative" val="1"/>
              </a:ext>
            </a:extLst>
          </p:cNvPr>
          <p:cNvCxnSpPr/>
          <p:nvPr/>
        </p:nvCxnSpPr>
        <p:spPr>
          <a:xfrm>
            <a:off x="544136" y="2626659"/>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3A2292-D542-A5BB-AB47-53BA9F13AC51}"/>
              </a:ext>
            </a:extLst>
          </p:cNvPr>
          <p:cNvSpPr txBox="1"/>
          <p:nvPr/>
        </p:nvSpPr>
        <p:spPr>
          <a:xfrm>
            <a:off x="-792729" y="2749732"/>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10" name="Group 9" descr="LeShawndra Price, PhD&#10;Director&#10;Office of Research Training and Special Programs&#10;National Institute of Allergy and Infectious Diseases (NIAID)">
            <a:extLst>
              <a:ext uri="{FF2B5EF4-FFF2-40B4-BE49-F238E27FC236}">
                <a16:creationId xmlns:a16="http://schemas.microsoft.com/office/drawing/2014/main" id="{6A1BC80E-3F7F-12CD-42DF-CE1FD4D60BC9}"/>
              </a:ext>
            </a:extLst>
          </p:cNvPr>
          <p:cNvGrpSpPr/>
          <p:nvPr/>
        </p:nvGrpSpPr>
        <p:grpSpPr>
          <a:xfrm>
            <a:off x="67122" y="3307037"/>
            <a:ext cx="3719780" cy="3537702"/>
            <a:chOff x="67122" y="3307037"/>
            <a:chExt cx="3719780" cy="3537702"/>
          </a:xfrm>
        </p:grpSpPr>
        <p:sp>
          <p:nvSpPr>
            <p:cNvPr id="6" name="TextBox 5">
              <a:extLst>
                <a:ext uri="{FF2B5EF4-FFF2-40B4-BE49-F238E27FC236}">
                  <a16:creationId xmlns:a16="http://schemas.microsoft.com/office/drawing/2014/main" id="{7740DA07-0241-6C9D-8C28-A99A9C0B6D35}"/>
                </a:ext>
              </a:extLst>
            </p:cNvPr>
            <p:cNvSpPr txBox="1"/>
            <p:nvPr/>
          </p:nvSpPr>
          <p:spPr>
            <a:xfrm>
              <a:off x="67122" y="4998080"/>
              <a:ext cx="3719780" cy="1846659"/>
            </a:xfrm>
            <a:prstGeom prst="rect">
              <a:avLst/>
            </a:prstGeom>
            <a:noFill/>
          </p:spPr>
          <p:txBody>
            <a:bodyPr wrap="square" lIns="91440" tIns="45720" rIns="91440" bIns="45720" rtlCol="0" anchor="t">
              <a:spAutoFit/>
            </a:bodyPr>
            <a:lstStyle/>
            <a:p>
              <a:pPr algn="ctr"/>
              <a:r>
                <a:rPr lang="en-US" b="1"/>
                <a:t>LeShawndra Price, Ph.D.</a:t>
              </a:r>
            </a:p>
            <a:p>
              <a:pPr algn="ctr"/>
              <a:r>
                <a:rPr lang="en-US" sz="1600"/>
                <a:t>Director </a:t>
              </a:r>
              <a:endParaRPr lang="en-US" sz="1600">
                <a:cs typeface="Calibri"/>
              </a:endParaRPr>
            </a:p>
            <a:p>
              <a:pPr algn="ctr"/>
              <a:r>
                <a:rPr lang="en-US" sz="1600"/>
                <a:t>Office of Research Training and </a:t>
              </a:r>
              <a:endParaRPr lang="en-US" sz="1600">
                <a:cs typeface="Calibri"/>
              </a:endParaRPr>
            </a:p>
            <a:p>
              <a:pPr algn="ctr"/>
              <a:r>
                <a:rPr lang="en-US" sz="1600"/>
                <a:t>Special Programs (ORTSP)</a:t>
              </a:r>
              <a:endParaRPr lang="en-US" sz="1600">
                <a:cs typeface="Calibri"/>
              </a:endParaRPr>
            </a:p>
            <a:p>
              <a:pPr algn="ctr"/>
              <a:endParaRPr lang="en-US" sz="1600"/>
            </a:p>
            <a:p>
              <a:pPr algn="ctr"/>
              <a:r>
                <a:rPr lang="en-US" sz="1600"/>
                <a:t>National Institute of Allergy and Infectious Diseases (NIAID), NIH</a:t>
              </a:r>
              <a:endParaRPr lang="en-US" sz="1600">
                <a:cs typeface="Calibri"/>
              </a:endParaRPr>
            </a:p>
          </p:txBody>
        </p:sp>
        <p:pic>
          <p:nvPicPr>
            <p:cNvPr id="9" name="Picture 8">
              <a:extLst>
                <a:ext uri="{FF2B5EF4-FFF2-40B4-BE49-F238E27FC236}">
                  <a16:creationId xmlns:a16="http://schemas.microsoft.com/office/drawing/2014/main" id="{CFE192F2-ED28-E171-F27C-1E6661F1235C}"/>
                </a:ext>
              </a:extLst>
            </p:cNvPr>
            <p:cNvPicPr>
              <a:picLocks noChangeAspect="1"/>
            </p:cNvPicPr>
            <p:nvPr/>
          </p:nvPicPr>
          <p:blipFill>
            <a:blip r:embed="rId5"/>
            <a:stretch>
              <a:fillRect/>
            </a:stretch>
          </p:blipFill>
          <p:spPr>
            <a:xfrm>
              <a:off x="311275" y="3307037"/>
              <a:ext cx="3120744" cy="1691043"/>
            </a:xfrm>
            <a:prstGeom prst="rect">
              <a:avLst/>
            </a:prstGeom>
          </p:spPr>
        </p:pic>
      </p:grpSp>
    </p:spTree>
    <p:custDataLst>
      <p:tags r:id="rId1"/>
    </p:custDataLst>
    <p:extLst>
      <p:ext uri="{BB962C8B-B14F-4D97-AF65-F5344CB8AC3E}">
        <p14:creationId xmlns:p14="http://schemas.microsoft.com/office/powerpoint/2010/main" val="4256609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10500" cy="1081342"/>
          </a:xfrm>
          <a:solidFill>
            <a:srgbClr val="20558A"/>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Write the Application</a:t>
            </a:r>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32479"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32479"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00319" y="1874201"/>
            <a:ext cx="7860290" cy="4351338"/>
          </a:xfrm>
        </p:spPr>
        <p:txBody>
          <a:bodyPr>
            <a:normAutofit/>
          </a:bodyPr>
          <a:lstStyle/>
          <a:p>
            <a:pPr algn="l">
              <a:lnSpc>
                <a:spcPct val="100000"/>
              </a:lnSpc>
              <a:buFont typeface="Arial" panose="020B0604020202020204" pitchFamily="34" charset="0"/>
              <a:buChar char="•"/>
            </a:pPr>
            <a:r>
              <a:rPr lang="en-US" b="0" i="0" u="none" strike="noStrike">
                <a:solidFill>
                  <a:srgbClr val="20558A"/>
                </a:solidFill>
                <a:effectLst/>
                <a:hlinkClick r:id="rId4" tooltip="Expand menu How to Apply – Application Guide">
                  <a:extLst>
                    <a:ext uri="{A12FA001-AC4F-418D-AE19-62706E023703}">
                      <ahyp:hlinkClr xmlns:ahyp="http://schemas.microsoft.com/office/drawing/2018/hyperlinkcolor" val="tx"/>
                    </a:ext>
                  </a:extLst>
                </a:hlinkClick>
              </a:rPr>
              <a:t>How to Apply – Application Guide</a:t>
            </a:r>
            <a:endParaRPr lang="en-US" b="0" i="0">
              <a:solidFill>
                <a:srgbClr val="20558A"/>
              </a:solidFill>
              <a:effectLst/>
            </a:endParaRPr>
          </a:p>
          <a:p>
            <a:pPr algn="l">
              <a:lnSpc>
                <a:spcPct val="100000"/>
              </a:lnSpc>
              <a:buFont typeface="Arial" panose="020B0604020202020204" pitchFamily="34" charset="0"/>
              <a:buChar char="•"/>
            </a:pPr>
            <a:r>
              <a:rPr lang="en-US" b="0" i="0" u="none" strike="noStrike">
                <a:solidFill>
                  <a:srgbClr val="20558A"/>
                </a:solidFill>
                <a:effectLst/>
                <a:hlinkClick r:id="rId5" tooltip="Expand menu Forms Directory">
                  <a:extLst>
                    <a:ext uri="{A12FA001-AC4F-418D-AE19-62706E023703}">
                      <ahyp:hlinkClr xmlns:ahyp="http://schemas.microsoft.com/office/drawing/2018/hyperlinkcolor" val="tx"/>
                    </a:ext>
                  </a:extLst>
                </a:hlinkClick>
              </a:rPr>
              <a:t>Forms Directory</a:t>
            </a:r>
            <a:endParaRPr lang="en-US" b="0" i="0">
              <a:solidFill>
                <a:srgbClr val="20558A"/>
              </a:solidFill>
              <a:effectLst/>
            </a:endParaRPr>
          </a:p>
          <a:p>
            <a:pPr algn="l">
              <a:lnSpc>
                <a:spcPct val="100000"/>
              </a:lnSpc>
              <a:buFont typeface="Arial" panose="020B0604020202020204" pitchFamily="34" charset="0"/>
              <a:buChar char="•"/>
            </a:pPr>
            <a:r>
              <a:rPr lang="en-US" b="0" i="0" u="none" strike="noStrike">
                <a:solidFill>
                  <a:srgbClr val="20558A"/>
                </a:solidFill>
                <a:effectLst/>
                <a:hlinkClick r:id="rId6" tooltip="Expand menu General Grant Writing Tips">
                  <a:extLst>
                    <a:ext uri="{A12FA001-AC4F-418D-AE19-62706E023703}">
                      <ahyp:hlinkClr xmlns:ahyp="http://schemas.microsoft.com/office/drawing/2018/hyperlinkcolor" val="tx"/>
                    </a:ext>
                  </a:extLst>
                </a:hlinkClick>
              </a:rPr>
              <a:t>General Grant Writing Tips</a:t>
            </a:r>
            <a:r>
              <a:rPr lang="en-US" b="0" i="0" u="none" strike="noStrike">
                <a:solidFill>
                  <a:srgbClr val="20558A"/>
                </a:solidFill>
                <a:effectLst/>
              </a:rPr>
              <a:t> </a:t>
            </a:r>
            <a:endParaRPr lang="en-US" b="0" i="0">
              <a:solidFill>
                <a:srgbClr val="212529"/>
              </a:solidFill>
              <a:effectLst/>
            </a:endParaRPr>
          </a:p>
          <a:p>
            <a:pPr algn="l">
              <a:lnSpc>
                <a:spcPct val="100000"/>
              </a:lnSpc>
              <a:buFont typeface="Arial" panose="020B0604020202020204" pitchFamily="34" charset="0"/>
              <a:buChar char="•"/>
            </a:pPr>
            <a:r>
              <a:rPr lang="en-US" b="0" i="0" u="none" strike="noStrike">
                <a:solidFill>
                  <a:srgbClr val="20558A"/>
                </a:solidFill>
                <a:effectLst/>
                <a:hlinkClick r:id="rId7" tooltip="Expand menu Advice on Application Sections">
                  <a:extLst>
                    <a:ext uri="{A12FA001-AC4F-418D-AE19-62706E023703}">
                      <ahyp:hlinkClr xmlns:ahyp="http://schemas.microsoft.com/office/drawing/2018/hyperlinkcolor" val="tx"/>
                    </a:ext>
                  </a:extLst>
                </a:hlinkClick>
              </a:rPr>
              <a:t>Advice on Application Sections</a:t>
            </a:r>
            <a:r>
              <a:rPr lang="en-US" b="0" i="0" u="none" strike="noStrike">
                <a:solidFill>
                  <a:srgbClr val="20558A"/>
                </a:solidFill>
                <a:effectLst/>
              </a:rPr>
              <a:t> </a:t>
            </a:r>
            <a:endParaRPr lang="en-US" b="0" i="0">
              <a:solidFill>
                <a:srgbClr val="20558A"/>
              </a:solidFill>
              <a:effectLst/>
            </a:endParaRPr>
          </a:p>
          <a:p>
            <a:pPr algn="l">
              <a:lnSpc>
                <a:spcPct val="100000"/>
              </a:lnSpc>
              <a:buFont typeface="Arial" panose="020B0604020202020204" pitchFamily="34" charset="0"/>
              <a:buChar char="•"/>
            </a:pPr>
            <a:r>
              <a:rPr lang="en-US" b="0" i="0" u="none" strike="noStrike">
                <a:solidFill>
                  <a:srgbClr val="20558A"/>
                </a:solidFill>
                <a:effectLst/>
                <a:hlinkClick r:id="rId8" tooltip="Expand menu Sample Applications and Documents">
                  <a:extLst>
                    <a:ext uri="{A12FA001-AC4F-418D-AE19-62706E023703}">
                      <ahyp:hlinkClr xmlns:ahyp="http://schemas.microsoft.com/office/drawing/2018/hyperlinkcolor" val="tx"/>
                    </a:ext>
                  </a:extLst>
                </a:hlinkClick>
              </a:rPr>
              <a:t>Sample Applications and Documents</a:t>
            </a:r>
            <a:endParaRPr lang="en-US" b="0" i="0" u="none" strike="noStrike">
              <a:solidFill>
                <a:srgbClr val="20558A"/>
              </a:solidFill>
              <a:effectLst/>
            </a:endParaRPr>
          </a:p>
          <a:p>
            <a:pPr marL="0" indent="0" algn="l">
              <a:lnSpc>
                <a:spcPct val="100000"/>
              </a:lnSpc>
              <a:buNone/>
            </a:pPr>
            <a:r>
              <a:rPr lang="en-US" b="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600"/>
          </a:p>
        </p:txBody>
      </p:sp>
      <p:sp>
        <p:nvSpPr>
          <p:cNvPr id="22" name="TextBox 21">
            <a:extLst>
              <a:ext uri="{FF2B5EF4-FFF2-40B4-BE49-F238E27FC236}">
                <a16:creationId xmlns:a16="http://schemas.microsoft.com/office/drawing/2014/main" id="{57FB3B66-7F89-5255-D6BA-1A95CD47295C}"/>
              </a:ext>
            </a:extLst>
          </p:cNvPr>
          <p:cNvSpPr txBox="1"/>
          <p:nvPr/>
        </p:nvSpPr>
        <p:spPr>
          <a:xfrm>
            <a:off x="8160609" y="1952081"/>
            <a:ext cx="2987113" cy="769441"/>
          </a:xfrm>
          <a:prstGeom prst="rect">
            <a:avLst/>
          </a:prstGeom>
          <a:noFill/>
          <a:ln w="28575">
            <a:solidFill>
              <a:srgbClr val="94C4C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252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Helpful Resource: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0558A"/>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9">
                  <a:extLst>
                    <a:ext uri="{A12FA001-AC4F-418D-AE19-62706E023703}">
                      <ahyp:hlinkClr xmlns:ahyp="http://schemas.microsoft.com/office/drawing/2018/hyperlinkcolor" val="tx"/>
                    </a:ext>
                  </a:extLst>
                </a:hlinkClick>
              </a:rPr>
              <a:t>Write Application </a:t>
            </a:r>
            <a:endParaRPr kumimoji="0" lang="en-US" sz="2000" b="0" i="0" u="none" strike="noStrike" kern="1200" cap="none" spc="0" normalizeH="0" baseline="0" noProof="0">
              <a:ln>
                <a:noFill/>
              </a:ln>
              <a:solidFill>
                <a:srgbClr val="20558A"/>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4" name="Group 3" descr="NIH Grants Process depicted by six boxes laid out horizontally across an arrow. The boxes are labeled Plan to Apply, Write Application, Submit, Review, Award, and Monitoring and Reporting.&#10;&#10;-Gold outline around Write Application Box">
            <a:extLst>
              <a:ext uri="{FF2B5EF4-FFF2-40B4-BE49-F238E27FC236}">
                <a16:creationId xmlns:a16="http://schemas.microsoft.com/office/drawing/2014/main" id="{BB94885D-1D8B-032F-A822-9840499CFB59}"/>
              </a:ext>
            </a:extLst>
          </p:cNvPr>
          <p:cNvGrpSpPr/>
          <p:nvPr/>
        </p:nvGrpSpPr>
        <p:grpSpPr>
          <a:xfrm>
            <a:off x="2491740" y="4448175"/>
            <a:ext cx="7307580" cy="2244090"/>
            <a:chOff x="0" y="45421"/>
            <a:chExt cx="12117095" cy="5137235"/>
          </a:xfrm>
        </p:grpSpPr>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64C4D305-E7AD-996F-6848-CDA89516B7D9}"/>
                </a:ext>
              </a:extLst>
            </p:cNvPr>
            <p:cNvGrpSpPr/>
            <p:nvPr/>
          </p:nvGrpSpPr>
          <p:grpSpPr>
            <a:xfrm>
              <a:off x="0" y="45421"/>
              <a:ext cx="12117095" cy="5137235"/>
              <a:chOff x="0" y="45421"/>
              <a:chExt cx="12117095" cy="5137235"/>
            </a:xfrm>
          </p:grpSpPr>
          <p:sp>
            <p:nvSpPr>
              <p:cNvPr id="14" name="Arrow: Right 13">
                <a:extLst>
                  <a:ext uri="{FF2B5EF4-FFF2-40B4-BE49-F238E27FC236}">
                    <a16:creationId xmlns:a16="http://schemas.microsoft.com/office/drawing/2014/main" id="{1A80B292-BE49-4043-6DDE-466CC28B2A3E}"/>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nvGrpSpPr>
              <p:cNvPr id="15" name="Group 14" descr="The NIH Grants Process includes the following phases: Plan to Apply; Write Application; Submit; Review; Award; and Post-Award Monitoring and Reporting.">
                <a:extLst>
                  <a:ext uri="{FF2B5EF4-FFF2-40B4-BE49-F238E27FC236}">
                    <a16:creationId xmlns:a16="http://schemas.microsoft.com/office/drawing/2014/main" id="{852CD0E3-F9E1-426F-1AC0-031226B59029}"/>
                  </a:ext>
                </a:extLst>
              </p:cNvPr>
              <p:cNvGrpSpPr/>
              <p:nvPr/>
            </p:nvGrpSpPr>
            <p:grpSpPr>
              <a:xfrm>
                <a:off x="158986" y="1575552"/>
                <a:ext cx="11665212" cy="2054894"/>
                <a:chOff x="158986" y="1575552"/>
                <a:chExt cx="11665212" cy="2054894"/>
              </a:xfrm>
            </p:grpSpPr>
            <p:sp>
              <p:nvSpPr>
                <p:cNvPr id="16" name="Freeform: Shape 15">
                  <a:extLst>
                    <a:ext uri="{FF2B5EF4-FFF2-40B4-BE49-F238E27FC236}">
                      <a16:creationId xmlns:a16="http://schemas.microsoft.com/office/drawing/2014/main" id="{51BFB8D2-7E58-5FEB-4F08-A8A1F70718C1}"/>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Write Application</a:t>
                  </a:r>
                  <a:endParaRPr kumimoji="0" lang="en-US" sz="28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p:txBody>
            </p:sp>
            <p:sp>
              <p:nvSpPr>
                <p:cNvPr id="17" name="Freeform: Shape 16">
                  <a:extLst>
                    <a:ext uri="{FF2B5EF4-FFF2-40B4-BE49-F238E27FC236}">
                      <a16:creationId xmlns:a16="http://schemas.microsoft.com/office/drawing/2014/main" id="{57A852D6-FBF5-E8AE-3A21-5ECBF54FD275}"/>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Plan to Apply</a:t>
                  </a:r>
                </a:p>
              </p:txBody>
            </p:sp>
            <p:sp>
              <p:nvSpPr>
                <p:cNvPr id="18" name="Freeform: Shape 17">
                  <a:extLst>
                    <a:ext uri="{FF2B5EF4-FFF2-40B4-BE49-F238E27FC236}">
                      <a16:creationId xmlns:a16="http://schemas.microsoft.com/office/drawing/2014/main" id="{56CAFB6F-A8AF-E6C6-2B38-8F713E4B847F}"/>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Submit</a:t>
                  </a:r>
                </a:p>
              </p:txBody>
            </p:sp>
            <p:sp>
              <p:nvSpPr>
                <p:cNvPr id="19" name="Freeform: Shape 18">
                  <a:extLst>
                    <a:ext uri="{FF2B5EF4-FFF2-40B4-BE49-F238E27FC236}">
                      <a16:creationId xmlns:a16="http://schemas.microsoft.com/office/drawing/2014/main" id="{E7BC186A-93FD-65A6-5E6C-36B84D44002F}"/>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Review</a:t>
                  </a:r>
                </a:p>
              </p:txBody>
            </p:sp>
            <p:sp>
              <p:nvSpPr>
                <p:cNvPr id="20" name="Freeform: Shape 19">
                  <a:extLst>
                    <a:ext uri="{FF2B5EF4-FFF2-40B4-BE49-F238E27FC236}">
                      <a16:creationId xmlns:a16="http://schemas.microsoft.com/office/drawing/2014/main" id="{3326D62C-1350-2AFE-4731-729050AFA902}"/>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Award</a:t>
                  </a:r>
                </a:p>
              </p:txBody>
            </p:sp>
            <p:sp>
              <p:nvSpPr>
                <p:cNvPr id="21" name="Freeform: Shape 20">
                  <a:extLst>
                    <a:ext uri="{FF2B5EF4-FFF2-40B4-BE49-F238E27FC236}">
                      <a16:creationId xmlns:a16="http://schemas.microsoft.com/office/drawing/2014/main" id="{B08F8B3B-298A-792B-2F15-D20EDE8F5292}"/>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Monitoring and Reporting</a:t>
                  </a:r>
                  <a:endParaRPr kumimoji="0" lang="en-US" sz="20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p:txBody>
            </p:sp>
          </p:grpSp>
        </p:grpSp>
        <p:grpSp>
          <p:nvGrpSpPr>
            <p:cNvPr id="7" name="Group 6">
              <a:extLst>
                <a:ext uri="{FF2B5EF4-FFF2-40B4-BE49-F238E27FC236}">
                  <a16:creationId xmlns:a16="http://schemas.microsoft.com/office/drawing/2014/main" id="{639400B9-2EF4-60A6-1FD3-5EB0541BCB85}"/>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8" name="Graphic 7" descr="Pencil outline">
                <a:extLst>
                  <a:ext uri="{FF2B5EF4-FFF2-40B4-BE49-F238E27FC236}">
                    <a16:creationId xmlns:a16="http://schemas.microsoft.com/office/drawing/2014/main" id="{5588AB7C-6285-B988-65A1-003EA53844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20719" y="1699581"/>
                <a:ext cx="871323" cy="903418"/>
              </a:xfrm>
              <a:prstGeom prst="rect">
                <a:avLst/>
              </a:prstGeom>
            </p:spPr>
          </p:pic>
          <p:pic>
            <p:nvPicPr>
              <p:cNvPr id="9" name="Graphic 8" descr="Lightbulb and gear outline">
                <a:extLst>
                  <a:ext uri="{FF2B5EF4-FFF2-40B4-BE49-F238E27FC236}">
                    <a16:creationId xmlns:a16="http://schemas.microsoft.com/office/drawing/2014/main" id="{C144A4B6-4997-E02D-70BF-AA1E0B0A0B5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9463" y="1730065"/>
                <a:ext cx="878374" cy="910729"/>
              </a:xfrm>
              <a:prstGeom prst="rect">
                <a:avLst/>
              </a:prstGeom>
            </p:spPr>
          </p:pic>
          <p:pic>
            <p:nvPicPr>
              <p:cNvPr id="10" name="Graphic 9" descr="Internet outline">
                <a:extLst>
                  <a:ext uri="{FF2B5EF4-FFF2-40B4-BE49-F238E27FC236}">
                    <a16:creationId xmlns:a16="http://schemas.microsoft.com/office/drawing/2014/main" id="{FAFC2CC8-8C93-252B-0004-4BFABB6E334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02829" y="1639029"/>
                <a:ext cx="929724" cy="963971"/>
              </a:xfrm>
              <a:prstGeom prst="rect">
                <a:avLst/>
              </a:prstGeom>
            </p:spPr>
          </p:pic>
          <p:pic>
            <p:nvPicPr>
              <p:cNvPr id="11" name="Graphic 10" descr="Customer review outline">
                <a:extLst>
                  <a:ext uri="{FF2B5EF4-FFF2-40B4-BE49-F238E27FC236}">
                    <a16:creationId xmlns:a16="http://schemas.microsoft.com/office/drawing/2014/main" id="{8A5F2F9F-4A24-F967-5FDC-68E3DDCF348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67530" y="1661788"/>
                <a:ext cx="929724" cy="963970"/>
              </a:xfrm>
              <a:prstGeom prst="rect">
                <a:avLst/>
              </a:prstGeom>
            </p:spPr>
          </p:pic>
          <p:pic>
            <p:nvPicPr>
              <p:cNvPr id="12" name="Graphic 11" descr="Ribbon outline">
                <a:extLst>
                  <a:ext uri="{FF2B5EF4-FFF2-40B4-BE49-F238E27FC236}">
                    <a16:creationId xmlns:a16="http://schemas.microsoft.com/office/drawing/2014/main" id="{704D44F6-78FA-FE69-F923-332C8AA0140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70136" y="1684547"/>
                <a:ext cx="929724" cy="963970"/>
              </a:xfrm>
              <a:prstGeom prst="rect">
                <a:avLst/>
              </a:prstGeom>
            </p:spPr>
          </p:pic>
          <p:pic>
            <p:nvPicPr>
              <p:cNvPr id="13" name="Graphic 12" descr="Bar graph with upward trend outline">
                <a:extLst>
                  <a:ext uri="{FF2B5EF4-FFF2-40B4-BE49-F238E27FC236}">
                    <a16:creationId xmlns:a16="http://schemas.microsoft.com/office/drawing/2014/main" id="{916347F9-4D35-D2FD-0DBF-E245A6B9F0D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472740" y="1707306"/>
                <a:ext cx="929724" cy="963970"/>
              </a:xfrm>
              <a:prstGeom prst="rect">
                <a:avLst/>
              </a:prstGeom>
            </p:spPr>
          </p:pic>
        </p:grpSp>
      </p:grpSp>
      <p:sp>
        <p:nvSpPr>
          <p:cNvPr id="3" name="Slide Number Placeholder 2">
            <a:extLst>
              <a:ext uri="{FF2B5EF4-FFF2-40B4-BE49-F238E27FC236}">
                <a16:creationId xmlns:a16="http://schemas.microsoft.com/office/drawing/2014/main" id="{8E4D88AD-9737-3457-381F-44D6548792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ustDataLst>
      <p:tags r:id="rId1"/>
    </p:custDataLst>
    <p:extLst>
      <p:ext uri="{BB962C8B-B14F-4D97-AF65-F5344CB8AC3E}">
        <p14:creationId xmlns:p14="http://schemas.microsoft.com/office/powerpoint/2010/main" val="4282557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D9E7BF-AF2D-6CA4-A562-962116928831}"/>
              </a:ext>
            </a:extLst>
          </p:cNvPr>
          <p:cNvSpPr>
            <a:spLocks noGrp="1"/>
          </p:cNvSpPr>
          <p:nvPr>
            <p:ph type="title"/>
          </p:nvPr>
        </p:nvSpPr>
        <p:spPr>
          <a:xfrm>
            <a:off x="838200" y="320676"/>
            <a:ext cx="10515600" cy="1325563"/>
          </a:xfrm>
        </p:spPr>
        <p:txBody>
          <a:bodyPr/>
          <a:lstStyle/>
          <a:p>
            <a:r>
              <a:rPr lang="en-US"/>
              <a:t>How to Apply-Application Guide</a:t>
            </a:r>
          </a:p>
        </p:txBody>
      </p:sp>
      <p:sp>
        <p:nvSpPr>
          <p:cNvPr id="6" name="Content Placeholder 5">
            <a:extLst>
              <a:ext uri="{FF2B5EF4-FFF2-40B4-BE49-F238E27FC236}">
                <a16:creationId xmlns:a16="http://schemas.microsoft.com/office/drawing/2014/main" id="{FB5DDBD5-58C5-2D04-E359-7A92E48BCA49}"/>
              </a:ext>
            </a:extLst>
          </p:cNvPr>
          <p:cNvSpPr>
            <a:spLocks noGrp="1"/>
          </p:cNvSpPr>
          <p:nvPr>
            <p:ph sz="half" idx="1"/>
          </p:nvPr>
        </p:nvSpPr>
        <p:spPr>
          <a:xfrm>
            <a:off x="542365" y="1963270"/>
            <a:ext cx="5553635" cy="4213691"/>
          </a:xfrm>
        </p:spPr>
        <p:txBody>
          <a:bodyPr>
            <a:normAutofit/>
          </a:bodyPr>
          <a:lstStyle/>
          <a:p>
            <a:pPr>
              <a:buClr>
                <a:srgbClr val="853A51"/>
              </a:buClr>
            </a:pPr>
            <a:r>
              <a:rPr lang="en-US"/>
              <a:t>Use the Application Guide along with the guidance in the NOFO to submit grant applications to the NIH.</a:t>
            </a:r>
          </a:p>
          <a:p>
            <a:pPr lvl="1">
              <a:buClr>
                <a:srgbClr val="853A51"/>
              </a:buClr>
              <a:buFont typeface="Courier New" panose="02070309020205020404" pitchFamily="49" charset="0"/>
              <a:buChar char="o"/>
            </a:pPr>
            <a:r>
              <a:rPr lang="en-US"/>
              <a:t>SF424 (R&amp;R)-Version I (due dates on/after 25 January 2025)</a:t>
            </a:r>
          </a:p>
          <a:p>
            <a:endParaRPr lang="en-US"/>
          </a:p>
          <a:p>
            <a:pPr>
              <a:buClr>
                <a:srgbClr val="853A51"/>
              </a:buClr>
            </a:pPr>
            <a:r>
              <a:rPr lang="en-US"/>
              <a:t>Be sure to review the General Instructions and instructions filtered by Activity Code (e.g., R, K, T, etc.)</a:t>
            </a:r>
          </a:p>
        </p:txBody>
      </p:sp>
      <p:pic>
        <p:nvPicPr>
          <p:cNvPr id="9" name="Content Placeholder 8" descr="Image of Form-by-Form, Field-by-Field Application Instructions&#10;Determine the correct application instructions for your activity code">
            <a:extLst>
              <a:ext uri="{FF2B5EF4-FFF2-40B4-BE49-F238E27FC236}">
                <a16:creationId xmlns:a16="http://schemas.microsoft.com/office/drawing/2014/main" id="{72EE6E2D-3DF9-E14F-ABF4-F619A7D5E9AB}"/>
              </a:ext>
            </a:extLst>
          </p:cNvPr>
          <p:cNvPicPr>
            <a:picLocks noGrp="1" noChangeAspect="1"/>
          </p:cNvPicPr>
          <p:nvPr>
            <p:ph sz="half" idx="2"/>
          </p:nvPr>
        </p:nvPicPr>
        <p:blipFill>
          <a:blip r:embed="rId2"/>
          <a:stretch>
            <a:fillRect/>
          </a:stretch>
        </p:blipFill>
        <p:spPr>
          <a:xfrm>
            <a:off x="6773892" y="1380076"/>
            <a:ext cx="4385560" cy="4796888"/>
          </a:xfrm>
        </p:spPr>
      </p:pic>
      <p:sp>
        <p:nvSpPr>
          <p:cNvPr id="5" name="TextBox 4">
            <a:extLst>
              <a:ext uri="{FF2B5EF4-FFF2-40B4-BE49-F238E27FC236}">
                <a16:creationId xmlns:a16="http://schemas.microsoft.com/office/drawing/2014/main" id="{2BCCFECB-0E44-8985-0021-A722571F5978}"/>
              </a:ext>
            </a:extLst>
          </p:cNvPr>
          <p:cNvSpPr txBox="1"/>
          <p:nvPr/>
        </p:nvSpPr>
        <p:spPr>
          <a:xfrm>
            <a:off x="3774467" y="6283933"/>
            <a:ext cx="4385560" cy="369332"/>
          </a:xfrm>
          <a:prstGeom prst="rect">
            <a:avLst/>
          </a:prstGeom>
          <a:solidFill>
            <a:srgbClr val="C9E1E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How to Apply-Application Guide</a:t>
            </a:r>
            <a:endPar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8AFD5D3F-8302-A6FF-FBD5-30EB4338FF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05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5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53091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98771AC-EA1E-D4E4-D198-AA081BE72238}"/>
              </a:ext>
              <a:ext uri="{C183D7F6-B498-43B3-948B-1728B52AA6E4}">
                <adec:decorative xmlns:adec="http://schemas.microsoft.com/office/drawing/2017/decorative" val="1"/>
              </a:ext>
            </a:extLst>
          </p:cNvPr>
          <p:cNvCxnSpPr/>
          <p:nvPr/>
        </p:nvCxnSpPr>
        <p:spPr>
          <a:xfrm>
            <a:off x="579994" y="2160494"/>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7489" y="53629"/>
            <a:ext cx="5876940" cy="2405901"/>
          </a:xfrm>
          <a:noFill/>
        </p:spPr>
        <p:txBody>
          <a:bodyPr vert="horz" lIns="91440" tIns="45720" rIns="91440" bIns="45720" rtlCol="0" anchor="b">
            <a:normAutofit/>
          </a:bodyPr>
          <a:lstStyle/>
          <a:p>
            <a:pPr>
              <a:lnSpc>
                <a:spcPct val="90000"/>
              </a:lnSpc>
            </a:pPr>
            <a:r>
              <a:rPr lang="en-US" sz="6000" b="1">
                <a:solidFill>
                  <a:schemeClr val="tx2">
                    <a:lumMod val="75000"/>
                  </a:schemeClr>
                </a:solidFill>
              </a:rPr>
              <a:t>New to NIH</a:t>
            </a:r>
            <a:br>
              <a:rPr lang="en-US" sz="6000" b="1">
                <a:solidFill>
                  <a:schemeClr val="tx1"/>
                </a:solidFill>
              </a:rPr>
            </a:br>
            <a:endParaRPr lang="en-US" sz="6000" b="1">
              <a:solidFill>
                <a:schemeClr val="tx1"/>
              </a:solidFill>
            </a:endParaRPr>
          </a:p>
        </p:txBody>
      </p:sp>
      <p:sp>
        <p:nvSpPr>
          <p:cNvPr id="6" name="TextBox 5">
            <a:extLst>
              <a:ext uri="{FF2B5EF4-FFF2-40B4-BE49-F238E27FC236}">
                <a16:creationId xmlns:a16="http://schemas.microsoft.com/office/drawing/2014/main" id="{B5C83620-868E-D553-B2C6-77E89E914ACF}"/>
              </a:ext>
            </a:extLst>
          </p:cNvPr>
          <p:cNvSpPr txBox="1"/>
          <p:nvPr/>
        </p:nvSpPr>
        <p:spPr>
          <a:xfrm>
            <a:off x="-792729" y="2497952"/>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3" name="Group 2" descr="Photo and text of: &#10;Sheri Cummins &#10;Communications Strategist &#10;Division of Communications and Outreach&#10;&#10;Office of Extramural Research (OER), NIH&#10;">
            <a:extLst>
              <a:ext uri="{FF2B5EF4-FFF2-40B4-BE49-F238E27FC236}">
                <a16:creationId xmlns:a16="http://schemas.microsoft.com/office/drawing/2014/main" id="{385EFC78-3658-1103-A52B-77F163941966}"/>
              </a:ext>
            </a:extLst>
          </p:cNvPr>
          <p:cNvGrpSpPr/>
          <p:nvPr/>
        </p:nvGrpSpPr>
        <p:grpSpPr>
          <a:xfrm>
            <a:off x="196447" y="3187167"/>
            <a:ext cx="3307405" cy="3195882"/>
            <a:chOff x="196447" y="3187167"/>
            <a:chExt cx="3307405" cy="3195882"/>
          </a:xfrm>
        </p:grpSpPr>
        <p:pic>
          <p:nvPicPr>
            <p:cNvPr id="8" name="Picture 7">
              <a:extLst>
                <a:ext uri="{FF2B5EF4-FFF2-40B4-BE49-F238E27FC236}">
                  <a16:creationId xmlns:a16="http://schemas.microsoft.com/office/drawing/2014/main" id="{46E4EC06-2025-1077-79ED-E6B675F321A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3365" y="3187167"/>
              <a:ext cx="2147616" cy="1349223"/>
            </a:xfrm>
            <a:prstGeom prst="rect">
              <a:avLst/>
            </a:prstGeom>
          </p:spPr>
        </p:pic>
        <p:sp>
          <p:nvSpPr>
            <p:cNvPr id="7" name="TextBox 6">
              <a:extLst>
                <a:ext uri="{FF2B5EF4-FFF2-40B4-BE49-F238E27FC236}">
                  <a16:creationId xmlns:a16="http://schemas.microsoft.com/office/drawing/2014/main" id="{62BB5A16-079A-4D67-6076-176C26257C1C}"/>
                </a:ext>
              </a:extLst>
            </p:cNvPr>
            <p:cNvSpPr txBox="1"/>
            <p:nvPr/>
          </p:nvSpPr>
          <p:spPr>
            <a:xfrm>
              <a:off x="196447" y="4536390"/>
              <a:ext cx="3307405" cy="1846659"/>
            </a:xfrm>
            <a:prstGeom prst="rect">
              <a:avLst/>
            </a:prstGeom>
            <a:noFill/>
          </p:spPr>
          <p:txBody>
            <a:bodyPr wrap="square" rtlCol="0">
              <a:spAutoFit/>
            </a:bodyPr>
            <a:lstStyle/>
            <a:p>
              <a:pPr algn="ctr"/>
              <a:r>
                <a:rPr lang="en-US" b="1"/>
                <a:t>Sheri Cummins </a:t>
              </a:r>
            </a:p>
            <a:p>
              <a:pPr algn="ctr"/>
              <a:r>
                <a:rPr lang="en-US" sz="1600"/>
                <a:t>Communications Strategist </a:t>
              </a:r>
            </a:p>
            <a:p>
              <a:pPr algn="ctr"/>
              <a:r>
                <a:rPr lang="en-US" sz="1600"/>
                <a:t>Division of Communications and Outreach</a:t>
              </a:r>
            </a:p>
            <a:p>
              <a:pPr algn="ctr"/>
              <a:endParaRPr lang="en-US" sz="1600"/>
            </a:p>
            <a:p>
              <a:pPr algn="ctr"/>
              <a:r>
                <a:rPr lang="en-US" sz="1600"/>
                <a:t>Office of Extramural Research (OER), NIH</a:t>
              </a:r>
            </a:p>
          </p:txBody>
        </p:sp>
      </p:grpSp>
      <p:sp>
        <p:nvSpPr>
          <p:cNvPr id="5" name="TextBox 4">
            <a:extLst>
              <a:ext uri="{FF2B5EF4-FFF2-40B4-BE49-F238E27FC236}">
                <a16:creationId xmlns:a16="http://schemas.microsoft.com/office/drawing/2014/main" id="{0B3FDCFA-A065-C673-797B-9A2E917199FF}"/>
              </a:ext>
            </a:extLst>
          </p:cNvPr>
          <p:cNvSpPr txBox="1"/>
          <p:nvPr/>
        </p:nvSpPr>
        <p:spPr>
          <a:xfrm>
            <a:off x="10137799" y="6121439"/>
            <a:ext cx="2091676" cy="523220"/>
          </a:xfrm>
          <a:prstGeom prst="rect">
            <a:avLst/>
          </a:prstGeom>
          <a:solidFill>
            <a:srgbClr val="DDC5A9"/>
          </a:solidFill>
          <a:ln w="12700">
            <a:noFill/>
          </a:ln>
          <a:effectLst>
            <a:softEdge rad="31750"/>
          </a:effectLst>
        </p:spPr>
        <p:txBody>
          <a:bodyPr wrap="square" rtlCol="0">
            <a:spAutoFit/>
          </a:bodyPr>
          <a:lstStyle/>
          <a:p>
            <a:r>
              <a:rPr lang="en-US" sz="1400"/>
              <a:t>Image: NIH Building 1 </a:t>
            </a:r>
          </a:p>
          <a:p>
            <a:r>
              <a:rPr lang="en-US" sz="1400"/>
              <a:t>(Home of NIH leadership)</a:t>
            </a:r>
          </a:p>
        </p:txBody>
      </p:sp>
    </p:spTree>
    <p:custDataLst>
      <p:tags r:id="rId1"/>
    </p:custDataLst>
    <p:extLst>
      <p:ext uri="{BB962C8B-B14F-4D97-AF65-F5344CB8AC3E}">
        <p14:creationId xmlns:p14="http://schemas.microsoft.com/office/powerpoint/2010/main" val="3932481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D0811-85B8-EC77-C893-3B72F4800EEA}"/>
              </a:ext>
            </a:extLst>
          </p:cNvPr>
          <p:cNvSpPr>
            <a:spLocks noGrp="1"/>
          </p:cNvSpPr>
          <p:nvPr>
            <p:ph type="title"/>
          </p:nvPr>
        </p:nvSpPr>
        <p:spPr/>
        <p:txBody>
          <a:bodyPr/>
          <a:lstStyle/>
          <a:p>
            <a:r>
              <a:rPr lang="en-US"/>
              <a:t>Forms Directory</a:t>
            </a:r>
          </a:p>
        </p:txBody>
      </p:sp>
      <p:sp>
        <p:nvSpPr>
          <p:cNvPr id="3" name="Content Placeholder 2">
            <a:extLst>
              <a:ext uri="{FF2B5EF4-FFF2-40B4-BE49-F238E27FC236}">
                <a16:creationId xmlns:a16="http://schemas.microsoft.com/office/drawing/2014/main" id="{11F55641-FBF5-EA49-1A41-91FAAAE1CE66}"/>
              </a:ext>
            </a:extLst>
          </p:cNvPr>
          <p:cNvSpPr>
            <a:spLocks noGrp="1"/>
          </p:cNvSpPr>
          <p:nvPr>
            <p:ph sz="half" idx="1"/>
          </p:nvPr>
        </p:nvSpPr>
        <p:spPr>
          <a:xfrm>
            <a:off x="390525" y="1808466"/>
            <a:ext cx="5381197" cy="4351338"/>
          </a:xfrm>
        </p:spPr>
        <p:txBody>
          <a:bodyPr>
            <a:normAutofit/>
          </a:bodyPr>
          <a:lstStyle/>
          <a:p>
            <a:pPr>
              <a:buClr>
                <a:srgbClr val="853A51"/>
              </a:buClr>
            </a:pPr>
            <a:r>
              <a:rPr lang="en-US" sz="2800"/>
              <a:t>A consolidated listing of forms, format pages, and instructions grouped by their use.</a:t>
            </a:r>
          </a:p>
          <a:p>
            <a:pPr lvl="1">
              <a:buClr>
                <a:srgbClr val="853A51"/>
              </a:buClr>
              <a:buFont typeface="Courier New" panose="02070309020205020404" pitchFamily="49" charset="0"/>
              <a:buChar char="o"/>
            </a:pPr>
            <a:r>
              <a:rPr lang="en-US" sz="2400"/>
              <a:t>Searchable by form name or number</a:t>
            </a:r>
          </a:p>
          <a:p>
            <a:pPr lvl="1">
              <a:buClr>
                <a:srgbClr val="853A51"/>
              </a:buClr>
              <a:buFont typeface="Courier New" panose="02070309020205020404" pitchFamily="49" charset="0"/>
              <a:buChar char="o"/>
            </a:pPr>
            <a:r>
              <a:rPr lang="en-US" sz="2400"/>
              <a:t>Can be viewed as a table or cards</a:t>
            </a:r>
          </a:p>
          <a:p>
            <a:pPr lvl="1">
              <a:buClr>
                <a:srgbClr val="853A51"/>
              </a:buClr>
              <a:buFont typeface="Courier New" panose="02070309020205020404" pitchFamily="49" charset="0"/>
              <a:buChar char="o"/>
            </a:pPr>
            <a:r>
              <a:rPr lang="en-US" sz="2400"/>
              <a:t>Forms in the directory are for reference only and must be completed using the identified online system.</a:t>
            </a:r>
          </a:p>
        </p:txBody>
      </p:sp>
      <p:pic>
        <p:nvPicPr>
          <p:cNvPr id="7" name="Picture 6" descr="Image of Forms Directory&#10;A consolidated listing of forms, format pages, and instructions grouped by their use. Learn more at https://grants.nih.gov/grants-process/write-application/forms-directory">
            <a:extLst>
              <a:ext uri="{FF2B5EF4-FFF2-40B4-BE49-F238E27FC236}">
                <a16:creationId xmlns:a16="http://schemas.microsoft.com/office/drawing/2014/main" id="{ED25CAFA-03FD-5561-4356-B97CCF44E9B4}"/>
              </a:ext>
            </a:extLst>
          </p:cNvPr>
          <p:cNvPicPr>
            <a:picLocks noChangeAspect="1"/>
          </p:cNvPicPr>
          <p:nvPr/>
        </p:nvPicPr>
        <p:blipFill>
          <a:blip r:embed="rId2"/>
          <a:stretch>
            <a:fillRect/>
          </a:stretch>
        </p:blipFill>
        <p:spPr>
          <a:xfrm>
            <a:off x="5771722" y="164072"/>
            <a:ext cx="6134956" cy="6030167"/>
          </a:xfrm>
          <a:prstGeom prst="rect">
            <a:avLst/>
          </a:prstGeom>
        </p:spPr>
      </p:pic>
      <p:sp>
        <p:nvSpPr>
          <p:cNvPr id="5" name="TextBox 4">
            <a:extLst>
              <a:ext uri="{FF2B5EF4-FFF2-40B4-BE49-F238E27FC236}">
                <a16:creationId xmlns:a16="http://schemas.microsoft.com/office/drawing/2014/main" id="{EC47B2FE-F090-725B-0AE6-BCCA6C726490}"/>
              </a:ext>
            </a:extLst>
          </p:cNvPr>
          <p:cNvSpPr txBox="1"/>
          <p:nvPr/>
        </p:nvSpPr>
        <p:spPr>
          <a:xfrm>
            <a:off x="3774467" y="6283933"/>
            <a:ext cx="2877070" cy="369332"/>
          </a:xfrm>
          <a:prstGeom prst="rect">
            <a:avLst/>
          </a:prstGeom>
          <a:solidFill>
            <a:srgbClr val="C9E1E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Forms Directory</a:t>
            </a:r>
            <a:endPar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15FBFBDA-36B9-B52C-65D6-1C2DCD03D5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05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5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617127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5F6059-C6C7-E33E-75F3-DAA88B734386}"/>
              </a:ext>
            </a:extLst>
          </p:cNvPr>
          <p:cNvSpPr>
            <a:spLocks noGrp="1"/>
          </p:cNvSpPr>
          <p:nvPr>
            <p:ph type="title"/>
          </p:nvPr>
        </p:nvSpPr>
        <p:spPr/>
        <p:txBody>
          <a:bodyPr/>
          <a:lstStyle/>
          <a:p>
            <a:r>
              <a:rPr lang="en-US"/>
              <a:t>Format Attachments</a:t>
            </a:r>
          </a:p>
        </p:txBody>
      </p:sp>
      <p:sp>
        <p:nvSpPr>
          <p:cNvPr id="7" name="Content Placeholder 6">
            <a:extLst>
              <a:ext uri="{FF2B5EF4-FFF2-40B4-BE49-F238E27FC236}">
                <a16:creationId xmlns:a16="http://schemas.microsoft.com/office/drawing/2014/main" id="{F5957E72-F52A-4147-F8D8-AFF68F412E3D}"/>
              </a:ext>
            </a:extLst>
          </p:cNvPr>
          <p:cNvSpPr>
            <a:spLocks noGrp="1"/>
          </p:cNvSpPr>
          <p:nvPr>
            <p:ph idx="1"/>
          </p:nvPr>
        </p:nvSpPr>
        <p:spPr>
          <a:xfrm>
            <a:off x="838200" y="1456292"/>
            <a:ext cx="10515600" cy="4827641"/>
          </a:xfrm>
        </p:spPr>
        <p:txBody>
          <a:bodyPr>
            <a:normAutofit/>
          </a:bodyPr>
          <a:lstStyle/>
          <a:p>
            <a:r>
              <a:rPr lang="en-US"/>
              <a:t>NIH has very specific attachment formatting requirements.</a:t>
            </a:r>
          </a:p>
          <a:p>
            <a:r>
              <a:rPr lang="en-US"/>
              <a:t>Failure to follow these requirements may lead to application errors upon submission </a:t>
            </a:r>
            <a:r>
              <a:rPr lang="en-US" u="sng"/>
              <a:t>or</a:t>
            </a:r>
            <a:r>
              <a:rPr lang="en-US"/>
              <a:t> </a:t>
            </a:r>
            <a:r>
              <a:rPr lang="en-US" u="sng"/>
              <a:t>withdrawal</a:t>
            </a:r>
            <a:r>
              <a:rPr lang="en-US"/>
              <a:t> of your application from funding consideration.</a:t>
            </a:r>
          </a:p>
          <a:p>
            <a:r>
              <a:rPr lang="en-US"/>
              <a:t>Pay close attention to formatting.</a:t>
            </a:r>
          </a:p>
          <a:p>
            <a:pPr lvl="1"/>
            <a:r>
              <a:rPr lang="en-US"/>
              <a:t>Helps organize your application</a:t>
            </a:r>
          </a:p>
          <a:p>
            <a:pPr lvl="1"/>
            <a:r>
              <a:rPr lang="en-US"/>
              <a:t>Reduces errors</a:t>
            </a:r>
          </a:p>
          <a:p>
            <a:pPr lvl="1"/>
            <a:r>
              <a:rPr lang="en-US"/>
              <a:t>Preserves document formatting</a:t>
            </a:r>
          </a:p>
          <a:p>
            <a:pPr lvl="1"/>
            <a:r>
              <a:rPr lang="en-US"/>
              <a:t>Provides a consistent reading experience for reviewers and staff</a:t>
            </a:r>
          </a:p>
          <a:p>
            <a:r>
              <a:rPr lang="en-US"/>
              <a:t>Includes, but not limited to:</a:t>
            </a:r>
          </a:p>
          <a:p>
            <a:pPr lvl="1"/>
            <a:r>
              <a:rPr lang="en-US"/>
              <a:t>Citations</a:t>
            </a:r>
          </a:p>
          <a:p>
            <a:pPr lvl="1"/>
            <a:r>
              <a:rPr lang="en-US"/>
              <a:t>Font, Line Spacing</a:t>
            </a:r>
          </a:p>
          <a:p>
            <a:pPr lvl="1"/>
            <a:r>
              <a:rPr lang="en-US"/>
              <a:t>Figures</a:t>
            </a:r>
          </a:p>
          <a:p>
            <a:pPr lvl="1"/>
            <a:r>
              <a:rPr lang="en-US"/>
              <a:t>Margins</a:t>
            </a:r>
          </a:p>
        </p:txBody>
      </p:sp>
      <p:sp>
        <p:nvSpPr>
          <p:cNvPr id="8" name="TextBox 7">
            <a:extLst>
              <a:ext uri="{FF2B5EF4-FFF2-40B4-BE49-F238E27FC236}">
                <a16:creationId xmlns:a16="http://schemas.microsoft.com/office/drawing/2014/main" id="{0316C2BB-ACA4-E837-DE69-23572CB5F2D1}"/>
              </a:ext>
            </a:extLst>
          </p:cNvPr>
          <p:cNvSpPr txBox="1"/>
          <p:nvPr/>
        </p:nvSpPr>
        <p:spPr>
          <a:xfrm>
            <a:off x="4326917" y="6283933"/>
            <a:ext cx="3296223" cy="369332"/>
          </a:xfrm>
          <a:prstGeom prst="rect">
            <a:avLst/>
          </a:prstGeom>
          <a:solidFill>
            <a:srgbClr val="C9E1E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Format Attachments</a:t>
            </a:r>
            <a:endPar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DA8E8B6B-2A42-C6E1-C373-DBB455E980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900984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702A37-2D51-BDA9-286F-A9D3E5B80F7A}"/>
              </a:ext>
            </a:extLst>
          </p:cNvPr>
          <p:cNvSpPr>
            <a:spLocks noGrp="1"/>
          </p:cNvSpPr>
          <p:nvPr>
            <p:ph type="title"/>
          </p:nvPr>
        </p:nvSpPr>
        <p:spPr/>
        <p:txBody>
          <a:bodyPr/>
          <a:lstStyle/>
          <a:p>
            <a:r>
              <a:rPr lang="en-US"/>
              <a:t>Rules for Text Field and Page Limits</a:t>
            </a:r>
          </a:p>
        </p:txBody>
      </p:sp>
      <p:sp>
        <p:nvSpPr>
          <p:cNvPr id="6" name="Content Placeholder 5">
            <a:extLst>
              <a:ext uri="{FF2B5EF4-FFF2-40B4-BE49-F238E27FC236}">
                <a16:creationId xmlns:a16="http://schemas.microsoft.com/office/drawing/2014/main" id="{14BBEB4B-0811-D97E-3420-6F2AEAD07E74}"/>
              </a:ext>
            </a:extLst>
          </p:cNvPr>
          <p:cNvSpPr>
            <a:spLocks noGrp="1"/>
          </p:cNvSpPr>
          <p:nvPr>
            <p:ph sz="half" idx="1"/>
          </p:nvPr>
        </p:nvSpPr>
        <p:spPr>
          <a:xfrm>
            <a:off x="326903" y="1526373"/>
            <a:ext cx="5706035" cy="4718203"/>
          </a:xfrm>
        </p:spPr>
        <p:txBody>
          <a:bodyPr>
            <a:normAutofit lnSpcReduction="10000"/>
          </a:bodyPr>
          <a:lstStyle/>
          <a:p>
            <a:pPr>
              <a:buClr>
                <a:srgbClr val="853A51"/>
              </a:buClr>
            </a:pPr>
            <a:r>
              <a:rPr lang="en-US"/>
              <a:t>Adhere to Rules for Text Fields</a:t>
            </a:r>
          </a:p>
          <a:p>
            <a:pPr lvl="1">
              <a:buClr>
                <a:srgbClr val="853A51"/>
              </a:buClr>
              <a:buFont typeface="Courier New" panose="02070309020205020404" pitchFamily="49" charset="0"/>
              <a:buChar char="o"/>
            </a:pPr>
            <a:r>
              <a:rPr lang="en-US"/>
              <a:t>Allowable Characters</a:t>
            </a:r>
          </a:p>
          <a:p>
            <a:pPr lvl="2">
              <a:buClr>
                <a:srgbClr val="853A51"/>
              </a:buClr>
              <a:buFont typeface="Wingdings" panose="05000000000000000000" pitchFamily="2" charset="2"/>
              <a:buChar char="§"/>
            </a:pPr>
            <a:r>
              <a:rPr lang="en-US"/>
              <a:t>Unicode, with UTF-8 encoding</a:t>
            </a:r>
          </a:p>
          <a:p>
            <a:pPr lvl="1">
              <a:buClr>
                <a:srgbClr val="853A51"/>
              </a:buClr>
              <a:buFont typeface="Courier New" panose="02070309020205020404" pitchFamily="49" charset="0"/>
              <a:buChar char="o"/>
            </a:pPr>
            <a:r>
              <a:rPr lang="en-US"/>
              <a:t>Cutting and pasting</a:t>
            </a:r>
          </a:p>
          <a:p>
            <a:pPr lvl="2">
              <a:buClr>
                <a:srgbClr val="853A51"/>
              </a:buClr>
              <a:buFont typeface="Wingdings" panose="05000000000000000000" pitchFamily="2" charset="2"/>
              <a:buChar char="§"/>
            </a:pPr>
            <a:r>
              <a:rPr lang="en-US"/>
              <a:t>Watch out for proprietary fonts, “smart” or “curly” quotes, formatting that is lost when you copy/paste</a:t>
            </a:r>
          </a:p>
          <a:p>
            <a:pPr lvl="1">
              <a:buClr>
                <a:srgbClr val="853A51"/>
              </a:buClr>
              <a:buFont typeface="Courier New" panose="02070309020205020404" pitchFamily="49" charset="0"/>
              <a:buChar char="o"/>
            </a:pPr>
            <a:r>
              <a:rPr lang="en-US"/>
              <a:t>Field lengths</a:t>
            </a:r>
          </a:p>
          <a:p>
            <a:pPr lvl="2">
              <a:buClr>
                <a:srgbClr val="853A51"/>
              </a:buClr>
              <a:buFont typeface="Wingdings" panose="05000000000000000000" pitchFamily="2" charset="2"/>
              <a:buChar char="§"/>
            </a:pPr>
            <a:r>
              <a:rPr lang="en-US"/>
              <a:t>Adhere to the allowable character limit</a:t>
            </a:r>
          </a:p>
          <a:p>
            <a:pPr lvl="2">
              <a:buClr>
                <a:srgbClr val="853A51"/>
              </a:buClr>
              <a:buFont typeface="Wingdings" panose="05000000000000000000" pitchFamily="2" charset="2"/>
              <a:buChar char="§"/>
            </a:pPr>
            <a:r>
              <a:rPr lang="en-US"/>
              <a:t>Spaces and punctuation count</a:t>
            </a:r>
          </a:p>
          <a:p>
            <a:pPr lvl="2">
              <a:buClr>
                <a:srgbClr val="853A51"/>
              </a:buClr>
              <a:buFont typeface="Wingdings" panose="05000000000000000000" pitchFamily="2" charset="2"/>
              <a:buChar char="§"/>
            </a:pPr>
            <a:r>
              <a:rPr lang="en-US"/>
              <a:t>Some characters may use up more than one character against your limit</a:t>
            </a:r>
          </a:p>
          <a:p>
            <a:pPr lvl="1">
              <a:buClr>
                <a:srgbClr val="853A51"/>
              </a:buClr>
              <a:buFont typeface="Courier New" panose="02070309020205020404" pitchFamily="49" charset="0"/>
              <a:buChar char="o"/>
            </a:pPr>
            <a:r>
              <a:rPr lang="en-US"/>
              <a:t>Formatting</a:t>
            </a:r>
          </a:p>
          <a:p>
            <a:pPr lvl="2">
              <a:buClr>
                <a:srgbClr val="853A51"/>
              </a:buClr>
              <a:buFont typeface="Wingdings" panose="05000000000000000000" pitchFamily="2" charset="2"/>
              <a:buChar char="§"/>
            </a:pPr>
            <a:r>
              <a:rPr lang="en-US"/>
              <a:t>No font and margin requirements in text fields</a:t>
            </a:r>
          </a:p>
          <a:p>
            <a:pPr lvl="2">
              <a:buClr>
                <a:srgbClr val="853A51"/>
              </a:buClr>
              <a:buFont typeface="Wingdings" panose="05000000000000000000" pitchFamily="2" charset="2"/>
              <a:buChar char="§"/>
            </a:pPr>
            <a:r>
              <a:rPr lang="en-US"/>
              <a:t>Pay close attention to text fields</a:t>
            </a:r>
          </a:p>
          <a:p>
            <a:endParaRPr lang="en-US"/>
          </a:p>
        </p:txBody>
      </p:sp>
      <p:sp>
        <p:nvSpPr>
          <p:cNvPr id="7" name="Content Placeholder 6">
            <a:extLst>
              <a:ext uri="{FF2B5EF4-FFF2-40B4-BE49-F238E27FC236}">
                <a16:creationId xmlns:a16="http://schemas.microsoft.com/office/drawing/2014/main" id="{B72B8C5F-69A1-CED0-E1DB-510F6D8DC0B1}"/>
              </a:ext>
            </a:extLst>
          </p:cNvPr>
          <p:cNvSpPr>
            <a:spLocks noGrp="1"/>
          </p:cNvSpPr>
          <p:nvPr>
            <p:ph sz="half" idx="2"/>
          </p:nvPr>
        </p:nvSpPr>
        <p:spPr>
          <a:xfrm>
            <a:off x="6096000" y="1561583"/>
            <a:ext cx="5437094" cy="4351338"/>
          </a:xfrm>
        </p:spPr>
        <p:txBody>
          <a:bodyPr>
            <a:normAutofit fontScale="92500" lnSpcReduction="20000"/>
          </a:bodyPr>
          <a:lstStyle/>
          <a:p>
            <a:pPr>
              <a:buClr>
                <a:srgbClr val="853A51"/>
              </a:buClr>
            </a:pPr>
            <a:r>
              <a:rPr lang="en-US"/>
              <a:t>Page Limits</a:t>
            </a:r>
          </a:p>
          <a:p>
            <a:pPr lvl="1">
              <a:lnSpc>
                <a:spcPct val="110000"/>
              </a:lnSpc>
              <a:buClr>
                <a:srgbClr val="853A51"/>
              </a:buClr>
              <a:buFont typeface="Courier New" panose="02070309020205020404" pitchFamily="49" charset="0"/>
              <a:buChar char="o"/>
            </a:pPr>
            <a:r>
              <a:rPr lang="en-US"/>
              <a:t>ALWAYS follow the page limits, unless otherwise specified in the NOFO or related NIH Guide Notice</a:t>
            </a:r>
          </a:p>
          <a:p>
            <a:pPr lvl="1">
              <a:lnSpc>
                <a:spcPct val="110000"/>
              </a:lnSpc>
              <a:buClr>
                <a:srgbClr val="853A51"/>
              </a:buClr>
              <a:buFont typeface="Courier New" panose="02070309020205020404" pitchFamily="49" charset="0"/>
              <a:buChar char="o"/>
            </a:pPr>
            <a:r>
              <a:rPr lang="en-US"/>
              <a:t>NOFO instructions supersede general application guide instructions and NIH Guide notice information supersedes bot the NOFO and the application guide.</a:t>
            </a:r>
          </a:p>
          <a:p>
            <a:pPr lvl="1">
              <a:lnSpc>
                <a:spcPct val="110000"/>
              </a:lnSpc>
              <a:buClr>
                <a:srgbClr val="853A51"/>
              </a:buClr>
              <a:buFont typeface="Courier New" panose="02070309020205020404" pitchFamily="49" charset="0"/>
              <a:buChar char="o"/>
            </a:pPr>
            <a:r>
              <a:rPr lang="en-US"/>
              <a:t>If no page limit is listed in Section IV of the NOFO under Page Limitations, or in a related notice, you can assume the attachment does not have a limit.</a:t>
            </a:r>
          </a:p>
          <a:p>
            <a:pPr lvl="1">
              <a:lnSpc>
                <a:spcPct val="110000"/>
              </a:lnSpc>
              <a:buClr>
                <a:srgbClr val="853A51"/>
              </a:buClr>
              <a:buFont typeface="Courier New" panose="02070309020205020404" pitchFamily="49" charset="0"/>
              <a:buChar char="o"/>
            </a:pPr>
            <a:r>
              <a:rPr lang="en-US"/>
              <a:t>Admin. Supps follow the appropriate page limits for the activity code of the parent award.</a:t>
            </a:r>
          </a:p>
        </p:txBody>
      </p:sp>
      <p:sp>
        <p:nvSpPr>
          <p:cNvPr id="9" name="TextBox 8">
            <a:extLst>
              <a:ext uri="{FF2B5EF4-FFF2-40B4-BE49-F238E27FC236}">
                <a16:creationId xmlns:a16="http://schemas.microsoft.com/office/drawing/2014/main" id="{E1780B04-EE43-289A-51D6-DF44DE0C30CE}"/>
              </a:ext>
            </a:extLst>
          </p:cNvPr>
          <p:cNvSpPr txBox="1"/>
          <p:nvPr/>
        </p:nvSpPr>
        <p:spPr>
          <a:xfrm>
            <a:off x="2975484" y="6305265"/>
            <a:ext cx="3228063" cy="369332"/>
          </a:xfrm>
          <a:prstGeom prst="rect">
            <a:avLst/>
          </a:prstGeom>
          <a:solidFill>
            <a:srgbClr val="C9E1E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Rules for Text Fields</a:t>
            </a:r>
            <a:endPar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1296C2A-A4CC-3AD0-72B0-91BB98CFB8B1}"/>
              </a:ext>
            </a:extLst>
          </p:cNvPr>
          <p:cNvSpPr txBox="1"/>
          <p:nvPr/>
        </p:nvSpPr>
        <p:spPr>
          <a:xfrm>
            <a:off x="8000606" y="6312647"/>
            <a:ext cx="2431820" cy="369332"/>
          </a:xfrm>
          <a:prstGeom prst="rect">
            <a:avLst/>
          </a:prstGeom>
          <a:solidFill>
            <a:srgbClr val="C9E1E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Page Limits</a:t>
            </a:r>
            <a:endPar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8B6378C-DDC2-1CBE-99E0-12BF8AD79B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05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5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645226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42B4C3-FBA6-2307-97C8-8CD11812E001}"/>
              </a:ext>
            </a:extLst>
          </p:cNvPr>
          <p:cNvSpPr>
            <a:spLocks noGrp="1"/>
          </p:cNvSpPr>
          <p:nvPr>
            <p:ph type="title"/>
          </p:nvPr>
        </p:nvSpPr>
        <p:spPr/>
        <p:txBody>
          <a:bodyPr/>
          <a:lstStyle/>
          <a:p>
            <a:r>
              <a:rPr lang="en-US"/>
              <a:t>General Grant Writing Tips</a:t>
            </a:r>
          </a:p>
        </p:txBody>
      </p:sp>
      <p:sp>
        <p:nvSpPr>
          <p:cNvPr id="7" name="Content Placeholder 6">
            <a:extLst>
              <a:ext uri="{FF2B5EF4-FFF2-40B4-BE49-F238E27FC236}">
                <a16:creationId xmlns:a16="http://schemas.microsoft.com/office/drawing/2014/main" id="{9E837671-FD11-C467-DAD7-BE77658C3347}"/>
              </a:ext>
            </a:extLst>
          </p:cNvPr>
          <p:cNvSpPr>
            <a:spLocks noGrp="1"/>
          </p:cNvSpPr>
          <p:nvPr>
            <p:ph idx="1"/>
          </p:nvPr>
        </p:nvSpPr>
        <p:spPr/>
        <p:txBody>
          <a:bodyPr/>
          <a:lstStyle/>
          <a:p>
            <a:r>
              <a:rPr lang="en-US"/>
              <a:t>Tip 1: Make your Project’s Goals Realistic and Clear</a:t>
            </a:r>
          </a:p>
          <a:p>
            <a:pPr lvl="1">
              <a:buFont typeface="Courier New" panose="02070309020205020404" pitchFamily="49" charset="0"/>
              <a:buChar char="o"/>
            </a:pPr>
            <a:r>
              <a:rPr lang="en-US"/>
              <a:t>Make sure your specific aims are clear</a:t>
            </a:r>
          </a:p>
          <a:p>
            <a:pPr lvl="1">
              <a:buFont typeface="Courier New" panose="02070309020205020404" pitchFamily="49" charset="0"/>
              <a:buChar char="o"/>
            </a:pPr>
            <a:r>
              <a:rPr lang="en-US"/>
              <a:t>Be Realistic, not overly ambitious</a:t>
            </a:r>
          </a:p>
          <a:p>
            <a:pPr lvl="1">
              <a:buFont typeface="Courier New" panose="02070309020205020404" pitchFamily="49" charset="0"/>
              <a:buChar char="o"/>
            </a:pPr>
            <a:r>
              <a:rPr lang="en-US"/>
              <a:t>Be Explicit!</a:t>
            </a:r>
          </a:p>
          <a:p>
            <a:r>
              <a:rPr lang="en-US"/>
              <a:t>Tip 2: Be organized</a:t>
            </a:r>
          </a:p>
          <a:p>
            <a:pPr lvl="1">
              <a:buFont typeface="Courier New" panose="02070309020205020404" pitchFamily="49" charset="0"/>
              <a:buChar char="o"/>
            </a:pPr>
            <a:r>
              <a:rPr lang="en-US"/>
              <a:t>Be specific and informative</a:t>
            </a:r>
          </a:p>
          <a:p>
            <a:pPr lvl="1">
              <a:buFont typeface="Courier New" panose="02070309020205020404" pitchFamily="49" charset="0"/>
              <a:buChar char="o"/>
            </a:pPr>
            <a:r>
              <a:rPr lang="en-US"/>
              <a:t>Make sure your application is as easy to read as possible</a:t>
            </a:r>
          </a:p>
          <a:p>
            <a:r>
              <a:rPr lang="en-US"/>
              <a:t>Tip 3: Write in clear, concise language</a:t>
            </a:r>
          </a:p>
          <a:p>
            <a:pPr lvl="1">
              <a:buFont typeface="Courier New" panose="02070309020205020404" pitchFamily="49" charset="0"/>
              <a:buChar char="o"/>
            </a:pPr>
            <a:r>
              <a:rPr lang="en-US"/>
              <a:t>Keep sentences clear, simple, and as short as possible</a:t>
            </a:r>
          </a:p>
          <a:p>
            <a:pPr lvl="1">
              <a:buFont typeface="Courier New" panose="02070309020205020404" pitchFamily="49" charset="0"/>
              <a:buChar char="o"/>
            </a:pPr>
            <a:r>
              <a:rPr lang="en-US"/>
              <a:t>Avoid jargon</a:t>
            </a:r>
          </a:p>
          <a:p>
            <a:pPr lvl="1">
              <a:buFont typeface="Courier New" panose="02070309020205020404" pitchFamily="49" charset="0"/>
              <a:buChar char="o"/>
            </a:pPr>
            <a:r>
              <a:rPr lang="en-US"/>
              <a:t>Be consistent with terms, writing style, references</a:t>
            </a:r>
          </a:p>
          <a:p>
            <a:pPr lvl="1"/>
            <a:endParaRPr lang="en-US"/>
          </a:p>
        </p:txBody>
      </p:sp>
      <p:sp>
        <p:nvSpPr>
          <p:cNvPr id="2" name="Slide Number Placeholder 1">
            <a:extLst>
              <a:ext uri="{FF2B5EF4-FFF2-40B4-BE49-F238E27FC236}">
                <a16:creationId xmlns:a16="http://schemas.microsoft.com/office/drawing/2014/main" id="{E46C5E00-601D-0FD1-1C50-E84EE68CD8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986423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60BDFA-018F-043F-28E7-72A704B26DC3}"/>
              </a:ext>
            </a:extLst>
          </p:cNvPr>
          <p:cNvSpPr>
            <a:spLocks noGrp="1"/>
          </p:cNvSpPr>
          <p:nvPr>
            <p:ph type="title"/>
          </p:nvPr>
        </p:nvSpPr>
        <p:spPr/>
        <p:txBody>
          <a:bodyPr/>
          <a:lstStyle/>
          <a:p>
            <a:r>
              <a:rPr lang="en-US"/>
              <a:t>General Grant Writing Tips (cont.)</a:t>
            </a:r>
          </a:p>
        </p:txBody>
      </p:sp>
      <p:sp>
        <p:nvSpPr>
          <p:cNvPr id="7" name="Content Placeholder 6">
            <a:extLst>
              <a:ext uri="{FF2B5EF4-FFF2-40B4-BE49-F238E27FC236}">
                <a16:creationId xmlns:a16="http://schemas.microsoft.com/office/drawing/2014/main" id="{F763B79E-06AB-39CE-61FF-E842F2AB6FAC}"/>
              </a:ext>
            </a:extLst>
          </p:cNvPr>
          <p:cNvSpPr>
            <a:spLocks noGrp="1"/>
          </p:cNvSpPr>
          <p:nvPr>
            <p:ph idx="1"/>
          </p:nvPr>
        </p:nvSpPr>
        <p:spPr/>
        <p:txBody>
          <a:bodyPr/>
          <a:lstStyle/>
          <a:p>
            <a:r>
              <a:rPr lang="en-US"/>
              <a:t>Tip 4: Remember Your Reviewers are your primary audience</a:t>
            </a:r>
          </a:p>
          <a:p>
            <a:pPr lvl="1">
              <a:buFont typeface="Courier New" panose="02070309020205020404" pitchFamily="49" charset="0"/>
              <a:buChar char="o"/>
            </a:pPr>
            <a:r>
              <a:rPr lang="en-US"/>
              <a:t>Read (and reread) the Review criteria in the NOFO</a:t>
            </a:r>
          </a:p>
          <a:p>
            <a:pPr lvl="1">
              <a:buFont typeface="Courier New" panose="02070309020205020404" pitchFamily="49" charset="0"/>
              <a:buChar char="o"/>
            </a:pPr>
            <a:r>
              <a:rPr lang="en-US"/>
              <a:t>Emphasize the significance of the proposed project</a:t>
            </a:r>
          </a:p>
          <a:p>
            <a:pPr lvl="1">
              <a:buFont typeface="Courier New" panose="02070309020205020404" pitchFamily="49" charset="0"/>
              <a:buChar char="o"/>
            </a:pPr>
            <a:r>
              <a:rPr lang="en-US"/>
              <a:t>Include enough background for the reader to understand your project</a:t>
            </a:r>
          </a:p>
          <a:p>
            <a:pPr lvl="1">
              <a:buFont typeface="Courier New" panose="02070309020205020404" pitchFamily="49" charset="0"/>
              <a:buChar char="o"/>
            </a:pPr>
            <a:r>
              <a:rPr lang="en-US"/>
              <a:t>Use figures, tables, diagrams to summarize data and key, key concepts, project plan</a:t>
            </a:r>
          </a:p>
          <a:p>
            <a:r>
              <a:rPr lang="en-US"/>
              <a:t>Tip 5: Edit</a:t>
            </a:r>
          </a:p>
          <a:p>
            <a:pPr lvl="1">
              <a:buFont typeface="Courier New" panose="02070309020205020404" pitchFamily="49" charset="0"/>
              <a:buChar char="o"/>
            </a:pPr>
            <a:r>
              <a:rPr lang="en-US"/>
              <a:t>Edit your application before submitting</a:t>
            </a:r>
          </a:p>
          <a:p>
            <a:pPr lvl="1">
              <a:buFont typeface="Courier New" panose="02070309020205020404" pitchFamily="49" charset="0"/>
              <a:buChar char="o"/>
            </a:pPr>
            <a:r>
              <a:rPr lang="en-US"/>
              <a:t>Avoid typos, misspellings, grammar errors, disorganization</a:t>
            </a:r>
          </a:p>
          <a:p>
            <a:pPr lvl="1">
              <a:buFont typeface="Courier New" panose="02070309020205020404" pitchFamily="49" charset="0"/>
              <a:buChar char="o"/>
            </a:pPr>
            <a:r>
              <a:rPr lang="en-US"/>
              <a:t>Be sure to follow instructions in the Application Guide re: formatting</a:t>
            </a:r>
          </a:p>
          <a:p>
            <a:r>
              <a:rPr lang="en-US"/>
              <a:t>Tip 6: Enlist Help</a:t>
            </a:r>
          </a:p>
          <a:p>
            <a:pPr lvl="1">
              <a:buFont typeface="Courier New" panose="02070309020205020404" pitchFamily="49" charset="0"/>
              <a:buChar char="o"/>
            </a:pPr>
            <a:r>
              <a:rPr lang="en-US"/>
              <a:t>Ask peers, mentors, collaborators, experienced investigators for help</a:t>
            </a:r>
          </a:p>
        </p:txBody>
      </p:sp>
      <p:sp>
        <p:nvSpPr>
          <p:cNvPr id="2" name="Slide Number Placeholder 1">
            <a:extLst>
              <a:ext uri="{FF2B5EF4-FFF2-40B4-BE49-F238E27FC236}">
                <a16:creationId xmlns:a16="http://schemas.microsoft.com/office/drawing/2014/main" id="{B10D9AF1-1BB6-435B-B481-B21CE20B75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3806938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D0FB03-EB01-6DDB-94EE-FB639A5A9AA1}"/>
              </a:ext>
            </a:extLst>
          </p:cNvPr>
          <p:cNvSpPr>
            <a:spLocks noGrp="1"/>
          </p:cNvSpPr>
          <p:nvPr>
            <p:ph type="title"/>
          </p:nvPr>
        </p:nvSpPr>
        <p:spPr/>
        <p:txBody>
          <a:bodyPr/>
          <a:lstStyle/>
          <a:p>
            <a:r>
              <a:rPr lang="en-US"/>
              <a:t>Specific Aims</a:t>
            </a:r>
          </a:p>
        </p:txBody>
      </p:sp>
      <p:sp>
        <p:nvSpPr>
          <p:cNvPr id="3" name="Content Placeholder 2">
            <a:extLst>
              <a:ext uri="{FF2B5EF4-FFF2-40B4-BE49-F238E27FC236}">
                <a16:creationId xmlns:a16="http://schemas.microsoft.com/office/drawing/2014/main" id="{1659A929-A235-CDF1-370D-CF4F98BD6A96}"/>
              </a:ext>
            </a:extLst>
          </p:cNvPr>
          <p:cNvSpPr>
            <a:spLocks noGrp="1"/>
          </p:cNvSpPr>
          <p:nvPr>
            <p:ph idx="1"/>
          </p:nvPr>
        </p:nvSpPr>
        <p:spPr/>
        <p:txBody>
          <a:bodyPr/>
          <a:lstStyle/>
          <a:p>
            <a:r>
              <a:rPr lang="en-US"/>
              <a:t>The roadmap for your application</a:t>
            </a:r>
          </a:p>
          <a:p>
            <a:r>
              <a:rPr lang="en-US"/>
              <a:t>Goal: Grab the reader’s attention immediately</a:t>
            </a:r>
          </a:p>
          <a:p>
            <a:r>
              <a:rPr lang="en-US"/>
              <a:t>Focus on project goals, anticipated outcomes, and the resulting overall impact</a:t>
            </a:r>
          </a:p>
          <a:p>
            <a:pPr lvl="1">
              <a:buFont typeface="Courier New" panose="02070309020205020404" pitchFamily="49" charset="0"/>
              <a:buChar char="o"/>
            </a:pPr>
            <a:r>
              <a:rPr lang="en-US"/>
              <a:t>State the hypotheses</a:t>
            </a:r>
          </a:p>
          <a:p>
            <a:pPr lvl="1">
              <a:buFont typeface="Courier New" panose="02070309020205020404" pitchFamily="49" charset="0"/>
              <a:buChar char="o"/>
            </a:pPr>
            <a:r>
              <a:rPr lang="en-US"/>
              <a:t>State the long-term objectives and expected impact</a:t>
            </a:r>
          </a:p>
          <a:p>
            <a:pPr lvl="1">
              <a:buFont typeface="Courier New" panose="02070309020205020404" pitchFamily="49" charset="0"/>
              <a:buChar char="o"/>
            </a:pPr>
            <a:r>
              <a:rPr lang="en-US"/>
              <a:t>Tell the reviewers what the results will mean</a:t>
            </a:r>
          </a:p>
          <a:p>
            <a:r>
              <a:rPr lang="en-US"/>
              <a:t>Organize the aims in a sequential, numerical format</a:t>
            </a:r>
          </a:p>
        </p:txBody>
      </p:sp>
      <p:sp>
        <p:nvSpPr>
          <p:cNvPr id="5" name="TextBox 4">
            <a:extLst>
              <a:ext uri="{FF2B5EF4-FFF2-40B4-BE49-F238E27FC236}">
                <a16:creationId xmlns:a16="http://schemas.microsoft.com/office/drawing/2014/main" id="{27CDAAB5-5D36-3EF0-8203-7F055D8EFFC1}"/>
              </a:ext>
            </a:extLst>
          </p:cNvPr>
          <p:cNvSpPr txBox="1"/>
          <p:nvPr/>
        </p:nvSpPr>
        <p:spPr>
          <a:xfrm>
            <a:off x="4584092" y="6283933"/>
            <a:ext cx="2605393" cy="369332"/>
          </a:xfrm>
          <a:prstGeom prst="rect">
            <a:avLst/>
          </a:prstGeom>
          <a:solidFill>
            <a:srgbClr val="C9E1E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2"/>
              </a:rPr>
              <a:t>Specific Aims</a:t>
            </a:r>
            <a:endPar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B2196D9E-FFF8-CEC0-F032-9DF5DDD87C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011757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8AAFD0-4273-0480-2EC5-56B8A003C3F7}"/>
              </a:ext>
            </a:extLst>
          </p:cNvPr>
          <p:cNvSpPr>
            <a:spLocks noGrp="1"/>
          </p:cNvSpPr>
          <p:nvPr>
            <p:ph type="title"/>
          </p:nvPr>
        </p:nvSpPr>
        <p:spPr>
          <a:xfrm>
            <a:off x="838200" y="292708"/>
            <a:ext cx="10515600" cy="1325563"/>
          </a:xfrm>
        </p:spPr>
        <p:txBody>
          <a:bodyPr/>
          <a:lstStyle/>
          <a:p>
            <a:r>
              <a:rPr lang="en-US"/>
              <a:t>Research Strategy</a:t>
            </a:r>
          </a:p>
        </p:txBody>
      </p:sp>
      <p:sp>
        <p:nvSpPr>
          <p:cNvPr id="3" name="Content Placeholder 2">
            <a:extLst>
              <a:ext uri="{FF2B5EF4-FFF2-40B4-BE49-F238E27FC236}">
                <a16:creationId xmlns:a16="http://schemas.microsoft.com/office/drawing/2014/main" id="{9EA75A05-7557-246A-2D1E-7A095778BAA1}"/>
              </a:ext>
            </a:extLst>
          </p:cNvPr>
          <p:cNvSpPr>
            <a:spLocks noGrp="1"/>
          </p:cNvSpPr>
          <p:nvPr>
            <p:ph idx="1"/>
          </p:nvPr>
        </p:nvSpPr>
        <p:spPr>
          <a:xfrm>
            <a:off x="883920" y="1618271"/>
            <a:ext cx="10515600" cy="4351338"/>
          </a:xfrm>
        </p:spPr>
        <p:txBody>
          <a:bodyPr/>
          <a:lstStyle/>
          <a:p>
            <a:r>
              <a:rPr lang="en-US"/>
              <a:t>Significance</a:t>
            </a:r>
          </a:p>
          <a:p>
            <a:pPr lvl="1">
              <a:buFont typeface="Courier New" panose="02070309020205020404" pitchFamily="49" charset="0"/>
              <a:buChar char="o"/>
            </a:pPr>
            <a:r>
              <a:rPr lang="en-US"/>
              <a:t>Answer the “so what” question</a:t>
            </a:r>
          </a:p>
          <a:p>
            <a:pPr lvl="1">
              <a:buFont typeface="Courier New" panose="02070309020205020404" pitchFamily="49" charset="0"/>
              <a:buChar char="o"/>
            </a:pPr>
            <a:r>
              <a:rPr lang="en-US"/>
              <a:t>Highlight critical gaps that will be addressed by the proposed research</a:t>
            </a:r>
          </a:p>
          <a:p>
            <a:pPr lvl="1">
              <a:buFont typeface="Courier New" panose="02070309020205020404" pitchFamily="49" charset="0"/>
              <a:buChar char="o"/>
            </a:pPr>
            <a:r>
              <a:rPr lang="en-US"/>
              <a:t>Demonstrate that the questions asked in your project are novel, important, and represent a logical next step in research</a:t>
            </a:r>
          </a:p>
          <a:p>
            <a:r>
              <a:rPr lang="en-US"/>
              <a:t>Innovation</a:t>
            </a:r>
          </a:p>
          <a:p>
            <a:pPr lvl="1">
              <a:buFont typeface="Courier New" panose="02070309020205020404" pitchFamily="49" charset="0"/>
              <a:buChar char="o"/>
            </a:pPr>
            <a:r>
              <a:rPr lang="en-US"/>
              <a:t>Show how the proposed research refines, improves, or proposes a new application of an existing concept or method, or</a:t>
            </a:r>
          </a:p>
          <a:p>
            <a:pPr lvl="1">
              <a:buFont typeface="Courier New" panose="02070309020205020404" pitchFamily="49" charset="0"/>
              <a:buChar char="o"/>
            </a:pPr>
            <a:r>
              <a:rPr lang="en-US"/>
              <a:t>Present a strong case for how the research will shift a current paradigm</a:t>
            </a:r>
          </a:p>
          <a:p>
            <a:r>
              <a:rPr lang="en-US"/>
              <a:t>Approach</a:t>
            </a:r>
          </a:p>
          <a:p>
            <a:pPr lvl="1">
              <a:buFont typeface="Courier New" panose="02070309020205020404" pitchFamily="49" charset="0"/>
              <a:buChar char="o"/>
            </a:pPr>
            <a:r>
              <a:rPr lang="en-US"/>
              <a:t>Include preliminary studies/progress, availability of key resources</a:t>
            </a:r>
          </a:p>
          <a:p>
            <a:pPr lvl="1">
              <a:buFont typeface="Courier New" panose="02070309020205020404" pitchFamily="49" charset="0"/>
              <a:buChar char="o"/>
            </a:pPr>
            <a:r>
              <a:rPr lang="en-US"/>
              <a:t>Show the proposed work is feasible, promising, and has potential impact</a:t>
            </a:r>
          </a:p>
        </p:txBody>
      </p:sp>
      <p:sp>
        <p:nvSpPr>
          <p:cNvPr id="5" name="TextBox 4">
            <a:extLst>
              <a:ext uri="{FF2B5EF4-FFF2-40B4-BE49-F238E27FC236}">
                <a16:creationId xmlns:a16="http://schemas.microsoft.com/office/drawing/2014/main" id="{080E3C64-98BC-EDEF-CFAB-048C0044B075}"/>
              </a:ext>
            </a:extLst>
          </p:cNvPr>
          <p:cNvSpPr txBox="1"/>
          <p:nvPr/>
        </p:nvSpPr>
        <p:spPr>
          <a:xfrm>
            <a:off x="3774467" y="6283933"/>
            <a:ext cx="3048655" cy="369332"/>
          </a:xfrm>
          <a:prstGeom prst="rect">
            <a:avLst/>
          </a:prstGeom>
          <a:solidFill>
            <a:srgbClr val="C9E1E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Research Strategy</a:t>
            </a:r>
            <a:endPar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7D7D13C9-F533-1E7A-7456-5C58D0B1B0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806359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62F7E2-105E-7179-1C1D-EAF35E2D3C0E}"/>
              </a:ext>
            </a:extLst>
          </p:cNvPr>
          <p:cNvSpPr>
            <a:spLocks noGrp="1"/>
          </p:cNvSpPr>
          <p:nvPr>
            <p:ph type="title"/>
          </p:nvPr>
        </p:nvSpPr>
        <p:spPr/>
        <p:txBody>
          <a:bodyPr/>
          <a:lstStyle/>
          <a:p>
            <a:r>
              <a:rPr lang="en-US"/>
              <a:t>Budget and Budget Justification</a:t>
            </a:r>
          </a:p>
        </p:txBody>
      </p:sp>
      <p:sp>
        <p:nvSpPr>
          <p:cNvPr id="3" name="Content Placeholder 2">
            <a:extLst>
              <a:ext uri="{FF2B5EF4-FFF2-40B4-BE49-F238E27FC236}">
                <a16:creationId xmlns:a16="http://schemas.microsoft.com/office/drawing/2014/main" id="{87382A93-92CF-F70C-1E1B-EE6F152B9FAF}"/>
              </a:ext>
            </a:extLst>
          </p:cNvPr>
          <p:cNvSpPr>
            <a:spLocks noGrp="1"/>
          </p:cNvSpPr>
          <p:nvPr>
            <p:ph idx="1"/>
          </p:nvPr>
        </p:nvSpPr>
        <p:spPr>
          <a:xfrm>
            <a:off x="838200" y="1663894"/>
            <a:ext cx="10776284" cy="4351338"/>
          </a:xfrm>
        </p:spPr>
        <p:txBody>
          <a:bodyPr/>
          <a:lstStyle/>
          <a:p>
            <a:r>
              <a:rPr lang="en-US"/>
              <a:t>START EARLY!</a:t>
            </a:r>
          </a:p>
          <a:p>
            <a:r>
              <a:rPr lang="en-US"/>
              <a:t>Check the NOFO to confirm what type of budget is required</a:t>
            </a:r>
          </a:p>
          <a:p>
            <a:r>
              <a:rPr lang="en-US"/>
              <a:t>Work with your Office of Sponsored Programs and Research Administrators on the various components of the budget</a:t>
            </a:r>
          </a:p>
          <a:p>
            <a:r>
              <a:rPr lang="en-US"/>
              <a:t>Contact the Financial/Grants Management Specialist in the NOFO if you have questions about allowable costs, calculating costs, other budget topics, etc.</a:t>
            </a:r>
          </a:p>
          <a:p>
            <a:r>
              <a:rPr lang="en-US"/>
              <a:t>Explain associated costs in the Budget Justification</a:t>
            </a:r>
          </a:p>
          <a:p>
            <a:r>
              <a:rPr lang="en-US"/>
              <a:t>If you wish to budget $500,000 or more in direct costs in any year of the project, seek prior approval from the NIH Institute/Center/Office </a:t>
            </a:r>
            <a:r>
              <a:rPr lang="en-US" u="sng"/>
              <a:t>at least 6 weeks</a:t>
            </a:r>
            <a:r>
              <a:rPr lang="en-US"/>
              <a:t> before the anticipate submission date</a:t>
            </a:r>
          </a:p>
        </p:txBody>
      </p:sp>
      <p:sp>
        <p:nvSpPr>
          <p:cNvPr id="5" name="TextBox 4">
            <a:extLst>
              <a:ext uri="{FF2B5EF4-FFF2-40B4-BE49-F238E27FC236}">
                <a16:creationId xmlns:a16="http://schemas.microsoft.com/office/drawing/2014/main" id="{279212F0-15F1-2716-0534-90F403F064C9}"/>
              </a:ext>
            </a:extLst>
          </p:cNvPr>
          <p:cNvSpPr txBox="1"/>
          <p:nvPr/>
        </p:nvSpPr>
        <p:spPr>
          <a:xfrm>
            <a:off x="3774467" y="6283933"/>
            <a:ext cx="3339825" cy="369332"/>
          </a:xfrm>
          <a:prstGeom prst="rect">
            <a:avLst/>
          </a:prstGeom>
          <a:solidFill>
            <a:srgbClr val="C9E1E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Learn more: </a:t>
            </a:r>
            <a:r>
              <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Develop Your Budget</a:t>
            </a:r>
            <a:endParaRPr kumimoji="0" lang="en-US" sz="1800" b="0" i="0" u="none" strike="noStrike" kern="1200" cap="none" spc="0" normalizeH="0" baseline="0" noProof="0">
              <a:ln>
                <a:noFill/>
              </a:ln>
              <a:solidFill>
                <a:srgbClr val="20558A"/>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D25E5913-D0BE-5CC0-D1B8-BA5D067FAC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723925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8549A8-03D2-4274-F7BC-CDF7FC02C8F3}"/>
              </a:ext>
            </a:extLst>
          </p:cNvPr>
          <p:cNvSpPr>
            <a:spLocks noGrp="1"/>
          </p:cNvSpPr>
          <p:nvPr>
            <p:ph type="title"/>
          </p:nvPr>
        </p:nvSpPr>
        <p:spPr/>
        <p:txBody>
          <a:bodyPr/>
          <a:lstStyle/>
          <a:p>
            <a:r>
              <a:rPr lang="en-US"/>
              <a:t>Characteristics of Outstanding Grant Applications</a:t>
            </a:r>
          </a:p>
        </p:txBody>
      </p:sp>
      <p:sp>
        <p:nvSpPr>
          <p:cNvPr id="3" name="Content Placeholder 2">
            <a:extLst>
              <a:ext uri="{FF2B5EF4-FFF2-40B4-BE49-F238E27FC236}">
                <a16:creationId xmlns:a16="http://schemas.microsoft.com/office/drawing/2014/main" id="{6075DDEF-B284-99BD-874D-F3AC5EEC749D}"/>
              </a:ext>
            </a:extLst>
          </p:cNvPr>
          <p:cNvSpPr>
            <a:spLocks noGrp="1"/>
          </p:cNvSpPr>
          <p:nvPr>
            <p:ph idx="1"/>
          </p:nvPr>
        </p:nvSpPr>
        <p:spPr>
          <a:xfrm>
            <a:off x="838200" y="2005012"/>
            <a:ext cx="10515600" cy="4351338"/>
          </a:xfrm>
        </p:spPr>
        <p:txBody>
          <a:bodyPr/>
          <a:lstStyle/>
          <a:p>
            <a:r>
              <a:rPr lang="en-US"/>
              <a:t>Strong Significance, addresses an important problem in public health</a:t>
            </a:r>
          </a:p>
          <a:p>
            <a:r>
              <a:rPr lang="en-US"/>
              <a:t>IMPACT is high</a:t>
            </a:r>
          </a:p>
          <a:p>
            <a:r>
              <a:rPr lang="en-US"/>
              <a:t>Investigators have a strong track record (well-qualified applicant, compelling publications related to the proposed project</a:t>
            </a:r>
          </a:p>
          <a:p>
            <a:r>
              <a:rPr lang="en-US"/>
              <a:t>Clear rationale for the project</a:t>
            </a:r>
          </a:p>
          <a:p>
            <a:r>
              <a:rPr lang="en-US"/>
              <a:t>Relevant, supporting data</a:t>
            </a:r>
          </a:p>
          <a:p>
            <a:r>
              <a:rPr lang="en-US"/>
              <a:t>Clear, focused approach</a:t>
            </a:r>
          </a:p>
          <a:p>
            <a:r>
              <a:rPr lang="en-US"/>
              <a:t>Very organized organization</a:t>
            </a:r>
          </a:p>
          <a:p>
            <a:r>
              <a:rPr lang="en-US"/>
              <a:t>Careful attention to details (i.e., lack of spelling, grammar, errors, etc.)</a:t>
            </a:r>
          </a:p>
        </p:txBody>
      </p:sp>
      <p:sp>
        <p:nvSpPr>
          <p:cNvPr id="2" name="Slide Number Placeholder 1">
            <a:extLst>
              <a:ext uri="{FF2B5EF4-FFF2-40B4-BE49-F238E27FC236}">
                <a16:creationId xmlns:a16="http://schemas.microsoft.com/office/drawing/2014/main" id="{1A67F6C7-E4FA-CE31-8517-F8A57937E6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453759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ABF436-2B1D-E0C9-0C3B-F17405946D26}"/>
              </a:ext>
            </a:extLst>
          </p:cNvPr>
          <p:cNvSpPr>
            <a:spLocks noGrp="1"/>
          </p:cNvSpPr>
          <p:nvPr>
            <p:ph type="title"/>
          </p:nvPr>
        </p:nvSpPr>
        <p:spPr/>
        <p:txBody>
          <a:bodyPr/>
          <a:lstStyle/>
          <a:p>
            <a:r>
              <a:rPr lang="en-US"/>
              <a:t>Common Reasons Cited in Weak Applications</a:t>
            </a:r>
          </a:p>
        </p:txBody>
      </p:sp>
      <p:sp>
        <p:nvSpPr>
          <p:cNvPr id="3" name="Content Placeholder 2">
            <a:extLst>
              <a:ext uri="{FF2B5EF4-FFF2-40B4-BE49-F238E27FC236}">
                <a16:creationId xmlns:a16="http://schemas.microsoft.com/office/drawing/2014/main" id="{AD0E1B6E-465F-306F-E802-417AE1A0016C}"/>
              </a:ext>
            </a:extLst>
          </p:cNvPr>
          <p:cNvSpPr>
            <a:spLocks noGrp="1"/>
          </p:cNvSpPr>
          <p:nvPr>
            <p:ph idx="1"/>
          </p:nvPr>
        </p:nvSpPr>
        <p:spPr>
          <a:xfrm>
            <a:off x="838200" y="1905139"/>
            <a:ext cx="10515600" cy="4351338"/>
          </a:xfrm>
        </p:spPr>
        <p:txBody>
          <a:bodyPr/>
          <a:lstStyle/>
          <a:p>
            <a:r>
              <a:rPr lang="en-US"/>
              <a:t>Weak impact—avoid “descriptive” or “incremental projects</a:t>
            </a:r>
          </a:p>
          <a:p>
            <a:r>
              <a:rPr lang="en-US"/>
              <a:t>Overly ambitious</a:t>
            </a:r>
          </a:p>
          <a:p>
            <a:pPr lvl="1">
              <a:buFont typeface="Courier New" panose="02070309020205020404" pitchFamily="49" charset="0"/>
              <a:buChar char="o"/>
            </a:pPr>
            <a:r>
              <a:rPr lang="en-US"/>
              <a:t>Too many unrelated aims, aim dependency, too much stuffed into an application, lack of focus</a:t>
            </a:r>
          </a:p>
          <a:p>
            <a:r>
              <a:rPr lang="en-US"/>
              <a:t>Investigative team lack appropriate expertise</a:t>
            </a:r>
          </a:p>
          <a:p>
            <a:r>
              <a:rPr lang="en-US"/>
              <a:t>Lack of sufficient evidence of feasibility</a:t>
            </a:r>
          </a:p>
          <a:p>
            <a:r>
              <a:rPr lang="en-US"/>
              <a:t>Flawed approach and lack of a convincing description (or no discussion) of pitfalls and alternative approaches</a:t>
            </a:r>
          </a:p>
          <a:p>
            <a:r>
              <a:rPr lang="en-US"/>
              <a:t>Poor organization, confusing writing, lots of errors in spelling, grammar, typos, densely packed text, small figures, charts, etc.</a:t>
            </a:r>
          </a:p>
        </p:txBody>
      </p:sp>
      <p:sp>
        <p:nvSpPr>
          <p:cNvPr id="2" name="Slide Number Placeholder 1">
            <a:extLst>
              <a:ext uri="{FF2B5EF4-FFF2-40B4-BE49-F238E27FC236}">
                <a16:creationId xmlns:a16="http://schemas.microsoft.com/office/drawing/2014/main" id="{4F182E44-E2D5-9FE0-C385-99034A45A6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758794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41533" cy="1081342"/>
          </a:xfrm>
          <a:solidFill>
            <a:srgbClr val="20558A"/>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New to NIH</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126663" y="2046004"/>
            <a:ext cx="11628379" cy="4351338"/>
          </a:xfrm>
        </p:spPr>
        <p:txBody>
          <a:bodyPr>
            <a:normAutofit/>
          </a:bodyPr>
          <a:lstStyle/>
          <a:p>
            <a:pPr marL="457200" lvl="1" indent="0">
              <a:buNone/>
            </a:pPr>
            <a:r>
              <a:rPr lang="en-US" b="1"/>
              <a:t>Building a common understanding of basic concepts</a:t>
            </a:r>
          </a:p>
          <a:p>
            <a:pPr lvl="1">
              <a:buFont typeface="Arial" panose="020B0604020202020204" pitchFamily="34" charset="0"/>
              <a:buChar char="•"/>
            </a:pPr>
            <a:r>
              <a:rPr lang="en-US"/>
              <a:t>What we do</a:t>
            </a:r>
          </a:p>
          <a:p>
            <a:pPr lvl="1">
              <a:buFont typeface="Arial" panose="020B0604020202020204" pitchFamily="34" charset="0"/>
              <a:buChar char="•"/>
            </a:pPr>
            <a:r>
              <a:rPr lang="en-US"/>
              <a:t>Where to start </a:t>
            </a:r>
          </a:p>
          <a:p>
            <a:pPr lvl="1">
              <a:buFont typeface="Arial" panose="020B0604020202020204" pitchFamily="34" charset="0"/>
              <a:buChar char="•"/>
            </a:pPr>
            <a:r>
              <a:rPr lang="en-US"/>
              <a:t>Where is the money</a:t>
            </a:r>
          </a:p>
          <a:p>
            <a:pPr lvl="1">
              <a:buFont typeface="Arial" panose="020B0604020202020204" pitchFamily="34" charset="0"/>
              <a:buChar char="•"/>
            </a:pPr>
            <a:r>
              <a:rPr lang="en-US"/>
              <a:t>How NIH announces funding opportunities</a:t>
            </a:r>
          </a:p>
          <a:p>
            <a:pPr lvl="1">
              <a:buFont typeface="Arial" panose="020B0604020202020204" pitchFamily="34" charset="0"/>
              <a:buChar char="•"/>
            </a:pPr>
            <a:r>
              <a:rPr lang="en-US"/>
              <a:t>Who is eligible</a:t>
            </a:r>
          </a:p>
          <a:p>
            <a:pPr lvl="1">
              <a:buFont typeface="Arial" panose="020B0604020202020204" pitchFamily="34" charset="0"/>
              <a:buChar char="•"/>
            </a:pPr>
            <a:r>
              <a:rPr lang="en-US"/>
              <a:t>Meet the NIH team – staff roles</a:t>
            </a:r>
          </a:p>
          <a:p>
            <a:pPr lvl="1">
              <a:buFont typeface="Arial" panose="020B0604020202020204" pitchFamily="34" charset="0"/>
              <a:buChar char="•"/>
            </a:pPr>
            <a:r>
              <a:rPr lang="en-US"/>
              <a:t>Registration</a:t>
            </a:r>
          </a:p>
          <a:p>
            <a:pPr marL="457200" lvl="1" indent="0">
              <a:buNone/>
            </a:pPr>
            <a:endParaRPr lang="en-US"/>
          </a:p>
          <a:p>
            <a:pPr marL="457200" lvl="1" indent="0">
              <a:buNone/>
            </a:pPr>
            <a:r>
              <a:rPr lang="en-US"/>
              <a:t>Handy reference</a:t>
            </a:r>
          </a:p>
          <a:p>
            <a:pPr lvl="1">
              <a:buFont typeface="Arial" panose="020B0604020202020204" pitchFamily="34" charset="0"/>
              <a:buChar char="•"/>
            </a:pPr>
            <a:r>
              <a:rPr lang="en-US">
                <a:solidFill>
                  <a:srgbClr val="20558A"/>
                </a:solidFill>
                <a:hlinkClick r:id="rId4">
                  <a:extLst>
                    <a:ext uri="{A12FA001-AC4F-418D-AE19-62706E023703}">
                      <ahyp:hlinkClr xmlns:ahyp="http://schemas.microsoft.com/office/drawing/2018/hyperlinkcolor" val="tx"/>
                    </a:ext>
                  </a:extLst>
                </a:hlinkClick>
              </a:rPr>
              <a:t>New to NIH | Grants &amp; Funding</a:t>
            </a:r>
            <a:endParaRPr lang="en-US" sz="1600">
              <a:solidFill>
                <a:srgbClr val="20558A"/>
              </a:solidFill>
            </a:endParaRPr>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41533" cy="3457"/>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5250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763525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96301B-9721-E34D-894E-BF7976A3B7F0}"/>
              </a:ext>
            </a:extLst>
          </p:cNvPr>
          <p:cNvSpPr>
            <a:spLocks noGrp="1"/>
          </p:cNvSpPr>
          <p:nvPr>
            <p:ph type="title"/>
          </p:nvPr>
        </p:nvSpPr>
        <p:spPr/>
        <p:txBody>
          <a:bodyPr/>
          <a:lstStyle/>
          <a:p>
            <a:r>
              <a:rPr lang="en-US"/>
              <a:t>Sample Applications</a:t>
            </a:r>
          </a:p>
        </p:txBody>
      </p:sp>
      <p:sp>
        <p:nvSpPr>
          <p:cNvPr id="3" name="Content Placeholder 2">
            <a:extLst>
              <a:ext uri="{FF2B5EF4-FFF2-40B4-BE49-F238E27FC236}">
                <a16:creationId xmlns:a16="http://schemas.microsoft.com/office/drawing/2014/main" id="{8C85E12A-C987-4289-D2F5-4EFA51F04160}"/>
              </a:ext>
            </a:extLst>
          </p:cNvPr>
          <p:cNvSpPr>
            <a:spLocks noGrp="1"/>
          </p:cNvSpPr>
          <p:nvPr>
            <p:ph idx="1"/>
          </p:nvPr>
        </p:nvSpPr>
        <p:spPr/>
        <p:txBody>
          <a:bodyPr/>
          <a:lstStyle/>
          <a:p>
            <a:pPr>
              <a:lnSpc>
                <a:spcPct val="150000"/>
              </a:lnSpc>
            </a:pPr>
            <a:r>
              <a:rPr lang="en-US"/>
              <a:t>Sample Applications are not available for all grant programs.  Because many programs have common elements, the samples may be helpful.</a:t>
            </a:r>
          </a:p>
          <a:p>
            <a:pPr>
              <a:lnSpc>
                <a:spcPct val="150000"/>
              </a:lnSpc>
            </a:pPr>
            <a:r>
              <a:rPr lang="en-US">
                <a:hlinkClick r:id="rId2"/>
              </a:rPr>
              <a:t>Sample Applications and Summary Statements</a:t>
            </a:r>
            <a:endParaRPr lang="en-US"/>
          </a:p>
          <a:p>
            <a:pPr>
              <a:lnSpc>
                <a:spcPct val="150000"/>
              </a:lnSpc>
            </a:pPr>
            <a:r>
              <a:rPr lang="en-US">
                <a:hlinkClick r:id="rId3"/>
              </a:rPr>
              <a:t>Sample NIH Formats, Sample Language and Other Examples</a:t>
            </a:r>
            <a:endParaRPr lang="en-US"/>
          </a:p>
        </p:txBody>
      </p:sp>
      <p:sp>
        <p:nvSpPr>
          <p:cNvPr id="2" name="Slide Number Placeholder 1">
            <a:extLst>
              <a:ext uri="{FF2B5EF4-FFF2-40B4-BE49-F238E27FC236}">
                <a16:creationId xmlns:a16="http://schemas.microsoft.com/office/drawing/2014/main" id="{DD9260B6-06CE-AC58-C69D-4BAFFA7E8E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650376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21018E-0BF0-71C0-B13D-EC336C33498C}"/>
              </a:ext>
              <a:ext uri="{C183D7F6-B498-43B3-948B-1728B52AA6E4}">
                <adec:decorative xmlns:adec="http://schemas.microsoft.com/office/drawing/2017/decorative" val="0"/>
              </a:ext>
            </a:extLst>
          </p:cNvPr>
          <p:cNvSpPr txBox="1">
            <a:spLocks noGrp="1"/>
          </p:cNvSpPr>
          <p:nvPr>
            <p:ph type="title" idx="4294967295"/>
          </p:nvPr>
        </p:nvSpPr>
        <p:spPr>
          <a:xfrm>
            <a:off x="396594" y="-447376"/>
            <a:ext cx="667038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Q&amp;A #1: NIH Expert Panel Part 1</a:t>
            </a:r>
          </a:p>
        </p:txBody>
      </p:sp>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p:cNvSpPr>
          <p:nvPr/>
        </p:nvSpPr>
        <p:spPr>
          <a:xfrm>
            <a:off x="336242" y="457201"/>
            <a:ext cx="5759758" cy="2680926"/>
          </a:xfrm>
          <a:prstGeom prst="rect">
            <a:avLst/>
          </a:prstGeom>
          <a:solidFill>
            <a:srgbClr val="20558A"/>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Q&amp;A #1:</a:t>
            </a:r>
            <a:b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NIH EXPERT</a:t>
            </a:r>
            <a:b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60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PANEL </a:t>
            </a:r>
          </a:p>
        </p:txBody>
      </p:sp>
      <p:sp>
        <p:nvSpPr>
          <p:cNvPr id="8" name="TextBox 7">
            <a:extLst>
              <a:ext uri="{FF2B5EF4-FFF2-40B4-BE49-F238E27FC236}">
                <a16:creationId xmlns:a16="http://schemas.microsoft.com/office/drawing/2014/main" id="{07411B3E-A8E3-B754-6172-4A0F2433E194}"/>
              </a:ext>
            </a:extLst>
          </p:cNvPr>
          <p:cNvSpPr txBox="1"/>
          <p:nvPr/>
        </p:nvSpPr>
        <p:spPr>
          <a:xfrm>
            <a:off x="6648825" y="428626"/>
            <a:ext cx="5239805"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nvGrpSpPr>
          <p:cNvPr id="20" name="Group 19" descr="Photo and Text&#10;Megan Columbus&#10;Director&#10;Division of Communications and Outreach (OER), NIH">
            <a:extLst>
              <a:ext uri="{FF2B5EF4-FFF2-40B4-BE49-F238E27FC236}">
                <a16:creationId xmlns:a16="http://schemas.microsoft.com/office/drawing/2014/main" id="{8BF9E643-8EF0-8B53-4198-39846E520A0C}"/>
              </a:ext>
            </a:extLst>
          </p:cNvPr>
          <p:cNvGrpSpPr/>
          <p:nvPr/>
        </p:nvGrpSpPr>
        <p:grpSpPr>
          <a:xfrm>
            <a:off x="7840451" y="959192"/>
            <a:ext cx="2882025" cy="2390897"/>
            <a:chOff x="7840451" y="959192"/>
            <a:chExt cx="2882025" cy="2390897"/>
          </a:xfrm>
        </p:grpSpPr>
        <p:sp>
          <p:nvSpPr>
            <p:cNvPr id="5" name="TextBox 4" descr="Megan Columbus&#10;Director&#10;Division of Communications and Outreach&#10;&#10;NIH Office of Extramural Research (OER)&#10;">
              <a:extLst>
                <a:ext uri="{FF2B5EF4-FFF2-40B4-BE49-F238E27FC236}">
                  <a16:creationId xmlns:a16="http://schemas.microsoft.com/office/drawing/2014/main" id="{E57BC0B2-6192-61C9-4CA2-8265BB7F322D}"/>
                </a:ext>
              </a:extLst>
            </p:cNvPr>
            <p:cNvSpPr txBox="1"/>
            <p:nvPr/>
          </p:nvSpPr>
          <p:spPr>
            <a:xfrm>
              <a:off x="7840451" y="2303649"/>
              <a:ext cx="2882025"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Office of Extramural Research (OER), NIH</a:t>
              </a:r>
            </a:p>
          </p:txBody>
        </p:sp>
        <p:pic>
          <p:nvPicPr>
            <p:cNvPr id="77" name="Picture 76" descr="Black and white photo of Megan Columbus">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31919" y="959192"/>
              <a:ext cx="2299088" cy="1435268"/>
            </a:xfrm>
            <a:prstGeom prst="rect">
              <a:avLst/>
            </a:prstGeom>
          </p:spPr>
        </p:pic>
      </p:grpSp>
      <p:sp>
        <p:nvSpPr>
          <p:cNvPr id="6" name="TextBox 5">
            <a:extLst>
              <a:ext uri="{FF2B5EF4-FFF2-40B4-BE49-F238E27FC236}">
                <a16:creationId xmlns:a16="http://schemas.microsoft.com/office/drawing/2014/main" id="{E3E1D855-4082-C3FE-8D07-D4F5D4B28831}"/>
              </a:ext>
            </a:extLst>
          </p:cNvPr>
          <p:cNvSpPr txBox="1"/>
          <p:nvPr/>
        </p:nvSpPr>
        <p:spPr>
          <a:xfrm>
            <a:off x="156500" y="3364495"/>
            <a:ext cx="11732130" cy="461665"/>
          </a:xfrm>
          <a:prstGeom prst="rect">
            <a:avLst/>
          </a:prstGeom>
          <a:noFill/>
          <a:ln>
            <a:solidFill>
              <a:schemeClr val="tx1"/>
            </a:solidFill>
          </a:ln>
        </p:spPr>
        <p:txBody>
          <a:bodyPr wrap="square" rtlCol="0">
            <a:spAutoFit/>
          </a:bodyPr>
          <a:lstStyle/>
          <a:p>
            <a:pPr algn="ctr"/>
            <a:r>
              <a:rPr lang="en-US" sz="2400" b="1">
                <a:solidFill>
                  <a:srgbClr val="20558A"/>
                </a:solidFill>
              </a:rPr>
              <a:t>NIH PANELISTS</a:t>
            </a:r>
          </a:p>
        </p:txBody>
      </p:sp>
      <p:grpSp>
        <p:nvGrpSpPr>
          <p:cNvPr id="19" name="Group 18" descr="Photo and Text&#10;Sheri Cummins&#10;Communications Strategist &#10;&#10;Office of Extramural Research (OER), NIH">
            <a:extLst>
              <a:ext uri="{FF2B5EF4-FFF2-40B4-BE49-F238E27FC236}">
                <a16:creationId xmlns:a16="http://schemas.microsoft.com/office/drawing/2014/main" id="{1ED92DF5-02D5-80FB-55F6-17CE25AA52E9}"/>
              </a:ext>
            </a:extLst>
          </p:cNvPr>
          <p:cNvGrpSpPr/>
          <p:nvPr/>
        </p:nvGrpSpPr>
        <p:grpSpPr>
          <a:xfrm>
            <a:off x="502970" y="3968608"/>
            <a:ext cx="3009807" cy="2273346"/>
            <a:chOff x="502970" y="3968608"/>
            <a:chExt cx="3009807" cy="2273346"/>
          </a:xfrm>
        </p:grpSpPr>
        <p:sp>
          <p:nvSpPr>
            <p:cNvPr id="12" name="TextBox 11" descr="Sheri Cummins&#10;Communications Strategist &#10;&#10;Office of Extramural Research (OER)&#10;">
              <a:extLst>
                <a:ext uri="{FF2B5EF4-FFF2-40B4-BE49-F238E27FC236}">
                  <a16:creationId xmlns:a16="http://schemas.microsoft.com/office/drawing/2014/main" id="{1CF970FA-CD3F-51F1-3997-6E684545B152}"/>
                </a:ext>
              </a:extLst>
            </p:cNvPr>
            <p:cNvSpPr txBox="1"/>
            <p:nvPr/>
          </p:nvSpPr>
          <p:spPr>
            <a:xfrm>
              <a:off x="502970" y="5380180"/>
              <a:ext cx="3009807" cy="861774"/>
            </a:xfrm>
            <a:prstGeom prst="rect">
              <a:avLst/>
            </a:prstGeom>
            <a:noFill/>
          </p:spPr>
          <p:txBody>
            <a:bodyPr wrap="square" rtlCol="0">
              <a:spAutoFit/>
            </a:bodyPr>
            <a:lstStyle/>
            <a:p>
              <a:pPr algn="ctr"/>
              <a:r>
                <a:rPr lang="en-US" sz="1400" b="1"/>
                <a:t>Sheri Cummins</a:t>
              </a:r>
            </a:p>
            <a:p>
              <a:pPr algn="ctr"/>
              <a:r>
                <a:rPr lang="en-US" sz="1200"/>
                <a:t>Communications Strategist </a:t>
              </a:r>
            </a:p>
            <a:p>
              <a:pPr algn="ctr"/>
              <a:endParaRPr lang="en-US" sz="1200"/>
            </a:p>
            <a:p>
              <a:pPr algn="ctr"/>
              <a:r>
                <a:rPr lang="en-US" sz="1200"/>
                <a:t>Office of Extramural Research (OER), NIH</a:t>
              </a:r>
            </a:p>
          </p:txBody>
        </p:sp>
        <p:pic>
          <p:nvPicPr>
            <p:cNvPr id="71" name="Picture 70" descr="Black and white photo of Sheri Cummins, Communications Strategist">
              <a:extLst>
                <a:ext uri="{FF2B5EF4-FFF2-40B4-BE49-F238E27FC236}">
                  <a16:creationId xmlns:a16="http://schemas.microsoft.com/office/drawing/2014/main" id="{BEE4A1FB-AA7F-B25C-F4F2-D87806277F0B}"/>
                </a:ext>
              </a:extLst>
            </p:cNvPr>
            <p:cNvPicPr>
              <a:picLocks noChangeAspect="1"/>
            </p:cNvPicPr>
            <p:nvPr/>
          </p:nvPicPr>
          <p:blipFill>
            <a:blip r:embed="rId5"/>
            <a:stretch>
              <a:fillRect/>
            </a:stretch>
          </p:blipFill>
          <p:spPr>
            <a:xfrm>
              <a:off x="936295" y="3968608"/>
              <a:ext cx="2307090" cy="1449411"/>
            </a:xfrm>
            <a:prstGeom prst="rect">
              <a:avLst/>
            </a:prstGeom>
          </p:spPr>
        </p:pic>
      </p:grpSp>
      <p:grpSp>
        <p:nvGrpSpPr>
          <p:cNvPr id="17" name="Group 16" descr="Photo and text&#10;Lanay Mudd, Ph.D., Deputy Branch Chief, Clinical Research in Complementary and Integrative Health Branch, National Center for Complementary and Integrative Health (NCCIH), NIH">
            <a:extLst>
              <a:ext uri="{FF2B5EF4-FFF2-40B4-BE49-F238E27FC236}">
                <a16:creationId xmlns:a16="http://schemas.microsoft.com/office/drawing/2014/main" id="{1F36A0BC-4642-8839-C1CE-8812B661D57E}"/>
              </a:ext>
            </a:extLst>
          </p:cNvPr>
          <p:cNvGrpSpPr/>
          <p:nvPr/>
        </p:nvGrpSpPr>
        <p:grpSpPr>
          <a:xfrm>
            <a:off x="4286250" y="3959408"/>
            <a:ext cx="3488134" cy="2798444"/>
            <a:chOff x="4286250" y="3959408"/>
            <a:chExt cx="3488134" cy="2798444"/>
          </a:xfrm>
        </p:grpSpPr>
        <p:sp>
          <p:nvSpPr>
            <p:cNvPr id="7" name="TextBox 6">
              <a:extLst>
                <a:ext uri="{FF2B5EF4-FFF2-40B4-BE49-F238E27FC236}">
                  <a16:creationId xmlns:a16="http://schemas.microsoft.com/office/drawing/2014/main" id="{8AE8DE06-398C-3644-EFA4-A1D79729AD2B}"/>
                </a:ext>
              </a:extLst>
            </p:cNvPr>
            <p:cNvSpPr txBox="1"/>
            <p:nvPr/>
          </p:nvSpPr>
          <p:spPr>
            <a:xfrm>
              <a:off x="4286250" y="5342080"/>
              <a:ext cx="3488134" cy="1415772"/>
            </a:xfrm>
            <a:prstGeom prst="rect">
              <a:avLst/>
            </a:prstGeom>
            <a:noFill/>
          </p:spPr>
          <p:txBody>
            <a:bodyPr wrap="square" rtlCol="0">
              <a:spAutoFit/>
            </a:bodyPr>
            <a:lstStyle/>
            <a:p>
              <a:pPr algn="ctr"/>
              <a:r>
                <a:rPr lang="en-US" sz="1400" b="1"/>
                <a:t>Lanay Mudd, Ph.D. </a:t>
              </a:r>
            </a:p>
            <a:p>
              <a:pPr algn="ctr"/>
              <a:r>
                <a:rPr lang="en-US" sz="1200"/>
                <a:t>Deputy Branch Chief </a:t>
              </a:r>
            </a:p>
            <a:p>
              <a:pPr algn="ctr"/>
              <a:r>
                <a:rPr lang="en-US" sz="1200"/>
                <a:t>Clinical Research in Complementary and Integrative Health Branch</a:t>
              </a:r>
            </a:p>
            <a:p>
              <a:pPr algn="ctr"/>
              <a:endParaRPr lang="en-US" sz="1200"/>
            </a:p>
            <a:p>
              <a:pPr algn="ctr"/>
              <a:r>
                <a:rPr lang="en-US" sz="1200"/>
                <a:t>National Center for Complementary and Integrative Health (NCCIH), NIH</a:t>
              </a:r>
            </a:p>
          </p:txBody>
        </p:sp>
        <p:pic>
          <p:nvPicPr>
            <p:cNvPr id="10" name="Picture 9" descr="Black and white photo of Lanay Mudd, Ph.D.">
              <a:extLst>
                <a:ext uri="{FF2B5EF4-FFF2-40B4-BE49-F238E27FC236}">
                  <a16:creationId xmlns:a16="http://schemas.microsoft.com/office/drawing/2014/main" id="{C0708BAA-8A6F-13AA-D9F6-A64D503049F4}"/>
                </a:ext>
              </a:extLst>
            </p:cNvPr>
            <p:cNvPicPr>
              <a:picLocks noChangeAspect="1"/>
            </p:cNvPicPr>
            <p:nvPr/>
          </p:nvPicPr>
          <p:blipFill>
            <a:blip r:embed="rId6"/>
            <a:stretch>
              <a:fillRect/>
            </a:stretch>
          </p:blipFill>
          <p:spPr>
            <a:xfrm>
              <a:off x="4862052" y="3959408"/>
              <a:ext cx="2311302" cy="1467810"/>
            </a:xfrm>
            <a:prstGeom prst="rect">
              <a:avLst/>
            </a:prstGeom>
          </p:spPr>
        </p:pic>
      </p:grpSp>
      <p:grpSp>
        <p:nvGrpSpPr>
          <p:cNvPr id="18" name="Group 17" descr="Photo and text of&#10;LeShawndra Price, Ph.D.&#10;Director, Office of Research Training and &#10;Special Programs (ORTSP)&#10;National Institute of Allergy and Infectious Diseases (NIAID), NIH">
            <a:extLst>
              <a:ext uri="{FF2B5EF4-FFF2-40B4-BE49-F238E27FC236}">
                <a16:creationId xmlns:a16="http://schemas.microsoft.com/office/drawing/2014/main" id="{69E4D700-B23D-255D-D9F2-6B1D711C3D05}"/>
              </a:ext>
            </a:extLst>
          </p:cNvPr>
          <p:cNvGrpSpPr/>
          <p:nvPr/>
        </p:nvGrpSpPr>
        <p:grpSpPr>
          <a:xfrm>
            <a:off x="8122715" y="3968609"/>
            <a:ext cx="4211353" cy="2677631"/>
            <a:chOff x="8122715" y="3968609"/>
            <a:chExt cx="4211353" cy="2677631"/>
          </a:xfrm>
        </p:grpSpPr>
        <p:sp>
          <p:nvSpPr>
            <p:cNvPr id="3" name="TextBox 2">
              <a:extLst>
                <a:ext uri="{FF2B5EF4-FFF2-40B4-BE49-F238E27FC236}">
                  <a16:creationId xmlns:a16="http://schemas.microsoft.com/office/drawing/2014/main" id="{D2A821F9-20AF-4922-1D7E-8D1EA101F9BA}"/>
                </a:ext>
              </a:extLst>
            </p:cNvPr>
            <p:cNvSpPr txBox="1"/>
            <p:nvPr/>
          </p:nvSpPr>
          <p:spPr>
            <a:xfrm>
              <a:off x="8122715" y="5384356"/>
              <a:ext cx="4211353" cy="1261884"/>
            </a:xfrm>
            <a:prstGeom prst="rect">
              <a:avLst/>
            </a:prstGeom>
            <a:noFill/>
          </p:spPr>
          <p:txBody>
            <a:bodyPr wrap="square" lIns="91440" tIns="45720" rIns="91440" bIns="45720" rtlCol="0" anchor="t">
              <a:spAutoFit/>
            </a:bodyPr>
            <a:lstStyle/>
            <a:p>
              <a:pPr algn="ctr"/>
              <a:r>
                <a:rPr lang="en-US" sz="1600" b="1"/>
                <a:t>LeShawndra Price, Ph.D.</a:t>
              </a:r>
            </a:p>
            <a:p>
              <a:pPr algn="ctr"/>
              <a:r>
                <a:rPr lang="en-US" sz="1200"/>
                <a:t>Director, Office of Research Training and </a:t>
              </a:r>
              <a:endParaRPr lang="en-US" sz="1200">
                <a:cs typeface="Calibri"/>
              </a:endParaRPr>
            </a:p>
            <a:p>
              <a:pPr algn="ctr"/>
              <a:r>
                <a:rPr lang="en-US" sz="1200"/>
                <a:t>Special Programs (ORTSP)</a:t>
              </a:r>
              <a:endParaRPr lang="en-US" sz="1200">
                <a:cs typeface="Calibri"/>
              </a:endParaRPr>
            </a:p>
            <a:p>
              <a:pPr algn="ctr"/>
              <a:endParaRPr lang="en-US" sz="1200"/>
            </a:p>
            <a:p>
              <a:pPr algn="ctr"/>
              <a:r>
                <a:rPr lang="en-US" sz="1200"/>
                <a:t>National Institute of Allergy and Infectious </a:t>
              </a:r>
            </a:p>
            <a:p>
              <a:pPr algn="ctr"/>
              <a:r>
                <a:rPr lang="en-US" sz="1200"/>
                <a:t>Diseases (NIAID), NIH</a:t>
              </a:r>
              <a:endParaRPr lang="en-US" sz="1200">
                <a:cs typeface="Calibri"/>
              </a:endParaRPr>
            </a:p>
          </p:txBody>
        </p:sp>
        <p:pic>
          <p:nvPicPr>
            <p:cNvPr id="16" name="Picture 15">
              <a:extLst>
                <a:ext uri="{FF2B5EF4-FFF2-40B4-BE49-F238E27FC236}">
                  <a16:creationId xmlns:a16="http://schemas.microsoft.com/office/drawing/2014/main" id="{3E668228-CF14-81AC-B853-8C53894D26EB}"/>
                </a:ext>
              </a:extLst>
            </p:cNvPr>
            <p:cNvPicPr>
              <a:picLocks noChangeAspect="1"/>
            </p:cNvPicPr>
            <p:nvPr/>
          </p:nvPicPr>
          <p:blipFill>
            <a:blip r:embed="rId7"/>
            <a:stretch>
              <a:fillRect/>
            </a:stretch>
          </p:blipFill>
          <p:spPr>
            <a:xfrm>
              <a:off x="9001323" y="3968609"/>
              <a:ext cx="2457859" cy="1373472"/>
            </a:xfrm>
            <a:prstGeom prst="rect">
              <a:avLst/>
            </a:prstGeom>
          </p:spPr>
        </p:pic>
      </p:gr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p:nvPr/>
        </p:nvCxnSpPr>
        <p:spPr>
          <a:xfrm>
            <a:off x="336240" y="457201"/>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p:nvPr/>
        </p:nvCxnSpPr>
        <p:spPr>
          <a:xfrm>
            <a:off x="336241" y="3138127"/>
            <a:ext cx="5758233"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1914080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image of a multi-colored zebrafish larva">
            <a:extLst>
              <a:ext uri="{FF2B5EF4-FFF2-40B4-BE49-F238E27FC236}">
                <a16:creationId xmlns:a16="http://schemas.microsoft.com/office/drawing/2014/main" id="{C7B2E347-909F-54A3-7CC0-F9A5A93DAA8F}"/>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l="-1" t="1671" r="-8174" b="261"/>
          <a:stretch/>
        </p:blipFill>
        <p:spPr>
          <a:xfrm>
            <a:off x="3320479" y="0"/>
            <a:ext cx="9808682" cy="685800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62753" y="-2376580"/>
            <a:ext cx="6660412" cy="3692028"/>
          </a:xfrm>
          <a:noFill/>
        </p:spPr>
        <p:txBody>
          <a:bodyPr vert="horz" lIns="91440" tIns="45720" rIns="91440" bIns="45720" rtlCol="0" anchor="b">
            <a:normAutofit/>
          </a:bodyPr>
          <a:lstStyle/>
          <a:p>
            <a:pPr algn="l">
              <a:lnSpc>
                <a:spcPct val="90000"/>
              </a:lnSpc>
            </a:pPr>
            <a:r>
              <a:rPr lang="en-US" sz="6000" b="1">
                <a:solidFill>
                  <a:srgbClr val="20558A"/>
                </a:solidFill>
                <a:effectLst>
                  <a:outerShdw blurRad="38100" dist="38100" dir="2700000" algn="tl">
                    <a:srgbClr val="000000">
                      <a:alpha val="43137"/>
                    </a:srgbClr>
                  </a:outerShdw>
                </a:effectLst>
              </a:rPr>
              <a:t>INTERMISSION</a:t>
            </a:r>
          </a:p>
        </p:txBody>
      </p:sp>
      <p:sp>
        <p:nvSpPr>
          <p:cNvPr id="5" name="TextBox 4">
            <a:extLst>
              <a:ext uri="{FF2B5EF4-FFF2-40B4-BE49-F238E27FC236}">
                <a16:creationId xmlns:a16="http://schemas.microsoft.com/office/drawing/2014/main" id="{7F626CE5-989D-0778-F9E5-0F1692121EDE}"/>
              </a:ext>
            </a:extLst>
          </p:cNvPr>
          <p:cNvSpPr txBox="1"/>
          <p:nvPr/>
        </p:nvSpPr>
        <p:spPr>
          <a:xfrm>
            <a:off x="106926" y="1161208"/>
            <a:ext cx="4985027" cy="954107"/>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The next segment will begin at 2:35 p.m. ET. </a:t>
            </a:r>
          </a:p>
        </p:txBody>
      </p:sp>
      <p:sp>
        <p:nvSpPr>
          <p:cNvPr id="7" name="TextBox 6">
            <a:extLst>
              <a:ext uri="{FF2B5EF4-FFF2-40B4-BE49-F238E27FC236}">
                <a16:creationId xmlns:a16="http://schemas.microsoft.com/office/drawing/2014/main" id="{3EAC6964-6578-648B-BEDE-BF248E24F722}"/>
              </a:ext>
            </a:extLst>
          </p:cNvPr>
          <p:cNvSpPr txBox="1"/>
          <p:nvPr/>
        </p:nvSpPr>
        <p:spPr>
          <a:xfrm>
            <a:off x="188325" y="2476656"/>
            <a:ext cx="4903628" cy="2031325"/>
          </a:xfrm>
          <a:prstGeom prst="rect">
            <a:avLst/>
          </a:prstGeom>
          <a:noFill/>
        </p:spPr>
        <p:txBody>
          <a:bodyPr wrap="square" rtlCol="0">
            <a:spAutoFit/>
          </a:bodyPr>
          <a:lstStyle/>
          <a:p>
            <a:r>
              <a:rPr lang="en-US" b="1">
                <a:solidFill>
                  <a:srgbClr val="013B6B"/>
                </a:solidFill>
                <a:latin typeface="Open Sans" panose="020B0606030504020204" pitchFamily="34" charset="0"/>
                <a:ea typeface="Open Sans" panose="020B0606030504020204" pitchFamily="34" charset="0"/>
                <a:cs typeface="Open Sans" panose="020B0606030504020204" pitchFamily="34" charset="0"/>
              </a:rPr>
              <a:t>What’s Coming Up?</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Submit, Track and View Your Application</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Peer Review</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Notice of Award</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Monitoring &amp; Reporting Overview</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Useful Resources</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Q&amp;A Panel  </a:t>
            </a:r>
          </a:p>
        </p:txBody>
      </p:sp>
      <p:sp>
        <p:nvSpPr>
          <p:cNvPr id="9" name="TextBox 8">
            <a:extLst>
              <a:ext uri="{FF2B5EF4-FFF2-40B4-BE49-F238E27FC236}">
                <a16:creationId xmlns:a16="http://schemas.microsoft.com/office/drawing/2014/main" id="{5579161A-5440-156D-ED46-493B06085E73}"/>
              </a:ext>
            </a:extLst>
          </p:cNvPr>
          <p:cNvSpPr txBox="1"/>
          <p:nvPr/>
        </p:nvSpPr>
        <p:spPr>
          <a:xfrm>
            <a:off x="141909" y="4888738"/>
            <a:ext cx="5952566" cy="830997"/>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We hope you’ll join us tomorrow, November 14, 2024, from 1:00 – 4:00 P.M. ET for interactive activities and demos focused on pre-award resources, tools, and systems.</a:t>
            </a:r>
          </a:p>
        </p:txBody>
      </p:sp>
      <p:sp>
        <p:nvSpPr>
          <p:cNvPr id="6" name="TextBox 5">
            <a:extLst>
              <a:ext uri="{FF2B5EF4-FFF2-40B4-BE49-F238E27FC236}">
                <a16:creationId xmlns:a16="http://schemas.microsoft.com/office/drawing/2014/main" id="{2C90125E-5C3F-6645-AC4D-85B4D1A9C18F}"/>
              </a:ext>
            </a:extLst>
          </p:cNvPr>
          <p:cNvSpPr txBox="1"/>
          <p:nvPr/>
        </p:nvSpPr>
        <p:spPr>
          <a:xfrm>
            <a:off x="0" y="6165854"/>
            <a:ext cx="12188951" cy="338554"/>
          </a:xfrm>
          <a:prstGeom prst="rect">
            <a:avLst/>
          </a:prstGeom>
          <a:solidFill>
            <a:schemeClr val="bg1"/>
          </a:solidFill>
          <a:ln w="19050">
            <a:solidFill>
              <a:schemeClr val="tx1"/>
            </a:solidFill>
          </a:ln>
        </p:spPr>
        <p:txBody>
          <a:bodyPr wrap="square" rtlCol="0">
            <a:spAutoFit/>
          </a:bodyPr>
          <a:lstStyle/>
          <a:p>
            <a:pPr algn="ctr"/>
            <a:r>
              <a:rPr lang="en-US" sz="16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the meantime, check out the newly redesigned NIH Grants &amp; Funding Website at </a:t>
            </a:r>
            <a:r>
              <a:rPr lang="en-US" sz="1600">
                <a:latin typeface="Open Sans" panose="020B0606030504020204" pitchFamily="34" charset="0"/>
                <a:ea typeface="Open Sans" panose="020B0606030504020204" pitchFamily="34" charset="0"/>
                <a:cs typeface="Open Sans" panose="020B0606030504020204" pitchFamily="34" charset="0"/>
                <a:hlinkClick r:id="rId5"/>
              </a:rPr>
              <a:t>https://grants.nih.gov</a:t>
            </a:r>
            <a:r>
              <a:rPr lang="en-US" sz="1600">
                <a:latin typeface="Open Sans" panose="020B0606030504020204" pitchFamily="34" charset="0"/>
                <a:ea typeface="Open Sans" panose="020B0606030504020204" pitchFamily="34" charset="0"/>
                <a:cs typeface="Open Sans" panose="020B0606030504020204" pitchFamily="34" charset="0"/>
              </a:rPr>
              <a:t>.</a:t>
            </a:r>
          </a:p>
        </p:txBody>
      </p:sp>
      <p:sp>
        <p:nvSpPr>
          <p:cNvPr id="11" name="TextBox 10">
            <a:extLst>
              <a:ext uri="{FF2B5EF4-FFF2-40B4-BE49-F238E27FC236}">
                <a16:creationId xmlns:a16="http://schemas.microsoft.com/office/drawing/2014/main" id="{7B93EE54-7254-9B2E-526A-7254B1080E3C}"/>
              </a:ext>
            </a:extLst>
          </p:cNvPr>
          <p:cNvSpPr txBox="1"/>
          <p:nvPr/>
        </p:nvSpPr>
        <p:spPr>
          <a:xfrm>
            <a:off x="8975482" y="286956"/>
            <a:ext cx="2984085" cy="738664"/>
          </a:xfrm>
          <a:prstGeom prst="rect">
            <a:avLst/>
          </a:prstGeom>
          <a:noFill/>
        </p:spPr>
        <p:txBody>
          <a:bodyPr wrap="square" rtlCol="0">
            <a:spAutoFit/>
          </a:bodyPr>
          <a:lstStyle/>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Can you guess what this image is? </a:t>
            </a:r>
          </a:p>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If you said a zebrafish larva, you are correct. </a:t>
            </a:r>
          </a:p>
        </p:txBody>
      </p:sp>
      <p:sp>
        <p:nvSpPr>
          <p:cNvPr id="10" name="TextBox 9">
            <a:extLst>
              <a:ext uri="{FF2B5EF4-FFF2-40B4-BE49-F238E27FC236}">
                <a16:creationId xmlns:a16="http://schemas.microsoft.com/office/drawing/2014/main" id="{2B473EF7-4B29-689D-70F8-03C75DE5FB75}"/>
              </a:ext>
            </a:extLst>
          </p:cNvPr>
          <p:cNvSpPr txBox="1"/>
          <p:nvPr/>
        </p:nvSpPr>
        <p:spPr>
          <a:xfrm>
            <a:off x="10128268" y="948519"/>
            <a:ext cx="2175375" cy="1046440"/>
          </a:xfrm>
          <a:prstGeom prst="rect">
            <a:avLst/>
          </a:prstGeom>
          <a:noFill/>
        </p:spPr>
        <p:txBody>
          <a:bodyPr wrap="square" rtlCol="0">
            <a:spAutoFit/>
          </a:bodyPr>
          <a:lstStyle/>
          <a:p>
            <a:r>
              <a:rPr lang="en-US" sz="1200">
                <a:solidFill>
                  <a:schemeClr val="accent4"/>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NIGMS/NIH Gallery: https://images.nigms.nih.gov/pages/DetailPage.aspx?imageid2=5881</a:t>
            </a:r>
            <a:endParaRPr lang="en-US" sz="120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endParaRPr lang="en-US" sz="1400">
              <a:solidFill>
                <a:schemeClr val="bg1"/>
              </a:solidFill>
            </a:endParaRPr>
          </a:p>
        </p:txBody>
      </p:sp>
    </p:spTree>
    <p:custDataLst>
      <p:tags r:id="rId1"/>
    </p:custDataLst>
    <p:extLst>
      <p:ext uri="{BB962C8B-B14F-4D97-AF65-F5344CB8AC3E}">
        <p14:creationId xmlns:p14="http://schemas.microsoft.com/office/powerpoint/2010/main" val="1048863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8DA5E17-EBAB-37CA-7A49-4CD2D731292D}"/>
              </a:ext>
            </a:extLst>
          </p:cNvPr>
          <p:cNvSpPr>
            <a:spLocks noGrp="1"/>
          </p:cNvSpPr>
          <p:nvPr>
            <p:ph idx="1"/>
          </p:nvPr>
        </p:nvSpPr>
        <p:spPr>
          <a:xfrm>
            <a:off x="6519582" y="1551010"/>
            <a:ext cx="5044240" cy="4351338"/>
          </a:xfrm>
        </p:spPr>
        <p:txBody>
          <a:bodyPr>
            <a:normAutofit/>
          </a:bodyPr>
          <a:lstStyle/>
          <a:p>
            <a:pPr marL="0" indent="0">
              <a:buNone/>
            </a:pPr>
            <a:endParaRPr lang="en-US" sz="1800"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Submit, Track, and View Your Application</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Peer Review</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Award</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Monitoring and Reporting</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Useful Resources</a:t>
            </a:r>
          </a:p>
          <a:p>
            <a:pPr marL="285750" indent="-285750">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Q&amp;A Expert Panel</a:t>
            </a:r>
          </a:p>
          <a:p>
            <a:pPr marL="285750" indent="-285750">
              <a:buFont typeface="Arial" panose="020B0604020202020204" pitchFamily="34" charset="0"/>
              <a:buChar char="•"/>
            </a:pPr>
            <a:endParaRPr lang="en-US" sz="2400"/>
          </a:p>
          <a:p>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768792" y="1362648"/>
            <a:ext cx="5862917" cy="1325563"/>
          </a:xfrm>
          <a:noFill/>
        </p:spPr>
        <p:txBody>
          <a:bodyPr vert="horz" lIns="91440" tIns="45720" rIns="91440" bIns="45720" rtlCol="0" anchor="b">
            <a:noAutofit/>
          </a:bodyPr>
          <a:lstStyle/>
          <a:p>
            <a:pPr algn="l">
              <a:lnSpc>
                <a:spcPct val="90000"/>
              </a:lnSpc>
            </a:pPr>
            <a:r>
              <a:rPr lang="en-US" sz="4000"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NIH GRANTS </a:t>
            </a:r>
            <a:br>
              <a:rPr lang="en-US" sz="4000"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4000"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PROCESS PRIMER</a:t>
            </a:r>
            <a:br>
              <a:rPr lang="en-US" sz="4000"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4000" b="1">
                <a:solidFill>
                  <a:srgbClr val="20558A"/>
                </a:solidFill>
                <a:latin typeface="Open Sans ExtraBold" panose="020B0906030804020204" pitchFamily="34" charset="0"/>
                <a:ea typeface="Open Sans ExtraBold" panose="020B0906030804020204" pitchFamily="34" charset="0"/>
                <a:cs typeface="Open Sans ExtraBold" panose="020B0906030804020204" pitchFamily="34" charset="0"/>
              </a:rPr>
              <a:t>Part One: </a:t>
            </a:r>
            <a:br>
              <a:rPr lang="en-US" sz="4000" b="1">
                <a:solidFill>
                  <a:srgbClr val="20558A"/>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4000" b="1">
                <a:solidFill>
                  <a:srgbClr val="20558A"/>
                </a:solidFill>
                <a:latin typeface="Open Sans ExtraBold" panose="020B0906030804020204" pitchFamily="34" charset="0"/>
                <a:ea typeface="Open Sans ExtraBold" panose="020B0906030804020204" pitchFamily="34" charset="0"/>
                <a:cs typeface="Open Sans ExtraBold" panose="020B0906030804020204" pitchFamily="34" charset="0"/>
              </a:rPr>
              <a:t>An Overview</a:t>
            </a:r>
          </a:p>
        </p:txBody>
      </p:sp>
      <p:sp>
        <p:nvSpPr>
          <p:cNvPr id="7" name="TextBox 6">
            <a:extLst>
              <a:ext uri="{FF2B5EF4-FFF2-40B4-BE49-F238E27FC236}">
                <a16:creationId xmlns:a16="http://schemas.microsoft.com/office/drawing/2014/main" id="{C61A0D27-2391-17E3-3B59-FBBFF9F3CA61}"/>
              </a:ext>
            </a:extLst>
          </p:cNvPr>
          <p:cNvSpPr txBox="1"/>
          <p:nvPr/>
        </p:nvSpPr>
        <p:spPr>
          <a:xfrm>
            <a:off x="6519581" y="892829"/>
            <a:ext cx="5044239" cy="523220"/>
          </a:xfrm>
          <a:prstGeom prst="rect">
            <a:avLst/>
          </a:prstGeom>
          <a:solidFill>
            <a:srgbClr val="20558A"/>
          </a:solidFill>
        </p:spPr>
        <p:txBody>
          <a:bodyPr wrap="square" rtlCol="0">
            <a:spAutoFit/>
          </a:bodyPr>
          <a:lstStyle/>
          <a:p>
            <a:r>
              <a:rPr lang="en-US" sz="2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AGENDA (2</a:t>
            </a:r>
            <a:r>
              <a:rPr lang="en-US" sz="2800" b="1" baseline="300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nd</a:t>
            </a:r>
            <a:r>
              <a:rPr lang="en-US" sz="2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Segment)</a:t>
            </a:r>
          </a:p>
        </p:txBody>
      </p:sp>
      <p:cxnSp>
        <p:nvCxnSpPr>
          <p:cNvPr id="12" name="Straight Connector 11">
            <a:extLst>
              <a:ext uri="{FF2B5EF4-FFF2-40B4-BE49-F238E27FC236}">
                <a16:creationId xmlns:a16="http://schemas.microsoft.com/office/drawing/2014/main" id="{81CCE61B-1EFD-5FBD-65AD-008DC2088F62}"/>
              </a:ext>
              <a:ext uri="{C183D7F6-B498-43B3-948B-1728B52AA6E4}">
                <adec:decorative xmlns:adec="http://schemas.microsoft.com/office/drawing/2017/decorative" val="1"/>
              </a:ext>
            </a:extLst>
          </p:cNvPr>
          <p:cNvCxnSpPr>
            <a:cxnSpLocks/>
          </p:cNvCxnSpPr>
          <p:nvPr/>
        </p:nvCxnSpPr>
        <p:spPr>
          <a:xfrm>
            <a:off x="5862917" y="892829"/>
            <a:ext cx="0" cy="5123995"/>
          </a:xfrm>
          <a:prstGeom prst="line">
            <a:avLst/>
          </a:prstGeom>
          <a:ln w="28575"/>
        </p:spPr>
        <p:style>
          <a:lnRef idx="1">
            <a:schemeClr val="dk1"/>
          </a:lnRef>
          <a:fillRef idx="0">
            <a:schemeClr val="dk1"/>
          </a:fillRef>
          <a:effectRef idx="0">
            <a:schemeClr val="dk1"/>
          </a:effectRef>
          <a:fontRef idx="minor">
            <a:schemeClr val="tx1"/>
          </a:fontRef>
        </p:style>
      </p:cxnSp>
      <p:grpSp>
        <p:nvGrpSpPr>
          <p:cNvPr id="4" name="Group 3" descr="Photo and text of Moderator:&#10;Megan Columbus&#10;Director&#10;Division of Communications and Outreach&#10;Office of Extramural Research (OER), NIH&#10;&#10;">
            <a:extLst>
              <a:ext uri="{FF2B5EF4-FFF2-40B4-BE49-F238E27FC236}">
                <a16:creationId xmlns:a16="http://schemas.microsoft.com/office/drawing/2014/main" id="{FCA9DFDC-2C6C-0F5B-B8D8-0369D910D078}"/>
              </a:ext>
              <a:ext uri="{C183D7F6-B498-43B3-948B-1728B52AA6E4}">
                <adec:decorative xmlns:adec="http://schemas.microsoft.com/office/drawing/2017/decorative" val="0"/>
              </a:ext>
            </a:extLst>
          </p:cNvPr>
          <p:cNvGrpSpPr/>
          <p:nvPr/>
        </p:nvGrpSpPr>
        <p:grpSpPr>
          <a:xfrm>
            <a:off x="945368" y="2757919"/>
            <a:ext cx="3985217" cy="3409799"/>
            <a:chOff x="977778" y="2879184"/>
            <a:chExt cx="3829611" cy="3322440"/>
          </a:xfrm>
        </p:grpSpPr>
        <p:sp>
          <p:nvSpPr>
            <p:cNvPr id="5" name="TextBox 4" descr="Black and white photo of Megan Columbus, Director, Division of Communications and Outreach">
              <a:extLst>
                <a:ext uri="{FF2B5EF4-FFF2-40B4-BE49-F238E27FC236}">
                  <a16:creationId xmlns:a16="http://schemas.microsoft.com/office/drawing/2014/main" id="{61CF00EE-E7BB-F529-A725-7067E13F623E}"/>
                </a:ext>
              </a:extLst>
            </p:cNvPr>
            <p:cNvSpPr txBox="1"/>
            <p:nvPr/>
          </p:nvSpPr>
          <p:spPr>
            <a:xfrm>
              <a:off x="1044936" y="4704232"/>
              <a:ext cx="3661354" cy="1354217"/>
            </a:xfrm>
            <a:prstGeom prst="rect">
              <a:avLst/>
            </a:prstGeom>
            <a:noFill/>
          </p:spPr>
          <p:txBody>
            <a:bodyPr wrap="square" rtlCol="0">
              <a:spAutoFit/>
            </a:bodyPr>
            <a:lstStyle/>
            <a:p>
              <a:pPr algn="ctr"/>
              <a:r>
                <a:rPr lang="en-US" b="1"/>
                <a:t>Megan Columbus</a:t>
              </a:r>
            </a:p>
            <a:p>
              <a:pPr algn="ctr"/>
              <a:r>
                <a:rPr lang="en-US" sz="1600"/>
                <a:t>Director</a:t>
              </a:r>
            </a:p>
            <a:p>
              <a:pPr algn="ctr"/>
              <a:r>
                <a:rPr lang="en-US" sz="1600"/>
                <a:t>Division of Communications and Outreach</a:t>
              </a:r>
            </a:p>
            <a:p>
              <a:pPr algn="ctr"/>
              <a:endParaRPr lang="en-US" sz="1600"/>
            </a:p>
            <a:p>
              <a:pPr algn="ctr"/>
              <a:r>
                <a:rPr lang="en-US" sz="1600"/>
                <a:t>Office of Extramural Research (OER), NIH</a:t>
              </a:r>
            </a:p>
          </p:txBody>
        </p:sp>
        <p:sp>
          <p:nvSpPr>
            <p:cNvPr id="11" name="TextBox 10">
              <a:extLst>
                <a:ext uri="{FF2B5EF4-FFF2-40B4-BE49-F238E27FC236}">
                  <a16:creationId xmlns:a16="http://schemas.microsoft.com/office/drawing/2014/main" id="{D2CD40C0-47AF-7CBF-DAE1-C67CC8E87EA7}"/>
                </a:ext>
              </a:extLst>
            </p:cNvPr>
            <p:cNvSpPr txBox="1"/>
            <p:nvPr/>
          </p:nvSpPr>
          <p:spPr>
            <a:xfrm>
              <a:off x="1078189" y="2923452"/>
              <a:ext cx="3594848" cy="461665"/>
            </a:xfrm>
            <a:prstGeom prst="rect">
              <a:avLst/>
            </a:prstGeom>
            <a:noFill/>
            <a:ln>
              <a:noFill/>
            </a:ln>
          </p:spPr>
          <p:txBody>
            <a:bodyPr wrap="square" rtlCol="0">
              <a:spAutoFit/>
            </a:bodyPr>
            <a:lstStyle/>
            <a:p>
              <a:pPr algn="ctr"/>
              <a:r>
                <a:rPr lang="en-US" sz="2400" b="1">
                  <a:solidFill>
                    <a:srgbClr val="0F7FC9"/>
                  </a:solidFill>
                </a:rPr>
                <a:t>MODERATOR</a:t>
              </a:r>
            </a:p>
          </p:txBody>
        </p:sp>
        <p:pic>
          <p:nvPicPr>
            <p:cNvPr id="13" name="Picture 12" descr="Black and white photo of Megan Columbus">
              <a:extLst>
                <a:ext uri="{FF2B5EF4-FFF2-40B4-BE49-F238E27FC236}">
                  <a16:creationId xmlns:a16="http://schemas.microsoft.com/office/drawing/2014/main" id="{73F7A603-7FC3-674C-AF25-02EC0F5D7D76}"/>
                </a:ext>
              </a:extLst>
            </p:cNvPr>
            <p:cNvPicPr>
              <a:picLocks noChangeAspect="1"/>
            </p:cNvPicPr>
            <p:nvPr/>
          </p:nvPicPr>
          <p:blipFill>
            <a:blip r:embed="rId4"/>
            <a:stretch>
              <a:fillRect/>
            </a:stretch>
          </p:blipFill>
          <p:spPr>
            <a:xfrm>
              <a:off x="1874931" y="3454826"/>
              <a:ext cx="2001364" cy="1249406"/>
            </a:xfrm>
            <a:prstGeom prst="rect">
              <a:avLst/>
            </a:prstGeom>
          </p:spPr>
        </p:pic>
        <p:sp>
          <p:nvSpPr>
            <p:cNvPr id="14" name="Rectangle 13">
              <a:extLst>
                <a:ext uri="{FF2B5EF4-FFF2-40B4-BE49-F238E27FC236}">
                  <a16:creationId xmlns:a16="http://schemas.microsoft.com/office/drawing/2014/main" id="{AA146624-86C6-6A15-8906-37E10223807B}"/>
                </a:ext>
              </a:extLst>
            </p:cNvPr>
            <p:cNvSpPr/>
            <p:nvPr/>
          </p:nvSpPr>
          <p:spPr>
            <a:xfrm>
              <a:off x="977778" y="2879184"/>
              <a:ext cx="3829611" cy="3322440"/>
            </a:xfrm>
            <a:prstGeom prst="rect">
              <a:avLst/>
            </a:prstGeom>
            <a:noFill/>
            <a:ln w="5715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grpSp>
    </p:spTree>
    <p:custDataLst>
      <p:tags r:id="rId1"/>
    </p:custDataLst>
    <p:extLst>
      <p:ext uri="{BB962C8B-B14F-4D97-AF65-F5344CB8AC3E}">
        <p14:creationId xmlns:p14="http://schemas.microsoft.com/office/powerpoint/2010/main" val="5560527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image of a person working on a computer with images of computer icons">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6144" r="6144"/>
          <a:stretch/>
        </p:blipFill>
        <p:spPr>
          <a:xfrm>
            <a:off x="3190627"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439271" y="-1766046"/>
            <a:ext cx="9669642" cy="369202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a:t>
            </a:r>
            <a:br>
              <a:rPr lang="en-US" sz="4800" b="1">
                <a:solidFill>
                  <a:schemeClr val="tx2">
                    <a:lumMod val="75000"/>
                  </a:schemeClr>
                </a:solidFill>
              </a:rPr>
            </a:br>
            <a:r>
              <a:rPr lang="en-US" sz="4800" b="1">
                <a:solidFill>
                  <a:srgbClr val="20558A"/>
                </a:solidFill>
              </a:rPr>
              <a:t>SUBMIT</a:t>
            </a:r>
          </a:p>
        </p:txBody>
      </p:sp>
      <p:sp>
        <p:nvSpPr>
          <p:cNvPr id="5" name="TextBox 4">
            <a:extLst>
              <a:ext uri="{FF2B5EF4-FFF2-40B4-BE49-F238E27FC236}">
                <a16:creationId xmlns:a16="http://schemas.microsoft.com/office/drawing/2014/main" id="{350BAD02-64A5-8A29-6ADA-AB70D80BEA55}"/>
              </a:ext>
            </a:extLst>
          </p:cNvPr>
          <p:cNvSpPr txBox="1"/>
          <p:nvPr/>
        </p:nvSpPr>
        <p:spPr>
          <a:xfrm>
            <a:off x="-770265" y="2656531"/>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3" name="Group 2" descr="Photo and text of:&#10;Michelle Timmerman, Ph.D. &#10;Associate Director &amp; &#10;Guide Liaison Officer&#10;Division of Receipt and Referral (DRR)&#10;&#10;Center for Scientific Review (CSR), NIH&#10;&#10;&#10;Office of Extramural Research (OER), NIH&#10;">
            <a:extLst>
              <a:ext uri="{FF2B5EF4-FFF2-40B4-BE49-F238E27FC236}">
                <a16:creationId xmlns:a16="http://schemas.microsoft.com/office/drawing/2014/main" id="{53E08E94-2878-3C8E-EF49-ACC7F1BFAFC7}"/>
              </a:ext>
            </a:extLst>
          </p:cNvPr>
          <p:cNvGrpSpPr/>
          <p:nvPr/>
        </p:nvGrpSpPr>
        <p:grpSpPr>
          <a:xfrm>
            <a:off x="220409" y="3307903"/>
            <a:ext cx="3514726" cy="3197245"/>
            <a:chOff x="220409" y="3307903"/>
            <a:chExt cx="3514726" cy="3197245"/>
          </a:xfrm>
        </p:grpSpPr>
        <p:sp>
          <p:nvSpPr>
            <p:cNvPr id="6" name="TextBox 5">
              <a:extLst>
                <a:ext uri="{FF2B5EF4-FFF2-40B4-BE49-F238E27FC236}">
                  <a16:creationId xmlns:a16="http://schemas.microsoft.com/office/drawing/2014/main" id="{9175FB79-0393-CC08-0F83-8E006D50DC67}"/>
                </a:ext>
              </a:extLst>
            </p:cNvPr>
            <p:cNvSpPr txBox="1"/>
            <p:nvPr/>
          </p:nvSpPr>
          <p:spPr>
            <a:xfrm>
              <a:off x="220409" y="4935488"/>
              <a:ext cx="3514726" cy="1569660"/>
            </a:xfrm>
            <a:prstGeom prst="rect">
              <a:avLst/>
            </a:prstGeom>
            <a:noFill/>
          </p:spPr>
          <p:txBody>
            <a:bodyPr wrap="square" rtlCol="0">
              <a:spAutoFit/>
            </a:bodyPr>
            <a:lstStyle/>
            <a:p>
              <a:pPr algn="ctr"/>
              <a:r>
                <a:rPr lang="en-US" sz="1600" b="1"/>
                <a:t>Michelle Timmerman, Ph.D. </a:t>
              </a:r>
            </a:p>
            <a:p>
              <a:pPr algn="ctr"/>
              <a:r>
                <a:rPr lang="en-US" sz="1600"/>
                <a:t>Associate Director &amp; </a:t>
              </a:r>
            </a:p>
            <a:p>
              <a:pPr algn="ctr"/>
              <a:r>
                <a:rPr lang="en-US" sz="1600"/>
                <a:t>Guide Liaison Officer</a:t>
              </a:r>
            </a:p>
            <a:p>
              <a:pPr algn="ctr"/>
              <a:r>
                <a:rPr lang="en-US" sz="1600"/>
                <a:t>Division of Receipt and Referral (DRR)</a:t>
              </a:r>
            </a:p>
            <a:p>
              <a:pPr algn="ctr"/>
              <a:endParaRPr lang="en-US" sz="1600"/>
            </a:p>
            <a:p>
              <a:pPr algn="ctr"/>
              <a:r>
                <a:rPr lang="en-US" sz="1600"/>
                <a:t>Center for Scientific Review (CSR), NIH</a:t>
              </a:r>
            </a:p>
          </p:txBody>
        </p:sp>
        <p:pic>
          <p:nvPicPr>
            <p:cNvPr id="7" name="Picture 6" descr="Black and white photo of Michelle Timmerman, Ph.D.">
              <a:extLst>
                <a:ext uri="{FF2B5EF4-FFF2-40B4-BE49-F238E27FC236}">
                  <a16:creationId xmlns:a16="http://schemas.microsoft.com/office/drawing/2014/main" id="{EB99F527-6938-E3CF-4F93-7F852E10D2C7}"/>
                </a:ext>
              </a:extLst>
            </p:cNvPr>
            <p:cNvPicPr>
              <a:picLocks noChangeAspect="1"/>
            </p:cNvPicPr>
            <p:nvPr/>
          </p:nvPicPr>
          <p:blipFill>
            <a:blip r:embed="rId5"/>
            <a:stretch>
              <a:fillRect/>
            </a:stretch>
          </p:blipFill>
          <p:spPr>
            <a:xfrm>
              <a:off x="671317" y="3307903"/>
              <a:ext cx="2356642" cy="1489125"/>
            </a:xfrm>
            <a:prstGeom prst="rect">
              <a:avLst/>
            </a:prstGeom>
          </p:spPr>
        </p:pic>
      </p:grpSp>
      <p:cxnSp>
        <p:nvCxnSpPr>
          <p:cNvPr id="8" name="Straight Connector 7">
            <a:extLst>
              <a:ext uri="{FF2B5EF4-FFF2-40B4-BE49-F238E27FC236}">
                <a16:creationId xmlns:a16="http://schemas.microsoft.com/office/drawing/2014/main" id="{C7426ABC-E815-B1C2-8744-FA69219B505F}"/>
              </a:ext>
              <a:ext uri="{C183D7F6-B498-43B3-948B-1728B52AA6E4}">
                <adec:decorative xmlns:adec="http://schemas.microsoft.com/office/drawing/2017/decorative" val="1"/>
              </a:ext>
            </a:extLst>
          </p:cNvPr>
          <p:cNvCxnSpPr/>
          <p:nvPr/>
        </p:nvCxnSpPr>
        <p:spPr>
          <a:xfrm>
            <a:off x="543134" y="2411506"/>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32239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13253" cy="1081342"/>
          </a:xfrm>
          <a:solidFill>
            <a:srgbClr val="20558A"/>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Submit</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400049" y="2102555"/>
            <a:ext cx="7730080" cy="4351338"/>
          </a:xfrm>
        </p:spPr>
        <p:txBody>
          <a:bodyPr>
            <a:normAutofit/>
          </a:bodyPr>
          <a:lstStyle/>
          <a:p>
            <a:pPr>
              <a:lnSpc>
                <a:spcPct val="100000"/>
              </a:lnSpc>
            </a:pPr>
            <a:r>
              <a:rPr lang="en-US">
                <a:latin typeface="Open Sans Light"/>
                <a:ea typeface="Open Sans Light"/>
                <a:cs typeface="Open Sans Light"/>
              </a:rPr>
              <a:t>Submission and systems</a:t>
            </a:r>
            <a:endParaRPr lang="en-US"/>
          </a:p>
          <a:p>
            <a:pPr>
              <a:lnSpc>
                <a:spcPct val="100000"/>
              </a:lnSpc>
            </a:pPr>
            <a:r>
              <a:rPr lang="en-US">
                <a:latin typeface="Open Sans Light"/>
                <a:ea typeface="Open Sans Light"/>
                <a:cs typeface="Open Sans Light"/>
              </a:rPr>
              <a:t>Checking for completeness: What computers check and what people check</a:t>
            </a:r>
          </a:p>
          <a:p>
            <a:pPr>
              <a:lnSpc>
                <a:spcPct val="100000"/>
              </a:lnSpc>
            </a:pPr>
            <a:r>
              <a:rPr lang="en-US">
                <a:latin typeface="Open Sans Light"/>
                <a:ea typeface="Open Sans Light"/>
                <a:cs typeface="Open Sans Light"/>
              </a:rPr>
              <a:t>Submission policies</a:t>
            </a:r>
          </a:p>
          <a:p>
            <a:pPr marL="0" indent="0">
              <a:lnSpc>
                <a:spcPct val="100000"/>
              </a:lnSpc>
              <a:buNone/>
            </a:pPr>
            <a:endParaRPr lang="en-US">
              <a:latin typeface="Open Sans Light"/>
              <a:ea typeface="Open Sans Light"/>
              <a:cs typeface="Open Sans Light"/>
            </a:endParaRPr>
          </a:p>
          <a:p>
            <a:pPr marL="0" indent="0">
              <a:buNone/>
            </a:pPr>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3523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3523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
        <p:nvSpPr>
          <p:cNvPr id="22" name="TextBox 21">
            <a:extLst>
              <a:ext uri="{FF2B5EF4-FFF2-40B4-BE49-F238E27FC236}">
                <a16:creationId xmlns:a16="http://schemas.microsoft.com/office/drawing/2014/main" id="{A6D13B87-062B-69A5-28BC-CC4C2C83077C}"/>
              </a:ext>
            </a:extLst>
          </p:cNvPr>
          <p:cNvSpPr txBox="1"/>
          <p:nvPr/>
        </p:nvSpPr>
        <p:spPr>
          <a:xfrm>
            <a:off x="8115300" y="2217197"/>
            <a:ext cx="3734193" cy="1077218"/>
          </a:xfrm>
          <a:prstGeom prst="rect">
            <a:avLst/>
          </a:prstGeom>
          <a:noFill/>
          <a:ln w="28575">
            <a:solidFill>
              <a:srgbClr val="94C4C1"/>
            </a:solidFill>
          </a:ln>
        </p:spPr>
        <p:txBody>
          <a:bodyPr wrap="square" rtlCol="0">
            <a:spAutoFit/>
          </a:bodyPr>
          <a:lstStyle/>
          <a:p>
            <a:r>
              <a:rPr lang="en-US" sz="2400">
                <a:latin typeface="Open Sans Light" panose="020B0306030504020204" pitchFamily="34" charset="0"/>
                <a:ea typeface="Open Sans Light" panose="020B0306030504020204" pitchFamily="34" charset="0"/>
                <a:cs typeface="Open Sans Light" panose="020B0306030504020204" pitchFamily="34" charset="0"/>
              </a:rPr>
              <a:t>Helpful Resource: </a:t>
            </a:r>
          </a:p>
          <a:p>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Submit | Grants &amp; Funding (nih.gov)</a:t>
            </a: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4" name="Group 3" descr="NIH Grants Process depicted by six boxes laid out horizontally across an arrow. The boxes are labeled Plan to Apply, Write Application, Submit, Review, Award, and Monitoring and Reporting.&#10;&#10;-Gold outline around Submit box">
            <a:extLst>
              <a:ext uri="{FF2B5EF4-FFF2-40B4-BE49-F238E27FC236}">
                <a16:creationId xmlns:a16="http://schemas.microsoft.com/office/drawing/2014/main" id="{DA635A81-C9BD-9219-CB7D-8A3EC8620F02}"/>
              </a:ext>
            </a:extLst>
          </p:cNvPr>
          <p:cNvGrpSpPr/>
          <p:nvPr/>
        </p:nvGrpSpPr>
        <p:grpSpPr>
          <a:xfrm>
            <a:off x="2518410" y="4486275"/>
            <a:ext cx="7307580" cy="2204085"/>
            <a:chOff x="0" y="45421"/>
            <a:chExt cx="12117095" cy="5137235"/>
          </a:xfrm>
        </p:grpSpPr>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9327F45C-0CD3-1273-7C69-A6BE6741CEE9}"/>
                </a:ext>
              </a:extLst>
            </p:cNvPr>
            <p:cNvGrpSpPr/>
            <p:nvPr/>
          </p:nvGrpSpPr>
          <p:grpSpPr>
            <a:xfrm>
              <a:off x="0" y="45421"/>
              <a:ext cx="12117095" cy="5137235"/>
              <a:chOff x="0" y="45421"/>
              <a:chExt cx="12117095" cy="5137235"/>
            </a:xfrm>
          </p:grpSpPr>
          <p:sp>
            <p:nvSpPr>
              <p:cNvPr id="14" name="Arrow: Right 13">
                <a:extLst>
                  <a:ext uri="{FF2B5EF4-FFF2-40B4-BE49-F238E27FC236}">
                    <a16:creationId xmlns:a16="http://schemas.microsoft.com/office/drawing/2014/main" id="{DABBE57C-F88F-6A7C-A93C-6BFAEBB09C8E}"/>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5" name="Group 14" descr="The NIH Grants Process includes the following phases: Plan to Apply; Write Application; Submit; Review; Award; and Post-Award Monitoring and Reporting.">
                <a:extLst>
                  <a:ext uri="{FF2B5EF4-FFF2-40B4-BE49-F238E27FC236}">
                    <a16:creationId xmlns:a16="http://schemas.microsoft.com/office/drawing/2014/main" id="{977910BD-5CA5-C165-0C87-BD7EBA8E2968}"/>
                  </a:ext>
                </a:extLst>
              </p:cNvPr>
              <p:cNvGrpSpPr/>
              <p:nvPr/>
            </p:nvGrpSpPr>
            <p:grpSpPr>
              <a:xfrm>
                <a:off x="158986" y="1575552"/>
                <a:ext cx="11665212" cy="2054894"/>
                <a:chOff x="158986" y="1575552"/>
                <a:chExt cx="11665212" cy="2054894"/>
              </a:xfrm>
            </p:grpSpPr>
            <p:sp>
              <p:nvSpPr>
                <p:cNvPr id="16" name="Freeform: Shape 15">
                  <a:extLst>
                    <a:ext uri="{FF2B5EF4-FFF2-40B4-BE49-F238E27FC236}">
                      <a16:creationId xmlns:a16="http://schemas.microsoft.com/office/drawing/2014/main" id="{F2BCB222-61C9-912D-CD2E-100AC030C238}"/>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17" name="Freeform: Shape 16">
                  <a:extLst>
                    <a:ext uri="{FF2B5EF4-FFF2-40B4-BE49-F238E27FC236}">
                      <a16:creationId xmlns:a16="http://schemas.microsoft.com/office/drawing/2014/main" id="{B25A1648-848F-89C1-DE74-9C11F3792B05}"/>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Plan to Apply</a:t>
                  </a:r>
                </a:p>
              </p:txBody>
            </p:sp>
            <p:sp>
              <p:nvSpPr>
                <p:cNvPr id="18" name="Freeform: Shape 17">
                  <a:extLst>
                    <a:ext uri="{FF2B5EF4-FFF2-40B4-BE49-F238E27FC236}">
                      <a16:creationId xmlns:a16="http://schemas.microsoft.com/office/drawing/2014/main" id="{E9D39B01-8632-1037-4A2A-D3523B3454C7}"/>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19" name="Freeform: Shape 18">
                  <a:extLst>
                    <a:ext uri="{FF2B5EF4-FFF2-40B4-BE49-F238E27FC236}">
                      <a16:creationId xmlns:a16="http://schemas.microsoft.com/office/drawing/2014/main" id="{5F11CFFC-91EC-FC18-DCD2-C63058EC84E7}"/>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20" name="Freeform: Shape 19">
                  <a:extLst>
                    <a:ext uri="{FF2B5EF4-FFF2-40B4-BE49-F238E27FC236}">
                      <a16:creationId xmlns:a16="http://schemas.microsoft.com/office/drawing/2014/main" id="{2BBB1612-8878-4721-5522-6FF7C4C4092C}"/>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1" name="Freeform: Shape 20">
                  <a:extLst>
                    <a:ext uri="{FF2B5EF4-FFF2-40B4-BE49-F238E27FC236}">
                      <a16:creationId xmlns:a16="http://schemas.microsoft.com/office/drawing/2014/main" id="{B857A9A9-7597-B3DB-EDE9-27C49C8EDDC4}"/>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7" name="Group 6">
              <a:extLst>
                <a:ext uri="{FF2B5EF4-FFF2-40B4-BE49-F238E27FC236}">
                  <a16:creationId xmlns:a16="http://schemas.microsoft.com/office/drawing/2014/main" id="{61A3C9C4-823B-1F17-EDBA-37DF4F32AC63}"/>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8" name="Graphic 7" descr="Pencil outline">
                <a:extLst>
                  <a:ext uri="{FF2B5EF4-FFF2-40B4-BE49-F238E27FC236}">
                    <a16:creationId xmlns:a16="http://schemas.microsoft.com/office/drawing/2014/main" id="{81667602-A2D5-22FC-B95B-05C82B6B05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719" y="1699581"/>
                <a:ext cx="871323" cy="903418"/>
              </a:xfrm>
              <a:prstGeom prst="rect">
                <a:avLst/>
              </a:prstGeom>
            </p:spPr>
          </p:pic>
          <p:pic>
            <p:nvPicPr>
              <p:cNvPr id="9" name="Graphic 8" descr="Lightbulb and gear outline">
                <a:extLst>
                  <a:ext uri="{FF2B5EF4-FFF2-40B4-BE49-F238E27FC236}">
                    <a16:creationId xmlns:a16="http://schemas.microsoft.com/office/drawing/2014/main" id="{A43E12DB-AD86-410F-2673-AFA59D844A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463" y="1730065"/>
                <a:ext cx="878374" cy="910729"/>
              </a:xfrm>
              <a:prstGeom prst="rect">
                <a:avLst/>
              </a:prstGeom>
            </p:spPr>
          </p:pic>
          <p:pic>
            <p:nvPicPr>
              <p:cNvPr id="10" name="Graphic 9" descr="Internet outline">
                <a:extLst>
                  <a:ext uri="{FF2B5EF4-FFF2-40B4-BE49-F238E27FC236}">
                    <a16:creationId xmlns:a16="http://schemas.microsoft.com/office/drawing/2014/main" id="{C423D512-B7B0-12FB-11FE-A015CE2F5EE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02829" y="1639029"/>
                <a:ext cx="929724" cy="963971"/>
              </a:xfrm>
              <a:prstGeom prst="rect">
                <a:avLst/>
              </a:prstGeom>
            </p:spPr>
          </p:pic>
          <p:pic>
            <p:nvPicPr>
              <p:cNvPr id="11" name="Graphic 10" descr="Customer review outline">
                <a:extLst>
                  <a:ext uri="{FF2B5EF4-FFF2-40B4-BE49-F238E27FC236}">
                    <a16:creationId xmlns:a16="http://schemas.microsoft.com/office/drawing/2014/main" id="{39450C00-D9B9-345D-0D58-F93FA55BD0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67530" y="1661788"/>
                <a:ext cx="929724" cy="963970"/>
              </a:xfrm>
              <a:prstGeom prst="rect">
                <a:avLst/>
              </a:prstGeom>
            </p:spPr>
          </p:pic>
          <p:pic>
            <p:nvPicPr>
              <p:cNvPr id="12" name="Graphic 11" descr="Ribbon outline">
                <a:extLst>
                  <a:ext uri="{FF2B5EF4-FFF2-40B4-BE49-F238E27FC236}">
                    <a16:creationId xmlns:a16="http://schemas.microsoft.com/office/drawing/2014/main" id="{AA92C3A9-FBA6-5260-2D6F-DA074D1D89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70136" y="1684547"/>
                <a:ext cx="929724" cy="963970"/>
              </a:xfrm>
              <a:prstGeom prst="rect">
                <a:avLst/>
              </a:prstGeom>
            </p:spPr>
          </p:pic>
          <p:pic>
            <p:nvPicPr>
              <p:cNvPr id="13" name="Graphic 12" descr="Bar graph with upward trend outline">
                <a:extLst>
                  <a:ext uri="{FF2B5EF4-FFF2-40B4-BE49-F238E27FC236}">
                    <a16:creationId xmlns:a16="http://schemas.microsoft.com/office/drawing/2014/main" id="{3639CD47-16D6-8D24-A616-3EEE0062B12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472740" y="1707306"/>
                <a:ext cx="929724" cy="963970"/>
              </a:xfrm>
              <a:prstGeom prst="rect">
                <a:avLst/>
              </a:prstGeom>
            </p:spPr>
          </p:pic>
        </p:grpSp>
      </p:grpSp>
      <p:sp>
        <p:nvSpPr>
          <p:cNvPr id="3" name="Slide Number Placeholder 2">
            <a:extLst>
              <a:ext uri="{FF2B5EF4-FFF2-40B4-BE49-F238E27FC236}">
                <a16:creationId xmlns:a16="http://schemas.microsoft.com/office/drawing/2014/main" id="{F81998F4-FCBE-AB10-1EE5-0B2A8017B7F7}"/>
              </a:ext>
            </a:extLst>
          </p:cNvPr>
          <p:cNvSpPr>
            <a:spLocks noGrp="1"/>
          </p:cNvSpPr>
          <p:nvPr>
            <p:ph type="sldNum" sz="quarter" idx="12"/>
          </p:nvPr>
        </p:nvSpPr>
        <p:spPr/>
        <p:txBody>
          <a:bodyPr/>
          <a:lstStyle/>
          <a:p>
            <a:fld id="{A7DDB576-49B3-42E2-89EA-6E35EA8EF806}" type="slidenum">
              <a:rPr lang="en-US" smtClean="0"/>
              <a:pPr/>
              <a:t>65</a:t>
            </a:fld>
            <a:endParaRPr lang="en-US"/>
          </a:p>
        </p:txBody>
      </p:sp>
    </p:spTree>
    <p:custDataLst>
      <p:tags r:id="rId1"/>
    </p:custDataLst>
    <p:extLst>
      <p:ext uri="{BB962C8B-B14F-4D97-AF65-F5344CB8AC3E}">
        <p14:creationId xmlns:p14="http://schemas.microsoft.com/office/powerpoint/2010/main" val="5728517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79AE46-13D8-F643-B2E0-C30D8F32F5CF}"/>
              </a:ext>
            </a:extLst>
          </p:cNvPr>
          <p:cNvSpPr>
            <a:spLocks noGrp="1"/>
          </p:cNvSpPr>
          <p:nvPr>
            <p:ph type="title"/>
          </p:nvPr>
        </p:nvSpPr>
        <p:spPr/>
        <p:txBody>
          <a:bodyPr/>
          <a:lstStyle/>
          <a:p>
            <a:r>
              <a:rPr lang="en-US"/>
              <a:t>On Time Submission</a:t>
            </a:r>
          </a:p>
        </p:txBody>
      </p:sp>
      <p:sp>
        <p:nvSpPr>
          <p:cNvPr id="3" name="Content Placeholder 2">
            <a:extLst>
              <a:ext uri="{FF2B5EF4-FFF2-40B4-BE49-F238E27FC236}">
                <a16:creationId xmlns:a16="http://schemas.microsoft.com/office/drawing/2014/main" id="{6C9AD918-6DB4-9A5F-DA26-A044BC92370A}"/>
              </a:ext>
            </a:extLst>
          </p:cNvPr>
          <p:cNvSpPr>
            <a:spLocks noGrp="1"/>
          </p:cNvSpPr>
          <p:nvPr>
            <p:ph idx="1"/>
          </p:nvPr>
        </p:nvSpPr>
        <p:spPr>
          <a:xfrm>
            <a:off x="838200" y="1521303"/>
            <a:ext cx="10515600" cy="4655660"/>
          </a:xfrm>
        </p:spPr>
        <p:txBody>
          <a:bodyPr>
            <a:normAutofit lnSpcReduction="10000"/>
          </a:bodyPr>
          <a:lstStyle/>
          <a:p>
            <a:r>
              <a:rPr lang="en-US"/>
              <a:t>Final, error-free submission must be submitted by 5:00 PM local time on the due date</a:t>
            </a:r>
          </a:p>
          <a:p>
            <a:endParaRPr lang="en-US" sz="1800"/>
          </a:p>
          <a:p>
            <a:r>
              <a:rPr lang="en-US"/>
              <a:t>There is no error correction window</a:t>
            </a:r>
          </a:p>
          <a:p>
            <a:pPr marL="685800" lvl="1" indent="-228600">
              <a:buFont typeface="Courier New" panose="02070309020205020404" pitchFamily="49" charset="0"/>
              <a:buChar char="o"/>
            </a:pPr>
            <a:r>
              <a:rPr lang="en-US"/>
              <a:t>Submit early to use the 2-day viewing window to correct problems before the deadline</a:t>
            </a:r>
          </a:p>
          <a:p>
            <a:endParaRPr lang="en-US" sz="1600"/>
          </a:p>
          <a:p>
            <a:r>
              <a:rPr lang="en-US"/>
              <a:t>Late submission policy applies in few situations, </a:t>
            </a:r>
            <a:r>
              <a:rPr lang="en-US">
                <a:solidFill>
                  <a:srgbClr val="20558A"/>
                </a:solidFill>
                <a:hlinkClick r:id="rId4">
                  <a:extLst>
                    <a:ext uri="{A12FA001-AC4F-418D-AE19-62706E023703}">
                      <ahyp:hlinkClr xmlns:ahyp="http://schemas.microsoft.com/office/drawing/2018/hyperlinkcolor" val="tx"/>
                    </a:ext>
                  </a:extLst>
                </a:hlinkClick>
              </a:rPr>
              <a:t>NOT-OD-15-039</a:t>
            </a:r>
            <a:endParaRPr lang="en-US">
              <a:solidFill>
                <a:srgbClr val="20558A"/>
              </a:solidFill>
            </a:endParaRPr>
          </a:p>
          <a:p>
            <a:endParaRPr lang="en-US" sz="1600"/>
          </a:p>
          <a:p>
            <a:r>
              <a:rPr lang="en-US"/>
              <a:t>Document </a:t>
            </a:r>
            <a:r>
              <a:rPr lang="en-US">
                <a:solidFill>
                  <a:srgbClr val="20558A"/>
                </a:solidFill>
                <a:hlinkClick r:id="rId5">
                  <a:extLst>
                    <a:ext uri="{A12FA001-AC4F-418D-AE19-62706E023703}">
                      <ahyp:hlinkClr xmlns:ahyp="http://schemas.microsoft.com/office/drawing/2018/hyperlinkcolor" val="tx"/>
                    </a:ext>
                  </a:extLst>
                </a:hlinkClick>
              </a:rPr>
              <a:t>Federal systems issues</a:t>
            </a:r>
            <a:r>
              <a:rPr lang="en-US">
                <a:solidFill>
                  <a:srgbClr val="20558A"/>
                </a:solidFill>
              </a:rPr>
              <a:t>  </a:t>
            </a:r>
            <a:r>
              <a:rPr lang="en-US"/>
              <a:t>with </a:t>
            </a:r>
            <a:r>
              <a:rPr lang="en-US">
                <a:solidFill>
                  <a:srgbClr val="20558A"/>
                </a:solidFill>
                <a:hlinkClick r:id="rId6">
                  <a:extLst>
                    <a:ext uri="{A12FA001-AC4F-418D-AE19-62706E023703}">
                      <ahyp:hlinkClr xmlns:ahyp="http://schemas.microsoft.com/office/drawing/2018/hyperlinkcolor" val="tx"/>
                    </a:ext>
                  </a:extLst>
                </a:hlinkClick>
              </a:rPr>
              <a:t>eRA Service Desk</a:t>
            </a:r>
            <a:r>
              <a:rPr lang="en-US"/>
              <a:t>, before the due date/time even if the problem is with a non-eRA system</a:t>
            </a:r>
          </a:p>
          <a:p>
            <a:pPr marL="685800" lvl="1" indent="-228600">
              <a:buFont typeface="Courier New" panose="02070309020205020404" pitchFamily="49" charset="0"/>
              <a:buChar char="o"/>
            </a:pPr>
            <a:r>
              <a:rPr lang="en-US"/>
              <a:t>Federal systems issues are rare </a:t>
            </a:r>
          </a:p>
          <a:p>
            <a:pPr marL="685800" lvl="1" indent="-228600">
              <a:buFont typeface="Courier New" panose="02070309020205020404" pitchFamily="49" charset="0"/>
              <a:buChar char="o"/>
            </a:pPr>
            <a:r>
              <a:rPr lang="en-US"/>
              <a:t>Computer frustrations are less rare and do not qualify for late submission</a:t>
            </a:r>
          </a:p>
        </p:txBody>
      </p:sp>
      <p:sp>
        <p:nvSpPr>
          <p:cNvPr id="2" name="Slide Number Placeholder 1">
            <a:extLst>
              <a:ext uri="{FF2B5EF4-FFF2-40B4-BE49-F238E27FC236}">
                <a16:creationId xmlns:a16="http://schemas.microsoft.com/office/drawing/2014/main" id="{EBD5CD73-87EE-3FFC-903F-AA238D125E55}"/>
              </a:ext>
            </a:extLst>
          </p:cNvPr>
          <p:cNvSpPr>
            <a:spLocks noGrp="1"/>
          </p:cNvSpPr>
          <p:nvPr>
            <p:ph type="sldNum" sz="quarter" idx="12"/>
          </p:nvPr>
        </p:nvSpPr>
        <p:spPr/>
        <p:txBody>
          <a:bodyPr/>
          <a:lstStyle/>
          <a:p>
            <a:fld id="{A7DDB576-49B3-42E2-89EA-6E35EA8EF806}" type="slidenum">
              <a:rPr lang="en-US" smtClean="0"/>
              <a:pPr/>
              <a:t>66</a:t>
            </a:fld>
            <a:endParaRPr lang="en-US"/>
          </a:p>
        </p:txBody>
      </p:sp>
    </p:spTree>
    <p:custDataLst>
      <p:tags r:id="rId1"/>
    </p:custDataLst>
    <p:extLst>
      <p:ext uri="{BB962C8B-B14F-4D97-AF65-F5344CB8AC3E}">
        <p14:creationId xmlns:p14="http://schemas.microsoft.com/office/powerpoint/2010/main" val="20009460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0706A-772B-DB25-5499-FFB8528C7CCD}"/>
              </a:ext>
            </a:extLst>
          </p:cNvPr>
          <p:cNvSpPr>
            <a:spLocks noGrp="1"/>
          </p:cNvSpPr>
          <p:nvPr>
            <p:ph type="title"/>
          </p:nvPr>
        </p:nvSpPr>
        <p:spPr/>
        <p:txBody>
          <a:bodyPr/>
          <a:lstStyle/>
          <a:p>
            <a:r>
              <a:rPr lang="en-US">
                <a:solidFill>
                  <a:srgbClr val="20558A"/>
                </a:solidFill>
                <a:hlinkClick r:id="rId3">
                  <a:extLst>
                    <a:ext uri="{A12FA001-AC4F-418D-AE19-62706E023703}">
                      <ahyp:hlinkClr xmlns:ahyp="http://schemas.microsoft.com/office/drawing/2018/hyperlinkcolor" val="tx"/>
                    </a:ext>
                  </a:extLst>
                </a:hlinkClick>
              </a:rPr>
              <a:t>Submit, Track, and View</a:t>
            </a:r>
            <a:endParaRPr lang="en-US">
              <a:solidFill>
                <a:srgbClr val="20558A"/>
              </a:solidFill>
            </a:endParaRPr>
          </a:p>
        </p:txBody>
      </p:sp>
      <p:sp>
        <p:nvSpPr>
          <p:cNvPr id="3" name="Content Placeholder 2">
            <a:extLst>
              <a:ext uri="{FF2B5EF4-FFF2-40B4-BE49-F238E27FC236}">
                <a16:creationId xmlns:a16="http://schemas.microsoft.com/office/drawing/2014/main" id="{D511DA55-0179-1A8F-FA2D-E644D02EB1D9}"/>
              </a:ext>
            </a:extLst>
          </p:cNvPr>
          <p:cNvSpPr>
            <a:spLocks noGrp="1"/>
          </p:cNvSpPr>
          <p:nvPr>
            <p:ph idx="1"/>
          </p:nvPr>
        </p:nvSpPr>
        <p:spPr>
          <a:xfrm>
            <a:off x="838200" y="1561763"/>
            <a:ext cx="10515600" cy="4615200"/>
          </a:xfrm>
        </p:spPr>
        <p:txBody>
          <a:bodyPr>
            <a:normAutofit fontScale="92500" lnSpcReduction="10000"/>
          </a:bodyPr>
          <a:lstStyle/>
          <a:p>
            <a:r>
              <a:rPr lang="en-US"/>
              <a:t>Submit through ASSIST, Grants.gov Workspace, or your organization’s system-to-system solution</a:t>
            </a:r>
          </a:p>
          <a:p>
            <a:endParaRPr lang="en-US" sz="1900"/>
          </a:p>
          <a:p>
            <a:r>
              <a:rPr lang="en-US"/>
              <a:t>#SubmitEarly. </a:t>
            </a:r>
            <a:r>
              <a:rPr lang="en-US" i="1"/>
              <a:t>Measure “early” on a calendar, not a clock.</a:t>
            </a:r>
          </a:p>
          <a:p>
            <a:endParaRPr lang="en-US" sz="1900"/>
          </a:p>
          <a:p>
            <a:r>
              <a:rPr lang="en-US"/>
              <a:t>Track your application in Grants.gov and eRA Commons</a:t>
            </a:r>
          </a:p>
          <a:p>
            <a:pPr marL="685800" lvl="1" indent="-228600">
              <a:buFont typeface="Courier New" panose="02070309020205020404" pitchFamily="49" charset="0"/>
              <a:buChar char="o"/>
            </a:pPr>
            <a:r>
              <a:rPr lang="en-US"/>
              <a:t>Don’t rely on email notifications</a:t>
            </a:r>
          </a:p>
          <a:p>
            <a:pPr marL="685800" lvl="1" indent="-228600">
              <a:buFont typeface="Courier New" panose="02070309020205020404" pitchFamily="49" charset="0"/>
              <a:buChar char="o"/>
            </a:pPr>
            <a:r>
              <a:rPr lang="en-US"/>
              <a:t>Grants.gov validates a few Federal-wide issues</a:t>
            </a:r>
          </a:p>
          <a:p>
            <a:pPr marL="685800" lvl="1" indent="-228600">
              <a:buFont typeface="Courier New" panose="02070309020205020404" pitchFamily="49" charset="0"/>
              <a:buChar char="o"/>
            </a:pPr>
            <a:r>
              <a:rPr lang="en-US"/>
              <a:t>Commons validates NIH-specific issues</a:t>
            </a:r>
          </a:p>
          <a:p>
            <a:endParaRPr lang="en-US" sz="1900"/>
          </a:p>
          <a:p>
            <a:r>
              <a:rPr lang="en-US"/>
              <a:t>View the assembled application image at eRA Commons</a:t>
            </a:r>
          </a:p>
          <a:p>
            <a:pPr marL="685800" lvl="1" indent="-228600">
              <a:buFont typeface="Courier New" panose="02070309020205020404" pitchFamily="49" charset="0"/>
              <a:buChar char="o"/>
            </a:pPr>
            <a:r>
              <a:rPr lang="en-US"/>
              <a:t>This is the exact application NIH receives</a:t>
            </a:r>
          </a:p>
          <a:p>
            <a:pPr marL="685800" lvl="1" indent="-228600">
              <a:buFont typeface="Courier New" panose="02070309020205020404" pitchFamily="49" charset="0"/>
              <a:buChar char="o"/>
            </a:pPr>
            <a:r>
              <a:rPr lang="en-US"/>
              <a:t>There is no error correction window</a:t>
            </a:r>
          </a:p>
        </p:txBody>
      </p:sp>
      <p:sp>
        <p:nvSpPr>
          <p:cNvPr id="2" name="Slide Number Placeholder 1">
            <a:extLst>
              <a:ext uri="{FF2B5EF4-FFF2-40B4-BE49-F238E27FC236}">
                <a16:creationId xmlns:a16="http://schemas.microsoft.com/office/drawing/2014/main" id="{2C977651-9EAD-AF16-AFEE-17DCAB1CE14D}"/>
              </a:ext>
            </a:extLst>
          </p:cNvPr>
          <p:cNvSpPr>
            <a:spLocks noGrp="1"/>
          </p:cNvSpPr>
          <p:nvPr>
            <p:ph type="sldNum" sz="quarter" idx="12"/>
          </p:nvPr>
        </p:nvSpPr>
        <p:spPr/>
        <p:txBody>
          <a:bodyPr/>
          <a:lstStyle/>
          <a:p>
            <a:fld id="{A7DDB576-49B3-42E2-89EA-6E35EA8EF806}" type="slidenum">
              <a:rPr lang="en-US" smtClean="0"/>
              <a:pPr/>
              <a:t>67</a:t>
            </a:fld>
            <a:endParaRPr lang="en-US"/>
          </a:p>
        </p:txBody>
      </p:sp>
    </p:spTree>
    <p:custDataLst>
      <p:tags r:id="rId1"/>
    </p:custDataLst>
    <p:extLst>
      <p:ext uri="{BB962C8B-B14F-4D97-AF65-F5344CB8AC3E}">
        <p14:creationId xmlns:p14="http://schemas.microsoft.com/office/powerpoint/2010/main" val="39292831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FEC7E0-B603-8E7F-1325-9DCB2520126C}"/>
              </a:ext>
            </a:extLst>
          </p:cNvPr>
          <p:cNvSpPr>
            <a:spLocks noGrp="1"/>
          </p:cNvSpPr>
          <p:nvPr>
            <p:ph type="title"/>
          </p:nvPr>
        </p:nvSpPr>
        <p:spPr>
          <a:xfrm>
            <a:off x="838200" y="365125"/>
            <a:ext cx="11353800" cy="1325563"/>
          </a:xfrm>
        </p:spPr>
        <p:txBody>
          <a:bodyPr>
            <a:normAutofit/>
          </a:bodyPr>
          <a:lstStyle/>
          <a:p>
            <a:r>
              <a:rPr lang="en-US" sz="3600"/>
              <a:t>Validations Enforce Some, Not All, Requirements</a:t>
            </a:r>
          </a:p>
        </p:txBody>
      </p:sp>
      <p:sp>
        <p:nvSpPr>
          <p:cNvPr id="3" name="Content Placeholder 2">
            <a:extLst>
              <a:ext uri="{FF2B5EF4-FFF2-40B4-BE49-F238E27FC236}">
                <a16:creationId xmlns:a16="http://schemas.microsoft.com/office/drawing/2014/main" id="{A8FC2F9F-BA08-DDA7-A75C-C55597C38F6A}"/>
              </a:ext>
            </a:extLst>
          </p:cNvPr>
          <p:cNvSpPr>
            <a:spLocks noGrp="1"/>
          </p:cNvSpPr>
          <p:nvPr>
            <p:ph idx="1"/>
          </p:nvPr>
        </p:nvSpPr>
        <p:spPr>
          <a:xfrm>
            <a:off x="838200" y="1717337"/>
            <a:ext cx="10515600" cy="4351338"/>
          </a:xfrm>
        </p:spPr>
        <p:txBody>
          <a:bodyPr>
            <a:normAutofit/>
          </a:bodyPr>
          <a:lstStyle/>
          <a:p>
            <a:r>
              <a:rPr lang="en-US" sz="2800"/>
              <a:t>Errors</a:t>
            </a:r>
          </a:p>
          <a:p>
            <a:pPr marL="685800" lvl="1" indent="-228600">
              <a:buFont typeface="Courier New" panose="02070309020205020404" pitchFamily="49" charset="0"/>
              <a:buChar char="o"/>
            </a:pPr>
            <a:r>
              <a:rPr lang="en-US" sz="2400"/>
              <a:t>Electronic bar to submission</a:t>
            </a:r>
          </a:p>
          <a:p>
            <a:pPr marL="685800" lvl="1" indent="-228600">
              <a:buFont typeface="Courier New" panose="02070309020205020404" pitchFamily="49" charset="0"/>
              <a:buChar char="o"/>
            </a:pPr>
            <a:r>
              <a:rPr lang="en-US" sz="2400"/>
              <a:t>Application was not accepted</a:t>
            </a:r>
          </a:p>
          <a:p>
            <a:endParaRPr lang="en-US" sz="2000"/>
          </a:p>
          <a:p>
            <a:r>
              <a:rPr lang="en-US" sz="2800"/>
              <a:t>eRA Commons Warnings</a:t>
            </a:r>
          </a:p>
          <a:p>
            <a:pPr marL="685800" lvl="1" indent="-228600">
              <a:buFont typeface="Courier New" panose="02070309020205020404" pitchFamily="49" charset="0"/>
              <a:buChar char="o"/>
            </a:pPr>
            <a:r>
              <a:rPr lang="en-US" sz="2400"/>
              <a:t>Flag high risk topics</a:t>
            </a:r>
          </a:p>
          <a:p>
            <a:pPr marL="685800" lvl="1" indent="-228600">
              <a:buFont typeface="Courier New" panose="02070309020205020404" pitchFamily="49" charset="0"/>
              <a:buChar char="o"/>
            </a:pPr>
            <a:r>
              <a:rPr lang="en-US" sz="2400"/>
              <a:t>Application was received, but staff, not systems, must check something</a:t>
            </a:r>
          </a:p>
          <a:p>
            <a:pPr marL="685800" lvl="1" indent="-228600">
              <a:buFont typeface="Courier New" panose="02070309020205020404" pitchFamily="49" charset="0"/>
              <a:buChar char="o"/>
            </a:pPr>
            <a:r>
              <a:rPr lang="en-US" sz="2400"/>
              <a:t>Application might be withdrawn</a:t>
            </a:r>
            <a:endParaRPr lang="en-US" sz="2800"/>
          </a:p>
        </p:txBody>
      </p:sp>
      <p:sp>
        <p:nvSpPr>
          <p:cNvPr id="2" name="Slide Number Placeholder 1">
            <a:extLst>
              <a:ext uri="{FF2B5EF4-FFF2-40B4-BE49-F238E27FC236}">
                <a16:creationId xmlns:a16="http://schemas.microsoft.com/office/drawing/2014/main" id="{A60AA9A9-40E9-6CD3-1163-618B071141D6}"/>
              </a:ext>
            </a:extLst>
          </p:cNvPr>
          <p:cNvSpPr>
            <a:spLocks noGrp="1"/>
          </p:cNvSpPr>
          <p:nvPr>
            <p:ph type="sldNum" sz="quarter" idx="12"/>
          </p:nvPr>
        </p:nvSpPr>
        <p:spPr/>
        <p:txBody>
          <a:bodyPr/>
          <a:lstStyle/>
          <a:p>
            <a:fld id="{A7DDB576-49B3-42E2-89EA-6E35EA8EF806}" type="slidenum">
              <a:rPr lang="en-US" smtClean="0"/>
              <a:pPr/>
              <a:t>68</a:t>
            </a:fld>
            <a:endParaRPr lang="en-US"/>
          </a:p>
        </p:txBody>
      </p:sp>
    </p:spTree>
    <p:custDataLst>
      <p:tags r:id="rId1"/>
    </p:custDataLst>
    <p:extLst>
      <p:ext uri="{BB962C8B-B14F-4D97-AF65-F5344CB8AC3E}">
        <p14:creationId xmlns:p14="http://schemas.microsoft.com/office/powerpoint/2010/main" val="1776870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4CDE97-15A4-F342-A848-DB70560D1337}"/>
              </a:ext>
            </a:extLst>
          </p:cNvPr>
          <p:cNvSpPr>
            <a:spLocks noGrp="1"/>
          </p:cNvSpPr>
          <p:nvPr>
            <p:ph type="title"/>
          </p:nvPr>
        </p:nvSpPr>
        <p:spPr/>
        <p:txBody>
          <a:bodyPr>
            <a:normAutofit fontScale="90000"/>
          </a:bodyPr>
          <a:lstStyle/>
          <a:p>
            <a:r>
              <a:rPr lang="en-US"/>
              <a:t>Many Checks are Done by NIH Staff Only</a:t>
            </a:r>
            <a:br>
              <a:rPr lang="en-US"/>
            </a:br>
            <a:endParaRPr lang="en-US"/>
          </a:p>
        </p:txBody>
      </p:sp>
      <p:sp>
        <p:nvSpPr>
          <p:cNvPr id="3" name="Content Placeholder 2">
            <a:extLst>
              <a:ext uri="{FF2B5EF4-FFF2-40B4-BE49-F238E27FC236}">
                <a16:creationId xmlns:a16="http://schemas.microsoft.com/office/drawing/2014/main" id="{750DAF19-A193-5A0A-411B-63217C4A07EC}"/>
              </a:ext>
            </a:extLst>
          </p:cNvPr>
          <p:cNvSpPr>
            <a:spLocks noGrp="1"/>
          </p:cNvSpPr>
          <p:nvPr>
            <p:ph idx="1"/>
          </p:nvPr>
        </p:nvSpPr>
        <p:spPr>
          <a:xfrm>
            <a:off x="883920" y="1431178"/>
            <a:ext cx="10515600" cy="4351338"/>
          </a:xfrm>
        </p:spPr>
        <p:txBody>
          <a:bodyPr>
            <a:normAutofit fontScale="92500" lnSpcReduction="10000"/>
          </a:bodyPr>
          <a:lstStyle/>
          <a:p>
            <a:r>
              <a:rPr lang="en-US" sz="2800"/>
              <a:t>NOFO-specific requirements are not validated</a:t>
            </a:r>
          </a:p>
          <a:p>
            <a:pPr marL="685800" lvl="1" indent="-228600">
              <a:buFont typeface="Courier New" panose="02070309020205020404" pitchFamily="49" charset="0"/>
              <a:buChar char="o"/>
            </a:pPr>
            <a:r>
              <a:rPr lang="en-US" sz="2400"/>
              <a:t>NOFO-specific instructions apply to that NOFO only</a:t>
            </a:r>
          </a:p>
          <a:p>
            <a:endParaRPr lang="en-US" sz="2800"/>
          </a:p>
          <a:p>
            <a:r>
              <a:rPr lang="en-US" sz="2800"/>
              <a:t>Content of attachments is not validated</a:t>
            </a:r>
          </a:p>
          <a:p>
            <a:endParaRPr lang="en-US" sz="2800"/>
          </a:p>
          <a:p>
            <a:r>
              <a:rPr lang="en-US" sz="2800"/>
              <a:t>The presence of unallowed, extra attachments or material is not validated</a:t>
            </a:r>
          </a:p>
          <a:p>
            <a:pPr marL="685800" lvl="1" indent="-228600">
              <a:buFont typeface="Courier New" panose="02070309020205020404" pitchFamily="49" charset="0"/>
              <a:buChar char="o"/>
            </a:pPr>
            <a:r>
              <a:rPr lang="en-US" sz="2400"/>
              <a:t>Application instructions state what is allowed; no other items are allowed</a:t>
            </a:r>
          </a:p>
          <a:p>
            <a:endParaRPr lang="en-US" sz="2800">
              <a:solidFill>
                <a:srgbClr val="0563C1"/>
              </a:solidFill>
              <a:hlinkClick r:id="rId3">
                <a:extLst>
                  <a:ext uri="{A12FA001-AC4F-418D-AE19-62706E023703}">
                    <ahyp:hlinkClr xmlns:ahyp="http://schemas.microsoft.com/office/drawing/2018/hyperlinkcolor" val="tx"/>
                  </a:ext>
                </a:extLst>
              </a:hlinkClick>
            </a:endParaRPr>
          </a:p>
          <a:p>
            <a:r>
              <a:rPr lang="en-US" sz="2800">
                <a:solidFill>
                  <a:srgbClr val="20558A"/>
                </a:solidFill>
                <a:hlinkClick r:id="rId3">
                  <a:extLst>
                    <a:ext uri="{A12FA001-AC4F-418D-AE19-62706E023703}">
                      <ahyp:hlinkClr xmlns:ahyp="http://schemas.microsoft.com/office/drawing/2018/hyperlinkcolor" val="tx"/>
                    </a:ext>
                  </a:extLst>
                </a:hlinkClick>
              </a:rPr>
              <a:t>Full instructions</a:t>
            </a:r>
            <a:endParaRPr lang="en-US" sz="2800">
              <a:solidFill>
                <a:srgbClr val="20558A"/>
              </a:solidFill>
            </a:endParaRPr>
          </a:p>
        </p:txBody>
      </p:sp>
      <p:sp>
        <p:nvSpPr>
          <p:cNvPr id="2" name="Slide Number Placeholder 1">
            <a:extLst>
              <a:ext uri="{FF2B5EF4-FFF2-40B4-BE49-F238E27FC236}">
                <a16:creationId xmlns:a16="http://schemas.microsoft.com/office/drawing/2014/main" id="{8BFD6808-57A2-0449-FD24-B5F9D7AC1838}"/>
              </a:ext>
            </a:extLst>
          </p:cNvPr>
          <p:cNvSpPr>
            <a:spLocks noGrp="1"/>
          </p:cNvSpPr>
          <p:nvPr>
            <p:ph type="sldNum" sz="quarter" idx="12"/>
          </p:nvPr>
        </p:nvSpPr>
        <p:spPr/>
        <p:txBody>
          <a:bodyPr/>
          <a:lstStyle/>
          <a:p>
            <a:fld id="{A7DDB576-49B3-42E2-89EA-6E35EA8EF806}" type="slidenum">
              <a:rPr lang="en-US" smtClean="0"/>
              <a:pPr/>
              <a:t>69</a:t>
            </a:fld>
            <a:endParaRPr lang="en-US"/>
          </a:p>
        </p:txBody>
      </p:sp>
    </p:spTree>
    <p:custDataLst>
      <p:tags r:id="rId1"/>
    </p:custDataLst>
    <p:extLst>
      <p:ext uri="{BB962C8B-B14F-4D97-AF65-F5344CB8AC3E}">
        <p14:creationId xmlns:p14="http://schemas.microsoft.com/office/powerpoint/2010/main" val="2495761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A24601-3E8F-AD89-57AD-E13D4D7DF57E}"/>
              </a:ext>
            </a:extLst>
          </p:cNvPr>
          <p:cNvSpPr>
            <a:spLocks noGrp="1"/>
          </p:cNvSpPr>
          <p:nvPr>
            <p:ph type="title"/>
          </p:nvPr>
        </p:nvSpPr>
        <p:spPr/>
        <p:txBody>
          <a:bodyPr/>
          <a:lstStyle/>
          <a:p>
            <a:r>
              <a:rPr lang="en-US"/>
              <a:t>What We Do</a:t>
            </a:r>
          </a:p>
        </p:txBody>
      </p:sp>
      <p:sp>
        <p:nvSpPr>
          <p:cNvPr id="2" name="Content Placeholder 1">
            <a:extLst>
              <a:ext uri="{FF2B5EF4-FFF2-40B4-BE49-F238E27FC236}">
                <a16:creationId xmlns:a16="http://schemas.microsoft.com/office/drawing/2014/main" id="{A3349184-649E-A065-20ED-AA0E1F7D415B}"/>
              </a:ext>
            </a:extLst>
          </p:cNvPr>
          <p:cNvSpPr>
            <a:spLocks noGrp="1"/>
          </p:cNvSpPr>
          <p:nvPr>
            <p:ph idx="1"/>
          </p:nvPr>
        </p:nvSpPr>
        <p:spPr>
          <a:xfrm>
            <a:off x="838200" y="1825625"/>
            <a:ext cx="4315691" cy="4351338"/>
          </a:xfrm>
        </p:spPr>
        <p:txBody>
          <a:bodyPr vert="horz" lIns="91440" tIns="45720" rIns="91440" bIns="45720" rtlCol="0" anchor="t">
            <a:normAutofit/>
          </a:bodyPr>
          <a:lstStyle/>
          <a:p>
            <a:pPr marL="0" indent="0">
              <a:lnSpc>
                <a:spcPct val="110000"/>
              </a:lnSpc>
              <a:spcAft>
                <a:spcPts val="1200"/>
              </a:spcAft>
              <a:buNone/>
            </a:pPr>
            <a:r>
              <a:rPr lang="en-US" sz="3200">
                <a:latin typeface="Open Sans Light"/>
                <a:ea typeface="Open Sans Light"/>
                <a:cs typeface="Open Sans Light"/>
              </a:rPr>
              <a:t>NIH is the </a:t>
            </a:r>
            <a:r>
              <a:rPr lang="en-US" sz="3200" b="1">
                <a:solidFill>
                  <a:srgbClr val="013B6B"/>
                </a:solidFill>
                <a:latin typeface="Open Sans Light"/>
                <a:ea typeface="Open Sans Light"/>
                <a:cs typeface="Open Sans Light"/>
              </a:rPr>
              <a:t>largest public funder of biomedical research </a:t>
            </a:r>
            <a:r>
              <a:rPr lang="en-US" sz="3200">
                <a:latin typeface="Open Sans Light"/>
                <a:ea typeface="Open Sans Light"/>
                <a:cs typeface="Open Sans Light"/>
              </a:rPr>
              <a:t>in the world.</a:t>
            </a:r>
          </a:p>
        </p:txBody>
      </p:sp>
      <p:grpSp>
        <p:nvGrpSpPr>
          <p:cNvPr id="5" name="Group 4">
            <a:extLst>
              <a:ext uri="{FF2B5EF4-FFF2-40B4-BE49-F238E27FC236}">
                <a16:creationId xmlns:a16="http://schemas.microsoft.com/office/drawing/2014/main" id="{AA393D7F-5EBC-3804-75DD-B68C9433BAD4}"/>
              </a:ext>
              <a:ext uri="{C183D7F6-B498-43B3-948B-1728B52AA6E4}">
                <adec:decorative xmlns:adec="http://schemas.microsoft.com/office/drawing/2017/decorative" val="1"/>
              </a:ext>
            </a:extLst>
          </p:cNvPr>
          <p:cNvGrpSpPr/>
          <p:nvPr/>
        </p:nvGrpSpPr>
        <p:grpSpPr>
          <a:xfrm>
            <a:off x="5315393" y="1225924"/>
            <a:ext cx="5904539" cy="4377970"/>
            <a:chOff x="4253097" y="1124444"/>
            <a:chExt cx="6911941" cy="4902115"/>
          </a:xfrm>
        </p:grpSpPr>
        <p:pic>
          <p:nvPicPr>
            <p:cNvPr id="6" name="Picture 5" descr="Clinical Center (Building 10), NIH Campus&#10;">
              <a:extLst>
                <a:ext uri="{FF2B5EF4-FFF2-40B4-BE49-F238E27FC236}">
                  <a16:creationId xmlns:a16="http://schemas.microsoft.com/office/drawing/2014/main" id="{03127D9F-6C72-DAC0-E0D9-6A4CDBFCE301}"/>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097" y="1124444"/>
              <a:ext cx="6911941" cy="4059573"/>
            </a:xfrm>
            <a:prstGeom prst="rect">
              <a:avLst/>
            </a:prstGeom>
            <a:ln w="889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56164EF1-0D78-5357-71DA-BE0F31662ED7}"/>
                </a:ext>
              </a:extLst>
            </p:cNvPr>
            <p:cNvSpPr txBox="1"/>
            <p:nvPr/>
          </p:nvSpPr>
          <p:spPr>
            <a:xfrm>
              <a:off x="4666754" y="5509622"/>
              <a:ext cx="6288400" cy="516937"/>
            </a:xfrm>
            <a:prstGeom prst="rect">
              <a:avLst/>
            </a:prstGeom>
            <a:noFill/>
          </p:spPr>
          <p:txBody>
            <a:bodyPr wrap="square" rtlCol="0">
              <a:spAutoFit/>
            </a:bodyPr>
            <a:lstStyle/>
            <a:p>
              <a:r>
                <a:rPr lang="en-US" sz="2400" b="1"/>
                <a:t>Clinical Center (Building 10), NIH Campus</a:t>
              </a:r>
              <a:endParaRPr lang="en-US" sz="2800" b="1"/>
            </a:p>
          </p:txBody>
        </p:sp>
      </p:grpSp>
      <p:sp>
        <p:nvSpPr>
          <p:cNvPr id="4" name="Slide Number Placeholder 3">
            <a:extLst>
              <a:ext uri="{FF2B5EF4-FFF2-40B4-BE49-F238E27FC236}">
                <a16:creationId xmlns:a16="http://schemas.microsoft.com/office/drawing/2014/main" id="{366F18FC-F958-0C9B-FBF8-E4107DB9CF65}"/>
              </a:ext>
            </a:extLst>
          </p:cNvPr>
          <p:cNvSpPr>
            <a:spLocks noGrp="1"/>
          </p:cNvSpPr>
          <p:nvPr>
            <p:ph type="sldNum" sz="quarter" idx="12"/>
          </p:nvPr>
        </p:nvSpPr>
        <p:spPr/>
        <p:txBody>
          <a:bodyPr/>
          <a:lstStyle/>
          <a:p>
            <a:fld id="{A7DDB576-49B3-42E2-89EA-6E35EA8EF806}" type="slidenum">
              <a:rPr lang="en-US" smtClean="0"/>
              <a:pPr/>
              <a:t>7</a:t>
            </a:fld>
            <a:endParaRPr lang="en-US"/>
          </a:p>
        </p:txBody>
      </p:sp>
    </p:spTree>
    <p:custDataLst>
      <p:tags r:id="rId1"/>
    </p:custDataLst>
    <p:extLst>
      <p:ext uri="{BB962C8B-B14F-4D97-AF65-F5344CB8AC3E}">
        <p14:creationId xmlns:p14="http://schemas.microsoft.com/office/powerpoint/2010/main" val="24762060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of grants information and dates on a website">
            <a:extLst>
              <a:ext uri="{FF2B5EF4-FFF2-40B4-BE49-F238E27FC236}">
                <a16:creationId xmlns:a16="http://schemas.microsoft.com/office/drawing/2014/main" id="{C7B2E347-909F-54A3-7CC0-F9A5A93DAA8F}"/>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t="11449" b="9181"/>
          <a:stretch/>
        </p:blipFill>
        <p:spPr>
          <a:xfrm>
            <a:off x="3014268" y="5171"/>
            <a:ext cx="9669642" cy="7059701"/>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74388" y="-1467855"/>
            <a:ext cx="8360556" cy="369202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 </a:t>
            </a:r>
            <a:br>
              <a:rPr lang="en-US" sz="4800" b="1">
                <a:solidFill>
                  <a:schemeClr val="tx2">
                    <a:lumMod val="75000"/>
                  </a:schemeClr>
                </a:solidFill>
              </a:rPr>
            </a:br>
            <a:r>
              <a:rPr lang="en-US" sz="4800" b="1">
                <a:solidFill>
                  <a:srgbClr val="20558A"/>
                </a:solidFill>
              </a:rPr>
              <a:t>Review</a:t>
            </a:r>
            <a:r>
              <a:rPr lang="en-US" sz="4800" b="1">
                <a:solidFill>
                  <a:srgbClr val="0F7FC9"/>
                </a:solidFill>
              </a:rPr>
              <a:t> </a:t>
            </a:r>
          </a:p>
        </p:txBody>
      </p:sp>
      <p:sp>
        <p:nvSpPr>
          <p:cNvPr id="3" name="TextBox 2">
            <a:extLst>
              <a:ext uri="{FF2B5EF4-FFF2-40B4-BE49-F238E27FC236}">
                <a16:creationId xmlns:a16="http://schemas.microsoft.com/office/drawing/2014/main" id="{0DCF221C-F5C1-929C-1F48-606C102D8C83}"/>
              </a:ext>
            </a:extLst>
          </p:cNvPr>
          <p:cNvSpPr txBox="1"/>
          <p:nvPr/>
        </p:nvSpPr>
        <p:spPr>
          <a:xfrm>
            <a:off x="3072771" y="1615295"/>
            <a:ext cx="3185258" cy="400110"/>
          </a:xfrm>
          <a:prstGeom prst="rect">
            <a:avLst/>
          </a:prstGeom>
          <a:solidFill>
            <a:srgbClr val="20558A"/>
          </a:solidFill>
        </p:spPr>
        <p:txBody>
          <a:bodyPr wrap="square" rtlCol="0">
            <a:spAutoFit/>
          </a:bodyPr>
          <a:lstStyle/>
          <a:p>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RECEIPT AND REFERRAL</a:t>
            </a:r>
          </a:p>
        </p:txBody>
      </p:sp>
      <p:sp>
        <p:nvSpPr>
          <p:cNvPr id="5" name="TextBox 4">
            <a:extLst>
              <a:ext uri="{FF2B5EF4-FFF2-40B4-BE49-F238E27FC236}">
                <a16:creationId xmlns:a16="http://schemas.microsoft.com/office/drawing/2014/main" id="{A3CA8554-CD64-AA19-6274-B6BAA6936A64}"/>
              </a:ext>
            </a:extLst>
          </p:cNvPr>
          <p:cNvSpPr txBox="1"/>
          <p:nvPr/>
        </p:nvSpPr>
        <p:spPr>
          <a:xfrm>
            <a:off x="-770265" y="2656531"/>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6" name="Group 5" descr="Photo and text of:&#10;Michelle Timmerman, Ph.D. &#10;Associate Director &amp; &#10;Guide Liaison Officer&#10;Division of Receipt and Referral (DRR)&#10;&#10;Center for Scientific Review (CSR), NIH&#10;&#10;&#10;Office of Extramural Research (OER), NIH&#10;">
            <a:extLst>
              <a:ext uri="{FF2B5EF4-FFF2-40B4-BE49-F238E27FC236}">
                <a16:creationId xmlns:a16="http://schemas.microsoft.com/office/drawing/2014/main" id="{6ED345BE-5CE8-92A6-DFD8-B634017772B2}"/>
              </a:ext>
            </a:extLst>
          </p:cNvPr>
          <p:cNvGrpSpPr/>
          <p:nvPr/>
        </p:nvGrpSpPr>
        <p:grpSpPr>
          <a:xfrm>
            <a:off x="220409" y="3307903"/>
            <a:ext cx="3514726" cy="3197245"/>
            <a:chOff x="220409" y="3307903"/>
            <a:chExt cx="3514726" cy="3197245"/>
          </a:xfrm>
        </p:grpSpPr>
        <p:sp>
          <p:nvSpPr>
            <p:cNvPr id="7" name="TextBox 6">
              <a:extLst>
                <a:ext uri="{FF2B5EF4-FFF2-40B4-BE49-F238E27FC236}">
                  <a16:creationId xmlns:a16="http://schemas.microsoft.com/office/drawing/2014/main" id="{159865DD-00FF-CC0B-F1D3-ED5E9439D4B5}"/>
                </a:ext>
              </a:extLst>
            </p:cNvPr>
            <p:cNvSpPr txBox="1"/>
            <p:nvPr/>
          </p:nvSpPr>
          <p:spPr>
            <a:xfrm>
              <a:off x="220409" y="4935488"/>
              <a:ext cx="3514726" cy="1569660"/>
            </a:xfrm>
            <a:prstGeom prst="rect">
              <a:avLst/>
            </a:prstGeom>
            <a:noFill/>
          </p:spPr>
          <p:txBody>
            <a:bodyPr wrap="square" rtlCol="0">
              <a:spAutoFit/>
            </a:bodyPr>
            <a:lstStyle/>
            <a:p>
              <a:pPr algn="ctr"/>
              <a:r>
                <a:rPr lang="en-US" sz="1600" b="1"/>
                <a:t>Michelle Timmerman, Ph.D. </a:t>
              </a:r>
            </a:p>
            <a:p>
              <a:pPr algn="ctr"/>
              <a:r>
                <a:rPr lang="en-US" sz="1600"/>
                <a:t>Associate Director &amp; </a:t>
              </a:r>
            </a:p>
            <a:p>
              <a:pPr algn="ctr"/>
              <a:r>
                <a:rPr lang="en-US" sz="1600"/>
                <a:t>Guide Liaison Officer</a:t>
              </a:r>
            </a:p>
            <a:p>
              <a:pPr algn="ctr"/>
              <a:r>
                <a:rPr lang="en-US" sz="1600"/>
                <a:t>Division of Receipt and Referral (DRR)</a:t>
              </a:r>
            </a:p>
            <a:p>
              <a:pPr algn="ctr"/>
              <a:endParaRPr lang="en-US" sz="1600"/>
            </a:p>
            <a:p>
              <a:pPr algn="ctr"/>
              <a:r>
                <a:rPr lang="en-US" sz="1600"/>
                <a:t>Center for Scientific Review (CSR), NIH</a:t>
              </a:r>
            </a:p>
          </p:txBody>
        </p:sp>
        <p:pic>
          <p:nvPicPr>
            <p:cNvPr id="8" name="Picture 7" descr="Black and white photo of Michelle Timmerman, Ph.D.">
              <a:extLst>
                <a:ext uri="{FF2B5EF4-FFF2-40B4-BE49-F238E27FC236}">
                  <a16:creationId xmlns:a16="http://schemas.microsoft.com/office/drawing/2014/main" id="{950A614C-E5BC-DC16-B461-B5C7DFEE8A83}"/>
                </a:ext>
              </a:extLst>
            </p:cNvPr>
            <p:cNvPicPr>
              <a:picLocks noChangeAspect="1"/>
            </p:cNvPicPr>
            <p:nvPr/>
          </p:nvPicPr>
          <p:blipFill>
            <a:blip r:embed="rId5"/>
            <a:stretch>
              <a:fillRect/>
            </a:stretch>
          </p:blipFill>
          <p:spPr>
            <a:xfrm>
              <a:off x="671317" y="3307903"/>
              <a:ext cx="2356642" cy="1489125"/>
            </a:xfrm>
            <a:prstGeom prst="rect">
              <a:avLst/>
            </a:prstGeom>
          </p:spPr>
        </p:pic>
      </p:grpSp>
      <p:cxnSp>
        <p:nvCxnSpPr>
          <p:cNvPr id="9" name="Straight Connector 8">
            <a:extLst>
              <a:ext uri="{FF2B5EF4-FFF2-40B4-BE49-F238E27FC236}">
                <a16:creationId xmlns:a16="http://schemas.microsoft.com/office/drawing/2014/main" id="{0579DC27-8602-50C2-F077-35C3929B5C1C}"/>
              </a:ext>
              <a:ext uri="{C183D7F6-B498-43B3-948B-1728B52AA6E4}">
                <adec:decorative xmlns:adec="http://schemas.microsoft.com/office/drawing/2017/decorative" val="1"/>
              </a:ext>
            </a:extLst>
          </p:cNvPr>
          <p:cNvCxnSpPr/>
          <p:nvPr/>
        </p:nvCxnSpPr>
        <p:spPr>
          <a:xfrm>
            <a:off x="461609" y="2467493"/>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04531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32106" cy="1081342"/>
          </a:xfrm>
          <a:solidFill>
            <a:srgbClr val="20558A"/>
          </a:solidFill>
        </p:spPr>
        <p:txBody>
          <a:bodyPr vert="horz" lIns="91440" tIns="45720" rIns="91440" bIns="45720" rtlCol="0" anchor="ctr">
            <a:normAutofit fontScale="90000"/>
          </a:bodyPr>
          <a:lstStyle/>
          <a:p>
            <a:pPr>
              <a:lnSpc>
                <a:spcPct val="90000"/>
              </a:lnSpc>
            </a:pPr>
            <a:r>
              <a:rPr lang="en-US" sz="4800" b="1">
                <a:solidFill>
                  <a:srgbClr val="FFD757"/>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Review (Receipt &amp; Referral)</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36240" y="2051226"/>
            <a:ext cx="10515600" cy="3876674"/>
          </a:xfrm>
        </p:spPr>
        <p:txBody>
          <a:bodyPr>
            <a:normAutofit/>
          </a:bodyPr>
          <a:lstStyle/>
          <a:p>
            <a:pPr>
              <a:lnSpc>
                <a:spcPct val="150000"/>
              </a:lnSpc>
            </a:pPr>
            <a:r>
              <a:rPr lang="en-US">
                <a:latin typeface="Open Sans Light"/>
                <a:ea typeface="Open Sans Light"/>
                <a:cs typeface="Open Sans Light"/>
              </a:rPr>
              <a:t>Application referral</a:t>
            </a:r>
          </a:p>
          <a:p>
            <a:pPr>
              <a:lnSpc>
                <a:spcPct val="150000"/>
              </a:lnSpc>
            </a:pPr>
            <a:r>
              <a:rPr lang="en-US">
                <a:latin typeface="Open Sans Light"/>
                <a:ea typeface="Open Sans Light"/>
                <a:cs typeface="Open Sans Light"/>
              </a:rPr>
              <a:t>Institute/Center and review group assignments</a:t>
            </a:r>
          </a:p>
          <a:p>
            <a:pPr>
              <a:lnSpc>
                <a:spcPct val="150000"/>
              </a:lnSpc>
            </a:pPr>
            <a:r>
              <a:rPr lang="en-US">
                <a:latin typeface="Open Sans Light"/>
                <a:ea typeface="Open Sans Light"/>
                <a:cs typeface="Open Sans Light"/>
              </a:rPr>
              <a:t>Assignment Request Form</a:t>
            </a:r>
          </a:p>
          <a:p>
            <a:endParaRPr lang="en-US" sz="1400"/>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32106"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36240" y="1747674"/>
            <a:ext cx="11532106"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
        <p:nvSpPr>
          <p:cNvPr id="72" name="TextBox 71">
            <a:extLst>
              <a:ext uri="{FF2B5EF4-FFF2-40B4-BE49-F238E27FC236}">
                <a16:creationId xmlns:a16="http://schemas.microsoft.com/office/drawing/2014/main" id="{C866ECC7-3108-928F-704B-F6F586AB3EC2}"/>
              </a:ext>
            </a:extLst>
          </p:cNvPr>
          <p:cNvSpPr txBox="1"/>
          <p:nvPr/>
        </p:nvSpPr>
        <p:spPr>
          <a:xfrm>
            <a:off x="7530361" y="2225847"/>
            <a:ext cx="4299885" cy="1384995"/>
          </a:xfrm>
          <a:prstGeom prst="rect">
            <a:avLst/>
          </a:prstGeom>
          <a:noFill/>
          <a:ln w="28575">
            <a:solidFill>
              <a:srgbClr val="94C4C1"/>
            </a:solidFill>
          </a:ln>
        </p:spPr>
        <p:txBody>
          <a:bodyPr wrap="square" rtlCol="0">
            <a:spAutoFit/>
          </a:bodyPr>
          <a:lstStyle/>
          <a:p>
            <a:pPr marL="0" indent="0">
              <a:buNone/>
            </a:pPr>
            <a:r>
              <a:rPr lang="en-US" sz="2400">
                <a:latin typeface="Open Sans Light"/>
                <a:ea typeface="Open Sans Light"/>
                <a:cs typeface="Open Sans Light"/>
              </a:rPr>
              <a:t>Helpful Resources:</a:t>
            </a: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pPr marL="685800" lvl="1" indent="-228600">
              <a:buFont typeface="Courier New" panose="02070309020205020404" pitchFamily="49" charset="0"/>
              <a:buChar char="o"/>
            </a:pP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4"/>
              </a:rPr>
              <a:t>Application Receipt and Referral</a:t>
            </a:r>
            <a:endPar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a:p>
            <a:pPr marL="685800" lvl="1" indent="-228600">
              <a:buFont typeface="Courier New" panose="02070309020205020404" pitchFamily="49" charset="0"/>
              <a:buChar char="o"/>
            </a:pP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5"/>
              </a:rPr>
              <a:t>Assignment Process</a:t>
            </a: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a:t>
            </a:r>
          </a:p>
        </p:txBody>
      </p:sp>
      <p:grpSp>
        <p:nvGrpSpPr>
          <p:cNvPr id="3" name="Group 2" descr="NIH Grants Process depicted by six boxes laid out horizontally across an arrow. The boxes are labeled Plan to Apply, Write Application, Submit, Review, Award, and Monitoring and Reporting.&#10;&#10;-Gold outline around Review Box">
            <a:extLst>
              <a:ext uri="{FF2B5EF4-FFF2-40B4-BE49-F238E27FC236}">
                <a16:creationId xmlns:a16="http://schemas.microsoft.com/office/drawing/2014/main" id="{80978720-724E-EB1C-7D77-16891A22A8B8}"/>
              </a:ext>
            </a:extLst>
          </p:cNvPr>
          <p:cNvGrpSpPr/>
          <p:nvPr/>
        </p:nvGrpSpPr>
        <p:grpSpPr>
          <a:xfrm>
            <a:off x="2493645" y="4562475"/>
            <a:ext cx="7307580" cy="2213610"/>
            <a:chOff x="0" y="45421"/>
            <a:chExt cx="12117095" cy="5137235"/>
          </a:xfrm>
        </p:grpSpPr>
        <p:grpSp>
          <p:nvGrpSpPr>
            <p:cNvPr id="4" name="Group 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DFCA42B8-D68F-AB48-800C-60DD9CB61CFA}"/>
                </a:ext>
              </a:extLst>
            </p:cNvPr>
            <p:cNvGrpSpPr/>
            <p:nvPr/>
          </p:nvGrpSpPr>
          <p:grpSpPr>
            <a:xfrm>
              <a:off x="0" y="45421"/>
              <a:ext cx="12117095" cy="5137235"/>
              <a:chOff x="0" y="45421"/>
              <a:chExt cx="12117095" cy="5137235"/>
            </a:xfrm>
          </p:grpSpPr>
          <p:sp>
            <p:nvSpPr>
              <p:cNvPr id="13" name="Arrow: Right 12">
                <a:extLst>
                  <a:ext uri="{FF2B5EF4-FFF2-40B4-BE49-F238E27FC236}">
                    <a16:creationId xmlns:a16="http://schemas.microsoft.com/office/drawing/2014/main" id="{BB750F79-E685-D87D-D7AC-505284BF966E}"/>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4" name="Group 13" descr="The NIH Grants Process includes the following phases: Plan to Apply; Write Application; Submit; Review; Award; and Post-Award Monitoring and Reporting.">
                <a:extLst>
                  <a:ext uri="{FF2B5EF4-FFF2-40B4-BE49-F238E27FC236}">
                    <a16:creationId xmlns:a16="http://schemas.microsoft.com/office/drawing/2014/main" id="{807AF5D0-8718-E400-C7BC-1EC1AB314986}"/>
                  </a:ext>
                </a:extLst>
              </p:cNvPr>
              <p:cNvGrpSpPr/>
              <p:nvPr/>
            </p:nvGrpSpPr>
            <p:grpSpPr>
              <a:xfrm>
                <a:off x="158986" y="1575552"/>
                <a:ext cx="11665212" cy="2054894"/>
                <a:chOff x="158986" y="1575552"/>
                <a:chExt cx="11665212" cy="2054894"/>
              </a:xfrm>
            </p:grpSpPr>
            <p:sp>
              <p:nvSpPr>
                <p:cNvPr id="15" name="Freeform: Shape 14">
                  <a:extLst>
                    <a:ext uri="{FF2B5EF4-FFF2-40B4-BE49-F238E27FC236}">
                      <a16:creationId xmlns:a16="http://schemas.microsoft.com/office/drawing/2014/main" id="{4CDB5556-49BC-9BFE-FA4E-98C0DB7909CA}"/>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16" name="Freeform: Shape 15">
                  <a:extLst>
                    <a:ext uri="{FF2B5EF4-FFF2-40B4-BE49-F238E27FC236}">
                      <a16:creationId xmlns:a16="http://schemas.microsoft.com/office/drawing/2014/main" id="{8D9E8D9A-92DA-C906-AAE7-2C5B8B231741}"/>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Plan to Apply</a:t>
                  </a:r>
                </a:p>
              </p:txBody>
            </p:sp>
            <p:sp>
              <p:nvSpPr>
                <p:cNvPr id="17" name="Freeform: Shape 16">
                  <a:extLst>
                    <a:ext uri="{FF2B5EF4-FFF2-40B4-BE49-F238E27FC236}">
                      <a16:creationId xmlns:a16="http://schemas.microsoft.com/office/drawing/2014/main" id="{CE2CFB86-8011-63D4-5C3A-A79BAB0741C5}"/>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18" name="Freeform: Shape 17">
                  <a:extLst>
                    <a:ext uri="{FF2B5EF4-FFF2-40B4-BE49-F238E27FC236}">
                      <a16:creationId xmlns:a16="http://schemas.microsoft.com/office/drawing/2014/main" id="{270E3492-E204-5E28-BCCB-376D4D42141D}"/>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19" name="Freeform: Shape 18">
                  <a:extLst>
                    <a:ext uri="{FF2B5EF4-FFF2-40B4-BE49-F238E27FC236}">
                      <a16:creationId xmlns:a16="http://schemas.microsoft.com/office/drawing/2014/main" id="{803CE139-9A8C-880C-6F2D-46F28CA88A07}"/>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0" name="Freeform: Shape 19">
                  <a:extLst>
                    <a:ext uri="{FF2B5EF4-FFF2-40B4-BE49-F238E27FC236}">
                      <a16:creationId xmlns:a16="http://schemas.microsoft.com/office/drawing/2014/main" id="{98716B0C-E1CC-C293-6632-42EB445CEC38}"/>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6" name="Group 5">
              <a:extLst>
                <a:ext uri="{FF2B5EF4-FFF2-40B4-BE49-F238E27FC236}">
                  <a16:creationId xmlns:a16="http://schemas.microsoft.com/office/drawing/2014/main" id="{84E1074B-1280-AC49-6F22-A7AB97062B25}"/>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7" name="Graphic 6" descr="Pencil outline">
                <a:extLst>
                  <a:ext uri="{FF2B5EF4-FFF2-40B4-BE49-F238E27FC236}">
                    <a16:creationId xmlns:a16="http://schemas.microsoft.com/office/drawing/2014/main" id="{21EBD1B9-52E2-39A2-89FE-007AD5D586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0719" y="1699581"/>
                <a:ext cx="871323" cy="903418"/>
              </a:xfrm>
              <a:prstGeom prst="rect">
                <a:avLst/>
              </a:prstGeom>
            </p:spPr>
          </p:pic>
          <p:pic>
            <p:nvPicPr>
              <p:cNvPr id="8" name="Graphic 7" descr="Lightbulb and gear outline">
                <a:extLst>
                  <a:ext uri="{FF2B5EF4-FFF2-40B4-BE49-F238E27FC236}">
                    <a16:creationId xmlns:a16="http://schemas.microsoft.com/office/drawing/2014/main" id="{71CA7793-93CD-8BBC-CDDA-ED14881E8C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9463" y="1730065"/>
                <a:ext cx="878374" cy="910729"/>
              </a:xfrm>
              <a:prstGeom prst="rect">
                <a:avLst/>
              </a:prstGeom>
            </p:spPr>
          </p:pic>
          <p:pic>
            <p:nvPicPr>
              <p:cNvPr id="9" name="Graphic 8" descr="Internet outline">
                <a:extLst>
                  <a:ext uri="{FF2B5EF4-FFF2-40B4-BE49-F238E27FC236}">
                    <a16:creationId xmlns:a16="http://schemas.microsoft.com/office/drawing/2014/main" id="{DCA9DBC6-8A8E-E4E1-EB4C-D2F6F5F6A5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64924" y="1639029"/>
                <a:ext cx="929724" cy="963970"/>
              </a:xfrm>
              <a:prstGeom prst="rect">
                <a:avLst/>
              </a:prstGeom>
            </p:spPr>
          </p:pic>
          <p:pic>
            <p:nvPicPr>
              <p:cNvPr id="10" name="Graphic 9" descr="Customer review outline">
                <a:extLst>
                  <a:ext uri="{FF2B5EF4-FFF2-40B4-BE49-F238E27FC236}">
                    <a16:creationId xmlns:a16="http://schemas.microsoft.com/office/drawing/2014/main" id="{C04B3F45-01EA-4206-845E-4676B849F3C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67530" y="1661788"/>
                <a:ext cx="929724" cy="963970"/>
              </a:xfrm>
              <a:prstGeom prst="rect">
                <a:avLst/>
              </a:prstGeom>
            </p:spPr>
          </p:pic>
          <p:pic>
            <p:nvPicPr>
              <p:cNvPr id="11" name="Graphic 10" descr="Ribbon outline">
                <a:extLst>
                  <a:ext uri="{FF2B5EF4-FFF2-40B4-BE49-F238E27FC236}">
                    <a16:creationId xmlns:a16="http://schemas.microsoft.com/office/drawing/2014/main" id="{8953571E-7ACD-7350-7DE8-DF28D54D2BA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70136" y="1684547"/>
                <a:ext cx="929724" cy="963970"/>
              </a:xfrm>
              <a:prstGeom prst="rect">
                <a:avLst/>
              </a:prstGeom>
            </p:spPr>
          </p:pic>
          <p:pic>
            <p:nvPicPr>
              <p:cNvPr id="12" name="Graphic 11" descr="Bar graph with upward trend outline">
                <a:extLst>
                  <a:ext uri="{FF2B5EF4-FFF2-40B4-BE49-F238E27FC236}">
                    <a16:creationId xmlns:a16="http://schemas.microsoft.com/office/drawing/2014/main" id="{977F66A1-751C-9B76-40C4-AF7D1CE4591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788835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878E6E-5923-AAD5-D6D5-6F17DAC322F1}"/>
              </a:ext>
            </a:extLst>
          </p:cNvPr>
          <p:cNvSpPr>
            <a:spLocks noGrp="1"/>
          </p:cNvSpPr>
          <p:nvPr>
            <p:ph type="title"/>
          </p:nvPr>
        </p:nvSpPr>
        <p:spPr/>
        <p:txBody>
          <a:bodyPr/>
          <a:lstStyle/>
          <a:p>
            <a:r>
              <a:rPr lang="en-US"/>
              <a:t>Referral Assigns Applications to Institute/Center and Review Group</a:t>
            </a:r>
          </a:p>
        </p:txBody>
      </p:sp>
      <p:sp>
        <p:nvSpPr>
          <p:cNvPr id="10" name="Content Placeholder 9">
            <a:extLst>
              <a:ext uri="{FF2B5EF4-FFF2-40B4-BE49-F238E27FC236}">
                <a16:creationId xmlns:a16="http://schemas.microsoft.com/office/drawing/2014/main" id="{80AF9A11-A1C4-4901-7471-A6960BDAF4D8}"/>
              </a:ext>
            </a:extLst>
          </p:cNvPr>
          <p:cNvSpPr>
            <a:spLocks noGrp="1"/>
          </p:cNvSpPr>
          <p:nvPr>
            <p:ph idx="1"/>
          </p:nvPr>
        </p:nvSpPr>
        <p:spPr/>
        <p:txBody>
          <a:bodyPr/>
          <a:lstStyle/>
          <a:p>
            <a:pPr>
              <a:lnSpc>
                <a:spcPct val="150000"/>
              </a:lnSpc>
            </a:pPr>
            <a:r>
              <a:rPr lang="en-US"/>
              <a:t>Scientists progressively sort an application by topic to assign review group and IC, concurrently</a:t>
            </a:r>
          </a:p>
          <a:p>
            <a:pPr>
              <a:lnSpc>
                <a:spcPct val="150000"/>
              </a:lnSpc>
            </a:pPr>
            <a:r>
              <a:rPr lang="en-US"/>
              <a:t>At each level, the topics are progressively more focused</a:t>
            </a:r>
          </a:p>
          <a:p>
            <a:pPr>
              <a:lnSpc>
                <a:spcPct val="150000"/>
              </a:lnSpc>
            </a:pPr>
            <a:r>
              <a:rPr lang="en-US"/>
              <a:t>Procedures vary but ~4 scientists consider each application</a:t>
            </a:r>
          </a:p>
          <a:p>
            <a:pPr>
              <a:lnSpc>
                <a:spcPct val="150000"/>
              </a:lnSpc>
            </a:pPr>
            <a:r>
              <a:rPr lang="en-US"/>
              <a:t>CSR review groups and ICs have lists of topics for applications </a:t>
            </a:r>
          </a:p>
          <a:p>
            <a:endParaRPr lang="en-US"/>
          </a:p>
        </p:txBody>
      </p:sp>
      <p:sp>
        <p:nvSpPr>
          <p:cNvPr id="2" name="Slide Number Placeholder 1">
            <a:extLst>
              <a:ext uri="{FF2B5EF4-FFF2-40B4-BE49-F238E27FC236}">
                <a16:creationId xmlns:a16="http://schemas.microsoft.com/office/drawing/2014/main" id="{C38C5B16-471B-7CA9-4ACA-368964110B0A}"/>
              </a:ext>
            </a:extLst>
          </p:cNvPr>
          <p:cNvSpPr>
            <a:spLocks noGrp="1"/>
          </p:cNvSpPr>
          <p:nvPr>
            <p:ph type="sldNum" sz="quarter" idx="12"/>
          </p:nvPr>
        </p:nvSpPr>
        <p:spPr/>
        <p:txBody>
          <a:bodyPr/>
          <a:lstStyle/>
          <a:p>
            <a:fld id="{A7DDB576-49B3-42E2-89EA-6E35EA8EF806}" type="slidenum">
              <a:rPr lang="en-US" smtClean="0"/>
              <a:pPr/>
              <a:t>72</a:t>
            </a:fld>
            <a:endParaRPr lang="en-US"/>
          </a:p>
        </p:txBody>
      </p:sp>
    </p:spTree>
    <p:custDataLst>
      <p:tags r:id="rId1"/>
    </p:custDataLst>
    <p:extLst>
      <p:ext uri="{BB962C8B-B14F-4D97-AF65-F5344CB8AC3E}">
        <p14:creationId xmlns:p14="http://schemas.microsoft.com/office/powerpoint/2010/main" val="2438269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C46FFC-7F7F-ACE5-8074-277F2976CD42}"/>
              </a:ext>
            </a:extLst>
          </p:cNvPr>
          <p:cNvSpPr>
            <a:spLocks noGrp="1"/>
          </p:cNvSpPr>
          <p:nvPr>
            <p:ph type="title"/>
          </p:nvPr>
        </p:nvSpPr>
        <p:spPr/>
        <p:txBody>
          <a:bodyPr/>
          <a:lstStyle/>
          <a:p>
            <a:r>
              <a:rPr lang="en-US"/>
              <a:t>Information is Shared in eRA Commons</a:t>
            </a:r>
          </a:p>
        </p:txBody>
      </p:sp>
      <p:sp>
        <p:nvSpPr>
          <p:cNvPr id="3" name="Content Placeholder 2">
            <a:extLst>
              <a:ext uri="{FF2B5EF4-FFF2-40B4-BE49-F238E27FC236}">
                <a16:creationId xmlns:a16="http://schemas.microsoft.com/office/drawing/2014/main" id="{05CB12E3-7436-263C-6CEE-9E14C3B93537}"/>
              </a:ext>
            </a:extLst>
          </p:cNvPr>
          <p:cNvSpPr>
            <a:spLocks noGrp="1"/>
          </p:cNvSpPr>
          <p:nvPr>
            <p:ph idx="1"/>
          </p:nvPr>
        </p:nvSpPr>
        <p:spPr/>
        <p:txBody>
          <a:bodyPr/>
          <a:lstStyle/>
          <a:p>
            <a:pPr>
              <a:lnSpc>
                <a:spcPct val="100000"/>
              </a:lnSpc>
            </a:pPr>
            <a:r>
              <a:rPr lang="en-US"/>
              <a:t>Information is updated throughout the pre-review period</a:t>
            </a:r>
          </a:p>
          <a:p>
            <a:pPr>
              <a:lnSpc>
                <a:spcPct val="100000"/>
              </a:lnSpc>
            </a:pPr>
            <a:r>
              <a:rPr lang="en-US"/>
              <a:t>Assignments are usually visible within 2 weeks</a:t>
            </a:r>
          </a:p>
          <a:p>
            <a:pPr marL="685800" lvl="1" indent="-228600">
              <a:lnSpc>
                <a:spcPct val="100000"/>
              </a:lnSpc>
              <a:buFont typeface="Courier New" panose="02070309020205020404" pitchFamily="49" charset="0"/>
              <a:buChar char="o"/>
            </a:pPr>
            <a:r>
              <a:rPr lang="en-US"/>
              <a:t>IC assignment, full grant number (1 R01 IC 654321-01), review group, Scientific Review Officer, Program Officer</a:t>
            </a:r>
          </a:p>
          <a:p>
            <a:pPr>
              <a:lnSpc>
                <a:spcPct val="100000"/>
              </a:lnSpc>
            </a:pPr>
            <a:r>
              <a:rPr lang="en-US"/>
              <a:t>Official communications are linked in eRA Commons</a:t>
            </a:r>
          </a:p>
          <a:p>
            <a:pPr marL="685800" lvl="1" indent="-228600">
              <a:lnSpc>
                <a:spcPct val="100000"/>
              </a:lnSpc>
              <a:buFont typeface="Courier New" panose="02070309020205020404" pitchFamily="49" charset="0"/>
              <a:buChar char="o"/>
            </a:pPr>
            <a:r>
              <a:rPr lang="en-US"/>
              <a:t>Email can be unreliable</a:t>
            </a:r>
          </a:p>
          <a:p>
            <a:pPr>
              <a:lnSpc>
                <a:spcPct val="100000"/>
              </a:lnSpc>
            </a:pPr>
            <a:r>
              <a:rPr lang="en-US"/>
              <a:t>Meeting date and roster are provided </a:t>
            </a:r>
          </a:p>
          <a:p>
            <a:pPr lvl="1">
              <a:lnSpc>
                <a:spcPct val="100000"/>
              </a:lnSpc>
            </a:pPr>
            <a:r>
              <a:rPr lang="en-US"/>
              <a:t>Do not contact reviewers</a:t>
            </a:r>
          </a:p>
        </p:txBody>
      </p:sp>
      <p:sp>
        <p:nvSpPr>
          <p:cNvPr id="2" name="Slide Number Placeholder 1">
            <a:extLst>
              <a:ext uri="{FF2B5EF4-FFF2-40B4-BE49-F238E27FC236}">
                <a16:creationId xmlns:a16="http://schemas.microsoft.com/office/drawing/2014/main" id="{35A3A345-8A5F-1762-44C1-9CE075313E38}"/>
              </a:ext>
            </a:extLst>
          </p:cNvPr>
          <p:cNvSpPr>
            <a:spLocks noGrp="1"/>
          </p:cNvSpPr>
          <p:nvPr>
            <p:ph type="sldNum" sz="quarter" idx="12"/>
          </p:nvPr>
        </p:nvSpPr>
        <p:spPr/>
        <p:txBody>
          <a:bodyPr/>
          <a:lstStyle/>
          <a:p>
            <a:fld id="{A7DDB576-49B3-42E2-89EA-6E35EA8EF806}" type="slidenum">
              <a:rPr lang="en-US" smtClean="0"/>
              <a:pPr/>
              <a:t>73</a:t>
            </a:fld>
            <a:endParaRPr lang="en-US"/>
          </a:p>
        </p:txBody>
      </p:sp>
    </p:spTree>
    <p:custDataLst>
      <p:tags r:id="rId1"/>
    </p:custDataLst>
    <p:extLst>
      <p:ext uri="{BB962C8B-B14F-4D97-AF65-F5344CB8AC3E}">
        <p14:creationId xmlns:p14="http://schemas.microsoft.com/office/powerpoint/2010/main" val="1820628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350094-C434-1EE2-BAC8-041CEC9DAF6D}"/>
              </a:ext>
            </a:extLst>
          </p:cNvPr>
          <p:cNvSpPr>
            <a:spLocks noGrp="1"/>
          </p:cNvSpPr>
          <p:nvPr>
            <p:ph type="title"/>
          </p:nvPr>
        </p:nvSpPr>
        <p:spPr/>
        <p:txBody>
          <a:bodyPr/>
          <a:lstStyle/>
          <a:p>
            <a:r>
              <a:rPr lang="en-US"/>
              <a:t>Institute/Center Assignments</a:t>
            </a:r>
          </a:p>
        </p:txBody>
      </p:sp>
      <p:sp>
        <p:nvSpPr>
          <p:cNvPr id="3" name="Content Placeholder 2">
            <a:extLst>
              <a:ext uri="{FF2B5EF4-FFF2-40B4-BE49-F238E27FC236}">
                <a16:creationId xmlns:a16="http://schemas.microsoft.com/office/drawing/2014/main" id="{DE0D9318-9F03-18B5-02CE-68B9D258DAE5}"/>
              </a:ext>
            </a:extLst>
          </p:cNvPr>
          <p:cNvSpPr>
            <a:spLocks noGrp="1"/>
          </p:cNvSpPr>
          <p:nvPr>
            <p:ph idx="1"/>
          </p:nvPr>
        </p:nvSpPr>
        <p:spPr/>
        <p:txBody>
          <a:bodyPr/>
          <a:lstStyle/>
          <a:p>
            <a:pPr>
              <a:lnSpc>
                <a:spcPct val="150000"/>
              </a:lnSpc>
            </a:pPr>
            <a:r>
              <a:rPr lang="en-US"/>
              <a:t>ICs delineate assignment of topics of shared interests</a:t>
            </a:r>
          </a:p>
          <a:p>
            <a:pPr>
              <a:lnSpc>
                <a:spcPct val="150000"/>
              </a:lnSpc>
            </a:pPr>
            <a:r>
              <a:rPr lang="en-US" err="1">
                <a:hlinkClick r:id="rId3"/>
              </a:rPr>
              <a:t>RePORTER</a:t>
            </a:r>
            <a:r>
              <a:rPr lang="en-US">
                <a:hlinkClick r:id="rId3"/>
              </a:rPr>
              <a:t> Matchmaker</a:t>
            </a:r>
            <a:r>
              <a:rPr lang="en-US"/>
              <a:t> helps identify ICs and Program Officials</a:t>
            </a:r>
          </a:p>
          <a:p>
            <a:pPr>
              <a:lnSpc>
                <a:spcPct val="150000"/>
              </a:lnSpc>
            </a:pPr>
            <a:r>
              <a:rPr lang="en-US"/>
              <a:t>Applications that can’t be assigned to an IC on the NOFO (or NOSI) are withdrawn</a:t>
            </a:r>
          </a:p>
          <a:p>
            <a:endParaRPr lang="en-US"/>
          </a:p>
          <a:p>
            <a:endParaRPr lang="en-US"/>
          </a:p>
        </p:txBody>
      </p:sp>
      <p:sp>
        <p:nvSpPr>
          <p:cNvPr id="2" name="Slide Number Placeholder 1">
            <a:extLst>
              <a:ext uri="{FF2B5EF4-FFF2-40B4-BE49-F238E27FC236}">
                <a16:creationId xmlns:a16="http://schemas.microsoft.com/office/drawing/2014/main" id="{7606ACA9-CF23-5688-7C60-585C255A22E9}"/>
              </a:ext>
            </a:extLst>
          </p:cNvPr>
          <p:cNvSpPr>
            <a:spLocks noGrp="1"/>
          </p:cNvSpPr>
          <p:nvPr>
            <p:ph type="sldNum" sz="quarter" idx="12"/>
          </p:nvPr>
        </p:nvSpPr>
        <p:spPr/>
        <p:txBody>
          <a:bodyPr/>
          <a:lstStyle/>
          <a:p>
            <a:fld id="{A7DDB576-49B3-42E2-89EA-6E35EA8EF806}" type="slidenum">
              <a:rPr lang="en-US" smtClean="0"/>
              <a:pPr/>
              <a:t>74</a:t>
            </a:fld>
            <a:endParaRPr lang="en-US"/>
          </a:p>
        </p:txBody>
      </p:sp>
    </p:spTree>
    <p:custDataLst>
      <p:tags r:id="rId1"/>
    </p:custDataLst>
    <p:extLst>
      <p:ext uri="{BB962C8B-B14F-4D97-AF65-F5344CB8AC3E}">
        <p14:creationId xmlns:p14="http://schemas.microsoft.com/office/powerpoint/2010/main" val="27342582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8B887-9DD9-0257-620E-DC40EBEA9BB7}"/>
              </a:ext>
            </a:extLst>
          </p:cNvPr>
          <p:cNvSpPr>
            <a:spLocks noGrp="1"/>
          </p:cNvSpPr>
          <p:nvPr>
            <p:ph type="title"/>
          </p:nvPr>
        </p:nvSpPr>
        <p:spPr/>
        <p:txBody>
          <a:bodyPr/>
          <a:lstStyle/>
          <a:p>
            <a:r>
              <a:rPr lang="en-US"/>
              <a:t>Verify the IC Participates in the NOFO</a:t>
            </a:r>
          </a:p>
        </p:txBody>
      </p:sp>
      <p:sp>
        <p:nvSpPr>
          <p:cNvPr id="3" name="Content Placeholder 2">
            <a:extLst>
              <a:ext uri="{FF2B5EF4-FFF2-40B4-BE49-F238E27FC236}">
                <a16:creationId xmlns:a16="http://schemas.microsoft.com/office/drawing/2014/main" id="{9B5B4813-A7EA-2665-D01F-1F352E4FFB39}"/>
              </a:ext>
            </a:extLst>
          </p:cNvPr>
          <p:cNvSpPr>
            <a:spLocks noGrp="1"/>
          </p:cNvSpPr>
          <p:nvPr>
            <p:ph idx="1"/>
          </p:nvPr>
        </p:nvSpPr>
        <p:spPr>
          <a:xfrm>
            <a:off x="838200" y="1581186"/>
            <a:ext cx="10515600" cy="4351338"/>
          </a:xfrm>
        </p:spPr>
        <p:txBody>
          <a:bodyPr/>
          <a:lstStyle/>
          <a:p>
            <a:pPr marL="0" indent="0">
              <a:lnSpc>
                <a:spcPct val="100000"/>
              </a:lnSpc>
              <a:buNone/>
            </a:pPr>
            <a:r>
              <a:rPr lang="en-US"/>
              <a:t>Check “Components of Participating Organizations” for your intended Institute/Center, unless following a NOSI</a:t>
            </a:r>
          </a:p>
          <a:p>
            <a:endParaRPr lang="en-US"/>
          </a:p>
          <a:p>
            <a:pPr lvl="1"/>
            <a:endParaRPr lang="en-US"/>
          </a:p>
          <a:p>
            <a:endParaRPr lang="en-US"/>
          </a:p>
        </p:txBody>
      </p:sp>
      <p:pic>
        <p:nvPicPr>
          <p:cNvPr id="10" name="Picture 9" descr="At the beginning of every NOFO is a section entitled Components of Participating Organizations that lists Institutes and Centers. ">
            <a:extLst>
              <a:ext uri="{FF2B5EF4-FFF2-40B4-BE49-F238E27FC236}">
                <a16:creationId xmlns:a16="http://schemas.microsoft.com/office/drawing/2014/main" id="{4A03BC32-C4FD-5E27-838C-F5E6C63542A7}"/>
              </a:ext>
            </a:extLst>
          </p:cNvPr>
          <p:cNvPicPr>
            <a:picLocks noChangeAspect="1"/>
          </p:cNvPicPr>
          <p:nvPr/>
        </p:nvPicPr>
        <p:blipFill>
          <a:blip r:embed="rId3"/>
          <a:stretch>
            <a:fillRect/>
          </a:stretch>
        </p:blipFill>
        <p:spPr>
          <a:xfrm>
            <a:off x="1596936" y="2631009"/>
            <a:ext cx="6072828" cy="3518835"/>
          </a:xfrm>
          <a:prstGeom prst="rect">
            <a:avLst/>
          </a:prstGeom>
        </p:spPr>
      </p:pic>
      <p:sp>
        <p:nvSpPr>
          <p:cNvPr id="2" name="Slide Number Placeholder 1">
            <a:extLst>
              <a:ext uri="{FF2B5EF4-FFF2-40B4-BE49-F238E27FC236}">
                <a16:creationId xmlns:a16="http://schemas.microsoft.com/office/drawing/2014/main" id="{AE5918B2-79D1-8DBE-4DC0-B9BCE73A908B}"/>
              </a:ext>
            </a:extLst>
          </p:cNvPr>
          <p:cNvSpPr>
            <a:spLocks noGrp="1"/>
          </p:cNvSpPr>
          <p:nvPr>
            <p:ph type="sldNum" sz="quarter" idx="12"/>
          </p:nvPr>
        </p:nvSpPr>
        <p:spPr/>
        <p:txBody>
          <a:bodyPr/>
          <a:lstStyle/>
          <a:p>
            <a:fld id="{A7DDB576-49B3-42E2-89EA-6E35EA8EF806}" type="slidenum">
              <a:rPr lang="en-US" smtClean="0"/>
              <a:pPr/>
              <a:t>75</a:t>
            </a:fld>
            <a:endParaRPr lang="en-US"/>
          </a:p>
        </p:txBody>
      </p:sp>
    </p:spTree>
    <p:custDataLst>
      <p:tags r:id="rId1"/>
    </p:custDataLst>
    <p:extLst>
      <p:ext uri="{BB962C8B-B14F-4D97-AF65-F5344CB8AC3E}">
        <p14:creationId xmlns:p14="http://schemas.microsoft.com/office/powerpoint/2010/main" val="1618935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5BD025-D8DA-19DB-C4F5-38B8407BB386}"/>
              </a:ext>
            </a:extLst>
          </p:cNvPr>
          <p:cNvSpPr>
            <a:spLocks noGrp="1"/>
          </p:cNvSpPr>
          <p:nvPr>
            <p:ph type="title"/>
          </p:nvPr>
        </p:nvSpPr>
        <p:spPr/>
        <p:txBody>
          <a:bodyPr/>
          <a:lstStyle/>
          <a:p>
            <a:r>
              <a:rPr lang="en-US"/>
              <a:t>Review Group Assignments</a:t>
            </a:r>
          </a:p>
        </p:txBody>
      </p:sp>
      <p:sp>
        <p:nvSpPr>
          <p:cNvPr id="3" name="Content Placeholder 2">
            <a:extLst>
              <a:ext uri="{FF2B5EF4-FFF2-40B4-BE49-F238E27FC236}">
                <a16:creationId xmlns:a16="http://schemas.microsoft.com/office/drawing/2014/main" id="{D0895A91-EB03-BE98-6C27-97DDA7D3F39F}"/>
              </a:ext>
            </a:extLst>
          </p:cNvPr>
          <p:cNvSpPr>
            <a:spLocks noGrp="1"/>
          </p:cNvSpPr>
          <p:nvPr>
            <p:ph idx="1"/>
          </p:nvPr>
        </p:nvSpPr>
        <p:spPr>
          <a:xfrm>
            <a:off x="838200" y="1620348"/>
            <a:ext cx="10515600" cy="4351338"/>
          </a:xfrm>
        </p:spPr>
        <p:txBody>
          <a:bodyPr/>
          <a:lstStyle/>
          <a:p>
            <a:pPr>
              <a:lnSpc>
                <a:spcPct val="150000"/>
              </a:lnSpc>
            </a:pPr>
            <a:r>
              <a:rPr lang="en-US"/>
              <a:t>Many PDs/PIs share review group suggestions</a:t>
            </a:r>
          </a:p>
          <a:p>
            <a:pPr>
              <a:lnSpc>
                <a:spcPct val="150000"/>
              </a:lnSpc>
            </a:pPr>
            <a:r>
              <a:rPr lang="en-US"/>
              <a:t>Applications are </a:t>
            </a:r>
            <a:r>
              <a:rPr lang="en-US" i="1"/>
              <a:t>not</a:t>
            </a:r>
            <a:r>
              <a:rPr lang="en-US"/>
              <a:t> withdrawn due to review assignment issues</a:t>
            </a:r>
          </a:p>
          <a:p>
            <a:pPr>
              <a:lnSpc>
                <a:spcPct val="150000"/>
              </a:lnSpc>
            </a:pPr>
            <a:r>
              <a:rPr lang="en-US">
                <a:solidFill>
                  <a:srgbClr val="20558A"/>
                </a:solidFill>
                <a:hlinkClick r:id="rId3">
                  <a:extLst>
                    <a:ext uri="{A12FA001-AC4F-418D-AE19-62706E023703}">
                      <ahyp:hlinkClr xmlns:ahyp="http://schemas.microsoft.com/office/drawing/2018/hyperlinkcolor" val="tx"/>
                    </a:ext>
                  </a:extLst>
                </a:hlinkClick>
              </a:rPr>
              <a:t>Assisted Referral Tool </a:t>
            </a:r>
            <a:r>
              <a:rPr lang="en-US"/>
              <a:t>helps identify </a:t>
            </a:r>
            <a:r>
              <a:rPr lang="en-US">
                <a:solidFill>
                  <a:srgbClr val="20558A"/>
                </a:solidFill>
                <a:hlinkClick r:id="rId4">
                  <a:extLst>
                    <a:ext uri="{A12FA001-AC4F-418D-AE19-62706E023703}">
                      <ahyp:hlinkClr xmlns:ahyp="http://schemas.microsoft.com/office/drawing/2018/hyperlinkcolor" val="tx"/>
                    </a:ext>
                  </a:extLst>
                </a:hlinkClick>
              </a:rPr>
              <a:t>CSR review groups</a:t>
            </a:r>
            <a:endParaRPr lang="en-US">
              <a:solidFill>
                <a:srgbClr val="20558A"/>
              </a:solidFill>
            </a:endParaRPr>
          </a:p>
          <a:p>
            <a:pPr lvl="1">
              <a:lnSpc>
                <a:spcPct val="150000"/>
              </a:lnSpc>
            </a:pPr>
            <a:r>
              <a:rPr lang="en-US"/>
              <a:t>Contact NIH SROs, not reviewers</a:t>
            </a:r>
          </a:p>
          <a:p>
            <a:pPr>
              <a:lnSpc>
                <a:spcPct val="150000"/>
              </a:lnSpc>
            </a:pPr>
            <a:r>
              <a:rPr lang="en-US"/>
              <a:t>Some NOFOs have special review assignments, including review by ICs</a:t>
            </a:r>
          </a:p>
          <a:p>
            <a:pPr lvl="1">
              <a:lnSpc>
                <a:spcPct val="150000"/>
              </a:lnSpc>
            </a:pPr>
            <a:r>
              <a:rPr lang="en-US"/>
              <a:t>These NOFOs list a Peer Review Contact in Section VII Agency Contacts</a:t>
            </a:r>
          </a:p>
          <a:p>
            <a:endParaRPr lang="en-US"/>
          </a:p>
        </p:txBody>
      </p:sp>
      <p:sp>
        <p:nvSpPr>
          <p:cNvPr id="2" name="Slide Number Placeholder 1">
            <a:extLst>
              <a:ext uri="{FF2B5EF4-FFF2-40B4-BE49-F238E27FC236}">
                <a16:creationId xmlns:a16="http://schemas.microsoft.com/office/drawing/2014/main" id="{3F9A80D5-196C-7142-B4C0-780778B3BE97}"/>
              </a:ext>
            </a:extLst>
          </p:cNvPr>
          <p:cNvSpPr>
            <a:spLocks noGrp="1"/>
          </p:cNvSpPr>
          <p:nvPr>
            <p:ph type="sldNum" sz="quarter" idx="12"/>
          </p:nvPr>
        </p:nvSpPr>
        <p:spPr/>
        <p:txBody>
          <a:bodyPr/>
          <a:lstStyle/>
          <a:p>
            <a:fld id="{A7DDB576-49B3-42E2-89EA-6E35EA8EF806}" type="slidenum">
              <a:rPr lang="en-US" smtClean="0"/>
              <a:pPr/>
              <a:t>76</a:t>
            </a:fld>
            <a:endParaRPr lang="en-US"/>
          </a:p>
        </p:txBody>
      </p:sp>
    </p:spTree>
    <p:custDataLst>
      <p:tags r:id="rId1"/>
    </p:custDataLst>
    <p:extLst>
      <p:ext uri="{BB962C8B-B14F-4D97-AF65-F5344CB8AC3E}">
        <p14:creationId xmlns:p14="http://schemas.microsoft.com/office/powerpoint/2010/main" val="1167828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6C7F8-B18E-EED7-1AC2-2F16A3676127}"/>
              </a:ext>
            </a:extLst>
          </p:cNvPr>
          <p:cNvSpPr>
            <a:spLocks noGrp="1"/>
          </p:cNvSpPr>
          <p:nvPr>
            <p:ph type="title"/>
          </p:nvPr>
        </p:nvSpPr>
        <p:spPr/>
        <p:txBody>
          <a:bodyPr>
            <a:normAutofit/>
          </a:bodyPr>
          <a:lstStyle/>
          <a:p>
            <a:r>
              <a:rPr lang="en-US"/>
              <a:t>Use Assignment Request Form to Suggest ICs and Review Groups</a:t>
            </a:r>
          </a:p>
        </p:txBody>
      </p:sp>
      <p:sp>
        <p:nvSpPr>
          <p:cNvPr id="3" name="Content Placeholder 2">
            <a:extLst>
              <a:ext uri="{FF2B5EF4-FFF2-40B4-BE49-F238E27FC236}">
                <a16:creationId xmlns:a16="http://schemas.microsoft.com/office/drawing/2014/main" id="{EDE48968-063E-E834-9E6A-D991EAF26C2F}"/>
              </a:ext>
            </a:extLst>
          </p:cNvPr>
          <p:cNvSpPr>
            <a:spLocks noGrp="1"/>
          </p:cNvSpPr>
          <p:nvPr>
            <p:ph idx="1"/>
          </p:nvPr>
        </p:nvSpPr>
        <p:spPr>
          <a:xfrm>
            <a:off x="813629" y="1828800"/>
            <a:ext cx="5456068" cy="4351338"/>
          </a:xfrm>
        </p:spPr>
        <p:txBody>
          <a:bodyPr>
            <a:normAutofit/>
          </a:bodyPr>
          <a:lstStyle/>
          <a:p>
            <a:pPr>
              <a:lnSpc>
                <a:spcPct val="100000"/>
              </a:lnSpc>
            </a:pPr>
            <a:r>
              <a:rPr lang="en-US" sz="2200"/>
              <a:t>Suggest assignments and provide rationale</a:t>
            </a:r>
          </a:p>
          <a:p>
            <a:pPr>
              <a:lnSpc>
                <a:spcPct val="100000"/>
              </a:lnSpc>
            </a:pPr>
            <a:r>
              <a:rPr lang="en-US" sz="2200"/>
              <a:t>Mention discussions with Program Officers</a:t>
            </a:r>
          </a:p>
          <a:p>
            <a:pPr>
              <a:lnSpc>
                <a:spcPct val="100000"/>
              </a:lnSpc>
            </a:pPr>
            <a:r>
              <a:rPr lang="en-US" sz="2200"/>
              <a:t>List areas of expertise needed to evaluate the application</a:t>
            </a:r>
          </a:p>
          <a:p>
            <a:pPr>
              <a:lnSpc>
                <a:spcPct val="100000"/>
              </a:lnSpc>
            </a:pPr>
            <a:r>
              <a:rPr lang="en-US" sz="2200"/>
              <a:t>DRR makes assignments based on the topics delineated for Institutes/Centers and review groups</a:t>
            </a:r>
          </a:p>
        </p:txBody>
      </p:sp>
      <p:pic>
        <p:nvPicPr>
          <p:cNvPr id="7" name="Picture 6" descr="FORMS-I version of PHS Assignment Request form">
            <a:extLst>
              <a:ext uri="{FF2B5EF4-FFF2-40B4-BE49-F238E27FC236}">
                <a16:creationId xmlns:a16="http://schemas.microsoft.com/office/drawing/2014/main" id="{43510107-FD1B-BE54-0A6C-DC91582A1AFB}"/>
              </a:ext>
            </a:extLst>
          </p:cNvPr>
          <p:cNvPicPr>
            <a:picLocks noChangeAspect="1"/>
          </p:cNvPicPr>
          <p:nvPr/>
        </p:nvPicPr>
        <p:blipFill rotWithShape="1">
          <a:blip r:embed="rId4"/>
          <a:srcRect l="-1" t="2573" r="465" b="20023"/>
          <a:stretch/>
        </p:blipFill>
        <p:spPr>
          <a:xfrm>
            <a:off x="6436522" y="1928431"/>
            <a:ext cx="4439595" cy="3996881"/>
          </a:xfrm>
          <a:prstGeom prst="rect">
            <a:avLst/>
          </a:prstGeom>
          <a:ln>
            <a:solidFill>
              <a:srgbClr val="013B6B"/>
            </a:solidFill>
          </a:ln>
        </p:spPr>
      </p:pic>
      <p:sp>
        <p:nvSpPr>
          <p:cNvPr id="2" name="Slide Number Placeholder 1">
            <a:extLst>
              <a:ext uri="{FF2B5EF4-FFF2-40B4-BE49-F238E27FC236}">
                <a16:creationId xmlns:a16="http://schemas.microsoft.com/office/drawing/2014/main" id="{F4E6F03C-F4FC-5E40-BBD5-07319E29F45F}"/>
              </a:ext>
            </a:extLst>
          </p:cNvPr>
          <p:cNvSpPr>
            <a:spLocks noGrp="1"/>
          </p:cNvSpPr>
          <p:nvPr>
            <p:ph type="sldNum" sz="quarter" idx="12"/>
          </p:nvPr>
        </p:nvSpPr>
        <p:spPr/>
        <p:txBody>
          <a:bodyPr/>
          <a:lstStyle/>
          <a:p>
            <a:fld id="{A7DDB576-49B3-42E2-89EA-6E35EA8EF806}" type="slidenum">
              <a:rPr lang="en-US" smtClean="0"/>
              <a:pPr/>
              <a:t>77</a:t>
            </a:fld>
            <a:endParaRPr lang="en-US"/>
          </a:p>
        </p:txBody>
      </p:sp>
    </p:spTree>
    <p:custDataLst>
      <p:tags r:id="rId1"/>
    </p:custDataLst>
    <p:extLst>
      <p:ext uri="{BB962C8B-B14F-4D97-AF65-F5344CB8AC3E}">
        <p14:creationId xmlns:p14="http://schemas.microsoft.com/office/powerpoint/2010/main" val="12911127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photo of people seated at long tables talking and looking at laptop computers">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5172" r="5172"/>
          <a:stretch/>
        </p:blipFill>
        <p:spPr>
          <a:xfrm>
            <a:off x="2753005"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91413" y="371913"/>
            <a:ext cx="8065082" cy="1640786"/>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 </a:t>
            </a:r>
            <a:r>
              <a:rPr lang="en-US" sz="4800" b="1">
                <a:solidFill>
                  <a:srgbClr val="20558A"/>
                </a:solidFill>
              </a:rPr>
              <a:t>peer Review</a:t>
            </a:r>
            <a:r>
              <a:rPr lang="en-US" sz="4800" b="1">
                <a:solidFill>
                  <a:srgbClr val="0F7FC9"/>
                </a:solidFill>
              </a:rPr>
              <a:t> </a:t>
            </a:r>
          </a:p>
        </p:txBody>
      </p:sp>
      <p:sp>
        <p:nvSpPr>
          <p:cNvPr id="5" name="TextBox 4">
            <a:extLst>
              <a:ext uri="{FF2B5EF4-FFF2-40B4-BE49-F238E27FC236}">
                <a16:creationId xmlns:a16="http://schemas.microsoft.com/office/drawing/2014/main" id="{79BA20E9-A01A-D7F1-1060-F77595FDB05B}"/>
              </a:ext>
            </a:extLst>
          </p:cNvPr>
          <p:cNvSpPr txBox="1"/>
          <p:nvPr/>
        </p:nvSpPr>
        <p:spPr>
          <a:xfrm>
            <a:off x="-717292" y="2573434"/>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3" name="Group 2" descr="Photo and text of:&#10;Stephanie Constant, Ph.D. &#10;Policy Review Officer&#10;&#10;Office of Extramural Research (OER), NIH&#10;&#10;">
            <a:extLst>
              <a:ext uri="{FF2B5EF4-FFF2-40B4-BE49-F238E27FC236}">
                <a16:creationId xmlns:a16="http://schemas.microsoft.com/office/drawing/2014/main" id="{97BFFF1D-3315-F991-C736-D524633AA656}"/>
              </a:ext>
            </a:extLst>
          </p:cNvPr>
          <p:cNvGrpSpPr/>
          <p:nvPr/>
        </p:nvGrpSpPr>
        <p:grpSpPr>
          <a:xfrm>
            <a:off x="62063" y="3158209"/>
            <a:ext cx="3681096" cy="2737544"/>
            <a:chOff x="62063" y="3158209"/>
            <a:chExt cx="3681096" cy="2737544"/>
          </a:xfrm>
        </p:grpSpPr>
        <p:sp>
          <p:nvSpPr>
            <p:cNvPr id="6" name="TextBox 5">
              <a:extLst>
                <a:ext uri="{FF2B5EF4-FFF2-40B4-BE49-F238E27FC236}">
                  <a16:creationId xmlns:a16="http://schemas.microsoft.com/office/drawing/2014/main" id="{E78750BB-9209-9B25-1166-83700E5FD4F7}"/>
                </a:ext>
              </a:extLst>
            </p:cNvPr>
            <p:cNvSpPr txBox="1"/>
            <p:nvPr/>
          </p:nvSpPr>
          <p:spPr>
            <a:xfrm>
              <a:off x="62063" y="4787757"/>
              <a:ext cx="3681096" cy="1107996"/>
            </a:xfrm>
            <a:prstGeom prst="rect">
              <a:avLst/>
            </a:prstGeom>
            <a:noFill/>
          </p:spPr>
          <p:txBody>
            <a:bodyPr wrap="square" rtlCol="0">
              <a:spAutoFit/>
            </a:bodyPr>
            <a:lstStyle/>
            <a:p>
              <a:pPr algn="ctr"/>
              <a:r>
                <a:rPr lang="en-US" b="1"/>
                <a:t>Stephanie Constant, Ph.D. </a:t>
              </a:r>
            </a:p>
            <a:p>
              <a:pPr algn="ctr"/>
              <a:r>
                <a:rPr lang="en-US" sz="1600"/>
                <a:t>Policy Review Officer</a:t>
              </a:r>
            </a:p>
            <a:p>
              <a:pPr algn="ctr"/>
              <a:endParaRPr lang="en-US" sz="1600"/>
            </a:p>
            <a:p>
              <a:pPr algn="ctr"/>
              <a:r>
                <a:rPr lang="en-US" sz="1600"/>
                <a:t>Office of Extramural Research (OER), NIH</a:t>
              </a:r>
            </a:p>
          </p:txBody>
        </p:sp>
        <p:pic>
          <p:nvPicPr>
            <p:cNvPr id="7" name="Picture 6" descr="Black and white photo of Stephanie Constant, Ph.D. Policy Review Officer">
              <a:extLst>
                <a:ext uri="{FF2B5EF4-FFF2-40B4-BE49-F238E27FC236}">
                  <a16:creationId xmlns:a16="http://schemas.microsoft.com/office/drawing/2014/main" id="{0F2C369F-1F55-AAD9-3755-BFC87591778D}"/>
                </a:ext>
              </a:extLst>
            </p:cNvPr>
            <p:cNvPicPr>
              <a:picLocks noChangeAspect="1"/>
            </p:cNvPicPr>
            <p:nvPr/>
          </p:nvPicPr>
          <p:blipFill>
            <a:blip r:embed="rId5"/>
            <a:stretch>
              <a:fillRect/>
            </a:stretch>
          </p:blipFill>
          <p:spPr>
            <a:xfrm>
              <a:off x="657273" y="3158209"/>
              <a:ext cx="2490677" cy="1598064"/>
            </a:xfrm>
            <a:prstGeom prst="rect">
              <a:avLst/>
            </a:prstGeom>
          </p:spPr>
        </p:pic>
      </p:grpSp>
      <p:cxnSp>
        <p:nvCxnSpPr>
          <p:cNvPr id="8" name="Straight Connector 7">
            <a:extLst>
              <a:ext uri="{FF2B5EF4-FFF2-40B4-BE49-F238E27FC236}">
                <a16:creationId xmlns:a16="http://schemas.microsoft.com/office/drawing/2014/main" id="{866415B9-D3FC-3969-8192-3B922464A3D1}"/>
              </a:ext>
              <a:ext uri="{C183D7F6-B498-43B3-948B-1728B52AA6E4}">
                <adec:decorative xmlns:adec="http://schemas.microsoft.com/office/drawing/2017/decorative" val="1"/>
              </a:ext>
            </a:extLst>
          </p:cNvPr>
          <p:cNvCxnSpPr/>
          <p:nvPr/>
        </p:nvCxnSpPr>
        <p:spPr>
          <a:xfrm>
            <a:off x="596107" y="2263314"/>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39060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50960" cy="1081342"/>
          </a:xfrm>
          <a:solidFill>
            <a:srgbClr val="20558A"/>
          </a:solidFill>
        </p:spPr>
        <p:txBody>
          <a:bodyPr vert="horz" lIns="91440" tIns="45720" rIns="91440" bIns="45720" rtlCol="0" anchor="ctr">
            <a:normAutofit/>
          </a:bodyPr>
          <a:lstStyle/>
          <a:p>
            <a:pPr algn="l">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Peer Review</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457199" y="1874201"/>
            <a:ext cx="11896166" cy="4351338"/>
          </a:xfrm>
        </p:spPr>
        <p:txBody>
          <a:bodyPr vert="horz" lIns="91440" tIns="45720" rIns="91440" bIns="45720" rtlCol="0" anchor="t">
            <a:normAutofit/>
          </a:bodyPr>
          <a:lstStyle/>
          <a:p>
            <a:pPr marL="0" indent="0">
              <a:lnSpc>
                <a:spcPct val="100000"/>
              </a:lnSpc>
              <a:spcAft>
                <a:spcPts val="800"/>
              </a:spcAft>
              <a:buNone/>
            </a:pPr>
            <a:r>
              <a:rPr lang="en-US">
                <a:latin typeface="Open Sans Light"/>
                <a:ea typeface="Open Sans Light"/>
                <a:cs typeface="Open Sans Light"/>
              </a:rPr>
              <a:t>Overview of the peer review process</a:t>
            </a:r>
            <a:endParaRPr lang="en-US"/>
          </a:p>
          <a:p>
            <a:pPr>
              <a:lnSpc>
                <a:spcPct val="100000"/>
              </a:lnSpc>
            </a:pPr>
            <a:r>
              <a:rPr lang="en-US" sz="2000">
                <a:latin typeface="Open Sans Light"/>
                <a:ea typeface="Open Sans Light"/>
                <a:cs typeface="Open Sans Light"/>
              </a:rPr>
              <a:t>1st level review</a:t>
            </a:r>
          </a:p>
          <a:p>
            <a:pPr lvl="1">
              <a:lnSpc>
                <a:spcPct val="100000"/>
              </a:lnSpc>
              <a:spcAft>
                <a:spcPts val="800"/>
              </a:spcAft>
              <a:buFont typeface="Courier New" panose="05000000000000000000" pitchFamily="2" charset="2"/>
              <a:buChar char="o"/>
            </a:pPr>
            <a:r>
              <a:rPr lang="en-US" sz="1600">
                <a:latin typeface="Open Sans Light"/>
                <a:ea typeface="Open Sans Light"/>
                <a:cs typeface="Open Sans Light"/>
              </a:rPr>
              <a:t>How are applications evaluated and scored? </a:t>
            </a:r>
          </a:p>
          <a:p>
            <a:pPr>
              <a:lnSpc>
                <a:spcPct val="100000"/>
              </a:lnSpc>
            </a:pPr>
            <a:r>
              <a:rPr lang="en-US" sz="2000">
                <a:latin typeface="Open Sans Light"/>
                <a:ea typeface="Open Sans Light"/>
                <a:cs typeface="Open Sans Light"/>
              </a:rPr>
              <a:t>2nd level review</a:t>
            </a:r>
          </a:p>
          <a:p>
            <a:pPr lvl="1">
              <a:lnSpc>
                <a:spcPct val="100000"/>
              </a:lnSpc>
              <a:spcAft>
                <a:spcPts val="800"/>
              </a:spcAft>
              <a:buFont typeface="Courier New" panose="05000000000000000000" pitchFamily="2" charset="2"/>
              <a:buChar char="o"/>
            </a:pPr>
            <a:r>
              <a:rPr lang="en-US" sz="1600">
                <a:latin typeface="Open Sans Light"/>
                <a:ea typeface="Open Sans Light"/>
                <a:cs typeface="Open Sans Light"/>
              </a:rPr>
              <a:t>What is the purpose of this second level?</a:t>
            </a:r>
          </a:p>
          <a:p>
            <a:pPr>
              <a:lnSpc>
                <a:spcPct val="100000"/>
              </a:lnSpc>
              <a:spcAft>
                <a:spcPts val="800"/>
              </a:spcAft>
            </a:pPr>
            <a:r>
              <a:rPr lang="en-US" sz="2000">
                <a:latin typeface="Open Sans Light"/>
                <a:ea typeface="Open Sans Light"/>
                <a:cs typeface="Open Sans Light"/>
              </a:rPr>
              <a:t>Who to ask for questions at each stage</a:t>
            </a:r>
          </a:p>
          <a:p>
            <a:pPr>
              <a:lnSpc>
                <a:spcPct val="100000"/>
              </a:lnSpc>
              <a:spcAft>
                <a:spcPts val="800"/>
              </a:spcAft>
            </a:pPr>
            <a:r>
              <a:rPr lang="en-US" sz="2000">
                <a:latin typeface="Open Sans Light"/>
                <a:ea typeface="Open Sans Light"/>
                <a:cs typeface="Open Sans Light"/>
              </a:rPr>
              <a:t>TIPS</a:t>
            </a:r>
            <a:endParaRPr lang="en-US" sz="20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73016"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73016"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70DEFD24-316D-D25F-59AA-BAB33A0356B0}"/>
              </a:ext>
            </a:extLst>
          </p:cNvPr>
          <p:cNvSpPr txBox="1"/>
          <p:nvPr/>
        </p:nvSpPr>
        <p:spPr>
          <a:xfrm>
            <a:off x="6507408" y="1996175"/>
            <a:ext cx="5250181" cy="1292662"/>
          </a:xfrm>
          <a:prstGeom prst="rect">
            <a:avLst/>
          </a:prstGeom>
          <a:noFill/>
          <a:ln w="28575">
            <a:solidFill>
              <a:srgbClr val="A6CECB"/>
            </a:solidFill>
          </a:ln>
        </p:spPr>
        <p:txBody>
          <a:bodyPr wrap="square" rtlCol="0">
            <a:spAutoFit/>
          </a:bodyPr>
          <a:lstStyle/>
          <a:p>
            <a:pPr marL="0" indent="0">
              <a:lnSpc>
                <a:spcPct val="100000"/>
              </a:lnSpc>
              <a:buNone/>
            </a:pPr>
            <a:r>
              <a:rPr lang="en-US" sz="2400">
                <a:latin typeface="Open Sans Light"/>
                <a:ea typeface="Open Sans Light"/>
                <a:cs typeface="Open Sans Light"/>
              </a:rPr>
              <a:t>Helpful Resources:</a:t>
            </a:r>
          </a:p>
          <a:p>
            <a:pPr marL="685800" lvl="1" indent="-228600">
              <a:lnSpc>
                <a:spcPct val="100000"/>
              </a:lnSpc>
              <a:buFont typeface="Courier New" panose="02070309020205020404" pitchFamily="49" charset="0"/>
              <a:buChar char="o"/>
            </a:pPr>
            <a:r>
              <a:rPr lang="en-US">
                <a:solidFill>
                  <a:srgbClr val="20558A"/>
                </a:solidFill>
                <a:latin typeface="Open Sans Light"/>
                <a:ea typeface="Open Sans Light"/>
                <a:cs typeface="Open Sans Light"/>
                <a:hlinkClick r:id="rId4">
                  <a:extLst>
                    <a:ext uri="{A12FA001-AC4F-418D-AE19-62706E023703}">
                      <ahyp:hlinkClr xmlns:ahyp="http://schemas.microsoft.com/office/drawing/2018/hyperlinkcolor" val="tx"/>
                    </a:ext>
                  </a:extLst>
                </a:hlinkClick>
              </a:rPr>
              <a:t>Review | Grants &amp; Funding (nih.gov)</a:t>
            </a:r>
            <a:endParaRPr lang="en-US">
              <a:solidFill>
                <a:srgbClr val="20558A"/>
              </a:solidFill>
              <a:latin typeface="Open Sans Light"/>
              <a:ea typeface="Open Sans Light"/>
              <a:cs typeface="Open Sans Light"/>
            </a:endParaRPr>
          </a:p>
          <a:p>
            <a:pPr marL="685800" lvl="1" indent="-228600">
              <a:lnSpc>
                <a:spcPct val="100000"/>
              </a:lnSpc>
              <a:buFont typeface="Courier New" panose="02070309020205020404" pitchFamily="49" charset="0"/>
              <a:buChar char="o"/>
            </a:pPr>
            <a:r>
              <a:rPr lang="en-US">
                <a:solidFill>
                  <a:srgbClr val="20558A"/>
                </a:solidFill>
                <a:latin typeface="Open Sans Light"/>
                <a:ea typeface="Open Sans Light"/>
                <a:cs typeface="Open Sans Light"/>
                <a:hlinkClick r:id="rId5">
                  <a:extLst>
                    <a:ext uri="{A12FA001-AC4F-418D-AE19-62706E023703}">
                      <ahyp:hlinkClr xmlns:ahyp="http://schemas.microsoft.com/office/drawing/2018/hyperlinkcolor" val="tx"/>
                    </a:ext>
                  </a:extLst>
                </a:hlinkClick>
              </a:rPr>
              <a:t>Peer Review Policies and Practices | Grants &amp; Funding (nih.gov)</a:t>
            </a:r>
            <a:r>
              <a:rPr lang="en-US">
                <a:solidFill>
                  <a:srgbClr val="20558A"/>
                </a:solidFill>
                <a:latin typeface="Open Sans Light"/>
                <a:ea typeface="Open Sans Light"/>
                <a:cs typeface="Open Sans Light"/>
              </a:rPr>
              <a:t> </a:t>
            </a:r>
            <a:endParaRPr lang="en-US"/>
          </a:p>
        </p:txBody>
      </p:sp>
      <p:grpSp>
        <p:nvGrpSpPr>
          <p:cNvPr id="3" name="Group 2" descr="NIH Grants Process depicted by six boxes laid out horizontally across an arrow. The boxes are labeled Plan to Apply, Write Application, Submit, Review, Award, and Monitoring and Reporting.&#10;-Gold outline around Review Box&#10;.&#10;&#10;Gold outline on: Award box">
            <a:extLst>
              <a:ext uri="{FF2B5EF4-FFF2-40B4-BE49-F238E27FC236}">
                <a16:creationId xmlns:a16="http://schemas.microsoft.com/office/drawing/2014/main" id="{D33FDFA1-D37B-A40D-B6CA-AF407DA7E2AD}"/>
              </a:ext>
            </a:extLst>
          </p:cNvPr>
          <p:cNvGrpSpPr/>
          <p:nvPr/>
        </p:nvGrpSpPr>
        <p:grpSpPr>
          <a:xfrm>
            <a:off x="2474595" y="4495800"/>
            <a:ext cx="7307580" cy="2232660"/>
            <a:chOff x="0" y="45421"/>
            <a:chExt cx="12117095" cy="5137235"/>
          </a:xfrm>
        </p:grpSpPr>
        <p:grpSp>
          <p:nvGrpSpPr>
            <p:cNvPr id="4" name="Group 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CA54940B-45CE-D6F2-538E-CD35E0ABCF68}"/>
                </a:ext>
              </a:extLst>
            </p:cNvPr>
            <p:cNvGrpSpPr/>
            <p:nvPr/>
          </p:nvGrpSpPr>
          <p:grpSpPr>
            <a:xfrm>
              <a:off x="0" y="45421"/>
              <a:ext cx="12117095" cy="5137235"/>
              <a:chOff x="0" y="45421"/>
              <a:chExt cx="12117095" cy="5137235"/>
            </a:xfrm>
          </p:grpSpPr>
          <p:sp>
            <p:nvSpPr>
              <p:cNvPr id="13" name="Arrow: Right 12">
                <a:extLst>
                  <a:ext uri="{FF2B5EF4-FFF2-40B4-BE49-F238E27FC236}">
                    <a16:creationId xmlns:a16="http://schemas.microsoft.com/office/drawing/2014/main" id="{9FCF0AC7-3B25-D005-715E-ED4290816A40}"/>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4" name="Group 13" descr="The NIH Grants Process includes the following phases: Plan to Apply; Write Application; Submit; Review; Award; and Post-Award Monitoring and Reporting.">
                <a:extLst>
                  <a:ext uri="{FF2B5EF4-FFF2-40B4-BE49-F238E27FC236}">
                    <a16:creationId xmlns:a16="http://schemas.microsoft.com/office/drawing/2014/main" id="{3AC5D5E7-F2F4-8CD7-14BD-44772B357943}"/>
                  </a:ext>
                </a:extLst>
              </p:cNvPr>
              <p:cNvGrpSpPr/>
              <p:nvPr/>
            </p:nvGrpSpPr>
            <p:grpSpPr>
              <a:xfrm>
                <a:off x="158986" y="1575552"/>
                <a:ext cx="11665212" cy="2054894"/>
                <a:chOff x="158986" y="1575552"/>
                <a:chExt cx="11665212" cy="2054894"/>
              </a:xfrm>
            </p:grpSpPr>
            <p:sp>
              <p:nvSpPr>
                <p:cNvPr id="15" name="Freeform: Shape 14">
                  <a:extLst>
                    <a:ext uri="{FF2B5EF4-FFF2-40B4-BE49-F238E27FC236}">
                      <a16:creationId xmlns:a16="http://schemas.microsoft.com/office/drawing/2014/main" id="{EBF2AC4C-264F-0560-B2B2-F599DA734220}"/>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16" name="Freeform: Shape 15">
                  <a:extLst>
                    <a:ext uri="{FF2B5EF4-FFF2-40B4-BE49-F238E27FC236}">
                      <a16:creationId xmlns:a16="http://schemas.microsoft.com/office/drawing/2014/main" id="{005BD439-850B-5E91-F57F-706D74FADAB1}"/>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Plan to Apply</a:t>
                  </a:r>
                </a:p>
              </p:txBody>
            </p:sp>
            <p:sp>
              <p:nvSpPr>
                <p:cNvPr id="17" name="Freeform: Shape 16">
                  <a:extLst>
                    <a:ext uri="{FF2B5EF4-FFF2-40B4-BE49-F238E27FC236}">
                      <a16:creationId xmlns:a16="http://schemas.microsoft.com/office/drawing/2014/main" id="{18C162B4-4F51-3262-9E85-165D87301AE2}"/>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18" name="Freeform: Shape 17">
                  <a:extLst>
                    <a:ext uri="{FF2B5EF4-FFF2-40B4-BE49-F238E27FC236}">
                      <a16:creationId xmlns:a16="http://schemas.microsoft.com/office/drawing/2014/main" id="{CDEFB9AC-9581-24F1-9783-33731D979C1D}"/>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19" name="Freeform: Shape 18">
                  <a:extLst>
                    <a:ext uri="{FF2B5EF4-FFF2-40B4-BE49-F238E27FC236}">
                      <a16:creationId xmlns:a16="http://schemas.microsoft.com/office/drawing/2014/main" id="{BE3786BD-45D0-31C2-1E50-AF59B1D2037C}"/>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0" name="Freeform: Shape 19">
                  <a:extLst>
                    <a:ext uri="{FF2B5EF4-FFF2-40B4-BE49-F238E27FC236}">
                      <a16:creationId xmlns:a16="http://schemas.microsoft.com/office/drawing/2014/main" id="{1B5E9DCA-9E1D-391F-0EDE-A5431E64AF38}"/>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6" name="Group 5">
              <a:extLst>
                <a:ext uri="{FF2B5EF4-FFF2-40B4-BE49-F238E27FC236}">
                  <a16:creationId xmlns:a16="http://schemas.microsoft.com/office/drawing/2014/main" id="{B93E39C1-07EE-4510-A5D1-7691D021123E}"/>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7" name="Graphic 6" descr="Pencil outline">
                <a:extLst>
                  <a:ext uri="{FF2B5EF4-FFF2-40B4-BE49-F238E27FC236}">
                    <a16:creationId xmlns:a16="http://schemas.microsoft.com/office/drawing/2014/main" id="{E4B8B62C-A334-9A7D-16E9-972D49B0C6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0719" y="1699581"/>
                <a:ext cx="871323" cy="903418"/>
              </a:xfrm>
              <a:prstGeom prst="rect">
                <a:avLst/>
              </a:prstGeom>
            </p:spPr>
          </p:pic>
          <p:pic>
            <p:nvPicPr>
              <p:cNvPr id="8" name="Graphic 7" descr="Lightbulb and gear outline">
                <a:extLst>
                  <a:ext uri="{FF2B5EF4-FFF2-40B4-BE49-F238E27FC236}">
                    <a16:creationId xmlns:a16="http://schemas.microsoft.com/office/drawing/2014/main" id="{FCF6EB17-C375-5EB9-B7F4-FADA9D51F8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9463" y="1730065"/>
                <a:ext cx="878374" cy="910729"/>
              </a:xfrm>
              <a:prstGeom prst="rect">
                <a:avLst/>
              </a:prstGeom>
            </p:spPr>
          </p:pic>
          <p:pic>
            <p:nvPicPr>
              <p:cNvPr id="9" name="Graphic 8" descr="Internet outline">
                <a:extLst>
                  <a:ext uri="{FF2B5EF4-FFF2-40B4-BE49-F238E27FC236}">
                    <a16:creationId xmlns:a16="http://schemas.microsoft.com/office/drawing/2014/main" id="{727AE44E-8914-DF18-168E-41F3FD4092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64924" y="1639029"/>
                <a:ext cx="929724" cy="963970"/>
              </a:xfrm>
              <a:prstGeom prst="rect">
                <a:avLst/>
              </a:prstGeom>
            </p:spPr>
          </p:pic>
          <p:pic>
            <p:nvPicPr>
              <p:cNvPr id="10" name="Graphic 9" descr="Customer review outline">
                <a:extLst>
                  <a:ext uri="{FF2B5EF4-FFF2-40B4-BE49-F238E27FC236}">
                    <a16:creationId xmlns:a16="http://schemas.microsoft.com/office/drawing/2014/main" id="{BDB39CBD-193B-4C2F-47F6-F017E21C19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67530" y="1661788"/>
                <a:ext cx="929724" cy="963970"/>
              </a:xfrm>
              <a:prstGeom prst="rect">
                <a:avLst/>
              </a:prstGeom>
            </p:spPr>
          </p:pic>
          <p:pic>
            <p:nvPicPr>
              <p:cNvPr id="11" name="Graphic 10" descr="Ribbon outline">
                <a:extLst>
                  <a:ext uri="{FF2B5EF4-FFF2-40B4-BE49-F238E27FC236}">
                    <a16:creationId xmlns:a16="http://schemas.microsoft.com/office/drawing/2014/main" id="{E7EA8108-FB8A-2DF0-BA23-F982921C3E2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70136" y="1684547"/>
                <a:ext cx="929724" cy="963970"/>
              </a:xfrm>
              <a:prstGeom prst="rect">
                <a:avLst/>
              </a:prstGeom>
            </p:spPr>
          </p:pic>
          <p:pic>
            <p:nvPicPr>
              <p:cNvPr id="12" name="Graphic 11" descr="Bar graph with upward trend outline">
                <a:extLst>
                  <a:ext uri="{FF2B5EF4-FFF2-40B4-BE49-F238E27FC236}">
                    <a16:creationId xmlns:a16="http://schemas.microsoft.com/office/drawing/2014/main" id="{ACC32A25-B4E5-148D-6FAD-83CBC50ABBD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2567870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4410F-8BF6-3700-6C21-87E2B15BD74F}"/>
              </a:ext>
            </a:extLst>
          </p:cNvPr>
          <p:cNvSpPr>
            <a:spLocks noGrp="1"/>
          </p:cNvSpPr>
          <p:nvPr>
            <p:ph type="title"/>
          </p:nvPr>
        </p:nvSpPr>
        <p:spPr/>
        <p:txBody>
          <a:bodyPr/>
          <a:lstStyle/>
          <a:p>
            <a:r>
              <a:rPr lang="en-US"/>
              <a:t>NIH Mission</a:t>
            </a:r>
          </a:p>
        </p:txBody>
      </p:sp>
      <p:sp>
        <p:nvSpPr>
          <p:cNvPr id="3" name="Content Placeholder 2">
            <a:extLst>
              <a:ext uri="{FF2B5EF4-FFF2-40B4-BE49-F238E27FC236}">
                <a16:creationId xmlns:a16="http://schemas.microsoft.com/office/drawing/2014/main" id="{832398F8-3DBB-D477-FB50-4B2A0A0D829D}"/>
              </a:ext>
            </a:extLst>
          </p:cNvPr>
          <p:cNvSpPr>
            <a:spLocks noGrp="1"/>
          </p:cNvSpPr>
          <p:nvPr>
            <p:ph idx="1"/>
          </p:nvPr>
        </p:nvSpPr>
        <p:spPr>
          <a:xfrm>
            <a:off x="838200" y="1825625"/>
            <a:ext cx="5414818" cy="4351338"/>
          </a:xfrm>
        </p:spPr>
        <p:txBody>
          <a:bodyPr/>
          <a:lstStyle/>
          <a:p>
            <a:pPr marL="0" indent="0">
              <a:lnSpc>
                <a:spcPct val="120000"/>
              </a:lnSpc>
              <a:buNone/>
            </a:pPr>
            <a:r>
              <a:rPr lang="en-US" sz="2400"/>
              <a:t>T</a:t>
            </a:r>
            <a:r>
              <a:rPr lang="en-US" sz="2400" b="0" i="0">
                <a:effectLst/>
              </a:rPr>
              <a:t>o seek fundamental </a:t>
            </a:r>
            <a:r>
              <a:rPr lang="en-US" sz="2400" b="1" i="0">
                <a:solidFill>
                  <a:srgbClr val="20558A"/>
                </a:solidFill>
                <a:effectLst/>
              </a:rPr>
              <a:t>knowledge</a:t>
            </a:r>
            <a:r>
              <a:rPr lang="en-US" sz="2400" b="0" i="0">
                <a:effectLst/>
              </a:rPr>
              <a:t> about the nature and </a:t>
            </a:r>
            <a:r>
              <a:rPr lang="en-US" sz="2400" i="0">
                <a:effectLst/>
              </a:rPr>
              <a:t>behavior</a:t>
            </a:r>
            <a:r>
              <a:rPr lang="en-US" sz="2400" b="0" i="0">
                <a:effectLst/>
              </a:rPr>
              <a:t> of living systems and the </a:t>
            </a:r>
            <a:r>
              <a:rPr lang="en-US" sz="2400" b="1" i="0">
                <a:solidFill>
                  <a:srgbClr val="20558A"/>
                </a:solidFill>
                <a:effectLst/>
              </a:rPr>
              <a:t>application</a:t>
            </a:r>
            <a:r>
              <a:rPr lang="en-US" sz="2400" b="0" i="0">
                <a:effectLst/>
              </a:rPr>
              <a:t> of that knowledge to enhance health, lengthen life, and reduce illness and disability.</a:t>
            </a:r>
            <a:endParaRPr lang="en-US" sz="2400"/>
          </a:p>
          <a:p>
            <a:pPr marL="0" indent="0">
              <a:buNone/>
            </a:pPr>
            <a:endParaRPr lang="en-US"/>
          </a:p>
        </p:txBody>
      </p:sp>
      <p:pic>
        <p:nvPicPr>
          <p:cNvPr id="5" name="Picture 4">
            <a:extLst>
              <a:ext uri="{FF2B5EF4-FFF2-40B4-BE49-F238E27FC236}">
                <a16:creationId xmlns:a16="http://schemas.microsoft.com/office/drawing/2014/main" id="{3CA68FDA-8AA4-FCFA-326A-F77E8E95D7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4230" y="719552"/>
            <a:ext cx="3958070" cy="5773323"/>
          </a:xfrm>
          <a:prstGeom prst="rect">
            <a:avLst/>
          </a:prstGeom>
        </p:spPr>
      </p:pic>
      <p:sp>
        <p:nvSpPr>
          <p:cNvPr id="2" name="Slide Number Placeholder 1">
            <a:extLst>
              <a:ext uri="{FF2B5EF4-FFF2-40B4-BE49-F238E27FC236}">
                <a16:creationId xmlns:a16="http://schemas.microsoft.com/office/drawing/2014/main" id="{3D8CAEC5-8FA0-B76F-76F0-F6851F738F22}"/>
              </a:ext>
            </a:extLst>
          </p:cNvPr>
          <p:cNvSpPr>
            <a:spLocks noGrp="1"/>
          </p:cNvSpPr>
          <p:nvPr>
            <p:ph type="sldNum" sz="quarter" idx="12"/>
          </p:nvPr>
        </p:nvSpPr>
        <p:spPr/>
        <p:txBody>
          <a:bodyPr/>
          <a:lstStyle/>
          <a:p>
            <a:fld id="{A7DDB576-49B3-42E2-89EA-6E35EA8EF806}" type="slidenum">
              <a:rPr lang="en-US" smtClean="0"/>
              <a:pPr/>
              <a:t>8</a:t>
            </a:fld>
            <a:endParaRPr lang="en-US"/>
          </a:p>
        </p:txBody>
      </p:sp>
    </p:spTree>
    <p:custDataLst>
      <p:tags r:id="rId1"/>
    </p:custDataLst>
    <p:extLst>
      <p:ext uri="{BB962C8B-B14F-4D97-AF65-F5344CB8AC3E}">
        <p14:creationId xmlns:p14="http://schemas.microsoft.com/office/powerpoint/2010/main" val="30532211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1E14-28EE-425B-76FA-B4B263939EE5}"/>
              </a:ext>
            </a:extLst>
          </p:cNvPr>
          <p:cNvSpPr>
            <a:spLocks noGrp="1"/>
          </p:cNvSpPr>
          <p:nvPr>
            <p:ph type="title"/>
          </p:nvPr>
        </p:nvSpPr>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Which Ideas Should be Funded?</a:t>
            </a:r>
          </a:p>
        </p:txBody>
      </p:sp>
      <p:sp>
        <p:nvSpPr>
          <p:cNvPr id="8" name="TextBox 7">
            <a:extLst>
              <a:ext uri="{FF2B5EF4-FFF2-40B4-BE49-F238E27FC236}">
                <a16:creationId xmlns:a16="http://schemas.microsoft.com/office/drawing/2014/main" id="{668DAE88-3CFF-8EA8-A651-17D91237708D}"/>
              </a:ext>
            </a:extLst>
          </p:cNvPr>
          <p:cNvSpPr txBox="1"/>
          <p:nvPr/>
        </p:nvSpPr>
        <p:spPr>
          <a:xfrm>
            <a:off x="1253344" y="4407921"/>
            <a:ext cx="3523051" cy="1815882"/>
          </a:xfrm>
          <a:prstGeom prst="rect">
            <a:avLst/>
          </a:prstGeom>
          <a:noFill/>
          <a:ln w="28575">
            <a:solidFill>
              <a:schemeClr val="tx1"/>
            </a:solidFill>
          </a:ln>
        </p:spPr>
        <p:txBody>
          <a:bodyPr wrap="square" lIns="91440" tIns="45720" rIns="91440" bIns="45720" rtlCol="0" anchor="t">
            <a:spAutoFit/>
          </a:bodyPr>
          <a:lstStyle/>
          <a:p>
            <a:pPr algn="ctr"/>
            <a:r>
              <a:rPr lang="en-US" sz="2800">
                <a:latin typeface="Open Sans Light" panose="020B0306030504020204" pitchFamily="34" charset="0"/>
                <a:ea typeface="Open Sans Light" panose="020B0306030504020204" pitchFamily="34" charset="0"/>
                <a:cs typeface="Open Sans Light" panose="020B0306030504020204" pitchFamily="34" charset="0"/>
              </a:rPr>
              <a:t>NIH typically receives </a:t>
            </a:r>
          </a:p>
          <a:p>
            <a:pPr algn="ctr"/>
            <a:r>
              <a:rPr lang="en-US" sz="2800">
                <a:latin typeface="Open Sans Light" panose="020B0306030504020204" pitchFamily="34" charset="0"/>
                <a:ea typeface="Open Sans Light" panose="020B0306030504020204" pitchFamily="34" charset="0"/>
                <a:cs typeface="Open Sans Light" panose="020B0306030504020204" pitchFamily="34" charset="0"/>
              </a:rPr>
              <a:t>&gt;80,000 applications  per year</a:t>
            </a:r>
          </a:p>
        </p:txBody>
      </p:sp>
      <p:sp>
        <p:nvSpPr>
          <p:cNvPr id="4" name="Arrow: Right 3">
            <a:extLst>
              <a:ext uri="{FF2B5EF4-FFF2-40B4-BE49-F238E27FC236}">
                <a16:creationId xmlns:a16="http://schemas.microsoft.com/office/drawing/2014/main" id="{E1D31042-5303-5FB1-39B1-BF5ED346C757}"/>
              </a:ext>
            </a:extLst>
          </p:cNvPr>
          <p:cNvSpPr/>
          <p:nvPr/>
        </p:nvSpPr>
        <p:spPr>
          <a:xfrm>
            <a:off x="5189033" y="4186771"/>
            <a:ext cx="2579044" cy="1968340"/>
          </a:xfrm>
          <a:prstGeom prst="rightArrow">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Peer</a:t>
            </a:r>
            <a:r>
              <a:rPr lang="en-US" sz="3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Review</a:t>
            </a:r>
          </a:p>
        </p:txBody>
      </p:sp>
      <p:sp>
        <p:nvSpPr>
          <p:cNvPr id="6" name="TextBox 5">
            <a:extLst>
              <a:ext uri="{FF2B5EF4-FFF2-40B4-BE49-F238E27FC236}">
                <a16:creationId xmlns:a16="http://schemas.microsoft.com/office/drawing/2014/main" id="{5B2EC322-DEC7-FD1E-AF21-3AFD9558C5B4}"/>
              </a:ext>
            </a:extLst>
          </p:cNvPr>
          <p:cNvSpPr txBox="1"/>
          <p:nvPr/>
        </p:nvSpPr>
        <p:spPr>
          <a:xfrm>
            <a:off x="8012043" y="4431093"/>
            <a:ext cx="3221494" cy="1384995"/>
          </a:xfrm>
          <a:prstGeom prst="rect">
            <a:avLst/>
          </a:prstGeom>
          <a:noFill/>
          <a:ln w="28575">
            <a:solidFill>
              <a:schemeClr val="tx1"/>
            </a:solidFill>
          </a:ln>
        </p:spPr>
        <p:txBody>
          <a:bodyPr wrap="square" lIns="91440" tIns="45720" rIns="91440" bIns="45720" rtlCol="0" anchor="t">
            <a:spAutoFit/>
          </a:bodyPr>
          <a:lstStyle/>
          <a:p>
            <a:pPr algn="ctr"/>
            <a:r>
              <a:rPr lang="en-US" sz="2800">
                <a:latin typeface="Open Sans Light" panose="020B0306030504020204" pitchFamily="34" charset="0"/>
                <a:ea typeface="Open Sans Light" panose="020B0306030504020204" pitchFamily="34" charset="0"/>
                <a:cs typeface="Open Sans Light" panose="020B0306030504020204" pitchFamily="34" charset="0"/>
              </a:rPr>
              <a:t>Which are scientifically most meritorious</a:t>
            </a:r>
          </a:p>
        </p:txBody>
      </p:sp>
      <p:pic>
        <p:nvPicPr>
          <p:cNvPr id="9" name="Picture 8">
            <a:extLst>
              <a:ext uri="{FF2B5EF4-FFF2-40B4-BE49-F238E27FC236}">
                <a16:creationId xmlns:a16="http://schemas.microsoft.com/office/drawing/2014/main" id="{FFD2D861-025A-A17E-32E1-1DEF44583F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97073" y="2240161"/>
            <a:ext cx="2856593" cy="1684164"/>
          </a:xfrm>
          <a:prstGeom prst="rect">
            <a:avLst/>
          </a:prstGeom>
        </p:spPr>
      </p:pic>
      <p:sp>
        <p:nvSpPr>
          <p:cNvPr id="11" name="TextBox 10">
            <a:extLst>
              <a:ext uri="{FF2B5EF4-FFF2-40B4-BE49-F238E27FC236}">
                <a16:creationId xmlns:a16="http://schemas.microsoft.com/office/drawing/2014/main" id="{93230D73-6238-DCBB-EC01-750444034E3A}"/>
              </a:ext>
            </a:extLst>
          </p:cNvPr>
          <p:cNvSpPr txBox="1"/>
          <p:nvPr/>
        </p:nvSpPr>
        <p:spPr>
          <a:xfrm>
            <a:off x="5514218" y="1803227"/>
            <a:ext cx="6094378" cy="1938992"/>
          </a:xfrm>
          <a:prstGeom prst="rect">
            <a:avLst/>
          </a:prstGeom>
          <a:noFill/>
        </p:spPr>
        <p:txBody>
          <a:bodyPr wrap="square" lIns="91440" tIns="45720" rIns="91440" bIns="45720" anchor="t">
            <a:spAutoFit/>
          </a:bodyPr>
          <a:lstStyle/>
          <a:p>
            <a:pPr>
              <a:lnSpc>
                <a:spcPct val="150000"/>
              </a:lnSpc>
            </a:pP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This is a BIG enterprise! In FY24:</a:t>
            </a:r>
          </a:p>
          <a:p>
            <a:pPr marL="457200" indent="-457200">
              <a:buFont typeface="Arial" panose="020B0604020202020204" pitchFamily="34" charset="0"/>
              <a:buChar char="•"/>
            </a:pPr>
            <a:r>
              <a:rPr lang="en-US" sz="2600">
                <a:latin typeface="Open Sans Light" panose="020B0306030504020204" pitchFamily="34" charset="0"/>
                <a:ea typeface="Open Sans Light" panose="020B0306030504020204" pitchFamily="34" charset="0"/>
                <a:cs typeface="Open Sans Light" panose="020B0306030504020204" pitchFamily="34" charset="0"/>
              </a:rPr>
              <a:t>84,955 applications</a:t>
            </a:r>
          </a:p>
          <a:p>
            <a:pPr marL="457200" indent="-457200">
              <a:buFont typeface="Arial,Sans-Serif" panose="020B0604020202020204" pitchFamily="34" charset="0"/>
              <a:buChar char="•"/>
            </a:pPr>
            <a:r>
              <a:rPr lang="en-US" sz="2600">
                <a:latin typeface="Open Sans Light" panose="020B0306030504020204" pitchFamily="34" charset="0"/>
                <a:ea typeface="Open Sans Light" panose="020B0306030504020204" pitchFamily="34" charset="0"/>
                <a:cs typeface="Open Sans Light" panose="020B0306030504020204" pitchFamily="34" charset="0"/>
              </a:rPr>
              <a:t>30,854 reviewers</a:t>
            </a:r>
          </a:p>
          <a:p>
            <a:pPr marL="457200" indent="-457200">
              <a:buFont typeface="Arial" panose="020B0604020202020204" pitchFamily="34" charset="0"/>
              <a:buChar char="•"/>
            </a:pPr>
            <a:r>
              <a:rPr lang="en-US" sz="2600">
                <a:latin typeface="Open Sans Light" panose="020B0306030504020204" pitchFamily="34" charset="0"/>
                <a:ea typeface="Open Sans Light" panose="020B0306030504020204" pitchFamily="34" charset="0"/>
                <a:cs typeface="Open Sans Light" panose="020B0306030504020204" pitchFamily="34" charset="0"/>
              </a:rPr>
              <a:t>2,408 meetings</a:t>
            </a:r>
          </a:p>
        </p:txBody>
      </p:sp>
      <p:cxnSp>
        <p:nvCxnSpPr>
          <p:cNvPr id="5" name="Straight Connector 4">
            <a:extLst>
              <a:ext uri="{FF2B5EF4-FFF2-40B4-BE49-F238E27FC236}">
                <a16:creationId xmlns:a16="http://schemas.microsoft.com/office/drawing/2014/main" id="{94E47F94-B47E-12FD-C0F7-A6D891F63BAC}"/>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5086109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Two Levels of Peer Review are Required</a:t>
            </a:r>
          </a:p>
        </p:txBody>
      </p:sp>
      <p:sp>
        <p:nvSpPr>
          <p:cNvPr id="12" name="TextBox 11">
            <a:extLst>
              <a:ext uri="{FF2B5EF4-FFF2-40B4-BE49-F238E27FC236}">
                <a16:creationId xmlns:a16="http://schemas.microsoft.com/office/drawing/2014/main" id="{717F85B8-112E-2658-826E-572144086E11}"/>
              </a:ext>
            </a:extLst>
          </p:cNvPr>
          <p:cNvSpPr txBox="1"/>
          <p:nvPr/>
        </p:nvSpPr>
        <p:spPr>
          <a:xfrm>
            <a:off x="812061" y="1744556"/>
            <a:ext cx="9707893" cy="1384995"/>
          </a:xfrm>
          <a:prstGeom prst="rect">
            <a:avLst/>
          </a:prstGeom>
          <a:noFill/>
        </p:spPr>
        <p:txBody>
          <a:bodyPr wrap="square" rtlCol="0">
            <a:spAutoFit/>
          </a:bodyPr>
          <a:lstStyle/>
          <a:p>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PHS Act 42.USC.289a </a:t>
            </a:r>
            <a:r>
              <a:rPr lang="en-US" sz="28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requires</a:t>
            </a: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that for a grant award to be made by the NIH:</a:t>
            </a:r>
          </a:p>
          <a:p>
            <a:endParaRPr lang="en-US" sz="2800" b="1">
              <a:solidFill>
                <a:srgbClr val="CC330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a:extLst>
              <a:ext uri="{FF2B5EF4-FFF2-40B4-BE49-F238E27FC236}">
                <a16:creationId xmlns:a16="http://schemas.microsoft.com/office/drawing/2014/main" id="{9AAC6B9D-CF03-1DD1-05C0-64CC09E96EB2}"/>
              </a:ext>
              <a:ext uri="{C183D7F6-B498-43B3-948B-1728B52AA6E4}">
                <adec:decorative xmlns:adec="http://schemas.microsoft.com/office/drawing/2017/decorative" val="1"/>
              </a:ext>
            </a:extLst>
          </p:cNvPr>
          <p:cNvPicPr>
            <a:picLocks noChangeAspect="1"/>
          </p:cNvPicPr>
          <p:nvPr/>
        </p:nvPicPr>
        <p:blipFill rotWithShape="1">
          <a:blip r:embed="rId4"/>
          <a:srcRect r="66402"/>
          <a:stretch/>
        </p:blipFill>
        <p:spPr>
          <a:xfrm>
            <a:off x="1446672" y="3003019"/>
            <a:ext cx="1043834" cy="1187299"/>
          </a:xfrm>
          <a:prstGeom prst="rect">
            <a:avLst/>
          </a:prstGeom>
        </p:spPr>
      </p:pic>
      <p:pic>
        <p:nvPicPr>
          <p:cNvPr id="1028" name="Picture 4" descr="Numbers buttons set, vector illustration">
            <a:extLst>
              <a:ext uri="{FF2B5EF4-FFF2-40B4-BE49-F238E27FC236}">
                <a16:creationId xmlns:a16="http://schemas.microsoft.com/office/drawing/2014/main" id="{64CD3E40-EB9B-EF6D-59AE-63AAE48DAE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599" r="33598"/>
          <a:stretch/>
        </p:blipFill>
        <p:spPr bwMode="auto">
          <a:xfrm>
            <a:off x="1494053" y="4349146"/>
            <a:ext cx="1019100" cy="118729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a:extLst>
              <a:ext uri="{FF2B5EF4-FFF2-40B4-BE49-F238E27FC236}">
                <a16:creationId xmlns:a16="http://schemas.microsoft.com/office/drawing/2014/main" id="{2E86B73A-9DBD-7DEA-34CD-7D34AE72E7EA}"/>
              </a:ext>
            </a:extLst>
          </p:cNvPr>
          <p:cNvSpPr>
            <a:spLocks noGrp="1"/>
          </p:cNvSpPr>
          <p:nvPr>
            <p:ph idx="1"/>
          </p:nvPr>
        </p:nvSpPr>
        <p:spPr>
          <a:xfrm>
            <a:off x="2816164" y="2758737"/>
            <a:ext cx="8339515" cy="4525963"/>
          </a:xfrm>
        </p:spPr>
        <p:txBody>
          <a:bodyPr>
            <a:normAutofit/>
          </a:bodyPr>
          <a:lstStyle/>
          <a:p>
            <a:pPr marL="0" indent="0">
              <a:buClr>
                <a:schemeClr val="tx1"/>
              </a:buClr>
              <a:buNone/>
            </a:pPr>
            <a:endParaRPr lang="en-US" sz="2600">
              <a:latin typeface="Open Sans Light" panose="020B0306030504020204" pitchFamily="34" charset="0"/>
              <a:ea typeface="Open Sans Light" panose="020B0306030504020204" pitchFamily="34" charset="0"/>
              <a:cs typeface="Open Sans Light" panose="020B0306030504020204" pitchFamily="34" charset="0"/>
            </a:endParaRPr>
          </a:p>
          <a:p>
            <a:pPr marL="0" indent="0">
              <a:buClr>
                <a:schemeClr val="tx1"/>
              </a:buClr>
              <a:buNone/>
            </a:pPr>
            <a:r>
              <a:rPr lang="en-US" sz="2600">
                <a:latin typeface="Open Sans Light" panose="020B0306030504020204" pitchFamily="34" charset="0"/>
                <a:ea typeface="Open Sans Light" panose="020B0306030504020204" pitchFamily="34" charset="0"/>
                <a:cs typeface="Open Sans Light" panose="020B0306030504020204" pitchFamily="34" charset="0"/>
              </a:rPr>
              <a:t>A written description of the work proposed must be reviewed by a Scientific Review Group (SRG).  </a:t>
            </a:r>
          </a:p>
          <a:p>
            <a:pPr marL="0" indent="0">
              <a:buClr>
                <a:schemeClr val="tx1"/>
              </a:buClr>
              <a:buNone/>
            </a:pPr>
            <a:r>
              <a:rPr lang="en-US" sz="2600">
                <a:latin typeface="Open Sans Light" panose="020B0306030504020204" pitchFamily="34" charset="0"/>
                <a:ea typeface="Open Sans Light" panose="020B0306030504020204" pitchFamily="34" charset="0"/>
                <a:cs typeface="Open Sans Light" panose="020B0306030504020204" pitchFamily="34" charset="0"/>
              </a:rPr>
              <a:t>  </a:t>
            </a:r>
          </a:p>
          <a:p>
            <a:pPr marL="0" indent="0">
              <a:buClr>
                <a:schemeClr val="tx1"/>
              </a:buClr>
              <a:buNone/>
            </a:pPr>
            <a:r>
              <a:rPr lang="en-US" sz="2600">
                <a:latin typeface="Open Sans Light" panose="020B0306030504020204" pitchFamily="34" charset="0"/>
                <a:ea typeface="Open Sans Light" panose="020B0306030504020204" pitchFamily="34" charset="0"/>
                <a:cs typeface="Open Sans Light" panose="020B0306030504020204" pitchFamily="34" charset="0"/>
              </a:rPr>
              <a:t>The outcome of the SRG review must be provided to the funding Institute/Center (IC) Advisory Council. </a:t>
            </a:r>
          </a:p>
          <a:p>
            <a:pPr>
              <a:buClr>
                <a:schemeClr val="tx1"/>
              </a:buClr>
            </a:pPr>
            <a:endParaRPr lang="en-US" sz="260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3" name="Straight Connector 2">
            <a:extLst>
              <a:ext uri="{FF2B5EF4-FFF2-40B4-BE49-F238E27FC236}">
                <a16:creationId xmlns:a16="http://schemas.microsoft.com/office/drawing/2014/main" id="{60EF6269-5367-A569-6FBD-D646A0731AD9}"/>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52095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Level-1: Scientific Review Groups (SRGs)</a:t>
            </a:r>
          </a:p>
        </p:txBody>
      </p:sp>
      <p:cxnSp>
        <p:nvCxnSpPr>
          <p:cNvPr id="7" name="Straight Connector 6">
            <a:extLst>
              <a:ext uri="{FF2B5EF4-FFF2-40B4-BE49-F238E27FC236}">
                <a16:creationId xmlns:a16="http://schemas.microsoft.com/office/drawing/2014/main" id="{070B68EB-8741-5957-2A7A-BC5D4360EEA1}"/>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4D0FFF0-5D81-D902-AD36-07257B44C62B}"/>
              </a:ext>
            </a:extLst>
          </p:cNvPr>
          <p:cNvSpPr txBox="1"/>
          <p:nvPr/>
        </p:nvSpPr>
        <p:spPr>
          <a:xfrm>
            <a:off x="429768" y="1489520"/>
            <a:ext cx="11306176" cy="572849"/>
          </a:xfrm>
          <a:prstGeom prst="rect">
            <a:avLst/>
          </a:prstGeom>
          <a:noFill/>
        </p:spPr>
        <p:txBody>
          <a:bodyPr wrap="square">
            <a:spAutoFit/>
          </a:bodyPr>
          <a:lstStyle/>
          <a:p>
            <a:pPr marL="420624" lvl="7">
              <a:lnSpc>
                <a:spcPct val="120000"/>
              </a:lnSpc>
              <a:spcAft>
                <a:spcPts val="300"/>
              </a:spcAft>
              <a:buClr>
                <a:schemeClr val="tx1"/>
              </a:buClr>
              <a:defRPr/>
            </a:pP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Evaluate the </a:t>
            </a:r>
            <a:r>
              <a:rPr lang="en-US" sz="28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scientific</a:t>
            </a: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and </a:t>
            </a:r>
            <a:r>
              <a:rPr lang="en-US" sz="28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technical</a:t>
            </a: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merit of the work proposed</a:t>
            </a:r>
          </a:p>
        </p:txBody>
      </p:sp>
      <p:sp>
        <p:nvSpPr>
          <p:cNvPr id="13" name="TextBox 12">
            <a:extLst>
              <a:ext uri="{FF2B5EF4-FFF2-40B4-BE49-F238E27FC236}">
                <a16:creationId xmlns:a16="http://schemas.microsoft.com/office/drawing/2014/main" id="{AB0C76D6-F433-DB76-0B29-AE29CBD37921}"/>
              </a:ext>
            </a:extLst>
          </p:cNvPr>
          <p:cNvSpPr txBox="1"/>
          <p:nvPr/>
        </p:nvSpPr>
        <p:spPr>
          <a:xfrm>
            <a:off x="1304924" y="2256325"/>
            <a:ext cx="8178709" cy="3570208"/>
          </a:xfrm>
          <a:prstGeom prst="rect">
            <a:avLst/>
          </a:prstGeom>
          <a:noFill/>
        </p:spPr>
        <p:txBody>
          <a:bodyPr wrap="square" rtlCol="0">
            <a:spAutoFit/>
          </a:bodyPr>
          <a:lstStyle/>
          <a:p>
            <a:r>
              <a:rPr lang="en-US" sz="2400">
                <a:latin typeface="Open Sans Light" panose="020B0306030504020204" pitchFamily="34" charset="0"/>
                <a:ea typeface="Open Sans Light" panose="020B0306030504020204" pitchFamily="34" charset="0"/>
                <a:cs typeface="Open Sans Light" panose="020B0306030504020204" pitchFamily="34" charset="0"/>
              </a:rPr>
              <a:t>Legal requirements for SRG panels:</a:t>
            </a:r>
          </a:p>
          <a:p>
            <a:pPr marL="285750" indent="-285750">
              <a:spcBef>
                <a:spcPts val="200"/>
              </a:spcBef>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Experts in scientific or technical fields</a:t>
            </a:r>
          </a:p>
          <a:p>
            <a:pPr marL="285750" indent="-285750">
              <a:spcBef>
                <a:spcPts val="200"/>
              </a:spcBef>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Encompass broad and diverse scientific views</a:t>
            </a:r>
          </a:p>
          <a:p>
            <a:pPr marL="285750" indent="-285750">
              <a:spcBef>
                <a:spcPts val="200"/>
              </a:spcBef>
              <a:spcAft>
                <a:spcPts val="1200"/>
              </a:spcAft>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Balanced representation</a:t>
            </a:r>
          </a:p>
          <a:p>
            <a:r>
              <a:rPr lang="en-US" sz="2400">
                <a:latin typeface="Open Sans Light" panose="020B0306030504020204" pitchFamily="34" charset="0"/>
                <a:ea typeface="Open Sans Light" panose="020B0306030504020204" pitchFamily="34" charset="0"/>
                <a:cs typeface="Open Sans Light" panose="020B0306030504020204" pitchFamily="34" charset="0"/>
              </a:rPr>
              <a:t>Experts can include (amongst others):</a:t>
            </a:r>
          </a:p>
          <a:p>
            <a:pPr marL="342900" indent="-342900">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Basic/translational research scientists</a:t>
            </a:r>
          </a:p>
          <a:p>
            <a:pPr marL="342900" indent="-342900">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Clinician scientists</a:t>
            </a:r>
          </a:p>
          <a:p>
            <a:pPr marL="342900" indent="-342900">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Biotech/entrepreneur researchers</a:t>
            </a:r>
          </a:p>
          <a:p>
            <a:pPr marL="342900" indent="-342900">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Scientific research mentors, evaluators, modelers, economists…</a:t>
            </a:r>
          </a:p>
          <a:p>
            <a:pPr marL="342900" indent="-342900">
              <a:buFont typeface="Arial" panose="020B0604020202020204" pitchFamily="34" charset="0"/>
              <a:buChar char="•"/>
            </a:pP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6AB5D56E-DB1F-0C8C-A28A-34D1963B8E3E}"/>
              </a:ext>
            </a:extLst>
          </p:cNvPr>
          <p:cNvSpPr txBox="1"/>
          <p:nvPr/>
        </p:nvSpPr>
        <p:spPr>
          <a:xfrm>
            <a:off x="940235" y="5878467"/>
            <a:ext cx="9719056" cy="707886"/>
          </a:xfrm>
          <a:prstGeom prst="rect">
            <a:avLst/>
          </a:prstGeom>
          <a:noFill/>
        </p:spPr>
        <p:txBody>
          <a:bodyPr wrap="square" lIns="91440" tIns="45720" rIns="91440" bIns="45720" rtlCol="0" anchor="t">
            <a:spAutoFit/>
          </a:bodyPr>
          <a:lstStyle/>
          <a:p>
            <a:r>
              <a:rPr lang="en-US" sz="20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TIP: </a:t>
            </a:r>
            <a:r>
              <a:rPr lang="en-US" sz="2000">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SRG rosters are publicly posted – you can check out their membership at</a:t>
            </a:r>
            <a:r>
              <a:rPr lang="en-US" sz="200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NIH Scientific Review Group (SRG) Roster Index</a:t>
            </a:r>
            <a:endParaRPr lang="en-US" sz="2000">
              <a:solidFill>
                <a:srgbClr val="20558A"/>
              </a:solidFill>
              <a:highlight>
                <a:srgbClr val="FFFF00"/>
              </a:highlight>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 name="Picture 7">
            <a:extLst>
              <a:ext uri="{FF2B5EF4-FFF2-40B4-BE49-F238E27FC236}">
                <a16:creationId xmlns:a16="http://schemas.microsoft.com/office/drawing/2014/main" id="{A844BC9D-ACBE-4F51-BF43-D3D3944142F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26114" y="2680792"/>
            <a:ext cx="2191950" cy="2144458"/>
          </a:xfrm>
          <a:prstGeom prst="rect">
            <a:avLst/>
          </a:prstGeom>
        </p:spPr>
      </p:pic>
    </p:spTree>
    <p:custDataLst>
      <p:tags r:id="rId1"/>
    </p:custDataLst>
    <p:extLst>
      <p:ext uri="{BB962C8B-B14F-4D97-AF65-F5344CB8AC3E}">
        <p14:creationId xmlns:p14="http://schemas.microsoft.com/office/powerpoint/2010/main" val="18589776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a:xfrm>
            <a:off x="838200" y="266635"/>
            <a:ext cx="10731178" cy="1325563"/>
          </a:xfrm>
        </p:spPr>
        <p:txBody>
          <a:bodyPr>
            <a:normAutofit/>
          </a:bodyPr>
          <a:lstStyle/>
          <a:p>
            <a:r>
              <a:rPr lang="en-US" sz="3600">
                <a:latin typeface="Open Sans Light" panose="020B0306030504020204" pitchFamily="34" charset="0"/>
                <a:ea typeface="Open Sans Light" panose="020B0306030504020204" pitchFamily="34" charset="0"/>
                <a:cs typeface="Open Sans Light" panose="020B0306030504020204" pitchFamily="34" charset="0"/>
              </a:rPr>
              <a:t>Level-1: What Criteria Are Used to Evaluate Applications?</a:t>
            </a:r>
          </a:p>
        </p:txBody>
      </p:sp>
      <p:sp>
        <p:nvSpPr>
          <p:cNvPr id="15" name="TextBox 14">
            <a:extLst>
              <a:ext uri="{FF2B5EF4-FFF2-40B4-BE49-F238E27FC236}">
                <a16:creationId xmlns:a16="http://schemas.microsoft.com/office/drawing/2014/main" id="{CEA241E3-1A2A-B4FF-28E6-F4285BC9EF38}"/>
              </a:ext>
            </a:extLst>
          </p:cNvPr>
          <p:cNvSpPr txBox="1"/>
          <p:nvPr/>
        </p:nvSpPr>
        <p:spPr>
          <a:xfrm>
            <a:off x="428624" y="1434091"/>
            <a:ext cx="11306176" cy="643894"/>
          </a:xfrm>
          <a:prstGeom prst="rect">
            <a:avLst/>
          </a:prstGeom>
          <a:noFill/>
        </p:spPr>
        <p:txBody>
          <a:bodyPr wrap="square">
            <a:spAutoFit/>
          </a:bodyPr>
          <a:lstStyle/>
          <a:p>
            <a:pPr marL="420624" lvl="7">
              <a:lnSpc>
                <a:spcPct val="120000"/>
              </a:lnSpc>
              <a:spcAft>
                <a:spcPts val="300"/>
              </a:spcAft>
              <a:buClr>
                <a:schemeClr val="tx1"/>
              </a:buClr>
              <a:defRPr/>
            </a:pPr>
            <a:r>
              <a:rPr lang="en-US" sz="3200" u="sng">
                <a:solidFill>
                  <a:srgbClr val="20558A"/>
                </a:solidFill>
              </a:rPr>
              <a:t>Standard</a:t>
            </a:r>
            <a:r>
              <a:rPr lang="en-US" sz="3200">
                <a:solidFill>
                  <a:srgbClr val="20558A"/>
                </a:solidFill>
              </a:rPr>
              <a:t> review criteria must be used</a:t>
            </a:r>
          </a:p>
        </p:txBody>
      </p:sp>
      <p:sp>
        <p:nvSpPr>
          <p:cNvPr id="16" name="TextBox 15">
            <a:extLst>
              <a:ext uri="{FF2B5EF4-FFF2-40B4-BE49-F238E27FC236}">
                <a16:creationId xmlns:a16="http://schemas.microsoft.com/office/drawing/2014/main" id="{56E1806F-E433-4F48-0EF9-82252DB98FA4}"/>
              </a:ext>
            </a:extLst>
          </p:cNvPr>
          <p:cNvSpPr txBox="1"/>
          <p:nvPr/>
        </p:nvSpPr>
        <p:spPr>
          <a:xfrm>
            <a:off x="857250" y="2107971"/>
            <a:ext cx="10417916" cy="1015663"/>
          </a:xfrm>
          <a:prstGeom prst="rect">
            <a:avLst/>
          </a:prstGeom>
          <a:noFill/>
        </p:spPr>
        <p:txBody>
          <a:bodyPr wrap="square" lIns="91440" tIns="45720" rIns="91440" bIns="45720" rtlCol="0" anchor="t">
            <a:spAutoFit/>
          </a:bodyPr>
          <a:lstStyle/>
          <a:p>
            <a:r>
              <a:rPr lang="en-US" sz="2000">
                <a:latin typeface="Open Sans Light" panose="020B0306030504020204" pitchFamily="34" charset="0"/>
                <a:ea typeface="Open Sans Light" panose="020B0306030504020204" pitchFamily="34" charset="0"/>
                <a:cs typeface="Open Sans Light" panose="020B0306030504020204" pitchFamily="34" charset="0"/>
              </a:rPr>
              <a:t>Regulations for NIH peer review require that SRGs assess the </a:t>
            </a:r>
            <a:r>
              <a:rPr lang="en-US" sz="2000" u="sng">
                <a:latin typeface="Open Sans Light" panose="020B0306030504020204" pitchFamily="34" charset="0"/>
                <a:ea typeface="Open Sans Light" panose="020B0306030504020204" pitchFamily="34" charset="0"/>
                <a:cs typeface="Open Sans Light" panose="020B0306030504020204" pitchFamily="34" charset="0"/>
              </a:rPr>
              <a:t>overall impact </a:t>
            </a:r>
            <a:r>
              <a:rPr lang="en-US" sz="2000">
                <a:latin typeface="Open Sans Light" panose="020B0306030504020204" pitchFamily="34" charset="0"/>
                <a:ea typeface="Open Sans Light" panose="020B0306030504020204" pitchFamily="34" charset="0"/>
                <a:cs typeface="Open Sans Light" panose="020B0306030504020204" pitchFamily="34" charset="0"/>
              </a:rPr>
              <a:t>that a project could have on the research field, taking into account (for research grants):</a:t>
            </a:r>
          </a:p>
          <a:p>
            <a:endParaRPr lang="en-US" sz="20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A60CE2DF-B7C4-9E7D-D7D2-548C87039F35}"/>
              </a:ext>
            </a:extLst>
          </p:cNvPr>
          <p:cNvSpPr txBox="1"/>
          <p:nvPr/>
        </p:nvSpPr>
        <p:spPr>
          <a:xfrm>
            <a:off x="374559" y="3391120"/>
            <a:ext cx="1420848" cy="1015663"/>
          </a:xfrm>
          <a:prstGeom prst="rect">
            <a:avLst/>
          </a:prstGeom>
          <a:noFill/>
        </p:spPr>
        <p:txBody>
          <a:bodyPr wrap="square" rtlCol="0">
            <a:spAutoFit/>
          </a:bodyPr>
          <a:lstStyle/>
          <a:p>
            <a:pPr algn="ctr"/>
            <a:r>
              <a:rPr lang="en-US" sz="2000" b="1"/>
              <a:t>‘Five</a:t>
            </a:r>
          </a:p>
          <a:p>
            <a:pPr algn="ctr"/>
            <a:r>
              <a:rPr lang="en-US" sz="2000" b="1"/>
              <a:t>Regulatory </a:t>
            </a:r>
          </a:p>
          <a:p>
            <a:pPr algn="ctr"/>
            <a:r>
              <a:rPr lang="en-US" sz="2000" b="1"/>
              <a:t>Criteria’</a:t>
            </a:r>
          </a:p>
        </p:txBody>
      </p:sp>
      <p:sp>
        <p:nvSpPr>
          <p:cNvPr id="17" name="TextBox 16">
            <a:extLst>
              <a:ext uri="{FF2B5EF4-FFF2-40B4-BE49-F238E27FC236}">
                <a16:creationId xmlns:a16="http://schemas.microsoft.com/office/drawing/2014/main" id="{AAA73E00-432A-B96E-1C2D-9006C9F39AF1}"/>
              </a:ext>
            </a:extLst>
          </p:cNvPr>
          <p:cNvSpPr txBox="1"/>
          <p:nvPr/>
        </p:nvSpPr>
        <p:spPr>
          <a:xfrm>
            <a:off x="1961223" y="2918231"/>
            <a:ext cx="8641503" cy="2807885"/>
          </a:xfrm>
          <a:prstGeom prst="rect">
            <a:avLst/>
          </a:prstGeom>
          <a:noFill/>
        </p:spPr>
        <p:txBody>
          <a:bodyPr wrap="square">
            <a:spAutoFit/>
          </a:bodyPr>
          <a:lstStyle/>
          <a:p>
            <a:pPr marL="342900" marR="0" lvl="0" indent="-342900">
              <a:lnSpc>
                <a:spcPct val="107000"/>
              </a:lnSpc>
              <a:spcBef>
                <a:spcPts val="0"/>
              </a:spcBef>
              <a:spcAft>
                <a:spcPts val="400"/>
              </a:spcAft>
              <a:buFont typeface="+mj-lt"/>
              <a:buAutoNum type="alphaLcPeriod"/>
            </a:pPr>
            <a:r>
              <a:rPr lang="en-US">
                <a:latin typeface="Open Sans Light" panose="020B0306030504020204" pitchFamily="34" charset="0"/>
                <a:ea typeface="Open Sans Light" panose="020B0306030504020204" pitchFamily="34" charset="0"/>
                <a:cs typeface="Open Sans Light" panose="020B0306030504020204" pitchFamily="34" charset="0"/>
              </a:rPr>
              <a:t> </a:t>
            </a:r>
            <a:r>
              <a:rPr lang="en-US" b="1">
                <a:latin typeface="Open Sans Light" panose="020B0306030504020204" pitchFamily="34" charset="0"/>
                <a:ea typeface="Open Sans Light" panose="020B0306030504020204" pitchFamily="34" charset="0"/>
                <a:cs typeface="Open Sans Light" panose="020B0306030504020204" pitchFamily="34" charset="0"/>
              </a:rPr>
              <a:t>S</a:t>
            </a:r>
            <a:r>
              <a:rPr lang="en-US" b="1">
                <a:effectLst/>
                <a:latin typeface="Open Sans Light" panose="020B0306030504020204" pitchFamily="34" charset="0"/>
                <a:ea typeface="Open Sans Light" panose="020B0306030504020204" pitchFamily="34" charset="0"/>
                <a:cs typeface="Open Sans Light" panose="020B0306030504020204" pitchFamily="34" charset="0"/>
              </a:rPr>
              <a:t>ignificance</a:t>
            </a:r>
            <a:r>
              <a:rPr lang="en-US">
                <a:effectLst/>
                <a:latin typeface="Open Sans Light" panose="020B0306030504020204" pitchFamily="34" charset="0"/>
                <a:ea typeface="Open Sans Light" panose="020B0306030504020204" pitchFamily="34" charset="0"/>
                <a:cs typeface="Open Sans Light" panose="020B0306030504020204" pitchFamily="34" charset="0"/>
              </a:rPr>
              <a:t> of the goals of the project</a:t>
            </a:r>
          </a:p>
          <a:p>
            <a:pPr marL="342900" indent="-342900">
              <a:lnSpc>
                <a:spcPct val="107000"/>
              </a:lnSpc>
              <a:spcAft>
                <a:spcPts val="400"/>
              </a:spcAft>
              <a:buFont typeface="+mj-lt"/>
              <a:buAutoNum type="alphaLcPeriod"/>
            </a:pPr>
            <a:r>
              <a:rPr lang="en-US">
                <a:latin typeface="Open Sans Light" panose="020B0306030504020204" pitchFamily="34" charset="0"/>
                <a:ea typeface="Open Sans Light" panose="020B0306030504020204" pitchFamily="34" charset="0"/>
                <a:cs typeface="Open Sans Light" panose="020B0306030504020204" pitchFamily="34" charset="0"/>
              </a:rPr>
              <a:t> Qualifications and experience of the </a:t>
            </a:r>
            <a:r>
              <a:rPr lang="en-US" b="1">
                <a:latin typeface="Open Sans Light" panose="020B0306030504020204" pitchFamily="34" charset="0"/>
                <a:ea typeface="Open Sans Light" panose="020B0306030504020204" pitchFamily="34" charset="0"/>
                <a:cs typeface="Open Sans Light" panose="020B0306030504020204" pitchFamily="34" charset="0"/>
              </a:rPr>
              <a:t>investigators</a:t>
            </a:r>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lnSpc>
                <a:spcPct val="107000"/>
              </a:lnSpc>
              <a:spcAft>
                <a:spcPts val="400"/>
              </a:spcAft>
              <a:buFont typeface="+mj-lt"/>
              <a:buAutoNum type="alphaLcPeriod"/>
            </a:pPr>
            <a:r>
              <a:rPr lang="en-US">
                <a:latin typeface="Open Sans Light" panose="020B0306030504020204" pitchFamily="34" charset="0"/>
                <a:ea typeface="Open Sans Light" panose="020B0306030504020204" pitchFamily="34" charset="0"/>
                <a:cs typeface="Open Sans Light" panose="020B0306030504020204" pitchFamily="34" charset="0"/>
              </a:rPr>
              <a:t> </a:t>
            </a:r>
            <a:r>
              <a:rPr lang="en-US" b="1">
                <a:latin typeface="Open Sans Light" panose="020B0306030504020204" pitchFamily="34" charset="0"/>
                <a:ea typeface="Open Sans Light" panose="020B0306030504020204" pitchFamily="34" charset="0"/>
                <a:cs typeface="Open Sans Light" panose="020B0306030504020204" pitchFamily="34" charset="0"/>
              </a:rPr>
              <a:t>I</a:t>
            </a:r>
            <a:r>
              <a:rPr lang="en-US" b="1">
                <a:effectLst/>
                <a:latin typeface="Open Sans Light" panose="020B0306030504020204" pitchFamily="34" charset="0"/>
                <a:ea typeface="Open Sans Light" panose="020B0306030504020204" pitchFamily="34" charset="0"/>
                <a:cs typeface="Open Sans Light" panose="020B0306030504020204" pitchFamily="34" charset="0"/>
              </a:rPr>
              <a:t>nnovativeness</a:t>
            </a:r>
            <a:r>
              <a:rPr lang="en-US">
                <a:effectLst/>
                <a:latin typeface="Open Sans Light" panose="020B0306030504020204" pitchFamily="34" charset="0"/>
                <a:ea typeface="Open Sans Light" panose="020B0306030504020204" pitchFamily="34" charset="0"/>
                <a:cs typeface="Open Sans Light" panose="020B0306030504020204" pitchFamily="34" charset="0"/>
              </a:rPr>
              <a:t> and originality of the proposed research</a:t>
            </a:r>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marL="342900" marR="0" lvl="0" indent="-342900">
              <a:lnSpc>
                <a:spcPct val="107000"/>
              </a:lnSpc>
              <a:spcBef>
                <a:spcPts val="0"/>
              </a:spcBef>
              <a:spcAft>
                <a:spcPts val="400"/>
              </a:spcAft>
              <a:buFont typeface="+mj-lt"/>
              <a:buAutoNum type="alphaLcPeriod"/>
            </a:pPr>
            <a:r>
              <a:rPr lang="en-US">
                <a:latin typeface="Open Sans Light" panose="020B0306030504020204" pitchFamily="34" charset="0"/>
                <a:ea typeface="Open Sans Light" panose="020B0306030504020204" pitchFamily="34" charset="0"/>
                <a:cs typeface="Open Sans Light" panose="020B0306030504020204" pitchFamily="34" charset="0"/>
              </a:rPr>
              <a:t>Adequacy of the </a:t>
            </a:r>
            <a:r>
              <a:rPr lang="en-US" b="1">
                <a:latin typeface="Open Sans Light" panose="020B0306030504020204" pitchFamily="34" charset="0"/>
                <a:ea typeface="Open Sans Light" panose="020B0306030504020204" pitchFamily="34" charset="0"/>
                <a:cs typeface="Open Sans Light" panose="020B0306030504020204" pitchFamily="34" charset="0"/>
              </a:rPr>
              <a:t>approach</a:t>
            </a:r>
            <a:r>
              <a:rPr lang="en-US">
                <a:latin typeface="Open Sans Light" panose="020B0306030504020204" pitchFamily="34" charset="0"/>
                <a:ea typeface="Open Sans Light" panose="020B0306030504020204" pitchFamily="34" charset="0"/>
                <a:cs typeface="Open Sans Light" panose="020B0306030504020204" pitchFamily="34" charset="0"/>
              </a:rPr>
              <a:t> and methodology proposed</a:t>
            </a:r>
          </a:p>
          <a:p>
            <a:pPr marL="342900" marR="0" lvl="0" indent="-342900">
              <a:lnSpc>
                <a:spcPct val="107000"/>
              </a:lnSpc>
              <a:spcBef>
                <a:spcPts val="0"/>
              </a:spcBef>
              <a:spcAft>
                <a:spcPts val="400"/>
              </a:spcAft>
              <a:buFont typeface="+mj-lt"/>
              <a:buAutoNum type="alphaLcPeriod"/>
            </a:pPr>
            <a:r>
              <a:rPr lang="en-US">
                <a:latin typeface="Open Sans Light" panose="020B0306030504020204" pitchFamily="34" charset="0"/>
                <a:ea typeface="Open Sans Light" panose="020B0306030504020204" pitchFamily="34" charset="0"/>
                <a:cs typeface="Open Sans Light" panose="020B0306030504020204" pitchFamily="34" charset="0"/>
              </a:rPr>
              <a:t>Scientific </a:t>
            </a:r>
            <a:r>
              <a:rPr lang="en-US" b="1">
                <a:latin typeface="Open Sans Light" panose="020B0306030504020204" pitchFamily="34" charset="0"/>
                <a:ea typeface="Open Sans Light" panose="020B0306030504020204" pitchFamily="34" charset="0"/>
                <a:cs typeface="Open Sans Light" panose="020B0306030504020204" pitchFamily="34" charset="0"/>
              </a:rPr>
              <a:t>environment</a:t>
            </a:r>
            <a:r>
              <a:rPr lang="en-US">
                <a:latin typeface="Open Sans Light" panose="020B0306030504020204" pitchFamily="34" charset="0"/>
                <a:ea typeface="Open Sans Light" panose="020B0306030504020204" pitchFamily="34" charset="0"/>
                <a:cs typeface="Open Sans Light" panose="020B0306030504020204" pitchFamily="34" charset="0"/>
              </a:rPr>
              <a:t> and resources available for the research</a:t>
            </a:r>
          </a:p>
          <a:p>
            <a:pPr marL="342900" marR="0" lvl="0" indent="-342900">
              <a:lnSpc>
                <a:spcPct val="107000"/>
              </a:lnSpc>
              <a:spcBef>
                <a:spcPts val="0"/>
              </a:spcBef>
              <a:spcAft>
                <a:spcPts val="400"/>
              </a:spcAft>
              <a:buFont typeface="+mj-lt"/>
              <a:buAutoNum type="alphaLcPeriod"/>
            </a:pPr>
            <a:r>
              <a:rPr lang="en-US">
                <a:effectLst/>
                <a:latin typeface="Open Sans Light" panose="020B0306030504020204" pitchFamily="34" charset="0"/>
                <a:ea typeface="Open Sans Light" panose="020B0306030504020204" pitchFamily="34" charset="0"/>
                <a:cs typeface="Open Sans Light" panose="020B0306030504020204" pitchFamily="34" charset="0"/>
              </a:rPr>
              <a:t>Adequacy of proposed </a:t>
            </a:r>
            <a:r>
              <a:rPr lang="en-US" b="1">
                <a:effectLst/>
                <a:latin typeface="Open Sans Light" panose="020B0306030504020204" pitchFamily="34" charset="0"/>
                <a:ea typeface="Open Sans Light" panose="020B0306030504020204" pitchFamily="34" charset="0"/>
                <a:cs typeface="Open Sans Light" panose="020B0306030504020204" pitchFamily="34" charset="0"/>
              </a:rPr>
              <a:t>protection of human subjects and animals</a:t>
            </a:r>
            <a:r>
              <a:rPr lang="en-US">
                <a:effectLst/>
                <a:latin typeface="Open Sans Light" panose="020B0306030504020204" pitchFamily="34" charset="0"/>
                <a:ea typeface="Open Sans Light" panose="020B0306030504020204" pitchFamily="34" charset="0"/>
                <a:cs typeface="Open Sans Light" panose="020B0306030504020204" pitchFamily="34" charset="0"/>
              </a:rPr>
              <a:t> </a:t>
            </a:r>
          </a:p>
          <a:p>
            <a:pPr marL="342900" marR="0" lvl="0" indent="-342900">
              <a:lnSpc>
                <a:spcPct val="107000"/>
              </a:lnSpc>
              <a:spcBef>
                <a:spcPts val="0"/>
              </a:spcBef>
              <a:spcAft>
                <a:spcPts val="400"/>
              </a:spcAft>
              <a:buFont typeface="+mj-lt"/>
              <a:buAutoNum type="alphaLcPeriod"/>
            </a:pPr>
            <a:r>
              <a:rPr lang="en-US">
                <a:effectLst/>
                <a:latin typeface="Open Sans Light" panose="020B0306030504020204" pitchFamily="34" charset="0"/>
                <a:ea typeface="Open Sans Light" panose="020B0306030504020204" pitchFamily="34" charset="0"/>
                <a:cs typeface="Open Sans Light" panose="020B0306030504020204" pitchFamily="34" charset="0"/>
              </a:rPr>
              <a:t>Adequacy of </a:t>
            </a:r>
            <a:r>
              <a:rPr lang="en-US" b="1">
                <a:effectLst/>
                <a:latin typeface="Open Sans Light" panose="020B0306030504020204" pitchFamily="34" charset="0"/>
                <a:ea typeface="Open Sans Light" panose="020B0306030504020204" pitchFamily="34" charset="0"/>
                <a:cs typeface="Open Sans Light" panose="020B0306030504020204" pitchFamily="34" charset="0"/>
              </a:rPr>
              <a:t>inclusion plans </a:t>
            </a:r>
            <a:r>
              <a:rPr lang="en-US">
                <a:effectLst/>
                <a:latin typeface="Open Sans Light" panose="020B0306030504020204" pitchFamily="34" charset="0"/>
                <a:ea typeface="Open Sans Light" panose="020B0306030504020204" pitchFamily="34" charset="0"/>
                <a:cs typeface="Open Sans Light" panose="020B0306030504020204" pitchFamily="34" charset="0"/>
              </a:rPr>
              <a:t>for gender, minorities, and children</a:t>
            </a:r>
          </a:p>
          <a:p>
            <a:pPr marL="342900" marR="0" lvl="0" indent="-342900">
              <a:lnSpc>
                <a:spcPct val="107000"/>
              </a:lnSpc>
              <a:spcBef>
                <a:spcPts val="0"/>
              </a:spcBef>
              <a:spcAft>
                <a:spcPts val="400"/>
              </a:spcAft>
              <a:buFont typeface="+mj-lt"/>
              <a:buAutoNum type="alphaLcPeriod"/>
            </a:pPr>
            <a:r>
              <a:rPr lang="en-US">
                <a:effectLst/>
                <a:latin typeface="Open Sans Light" panose="020B0306030504020204" pitchFamily="34" charset="0"/>
                <a:ea typeface="Open Sans Light" panose="020B0306030504020204" pitchFamily="34" charset="0"/>
                <a:cs typeface="Open Sans Light" panose="020B0306030504020204" pitchFamily="34" charset="0"/>
              </a:rPr>
              <a:t>Reasonableness of proposed </a:t>
            </a:r>
            <a:r>
              <a:rPr lang="en-US" b="1">
                <a:effectLst/>
                <a:latin typeface="Open Sans Light" panose="020B0306030504020204" pitchFamily="34" charset="0"/>
                <a:ea typeface="Open Sans Light" panose="020B0306030504020204" pitchFamily="34" charset="0"/>
                <a:cs typeface="Open Sans Light" panose="020B0306030504020204" pitchFamily="34" charset="0"/>
              </a:rPr>
              <a:t>budget</a:t>
            </a:r>
            <a:r>
              <a:rPr lang="en-US">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a:latin typeface="Open Sans Light" panose="020B0306030504020204" pitchFamily="34" charset="0"/>
                <a:ea typeface="Open Sans Light" panose="020B0306030504020204" pitchFamily="34" charset="0"/>
                <a:cs typeface="Open Sans Light" panose="020B0306030504020204" pitchFamily="34" charset="0"/>
              </a:rPr>
              <a:t>relative to the research</a:t>
            </a:r>
            <a:r>
              <a:rPr lang="en-US">
                <a:effectLst/>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4" name="TextBox 3">
            <a:extLst>
              <a:ext uri="{FF2B5EF4-FFF2-40B4-BE49-F238E27FC236}">
                <a16:creationId xmlns:a16="http://schemas.microsoft.com/office/drawing/2014/main" id="{90EC0916-458E-D852-E82C-23FA6284C369}"/>
              </a:ext>
            </a:extLst>
          </p:cNvPr>
          <p:cNvSpPr txBox="1"/>
          <p:nvPr/>
        </p:nvSpPr>
        <p:spPr>
          <a:xfrm>
            <a:off x="155956" y="6151000"/>
            <a:ext cx="10828605" cy="400110"/>
          </a:xfrm>
          <a:prstGeom prst="rect">
            <a:avLst/>
          </a:prstGeom>
          <a:noFill/>
        </p:spPr>
        <p:txBody>
          <a:bodyPr wrap="none" lIns="91440" tIns="45720" rIns="91440" bIns="45720" rtlCol="0" anchor="t">
            <a:spAutoFit/>
          </a:bodyPr>
          <a:lstStyle/>
          <a:p>
            <a:r>
              <a:rPr lang="en-US" sz="20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TIP: </a:t>
            </a:r>
            <a:r>
              <a:rPr lang="en-US" sz="2000">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Check Section V of the NOFO for the criteria that will be used to review YOUR application</a:t>
            </a:r>
          </a:p>
        </p:txBody>
      </p:sp>
      <p:sp>
        <p:nvSpPr>
          <p:cNvPr id="5" name="Left Brace 4">
            <a:extLst>
              <a:ext uri="{FF2B5EF4-FFF2-40B4-BE49-F238E27FC236}">
                <a16:creationId xmlns:a16="http://schemas.microsoft.com/office/drawing/2014/main" id="{F2793916-0296-E5A4-6192-CD9547630EC6}"/>
              </a:ext>
              <a:ext uri="{C183D7F6-B498-43B3-948B-1728B52AA6E4}">
                <adec:decorative xmlns:adec="http://schemas.microsoft.com/office/drawing/2017/decorative" val="1"/>
              </a:ext>
            </a:extLst>
          </p:cNvPr>
          <p:cNvSpPr/>
          <p:nvPr/>
        </p:nvSpPr>
        <p:spPr>
          <a:xfrm>
            <a:off x="1716681" y="3069967"/>
            <a:ext cx="250115" cy="1675616"/>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tx1"/>
                </a:solidFill>
              </a:ln>
            </a:endParaRPr>
          </a:p>
        </p:txBody>
      </p:sp>
      <p:cxnSp>
        <p:nvCxnSpPr>
          <p:cNvPr id="7" name="Straight Connector 6">
            <a:extLst>
              <a:ext uri="{FF2B5EF4-FFF2-40B4-BE49-F238E27FC236}">
                <a16:creationId xmlns:a16="http://schemas.microsoft.com/office/drawing/2014/main" id="{070B68EB-8741-5957-2A7A-BC5D4360EEA1}"/>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6">
            <a:extLst>
              <a:ext uri="{FF2B5EF4-FFF2-40B4-BE49-F238E27FC236}">
                <a16:creationId xmlns:a16="http://schemas.microsoft.com/office/drawing/2014/main" id="{1BDFAD33-6CEE-CFA1-B210-0925DC22184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6529" y="2958849"/>
            <a:ext cx="2322849" cy="23228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34436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a:xfrm>
            <a:off x="838200" y="283500"/>
            <a:ext cx="11306176" cy="1325563"/>
          </a:xfrm>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Level-1: How Are the Review Criteria Used?</a:t>
            </a:r>
          </a:p>
        </p:txBody>
      </p:sp>
      <p:cxnSp>
        <p:nvCxnSpPr>
          <p:cNvPr id="7" name="Straight Connector 6">
            <a:extLst>
              <a:ext uri="{FF2B5EF4-FFF2-40B4-BE49-F238E27FC236}">
                <a16:creationId xmlns:a16="http://schemas.microsoft.com/office/drawing/2014/main" id="{070B68EB-8741-5957-2A7A-BC5D4360EEA1}"/>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EA241E3-1A2A-B4FF-28E6-F4285BC9EF38}"/>
              </a:ext>
            </a:extLst>
          </p:cNvPr>
          <p:cNvSpPr txBox="1"/>
          <p:nvPr/>
        </p:nvSpPr>
        <p:spPr>
          <a:xfrm>
            <a:off x="428624" y="1434091"/>
            <a:ext cx="11306176" cy="678327"/>
          </a:xfrm>
          <a:prstGeom prst="rect">
            <a:avLst/>
          </a:prstGeom>
          <a:noFill/>
        </p:spPr>
        <p:txBody>
          <a:bodyPr wrap="square">
            <a:spAutoFit/>
          </a:bodyPr>
          <a:lstStyle/>
          <a:p>
            <a:pPr marL="420624" lvl="7">
              <a:lnSpc>
                <a:spcPct val="120000"/>
              </a:lnSpc>
              <a:spcAft>
                <a:spcPts val="300"/>
              </a:spcAft>
              <a:buClr>
                <a:schemeClr val="tx1"/>
              </a:buClr>
              <a:defRPr/>
            </a:pPr>
            <a:r>
              <a:rPr lang="en-US" sz="3400">
                <a:solidFill>
                  <a:srgbClr val="20558A"/>
                </a:solidFill>
              </a:rPr>
              <a:t>There are </a:t>
            </a:r>
            <a:r>
              <a:rPr lang="en-US" sz="3400" u="sng">
                <a:solidFill>
                  <a:srgbClr val="20558A"/>
                </a:solidFill>
              </a:rPr>
              <a:t>three categories </a:t>
            </a:r>
            <a:r>
              <a:rPr lang="en-US" sz="3400">
                <a:solidFill>
                  <a:srgbClr val="20558A"/>
                </a:solidFill>
              </a:rPr>
              <a:t>of review criteria</a:t>
            </a:r>
          </a:p>
        </p:txBody>
      </p:sp>
      <p:graphicFrame>
        <p:nvGraphicFramePr>
          <p:cNvPr id="6" name="Table 6" descr="Review Criteria&#10;&#10;Table listing categories of review criteria and their status in the scoring system.">
            <a:extLst>
              <a:ext uri="{FF2B5EF4-FFF2-40B4-BE49-F238E27FC236}">
                <a16:creationId xmlns:a16="http://schemas.microsoft.com/office/drawing/2014/main" id="{7495F2A7-C5E5-E979-58D7-23AD7E9913DA}"/>
              </a:ext>
            </a:extLst>
          </p:cNvPr>
          <p:cNvGraphicFramePr>
            <a:graphicFrameLocks noGrp="1"/>
          </p:cNvGraphicFramePr>
          <p:nvPr>
            <p:extLst>
              <p:ext uri="{D42A27DB-BD31-4B8C-83A1-F6EECF244321}">
                <p14:modId xmlns:p14="http://schemas.microsoft.com/office/powerpoint/2010/main" val="4236153552"/>
              </p:ext>
            </p:extLst>
          </p:nvPr>
        </p:nvGraphicFramePr>
        <p:xfrm>
          <a:off x="990599" y="2431271"/>
          <a:ext cx="9773195" cy="2773680"/>
        </p:xfrm>
        <a:graphic>
          <a:graphicData uri="http://schemas.openxmlformats.org/drawingml/2006/table">
            <a:tbl>
              <a:tblPr firstRow="1" bandRow="1">
                <a:tableStyleId>{5940675A-B579-460E-94D1-54222C63F5DA}</a:tableStyleId>
              </a:tblPr>
              <a:tblGrid>
                <a:gridCol w="3657600">
                  <a:extLst>
                    <a:ext uri="{9D8B030D-6E8A-4147-A177-3AD203B41FA5}">
                      <a16:colId xmlns:a16="http://schemas.microsoft.com/office/drawing/2014/main" val="1595250437"/>
                    </a:ext>
                  </a:extLst>
                </a:gridCol>
                <a:gridCol w="2336075">
                  <a:extLst>
                    <a:ext uri="{9D8B030D-6E8A-4147-A177-3AD203B41FA5}">
                      <a16:colId xmlns:a16="http://schemas.microsoft.com/office/drawing/2014/main" val="3335118146"/>
                    </a:ext>
                  </a:extLst>
                </a:gridCol>
                <a:gridCol w="3779520">
                  <a:extLst>
                    <a:ext uri="{9D8B030D-6E8A-4147-A177-3AD203B41FA5}">
                      <a16:colId xmlns:a16="http://schemas.microsoft.com/office/drawing/2014/main" val="1859871757"/>
                    </a:ext>
                  </a:extLst>
                </a:gridCol>
              </a:tblGrid>
              <a:tr h="370840">
                <a:tc>
                  <a:txBody>
                    <a:bodyPr/>
                    <a:lstStyle/>
                    <a:p>
                      <a:r>
                        <a:rPr lang="en-US" sz="2400" b="1">
                          <a:solidFill>
                            <a:schemeClr val="tx1"/>
                          </a:solidFill>
                        </a:rPr>
                        <a:t>Category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a:solidFill>
                            <a:schemeClr val="tx1"/>
                          </a:solidFill>
                        </a:rPr>
                        <a:t>Criterion Scores?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a:solidFill>
                            <a:schemeClr val="tx1"/>
                          </a:solidFill>
                        </a:rPr>
                        <a:t>Affect Overall Impact Score?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9193847"/>
                  </a:ext>
                </a:extLst>
              </a:tr>
              <a:tr h="595675">
                <a:tc>
                  <a:txBody>
                    <a:bodyPr/>
                    <a:lstStyle/>
                    <a:p>
                      <a:r>
                        <a:rPr lang="en-US" sz="2400" b="0">
                          <a:solidFill>
                            <a:srgbClr val="20558A"/>
                          </a:solidFill>
                        </a:rPr>
                        <a:t>Scored Review Criteria</a:t>
                      </a:r>
                    </a:p>
                    <a:p>
                      <a:r>
                        <a:rPr lang="en-US" sz="1900">
                          <a:solidFill>
                            <a:schemeClr val="tx1"/>
                          </a:solidFill>
                        </a:rPr>
                        <a:t>e.g., Significance, Investigators, etc.</a:t>
                      </a:r>
                    </a:p>
                  </a:txBody>
                  <a:tcPr>
                    <a:lnT w="12700" cap="flat" cmpd="sng" algn="ctr">
                      <a:solidFill>
                        <a:schemeClr val="tx1"/>
                      </a:solidFill>
                      <a:prstDash val="solid"/>
                      <a:round/>
                      <a:headEnd type="none" w="med" len="med"/>
                      <a:tailEnd type="none" w="med" len="med"/>
                    </a:lnT>
                  </a:tcPr>
                </a:tc>
                <a:tc>
                  <a:txBody>
                    <a:bodyPr/>
                    <a:lstStyle/>
                    <a:p>
                      <a:r>
                        <a:rPr lang="en-US" sz="2400">
                          <a:solidFill>
                            <a:schemeClr val="tx1"/>
                          </a:solidFill>
                          <a:highlight>
                            <a:srgbClr val="00CCFF"/>
                          </a:highlight>
                        </a:rPr>
                        <a:t>Yes</a:t>
                      </a:r>
                    </a:p>
                  </a:txBody>
                  <a:tcPr>
                    <a:lnT w="12700" cap="flat" cmpd="sng" algn="ctr">
                      <a:solidFill>
                        <a:schemeClr val="tx1"/>
                      </a:solidFill>
                      <a:prstDash val="solid"/>
                      <a:round/>
                      <a:headEnd type="none" w="med" len="med"/>
                      <a:tailEnd type="none" w="med" len="med"/>
                    </a:lnT>
                  </a:tcPr>
                </a:tc>
                <a:tc>
                  <a:txBody>
                    <a:bodyPr/>
                    <a:lstStyle/>
                    <a:p>
                      <a:r>
                        <a:rPr lang="en-US" sz="2400">
                          <a:solidFill>
                            <a:schemeClr val="tx1"/>
                          </a:solidFill>
                          <a:highlight>
                            <a:srgbClr val="00CCFF"/>
                          </a:highlight>
                        </a:rPr>
                        <a:t>Yes</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96519256"/>
                  </a:ext>
                </a:extLst>
              </a:tr>
              <a:tr h="370840">
                <a:tc>
                  <a:txBody>
                    <a:bodyPr/>
                    <a:lstStyle/>
                    <a:p>
                      <a:r>
                        <a:rPr lang="en-US" sz="2400" b="0">
                          <a:solidFill>
                            <a:srgbClr val="20558A"/>
                          </a:solidFill>
                        </a:rPr>
                        <a:t>Additional Review Criteria</a:t>
                      </a:r>
                    </a:p>
                    <a:p>
                      <a:r>
                        <a:rPr lang="en-US" sz="1900">
                          <a:solidFill>
                            <a:schemeClr val="tx1"/>
                          </a:solidFill>
                        </a:rPr>
                        <a:t>e.g., HS and Animal Protections</a:t>
                      </a:r>
                    </a:p>
                  </a:txBody>
                  <a:tcPr/>
                </a:tc>
                <a:tc>
                  <a:txBody>
                    <a:bodyPr/>
                    <a:lstStyle/>
                    <a:p>
                      <a:r>
                        <a:rPr lang="en-US" sz="2400">
                          <a:solidFill>
                            <a:schemeClr val="tx1"/>
                          </a:solidFill>
                        </a:rPr>
                        <a:t>No</a:t>
                      </a:r>
                    </a:p>
                  </a:txBody>
                  <a:tcPr/>
                </a:tc>
                <a:tc>
                  <a:txBody>
                    <a:bodyPr/>
                    <a:lstStyle/>
                    <a:p>
                      <a:r>
                        <a:rPr lang="en-US" sz="2400">
                          <a:solidFill>
                            <a:schemeClr val="tx1"/>
                          </a:solidFill>
                          <a:highlight>
                            <a:srgbClr val="00CCFF"/>
                          </a:highlight>
                        </a:rPr>
                        <a:t>Yes</a:t>
                      </a:r>
                    </a:p>
                  </a:txBody>
                  <a:tcPr/>
                </a:tc>
                <a:extLst>
                  <a:ext uri="{0D108BD9-81ED-4DB2-BD59-A6C34878D82A}">
                    <a16:rowId xmlns:a16="http://schemas.microsoft.com/office/drawing/2014/main" val="2954140007"/>
                  </a:ext>
                </a:extLst>
              </a:tr>
              <a:tr h="228826">
                <a:tc>
                  <a:txBody>
                    <a:bodyPr/>
                    <a:lstStyle/>
                    <a:p>
                      <a:r>
                        <a:rPr lang="en-US" sz="2400" b="0">
                          <a:solidFill>
                            <a:srgbClr val="20558A"/>
                          </a:solidFill>
                        </a:rPr>
                        <a:t>Additional Review Considerations </a:t>
                      </a:r>
                      <a:r>
                        <a:rPr lang="en-US" sz="1900" b="0">
                          <a:solidFill>
                            <a:schemeClr val="tx1"/>
                          </a:solidFill>
                        </a:rPr>
                        <a:t>e.g., Budget</a:t>
                      </a:r>
                      <a:endParaRPr lang="en-US" sz="1900" b="1">
                        <a:solidFill>
                          <a:schemeClr val="tx1"/>
                        </a:solidFill>
                      </a:endParaRPr>
                    </a:p>
                  </a:txBody>
                  <a:tcPr/>
                </a:tc>
                <a:tc>
                  <a:txBody>
                    <a:bodyPr/>
                    <a:lstStyle/>
                    <a:p>
                      <a:r>
                        <a:rPr lang="en-US" sz="2400">
                          <a:solidFill>
                            <a:schemeClr val="tx1"/>
                          </a:solidFill>
                        </a:rPr>
                        <a:t>No</a:t>
                      </a:r>
                    </a:p>
                  </a:txBody>
                  <a:tcPr/>
                </a:tc>
                <a:tc>
                  <a:txBody>
                    <a:bodyPr/>
                    <a:lstStyle/>
                    <a:p>
                      <a:r>
                        <a:rPr lang="en-US" sz="2400">
                          <a:solidFill>
                            <a:schemeClr val="tx1"/>
                          </a:solidFill>
                        </a:rPr>
                        <a:t>No</a:t>
                      </a:r>
                    </a:p>
                  </a:txBody>
                  <a:tcPr/>
                </a:tc>
                <a:extLst>
                  <a:ext uri="{0D108BD9-81ED-4DB2-BD59-A6C34878D82A}">
                    <a16:rowId xmlns:a16="http://schemas.microsoft.com/office/drawing/2014/main" val="2013277898"/>
                  </a:ext>
                </a:extLst>
              </a:tr>
            </a:tbl>
          </a:graphicData>
        </a:graphic>
      </p:graphicFrame>
      <p:sp>
        <p:nvSpPr>
          <p:cNvPr id="8" name="TextBox 7">
            <a:extLst>
              <a:ext uri="{FF2B5EF4-FFF2-40B4-BE49-F238E27FC236}">
                <a16:creationId xmlns:a16="http://schemas.microsoft.com/office/drawing/2014/main" id="{DD799E7E-C598-41B9-41B5-594B66509F73}"/>
              </a:ext>
            </a:extLst>
          </p:cNvPr>
          <p:cNvSpPr txBox="1"/>
          <p:nvPr/>
        </p:nvSpPr>
        <p:spPr>
          <a:xfrm>
            <a:off x="929639" y="5634445"/>
            <a:ext cx="6225872" cy="492443"/>
          </a:xfrm>
          <a:prstGeom prst="rect">
            <a:avLst/>
          </a:prstGeom>
          <a:noFill/>
        </p:spPr>
        <p:txBody>
          <a:bodyPr wrap="none" rtlCol="0">
            <a:spAutoFit/>
          </a:bodyPr>
          <a:lstStyle/>
          <a:p>
            <a:r>
              <a:rPr lang="en-US" sz="2600" b="1"/>
              <a:t>NIH Scoring Scale: 1 – 9 </a:t>
            </a:r>
            <a:r>
              <a:rPr lang="en-US" sz="2400"/>
              <a:t>(1 = best; 9 = worst) </a:t>
            </a:r>
          </a:p>
        </p:txBody>
      </p:sp>
    </p:spTree>
    <p:custDataLst>
      <p:tags r:id="rId1"/>
    </p:custDataLst>
    <p:extLst>
      <p:ext uri="{BB962C8B-B14F-4D97-AF65-F5344CB8AC3E}">
        <p14:creationId xmlns:p14="http://schemas.microsoft.com/office/powerpoint/2010/main" val="40824966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285A2B6-AF5F-6AC0-DC20-11645AB47D7B}"/>
              </a:ext>
            </a:extLst>
          </p:cNvPr>
          <p:cNvSpPr>
            <a:spLocks noGrp="1"/>
          </p:cNvSpPr>
          <p:nvPr>
            <p:ph type="title"/>
          </p:nvPr>
        </p:nvSpPr>
        <p:spPr>
          <a:xfrm>
            <a:off x="838200" y="365125"/>
            <a:ext cx="11434482" cy="1325563"/>
          </a:xfrm>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Coming Soon: Simplified Review Framework!</a:t>
            </a:r>
          </a:p>
        </p:txBody>
      </p:sp>
      <p:sp>
        <p:nvSpPr>
          <p:cNvPr id="10" name="TextBox 9">
            <a:extLst>
              <a:ext uri="{FF2B5EF4-FFF2-40B4-BE49-F238E27FC236}">
                <a16:creationId xmlns:a16="http://schemas.microsoft.com/office/drawing/2014/main" id="{496134F0-FAE7-A14C-2DDC-B04531392E72}"/>
              </a:ext>
            </a:extLst>
          </p:cNvPr>
          <p:cNvSpPr txBox="1"/>
          <p:nvPr/>
        </p:nvSpPr>
        <p:spPr>
          <a:xfrm>
            <a:off x="428624" y="1434091"/>
            <a:ext cx="11306176" cy="641458"/>
          </a:xfrm>
          <a:prstGeom prst="rect">
            <a:avLst/>
          </a:prstGeom>
          <a:noFill/>
        </p:spPr>
        <p:txBody>
          <a:bodyPr wrap="square">
            <a:spAutoFit/>
          </a:bodyPr>
          <a:lstStyle/>
          <a:p>
            <a:pPr marL="420624" lvl="7">
              <a:lnSpc>
                <a:spcPct val="120000"/>
              </a:lnSpc>
              <a:spcAft>
                <a:spcPts val="300"/>
              </a:spcAft>
              <a:buClr>
                <a:schemeClr val="tx1"/>
              </a:buClr>
              <a:defRPr/>
            </a:pP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For most types of research grants</a:t>
            </a:r>
          </a:p>
        </p:txBody>
      </p:sp>
      <p:pic>
        <p:nvPicPr>
          <p:cNvPr id="5" name="Picture 4" descr="Image depicting how the existing five regulatory criteria will be reorganized into three factors.">
            <a:extLst>
              <a:ext uri="{FF2B5EF4-FFF2-40B4-BE49-F238E27FC236}">
                <a16:creationId xmlns:a16="http://schemas.microsoft.com/office/drawing/2014/main" id="{A52D348A-7CCB-BC47-367C-8ADF81950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01" y="2169386"/>
            <a:ext cx="7291757" cy="3938328"/>
          </a:xfrm>
          <a:prstGeom prst="rect">
            <a:avLst/>
          </a:prstGeom>
        </p:spPr>
      </p:pic>
      <p:sp>
        <p:nvSpPr>
          <p:cNvPr id="3" name="TextBox 2">
            <a:extLst>
              <a:ext uri="{FF2B5EF4-FFF2-40B4-BE49-F238E27FC236}">
                <a16:creationId xmlns:a16="http://schemas.microsoft.com/office/drawing/2014/main" id="{E1A8D790-B0CE-BB85-E7A5-BC6588CC3437}"/>
              </a:ext>
            </a:extLst>
          </p:cNvPr>
          <p:cNvSpPr txBox="1"/>
          <p:nvPr/>
        </p:nvSpPr>
        <p:spPr>
          <a:xfrm>
            <a:off x="922679" y="5046360"/>
            <a:ext cx="6638475" cy="723275"/>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a:latin typeface="Open Sans Light" panose="020B0306030504020204" pitchFamily="34" charset="0"/>
                <a:ea typeface="Open Sans Light" panose="020B0306030504020204" pitchFamily="34" charset="0"/>
                <a:cs typeface="Open Sans Light" panose="020B0306030504020204" pitchFamily="34" charset="0"/>
              </a:rPr>
              <a:t>Refocus review on evaluating scientific/technical merit </a:t>
            </a:r>
          </a:p>
          <a:p>
            <a:pPr marL="285750" indent="-285750">
              <a:spcAft>
                <a:spcPts val="1200"/>
              </a:spcAft>
              <a:buFont typeface="Wingdings" panose="05000000000000000000" pitchFamily="2" charset="2"/>
              <a:buChar char="Ø"/>
            </a:pPr>
            <a:r>
              <a:rPr lang="en-US">
                <a:latin typeface="Open Sans Light" panose="020B0306030504020204" pitchFamily="34" charset="0"/>
                <a:ea typeface="Open Sans Light" panose="020B0306030504020204" pitchFamily="34" charset="0"/>
                <a:cs typeface="Open Sans Light" panose="020B0306030504020204" pitchFamily="34" charset="0"/>
              </a:rPr>
              <a:t>Reduce potential for reputational bias in peer review </a:t>
            </a:r>
          </a:p>
        </p:txBody>
      </p:sp>
      <p:pic>
        <p:nvPicPr>
          <p:cNvPr id="2" name="Picture 2">
            <a:extLst>
              <a:ext uri="{FF2B5EF4-FFF2-40B4-BE49-F238E27FC236}">
                <a16:creationId xmlns:a16="http://schemas.microsoft.com/office/drawing/2014/main" id="{1695A6B1-7766-4EAE-0393-6B51BCBF0F0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679" y="2602025"/>
            <a:ext cx="2046944" cy="17511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49B11179-B12D-A14A-5265-208AD3346224}"/>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BC4CC0-8379-4CBF-AA08-64F031EE7AFF}"/>
              </a:ext>
            </a:extLst>
          </p:cNvPr>
          <p:cNvSpPr txBox="1"/>
          <p:nvPr/>
        </p:nvSpPr>
        <p:spPr>
          <a:xfrm>
            <a:off x="155956" y="6151000"/>
            <a:ext cx="10147330" cy="400110"/>
          </a:xfrm>
          <a:prstGeom prst="rect">
            <a:avLst/>
          </a:prstGeom>
          <a:noFill/>
        </p:spPr>
        <p:txBody>
          <a:bodyPr wrap="none" lIns="91440" tIns="45720" rIns="91440" bIns="45720" rtlCol="0" anchor="t">
            <a:spAutoFit/>
          </a:bodyPr>
          <a:lstStyle/>
          <a:p>
            <a:r>
              <a:rPr lang="en-US" sz="20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TIP: </a:t>
            </a:r>
            <a:r>
              <a:rPr lang="en-US" sz="2000">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Learn more at</a:t>
            </a: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Simplifying Framework for Peer Review Criteria for Research Grants</a:t>
            </a:r>
            <a:r>
              <a:rPr lang="en-US" sz="200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Tree>
    <p:custDataLst>
      <p:tags r:id="rId1"/>
    </p:custDataLst>
    <p:extLst>
      <p:ext uri="{BB962C8B-B14F-4D97-AF65-F5344CB8AC3E}">
        <p14:creationId xmlns:p14="http://schemas.microsoft.com/office/powerpoint/2010/main" val="41649117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a:xfrm>
            <a:off x="838199" y="246131"/>
            <a:ext cx="11001375" cy="1325563"/>
          </a:xfrm>
        </p:spPr>
        <p:txBody>
          <a:bodyPr>
            <a:normAutofit/>
          </a:bodyPr>
          <a:lstStyle/>
          <a:p>
            <a:r>
              <a:rPr lang="en-US" sz="3600">
                <a:latin typeface="Open Sans" panose="020B0606030504020204" pitchFamily="34" charset="0"/>
                <a:ea typeface="Open Sans" panose="020B0606030504020204" pitchFamily="34" charset="0"/>
                <a:cs typeface="Open Sans" panose="020B0606030504020204" pitchFamily="34" charset="0"/>
              </a:rPr>
              <a:t>Level-1: How Are Applications Actually Evaluated?</a:t>
            </a:r>
          </a:p>
        </p:txBody>
      </p:sp>
      <p:cxnSp>
        <p:nvCxnSpPr>
          <p:cNvPr id="7" name="Straight Connector 6">
            <a:extLst>
              <a:ext uri="{FF2B5EF4-FFF2-40B4-BE49-F238E27FC236}">
                <a16:creationId xmlns:a16="http://schemas.microsoft.com/office/drawing/2014/main" id="{070B68EB-8741-5957-2A7A-BC5D4360EEA1}"/>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D2D1BA1-017F-B951-1AC8-F44284E05D51}"/>
              </a:ext>
            </a:extLst>
          </p:cNvPr>
          <p:cNvSpPr txBox="1"/>
          <p:nvPr/>
        </p:nvSpPr>
        <p:spPr>
          <a:xfrm>
            <a:off x="622117" y="5862794"/>
            <a:ext cx="11334750" cy="707886"/>
          </a:xfrm>
          <a:prstGeom prst="rect">
            <a:avLst/>
          </a:prstGeom>
          <a:noFill/>
        </p:spPr>
        <p:txBody>
          <a:bodyPr wrap="square" lIns="91440" tIns="45720" rIns="91440" bIns="45720" rtlCol="0" anchor="t">
            <a:spAutoFit/>
          </a:bodyPr>
          <a:lstStyle/>
          <a:p>
            <a:r>
              <a:rPr lang="en-US" sz="20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TIP:</a:t>
            </a:r>
            <a:r>
              <a:rPr lang="en-US" sz="2000">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 To get an idea of how reviewers discuss applications - watch a recorded NIH mock study section at</a:t>
            </a: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NIH Peer Review: Mock Study Section</a:t>
            </a:r>
            <a:endParaRPr lang="en-US" sz="2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TextBox 8">
            <a:extLst>
              <a:ext uri="{FF2B5EF4-FFF2-40B4-BE49-F238E27FC236}">
                <a16:creationId xmlns:a16="http://schemas.microsoft.com/office/drawing/2014/main" id="{638CE1EE-EBE1-651F-23D4-9A5F64AE8083}"/>
              </a:ext>
            </a:extLst>
          </p:cNvPr>
          <p:cNvSpPr txBox="1"/>
          <p:nvPr/>
        </p:nvSpPr>
        <p:spPr>
          <a:xfrm>
            <a:off x="1108167" y="2513921"/>
            <a:ext cx="9649533" cy="2985433"/>
          </a:xfrm>
          <a:prstGeom prst="rect">
            <a:avLst/>
          </a:prstGeom>
          <a:noFill/>
        </p:spPr>
        <p:txBody>
          <a:bodyPr wrap="square" rtlCol="0">
            <a:spAutoFit/>
          </a:bodyPr>
          <a:lstStyle/>
          <a:p>
            <a:r>
              <a:rPr lang="en-US" sz="2000" b="1">
                <a:latin typeface="Open Sans Light" panose="020B0306030504020204" pitchFamily="34" charset="0"/>
                <a:ea typeface="Open Sans Light" panose="020B0306030504020204" pitchFamily="34" charset="0"/>
                <a:cs typeface="Open Sans Light" panose="020B0306030504020204" pitchFamily="34" charset="0"/>
              </a:rPr>
              <a:t>STEP 1:</a:t>
            </a:r>
            <a:r>
              <a:rPr lang="en-US" sz="2000">
                <a:latin typeface="Open Sans Light" panose="020B0306030504020204" pitchFamily="34" charset="0"/>
                <a:ea typeface="Open Sans Light" panose="020B0306030504020204" pitchFamily="34" charset="0"/>
                <a:cs typeface="Open Sans Light" panose="020B0306030504020204" pitchFamily="34" charset="0"/>
              </a:rPr>
              <a:t> Each application is assigned to ≥ three reviewers:</a:t>
            </a:r>
          </a:p>
          <a:p>
            <a:pPr marL="285750" indent="-285750">
              <a:spcBef>
                <a:spcPts val="400"/>
              </a:spcBef>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Score review criteria using 1-9 scale </a:t>
            </a:r>
          </a:p>
          <a:p>
            <a:pPr marL="285750" indent="-285750">
              <a:spcBef>
                <a:spcPts val="400"/>
              </a:spcBef>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Provide written critiques of strengths/weaknesses</a:t>
            </a:r>
          </a:p>
          <a:p>
            <a:pPr marL="285750" indent="-285750">
              <a:buFont typeface="Arial" panose="020B0604020202020204" pitchFamily="34" charset="0"/>
              <a:buChar char="•"/>
            </a:pP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a:p>
            <a:r>
              <a:rPr lang="en-US" sz="2000" b="1">
                <a:latin typeface="Open Sans Light" panose="020B0306030504020204" pitchFamily="34" charset="0"/>
                <a:ea typeface="Open Sans Light" panose="020B0306030504020204" pitchFamily="34" charset="0"/>
                <a:cs typeface="Open Sans Light" panose="020B0306030504020204" pitchFamily="34" charset="0"/>
              </a:rPr>
              <a:t>STEP 2:</a:t>
            </a:r>
            <a:r>
              <a:rPr lang="en-US" sz="2000">
                <a:latin typeface="Open Sans Light" panose="020B0306030504020204" pitchFamily="34" charset="0"/>
                <a:ea typeface="Open Sans Light" panose="020B0306030504020204" pitchFamily="34" charset="0"/>
                <a:cs typeface="Open Sans Light" panose="020B0306030504020204" pitchFamily="34" charset="0"/>
              </a:rPr>
              <a:t> SRG meets to discuss top </a:t>
            </a:r>
            <a:r>
              <a:rPr lang="en-US" sz="2000" u="sng">
                <a:latin typeface="Open Sans Light" panose="020B0306030504020204" pitchFamily="34" charset="0"/>
                <a:ea typeface="Open Sans Light" panose="020B0306030504020204" pitchFamily="34" charset="0"/>
                <a:cs typeface="Open Sans Light" panose="020B0306030504020204" pitchFamily="34" charset="0"/>
              </a:rPr>
              <a:t>&gt;</a:t>
            </a:r>
            <a:r>
              <a:rPr lang="en-US" sz="2000">
                <a:latin typeface="Open Sans Light" panose="020B0306030504020204" pitchFamily="34" charset="0"/>
                <a:ea typeface="Open Sans Light" panose="020B0306030504020204" pitchFamily="34" charset="0"/>
                <a:cs typeface="Open Sans Light" panose="020B0306030504020204" pitchFamily="34" charset="0"/>
              </a:rPr>
              <a:t>50% scoring applications:</a:t>
            </a:r>
          </a:p>
          <a:p>
            <a:pPr marL="285750" indent="-285750">
              <a:spcBef>
                <a:spcPts val="400"/>
              </a:spcBef>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Assigned reviewers present strengths/weaknesses</a:t>
            </a:r>
          </a:p>
          <a:p>
            <a:pPr marL="285750" indent="-285750">
              <a:spcBef>
                <a:spcPts val="400"/>
              </a:spcBef>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After discussion assigned reviewers state their final scores</a:t>
            </a:r>
          </a:p>
          <a:p>
            <a:pPr marL="285750" indent="-285750">
              <a:spcBef>
                <a:spcPts val="400"/>
              </a:spcBef>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All SRG members provide final scores privately</a:t>
            </a:r>
          </a:p>
          <a:p>
            <a:pPr marL="285750" indent="-285750">
              <a:spcBef>
                <a:spcPts val="400"/>
              </a:spcBef>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Non-scorable issues discussed</a:t>
            </a: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 name="Picture 10">
            <a:extLst>
              <a:ext uri="{FF2B5EF4-FFF2-40B4-BE49-F238E27FC236}">
                <a16:creationId xmlns:a16="http://schemas.microsoft.com/office/drawing/2014/main" id="{500B29C4-AAF6-C315-1E8F-F8DECEA166B0}"/>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71302" y="2744787"/>
            <a:ext cx="3152004" cy="209738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24B07B4-A00D-97AD-7984-D3BC8ABD0801}"/>
              </a:ext>
            </a:extLst>
          </p:cNvPr>
          <p:cNvSpPr txBox="1"/>
          <p:nvPr/>
        </p:nvSpPr>
        <p:spPr>
          <a:xfrm>
            <a:off x="429768" y="1489520"/>
            <a:ext cx="11306176" cy="830997"/>
          </a:xfrm>
          <a:prstGeom prst="rect">
            <a:avLst/>
          </a:prstGeom>
          <a:noFill/>
        </p:spPr>
        <p:txBody>
          <a:bodyPr wrap="square" lIns="91440" tIns="45720" rIns="91440" bIns="45720" anchor="t">
            <a:spAutoFit/>
          </a:bodyPr>
          <a:lstStyle/>
          <a:p>
            <a:pPr marL="420370" lvl="7">
              <a:buClr>
                <a:schemeClr val="tx1"/>
              </a:buClr>
              <a:defRPr/>
            </a:pPr>
            <a:r>
              <a:rPr lang="en-US" sz="24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Your point of contact is the </a:t>
            </a:r>
            <a:r>
              <a:rPr lang="en-US" sz="24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NIH Scientific Review Officer</a:t>
            </a:r>
            <a:r>
              <a:rPr lang="en-US" sz="24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managing the review of your application</a:t>
            </a:r>
            <a:endParaRPr lang="en-US" sz="24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custDataLst>
      <p:tags r:id="rId1"/>
    </p:custDataLst>
    <p:extLst>
      <p:ext uri="{BB962C8B-B14F-4D97-AF65-F5344CB8AC3E}">
        <p14:creationId xmlns:p14="http://schemas.microsoft.com/office/powerpoint/2010/main" val="38147062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2D4D30-6D38-35BD-43CE-F6A1B452B2C9}"/>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Level-1: Final Impact Scores</a:t>
            </a:r>
          </a:p>
        </p:txBody>
      </p:sp>
      <p:sp>
        <p:nvSpPr>
          <p:cNvPr id="10" name="TextBox 9">
            <a:extLst>
              <a:ext uri="{FF2B5EF4-FFF2-40B4-BE49-F238E27FC236}">
                <a16:creationId xmlns:a16="http://schemas.microsoft.com/office/drawing/2014/main" id="{7F03386E-1FCD-E9EF-478D-9AA58E1ADF6C}"/>
              </a:ext>
            </a:extLst>
          </p:cNvPr>
          <p:cNvSpPr txBox="1"/>
          <p:nvPr/>
        </p:nvSpPr>
        <p:spPr>
          <a:xfrm>
            <a:off x="428624" y="1477636"/>
            <a:ext cx="11306176" cy="1569660"/>
          </a:xfrm>
          <a:prstGeom prst="rect">
            <a:avLst/>
          </a:prstGeom>
          <a:noFill/>
        </p:spPr>
        <p:txBody>
          <a:bodyPr wrap="square" lIns="91440" tIns="45720" rIns="91440" bIns="45720" anchor="t">
            <a:spAutoFit/>
          </a:bodyPr>
          <a:lstStyle/>
          <a:p>
            <a:pPr marL="420370" lvl="7">
              <a:spcAft>
                <a:spcPts val="300"/>
              </a:spcAft>
              <a:buClr>
                <a:schemeClr val="tx1"/>
              </a:buClr>
              <a:defRPr/>
            </a:pP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Final impact scores reflect the SRG’s assessment of the </a:t>
            </a:r>
            <a:r>
              <a:rPr lang="en-US" sz="32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overall impact</a:t>
            </a: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that a project could have on the research field </a:t>
            </a:r>
            <a:endParaRPr lang="en-US" sz="16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Content Placeholder 5">
            <a:extLst>
              <a:ext uri="{FF2B5EF4-FFF2-40B4-BE49-F238E27FC236}">
                <a16:creationId xmlns:a16="http://schemas.microsoft.com/office/drawing/2014/main" id="{FF5F8B54-F0D2-A331-4160-042774CD888E}"/>
              </a:ext>
            </a:extLst>
          </p:cNvPr>
          <p:cNvSpPr>
            <a:spLocks noGrp="1"/>
          </p:cNvSpPr>
          <p:nvPr>
            <p:ph idx="1"/>
          </p:nvPr>
        </p:nvSpPr>
        <p:spPr>
          <a:xfrm>
            <a:off x="428624" y="3080657"/>
            <a:ext cx="10515600" cy="4351338"/>
          </a:xfrm>
        </p:spPr>
        <p:txBody>
          <a:bodyPr>
            <a:normAutofit/>
          </a:bodyPr>
          <a:lstStyle/>
          <a:p>
            <a:pPr marL="365760" indent="0">
              <a:spcBef>
                <a:spcPts val="300"/>
              </a:spcBef>
              <a:spcAft>
                <a:spcPts val="300"/>
              </a:spcAft>
              <a:buNone/>
            </a:pPr>
            <a:r>
              <a:rPr lang="en-US">
                <a:latin typeface="Open Sans Light" panose="020B0306030504020204" pitchFamily="34" charset="0"/>
                <a:ea typeface="Open Sans Light" panose="020B0306030504020204" pitchFamily="34" charset="0"/>
                <a:cs typeface="Open Sans Light" panose="020B0306030504020204" pitchFamily="34" charset="0"/>
              </a:rPr>
              <a:t>How final impact scores are calculated:</a:t>
            </a:r>
          </a:p>
          <a:p>
            <a:pPr marL="1133856" lvl="1" indent="-457200">
              <a:spcBef>
                <a:spcPts val="300"/>
              </a:spcBef>
              <a:spcAft>
                <a:spcPts val="300"/>
              </a:spcAft>
            </a:pPr>
            <a:r>
              <a:rPr lang="en-US">
                <a:latin typeface="Open Sans Light" panose="020B0306030504020204" pitchFamily="34" charset="0"/>
                <a:ea typeface="Open Sans Light" panose="020B0306030504020204" pitchFamily="34" charset="0"/>
                <a:cs typeface="Open Sans Light" panose="020B0306030504020204" pitchFamily="34" charset="0"/>
              </a:rPr>
              <a:t>Average of all reviewers’ scores, multiplied by 10</a:t>
            </a:r>
          </a:p>
          <a:p>
            <a:pPr marL="1133856" lvl="1" indent="-457200">
              <a:spcBef>
                <a:spcPts val="300"/>
              </a:spcBef>
              <a:spcAft>
                <a:spcPts val="1800"/>
              </a:spcAft>
            </a:pPr>
            <a:r>
              <a:rPr lang="en-US">
                <a:latin typeface="Open Sans Light" panose="020B0306030504020204" pitchFamily="34" charset="0"/>
                <a:ea typeface="Open Sans Light" panose="020B0306030504020204" pitchFamily="34" charset="0"/>
                <a:cs typeface="Open Sans Light" panose="020B0306030504020204" pitchFamily="34" charset="0"/>
              </a:rPr>
              <a:t>Range from 10 through 90</a:t>
            </a:r>
            <a:endParaRPr lang="en-US" sz="2800">
              <a:latin typeface="Open Sans Light" panose="020B0306030504020204" pitchFamily="34" charset="0"/>
              <a:ea typeface="Open Sans Light" panose="020B0306030504020204" pitchFamily="34" charset="0"/>
              <a:cs typeface="Open Sans Light" panose="020B0306030504020204" pitchFamily="34" charset="0"/>
            </a:endParaRPr>
          </a:p>
          <a:p>
            <a:pPr marL="365760" indent="0">
              <a:spcBef>
                <a:spcPts val="300"/>
              </a:spcBef>
              <a:spcAft>
                <a:spcPts val="300"/>
              </a:spcAft>
              <a:buNone/>
            </a:pPr>
            <a:r>
              <a:rPr lang="en-US" err="1">
                <a:latin typeface="Open Sans Light" panose="020B0306030504020204" pitchFamily="34" charset="0"/>
                <a:ea typeface="Open Sans Light" panose="020B0306030504020204" pitchFamily="34" charset="0"/>
                <a:cs typeface="Open Sans Light" panose="020B0306030504020204" pitchFamily="34" charset="0"/>
              </a:rPr>
              <a:t>Percentiled</a:t>
            </a:r>
            <a:r>
              <a:rPr lang="en-US">
                <a:latin typeface="Open Sans Light" panose="020B0306030504020204" pitchFamily="34" charset="0"/>
                <a:ea typeface="Open Sans Light" panose="020B0306030504020204" pitchFamily="34" charset="0"/>
                <a:cs typeface="Open Sans Light" panose="020B0306030504020204" pitchFamily="34" charset="0"/>
              </a:rPr>
              <a:t> for some activity codes: </a:t>
            </a:r>
          </a:p>
          <a:p>
            <a:pPr marL="822960" lvl="1" indent="274320">
              <a:spcBef>
                <a:spcPts val="300"/>
              </a:spcBef>
              <a:spcAft>
                <a:spcPts val="300"/>
              </a:spcAft>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Most R01s </a:t>
            </a:r>
          </a:p>
          <a:p>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7" name="Straight Connector 6">
            <a:extLst>
              <a:ext uri="{FF2B5EF4-FFF2-40B4-BE49-F238E27FC236}">
                <a16:creationId xmlns:a16="http://schemas.microsoft.com/office/drawing/2014/main" id="{B735017A-7BDE-0A84-7F6E-B1FC7463A847}"/>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2A7666-2145-2B88-3B63-A68EC2199F86}"/>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7927390" y="4109227"/>
            <a:ext cx="3221622" cy="1714307"/>
          </a:xfrm>
          <a:prstGeom prst="rect">
            <a:avLst/>
          </a:prstGeom>
        </p:spPr>
      </p:pic>
    </p:spTree>
    <p:custDataLst>
      <p:tags r:id="rId1"/>
    </p:custDataLst>
    <p:extLst>
      <p:ext uri="{BB962C8B-B14F-4D97-AF65-F5344CB8AC3E}">
        <p14:creationId xmlns:p14="http://schemas.microsoft.com/office/powerpoint/2010/main" val="41271790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D9B536-ED10-6E6B-3C17-D35ADD8F83E7}"/>
              </a:ext>
            </a:extLst>
          </p:cNvPr>
          <p:cNvSpPr>
            <a:spLocks noGrp="1"/>
          </p:cNvSpPr>
          <p:nvPr>
            <p:ph type="title"/>
          </p:nvPr>
        </p:nvSpPr>
        <p:spPr>
          <a:xfrm>
            <a:off x="626233" y="165678"/>
            <a:ext cx="11499091" cy="1325563"/>
          </a:xfrm>
        </p:spPr>
        <p:txBody>
          <a:bodyPr>
            <a:normAutofit/>
          </a:bodyPr>
          <a:lstStyle/>
          <a:p>
            <a:r>
              <a:rPr lang="en-US" sz="3600">
                <a:latin typeface="Open Sans" panose="020B0606030504020204" pitchFamily="34" charset="0"/>
                <a:ea typeface="Open Sans" panose="020B0606030504020204" pitchFamily="34" charset="0"/>
                <a:cs typeface="Open Sans" panose="020B0606030504020204" pitchFamily="34" charset="0"/>
              </a:rPr>
              <a:t>Level-1: How Are Review Outcomes Communicated?</a:t>
            </a:r>
          </a:p>
        </p:txBody>
      </p:sp>
      <p:cxnSp>
        <p:nvCxnSpPr>
          <p:cNvPr id="7" name="Straight Connector 6">
            <a:extLst>
              <a:ext uri="{FF2B5EF4-FFF2-40B4-BE49-F238E27FC236}">
                <a16:creationId xmlns:a16="http://schemas.microsoft.com/office/drawing/2014/main" id="{87537C05-5044-C2E3-5F51-F3F385729B24}"/>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0184DB3-16EE-DB19-F186-A2DF82AD45BB}"/>
              </a:ext>
            </a:extLst>
          </p:cNvPr>
          <p:cNvSpPr txBox="1"/>
          <p:nvPr/>
        </p:nvSpPr>
        <p:spPr>
          <a:xfrm>
            <a:off x="428624" y="1434091"/>
            <a:ext cx="11306176" cy="641458"/>
          </a:xfrm>
          <a:prstGeom prst="rect">
            <a:avLst/>
          </a:prstGeom>
          <a:noFill/>
        </p:spPr>
        <p:txBody>
          <a:bodyPr wrap="square" lIns="91440" tIns="45720" rIns="91440" bIns="45720" anchor="t">
            <a:spAutoFit/>
          </a:bodyPr>
          <a:lstStyle/>
          <a:p>
            <a:pPr marL="420370" lvl="7">
              <a:lnSpc>
                <a:spcPct val="120000"/>
              </a:lnSpc>
              <a:spcAft>
                <a:spcPts val="300"/>
              </a:spcAft>
              <a:buClr>
                <a:schemeClr val="tx1"/>
              </a:buClr>
              <a:defRPr/>
            </a:pPr>
            <a:r>
              <a:rPr lang="en-US" sz="32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Summary statements</a:t>
            </a: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summarize Level-1 review outcomes</a:t>
            </a:r>
            <a:endParaRPr lang="en-US" sz="16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3A45A1F1-0D46-A257-BAF9-7B3C796F8349}"/>
              </a:ext>
            </a:extLst>
          </p:cNvPr>
          <p:cNvSpPr txBox="1"/>
          <p:nvPr/>
        </p:nvSpPr>
        <p:spPr>
          <a:xfrm>
            <a:off x="978535" y="2525516"/>
            <a:ext cx="4275643" cy="2369880"/>
          </a:xfrm>
          <a:prstGeom prst="rect">
            <a:avLst/>
          </a:prstGeom>
          <a:noFill/>
        </p:spPr>
        <p:txBody>
          <a:bodyPr wrap="square" rtlCol="0">
            <a:spAutoFit/>
          </a:bodyPr>
          <a:lstStyle/>
          <a:p>
            <a:r>
              <a:rPr lang="en-US" sz="2800">
                <a:latin typeface="Open Sans Light" panose="020B0306030504020204" pitchFamily="34" charset="0"/>
                <a:ea typeface="Open Sans Light" panose="020B0306030504020204" pitchFamily="34" charset="0"/>
                <a:cs typeface="Open Sans Light" panose="020B0306030504020204" pitchFamily="34" charset="0"/>
              </a:rPr>
              <a:t>Will include:</a:t>
            </a:r>
          </a:p>
          <a:p>
            <a:pPr marL="342900" indent="-34290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final overall impact score</a:t>
            </a:r>
          </a:p>
          <a:p>
            <a:pPr marL="342900" indent="-34290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scores for each criteria</a:t>
            </a:r>
          </a:p>
          <a:p>
            <a:pPr marL="342900" indent="-34290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reviewers’ comments</a:t>
            </a:r>
          </a:p>
          <a:p>
            <a:pPr marL="342900" indent="-342900">
              <a:spcAft>
                <a:spcPts val="1800"/>
              </a:spcAft>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[summary of SRG discussion]</a:t>
            </a:r>
            <a:endParaRPr lang="en-US" sz="28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CC8EC7C2-45C4-68BA-540A-30C78DF9E464}"/>
              </a:ext>
            </a:extLst>
          </p:cNvPr>
          <p:cNvSpPr txBox="1"/>
          <p:nvPr/>
        </p:nvSpPr>
        <p:spPr>
          <a:xfrm>
            <a:off x="5674523" y="2527486"/>
            <a:ext cx="3668120" cy="1446550"/>
          </a:xfrm>
          <a:prstGeom prst="rect">
            <a:avLst/>
          </a:prstGeom>
          <a:noFill/>
        </p:spPr>
        <p:txBody>
          <a:bodyPr wrap="none" rtlCol="0">
            <a:spAutoFit/>
          </a:bodyPr>
          <a:lstStyle/>
          <a:p>
            <a:r>
              <a:rPr lang="en-US" sz="3200"/>
              <a:t>Are shared with:</a:t>
            </a:r>
          </a:p>
          <a:p>
            <a:pPr marL="342900" indent="-342900">
              <a:buFont typeface="Arial" panose="020B0604020202020204" pitchFamily="34" charset="0"/>
              <a:buChar char="•"/>
            </a:pPr>
            <a:r>
              <a:rPr lang="en-US" sz="2800"/>
              <a:t>applicant(s)</a:t>
            </a:r>
          </a:p>
          <a:p>
            <a:pPr marL="342900" indent="-342900">
              <a:buFont typeface="Arial" panose="020B0604020202020204" pitchFamily="34" charset="0"/>
              <a:buChar char="•"/>
            </a:pPr>
            <a:r>
              <a:rPr lang="en-US" sz="2800"/>
              <a:t>IC Advisory Council(s)</a:t>
            </a:r>
          </a:p>
        </p:txBody>
      </p:sp>
      <p:pic>
        <p:nvPicPr>
          <p:cNvPr id="1026" name="Picture 2">
            <a:extLst>
              <a:ext uri="{FF2B5EF4-FFF2-40B4-BE49-F238E27FC236}">
                <a16:creationId xmlns:a16="http://schemas.microsoft.com/office/drawing/2014/main" id="{5A2B7E9E-171F-8E84-40A6-A2F39A8570D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0110" y="3945483"/>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040859E-EA67-E3CF-A8C8-8C7457933F57}"/>
              </a:ext>
            </a:extLst>
          </p:cNvPr>
          <p:cNvSpPr txBox="1"/>
          <p:nvPr/>
        </p:nvSpPr>
        <p:spPr>
          <a:xfrm>
            <a:off x="569866" y="5979167"/>
            <a:ext cx="10272364" cy="400110"/>
          </a:xfrm>
          <a:prstGeom prst="rect">
            <a:avLst/>
          </a:prstGeom>
          <a:noFill/>
        </p:spPr>
        <p:txBody>
          <a:bodyPr wrap="none" lIns="91440" tIns="45720" rIns="91440" bIns="45720" rtlCol="0" anchor="t">
            <a:spAutoFit/>
          </a:bodyPr>
          <a:lstStyle/>
          <a:p>
            <a:r>
              <a:rPr lang="en-US" sz="20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TIP: </a:t>
            </a:r>
            <a:r>
              <a:rPr lang="en-US" sz="2000">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NIH staff will present a walk-through of a summary statement on Day 2 of this event</a:t>
            </a:r>
          </a:p>
        </p:txBody>
      </p:sp>
    </p:spTree>
    <p:custDataLst>
      <p:tags r:id="rId1"/>
    </p:custDataLst>
    <p:extLst>
      <p:ext uri="{BB962C8B-B14F-4D97-AF65-F5344CB8AC3E}">
        <p14:creationId xmlns:p14="http://schemas.microsoft.com/office/powerpoint/2010/main" val="7464649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Level-2: NIH National Advisory Councils</a:t>
            </a:r>
          </a:p>
        </p:txBody>
      </p:sp>
      <p:cxnSp>
        <p:nvCxnSpPr>
          <p:cNvPr id="7" name="Straight Connector 6">
            <a:extLst>
              <a:ext uri="{FF2B5EF4-FFF2-40B4-BE49-F238E27FC236}">
                <a16:creationId xmlns:a16="http://schemas.microsoft.com/office/drawing/2014/main" id="{070B68EB-8741-5957-2A7A-BC5D4360EEA1}"/>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4D0FFF0-5D81-D902-AD36-07257B44C62B}"/>
              </a:ext>
            </a:extLst>
          </p:cNvPr>
          <p:cNvSpPr txBox="1"/>
          <p:nvPr/>
        </p:nvSpPr>
        <p:spPr>
          <a:xfrm>
            <a:off x="429768" y="1489520"/>
            <a:ext cx="11306176" cy="954107"/>
          </a:xfrm>
          <a:prstGeom prst="rect">
            <a:avLst/>
          </a:prstGeom>
          <a:noFill/>
        </p:spPr>
        <p:txBody>
          <a:bodyPr wrap="square" lIns="91440" tIns="45720" rIns="91440" bIns="45720" anchor="t">
            <a:spAutoFit/>
          </a:bodyPr>
          <a:lstStyle/>
          <a:p>
            <a:pPr marL="420370" lvl="7">
              <a:buClr>
                <a:schemeClr val="tx1"/>
              </a:buClr>
              <a:defRPr/>
            </a:pP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Make </a:t>
            </a:r>
            <a:r>
              <a:rPr lang="en-US" sz="28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funding recommendations</a:t>
            </a:r>
            <a:r>
              <a:rPr lang="en-US" sz="28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to Institute/Center (IC) directors based on Level-1 SRG reviews</a:t>
            </a:r>
            <a:endParaRPr lang="en-US" sz="16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Box 13">
            <a:extLst>
              <a:ext uri="{FF2B5EF4-FFF2-40B4-BE49-F238E27FC236}">
                <a16:creationId xmlns:a16="http://schemas.microsoft.com/office/drawing/2014/main" id="{62453500-E847-5B4C-F024-76252F97B035}"/>
              </a:ext>
            </a:extLst>
          </p:cNvPr>
          <p:cNvSpPr txBox="1"/>
          <p:nvPr/>
        </p:nvSpPr>
        <p:spPr>
          <a:xfrm>
            <a:off x="1357176" y="2736275"/>
            <a:ext cx="7667626" cy="3565079"/>
          </a:xfrm>
          <a:prstGeom prst="rect">
            <a:avLst/>
          </a:prstGeom>
          <a:noFill/>
        </p:spPr>
        <p:txBody>
          <a:bodyPr wrap="square" lIns="91440" tIns="45720" rIns="91440" bIns="45720" rtlCol="0" anchor="t">
            <a:spAutoFit/>
          </a:bodyPr>
          <a:lstStyle/>
          <a:p>
            <a:pPr marL="285750" indent="-285750">
              <a:spcBef>
                <a:spcPts val="200"/>
              </a:spcBef>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Broad and diverse membership </a:t>
            </a:r>
          </a:p>
          <a:p>
            <a:pPr marL="800100" lvl="1" indent="-342900">
              <a:buSzPct val="75000"/>
              <a:buFont typeface="Courier New" panose="02070309020205020404" pitchFamily="49" charset="0"/>
              <a:buChar char="o"/>
            </a:pPr>
            <a:r>
              <a:rPr lang="en-US">
                <a:latin typeface="Open Sans Light" panose="020B0306030504020204" pitchFamily="34" charset="0"/>
                <a:ea typeface="Open Sans Light" panose="020B0306030504020204" pitchFamily="34" charset="0"/>
                <a:cs typeface="Open Sans Light" panose="020B0306030504020204" pitchFamily="34" charset="0"/>
              </a:rPr>
              <a:t>includes “public” members</a:t>
            </a:r>
          </a:p>
          <a:p>
            <a:pPr marL="285750" indent="-285750">
              <a:spcBef>
                <a:spcPts val="1200"/>
              </a:spcBef>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Recommend applications for funding</a:t>
            </a:r>
          </a:p>
          <a:p>
            <a:pPr marL="800100" lvl="1" indent="-342900">
              <a:buSzPct val="75000"/>
              <a:buFont typeface="Courier New" panose="02070309020205020404" pitchFamily="49" charset="0"/>
              <a:buChar char="o"/>
            </a:pPr>
            <a:r>
              <a:rPr lang="en-US" b="1">
                <a:latin typeface="Open Sans Light" panose="020B0306030504020204" pitchFamily="34" charset="0"/>
                <a:ea typeface="Open Sans Light" panose="020B0306030504020204" pitchFamily="34" charset="0"/>
                <a:cs typeface="Open Sans Light" panose="020B0306030504020204" pitchFamily="34" charset="0"/>
              </a:rPr>
              <a:t>awards cannot be made without Council approval</a:t>
            </a:r>
          </a:p>
          <a:p>
            <a:pPr marL="285750" indent="-285750">
              <a:spcBef>
                <a:spcPts val="1200"/>
              </a:spcBef>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Advise IC Director about</a:t>
            </a:r>
          </a:p>
          <a:p>
            <a:pPr marL="914400" lvl="1" indent="-457200">
              <a:buSzPct val="75000"/>
              <a:buFont typeface="Courier New" panose="02070309020205020404" pitchFamily="49" charset="0"/>
              <a:buChar char="o"/>
            </a:pPr>
            <a:r>
              <a:rPr lang="en-US">
                <a:latin typeface="Open Sans Light" panose="020B0306030504020204" pitchFamily="34" charset="0"/>
                <a:ea typeface="Open Sans Light" panose="020B0306030504020204" pitchFamily="34" charset="0"/>
                <a:cs typeface="Open Sans Light" panose="020B0306030504020204" pitchFamily="34" charset="0"/>
              </a:rPr>
              <a:t>research priority areas</a:t>
            </a:r>
          </a:p>
          <a:p>
            <a:pPr marL="914400" lvl="1" indent="-457200">
              <a:buSzPct val="75000"/>
              <a:buFont typeface="Courier New" panose="02070309020205020404" pitchFamily="49" charset="0"/>
              <a:buChar char="o"/>
            </a:pPr>
            <a:r>
              <a:rPr lang="en-US">
                <a:latin typeface="Open Sans Light" panose="020B0306030504020204" pitchFamily="34" charset="0"/>
                <a:ea typeface="Open Sans Light" panose="020B0306030504020204" pitchFamily="34" charset="0"/>
                <a:cs typeface="Open Sans Light" panose="020B0306030504020204" pitchFamily="34" charset="0"/>
              </a:rPr>
              <a:t>policy issues</a:t>
            </a:r>
          </a:p>
          <a:p>
            <a:pPr marL="914400" lvl="1" indent="-457200">
              <a:buSzPct val="75000"/>
              <a:buFont typeface="Courier New" panose="02070309020205020404" pitchFamily="49" charset="0"/>
              <a:buChar char="o"/>
            </a:pPr>
            <a:r>
              <a:rPr lang="en-US">
                <a:latin typeface="Open Sans Light" panose="020B0306030504020204" pitchFamily="34" charset="0"/>
                <a:ea typeface="Open Sans Light" panose="020B0306030504020204" pitchFamily="34" charset="0"/>
                <a:cs typeface="Open Sans Light" panose="020B0306030504020204" pitchFamily="34" charset="0"/>
              </a:rPr>
              <a:t>funding priorities</a:t>
            </a:r>
          </a:p>
          <a:p>
            <a:pPr marL="342900" indent="-342900">
              <a:spcBef>
                <a:spcPts val="200"/>
              </a:spcBef>
              <a:buSzPct val="100000"/>
              <a:buFont typeface="Arial" panose="020B0604020202020204" pitchFamily="34" charset="0"/>
              <a:buChar char="•"/>
            </a:pPr>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Picture 4">
            <a:extLst>
              <a:ext uri="{FF2B5EF4-FFF2-40B4-BE49-F238E27FC236}">
                <a16:creationId xmlns:a16="http://schemas.microsoft.com/office/drawing/2014/main" id="{D325BEE3-E58D-6DCE-1E82-08D114CC3C0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6161" y="2999439"/>
            <a:ext cx="2454832" cy="22459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05888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0E680D-9927-9DFE-7568-3419AAD5F0CF}"/>
              </a:ext>
            </a:extLst>
          </p:cNvPr>
          <p:cNvSpPr>
            <a:spLocks noGrp="1"/>
          </p:cNvSpPr>
          <p:nvPr>
            <p:ph type="title"/>
          </p:nvPr>
        </p:nvSpPr>
        <p:spPr>
          <a:xfrm>
            <a:off x="838200" y="365125"/>
            <a:ext cx="10515600" cy="860171"/>
          </a:xfrm>
        </p:spPr>
        <p:txBody>
          <a:bodyPr/>
          <a:lstStyle/>
          <a:p>
            <a:r>
              <a:rPr lang="en-US"/>
              <a:t>Funding Categories</a:t>
            </a:r>
          </a:p>
        </p:txBody>
      </p:sp>
      <p:sp>
        <p:nvSpPr>
          <p:cNvPr id="7" name="Rectangle 6">
            <a:extLst>
              <a:ext uri="{FF2B5EF4-FFF2-40B4-BE49-F238E27FC236}">
                <a16:creationId xmlns:a16="http://schemas.microsoft.com/office/drawing/2014/main" id="{8B61C346-5544-D922-C334-EA13AB6D6FF4}"/>
              </a:ext>
              <a:ext uri="{C183D7F6-B498-43B3-948B-1728B52AA6E4}">
                <adec:decorative xmlns:adec="http://schemas.microsoft.com/office/drawing/2017/decorative" val="1"/>
              </a:ext>
            </a:extLst>
          </p:cNvPr>
          <p:cNvSpPr/>
          <p:nvPr/>
        </p:nvSpPr>
        <p:spPr>
          <a:xfrm>
            <a:off x="716338" y="1552561"/>
            <a:ext cx="5189161" cy="4486289"/>
          </a:xfrm>
          <a:prstGeom prst="rect">
            <a:avLst/>
          </a:prstGeom>
          <a:solidFill>
            <a:schemeClr val="bg1">
              <a:alpha val="18000"/>
            </a:schemeClr>
          </a:solidFill>
          <a:ln w="1905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x</a:t>
            </a:r>
          </a:p>
        </p:txBody>
      </p:sp>
      <p:sp>
        <p:nvSpPr>
          <p:cNvPr id="9" name="TextBox 8">
            <a:extLst>
              <a:ext uri="{FF2B5EF4-FFF2-40B4-BE49-F238E27FC236}">
                <a16:creationId xmlns:a16="http://schemas.microsoft.com/office/drawing/2014/main" id="{C0A95700-AFB5-F46E-449E-FB603C8A0127}"/>
              </a:ext>
            </a:extLst>
          </p:cNvPr>
          <p:cNvSpPr txBox="1"/>
          <p:nvPr/>
        </p:nvSpPr>
        <p:spPr>
          <a:xfrm>
            <a:off x="1370188" y="1360895"/>
            <a:ext cx="3658577" cy="369332"/>
          </a:xfrm>
          <a:prstGeom prst="rect">
            <a:avLst/>
          </a:prstGeom>
          <a:solidFill>
            <a:schemeClr val="bg1"/>
          </a:solidFill>
        </p:spPr>
        <p:txBody>
          <a:bodyPr wrap="square" rtlCol="0">
            <a:spAutoFit/>
          </a:bodyPr>
          <a:lstStyle/>
          <a:p>
            <a:pPr algn="ctr"/>
            <a:r>
              <a:rPr lang="en-US">
                <a:solidFill>
                  <a:srgbClr val="853A51"/>
                </a:solidFill>
              </a:rPr>
              <a:t>Grants and Cooperative Agreements</a:t>
            </a:r>
          </a:p>
        </p:txBody>
      </p:sp>
      <p:sp>
        <p:nvSpPr>
          <p:cNvPr id="3" name="Content Placeholder 2">
            <a:extLst>
              <a:ext uri="{FF2B5EF4-FFF2-40B4-BE49-F238E27FC236}">
                <a16:creationId xmlns:a16="http://schemas.microsoft.com/office/drawing/2014/main" id="{801D17A9-92CD-822B-42FF-258A43415003}"/>
              </a:ext>
            </a:extLst>
          </p:cNvPr>
          <p:cNvSpPr>
            <a:spLocks noGrp="1"/>
          </p:cNvSpPr>
          <p:nvPr>
            <p:ph idx="1"/>
          </p:nvPr>
        </p:nvSpPr>
        <p:spPr>
          <a:xfrm>
            <a:off x="838200" y="1809750"/>
            <a:ext cx="4958716" cy="4356555"/>
          </a:xfrm>
        </p:spPr>
        <p:txBody>
          <a:bodyPr>
            <a:normAutofit fontScale="92500" lnSpcReduction="10000"/>
          </a:bodyPr>
          <a:lstStyle/>
          <a:p>
            <a:r>
              <a:rPr lang="en-US" b="1"/>
              <a:t>Research Training and Career Development</a:t>
            </a:r>
          </a:p>
          <a:p>
            <a:pPr lvl="1"/>
            <a:r>
              <a:rPr lang="en-US" b="1"/>
              <a:t>Individual Fellowship </a:t>
            </a:r>
          </a:p>
          <a:p>
            <a:pPr lvl="2"/>
            <a:r>
              <a:rPr lang="en-US" b="1"/>
              <a:t>F series (F30 …)</a:t>
            </a:r>
          </a:p>
          <a:p>
            <a:pPr lvl="1"/>
            <a:r>
              <a:rPr lang="en-US" b="1"/>
              <a:t>Individual Career Development </a:t>
            </a:r>
          </a:p>
          <a:p>
            <a:pPr lvl="2"/>
            <a:r>
              <a:rPr lang="en-US" b="1"/>
              <a:t>K series (K01 …)</a:t>
            </a:r>
          </a:p>
          <a:p>
            <a:pPr lvl="1"/>
            <a:r>
              <a:rPr lang="en-US" b="1"/>
              <a:t>Institutional Training </a:t>
            </a:r>
          </a:p>
          <a:p>
            <a:pPr lvl="2"/>
            <a:r>
              <a:rPr lang="en-US" b="1"/>
              <a:t>T series (T32 …)</a:t>
            </a:r>
          </a:p>
          <a:p>
            <a:r>
              <a:rPr lang="en-US" b="1"/>
              <a:t>Research and Development</a:t>
            </a:r>
          </a:p>
          <a:p>
            <a:pPr lvl="1"/>
            <a:r>
              <a:rPr lang="en-US" b="1"/>
              <a:t>R Series (R01, R03, R15, R21 …)</a:t>
            </a:r>
          </a:p>
          <a:p>
            <a:r>
              <a:rPr lang="en-US" b="1"/>
              <a:t>Construction and Modernization</a:t>
            </a:r>
          </a:p>
          <a:p>
            <a:r>
              <a:rPr lang="en-US" b="1"/>
              <a:t>Small Business</a:t>
            </a:r>
          </a:p>
          <a:p>
            <a:r>
              <a:rPr lang="en-US" b="1"/>
              <a:t>Supplemental Funding</a:t>
            </a:r>
          </a:p>
        </p:txBody>
      </p:sp>
      <p:sp>
        <p:nvSpPr>
          <p:cNvPr id="11" name="Speech Bubble: Rectangle with Corners Rounded 10">
            <a:extLst>
              <a:ext uri="{FF2B5EF4-FFF2-40B4-BE49-F238E27FC236}">
                <a16:creationId xmlns:a16="http://schemas.microsoft.com/office/drawing/2014/main" id="{8A6E49D5-2665-E126-A535-23E00A129F7B}"/>
              </a:ext>
            </a:extLst>
          </p:cNvPr>
          <p:cNvSpPr/>
          <p:nvPr/>
        </p:nvSpPr>
        <p:spPr>
          <a:xfrm>
            <a:off x="6027361" y="4152936"/>
            <a:ext cx="4088189" cy="1604413"/>
          </a:xfrm>
          <a:prstGeom prst="wedgeRoundRectCallout">
            <a:avLst>
              <a:gd name="adj1" fmla="val -75616"/>
              <a:gd name="adj2" fmla="val -16519"/>
              <a:gd name="adj3" fmla="val 16667"/>
            </a:avLst>
          </a:prstGeom>
          <a:solidFill>
            <a:srgbClr val="C9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Three-character </a:t>
            </a:r>
            <a:r>
              <a:rPr lang="en-US" sz="2000" b="1">
                <a:solidFill>
                  <a:srgbClr val="853A51"/>
                </a:solidFill>
              </a:rPr>
              <a:t>activity codes </a:t>
            </a:r>
            <a:r>
              <a:rPr lang="en-US" sz="2000">
                <a:solidFill>
                  <a:schemeClr val="tx1"/>
                </a:solidFill>
              </a:rPr>
              <a:t>are used to differentiate the wide variety of research-related programs NIH supports.</a:t>
            </a:r>
          </a:p>
        </p:txBody>
      </p:sp>
      <p:sp>
        <p:nvSpPr>
          <p:cNvPr id="10" name="Content Placeholder 2">
            <a:extLst>
              <a:ext uri="{FF2B5EF4-FFF2-40B4-BE49-F238E27FC236}">
                <a16:creationId xmlns:a16="http://schemas.microsoft.com/office/drawing/2014/main" id="{D52D8CED-A489-C9D8-14E1-00874EDBCA5F}"/>
              </a:ext>
            </a:extLst>
          </p:cNvPr>
          <p:cNvSpPr txBox="1">
            <a:spLocks/>
          </p:cNvSpPr>
          <p:nvPr/>
        </p:nvSpPr>
        <p:spPr>
          <a:xfrm>
            <a:off x="6810375" y="1773547"/>
            <a:ext cx="4191000" cy="4356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F7FC9"/>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rgbClr val="0F7FC9"/>
              </a:buClr>
              <a:buFont typeface="Wingdings" panose="05000000000000000000" pitchFamily="2" charset="2"/>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rgbClr val="0F7FC9"/>
              </a:buClr>
              <a:buFont typeface="Courier New" panose="02070309020205020404" pitchFamily="49" charset="0"/>
              <a:buChar char="o"/>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rgbClr val="0F7FC9"/>
              </a:buClr>
              <a:buFont typeface="Wingdings" panose="05000000000000000000" pitchFamily="2" charset="2"/>
              <a:buChar char="ü"/>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rgbClr val="0F7FC9"/>
              </a:buClr>
              <a:buFont typeface="Wingdings" panose="05000000000000000000" pitchFamily="2" charset="2"/>
              <a:buChar char="Ø"/>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Loan Repayment Programs</a:t>
            </a:r>
          </a:p>
          <a:p>
            <a:r>
              <a:rPr lang="en-US"/>
              <a:t>Contracts</a:t>
            </a:r>
          </a:p>
          <a:p>
            <a:r>
              <a:rPr lang="en-US"/>
              <a:t>Other Transactions</a:t>
            </a:r>
          </a:p>
          <a:p>
            <a:r>
              <a:rPr lang="en-US"/>
              <a:t>Challenges and Prizes</a:t>
            </a:r>
          </a:p>
        </p:txBody>
      </p:sp>
      <p:sp>
        <p:nvSpPr>
          <p:cNvPr id="8" name="TextBox 7">
            <a:extLst>
              <a:ext uri="{FF2B5EF4-FFF2-40B4-BE49-F238E27FC236}">
                <a16:creationId xmlns:a16="http://schemas.microsoft.com/office/drawing/2014/main" id="{B6C6DE51-24A9-2189-12F4-7E0B3251F6E3}"/>
              </a:ext>
            </a:extLst>
          </p:cNvPr>
          <p:cNvSpPr txBox="1"/>
          <p:nvPr/>
        </p:nvSpPr>
        <p:spPr>
          <a:xfrm>
            <a:off x="4183141" y="6364364"/>
            <a:ext cx="3227550"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Funding Categories</a:t>
            </a:r>
            <a:r>
              <a:rPr lang="en-US">
                <a:solidFill>
                  <a:srgbClr val="20558A"/>
                </a:solidFill>
              </a:rPr>
              <a:t> </a:t>
            </a:r>
          </a:p>
        </p:txBody>
      </p:sp>
      <p:sp>
        <p:nvSpPr>
          <p:cNvPr id="2" name="Slide Number Placeholder 1">
            <a:extLst>
              <a:ext uri="{FF2B5EF4-FFF2-40B4-BE49-F238E27FC236}">
                <a16:creationId xmlns:a16="http://schemas.microsoft.com/office/drawing/2014/main" id="{082173D5-B936-01D6-EC92-5F400F1424BE}"/>
              </a:ext>
            </a:extLst>
          </p:cNvPr>
          <p:cNvSpPr>
            <a:spLocks noGrp="1"/>
          </p:cNvSpPr>
          <p:nvPr>
            <p:ph type="sldNum" sz="quarter" idx="12"/>
          </p:nvPr>
        </p:nvSpPr>
        <p:spPr/>
        <p:txBody>
          <a:bodyPr/>
          <a:lstStyle/>
          <a:p>
            <a:fld id="{A7DDB576-49B3-42E2-89EA-6E35EA8EF806}" type="slidenum">
              <a:rPr lang="en-US" smtClean="0"/>
              <a:pPr/>
              <a:t>9</a:t>
            </a:fld>
            <a:endParaRPr lang="en-US"/>
          </a:p>
        </p:txBody>
      </p:sp>
    </p:spTree>
    <p:custDataLst>
      <p:tags r:id="rId1"/>
    </p:custDataLst>
    <p:extLst>
      <p:ext uri="{BB962C8B-B14F-4D97-AF65-F5344CB8AC3E}">
        <p14:creationId xmlns:p14="http://schemas.microsoft.com/office/powerpoint/2010/main" val="1872861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19A4-995E-56FB-AF8D-D768CACB9604}"/>
              </a:ext>
            </a:extLst>
          </p:cNvPr>
          <p:cNvSpPr>
            <a:spLocks noGrp="1"/>
          </p:cNvSpPr>
          <p:nvPr>
            <p:ph type="title"/>
          </p:nvPr>
        </p:nvSpPr>
        <p:spPr>
          <a:xfrm>
            <a:off x="838199" y="365125"/>
            <a:ext cx="11057965" cy="1325563"/>
          </a:xfrm>
        </p:spPr>
        <p:txBody>
          <a:bodyPr>
            <a:normAutofit/>
          </a:bodyPr>
          <a:lstStyle/>
          <a:p>
            <a:r>
              <a:rPr lang="en-US" sz="3600">
                <a:latin typeface="Open Sans" panose="020B0606030504020204" pitchFamily="34" charset="0"/>
                <a:ea typeface="Open Sans" panose="020B0606030504020204" pitchFamily="34" charset="0"/>
                <a:cs typeface="Open Sans" panose="020B0606030504020204" pitchFamily="34" charset="0"/>
              </a:rPr>
              <a:t>How Do Review Outcomes Translate to Funding?</a:t>
            </a:r>
          </a:p>
        </p:txBody>
      </p:sp>
      <p:cxnSp>
        <p:nvCxnSpPr>
          <p:cNvPr id="7" name="Straight Connector 6">
            <a:extLst>
              <a:ext uri="{FF2B5EF4-FFF2-40B4-BE49-F238E27FC236}">
                <a16:creationId xmlns:a16="http://schemas.microsoft.com/office/drawing/2014/main" id="{070B68EB-8741-5957-2A7A-BC5D4360EEA1}"/>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4D0FFF0-5D81-D902-AD36-07257B44C62B}"/>
              </a:ext>
            </a:extLst>
          </p:cNvPr>
          <p:cNvSpPr txBox="1"/>
          <p:nvPr/>
        </p:nvSpPr>
        <p:spPr>
          <a:xfrm>
            <a:off x="429768" y="1489520"/>
            <a:ext cx="11306176" cy="584775"/>
          </a:xfrm>
          <a:prstGeom prst="rect">
            <a:avLst/>
          </a:prstGeom>
          <a:noFill/>
        </p:spPr>
        <p:txBody>
          <a:bodyPr wrap="square" lIns="91440" tIns="45720" rIns="91440" bIns="45720" anchor="t">
            <a:spAutoFit/>
          </a:bodyPr>
          <a:lstStyle/>
          <a:p>
            <a:pPr marL="420370" lvl="7">
              <a:buClr>
                <a:schemeClr val="tx1"/>
              </a:buClr>
              <a:defRPr/>
            </a:pP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The </a:t>
            </a:r>
            <a:r>
              <a:rPr lang="en-US" sz="32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IC Director</a:t>
            </a:r>
            <a:r>
              <a:rPr lang="en-US" sz="3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makes the final funding decisions</a:t>
            </a:r>
            <a:endParaRPr lang="en-US">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F2784A54-9480-BB57-AEB5-B68787644D75}"/>
              </a:ext>
            </a:extLst>
          </p:cNvPr>
          <p:cNvSpPr txBox="1"/>
          <p:nvPr/>
        </p:nvSpPr>
        <p:spPr>
          <a:xfrm>
            <a:off x="1053737" y="2425960"/>
            <a:ext cx="7741920" cy="3123932"/>
          </a:xfrm>
          <a:prstGeom prst="rect">
            <a:avLst/>
          </a:prstGeom>
          <a:noFill/>
        </p:spPr>
        <p:txBody>
          <a:bodyPr wrap="square" lIns="91440" tIns="45720" rIns="91440" bIns="45720" anchor="t">
            <a:spAutoFit/>
          </a:bodyPr>
          <a:lstStyle/>
          <a:p>
            <a:pPr marL="365760">
              <a:spcBef>
                <a:spcPts val="300"/>
              </a:spcBef>
              <a:spcAft>
                <a:spcPts val="300"/>
              </a:spcAft>
              <a:buClr>
                <a:schemeClr val="tx1"/>
              </a:buClr>
            </a:pPr>
            <a:r>
              <a:rPr lang="en-US" sz="2800">
                <a:latin typeface="Open Sans Light" panose="020B0306030504020204" pitchFamily="34" charset="0"/>
                <a:ea typeface="Open Sans Light" panose="020B0306030504020204" pitchFamily="34" charset="0"/>
                <a:cs typeface="Open Sans Light" panose="020B0306030504020204" pitchFamily="34" charset="0"/>
              </a:rPr>
              <a:t>Based on:</a:t>
            </a:r>
          </a:p>
          <a:p>
            <a:pPr marL="1029970" lvl="2" indent="-457200">
              <a:spcBef>
                <a:spcPts val="300"/>
              </a:spcBef>
              <a:spcAft>
                <a:spcPts val="300"/>
              </a:spcAft>
              <a:buClr>
                <a:schemeClr val="tx1"/>
              </a:buClr>
              <a:buFont typeface="Arial,Sans-Serif" panose="020B0604020202020204" pitchFamily="34" charset="0"/>
              <a:buChar char="•"/>
            </a:pPr>
            <a:r>
              <a:rPr lang="en-US" sz="2400" b="1">
                <a:latin typeface="Open Sans Light" panose="020B0306030504020204" pitchFamily="34" charset="0"/>
                <a:ea typeface="Open Sans Light" panose="020B0306030504020204" pitchFamily="34" charset="0"/>
                <a:cs typeface="Open Sans Light" panose="020B0306030504020204" pitchFamily="34" charset="0"/>
              </a:rPr>
              <a:t>Outcome (score/percentile) of initial peer review</a:t>
            </a: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pPr marL="1029970" lvl="2" indent="-457200">
              <a:spcBef>
                <a:spcPts val="300"/>
              </a:spcBef>
              <a:spcAft>
                <a:spcPts val="300"/>
              </a:spcAft>
              <a:buFont typeface="Arial,Sans-Serif" panose="020B0604020202020204" pitchFamily="34" charset="0"/>
              <a:buChar char="•"/>
            </a:pPr>
            <a:r>
              <a:rPr lang="en-US" sz="2400" b="1">
                <a:latin typeface="Open Sans Light" panose="020B0306030504020204" pitchFamily="34" charset="0"/>
                <a:ea typeface="Open Sans Light" panose="020B0306030504020204" pitchFamily="34" charset="0"/>
                <a:cs typeface="Open Sans Light" panose="020B0306030504020204" pitchFamily="34" charset="0"/>
              </a:rPr>
              <a:t>Recommendation of the IC Advisory Council</a:t>
            </a: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pPr marL="1029970" lvl="2" indent="-457200">
              <a:spcBef>
                <a:spcPts val="300"/>
              </a:spcBef>
              <a:spcAft>
                <a:spcPts val="300"/>
              </a:spcAft>
              <a:buClr>
                <a:srgbClr val="000000"/>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Mission of the NIH Institute or Center</a:t>
            </a:r>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marL="1029970" lvl="2" indent="-457200">
              <a:spcBef>
                <a:spcPts val="300"/>
              </a:spcBef>
              <a:spcAft>
                <a:spcPts val="300"/>
              </a:spcAft>
              <a:buClr>
                <a:schemeClr val="tx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Program priorities, Congressional mandates</a:t>
            </a:r>
          </a:p>
          <a:p>
            <a:pPr marL="1029970" lvl="2" indent="-457200">
              <a:spcBef>
                <a:spcPts val="300"/>
              </a:spcBef>
              <a:spcAft>
                <a:spcPts val="300"/>
              </a:spcAft>
              <a:buClr>
                <a:schemeClr val="tx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AVAILABLE FUNDS</a:t>
            </a:r>
          </a:p>
        </p:txBody>
      </p:sp>
      <p:pic>
        <p:nvPicPr>
          <p:cNvPr id="1026" name="Picture 2" descr="Dollar Sign Sketch Royalty-Free Images, Stock Photos ...">
            <a:extLst>
              <a:ext uri="{FF2B5EF4-FFF2-40B4-BE49-F238E27FC236}">
                <a16:creationId xmlns:a16="http://schemas.microsoft.com/office/drawing/2014/main" id="{8CF2956B-03F2-E7CD-044E-001C66B30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5932" y="2473326"/>
            <a:ext cx="2712331" cy="26236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4295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7F5C49D-09D3-9C0A-EC29-445AB4B5EFA9}"/>
              </a:ext>
            </a:extLst>
          </p:cNvPr>
          <p:cNvSpPr>
            <a:spLocks noGrp="1"/>
          </p:cNvSpPr>
          <p:nvPr>
            <p:ph type="title"/>
          </p:nvPr>
        </p:nvSpPr>
        <p:spPr>
          <a:xfrm>
            <a:off x="838200" y="365125"/>
            <a:ext cx="10515600" cy="1325563"/>
          </a:xfrm>
        </p:spPr>
        <p:txBody>
          <a:bodyPr>
            <a:normAutofit/>
          </a:bodyPr>
          <a:lstStyle/>
          <a:p>
            <a:r>
              <a:rPr lang="en-US" sz="4000">
                <a:latin typeface="Open Sans" panose="020B0606030504020204" pitchFamily="34" charset="0"/>
                <a:ea typeface="Open Sans" panose="020B0606030504020204" pitchFamily="34" charset="0"/>
                <a:cs typeface="Open Sans" panose="020B0606030504020204" pitchFamily="34" charset="0"/>
              </a:rPr>
              <a:t>What Should </a:t>
            </a:r>
            <a:r>
              <a:rPr lang="en-US" sz="4000" b="1">
                <a:latin typeface="Open Sans" panose="020B0606030504020204" pitchFamily="34" charset="0"/>
                <a:ea typeface="Open Sans" panose="020B0606030504020204" pitchFamily="34" charset="0"/>
                <a:cs typeface="Open Sans" panose="020B0606030504020204" pitchFamily="34" charset="0"/>
              </a:rPr>
              <a:t>YOU</a:t>
            </a:r>
            <a:r>
              <a:rPr lang="en-US" sz="4000">
                <a:latin typeface="Open Sans" panose="020B0606030504020204" pitchFamily="34" charset="0"/>
                <a:ea typeface="Open Sans" panose="020B0606030504020204" pitchFamily="34" charset="0"/>
                <a:cs typeface="Open Sans" panose="020B0606030504020204" pitchFamily="34" charset="0"/>
              </a:rPr>
              <a:t> Do Next?</a:t>
            </a:r>
          </a:p>
        </p:txBody>
      </p:sp>
      <p:sp>
        <p:nvSpPr>
          <p:cNvPr id="10" name="TextBox 9">
            <a:extLst>
              <a:ext uri="{FF2B5EF4-FFF2-40B4-BE49-F238E27FC236}">
                <a16:creationId xmlns:a16="http://schemas.microsoft.com/office/drawing/2014/main" id="{8EAFBC53-F2B7-ADBA-A9A4-3905407B5797}"/>
              </a:ext>
            </a:extLst>
          </p:cNvPr>
          <p:cNvSpPr txBox="1"/>
          <p:nvPr/>
        </p:nvSpPr>
        <p:spPr>
          <a:xfrm>
            <a:off x="429768" y="1489520"/>
            <a:ext cx="11306176" cy="1015663"/>
          </a:xfrm>
          <a:prstGeom prst="rect">
            <a:avLst/>
          </a:prstGeom>
          <a:noFill/>
        </p:spPr>
        <p:txBody>
          <a:bodyPr wrap="square">
            <a:spAutoFit/>
          </a:bodyPr>
          <a:lstStyle/>
          <a:p>
            <a:pPr marL="420624" lvl="7">
              <a:buClr>
                <a:schemeClr val="tx1"/>
              </a:buClr>
              <a:defRPr/>
            </a:pPr>
            <a:r>
              <a:rPr lang="en-US" sz="3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Your point of contact is the </a:t>
            </a:r>
            <a:r>
              <a:rPr lang="en-US" sz="30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NIH Program Official</a:t>
            </a:r>
            <a:r>
              <a:rPr lang="en-US" sz="30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rPr>
              <a:t> assigned to your application.</a:t>
            </a:r>
            <a:endParaRPr lang="en-US" sz="3000" u="sng">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Content Placeholder 4">
            <a:extLst>
              <a:ext uri="{FF2B5EF4-FFF2-40B4-BE49-F238E27FC236}">
                <a16:creationId xmlns:a16="http://schemas.microsoft.com/office/drawing/2014/main" id="{31A18EB8-C49D-CA1C-5010-6EA26A30939F}"/>
              </a:ext>
            </a:extLst>
          </p:cNvPr>
          <p:cNvSpPr>
            <a:spLocks noGrp="1"/>
          </p:cNvSpPr>
          <p:nvPr>
            <p:ph idx="1"/>
          </p:nvPr>
        </p:nvSpPr>
        <p:spPr>
          <a:xfrm>
            <a:off x="1137071" y="2687782"/>
            <a:ext cx="10515600" cy="4351338"/>
          </a:xfrm>
        </p:spPr>
        <p:txBody>
          <a:bodyPr/>
          <a:lstStyle/>
          <a:p>
            <a:pPr marL="68580" lvl="1" indent="0">
              <a:spcBef>
                <a:spcPts val="1200"/>
              </a:spcBef>
              <a:spcAft>
                <a:spcPts val="600"/>
              </a:spcAft>
              <a:buClr>
                <a:schemeClr val="tx1"/>
              </a:buClr>
              <a:buNone/>
            </a:pPr>
            <a:r>
              <a:rPr lang="en-US" sz="2600">
                <a:latin typeface="Open Sans Light" panose="020B0306030504020204" pitchFamily="34" charset="0"/>
                <a:ea typeface="Open Sans Light" panose="020B0306030504020204" pitchFamily="34" charset="0"/>
                <a:cs typeface="Open Sans Light" panose="020B0306030504020204" pitchFamily="34" charset="0"/>
              </a:rPr>
              <a:t>If you get a good score / funding a possibility, you may be asked to</a:t>
            </a:r>
            <a:r>
              <a:rPr lang="en-US" sz="2800">
                <a:latin typeface="Open Sans Light" panose="020B0306030504020204" pitchFamily="34" charset="0"/>
                <a:ea typeface="Open Sans Light" panose="020B0306030504020204" pitchFamily="34" charset="0"/>
                <a:cs typeface="Open Sans Light" panose="020B0306030504020204" pitchFamily="34" charset="0"/>
              </a:rPr>
              <a:t>:</a:t>
            </a:r>
          </a:p>
          <a:p>
            <a:pPr marL="867093" lvl="3" indent="-342900">
              <a:spcBef>
                <a:spcPts val="300"/>
              </a:spcBef>
              <a:spcAft>
                <a:spcPts val="600"/>
              </a:spcAft>
              <a:buClr>
                <a:srgbClr val="853A51"/>
              </a:buClr>
            </a:pPr>
            <a:r>
              <a:rPr lang="en-US" sz="2200">
                <a:latin typeface="Open Sans Light" panose="020B0306030504020204" pitchFamily="34" charset="0"/>
                <a:ea typeface="Open Sans Light" panose="020B0306030504020204" pitchFamily="34" charset="0"/>
                <a:cs typeface="Open Sans Light" panose="020B0306030504020204" pitchFamily="34" charset="0"/>
              </a:rPr>
              <a:t>Submit Just-in-Time (JIT) information </a:t>
            </a:r>
          </a:p>
          <a:p>
            <a:pPr marL="867093" lvl="3" indent="-342900">
              <a:spcBef>
                <a:spcPts val="300"/>
              </a:spcBef>
              <a:spcAft>
                <a:spcPts val="1800"/>
              </a:spcAft>
              <a:buClr>
                <a:srgbClr val="853A51"/>
              </a:buClr>
            </a:pPr>
            <a:r>
              <a:rPr lang="en-US" sz="2200">
                <a:latin typeface="Open Sans Light" panose="020B0306030504020204" pitchFamily="34" charset="0"/>
                <a:ea typeface="Open Sans Light" panose="020B0306030504020204" pitchFamily="34" charset="0"/>
                <a:cs typeface="Open Sans Light" panose="020B0306030504020204" pitchFamily="34" charset="0"/>
              </a:rPr>
              <a:t>Resolve human subject, vertebrate animal, inclusion concerns</a:t>
            </a:r>
            <a:endParaRPr lang="en-US" sz="2600">
              <a:latin typeface="Open Sans Light" panose="020B0306030504020204" pitchFamily="34" charset="0"/>
              <a:ea typeface="Open Sans Light" panose="020B0306030504020204" pitchFamily="34" charset="0"/>
              <a:cs typeface="Open Sans Light" panose="020B0306030504020204" pitchFamily="34" charset="0"/>
            </a:endParaRPr>
          </a:p>
          <a:p>
            <a:pPr marL="66993" lvl="2" indent="0">
              <a:spcBef>
                <a:spcPts val="300"/>
              </a:spcBef>
              <a:spcAft>
                <a:spcPts val="600"/>
              </a:spcAft>
              <a:buClr>
                <a:schemeClr val="tx1"/>
              </a:buClr>
              <a:buNone/>
            </a:pPr>
            <a:r>
              <a:rPr lang="en-US" sz="2600">
                <a:latin typeface="Open Sans Light" panose="020B0306030504020204" pitchFamily="34" charset="0"/>
                <a:ea typeface="Open Sans Light" panose="020B0306030504020204" pitchFamily="34" charset="0"/>
                <a:cs typeface="Open Sans Light" panose="020B0306030504020204" pitchFamily="34" charset="0"/>
              </a:rPr>
              <a:t>If funding is unlikely, consider your options:</a:t>
            </a:r>
          </a:p>
          <a:p>
            <a:pPr marL="867093" lvl="3" indent="-342900">
              <a:spcBef>
                <a:spcPts val="300"/>
              </a:spcBef>
              <a:spcAft>
                <a:spcPts val="600"/>
              </a:spcAft>
              <a:buClr>
                <a:srgbClr val="853A51"/>
              </a:buClr>
            </a:pPr>
            <a:r>
              <a:rPr lang="en-US" sz="2200">
                <a:latin typeface="Open Sans Light" panose="020B0306030504020204" pitchFamily="34" charset="0"/>
                <a:ea typeface="Open Sans Light" panose="020B0306030504020204" pitchFamily="34" charset="0"/>
                <a:cs typeface="Open Sans Light" panose="020B0306030504020204" pitchFamily="34" charset="0"/>
              </a:rPr>
              <a:t>Submit a new application </a:t>
            </a:r>
          </a:p>
          <a:p>
            <a:pPr marL="867093" lvl="3" indent="-342900">
              <a:spcBef>
                <a:spcPts val="300"/>
              </a:spcBef>
              <a:spcAft>
                <a:spcPts val="600"/>
              </a:spcAft>
              <a:buClr>
                <a:srgbClr val="853A51"/>
              </a:buClr>
            </a:pPr>
            <a:r>
              <a:rPr lang="en-US" sz="2200">
                <a:latin typeface="Open Sans Light" panose="020B0306030504020204" pitchFamily="34" charset="0"/>
                <a:ea typeface="Open Sans Light" panose="020B0306030504020204" pitchFamily="34" charset="0"/>
                <a:cs typeface="Open Sans Light" panose="020B0306030504020204" pitchFamily="34" charset="0"/>
              </a:rPr>
              <a:t>Revise and resubmit your application</a:t>
            </a:r>
          </a:p>
          <a:p>
            <a:pPr marL="867093" lvl="3" indent="-342900">
              <a:spcBef>
                <a:spcPts val="300"/>
              </a:spcBef>
              <a:spcAft>
                <a:spcPts val="600"/>
              </a:spcAft>
              <a:buClr>
                <a:srgbClr val="853A51"/>
              </a:buClr>
            </a:pPr>
            <a:r>
              <a:rPr lang="en-US" sz="2200">
                <a:latin typeface="Open Sans Light" panose="020B0306030504020204" pitchFamily="34" charset="0"/>
                <a:ea typeface="Open Sans Light" panose="020B0306030504020204" pitchFamily="34" charset="0"/>
                <a:cs typeface="Open Sans Light" panose="020B0306030504020204" pitchFamily="34" charset="0"/>
              </a:rPr>
              <a:t>Appeal the review outcome (</a:t>
            </a:r>
            <a:r>
              <a:rPr lang="en-US" sz="2200">
                <a:solidFill>
                  <a:srgbClr val="20558A"/>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NOT-OD-11-064</a:t>
            </a:r>
            <a:r>
              <a:rPr lang="en-US" sz="2200">
                <a:latin typeface="Open Sans Light" panose="020B0306030504020204" pitchFamily="34" charset="0"/>
                <a:ea typeface="Open Sans Light" panose="020B0306030504020204" pitchFamily="34" charset="0"/>
                <a:cs typeface="Open Sans Light" panose="020B0306030504020204" pitchFamily="34" charset="0"/>
              </a:rPr>
              <a:t>)</a:t>
            </a: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 name="Picture 10">
            <a:extLst>
              <a:ext uri="{FF2B5EF4-FFF2-40B4-BE49-F238E27FC236}">
                <a16:creationId xmlns:a16="http://schemas.microsoft.com/office/drawing/2014/main" id="{308A4066-EBC1-4165-96BD-5949A6BA1CE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1013" y="4344367"/>
            <a:ext cx="2973707" cy="1486854"/>
          </a:xfrm>
          <a:prstGeom prst="rect">
            <a:avLst/>
          </a:prstGeom>
        </p:spPr>
      </p:pic>
      <p:cxnSp>
        <p:nvCxnSpPr>
          <p:cNvPr id="9" name="Straight Connector 8">
            <a:extLst>
              <a:ext uri="{FF2B5EF4-FFF2-40B4-BE49-F238E27FC236}">
                <a16:creationId xmlns:a16="http://schemas.microsoft.com/office/drawing/2014/main" id="{EF2B8CF8-46A4-25E0-CEDF-169EE57226E7}"/>
              </a:ext>
              <a:ext uri="{C183D7F6-B498-43B3-948B-1728B52AA6E4}">
                <adec:decorative xmlns:adec="http://schemas.microsoft.com/office/drawing/2017/decorative" val="1"/>
              </a:ext>
            </a:extLst>
          </p:cNvPr>
          <p:cNvCxnSpPr>
            <a:cxnSpLocks/>
          </p:cNvCxnSpPr>
          <p:nvPr/>
        </p:nvCxnSpPr>
        <p:spPr>
          <a:xfrm>
            <a:off x="838200" y="1419225"/>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239673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photo of an African-American male wearing glasses, smiling, holding a pen in his left hand and a white piece of paper in his right hand while sitting at a desk with a laptop computer.">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5975" r="5975"/>
          <a:stretch/>
        </p:blipFill>
        <p:spPr>
          <a:xfrm>
            <a:off x="3588470" y="-83769"/>
            <a:ext cx="9587237" cy="6941769"/>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234297" y="-1227519"/>
            <a:ext cx="7333382" cy="369202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a:t>
            </a:r>
            <a:br>
              <a:rPr lang="en-US" sz="4800" b="1">
                <a:solidFill>
                  <a:schemeClr val="tx2">
                    <a:lumMod val="75000"/>
                  </a:schemeClr>
                </a:solidFill>
              </a:rPr>
            </a:br>
            <a:r>
              <a:rPr lang="en-US" sz="4800" b="1">
                <a:solidFill>
                  <a:schemeClr val="tx2">
                    <a:lumMod val="75000"/>
                  </a:schemeClr>
                </a:solidFill>
              </a:rPr>
              <a:t>                        </a:t>
            </a:r>
            <a:r>
              <a:rPr lang="en-US" sz="4800" b="1">
                <a:solidFill>
                  <a:srgbClr val="20558A"/>
                </a:solidFill>
              </a:rPr>
              <a:t>Award</a:t>
            </a:r>
            <a:br>
              <a:rPr lang="en-US" sz="6000" b="1">
                <a:solidFill>
                  <a:srgbClr val="0F7FC9"/>
                </a:solidFill>
              </a:rPr>
            </a:br>
            <a:endParaRPr lang="en-US" sz="6000" b="1">
              <a:solidFill>
                <a:srgbClr val="0F7FC9"/>
              </a:solidFill>
            </a:endParaRPr>
          </a:p>
        </p:txBody>
      </p:sp>
      <p:sp>
        <p:nvSpPr>
          <p:cNvPr id="11" name="TextBox 10">
            <a:extLst>
              <a:ext uri="{FF2B5EF4-FFF2-40B4-BE49-F238E27FC236}">
                <a16:creationId xmlns:a16="http://schemas.microsoft.com/office/drawing/2014/main" id="{B76C9597-B881-93DB-D99B-81B0707A9B14}"/>
              </a:ext>
            </a:extLst>
          </p:cNvPr>
          <p:cNvSpPr txBox="1"/>
          <p:nvPr/>
        </p:nvSpPr>
        <p:spPr>
          <a:xfrm>
            <a:off x="1343" y="1063406"/>
            <a:ext cx="3594849" cy="584775"/>
          </a:xfrm>
          <a:prstGeom prst="rect">
            <a:avLst/>
          </a:prstGeom>
          <a:noFill/>
          <a:ln>
            <a:noFill/>
          </a:ln>
        </p:spPr>
        <p:txBody>
          <a:bodyPr wrap="square" rtlCol="0">
            <a:spAutoFit/>
          </a:bodyPr>
          <a:lstStyle/>
          <a:p>
            <a:pPr algn="ctr"/>
            <a:r>
              <a:rPr lang="en-US" sz="3200" b="1">
                <a:solidFill>
                  <a:srgbClr val="20558A"/>
                </a:solidFill>
              </a:rPr>
              <a:t>PRESENTERS</a:t>
            </a:r>
          </a:p>
        </p:txBody>
      </p:sp>
      <p:grpSp>
        <p:nvGrpSpPr>
          <p:cNvPr id="5" name="Group 4" descr="Photo and text of:&#10;Crystal Wolfrey&#10;Chief Grants Management Officer&#10;Office of Grants Administration&#10;&#10;National Cancer Institute (NCI), NIH&#10;">
            <a:extLst>
              <a:ext uri="{FF2B5EF4-FFF2-40B4-BE49-F238E27FC236}">
                <a16:creationId xmlns:a16="http://schemas.microsoft.com/office/drawing/2014/main" id="{02AD7E82-5694-77D4-B7A8-B6212D6577C9}"/>
              </a:ext>
            </a:extLst>
          </p:cNvPr>
          <p:cNvGrpSpPr/>
          <p:nvPr/>
        </p:nvGrpSpPr>
        <p:grpSpPr>
          <a:xfrm>
            <a:off x="-149825" y="1648181"/>
            <a:ext cx="3514255" cy="2410880"/>
            <a:chOff x="-149825" y="1648181"/>
            <a:chExt cx="3514255" cy="2410880"/>
          </a:xfrm>
        </p:grpSpPr>
        <p:pic>
          <p:nvPicPr>
            <p:cNvPr id="9" name="Picture 8" descr="Black and white photo of Crystal Wolfrey">
              <a:extLst>
                <a:ext uri="{FF2B5EF4-FFF2-40B4-BE49-F238E27FC236}">
                  <a16:creationId xmlns:a16="http://schemas.microsoft.com/office/drawing/2014/main" id="{BB4B8012-D971-6E4C-04C1-C44F5D9215EA}"/>
                </a:ext>
              </a:extLst>
            </p:cNvPr>
            <p:cNvPicPr>
              <a:picLocks noChangeAspect="1"/>
            </p:cNvPicPr>
            <p:nvPr/>
          </p:nvPicPr>
          <p:blipFill>
            <a:blip r:embed="rId5"/>
            <a:stretch>
              <a:fillRect/>
            </a:stretch>
          </p:blipFill>
          <p:spPr>
            <a:xfrm>
              <a:off x="345977" y="1648181"/>
              <a:ext cx="2611536" cy="1411641"/>
            </a:xfrm>
            <a:prstGeom prst="rect">
              <a:avLst/>
            </a:prstGeom>
          </p:spPr>
        </p:pic>
        <p:sp>
          <p:nvSpPr>
            <p:cNvPr id="10" name="TextBox 9">
              <a:extLst>
                <a:ext uri="{FF2B5EF4-FFF2-40B4-BE49-F238E27FC236}">
                  <a16:creationId xmlns:a16="http://schemas.microsoft.com/office/drawing/2014/main" id="{614D940C-FADE-89BA-4941-AF53D940D681}"/>
                </a:ext>
              </a:extLst>
            </p:cNvPr>
            <p:cNvSpPr txBox="1"/>
            <p:nvPr/>
          </p:nvSpPr>
          <p:spPr>
            <a:xfrm>
              <a:off x="-149825" y="3012621"/>
              <a:ext cx="3514255" cy="1046440"/>
            </a:xfrm>
            <a:prstGeom prst="rect">
              <a:avLst/>
            </a:prstGeom>
            <a:noFill/>
          </p:spPr>
          <p:txBody>
            <a:bodyPr wrap="square">
              <a:spAutoFit/>
            </a:bodyPr>
            <a:lstStyle/>
            <a:p>
              <a:pPr algn="ctr"/>
              <a:r>
                <a:rPr lang="en-US" sz="1400" b="1">
                  <a:ea typeface="Open Sans" panose="020B0606030504020204" pitchFamily="34" charset="0"/>
                  <a:cs typeface="Open Sans" panose="020B0606030504020204" pitchFamily="34" charset="0"/>
                </a:rPr>
                <a:t>Crystal Wolfrey</a:t>
              </a:r>
            </a:p>
            <a:p>
              <a:pPr algn="ctr"/>
              <a:r>
                <a:rPr lang="en-US" sz="1200">
                  <a:ea typeface="Open Sans" panose="020B0606030504020204" pitchFamily="34" charset="0"/>
                  <a:cs typeface="Open Sans" panose="020B0606030504020204" pitchFamily="34" charset="0"/>
                </a:rPr>
                <a:t>Chief Grants Management Officer</a:t>
              </a:r>
            </a:p>
            <a:p>
              <a:pPr algn="ctr"/>
              <a:r>
                <a:rPr lang="en-US" sz="1200">
                  <a:ea typeface="Open Sans" panose="020B0606030504020204" pitchFamily="34" charset="0"/>
                  <a:cs typeface="Open Sans" panose="020B0606030504020204" pitchFamily="34" charset="0"/>
                </a:rPr>
                <a:t>Office of Grants Administration</a:t>
              </a:r>
            </a:p>
            <a:p>
              <a:pPr algn="ctr"/>
              <a:endParaRPr lang="en-US" sz="1200">
                <a:ea typeface="Open Sans" panose="020B0606030504020204" pitchFamily="34" charset="0"/>
                <a:cs typeface="Open Sans" panose="020B0606030504020204" pitchFamily="34" charset="0"/>
              </a:endParaRPr>
            </a:p>
            <a:p>
              <a:pPr algn="ctr"/>
              <a:r>
                <a:rPr lang="en-US" sz="1200">
                  <a:ea typeface="Open Sans" panose="020B0606030504020204" pitchFamily="34" charset="0"/>
                  <a:cs typeface="Open Sans" panose="020B0606030504020204" pitchFamily="34" charset="0"/>
                </a:rPr>
                <a:t>National Cancer Institute (NCI), NIH</a:t>
              </a:r>
            </a:p>
          </p:txBody>
        </p:sp>
      </p:grpSp>
      <p:grpSp>
        <p:nvGrpSpPr>
          <p:cNvPr id="6" name="Group 5" descr="Photo and text of: &#10;Sean Hine &#10;Deputy Chief Grants Management Officer&#10;Office of Grants Administration&#10;&#10;National Cancer Institute (NCI), NIH&#10;">
            <a:extLst>
              <a:ext uri="{FF2B5EF4-FFF2-40B4-BE49-F238E27FC236}">
                <a16:creationId xmlns:a16="http://schemas.microsoft.com/office/drawing/2014/main" id="{C6629847-D1BB-8FF8-1F9A-F6C5637763BD}"/>
              </a:ext>
            </a:extLst>
          </p:cNvPr>
          <p:cNvGrpSpPr/>
          <p:nvPr/>
        </p:nvGrpSpPr>
        <p:grpSpPr>
          <a:xfrm>
            <a:off x="-190123" y="4128705"/>
            <a:ext cx="3594849" cy="2466958"/>
            <a:chOff x="-190123" y="4128705"/>
            <a:chExt cx="3594849" cy="2466958"/>
          </a:xfrm>
        </p:grpSpPr>
        <p:sp>
          <p:nvSpPr>
            <p:cNvPr id="7" name="TextBox 6">
              <a:extLst>
                <a:ext uri="{FF2B5EF4-FFF2-40B4-BE49-F238E27FC236}">
                  <a16:creationId xmlns:a16="http://schemas.microsoft.com/office/drawing/2014/main" id="{6E691583-8F78-EF69-5EFE-872D03153210}"/>
                </a:ext>
              </a:extLst>
            </p:cNvPr>
            <p:cNvSpPr txBox="1"/>
            <p:nvPr/>
          </p:nvSpPr>
          <p:spPr>
            <a:xfrm>
              <a:off x="-190123" y="5549223"/>
              <a:ext cx="3594849" cy="1046440"/>
            </a:xfrm>
            <a:prstGeom prst="rect">
              <a:avLst/>
            </a:prstGeom>
            <a:noFill/>
          </p:spPr>
          <p:txBody>
            <a:bodyPr wrap="square" rtlCol="0">
              <a:spAutoFit/>
            </a:bodyPr>
            <a:lstStyle/>
            <a:p>
              <a:pPr algn="ctr"/>
              <a:r>
                <a:rPr lang="en-US" sz="1400" b="1">
                  <a:latin typeface="Calibri" panose="020F0502020204030204" pitchFamily="34" charset="0"/>
                  <a:ea typeface="Calibri" panose="020F0502020204030204" pitchFamily="34" charset="0"/>
                  <a:cs typeface="Calibri" panose="020F0502020204030204" pitchFamily="34" charset="0"/>
                </a:rPr>
                <a:t>Sean Hine </a:t>
              </a:r>
            </a:p>
            <a:p>
              <a:pPr algn="ctr"/>
              <a:r>
                <a:rPr lang="en-US" sz="1200">
                  <a:latin typeface="Calibri" panose="020F0502020204030204" pitchFamily="34" charset="0"/>
                  <a:ea typeface="Calibri" panose="020F0502020204030204" pitchFamily="34" charset="0"/>
                  <a:cs typeface="Calibri" panose="020F0502020204030204" pitchFamily="34" charset="0"/>
                </a:rPr>
                <a:t>Deputy Chief Grants Management Officer</a:t>
              </a:r>
            </a:p>
            <a:p>
              <a:pPr algn="ctr"/>
              <a:r>
                <a:rPr lang="en-US" sz="1200">
                  <a:latin typeface="Calibri" panose="020F0502020204030204" pitchFamily="34" charset="0"/>
                  <a:ea typeface="Calibri" panose="020F0502020204030204" pitchFamily="34" charset="0"/>
                  <a:cs typeface="Calibri" panose="020F0502020204030204" pitchFamily="34" charset="0"/>
                </a:rPr>
                <a:t>Office of Grants Administration</a:t>
              </a:r>
            </a:p>
            <a:p>
              <a:pPr algn="ctr"/>
              <a:endParaRPr lang="en-US" sz="1200">
                <a:latin typeface="Calibri" panose="020F0502020204030204" pitchFamily="34" charset="0"/>
                <a:ea typeface="Calibri" panose="020F0502020204030204" pitchFamily="34" charset="0"/>
                <a:cs typeface="Calibri" panose="020F0502020204030204" pitchFamily="34" charset="0"/>
              </a:endParaRPr>
            </a:p>
            <a:p>
              <a:pPr algn="ctr"/>
              <a:r>
                <a:rPr lang="en-US" sz="1200">
                  <a:latin typeface="Calibri" panose="020F0502020204030204" pitchFamily="34" charset="0"/>
                  <a:ea typeface="Calibri" panose="020F0502020204030204" pitchFamily="34" charset="0"/>
                  <a:cs typeface="Calibri" panose="020F0502020204030204" pitchFamily="34" charset="0"/>
                </a:rPr>
                <a:t>National Cancer Institute (NCI), NIH</a:t>
              </a:r>
            </a:p>
          </p:txBody>
        </p:sp>
        <p:pic>
          <p:nvPicPr>
            <p:cNvPr id="8" name="Picture 7" descr="Black and white photo of Sean Hine">
              <a:extLst>
                <a:ext uri="{FF2B5EF4-FFF2-40B4-BE49-F238E27FC236}">
                  <a16:creationId xmlns:a16="http://schemas.microsoft.com/office/drawing/2014/main" id="{35EF841A-652E-F497-C5EC-26E13DE934BA}"/>
                </a:ext>
              </a:extLst>
            </p:cNvPr>
            <p:cNvPicPr>
              <a:picLocks noChangeAspect="1"/>
            </p:cNvPicPr>
            <p:nvPr/>
          </p:nvPicPr>
          <p:blipFill>
            <a:blip r:embed="rId6"/>
            <a:stretch>
              <a:fillRect/>
            </a:stretch>
          </p:blipFill>
          <p:spPr>
            <a:xfrm>
              <a:off x="355373" y="4128705"/>
              <a:ext cx="2598337" cy="1385779"/>
            </a:xfrm>
            <a:prstGeom prst="rect">
              <a:avLst/>
            </a:prstGeom>
          </p:spPr>
        </p:pic>
      </p:grpSp>
      <p:cxnSp>
        <p:nvCxnSpPr>
          <p:cNvPr id="3" name="Straight Connector 2">
            <a:extLst>
              <a:ext uri="{FF2B5EF4-FFF2-40B4-BE49-F238E27FC236}">
                <a16:creationId xmlns:a16="http://schemas.microsoft.com/office/drawing/2014/main" id="{21784815-373B-C123-8CFF-58AD1B4FE226}"/>
              </a:ext>
              <a:ext uri="{C183D7F6-B498-43B3-948B-1728B52AA6E4}">
                <adec:decorative xmlns:adec="http://schemas.microsoft.com/office/drawing/2017/decorative" val="1"/>
              </a:ext>
            </a:extLst>
          </p:cNvPr>
          <p:cNvCxnSpPr/>
          <p:nvPr/>
        </p:nvCxnSpPr>
        <p:spPr>
          <a:xfrm>
            <a:off x="522219" y="1071818"/>
            <a:ext cx="2613005" cy="0"/>
          </a:xfrm>
          <a:prstGeom prst="line">
            <a:avLst/>
          </a:prstGeom>
          <a:ln w="38100">
            <a:solidFill>
              <a:srgbClr val="853A5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464429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494399" cy="1081342"/>
          </a:xfrm>
          <a:solidFill>
            <a:srgbClr val="20558A"/>
          </a:solidFill>
        </p:spPr>
        <p:txBody>
          <a:bodyPr vert="horz" lIns="91440" tIns="45720" rIns="91440" bIns="45720" rtlCol="0" anchor="ctr">
            <a:normAutofit/>
          </a:bodyPr>
          <a:lstStyle/>
          <a:p>
            <a:pPr algn="l">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Award</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457199" y="2049461"/>
            <a:ext cx="11896166" cy="4351338"/>
          </a:xfrm>
        </p:spPr>
        <p:txBody>
          <a:bodyPr>
            <a:normAutofit/>
          </a:bodyPr>
          <a:lstStyle/>
          <a:p>
            <a:pPr lvl="1">
              <a:lnSpc>
                <a:spcPct val="150000"/>
              </a:lnSpc>
              <a:buFont typeface="Arial" panose="020B0604020202020204" pitchFamily="34" charset="0"/>
              <a:buChar char="•"/>
            </a:pPr>
            <a:r>
              <a:rPr lang="en-US" sz="2800"/>
              <a:t>Just In Time (JIT)</a:t>
            </a:r>
          </a:p>
          <a:p>
            <a:pPr lvl="1">
              <a:lnSpc>
                <a:spcPct val="150000"/>
              </a:lnSpc>
              <a:buFont typeface="Arial" panose="020B0604020202020204" pitchFamily="34" charset="0"/>
              <a:buChar char="•"/>
            </a:pPr>
            <a:r>
              <a:rPr lang="en-US" sz="2800"/>
              <a:t>Notice of Award (</a:t>
            </a:r>
            <a:r>
              <a:rPr lang="en-US" sz="2800" err="1"/>
              <a:t>NoA</a:t>
            </a:r>
            <a:r>
              <a:rPr lang="en-US" sz="2800"/>
              <a:t>)</a:t>
            </a:r>
          </a:p>
          <a:p>
            <a:pPr lvl="1">
              <a:lnSpc>
                <a:spcPct val="150000"/>
              </a:lnSpc>
              <a:buFont typeface="Arial" panose="020B0604020202020204" pitchFamily="34" charset="0"/>
              <a:buChar char="•"/>
            </a:pPr>
            <a:r>
              <a:rPr lang="en-US" sz="2800"/>
              <a:t>Acceptance of Terms &amp; Conditions of Award</a:t>
            </a:r>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1634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16347" cy="0"/>
          </a:xfrm>
          <a:prstGeom prst="line">
            <a:avLst/>
          </a:prstGeom>
          <a:ln w="57150">
            <a:solidFill>
              <a:srgbClr val="94C4C1"/>
            </a:solidFill>
          </a:ln>
        </p:spPr>
        <p:style>
          <a:lnRef idx="1">
            <a:schemeClr val="accent6"/>
          </a:lnRef>
          <a:fillRef idx="0">
            <a:schemeClr val="accent6"/>
          </a:fillRef>
          <a:effectRef idx="0">
            <a:schemeClr val="accent6"/>
          </a:effectRef>
          <a:fontRef idx="minor">
            <a:schemeClr val="tx1"/>
          </a:fontRef>
        </p:style>
      </p:cxnSp>
      <p:grpSp>
        <p:nvGrpSpPr>
          <p:cNvPr id="6" name="Group 5" descr="NIH Grants Process depicted by six boxes laid out horizontally across an arrow. The boxes are labeled Plan to Apply, Write Application, Submit, Review, Award, and Monitoring and Reporting.&#10;&#10;Gold outline on: Award box">
            <a:extLst>
              <a:ext uri="{FF2B5EF4-FFF2-40B4-BE49-F238E27FC236}">
                <a16:creationId xmlns:a16="http://schemas.microsoft.com/office/drawing/2014/main" id="{9F2DF3EC-77B3-0C90-79C7-CC71601F83F8}"/>
              </a:ext>
            </a:extLst>
          </p:cNvPr>
          <p:cNvGrpSpPr/>
          <p:nvPr/>
        </p:nvGrpSpPr>
        <p:grpSpPr>
          <a:xfrm>
            <a:off x="2497455" y="4381500"/>
            <a:ext cx="7307580" cy="2299335"/>
            <a:chOff x="0" y="45421"/>
            <a:chExt cx="12117095" cy="5137235"/>
          </a:xfrm>
        </p:grpSpPr>
        <p:grpSp>
          <p:nvGrpSpPr>
            <p:cNvPr id="7" name="Group 6"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6BBF5150-60E6-20D5-39AF-8463679CD877}"/>
                </a:ext>
              </a:extLst>
            </p:cNvPr>
            <p:cNvGrpSpPr/>
            <p:nvPr/>
          </p:nvGrpSpPr>
          <p:grpSpPr>
            <a:xfrm>
              <a:off x="0" y="45421"/>
              <a:ext cx="12117095" cy="5137235"/>
              <a:chOff x="0" y="45421"/>
              <a:chExt cx="12117095" cy="5137235"/>
            </a:xfrm>
          </p:grpSpPr>
          <p:sp>
            <p:nvSpPr>
              <p:cNvPr id="15" name="Arrow: Right 14">
                <a:extLst>
                  <a:ext uri="{FF2B5EF4-FFF2-40B4-BE49-F238E27FC236}">
                    <a16:creationId xmlns:a16="http://schemas.microsoft.com/office/drawing/2014/main" id="{10221DA8-DB19-75C1-6961-C59E0AE4A013}"/>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6" name="Group 15" descr="The NIH Grants Process includes the following phases: Plan to Apply; Write Application; Submit; Review; Award; and Post-Award Monitoring and Reporting.">
                <a:extLst>
                  <a:ext uri="{FF2B5EF4-FFF2-40B4-BE49-F238E27FC236}">
                    <a16:creationId xmlns:a16="http://schemas.microsoft.com/office/drawing/2014/main" id="{C8593C9C-C812-2B22-F9A6-C54D7E23EC0E}"/>
                  </a:ext>
                </a:extLst>
              </p:cNvPr>
              <p:cNvGrpSpPr/>
              <p:nvPr/>
            </p:nvGrpSpPr>
            <p:grpSpPr>
              <a:xfrm>
                <a:off x="158986" y="1575552"/>
                <a:ext cx="11665212" cy="2054894"/>
                <a:chOff x="158986" y="1575552"/>
                <a:chExt cx="11665212" cy="2054894"/>
              </a:xfrm>
            </p:grpSpPr>
            <p:sp>
              <p:nvSpPr>
                <p:cNvPr id="17" name="Freeform: Shape 16">
                  <a:extLst>
                    <a:ext uri="{FF2B5EF4-FFF2-40B4-BE49-F238E27FC236}">
                      <a16:creationId xmlns:a16="http://schemas.microsoft.com/office/drawing/2014/main" id="{6D1DF37C-E2DD-53E9-F5D5-775589853F65}"/>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Write Application</a:t>
                  </a:r>
                  <a:endParaRPr lang="en-US" sz="2800" b="1" kern="1200">
                    <a:solidFill>
                      <a:schemeClr val="tx1"/>
                    </a:solidFill>
                    <a:latin typeface="Open Sans" pitchFamily="2" charset="0"/>
                    <a:ea typeface="Open Sans" pitchFamily="2" charset="0"/>
                    <a:cs typeface="Open Sans" pitchFamily="2" charset="0"/>
                  </a:endParaRPr>
                </a:p>
              </p:txBody>
            </p:sp>
            <p:sp>
              <p:nvSpPr>
                <p:cNvPr id="18" name="Freeform: Shape 17">
                  <a:extLst>
                    <a:ext uri="{FF2B5EF4-FFF2-40B4-BE49-F238E27FC236}">
                      <a16:creationId xmlns:a16="http://schemas.microsoft.com/office/drawing/2014/main" id="{65476205-82B8-0A44-C8CF-D83C6A7DFD06}"/>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Plan to Apply</a:t>
                  </a:r>
                  <a:endParaRPr lang="en-US" sz="1100" b="1" kern="1200">
                    <a:solidFill>
                      <a:schemeClr val="tx1"/>
                    </a:solidFill>
                    <a:latin typeface="Open Sans" pitchFamily="2" charset="0"/>
                    <a:ea typeface="Open Sans" pitchFamily="2" charset="0"/>
                    <a:cs typeface="Open Sans" pitchFamily="2" charset="0"/>
                  </a:endParaRPr>
                </a:p>
              </p:txBody>
            </p:sp>
            <p:sp>
              <p:nvSpPr>
                <p:cNvPr id="19" name="Freeform: Shape 18">
                  <a:extLst>
                    <a:ext uri="{FF2B5EF4-FFF2-40B4-BE49-F238E27FC236}">
                      <a16:creationId xmlns:a16="http://schemas.microsoft.com/office/drawing/2014/main" id="{2DE46FCD-0F85-91BA-47B8-D92F6F1F211B}"/>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Submit</a:t>
                  </a:r>
                </a:p>
              </p:txBody>
            </p:sp>
            <p:sp>
              <p:nvSpPr>
                <p:cNvPr id="20" name="Freeform: Shape 19">
                  <a:extLst>
                    <a:ext uri="{FF2B5EF4-FFF2-40B4-BE49-F238E27FC236}">
                      <a16:creationId xmlns:a16="http://schemas.microsoft.com/office/drawing/2014/main" id="{D37C72A9-17DA-7584-5D9C-89DC9A2D068B}"/>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Review</a:t>
                  </a:r>
                </a:p>
              </p:txBody>
            </p:sp>
            <p:sp>
              <p:nvSpPr>
                <p:cNvPr id="21" name="Freeform: Shape 20">
                  <a:extLst>
                    <a:ext uri="{FF2B5EF4-FFF2-40B4-BE49-F238E27FC236}">
                      <a16:creationId xmlns:a16="http://schemas.microsoft.com/office/drawing/2014/main" id="{61D85529-0413-FAF4-B0AD-6246E7569A2F}"/>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Award</a:t>
                  </a:r>
                </a:p>
              </p:txBody>
            </p:sp>
            <p:sp>
              <p:nvSpPr>
                <p:cNvPr id="22" name="Freeform: Shape 21">
                  <a:extLst>
                    <a:ext uri="{FF2B5EF4-FFF2-40B4-BE49-F238E27FC236}">
                      <a16:creationId xmlns:a16="http://schemas.microsoft.com/office/drawing/2014/main" id="{DF9B561E-F493-6E99-A004-40C24D79295D}"/>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1000" b="1" kern="1200">
                      <a:solidFill>
                        <a:schemeClr val="tx1"/>
                      </a:solidFill>
                      <a:latin typeface="Open Sans" pitchFamily="2" charset="0"/>
                      <a:ea typeface="Open Sans" pitchFamily="2" charset="0"/>
                      <a:cs typeface="Open Sans" pitchFamily="2" charset="0"/>
                    </a:rPr>
                    <a:t>Monitoring and Reporting</a:t>
                  </a:r>
                  <a:endParaRPr lang="en-US" sz="2000" b="1" kern="1200">
                    <a:solidFill>
                      <a:schemeClr val="tx1"/>
                    </a:solidFill>
                    <a:latin typeface="Open Sans" pitchFamily="2" charset="0"/>
                    <a:ea typeface="Open Sans" pitchFamily="2" charset="0"/>
                    <a:cs typeface="Open Sans" pitchFamily="2" charset="0"/>
                  </a:endParaRPr>
                </a:p>
              </p:txBody>
            </p:sp>
          </p:grpSp>
        </p:grpSp>
        <p:grpSp>
          <p:nvGrpSpPr>
            <p:cNvPr id="8" name="Group 7">
              <a:extLst>
                <a:ext uri="{FF2B5EF4-FFF2-40B4-BE49-F238E27FC236}">
                  <a16:creationId xmlns:a16="http://schemas.microsoft.com/office/drawing/2014/main" id="{F01861ED-E99E-F24B-F31B-2A7D62C07D94}"/>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9" name="Graphic 8" descr="Pencil outline">
                <a:extLst>
                  <a:ext uri="{FF2B5EF4-FFF2-40B4-BE49-F238E27FC236}">
                    <a16:creationId xmlns:a16="http://schemas.microsoft.com/office/drawing/2014/main" id="{C85AEF35-2C75-2FD0-30F8-FB48F8370D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0" name="Graphic 9" descr="Lightbulb and gear outline">
                <a:extLst>
                  <a:ext uri="{FF2B5EF4-FFF2-40B4-BE49-F238E27FC236}">
                    <a16:creationId xmlns:a16="http://schemas.microsoft.com/office/drawing/2014/main" id="{DD84C78B-2685-D6A3-47A8-EA4BFB05BB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11" name="Graphic 10" descr="Internet outline">
                <a:extLst>
                  <a:ext uri="{FF2B5EF4-FFF2-40B4-BE49-F238E27FC236}">
                    <a16:creationId xmlns:a16="http://schemas.microsoft.com/office/drawing/2014/main" id="{DCEAC6C0-8FBD-ABF8-D233-738DF10112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15464" y="1639029"/>
                <a:ext cx="929724" cy="963971"/>
              </a:xfrm>
              <a:prstGeom prst="rect">
                <a:avLst/>
              </a:prstGeom>
            </p:spPr>
          </p:pic>
          <p:pic>
            <p:nvPicPr>
              <p:cNvPr id="12" name="Graphic 11" descr="Customer review outline">
                <a:extLst>
                  <a:ext uri="{FF2B5EF4-FFF2-40B4-BE49-F238E27FC236}">
                    <a16:creationId xmlns:a16="http://schemas.microsoft.com/office/drawing/2014/main" id="{23BDCA40-540F-AAA1-6132-94A1843235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13" name="Graphic 12" descr="Ribbon outline">
                <a:extLst>
                  <a:ext uri="{FF2B5EF4-FFF2-40B4-BE49-F238E27FC236}">
                    <a16:creationId xmlns:a16="http://schemas.microsoft.com/office/drawing/2014/main" id="{B7053909-B2B8-6A21-914F-AA37A50888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14" name="Graphic 13" descr="Bar graph with upward trend outline">
                <a:extLst>
                  <a:ext uri="{FF2B5EF4-FFF2-40B4-BE49-F238E27FC236}">
                    <a16:creationId xmlns:a16="http://schemas.microsoft.com/office/drawing/2014/main" id="{15AB8274-22A9-AA61-D7F0-EB6E5B3D43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26998675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3D2F-7735-FC7B-A7A4-5002080681F6}"/>
              </a:ext>
            </a:extLst>
          </p:cNvPr>
          <p:cNvSpPr>
            <a:spLocks noGrp="1"/>
          </p:cNvSpPr>
          <p:nvPr>
            <p:ph type="title"/>
          </p:nvPr>
        </p:nvSpPr>
        <p:spPr/>
        <p:txBody>
          <a:bodyPr/>
          <a:lstStyle/>
          <a:p>
            <a:r>
              <a:rPr lang="en-US"/>
              <a:t>Just-In-Time (JIT)</a:t>
            </a:r>
          </a:p>
        </p:txBody>
      </p:sp>
      <p:pic>
        <p:nvPicPr>
          <p:cNvPr id="1026" name="Picture 2" descr="Two older Muppet characters laughing - text states &quot;Back in my day&quot;">
            <a:extLst>
              <a:ext uri="{FF2B5EF4-FFF2-40B4-BE49-F238E27FC236}">
                <a16:creationId xmlns:a16="http://schemas.microsoft.com/office/drawing/2014/main" id="{DBC7A0F8-D13A-AFD3-6D2B-0ED5CBFA3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14" y="1817430"/>
            <a:ext cx="3889679" cy="212164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66D7E0F-FCBD-9FDF-B519-8A6C4009E855}"/>
              </a:ext>
            </a:extLst>
          </p:cNvPr>
          <p:cNvSpPr>
            <a:spLocks noGrp="1"/>
          </p:cNvSpPr>
          <p:nvPr>
            <p:ph idx="1"/>
          </p:nvPr>
        </p:nvSpPr>
        <p:spPr>
          <a:xfrm>
            <a:off x="1034143" y="4460364"/>
            <a:ext cx="10515600" cy="2053019"/>
          </a:xfrm>
        </p:spPr>
        <p:txBody>
          <a:bodyPr>
            <a:normAutofit/>
          </a:bodyPr>
          <a:lstStyle/>
          <a:p>
            <a:pPr>
              <a:lnSpc>
                <a:spcPct val="100000"/>
              </a:lnSpc>
            </a:pPr>
            <a:r>
              <a:rPr lang="en-US" b="1"/>
              <a:t>Previously, </a:t>
            </a:r>
            <a:r>
              <a:rPr lang="en-US"/>
              <a:t>NIH was sending out an automated message for JIT to all applicants to a set score</a:t>
            </a:r>
          </a:p>
          <a:p>
            <a:pPr>
              <a:lnSpc>
                <a:spcPct val="100000"/>
              </a:lnSpc>
            </a:pPr>
            <a:r>
              <a:rPr lang="en-US" b="1"/>
              <a:t>Now, </a:t>
            </a:r>
            <a:r>
              <a:rPr lang="en-US"/>
              <a:t>this process has been changed – the individual NIH Institutes/Centers (ICs) will be sending out requests for JIT</a:t>
            </a:r>
          </a:p>
        </p:txBody>
      </p:sp>
    </p:spTree>
    <p:custDataLst>
      <p:tags r:id="rId1"/>
    </p:custDataLst>
    <p:extLst>
      <p:ext uri="{BB962C8B-B14F-4D97-AF65-F5344CB8AC3E}">
        <p14:creationId xmlns:p14="http://schemas.microsoft.com/office/powerpoint/2010/main" val="189620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81759-D329-CADC-E195-183BF305D099}"/>
              </a:ext>
            </a:extLst>
          </p:cNvPr>
          <p:cNvSpPr>
            <a:spLocks noGrp="1"/>
          </p:cNvSpPr>
          <p:nvPr>
            <p:ph type="title"/>
          </p:nvPr>
        </p:nvSpPr>
        <p:spPr>
          <a:xfrm>
            <a:off x="838200" y="804396"/>
            <a:ext cx="10515600" cy="1325563"/>
          </a:xfrm>
        </p:spPr>
        <p:txBody>
          <a:bodyPr>
            <a:normAutofit fontScale="90000"/>
          </a:bodyPr>
          <a:lstStyle/>
          <a:p>
            <a:r>
              <a:rPr lang="en-US"/>
              <a:t>Received a JIT request??  </a:t>
            </a:r>
            <a:br>
              <a:rPr lang="en-US"/>
            </a:br>
            <a:br>
              <a:rPr lang="en-US"/>
            </a:br>
            <a:r>
              <a:rPr lang="en-US"/>
              <a:t>                  </a:t>
            </a:r>
            <a:r>
              <a:rPr lang="en-US">
                <a:solidFill>
                  <a:srgbClr val="853A51"/>
                </a:solidFill>
              </a:rPr>
              <a:t>Time to celebrate, right?</a:t>
            </a:r>
          </a:p>
        </p:txBody>
      </p:sp>
      <p:pic>
        <p:nvPicPr>
          <p:cNvPr id="2050" name="Picture 2" descr="Number of people celebrating with champagne bottles">
            <a:extLst>
              <a:ext uri="{FF2B5EF4-FFF2-40B4-BE49-F238E27FC236}">
                <a16:creationId xmlns:a16="http://schemas.microsoft.com/office/drawing/2014/main" id="{9D0C0F82-4D07-52D1-E103-D5A9E52B8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835" y="2439172"/>
            <a:ext cx="5804330" cy="32715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9274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F35F8-4C4C-FE6A-3853-D1F6B8EC4659}"/>
              </a:ext>
            </a:extLst>
          </p:cNvPr>
          <p:cNvSpPr>
            <a:spLocks noGrp="1"/>
          </p:cNvSpPr>
          <p:nvPr>
            <p:ph type="title"/>
          </p:nvPr>
        </p:nvSpPr>
        <p:spPr>
          <a:xfrm>
            <a:off x="838200" y="233240"/>
            <a:ext cx="10515600" cy="1325563"/>
          </a:xfrm>
        </p:spPr>
        <p:txBody>
          <a:bodyPr/>
          <a:lstStyle/>
          <a:p>
            <a:r>
              <a:rPr lang="en-US"/>
              <a:t>Not to be a “Debbie Downer”…</a:t>
            </a:r>
          </a:p>
        </p:txBody>
      </p:sp>
      <p:sp>
        <p:nvSpPr>
          <p:cNvPr id="3" name="Content Placeholder 2">
            <a:extLst>
              <a:ext uri="{FF2B5EF4-FFF2-40B4-BE49-F238E27FC236}">
                <a16:creationId xmlns:a16="http://schemas.microsoft.com/office/drawing/2014/main" id="{ACF97DC3-91FB-A6C7-D10E-24D7658CE49A}"/>
              </a:ext>
            </a:extLst>
          </p:cNvPr>
          <p:cNvSpPr>
            <a:spLocks noGrp="1"/>
          </p:cNvSpPr>
          <p:nvPr>
            <p:ph idx="1"/>
          </p:nvPr>
        </p:nvSpPr>
        <p:spPr>
          <a:xfrm>
            <a:off x="838200" y="4496925"/>
            <a:ext cx="10515600" cy="1995950"/>
          </a:xfrm>
        </p:spPr>
        <p:txBody>
          <a:bodyPr>
            <a:normAutofit/>
          </a:bodyPr>
          <a:lstStyle/>
          <a:p>
            <a:r>
              <a:rPr lang="en-US"/>
              <a:t>This is good news – the NIH IC is considering your application further</a:t>
            </a:r>
          </a:p>
          <a:p>
            <a:r>
              <a:rPr lang="en-US"/>
              <a:t>The JIT information is needed to continue the review and potential negotiations</a:t>
            </a:r>
          </a:p>
          <a:p>
            <a:r>
              <a:rPr lang="en-US"/>
              <a:t>A JIT request is NOT a notification of a forthcoming Notice of Award!</a:t>
            </a:r>
          </a:p>
        </p:txBody>
      </p:sp>
      <p:pic>
        <p:nvPicPr>
          <p:cNvPr id="3074" name="Picture 2" descr="A person with a disgruntled face  - text says &quot;Debbie Downer&quot;">
            <a:extLst>
              <a:ext uri="{FF2B5EF4-FFF2-40B4-BE49-F238E27FC236}">
                <a16:creationId xmlns:a16="http://schemas.microsoft.com/office/drawing/2014/main" id="{4363EEC0-6A8B-A8FE-FFFA-E1B11D4F2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742" y="1394026"/>
            <a:ext cx="2623645" cy="280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8868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351CC-3295-37FC-D254-0BFD2E5A1DBF}"/>
              </a:ext>
            </a:extLst>
          </p:cNvPr>
          <p:cNvSpPr>
            <a:spLocks noGrp="1"/>
          </p:cNvSpPr>
          <p:nvPr>
            <p:ph type="title"/>
          </p:nvPr>
        </p:nvSpPr>
        <p:spPr/>
        <p:txBody>
          <a:bodyPr/>
          <a:lstStyle/>
          <a:p>
            <a:r>
              <a:rPr lang="en-US"/>
              <a:t>So, what is asked for in the JIT request?</a:t>
            </a:r>
          </a:p>
        </p:txBody>
      </p:sp>
      <p:sp>
        <p:nvSpPr>
          <p:cNvPr id="3" name="Content Placeholder 2">
            <a:extLst>
              <a:ext uri="{FF2B5EF4-FFF2-40B4-BE49-F238E27FC236}">
                <a16:creationId xmlns:a16="http://schemas.microsoft.com/office/drawing/2014/main" id="{F5766D0A-19E5-51F2-A1B8-F3575748EB14}"/>
              </a:ext>
            </a:extLst>
          </p:cNvPr>
          <p:cNvSpPr>
            <a:spLocks noGrp="1"/>
          </p:cNvSpPr>
          <p:nvPr>
            <p:ph idx="1"/>
          </p:nvPr>
        </p:nvSpPr>
        <p:spPr>
          <a:xfrm>
            <a:off x="838200" y="1460500"/>
            <a:ext cx="10515600" cy="5032375"/>
          </a:xfrm>
        </p:spPr>
        <p:txBody>
          <a:bodyPr>
            <a:normAutofit/>
          </a:bodyPr>
          <a:lstStyle/>
          <a:p>
            <a:r>
              <a:rPr lang="en-US"/>
              <a:t>It </a:t>
            </a:r>
            <a:r>
              <a:rPr lang="en-US" b="1"/>
              <a:t>MUST</a:t>
            </a:r>
            <a:r>
              <a:rPr lang="en-US"/>
              <a:t> include:</a:t>
            </a:r>
          </a:p>
          <a:p>
            <a:pPr lvl="1"/>
            <a:r>
              <a:rPr lang="en-US"/>
              <a:t>Complete Other Support for all key personnel</a:t>
            </a:r>
          </a:p>
          <a:p>
            <a:r>
              <a:rPr lang="en-US"/>
              <a:t>The </a:t>
            </a:r>
            <a:r>
              <a:rPr lang="en-US" b="1"/>
              <a:t>AS APPLICABLE </a:t>
            </a:r>
            <a:r>
              <a:rPr lang="en-US"/>
              <a:t>items:</a:t>
            </a:r>
          </a:p>
          <a:p>
            <a:pPr lvl="1">
              <a:buFont typeface="Courier New" panose="02070309020205020404" pitchFamily="49" charset="0"/>
              <a:buChar char="o"/>
            </a:pPr>
            <a:r>
              <a:rPr lang="en-US"/>
              <a:t>If human subjects research involved – IRB approval date and human subjects research education documentation</a:t>
            </a:r>
          </a:p>
          <a:p>
            <a:pPr lvl="1">
              <a:buFont typeface="Courier New" panose="02070309020205020404" pitchFamily="49" charset="0"/>
              <a:buChar char="o"/>
            </a:pPr>
            <a:r>
              <a:rPr lang="en-US"/>
              <a:t>If animal subjects research involved – IACUC approval date</a:t>
            </a:r>
          </a:p>
          <a:p>
            <a:pPr lvl="1">
              <a:buFont typeface="Courier New" panose="02070309020205020404" pitchFamily="49" charset="0"/>
              <a:buChar char="o"/>
            </a:pPr>
            <a:r>
              <a:rPr lang="en-US"/>
              <a:t>Human Embryonic Stem Cells (</a:t>
            </a:r>
            <a:r>
              <a:rPr lang="en-US" err="1"/>
              <a:t>hESCs</a:t>
            </a:r>
            <a:r>
              <a:rPr lang="en-US"/>
              <a:t>) </a:t>
            </a:r>
          </a:p>
          <a:p>
            <a:pPr lvl="1">
              <a:buFont typeface="Courier New" panose="02070309020205020404" pitchFamily="49" charset="0"/>
              <a:buChar char="o"/>
            </a:pPr>
            <a:r>
              <a:rPr lang="en-US"/>
              <a:t>Genomic Data Sharing Institutional Certification</a:t>
            </a:r>
          </a:p>
          <a:p>
            <a:r>
              <a:rPr lang="en-US"/>
              <a:t>SBIR/STTR application?</a:t>
            </a:r>
          </a:p>
          <a:p>
            <a:pPr lvl="1"/>
            <a:r>
              <a:rPr lang="en-US"/>
              <a:t>Must also include the Foreign Disclosure Form and SBIR or STTR Funding Agreement Certification </a:t>
            </a:r>
          </a:p>
          <a:p>
            <a:pPr marL="0" indent="0">
              <a:buNone/>
            </a:pPr>
            <a:endParaRPr lang="en-US"/>
          </a:p>
        </p:txBody>
      </p:sp>
      <p:sp>
        <p:nvSpPr>
          <p:cNvPr id="4" name="TextBox 3">
            <a:extLst>
              <a:ext uri="{FF2B5EF4-FFF2-40B4-BE49-F238E27FC236}">
                <a16:creationId xmlns:a16="http://schemas.microsoft.com/office/drawing/2014/main" id="{0B1349D5-402B-C1DE-2626-96068333DB80}"/>
              </a:ext>
            </a:extLst>
          </p:cNvPr>
          <p:cNvSpPr txBox="1"/>
          <p:nvPr/>
        </p:nvSpPr>
        <p:spPr>
          <a:xfrm>
            <a:off x="2912976" y="5835868"/>
            <a:ext cx="6305669" cy="369332"/>
          </a:xfrm>
          <a:prstGeom prst="rect">
            <a:avLst/>
          </a:prstGeom>
          <a:solidFill>
            <a:srgbClr val="C9E1E0"/>
          </a:solidFill>
        </p:spPr>
        <p:txBody>
          <a:bodyPr wrap="square" rtlCol="0">
            <a:spAutoFit/>
          </a:bodyPr>
          <a:lstStyle/>
          <a:p>
            <a:r>
              <a:rPr lang="en-US"/>
              <a:t>Resource: </a:t>
            </a:r>
            <a:r>
              <a:rPr lang="en-US">
                <a:solidFill>
                  <a:srgbClr val="20558A"/>
                </a:solidFill>
                <a:hlinkClick r:id="rId3">
                  <a:extLst>
                    <a:ext uri="{A12FA001-AC4F-418D-AE19-62706E023703}">
                      <ahyp:hlinkClr xmlns:ahyp="http://schemas.microsoft.com/office/drawing/2018/hyperlinkcolor" val="tx"/>
                    </a:ext>
                  </a:extLst>
                </a:hlinkClick>
              </a:rPr>
              <a:t>NIH Grants Policy Statement: Just-In-Time Procedures</a:t>
            </a:r>
            <a:endParaRPr lang="en-US">
              <a:solidFill>
                <a:srgbClr val="20558A"/>
              </a:solidFill>
            </a:endParaRPr>
          </a:p>
        </p:txBody>
      </p:sp>
    </p:spTree>
    <p:custDataLst>
      <p:tags r:id="rId1"/>
    </p:custDataLst>
    <p:extLst>
      <p:ext uri="{BB962C8B-B14F-4D97-AF65-F5344CB8AC3E}">
        <p14:creationId xmlns:p14="http://schemas.microsoft.com/office/powerpoint/2010/main" val="13737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E3DF-4599-ACE0-5881-AB99B5A4C8C4}"/>
              </a:ext>
            </a:extLst>
          </p:cNvPr>
          <p:cNvSpPr>
            <a:spLocks noGrp="1"/>
          </p:cNvSpPr>
          <p:nvPr>
            <p:ph type="title"/>
          </p:nvPr>
        </p:nvSpPr>
        <p:spPr/>
        <p:txBody>
          <a:bodyPr/>
          <a:lstStyle/>
          <a:p>
            <a:r>
              <a:rPr lang="en-US"/>
              <a:t>When and how?</a:t>
            </a:r>
          </a:p>
        </p:txBody>
      </p:sp>
      <p:sp>
        <p:nvSpPr>
          <p:cNvPr id="3" name="Content Placeholder 2">
            <a:extLst>
              <a:ext uri="{FF2B5EF4-FFF2-40B4-BE49-F238E27FC236}">
                <a16:creationId xmlns:a16="http://schemas.microsoft.com/office/drawing/2014/main" id="{13C783CC-58E1-9CAD-E407-AEC6DC0815CA}"/>
              </a:ext>
            </a:extLst>
          </p:cNvPr>
          <p:cNvSpPr>
            <a:spLocks noGrp="1"/>
          </p:cNvSpPr>
          <p:nvPr>
            <p:ph idx="1"/>
          </p:nvPr>
        </p:nvSpPr>
        <p:spPr/>
        <p:txBody>
          <a:bodyPr/>
          <a:lstStyle/>
          <a:p>
            <a:r>
              <a:rPr lang="en-US"/>
              <a:t>Technically, the JIT link is available shortly after the application score is published</a:t>
            </a:r>
          </a:p>
          <a:p>
            <a:endParaRPr lang="en-US"/>
          </a:p>
          <a:p>
            <a:r>
              <a:rPr lang="en-US"/>
              <a:t>However, applicants should only provide JIT when a notification to submit is received</a:t>
            </a:r>
          </a:p>
          <a:p>
            <a:endParaRPr lang="en-US"/>
          </a:p>
          <a:p>
            <a:r>
              <a:rPr lang="en-US"/>
              <a:t>Submission should be done through the eRA Commons</a:t>
            </a:r>
          </a:p>
          <a:p>
            <a:pPr lvl="1">
              <a:buFont typeface="Courier New" panose="02070309020205020404" pitchFamily="49" charset="0"/>
              <a:buChar char="o"/>
            </a:pPr>
            <a:r>
              <a:rPr lang="en-US"/>
              <a:t>At times, the NIH IC may request an email submission</a:t>
            </a:r>
          </a:p>
          <a:p>
            <a:pPr marL="0" indent="0">
              <a:buNone/>
            </a:pPr>
            <a:endParaRPr lang="en-US"/>
          </a:p>
        </p:txBody>
      </p:sp>
      <p:sp>
        <p:nvSpPr>
          <p:cNvPr id="6" name="TextBox 5">
            <a:extLst>
              <a:ext uri="{FF2B5EF4-FFF2-40B4-BE49-F238E27FC236}">
                <a16:creationId xmlns:a16="http://schemas.microsoft.com/office/drawing/2014/main" id="{38003D6E-6DFA-0684-ADE1-D29357E616BF}"/>
              </a:ext>
            </a:extLst>
          </p:cNvPr>
          <p:cNvSpPr txBox="1"/>
          <p:nvPr/>
        </p:nvSpPr>
        <p:spPr>
          <a:xfrm>
            <a:off x="4300393" y="5992297"/>
            <a:ext cx="3462279" cy="369332"/>
          </a:xfrm>
          <a:prstGeom prst="rect">
            <a:avLst/>
          </a:prstGeom>
          <a:solidFill>
            <a:srgbClr val="C9E1E0"/>
          </a:solidFill>
        </p:spPr>
        <p:txBody>
          <a:bodyPr wrap="square" rtlCol="0">
            <a:spAutoFit/>
          </a:bodyPr>
          <a:lstStyle/>
          <a:p>
            <a:r>
              <a:rPr lang="en-US"/>
              <a:t>Learn more: </a:t>
            </a:r>
            <a:r>
              <a:rPr lang="en-US">
                <a:solidFill>
                  <a:srgbClr val="20558A"/>
                </a:solidFill>
                <a:hlinkClick r:id="rId2">
                  <a:extLst>
                    <a:ext uri="{A12FA001-AC4F-418D-AE19-62706E023703}">
                      <ahyp:hlinkClr xmlns:ahyp="http://schemas.microsoft.com/office/drawing/2018/hyperlinkcolor" val="tx"/>
                    </a:ext>
                  </a:extLst>
                </a:hlinkClick>
              </a:rPr>
              <a:t>Submit Just-In-Time</a:t>
            </a:r>
            <a:endParaRPr lang="en-US">
              <a:solidFill>
                <a:srgbClr val="20558A"/>
              </a:solidFill>
            </a:endParaRPr>
          </a:p>
        </p:txBody>
      </p:sp>
    </p:spTree>
    <p:extLst>
      <p:ext uri="{BB962C8B-B14F-4D97-AF65-F5344CB8AC3E}">
        <p14:creationId xmlns:p14="http://schemas.microsoft.com/office/powerpoint/2010/main" val="13740645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E4A34-E4A9-47E8-2A38-86F16B84DBE4}"/>
              </a:ext>
            </a:extLst>
          </p:cNvPr>
          <p:cNvSpPr>
            <a:spLocks noGrp="1"/>
          </p:cNvSpPr>
          <p:nvPr>
            <p:ph type="title"/>
          </p:nvPr>
        </p:nvSpPr>
        <p:spPr/>
        <p:txBody>
          <a:bodyPr/>
          <a:lstStyle/>
          <a:p>
            <a:r>
              <a:rPr lang="en-US"/>
              <a:t>Want to hear about some JIT issues?? </a:t>
            </a:r>
          </a:p>
        </p:txBody>
      </p:sp>
      <p:sp>
        <p:nvSpPr>
          <p:cNvPr id="3" name="Content Placeholder 2">
            <a:extLst>
              <a:ext uri="{FF2B5EF4-FFF2-40B4-BE49-F238E27FC236}">
                <a16:creationId xmlns:a16="http://schemas.microsoft.com/office/drawing/2014/main" id="{6D298AC1-01CD-8C5F-D051-DE4707D550F9}"/>
              </a:ext>
            </a:extLst>
          </p:cNvPr>
          <p:cNvSpPr>
            <a:spLocks noGrp="1"/>
          </p:cNvSpPr>
          <p:nvPr>
            <p:ph idx="1"/>
          </p:nvPr>
        </p:nvSpPr>
        <p:spPr>
          <a:xfrm>
            <a:off x="838200" y="1599504"/>
            <a:ext cx="10515600" cy="3340307"/>
          </a:xfrm>
        </p:spPr>
        <p:txBody>
          <a:bodyPr/>
          <a:lstStyle/>
          <a:p>
            <a:pPr marL="0" indent="0">
              <a:buNone/>
            </a:pPr>
            <a:r>
              <a:rPr lang="en-US" b="1">
                <a:solidFill>
                  <a:srgbClr val="20558A"/>
                </a:solidFill>
              </a:rPr>
              <a:t>Common JIT pitfalls…</a:t>
            </a:r>
          </a:p>
          <a:p>
            <a:r>
              <a:rPr lang="en-US"/>
              <a:t>Other Support totals to more than 12 Calendar Months (active support plus the grant under consideration)</a:t>
            </a:r>
          </a:p>
          <a:p>
            <a:r>
              <a:rPr lang="en-US"/>
              <a:t>Other Support is not signed correctly</a:t>
            </a:r>
          </a:p>
          <a:p>
            <a:r>
              <a:rPr lang="en-US"/>
              <a:t>IRB or IACUC approval dates are too old</a:t>
            </a:r>
          </a:p>
          <a:p>
            <a:r>
              <a:rPr lang="en-US"/>
              <a:t>For Small Businesses – forgetting to include the foreign disclosure document!</a:t>
            </a:r>
          </a:p>
          <a:p>
            <a:endParaRPr lang="en-US"/>
          </a:p>
        </p:txBody>
      </p:sp>
      <p:pic>
        <p:nvPicPr>
          <p:cNvPr id="9218" name="Picture 2" descr="A person speaking">
            <a:extLst>
              <a:ext uri="{FF2B5EF4-FFF2-40B4-BE49-F238E27FC236}">
                <a16:creationId xmlns:a16="http://schemas.microsoft.com/office/drawing/2014/main" id="{040FC648-DFC1-C40A-59D6-C463BE3AB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1456" y="4623953"/>
            <a:ext cx="3626814" cy="2093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8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1_OFFICE THEME" val="T8dA8Q8f"/>
  <p:tag name="ARTICULATE_SLIDE_THUMBNAIL_REFRESH" val="1"/>
  <p:tag name="ARTICULATE_SLIDE_COUNT" val="27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c26b516-99a2-46e9-9f5e-24cd0ed530a5" xsi:nil="true"/>
    <lcf76f155ced4ddcb4097134ff3c332f xmlns="989998f2-a2b7-4b44-82b6-b98408f16ef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46887D1DAA6244B670A3DCDEA32DA0" ma:contentTypeVersion="16" ma:contentTypeDescription="Create a new document." ma:contentTypeScope="" ma:versionID="eeeb28a55840b117208eb8b4d033091f">
  <xsd:schema xmlns:xsd="http://www.w3.org/2001/XMLSchema" xmlns:xs="http://www.w3.org/2001/XMLSchema" xmlns:p="http://schemas.microsoft.com/office/2006/metadata/properties" xmlns:ns2="989998f2-a2b7-4b44-82b6-b98408f16ef8" xmlns:ns3="9c26b516-99a2-46e9-9f5e-24cd0ed530a5" targetNamespace="http://schemas.microsoft.com/office/2006/metadata/properties" ma:root="true" ma:fieldsID="a63143dfd7f130d379bedd9efca65d73" ns2:_="" ns3:_="">
    <xsd:import namespace="989998f2-a2b7-4b44-82b6-b98408f16ef8"/>
    <xsd:import namespace="9c26b516-99a2-46e9-9f5e-24cd0ed53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998f2-a2b7-4b44-82b6-b98408f16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26b516-99a2-46e9-9f5e-24cd0ed530a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513709c-d772-4161-a2fa-18adeabb9588}" ma:internalName="TaxCatchAll" ma:showField="CatchAllData" ma:web="9c26b516-99a2-46e9-9f5e-24cd0ed530a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12EE83-F210-45E0-89BC-4FE5AE9F1C70}">
  <ds:schemaRefs>
    <ds:schemaRef ds:uri="http://schemas.microsoft.com/sharepoint/v3/contenttype/forms"/>
  </ds:schemaRefs>
</ds:datastoreItem>
</file>

<file path=customXml/itemProps2.xml><?xml version="1.0" encoding="utf-8"?>
<ds:datastoreItem xmlns:ds="http://schemas.openxmlformats.org/officeDocument/2006/customXml" ds:itemID="{8446BB0C-6012-465E-87C1-5EA49490DF4E}">
  <ds:schemaRefs>
    <ds:schemaRef ds:uri="989998f2-a2b7-4b44-82b6-b98408f16ef8"/>
    <ds:schemaRef ds:uri="9c26b516-99a2-46e9-9f5e-24cd0ed530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9DCC9E9-C882-472C-BAF7-F0E831C7F01C}">
  <ds:schemaRefs>
    <ds:schemaRef ds:uri="989998f2-a2b7-4b44-82b6-b98408f16ef8"/>
    <ds:schemaRef ds:uri="9c26b516-99a2-46e9-9f5e-24cd0ed53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130</Slides>
  <Notes>51</Notes>
  <HiddenSlides>0</HiddenSlides>
  <ScaleCrop>false</ScaleCrop>
  <HeadingPairs>
    <vt:vector size="4" baseType="variant">
      <vt:variant>
        <vt:lpstr>Theme</vt:lpstr>
      </vt:variant>
      <vt:variant>
        <vt:i4>3</vt:i4>
      </vt:variant>
      <vt:variant>
        <vt:lpstr>Slide Titles</vt:lpstr>
      </vt:variant>
      <vt:variant>
        <vt:i4>130</vt:i4>
      </vt:variant>
    </vt:vector>
  </HeadingPairs>
  <TitlesOfParts>
    <vt:vector size="133" baseType="lpstr">
      <vt:lpstr>Office Theme</vt:lpstr>
      <vt:lpstr>1_Office Theme</vt:lpstr>
      <vt:lpstr>Office Theme</vt:lpstr>
      <vt:lpstr>NIH Grants Process Primer: Application to Award</vt:lpstr>
      <vt:lpstr>NIH GRANTS PROCESS PRIMER</vt:lpstr>
      <vt:lpstr>NIH GRANTS PROCESS PRIMER Part One:   An Overview</vt:lpstr>
      <vt:lpstr>First Steps on Your Path to Success Working with the NIH</vt:lpstr>
      <vt:lpstr>New to NIH </vt:lpstr>
      <vt:lpstr> AGENDA: New to NIH</vt:lpstr>
      <vt:lpstr>What We Do</vt:lpstr>
      <vt:lpstr>NIH Mission</vt:lpstr>
      <vt:lpstr>Funding Categories</vt:lpstr>
      <vt:lpstr>NIH by the Numbers (FY 2023)</vt:lpstr>
      <vt:lpstr>Where Do I Start?</vt:lpstr>
      <vt:lpstr>NIH Grants &amp; Funding Website</vt:lpstr>
      <vt:lpstr>Where’s the Money?</vt:lpstr>
      <vt:lpstr>National Institutes of Health</vt:lpstr>
      <vt:lpstr>Find a Fit</vt:lpstr>
      <vt:lpstr>How NIH Announces Funding Opportunities</vt:lpstr>
      <vt:lpstr>Where to Find Funding Opportunities</vt:lpstr>
      <vt:lpstr>Investigator-Initiated &amp; Targeted Research</vt:lpstr>
      <vt:lpstr>NOFOs Include</vt:lpstr>
      <vt:lpstr>Who’s Eligible</vt:lpstr>
      <vt:lpstr>Foreign Eligibility</vt:lpstr>
      <vt:lpstr>Early Stage Investigators</vt:lpstr>
      <vt:lpstr>Meet the NIH Extramural Team</vt:lpstr>
      <vt:lpstr>Program Official (PO)</vt:lpstr>
      <vt:lpstr>Scientific Review Officer (SRO)</vt:lpstr>
      <vt:lpstr>Grants Management Officer (GMO)</vt:lpstr>
      <vt:lpstr>Organizations: Get Registered!</vt:lpstr>
      <vt:lpstr>Individuals: Get Registered!</vt:lpstr>
      <vt:lpstr>Key Takeaways</vt:lpstr>
      <vt:lpstr>NIH GRANTS PROCESS: PLAN TO APPLY</vt:lpstr>
      <vt:lpstr> AGENDA: Plan to Apply</vt:lpstr>
      <vt:lpstr>How Do I Navigate NIH Funding?</vt:lpstr>
      <vt:lpstr>Plan Within Your Organization</vt:lpstr>
      <vt:lpstr>Resources to Help You Navigate NIH</vt:lpstr>
      <vt:lpstr>NIH Research Training Website</vt:lpstr>
      <vt:lpstr>Consider Your Idea</vt:lpstr>
      <vt:lpstr>Consider Your Resources and Collaborators</vt:lpstr>
      <vt:lpstr>Find Your Opportunity</vt:lpstr>
      <vt:lpstr>Finding a “Home” for Your Research</vt:lpstr>
      <vt:lpstr>Program Directors are a Resource for Applicants</vt:lpstr>
      <vt:lpstr>Find Your Opportunity - Eligibility</vt:lpstr>
      <vt:lpstr>Find Your Opportunity – Key Dates</vt:lpstr>
      <vt:lpstr>Follow NIH Application Policies and Requirements</vt:lpstr>
      <vt:lpstr>Additional Requirements May Apply</vt:lpstr>
      <vt:lpstr>Organize Your Time</vt:lpstr>
      <vt:lpstr>Key Messages</vt:lpstr>
      <vt:lpstr>NIH GRANTS PROCESS:  WRITE THE  APPLICATION</vt:lpstr>
      <vt:lpstr>AGENDA: Write the Application</vt:lpstr>
      <vt:lpstr>How to Apply-Application Guide</vt:lpstr>
      <vt:lpstr>Forms Directory</vt:lpstr>
      <vt:lpstr>Format Attachments</vt:lpstr>
      <vt:lpstr>Rules for Text Field and Page Limits</vt:lpstr>
      <vt:lpstr>General Grant Writing Tips</vt:lpstr>
      <vt:lpstr>General Grant Writing Tips (cont.)</vt:lpstr>
      <vt:lpstr>Specific Aims</vt:lpstr>
      <vt:lpstr>Research Strategy</vt:lpstr>
      <vt:lpstr>Budget and Budget Justification</vt:lpstr>
      <vt:lpstr>Characteristics of Outstanding Grant Applications</vt:lpstr>
      <vt:lpstr>Common Reasons Cited in Weak Applications</vt:lpstr>
      <vt:lpstr>Sample Applications</vt:lpstr>
      <vt:lpstr>Q&amp;A #1: NIH Expert Panel Part 1</vt:lpstr>
      <vt:lpstr>INTERMISSION</vt:lpstr>
      <vt:lpstr>NIH GRANTS  PROCESS PRIMER Part One:  An Overview</vt:lpstr>
      <vt:lpstr>NIH GRANTS PROCESS: SUBMIT</vt:lpstr>
      <vt:lpstr> AGENDA: Submit</vt:lpstr>
      <vt:lpstr>On Time Submission</vt:lpstr>
      <vt:lpstr>Submit, Track, and View</vt:lpstr>
      <vt:lpstr>Validations Enforce Some, Not All, Requirements</vt:lpstr>
      <vt:lpstr>Many Checks are Done by NIH Staff Only </vt:lpstr>
      <vt:lpstr>NIH GRANTS PROCESS:  Review </vt:lpstr>
      <vt:lpstr> AGENDA: Review (Receipt &amp; Referral)</vt:lpstr>
      <vt:lpstr>Referral Assigns Applications to Institute/Center and Review Group</vt:lpstr>
      <vt:lpstr>Information is Shared in eRA Commons</vt:lpstr>
      <vt:lpstr>Institute/Center Assignments</vt:lpstr>
      <vt:lpstr>Verify the IC Participates in the NOFO</vt:lpstr>
      <vt:lpstr>Review Group Assignments</vt:lpstr>
      <vt:lpstr>Use Assignment Request Form to Suggest ICs and Review Groups</vt:lpstr>
      <vt:lpstr>NIH GRANTS PROCESS: peer Review </vt:lpstr>
      <vt:lpstr> AGENDA: Peer Review</vt:lpstr>
      <vt:lpstr>Which Ideas Should be Funded?</vt:lpstr>
      <vt:lpstr>Two Levels of Peer Review are Required</vt:lpstr>
      <vt:lpstr>Level-1: Scientific Review Groups (SRGs)</vt:lpstr>
      <vt:lpstr>Level-1: What Criteria Are Used to Evaluate Applications?</vt:lpstr>
      <vt:lpstr>Level-1: How Are the Review Criteria Used?</vt:lpstr>
      <vt:lpstr>Coming Soon: Simplified Review Framework!</vt:lpstr>
      <vt:lpstr>Level-1: How Are Applications Actually Evaluated?</vt:lpstr>
      <vt:lpstr>Level-1: Final Impact Scores</vt:lpstr>
      <vt:lpstr>Level-1: How Are Review Outcomes Communicated?</vt:lpstr>
      <vt:lpstr>Level-2: NIH National Advisory Councils</vt:lpstr>
      <vt:lpstr>How Do Review Outcomes Translate to Funding?</vt:lpstr>
      <vt:lpstr>What Should YOU Do Next?</vt:lpstr>
      <vt:lpstr>NIH GRANTS PROCESS:                         Award </vt:lpstr>
      <vt:lpstr> AGENDA: Award</vt:lpstr>
      <vt:lpstr>Just-In-Time (JIT)</vt:lpstr>
      <vt:lpstr>Received a JIT request??                      Time to celebrate, right?</vt:lpstr>
      <vt:lpstr>Not to be a “Debbie Downer”…</vt:lpstr>
      <vt:lpstr>So, what is asked for in the JIT request?</vt:lpstr>
      <vt:lpstr>When and how?</vt:lpstr>
      <vt:lpstr>Want to hear about some JIT issues?? </vt:lpstr>
      <vt:lpstr>Ok, JIT is In…    NIH IC has Completed Its Review…               So…</vt:lpstr>
      <vt:lpstr>Notice of Award (NoA)</vt:lpstr>
      <vt:lpstr>What else to know about the NoA?</vt:lpstr>
      <vt:lpstr>Terms &amp; Conditions of Award</vt:lpstr>
      <vt:lpstr>More Terms &amp; Conditions</vt:lpstr>
      <vt:lpstr>Accepting the Terms &amp; Conditions?</vt:lpstr>
      <vt:lpstr>NIH GRANTS PROCESS: MONITORING  and Reporting</vt:lpstr>
      <vt:lpstr>AGENDA: Monitoring and Reporting</vt:lpstr>
      <vt:lpstr>Now That You Have the Award… What’s Next?</vt:lpstr>
      <vt:lpstr>Changes to the Award:  Prior Approval Requirements</vt:lpstr>
      <vt:lpstr>Before We Go … Data Management and Reporting</vt:lpstr>
      <vt:lpstr>Questions?</vt:lpstr>
      <vt:lpstr>NIH GRANTS PROCESS:  USEFUL RESOURCES</vt:lpstr>
      <vt:lpstr> AGENDA: Useful Resources</vt:lpstr>
      <vt:lpstr>NIH Grants &amp; Funding </vt:lpstr>
      <vt:lpstr>New to NIH</vt:lpstr>
      <vt:lpstr>Funding</vt:lpstr>
      <vt:lpstr>NIH Guide for Grants and Contracts</vt:lpstr>
      <vt:lpstr>Explore Who and What NIH Funds</vt:lpstr>
      <vt:lpstr>Grants Process</vt:lpstr>
      <vt:lpstr>How to Apply – Application Guide</vt:lpstr>
      <vt:lpstr>How to Apply – Application Guide (cont’d)</vt:lpstr>
      <vt:lpstr>Policy &amp; Compliance</vt:lpstr>
      <vt:lpstr>Changes in 2025</vt:lpstr>
      <vt:lpstr>NIH Grants Policy Statement</vt:lpstr>
      <vt:lpstr>News &amp; Events</vt:lpstr>
      <vt:lpstr>Need Help?</vt:lpstr>
      <vt:lpstr>Still Need Help?</vt:lpstr>
      <vt:lpstr>Q&amp;A #2: NIH EXPERT PANEL </vt:lpstr>
      <vt:lpstr>NIH GRANTS PROCESS:  PART ONE  WrAP UP</vt:lpstr>
      <vt:lpstr>You’ve Taken the First Steps to Success!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Chen</dc:creator>
  <cp:revision>1</cp:revision>
  <dcterms:created xsi:type="dcterms:W3CDTF">2017-11-13T14:56:05Z</dcterms:created>
  <dcterms:modified xsi:type="dcterms:W3CDTF">2024-11-12T21:57:03Z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0x010100FD46887D1DAA6244B670A3DCDEA32DA0</vt:lpwstr>
  </property>
  <property fmtid="{D5CDD505-2E9C-101B-9397-08002B2CF9AE}" pid="3" name="ArticulateGUID">
    <vt:lpwstr>C7EFD0F6-F74F-4E65-8C8B-3AA56B1A7D69</vt:lpwstr>
  </property>
  <property fmtid="{D5CDD505-2E9C-101B-9397-08002B2CF9AE}" pid="4" name="ArticulatePath">
    <vt:lpwstr>https://rippleeffect.sharepoint.com/projects/active/OER/CTComms/2_SlideDeck/New OER Templates/OER_template1</vt:lpwstr>
  </property>
  <property fmtid="{D5CDD505-2E9C-101B-9397-08002B2CF9AE}" pid="5" name="MediaServiceImageTags">
    <vt:lpwstr/>
  </property>
</Properties>
</file>