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1"/>
  </p:notesMasterIdLst>
  <p:sldIdLst>
    <p:sldId id="256" r:id="rId5"/>
    <p:sldId id="257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260" r:id="rId18"/>
    <p:sldId id="274" r:id="rId19"/>
    <p:sldId id="275" r:id="rId20"/>
    <p:sldId id="276" r:id="rId21"/>
    <p:sldId id="26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64" r:id="rId36"/>
    <p:sldId id="290" r:id="rId37"/>
    <p:sldId id="291" r:id="rId38"/>
    <p:sldId id="292" r:id="rId39"/>
    <p:sldId id="293" r:id="rId40"/>
    <p:sldId id="294" r:id="rId41"/>
    <p:sldId id="295" r:id="rId42"/>
    <p:sldId id="313" r:id="rId43"/>
    <p:sldId id="300" r:id="rId44"/>
    <p:sldId id="314" r:id="rId45"/>
    <p:sldId id="296" r:id="rId46"/>
    <p:sldId id="297" r:id="rId47"/>
    <p:sldId id="298" r:id="rId48"/>
    <p:sldId id="299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26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0CADE-CF5E-5BBC-D5D1-456A00F08C66}" v="15" dt="2023-01-30T10:53:55.489"/>
    <p1510:client id="{F024BE6E-4935-966A-0399-776A75D171AA}" v="1" dt="2023-01-30T12:26:45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 snapToObjects="1">
      <p:cViewPr varScale="1">
        <p:scale>
          <a:sx n="75" d="100"/>
          <a:sy n="75" d="100"/>
        </p:scale>
        <p:origin x="77" y="278"/>
      </p:cViewPr>
      <p:guideLst/>
    </p:cSldViewPr>
  </p:slideViewPr>
  <p:outlineViewPr>
    <p:cViewPr>
      <p:scale>
        <a:sx n="33" d="100"/>
        <a:sy n="33" d="100"/>
      </p:scale>
      <p:origin x="0" y="-191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80019-DB7B-4075-9BFE-D8A019463F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2E25-9EC7-4A4F-83DD-8F87BC70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2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2E25-9EC7-4A4F-83DD-8F87BC701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8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Column Headers: Competing Renewal Application Status and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</a:rPr>
              <a:t>Row 1: Not submitting a Competing Renewal application - Submit a Final RPPR no later than 120 days from the project period end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</a:rPr>
              <a:t>Row 2: Submitting </a:t>
            </a:r>
            <a:r>
              <a:rPr lang="en-US" sz="1200" dirty="0">
                <a:effectLst/>
              </a:rPr>
              <a:t>a Competing Renewal application - Submit an Interim RPPR no later than 120 days from the project period end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Funded: </a:t>
            </a:r>
            <a:r>
              <a:rPr lang="en-US" sz="1200" dirty="0">
                <a:effectLst/>
              </a:rPr>
              <a:t>The Interim RPPR is accepted as the annual RPPR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Funded: </a:t>
            </a:r>
            <a:r>
              <a:rPr lang="en-US" sz="1200" dirty="0">
                <a:effectLst/>
              </a:rPr>
              <a:t>The Interim RPPR is accepted as the Final RPPR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2E25-9EC7-4A4F-83DD-8F87BC701B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1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AEC4CF-1F86-F346-9841-EE06F14581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C979A-53C0-5049-BC12-B740E6D97959}"/>
              </a:ext>
            </a:extLst>
          </p:cNvPr>
          <p:cNvSpPr/>
          <p:nvPr userDrawn="1"/>
        </p:nvSpPr>
        <p:spPr>
          <a:xfrm>
            <a:off x="0" y="5600678"/>
            <a:ext cx="12192000" cy="125732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A9B90-C208-534C-AB01-309BD687A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8469"/>
            <a:ext cx="9144000" cy="2171493"/>
          </a:xfr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4800" b="0" i="0">
                <a:latin typeface="Avenir Light" panose="020B0402020203020204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2A3D6-DE7E-C645-A54B-FD5F7C28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71760" y="6060676"/>
            <a:ext cx="1660261" cy="365125"/>
          </a:xfr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era.nih.gov</a:t>
            </a: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6756E5-192C-6841-B107-633C03EAEB6A}"/>
              </a:ext>
            </a:extLst>
          </p:cNvPr>
          <p:cNvSpPr/>
          <p:nvPr userDrawn="1"/>
        </p:nvSpPr>
        <p:spPr>
          <a:xfrm>
            <a:off x="3749488" y="4091930"/>
            <a:ext cx="4693023" cy="7526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8A8E5-B144-3645-9016-FAD526DC86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4223466"/>
            <a:ext cx="9144000" cy="5082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venir Light" panose="020B0402020203020204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DAY, YEAR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E651F3F-43D8-F84D-B25D-F724E5D69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979" y="5850345"/>
            <a:ext cx="973113" cy="7857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2AA1F2-77E1-C944-B1BB-8AE8D1635DFE}"/>
              </a:ext>
            </a:extLst>
          </p:cNvPr>
          <p:cNvSpPr/>
          <p:nvPr userDrawn="1"/>
        </p:nvSpPr>
        <p:spPr>
          <a:xfrm>
            <a:off x="5080746" y="1070005"/>
            <a:ext cx="2030506" cy="134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4EF9-6DA5-1045-9EA8-404E839B1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81CFF-AA7E-5244-9A7C-2EEFC837E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5D5B2-60B3-D94E-80A6-565C3861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5806-2413-C548-8ADA-1F2C2DAC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CB48B-B084-0747-8416-143362E7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D5B74-6FA6-814E-ADC2-DF0BED55CCC1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B9392-2B9F-ED4F-B1A5-487F950E7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7869" y="365125"/>
            <a:ext cx="822463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57B0D-3FD6-6744-85E2-C1176247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35794-5BB9-AF4E-8C2D-CC959017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446D4-5FC6-194C-AAD8-76B202B9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3DA9-AB3C-914D-9D2B-799469CE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F02D-DCE1-AA47-9548-A4A439CD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D4D0-341A-5741-B301-2DEC82A5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77C33-B4E3-7D42-BBCE-4DEE4D82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FBA6-3529-F947-885B-94662B61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D9B5CF-3D40-9D42-AA29-D5826645BCC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5DDA0-246D-8647-9954-AC1CB4220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59009"/>
            <a:ext cx="10515600" cy="285273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4800" b="0" i="0"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25D94-E022-7343-B77F-8FC5B0CFC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1860-5372-6B42-BF44-CCA14DC6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A7585460-8885-7646-BC93-E5A7F1B68170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48B31-6DB8-8746-9B11-559D8035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123BD-AAAA-9342-B0AA-CE1E93B8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FDC40157-BB77-F747-A8EF-7EA9247B62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98104-ECE9-D545-A824-C1AC18527283}"/>
              </a:ext>
            </a:extLst>
          </p:cNvPr>
          <p:cNvSpPr/>
          <p:nvPr userDrawn="1"/>
        </p:nvSpPr>
        <p:spPr>
          <a:xfrm>
            <a:off x="5080746" y="1070005"/>
            <a:ext cx="2030506" cy="134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63D7-26F6-794E-AEB6-389A28086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7F531-D88F-BF46-A568-D827B1499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69" y="1825625"/>
            <a:ext cx="56719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0840E-A003-CC47-9120-2F30CA50A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19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8C681-1EC1-8F42-90E8-008B09F2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032E6-CC9B-BB4A-ADD9-CABAD7CF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E47B0-E010-1D4E-9FE9-7A8BE526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8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01B5-7835-DB47-B910-B9A36642B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485" y="365125"/>
            <a:ext cx="114736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61FD2-E20E-2442-8D83-65F56140A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486" y="1681163"/>
            <a:ext cx="56270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64AE3-53E3-7C40-B224-B861644D1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486" y="2505075"/>
            <a:ext cx="56270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9A033-C8F6-B94D-9702-DD307C12E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719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B38B4-1CC3-C345-AB59-D4A70FCEF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7193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D87F8-B2D5-A049-B9CD-5BF01277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85" y="6356350"/>
            <a:ext cx="2743200" cy="365125"/>
          </a:xfrm>
        </p:spPr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FA831-C303-C845-A49C-EDB8BB6F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B7F9B-04F1-6046-9D4F-37BA7AFE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76C0-FB94-2E49-A4F8-EB7BD2890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B3B79-2DB1-C141-90E5-9135EE05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602AA-7232-614E-803E-17B53795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2E4D9-B3B8-4046-BFD6-62C63501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72EA6-7D91-964D-B9ED-333C805D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5422E-309D-6B46-ADC1-6C23842B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4FE98-1D9C-4A40-AA2C-E4C73255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D998-FB27-954D-AC4D-76FD4E8D7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69" y="457201"/>
            <a:ext cx="442415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181B-C690-7F4F-808A-2023DC63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6094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69830-D8E9-C748-840A-B6AB91679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2297112"/>
            <a:ext cx="4424156" cy="3563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4C62-D5A3-AB49-9F0A-3C870008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FC06C-8B16-4A4A-9646-2A3CFF58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45125-F2A5-F948-9D6E-2CCFFDE9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8CFD-2CCA-9A46-A060-6B448C7ED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70" y="457200"/>
            <a:ext cx="442415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F8316-130B-7540-A266-5593BC55D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6609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96292-CB4E-EF41-8C4B-B45ED526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2301081"/>
            <a:ext cx="4424156" cy="35599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BEB98-E4DF-404F-AB68-FF33BA83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88656-8669-5142-970A-63B3BA8B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47AE0-6632-FC4C-8799-26A2186D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9BE35-AAA6-5343-AE61-746E197D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365125"/>
            <a:ext cx="11499574" cy="1325563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8841A-4ABC-914F-A90C-91A93487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69" y="1825625"/>
            <a:ext cx="11499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5705-14AC-6A40-A31F-B122DE44F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86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5460-8885-7646-BC93-E5A7F1B6817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96F4-1EA9-1C49-826F-5E5050984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era.nih.gov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78A7-D0C9-BE44-911C-EB3D14702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09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83F0D-EE39-8340-9E44-3AA690FCF588}"/>
              </a:ext>
            </a:extLst>
          </p:cNvPr>
          <p:cNvSpPr/>
          <p:nvPr userDrawn="1"/>
        </p:nvSpPr>
        <p:spPr>
          <a:xfrm>
            <a:off x="347869" y="140962"/>
            <a:ext cx="2030506" cy="134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200" baseline="0">
          <a:solidFill>
            <a:schemeClr val="accent5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.nih.gov/files/eRA_Commons_Roles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054C-5890-F541-9FE7-237BAB403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6739"/>
            <a:ext cx="9144000" cy="2726422"/>
          </a:xfrm>
        </p:spPr>
        <p:txBody>
          <a:bodyPr>
            <a:normAutofit/>
          </a:bodyPr>
          <a:lstStyle/>
          <a:p>
            <a:r>
              <a:rPr lang="en-US" dirty="0">
                <a:latin typeface="Avenir Light"/>
                <a:ea typeface="Tahoma"/>
                <a:cs typeface="Tahoma"/>
              </a:rPr>
              <a:t>2023 NIH Grants Conference</a:t>
            </a:r>
            <a:br>
              <a:rPr lang="en-US" dirty="0"/>
            </a:br>
            <a:r>
              <a:rPr lang="en-US" sz="4000" dirty="0">
                <a:latin typeface="Avenir Light"/>
                <a:ea typeface="Tahoma"/>
                <a:cs typeface="Tahoma"/>
              </a:rPr>
              <a:t>The Shared Path of eRA Commons </a:t>
            </a:r>
            <a:br>
              <a:rPr lang="en-US" sz="4000" dirty="0"/>
            </a:br>
            <a:r>
              <a:rPr lang="en-US" sz="4000">
                <a:latin typeface="Avenir Light"/>
                <a:ea typeface="Tahoma"/>
                <a:cs typeface="Tahoma"/>
              </a:rPr>
              <a:t>and the Grant Process</a:t>
            </a:r>
            <a:endParaRPr lang="en-US">
              <a:latin typeface="Avenir Light"/>
              <a:ea typeface="Tahoma"/>
              <a:cs typeface="Taho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0D87A-B114-CF44-8355-46374E345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2, 2023</a:t>
            </a:r>
          </a:p>
        </p:txBody>
      </p:sp>
      <p:pic>
        <p:nvPicPr>
          <p:cNvPr id="5" name="Picture 4" descr="NIH Logo">
            <a:extLst>
              <a:ext uri="{FF2B5EF4-FFF2-40B4-BE49-F238E27FC236}">
                <a16:creationId xmlns:a16="http://schemas.microsoft.com/office/drawing/2014/main" id="{E6418962-925E-1BD8-FDD7-933DD0AC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08" y="5965433"/>
            <a:ext cx="3498493" cy="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Status Search Results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031E455-FDA6-4395-B947-63C4A5E3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68" y="4562712"/>
            <a:ext cx="11499573" cy="156966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+mn-lt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Available actions are found under the 3-dot ellipses icon.  The available actions listed will depend on the status of the application and/or award.</a:t>
            </a:r>
          </a:p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5" descr="SO Status Search Results Screen">
            <a:extLst>
              <a:ext uri="{FF2B5EF4-FFF2-40B4-BE49-F238E27FC236}">
                <a16:creationId xmlns:a16="http://schemas.microsoft.com/office/drawing/2014/main" id="{09B93BAD-9653-4204-A113-F171DA6B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" y="1978550"/>
            <a:ext cx="11634582" cy="22963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3DD49B-80ED-460F-9E2E-46628B83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3692" y="3582097"/>
            <a:ext cx="411061" cy="192947"/>
          </a:xfrm>
          <a:prstGeom prst="roundRect">
            <a:avLst>
              <a:gd name="adj" fmla="val 4757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</a:t>
            </a:r>
            <a:r>
              <a:rPr lang="en-US" dirty="0">
                <a:solidFill>
                  <a:srgbClr val="006863"/>
                </a:solidFill>
              </a:rPr>
              <a:t>Detailed</a:t>
            </a:r>
            <a:r>
              <a:rPr lang="en-US" dirty="0"/>
              <a:t> Status Information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031E455-FDA6-4395-B947-63C4A5E3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68" y="4562712"/>
            <a:ext cx="11499573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Select the </a:t>
            </a:r>
            <a:r>
              <a:rPr lang="en-US" sz="2400" i="1" dirty="0">
                <a:solidFill>
                  <a:schemeClr val="accent2"/>
                </a:solidFill>
                <a:latin typeface="+mn-lt"/>
                <a:cs typeface="Arial" charset="0"/>
              </a:rPr>
              <a:t>Application ID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 link to view detailed status information for </a:t>
            </a:r>
            <a:r>
              <a:rPr lang="en-US" sz="2400">
                <a:solidFill>
                  <a:schemeClr val="accent2"/>
                </a:solidFill>
                <a:latin typeface="+mn-lt"/>
                <a:cs typeface="Arial" charset="0"/>
              </a:rPr>
              <a:t>that application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.</a:t>
            </a:r>
          </a:p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5" descr="SO Status Search Results Screen">
            <a:extLst>
              <a:ext uri="{FF2B5EF4-FFF2-40B4-BE49-F238E27FC236}">
                <a16:creationId xmlns:a16="http://schemas.microsoft.com/office/drawing/2014/main" id="{09B93BAD-9653-4204-A113-F171DA6B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" y="1978550"/>
            <a:ext cx="11634582" cy="22963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3DD49B-80ED-460F-9E2E-46628B83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229" y="3582097"/>
            <a:ext cx="1149292" cy="192947"/>
          </a:xfrm>
          <a:prstGeom prst="roundRect">
            <a:avLst>
              <a:gd name="adj" fmla="val 4757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Status Information</a:t>
            </a:r>
          </a:p>
        </p:txBody>
      </p:sp>
      <p:pic>
        <p:nvPicPr>
          <p:cNvPr id="4" name="Picture 3" descr="Details Status Information screen">
            <a:extLst>
              <a:ext uri="{FF2B5EF4-FFF2-40B4-BE49-F238E27FC236}">
                <a16:creationId xmlns:a16="http://schemas.microsoft.com/office/drawing/2014/main" id="{3F35D733-21F2-44F7-B9E4-ADE60E7D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03" y="1520430"/>
            <a:ext cx="8331994" cy="505181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A031E455-FDA6-4395-B947-63C4A5E3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46" y="2322615"/>
            <a:ext cx="1887523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charset="0"/>
              </a:rPr>
              <a:t>NIH Contacts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7A524B0-6752-4DE4-81E2-DD542DAFE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46" y="3495177"/>
            <a:ext cx="1887523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Updates</a:t>
            </a:r>
            <a:endParaRPr lang="en-US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663FD7E-27A3-49EB-B8AF-037D5C76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46" y="4570366"/>
            <a:ext cx="1887523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Help Resources</a:t>
            </a:r>
            <a:endParaRPr lang="en-US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70449F1-3423-4375-8DB9-8C4ABBA2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136" y="1637319"/>
            <a:ext cx="1887523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Text Filter</a:t>
            </a:r>
            <a:endParaRPr lang="en-US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CADAEEA-89EA-4EB3-8413-D6BF01D1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031" y="2038934"/>
            <a:ext cx="1887523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Control Buttons</a:t>
            </a:r>
            <a:endParaRPr lang="en-US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9F79D8-092E-436C-8997-454D94F43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2082" y="1895912"/>
            <a:ext cx="1955498" cy="14177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56B674-F4AF-4952-93A3-DD026D55E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2081" y="3338818"/>
            <a:ext cx="1955500" cy="8053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858F07-1A24-4D16-AFE4-7346F9E36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2080" y="4169328"/>
            <a:ext cx="1955502" cy="13255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C31836-6EBD-4621-BA95-C4C89BECE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3825" y="2081595"/>
            <a:ext cx="2046913" cy="2494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DA1726-F3DF-4A7D-83E9-CB8810AA8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2606" y="2073203"/>
            <a:ext cx="1437312" cy="2494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E208-3B89-4F4D-9866-49C62901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kern="1200" dirty="0">
                <a:solidFill>
                  <a:srgbClr val="006863"/>
                </a:solidFill>
                <a:latin typeface="+mj-lt"/>
                <a:ea typeface="+mj-ea"/>
                <a:cs typeface="+mj-cs"/>
              </a:rPr>
              <a:t>Detailed Status Information: Documents/Review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5EA2-E048-774F-B1C4-177892C8A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41972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Check the Application Image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The Notice of Award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Just-in-Time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Check Review Information and IC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Check Review Outcomes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Summary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Impact Score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Percentile Score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More…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Verify NI &amp; ESI status at time of application submission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Check Reference Letters for Application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etailed Status Information: Documents/Review Info">
            <a:extLst>
              <a:ext uri="{FF2B5EF4-FFF2-40B4-BE49-F238E27FC236}">
                <a16:creationId xmlns:a16="http://schemas.microsoft.com/office/drawing/2014/main" id="{757891D4-18AD-4E0D-BD47-89A26890A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1516239"/>
            <a:ext cx="6019331" cy="38222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BC16436-D69D-4D2E-A271-285D1D19C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5203">
            <a:off x="3765480" y="2304201"/>
            <a:ext cx="1728132" cy="455802"/>
          </a:xfrm>
          <a:prstGeom prst="rightArrow">
            <a:avLst>
              <a:gd name="adj1" fmla="val 50000"/>
              <a:gd name="adj2" fmla="val 1052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14036D0-AAE4-442C-9AFB-6C3F66FB8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8475" y="4103208"/>
            <a:ext cx="1728132" cy="455802"/>
          </a:xfrm>
          <a:prstGeom prst="rightArrow">
            <a:avLst>
              <a:gd name="adj1" fmla="val 50000"/>
              <a:gd name="adj2" fmla="val 1052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B15E-B592-E141-8388-990805B6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In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6339C-DA65-0941-955D-EFFE63127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863"/>
                </a:solidFill>
              </a:rPr>
              <a:t>What is Just In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6233D-8919-4C42-A9FB-07E6C7569D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Allows an applicant organization to submit additional grant application information after the completion of the peer review, and prior to funding.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CBCA6-BE93-E24F-8300-540F600B9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6863"/>
                </a:solidFill>
              </a:rPr>
              <a:t>When to Respond to the Just In Time Link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3828C-EC26-7F4F-B776-A0DBA8E85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Applicants should never submit JIT info until specifically requested to do so by NIH. A JIT link or request from NIH are not indications that a grant award will be made.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Other Support File, Budget Upload, Other Upload, Institutional Review Board (IRB) Date, Human Subject Education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PD/PI can save info in Commons, but only SO can submit JIT info to NIH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Must be PDF format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B15E-B592-E141-8388-990805B6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In Time – SO Search Screen</a:t>
            </a:r>
          </a:p>
        </p:txBody>
      </p:sp>
      <p:pic>
        <p:nvPicPr>
          <p:cNvPr id="16" name="Picture 15" descr="Just in Time Search screen">
            <a:extLst>
              <a:ext uri="{FF2B5EF4-FFF2-40B4-BE49-F238E27FC236}">
                <a16:creationId xmlns:a16="http://schemas.microsoft.com/office/drawing/2014/main" id="{21B39531-25CD-4970-B84A-8FF7FB0A8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41"/>
          <a:stretch/>
        </p:blipFill>
        <p:spPr>
          <a:xfrm>
            <a:off x="370485" y="1826093"/>
            <a:ext cx="7419975" cy="478696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C41018-6E50-4628-878B-CF64C801E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15" y="2133600"/>
            <a:ext cx="4131327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3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6B15E-B592-E141-8388-990805B6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Just In Time – Submit Screen (SO &amp; PI)</a:t>
            </a:r>
          </a:p>
        </p:txBody>
      </p:sp>
      <p:pic>
        <p:nvPicPr>
          <p:cNvPr id="5" name="Picture 4" descr="JIT Submit Screen for SO and PI">
            <a:extLst>
              <a:ext uri="{FF2B5EF4-FFF2-40B4-BE49-F238E27FC236}">
                <a16:creationId xmlns:a16="http://schemas.microsoft.com/office/drawing/2014/main" id="{1BAD61A6-AF10-4368-AE5C-27880F198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1510"/>
          <a:stretch/>
        </p:blipFill>
        <p:spPr>
          <a:xfrm>
            <a:off x="5041347" y="168123"/>
            <a:ext cx="6219825" cy="65374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8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B15E-B592-E141-8388-990805B6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Profile (PPF)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6339C-DA65-0941-955D-EFFE63127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863"/>
                </a:solidFill>
              </a:rPr>
              <a:t>What is the Personal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6233D-8919-4C42-A9FB-07E6C7569D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Central repository for individual user information</a:t>
            </a:r>
          </a:p>
          <a:p>
            <a:r>
              <a:rPr lang="en-US" sz="3200" dirty="0"/>
              <a:t>Individual Commons users are responsible for keeping their profile information accurate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CBCA6-BE93-E24F-8300-540F600B9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6863"/>
                </a:solidFill>
              </a:rPr>
              <a:t>What Information is stored on the PPF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3828C-EC26-7F4F-B776-A0DBA8E85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Includes information such as:</a:t>
            </a:r>
          </a:p>
          <a:p>
            <a:pPr lvl="1"/>
            <a:r>
              <a:rPr lang="en-US" sz="2400" dirty="0"/>
              <a:t>Name</a:t>
            </a:r>
          </a:p>
          <a:p>
            <a:pPr lvl="1"/>
            <a:r>
              <a:rPr lang="en-US" sz="2400" dirty="0"/>
              <a:t>Demographics (important for Trainees)</a:t>
            </a:r>
          </a:p>
          <a:p>
            <a:pPr lvl="1"/>
            <a:r>
              <a:rPr lang="en-US" sz="2400" dirty="0"/>
              <a:t>Employment history (important for COI)</a:t>
            </a:r>
          </a:p>
          <a:p>
            <a:pPr lvl="1"/>
            <a:r>
              <a:rPr lang="en-US" sz="2400" dirty="0"/>
              <a:t>Education (important for NSI &amp; ESI)</a:t>
            </a:r>
          </a:p>
          <a:p>
            <a:pPr lvl="1"/>
            <a:r>
              <a:rPr lang="en-US" sz="2400" dirty="0"/>
              <a:t>Reference Letters</a:t>
            </a:r>
          </a:p>
          <a:p>
            <a:pPr lvl="1"/>
            <a:r>
              <a:rPr lang="en-US" sz="2400" dirty="0"/>
              <a:t>Publications</a:t>
            </a:r>
          </a:p>
          <a:p>
            <a:r>
              <a:rPr lang="en-US" sz="2800" dirty="0"/>
              <a:t>Very few staff members at NIH have access to change information 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34EDE-C9F0-41AB-9E4B-DC43AF736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04" y="4591234"/>
            <a:ext cx="1790700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A0709-819D-4130-A366-3F5BBCA1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54" y="4646852"/>
            <a:ext cx="1846023" cy="1846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C9FC8-DB22-4B13-B540-2206EAAB2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27" y="51054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29B7-22DA-5343-884F-02D10D1B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Profile 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EF7AB-7BAE-C649-8181-ADF720C0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Verify information submitted in grant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Send you agency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aggregate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Determine eligibility for New Investigator and Early Stage Investigator (ESI)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Determine a reviewer’s eligibility for the Continuous Submission application submission policy</a:t>
            </a:r>
          </a:p>
          <a:p>
            <a:endParaRPr lang="en-US" dirty="0"/>
          </a:p>
        </p:txBody>
      </p:sp>
      <p:pic>
        <p:nvPicPr>
          <p:cNvPr id="5" name="Picture 2" title="Personal Profile Screen ">
            <a:extLst>
              <a:ext uri="{FF2B5EF4-FFF2-40B4-BE49-F238E27FC236}">
                <a16:creationId xmlns:a16="http://schemas.microsoft.com/office/drawing/2014/main" id="{60936657-8E28-446C-8364-CBC943EA02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866938"/>
            <a:ext cx="6661150" cy="4584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8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29B7-22DA-5343-884F-02D10D1B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Your Personal Profile 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EF7AB-7BAE-C649-8181-ADF720C0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PPF will show areas that need attention.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data will be saved if required information is missing.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navigate away from page until all required information is completed.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Leaving the page before all required information is completed, means changes will be lost</a:t>
            </a:r>
            <a:endParaRPr lang="en-US" dirty="0"/>
          </a:p>
        </p:txBody>
      </p:sp>
      <p:pic>
        <p:nvPicPr>
          <p:cNvPr id="7" name="Content Placeholder 6" descr="Personal Profile Screen showing errors or incomplete information">
            <a:extLst>
              <a:ext uri="{FF2B5EF4-FFF2-40B4-BE49-F238E27FC236}">
                <a16:creationId xmlns:a16="http://schemas.microsoft.com/office/drawing/2014/main" id="{7AE2C25D-D174-4FF3-8121-1585857AF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780886"/>
            <a:ext cx="6661150" cy="47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Anastasiya Hardison</a:t>
            </a:r>
          </a:p>
          <a:p>
            <a:pPr lvl="1"/>
            <a:r>
              <a:rPr lang="en-US" dirty="0"/>
              <a:t>Customer Relation Manager for Applicant/Awardees Tools &amp; Solutions</a:t>
            </a:r>
          </a:p>
        </p:txBody>
      </p:sp>
    </p:spTree>
    <p:extLst>
      <p:ext uri="{BB962C8B-B14F-4D97-AF65-F5344CB8AC3E}">
        <p14:creationId xmlns:p14="http://schemas.microsoft.com/office/powerpoint/2010/main" val="10403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B15E-B592-E141-8388-990805B6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Profile (IPF)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6339C-DA65-0941-955D-EFFE63127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863"/>
                </a:solidFill>
              </a:rPr>
              <a:t>What is the Institution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6233D-8919-4C42-A9FB-07E6C7569D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Central repository for registered organization information </a:t>
            </a:r>
          </a:p>
          <a:p>
            <a:r>
              <a:rPr lang="en-US" sz="3200" dirty="0"/>
              <a:t>Each organization establishes and maintains their organization’s profile data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CBCA6-BE93-E24F-8300-540F600B9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6863"/>
                </a:solidFill>
              </a:rPr>
              <a:t>Who accesses the IPF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3828C-EC26-7F4F-B776-A0DBA8E85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Depending on their role, users can view and/or update Institution Profile information</a:t>
            </a:r>
          </a:p>
          <a:p>
            <a:pPr lvl="1"/>
            <a:r>
              <a:rPr lang="en-US" sz="2800" dirty="0"/>
              <a:t>Only SOs can edit IPF information</a:t>
            </a:r>
          </a:p>
          <a:p>
            <a:pPr lvl="1"/>
            <a:r>
              <a:rPr lang="en-US" sz="2800" dirty="0"/>
              <a:t>IPF displayed as a read-only page for users affiliated to the institution</a:t>
            </a:r>
          </a:p>
          <a:p>
            <a:pPr lvl="1"/>
            <a:r>
              <a:rPr lang="en-US" sz="2800" dirty="0"/>
              <a:t>Includes two sections: Basic and Assurances &amp; Certifications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6FB5DD-8AA0-463B-A52B-24775EA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09" y="4347369"/>
            <a:ext cx="2773067" cy="25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29B7-22DA-5343-884F-02D10D1B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Profile 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EF7AB-7BAE-C649-8181-ADF720C0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Basic: general information about the institution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Name, address, Institution Contact information, list of Signing Officials,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Assurances &amp; Certifications: data elements that comprise assurance/certification information about an institution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List of certifications </a:t>
            </a:r>
            <a:br>
              <a:rPr lang="en-US" sz="2000" dirty="0"/>
            </a:br>
            <a:r>
              <a:rPr lang="en-US" sz="2000" dirty="0"/>
              <a:t>(e.g., Financial Conflict of </a:t>
            </a:r>
            <a:br>
              <a:rPr lang="en-US" sz="2000" dirty="0"/>
            </a:br>
            <a:r>
              <a:rPr lang="en-US" sz="2000" dirty="0"/>
              <a:t>Interest, Human Subjects </a:t>
            </a:r>
            <a:br>
              <a:rPr lang="en-US" sz="2000" dirty="0"/>
            </a:br>
            <a:r>
              <a:rPr lang="en-US" sz="2000" dirty="0"/>
              <a:t>Research, Vertebrate </a:t>
            </a:r>
            <a:br>
              <a:rPr lang="en-US" sz="2000" dirty="0"/>
            </a:br>
            <a:r>
              <a:rPr lang="en-US" sz="2000" dirty="0"/>
              <a:t>Animals,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2" title="IPF Screen">
            <a:extLst>
              <a:ext uri="{FF2B5EF4-FFF2-40B4-BE49-F238E27FC236}">
                <a16:creationId xmlns:a16="http://schemas.microsoft.com/office/drawing/2014/main" id="{EAA1DC5D-AF5D-4A84-942D-F3C9A28DC4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760486"/>
            <a:ext cx="6661150" cy="47972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8549FFE3-6067-4204-B6EF-7E17AC8B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832" y="4564813"/>
            <a:ext cx="1887523" cy="646331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SAM Registration Expiration</a:t>
            </a:r>
            <a:endParaRPr lang="en-US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3C426C-9319-4B4D-9A7B-E9C46EE05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3188" y="3848862"/>
            <a:ext cx="1553171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00831F-1088-4641-97DB-F7BA6D6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327009" y="4218194"/>
            <a:ext cx="218114" cy="346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9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Commons User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11499574" cy="4806092"/>
          </a:xfrm>
        </p:spPr>
        <p:txBody>
          <a:bodyPr>
            <a:normAutofit/>
          </a:bodyPr>
          <a:lstStyle/>
          <a:p>
            <a:r>
              <a:rPr lang="en-US" sz="3600" dirty="0"/>
              <a:t>The functions that a user can perform in the Commons are based on the role(s) assigned to their Commons account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Full, printable list of eRA Commons roles with descriptions: </a:t>
            </a:r>
          </a:p>
          <a:p>
            <a:pPr lvl="1"/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https://www.era.nih.gov/files/eRA_Commons_Roles.pdf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60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eRA Commons User Roles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3F2A7-71CD-48D4-9392-28B29C5199FA}"/>
              </a:ext>
            </a:extLst>
          </p:cNvPr>
          <p:cNvSpPr txBox="1">
            <a:spLocks/>
          </p:cNvSpPr>
          <p:nvPr/>
        </p:nvSpPr>
        <p:spPr>
          <a:xfrm>
            <a:off x="384221" y="1752600"/>
            <a:ext cx="3276600" cy="372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Administrative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SO – Signing Official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AO – Administrative Official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AA – Account Administrator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BO – Business Official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ASST – Assistant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ASSIST Access Maintainer Role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E87D78-9308-4FF8-8A8D-953352647C69}"/>
              </a:ext>
            </a:extLst>
          </p:cNvPr>
          <p:cNvSpPr txBox="1">
            <a:spLocks/>
          </p:cNvSpPr>
          <p:nvPr/>
        </p:nvSpPr>
        <p:spPr>
          <a:xfrm>
            <a:off x="4459224" y="1690688"/>
            <a:ext cx="3273552" cy="434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Scientific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Graduate Student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IAR – Internet Assisted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PI - Principal Investigator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Post-Doc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Project Personnel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Scientist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Sponsor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Trainee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Undergraduate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52EFC5-7268-4124-9E8A-F2F13AFD8A5A}"/>
              </a:ext>
            </a:extLst>
          </p:cNvPr>
          <p:cNvSpPr txBox="1">
            <a:spLocks/>
          </p:cNvSpPr>
          <p:nvPr/>
        </p:nvSpPr>
        <p:spPr>
          <a:xfrm>
            <a:off x="8428615" y="1690687"/>
            <a:ext cx="3273552" cy="434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FCOI (Financial Conflict of Interest)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FCOI_ASST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FCOI_VIEW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FSR (Financial Status Reporter)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PACR (Public Access Compliance Role)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OLAW (Reporting Animal Welfare)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83C631-7A63-4776-8691-056E4E82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42310" y="85144"/>
            <a:ext cx="2307180" cy="1752600"/>
            <a:chOff x="4495800" y="1298910"/>
            <a:chExt cx="2696848" cy="2286000"/>
          </a:xfrm>
        </p:grpSpPr>
        <p:pic>
          <p:nvPicPr>
            <p:cNvPr id="10" name="Picture 9" descr="roles stickmen">
              <a:extLst>
                <a:ext uri="{FF2B5EF4-FFF2-40B4-BE49-F238E27FC236}">
                  <a16:creationId xmlns:a16="http://schemas.microsoft.com/office/drawing/2014/main" id="{69A5DC13-C121-4FC6-B178-8C08D8D9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298910"/>
              <a:ext cx="2696848" cy="2286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0C40AF-8AFF-401C-B506-E28656455050}"/>
                </a:ext>
              </a:extLst>
            </p:cNvPr>
            <p:cNvSpPr txBox="1"/>
            <p:nvPr/>
          </p:nvSpPr>
          <p:spPr>
            <a:xfrm rot="20193527">
              <a:off x="4569776" y="1625973"/>
              <a:ext cx="476305" cy="361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C3B57C-06AD-4EE7-A286-FD0A6D7BA0E8}"/>
                </a:ext>
              </a:extLst>
            </p:cNvPr>
            <p:cNvSpPr txBox="1"/>
            <p:nvPr/>
          </p:nvSpPr>
          <p:spPr>
            <a:xfrm rot="1641832">
              <a:off x="6495062" y="1625971"/>
              <a:ext cx="485673" cy="361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05DD5A-329A-45A6-B4B5-CE39B9736E5E}"/>
                </a:ext>
              </a:extLst>
            </p:cNvPr>
            <p:cNvSpPr txBox="1"/>
            <p:nvPr/>
          </p:nvSpPr>
          <p:spPr>
            <a:xfrm rot="21423966">
              <a:off x="5413649" y="1386155"/>
              <a:ext cx="386366" cy="361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PI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836E00-D9B7-4796-B416-F6EEC857C6E4}"/>
                </a:ext>
              </a:extLst>
            </p:cNvPr>
            <p:cNvSpPr txBox="1"/>
            <p:nvPr/>
          </p:nvSpPr>
          <p:spPr>
            <a:xfrm rot="20544353">
              <a:off x="4949478" y="1490062"/>
              <a:ext cx="525023" cy="361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IAR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429690-87ED-48BA-AA39-A997B1FCED95}"/>
                </a:ext>
              </a:extLst>
            </p:cNvPr>
            <p:cNvSpPr txBox="1"/>
            <p:nvPr/>
          </p:nvSpPr>
          <p:spPr>
            <a:xfrm rot="281189">
              <a:off x="5675096" y="1393994"/>
              <a:ext cx="474431" cy="361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C7277-ECEE-4D79-A564-EF172F3F4464}"/>
                </a:ext>
              </a:extLst>
            </p:cNvPr>
            <p:cNvSpPr txBox="1"/>
            <p:nvPr/>
          </p:nvSpPr>
          <p:spPr>
            <a:xfrm rot="1007231">
              <a:off x="6042482" y="1466019"/>
              <a:ext cx="575613" cy="361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1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Official (SO) – Institution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11499574" cy="4806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During Commons registration, an applicant organization designates a Signing Official (SO) </a:t>
            </a:r>
          </a:p>
          <a:p>
            <a:pPr lvl="1"/>
            <a:r>
              <a:rPr lang="en-US" sz="3200" dirty="0"/>
              <a:t>SO has authority to legally bind the organization in grants administration matters </a:t>
            </a:r>
          </a:p>
          <a:p>
            <a:pPr lvl="1"/>
            <a:r>
              <a:rPr lang="en-US" sz="3200" dirty="0"/>
              <a:t>Equivalent to the Authorized Organization Representative (AOR) in Grants.gov</a:t>
            </a:r>
          </a:p>
          <a:p>
            <a:pPr lvl="1"/>
            <a:r>
              <a:rPr lang="en-US" sz="3200" dirty="0"/>
              <a:t>SO is responsible for: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000" dirty="0"/>
              <a:t>maintaining institutional information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000" dirty="0"/>
              <a:t>submitting documents that require signature </a:t>
            </a:r>
            <a:br>
              <a:rPr lang="en-US" sz="3000" dirty="0"/>
            </a:br>
            <a:r>
              <a:rPr lang="en-US" sz="3000" dirty="0"/>
              <a:t>authority to act on behalf of the organization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000" dirty="0"/>
              <a:t>managing accounts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10D2D-87B7-4452-9C7D-C11629D16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18112"/>
            <a:ext cx="287382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Official (SO) – Managing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11499574" cy="48060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Signing Officials (and Account Administrators) have a responsibility to ensure duplicate accounts </a:t>
            </a:r>
            <a:r>
              <a:rPr lang="en-US" sz="3600" b="1" i="1" dirty="0">
                <a:solidFill>
                  <a:srgbClr val="FF0000"/>
                </a:solidFill>
              </a:rPr>
              <a:t>are not </a:t>
            </a:r>
            <a:r>
              <a:rPr lang="en-US" sz="3600" dirty="0"/>
              <a:t>created for users.</a:t>
            </a:r>
          </a:p>
          <a:p>
            <a:r>
              <a:rPr lang="en-US" sz="3600" dirty="0"/>
              <a:t>Users with Scientific roles should only have one (1) eRA Commons account for their entire career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NIH needs to track funded researchers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Used for reviewers to determine Continuous Submission status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Used to determine New/Early Stage Investigator status</a:t>
            </a:r>
          </a:p>
          <a:p>
            <a:r>
              <a:rPr lang="en-US" sz="3600" dirty="0"/>
              <a:t>Before creating new accounts, search across all eRA Commons accounts using 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6A2FB-0E86-40DE-BB2C-A9068CC3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10" y="646735"/>
            <a:ext cx="1043953" cy="1043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AECF1-CFB7-4FCF-B1EC-00D736F6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27" y="630608"/>
            <a:ext cx="1076206" cy="1076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BB226-E414-4CAB-B61F-8EE989CB1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25" y="657840"/>
            <a:ext cx="1021741" cy="10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11499574" cy="480609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Designate more than one Signing Official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Certain Commons actions can only be taken by users with the SO 	role and you will want a back-up</a:t>
            </a:r>
            <a:br>
              <a:rPr lang="en-US" sz="3200" dirty="0"/>
            </a:br>
            <a:endParaRPr lang="en-US" sz="3200" dirty="0"/>
          </a:p>
          <a:p>
            <a:r>
              <a:rPr lang="en-US" sz="3600" dirty="0"/>
              <a:t>Administrators should always check to see if a user already has a Commons account before creating a new account with a scientific role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Ask the person if they already have an account, or search within the 	Commons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000" dirty="0"/>
              <a:t>If a user already has an account with a different organization,</a:t>
            </a:r>
            <a:br>
              <a:rPr lang="en-US" sz="3000" dirty="0"/>
            </a:br>
            <a:r>
              <a:rPr lang="en-US" sz="3000" dirty="0"/>
              <a:t> the SO should affiliate the existing account with the user’s </a:t>
            </a:r>
            <a:br>
              <a:rPr lang="en-US" sz="3000" dirty="0"/>
            </a:br>
            <a:r>
              <a:rPr lang="en-US" sz="3000" dirty="0"/>
              <a:t> new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E9AB6-2FC5-4ADF-A6FC-B60EB5030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99" y="5019674"/>
            <a:ext cx="1838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29B7-22DA-5343-884F-02D10D1B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Delegations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EF7AB-7BAE-C649-8181-ADF720C0D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eRA Commons allows users to give other users permission to do specific actions on their behalf</a:t>
            </a:r>
          </a:p>
          <a:p>
            <a:pPr algn="ctr"/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9264-BDFC-46CC-925B-E3EBF417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Progress Report </a:t>
            </a:r>
            <a:r>
              <a:rPr lang="en-US" sz="3200" dirty="0"/>
              <a:t>(SO, AO, AA to PI)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Progress Report </a:t>
            </a:r>
            <a:r>
              <a:rPr lang="en-US" sz="3200" dirty="0"/>
              <a:t>(PI to ASST)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Sponsor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Personal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Submit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xTrain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7C5BF-2491-43E2-8BF0-66B9D1558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72" y="272083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Delegations Table</a:t>
            </a:r>
          </a:p>
        </p:txBody>
      </p:sp>
      <p:graphicFrame>
        <p:nvGraphicFramePr>
          <p:cNvPr id="4" name="Content Placeholder 3" descr="Delegations Table">
            <a:extLst>
              <a:ext uri="{FF2B5EF4-FFF2-40B4-BE49-F238E27FC236}">
                <a16:creationId xmlns:a16="http://schemas.microsoft.com/office/drawing/2014/main" id="{1BF205C5-55C4-482B-9CBD-FEE56DAB9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853190"/>
              </p:ext>
            </p:extLst>
          </p:nvPr>
        </p:nvGraphicFramePr>
        <p:xfrm>
          <a:off x="312195" y="1348461"/>
          <a:ext cx="11567610" cy="5256240"/>
        </p:xfrm>
        <a:graphic>
          <a:graphicData uri="http://schemas.openxmlformats.org/drawingml/2006/table">
            <a:tbl>
              <a:tblPr firstRow="1" bandRow="1"/>
              <a:tblGrid>
                <a:gridCol w="219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(Name)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it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SO, AA, AO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on behalf </a:t>
                      </a:r>
                    </a:p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a PI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Enables the delegated PI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work on progress reports of another PI – includes Interim and Final RPPR, and HSS requests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within</a:t>
                      </a:r>
                    </a:p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 with ASST or AO role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Enables the authorized user to work on progress reports for the PI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includes Interim and Final RPPR, and HSS requests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SO, AA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 behalf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of Sponsor)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Allows the ASST to access the xTrain module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Allows the ASST to work with the Status module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PPF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Users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within Institution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Enables another user to edit someone else's personal profile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8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Enables the PI to submit RPPR and MYPR reports – now needed for PI if they are to submit Interim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RPPR,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Final RPPR, and HSS Data</a:t>
                      </a:r>
                    </a:p>
                  </a:txBody>
                  <a:tcPr marL="47625" marR="47625" marT="47625" marB="476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xTrain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PI, Sponsor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en-US" sz="16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Enables the ASST to work with the xTrain module </a:t>
                      </a:r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xTRACT</a:t>
                      </a:r>
                      <a:endParaRPr lang="en-US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NCE from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11499574" cy="4806092"/>
          </a:xfrm>
        </p:spPr>
        <p:txBody>
          <a:bodyPr>
            <a:normAutofit/>
          </a:bodyPr>
          <a:lstStyle/>
          <a:p>
            <a:r>
              <a:rPr lang="en-US" sz="3000" dirty="0"/>
              <a:t>Extension link appears in the SO Status Search Results Screen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Click the three-dot ellipses icon to access available action links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4" descr="SO Status Search Results screen showing Extension link under the overflow icon">
            <a:extLst>
              <a:ext uri="{FF2B5EF4-FFF2-40B4-BE49-F238E27FC236}">
                <a16:creationId xmlns:a16="http://schemas.microsoft.com/office/drawing/2014/main" id="{B872E516-B40E-461A-8E55-2D5873CCB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2967652"/>
            <a:ext cx="11502886" cy="197970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FDEB9C-2C7E-4EBF-8127-1D361391C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7248" y="4578813"/>
            <a:ext cx="1090570" cy="286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A8FD1A-484A-42A8-8E02-EA1C3D921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526796" y="4247134"/>
            <a:ext cx="645953" cy="348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AF18-379B-D640-A09D-B94B959A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Path Today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EEE518DC-3F9E-4A66-990C-C433E7C2A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5800" y="5125674"/>
            <a:ext cx="2133600" cy="1301843"/>
          </a:xfrm>
          <a:prstGeom prst="bentUpArrow">
            <a:avLst>
              <a:gd name="adj1" fmla="val 12552"/>
              <a:gd name="adj2" fmla="val 20554"/>
              <a:gd name="adj3" fmla="val 25000"/>
            </a:avLst>
          </a:prstGeom>
          <a:solidFill>
            <a:schemeClr val="accent3"/>
          </a:solidFill>
          <a:ln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974B6-6966-4306-963F-FC916459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78443" y="2781999"/>
            <a:ext cx="1213869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96362-63CF-4EA8-8D68-BE4BAC5D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57086" y="4022560"/>
            <a:ext cx="1256583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79D6DB-B907-426B-8E61-6364CFDAF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57086" y="5284479"/>
            <a:ext cx="1256583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F0720-02B0-4A9B-9821-5A8B85FC2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9147" y="5915438"/>
            <a:ext cx="2925143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B4637B-0E09-4990-BC53-BEEDBC32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689767" y="5284479"/>
            <a:ext cx="1256583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B4729-9AE0-4A78-BB13-3586691EA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689767" y="4022560"/>
            <a:ext cx="1256583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0F86F2-0977-445C-8F90-2D67E9C59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711124" y="2781999"/>
            <a:ext cx="1213869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FFB70E-2DCC-4129-A690-9AA86661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1828" y="2172397"/>
            <a:ext cx="2925143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79A6FA-7C19-4F75-BFBC-2153783C3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43806" y="2781999"/>
            <a:ext cx="1213869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69894-9E8D-4EFE-A09D-E021ABD8D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599764" y="4045245"/>
            <a:ext cx="1301951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178E8A-DE0A-4808-B3CD-94C33964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2449" y="5329847"/>
            <a:ext cx="1256583" cy="151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89FD342-D0FC-4807-8B81-C62BFD8AD903}"/>
              </a:ext>
            </a:extLst>
          </p:cNvPr>
          <p:cNvSpPr/>
          <p:nvPr/>
        </p:nvSpPr>
        <p:spPr>
          <a:xfrm>
            <a:off x="698759" y="2001474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eRA Commons Overview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0DF3D06-91E1-4F4B-B7E2-4CFE1232A335}"/>
              </a:ext>
            </a:extLst>
          </p:cNvPr>
          <p:cNvSpPr/>
          <p:nvPr/>
        </p:nvSpPr>
        <p:spPr>
          <a:xfrm>
            <a:off x="711336" y="3230332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51634"/>
              <a:satOff val="-1080"/>
              <a:lumOff val="6009"/>
              <a:alphaOff val="0"/>
            </a:schemeClr>
          </a:fillRef>
          <a:effectRef idx="2">
            <a:schemeClr val="accent1">
              <a:shade val="50000"/>
              <a:hueOff val="51634"/>
              <a:satOff val="-1080"/>
              <a:lumOff val="60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PI &amp; SO Status Search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E0DC4C5-6DAD-4116-B559-3904BA8EC2FF}"/>
              </a:ext>
            </a:extLst>
          </p:cNvPr>
          <p:cNvSpPr/>
          <p:nvPr/>
        </p:nvSpPr>
        <p:spPr>
          <a:xfrm>
            <a:off x="698759" y="4482872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51634"/>
              <a:satOff val="-1080"/>
              <a:lumOff val="6009"/>
              <a:alphaOff val="0"/>
            </a:schemeClr>
          </a:fillRef>
          <a:effectRef idx="2">
            <a:schemeClr val="accent1">
              <a:shade val="50000"/>
              <a:hueOff val="51634"/>
              <a:satOff val="-1080"/>
              <a:lumOff val="60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Detailed Status Information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0758A8-C9FB-49C1-AD1E-A4C3D4C3EB87}"/>
              </a:ext>
            </a:extLst>
          </p:cNvPr>
          <p:cNvSpPr/>
          <p:nvPr/>
        </p:nvSpPr>
        <p:spPr>
          <a:xfrm>
            <a:off x="698759" y="5735412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3268"/>
              <a:satOff val="-2160"/>
              <a:lumOff val="12018"/>
              <a:alphaOff val="0"/>
            </a:schemeClr>
          </a:fillRef>
          <a:effectRef idx="2">
            <a:schemeClr val="accent1">
              <a:shade val="50000"/>
              <a:hueOff val="103268"/>
              <a:satOff val="-2160"/>
              <a:lumOff val="120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Just in Time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E3E09F9-5AE6-4D6E-AC5A-869E05A98214}"/>
              </a:ext>
            </a:extLst>
          </p:cNvPr>
          <p:cNvSpPr/>
          <p:nvPr/>
        </p:nvSpPr>
        <p:spPr>
          <a:xfrm>
            <a:off x="3577727" y="5735412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54901"/>
              <a:satOff val="-3240"/>
              <a:lumOff val="18027"/>
              <a:alphaOff val="0"/>
            </a:schemeClr>
          </a:fillRef>
          <a:effectRef idx="2">
            <a:schemeClr val="accent1">
              <a:shade val="50000"/>
              <a:hueOff val="154901"/>
              <a:satOff val="-3240"/>
              <a:lumOff val="1802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Personal Profile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447884-6146-4BCB-BD8E-A48D81B88613}"/>
              </a:ext>
            </a:extLst>
          </p:cNvPr>
          <p:cNvSpPr/>
          <p:nvPr/>
        </p:nvSpPr>
        <p:spPr>
          <a:xfrm>
            <a:off x="3577729" y="4482468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309803"/>
              <a:satOff val="-6480"/>
              <a:lumOff val="36054"/>
              <a:alphaOff val="0"/>
            </a:schemeClr>
          </a:fillRef>
          <a:effectRef idx="2">
            <a:schemeClr val="accent1">
              <a:shade val="50000"/>
              <a:hueOff val="309803"/>
              <a:satOff val="-6480"/>
              <a:lumOff val="360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Institutional Profile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F3705B7-7291-4516-80CF-B7228A89F639}"/>
              </a:ext>
            </a:extLst>
          </p:cNvPr>
          <p:cNvSpPr/>
          <p:nvPr/>
        </p:nvSpPr>
        <p:spPr>
          <a:xfrm>
            <a:off x="3577728" y="3220931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58169"/>
              <a:satOff val="-5400"/>
              <a:lumOff val="30045"/>
              <a:alphaOff val="0"/>
            </a:schemeClr>
          </a:fillRef>
          <a:effectRef idx="2">
            <a:schemeClr val="accent1">
              <a:shade val="50000"/>
              <a:hueOff val="258169"/>
              <a:satOff val="-5400"/>
              <a:lumOff val="300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Roles and </a:t>
            </a:r>
            <a:br>
              <a:rPr lang="en-US" sz="2400" kern="1200" dirty="0">
                <a:solidFill>
                  <a:schemeClr val="tx1"/>
                </a:solidFill>
              </a:rPr>
            </a:br>
            <a:r>
              <a:rPr lang="en-US" sz="2400" kern="1200" dirty="0">
                <a:solidFill>
                  <a:schemeClr val="tx1"/>
                </a:solidFill>
              </a:rPr>
              <a:t>Delegations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4D696D-E84B-4124-A862-36B9A649F7FF}"/>
              </a:ext>
            </a:extLst>
          </p:cNvPr>
          <p:cNvSpPr/>
          <p:nvPr/>
        </p:nvSpPr>
        <p:spPr>
          <a:xfrm>
            <a:off x="3577729" y="2001474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309803"/>
              <a:satOff val="-6480"/>
              <a:lumOff val="36054"/>
              <a:alphaOff val="0"/>
            </a:schemeClr>
          </a:fillRef>
          <a:effectRef idx="2">
            <a:schemeClr val="accent1">
              <a:shade val="50000"/>
              <a:hueOff val="309803"/>
              <a:satOff val="-6480"/>
              <a:lumOff val="360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</a:rPr>
              <a:t>NCE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FBE38B9-5B52-435E-BF08-0934D139A479}"/>
              </a:ext>
            </a:extLst>
          </p:cNvPr>
          <p:cNvSpPr/>
          <p:nvPr/>
        </p:nvSpPr>
        <p:spPr>
          <a:xfrm>
            <a:off x="6456701" y="2001474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58169"/>
              <a:satOff val="-5400"/>
              <a:lumOff val="30045"/>
              <a:alphaOff val="0"/>
            </a:schemeClr>
          </a:fillRef>
          <a:effectRef idx="2">
            <a:schemeClr val="accent1">
              <a:shade val="50000"/>
              <a:hueOff val="258169"/>
              <a:satOff val="-5400"/>
              <a:lumOff val="300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</a:rPr>
              <a:t>Administrative Supplement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F9B97E4-ACE7-46A7-9966-04CC267C67BD}"/>
              </a:ext>
            </a:extLst>
          </p:cNvPr>
          <p:cNvSpPr/>
          <p:nvPr/>
        </p:nvSpPr>
        <p:spPr>
          <a:xfrm>
            <a:off x="6456700" y="3181931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06535"/>
              <a:satOff val="-4320"/>
              <a:lumOff val="24036"/>
              <a:alphaOff val="0"/>
            </a:schemeClr>
          </a:fillRef>
          <a:effectRef idx="2">
            <a:schemeClr val="accent1">
              <a:shade val="50000"/>
              <a:hueOff val="206535"/>
              <a:satOff val="-4320"/>
              <a:lumOff val="240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Annual RPPR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972531D-8DAD-4CFB-9D8A-589E8FA9117F}"/>
              </a:ext>
            </a:extLst>
          </p:cNvPr>
          <p:cNvSpPr/>
          <p:nvPr/>
        </p:nvSpPr>
        <p:spPr>
          <a:xfrm>
            <a:off x="6456699" y="4479518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54901"/>
              <a:satOff val="-3240"/>
              <a:lumOff val="18027"/>
              <a:alphaOff val="0"/>
            </a:schemeClr>
          </a:fillRef>
          <a:effectRef idx="2">
            <a:schemeClr val="accent1">
              <a:shade val="50000"/>
              <a:hueOff val="154901"/>
              <a:satOff val="-3240"/>
              <a:lumOff val="1802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Interim  RPPR Final RPPR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4B0EC9B-5DDD-41A2-912D-E5B6271E9545}"/>
              </a:ext>
            </a:extLst>
          </p:cNvPr>
          <p:cNvSpPr/>
          <p:nvPr/>
        </p:nvSpPr>
        <p:spPr>
          <a:xfrm>
            <a:off x="6456699" y="5746580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03268"/>
              <a:satOff val="-2160"/>
              <a:lumOff val="12018"/>
              <a:alphaOff val="0"/>
            </a:schemeClr>
          </a:fillRef>
          <a:effectRef idx="2">
            <a:schemeClr val="accent1">
              <a:shade val="50000"/>
              <a:hueOff val="103268"/>
              <a:satOff val="-2160"/>
              <a:lumOff val="120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Publications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56DC685-F276-4DDA-80D9-8A69B271C738}"/>
              </a:ext>
            </a:extLst>
          </p:cNvPr>
          <p:cNvSpPr/>
          <p:nvPr/>
        </p:nvSpPr>
        <p:spPr>
          <a:xfrm>
            <a:off x="9372600" y="4479518"/>
            <a:ext cx="2377437" cy="1009534"/>
          </a:xfrm>
          <a:custGeom>
            <a:avLst/>
            <a:gdLst>
              <a:gd name="connsiteX0" fmla="*/ 0 w 2377437"/>
              <a:gd name="connsiteY0" fmla="*/ 100953 h 1009534"/>
              <a:gd name="connsiteX1" fmla="*/ 100953 w 2377437"/>
              <a:gd name="connsiteY1" fmla="*/ 0 h 1009534"/>
              <a:gd name="connsiteX2" fmla="*/ 2276484 w 2377437"/>
              <a:gd name="connsiteY2" fmla="*/ 0 h 1009534"/>
              <a:gd name="connsiteX3" fmla="*/ 2377437 w 2377437"/>
              <a:gd name="connsiteY3" fmla="*/ 100953 h 1009534"/>
              <a:gd name="connsiteX4" fmla="*/ 2377437 w 2377437"/>
              <a:gd name="connsiteY4" fmla="*/ 908581 h 1009534"/>
              <a:gd name="connsiteX5" fmla="*/ 2276484 w 2377437"/>
              <a:gd name="connsiteY5" fmla="*/ 1009534 h 1009534"/>
              <a:gd name="connsiteX6" fmla="*/ 100953 w 2377437"/>
              <a:gd name="connsiteY6" fmla="*/ 1009534 h 1009534"/>
              <a:gd name="connsiteX7" fmla="*/ 0 w 2377437"/>
              <a:gd name="connsiteY7" fmla="*/ 908581 h 1009534"/>
              <a:gd name="connsiteX8" fmla="*/ 0 w 2377437"/>
              <a:gd name="connsiteY8" fmla="*/ 100953 h 100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37" h="1009534">
                <a:moveTo>
                  <a:pt x="0" y="100953"/>
                </a:moveTo>
                <a:cubicBezTo>
                  <a:pt x="0" y="45198"/>
                  <a:pt x="45198" y="0"/>
                  <a:pt x="100953" y="0"/>
                </a:cubicBezTo>
                <a:lnTo>
                  <a:pt x="2276484" y="0"/>
                </a:lnTo>
                <a:cubicBezTo>
                  <a:pt x="2332239" y="0"/>
                  <a:pt x="2377437" y="45198"/>
                  <a:pt x="2377437" y="100953"/>
                </a:cubicBezTo>
                <a:lnTo>
                  <a:pt x="2377437" y="908581"/>
                </a:lnTo>
                <a:cubicBezTo>
                  <a:pt x="2377437" y="964336"/>
                  <a:pt x="2332239" y="1009534"/>
                  <a:pt x="2276484" y="1009534"/>
                </a:cubicBezTo>
                <a:lnTo>
                  <a:pt x="100953" y="1009534"/>
                </a:lnTo>
                <a:cubicBezTo>
                  <a:pt x="45198" y="1009534"/>
                  <a:pt x="0" y="964336"/>
                  <a:pt x="0" y="908581"/>
                </a:cubicBezTo>
                <a:lnTo>
                  <a:pt x="0" y="10095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51634"/>
              <a:satOff val="-1080"/>
              <a:lumOff val="6009"/>
              <a:alphaOff val="0"/>
            </a:schemeClr>
          </a:fillRef>
          <a:effectRef idx="2">
            <a:schemeClr val="accent1">
              <a:shade val="50000"/>
              <a:hueOff val="51634"/>
              <a:satOff val="-1080"/>
              <a:lumOff val="60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08" tIns="121008" rIns="121008" bIns="12100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7163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5AB-1813-4D84-857E-8E34C912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NCE from Status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46787-24BC-4FA1-BF8E-93BAC8F157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NCE allows you electronically submit a notification to exercise one-time authority to extend without funds the final budget period of a project period of a grant.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F26B8-884E-47D6-84B5-DA7C796121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Only SOs can submit the NCE notification</a:t>
            </a:r>
          </a:p>
          <a:p>
            <a:r>
              <a:rPr lang="en-US" sz="2800" dirty="0"/>
              <a:t>May be submitted no earlier than 90 days before end of project and no later than project end date</a:t>
            </a:r>
          </a:p>
          <a:p>
            <a:r>
              <a:rPr lang="en-US" sz="2800" dirty="0"/>
              <a:t>Can request extension of 1-12 months, in one-month increments</a:t>
            </a:r>
          </a:p>
          <a:p>
            <a:r>
              <a:rPr lang="en-US" sz="2800" dirty="0"/>
              <a:t>E-mail notification sent to NIH Grants Management staff when SO processes the extension</a:t>
            </a:r>
          </a:p>
        </p:txBody>
      </p:sp>
    </p:spTree>
    <p:extLst>
      <p:ext uri="{BB962C8B-B14F-4D97-AF65-F5344CB8AC3E}">
        <p14:creationId xmlns:p14="http://schemas.microsoft.com/office/powerpoint/2010/main" val="41596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EA5B23-6F7A-4802-8990-24F156F5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NCE Submission Screen</a:t>
            </a:r>
          </a:p>
        </p:txBody>
      </p:sp>
      <p:pic>
        <p:nvPicPr>
          <p:cNvPr id="8" name="Content Placeholder 7" descr="NCE screen">
            <a:extLst>
              <a:ext uri="{FF2B5EF4-FFF2-40B4-BE49-F238E27FC236}">
                <a16:creationId xmlns:a16="http://schemas.microsoft.com/office/drawing/2014/main" id="{069FA1B3-008B-4875-990B-F76086F9E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02980" y="1825624"/>
            <a:ext cx="10586039" cy="485843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6D7C11B-6CDA-48F0-B519-D8A51B13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32" y="2111211"/>
            <a:ext cx="3657600" cy="707886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/>
              <a:t>Choose an extension of 1 to 12 months.</a:t>
            </a:r>
          </a:p>
        </p:txBody>
      </p:sp>
      <p:grpSp>
        <p:nvGrpSpPr>
          <p:cNvPr id="10" name="Group 9" title="Text box with arrow">
            <a:extLst>
              <a:ext uri="{FF2B5EF4-FFF2-40B4-BE49-F238E27FC236}">
                <a16:creationId xmlns:a16="http://schemas.microsoft.com/office/drawing/2014/main" id="{FA8CCDC5-E5C7-4B71-9260-8D454D5570C0}"/>
              </a:ext>
            </a:extLst>
          </p:cNvPr>
          <p:cNvGrpSpPr/>
          <p:nvPr/>
        </p:nvGrpSpPr>
        <p:grpSpPr>
          <a:xfrm>
            <a:off x="5035583" y="4828448"/>
            <a:ext cx="3352801" cy="707886"/>
            <a:chOff x="5410200" y="4294257"/>
            <a:chExt cx="3352801" cy="707886"/>
          </a:xfrm>
        </p:grpSpPr>
        <p:sp>
          <p:nvSpPr>
            <p:cNvPr id="11" name="Text Box 4" descr="New calculated project end date&#10;" title="Text box">
              <a:extLst>
                <a:ext uri="{FF2B5EF4-FFF2-40B4-BE49-F238E27FC236}">
                  <a16:creationId xmlns:a16="http://schemas.microsoft.com/office/drawing/2014/main" id="{0720C644-DE37-48E5-A453-AAA647667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1" y="4294257"/>
              <a:ext cx="2133600" cy="7078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dirty="0"/>
                <a:t>New calculated project end date</a:t>
              </a:r>
            </a:p>
          </p:txBody>
        </p:sp>
        <p:cxnSp>
          <p:nvCxnSpPr>
            <p:cNvPr id="12" name="Straight Arrow Connector 11" title="arrow to new date">
              <a:extLst>
                <a:ext uri="{FF2B5EF4-FFF2-40B4-BE49-F238E27FC236}">
                  <a16:creationId xmlns:a16="http://schemas.microsoft.com/office/drawing/2014/main" id="{CE1A503D-D554-4861-8CE7-C10F9BF7B97D}"/>
                </a:ext>
              </a:extLst>
            </p:cNvPr>
            <p:cNvCxnSpPr/>
            <p:nvPr/>
          </p:nvCxnSpPr>
          <p:spPr>
            <a:xfrm flipH="1">
              <a:off x="5410200" y="4648200"/>
              <a:ext cx="1219201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58F152-FB35-4FAB-B75A-7D5BFB2AE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14" y="2819097"/>
            <a:ext cx="647686" cy="24394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4C54-385B-5841-8E51-66F3BD7B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Approval – </a:t>
            </a:r>
            <a:br>
              <a:rPr lang="en-US" dirty="0"/>
            </a:br>
            <a:r>
              <a:rPr lang="en-US" dirty="0"/>
              <a:t>No Cost Extension (NCE)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CA7F8-F178-0D45-8A2E-AFBE6779F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2301081"/>
            <a:ext cx="3740538" cy="355996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An extension of time to a project period and/or budget period to complete the work of the grant under that period, without additional Federal funds or competition.</a:t>
            </a:r>
          </a:p>
          <a:p>
            <a:pPr algn="ctr"/>
            <a:endParaRPr lang="en-US" sz="2800" dirty="0"/>
          </a:p>
        </p:txBody>
      </p:sp>
      <p:pic>
        <p:nvPicPr>
          <p:cNvPr id="6" name="Picture 5" descr="Prior Approval Screen showing No Cost Extension Request option">
            <a:extLst>
              <a:ext uri="{FF2B5EF4-FFF2-40B4-BE49-F238E27FC236}">
                <a16:creationId xmlns:a16="http://schemas.microsoft.com/office/drawing/2014/main" id="{0AF8BB3B-EFA3-4F01-A663-6665567C1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0" y="3374286"/>
            <a:ext cx="7620000" cy="2934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New Apps Icon navigation for eRA Commons showing Prior Approval link">
            <a:extLst>
              <a:ext uri="{FF2B5EF4-FFF2-40B4-BE49-F238E27FC236}">
                <a16:creationId xmlns:a16="http://schemas.microsoft.com/office/drawing/2014/main" id="{C4B2CA30-493B-4B01-B623-D332AE439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90" y="271417"/>
            <a:ext cx="2342419" cy="380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rrow: Bent 6">
            <a:extLst>
              <a:ext uri="{FF2B5EF4-FFF2-40B4-BE49-F238E27FC236}">
                <a16:creationId xmlns:a16="http://schemas.microsoft.com/office/drawing/2014/main" id="{8F87A045-581D-4FBB-AE54-4DF5DFBF0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7281296" y="1563541"/>
            <a:ext cx="1337388" cy="2136355"/>
          </a:xfrm>
          <a:prstGeom prst="bentArrow">
            <a:avLst>
              <a:gd name="adj1" fmla="val 15564"/>
              <a:gd name="adj2" fmla="val 21225"/>
              <a:gd name="adj3" fmla="val 34436"/>
              <a:gd name="adj4" fmla="val 745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840911-3258-4E74-92B2-3A45D2F4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Approval NCE – When?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9DFA2-2F86-4CB5-9A4F-15E70DF56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When is a grant eligible for a NCE through Prior Approval?</a:t>
            </a:r>
          </a:p>
          <a:p>
            <a:endParaRPr 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When you have already used a NCE under expanded authority and you are within 90 days of the project end date.</a:t>
            </a:r>
          </a:p>
          <a:p>
            <a:endParaRPr 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When you are not under expanded authority, and you are within 90 days of the project end date.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When the project end date has expired and has not been closed or has not entered unilateral closeout, whichever comes first.</a:t>
            </a:r>
          </a:p>
        </p:txBody>
      </p:sp>
    </p:spTree>
    <p:extLst>
      <p:ext uri="{BB962C8B-B14F-4D97-AF65-F5344CB8AC3E}">
        <p14:creationId xmlns:p14="http://schemas.microsoft.com/office/powerpoint/2010/main" val="22173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9471-7F73-4010-87F6-FB325C24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Authority – You Get Just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5520-6DDB-4B2D-9BEE-942106ED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Cost Extension (NCE) part of ‘expanded authority’</a:t>
            </a:r>
          </a:p>
          <a:p>
            <a:r>
              <a:rPr lang="en-US" sz="4000" dirty="0"/>
              <a:t>Can only extend once without express approval</a:t>
            </a:r>
          </a:p>
          <a:p>
            <a:r>
              <a:rPr lang="en-US" sz="4000" dirty="0"/>
              <a:t>Increasing trend of extending in the middle of the project period (i.e., end of year 2 of 5 a year grant)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If this is done, the Extension link will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appear 90 days from end of project end-date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If in need of an NCE, submit Prior Approval NCE request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75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90C87-5B77-4BCA-9C28-163F2514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Supplements </a:t>
            </a:r>
            <a:br>
              <a:rPr lang="en-US" dirty="0"/>
            </a:br>
            <a:r>
              <a:rPr lang="en-US" dirty="0"/>
              <a:t>(Admin Supps)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3A6588-0C41-4338-929F-9CCCF32F5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2297112"/>
            <a:ext cx="8089452" cy="221913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are Admin Supps?</a:t>
            </a:r>
          </a:p>
          <a:p>
            <a:r>
              <a:rPr lang="en-US" sz="2400" dirty="0"/>
              <a:t>A request for additional funds during a current project period to provide for an increase in costs due to unforeseen circumstances.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Requested additional costs must be within the scope of the peer reviewed and approved project</a:t>
            </a:r>
          </a:p>
          <a:p>
            <a:endParaRPr lang="en-US" sz="2400" dirty="0"/>
          </a:p>
        </p:txBody>
      </p:sp>
      <p:pic>
        <p:nvPicPr>
          <p:cNvPr id="7" name="Content Placeholder 6" descr="Admin Supp link under apps icon">
            <a:extLst>
              <a:ext uri="{FF2B5EF4-FFF2-40B4-BE49-F238E27FC236}">
                <a16:creationId xmlns:a16="http://schemas.microsoft.com/office/drawing/2014/main" id="{6AA3B93E-88D3-49ED-9067-776A439FB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7322" y="183399"/>
            <a:ext cx="3609145" cy="3895682"/>
          </a:xfrm>
          <a:prstGeom prst="rect">
            <a:avLst/>
          </a:prstGeom>
        </p:spPr>
      </p:pic>
      <p:pic>
        <p:nvPicPr>
          <p:cNvPr id="8" name="Picture 7" descr="Admin Supp link - old navigation">
            <a:extLst>
              <a:ext uri="{FF2B5EF4-FFF2-40B4-BE49-F238E27FC236}">
                <a16:creationId xmlns:a16="http://schemas.microsoft.com/office/drawing/2014/main" id="{680A50E0-F6A4-4D30-B9A1-C1CE0FBF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519" y="4421374"/>
            <a:ext cx="8852159" cy="22191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361AC9-DC3B-4C42-95BB-F37470596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8756" y="5530942"/>
            <a:ext cx="696286" cy="286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7827-126A-4301-A7D1-42A634B6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</a:t>
            </a:r>
            <a:br>
              <a:rPr lang="en-US" dirty="0"/>
            </a:br>
            <a:r>
              <a:rPr lang="en-US" dirty="0"/>
              <a:t>Admin Supps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5C1B3-816A-4260-9EA2-8E342124A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2297111"/>
            <a:ext cx="4424156" cy="4346969"/>
          </a:xfrm>
        </p:spPr>
        <p:txBody>
          <a:bodyPr>
            <a:normAutofit/>
          </a:bodyPr>
          <a:lstStyle/>
          <a:p>
            <a:r>
              <a:rPr lang="en-US" sz="2000" dirty="0"/>
              <a:t>3 methods to initiate administrative supplements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Initiate in ASSIST via FOA for admin supp, enter information manually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Initiate in ASSIST with Federal ID number of the parent grant where some information from the parent award is prepopulated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Initiate in eRA Commons, and be directed to ASSIST where some information from the parent award is prepopulated</a:t>
            </a:r>
          </a:p>
          <a:p>
            <a:endParaRPr lang="en-US" sz="2000" dirty="0"/>
          </a:p>
        </p:txBody>
      </p:sp>
      <p:pic>
        <p:nvPicPr>
          <p:cNvPr id="6" name="Content Placeholder 5" descr="Administrative Supplements Initiation screen in ASSIST">
            <a:extLst>
              <a:ext uri="{FF2B5EF4-FFF2-40B4-BE49-F238E27FC236}">
                <a16:creationId xmlns:a16="http://schemas.microsoft.com/office/drawing/2014/main" id="{829E5E5B-8306-4696-99CD-94BD8201D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495302"/>
            <a:ext cx="6661150" cy="3859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3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44B249-D46A-4600-B4FB-24EBFF7F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RPPR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3B7BD-E952-4B86-AE42-81F5FAE04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RPPR is the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dirty="0"/>
              <a:t>esearch 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/>
              <a:t>erformance 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/>
              <a:t>rogress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dirty="0"/>
              <a:t>eport</a:t>
            </a:r>
          </a:p>
          <a:p>
            <a:r>
              <a:rPr lang="en-US" sz="3600" dirty="0"/>
              <a:t>A federally mandated report format used across all agencies that provide research grants and contracts</a:t>
            </a:r>
          </a:p>
          <a:p>
            <a:r>
              <a:rPr lang="en-US" sz="3600" dirty="0"/>
              <a:t>Used to document grantee accomplishments and compliance with the terms of the award</a:t>
            </a:r>
          </a:p>
          <a:p>
            <a:r>
              <a:rPr lang="en-US" sz="3600" dirty="0"/>
              <a:t>Describes the scientific progress, identifies significant changes, reports on personnel, and describes plans for subsequent budget period or year (annual reports only)</a:t>
            </a:r>
          </a:p>
        </p:txBody>
      </p:sp>
    </p:spTree>
    <p:extLst>
      <p:ext uri="{BB962C8B-B14F-4D97-AF65-F5344CB8AC3E}">
        <p14:creationId xmlns:p14="http://schemas.microsoft.com/office/powerpoint/2010/main" val="32025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3244-C31B-456F-B098-3CAFC2A6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Entry for RPPR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AF33-0662-496C-AD91-86D0EECD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57481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Initiation of RPPR by</a:t>
            </a:r>
          </a:p>
          <a:p>
            <a:pPr lvl="1"/>
            <a:r>
              <a:rPr lang="en-US" sz="1800" dirty="0"/>
              <a:t>Principal Investigator</a:t>
            </a:r>
          </a:p>
          <a:p>
            <a:pPr lvl="1"/>
            <a:r>
              <a:rPr lang="en-US" sz="1800" dirty="0"/>
              <a:t>ASST with the RPPR Delegation</a:t>
            </a:r>
          </a:p>
          <a:p>
            <a:r>
              <a:rPr lang="en-US" sz="2000" dirty="0"/>
              <a:t>RPPR sections (Annual)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Cover Page 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Accomplishments 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Products 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Participants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Impact 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Changes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Special Reporting </a:t>
            </a:r>
          </a:p>
          <a:p>
            <a:pPr marL="731838" lvl="1" indent="-457200">
              <a:buFont typeface="+mj-lt"/>
              <a:buAutoNum type="alphaUcPeriod"/>
            </a:pPr>
            <a:r>
              <a:rPr lang="en-US" sz="1800" dirty="0"/>
              <a:t>Budget (non-SNAP)</a:t>
            </a:r>
          </a:p>
          <a:p>
            <a:r>
              <a:rPr lang="en-US" sz="2000" dirty="0"/>
              <a:t>Watch for character limits in data entry fields</a:t>
            </a:r>
          </a:p>
          <a:p>
            <a:r>
              <a:rPr lang="en-US" sz="2000" dirty="0"/>
              <a:t>Ensure uploads are in PDF format</a:t>
            </a:r>
          </a:p>
          <a:p>
            <a:r>
              <a:rPr lang="en-US" sz="2000" dirty="0"/>
              <a:t>When completing data tables remember to click ‘Add/New’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2FE47A-AB75-4432-B005-681030AEDD48}"/>
              </a:ext>
            </a:extLst>
          </p:cNvPr>
          <p:cNvSpPr txBox="1">
            <a:spLocks/>
          </p:cNvSpPr>
          <p:nvPr/>
        </p:nvSpPr>
        <p:spPr>
          <a:xfrm>
            <a:off x="5583998" y="1825625"/>
            <a:ext cx="57481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RPPR sections (Interim &amp; Final)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Cover Page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Accomplishments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Products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Participants (only section D.1)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Impact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Special Reporting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Outcomes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B797-9336-428C-826A-67561C98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Annual RPPR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56D4-D0F2-46D7-9D2B-A5667968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11499574" cy="30444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Regular</a:t>
            </a:r>
          </a:p>
          <a:p>
            <a:r>
              <a:rPr lang="en-US" sz="3200" dirty="0"/>
              <a:t>Single project RPPR, due prior to the next year’s award.</a:t>
            </a:r>
          </a:p>
          <a:p>
            <a:pPr marL="0" indent="0">
              <a:buNone/>
            </a:pPr>
            <a:r>
              <a:rPr lang="en-US" sz="3200" dirty="0"/>
              <a:t>Multi-Component</a:t>
            </a:r>
          </a:p>
          <a:p>
            <a:r>
              <a:rPr lang="en-US" sz="3200" dirty="0"/>
              <a:t>PI Identifies if RPPR should contain components, corresponding to the structure of the originally submitted application.</a:t>
            </a:r>
          </a:p>
          <a:p>
            <a:pPr marL="0" indent="0">
              <a:buNone/>
            </a:pPr>
            <a:r>
              <a:rPr lang="en-US" sz="3200" dirty="0"/>
              <a:t>Multi-Year Funded </a:t>
            </a:r>
          </a:p>
          <a:p>
            <a:r>
              <a:rPr lang="en-US" sz="3200" dirty="0"/>
              <a:t>Multi Year Progress Reports now use RPPR format</a:t>
            </a:r>
          </a:p>
          <a:p>
            <a:r>
              <a:rPr lang="en-US" sz="3200" dirty="0"/>
              <a:t>Link available under the three dot ellipses icon in Status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 descr="SO Status Search Results for Multi-Year RPPE (MY RPPR)">
            <a:extLst>
              <a:ext uri="{FF2B5EF4-FFF2-40B4-BE49-F238E27FC236}">
                <a16:creationId xmlns:a16="http://schemas.microsoft.com/office/drawing/2014/main" id="{920113C4-791E-45B2-805E-73EE3D51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493" y="4870045"/>
            <a:ext cx="11461950" cy="177847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3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eRA Commons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3319256" cy="4806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 eRA Commons is an online interface where grant applicants, grantees and federal staff can access and share administrative information related to grant applications and awarded research grants.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4" name="Picture 3" descr="eRA Commons landing page - after providing login credentials">
            <a:extLst>
              <a:ext uri="{FF2B5EF4-FFF2-40B4-BE49-F238E27FC236}">
                <a16:creationId xmlns:a16="http://schemas.microsoft.com/office/drawing/2014/main" id="{AA6A7EE5-5C8C-4F09-85B7-E49B565B6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132" y="1370870"/>
            <a:ext cx="7792937" cy="5260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7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BBCF-C67A-4DFB-9E0E-57A21254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Complex, Multi-Project RPPR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8BE2-7F7D-45A2-802E-573DB52B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Submitting progress reports for complex, multi-project grants</a:t>
            </a:r>
          </a:p>
          <a:p>
            <a:r>
              <a:rPr lang="en-US" sz="3200" dirty="0"/>
              <a:t>After RPPR is initiated, PI will need to identify if RPPR should contain components.</a:t>
            </a:r>
          </a:p>
          <a:p>
            <a:r>
              <a:rPr lang="en-US" sz="3200" dirty="0"/>
              <a:t>RPPR should have the same structure as the originally submitted application.</a:t>
            </a:r>
          </a:p>
          <a:p>
            <a:r>
              <a:rPr lang="en-US" sz="3200" dirty="0"/>
              <a:t>Some sections are not available on Overall component (i.e. Budget)</a:t>
            </a:r>
          </a:p>
          <a:p>
            <a:r>
              <a:rPr lang="en-US" sz="3200" dirty="0"/>
              <a:t>Some sections are not available on component level (i.e. Participants and Publications are reported on Overall)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2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656CC78-B3A5-43DB-9E57-1E7C5910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Multi-Project RPPR </a:t>
            </a:r>
            <a:br>
              <a:rPr lang="en-US" dirty="0"/>
            </a:br>
            <a:r>
              <a:rPr lang="en-US" dirty="0"/>
              <a:t>Select Awarded Components on RPPR Screen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F3837D-FDAC-45D7-A12A-6193CC52A7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Awarded components for multi-project grants will automatically show up on the RPPR Menu screen</a:t>
            </a:r>
          </a:p>
          <a:p>
            <a:r>
              <a:rPr lang="en-US" dirty="0"/>
              <a:t>The list of components displayed will be from the last competitive application that was awarded. </a:t>
            </a:r>
          </a:p>
          <a:p>
            <a:r>
              <a:rPr lang="en-US" dirty="0"/>
              <a:t>The Add Component button allows you to select the components from the existing application components list displayed. </a:t>
            </a:r>
          </a:p>
          <a:p>
            <a:r>
              <a:rPr lang="en-US" dirty="0"/>
              <a:t>You can then edit and modify the component for the RPPR as necessary. </a:t>
            </a:r>
          </a:p>
          <a:p>
            <a:endParaRPr lang="en-US" dirty="0"/>
          </a:p>
        </p:txBody>
      </p:sp>
      <p:pic>
        <p:nvPicPr>
          <p:cNvPr id="3" name="Content Placeholder 2" descr="Components Table for Multi-project RPPRs">
            <a:extLst>
              <a:ext uri="{FF2B5EF4-FFF2-40B4-BE49-F238E27FC236}">
                <a16:creationId xmlns:a16="http://schemas.microsoft.com/office/drawing/2014/main" id="{CDB6F754-D9E6-43FB-9617-7A83A8CB2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4240" y="2166773"/>
            <a:ext cx="5910098" cy="382296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9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B797-9336-428C-826A-67561C98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RPPR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56D4-D0F2-46D7-9D2B-A5667968D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Submitting progress reports with budgets</a:t>
            </a:r>
          </a:p>
          <a:p>
            <a:r>
              <a:rPr lang="en-US" sz="3200" dirty="0"/>
              <a:t>R&amp;R budget and PHS 398 budgets are now available for Non-SNAP RPPR.</a:t>
            </a:r>
          </a:p>
          <a:p>
            <a:r>
              <a:rPr lang="en-US" sz="3200" dirty="0"/>
              <a:t>If presented with an option of budget forms, the type that was submitted with the application should be used.</a:t>
            </a:r>
          </a:p>
          <a:p>
            <a:r>
              <a:rPr lang="en-US" sz="3200" dirty="0"/>
              <a:t>PHS 398 Budget is available only on training grants.</a:t>
            </a:r>
          </a:p>
          <a:p>
            <a:r>
              <a:rPr lang="en-US" sz="3200" dirty="0"/>
              <a:t>Help for R&amp;R Budget and PHS 398 Budget forms can be found in the SF424 R&amp;R User Guides.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6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D1F4-090C-445F-9093-2E8BD0DE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RPPR &amp; Human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8FA4-E9BA-4936-A9E2-DBA867E8F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Human subjects data is entered into the Human Subject System (HSS)</a:t>
            </a:r>
          </a:p>
          <a:p>
            <a:r>
              <a:rPr lang="en-US" sz="2800" dirty="0"/>
              <a:t>HSS is the electronic system to manage human subjects and clinical trials information. </a:t>
            </a:r>
          </a:p>
          <a:p>
            <a:r>
              <a:rPr lang="en-US" sz="2800" dirty="0"/>
              <a:t>Allows principal investigators and signing officials to access and update all the human subjects and clinical trials data associated with their grants in one place.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update participant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enrollment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inform NIH of ClinicalTrials.gov registration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and revise other human subjects-related information as necessary, just-in-time for award or after a grant award is made.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7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E90B-01A8-462C-B004-49742BAA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HSS for RPPRs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2913-74EA-4247-8BCD-A388B98A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use of the Human Subjects System is for updates needed to the RPPR</a:t>
            </a:r>
          </a:p>
          <a:p>
            <a:r>
              <a:rPr lang="en-US" dirty="0"/>
              <a:t>You will find the Human Subjects link in Section G.4.b Inclusion Enrollment Data of the RPPR</a:t>
            </a:r>
          </a:p>
          <a:p>
            <a:r>
              <a:rPr lang="en-US" dirty="0"/>
              <a:t>The human subjects link is visible only for NIH applications and grants involving human subjects. </a:t>
            </a:r>
          </a:p>
        </p:txBody>
      </p:sp>
      <p:pic>
        <p:nvPicPr>
          <p:cNvPr id="5" name="Picture 4" descr="RPPR Section G.4 showing Human Subjects link">
            <a:extLst>
              <a:ext uri="{FF2B5EF4-FFF2-40B4-BE49-F238E27FC236}">
                <a16:creationId xmlns:a16="http://schemas.microsoft.com/office/drawing/2014/main" id="{3D7B62EA-E3AE-4188-8000-B72BCE4A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6" y="3950863"/>
            <a:ext cx="11499574" cy="25420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3B8E83-95BA-4D37-9575-46A01F795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448" y="5624009"/>
            <a:ext cx="1073791" cy="286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O Status Search Results showing Multi-Year RPPE (MY RPPR) link">
            <a:extLst>
              <a:ext uri="{FF2B5EF4-FFF2-40B4-BE49-F238E27FC236}">
                <a16:creationId xmlns:a16="http://schemas.microsoft.com/office/drawing/2014/main" id="{0E87C161-2BD0-40AC-AD57-9812C8FE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Multi-Year RPPE (MY RPPR)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715D-2EDC-4099-914D-F4A7119F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 Year Progress Reports now use RPPR format</a:t>
            </a:r>
          </a:p>
          <a:p>
            <a:r>
              <a:rPr lang="en-US" dirty="0"/>
              <a:t>Link available under the three dot ellipses icon in Status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O Status Search Results for Multi-Year RPPE (MY RPPR)">
            <a:extLst>
              <a:ext uri="{FF2B5EF4-FFF2-40B4-BE49-F238E27FC236}">
                <a16:creationId xmlns:a16="http://schemas.microsoft.com/office/drawing/2014/main" id="{C37A6DC8-99E9-4670-8945-54237FD2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7870" y="2842816"/>
            <a:ext cx="11461950" cy="177847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6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BB48D5-017A-4C02-B4D5-264220E5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variations of RPPR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B7BA6-4682-4121-ABB4-110BDE4DF075}"/>
              </a:ext>
            </a:extLst>
          </p:cNvPr>
          <p:cNvSpPr txBox="1"/>
          <p:nvPr/>
        </p:nvSpPr>
        <p:spPr>
          <a:xfrm>
            <a:off x="31956" y="2820676"/>
            <a:ext cx="1990317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Annual RPPR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1CE73-75C0-4CA9-B5E3-9A63B0D96B98}"/>
              </a:ext>
            </a:extLst>
          </p:cNvPr>
          <p:cNvSpPr txBox="1"/>
          <p:nvPr/>
        </p:nvSpPr>
        <p:spPr>
          <a:xfrm>
            <a:off x="73901" y="4277449"/>
            <a:ext cx="19651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Interim RPPR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1C6CC-E369-4967-B8B9-1497FE71A8E7}"/>
              </a:ext>
            </a:extLst>
          </p:cNvPr>
          <p:cNvSpPr txBox="1"/>
          <p:nvPr/>
        </p:nvSpPr>
        <p:spPr>
          <a:xfrm>
            <a:off x="359126" y="5734222"/>
            <a:ext cx="1679925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Final RPPR</a:t>
            </a:r>
          </a:p>
        </p:txBody>
      </p:sp>
      <p:graphicFrame>
        <p:nvGraphicFramePr>
          <p:cNvPr id="7" name="Table 6" descr="RPPRs, How, When, Who Table">
            <a:extLst>
              <a:ext uri="{FF2B5EF4-FFF2-40B4-BE49-F238E27FC236}">
                <a16:creationId xmlns:a16="http://schemas.microsoft.com/office/drawing/2014/main" id="{986FF043-420B-43CE-92E6-424CB810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88568"/>
              </p:ext>
            </p:extLst>
          </p:nvPr>
        </p:nvGraphicFramePr>
        <p:xfrm>
          <a:off x="2138418" y="1905803"/>
          <a:ext cx="8839198" cy="4762297"/>
        </p:xfrm>
        <a:graphic>
          <a:graphicData uri="http://schemas.openxmlformats.org/drawingml/2006/table">
            <a:tbl>
              <a:tblPr firstRow="1" firstCol="1" bandRow="1"/>
              <a:tblGrid>
                <a:gridCol w="602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8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RPPR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How to Access RPPR Link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When Does the Link Appear?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When is the RPPR Due?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 Can Initiate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 Can 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 Routes to the SO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 Submits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98" marR="72198" marT="18206" marB="182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Annual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Status Search Results Screen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RPPR tab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day after the project segment end date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SNAP Awards due within 45 days of the next budget period start date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Non-SNAP due within 60 days of the next budget period start date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User within Institution with the ASST Role*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Signing Official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User within Institution with the ASST Role*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Signing Official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 if assigned the Submit Delegation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Interim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Status Search Results Screen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Once the grant becomes eligible for submission of a Type 2 application, and the grant is not in Closeout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 days from period of performance end date for the competitive segment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Signing Official or Principal Investigator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Signing Official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User within Institution with the ASST Role*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Signing Official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 if assigned the Submit Delegation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03" marR="67803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Closeout Status Screen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Once the grant becomes eligible for closeout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 days from period of project end date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Signing Official or Principal Investigator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Signing Official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User within Institution with the ASST Role*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Principal Investigator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Signing Official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Principal Investigator if assigned the Submit Delegation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03" marR="6780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BB48D5-017A-4C02-B4D5-264220E5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RPPR -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74CC-9A62-4E9D-A2B9-9172C2C7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a renewal application is competitive, there is no guarantee it will be funded. Therefore, the following scenarios should be noted:</a:t>
            </a:r>
          </a:p>
          <a:p>
            <a:endParaRPr lang="en-US" dirty="0"/>
          </a:p>
        </p:txBody>
      </p:sp>
      <p:graphicFrame>
        <p:nvGraphicFramePr>
          <p:cNvPr id="7" name="Table 6" descr="IRPPR Scenarios Table (Details in PPT notes)">
            <a:extLst>
              <a:ext uri="{FF2B5EF4-FFF2-40B4-BE49-F238E27FC236}">
                <a16:creationId xmlns:a16="http://schemas.microsoft.com/office/drawing/2014/main" id="{DF92176B-586A-4F0B-B1D7-0033E38EE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28877"/>
              </p:ext>
            </p:extLst>
          </p:nvPr>
        </p:nvGraphicFramePr>
        <p:xfrm>
          <a:off x="1394059" y="2560320"/>
          <a:ext cx="9403882" cy="3932555"/>
        </p:xfrm>
        <a:graphic>
          <a:graphicData uri="http://schemas.openxmlformats.org/drawingml/2006/table">
            <a:tbl>
              <a:tblPr firstRow="1" firstCol="1" bandRow="1"/>
              <a:tblGrid>
                <a:gridCol w="2471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Competing Renewal Application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submitting a Competing Renewal application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Submit a Final RPPR no later than 120 days from the project period end date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Submitting a Competing Renewal application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Submit an Interim RPPR no later than 120 days from the project period end date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Funded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Funded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8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Interim RPPR is accepted as the annual RPPR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Interim RPPR is accepted as the Final RPPR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88" marR="458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6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BB48D5-017A-4C02-B4D5-264220E5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RPPR – Section H: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74CC-9A62-4E9D-A2B9-9172C2C7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25625"/>
            <a:ext cx="3234230" cy="4667250"/>
          </a:xfrm>
        </p:spPr>
        <p:txBody>
          <a:bodyPr/>
          <a:lstStyle/>
          <a:p>
            <a:r>
              <a:rPr lang="en-US" dirty="0"/>
              <a:t>Information in Outcomes will be publicly available. It should be written as a high level and in plain language. </a:t>
            </a:r>
          </a:p>
          <a:p>
            <a:endParaRPr lang="en-US" dirty="0"/>
          </a:p>
        </p:txBody>
      </p:sp>
      <p:pic>
        <p:nvPicPr>
          <p:cNvPr id="4" name="Picture 3" descr="RPPR Section H -Outcomes screen">
            <a:extLst>
              <a:ext uri="{FF2B5EF4-FFF2-40B4-BE49-F238E27FC236}">
                <a16:creationId xmlns:a16="http://schemas.microsoft.com/office/drawing/2014/main" id="{81ECEB2A-0560-4471-BD00-DFA7A2326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23" y="1889690"/>
            <a:ext cx="8357482" cy="476376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107764-0DAF-47F0-B42E-A61AB355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4275" y="2139193"/>
            <a:ext cx="553674" cy="377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4E0513-72D1-4AB9-83E4-9AA97F74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21BA4-DFF0-4D34-898B-A5E1C7EFB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Outcomes are specifically designed to be made publicly available by the agency (analogous to the abstract in the competing application)</a:t>
            </a:r>
          </a:p>
          <a:p>
            <a:endParaRPr lang="en-US" sz="2800" dirty="0"/>
          </a:p>
          <a:p>
            <a:r>
              <a:rPr lang="en-US" sz="2800" dirty="0"/>
              <a:t>Reporting in the Outcomes section is limited (by the federal-wide RPPR format) to 8,000 characters</a:t>
            </a:r>
          </a:p>
          <a:p>
            <a:endParaRPr lang="en-US" sz="2800" dirty="0"/>
          </a:p>
          <a:p>
            <a:r>
              <a:rPr lang="en-US" sz="2800" dirty="0"/>
              <a:t>The Outcomes should provide a concise summary of the findings of the award written in lay language for the general public</a:t>
            </a:r>
          </a:p>
          <a:p>
            <a:endParaRPr lang="en-US" sz="2800" dirty="0"/>
          </a:p>
          <a:p>
            <a:r>
              <a:rPr lang="en-US" sz="2800" dirty="0"/>
              <a:t>To increase transparency NIH will make the Outcomes data available in RePORTER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55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Status Search vs SO Status Search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3043FD7-03AA-4E4A-8263-75F196A4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80" y="4865888"/>
            <a:ext cx="5642528" cy="156966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+mn-lt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Principal Investigators can view their 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Recent/Pending eSubmissions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or 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List of Applications/Grants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pic>
        <p:nvPicPr>
          <p:cNvPr id="13" name="Picture 12" descr="PI Status Search Screen">
            <a:extLst>
              <a:ext uri="{FF2B5EF4-FFF2-40B4-BE49-F238E27FC236}">
                <a16:creationId xmlns:a16="http://schemas.microsoft.com/office/drawing/2014/main" id="{67A2E9DD-B1E4-4C96-B793-4FEC20D7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5" y="1391947"/>
            <a:ext cx="7021941" cy="319683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3DF2F174-786D-4CF7-8294-8E78035D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718" y="531469"/>
            <a:ext cx="3620066" cy="156966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Signing Officials can search/view all submissions for their institution.</a:t>
            </a:r>
          </a:p>
        </p:txBody>
      </p:sp>
      <p:pic>
        <p:nvPicPr>
          <p:cNvPr id="15" name="Picture 14" descr="New SO Status Search screen">
            <a:extLst>
              <a:ext uri="{FF2B5EF4-FFF2-40B4-BE49-F238E27FC236}">
                <a16:creationId xmlns:a16="http://schemas.microsoft.com/office/drawing/2014/main" id="{4AB54780-1B1C-4E2F-82DA-6CB99D538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762"/>
          <a:stretch/>
        </p:blipFill>
        <p:spPr>
          <a:xfrm>
            <a:off x="6243274" y="2271528"/>
            <a:ext cx="5739001" cy="43996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142C3611-0A8A-4E1B-81C1-AFE6FBEA6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3723" y="1857032"/>
            <a:ext cx="562063" cy="119962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57C757B-24FB-4111-B2BF-BD5CEE949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708351" y="3871563"/>
            <a:ext cx="562063" cy="119962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1CA0F2-F845-4581-8461-EF0851FC8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135" y="2005638"/>
            <a:ext cx="1696266" cy="902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0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4E0513-72D1-4AB9-83E4-9AA97F74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 Additional Materials (PRAM)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21BA4-DFF0-4D34-898B-A5E1C7EFB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PRAM feature provides a means for the grantee to enter, review, route, and submit information to agency following the submission of an RPPR.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Public Access (PA) PRAM - Generated automatically after an RPPR is submitted with publications that are not compliant with Public Access 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Agency Requested PRAM – Only available if requested by the Grants Management Specialist (GMS)</a:t>
            </a:r>
          </a:p>
          <a:p>
            <a:endParaRPr lang="en-US" sz="2800" dirty="0"/>
          </a:p>
          <a:p>
            <a:r>
              <a:rPr lang="en-US" sz="2800" dirty="0"/>
              <a:t>PD/PI can enter the PRAM, but can only submit it if they are delegated with Submit Progress Report authority. Otherwise, only the SO can submit the PRAM to Agency.</a:t>
            </a:r>
          </a:p>
        </p:txBody>
      </p:sp>
    </p:spTree>
    <p:extLst>
      <p:ext uri="{BB962C8B-B14F-4D97-AF65-F5344CB8AC3E}">
        <p14:creationId xmlns:p14="http://schemas.microsoft.com/office/powerpoint/2010/main" val="39940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60974-A8BC-4964-8018-DD14C3B8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RPPR Publications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title="Gold Lock">
            <a:extLst>
              <a:ext uri="{FF2B5EF4-FFF2-40B4-BE49-F238E27FC236}">
                <a16:creationId xmlns:a16="http://schemas.microsoft.com/office/drawing/2014/main" id="{C01EDA3B-F5BF-493E-994C-8394E16D1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6" y="2667954"/>
            <a:ext cx="2317915" cy="36352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title="Silver Lock">
            <a:extLst>
              <a:ext uri="{FF2B5EF4-FFF2-40B4-BE49-F238E27FC236}">
                <a16:creationId xmlns:a16="http://schemas.microsoft.com/office/drawing/2014/main" id="{4A63BE97-6353-45D3-B282-A76868AB2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91" y="2667953"/>
            <a:ext cx="2317916" cy="36352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CCBE-D44F-46EF-BB8F-D56F438D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238" y="491261"/>
            <a:ext cx="3979506" cy="581198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When selecting/deselecting publications for RPPR submissions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Users will see a gold lock icon next to those publications added to their grant into NIHMS.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Users see a silver lock icon for publications that have been reported on a previous RPPR.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 Neither can be removed on the RPPR, both need manual intervention.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 To delete a publication with a gold lock, users will need to contact the NIHMS help desk through their web form, which is accessible at http://www.nihms.nih.gov/. 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To delete a publication with a silver lock please contact the PublicAccess@nih.gov 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4201-62BE-4033-AE94-A200561C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AA55-0F8E-4DD5-A0F7-FCF2F766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Electronically submit required Closeout documents for grants in Closeout status</a:t>
            </a:r>
          </a:p>
          <a:p>
            <a:r>
              <a:rPr lang="en-US" sz="2800" dirty="0"/>
              <a:t>Closeout items for NIH include*: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Final Research Performance Progress Report (F-RPPR)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Federal Financial Report (FFR)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Final Invention Statement</a:t>
            </a:r>
          </a:p>
          <a:p>
            <a:r>
              <a:rPr lang="en-US" sz="2800" dirty="0"/>
              <a:t>NIH automatically marks the grant “ready for close out,” making the link appear in Commons  when: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 project period end date has passed,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No Typ2 application has been submitted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56DDC-F8B2-41E5-A4CA-D94A67051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45" y="4973638"/>
            <a:ext cx="2198762" cy="165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6F356-3EBF-4563-A473-003D25622EFC}"/>
              </a:ext>
            </a:extLst>
          </p:cNvPr>
          <p:cNvSpPr txBox="1"/>
          <p:nvPr/>
        </p:nvSpPr>
        <p:spPr>
          <a:xfrm>
            <a:off x="2219325" y="6308209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*Agency partners may require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10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523E1-1979-4F7D-A3B8-46484C33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Closeout Search screen provides </a:t>
            </a:r>
            <a:br>
              <a:rPr lang="en-US" sz="4000"/>
            </a:br>
            <a:r>
              <a:rPr lang="en-US" sz="4000"/>
              <a:t>additional search criteria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738C5F-F28E-606F-BB9F-1FC9FC8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dirty="0"/>
              <a:t>Closeout Search includes</a:t>
            </a:r>
          </a:p>
          <a:p>
            <a:r>
              <a:rPr lang="en-US" dirty="0"/>
              <a:t>Status: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Closed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 Unilateral Closeout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Unilaterally Closed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Requires Closeout</a:t>
            </a:r>
          </a:p>
          <a:p>
            <a:r>
              <a:rPr lang="en-US" dirty="0"/>
              <a:t>Specific reporting requirements: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Requires Final RPPR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Requires Final Inventions Statement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Requires FRAM</a:t>
            </a:r>
          </a:p>
        </p:txBody>
      </p:sp>
      <p:pic>
        <p:nvPicPr>
          <p:cNvPr id="7" name="Picture 6" descr="SO Status Search for Closeout">
            <a:extLst>
              <a:ext uri="{FF2B5EF4-FFF2-40B4-BE49-F238E27FC236}">
                <a16:creationId xmlns:a16="http://schemas.microsoft.com/office/drawing/2014/main" id="{0BFE377B-5097-4D8D-8B3B-FB9AD8E25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74" y="1948653"/>
            <a:ext cx="6160376" cy="463226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6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14042-295E-4E4F-948C-1B3EEFCE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Final Report Additional Materials (FRAM)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Interim Report Additional Materials (IRAM)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E86D-6CA1-481E-8B84-29EEBC01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76" y="2276856"/>
            <a:ext cx="4197292" cy="39001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FRAM &amp; IRAM works in same manner as PRAM in RPPR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Awarding IC sets status to FRAM Requested or IRAM Requested</a:t>
            </a:r>
          </a:p>
          <a:p>
            <a:r>
              <a:rPr lang="en-US" sz="2200" dirty="0"/>
              <a:t>Awarding IC triggers email for requested information to the SO &amp; PI</a:t>
            </a:r>
          </a:p>
          <a:p>
            <a:r>
              <a:rPr lang="en-US" sz="2200" dirty="0"/>
              <a:t>The FRAM Update or IRAM link appears in Action column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 title="Status screen showing IRAM link">
            <a:extLst>
              <a:ext uri="{FF2B5EF4-FFF2-40B4-BE49-F238E27FC236}">
                <a16:creationId xmlns:a16="http://schemas.microsoft.com/office/drawing/2014/main" id="{EF8F9C33-32F9-4A35-9A3F-89169DEF8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085"/>
          <a:stretch/>
        </p:blipFill>
        <p:spPr>
          <a:xfrm>
            <a:off x="4527706" y="2705830"/>
            <a:ext cx="7407955" cy="2790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7244E8-1DF0-4310-81DB-274010712133}"/>
              </a:ext>
            </a:extLst>
          </p:cNvPr>
          <p:cNvSpPr txBox="1"/>
          <p:nvPr/>
        </p:nvSpPr>
        <p:spPr>
          <a:xfrm>
            <a:off x="6133037" y="5622964"/>
            <a:ext cx="419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Status Results for PI with IRAM option</a:t>
            </a:r>
          </a:p>
        </p:txBody>
      </p:sp>
    </p:spTree>
    <p:extLst>
      <p:ext uri="{BB962C8B-B14F-4D97-AF65-F5344CB8AC3E}">
        <p14:creationId xmlns:p14="http://schemas.microsoft.com/office/powerpoint/2010/main" val="11589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14042-295E-4E4F-948C-1B3EEFCE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Report Additional Materials (FRAM)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SO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E86D-6CA1-481E-8B84-29EEBC01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75" y="2057081"/>
            <a:ext cx="2259267" cy="4336881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For the SO: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Closeout as the Search Type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Check the Requires FRAM checkbox and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the Application ID to open the Grant Folder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Find the FRAM request in Other Relevant Documents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244E8-1DF0-4310-81DB-274010712133}"/>
              </a:ext>
            </a:extLst>
          </p:cNvPr>
          <p:cNvSpPr txBox="1"/>
          <p:nvPr/>
        </p:nvSpPr>
        <p:spPr>
          <a:xfrm>
            <a:off x="4949484" y="6393963"/>
            <a:ext cx="419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Status Results for SO with FRAM option</a:t>
            </a:r>
          </a:p>
        </p:txBody>
      </p:sp>
      <p:grpSp>
        <p:nvGrpSpPr>
          <p:cNvPr id="19" name="Group 18" descr="SO FRAM Search leading to Other Relevant Documents in the Grant Folder">
            <a:extLst>
              <a:ext uri="{FF2B5EF4-FFF2-40B4-BE49-F238E27FC236}">
                <a16:creationId xmlns:a16="http://schemas.microsoft.com/office/drawing/2014/main" id="{8F15F472-8F69-4A6E-ABE2-D12C372BB218}"/>
              </a:ext>
            </a:extLst>
          </p:cNvPr>
          <p:cNvGrpSpPr/>
          <p:nvPr/>
        </p:nvGrpSpPr>
        <p:grpSpPr>
          <a:xfrm>
            <a:off x="2787903" y="1760826"/>
            <a:ext cx="8749716" cy="4563633"/>
            <a:chOff x="2787903" y="1760826"/>
            <a:chExt cx="8749716" cy="45636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C3DFB4-F076-4EE1-BF4B-7728A3A1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787903" y="2109076"/>
              <a:ext cx="8520455" cy="4215383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E0AD529-61D3-4A75-83F2-E8DA909D5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1795" y="1760826"/>
              <a:ext cx="4095824" cy="2956952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8C6143A-F5E6-43B1-AA01-E5ADB5CDE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9545" y="3833769"/>
              <a:ext cx="3825380" cy="21895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3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hank you stickman">
            <a:extLst>
              <a:ext uri="{FF2B5EF4-FFF2-40B4-BE49-F238E27FC236}">
                <a16:creationId xmlns:a16="http://schemas.microsoft.com/office/drawing/2014/main" id="{82D1F14C-569D-489A-946B-10F86B3F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08" y="1201003"/>
            <a:ext cx="3851227" cy="41079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EB0482-14A0-4B35-9E65-672070D88B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noFill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50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 for PI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3043FD7-03AA-4E4A-8263-75F196A4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70" y="1803634"/>
            <a:ext cx="4000362" cy="3046988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+mn-lt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Click anywhere in the blue to get to more information, then select the </a:t>
            </a:r>
            <a:r>
              <a:rPr lang="en-US" sz="2400" i="1" dirty="0">
                <a:solidFill>
                  <a:schemeClr val="accent2"/>
                </a:solidFill>
                <a:latin typeface="+mn-lt"/>
                <a:cs typeface="Arial" charset="0"/>
              </a:rPr>
              <a:t>Application ID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 link to view detailed status information for that application.</a:t>
            </a:r>
          </a:p>
          <a:p>
            <a:pPr>
              <a:defRPr/>
            </a:pPr>
            <a:endParaRPr lang="en-US" sz="24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pic>
        <p:nvPicPr>
          <p:cNvPr id="10" name="Picture 9" title="PI Search Results Screen">
            <a:extLst>
              <a:ext uri="{FF2B5EF4-FFF2-40B4-BE49-F238E27FC236}">
                <a16:creationId xmlns:a16="http://schemas.microsoft.com/office/drawing/2014/main" id="{BA396271-7FE9-4FEF-973E-153F228C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613" y="769936"/>
            <a:ext cx="7049221" cy="55637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57C757B-24FB-4111-B2BF-BD5CEE949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479652" y="2661335"/>
            <a:ext cx="562063" cy="1535328"/>
          </a:xfrm>
          <a:prstGeom prst="downArrow">
            <a:avLst>
              <a:gd name="adj1" fmla="val 50000"/>
              <a:gd name="adj2" fmla="val 8880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Status Search</a:t>
            </a:r>
          </a:p>
        </p:txBody>
      </p:sp>
      <p:pic>
        <p:nvPicPr>
          <p:cNvPr id="15" name="Picture 14" descr="New SO Status Search Screen">
            <a:extLst>
              <a:ext uri="{FF2B5EF4-FFF2-40B4-BE49-F238E27FC236}">
                <a16:creationId xmlns:a16="http://schemas.microsoft.com/office/drawing/2014/main" id="{4AB54780-1B1C-4E2F-82DA-6CB99D538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62"/>
          <a:stretch/>
        </p:blipFill>
        <p:spPr>
          <a:xfrm>
            <a:off x="456216" y="1857032"/>
            <a:ext cx="6355645" cy="487243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1CA0F2-F845-4581-8461-EF0851FC8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77" y="1852977"/>
            <a:ext cx="1878526" cy="999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A031E455-FDA6-4395-B947-63C4A5E3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717" y="1857032"/>
            <a:ext cx="4000362" cy="193899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+mn-lt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The SO Search screen provides a cleaner, more user-friendly interface.</a:t>
            </a:r>
          </a:p>
          <a:p>
            <a:pPr algn="ctr">
              <a:defRPr/>
            </a:pPr>
            <a:endParaRPr lang="en-US" sz="24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Status Search – Search Options</a:t>
            </a:r>
          </a:p>
        </p:txBody>
      </p:sp>
      <p:pic>
        <p:nvPicPr>
          <p:cNvPr id="15" name="Picture 14" descr="New SO Status Search screen show Search Type set to General">
            <a:extLst>
              <a:ext uri="{FF2B5EF4-FFF2-40B4-BE49-F238E27FC236}">
                <a16:creationId xmlns:a16="http://schemas.microsoft.com/office/drawing/2014/main" id="{4AB54780-1B1C-4E2F-82DA-6CB99D538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62"/>
          <a:stretch/>
        </p:blipFill>
        <p:spPr>
          <a:xfrm>
            <a:off x="456216" y="1857032"/>
            <a:ext cx="6355645" cy="487243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A031E455-FDA6-4395-B947-63C4A5E3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717" y="1857032"/>
            <a:ext cx="4000362" cy="193899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The SO Search screen defaults to a General search option. But th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e Search Type menu provides 8 other search options.</a:t>
            </a:r>
            <a:endParaRPr lang="en-US" sz="24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620E93-A817-4D98-BCCB-E8D07279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7464" y="2743200"/>
            <a:ext cx="1879134" cy="461394"/>
          </a:xfrm>
          <a:prstGeom prst="roundRect">
            <a:avLst>
              <a:gd name="adj" fmla="val 4757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nu options for setting the Search Type:&#10;Just in Time&#10;Recently Awarded&#10;Closeout&#10;Relinquishing Statement&#10;Recent/Pending Submissions&#10;Re-assign Award&#10;ESI Eligibility&#10;Search in ASSIST">
            <a:extLst>
              <a:ext uri="{FF2B5EF4-FFF2-40B4-BE49-F238E27FC236}">
                <a16:creationId xmlns:a16="http://schemas.microsoft.com/office/drawing/2014/main" id="{A68720CE-B4F3-40C9-ADA7-B9F36C19C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53" y="4010204"/>
            <a:ext cx="3535044" cy="271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51509D-9B6F-4035-835D-637C9BBF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06598" y="2973897"/>
            <a:ext cx="3766657" cy="15813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Status Search – Dynamic Parameters</a:t>
            </a:r>
          </a:p>
        </p:txBody>
      </p:sp>
      <p:pic>
        <p:nvPicPr>
          <p:cNvPr id="15" name="Picture 14" descr="SO Search Type General ">
            <a:extLst>
              <a:ext uri="{FF2B5EF4-FFF2-40B4-BE49-F238E27FC236}">
                <a16:creationId xmlns:a16="http://schemas.microsoft.com/office/drawing/2014/main" id="{4AB54780-1B1C-4E2F-82DA-6CB99D538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7" r="38762"/>
          <a:stretch/>
        </p:blipFill>
        <p:spPr>
          <a:xfrm>
            <a:off x="145823" y="2021747"/>
            <a:ext cx="6355645" cy="425471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O Search Type Just in Time">
            <a:extLst>
              <a:ext uri="{FF2B5EF4-FFF2-40B4-BE49-F238E27FC236}">
                <a16:creationId xmlns:a16="http://schemas.microsoft.com/office/drawing/2014/main" id="{D85666ED-2C89-4625-8929-464B2C34A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52" r="38968"/>
          <a:stretch/>
        </p:blipFill>
        <p:spPr>
          <a:xfrm>
            <a:off x="2216092" y="2910978"/>
            <a:ext cx="7441035" cy="406162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O Search Type Recently Awarded">
            <a:extLst>
              <a:ext uri="{FF2B5EF4-FFF2-40B4-BE49-F238E27FC236}">
                <a16:creationId xmlns:a16="http://schemas.microsoft.com/office/drawing/2014/main" id="{9E073AD7-F3EE-4E8E-B1C0-88AD29351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79" r="39656"/>
          <a:stretch/>
        </p:blipFill>
        <p:spPr>
          <a:xfrm>
            <a:off x="4756558" y="3818902"/>
            <a:ext cx="7357145" cy="392374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A031E455-FDA6-4395-B947-63C4A5E3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193" y="1857032"/>
            <a:ext cx="5136250" cy="156966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select a particular search, the screen dynamically changes or redirects you to a new screen that reflects the search.</a:t>
            </a:r>
          </a:p>
        </p:txBody>
      </p:sp>
    </p:spTree>
    <p:extLst>
      <p:ext uri="{BB962C8B-B14F-4D97-AF65-F5344CB8AC3E}">
        <p14:creationId xmlns:p14="http://schemas.microsoft.com/office/powerpoint/2010/main" val="31507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F8F8"/>
      </a:accent1>
      <a:accent2>
        <a:srgbClr val="1D3560"/>
      </a:accent2>
      <a:accent3>
        <a:srgbClr val="144861"/>
      </a:accent3>
      <a:accent4>
        <a:srgbClr val="055762"/>
      </a:accent4>
      <a:accent5>
        <a:srgbClr val="006863"/>
      </a:accent5>
      <a:accent6>
        <a:srgbClr val="00826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2DE46D5-D393-9947-B7ED-DE6511A89859}" vid="{A59E7E4E-947A-0E46-AEFE-8CF218502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  <SharedWithUsers xmlns="9c26b516-99a2-46e9-9f5e-24cd0ed530a5">
      <UserInfo>
        <DisplayName>Sharma, Priyanka (NIH/OD) [C]</DisplayName>
        <AccountId>134</AccountId>
        <AccountType/>
      </UserInfo>
      <UserInfo>
        <DisplayName>Barry, Sophie (NIH/OD) [E]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57EB4C-BD8C-4F31-8430-B75ADAC39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B77A7-DC6E-467D-8900-1912AC8DC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9F7176-A3F5-4941-95AA-2545DEBDA211}">
  <ds:schemaRefs>
    <ds:schemaRef ds:uri="http://schemas.microsoft.com/office/infopath/2007/PartnerControls"/>
    <ds:schemaRef ds:uri="989998f2-a2b7-4b44-82b6-b98408f16ef8"/>
    <ds:schemaRef ds:uri="http://purl.org/dc/terms/"/>
    <ds:schemaRef ds:uri="http://purl.org/dc/dcmitype/"/>
    <ds:schemaRef ds:uri="9c26b516-99a2-46e9-9f5e-24cd0ed530a5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</TotalTime>
  <Words>3406</Words>
  <Application>Microsoft Office PowerPoint</Application>
  <PresentationFormat>Widescreen</PresentationFormat>
  <Paragraphs>466</Paragraphs>
  <Slides>56</Slides>
  <Notes>2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Avenir Light</vt:lpstr>
      <vt:lpstr>Calibri</vt:lpstr>
      <vt:lpstr>Calibri Light</vt:lpstr>
      <vt:lpstr>Georgia</vt:lpstr>
      <vt:lpstr>Wingdings</vt:lpstr>
      <vt:lpstr>Office Theme</vt:lpstr>
      <vt:lpstr>2023 NIH Grants Conference The Shared Path of eRA Commons  and the Grant Process</vt:lpstr>
      <vt:lpstr>Your Presenter</vt:lpstr>
      <vt:lpstr>Our Path Today</vt:lpstr>
      <vt:lpstr>What Does eRA Commons Do?</vt:lpstr>
      <vt:lpstr>PI Status Search vs SO Status Search</vt:lpstr>
      <vt:lpstr>Search Results for PI</vt:lpstr>
      <vt:lpstr>SO Status Search</vt:lpstr>
      <vt:lpstr>SO Status Search – Search Options</vt:lpstr>
      <vt:lpstr>SO Status Search – Dynamic Parameters</vt:lpstr>
      <vt:lpstr>SO Status Search Results</vt:lpstr>
      <vt:lpstr>Accessing Detailed Status Information</vt:lpstr>
      <vt:lpstr>Detailed Status Information</vt:lpstr>
      <vt:lpstr>Detailed Status Information: Documents/Review Info</vt:lpstr>
      <vt:lpstr>Just In Time</vt:lpstr>
      <vt:lpstr>Just In Time – SO Search Screen</vt:lpstr>
      <vt:lpstr>Just In Time – Submit Screen (SO &amp; PI)</vt:lpstr>
      <vt:lpstr>Personal Profile (PPF)</vt:lpstr>
      <vt:lpstr>Personal Profile Screen</vt:lpstr>
      <vt:lpstr>Saving Your Personal Profile Screen</vt:lpstr>
      <vt:lpstr>Institution Profile (IPF)</vt:lpstr>
      <vt:lpstr>Institution Profile Screen</vt:lpstr>
      <vt:lpstr>eRA Commons User Roles</vt:lpstr>
      <vt:lpstr>Summary of eRA Commons User Roles</vt:lpstr>
      <vt:lpstr>Signing Official (SO) – Institution Responsibilities</vt:lpstr>
      <vt:lpstr>Signing Official (SO) – Managing Accounts</vt:lpstr>
      <vt:lpstr>Account Tips</vt:lpstr>
      <vt:lpstr>User Delegations</vt:lpstr>
      <vt:lpstr>Delegations Table</vt:lpstr>
      <vt:lpstr>NCE from Status</vt:lpstr>
      <vt:lpstr>NCE from Status Guidelines</vt:lpstr>
      <vt:lpstr>NCE Submission Screen</vt:lpstr>
      <vt:lpstr>Prior Approval –  No Cost Extension (NCE)</vt:lpstr>
      <vt:lpstr>Prior Approval NCE – When?</vt:lpstr>
      <vt:lpstr>Expanded Authority – You Get Just One</vt:lpstr>
      <vt:lpstr>Administrative Supplements  (Admin Supps)</vt:lpstr>
      <vt:lpstr>Initiating  Admin Supps</vt:lpstr>
      <vt:lpstr>RPPR</vt:lpstr>
      <vt:lpstr>Data Entry for RPPR</vt:lpstr>
      <vt:lpstr>Type of Annual RPPR</vt:lpstr>
      <vt:lpstr>Complex, Multi-Project RPPR</vt:lpstr>
      <vt:lpstr>Multi-Project RPPR  Select Awarded Components on RPPR Screen</vt:lpstr>
      <vt:lpstr>RPPR Budgets</vt:lpstr>
      <vt:lpstr>RPPR &amp; Human Subjects</vt:lpstr>
      <vt:lpstr>Accessing HSS for RPPRs</vt:lpstr>
      <vt:lpstr>Multi-Year RPPE (MY RPPR)</vt:lpstr>
      <vt:lpstr>3 variations of RPPR</vt:lpstr>
      <vt:lpstr>Interim RPPR - Scenarios</vt:lpstr>
      <vt:lpstr>Interim RPPR – Section H: Outcomes</vt:lpstr>
      <vt:lpstr>Outcomes Requirements</vt:lpstr>
      <vt:lpstr>Progress Report Additional Materials (PRAM)</vt:lpstr>
      <vt:lpstr>RPPR Publications</vt:lpstr>
      <vt:lpstr>Closeout</vt:lpstr>
      <vt:lpstr>Closeout Search screen provides  additional search criteria</vt:lpstr>
      <vt:lpstr>Final Report Additional Materials (FRAM) Interim Report Additional Materials (IRAM) </vt:lpstr>
      <vt:lpstr>Final Report Additional Materials (FRAM) SO Search Results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Euna (NIH/OD) [C]</dc:creator>
  <cp:lastModifiedBy>Sharma, Priyanka (NIH/OD) [C]</cp:lastModifiedBy>
  <cp:revision>8</cp:revision>
  <dcterms:created xsi:type="dcterms:W3CDTF">2022-03-10T18:36:14Z</dcterms:created>
  <dcterms:modified xsi:type="dcterms:W3CDTF">2023-01-30T20:18:38Z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MediaServiceImageTags">
    <vt:lpwstr/>
  </property>
</Properties>
</file>