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88" r:id="rId5"/>
    <p:sldMasterId id="2147483702" r:id="rId6"/>
    <p:sldMasterId id="2147483716" r:id="rId7"/>
  </p:sldMasterIdLst>
  <p:notesMasterIdLst>
    <p:notesMasterId r:id="rId63"/>
  </p:notesMasterIdLst>
  <p:sldIdLst>
    <p:sldId id="2145706252" r:id="rId8"/>
    <p:sldId id="2145706246" r:id="rId9"/>
    <p:sldId id="327" r:id="rId10"/>
    <p:sldId id="391" r:id="rId11"/>
    <p:sldId id="384" r:id="rId12"/>
    <p:sldId id="271" r:id="rId13"/>
    <p:sldId id="338" r:id="rId14"/>
    <p:sldId id="526" r:id="rId15"/>
    <p:sldId id="521" r:id="rId16"/>
    <p:sldId id="602" r:id="rId17"/>
    <p:sldId id="524" r:id="rId18"/>
    <p:sldId id="485" r:id="rId19"/>
    <p:sldId id="525" r:id="rId20"/>
    <p:sldId id="489" r:id="rId21"/>
    <p:sldId id="627" r:id="rId22"/>
    <p:sldId id="321" r:id="rId23"/>
    <p:sldId id="597" r:id="rId24"/>
    <p:sldId id="610" r:id="rId25"/>
    <p:sldId id="611" r:id="rId26"/>
    <p:sldId id="608" r:id="rId27"/>
    <p:sldId id="281" r:id="rId28"/>
    <p:sldId id="290" r:id="rId29"/>
    <p:sldId id="258" r:id="rId30"/>
    <p:sldId id="2145706254" r:id="rId31"/>
    <p:sldId id="393" r:id="rId32"/>
    <p:sldId id="794" r:id="rId33"/>
    <p:sldId id="797" r:id="rId34"/>
    <p:sldId id="279" r:id="rId35"/>
    <p:sldId id="302" r:id="rId36"/>
    <p:sldId id="469" r:id="rId37"/>
    <p:sldId id="808" r:id="rId38"/>
    <p:sldId id="809" r:id="rId39"/>
    <p:sldId id="2145706249" r:id="rId40"/>
    <p:sldId id="2145706259" r:id="rId41"/>
    <p:sldId id="2145706251" r:id="rId42"/>
    <p:sldId id="815" r:id="rId43"/>
    <p:sldId id="811" r:id="rId44"/>
    <p:sldId id="812" r:id="rId45"/>
    <p:sldId id="813" r:id="rId46"/>
    <p:sldId id="814" r:id="rId47"/>
    <p:sldId id="816" r:id="rId48"/>
    <p:sldId id="802" r:id="rId49"/>
    <p:sldId id="817" r:id="rId50"/>
    <p:sldId id="341" r:id="rId51"/>
    <p:sldId id="343" r:id="rId52"/>
    <p:sldId id="818" r:id="rId53"/>
    <p:sldId id="345" r:id="rId54"/>
    <p:sldId id="347" r:id="rId55"/>
    <p:sldId id="349" r:id="rId56"/>
    <p:sldId id="351" r:id="rId57"/>
    <p:sldId id="353" r:id="rId58"/>
    <p:sldId id="819" r:id="rId59"/>
    <p:sldId id="798" r:id="rId60"/>
    <p:sldId id="493" r:id="rId61"/>
    <p:sldId id="214570625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C3B24-44B8-195C-3254-43424D255B65}" name="Ambalavanar, Ranjinidevi (HHS/OASH)" initials="AR(" userId="S::Ranjinidevi.Ambalavanar@hhs.gov::6ece4d64-f9f5-45ee-bf01-d6b66d40a3e4" providerId="AD"/>
  <p188:author id="{4C25786A-B2DF-1F4C-80C5-844B8BCAC7E5}" name="Valdez, Patricia (NIH/OD) [E]" initials="VP([" userId="S::valdezpa@nih.gov::6eaafe98-536c-4071-9d92-a4b3f3a5ea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Monika (HHS/OASH) (CTR)" initials="TM((" lastIdx="4" clrIdx="0">
    <p:extLst>
      <p:ext uri="{19B8F6BF-5375-455C-9EA6-DF929625EA0E}">
        <p15:presenceInfo xmlns:p15="http://schemas.microsoft.com/office/powerpoint/2012/main" userId="S-1-5-21-1747495209-1248221918-2216747781-174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0081E2"/>
    <a:srgbClr val="F3A839"/>
    <a:srgbClr val="1E4878"/>
    <a:srgbClr val="C79F1B"/>
    <a:srgbClr val="C69E1A"/>
    <a:srgbClr val="C59B18"/>
    <a:srgbClr val="59875F"/>
    <a:srgbClr val="005696"/>
    <a:srgbClr val="006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9184C-34BC-4176-8E63-0808CD603CDC}" v="4" dt="2022-10-18T08:00:11.18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48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yer, Cynthia (NIH/OD) [E]" userId="3fa3c0a5-1c00-4ee9-8f48-ed7a1d193073" providerId="ADAL" clId="{E809184C-34BC-4176-8E63-0808CD603CDC}"/>
    <pc:docChg chg="undo custSel delSld modSld">
      <pc:chgData name="Dwyer, Cynthia (NIH/OD) [E]" userId="3fa3c0a5-1c00-4ee9-8f48-ed7a1d193073" providerId="ADAL" clId="{E809184C-34BC-4176-8E63-0808CD603CDC}" dt="2022-10-18T08:02:25.135" v="780" actId="962"/>
      <pc:docMkLst>
        <pc:docMk/>
      </pc:docMkLst>
      <pc:sldChg chg="modSp mod">
        <pc:chgData name="Dwyer, Cynthia (NIH/OD) [E]" userId="3fa3c0a5-1c00-4ee9-8f48-ed7a1d193073" providerId="ADAL" clId="{E809184C-34BC-4176-8E63-0808CD603CDC}" dt="2022-10-18T07:59:34.422" v="408"/>
        <pc:sldMkLst>
          <pc:docMk/>
          <pc:sldMk cId="2575184185" sldId="279"/>
        </pc:sldMkLst>
        <pc:spChg chg="mod">
          <ac:chgData name="Dwyer, Cynthia (NIH/OD) [E]" userId="3fa3c0a5-1c00-4ee9-8f48-ed7a1d193073" providerId="ADAL" clId="{E809184C-34BC-4176-8E63-0808CD603CDC}" dt="2022-10-18T07:59:24.952" v="405" actId="962"/>
          <ac:spMkLst>
            <pc:docMk/>
            <pc:sldMk cId="2575184185" sldId="279"/>
            <ac:spMk id="8" creationId="{00000000-0000-0000-0000-000000000000}"/>
          </ac:spMkLst>
        </pc:spChg>
        <pc:spChg chg="ord">
          <ac:chgData name="Dwyer, Cynthia (NIH/OD) [E]" userId="3fa3c0a5-1c00-4ee9-8f48-ed7a1d193073" providerId="ADAL" clId="{E809184C-34BC-4176-8E63-0808CD603CDC}" dt="2022-10-18T07:59:34.422" v="408"/>
          <ac:spMkLst>
            <pc:docMk/>
            <pc:sldMk cId="2575184185" sldId="279"/>
            <ac:spMk id="16" creationId="{8F90383F-D253-4BDD-A49B-86A62A52F10D}"/>
          </ac:spMkLst>
        </pc:spChg>
        <pc:picChg chg="mod">
          <ac:chgData name="Dwyer, Cynthia (NIH/OD) [E]" userId="3fa3c0a5-1c00-4ee9-8f48-ed7a1d193073" providerId="ADAL" clId="{E809184C-34BC-4176-8E63-0808CD603CDC}" dt="2022-10-18T07:59:23.731" v="404" actId="962"/>
          <ac:picMkLst>
            <pc:docMk/>
            <pc:sldMk cId="2575184185" sldId="279"/>
            <ac:picMk id="7" creationId="{00000000-0000-0000-0000-000000000000}"/>
          </ac:picMkLst>
        </pc:picChg>
      </pc:sldChg>
      <pc:sldChg chg="modSp mod">
        <pc:chgData name="Dwyer, Cynthia (NIH/OD) [E]" userId="3fa3c0a5-1c00-4ee9-8f48-ed7a1d193073" providerId="ADAL" clId="{E809184C-34BC-4176-8E63-0808CD603CDC}" dt="2022-10-18T08:00:15.456" v="410"/>
        <pc:sldMkLst>
          <pc:docMk/>
          <pc:sldMk cId="179649059" sldId="794"/>
        </pc:sldMkLst>
        <pc:spChg chg="mod">
          <ac:chgData name="Dwyer, Cynthia (NIH/OD) [E]" userId="3fa3c0a5-1c00-4ee9-8f48-ed7a1d193073" providerId="ADAL" clId="{E809184C-34BC-4176-8E63-0808CD603CDC}" dt="2022-10-18T08:00:11.187" v="409"/>
          <ac:spMkLst>
            <pc:docMk/>
            <pc:sldMk cId="179649059" sldId="794"/>
            <ac:spMk id="3" creationId="{48348D26-E52F-443A-8D5F-FA3CD9AB37FF}"/>
          </ac:spMkLst>
        </pc:spChg>
        <pc:picChg chg="ord">
          <ac:chgData name="Dwyer, Cynthia (NIH/OD) [E]" userId="3fa3c0a5-1c00-4ee9-8f48-ed7a1d193073" providerId="ADAL" clId="{E809184C-34BC-4176-8E63-0808CD603CDC}" dt="2022-10-18T08:00:15.456" v="410"/>
          <ac:picMkLst>
            <pc:docMk/>
            <pc:sldMk cId="179649059" sldId="794"/>
            <ac:picMk id="7" creationId="{4815126F-6786-4AA1-BEE6-5319F0278A0B}"/>
          </ac:picMkLst>
        </pc:picChg>
      </pc:sldChg>
      <pc:sldChg chg="modSp mod">
        <pc:chgData name="Dwyer, Cynthia (NIH/OD) [E]" userId="3fa3c0a5-1c00-4ee9-8f48-ed7a1d193073" providerId="ADAL" clId="{E809184C-34BC-4176-8E63-0808CD603CDC}" dt="2022-10-18T08:01:37.416" v="506" actId="962"/>
        <pc:sldMkLst>
          <pc:docMk/>
          <pc:sldMk cId="3055532730" sldId="2145706246"/>
        </pc:sldMkLst>
        <pc:spChg chg="mod">
          <ac:chgData name="Dwyer, Cynthia (NIH/OD) [E]" userId="3fa3c0a5-1c00-4ee9-8f48-ed7a1d193073" providerId="ADAL" clId="{E809184C-34BC-4176-8E63-0808CD603CDC}" dt="2022-10-18T07:52:58.696" v="5" actId="962"/>
          <ac:spMkLst>
            <pc:docMk/>
            <pc:sldMk cId="3055532730" sldId="2145706246"/>
            <ac:spMk id="5" creationId="{D753BA41-78D1-4BC3-B4F9-9FC1940E8568}"/>
          </ac:spMkLst>
        </pc:spChg>
        <pc:picChg chg="mod">
          <ac:chgData name="Dwyer, Cynthia (NIH/OD) [E]" userId="3fa3c0a5-1c00-4ee9-8f48-ed7a1d193073" providerId="ADAL" clId="{E809184C-34BC-4176-8E63-0808CD603CDC}" dt="2022-10-18T08:01:37.416" v="506" actId="962"/>
          <ac:picMkLst>
            <pc:docMk/>
            <pc:sldMk cId="3055532730" sldId="2145706246"/>
            <ac:picMk id="8" creationId="{FE5114F3-AC40-4982-AB07-E209332684F5}"/>
          </ac:picMkLst>
        </pc:picChg>
      </pc:sldChg>
      <pc:sldChg chg="modSp mod">
        <pc:chgData name="Dwyer, Cynthia (NIH/OD) [E]" userId="3fa3c0a5-1c00-4ee9-8f48-ed7a1d193073" providerId="ADAL" clId="{E809184C-34BC-4176-8E63-0808CD603CDC}" dt="2022-10-18T08:02:25.135" v="780" actId="962"/>
        <pc:sldMkLst>
          <pc:docMk/>
          <pc:sldMk cId="4202562628" sldId="2145706249"/>
        </pc:sldMkLst>
        <pc:picChg chg="mod">
          <ac:chgData name="Dwyer, Cynthia (NIH/OD) [E]" userId="3fa3c0a5-1c00-4ee9-8f48-ed7a1d193073" providerId="ADAL" clId="{E809184C-34BC-4176-8E63-0808CD603CDC}" dt="2022-10-18T08:02:25.135" v="780" actId="962"/>
          <ac:picMkLst>
            <pc:docMk/>
            <pc:sldMk cId="4202562628" sldId="2145706249"/>
            <ac:picMk id="5" creationId="{89C97E2D-604C-4622-B797-F9588050D678}"/>
          </ac:picMkLst>
        </pc:picChg>
      </pc:sldChg>
      <pc:sldChg chg="del">
        <pc:chgData name="Dwyer, Cynthia (NIH/OD) [E]" userId="3fa3c0a5-1c00-4ee9-8f48-ed7a1d193073" providerId="ADAL" clId="{E809184C-34BC-4176-8E63-0808CD603CDC}" dt="2022-10-18T07:51:23.917" v="2" actId="47"/>
        <pc:sldMkLst>
          <pc:docMk/>
          <pc:sldMk cId="2038085803" sldId="2145706250"/>
        </pc:sldMkLst>
      </pc:sldChg>
      <pc:sldChg chg="delSp modSp mod">
        <pc:chgData name="Dwyer, Cynthia (NIH/OD) [E]" userId="3fa3c0a5-1c00-4ee9-8f48-ed7a1d193073" providerId="ADAL" clId="{E809184C-34BC-4176-8E63-0808CD603CDC}" dt="2022-10-18T07:57:44.462" v="399"/>
        <pc:sldMkLst>
          <pc:docMk/>
          <pc:sldMk cId="86020418" sldId="2145706251"/>
        </pc:sldMkLst>
        <pc:spChg chg="mod">
          <ac:chgData name="Dwyer, Cynthia (NIH/OD) [E]" userId="3fa3c0a5-1c00-4ee9-8f48-ed7a1d193073" providerId="ADAL" clId="{E809184C-34BC-4176-8E63-0808CD603CDC}" dt="2022-10-18T07:55:29.016" v="357" actId="404"/>
          <ac:spMkLst>
            <pc:docMk/>
            <pc:sldMk cId="86020418" sldId="2145706251"/>
            <ac:spMk id="2" creationId="{00000000-0000-0000-0000-000000000000}"/>
          </ac:spMkLst>
        </pc:spChg>
        <pc:spChg chg="mod">
          <ac:chgData name="Dwyer, Cynthia (NIH/OD) [E]" userId="3fa3c0a5-1c00-4ee9-8f48-ed7a1d193073" providerId="ADAL" clId="{E809184C-34BC-4176-8E63-0808CD603CDC}" dt="2022-10-18T07:57:40.840" v="398"/>
          <ac:spMkLst>
            <pc:docMk/>
            <pc:sldMk cId="86020418" sldId="2145706251"/>
            <ac:spMk id="4" creationId="{00000000-0000-0000-0000-000000000000}"/>
          </ac:spMkLst>
        </pc:spChg>
        <pc:spChg chg="ord">
          <ac:chgData name="Dwyer, Cynthia (NIH/OD) [E]" userId="3fa3c0a5-1c00-4ee9-8f48-ed7a1d193073" providerId="ADAL" clId="{E809184C-34BC-4176-8E63-0808CD603CDC}" dt="2022-10-18T07:57:44.462" v="399"/>
          <ac:spMkLst>
            <pc:docMk/>
            <pc:sldMk cId="86020418" sldId="2145706251"/>
            <ac:spMk id="5" creationId="{2A1495F2-E106-448C-81CC-9A66E476E1A0}"/>
          </ac:spMkLst>
        </pc:spChg>
        <pc:spChg chg="del">
          <ac:chgData name="Dwyer, Cynthia (NIH/OD) [E]" userId="3fa3c0a5-1c00-4ee9-8f48-ed7a1d193073" providerId="ADAL" clId="{E809184C-34BC-4176-8E63-0808CD603CDC}" dt="2022-10-18T07:55:07.567" v="348" actId="478"/>
          <ac:spMkLst>
            <pc:docMk/>
            <pc:sldMk cId="86020418" sldId="2145706251"/>
            <ac:spMk id="12" creationId="{9864F870-E76C-40D6-9A07-48F2B8D9177F}"/>
          </ac:spMkLst>
        </pc:spChg>
        <pc:cxnChg chg="mod">
          <ac:chgData name="Dwyer, Cynthia (NIH/OD) [E]" userId="3fa3c0a5-1c00-4ee9-8f48-ed7a1d193073" providerId="ADAL" clId="{E809184C-34BC-4176-8E63-0808CD603CDC}" dt="2022-10-18T07:54:29.943" v="332" actId="962"/>
          <ac:cxnSpMkLst>
            <pc:docMk/>
            <pc:sldMk cId="86020418" sldId="2145706251"/>
            <ac:cxnSpMk id="8" creationId="{35235A77-7237-4FF4-ADA5-6982EB870609}"/>
          </ac:cxnSpMkLst>
        </pc:cxnChg>
      </pc:sldChg>
      <pc:sldChg chg="modSp mod">
        <pc:chgData name="Dwyer, Cynthia (NIH/OD) [E]" userId="3fa3c0a5-1c00-4ee9-8f48-ed7a1d193073" providerId="ADAL" clId="{E809184C-34BC-4176-8E63-0808CD603CDC}" dt="2022-10-18T08:01:01.047" v="416"/>
        <pc:sldMkLst>
          <pc:docMk/>
          <pc:sldMk cId="567133522" sldId="2145706252"/>
        </pc:sldMkLst>
        <pc:spChg chg="mod">
          <ac:chgData name="Dwyer, Cynthia (NIH/OD) [E]" userId="3fa3c0a5-1c00-4ee9-8f48-ed7a1d193073" providerId="ADAL" clId="{E809184C-34BC-4176-8E63-0808CD603CDC}" dt="2022-10-18T07:57:29.596" v="397" actId="20577"/>
          <ac:spMkLst>
            <pc:docMk/>
            <pc:sldMk cId="567133522" sldId="2145706252"/>
            <ac:spMk id="2" creationId="{00000000-0000-0000-0000-000000000000}"/>
          </ac:spMkLst>
        </pc:spChg>
        <pc:spChg chg="ord">
          <ac:chgData name="Dwyer, Cynthia (NIH/OD) [E]" userId="3fa3c0a5-1c00-4ee9-8f48-ed7a1d193073" providerId="ADAL" clId="{E809184C-34BC-4176-8E63-0808CD603CDC}" dt="2022-10-18T08:00:52.391" v="412"/>
          <ac:spMkLst>
            <pc:docMk/>
            <pc:sldMk cId="567133522" sldId="2145706252"/>
            <ac:spMk id="5" creationId="{2A1495F2-E106-448C-81CC-9A66E476E1A0}"/>
          </ac:spMkLst>
        </pc:spChg>
        <pc:spChg chg="mod ord">
          <ac:chgData name="Dwyer, Cynthia (NIH/OD) [E]" userId="3fa3c0a5-1c00-4ee9-8f48-ed7a1d193073" providerId="ADAL" clId="{E809184C-34BC-4176-8E63-0808CD603CDC}" dt="2022-10-18T08:01:01.047" v="416"/>
          <ac:spMkLst>
            <pc:docMk/>
            <pc:sldMk cId="567133522" sldId="2145706252"/>
            <ac:spMk id="12" creationId="{9864F870-E76C-40D6-9A07-48F2B8D9177F}"/>
          </ac:spMkLst>
        </pc:spChg>
        <pc:cxnChg chg="mod">
          <ac:chgData name="Dwyer, Cynthia (NIH/OD) [E]" userId="3fa3c0a5-1c00-4ee9-8f48-ed7a1d193073" providerId="ADAL" clId="{E809184C-34BC-4176-8E63-0808CD603CDC}" dt="2022-10-18T07:52:52.769" v="4" actId="962"/>
          <ac:cxnSpMkLst>
            <pc:docMk/>
            <pc:sldMk cId="567133522" sldId="2145706252"/>
            <ac:cxnSpMk id="8" creationId="{35235A77-7237-4FF4-ADA5-6982EB870609}"/>
          </ac:cxnSpMkLst>
        </pc:cxnChg>
      </pc:sldChg>
      <pc:sldChg chg="modSp mod">
        <pc:chgData name="Dwyer, Cynthia (NIH/OD) [E]" userId="3fa3c0a5-1c00-4ee9-8f48-ed7a1d193073" providerId="ADAL" clId="{E809184C-34BC-4176-8E63-0808CD603CDC}" dt="2022-10-18T07:53:02.545" v="6" actId="962"/>
        <pc:sldMkLst>
          <pc:docMk/>
          <pc:sldMk cId="1571148107" sldId="2145706254"/>
        </pc:sldMkLst>
        <pc:cxnChg chg="mod">
          <ac:chgData name="Dwyer, Cynthia (NIH/OD) [E]" userId="3fa3c0a5-1c00-4ee9-8f48-ed7a1d193073" providerId="ADAL" clId="{E809184C-34BC-4176-8E63-0808CD603CDC}" dt="2022-10-18T07:53:02.545" v="6" actId="962"/>
          <ac:cxnSpMkLst>
            <pc:docMk/>
            <pc:sldMk cId="1571148107" sldId="2145706254"/>
            <ac:cxnSpMk id="8" creationId="{35235A77-7237-4FF4-ADA5-6982EB870609}"/>
          </ac:cxnSpMkLst>
        </pc:cxnChg>
      </pc:sldChg>
      <pc:sldChg chg="del">
        <pc:chgData name="Dwyer, Cynthia (NIH/OD) [E]" userId="3fa3c0a5-1c00-4ee9-8f48-ed7a1d193073" providerId="ADAL" clId="{E809184C-34BC-4176-8E63-0808CD603CDC}" dt="2022-10-18T07:50:59.694" v="1" actId="47"/>
        <pc:sldMkLst>
          <pc:docMk/>
          <pc:sldMk cId="2917359809" sldId="2145706256"/>
        </pc:sldMkLst>
      </pc:sldChg>
      <pc:sldChg chg="del">
        <pc:chgData name="Dwyer, Cynthia (NIH/OD) [E]" userId="3fa3c0a5-1c00-4ee9-8f48-ed7a1d193073" providerId="ADAL" clId="{E809184C-34BC-4176-8E63-0808CD603CDC}" dt="2022-10-18T07:50:58.654" v="0" actId="47"/>
        <pc:sldMkLst>
          <pc:docMk/>
          <pc:sldMk cId="2871826748" sldId="2145706258"/>
        </pc:sldMkLst>
      </pc:sldChg>
      <pc:sldChg chg="modSp mod">
        <pc:chgData name="Dwyer, Cynthia (NIH/OD) [E]" userId="3fa3c0a5-1c00-4ee9-8f48-ed7a1d193073" providerId="ADAL" clId="{E809184C-34BC-4176-8E63-0808CD603CDC}" dt="2022-10-18T07:58:12.390" v="403"/>
        <pc:sldMkLst>
          <pc:docMk/>
          <pc:sldMk cId="1398307528" sldId="2145706259"/>
        </pc:sldMkLst>
        <pc:spChg chg="mod ord">
          <ac:chgData name="Dwyer, Cynthia (NIH/OD) [E]" userId="3fa3c0a5-1c00-4ee9-8f48-ed7a1d193073" providerId="ADAL" clId="{E809184C-34BC-4176-8E63-0808CD603CDC}" dt="2022-10-18T07:58:00.844" v="402"/>
          <ac:spMkLst>
            <pc:docMk/>
            <pc:sldMk cId="1398307528" sldId="2145706259"/>
            <ac:spMk id="14" creationId="{0902DFDD-C465-47CF-AD3D-532AFBF7493F}"/>
          </ac:spMkLst>
        </pc:spChg>
        <pc:spChg chg="mod">
          <ac:chgData name="Dwyer, Cynthia (NIH/OD) [E]" userId="3fa3c0a5-1c00-4ee9-8f48-ed7a1d193073" providerId="ADAL" clId="{E809184C-34BC-4176-8E63-0808CD603CDC}" dt="2022-10-18T07:53:12.879" v="7" actId="962"/>
          <ac:spMkLst>
            <pc:docMk/>
            <pc:sldMk cId="1398307528" sldId="2145706259"/>
            <ac:spMk id="15" creationId="{62CA6607-EBB5-4B6F-9B8F-A634A8297ADA}"/>
          </ac:spMkLst>
        </pc:spChg>
        <pc:grpChg chg="ord">
          <ac:chgData name="Dwyer, Cynthia (NIH/OD) [E]" userId="3fa3c0a5-1c00-4ee9-8f48-ed7a1d193073" providerId="ADAL" clId="{E809184C-34BC-4176-8E63-0808CD603CDC}" dt="2022-10-18T07:58:12.390" v="403"/>
          <ac:grpSpMkLst>
            <pc:docMk/>
            <pc:sldMk cId="1398307528" sldId="2145706259"/>
            <ac:grpSpMk id="11" creationId="{C9793C88-9481-477F-B590-5F7AA619A446}"/>
          </ac:grpSpMkLst>
        </pc:grpChg>
        <pc:picChg chg="mod">
          <ac:chgData name="Dwyer, Cynthia (NIH/OD) [E]" userId="3fa3c0a5-1c00-4ee9-8f48-ed7a1d193073" providerId="ADAL" clId="{E809184C-34BC-4176-8E63-0808CD603CDC}" dt="2022-10-18T07:54:21.100" v="331" actId="962"/>
          <ac:picMkLst>
            <pc:docMk/>
            <pc:sldMk cId="1398307528" sldId="2145706259"/>
            <ac:picMk id="5" creationId="{84E2EA3E-E574-41D6-A5A2-D1C929F8DF6D}"/>
          </ac:picMkLst>
        </pc:picChg>
      </pc:sldChg>
      <pc:sldChg chg="del">
        <pc:chgData name="Dwyer, Cynthia (NIH/OD) [E]" userId="3fa3c0a5-1c00-4ee9-8f48-ed7a1d193073" providerId="ADAL" clId="{E809184C-34BC-4176-8E63-0808CD603CDC}" dt="2022-10-18T07:51:50.577" v="3" actId="47"/>
        <pc:sldMkLst>
          <pc:docMk/>
          <pc:sldMk cId="3387175614" sldId="2145706261"/>
        </pc:sldMkLst>
      </pc:sldChg>
      <pc:sldChg chg="del">
        <pc:chgData name="Dwyer, Cynthia (NIH/OD) [E]" userId="3fa3c0a5-1c00-4ee9-8f48-ed7a1d193073" providerId="ADAL" clId="{E809184C-34BC-4176-8E63-0808CD603CDC}" dt="2022-10-18T07:51:50.577" v="3" actId="47"/>
        <pc:sldMkLst>
          <pc:docMk/>
          <pc:sldMk cId="244495935" sldId="214570626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ambalavanar\OneDrive%20-%20HHS%20Office%20of%20the%20Secretary\Desktop\Case%20Statistics%20till%202022\ORI%202005-2021Findings%20list%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9602736796737"/>
          <c:y val="0.12174327870167791"/>
          <c:w val="0.59121025198363597"/>
          <c:h val="0.75253860156993579"/>
        </c:manualLayout>
      </c:layout>
      <c:barChart>
        <c:barDir val="bar"/>
        <c:grouping val="clustered"/>
        <c:varyColors val="0"/>
        <c:ser>
          <c:idx val="0"/>
          <c:order val="0"/>
          <c:tx>
            <c:v>Number of Querries</c:v>
          </c:tx>
          <c:spPr>
            <a:solidFill>
              <a:srgbClr val="35E339"/>
            </a:solidFill>
            <a:ln>
              <a:noFill/>
            </a:ln>
          </c:spPr>
          <c:invertIfNegative val="0"/>
          <c:dPt>
            <c:idx val="7"/>
            <c:invertIfNegative val="0"/>
            <c:bubble3D val="0"/>
            <c:spPr>
              <a:solidFill>
                <a:srgbClr val="64EA67"/>
              </a:solidFill>
              <a:ln>
                <a:noFill/>
              </a:ln>
            </c:spPr>
            <c:extLst>
              <c:ext xmlns:c16="http://schemas.microsoft.com/office/drawing/2014/chart" uri="{C3380CC4-5D6E-409C-BE32-E72D297353CC}">
                <c16:uniqueId val="{00000001-1196-4D2D-98C1-EC8ABF94B374}"/>
              </c:ext>
            </c:extLst>
          </c:dPt>
          <c:dLbls>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'ORI Cases 2005-2016'!$P$2:$P$19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'ORI Cases 2005-2016'!$Q$2:$Q$19</c:f>
              <c:numCache>
                <c:formatCode>General</c:formatCode>
                <c:ptCount val="18"/>
                <c:pt idx="0">
                  <c:v>265</c:v>
                </c:pt>
                <c:pt idx="1">
                  <c:v>274</c:v>
                </c:pt>
                <c:pt idx="2">
                  <c:v>223</c:v>
                </c:pt>
                <c:pt idx="3">
                  <c:v>202</c:v>
                </c:pt>
                <c:pt idx="4">
                  <c:v>185</c:v>
                </c:pt>
                <c:pt idx="5">
                  <c:v>161</c:v>
                </c:pt>
                <c:pt idx="6">
                  <c:v>251</c:v>
                </c:pt>
                <c:pt idx="7">
                  <c:v>426</c:v>
                </c:pt>
                <c:pt idx="8">
                  <c:v>442</c:v>
                </c:pt>
                <c:pt idx="9">
                  <c:v>342</c:v>
                </c:pt>
                <c:pt idx="10">
                  <c:v>263</c:v>
                </c:pt>
                <c:pt idx="11">
                  <c:v>266</c:v>
                </c:pt>
                <c:pt idx="12">
                  <c:v>232</c:v>
                </c:pt>
                <c:pt idx="13">
                  <c:v>198</c:v>
                </c:pt>
                <c:pt idx="14">
                  <c:v>187</c:v>
                </c:pt>
                <c:pt idx="15">
                  <c:v>226</c:v>
                </c:pt>
                <c:pt idx="16">
                  <c:v>233</c:v>
                </c:pt>
                <c:pt idx="17">
                  <c:v>192</c:v>
                </c:pt>
              </c:numCache>
            </c:numRef>
          </c:val>
          <c:extLst>
            <c:ext xmlns:c16="http://schemas.microsoft.com/office/drawing/2014/chart" uri="{C3380CC4-5D6E-409C-BE32-E72D297353CC}">
              <c16:uniqueId val="{00000002-1196-4D2D-98C1-EC8ABF94B374}"/>
            </c:ext>
          </c:extLst>
        </c:ser>
        <c:ser>
          <c:idx val="1"/>
          <c:order val="1"/>
          <c:tx>
            <c:v>Cases Opened</c:v>
          </c:tx>
          <c:spPr>
            <a:solidFill>
              <a:srgbClr val="FF0000"/>
            </a:solidFill>
          </c:spPr>
          <c:invertIfNegative val="0"/>
          <c:dLbls>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'ORI Cases 2005-2016'!$P$2:$P$19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'ORI Cases 2005-2016'!$R$2:$R$19</c:f>
              <c:numCache>
                <c:formatCode>General</c:formatCode>
                <c:ptCount val="18"/>
                <c:pt idx="0">
                  <c:v>30</c:v>
                </c:pt>
                <c:pt idx="1">
                  <c:v>29</c:v>
                </c:pt>
                <c:pt idx="2">
                  <c:v>14</c:v>
                </c:pt>
                <c:pt idx="3">
                  <c:v>17</c:v>
                </c:pt>
                <c:pt idx="4">
                  <c:v>31</c:v>
                </c:pt>
                <c:pt idx="5">
                  <c:v>28</c:v>
                </c:pt>
                <c:pt idx="6">
                  <c:v>44</c:v>
                </c:pt>
                <c:pt idx="7">
                  <c:v>41</c:v>
                </c:pt>
                <c:pt idx="8">
                  <c:v>33</c:v>
                </c:pt>
                <c:pt idx="9">
                  <c:v>35</c:v>
                </c:pt>
                <c:pt idx="10">
                  <c:v>35</c:v>
                </c:pt>
                <c:pt idx="11">
                  <c:v>21</c:v>
                </c:pt>
                <c:pt idx="12">
                  <c:v>31</c:v>
                </c:pt>
                <c:pt idx="13">
                  <c:v>48</c:v>
                </c:pt>
                <c:pt idx="14">
                  <c:v>32</c:v>
                </c:pt>
                <c:pt idx="15">
                  <c:v>45</c:v>
                </c:pt>
                <c:pt idx="16">
                  <c:v>49</c:v>
                </c:pt>
                <c:pt idx="17">
                  <c:v>24</c:v>
                </c:pt>
              </c:numCache>
            </c:numRef>
          </c:val>
          <c:extLst>
            <c:ext xmlns:c16="http://schemas.microsoft.com/office/drawing/2014/chart" uri="{C3380CC4-5D6E-409C-BE32-E72D297353CC}">
              <c16:uniqueId val="{00000003-1196-4D2D-98C1-EC8ABF94B374}"/>
            </c:ext>
          </c:extLst>
        </c:ser>
        <c:dLbls>
          <c:showLegendKey val="0"/>
          <c:showVal val="0"/>
          <c:showCatName val="0"/>
          <c:showSerName val="0"/>
          <c:showPercent val="0"/>
          <c:showBubbleSize val="0"/>
        </c:dLbls>
        <c:gapWidth val="0"/>
        <c:overlap val="71"/>
        <c:axId val="123994112"/>
        <c:axId val="123995648"/>
      </c:barChart>
      <c:catAx>
        <c:axId val="123994112"/>
        <c:scaling>
          <c:orientation val="minMax"/>
        </c:scaling>
        <c:delete val="0"/>
        <c:axPos val="l"/>
        <c:numFmt formatCode="General" sourceLinked="0"/>
        <c:majorTickMark val="out"/>
        <c:minorTickMark val="none"/>
        <c:tickLblPos val="nextTo"/>
        <c:txPr>
          <a:bodyPr/>
          <a:lstStyle/>
          <a:p>
            <a:pPr>
              <a:defRPr sz="1400"/>
            </a:pPr>
            <a:endParaRPr lang="en-US"/>
          </a:p>
        </c:txPr>
        <c:crossAx val="123995648"/>
        <c:crosses val="autoZero"/>
        <c:auto val="1"/>
        <c:lblAlgn val="ctr"/>
        <c:lblOffset val="100"/>
        <c:noMultiLvlLbl val="0"/>
      </c:catAx>
      <c:valAx>
        <c:axId val="123995648"/>
        <c:scaling>
          <c:orientation val="minMax"/>
        </c:scaling>
        <c:delete val="0"/>
        <c:axPos val="b"/>
        <c:numFmt formatCode="General" sourceLinked="1"/>
        <c:majorTickMark val="out"/>
        <c:minorTickMark val="none"/>
        <c:tickLblPos val="nextTo"/>
        <c:txPr>
          <a:bodyPr/>
          <a:lstStyle/>
          <a:p>
            <a:pPr>
              <a:defRPr sz="1400"/>
            </a:pPr>
            <a:endParaRPr lang="en-US"/>
          </a:p>
        </c:txPr>
        <c:crossAx val="123994112"/>
        <c:crosses val="autoZero"/>
        <c:crossBetween val="between"/>
      </c:valAx>
    </c:plotArea>
    <c:legend>
      <c:legendPos val="r"/>
      <c:layout>
        <c:manualLayout>
          <c:xMode val="edge"/>
          <c:yMode val="edge"/>
          <c:x val="0.51577892591195695"/>
          <c:y val="0.1395039594097921"/>
          <c:w val="0.42267004764030541"/>
          <c:h val="0.15139745910184232"/>
        </c:manualLayout>
      </c:layout>
      <c:overlay val="0"/>
      <c:txPr>
        <a:bodyPr/>
        <a:lstStyle/>
        <a:p>
          <a:pPr>
            <a:defRPr sz="2000"/>
          </a:pPr>
          <a:endParaRPr lang="en-US"/>
        </a:p>
      </c:txPr>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5184F-781C-4FDF-8465-4D185B55BD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79E804-2B15-4E8F-9CE3-E33666899D87}">
      <dgm:prSet phldrT="[Text]"/>
      <dgm:spPr>
        <a:solidFill>
          <a:srgbClr val="0594FF"/>
        </a:solidFill>
        <a:ln>
          <a:solidFill>
            <a:srgbClr val="F3A839"/>
          </a:solidFill>
        </a:ln>
      </dgm:spPr>
      <dgm:t>
        <a:bodyPr/>
        <a:lstStyle/>
        <a:p>
          <a:r>
            <a:rPr lang="en-US">
              <a:solidFill>
                <a:schemeClr val="bg1"/>
              </a:solidFill>
            </a:rPr>
            <a:t>NIH &amp; HHS Presentation</a:t>
          </a:r>
        </a:p>
      </dgm:t>
    </dgm:pt>
    <dgm:pt modelId="{A25E90D6-0970-41BC-B904-D7C0A4C75F88}" type="parTrans" cxnId="{98D8F665-E0DC-4C58-B937-5CD0D64822C5}">
      <dgm:prSet/>
      <dgm:spPr/>
      <dgm:t>
        <a:bodyPr/>
        <a:lstStyle/>
        <a:p>
          <a:endParaRPr lang="en-US"/>
        </a:p>
      </dgm:t>
    </dgm:pt>
    <dgm:pt modelId="{A2D0ECEC-CEB5-4544-8C78-F1BD6C476A0E}" type="sibTrans" cxnId="{98D8F665-E0DC-4C58-B937-5CD0D64822C5}">
      <dgm:prSet/>
      <dgm:spPr/>
      <dgm:t>
        <a:bodyPr/>
        <a:lstStyle/>
        <a:p>
          <a:endParaRPr lang="en-US"/>
        </a:p>
      </dgm:t>
    </dgm:pt>
    <dgm:pt modelId="{00FDD9DD-A6DE-4CE8-9401-773FB67E859C}">
      <dgm:prSet phldrT="[Text]"/>
      <dgm:spPr>
        <a:solidFill>
          <a:srgbClr val="0081E2"/>
        </a:solidFill>
        <a:ln>
          <a:solidFill>
            <a:srgbClr val="F3A839"/>
          </a:solidFill>
        </a:ln>
      </dgm:spPr>
      <dgm:t>
        <a:bodyPr/>
        <a:lstStyle/>
        <a:p>
          <a:r>
            <a:rPr lang="en-US">
              <a:solidFill>
                <a:schemeClr val="bg1"/>
              </a:solidFill>
            </a:rPr>
            <a:t>Q&amp;A</a:t>
          </a:r>
        </a:p>
      </dgm:t>
    </dgm:pt>
    <dgm:pt modelId="{F18DD94A-A868-4B8B-BA03-A337C2E1D536}" type="parTrans" cxnId="{A6552914-5144-4838-BE9B-2A753F68284B}">
      <dgm:prSet/>
      <dgm:spPr/>
      <dgm:t>
        <a:bodyPr/>
        <a:lstStyle/>
        <a:p>
          <a:endParaRPr lang="en-US"/>
        </a:p>
      </dgm:t>
    </dgm:pt>
    <dgm:pt modelId="{0F3F50FD-6767-4E81-9DBB-283A26C377ED}" type="sibTrans" cxnId="{A6552914-5144-4838-BE9B-2A753F68284B}">
      <dgm:prSet/>
      <dgm:spPr/>
      <dgm:t>
        <a:bodyPr/>
        <a:lstStyle/>
        <a:p>
          <a:endParaRPr lang="en-US"/>
        </a:p>
      </dgm:t>
    </dgm:pt>
    <dgm:pt modelId="{73513F73-BC3F-4F25-9F96-744F403D3517}">
      <dgm:prSet phldrT="[Text]"/>
      <dgm:spPr>
        <a:solidFill>
          <a:srgbClr val="0069B8"/>
        </a:solidFill>
        <a:ln>
          <a:solidFill>
            <a:srgbClr val="F3A839"/>
          </a:solidFill>
        </a:ln>
      </dgm:spPr>
      <dgm:t>
        <a:bodyPr/>
        <a:lstStyle/>
        <a:p>
          <a:r>
            <a:rPr lang="en-US"/>
            <a:t>Break</a:t>
          </a:r>
        </a:p>
      </dgm:t>
    </dgm:pt>
    <dgm:pt modelId="{F04126EC-922C-4061-92E1-CB2BC871634E}" type="parTrans" cxnId="{5FA1C578-8DF9-42D5-91E1-654FE2F57CC8}">
      <dgm:prSet/>
      <dgm:spPr/>
      <dgm:t>
        <a:bodyPr/>
        <a:lstStyle/>
        <a:p>
          <a:endParaRPr lang="en-US"/>
        </a:p>
      </dgm:t>
    </dgm:pt>
    <dgm:pt modelId="{96447A30-B10C-4D14-8028-6E9C2D1209AA}" type="sibTrans" cxnId="{5FA1C578-8DF9-42D5-91E1-654FE2F57CC8}">
      <dgm:prSet/>
      <dgm:spPr/>
      <dgm:t>
        <a:bodyPr/>
        <a:lstStyle/>
        <a:p>
          <a:endParaRPr lang="en-US"/>
        </a:p>
      </dgm:t>
    </dgm:pt>
    <dgm:pt modelId="{D9BE405D-45B9-448F-9961-A8F39FA07172}">
      <dgm:prSet phldrT="[Text]"/>
      <dgm:spPr>
        <a:solidFill>
          <a:srgbClr val="005696"/>
        </a:solidFill>
        <a:ln>
          <a:solidFill>
            <a:srgbClr val="F3A839"/>
          </a:solidFill>
        </a:ln>
      </dgm:spPr>
      <dgm:t>
        <a:bodyPr/>
        <a:lstStyle/>
        <a:p>
          <a:r>
            <a:rPr lang="en-US"/>
            <a:t>Case Studies</a:t>
          </a:r>
        </a:p>
      </dgm:t>
    </dgm:pt>
    <dgm:pt modelId="{1D591D18-A7DB-453E-9AA8-8939322B10B9}" type="parTrans" cxnId="{2BD49573-5D26-4266-BE10-AC4D15C9252F}">
      <dgm:prSet/>
      <dgm:spPr/>
      <dgm:t>
        <a:bodyPr/>
        <a:lstStyle/>
        <a:p>
          <a:endParaRPr lang="en-US"/>
        </a:p>
      </dgm:t>
    </dgm:pt>
    <dgm:pt modelId="{FBEC760D-50FB-422D-BB13-093FA9AF24D5}" type="sibTrans" cxnId="{2BD49573-5D26-4266-BE10-AC4D15C9252F}">
      <dgm:prSet/>
      <dgm:spPr/>
      <dgm:t>
        <a:bodyPr/>
        <a:lstStyle/>
        <a:p>
          <a:endParaRPr lang="en-US"/>
        </a:p>
      </dgm:t>
    </dgm:pt>
    <dgm:pt modelId="{42ABEA98-01FB-47AE-A09D-A712B4213F23}" type="pres">
      <dgm:prSet presAssocID="{BDD5184F-781C-4FDF-8465-4D185B55BD64}" presName="linear" presStyleCnt="0">
        <dgm:presLayoutVars>
          <dgm:animLvl val="lvl"/>
          <dgm:resizeHandles val="exact"/>
        </dgm:presLayoutVars>
      </dgm:prSet>
      <dgm:spPr/>
    </dgm:pt>
    <dgm:pt modelId="{397ED618-AFC4-4B44-9960-C71319BEDA70}" type="pres">
      <dgm:prSet presAssocID="{D979E804-2B15-4E8F-9CE3-E33666899D87}" presName="parentText" presStyleLbl="node1" presStyleIdx="0" presStyleCnt="4">
        <dgm:presLayoutVars>
          <dgm:chMax val="0"/>
          <dgm:bulletEnabled val="1"/>
        </dgm:presLayoutVars>
      </dgm:prSet>
      <dgm:spPr/>
    </dgm:pt>
    <dgm:pt modelId="{D5A74B70-BE9E-4406-841C-2023EC2197A1}" type="pres">
      <dgm:prSet presAssocID="{A2D0ECEC-CEB5-4544-8C78-F1BD6C476A0E}" presName="spacer" presStyleCnt="0"/>
      <dgm:spPr/>
    </dgm:pt>
    <dgm:pt modelId="{208A8293-24A7-45F2-9CF2-E7A08BFE0153}" type="pres">
      <dgm:prSet presAssocID="{00FDD9DD-A6DE-4CE8-9401-773FB67E859C}" presName="parentText" presStyleLbl="node1" presStyleIdx="1" presStyleCnt="4" custLinFactNeighborX="-1763" custLinFactNeighborY="28072">
        <dgm:presLayoutVars>
          <dgm:chMax val="0"/>
          <dgm:bulletEnabled val="1"/>
        </dgm:presLayoutVars>
      </dgm:prSet>
      <dgm:spPr/>
    </dgm:pt>
    <dgm:pt modelId="{A0B526CD-9B08-4D92-9845-1776E05E1FC9}" type="pres">
      <dgm:prSet presAssocID="{0F3F50FD-6767-4E81-9DBB-283A26C377ED}" presName="spacer" presStyleCnt="0"/>
      <dgm:spPr/>
    </dgm:pt>
    <dgm:pt modelId="{F7FF5B2F-83B9-4543-BDD4-FED2525C3B44}" type="pres">
      <dgm:prSet presAssocID="{73513F73-BC3F-4F25-9F96-744F403D3517}" presName="parentText" presStyleLbl="node1" presStyleIdx="2" presStyleCnt="4">
        <dgm:presLayoutVars>
          <dgm:chMax val="0"/>
          <dgm:bulletEnabled val="1"/>
        </dgm:presLayoutVars>
      </dgm:prSet>
      <dgm:spPr/>
    </dgm:pt>
    <dgm:pt modelId="{0B43DE2F-20FE-4C39-9E8C-CB1776FAD13B}" type="pres">
      <dgm:prSet presAssocID="{96447A30-B10C-4D14-8028-6E9C2D1209AA}" presName="spacer" presStyleCnt="0"/>
      <dgm:spPr/>
    </dgm:pt>
    <dgm:pt modelId="{85653BA6-02E2-497E-8020-C2CD168E05C9}" type="pres">
      <dgm:prSet presAssocID="{D9BE405D-45B9-448F-9961-A8F39FA07172}" presName="parentText" presStyleLbl="node1" presStyleIdx="3" presStyleCnt="4">
        <dgm:presLayoutVars>
          <dgm:chMax val="0"/>
          <dgm:bulletEnabled val="1"/>
        </dgm:presLayoutVars>
      </dgm:prSet>
      <dgm:spPr/>
    </dgm:pt>
  </dgm:ptLst>
  <dgm:cxnLst>
    <dgm:cxn modelId="{7EB7470C-2EA2-4B90-A708-0759F9CB2962}" type="presOf" srcId="{D9BE405D-45B9-448F-9961-A8F39FA07172}" destId="{85653BA6-02E2-497E-8020-C2CD168E05C9}" srcOrd="0" destOrd="0" presId="urn:microsoft.com/office/officeart/2005/8/layout/vList2"/>
    <dgm:cxn modelId="{0FEA6B0D-DA9E-4E73-BCB9-ACEF31480089}" type="presOf" srcId="{BDD5184F-781C-4FDF-8465-4D185B55BD64}" destId="{42ABEA98-01FB-47AE-A09D-A712B4213F23}" srcOrd="0" destOrd="0" presId="urn:microsoft.com/office/officeart/2005/8/layout/vList2"/>
    <dgm:cxn modelId="{A6552914-5144-4838-BE9B-2A753F68284B}" srcId="{BDD5184F-781C-4FDF-8465-4D185B55BD64}" destId="{00FDD9DD-A6DE-4CE8-9401-773FB67E859C}" srcOrd="1" destOrd="0" parTransId="{F18DD94A-A868-4B8B-BA03-A337C2E1D536}" sibTransId="{0F3F50FD-6767-4E81-9DBB-283A26C377ED}"/>
    <dgm:cxn modelId="{98D8F665-E0DC-4C58-B937-5CD0D64822C5}" srcId="{BDD5184F-781C-4FDF-8465-4D185B55BD64}" destId="{D979E804-2B15-4E8F-9CE3-E33666899D87}" srcOrd="0" destOrd="0" parTransId="{A25E90D6-0970-41BC-B904-D7C0A4C75F88}" sibTransId="{A2D0ECEC-CEB5-4544-8C78-F1BD6C476A0E}"/>
    <dgm:cxn modelId="{2BD49573-5D26-4266-BE10-AC4D15C9252F}" srcId="{BDD5184F-781C-4FDF-8465-4D185B55BD64}" destId="{D9BE405D-45B9-448F-9961-A8F39FA07172}" srcOrd="3" destOrd="0" parTransId="{1D591D18-A7DB-453E-9AA8-8939322B10B9}" sibTransId="{FBEC760D-50FB-422D-BB13-093FA9AF24D5}"/>
    <dgm:cxn modelId="{5FA1C578-8DF9-42D5-91E1-654FE2F57CC8}" srcId="{BDD5184F-781C-4FDF-8465-4D185B55BD64}" destId="{73513F73-BC3F-4F25-9F96-744F403D3517}" srcOrd="2" destOrd="0" parTransId="{F04126EC-922C-4061-92E1-CB2BC871634E}" sibTransId="{96447A30-B10C-4D14-8028-6E9C2D1209AA}"/>
    <dgm:cxn modelId="{A1DBA892-A0E6-46C2-9297-4B62227ED96E}" type="presOf" srcId="{73513F73-BC3F-4F25-9F96-744F403D3517}" destId="{F7FF5B2F-83B9-4543-BDD4-FED2525C3B44}" srcOrd="0" destOrd="0" presId="urn:microsoft.com/office/officeart/2005/8/layout/vList2"/>
    <dgm:cxn modelId="{A99053DD-EB27-4A2F-953E-ADE17E989EAC}" type="presOf" srcId="{D979E804-2B15-4E8F-9CE3-E33666899D87}" destId="{397ED618-AFC4-4B44-9960-C71319BEDA70}" srcOrd="0" destOrd="0" presId="urn:microsoft.com/office/officeart/2005/8/layout/vList2"/>
    <dgm:cxn modelId="{84C13EF6-48C8-4919-B48C-68FFDAE64C17}" type="presOf" srcId="{00FDD9DD-A6DE-4CE8-9401-773FB67E859C}" destId="{208A8293-24A7-45F2-9CF2-E7A08BFE0153}" srcOrd="0" destOrd="0" presId="urn:microsoft.com/office/officeart/2005/8/layout/vList2"/>
    <dgm:cxn modelId="{59BD6866-50A3-4880-8A8E-D7EB3E66130B}" type="presParOf" srcId="{42ABEA98-01FB-47AE-A09D-A712B4213F23}" destId="{397ED618-AFC4-4B44-9960-C71319BEDA70}" srcOrd="0" destOrd="0" presId="urn:microsoft.com/office/officeart/2005/8/layout/vList2"/>
    <dgm:cxn modelId="{E8CE1585-573E-4886-A4A9-FEDEECFCC78C}" type="presParOf" srcId="{42ABEA98-01FB-47AE-A09D-A712B4213F23}" destId="{D5A74B70-BE9E-4406-841C-2023EC2197A1}" srcOrd="1" destOrd="0" presId="urn:microsoft.com/office/officeart/2005/8/layout/vList2"/>
    <dgm:cxn modelId="{2E6BED63-7FC4-4F82-BE2B-41CA102BF8C4}" type="presParOf" srcId="{42ABEA98-01FB-47AE-A09D-A712B4213F23}" destId="{208A8293-24A7-45F2-9CF2-E7A08BFE0153}" srcOrd="2" destOrd="0" presId="urn:microsoft.com/office/officeart/2005/8/layout/vList2"/>
    <dgm:cxn modelId="{8726E29D-B927-44B6-8286-DFEDED8CD0D7}" type="presParOf" srcId="{42ABEA98-01FB-47AE-A09D-A712B4213F23}" destId="{A0B526CD-9B08-4D92-9845-1776E05E1FC9}" srcOrd="3" destOrd="0" presId="urn:microsoft.com/office/officeart/2005/8/layout/vList2"/>
    <dgm:cxn modelId="{24EC066E-C4A8-42D7-92FC-6C779C5A6161}" type="presParOf" srcId="{42ABEA98-01FB-47AE-A09D-A712B4213F23}" destId="{F7FF5B2F-83B9-4543-BDD4-FED2525C3B44}" srcOrd="4" destOrd="0" presId="urn:microsoft.com/office/officeart/2005/8/layout/vList2"/>
    <dgm:cxn modelId="{67C12A22-7FD2-4B52-AB7C-1D9DA7B30002}" type="presParOf" srcId="{42ABEA98-01FB-47AE-A09D-A712B4213F23}" destId="{0B43DE2F-20FE-4C39-9E8C-CB1776FAD13B}" srcOrd="5" destOrd="0" presId="urn:microsoft.com/office/officeart/2005/8/layout/vList2"/>
    <dgm:cxn modelId="{637BE252-D418-4E3E-BFFF-B4AD6F4311FC}" type="presParOf" srcId="{42ABEA98-01FB-47AE-A09D-A712B4213F23}" destId="{85653BA6-02E2-497E-8020-C2CD168E05C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D618-AFC4-4B44-9960-C71319BEDA70}">
      <dsp:nvSpPr>
        <dsp:cNvPr id="0" name=""/>
        <dsp:cNvSpPr/>
      </dsp:nvSpPr>
      <dsp:spPr>
        <a:xfrm>
          <a:off x="0" y="27496"/>
          <a:ext cx="7094618" cy="678600"/>
        </a:xfrm>
        <a:prstGeom prst="roundRect">
          <a:avLst/>
        </a:prstGeom>
        <a:solidFill>
          <a:srgbClr val="0594FF"/>
        </a:solidFill>
        <a:ln w="25400" cap="flat" cmpd="sng" algn="ctr">
          <a:solidFill>
            <a:srgbClr val="F3A8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NIH &amp; HHS Presentation</a:t>
          </a:r>
        </a:p>
      </dsp:txBody>
      <dsp:txXfrm>
        <a:off x="33127" y="60623"/>
        <a:ext cx="7028364" cy="612346"/>
      </dsp:txXfrm>
    </dsp:sp>
    <dsp:sp modelId="{208A8293-24A7-45F2-9CF2-E7A08BFE0153}">
      <dsp:nvSpPr>
        <dsp:cNvPr id="0" name=""/>
        <dsp:cNvSpPr/>
      </dsp:nvSpPr>
      <dsp:spPr>
        <a:xfrm>
          <a:off x="0" y="813062"/>
          <a:ext cx="7094618" cy="678600"/>
        </a:xfrm>
        <a:prstGeom prst="roundRect">
          <a:avLst/>
        </a:prstGeom>
        <a:solidFill>
          <a:srgbClr val="0081E2"/>
        </a:solidFill>
        <a:ln w="25400" cap="flat" cmpd="sng" algn="ctr">
          <a:solidFill>
            <a:srgbClr val="F3A8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Q&amp;A</a:t>
          </a:r>
        </a:p>
      </dsp:txBody>
      <dsp:txXfrm>
        <a:off x="33127" y="846189"/>
        <a:ext cx="7028364" cy="612346"/>
      </dsp:txXfrm>
    </dsp:sp>
    <dsp:sp modelId="{F7FF5B2F-83B9-4543-BDD4-FED2525C3B44}">
      <dsp:nvSpPr>
        <dsp:cNvPr id="0" name=""/>
        <dsp:cNvSpPr/>
      </dsp:nvSpPr>
      <dsp:spPr>
        <a:xfrm>
          <a:off x="0" y="1551737"/>
          <a:ext cx="7094618" cy="678600"/>
        </a:xfrm>
        <a:prstGeom prst="roundRect">
          <a:avLst/>
        </a:prstGeom>
        <a:solidFill>
          <a:srgbClr val="0069B8"/>
        </a:solidFill>
        <a:ln w="25400" cap="flat" cmpd="sng" algn="ctr">
          <a:solidFill>
            <a:srgbClr val="F3A8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Break</a:t>
          </a:r>
        </a:p>
      </dsp:txBody>
      <dsp:txXfrm>
        <a:off x="33127" y="1584864"/>
        <a:ext cx="7028364" cy="612346"/>
      </dsp:txXfrm>
    </dsp:sp>
    <dsp:sp modelId="{85653BA6-02E2-497E-8020-C2CD168E05C9}">
      <dsp:nvSpPr>
        <dsp:cNvPr id="0" name=""/>
        <dsp:cNvSpPr/>
      </dsp:nvSpPr>
      <dsp:spPr>
        <a:xfrm>
          <a:off x="0" y="2313857"/>
          <a:ext cx="7094618" cy="678600"/>
        </a:xfrm>
        <a:prstGeom prst="roundRect">
          <a:avLst/>
        </a:prstGeom>
        <a:solidFill>
          <a:srgbClr val="005696"/>
        </a:solidFill>
        <a:ln w="25400" cap="flat" cmpd="sng" algn="ctr">
          <a:solidFill>
            <a:srgbClr val="F3A8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Case Studies</a:t>
          </a:r>
        </a:p>
      </dsp:txBody>
      <dsp:txXfrm>
        <a:off x="33127" y="2346984"/>
        <a:ext cx="7028364" cy="6123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D750-247A-4C80-8EA4-BAC62305FD2C}"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AEA6F-6A0E-4FE3-A78D-15F87EAF086E}" type="slidenum">
              <a:rPr lang="en-US" smtClean="0"/>
              <a:t>‹#›</a:t>
            </a:fld>
            <a:endParaRPr lang="en-US"/>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03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64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DA795-EE21-476D-B924-10B0F4348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46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97F-0D9B-42F6-8D64-7A267F1C2F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34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9C05-D920-48C3-9F52-1A96C96D3B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7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97F-0D9B-42F6-8D64-7A267F1C2F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8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09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254" indent="-462458">
              <a:spcBef>
                <a:spcPts val="607"/>
              </a:spcBef>
            </a:pPr>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8710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96E96954-6E00-4690-B214-29C0BC839438}" type="slidenum">
              <a:rPr lang="en-US" smtClean="0"/>
              <a:t>28</a:t>
            </a:fld>
            <a:endParaRPr lang="en-US"/>
          </a:p>
        </p:txBody>
      </p:sp>
    </p:spTree>
    <p:extLst>
      <p:ext uri="{BB962C8B-B14F-4D97-AF65-F5344CB8AC3E}">
        <p14:creationId xmlns:p14="http://schemas.microsoft.com/office/powerpoint/2010/main" val="15501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96954-6E00-4690-B214-29C0BC839438}" type="slidenum">
              <a:rPr lang="en-US" smtClean="0"/>
              <a:t>29</a:t>
            </a:fld>
            <a:endParaRPr lang="en-US"/>
          </a:p>
        </p:txBody>
      </p:sp>
    </p:spTree>
    <p:extLst>
      <p:ext uri="{BB962C8B-B14F-4D97-AF65-F5344CB8AC3E}">
        <p14:creationId xmlns:p14="http://schemas.microsoft.com/office/powerpoint/2010/main" val="38378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86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1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AAEA6F-6A0E-4FE3-A78D-15F87EAF086E}" type="slidenum">
              <a:rPr lang="en-US" smtClean="0"/>
              <a:t>48</a:t>
            </a:fld>
            <a:endParaRPr lang="en-US"/>
          </a:p>
        </p:txBody>
      </p:sp>
    </p:spTree>
    <p:extLst>
      <p:ext uri="{BB962C8B-B14F-4D97-AF65-F5344CB8AC3E}">
        <p14:creationId xmlns:p14="http://schemas.microsoft.com/office/powerpoint/2010/main" val="27442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1375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8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373CF-5D29-4BF0-927D-9013F4BA8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64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6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373CF-5D29-4BF0-927D-9013F4BA8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37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Year	          Cases</a:t>
            </a:r>
            <a:r>
              <a:rPr lang="en-US" baseline="0"/>
              <a:t> Opened	  Number of Queries</a:t>
            </a:r>
          </a:p>
          <a:p>
            <a:endParaRPr lang="en-US" baseline="0"/>
          </a:p>
          <a:p>
            <a:pPr marL="685800" lvl="1" indent="-228600">
              <a:buAutoNum type="arabicPlain" startAt="2005"/>
            </a:pPr>
            <a:r>
              <a:rPr lang="en-US" baseline="0"/>
              <a:t>  		30		265</a:t>
            </a:r>
          </a:p>
          <a:p>
            <a:pPr marL="685800" lvl="1" indent="-228600">
              <a:buAutoNum type="arabicPlain" startAt="2005"/>
            </a:pPr>
            <a:r>
              <a:rPr lang="en-US" baseline="0"/>
              <a:t> 		29		274</a:t>
            </a:r>
          </a:p>
          <a:p>
            <a:pPr marL="685800" lvl="1" indent="-228600">
              <a:buAutoNum type="arabicPlain" startAt="2005"/>
            </a:pPr>
            <a:r>
              <a:rPr lang="en-US" baseline="0"/>
              <a:t> 		14		223</a:t>
            </a:r>
          </a:p>
          <a:p>
            <a:pPr marL="685800" lvl="1" indent="-228600">
              <a:buAutoNum type="arabicPlain" startAt="2005"/>
            </a:pPr>
            <a:r>
              <a:rPr lang="en-US" baseline="0"/>
              <a:t>  		17		202</a:t>
            </a:r>
          </a:p>
          <a:p>
            <a:pPr marL="685800" lvl="1" indent="-228600">
              <a:buAutoNum type="arabicPlain" startAt="2005"/>
            </a:pPr>
            <a:r>
              <a:rPr lang="en-US" baseline="0"/>
              <a:t> 		31		185</a:t>
            </a:r>
          </a:p>
          <a:p>
            <a:pPr marL="685800" lvl="1" indent="-228600">
              <a:buAutoNum type="arabicPlain" startAt="2005"/>
            </a:pPr>
            <a:r>
              <a:rPr lang="en-US" baseline="0"/>
              <a:t>  		28		161</a:t>
            </a:r>
          </a:p>
          <a:p>
            <a:pPr marL="685800" lvl="1" indent="-228600">
              <a:buAutoNum type="arabicPlain" startAt="2005"/>
            </a:pPr>
            <a:r>
              <a:rPr lang="en-US" baseline="0"/>
              <a:t>  		44		251</a:t>
            </a:r>
          </a:p>
          <a:p>
            <a:pPr marL="685800" lvl="1" indent="-228600">
              <a:buAutoNum type="arabicPlain" startAt="2005"/>
            </a:pPr>
            <a:r>
              <a:rPr lang="en-US" baseline="0"/>
              <a:t>  		41		426</a:t>
            </a:r>
          </a:p>
          <a:p>
            <a:pPr marL="685800" lvl="1" indent="-228600">
              <a:buAutoNum type="arabicPlain" startAt="2005"/>
            </a:pPr>
            <a:r>
              <a:rPr lang="en-US" baseline="0"/>
              <a:t> 		33		442</a:t>
            </a:r>
          </a:p>
          <a:p>
            <a:pPr marL="685800" lvl="1" indent="-228600">
              <a:buAutoNum type="arabicPlain" startAt="2005"/>
            </a:pPr>
            <a:r>
              <a:rPr lang="en-US" baseline="0"/>
              <a:t> 		35		342</a:t>
            </a:r>
          </a:p>
          <a:p>
            <a:pPr marL="685800" lvl="1" indent="-228600">
              <a:buAutoNum type="arabicPlain" startAt="2005"/>
            </a:pPr>
            <a:r>
              <a:rPr lang="en-US" baseline="0"/>
              <a:t> 		35		263</a:t>
            </a:r>
          </a:p>
          <a:p>
            <a:pPr marL="685800" lvl="1" indent="-228600">
              <a:buAutoNum type="arabicPlain" startAt="2005"/>
            </a:pPr>
            <a:r>
              <a:rPr lang="en-US" baseline="0"/>
              <a:t> 		21		266</a:t>
            </a:r>
          </a:p>
          <a:p>
            <a:pPr marL="685800" lvl="1" indent="-228600">
              <a:buAutoNum type="arabicPlain" startAt="2005"/>
            </a:pPr>
            <a:r>
              <a:rPr lang="en-US" baseline="0"/>
              <a:t> 		31		232</a:t>
            </a:r>
          </a:p>
          <a:p>
            <a:pPr marL="685800" lvl="1" indent="-228600">
              <a:buAutoNum type="arabicPlain" startAt="2005"/>
            </a:pPr>
            <a:r>
              <a:rPr lang="en-US" baseline="0"/>
              <a:t> 		48		198</a:t>
            </a:r>
          </a:p>
          <a:p>
            <a:pPr marL="685800" lvl="1" indent="-228600">
              <a:buAutoNum type="arabicPlain" startAt="2005"/>
            </a:pPr>
            <a:r>
              <a:rPr lang="en-US" baseline="0"/>
              <a:t> 		32		187</a:t>
            </a:r>
          </a:p>
          <a:p>
            <a:pPr marL="685800" lvl="1" indent="-228600">
              <a:buAutoNum type="arabicPlain" startAt="2005"/>
            </a:pPr>
            <a:r>
              <a:rPr lang="en-US" baseline="0"/>
              <a:t> 		45		226</a:t>
            </a:r>
          </a:p>
          <a:p>
            <a:pPr marL="685800" lvl="1" indent="-228600">
              <a:buAutoNum type="arabicPlain" startAt="2005"/>
            </a:pPr>
            <a:r>
              <a:rPr lang="en-US" baseline="0"/>
              <a:t> 		49	 	233</a:t>
            </a:r>
          </a:p>
          <a:p>
            <a:pPr marL="685800" lvl="1" indent="-228600">
              <a:buAutoNum type="arabicPlain" startAt="2005"/>
            </a:pPr>
            <a:r>
              <a:rPr lang="en-US" baseline="0"/>
              <a:t> 		24 		192</a:t>
            </a:r>
          </a:p>
        </p:txBody>
      </p:sp>
      <p:sp>
        <p:nvSpPr>
          <p:cNvPr id="4" name="Slide Number Placeholder 3"/>
          <p:cNvSpPr>
            <a:spLocks noGrp="1"/>
          </p:cNvSpPr>
          <p:nvPr>
            <p:ph type="sldNum" sz="quarter" idx="5"/>
          </p:nvPr>
        </p:nvSpPr>
        <p:spPr/>
        <p:txBody>
          <a:bodyPr/>
          <a:lstStyle/>
          <a:p>
            <a:fld id="{31AAEA6F-6A0E-4FE3-A78D-15F87EAF086E}" type="slidenum">
              <a:rPr lang="en-US" smtClean="0"/>
              <a:t>10</a:t>
            </a:fld>
            <a:endParaRPr lang="en-US"/>
          </a:p>
        </p:txBody>
      </p:sp>
    </p:spTree>
    <p:extLst>
      <p:ext uri="{BB962C8B-B14F-4D97-AF65-F5344CB8AC3E}">
        <p14:creationId xmlns:p14="http://schemas.microsoft.com/office/powerpoint/2010/main" val="397289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456BDA-8E23-4A27-A373-8E5F3F605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30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a:t>Title, Arial Bold, 32 </a:t>
            </a:r>
            <a:r>
              <a:rPr lang="en-US" err="1"/>
              <a:t>pt</a:t>
            </a:r>
            <a:endParaRPr lang="en-US"/>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0608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41734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353327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160068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276833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42287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68341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364247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306429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397839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EB534C28-92BF-924C-AA1D-BB3E33F577A6}"/>
              </a:ext>
            </a:extLst>
          </p:cNvPr>
          <p:cNvPicPr>
            <a:picLocks noChangeAspect="1"/>
          </p:cNvPicPr>
          <p:nvPr userDrawn="1"/>
        </p:nvPicPr>
        <p:blipFill>
          <a:blip r:embed="rId3"/>
          <a:stretch>
            <a:fillRect/>
          </a:stretch>
        </p:blipFill>
        <p:spPr>
          <a:xfrm>
            <a:off x="826813" y="6018605"/>
            <a:ext cx="2706624" cy="476066"/>
          </a:xfrm>
          <a:prstGeom prst="rect">
            <a:avLst/>
          </a:prstGeom>
        </p:spPr>
      </p:pic>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Insert footer information as needed</a:t>
            </a:r>
          </a:p>
        </p:txBody>
      </p:sp>
    </p:spTree>
    <p:extLst>
      <p:ext uri="{BB962C8B-B14F-4D97-AF65-F5344CB8AC3E}">
        <p14:creationId xmlns:p14="http://schemas.microsoft.com/office/powerpoint/2010/main" val="35940793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0207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Slide Title is Arial Bold, 28pt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09467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FD0F20B-6E18-4E31-8776-9FFA1E37378D}"/>
              </a:ext>
            </a:extLst>
          </p:cNvPr>
          <p:cNvPicPr>
            <a:picLocks noChangeAspect="1"/>
          </p:cNvPicPr>
          <p:nvPr userDrawn="1"/>
        </p:nvPicPr>
        <p:blipFill>
          <a:blip r:embed="rId2"/>
          <a:stretch>
            <a:fillRect/>
          </a:stretch>
        </p:blipFill>
        <p:spPr>
          <a:xfrm>
            <a:off x="10148534" y="6322294"/>
            <a:ext cx="1359497" cy="415216"/>
          </a:xfrm>
          <a:prstGeom prst="rect">
            <a:avLst/>
          </a:prstGeom>
        </p:spPr>
      </p:pic>
    </p:spTree>
    <p:extLst>
      <p:ext uri="{BB962C8B-B14F-4D97-AF65-F5344CB8AC3E}">
        <p14:creationId xmlns:p14="http://schemas.microsoft.com/office/powerpoint/2010/main" val="3746895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Columns Slide Title is Arial Bold, 28pt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838200" y="2370137"/>
            <a:ext cx="4982742" cy="36255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371060" y="2370136"/>
            <a:ext cx="4982742" cy="36255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317584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2800"/>
            </a:lvl1pPr>
          </a:lstStyle>
          <a:p>
            <a:r>
              <a:rPr lang="en-US"/>
              <a:t>Charts Title is Arial Bold, 28pt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302603" y="2357146"/>
            <a:ext cx="7743498" cy="3709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838198" y="2357146"/>
            <a:ext cx="2905886" cy="3709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4055717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E6B19C55-32AE-C54F-B94B-2A3824E653C6}"/>
              </a:ext>
            </a:extLst>
          </p:cNvPr>
          <p:cNvPicPr>
            <a:picLocks noChangeAspect="1"/>
          </p:cNvPicPr>
          <p:nvPr userDrawn="1"/>
        </p:nvPicPr>
        <p:blipFill>
          <a:blip r:embed="rId2"/>
          <a:stretch>
            <a:fillRect/>
          </a:stretch>
        </p:blipFill>
        <p:spPr>
          <a:xfrm>
            <a:off x="826813" y="6018605"/>
            <a:ext cx="2706624" cy="476066"/>
          </a:xfrm>
          <a:prstGeom prst="rect">
            <a:avLst/>
          </a:prstGeom>
        </p:spPr>
      </p:pic>
    </p:spTree>
    <p:extLst>
      <p:ext uri="{BB962C8B-B14F-4D97-AF65-F5344CB8AC3E}">
        <p14:creationId xmlns:p14="http://schemas.microsoft.com/office/powerpoint/2010/main" val="191024801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9390614" cy="680815"/>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a:t>Title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2176670"/>
            <a:ext cx="10136048" cy="3392359"/>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2C1222-DA52-4F89-BC6E-76EE18544309}"/>
              </a:ext>
            </a:extLst>
          </p:cNvPr>
          <p:cNvPicPr>
            <a:picLocks noChangeAspect="1"/>
          </p:cNvPicPr>
          <p:nvPr userDrawn="1"/>
        </p:nvPicPr>
        <p:blipFill>
          <a:blip r:embed="rId2"/>
          <a:stretch>
            <a:fillRect/>
          </a:stretch>
        </p:blipFill>
        <p:spPr>
          <a:xfrm>
            <a:off x="10139780" y="157043"/>
            <a:ext cx="1200770" cy="366738"/>
          </a:xfrm>
          <a:prstGeom prst="rect">
            <a:avLst/>
          </a:prstGeom>
        </p:spPr>
      </p:pic>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48801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bg2"/>
                </a:solidFill>
                <a:latin typeface="Arial" panose="020B0604020202020204" pitchFamily="34" charset="0"/>
                <a:cs typeface="Arial" panose="020B0604020202020204" pitchFamily="34" charset="0"/>
              </a:defRPr>
            </a:lvl1pPr>
          </a:lstStyle>
          <a:p>
            <a:r>
              <a:rPr lang="en-US"/>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a:extLst>
              <a:ext uri="{FF2B5EF4-FFF2-40B4-BE49-F238E27FC236}">
                <a16:creationId xmlns:a16="http://schemas.microsoft.com/office/drawing/2014/main" id="{2936EA54-A13C-F941-9CF6-2967BDC4EFDD}"/>
              </a:ext>
            </a:extLst>
          </p:cNvPr>
          <p:cNvPicPr>
            <a:picLocks noChangeAspect="1"/>
          </p:cNvPicPr>
          <p:nvPr userDrawn="1"/>
        </p:nvPicPr>
        <p:blipFill>
          <a:blip r:embed="rId3"/>
          <a:stretch>
            <a:fillRect/>
          </a:stretch>
        </p:blipFill>
        <p:spPr>
          <a:xfrm>
            <a:off x="826813" y="6019183"/>
            <a:ext cx="2708680" cy="475488"/>
          </a:xfrm>
          <a:prstGeom prst="rect">
            <a:avLst/>
          </a:prstGeom>
        </p:spPr>
      </p:pic>
    </p:spTree>
    <p:extLst>
      <p:ext uri="{BB962C8B-B14F-4D97-AF65-F5344CB8AC3E}">
        <p14:creationId xmlns:p14="http://schemas.microsoft.com/office/powerpoint/2010/main" val="21657143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8" name="Picture 7">
            <a:extLst>
              <a:ext uri="{FF2B5EF4-FFF2-40B4-BE49-F238E27FC236}">
                <a16:creationId xmlns:a16="http://schemas.microsoft.com/office/drawing/2014/main" id="{99304471-41D4-794D-A16D-03CCEE793701}"/>
              </a:ext>
            </a:extLst>
          </p:cNvPr>
          <p:cNvPicPr>
            <a:picLocks noChangeAspect="1"/>
          </p:cNvPicPr>
          <p:nvPr userDrawn="1"/>
        </p:nvPicPr>
        <p:blipFill>
          <a:blip r:embed="rId4"/>
          <a:stretch>
            <a:fillRect/>
          </a:stretch>
        </p:blipFill>
        <p:spPr>
          <a:xfrm>
            <a:off x="4427653" y="580909"/>
            <a:ext cx="2714827" cy="476567"/>
          </a:xfrm>
          <a:prstGeom prst="rect">
            <a:avLst/>
          </a:prstGeom>
        </p:spPr>
      </p:pic>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spTree>
    <p:extLst>
      <p:ext uri="{BB962C8B-B14F-4D97-AF65-F5344CB8AC3E}">
        <p14:creationId xmlns:p14="http://schemas.microsoft.com/office/powerpoint/2010/main" val="2805696704"/>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813439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24590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02A808B7-C663-444D-8554-2EB12485EF0B}"/>
              </a:ext>
            </a:extLst>
          </p:cNvPr>
          <p:cNvSpPr txBox="1"/>
          <p:nvPr userDrawn="1"/>
        </p:nvSpPr>
        <p:spPr>
          <a:xfrm>
            <a:off x="1233681"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5" name="TextBox 14">
            <a:extLst>
              <a:ext uri="{FF2B5EF4-FFF2-40B4-BE49-F238E27FC236}">
                <a16:creationId xmlns:a16="http://schemas.microsoft.com/office/drawing/2014/main" id="{B2A9E0A1-7231-47F2-8D67-24CB2FFF3917}"/>
              </a:ext>
            </a:extLst>
          </p:cNvPr>
          <p:cNvSpPr txBox="1"/>
          <p:nvPr userDrawn="1"/>
        </p:nvSpPr>
        <p:spPr>
          <a:xfrm>
            <a:off x="1228484"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22976"/>
            <a:ext cx="704850" cy="704850"/>
          </a:xfrm>
          <a:prstGeom prst="rect">
            <a:avLst/>
          </a:prstGeom>
        </p:spPr>
      </p:pic>
    </p:spTree>
    <p:extLst>
      <p:ext uri="{BB962C8B-B14F-4D97-AF65-F5344CB8AC3E}">
        <p14:creationId xmlns:p14="http://schemas.microsoft.com/office/powerpoint/2010/main" val="42856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CFCE-27D9-40AA-8407-22A37CBD6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3C471-5E1C-414B-A901-A5A66AC23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A11C8-9921-4E0D-8588-135686DF4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68B65-8750-43C1-9487-BFDD3B32DC0C}"/>
              </a:ext>
            </a:extLst>
          </p:cNvPr>
          <p:cNvSpPr>
            <a:spLocks noGrp="1"/>
          </p:cNvSpPr>
          <p:nvPr>
            <p:ph type="dt" sz="half" idx="10"/>
          </p:nvPr>
        </p:nvSpPr>
        <p:spPr/>
        <p:txBody>
          <a:bodyPr/>
          <a:lstStyle/>
          <a:p>
            <a:fld id="{F0BAF4DB-4DDE-42CD-A8AD-4D60CC4EFDEC}" type="datetimeFigureOut">
              <a:rPr lang="en-US" smtClean="0"/>
              <a:t>10/18/2022</a:t>
            </a:fld>
            <a:endParaRPr lang="en-US"/>
          </a:p>
        </p:txBody>
      </p:sp>
      <p:sp>
        <p:nvSpPr>
          <p:cNvPr id="6" name="Footer Placeholder 5">
            <a:extLst>
              <a:ext uri="{FF2B5EF4-FFF2-40B4-BE49-F238E27FC236}">
                <a16:creationId xmlns:a16="http://schemas.microsoft.com/office/drawing/2014/main" id="{D35F1F77-2C32-44C4-89DD-C3EE417D6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69FE8-0026-4B7D-AD14-FD081DC9B9F8}"/>
              </a:ext>
            </a:extLst>
          </p:cNvPr>
          <p:cNvSpPr>
            <a:spLocks noGrp="1"/>
          </p:cNvSpPr>
          <p:nvPr>
            <p:ph type="sldNum" sz="quarter" idx="12"/>
          </p:nvPr>
        </p:nvSpPr>
        <p:spPr/>
        <p:txBody>
          <a:bodyPr/>
          <a:lstStyle/>
          <a:p>
            <a:fld id="{1FD90B1B-6B1E-434D-8739-EA0866A53101}" type="slidenum">
              <a:rPr lang="en-US" smtClean="0"/>
              <a:t>‹#›</a:t>
            </a:fld>
            <a:endParaRPr lang="en-US"/>
          </a:p>
        </p:txBody>
      </p:sp>
    </p:spTree>
    <p:extLst>
      <p:ext uri="{BB962C8B-B14F-4D97-AF65-F5344CB8AC3E}">
        <p14:creationId xmlns:p14="http://schemas.microsoft.com/office/powerpoint/2010/main" val="3990126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84D4A-61D0-42CB-AE91-2F11C4546286}"/>
              </a:ext>
            </a:extLst>
          </p:cNvPr>
          <p:cNvSpPr>
            <a:spLocks noGrp="1"/>
          </p:cNvSpPr>
          <p:nvPr>
            <p:ph type="dt" sz="half" idx="10"/>
          </p:nvPr>
        </p:nvSpPr>
        <p:spPr/>
        <p:txBody>
          <a:bodyPr/>
          <a:lstStyle/>
          <a:p>
            <a:fld id="{F0BAF4DB-4DDE-42CD-A8AD-4D60CC4EFDEC}" type="datetimeFigureOut">
              <a:rPr lang="en-US" smtClean="0"/>
              <a:t>10/18/2022</a:t>
            </a:fld>
            <a:endParaRPr lang="en-US"/>
          </a:p>
        </p:txBody>
      </p:sp>
      <p:sp>
        <p:nvSpPr>
          <p:cNvPr id="3" name="Footer Placeholder 2">
            <a:extLst>
              <a:ext uri="{FF2B5EF4-FFF2-40B4-BE49-F238E27FC236}">
                <a16:creationId xmlns:a16="http://schemas.microsoft.com/office/drawing/2014/main" id="{CC924631-30D5-4BD3-AB07-0D95465A5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8247E-6DDE-4F77-93B3-009E8096BBB9}"/>
              </a:ext>
            </a:extLst>
          </p:cNvPr>
          <p:cNvSpPr>
            <a:spLocks noGrp="1"/>
          </p:cNvSpPr>
          <p:nvPr>
            <p:ph type="sldNum" sz="quarter" idx="12"/>
          </p:nvPr>
        </p:nvSpPr>
        <p:spPr/>
        <p:txBody>
          <a:bodyPr/>
          <a:lstStyle/>
          <a:p>
            <a:fld id="{1FD90B1B-6B1E-434D-8739-EA0866A53101}" type="slidenum">
              <a:rPr lang="en-US" smtClean="0"/>
              <a:t>‹#›</a:t>
            </a:fld>
            <a:endParaRPr lang="en-US"/>
          </a:p>
        </p:txBody>
      </p:sp>
    </p:spTree>
    <p:extLst>
      <p:ext uri="{BB962C8B-B14F-4D97-AF65-F5344CB8AC3E}">
        <p14:creationId xmlns:p14="http://schemas.microsoft.com/office/powerpoint/2010/main" val="1865991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a:t>Title, Arial Bold, 32 </a:t>
            </a:r>
            <a:r>
              <a:rPr lang="en-US" err="1"/>
              <a:t>pt</a:t>
            </a:r>
            <a:endParaRPr lang="en-US"/>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4114060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45201"/>
            <a:ext cx="729672" cy="729672"/>
          </a:xfrm>
          <a:prstGeom prst="rect">
            <a:avLst/>
          </a:prstGeom>
        </p:spPr>
      </p:pic>
    </p:spTree>
    <p:extLst>
      <p:ext uri="{BB962C8B-B14F-4D97-AF65-F5344CB8AC3E}">
        <p14:creationId xmlns:p14="http://schemas.microsoft.com/office/powerpoint/2010/main" val="1075915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02A808B7-C663-444D-8554-2EB12485EF0B}"/>
              </a:ext>
            </a:extLst>
          </p:cNvPr>
          <p:cNvSpPr txBox="1"/>
          <p:nvPr userDrawn="1"/>
        </p:nvSpPr>
        <p:spPr>
          <a:xfrm>
            <a:off x="1233681"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5" name="TextBox 14">
            <a:extLst>
              <a:ext uri="{FF2B5EF4-FFF2-40B4-BE49-F238E27FC236}">
                <a16:creationId xmlns:a16="http://schemas.microsoft.com/office/drawing/2014/main" id="{B2A9E0A1-7231-47F2-8D67-24CB2FFF3917}"/>
              </a:ext>
            </a:extLst>
          </p:cNvPr>
          <p:cNvSpPr txBox="1"/>
          <p:nvPr userDrawn="1"/>
        </p:nvSpPr>
        <p:spPr>
          <a:xfrm>
            <a:off x="1228484"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22976"/>
            <a:ext cx="704850" cy="704850"/>
          </a:xfrm>
          <a:prstGeom prst="rect">
            <a:avLst/>
          </a:prstGeom>
        </p:spPr>
      </p:pic>
    </p:spTree>
    <p:extLst>
      <p:ext uri="{BB962C8B-B14F-4D97-AF65-F5344CB8AC3E}">
        <p14:creationId xmlns:p14="http://schemas.microsoft.com/office/powerpoint/2010/main" val="2183465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02A808B7-C663-444D-8554-2EB12485EF0B}"/>
              </a:ext>
            </a:extLst>
          </p:cNvPr>
          <p:cNvSpPr txBox="1"/>
          <p:nvPr userDrawn="1"/>
        </p:nvSpPr>
        <p:spPr>
          <a:xfrm>
            <a:off x="1293058"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8" name="TextBox 17">
            <a:extLst>
              <a:ext uri="{FF2B5EF4-FFF2-40B4-BE49-F238E27FC236}">
                <a16:creationId xmlns:a16="http://schemas.microsoft.com/office/drawing/2014/main" id="{B2A9E0A1-7231-47F2-8D67-24CB2FFF3917}"/>
              </a:ext>
            </a:extLst>
          </p:cNvPr>
          <p:cNvSpPr txBox="1"/>
          <p:nvPr userDrawn="1"/>
        </p:nvSpPr>
        <p:spPr>
          <a:xfrm>
            <a:off x="127599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0" name="Picture 9"/>
          <p:cNvPicPr>
            <a:picLocks noChangeAspect="1"/>
          </p:cNvPicPr>
          <p:nvPr userDrawn="1"/>
        </p:nvPicPr>
        <p:blipFill>
          <a:blip r:embed="rId3"/>
          <a:stretch>
            <a:fillRect/>
          </a:stretch>
        </p:blipFill>
        <p:spPr>
          <a:xfrm>
            <a:off x="450938" y="6045201"/>
            <a:ext cx="729672" cy="729672"/>
          </a:xfrm>
          <a:prstGeom prst="rect">
            <a:avLst/>
          </a:prstGeom>
        </p:spPr>
      </p:pic>
    </p:spTree>
    <p:extLst>
      <p:ext uri="{BB962C8B-B14F-4D97-AF65-F5344CB8AC3E}">
        <p14:creationId xmlns:p14="http://schemas.microsoft.com/office/powerpoint/2010/main" val="2651103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02A808B7-C663-444D-8554-2EB12485EF0B}"/>
              </a:ext>
            </a:extLst>
          </p:cNvPr>
          <p:cNvSpPr txBox="1"/>
          <p:nvPr userDrawn="1"/>
        </p:nvSpPr>
        <p:spPr>
          <a:xfrm>
            <a:off x="1209927"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7" name="TextBox 16">
            <a:extLst>
              <a:ext uri="{FF2B5EF4-FFF2-40B4-BE49-F238E27FC236}">
                <a16:creationId xmlns:a16="http://schemas.microsoft.com/office/drawing/2014/main" id="{B2A9E0A1-7231-47F2-8D67-24CB2FFF3917}"/>
              </a:ext>
            </a:extLst>
          </p:cNvPr>
          <p:cNvSpPr txBox="1"/>
          <p:nvPr userDrawn="1"/>
        </p:nvSpPr>
        <p:spPr>
          <a:xfrm>
            <a:off x="1204736"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2" name="Picture 1"/>
          <p:cNvPicPr>
            <a:picLocks noChangeAspect="1"/>
          </p:cNvPicPr>
          <p:nvPr userDrawn="1"/>
        </p:nvPicPr>
        <p:blipFill>
          <a:blip r:embed="rId3"/>
          <a:stretch>
            <a:fillRect/>
          </a:stretch>
        </p:blipFill>
        <p:spPr>
          <a:xfrm>
            <a:off x="450938" y="5982115"/>
            <a:ext cx="731583" cy="725487"/>
          </a:xfrm>
          <a:prstGeom prst="rect">
            <a:avLst/>
          </a:prstGeom>
        </p:spPr>
      </p:pic>
    </p:spTree>
    <p:extLst>
      <p:ext uri="{BB962C8B-B14F-4D97-AF65-F5344CB8AC3E}">
        <p14:creationId xmlns:p14="http://schemas.microsoft.com/office/powerpoint/2010/main" val="132358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FD0F20B-6E18-4E31-8776-9FFA1E37378D}"/>
              </a:ext>
            </a:extLst>
          </p:cNvPr>
          <p:cNvPicPr>
            <a:picLocks noChangeAspect="1"/>
          </p:cNvPicPr>
          <p:nvPr userDrawn="1"/>
        </p:nvPicPr>
        <p:blipFill>
          <a:blip r:embed="rId2"/>
          <a:stretch>
            <a:fillRect/>
          </a:stretch>
        </p:blipFill>
        <p:spPr>
          <a:xfrm>
            <a:off x="10148534" y="6322294"/>
            <a:ext cx="1359497" cy="415216"/>
          </a:xfrm>
          <a:prstGeom prst="rect">
            <a:avLst/>
          </a:prstGeom>
        </p:spPr>
      </p:pic>
    </p:spTree>
    <p:extLst>
      <p:ext uri="{BB962C8B-B14F-4D97-AF65-F5344CB8AC3E}">
        <p14:creationId xmlns:p14="http://schemas.microsoft.com/office/powerpoint/2010/main" val="2690736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Slide Title is Arial Bold, 28pt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1772989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71DC85-EC2C-4AFD-BBBB-99C62CBAF78C}"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88DF-E8C4-4103-B929-85F66CBF3D20}" type="slidenum">
              <a:rPr lang="en-US" smtClean="0"/>
              <a:pPr/>
              <a:t>‹#›</a:t>
            </a:fld>
            <a:endParaRPr lang="en-US"/>
          </a:p>
        </p:txBody>
      </p:sp>
    </p:spTree>
    <p:extLst>
      <p:ext uri="{BB962C8B-B14F-4D97-AF65-F5344CB8AC3E}">
        <p14:creationId xmlns:p14="http://schemas.microsoft.com/office/powerpoint/2010/main" val="401811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02A808B7-C663-444D-8554-2EB12485EF0B}"/>
              </a:ext>
            </a:extLst>
          </p:cNvPr>
          <p:cNvSpPr txBox="1"/>
          <p:nvPr userDrawn="1"/>
        </p:nvSpPr>
        <p:spPr>
          <a:xfrm>
            <a:off x="1293058"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8" name="TextBox 17">
            <a:extLst>
              <a:ext uri="{FF2B5EF4-FFF2-40B4-BE49-F238E27FC236}">
                <a16:creationId xmlns:a16="http://schemas.microsoft.com/office/drawing/2014/main" id="{B2A9E0A1-7231-47F2-8D67-24CB2FFF3917}"/>
              </a:ext>
            </a:extLst>
          </p:cNvPr>
          <p:cNvSpPr txBox="1"/>
          <p:nvPr userDrawn="1"/>
        </p:nvSpPr>
        <p:spPr>
          <a:xfrm>
            <a:off x="127599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0" name="Picture 9"/>
          <p:cNvPicPr>
            <a:picLocks noChangeAspect="1"/>
          </p:cNvPicPr>
          <p:nvPr userDrawn="1"/>
        </p:nvPicPr>
        <p:blipFill>
          <a:blip r:embed="rId3"/>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20119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02A808B7-C663-444D-8554-2EB12485EF0B}"/>
              </a:ext>
            </a:extLst>
          </p:cNvPr>
          <p:cNvSpPr txBox="1"/>
          <p:nvPr userDrawn="1"/>
        </p:nvSpPr>
        <p:spPr>
          <a:xfrm>
            <a:off x="1209927"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7" name="TextBox 16">
            <a:extLst>
              <a:ext uri="{FF2B5EF4-FFF2-40B4-BE49-F238E27FC236}">
                <a16:creationId xmlns:a16="http://schemas.microsoft.com/office/drawing/2014/main" id="{B2A9E0A1-7231-47F2-8D67-24CB2FFF3917}"/>
              </a:ext>
            </a:extLst>
          </p:cNvPr>
          <p:cNvSpPr txBox="1"/>
          <p:nvPr userDrawn="1"/>
        </p:nvSpPr>
        <p:spPr>
          <a:xfrm>
            <a:off x="1204736"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2" name="Picture 1"/>
          <p:cNvPicPr>
            <a:picLocks noChangeAspect="1"/>
          </p:cNvPicPr>
          <p:nvPr userDrawn="1"/>
        </p:nvPicPr>
        <p:blipFill>
          <a:blip r:embed="rId3"/>
          <a:stretch>
            <a:fillRect/>
          </a:stretch>
        </p:blipFill>
        <p:spPr>
          <a:xfrm>
            <a:off x="450938" y="5982115"/>
            <a:ext cx="731583" cy="725487"/>
          </a:xfrm>
          <a:prstGeom prst="rect">
            <a:avLst/>
          </a:prstGeom>
        </p:spPr>
      </p:pic>
    </p:spTree>
    <p:extLst>
      <p:ext uri="{BB962C8B-B14F-4D97-AF65-F5344CB8AC3E}">
        <p14:creationId xmlns:p14="http://schemas.microsoft.com/office/powerpoint/2010/main" val="25965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71DC85-EC2C-4AFD-BBBB-99C62CBAF78C}"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88DF-E8C4-4103-B929-85F66CBF3D20}" type="slidenum">
              <a:rPr lang="en-US" smtClean="0"/>
              <a:pPr/>
              <a:t>‹#›</a:t>
            </a:fld>
            <a:endParaRPr lang="en-US"/>
          </a:p>
        </p:txBody>
      </p:sp>
    </p:spTree>
    <p:extLst>
      <p:ext uri="{BB962C8B-B14F-4D97-AF65-F5344CB8AC3E}">
        <p14:creationId xmlns:p14="http://schemas.microsoft.com/office/powerpoint/2010/main" val="131998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Slide Title is Arial Bold, 28pt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89322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85130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2933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 id="2147483701" r:id="rId7"/>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a:p>
        </p:txBody>
      </p:sp>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descr="HHS and NIH logos&#10;">
            <a:extLst>
              <a:ext uri="{FF2B5EF4-FFF2-40B4-BE49-F238E27FC236}">
                <a16:creationId xmlns:a16="http://schemas.microsoft.com/office/drawing/2014/main" id="{4C14A4D8-C6A9-4BE1-8F27-26C79DF74FCB}"/>
              </a:ext>
            </a:extLst>
          </p:cNvPr>
          <p:cNvGrpSpPr/>
          <p:nvPr userDrawn="1"/>
        </p:nvGrpSpPr>
        <p:grpSpPr>
          <a:xfrm>
            <a:off x="484171" y="6340642"/>
            <a:ext cx="2824516" cy="441158"/>
            <a:chOff x="484171" y="6340642"/>
            <a:chExt cx="2824516" cy="441158"/>
          </a:xfrm>
        </p:grpSpPr>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4171" y="6379489"/>
              <a:ext cx="531829" cy="4023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8192" y="6340642"/>
              <a:ext cx="2220495" cy="441158"/>
            </a:xfrm>
            <a:prstGeom prst="rect">
              <a:avLst/>
            </a:prstGeom>
          </p:spPr>
        </p:pic>
      </p:grpSp>
    </p:spTree>
    <p:extLst>
      <p:ext uri="{BB962C8B-B14F-4D97-AF65-F5344CB8AC3E}">
        <p14:creationId xmlns:p14="http://schemas.microsoft.com/office/powerpoint/2010/main" val="1215451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descr="A picture containing drawing&#10;&#10;Description automatically generated">
            <a:extLst>
              <a:ext uri="{FF2B5EF4-FFF2-40B4-BE49-F238E27FC236}">
                <a16:creationId xmlns:a16="http://schemas.microsoft.com/office/drawing/2014/main" id="{B63F07E0-F0A4-9C43-BD08-5054E09BCE58}"/>
              </a:ext>
            </a:extLst>
          </p:cNvPr>
          <p:cNvPicPr>
            <a:picLocks noChangeAspect="1"/>
          </p:cNvPicPr>
          <p:nvPr userDrawn="1"/>
        </p:nvPicPr>
        <p:blipFill>
          <a:blip r:embed="rId15"/>
          <a:stretch>
            <a:fillRect/>
          </a:stretch>
        </p:blipFill>
        <p:spPr>
          <a:xfrm>
            <a:off x="10325100" y="184955"/>
            <a:ext cx="1028700" cy="317500"/>
          </a:xfrm>
          <a:prstGeom prst="rect">
            <a:avLst/>
          </a:prstGeom>
        </p:spPr>
      </p:pic>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838200" y="791518"/>
            <a:ext cx="10515600" cy="1014132"/>
          </a:xfrm>
          <a:prstGeom prst="rect">
            <a:avLst/>
          </a:prstGeom>
        </p:spPr>
        <p:txBody>
          <a:bodyPr vert="horz" lIns="91440" tIns="45720" rIns="91440" bIns="45720" rtlCol="0" anchor="b">
            <a:normAutofit/>
          </a:bodyPr>
          <a:lstStyle/>
          <a:p>
            <a:r>
              <a:rPr lang="en-US"/>
              <a:t>TITLE Arial Bold, 28pt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838200" y="2367285"/>
            <a:ext cx="10515600" cy="362840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a:p>
            <a:pPr lvl="0"/>
            <a:endParaRPr lang="en-US"/>
          </a:p>
          <a:p>
            <a:r>
              <a:rPr lang="en-US"/>
              <a:t>First level text should be Arial, 22pt with a solid bullet.</a:t>
            </a:r>
          </a:p>
          <a:p>
            <a:pPr lvl="1"/>
            <a:r>
              <a:rPr lang="en-US"/>
              <a:t>Second level lists are blue Arial, 20pt with a solid square. Do not use open bullets. </a:t>
            </a:r>
          </a:p>
          <a:p>
            <a:pPr lvl="2"/>
            <a:r>
              <a:rPr lang="en-US"/>
              <a:t>Third level lists are Arial, 18pt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97429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p:txStyles>
    <p:title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b="1"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70335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7.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2.bin"/><Relationship Id="rId1" Type="http://schemas.openxmlformats.org/officeDocument/2006/relationships/slideLayout" Target="../slideLayouts/slideLayout37.x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bin"/><Relationship Id="rId1" Type="http://schemas.openxmlformats.org/officeDocument/2006/relationships/slideLayout" Target="../slideLayouts/slideLayout37.xml"/><Relationship Id="rId5" Type="http://schemas.openxmlformats.org/officeDocument/2006/relationships/image" Target="../media/image48.pn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hyperlink" Target="https://www.thebluediamondgallery.com/wooden-tile/f/format.html" TargetMode="External"/><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 TargetMode="External"/><Relationship Id="rId2" Type="http://schemas.openxmlformats.org/officeDocument/2006/relationships/image" Target="../media/image52.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policy/nihgps/HTML5/section_2/2.3.10_fraud__waste_and_abuse_of_nih_grant_funds.htm" TargetMode="External"/><Relationship Id="rId2" Type="http://schemas.openxmlformats.org/officeDocument/2006/relationships/image" Target="../media/image52.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justice.gov/usao-ma/pr/former-newton-scientist-agrees-pay-215000-resolve-allegations-false-statements-grant" TargetMode="External"/><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www.justice.gov/usao-ma/pr/former-newton-scientist-agrees-pay-215000-resolve-allegations-false-statements-grant"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satisfyingretirement.blogspot.com/2019/10/readers-questions-time-to-ask-few.html" TargetMode="External"/><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 Id="rId5" Type="http://schemas.openxmlformats.org/officeDocument/2006/relationships/image" Target="../media/image58.jpe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Highlight=relinquish#Change" TargetMode="External"/><Relationship Id="rId7" Type="http://schemas.openxmlformats.org/officeDocument/2006/relationships/hyperlink" Target="https://grants.nih.gov/grants/policy/nihgps/HTML5/section_8/8.1.2_prior_approval_requirements.htm#Change3" TargetMode="External"/><Relationship Id="rId2" Type="http://schemas.openxmlformats.org/officeDocument/2006/relationships/hyperlink" Target="https://grants.nih.gov/grants/policy/nihgps/HTML5/section_8/8.1.3_requests_for_prior_approval.htm" TargetMode="External"/><Relationship Id="rId1" Type="http://schemas.openxmlformats.org/officeDocument/2006/relationships/slideLayout" Target="../slideLayouts/slideLayout9.xml"/><Relationship Id="rId6" Type="http://schemas.openxmlformats.org/officeDocument/2006/relationships/hyperlink" Target="https://grants.nih.gov/grants/policy/nihgps/HTML5/section_8/8.1.2_prior_approval_requirements.htm?Highlight=suspension#Change4" TargetMode="External"/><Relationship Id="rId5" Type="http://schemas.openxmlformats.org/officeDocument/2006/relationships/hyperlink" Target="https://grants.nih.gov/grants/policy/nihgps/HTML5/section_8/8.1_changes_in_project_and_budget.htm" TargetMode="External"/><Relationship Id="rId4" Type="http://schemas.openxmlformats.org/officeDocument/2006/relationships/hyperlink" Target="https://grants.nih.gov/grants/guide/notice-files/NOT-OD-22-129.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http://ori.hhs.gov/sites/default/files/42_cfr_parts_50_and_93_2005.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1226"/>
            <a:ext cx="12192000" cy="1470025"/>
          </a:xfrm>
        </p:spPr>
        <p:txBody>
          <a:bodyPr/>
          <a:lstStyle/>
          <a:p>
            <a:pPr algn="ctr"/>
            <a:br>
              <a:rPr lang="en-US" sz="3600" dirty="0">
                <a:solidFill>
                  <a:schemeClr val="tx1"/>
                </a:solidFill>
              </a:rPr>
            </a:br>
            <a:r>
              <a:rPr lang="en-US" sz="3600" dirty="0">
                <a:solidFill>
                  <a:schemeClr val="tx1"/>
                </a:solidFill>
              </a:rPr>
              <a:t>Research Misconduct &amp; </a:t>
            </a:r>
            <a:br>
              <a:rPr lang="en-US" sz="3600" dirty="0">
                <a:solidFill>
                  <a:schemeClr val="tx1"/>
                </a:solidFill>
              </a:rPr>
            </a:br>
            <a:r>
              <a:rPr lang="en-US" sz="3600" dirty="0">
                <a:solidFill>
                  <a:schemeClr val="tx1"/>
                </a:solidFill>
              </a:rPr>
              <a:t>Detrimental Research Practices: </a:t>
            </a:r>
            <a:br>
              <a:rPr lang="en-US" sz="3600" dirty="0">
                <a:solidFill>
                  <a:schemeClr val="tx1"/>
                </a:solidFill>
              </a:rPr>
            </a:br>
            <a:r>
              <a:rPr lang="en-US" sz="3600" dirty="0">
                <a:solidFill>
                  <a:schemeClr val="tx1"/>
                </a:solidFill>
              </a:rPr>
              <a:t>Overview &amp; Case Studies</a:t>
            </a:r>
          </a:p>
        </p:txBody>
      </p:sp>
      <p:sp>
        <p:nvSpPr>
          <p:cNvPr id="12" name="TextBox 11">
            <a:extLst>
              <a:ext uri="{FF2B5EF4-FFF2-40B4-BE49-F238E27FC236}">
                <a16:creationId xmlns:a16="http://schemas.microsoft.com/office/drawing/2014/main" id="{9864F870-E76C-40D6-9A07-48F2B8D9177F}"/>
              </a:ext>
            </a:extLst>
          </p:cNvPr>
          <p:cNvSpPr txBox="1"/>
          <p:nvPr/>
        </p:nvSpPr>
        <p:spPr>
          <a:xfrm>
            <a:off x="-90535" y="279617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27BD4"/>
                </a:solidFill>
                <a:latin typeface="Arial"/>
                <a:ea typeface="ＭＳ Ｐゴシック"/>
                <a:cs typeface="Arial"/>
              </a:rPr>
              <a:t>October 14,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27BD4"/>
                </a:solidFill>
                <a:effectLst/>
                <a:uLnTx/>
                <a:uFillTx/>
                <a:latin typeface="Arial"/>
                <a:ea typeface="ＭＳ Ｐゴシック"/>
                <a:cs typeface="Arial"/>
              </a:rPr>
              <a:t>NIH Virtual </a:t>
            </a:r>
            <a:r>
              <a:rPr kumimoji="0" lang="en-US" sz="2400" i="0" u="none" strike="noStrike" kern="1200" cap="none" spc="0" normalizeH="0" baseline="0" noProof="0" dirty="0" err="1">
                <a:ln>
                  <a:noFill/>
                </a:ln>
                <a:solidFill>
                  <a:srgbClr val="027BD4"/>
                </a:solidFill>
                <a:effectLst/>
                <a:uLnTx/>
                <a:uFillTx/>
                <a:latin typeface="Arial"/>
                <a:ea typeface="ＭＳ Ｐゴシック"/>
                <a:cs typeface="Arial"/>
              </a:rPr>
              <a:t>PreCon</a:t>
            </a:r>
            <a:r>
              <a:rPr kumimoji="0" lang="en-US" sz="2400" i="0" u="none" strike="noStrike" kern="1200" cap="none" spc="0" normalizeH="0" baseline="0" noProof="0" dirty="0">
                <a:ln>
                  <a:noFill/>
                </a:ln>
                <a:solidFill>
                  <a:srgbClr val="027BD4"/>
                </a:solidFill>
                <a:effectLst/>
                <a:uLnTx/>
                <a:uFillTx/>
                <a:latin typeface="Arial"/>
                <a:ea typeface="ＭＳ Ｐゴシック"/>
                <a:cs typeface="Arial"/>
              </a:rPr>
              <a:t> Event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6" name="TextBox 5">
            <a:extLst>
              <a:ext uri="{FF2B5EF4-FFF2-40B4-BE49-F238E27FC236}">
                <a16:creationId xmlns:a16="http://schemas.microsoft.com/office/drawing/2014/main" id="{4306E3C5-922B-44E2-813E-1F8CF98EDB86}"/>
              </a:ext>
            </a:extLst>
          </p:cNvPr>
          <p:cNvSpPr txBox="1"/>
          <p:nvPr/>
        </p:nvSpPr>
        <p:spPr>
          <a:xfrm>
            <a:off x="1153682" y="3893975"/>
            <a:ext cx="472582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7BD4"/>
                </a:solidFill>
                <a:effectLst/>
                <a:uLnTx/>
                <a:uFillTx/>
                <a:latin typeface="Arial" panose="020B0604020202020204" pitchFamily="34" charset="0"/>
                <a:ea typeface="ＭＳ Ｐゴシック"/>
                <a:cs typeface="Arial" panose="020B0604020202020204" pitchFamily="34" charset="0"/>
              </a:rPr>
              <a:t>Moderator: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rPr>
              <a:t>Elyse Sullivan,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rPr>
              <a:t>Communications Strategist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rPr>
              <a:t>Office of Extramural Research, NIH</a:t>
            </a:r>
          </a:p>
        </p:txBody>
      </p:sp>
      <p:sp>
        <p:nvSpPr>
          <p:cNvPr id="5" name="TextBox 4">
            <a:extLst>
              <a:ext uri="{FF2B5EF4-FFF2-40B4-BE49-F238E27FC236}">
                <a16:creationId xmlns:a16="http://schemas.microsoft.com/office/drawing/2014/main" id="{2A1495F2-E106-448C-81CC-9A66E476E1A0}"/>
              </a:ext>
            </a:extLst>
          </p:cNvPr>
          <p:cNvSpPr txBox="1"/>
          <p:nvPr/>
        </p:nvSpPr>
        <p:spPr>
          <a:xfrm>
            <a:off x="6220614" y="3893975"/>
            <a:ext cx="542445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7BD4"/>
                </a:solidFill>
                <a:effectLst/>
                <a:uLnTx/>
                <a:uFillTx/>
                <a:latin typeface="Arial"/>
                <a:ea typeface="ＭＳ Ｐゴシック"/>
                <a:cs typeface="Arial"/>
              </a:rPr>
              <a:t>Presenters: 	</a:t>
            </a: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Patricia Valdez, PhD</a:t>
            </a: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Chief Extramural Research Integrity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Office of Extramural Research, NIH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Ranjini Ambalavanar,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Scientist-Investigator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Office of Research Integrity, HHS</a:t>
            </a:r>
            <a:endParaRPr kumimoji="0" lang="en-US" sz="2000" b="1"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a:cs typeface="Arial"/>
            </a:endParaRPr>
          </a:p>
        </p:txBody>
      </p:sp>
      <p:cxnSp>
        <p:nvCxnSpPr>
          <p:cNvPr id="8" name="Straight Connector 7">
            <a:extLst>
              <a:ext uri="{FF2B5EF4-FFF2-40B4-BE49-F238E27FC236}">
                <a16:creationId xmlns:a16="http://schemas.microsoft.com/office/drawing/2014/main" id="{35235A77-7237-4FF4-ADA5-6982EB870609}"/>
              </a:ext>
              <a:ext uri="{C183D7F6-B498-43B3-948B-1728B52AA6E4}">
                <adec:decorative xmlns:adec="http://schemas.microsoft.com/office/drawing/2017/decorative" val="1"/>
              </a:ext>
            </a:extLst>
          </p:cNvPr>
          <p:cNvCxnSpPr>
            <a:cxnSpLocks/>
          </p:cNvCxnSpPr>
          <p:nvPr/>
        </p:nvCxnSpPr>
        <p:spPr>
          <a:xfrm>
            <a:off x="1153682" y="3674692"/>
            <a:ext cx="9913122" cy="0"/>
          </a:xfrm>
          <a:prstGeom prst="line">
            <a:avLst/>
          </a:prstGeom>
          <a:ln>
            <a:solidFill>
              <a:srgbClr val="027BD4"/>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6713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D5496-DD1A-4E7A-896D-4076850936B7}"/>
              </a:ext>
            </a:extLst>
          </p:cNvPr>
          <p:cNvSpPr>
            <a:spLocks noGrp="1"/>
          </p:cNvSpPr>
          <p:nvPr>
            <p:ph type="title"/>
          </p:nvPr>
        </p:nvSpPr>
        <p:spPr>
          <a:xfrm>
            <a:off x="642256" y="44830"/>
            <a:ext cx="4854653" cy="1415143"/>
          </a:xfrm>
        </p:spPr>
        <p:txBody>
          <a:bodyPr>
            <a:normAutofit/>
          </a:bodyPr>
          <a:lstStyle/>
          <a:p>
            <a:r>
              <a:rPr kumimoji="0" lang="en-US" sz="2800" b="1" i="0" u="none" strike="noStrike" kern="1200" cap="none" spc="0" normalizeH="0" baseline="0" noProof="0">
                <a:ln>
                  <a:noFill/>
                </a:ln>
                <a:solidFill>
                  <a:srgbClr val="000099"/>
                </a:solidFill>
                <a:effectLst/>
                <a:uLnTx/>
                <a:uFillTx/>
                <a:latin typeface="Arial" panose="020B0604020202020204" pitchFamily="34" charset="0"/>
                <a:ea typeface="+mj-ea"/>
                <a:cs typeface="Arial" panose="020B0604020202020204" pitchFamily="34" charset="0"/>
              </a:rPr>
              <a:t>More Queries than Misconduct Cases Opened </a:t>
            </a:r>
            <a:br>
              <a:rPr kumimoji="0" lang="en-US" sz="2800" b="1" i="0" u="none" strike="noStrike" kern="1200" cap="none" spc="0" normalizeH="0" baseline="0" noProof="0">
                <a:ln>
                  <a:noFill/>
                </a:ln>
                <a:solidFill>
                  <a:srgbClr val="000099"/>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a:ln>
                  <a:noFill/>
                </a:ln>
                <a:solidFill>
                  <a:srgbClr val="000099"/>
                </a:solidFill>
                <a:effectLst/>
                <a:uLnTx/>
                <a:uFillTx/>
                <a:latin typeface="Arial" panose="020B0604020202020204" pitchFamily="34" charset="0"/>
                <a:ea typeface="+mj-ea"/>
                <a:cs typeface="Arial" panose="020B0604020202020204" pitchFamily="34" charset="0"/>
              </a:rPr>
              <a:t>Data from 2005-2022</a:t>
            </a:r>
            <a:endParaRPr lang="en-US"/>
          </a:p>
        </p:txBody>
      </p:sp>
      <p:sp>
        <p:nvSpPr>
          <p:cNvPr id="2" name="Date Placeholder 1">
            <a:extLst>
              <a:ext uri="{FF2B5EF4-FFF2-40B4-BE49-F238E27FC236}">
                <a16:creationId xmlns:a16="http://schemas.microsoft.com/office/drawing/2014/main" id="{A05F61FC-8597-4E50-A71D-F8585B049FB9}"/>
              </a:ext>
            </a:extLst>
          </p:cNvPr>
          <p:cNvSpPr>
            <a:spLocks noGrp="1"/>
          </p:cNvSpPr>
          <p:nvPr>
            <p:ph type="dt" sz="half"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8" name="Chart 7" descr="Graph reflecting cases open vs number of queries&#10;&#10;See Notes for more info&#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84616310"/>
              </p:ext>
            </p:extLst>
          </p:nvPr>
        </p:nvGraphicFramePr>
        <p:xfrm>
          <a:off x="5290081" y="-195945"/>
          <a:ext cx="7707087" cy="56823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F7A0ED-B32D-4C57-9281-50EA650A7A8C}"/>
              </a:ext>
            </a:extLst>
          </p:cNvPr>
          <p:cNvSpPr txBox="1"/>
          <p:nvPr/>
        </p:nvSpPr>
        <p:spPr>
          <a:xfrm>
            <a:off x="97970" y="1700748"/>
            <a:ext cx="6351814" cy="3785652"/>
          </a:xfrm>
          <a:prstGeom prst="rect">
            <a:avLst/>
          </a:prstGeom>
          <a:noFill/>
        </p:spPr>
        <p:txBody>
          <a:bodyPr wrap="square">
            <a:spAutoFit/>
          </a:bodyPr>
          <a:lstStyle/>
          <a:p>
            <a:pPr marL="342900" indent="-342900">
              <a:buFont typeface="Arial" panose="020B0604020202020204" pitchFamily="34" charset="0"/>
              <a:buChar char="•"/>
            </a:pPr>
            <a:r>
              <a:rPr lang="en-US" sz="2400"/>
              <a:t>Authorship or credit disputes</a:t>
            </a:r>
          </a:p>
          <a:p>
            <a:pPr marL="342900" indent="-342900">
              <a:buFont typeface="Arial" panose="020B0604020202020204" pitchFamily="34" charset="0"/>
              <a:buChar char="•"/>
            </a:pPr>
            <a:r>
              <a:rPr lang="en-US" sz="2400"/>
              <a:t>Duplicate publication</a:t>
            </a:r>
          </a:p>
          <a:p>
            <a:pPr marL="342900" indent="-342900">
              <a:buFont typeface="Arial" panose="020B0604020202020204" pitchFamily="34" charset="0"/>
              <a:buChar char="•"/>
            </a:pPr>
            <a:r>
              <a:rPr lang="en-US" sz="2400"/>
              <a:t>Intellectual property/patents</a:t>
            </a:r>
          </a:p>
          <a:p>
            <a:pPr marL="342900" indent="-342900">
              <a:buFont typeface="Arial" panose="020B0604020202020204" pitchFamily="34" charset="0"/>
              <a:buChar char="•"/>
            </a:pPr>
            <a:r>
              <a:rPr lang="en-US" sz="2400"/>
              <a:t>Misuse of human subjects or animals </a:t>
            </a:r>
          </a:p>
          <a:p>
            <a:pPr marL="342900" indent="-342900">
              <a:buFont typeface="Arial" panose="020B0604020202020204" pitchFamily="34" charset="0"/>
              <a:buChar char="•"/>
            </a:pPr>
            <a:r>
              <a:rPr lang="en-US" sz="2400"/>
              <a:t>Conflict of interest issues </a:t>
            </a:r>
          </a:p>
          <a:p>
            <a:pPr marL="342900" indent="-342900">
              <a:buFont typeface="Arial" panose="020B0604020202020204" pitchFamily="34" charset="0"/>
              <a:buChar char="•"/>
            </a:pPr>
            <a:r>
              <a:rPr lang="en-US" sz="2400"/>
              <a:t>Financial mismanagement</a:t>
            </a:r>
          </a:p>
          <a:p>
            <a:pPr marL="342900" indent="-342900">
              <a:buFont typeface="Arial" panose="020B0604020202020204" pitchFamily="34" charset="0"/>
              <a:buChar char="•"/>
            </a:pPr>
            <a:r>
              <a:rPr lang="en-US" sz="2400"/>
              <a:t>Radiation or biosafety hazards</a:t>
            </a:r>
          </a:p>
          <a:p>
            <a:pPr marL="342900" indent="-342900">
              <a:buFont typeface="Arial" panose="020B0604020202020204" pitchFamily="34" charset="0"/>
              <a:buChar char="•"/>
            </a:pPr>
            <a:r>
              <a:rPr lang="en-US" sz="2400"/>
              <a:t>Other regulatory violations (FDA) </a:t>
            </a:r>
          </a:p>
          <a:p>
            <a:pPr marL="342900" indent="-342900">
              <a:buFont typeface="Arial" panose="020B0604020202020204" pitchFamily="34" charset="0"/>
              <a:buChar char="•"/>
            </a:pPr>
            <a:r>
              <a:rPr lang="en-US" sz="2400"/>
              <a:t>Honest error or differences in interpretations</a:t>
            </a:r>
          </a:p>
          <a:p>
            <a:pPr marL="342900" indent="-342900">
              <a:buFont typeface="Arial" panose="020B0604020202020204" pitchFamily="34" charset="0"/>
              <a:buChar char="•"/>
            </a:pPr>
            <a:r>
              <a:rPr lang="en-US" sz="2400"/>
              <a:t>Other questionable practices in research</a:t>
            </a:r>
          </a:p>
        </p:txBody>
      </p:sp>
    </p:spTree>
    <p:extLst>
      <p:ext uri="{BB962C8B-B14F-4D97-AF65-F5344CB8AC3E}">
        <p14:creationId xmlns:p14="http://schemas.microsoft.com/office/powerpoint/2010/main" val="38408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7" y="113985"/>
            <a:ext cx="5714694" cy="596610"/>
          </a:xfrm>
        </p:spPr>
        <p:txBody>
          <a:bodyPr>
            <a:noAutofit/>
          </a:bodyPr>
          <a:lstStyle/>
          <a:p>
            <a:r>
              <a:rPr lang="en-US">
                <a:cs typeface="Calibri" panose="020F0502020204030204" pitchFamily="34" charset="0"/>
              </a:rPr>
              <a:t>Practice Caution</a:t>
            </a:r>
          </a:p>
        </p:txBody>
      </p:sp>
      <p:pic>
        <p:nvPicPr>
          <p:cNvPr id="3" name="Picture 2" descr="Chart states &quot;Falsification, Fabrication, or plagiarism in grant applications is research misconduct. Shows various components."/>
          <p:cNvPicPr>
            <a:picLocks noChangeAspect="1"/>
          </p:cNvPicPr>
          <p:nvPr/>
        </p:nvPicPr>
        <p:blipFill>
          <a:blip r:embed="rId2"/>
          <a:stretch>
            <a:fillRect/>
          </a:stretch>
        </p:blipFill>
        <p:spPr>
          <a:xfrm>
            <a:off x="195887" y="103278"/>
            <a:ext cx="5538732" cy="5338734"/>
          </a:xfrm>
          <a:prstGeom prst="rect">
            <a:avLst/>
          </a:prstGeom>
        </p:spPr>
      </p:pic>
      <p:sp>
        <p:nvSpPr>
          <p:cNvPr id="4" name="Rectangle 3"/>
          <p:cNvSpPr/>
          <p:nvPr/>
        </p:nvSpPr>
        <p:spPr>
          <a:xfrm>
            <a:off x="5671453" y="992480"/>
            <a:ext cx="6444342"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02B62"/>
                </a:solidFill>
                <a:effectLst/>
                <a:uLnTx/>
                <a:uFillTx/>
                <a:latin typeface="Arial"/>
                <a:ea typeface="+mn-ea"/>
                <a:cs typeface="Calibri" panose="020F0502020204030204" pitchFamily="34" charset="0"/>
              </a:rPr>
              <a:t>A question for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You submit an NIH grant application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aware that the data and/or text included by others were falsified and/or plagiarized.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02B62"/>
                </a:solidFill>
                <a:effectLst/>
                <a:uLnTx/>
                <a:uFillTx/>
                <a:latin typeface="Arial"/>
                <a:ea typeface="+mn-ea"/>
                <a:cs typeface="Calibri" panose="020F0502020204030204" pitchFamily="34" charset="0"/>
              </a:rPr>
              <a:t>Are you liable for research misconduct?</a:t>
            </a:r>
          </a:p>
        </p:txBody>
      </p:sp>
      <p:sp>
        <p:nvSpPr>
          <p:cNvPr id="5" name="Rectangle 4"/>
          <p:cNvSpPr/>
          <p:nvPr/>
        </p:nvSpPr>
        <p:spPr>
          <a:xfrm>
            <a:off x="5671453" y="3213357"/>
            <a:ext cx="621789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Decisions by an ALJ on a recent case established that a PI and/or corresponding author, can be liable for research misconduct even if he/she was completely unaware of any falsification or plagiarism.</a:t>
            </a:r>
          </a:p>
        </p:txBody>
      </p:sp>
      <p:sp>
        <p:nvSpPr>
          <p:cNvPr id="6" name="Oval 5" descr="Red Circle around Use Valid &amp; Reliable Data"/>
          <p:cNvSpPr/>
          <p:nvPr/>
        </p:nvSpPr>
        <p:spPr>
          <a:xfrm>
            <a:off x="1332278" y="315686"/>
            <a:ext cx="2107613" cy="1109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Oval 6" descr="Red Circle around Verify Data"/>
          <p:cNvSpPr/>
          <p:nvPr/>
        </p:nvSpPr>
        <p:spPr>
          <a:xfrm>
            <a:off x="4267205" y="1530822"/>
            <a:ext cx="1371600" cy="1284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descr="Red Circle around Never Plagiarize"/>
          <p:cNvSpPr/>
          <p:nvPr/>
        </p:nvSpPr>
        <p:spPr>
          <a:xfrm>
            <a:off x="10890" y="1502229"/>
            <a:ext cx="1970315" cy="1513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descr="Red circle around Avoid Placeholder Images"/>
          <p:cNvSpPr/>
          <p:nvPr/>
        </p:nvSpPr>
        <p:spPr>
          <a:xfrm>
            <a:off x="2174714" y="3962400"/>
            <a:ext cx="2408177" cy="1284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7779486" y="2841582"/>
            <a:ext cx="6883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Yes!</a:t>
            </a:r>
          </a:p>
        </p:txBody>
      </p:sp>
    </p:spTree>
    <p:extLst>
      <p:ext uri="{BB962C8B-B14F-4D97-AF65-F5344CB8AC3E}">
        <p14:creationId xmlns:p14="http://schemas.microsoft.com/office/powerpoint/2010/main" val="33728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7" y="46662"/>
            <a:ext cx="10515600" cy="596610"/>
          </a:xfrm>
        </p:spPr>
        <p:txBody>
          <a:bodyPr>
            <a:noAutofit/>
          </a:bodyPr>
          <a:lstStyle/>
          <a:p>
            <a:r>
              <a:rPr lang="en-US">
                <a:solidFill>
                  <a:schemeClr val="tx1"/>
                </a:solidFill>
                <a:cs typeface="Calibri" panose="020F0502020204030204" pitchFamily="34" charset="0"/>
              </a:rPr>
              <a:t>Steps in Research Misconduct Proceedings</a:t>
            </a:r>
          </a:p>
        </p:txBody>
      </p:sp>
      <p:sp>
        <p:nvSpPr>
          <p:cNvPr id="5" name="TextBox 4"/>
          <p:cNvSpPr txBox="1"/>
          <p:nvPr/>
        </p:nvSpPr>
        <p:spPr>
          <a:xfrm>
            <a:off x="201962" y="783304"/>
            <a:ext cx="1479764"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Allegation</a:t>
            </a:r>
          </a:p>
        </p:txBody>
      </p:sp>
      <p:sp>
        <p:nvSpPr>
          <p:cNvPr id="3" name="Right Arrow 2" descr="Arrow to next box"/>
          <p:cNvSpPr/>
          <p:nvPr/>
        </p:nvSpPr>
        <p:spPr>
          <a:xfrm>
            <a:off x="1715548" y="956443"/>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p:cNvSpPr txBox="1"/>
          <p:nvPr/>
        </p:nvSpPr>
        <p:spPr>
          <a:xfrm>
            <a:off x="1986753" y="783304"/>
            <a:ext cx="1695016"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Assessment</a:t>
            </a:r>
          </a:p>
        </p:txBody>
      </p:sp>
      <p:sp>
        <p:nvSpPr>
          <p:cNvPr id="19" name="Right Arrow 18" descr="Arrow pointing to next box"/>
          <p:cNvSpPr/>
          <p:nvPr/>
        </p:nvSpPr>
        <p:spPr>
          <a:xfrm>
            <a:off x="3723025" y="914404"/>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016035" y="786342"/>
            <a:ext cx="1093313"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Inquiry</a:t>
            </a:r>
          </a:p>
        </p:txBody>
      </p:sp>
      <p:sp>
        <p:nvSpPr>
          <p:cNvPr id="54" name="TextBox 53"/>
          <p:cNvSpPr txBox="1"/>
          <p:nvPr/>
        </p:nvSpPr>
        <p:spPr>
          <a:xfrm>
            <a:off x="4062080" y="1214974"/>
            <a:ext cx="9028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02B62"/>
                </a:solidFill>
                <a:effectLst/>
                <a:uLnTx/>
                <a:uFillTx/>
                <a:latin typeface="Arial"/>
                <a:ea typeface="+mn-ea"/>
                <a:cs typeface="+mn-cs"/>
              </a:rPr>
              <a:t>60 days</a:t>
            </a:r>
          </a:p>
        </p:txBody>
      </p:sp>
      <p:sp>
        <p:nvSpPr>
          <p:cNvPr id="18" name="Right Arrow 17" descr="Arrow pointing to next box"/>
          <p:cNvSpPr/>
          <p:nvPr/>
        </p:nvSpPr>
        <p:spPr>
          <a:xfrm>
            <a:off x="5126146" y="919660"/>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p:cNvSpPr txBox="1"/>
          <p:nvPr/>
        </p:nvSpPr>
        <p:spPr>
          <a:xfrm>
            <a:off x="5433104" y="789817"/>
            <a:ext cx="1831334" cy="409023"/>
          </a:xfrm>
          <a:prstGeom prst="rect">
            <a:avLst/>
          </a:prstGeom>
          <a:noFill/>
          <a:ln>
            <a:solidFill>
              <a:schemeClr val="tx1"/>
            </a:solidFill>
          </a:ln>
        </p:spPr>
        <p:txBody>
          <a:bodyPr wrap="none" rtlCol="0">
            <a:spAutoFit/>
          </a:bodyPr>
          <a:lstStyle/>
          <a:p>
            <a:pPr marL="0" marR="0" lvl="0" indent="0" algn="ctr" defTabSz="711200" rtl="0" eaLnBrk="1" fontAlgn="auto" latinLnBrk="0" hangingPunct="1">
              <a:lnSpc>
                <a:spcPct val="85000"/>
              </a:lnSpc>
              <a:spcBef>
                <a:spcPct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Investigation</a:t>
            </a:r>
          </a:p>
        </p:txBody>
      </p:sp>
      <p:sp>
        <p:nvSpPr>
          <p:cNvPr id="59" name="TextBox 58"/>
          <p:cNvSpPr txBox="1"/>
          <p:nvPr/>
        </p:nvSpPr>
        <p:spPr>
          <a:xfrm>
            <a:off x="5797150" y="1205355"/>
            <a:ext cx="10166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02B62"/>
                </a:solidFill>
                <a:effectLst/>
                <a:uLnTx/>
                <a:uFillTx/>
                <a:latin typeface="Arial"/>
                <a:ea typeface="+mn-ea"/>
                <a:cs typeface="+mn-cs"/>
              </a:rPr>
              <a:t>120 days</a:t>
            </a:r>
          </a:p>
        </p:txBody>
      </p:sp>
      <p:sp>
        <p:nvSpPr>
          <p:cNvPr id="20" name="Right Arrow 19" descr="Arrow pointing to next box"/>
          <p:cNvSpPr/>
          <p:nvPr/>
        </p:nvSpPr>
        <p:spPr>
          <a:xfrm>
            <a:off x="7291268" y="846087"/>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7675593" y="475885"/>
            <a:ext cx="1366849" cy="722955"/>
          </a:xfrm>
          <a:prstGeom prst="rect">
            <a:avLst/>
          </a:prstGeom>
          <a:noFill/>
          <a:ln>
            <a:solidFill>
              <a:schemeClr val="tx1"/>
            </a:solidFill>
          </a:ln>
        </p:spPr>
        <p:txBody>
          <a:bodyPr wrap="none" rtlCol="0">
            <a:spAutoFit/>
          </a:bodyPr>
          <a:lstStyle/>
          <a:p>
            <a:pPr marL="0" marR="0" lvl="0" indent="0" algn="ctr" defTabSz="711200" rtl="0" eaLnBrk="1" fontAlgn="auto" latinLnBrk="0" hangingPunct="1">
              <a:lnSpc>
                <a:spcPct val="85000"/>
              </a:lnSpc>
              <a:spcBef>
                <a:spcPct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ORI</a:t>
            </a:r>
          </a:p>
          <a:p>
            <a:pPr marL="0" marR="0" lvl="0" indent="0" algn="ctr" defTabSz="711200" rtl="0" eaLnBrk="1" fontAlgn="auto" latinLnBrk="0" hangingPunct="1">
              <a:lnSpc>
                <a:spcPct val="85000"/>
              </a:lnSpc>
              <a:spcBef>
                <a:spcPct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oversight</a:t>
            </a:r>
          </a:p>
        </p:txBody>
      </p:sp>
      <p:sp>
        <p:nvSpPr>
          <p:cNvPr id="23" name="Line Callout 1 22"/>
          <p:cNvSpPr/>
          <p:nvPr/>
        </p:nvSpPr>
        <p:spPr>
          <a:xfrm>
            <a:off x="188927" y="1311057"/>
            <a:ext cx="2575294" cy="1984788"/>
          </a:xfrm>
          <a:prstGeom prst="borderCallout1">
            <a:avLst>
              <a:gd name="adj1" fmla="val 1329"/>
              <a:gd name="adj2" fmla="val 1270"/>
              <a:gd name="adj3" fmla="val -19208"/>
              <a:gd name="adj4" fmla="val -377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Colleagues	</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Peer reviewer	s</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Coauthors	</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Journal editors</a:t>
            </a:r>
          </a:p>
        </p:txBody>
      </p:sp>
      <p:sp>
        <p:nvSpPr>
          <p:cNvPr id="4" name="Down Arrow 3" descr="Arrow to next box">
            <a:extLst>
              <a:ext uri="{C183D7F6-B498-43B3-948B-1728B52AA6E4}">
                <adec:decorative xmlns:adec="http://schemas.microsoft.com/office/drawing/2017/decorative" val="0"/>
              </a:ext>
            </a:extLst>
          </p:cNvPr>
          <p:cNvSpPr/>
          <p:nvPr/>
        </p:nvSpPr>
        <p:spPr>
          <a:xfrm>
            <a:off x="1313792" y="3111062"/>
            <a:ext cx="262758" cy="506508"/>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Line Callout 1 24"/>
          <p:cNvSpPr/>
          <p:nvPr/>
        </p:nvSpPr>
        <p:spPr>
          <a:xfrm>
            <a:off x="121110" y="3519638"/>
            <a:ext cx="2860078" cy="1727655"/>
          </a:xfrm>
          <a:prstGeom prst="borderCallout1">
            <a:avLst>
              <a:gd name="adj1" fmla="val 1329"/>
              <a:gd name="adj2" fmla="val 1270"/>
              <a:gd name="adj3" fmla="val -10582"/>
              <a:gd name="adj4" fmla="val -9213"/>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Institutional officials</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Funding agency</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Journal</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ORI</a:t>
            </a:r>
          </a:p>
        </p:txBody>
      </p:sp>
      <p:sp>
        <p:nvSpPr>
          <p:cNvPr id="26" name="Line Callout 1 25"/>
          <p:cNvSpPr/>
          <p:nvPr/>
        </p:nvSpPr>
        <p:spPr>
          <a:xfrm>
            <a:off x="2852110" y="1632782"/>
            <a:ext cx="4213708" cy="1663063"/>
          </a:xfrm>
          <a:prstGeom prst="borderCallout1">
            <a:avLst>
              <a:gd name="adj1" fmla="val 1329"/>
              <a:gd name="adj2" fmla="val 1270"/>
              <a:gd name="adj3" fmla="val -17044"/>
              <a:gd name="adj4" fmla="val -8898"/>
            </a:avLst>
          </a:prstGeom>
          <a:solidFill>
            <a:schemeClr val="tx1">
              <a:lumMod val="85000"/>
            </a:schemeClr>
          </a:solidFill>
          <a:ln/>
        </p:spPr>
        <p:style>
          <a:lnRef idx="0">
            <a:schemeClr val="accent1"/>
          </a:lnRef>
          <a:fillRef idx="3">
            <a:schemeClr val="accent1"/>
          </a:fillRef>
          <a:effectRef idx="3">
            <a:schemeClr val="accent1"/>
          </a:effectRef>
          <a:fontRef idx="minor">
            <a:schemeClr val="lt1"/>
          </a:fontRef>
        </p:style>
        <p:txBody>
          <a:bodyPr anchor="ct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Research Integrity Officer (RIO)</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Initial assessment</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Organizes the remaining institutional processes </a:t>
            </a:r>
          </a:p>
        </p:txBody>
      </p:sp>
      <p:sp>
        <p:nvSpPr>
          <p:cNvPr id="31" name="TextBox 30"/>
          <p:cNvSpPr txBox="1"/>
          <p:nvPr/>
        </p:nvSpPr>
        <p:spPr>
          <a:xfrm>
            <a:off x="3168560" y="3375099"/>
            <a:ext cx="3755456" cy="1938992"/>
          </a:xfrm>
          <a:prstGeom prst="rect">
            <a:avLst/>
          </a:prstGeom>
          <a:solidFill>
            <a:schemeClr val="bg1"/>
          </a:solidFill>
          <a:ln>
            <a:solidFill>
              <a:srgbClr val="00277E"/>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All ORI Findings are published in The Federal Register, the ORI website and newsletter, and the NIH website</a:t>
            </a:r>
          </a:p>
        </p:txBody>
      </p:sp>
      <p:sp>
        <p:nvSpPr>
          <p:cNvPr id="28" name="Line Callout 1 27"/>
          <p:cNvSpPr/>
          <p:nvPr/>
        </p:nvSpPr>
        <p:spPr>
          <a:xfrm>
            <a:off x="7298761" y="1244969"/>
            <a:ext cx="3077454" cy="1035776"/>
          </a:xfrm>
          <a:prstGeom prst="borderCallout1">
            <a:avLst>
              <a:gd name="adj1" fmla="val 1329"/>
              <a:gd name="adj2" fmla="val 1270"/>
              <a:gd name="adj3" fmla="val 1158"/>
              <a:gd name="adj4" fmla="val -1725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Agree</a:t>
            </a:r>
          </a:p>
          <a:p>
            <a:pPr marL="111125"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Insufficient evidence for ORI finding</a:t>
            </a:r>
          </a:p>
        </p:txBody>
      </p:sp>
      <p:sp>
        <p:nvSpPr>
          <p:cNvPr id="29" name="Line Callout 1 28"/>
          <p:cNvSpPr/>
          <p:nvPr/>
        </p:nvSpPr>
        <p:spPr>
          <a:xfrm>
            <a:off x="7298761" y="2431978"/>
            <a:ext cx="4608965" cy="2950412"/>
          </a:xfrm>
          <a:prstGeom prst="borderCallout1">
            <a:avLst>
              <a:gd name="adj1" fmla="val 50528"/>
              <a:gd name="adj2" fmla="val 99776"/>
              <a:gd name="adj3" fmla="val 50337"/>
              <a:gd name="adj4" fmla="val 116529"/>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Recommend Administrative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Fix research record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Require special certification(s)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Suspend/terminate PHS-funding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Supervise offender(s)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Prohibit PHS-advisory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Debar from future funding</a:t>
            </a:r>
          </a:p>
        </p:txBody>
      </p:sp>
    </p:spTree>
    <p:extLst>
      <p:ext uri="{BB962C8B-B14F-4D97-AF65-F5344CB8AC3E}">
        <p14:creationId xmlns:p14="http://schemas.microsoft.com/office/powerpoint/2010/main" val="20303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19" grpId="0" animBg="1"/>
      <p:bldP spid="7" grpId="0" animBg="1"/>
      <p:bldP spid="54" grpId="0"/>
      <p:bldP spid="18" grpId="0" animBg="1"/>
      <p:bldP spid="32" grpId="0" animBg="1"/>
      <p:bldP spid="59" grpId="0"/>
      <p:bldP spid="20" grpId="0" animBg="1"/>
      <p:bldP spid="8" grpId="0" animBg="1"/>
      <p:bldP spid="23" grpId="0" animBg="1"/>
      <p:bldP spid="4" grpId="0" animBg="1"/>
      <p:bldP spid="25" grpId="0" animBg="1"/>
      <p:bldP spid="26" grpId="0" animBg="1"/>
      <p:bldP spid="31"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46" y="125612"/>
            <a:ext cx="10515600" cy="596610"/>
          </a:xfrm>
        </p:spPr>
        <p:txBody>
          <a:bodyPr>
            <a:normAutofit/>
          </a:bodyPr>
          <a:lstStyle/>
          <a:p>
            <a:r>
              <a:rPr lang="en-US"/>
              <a:t>Role in Preventing Research Misconduct</a:t>
            </a:r>
          </a:p>
        </p:txBody>
      </p:sp>
      <p:pic>
        <p:nvPicPr>
          <p:cNvPr id="4" name="Picture 3" descr="Infographic with Center circle: What's Your Role. &#10;Categories leading to center: &#10;Researchers&#10;Funding Agencies&#10;Journals and Peer Reviewers&#10;Government Regulatory Agencies&#10;Whistleblowers&#10;Institutions"/>
          <p:cNvPicPr>
            <a:picLocks noChangeAspect="1"/>
          </p:cNvPicPr>
          <p:nvPr/>
        </p:nvPicPr>
        <p:blipFill>
          <a:blip r:embed="rId3"/>
          <a:stretch>
            <a:fillRect/>
          </a:stretch>
        </p:blipFill>
        <p:spPr>
          <a:xfrm>
            <a:off x="110903" y="934706"/>
            <a:ext cx="5832697" cy="4185500"/>
          </a:xfrm>
          <a:prstGeom prst="rect">
            <a:avLst/>
          </a:prstGeom>
        </p:spPr>
      </p:pic>
      <p:sp>
        <p:nvSpPr>
          <p:cNvPr id="11" name="Oval 10" descr="Circle around Researchers"/>
          <p:cNvSpPr/>
          <p:nvPr/>
        </p:nvSpPr>
        <p:spPr>
          <a:xfrm>
            <a:off x="1936382" y="934706"/>
            <a:ext cx="1742989" cy="15336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descr="Researchers on top of triangle"/>
          <p:cNvSpPr txBox="1"/>
          <p:nvPr/>
        </p:nvSpPr>
        <p:spPr>
          <a:xfrm>
            <a:off x="8147371" y="755337"/>
            <a:ext cx="19319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Researchers</a:t>
            </a:r>
          </a:p>
        </p:txBody>
      </p:sp>
      <p:grpSp>
        <p:nvGrpSpPr>
          <p:cNvPr id="5" name="Group 4" descr="Triangle with text on each side:&#10;Rationalization on right side&#10;Opportunity across the bottom&#10;Perceived Pressure along the left side&#10;"/>
          <p:cNvGrpSpPr/>
          <p:nvPr/>
        </p:nvGrpSpPr>
        <p:grpSpPr>
          <a:xfrm>
            <a:off x="7033666" y="1192300"/>
            <a:ext cx="4232659" cy="3174307"/>
            <a:chOff x="3834417" y="1246258"/>
            <a:chExt cx="3689301" cy="3011606"/>
          </a:xfrm>
          <a:solidFill>
            <a:srgbClr val="92D050"/>
          </a:solidFill>
        </p:grpSpPr>
        <p:sp>
          <p:nvSpPr>
            <p:cNvPr id="6" name="Isosceles Triangle 5"/>
            <p:cNvSpPr/>
            <p:nvPr/>
          </p:nvSpPr>
          <p:spPr>
            <a:xfrm>
              <a:off x="3834417" y="1246258"/>
              <a:ext cx="3689301" cy="255537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rot="18511597">
              <a:off x="3436698" y="2242708"/>
              <a:ext cx="2226378"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61AF8"/>
                  </a:solidFill>
                  <a:effectLst/>
                  <a:uLnTx/>
                  <a:uFillTx/>
                  <a:latin typeface="Arial"/>
                  <a:ea typeface="+mn-ea"/>
                  <a:cs typeface="+mn-cs"/>
                </a:rPr>
                <a:t>Perceived Pressure</a:t>
              </a:r>
            </a:p>
          </p:txBody>
        </p:sp>
        <p:sp>
          <p:nvSpPr>
            <p:cNvPr id="8" name="Rectangle 7"/>
            <p:cNvSpPr/>
            <p:nvPr/>
          </p:nvSpPr>
          <p:spPr>
            <a:xfrm rot="3098308">
              <a:off x="5895300" y="2186745"/>
              <a:ext cx="1734023"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61AF8"/>
                  </a:solidFill>
                  <a:effectLst/>
                  <a:uLnTx/>
                  <a:uFillTx/>
                  <a:latin typeface="Arial"/>
                  <a:ea typeface="+mn-ea"/>
                  <a:cs typeface="+mn-cs"/>
                </a:rPr>
                <a:t>Rationalization</a:t>
              </a:r>
            </a:p>
          </p:txBody>
        </p:sp>
        <p:sp>
          <p:nvSpPr>
            <p:cNvPr id="9" name="Rectangle 8"/>
            <p:cNvSpPr/>
            <p:nvPr/>
          </p:nvSpPr>
          <p:spPr>
            <a:xfrm>
              <a:off x="4832212" y="3819862"/>
              <a:ext cx="1693712" cy="438002"/>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61AF8"/>
                  </a:solidFill>
                  <a:effectLst/>
                  <a:uLnTx/>
                  <a:uFillTx/>
                  <a:latin typeface="Arial"/>
                  <a:ea typeface="+mn-ea"/>
                  <a:cs typeface="+mn-cs"/>
                </a:rPr>
                <a:t>Opportunity</a:t>
              </a:r>
            </a:p>
          </p:txBody>
        </p:sp>
      </p:grpSp>
    </p:spTree>
    <p:extLst>
      <p:ext uri="{BB962C8B-B14F-4D97-AF65-F5344CB8AC3E}">
        <p14:creationId xmlns:p14="http://schemas.microsoft.com/office/powerpoint/2010/main" val="3536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noGrp="1"/>
          </p:cNvSpPr>
          <p:nvPr>
            <p:ph type="title" idx="4294967295"/>
          </p:nvPr>
        </p:nvSpPr>
        <p:spPr>
          <a:xfrm>
            <a:off x="85793" y="64267"/>
            <a:ext cx="7659713" cy="488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73D77"/>
                </a:solidFill>
                <a:effectLst/>
                <a:uLnTx/>
                <a:uFillTx/>
                <a:latin typeface="Arial"/>
                <a:ea typeface="+mj-ea"/>
                <a:cs typeface="Calibri" panose="020F0502020204030204" pitchFamily="34" charset="0"/>
              </a:rPr>
              <a:t>Statements From Case Interviews</a:t>
            </a:r>
          </a:p>
        </p:txBody>
      </p:sp>
      <p:pic>
        <p:nvPicPr>
          <p:cNvPr id="12" name="Picture 11" descr="Poor Supervision&#10;&quot;I was scared to go to my PI. He used to scream and yell at me when things did not work as planned.&quot;&#10;&#10;Inadequate Training: After two years of a postdoctoral fellowship...I still don't know how to properly publish western blot data&quot;"/>
          <p:cNvPicPr>
            <a:picLocks noChangeAspect="1"/>
          </p:cNvPicPr>
          <p:nvPr/>
        </p:nvPicPr>
        <p:blipFill>
          <a:blip r:embed="rId2"/>
          <a:stretch>
            <a:fillRect/>
          </a:stretch>
        </p:blipFill>
        <p:spPr>
          <a:xfrm>
            <a:off x="2178617" y="2725277"/>
            <a:ext cx="7834766" cy="2215982"/>
          </a:xfrm>
          <a:prstGeom prst="rect">
            <a:avLst/>
          </a:prstGeom>
        </p:spPr>
      </p:pic>
      <p:pic>
        <p:nvPicPr>
          <p:cNvPr id="13" name="Picture 12" descr="Personal Circumstances&#10;&quot;I had been applying for a green card and felt pressured to make a good paper and get good publications&quot;&#10;&#10;Individual Psychology: &quot;Half of me wanted to make my PI proud. The other half was terrified of failing...so I fabricated a piece of data.&quot;"/>
          <p:cNvPicPr>
            <a:picLocks noChangeAspect="1"/>
          </p:cNvPicPr>
          <p:nvPr/>
        </p:nvPicPr>
        <p:blipFill>
          <a:blip r:embed="rId3"/>
          <a:stretch>
            <a:fillRect/>
          </a:stretch>
        </p:blipFill>
        <p:spPr>
          <a:xfrm>
            <a:off x="6096000" y="598420"/>
            <a:ext cx="6082678" cy="1938365"/>
          </a:xfrm>
          <a:prstGeom prst="rect">
            <a:avLst/>
          </a:prstGeom>
        </p:spPr>
      </p:pic>
      <p:pic>
        <p:nvPicPr>
          <p:cNvPr id="14" name="Picture 13" descr="Competitive Pressures&#10;&quot;I felt it was necessary to get a paper in a high-profile journal in order to get a Faculty Position.&quot;"/>
          <p:cNvPicPr>
            <a:picLocks noChangeAspect="1"/>
          </p:cNvPicPr>
          <p:nvPr/>
        </p:nvPicPr>
        <p:blipFill>
          <a:blip r:embed="rId4"/>
          <a:stretch>
            <a:fillRect/>
          </a:stretch>
        </p:blipFill>
        <p:spPr>
          <a:xfrm>
            <a:off x="0" y="634965"/>
            <a:ext cx="6010254" cy="1901820"/>
          </a:xfrm>
          <a:prstGeom prst="rect">
            <a:avLst/>
          </a:prstGeom>
        </p:spPr>
      </p:pic>
    </p:spTree>
    <p:extLst>
      <p:ext uri="{BB962C8B-B14F-4D97-AF65-F5344CB8AC3E}">
        <p14:creationId xmlns:p14="http://schemas.microsoft.com/office/powerpoint/2010/main" val="1609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0BAD86-D241-4AE9-BFF8-8C56F9EB65DE}"/>
              </a:ext>
            </a:extLst>
          </p:cNvPr>
          <p:cNvSpPr>
            <a:spLocks noGrp="1"/>
          </p:cNvSpPr>
          <p:nvPr>
            <p:ph type="title"/>
          </p:nvPr>
        </p:nvSpPr>
        <p:spPr>
          <a:xfrm>
            <a:off x="355651" y="250719"/>
            <a:ext cx="10515600" cy="596610"/>
          </a:xfrm>
        </p:spPr>
        <p:txBody>
          <a:bodyPr vert="horz" lIns="91440" tIns="45720" rIns="91440" bIns="45720" rtlCol="0" anchor="b">
            <a:normAutofit/>
          </a:bodyPr>
          <a:lstStyle/>
          <a:p>
            <a:r>
              <a:rPr lang="en-US"/>
              <a:t>Same Cell Images to Represent Different Results</a:t>
            </a:r>
          </a:p>
        </p:txBody>
      </p:sp>
      <p:sp>
        <p:nvSpPr>
          <p:cNvPr id="2" name="Rectangle 1">
            <a:extLst>
              <a:ext uri="{FF2B5EF4-FFF2-40B4-BE49-F238E27FC236}">
                <a16:creationId xmlns:a16="http://schemas.microsoft.com/office/drawing/2014/main" id="{065632BB-526C-4F0B-9D42-2BE5619C11A1}"/>
              </a:ext>
            </a:extLst>
          </p:cNvPr>
          <p:cNvSpPr/>
          <p:nvPr/>
        </p:nvSpPr>
        <p:spPr>
          <a:xfrm>
            <a:off x="1125398" y="1549157"/>
            <a:ext cx="353334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Figure 3c in </a:t>
            </a:r>
            <a:r>
              <a:rPr kumimoji="0" lang="en-US" sz="2000" b="0" i="1"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Nature Medicine</a:t>
            </a:r>
            <a:r>
              <a:rPr kumimoji="0" lang="en-US" sz="2000" b="0"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 </a:t>
            </a:r>
          </a:p>
        </p:txBody>
      </p:sp>
      <p:pic>
        <p:nvPicPr>
          <p:cNvPr id="7" name="Picture 6" descr="Figure 3c in Nature Medicine">
            <a:extLst>
              <a:ext uri="{FF2B5EF4-FFF2-40B4-BE49-F238E27FC236}">
                <a16:creationId xmlns:a16="http://schemas.microsoft.com/office/drawing/2014/main" id="{59077E25-A78E-4A19-951C-67B10AC2B00B}"/>
              </a:ext>
            </a:extLst>
          </p:cNvPr>
          <p:cNvPicPr>
            <a:picLocks noChangeAspect="1"/>
          </p:cNvPicPr>
          <p:nvPr/>
        </p:nvPicPr>
        <p:blipFill>
          <a:blip r:embed="rId3"/>
          <a:stretch>
            <a:fillRect/>
          </a:stretch>
        </p:blipFill>
        <p:spPr>
          <a:xfrm>
            <a:off x="529420" y="2198483"/>
            <a:ext cx="4974336" cy="2936973"/>
          </a:xfrm>
          <a:prstGeom prst="rect">
            <a:avLst/>
          </a:prstGeom>
        </p:spPr>
      </p:pic>
      <p:sp>
        <p:nvSpPr>
          <p:cNvPr id="3" name="Rectangle 2">
            <a:extLst>
              <a:ext uri="{FF2B5EF4-FFF2-40B4-BE49-F238E27FC236}">
                <a16:creationId xmlns:a16="http://schemas.microsoft.com/office/drawing/2014/main" id="{BB390560-A376-46E7-9B37-49BCAD66DA40}"/>
              </a:ext>
            </a:extLst>
          </p:cNvPr>
          <p:cNvSpPr/>
          <p:nvPr/>
        </p:nvSpPr>
        <p:spPr>
          <a:xfrm>
            <a:off x="6829800" y="1393641"/>
            <a:ext cx="44021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Figure C.2.5 in NIH grant application </a:t>
            </a:r>
          </a:p>
        </p:txBody>
      </p:sp>
      <p:pic>
        <p:nvPicPr>
          <p:cNvPr id="8" name="Picture 5" descr="LSC-mittler copy">
            <a:extLst>
              <a:ext uri="{FF2B5EF4-FFF2-40B4-BE49-F238E27FC236}">
                <a16:creationId xmlns:a16="http://schemas.microsoft.com/office/drawing/2014/main" id="{0F11757F-A704-4F51-A3F1-75D61ECDF5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13630" y="1952308"/>
            <a:ext cx="4404610" cy="3688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descr="Images showing Figure C.2.5 in NIH Grant Application">
            <a:extLst>
              <a:ext uri="{FF2B5EF4-FFF2-40B4-BE49-F238E27FC236}">
                <a16:creationId xmlns:a16="http://schemas.microsoft.com/office/drawing/2014/main" id="{EEB6D38C-0E09-4DDD-98DD-252DA73E2CB0}"/>
              </a:ext>
            </a:extLst>
          </p:cNvPr>
          <p:cNvGrpSpPr/>
          <p:nvPr/>
        </p:nvGrpSpPr>
        <p:grpSpPr>
          <a:xfrm>
            <a:off x="1314451" y="1990568"/>
            <a:ext cx="9093198" cy="3089372"/>
            <a:chOff x="1314451" y="2618097"/>
            <a:chExt cx="9093198" cy="3089372"/>
          </a:xfrm>
        </p:grpSpPr>
        <p:sp>
          <p:nvSpPr>
            <p:cNvPr id="20" name="Rectangle 19">
              <a:extLst>
                <a:ext uri="{FF2B5EF4-FFF2-40B4-BE49-F238E27FC236}">
                  <a16:creationId xmlns:a16="http://schemas.microsoft.com/office/drawing/2014/main" id="{182866B1-0D6C-4BA4-AB05-A3E242FE9CFC}"/>
                </a:ext>
              </a:extLst>
            </p:cNvPr>
            <p:cNvSpPr/>
            <p:nvPr/>
          </p:nvSpPr>
          <p:spPr>
            <a:xfrm>
              <a:off x="7842884" y="2618097"/>
              <a:ext cx="2564765" cy="887102"/>
            </a:xfrm>
            <a:prstGeom prst="rect">
              <a:avLst/>
            </a:prstGeom>
            <a:noFill/>
            <a:ln w="38100">
              <a:solidFill>
                <a:srgbClr val="E70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BD84B97-DEDE-4638-AEBB-F7D9D65BD810}"/>
                </a:ext>
              </a:extLst>
            </p:cNvPr>
            <p:cNvSpPr/>
            <p:nvPr/>
          </p:nvSpPr>
          <p:spPr>
            <a:xfrm>
              <a:off x="1314451" y="3067050"/>
              <a:ext cx="1638300" cy="2640419"/>
            </a:xfrm>
            <a:prstGeom prst="rect">
              <a:avLst/>
            </a:prstGeom>
            <a:noFill/>
            <a:ln w="38100">
              <a:solidFill>
                <a:srgbClr val="E70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2" name="Straight Arrow Connector 11">
              <a:extLst>
                <a:ext uri="{FF2B5EF4-FFF2-40B4-BE49-F238E27FC236}">
                  <a16:creationId xmlns:a16="http://schemas.microsoft.com/office/drawing/2014/main" id="{ACF972FB-5C5C-4748-B070-50356566D2C9}"/>
                </a:ext>
              </a:extLst>
            </p:cNvPr>
            <p:cNvCxnSpPr/>
            <p:nvPr/>
          </p:nvCxnSpPr>
          <p:spPr>
            <a:xfrm flipV="1">
              <a:off x="3014133" y="3302000"/>
              <a:ext cx="4819227" cy="1151467"/>
            </a:xfrm>
            <a:prstGeom prst="straightConnector1">
              <a:avLst/>
            </a:prstGeom>
            <a:ln w="28575">
              <a:solidFill>
                <a:srgbClr val="DA10B8"/>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descr="Levels of TNF mRNA in AM: highlighting 2h LPS and 12 LPS">
            <a:extLst>
              <a:ext uri="{FF2B5EF4-FFF2-40B4-BE49-F238E27FC236}">
                <a16:creationId xmlns:a16="http://schemas.microsoft.com/office/drawing/2014/main" id="{686B6787-C24D-49AC-A5C2-E7348A59D9CE}"/>
              </a:ext>
            </a:extLst>
          </p:cNvPr>
          <p:cNvSpPr/>
          <p:nvPr/>
        </p:nvSpPr>
        <p:spPr>
          <a:xfrm>
            <a:off x="7833360" y="3666969"/>
            <a:ext cx="802640" cy="88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descr="Images of Levels of HIV gag mRNA in AM">
            <a:extLst>
              <a:ext uri="{FF2B5EF4-FFF2-40B4-BE49-F238E27FC236}">
                <a16:creationId xmlns:a16="http://schemas.microsoft.com/office/drawing/2014/main" id="{959F0369-323F-45D1-834D-94E46F61BF6B}"/>
              </a:ext>
            </a:extLst>
          </p:cNvPr>
          <p:cNvSpPr/>
          <p:nvPr/>
        </p:nvSpPr>
        <p:spPr>
          <a:xfrm>
            <a:off x="8728710" y="3666969"/>
            <a:ext cx="802640" cy="88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descr="Images of Levels of HIV gag mRNA in AM">
            <a:extLst>
              <a:ext uri="{FF2B5EF4-FFF2-40B4-BE49-F238E27FC236}">
                <a16:creationId xmlns:a16="http://schemas.microsoft.com/office/drawing/2014/main" id="{5EDFB5C5-3B4C-42AF-A61E-2995ED337180}"/>
              </a:ext>
            </a:extLst>
          </p:cNvPr>
          <p:cNvSpPr/>
          <p:nvPr/>
        </p:nvSpPr>
        <p:spPr>
          <a:xfrm>
            <a:off x="6966585" y="3666968"/>
            <a:ext cx="802640" cy="89662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descr="Images of Levels of TNF mRNA in AM">
            <a:extLst>
              <a:ext uri="{FF2B5EF4-FFF2-40B4-BE49-F238E27FC236}">
                <a16:creationId xmlns:a16="http://schemas.microsoft.com/office/drawing/2014/main" id="{9FC181AB-8FBD-4435-9BAB-AF94DE07E1FB}"/>
              </a:ext>
            </a:extLst>
          </p:cNvPr>
          <p:cNvSpPr/>
          <p:nvPr/>
        </p:nvSpPr>
        <p:spPr>
          <a:xfrm>
            <a:off x="9605010" y="3676493"/>
            <a:ext cx="802640" cy="88710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888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6DC4-DF8F-48F4-A043-AE8812449142}"/>
              </a:ext>
            </a:extLst>
          </p:cNvPr>
          <p:cNvSpPr>
            <a:spLocks noGrp="1"/>
          </p:cNvSpPr>
          <p:nvPr>
            <p:ph type="title"/>
          </p:nvPr>
        </p:nvSpPr>
        <p:spPr>
          <a:xfrm>
            <a:off x="76199" y="3140294"/>
            <a:ext cx="5924693" cy="680590"/>
          </a:xfrm>
        </p:spPr>
        <p:txBody>
          <a:bodyPr>
            <a:normAutofit fontScale="90000"/>
          </a:bodyPr>
          <a:lstStyle/>
          <a:p>
            <a:r>
              <a:rPr lang="en-US"/>
              <a:t>Intensity Enhanced and size adjusted</a:t>
            </a:r>
          </a:p>
        </p:txBody>
      </p:sp>
      <p:pic>
        <p:nvPicPr>
          <p:cNvPr id="6" name="Picture 5" descr="Images representing Levels of TNF mRNA in AM">
            <a:extLst>
              <a:ext uri="{FF2B5EF4-FFF2-40B4-BE49-F238E27FC236}">
                <a16:creationId xmlns:a16="http://schemas.microsoft.com/office/drawing/2014/main" id="{EF6001B6-A53D-41CA-ABE2-8FB040E251E1}"/>
              </a:ext>
            </a:extLst>
          </p:cNvPr>
          <p:cNvPicPr>
            <a:picLocks noChangeAspect="1"/>
          </p:cNvPicPr>
          <p:nvPr/>
        </p:nvPicPr>
        <p:blipFill>
          <a:blip r:embed="rId2"/>
          <a:stretch>
            <a:fillRect/>
          </a:stretch>
        </p:blipFill>
        <p:spPr>
          <a:xfrm>
            <a:off x="412471" y="331227"/>
            <a:ext cx="5599024" cy="1298497"/>
          </a:xfrm>
          <a:prstGeom prst="rect">
            <a:avLst/>
          </a:prstGeom>
        </p:spPr>
      </p:pic>
      <p:sp>
        <p:nvSpPr>
          <p:cNvPr id="8" name="Text Box 5">
            <a:extLst>
              <a:ext uri="{FF2B5EF4-FFF2-40B4-BE49-F238E27FC236}">
                <a16:creationId xmlns:a16="http://schemas.microsoft.com/office/drawing/2014/main" id="{637E02C8-555B-4BDD-AEB5-09F490FAA3C2}"/>
              </a:ext>
            </a:extLst>
          </p:cNvPr>
          <p:cNvSpPr txBox="1">
            <a:spLocks noChangeArrowheads="1"/>
          </p:cNvSpPr>
          <p:nvPr/>
        </p:nvSpPr>
        <p:spPr bwMode="auto">
          <a:xfrm>
            <a:off x="558800" y="1986780"/>
            <a:ext cx="4419679" cy="8617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Same cell images representing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 “2h LPS” and “12h LPS”</a:t>
            </a:r>
          </a:p>
        </p:txBody>
      </p:sp>
      <p:sp>
        <p:nvSpPr>
          <p:cNvPr id="4" name="Arrow: Right 3" descr="Same cell images representing &quot;2h LPS&quot; and &quot;12h LPS&quot; with an arrow to images">
            <a:extLst>
              <a:ext uri="{FF2B5EF4-FFF2-40B4-BE49-F238E27FC236}">
                <a16:creationId xmlns:a16="http://schemas.microsoft.com/office/drawing/2014/main" id="{FB92105C-7AF7-4A79-A765-A7BE10440121}"/>
              </a:ext>
            </a:extLst>
          </p:cNvPr>
          <p:cNvSpPr/>
          <p:nvPr/>
        </p:nvSpPr>
        <p:spPr>
          <a:xfrm>
            <a:off x="5095208" y="2218261"/>
            <a:ext cx="946294" cy="3217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9635" name="Text Box 5">
            <a:extLst>
              <a:ext uri="{FF2B5EF4-FFF2-40B4-BE49-F238E27FC236}">
                <a16:creationId xmlns:a16="http://schemas.microsoft.com/office/drawing/2014/main" id="{0B2FAEB1-5F6D-404A-BD3E-AD83811933ED}"/>
              </a:ext>
            </a:extLst>
          </p:cNvPr>
          <p:cNvSpPr txBox="1">
            <a:spLocks noChangeArrowheads="1"/>
          </p:cNvSpPr>
          <p:nvPr/>
        </p:nvSpPr>
        <p:spPr bwMode="auto">
          <a:xfrm>
            <a:off x="829733" y="3978019"/>
            <a:ext cx="4065068" cy="861774"/>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Same cell images representing</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 “no LPS” and “24h LPS”</a:t>
            </a:r>
          </a:p>
        </p:txBody>
      </p:sp>
      <p:sp>
        <p:nvSpPr>
          <p:cNvPr id="9" name="Arrow: Right 8" descr="Same cell images representing &quot;no LPS&quot; and &quot;24h LPS&quot; with arrow pointing to images">
            <a:extLst>
              <a:ext uri="{FF2B5EF4-FFF2-40B4-BE49-F238E27FC236}">
                <a16:creationId xmlns:a16="http://schemas.microsoft.com/office/drawing/2014/main" id="{D35D0B1E-CA9C-42CC-A681-DA8847DD0463}"/>
              </a:ext>
            </a:extLst>
          </p:cNvPr>
          <p:cNvSpPr/>
          <p:nvPr/>
        </p:nvSpPr>
        <p:spPr>
          <a:xfrm>
            <a:off x="5054599" y="4318006"/>
            <a:ext cx="946294" cy="32173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9634" name="Picture 4" descr="adjusted 4 cell composite">
            <a:extLst>
              <a:ext uri="{FF2B5EF4-FFF2-40B4-BE49-F238E27FC236}">
                <a16:creationId xmlns:a16="http://schemas.microsoft.com/office/drawing/2014/main" id="{04C29AA9-4520-4C6F-9EB2-62B003D54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110" y="331227"/>
            <a:ext cx="5323408" cy="542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8BF9E5-5083-4B8D-A6E1-DB9AA8D6D5D5}"/>
              </a:ext>
              <a:ext uri="{C183D7F6-B498-43B3-948B-1728B52AA6E4}">
                <adec:decorative xmlns:adec="http://schemas.microsoft.com/office/drawing/2017/decorative" val="1"/>
              </a:ext>
            </a:extLst>
          </p:cNvPr>
          <p:cNvSpPr/>
          <p:nvPr/>
        </p:nvSpPr>
        <p:spPr>
          <a:xfrm>
            <a:off x="6520543" y="203201"/>
            <a:ext cx="5416542" cy="2645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B7BEE02-E3F2-4B82-BBDF-10BEAA3D354A}"/>
              </a:ext>
              <a:ext uri="{C183D7F6-B498-43B3-948B-1728B52AA6E4}">
                <adec:decorative xmlns:adec="http://schemas.microsoft.com/office/drawing/2017/decorative" val="1"/>
              </a:ext>
            </a:extLst>
          </p:cNvPr>
          <p:cNvSpPr/>
          <p:nvPr/>
        </p:nvSpPr>
        <p:spPr>
          <a:xfrm>
            <a:off x="6520542" y="2906417"/>
            <a:ext cx="5425007" cy="251467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9635"/>
                                        </p:tgtEl>
                                        <p:attrNameLst>
                                          <p:attrName>style.visibility</p:attrName>
                                        </p:attrNameLst>
                                      </p:cBhvr>
                                      <p:to>
                                        <p:strVal val="visible"/>
                                      </p:to>
                                    </p:set>
                                    <p:anim calcmode="lin" valueType="num">
                                      <p:cBhvr additive="base">
                                        <p:cTn id="29" dur="500" fill="hold"/>
                                        <p:tgtEl>
                                          <p:spTgt spid="69635"/>
                                        </p:tgtEl>
                                        <p:attrNameLst>
                                          <p:attrName>ppt_x</p:attrName>
                                        </p:attrNameLst>
                                      </p:cBhvr>
                                      <p:tavLst>
                                        <p:tav tm="0">
                                          <p:val>
                                            <p:strVal val="#ppt_x"/>
                                          </p:val>
                                        </p:tav>
                                        <p:tav tm="100000">
                                          <p:val>
                                            <p:strVal val="#ppt_x"/>
                                          </p:val>
                                        </p:tav>
                                      </p:tavLst>
                                    </p:anim>
                                    <p:anim calcmode="lin" valueType="num">
                                      <p:cBhvr additive="base">
                                        <p:cTn id="30"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9635" grpId="0" animBg="1"/>
      <p:bldP spid="9" grpId="0" animBg="1"/>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8956" y="210855"/>
            <a:ext cx="10515600" cy="596610"/>
          </a:xfrm>
          <a:ln>
            <a:solidFill>
              <a:schemeClr val="tx1"/>
            </a:solidFill>
            <a:miter lim="800000"/>
            <a:headEnd/>
            <a:tailEnd/>
          </a:ln>
        </p:spPr>
        <p:txBody>
          <a:bodyPr>
            <a:normAutofit fontScale="90000"/>
          </a:bodyPr>
          <a:lstStyle/>
          <a:p>
            <a:r>
              <a:rPr lang="en-US" altLang="en-US" sz="2000" i="1"/>
              <a:t>JCNI</a:t>
            </a:r>
            <a:r>
              <a:rPr lang="en-US" altLang="en-US" sz="2000"/>
              <a:t> Figure 4D </a:t>
            </a:r>
            <a:r>
              <a:rPr lang="en-US" altLang="en-US" sz="1600"/>
              <a:t>= </a:t>
            </a:r>
            <a:r>
              <a:rPr lang="en-US" altLang="en-US" sz="1600">
                <a:solidFill>
                  <a:srgbClr val="CC0099"/>
                </a:solidFill>
              </a:rPr>
              <a:t>Figure 6 in R21 CA120017-01</a:t>
            </a:r>
            <a:r>
              <a:rPr lang="en-US" altLang="en-US" sz="1600"/>
              <a:t>+ </a:t>
            </a:r>
            <a:r>
              <a:rPr lang="en-US" altLang="en-US" sz="1600">
                <a:solidFill>
                  <a:srgbClr val="00B050"/>
                </a:solidFill>
              </a:rPr>
              <a:t>Figure 6C in R21 CA120017-02 </a:t>
            </a:r>
            <a:r>
              <a:rPr lang="en-US" altLang="en-US" sz="1600"/>
              <a:t>+ </a:t>
            </a:r>
            <a:r>
              <a:rPr lang="en-US" altLang="en-US" sz="1600">
                <a:solidFill>
                  <a:schemeClr val="tx1"/>
                </a:solidFill>
              </a:rPr>
              <a:t>Figure 10D R01 CA130897 01 A1 </a:t>
            </a:r>
          </a:p>
        </p:txBody>
      </p:sp>
      <p:grpSp>
        <p:nvGrpSpPr>
          <p:cNvPr id="4100" name="Group 15" descr="Figure 6 in R21 CA120017-01 submitted  2/05&#10;hepatic tumor 2 days post  iv Cp/plc-&#10;"/>
          <p:cNvGrpSpPr>
            <a:grpSpLocks/>
          </p:cNvGrpSpPr>
          <p:nvPr/>
        </p:nvGrpSpPr>
        <p:grpSpPr bwMode="auto">
          <a:xfrm>
            <a:off x="1676400" y="2849108"/>
            <a:ext cx="3200400" cy="2735262"/>
            <a:chOff x="228600" y="1447800"/>
            <a:chExt cx="3733800" cy="3116126"/>
          </a:xfrm>
        </p:grpSpPr>
        <p:pic>
          <p:nvPicPr>
            <p:cNvPr id="4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714750" cy="31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2514071" y="2209198"/>
              <a:ext cx="1448329" cy="1067043"/>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C0099"/>
                </a:solidFill>
                <a:effectLst/>
                <a:uLnTx/>
                <a:uFillTx/>
                <a:latin typeface="Arial"/>
                <a:ea typeface="+mn-ea"/>
                <a:cs typeface="+mn-cs"/>
              </a:endParaRPr>
            </a:p>
          </p:txBody>
        </p:sp>
      </p:grpSp>
      <p:sp>
        <p:nvSpPr>
          <p:cNvPr id="35" name="TextBox 34"/>
          <p:cNvSpPr txBox="1"/>
          <p:nvPr/>
        </p:nvSpPr>
        <p:spPr>
          <a:xfrm>
            <a:off x="334415" y="5326363"/>
            <a:ext cx="2895600" cy="646113"/>
          </a:xfrm>
          <a:prstGeom prst="rect">
            <a:avLst/>
          </a:prstGeom>
          <a:solidFill>
            <a:srgbClr val="E9EFFB"/>
          </a:solidFill>
          <a:ln>
            <a:solidFill>
              <a:srgbClr val="FF33CC"/>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Arial" charset="0"/>
                <a:ea typeface="+mn-ea"/>
                <a:cs typeface="+mn-cs"/>
              </a:rPr>
              <a:t>Figure 6 in R21 CA120017-01 submitted  </a:t>
            </a:r>
            <a:r>
              <a:rPr kumimoji="0" lang="en-US" sz="1200" b="1" i="0" u="none" strike="noStrike" kern="1200" cap="none" spc="0" normalizeH="0" baseline="0" noProof="0">
                <a:ln>
                  <a:noFill/>
                </a:ln>
                <a:solidFill>
                  <a:srgbClr val="102B62"/>
                </a:solidFill>
                <a:effectLst/>
                <a:uLnTx/>
                <a:uFillTx/>
                <a:latin typeface="Arial" charset="0"/>
                <a:ea typeface="+mn-ea"/>
                <a:cs typeface="+mn-cs"/>
              </a:rPr>
              <a:t>2/05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CC0099"/>
                </a:solidFill>
                <a:effectLst/>
                <a:uLnTx/>
                <a:uFillTx/>
                <a:latin typeface="Arial" charset="0"/>
                <a:ea typeface="+mn-ea"/>
                <a:cs typeface="+mn-cs"/>
              </a:rPr>
              <a:t>hepatic tumor </a:t>
            </a:r>
            <a:r>
              <a:rPr kumimoji="0" lang="en-US" sz="1200" b="0" i="0" u="none" strike="noStrike" kern="1200" cap="none" spc="0" normalizeH="0" baseline="0" noProof="0">
                <a:ln>
                  <a:noFill/>
                </a:ln>
                <a:solidFill>
                  <a:srgbClr val="102B62"/>
                </a:solidFill>
                <a:effectLst/>
                <a:uLnTx/>
                <a:uFillTx/>
                <a:latin typeface="Arial" charset="0"/>
                <a:ea typeface="+mn-ea"/>
                <a:cs typeface="+mn-cs"/>
              </a:rPr>
              <a:t>2 days post iv </a:t>
            </a:r>
            <a:r>
              <a:rPr kumimoji="0" lang="en-US" sz="1200" b="0" i="1" u="none" strike="noStrike" kern="1200" cap="none" spc="0" normalizeH="0" baseline="0" noProof="0">
                <a:ln>
                  <a:noFill/>
                </a:ln>
                <a:solidFill>
                  <a:srgbClr val="102B62"/>
                </a:solidFill>
                <a:effectLst/>
                <a:uLnTx/>
                <a:uFillTx/>
                <a:latin typeface="Arial" charset="0"/>
                <a:ea typeface="+mn-ea"/>
                <a:cs typeface="+mn-cs"/>
              </a:rPr>
              <a:t>Cp/plc-</a:t>
            </a:r>
          </a:p>
        </p:txBody>
      </p:sp>
      <p:sp>
        <p:nvSpPr>
          <p:cNvPr id="36" name="TextBox 35"/>
          <p:cNvSpPr txBox="1"/>
          <p:nvPr/>
        </p:nvSpPr>
        <p:spPr>
          <a:xfrm>
            <a:off x="4814886" y="5326363"/>
            <a:ext cx="2590800" cy="1016000"/>
          </a:xfrm>
          <a:prstGeom prst="rect">
            <a:avLst/>
          </a:prstGeom>
          <a:solidFill>
            <a:srgbClr val="E9EFFB"/>
          </a:solidFill>
          <a:ln>
            <a:solidFill>
              <a:schemeClr val="tx1"/>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Arial" charset="0"/>
                <a:ea typeface="+mn-ea"/>
                <a:cs typeface="+mn-cs"/>
              </a:rPr>
              <a:t>Figure 10D R01 CA130897 01 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Arial" charset="0"/>
                <a:ea typeface="+mn-ea"/>
                <a:cs typeface="+mn-cs"/>
              </a:rPr>
              <a:t>submitted  </a:t>
            </a:r>
            <a:r>
              <a:rPr kumimoji="0" lang="en-US" sz="1200" b="1" i="0" u="none" strike="noStrike" kern="1200" cap="none" spc="0" normalizeH="0" baseline="0" noProof="0">
                <a:ln>
                  <a:noFill/>
                </a:ln>
                <a:solidFill>
                  <a:srgbClr val="102B62"/>
                </a:solidFill>
                <a:effectLst/>
                <a:uLnTx/>
                <a:uFillTx/>
                <a:latin typeface="Arial" charset="0"/>
                <a:ea typeface="+mn-ea"/>
                <a:cs typeface="+mn-cs"/>
              </a:rPr>
              <a:t>10/07</a:t>
            </a:r>
            <a:endParaRPr kumimoji="0" lang="en-US" sz="1200" b="0" i="0" u="none" strike="noStrike" kern="1200" cap="none" spc="0" normalizeH="0" baseline="0" noProof="0">
              <a:ln>
                <a:noFill/>
              </a:ln>
              <a:solidFill>
                <a:srgbClr val="102B62"/>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Arial" charset="0"/>
                <a:ea typeface="+mn-ea"/>
                <a:cs typeface="+mn-cs"/>
              </a:rPr>
              <a:t>2 days  pancreatic tumor 2days post  c</a:t>
            </a:r>
            <a:r>
              <a:rPr kumimoji="0" lang="en-US" sz="1200" b="0" i="1" u="none" strike="noStrike" kern="1200" cap="none" spc="0" normalizeH="0" baseline="0" noProof="0">
                <a:ln>
                  <a:noFill/>
                </a:ln>
                <a:solidFill>
                  <a:srgbClr val="102B62"/>
                </a:solidFill>
                <a:effectLst/>
                <a:uLnTx/>
                <a:uFillTx/>
                <a:latin typeface="Arial" charset="0"/>
                <a:ea typeface="+mn-ea"/>
                <a:cs typeface="+mn-cs"/>
              </a:rPr>
              <a:t>p/sod- in </a:t>
            </a:r>
            <a:r>
              <a:rPr kumimoji="0" lang="en-US" sz="1200" b="0" i="0" u="none" strike="noStrike" kern="1200" cap="none" spc="0" normalizeH="0" baseline="0" noProof="0">
                <a:ln>
                  <a:noFill/>
                </a:ln>
                <a:solidFill>
                  <a:srgbClr val="102B62"/>
                </a:solidFill>
                <a:effectLst/>
                <a:uLnTx/>
                <a:uFillTx/>
                <a:latin typeface="Arial" charset="0"/>
                <a:ea typeface="+mn-ea"/>
                <a:cs typeface="+mn-cs"/>
              </a:rPr>
              <a:t>mice treated with control </a:t>
            </a:r>
            <a:r>
              <a:rPr kumimoji="0" lang="en-US" sz="1200" b="0" i="0" u="none" strike="noStrike" kern="1200" cap="none" spc="0" normalizeH="0" baseline="0" noProof="0" err="1">
                <a:ln>
                  <a:noFill/>
                </a:ln>
                <a:solidFill>
                  <a:srgbClr val="102B62"/>
                </a:solidFill>
                <a:effectLst/>
                <a:uLnTx/>
                <a:uFillTx/>
                <a:latin typeface="Arial" charset="0"/>
                <a:ea typeface="+mn-ea"/>
                <a:cs typeface="+mn-cs"/>
              </a:rPr>
              <a:t>liposomes</a:t>
            </a:r>
            <a:endParaRPr kumimoji="0" lang="en-US" sz="1200" b="0" i="0" u="none" strike="noStrike" kern="1200" cap="none" spc="0" normalizeH="0" baseline="0" noProof="0">
              <a:ln>
                <a:noFill/>
              </a:ln>
              <a:solidFill>
                <a:srgbClr val="102B62"/>
              </a:solidFill>
              <a:effectLst/>
              <a:uLnTx/>
              <a:uFillTx/>
              <a:latin typeface="Arial" charset="0"/>
              <a:ea typeface="+mn-ea"/>
              <a:cs typeface="+mn-cs"/>
            </a:endParaRPr>
          </a:p>
        </p:txBody>
      </p:sp>
      <p:sp>
        <p:nvSpPr>
          <p:cNvPr id="4104" name="TextBox 37"/>
          <p:cNvSpPr txBox="1">
            <a:spLocks noChangeArrowheads="1"/>
          </p:cNvSpPr>
          <p:nvPr/>
        </p:nvSpPr>
        <p:spPr bwMode="auto">
          <a:xfrm>
            <a:off x="595312" y="972855"/>
            <a:ext cx="164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srgbClr val="102B62"/>
                </a:solidFill>
                <a:effectLst/>
                <a:uLnTx/>
                <a:uFillTx/>
                <a:latin typeface="Arial" panose="020B0604020202020204" pitchFamily="34" charset="0"/>
                <a:ea typeface="+mn-ea"/>
                <a:cs typeface="+mn-cs"/>
              </a:rPr>
              <a:t>Pancreatic tumor</a:t>
            </a:r>
          </a:p>
        </p:txBody>
      </p:sp>
      <p:grpSp>
        <p:nvGrpSpPr>
          <p:cNvPr id="4106" name="Group 21" descr="Pancreatic Tumor Images"/>
          <p:cNvGrpSpPr>
            <a:grpSpLocks/>
          </p:cNvGrpSpPr>
          <p:nvPr/>
        </p:nvGrpSpPr>
        <p:grpSpPr bwMode="auto">
          <a:xfrm>
            <a:off x="1676400" y="892625"/>
            <a:ext cx="10067089" cy="4953000"/>
            <a:chOff x="152400" y="1066800"/>
            <a:chExt cx="10067089" cy="4953193"/>
          </a:xfrm>
        </p:grpSpPr>
        <p:pic>
          <p:nvPicPr>
            <p:cNvPr id="4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4119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8" name="Group 18"/>
            <p:cNvGrpSpPr>
              <a:grpSpLocks/>
            </p:cNvGrpSpPr>
            <p:nvPr/>
          </p:nvGrpSpPr>
          <p:grpSpPr bwMode="auto">
            <a:xfrm>
              <a:off x="5943600" y="3505393"/>
              <a:ext cx="2933700" cy="2514600"/>
              <a:chOff x="76200" y="646741"/>
              <a:chExt cx="3314700" cy="2552700"/>
            </a:xfrm>
          </p:grpSpPr>
          <p:graphicFrame>
            <p:nvGraphicFramePr>
              <p:cNvPr id="4098" name="Object 4"/>
              <p:cNvGraphicFramePr>
                <a:graphicFrameLocks noChangeAspect="1"/>
              </p:cNvGraphicFramePr>
              <p:nvPr/>
            </p:nvGraphicFramePr>
            <p:xfrm>
              <a:off x="76200" y="646741"/>
              <a:ext cx="3314700" cy="2552700"/>
            </p:xfrm>
            <a:graphic>
              <a:graphicData uri="http://schemas.openxmlformats.org/presentationml/2006/ole">
                <mc:AlternateContent xmlns:mc="http://schemas.openxmlformats.org/markup-compatibility/2006">
                  <mc:Choice xmlns:v="urn:schemas-microsoft-com:vml" Requires="v">
                    <p:oleObj name="Image" r:id="rId4" imgW="3314286" imgH="2552381" progId="Photoshop.Image.10">
                      <p:embed/>
                    </p:oleObj>
                  </mc:Choice>
                  <mc:Fallback>
                    <p:oleObj name="Image" r:id="rId4" imgW="3314286" imgH="2552381" progId="Photoshop.Image.10">
                      <p:embed/>
                      <p:pic>
                        <p:nvPicPr>
                          <p:cNvPr id="409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6741"/>
                            <a:ext cx="3314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3" name="Rectangle 10"/>
              <p:cNvSpPr>
                <a:spLocks noChangeArrowheads="1"/>
              </p:cNvSpPr>
              <p:nvPr/>
            </p:nvSpPr>
            <p:spPr bwMode="auto">
              <a:xfrm>
                <a:off x="162297" y="1484745"/>
                <a:ext cx="1437904" cy="1447800"/>
              </a:xfrm>
              <a:prstGeom prst="rect">
                <a:avLst/>
              </a:prstGeom>
              <a:noFill/>
              <a:ln w="254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02B62"/>
                  </a:solidFill>
                  <a:effectLst/>
                  <a:uLnTx/>
                  <a:uFillTx/>
                  <a:latin typeface="Arial" panose="020B0604020202020204" pitchFamily="34" charset="0"/>
                  <a:ea typeface="+mn-ea"/>
                  <a:cs typeface="+mn-cs"/>
                </a:endParaRPr>
              </a:p>
            </p:txBody>
          </p:sp>
        </p:grpSp>
        <p:cxnSp>
          <p:nvCxnSpPr>
            <p:cNvPr id="30" name="Straight Arrow Connector 29"/>
            <p:cNvCxnSpPr/>
            <p:nvPr/>
          </p:nvCxnSpPr>
          <p:spPr>
            <a:xfrm flipH="1" flipV="1">
              <a:off x="6400800" y="2819468"/>
              <a:ext cx="228600" cy="152405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10" name="TextBox 38"/>
            <p:cNvSpPr txBox="1">
              <a:spLocks noChangeArrowheads="1"/>
            </p:cNvSpPr>
            <p:nvPr/>
          </p:nvSpPr>
          <p:spPr bwMode="auto">
            <a:xfrm>
              <a:off x="7405007" y="1368644"/>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102B62"/>
                  </a:solidFill>
                  <a:effectLst/>
                  <a:uLnTx/>
                  <a:uFillTx/>
                  <a:latin typeface="Times New Roman" panose="02020603050405020304" pitchFamily="18" charset="0"/>
                  <a:ea typeface="+mn-ea"/>
                  <a:cs typeface="Times New Roman" panose="02020603050405020304" pitchFamily="18" charset="0"/>
                </a:rPr>
                <a:t>Rectangular section from Figure 6C in R21 CA120017-02 was rotated 90 degrees counter-clockwise</a:t>
              </a:r>
            </a:p>
          </p:txBody>
        </p:sp>
        <p:sp>
          <p:nvSpPr>
            <p:cNvPr id="43" name="TextBox 42"/>
            <p:cNvSpPr txBox="1"/>
            <p:nvPr/>
          </p:nvSpPr>
          <p:spPr>
            <a:xfrm>
              <a:off x="7825993" y="2586668"/>
              <a:ext cx="2393496" cy="831029"/>
            </a:xfrm>
            <a:prstGeom prst="rect">
              <a:avLst/>
            </a:prstGeom>
            <a:solidFill>
              <a:srgbClr val="E9EFFB"/>
            </a:solidFill>
            <a:ln>
              <a:solidFill>
                <a:srgbClr val="6699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Times New Roman" pitchFamily="18" charset="0"/>
                  <a:ea typeface="+mn-ea"/>
                  <a:cs typeface="Times New Roman" pitchFamily="18" charset="0"/>
                </a:rPr>
                <a:t>Figure 6C in R21 CA120017-02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B62"/>
                  </a:solidFill>
                  <a:effectLst/>
                  <a:uLnTx/>
                  <a:uFillTx/>
                  <a:latin typeface="Times New Roman" pitchFamily="18" charset="0"/>
                  <a:ea typeface="+mn-ea"/>
                  <a:cs typeface="Times New Roman" pitchFamily="18" charset="0"/>
                </a:rPr>
                <a:t>pancreatic tumors, 5 days post injection with bacterial strain </a:t>
              </a:r>
              <a:r>
                <a:rPr kumimoji="0" lang="en-US" sz="1200" b="0" i="1" u="none" strike="noStrike" kern="1200" cap="none" spc="0" normalizeH="0" baseline="0" noProof="0">
                  <a:ln>
                    <a:noFill/>
                  </a:ln>
                  <a:solidFill>
                    <a:srgbClr val="102B62"/>
                  </a:solidFill>
                  <a:effectLst/>
                  <a:uLnTx/>
                  <a:uFillTx/>
                  <a:latin typeface="Times New Roman" pitchFamily="18" charset="0"/>
                  <a:ea typeface="+mn-ea"/>
                  <a:cs typeface="Times New Roman" pitchFamily="18" charset="0"/>
                </a:rPr>
                <a:t>Cp/sod- </a:t>
              </a:r>
              <a:endParaRPr kumimoji="0" lang="en-US" sz="1800" b="0" i="0" u="none" strike="noStrike" kern="1200" cap="none" spc="0" normalizeH="0" baseline="0" noProof="0">
                <a:ln>
                  <a:noFill/>
                </a:ln>
                <a:solidFill>
                  <a:srgbClr val="102B62"/>
                </a:solidFill>
                <a:effectLst/>
                <a:uLnTx/>
                <a:uFillTx/>
                <a:latin typeface="Times New Roman" pitchFamily="18" charset="0"/>
                <a:ea typeface="+mn-ea"/>
                <a:cs typeface="Times New Roman" pitchFamily="18" charset="0"/>
              </a:endParaRPr>
            </a:p>
          </p:txBody>
        </p:sp>
        <p:sp>
          <p:nvSpPr>
            <p:cNvPr id="4112" name="TextBox 20"/>
            <p:cNvSpPr txBox="1">
              <a:spLocks noChangeArrowheads="1"/>
            </p:cNvSpPr>
            <p:nvPr/>
          </p:nvSpPr>
          <p:spPr bwMode="auto">
            <a:xfrm>
              <a:off x="152400" y="1676400"/>
              <a:ext cx="918841" cy="46166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a:ln>
                    <a:noFill/>
                  </a:ln>
                  <a:solidFill>
                    <a:srgbClr val="102B62"/>
                  </a:solidFill>
                  <a:effectLst/>
                  <a:uLnTx/>
                  <a:uFillTx/>
                  <a:latin typeface="Times New Roman" panose="02020603050405020304" pitchFamily="18" charset="0"/>
                  <a:ea typeface="+mn-ea"/>
                  <a:cs typeface="Times New Roman" panose="02020603050405020304" pitchFamily="18" charset="0"/>
                </a:rPr>
                <a:t>JNCI</a:t>
              </a:r>
              <a:r>
                <a:rPr kumimoji="0" lang="en-US" altLang="en-US" sz="1200" b="0" i="0" u="none" strike="noStrike" kern="1200" cap="none" spc="0" normalizeH="0" baseline="0" noProof="0">
                  <a:ln>
                    <a:noFill/>
                  </a:ln>
                  <a:solidFill>
                    <a:srgbClr val="102B62"/>
                  </a:solidFill>
                  <a:effectLst/>
                  <a:uLnTx/>
                  <a:uFillTx/>
                  <a:latin typeface="Times New Roman" panose="02020603050405020304" pitchFamily="18" charset="0"/>
                  <a:ea typeface="+mn-ea"/>
                  <a:cs typeface="Times New Roman" panose="02020603050405020304" pitchFamily="18" charset="0"/>
                </a:rPr>
                <a:t> 2008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102B62"/>
                  </a:solidFill>
                  <a:effectLst/>
                  <a:uLnTx/>
                  <a:uFillTx/>
                  <a:latin typeface="Times New Roman" panose="02020603050405020304" pitchFamily="18" charset="0"/>
                  <a:ea typeface="+mn-ea"/>
                  <a:cs typeface="Times New Roman" panose="02020603050405020304" pitchFamily="18" charset="0"/>
                </a:rPr>
                <a:t>Figure 4D</a:t>
              </a:r>
            </a:p>
          </p:txBody>
        </p:sp>
      </p:grpSp>
      <p:cxnSp>
        <p:nvCxnSpPr>
          <p:cNvPr id="26" name="Straight Arrow Connector 25" descr="Arrow pointing to close-up image of Figure 6 in R21 CA120017-01 submitted  2/05&#10;hepatic tumor 2 days post  iv Cp/plc-&#10;"/>
          <p:cNvCxnSpPr/>
          <p:nvPr/>
        </p:nvCxnSpPr>
        <p:spPr>
          <a:xfrm rot="16200000" flipV="1">
            <a:off x="3238500" y="2803070"/>
            <a:ext cx="1219200" cy="762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grpSp>
        <p:nvGrpSpPr>
          <p:cNvPr id="4105" name="Group 41" descr="Figure 10D R01 CA130897 01 A1&#10;submitted  10/07&#10;2 days  pancreatic tumor 2days post  cp/sod- in mice treated with control liposomes&#10;"/>
          <p:cNvGrpSpPr>
            <a:grpSpLocks/>
          </p:cNvGrpSpPr>
          <p:nvPr/>
        </p:nvGrpSpPr>
        <p:grpSpPr bwMode="auto">
          <a:xfrm>
            <a:off x="5386388" y="1980222"/>
            <a:ext cx="1814513" cy="3200400"/>
            <a:chOff x="3886200" y="2819400"/>
            <a:chExt cx="1814513" cy="3200400"/>
          </a:xfrm>
        </p:grpSpPr>
        <p:pic>
          <p:nvPicPr>
            <p:cNvPr id="41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572000"/>
              <a:ext cx="1814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rot="16200000" flipV="1">
              <a:off x="3314700" y="3848100"/>
              <a:ext cx="2362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4419600" y="5181600"/>
              <a:ext cx="1219200" cy="8382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5100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105"/>
                                        </p:tgtEl>
                                        <p:attrNameLst>
                                          <p:attrName>style.visibility</p:attrName>
                                        </p:attrNameLst>
                                      </p:cBhvr>
                                      <p:to>
                                        <p:strVal val="visible"/>
                                      </p:to>
                                    </p:set>
                                    <p:anim calcmode="lin" valueType="num">
                                      <p:cBhvr additive="base">
                                        <p:cTn id="21" dur="500" fill="hold"/>
                                        <p:tgtEl>
                                          <p:spTgt spid="4105"/>
                                        </p:tgtEl>
                                        <p:attrNameLst>
                                          <p:attrName>ppt_x</p:attrName>
                                        </p:attrNameLst>
                                      </p:cBhvr>
                                      <p:tavLst>
                                        <p:tav tm="0">
                                          <p:val>
                                            <p:strVal val="#ppt_x"/>
                                          </p:val>
                                        </p:tav>
                                        <p:tav tm="100000">
                                          <p:val>
                                            <p:strVal val="#ppt_x"/>
                                          </p:val>
                                        </p:tav>
                                      </p:tavLst>
                                    </p:anim>
                                    <p:anim calcmode="lin" valueType="num">
                                      <p:cBhvr additive="base">
                                        <p:cTn id="22" dur="500" fill="hold"/>
                                        <p:tgtEl>
                                          <p:spTgt spid="410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6242-3198-4A89-B05B-E84FE6AD2BA1}"/>
              </a:ext>
            </a:extLst>
          </p:cNvPr>
          <p:cNvSpPr>
            <a:spLocks noGrp="1"/>
          </p:cNvSpPr>
          <p:nvPr>
            <p:ph type="title"/>
          </p:nvPr>
        </p:nvSpPr>
        <p:spPr>
          <a:xfrm>
            <a:off x="292897" y="102927"/>
            <a:ext cx="11352973" cy="596610"/>
          </a:xfrm>
        </p:spPr>
        <p:txBody>
          <a:bodyPr>
            <a:noAutofit/>
          </a:bodyPr>
          <a:lstStyle/>
          <a:p>
            <a:r>
              <a:rPr lang="en-US"/>
              <a:t>Follow up Visits For Patient 10: dated </a:t>
            </a:r>
            <a:r>
              <a:rPr lang="en-US">
                <a:solidFill>
                  <a:srgbClr val="FF0000"/>
                </a:solidFill>
              </a:rPr>
              <a:t>“01-18-88” </a:t>
            </a:r>
            <a:r>
              <a:rPr lang="en-US"/>
              <a:t>and </a:t>
            </a:r>
            <a:r>
              <a:rPr lang="en-US">
                <a:solidFill>
                  <a:srgbClr val="FF0000"/>
                </a:solidFill>
              </a:rPr>
              <a:t>“11-29-88” </a:t>
            </a:r>
          </a:p>
        </p:txBody>
      </p:sp>
      <p:graphicFrame>
        <p:nvGraphicFramePr>
          <p:cNvPr id="4" name="Object 2" descr="Breast Cancer Follow-Up Form">
            <a:extLst>
              <a:ext uri="{FF2B5EF4-FFF2-40B4-BE49-F238E27FC236}">
                <a16:creationId xmlns:a16="http://schemas.microsoft.com/office/drawing/2014/main" id="{EF4C0821-B3D0-42C5-9D7D-508E98048DC7}"/>
              </a:ext>
            </a:extLst>
          </p:cNvPr>
          <p:cNvGraphicFramePr>
            <a:graphicFrameLocks noChangeAspect="1"/>
          </p:cNvGraphicFramePr>
          <p:nvPr>
            <p:extLst>
              <p:ext uri="{D42A27DB-BD31-4B8C-83A1-F6EECF244321}">
                <p14:modId xmlns:p14="http://schemas.microsoft.com/office/powerpoint/2010/main" val="95033449"/>
              </p:ext>
            </p:extLst>
          </p:nvPr>
        </p:nvGraphicFramePr>
        <p:xfrm>
          <a:off x="415297" y="874056"/>
          <a:ext cx="5369239" cy="4428842"/>
        </p:xfrm>
        <a:graphic>
          <a:graphicData uri="http://schemas.openxmlformats.org/presentationml/2006/ole">
            <mc:AlternateContent xmlns:mc="http://schemas.openxmlformats.org/markup-compatibility/2006">
              <mc:Choice xmlns:v="urn:schemas-microsoft-com:vml" Requires="v">
                <p:oleObj name="Drawing" r:id="rId2" imgW="7019287" imgH="5790808" progId="">
                  <p:embed/>
                </p:oleObj>
              </mc:Choice>
              <mc:Fallback>
                <p:oleObj name="Drawing" r:id="rId2" imgW="7019287" imgH="5790808" progId="">
                  <p:embed/>
                  <p:pic>
                    <p:nvPicPr>
                      <p:cNvPr id="4" name="Object 2" descr="Breast Cancer Follow-Up Form">
                        <a:extLst>
                          <a:ext uri="{FF2B5EF4-FFF2-40B4-BE49-F238E27FC236}">
                            <a16:creationId xmlns:a16="http://schemas.microsoft.com/office/drawing/2014/main" id="{EF4C0821-B3D0-42C5-9D7D-508E98048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7" y="874056"/>
                        <a:ext cx="5369239" cy="4428842"/>
                      </a:xfrm>
                      <a:prstGeom prst="rect">
                        <a:avLst/>
                      </a:prstGeom>
                      <a:noFill/>
                      <a:ln w="9525">
                        <a:solidFill>
                          <a:schemeClr val="tx1"/>
                        </a:solidFill>
                        <a:miter lim="800000"/>
                        <a:headEnd/>
                        <a:tailEnd/>
                      </a:ln>
                    </p:spPr>
                  </p:pic>
                </p:oleObj>
              </mc:Fallback>
            </mc:AlternateContent>
          </a:graphicData>
        </a:graphic>
      </p:graphicFrame>
      <p:sp>
        <p:nvSpPr>
          <p:cNvPr id="7" name="Rectangle 6" descr="Red Rectangle around date of 01-18-88">
            <a:extLst>
              <a:ext uri="{FF2B5EF4-FFF2-40B4-BE49-F238E27FC236}">
                <a16:creationId xmlns:a16="http://schemas.microsoft.com/office/drawing/2014/main" id="{8301D07D-9160-4C15-AF93-23463E0FEBCD}"/>
              </a:ext>
            </a:extLst>
          </p:cNvPr>
          <p:cNvSpPr>
            <a:spLocks noChangeArrowheads="1"/>
          </p:cNvSpPr>
          <p:nvPr/>
        </p:nvSpPr>
        <p:spPr bwMode="auto">
          <a:xfrm>
            <a:off x="4470086" y="2094959"/>
            <a:ext cx="1219200" cy="304800"/>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6" name="Rectangle 5" descr="Red Rectangle around &quot;Patient is Fine&quot;">
            <a:extLst>
              <a:ext uri="{FF2B5EF4-FFF2-40B4-BE49-F238E27FC236}">
                <a16:creationId xmlns:a16="http://schemas.microsoft.com/office/drawing/2014/main" id="{C8519EA0-AAAA-45A5-BA8F-86EE586D22CF}"/>
              </a:ext>
            </a:extLst>
          </p:cNvPr>
          <p:cNvSpPr>
            <a:spLocks noChangeArrowheads="1"/>
          </p:cNvSpPr>
          <p:nvPr/>
        </p:nvSpPr>
        <p:spPr bwMode="auto">
          <a:xfrm>
            <a:off x="1726886" y="4904834"/>
            <a:ext cx="2362200" cy="457200"/>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graphicFrame>
        <p:nvGraphicFramePr>
          <p:cNvPr id="8" name="Object 2" descr="Image of Breast Cancer Follow-Up Form ">
            <a:extLst>
              <a:ext uri="{FF2B5EF4-FFF2-40B4-BE49-F238E27FC236}">
                <a16:creationId xmlns:a16="http://schemas.microsoft.com/office/drawing/2014/main" id="{34F6471B-DFDD-496E-A909-47A71092644E}"/>
              </a:ext>
            </a:extLst>
          </p:cNvPr>
          <p:cNvGraphicFramePr>
            <a:graphicFrameLocks noChangeAspect="1"/>
          </p:cNvGraphicFramePr>
          <p:nvPr>
            <p:extLst>
              <p:ext uri="{D42A27DB-BD31-4B8C-83A1-F6EECF244321}">
                <p14:modId xmlns:p14="http://schemas.microsoft.com/office/powerpoint/2010/main" val="334966865"/>
              </p:ext>
            </p:extLst>
          </p:nvPr>
        </p:nvGraphicFramePr>
        <p:xfrm>
          <a:off x="5815013" y="865188"/>
          <a:ext cx="5830887" cy="4429125"/>
        </p:xfrm>
        <a:graphic>
          <a:graphicData uri="http://schemas.openxmlformats.org/presentationml/2006/ole">
            <mc:AlternateContent xmlns:mc="http://schemas.openxmlformats.org/markup-compatibility/2006">
              <mc:Choice xmlns:v="urn:schemas-microsoft-com:vml" Requires="v">
                <p:oleObj name="Document" r:id="rId4" imgW="6086475" imgH="4733925" progId="">
                  <p:embed/>
                </p:oleObj>
              </mc:Choice>
              <mc:Fallback>
                <p:oleObj name="Document" r:id="rId4" imgW="6086475" imgH="4733925" progId="">
                  <p:embed/>
                  <p:pic>
                    <p:nvPicPr>
                      <p:cNvPr id="8" name="Object 2" descr="Image of Breast Cancer Follow-Up Form ">
                        <a:extLst>
                          <a:ext uri="{FF2B5EF4-FFF2-40B4-BE49-F238E27FC236}">
                            <a16:creationId xmlns:a16="http://schemas.microsoft.com/office/drawing/2014/main" id="{34F6471B-DFDD-496E-A909-47A710926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013" y="865188"/>
                        <a:ext cx="5830887" cy="4429125"/>
                      </a:xfrm>
                      <a:prstGeom prst="rect">
                        <a:avLst/>
                      </a:prstGeom>
                      <a:noFill/>
                      <a:ln>
                        <a:noFill/>
                      </a:ln>
                      <a:effectLst/>
                    </p:spPr>
                  </p:pic>
                </p:oleObj>
              </mc:Fallback>
            </mc:AlternateContent>
          </a:graphicData>
        </a:graphic>
      </p:graphicFrame>
      <p:sp>
        <p:nvSpPr>
          <p:cNvPr id="10" name="Rectangle 9" descr="Red Rectangle around date of 11-29-88">
            <a:extLst>
              <a:ext uri="{FF2B5EF4-FFF2-40B4-BE49-F238E27FC236}">
                <a16:creationId xmlns:a16="http://schemas.microsoft.com/office/drawing/2014/main" id="{8AD49A99-F90A-4FC5-A619-C9615AB0E2FD}"/>
              </a:ext>
            </a:extLst>
          </p:cNvPr>
          <p:cNvSpPr>
            <a:spLocks noChangeArrowheads="1"/>
          </p:cNvSpPr>
          <p:nvPr/>
        </p:nvSpPr>
        <p:spPr bwMode="auto">
          <a:xfrm>
            <a:off x="10448925" y="1588430"/>
            <a:ext cx="1196946" cy="386756"/>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9" name="Rectangle 8" descr="Red Rectangle around &quot;Patient is Fine&quot;">
            <a:extLst>
              <a:ext uri="{FF2B5EF4-FFF2-40B4-BE49-F238E27FC236}">
                <a16:creationId xmlns:a16="http://schemas.microsoft.com/office/drawing/2014/main" id="{6A5CA397-EB59-49B5-BA7A-B36411604882}"/>
              </a:ext>
            </a:extLst>
          </p:cNvPr>
          <p:cNvSpPr>
            <a:spLocks noChangeArrowheads="1"/>
          </p:cNvSpPr>
          <p:nvPr/>
        </p:nvSpPr>
        <p:spPr bwMode="auto">
          <a:xfrm>
            <a:off x="7096721" y="4961418"/>
            <a:ext cx="1996450" cy="328468"/>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214095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6242-3198-4A89-B05B-E84FE6AD2BA1}"/>
              </a:ext>
            </a:extLst>
          </p:cNvPr>
          <p:cNvSpPr>
            <a:spLocks noGrp="1"/>
          </p:cNvSpPr>
          <p:nvPr>
            <p:ph type="title"/>
          </p:nvPr>
        </p:nvSpPr>
        <p:spPr>
          <a:xfrm>
            <a:off x="227614" y="89678"/>
            <a:ext cx="11148597" cy="596610"/>
          </a:xfrm>
        </p:spPr>
        <p:txBody>
          <a:bodyPr>
            <a:noAutofit/>
          </a:bodyPr>
          <a:lstStyle/>
          <a:p>
            <a:r>
              <a:rPr lang="en-US"/>
              <a:t>Follow up Visits For Patient 10: dated </a:t>
            </a:r>
            <a:r>
              <a:rPr lang="en-US">
                <a:solidFill>
                  <a:srgbClr val="FF0000"/>
                </a:solidFill>
              </a:rPr>
              <a:t>“03-21-89”</a:t>
            </a:r>
            <a:r>
              <a:rPr lang="en-US"/>
              <a:t>and </a:t>
            </a:r>
            <a:r>
              <a:rPr lang="en-US">
                <a:solidFill>
                  <a:srgbClr val="FF0000"/>
                </a:solidFill>
              </a:rPr>
              <a:t>“02-02-90”</a:t>
            </a:r>
          </a:p>
        </p:txBody>
      </p:sp>
      <p:graphicFrame>
        <p:nvGraphicFramePr>
          <p:cNvPr id="11" name="Object 2" descr="Patient Form">
            <a:extLst>
              <a:ext uri="{FF2B5EF4-FFF2-40B4-BE49-F238E27FC236}">
                <a16:creationId xmlns:a16="http://schemas.microsoft.com/office/drawing/2014/main" id="{154E3405-28FE-4939-B879-D6E5F8E34B29}"/>
              </a:ext>
            </a:extLst>
          </p:cNvPr>
          <p:cNvGraphicFramePr>
            <a:graphicFrameLocks noChangeAspect="1"/>
          </p:cNvGraphicFramePr>
          <p:nvPr>
            <p:extLst>
              <p:ext uri="{D42A27DB-BD31-4B8C-83A1-F6EECF244321}">
                <p14:modId xmlns:p14="http://schemas.microsoft.com/office/powerpoint/2010/main" val="1314805067"/>
              </p:ext>
            </p:extLst>
          </p:nvPr>
        </p:nvGraphicFramePr>
        <p:xfrm>
          <a:off x="227615" y="953027"/>
          <a:ext cx="6316060" cy="4271236"/>
        </p:xfrm>
        <a:graphic>
          <a:graphicData uri="http://schemas.openxmlformats.org/presentationml/2006/ole">
            <mc:AlternateContent xmlns:mc="http://schemas.openxmlformats.org/markup-compatibility/2006">
              <mc:Choice xmlns:v="urn:schemas-microsoft-com:vml" Requires="v">
                <p:oleObj name="Document" r:id="rId2" imgW="5915025" imgH="7239000" progId="">
                  <p:embed/>
                </p:oleObj>
              </mc:Choice>
              <mc:Fallback>
                <p:oleObj name="Document" r:id="rId2" imgW="5915025" imgH="7239000" progId="">
                  <p:embed/>
                  <p:pic>
                    <p:nvPicPr>
                      <p:cNvPr id="11" name="Object 2" descr="Patient Form">
                        <a:extLst>
                          <a:ext uri="{FF2B5EF4-FFF2-40B4-BE49-F238E27FC236}">
                            <a16:creationId xmlns:a16="http://schemas.microsoft.com/office/drawing/2014/main" id="{154E3405-28FE-4939-B879-D6E5F8E34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15" y="953027"/>
                        <a:ext cx="6316060" cy="4271236"/>
                      </a:xfrm>
                      <a:prstGeom prst="rect">
                        <a:avLst/>
                      </a:prstGeom>
                      <a:noFill/>
                      <a:ln>
                        <a:noFill/>
                      </a:ln>
                      <a:effectLst/>
                    </p:spPr>
                  </p:pic>
                </p:oleObj>
              </mc:Fallback>
            </mc:AlternateContent>
          </a:graphicData>
        </a:graphic>
      </p:graphicFrame>
      <p:sp>
        <p:nvSpPr>
          <p:cNvPr id="7" name="Rectangle 6" descr="Red Rectangle around Date Patient Last Seen or Contacted: 03-21-89">
            <a:extLst>
              <a:ext uri="{FF2B5EF4-FFF2-40B4-BE49-F238E27FC236}">
                <a16:creationId xmlns:a16="http://schemas.microsoft.com/office/drawing/2014/main" id="{8301D07D-9160-4C15-AF93-23463E0FEBCD}"/>
              </a:ext>
            </a:extLst>
          </p:cNvPr>
          <p:cNvSpPr>
            <a:spLocks noChangeArrowheads="1"/>
          </p:cNvSpPr>
          <p:nvPr/>
        </p:nvSpPr>
        <p:spPr bwMode="auto">
          <a:xfrm>
            <a:off x="4758696" y="1610841"/>
            <a:ext cx="1337303" cy="401754"/>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6" name="Rectangle 5" descr="Red rectangle around Other Physical Findings">
            <a:extLst>
              <a:ext uri="{FF2B5EF4-FFF2-40B4-BE49-F238E27FC236}">
                <a16:creationId xmlns:a16="http://schemas.microsoft.com/office/drawing/2014/main" id="{C8519EA0-AAAA-45A5-BA8F-86EE586D22CF}"/>
              </a:ext>
            </a:extLst>
          </p:cNvPr>
          <p:cNvSpPr>
            <a:spLocks noChangeArrowheads="1"/>
          </p:cNvSpPr>
          <p:nvPr/>
        </p:nvSpPr>
        <p:spPr bwMode="auto">
          <a:xfrm>
            <a:off x="1726886" y="4500324"/>
            <a:ext cx="2940364" cy="457200"/>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graphicFrame>
        <p:nvGraphicFramePr>
          <p:cNvPr id="12" name="Object 2" descr="Breast cancer Follow-Up Form">
            <a:extLst>
              <a:ext uri="{FF2B5EF4-FFF2-40B4-BE49-F238E27FC236}">
                <a16:creationId xmlns:a16="http://schemas.microsoft.com/office/drawing/2014/main" id="{68648C53-BB23-4D4B-B465-1A2912A25743}"/>
              </a:ext>
            </a:extLst>
          </p:cNvPr>
          <p:cNvGraphicFramePr>
            <a:graphicFrameLocks noChangeAspect="1"/>
          </p:cNvGraphicFramePr>
          <p:nvPr>
            <p:extLst>
              <p:ext uri="{D42A27DB-BD31-4B8C-83A1-F6EECF244321}">
                <p14:modId xmlns:p14="http://schemas.microsoft.com/office/powerpoint/2010/main" val="1067149510"/>
              </p:ext>
            </p:extLst>
          </p:nvPr>
        </p:nvGraphicFramePr>
        <p:xfrm>
          <a:off x="6266195" y="2372583"/>
          <a:ext cx="5844451" cy="2219583"/>
        </p:xfrm>
        <a:graphic>
          <a:graphicData uri="http://schemas.openxmlformats.org/presentationml/2006/ole">
            <mc:AlternateContent xmlns:mc="http://schemas.openxmlformats.org/markup-compatibility/2006">
              <mc:Choice xmlns:v="urn:schemas-microsoft-com:vml" Requires="v">
                <p:oleObj name="Drawing" r:id="rId4" imgW="7373150" imgH="2390514" progId="">
                  <p:embed/>
                </p:oleObj>
              </mc:Choice>
              <mc:Fallback>
                <p:oleObj name="Drawing" r:id="rId4" imgW="7373150" imgH="2390514" progId="">
                  <p:embed/>
                  <p:pic>
                    <p:nvPicPr>
                      <p:cNvPr id="12" name="Object 2" descr="Breast cancer Follow-Up Form">
                        <a:extLst>
                          <a:ext uri="{FF2B5EF4-FFF2-40B4-BE49-F238E27FC236}">
                            <a16:creationId xmlns:a16="http://schemas.microsoft.com/office/drawing/2014/main" id="{68648C53-BB23-4D4B-B465-1A2912A257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195" y="2372583"/>
                        <a:ext cx="5844451" cy="2219583"/>
                      </a:xfrm>
                      <a:prstGeom prst="rect">
                        <a:avLst/>
                      </a:prstGeom>
                      <a:noFill/>
                      <a:ln>
                        <a:noFill/>
                      </a:ln>
                      <a:effectLst/>
                    </p:spPr>
                  </p:pic>
                </p:oleObj>
              </mc:Fallback>
            </mc:AlternateContent>
          </a:graphicData>
        </a:graphic>
      </p:graphicFrame>
      <p:sp>
        <p:nvSpPr>
          <p:cNvPr id="13" name="TextBox 7">
            <a:extLst>
              <a:ext uri="{FF2B5EF4-FFF2-40B4-BE49-F238E27FC236}">
                <a16:creationId xmlns:a16="http://schemas.microsoft.com/office/drawing/2014/main" id="{57F45C8A-FC34-4806-8E7C-B9D285C1FD3C}"/>
              </a:ext>
            </a:extLst>
          </p:cNvPr>
          <p:cNvSpPr txBox="1">
            <a:spLocks noChangeArrowheads="1"/>
          </p:cNvSpPr>
          <p:nvPr/>
        </p:nvSpPr>
        <p:spPr bwMode="auto">
          <a:xfrm>
            <a:off x="7102445" y="1740486"/>
            <a:ext cx="4171950" cy="4001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panose="020B0604020202020204" pitchFamily="34" charset="0"/>
                <a:ea typeface="+mn-ea"/>
                <a:cs typeface="Arial" panose="020B0604020202020204" pitchFamily="34" charset="0"/>
              </a:rPr>
              <a:t>Date patient last seen or contacted</a:t>
            </a:r>
          </a:p>
        </p:txBody>
      </p:sp>
      <p:sp>
        <p:nvSpPr>
          <p:cNvPr id="10" name="Rectangle 9" descr="Red rectangle around Date Patient Lass Seen or Contacted: -02-02-90">
            <a:extLst>
              <a:ext uri="{FF2B5EF4-FFF2-40B4-BE49-F238E27FC236}">
                <a16:creationId xmlns:a16="http://schemas.microsoft.com/office/drawing/2014/main" id="{8AD49A99-F90A-4FC5-A619-C9615AB0E2FD}"/>
              </a:ext>
            </a:extLst>
          </p:cNvPr>
          <p:cNvSpPr>
            <a:spLocks noChangeArrowheads="1"/>
          </p:cNvSpPr>
          <p:nvPr/>
        </p:nvSpPr>
        <p:spPr bwMode="auto">
          <a:xfrm>
            <a:off x="10755327" y="3712988"/>
            <a:ext cx="1196946" cy="386756"/>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28876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3BA41-78D1-4BC3-B4F9-9FC1940E8568}"/>
              </a:ext>
              <a:ext uri="{C183D7F6-B498-43B3-948B-1728B52AA6E4}">
                <adec:decorative xmlns:adec="http://schemas.microsoft.com/office/drawing/2017/decorative" val="1"/>
              </a:ext>
            </a:extLst>
          </p:cNvPr>
          <p:cNvSpPr/>
          <p:nvPr/>
        </p:nvSpPr>
        <p:spPr>
          <a:xfrm>
            <a:off x="-22790" y="-31209"/>
            <a:ext cx="12214789" cy="1227619"/>
          </a:xfrm>
          <a:prstGeom prst="rect">
            <a:avLst/>
          </a:prstGeom>
          <a:solidFill>
            <a:srgbClr val="027BD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BDEBBA-E36E-43FE-94B2-4200259A9EB3}"/>
              </a:ext>
            </a:extLst>
          </p:cNvPr>
          <p:cNvSpPr>
            <a:spLocks noGrp="1"/>
          </p:cNvSpPr>
          <p:nvPr>
            <p:ph type="title"/>
          </p:nvPr>
        </p:nvSpPr>
        <p:spPr>
          <a:xfrm>
            <a:off x="1004604" y="386206"/>
            <a:ext cx="10160000" cy="563563"/>
          </a:xfrm>
        </p:spPr>
        <p:txBody>
          <a:bodyPr/>
          <a:lstStyle/>
          <a:p>
            <a:pPr algn="ctr"/>
            <a:r>
              <a:rPr lang="en-US" sz="2800"/>
              <a:t>Research Misconduct &amp; Detrimental Research Practices: Today’s Format</a:t>
            </a:r>
          </a:p>
        </p:txBody>
      </p:sp>
      <p:graphicFrame>
        <p:nvGraphicFramePr>
          <p:cNvPr id="2" name="Diagram 1" descr="NIH &amp; HHS Presentation&#10;&#10;Q&amp;A&#10;&#10;5-Minute Break (approx. &#10;&#10;Case Studies (Interactive)">
            <a:extLst>
              <a:ext uri="{FF2B5EF4-FFF2-40B4-BE49-F238E27FC236}">
                <a16:creationId xmlns:a16="http://schemas.microsoft.com/office/drawing/2014/main" id="{A4C99473-A579-4C9C-AF9C-35F233171C98}"/>
              </a:ext>
            </a:extLst>
          </p:cNvPr>
          <p:cNvGraphicFramePr/>
          <p:nvPr>
            <p:extLst>
              <p:ext uri="{D42A27DB-BD31-4B8C-83A1-F6EECF244321}">
                <p14:modId xmlns:p14="http://schemas.microsoft.com/office/powerpoint/2010/main" val="1675907119"/>
              </p:ext>
            </p:extLst>
          </p:nvPr>
        </p:nvGraphicFramePr>
        <p:xfrm>
          <a:off x="2548691" y="2164514"/>
          <a:ext cx="7094618" cy="3019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Format spelled on Scrabble tiles">
            <a:extLst>
              <a:ext uri="{FF2B5EF4-FFF2-40B4-BE49-F238E27FC236}">
                <a16:creationId xmlns:a16="http://schemas.microsoft.com/office/drawing/2014/main" id="{FE5114F3-AC40-4982-AB07-E209332684F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02712" y="4678163"/>
            <a:ext cx="2979866" cy="1973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1E113186-5DA4-4AF0-9187-1CA66692F5DC}"/>
              </a:ext>
            </a:extLst>
          </p:cNvPr>
          <p:cNvSpPr txBox="1"/>
          <p:nvPr/>
        </p:nvSpPr>
        <p:spPr>
          <a:xfrm>
            <a:off x="575787" y="8433293"/>
            <a:ext cx="122265" cy="6463308"/>
          </a:xfrm>
          <a:prstGeom prst="rect">
            <a:avLst/>
          </a:prstGeom>
          <a:noFill/>
        </p:spPr>
        <p:txBody>
          <a:bodyPr wrap="square" rtlCol="0">
            <a:spAutoFit/>
          </a:bodyPr>
          <a:lstStyle/>
          <a:p>
            <a:r>
              <a:rPr lang="en-US" sz="900">
                <a:hlinkClick r:id="rId8" tooltip="https://www.thebluediamondgallery.com/wooden-tile/f/format.html"/>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305553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7E47-CBE0-4468-8865-429F6D65794D}"/>
              </a:ext>
            </a:extLst>
          </p:cNvPr>
          <p:cNvSpPr>
            <a:spLocks noGrp="1"/>
          </p:cNvSpPr>
          <p:nvPr>
            <p:ph type="title"/>
          </p:nvPr>
        </p:nvSpPr>
        <p:spPr>
          <a:xfrm>
            <a:off x="-379455" y="254489"/>
            <a:ext cx="10515600" cy="842492"/>
          </a:xfrm>
        </p:spPr>
        <p:txBody>
          <a:bodyPr>
            <a:normAutofit fontScale="90000"/>
          </a:bodyPr>
          <a:lstStyle/>
          <a:p>
            <a:pPr algn="ctr"/>
            <a:r>
              <a:rPr lang="en-US">
                <a:latin typeface="Calibri" panose="020F0502020204030204" pitchFamily="34" charset="0"/>
                <a:cs typeface="Calibri" panose="020F0502020204030204" pitchFamily="34" charset="0"/>
              </a:rPr>
              <a:t>Patient 10: Death Certificate “September 29, 1987”</a:t>
            </a:r>
            <a:br>
              <a:rPr lang="en-US">
                <a:latin typeface="Calibri" panose="020F0502020204030204" pitchFamily="34" charset="0"/>
                <a:cs typeface="Calibri" panose="020F0502020204030204" pitchFamily="34" charset="0"/>
              </a:rPr>
            </a:br>
            <a:r>
              <a:rPr lang="en-US"/>
              <a:t>28 months prior to last reported follow-up (2-2-90)</a:t>
            </a:r>
            <a:br>
              <a:rPr lang="en-US"/>
            </a:br>
            <a:r>
              <a:rPr lang="en-US"/>
              <a:t>4 months prior to first shown (1-18-88) follow up</a:t>
            </a:r>
            <a:endParaRPr lang="en-US">
              <a:latin typeface="Calibri" panose="020F0502020204030204" pitchFamily="34" charset="0"/>
              <a:cs typeface="Calibri" panose="020F0502020204030204" pitchFamily="34" charset="0"/>
            </a:endParaRPr>
          </a:p>
        </p:txBody>
      </p:sp>
      <p:pic>
        <p:nvPicPr>
          <p:cNvPr id="4" name="Picture 3" descr="Death certificate ">
            <a:extLst>
              <a:ext uri="{FF2B5EF4-FFF2-40B4-BE49-F238E27FC236}">
                <a16:creationId xmlns:a16="http://schemas.microsoft.com/office/drawing/2014/main" id="{C5046AB8-69B3-4DFB-8CEF-0B76191A1E68}"/>
              </a:ext>
            </a:extLst>
          </p:cNvPr>
          <p:cNvPicPr>
            <a:picLocks noChangeAspect="1"/>
          </p:cNvPicPr>
          <p:nvPr/>
        </p:nvPicPr>
        <p:blipFill>
          <a:blip r:embed="rId2" cstate="print"/>
          <a:srcRect/>
          <a:stretch>
            <a:fillRect/>
          </a:stretch>
        </p:blipFill>
        <p:spPr bwMode="auto">
          <a:xfrm>
            <a:off x="1058630" y="1404229"/>
            <a:ext cx="4340686" cy="4059743"/>
          </a:xfrm>
          <a:prstGeom prst="rect">
            <a:avLst/>
          </a:prstGeom>
          <a:noFill/>
          <a:ln w="9525">
            <a:solidFill>
              <a:schemeClr val="tx1"/>
            </a:solidFill>
            <a:miter lim="800000"/>
            <a:headEnd/>
            <a:tailEnd/>
          </a:ln>
        </p:spPr>
      </p:pic>
      <p:sp>
        <p:nvSpPr>
          <p:cNvPr id="5" name="Rectangle 4" descr="Red rectangle around date of September 29, 1987">
            <a:extLst>
              <a:ext uri="{FF2B5EF4-FFF2-40B4-BE49-F238E27FC236}">
                <a16:creationId xmlns:a16="http://schemas.microsoft.com/office/drawing/2014/main" id="{A0A191FA-7C4F-4384-A7BE-CB866E472AC8}"/>
              </a:ext>
            </a:extLst>
          </p:cNvPr>
          <p:cNvSpPr>
            <a:spLocks noChangeArrowheads="1"/>
          </p:cNvSpPr>
          <p:nvPr/>
        </p:nvSpPr>
        <p:spPr bwMode="auto">
          <a:xfrm>
            <a:off x="2558142" y="4844140"/>
            <a:ext cx="1524001" cy="495530"/>
          </a:xfrm>
          <a:prstGeom prst="rect">
            <a:avLst/>
          </a:prstGeom>
          <a:noFill/>
          <a:ln w="38100" algn="ctr">
            <a:solidFill>
              <a:srgbClr val="FF00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7" name="Rectangle 3">
            <a:extLst>
              <a:ext uri="{FF2B5EF4-FFF2-40B4-BE49-F238E27FC236}">
                <a16:creationId xmlns:a16="http://schemas.microsoft.com/office/drawing/2014/main" id="{FD1C7C7C-F256-4D0D-AB08-45E575D787BB}"/>
              </a:ext>
            </a:extLst>
          </p:cNvPr>
          <p:cNvSpPr>
            <a:spLocks noChangeArrowheads="1"/>
          </p:cNvSpPr>
          <p:nvPr/>
        </p:nvSpPr>
        <p:spPr bwMode="auto">
          <a:xfrm>
            <a:off x="5951654" y="1404229"/>
            <a:ext cx="5900174" cy="4196313"/>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02B62"/>
                </a:solidFill>
                <a:effectLst/>
                <a:uLnTx/>
                <a:uFillTx/>
                <a:latin typeface="Arial"/>
                <a:ea typeface="+mn-ea"/>
                <a:cs typeface="Arial" panose="020B0604020202020204" pitchFamily="34" charset="0"/>
              </a:rPr>
              <a:t>FFP in clinical research involves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Interviews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Entry criteria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Screening logs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Approval forms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Follow-up visits, exams/data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Consent forms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Test scores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Laboratory results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Patient data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Number of subjects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Dates of procedures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Study results</a:t>
            </a:r>
          </a:p>
        </p:txBody>
      </p:sp>
    </p:spTree>
    <p:extLst>
      <p:ext uri="{BB962C8B-B14F-4D97-AF65-F5344CB8AC3E}">
        <p14:creationId xmlns:p14="http://schemas.microsoft.com/office/powerpoint/2010/main" val="422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2" descr="Respondents in 68 cases with findings&#10;Approximate order with largest first:&#10;Research Assistant/Associates&#10;All Professors&#10;Research Coordinator/Nurse Practitioner&#10;Students&#10;Technician&#10;Other&#10;Fellows"/>
          <p:cNvGrpSpPr/>
          <p:nvPr/>
        </p:nvGrpSpPr>
        <p:grpSpPr>
          <a:xfrm>
            <a:off x="503302" y="760722"/>
            <a:ext cx="4417041" cy="4312022"/>
            <a:chOff x="5410199" y="2082601"/>
            <a:chExt cx="3435132" cy="3957124"/>
          </a:xfrm>
        </p:grpSpPr>
        <p:sp>
          <p:nvSpPr>
            <p:cNvPr id="8" name="TextBox 7"/>
            <p:cNvSpPr txBox="1"/>
            <p:nvPr/>
          </p:nvSpPr>
          <p:spPr>
            <a:xfrm>
              <a:off x="5410199" y="2082601"/>
              <a:ext cx="3435132" cy="317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Respondents in 68 cases with finding</a:t>
              </a:r>
            </a:p>
          </p:txBody>
        </p:sp>
        <p:grpSp>
          <p:nvGrpSpPr>
            <p:cNvPr id="9" name="Group 29"/>
            <p:cNvGrpSpPr/>
            <p:nvPr/>
          </p:nvGrpSpPr>
          <p:grpSpPr>
            <a:xfrm>
              <a:off x="5492530" y="2531350"/>
              <a:ext cx="3352800" cy="3508375"/>
              <a:chOff x="4756052" y="1903672"/>
              <a:chExt cx="4392168" cy="4575175"/>
            </a:xfrm>
          </p:grpSpPr>
          <p:pic>
            <p:nvPicPr>
              <p:cNvPr id="10" name="Picture 9" descr="Clinical Statistics.JPG"/>
              <p:cNvPicPr>
                <a:picLocks noChangeAspect="1"/>
              </p:cNvPicPr>
              <p:nvPr/>
            </p:nvPicPr>
            <p:blipFill>
              <a:blip r:embed="rId3" cstate="print"/>
              <a:srcRect l="15821" t="27778" r="15142" b="16667"/>
              <a:stretch>
                <a:fillRect/>
              </a:stretch>
            </p:blipFill>
            <p:spPr>
              <a:xfrm>
                <a:off x="4756052" y="1903672"/>
                <a:ext cx="4392168" cy="457517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11" name="Rectangle 10"/>
              <p:cNvSpPr/>
              <p:nvPr/>
            </p:nvSpPr>
            <p:spPr>
              <a:xfrm>
                <a:off x="8001000" y="4267201"/>
                <a:ext cx="764626" cy="331496"/>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Fellows</a:t>
                </a:r>
              </a:p>
            </p:txBody>
          </p:sp>
          <p:sp>
            <p:nvSpPr>
              <p:cNvPr id="12" name="Rectangle 11"/>
              <p:cNvSpPr/>
              <p:nvPr/>
            </p:nvSpPr>
            <p:spPr>
              <a:xfrm>
                <a:off x="7086600" y="4876799"/>
                <a:ext cx="1289114" cy="336142"/>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All Professors</a:t>
                </a:r>
              </a:p>
            </p:txBody>
          </p:sp>
          <p:sp>
            <p:nvSpPr>
              <p:cNvPr id="13" name="Rectangle 12"/>
              <p:cNvSpPr/>
              <p:nvPr/>
            </p:nvSpPr>
            <p:spPr>
              <a:xfrm>
                <a:off x="7696200" y="3581399"/>
                <a:ext cx="859348" cy="331496"/>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Students</a:t>
                </a:r>
              </a:p>
            </p:txBody>
          </p:sp>
          <p:sp>
            <p:nvSpPr>
              <p:cNvPr id="14" name="Rectangle 13"/>
              <p:cNvSpPr/>
              <p:nvPr/>
            </p:nvSpPr>
            <p:spPr>
              <a:xfrm>
                <a:off x="5867400" y="2819401"/>
                <a:ext cx="1934780" cy="336142"/>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Research Asst./Assoc.</a:t>
                </a: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5" name="TextBox 14"/>
              <p:cNvSpPr txBox="1"/>
              <p:nvPr/>
            </p:nvSpPr>
            <p:spPr>
              <a:xfrm>
                <a:off x="4953000" y="3733800"/>
                <a:ext cx="1828800" cy="784330"/>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Research Coordinator/Nurse Practitioner</a:t>
                </a:r>
              </a:p>
            </p:txBody>
          </p:sp>
          <p:sp>
            <p:nvSpPr>
              <p:cNvPr id="16" name="Rectangle 15"/>
              <p:cNvSpPr/>
              <p:nvPr/>
            </p:nvSpPr>
            <p:spPr>
              <a:xfrm>
                <a:off x="5181600" y="4800601"/>
                <a:ext cx="996333" cy="331496"/>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Technician</a:t>
                </a:r>
              </a:p>
            </p:txBody>
          </p:sp>
          <p:sp>
            <p:nvSpPr>
              <p:cNvPr id="17" name="TextBox 16"/>
              <p:cNvSpPr txBox="1"/>
              <p:nvPr/>
            </p:nvSpPr>
            <p:spPr>
              <a:xfrm>
                <a:off x="5746242" y="5459161"/>
                <a:ext cx="1098042" cy="336142"/>
              </a:xfrm>
              <a:prstGeom prst="rect">
                <a:avLst/>
              </a:prstGeom>
              <a:solidFill>
                <a:srgbClr val="E9EFFB"/>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Other</a:t>
                </a:r>
              </a:p>
            </p:txBody>
          </p:sp>
        </p:grpSp>
      </p:grpSp>
      <p:sp>
        <p:nvSpPr>
          <p:cNvPr id="5" name="Title 4"/>
          <p:cNvSpPr>
            <a:spLocks noGrp="1"/>
          </p:cNvSpPr>
          <p:nvPr>
            <p:ph type="title" idx="4294967295"/>
          </p:nvPr>
        </p:nvSpPr>
        <p:spPr>
          <a:xfrm>
            <a:off x="458168" y="142807"/>
            <a:ext cx="899159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B62"/>
                </a:solidFill>
                <a:effectLst/>
                <a:uLnTx/>
                <a:uFillTx/>
                <a:latin typeface="Arial"/>
                <a:ea typeface="+mn-ea"/>
                <a:cs typeface="+mn-cs"/>
              </a:rPr>
              <a:t>Common in Research Misconduct Cases</a:t>
            </a:r>
          </a:p>
        </p:txBody>
      </p:sp>
      <p:pic>
        <p:nvPicPr>
          <p:cNvPr id="18" name="Picture 17" descr="ORI_logo-round4-4"/>
          <p:cNvPicPr>
            <a:picLocks noChangeAspect="1" noChangeArrowheads="1"/>
          </p:cNvPicPr>
          <p:nvPr/>
        </p:nvPicPr>
        <p:blipFill>
          <a:blip r:embed="rId4" cstate="print"/>
          <a:srcRect l="3305" t="8815" r="5785" b="16254"/>
          <a:stretch>
            <a:fillRect/>
          </a:stretch>
        </p:blipFill>
        <p:spPr bwMode="auto">
          <a:xfrm>
            <a:off x="9820550" y="6114191"/>
            <a:ext cx="2245558" cy="610139"/>
          </a:xfrm>
          <a:prstGeom prst="rect">
            <a:avLst/>
          </a:prstGeom>
          <a:noFill/>
          <a:ln w="9525">
            <a:noFill/>
            <a:miter lim="800000"/>
            <a:headEnd/>
            <a:tailEnd/>
          </a:ln>
        </p:spPr>
      </p:pic>
      <p:sp>
        <p:nvSpPr>
          <p:cNvPr id="19" name="Content Placeholder 6">
            <a:extLst>
              <a:ext uri="{FF2B5EF4-FFF2-40B4-BE49-F238E27FC236}">
                <a16:creationId xmlns:a16="http://schemas.microsoft.com/office/drawing/2014/main" id="{D83BB6B8-713F-4BFC-B1EB-780F4F0EF755}"/>
              </a:ext>
            </a:extLst>
          </p:cNvPr>
          <p:cNvSpPr txBox="1">
            <a:spLocks/>
          </p:cNvSpPr>
          <p:nvPr/>
        </p:nvSpPr>
        <p:spPr>
          <a:xfrm>
            <a:off x="5581176" y="1078555"/>
            <a:ext cx="5722636" cy="3994190"/>
          </a:xfrm>
          <a:prstGeom prst="rect">
            <a:avLst/>
          </a:prstGeom>
        </p:spPr>
        <p:txBody>
          <a:bodyPr vert="horz" lIns="18288" tIns="45720" rIns="18288" bIns="45720" rtlCol="0">
            <a:normAutofit/>
          </a:bodyPr>
          <a:lstStyle>
            <a:lvl1pPr marL="0" indent="0" algn="l" defTabSz="1219170" rtl="0" eaLnBrk="1" latinLnBrk="0" hangingPunct="1">
              <a:spcBef>
                <a:spcPct val="20000"/>
              </a:spcBef>
              <a:buSzPct val="125000"/>
              <a:buFont typeface="Arial" panose="020B0604020202020204" pitchFamily="34" charset="0"/>
              <a:buNone/>
              <a:defRPr sz="1400" kern="1200">
                <a:solidFill>
                  <a:srgbClr val="002060"/>
                </a:solidFill>
                <a:latin typeface="+mn-lt"/>
                <a:ea typeface="+mn-ea"/>
                <a:cs typeface="+mn-cs"/>
              </a:defRPr>
            </a:lvl1pPr>
            <a:lvl2pPr marL="990575" indent="0" algn="l" defTabSz="1219170" rtl="0" eaLnBrk="1" latinLnBrk="0" hangingPunct="1">
              <a:spcBef>
                <a:spcPct val="20000"/>
              </a:spcBef>
              <a:buFont typeface="Wingdings" panose="05000000000000000000" pitchFamily="2" charset="2"/>
              <a:buNone/>
              <a:defRPr sz="1200" kern="1200">
                <a:solidFill>
                  <a:srgbClr val="002060"/>
                </a:solidFill>
                <a:latin typeface="+mn-lt"/>
                <a:ea typeface="+mn-ea"/>
                <a:cs typeface="+mn-cs"/>
              </a:defRPr>
            </a:lvl2pPr>
            <a:lvl3pPr marL="1523962" indent="0" algn="l" defTabSz="1219170" rtl="0" eaLnBrk="1" latinLnBrk="0" hangingPunct="1">
              <a:spcBef>
                <a:spcPct val="20000"/>
              </a:spcBef>
              <a:buFont typeface="Wingdings" panose="05000000000000000000" pitchFamily="2" charset="2"/>
              <a:buNone/>
              <a:defRPr sz="1000" kern="1200">
                <a:solidFill>
                  <a:srgbClr val="002060"/>
                </a:solidFill>
                <a:latin typeface="+mn-lt"/>
                <a:ea typeface="+mn-ea"/>
                <a:cs typeface="+mn-cs"/>
              </a:defRPr>
            </a:lvl3pPr>
            <a:lvl4pPr marL="2133547" indent="0" algn="l" defTabSz="121917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2743131" indent="0" algn="l" defTabSz="121917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Inadequate supervision, guidance or training </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Excessive work-load </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PI accepting summary data or prepared tables/graphs </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PI not present in the laboratory</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Demanding desired results to meet a deadline</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Use of threats and intimidation as tactics to obtain results</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Sloppy research records</a:t>
            </a:r>
          </a:p>
          <a:p>
            <a:pPr marL="457200" marR="0" lvl="0" indent="-457200" algn="l" defTabSz="1219170" rtl="0" eaLnBrk="1" fontAlgn="auto" latinLnBrk="0" hangingPunct="1">
              <a:lnSpc>
                <a:spcPct val="110000"/>
              </a:lnSpc>
              <a:spcBef>
                <a:spcPct val="20000"/>
              </a:spcBef>
              <a:spcAft>
                <a:spcPts val="0"/>
              </a:spcAft>
              <a:buClr>
                <a:srgbClr val="001D78"/>
              </a:buClr>
              <a:buSzPct val="125000"/>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Arial"/>
                <a:ea typeface="+mn-ea"/>
                <a:cs typeface="+mn-cs"/>
              </a:rPr>
              <a:t>No guidance or standards for keeping data</a:t>
            </a:r>
            <a:endParaRPr kumimoji="0" lang="en-US" sz="2400" b="0" i="0" u="none" strike="noStrike" kern="120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83938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1" y="76200"/>
            <a:ext cx="8596668" cy="577588"/>
          </a:xfrm>
        </p:spPr>
        <p:txBody>
          <a:bodyPr/>
          <a:lstStyle/>
          <a:p>
            <a:pPr>
              <a:lnSpc>
                <a:spcPct val="80000"/>
              </a:lnSpc>
            </a:pPr>
            <a:r>
              <a:rPr lang="en-US"/>
              <a:t>Lack of Policies/guidelines</a:t>
            </a:r>
          </a:p>
        </p:txBody>
      </p:sp>
      <p:sp>
        <p:nvSpPr>
          <p:cNvPr id="3" name="Content Placeholder 2"/>
          <p:cNvSpPr>
            <a:spLocks noGrp="1"/>
          </p:cNvSpPr>
          <p:nvPr>
            <p:ph idx="1"/>
          </p:nvPr>
        </p:nvSpPr>
        <p:spPr>
          <a:xfrm>
            <a:off x="673072" y="653788"/>
            <a:ext cx="10270257" cy="4382871"/>
          </a:xfrm>
        </p:spPr>
        <p:txBody>
          <a:bodyPr>
            <a:noAutofit/>
          </a:bodyPr>
          <a:lstStyle/>
          <a:p>
            <a:r>
              <a:rPr lang="en-US" sz="2400">
                <a:solidFill>
                  <a:schemeClr val="tx1"/>
                </a:solidFill>
              </a:rPr>
              <a:t>Culpability lies on the grantee –</a:t>
            </a:r>
            <a:r>
              <a:rPr lang="en-US" sz="2400" err="1">
                <a:solidFill>
                  <a:schemeClr val="tx1"/>
                </a:solidFill>
              </a:rPr>
              <a:t>i.e</a:t>
            </a:r>
            <a:r>
              <a:rPr lang="en-US" sz="2400">
                <a:solidFill>
                  <a:schemeClr val="tx1"/>
                </a:solidFill>
              </a:rPr>
              <a:t> the Institution receiving the grant</a:t>
            </a:r>
          </a:p>
          <a:p>
            <a:r>
              <a:rPr lang="en-US" sz="2400">
                <a:solidFill>
                  <a:schemeClr val="tx1"/>
                </a:solidFill>
              </a:rPr>
              <a:t>Make sure to have up to date Policies and procedures </a:t>
            </a:r>
          </a:p>
          <a:p>
            <a:pPr lvl="1"/>
            <a:r>
              <a:rPr lang="en-US" sz="2000">
                <a:solidFill>
                  <a:schemeClr val="tx1"/>
                </a:solidFill>
              </a:rPr>
              <a:t>Data storage and retention</a:t>
            </a:r>
          </a:p>
          <a:p>
            <a:pPr lvl="1"/>
            <a:r>
              <a:rPr lang="en-US" sz="2000">
                <a:solidFill>
                  <a:schemeClr val="tx1"/>
                </a:solidFill>
              </a:rPr>
              <a:t>Acceptable image manipulation</a:t>
            </a:r>
          </a:p>
          <a:p>
            <a:pPr lvl="1"/>
            <a:r>
              <a:rPr lang="en-US" sz="2000">
                <a:solidFill>
                  <a:schemeClr val="tx1"/>
                </a:solidFill>
              </a:rPr>
              <a:t>RCR training requirement</a:t>
            </a:r>
          </a:p>
          <a:p>
            <a:pPr lvl="1"/>
            <a:r>
              <a:rPr lang="en-US" sz="2000">
                <a:solidFill>
                  <a:schemeClr val="tx1"/>
                </a:solidFill>
              </a:rPr>
              <a:t>Return of funds in cases of research fraud</a:t>
            </a:r>
          </a:p>
          <a:p>
            <a:r>
              <a:rPr lang="en-US" sz="2400">
                <a:solidFill>
                  <a:schemeClr val="tx1"/>
                </a:solidFill>
              </a:rPr>
              <a:t>Research Misconduct can happen at any level.</a:t>
            </a:r>
          </a:p>
          <a:p>
            <a:r>
              <a:rPr lang="en-US" sz="2400"/>
              <a:t>Evaluation of the raw data is critical for early detection of problems.</a:t>
            </a:r>
          </a:p>
          <a:p>
            <a:r>
              <a:rPr lang="en-US" sz="2400"/>
              <a:t>ORI can provide advice confidentially regarding potential Research Misconduct questions.</a:t>
            </a:r>
          </a:p>
        </p:txBody>
      </p:sp>
      <p:pic>
        <p:nvPicPr>
          <p:cNvPr id="6" name="Picture 5" descr="ORI_logo-round4-4"/>
          <p:cNvPicPr>
            <a:picLocks noChangeAspect="1" noChangeArrowheads="1"/>
          </p:cNvPicPr>
          <p:nvPr/>
        </p:nvPicPr>
        <p:blipFill>
          <a:blip r:embed="rId3" cstate="print"/>
          <a:srcRect l="3305" t="8815" r="5785" b="16254"/>
          <a:stretch>
            <a:fillRect/>
          </a:stretch>
        </p:blipFill>
        <p:spPr bwMode="auto">
          <a:xfrm>
            <a:off x="9820550" y="6114191"/>
            <a:ext cx="2245558" cy="610139"/>
          </a:xfrm>
          <a:prstGeom prst="rect">
            <a:avLst/>
          </a:prstGeom>
          <a:noFill/>
          <a:ln w="9525">
            <a:noFill/>
            <a:miter lim="800000"/>
            <a:headEnd/>
            <a:tailEnd/>
          </a:ln>
        </p:spPr>
      </p:pic>
    </p:spTree>
    <p:extLst>
      <p:ext uri="{BB962C8B-B14F-4D97-AF65-F5344CB8AC3E}">
        <p14:creationId xmlns:p14="http://schemas.microsoft.com/office/powerpoint/2010/main" val="80350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609600" y="177800"/>
            <a:ext cx="10972800" cy="540657"/>
          </a:xfrm>
        </p:spPr>
        <p:txBody>
          <a:bodyPr>
            <a:normAutofit fontScale="90000"/>
          </a:bodyPr>
          <a:lstStyle/>
          <a:p>
            <a:r>
              <a:rPr lang="en-US" sz="4800"/>
              <a:t>What can you do?</a:t>
            </a:r>
          </a:p>
        </p:txBody>
      </p:sp>
      <p:sp>
        <p:nvSpPr>
          <p:cNvPr id="8" name="Content Placeholder 7"/>
          <p:cNvSpPr>
            <a:spLocks noGrp="1"/>
          </p:cNvSpPr>
          <p:nvPr>
            <p:ph idx="1"/>
          </p:nvPr>
        </p:nvSpPr>
        <p:spPr>
          <a:xfrm>
            <a:off x="609600" y="925285"/>
            <a:ext cx="11084758" cy="3918857"/>
          </a:xfrm>
        </p:spPr>
        <p:txBody>
          <a:bodyPr>
            <a:normAutofit/>
          </a:bodyPr>
          <a:lstStyle/>
          <a:p>
            <a:r>
              <a:rPr lang="en-US" sz="2400"/>
              <a:t>As a senior official </a:t>
            </a:r>
          </a:p>
          <a:p>
            <a:pPr lvl="1"/>
            <a:r>
              <a:rPr lang="en-US"/>
              <a:t>set the tone for the institution and make integrity a high priority</a:t>
            </a:r>
          </a:p>
          <a:p>
            <a:r>
              <a:rPr lang="en-US" sz="2400"/>
              <a:t>As an administrator </a:t>
            </a:r>
          </a:p>
          <a:p>
            <a:pPr lvl="1"/>
            <a:r>
              <a:rPr lang="en-US"/>
              <a:t>develop and implement policies that support integrity </a:t>
            </a:r>
          </a:p>
          <a:p>
            <a:r>
              <a:rPr lang="en-US" sz="2400"/>
              <a:t>As a principal investigator </a:t>
            </a:r>
          </a:p>
          <a:p>
            <a:pPr lvl="1"/>
            <a:r>
              <a:rPr lang="en-US"/>
              <a:t>establish specific standards for the staff on recording, reporting, and publishing data</a:t>
            </a:r>
          </a:p>
          <a:p>
            <a:pPr lvl="1"/>
            <a:r>
              <a:rPr lang="en-US"/>
              <a:t>Be prepared to respond to a wider scrutiny</a:t>
            </a:r>
          </a:p>
          <a:p>
            <a:r>
              <a:rPr lang="en-US" sz="2400"/>
              <a:t>As a staff scientist in the lab </a:t>
            </a:r>
          </a:p>
          <a:p>
            <a:pPr lvl="1"/>
            <a:r>
              <a:rPr lang="en-US"/>
              <a:t>commit to integrity and practice it on a daily basis</a:t>
            </a:r>
          </a:p>
        </p:txBody>
      </p:sp>
      <p:pic>
        <p:nvPicPr>
          <p:cNvPr id="4" name="Picture 3" descr="ORI_logo-round4-4"/>
          <p:cNvPicPr>
            <a:picLocks noChangeAspect="1" noChangeArrowheads="1"/>
          </p:cNvPicPr>
          <p:nvPr/>
        </p:nvPicPr>
        <p:blipFill>
          <a:blip r:embed="rId3" cstate="print"/>
          <a:srcRect l="3305" t="8815" r="5785" b="16254"/>
          <a:stretch>
            <a:fillRect/>
          </a:stretch>
        </p:blipFill>
        <p:spPr bwMode="auto">
          <a:xfrm>
            <a:off x="9687659" y="5960788"/>
            <a:ext cx="2245558" cy="610139"/>
          </a:xfrm>
          <a:prstGeom prst="rect">
            <a:avLst/>
          </a:prstGeom>
          <a:noFill/>
          <a:ln w="9525">
            <a:noFill/>
            <a:miter lim="800000"/>
            <a:headEnd/>
            <a:tailEnd/>
          </a:ln>
        </p:spPr>
      </p:pic>
    </p:spTree>
    <p:extLst>
      <p:ext uri="{BB962C8B-B14F-4D97-AF65-F5344CB8AC3E}">
        <p14:creationId xmlns:p14="http://schemas.microsoft.com/office/powerpoint/2010/main" val="7500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43" y="1395269"/>
            <a:ext cx="12192000" cy="1470025"/>
          </a:xfrm>
        </p:spPr>
        <p:txBody>
          <a:bodyPr/>
          <a:lstStyle/>
          <a:p>
            <a:pPr algn="ctr"/>
            <a:br>
              <a:rPr lang="en-US" sz="3600">
                <a:solidFill>
                  <a:schemeClr val="tx1"/>
                </a:solidFill>
              </a:rPr>
            </a:br>
            <a:r>
              <a:rPr lang="en-US" sz="3600">
                <a:solidFill>
                  <a:schemeClr val="tx1"/>
                </a:solidFill>
              </a:rPr>
              <a:t>Research Misconduct &amp; </a:t>
            </a:r>
            <a:br>
              <a:rPr lang="en-US" sz="3600">
                <a:solidFill>
                  <a:schemeClr val="tx1"/>
                </a:solidFill>
              </a:rPr>
            </a:br>
            <a:r>
              <a:rPr lang="en-US" sz="3600">
                <a:solidFill>
                  <a:schemeClr val="tx1"/>
                </a:solidFill>
              </a:rPr>
              <a:t>Detrimental Research Practices</a:t>
            </a:r>
          </a:p>
        </p:txBody>
      </p:sp>
      <p:sp>
        <p:nvSpPr>
          <p:cNvPr id="5" name="TextBox 4">
            <a:extLst>
              <a:ext uri="{FF2B5EF4-FFF2-40B4-BE49-F238E27FC236}">
                <a16:creationId xmlns:a16="http://schemas.microsoft.com/office/drawing/2014/main" id="{2A1495F2-E106-448C-81CC-9A66E476E1A0}"/>
              </a:ext>
            </a:extLst>
          </p:cNvPr>
          <p:cNvSpPr txBox="1"/>
          <p:nvPr/>
        </p:nvSpPr>
        <p:spPr>
          <a:xfrm>
            <a:off x="3118492" y="3827741"/>
            <a:ext cx="542445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7BD4"/>
                </a:solidFill>
                <a:effectLst/>
                <a:uLnTx/>
                <a:uFillTx/>
                <a:latin typeface="Arial"/>
                <a:ea typeface="ＭＳ Ｐゴシック"/>
                <a:cs typeface="Arial"/>
              </a:rPr>
              <a:t>	</a:t>
            </a: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                 Patricia Valdez, PhD</a:t>
            </a: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Chief Extramural Research Integrity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a:ea typeface="ＭＳ Ｐゴシック"/>
                <a:cs typeface="Arial"/>
              </a:rPr>
              <a:t>   </a:t>
            </a:r>
            <a:endParaRPr kumimoji="0" lang="en-US" sz="2000" b="0"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Office of Extramural Research, NIH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cxnSp>
        <p:nvCxnSpPr>
          <p:cNvPr id="8" name="Straight Connector 7">
            <a:extLst>
              <a:ext uri="{FF2B5EF4-FFF2-40B4-BE49-F238E27FC236}">
                <a16:creationId xmlns:a16="http://schemas.microsoft.com/office/drawing/2014/main" id="{35235A77-7237-4FF4-ADA5-6982EB870609}"/>
              </a:ext>
              <a:ext uri="{C183D7F6-B498-43B3-948B-1728B52AA6E4}">
                <adec:decorative xmlns:adec="http://schemas.microsoft.com/office/drawing/2017/decorative" val="1"/>
              </a:ext>
            </a:extLst>
          </p:cNvPr>
          <p:cNvCxnSpPr>
            <a:cxnSpLocks/>
          </p:cNvCxnSpPr>
          <p:nvPr/>
        </p:nvCxnSpPr>
        <p:spPr>
          <a:xfrm>
            <a:off x="1153682" y="3674692"/>
            <a:ext cx="9913122" cy="0"/>
          </a:xfrm>
          <a:prstGeom prst="line">
            <a:avLst/>
          </a:prstGeom>
          <a:ln>
            <a:solidFill>
              <a:srgbClr val="027BD4"/>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7114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74637"/>
            <a:ext cx="10160000" cy="563563"/>
          </a:xfrm>
        </p:spPr>
        <p:txBody>
          <a:bodyPr/>
          <a:lstStyle/>
          <a:p>
            <a:pPr algn="ctr"/>
            <a:r>
              <a:rPr lang="en-US" sz="2800"/>
              <a:t>NIH Interim Actions for Integrity Concerns</a:t>
            </a:r>
          </a:p>
        </p:txBody>
      </p:sp>
      <p:sp>
        <p:nvSpPr>
          <p:cNvPr id="3" name="Content Placeholder 2"/>
          <p:cNvSpPr>
            <a:spLocks noGrp="1"/>
          </p:cNvSpPr>
          <p:nvPr>
            <p:ph idx="1"/>
          </p:nvPr>
        </p:nvSpPr>
        <p:spPr/>
        <p:txBody>
          <a:bodyPr/>
          <a:lstStyle/>
          <a:p>
            <a:pPr marL="566737" indent="-457200">
              <a:spcBef>
                <a:spcPts val="600"/>
              </a:spcBef>
            </a:pPr>
            <a:r>
              <a:rPr lang="en-US"/>
              <a:t>Protect public, research participants, research, research process, and public funds </a:t>
            </a:r>
          </a:p>
          <a:p>
            <a:pPr marL="566737" indent="-457200">
              <a:spcBef>
                <a:spcPts val="600"/>
              </a:spcBef>
            </a:pPr>
            <a:r>
              <a:rPr lang="en-US"/>
              <a:t>Interim actions include, but not limited to:</a:t>
            </a:r>
          </a:p>
          <a:p>
            <a:pPr marL="966787" lvl="1" indent="-457200">
              <a:spcBef>
                <a:spcPts val="600"/>
              </a:spcBef>
            </a:pPr>
            <a:r>
              <a:rPr lang="en-US"/>
              <a:t>Specific award conditions</a:t>
            </a:r>
          </a:p>
          <a:p>
            <a:pPr marL="1366837" lvl="2" indent="-457200">
              <a:spcBef>
                <a:spcPts val="600"/>
              </a:spcBef>
            </a:pPr>
            <a:r>
              <a:rPr lang="en-US"/>
              <a:t>Additional supervision</a:t>
            </a:r>
          </a:p>
          <a:p>
            <a:pPr marL="1366837" lvl="2" indent="-457200">
              <a:spcBef>
                <a:spcPts val="600"/>
              </a:spcBef>
            </a:pPr>
            <a:r>
              <a:rPr lang="en-US"/>
              <a:t>Certification of data</a:t>
            </a:r>
          </a:p>
          <a:p>
            <a:pPr marL="966787" lvl="1" indent="-457200">
              <a:spcBef>
                <a:spcPts val="600"/>
              </a:spcBef>
            </a:pPr>
            <a:r>
              <a:rPr lang="en-US"/>
              <a:t>Request change of PI</a:t>
            </a:r>
          </a:p>
          <a:p>
            <a:pPr marL="966787" lvl="1" indent="-457200">
              <a:spcBef>
                <a:spcPts val="600"/>
              </a:spcBef>
            </a:pPr>
            <a:r>
              <a:rPr lang="en-US"/>
              <a:t>Restrict funds</a:t>
            </a:r>
          </a:p>
          <a:p>
            <a:pPr marL="966787" lvl="1" indent="-457200">
              <a:spcBef>
                <a:spcPts val="600"/>
              </a:spcBef>
            </a:pPr>
            <a:r>
              <a:rPr lang="en-US"/>
              <a:t>Suspend or Terminate award</a:t>
            </a:r>
          </a:p>
          <a:p>
            <a:pPr marL="566737" indent="-457200">
              <a:spcBef>
                <a:spcPts val="600"/>
              </a:spcBef>
            </a:pPr>
            <a:r>
              <a:rPr lang="en-US"/>
              <a:t>Also, referral to HHS Office of the Inspector General</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25</a:t>
            </a:fld>
            <a:endParaRPr lang="en-US"/>
          </a:p>
        </p:txBody>
      </p:sp>
    </p:spTree>
    <p:extLst>
      <p:ext uri="{BB962C8B-B14F-4D97-AF65-F5344CB8AC3E}">
        <p14:creationId xmlns:p14="http://schemas.microsoft.com/office/powerpoint/2010/main" val="3733470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3254C-ED22-4058-A5A3-79A49014FDA5}"/>
              </a:ext>
            </a:extLst>
          </p:cNvPr>
          <p:cNvSpPr>
            <a:spLocks noGrp="1"/>
          </p:cNvSpPr>
          <p:nvPr>
            <p:ph type="title"/>
          </p:nvPr>
        </p:nvSpPr>
        <p:spPr>
          <a:xfrm>
            <a:off x="1066800" y="228601"/>
            <a:ext cx="10160000" cy="563563"/>
          </a:xfrm>
        </p:spPr>
        <p:txBody>
          <a:bodyPr/>
          <a:lstStyle/>
          <a:p>
            <a:pPr algn="ctr"/>
            <a:r>
              <a:rPr lang="en-US"/>
              <a:t>When to Contact NIH: </a:t>
            </a:r>
            <a:br>
              <a:rPr lang="en-US"/>
            </a:br>
            <a:r>
              <a:rPr lang="en-US"/>
              <a:t>Changes in Project and Budget</a:t>
            </a:r>
          </a:p>
        </p:txBody>
      </p:sp>
      <p:sp>
        <p:nvSpPr>
          <p:cNvPr id="3" name="Slide Number Placeholder 2">
            <a:extLst>
              <a:ext uri="{FF2B5EF4-FFF2-40B4-BE49-F238E27FC236}">
                <a16:creationId xmlns:a16="http://schemas.microsoft.com/office/drawing/2014/main" id="{48348D26-E52F-443A-8D5F-FA3CD9AB3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5" name="Content Placeholder 4">
            <a:extLst>
              <a:ext uri="{FF2B5EF4-FFF2-40B4-BE49-F238E27FC236}">
                <a16:creationId xmlns:a16="http://schemas.microsoft.com/office/drawing/2014/main" id="{8F2BA0B3-7306-48A3-9FB0-FF5FD07B3C5D}"/>
              </a:ext>
            </a:extLst>
          </p:cNvPr>
          <p:cNvSpPr>
            <a:spLocks noGrp="1"/>
          </p:cNvSpPr>
          <p:nvPr>
            <p:ph idx="1"/>
          </p:nvPr>
        </p:nvSpPr>
        <p:spPr/>
        <p:txBody>
          <a:bodyPr/>
          <a:lstStyle/>
          <a:p>
            <a:pPr>
              <a:spcBef>
                <a:spcPts val="1200"/>
              </a:spcBef>
            </a:pPr>
            <a:r>
              <a:rPr lang="en-US" sz="2800"/>
              <a:t>Notify NIH of developments that have a significant impact on the award-supported activities</a:t>
            </a:r>
            <a:endParaRPr lang="en-US"/>
          </a:p>
          <a:p>
            <a:pPr>
              <a:spcBef>
                <a:spcPts val="1200"/>
              </a:spcBef>
            </a:pPr>
            <a:r>
              <a:rPr lang="en-US" sz="2800"/>
              <a:t>Notify NIH of problems, delays, or adverse conditions which materially impair the ability to meet the objectives of the award </a:t>
            </a:r>
          </a:p>
          <a:p>
            <a:pPr>
              <a:spcBef>
                <a:spcPts val="1200"/>
              </a:spcBef>
            </a:pPr>
            <a:r>
              <a:rPr lang="en-US" sz="2800"/>
              <a:t>Notification shall include a statement of the action taken or contemplated, and any assistance needed to resolve                 the situation</a:t>
            </a:r>
          </a:p>
        </p:txBody>
      </p:sp>
      <p:pic>
        <p:nvPicPr>
          <p:cNvPr id="7" name="Picture 6" descr="Cover of the NIH Grants Policy Statement">
            <a:extLst>
              <a:ext uri="{FF2B5EF4-FFF2-40B4-BE49-F238E27FC236}">
                <a16:creationId xmlns:a16="http://schemas.microsoft.com/office/drawing/2014/main" id="{4815126F-6786-4AA1-BEE6-5319F0278A0B}"/>
              </a:ext>
            </a:extLst>
          </p:cNvPr>
          <p:cNvPicPr>
            <a:picLocks noChangeAspect="1"/>
          </p:cNvPicPr>
          <p:nvPr/>
        </p:nvPicPr>
        <p:blipFill>
          <a:blip r:embed="rId2"/>
          <a:stretch>
            <a:fillRect/>
          </a:stretch>
        </p:blipFill>
        <p:spPr>
          <a:xfrm>
            <a:off x="9677400" y="3788452"/>
            <a:ext cx="2149797" cy="2764750"/>
          </a:xfrm>
          <a:prstGeom prst="rect">
            <a:avLst/>
          </a:prstGeom>
        </p:spPr>
      </p:pic>
      <p:sp>
        <p:nvSpPr>
          <p:cNvPr id="6" name="TextBox 5">
            <a:extLst>
              <a:ext uri="{FF2B5EF4-FFF2-40B4-BE49-F238E27FC236}">
                <a16:creationId xmlns:a16="http://schemas.microsoft.com/office/drawing/2014/main" id="{5EF90F58-9D7B-4394-BBA5-3215A7553C48}"/>
              </a:ext>
            </a:extLst>
          </p:cNvPr>
          <p:cNvSpPr txBox="1"/>
          <p:nvPr/>
        </p:nvSpPr>
        <p:spPr>
          <a:xfrm>
            <a:off x="3581628" y="5972759"/>
            <a:ext cx="60957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3"/>
              </a:rPr>
              <a:t>NIH Grants Policy Statement: Changes in Project and Budget</a:t>
            </a:r>
            <a:endParaRPr kumimoji="0" lang="en-US" sz="1600" b="0" i="0" u="none" strike="noStrike" kern="120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7964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3254C-ED22-4058-A5A3-79A49014FDA5}"/>
              </a:ext>
            </a:extLst>
          </p:cNvPr>
          <p:cNvSpPr>
            <a:spLocks noGrp="1"/>
          </p:cNvSpPr>
          <p:nvPr>
            <p:ph type="title"/>
          </p:nvPr>
        </p:nvSpPr>
        <p:spPr>
          <a:xfrm>
            <a:off x="1041400" y="228601"/>
            <a:ext cx="10160000" cy="563563"/>
          </a:xfrm>
        </p:spPr>
        <p:txBody>
          <a:bodyPr/>
          <a:lstStyle/>
          <a:p>
            <a:pPr algn="ctr"/>
            <a:r>
              <a:rPr lang="en-US"/>
              <a:t>When to Contact NIH: </a:t>
            </a:r>
            <a:br>
              <a:rPr lang="en-US"/>
            </a:br>
            <a:r>
              <a:rPr lang="en-US"/>
              <a:t>Fraud, Waste &amp; Abuse of NIH Grant Funds</a:t>
            </a:r>
          </a:p>
        </p:txBody>
      </p:sp>
      <p:sp>
        <p:nvSpPr>
          <p:cNvPr id="3" name="Slide Number Placeholder 2">
            <a:extLst>
              <a:ext uri="{FF2B5EF4-FFF2-40B4-BE49-F238E27FC236}">
                <a16:creationId xmlns:a16="http://schemas.microsoft.com/office/drawing/2014/main" id="{48348D26-E52F-443A-8D5F-FA3CD9AB3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5" name="Content Placeholder 4">
            <a:extLst>
              <a:ext uri="{FF2B5EF4-FFF2-40B4-BE49-F238E27FC236}">
                <a16:creationId xmlns:a16="http://schemas.microsoft.com/office/drawing/2014/main" id="{8F2BA0B3-7306-48A3-9FB0-FF5FD07B3C5D}"/>
              </a:ext>
            </a:extLst>
          </p:cNvPr>
          <p:cNvSpPr>
            <a:spLocks noGrp="1"/>
          </p:cNvSpPr>
          <p:nvPr>
            <p:ph idx="1"/>
          </p:nvPr>
        </p:nvSpPr>
        <p:spPr/>
        <p:txBody>
          <a:bodyPr/>
          <a:lstStyle/>
          <a:p>
            <a:pPr>
              <a:spcBef>
                <a:spcPts val="1200"/>
              </a:spcBef>
            </a:pPr>
            <a:r>
              <a:rPr lang="en-US" sz="2800"/>
              <a:t>Report false statements related to research misconduct to NIH or HHS OIG. </a:t>
            </a:r>
          </a:p>
          <a:p>
            <a:pPr>
              <a:spcBef>
                <a:spcPts val="1200"/>
              </a:spcBef>
            </a:pPr>
            <a:r>
              <a:rPr lang="en-US" sz="2800"/>
              <a:t>NIH may administratively recover misspent grant funds.</a:t>
            </a:r>
          </a:p>
          <a:p>
            <a:pPr>
              <a:spcBef>
                <a:spcPts val="1200"/>
              </a:spcBef>
            </a:pPr>
            <a:r>
              <a:rPr lang="en-US" sz="2800"/>
              <a:t>The Federal government may pursue administrative, civil, or criminal action under a variety of statutes relating to fraud and making false statement or claims.</a:t>
            </a:r>
          </a:p>
        </p:txBody>
      </p:sp>
      <p:pic>
        <p:nvPicPr>
          <p:cNvPr id="8" name="Picture 7" descr="Cover of the NIH Grants Policy Statement">
            <a:extLst>
              <a:ext uri="{FF2B5EF4-FFF2-40B4-BE49-F238E27FC236}">
                <a16:creationId xmlns:a16="http://schemas.microsoft.com/office/drawing/2014/main" id="{8189CC27-8991-4866-8E1D-019C83F7FE79}"/>
              </a:ext>
            </a:extLst>
          </p:cNvPr>
          <p:cNvPicPr>
            <a:picLocks noChangeAspect="1"/>
          </p:cNvPicPr>
          <p:nvPr/>
        </p:nvPicPr>
        <p:blipFill>
          <a:blip r:embed="rId2"/>
          <a:stretch>
            <a:fillRect/>
          </a:stretch>
        </p:blipFill>
        <p:spPr>
          <a:xfrm>
            <a:off x="9677400" y="3788452"/>
            <a:ext cx="2149797" cy="2764750"/>
          </a:xfrm>
          <a:prstGeom prst="rect">
            <a:avLst/>
          </a:prstGeom>
        </p:spPr>
      </p:pic>
      <p:sp>
        <p:nvSpPr>
          <p:cNvPr id="6" name="TextBox 5">
            <a:extLst>
              <a:ext uri="{FF2B5EF4-FFF2-40B4-BE49-F238E27FC236}">
                <a16:creationId xmlns:a16="http://schemas.microsoft.com/office/drawing/2014/main" id="{5EF90F58-9D7B-4394-BBA5-3215A7553C48}"/>
              </a:ext>
            </a:extLst>
          </p:cNvPr>
          <p:cNvSpPr txBox="1"/>
          <p:nvPr/>
        </p:nvSpPr>
        <p:spPr>
          <a:xfrm>
            <a:off x="2371995" y="5972759"/>
            <a:ext cx="79912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3"/>
              </a:rPr>
              <a:t>NIH Grants Policy Statement: Fraud, Waste, and Abuse of NIH Grant Funds</a:t>
            </a:r>
            <a:endParaRPr kumimoji="0" lang="en-US" sz="1600" b="0" i="0" u="none" strike="noStrike" kern="120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427156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350837"/>
            <a:ext cx="10160000" cy="563563"/>
          </a:xfrm>
        </p:spPr>
        <p:txBody>
          <a:bodyPr/>
          <a:lstStyle/>
          <a:p>
            <a:pPr algn="ctr"/>
            <a:r>
              <a:rPr lang="en-US" sz="2800"/>
              <a:t>Research Misconduct &amp; False Claims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28</a:t>
            </a:fld>
            <a:endParaRPr lang="en-US"/>
          </a:p>
        </p:txBody>
      </p:sp>
      <p:sp>
        <p:nvSpPr>
          <p:cNvPr id="10" name="TextBox 9" title="Research Misconduct"/>
          <p:cNvSpPr txBox="1"/>
          <p:nvPr/>
        </p:nvSpPr>
        <p:spPr>
          <a:xfrm>
            <a:off x="1054931" y="1937522"/>
            <a:ext cx="2459328" cy="1077218"/>
          </a:xfrm>
          <a:prstGeom prst="rect">
            <a:avLst/>
          </a:prstGeom>
          <a:noFill/>
        </p:spPr>
        <p:txBody>
          <a:bodyPr wrap="none" rtlCol="0">
            <a:spAutoFit/>
          </a:bodyPr>
          <a:lstStyle/>
          <a:p>
            <a:pPr algn="ctr"/>
            <a:r>
              <a:rPr lang="en-US" sz="3200" b="1"/>
              <a:t>Research </a:t>
            </a:r>
          </a:p>
          <a:p>
            <a:pPr algn="ctr"/>
            <a:r>
              <a:rPr lang="en-US" sz="3200" b="1"/>
              <a:t>Misconduct</a:t>
            </a:r>
          </a:p>
        </p:txBody>
      </p:sp>
      <p:sp>
        <p:nvSpPr>
          <p:cNvPr id="12" name="Right Arrow 11" title="arrow to"/>
          <p:cNvSpPr/>
          <p:nvPr/>
        </p:nvSpPr>
        <p:spPr>
          <a:xfrm>
            <a:off x="4569890" y="2214521"/>
            <a:ext cx="2211910" cy="26161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esearcher (stick figure person)"/>
          <p:cNvPicPr>
            <a:picLocks noChangeAspect="1"/>
          </p:cNvPicPr>
          <p:nvPr/>
        </p:nvPicPr>
        <p:blipFill rotWithShape="1">
          <a:blip r:embed="rId3" cstate="print">
            <a:extLst>
              <a:ext uri="{28A0092B-C50C-407E-A947-70E740481C1C}">
                <a14:useLocalDpi xmlns:a14="http://schemas.microsoft.com/office/drawing/2010/main" val="0"/>
              </a:ext>
            </a:extLst>
          </a:blip>
          <a:srcRect l="4445" t="3333" r="83333" b="67778"/>
          <a:stretch/>
        </p:blipFill>
        <p:spPr>
          <a:xfrm>
            <a:off x="7620000" y="1676400"/>
            <a:ext cx="648129" cy="1531942"/>
          </a:xfrm>
          <a:prstGeom prst="rect">
            <a:avLst/>
          </a:prstGeom>
        </p:spPr>
      </p:pic>
      <p:sp>
        <p:nvSpPr>
          <p:cNvPr id="11" name="TextBox 10" title="False Claims"/>
          <p:cNvSpPr txBox="1"/>
          <p:nvPr/>
        </p:nvSpPr>
        <p:spPr>
          <a:xfrm>
            <a:off x="1192789" y="4342470"/>
            <a:ext cx="2690160" cy="584775"/>
          </a:xfrm>
          <a:prstGeom prst="rect">
            <a:avLst/>
          </a:prstGeom>
          <a:noFill/>
        </p:spPr>
        <p:txBody>
          <a:bodyPr wrap="none" rtlCol="0">
            <a:spAutoFit/>
          </a:bodyPr>
          <a:lstStyle/>
          <a:p>
            <a:r>
              <a:rPr lang="en-US" sz="3200" b="1"/>
              <a:t>False Claims</a:t>
            </a:r>
          </a:p>
        </p:txBody>
      </p:sp>
      <p:sp>
        <p:nvSpPr>
          <p:cNvPr id="16" name="Right Arrow 12" title="arrow to">
            <a:extLst>
              <a:ext uri="{FF2B5EF4-FFF2-40B4-BE49-F238E27FC236}">
                <a16:creationId xmlns:a16="http://schemas.microsoft.com/office/drawing/2014/main" id="{8F90383F-D253-4BDD-A49B-86A62A52F10D}"/>
              </a:ext>
            </a:extLst>
          </p:cNvPr>
          <p:cNvSpPr/>
          <p:nvPr/>
        </p:nvSpPr>
        <p:spPr>
          <a:xfrm rot="20189085">
            <a:off x="4467048" y="3843884"/>
            <a:ext cx="2211910" cy="26161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title="arrow to"/>
          <p:cNvSpPr/>
          <p:nvPr/>
        </p:nvSpPr>
        <p:spPr>
          <a:xfrm>
            <a:off x="4569890" y="4636785"/>
            <a:ext cx="2211910" cy="26161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4" descr="illustration of university"/>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934200" y="4038600"/>
            <a:ext cx="2373369" cy="1912720"/>
          </a:xfrm>
        </p:spPr>
      </p:pic>
      <p:sp>
        <p:nvSpPr>
          <p:cNvPr id="8" name="TextBox 7">
            <a:extLst>
              <a:ext uri="{C183D7F6-B498-43B3-948B-1728B52AA6E4}">
                <adec:decorative xmlns:adec="http://schemas.microsoft.com/office/drawing/2017/decorative" val="1"/>
              </a:ext>
            </a:extLst>
          </p:cNvPr>
          <p:cNvSpPr txBox="1"/>
          <p:nvPr/>
        </p:nvSpPr>
        <p:spPr>
          <a:xfrm>
            <a:off x="7241110" y="5394316"/>
            <a:ext cx="2128727" cy="307777"/>
          </a:xfrm>
          <a:prstGeom prst="rect">
            <a:avLst/>
          </a:prstGeom>
          <a:noFill/>
        </p:spPr>
        <p:txBody>
          <a:bodyPr wrap="square" rtlCol="0">
            <a:spAutoFit/>
          </a:bodyPr>
          <a:lstStyle/>
          <a:p>
            <a:r>
              <a:rPr lang="en-US" sz="1400">
                <a:latin typeface="Engravers MT" panose="02090707080505020304" pitchFamily="18" charset="0"/>
              </a:rPr>
              <a:t>UNIVERSITY</a:t>
            </a:r>
          </a:p>
        </p:txBody>
      </p:sp>
    </p:spTree>
    <p:extLst>
      <p:ext uri="{BB962C8B-B14F-4D97-AF65-F5344CB8AC3E}">
        <p14:creationId xmlns:p14="http://schemas.microsoft.com/office/powerpoint/2010/main" val="257518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0837"/>
            <a:ext cx="10160000" cy="563563"/>
          </a:xfrm>
        </p:spPr>
        <p:txBody>
          <a:bodyPr/>
          <a:lstStyle/>
          <a:p>
            <a:pPr algn="ctr"/>
            <a:r>
              <a:rPr lang="en-US" sz="2800"/>
              <a:t>False Claims and False Statements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29</a:t>
            </a:fld>
            <a:endParaRPr lang="en-US"/>
          </a:p>
        </p:txBody>
      </p:sp>
      <p:sp>
        <p:nvSpPr>
          <p:cNvPr id="12" name="Content Placeholder 2"/>
          <p:cNvSpPr>
            <a:spLocks noGrp="1"/>
          </p:cNvSpPr>
          <p:nvPr>
            <p:ph idx="1"/>
          </p:nvPr>
        </p:nvSpPr>
        <p:spPr>
          <a:xfrm>
            <a:off x="609600" y="1066800"/>
            <a:ext cx="10972800" cy="4800600"/>
          </a:xfrm>
        </p:spPr>
        <p:txBody>
          <a:bodyPr/>
          <a:lstStyle/>
          <a:p>
            <a:pPr marL="566737" indent="-457200">
              <a:spcBef>
                <a:spcPts val="600"/>
              </a:spcBef>
            </a:pPr>
            <a:r>
              <a:rPr lang="en-US"/>
              <a:t>Civil: </a:t>
            </a:r>
          </a:p>
          <a:p>
            <a:pPr marL="966787" lvl="1" indent="-457200">
              <a:spcBef>
                <a:spcPts val="600"/>
              </a:spcBef>
            </a:pPr>
            <a:r>
              <a:rPr lang="en-US">
                <a:solidFill>
                  <a:schemeClr val="accent6"/>
                </a:solidFill>
              </a:rPr>
              <a:t>31 U.S.C. § 3729 – 3733 The False Claims Act</a:t>
            </a:r>
          </a:p>
          <a:p>
            <a:pPr marL="1366837" lvl="2" indent="-457200">
              <a:spcBef>
                <a:spcPts val="600"/>
              </a:spcBef>
            </a:pPr>
            <a:r>
              <a:rPr lang="en-US"/>
              <a:t>knowingly presents, or causes to be presented, a false or fraudulent claim for payment or approval;</a:t>
            </a:r>
          </a:p>
          <a:p>
            <a:pPr marL="1366837" lvl="2" indent="-457200">
              <a:spcBef>
                <a:spcPts val="600"/>
              </a:spcBef>
            </a:pPr>
            <a:r>
              <a:rPr lang="en-US"/>
              <a:t>knowingly makes, uses, or causes to be made or used, a false record or statement material to a false or fraudulent claim;</a:t>
            </a:r>
          </a:p>
          <a:p>
            <a:pPr marL="566737" indent="-457200">
              <a:spcBef>
                <a:spcPts val="600"/>
              </a:spcBef>
            </a:pPr>
            <a:r>
              <a:rPr lang="en-US"/>
              <a:t>Criminal: </a:t>
            </a:r>
          </a:p>
          <a:p>
            <a:pPr marL="966787" lvl="1" indent="-457200">
              <a:spcBef>
                <a:spcPts val="600"/>
              </a:spcBef>
            </a:pPr>
            <a:r>
              <a:rPr lang="en-US" b="0" i="0">
                <a:solidFill>
                  <a:schemeClr val="accent6"/>
                </a:solidFill>
                <a:effectLst/>
              </a:rPr>
              <a:t>18 U.S.C. </a:t>
            </a:r>
            <a:r>
              <a:rPr lang="en-US"/>
              <a:t>§ </a:t>
            </a:r>
            <a:r>
              <a:rPr lang="en-US" b="0" i="0">
                <a:solidFill>
                  <a:schemeClr val="accent6"/>
                </a:solidFill>
                <a:effectLst/>
              </a:rPr>
              <a:t>287 False, fictitious or fraudulent claims</a:t>
            </a:r>
          </a:p>
          <a:p>
            <a:pPr marL="966787" lvl="1" indent="-457200">
              <a:spcBef>
                <a:spcPts val="600"/>
              </a:spcBef>
            </a:pPr>
            <a:r>
              <a:rPr lang="en-US" b="0" i="0">
                <a:solidFill>
                  <a:schemeClr val="accent6"/>
                </a:solidFill>
                <a:effectLst/>
              </a:rPr>
              <a:t>18 U.S.C. </a:t>
            </a:r>
            <a:r>
              <a:rPr lang="en-US"/>
              <a:t>§ </a:t>
            </a:r>
            <a:r>
              <a:rPr lang="en-US" b="0" i="0">
                <a:solidFill>
                  <a:schemeClr val="accent6"/>
                </a:solidFill>
                <a:effectLst/>
              </a:rPr>
              <a:t>1001 Statements or entries generally</a:t>
            </a:r>
          </a:p>
        </p:txBody>
      </p:sp>
      <p:sp>
        <p:nvSpPr>
          <p:cNvPr id="5" name="TextBox 4"/>
          <p:cNvSpPr txBox="1"/>
          <p:nvPr/>
        </p:nvSpPr>
        <p:spPr>
          <a:xfrm>
            <a:off x="8782427" y="6169323"/>
            <a:ext cx="2390398" cy="461665"/>
          </a:xfrm>
          <a:prstGeom prst="rect">
            <a:avLst/>
          </a:prstGeom>
          <a:noFill/>
        </p:spPr>
        <p:txBody>
          <a:bodyPr wrap="none" rtlCol="0">
            <a:spAutoFit/>
          </a:bodyPr>
          <a:lstStyle/>
          <a:p>
            <a:r>
              <a:rPr lang="en-US" sz="2400"/>
              <a:t>NIH GPS 2.3.10</a:t>
            </a:r>
          </a:p>
        </p:txBody>
      </p:sp>
    </p:spTree>
    <p:extLst>
      <p:ext uri="{BB962C8B-B14F-4D97-AF65-F5344CB8AC3E}">
        <p14:creationId xmlns:p14="http://schemas.microsoft.com/office/powerpoint/2010/main" val="233307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10998200" cy="563563"/>
          </a:xfrm>
        </p:spPr>
        <p:txBody>
          <a:bodyPr/>
          <a:lstStyle/>
          <a:p>
            <a:pPr algn="ctr"/>
            <a:r>
              <a:rPr lang="en-US" sz="2800"/>
              <a:t>Everyone’s Responsibility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grpSp>
        <p:nvGrpSpPr>
          <p:cNvPr id="30" name="Group 29" title="Integrity Stewardship Protection is everyone's responsibility"/>
          <p:cNvGrpSpPr/>
          <p:nvPr/>
        </p:nvGrpSpPr>
        <p:grpSpPr>
          <a:xfrm>
            <a:off x="4665517" y="2648938"/>
            <a:ext cx="1938483" cy="1936573"/>
            <a:chOff x="4836399" y="2940227"/>
            <a:chExt cx="1601778" cy="1600200"/>
          </a:xfrm>
        </p:grpSpPr>
        <p:sp>
          <p:nvSpPr>
            <p:cNvPr id="26" name="Oval 25" title="&quot;&quot;"/>
            <p:cNvSpPr/>
            <p:nvPr/>
          </p:nvSpPr>
          <p:spPr>
            <a:xfrm>
              <a:off x="4836399" y="2940227"/>
              <a:ext cx="1600200" cy="1600200"/>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7" name="TextBox 26" title="&quot;&quot;"/>
            <p:cNvSpPr txBox="1"/>
            <p:nvPr/>
          </p:nvSpPr>
          <p:spPr>
            <a:xfrm>
              <a:off x="4841265" y="3200400"/>
              <a:ext cx="159691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Integrity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Stewardship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Protection</a:t>
              </a:r>
            </a:p>
          </p:txBody>
        </p:sp>
      </p:grpSp>
      <p:pic>
        <p:nvPicPr>
          <p:cNvPr id="23" name="Picture 2" title="Office of Research Integr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2083" y="1692431"/>
            <a:ext cx="2504184" cy="68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title="NIH"/>
          <p:cNvGrpSpPr/>
          <p:nvPr/>
        </p:nvGrpSpPr>
        <p:grpSpPr>
          <a:xfrm>
            <a:off x="6979920" y="1170986"/>
            <a:ext cx="2542919" cy="1726597"/>
            <a:chOff x="6718451" y="1185543"/>
            <a:chExt cx="2542919" cy="1726597"/>
          </a:xfrm>
        </p:grpSpPr>
        <p:pic>
          <p:nvPicPr>
            <p:cNvPr id="24" name="Picture 23"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451" y="1185543"/>
              <a:ext cx="2243243" cy="1300061"/>
            </a:xfrm>
            <a:prstGeom prst="rect">
              <a:avLst/>
            </a:prstGeom>
          </p:spPr>
        </p:pic>
        <p:pic>
          <p:nvPicPr>
            <p:cNvPr id="25" name="Picture 24"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451" y="2520107"/>
              <a:ext cx="2542919" cy="392033"/>
            </a:xfrm>
            <a:prstGeom prst="rect">
              <a:avLst/>
            </a:prstGeom>
          </p:spPr>
        </p:pic>
      </p:grpSp>
      <p:pic>
        <p:nvPicPr>
          <p:cNvPr id="22" name="Picture 21" title="Journals"/>
          <p:cNvPicPr>
            <a:picLocks noChangeAspect="1"/>
          </p:cNvPicPr>
          <p:nvPr/>
        </p:nvPicPr>
        <p:blipFill>
          <a:blip r:embed="rId6"/>
          <a:stretch>
            <a:fillRect/>
          </a:stretch>
        </p:blipFill>
        <p:spPr>
          <a:xfrm>
            <a:off x="6934200" y="3617225"/>
            <a:ext cx="2156899" cy="2248852"/>
          </a:xfrm>
          <a:prstGeom prst="rect">
            <a:avLst/>
          </a:prstGeom>
        </p:spPr>
      </p:pic>
      <p:pic>
        <p:nvPicPr>
          <p:cNvPr id="28" name="Picture 27" descr="researchers and administrators" title="researchers and administrators"/>
          <p:cNvPicPr>
            <a:picLocks noChangeAspect="1"/>
          </p:cNvPicPr>
          <p:nvPr/>
        </p:nvPicPr>
        <p:blipFill rotWithShape="1">
          <a:blip r:embed="rId7" cstate="print">
            <a:extLst>
              <a:ext uri="{28A0092B-C50C-407E-A947-70E740481C1C}">
                <a14:useLocalDpi xmlns:a14="http://schemas.microsoft.com/office/drawing/2010/main" val="0"/>
              </a:ext>
            </a:extLst>
          </a:blip>
          <a:srcRect l="4445" t="3333" r="83333" b="67778"/>
          <a:stretch/>
        </p:blipFill>
        <p:spPr>
          <a:xfrm>
            <a:off x="5425684" y="5041467"/>
            <a:ext cx="517916" cy="1224165"/>
          </a:xfrm>
          <a:prstGeom prst="rect">
            <a:avLst/>
          </a:prstGeom>
        </p:spPr>
      </p:pic>
      <p:pic>
        <p:nvPicPr>
          <p:cNvPr id="20" name="Content Placeholder 4" descr="institutions&#10;&#10;institutions">
            <a:extLst>
              <a:ext uri="{C183D7F6-B498-43B3-948B-1728B52AA6E4}">
                <adec:decorative xmlns:adec="http://schemas.microsoft.com/office/drawing/2017/decorative" val="0"/>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158438" y="3327190"/>
            <a:ext cx="2373369" cy="1912720"/>
          </a:xfrm>
        </p:spPr>
      </p:pic>
      <p:sp>
        <p:nvSpPr>
          <p:cNvPr id="21" name="TextBox 20">
            <a:extLst>
              <a:ext uri="{C183D7F6-B498-43B3-948B-1728B52AA6E4}">
                <adec:decorative xmlns:adec="http://schemas.microsoft.com/office/drawing/2017/decorative" val="1"/>
              </a:ext>
            </a:extLst>
          </p:cNvPr>
          <p:cNvSpPr txBox="1"/>
          <p:nvPr/>
        </p:nvSpPr>
        <p:spPr>
          <a:xfrm>
            <a:off x="2442608" y="4733690"/>
            <a:ext cx="2128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Engravers MT" panose="02090707080505020304" pitchFamily="18" charset="0"/>
                <a:ea typeface="ＭＳ Ｐゴシック"/>
                <a:cs typeface="Arial"/>
              </a:rPr>
              <a:t>UNIVERSITY</a:t>
            </a:r>
          </a:p>
        </p:txBody>
      </p:sp>
      <p:cxnSp>
        <p:nvCxnSpPr>
          <p:cNvPr id="6" name="Straight Arrow Connector 5">
            <a:extLst>
              <a:ext uri="{FF2B5EF4-FFF2-40B4-BE49-F238E27FC236}">
                <a16:creationId xmlns:a16="http://schemas.microsoft.com/office/drawing/2014/main" id="{C854A8D8-946F-413B-9340-0251F64BFF94}"/>
              </a:ext>
              <a:ext uri="{C183D7F6-B498-43B3-948B-1728B52AA6E4}">
                <adec:decorative xmlns:adec="http://schemas.microsoft.com/office/drawing/2017/decorative" val="1"/>
              </a:ext>
            </a:extLst>
          </p:cNvPr>
          <p:cNvCxnSpPr/>
          <p:nvPr/>
        </p:nvCxnSpPr>
        <p:spPr>
          <a:xfrm>
            <a:off x="4665517" y="2485604"/>
            <a:ext cx="287483" cy="333796"/>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3C713A1-AA8A-4685-8810-3604EEA78084}"/>
              </a:ext>
              <a:ext uri="{C183D7F6-B498-43B3-948B-1728B52AA6E4}">
                <adec:decorative xmlns:adec="http://schemas.microsoft.com/office/drawing/2017/decorative" val="1"/>
              </a:ext>
            </a:extLst>
          </p:cNvPr>
          <p:cNvCxnSpPr>
            <a:cxnSpLocks/>
          </p:cNvCxnSpPr>
          <p:nvPr/>
        </p:nvCxnSpPr>
        <p:spPr>
          <a:xfrm flipV="1">
            <a:off x="4485774" y="4232913"/>
            <a:ext cx="330203" cy="2458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47B55B2A-F7A6-411A-8DCB-E1FDAF6A709F}"/>
              </a:ext>
              <a:ext uri="{C183D7F6-B498-43B3-948B-1728B52AA6E4}">
                <adec:decorative xmlns:adec="http://schemas.microsoft.com/office/drawing/2017/decorative" val="1"/>
              </a:ext>
            </a:extLst>
          </p:cNvPr>
          <p:cNvCxnSpPr>
            <a:cxnSpLocks/>
          </p:cNvCxnSpPr>
          <p:nvPr/>
        </p:nvCxnSpPr>
        <p:spPr>
          <a:xfrm flipH="1" flipV="1">
            <a:off x="6632787" y="3995123"/>
            <a:ext cx="377613" cy="19784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B6E2619-2E99-4BBF-BD11-76569913353F}"/>
              </a:ext>
              <a:ext uri="{C183D7F6-B498-43B3-948B-1728B52AA6E4}">
                <adec:decorative xmlns:adec="http://schemas.microsoft.com/office/drawing/2017/decorative" val="1"/>
              </a:ext>
            </a:extLst>
          </p:cNvPr>
          <p:cNvCxnSpPr>
            <a:cxnSpLocks/>
          </p:cNvCxnSpPr>
          <p:nvPr/>
        </p:nvCxnSpPr>
        <p:spPr>
          <a:xfrm flipH="1">
            <a:off x="6485769" y="2676470"/>
            <a:ext cx="417671" cy="2473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D8CC418-2F53-428B-9C91-9BEA49D69D98}"/>
              </a:ext>
              <a:ext uri="{C183D7F6-B498-43B3-948B-1728B52AA6E4}">
                <adec:decorative xmlns:adec="http://schemas.microsoft.com/office/drawing/2017/decorative" val="1"/>
              </a:ext>
            </a:extLst>
          </p:cNvPr>
          <p:cNvCxnSpPr>
            <a:cxnSpLocks/>
          </p:cNvCxnSpPr>
          <p:nvPr/>
        </p:nvCxnSpPr>
        <p:spPr>
          <a:xfrm flipH="1" flipV="1">
            <a:off x="5649544" y="4641076"/>
            <a:ext cx="13097" cy="380997"/>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45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92D0BA-FCD2-41CC-846C-9796CD20732A}"/>
              </a:ext>
            </a:extLst>
          </p:cNvPr>
          <p:cNvSpPr>
            <a:spLocks noGrp="1"/>
          </p:cNvSpPr>
          <p:nvPr>
            <p:ph type="title"/>
          </p:nvPr>
        </p:nvSpPr>
        <p:spPr>
          <a:xfrm>
            <a:off x="1066800" y="338137"/>
            <a:ext cx="10160000" cy="563563"/>
          </a:xfrm>
        </p:spPr>
        <p:txBody>
          <a:bodyPr/>
          <a:lstStyle/>
          <a:p>
            <a:pPr algn="ctr"/>
            <a:r>
              <a:rPr lang="en-US" sz="2800"/>
              <a:t>How Does This Apply to NIH Applications?</a:t>
            </a:r>
          </a:p>
        </p:txBody>
      </p:sp>
      <p:sp>
        <p:nvSpPr>
          <p:cNvPr id="7" name="Content Placeholder 6">
            <a:extLst>
              <a:ext uri="{FF2B5EF4-FFF2-40B4-BE49-F238E27FC236}">
                <a16:creationId xmlns:a16="http://schemas.microsoft.com/office/drawing/2014/main" id="{29ACDF2C-7E28-4019-87A5-3227258EE374}"/>
              </a:ext>
            </a:extLst>
          </p:cNvPr>
          <p:cNvSpPr>
            <a:spLocks noGrp="1"/>
          </p:cNvSpPr>
          <p:nvPr>
            <p:ph idx="1"/>
          </p:nvPr>
        </p:nvSpPr>
        <p:spPr/>
        <p:txBody>
          <a:bodyPr/>
          <a:lstStyle/>
          <a:p>
            <a:r>
              <a:rPr lang="en-US"/>
              <a:t>False records or statements included in grant applications may be considered false claims or false statements. </a:t>
            </a:r>
          </a:p>
          <a:p>
            <a:r>
              <a:rPr lang="en-US"/>
              <a:t>Examples include:</a:t>
            </a:r>
          </a:p>
          <a:p>
            <a:pPr lvl="1"/>
            <a:r>
              <a:rPr lang="en-US"/>
              <a:t>Falsified/fabricated data </a:t>
            </a:r>
          </a:p>
          <a:p>
            <a:pPr lvl="1"/>
            <a:r>
              <a:rPr lang="en-US"/>
              <a:t>Failure to disclose other support and/or grant overlap</a:t>
            </a:r>
          </a:p>
          <a:p>
            <a:pPr lvl="1"/>
            <a:r>
              <a:rPr lang="en-US"/>
              <a:t>Misrepresenting level of effort of key personnel</a:t>
            </a:r>
          </a:p>
          <a:p>
            <a:r>
              <a:rPr lang="en-US"/>
              <a:t>Must demonstrate materiality.</a:t>
            </a:r>
            <a:endParaRPr lang="en-US" b="1"/>
          </a:p>
        </p:txBody>
      </p:sp>
      <p:sp>
        <p:nvSpPr>
          <p:cNvPr id="5" name="Slide Number Placeholder 4">
            <a:extLst>
              <a:ext uri="{FF2B5EF4-FFF2-40B4-BE49-F238E27FC236}">
                <a16:creationId xmlns:a16="http://schemas.microsoft.com/office/drawing/2014/main" id="{A87A6745-C30E-4672-96AB-7F42A1BC1D96}"/>
              </a:ext>
            </a:extLst>
          </p:cNvPr>
          <p:cNvSpPr>
            <a:spLocks noGrp="1"/>
          </p:cNvSpPr>
          <p:nvPr>
            <p:ph type="sldNum" sz="quarter" idx="10"/>
          </p:nvPr>
        </p:nvSpPr>
        <p:spPr/>
        <p:txBody>
          <a:bodyPr/>
          <a:lstStyle/>
          <a:p>
            <a:fld id="{FEE19172-03F7-3348-B569-171F00250647}" type="slidenum">
              <a:rPr lang="en-US" smtClean="0"/>
              <a:pPr/>
              <a:t>30</a:t>
            </a:fld>
            <a:endParaRPr lang="en-US"/>
          </a:p>
        </p:txBody>
      </p:sp>
    </p:spTree>
    <p:extLst>
      <p:ext uri="{BB962C8B-B14F-4D97-AF65-F5344CB8AC3E}">
        <p14:creationId xmlns:p14="http://schemas.microsoft.com/office/powerpoint/2010/main" val="416964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3F1A-1B1F-4FB6-AD8D-FE903A09EB66}"/>
              </a:ext>
            </a:extLst>
          </p:cNvPr>
          <p:cNvSpPr>
            <a:spLocks noGrp="1"/>
          </p:cNvSpPr>
          <p:nvPr>
            <p:ph type="title"/>
          </p:nvPr>
        </p:nvSpPr>
        <p:spPr>
          <a:xfrm>
            <a:off x="1092200" y="292101"/>
            <a:ext cx="10160000" cy="563563"/>
          </a:xfrm>
        </p:spPr>
        <p:txBody>
          <a:bodyPr/>
          <a:lstStyle/>
          <a:p>
            <a:pPr algn="ctr"/>
            <a:r>
              <a:rPr lang="en-US" sz="2800"/>
              <a:t>False Claims Settlement </a:t>
            </a:r>
          </a:p>
        </p:txBody>
      </p:sp>
      <p:sp>
        <p:nvSpPr>
          <p:cNvPr id="4" name="Slide Number Placeholder 3">
            <a:extLst>
              <a:ext uri="{FF2B5EF4-FFF2-40B4-BE49-F238E27FC236}">
                <a16:creationId xmlns:a16="http://schemas.microsoft.com/office/drawing/2014/main" id="{B9D33818-22E9-48D8-A9B9-FEB43CE72C1D}"/>
              </a:ext>
            </a:extLst>
          </p:cNvPr>
          <p:cNvSpPr>
            <a:spLocks noGrp="1"/>
          </p:cNvSpPr>
          <p:nvPr>
            <p:ph type="sldNum" sz="quarter" idx="10"/>
          </p:nvPr>
        </p:nvSpPr>
        <p:spPr/>
        <p:txBody>
          <a:bodyPr/>
          <a:lstStyle/>
          <a:p>
            <a:fld id="{60583324-AE1C-3546-A724-4BA4670D7901}" type="slidenum">
              <a:rPr lang="en-US" smtClean="0"/>
              <a:pPr/>
              <a:t>31</a:t>
            </a:fld>
            <a:endParaRPr lang="en-US"/>
          </a:p>
        </p:txBody>
      </p:sp>
      <p:pic>
        <p:nvPicPr>
          <p:cNvPr id="5" name="Picture 4" descr="Screenshot of a DOJ announcement about the Settlement between a former research scientist and DOJ. The title reads &quot;Former Newton Scientist Agrees to Pay $215,000 to Resolve Allegations of False Statements in Grant Application&quot;">
            <a:extLst>
              <a:ext uri="{FF2B5EF4-FFF2-40B4-BE49-F238E27FC236}">
                <a16:creationId xmlns:a16="http://schemas.microsoft.com/office/drawing/2014/main" id="{C85575C3-11F2-432A-8B20-8A5C092688FF}"/>
              </a:ext>
            </a:extLst>
          </p:cNvPr>
          <p:cNvPicPr>
            <a:picLocks noChangeAspect="1"/>
          </p:cNvPicPr>
          <p:nvPr/>
        </p:nvPicPr>
        <p:blipFill>
          <a:blip r:embed="rId2"/>
          <a:stretch>
            <a:fillRect/>
          </a:stretch>
        </p:blipFill>
        <p:spPr>
          <a:xfrm>
            <a:off x="293795" y="1854728"/>
            <a:ext cx="5034371" cy="3536220"/>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2600854D-8491-4A00-8483-7B18283C87DE}"/>
              </a:ext>
            </a:extLst>
          </p:cNvPr>
          <p:cNvSpPr>
            <a:spLocks noGrp="1"/>
          </p:cNvSpPr>
          <p:nvPr>
            <p:ph idx="1"/>
          </p:nvPr>
        </p:nvSpPr>
        <p:spPr>
          <a:xfrm>
            <a:off x="5424616" y="2116533"/>
            <a:ext cx="6536725" cy="3536220"/>
          </a:xfrm>
        </p:spPr>
        <p:txBody>
          <a:bodyPr>
            <a:noAutofit/>
          </a:bodyPr>
          <a:lstStyle/>
          <a:p>
            <a:pPr marL="0" indent="0">
              <a:buNone/>
            </a:pPr>
            <a:r>
              <a:rPr lang="en-US" sz="2800"/>
              <a:t>“The NIH grant application process relies on scientific integrity, accuracy and honesty from individual principal investigators, but Dr. Lee supplied falsified results, inauthentic data and false statements instead, …”</a:t>
            </a:r>
          </a:p>
        </p:txBody>
      </p:sp>
      <p:sp>
        <p:nvSpPr>
          <p:cNvPr id="8" name="TextBox 7">
            <a:hlinkClick r:id="rId3"/>
            <a:extLst>
              <a:ext uri="{FF2B5EF4-FFF2-40B4-BE49-F238E27FC236}">
                <a16:creationId xmlns:a16="http://schemas.microsoft.com/office/drawing/2014/main" id="{725CCADA-DB4B-47DA-94E4-14BB5389CCDE}"/>
              </a:ext>
            </a:extLst>
          </p:cNvPr>
          <p:cNvSpPr txBox="1"/>
          <p:nvPr/>
        </p:nvSpPr>
        <p:spPr>
          <a:xfrm>
            <a:off x="838560" y="5795199"/>
            <a:ext cx="10667279" cy="307777"/>
          </a:xfrm>
          <a:prstGeom prst="rect">
            <a:avLst/>
          </a:prstGeom>
          <a:noFill/>
        </p:spPr>
        <p:txBody>
          <a:bodyPr wrap="none" rtlCol="0">
            <a:spAutoFit/>
          </a:bodyPr>
          <a:lstStyle/>
          <a:p>
            <a:r>
              <a:rPr lang="en-US" sz="1400">
                <a:hlinkClick r:id="rId3"/>
              </a:rPr>
              <a:t>www.Justice.gov - Former Newton Scientist Agrees to Pay to $215K to Resolve Allegations of False Statements in Grant Application</a:t>
            </a:r>
            <a:r>
              <a:rPr lang="en-US" sz="1400"/>
              <a:t> </a:t>
            </a:r>
          </a:p>
        </p:txBody>
      </p:sp>
    </p:spTree>
    <p:extLst>
      <p:ext uri="{BB962C8B-B14F-4D97-AF65-F5344CB8AC3E}">
        <p14:creationId xmlns:p14="http://schemas.microsoft.com/office/powerpoint/2010/main" val="238241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42B5-8179-4004-8AB3-16C255B51BF2}"/>
              </a:ext>
            </a:extLst>
          </p:cNvPr>
          <p:cNvSpPr>
            <a:spLocks noGrp="1"/>
          </p:cNvSpPr>
          <p:nvPr>
            <p:ph type="title"/>
          </p:nvPr>
        </p:nvSpPr>
        <p:spPr>
          <a:xfrm>
            <a:off x="1104900" y="266701"/>
            <a:ext cx="10160000" cy="563563"/>
          </a:xfrm>
        </p:spPr>
        <p:txBody>
          <a:bodyPr/>
          <a:lstStyle/>
          <a:p>
            <a:pPr algn="ctr"/>
            <a:r>
              <a:rPr lang="en-US" sz="2800"/>
              <a:t>Why It Matters</a:t>
            </a:r>
          </a:p>
        </p:txBody>
      </p:sp>
      <p:sp>
        <p:nvSpPr>
          <p:cNvPr id="4" name="Slide Number Placeholder 3">
            <a:extLst>
              <a:ext uri="{FF2B5EF4-FFF2-40B4-BE49-F238E27FC236}">
                <a16:creationId xmlns:a16="http://schemas.microsoft.com/office/drawing/2014/main" id="{00C9FEAB-A54D-41C2-9939-A883F454BF09}"/>
              </a:ext>
            </a:extLst>
          </p:cNvPr>
          <p:cNvSpPr>
            <a:spLocks noGrp="1"/>
          </p:cNvSpPr>
          <p:nvPr>
            <p:ph type="sldNum" sz="quarter" idx="10"/>
          </p:nvPr>
        </p:nvSpPr>
        <p:spPr/>
        <p:txBody>
          <a:bodyPr/>
          <a:lstStyle/>
          <a:p>
            <a:fld id="{60583324-AE1C-3546-A724-4BA4670D7901}" type="slidenum">
              <a:rPr lang="en-US" smtClean="0"/>
              <a:pPr/>
              <a:t>32</a:t>
            </a:fld>
            <a:endParaRPr lang="en-US"/>
          </a:p>
        </p:txBody>
      </p:sp>
      <p:sp>
        <p:nvSpPr>
          <p:cNvPr id="3" name="Content Placeholder 2">
            <a:extLst>
              <a:ext uri="{FF2B5EF4-FFF2-40B4-BE49-F238E27FC236}">
                <a16:creationId xmlns:a16="http://schemas.microsoft.com/office/drawing/2014/main" id="{818325EE-9ED5-4574-ABA9-684BFE91D123}"/>
              </a:ext>
            </a:extLst>
          </p:cNvPr>
          <p:cNvSpPr>
            <a:spLocks noGrp="1"/>
          </p:cNvSpPr>
          <p:nvPr>
            <p:ph idx="1"/>
          </p:nvPr>
        </p:nvSpPr>
        <p:spPr/>
        <p:txBody>
          <a:bodyPr/>
          <a:lstStyle/>
          <a:p>
            <a:pPr marL="0" indent="0">
              <a:buNone/>
            </a:pPr>
            <a:r>
              <a:rPr lang="en-US"/>
              <a:t>“… said Acting [US] Attorney Nathaniel R. </a:t>
            </a:r>
            <a:r>
              <a:rPr lang="en-US" err="1"/>
              <a:t>Mendell</a:t>
            </a:r>
            <a:r>
              <a:rPr lang="en-US"/>
              <a:t>.  ‘Defrauding the NIH wastes taxpayer money, limits the availability of funding for other research and undermines the central purpose of scientific inquiry. We commend MGH for disclosing the alleged false statements, for repaying funds and for taking meaningful steps to prevent future recurrences.’”</a:t>
            </a:r>
          </a:p>
          <a:p>
            <a:pPr marL="0" indent="0">
              <a:buNone/>
            </a:pPr>
            <a:endParaRPr lang="en-US"/>
          </a:p>
        </p:txBody>
      </p:sp>
      <p:sp>
        <p:nvSpPr>
          <p:cNvPr id="5" name="TextBox 4">
            <a:hlinkClick r:id="rId2"/>
            <a:extLst>
              <a:ext uri="{FF2B5EF4-FFF2-40B4-BE49-F238E27FC236}">
                <a16:creationId xmlns:a16="http://schemas.microsoft.com/office/drawing/2014/main" id="{236692AC-CF4B-4ECE-9C24-A0E75B45B33B}"/>
              </a:ext>
            </a:extLst>
          </p:cNvPr>
          <p:cNvSpPr txBox="1"/>
          <p:nvPr/>
        </p:nvSpPr>
        <p:spPr>
          <a:xfrm>
            <a:off x="851260" y="5427191"/>
            <a:ext cx="10667279" cy="307777"/>
          </a:xfrm>
          <a:prstGeom prst="rect">
            <a:avLst/>
          </a:prstGeom>
          <a:noFill/>
        </p:spPr>
        <p:txBody>
          <a:bodyPr wrap="none" rtlCol="0">
            <a:spAutoFit/>
          </a:bodyPr>
          <a:lstStyle/>
          <a:p>
            <a:r>
              <a:rPr lang="en-US" sz="1400">
                <a:hlinkClick r:id="rId2"/>
              </a:rPr>
              <a:t>www.Justice.gov - Former Newton Scientist Agrees to Pay to $215K to Resolve Allegations of False Statements in Grant Application</a:t>
            </a:r>
            <a:r>
              <a:rPr lang="en-US" sz="1400"/>
              <a:t> </a:t>
            </a:r>
          </a:p>
        </p:txBody>
      </p:sp>
    </p:spTree>
    <p:extLst>
      <p:ext uri="{BB962C8B-B14F-4D97-AF65-F5344CB8AC3E}">
        <p14:creationId xmlns:p14="http://schemas.microsoft.com/office/powerpoint/2010/main" val="311984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3997-6D51-4557-B579-8004BB60B652}"/>
              </a:ext>
            </a:extLst>
          </p:cNvPr>
          <p:cNvSpPr>
            <a:spLocks noGrp="1"/>
          </p:cNvSpPr>
          <p:nvPr>
            <p:ph type="ctrTitle"/>
          </p:nvPr>
        </p:nvSpPr>
        <p:spPr>
          <a:xfrm>
            <a:off x="803305" y="1958975"/>
            <a:ext cx="10363200" cy="1470025"/>
          </a:xfrm>
        </p:spPr>
        <p:txBody>
          <a:bodyPr/>
          <a:lstStyle/>
          <a:p>
            <a:pPr algn="ctr"/>
            <a:r>
              <a:rPr lang="en-US" sz="8000">
                <a:solidFill>
                  <a:srgbClr val="027BD4"/>
                </a:solidFill>
              </a:rPr>
              <a:t>Q&amp;A</a:t>
            </a:r>
          </a:p>
        </p:txBody>
      </p:sp>
      <p:pic>
        <p:nvPicPr>
          <p:cNvPr id="5" name="Picture 4" descr="Portion of clock shown with hour hand pointing to text &quot;Time for Questions&quot;">
            <a:extLst>
              <a:ext uri="{FF2B5EF4-FFF2-40B4-BE49-F238E27FC236}">
                <a16:creationId xmlns:a16="http://schemas.microsoft.com/office/drawing/2014/main" id="{89C97E2D-604C-4622-B797-F9588050D6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2875" y="3514458"/>
            <a:ext cx="4286250" cy="2247900"/>
          </a:xfrm>
          <a:prstGeom prst="rect">
            <a:avLst/>
          </a:prstGeom>
        </p:spPr>
      </p:pic>
    </p:spTree>
    <p:extLst>
      <p:ext uri="{BB962C8B-B14F-4D97-AF65-F5344CB8AC3E}">
        <p14:creationId xmlns:p14="http://schemas.microsoft.com/office/powerpoint/2010/main" val="420256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8CE7-AA21-5A75-1BBF-1D452186B037}"/>
              </a:ext>
            </a:extLst>
          </p:cNvPr>
          <p:cNvSpPr>
            <a:spLocks noGrp="1"/>
          </p:cNvSpPr>
          <p:nvPr>
            <p:ph type="title"/>
          </p:nvPr>
        </p:nvSpPr>
        <p:spPr>
          <a:xfrm>
            <a:off x="1016000" y="189973"/>
            <a:ext cx="10160000" cy="563563"/>
          </a:xfrm>
        </p:spPr>
        <p:txBody>
          <a:bodyPr/>
          <a:lstStyle/>
          <a:p>
            <a:pPr algn="ctr"/>
            <a:r>
              <a:rPr lang="en-US" sz="2800"/>
              <a:t>OFFICE HOURS: </a:t>
            </a:r>
            <a:br>
              <a:rPr lang="en-US" sz="2800"/>
            </a:br>
            <a:r>
              <a:rPr lang="en-US" sz="2800"/>
              <a:t>Reserve Your 20-Minute Appointment Today</a:t>
            </a:r>
          </a:p>
        </p:txBody>
      </p:sp>
      <p:sp>
        <p:nvSpPr>
          <p:cNvPr id="4" name="Slide Number Placeholder 3">
            <a:extLst>
              <a:ext uri="{FF2B5EF4-FFF2-40B4-BE49-F238E27FC236}">
                <a16:creationId xmlns:a16="http://schemas.microsoft.com/office/drawing/2014/main" id="{79283C32-EDE5-94C3-3CB6-AF36EB48D775}"/>
              </a:ext>
            </a:extLst>
          </p:cNvPr>
          <p:cNvSpPr>
            <a:spLocks noGrp="1"/>
          </p:cNvSpPr>
          <p:nvPr>
            <p:ph type="sldNum" sz="quarter" idx="10"/>
          </p:nvPr>
        </p:nvSpPr>
        <p:spPr/>
        <p:txBody>
          <a:bodyPr/>
          <a:lstStyle/>
          <a:p>
            <a:fld id="{60583324-AE1C-3546-A724-4BA4670D7901}" type="slidenum">
              <a:rPr lang="en-US"/>
              <a:pPr/>
              <a:t>34</a:t>
            </a:fld>
            <a:endParaRPr lang="en-US"/>
          </a:p>
        </p:txBody>
      </p:sp>
      <p:grpSp>
        <p:nvGrpSpPr>
          <p:cNvPr id="8" name="Group 7" descr="Clock with Office Hours Listing">
            <a:extLst>
              <a:ext uri="{FF2B5EF4-FFF2-40B4-BE49-F238E27FC236}">
                <a16:creationId xmlns:a16="http://schemas.microsoft.com/office/drawing/2014/main" id="{DB374F5F-2419-4091-A9AD-2FF5F42BF856}"/>
              </a:ext>
            </a:extLst>
          </p:cNvPr>
          <p:cNvGrpSpPr/>
          <p:nvPr/>
        </p:nvGrpSpPr>
        <p:grpSpPr>
          <a:xfrm>
            <a:off x="568347" y="1116994"/>
            <a:ext cx="5265301" cy="923330"/>
            <a:chOff x="435439" y="3828681"/>
            <a:chExt cx="6588020" cy="1136077"/>
          </a:xfrm>
        </p:grpSpPr>
        <p:sp>
          <p:nvSpPr>
            <p:cNvPr id="9" name="TextBox 8">
              <a:extLst>
                <a:ext uri="{FF2B5EF4-FFF2-40B4-BE49-F238E27FC236}">
                  <a16:creationId xmlns:a16="http://schemas.microsoft.com/office/drawing/2014/main" id="{6191F9D9-98B2-44B9-845F-CE7627EB51E9}"/>
                </a:ext>
              </a:extLst>
            </p:cNvPr>
            <p:cNvSpPr txBox="1"/>
            <p:nvPr/>
          </p:nvSpPr>
          <p:spPr>
            <a:xfrm>
              <a:off x="929134" y="3828681"/>
              <a:ext cx="6094325" cy="1136077"/>
            </a:xfrm>
            <a:prstGeom prst="rect">
              <a:avLst/>
            </a:prstGeom>
            <a:noFill/>
          </p:spPr>
          <p:txBody>
            <a:bodyPr wrap="square">
              <a:spAutoFit/>
            </a:bodyPr>
            <a:lstStyle/>
            <a:p>
              <a:pPr algn="ctr"/>
              <a:r>
                <a:rPr lang="en-US" b="1">
                  <a:latin typeface="Source Sans Pro" panose="020B0503030403020204" pitchFamily="34" charset="0"/>
                  <a:ea typeface="Source Sans Pro" panose="020B0503030403020204" pitchFamily="34" charset="0"/>
                </a:rPr>
                <a:t>Office Hours on Monday, October 17</a:t>
              </a:r>
              <a:br>
                <a:rPr lang="en-US">
                  <a:latin typeface="Source Sans Pro" panose="020B0503030403020204" pitchFamily="34" charset="0"/>
                  <a:ea typeface="Source Sans Pro" panose="020B0503030403020204" pitchFamily="34" charset="0"/>
                </a:rPr>
              </a:br>
              <a:r>
                <a:rPr lang="en-US">
                  <a:latin typeface="Source Sans Pro" panose="020B0503030403020204" pitchFamily="34" charset="0"/>
                  <a:ea typeface="Source Sans Pro" panose="020B0503030403020204" pitchFamily="34" charset="0"/>
                </a:rPr>
                <a:t>ORI Expert:   9:00 AM - 4:00 PM ET</a:t>
              </a:r>
              <a:br>
                <a:rPr lang="en-US">
                  <a:latin typeface="Source Sans Pro" panose="020B0503030403020204" pitchFamily="34" charset="0"/>
                  <a:ea typeface="Source Sans Pro" panose="020B0503030403020204" pitchFamily="34" charset="0"/>
                </a:rPr>
              </a:br>
              <a:r>
                <a:rPr lang="en-US">
                  <a:latin typeface="Source Sans Pro" panose="020B0503030403020204" pitchFamily="34" charset="0"/>
                  <a:ea typeface="Source Sans Pro" panose="020B0503030403020204" pitchFamily="34" charset="0"/>
                </a:rPr>
                <a:t>NIH Expert: 12:00 PM - 5:00 PM ET</a:t>
              </a:r>
            </a:p>
          </p:txBody>
        </p:sp>
        <p:sp>
          <p:nvSpPr>
            <p:cNvPr id="10" name="Rectangle 9" descr="Clock">
              <a:extLst>
                <a:ext uri="{FF2B5EF4-FFF2-40B4-BE49-F238E27FC236}">
                  <a16:creationId xmlns:a16="http://schemas.microsoft.com/office/drawing/2014/main" id="{4188B9FF-0B7E-4821-AA13-03BFC94FDAEB}"/>
                </a:ext>
              </a:extLst>
            </p:cNvPr>
            <p:cNvSpPr/>
            <p:nvPr/>
          </p:nvSpPr>
          <p:spPr>
            <a:xfrm>
              <a:off x="435439" y="3896683"/>
              <a:ext cx="987391" cy="100007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15" name="Rectangle 14">
            <a:extLst>
              <a:ext uri="{FF2B5EF4-FFF2-40B4-BE49-F238E27FC236}">
                <a16:creationId xmlns:a16="http://schemas.microsoft.com/office/drawing/2014/main" id="{62CA6607-EBB5-4B6F-9B8F-A634A8297ADA}"/>
              </a:ext>
              <a:ext uri="{C183D7F6-B498-43B3-948B-1728B52AA6E4}">
                <adec:decorative xmlns:adec="http://schemas.microsoft.com/office/drawing/2017/decorative" val="1"/>
              </a:ext>
            </a:extLst>
          </p:cNvPr>
          <p:cNvSpPr/>
          <p:nvPr/>
        </p:nvSpPr>
        <p:spPr>
          <a:xfrm>
            <a:off x="0" y="6102153"/>
            <a:ext cx="6047640" cy="86756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napshot of 1:1 Reserve a Time page with names, times, available slots, and reserved slots with darker color">
            <a:extLst>
              <a:ext uri="{FF2B5EF4-FFF2-40B4-BE49-F238E27FC236}">
                <a16:creationId xmlns:a16="http://schemas.microsoft.com/office/drawing/2014/main" id="{84E2EA3E-E574-41D6-A5A2-D1C929F8DF6D}"/>
              </a:ext>
            </a:extLst>
          </p:cNvPr>
          <p:cNvPicPr>
            <a:picLocks noChangeAspect="1"/>
          </p:cNvPicPr>
          <p:nvPr/>
        </p:nvPicPr>
        <p:blipFill>
          <a:blip r:embed="rId4"/>
          <a:stretch>
            <a:fillRect/>
          </a:stretch>
        </p:blipFill>
        <p:spPr>
          <a:xfrm>
            <a:off x="1491389" y="2105604"/>
            <a:ext cx="3813788" cy="1461880"/>
          </a:xfrm>
          <a:prstGeom prst="rect">
            <a:avLst/>
          </a:prstGeom>
        </p:spPr>
      </p:pic>
      <p:grpSp>
        <p:nvGrpSpPr>
          <p:cNvPr id="11" name="Group 10" descr="See Something, Say Something Booth.">
            <a:extLst>
              <a:ext uri="{FF2B5EF4-FFF2-40B4-BE49-F238E27FC236}">
                <a16:creationId xmlns:a16="http://schemas.microsoft.com/office/drawing/2014/main" id="{C9793C88-9481-477F-B590-5F7AA619A446}"/>
              </a:ext>
            </a:extLst>
          </p:cNvPr>
          <p:cNvGrpSpPr/>
          <p:nvPr/>
        </p:nvGrpSpPr>
        <p:grpSpPr>
          <a:xfrm>
            <a:off x="454920" y="3337123"/>
            <a:ext cx="5886727" cy="3467474"/>
            <a:chOff x="743196" y="3491371"/>
            <a:chExt cx="4913644" cy="2801047"/>
          </a:xfrm>
        </p:grpSpPr>
        <p:pic>
          <p:nvPicPr>
            <p:cNvPr id="12" name="Picture 11" descr="Graphical user interface, website&#10;&#10;Description automatically generated">
              <a:extLst>
                <a:ext uri="{FF2B5EF4-FFF2-40B4-BE49-F238E27FC236}">
                  <a16:creationId xmlns:a16="http://schemas.microsoft.com/office/drawing/2014/main" id="{016CD6E0-7A6A-4311-9D1D-F85967BDD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196" y="3491371"/>
              <a:ext cx="4913644" cy="2801047"/>
            </a:xfrm>
            <a:prstGeom prst="rect">
              <a:avLst/>
            </a:prstGeom>
          </p:spPr>
        </p:pic>
        <p:sp>
          <p:nvSpPr>
            <p:cNvPr id="13" name="TextBox 12">
              <a:extLst>
                <a:ext uri="{FF2B5EF4-FFF2-40B4-BE49-F238E27FC236}">
                  <a16:creationId xmlns:a16="http://schemas.microsoft.com/office/drawing/2014/main" id="{27DA8530-A28F-4C25-A36B-472939A9CF6A}"/>
                </a:ext>
              </a:extLst>
            </p:cNvPr>
            <p:cNvSpPr txBox="1"/>
            <p:nvPr/>
          </p:nvSpPr>
          <p:spPr>
            <a:xfrm>
              <a:off x="1143839" y="5923086"/>
              <a:ext cx="4513001" cy="333495"/>
            </a:xfrm>
            <a:prstGeom prst="rect">
              <a:avLst/>
            </a:prstGeom>
            <a:noFill/>
          </p:spPr>
          <p:txBody>
            <a:bodyPr wrap="square">
              <a:spAutoFit/>
            </a:bodyPr>
            <a:lstStyle/>
            <a:p>
              <a:r>
                <a:rPr lang="en-US" sz="1800" b="1">
                  <a:latin typeface="Source Sans Pro" panose="020B0503030403020204" pitchFamily="34" charset="0"/>
                  <a:ea typeface="Source Sans Pro" panose="020B0503030403020204" pitchFamily="34" charset="0"/>
                </a:rPr>
                <a:t>  "See Something, Say Something!" Booth</a:t>
              </a:r>
              <a:endParaRPr lang="en-US" b="1">
                <a:latin typeface="Source Sans Pro" panose="020B0503030403020204" pitchFamily="34" charset="0"/>
                <a:ea typeface="Source Sans Pro" panose="020B0503030403020204" pitchFamily="34" charset="0"/>
              </a:endParaRPr>
            </a:p>
          </p:txBody>
        </p:sp>
      </p:grpSp>
      <p:sp>
        <p:nvSpPr>
          <p:cNvPr id="14" name="TextBox 13">
            <a:extLst>
              <a:ext uri="{FF2B5EF4-FFF2-40B4-BE49-F238E27FC236}">
                <a16:creationId xmlns:a16="http://schemas.microsoft.com/office/drawing/2014/main" id="{0902DFDD-C465-47CF-AD3D-532AFBF7493F}"/>
              </a:ext>
            </a:extLst>
          </p:cNvPr>
          <p:cNvSpPr txBox="1"/>
          <p:nvPr/>
        </p:nvSpPr>
        <p:spPr>
          <a:xfrm>
            <a:off x="7020721" y="1091180"/>
            <a:ext cx="4913645" cy="5598969"/>
          </a:xfrm>
          <a:prstGeom prst="rect">
            <a:avLst/>
          </a:prstGeom>
          <a:solidFill>
            <a:srgbClr val="0060A8"/>
          </a:solidFill>
        </p:spPr>
        <p:txBody>
          <a:bodyPr wrap="square">
            <a:spAutoFit/>
          </a:bodyPr>
          <a:lstStyle/>
          <a:p>
            <a:pPr marL="0" marR="0" algn="ctr">
              <a:lnSpc>
                <a:spcPct val="140000"/>
              </a:lnSpc>
              <a:spcBef>
                <a:spcPts val="1125"/>
              </a:spcBef>
              <a:spcAft>
                <a:spcPts val="1125"/>
              </a:spcAft>
            </a:pPr>
            <a:r>
              <a:rPr lang="en-US" sz="2000" b="1">
                <a:solidFill>
                  <a:srgbClr val="F3A839"/>
                </a:solidFill>
                <a:effectLst/>
                <a:latin typeface="Source Sans Pro" panose="020B0503030403020204" pitchFamily="34" charset="0"/>
                <a:ea typeface="Source Sans Pro" panose="020B0503030403020204" pitchFamily="34" charset="0"/>
              </a:rPr>
              <a:t>How to </a:t>
            </a:r>
            <a:r>
              <a:rPr lang="en-US" sz="2000" b="1">
                <a:solidFill>
                  <a:srgbClr val="F3A839"/>
                </a:solidFill>
                <a:latin typeface="Source Sans Pro" panose="020B0503030403020204" pitchFamily="34" charset="0"/>
                <a:ea typeface="Source Sans Pro" panose="020B0503030403020204" pitchFamily="34" charset="0"/>
              </a:rPr>
              <a:t>Reserve Your Time with Experts:</a:t>
            </a:r>
          </a:p>
          <a:p>
            <a:pPr marL="0" marR="0">
              <a:lnSpc>
                <a:spcPct val="140000"/>
              </a:lnSpc>
              <a:spcBef>
                <a:spcPts val="1125"/>
              </a:spcBef>
              <a:spcAft>
                <a:spcPts val="1125"/>
              </a:spcAft>
            </a:pPr>
            <a:r>
              <a:rPr lang="en-US" sz="2000">
                <a:solidFill>
                  <a:schemeClr val="bg1"/>
                </a:solidFill>
                <a:latin typeface="Source Sans Pro" panose="020B0503030403020204" pitchFamily="34" charset="0"/>
                <a:ea typeface="Source Sans Pro" panose="020B0503030403020204" pitchFamily="34" charset="0"/>
              </a:rPr>
              <a:t>*1. Log into the NIH Grants Conference Center. </a:t>
            </a:r>
          </a:p>
          <a:p>
            <a:pPr marL="0" marR="0">
              <a:lnSpc>
                <a:spcPct val="140000"/>
              </a:lnSpc>
              <a:spcBef>
                <a:spcPts val="1125"/>
              </a:spcBef>
              <a:spcAft>
                <a:spcPts val="1125"/>
              </a:spcAft>
            </a:pPr>
            <a:r>
              <a:rPr lang="en-US" sz="2000">
                <a:solidFill>
                  <a:schemeClr val="bg1"/>
                </a:solidFill>
                <a:latin typeface="Source Sans Pro" panose="020B0503030403020204" pitchFamily="34" charset="0"/>
                <a:ea typeface="Source Sans Pro" panose="020B0503030403020204" pitchFamily="34" charset="0"/>
              </a:rPr>
              <a:t>2. Choose how you would like to access:</a:t>
            </a:r>
            <a:r>
              <a:rPr lang="en-US" sz="2000">
                <a:solidFill>
                  <a:schemeClr val="bg1"/>
                </a:solidFill>
                <a:effectLst/>
                <a:latin typeface="Source Sans Pro" panose="020B0503030403020204" pitchFamily="34" charset="0"/>
                <a:ea typeface="Source Sans Pro" panose="020B0503030403020204" pitchFamily="34" charset="0"/>
              </a:rPr>
              <a:t> </a:t>
            </a:r>
          </a:p>
          <a:p>
            <a:pPr marL="342900" marR="0" lvl="0" indent="-342900">
              <a:spcBef>
                <a:spcPts val="0"/>
              </a:spcBef>
              <a:spcAft>
                <a:spcPts val="0"/>
              </a:spcAft>
              <a:buFont typeface="Arial" panose="020B0604020202020204" pitchFamily="34" charset="0"/>
              <a:buChar char="•"/>
              <a:tabLst>
                <a:tab pos="457200" algn="l"/>
              </a:tabLst>
            </a:pPr>
            <a:r>
              <a:rPr lang="en-US" sz="2000">
                <a:solidFill>
                  <a:schemeClr val="bg1"/>
                </a:solidFill>
                <a:effectLst/>
                <a:latin typeface="Source Sans Pro" panose="020B0503030403020204" pitchFamily="34" charset="0"/>
                <a:ea typeface="Source Sans Pro" panose="020B0503030403020204" pitchFamily="34" charset="0"/>
              </a:rPr>
              <a:t>Go to the NIH Exhibit Hall and </a:t>
            </a:r>
            <a:r>
              <a:rPr lang="en-US" sz="2000">
                <a:solidFill>
                  <a:schemeClr val="bg1"/>
                </a:solidFill>
                <a:latin typeface="Source Sans Pro" panose="020B0503030403020204" pitchFamily="34" charset="0"/>
                <a:ea typeface="Source Sans Pro" panose="020B0503030403020204" pitchFamily="34" charset="0"/>
              </a:rPr>
              <a:t>locate the See Something, Say Something! booth in the NIH Central Resource Room.</a:t>
            </a:r>
          </a:p>
          <a:p>
            <a:pPr marR="0" lvl="0">
              <a:spcBef>
                <a:spcPts val="0"/>
              </a:spcBef>
              <a:spcAft>
                <a:spcPts val="0"/>
              </a:spcAft>
              <a:tabLst>
                <a:tab pos="457200" algn="l"/>
              </a:tabLst>
            </a:pPr>
            <a:r>
              <a:rPr lang="en-US" sz="2000">
                <a:solidFill>
                  <a:schemeClr val="bg1"/>
                </a:solidFill>
                <a:latin typeface="Source Sans Pro" panose="020B0503030403020204" pitchFamily="34" charset="0"/>
                <a:ea typeface="Source Sans Pro" panose="020B0503030403020204" pitchFamily="34" charset="0"/>
              </a:rPr>
              <a:t>                                       OR</a:t>
            </a:r>
            <a:endParaRPr lang="en-US" sz="2000">
              <a:solidFill>
                <a:schemeClr val="bg1"/>
              </a:solidFill>
              <a:effectLst/>
              <a:latin typeface="Source Sans Pro" panose="020B0503030403020204" pitchFamily="34" charset="0"/>
              <a:ea typeface="Source Sans Pro" panose="020B0503030403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000">
                <a:solidFill>
                  <a:schemeClr val="bg1"/>
                </a:solidFill>
                <a:effectLst/>
                <a:latin typeface="Source Sans Pro" panose="020B0503030403020204" pitchFamily="34" charset="0"/>
                <a:ea typeface="Source Sans Pro" panose="020B0503030403020204" pitchFamily="34" charset="0"/>
              </a:rPr>
              <a:t>Visit the Research Misconduct </a:t>
            </a:r>
            <a:r>
              <a:rPr lang="en-US" sz="2000" err="1">
                <a:solidFill>
                  <a:schemeClr val="bg1"/>
                </a:solidFill>
                <a:effectLst/>
                <a:latin typeface="Source Sans Pro" panose="020B0503030403020204" pitchFamily="34" charset="0"/>
                <a:ea typeface="Source Sans Pro" panose="020B0503030403020204" pitchFamily="34" charset="0"/>
              </a:rPr>
              <a:t>PreCon</a:t>
            </a:r>
            <a:r>
              <a:rPr lang="en-US" sz="2000">
                <a:solidFill>
                  <a:schemeClr val="bg1"/>
                </a:solidFill>
                <a:effectLst/>
                <a:latin typeface="Source Sans Pro" panose="020B0503030403020204" pitchFamily="34" charset="0"/>
                <a:ea typeface="Source Sans Pro" panose="020B0503030403020204" pitchFamily="34" charset="0"/>
              </a:rPr>
              <a:t> Event Page and click the "Schedule Appointment" button on the banner. </a:t>
            </a:r>
          </a:p>
          <a:p>
            <a:pPr marL="342900" marR="0" lvl="0" indent="-342900">
              <a:spcBef>
                <a:spcPts val="0"/>
              </a:spcBef>
              <a:spcAft>
                <a:spcPts val="0"/>
              </a:spcAft>
              <a:buFont typeface="Arial" panose="020B0604020202020204" pitchFamily="34" charset="0"/>
              <a:buChar char="•"/>
              <a:tabLst>
                <a:tab pos="457200" algn="l"/>
              </a:tabLst>
            </a:pPr>
            <a:endParaRPr lang="en-US" sz="2000">
              <a:solidFill>
                <a:schemeClr val="bg1"/>
              </a:solidFill>
              <a:latin typeface="Source Sans Pro" panose="020B0503030403020204" pitchFamily="34" charset="0"/>
              <a:ea typeface="Source Sans Pro" panose="020B0503030403020204" pitchFamily="34" charset="0"/>
            </a:endParaRPr>
          </a:p>
          <a:p>
            <a:pPr marR="0" lvl="0">
              <a:spcBef>
                <a:spcPts val="0"/>
              </a:spcBef>
              <a:spcAft>
                <a:spcPts val="0"/>
              </a:spcAft>
              <a:tabLst>
                <a:tab pos="457200" algn="l"/>
              </a:tabLst>
            </a:pPr>
            <a:r>
              <a:rPr lang="en-US" sz="2000">
                <a:solidFill>
                  <a:schemeClr val="bg1"/>
                </a:solidFill>
                <a:effectLst/>
                <a:latin typeface="Source Sans Pro" panose="020B0503030403020204" pitchFamily="34" charset="0"/>
                <a:ea typeface="Source Sans Pro" panose="020B0503030403020204" pitchFamily="34" charset="0"/>
              </a:rPr>
              <a:t>3. Select your time and you will receive an email confirmation with instructions.</a:t>
            </a:r>
          </a:p>
        </p:txBody>
      </p:sp>
    </p:spTree>
    <p:extLst>
      <p:ext uri="{BB962C8B-B14F-4D97-AF65-F5344CB8AC3E}">
        <p14:creationId xmlns:p14="http://schemas.microsoft.com/office/powerpoint/2010/main" val="1398307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164" y="1129795"/>
            <a:ext cx="10363200" cy="1470025"/>
          </a:xfrm>
        </p:spPr>
        <p:txBody>
          <a:bodyPr/>
          <a:lstStyle/>
          <a:p>
            <a:pPr algn="ctr"/>
            <a:br>
              <a:rPr lang="en-US" sz="3600" dirty="0">
                <a:solidFill>
                  <a:schemeClr val="tx1"/>
                </a:solidFill>
              </a:rPr>
            </a:br>
            <a:r>
              <a:rPr lang="en-US" sz="3600" dirty="0">
                <a:solidFill>
                  <a:schemeClr val="tx1"/>
                </a:solidFill>
              </a:rPr>
              <a:t>Research Misconduct &amp; </a:t>
            </a:r>
            <a:br>
              <a:rPr lang="en-US" sz="3600" dirty="0">
                <a:solidFill>
                  <a:schemeClr val="tx1"/>
                </a:solidFill>
              </a:rPr>
            </a:br>
            <a:r>
              <a:rPr lang="en-US" sz="3600" dirty="0">
                <a:solidFill>
                  <a:schemeClr val="tx1"/>
                </a:solidFill>
              </a:rPr>
              <a:t>Detrimental Research Practices</a:t>
            </a:r>
            <a:br>
              <a:rPr lang="en-US" sz="3600" dirty="0">
                <a:solidFill>
                  <a:schemeClr val="tx1"/>
                </a:solidFill>
              </a:rPr>
            </a:br>
            <a:br>
              <a:rPr lang="en-US" sz="1600" dirty="0">
                <a:solidFill>
                  <a:schemeClr val="tx1"/>
                </a:solidFill>
              </a:rPr>
            </a:br>
            <a:r>
              <a:rPr lang="en-US" sz="3600" dirty="0">
                <a:solidFill>
                  <a:srgbClr val="0081E2"/>
                </a:solidFill>
              </a:rPr>
              <a:t>CASE STUDIES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6" name="TextBox 5">
            <a:extLst>
              <a:ext uri="{FF2B5EF4-FFF2-40B4-BE49-F238E27FC236}">
                <a16:creationId xmlns:a16="http://schemas.microsoft.com/office/drawing/2014/main" id="{4306E3C5-922B-44E2-813E-1F8CF98EDB86}"/>
              </a:ext>
            </a:extLst>
          </p:cNvPr>
          <p:cNvSpPr txBox="1"/>
          <p:nvPr/>
        </p:nvSpPr>
        <p:spPr>
          <a:xfrm>
            <a:off x="1088164" y="3995678"/>
            <a:ext cx="4725825" cy="1323439"/>
          </a:xfrm>
          <a:prstGeom prst="rect">
            <a:avLst/>
          </a:prstGeom>
          <a:noFill/>
        </p:spPr>
        <p:txBody>
          <a:bodyPr wrap="square" rtlCol="0">
            <a:spAutoFit/>
          </a:bodyPr>
          <a:lstStyle/>
          <a:p>
            <a:r>
              <a:rPr lang="en-US" sz="2000" b="1">
                <a:solidFill>
                  <a:srgbClr val="027BD4"/>
                </a:solidFill>
                <a:latin typeface="Arial" panose="020B0604020202020204" pitchFamily="34" charset="0"/>
                <a:cs typeface="Arial" panose="020B0604020202020204" pitchFamily="34" charset="0"/>
              </a:rPr>
              <a:t>Moderator:</a:t>
            </a:r>
          </a:p>
          <a:p>
            <a:r>
              <a:rPr lang="en-US" sz="2000" b="1">
                <a:latin typeface="Arial" panose="020B0604020202020204" pitchFamily="34" charset="0"/>
                <a:cs typeface="Arial" panose="020B0604020202020204" pitchFamily="34" charset="0"/>
              </a:rPr>
              <a:t>Elyse Sullivan, PhD</a:t>
            </a:r>
          </a:p>
          <a:p>
            <a:r>
              <a:rPr lang="en-US" sz="2000">
                <a:latin typeface="Arial" panose="020B0604020202020204" pitchFamily="34" charset="0"/>
                <a:cs typeface="Arial" panose="020B0604020202020204" pitchFamily="34" charset="0"/>
              </a:rPr>
              <a:t>Communications Strategist</a:t>
            </a:r>
          </a:p>
          <a:p>
            <a:r>
              <a:rPr lang="en-US" sz="2000">
                <a:latin typeface="Arial" panose="020B0604020202020204" pitchFamily="34" charset="0"/>
                <a:cs typeface="Arial" panose="020B0604020202020204" pitchFamily="34" charset="0"/>
              </a:rPr>
              <a:t>Office of Extramural Research, NIH</a:t>
            </a:r>
          </a:p>
        </p:txBody>
      </p:sp>
      <p:sp>
        <p:nvSpPr>
          <p:cNvPr id="5" name="TextBox 4">
            <a:extLst>
              <a:ext uri="{FF2B5EF4-FFF2-40B4-BE49-F238E27FC236}">
                <a16:creationId xmlns:a16="http://schemas.microsoft.com/office/drawing/2014/main" id="{2A1495F2-E106-448C-81CC-9A66E476E1A0}"/>
              </a:ext>
            </a:extLst>
          </p:cNvPr>
          <p:cNvSpPr txBox="1"/>
          <p:nvPr/>
        </p:nvSpPr>
        <p:spPr>
          <a:xfrm>
            <a:off x="6186431" y="3995678"/>
            <a:ext cx="542445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7BD4"/>
                </a:solidFill>
                <a:effectLst/>
                <a:uLnTx/>
                <a:uFillTx/>
                <a:latin typeface="Arial"/>
                <a:ea typeface="ＭＳ Ｐゴシック"/>
                <a:cs typeface="Arial"/>
              </a:rPr>
              <a:t>Presenters: 	</a:t>
            </a: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Patricia Valdez, PhD</a:t>
            </a: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Chief Extramural Research Integrity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Office of Extramural Research, NIH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	</a:t>
            </a:r>
            <a:endParaRPr kumimoji="0" lang="en-US" sz="2000" b="1" i="0" u="none" strike="noStrike" kern="1200" cap="none" spc="0" normalizeH="0" baseline="0" noProof="0">
              <a:ln>
                <a:noFill/>
              </a:ln>
              <a:solidFill>
                <a:srgbClr val="027BD4"/>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Ranjini Ambalavanar,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Scientist-Investigator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Office of Research Integrity, HHS</a:t>
            </a:r>
            <a:endParaRPr lang="en-US" sz="2000" b="1">
              <a:solidFill>
                <a:srgbClr val="000000"/>
              </a:solidFill>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a:cs typeface="Arial"/>
            </a:endParaRPr>
          </a:p>
        </p:txBody>
      </p:sp>
      <p:cxnSp>
        <p:nvCxnSpPr>
          <p:cNvPr id="8" name="Straight Connector 7">
            <a:extLst>
              <a:ext uri="{FF2B5EF4-FFF2-40B4-BE49-F238E27FC236}">
                <a16:creationId xmlns:a16="http://schemas.microsoft.com/office/drawing/2014/main" id="{35235A77-7237-4FF4-ADA5-6982EB870609}"/>
              </a:ext>
              <a:ext uri="{C183D7F6-B498-43B3-948B-1728B52AA6E4}">
                <adec:decorative xmlns:adec="http://schemas.microsoft.com/office/drawing/2017/decorative" val="1"/>
              </a:ext>
            </a:extLst>
          </p:cNvPr>
          <p:cNvCxnSpPr>
            <a:cxnSpLocks/>
          </p:cNvCxnSpPr>
          <p:nvPr/>
        </p:nvCxnSpPr>
        <p:spPr>
          <a:xfrm>
            <a:off x="1153682" y="3674692"/>
            <a:ext cx="9913122" cy="0"/>
          </a:xfrm>
          <a:prstGeom prst="line">
            <a:avLst/>
          </a:prstGeom>
          <a:ln>
            <a:solidFill>
              <a:srgbClr val="027BD4"/>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602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B2D6-591A-475E-8EFD-35EF7AF74B88}"/>
              </a:ext>
            </a:extLst>
          </p:cNvPr>
          <p:cNvSpPr txBox="1">
            <a:spLocks noGrp="1"/>
          </p:cNvSpPr>
          <p:nvPr>
            <p:ph type="title" idx="4294967295"/>
          </p:nvPr>
        </p:nvSpPr>
        <p:spPr>
          <a:xfrm>
            <a:off x="812800" y="2590800"/>
            <a:ext cx="10769600" cy="563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rgbClr val="027BD4"/>
                </a:solidFill>
                <a:effectLst/>
                <a:uLnTx/>
                <a:uFillTx/>
                <a:latin typeface="+mj-lt"/>
                <a:ea typeface="+mj-ea"/>
                <a:cs typeface="+mj-cs"/>
              </a:rPr>
              <a:t>CASE STUDY #1</a:t>
            </a:r>
          </a:p>
        </p:txBody>
      </p:sp>
      <p:sp>
        <p:nvSpPr>
          <p:cNvPr id="2" name="Slide Number Placeholder 1">
            <a:extLst>
              <a:ext uri="{FF2B5EF4-FFF2-40B4-BE49-F238E27FC236}">
                <a16:creationId xmlns:a16="http://schemas.microsoft.com/office/drawing/2014/main" id="{95E071CD-9DFD-4C28-82FB-E03423ABC374}"/>
              </a:ext>
            </a:extLst>
          </p:cNvPr>
          <p:cNvSpPr>
            <a:spLocks noGrp="1"/>
          </p:cNvSpPr>
          <p:nvPr>
            <p:ph type="sldNum" sz="quarter" idx="10"/>
          </p:nvPr>
        </p:nvSpPr>
        <p:spPr/>
        <p:txBody>
          <a:bodyPr/>
          <a:lstStyle/>
          <a:p>
            <a:fld id="{9E0544C4-E35C-7145-8F0C-14E842E56F07}" type="slidenum">
              <a:rPr lang="en-US" smtClean="0"/>
              <a:pPr/>
              <a:t>36</a:t>
            </a:fld>
            <a:endParaRPr lang="en-US"/>
          </a:p>
        </p:txBody>
      </p:sp>
    </p:spTree>
    <p:extLst>
      <p:ext uri="{BB962C8B-B14F-4D97-AF65-F5344CB8AC3E}">
        <p14:creationId xmlns:p14="http://schemas.microsoft.com/office/powerpoint/2010/main" val="30676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6F01D-A8E0-4EB2-AAC0-432C22CEE34E}"/>
              </a:ext>
            </a:extLst>
          </p:cNvPr>
          <p:cNvSpPr>
            <a:spLocks noGrp="1"/>
          </p:cNvSpPr>
          <p:nvPr>
            <p:ph type="title" idx="4294967295"/>
          </p:nvPr>
        </p:nvSpPr>
        <p:spPr>
          <a:xfrm>
            <a:off x="402770" y="792163"/>
            <a:ext cx="10112829" cy="720951"/>
          </a:xfrm>
        </p:spPr>
        <p:txBody>
          <a:bodyPr>
            <a:normAutofit/>
          </a:bodyPr>
          <a:lstStyle/>
          <a:p>
            <a:r>
              <a:rPr lang="en-US" sz="2800"/>
              <a:t>You as a Principal Investigator</a:t>
            </a:r>
          </a:p>
        </p:txBody>
      </p:sp>
      <p:sp>
        <p:nvSpPr>
          <p:cNvPr id="2" name="Date Placeholder 1">
            <a:extLst>
              <a:ext uri="{FF2B5EF4-FFF2-40B4-BE49-F238E27FC236}">
                <a16:creationId xmlns:a16="http://schemas.microsoft.com/office/drawing/2014/main" id="{350074C8-09F2-446C-9B7C-B8DBAC858448}"/>
              </a:ex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6" name="Content Placeholder 5">
            <a:extLst>
              <a:ext uri="{FF2B5EF4-FFF2-40B4-BE49-F238E27FC236}">
                <a16:creationId xmlns:a16="http://schemas.microsoft.com/office/drawing/2014/main" id="{E6C74693-EB4C-4B5A-87C5-FD69A70750B4}"/>
              </a:ext>
            </a:extLst>
          </p:cNvPr>
          <p:cNvSpPr>
            <a:spLocks noGrp="1"/>
          </p:cNvSpPr>
          <p:nvPr>
            <p:ph idx="4294967295"/>
          </p:nvPr>
        </p:nvSpPr>
        <p:spPr>
          <a:xfrm>
            <a:off x="500743" y="1825399"/>
            <a:ext cx="10972800" cy="3497715"/>
          </a:xfrm>
        </p:spPr>
        <p:txBody>
          <a:bodyPr/>
          <a:lstStyle/>
          <a:p>
            <a:pPr marL="0" indent="0">
              <a:buNone/>
            </a:pPr>
            <a:r>
              <a:rPr lang="en-US"/>
              <a:t>You are the PI of a Phase II clinical trial on a new cancer drug that your university has patented.  One of the subjects in your trial dies, but you don’t believe that the death was related to your trial.  What do you do?</a:t>
            </a:r>
          </a:p>
          <a:p>
            <a:pPr marL="0" indent="0">
              <a:buNone/>
            </a:pPr>
            <a:endParaRPr lang="en-US"/>
          </a:p>
          <a:p>
            <a:r>
              <a:rPr lang="en-US"/>
              <a:t>A.	Note the death in your notes, but continue your research as planned.</a:t>
            </a:r>
          </a:p>
          <a:p>
            <a:r>
              <a:rPr lang="en-US"/>
              <a:t>B.	Include this as a serious adverse event in your next scheduled communications with the IRB</a:t>
            </a:r>
          </a:p>
          <a:p>
            <a:r>
              <a:rPr lang="en-US"/>
              <a:t>C.	Immediately report this to the IRB as a serious adverse event.</a:t>
            </a:r>
          </a:p>
          <a:p>
            <a:endParaRPr lang="en-US"/>
          </a:p>
        </p:txBody>
      </p:sp>
    </p:spTree>
    <p:extLst>
      <p:ext uri="{BB962C8B-B14F-4D97-AF65-F5344CB8AC3E}">
        <p14:creationId xmlns:p14="http://schemas.microsoft.com/office/powerpoint/2010/main" val="370224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EBCDF6-2E51-4657-8E32-C7A45CD89049}"/>
              </a:ext>
            </a:extLst>
          </p:cNvPr>
          <p:cNvSpPr>
            <a:spLocks noGrp="1"/>
          </p:cNvSpPr>
          <p:nvPr>
            <p:ph type="title"/>
          </p:nvPr>
        </p:nvSpPr>
        <p:spPr>
          <a:xfrm>
            <a:off x="587829" y="791519"/>
            <a:ext cx="10765971" cy="563980"/>
          </a:xfrm>
        </p:spPr>
        <p:txBody>
          <a:bodyPr>
            <a:normAutofit fontScale="90000"/>
          </a:bodyPr>
          <a:lstStyle/>
          <a:p>
            <a:r>
              <a:rPr lang="en-US"/>
              <a:t>As the Institutional Official (IO) for human research protections. </a:t>
            </a:r>
          </a:p>
        </p:txBody>
      </p:sp>
      <p:sp>
        <p:nvSpPr>
          <p:cNvPr id="6" name="Content Placeholder 5">
            <a:extLst>
              <a:ext uri="{FF2B5EF4-FFF2-40B4-BE49-F238E27FC236}">
                <a16:creationId xmlns:a16="http://schemas.microsoft.com/office/drawing/2014/main" id="{15BD7FAE-D3CA-40C6-8197-975C69B6A4CE}"/>
              </a:ext>
            </a:extLst>
          </p:cNvPr>
          <p:cNvSpPr>
            <a:spLocks noGrp="1"/>
          </p:cNvSpPr>
          <p:nvPr>
            <p:ph idx="4294967295"/>
          </p:nvPr>
        </p:nvSpPr>
        <p:spPr>
          <a:xfrm>
            <a:off x="304800" y="1808963"/>
            <a:ext cx="11887200" cy="3627438"/>
          </a:xfrm>
        </p:spPr>
        <p:txBody>
          <a:bodyPr>
            <a:normAutofit fontScale="92500"/>
          </a:bodyPr>
          <a:lstStyle/>
          <a:p>
            <a:r>
              <a:rPr lang="en-US"/>
              <a:t>You are the Institutional Official (IO) for human research protections and the RIO reports to you. </a:t>
            </a:r>
          </a:p>
          <a:p>
            <a:r>
              <a:rPr lang="en-US"/>
              <a:t>You regularly review IRB minutes, and, on this day, you noticed a report of a death in a Phase II clinical trial on a new cancer drug the university has patented.  </a:t>
            </a:r>
          </a:p>
          <a:p>
            <a:r>
              <a:rPr lang="en-US"/>
              <a:t>The IRB has determined that the death was a result of the trial, and that it should be put on hold.  </a:t>
            </a:r>
          </a:p>
          <a:p>
            <a:r>
              <a:rPr lang="en-US"/>
              <a:t>Also, in the IRB minutes the consent form in the deceased patient’s file was not signed.  The minutes state that the IRB will investigate the matter further.</a:t>
            </a:r>
          </a:p>
          <a:p>
            <a:pPr lvl="1"/>
            <a:r>
              <a:rPr lang="en-US"/>
              <a:t>What questions should you as the IO be asking?</a:t>
            </a:r>
          </a:p>
          <a:p>
            <a:pPr marL="457200" lvl="1" indent="0">
              <a:buNone/>
            </a:pPr>
            <a:r>
              <a:rPr lang="en-US"/>
              <a:t>A.	How long does the IRB plan to pause the research?</a:t>
            </a:r>
          </a:p>
          <a:p>
            <a:pPr marL="457200" lvl="1" indent="0">
              <a:buNone/>
            </a:pPr>
            <a:r>
              <a:rPr lang="en-US"/>
              <a:t>B.	Who was funding the trial?</a:t>
            </a:r>
          </a:p>
          <a:p>
            <a:pPr marL="457200" lvl="1" indent="0">
              <a:buNone/>
            </a:pPr>
            <a:r>
              <a:rPr lang="en-US"/>
              <a:t>C.	Has the IRB been in contact with anyone outside the university about this adverse event?</a:t>
            </a:r>
          </a:p>
        </p:txBody>
      </p:sp>
    </p:spTree>
    <p:extLst>
      <p:ext uri="{BB962C8B-B14F-4D97-AF65-F5344CB8AC3E}">
        <p14:creationId xmlns:p14="http://schemas.microsoft.com/office/powerpoint/2010/main" val="7210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65AB-4057-4023-A8C3-5F50AD4E2526}"/>
              </a:ext>
            </a:extLst>
          </p:cNvPr>
          <p:cNvSpPr>
            <a:spLocks noGrp="1"/>
          </p:cNvSpPr>
          <p:nvPr>
            <p:ph type="title"/>
          </p:nvPr>
        </p:nvSpPr>
        <p:spPr>
          <a:xfrm>
            <a:off x="838200" y="-1014132"/>
            <a:ext cx="10515600" cy="1014132"/>
          </a:xfrm>
        </p:spPr>
        <p:txBody>
          <a:bodyPr vert="horz" lIns="91440" tIns="45720" rIns="91440" bIns="45720" rtlCol="0" anchor="b">
            <a:normAutofit/>
          </a:bodyPr>
          <a:lstStyle/>
          <a:p>
            <a:r>
              <a:rPr lang="en-US"/>
              <a:t>The Scenario Continues</a:t>
            </a:r>
          </a:p>
        </p:txBody>
      </p:sp>
      <p:sp>
        <p:nvSpPr>
          <p:cNvPr id="3" name="Content Placeholder 2">
            <a:extLst>
              <a:ext uri="{FF2B5EF4-FFF2-40B4-BE49-F238E27FC236}">
                <a16:creationId xmlns:a16="http://schemas.microsoft.com/office/drawing/2014/main" id="{296B6615-2352-48F2-958A-AF7B19F50894}"/>
              </a:ext>
            </a:extLst>
          </p:cNvPr>
          <p:cNvSpPr>
            <a:spLocks noGrp="1"/>
          </p:cNvSpPr>
          <p:nvPr>
            <p:ph idx="1"/>
          </p:nvPr>
        </p:nvSpPr>
        <p:spPr>
          <a:xfrm>
            <a:off x="685800" y="1814287"/>
            <a:ext cx="10972800" cy="3440759"/>
          </a:xfrm>
        </p:spPr>
        <p:txBody>
          <a:bodyPr/>
          <a:lstStyle/>
          <a:p>
            <a:r>
              <a:rPr lang="en-US"/>
              <a:t>The next day the IRB chair calls you, the IO, to report that there was also a discrepancy between the information in the deceased patient’s clinical file (age, time since original diagnosis, previous therapy) and the information listed on the research intake form for that patient.  The research intake form was signed by one of the research nurses for that drug trial, Nurse Y. </a:t>
            </a:r>
          </a:p>
          <a:p>
            <a:pPr lvl="1"/>
            <a:r>
              <a:rPr lang="en-US"/>
              <a:t>Who should you report this to at this time?</a:t>
            </a:r>
          </a:p>
          <a:p>
            <a:pPr marL="609585" lvl="1" indent="0">
              <a:buNone/>
            </a:pPr>
            <a:r>
              <a:rPr lang="en-US"/>
              <a:t>A.	ORI</a:t>
            </a:r>
          </a:p>
          <a:p>
            <a:pPr marL="609585" lvl="1" indent="0">
              <a:buNone/>
            </a:pPr>
            <a:r>
              <a:rPr lang="en-US"/>
              <a:t>B.	The university’s RIO</a:t>
            </a:r>
          </a:p>
          <a:p>
            <a:pPr marL="609585" lvl="1" indent="0">
              <a:buNone/>
            </a:pPr>
            <a:r>
              <a:rPr lang="en-US"/>
              <a:t>C.	The PI’s department chair</a:t>
            </a:r>
          </a:p>
          <a:p>
            <a:pPr marL="609585" lvl="1" indent="0">
              <a:buNone/>
            </a:pPr>
            <a:r>
              <a:rPr lang="en-US"/>
              <a:t>D.	OHRP</a:t>
            </a:r>
          </a:p>
        </p:txBody>
      </p:sp>
    </p:spTree>
    <p:extLst>
      <p:ext uri="{BB962C8B-B14F-4D97-AF65-F5344CB8AC3E}">
        <p14:creationId xmlns:p14="http://schemas.microsoft.com/office/powerpoint/2010/main" val="87412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28601"/>
            <a:ext cx="10160000" cy="563563"/>
          </a:xfrm>
        </p:spPr>
        <p:txBody>
          <a:bodyPr/>
          <a:lstStyle/>
          <a:p>
            <a:pPr algn="ctr"/>
            <a:r>
              <a:rPr lang="en-US" sz="2800"/>
              <a:t>Who Are Our Partners?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4</a:t>
            </a:fld>
            <a:endParaRPr lang="en-US"/>
          </a:p>
        </p:txBody>
      </p:sp>
      <p:sp>
        <p:nvSpPr>
          <p:cNvPr id="9" name="Rectangle: Rounded Corners 8">
            <a:extLst>
              <a:ext uri="{FF2B5EF4-FFF2-40B4-BE49-F238E27FC236}">
                <a16:creationId xmlns:a16="http://schemas.microsoft.com/office/drawing/2014/main" id="{3499C12B-D888-48E5-B153-A584500C8400}"/>
              </a:ext>
              <a:ext uri="{C183D7F6-B498-43B3-948B-1728B52AA6E4}">
                <adec:decorative xmlns:adec="http://schemas.microsoft.com/office/drawing/2017/decorative" val="1"/>
              </a:ext>
            </a:extLst>
          </p:cNvPr>
          <p:cNvSpPr/>
          <p:nvPr/>
        </p:nvSpPr>
        <p:spPr>
          <a:xfrm>
            <a:off x="4724400" y="3018702"/>
            <a:ext cx="2057400" cy="914400"/>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descr="NIH OER-RI In the center of all other agency and office titles">
            <a:extLst>
              <a:ext uri="{FF2B5EF4-FFF2-40B4-BE49-F238E27FC236}">
                <a16:creationId xmlns:a16="http://schemas.microsoft.com/office/drawing/2014/main" id="{34A7F8FA-55ED-45B2-A376-C2244653D6F5}"/>
              </a:ext>
            </a:extLst>
          </p:cNvPr>
          <p:cNvSpPr txBox="1"/>
          <p:nvPr/>
        </p:nvSpPr>
        <p:spPr>
          <a:xfrm>
            <a:off x="5174541" y="3152736"/>
            <a:ext cx="992579"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NIH</a:t>
            </a:r>
          </a:p>
          <a:p>
            <a:pPr algn="ctr"/>
            <a:r>
              <a:rPr lang="en-US">
                <a:solidFill>
                  <a:schemeClr val="bg1"/>
                </a:solidFill>
                <a:effectLst>
                  <a:outerShdw blurRad="38100" dist="38100" dir="2700000" algn="tl">
                    <a:srgbClr val="000000">
                      <a:alpha val="43137"/>
                    </a:srgbClr>
                  </a:outerShdw>
                </a:effectLst>
              </a:rPr>
              <a:t>OER-RI</a:t>
            </a:r>
          </a:p>
        </p:txBody>
      </p:sp>
      <p:grpSp>
        <p:nvGrpSpPr>
          <p:cNvPr id="30" name="Group 29" descr="Recipient Institutions">
            <a:extLst>
              <a:ext uri="{FF2B5EF4-FFF2-40B4-BE49-F238E27FC236}">
                <a16:creationId xmlns:a16="http://schemas.microsoft.com/office/drawing/2014/main" id="{E833B6E2-3DB0-4E54-AC20-B3B992ADFE80}"/>
              </a:ext>
            </a:extLst>
          </p:cNvPr>
          <p:cNvGrpSpPr/>
          <p:nvPr/>
        </p:nvGrpSpPr>
        <p:grpSpPr>
          <a:xfrm>
            <a:off x="5044130" y="1594969"/>
            <a:ext cx="1417940" cy="838200"/>
            <a:chOff x="7193280" y="4673883"/>
            <a:chExt cx="1417940" cy="838200"/>
          </a:xfrm>
        </p:grpSpPr>
        <p:sp>
          <p:nvSpPr>
            <p:cNvPr id="25" name="Oval 24">
              <a:extLst>
                <a:ext uri="{FF2B5EF4-FFF2-40B4-BE49-F238E27FC236}">
                  <a16:creationId xmlns:a16="http://schemas.microsoft.com/office/drawing/2014/main" id="{7152D1CA-1850-4169-995B-C6C233E97B7A}"/>
                </a:ext>
              </a:extLst>
            </p:cNvPr>
            <p:cNvSpPr/>
            <p:nvPr/>
          </p:nvSpPr>
          <p:spPr>
            <a:xfrm>
              <a:off x="7193280" y="4673883"/>
              <a:ext cx="1417940" cy="838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151D75-D7E9-49F6-996E-6BEB061790BB}"/>
                </a:ext>
              </a:extLst>
            </p:cNvPr>
            <p:cNvSpPr txBox="1"/>
            <p:nvPr/>
          </p:nvSpPr>
          <p:spPr>
            <a:xfrm>
              <a:off x="7258484" y="4769817"/>
              <a:ext cx="1287532"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Recipient</a:t>
              </a:r>
            </a:p>
            <a:p>
              <a:pPr algn="ctr"/>
              <a:r>
                <a:rPr lang="en-US">
                  <a:solidFill>
                    <a:schemeClr val="bg1"/>
                  </a:solidFill>
                  <a:effectLst>
                    <a:outerShdw blurRad="38100" dist="38100" dir="2700000" algn="tl">
                      <a:srgbClr val="000000">
                        <a:alpha val="43137"/>
                      </a:srgbClr>
                    </a:outerShdw>
                  </a:effectLst>
                </a:rPr>
                <a:t>Institutions</a:t>
              </a:r>
            </a:p>
          </p:txBody>
        </p:sp>
      </p:grpSp>
      <p:grpSp>
        <p:nvGrpSpPr>
          <p:cNvPr id="31" name="Group 30" descr="NIH OPERA">
            <a:extLst>
              <a:ext uri="{FF2B5EF4-FFF2-40B4-BE49-F238E27FC236}">
                <a16:creationId xmlns:a16="http://schemas.microsoft.com/office/drawing/2014/main" id="{B079350F-82E3-4E71-9495-449267FFCCB0}"/>
              </a:ext>
            </a:extLst>
          </p:cNvPr>
          <p:cNvGrpSpPr/>
          <p:nvPr/>
        </p:nvGrpSpPr>
        <p:grpSpPr>
          <a:xfrm>
            <a:off x="7036662" y="1764190"/>
            <a:ext cx="1417940" cy="838200"/>
            <a:chOff x="7162800" y="1865849"/>
            <a:chExt cx="1417940" cy="838200"/>
          </a:xfrm>
        </p:grpSpPr>
        <p:sp>
          <p:nvSpPr>
            <p:cNvPr id="21" name="Oval 20">
              <a:extLst>
                <a:ext uri="{FF2B5EF4-FFF2-40B4-BE49-F238E27FC236}">
                  <a16:creationId xmlns:a16="http://schemas.microsoft.com/office/drawing/2014/main" id="{70AE5B77-88AE-4439-9D19-10A71E2F135D}"/>
                </a:ext>
              </a:extLst>
            </p:cNvPr>
            <p:cNvSpPr/>
            <p:nvPr/>
          </p:nvSpPr>
          <p:spPr>
            <a:xfrm>
              <a:off x="7162800" y="1865849"/>
              <a:ext cx="1417940" cy="838200"/>
            </a:xfrm>
            <a:prstGeom prst="ellipse">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DFB00C-FE83-4617-BE75-F9999157CDFE}"/>
                </a:ext>
              </a:extLst>
            </p:cNvPr>
            <p:cNvSpPr txBox="1"/>
            <p:nvPr/>
          </p:nvSpPr>
          <p:spPr>
            <a:xfrm>
              <a:off x="7375480" y="1930930"/>
              <a:ext cx="992579"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NIH </a:t>
              </a:r>
            </a:p>
            <a:p>
              <a:pPr algn="ctr"/>
              <a:r>
                <a:rPr lang="en-US">
                  <a:solidFill>
                    <a:schemeClr val="bg1"/>
                  </a:solidFill>
                  <a:effectLst>
                    <a:outerShdw blurRad="38100" dist="38100" dir="2700000" algn="tl">
                      <a:srgbClr val="000000">
                        <a:alpha val="43137"/>
                      </a:srgbClr>
                    </a:outerShdw>
                  </a:effectLst>
                </a:rPr>
                <a:t>OPERA</a:t>
              </a:r>
            </a:p>
          </p:txBody>
        </p:sp>
      </p:grpSp>
      <p:grpSp>
        <p:nvGrpSpPr>
          <p:cNvPr id="33" name="Group 32" descr="NIH OLAW">
            <a:extLst>
              <a:ext uri="{FF2B5EF4-FFF2-40B4-BE49-F238E27FC236}">
                <a16:creationId xmlns:a16="http://schemas.microsoft.com/office/drawing/2014/main" id="{02D664F3-6DE9-4B0B-B04C-D14E8210B9DB}"/>
              </a:ext>
            </a:extLst>
          </p:cNvPr>
          <p:cNvGrpSpPr/>
          <p:nvPr/>
        </p:nvGrpSpPr>
        <p:grpSpPr>
          <a:xfrm>
            <a:off x="7401573" y="3108808"/>
            <a:ext cx="1417940" cy="838200"/>
            <a:chOff x="10325410" y="2637702"/>
            <a:chExt cx="1417940" cy="838200"/>
          </a:xfrm>
        </p:grpSpPr>
        <p:sp>
          <p:nvSpPr>
            <p:cNvPr id="24" name="Oval 23">
              <a:extLst>
                <a:ext uri="{FF2B5EF4-FFF2-40B4-BE49-F238E27FC236}">
                  <a16:creationId xmlns:a16="http://schemas.microsoft.com/office/drawing/2014/main" id="{1E1DD1CA-4EFE-47A9-B50A-AE047C5F7F40}"/>
                </a:ext>
              </a:extLst>
            </p:cNvPr>
            <p:cNvSpPr/>
            <p:nvPr/>
          </p:nvSpPr>
          <p:spPr>
            <a:xfrm>
              <a:off x="10325410" y="2637702"/>
              <a:ext cx="1417940" cy="838200"/>
            </a:xfrm>
            <a:prstGeom prst="ellipse">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69DA13-6A4E-49E8-B571-8338E9554FC1}"/>
                </a:ext>
              </a:extLst>
            </p:cNvPr>
            <p:cNvSpPr txBox="1"/>
            <p:nvPr/>
          </p:nvSpPr>
          <p:spPr>
            <a:xfrm>
              <a:off x="10606506" y="2733636"/>
              <a:ext cx="855747"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NIH </a:t>
              </a:r>
            </a:p>
            <a:p>
              <a:pPr algn="ctr"/>
              <a:r>
                <a:rPr lang="en-US">
                  <a:solidFill>
                    <a:schemeClr val="bg1"/>
                  </a:solidFill>
                  <a:effectLst>
                    <a:outerShdw blurRad="38100" dist="38100" dir="2700000" algn="tl">
                      <a:srgbClr val="000000">
                        <a:alpha val="43137"/>
                      </a:srgbClr>
                    </a:outerShdw>
                  </a:effectLst>
                </a:rPr>
                <a:t>OLAW</a:t>
              </a:r>
            </a:p>
          </p:txBody>
        </p:sp>
      </p:grpSp>
      <p:grpSp>
        <p:nvGrpSpPr>
          <p:cNvPr id="32" name="Group 31" descr="NIH OMA">
            <a:extLst>
              <a:ext uri="{FF2B5EF4-FFF2-40B4-BE49-F238E27FC236}">
                <a16:creationId xmlns:a16="http://schemas.microsoft.com/office/drawing/2014/main" id="{EE34FCD0-2417-443D-AEF9-4F6EFF53710B}"/>
              </a:ext>
            </a:extLst>
          </p:cNvPr>
          <p:cNvGrpSpPr/>
          <p:nvPr/>
        </p:nvGrpSpPr>
        <p:grpSpPr>
          <a:xfrm>
            <a:off x="7129391" y="4478722"/>
            <a:ext cx="1417940" cy="838200"/>
            <a:chOff x="9144000" y="1540106"/>
            <a:chExt cx="1417940" cy="838200"/>
          </a:xfrm>
        </p:grpSpPr>
        <p:sp>
          <p:nvSpPr>
            <p:cNvPr id="23" name="Oval 22">
              <a:extLst>
                <a:ext uri="{FF2B5EF4-FFF2-40B4-BE49-F238E27FC236}">
                  <a16:creationId xmlns:a16="http://schemas.microsoft.com/office/drawing/2014/main" id="{272D0A26-B1ED-49A8-B265-B333E5C929E2}"/>
                </a:ext>
              </a:extLst>
            </p:cNvPr>
            <p:cNvSpPr/>
            <p:nvPr/>
          </p:nvSpPr>
          <p:spPr>
            <a:xfrm>
              <a:off x="9144000" y="1540106"/>
              <a:ext cx="1417940" cy="838200"/>
            </a:xfrm>
            <a:prstGeom prst="ellipse">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61E2BAA-DF41-4EEE-885D-4031179C0C42}"/>
                </a:ext>
              </a:extLst>
            </p:cNvPr>
            <p:cNvSpPr txBox="1"/>
            <p:nvPr/>
          </p:nvSpPr>
          <p:spPr>
            <a:xfrm>
              <a:off x="9534379" y="1642348"/>
              <a:ext cx="710451"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NIH </a:t>
              </a:r>
            </a:p>
            <a:p>
              <a:pPr algn="ctr"/>
              <a:r>
                <a:rPr lang="en-US">
                  <a:solidFill>
                    <a:schemeClr val="bg1"/>
                  </a:solidFill>
                  <a:effectLst>
                    <a:outerShdw blurRad="38100" dist="38100" dir="2700000" algn="tl">
                      <a:srgbClr val="000000">
                        <a:alpha val="43137"/>
                      </a:srgbClr>
                    </a:outerShdw>
                  </a:effectLst>
                </a:rPr>
                <a:t>OMA</a:t>
              </a:r>
            </a:p>
          </p:txBody>
        </p:sp>
      </p:grpSp>
      <p:grpSp>
        <p:nvGrpSpPr>
          <p:cNvPr id="26" name="Group 25" descr="HHS OIG">
            <a:extLst>
              <a:ext uri="{FF2B5EF4-FFF2-40B4-BE49-F238E27FC236}">
                <a16:creationId xmlns:a16="http://schemas.microsoft.com/office/drawing/2014/main" id="{56CAB269-9BAA-47BB-BD80-B1CDDE7AD1D3}"/>
              </a:ext>
            </a:extLst>
          </p:cNvPr>
          <p:cNvGrpSpPr/>
          <p:nvPr/>
        </p:nvGrpSpPr>
        <p:grpSpPr>
          <a:xfrm>
            <a:off x="5102615" y="4659707"/>
            <a:ext cx="1417940" cy="838200"/>
            <a:chOff x="4084878" y="1625711"/>
            <a:chExt cx="1417940" cy="838200"/>
          </a:xfrm>
        </p:grpSpPr>
        <p:sp>
          <p:nvSpPr>
            <p:cNvPr id="20" name="Oval 19">
              <a:extLst>
                <a:ext uri="{FF2B5EF4-FFF2-40B4-BE49-F238E27FC236}">
                  <a16:creationId xmlns:a16="http://schemas.microsoft.com/office/drawing/2014/main" id="{E2AE6AA4-DE41-45F1-A8CE-4ECAF4EA8812}"/>
                </a:ext>
              </a:extLst>
            </p:cNvPr>
            <p:cNvSpPr/>
            <p:nvPr/>
          </p:nvSpPr>
          <p:spPr>
            <a:xfrm>
              <a:off x="4084878" y="1625711"/>
              <a:ext cx="1417940" cy="8382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463155-FD2C-4141-9E79-2363C8E500DA}"/>
                </a:ext>
              </a:extLst>
            </p:cNvPr>
            <p:cNvSpPr txBox="1"/>
            <p:nvPr/>
          </p:nvSpPr>
          <p:spPr>
            <a:xfrm>
              <a:off x="4425798" y="1729109"/>
              <a:ext cx="736099"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HHS </a:t>
              </a:r>
            </a:p>
            <a:p>
              <a:pPr algn="ctr"/>
              <a:r>
                <a:rPr lang="en-US">
                  <a:solidFill>
                    <a:schemeClr val="bg1"/>
                  </a:solidFill>
                  <a:effectLst>
                    <a:outerShdw blurRad="38100" dist="38100" dir="2700000" algn="tl">
                      <a:srgbClr val="000000">
                        <a:alpha val="43137"/>
                      </a:srgbClr>
                    </a:outerShdw>
                  </a:effectLst>
                </a:rPr>
                <a:t>OIG</a:t>
              </a:r>
            </a:p>
          </p:txBody>
        </p:sp>
      </p:grpSp>
      <p:grpSp>
        <p:nvGrpSpPr>
          <p:cNvPr id="28" name="Group 27" descr="HHS OHRP">
            <a:extLst>
              <a:ext uri="{FF2B5EF4-FFF2-40B4-BE49-F238E27FC236}">
                <a16:creationId xmlns:a16="http://schemas.microsoft.com/office/drawing/2014/main" id="{7CC5BF38-57F5-405B-8019-FEDCD23A8893}"/>
              </a:ext>
            </a:extLst>
          </p:cNvPr>
          <p:cNvGrpSpPr/>
          <p:nvPr/>
        </p:nvGrpSpPr>
        <p:grpSpPr>
          <a:xfrm>
            <a:off x="2935701" y="4478722"/>
            <a:ext cx="1417940" cy="838200"/>
            <a:chOff x="1376154" y="4277343"/>
            <a:chExt cx="1417940" cy="838200"/>
          </a:xfrm>
        </p:grpSpPr>
        <p:sp>
          <p:nvSpPr>
            <p:cNvPr id="19" name="Oval 18">
              <a:extLst>
                <a:ext uri="{FF2B5EF4-FFF2-40B4-BE49-F238E27FC236}">
                  <a16:creationId xmlns:a16="http://schemas.microsoft.com/office/drawing/2014/main" id="{C9AAA80C-36E4-4B6F-BD07-8533470A29B1}"/>
                </a:ext>
              </a:extLst>
            </p:cNvPr>
            <p:cNvSpPr/>
            <p:nvPr/>
          </p:nvSpPr>
          <p:spPr>
            <a:xfrm>
              <a:off x="1376154" y="4277343"/>
              <a:ext cx="1417940" cy="8382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745EFD9-AB49-4623-B50A-2069DC175C85}"/>
                </a:ext>
              </a:extLst>
            </p:cNvPr>
            <p:cNvSpPr txBox="1"/>
            <p:nvPr/>
          </p:nvSpPr>
          <p:spPr>
            <a:xfrm>
              <a:off x="1663085" y="4384655"/>
              <a:ext cx="851515"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HHS </a:t>
              </a:r>
            </a:p>
            <a:p>
              <a:pPr algn="ctr"/>
              <a:r>
                <a:rPr lang="en-US">
                  <a:solidFill>
                    <a:schemeClr val="bg1"/>
                  </a:solidFill>
                  <a:effectLst>
                    <a:outerShdw blurRad="38100" dist="38100" dir="2700000" algn="tl">
                      <a:srgbClr val="000000">
                        <a:alpha val="43137"/>
                      </a:srgbClr>
                    </a:outerShdw>
                  </a:effectLst>
                </a:rPr>
                <a:t>OHRP</a:t>
              </a:r>
            </a:p>
          </p:txBody>
        </p:sp>
      </p:grpSp>
      <p:grpSp>
        <p:nvGrpSpPr>
          <p:cNvPr id="27" name="Group 26" descr="HHS OCR">
            <a:extLst>
              <a:ext uri="{FF2B5EF4-FFF2-40B4-BE49-F238E27FC236}">
                <a16:creationId xmlns:a16="http://schemas.microsoft.com/office/drawing/2014/main" id="{19B4896E-0B15-4042-8AE1-10AFA41BC1F8}"/>
              </a:ext>
            </a:extLst>
          </p:cNvPr>
          <p:cNvGrpSpPr/>
          <p:nvPr/>
        </p:nvGrpSpPr>
        <p:grpSpPr>
          <a:xfrm>
            <a:off x="2686687" y="3223316"/>
            <a:ext cx="1417940" cy="838200"/>
            <a:chOff x="1905000" y="3125382"/>
            <a:chExt cx="1417940" cy="838200"/>
          </a:xfrm>
        </p:grpSpPr>
        <p:sp>
          <p:nvSpPr>
            <p:cNvPr id="16" name="Oval 15">
              <a:extLst>
                <a:ext uri="{FF2B5EF4-FFF2-40B4-BE49-F238E27FC236}">
                  <a16:creationId xmlns:a16="http://schemas.microsoft.com/office/drawing/2014/main" id="{03E9065F-EA03-402F-84EB-DD2D8702E577}"/>
                </a:ext>
              </a:extLst>
            </p:cNvPr>
            <p:cNvSpPr/>
            <p:nvPr/>
          </p:nvSpPr>
          <p:spPr>
            <a:xfrm>
              <a:off x="1905000" y="3125382"/>
              <a:ext cx="1417940" cy="8382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219C1B-85D1-4A9F-A0D2-39E3B55E3321}"/>
                </a:ext>
              </a:extLst>
            </p:cNvPr>
            <p:cNvSpPr txBox="1"/>
            <p:nvPr/>
          </p:nvSpPr>
          <p:spPr>
            <a:xfrm>
              <a:off x="2245920" y="3202743"/>
              <a:ext cx="736099"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HHS </a:t>
              </a:r>
            </a:p>
            <a:p>
              <a:pPr algn="ctr"/>
              <a:r>
                <a:rPr lang="en-US">
                  <a:solidFill>
                    <a:schemeClr val="bg1"/>
                  </a:solidFill>
                  <a:effectLst>
                    <a:outerShdw blurRad="38100" dist="38100" dir="2700000" algn="tl">
                      <a:srgbClr val="000000">
                        <a:alpha val="43137"/>
                      </a:srgbClr>
                    </a:outerShdw>
                  </a:effectLst>
                </a:rPr>
                <a:t>OCR</a:t>
              </a:r>
            </a:p>
          </p:txBody>
        </p:sp>
      </p:grpSp>
      <p:grpSp>
        <p:nvGrpSpPr>
          <p:cNvPr id="29" name="Group 28" descr="HHS ORI">
            <a:extLst>
              <a:ext uri="{FF2B5EF4-FFF2-40B4-BE49-F238E27FC236}">
                <a16:creationId xmlns:a16="http://schemas.microsoft.com/office/drawing/2014/main" id="{9488DF23-72F8-485B-980F-D2A4521C0405}"/>
              </a:ext>
            </a:extLst>
          </p:cNvPr>
          <p:cNvGrpSpPr/>
          <p:nvPr/>
        </p:nvGrpSpPr>
        <p:grpSpPr>
          <a:xfrm>
            <a:off x="2935701" y="1912360"/>
            <a:ext cx="1417940" cy="838200"/>
            <a:chOff x="3385908" y="4844952"/>
            <a:chExt cx="1417940" cy="838200"/>
          </a:xfrm>
        </p:grpSpPr>
        <p:sp>
          <p:nvSpPr>
            <p:cNvPr id="22" name="Oval 21">
              <a:extLst>
                <a:ext uri="{FF2B5EF4-FFF2-40B4-BE49-F238E27FC236}">
                  <a16:creationId xmlns:a16="http://schemas.microsoft.com/office/drawing/2014/main" id="{A1CDE569-DFAE-44BC-A32D-72B966B6C333}"/>
                </a:ext>
              </a:extLst>
            </p:cNvPr>
            <p:cNvSpPr/>
            <p:nvPr/>
          </p:nvSpPr>
          <p:spPr>
            <a:xfrm>
              <a:off x="3385908" y="4844952"/>
              <a:ext cx="1417940" cy="8382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788A091B-9DFD-40BD-A9A9-30CE29B72628}"/>
                </a:ext>
              </a:extLst>
            </p:cNvPr>
            <p:cNvSpPr txBox="1"/>
            <p:nvPr/>
          </p:nvSpPr>
          <p:spPr>
            <a:xfrm>
              <a:off x="3735928" y="4985266"/>
              <a:ext cx="736099" cy="646331"/>
            </a:xfrm>
            <a:prstGeom prst="rect">
              <a:avLst/>
            </a:prstGeom>
            <a:noFill/>
          </p:spPr>
          <p:txBody>
            <a:bodyPr wrap="none" rtlCol="0">
              <a:spAutoFit/>
            </a:bodyPr>
            <a:lstStyle/>
            <a:p>
              <a:pPr algn="ctr"/>
              <a:r>
                <a:rPr lang="en-US">
                  <a:solidFill>
                    <a:schemeClr val="bg1"/>
                  </a:solidFill>
                  <a:effectLst>
                    <a:outerShdw blurRad="38100" dist="38100" dir="2700000" algn="tl">
                      <a:srgbClr val="000000">
                        <a:alpha val="43137"/>
                      </a:srgbClr>
                    </a:outerShdw>
                  </a:effectLst>
                </a:rPr>
                <a:t>HHS </a:t>
              </a:r>
            </a:p>
            <a:p>
              <a:pPr algn="ctr"/>
              <a:r>
                <a:rPr lang="en-US">
                  <a:solidFill>
                    <a:schemeClr val="bg1"/>
                  </a:solidFill>
                  <a:effectLst>
                    <a:outerShdw blurRad="38100" dist="38100" dir="2700000" algn="tl">
                      <a:srgbClr val="000000">
                        <a:alpha val="43137"/>
                      </a:srgbClr>
                    </a:outerShdw>
                  </a:effectLst>
                </a:rPr>
                <a:t>ORI</a:t>
              </a:r>
            </a:p>
          </p:txBody>
        </p:sp>
      </p:grpSp>
      <p:pic>
        <p:nvPicPr>
          <p:cNvPr id="35" name="Picture 4">
            <a:extLst>
              <a:ext uri="{FF2B5EF4-FFF2-40B4-BE49-F238E27FC236}">
                <a16:creationId xmlns:a16="http://schemas.microsoft.com/office/drawing/2014/main" id="{0D5A5993-FC7E-4BF8-BA5D-56743B844B75}"/>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9619" y="2120382"/>
            <a:ext cx="1497564" cy="14975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a:extLst>
              <a:ext uri="{FF2B5EF4-FFF2-40B4-BE49-F238E27FC236}">
                <a16:creationId xmlns:a16="http://schemas.microsoft.com/office/drawing/2014/main" id="{B741E0B3-DB68-4BDE-A24F-355D0B9DCE0A}"/>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10626" y="2514813"/>
            <a:ext cx="3023337" cy="50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661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9B60-74AD-45D7-B7A8-9C4568DB0AAD}"/>
              </a:ext>
            </a:extLst>
          </p:cNvPr>
          <p:cNvSpPr>
            <a:spLocks noGrp="1"/>
          </p:cNvSpPr>
          <p:nvPr>
            <p:ph type="title"/>
          </p:nvPr>
        </p:nvSpPr>
        <p:spPr>
          <a:xfrm>
            <a:off x="636319" y="-1334165"/>
            <a:ext cx="10515600" cy="1014132"/>
          </a:xfrm>
        </p:spPr>
        <p:txBody>
          <a:bodyPr/>
          <a:lstStyle/>
          <a:p>
            <a:r>
              <a:rPr lang="en-US"/>
              <a:t>What would you do?</a:t>
            </a:r>
          </a:p>
        </p:txBody>
      </p:sp>
      <p:sp>
        <p:nvSpPr>
          <p:cNvPr id="3" name="Content Placeholder 2">
            <a:extLst>
              <a:ext uri="{FF2B5EF4-FFF2-40B4-BE49-F238E27FC236}">
                <a16:creationId xmlns:a16="http://schemas.microsoft.com/office/drawing/2014/main" id="{6A8457B3-9F14-4CCA-A665-5B8C1B64BEBE}"/>
              </a:ext>
            </a:extLst>
          </p:cNvPr>
          <p:cNvSpPr>
            <a:spLocks noGrp="1"/>
          </p:cNvSpPr>
          <p:nvPr>
            <p:ph idx="1"/>
          </p:nvPr>
        </p:nvSpPr>
        <p:spPr>
          <a:xfrm>
            <a:off x="315687" y="1836059"/>
            <a:ext cx="11669484" cy="2953656"/>
          </a:xfrm>
        </p:spPr>
        <p:txBody>
          <a:bodyPr>
            <a:normAutofit lnSpcReduction="10000"/>
          </a:bodyPr>
          <a:lstStyle/>
          <a:p>
            <a:r>
              <a:rPr lang="en-US"/>
              <a:t>The RIO and the IRB chair coordinate review of all relevant clinical and research records.  </a:t>
            </a:r>
          </a:p>
          <a:p>
            <a:r>
              <a:rPr lang="en-US"/>
              <a:t>After an hour they have found three other cases where the information regarding eligibility criteria on the research intake form does not appear to match that in the patient’s clinical file.</a:t>
            </a:r>
          </a:p>
          <a:p>
            <a:r>
              <a:rPr lang="en-US"/>
              <a:t>They also find several instances where records completed by the same nurse for patients’ follow-up visits to monitor health after conclusion of therapy do not include the subject’s initials, as required by the protocol.</a:t>
            </a:r>
          </a:p>
          <a:p>
            <a:pPr marL="0" indent="0">
              <a:buNone/>
            </a:pPr>
            <a:endParaRPr lang="en-US"/>
          </a:p>
          <a:p>
            <a:pPr lvl="1"/>
            <a:r>
              <a:rPr lang="en-US"/>
              <a:t>Should this matter proceed from assessment to inquiry?</a:t>
            </a:r>
          </a:p>
          <a:p>
            <a:endParaRPr lang="en-US"/>
          </a:p>
        </p:txBody>
      </p:sp>
    </p:spTree>
    <p:extLst>
      <p:ext uri="{BB962C8B-B14F-4D97-AF65-F5344CB8AC3E}">
        <p14:creationId xmlns:p14="http://schemas.microsoft.com/office/powerpoint/2010/main" val="394209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B2D6-591A-475E-8EFD-35EF7AF74B88}"/>
              </a:ext>
            </a:extLst>
          </p:cNvPr>
          <p:cNvSpPr txBox="1">
            <a:spLocks noGrp="1"/>
          </p:cNvSpPr>
          <p:nvPr>
            <p:ph type="title" idx="4294967295"/>
          </p:nvPr>
        </p:nvSpPr>
        <p:spPr>
          <a:xfrm>
            <a:off x="812800" y="2590800"/>
            <a:ext cx="10769600" cy="563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rgbClr val="027BD4"/>
                </a:solidFill>
                <a:effectLst/>
                <a:uLnTx/>
                <a:uFillTx/>
                <a:latin typeface="+mj-lt"/>
                <a:ea typeface="+mj-ea"/>
                <a:cs typeface="+mj-cs"/>
              </a:rPr>
              <a:t>CASE STUDY #2</a:t>
            </a:r>
          </a:p>
        </p:txBody>
      </p:sp>
      <p:sp>
        <p:nvSpPr>
          <p:cNvPr id="2" name="Slide Number Placeholder 1">
            <a:extLst>
              <a:ext uri="{FF2B5EF4-FFF2-40B4-BE49-F238E27FC236}">
                <a16:creationId xmlns:a16="http://schemas.microsoft.com/office/drawing/2014/main" id="{95E071CD-9DFD-4C28-82FB-E03423ABC374}"/>
              </a:ext>
            </a:extLst>
          </p:cNvPr>
          <p:cNvSpPr>
            <a:spLocks noGrp="1"/>
          </p:cNvSpPr>
          <p:nvPr>
            <p:ph type="sldNum" sz="quarter" idx="10"/>
          </p:nvPr>
        </p:nvSpPr>
        <p:spPr/>
        <p:txBody>
          <a:bodyPr/>
          <a:lstStyle/>
          <a:p>
            <a:fld id="{9E0544C4-E35C-7145-8F0C-14E842E56F07}" type="slidenum">
              <a:rPr lang="en-US" smtClean="0"/>
              <a:pPr/>
              <a:t>41</a:t>
            </a:fld>
            <a:endParaRPr lang="en-US"/>
          </a:p>
        </p:txBody>
      </p:sp>
    </p:spTree>
    <p:extLst>
      <p:ext uri="{BB962C8B-B14F-4D97-AF65-F5344CB8AC3E}">
        <p14:creationId xmlns:p14="http://schemas.microsoft.com/office/powerpoint/2010/main" val="3117640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1</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Rebecca RIO informs HHS ORI of a decision to move to investigation after an inquiry into allegations of falsified data in multiple NIH-supported publications belonging to the PI, Dr. Smith. The publications span several years, and Dr. Smith is corresponding author on all of them. </a:t>
            </a:r>
          </a:p>
          <a:p>
            <a:pPr>
              <a:spcBef>
                <a:spcPts val="1200"/>
              </a:spcBef>
              <a:spcAft>
                <a:spcPts val="200"/>
              </a:spcAft>
            </a:pPr>
            <a:r>
              <a:rPr lang="en-US" sz="2400" b="1"/>
              <a:t>The inquiry committee found that the data in question were also used in an NIH grant application that was recently awarded, so the investigation committee will consider those data as well. </a:t>
            </a:r>
          </a:p>
          <a:p>
            <a:pPr marL="0" indent="0">
              <a:spcBef>
                <a:spcPts val="1200"/>
              </a:spcBef>
              <a:spcAft>
                <a:spcPts val="200"/>
              </a:spcAft>
              <a:buNone/>
            </a:pPr>
            <a:endParaRPr lang="en-US" sz="1200" b="1">
              <a:solidFill>
                <a:schemeClr val="accent2"/>
              </a:solidFill>
            </a:endParaRPr>
          </a:p>
          <a:p>
            <a:pPr marL="0" indent="0">
              <a:spcBef>
                <a:spcPts val="1200"/>
              </a:spcBef>
              <a:spcAft>
                <a:spcPts val="200"/>
              </a:spcAft>
              <a:buNone/>
            </a:pPr>
            <a:r>
              <a:rPr lang="en-US" sz="2400" b="1">
                <a:solidFill>
                  <a:schemeClr val="accent2"/>
                </a:solidFill>
              </a:rPr>
              <a:t>	QUESTION: Should Rebecca RIO also inform NIH of the ongoing 	investigation?</a:t>
            </a:r>
          </a:p>
          <a:p>
            <a:pPr marL="0" indent="0">
              <a:spcBef>
                <a:spcPts val="1200"/>
              </a:spcBef>
              <a:spcAft>
                <a:spcPts val="200"/>
              </a:spcAft>
              <a:buNone/>
            </a:pPr>
            <a:endParaRPr lang="en-US" sz="2400" b="1"/>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42</a:t>
            </a:fld>
            <a:endParaRPr lang="en-US"/>
          </a:p>
        </p:txBody>
      </p:sp>
    </p:spTree>
    <p:extLst>
      <p:ext uri="{BB962C8B-B14F-4D97-AF65-F5344CB8AC3E}">
        <p14:creationId xmlns:p14="http://schemas.microsoft.com/office/powerpoint/2010/main" val="1082794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2</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marL="0" indent="0">
              <a:spcBef>
                <a:spcPts val="1200"/>
              </a:spcBef>
              <a:spcAft>
                <a:spcPts val="200"/>
              </a:spcAft>
              <a:buNone/>
            </a:pPr>
            <a:r>
              <a:rPr lang="en-US" sz="2400" b="1"/>
              <a:t>Shortly after the investigation begins, Dr. Smith sends an email to his lab asking that the person responsible for the data falsification come forward immediately to end the investigation. One of the lab members forwards the email to Rebecca RIO.</a:t>
            </a:r>
          </a:p>
          <a:p>
            <a:pPr marL="0" indent="0">
              <a:spcBef>
                <a:spcPts val="1200"/>
              </a:spcBef>
              <a:spcAft>
                <a:spcPts val="200"/>
              </a:spcAft>
              <a:buNone/>
            </a:pPr>
            <a:endParaRPr lang="en-US" sz="2400" b="1"/>
          </a:p>
          <a:p>
            <a:pPr marL="0" indent="0">
              <a:spcBef>
                <a:spcPts val="1200"/>
              </a:spcBef>
              <a:spcAft>
                <a:spcPts val="200"/>
              </a:spcAft>
              <a:buNone/>
            </a:pPr>
            <a:r>
              <a:rPr lang="en-US" sz="2400" b="1">
                <a:solidFill>
                  <a:schemeClr val="accent2"/>
                </a:solidFill>
              </a:rPr>
              <a:t>	QUESTION:  What should Rebecca RIO do about Dr. Smith 	contacting lab members about the investigation?</a:t>
            </a:r>
          </a:p>
          <a:p>
            <a:pPr>
              <a:spcBef>
                <a:spcPts val="1200"/>
              </a:spcBef>
              <a:spcAft>
                <a:spcPts val="200"/>
              </a:spcAft>
            </a:pPr>
            <a:endParaRPr lang="en-US" sz="2400" b="1"/>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43</a:t>
            </a:fld>
            <a:endParaRPr lang="en-US"/>
          </a:p>
        </p:txBody>
      </p:sp>
    </p:spTree>
    <p:extLst>
      <p:ext uri="{BB962C8B-B14F-4D97-AF65-F5344CB8AC3E}">
        <p14:creationId xmlns:p14="http://schemas.microsoft.com/office/powerpoint/2010/main" val="256724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3</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Rebecca RIO reprimands Dr. Smith for attempting to interfere in the research misconduct proceedings.</a:t>
            </a:r>
          </a:p>
          <a:p>
            <a:pPr>
              <a:spcBef>
                <a:spcPts val="1200"/>
              </a:spcBef>
              <a:spcAft>
                <a:spcPts val="200"/>
              </a:spcAft>
            </a:pPr>
            <a:r>
              <a:rPr lang="en-US" sz="2400" b="1"/>
              <a:t>The following week, Dr. Smith asks a few lab members to meet with him privately to discuss the allegation. During this meeting, he pounds his fist on his desk and demands the lab members to tell him who is responsible for the figures in question. When they fail to give him a name, he screams and throws a lab notebook at the wall, narrowly missing their heads. </a:t>
            </a:r>
          </a:p>
          <a:p>
            <a:pPr>
              <a:spcBef>
                <a:spcPts val="1200"/>
              </a:spcBef>
              <a:spcAft>
                <a:spcPts val="200"/>
              </a:spcAft>
            </a:pPr>
            <a:r>
              <a:rPr lang="en-US" sz="2400" b="1"/>
              <a:t>Paula Postdoc calls Rebecca RIO to tell her about Dr. Smith’s questions and his violent behavior.</a:t>
            </a:r>
          </a:p>
          <a:p>
            <a:pPr marL="0" indent="0">
              <a:spcBef>
                <a:spcPts val="1200"/>
              </a:spcBef>
              <a:spcAft>
                <a:spcPts val="200"/>
              </a:spcAft>
              <a:buNone/>
            </a:pPr>
            <a:r>
              <a:rPr lang="en-US" sz="2400" b="1"/>
              <a:t>	</a:t>
            </a:r>
            <a:r>
              <a:rPr lang="en-US" sz="2400" b="1">
                <a:solidFill>
                  <a:schemeClr val="accent2"/>
                </a:solidFill>
              </a:rPr>
              <a:t>QUESTION: To whom should Rebecca RIO report Dr. Smith’s 	violent activity?</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44</a:t>
            </a:fld>
            <a:endParaRPr lang="en-US"/>
          </a:p>
        </p:txBody>
      </p:sp>
    </p:spTree>
    <p:extLst>
      <p:ext uri="{BB962C8B-B14F-4D97-AF65-F5344CB8AC3E}">
        <p14:creationId xmlns:p14="http://schemas.microsoft.com/office/powerpoint/2010/main" val="214313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4</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Rebecca RIO files a report with HR. The HR investigation finds that Dr. Smith bullied his lab members and created a hostile work environment. As a result, university officials place Dr. Smith on Administrative Leave. Dr. Smith is not allowed on campus and is prohibited from communicating with members of his lab. </a:t>
            </a:r>
          </a:p>
          <a:p>
            <a:pPr>
              <a:spcBef>
                <a:spcPts val="1200"/>
              </a:spcBef>
              <a:spcAft>
                <a:spcPts val="200"/>
              </a:spcAft>
            </a:pPr>
            <a:endParaRPr lang="en-US" sz="2400" b="1"/>
          </a:p>
          <a:p>
            <a:pPr marL="0" indent="0">
              <a:spcBef>
                <a:spcPts val="1200"/>
              </a:spcBef>
              <a:spcAft>
                <a:spcPts val="200"/>
              </a:spcAft>
              <a:buNone/>
            </a:pPr>
            <a:r>
              <a:rPr lang="en-US" sz="2400" b="1"/>
              <a:t>	</a:t>
            </a:r>
            <a:r>
              <a:rPr lang="en-US" sz="2400" b="1">
                <a:solidFill>
                  <a:schemeClr val="accent2"/>
                </a:solidFill>
              </a:rPr>
              <a:t>QUESTION: Who needs to be notified about Dr. Smith’s change of 	status? </a:t>
            </a:r>
          </a:p>
          <a:p>
            <a:pPr marL="0" indent="0">
              <a:spcBef>
                <a:spcPts val="1200"/>
              </a:spcBef>
              <a:spcAft>
                <a:spcPts val="200"/>
              </a:spcAft>
              <a:buNone/>
            </a:pPr>
            <a:r>
              <a:rPr lang="en-US" sz="2400" b="1">
                <a:solidFill>
                  <a:schemeClr val="accent2"/>
                </a:solidFill>
              </a:rPr>
              <a:t>	</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45</a:t>
            </a:fld>
            <a:endParaRPr lang="en-US"/>
          </a:p>
        </p:txBody>
      </p:sp>
    </p:spTree>
    <p:extLst>
      <p:ext uri="{BB962C8B-B14F-4D97-AF65-F5344CB8AC3E}">
        <p14:creationId xmlns:p14="http://schemas.microsoft.com/office/powerpoint/2010/main" val="108706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5</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University officials notify NIH of disciplinary actions taken against Dr. Smith in response to bullying and creating a hostile work environment. They have put Paula Postdoc in charge of the NIH project while Dr. Smith is on Administrative Leave.</a:t>
            </a:r>
          </a:p>
          <a:p>
            <a:pPr marL="0" indent="0">
              <a:spcBef>
                <a:spcPts val="1200"/>
              </a:spcBef>
              <a:spcAft>
                <a:spcPts val="200"/>
              </a:spcAft>
              <a:buNone/>
            </a:pPr>
            <a:endParaRPr lang="en-US" sz="2400" b="1"/>
          </a:p>
          <a:p>
            <a:pPr marL="0" indent="0">
              <a:spcBef>
                <a:spcPts val="1200"/>
              </a:spcBef>
              <a:spcAft>
                <a:spcPts val="200"/>
              </a:spcAft>
              <a:buNone/>
            </a:pPr>
            <a:r>
              <a:rPr lang="en-US" sz="2400" b="1"/>
              <a:t>	</a:t>
            </a:r>
            <a:r>
              <a:rPr lang="en-US" sz="2400" b="1">
                <a:solidFill>
                  <a:schemeClr val="accent2"/>
                </a:solidFill>
              </a:rPr>
              <a:t>QUESTION: Can the university decide to make Paula Postdoc the 	PI of the grant?</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46</a:t>
            </a:fld>
            <a:endParaRPr lang="en-US"/>
          </a:p>
        </p:txBody>
      </p:sp>
    </p:spTree>
    <p:extLst>
      <p:ext uri="{BB962C8B-B14F-4D97-AF65-F5344CB8AC3E}">
        <p14:creationId xmlns:p14="http://schemas.microsoft.com/office/powerpoint/2010/main" val="2775460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6</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Rebecca RIO works with the university’s Authorized Organizational Representative to obtain prior approval from NIH for a change in PI on the active award.</a:t>
            </a:r>
          </a:p>
          <a:p>
            <a:pPr>
              <a:spcBef>
                <a:spcPts val="1200"/>
              </a:spcBef>
              <a:spcAft>
                <a:spcPts val="200"/>
              </a:spcAft>
            </a:pPr>
            <a:r>
              <a:rPr lang="en-US" sz="2400" b="1"/>
              <a:t>As the investigation proceeds, it becomes clear that the majority of the raw data for the figures in question are missing. </a:t>
            </a:r>
          </a:p>
          <a:p>
            <a:pPr>
              <a:spcBef>
                <a:spcPts val="1200"/>
              </a:spcBef>
              <a:spcAft>
                <a:spcPts val="200"/>
              </a:spcAft>
            </a:pPr>
            <a:r>
              <a:rPr lang="en-US" sz="2400" b="1"/>
              <a:t>Rebecca RIO and university officials decide to stop drawing down funds on the NIH project because they are uncertain about the authenticity of the data included in the application, and they are concerned that the subsequent research might be affected. </a:t>
            </a:r>
          </a:p>
          <a:p>
            <a:pPr marL="0" indent="0">
              <a:spcBef>
                <a:spcPts val="1200"/>
              </a:spcBef>
              <a:spcAft>
                <a:spcPts val="200"/>
              </a:spcAft>
              <a:buNone/>
            </a:pPr>
            <a:r>
              <a:rPr lang="en-US" sz="2400" b="1"/>
              <a:t>	</a:t>
            </a:r>
            <a:r>
              <a:rPr lang="en-US" sz="2400" b="1">
                <a:solidFill>
                  <a:schemeClr val="accent2"/>
                </a:solidFill>
              </a:rPr>
              <a:t>QUESTION: Who needs to be notified if the university decides to 	stop drawing down funds or to stop spending on the NIH award? </a:t>
            </a:r>
          </a:p>
          <a:p>
            <a:pPr>
              <a:spcBef>
                <a:spcPts val="1200"/>
              </a:spcBef>
              <a:spcAft>
                <a:spcPts val="200"/>
              </a:spcAft>
            </a:pPr>
            <a:endParaRPr lang="en-US" sz="2400" b="1"/>
          </a:p>
          <a:p>
            <a:pPr>
              <a:spcBef>
                <a:spcPts val="1200"/>
              </a:spcBef>
              <a:spcAft>
                <a:spcPts val="200"/>
              </a:spcAft>
            </a:pPr>
            <a:endParaRPr lang="en-US" sz="2400" b="1"/>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47</a:t>
            </a:fld>
            <a:endParaRPr lang="en-US"/>
          </a:p>
        </p:txBody>
      </p:sp>
    </p:spTree>
    <p:extLst>
      <p:ext uri="{BB962C8B-B14F-4D97-AF65-F5344CB8AC3E}">
        <p14:creationId xmlns:p14="http://schemas.microsoft.com/office/powerpoint/2010/main" val="3300351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7</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Several months later, the investigation continues, and Dr. Smith notifies university officials that he has a tentative job offer at a new university out of state. The job offer requires that he bring the NIH grant with him, so Dr. Smith asks his current university to transfer the active NIH grant to his new university. </a:t>
            </a:r>
          </a:p>
          <a:p>
            <a:pPr>
              <a:spcBef>
                <a:spcPts val="1200"/>
              </a:spcBef>
              <a:spcAft>
                <a:spcPts val="200"/>
              </a:spcAft>
            </a:pPr>
            <a:r>
              <a:rPr lang="en-US" sz="2400" b="1"/>
              <a:t>Rebecca RIO and other university officials have reservations about transferring the grant, especially since the data in the application may be unreliable. </a:t>
            </a:r>
          </a:p>
          <a:p>
            <a:pPr>
              <a:spcBef>
                <a:spcPts val="1200"/>
              </a:spcBef>
              <a:spcAft>
                <a:spcPts val="200"/>
              </a:spcAft>
            </a:pPr>
            <a:r>
              <a:rPr lang="en-US" sz="2400" b="1"/>
              <a:t>Dr. Smith mentions that he is contacting a lawyer to make sure his interests are protected. </a:t>
            </a:r>
          </a:p>
          <a:p>
            <a:pPr marL="0" indent="0">
              <a:spcBef>
                <a:spcPts val="1200"/>
              </a:spcBef>
              <a:spcAft>
                <a:spcPts val="200"/>
              </a:spcAft>
              <a:buNone/>
            </a:pPr>
            <a:r>
              <a:rPr lang="en-US" sz="2400" b="1"/>
              <a:t>	</a:t>
            </a:r>
            <a:r>
              <a:rPr lang="en-US" sz="2400" b="1">
                <a:solidFill>
                  <a:schemeClr val="accent2"/>
                </a:solidFill>
              </a:rPr>
              <a:t>QUESTION: What are the university’s options regarding the grant?</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48</a:t>
            </a:fld>
            <a:endParaRPr lang="en-US"/>
          </a:p>
        </p:txBody>
      </p:sp>
    </p:spTree>
    <p:extLst>
      <p:ext uri="{BB962C8B-B14F-4D97-AF65-F5344CB8AC3E}">
        <p14:creationId xmlns:p14="http://schemas.microsoft.com/office/powerpoint/2010/main" val="2906669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8</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The university decides to identify a suitable PI to take over the grant for the remainder of the project. The grant will stay at the university and Dr. Smith’s trainees will continue to be supported.</a:t>
            </a:r>
          </a:p>
          <a:p>
            <a:pPr>
              <a:spcBef>
                <a:spcPts val="1200"/>
              </a:spcBef>
              <a:spcAft>
                <a:spcPts val="200"/>
              </a:spcAft>
            </a:pPr>
            <a:r>
              <a:rPr lang="en-US" sz="2400" b="1"/>
              <a:t>Dr. Smith receives an official job offer from the new university and he immediately resigns from his current university to start his new life, free of research misconduct allegations and investigations. </a:t>
            </a:r>
          </a:p>
          <a:p>
            <a:pPr>
              <a:spcBef>
                <a:spcPts val="1200"/>
              </a:spcBef>
              <a:spcAft>
                <a:spcPts val="200"/>
              </a:spcAft>
            </a:pPr>
            <a:r>
              <a:rPr lang="en-US" sz="2400" b="1"/>
              <a:t>Meanwhile, the investigation at his former university is nearing the end.</a:t>
            </a:r>
          </a:p>
          <a:p>
            <a:pPr marL="0" indent="0">
              <a:spcBef>
                <a:spcPts val="1200"/>
              </a:spcBef>
              <a:spcAft>
                <a:spcPts val="200"/>
              </a:spcAft>
              <a:buNone/>
            </a:pPr>
            <a:r>
              <a:rPr lang="en-US" sz="2400" b="1"/>
              <a:t>	</a:t>
            </a:r>
            <a:r>
              <a:rPr lang="en-US" sz="2400" b="1">
                <a:solidFill>
                  <a:schemeClr val="accent2"/>
                </a:solidFill>
              </a:rPr>
              <a:t>QUESTION: Should Rebecca RIO mention the ongoing investigation 	to the new institution? </a:t>
            </a:r>
          </a:p>
          <a:p>
            <a:pPr marL="0" indent="0">
              <a:spcBef>
                <a:spcPts val="1200"/>
              </a:spcBef>
              <a:spcAft>
                <a:spcPts val="200"/>
              </a:spcAft>
              <a:buNone/>
            </a:pPr>
            <a:r>
              <a:rPr lang="en-US" sz="2400" b="1">
                <a:solidFill>
                  <a:schemeClr val="accent2"/>
                </a:solidFill>
              </a:rPr>
              <a:t>	QUESTION: Should the new university ask Dr. Smith if he is 	currently under investigation or if his former institution made 	findings of research misconduct against him?</a:t>
            </a:r>
          </a:p>
          <a:p>
            <a:pPr marL="0" indent="0">
              <a:spcBef>
                <a:spcPts val="1200"/>
              </a:spcBef>
              <a:spcAft>
                <a:spcPts val="200"/>
              </a:spcAft>
              <a:buNone/>
            </a:pPr>
            <a:r>
              <a:rPr lang="en-US" sz="2400" b="1"/>
              <a:t> </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49</a:t>
            </a:fld>
            <a:endParaRPr lang="en-US"/>
          </a:p>
        </p:txBody>
      </p:sp>
    </p:spTree>
    <p:extLst>
      <p:ext uri="{BB962C8B-B14F-4D97-AF65-F5344CB8AC3E}">
        <p14:creationId xmlns:p14="http://schemas.microsoft.com/office/powerpoint/2010/main" val="372242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E7AC-D80D-4D3A-8372-FABD48AA28FC}"/>
              </a:ext>
            </a:extLst>
          </p:cNvPr>
          <p:cNvSpPr>
            <a:spLocks noGrp="1"/>
          </p:cNvSpPr>
          <p:nvPr>
            <p:ph type="title"/>
          </p:nvPr>
        </p:nvSpPr>
        <p:spPr>
          <a:xfrm>
            <a:off x="1066800" y="228601"/>
            <a:ext cx="10160000" cy="563563"/>
          </a:xfrm>
        </p:spPr>
        <p:txBody>
          <a:bodyPr/>
          <a:lstStyle/>
          <a:p>
            <a:pPr algn="ctr"/>
            <a:r>
              <a:rPr lang="en-US" sz="2800"/>
              <a:t>Overview of NIH Allegation Review Process</a:t>
            </a:r>
          </a:p>
        </p:txBody>
      </p:sp>
      <p:sp>
        <p:nvSpPr>
          <p:cNvPr id="3" name="Slide Number Placeholder 2">
            <a:extLst>
              <a:ext uri="{FF2B5EF4-FFF2-40B4-BE49-F238E27FC236}">
                <a16:creationId xmlns:a16="http://schemas.microsoft.com/office/drawing/2014/main" id="{21771AAC-3040-41A3-9954-826A26C3F9BB}"/>
              </a:ext>
            </a:extLst>
          </p:cNvPr>
          <p:cNvSpPr>
            <a:spLocks noGrp="1"/>
          </p:cNvSpPr>
          <p:nvPr>
            <p:ph type="sldNum" sz="quarter" idx="10"/>
          </p:nvPr>
        </p:nvSpPr>
        <p:spPr>
          <a:xfrm>
            <a:off x="10353996" y="6553201"/>
            <a:ext cx="18288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5" name="TextBox 4" descr="Research&#10;Misconduct&#10;">
            <a:extLst>
              <a:ext uri="{FF2B5EF4-FFF2-40B4-BE49-F238E27FC236}">
                <a16:creationId xmlns:a16="http://schemas.microsoft.com/office/drawing/2014/main" id="{BC08A711-D483-42EB-A401-B7B11EEECFFA}"/>
              </a:ext>
            </a:extLst>
          </p:cNvPr>
          <p:cNvSpPr txBox="1"/>
          <p:nvPr/>
        </p:nvSpPr>
        <p:spPr>
          <a:xfrm>
            <a:off x="3005568" y="1137823"/>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Misconduct</a:t>
            </a:r>
          </a:p>
        </p:txBody>
      </p:sp>
      <p:sp>
        <p:nvSpPr>
          <p:cNvPr id="8" name="TextBox 7" descr="Harassment&#10;">
            <a:extLst>
              <a:ext uri="{FF2B5EF4-FFF2-40B4-BE49-F238E27FC236}">
                <a16:creationId xmlns:a16="http://schemas.microsoft.com/office/drawing/2014/main" id="{F6198392-C139-4496-90DD-43C6B6725124}"/>
              </a:ext>
            </a:extLst>
          </p:cNvPr>
          <p:cNvSpPr txBox="1"/>
          <p:nvPr/>
        </p:nvSpPr>
        <p:spPr>
          <a:xfrm>
            <a:off x="4306905" y="1052095"/>
            <a:ext cx="142859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Harassment</a:t>
            </a:r>
          </a:p>
        </p:txBody>
      </p:sp>
      <p:sp>
        <p:nvSpPr>
          <p:cNvPr id="19" name="TextBox 18" descr="Grant&#10;Fraud&#10;">
            <a:extLst>
              <a:ext uri="{FF2B5EF4-FFF2-40B4-BE49-F238E27FC236}">
                <a16:creationId xmlns:a16="http://schemas.microsoft.com/office/drawing/2014/main" id="{4D7742EC-4AA5-4F8B-A35B-DC7F811B273D}"/>
              </a:ext>
            </a:extLst>
          </p:cNvPr>
          <p:cNvSpPr txBox="1"/>
          <p:nvPr/>
        </p:nvSpPr>
        <p:spPr>
          <a:xfrm>
            <a:off x="5627545" y="1137823"/>
            <a:ext cx="78739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Fraud</a:t>
            </a:r>
          </a:p>
        </p:txBody>
      </p:sp>
      <p:sp>
        <p:nvSpPr>
          <p:cNvPr id="6" name="TextBox 5" descr="Foreign&#10;Interference&#10;">
            <a:extLst>
              <a:ext uri="{FF2B5EF4-FFF2-40B4-BE49-F238E27FC236}">
                <a16:creationId xmlns:a16="http://schemas.microsoft.com/office/drawing/2014/main" id="{5EF3EA5C-4EA1-4EB7-BDD3-62E62578D68C}"/>
              </a:ext>
            </a:extLst>
          </p:cNvPr>
          <p:cNvSpPr txBox="1"/>
          <p:nvPr/>
        </p:nvSpPr>
        <p:spPr>
          <a:xfrm>
            <a:off x="6424120" y="1137823"/>
            <a:ext cx="141577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Foreign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prstClr val="black"/>
                </a:solidFill>
                <a:latin typeface="Arial"/>
                <a:ea typeface="ＭＳ Ｐゴシック"/>
                <a:cs typeface="Arial"/>
              </a:rPr>
              <a:t>Interference</a:t>
            </a:r>
            <a:endParaRPr kumimoji="0" lang="en-US" b="0" i="0" u="none" strike="noStrike" kern="1200" cap="none" spc="0" normalizeH="0" baseline="0" noProof="0">
              <a:ln>
                <a:noFill/>
              </a:ln>
              <a:solidFill>
                <a:prstClr val="black"/>
              </a:solidFill>
              <a:effectLst/>
              <a:uLnTx/>
              <a:uFillTx/>
              <a:latin typeface="Arial"/>
              <a:ea typeface="ＭＳ Ｐゴシック"/>
              <a:cs typeface="Arial"/>
            </a:endParaRPr>
          </a:p>
        </p:txBody>
      </p:sp>
      <p:sp>
        <p:nvSpPr>
          <p:cNvPr id="7" name="TextBox 6" descr="Peer Review &#10;Integrity&#10;">
            <a:extLst>
              <a:ext uri="{FF2B5EF4-FFF2-40B4-BE49-F238E27FC236}">
                <a16:creationId xmlns:a16="http://schemas.microsoft.com/office/drawing/2014/main" id="{716EBFD2-E4DE-400F-A3BA-88E42C0374D8}"/>
              </a:ext>
            </a:extLst>
          </p:cNvPr>
          <p:cNvSpPr txBox="1"/>
          <p:nvPr/>
        </p:nvSpPr>
        <p:spPr>
          <a:xfrm>
            <a:off x="7711625" y="1137823"/>
            <a:ext cx="155683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Peer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Integrity</a:t>
            </a:r>
          </a:p>
        </p:txBody>
      </p:sp>
      <p:cxnSp>
        <p:nvCxnSpPr>
          <p:cNvPr id="10" name="Straight Arrow Connector 9">
            <a:extLst>
              <a:ext uri="{FF2B5EF4-FFF2-40B4-BE49-F238E27FC236}">
                <a16:creationId xmlns:a16="http://schemas.microsoft.com/office/drawing/2014/main" id="{AD1B9969-FED0-467E-8732-587BD8AA4C7E}"/>
              </a:ext>
              <a:ext uri="{C183D7F6-B498-43B3-948B-1728B52AA6E4}">
                <adec:decorative xmlns:adec="http://schemas.microsoft.com/office/drawing/2017/decorative" val="1"/>
              </a:ext>
            </a:extLst>
          </p:cNvPr>
          <p:cNvCxnSpPr>
            <a:cxnSpLocks/>
          </p:cNvCxnSpPr>
          <p:nvPr/>
        </p:nvCxnSpPr>
        <p:spPr>
          <a:xfrm>
            <a:off x="5045595" y="1745320"/>
            <a:ext cx="435350" cy="390313"/>
          </a:xfrm>
          <a:prstGeom prst="straightConnector1">
            <a:avLst/>
          </a:prstGeom>
          <a:noFill/>
          <a:ln w="28575" cap="flat" cmpd="sng" algn="ctr">
            <a:solidFill>
              <a:sysClr val="windowText" lastClr="000000"/>
            </a:solidFill>
            <a:prstDash val="solid"/>
            <a:miter lim="800000"/>
            <a:tailEnd type="triangle"/>
          </a:ln>
          <a:effectLst/>
        </p:spPr>
      </p:cxnSp>
      <p:cxnSp>
        <p:nvCxnSpPr>
          <p:cNvPr id="11" name="Straight Arrow Connector 10">
            <a:extLst>
              <a:ext uri="{FF2B5EF4-FFF2-40B4-BE49-F238E27FC236}">
                <a16:creationId xmlns:a16="http://schemas.microsoft.com/office/drawing/2014/main" id="{B8E5096D-3545-4BFC-9D21-6F81396D15AD}"/>
              </a:ext>
              <a:ext uri="{C183D7F6-B498-43B3-948B-1728B52AA6E4}">
                <adec:decorative xmlns:adec="http://schemas.microsoft.com/office/drawing/2017/decorative" val="1"/>
              </a:ext>
            </a:extLst>
          </p:cNvPr>
          <p:cNvCxnSpPr>
            <a:cxnSpLocks/>
          </p:cNvCxnSpPr>
          <p:nvPr/>
        </p:nvCxnSpPr>
        <p:spPr>
          <a:xfrm>
            <a:off x="4139808" y="1745320"/>
            <a:ext cx="944586" cy="453194"/>
          </a:xfrm>
          <a:prstGeom prst="straightConnector1">
            <a:avLst/>
          </a:prstGeom>
          <a:noFill/>
          <a:ln w="28575" cap="flat" cmpd="sng" algn="ctr">
            <a:solidFill>
              <a:sysClr val="windowText" lastClr="00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E49E4A83-95A9-460E-887D-1B19F670B25E}"/>
              </a:ext>
              <a:ext uri="{C183D7F6-B498-43B3-948B-1728B52AA6E4}">
                <adec:decorative xmlns:adec="http://schemas.microsoft.com/office/drawing/2017/decorative" val="1"/>
              </a:ext>
            </a:extLst>
          </p:cNvPr>
          <p:cNvCxnSpPr>
            <a:cxnSpLocks/>
          </p:cNvCxnSpPr>
          <p:nvPr/>
        </p:nvCxnSpPr>
        <p:spPr>
          <a:xfrm flipH="1">
            <a:off x="6654292" y="1784154"/>
            <a:ext cx="283752" cy="334123"/>
          </a:xfrm>
          <a:prstGeom prst="straightConnector1">
            <a:avLst/>
          </a:prstGeom>
          <a:noFill/>
          <a:ln w="28575" cap="flat" cmpd="sng" algn="ctr">
            <a:solidFill>
              <a:sysClr val="windowText" lastClr="00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E29F2CA5-36D1-43E0-B61D-4398D9E2E57B}"/>
              </a:ext>
              <a:ext uri="{C183D7F6-B498-43B3-948B-1728B52AA6E4}">
                <adec:decorative xmlns:adec="http://schemas.microsoft.com/office/drawing/2017/decorative" val="1"/>
              </a:ext>
            </a:extLst>
          </p:cNvPr>
          <p:cNvCxnSpPr>
            <a:cxnSpLocks/>
          </p:cNvCxnSpPr>
          <p:nvPr/>
        </p:nvCxnSpPr>
        <p:spPr>
          <a:xfrm flipH="1">
            <a:off x="7184783" y="1745320"/>
            <a:ext cx="1023046" cy="414377"/>
          </a:xfrm>
          <a:prstGeom prst="straightConnector1">
            <a:avLst/>
          </a:prstGeom>
          <a:noFill/>
          <a:ln w="28575" cap="flat" cmpd="sng" algn="ctr">
            <a:solidFill>
              <a:sysClr val="windowText" lastClr="000000"/>
            </a:solidFill>
            <a:prstDash val="solid"/>
            <a:miter lim="800000"/>
            <a:tailEnd type="triangle"/>
          </a:ln>
          <a:effectLst/>
        </p:spPr>
      </p:cxnSp>
      <p:cxnSp>
        <p:nvCxnSpPr>
          <p:cNvPr id="20" name="Straight Arrow Connector 19">
            <a:extLst>
              <a:ext uri="{FF2B5EF4-FFF2-40B4-BE49-F238E27FC236}">
                <a16:creationId xmlns:a16="http://schemas.microsoft.com/office/drawing/2014/main" id="{6659FB92-5621-46D6-9A4E-EF8CF1ABEA02}"/>
              </a:ext>
              <a:ext uri="{C183D7F6-B498-43B3-948B-1728B52AA6E4}">
                <adec:decorative xmlns:adec="http://schemas.microsoft.com/office/drawing/2017/decorative" val="1"/>
              </a:ext>
            </a:extLst>
          </p:cNvPr>
          <p:cNvCxnSpPr>
            <a:cxnSpLocks/>
          </p:cNvCxnSpPr>
          <p:nvPr/>
        </p:nvCxnSpPr>
        <p:spPr>
          <a:xfrm flipH="1">
            <a:off x="6011435" y="1735308"/>
            <a:ext cx="1" cy="382969"/>
          </a:xfrm>
          <a:prstGeom prst="straightConnector1">
            <a:avLst/>
          </a:prstGeom>
          <a:noFill/>
          <a:ln w="28575" cap="flat" cmpd="sng" algn="ctr">
            <a:solidFill>
              <a:sysClr val="windowText" lastClr="000000"/>
            </a:solidFill>
            <a:prstDash val="solid"/>
            <a:miter lim="800000"/>
            <a:tailEnd type="triangle"/>
          </a:ln>
          <a:effectLst/>
        </p:spPr>
      </p:cxnSp>
      <p:sp>
        <p:nvSpPr>
          <p:cNvPr id="22" name="TextBox 21" descr="ALLEGATION&#10;ENTRY&#10;">
            <a:extLst>
              <a:ext uri="{FF2B5EF4-FFF2-40B4-BE49-F238E27FC236}">
                <a16:creationId xmlns:a16="http://schemas.microsoft.com/office/drawing/2014/main" id="{73E278C9-F198-470F-A624-AB5422B83320}"/>
              </a:ext>
            </a:extLst>
          </p:cNvPr>
          <p:cNvSpPr txBox="1"/>
          <p:nvPr/>
        </p:nvSpPr>
        <p:spPr>
          <a:xfrm>
            <a:off x="5421418" y="2198432"/>
            <a:ext cx="1471878"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ALLEGATION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ENTRY</a:t>
            </a:r>
          </a:p>
        </p:txBody>
      </p:sp>
      <p:cxnSp>
        <p:nvCxnSpPr>
          <p:cNvPr id="29" name="Straight Arrow Connector 28" descr="Arrow pointing to next box">
            <a:extLst>
              <a:ext uri="{FF2B5EF4-FFF2-40B4-BE49-F238E27FC236}">
                <a16:creationId xmlns:a16="http://schemas.microsoft.com/office/drawing/2014/main" id="{6753ECDE-13C2-41BA-B3A5-6BBBFC73C229}"/>
              </a:ext>
              <a:ext uri="{C183D7F6-B498-43B3-948B-1728B52AA6E4}">
                <adec:decorative xmlns:adec="http://schemas.microsoft.com/office/drawing/2017/decorative" val="0"/>
              </a:ext>
            </a:extLst>
          </p:cNvPr>
          <p:cNvCxnSpPr>
            <a:cxnSpLocks/>
          </p:cNvCxnSpPr>
          <p:nvPr/>
        </p:nvCxnSpPr>
        <p:spPr>
          <a:xfrm>
            <a:off x="6120194" y="2783207"/>
            <a:ext cx="0" cy="355018"/>
          </a:xfrm>
          <a:prstGeom prst="straightConnector1">
            <a:avLst/>
          </a:prstGeom>
          <a:noFill/>
          <a:ln w="28575" cap="flat" cmpd="sng" algn="ctr">
            <a:solidFill>
              <a:sysClr val="windowText" lastClr="000000"/>
            </a:solidFill>
            <a:prstDash val="solid"/>
            <a:miter lim="800000"/>
            <a:tailEnd type="triangle"/>
          </a:ln>
          <a:effectLst/>
        </p:spPr>
      </p:cxnSp>
      <p:sp>
        <p:nvSpPr>
          <p:cNvPr id="91" name="TextBox 90" descr="INITIAL &#10;ASSESSMENT&#10;">
            <a:extLst>
              <a:ext uri="{FF2B5EF4-FFF2-40B4-BE49-F238E27FC236}">
                <a16:creationId xmlns:a16="http://schemas.microsoft.com/office/drawing/2014/main" id="{4B7E49CE-B08F-4680-AB9A-1438300256CC}"/>
              </a:ext>
            </a:extLst>
          </p:cNvPr>
          <p:cNvSpPr txBox="1"/>
          <p:nvPr/>
        </p:nvSpPr>
        <p:spPr>
          <a:xfrm>
            <a:off x="5355558" y="3254507"/>
            <a:ext cx="1582486"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INITIAL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ASSESSMENT</a:t>
            </a:r>
          </a:p>
        </p:txBody>
      </p:sp>
      <p:sp>
        <p:nvSpPr>
          <p:cNvPr id="14" name="Rectangle: Rounded Corners 13">
            <a:extLst>
              <a:ext uri="{FF2B5EF4-FFF2-40B4-BE49-F238E27FC236}">
                <a16:creationId xmlns:a16="http://schemas.microsoft.com/office/drawing/2014/main" id="{E79055B0-AB78-4F25-85DD-514B84C8CA1F}"/>
              </a:ext>
              <a:ext uri="{C183D7F6-B498-43B3-948B-1728B52AA6E4}">
                <adec:decorative xmlns:adec="http://schemas.microsoft.com/office/drawing/2017/decorative" val="1"/>
              </a:ext>
            </a:extLst>
          </p:cNvPr>
          <p:cNvSpPr/>
          <p:nvPr/>
        </p:nvSpPr>
        <p:spPr>
          <a:xfrm>
            <a:off x="5109681" y="2155218"/>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90" name="Rectangle: Rounded Corners 89">
            <a:extLst>
              <a:ext uri="{FF2B5EF4-FFF2-40B4-BE49-F238E27FC236}">
                <a16:creationId xmlns:a16="http://schemas.microsoft.com/office/drawing/2014/main" id="{DED023F1-3C86-4D6B-A6BD-4622985DC94F}"/>
              </a:ext>
              <a:ext uri="{C183D7F6-B498-43B3-948B-1728B52AA6E4}">
                <adec:decorative xmlns:adec="http://schemas.microsoft.com/office/drawing/2017/decorative" val="1"/>
              </a:ext>
            </a:extLst>
          </p:cNvPr>
          <p:cNvSpPr/>
          <p:nvPr/>
        </p:nvSpPr>
        <p:spPr>
          <a:xfrm>
            <a:off x="5099124" y="3222723"/>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cxnSp>
        <p:nvCxnSpPr>
          <p:cNvPr id="92" name="Straight Arrow Connector 91" descr="Arrow pointing to next box">
            <a:extLst>
              <a:ext uri="{FF2B5EF4-FFF2-40B4-BE49-F238E27FC236}">
                <a16:creationId xmlns:a16="http://schemas.microsoft.com/office/drawing/2014/main" id="{CED7A7F9-3EF7-402A-84CA-BB69D32A5CA0}"/>
              </a:ext>
            </a:extLst>
          </p:cNvPr>
          <p:cNvCxnSpPr>
            <a:cxnSpLocks/>
          </p:cNvCxnSpPr>
          <p:nvPr/>
        </p:nvCxnSpPr>
        <p:spPr>
          <a:xfrm>
            <a:off x="6146800" y="3850712"/>
            <a:ext cx="0" cy="355018"/>
          </a:xfrm>
          <a:prstGeom prst="straightConnector1">
            <a:avLst/>
          </a:prstGeom>
          <a:noFill/>
          <a:ln w="28575" cap="flat" cmpd="sng" algn="ctr">
            <a:solidFill>
              <a:sysClr val="windowText" lastClr="000000"/>
            </a:solidFill>
            <a:prstDash val="solid"/>
            <a:miter lim="800000"/>
            <a:tailEnd type="triangle"/>
          </a:ln>
          <a:effectLst/>
        </p:spPr>
      </p:cxnSp>
      <p:grpSp>
        <p:nvGrpSpPr>
          <p:cNvPr id="9" name="Group 8" descr="ACTIONS TO CONSIDER, DEPENDING ON &#10;OUTCOME OF ASSESSMENT&#10;&#10;Contact institution&#10;Remove individual from peer review service&#10;Refer to agency/office with oversight responsibility&#10;Administrative actions&#10;Regulatory actions&#10;">
            <a:extLst>
              <a:ext uri="{FF2B5EF4-FFF2-40B4-BE49-F238E27FC236}">
                <a16:creationId xmlns:a16="http://schemas.microsoft.com/office/drawing/2014/main" id="{B8D5B3FF-9626-4C29-BDC4-1FB813BBC4DF}"/>
              </a:ext>
            </a:extLst>
          </p:cNvPr>
          <p:cNvGrpSpPr/>
          <p:nvPr/>
        </p:nvGrpSpPr>
        <p:grpSpPr>
          <a:xfrm>
            <a:off x="3943940" y="4279901"/>
            <a:ext cx="4516133" cy="2422920"/>
            <a:chOff x="3943940" y="4279901"/>
            <a:chExt cx="4516133" cy="2422920"/>
          </a:xfrm>
        </p:grpSpPr>
        <p:sp>
          <p:nvSpPr>
            <p:cNvPr id="98" name="Rectangle: Rounded Corners 97">
              <a:extLst>
                <a:ext uri="{FF2B5EF4-FFF2-40B4-BE49-F238E27FC236}">
                  <a16:creationId xmlns:a16="http://schemas.microsoft.com/office/drawing/2014/main" id="{3A464091-D6D8-4691-8686-E7FCA0DA644B}"/>
                </a:ext>
              </a:extLst>
            </p:cNvPr>
            <p:cNvSpPr/>
            <p:nvPr/>
          </p:nvSpPr>
          <p:spPr>
            <a:xfrm>
              <a:off x="3943940" y="4279901"/>
              <a:ext cx="4449731" cy="2273300"/>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23" name="TextBox 122">
              <a:extLst>
                <a:ext uri="{FF2B5EF4-FFF2-40B4-BE49-F238E27FC236}">
                  <a16:creationId xmlns:a16="http://schemas.microsoft.com/office/drawing/2014/main" id="{E31DDF0A-AA57-4B61-99C9-9DAE0FFE7F4F}"/>
                </a:ext>
              </a:extLst>
            </p:cNvPr>
            <p:cNvSpPr txBox="1"/>
            <p:nvPr/>
          </p:nvSpPr>
          <p:spPr>
            <a:xfrm>
              <a:off x="4010323" y="4886939"/>
              <a:ext cx="4449750" cy="1815882"/>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Contact institution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Remove individual from peer review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Refer to agency/office with oversight responsibility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Administrative actions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Regulatory actions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ＭＳ Ｐゴシック"/>
                <a:cs typeface="Arial"/>
              </a:endParaRPr>
            </a:p>
          </p:txBody>
        </p:sp>
        <p:sp>
          <p:nvSpPr>
            <p:cNvPr id="4" name="TextBox 3" descr="&#10;">
              <a:extLst>
                <a:ext uri="{FF2B5EF4-FFF2-40B4-BE49-F238E27FC236}">
                  <a16:creationId xmlns:a16="http://schemas.microsoft.com/office/drawing/2014/main" id="{3C2C48ED-4B3D-4CE2-997D-61B6992D2E46}"/>
                </a:ext>
              </a:extLst>
            </p:cNvPr>
            <p:cNvSpPr txBox="1"/>
            <p:nvPr/>
          </p:nvSpPr>
          <p:spPr>
            <a:xfrm>
              <a:off x="3974323" y="4359632"/>
              <a:ext cx="4366067"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ACTIONS TO CONSIDER, DEPENDING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OUTCOME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ＭＳ Ｐゴシック"/>
                <a:cs typeface="Arial"/>
              </a:endParaRPr>
            </a:p>
          </p:txBody>
        </p:sp>
      </p:grpSp>
    </p:spTree>
    <p:extLst>
      <p:ext uri="{BB962C8B-B14F-4D97-AF65-F5344CB8AC3E}">
        <p14:creationId xmlns:p14="http://schemas.microsoft.com/office/powerpoint/2010/main" val="1282672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9</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The investigation is complete a few months later. The investigation committee was unable to determine who was responsible for falsified/fabricated data in 7 NIH-supported publications and two grant applications (including the active award). The deciding official agrees with the committee that the publications should be retracted.</a:t>
            </a:r>
          </a:p>
          <a:p>
            <a:pPr>
              <a:spcBef>
                <a:spcPts val="1200"/>
              </a:spcBef>
              <a:spcAft>
                <a:spcPts val="200"/>
              </a:spcAft>
            </a:pPr>
            <a:r>
              <a:rPr lang="en-US" sz="2400" b="1"/>
              <a:t>The report notes concerns about data management practices in Dr. Smith’s lab. In particular, the raw data for the figures could not be located. </a:t>
            </a:r>
          </a:p>
          <a:p>
            <a:pPr>
              <a:spcBef>
                <a:spcPts val="1200"/>
              </a:spcBef>
              <a:spcAft>
                <a:spcPts val="200"/>
              </a:spcAft>
            </a:pPr>
            <a:r>
              <a:rPr lang="en-US" sz="2400" b="1"/>
              <a:t>The reports also notes that Dr. Smith’s inclusion of falsified/fabricated data in an NIH grant application constitutes recklessness.</a:t>
            </a:r>
          </a:p>
          <a:p>
            <a:pPr marL="0" indent="0">
              <a:spcBef>
                <a:spcPts val="1200"/>
              </a:spcBef>
              <a:spcAft>
                <a:spcPts val="200"/>
              </a:spcAft>
              <a:buNone/>
            </a:pPr>
            <a:r>
              <a:rPr lang="en-US" sz="2400" b="1"/>
              <a:t>	</a:t>
            </a:r>
            <a:r>
              <a:rPr lang="en-US" sz="2400" b="1">
                <a:solidFill>
                  <a:schemeClr val="accent2"/>
                </a:solidFill>
              </a:rPr>
              <a:t>QUESTION:  To whom should Rebecca RIO send the report?</a:t>
            </a:r>
          </a:p>
          <a:p>
            <a:pPr marL="0" indent="0">
              <a:spcBef>
                <a:spcPts val="1200"/>
              </a:spcBef>
              <a:spcAft>
                <a:spcPts val="200"/>
              </a:spcAft>
              <a:buNone/>
            </a:pPr>
            <a:r>
              <a:rPr lang="en-US" sz="2400" b="1">
                <a:solidFill>
                  <a:schemeClr val="accent2"/>
                </a:solidFill>
              </a:rPr>
              <a:t>	</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50</a:t>
            </a:fld>
            <a:endParaRPr lang="en-US"/>
          </a:p>
        </p:txBody>
      </p:sp>
    </p:spTree>
    <p:extLst>
      <p:ext uri="{BB962C8B-B14F-4D97-AF65-F5344CB8AC3E}">
        <p14:creationId xmlns:p14="http://schemas.microsoft.com/office/powerpoint/2010/main" val="2012079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Part 10</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HHS ORI receives the investigation report and notifies the NIH of the data retention concerns identified by the investigation committee. </a:t>
            </a:r>
          </a:p>
          <a:p>
            <a:pPr>
              <a:spcBef>
                <a:spcPts val="1200"/>
              </a:spcBef>
              <a:spcAft>
                <a:spcPts val="200"/>
              </a:spcAft>
            </a:pPr>
            <a:r>
              <a:rPr lang="en-US" sz="2400" b="1"/>
              <a:t>Rebecca RIO then emails the NIH RIO about the investigation committee’s findings and provides a list of affected publications and grant applications along with details of the findings.</a:t>
            </a:r>
          </a:p>
          <a:p>
            <a:pPr marL="0" indent="0">
              <a:spcBef>
                <a:spcPts val="1200"/>
              </a:spcBef>
              <a:spcAft>
                <a:spcPts val="200"/>
              </a:spcAft>
              <a:buNone/>
            </a:pPr>
            <a:r>
              <a:rPr lang="en-US" sz="2400" b="1">
                <a:solidFill>
                  <a:schemeClr val="accent2"/>
                </a:solidFill>
              </a:rPr>
              <a:t>	</a:t>
            </a:r>
          </a:p>
          <a:p>
            <a:pPr marL="0" indent="0">
              <a:spcBef>
                <a:spcPts val="1200"/>
              </a:spcBef>
              <a:spcAft>
                <a:spcPts val="200"/>
              </a:spcAft>
              <a:buNone/>
            </a:pPr>
            <a:r>
              <a:rPr lang="en-US" sz="2400" b="1">
                <a:solidFill>
                  <a:schemeClr val="accent2"/>
                </a:solidFill>
              </a:rPr>
              <a:t>	QUESTION:  Should the university consider returning funds to NIH?</a:t>
            </a:r>
          </a:p>
          <a:p>
            <a:pPr marL="0" indent="0">
              <a:spcBef>
                <a:spcPts val="1200"/>
              </a:spcBef>
              <a:spcAft>
                <a:spcPts val="200"/>
              </a:spcAft>
              <a:buNone/>
            </a:pPr>
            <a:r>
              <a:rPr lang="en-US" sz="2400" b="1"/>
              <a:t>	</a:t>
            </a:r>
            <a:r>
              <a:rPr lang="en-US" sz="2400" b="1">
                <a:solidFill>
                  <a:schemeClr val="accent2"/>
                </a:solidFill>
              </a:rPr>
              <a:t>QUESTION:  What are some actions that NIH might take in 	response to Rebecca RIO’s notification?  </a:t>
            </a:r>
          </a:p>
          <a:p>
            <a:pPr marL="0" indent="0">
              <a:spcBef>
                <a:spcPts val="1200"/>
              </a:spcBef>
              <a:spcAft>
                <a:spcPts val="200"/>
              </a:spcAft>
              <a:buNone/>
            </a:pPr>
            <a:endParaRPr lang="en-US" sz="2400" b="1"/>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fld id="{60583324-AE1C-3546-A724-4BA4670D7901}" type="slidenum">
              <a:rPr lang="en-US" smtClean="0"/>
              <a:pPr/>
              <a:t>51</a:t>
            </a:fld>
            <a:endParaRPr lang="en-US"/>
          </a:p>
        </p:txBody>
      </p:sp>
    </p:spTree>
    <p:extLst>
      <p:ext uri="{BB962C8B-B14F-4D97-AF65-F5344CB8AC3E}">
        <p14:creationId xmlns:p14="http://schemas.microsoft.com/office/powerpoint/2010/main" val="2064557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2D85-31C1-4CE5-AA37-13EA419716C6}"/>
              </a:ext>
            </a:extLst>
          </p:cNvPr>
          <p:cNvSpPr>
            <a:spLocks noGrp="1"/>
          </p:cNvSpPr>
          <p:nvPr>
            <p:ph type="title"/>
          </p:nvPr>
        </p:nvSpPr>
        <p:spPr>
          <a:xfrm>
            <a:off x="1050270" y="228601"/>
            <a:ext cx="10160000" cy="563563"/>
          </a:xfrm>
        </p:spPr>
        <p:txBody>
          <a:bodyPr/>
          <a:lstStyle/>
          <a:p>
            <a:pPr algn="ctr"/>
            <a:r>
              <a:rPr lang="en-US"/>
              <a:t>Policy References for Case Study #2</a:t>
            </a:r>
          </a:p>
        </p:txBody>
      </p:sp>
      <p:sp>
        <p:nvSpPr>
          <p:cNvPr id="3" name="Content Placeholder 2">
            <a:extLst>
              <a:ext uri="{FF2B5EF4-FFF2-40B4-BE49-F238E27FC236}">
                <a16:creationId xmlns:a16="http://schemas.microsoft.com/office/drawing/2014/main" id="{BA3BEC6D-EE7C-423B-B939-0773436D219C}"/>
              </a:ext>
            </a:extLst>
          </p:cNvPr>
          <p:cNvSpPr>
            <a:spLocks noGrp="1"/>
          </p:cNvSpPr>
          <p:nvPr>
            <p:ph idx="1"/>
          </p:nvPr>
        </p:nvSpPr>
        <p:spPr/>
        <p:txBody>
          <a:bodyPr/>
          <a:lstStyle/>
          <a:p>
            <a:pPr>
              <a:spcBef>
                <a:spcPts val="1200"/>
              </a:spcBef>
              <a:spcAft>
                <a:spcPts val="200"/>
              </a:spcAft>
              <a:buFont typeface="Arial" panose="020B0604020202020204" pitchFamily="34" charset="0"/>
              <a:buChar char="•"/>
            </a:pPr>
            <a:r>
              <a:rPr lang="en-US" sz="2400" b="1">
                <a:hlinkClick r:id="rId2"/>
              </a:rPr>
              <a:t>NIH GPS 8.1.3 Requests for Prior Approval</a:t>
            </a:r>
            <a:r>
              <a:rPr lang="en-US" sz="2400" b="1"/>
              <a:t>         </a:t>
            </a:r>
            <a:endParaRPr lang="en-US" sz="2400" b="1">
              <a:hlinkClick r:id="rId3"/>
            </a:endParaRPr>
          </a:p>
          <a:p>
            <a:pPr>
              <a:spcBef>
                <a:spcPts val="1200"/>
              </a:spcBef>
              <a:spcAft>
                <a:spcPts val="200"/>
              </a:spcAft>
              <a:buFont typeface="Arial" panose="020B0604020202020204" pitchFamily="34" charset="0"/>
              <a:buChar char="•"/>
            </a:pPr>
            <a:r>
              <a:rPr lang="en-US" sz="2400" b="1">
                <a:hlinkClick r:id="rId3"/>
              </a:rPr>
              <a:t>NIH GPS 8.1.2.6 Change in Status, Including Absence of PD/PI and Other Senior/Key Personnel Named in the </a:t>
            </a:r>
            <a:r>
              <a:rPr lang="en-US" sz="2400" b="1" err="1">
                <a:hlinkClick r:id="rId3"/>
              </a:rPr>
              <a:t>NoA</a:t>
            </a:r>
            <a:endParaRPr lang="en-US" sz="2400" b="1"/>
          </a:p>
          <a:p>
            <a:pPr>
              <a:spcBef>
                <a:spcPts val="1200"/>
              </a:spcBef>
              <a:spcAft>
                <a:spcPts val="200"/>
              </a:spcAft>
              <a:buFont typeface="Arial" panose="020B0604020202020204" pitchFamily="34" charset="0"/>
              <a:buChar char="•"/>
            </a:pPr>
            <a:r>
              <a:rPr lang="en-US" sz="2400" b="1">
                <a:hlinkClick r:id="rId4"/>
              </a:rPr>
              <a:t>NOT-OD-22-129: Updated Requirements for NIH Notification of Removal or Disciplinary Action Involving Program Directors/Principal Investigators or other Senior/Key Personnel</a:t>
            </a:r>
            <a:endParaRPr lang="en-US" sz="2400" b="1"/>
          </a:p>
          <a:p>
            <a:pPr>
              <a:spcBef>
                <a:spcPts val="1200"/>
              </a:spcBef>
              <a:spcAft>
                <a:spcPts val="200"/>
              </a:spcAft>
              <a:buFont typeface="Arial" panose="020B0604020202020204" pitchFamily="34" charset="0"/>
              <a:buChar char="•"/>
            </a:pPr>
            <a:r>
              <a:rPr lang="en-US" sz="2400" b="1">
                <a:hlinkClick r:id="rId5"/>
              </a:rPr>
              <a:t>GPS 8.1 Changes in Project and Budget</a:t>
            </a:r>
            <a:endParaRPr lang="en-US" sz="2400" b="1"/>
          </a:p>
          <a:p>
            <a:pPr>
              <a:spcBef>
                <a:spcPts val="1200"/>
              </a:spcBef>
              <a:spcAft>
                <a:spcPts val="200"/>
              </a:spcAft>
            </a:pPr>
            <a:r>
              <a:rPr lang="en-US" sz="2400" b="1">
                <a:hlinkClick r:id="rId6"/>
              </a:rPr>
              <a:t>NIH GPS 8.1.2.5 Change in Scope</a:t>
            </a:r>
            <a:r>
              <a:rPr lang="en-US" sz="2400" b="1"/>
              <a:t>      </a:t>
            </a:r>
          </a:p>
          <a:p>
            <a:pPr>
              <a:spcBef>
                <a:spcPts val="1200"/>
              </a:spcBef>
              <a:spcAft>
                <a:spcPts val="200"/>
              </a:spcAft>
            </a:pPr>
            <a:r>
              <a:rPr lang="en-US" sz="2400" b="1">
                <a:hlinkClick r:id="rId7"/>
              </a:rPr>
              <a:t>NIH GPS 8.1.2.7 Change of Recipient Organization</a:t>
            </a:r>
            <a:endParaRPr lang="en-US" sz="2400" b="1"/>
          </a:p>
          <a:p>
            <a:pPr>
              <a:spcBef>
                <a:spcPts val="1200"/>
              </a:spcBef>
              <a:spcAft>
                <a:spcPts val="200"/>
              </a:spcAft>
              <a:buFont typeface="Arial" panose="020B0604020202020204" pitchFamily="34" charset="0"/>
              <a:buChar char="•"/>
            </a:pPr>
            <a:endParaRPr lang="en-US" sz="2400" b="1"/>
          </a:p>
          <a:p>
            <a:pPr>
              <a:spcBef>
                <a:spcPts val="1200"/>
              </a:spcBef>
              <a:spcAft>
                <a:spcPts val="200"/>
              </a:spcAft>
              <a:buFont typeface="Arial" panose="020B0604020202020204" pitchFamily="34" charset="0"/>
              <a:buChar char="•"/>
            </a:pPr>
            <a:endParaRPr lang="en-US" sz="2400" b="1"/>
          </a:p>
          <a:p>
            <a:endParaRPr lang="en-US" sz="2400"/>
          </a:p>
        </p:txBody>
      </p:sp>
      <p:sp>
        <p:nvSpPr>
          <p:cNvPr id="4" name="Slide Number Placeholder 3">
            <a:extLst>
              <a:ext uri="{FF2B5EF4-FFF2-40B4-BE49-F238E27FC236}">
                <a16:creationId xmlns:a16="http://schemas.microsoft.com/office/drawing/2014/main" id="{DBBC0D28-E9AD-4F71-885D-C8B23CD2D45E}"/>
              </a:ext>
            </a:extLst>
          </p:cNvPr>
          <p:cNvSpPr>
            <a:spLocks noGrp="1"/>
          </p:cNvSpPr>
          <p:nvPr>
            <p:ph type="sldNum" sz="quarter" idx="10"/>
          </p:nvPr>
        </p:nvSpPr>
        <p:spPr/>
        <p:txBody>
          <a:bodyPr/>
          <a:lstStyle/>
          <a:p>
            <a:fld id="{60583324-AE1C-3546-A724-4BA4670D7901}" type="slidenum">
              <a:rPr lang="en-US" smtClean="0"/>
              <a:pPr/>
              <a:t>52</a:t>
            </a:fld>
            <a:endParaRPr lang="en-US"/>
          </a:p>
        </p:txBody>
      </p:sp>
    </p:spTree>
    <p:extLst>
      <p:ext uri="{BB962C8B-B14F-4D97-AF65-F5344CB8AC3E}">
        <p14:creationId xmlns:p14="http://schemas.microsoft.com/office/powerpoint/2010/main" val="1234399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FD39D-1853-46F5-9609-C569172A6161}"/>
              </a:ext>
            </a:extLst>
          </p:cNvPr>
          <p:cNvSpPr>
            <a:spLocks noGrp="1"/>
          </p:cNvSpPr>
          <p:nvPr>
            <p:ph type="title" idx="4294967295"/>
          </p:nvPr>
        </p:nvSpPr>
        <p:spPr>
          <a:xfrm>
            <a:off x="1524000" y="-563563"/>
            <a:ext cx="10160000" cy="563563"/>
          </a:xfrm>
        </p:spPr>
        <p:txBody>
          <a:bodyPr vert="horz" wrap="square" lIns="91440" tIns="45720" rIns="91440" bIns="45720" numCol="1" anchor="b" anchorCtr="0" compatLnSpc="1">
            <a:prstTxWarp prst="textNoShape">
              <a:avLst/>
            </a:prstTxWarp>
          </a:bodyPr>
          <a:lstStyle/>
          <a:p>
            <a:r>
              <a:rPr lang="en-US"/>
              <a:t>NIH Research Integrity Home Page</a:t>
            </a:r>
          </a:p>
        </p:txBody>
      </p:sp>
      <p:sp>
        <p:nvSpPr>
          <p:cNvPr id="2" name="Slide Number Placeholder 1">
            <a:extLst>
              <a:ext uri="{FF2B5EF4-FFF2-40B4-BE49-F238E27FC236}">
                <a16:creationId xmlns:a16="http://schemas.microsoft.com/office/drawing/2014/main" id="{C8053B4A-A065-4193-996B-496458C2E4AC}"/>
              </a:ext>
            </a:extLst>
          </p:cNvPr>
          <p:cNvSpPr>
            <a:spLocks noGrp="1"/>
          </p:cNvSpPr>
          <p:nvPr>
            <p:ph type="sldNum" sz="quarter" idx="10"/>
          </p:nvPr>
        </p:nvSpPr>
        <p:spPr/>
        <p:txBody>
          <a:bodyPr/>
          <a:lstStyle/>
          <a:p>
            <a:fld id="{9E0544C4-E35C-7145-8F0C-14E842E56F07}" type="slidenum">
              <a:rPr lang="en-US" smtClean="0"/>
              <a:pPr/>
              <a:t>53</a:t>
            </a:fld>
            <a:endParaRPr lang="en-US"/>
          </a:p>
        </p:txBody>
      </p:sp>
      <p:pic>
        <p:nvPicPr>
          <p:cNvPr id="4" name="Picture 3" descr="Screenshot of the NIH grants website on Research Integrity.">
            <a:extLst>
              <a:ext uri="{FF2B5EF4-FFF2-40B4-BE49-F238E27FC236}">
                <a16:creationId xmlns:a16="http://schemas.microsoft.com/office/drawing/2014/main" id="{85C6D7F7-42EF-4AD3-95F2-E0E6DE99C1E0}"/>
              </a:ext>
            </a:extLst>
          </p:cNvPr>
          <p:cNvPicPr>
            <a:picLocks noChangeAspect="1"/>
          </p:cNvPicPr>
          <p:nvPr/>
        </p:nvPicPr>
        <p:blipFill>
          <a:blip r:embed="rId2"/>
          <a:stretch>
            <a:fillRect/>
          </a:stretch>
        </p:blipFill>
        <p:spPr>
          <a:xfrm>
            <a:off x="0" y="13413"/>
            <a:ext cx="12192000" cy="6831173"/>
          </a:xfrm>
          <a:prstGeom prst="rect">
            <a:avLst/>
          </a:prstGeom>
        </p:spPr>
      </p:pic>
      <p:sp>
        <p:nvSpPr>
          <p:cNvPr id="5" name="TextBox 4">
            <a:extLst>
              <a:ext uri="{FF2B5EF4-FFF2-40B4-BE49-F238E27FC236}">
                <a16:creationId xmlns:a16="http://schemas.microsoft.com/office/drawing/2014/main" id="{32DF4253-5491-4A65-B946-8BB931443FEF}"/>
              </a:ext>
            </a:extLst>
          </p:cNvPr>
          <p:cNvSpPr txBox="1"/>
          <p:nvPr/>
        </p:nvSpPr>
        <p:spPr>
          <a:xfrm>
            <a:off x="1515259" y="42864"/>
            <a:ext cx="9161482" cy="523220"/>
          </a:xfrm>
          <a:prstGeom prst="rect">
            <a:avLst/>
          </a:prstGeom>
          <a:solidFill>
            <a:schemeClr val="bg1"/>
          </a:solid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ＭＳ Ｐゴシック"/>
                <a:cs typeface="Arial"/>
              </a:rPr>
              <a:t>https://grants.nih.gov/policy/research_integrity/index.htm</a:t>
            </a:r>
          </a:p>
        </p:txBody>
      </p:sp>
    </p:spTree>
    <p:extLst>
      <p:ext uri="{BB962C8B-B14F-4D97-AF65-F5344CB8AC3E}">
        <p14:creationId xmlns:p14="http://schemas.microsoft.com/office/powerpoint/2010/main" val="4198845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B364-2563-4F54-8D9D-B0C94F6E4087}"/>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a:t>Got Questions? Ask ORI.</a:t>
            </a:r>
          </a:p>
        </p:txBody>
      </p:sp>
      <p:pic>
        <p:nvPicPr>
          <p:cNvPr id="4" name="Picture 3" descr="Got Questions? Ask ORI.&#10;email us at AskORI@hhs.gov if you have questions about ORI,"/>
          <p:cNvPicPr>
            <a:picLocks noChangeAspect="1"/>
          </p:cNvPicPr>
          <p:nvPr/>
        </p:nvPicPr>
        <p:blipFill>
          <a:blip r:embed="rId2"/>
          <a:stretch>
            <a:fillRect/>
          </a:stretch>
        </p:blipFill>
        <p:spPr>
          <a:xfrm>
            <a:off x="1587063" y="283570"/>
            <a:ext cx="7924800" cy="5519342"/>
          </a:xfrm>
          <a:prstGeom prst="rect">
            <a:avLst/>
          </a:prstGeom>
          <a:ln>
            <a:solidFill>
              <a:schemeClr val="tx1"/>
            </a:solidFill>
          </a:ln>
        </p:spPr>
      </p:pic>
      <p:pic>
        <p:nvPicPr>
          <p:cNvPr id="3" name="Picture 2" descr="ORI_logo-round4-4"/>
          <p:cNvPicPr>
            <a:picLocks noChangeAspect="1" noChangeArrowheads="1"/>
          </p:cNvPicPr>
          <p:nvPr/>
        </p:nvPicPr>
        <p:blipFill>
          <a:blip r:embed="rId3" cstate="print"/>
          <a:srcRect l="3305" t="8815" r="5785" b="16254"/>
          <a:stretch>
            <a:fillRect/>
          </a:stretch>
        </p:blipFill>
        <p:spPr bwMode="auto">
          <a:xfrm>
            <a:off x="9343641" y="6041362"/>
            <a:ext cx="2444660" cy="664237"/>
          </a:xfrm>
          <a:prstGeom prst="rect">
            <a:avLst/>
          </a:prstGeom>
          <a:noFill/>
          <a:ln w="9525">
            <a:noFill/>
            <a:miter lim="800000"/>
            <a:headEnd/>
            <a:tailEnd/>
          </a:ln>
        </p:spPr>
      </p:pic>
    </p:spTree>
    <p:extLst>
      <p:ext uri="{BB962C8B-B14F-4D97-AF65-F5344CB8AC3E}">
        <p14:creationId xmlns:p14="http://schemas.microsoft.com/office/powerpoint/2010/main" val="470606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CB1B-DD73-45F6-A3E0-8C04A323F7E8}"/>
              </a:ext>
            </a:extLst>
          </p:cNvPr>
          <p:cNvSpPr>
            <a:spLocks noGrp="1"/>
          </p:cNvSpPr>
          <p:nvPr>
            <p:ph type="ctrTitle"/>
          </p:nvPr>
        </p:nvSpPr>
        <p:spPr/>
        <p:txBody>
          <a:bodyPr/>
          <a:lstStyle/>
          <a:p>
            <a:pPr algn="ctr"/>
            <a:r>
              <a:rPr lang="en-US" sz="4800">
                <a:solidFill>
                  <a:srgbClr val="027BD4"/>
                </a:solidFill>
              </a:rPr>
              <a:t>THANK YOU!</a:t>
            </a:r>
          </a:p>
        </p:txBody>
      </p:sp>
      <p:sp>
        <p:nvSpPr>
          <p:cNvPr id="4" name="Slide Number Placeholder 3">
            <a:extLst>
              <a:ext uri="{FF2B5EF4-FFF2-40B4-BE49-F238E27FC236}">
                <a16:creationId xmlns:a16="http://schemas.microsoft.com/office/drawing/2014/main" id="{10C0D6D1-7639-440E-9ECC-2979D5BCF1DE}"/>
              </a:ext>
            </a:extLst>
          </p:cNvPr>
          <p:cNvSpPr>
            <a:spLocks noGrp="1"/>
          </p:cNvSpPr>
          <p:nvPr>
            <p:ph type="sldNum" sz="quarter" idx="10"/>
          </p:nvPr>
        </p:nvSpPr>
        <p:spPr/>
        <p:txBody>
          <a:bodyPr/>
          <a:lstStyle/>
          <a:p>
            <a:fld id="{CF82AFAF-5A4B-5C47-B403-1AB532082E29}" type="slidenum">
              <a:rPr lang="en-US" smtClean="0"/>
              <a:pPr/>
              <a:t>55</a:t>
            </a:fld>
            <a:endParaRPr lang="en-US"/>
          </a:p>
        </p:txBody>
      </p:sp>
    </p:spTree>
    <p:extLst>
      <p:ext uri="{BB962C8B-B14F-4D97-AF65-F5344CB8AC3E}">
        <p14:creationId xmlns:p14="http://schemas.microsoft.com/office/powerpoint/2010/main" val="328252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854" y="2211437"/>
            <a:ext cx="10363200" cy="1470025"/>
          </a:xfrm>
        </p:spPr>
        <p:txBody>
          <a:bodyPr/>
          <a:lstStyle/>
          <a:p>
            <a:r>
              <a:rPr lang="en-US"/>
              <a:t>Research Misconduct and Detrimental Research Practices</a:t>
            </a:r>
          </a:p>
        </p:txBody>
      </p:sp>
      <p:sp>
        <p:nvSpPr>
          <p:cNvPr id="3" name="Subtitle 2"/>
          <p:cNvSpPr>
            <a:spLocks noGrp="1"/>
          </p:cNvSpPr>
          <p:nvPr>
            <p:ph type="subTitle" idx="1"/>
          </p:nvPr>
        </p:nvSpPr>
        <p:spPr>
          <a:xfrm>
            <a:off x="1026109" y="4081719"/>
            <a:ext cx="8534400" cy="1583975"/>
          </a:xfrm>
        </p:spPr>
        <p:txBody>
          <a:bodyPr>
            <a:normAutofit/>
          </a:bodyPr>
          <a:lstStyle/>
          <a:p>
            <a:r>
              <a:rPr lang="en-US" sz="2000"/>
              <a:t>Ranjini Ambalavanar, Ph.D.</a:t>
            </a:r>
          </a:p>
          <a:p>
            <a:r>
              <a:rPr lang="en-US" sz="2000"/>
              <a:t>Division of Investigative Oversight (DIO)</a:t>
            </a:r>
          </a:p>
          <a:p>
            <a:r>
              <a:rPr lang="en-US" sz="2000"/>
              <a:t>Office of Research Integrity (ORI)</a:t>
            </a:r>
          </a:p>
          <a:p>
            <a:r>
              <a:rPr lang="en-US" sz="2000"/>
              <a:t>October 2022</a:t>
            </a:r>
          </a:p>
        </p:txBody>
      </p:sp>
    </p:spTree>
    <p:extLst>
      <p:ext uri="{BB962C8B-B14F-4D97-AF65-F5344CB8AC3E}">
        <p14:creationId xmlns:p14="http://schemas.microsoft.com/office/powerpoint/2010/main" val="209300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66" y="336257"/>
            <a:ext cx="6914725" cy="596610"/>
          </a:xfrm>
        </p:spPr>
        <p:txBody>
          <a:bodyPr>
            <a:normAutofit/>
          </a:bodyPr>
          <a:lstStyle/>
          <a:p>
            <a:r>
              <a:rPr lang="en-US">
                <a:solidFill>
                  <a:schemeClr val="tx1"/>
                </a:solidFill>
                <a:cs typeface="Calibri" panose="020F0502020204030204" pitchFamily="34" charset="0"/>
              </a:rPr>
              <a:t>Research misconduct - 42 CFR § 93.103</a:t>
            </a:r>
            <a:endParaRPr lang="en-US">
              <a:cs typeface="Calibri" panose="020F0502020204030204" pitchFamily="34" charset="0"/>
            </a:endParaRPr>
          </a:p>
        </p:txBody>
      </p:sp>
      <p:sp>
        <p:nvSpPr>
          <p:cNvPr id="6" name="Content Placeholder 5"/>
          <p:cNvSpPr>
            <a:spLocks noGrp="1"/>
          </p:cNvSpPr>
          <p:nvPr>
            <p:ph idx="1"/>
          </p:nvPr>
        </p:nvSpPr>
        <p:spPr>
          <a:xfrm>
            <a:off x="203253" y="950428"/>
            <a:ext cx="10515600" cy="805392"/>
          </a:xfrm>
        </p:spPr>
        <p:txBody>
          <a:bodyPr>
            <a:noAutofit/>
          </a:bodyPr>
          <a:lstStyle/>
          <a:p>
            <a:pPr marL="0" indent="0">
              <a:buNone/>
            </a:pPr>
            <a:r>
              <a:rPr lang="en-US" sz="2400">
                <a:solidFill>
                  <a:schemeClr val="tx1"/>
                </a:solidFill>
                <a:latin typeface="+mj-lt"/>
                <a:cs typeface="Calibri" panose="020F0502020204030204" pitchFamily="34" charset="0"/>
              </a:rPr>
              <a:t>Fabrication, falsification, or plagiarism in proposing, performing, </a:t>
            </a:r>
          </a:p>
          <a:p>
            <a:pPr marL="0" indent="0">
              <a:buNone/>
            </a:pPr>
            <a:r>
              <a:rPr lang="en-US" sz="2400">
                <a:solidFill>
                  <a:schemeClr val="tx1"/>
                </a:solidFill>
                <a:latin typeface="+mj-lt"/>
                <a:cs typeface="Calibri" panose="020F0502020204030204" pitchFamily="34" charset="0"/>
              </a:rPr>
              <a:t>or reviewing research, or in reporting research results.</a:t>
            </a:r>
          </a:p>
        </p:txBody>
      </p:sp>
      <p:sp>
        <p:nvSpPr>
          <p:cNvPr id="10" name="Rectangle 9"/>
          <p:cNvSpPr/>
          <p:nvPr/>
        </p:nvSpPr>
        <p:spPr>
          <a:xfrm>
            <a:off x="287466" y="2025904"/>
            <a:ext cx="8889191" cy="313932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Fabrication is making up data or results and recording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or reporting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(b) Falsification is manipulating research materials, equipment, or processes, or changing or omitting data or results such that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research is not accurately represented in the research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02B62"/>
                </a:solidFill>
                <a:effectLst/>
                <a:uLnTx/>
                <a:uFillTx/>
                <a:latin typeface="Arial"/>
                <a:ea typeface="+mn-ea"/>
                <a:cs typeface="Calibri" panose="020F0502020204030204" pitchFamily="34" charset="0"/>
              </a:rPr>
              <a:t>(c) Plagiarism is the appropriation of another person's ideas, processes, results, or words without giving appropriate credit.</a:t>
            </a:r>
          </a:p>
        </p:txBody>
      </p:sp>
      <p:pic>
        <p:nvPicPr>
          <p:cNvPr id="9" name="Picture 3" descr="Cover of Federal Register, part I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7617" y="366153"/>
            <a:ext cx="3091130" cy="3927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992754" y="4462739"/>
            <a:ext cx="29008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102B62"/>
                </a:solidFill>
                <a:effectLst/>
                <a:uLnTx/>
                <a:uFillTx/>
                <a:latin typeface="Calibri" panose="020F0502020204030204" pitchFamily="34" charset="0"/>
                <a:ea typeface="+mn-ea"/>
                <a:cs typeface="Calibri" panose="020F0502020204030204" pitchFamily="34" charset="0"/>
                <a:hlinkClick r:id="rId4"/>
              </a:rPr>
              <a:t>PHS Policies on Research Misconduct </a:t>
            </a:r>
            <a:r>
              <a:rPr kumimoji="0" lang="en-US" sz="2400" b="0" i="1" u="none" strike="noStrike" kern="1200" cap="none" spc="0" normalizeH="0" baseline="0" noProof="0">
                <a:ln>
                  <a:noFill/>
                </a:ln>
                <a:solidFill>
                  <a:srgbClr val="102B62"/>
                </a:solidFill>
                <a:effectLst/>
                <a:uLnTx/>
                <a:uFillTx/>
                <a:latin typeface="Calibri" panose="020F0502020204030204" pitchFamily="34" charset="0"/>
                <a:ea typeface="+mn-ea"/>
                <a:cs typeface="Calibri" panose="020F0502020204030204" pitchFamily="34" charset="0"/>
              </a:rPr>
              <a:t> </a:t>
            </a:r>
            <a:endParaRPr kumimoji="0" lang="en-US" sz="2400" b="0" i="0" u="none" strike="noStrike" kern="1200" cap="none" spc="0" normalizeH="0" baseline="0" noProof="0">
              <a:ln>
                <a:noFill/>
              </a:ln>
              <a:solidFill>
                <a:srgbClr val="102B6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101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0CEFD-BC27-48D9-B102-6F98D05B23FA}"/>
              </a:ext>
            </a:extLst>
          </p:cNvPr>
          <p:cNvSpPr/>
          <p:nvPr/>
        </p:nvSpPr>
        <p:spPr>
          <a:xfrm>
            <a:off x="85251" y="1889395"/>
            <a:ext cx="7391400" cy="533400"/>
          </a:xfrm>
          <a:prstGeom prst="rect">
            <a:avLst/>
          </a:prstGeom>
          <a:gradFill flip="none" rotWithShape="1">
            <a:gsLst>
              <a:gs pos="0">
                <a:srgbClr val="FF0000"/>
              </a:gs>
              <a:gs pos="12000">
                <a:srgbClr val="85C2FF"/>
              </a:gs>
              <a:gs pos="27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02B62"/>
                </a:solidFill>
                <a:effectLst/>
                <a:uLnTx/>
                <a:uFillTx/>
                <a:latin typeface="Arial"/>
                <a:ea typeface="+mn-ea"/>
                <a:cs typeface="+mn-cs"/>
              </a:rPr>
              <a:t>Lab 1</a:t>
            </a:r>
          </a:p>
        </p:txBody>
      </p:sp>
      <p:sp>
        <p:nvSpPr>
          <p:cNvPr id="5" name="Rectangle 4">
            <a:extLst>
              <a:ext uri="{FF2B5EF4-FFF2-40B4-BE49-F238E27FC236}">
                <a16:creationId xmlns:a16="http://schemas.microsoft.com/office/drawing/2014/main" id="{1C40D569-0C0F-4888-A38D-AED0FFEB262A}"/>
              </a:ext>
            </a:extLst>
          </p:cNvPr>
          <p:cNvSpPr/>
          <p:nvPr/>
        </p:nvSpPr>
        <p:spPr>
          <a:xfrm>
            <a:off x="85251" y="3599429"/>
            <a:ext cx="7391400" cy="533400"/>
          </a:xfrm>
          <a:prstGeom prst="rect">
            <a:avLst/>
          </a:prstGeom>
          <a:gradFill flip="none" rotWithShape="0">
            <a:gsLst>
              <a:gs pos="37000">
                <a:schemeClr val="tx1"/>
              </a:gs>
              <a:gs pos="22000">
                <a:srgbClr val="FF0000"/>
              </a:gs>
              <a:gs pos="61000">
                <a:schemeClr val="tx1">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02B62"/>
                </a:solidFill>
                <a:effectLst/>
                <a:uLnTx/>
                <a:uFillTx/>
                <a:latin typeface="Arial"/>
                <a:ea typeface="+mn-ea"/>
                <a:cs typeface="+mn-cs"/>
              </a:rPr>
              <a:t>Lab 3</a:t>
            </a:r>
          </a:p>
        </p:txBody>
      </p:sp>
      <p:sp>
        <p:nvSpPr>
          <p:cNvPr id="6" name="Rectangle 5">
            <a:extLst>
              <a:ext uri="{FF2B5EF4-FFF2-40B4-BE49-F238E27FC236}">
                <a16:creationId xmlns:a16="http://schemas.microsoft.com/office/drawing/2014/main" id="{99248AD6-CEEB-43CD-918C-61A9E4C1EA67}"/>
              </a:ext>
            </a:extLst>
          </p:cNvPr>
          <p:cNvSpPr/>
          <p:nvPr/>
        </p:nvSpPr>
        <p:spPr>
          <a:xfrm>
            <a:off x="85251" y="2795465"/>
            <a:ext cx="7391400" cy="533400"/>
          </a:xfrm>
          <a:prstGeom prst="rect">
            <a:avLst/>
          </a:prstGeom>
          <a:gradFill flip="none" rotWithShape="1">
            <a:gsLst>
              <a:gs pos="38193">
                <a:srgbClr val="A3D1FF"/>
              </a:gs>
              <a:gs pos="5000">
                <a:srgbClr val="FF0000"/>
              </a:gs>
              <a:gs pos="24000">
                <a:srgbClr val="85C2FF"/>
              </a:gs>
              <a:gs pos="81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02B62"/>
                </a:solidFill>
                <a:effectLst/>
                <a:uLnTx/>
                <a:uFillTx/>
                <a:latin typeface="Arial"/>
                <a:ea typeface="+mn-ea"/>
                <a:cs typeface="+mn-cs"/>
              </a:rPr>
              <a:t>Lab 2</a:t>
            </a:r>
          </a:p>
        </p:txBody>
      </p:sp>
      <p:sp>
        <p:nvSpPr>
          <p:cNvPr id="7" name="TextBox 6">
            <a:extLst>
              <a:ext uri="{FF2B5EF4-FFF2-40B4-BE49-F238E27FC236}">
                <a16:creationId xmlns:a16="http://schemas.microsoft.com/office/drawing/2014/main" id="{B53E031D-1CBB-43AD-B6FF-C451F1DE3A97}"/>
              </a:ext>
            </a:extLst>
          </p:cNvPr>
          <p:cNvSpPr txBox="1"/>
          <p:nvPr/>
        </p:nvSpPr>
        <p:spPr>
          <a:xfrm>
            <a:off x="2235563" y="4316063"/>
            <a:ext cx="3116053" cy="646331"/>
          </a:xfrm>
          <a:prstGeom prst="rect">
            <a:avLst/>
          </a:prstGeom>
          <a:solidFill>
            <a:schemeClr val="tx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Questionable Research Practices/Sloppy Science</a:t>
            </a:r>
          </a:p>
        </p:txBody>
      </p:sp>
      <p:sp>
        <p:nvSpPr>
          <p:cNvPr id="8" name="TextBox 7">
            <a:extLst>
              <a:ext uri="{FF2B5EF4-FFF2-40B4-BE49-F238E27FC236}">
                <a16:creationId xmlns:a16="http://schemas.microsoft.com/office/drawing/2014/main" id="{137AE72C-3085-4E18-9473-638BE397EEB0}"/>
              </a:ext>
            </a:extLst>
          </p:cNvPr>
          <p:cNvSpPr txBox="1"/>
          <p:nvPr/>
        </p:nvSpPr>
        <p:spPr>
          <a:xfrm>
            <a:off x="5490196" y="4345707"/>
            <a:ext cx="1986455"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02B62"/>
                </a:solidFill>
                <a:effectLst/>
                <a:uLnTx/>
                <a:uFillTx/>
                <a:latin typeface="Arial"/>
                <a:ea typeface="+mn-ea"/>
                <a:cs typeface="+mn-cs"/>
              </a:rPr>
              <a:t>High Degree of Integrity</a:t>
            </a:r>
          </a:p>
        </p:txBody>
      </p:sp>
      <p:sp>
        <p:nvSpPr>
          <p:cNvPr id="9" name="TextBox 8">
            <a:extLst>
              <a:ext uri="{FF2B5EF4-FFF2-40B4-BE49-F238E27FC236}">
                <a16:creationId xmlns:a16="http://schemas.microsoft.com/office/drawing/2014/main" id="{33EC00CF-8472-4C4E-9327-D42AA9ABABB3}"/>
              </a:ext>
            </a:extLst>
          </p:cNvPr>
          <p:cNvSpPr txBox="1"/>
          <p:nvPr/>
        </p:nvSpPr>
        <p:spPr>
          <a:xfrm>
            <a:off x="382324" y="4329621"/>
            <a:ext cx="1467068" cy="646331"/>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a:ea typeface="+mn-ea"/>
                <a:cs typeface="+mn-cs"/>
              </a:rPr>
              <a:t>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a:ea typeface="+mn-ea"/>
                <a:cs typeface="+mn-cs"/>
              </a:rPr>
              <a:t>Misconduct</a:t>
            </a:r>
          </a:p>
        </p:txBody>
      </p:sp>
      <p:sp>
        <p:nvSpPr>
          <p:cNvPr id="11" name="Oval 10" descr="Red circle around text: Research Misconduct">
            <a:extLst>
              <a:ext uri="{FF2B5EF4-FFF2-40B4-BE49-F238E27FC236}">
                <a16:creationId xmlns:a16="http://schemas.microsoft.com/office/drawing/2014/main" id="{1DEB331F-599A-4F09-A1BF-346768234059}"/>
              </a:ext>
            </a:extLst>
          </p:cNvPr>
          <p:cNvSpPr/>
          <p:nvPr/>
        </p:nvSpPr>
        <p:spPr>
          <a:xfrm>
            <a:off x="77741" y="4161231"/>
            <a:ext cx="2076234" cy="9831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2">
            <a:extLst>
              <a:ext uri="{FF2B5EF4-FFF2-40B4-BE49-F238E27FC236}">
                <a16:creationId xmlns:a16="http://schemas.microsoft.com/office/drawing/2014/main" id="{412CF8FC-40ED-450D-AEB7-1360C4637BCA}"/>
              </a:ext>
            </a:extLst>
          </p:cNvPr>
          <p:cNvSpPr txBox="1">
            <a:spLocks noGrp="1"/>
          </p:cNvSpPr>
          <p:nvPr>
            <p:ph type="title" idx="4294967295"/>
          </p:nvPr>
        </p:nvSpPr>
        <p:spPr>
          <a:xfrm>
            <a:off x="91610" y="181952"/>
            <a:ext cx="6603103" cy="473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102B62">
                    <a:lumMod val="75000"/>
                  </a:srgbClr>
                </a:solidFill>
                <a:effectLst/>
                <a:uLnTx/>
                <a:uFillTx/>
                <a:latin typeface="Arial"/>
                <a:ea typeface="+mj-ea"/>
                <a:cs typeface="Calibri" panose="020F0502020204030204" pitchFamily="34" charset="0"/>
              </a:rPr>
              <a:t>Is Integrity in Research High? </a:t>
            </a:r>
            <a:r>
              <a:rPr kumimoji="0" lang="en-US" sz="2800" b="1" i="0" u="none" strike="noStrike" kern="1200" cap="none" spc="0" normalizeH="0" baseline="0" noProof="0">
                <a:ln>
                  <a:noFill/>
                </a:ln>
                <a:solidFill>
                  <a:srgbClr val="92D050"/>
                </a:solidFill>
                <a:effectLst/>
                <a:uLnTx/>
                <a:uFillTx/>
                <a:latin typeface="Arial"/>
                <a:ea typeface="+mj-ea"/>
                <a:cs typeface="Calibri" panose="020F0502020204030204" pitchFamily="34" charset="0"/>
              </a:rPr>
              <a:t>Yes</a:t>
            </a:r>
          </a:p>
        </p:txBody>
      </p:sp>
      <p:pic>
        <p:nvPicPr>
          <p:cNvPr id="12" name="Picture 11" descr="PDF - Small Lapses in judgment could lead to a slippery slope ending in research misconduct:&#10;1. Taking Shortcuts&#10;2. Cheating&#10;3. Beautification of images&#10;4. Lack of appropriate controls&#10;5. Composite images&#10;6. Outliers&#10;7. Image manipulation">
            <a:extLst>
              <a:ext uri="{FF2B5EF4-FFF2-40B4-BE49-F238E27FC236}">
                <a16:creationId xmlns:a16="http://schemas.microsoft.com/office/drawing/2014/main" id="{B8D0230F-1372-48FA-8E1B-5FF9501760A1}"/>
              </a:ext>
            </a:extLst>
          </p:cNvPr>
          <p:cNvPicPr>
            <a:picLocks noChangeAspect="1"/>
          </p:cNvPicPr>
          <p:nvPr/>
        </p:nvPicPr>
        <p:blipFill>
          <a:blip r:embed="rId3"/>
          <a:stretch>
            <a:fillRect/>
          </a:stretch>
        </p:blipFill>
        <p:spPr>
          <a:xfrm>
            <a:off x="7558239" y="296131"/>
            <a:ext cx="4507494" cy="4801468"/>
          </a:xfrm>
          <a:prstGeom prst="rect">
            <a:avLst/>
          </a:prstGeom>
        </p:spPr>
      </p:pic>
      <p:sp>
        <p:nvSpPr>
          <p:cNvPr id="14" name="Rectangle 13">
            <a:extLst>
              <a:ext uri="{FF2B5EF4-FFF2-40B4-BE49-F238E27FC236}">
                <a16:creationId xmlns:a16="http://schemas.microsoft.com/office/drawing/2014/main" id="{E3548279-259A-4032-B8C8-0B62757B3B0F}"/>
              </a:ext>
            </a:extLst>
          </p:cNvPr>
          <p:cNvSpPr/>
          <p:nvPr/>
        </p:nvSpPr>
        <p:spPr>
          <a:xfrm>
            <a:off x="194111" y="825819"/>
            <a:ext cx="6932365" cy="738664"/>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a:ea typeface="+mn-ea"/>
                <a:cs typeface="+mn-cs"/>
              </a:rPr>
              <a:t>Majority of the scientists conduct research with a high degree of integrity, </a:t>
            </a:r>
            <a:r>
              <a:rPr kumimoji="0" lang="en-US" sz="2200" b="0" i="0" u="none" strike="noStrike" kern="1200" cap="none" spc="0" normalizeH="0" baseline="0" noProof="0">
                <a:ln>
                  <a:noFill/>
                </a:ln>
                <a:solidFill>
                  <a:srgbClr val="102B62"/>
                </a:solidFill>
                <a:effectLst/>
                <a:uLnTx/>
                <a:uFillTx/>
                <a:latin typeface="Arial"/>
                <a:ea typeface="+mn-ea"/>
                <a:cs typeface="+mn-cs"/>
              </a:rPr>
              <a:t>contributing</a:t>
            </a:r>
            <a:r>
              <a:rPr kumimoji="0" lang="en-US" sz="2000" b="0" i="0" u="none" strike="noStrike" kern="1200" cap="none" spc="0" normalizeH="0" baseline="0" noProof="0">
                <a:ln>
                  <a:noFill/>
                </a:ln>
                <a:solidFill>
                  <a:srgbClr val="102B62"/>
                </a:solidFill>
                <a:effectLst/>
                <a:uLnTx/>
                <a:uFillTx/>
                <a:latin typeface="Arial"/>
                <a:ea typeface="+mn-ea"/>
                <a:cs typeface="+mn-cs"/>
              </a:rPr>
              <a:t> to advancement in science</a:t>
            </a:r>
          </a:p>
        </p:txBody>
      </p:sp>
    </p:spTree>
    <p:extLst>
      <p:ext uri="{BB962C8B-B14F-4D97-AF65-F5344CB8AC3E}">
        <p14:creationId xmlns:p14="http://schemas.microsoft.com/office/powerpoint/2010/main" val="2186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7369" y="245454"/>
            <a:ext cx="10515600" cy="596610"/>
          </a:xfrm>
        </p:spPr>
        <p:txBody>
          <a:bodyPr/>
          <a:lstStyle/>
          <a:p>
            <a:r>
              <a:rPr lang="en-US"/>
              <a:t>Research </a:t>
            </a:r>
            <a:r>
              <a:rPr lang="en-US">
                <a:cs typeface="Arial" panose="020B0604020202020204" pitchFamily="34" charset="0"/>
              </a:rPr>
              <a:t>Misconduct</a:t>
            </a:r>
            <a:r>
              <a:rPr lang="en-US"/>
              <a:t> Findings are made when</a:t>
            </a:r>
          </a:p>
        </p:txBody>
      </p:sp>
      <p:sp>
        <p:nvSpPr>
          <p:cNvPr id="3" name="Content Placeholder 2"/>
          <p:cNvSpPr>
            <a:spLocks noGrp="1"/>
          </p:cNvSpPr>
          <p:nvPr>
            <p:ph idx="1"/>
          </p:nvPr>
        </p:nvSpPr>
        <p:spPr>
          <a:xfrm>
            <a:off x="230499" y="1285290"/>
            <a:ext cx="5574400" cy="3628401"/>
          </a:xfrm>
        </p:spPr>
        <p:txBody>
          <a:bodyPr>
            <a:normAutofit/>
          </a:bodyPr>
          <a:lstStyle/>
          <a:p>
            <a:pPr marL="457200" indent="-457200">
              <a:spcBef>
                <a:spcPct val="0"/>
              </a:spcBef>
            </a:pPr>
            <a:r>
              <a:rPr lang="en-US" sz="2400">
                <a:solidFill>
                  <a:schemeClr val="tx1"/>
                </a:solidFill>
              </a:rPr>
              <a:t>The allegation is proven by a preponderance of the evidence</a:t>
            </a:r>
          </a:p>
          <a:p>
            <a:pPr marL="457200" indent="-457200">
              <a:spcBef>
                <a:spcPct val="0"/>
              </a:spcBef>
            </a:pPr>
            <a:endParaRPr lang="en-US" sz="2400">
              <a:solidFill>
                <a:schemeClr val="tx1"/>
              </a:solidFill>
            </a:endParaRPr>
          </a:p>
          <a:p>
            <a:pPr marL="457200" indent="-457200">
              <a:spcBef>
                <a:spcPct val="0"/>
              </a:spcBef>
            </a:pPr>
            <a:r>
              <a:rPr lang="en-US" sz="2400">
                <a:solidFill>
                  <a:schemeClr val="tx1"/>
                </a:solidFill>
              </a:rPr>
              <a:t>The misconduct is committed intentionally, knowingly, or recklessly.</a:t>
            </a:r>
          </a:p>
          <a:p>
            <a:pPr marL="457200" indent="-457200">
              <a:spcBef>
                <a:spcPct val="0"/>
              </a:spcBef>
            </a:pPr>
            <a:endParaRPr lang="en-US" sz="2400">
              <a:solidFill>
                <a:schemeClr val="tx1"/>
              </a:solidFill>
            </a:endParaRPr>
          </a:p>
          <a:p>
            <a:pPr marL="457200" indent="-457200">
              <a:spcBef>
                <a:spcPct val="0"/>
              </a:spcBef>
            </a:pPr>
            <a:r>
              <a:rPr lang="en-US" sz="2400">
                <a:solidFill>
                  <a:schemeClr val="tx1"/>
                </a:solidFill>
              </a:rPr>
              <a:t>There is a significant departure from accepted practices of the relevant research community.</a:t>
            </a:r>
          </a:p>
        </p:txBody>
      </p:sp>
      <p:grpSp>
        <p:nvGrpSpPr>
          <p:cNvPr id="5" name="Group 4" descr="Triangle:&#10;Between &quot;Who&quot; at the top and &quot;Intent&quot; in the bottom right corner is text: &quot;Not an Honest Error&quot;&#10;&#10;Between &quot;Intent&quot; and &quot;FFP&quot; is text: Preponderance of the evidence&#10;&#10;Between &quot;FFP&quot; and &quot;Who&quot; is text: Significant Departure">
            <a:extLst>
              <a:ext uri="{FF2B5EF4-FFF2-40B4-BE49-F238E27FC236}">
                <a16:creationId xmlns:a16="http://schemas.microsoft.com/office/drawing/2014/main" id="{D2487DAB-2940-42D8-A035-90D459574C68}"/>
              </a:ext>
            </a:extLst>
          </p:cNvPr>
          <p:cNvGrpSpPr/>
          <p:nvPr/>
        </p:nvGrpSpPr>
        <p:grpSpPr>
          <a:xfrm>
            <a:off x="5608162" y="1001039"/>
            <a:ext cx="6330409" cy="3912652"/>
            <a:chOff x="5608162" y="1001039"/>
            <a:chExt cx="6330409" cy="3912652"/>
          </a:xfrm>
        </p:grpSpPr>
        <p:grpSp>
          <p:nvGrpSpPr>
            <p:cNvPr id="2" name="Group 1"/>
            <p:cNvGrpSpPr/>
            <p:nvPr/>
          </p:nvGrpSpPr>
          <p:grpSpPr>
            <a:xfrm>
              <a:off x="5804899" y="1127700"/>
              <a:ext cx="6023307" cy="3785991"/>
              <a:chOff x="6687074" y="1349533"/>
              <a:chExt cx="5141132" cy="2917651"/>
            </a:xfrm>
          </p:grpSpPr>
          <p:sp>
            <p:nvSpPr>
              <p:cNvPr id="15" name="Isosceles Triangle 14"/>
              <p:cNvSpPr/>
              <p:nvPr/>
            </p:nvSpPr>
            <p:spPr>
              <a:xfrm>
                <a:off x="7379718" y="1837985"/>
                <a:ext cx="3807694" cy="20664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p:cNvSpPr txBox="1"/>
              <p:nvPr/>
            </p:nvSpPr>
            <p:spPr>
              <a:xfrm>
                <a:off x="8902049" y="1349533"/>
                <a:ext cx="583667" cy="329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mn-cs"/>
                  </a:rPr>
                  <a:t>Who</a:t>
                </a: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17" name="TextBox 16"/>
              <p:cNvSpPr txBox="1"/>
              <p:nvPr/>
            </p:nvSpPr>
            <p:spPr>
              <a:xfrm>
                <a:off x="11130581" y="3695264"/>
                <a:ext cx="697625" cy="329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mn-cs"/>
                  </a:rPr>
                  <a:t>Intent</a:t>
                </a: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18" name="TextBox 17"/>
              <p:cNvSpPr txBox="1"/>
              <p:nvPr/>
            </p:nvSpPr>
            <p:spPr>
              <a:xfrm>
                <a:off x="6687074" y="3695264"/>
                <a:ext cx="466502" cy="329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02B62"/>
                    </a:solidFill>
                    <a:effectLst/>
                    <a:uLnTx/>
                    <a:uFillTx/>
                    <a:latin typeface="Arial"/>
                    <a:ea typeface="+mn-ea"/>
                    <a:cs typeface="+mn-cs"/>
                  </a:rPr>
                  <a:t>FFP</a:t>
                </a: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19" name="TextBox 18"/>
              <p:cNvSpPr txBox="1"/>
              <p:nvPr/>
            </p:nvSpPr>
            <p:spPr>
              <a:xfrm rot="3019893">
                <a:off x="9412022" y="2700468"/>
                <a:ext cx="2178793" cy="341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a:ea typeface="+mn-ea"/>
                    <a:cs typeface="+mn-cs"/>
                  </a:rPr>
                  <a:t>Not an honest error</a:t>
                </a:r>
              </a:p>
            </p:txBody>
          </p:sp>
          <p:sp>
            <p:nvSpPr>
              <p:cNvPr id="20" name="TextBox 19"/>
              <p:cNvSpPr txBox="1"/>
              <p:nvPr/>
            </p:nvSpPr>
            <p:spPr>
              <a:xfrm rot="18659583">
                <a:off x="7211977" y="2590141"/>
                <a:ext cx="1954563" cy="3415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a:ea typeface="+mn-ea"/>
                    <a:cs typeface="+mn-cs"/>
                  </a:rPr>
                  <a:t>Significant departure</a:t>
                </a:r>
              </a:p>
            </p:txBody>
          </p:sp>
          <p:sp>
            <p:nvSpPr>
              <p:cNvPr id="21" name="TextBox 20"/>
              <p:cNvSpPr txBox="1"/>
              <p:nvPr/>
            </p:nvSpPr>
            <p:spPr>
              <a:xfrm>
                <a:off x="7699166" y="3958842"/>
                <a:ext cx="3197819" cy="3083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02B62"/>
                    </a:solidFill>
                    <a:effectLst/>
                    <a:uLnTx/>
                    <a:uFillTx/>
                    <a:latin typeface="Arial"/>
                    <a:ea typeface="+mn-ea"/>
                    <a:cs typeface="+mn-cs"/>
                  </a:rPr>
                  <a:t>Preponderance of the evidence</a:t>
                </a:r>
              </a:p>
            </p:txBody>
          </p:sp>
        </p:grpSp>
        <p:sp>
          <p:nvSpPr>
            <p:cNvPr id="4" name="Oval 3"/>
            <p:cNvSpPr/>
            <p:nvPr/>
          </p:nvSpPr>
          <p:spPr>
            <a:xfrm>
              <a:off x="5608162" y="3998422"/>
              <a:ext cx="1085826" cy="773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p:cNvSpPr/>
            <p:nvPr/>
          </p:nvSpPr>
          <p:spPr>
            <a:xfrm>
              <a:off x="11029604" y="4057013"/>
              <a:ext cx="908967" cy="6793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p:cNvSpPr/>
            <p:nvPr/>
          </p:nvSpPr>
          <p:spPr>
            <a:xfrm>
              <a:off x="8291245" y="1001039"/>
              <a:ext cx="1090447" cy="6899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555070338"/>
      </p:ext>
    </p:extLst>
  </p:cSld>
  <p:clrMapOvr>
    <a:masterClrMapping/>
  </p:clrMapOvr>
</p:sld>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4.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E2FE17-4F61-4FB1-AFD8-FD9F6737E675}">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3E331C-399D-4D46-B286-10CC840B8D1B}">
  <ds:schemaRefs>
    <ds:schemaRef ds:uri="http://schemas.microsoft.com/sharepoint/v3/contenttype/forms"/>
  </ds:schemaRefs>
</ds:datastoreItem>
</file>

<file path=customXml/itemProps3.xml><?xml version="1.0" encoding="utf-8"?>
<ds:datastoreItem xmlns:ds="http://schemas.openxmlformats.org/officeDocument/2006/customXml" ds:itemID="{198795F0-77FF-4D52-A32A-420833798264}">
  <ds:schemaRefs>
    <ds:schemaRef ds:uri="989998f2-a2b7-4b44-82b6-b98408f16ef8"/>
    <ds:schemaRef ds:uri="http://purl.org/dc/elements/1.1/"/>
    <ds:schemaRef ds:uri="http://schemas.microsoft.com/office/2006/metadata/properties"/>
    <ds:schemaRef ds:uri="9c26b516-99a2-46e9-9f5e-24cd0ed530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TotalTime>
  <Words>3698</Words>
  <Application>Microsoft Office PowerPoint</Application>
  <PresentationFormat>Widescreen</PresentationFormat>
  <Paragraphs>475</Paragraphs>
  <Slides>55</Slides>
  <Notes>20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3</vt:i4>
      </vt:variant>
      <vt:variant>
        <vt:lpstr>Slide Titles</vt:lpstr>
      </vt:variant>
      <vt:variant>
        <vt:i4>55</vt:i4>
      </vt:variant>
    </vt:vector>
  </HeadingPairs>
  <TitlesOfParts>
    <vt:vector size="68" baseType="lpstr">
      <vt:lpstr>Arial</vt:lpstr>
      <vt:lpstr>Calibri</vt:lpstr>
      <vt:lpstr>Engravers MT</vt:lpstr>
      <vt:lpstr>Source Sans Pro</vt:lpstr>
      <vt:lpstr>Times New Roman</vt:lpstr>
      <vt:lpstr>Wingdings</vt:lpstr>
      <vt:lpstr>1_OASH Slide Master</vt:lpstr>
      <vt:lpstr>2_bordertemplaterevised (1)</vt:lpstr>
      <vt:lpstr>Office Theme</vt:lpstr>
      <vt:lpstr>2_OASH Slide Master</vt:lpstr>
      <vt:lpstr>Image</vt:lpstr>
      <vt:lpstr>Drawing</vt:lpstr>
      <vt:lpstr>Document</vt:lpstr>
      <vt:lpstr> Research Misconduct &amp;  Detrimental Research Practices:  Overview &amp; Case Studies</vt:lpstr>
      <vt:lpstr>Research Misconduct &amp; Detrimental Research Practices: Today’s Format</vt:lpstr>
      <vt:lpstr>Everyone’s Responsibility</vt:lpstr>
      <vt:lpstr>Who Are Our Partners?</vt:lpstr>
      <vt:lpstr>Overview of NIH Allegation Review Process</vt:lpstr>
      <vt:lpstr>Research Misconduct and Detrimental Research Practices</vt:lpstr>
      <vt:lpstr>Research misconduct - 42 CFR § 93.103</vt:lpstr>
      <vt:lpstr>Is Integrity in Research High? Yes</vt:lpstr>
      <vt:lpstr>Research Misconduct Findings are made when</vt:lpstr>
      <vt:lpstr>More Queries than Misconduct Cases Opened  Data from 2005-2022</vt:lpstr>
      <vt:lpstr>Practice Caution</vt:lpstr>
      <vt:lpstr>Steps in Research Misconduct Proceedings</vt:lpstr>
      <vt:lpstr>Role in Preventing Research Misconduct</vt:lpstr>
      <vt:lpstr>Statements From Case Interviews</vt:lpstr>
      <vt:lpstr>Same Cell Images to Represent Different Results</vt:lpstr>
      <vt:lpstr>Intensity Enhanced and size adjusted</vt:lpstr>
      <vt:lpstr>JCNI Figure 4D = Figure 6 in R21 CA120017-01+ Figure 6C in R21 CA120017-02 + Figure 10D R01 CA130897 01 A1 </vt:lpstr>
      <vt:lpstr>Follow up Visits For Patient 10: dated “01-18-88” and “11-29-88” </vt:lpstr>
      <vt:lpstr>Follow up Visits For Patient 10: dated “03-21-89”and “02-02-90”</vt:lpstr>
      <vt:lpstr>Patient 10: Death Certificate “September 29, 1987” 28 months prior to last reported follow-up (2-2-90) 4 months prior to first shown (1-18-88) follow up</vt:lpstr>
      <vt:lpstr>Common in Research Misconduct Cases</vt:lpstr>
      <vt:lpstr>Lack of Policies/guidelines</vt:lpstr>
      <vt:lpstr>What can you do?</vt:lpstr>
      <vt:lpstr> Research Misconduct &amp;  Detrimental Research Practices</vt:lpstr>
      <vt:lpstr>NIH Interim Actions for Integrity Concerns</vt:lpstr>
      <vt:lpstr>When to Contact NIH:  Changes in Project and Budget</vt:lpstr>
      <vt:lpstr>When to Contact NIH:  Fraud, Waste &amp; Abuse of NIH Grant Funds</vt:lpstr>
      <vt:lpstr>Research Misconduct &amp; False Claims</vt:lpstr>
      <vt:lpstr>False Claims and False Statements</vt:lpstr>
      <vt:lpstr>How Does This Apply to NIH Applications?</vt:lpstr>
      <vt:lpstr>False Claims Settlement </vt:lpstr>
      <vt:lpstr>Why It Matters</vt:lpstr>
      <vt:lpstr>Q&amp;A</vt:lpstr>
      <vt:lpstr>OFFICE HOURS:  Reserve Your 20-Minute Appointment Today</vt:lpstr>
      <vt:lpstr> Research Misconduct &amp;  Detrimental Research Practices  CASE STUDIES</vt:lpstr>
      <vt:lpstr>CASE STUDY #1</vt:lpstr>
      <vt:lpstr>You as a Principal Investigator</vt:lpstr>
      <vt:lpstr>As the Institutional Official (IO) for human research protections. </vt:lpstr>
      <vt:lpstr>The Scenario Continues</vt:lpstr>
      <vt:lpstr>What would you do?</vt:lpstr>
      <vt:lpstr>CASE STUDY #2</vt:lpstr>
      <vt:lpstr>Part 1</vt:lpstr>
      <vt:lpstr>Part 2</vt:lpstr>
      <vt:lpstr>Part 3</vt:lpstr>
      <vt:lpstr>Part 4</vt:lpstr>
      <vt:lpstr>Part 5</vt:lpstr>
      <vt:lpstr>Part 6</vt:lpstr>
      <vt:lpstr>Part 7</vt:lpstr>
      <vt:lpstr>Part 8</vt:lpstr>
      <vt:lpstr>Part 9</vt:lpstr>
      <vt:lpstr>Part 10</vt:lpstr>
      <vt:lpstr>Policy References for Case Study #2</vt:lpstr>
      <vt:lpstr>NIH Research Integrity Home Page</vt:lpstr>
      <vt:lpstr>Got Questions? Ask ORI.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Monika (HHS/OASH) (CTR)</dc:creator>
  <cp:lastModifiedBy>Dwyer, Cynthia (NIH/OD) [E]</cp:lastModifiedBy>
  <cp:revision>1</cp:revision>
  <dcterms:created xsi:type="dcterms:W3CDTF">2018-06-27T13:57:09Z</dcterms:created>
  <dcterms:modified xsi:type="dcterms:W3CDTF">2022-10-18T08:02:32Z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