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ppt/tags/tag20.xml" ContentType="application/vnd.openxmlformats-officedocument.presentationml.tags+xml"/>
  <Override PartName="/ppt/notesSlides/notesSlide17.xml" ContentType="application/vnd.openxmlformats-officedocument.presentationml.notesSlide+xml"/>
  <Override PartName="/ppt/tags/tag21.xml" ContentType="application/vnd.openxmlformats-officedocument.presentationml.tags+xml"/>
  <Override PartName="/ppt/notesSlides/notesSlide18.xml" ContentType="application/vnd.openxmlformats-officedocument.presentationml.notesSlide+xml"/>
  <Override PartName="/ppt/tags/tag22.xml" ContentType="application/vnd.openxmlformats-officedocument.presentationml.tags+xml"/>
  <Override PartName="/ppt/notesSlides/notesSlide19.xml" ContentType="application/vnd.openxmlformats-officedocument.presentationml.notesSlide+xml"/>
  <Override PartName="/ppt/tags/tag23.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notesSlides/notesSlide24.xml" ContentType="application/vnd.openxmlformats-officedocument.presentationml.notesSlide+xml"/>
  <Override PartName="/ppt/tags/tag28.xml" ContentType="application/vnd.openxmlformats-officedocument.presentationml.tags+xml"/>
  <Override PartName="/ppt/notesSlides/notesSlide25.xml" ContentType="application/vnd.openxmlformats-officedocument.presentationml.notesSlide+xml"/>
  <Override PartName="/ppt/tags/tag29.xml" ContentType="application/vnd.openxmlformats-officedocument.presentationml.tags+xml"/>
  <Override PartName="/ppt/notesSlides/notesSlide26.xml" ContentType="application/vnd.openxmlformats-officedocument.presentationml.notesSlide+xml"/>
  <Override PartName="/ppt/tags/tag30.xml" ContentType="application/vnd.openxmlformats-officedocument.presentationml.tags+xml"/>
  <Override PartName="/ppt/notesSlides/notesSlide27.xml" ContentType="application/vnd.openxmlformats-officedocument.presentationml.notesSlide+xml"/>
  <Override PartName="/ppt/tags/tag31.xml" ContentType="application/vnd.openxmlformats-officedocument.presentationml.tags+xml"/>
  <Override PartName="/ppt/notesSlides/notesSlide28.xml" ContentType="application/vnd.openxmlformats-officedocument.presentationml.notesSlide+xml"/>
  <Override PartName="/ppt/tags/tag32.xml" ContentType="application/vnd.openxmlformats-officedocument.presentationml.tags+xml"/>
  <Override PartName="/ppt/notesSlides/notesSlide29.xml" ContentType="application/vnd.openxmlformats-officedocument.presentationml.notesSlide+xml"/>
  <Override PartName="/ppt/tags/tag33.xml" ContentType="application/vnd.openxmlformats-officedocument.presentationml.tags+xml"/>
  <Override PartName="/ppt/notesSlides/notesSlide30.xml" ContentType="application/vnd.openxmlformats-officedocument.presentationml.notesSlide+xml"/>
  <Override PartName="/ppt/tags/tag34.xml" ContentType="application/vnd.openxmlformats-officedocument.presentationml.tags+xml"/>
  <Override PartName="/ppt/notesSlides/notesSlide3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78" r:id="rId4"/>
    <p:sldMasterId id="2147483989" r:id="rId5"/>
    <p:sldMasterId id="2147483991" r:id="rId6"/>
    <p:sldMasterId id="2147483994" r:id="rId7"/>
    <p:sldMasterId id="2147484008" r:id="rId8"/>
    <p:sldMasterId id="2147484037" r:id="rId9"/>
  </p:sldMasterIdLst>
  <p:notesMasterIdLst>
    <p:notesMasterId r:id="rId41"/>
  </p:notesMasterIdLst>
  <p:handoutMasterIdLst>
    <p:handoutMasterId r:id="rId42"/>
  </p:handoutMasterIdLst>
  <p:sldIdLst>
    <p:sldId id="404" r:id="rId10"/>
    <p:sldId id="339" r:id="rId11"/>
    <p:sldId id="340" r:id="rId12"/>
    <p:sldId id="342" r:id="rId13"/>
    <p:sldId id="403" r:id="rId14"/>
    <p:sldId id="357" r:id="rId15"/>
    <p:sldId id="453" r:id="rId16"/>
    <p:sldId id="305" r:id="rId17"/>
    <p:sldId id="389" r:id="rId18"/>
    <p:sldId id="454" r:id="rId19"/>
    <p:sldId id="434" r:id="rId20"/>
    <p:sldId id="383" r:id="rId21"/>
    <p:sldId id="310" r:id="rId22"/>
    <p:sldId id="261" r:id="rId23"/>
    <p:sldId id="274" r:id="rId24"/>
    <p:sldId id="273" r:id="rId25"/>
    <p:sldId id="407" r:id="rId26"/>
    <p:sldId id="283" r:id="rId27"/>
    <p:sldId id="421" r:id="rId28"/>
    <p:sldId id="275" r:id="rId29"/>
    <p:sldId id="411" r:id="rId30"/>
    <p:sldId id="386" r:id="rId31"/>
    <p:sldId id="399" r:id="rId32"/>
    <p:sldId id="372" r:id="rId33"/>
    <p:sldId id="408" r:id="rId34"/>
    <p:sldId id="422" r:id="rId35"/>
    <p:sldId id="312" r:id="rId36"/>
    <p:sldId id="423" r:id="rId37"/>
    <p:sldId id="284" r:id="rId38"/>
    <p:sldId id="409" r:id="rId39"/>
    <p:sldId id="269" r:id="rId40"/>
  </p:sldIdLst>
  <p:sldSz cx="12192000" cy="6858000"/>
  <p:notesSz cx="6950075" cy="9236075"/>
  <p:custDataLst>
    <p:tags r:id="rId43"/>
  </p:custDataLst>
  <p:defaultTextStyle>
    <a:defPPr>
      <a:defRPr lang="en-US"/>
    </a:defPPr>
    <a:lvl1pPr algn="ctr" rtl="0" eaLnBrk="0" fontAlgn="base" hangingPunct="0">
      <a:spcBef>
        <a:spcPct val="0"/>
      </a:spcBef>
      <a:spcAft>
        <a:spcPct val="0"/>
      </a:spcAft>
      <a:defRPr kern="1200">
        <a:solidFill>
          <a:schemeClr val="tx1"/>
        </a:solidFill>
        <a:latin typeface="Tahoma" pitchFamily="34" charset="0"/>
        <a:ea typeface="+mn-ea"/>
        <a:cs typeface="+mn-cs"/>
      </a:defRPr>
    </a:lvl1pPr>
    <a:lvl2pPr marL="457200" algn="ctr" rtl="0" eaLnBrk="0" fontAlgn="base" hangingPunct="0">
      <a:spcBef>
        <a:spcPct val="0"/>
      </a:spcBef>
      <a:spcAft>
        <a:spcPct val="0"/>
      </a:spcAft>
      <a:defRPr kern="1200">
        <a:solidFill>
          <a:schemeClr val="tx1"/>
        </a:solidFill>
        <a:latin typeface="Tahoma" pitchFamily="34" charset="0"/>
        <a:ea typeface="+mn-ea"/>
        <a:cs typeface="+mn-cs"/>
      </a:defRPr>
    </a:lvl2pPr>
    <a:lvl3pPr marL="914400" algn="ctr" rtl="0" eaLnBrk="0" fontAlgn="base" hangingPunct="0">
      <a:spcBef>
        <a:spcPct val="0"/>
      </a:spcBef>
      <a:spcAft>
        <a:spcPct val="0"/>
      </a:spcAft>
      <a:defRPr kern="1200">
        <a:solidFill>
          <a:schemeClr val="tx1"/>
        </a:solidFill>
        <a:latin typeface="Tahoma" pitchFamily="34" charset="0"/>
        <a:ea typeface="+mn-ea"/>
        <a:cs typeface="+mn-cs"/>
      </a:defRPr>
    </a:lvl3pPr>
    <a:lvl4pPr marL="1371600" algn="ctr" rtl="0" eaLnBrk="0" fontAlgn="base" hangingPunct="0">
      <a:spcBef>
        <a:spcPct val="0"/>
      </a:spcBef>
      <a:spcAft>
        <a:spcPct val="0"/>
      </a:spcAft>
      <a:defRPr kern="1200">
        <a:solidFill>
          <a:schemeClr val="tx1"/>
        </a:solidFill>
        <a:latin typeface="Tahoma" pitchFamily="34" charset="0"/>
        <a:ea typeface="+mn-ea"/>
        <a:cs typeface="+mn-cs"/>
      </a:defRPr>
    </a:lvl4pPr>
    <a:lvl5pPr marL="1828800" algn="ctr"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6D523D-8499-9666-FD04-32A5593CF52E}" name="Brody, Alesia (NIH/OD) [E]" initials="BA([" userId="S::brodyam@nih.gov::1dc61753-6a86-439a-b383-87b5628321ae" providerId="AD"/>
  <p188:author id="{F88BDD4A-14C6-18B2-4059-AC8B79A2D7B0}" name="Brian Sass-Hurst" initials="BSH" userId="Brian Sass-Hurst"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nyderman, Joel (NIH/OD) [E]" initials="JAS" lastIdx="1" clrIdx="0"/>
  <p:cmAuthor id="1" name="Hancock, Kathy (NIH/OD) [E]" initials="HK([" lastIdx="1" clrIdx="1"/>
  <p:cmAuthor id="2" name="hancockk" initials="KRH" lastIdx="1" clrIdx="2"/>
  <p:cmAuthor id="3" name="Gray, Laura (NIH/OD) [E]" initials="GL([" lastIdx="2" clrIdx="3">
    <p:extLst>
      <p:ext uri="{19B8F6BF-5375-455C-9EA6-DF929625EA0E}">
        <p15:presenceInfo xmlns:p15="http://schemas.microsoft.com/office/powerpoint/2012/main" userId="S::graylf@nih.gov::7fcc57ce-a891-4ad6-a387-ed04151fe9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FF6600"/>
    <a:srgbClr val="003300"/>
    <a:srgbClr val="0066FF"/>
    <a:srgbClr val="FFCCCC"/>
    <a:srgbClr val="FF0000"/>
    <a:srgbClr val="FF3300"/>
    <a:srgbClr val="FFFF00"/>
    <a:srgbClr val="BABA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A00F56-B4ED-4E88-9A1A-C9BCB54DBF36}" v="2" dt="2023-01-31T11:57:31.224"/>
    <p1510:client id="{A30C913A-EBC6-4060-B75E-EE185FF4BE26}" v="3" dt="2023-01-31T13:50:45.412"/>
    <p1510:client id="{E2D6F76B-EA59-40B5-9263-A1B699FA2A2D}" v="2" vWet="4" dt="2023-01-31T13:50:42.7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274" y="8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handoutMaster" Target="handoutMasters/handoutMaster1.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gs" Target="tags/tag1.xml"/><Relationship Id="rId48" Type="http://schemas.openxmlformats.org/officeDocument/2006/relationships/tableStyles" Target="tableStyle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0" y="2"/>
            <a:ext cx="3011699" cy="462041"/>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l">
              <a:defRPr sz="1200">
                <a:latin typeface="Tahoma" pitchFamily="34" charset="0"/>
              </a:defRPr>
            </a:lvl1pPr>
          </a:lstStyle>
          <a:p>
            <a:pPr>
              <a:defRPr/>
            </a:pPr>
            <a:endParaRPr lang="en-US"/>
          </a:p>
        </p:txBody>
      </p:sp>
      <p:sp>
        <p:nvSpPr>
          <p:cNvPr id="104451" name="Rectangle 3"/>
          <p:cNvSpPr>
            <a:spLocks noGrp="1" noChangeArrowheads="1"/>
          </p:cNvSpPr>
          <p:nvPr>
            <p:ph type="dt" sz="quarter" idx="1"/>
          </p:nvPr>
        </p:nvSpPr>
        <p:spPr bwMode="auto">
          <a:xfrm>
            <a:off x="3938377" y="2"/>
            <a:ext cx="3011699" cy="462041"/>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104452" name="Rectangle 4"/>
          <p:cNvSpPr>
            <a:spLocks noGrp="1" noChangeArrowheads="1"/>
          </p:cNvSpPr>
          <p:nvPr>
            <p:ph type="ftr" sz="quarter" idx="2"/>
          </p:nvPr>
        </p:nvSpPr>
        <p:spPr bwMode="auto">
          <a:xfrm>
            <a:off x="0" y="8774036"/>
            <a:ext cx="3011699" cy="462041"/>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l">
              <a:defRPr sz="1200">
                <a:latin typeface="Tahoma" pitchFamily="34" charset="0"/>
              </a:defRPr>
            </a:lvl1pPr>
          </a:lstStyle>
          <a:p>
            <a:pPr>
              <a:defRPr/>
            </a:pPr>
            <a:endParaRPr lang="en-US"/>
          </a:p>
        </p:txBody>
      </p:sp>
      <p:sp>
        <p:nvSpPr>
          <p:cNvPr id="104453" name="Rectangle 5"/>
          <p:cNvSpPr>
            <a:spLocks noGrp="1" noChangeArrowheads="1"/>
          </p:cNvSpPr>
          <p:nvPr>
            <p:ph type="sldNum" sz="quarter" idx="3"/>
          </p:nvPr>
        </p:nvSpPr>
        <p:spPr bwMode="auto">
          <a:xfrm>
            <a:off x="3938377" y="8774036"/>
            <a:ext cx="3011699" cy="462041"/>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r">
              <a:defRPr sz="1200">
                <a:latin typeface="Tahoma" pitchFamily="34" charset="0"/>
              </a:defRPr>
            </a:lvl1pPr>
          </a:lstStyle>
          <a:p>
            <a:pPr>
              <a:defRPr/>
            </a:pPr>
            <a:fld id="{3A44E19C-3468-4FB6-975E-7392045C7014}" type="slidenum">
              <a:rPr lang="en-US"/>
              <a:pPr>
                <a:defRPr/>
              </a:pPr>
              <a:t>‹#›</a:t>
            </a:fld>
            <a:endParaRPr lang="en-US"/>
          </a:p>
        </p:txBody>
      </p:sp>
    </p:spTree>
    <p:extLst>
      <p:ext uri="{BB962C8B-B14F-4D97-AF65-F5344CB8AC3E}">
        <p14:creationId xmlns:p14="http://schemas.microsoft.com/office/powerpoint/2010/main" val="30858084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2"/>
            <a:ext cx="3011699" cy="462041"/>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l">
              <a:defRPr sz="1200">
                <a:latin typeface="Tahoma" pitchFamily="34" charset="0"/>
              </a:defRPr>
            </a:lvl1pPr>
          </a:lstStyle>
          <a:p>
            <a:pPr>
              <a:defRPr/>
            </a:pPr>
            <a:endParaRPr lang="en-US"/>
          </a:p>
        </p:txBody>
      </p:sp>
      <p:sp>
        <p:nvSpPr>
          <p:cNvPr id="37891" name="Rectangle 3"/>
          <p:cNvSpPr>
            <a:spLocks noGrp="1" noChangeArrowheads="1"/>
          </p:cNvSpPr>
          <p:nvPr>
            <p:ph type="dt" idx="1"/>
          </p:nvPr>
        </p:nvSpPr>
        <p:spPr bwMode="auto">
          <a:xfrm>
            <a:off x="3938377" y="2"/>
            <a:ext cx="3011699" cy="462041"/>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lvl1pPr algn="r">
              <a:defRPr sz="1200">
                <a:latin typeface="Tahoma" pitchFamily="34"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401638" y="693738"/>
            <a:ext cx="6149975" cy="3460750"/>
          </a:xfrm>
          <a:prstGeom prst="rect">
            <a:avLst/>
          </a:prstGeom>
          <a:noFill/>
          <a:ln w="9525">
            <a:solidFill>
              <a:srgbClr val="000000"/>
            </a:solidFill>
            <a:miter lim="800000"/>
            <a:headEnd/>
            <a:tailEnd/>
          </a:ln>
        </p:spPr>
      </p:sp>
      <p:sp>
        <p:nvSpPr>
          <p:cNvPr id="37893" name="Rectangle 5"/>
          <p:cNvSpPr>
            <a:spLocks noGrp="1" noChangeArrowheads="1"/>
          </p:cNvSpPr>
          <p:nvPr>
            <p:ph type="body" sz="quarter" idx="3"/>
          </p:nvPr>
        </p:nvSpPr>
        <p:spPr bwMode="auto">
          <a:xfrm>
            <a:off x="926677" y="4387811"/>
            <a:ext cx="5096722" cy="4155205"/>
          </a:xfrm>
          <a:prstGeom prst="rect">
            <a:avLst/>
          </a:prstGeom>
          <a:noFill/>
          <a:ln w="9525">
            <a:noFill/>
            <a:miter lim="800000"/>
            <a:headEnd/>
            <a:tailEnd/>
          </a:ln>
          <a:effectLst/>
        </p:spPr>
        <p:txBody>
          <a:bodyPr vert="horz" wrap="square" lIns="91435" tIns="45717" rIns="91435" bIns="4571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774036"/>
            <a:ext cx="3011699" cy="462041"/>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l">
              <a:defRPr sz="1200">
                <a:latin typeface="Tahoma" pitchFamily="34" charset="0"/>
              </a:defRPr>
            </a:lvl1pPr>
          </a:lstStyle>
          <a:p>
            <a:pPr>
              <a:defRPr/>
            </a:pPr>
            <a:endParaRPr lang="en-US"/>
          </a:p>
        </p:txBody>
      </p:sp>
      <p:sp>
        <p:nvSpPr>
          <p:cNvPr id="37895" name="Rectangle 7"/>
          <p:cNvSpPr>
            <a:spLocks noGrp="1" noChangeArrowheads="1"/>
          </p:cNvSpPr>
          <p:nvPr>
            <p:ph type="sldNum" sz="quarter" idx="5"/>
          </p:nvPr>
        </p:nvSpPr>
        <p:spPr bwMode="auto">
          <a:xfrm>
            <a:off x="3938377" y="8774036"/>
            <a:ext cx="3011699" cy="462041"/>
          </a:xfrm>
          <a:prstGeom prst="rect">
            <a:avLst/>
          </a:prstGeom>
          <a:noFill/>
          <a:ln w="9525">
            <a:noFill/>
            <a:miter lim="800000"/>
            <a:headEnd/>
            <a:tailEnd/>
          </a:ln>
          <a:effectLst/>
        </p:spPr>
        <p:txBody>
          <a:bodyPr vert="horz" wrap="square" lIns="91435" tIns="45717" rIns="91435" bIns="45717" numCol="1" anchor="b" anchorCtr="0" compatLnSpc="1">
            <a:prstTxWarp prst="textNoShape">
              <a:avLst/>
            </a:prstTxWarp>
          </a:bodyPr>
          <a:lstStyle>
            <a:lvl1pPr algn="r">
              <a:defRPr sz="1200">
                <a:latin typeface="Tahoma" pitchFamily="34" charset="0"/>
              </a:defRPr>
            </a:lvl1pPr>
          </a:lstStyle>
          <a:p>
            <a:pPr>
              <a:defRPr/>
            </a:pPr>
            <a:fld id="{94C4ABED-1613-4581-859B-31B41555B4A3}" type="slidenum">
              <a:rPr lang="en-US"/>
              <a:pPr>
                <a:defRPr/>
              </a:pPr>
              <a:t>‹#›</a:t>
            </a:fld>
            <a:endParaRPr lang="en-US"/>
          </a:p>
        </p:txBody>
      </p:sp>
    </p:spTree>
    <p:extLst>
      <p:ext uri="{BB962C8B-B14F-4D97-AF65-F5344CB8AC3E}">
        <p14:creationId xmlns:p14="http://schemas.microsoft.com/office/powerpoint/2010/main" val="16917776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ahom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ahom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ahom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ahom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ahom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16AD40A-DA5C-40DB-BC32-6E4D0AAC5BAD}" type="slidenum">
              <a:rPr lang="en-US" smtClean="0"/>
              <a:pPr/>
              <a:t>1</a:t>
            </a:fld>
            <a:endParaRPr lang="en-US"/>
          </a:p>
        </p:txBody>
      </p:sp>
      <p:sp>
        <p:nvSpPr>
          <p:cNvPr id="57347" name="Rectangle 2"/>
          <p:cNvSpPr>
            <a:spLocks noGrp="1" noRot="1" noChangeAspect="1" noChangeArrowheads="1" noTextEdit="1"/>
          </p:cNvSpPr>
          <p:nvPr>
            <p:ph type="sldImg"/>
          </p:nvPr>
        </p:nvSpPr>
        <p:spPr>
          <a:xfrm>
            <a:off x="401638" y="693738"/>
            <a:ext cx="6149975" cy="3460750"/>
          </a:xfrm>
          <a:ln/>
        </p:spPr>
      </p:sp>
      <p:sp>
        <p:nvSpPr>
          <p:cNvPr id="5734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atin typeface="Times New Roman" charset="0"/>
              </a:rPr>
              <a:t>Alesia—Good Afternoon Everyone &amp; Welcome to ‘Common Compliance Pitfalls and Strategies for Success’. We are excited to have everyone here with us. My name is Alesia Brody, and I am an assistant grants compliance officer in the Office of Policy for Extramural Research Administration at NIH. I am joined today by my colleague, Brian Sass-Hurst, who will start us off today. </a:t>
            </a:r>
          </a:p>
        </p:txBody>
      </p:sp>
    </p:spTree>
    <p:extLst>
      <p:ext uri="{BB962C8B-B14F-4D97-AF65-F5344CB8AC3E}">
        <p14:creationId xmlns:p14="http://schemas.microsoft.com/office/powerpoint/2010/main" val="1357701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a:latin typeface="Times New Roman" charset="0"/>
              </a:rPr>
              <a:t>Joel</a:t>
            </a:r>
          </a:p>
          <a:p>
            <a:r>
              <a:rPr lang="en-US"/>
              <a:t>… And for your reference we have included a summary of the audit requirements by recipient type.  This summary also provides information on where to submit audit reports.</a:t>
            </a:r>
            <a:endParaRPr lang="en-US" sz="1100">
              <a:latin typeface="Times New Roman" charset="0"/>
            </a:endParaRPr>
          </a:p>
          <a:p>
            <a:endParaRPr lang="en-US"/>
          </a:p>
        </p:txBody>
      </p:sp>
      <p:sp>
        <p:nvSpPr>
          <p:cNvPr id="4" name="Slide Number Placeholder 3"/>
          <p:cNvSpPr>
            <a:spLocks noGrp="1"/>
          </p:cNvSpPr>
          <p:nvPr>
            <p:ph type="sldNum" sz="quarter" idx="10"/>
          </p:nvPr>
        </p:nvSpPr>
        <p:spPr/>
        <p:txBody>
          <a:bodyPr/>
          <a:lstStyle/>
          <a:p>
            <a:pPr>
              <a:defRPr/>
            </a:pPr>
            <a:fld id="{94C4ABED-1613-4581-859B-31B41555B4A3}" type="slidenum">
              <a:rPr lang="en-US" smtClean="0"/>
              <a:pPr>
                <a:defRPr/>
              </a:pPr>
              <a:t>10</a:t>
            </a:fld>
            <a:endParaRPr lang="en-US"/>
          </a:p>
        </p:txBody>
      </p:sp>
    </p:spTree>
    <p:extLst>
      <p:ext uri="{BB962C8B-B14F-4D97-AF65-F5344CB8AC3E}">
        <p14:creationId xmlns:p14="http://schemas.microsoft.com/office/powerpoint/2010/main" val="2853484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9188" cy="3487737"/>
          </a:xfrm>
        </p:spPr>
      </p:sp>
      <p:sp>
        <p:nvSpPr>
          <p:cNvPr id="3" name="Notes Placeholder 2"/>
          <p:cNvSpPr>
            <a:spLocks noGrp="1"/>
          </p:cNvSpPr>
          <p:nvPr>
            <p:ph type="body" idx="1"/>
          </p:nvPr>
        </p:nvSpPr>
        <p:spPr/>
        <p:txBody>
          <a:bodyPr/>
          <a:lstStyle/>
          <a:p>
            <a:r>
              <a:rPr lang="en-US"/>
              <a:t>Joel</a:t>
            </a:r>
          </a:p>
          <a:p>
            <a:r>
              <a:rPr lang="en-US"/>
              <a:t>…And finally, we have also included a summary of the federal requirements that we just covered. This table is also organized by recipient type and nicely summaries the location of the appropriate administrative req, cost principles, and audit req.</a:t>
            </a:r>
          </a:p>
          <a:p>
            <a:endParaRPr lang="en-US"/>
          </a:p>
          <a:p>
            <a:r>
              <a:rPr lang="en-US"/>
              <a:t>Now, I’m going to turn it over to Alesia to review grant award basics…</a:t>
            </a:r>
          </a:p>
          <a:p>
            <a:endParaRPr lang="en-US"/>
          </a:p>
          <a:p>
            <a:endParaRPr lang="en-US"/>
          </a:p>
        </p:txBody>
      </p:sp>
      <p:sp>
        <p:nvSpPr>
          <p:cNvPr id="4" name="Slide Number Placeholder 3"/>
          <p:cNvSpPr>
            <a:spLocks noGrp="1"/>
          </p:cNvSpPr>
          <p:nvPr>
            <p:ph type="sldNum" sz="quarter" idx="10"/>
          </p:nvPr>
        </p:nvSpPr>
        <p:spPr/>
        <p:txBody>
          <a:bodyPr/>
          <a:lstStyle/>
          <a:p>
            <a:pPr>
              <a:defRPr/>
            </a:pPr>
            <a:fld id="{C1090057-0F9F-4E96-8711-63F4B4F32239}" type="slidenum">
              <a:rPr lang="en-US" smtClean="0"/>
              <a:pPr>
                <a:defRPr/>
              </a:pPr>
              <a:t>11</a:t>
            </a:fld>
            <a:endParaRPr lang="en-US"/>
          </a:p>
        </p:txBody>
      </p:sp>
    </p:spTree>
    <p:extLst>
      <p:ext uri="{BB962C8B-B14F-4D97-AF65-F5344CB8AC3E}">
        <p14:creationId xmlns:p14="http://schemas.microsoft.com/office/powerpoint/2010/main" val="28483850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472D63F-BDF0-4E8F-B7C4-96B35D02D8E4}" type="slidenum">
              <a:rPr lang="en-US" smtClean="0"/>
              <a:pPr/>
              <a:t>12</a:t>
            </a:fld>
            <a:endParaRPr lang="en-US"/>
          </a:p>
        </p:txBody>
      </p:sp>
      <p:sp>
        <p:nvSpPr>
          <p:cNvPr id="67587" name="Rectangle 2"/>
          <p:cNvSpPr>
            <a:spLocks noGrp="1" noRot="1" noChangeAspect="1" noChangeArrowheads="1" noTextEdit="1"/>
          </p:cNvSpPr>
          <p:nvPr>
            <p:ph type="sldImg"/>
          </p:nvPr>
        </p:nvSpPr>
        <p:spPr>
          <a:xfrm>
            <a:off x="401638" y="693738"/>
            <a:ext cx="6149975" cy="3460750"/>
          </a:xfrm>
          <a:ln/>
        </p:spPr>
      </p:sp>
      <p:sp>
        <p:nvSpPr>
          <p:cNvPr id="67588" name="Rectangle 3"/>
          <p:cNvSpPr>
            <a:spLocks noGrp="1" noChangeArrowheads="1"/>
          </p:cNvSpPr>
          <p:nvPr>
            <p:ph type="body" idx="1"/>
          </p:nvPr>
        </p:nvSpPr>
        <p:spPr>
          <a:xfrm>
            <a:off x="695008" y="4387811"/>
            <a:ext cx="5560060" cy="4155205"/>
          </a:xfrm>
          <a:noFill/>
          <a:ln/>
        </p:spPr>
        <p:txBody>
          <a:bodyPr/>
          <a:lstStyle/>
          <a:p>
            <a:r>
              <a:rPr lang="en-US"/>
              <a:t>Alesia</a:t>
            </a:r>
          </a:p>
          <a:p>
            <a:r>
              <a:rPr lang="en-US"/>
              <a:t>Finally, here we have provided some references to documents that can be of great use when managing an NIH award.</a:t>
            </a:r>
          </a:p>
          <a:p>
            <a:endParaRPr lang="en-US"/>
          </a:p>
          <a:p>
            <a:r>
              <a:rPr lang="en-US"/>
              <a:t>First, we have the NIH GPS, which serves as the standard terms and conditions of all NIH awards.</a:t>
            </a:r>
          </a:p>
          <a:p>
            <a:endParaRPr lang="en-US"/>
          </a:p>
          <a:p>
            <a:r>
              <a:rPr lang="en-US"/>
              <a:t>Next, you have the Notice of Award or </a:t>
            </a:r>
            <a:r>
              <a:rPr lang="en-US" err="1"/>
              <a:t>NoA</a:t>
            </a:r>
            <a:r>
              <a:rPr lang="en-US"/>
              <a:t>. This document includes general and specific terms and conditions applicable to the NIH award that recipients must comply with.</a:t>
            </a:r>
          </a:p>
          <a:p>
            <a:endParaRPr lang="en-US"/>
          </a:p>
          <a:p>
            <a:r>
              <a:rPr lang="en-US"/>
              <a:t>Lastly, we have the NIH Guide to Grants and Contracts. The NIH publishes new policy requirements in this Guide. Typically, on an annual basis around this time of the year, NIH revise the NIH GPS to incorporates the policy changes from these Guide Notices that were issued through the year.  If you do not already subscribe to this publication, we encourage you to do so to keep abreast of the latest policy requirements. </a:t>
            </a:r>
          </a:p>
          <a:p>
            <a:endParaRPr lang="en-US"/>
          </a:p>
          <a:p>
            <a:endParaRPr lang="en-US"/>
          </a:p>
        </p:txBody>
      </p:sp>
    </p:spTree>
    <p:extLst>
      <p:ext uri="{BB962C8B-B14F-4D97-AF65-F5344CB8AC3E}">
        <p14:creationId xmlns:p14="http://schemas.microsoft.com/office/powerpoint/2010/main" val="395285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07BF0E0-6E11-4E06-BC62-9133B78E8118}" type="slidenum">
              <a:rPr lang="en-US" smtClean="0"/>
              <a:pPr/>
              <a:t>13</a:t>
            </a:fld>
            <a:endParaRPr lang="en-US"/>
          </a:p>
        </p:txBody>
      </p:sp>
      <p:sp>
        <p:nvSpPr>
          <p:cNvPr id="69635" name="Rectangle 2"/>
          <p:cNvSpPr>
            <a:spLocks noGrp="1" noRot="1" noChangeAspect="1" noChangeArrowheads="1" noTextEdit="1"/>
          </p:cNvSpPr>
          <p:nvPr>
            <p:ph type="sldImg"/>
          </p:nvPr>
        </p:nvSpPr>
        <p:spPr>
          <a:xfrm>
            <a:off x="401638" y="693738"/>
            <a:ext cx="6149975" cy="3460750"/>
          </a:xfrm>
          <a:ln/>
        </p:spPr>
      </p:sp>
      <p:sp>
        <p:nvSpPr>
          <p:cNvPr id="69636" name="Rectangle 3"/>
          <p:cNvSpPr>
            <a:spLocks noGrp="1" noChangeArrowheads="1"/>
          </p:cNvSpPr>
          <p:nvPr>
            <p:ph type="body" idx="1"/>
          </p:nvPr>
        </p:nvSpPr>
        <p:spPr>
          <a:noFill/>
          <a:ln/>
        </p:spPr>
        <p:txBody>
          <a:bodyPr/>
          <a:lstStyle/>
          <a:p>
            <a:r>
              <a:rPr lang="en-US"/>
              <a:t>Alesia</a:t>
            </a:r>
          </a:p>
          <a:p>
            <a:endParaRPr lang="en-US"/>
          </a:p>
          <a:p>
            <a:r>
              <a:rPr lang="en-US"/>
              <a:t>Now we will move on to our discussion of common compliance pitfalls</a:t>
            </a:r>
          </a:p>
          <a:p>
            <a:endParaRPr lang="en-US"/>
          </a:p>
        </p:txBody>
      </p:sp>
    </p:spTree>
    <p:extLst>
      <p:ext uri="{BB962C8B-B14F-4D97-AF65-F5344CB8AC3E}">
        <p14:creationId xmlns:p14="http://schemas.microsoft.com/office/powerpoint/2010/main" val="1708283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6964F18-997F-48A0-A60D-FCBEFCA6BBC0}" type="slidenum">
              <a:rPr lang="en-US" smtClean="0"/>
              <a:pPr/>
              <a:t>14</a:t>
            </a:fld>
            <a:endParaRPr lang="en-US"/>
          </a:p>
        </p:txBody>
      </p:sp>
      <p:sp>
        <p:nvSpPr>
          <p:cNvPr id="68611" name="Rectangle 2"/>
          <p:cNvSpPr>
            <a:spLocks noGrp="1" noRot="1" noChangeAspect="1" noChangeArrowheads="1" noTextEdit="1"/>
          </p:cNvSpPr>
          <p:nvPr>
            <p:ph type="sldImg"/>
          </p:nvPr>
        </p:nvSpPr>
        <p:spPr>
          <a:xfrm>
            <a:off x="401638" y="693738"/>
            <a:ext cx="6149975" cy="3460750"/>
          </a:xfrm>
          <a:ln/>
        </p:spPr>
      </p:sp>
      <p:sp>
        <p:nvSpPr>
          <p:cNvPr id="68612" name="Rectangle 3"/>
          <p:cNvSpPr>
            <a:spLocks noGrp="1" noChangeArrowheads="1"/>
          </p:cNvSpPr>
          <p:nvPr>
            <p:ph type="body" idx="1"/>
          </p:nvPr>
        </p:nvSpPr>
        <p:spPr>
          <a:noFill/>
          <a:ln/>
        </p:spPr>
        <p:txBody>
          <a:bodyPr/>
          <a:lstStyle/>
          <a:p>
            <a:pPr>
              <a:lnSpc>
                <a:spcPct val="90000"/>
              </a:lnSpc>
            </a:pPr>
            <a:r>
              <a:rPr lang="en-US" sz="1000">
                <a:latin typeface="Times New Roman" charset="0"/>
              </a:rPr>
              <a:t>Alesia</a:t>
            </a:r>
          </a:p>
          <a:p>
            <a:pPr>
              <a:lnSpc>
                <a:spcPct val="90000"/>
              </a:lnSpc>
            </a:pPr>
            <a:r>
              <a:rPr lang="en-US" sz="1000">
                <a:latin typeface="Times New Roman" charset="0"/>
              </a:rPr>
              <a:t>In this section…</a:t>
            </a:r>
            <a:r>
              <a:rPr lang="en-US" sz="1000"/>
              <a:t>Now, I am going to turn it back over to Brian so he can share info about cost transfers. </a:t>
            </a:r>
            <a:endParaRPr lang="en-US" sz="1000">
              <a:latin typeface="Times New Roman" charset="0"/>
            </a:endParaRPr>
          </a:p>
          <a:p>
            <a:pPr>
              <a:lnSpc>
                <a:spcPct val="90000"/>
              </a:lnSpc>
            </a:pPr>
            <a:endParaRPr lang="en-US" sz="1000">
              <a:latin typeface="Times New Roman" charset="0"/>
            </a:endParaRPr>
          </a:p>
          <a:p>
            <a:pPr>
              <a:lnSpc>
                <a:spcPct val="90000"/>
              </a:lnSpc>
            </a:pPr>
            <a:endParaRPr lang="en-US" sz="1000">
              <a:latin typeface="Times New Roman" charset="0"/>
            </a:endParaRPr>
          </a:p>
        </p:txBody>
      </p:sp>
    </p:spTree>
    <p:extLst>
      <p:ext uri="{BB962C8B-B14F-4D97-AF65-F5344CB8AC3E}">
        <p14:creationId xmlns:p14="http://schemas.microsoft.com/office/powerpoint/2010/main" val="3477857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AB26725D-06BA-49AA-ADE0-E5E8C518E0DF}" type="slidenum">
              <a:rPr lang="en-US" smtClean="0"/>
              <a:pPr/>
              <a:t>15</a:t>
            </a:fld>
            <a:endParaRPr lang="en-US"/>
          </a:p>
        </p:txBody>
      </p:sp>
      <p:sp>
        <p:nvSpPr>
          <p:cNvPr id="71683" name="Rectangle 2"/>
          <p:cNvSpPr>
            <a:spLocks noGrp="1" noRot="1" noChangeAspect="1" noChangeArrowheads="1" noTextEdit="1"/>
          </p:cNvSpPr>
          <p:nvPr>
            <p:ph type="sldImg"/>
          </p:nvPr>
        </p:nvSpPr>
        <p:spPr>
          <a:xfrm>
            <a:off x="401638" y="693738"/>
            <a:ext cx="6149975" cy="3460750"/>
          </a:xfrm>
          <a:ln/>
        </p:spPr>
      </p:sp>
      <p:sp>
        <p:nvSpPr>
          <p:cNvPr id="71684" name="Rectangle 3"/>
          <p:cNvSpPr>
            <a:spLocks noGrp="1" noChangeArrowheads="1"/>
          </p:cNvSpPr>
          <p:nvPr>
            <p:ph type="body" idx="1"/>
          </p:nvPr>
        </p:nvSpPr>
        <p:spPr>
          <a:noFill/>
          <a:ln/>
        </p:spPr>
        <p:txBody>
          <a:bodyPr/>
          <a:lstStyle/>
          <a:p>
            <a:r>
              <a:rPr lang="en-US"/>
              <a:t>Brian</a:t>
            </a:r>
          </a:p>
          <a:p>
            <a:endParaRPr lang="en-US"/>
          </a:p>
          <a:p>
            <a:r>
              <a:rPr lang="en-US"/>
              <a:t>Cost Transfers…With cost transfer recipients must </a:t>
            </a:r>
            <a:r>
              <a:rPr lang="en-US" b="0"/>
              <a:t>maintain documentation </a:t>
            </a:r>
            <a:r>
              <a:rPr lang="en-US"/>
              <a:t>of cost transfers and must make them available for audit or other review.  </a:t>
            </a:r>
          </a:p>
          <a:p>
            <a:endParaRPr lang="en-US"/>
          </a:p>
          <a:p>
            <a:r>
              <a:rPr lang="en-US"/>
              <a:t>Cost transfers should </a:t>
            </a:r>
            <a:r>
              <a:rPr lang="en-US" b="0"/>
              <a:t>be supported by an adequate explanation, justification and be certified by a responsible official.</a:t>
            </a:r>
          </a:p>
          <a:p>
            <a:endParaRPr lang="en-US" b="1"/>
          </a:p>
          <a:p>
            <a:r>
              <a:rPr lang="en-US" b="0"/>
              <a:t>As with any other charge, you will want to ensure that the transfer meets the tests of allowability with the charge being </a:t>
            </a:r>
          </a:p>
          <a:p>
            <a:endParaRPr lang="en-US" b="0"/>
          </a:p>
          <a:p>
            <a:pPr marL="171450" indent="-171450">
              <a:buFont typeface="Arial" panose="020B0604020202020204" pitchFamily="34" charset="0"/>
              <a:buChar char="•"/>
            </a:pPr>
            <a:r>
              <a:rPr lang="en-US" b="0"/>
              <a:t>reasonable</a:t>
            </a:r>
          </a:p>
          <a:p>
            <a:pPr marL="171450" indent="-171450">
              <a:buFont typeface="Arial" panose="020B0604020202020204" pitchFamily="34" charset="0"/>
              <a:buChar char="•"/>
            </a:pPr>
            <a:r>
              <a:rPr lang="en-US" b="0"/>
              <a:t>allocable </a:t>
            </a:r>
          </a:p>
          <a:p>
            <a:pPr marL="171450" indent="-171450">
              <a:buFont typeface="Arial" panose="020B0604020202020204" pitchFamily="34" charset="0"/>
              <a:buChar char="•"/>
            </a:pPr>
            <a:r>
              <a:rPr lang="en-US" b="0"/>
              <a:t>consistently applied regardless the source of funds, and </a:t>
            </a:r>
          </a:p>
          <a:p>
            <a:pPr marL="171450" indent="-171450">
              <a:buFont typeface="Arial" panose="020B0604020202020204" pitchFamily="34" charset="0"/>
              <a:buChar char="•"/>
            </a:pPr>
            <a:r>
              <a:rPr lang="en-US" b="0"/>
              <a:t>Conform </a:t>
            </a:r>
            <a:r>
              <a:rPr lang="en-US" b="0" i="0">
                <a:solidFill>
                  <a:srgbClr val="000000"/>
                </a:solidFill>
                <a:effectLst/>
                <a:latin typeface="ubunturegular"/>
              </a:rPr>
              <a:t>with limitations and exclusions as contained in the terms and conditions of award, including those in the </a:t>
            </a:r>
            <a:r>
              <a:rPr lang="en-US" b="1" i="0" u="none" strike="noStrike">
                <a:solidFill>
                  <a:srgbClr val="000000"/>
                </a:solidFill>
                <a:effectLst/>
                <a:latin typeface="ubunturegular"/>
              </a:rPr>
              <a:t>cost principles</a:t>
            </a:r>
            <a:endParaRPr lang="en-US" b="0"/>
          </a:p>
          <a:p>
            <a:pPr marL="0" indent="0">
              <a:buFont typeface="Arial" panose="020B0604020202020204" pitchFamily="34" charset="0"/>
              <a:buNone/>
            </a:pPr>
            <a:r>
              <a:rPr lang="en-US" b="0"/>
              <a:t>Now I will pass it to Brian to talk about Allowable costs</a:t>
            </a:r>
          </a:p>
          <a:p>
            <a:pPr marL="0" indent="0">
              <a:buFont typeface="Arial" panose="020B0604020202020204" pitchFamily="34" charset="0"/>
              <a:buNone/>
            </a:pPr>
            <a:endParaRPr lang="en-US" b="0"/>
          </a:p>
          <a:p>
            <a:pPr marL="0" indent="0">
              <a:buFont typeface="Arial" panose="020B0604020202020204" pitchFamily="34" charset="0"/>
              <a:buNone/>
            </a:pPr>
            <a:r>
              <a:rPr lang="en-US" b="0"/>
              <a:t>Next slide</a:t>
            </a:r>
          </a:p>
          <a:p>
            <a:pPr marL="0" indent="0">
              <a:buFont typeface="Arial" panose="020B0604020202020204" pitchFamily="34" charset="0"/>
              <a:buNone/>
            </a:pPr>
            <a:endParaRPr lang="en-US" b="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0"/>
              <a:t>Source: NIHGPS 7.5</a:t>
            </a:r>
          </a:p>
          <a:p>
            <a:pPr marL="0" indent="0">
              <a:buFont typeface="Arial" panose="020B0604020202020204" pitchFamily="34" charset="0"/>
              <a:buNone/>
            </a:pPr>
            <a:endParaRPr lang="en-US" b="0"/>
          </a:p>
          <a:p>
            <a:endParaRPr lang="en-US"/>
          </a:p>
        </p:txBody>
      </p:sp>
    </p:spTree>
    <p:extLst>
      <p:ext uri="{BB962C8B-B14F-4D97-AF65-F5344CB8AC3E}">
        <p14:creationId xmlns:p14="http://schemas.microsoft.com/office/powerpoint/2010/main" val="1504497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85C118D-89A8-43D2-8102-91F9E46B2387}" type="slidenum">
              <a:rPr lang="en-US" smtClean="0"/>
              <a:pPr/>
              <a:t>16</a:t>
            </a:fld>
            <a:endParaRPr lang="en-US"/>
          </a:p>
        </p:txBody>
      </p:sp>
      <p:sp>
        <p:nvSpPr>
          <p:cNvPr id="70659" name="Rectangle 2"/>
          <p:cNvSpPr>
            <a:spLocks noGrp="1" noRot="1" noChangeAspect="1" noChangeArrowheads="1" noTextEdit="1"/>
          </p:cNvSpPr>
          <p:nvPr>
            <p:ph type="sldImg"/>
          </p:nvPr>
        </p:nvSpPr>
        <p:spPr>
          <a:xfrm>
            <a:off x="401638" y="693738"/>
            <a:ext cx="6149975" cy="3460750"/>
          </a:xfrm>
          <a:ln/>
        </p:spPr>
      </p:sp>
      <p:sp>
        <p:nvSpPr>
          <p:cNvPr id="70660" name="Rectangle 3"/>
          <p:cNvSpPr>
            <a:spLocks noGrp="1" noChangeArrowheads="1"/>
          </p:cNvSpPr>
          <p:nvPr>
            <p:ph type="body" idx="1"/>
          </p:nvPr>
        </p:nvSpPr>
        <p:spPr>
          <a:noFill/>
          <a:ln/>
        </p:spPr>
        <p:txBody>
          <a:bodyPr/>
          <a:lstStyle/>
          <a:p>
            <a:r>
              <a:rPr lang="en-US"/>
              <a:t>Brian</a:t>
            </a:r>
          </a:p>
          <a:p>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READ SLIDE</a:t>
            </a:r>
          </a:p>
          <a:p>
            <a:endParaRPr lang="en-US"/>
          </a:p>
        </p:txBody>
      </p:sp>
    </p:spTree>
    <p:extLst>
      <p:ext uri="{BB962C8B-B14F-4D97-AF65-F5344CB8AC3E}">
        <p14:creationId xmlns:p14="http://schemas.microsoft.com/office/powerpoint/2010/main" val="161638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3738"/>
            <a:ext cx="6149975" cy="3460750"/>
          </a:xfrm>
        </p:spPr>
      </p:sp>
      <p:sp>
        <p:nvSpPr>
          <p:cNvPr id="3" name="Notes Placeholder 2"/>
          <p:cNvSpPr>
            <a:spLocks noGrp="1"/>
          </p:cNvSpPr>
          <p:nvPr>
            <p:ph type="body" idx="1"/>
          </p:nvPr>
        </p:nvSpPr>
        <p:spPr/>
        <p:txBody>
          <a:bodyPr/>
          <a:lstStyle/>
          <a:p>
            <a:r>
              <a:rPr lang="en-US"/>
              <a:t>Brian</a:t>
            </a:r>
          </a:p>
          <a:p>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Please take moment to answer the poll. Please select from the 4 option on your screen.</a:t>
            </a:r>
          </a:p>
          <a:p>
            <a:endParaRPr lang="en-US"/>
          </a:p>
          <a:p>
            <a:pPr eaLnBrk="1" hangingPunct="1"/>
            <a:r>
              <a:rPr lang="en-US" sz="1000" b="1">
                <a:latin typeface="Times New Roman" charset="0"/>
              </a:rPr>
              <a:t>…The answer is to this questions is number 4.</a:t>
            </a:r>
          </a:p>
          <a:p>
            <a:pPr eaLnBrk="1" hangingPunct="1"/>
            <a:endParaRPr lang="en-US" sz="1000" b="1">
              <a:latin typeface="Times New Roman" charset="0"/>
            </a:endParaRPr>
          </a:p>
          <a:p>
            <a:pPr eaLnBrk="1" hangingPunct="1"/>
            <a:r>
              <a:rPr lang="en-US" sz="1200" b="0" i="0">
                <a:solidFill>
                  <a:srgbClr val="000000"/>
                </a:solidFill>
                <a:effectLst/>
                <a:latin typeface="ubunturegular"/>
              </a:rPr>
              <a:t>Cost transfers should be completed within 90 days of when the error was discovered.</a:t>
            </a:r>
            <a:endParaRPr lang="en-US" sz="1000" b="1">
              <a:latin typeface="Times New Roman" charset="0"/>
            </a:endParaRPr>
          </a:p>
          <a:p>
            <a:endParaRPr lang="en-US"/>
          </a:p>
          <a:p>
            <a:r>
              <a:rPr lang="en-US"/>
              <a:t>With cost transfer recipients must </a:t>
            </a:r>
            <a:r>
              <a:rPr lang="en-US" b="0"/>
              <a:t>maintain documentation </a:t>
            </a:r>
            <a:r>
              <a:rPr lang="en-US"/>
              <a:t>of cost transfers and must make them available for audit or other review.  </a:t>
            </a:r>
          </a:p>
          <a:p>
            <a:endParaRPr lang="en-US"/>
          </a:p>
          <a:p>
            <a:r>
              <a:rPr lang="en-US"/>
              <a:t>Cost transfers should </a:t>
            </a:r>
            <a:r>
              <a:rPr lang="en-US" b="0"/>
              <a:t>be supported by an adequate explanation, justification and be certified by a responsible official.</a:t>
            </a:r>
          </a:p>
          <a:p>
            <a:endParaRPr lang="en-US" b="0"/>
          </a:p>
          <a:p>
            <a:r>
              <a:rPr lang="en-US" b="0"/>
              <a:t>Alesia is now going to share information about allowable costs …</a:t>
            </a:r>
          </a:p>
        </p:txBody>
      </p:sp>
      <p:sp>
        <p:nvSpPr>
          <p:cNvPr id="4" name="Slide Number Placeholder 3"/>
          <p:cNvSpPr>
            <a:spLocks noGrp="1"/>
          </p:cNvSpPr>
          <p:nvPr>
            <p:ph type="sldNum" sz="quarter" idx="5"/>
          </p:nvPr>
        </p:nvSpPr>
        <p:spPr/>
        <p:txBody>
          <a:bodyPr/>
          <a:lstStyle/>
          <a:p>
            <a:pPr>
              <a:defRPr/>
            </a:pPr>
            <a:fld id="{94C4ABED-1613-4581-859B-31B41555B4A3}" type="slidenum">
              <a:rPr lang="en-US" smtClean="0"/>
              <a:pPr>
                <a:defRPr/>
              </a:pPr>
              <a:t>17</a:t>
            </a:fld>
            <a:endParaRPr lang="en-US"/>
          </a:p>
        </p:txBody>
      </p:sp>
    </p:spTree>
    <p:extLst>
      <p:ext uri="{BB962C8B-B14F-4D97-AF65-F5344CB8AC3E}">
        <p14:creationId xmlns:p14="http://schemas.microsoft.com/office/powerpoint/2010/main" val="4219475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DD30420-1CFD-46E1-9343-5EF5F7517478}" type="slidenum">
              <a:rPr lang="en-US" smtClean="0"/>
              <a:pPr/>
              <a:t>18</a:t>
            </a:fld>
            <a:endParaRPr lang="en-US"/>
          </a:p>
        </p:txBody>
      </p:sp>
      <p:sp>
        <p:nvSpPr>
          <p:cNvPr id="78851" name="Rectangle 2"/>
          <p:cNvSpPr>
            <a:spLocks noGrp="1" noRot="1" noChangeAspect="1" noChangeArrowheads="1" noTextEdit="1"/>
          </p:cNvSpPr>
          <p:nvPr>
            <p:ph type="sldImg"/>
          </p:nvPr>
        </p:nvSpPr>
        <p:spPr>
          <a:xfrm>
            <a:off x="401638" y="693738"/>
            <a:ext cx="6149975" cy="3460750"/>
          </a:xfrm>
          <a:ln/>
        </p:spPr>
      </p:sp>
      <p:sp>
        <p:nvSpPr>
          <p:cNvPr id="78852" name="Rectangle 3"/>
          <p:cNvSpPr>
            <a:spLocks noGrp="1" noChangeArrowheads="1"/>
          </p:cNvSpPr>
          <p:nvPr>
            <p:ph type="body" idx="1"/>
          </p:nvPr>
        </p:nvSpPr>
        <p:spPr>
          <a:noFill/>
          <a:ln/>
        </p:spPr>
        <p:txBody>
          <a:bodyPr/>
          <a:lstStyle/>
          <a:p>
            <a:r>
              <a:rPr lang="en-US" sz="1000"/>
              <a:t>Alesia</a:t>
            </a:r>
          </a:p>
          <a:p>
            <a:endParaRPr lang="en-US"/>
          </a:p>
          <a:p>
            <a:r>
              <a:rPr lang="en-US"/>
              <a:t>Thanks, Brian. </a:t>
            </a:r>
          </a:p>
          <a:p>
            <a:r>
              <a:rPr lang="en-US"/>
              <a:t>Are office supplies allowable? READ 1</a:t>
            </a:r>
            <a:r>
              <a:rPr lang="en-US" baseline="30000"/>
              <a:t>st</a:t>
            </a:r>
            <a:r>
              <a:rPr lang="en-US"/>
              <a:t> bullet.</a:t>
            </a:r>
          </a:p>
          <a:p>
            <a:r>
              <a:rPr lang="en-US"/>
              <a:t>What about entertainment costs? No, entertainment costs are generally unallowable. </a:t>
            </a:r>
          </a:p>
          <a:p>
            <a:endParaRPr lang="en-US" b="0" i="0">
              <a:solidFill>
                <a:srgbClr val="000000"/>
              </a:solidFill>
              <a:effectLst/>
              <a:latin typeface="ubunturegular"/>
            </a:endParaRPr>
          </a:p>
          <a:p>
            <a:r>
              <a:rPr lang="en-US" b="0" i="0">
                <a:solidFill>
                  <a:srgbClr val="000000"/>
                </a:solidFill>
                <a:effectLst/>
                <a:latin typeface="ubunturegular"/>
              </a:rPr>
              <a:t>See , https://www.ecfr.gov/current/title-45/subtitle-A/subchapter-A/part-75 Section B.6, NIHGPS 14.10</a:t>
            </a:r>
            <a:endParaRPr lang="en-US"/>
          </a:p>
        </p:txBody>
      </p:sp>
    </p:spTree>
    <p:extLst>
      <p:ext uri="{BB962C8B-B14F-4D97-AF65-F5344CB8AC3E}">
        <p14:creationId xmlns:p14="http://schemas.microsoft.com/office/powerpoint/2010/main" val="21778030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4E74EBDF-1EBA-492B-AE2B-AACD71498A17}" type="slidenum">
              <a:rPr lang="en-US" smtClean="0"/>
              <a:pPr/>
              <a:t>19</a:t>
            </a:fld>
            <a:endParaRPr lang="en-US"/>
          </a:p>
        </p:txBody>
      </p:sp>
      <p:sp>
        <p:nvSpPr>
          <p:cNvPr id="79875" name="Rectangle 2"/>
          <p:cNvSpPr>
            <a:spLocks noGrp="1" noRot="1" noChangeAspect="1" noChangeArrowheads="1" noTextEdit="1"/>
          </p:cNvSpPr>
          <p:nvPr>
            <p:ph type="sldImg"/>
          </p:nvPr>
        </p:nvSpPr>
        <p:spPr>
          <a:xfrm>
            <a:off x="401638" y="693738"/>
            <a:ext cx="6149975" cy="3460750"/>
          </a:xfrm>
          <a:ln/>
        </p:spPr>
      </p:sp>
      <p:sp>
        <p:nvSpPr>
          <p:cNvPr id="79876" name="Rectangle 3"/>
          <p:cNvSpPr>
            <a:spLocks noGrp="1" noChangeArrowheads="1"/>
          </p:cNvSpPr>
          <p:nvPr>
            <p:ph type="body" idx="1"/>
          </p:nvPr>
        </p:nvSpPr>
        <p:spPr>
          <a:noFill/>
          <a:ln/>
        </p:spPr>
        <p:txBody>
          <a:bodyPr/>
          <a:lstStyle/>
          <a:p>
            <a:r>
              <a:rPr lang="en-US" sz="1200"/>
              <a:t>Alesia</a:t>
            </a:r>
          </a:p>
          <a:p>
            <a:endParaRPr lang="en-US" sz="1200"/>
          </a:p>
          <a:p>
            <a:r>
              <a:rPr lang="en-US" sz="1200"/>
              <a:t>Are Meals allowable? It depends.</a:t>
            </a:r>
          </a:p>
          <a:p>
            <a:endParaRPr lang="en-US" sz="1200"/>
          </a:p>
          <a:p>
            <a:r>
              <a:rPr lang="en-US" sz="1200"/>
              <a:t>Meals are allowable when they are…</a:t>
            </a:r>
          </a:p>
          <a:p>
            <a:endParaRPr lang="en-US" sz="1200"/>
          </a:p>
          <a:p>
            <a:pPr>
              <a:buFontTx/>
              <a:buChar char="•"/>
            </a:pPr>
            <a:r>
              <a:rPr lang="en-US" sz="1200"/>
              <a:t>Provided to subjects or patients under study provided they do not duplicate a participant’s per diem or subsistence allowance</a:t>
            </a:r>
          </a:p>
          <a:p>
            <a:pPr>
              <a:buFontTx/>
              <a:buChar char="•"/>
            </a:pPr>
            <a:r>
              <a:rPr lang="en-US" sz="1200"/>
              <a:t>Specifically approved as part of the project activity in the </a:t>
            </a:r>
            <a:r>
              <a:rPr lang="en-US" sz="1200" err="1"/>
              <a:t>NoA</a:t>
            </a:r>
            <a:endParaRPr lang="en-US" sz="1200"/>
          </a:p>
          <a:p>
            <a:pPr>
              <a:buFontTx/>
              <a:buChar char="•"/>
            </a:pPr>
            <a:r>
              <a:rPr lang="en-US" sz="1200"/>
              <a:t>Are an integral and necessary part of a meeting or conference (i.e., a working lunch where business is transacted) to disseminate technical information.  </a:t>
            </a:r>
          </a:p>
          <a:p>
            <a:pPr>
              <a:buFontTx/>
              <a:buChar char="•"/>
            </a:pPr>
            <a:r>
              <a:rPr lang="en-US" sz="1200"/>
              <a:t>Meets the test of reasonableness (no filet mignon lunches)</a:t>
            </a:r>
          </a:p>
          <a:p>
            <a:pPr>
              <a:buFontTx/>
              <a:buChar char="•"/>
            </a:pPr>
            <a:r>
              <a:rPr lang="en-US" sz="1200"/>
              <a:t>Consistent with the Terms of Award</a:t>
            </a:r>
          </a:p>
          <a:p>
            <a:pPr>
              <a:buFontTx/>
              <a:buChar char="•"/>
            </a:pPr>
            <a:endParaRPr lang="en-US" sz="1200"/>
          </a:p>
        </p:txBody>
      </p:sp>
    </p:spTree>
    <p:extLst>
      <p:ext uri="{BB962C8B-B14F-4D97-AF65-F5344CB8AC3E}">
        <p14:creationId xmlns:p14="http://schemas.microsoft.com/office/powerpoint/2010/main" val="3875839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9A58292-6440-4DF4-8E50-F62341B8975C}" type="slidenum">
              <a:rPr lang="en-US" smtClean="0"/>
              <a:pPr/>
              <a:t>2</a:t>
            </a:fld>
            <a:endParaRPr lang="en-US"/>
          </a:p>
        </p:txBody>
      </p:sp>
      <p:sp>
        <p:nvSpPr>
          <p:cNvPr id="59395" name="Rectangle 2"/>
          <p:cNvSpPr>
            <a:spLocks noGrp="1" noRot="1" noChangeAspect="1" noChangeArrowheads="1" noTextEdit="1"/>
          </p:cNvSpPr>
          <p:nvPr>
            <p:ph type="sldImg"/>
          </p:nvPr>
        </p:nvSpPr>
        <p:spPr>
          <a:xfrm>
            <a:off x="401638" y="693738"/>
            <a:ext cx="6149975" cy="3460750"/>
          </a:xfrm>
          <a:ln/>
        </p:spPr>
      </p:sp>
      <p:sp>
        <p:nvSpPr>
          <p:cNvPr id="59396" name="Rectangle 3"/>
          <p:cNvSpPr>
            <a:spLocks noGrp="1" noChangeArrowheads="1"/>
          </p:cNvSpPr>
          <p:nvPr>
            <p:ph type="body" idx="1"/>
          </p:nvPr>
        </p:nvSpPr>
        <p:spPr>
          <a:noFill/>
          <a:ln/>
        </p:spPr>
        <p:txBody>
          <a:bodyPr/>
          <a:lstStyle/>
          <a:p>
            <a:r>
              <a:rPr lang="en-US"/>
              <a:t>Brian</a:t>
            </a:r>
          </a:p>
          <a:p>
            <a:r>
              <a:rPr lang="en-US"/>
              <a:t>Thanks, Alesia! Hello Everyone. So what exactly is compliance? You can come up with many definitions for “Compliance” but basically it is “doing the right thing”. READ slide. </a:t>
            </a:r>
          </a:p>
          <a:p>
            <a:endParaRPr lang="en-US"/>
          </a:p>
        </p:txBody>
      </p:sp>
    </p:spTree>
    <p:extLst>
      <p:ext uri="{BB962C8B-B14F-4D97-AF65-F5344CB8AC3E}">
        <p14:creationId xmlns:p14="http://schemas.microsoft.com/office/powerpoint/2010/main" val="502557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BC011683-2A54-4973-BBED-6CC525049DB9}" type="slidenum">
              <a:rPr lang="en-US" smtClean="0"/>
              <a:pPr/>
              <a:t>20</a:t>
            </a:fld>
            <a:endParaRPr lang="en-US"/>
          </a:p>
        </p:txBody>
      </p:sp>
      <p:sp>
        <p:nvSpPr>
          <p:cNvPr id="77827" name="Rectangle 2"/>
          <p:cNvSpPr>
            <a:spLocks noGrp="1" noRot="1" noChangeAspect="1" noChangeArrowheads="1" noTextEdit="1"/>
          </p:cNvSpPr>
          <p:nvPr>
            <p:ph type="sldImg"/>
          </p:nvPr>
        </p:nvSpPr>
        <p:spPr>
          <a:xfrm>
            <a:off x="401638" y="693738"/>
            <a:ext cx="6149975" cy="3460750"/>
          </a:xfrm>
          <a:ln/>
        </p:spPr>
      </p:sp>
      <p:sp>
        <p:nvSpPr>
          <p:cNvPr id="7782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t>Alesia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READ SLIDE</a:t>
            </a:r>
          </a:p>
        </p:txBody>
      </p:sp>
    </p:spTree>
    <p:extLst>
      <p:ext uri="{BB962C8B-B14F-4D97-AF65-F5344CB8AC3E}">
        <p14:creationId xmlns:p14="http://schemas.microsoft.com/office/powerpoint/2010/main" val="20901756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3738"/>
            <a:ext cx="6149975" cy="346075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kern="1200">
                <a:solidFill>
                  <a:schemeClr val="tx1"/>
                </a:solidFill>
                <a:effectLst/>
                <a:latin typeface="Tahoma" pitchFamily="34" charset="0"/>
                <a:ea typeface="+mn-ea"/>
                <a:cs typeface="+mn-cs"/>
              </a:rPr>
              <a:t>Alesia</a:t>
            </a:r>
          </a:p>
          <a:p>
            <a:pPr marL="0" lvl="0" indent="0">
              <a:buFont typeface="Arial" panose="020B0604020202020204" pitchFamily="34" charset="0"/>
              <a:buNone/>
            </a:pPr>
            <a:endParaRPr lang="en-US" sz="1200" b="0" kern="1200">
              <a:solidFill>
                <a:schemeClr val="tx1"/>
              </a:solidFill>
              <a:effectLst/>
              <a:latin typeface="Tahoma"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Please take moment to answer the poll. Please select from the 4 option on your screen.</a:t>
            </a:r>
          </a:p>
          <a:p>
            <a:endParaRPr lang="en-US"/>
          </a:p>
          <a:p>
            <a:pPr eaLnBrk="1" hangingPunct="1"/>
            <a:r>
              <a:rPr lang="en-US" sz="1000" b="1">
                <a:latin typeface="Times New Roman" charset="0"/>
              </a:rPr>
              <a:t>…The answer is to this questions is number 1.</a:t>
            </a:r>
          </a:p>
          <a:p>
            <a:pPr marL="0" lvl="0" indent="0">
              <a:buFont typeface="Arial" panose="020B0604020202020204" pitchFamily="34" charset="0"/>
              <a:buNone/>
            </a:pPr>
            <a:endParaRPr lang="en-US" sz="1200" b="0" kern="1200">
              <a:solidFill>
                <a:schemeClr val="tx1"/>
              </a:solidFill>
              <a:effectLst/>
              <a:latin typeface="Tahoma" pitchFamily="34" charset="0"/>
              <a:ea typeface="+mn-ea"/>
              <a:cs typeface="+mn-cs"/>
            </a:endParaRPr>
          </a:p>
          <a:p>
            <a:pPr marL="0" lvl="0" indent="0">
              <a:buFont typeface="Arial" panose="020B0604020202020204" pitchFamily="34" charset="0"/>
              <a:buNone/>
            </a:pPr>
            <a:r>
              <a:rPr lang="en-US" sz="1200" b="0" kern="1200">
                <a:solidFill>
                  <a:schemeClr val="tx1"/>
                </a:solidFill>
                <a:effectLst/>
                <a:latin typeface="Tahoma" pitchFamily="34" charset="0"/>
                <a:ea typeface="+mn-ea"/>
                <a:cs typeface="+mn-cs"/>
              </a:rPr>
              <a:t>Just as a reminder F&amp;A costs are NECESSARY costs INCURRED by a recipient for a COMMON or JOINT PURPOSE BENEFITING more than one cost objective. Examples of F&amp;A costs include:</a:t>
            </a:r>
          </a:p>
          <a:p>
            <a:pPr lvl="0"/>
            <a:endParaRPr lang="en-US" sz="1200" b="0" kern="1200">
              <a:solidFill>
                <a:schemeClr val="tx1"/>
              </a:solidFill>
              <a:effectLst/>
              <a:latin typeface="Tahoma" pitchFamily="34" charset="0"/>
              <a:ea typeface="+mn-ea"/>
              <a:cs typeface="+mn-cs"/>
            </a:endParaRPr>
          </a:p>
          <a:p>
            <a:pPr marL="628650" lvl="1" indent="-171450">
              <a:buFont typeface="Arial" panose="020B0604020202020204" pitchFamily="34" charset="0"/>
              <a:buChar char="•"/>
            </a:pPr>
            <a:r>
              <a:rPr lang="en-US" sz="1200" b="0" kern="1200">
                <a:solidFill>
                  <a:schemeClr val="tx1"/>
                </a:solidFill>
                <a:effectLst/>
                <a:latin typeface="Tahoma" pitchFamily="34" charset="0"/>
                <a:ea typeface="+mn-ea"/>
                <a:cs typeface="+mn-cs"/>
              </a:rPr>
              <a:t>Research facilities</a:t>
            </a:r>
          </a:p>
          <a:p>
            <a:pPr marL="628650" lvl="1" indent="-171450">
              <a:buFont typeface="Arial" panose="020B0604020202020204" pitchFamily="34" charset="0"/>
              <a:buChar char="•"/>
            </a:pPr>
            <a:r>
              <a:rPr lang="en-US" sz="1200" b="0" kern="1200">
                <a:solidFill>
                  <a:schemeClr val="tx1"/>
                </a:solidFill>
                <a:effectLst/>
                <a:latin typeface="Tahoma" pitchFamily="34" charset="0"/>
                <a:ea typeface="+mn-ea"/>
                <a:cs typeface="+mn-cs"/>
              </a:rPr>
              <a:t>Utilities</a:t>
            </a:r>
          </a:p>
          <a:p>
            <a:pPr marL="628650" lvl="1" indent="-171450">
              <a:buFont typeface="Arial" panose="020B0604020202020204" pitchFamily="34" charset="0"/>
              <a:buChar char="•"/>
            </a:pPr>
            <a:r>
              <a:rPr lang="en-US" sz="1200" b="0" kern="1200">
                <a:solidFill>
                  <a:schemeClr val="tx1"/>
                </a:solidFill>
                <a:effectLst/>
                <a:latin typeface="Tahoma" pitchFamily="34" charset="0"/>
                <a:ea typeface="+mn-ea"/>
                <a:cs typeface="+mn-cs"/>
              </a:rPr>
              <a:t>Administrative salaries</a:t>
            </a:r>
          </a:p>
          <a:p>
            <a:pPr marL="628650" lvl="1" indent="-171450">
              <a:buFont typeface="Arial" panose="020B0604020202020204" pitchFamily="34" charset="0"/>
              <a:buChar char="•"/>
            </a:pPr>
            <a:r>
              <a:rPr lang="en-US" sz="1200" b="0" kern="1200">
                <a:solidFill>
                  <a:schemeClr val="tx1"/>
                </a:solidFill>
                <a:effectLst/>
                <a:latin typeface="Tahoma" pitchFamily="34" charset="0"/>
                <a:ea typeface="+mn-ea"/>
                <a:cs typeface="+mn-cs"/>
              </a:rPr>
              <a:t>General office expenses</a:t>
            </a:r>
            <a:r>
              <a:rPr lang="en-US" sz="1200" b="0" kern="1200" baseline="0">
                <a:solidFill>
                  <a:schemeClr val="tx1"/>
                </a:solidFill>
                <a:effectLst/>
                <a:latin typeface="Tahoma" pitchFamily="34" charset="0"/>
                <a:ea typeface="+mn-ea"/>
                <a:cs typeface="+mn-cs"/>
              </a:rPr>
              <a:t> </a:t>
            </a:r>
            <a:r>
              <a:rPr lang="en-US" sz="1200" b="0" kern="1200">
                <a:solidFill>
                  <a:schemeClr val="tx1"/>
                </a:solidFill>
                <a:effectLst/>
                <a:latin typeface="Tahoma" pitchFamily="34" charset="0"/>
                <a:ea typeface="+mn-ea"/>
                <a:cs typeface="+mn-cs"/>
              </a:rPr>
              <a:t>which are normally treated as F&amp;A costs since it would be DIFFICULT or IMPOSSIBLE to allocate such cost to each individual project.  </a:t>
            </a:r>
          </a:p>
          <a:p>
            <a:endParaRPr lang="en-US"/>
          </a:p>
          <a:p>
            <a:r>
              <a:rPr lang="en-US" sz="1200"/>
              <a:t>Now, I am going to turn it back over to Brian so he can share info about administrative and clerical costs. </a:t>
            </a:r>
            <a:endParaRPr lang="en-US"/>
          </a:p>
          <a:p>
            <a:r>
              <a:rPr lang="en-US"/>
              <a:t>Source: NIHGPS 7.3</a:t>
            </a:r>
          </a:p>
        </p:txBody>
      </p:sp>
      <p:sp>
        <p:nvSpPr>
          <p:cNvPr id="4" name="Slide Number Placeholder 3"/>
          <p:cNvSpPr>
            <a:spLocks noGrp="1"/>
          </p:cNvSpPr>
          <p:nvPr>
            <p:ph type="sldNum" sz="quarter" idx="5"/>
          </p:nvPr>
        </p:nvSpPr>
        <p:spPr/>
        <p:txBody>
          <a:bodyPr/>
          <a:lstStyle/>
          <a:p>
            <a:pPr>
              <a:defRPr/>
            </a:pPr>
            <a:fld id="{94C4ABED-1613-4581-859B-31B41555B4A3}" type="slidenum">
              <a:rPr lang="en-US" smtClean="0"/>
              <a:pPr>
                <a:defRPr/>
              </a:pPr>
              <a:t>21</a:t>
            </a:fld>
            <a:endParaRPr lang="en-US"/>
          </a:p>
        </p:txBody>
      </p:sp>
    </p:spTree>
    <p:extLst>
      <p:ext uri="{BB962C8B-B14F-4D97-AF65-F5344CB8AC3E}">
        <p14:creationId xmlns:p14="http://schemas.microsoft.com/office/powerpoint/2010/main" val="3258391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3738"/>
            <a:ext cx="6149975" cy="3460750"/>
          </a:xfrm>
        </p:spPr>
      </p:sp>
      <p:sp>
        <p:nvSpPr>
          <p:cNvPr id="3" name="Notes Placeholder 2"/>
          <p:cNvSpPr>
            <a:spLocks noGrp="1"/>
          </p:cNvSpPr>
          <p:nvPr>
            <p:ph type="body" idx="1"/>
          </p:nvPr>
        </p:nvSpPr>
        <p:spPr/>
        <p:txBody>
          <a:bodyPr/>
          <a:lstStyle/>
          <a:p>
            <a:r>
              <a:rPr lang="en-US"/>
              <a:t>Alesia</a:t>
            </a:r>
          </a:p>
          <a:p>
            <a:r>
              <a:rPr lang="en-US"/>
              <a:t>Next we will cover Administrative cost and clerical cost.</a:t>
            </a:r>
          </a:p>
          <a:p>
            <a:endParaRPr lang="en-US"/>
          </a:p>
          <a:p>
            <a:r>
              <a:rPr lang="en-US"/>
              <a:t>Generally, these costs are charged as indirect or F&amp;A.</a:t>
            </a:r>
          </a:p>
          <a:p>
            <a:endParaRPr lang="en-US"/>
          </a:p>
          <a:p>
            <a:r>
              <a:rPr lang="en-US"/>
              <a:t>NIH policy does allow for these costs to be charged as direct costs if all the following conditions are met:</a:t>
            </a:r>
          </a:p>
          <a:p>
            <a:endParaRPr lang="en-US"/>
          </a:p>
          <a:p>
            <a:pPr marL="914400" lvl="1" indent="-514350">
              <a:buClr>
                <a:schemeClr val="accent4"/>
              </a:buClr>
              <a:buFont typeface="+mj-lt"/>
              <a:buAutoNum type="arabicPeriod"/>
            </a:pPr>
            <a:r>
              <a:rPr lang="en-US">
                <a:solidFill>
                  <a:schemeClr val="accent4"/>
                </a:solidFill>
              </a:rPr>
              <a:t>Administrative or clerical services are integral to a project or activity</a:t>
            </a:r>
          </a:p>
          <a:p>
            <a:pPr marL="914400" lvl="1" indent="-514350">
              <a:buClr>
                <a:schemeClr val="accent4"/>
              </a:buClr>
              <a:buFont typeface="+mj-lt"/>
              <a:buAutoNum type="arabicPeriod"/>
            </a:pPr>
            <a:r>
              <a:rPr lang="en-US">
                <a:solidFill>
                  <a:schemeClr val="accent4"/>
                </a:solidFill>
              </a:rPr>
              <a:t>Individuals involved can be specifically identified with the project or activity</a:t>
            </a:r>
          </a:p>
          <a:p>
            <a:pPr marL="914400" lvl="1" indent="-514350">
              <a:buClr>
                <a:schemeClr val="accent4"/>
              </a:buClr>
              <a:buFont typeface="+mj-lt"/>
              <a:buAutoNum type="arabicPeriod"/>
            </a:pPr>
            <a:r>
              <a:rPr lang="en-US">
                <a:solidFill>
                  <a:schemeClr val="accent4"/>
                </a:solidFill>
              </a:rPr>
              <a:t>Such costs are explicitly included in the budget, and</a:t>
            </a:r>
          </a:p>
          <a:p>
            <a:pPr marL="914400" lvl="1" indent="-514350">
              <a:buClr>
                <a:schemeClr val="accent4"/>
              </a:buClr>
              <a:buFont typeface="+mj-lt"/>
              <a:buAutoNum type="arabicPeriod"/>
            </a:pPr>
            <a:r>
              <a:rPr lang="en-US">
                <a:solidFill>
                  <a:schemeClr val="accent4"/>
                </a:solidFill>
              </a:rPr>
              <a:t>The costs are not also recovered as indirect costs</a:t>
            </a:r>
          </a:p>
          <a:p>
            <a:pPr marL="0" indent="0">
              <a:buNone/>
            </a:pPr>
            <a:endParaRPr lang="en-US"/>
          </a:p>
          <a:p>
            <a:pPr>
              <a:buClr>
                <a:schemeClr val="accent2"/>
              </a:buClr>
              <a:buFont typeface="Courier New" panose="02070309020205020404" pitchFamily="49" charset="0"/>
              <a:buNone/>
            </a:pPr>
            <a:endParaRPr lang="en-US">
              <a:solidFill>
                <a:schemeClr val="accent2"/>
              </a:solidFill>
            </a:endParaRPr>
          </a:p>
          <a:p>
            <a:pPr>
              <a:buClr>
                <a:schemeClr val="accent2"/>
              </a:buClr>
              <a:buFont typeface="Courier New" panose="02070309020205020404" pitchFamily="49" charset="0"/>
              <a:buNone/>
            </a:pPr>
            <a:r>
              <a:rPr lang="en-US">
                <a:solidFill>
                  <a:schemeClr val="accent2"/>
                </a:solidFill>
              </a:rPr>
              <a:t>Such charges must also meet the criteria for allowable costs as described in NIH GPS 7.2.</a:t>
            </a:r>
          </a:p>
          <a:p>
            <a:endParaRPr lang="en-US"/>
          </a:p>
        </p:txBody>
      </p:sp>
      <p:sp>
        <p:nvSpPr>
          <p:cNvPr id="4" name="Slide Number Placeholder 3"/>
          <p:cNvSpPr>
            <a:spLocks noGrp="1"/>
          </p:cNvSpPr>
          <p:nvPr>
            <p:ph type="sldNum" sz="quarter" idx="10"/>
          </p:nvPr>
        </p:nvSpPr>
        <p:spPr/>
        <p:txBody>
          <a:bodyPr/>
          <a:lstStyle/>
          <a:p>
            <a:pPr>
              <a:defRPr/>
            </a:pPr>
            <a:fld id="{94C4ABED-1613-4581-859B-31B41555B4A3}" type="slidenum">
              <a:rPr lang="en-US" smtClean="0"/>
              <a:pPr>
                <a:defRPr/>
              </a:pPr>
              <a:t>22</a:t>
            </a:fld>
            <a:endParaRPr lang="en-US"/>
          </a:p>
        </p:txBody>
      </p:sp>
    </p:spTree>
    <p:extLst>
      <p:ext uri="{BB962C8B-B14F-4D97-AF65-F5344CB8AC3E}">
        <p14:creationId xmlns:p14="http://schemas.microsoft.com/office/powerpoint/2010/main" val="3501981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3738"/>
            <a:ext cx="6149975" cy="3460750"/>
          </a:xfrm>
        </p:spPr>
      </p:sp>
      <p:sp>
        <p:nvSpPr>
          <p:cNvPr id="3" name="Notes Placeholder 2"/>
          <p:cNvSpPr>
            <a:spLocks noGrp="1"/>
          </p:cNvSpPr>
          <p:nvPr>
            <p:ph type="body" idx="1"/>
          </p:nvPr>
        </p:nvSpPr>
        <p:spPr/>
        <p:txBody>
          <a:bodyPr/>
          <a:lstStyle/>
          <a:p>
            <a:r>
              <a:rPr lang="en-US"/>
              <a:t>Alesia</a:t>
            </a:r>
          </a:p>
          <a:p>
            <a:endParaRPr lang="en-US"/>
          </a:p>
          <a:p>
            <a:r>
              <a:rPr lang="en-US"/>
              <a:t>Prior approval is generally not required when </a:t>
            </a:r>
            <a:r>
              <a:rPr lang="en-US" err="1"/>
              <a:t>rebudgeting</a:t>
            </a:r>
            <a:r>
              <a:rPr lang="en-US"/>
              <a:t> direct charged administrative and clerical costs as long as the conditions in NIH GPS section 8.1.1.5 are met. However, prior approval is needed when requesting additional funds for the position or the incurrence of the cost constitutes a change in scope</a:t>
            </a:r>
          </a:p>
          <a:p>
            <a:endParaRPr lang="en-US"/>
          </a:p>
          <a:p>
            <a:r>
              <a:rPr lang="en-US"/>
              <a:t>For modular grants direct charging of these costs will require that the person’s name, percent effort, and role be included in the personnel justification. The justification will also need to address how the cost satisfies the 4 conditions laid out in NIH GPS 8.1.1.5</a:t>
            </a:r>
          </a:p>
          <a:p>
            <a:endParaRPr lang="en-US"/>
          </a:p>
        </p:txBody>
      </p:sp>
      <p:sp>
        <p:nvSpPr>
          <p:cNvPr id="4" name="Slide Number Placeholder 3"/>
          <p:cNvSpPr>
            <a:spLocks noGrp="1"/>
          </p:cNvSpPr>
          <p:nvPr>
            <p:ph type="sldNum" sz="quarter" idx="10"/>
          </p:nvPr>
        </p:nvSpPr>
        <p:spPr/>
        <p:txBody>
          <a:bodyPr/>
          <a:lstStyle/>
          <a:p>
            <a:pPr>
              <a:defRPr/>
            </a:pPr>
            <a:fld id="{94C4ABED-1613-4581-859B-31B41555B4A3}" type="slidenum">
              <a:rPr lang="en-US" smtClean="0"/>
              <a:pPr>
                <a:defRPr/>
              </a:pPr>
              <a:t>23</a:t>
            </a:fld>
            <a:endParaRPr lang="en-US"/>
          </a:p>
        </p:txBody>
      </p:sp>
    </p:spTree>
    <p:extLst>
      <p:ext uri="{BB962C8B-B14F-4D97-AF65-F5344CB8AC3E}">
        <p14:creationId xmlns:p14="http://schemas.microsoft.com/office/powerpoint/2010/main" val="31425345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5D77B1D3-3EAF-4283-B31A-7727A0D125E3}" type="slidenum">
              <a:rPr lang="en-US" smtClean="0"/>
              <a:pPr/>
              <a:t>24</a:t>
            </a:fld>
            <a:endParaRPr lang="en-US"/>
          </a:p>
        </p:txBody>
      </p:sp>
      <p:sp>
        <p:nvSpPr>
          <p:cNvPr id="103427" name="Rectangle 2"/>
          <p:cNvSpPr>
            <a:spLocks noGrp="1" noRot="1" noChangeAspect="1" noChangeArrowheads="1" noTextEdit="1"/>
          </p:cNvSpPr>
          <p:nvPr>
            <p:ph type="sldImg"/>
          </p:nvPr>
        </p:nvSpPr>
        <p:spPr>
          <a:xfrm>
            <a:off x="401638" y="693738"/>
            <a:ext cx="6149975" cy="3460750"/>
          </a:xfrm>
          <a:ln/>
        </p:spPr>
      </p:sp>
      <p:sp>
        <p:nvSpPr>
          <p:cNvPr id="103428" name="Rectangle 3"/>
          <p:cNvSpPr>
            <a:spLocks noGrp="1" noChangeArrowheads="1"/>
          </p:cNvSpPr>
          <p:nvPr>
            <p:ph type="body" idx="1"/>
          </p:nvPr>
        </p:nvSpPr>
        <p:spPr>
          <a:xfrm>
            <a:off x="926677" y="4387811"/>
            <a:ext cx="5192410" cy="4155205"/>
          </a:xfrm>
          <a:noFill/>
          <a:ln/>
        </p:spPr>
        <p:txBody>
          <a:bodyPr/>
          <a:lstStyle/>
          <a:p>
            <a:r>
              <a:rPr lang="en-US" sz="1100"/>
              <a:t>Alesia</a:t>
            </a:r>
          </a:p>
          <a:p>
            <a:endParaRPr lang="en-US" sz="1100"/>
          </a:p>
          <a:p>
            <a:r>
              <a:rPr lang="en-US" sz="1100"/>
              <a:t>READ SLIDE</a:t>
            </a:r>
          </a:p>
          <a:p>
            <a:r>
              <a:rPr lang="en-US" sz="1100"/>
              <a:t>Emphasize the type of grant we are referring to is a single project non-clinical trials research grant such as an R01.</a:t>
            </a:r>
          </a:p>
          <a:p>
            <a:endParaRPr lang="en-US" sz="1100"/>
          </a:p>
        </p:txBody>
      </p:sp>
    </p:spTree>
    <p:extLst>
      <p:ext uri="{BB962C8B-B14F-4D97-AF65-F5344CB8AC3E}">
        <p14:creationId xmlns:p14="http://schemas.microsoft.com/office/powerpoint/2010/main" val="26519505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3738"/>
            <a:ext cx="6149975" cy="3460750"/>
          </a:xfrm>
        </p:spPr>
      </p:sp>
      <p:sp>
        <p:nvSpPr>
          <p:cNvPr id="3" name="Notes Placeholder 2"/>
          <p:cNvSpPr>
            <a:spLocks noGrp="1"/>
          </p:cNvSpPr>
          <p:nvPr>
            <p:ph type="body" idx="1"/>
          </p:nvPr>
        </p:nvSpPr>
        <p:spPr/>
        <p:txBody>
          <a:bodyPr/>
          <a:lstStyle/>
          <a:p>
            <a:r>
              <a:rPr lang="en-US"/>
              <a:t>Alesia</a:t>
            </a:r>
          </a:p>
          <a:p>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Please take moment to answer the poll. Please select from the 4 option on your screen.</a:t>
            </a:r>
          </a:p>
          <a:p>
            <a:endParaRPr lang="en-US"/>
          </a:p>
          <a:p>
            <a:pPr eaLnBrk="1" hangingPunct="1"/>
            <a:r>
              <a:rPr lang="en-US" sz="1000" b="1">
                <a:latin typeface="Times New Roman" charset="0"/>
              </a:rPr>
              <a:t>…The answer is to this questions is number 4.</a:t>
            </a:r>
          </a:p>
          <a:p>
            <a:endParaRPr lang="en-US" sz="1200" b="1"/>
          </a:p>
          <a:p>
            <a:r>
              <a:rPr lang="en-US" sz="1200"/>
              <a:t>Salaries of administrative and clerical staff are </a:t>
            </a:r>
            <a:r>
              <a:rPr lang="en-US" sz="1200" u="sng"/>
              <a:t>normally treated as F&amp;A</a:t>
            </a:r>
            <a:r>
              <a:rPr lang="en-US" sz="1200"/>
              <a:t>. However, direct charging may be appropriate only if all the following conditions </a:t>
            </a:r>
            <a:r>
              <a:rPr lang="en-US" sz="1200" u="sng"/>
              <a:t>are met</a:t>
            </a:r>
            <a:r>
              <a:rPr lang="en-US" sz="1200"/>
              <a:t>.</a:t>
            </a:r>
          </a:p>
          <a:p>
            <a:r>
              <a:rPr lang="en-US" sz="1200"/>
              <a:t>	- Integral part of a project</a:t>
            </a:r>
          </a:p>
          <a:p>
            <a:r>
              <a:rPr lang="en-US" sz="1200"/>
              <a:t>	- Can be identified with a project or activity</a:t>
            </a:r>
          </a:p>
          <a:p>
            <a:r>
              <a:rPr lang="en-US" sz="1200"/>
              <a:t>	- Included in a budget or have written prior approval, if applicable</a:t>
            </a:r>
          </a:p>
          <a:p>
            <a:r>
              <a:rPr lang="en-US" sz="1200"/>
              <a:t>	- Not covered by the IDC</a:t>
            </a:r>
          </a:p>
          <a:p>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Now I will pass it on to Brian to talk about debarment and suspension</a:t>
            </a:r>
          </a:p>
          <a:p>
            <a:endParaRPr lang="en-US"/>
          </a:p>
          <a:p>
            <a:r>
              <a:rPr lang="en-US"/>
              <a:t>Source: NIHGPS 8.1.1.5</a:t>
            </a:r>
          </a:p>
        </p:txBody>
      </p:sp>
      <p:sp>
        <p:nvSpPr>
          <p:cNvPr id="4" name="Slide Number Placeholder 3"/>
          <p:cNvSpPr>
            <a:spLocks noGrp="1"/>
          </p:cNvSpPr>
          <p:nvPr>
            <p:ph type="sldNum" sz="quarter" idx="5"/>
          </p:nvPr>
        </p:nvSpPr>
        <p:spPr/>
        <p:txBody>
          <a:bodyPr/>
          <a:lstStyle/>
          <a:p>
            <a:pPr>
              <a:defRPr/>
            </a:pPr>
            <a:fld id="{94C4ABED-1613-4581-859B-31B41555B4A3}" type="slidenum">
              <a:rPr lang="en-US" smtClean="0"/>
              <a:pPr>
                <a:defRPr/>
              </a:pPr>
              <a:t>25</a:t>
            </a:fld>
            <a:endParaRPr lang="en-US"/>
          </a:p>
        </p:txBody>
      </p:sp>
    </p:spTree>
    <p:extLst>
      <p:ext uri="{BB962C8B-B14F-4D97-AF65-F5344CB8AC3E}">
        <p14:creationId xmlns:p14="http://schemas.microsoft.com/office/powerpoint/2010/main" val="5743584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401638" y="693738"/>
            <a:ext cx="6149975" cy="3460750"/>
          </a:xfrm>
          <a:ln/>
        </p:spPr>
      </p:sp>
      <p:sp>
        <p:nvSpPr>
          <p:cNvPr id="88067" name="Notes Placeholder 2"/>
          <p:cNvSpPr>
            <a:spLocks noGrp="1"/>
          </p:cNvSpPr>
          <p:nvPr>
            <p:ph type="body" idx="1"/>
          </p:nvPr>
        </p:nvSpPr>
        <p:spPr>
          <a:noFill/>
          <a:ln/>
        </p:spPr>
        <p:txBody>
          <a:bodyPr/>
          <a:lstStyle/>
          <a:p>
            <a:r>
              <a:rPr lang="en-US"/>
              <a:t>Brian</a:t>
            </a:r>
          </a:p>
          <a:p>
            <a:endParaRPr lang="en-US"/>
          </a:p>
          <a:p>
            <a:r>
              <a:rPr lang="en-US"/>
              <a:t>Suspension and debarment are exclusion actions taken to ensure the Federal Government is only doing business with entities that are “presently responsibility” to handle federal funds, which means that use of these tools is based on an assessment of entities’ current and prospective capabilities, not their past misconduct.</a:t>
            </a:r>
            <a:endParaRPr lang="en-US" baseline="30000"/>
          </a:p>
          <a:p>
            <a:endParaRPr lang="en-US" baseline="30000"/>
          </a:p>
          <a:p>
            <a:r>
              <a:rPr lang="en-US"/>
              <a:t>So, what is the difference between debarment and suspension?</a:t>
            </a:r>
          </a:p>
          <a:p>
            <a:endParaRPr lang="en-US"/>
          </a:p>
          <a:p>
            <a:r>
              <a:rPr lang="en-US"/>
              <a:t>Debarment is a </a:t>
            </a:r>
            <a:r>
              <a:rPr lang="en-US" b="1"/>
              <a:t>final exclusion decision </a:t>
            </a:r>
            <a:r>
              <a:rPr lang="en-US"/>
              <a:t>for a specified period of time, generally as a result of a conviction or finding of fact, and results in the imposition of a set period of time decided on a case by case basis.</a:t>
            </a:r>
          </a:p>
          <a:p>
            <a:endParaRPr lang="en-US"/>
          </a:p>
          <a:p>
            <a:r>
              <a:rPr lang="en-US"/>
              <a:t>Suspension differs from debarment in the purpose and duration of exclusion.  Suspension is a </a:t>
            </a:r>
            <a:r>
              <a:rPr lang="en-US" b="1"/>
              <a:t>temporary action, </a:t>
            </a:r>
            <a:r>
              <a:rPr lang="en-US"/>
              <a:t>immediately effective to protect public interest, pending the completion of an investigation or legal proceedings. </a:t>
            </a:r>
          </a:p>
          <a:p>
            <a:endParaRPr lang="en-US"/>
          </a:p>
          <a:p>
            <a:r>
              <a:rPr lang="en-US"/>
              <a:t>READ SLIDE.</a:t>
            </a:r>
          </a:p>
          <a:p>
            <a:r>
              <a:rPr lang="en-US"/>
              <a:t>Next Slide.</a:t>
            </a:r>
          </a:p>
          <a:p>
            <a:endParaRPr lang="en-US" sz="1200"/>
          </a:p>
          <a:p>
            <a:endParaRPr lang="en-US"/>
          </a:p>
        </p:txBody>
      </p:sp>
      <p:sp>
        <p:nvSpPr>
          <p:cNvPr id="88068" name="Slide Number Placeholder 3"/>
          <p:cNvSpPr>
            <a:spLocks noGrp="1"/>
          </p:cNvSpPr>
          <p:nvPr>
            <p:ph type="sldNum" sz="quarter" idx="5"/>
          </p:nvPr>
        </p:nvSpPr>
        <p:spPr>
          <a:noFill/>
        </p:spPr>
        <p:txBody>
          <a:bodyPr/>
          <a:lstStyle/>
          <a:p>
            <a:fld id="{A2B93844-E418-4B69-ACFC-4274EBCF6F78}" type="slidenum">
              <a:rPr lang="en-US" smtClean="0"/>
              <a:pPr/>
              <a:t>26</a:t>
            </a:fld>
            <a:endParaRPr lang="en-US"/>
          </a:p>
        </p:txBody>
      </p:sp>
    </p:spTree>
    <p:extLst>
      <p:ext uri="{BB962C8B-B14F-4D97-AF65-F5344CB8AC3E}">
        <p14:creationId xmlns:p14="http://schemas.microsoft.com/office/powerpoint/2010/main" val="25090082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2A17808E-8E78-4EFB-837A-D565DEDBB7EC}" type="slidenum">
              <a:rPr lang="en-US" smtClean="0"/>
              <a:pPr/>
              <a:t>27</a:t>
            </a:fld>
            <a:endParaRPr lang="en-US"/>
          </a:p>
        </p:txBody>
      </p:sp>
      <p:sp>
        <p:nvSpPr>
          <p:cNvPr id="87043" name="Rectangle 2"/>
          <p:cNvSpPr>
            <a:spLocks noGrp="1" noRot="1" noChangeAspect="1" noChangeArrowheads="1" noTextEdit="1"/>
          </p:cNvSpPr>
          <p:nvPr>
            <p:ph type="sldImg"/>
          </p:nvPr>
        </p:nvSpPr>
        <p:spPr>
          <a:xfrm>
            <a:off x="401638" y="693738"/>
            <a:ext cx="6149975" cy="3460750"/>
          </a:xfrm>
          <a:ln/>
        </p:spPr>
      </p:sp>
      <p:sp>
        <p:nvSpPr>
          <p:cNvPr id="87044" name="Rectangle 3"/>
          <p:cNvSpPr>
            <a:spLocks noGrp="1" noChangeArrowheads="1"/>
          </p:cNvSpPr>
          <p:nvPr>
            <p:ph type="body" idx="1"/>
          </p:nvPr>
        </p:nvSpPr>
        <p:spPr>
          <a:noFill/>
          <a:ln/>
        </p:spPr>
        <p:txBody>
          <a:bodyPr/>
          <a:lstStyle/>
          <a:p>
            <a:r>
              <a:rPr lang="en-US"/>
              <a:t>Brian</a:t>
            </a:r>
          </a:p>
          <a:p>
            <a:endParaRPr lang="en-US"/>
          </a:p>
          <a:p>
            <a:r>
              <a:rPr lang="en-US"/>
              <a:t>When it is discovered that a debarred individual has involvement on your award you should:</a:t>
            </a:r>
          </a:p>
          <a:p>
            <a:pPr marL="171450" indent="-171450">
              <a:buFont typeface="Arial" panose="020B0604020202020204" pitchFamily="34" charset="0"/>
              <a:buChar char="•"/>
            </a:pPr>
            <a:r>
              <a:rPr lang="en-US"/>
              <a:t>Immediately report the situation to your </a:t>
            </a:r>
            <a:r>
              <a:rPr lang="en-US" b="1"/>
              <a:t>Office of Compliance </a:t>
            </a:r>
            <a:r>
              <a:rPr lang="en-US"/>
              <a:t>if you have one or to your Office of Sponsored Research.  </a:t>
            </a:r>
          </a:p>
          <a:p>
            <a:pPr marL="171450" indent="-171450">
              <a:buFont typeface="Arial" panose="020B0604020202020204" pitchFamily="34" charset="0"/>
              <a:buChar char="•"/>
            </a:pPr>
            <a:r>
              <a:rPr lang="en-US"/>
              <a:t>You should also NOTIFY </a:t>
            </a:r>
            <a:r>
              <a:rPr lang="en-US" b="1"/>
              <a:t>each involved NIH funding component</a:t>
            </a:r>
            <a:r>
              <a:rPr lang="en-US"/>
              <a:t>.</a:t>
            </a:r>
          </a:p>
          <a:p>
            <a:endParaRPr lang="en-US"/>
          </a:p>
          <a:p>
            <a:r>
              <a:rPr lang="en-US"/>
              <a:t>Any organization or individual that has been suspended, debarred, or voluntarily excluded from eligibility cannot receive NIH grants or be paid from NIH grant funds, whether under a primary or lower-tier transaction, during the period of suspension, debarment or exclusion.  </a:t>
            </a:r>
          </a:p>
          <a:p>
            <a:endParaRPr lang="en-US"/>
          </a:p>
          <a:p>
            <a:r>
              <a:rPr lang="en-US"/>
              <a:t>Any charges made to the NIH grants for such individuals (e.g., salary) are unallowable and must be returned to NIH.</a:t>
            </a:r>
          </a:p>
          <a:p>
            <a:endParaRPr lang="en-US"/>
          </a:p>
          <a:p>
            <a:r>
              <a:rPr lang="en-US"/>
              <a:t>Next Slide.</a:t>
            </a:r>
          </a:p>
          <a:p>
            <a:endParaRPr lang="en-US"/>
          </a:p>
        </p:txBody>
      </p:sp>
    </p:spTree>
    <p:extLst>
      <p:ext uri="{BB962C8B-B14F-4D97-AF65-F5344CB8AC3E}">
        <p14:creationId xmlns:p14="http://schemas.microsoft.com/office/powerpoint/2010/main" val="2407377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401638" y="693738"/>
            <a:ext cx="6149975" cy="3460750"/>
          </a:xfrm>
          <a:ln/>
        </p:spPr>
      </p:sp>
      <p:sp>
        <p:nvSpPr>
          <p:cNvPr id="89091" name="Notes Placeholder 2"/>
          <p:cNvSpPr>
            <a:spLocks noGrp="1"/>
          </p:cNvSpPr>
          <p:nvPr>
            <p:ph type="body" idx="1"/>
          </p:nvPr>
        </p:nvSpPr>
        <p:spPr>
          <a:noFill/>
          <a:ln/>
        </p:spPr>
        <p:txBody>
          <a:bodyPr/>
          <a:lstStyle/>
          <a:p>
            <a:r>
              <a:rPr lang="en-US" sz="800" b="0"/>
              <a:t>Brian</a:t>
            </a:r>
          </a:p>
          <a:p>
            <a:endParaRPr lang="en-US" sz="800" b="1"/>
          </a:p>
          <a:p>
            <a:r>
              <a:rPr lang="en-US" sz="800" b="1"/>
              <a:t>What are your responsibilities as a recipient (read slide):</a:t>
            </a:r>
          </a:p>
          <a:p>
            <a:r>
              <a:rPr lang="en-US" sz="800" b="1"/>
              <a:t>180.995    </a:t>
            </a:r>
            <a:r>
              <a:rPr lang="en-US" sz="800" b="1" i="1"/>
              <a:t>Principal  </a:t>
            </a:r>
            <a:r>
              <a:rPr lang="en-US" sz="800" b="1"/>
              <a:t>means—</a:t>
            </a:r>
          </a:p>
          <a:p>
            <a:r>
              <a:rPr lang="en-US" sz="800"/>
              <a:t>(a) An officer, director, owner, partner, principal investigator, or other person within a participant with management or supervisory responsibilities related to a covered transaction; or</a:t>
            </a:r>
          </a:p>
          <a:p>
            <a:r>
              <a:rPr lang="en-US" sz="800"/>
              <a:t>(b) A consultant or other person, whether or not employed by the participant or paid with Federal funds, who—</a:t>
            </a:r>
          </a:p>
          <a:p>
            <a:r>
              <a:rPr lang="en-US" sz="800"/>
              <a:t>(1) Is in a position to handle Federal funds; </a:t>
            </a:r>
          </a:p>
          <a:p>
            <a:r>
              <a:rPr lang="en-US" sz="800"/>
              <a:t>(2) Is in a position to influence or control the use of those funds; or,</a:t>
            </a:r>
          </a:p>
          <a:p>
            <a:r>
              <a:rPr lang="en-US" sz="800"/>
              <a:t>(3) Occupies a technical or professional position capable of substantially influencing the development or outcome of an activity required to perform the covered transaction.</a:t>
            </a:r>
          </a:p>
          <a:p>
            <a:endParaRPr lang="en-US" sz="800"/>
          </a:p>
          <a:p>
            <a:r>
              <a:rPr lang="en-US" sz="800"/>
              <a:t>Now I turn it back over to Philip…</a:t>
            </a:r>
          </a:p>
          <a:p>
            <a:endParaRPr lang="en-US" sz="800"/>
          </a:p>
        </p:txBody>
      </p:sp>
      <p:sp>
        <p:nvSpPr>
          <p:cNvPr id="89092" name="Slide Number Placeholder 3"/>
          <p:cNvSpPr>
            <a:spLocks noGrp="1"/>
          </p:cNvSpPr>
          <p:nvPr>
            <p:ph type="sldNum" sz="quarter" idx="5"/>
          </p:nvPr>
        </p:nvSpPr>
        <p:spPr>
          <a:noFill/>
        </p:spPr>
        <p:txBody>
          <a:bodyPr/>
          <a:lstStyle/>
          <a:p>
            <a:fld id="{027DE0BA-5405-4548-96F9-B0EAFD5999FC}" type="slidenum">
              <a:rPr lang="en-US" smtClean="0"/>
              <a:pPr/>
              <a:t>28</a:t>
            </a:fld>
            <a:endParaRPr lang="en-US"/>
          </a:p>
        </p:txBody>
      </p:sp>
    </p:spTree>
    <p:extLst>
      <p:ext uri="{BB962C8B-B14F-4D97-AF65-F5344CB8AC3E}">
        <p14:creationId xmlns:p14="http://schemas.microsoft.com/office/powerpoint/2010/main" val="2004875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B8F40ACB-82F5-44D0-A831-C082833AA173}" type="slidenum">
              <a:rPr lang="en-US" smtClean="0"/>
              <a:pPr/>
              <a:t>29</a:t>
            </a:fld>
            <a:endParaRPr lang="en-US"/>
          </a:p>
        </p:txBody>
      </p:sp>
      <p:sp>
        <p:nvSpPr>
          <p:cNvPr id="86019" name="Rectangle 2"/>
          <p:cNvSpPr>
            <a:spLocks noGrp="1" noRot="1" noChangeAspect="1" noChangeArrowheads="1" noTextEdit="1"/>
          </p:cNvSpPr>
          <p:nvPr>
            <p:ph type="sldImg"/>
          </p:nvPr>
        </p:nvSpPr>
        <p:spPr>
          <a:xfrm>
            <a:off x="401638" y="693738"/>
            <a:ext cx="6149975" cy="3460750"/>
          </a:xfrm>
          <a:ln/>
        </p:spPr>
      </p:sp>
      <p:sp>
        <p:nvSpPr>
          <p:cNvPr id="86020" name="Rectangle 3"/>
          <p:cNvSpPr>
            <a:spLocks noGrp="1" noChangeArrowheads="1"/>
          </p:cNvSpPr>
          <p:nvPr>
            <p:ph type="body" idx="1"/>
          </p:nvPr>
        </p:nvSpPr>
        <p:spPr>
          <a:noFill/>
          <a:ln/>
        </p:spPr>
        <p:txBody>
          <a:bodyPr/>
          <a:lstStyle/>
          <a:p>
            <a:r>
              <a:rPr lang="en-US"/>
              <a:t>Brian</a:t>
            </a:r>
          </a:p>
          <a:p>
            <a:r>
              <a:rPr lang="en-US"/>
              <a:t>READ SLIDE</a:t>
            </a:r>
          </a:p>
        </p:txBody>
      </p:sp>
    </p:spTree>
    <p:extLst>
      <p:ext uri="{BB962C8B-B14F-4D97-AF65-F5344CB8AC3E}">
        <p14:creationId xmlns:p14="http://schemas.microsoft.com/office/powerpoint/2010/main" val="2716186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03C1144-D5C8-491B-84BD-6313FA617DE9}" type="slidenum">
              <a:rPr lang="en-US" smtClean="0"/>
              <a:pPr/>
              <a:t>3</a:t>
            </a:fld>
            <a:endParaRPr lang="en-US"/>
          </a:p>
        </p:txBody>
      </p:sp>
      <p:sp>
        <p:nvSpPr>
          <p:cNvPr id="60419" name="Rectangle 2"/>
          <p:cNvSpPr>
            <a:spLocks noGrp="1" noRot="1" noChangeAspect="1" noChangeArrowheads="1" noTextEdit="1"/>
          </p:cNvSpPr>
          <p:nvPr>
            <p:ph type="sldImg"/>
          </p:nvPr>
        </p:nvSpPr>
        <p:spPr>
          <a:xfrm>
            <a:off x="401638" y="693738"/>
            <a:ext cx="6149975" cy="3460750"/>
          </a:xfrm>
          <a:ln/>
        </p:spPr>
      </p:sp>
      <p:sp>
        <p:nvSpPr>
          <p:cNvPr id="60420" name="Rectangle 3"/>
          <p:cNvSpPr>
            <a:spLocks noGrp="1" noChangeArrowheads="1"/>
          </p:cNvSpPr>
          <p:nvPr>
            <p:ph type="body" idx="1"/>
          </p:nvPr>
        </p:nvSpPr>
        <p:spPr>
          <a:noFill/>
          <a:ln/>
        </p:spPr>
        <p:txBody>
          <a:bodyPr/>
          <a:lstStyle/>
          <a:p>
            <a:r>
              <a:rPr lang="en-US"/>
              <a:t>Brian</a:t>
            </a:r>
          </a:p>
          <a:p>
            <a:r>
              <a:rPr lang="en-US"/>
              <a:t>What do recipients do to ensure compliance? Recipients’ have the responsibility to safeguard all assets, ensure that funds are spent in accordance with the authorized purpose, and develop and implement systems to ensure proper stewardship of funds to ensure adherence to T&amp;C of each Notice of Award.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p>
          <a:p>
            <a:endParaRPr lang="en-US"/>
          </a:p>
        </p:txBody>
      </p:sp>
    </p:spTree>
    <p:extLst>
      <p:ext uri="{BB962C8B-B14F-4D97-AF65-F5344CB8AC3E}">
        <p14:creationId xmlns:p14="http://schemas.microsoft.com/office/powerpoint/2010/main" val="27860207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1638" y="693738"/>
            <a:ext cx="6149975" cy="3460750"/>
          </a:xfrm>
        </p:spPr>
      </p:sp>
      <p:sp>
        <p:nvSpPr>
          <p:cNvPr id="3" name="Notes Placeholder 2"/>
          <p:cNvSpPr>
            <a:spLocks noGrp="1"/>
          </p:cNvSpPr>
          <p:nvPr>
            <p:ph type="body" idx="1"/>
          </p:nvPr>
        </p:nvSpPr>
        <p:spPr/>
        <p:txBody>
          <a:bodyPr/>
          <a:lstStyle/>
          <a:p>
            <a:r>
              <a:rPr lang="en-US"/>
              <a:t>Brian</a:t>
            </a:r>
          </a:p>
          <a:p>
            <a:endParaRPr lang="en-US"/>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Please take moment to answer the poll. Please select from the 4 option on your screen.</a:t>
            </a:r>
          </a:p>
          <a:p>
            <a:endParaRPr lang="en-US"/>
          </a:p>
          <a:p>
            <a:pPr eaLnBrk="1" hangingPunct="1"/>
            <a:r>
              <a:rPr lang="en-US" sz="1000" b="1">
                <a:latin typeface="Times New Roman" charset="0"/>
              </a:rPr>
              <a:t>…The answer is to this questions is number 3.</a:t>
            </a:r>
          </a:p>
          <a:p>
            <a:pPr marL="0" indent="0">
              <a:buFont typeface="Arial" panose="020B0604020202020204" pitchFamily="34" charset="0"/>
              <a:buNone/>
            </a:pPr>
            <a:endParaRPr lang="en-US"/>
          </a:p>
          <a:p>
            <a:pPr marL="0" indent="0">
              <a:buFont typeface="Arial" panose="020B0604020202020204" pitchFamily="34" charset="0"/>
              <a:buNone/>
            </a:pPr>
            <a:r>
              <a:rPr lang="en-US"/>
              <a:t>Please remember as a grant recipient it is your responsibility to immediately report the situation to </a:t>
            </a:r>
            <a:r>
              <a:rPr lang="en-US" b="0"/>
              <a:t>your Office of Compliance or Office of Sponsored Research. You should also NOTIFY each involved NIH funding component.</a:t>
            </a:r>
          </a:p>
          <a:p>
            <a:endParaRPr lang="en-US" sz="1200" b="0"/>
          </a:p>
          <a:p>
            <a:pPr defTabSz="907584">
              <a:defRPr/>
            </a:pPr>
            <a:r>
              <a:rPr lang="en-US" sz="1200" b="0"/>
              <a:t>Also, while checking SAM is not a requirement, all NIH grantees must have a system in place to determine whether the institution, or any of its principals, is excluded or disqualified from participating prior to the drawdown of funds on a grant award.</a:t>
            </a:r>
          </a:p>
          <a:p>
            <a:pPr defTabSz="907584">
              <a:defRPr/>
            </a:pPr>
            <a:endParaRPr lang="en-US" sz="1200" b="0"/>
          </a:p>
          <a:p>
            <a:r>
              <a:rPr lang="en-US" sz="1200" b="0"/>
              <a:t>Grant recipients may decide the method and frequency by which they determine if whether it or any of its principals is excluded or disqualified from participating in a covered transaction prior to entering into the covered transaction.</a:t>
            </a:r>
            <a:endParaRPr lang="en-US" b="0"/>
          </a:p>
          <a:p>
            <a:endParaRPr lang="en-US"/>
          </a:p>
          <a:p>
            <a:r>
              <a:rPr lang="en-US"/>
              <a:t>Source: NIHGPS 4.1.6</a:t>
            </a:r>
          </a:p>
        </p:txBody>
      </p:sp>
      <p:sp>
        <p:nvSpPr>
          <p:cNvPr id="4" name="Slide Number Placeholder 3"/>
          <p:cNvSpPr>
            <a:spLocks noGrp="1"/>
          </p:cNvSpPr>
          <p:nvPr>
            <p:ph type="sldNum" sz="quarter" idx="5"/>
          </p:nvPr>
        </p:nvSpPr>
        <p:spPr/>
        <p:txBody>
          <a:bodyPr/>
          <a:lstStyle/>
          <a:p>
            <a:pPr>
              <a:defRPr/>
            </a:pPr>
            <a:fld id="{94C4ABED-1613-4581-859B-31B41555B4A3}" type="slidenum">
              <a:rPr lang="en-US" smtClean="0"/>
              <a:pPr>
                <a:defRPr/>
              </a:pPr>
              <a:t>30</a:t>
            </a:fld>
            <a:endParaRPr lang="en-US"/>
          </a:p>
        </p:txBody>
      </p:sp>
    </p:spTree>
    <p:extLst>
      <p:ext uri="{BB962C8B-B14F-4D97-AF65-F5344CB8AC3E}">
        <p14:creationId xmlns:p14="http://schemas.microsoft.com/office/powerpoint/2010/main" val="24641854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F9B52AFD-6F40-484E-BE65-1CEB9DD565A9}" type="slidenum">
              <a:rPr lang="en-US" smtClean="0"/>
              <a:pPr/>
              <a:t>31</a:t>
            </a:fld>
            <a:endParaRPr lang="en-US"/>
          </a:p>
        </p:txBody>
      </p:sp>
      <p:sp>
        <p:nvSpPr>
          <p:cNvPr id="108547" name="Rectangle 2"/>
          <p:cNvSpPr>
            <a:spLocks noGrp="1" noRot="1" noChangeAspect="1" noChangeArrowheads="1" noTextEdit="1"/>
          </p:cNvSpPr>
          <p:nvPr>
            <p:ph type="sldImg"/>
          </p:nvPr>
        </p:nvSpPr>
        <p:spPr>
          <a:xfrm>
            <a:off x="401638" y="693738"/>
            <a:ext cx="6149975" cy="3460750"/>
          </a:xfrm>
          <a:ln/>
        </p:spPr>
      </p:sp>
      <p:sp>
        <p:nvSpPr>
          <p:cNvPr id="108548" name="Rectangle 3"/>
          <p:cNvSpPr>
            <a:spLocks noGrp="1" noChangeArrowheads="1"/>
          </p:cNvSpPr>
          <p:nvPr>
            <p:ph type="body" idx="1"/>
          </p:nvPr>
        </p:nvSpPr>
        <p:spPr>
          <a:noFill/>
          <a:ln/>
        </p:spPr>
        <p:txBody>
          <a:bodyPr/>
          <a:lstStyle/>
          <a:p>
            <a:pPr>
              <a:buClr>
                <a:srgbClr val="000099"/>
              </a:buClr>
            </a:pPr>
            <a:r>
              <a:rPr lang="en-US"/>
              <a:t>Alesia</a:t>
            </a:r>
          </a:p>
          <a:p>
            <a:pPr>
              <a:buClr>
                <a:srgbClr val="000099"/>
              </a:buClr>
            </a:pPr>
            <a:endParaRPr lang="en-US"/>
          </a:p>
          <a:p>
            <a:pPr>
              <a:buClr>
                <a:srgbClr val="000099"/>
              </a:buClr>
            </a:pPr>
            <a:r>
              <a:rPr lang="en-US"/>
              <a:t>If you have any questions that we weren’t able to get to today or come up later, please feel free to reach out to us. </a:t>
            </a:r>
          </a:p>
          <a:p>
            <a:pPr eaLnBrk="1" hangingPunct="1"/>
            <a:endParaRPr lang="en-US">
              <a:latin typeface="Times New Roman" charset="0"/>
            </a:endParaRPr>
          </a:p>
          <a:p>
            <a:pPr eaLnBrk="1" hangingPunct="1"/>
            <a:r>
              <a:rPr lang="en-US">
                <a:latin typeface="Times New Roman" charset="0"/>
              </a:rPr>
              <a:t>Thank you all for joining us today, and we hope you found it helpful. Hope you all a great rest of your day. Take care &amp; Goodbye.</a:t>
            </a:r>
          </a:p>
          <a:p>
            <a:pPr>
              <a:buClr>
                <a:srgbClr val="000099"/>
              </a:buClr>
            </a:pPr>
            <a:endParaRPr lang="en-US"/>
          </a:p>
        </p:txBody>
      </p:sp>
    </p:spTree>
    <p:extLst>
      <p:ext uri="{BB962C8B-B14F-4D97-AF65-F5344CB8AC3E}">
        <p14:creationId xmlns:p14="http://schemas.microsoft.com/office/powerpoint/2010/main" val="3977389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38C1D70-7E88-4EEC-B439-F5B4ABE6C4AF}" type="slidenum">
              <a:rPr lang="en-US" smtClean="0"/>
              <a:pPr/>
              <a:t>4</a:t>
            </a:fld>
            <a:endParaRPr lang="en-US"/>
          </a:p>
        </p:txBody>
      </p:sp>
      <p:sp>
        <p:nvSpPr>
          <p:cNvPr id="61443" name="Rectangle 2"/>
          <p:cNvSpPr>
            <a:spLocks noGrp="1" noRot="1" noChangeAspect="1" noChangeArrowheads="1" noTextEdit="1"/>
          </p:cNvSpPr>
          <p:nvPr>
            <p:ph type="sldImg"/>
          </p:nvPr>
        </p:nvSpPr>
        <p:spPr>
          <a:xfrm>
            <a:off x="401638" y="693738"/>
            <a:ext cx="6149975" cy="3460750"/>
          </a:xfrm>
          <a:ln/>
        </p:spPr>
      </p:sp>
      <p:sp>
        <p:nvSpPr>
          <p:cNvPr id="61444" name="Rectangle 3"/>
          <p:cNvSpPr>
            <a:spLocks noGrp="1" noChangeArrowheads="1"/>
          </p:cNvSpPr>
          <p:nvPr>
            <p:ph type="body" idx="1"/>
          </p:nvPr>
        </p:nvSpPr>
        <p:spPr>
          <a:noFill/>
          <a:ln/>
        </p:spPr>
        <p:txBody>
          <a:bodyPr/>
          <a:lstStyle/>
          <a:p>
            <a:r>
              <a:rPr lang="en-US"/>
              <a:t>Brian</a:t>
            </a:r>
          </a:p>
          <a:p>
            <a:r>
              <a:rPr lang="en-US"/>
              <a:t>To fulfill compliance requirements of a federal award, recipients must have institutional policies in place that ensure proper stewardship of funds and monitoring of programs. </a:t>
            </a:r>
          </a:p>
          <a:p>
            <a:r>
              <a:rPr lang="en-US"/>
              <a:t>For example, institutions must have written policies and procedures for financial management requirements and systems.</a:t>
            </a:r>
          </a:p>
          <a:p>
            <a:endParaRPr lang="en-US"/>
          </a:p>
          <a:p>
            <a:r>
              <a:rPr lang="en-US"/>
              <a:t>These policies and procedures should be well communicated and understood by those that need to follow them and should be available and easily accessible to those individuals who need to follow and refer to them. </a:t>
            </a:r>
          </a:p>
          <a:p>
            <a:endParaRPr lang="en-US"/>
          </a:p>
          <a:p>
            <a:endParaRPr lang="en-US"/>
          </a:p>
        </p:txBody>
      </p:sp>
    </p:spTree>
    <p:extLst>
      <p:ext uri="{BB962C8B-B14F-4D97-AF65-F5344CB8AC3E}">
        <p14:creationId xmlns:p14="http://schemas.microsoft.com/office/powerpoint/2010/main" val="2621921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472D63F-BDF0-4E8F-B7C4-96B35D02D8E4}" type="slidenum">
              <a:rPr lang="en-US" smtClean="0"/>
              <a:pPr/>
              <a:t>5</a:t>
            </a:fld>
            <a:endParaRPr lang="en-US"/>
          </a:p>
        </p:txBody>
      </p:sp>
      <p:sp>
        <p:nvSpPr>
          <p:cNvPr id="67587" name="Rectangle 2"/>
          <p:cNvSpPr>
            <a:spLocks noGrp="1" noRot="1" noChangeAspect="1" noChangeArrowheads="1" noTextEdit="1"/>
          </p:cNvSpPr>
          <p:nvPr>
            <p:ph type="sldImg"/>
          </p:nvPr>
        </p:nvSpPr>
        <p:spPr>
          <a:xfrm>
            <a:off x="401638" y="693738"/>
            <a:ext cx="6149975" cy="3460750"/>
          </a:xfrm>
          <a:ln/>
        </p:spPr>
      </p:sp>
      <p:sp>
        <p:nvSpPr>
          <p:cNvPr id="67588" name="Rectangle 3"/>
          <p:cNvSpPr>
            <a:spLocks noGrp="1" noChangeArrowheads="1"/>
          </p:cNvSpPr>
          <p:nvPr>
            <p:ph type="body" idx="1"/>
          </p:nvPr>
        </p:nvSpPr>
        <p:spPr>
          <a:xfrm>
            <a:off x="701041" y="4416469"/>
            <a:ext cx="5608320" cy="4182345"/>
          </a:xfrm>
          <a:noFill/>
          <a:ln/>
        </p:spPr>
        <p:txBody>
          <a:bodyPr/>
          <a:lstStyle/>
          <a:p>
            <a:r>
              <a:rPr lang="en-US"/>
              <a:t>Brian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All the things we have been talking about are all found in 45 CFR Part 75. but now we are going to discuss the specific compliance requirements that are outlined in the regulation.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a:t>.</a:t>
            </a:r>
          </a:p>
          <a:p>
            <a:endParaRPr lang="en-US"/>
          </a:p>
        </p:txBody>
      </p:sp>
    </p:spTree>
    <p:extLst>
      <p:ext uri="{BB962C8B-B14F-4D97-AF65-F5344CB8AC3E}">
        <p14:creationId xmlns:p14="http://schemas.microsoft.com/office/powerpoint/2010/main" val="39233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3EC09828-EFE6-407E-B218-C6611DB0ED49}" type="slidenum">
              <a:rPr lang="en-US" smtClean="0"/>
              <a:pPr/>
              <a:t>6</a:t>
            </a:fld>
            <a:endParaRPr lang="en-US"/>
          </a:p>
        </p:txBody>
      </p:sp>
      <p:sp>
        <p:nvSpPr>
          <p:cNvPr id="63491" name="Rectangle 2"/>
          <p:cNvSpPr>
            <a:spLocks noGrp="1" noRot="1" noChangeAspect="1" noChangeArrowheads="1" noTextEdit="1"/>
          </p:cNvSpPr>
          <p:nvPr>
            <p:ph type="sldImg"/>
          </p:nvPr>
        </p:nvSpPr>
        <p:spPr>
          <a:xfrm>
            <a:off x="401638" y="693738"/>
            <a:ext cx="6149975" cy="3460750"/>
          </a:xfrm>
          <a:ln/>
        </p:spPr>
      </p:sp>
      <p:sp>
        <p:nvSpPr>
          <p:cNvPr id="63492" name="Rectangle 3"/>
          <p:cNvSpPr>
            <a:spLocks noGrp="1" noChangeArrowheads="1"/>
          </p:cNvSpPr>
          <p:nvPr>
            <p:ph type="body" idx="1"/>
          </p:nvPr>
        </p:nvSpPr>
        <p:spPr>
          <a:xfrm>
            <a:off x="695008" y="4387811"/>
            <a:ext cx="5560060" cy="4155205"/>
          </a:xfrm>
          <a:noFill/>
          <a:ln/>
        </p:spPr>
        <p:txBody>
          <a:bodyPr/>
          <a:lstStyle/>
          <a:p>
            <a:r>
              <a:rPr lang="en-US" sz="1050"/>
              <a:t>Brian</a:t>
            </a:r>
          </a:p>
          <a:p>
            <a:endParaRPr lang="en-US" sz="1050"/>
          </a:p>
          <a:p>
            <a:r>
              <a:rPr lang="en-US" sz="1100"/>
              <a:t>Specifically, we wanted to bring your attention to subparts c and d-pre and post award management which outlines the federal requirements. Some examples of post award requirements that you may have heard about are listed on the slide and include standards for financial and program management, record retention and access, and closeout.</a:t>
            </a:r>
          </a:p>
          <a:p>
            <a:endParaRPr lang="en-US" sz="1100"/>
          </a:p>
          <a:p>
            <a:pPr marL="571500" lvl="1">
              <a:buClr>
                <a:schemeClr val="accent1"/>
              </a:buClr>
              <a:buFontTx/>
              <a:buChar char="-"/>
            </a:pPr>
            <a:r>
              <a:rPr lang="en-US" sz="1100"/>
              <a:t>Property Standards</a:t>
            </a:r>
          </a:p>
          <a:p>
            <a:pPr marL="571500" lvl="1">
              <a:buClr>
                <a:schemeClr val="accent1"/>
              </a:buClr>
              <a:buFontTx/>
              <a:buChar char="-"/>
            </a:pPr>
            <a:r>
              <a:rPr lang="en-US" sz="1100"/>
              <a:t>Procurement Standards</a:t>
            </a:r>
          </a:p>
          <a:p>
            <a:pPr marL="571500" lvl="1">
              <a:buClr>
                <a:schemeClr val="accent1"/>
              </a:buClr>
              <a:buFontTx/>
              <a:buChar char="-"/>
            </a:pPr>
            <a:r>
              <a:rPr lang="en-US" sz="1100"/>
              <a:t>Performance and Financial Monitoring and Reporting</a:t>
            </a:r>
          </a:p>
          <a:p>
            <a:pPr marL="571500" lvl="1">
              <a:buClr>
                <a:schemeClr val="accent1"/>
              </a:buClr>
              <a:buFontTx/>
              <a:buChar char="-"/>
            </a:pPr>
            <a:r>
              <a:rPr lang="en-US" sz="1100"/>
              <a:t>Subrecipient Monitoring and Management</a:t>
            </a:r>
          </a:p>
          <a:p>
            <a:pPr marL="571500" lvl="1">
              <a:buClr>
                <a:schemeClr val="accent1"/>
              </a:buClr>
              <a:buFontTx/>
              <a:buChar char="-"/>
            </a:pPr>
            <a:r>
              <a:rPr lang="en-US" sz="1100"/>
              <a:t>Record Retention and Access</a:t>
            </a:r>
          </a:p>
          <a:p>
            <a:pPr marL="571500" lvl="1">
              <a:buClr>
                <a:schemeClr val="accent1"/>
              </a:buClr>
              <a:buFontTx/>
              <a:buChar char="-"/>
            </a:pPr>
            <a:r>
              <a:rPr lang="en-US" sz="1100"/>
              <a:t>Remedies and Noncompliance</a:t>
            </a:r>
          </a:p>
          <a:p>
            <a:pPr marL="571500" lvl="1">
              <a:buClr>
                <a:schemeClr val="accent1"/>
              </a:buClr>
              <a:buFontTx/>
              <a:buChar char="-"/>
            </a:pPr>
            <a:r>
              <a:rPr lang="en-US" sz="1100"/>
              <a:t>Closeout</a:t>
            </a:r>
          </a:p>
          <a:p>
            <a:pPr marL="571500" lvl="1">
              <a:buClr>
                <a:schemeClr val="accent1"/>
              </a:buClr>
              <a:buFontTx/>
              <a:buChar char="-"/>
            </a:pPr>
            <a:r>
              <a:rPr lang="en-US" sz="1100"/>
              <a:t>Post-Closeout Adjustments and Continuing Responsibilities</a:t>
            </a:r>
          </a:p>
          <a:p>
            <a:pPr marL="571500" lvl="1">
              <a:buClr>
                <a:schemeClr val="accent1"/>
              </a:buClr>
              <a:buFontTx/>
              <a:buChar char="-"/>
            </a:pPr>
            <a:r>
              <a:rPr lang="en-US" sz="1100"/>
              <a:t>Collection and Amounts Due</a:t>
            </a:r>
          </a:p>
          <a:p>
            <a:endParaRPr lang="en-US" sz="1100"/>
          </a:p>
          <a:p>
            <a:endParaRPr lang="en-US" sz="1100"/>
          </a:p>
          <a:p>
            <a:endParaRPr lang="en-US"/>
          </a:p>
        </p:txBody>
      </p:sp>
    </p:spTree>
    <p:extLst>
      <p:ext uri="{BB962C8B-B14F-4D97-AF65-F5344CB8AC3E}">
        <p14:creationId xmlns:p14="http://schemas.microsoft.com/office/powerpoint/2010/main" val="2242187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472D63F-BDF0-4E8F-B7C4-96B35D02D8E4}" type="slidenum">
              <a:rPr lang="en-US" smtClean="0"/>
              <a:pPr/>
              <a:t>7</a:t>
            </a:fld>
            <a:endParaRPr lang="en-US"/>
          </a:p>
        </p:txBody>
      </p:sp>
      <p:sp>
        <p:nvSpPr>
          <p:cNvPr id="67587" name="Rectangle 2"/>
          <p:cNvSpPr>
            <a:spLocks noGrp="1" noRot="1" noChangeAspect="1" noChangeArrowheads="1" noTextEdit="1"/>
          </p:cNvSpPr>
          <p:nvPr>
            <p:ph type="sldImg"/>
          </p:nvPr>
        </p:nvSpPr>
        <p:spPr>
          <a:xfrm>
            <a:off x="406400" y="696913"/>
            <a:ext cx="6199188" cy="3487737"/>
          </a:xfrm>
          <a:ln/>
        </p:spPr>
      </p:sp>
      <p:sp>
        <p:nvSpPr>
          <p:cNvPr id="67588" name="Rectangle 3"/>
          <p:cNvSpPr>
            <a:spLocks noGrp="1" noChangeArrowheads="1"/>
          </p:cNvSpPr>
          <p:nvPr>
            <p:ph type="body" idx="1"/>
          </p:nvPr>
        </p:nvSpPr>
        <p:spPr>
          <a:xfrm>
            <a:off x="701041" y="4416469"/>
            <a:ext cx="5608320" cy="4182345"/>
          </a:xfrm>
          <a:noFill/>
          <a:ln/>
        </p:spPr>
        <p:txBody>
          <a:bodyPr/>
          <a:lstStyle/>
          <a:p>
            <a:r>
              <a:rPr lang="en-US" sz="4000"/>
              <a:t>Joel</a:t>
            </a:r>
          </a:p>
          <a:p>
            <a:endParaRPr lang="en-US" sz="360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3600" b="0" i="0" u="none" strike="noStrike" kern="1200">
                <a:solidFill>
                  <a:schemeClr val="tx1"/>
                </a:solidFill>
                <a:effectLst/>
                <a:latin typeface="Times New Roman" pitchFamily="18" charset="0"/>
                <a:ea typeface="+mn-ea"/>
                <a:cs typeface="+mn-cs"/>
              </a:rPr>
              <a:t>As part of HHS, NIH is subject to </a:t>
            </a:r>
            <a:r>
              <a:rPr lang="en-US" sz="3600"/>
              <a:t>45 CFR 75. This regulation </a:t>
            </a:r>
            <a:r>
              <a:rPr lang="en-US" sz="2800" b="0" i="0" kern="1200">
                <a:solidFill>
                  <a:schemeClr val="tx1"/>
                </a:solidFill>
                <a:effectLst/>
                <a:latin typeface="Times New Roman" pitchFamily="18" charset="0"/>
                <a:ea typeface="+mn-ea"/>
                <a:cs typeface="+mn-cs"/>
              </a:rPr>
              <a:t>establishes uniform administrative requirements, cost principles, and audit requirements for all HHS </a:t>
            </a:r>
            <a:r>
              <a:rPr lang="en-US" sz="2800" b="0" i="0" u="none" strike="noStrike" kern="1200">
                <a:solidFill>
                  <a:schemeClr val="tx1"/>
                </a:solidFill>
                <a:effectLst/>
                <a:latin typeface="Times New Roman" pitchFamily="18" charset="0"/>
                <a:ea typeface="+mn-ea"/>
                <a:cs typeface="+mn-cs"/>
              </a:rPr>
              <a:t>federal awards.</a:t>
            </a:r>
            <a:endParaRPr lang="en-US" sz="2800"/>
          </a:p>
          <a:p>
            <a:endParaRPr lang="en-US" sz="1600"/>
          </a:p>
          <a:p>
            <a:endParaRPr lang="en-US"/>
          </a:p>
        </p:txBody>
      </p:sp>
    </p:spTree>
    <p:extLst>
      <p:ext uri="{BB962C8B-B14F-4D97-AF65-F5344CB8AC3E}">
        <p14:creationId xmlns:p14="http://schemas.microsoft.com/office/powerpoint/2010/main" val="2647130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0D3D1CB3-4E6B-4B73-81C1-AB2010EF6408}" type="slidenum">
              <a:rPr lang="en-US" smtClean="0">
                <a:latin typeface="Times New Roman" charset="0"/>
              </a:rPr>
              <a:pPr/>
              <a:t>8</a:t>
            </a:fld>
            <a:endParaRPr lang="en-US">
              <a:latin typeface="Times New Roman" charset="0"/>
            </a:endParaRPr>
          </a:p>
        </p:txBody>
      </p:sp>
      <p:sp>
        <p:nvSpPr>
          <p:cNvPr id="48131" name="Rectangle 2"/>
          <p:cNvSpPr>
            <a:spLocks noGrp="1" noRot="1" noChangeAspect="1" noChangeArrowheads="1" noTextEdit="1"/>
          </p:cNvSpPr>
          <p:nvPr>
            <p:ph type="sldImg"/>
          </p:nvPr>
        </p:nvSpPr>
        <p:spPr>
          <a:xfrm>
            <a:off x="406400" y="696913"/>
            <a:ext cx="6199188" cy="3487737"/>
          </a:xfrm>
          <a:ln/>
        </p:spPr>
      </p:sp>
      <p:sp>
        <p:nvSpPr>
          <p:cNvPr id="48132" name="Rectangle 3"/>
          <p:cNvSpPr>
            <a:spLocks noGrp="1" noChangeArrowheads="1"/>
          </p:cNvSpPr>
          <p:nvPr>
            <p:ph type="body" idx="1"/>
          </p:nvPr>
        </p:nvSpPr>
        <p:spPr>
          <a:xfrm>
            <a:off x="934721" y="4416471"/>
            <a:ext cx="5140960" cy="4182345"/>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atin typeface="Times New Roman" charset="0"/>
              </a:rPr>
              <a:t>Joel</a:t>
            </a:r>
          </a:p>
          <a:p>
            <a:pPr>
              <a:spcBef>
                <a:spcPts val="0"/>
              </a:spcBef>
              <a:defRPr/>
            </a:pPr>
            <a:r>
              <a:rPr lang="en-US" sz="1200"/>
              <a:t>Moving on to audit requirements…</a:t>
            </a:r>
          </a:p>
          <a:p>
            <a:pPr>
              <a:spcBef>
                <a:spcPts val="0"/>
              </a:spcBef>
              <a:defRPr/>
            </a:pPr>
            <a:endParaRPr lang="en-US" sz="1200"/>
          </a:p>
          <a:p>
            <a:pPr>
              <a:spcBef>
                <a:spcPts val="0"/>
              </a:spcBef>
              <a:defRPr/>
            </a:pPr>
            <a:r>
              <a:rPr lang="en-US" sz="1200"/>
              <a:t>Listed here are the different regulations where the audit requirements for the different institutions are housed. </a:t>
            </a:r>
          </a:p>
          <a:p>
            <a:pPr>
              <a:spcBef>
                <a:spcPts val="0"/>
              </a:spcBef>
              <a:defRPr/>
            </a:pPr>
            <a:r>
              <a:rPr lang="en-US" sz="1200"/>
              <a:t>Please note that foreign organization will follow the same audit requirements as for-profit organizations.</a:t>
            </a:r>
          </a:p>
          <a:p>
            <a:pPr>
              <a:spcBef>
                <a:spcPts val="0"/>
              </a:spcBef>
              <a:defRPr/>
            </a:pPr>
            <a:endParaRPr lang="en-US" sz="1200"/>
          </a:p>
          <a:p>
            <a:pPr>
              <a:spcBef>
                <a:spcPts val="0"/>
              </a:spcBef>
              <a:defRPr/>
            </a:pPr>
            <a:r>
              <a:rPr lang="en-US" sz="1200"/>
              <a:t>When thinking about audit requirements for NIH awards one key point to note is that all NIH grant recipients that expend $750,000 or more within a year in Federal awards are subject to an audit requirement.</a:t>
            </a:r>
          </a:p>
          <a:p>
            <a:pPr eaLnBrk="1" hangingPunct="1"/>
            <a:endParaRPr lang="en-US">
              <a:latin typeface="Times New Roman" charset="0"/>
            </a:endParaRPr>
          </a:p>
        </p:txBody>
      </p:sp>
    </p:spTree>
    <p:extLst>
      <p:ext uri="{BB962C8B-B14F-4D97-AF65-F5344CB8AC3E}">
        <p14:creationId xmlns:p14="http://schemas.microsoft.com/office/powerpoint/2010/main" val="2528505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xfrm>
            <a:off x="401638" y="693738"/>
            <a:ext cx="6149975" cy="3460750"/>
          </a:xfrm>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Alesia</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a:t>When thinking about audit requirements for NIH awards one key point to note is that all NIH grant recipients that expend $750,000 or more within a year in Federal awards are subject to the single audit requirement.</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200"/>
          </a:p>
          <a:p>
            <a:pPr marL="0" marR="0" lvl="0" indent="0" algn="l" defTabSz="914400" rtl="0" eaLnBrk="1" fontAlgn="base" latinLnBrk="0" hangingPunct="1">
              <a:lnSpc>
                <a:spcPct val="100000"/>
              </a:lnSpc>
              <a:spcBef>
                <a:spcPct val="0"/>
              </a:spcBef>
              <a:spcAft>
                <a:spcPct val="0"/>
              </a:spcAft>
              <a:buClrTx/>
              <a:buSzTx/>
              <a:buFontTx/>
              <a:buNone/>
              <a:tabLst/>
              <a:defRPr/>
            </a:pPr>
            <a:r>
              <a:rPr lang="en-US" sz="1200"/>
              <a:t>Lastly, we have also included detail on the due dates for audits. Please keep in mind delinquent audit submissions can result in the imposition of sanctions and/or potential loss of federal funds.</a:t>
            </a:r>
          </a:p>
          <a:p>
            <a:pPr eaLnBrk="1" hangingPunct="1">
              <a:spcBef>
                <a:spcPct val="0"/>
              </a:spcBef>
            </a:pPr>
            <a:endParaRPr lang="en-US"/>
          </a:p>
          <a:p>
            <a:pPr eaLnBrk="1" hangingPunct="1">
              <a:spcBef>
                <a:spcPct val="0"/>
              </a:spcBef>
            </a:pPr>
            <a:r>
              <a:rPr lang="en-US"/>
              <a:t>Next slide</a:t>
            </a:r>
          </a:p>
        </p:txBody>
      </p:sp>
      <p:sp>
        <p:nvSpPr>
          <p:cNvPr id="1054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0D1670-A99B-461F-B721-59D9835A2713}" type="slidenum">
              <a:rPr lang="en-US" smtClean="0"/>
              <a:pPr fontAlgn="base">
                <a:spcBef>
                  <a:spcPct val="0"/>
                </a:spcBef>
                <a:spcAft>
                  <a:spcPct val="0"/>
                </a:spcAft>
                <a:defRPr/>
              </a:pPr>
              <a:t>9</a:t>
            </a:fld>
            <a:endParaRPr lang="en-US"/>
          </a:p>
        </p:txBody>
      </p:sp>
      <p:sp>
        <p:nvSpPr>
          <p:cNvPr id="10547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a:p>
        </p:txBody>
      </p:sp>
    </p:spTree>
    <p:extLst>
      <p:ext uri="{BB962C8B-B14F-4D97-AF65-F5344CB8AC3E}">
        <p14:creationId xmlns:p14="http://schemas.microsoft.com/office/powerpoint/2010/main" val="41391700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1" y="2545080"/>
            <a:ext cx="12192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 y="2670629"/>
            <a:ext cx="12192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5479144"/>
            <a:ext cx="12192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799" y="2590800"/>
            <a:ext cx="11582400" cy="1234440"/>
          </a:xfrm>
        </p:spPr>
        <p:txBody>
          <a:bodyPr anchor="b" anchorCtr="0">
            <a:noAutofit/>
          </a:bodyPr>
          <a:lstStyle>
            <a:lvl1pPr algn="ctr">
              <a:defRPr sz="7200" b="0" cap="none" baseline="0"/>
            </a:lvl1pPr>
          </a:lstStyle>
          <a:p>
            <a:r>
              <a:rPr lang="en-US"/>
              <a:t>Click to edit Master title style</a:t>
            </a:r>
          </a:p>
        </p:txBody>
      </p:sp>
      <p:sp>
        <p:nvSpPr>
          <p:cNvPr id="3" name="Text Placeholder 2"/>
          <p:cNvSpPr>
            <a:spLocks noGrp="1"/>
          </p:cNvSpPr>
          <p:nvPr>
            <p:ph type="body" idx="1"/>
          </p:nvPr>
        </p:nvSpPr>
        <p:spPr>
          <a:xfrm>
            <a:off x="761999" y="4648200"/>
            <a:ext cx="10668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7721600" y="6356351"/>
            <a:ext cx="3860800" cy="365125"/>
          </a:xfrm>
        </p:spPr>
        <p:txBody>
          <a:bodyPr/>
          <a:lstStyle/>
          <a:p>
            <a:pPr>
              <a:defRPr/>
            </a:pPr>
            <a:endParaRPr lang="en-US"/>
          </a:p>
        </p:txBody>
      </p:sp>
      <p:grpSp>
        <p:nvGrpSpPr>
          <p:cNvPr id="6" name="Group 12"/>
          <p:cNvGrpSpPr/>
          <p:nvPr/>
        </p:nvGrpSpPr>
        <p:grpSpPr>
          <a:xfrm>
            <a:off x="4198112" y="3962401"/>
            <a:ext cx="3852672" cy="584775"/>
            <a:chOff x="3148584" y="4261104"/>
            <a:chExt cx="2889504" cy="584775"/>
          </a:xfrm>
        </p:grpSpPr>
        <p:sp>
          <p:nvSpPr>
            <p:cNvPr id="11" name="TextBox 10"/>
            <p:cNvSpPr txBox="1"/>
            <p:nvPr/>
          </p:nvSpPr>
          <p:spPr>
            <a:xfrm>
              <a:off x="4818888" y="4261104"/>
              <a:ext cx="1219200" cy="584775"/>
            </a:xfrm>
            <a:prstGeom prst="rect">
              <a:avLst/>
            </a:prstGeom>
            <a:noFill/>
          </p:spPr>
          <p:txBody>
            <a:bodyPr wrap="square" rtlCol="0">
              <a:spAutoFit/>
            </a:bodyPr>
            <a:lstStyle/>
            <a:p>
              <a:pPr algn="l"/>
              <a:r>
                <a:rPr lang="en-US" sz="3200" spc="150">
                  <a:solidFill>
                    <a:srgbClr val="FFFFFF"/>
                  </a:solidFill>
                  <a:sym typeface="Wingdings"/>
                </a:rPr>
                <a:t></a:t>
              </a:r>
              <a:endParaRPr lang="en-US" sz="3200" spc="150">
                <a:solidFill>
                  <a:srgbClr val="FFFFFF"/>
                </a:solidFill>
              </a:endParaRPr>
            </a:p>
          </p:txBody>
        </p:sp>
        <p:sp>
          <p:nvSpPr>
            <p:cNvPr id="12" name="TextBox 11"/>
            <p:cNvSpPr txBox="1"/>
            <p:nvPr userDrawn="1"/>
          </p:nvSpPr>
          <p:spPr>
            <a:xfrm>
              <a:off x="3148584" y="4261104"/>
              <a:ext cx="1219200" cy="584775"/>
            </a:xfrm>
            <a:prstGeom prst="rect">
              <a:avLst/>
            </a:prstGeom>
            <a:noFill/>
          </p:spPr>
          <p:txBody>
            <a:bodyPr wrap="square" rtlCol="0">
              <a:spAutoFit/>
            </a:bodyPr>
            <a:lstStyle/>
            <a:p>
              <a:pPr algn="r"/>
              <a:r>
                <a:rPr lang="en-US" sz="3200" spc="150">
                  <a:solidFill>
                    <a:srgbClr val="FFFFFF"/>
                  </a:solidFill>
                  <a:sym typeface="Wingdings"/>
                </a:rPr>
                <a:t></a:t>
              </a:r>
              <a:endParaRPr lang="en-US" sz="3200" spc="150">
                <a:solidFill>
                  <a:srgbClr val="FFFFFF"/>
                </a:solidFill>
              </a:endParaRPr>
            </a:p>
          </p:txBody>
        </p:sp>
      </p:grpSp>
      <p:pic>
        <p:nvPicPr>
          <p:cNvPr id="14" name="Picture 13" descr="Picture of 3.png"/>
          <p:cNvPicPr>
            <a:picLocks noChangeAspect="1"/>
          </p:cNvPicPr>
          <p:nvPr/>
        </p:nvPicPr>
        <p:blipFill>
          <a:blip r:embed="rId2" cstate="print"/>
          <a:stretch>
            <a:fillRect/>
          </a:stretch>
        </p:blipFill>
        <p:spPr>
          <a:xfrm>
            <a:off x="406401" y="-152400"/>
            <a:ext cx="11443279" cy="2694209"/>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baseline="0"/>
            </a:lvl1pPr>
            <a:lvl4pPr>
              <a:defRPr baseline="0">
                <a:solidFill>
                  <a:schemeClr val="accent4"/>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srgbClr val="00359E"/>
              </a:solidFill>
            </a:endParaRPr>
          </a:p>
        </p:txBody>
      </p:sp>
      <p:sp>
        <p:nvSpPr>
          <p:cNvPr id="5" name="Footer Placeholder 4"/>
          <p:cNvSpPr>
            <a:spLocks noGrp="1"/>
          </p:cNvSpPr>
          <p:nvPr>
            <p:ph type="ftr" sz="quarter" idx="11"/>
          </p:nvPr>
        </p:nvSpPr>
        <p:spPr/>
        <p:txBody>
          <a:bodyPr/>
          <a:lstStyle/>
          <a:p>
            <a:endParaRPr lang="en-US">
              <a:solidFill>
                <a:srgbClr val="00359E"/>
              </a:solidFill>
            </a:endParaRPr>
          </a:p>
        </p:txBody>
      </p:sp>
      <p:sp>
        <p:nvSpPr>
          <p:cNvPr id="6" name="Slide Number Placeholder 5"/>
          <p:cNvSpPr>
            <a:spLocks noGrp="1"/>
          </p:cNvSpPr>
          <p:nvPr>
            <p:ph type="sldNum" sz="quarter" idx="12"/>
          </p:nvPr>
        </p:nvSpPr>
        <p:spPr/>
        <p:txBody>
          <a:bodyPr/>
          <a:lstStyle/>
          <a:p>
            <a:fld id="{4B299E65-BC98-483A-8DDE-40B0893A437C}" type="slidenum">
              <a:rPr lang="en-US" smtClean="0">
                <a:solidFill>
                  <a:srgbClr val="00359E"/>
                </a:solidFill>
              </a:rPr>
              <a:pPr/>
              <a:t>‹#›</a:t>
            </a:fld>
            <a:endParaRPr lang="en-US">
              <a:solidFill>
                <a:srgbClr val="00359E"/>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ptjpg.jpg"/>
          <p:cNvPicPr>
            <a:picLocks noChangeAspect="1"/>
          </p:cNvPicPr>
          <p:nvPr/>
        </p:nvPicPr>
        <p:blipFill rotWithShape="1">
          <a:blip r:embed="rId2" cstate="email">
            <a:extLst>
              <a:ext uri="{28A0092B-C50C-407E-A947-70E740481C1C}">
                <a14:useLocalDpi xmlns:a14="http://schemas.microsoft.com/office/drawing/2010/main" val="0"/>
              </a:ext>
            </a:extLst>
          </a:blip>
          <a:srcRect r="-12956"/>
          <a:stretch/>
        </p:blipFill>
        <p:spPr>
          <a:xfrm>
            <a:off x="-176689" y="0"/>
            <a:ext cx="14120916" cy="6858000"/>
          </a:xfrm>
          <a:prstGeom prst="rect">
            <a:avLst/>
          </a:prstGeom>
        </p:spPr>
      </p:pic>
      <p:sp>
        <p:nvSpPr>
          <p:cNvPr id="2" name="Title 1"/>
          <p:cNvSpPr>
            <a:spLocks noGrp="1"/>
          </p:cNvSpPr>
          <p:nvPr>
            <p:ph type="ctrTitle"/>
          </p:nvPr>
        </p:nvSpPr>
        <p:spPr>
          <a:xfrm>
            <a:off x="-103072" y="474530"/>
            <a:ext cx="7992287" cy="3782281"/>
          </a:xfrm>
        </p:spPr>
        <p:txBody>
          <a:bodyPr anchor="ctr">
            <a:noAutofit/>
          </a:bodyPr>
          <a:lstStyle>
            <a:lvl1pPr>
              <a:lnSpc>
                <a:spcPct val="100000"/>
              </a:lnSpc>
              <a:defRPr sz="8800" spc="-8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609600" y="4800600"/>
            <a:ext cx="9144000" cy="914400"/>
          </a:xfrm>
        </p:spPr>
        <p:txBody>
          <a:bodyPr/>
          <a:lstStyle>
            <a:lvl1pPr marL="0" indent="0" algn="l">
              <a:buNone/>
              <a:defRPr b="0" cap="all" spc="120" baseline="0">
                <a:solidFill>
                  <a:schemeClr val="accent1">
                    <a:lumMod val="40000"/>
                    <a:lumOff val="6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pPr>
              <a:defRPr/>
            </a:pPr>
            <a:fld id="{FC832C17-77BE-4F8B-A784-6CD6C039D4E3}" type="slidenum">
              <a:rPr lang="en-US" smtClean="0"/>
              <a:pPr>
                <a:defRPr/>
              </a:pPr>
              <a:t>‹#›</a:t>
            </a:fld>
            <a:endParaRPr lang="en-US"/>
          </a:p>
        </p:txBody>
      </p:sp>
      <p:pic>
        <p:nvPicPr>
          <p:cNvPr id="8" name="Picture 7"/>
          <p:cNvPicPr>
            <a:picLocks noChangeAspect="1"/>
          </p:cNvPicPr>
          <p:nvPr/>
        </p:nvPicPr>
        <p:blipFill>
          <a:blip r:embed="rId3"/>
          <a:stretch>
            <a:fillRect/>
          </a:stretch>
        </p:blipFill>
        <p:spPr>
          <a:xfrm>
            <a:off x="1052810" y="6121403"/>
            <a:ext cx="5233931" cy="604519"/>
          </a:xfrm>
          <a:prstGeom prst="rect">
            <a:avLst/>
          </a:prstGeom>
        </p:spPr>
      </p:pic>
      <p:pic>
        <p:nvPicPr>
          <p:cNvPr id="11" name="Picture 10"/>
          <p:cNvPicPr>
            <a:picLocks noChangeAspect="1"/>
          </p:cNvPicPr>
          <p:nvPr/>
        </p:nvPicPr>
        <p:blipFill>
          <a:blip r:embed="rId4"/>
          <a:stretch>
            <a:fillRect/>
          </a:stretch>
        </p:blipFill>
        <p:spPr>
          <a:xfrm>
            <a:off x="-103072" y="6039431"/>
            <a:ext cx="915931" cy="686490"/>
          </a:xfrm>
          <a:prstGeom prst="rect">
            <a:avLst/>
          </a:prstGeom>
        </p:spPr>
      </p:pic>
    </p:spTree>
    <p:extLst>
      <p:ext uri="{BB962C8B-B14F-4D97-AF65-F5344CB8AC3E}">
        <p14:creationId xmlns:p14="http://schemas.microsoft.com/office/powerpoint/2010/main" val="78824026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36C151-8A49-4E7E-B907-A3D78733055F}" type="slidenum">
              <a:rPr lang="en-US" smtClean="0"/>
              <a:pPr>
                <a:defRPr/>
              </a:pPr>
              <a:t>‹#›</a:t>
            </a:fld>
            <a:endParaRPr lang="en-US"/>
          </a:p>
        </p:txBody>
      </p:sp>
    </p:spTree>
    <p:extLst>
      <p:ext uri="{BB962C8B-B14F-4D97-AF65-F5344CB8AC3E}">
        <p14:creationId xmlns:p14="http://schemas.microsoft.com/office/powerpoint/2010/main" val="2049891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3972041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7424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786880" y="1574800"/>
            <a:ext cx="43891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3367354-DD11-4383-9B01-76E970A6B583}" type="slidenum">
              <a:rPr lang="en-US" smtClean="0"/>
              <a:pPr>
                <a:defRPr/>
              </a:pPr>
              <a:t>‹#›</a:t>
            </a:fld>
            <a:endParaRPr lang="en-US"/>
          </a:p>
        </p:txBody>
      </p:sp>
    </p:spTree>
    <p:extLst>
      <p:ext uri="{BB962C8B-B14F-4D97-AF65-F5344CB8AC3E}">
        <p14:creationId xmlns:p14="http://schemas.microsoft.com/office/powerpoint/2010/main" val="3085733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70176" y="1572768"/>
            <a:ext cx="438912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70176"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790944" y="1572768"/>
            <a:ext cx="438912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6790944" y="2259366"/>
            <a:ext cx="438912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954338E-04B4-46C1-9E65-61A588743460}" type="slidenum">
              <a:rPr lang="en-US" smtClean="0"/>
              <a:pPr>
                <a:defRPr/>
              </a:pPr>
              <a:t>‹#›</a:t>
            </a:fld>
            <a:endParaRPr lang="en-US"/>
          </a:p>
        </p:txBody>
      </p:sp>
    </p:spTree>
    <p:extLst>
      <p:ext uri="{BB962C8B-B14F-4D97-AF65-F5344CB8AC3E}">
        <p14:creationId xmlns:p14="http://schemas.microsoft.com/office/powerpoint/2010/main" val="3903668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C91B603-FD84-4A6A-BB1C-EF8827F83E64}" type="slidenum">
              <a:rPr lang="en-US" smtClean="0"/>
              <a:pPr>
                <a:defRPr/>
              </a:pPr>
              <a:t>‹#›</a:t>
            </a:fld>
            <a:endParaRPr lang="en-US"/>
          </a:p>
        </p:txBody>
      </p:sp>
    </p:spTree>
    <p:extLst>
      <p:ext uri="{BB962C8B-B14F-4D97-AF65-F5344CB8AC3E}">
        <p14:creationId xmlns:p14="http://schemas.microsoft.com/office/powerpoint/2010/main" val="2231941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C25C3D5-84F0-4B43-B6DE-1D7EA823809D}" type="slidenum">
              <a:rPr lang="en-US" smtClean="0"/>
              <a:pPr>
                <a:defRPr/>
              </a:pPr>
              <a:t>‹#›</a:t>
            </a:fld>
            <a:endParaRPr lang="en-US"/>
          </a:p>
        </p:txBody>
      </p:sp>
    </p:spTree>
    <p:extLst>
      <p:ext uri="{BB962C8B-B14F-4D97-AF65-F5344CB8AC3E}">
        <p14:creationId xmlns:p14="http://schemas.microsoft.com/office/powerpoint/2010/main" val="4465219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66733" y="1600200"/>
            <a:ext cx="6815667"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600200"/>
            <a:ext cx="4011084"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C832C17-77BE-4F8B-A784-6CD6C039D4E3}" type="slidenum">
              <a:rPr lang="en-US" smtClean="0"/>
              <a:pPr>
                <a:defRPr/>
              </a:pPr>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7287481"/>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p:cNvSpPr/>
          <p:nvPr/>
        </p:nvSpPr>
        <p:spPr>
          <a:xfrm>
            <a:off x="12001499" y="4846320"/>
            <a:ext cx="190501"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12001169"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09600" y="5715000"/>
            <a:ext cx="108712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pPr>
              <a:defRPr/>
            </a:pPr>
            <a:fld id="{FC832C17-77BE-4F8B-A784-6CD6C039D4E3}" type="slidenum">
              <a:rPr lang="en-US" smtClean="0"/>
              <a:pPr>
                <a:defRPr/>
              </a:pPr>
              <a:t>‹#›</a:t>
            </a:fld>
            <a:endParaRPr lang="en-US"/>
          </a:p>
        </p:txBody>
      </p:sp>
      <p:sp>
        <p:nvSpPr>
          <p:cNvPr id="8" name="Title 7"/>
          <p:cNvSpPr>
            <a:spLocks noGrp="1"/>
          </p:cNvSpPr>
          <p:nvPr>
            <p:ph type="title"/>
          </p:nvPr>
        </p:nvSpPr>
        <p:spPr>
          <a:xfrm>
            <a:off x="609600" y="4953000"/>
            <a:ext cx="10871200" cy="762000"/>
          </a:xfrm>
        </p:spPr>
        <p:txBody>
          <a:bodyPr anchor="t">
            <a:normAutofit/>
          </a:bodyPr>
          <a:lstStyle>
            <a:lvl1pPr>
              <a:defRPr sz="3200"/>
            </a:lvl1pPr>
          </a:lstStyle>
          <a:p>
            <a:r>
              <a:rPr lang="en-US"/>
              <a:t>Click to edit Master title style</a:t>
            </a:r>
          </a:p>
        </p:txBody>
      </p:sp>
      <p:sp>
        <p:nvSpPr>
          <p:cNvPr id="10" name="Rectangle 9"/>
          <p:cNvSpPr/>
          <p:nvPr/>
        </p:nvSpPr>
        <p:spPr>
          <a:xfrm>
            <a:off x="12001499" y="0"/>
            <a:ext cx="190501"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381323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3" name="Content Placeholder 2"/>
          <p:cNvSpPr>
            <a:spLocks noGrp="1"/>
          </p:cNvSpPr>
          <p:nvPr>
            <p:ph idx="1"/>
          </p:nvPr>
        </p:nvSpPr>
        <p:spPr/>
        <p:txBody>
          <a:bodyPr/>
          <a:lstStyle>
            <a:lvl1pPr marL="342900" indent="-342900">
              <a:lnSpc>
                <a:spcPct val="90000"/>
              </a:lnSpc>
              <a:spcBef>
                <a:spcPts val="0"/>
              </a:spcBef>
              <a:spcAft>
                <a:spcPts val="800"/>
              </a:spcAft>
              <a:buSzPct val="100000"/>
              <a:buFont typeface="Arial" pitchFamily="34" charset="0"/>
              <a:buChar char="•"/>
              <a:defRPr sz="2800" b="1"/>
            </a:lvl1pPr>
            <a:lvl2pPr>
              <a:defRPr sz="2400" b="1">
                <a:solidFill>
                  <a:srgbClr val="00B050"/>
                </a:solidFill>
              </a:defRPr>
            </a:lvl2pPr>
            <a:lvl3pPr>
              <a:defRPr b="1"/>
            </a:lvl3pPr>
            <a:lvl4pPr>
              <a:defRPr b="1"/>
            </a:lvl4pPr>
            <a:lvl5pPr>
              <a:defRPr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236C151-8A49-4E7E-B907-A3D78733055F}"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C832C17-77BE-4F8B-A784-6CD6C039D4E3}" type="slidenum">
              <a:rPr lang="en-US" smtClean="0"/>
              <a:pPr>
                <a:defRPr/>
              </a:pPr>
              <a:t>‹#›</a:t>
            </a:fld>
            <a:endParaRPr lang="en-US"/>
          </a:p>
        </p:txBody>
      </p:sp>
    </p:spTree>
    <p:extLst>
      <p:ext uri="{BB962C8B-B14F-4D97-AF65-F5344CB8AC3E}">
        <p14:creationId xmlns:p14="http://schemas.microsoft.com/office/powerpoint/2010/main" val="333362713"/>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C832C17-77BE-4F8B-A784-6CD6C039D4E3}" type="slidenum">
              <a:rPr lang="en-US" smtClean="0"/>
              <a:pPr>
                <a:defRPr/>
              </a:pPr>
              <a:t>‹#›</a:t>
            </a:fld>
            <a:endParaRPr lang="en-US"/>
          </a:p>
        </p:txBody>
      </p:sp>
    </p:spTree>
    <p:extLst>
      <p:ext uri="{BB962C8B-B14F-4D97-AF65-F5344CB8AC3E}">
        <p14:creationId xmlns:p14="http://schemas.microsoft.com/office/powerpoint/2010/main" val="90580656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2133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21336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267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E9EAD2E-25FA-497D-9D8E-123B2E064014}" type="slidenum">
              <a:rPr lang="en-US"/>
              <a:pPr>
                <a:defRPr/>
              </a:pPr>
              <a:t>‹#›</a:t>
            </a:fld>
            <a:endParaRPr lang="en-US"/>
          </a:p>
        </p:txBody>
      </p:sp>
    </p:spTree>
    <p:extLst>
      <p:ext uri="{BB962C8B-B14F-4D97-AF65-F5344CB8AC3E}">
        <p14:creationId xmlns:p14="http://schemas.microsoft.com/office/powerpoint/2010/main" val="2294290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2133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33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D4B077-980B-4BE8-8BE3-78CB227B7BCD}" type="slidenum">
              <a:rPr lang="en-US"/>
              <a:pPr>
                <a:defRPr/>
              </a:pPr>
              <a:t>‹#›</a:t>
            </a:fld>
            <a:endParaRPr lang="en-US"/>
          </a:p>
        </p:txBody>
      </p:sp>
    </p:spTree>
    <p:extLst>
      <p:ext uri="{BB962C8B-B14F-4D97-AF65-F5344CB8AC3E}">
        <p14:creationId xmlns:p14="http://schemas.microsoft.com/office/powerpoint/2010/main" val="13748904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73B5830-C774-0C4F-8148-3C18183B17ED}" type="slidenum">
              <a:rPr lang="en-US" smtClean="0"/>
              <a:t>‹#›</a:t>
            </a:fld>
            <a:endParaRPr lang="en-US"/>
          </a:p>
        </p:txBody>
      </p:sp>
    </p:spTree>
    <p:extLst>
      <p:ext uri="{BB962C8B-B14F-4D97-AF65-F5344CB8AC3E}">
        <p14:creationId xmlns:p14="http://schemas.microsoft.com/office/powerpoint/2010/main" val="290471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73B5830-C774-0C4F-8148-3C18183B17ED}" type="slidenum">
              <a:rPr lang="en-US" smtClean="0"/>
              <a:t>‹#›</a:t>
            </a:fld>
            <a:endParaRPr lang="en-US"/>
          </a:p>
        </p:txBody>
      </p:sp>
    </p:spTree>
    <p:extLst>
      <p:ext uri="{BB962C8B-B14F-4D97-AF65-F5344CB8AC3E}">
        <p14:creationId xmlns:p14="http://schemas.microsoft.com/office/powerpoint/2010/main" val="1892520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A73B5830-C774-0C4F-8148-3C18183B17ED}" type="slidenum">
              <a:rPr lang="en-US" smtClean="0"/>
              <a:t>‹#›</a:t>
            </a:fld>
            <a:endParaRPr lang="en-US"/>
          </a:p>
        </p:txBody>
      </p:sp>
    </p:spTree>
    <p:extLst>
      <p:ext uri="{BB962C8B-B14F-4D97-AF65-F5344CB8AC3E}">
        <p14:creationId xmlns:p14="http://schemas.microsoft.com/office/powerpoint/2010/main" val="2435514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A73B5830-C774-0C4F-8148-3C18183B17ED}" type="slidenum">
              <a:rPr lang="en-US" smtClean="0"/>
              <a:t>‹#›</a:t>
            </a:fld>
            <a:endParaRPr lang="en-US"/>
          </a:p>
        </p:txBody>
      </p:sp>
    </p:spTree>
    <p:extLst>
      <p:ext uri="{BB962C8B-B14F-4D97-AF65-F5344CB8AC3E}">
        <p14:creationId xmlns:p14="http://schemas.microsoft.com/office/powerpoint/2010/main" val="33490727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9" name="Rectangle 2">
            <a:extLst>
              <a:ext uri="{FF2B5EF4-FFF2-40B4-BE49-F238E27FC236}">
                <a16:creationId xmlns:a16="http://schemas.microsoft.com/office/drawing/2014/main" id="{13A73589-92E1-4286-887D-1299FB3A707E}"/>
              </a:ext>
            </a:extLst>
          </p:cNvPr>
          <p:cNvSpPr/>
          <p:nvPr/>
        </p:nvSpPr>
        <p:spPr>
          <a:xfrm>
            <a:off x="0" y="6429022"/>
            <a:ext cx="12192000" cy="428978"/>
          </a:xfrm>
          <a:prstGeom prst="rect">
            <a:avLst/>
          </a:prstGeom>
          <a:solidFill>
            <a:srgbClr val="0F7FC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322766" y="5602466"/>
            <a:ext cx="3298111" cy="511242"/>
          </a:xfrm>
          <a:prstGeom prst="rect">
            <a:avLst/>
          </a:prstGeom>
        </p:spPr>
      </p:pic>
      <p:sp>
        <p:nvSpPr>
          <p:cNvPr id="38" name="Subtitle Placeholder">
            <a:extLst>
              <a:ext uri="{FF2B5EF4-FFF2-40B4-BE49-F238E27FC236}">
                <a16:creationId xmlns:a16="http://schemas.microsoft.com/office/drawing/2014/main" id="{572F3B3B-DFD2-435D-AC4F-505539DDDCB1}"/>
              </a:ext>
            </a:extLst>
          </p:cNvPr>
          <p:cNvSpPr>
            <a:spLocks noGrp="1"/>
          </p:cNvSpPr>
          <p:nvPr>
            <p:ph type="body" idx="1" hasCustomPrompt="1"/>
          </p:nvPr>
        </p:nvSpPr>
        <p:spPr>
          <a:xfrm>
            <a:off x="818445" y="4204843"/>
            <a:ext cx="10577689" cy="694359"/>
          </a:xfrm>
        </p:spPr>
        <p:txBody>
          <a:bodyPr>
            <a:normAutofit/>
          </a:bodyPr>
          <a:lstStyle>
            <a:lvl1pPr marL="0" indent="0" algn="ctr">
              <a:buNone/>
              <a:defRPr sz="900" b="0" i="0" spc="60"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HERE TO EDIT MASTER SUBTITLE STYLE</a:t>
            </a:r>
          </a:p>
        </p:txBody>
      </p:sp>
      <p:sp>
        <p:nvSpPr>
          <p:cNvPr id="37" name="Title">
            <a:extLst>
              <a:ext uri="{FF2B5EF4-FFF2-40B4-BE49-F238E27FC236}">
                <a16:creationId xmlns:a16="http://schemas.microsoft.com/office/drawing/2014/main" id="{F643A7B6-8211-4211-8094-CD4EC7CCF1FC}"/>
              </a:ext>
            </a:extLst>
          </p:cNvPr>
          <p:cNvSpPr>
            <a:spLocks noGrp="1"/>
          </p:cNvSpPr>
          <p:nvPr>
            <p:ph type="ctrTitle" hasCustomPrompt="1"/>
          </p:nvPr>
        </p:nvSpPr>
        <p:spPr>
          <a:xfrm>
            <a:off x="818445" y="1653822"/>
            <a:ext cx="10577689" cy="2398715"/>
          </a:xfrm>
        </p:spPr>
        <p:txBody>
          <a:bodyPr anchor="b">
            <a:noAutofit/>
          </a:bodyPr>
          <a:lstStyle>
            <a:lvl1pPr algn="ctr">
              <a:defRPr sz="6000" b="0">
                <a:latin typeface="Open Sans" panose="020B0606030504020204" pitchFamily="34" charset="0"/>
                <a:ea typeface="Open Sans" panose="020B0606030504020204" pitchFamily="34" charset="0"/>
                <a:cs typeface="Open Sans" panose="020B0606030504020204" pitchFamily="34" charset="0"/>
              </a:defRPr>
            </a:lvl1pPr>
          </a:lstStyle>
          <a:p>
            <a:r>
              <a:rPr lang="en-US"/>
              <a:t>Click here to edit Master title style</a:t>
            </a:r>
          </a:p>
        </p:txBody>
      </p:sp>
      <p:sp>
        <p:nvSpPr>
          <p:cNvPr id="36" name="Rectangle 1">
            <a:extLst>
              <a:ext uri="{FF2B5EF4-FFF2-40B4-BE49-F238E27FC236}">
                <a16:creationId xmlns:a16="http://schemas.microsoft.com/office/drawing/2014/main" id="{8F1EE22A-6664-4420-B4FC-3AF6C5498B2F}"/>
              </a:ext>
            </a:extLst>
          </p:cNvPr>
          <p:cNvSpPr/>
          <p:nvPr/>
        </p:nvSpPr>
        <p:spPr>
          <a:xfrm>
            <a:off x="5173134" y="1286935"/>
            <a:ext cx="1868311" cy="158044"/>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571592"/>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ection divider or pull quote">
    <p:spTree>
      <p:nvGrpSpPr>
        <p:cNvPr id="1" name=""/>
        <p:cNvGrpSpPr/>
        <p:nvPr/>
      </p:nvGrpSpPr>
      <p:grpSpPr>
        <a:xfrm>
          <a:off x="0" y="0"/>
          <a:ext cx="0" cy="0"/>
          <a:chOff x="0" y="0"/>
          <a:chExt cx="0" cy="0"/>
        </a:xfrm>
      </p:grpSpPr>
      <p:pic>
        <p:nvPicPr>
          <p:cNvPr id="40" name="National Institutes of Health Office of Extramural Research logo" descr="National Institutes of Health Office of Extramural Research logo">
            <a:extLst>
              <a:ext uri="{FF2B5EF4-FFF2-40B4-BE49-F238E27FC236}">
                <a16:creationId xmlns:a16="http://schemas.microsoft.com/office/drawing/2014/main" id="{716A99FF-AE70-4566-BE1C-1E98E5B95ED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1955" y="6010604"/>
            <a:ext cx="3298111" cy="511242"/>
          </a:xfrm>
          <a:prstGeom prst="rect">
            <a:avLst/>
          </a:prstGeom>
        </p:spPr>
      </p:pic>
      <p:sp>
        <p:nvSpPr>
          <p:cNvPr id="5" name="Rectangle 2">
            <a:extLst>
              <a:ext uri="{FF2B5EF4-FFF2-40B4-BE49-F238E27FC236}">
                <a16:creationId xmlns:a16="http://schemas.microsoft.com/office/drawing/2014/main" id="{96D1DDBC-2885-45F4-A36C-93F35D0D15EC}"/>
              </a:ext>
            </a:extLst>
          </p:cNvPr>
          <p:cNvSpPr/>
          <p:nvPr/>
        </p:nvSpPr>
        <p:spPr>
          <a:xfrm>
            <a:off x="3777975" y="934650"/>
            <a:ext cx="4658627" cy="4316931"/>
          </a:xfrm>
          <a:prstGeom prst="rect">
            <a:avLst/>
          </a:pr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
            <a:extLst>
              <a:ext uri="{FF2B5EF4-FFF2-40B4-BE49-F238E27FC236}">
                <a16:creationId xmlns:a16="http://schemas.microsoft.com/office/drawing/2014/main" id="{508930F0-E118-4C84-B457-FECE21F707C4}"/>
              </a:ext>
            </a:extLst>
          </p:cNvPr>
          <p:cNvSpPr/>
          <p:nvPr/>
        </p:nvSpPr>
        <p:spPr>
          <a:xfrm>
            <a:off x="4379702" y="1521346"/>
            <a:ext cx="1868311" cy="158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1">
            <a:extLst>
              <a:ext uri="{FF2B5EF4-FFF2-40B4-BE49-F238E27FC236}">
                <a16:creationId xmlns:a16="http://schemas.microsoft.com/office/drawing/2014/main" id="{550EDEDA-96DE-4DF0-8227-D77DF6944931}"/>
              </a:ext>
            </a:extLst>
          </p:cNvPr>
          <p:cNvSpPr>
            <a:spLocks noGrp="1"/>
          </p:cNvSpPr>
          <p:nvPr>
            <p:ph type="title"/>
          </p:nvPr>
        </p:nvSpPr>
        <p:spPr>
          <a:xfrm>
            <a:off x="4379702" y="1933576"/>
            <a:ext cx="3424237" cy="2982913"/>
          </a:xfrm>
        </p:spPr>
        <p:txBody>
          <a:bodyPr anchor="t">
            <a:normAutofit/>
          </a:bodyPr>
          <a:lstStyle>
            <a:lvl1pPr>
              <a:lnSpc>
                <a:spcPts val="3150"/>
              </a:lnSpc>
              <a:defRPr sz="2400" cap="all"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r>
              <a:rPr lang="en-US"/>
              <a:t>Click to edit Master title style</a:t>
            </a:r>
          </a:p>
        </p:txBody>
      </p:sp>
    </p:spTree>
    <p:extLst>
      <p:ext uri="{BB962C8B-B14F-4D97-AF65-F5344CB8AC3E}">
        <p14:creationId xmlns:p14="http://schemas.microsoft.com/office/powerpoint/2010/main" val="340637744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3367354-DD11-4383-9B01-76E970A6B583}"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3A27A7C9-800A-4E58-A631-1629E2BE053E}"/>
              </a:ext>
            </a:extLst>
          </p:cNvPr>
          <p:cNvSpPr/>
          <p:nvPr/>
        </p:nvSpPr>
        <p:spPr>
          <a:xfrm>
            <a:off x="11009490" y="6420821"/>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a:extLst>
              <a:ext uri="{FF2B5EF4-FFF2-40B4-BE49-F238E27FC236}">
                <a16:creationId xmlns:a16="http://schemas.microsoft.com/office/drawing/2014/main" id="{31AE2E3A-B551-4C79-95B3-79B7CC87EB5A}"/>
              </a:ext>
            </a:extLst>
          </p:cNvPr>
          <p:cNvSpPr>
            <a:spLocks noGrp="1"/>
          </p:cNvSpPr>
          <p:nvPr>
            <p:ph type="sldNum" sz="quarter" idx="12"/>
          </p:nvPr>
        </p:nvSpPr>
        <p:spPr>
          <a:xfrm>
            <a:off x="8656320" y="6356352"/>
            <a:ext cx="2743200" cy="365125"/>
          </a:xfrm>
          <a:prstGeom prst="rect">
            <a:avLst/>
          </a:prstGeom>
        </p:spPr>
        <p:txBody>
          <a:bodyPr/>
          <a:lstStyle>
            <a:lvl1pPr>
              <a:defRPr sz="90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fld id="{FC832C17-77BE-4F8B-A784-6CD6C039D4E3}" type="slidenum">
              <a:rPr lang="en-US" smtClean="0"/>
              <a:pPr>
                <a:defRPr/>
              </a:pPr>
              <a:t>‹#›</a:t>
            </a:fld>
            <a:endParaRPr lang="en-US"/>
          </a:p>
        </p:txBody>
      </p:sp>
      <p:sp>
        <p:nvSpPr>
          <p:cNvPr id="3" name="Content Placeholder">
            <a:extLst>
              <a:ext uri="{FF2B5EF4-FFF2-40B4-BE49-F238E27FC236}">
                <a16:creationId xmlns:a16="http://schemas.microsoft.com/office/drawing/2014/main" id="{37301DAC-9CD1-487B-9237-981D9C492F0A}"/>
              </a:ext>
            </a:extLst>
          </p:cNvPr>
          <p:cNvSpPr>
            <a:spLocks noGrp="1"/>
          </p:cNvSpPr>
          <p:nvPr>
            <p:ph idx="1"/>
          </p:nvPr>
        </p:nvSpPr>
        <p:spPr/>
        <p:txBody>
          <a:bodyPr>
            <a:normAutofit/>
          </a:bodyPr>
          <a:lstStyle>
            <a:lvl1pPr>
              <a:buClr>
                <a:srgbClr val="0F7FC9"/>
              </a:buClr>
              <a:defRPr sz="2800">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sz="2000">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sz="1800">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sz="1800">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sz="1400">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C2F73649-5248-4A6A-B9CD-48C88FED478C}"/>
              </a:ext>
            </a:extLst>
          </p:cNvPr>
          <p:cNvSpPr>
            <a:spLocks noGrp="1"/>
          </p:cNvSpPr>
          <p:nvPr>
            <p:ph type="title"/>
          </p:nvPr>
        </p:nvSpPr>
        <p:spPr>
          <a:xfrm>
            <a:off x="838200" y="365127"/>
            <a:ext cx="10515600" cy="1325563"/>
          </a:xfrm>
        </p:spPr>
        <p:txBody>
          <a:bodyPr>
            <a:normAutofit/>
          </a:bodyPr>
          <a:lstStyle>
            <a:lvl1pPr>
              <a:defRPr sz="4400"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custDataLst>
      <p:tags r:id="rId1"/>
    </p:custDataLst>
    <p:extLst>
      <p:ext uri="{BB962C8B-B14F-4D97-AF65-F5344CB8AC3E}">
        <p14:creationId xmlns:p14="http://schemas.microsoft.com/office/powerpoint/2010/main" val="1805755364"/>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104B3E22-0A91-478D-9892-466993449C13}"/>
              </a:ext>
            </a:extLst>
          </p:cNvPr>
          <p:cNvSpPr/>
          <p:nvPr/>
        </p:nvSpPr>
        <p:spPr>
          <a:xfrm>
            <a:off x="11009490" y="6420821"/>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2"/>
            <a:ext cx="2743200" cy="365125"/>
          </a:xfrm>
          <a:prstGeom prst="rect">
            <a:avLst/>
          </a:prstGeom>
        </p:spPr>
        <p:txBody>
          <a:bodyPr/>
          <a:lstStyle>
            <a:lvl1pPr>
              <a:defRPr sz="788">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fld id="{53367354-DD11-4383-9B01-76E970A6B583}" type="slidenum">
              <a:rPr lang="en-US" smtClean="0"/>
              <a:pPr>
                <a:defRPr/>
              </a:pPr>
              <a:t>‹#›</a:t>
            </a:fld>
            <a:endParaRPr lang="en-US"/>
          </a:p>
        </p:txBody>
      </p:sp>
      <p:sp>
        <p:nvSpPr>
          <p:cNvPr id="4" name="Content Placeholder 2">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1">
            <a:extLst>
              <a:ext uri="{FF2B5EF4-FFF2-40B4-BE49-F238E27FC236}">
                <a16:creationId xmlns:a16="http://schemas.microsoft.com/office/drawing/2014/main" id="{A3BED95C-959B-4009-B6BE-3A6E9B353EB5}"/>
              </a:ext>
            </a:extLst>
          </p:cNvPr>
          <p:cNvSpPr>
            <a:spLocks noGrp="1"/>
          </p:cNvSpPr>
          <p:nvPr>
            <p:ph sz="half" idx="1"/>
          </p:nvPr>
        </p:nvSpPr>
        <p:spPr>
          <a:xfrm>
            <a:off x="838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a:extLst>
              <a:ext uri="{FF2B5EF4-FFF2-40B4-BE49-F238E27FC236}">
                <a16:creationId xmlns:a16="http://schemas.microsoft.com/office/drawing/2014/main" id="{83B1CE75-5029-47BC-BFC3-E0E1FA551F86}"/>
              </a:ext>
            </a:extLst>
          </p:cNvPr>
          <p:cNvSpPr>
            <a:spLocks noGrp="1"/>
          </p:cNvSpPr>
          <p:nvPr>
            <p:ph type="title"/>
          </p:nvPr>
        </p:nvSpPr>
        <p:spPr>
          <a:xfrm>
            <a:off x="838200" y="365127"/>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2830513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Left bleed image">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3CF497EF-421E-4E19-A933-1544B37FA412}"/>
              </a:ext>
            </a:extLst>
          </p:cNvPr>
          <p:cNvSpPr/>
          <p:nvPr/>
        </p:nvSpPr>
        <p:spPr>
          <a:xfrm>
            <a:off x="11009490" y="6420821"/>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2"/>
            <a:ext cx="2743200" cy="365125"/>
          </a:xfrm>
          <a:prstGeom prst="rect">
            <a:avLst/>
          </a:prstGeom>
        </p:spPr>
        <p:txBody>
          <a:bodyPr/>
          <a:lstStyle>
            <a:lvl1pPr>
              <a:defRPr sz="788">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fld id="{FC832C17-77BE-4F8B-A784-6CD6C039D4E3}" type="slidenum">
              <a:rPr lang="en-US" smtClean="0"/>
              <a:pPr>
                <a:defRPr/>
              </a:pPr>
              <a:t>‹#›</a:t>
            </a:fld>
            <a:endParaRPr lang="en-US"/>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a:extLst>
              <a:ext uri="{FF2B5EF4-FFF2-40B4-BE49-F238E27FC236}">
                <a16:creationId xmlns:a16="http://schemas.microsoft.com/office/drawing/2014/main" id="{5B0724C6-7FA0-4CD2-AEA1-3F66C7113541}"/>
              </a:ext>
            </a:extLst>
          </p:cNvPr>
          <p:cNvSpPr>
            <a:spLocks noGrp="1"/>
          </p:cNvSpPr>
          <p:nvPr>
            <p:ph type="pic" idx="1"/>
          </p:nvPr>
        </p:nvSpPr>
        <p:spPr>
          <a:xfrm>
            <a:off x="1" y="1825626"/>
            <a:ext cx="5995988" cy="4351338"/>
          </a:xfrm>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0" name="Title">
            <a:extLst>
              <a:ext uri="{FF2B5EF4-FFF2-40B4-BE49-F238E27FC236}">
                <a16:creationId xmlns:a16="http://schemas.microsoft.com/office/drawing/2014/main" id="{B1FE13CA-7956-4B78-9E6C-A61CB4E5ADD4}"/>
              </a:ext>
            </a:extLst>
          </p:cNvPr>
          <p:cNvSpPr>
            <a:spLocks noGrp="1"/>
          </p:cNvSpPr>
          <p:nvPr>
            <p:ph type="title"/>
          </p:nvPr>
        </p:nvSpPr>
        <p:spPr>
          <a:xfrm>
            <a:off x="838200" y="365127"/>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129734588"/>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ullets with chart">
    <p:spTree>
      <p:nvGrpSpPr>
        <p:cNvPr id="1" name=""/>
        <p:cNvGrpSpPr/>
        <p:nvPr/>
      </p:nvGrpSpPr>
      <p:grpSpPr>
        <a:xfrm>
          <a:off x="0" y="0"/>
          <a:ext cx="0" cy="0"/>
          <a:chOff x="0" y="0"/>
          <a:chExt cx="0" cy="0"/>
        </a:xfrm>
      </p:grpSpPr>
      <p:sp>
        <p:nvSpPr>
          <p:cNvPr id="13" name="Rectangle">
            <a:extLst>
              <a:ext uri="{FF2B5EF4-FFF2-40B4-BE49-F238E27FC236}">
                <a16:creationId xmlns:a16="http://schemas.microsoft.com/office/drawing/2014/main" id="{2EE3B9EE-A748-4B35-BF88-C816B28AC78F}"/>
              </a:ext>
            </a:extLst>
          </p:cNvPr>
          <p:cNvSpPr/>
          <p:nvPr/>
        </p:nvSpPr>
        <p:spPr>
          <a:xfrm>
            <a:off x="11009490" y="6420821"/>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2"/>
            <a:ext cx="2743200" cy="365125"/>
          </a:xfrm>
          <a:prstGeom prst="rect">
            <a:avLst/>
          </a:prstGeom>
        </p:spPr>
        <p:txBody>
          <a:bodyPr/>
          <a:lstStyle>
            <a:lvl1pPr>
              <a:defRPr sz="788">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fld id="{FC832C17-77BE-4F8B-A784-6CD6C039D4E3}" type="slidenum">
              <a:rPr lang="en-US" smtClean="0"/>
              <a:pPr>
                <a:defRPr/>
              </a:pPr>
              <a:t>‹#›</a:t>
            </a:fld>
            <a:endParaRPr lang="en-US"/>
          </a:p>
        </p:txBody>
      </p:sp>
      <p:sp>
        <p:nvSpPr>
          <p:cNvPr id="4" name="Content Placeholder">
            <a:extLst>
              <a:ext uri="{FF2B5EF4-FFF2-40B4-BE49-F238E27FC236}">
                <a16:creationId xmlns:a16="http://schemas.microsoft.com/office/drawing/2014/main" id="{23B86F6F-4EB7-4E2D-9F4B-2B4C217F1616}"/>
              </a:ext>
            </a:extLst>
          </p:cNvPr>
          <p:cNvSpPr>
            <a:spLocks noGrp="1"/>
          </p:cNvSpPr>
          <p:nvPr>
            <p:ph sz="half" idx="2"/>
          </p:nvPr>
        </p:nvSpPr>
        <p:spPr>
          <a:xfrm>
            <a:off x="6172200" y="1825625"/>
            <a:ext cx="5181600" cy="435133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title="Chart placeholder">
            <a:extLst>
              <a:ext uri="{FF2B5EF4-FFF2-40B4-BE49-F238E27FC236}">
                <a16:creationId xmlns:a16="http://schemas.microsoft.com/office/drawing/2014/main" id="{D1BEC2BA-8BC6-4361-B2A4-C43533CC075A}"/>
              </a:ext>
            </a:extLst>
          </p:cNvPr>
          <p:cNvSpPr>
            <a:spLocks noGrp="1"/>
          </p:cNvSpPr>
          <p:nvPr>
            <p:ph type="chart" sz="quarter" idx="13"/>
          </p:nvPr>
        </p:nvSpPr>
        <p:spPr>
          <a:xfrm>
            <a:off x="838200" y="1825625"/>
            <a:ext cx="5180013" cy="4351338"/>
          </a:xfrm>
        </p:spPr>
        <p:txBody>
          <a:bodyPr/>
          <a:lstStyle/>
          <a:p>
            <a:r>
              <a:rPr lang="en-US"/>
              <a:t>Click icon to add chart</a:t>
            </a:r>
          </a:p>
        </p:txBody>
      </p:sp>
      <p:sp>
        <p:nvSpPr>
          <p:cNvPr id="10" name="Title">
            <a:extLst>
              <a:ext uri="{FF2B5EF4-FFF2-40B4-BE49-F238E27FC236}">
                <a16:creationId xmlns:a16="http://schemas.microsoft.com/office/drawing/2014/main" id="{57A2335E-09D5-4D2E-B842-44E8BDCD49F8}"/>
              </a:ext>
            </a:extLst>
          </p:cNvPr>
          <p:cNvSpPr>
            <a:spLocks noGrp="1"/>
          </p:cNvSpPr>
          <p:nvPr>
            <p:ph type="title"/>
          </p:nvPr>
        </p:nvSpPr>
        <p:spPr>
          <a:xfrm>
            <a:off x="838200" y="365127"/>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366297370"/>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dividual bio/moderator">
    <p:spTree>
      <p:nvGrpSpPr>
        <p:cNvPr id="1" name=""/>
        <p:cNvGrpSpPr/>
        <p:nvPr/>
      </p:nvGrpSpPr>
      <p:grpSpPr>
        <a:xfrm>
          <a:off x="0" y="0"/>
          <a:ext cx="0" cy="0"/>
          <a:chOff x="0" y="0"/>
          <a:chExt cx="0" cy="0"/>
        </a:xfrm>
      </p:grpSpPr>
      <p:sp>
        <p:nvSpPr>
          <p:cNvPr id="19" name="Rectangle">
            <a:extLst>
              <a:ext uri="{FF2B5EF4-FFF2-40B4-BE49-F238E27FC236}">
                <a16:creationId xmlns:a16="http://schemas.microsoft.com/office/drawing/2014/main" id="{7A1FEF7D-9C53-4520-8290-6E3DB9F89483}"/>
              </a:ext>
            </a:extLst>
          </p:cNvPr>
          <p:cNvSpPr/>
          <p:nvPr/>
        </p:nvSpPr>
        <p:spPr>
          <a:xfrm>
            <a:off x="11009490" y="6420821"/>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2"/>
            <a:ext cx="2743200" cy="365125"/>
          </a:xfrm>
          <a:prstGeom prst="rect">
            <a:avLst/>
          </a:prstGeom>
        </p:spPr>
        <p:txBody>
          <a:bodyPr/>
          <a:lstStyle>
            <a:lvl1pPr>
              <a:defRPr sz="788">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fld id="{FC832C17-77BE-4F8B-A784-6CD6C039D4E3}" type="slidenum">
              <a:rPr lang="en-US" smtClean="0"/>
              <a:pPr>
                <a:defRPr/>
              </a:pPr>
              <a:t>‹#›</a:t>
            </a:fld>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39992" y="5481291"/>
            <a:ext cx="3848179" cy="263702"/>
          </a:xfrm>
        </p:spPr>
        <p:txBody>
          <a:bodyPr>
            <a:noAutofit/>
          </a:bodyPr>
          <a:lstStyle>
            <a:lvl1pPr marL="0" indent="0" algn="ctr">
              <a:buNone/>
              <a:defRPr sz="105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39992" y="5217589"/>
            <a:ext cx="3848179" cy="263702"/>
          </a:xfrm>
        </p:spPr>
        <p:txBody>
          <a:bodyPr>
            <a:normAutofit/>
          </a:bodyPr>
          <a:lstStyle>
            <a:lvl1pPr marL="0" indent="0" algn="ctr">
              <a:buNone/>
              <a:defRPr sz="1200" spc="75"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1992481" y="2157284"/>
            <a:ext cx="2743200" cy="2743200"/>
          </a:xfrm>
          <a:prstGeom prst="ellipse">
            <a:avLst/>
          </a:prstGeom>
          <a:solidFill>
            <a:schemeClr val="bg1"/>
          </a:solidFill>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3" name="Content Placeholder">
            <a:extLst>
              <a:ext uri="{FF2B5EF4-FFF2-40B4-BE49-F238E27FC236}">
                <a16:creationId xmlns:a16="http://schemas.microsoft.com/office/drawing/2014/main" id="{2991CCDD-8D32-446F-96EF-DB143B612225}"/>
              </a:ext>
            </a:extLst>
          </p:cNvPr>
          <p:cNvSpPr>
            <a:spLocks noGrp="1"/>
          </p:cNvSpPr>
          <p:nvPr>
            <p:ph sz="half" idx="2"/>
          </p:nvPr>
        </p:nvSpPr>
        <p:spPr>
          <a:xfrm>
            <a:off x="6172200" y="1825625"/>
            <a:ext cx="5181600" cy="4351338"/>
          </a:xfrm>
        </p:spPr>
        <p:txBody>
          <a:bodyPr anchor="ct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Oval">
            <a:extLst>
              <a:ext uri="{FF2B5EF4-FFF2-40B4-BE49-F238E27FC236}">
                <a16:creationId xmlns:a16="http://schemas.microsoft.com/office/drawing/2014/main" id="{6B815260-A5D0-4FA7-A4C9-BC8761B49EC3}"/>
              </a:ext>
            </a:extLst>
          </p:cNvPr>
          <p:cNvSpPr/>
          <p:nvPr/>
        </p:nvSpPr>
        <p:spPr>
          <a:xfrm>
            <a:off x="1874216" y="2039018"/>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a:extLst>
              <a:ext uri="{FF2B5EF4-FFF2-40B4-BE49-F238E27FC236}">
                <a16:creationId xmlns:a16="http://schemas.microsoft.com/office/drawing/2014/main" id="{353F6414-3B35-4174-B310-CAB0034FFA34}"/>
              </a:ext>
            </a:extLst>
          </p:cNvPr>
          <p:cNvSpPr>
            <a:spLocks noGrp="1"/>
          </p:cNvSpPr>
          <p:nvPr>
            <p:ph type="title"/>
          </p:nvPr>
        </p:nvSpPr>
        <p:spPr>
          <a:xfrm>
            <a:off x="838200" y="365127"/>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129702481"/>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Meet team -1 ">
    <p:spTree>
      <p:nvGrpSpPr>
        <p:cNvPr id="1" name=""/>
        <p:cNvGrpSpPr/>
        <p:nvPr/>
      </p:nvGrpSpPr>
      <p:grpSpPr>
        <a:xfrm>
          <a:off x="0" y="0"/>
          <a:ext cx="0" cy="0"/>
          <a:chOff x="0" y="0"/>
          <a:chExt cx="0" cy="0"/>
        </a:xfrm>
      </p:grpSpPr>
      <p:sp>
        <p:nvSpPr>
          <p:cNvPr id="14" name="Rectangle">
            <a:extLst>
              <a:ext uri="{FF2B5EF4-FFF2-40B4-BE49-F238E27FC236}">
                <a16:creationId xmlns:a16="http://schemas.microsoft.com/office/drawing/2014/main" id="{9CF65BDA-AF7A-4938-AF18-CFFFAD9B23E1}"/>
              </a:ext>
            </a:extLst>
          </p:cNvPr>
          <p:cNvSpPr/>
          <p:nvPr/>
        </p:nvSpPr>
        <p:spPr>
          <a:xfrm>
            <a:off x="11009490" y="6420821"/>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2"/>
            <a:ext cx="2743200" cy="365125"/>
          </a:xfrm>
          <a:prstGeom prst="rect">
            <a:avLst/>
          </a:prstGeom>
        </p:spPr>
        <p:txBody>
          <a:bodyPr/>
          <a:lstStyle>
            <a:lvl1pPr>
              <a:defRPr sz="788">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fld id="{FC832C17-77BE-4F8B-A784-6CD6C039D4E3}" type="slidenum">
              <a:rPr lang="en-US" smtClean="0"/>
              <a:pPr>
                <a:defRPr/>
              </a:pPr>
              <a:t>‹#›</a:t>
            </a:fld>
            <a:endParaRPr lang="en-US"/>
          </a:p>
        </p:txBody>
      </p:sp>
      <p:sp>
        <p:nvSpPr>
          <p:cNvPr id="18" name="Text Placeholder 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634542"/>
            <a:ext cx="3848179" cy="263702"/>
          </a:xfrm>
        </p:spPr>
        <p:txBody>
          <a:bodyPr>
            <a:noAutofit/>
          </a:bodyPr>
          <a:lstStyle>
            <a:lvl1pPr marL="0" indent="0" algn="ctr">
              <a:buNone/>
              <a:defRPr sz="105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5370840"/>
            <a:ext cx="3848179" cy="263702"/>
          </a:xfrm>
        </p:spPr>
        <p:txBody>
          <a:bodyPr>
            <a:normAutofit/>
          </a:bodyPr>
          <a:lstStyle>
            <a:lvl1pPr marL="0" indent="0" algn="ctr">
              <a:buNone/>
              <a:defRPr sz="1200" spc="75"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4" name="Oval 3">
            <a:extLst>
              <a:ext uri="{FF2B5EF4-FFF2-40B4-BE49-F238E27FC236}">
                <a16:creationId xmlns:a16="http://schemas.microsoft.com/office/drawing/2014/main" id="{1E95E197-296B-486D-948A-76666AA18A65}"/>
              </a:ext>
            </a:extLst>
          </p:cNvPr>
          <p:cNvSpPr/>
          <p:nvPr/>
        </p:nvSpPr>
        <p:spPr>
          <a:xfrm>
            <a:off x="4597544" y="2074006"/>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a:extLst>
              <a:ext uri="{FF2B5EF4-FFF2-40B4-BE49-F238E27FC236}">
                <a16:creationId xmlns:a16="http://schemas.microsoft.com/office/drawing/2014/main" id="{EF507428-4A93-42B4-B2E0-CD72394E1880}"/>
              </a:ext>
            </a:extLst>
          </p:cNvPr>
          <p:cNvSpPr>
            <a:spLocks noGrp="1"/>
          </p:cNvSpPr>
          <p:nvPr>
            <p:ph type="pic" idx="1"/>
          </p:nvPr>
        </p:nvSpPr>
        <p:spPr>
          <a:xfrm>
            <a:off x="4715808" y="2192269"/>
            <a:ext cx="2743200" cy="2743200"/>
          </a:xfrm>
          <a:prstGeom prst="ellipse">
            <a:avLst/>
          </a:prstGeom>
          <a:noFill/>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0" name="Title">
            <a:extLst>
              <a:ext uri="{FF2B5EF4-FFF2-40B4-BE49-F238E27FC236}">
                <a16:creationId xmlns:a16="http://schemas.microsoft.com/office/drawing/2014/main" id="{A29CEF48-00D1-4EC3-AD76-D7D6FAF24E86}"/>
              </a:ext>
            </a:extLst>
          </p:cNvPr>
          <p:cNvSpPr>
            <a:spLocks noGrp="1"/>
          </p:cNvSpPr>
          <p:nvPr>
            <p:ph type="title"/>
          </p:nvPr>
        </p:nvSpPr>
        <p:spPr>
          <a:xfrm>
            <a:off x="838200" y="365127"/>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077461927"/>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Meet team - 2">
    <p:spTree>
      <p:nvGrpSpPr>
        <p:cNvPr id="1" name=""/>
        <p:cNvGrpSpPr/>
        <p:nvPr/>
      </p:nvGrpSpPr>
      <p:grpSpPr>
        <a:xfrm>
          <a:off x="0" y="0"/>
          <a:ext cx="0" cy="0"/>
          <a:chOff x="0" y="0"/>
          <a:chExt cx="0" cy="0"/>
        </a:xfrm>
      </p:grpSpPr>
      <p:sp>
        <p:nvSpPr>
          <p:cNvPr id="24" name="Rectangle">
            <a:extLst>
              <a:ext uri="{FF2B5EF4-FFF2-40B4-BE49-F238E27FC236}">
                <a16:creationId xmlns:a16="http://schemas.microsoft.com/office/drawing/2014/main" id="{EA7A69B1-4CD4-44A8-BDC6-06666FB363BB}"/>
              </a:ext>
            </a:extLst>
          </p:cNvPr>
          <p:cNvSpPr/>
          <p:nvPr/>
        </p:nvSpPr>
        <p:spPr>
          <a:xfrm>
            <a:off x="11009490" y="6420821"/>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2"/>
            <a:ext cx="2743200" cy="365125"/>
          </a:xfrm>
          <a:prstGeom prst="rect">
            <a:avLst/>
          </a:prstGeom>
        </p:spPr>
        <p:txBody>
          <a:bodyPr/>
          <a:lstStyle>
            <a:lvl1pPr>
              <a:defRPr sz="788">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fld id="{FC832C17-77BE-4F8B-A784-6CD6C039D4E3}" type="slidenum">
              <a:rPr lang="en-US" smtClean="0"/>
              <a:pPr>
                <a:defRPr/>
              </a:pPr>
              <a:t>‹#›</a:t>
            </a:fld>
            <a:endParaRPr lang="en-US"/>
          </a:p>
        </p:txBody>
      </p:sp>
      <p:sp>
        <p:nvSpPr>
          <p:cNvPr id="20" name="Text Placeholder 2b">
            <a:extLst>
              <a:ext uri="{FF2B5EF4-FFF2-40B4-BE49-F238E27FC236}">
                <a16:creationId xmlns:a16="http://schemas.microsoft.com/office/drawing/2014/main" id="{46DB1E9E-5598-4E21-B6BC-593DBC2C0BE0}"/>
              </a:ext>
            </a:extLst>
          </p:cNvPr>
          <p:cNvSpPr>
            <a:spLocks noGrp="1"/>
          </p:cNvSpPr>
          <p:nvPr>
            <p:ph sz="half" idx="19" hasCustomPrompt="1"/>
          </p:nvPr>
        </p:nvSpPr>
        <p:spPr>
          <a:xfrm>
            <a:off x="6653381" y="5634542"/>
            <a:ext cx="3848179" cy="263702"/>
          </a:xfrm>
        </p:spPr>
        <p:txBody>
          <a:bodyPr>
            <a:noAutofit/>
          </a:bodyPr>
          <a:lstStyle>
            <a:lvl1pPr marL="0" indent="0" algn="ctr">
              <a:buNone/>
              <a:defRPr sz="105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2a">
            <a:extLst>
              <a:ext uri="{FF2B5EF4-FFF2-40B4-BE49-F238E27FC236}">
                <a16:creationId xmlns:a16="http://schemas.microsoft.com/office/drawing/2014/main" id="{FB4A923A-27A2-4AB0-887F-2C09A3379A0E}"/>
              </a:ext>
            </a:extLst>
          </p:cNvPr>
          <p:cNvSpPr>
            <a:spLocks noGrp="1"/>
          </p:cNvSpPr>
          <p:nvPr>
            <p:ph sz="half" idx="18" hasCustomPrompt="1"/>
          </p:nvPr>
        </p:nvSpPr>
        <p:spPr>
          <a:xfrm>
            <a:off x="6653381" y="5370840"/>
            <a:ext cx="3848179" cy="263702"/>
          </a:xfrm>
        </p:spPr>
        <p:txBody>
          <a:bodyPr>
            <a:normAutofit/>
          </a:bodyPr>
          <a:lstStyle>
            <a:lvl1pPr marL="0" indent="0" algn="ctr">
              <a:buNone/>
              <a:defRPr sz="1200" spc="75"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2047607" y="2310535"/>
            <a:ext cx="2743200" cy="2743200"/>
          </a:xfrm>
          <a:prstGeom prst="ellipse">
            <a:avLst/>
          </a:prstGeom>
          <a:noFill/>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5" name="Oval 2">
            <a:extLst>
              <a:ext uri="{FF2B5EF4-FFF2-40B4-BE49-F238E27FC236}">
                <a16:creationId xmlns:a16="http://schemas.microsoft.com/office/drawing/2014/main" id="{428F8D71-B409-4E39-8278-084A09EA4E09}"/>
              </a:ext>
            </a:extLst>
          </p:cNvPr>
          <p:cNvSpPr/>
          <p:nvPr/>
        </p:nvSpPr>
        <p:spPr>
          <a:xfrm>
            <a:off x="7087605" y="2192271"/>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1b">
            <a:extLst>
              <a:ext uri="{FF2B5EF4-FFF2-40B4-BE49-F238E27FC236}">
                <a16:creationId xmlns:a16="http://schemas.microsoft.com/office/drawing/2014/main" id="{78489BB8-0A91-4510-A4E7-3681D7876E97}"/>
              </a:ext>
            </a:extLst>
          </p:cNvPr>
          <p:cNvSpPr>
            <a:spLocks noGrp="1"/>
          </p:cNvSpPr>
          <p:nvPr>
            <p:ph sz="half" idx="17" hasCustomPrompt="1"/>
          </p:nvPr>
        </p:nvSpPr>
        <p:spPr>
          <a:xfrm>
            <a:off x="1495117" y="5634542"/>
            <a:ext cx="3848179" cy="263702"/>
          </a:xfrm>
        </p:spPr>
        <p:txBody>
          <a:bodyPr>
            <a:noAutofit/>
          </a:bodyPr>
          <a:lstStyle>
            <a:lvl1pPr marL="0" indent="0" algn="ctr">
              <a:buNone/>
              <a:defRPr sz="105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1a">
            <a:extLst>
              <a:ext uri="{FF2B5EF4-FFF2-40B4-BE49-F238E27FC236}">
                <a16:creationId xmlns:a16="http://schemas.microsoft.com/office/drawing/2014/main" id="{7F0C7D94-0A8B-4E2F-BD78-C049C5011E63}"/>
              </a:ext>
            </a:extLst>
          </p:cNvPr>
          <p:cNvSpPr>
            <a:spLocks noGrp="1"/>
          </p:cNvSpPr>
          <p:nvPr>
            <p:ph sz="half" idx="16" hasCustomPrompt="1"/>
          </p:nvPr>
        </p:nvSpPr>
        <p:spPr>
          <a:xfrm>
            <a:off x="1495117" y="5370840"/>
            <a:ext cx="3848179" cy="263702"/>
          </a:xfrm>
        </p:spPr>
        <p:txBody>
          <a:bodyPr>
            <a:normAutofit/>
          </a:bodyPr>
          <a:lstStyle>
            <a:lvl1pPr marL="0" indent="0" algn="ctr">
              <a:buNone/>
              <a:defRPr sz="1200" spc="75"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1">
            <a:extLst>
              <a:ext uri="{FF2B5EF4-FFF2-40B4-BE49-F238E27FC236}">
                <a16:creationId xmlns:a16="http://schemas.microsoft.com/office/drawing/2014/main" id="{D826CE8B-31FB-4ED2-92ED-C93D69D5FEB3}"/>
              </a:ext>
            </a:extLst>
          </p:cNvPr>
          <p:cNvSpPr>
            <a:spLocks noGrp="1"/>
          </p:cNvSpPr>
          <p:nvPr>
            <p:ph type="pic" idx="14"/>
          </p:nvPr>
        </p:nvSpPr>
        <p:spPr>
          <a:xfrm>
            <a:off x="7205871" y="2310535"/>
            <a:ext cx="2743200" cy="2743200"/>
          </a:xfrm>
          <a:prstGeom prst="ellipse">
            <a:avLst/>
          </a:prstGeom>
          <a:noFill/>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4" name="Oval 1">
            <a:extLst>
              <a:ext uri="{FF2B5EF4-FFF2-40B4-BE49-F238E27FC236}">
                <a16:creationId xmlns:a16="http://schemas.microsoft.com/office/drawing/2014/main" id="{0822A345-BBDB-4B7F-B49C-1F56538757FE}"/>
              </a:ext>
            </a:extLst>
          </p:cNvPr>
          <p:cNvSpPr/>
          <p:nvPr/>
        </p:nvSpPr>
        <p:spPr>
          <a:xfrm>
            <a:off x="1929341" y="2192271"/>
            <a:ext cx="2979731" cy="2979731"/>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itle">
            <a:extLst>
              <a:ext uri="{FF2B5EF4-FFF2-40B4-BE49-F238E27FC236}">
                <a16:creationId xmlns:a16="http://schemas.microsoft.com/office/drawing/2014/main" id="{2EF1B20B-C209-4D11-BAA7-482AA5193659}"/>
              </a:ext>
            </a:extLst>
          </p:cNvPr>
          <p:cNvSpPr>
            <a:spLocks noGrp="1"/>
          </p:cNvSpPr>
          <p:nvPr>
            <p:ph type="title"/>
          </p:nvPr>
        </p:nvSpPr>
        <p:spPr>
          <a:xfrm>
            <a:off x="838200" y="365127"/>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2034103008"/>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Meet team -3">
    <p:spTree>
      <p:nvGrpSpPr>
        <p:cNvPr id="1" name=""/>
        <p:cNvGrpSpPr/>
        <p:nvPr/>
      </p:nvGrpSpPr>
      <p:grpSpPr>
        <a:xfrm>
          <a:off x="0" y="0"/>
          <a:ext cx="0" cy="0"/>
          <a:chOff x="0" y="0"/>
          <a:chExt cx="0" cy="0"/>
        </a:xfrm>
      </p:grpSpPr>
      <p:sp>
        <p:nvSpPr>
          <p:cNvPr id="28" name="Rectangle">
            <a:extLst>
              <a:ext uri="{FF2B5EF4-FFF2-40B4-BE49-F238E27FC236}">
                <a16:creationId xmlns:a16="http://schemas.microsoft.com/office/drawing/2014/main" id="{AF430B7A-582A-4BD2-AC50-900E7A9FCA65}"/>
              </a:ext>
            </a:extLst>
          </p:cNvPr>
          <p:cNvSpPr/>
          <p:nvPr/>
        </p:nvSpPr>
        <p:spPr>
          <a:xfrm>
            <a:off x="11009490" y="6420821"/>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2"/>
            <a:ext cx="2743200" cy="365125"/>
          </a:xfrm>
          <a:prstGeom prst="rect">
            <a:avLst/>
          </a:prstGeom>
        </p:spPr>
        <p:txBody>
          <a:bodyPr/>
          <a:lstStyle>
            <a:lvl1pPr>
              <a:defRPr sz="788">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fld id="{FC832C17-77BE-4F8B-A784-6CD6C039D4E3}" type="slidenum">
              <a:rPr lang="en-US" smtClean="0"/>
              <a:pPr>
                <a:defRPr/>
              </a:pPr>
              <a:t>‹#›</a:t>
            </a:fld>
            <a:endParaRPr lang="en-US"/>
          </a:p>
        </p:txBody>
      </p:sp>
      <p:sp>
        <p:nvSpPr>
          <p:cNvPr id="20" name="Text Placeholder 3b">
            <a:extLst>
              <a:ext uri="{FF2B5EF4-FFF2-40B4-BE49-F238E27FC236}">
                <a16:creationId xmlns:a16="http://schemas.microsoft.com/office/drawing/2014/main" id="{46DB1E9E-5598-4E21-B6BC-593DBC2C0BE0}"/>
              </a:ext>
            </a:extLst>
          </p:cNvPr>
          <p:cNvSpPr>
            <a:spLocks noGrp="1"/>
          </p:cNvSpPr>
          <p:nvPr>
            <p:ph sz="half" idx="19" hasCustomPrompt="1"/>
          </p:nvPr>
        </p:nvSpPr>
        <p:spPr>
          <a:xfrm>
            <a:off x="8155248" y="5021537"/>
            <a:ext cx="3848179" cy="263702"/>
          </a:xfrm>
        </p:spPr>
        <p:txBody>
          <a:bodyPr>
            <a:noAutofit/>
          </a:bodyPr>
          <a:lstStyle>
            <a:lvl1pPr marL="0" indent="0" algn="ctr">
              <a:buNone/>
              <a:defRPr sz="105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9" name="Text Placeholder 3a">
            <a:extLst>
              <a:ext uri="{FF2B5EF4-FFF2-40B4-BE49-F238E27FC236}">
                <a16:creationId xmlns:a16="http://schemas.microsoft.com/office/drawing/2014/main" id="{FB4A923A-27A2-4AB0-887F-2C09A3379A0E}"/>
              </a:ext>
            </a:extLst>
          </p:cNvPr>
          <p:cNvSpPr>
            <a:spLocks noGrp="1"/>
          </p:cNvSpPr>
          <p:nvPr>
            <p:ph sz="half" idx="18" hasCustomPrompt="1"/>
          </p:nvPr>
        </p:nvSpPr>
        <p:spPr>
          <a:xfrm>
            <a:off x="8155248" y="4757835"/>
            <a:ext cx="3848179" cy="263702"/>
          </a:xfrm>
        </p:spPr>
        <p:txBody>
          <a:bodyPr>
            <a:normAutofit/>
          </a:bodyPr>
          <a:lstStyle>
            <a:lvl1pPr marL="0" indent="0" algn="ctr">
              <a:buNone/>
              <a:defRPr sz="1200" spc="75"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8966484" y="2310535"/>
            <a:ext cx="2225707" cy="2225706"/>
          </a:xfrm>
          <a:prstGeom prst="ellipse">
            <a:avLst/>
          </a:prstGeom>
          <a:noFill/>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2" name="Oval 3">
            <a:extLst>
              <a:ext uri="{FF2B5EF4-FFF2-40B4-BE49-F238E27FC236}">
                <a16:creationId xmlns:a16="http://schemas.microsoft.com/office/drawing/2014/main" id="{6E181137-1E8E-4080-8045-736C7364C5C0}"/>
              </a:ext>
            </a:extLst>
          </p:cNvPr>
          <p:cNvSpPr/>
          <p:nvPr/>
        </p:nvSpPr>
        <p:spPr>
          <a:xfrm>
            <a:off x="8867757"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2b">
            <a:extLst>
              <a:ext uri="{FF2B5EF4-FFF2-40B4-BE49-F238E27FC236}">
                <a16:creationId xmlns:a16="http://schemas.microsoft.com/office/drawing/2014/main" id="{78489BB8-0A91-4510-A4E7-3681D7876E97}"/>
              </a:ext>
            </a:extLst>
          </p:cNvPr>
          <p:cNvSpPr>
            <a:spLocks noGrp="1"/>
          </p:cNvSpPr>
          <p:nvPr>
            <p:ph sz="half" idx="17" hasCustomPrompt="1"/>
          </p:nvPr>
        </p:nvSpPr>
        <p:spPr>
          <a:xfrm>
            <a:off x="4171911" y="5021537"/>
            <a:ext cx="3848179" cy="263702"/>
          </a:xfrm>
        </p:spPr>
        <p:txBody>
          <a:bodyPr>
            <a:noAutofit/>
          </a:bodyPr>
          <a:lstStyle>
            <a:lvl1pPr marL="0" indent="0" algn="ctr">
              <a:buNone/>
              <a:defRPr sz="105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17" name="Text Placeholder 2a">
            <a:extLst>
              <a:ext uri="{FF2B5EF4-FFF2-40B4-BE49-F238E27FC236}">
                <a16:creationId xmlns:a16="http://schemas.microsoft.com/office/drawing/2014/main" id="{7F0C7D94-0A8B-4E2F-BD78-C049C5011E63}"/>
              </a:ext>
            </a:extLst>
          </p:cNvPr>
          <p:cNvSpPr>
            <a:spLocks noGrp="1"/>
          </p:cNvSpPr>
          <p:nvPr>
            <p:ph sz="half" idx="16" hasCustomPrompt="1"/>
          </p:nvPr>
        </p:nvSpPr>
        <p:spPr>
          <a:xfrm>
            <a:off x="4171911" y="4757835"/>
            <a:ext cx="3848179" cy="263702"/>
          </a:xfrm>
        </p:spPr>
        <p:txBody>
          <a:bodyPr>
            <a:normAutofit/>
          </a:bodyPr>
          <a:lstStyle>
            <a:lvl1pPr marL="0" indent="0" algn="ctr">
              <a:buNone/>
              <a:defRPr sz="1200" spc="75"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4983147" y="2310535"/>
            <a:ext cx="2225707" cy="2225706"/>
          </a:xfrm>
          <a:prstGeom prst="ellipse">
            <a:avLst/>
          </a:prstGeom>
          <a:noFill/>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1" name="Oval 2">
            <a:extLst>
              <a:ext uri="{FF2B5EF4-FFF2-40B4-BE49-F238E27FC236}">
                <a16:creationId xmlns:a16="http://schemas.microsoft.com/office/drawing/2014/main" id="{9F09F027-67B0-4832-AA05-069F00742A1F}"/>
              </a:ext>
            </a:extLst>
          </p:cNvPr>
          <p:cNvSpPr/>
          <p:nvPr/>
        </p:nvSpPr>
        <p:spPr>
          <a:xfrm>
            <a:off x="4884420"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188573" y="5021537"/>
            <a:ext cx="3848179" cy="263702"/>
          </a:xfrm>
        </p:spPr>
        <p:txBody>
          <a:bodyPr>
            <a:noAutofit/>
          </a:bodyPr>
          <a:lstStyle>
            <a:lvl1pPr marL="0" indent="0" algn="ctr">
              <a:buNone/>
              <a:defRPr sz="105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188573" y="4757835"/>
            <a:ext cx="3848179" cy="263702"/>
          </a:xfrm>
        </p:spPr>
        <p:txBody>
          <a:bodyPr>
            <a:normAutofit/>
          </a:bodyPr>
          <a:lstStyle>
            <a:lvl1pPr marL="0" indent="0" algn="ctr">
              <a:buNone/>
              <a:defRPr sz="1200" spc="75"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999809" y="2310535"/>
            <a:ext cx="2225707" cy="2225706"/>
          </a:xfrm>
          <a:prstGeom prst="ellipse">
            <a:avLst/>
          </a:prstGeom>
          <a:noFill/>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23" name="Oval 1">
            <a:extLst>
              <a:ext uri="{FF2B5EF4-FFF2-40B4-BE49-F238E27FC236}">
                <a16:creationId xmlns:a16="http://schemas.microsoft.com/office/drawing/2014/main" id="{22E415E1-457D-4CB7-831E-C9A83D7E2379}"/>
              </a:ext>
            </a:extLst>
          </p:cNvPr>
          <p:cNvSpPr/>
          <p:nvPr/>
        </p:nvSpPr>
        <p:spPr>
          <a:xfrm>
            <a:off x="901083" y="2213040"/>
            <a:ext cx="2423160" cy="2423160"/>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itle">
            <a:extLst>
              <a:ext uri="{FF2B5EF4-FFF2-40B4-BE49-F238E27FC236}">
                <a16:creationId xmlns:a16="http://schemas.microsoft.com/office/drawing/2014/main" id="{4DB0ABD1-593B-4529-913A-F852F3DB2F16}"/>
              </a:ext>
            </a:extLst>
          </p:cNvPr>
          <p:cNvSpPr>
            <a:spLocks noGrp="1"/>
          </p:cNvSpPr>
          <p:nvPr>
            <p:ph type="title"/>
          </p:nvPr>
        </p:nvSpPr>
        <p:spPr>
          <a:xfrm>
            <a:off x="838200" y="365127"/>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09334905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Meet team - 4">
    <p:spTree>
      <p:nvGrpSpPr>
        <p:cNvPr id="1" name=""/>
        <p:cNvGrpSpPr/>
        <p:nvPr/>
      </p:nvGrpSpPr>
      <p:grpSpPr>
        <a:xfrm>
          <a:off x="0" y="0"/>
          <a:ext cx="0" cy="0"/>
          <a:chOff x="0" y="0"/>
          <a:chExt cx="0" cy="0"/>
        </a:xfrm>
      </p:grpSpPr>
      <p:sp>
        <p:nvSpPr>
          <p:cNvPr id="29" name="Rectangle">
            <a:extLst>
              <a:ext uri="{FF2B5EF4-FFF2-40B4-BE49-F238E27FC236}">
                <a16:creationId xmlns:a16="http://schemas.microsoft.com/office/drawing/2014/main" id="{18E1B082-5B37-4AC1-9E71-DA2C97F45049}"/>
              </a:ext>
            </a:extLst>
          </p:cNvPr>
          <p:cNvSpPr/>
          <p:nvPr/>
        </p:nvSpPr>
        <p:spPr>
          <a:xfrm>
            <a:off x="11009490" y="6420821"/>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a:extLst>
              <a:ext uri="{FF2B5EF4-FFF2-40B4-BE49-F238E27FC236}">
                <a16:creationId xmlns:a16="http://schemas.microsoft.com/office/drawing/2014/main" id="{698F5DF4-567F-42F7-9ABF-79BE965EFF5F}"/>
              </a:ext>
            </a:extLst>
          </p:cNvPr>
          <p:cNvSpPr>
            <a:spLocks noGrp="1"/>
          </p:cNvSpPr>
          <p:nvPr>
            <p:ph type="sldNum" sz="quarter" idx="12"/>
          </p:nvPr>
        </p:nvSpPr>
        <p:spPr>
          <a:xfrm>
            <a:off x="8656320" y="6356352"/>
            <a:ext cx="2743200" cy="365125"/>
          </a:xfrm>
          <a:prstGeom prst="rect">
            <a:avLst/>
          </a:prstGeom>
        </p:spPr>
        <p:txBody>
          <a:bodyPr/>
          <a:lstStyle>
            <a:lvl1pPr>
              <a:defRPr sz="788">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fld id="{FC832C17-77BE-4F8B-A784-6CD6C039D4E3}" type="slidenum">
              <a:rPr lang="en-US" smtClean="0"/>
              <a:pPr>
                <a:defRPr/>
              </a:pPr>
              <a:t>‹#›</a:t>
            </a:fld>
            <a:endParaRPr lang="en-US"/>
          </a:p>
        </p:txBody>
      </p:sp>
      <p:sp>
        <p:nvSpPr>
          <p:cNvPr id="8" name="Picture Placeholder 2">
            <a:extLst>
              <a:ext uri="{FF2B5EF4-FFF2-40B4-BE49-F238E27FC236}">
                <a16:creationId xmlns:a16="http://schemas.microsoft.com/office/drawing/2014/main" id="{EF507428-4A93-42B4-B2E0-CD72394E1880}"/>
              </a:ext>
            </a:extLst>
          </p:cNvPr>
          <p:cNvSpPr>
            <a:spLocks noGrp="1"/>
          </p:cNvSpPr>
          <p:nvPr>
            <p:ph type="pic" idx="1"/>
          </p:nvPr>
        </p:nvSpPr>
        <p:spPr>
          <a:xfrm>
            <a:off x="3533364" y="2310535"/>
            <a:ext cx="1828800" cy="1828800"/>
          </a:xfrm>
          <a:prstGeom prst="ellipse">
            <a:avLst/>
          </a:prstGeom>
          <a:noFill/>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31" name="Text Placeholder 4b">
            <a:extLst>
              <a:ext uri="{FF2B5EF4-FFF2-40B4-BE49-F238E27FC236}">
                <a16:creationId xmlns:a16="http://schemas.microsoft.com/office/drawing/2014/main" id="{1A29A235-9167-4F27-B5C3-CB2ACCB16273}"/>
              </a:ext>
            </a:extLst>
          </p:cNvPr>
          <p:cNvSpPr>
            <a:spLocks noGrp="1"/>
          </p:cNvSpPr>
          <p:nvPr>
            <p:ph sz="half" idx="29" hasCustomPrompt="1"/>
          </p:nvPr>
        </p:nvSpPr>
        <p:spPr>
          <a:xfrm>
            <a:off x="9434266" y="5021537"/>
            <a:ext cx="2702769" cy="263702"/>
          </a:xfrm>
        </p:spPr>
        <p:txBody>
          <a:bodyPr>
            <a:noAutofit/>
          </a:bodyPr>
          <a:lstStyle>
            <a:lvl1pPr marL="0" indent="0" algn="ctr">
              <a:buNone/>
              <a:defRPr sz="105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30" name="Text Placeholder 4a">
            <a:extLst>
              <a:ext uri="{FF2B5EF4-FFF2-40B4-BE49-F238E27FC236}">
                <a16:creationId xmlns:a16="http://schemas.microsoft.com/office/drawing/2014/main" id="{778778C9-2C47-4D08-ADDF-45D2A93DCBD3}"/>
              </a:ext>
            </a:extLst>
          </p:cNvPr>
          <p:cNvSpPr>
            <a:spLocks noGrp="1"/>
          </p:cNvSpPr>
          <p:nvPr>
            <p:ph sz="half" idx="28" hasCustomPrompt="1"/>
          </p:nvPr>
        </p:nvSpPr>
        <p:spPr>
          <a:xfrm>
            <a:off x="9434266" y="4757835"/>
            <a:ext cx="2702769" cy="263702"/>
          </a:xfrm>
        </p:spPr>
        <p:txBody>
          <a:bodyPr>
            <a:normAutofit/>
          </a:bodyPr>
          <a:lstStyle>
            <a:lvl1pPr marL="0" indent="0" algn="ctr">
              <a:buNone/>
              <a:defRPr sz="1200" spc="75"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4" name="Picture Placeholder 4">
            <a:extLst>
              <a:ext uri="{FF2B5EF4-FFF2-40B4-BE49-F238E27FC236}">
                <a16:creationId xmlns:a16="http://schemas.microsoft.com/office/drawing/2014/main" id="{EF36742C-82DA-4933-9D07-A891DC81BF22}"/>
              </a:ext>
            </a:extLst>
          </p:cNvPr>
          <p:cNvSpPr>
            <a:spLocks noGrp="1"/>
          </p:cNvSpPr>
          <p:nvPr>
            <p:ph type="pic" idx="20"/>
          </p:nvPr>
        </p:nvSpPr>
        <p:spPr>
          <a:xfrm>
            <a:off x="9877567" y="2310535"/>
            <a:ext cx="1828800" cy="1828800"/>
          </a:xfrm>
          <a:prstGeom prst="ellipse">
            <a:avLst/>
          </a:prstGeom>
          <a:noFill/>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39" name="Oval 4">
            <a:extLst>
              <a:ext uri="{FF2B5EF4-FFF2-40B4-BE49-F238E27FC236}">
                <a16:creationId xmlns:a16="http://schemas.microsoft.com/office/drawing/2014/main" id="{B6A79364-8CF2-4CE5-8BCA-87345CE51044}"/>
              </a:ext>
            </a:extLst>
          </p:cNvPr>
          <p:cNvSpPr/>
          <p:nvPr/>
        </p:nvSpPr>
        <p:spPr>
          <a:xfrm>
            <a:off x="9784842" y="2217139"/>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3b">
            <a:extLst>
              <a:ext uri="{FF2B5EF4-FFF2-40B4-BE49-F238E27FC236}">
                <a16:creationId xmlns:a16="http://schemas.microsoft.com/office/drawing/2014/main" id="{D2D81906-7A9A-4C0B-89FC-E990B885BF39}"/>
              </a:ext>
            </a:extLst>
          </p:cNvPr>
          <p:cNvSpPr>
            <a:spLocks noGrp="1"/>
          </p:cNvSpPr>
          <p:nvPr>
            <p:ph sz="half" idx="25" hasCustomPrompt="1"/>
          </p:nvPr>
        </p:nvSpPr>
        <p:spPr>
          <a:xfrm>
            <a:off x="6256857" y="5021537"/>
            <a:ext cx="2702769" cy="263702"/>
          </a:xfrm>
        </p:spPr>
        <p:txBody>
          <a:bodyPr>
            <a:noAutofit/>
          </a:bodyPr>
          <a:lstStyle>
            <a:lvl1pPr marL="0" indent="0" algn="ctr">
              <a:buNone/>
              <a:defRPr sz="105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5" name="Text Placeholder 3a">
            <a:extLst>
              <a:ext uri="{FF2B5EF4-FFF2-40B4-BE49-F238E27FC236}">
                <a16:creationId xmlns:a16="http://schemas.microsoft.com/office/drawing/2014/main" id="{99337B20-4CC7-4009-A4E8-FF02DFAE129C}"/>
              </a:ext>
            </a:extLst>
          </p:cNvPr>
          <p:cNvSpPr>
            <a:spLocks noGrp="1"/>
          </p:cNvSpPr>
          <p:nvPr>
            <p:ph sz="half" idx="24" hasCustomPrompt="1"/>
          </p:nvPr>
        </p:nvSpPr>
        <p:spPr>
          <a:xfrm>
            <a:off x="6256857" y="4757835"/>
            <a:ext cx="2702769" cy="263702"/>
          </a:xfrm>
        </p:spPr>
        <p:txBody>
          <a:bodyPr>
            <a:normAutofit/>
          </a:bodyPr>
          <a:lstStyle>
            <a:lvl1pPr marL="0" indent="0" algn="ctr">
              <a:buNone/>
              <a:defRPr sz="1200" spc="75"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2" name="Picture Placeholder 3">
            <a:extLst>
              <a:ext uri="{FF2B5EF4-FFF2-40B4-BE49-F238E27FC236}">
                <a16:creationId xmlns:a16="http://schemas.microsoft.com/office/drawing/2014/main" id="{D826CE8B-31FB-4ED2-92ED-C93D69D5FEB3}"/>
              </a:ext>
            </a:extLst>
          </p:cNvPr>
          <p:cNvSpPr>
            <a:spLocks noGrp="1"/>
          </p:cNvSpPr>
          <p:nvPr>
            <p:ph type="pic" idx="14"/>
          </p:nvPr>
        </p:nvSpPr>
        <p:spPr>
          <a:xfrm>
            <a:off x="6705465" y="2310535"/>
            <a:ext cx="1828800" cy="1828800"/>
          </a:xfrm>
          <a:prstGeom prst="ellipse">
            <a:avLst/>
          </a:prstGeom>
          <a:noFill/>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38" name="Oval 3">
            <a:extLst>
              <a:ext uri="{FF2B5EF4-FFF2-40B4-BE49-F238E27FC236}">
                <a16:creationId xmlns:a16="http://schemas.microsoft.com/office/drawing/2014/main" id="{D604F2E7-49C4-4E3A-BA01-3AAB9D427E3F}"/>
              </a:ext>
            </a:extLst>
          </p:cNvPr>
          <p:cNvSpPr/>
          <p:nvPr/>
        </p:nvSpPr>
        <p:spPr>
          <a:xfrm>
            <a:off x="6612741" y="2217139"/>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b">
            <a:extLst>
              <a:ext uri="{FF2B5EF4-FFF2-40B4-BE49-F238E27FC236}">
                <a16:creationId xmlns:a16="http://schemas.microsoft.com/office/drawing/2014/main" id="{D7365743-7CE4-4FA8-8B0B-F2570F35E0E5}"/>
              </a:ext>
            </a:extLst>
          </p:cNvPr>
          <p:cNvSpPr>
            <a:spLocks noGrp="1"/>
          </p:cNvSpPr>
          <p:nvPr>
            <p:ph sz="half" idx="22" hasCustomPrompt="1"/>
          </p:nvPr>
        </p:nvSpPr>
        <p:spPr>
          <a:xfrm>
            <a:off x="3130529" y="5021537"/>
            <a:ext cx="2702769" cy="263702"/>
          </a:xfrm>
        </p:spPr>
        <p:txBody>
          <a:bodyPr>
            <a:noAutofit/>
          </a:bodyPr>
          <a:lstStyle>
            <a:lvl1pPr marL="0" indent="0" algn="ctr">
              <a:buNone/>
              <a:defRPr sz="105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21" name="Text Placeholder 2a">
            <a:extLst>
              <a:ext uri="{FF2B5EF4-FFF2-40B4-BE49-F238E27FC236}">
                <a16:creationId xmlns:a16="http://schemas.microsoft.com/office/drawing/2014/main" id="{B7C73F9F-0C6B-415A-85AE-B78C31C59E61}"/>
              </a:ext>
            </a:extLst>
          </p:cNvPr>
          <p:cNvSpPr>
            <a:spLocks noGrp="1"/>
          </p:cNvSpPr>
          <p:nvPr>
            <p:ph sz="half" idx="21" hasCustomPrompt="1"/>
          </p:nvPr>
        </p:nvSpPr>
        <p:spPr>
          <a:xfrm>
            <a:off x="3130529" y="4757835"/>
            <a:ext cx="2702769" cy="263702"/>
          </a:xfrm>
        </p:spPr>
        <p:txBody>
          <a:bodyPr>
            <a:normAutofit/>
          </a:bodyPr>
          <a:lstStyle>
            <a:lvl1pPr marL="0" indent="0" algn="ctr">
              <a:buNone/>
              <a:defRPr sz="1200" spc="75"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36" name="Oval 2">
            <a:extLst>
              <a:ext uri="{FF2B5EF4-FFF2-40B4-BE49-F238E27FC236}">
                <a16:creationId xmlns:a16="http://schemas.microsoft.com/office/drawing/2014/main" id="{2B875BE3-EDBB-45F1-973D-3D8FE472A471}"/>
              </a:ext>
            </a:extLst>
          </p:cNvPr>
          <p:cNvSpPr/>
          <p:nvPr/>
        </p:nvSpPr>
        <p:spPr>
          <a:xfrm>
            <a:off x="3440641" y="2217139"/>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b">
            <a:extLst>
              <a:ext uri="{FF2B5EF4-FFF2-40B4-BE49-F238E27FC236}">
                <a16:creationId xmlns:a16="http://schemas.microsoft.com/office/drawing/2014/main" id="{FAF7C71F-A903-4690-AE65-53C2C2468315}"/>
              </a:ext>
            </a:extLst>
          </p:cNvPr>
          <p:cNvSpPr>
            <a:spLocks noGrp="1"/>
          </p:cNvSpPr>
          <p:nvPr>
            <p:ph sz="half" idx="15" hasCustomPrompt="1"/>
          </p:nvPr>
        </p:nvSpPr>
        <p:spPr>
          <a:xfrm>
            <a:off x="55285" y="5021537"/>
            <a:ext cx="2702769" cy="263702"/>
          </a:xfrm>
        </p:spPr>
        <p:txBody>
          <a:bodyPr>
            <a:noAutofit/>
          </a:bodyPr>
          <a:lstStyle>
            <a:lvl1pPr marL="0" indent="0" algn="ctr">
              <a:buNone/>
              <a:defRPr sz="1050" spc="0" baseline="0">
                <a:solidFill>
                  <a:srgbClr val="616265"/>
                </a:solidFill>
                <a:latin typeface="Open Sans Light ITALIC" panose="020B0306030504020204" pitchFamily="34" charset="0"/>
                <a:ea typeface="Open Sans Light ITALIC" panose="020B0306030504020204" pitchFamily="34" charset="0"/>
                <a:cs typeface="Open Sans Light ITALIC" panose="020B03060305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Title Here</a:t>
            </a:r>
          </a:p>
        </p:txBody>
      </p:sp>
      <p:sp>
        <p:nvSpPr>
          <p:cNvPr id="4" name="Text Placeholder 1a">
            <a:extLst>
              <a:ext uri="{FF2B5EF4-FFF2-40B4-BE49-F238E27FC236}">
                <a16:creationId xmlns:a16="http://schemas.microsoft.com/office/drawing/2014/main" id="{23B86F6F-4EB7-4E2D-9F4B-2B4C217F1616}"/>
              </a:ext>
            </a:extLst>
          </p:cNvPr>
          <p:cNvSpPr>
            <a:spLocks noGrp="1"/>
          </p:cNvSpPr>
          <p:nvPr>
            <p:ph sz="half" idx="2" hasCustomPrompt="1"/>
          </p:nvPr>
        </p:nvSpPr>
        <p:spPr>
          <a:xfrm>
            <a:off x="55285" y="4757835"/>
            <a:ext cx="2702769" cy="263702"/>
          </a:xfrm>
        </p:spPr>
        <p:txBody>
          <a:bodyPr>
            <a:normAutofit/>
          </a:bodyPr>
          <a:lstStyle>
            <a:lvl1pPr marL="0" indent="0" algn="ctr">
              <a:buNone/>
              <a:defRPr sz="1200" spc="75"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a:latin typeface="Open Sans Light" panose="020B0306030504020204" pitchFamily="34" charset="0"/>
                <a:ea typeface="Open Sans Light" panose="020B0306030504020204" pitchFamily="34" charset="0"/>
                <a:cs typeface="Open Sans Light" panose="020B0306030504020204" pitchFamily="34" charset="0"/>
              </a:defRPr>
            </a:lvl2pPr>
            <a:lvl3pPr marL="685800" indent="0">
              <a:buNone/>
              <a:defRPr>
                <a:latin typeface="Open Sans Light" panose="020B0306030504020204" pitchFamily="34" charset="0"/>
                <a:ea typeface="Open Sans Light" panose="020B0306030504020204" pitchFamily="34" charset="0"/>
                <a:cs typeface="Open Sans Light" panose="020B0306030504020204" pitchFamily="34" charset="0"/>
              </a:defRPr>
            </a:lvl3pPr>
            <a:lvl4pPr marL="1028700" indent="0">
              <a:buNone/>
              <a:defRPr>
                <a:latin typeface="Open Sans Light" panose="020B0306030504020204" pitchFamily="34" charset="0"/>
                <a:ea typeface="Open Sans Light" panose="020B0306030504020204" pitchFamily="34" charset="0"/>
                <a:cs typeface="Open Sans Light" panose="020B0306030504020204" pitchFamily="34" charset="0"/>
              </a:defRPr>
            </a:lvl4pPr>
            <a:lvl5pPr marL="1371600" indent="0">
              <a:buNone/>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NAME HERE</a:t>
            </a:r>
          </a:p>
        </p:txBody>
      </p:sp>
      <p:sp>
        <p:nvSpPr>
          <p:cNvPr id="11" name="Picture Placeholder 1">
            <a:extLst>
              <a:ext uri="{FF2B5EF4-FFF2-40B4-BE49-F238E27FC236}">
                <a16:creationId xmlns:a16="http://schemas.microsoft.com/office/drawing/2014/main" id="{914566CE-D76E-48EC-9648-A68A6A15D600}"/>
              </a:ext>
            </a:extLst>
          </p:cNvPr>
          <p:cNvSpPr>
            <a:spLocks noGrp="1"/>
          </p:cNvSpPr>
          <p:nvPr>
            <p:ph type="pic" idx="13"/>
          </p:nvPr>
        </p:nvSpPr>
        <p:spPr>
          <a:xfrm>
            <a:off x="492740" y="2310535"/>
            <a:ext cx="1828800" cy="1828800"/>
          </a:xfrm>
          <a:prstGeom prst="ellipse">
            <a:avLst/>
          </a:prstGeom>
          <a:noFill/>
        </p:spPr>
        <p:txBody>
          <a:bodyPr/>
          <a:lstStyle>
            <a:lvl1pPr marL="0" indent="0">
              <a:buNone/>
              <a:defRPr sz="2400">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37" name="Oval 1">
            <a:extLst>
              <a:ext uri="{FF2B5EF4-FFF2-40B4-BE49-F238E27FC236}">
                <a16:creationId xmlns:a16="http://schemas.microsoft.com/office/drawing/2014/main" id="{2787829E-EEB1-4AE1-B17E-EE6E2FBD230A}"/>
              </a:ext>
            </a:extLst>
          </p:cNvPr>
          <p:cNvSpPr/>
          <p:nvPr/>
        </p:nvSpPr>
        <p:spPr>
          <a:xfrm>
            <a:off x="399544" y="2217139"/>
            <a:ext cx="2014249" cy="2014249"/>
          </a:xfrm>
          <a:prstGeom prst="ellipse">
            <a:avLst/>
          </a:prstGeom>
          <a:noFill/>
          <a:ln w="38100">
            <a:solidFill>
              <a:srgbClr val="0F7F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le">
            <a:extLst>
              <a:ext uri="{FF2B5EF4-FFF2-40B4-BE49-F238E27FC236}">
                <a16:creationId xmlns:a16="http://schemas.microsoft.com/office/drawing/2014/main" id="{F02F969A-CD4F-4F8A-817E-07F0AF7763BA}"/>
              </a:ext>
            </a:extLst>
          </p:cNvPr>
          <p:cNvSpPr>
            <a:spLocks noGrp="1"/>
          </p:cNvSpPr>
          <p:nvPr>
            <p:ph type="title"/>
          </p:nvPr>
        </p:nvSpPr>
        <p:spPr>
          <a:xfrm>
            <a:off x="838200" y="365127"/>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1832900614"/>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7C137721-040B-4696-9E21-8874C486383F}"/>
              </a:ext>
            </a:extLst>
          </p:cNvPr>
          <p:cNvSpPr/>
          <p:nvPr/>
        </p:nvSpPr>
        <p:spPr>
          <a:xfrm>
            <a:off x="11009490" y="6420821"/>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a:extLst>
              <a:ext uri="{FF2B5EF4-FFF2-40B4-BE49-F238E27FC236}">
                <a16:creationId xmlns:a16="http://schemas.microsoft.com/office/drawing/2014/main" id="{8FE660B7-A519-4F6D-AC19-E715D1BD7743}"/>
              </a:ext>
            </a:extLst>
          </p:cNvPr>
          <p:cNvSpPr>
            <a:spLocks noGrp="1"/>
          </p:cNvSpPr>
          <p:nvPr>
            <p:ph type="sldNum" sz="quarter" idx="12"/>
          </p:nvPr>
        </p:nvSpPr>
        <p:spPr>
          <a:xfrm>
            <a:off x="8656320" y="6356352"/>
            <a:ext cx="2743200" cy="365125"/>
          </a:xfrm>
          <a:prstGeom prst="rect">
            <a:avLst/>
          </a:prstGeom>
        </p:spPr>
        <p:txBody>
          <a:bodyPr/>
          <a:lstStyle>
            <a:lvl1pPr>
              <a:defRPr sz="788">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fld id="{0954338E-04B4-46C1-9E65-61A588743460}" type="slidenum">
              <a:rPr lang="en-US" smtClean="0"/>
              <a:pPr>
                <a:defRPr/>
              </a:pPr>
              <a:t>‹#›</a:t>
            </a:fld>
            <a:endParaRPr lang="en-US"/>
          </a:p>
        </p:txBody>
      </p:sp>
      <p:sp>
        <p:nvSpPr>
          <p:cNvPr id="6" name="Content Placeholder 2">
            <a:extLst>
              <a:ext uri="{FF2B5EF4-FFF2-40B4-BE49-F238E27FC236}">
                <a16:creationId xmlns:a16="http://schemas.microsoft.com/office/drawing/2014/main" id="{AE73FF5C-6390-4847-8743-8F7B4D1DEE1E}"/>
              </a:ext>
            </a:extLst>
          </p:cNvPr>
          <p:cNvSpPr>
            <a:spLocks noGrp="1"/>
          </p:cNvSpPr>
          <p:nvPr>
            <p:ph sz="quarter" idx="4"/>
          </p:nvPr>
        </p:nvSpPr>
        <p:spPr>
          <a:xfrm>
            <a:off x="6172201" y="2505075"/>
            <a:ext cx="5183188"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3DE4F53F-480C-4667-905C-6F28C5C41E46}"/>
              </a:ext>
            </a:extLst>
          </p:cNvPr>
          <p:cNvSpPr>
            <a:spLocks noGrp="1"/>
          </p:cNvSpPr>
          <p:nvPr>
            <p:ph type="body" sz="quarter" idx="3" hasCustomPrompt="1"/>
          </p:nvPr>
        </p:nvSpPr>
        <p:spPr>
          <a:xfrm>
            <a:off x="6172201" y="1681165"/>
            <a:ext cx="5183188" cy="600861"/>
          </a:xfrm>
        </p:spPr>
        <p:txBody>
          <a:bodyPr anchor="b">
            <a:normAutofit/>
          </a:bodyPr>
          <a:lstStyle>
            <a:lvl1pPr marL="0" indent="0">
              <a:buNone/>
              <a:defRPr sz="1200" b="0" spc="68"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1">
            <a:extLst>
              <a:ext uri="{FF2B5EF4-FFF2-40B4-BE49-F238E27FC236}">
                <a16:creationId xmlns:a16="http://schemas.microsoft.com/office/drawing/2014/main" id="{D4734ECA-8749-48F4-AA5E-2904278DA22A}"/>
              </a:ext>
            </a:extLst>
          </p:cNvPr>
          <p:cNvSpPr>
            <a:spLocks noGrp="1"/>
          </p:cNvSpPr>
          <p:nvPr>
            <p:ph sz="half" idx="2"/>
          </p:nvPr>
        </p:nvSpPr>
        <p:spPr>
          <a:xfrm>
            <a:off x="839789" y="2505075"/>
            <a:ext cx="5157787" cy="3684588"/>
          </a:xfrm>
        </p:spPr>
        <p:txBody>
          <a:bodyPr/>
          <a:lstStyle>
            <a:lvl1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1pPr>
            <a:lvl2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2pPr>
            <a:lvl3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3pPr>
            <a:lvl4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4pPr>
            <a:lvl5pPr>
              <a:buClr>
                <a:srgbClr val="0F7FC9"/>
              </a:buClr>
              <a:defRPr>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 Placeholder 1">
            <a:extLst>
              <a:ext uri="{FF2B5EF4-FFF2-40B4-BE49-F238E27FC236}">
                <a16:creationId xmlns:a16="http://schemas.microsoft.com/office/drawing/2014/main" id="{964BFAD1-0342-449C-BD2F-0775486150A4}"/>
              </a:ext>
            </a:extLst>
          </p:cNvPr>
          <p:cNvSpPr>
            <a:spLocks noGrp="1"/>
          </p:cNvSpPr>
          <p:nvPr>
            <p:ph type="body" idx="1" hasCustomPrompt="1"/>
          </p:nvPr>
        </p:nvSpPr>
        <p:spPr>
          <a:xfrm>
            <a:off x="839789" y="1681165"/>
            <a:ext cx="5157787" cy="600861"/>
          </a:xfrm>
        </p:spPr>
        <p:txBody>
          <a:bodyPr anchor="b">
            <a:normAutofit/>
          </a:bodyPr>
          <a:lstStyle>
            <a:lvl1pPr marL="0" indent="0">
              <a:buNone/>
              <a:defRPr sz="1200" b="0" spc="68" baseline="0">
                <a:solidFill>
                  <a:srgbClr val="616265"/>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4" name="Title">
            <a:extLst>
              <a:ext uri="{FF2B5EF4-FFF2-40B4-BE49-F238E27FC236}">
                <a16:creationId xmlns:a16="http://schemas.microsoft.com/office/drawing/2014/main" id="{2F829D21-1687-4094-B1C2-50C6B041D065}"/>
              </a:ext>
            </a:extLst>
          </p:cNvPr>
          <p:cNvSpPr>
            <a:spLocks noGrp="1"/>
          </p:cNvSpPr>
          <p:nvPr>
            <p:ph type="title"/>
          </p:nvPr>
        </p:nvSpPr>
        <p:spPr>
          <a:xfrm>
            <a:off x="838200" y="365127"/>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395577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954338E-04B4-46C1-9E65-61A588743460}" type="slidenum">
              <a:rPr lang="en-US" smtClean="0"/>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9E7C685F-1480-4BC0-B7CD-E9853276C78E}"/>
              </a:ext>
            </a:extLst>
          </p:cNvPr>
          <p:cNvSpPr/>
          <p:nvPr/>
        </p:nvSpPr>
        <p:spPr>
          <a:xfrm>
            <a:off x="11009490" y="6420821"/>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a:extLst>
              <a:ext uri="{FF2B5EF4-FFF2-40B4-BE49-F238E27FC236}">
                <a16:creationId xmlns:a16="http://schemas.microsoft.com/office/drawing/2014/main" id="{F4BE94C1-9CFA-48A1-B88B-52BC4FB6EBA5}"/>
              </a:ext>
            </a:extLst>
          </p:cNvPr>
          <p:cNvSpPr>
            <a:spLocks noGrp="1"/>
          </p:cNvSpPr>
          <p:nvPr>
            <p:ph type="sldNum" sz="quarter" idx="12"/>
          </p:nvPr>
        </p:nvSpPr>
        <p:spPr>
          <a:xfrm>
            <a:off x="8656320" y="6356352"/>
            <a:ext cx="2743200" cy="365125"/>
          </a:xfrm>
          <a:prstGeom prst="rect">
            <a:avLst/>
          </a:prstGeom>
        </p:spPr>
        <p:txBody>
          <a:bodyPr/>
          <a:lstStyle>
            <a:lvl1pPr>
              <a:defRPr sz="788">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fld id="{8C91B603-FD84-4A6A-BB1C-EF8827F83E64}" type="slidenum">
              <a:rPr lang="en-US" smtClean="0"/>
              <a:pPr>
                <a:defRPr/>
              </a:pPr>
              <a:t>‹#›</a:t>
            </a:fld>
            <a:endParaRPr lang="en-US"/>
          </a:p>
        </p:txBody>
      </p:sp>
      <p:sp>
        <p:nvSpPr>
          <p:cNvPr id="8" name="Title">
            <a:extLst>
              <a:ext uri="{FF2B5EF4-FFF2-40B4-BE49-F238E27FC236}">
                <a16:creationId xmlns:a16="http://schemas.microsoft.com/office/drawing/2014/main" id="{DD0C31A5-E6CA-4A98-9391-7ED9EE3E16DB}"/>
              </a:ext>
            </a:extLst>
          </p:cNvPr>
          <p:cNvSpPr>
            <a:spLocks noGrp="1"/>
          </p:cNvSpPr>
          <p:nvPr>
            <p:ph type="title"/>
          </p:nvPr>
        </p:nvSpPr>
        <p:spPr>
          <a:xfrm>
            <a:off x="838200" y="365127"/>
            <a:ext cx="10515600" cy="1325563"/>
          </a:xfrm>
        </p:spPr>
        <p:txBody>
          <a:bodyPr/>
          <a:lstStyle>
            <a:lvl1pPr>
              <a:defRPr b="0">
                <a:solidFill>
                  <a:sysClr val="windowText" lastClr="00000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Tree>
    <p:extLst>
      <p:ext uri="{BB962C8B-B14F-4D97-AF65-F5344CB8AC3E}">
        <p14:creationId xmlns:p14="http://schemas.microsoft.com/office/powerpoint/2010/main" val="955955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994FD936-8F73-40AD-8F9B-5D0E82D9DDF0}"/>
              </a:ext>
            </a:extLst>
          </p:cNvPr>
          <p:cNvSpPr/>
          <p:nvPr/>
        </p:nvSpPr>
        <p:spPr>
          <a:xfrm>
            <a:off x="11009490" y="6420821"/>
            <a:ext cx="1182511" cy="261585"/>
          </a:xfrm>
          <a:prstGeom prst="rect">
            <a:avLst/>
          </a:prstGeom>
          <a:solidFill>
            <a:srgbClr val="616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a:extLst>
              <a:ext uri="{FF2B5EF4-FFF2-40B4-BE49-F238E27FC236}">
                <a16:creationId xmlns:a16="http://schemas.microsoft.com/office/drawing/2014/main" id="{F0B6617D-9E58-4EA4-99CB-FD577975950A}"/>
              </a:ext>
            </a:extLst>
          </p:cNvPr>
          <p:cNvSpPr>
            <a:spLocks noGrp="1"/>
          </p:cNvSpPr>
          <p:nvPr>
            <p:ph type="sldNum" sz="quarter" idx="12"/>
          </p:nvPr>
        </p:nvSpPr>
        <p:spPr>
          <a:xfrm>
            <a:off x="8656320" y="6356352"/>
            <a:ext cx="2743200" cy="365125"/>
          </a:xfrm>
          <a:prstGeom prst="rect">
            <a:avLst/>
          </a:prstGeom>
        </p:spPr>
        <p:txBody>
          <a:bodyPr/>
          <a:lstStyle>
            <a:lvl1pPr>
              <a:defRPr sz="788">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fld id="{FC832C17-77BE-4F8B-A784-6CD6C039D4E3}" type="slidenum">
              <a:rPr lang="en-US" smtClean="0"/>
              <a:pPr>
                <a:defRPr/>
              </a:pPr>
              <a:t>‹#›</a:t>
            </a:fld>
            <a:endParaRPr lang="en-US"/>
          </a:p>
        </p:txBody>
      </p:sp>
    </p:spTree>
    <p:extLst>
      <p:ext uri="{BB962C8B-B14F-4D97-AF65-F5344CB8AC3E}">
        <p14:creationId xmlns:p14="http://schemas.microsoft.com/office/powerpoint/2010/main" val="1049283279"/>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act Us">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p:nvSpPr>
        <p:spPr>
          <a:xfrm rot="5400000">
            <a:off x="288429" y="-288427"/>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rgbClr val="0F7F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National Institutes of Health Office of Extramural Research logo" descr="National Institutes of Health Office of Extramural Research logo">
            <a:extLst>
              <a:ext uri="{FF2B5EF4-FFF2-40B4-BE49-F238E27FC236}">
                <a16:creationId xmlns:a16="http://schemas.microsoft.com/office/drawing/2014/main" id="{20BC02C9-12CE-409B-9E0F-3A2C61953A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04789" y="2835681"/>
            <a:ext cx="4320911" cy="669787"/>
          </a:xfrm>
          <a:prstGeom prst="rect">
            <a:avLst/>
          </a:prstGeom>
        </p:spPr>
      </p:pic>
      <p:sp>
        <p:nvSpPr>
          <p:cNvPr id="10" name="Social media links">
            <a:extLst>
              <a:ext uri="{FF2B5EF4-FFF2-40B4-BE49-F238E27FC236}">
                <a16:creationId xmlns:a16="http://schemas.microsoft.com/office/drawing/2014/main" id="{E2EF5340-22E6-4DA2-96A7-A9EEB1D8C17F}"/>
              </a:ext>
            </a:extLst>
          </p:cNvPr>
          <p:cNvSpPr txBox="1">
            <a:spLocks/>
          </p:cNvSpPr>
          <p:nvPr/>
        </p:nvSpPr>
        <p:spPr>
          <a:xfrm>
            <a:off x="2379514" y="4301389"/>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125"/>
              <a:t>grants.nih.gov/grants/oer.htm</a:t>
            </a:r>
          </a:p>
          <a:p>
            <a:endParaRPr lang="en-US" sz="1125"/>
          </a:p>
          <a:p>
            <a:r>
              <a:rPr lang="en-US" sz="1125"/>
              <a:t>grantsinfo@od.nih.gov</a:t>
            </a:r>
          </a:p>
          <a:p>
            <a:endParaRPr lang="en-US" sz="1125"/>
          </a:p>
          <a:p>
            <a:r>
              <a:rPr lang="en-US" sz="1125"/>
              <a:t>@</a:t>
            </a:r>
            <a:r>
              <a:rPr lang="en-US" sz="1125" err="1"/>
              <a:t>NIHGrants</a:t>
            </a:r>
            <a:endParaRPr lang="en-US" sz="1125"/>
          </a:p>
        </p:txBody>
      </p:sp>
      <p:sp>
        <p:nvSpPr>
          <p:cNvPr id="11" name="Social media outlets">
            <a:extLst>
              <a:ext uri="{FF2B5EF4-FFF2-40B4-BE49-F238E27FC236}">
                <a16:creationId xmlns:a16="http://schemas.microsoft.com/office/drawing/2014/main" id="{12EA7E87-1DFD-4E9F-9E7A-DEF6A916ECCF}"/>
              </a:ext>
            </a:extLst>
          </p:cNvPr>
          <p:cNvSpPr txBox="1">
            <a:spLocks/>
          </p:cNvSpPr>
          <p:nvPr/>
        </p:nvSpPr>
        <p:spPr>
          <a:xfrm>
            <a:off x="1295393" y="4373892"/>
            <a:ext cx="1084120"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900"/>
              <a:t>WEBSITE </a:t>
            </a:r>
          </a:p>
          <a:p>
            <a:pPr algn="l"/>
            <a:endParaRPr lang="en-US" sz="900"/>
          </a:p>
          <a:p>
            <a:pPr algn="l"/>
            <a:r>
              <a:rPr lang="en-US" sz="900"/>
              <a:t>EMAIL </a:t>
            </a:r>
          </a:p>
          <a:p>
            <a:pPr algn="l"/>
            <a:endParaRPr lang="en-US" sz="900"/>
          </a:p>
          <a:p>
            <a:pPr algn="l"/>
            <a:r>
              <a:rPr lang="en-US" sz="900"/>
              <a:t>TWITTER </a:t>
            </a:r>
          </a:p>
        </p:txBody>
      </p:sp>
      <p:sp>
        <p:nvSpPr>
          <p:cNvPr id="13" name="Title">
            <a:extLst>
              <a:ext uri="{FF2B5EF4-FFF2-40B4-BE49-F238E27FC236}">
                <a16:creationId xmlns:a16="http://schemas.microsoft.com/office/drawing/2014/main" id="{1FAF5A08-4F41-4A1E-B92D-888C0D675312}"/>
              </a:ext>
            </a:extLst>
          </p:cNvPr>
          <p:cNvSpPr txBox="1">
            <a:spLocks/>
          </p:cNvSpPr>
          <p:nvPr/>
        </p:nvSpPr>
        <p:spPr>
          <a:xfrm>
            <a:off x="890278" y="2554859"/>
            <a:ext cx="3996937" cy="1325563"/>
          </a:xfrm>
          <a:prstGeom prst="rect">
            <a:avLst/>
          </a:prstGeom>
        </p:spPr>
        <p:txBody>
          <a:bodyPr anchor="ctr">
            <a:norm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3600"/>
              <a:t>Contact Us</a:t>
            </a:r>
          </a:p>
        </p:txBody>
      </p:sp>
    </p:spTree>
    <p:extLst>
      <p:ext uri="{BB962C8B-B14F-4D97-AF65-F5344CB8AC3E}">
        <p14:creationId xmlns:p14="http://schemas.microsoft.com/office/powerpoint/2010/main" val="1885526023"/>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INTERNAL USE: For help visit rippleeffect.com">
    <p:spTree>
      <p:nvGrpSpPr>
        <p:cNvPr id="1" name=""/>
        <p:cNvGrpSpPr/>
        <p:nvPr/>
      </p:nvGrpSpPr>
      <p:grpSpPr>
        <a:xfrm>
          <a:off x="0" y="0"/>
          <a:ext cx="0" cy="0"/>
          <a:chOff x="0" y="0"/>
          <a:chExt cx="0" cy="0"/>
        </a:xfrm>
      </p:grpSpPr>
      <p:sp>
        <p:nvSpPr>
          <p:cNvPr id="12" name="Freeform Shape">
            <a:extLst>
              <a:ext uri="{FF2B5EF4-FFF2-40B4-BE49-F238E27FC236}">
                <a16:creationId xmlns:a16="http://schemas.microsoft.com/office/drawing/2014/main" id="{F23DF887-9F11-47DC-9A0F-AFB1708A012C}"/>
              </a:ext>
            </a:extLst>
          </p:cNvPr>
          <p:cNvSpPr/>
          <p:nvPr/>
        </p:nvSpPr>
        <p:spPr>
          <a:xfrm rot="5400000">
            <a:off x="288429" y="-288427"/>
            <a:ext cx="6843087" cy="7419940"/>
          </a:xfrm>
          <a:custGeom>
            <a:avLst/>
            <a:gdLst>
              <a:gd name="connsiteX0" fmla="*/ 6843087 w 6843087"/>
              <a:gd name="connsiteY0" fmla="*/ 0 h 7419940"/>
              <a:gd name="connsiteX1" fmla="*/ 6843087 w 6843087"/>
              <a:gd name="connsiteY1" fmla="*/ 580445 h 7419940"/>
              <a:gd name="connsiteX2" fmla="*/ 6843087 w 6843087"/>
              <a:gd name="connsiteY2" fmla="*/ 6839495 h 7419940"/>
              <a:gd name="connsiteX3" fmla="*/ 6843087 w 6843087"/>
              <a:gd name="connsiteY3" fmla="*/ 7419940 h 7419940"/>
              <a:gd name="connsiteX4" fmla="*/ 0 w 6843087"/>
              <a:gd name="connsiteY4" fmla="*/ 7419940 h 7419940"/>
              <a:gd name="connsiteX5" fmla="*/ 0 w 6843087"/>
              <a:gd name="connsiteY5" fmla="*/ 6839495 h 7419940"/>
              <a:gd name="connsiteX6" fmla="*/ 0 w 6843087"/>
              <a:gd name="connsiteY6" fmla="*/ 2412170 h 7419940"/>
              <a:gd name="connsiteX7" fmla="*/ 0 w 6843087"/>
              <a:gd name="connsiteY7" fmla="*/ 1831725 h 741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43087" h="7419940">
                <a:moveTo>
                  <a:pt x="6843087" y="0"/>
                </a:moveTo>
                <a:lnTo>
                  <a:pt x="6843087" y="580445"/>
                </a:lnTo>
                <a:lnTo>
                  <a:pt x="6843087" y="6839495"/>
                </a:lnTo>
                <a:lnTo>
                  <a:pt x="6843087" y="7419940"/>
                </a:lnTo>
                <a:lnTo>
                  <a:pt x="0" y="7419940"/>
                </a:lnTo>
                <a:lnTo>
                  <a:pt x="0" y="6839495"/>
                </a:lnTo>
                <a:lnTo>
                  <a:pt x="0" y="2412170"/>
                </a:lnTo>
                <a:lnTo>
                  <a:pt x="0" y="183172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Ripple Effect Communications, Inc. logo" descr="Ripple Effect Communications, Inc. logo">
            <a:extLst>
              <a:ext uri="{FF2B5EF4-FFF2-40B4-BE49-F238E27FC236}">
                <a16:creationId xmlns:a16="http://schemas.microsoft.com/office/drawing/2014/main" id="{716A99FF-AE70-4566-BE1C-1E98E5B95E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8956" y="2797724"/>
            <a:ext cx="3604235" cy="669787"/>
          </a:xfrm>
          <a:prstGeom prst="rect">
            <a:avLst/>
          </a:prstGeom>
        </p:spPr>
      </p:pic>
      <p:grpSp>
        <p:nvGrpSpPr>
          <p:cNvPr id="9" name="Group">
            <a:extLst>
              <a:ext uri="{FF2B5EF4-FFF2-40B4-BE49-F238E27FC236}">
                <a16:creationId xmlns:a16="http://schemas.microsoft.com/office/drawing/2014/main" id="{06083B14-6B4F-479D-8B23-B1CE88FE19C0}"/>
              </a:ext>
            </a:extLst>
          </p:cNvPr>
          <p:cNvGrpSpPr/>
          <p:nvPr/>
        </p:nvGrpSpPr>
        <p:grpSpPr>
          <a:xfrm>
            <a:off x="965200" y="4579455"/>
            <a:ext cx="4268312" cy="1841853"/>
            <a:chOff x="7083777" y="4473575"/>
            <a:chExt cx="4268312" cy="1841853"/>
          </a:xfrm>
        </p:grpSpPr>
        <p:sp>
          <p:nvSpPr>
            <p:cNvPr id="11" name="Social Media Links">
              <a:extLst>
                <a:ext uri="{FF2B5EF4-FFF2-40B4-BE49-F238E27FC236}">
                  <a16:creationId xmlns:a16="http://schemas.microsoft.com/office/drawing/2014/main" id="{2EDF957F-C662-49F4-AB9F-00FEBDF22A24}"/>
                </a:ext>
              </a:extLst>
            </p:cNvPr>
            <p:cNvSpPr txBox="1">
              <a:spLocks/>
            </p:cNvSpPr>
            <p:nvPr/>
          </p:nvSpPr>
          <p:spPr>
            <a:xfrm>
              <a:off x="8215984" y="4473575"/>
              <a:ext cx="3136105" cy="1769350"/>
            </a:xfrm>
            <a:prstGeom prst="rect">
              <a:avLst/>
            </a:prstGeom>
          </p:spPr>
          <p:txBody>
            <a:bodyPr>
              <a:noAutofit/>
            </a:bodyPr>
            <a:lstStyle>
              <a:lvl1pPr marL="0" indent="0" algn="l" defTabSz="914400" rtl="0" eaLnBrk="1" latinLnBrk="0" hangingPunct="1">
                <a:lnSpc>
                  <a:spcPct val="90000"/>
                </a:lnSpc>
                <a:spcBef>
                  <a:spcPts val="800"/>
                </a:spcBef>
                <a:buFont typeface="Arial" panose="020B0604020202020204" pitchFamily="34" charset="0"/>
                <a:buNone/>
                <a:defRPr sz="1500" b="0" i="0" kern="1200" spc="8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1125"/>
                <a:t>rippleeffect.com</a:t>
              </a:r>
            </a:p>
            <a:p>
              <a:endParaRPr lang="en-US" sz="1125"/>
            </a:p>
            <a:p>
              <a:r>
                <a:rPr lang="en-US" sz="1125"/>
                <a:t>/</a:t>
              </a:r>
              <a:r>
                <a:rPr lang="en-US" sz="1125" err="1"/>
                <a:t>futurerippler</a:t>
              </a:r>
              <a:endParaRPr lang="en-US" sz="1125"/>
            </a:p>
            <a:p>
              <a:endParaRPr lang="en-US" sz="1125"/>
            </a:p>
            <a:p>
              <a:r>
                <a:rPr lang="en-US" sz="1125"/>
                <a:t>@</a:t>
              </a:r>
              <a:r>
                <a:rPr lang="en-US" sz="1125" err="1"/>
                <a:t>rippleeffectcom</a:t>
              </a:r>
              <a:endParaRPr lang="en-US" sz="1125"/>
            </a:p>
          </p:txBody>
        </p:sp>
        <p:sp>
          <p:nvSpPr>
            <p:cNvPr id="10" name="Social Media Outlets">
              <a:extLst>
                <a:ext uri="{FF2B5EF4-FFF2-40B4-BE49-F238E27FC236}">
                  <a16:creationId xmlns:a16="http://schemas.microsoft.com/office/drawing/2014/main" id="{24D0CE48-B1EE-47F4-9396-6B2667BD5315}"/>
                </a:ext>
              </a:extLst>
            </p:cNvPr>
            <p:cNvSpPr txBox="1">
              <a:spLocks/>
            </p:cNvSpPr>
            <p:nvPr/>
          </p:nvSpPr>
          <p:spPr>
            <a:xfrm>
              <a:off x="7083777" y="4546078"/>
              <a:ext cx="1132207" cy="176935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b="0" i="0" kern="1200" spc="80" baseline="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l"/>
              <a:r>
                <a:rPr lang="en-US" sz="900"/>
                <a:t>WEBSITE </a:t>
              </a:r>
            </a:p>
            <a:p>
              <a:pPr algn="l"/>
              <a:endParaRPr lang="en-US" sz="900"/>
            </a:p>
            <a:p>
              <a:pPr algn="l"/>
              <a:r>
                <a:rPr lang="en-US" sz="900"/>
                <a:t>FACEBOOK </a:t>
              </a:r>
            </a:p>
            <a:p>
              <a:pPr algn="l"/>
              <a:endParaRPr lang="en-US" sz="900"/>
            </a:p>
            <a:p>
              <a:pPr algn="l"/>
              <a:r>
                <a:rPr lang="en-US" sz="900"/>
                <a:t>TWITTER </a:t>
              </a:r>
            </a:p>
          </p:txBody>
        </p:sp>
      </p:grpSp>
      <p:sp>
        <p:nvSpPr>
          <p:cNvPr id="8" name="Title - For more information about this template:">
            <a:extLst>
              <a:ext uri="{FF2B5EF4-FFF2-40B4-BE49-F238E27FC236}">
                <a16:creationId xmlns:a16="http://schemas.microsoft.com/office/drawing/2014/main" id="{D1F73288-C3C5-4AB3-ABE6-23A6BA4058DA}"/>
              </a:ext>
            </a:extLst>
          </p:cNvPr>
          <p:cNvSpPr txBox="1">
            <a:spLocks/>
          </p:cNvSpPr>
          <p:nvPr/>
        </p:nvSpPr>
        <p:spPr>
          <a:xfrm>
            <a:off x="260839" y="2283142"/>
            <a:ext cx="5791200" cy="1698948"/>
          </a:xfrm>
          <a:prstGeom prst="rect">
            <a:avLst/>
          </a:prstGeom>
        </p:spPr>
        <p:txBody>
          <a:bodyPr anchor="b">
            <a:noAutofit/>
          </a:bodyPr>
          <a:lstStyle>
            <a:lvl1pPr algn="ctr" defTabSz="914400" rtl="0" eaLnBrk="1" latinLnBrk="0" hangingPunct="1">
              <a:lnSpc>
                <a:spcPct val="90000"/>
              </a:lnSpc>
              <a:spcBef>
                <a:spcPct val="0"/>
              </a:spcBef>
              <a:buNone/>
              <a:defRPr sz="4800" b="0"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3600"/>
              <a:t>For more information about this template:</a:t>
            </a:r>
          </a:p>
        </p:txBody>
      </p:sp>
    </p:spTree>
    <p:extLst>
      <p:ext uri="{BB962C8B-B14F-4D97-AF65-F5344CB8AC3E}">
        <p14:creationId xmlns:p14="http://schemas.microsoft.com/office/powerpoint/2010/main" val="715319367"/>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1"/>
            <a:ext cx="103632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p>
        </p:txBody>
      </p:sp>
      <p:sp>
        <p:nvSpPr>
          <p:cNvPr id="3" name="Text Placeholder 2"/>
          <p:cNvSpPr>
            <a:spLocks noGrp="1"/>
          </p:cNvSpPr>
          <p:nvPr>
            <p:ph type="body" idx="1"/>
          </p:nvPr>
        </p:nvSpPr>
        <p:spPr>
          <a:xfrm>
            <a:off x="609600" y="228601"/>
            <a:ext cx="103632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21878298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2133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21336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267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E9EAD2E-25FA-497D-9D8E-123B2E064014}" type="slidenum">
              <a:rPr lang="en-US"/>
              <a:pPr>
                <a:defRPr/>
              </a:pPr>
              <a:t>‹#›</a:t>
            </a:fld>
            <a:endParaRPr lang="en-US"/>
          </a:p>
        </p:txBody>
      </p:sp>
    </p:spTree>
    <p:extLst>
      <p:ext uri="{BB962C8B-B14F-4D97-AF65-F5344CB8AC3E}">
        <p14:creationId xmlns:p14="http://schemas.microsoft.com/office/powerpoint/2010/main" val="17388522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2133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33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D4B077-980B-4BE8-8BE3-78CB227B7BCD}" type="slidenum">
              <a:rPr lang="en-US"/>
              <a:pPr>
                <a:defRPr/>
              </a:pPr>
              <a:t>‹#›</a:t>
            </a:fld>
            <a:endParaRPr lang="en-US"/>
          </a:p>
        </p:txBody>
      </p:sp>
    </p:spTree>
    <p:extLst>
      <p:ext uri="{BB962C8B-B14F-4D97-AF65-F5344CB8AC3E}">
        <p14:creationId xmlns:p14="http://schemas.microsoft.com/office/powerpoint/2010/main" val="3724859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8C91B603-FD84-4A6A-BB1C-EF8827F83E64}"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C25C3D5-84F0-4B43-B6DE-1D7EA823809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2133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33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D4B077-980B-4BE8-8BE3-78CB227B7BC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2133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21336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267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4E9EAD2E-25FA-497D-9D8E-123B2E064014}" type="slidenum">
              <a:rPr lang="en-US"/>
              <a:pPr>
                <a:defRPr/>
              </a:pPr>
              <a:t>‹#›</a:t>
            </a:fld>
            <a:endParaRPr lang="en-US"/>
          </a:p>
        </p:txBody>
      </p:sp>
    </p:spTree>
    <p:extLst>
      <p:ext uri="{BB962C8B-B14F-4D97-AF65-F5344CB8AC3E}">
        <p14:creationId xmlns:p14="http://schemas.microsoft.com/office/powerpoint/2010/main" val="325713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1066800"/>
          </a:xfrm>
        </p:spPr>
        <p:txBody>
          <a:bodyPr/>
          <a:lstStyle>
            <a:lvl1pPr>
              <a:defRPr b="1">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304800" y="1371600"/>
            <a:ext cx="11582400" cy="4495800"/>
          </a:xfrm>
        </p:spPr>
        <p:txBody>
          <a:bodyPr/>
          <a:lstStyle>
            <a:lvl1pPr>
              <a:defRPr baseline="0">
                <a:solidFill>
                  <a:schemeClr val="tx2"/>
                </a:solidFill>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8.png"/><Relationship Id="rId2" Type="http://schemas.openxmlformats.org/officeDocument/2006/relationships/slideLayout" Target="../slideLayouts/slideLayout12.xml"/><Relationship Id="rId16"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image" Target="../media/image6.jpe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8.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5.xml"/><Relationship Id="rId4"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tags" Target="../tags/tag2.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12192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167641"/>
            <a:ext cx="12192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9600" y="182880"/>
            <a:ext cx="10972800" cy="111166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pPr>
              <a:defRPr/>
            </a:pPr>
            <a:fld id="{FC832C17-77BE-4F8B-A784-6CD6C039D4E3}" type="slidenum">
              <a:rPr lang="en-US" smtClean="0"/>
              <a:pPr>
                <a:defRPr/>
              </a:pPr>
              <a:t>‹#›</a:t>
            </a:fld>
            <a:endParaRPr lang="en-US"/>
          </a:p>
        </p:txBody>
      </p:sp>
      <p:sp>
        <p:nvSpPr>
          <p:cNvPr id="9" name="Rectangle 8"/>
          <p:cNvSpPr/>
          <p:nvPr/>
        </p:nvSpPr>
        <p:spPr>
          <a:xfrm>
            <a:off x="0" y="1368552"/>
            <a:ext cx="12192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79" r:id="rId1"/>
    <p:sldLayoutId id="2147483980" r:id="rId2"/>
    <p:sldLayoutId id="2147483981" r:id="rId3"/>
    <p:sldLayoutId id="2147483982" r:id="rId4"/>
    <p:sldLayoutId id="2147483983" r:id="rId5"/>
    <p:sldLayoutId id="2147483984" r:id="rId6"/>
    <p:sldLayoutId id="2147483988" r:id="rId7"/>
    <p:sldLayoutId id="2147483993" r:id="rId8"/>
  </p:sldLayoutIdLst>
  <p:hf hdr="0" ftr="0" dt="0"/>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800" b="1" kern="120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Clr>
          <a:schemeClr val="accent2"/>
        </a:buClr>
        <a:buSzPct val="85000"/>
        <a:buFont typeface="Courier New" pitchFamily="49" charset="0"/>
        <a:buChar char="o"/>
        <a:defRPr sz="2000" b="1" kern="1200">
          <a:solidFill>
            <a:srgbClr val="00B050"/>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accent3"/>
        </a:buClr>
        <a:buFont typeface="Arial" pitchFamily="34" charset="0"/>
        <a:buChar char="•"/>
        <a:defRPr sz="1800" b="1" kern="1200">
          <a:solidFill>
            <a:schemeClr val="tx2"/>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accent4"/>
        </a:buClr>
        <a:buFont typeface="Arial" pitchFamily="34" charset="0"/>
        <a:buChar char="•"/>
        <a:defRPr sz="1600" b="1" kern="1200">
          <a:solidFill>
            <a:schemeClr val="accent6">
              <a:lumMod val="75000"/>
            </a:schemeClr>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accent5"/>
        </a:buClr>
        <a:buFont typeface="Arial" pitchFamily="34" charset="0"/>
        <a:buChar char="•"/>
        <a:defRPr sz="1400" b="1" kern="1200" baseline="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useBgFill="1">
        <p:nvSpPr>
          <p:cNvPr id="34" name="Rounded Rectangle 33"/>
          <p:cNvSpPr/>
          <p:nvPr/>
        </p:nvSpPr>
        <p:spPr bwMode="white">
          <a:xfrm>
            <a:off x="9831917" y="588963"/>
            <a:ext cx="21336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5" name="Rectangle 34"/>
          <p:cNvSpPr/>
          <p:nvPr/>
        </p:nvSpPr>
        <p:spPr bwMode="invGray">
          <a:xfrm>
            <a:off x="12113684" y="-1588"/>
            <a:ext cx="762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6" name="Rectangle 35"/>
          <p:cNvSpPr/>
          <p:nvPr/>
        </p:nvSpPr>
        <p:spPr bwMode="invGray">
          <a:xfrm>
            <a:off x="12058651" y="-1588"/>
            <a:ext cx="3810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7" name="Rectangle 36"/>
          <p:cNvSpPr/>
          <p:nvPr/>
        </p:nvSpPr>
        <p:spPr bwMode="invGray">
          <a:xfrm>
            <a:off x="12033251" y="-1588"/>
            <a:ext cx="12700"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8" name="Rectangle 37"/>
          <p:cNvSpPr/>
          <p:nvPr/>
        </p:nvSpPr>
        <p:spPr bwMode="invGray">
          <a:xfrm>
            <a:off x="11967633" y="-1588"/>
            <a:ext cx="35984"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9" name="Rectangle 38"/>
          <p:cNvSpPr/>
          <p:nvPr/>
        </p:nvSpPr>
        <p:spPr bwMode="invGray">
          <a:xfrm>
            <a:off x="11887201" y="0"/>
            <a:ext cx="74084"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40" name="Rectangle 39"/>
          <p:cNvSpPr/>
          <p:nvPr/>
        </p:nvSpPr>
        <p:spPr bwMode="invGray">
          <a:xfrm>
            <a:off x="11832167" y="0"/>
            <a:ext cx="10584"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033" name="Title Placeholder 21"/>
          <p:cNvSpPr>
            <a:spLocks noGrp="1"/>
          </p:cNvSpPr>
          <p:nvPr>
            <p:ph type="title"/>
          </p:nvPr>
        </p:nvSpPr>
        <p:spPr bwMode="auto">
          <a:xfrm>
            <a:off x="203200" y="152400"/>
            <a:ext cx="1158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4" name="Text Placeholder 12"/>
          <p:cNvSpPr>
            <a:spLocks noGrp="1"/>
          </p:cNvSpPr>
          <p:nvPr>
            <p:ph type="body" idx="1"/>
          </p:nvPr>
        </p:nvSpPr>
        <p:spPr bwMode="auto">
          <a:xfrm>
            <a:off x="304800" y="1371600"/>
            <a:ext cx="116840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38" name="Picture 9" descr="OER Logo.gif"/>
          <p:cNvPicPr>
            <a:picLocks noChangeAspect="1"/>
          </p:cNvPicPr>
          <p:nvPr/>
        </p:nvPicPr>
        <p:blipFill>
          <a:blip r:embed="rId3" cstate="print"/>
          <a:srcRect/>
          <a:stretch>
            <a:fillRect/>
          </a:stretch>
        </p:blipFill>
        <p:spPr bwMode="auto">
          <a:xfrm>
            <a:off x="11480800" y="6351976"/>
            <a:ext cx="543984" cy="399662"/>
          </a:xfrm>
          <a:prstGeom prst="rect">
            <a:avLst/>
          </a:prstGeom>
          <a:noFill/>
          <a:ln w="9525">
            <a:noFill/>
            <a:miter lim="800000"/>
            <a:headEnd/>
            <a:tailEnd/>
          </a:ln>
        </p:spPr>
      </p:pic>
      <p:sp>
        <p:nvSpPr>
          <p:cNvPr id="22" name="Rectangle 21"/>
          <p:cNvSpPr/>
          <p:nvPr/>
        </p:nvSpPr>
        <p:spPr>
          <a:xfrm>
            <a:off x="135467" y="101601"/>
            <a:ext cx="11921067" cy="6662057"/>
          </a:xfrm>
          <a:prstGeom prst="rect">
            <a:avLst/>
          </a:prstGeom>
          <a:noFill/>
          <a:ln>
            <a:gradFill flip="none" rotWithShape="1">
              <a:gsLst>
                <a:gs pos="0">
                  <a:srgbClr val="03D4A8"/>
                </a:gs>
                <a:gs pos="25000">
                  <a:srgbClr val="21D6E0"/>
                </a:gs>
                <a:gs pos="75000">
                  <a:srgbClr val="0087E6"/>
                </a:gs>
                <a:gs pos="100000">
                  <a:srgbClr val="005CBF"/>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90" r:id="rId1"/>
  </p:sldLayoutIdLst>
  <p:hf hdr="0" ftr="0" dt="0"/>
  <p:txStyles>
    <p:titleStyle>
      <a:lvl1pPr algn="ctr" rtl="0" eaLnBrk="1" fontAlgn="base" hangingPunct="1">
        <a:spcBef>
          <a:spcPct val="0"/>
        </a:spcBef>
        <a:spcAft>
          <a:spcPct val="0"/>
        </a:spcAft>
        <a:defRPr sz="4400" b="1" kern="1200" baseline="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Trebuchet MS" pitchFamily="34" charset="0"/>
        </a:defRPr>
      </a:lvl2pPr>
      <a:lvl3pPr algn="l" rtl="0" eaLnBrk="1" fontAlgn="base" hangingPunct="1">
        <a:spcBef>
          <a:spcPct val="0"/>
        </a:spcBef>
        <a:spcAft>
          <a:spcPct val="0"/>
        </a:spcAft>
        <a:defRPr sz="4000">
          <a:solidFill>
            <a:schemeClr val="tx2"/>
          </a:solidFill>
          <a:latin typeface="Trebuchet MS" pitchFamily="34" charset="0"/>
        </a:defRPr>
      </a:lvl3pPr>
      <a:lvl4pPr algn="l" rtl="0" eaLnBrk="1" fontAlgn="base" hangingPunct="1">
        <a:spcBef>
          <a:spcPct val="0"/>
        </a:spcBef>
        <a:spcAft>
          <a:spcPct val="0"/>
        </a:spcAft>
        <a:defRPr sz="4000">
          <a:solidFill>
            <a:schemeClr val="tx2"/>
          </a:solidFill>
          <a:latin typeface="Trebuchet MS" pitchFamily="34" charset="0"/>
        </a:defRPr>
      </a:lvl4pPr>
      <a:lvl5pPr algn="l" rtl="0" eaLnBrk="1" fontAlgn="base" hangingPunct="1">
        <a:spcBef>
          <a:spcPct val="0"/>
        </a:spcBef>
        <a:spcAft>
          <a:spcPct val="0"/>
        </a:spcAft>
        <a:defRPr sz="4000">
          <a:solidFill>
            <a:schemeClr val="tx2"/>
          </a:solidFill>
          <a:latin typeface="Trebuchet MS" pitchFamily="34" charset="0"/>
        </a:defRPr>
      </a:lvl5pPr>
      <a:lvl6pPr marL="457200" algn="l" rtl="0" eaLnBrk="1" fontAlgn="base" hangingPunct="1">
        <a:spcBef>
          <a:spcPct val="0"/>
        </a:spcBef>
        <a:spcAft>
          <a:spcPct val="0"/>
        </a:spcAft>
        <a:defRPr sz="4000">
          <a:solidFill>
            <a:schemeClr val="tx2"/>
          </a:solidFill>
          <a:latin typeface="Trebuchet MS" pitchFamily="34" charset="0"/>
        </a:defRPr>
      </a:lvl6pPr>
      <a:lvl7pPr marL="914400" algn="l" rtl="0" eaLnBrk="1" fontAlgn="base" hangingPunct="1">
        <a:spcBef>
          <a:spcPct val="0"/>
        </a:spcBef>
        <a:spcAft>
          <a:spcPct val="0"/>
        </a:spcAft>
        <a:defRPr sz="4000">
          <a:solidFill>
            <a:schemeClr val="tx2"/>
          </a:solidFill>
          <a:latin typeface="Trebuchet MS" pitchFamily="34" charset="0"/>
        </a:defRPr>
      </a:lvl7pPr>
      <a:lvl8pPr marL="1371600" algn="l" rtl="0" eaLnBrk="1" fontAlgn="base" hangingPunct="1">
        <a:spcBef>
          <a:spcPct val="0"/>
        </a:spcBef>
        <a:spcAft>
          <a:spcPct val="0"/>
        </a:spcAft>
        <a:defRPr sz="4000">
          <a:solidFill>
            <a:schemeClr val="tx2"/>
          </a:solidFill>
          <a:latin typeface="Trebuchet MS" pitchFamily="34" charset="0"/>
        </a:defRPr>
      </a:lvl8pPr>
      <a:lvl9pPr marL="1828800" algn="l" rtl="0" eaLnBrk="1" fontAlgn="base" hangingPunct="1">
        <a:spcBef>
          <a:spcPct val="0"/>
        </a:spcBef>
        <a:spcAft>
          <a:spcPct val="0"/>
        </a:spcAft>
        <a:defRPr sz="4000">
          <a:solidFill>
            <a:schemeClr val="tx2"/>
          </a:solidFill>
          <a:latin typeface="Trebuchet MS" pitchFamily="34" charset="0"/>
        </a:defRPr>
      </a:lvl9pPr>
    </p:titleStyle>
    <p:bodyStyle>
      <a:lvl1pPr marL="365125" indent="-255588" algn="l" rtl="0" eaLnBrk="1" fontAlgn="base" hangingPunct="1">
        <a:spcBef>
          <a:spcPts val="300"/>
        </a:spcBef>
        <a:spcAft>
          <a:spcPct val="0"/>
        </a:spcAft>
        <a:buClr>
          <a:schemeClr val="tx2"/>
        </a:buClr>
        <a:buFont typeface="Georgia" pitchFamily="18" charset="0"/>
        <a:buChar char="•"/>
        <a:defRPr sz="2800" b="1" i="0" kern="1200">
          <a:solidFill>
            <a:schemeClr val="tx2"/>
          </a:solidFill>
          <a:latin typeface="+mn-lt"/>
          <a:ea typeface="+mn-ea"/>
          <a:cs typeface="+mn-cs"/>
        </a:defRPr>
      </a:lvl1pPr>
      <a:lvl2pPr marL="657225" indent="-246063" algn="l" rtl="0" eaLnBrk="1" fontAlgn="base" hangingPunct="1">
        <a:spcBef>
          <a:spcPts val="300"/>
        </a:spcBef>
        <a:spcAft>
          <a:spcPct val="0"/>
        </a:spcAft>
        <a:buClr>
          <a:srgbClr val="00B050"/>
        </a:buClr>
        <a:buSzPct val="50000"/>
        <a:buFont typeface="Wingdings" pitchFamily="2" charset="2"/>
        <a:buChar char="q"/>
        <a:defRPr sz="2600" b="1" i="0" kern="1200" baseline="0">
          <a:solidFill>
            <a:srgbClr val="00B050"/>
          </a:solidFill>
          <a:latin typeface="+mn-lt"/>
          <a:ea typeface="+mn-ea"/>
          <a:cs typeface="+mn-cs"/>
        </a:defRPr>
      </a:lvl2pPr>
      <a:lvl3pPr marL="922338" indent="-219075" algn="l" rtl="0" eaLnBrk="1" fontAlgn="base" hangingPunct="1">
        <a:spcBef>
          <a:spcPts val="300"/>
        </a:spcBef>
        <a:spcAft>
          <a:spcPct val="0"/>
        </a:spcAft>
        <a:buClr>
          <a:schemeClr val="tx2"/>
        </a:buClr>
        <a:buFont typeface="Wingdings" pitchFamily="2" charset="2"/>
        <a:buChar char="§"/>
        <a:defRPr sz="2400" b="1" i="0" kern="1200" baseline="0">
          <a:solidFill>
            <a:schemeClr val="tx2"/>
          </a:solidFill>
          <a:latin typeface="+mn-lt"/>
          <a:ea typeface="+mn-ea"/>
          <a:cs typeface="+mn-cs"/>
        </a:defRPr>
      </a:lvl3pPr>
      <a:lvl4pPr marL="1179513" indent="-200025" algn="l" rtl="0" eaLnBrk="1" fontAlgn="base" hangingPunct="1">
        <a:spcBef>
          <a:spcPts val="300"/>
        </a:spcBef>
        <a:spcAft>
          <a:spcPct val="0"/>
        </a:spcAft>
        <a:buClr>
          <a:schemeClr val="accent4"/>
        </a:buClr>
        <a:buFont typeface="Wingdings 2" pitchFamily="18" charset="2"/>
        <a:buChar char=""/>
        <a:defRPr sz="2200" b="1" i="0" kern="1200" baseline="0">
          <a:solidFill>
            <a:schemeClr val="accent4"/>
          </a:solidFill>
          <a:latin typeface="+mn-lt"/>
          <a:ea typeface="+mn-ea"/>
          <a:cs typeface="+mn-cs"/>
        </a:defRPr>
      </a:lvl4pPr>
      <a:lvl5pPr marL="1389063" indent="-182563" algn="l" rtl="0" eaLnBrk="1" fontAlgn="base" hangingPunct="1">
        <a:spcBef>
          <a:spcPts val="300"/>
        </a:spcBef>
        <a:spcAft>
          <a:spcPct val="0"/>
        </a:spcAft>
        <a:buClr>
          <a:schemeClr val="tx2"/>
        </a:buClr>
        <a:buFont typeface="Georgia" pitchFamily="18" charset="0"/>
        <a:buChar char="▫"/>
        <a:defRPr sz="2000" b="1" i="0" kern="1200">
          <a:solidFill>
            <a:schemeClr val="tx2"/>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12192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0" y="167641"/>
            <a:ext cx="12192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0" y="182880"/>
            <a:ext cx="12192000" cy="1111664"/>
          </a:xfrm>
          <a:prstGeom prst="rect">
            <a:avLst/>
          </a:prstGeom>
        </p:spPr>
        <p:txBody>
          <a:bodyPr vert="horz" lIns="91440" tIns="45720" rIns="91440" bIns="45720" rtlCol="0" anchor="ctr">
            <a:normAutofit/>
          </a:bodyPr>
          <a:lstStyle/>
          <a:p>
            <a:r>
              <a:rPr lang="en-US"/>
              <a:t>   Click to edit Master title style</a:t>
            </a:r>
          </a:p>
        </p:txBody>
      </p:sp>
      <p:sp>
        <p:nvSpPr>
          <p:cNvPr id="3" name="Text Placeholder 2"/>
          <p:cNvSpPr>
            <a:spLocks noGrp="1"/>
          </p:cNvSpPr>
          <p:nvPr>
            <p:ph type="body" idx="1"/>
          </p:nvPr>
        </p:nvSpPr>
        <p:spPr>
          <a:xfrm>
            <a:off x="203200" y="1600201"/>
            <a:ext cx="11379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2"/>
                </a:solidFill>
              </a:defRPr>
            </a:lvl1pPr>
          </a:lstStyle>
          <a:p>
            <a:endParaRPr lang="en-US">
              <a:solidFill>
                <a:srgbClr val="00359E"/>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en-US">
              <a:solidFill>
                <a:srgbClr val="00359E"/>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2"/>
                </a:solidFill>
              </a:defRPr>
            </a:lvl1pPr>
          </a:lstStyle>
          <a:p>
            <a:fld id="{4B299E65-BC98-483A-8DDE-40B0893A437C}" type="slidenum">
              <a:rPr lang="en-US" smtClean="0">
                <a:solidFill>
                  <a:srgbClr val="00359E"/>
                </a:solidFill>
              </a:rPr>
              <a:pPr/>
              <a:t>‹#›</a:t>
            </a:fld>
            <a:endParaRPr lang="en-US">
              <a:solidFill>
                <a:srgbClr val="00359E"/>
              </a:solidFill>
            </a:endParaRPr>
          </a:p>
        </p:txBody>
      </p:sp>
      <p:sp>
        <p:nvSpPr>
          <p:cNvPr id="9" name="Rectangle 8"/>
          <p:cNvSpPr/>
          <p:nvPr/>
        </p:nvSpPr>
        <p:spPr>
          <a:xfrm>
            <a:off x="0" y="1368552"/>
            <a:ext cx="12192000" cy="149352"/>
          </a:xfrm>
          <a:prstGeom prst="rect">
            <a:avLst/>
          </a:prstGeom>
          <a:solidFill>
            <a:schemeClr val="accent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992" r:id="rId1"/>
  </p:sldLayoutIdLst>
  <p:hf hdr="0" ftr="0" dt="0"/>
  <p:txStyles>
    <p:titleStyle>
      <a:lvl1pPr algn="l" defTabSz="914400" rtl="0" eaLnBrk="1" latinLnBrk="0" hangingPunct="1">
        <a:spcBef>
          <a:spcPct val="0"/>
        </a:spcBef>
        <a:buNone/>
        <a:defRPr sz="4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100000"/>
        <a:buFont typeface="Arial" pitchFamily="34" charset="0"/>
        <a:buChar char="•"/>
        <a:defRPr sz="2600" b="1"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50000"/>
        <a:buFont typeface="Wingdings" pitchFamily="2" charset="2"/>
        <a:buChar char="q"/>
        <a:defRPr sz="2400" b="1" kern="1200">
          <a:solidFill>
            <a:srgbClr val="00B050"/>
          </a:solidFill>
          <a:latin typeface="+mn-lt"/>
          <a:ea typeface="+mn-ea"/>
          <a:cs typeface="+mn-cs"/>
        </a:defRPr>
      </a:lvl2pPr>
      <a:lvl3pPr marL="1143000" indent="-228600" algn="l" defTabSz="914400" rtl="0" eaLnBrk="1" latinLnBrk="0" hangingPunct="1">
        <a:spcBef>
          <a:spcPct val="20000"/>
        </a:spcBef>
        <a:buClr>
          <a:schemeClr val="tx2"/>
        </a:buClr>
        <a:buFont typeface="Wingdings" pitchFamily="2" charset="2"/>
        <a:buChar char="§"/>
        <a:defRPr sz="2000" b="1"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2000" b="1" kern="1200" baseline="0">
          <a:solidFill>
            <a:schemeClr val="accent4"/>
          </a:solidFill>
          <a:latin typeface="+mn-lt"/>
          <a:ea typeface="+mn-ea"/>
          <a:cs typeface="+mn-cs"/>
        </a:defRPr>
      </a:lvl4pPr>
      <a:lvl5pPr marL="2057400" indent="-228600" algn="l" defTabSz="914400" rtl="0" eaLnBrk="1" latinLnBrk="0" hangingPunct="1">
        <a:spcBef>
          <a:spcPct val="20000"/>
        </a:spcBef>
        <a:buClr>
          <a:schemeClr val="tx2"/>
        </a:buClr>
        <a:buSzPct val="50000"/>
        <a:buFont typeface="Wingdings" pitchFamily="2" charset="2"/>
        <a:buChar char="q"/>
        <a:defRPr sz="1800" b="1"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faddedlightblue.jpg"/>
          <p:cNvPicPr>
            <a:picLocks noChangeAspect="1"/>
          </p:cNvPicPr>
          <p:nvPr/>
        </p:nvPicPr>
        <p:blipFill>
          <a:blip r:embed="rId15" cstate="email">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124218" y="6172201"/>
            <a:ext cx="5256697" cy="320674"/>
          </a:xfrm>
          <a:prstGeom prst="rect">
            <a:avLst/>
          </a:prstGeom>
        </p:spPr>
        <p:txBody>
          <a:bodyPr vert="horz" lIns="91440" tIns="45720" rIns="91440" bIns="0" rtlCol="0" anchor="b"/>
          <a:lstStyle>
            <a:lvl1pPr algn="l">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5124218" y="6492875"/>
            <a:ext cx="5256697" cy="298628"/>
          </a:xfrm>
          <a:prstGeom prst="rect">
            <a:avLst/>
          </a:prstGeom>
        </p:spPr>
        <p:txBody>
          <a:bodyPr vert="horz" lIns="91440" tIns="45720" rIns="91440" bIns="45720" rtlCol="0" anchor="t"/>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pPr>
              <a:defRPr/>
            </a:pPr>
            <a:fld id="{FC832C17-77BE-4F8B-A784-6CD6C039D4E3}" type="slidenum">
              <a:rPr lang="en-US" smtClean="0"/>
              <a:pPr>
                <a:defRPr/>
              </a:pPr>
              <a:t>‹#›</a:t>
            </a:fld>
            <a:endParaRPr lang="en-US"/>
          </a:p>
        </p:txBody>
      </p:sp>
      <p:pic>
        <p:nvPicPr>
          <p:cNvPr id="10" name="Picture 9"/>
          <p:cNvPicPr>
            <a:picLocks noChangeAspect="1"/>
          </p:cNvPicPr>
          <p:nvPr/>
        </p:nvPicPr>
        <p:blipFill>
          <a:blip r:embed="rId16"/>
          <a:stretch>
            <a:fillRect/>
          </a:stretch>
        </p:blipFill>
        <p:spPr>
          <a:xfrm>
            <a:off x="609601" y="6329849"/>
            <a:ext cx="597820" cy="446870"/>
          </a:xfrm>
          <a:prstGeom prst="rect">
            <a:avLst/>
          </a:prstGeom>
        </p:spPr>
      </p:pic>
      <p:pic>
        <p:nvPicPr>
          <p:cNvPr id="11" name="Picture 10"/>
          <p:cNvPicPr>
            <a:picLocks noChangeAspect="1"/>
          </p:cNvPicPr>
          <p:nvPr/>
        </p:nvPicPr>
        <p:blipFill>
          <a:blip r:embed="rId17"/>
          <a:stretch>
            <a:fillRect/>
          </a:stretch>
        </p:blipFill>
        <p:spPr>
          <a:xfrm>
            <a:off x="1435128" y="6380729"/>
            <a:ext cx="3443400" cy="395991"/>
          </a:xfrm>
          <a:prstGeom prst="rect">
            <a:avLst/>
          </a:prstGeom>
        </p:spPr>
      </p:pic>
    </p:spTree>
    <p:extLst>
      <p:ext uri="{BB962C8B-B14F-4D97-AF65-F5344CB8AC3E}">
        <p14:creationId xmlns:p14="http://schemas.microsoft.com/office/powerpoint/2010/main" val="2245890698"/>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Lst>
  <p:hf hdr="0" ft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Title Placeholder 1"/>
          <p:cNvSpPr>
            <a:spLocks noGrp="1"/>
          </p:cNvSpPr>
          <p:nvPr>
            <p:ph type="title"/>
          </p:nvPr>
        </p:nvSpPr>
        <p:spPr>
          <a:xfrm>
            <a:off x="609600" y="152718"/>
            <a:ext cx="7721600" cy="1371600"/>
          </a:xfrm>
          <a:prstGeom prst="rect">
            <a:avLst/>
          </a:prstGeom>
        </p:spPr>
        <p:txBody>
          <a:bodyPr vert="horz" lIns="91440" tIns="45720" rIns="91440" bIns="45720" rtlCol="0" anchor="b">
            <a:normAutofit/>
          </a:bodyPr>
          <a:lstStyle/>
          <a:p>
            <a:r>
              <a:rPr lang="en-US"/>
              <a:t>Click to edit Master title style</a:t>
            </a:r>
          </a:p>
        </p:txBody>
      </p:sp>
      <p:sp>
        <p:nvSpPr>
          <p:cNvPr id="16" name="Text Placeholder 2"/>
          <p:cNvSpPr>
            <a:spLocks noGrp="1"/>
          </p:cNvSpPr>
          <p:nvPr>
            <p:ph type="body" idx="1"/>
          </p:nvPr>
        </p:nvSpPr>
        <p:spPr>
          <a:xfrm>
            <a:off x="609600" y="1752601"/>
            <a:ext cx="1016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Date Placeholder 3"/>
          <p:cNvSpPr>
            <a:spLocks noGrp="1"/>
          </p:cNvSpPr>
          <p:nvPr>
            <p:ph type="dt" sz="half" idx="2"/>
          </p:nvPr>
        </p:nvSpPr>
        <p:spPr>
          <a:xfrm>
            <a:off x="5124218" y="6172201"/>
            <a:ext cx="5256697" cy="320674"/>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31, 2023</a:t>
            </a:fld>
            <a:endParaRPr lang="en-US"/>
          </a:p>
        </p:txBody>
      </p:sp>
      <p:sp>
        <p:nvSpPr>
          <p:cNvPr id="18" name="Footer Placeholder 4"/>
          <p:cNvSpPr>
            <a:spLocks noGrp="1"/>
          </p:cNvSpPr>
          <p:nvPr>
            <p:ph type="ftr" sz="quarter" idx="3"/>
          </p:nvPr>
        </p:nvSpPr>
        <p:spPr>
          <a:xfrm>
            <a:off x="5124218" y="6492875"/>
            <a:ext cx="5256697" cy="298628"/>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19" name="Slide Number Placeholder 5"/>
          <p:cNvSpPr>
            <a:spLocks noGrp="1"/>
          </p:cNvSpPr>
          <p:nvPr>
            <p:ph type="sldNum" sz="quarter" idx="4"/>
          </p:nvPr>
        </p:nvSpPr>
        <p:spPr>
          <a:xfrm rot="16200000">
            <a:off x="11189124" y="5824644"/>
            <a:ext cx="1315721" cy="486833"/>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a:p>
        </p:txBody>
      </p:sp>
      <p:pic>
        <p:nvPicPr>
          <p:cNvPr id="20" name="Picture 19"/>
          <p:cNvPicPr>
            <a:picLocks noChangeAspect="1"/>
          </p:cNvPicPr>
          <p:nvPr/>
        </p:nvPicPr>
        <p:blipFill>
          <a:blip r:embed="rId6"/>
          <a:stretch>
            <a:fillRect/>
          </a:stretch>
        </p:blipFill>
        <p:spPr>
          <a:xfrm>
            <a:off x="609601" y="6329849"/>
            <a:ext cx="597820" cy="446870"/>
          </a:xfrm>
          <a:prstGeom prst="rect">
            <a:avLst/>
          </a:prstGeom>
        </p:spPr>
      </p:pic>
      <p:pic>
        <p:nvPicPr>
          <p:cNvPr id="21" name="Picture 20"/>
          <p:cNvPicPr>
            <a:picLocks noChangeAspect="1"/>
          </p:cNvPicPr>
          <p:nvPr/>
        </p:nvPicPr>
        <p:blipFill>
          <a:blip r:embed="rId7"/>
          <a:stretch>
            <a:fillRect/>
          </a:stretch>
        </p:blipFill>
        <p:spPr>
          <a:xfrm>
            <a:off x="1435128" y="6380729"/>
            <a:ext cx="3443400" cy="395991"/>
          </a:xfrm>
          <a:prstGeom prst="rect">
            <a:avLst/>
          </a:prstGeom>
        </p:spPr>
      </p:pic>
    </p:spTree>
    <p:extLst>
      <p:ext uri="{BB962C8B-B14F-4D97-AF65-F5344CB8AC3E}">
        <p14:creationId xmlns:p14="http://schemas.microsoft.com/office/powerpoint/2010/main" val="2646375437"/>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9E11EA67-2F6B-4F3E-95AC-3E985C19337C}"/>
              </a:ext>
            </a:extLst>
          </p:cNvPr>
          <p:cNvSpPr>
            <a:spLocks noGrp="1"/>
          </p:cNvSpPr>
          <p:nvPr>
            <p:ph type="sldNum" sz="quarter" idx="4"/>
          </p:nvPr>
        </p:nvSpPr>
        <p:spPr>
          <a:xfrm>
            <a:off x="8634453" y="6356352"/>
            <a:ext cx="2743200" cy="365125"/>
          </a:xfrm>
          <a:prstGeom prst="rect">
            <a:avLst/>
          </a:prstGeom>
        </p:spPr>
        <p:txBody>
          <a:bodyPr vert="horz" lIns="91440" tIns="45720" rIns="91440" bIns="45720" rtlCol="0" anchor="ctr"/>
          <a:lstStyle>
            <a:lvl1pPr algn="r">
              <a:defRPr sz="788">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stStyle>
          <a:p>
            <a:pPr>
              <a:defRPr/>
            </a:pPr>
            <a:fld id="{FC832C17-77BE-4F8B-A784-6CD6C039D4E3}" type="slidenum">
              <a:rPr lang="en-US" smtClean="0"/>
              <a:pPr>
                <a:defRPr/>
              </a:pPr>
              <a:t>‹#›</a:t>
            </a:fld>
            <a:endParaRPr lang="en-US"/>
          </a:p>
        </p:txBody>
      </p:sp>
      <p:pic>
        <p:nvPicPr>
          <p:cNvPr id="5" name="National Institutes of Health Office of Extramural Research logo" descr="National Institutes of Health Office of Extramural Research logo">
            <a:extLst>
              <a:ext uri="{FF2B5EF4-FFF2-40B4-BE49-F238E27FC236}">
                <a16:creationId xmlns:a16="http://schemas.microsoft.com/office/drawing/2014/main" id="{4908E191-FA5C-4E38-8364-BE20F36D35F3}"/>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850731" y="6357385"/>
            <a:ext cx="1765636" cy="275715"/>
          </a:xfrm>
          <a:prstGeom prst="rect">
            <a:avLst/>
          </a:prstGeom>
        </p:spPr>
      </p:pic>
      <p:sp>
        <p:nvSpPr>
          <p:cNvPr id="3" name="Text Placeholder">
            <a:extLst>
              <a:ext uri="{FF2B5EF4-FFF2-40B4-BE49-F238E27FC236}">
                <a16:creationId xmlns:a16="http://schemas.microsoft.com/office/drawing/2014/main" id="{39EC2936-D94A-4740-B83D-1EA436B25E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a:extLst>
              <a:ext uri="{FF2B5EF4-FFF2-40B4-BE49-F238E27FC236}">
                <a16:creationId xmlns:a16="http://schemas.microsoft.com/office/drawing/2014/main" id="{6D548E5B-1AD2-44B7-B761-15D7A1413815}"/>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Tree>
    <p:custDataLst>
      <p:tags r:id="rId21"/>
    </p:custDataLst>
    <p:extLst>
      <p:ext uri="{BB962C8B-B14F-4D97-AF65-F5344CB8AC3E}">
        <p14:creationId xmlns:p14="http://schemas.microsoft.com/office/powerpoint/2010/main" val="1184036609"/>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 id="2147484056" r:id="rId19"/>
  </p:sldLayoutIdLst>
  <p:hf hdr="0" ftr="0" dt="0"/>
  <p:txStyles>
    <p:titleStyle>
      <a:lvl1pPr algn="l" defTabSz="685800" rtl="0" eaLnBrk="1" latinLnBrk="0" hangingPunct="1">
        <a:lnSpc>
          <a:spcPct val="90000"/>
        </a:lnSpc>
        <a:spcBef>
          <a:spcPct val="0"/>
        </a:spcBef>
        <a:buNone/>
        <a:defRPr sz="4400" b="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8.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0.xml"/><Relationship Id="rId1" Type="http://schemas.openxmlformats.org/officeDocument/2006/relationships/tags" Target="../tags/tag13.xml"/><Relationship Id="rId6" Type="http://schemas.openxmlformats.org/officeDocument/2006/relationships/hyperlink" Target="https://grants.nih.gov/grants/policy/nihgps/html5/section_16/16.7_administrative_requirements.htm#Audit" TargetMode="External"/><Relationship Id="rId5" Type="http://schemas.openxmlformats.org/officeDocument/2006/relationships/hyperlink" Target="https://grants.nih.gov/grants/policy/nihgps/html5/section_20/20.2_other_hhs_government_offices.htm" TargetMode="External"/><Relationship Id="rId4" Type="http://schemas.openxmlformats.org/officeDocument/2006/relationships/hyperlink" Target="https://facweb.census.gov/uploadpdf.aspx"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0.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0.xml"/><Relationship Id="rId1" Type="http://schemas.openxmlformats.org/officeDocument/2006/relationships/tags" Target="../tags/tag15.xml"/><Relationship Id="rId6" Type="http://schemas.openxmlformats.org/officeDocument/2006/relationships/hyperlink" Target="https://www.ecfr.gov/current/title-2/subtitle-A/chapter-II/part-200" TargetMode="External"/><Relationship Id="rId5" Type="http://schemas.openxmlformats.org/officeDocument/2006/relationships/hyperlink" Target="http://grants.nih.gov/grants/guide/index.html" TargetMode="External"/><Relationship Id="rId4" Type="http://schemas.openxmlformats.org/officeDocument/2006/relationships/hyperlink" Target="https://grants.nih.gov/policy/nihgps/index.htm"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9.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0.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0.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0.xml"/><Relationship Id="rId1" Type="http://schemas.openxmlformats.org/officeDocument/2006/relationships/tags" Target="../tags/tag1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0.xml"/><Relationship Id="rId1" Type="http://schemas.openxmlformats.org/officeDocument/2006/relationships/tags" Target="../tags/tag2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0.xml"/><Relationship Id="rId1" Type="http://schemas.openxmlformats.org/officeDocument/2006/relationships/tags" Target="../tags/tag2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0.xml"/><Relationship Id="rId1" Type="http://schemas.openxmlformats.org/officeDocument/2006/relationships/tags" Target="../tags/tag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0.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0.xml"/><Relationship Id="rId1" Type="http://schemas.openxmlformats.org/officeDocument/2006/relationships/tags" Target="../tags/tag2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0.xml"/><Relationship Id="rId1" Type="http://schemas.openxmlformats.org/officeDocument/2006/relationships/tags" Target="../tags/tag2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0.xml"/><Relationship Id="rId1" Type="http://schemas.openxmlformats.org/officeDocument/2006/relationships/tags" Target="../tags/tag25.xml"/><Relationship Id="rId5" Type="http://schemas.openxmlformats.org/officeDocument/2006/relationships/hyperlink" Target="https://grants.nih.gov/grants/policy/nihgps/HTML5/section_7/7.2_the_cost_principles.htm" TargetMode="External"/><Relationship Id="rId4" Type="http://schemas.openxmlformats.org/officeDocument/2006/relationships/hyperlink" Target="https://grants.nih.gov/grants/policy/nihgps/HTML5/section_8/8.1.1_nih_standard_terms_of_award.htm#Direct"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0.xml"/><Relationship Id="rId1" Type="http://schemas.openxmlformats.org/officeDocument/2006/relationships/tags" Target="../tags/tag26.xml"/><Relationship Id="rId4" Type="http://schemas.openxmlformats.org/officeDocument/2006/relationships/hyperlink" Target="https://grants.nih.gov/grants/policy/nihgps/HTML5/section_8/8.1.1_nih_standard_terms_of_award.htm#Direct" TargetMode="Externa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0.xml"/><Relationship Id="rId1" Type="http://schemas.openxmlformats.org/officeDocument/2006/relationships/tags" Target="../tags/tag2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0.xml"/><Relationship Id="rId1" Type="http://schemas.openxmlformats.org/officeDocument/2006/relationships/tags" Target="../tags/tag2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0.xml"/><Relationship Id="rId1" Type="http://schemas.openxmlformats.org/officeDocument/2006/relationships/tags" Target="../tags/tag29.xml"/><Relationship Id="rId5" Type="http://schemas.openxmlformats.org/officeDocument/2006/relationships/hyperlink" Target="https://www.ecfr.gov/current/title-2/subtitle-A/chapter-I/part-180" TargetMode="External"/><Relationship Id="rId4" Type="http://schemas.openxmlformats.org/officeDocument/2006/relationships/hyperlink" Target="https://www.ecfr.gov/current/title-2/subtitle-B/chapter-III/part-376" TargetMode="Externa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0.xml"/><Relationship Id="rId1" Type="http://schemas.openxmlformats.org/officeDocument/2006/relationships/tags" Target="../tags/tag3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0.xml"/><Relationship Id="rId1" Type="http://schemas.openxmlformats.org/officeDocument/2006/relationships/tags" Target="../tags/tag31.xml"/><Relationship Id="rId5" Type="http://schemas.openxmlformats.org/officeDocument/2006/relationships/hyperlink" Target="https://www.ecfr.gov/current/title-2/subtitle-A/chapter-I/part-180#180.800" TargetMode="External"/><Relationship Id="rId4" Type="http://schemas.openxmlformats.org/officeDocument/2006/relationships/hyperlink" Target="https://grants.nih.gov/grants/policy/nihgps/HTML5/section_4/4.1.6_debarment_and_suspension.htm" TargetMode="Externa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0.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0.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0.xml"/><Relationship Id="rId1" Type="http://schemas.openxmlformats.org/officeDocument/2006/relationships/tags" Target="../tags/tag3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0.xml"/><Relationship Id="rId1" Type="http://schemas.openxmlformats.org/officeDocument/2006/relationships/tags" Target="../tags/tag34.xml"/><Relationship Id="rId4" Type="http://schemas.openxmlformats.org/officeDocument/2006/relationships/hyperlink" Target="mailto:GrantsCompliance@nih.gov"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0.xml"/><Relationship Id="rId1" Type="http://schemas.openxmlformats.org/officeDocument/2006/relationships/tags" Target="../tags/tag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0.xml"/><Relationship Id="rId1" Type="http://schemas.openxmlformats.org/officeDocument/2006/relationships/tags" Target="../tags/tag8.xml"/><Relationship Id="rId4" Type="http://schemas.openxmlformats.org/officeDocument/2006/relationships/hyperlink" Target="https://www.ecfr.gov/current/title-2/part-200"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0.xml"/><Relationship Id="rId1" Type="http://schemas.openxmlformats.org/officeDocument/2006/relationships/tags" Target="../tags/tag9.xml"/><Relationship Id="rId5" Type="http://schemas.openxmlformats.org/officeDocument/2006/relationships/hyperlink" Target="https://www.ecfr.gov/current/title-2/subtitle-A/chapter-II/part-200#subpart-D" TargetMode="External"/><Relationship Id="rId4" Type="http://schemas.openxmlformats.org/officeDocument/2006/relationships/hyperlink" Target="https://www.ecfr.gov/current/title-2/subtitle-A/chapter-II/part-200#subpart-C"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0.xml"/><Relationship Id="rId1" Type="http://schemas.openxmlformats.org/officeDocument/2006/relationships/tags" Target="../tags/tag10.xml"/><Relationship Id="rId6" Type="http://schemas.openxmlformats.org/officeDocument/2006/relationships/hyperlink" Target="https://www.ecfr.gov/current/title-2/subtitle-A/chapter-II/part-200#Appendix-IX-to-Part-200" TargetMode="External"/><Relationship Id="rId5" Type="http://schemas.openxmlformats.org/officeDocument/2006/relationships/hyperlink" Target="https://www.ecfr.gov/current/title-2/subtitle-A/chapter-II/part-200#Appendix-VIII-to-Part-200" TargetMode="External"/><Relationship Id="rId4" Type="http://schemas.openxmlformats.org/officeDocument/2006/relationships/hyperlink" Target="https://www.ecfr.gov/current/title-2/subtitle-A/chapter-II/part-200#subpart-E"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0.xml"/><Relationship Id="rId1" Type="http://schemas.openxmlformats.org/officeDocument/2006/relationships/tags" Target="../tags/tag11.xml"/><Relationship Id="rId5" Type="http://schemas.openxmlformats.org/officeDocument/2006/relationships/hyperlink" Target="https://grants.nih.gov/grants/policy/nihgps/HTML5/section_8/8.4.3_audit.htm?Highlight=audit" TargetMode="External"/><Relationship Id="rId4" Type="http://schemas.openxmlformats.org/officeDocument/2006/relationships/hyperlink" Target="https://www.ecfr.gov/current/title-2/subtitle-A/chapter-II/part-200#subpart-F"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0.xml"/><Relationship Id="rId1" Type="http://schemas.openxmlformats.org/officeDocument/2006/relationships/tags" Target="../tags/tag12.xml"/><Relationship Id="rId6" Type="http://schemas.openxmlformats.org/officeDocument/2006/relationships/hyperlink" Target="https://www.ecfr.gov/current/title-2/subtitle-A/chapter-II/part-200/subpart-F/subject-group-ECFRfd0932e473d10ba/section-200.507" TargetMode="External"/><Relationship Id="rId5" Type="http://schemas.openxmlformats.org/officeDocument/2006/relationships/hyperlink" Target="https://grants.nih.gov/grants/policy/nihgps/html5/section_8/8.4.3_audit.htm" TargetMode="External"/><Relationship Id="rId4" Type="http://schemas.openxmlformats.org/officeDocument/2006/relationships/hyperlink" Target="https://www.ecfr.gov/current/title-2/subtitle-A/chapter-II/part-200/subpart-F/subject-group-ECFRfd0932e473d10ba/section-200.5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a:extLst>
              <a:ext uri="{C183D7F6-B498-43B3-948B-1728B52AA6E4}">
                <adec:decorative xmlns:adec="http://schemas.microsoft.com/office/drawing/2017/decorative" val="1"/>
              </a:ext>
            </a:extLst>
          </p:cNvPr>
          <p:cNvSpPr>
            <a:spLocks noGrp="1" noChangeArrowheads="1"/>
          </p:cNvSpPr>
          <p:nvPr>
            <p:ph type="ctrTitle"/>
          </p:nvPr>
        </p:nvSpPr>
        <p:spPr/>
        <p:txBody>
          <a:bodyPr>
            <a:normAutofit fontScale="90000"/>
          </a:bodyPr>
          <a:lstStyle/>
          <a:p>
            <a:r>
              <a:rPr lang="en-US" b="1"/>
              <a:t>Common Compliance Pitfalls and Strategies for Success</a:t>
            </a:r>
          </a:p>
        </p:txBody>
      </p:sp>
      <p:sp>
        <p:nvSpPr>
          <p:cNvPr id="8" name="Rectangle 7"/>
          <p:cNvSpPr/>
          <p:nvPr/>
        </p:nvSpPr>
        <p:spPr>
          <a:xfrm>
            <a:off x="2866700" y="4654021"/>
            <a:ext cx="6481177" cy="518604"/>
          </a:xfrm>
          <a:prstGeom prst="rect">
            <a:avLst/>
          </a:prstGeom>
        </p:spPr>
        <p:txBody>
          <a:bodyPr wrap="square">
            <a:spAutoFit/>
          </a:bodyPr>
          <a:lstStyle/>
          <a:p>
            <a:pPr>
              <a:lnSpc>
                <a:spcPct val="90000"/>
              </a:lnSpc>
              <a:spcAft>
                <a:spcPts val="300"/>
              </a:spcAft>
            </a:pPr>
            <a:r>
              <a:rPr lang="en-US" sz="1400" b="1">
                <a:solidFill>
                  <a:srgbClr val="4B4B65"/>
                </a:solidFill>
                <a:latin typeface="Open Sans ExtraBold" panose="020B0906030804020204" pitchFamily="34" charset="0"/>
                <a:ea typeface="Open Sans ExtraBold" panose="020B0906030804020204" pitchFamily="34" charset="0"/>
                <a:cs typeface="Open Sans ExtraBold" panose="020B0906030804020204" pitchFamily="34" charset="0"/>
              </a:rPr>
              <a:t>Alesia Brody |</a:t>
            </a:r>
            <a:r>
              <a:rPr lang="en-US" sz="1400">
                <a:solidFill>
                  <a:srgbClr val="4B4B65"/>
                </a:solidFill>
                <a:latin typeface="Open Sans ExtraBold" panose="020B0906030804020204" pitchFamily="34" charset="0"/>
                <a:ea typeface="Open Sans ExtraBold" panose="020B0906030804020204" pitchFamily="34" charset="0"/>
                <a:cs typeface="Open Sans ExtraBold" panose="020B0906030804020204" pitchFamily="34" charset="0"/>
              </a:rPr>
              <a:t> Assistant Grants Compliance Officer</a:t>
            </a:r>
          </a:p>
          <a:p>
            <a:pPr>
              <a:lnSpc>
                <a:spcPct val="90000"/>
              </a:lnSpc>
              <a:spcAft>
                <a:spcPts val="300"/>
              </a:spcAft>
            </a:pPr>
            <a:r>
              <a:rPr lang="en-US" sz="1400" b="1">
                <a:solidFill>
                  <a:srgbClr val="4B4B65"/>
                </a:solidFill>
                <a:latin typeface="Open Sans ExtraBold" panose="020B0906030804020204" pitchFamily="34" charset="0"/>
                <a:ea typeface="Open Sans ExtraBold" panose="020B0906030804020204" pitchFamily="34" charset="0"/>
                <a:cs typeface="Open Sans ExtraBold" panose="020B0906030804020204" pitchFamily="34" charset="0"/>
              </a:rPr>
              <a:t>Brian Sass-Hurst | </a:t>
            </a:r>
            <a:r>
              <a:rPr lang="en-US" sz="1400">
                <a:solidFill>
                  <a:srgbClr val="4B4B65"/>
                </a:solidFill>
                <a:latin typeface="Open Sans ExtraBold" panose="020B0906030804020204" pitchFamily="34" charset="0"/>
                <a:ea typeface="Open Sans ExtraBold" panose="020B0906030804020204" pitchFamily="34" charset="0"/>
                <a:cs typeface="Open Sans ExtraBold" panose="020B0906030804020204" pitchFamily="34" charset="0"/>
              </a:rPr>
              <a:t>Assistant Grants Compliance Officer</a:t>
            </a:r>
            <a:endParaRPr lang="en-US" sz="1400" b="1">
              <a:solidFill>
                <a:srgbClr val="4B4B65"/>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AE5D28F-4178-47AC-9C1A-62AE802646DD}"/>
              </a:ext>
            </a:extLst>
          </p:cNvPr>
          <p:cNvSpPr>
            <a:spLocks noGrp="1"/>
          </p:cNvSpPr>
          <p:nvPr>
            <p:ph type="title"/>
          </p:nvPr>
        </p:nvSpPr>
        <p:spPr>
          <a:xfrm>
            <a:off x="1367204" y="21772"/>
            <a:ext cx="10515600" cy="1325563"/>
          </a:xfrm>
        </p:spPr>
        <p:txBody>
          <a:bodyPr>
            <a:noAutofit/>
          </a:bodyPr>
          <a:lstStyle/>
          <a:p>
            <a:r>
              <a:rPr lang="en-US" sz="4400"/>
              <a:t>Summary of Audit Requirements</a:t>
            </a:r>
          </a:p>
        </p:txBody>
      </p:sp>
      <p:sp>
        <p:nvSpPr>
          <p:cNvPr id="2" name="Slide Number Placeholder 1">
            <a:extLst>
              <a:ext uri="{FF2B5EF4-FFF2-40B4-BE49-F238E27FC236}">
                <a16:creationId xmlns:a16="http://schemas.microsoft.com/office/drawing/2014/main" id="{0F141A92-313D-6FA4-E62D-FB7BAB8B749C}"/>
              </a:ext>
            </a:extLst>
          </p:cNvPr>
          <p:cNvSpPr>
            <a:spLocks noGrp="1"/>
          </p:cNvSpPr>
          <p:nvPr>
            <p:ph type="sldNum" sz="quarter" idx="12"/>
          </p:nvPr>
        </p:nvSpPr>
        <p:spPr>
          <a:xfrm>
            <a:off x="8656320" y="6356352"/>
            <a:ext cx="2743200" cy="365125"/>
          </a:xfrm>
        </p:spPr>
        <p:txBody>
          <a:bodyPr/>
          <a:lstStyle/>
          <a:p>
            <a:pPr>
              <a:defRPr/>
            </a:pPr>
            <a:fld id="{8C91B603-FD84-4A6A-BB1C-EF8827F83E64}" type="slidenum">
              <a:rPr lang="en-US" smtClean="0"/>
              <a:pPr>
                <a:defRPr/>
              </a:pPr>
              <a:t>10</a:t>
            </a:fld>
            <a:endParaRPr lang="en-US"/>
          </a:p>
        </p:txBody>
      </p:sp>
      <p:graphicFrame>
        <p:nvGraphicFramePr>
          <p:cNvPr id="3" name="Table 4">
            <a:extLst>
              <a:ext uri="{FF2B5EF4-FFF2-40B4-BE49-F238E27FC236}">
                <a16:creationId xmlns:a16="http://schemas.microsoft.com/office/drawing/2014/main" id="{AC18B4E3-FCC8-B979-718B-8FD9CFB89B0B}"/>
              </a:ext>
            </a:extLst>
          </p:cNvPr>
          <p:cNvGraphicFramePr>
            <a:graphicFrameLocks noGrp="1"/>
          </p:cNvGraphicFramePr>
          <p:nvPr>
            <p:extLst>
              <p:ext uri="{D42A27DB-BD31-4B8C-83A1-F6EECF244321}">
                <p14:modId xmlns:p14="http://schemas.microsoft.com/office/powerpoint/2010/main" val="4202849585"/>
              </p:ext>
            </p:extLst>
          </p:nvPr>
        </p:nvGraphicFramePr>
        <p:xfrm>
          <a:off x="381001" y="1219201"/>
          <a:ext cx="11501802" cy="5029202"/>
        </p:xfrm>
        <a:graphic>
          <a:graphicData uri="http://schemas.openxmlformats.org/drawingml/2006/table">
            <a:tbl>
              <a:tblPr firstRow="1" bandRow="1">
                <a:tableStyleId>{5C22544A-7EE6-4342-B048-85BDC9FD1C3A}</a:tableStyleId>
              </a:tblPr>
              <a:tblGrid>
                <a:gridCol w="2895599">
                  <a:extLst>
                    <a:ext uri="{9D8B030D-6E8A-4147-A177-3AD203B41FA5}">
                      <a16:colId xmlns:a16="http://schemas.microsoft.com/office/drawing/2014/main" val="3639649126"/>
                    </a:ext>
                  </a:extLst>
                </a:gridCol>
                <a:gridCol w="3505200">
                  <a:extLst>
                    <a:ext uri="{9D8B030D-6E8A-4147-A177-3AD203B41FA5}">
                      <a16:colId xmlns:a16="http://schemas.microsoft.com/office/drawing/2014/main" val="2728371068"/>
                    </a:ext>
                  </a:extLst>
                </a:gridCol>
                <a:gridCol w="5101003">
                  <a:extLst>
                    <a:ext uri="{9D8B030D-6E8A-4147-A177-3AD203B41FA5}">
                      <a16:colId xmlns:a16="http://schemas.microsoft.com/office/drawing/2014/main" val="672770884"/>
                    </a:ext>
                  </a:extLst>
                </a:gridCol>
              </a:tblGrid>
              <a:tr h="579188">
                <a:tc>
                  <a:txBody>
                    <a:bodyPr/>
                    <a:lstStyle/>
                    <a:p>
                      <a:pPr marL="0" marR="0" algn="ctr">
                        <a:spcBef>
                          <a:spcPts val="600"/>
                        </a:spcBef>
                        <a:spcAft>
                          <a:spcPts val="600"/>
                        </a:spcAft>
                      </a:pPr>
                      <a:r>
                        <a:rPr lang="en-US" sz="2000" b="1">
                          <a:effectLst/>
                          <a:latin typeface="Open Sans Light" panose="020B0306030504020204" pitchFamily="34" charset="0"/>
                          <a:ea typeface="Open Sans Light" panose="020B0306030504020204" pitchFamily="34" charset="0"/>
                          <a:cs typeface="Open Sans Light" panose="020B0306030504020204" pitchFamily="34" charset="0"/>
                        </a:rPr>
                        <a:t>Recipient Type</a:t>
                      </a:r>
                      <a:endParaRPr lang="en-US" sz="2000" b="1" i="1">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73025" marR="73025" marT="36830" marB="36830" anchor="ctr"/>
                </a:tc>
                <a:tc>
                  <a:txBody>
                    <a:bodyPr/>
                    <a:lstStyle/>
                    <a:p>
                      <a:pPr marL="0" marR="0" algn="ctr">
                        <a:spcBef>
                          <a:spcPts val="600"/>
                        </a:spcBef>
                        <a:spcAft>
                          <a:spcPts val="600"/>
                        </a:spcAft>
                      </a:pPr>
                      <a:r>
                        <a:rPr lang="en-US" sz="2000" b="1">
                          <a:effectLst/>
                          <a:latin typeface="Open Sans Light" panose="020B0306030504020204" pitchFamily="34" charset="0"/>
                          <a:ea typeface="Open Sans Light" panose="020B0306030504020204" pitchFamily="34" charset="0"/>
                          <a:cs typeface="Open Sans Light" panose="020B0306030504020204" pitchFamily="34" charset="0"/>
                        </a:rPr>
                        <a:t>Source of Audit Requirement</a:t>
                      </a:r>
                      <a:endParaRPr lang="en-US" sz="2000" b="1" i="1">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73025" marR="73025" marT="36830" marB="36830" anchor="ctr"/>
                </a:tc>
                <a:tc>
                  <a:txBody>
                    <a:bodyPr/>
                    <a:lstStyle/>
                    <a:p>
                      <a:pPr marL="0" marR="0" algn="ctr">
                        <a:spcBef>
                          <a:spcPts val="600"/>
                        </a:spcBef>
                        <a:spcAft>
                          <a:spcPts val="600"/>
                        </a:spcAft>
                      </a:pPr>
                      <a:r>
                        <a:rPr lang="en-US" sz="2000" b="1">
                          <a:effectLst/>
                          <a:latin typeface="Open Sans Light" panose="020B0306030504020204" pitchFamily="34" charset="0"/>
                          <a:ea typeface="Open Sans Light" panose="020B0306030504020204" pitchFamily="34" charset="0"/>
                          <a:cs typeface="Open Sans Light" panose="020B0306030504020204" pitchFamily="34" charset="0"/>
                        </a:rPr>
                        <a:t>Where to Submit Audit Reports</a:t>
                      </a:r>
                    </a:p>
                  </a:txBody>
                  <a:tcPr marL="73025" marR="73025" marT="36830" marB="36830" anchor="ctr"/>
                </a:tc>
                <a:extLst>
                  <a:ext uri="{0D108BD9-81ED-4DB2-BD59-A6C34878D82A}">
                    <a16:rowId xmlns:a16="http://schemas.microsoft.com/office/drawing/2014/main" val="4181171770"/>
                  </a:ext>
                </a:extLst>
              </a:tr>
              <a:tr h="741669">
                <a:tc>
                  <a:txBody>
                    <a:bodyPr/>
                    <a:lstStyle/>
                    <a:p>
                      <a:pPr marL="0" marR="0" algn="ctr">
                        <a:spcBef>
                          <a:spcPts val="600"/>
                        </a:spcBef>
                        <a:spcAft>
                          <a:spcPts val="600"/>
                        </a:spcAft>
                      </a:pP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State &amp; Local Governments</a:t>
                      </a:r>
                    </a:p>
                  </a:txBody>
                  <a:tcPr marL="73025" marR="73025" marT="36830" marB="36830"/>
                </a:tc>
                <a:tc>
                  <a:txBody>
                    <a:bodyPr/>
                    <a:lstStyle/>
                    <a:p>
                      <a:pPr marL="0" marR="0" algn="ctr">
                        <a:spcBef>
                          <a:spcPts val="600"/>
                        </a:spcBef>
                        <a:spcAft>
                          <a:spcPts val="600"/>
                        </a:spcAft>
                      </a:pP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2 CFR 200.501</a:t>
                      </a:r>
                    </a:p>
                  </a:txBody>
                  <a:tcPr marL="73025" marR="73025" marT="36830" marB="36830"/>
                </a:tc>
                <a:tc>
                  <a:txBody>
                    <a:bodyPr/>
                    <a:lstStyle/>
                    <a:p>
                      <a:pPr marL="0" marR="0">
                        <a:spcBef>
                          <a:spcPts val="600"/>
                        </a:spcBef>
                        <a:spcAft>
                          <a:spcPts val="600"/>
                        </a:spcAft>
                      </a:pPr>
                      <a:r>
                        <a:rPr lang="en-US" sz="1800" b="0" u="sng">
                          <a:effectLst/>
                          <a:latin typeface="Open Sans Light" panose="020B0306030504020204" pitchFamily="34" charset="0"/>
                          <a:ea typeface="Open Sans Light" panose="020B0306030504020204" pitchFamily="34" charset="0"/>
                          <a:cs typeface="Open Sans Light" panose="020B0306030504020204" pitchFamily="34" charset="0"/>
                          <a:hlinkClick r:id="rId4"/>
                        </a:rPr>
                        <a:t>Federal Audit Clearinghouse</a:t>
                      </a:r>
                      <a:b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b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(See contact information in </a:t>
                      </a:r>
                      <a:r>
                        <a:rPr lang="en-US" sz="1800" b="0">
                          <a:effectLst/>
                          <a:latin typeface="Open Sans Light" panose="020B0306030504020204" pitchFamily="34" charset="0"/>
                          <a:ea typeface="Open Sans Light" panose="020B0306030504020204" pitchFamily="34" charset="0"/>
                          <a:cs typeface="Open Sans Light" panose="020B0306030504020204" pitchFamily="34" charset="0"/>
                          <a:hlinkClick r:id="rId5"/>
                        </a:rPr>
                        <a:t>NIH GPS 20.2</a:t>
                      </a: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a:t>
                      </a:r>
                    </a:p>
                  </a:txBody>
                  <a:tcPr marL="73025" marR="73025" marT="36830" marB="36830"/>
                </a:tc>
                <a:extLst>
                  <a:ext uri="{0D108BD9-81ED-4DB2-BD59-A6C34878D82A}">
                    <a16:rowId xmlns:a16="http://schemas.microsoft.com/office/drawing/2014/main" val="2493514642"/>
                  </a:ext>
                </a:extLst>
              </a:tr>
              <a:tr h="741669">
                <a:tc>
                  <a:txBody>
                    <a:bodyPr/>
                    <a:lstStyle/>
                    <a:p>
                      <a:pPr marL="0" marR="0" algn="ctr">
                        <a:spcBef>
                          <a:spcPts val="600"/>
                        </a:spcBef>
                        <a:spcAft>
                          <a:spcPts val="600"/>
                        </a:spcAft>
                      </a:pP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Colleges &amp; Universities (IHEs)</a:t>
                      </a:r>
                    </a:p>
                  </a:txBody>
                  <a:tcPr marL="73025" marR="73025" marT="36830" marB="36830"/>
                </a:tc>
                <a:tc>
                  <a:txBody>
                    <a:bodyPr/>
                    <a:lstStyle/>
                    <a:p>
                      <a:pPr marL="0" marR="0" algn="ctr">
                        <a:spcBef>
                          <a:spcPts val="600"/>
                        </a:spcBef>
                        <a:spcAft>
                          <a:spcPts val="600"/>
                        </a:spcAft>
                      </a:pP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2 CFR 200.501</a:t>
                      </a:r>
                    </a:p>
                  </a:txBody>
                  <a:tcPr marL="73025" marR="73025" marT="36830" marB="36830"/>
                </a:tc>
                <a:tc>
                  <a:txBody>
                    <a:bodyPr/>
                    <a:lstStyle/>
                    <a:p>
                      <a:pPr marL="0" marR="0">
                        <a:spcBef>
                          <a:spcPts val="600"/>
                        </a:spcBef>
                        <a:spcAft>
                          <a:spcPts val="600"/>
                        </a:spcAft>
                      </a:pPr>
                      <a:r>
                        <a:rPr lang="en-US" sz="1800" b="0" u="sng">
                          <a:effectLst/>
                          <a:latin typeface="Open Sans Light" panose="020B0306030504020204" pitchFamily="34" charset="0"/>
                          <a:ea typeface="Open Sans Light" panose="020B0306030504020204" pitchFamily="34" charset="0"/>
                          <a:cs typeface="Open Sans Light" panose="020B0306030504020204" pitchFamily="34" charset="0"/>
                          <a:hlinkClick r:id="rId4"/>
                        </a:rPr>
                        <a:t>Federal Audit Clearinghouse</a:t>
                      </a:r>
                      <a:b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b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(See contact information in </a:t>
                      </a:r>
                      <a:r>
                        <a:rPr lang="en-US" sz="1800" b="0">
                          <a:effectLst/>
                          <a:latin typeface="Open Sans Light" panose="020B0306030504020204" pitchFamily="34" charset="0"/>
                          <a:ea typeface="Open Sans Light" panose="020B0306030504020204" pitchFamily="34" charset="0"/>
                          <a:cs typeface="Open Sans Light" panose="020B0306030504020204" pitchFamily="34" charset="0"/>
                          <a:hlinkClick r:id="rId5"/>
                        </a:rPr>
                        <a:t>NIH GPS 20.2</a:t>
                      </a: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a:t>
                      </a:r>
                    </a:p>
                  </a:txBody>
                  <a:tcPr marL="73025" marR="73025" marT="36830" marB="36830"/>
                </a:tc>
                <a:extLst>
                  <a:ext uri="{0D108BD9-81ED-4DB2-BD59-A6C34878D82A}">
                    <a16:rowId xmlns:a16="http://schemas.microsoft.com/office/drawing/2014/main" val="2166181568"/>
                  </a:ext>
                </a:extLst>
              </a:tr>
              <a:tr h="741669">
                <a:tc>
                  <a:txBody>
                    <a:bodyPr/>
                    <a:lstStyle/>
                    <a:p>
                      <a:pPr marL="0" marR="0" algn="ctr">
                        <a:spcBef>
                          <a:spcPts val="600"/>
                        </a:spcBef>
                        <a:spcAft>
                          <a:spcPts val="600"/>
                        </a:spcAft>
                      </a:pP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Non-Profits</a:t>
                      </a:r>
                    </a:p>
                  </a:txBody>
                  <a:tcPr marL="73025" marR="73025" marT="36830" marB="36830"/>
                </a:tc>
                <a:tc>
                  <a:txBody>
                    <a:bodyPr/>
                    <a:lstStyle/>
                    <a:p>
                      <a:pPr marL="0" marR="0" algn="ctr">
                        <a:spcBef>
                          <a:spcPts val="600"/>
                        </a:spcBef>
                        <a:spcAft>
                          <a:spcPts val="600"/>
                        </a:spcAft>
                      </a:pP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2 CFR 200.501</a:t>
                      </a:r>
                    </a:p>
                  </a:txBody>
                  <a:tcPr marL="73025" marR="73025" marT="36830" marB="36830"/>
                </a:tc>
                <a:tc>
                  <a:txBody>
                    <a:bodyPr/>
                    <a:lstStyle/>
                    <a:p>
                      <a:pPr marL="0" marR="0">
                        <a:spcBef>
                          <a:spcPts val="600"/>
                        </a:spcBef>
                        <a:spcAft>
                          <a:spcPts val="600"/>
                        </a:spcAft>
                      </a:pPr>
                      <a:r>
                        <a:rPr lang="en-US" sz="1800" b="0" u="sng">
                          <a:effectLst/>
                          <a:latin typeface="Open Sans Light" panose="020B0306030504020204" pitchFamily="34" charset="0"/>
                          <a:ea typeface="Open Sans Light" panose="020B0306030504020204" pitchFamily="34" charset="0"/>
                          <a:cs typeface="Open Sans Light" panose="020B0306030504020204" pitchFamily="34" charset="0"/>
                          <a:hlinkClick r:id="rId4"/>
                        </a:rPr>
                        <a:t>Federal Audit Clearinghouse</a:t>
                      </a:r>
                      <a:b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b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(See contact information in </a:t>
                      </a:r>
                      <a:r>
                        <a:rPr lang="en-US" sz="1800" b="0">
                          <a:effectLst/>
                          <a:latin typeface="Open Sans Light" panose="020B0306030504020204" pitchFamily="34" charset="0"/>
                          <a:ea typeface="Open Sans Light" panose="020B0306030504020204" pitchFamily="34" charset="0"/>
                          <a:cs typeface="Open Sans Light" panose="020B0306030504020204" pitchFamily="34" charset="0"/>
                          <a:hlinkClick r:id="rId5"/>
                        </a:rPr>
                        <a:t>NIH GPS 20.2</a:t>
                      </a: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a:t>
                      </a:r>
                    </a:p>
                  </a:txBody>
                  <a:tcPr marL="73025" marR="73025" marT="36830" marB="36830"/>
                </a:tc>
                <a:extLst>
                  <a:ext uri="{0D108BD9-81ED-4DB2-BD59-A6C34878D82A}">
                    <a16:rowId xmlns:a16="http://schemas.microsoft.com/office/drawing/2014/main" val="832070072"/>
                  </a:ext>
                </a:extLst>
              </a:tr>
              <a:tr h="741669">
                <a:tc>
                  <a:txBody>
                    <a:bodyPr/>
                    <a:lstStyle/>
                    <a:p>
                      <a:pPr marL="0" marR="0" algn="ctr">
                        <a:spcBef>
                          <a:spcPts val="600"/>
                        </a:spcBef>
                        <a:spcAft>
                          <a:spcPts val="600"/>
                        </a:spcAft>
                      </a:pP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Hospitals</a:t>
                      </a:r>
                    </a:p>
                  </a:txBody>
                  <a:tcPr marL="73025" marR="73025" marT="36830" marB="36830"/>
                </a:tc>
                <a:tc>
                  <a:txBody>
                    <a:bodyPr/>
                    <a:lstStyle/>
                    <a:p>
                      <a:pPr marL="0" marR="0" algn="ctr">
                        <a:spcBef>
                          <a:spcPts val="600"/>
                        </a:spcBef>
                        <a:spcAft>
                          <a:spcPts val="600"/>
                        </a:spcAft>
                      </a:pP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2 CFR 200.501</a:t>
                      </a:r>
                    </a:p>
                  </a:txBody>
                  <a:tcPr marL="73025" marR="73025" marT="36830" marB="36830"/>
                </a:tc>
                <a:tc>
                  <a:txBody>
                    <a:bodyPr/>
                    <a:lstStyle/>
                    <a:p>
                      <a:pPr marL="0" marR="0" lvl="0" indent="0" algn="l" defTabSz="685800" rtl="0" eaLnBrk="1" fontAlgn="auto" latinLnBrk="0" hangingPunct="1">
                        <a:lnSpc>
                          <a:spcPct val="100000"/>
                        </a:lnSpc>
                        <a:spcBef>
                          <a:spcPts val="600"/>
                        </a:spcBef>
                        <a:spcAft>
                          <a:spcPts val="600"/>
                        </a:spcAft>
                        <a:buClrTx/>
                        <a:buSzTx/>
                        <a:buFontTx/>
                        <a:buNone/>
                        <a:tabLst/>
                        <a:defRPr/>
                      </a:pPr>
                      <a:r>
                        <a:rPr lang="en-US" sz="1800" b="0" u="sng">
                          <a:effectLst/>
                          <a:latin typeface="Open Sans Light" panose="020B0306030504020204" pitchFamily="34" charset="0"/>
                          <a:ea typeface="Open Sans Light" panose="020B0306030504020204" pitchFamily="34" charset="0"/>
                          <a:cs typeface="Open Sans Light" panose="020B0306030504020204" pitchFamily="34" charset="0"/>
                          <a:hlinkClick r:id="rId4"/>
                        </a:rPr>
                        <a:t>Federal Audit Clearinghouse</a:t>
                      </a:r>
                      <a:b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b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(See contact information in </a:t>
                      </a:r>
                      <a:r>
                        <a:rPr lang="en-US" sz="1800" b="0">
                          <a:effectLst/>
                          <a:latin typeface="Open Sans Light" panose="020B0306030504020204" pitchFamily="34" charset="0"/>
                          <a:ea typeface="Open Sans Light" panose="020B0306030504020204" pitchFamily="34" charset="0"/>
                          <a:cs typeface="Open Sans Light" panose="020B0306030504020204" pitchFamily="34" charset="0"/>
                          <a:hlinkClick r:id="rId5"/>
                        </a:rPr>
                        <a:t>NIH GPS 20.2</a:t>
                      </a: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a:t>
                      </a:r>
                    </a:p>
                  </a:txBody>
                  <a:tcPr marL="73025" marR="73025" marT="36830" marB="36830"/>
                </a:tc>
                <a:extLst>
                  <a:ext uri="{0D108BD9-81ED-4DB2-BD59-A6C34878D82A}">
                    <a16:rowId xmlns:a16="http://schemas.microsoft.com/office/drawing/2014/main" val="2379375162"/>
                  </a:ext>
                </a:extLst>
              </a:tr>
              <a:tr h="741669">
                <a:tc>
                  <a:txBody>
                    <a:bodyPr/>
                    <a:lstStyle/>
                    <a:p>
                      <a:pPr marL="0" marR="0" algn="ctr">
                        <a:spcBef>
                          <a:spcPts val="600"/>
                        </a:spcBef>
                        <a:spcAft>
                          <a:spcPts val="600"/>
                        </a:spcAft>
                      </a:pP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For-Profits </a:t>
                      </a:r>
                    </a:p>
                  </a:txBody>
                  <a:tcPr marL="73025" marR="73025" marT="36830" marB="36830"/>
                </a:tc>
                <a:tc>
                  <a:txBody>
                    <a:bodyPr/>
                    <a:lstStyle/>
                    <a:p>
                      <a:pPr marL="0" marR="0" algn="ctr">
                        <a:spcBef>
                          <a:spcPts val="600"/>
                        </a:spcBef>
                        <a:spcAft>
                          <a:spcPts val="600"/>
                        </a:spcAft>
                      </a:pP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2 CFR 200.501</a:t>
                      </a:r>
                    </a:p>
                  </a:txBody>
                  <a:tcPr marL="73025" marR="73025" marT="36830" marB="36830"/>
                </a:tc>
                <a:tc>
                  <a:txBody>
                    <a:bodyPr/>
                    <a:lstStyle/>
                    <a:p>
                      <a:pPr marL="0" marR="0">
                        <a:spcBef>
                          <a:spcPts val="600"/>
                        </a:spcBef>
                        <a:spcAft>
                          <a:spcPts val="600"/>
                        </a:spcAft>
                      </a:pPr>
                      <a:r>
                        <a:rPr lang="en-US" sz="1800" b="0" u="sng">
                          <a:effectLst/>
                          <a:latin typeface="Open Sans Light" panose="020B0306030504020204" pitchFamily="34" charset="0"/>
                          <a:ea typeface="Open Sans Light" panose="020B0306030504020204" pitchFamily="34" charset="0"/>
                          <a:cs typeface="Open Sans Light" panose="020B0306030504020204" pitchFamily="34" charset="0"/>
                          <a:hlinkClick r:id="rId5"/>
                        </a:rPr>
                        <a:t>Audit Resolution Division</a:t>
                      </a:r>
                      <a:b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b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(See contact information in </a:t>
                      </a:r>
                      <a:r>
                        <a:rPr lang="en-US" sz="1800" b="0">
                          <a:effectLst/>
                          <a:latin typeface="Open Sans Light" panose="020B0306030504020204" pitchFamily="34" charset="0"/>
                          <a:ea typeface="Open Sans Light" panose="020B0306030504020204" pitchFamily="34" charset="0"/>
                          <a:cs typeface="Open Sans Light" panose="020B0306030504020204" pitchFamily="34" charset="0"/>
                          <a:hlinkClick r:id="rId5"/>
                        </a:rPr>
                        <a:t>NIH GPS 20.2</a:t>
                      </a: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a:t>
                      </a:r>
                    </a:p>
                  </a:txBody>
                  <a:tcPr marL="73025" marR="73025" marT="36830" marB="36830"/>
                </a:tc>
                <a:extLst>
                  <a:ext uri="{0D108BD9-81ED-4DB2-BD59-A6C34878D82A}">
                    <a16:rowId xmlns:a16="http://schemas.microsoft.com/office/drawing/2014/main" val="1115532317"/>
                  </a:ext>
                </a:extLst>
              </a:tr>
              <a:tr h="741669">
                <a:tc>
                  <a:txBody>
                    <a:bodyPr/>
                    <a:lstStyle/>
                    <a:p>
                      <a:pPr marL="0" marR="0" algn="ctr">
                        <a:spcBef>
                          <a:spcPts val="600"/>
                        </a:spcBef>
                        <a:spcAft>
                          <a:spcPts val="600"/>
                        </a:spcAft>
                      </a:pP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Foreign Organizations</a:t>
                      </a:r>
                    </a:p>
                  </a:txBody>
                  <a:tcPr marL="73025" marR="73025" marT="36830" marB="36830"/>
                </a:tc>
                <a:tc>
                  <a:txBody>
                    <a:bodyPr/>
                    <a:lstStyle/>
                    <a:p>
                      <a:pPr algn="ctr">
                        <a:spcBef>
                          <a:spcPts val="600"/>
                        </a:spcBef>
                        <a:spcAft>
                          <a:spcPts val="600"/>
                        </a:spcAft>
                      </a:pPr>
                      <a:r>
                        <a:rPr lang="en-US" sz="1800" b="0" u="sng">
                          <a:effectLst/>
                          <a:latin typeface="Open Sans Light" panose="020B0306030504020204" pitchFamily="34" charset="0"/>
                          <a:ea typeface="Open Sans Light" panose="020B0306030504020204" pitchFamily="34" charset="0"/>
                          <a:cs typeface="Open Sans Light" panose="020B0306030504020204" pitchFamily="34" charset="0"/>
                          <a:hlinkClick r:id="rId6"/>
                        </a:rPr>
                        <a:t>NIH Grants Policy Statement</a:t>
                      </a:r>
                      <a:r>
                        <a:rPr lang="en-US" sz="1400" b="0">
                          <a:effectLst/>
                          <a:latin typeface="Open Sans Light" panose="020B0306030504020204" pitchFamily="34" charset="0"/>
                          <a:ea typeface="Open Sans Light" panose="020B0306030504020204" pitchFamily="34" charset="0"/>
                          <a:cs typeface="Open Sans Light" panose="020B0306030504020204" pitchFamily="34" charset="0"/>
                          <a:hlinkClick r:id="rId6"/>
                        </a:rPr>
                        <a:t> </a:t>
                      </a:r>
                      <a:r>
                        <a:rPr lang="en-US" sz="1800" b="0">
                          <a:effectLst/>
                          <a:latin typeface="Open Sans Light" panose="020B0306030504020204" pitchFamily="34" charset="0"/>
                          <a:ea typeface="Open Sans Light" panose="020B0306030504020204" pitchFamily="34" charset="0"/>
                          <a:cs typeface="Open Sans Light" panose="020B0306030504020204" pitchFamily="34" charset="0"/>
                          <a:hlinkClick r:id="rId6"/>
                        </a:rPr>
                        <a:t> </a:t>
                      </a:r>
                      <a:b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b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(same as For-Profits)</a:t>
                      </a:r>
                    </a:p>
                  </a:txBody>
                  <a:tcPr marL="73025" marR="73025" marT="36830" marB="36830"/>
                </a:tc>
                <a:tc>
                  <a:txBody>
                    <a:bodyPr/>
                    <a:lstStyle/>
                    <a:p>
                      <a:pPr marL="0" marR="0">
                        <a:spcBef>
                          <a:spcPts val="600"/>
                        </a:spcBef>
                        <a:spcAft>
                          <a:spcPts val="600"/>
                        </a:spcAft>
                      </a:pPr>
                      <a:r>
                        <a:rPr lang="en-US" sz="1800" b="0" u="sng">
                          <a:effectLst/>
                          <a:latin typeface="Open Sans Light" panose="020B0306030504020204" pitchFamily="34" charset="0"/>
                          <a:ea typeface="Open Sans Light" panose="020B0306030504020204" pitchFamily="34" charset="0"/>
                          <a:cs typeface="Open Sans Light" panose="020B0306030504020204" pitchFamily="34" charset="0"/>
                          <a:hlinkClick r:id="rId5"/>
                        </a:rPr>
                        <a:t>Audit Resolution Division</a:t>
                      </a:r>
                      <a:b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b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(See contact information in </a:t>
                      </a:r>
                      <a:r>
                        <a:rPr lang="en-US" sz="1800" b="0">
                          <a:effectLst/>
                          <a:latin typeface="Open Sans Light" panose="020B0306030504020204" pitchFamily="34" charset="0"/>
                          <a:ea typeface="Open Sans Light" panose="020B0306030504020204" pitchFamily="34" charset="0"/>
                          <a:cs typeface="Open Sans Light" panose="020B0306030504020204" pitchFamily="34" charset="0"/>
                          <a:hlinkClick r:id="rId5"/>
                        </a:rPr>
                        <a:t>NIH GPS 20.2</a:t>
                      </a: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a:t>
                      </a:r>
                    </a:p>
                  </a:txBody>
                  <a:tcPr marL="73025" marR="73025" marT="36830" marB="36830"/>
                </a:tc>
                <a:extLst>
                  <a:ext uri="{0D108BD9-81ED-4DB2-BD59-A6C34878D82A}">
                    <a16:rowId xmlns:a16="http://schemas.microsoft.com/office/drawing/2014/main" val="151022504"/>
                  </a:ext>
                </a:extLst>
              </a:tr>
            </a:tbl>
          </a:graphicData>
        </a:graphic>
      </p:graphicFrame>
    </p:spTree>
    <p:custDataLst>
      <p:tags r:id="rId1"/>
    </p:custDataLst>
    <p:extLst>
      <p:ext uri="{BB962C8B-B14F-4D97-AF65-F5344CB8AC3E}">
        <p14:creationId xmlns:p14="http://schemas.microsoft.com/office/powerpoint/2010/main" val="1783568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9628E3-5E34-4F5D-A1D3-BB2EB6BF0FEE}"/>
              </a:ext>
            </a:extLst>
          </p:cNvPr>
          <p:cNvSpPr>
            <a:spLocks noGrp="1"/>
          </p:cNvSpPr>
          <p:nvPr>
            <p:ph type="title"/>
          </p:nvPr>
        </p:nvSpPr>
        <p:spPr>
          <a:xfrm>
            <a:off x="609600" y="-228600"/>
            <a:ext cx="10515600" cy="1325563"/>
          </a:xfrm>
        </p:spPr>
        <p:txBody>
          <a:bodyPr>
            <a:noAutofit/>
          </a:bodyPr>
          <a:lstStyle/>
          <a:p>
            <a:r>
              <a:rPr lang="en-US" sz="3600"/>
              <a:t>Summary of Federal Requirement References</a:t>
            </a:r>
          </a:p>
        </p:txBody>
      </p:sp>
      <p:graphicFrame>
        <p:nvGraphicFramePr>
          <p:cNvPr id="8" name="Table 7" descr="Table summarizing Federal Requirement References for different types of recipients.&#10;Screen readable version of table available at https://grants.nih.gov/policy/compliance.htm. ">
            <a:extLst>
              <a:ext uri="{FF2B5EF4-FFF2-40B4-BE49-F238E27FC236}">
                <a16:creationId xmlns:a16="http://schemas.microsoft.com/office/drawing/2014/main" id="{A15100BD-F5FD-4923-B633-457C15584E16}"/>
              </a:ext>
            </a:extLst>
          </p:cNvPr>
          <p:cNvGraphicFramePr>
            <a:graphicFrameLocks noGrp="1"/>
          </p:cNvGraphicFramePr>
          <p:nvPr>
            <p:extLst>
              <p:ext uri="{D42A27DB-BD31-4B8C-83A1-F6EECF244321}">
                <p14:modId xmlns:p14="http://schemas.microsoft.com/office/powerpoint/2010/main" val="1188734976"/>
              </p:ext>
            </p:extLst>
          </p:nvPr>
        </p:nvGraphicFramePr>
        <p:xfrm>
          <a:off x="228600" y="685800"/>
          <a:ext cx="11658599" cy="5637553"/>
        </p:xfrm>
        <a:graphic>
          <a:graphicData uri="http://schemas.openxmlformats.org/drawingml/2006/table">
            <a:tbl>
              <a:tblPr firstRow="1" bandRow="1" bandCol="1">
                <a:tableStyleId>{69012ECD-51FC-41F1-AA8D-1B2483CD663E}</a:tableStyleId>
              </a:tblPr>
              <a:tblGrid>
                <a:gridCol w="2352860">
                  <a:extLst>
                    <a:ext uri="{9D8B030D-6E8A-4147-A177-3AD203B41FA5}">
                      <a16:colId xmlns:a16="http://schemas.microsoft.com/office/drawing/2014/main" val="20000"/>
                    </a:ext>
                  </a:extLst>
                </a:gridCol>
                <a:gridCol w="3438340">
                  <a:extLst>
                    <a:ext uri="{9D8B030D-6E8A-4147-A177-3AD203B41FA5}">
                      <a16:colId xmlns:a16="http://schemas.microsoft.com/office/drawing/2014/main" val="20001"/>
                    </a:ext>
                  </a:extLst>
                </a:gridCol>
                <a:gridCol w="3087973">
                  <a:extLst>
                    <a:ext uri="{9D8B030D-6E8A-4147-A177-3AD203B41FA5}">
                      <a16:colId xmlns:a16="http://schemas.microsoft.com/office/drawing/2014/main" val="20002"/>
                    </a:ext>
                  </a:extLst>
                </a:gridCol>
                <a:gridCol w="2779426">
                  <a:extLst>
                    <a:ext uri="{9D8B030D-6E8A-4147-A177-3AD203B41FA5}">
                      <a16:colId xmlns:a16="http://schemas.microsoft.com/office/drawing/2014/main" val="3685372864"/>
                    </a:ext>
                  </a:extLst>
                </a:gridCol>
              </a:tblGrid>
              <a:tr h="113644">
                <a:tc gridSpan="3">
                  <a:txBody>
                    <a:bodyPr/>
                    <a:lstStyle/>
                    <a:p>
                      <a:pPr marL="0" marR="0" lvl="0" algn="ctr">
                        <a:spcBef>
                          <a:spcPts val="400"/>
                        </a:spcBef>
                        <a:spcAft>
                          <a:spcPts val="400"/>
                        </a:spcAft>
                      </a:pPr>
                      <a:endParaRPr lang="en-US" sz="100" b="0" i="1">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73025" marR="73025" marT="36830" marB="36830" anchor="b"/>
                </a:tc>
                <a:tc hMerge="1">
                  <a:txBody>
                    <a:bodyPr/>
                    <a:lstStyle/>
                    <a:p>
                      <a:pPr marL="0" marR="0" algn="ctr">
                        <a:spcBef>
                          <a:spcPts val="400"/>
                        </a:spcBef>
                        <a:spcAft>
                          <a:spcPts val="400"/>
                        </a:spcAft>
                      </a:pPr>
                      <a:endParaRPr lang="en-US" sz="1600" b="1" i="1">
                        <a:effectLst/>
                        <a:latin typeface="Arial"/>
                        <a:ea typeface="Times New Roman"/>
                        <a:cs typeface="Times New Roman"/>
                      </a:endParaRPr>
                    </a:p>
                  </a:txBody>
                  <a:tcPr marL="73025" marR="73025" marT="36830" marB="36830"/>
                </a:tc>
                <a:tc hMerge="1">
                  <a:txBody>
                    <a:bodyPr/>
                    <a:lstStyle/>
                    <a:p>
                      <a:pPr marL="0" marR="0" algn="ctr">
                        <a:spcBef>
                          <a:spcPts val="400"/>
                        </a:spcBef>
                        <a:spcAft>
                          <a:spcPts val="400"/>
                        </a:spcAft>
                      </a:pPr>
                      <a:endParaRPr lang="en-US" sz="2000" b="1" i="1">
                        <a:effectLst/>
                        <a:latin typeface="Arial"/>
                        <a:ea typeface="Times New Roman"/>
                        <a:cs typeface="Times New Roman"/>
                      </a:endParaRPr>
                    </a:p>
                  </a:txBody>
                  <a:tcPr marL="73025" marR="73025" marT="36830" marB="36830" anchor="b"/>
                </a:tc>
                <a:tc>
                  <a:txBody>
                    <a:bodyPr/>
                    <a:lstStyle/>
                    <a:p>
                      <a:pPr marL="0" marR="0" lvl="0" algn="ctr">
                        <a:spcBef>
                          <a:spcPts val="400"/>
                        </a:spcBef>
                        <a:spcAft>
                          <a:spcPts val="400"/>
                        </a:spcAft>
                      </a:pPr>
                      <a:endParaRPr lang="en-US" sz="100" b="0" i="1">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73025" marR="73025" marT="36830" marB="36830" anchor="b"/>
                </a:tc>
                <a:extLst>
                  <a:ext uri="{0D108BD9-81ED-4DB2-BD59-A6C34878D82A}">
                    <a16:rowId xmlns:a16="http://schemas.microsoft.com/office/drawing/2014/main" val="10000"/>
                  </a:ext>
                </a:extLst>
              </a:tr>
              <a:tr h="674067">
                <a:tc>
                  <a:txBody>
                    <a:bodyPr/>
                    <a:lstStyle/>
                    <a:p>
                      <a:pPr marL="0" marR="0" algn="ctr">
                        <a:spcBef>
                          <a:spcPts val="400"/>
                        </a:spcBef>
                        <a:spcAft>
                          <a:spcPts val="400"/>
                        </a:spcAft>
                      </a:pPr>
                      <a:r>
                        <a:rPr lang="en-US" sz="2000" b="1">
                          <a:effectLst/>
                          <a:latin typeface="Open Sans Light" panose="020B0306030504020204" pitchFamily="34" charset="0"/>
                          <a:ea typeface="Open Sans Light" panose="020B0306030504020204" pitchFamily="34" charset="0"/>
                          <a:cs typeface="Open Sans Light" panose="020B0306030504020204" pitchFamily="34" charset="0"/>
                        </a:rPr>
                        <a:t>Recipient Type</a:t>
                      </a:r>
                      <a:endParaRPr lang="en-US" sz="2000" b="1" i="1">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73025" marR="73025" marT="36830" marB="36830" anchor="ctr"/>
                </a:tc>
                <a:tc>
                  <a:txBody>
                    <a:bodyPr/>
                    <a:lstStyle/>
                    <a:p>
                      <a:pPr marL="0" marR="0" algn="ctr">
                        <a:spcBef>
                          <a:spcPts val="400"/>
                        </a:spcBef>
                        <a:spcAft>
                          <a:spcPts val="400"/>
                        </a:spcAft>
                      </a:pPr>
                      <a:r>
                        <a:rPr lang="en-US" sz="2000" b="1">
                          <a:effectLst/>
                          <a:latin typeface="Open Sans Light" panose="020B0306030504020204" pitchFamily="34" charset="0"/>
                          <a:ea typeface="Open Sans Light" panose="020B0306030504020204" pitchFamily="34" charset="0"/>
                          <a:cs typeface="Open Sans Light" panose="020B0306030504020204" pitchFamily="34" charset="0"/>
                        </a:rPr>
                        <a:t>Administrative Requirements</a:t>
                      </a:r>
                      <a:endParaRPr lang="en-US" sz="2000" b="1" i="1">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73025" marR="73025" marT="36830" marB="36830" anchor="ctr"/>
                </a:tc>
                <a:tc>
                  <a:txBody>
                    <a:bodyPr/>
                    <a:lstStyle/>
                    <a:p>
                      <a:pPr marL="0" marR="0" algn="ctr">
                        <a:spcBef>
                          <a:spcPts val="400"/>
                        </a:spcBef>
                        <a:spcAft>
                          <a:spcPts val="400"/>
                        </a:spcAft>
                      </a:pPr>
                      <a:r>
                        <a:rPr lang="en-US" sz="2000" b="1">
                          <a:effectLst/>
                          <a:latin typeface="Open Sans Light" panose="020B0306030504020204" pitchFamily="34" charset="0"/>
                          <a:ea typeface="Open Sans Light" panose="020B0306030504020204" pitchFamily="34" charset="0"/>
                          <a:cs typeface="Open Sans Light" panose="020B0306030504020204" pitchFamily="34" charset="0"/>
                        </a:rPr>
                        <a:t>Cost Principles</a:t>
                      </a:r>
                    </a:p>
                  </a:txBody>
                  <a:tcPr marL="73025" marR="73025" marT="36830" marB="36830" anchor="ctr"/>
                </a:tc>
                <a:tc>
                  <a:txBody>
                    <a:bodyPr/>
                    <a:lstStyle/>
                    <a:p>
                      <a:pPr marL="0" marR="0" algn="ctr">
                        <a:spcBef>
                          <a:spcPts val="400"/>
                        </a:spcBef>
                        <a:spcAft>
                          <a:spcPts val="400"/>
                        </a:spcAft>
                      </a:pPr>
                      <a:r>
                        <a:rPr lang="en-US" sz="2000" b="1">
                          <a:effectLst/>
                          <a:latin typeface="Open Sans Light" panose="020B0306030504020204" pitchFamily="34" charset="0"/>
                          <a:ea typeface="Open Sans Light" panose="020B0306030504020204" pitchFamily="34" charset="0"/>
                          <a:cs typeface="Open Sans Light" panose="020B0306030504020204" pitchFamily="34" charset="0"/>
                        </a:rPr>
                        <a:t>Audit Requirements</a:t>
                      </a:r>
                    </a:p>
                  </a:txBody>
                  <a:tcPr marL="73025" marR="73025" marT="36830" marB="36830" anchor="ctr"/>
                </a:tc>
                <a:extLst>
                  <a:ext uri="{0D108BD9-81ED-4DB2-BD59-A6C34878D82A}">
                    <a16:rowId xmlns:a16="http://schemas.microsoft.com/office/drawing/2014/main" val="10001"/>
                  </a:ext>
                </a:extLst>
              </a:tr>
              <a:tr h="884557">
                <a:tc>
                  <a:txBody>
                    <a:bodyPr/>
                    <a:lstStyle/>
                    <a:p>
                      <a:pPr marL="0" marR="0" algn="ctr">
                        <a:spcBef>
                          <a:spcPts val="200"/>
                        </a:spcBef>
                      </a:pPr>
                      <a:r>
                        <a:rPr lang="en-US" sz="1800" b="1">
                          <a:effectLst/>
                          <a:latin typeface="Open Sans Light" panose="020B0306030504020204" pitchFamily="34" charset="0"/>
                          <a:ea typeface="Open Sans Light" panose="020B0306030504020204" pitchFamily="34" charset="0"/>
                          <a:cs typeface="Open Sans Light" panose="020B0306030504020204" pitchFamily="34" charset="0"/>
                        </a:rPr>
                        <a:t>State &amp; Local Governments and Indian Tribes</a:t>
                      </a:r>
                    </a:p>
                  </a:txBody>
                  <a:tcPr marL="73025" marR="73025" marT="36830" marB="36830" anchor="ctr"/>
                </a:tc>
                <a:tc rowSpan="6">
                  <a:txBody>
                    <a:bodyPr/>
                    <a:lstStyle/>
                    <a:p>
                      <a:pPr marL="0" marR="0" algn="ctr">
                        <a:spcBef>
                          <a:spcPts val="200"/>
                        </a:spcBef>
                      </a:pP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2 CFR Part 200, Subpart C – Pre-Federal Award Requirements and Contents of Federal Awards §200.200-§200.216</a:t>
                      </a:r>
                    </a:p>
                    <a:p>
                      <a:pPr marL="0" marR="0" algn="ctr">
                        <a:spcBef>
                          <a:spcPts val="200"/>
                        </a:spcBef>
                      </a:pPr>
                      <a:endParaRPr lang="en-US" sz="1800" b="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algn="ctr">
                        <a:spcBef>
                          <a:spcPts val="200"/>
                        </a:spcBef>
                      </a:pP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AND</a:t>
                      </a:r>
                    </a:p>
                    <a:p>
                      <a:pPr marL="0" marR="0" algn="ctr">
                        <a:spcBef>
                          <a:spcPts val="200"/>
                        </a:spcBef>
                      </a:pPr>
                      <a:endParaRPr lang="en-US" sz="1800" b="0">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algn="ctr">
                        <a:spcBef>
                          <a:spcPts val="200"/>
                        </a:spcBef>
                      </a:pP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2 CFR Part 200, Subpart D – Post Federal Award Requirements §200.300-§200.346</a:t>
                      </a:r>
                    </a:p>
                  </a:txBody>
                  <a:tcPr marL="73025" marR="73025" marT="36830" marB="36830" anchor="ctr"/>
                </a:tc>
                <a:tc>
                  <a:txBody>
                    <a:bodyPr/>
                    <a:lstStyle/>
                    <a:p>
                      <a:pPr marL="0" marR="0">
                        <a:spcBef>
                          <a:spcPts val="200"/>
                        </a:spcBef>
                      </a:pPr>
                      <a:r>
                        <a:rPr lang="en-US" sz="1800" b="0" u="none">
                          <a:effectLst/>
                          <a:latin typeface="Open Sans Light" panose="020B0306030504020204" pitchFamily="34" charset="0"/>
                          <a:ea typeface="Open Sans Light" panose="020B0306030504020204" pitchFamily="34" charset="0"/>
                          <a:cs typeface="Open Sans Light" panose="020B0306030504020204" pitchFamily="34" charset="0"/>
                        </a:rPr>
                        <a:t>2 CFR Part 200, Subpart E</a:t>
                      </a:r>
                    </a:p>
                    <a:p>
                      <a:pPr marL="0" marR="0">
                        <a:spcBef>
                          <a:spcPts val="200"/>
                        </a:spcBef>
                      </a:pPr>
                      <a:endParaRPr lang="en-US" sz="1800" b="0" u="none">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73025" marR="73025" marT="36830" marB="36830"/>
                </a:tc>
                <a:tc rowSpan="3">
                  <a:txBody>
                    <a:bodyPr/>
                    <a:lstStyle/>
                    <a:p>
                      <a:pPr marL="0" marR="0">
                        <a:spcBef>
                          <a:spcPts val="200"/>
                        </a:spcBef>
                      </a:pPr>
                      <a:r>
                        <a:rPr lang="en-US" sz="1800" b="0" u="none">
                          <a:effectLst/>
                          <a:latin typeface="Open Sans Light" panose="020B0306030504020204" pitchFamily="34" charset="0"/>
                          <a:ea typeface="Open Sans Light" panose="020B0306030504020204" pitchFamily="34" charset="0"/>
                          <a:cs typeface="Open Sans Light" panose="020B0306030504020204" pitchFamily="34" charset="0"/>
                        </a:rPr>
                        <a:t>2 CFR Part 200, Subpart F </a:t>
                      </a: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§200.</a:t>
                      </a:r>
                      <a:r>
                        <a:rPr lang="en-US" sz="1800" b="0" u="none">
                          <a:effectLst/>
                          <a:latin typeface="Open Sans Light" panose="020B0306030504020204" pitchFamily="34" charset="0"/>
                          <a:ea typeface="Open Sans Light" panose="020B0306030504020204" pitchFamily="34" charset="0"/>
                          <a:cs typeface="Open Sans Light" panose="020B0306030504020204" pitchFamily="34" charset="0"/>
                        </a:rPr>
                        <a:t>500-200.521</a:t>
                      </a:r>
                    </a:p>
                    <a:p>
                      <a:pPr marL="0" marR="0">
                        <a:spcBef>
                          <a:spcPts val="200"/>
                        </a:spcBef>
                      </a:pPr>
                      <a:endParaRPr lang="en-US" sz="1800" b="0" u="none">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a:spcBef>
                          <a:spcPts val="200"/>
                        </a:spcBef>
                      </a:pPr>
                      <a:r>
                        <a:rPr lang="en-US" sz="1800" b="0" u="none">
                          <a:effectLst/>
                          <a:latin typeface="Open Sans Light" panose="020B0306030504020204" pitchFamily="34" charset="0"/>
                          <a:ea typeface="Open Sans Light" panose="020B0306030504020204" pitchFamily="34" charset="0"/>
                          <a:cs typeface="Open Sans Light" panose="020B0306030504020204" pitchFamily="34" charset="0"/>
                        </a:rPr>
                        <a:t>Also applicable to non-profit Hospitals</a:t>
                      </a:r>
                    </a:p>
                  </a:txBody>
                  <a:tcPr marL="73025" marR="73025" marT="36830" marB="36830" anchor="ctr">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10002"/>
                  </a:ext>
                </a:extLst>
              </a:tr>
              <a:tr h="616823">
                <a:tc>
                  <a:txBody>
                    <a:bodyPr/>
                    <a:lstStyle/>
                    <a:p>
                      <a:pPr marL="0" marR="0" algn="ctr">
                        <a:spcBef>
                          <a:spcPts val="200"/>
                        </a:spcBef>
                      </a:pPr>
                      <a:r>
                        <a:rPr lang="en-US" sz="1800" b="1">
                          <a:effectLst/>
                          <a:latin typeface="Open Sans Light" panose="020B0306030504020204" pitchFamily="34" charset="0"/>
                          <a:ea typeface="Open Sans Light" panose="020B0306030504020204" pitchFamily="34" charset="0"/>
                          <a:cs typeface="Open Sans Light" panose="020B0306030504020204" pitchFamily="34" charset="0"/>
                        </a:rPr>
                        <a:t>Institutions of Higher Education</a:t>
                      </a:r>
                    </a:p>
                  </a:txBody>
                  <a:tcPr marL="73025" marR="73025" marT="36830" marB="36830" anchor="ctr"/>
                </a:tc>
                <a:tc vMerge="1">
                  <a:txBody>
                    <a:bodyPr/>
                    <a:lstStyle/>
                    <a:p>
                      <a:pPr marL="0" marR="0" algn="ctr">
                        <a:spcBef>
                          <a:spcPts val="200"/>
                        </a:spcBef>
                      </a:pPr>
                      <a:r>
                        <a:rPr lang="en-US" sz="1200" b="0">
                          <a:effectLst/>
                          <a:latin typeface="Open Sans Light" panose="020B0306030504020204" pitchFamily="34" charset="0"/>
                          <a:ea typeface="Open Sans Light" panose="020B0306030504020204" pitchFamily="34" charset="0"/>
                          <a:cs typeface="Open Sans Light" panose="020B0306030504020204" pitchFamily="34" charset="0"/>
                        </a:rPr>
                        <a:t>45 CFR 75.501</a:t>
                      </a:r>
                    </a:p>
                  </a:txBody>
                  <a:tcPr marL="73025" marR="73025" marT="36830" marB="36830"/>
                </a:tc>
                <a:tc>
                  <a:txBody>
                    <a:bodyPr/>
                    <a:lstStyle/>
                    <a:p>
                      <a:pPr marL="0" marR="0">
                        <a:spcBef>
                          <a:spcPts val="200"/>
                        </a:spcBef>
                      </a:pPr>
                      <a:r>
                        <a:rPr lang="en-US" sz="1800" b="0" u="none">
                          <a:effectLst/>
                          <a:latin typeface="Open Sans Light" panose="020B0306030504020204" pitchFamily="34" charset="0"/>
                          <a:ea typeface="Open Sans Light" panose="020B0306030504020204" pitchFamily="34" charset="0"/>
                          <a:cs typeface="Open Sans Light" panose="020B0306030504020204" pitchFamily="34" charset="0"/>
                        </a:rPr>
                        <a:t>2 CFR Part 200, Subpart E</a:t>
                      </a:r>
                    </a:p>
                  </a:txBody>
                  <a:tcPr marL="73025" marR="73025" marT="36830" marB="36830"/>
                </a:tc>
                <a:tc vMerge="1">
                  <a:txBody>
                    <a:bodyPr/>
                    <a:lstStyle/>
                    <a:p>
                      <a:pPr marL="0" marR="0">
                        <a:spcBef>
                          <a:spcPts val="200"/>
                        </a:spcBef>
                      </a:pPr>
                      <a:endParaRPr lang="en-US" sz="1200" b="0" u="none">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73025" marR="73025" marT="36830" marB="36830"/>
                </a:tc>
                <a:extLst>
                  <a:ext uri="{0D108BD9-81ED-4DB2-BD59-A6C34878D82A}">
                    <a16:rowId xmlns:a16="http://schemas.microsoft.com/office/drawing/2014/main" val="10003"/>
                  </a:ext>
                </a:extLst>
              </a:tr>
              <a:tr h="909615">
                <a:tc>
                  <a:txBody>
                    <a:bodyPr/>
                    <a:lstStyle/>
                    <a:p>
                      <a:pPr marL="0" marR="0" algn="ctr">
                        <a:spcBef>
                          <a:spcPts val="200"/>
                        </a:spcBef>
                      </a:pPr>
                      <a:r>
                        <a:rPr lang="en-US" sz="1800" b="1">
                          <a:effectLst/>
                          <a:latin typeface="Open Sans Light" panose="020B0306030504020204" pitchFamily="34" charset="0"/>
                          <a:ea typeface="Open Sans Light" panose="020B0306030504020204" pitchFamily="34" charset="0"/>
                          <a:cs typeface="Open Sans Light" panose="020B0306030504020204" pitchFamily="34" charset="0"/>
                        </a:rPr>
                        <a:t>Non-Profits</a:t>
                      </a:r>
                    </a:p>
                  </a:txBody>
                  <a:tcPr marL="73025" marR="73025" marT="36830" marB="36830" anchor="ctr"/>
                </a:tc>
                <a:tc vMerge="1">
                  <a:txBody>
                    <a:bodyPr/>
                    <a:lstStyle/>
                    <a:p>
                      <a:pPr marL="0" marR="0" algn="ctr">
                        <a:spcBef>
                          <a:spcPts val="200"/>
                        </a:spcBef>
                      </a:pPr>
                      <a:r>
                        <a:rPr lang="en-US" sz="1200" b="0">
                          <a:effectLst/>
                          <a:latin typeface="Open Sans Light" panose="020B0306030504020204" pitchFamily="34" charset="0"/>
                          <a:ea typeface="Open Sans Light" panose="020B0306030504020204" pitchFamily="34" charset="0"/>
                          <a:cs typeface="Open Sans Light" panose="020B0306030504020204" pitchFamily="34" charset="0"/>
                        </a:rPr>
                        <a:t>45 CFR 75.501</a:t>
                      </a:r>
                    </a:p>
                  </a:txBody>
                  <a:tcPr marL="73025" marR="73025" marT="36830" marB="36830"/>
                </a:tc>
                <a:tc>
                  <a:txBody>
                    <a:bodyPr/>
                    <a:lstStyle/>
                    <a:p>
                      <a:pPr marL="0" marR="0">
                        <a:spcBef>
                          <a:spcPts val="200"/>
                        </a:spcBef>
                      </a:pPr>
                      <a:r>
                        <a:rPr lang="en-US" sz="1800" b="0" u="none">
                          <a:effectLst/>
                          <a:latin typeface="Open Sans Light" panose="020B0306030504020204" pitchFamily="34" charset="0"/>
                          <a:ea typeface="Open Sans Light" panose="020B0306030504020204" pitchFamily="34" charset="0"/>
                          <a:cs typeface="Open Sans Light" panose="020B0306030504020204" pitchFamily="34" charset="0"/>
                        </a:rPr>
                        <a:t>2 CFR Part 200, Subpart E</a:t>
                      </a:r>
                    </a:p>
                    <a:p>
                      <a:pPr marL="0" marR="0">
                        <a:spcBef>
                          <a:spcPts val="200"/>
                        </a:spcBef>
                      </a:pPr>
                      <a:r>
                        <a:rPr lang="en-US" sz="1800" b="0" u="none">
                          <a:effectLst/>
                          <a:latin typeface="Open Sans Light" panose="020B0306030504020204" pitchFamily="34" charset="0"/>
                          <a:ea typeface="Open Sans Light" panose="020B0306030504020204" pitchFamily="34" charset="0"/>
                          <a:cs typeface="Open Sans Light" panose="020B0306030504020204" pitchFamily="34" charset="0"/>
                        </a:rPr>
                        <a:t>Appendix VIII—exempted from Subpart E</a:t>
                      </a:r>
                    </a:p>
                  </a:txBody>
                  <a:tcPr marL="73025" marR="73025" marT="36830" marB="36830"/>
                </a:tc>
                <a:tc vMerge="1">
                  <a:txBody>
                    <a:bodyPr/>
                    <a:lstStyle/>
                    <a:p>
                      <a:pPr marL="0" marR="0">
                        <a:spcBef>
                          <a:spcPts val="200"/>
                        </a:spcBef>
                      </a:pPr>
                      <a:endParaRPr lang="en-US" sz="1200" b="0" u="none">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73025" marR="73025" marT="36830" marB="36830"/>
                </a:tc>
                <a:extLst>
                  <a:ext uri="{0D108BD9-81ED-4DB2-BD59-A6C34878D82A}">
                    <a16:rowId xmlns:a16="http://schemas.microsoft.com/office/drawing/2014/main" val="10004"/>
                  </a:ext>
                </a:extLst>
              </a:tr>
              <a:tr h="515321">
                <a:tc>
                  <a:txBody>
                    <a:bodyPr/>
                    <a:lstStyle/>
                    <a:p>
                      <a:pPr marL="0" marR="0" algn="ctr">
                        <a:spcBef>
                          <a:spcPts val="200"/>
                        </a:spcBef>
                      </a:pPr>
                      <a:r>
                        <a:rPr lang="en-US" sz="1800" b="1">
                          <a:effectLst/>
                          <a:latin typeface="Open Sans Light" panose="020B0306030504020204" pitchFamily="34" charset="0"/>
                          <a:ea typeface="Open Sans Light" panose="020B0306030504020204" pitchFamily="34" charset="0"/>
                          <a:cs typeface="Open Sans Light" panose="020B0306030504020204" pitchFamily="34" charset="0"/>
                        </a:rPr>
                        <a:t>Hospitals</a:t>
                      </a:r>
                    </a:p>
                  </a:txBody>
                  <a:tcPr marL="73025" marR="73025" marT="36830" marB="36830" anchor="ctr">
                    <a:lnB w="12700" cap="flat" cmpd="sng" algn="ctr">
                      <a:solidFill>
                        <a:schemeClr val="accent1">
                          <a:lumMod val="40000"/>
                          <a:lumOff val="60000"/>
                        </a:schemeClr>
                      </a:solidFill>
                      <a:prstDash val="solid"/>
                      <a:round/>
                      <a:headEnd type="none" w="med" len="med"/>
                      <a:tailEnd type="none" w="med" len="med"/>
                    </a:lnB>
                  </a:tcPr>
                </a:tc>
                <a:tc vMerge="1">
                  <a:txBody>
                    <a:bodyPr/>
                    <a:lstStyle/>
                    <a:p>
                      <a:pPr marL="0" marR="0" algn="ctr">
                        <a:spcBef>
                          <a:spcPts val="200"/>
                        </a:spcBef>
                      </a:pPr>
                      <a:r>
                        <a:rPr lang="en-US" sz="1200" b="0">
                          <a:effectLst/>
                          <a:latin typeface="Open Sans Light" panose="020B0306030504020204" pitchFamily="34" charset="0"/>
                          <a:ea typeface="Open Sans Light" panose="020B0306030504020204" pitchFamily="34" charset="0"/>
                          <a:cs typeface="Open Sans Light" panose="020B0306030504020204" pitchFamily="34" charset="0"/>
                        </a:rPr>
                        <a:t>45 CFR 75.501(h) through 75.501(k) and 45 CFR 75.215</a:t>
                      </a:r>
                    </a:p>
                  </a:txBody>
                  <a:tcPr marL="73025" marR="73025" marT="36830" marB="36830"/>
                </a:tc>
                <a:tc>
                  <a:txBody>
                    <a:bodyPr/>
                    <a:lstStyle/>
                    <a:p>
                      <a:pPr marL="0" marR="0">
                        <a:spcBef>
                          <a:spcPts val="200"/>
                        </a:spcBef>
                      </a:pPr>
                      <a:r>
                        <a:rPr lang="en-US" sz="1800" b="0" u="none">
                          <a:effectLst/>
                          <a:latin typeface="Open Sans Light" panose="020B0306030504020204" pitchFamily="34" charset="0"/>
                          <a:ea typeface="Open Sans Light" panose="020B0306030504020204" pitchFamily="34" charset="0"/>
                          <a:cs typeface="Open Sans Light" panose="020B0306030504020204" pitchFamily="34" charset="0"/>
                        </a:rPr>
                        <a:t>2 CFR Part 200, Appendix IX</a:t>
                      </a:r>
                    </a:p>
                  </a:txBody>
                  <a:tcPr marL="73025" marR="73025" marT="36830" marB="36830" anchor="ctr">
                    <a:lnR w="12700" cap="flat" cmpd="sng" algn="ctr">
                      <a:solidFill>
                        <a:schemeClr val="accent1">
                          <a:lumMod val="40000"/>
                          <a:lumOff val="60000"/>
                        </a:schemeClr>
                      </a:solidFill>
                      <a:prstDash val="solid"/>
                      <a:round/>
                      <a:headEnd type="none" w="med" len="med"/>
                      <a:tailEnd type="none" w="med" len="med"/>
                    </a:lnR>
                  </a:tcPr>
                </a:tc>
                <a:tc rowSpan="2">
                  <a:txBody>
                    <a:bodyPr/>
                    <a:lstStyle/>
                    <a:p>
                      <a:pPr marL="0" marR="0">
                        <a:spcBef>
                          <a:spcPts val="200"/>
                        </a:spcBef>
                      </a:pPr>
                      <a:r>
                        <a:rPr lang="en-US" sz="1800" b="0" u="none">
                          <a:effectLst/>
                          <a:latin typeface="Open Sans Light" panose="020B0306030504020204" pitchFamily="34" charset="0"/>
                          <a:ea typeface="Open Sans Light" panose="020B0306030504020204" pitchFamily="34" charset="0"/>
                          <a:cs typeface="Open Sans Light" panose="020B0306030504020204" pitchFamily="34" charset="0"/>
                        </a:rPr>
                        <a:t>2 CFR Part 200.500-200.521</a:t>
                      </a:r>
                    </a:p>
                    <a:p>
                      <a:pPr marL="0" marR="0">
                        <a:spcBef>
                          <a:spcPts val="200"/>
                        </a:spcBef>
                      </a:pPr>
                      <a:endParaRPr lang="en-US" sz="1800" b="0" u="none">
                        <a:effectLst/>
                        <a:latin typeface="Open Sans Light" panose="020B0306030504020204" pitchFamily="34" charset="0"/>
                        <a:ea typeface="Open Sans Light" panose="020B0306030504020204" pitchFamily="34" charset="0"/>
                        <a:cs typeface="Open Sans Light" panose="020B0306030504020204" pitchFamily="34" charset="0"/>
                      </a:endParaRPr>
                    </a:p>
                    <a:p>
                      <a:pPr marL="0" marR="0">
                        <a:spcBef>
                          <a:spcPts val="200"/>
                        </a:spcBef>
                      </a:pPr>
                      <a:r>
                        <a:rPr lang="en-US" sz="1800" b="0" u="none">
                          <a:effectLst/>
                          <a:latin typeface="Open Sans Light" panose="020B0306030504020204" pitchFamily="34" charset="0"/>
                          <a:ea typeface="Open Sans Light" panose="020B0306030504020204" pitchFamily="34" charset="0"/>
                          <a:cs typeface="Open Sans Light" panose="020B0306030504020204" pitchFamily="34" charset="0"/>
                        </a:rPr>
                        <a:t>Also applicable to for-profit Hospitals</a:t>
                      </a:r>
                    </a:p>
                  </a:txBody>
                  <a:tcPr marL="73025" marR="73025" marT="36830" marB="3683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10005"/>
                  </a:ext>
                </a:extLst>
              </a:tr>
              <a:tr h="960611">
                <a:tc>
                  <a:txBody>
                    <a:bodyPr/>
                    <a:lstStyle/>
                    <a:p>
                      <a:pPr marL="0" marR="0" algn="ctr">
                        <a:spcBef>
                          <a:spcPts val="200"/>
                        </a:spcBef>
                      </a:pPr>
                      <a:r>
                        <a:rPr lang="en-US" sz="1800" b="1">
                          <a:effectLst/>
                          <a:latin typeface="Open Sans Light" panose="020B0306030504020204" pitchFamily="34" charset="0"/>
                          <a:ea typeface="Open Sans Light" panose="020B0306030504020204" pitchFamily="34" charset="0"/>
                          <a:cs typeface="Open Sans Light" panose="020B0306030504020204" pitchFamily="34" charset="0"/>
                        </a:rPr>
                        <a:t>For-Profits</a:t>
                      </a:r>
                    </a:p>
                  </a:txBody>
                  <a:tcPr marL="73025" marR="73025" marT="36830" marB="3683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vMerge="1">
                  <a:txBody>
                    <a:bodyPr/>
                    <a:lstStyle/>
                    <a:p>
                      <a:endParaRPr lang="en-US"/>
                    </a:p>
                  </a:txBody>
                  <a:tcPr/>
                </a:tc>
                <a:tc>
                  <a:txBody>
                    <a:bodyPr/>
                    <a:lstStyle/>
                    <a:p>
                      <a:pPr marL="0" marR="0">
                        <a:spcBef>
                          <a:spcPts val="200"/>
                        </a:spcBef>
                      </a:pPr>
                      <a:r>
                        <a:rPr lang="en-US" sz="1800" b="0" u="none">
                          <a:effectLst/>
                          <a:latin typeface="Open Sans Light" panose="020B0306030504020204" pitchFamily="34" charset="0"/>
                          <a:ea typeface="Open Sans Light" panose="020B0306030504020204" pitchFamily="34" charset="0"/>
                          <a:cs typeface="Open Sans Light" panose="020B0306030504020204" pitchFamily="34" charset="0"/>
                        </a:rPr>
                        <a:t>2 CFR Part 200, Subpart E</a:t>
                      </a:r>
                    </a:p>
                  </a:txBody>
                  <a:tcPr marL="73025" marR="73025" marT="36830" marB="36830" anchor="ctr">
                    <a:lnR w="12700" cap="flat" cmpd="sng" algn="ctr">
                      <a:solidFill>
                        <a:schemeClr val="accent1">
                          <a:lumMod val="40000"/>
                          <a:lumOff val="60000"/>
                        </a:schemeClr>
                      </a:solidFill>
                      <a:prstDash val="solid"/>
                      <a:round/>
                      <a:headEnd type="none" w="med" len="med"/>
                      <a:tailEnd type="none" w="med" len="med"/>
                    </a:lnR>
                  </a:tcPr>
                </a:tc>
                <a:tc vMerge="1">
                  <a:txBody>
                    <a:bodyPr/>
                    <a:lstStyle/>
                    <a:p>
                      <a:endParaRPr lang="en-US"/>
                    </a:p>
                  </a:txBody>
                  <a:tcPr/>
                </a:tc>
                <a:extLst>
                  <a:ext uri="{0D108BD9-81ED-4DB2-BD59-A6C34878D82A}">
                    <a16:rowId xmlns:a16="http://schemas.microsoft.com/office/drawing/2014/main" val="810646867"/>
                  </a:ext>
                </a:extLst>
              </a:tr>
              <a:tr h="912842">
                <a:tc>
                  <a:txBody>
                    <a:bodyPr/>
                    <a:lstStyle/>
                    <a:p>
                      <a:pPr marL="0" marR="0" algn="ctr">
                        <a:spcBef>
                          <a:spcPts val="200"/>
                        </a:spcBef>
                      </a:pPr>
                      <a:r>
                        <a:rPr lang="en-US" sz="1800" b="1">
                          <a:effectLst/>
                          <a:latin typeface="Open Sans Light" panose="020B0306030504020204" pitchFamily="34" charset="0"/>
                          <a:ea typeface="Open Sans Light" panose="020B0306030504020204" pitchFamily="34" charset="0"/>
                          <a:cs typeface="Open Sans Light" panose="020B0306030504020204" pitchFamily="34" charset="0"/>
                        </a:rPr>
                        <a:t>Foreign Organizations</a:t>
                      </a:r>
                    </a:p>
                  </a:txBody>
                  <a:tcPr marL="73025" marR="73025" marT="36830" marB="36830" anchor="ctr">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tc vMerge="1">
                  <a:txBody>
                    <a:bodyPr/>
                    <a:lstStyle/>
                    <a:p>
                      <a:endParaRPr lang="en-US"/>
                    </a:p>
                  </a:txBody>
                  <a:tcPr/>
                </a:tc>
                <a:tc>
                  <a:txBody>
                    <a:bodyPr/>
                    <a:lstStyle/>
                    <a:p>
                      <a:pPr marL="0" marR="0">
                        <a:spcBef>
                          <a:spcPts val="200"/>
                        </a:spcBef>
                      </a:pPr>
                      <a:r>
                        <a:rPr lang="en-US" sz="1800" b="0">
                          <a:effectLst/>
                          <a:latin typeface="Open Sans Light" panose="020B0306030504020204" pitchFamily="34" charset="0"/>
                          <a:ea typeface="Open Sans Light" panose="020B0306030504020204" pitchFamily="34" charset="0"/>
                          <a:cs typeface="Open Sans Light" panose="020B0306030504020204" pitchFamily="34" charset="0"/>
                        </a:rPr>
                        <a:t>Same as above depending on type of institution</a:t>
                      </a:r>
                      <a:endParaRPr lang="en-US" sz="1800" b="0" u="none">
                        <a:effectLst/>
                        <a:latin typeface="Open Sans Light" panose="020B0306030504020204" pitchFamily="34" charset="0"/>
                        <a:ea typeface="Open Sans Light" panose="020B0306030504020204" pitchFamily="34" charset="0"/>
                        <a:cs typeface="Open Sans Light" panose="020B0306030504020204" pitchFamily="34" charset="0"/>
                      </a:endParaRPr>
                    </a:p>
                  </a:txBody>
                  <a:tcPr marL="73025" marR="73025" marT="36830" marB="36830">
                    <a:lnR w="12700" cap="flat" cmpd="sng" algn="ctr">
                      <a:solidFill>
                        <a:schemeClr val="accent1">
                          <a:lumMod val="40000"/>
                          <a:lumOff val="60000"/>
                        </a:schemeClr>
                      </a:solidFill>
                      <a:prstDash val="solid"/>
                      <a:round/>
                      <a:headEnd type="none" w="med" len="med"/>
                      <a:tailEnd type="none" w="med" len="med"/>
                    </a:lnR>
                  </a:tcPr>
                </a:tc>
                <a:tc>
                  <a:txBody>
                    <a:bodyPr/>
                    <a:lstStyle/>
                    <a:p>
                      <a:pPr marL="0" marR="0">
                        <a:spcBef>
                          <a:spcPts val="200"/>
                        </a:spcBef>
                      </a:pPr>
                      <a:r>
                        <a:rPr lang="en-US" sz="1800" b="0" u="none">
                          <a:effectLst/>
                          <a:latin typeface="Open Sans Light" panose="020B0306030504020204" pitchFamily="34" charset="0"/>
                          <a:ea typeface="Open Sans Light" panose="020B0306030504020204" pitchFamily="34" charset="0"/>
                          <a:cs typeface="Open Sans Light" panose="020B0306030504020204" pitchFamily="34" charset="0"/>
                        </a:rPr>
                        <a:t>2 CFR Part 200, Subpart F</a:t>
                      </a:r>
                    </a:p>
                  </a:txBody>
                  <a:tcPr marL="73025" marR="73025" marT="36830" marB="36830">
                    <a:lnL w="12700" cap="flat" cmpd="sng" algn="ctr">
                      <a:solidFill>
                        <a:schemeClr val="accent1">
                          <a:lumMod val="40000"/>
                          <a:lumOff val="60000"/>
                        </a:schemeClr>
                      </a:solid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tcPr>
                </a:tc>
                <a:extLst>
                  <a:ext uri="{0D108BD9-81ED-4DB2-BD59-A6C34878D82A}">
                    <a16:rowId xmlns:a16="http://schemas.microsoft.com/office/drawing/2014/main" val="3356927555"/>
                  </a:ext>
                </a:extLst>
              </a:tr>
            </a:tbl>
          </a:graphicData>
        </a:graphic>
      </p:graphicFrame>
      <p:sp>
        <p:nvSpPr>
          <p:cNvPr id="2" name="Slide Number Placeholder 1">
            <a:extLst>
              <a:ext uri="{FF2B5EF4-FFF2-40B4-BE49-F238E27FC236}">
                <a16:creationId xmlns:a16="http://schemas.microsoft.com/office/drawing/2014/main" id="{365C742A-5C1C-349A-B470-8330AB8C1B6D}"/>
              </a:ext>
            </a:extLst>
          </p:cNvPr>
          <p:cNvSpPr>
            <a:spLocks noGrp="1"/>
          </p:cNvSpPr>
          <p:nvPr>
            <p:ph type="sldNum" sz="quarter" idx="12"/>
          </p:nvPr>
        </p:nvSpPr>
        <p:spPr>
          <a:xfrm>
            <a:off x="8656320" y="6356352"/>
            <a:ext cx="2743200" cy="365125"/>
          </a:xfrm>
        </p:spPr>
        <p:txBody>
          <a:bodyPr/>
          <a:lstStyle/>
          <a:p>
            <a:pPr>
              <a:defRPr/>
            </a:pPr>
            <a:fld id="{8C91B603-FD84-4A6A-BB1C-EF8827F83E64}" type="slidenum">
              <a:rPr lang="en-US" smtClean="0"/>
              <a:pPr>
                <a:defRPr/>
              </a:pPr>
              <a:t>11</a:t>
            </a:fld>
            <a:endParaRPr lang="en-US"/>
          </a:p>
        </p:txBody>
      </p:sp>
    </p:spTree>
    <p:custDataLst>
      <p:tags r:id="rId1"/>
    </p:custDataLst>
    <p:extLst>
      <p:ext uri="{BB962C8B-B14F-4D97-AF65-F5344CB8AC3E}">
        <p14:creationId xmlns:p14="http://schemas.microsoft.com/office/powerpoint/2010/main" val="974255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r>
              <a:rPr lang="en-US" sz="4400"/>
              <a:t>Compliance Requirements</a:t>
            </a:r>
          </a:p>
        </p:txBody>
      </p:sp>
      <p:sp>
        <p:nvSpPr>
          <p:cNvPr id="14339" name="Rectangle 3"/>
          <p:cNvSpPr>
            <a:spLocks noGrp="1" noChangeArrowheads="1"/>
          </p:cNvSpPr>
          <p:nvPr>
            <p:ph type="body" sz="half" idx="4294967295"/>
          </p:nvPr>
        </p:nvSpPr>
        <p:spPr>
          <a:xfrm>
            <a:off x="1524000" y="1524000"/>
            <a:ext cx="8001000" cy="5119688"/>
          </a:xfrm>
        </p:spPr>
        <p:txBody>
          <a:bodyPr>
            <a:normAutofit lnSpcReduction="10000"/>
          </a:bodyPr>
          <a:lstStyle/>
          <a:p>
            <a:endParaRPr lang="en-US" sz="500"/>
          </a:p>
          <a:p>
            <a:pPr>
              <a:buClr>
                <a:schemeClr val="accent1"/>
              </a:buClr>
            </a:pPr>
            <a:r>
              <a:rPr lang="en-US" sz="2800"/>
              <a:t>NIH Grants Policy Statement (GPS) </a:t>
            </a:r>
          </a:p>
          <a:p>
            <a:pPr marL="0" indent="0">
              <a:buNone/>
            </a:pPr>
            <a:r>
              <a:rPr lang="en-US" sz="2000"/>
              <a:t>	Including any addenda in effect as of the beginning date of the 	budget period</a:t>
            </a:r>
          </a:p>
          <a:p>
            <a:pPr marL="457200" lvl="1" indent="0">
              <a:buNone/>
            </a:pPr>
            <a:r>
              <a:rPr lang="en-US" sz="2400">
                <a:hlinkClick r:id="rId4"/>
              </a:rPr>
              <a:t>https://grants.nih.gov/policy/nihgps/index.htm</a:t>
            </a:r>
            <a:endParaRPr lang="en-US" sz="2400">
              <a:solidFill>
                <a:schemeClr val="tx2"/>
              </a:solidFill>
            </a:endParaRPr>
          </a:p>
          <a:p>
            <a:pPr>
              <a:buClr>
                <a:schemeClr val="accent1"/>
              </a:buClr>
            </a:pPr>
            <a:endParaRPr lang="en-US" sz="2800"/>
          </a:p>
          <a:p>
            <a:pPr>
              <a:buClr>
                <a:schemeClr val="accent1"/>
              </a:buClr>
            </a:pPr>
            <a:r>
              <a:rPr lang="en-US" sz="2800"/>
              <a:t>Notice of Award (</a:t>
            </a:r>
            <a:r>
              <a:rPr lang="en-US" sz="2800" err="1"/>
              <a:t>NoA</a:t>
            </a:r>
            <a:r>
              <a:rPr lang="en-US" sz="2800"/>
              <a:t>)</a:t>
            </a:r>
          </a:p>
          <a:p>
            <a:pPr>
              <a:lnSpc>
                <a:spcPct val="10000"/>
              </a:lnSpc>
            </a:pPr>
            <a:endParaRPr lang="en-US" sz="2800"/>
          </a:p>
          <a:p>
            <a:pPr>
              <a:buClr>
                <a:schemeClr val="accent1"/>
              </a:buClr>
            </a:pPr>
            <a:endParaRPr lang="en-US" sz="2800"/>
          </a:p>
          <a:p>
            <a:pPr>
              <a:buClr>
                <a:schemeClr val="accent1"/>
              </a:buClr>
            </a:pPr>
            <a:r>
              <a:rPr lang="en-US" sz="2800"/>
              <a:t>NIH Guide to Grants and Contracts (for new requirements)</a:t>
            </a:r>
          </a:p>
          <a:p>
            <a:pPr>
              <a:buFontTx/>
              <a:buNone/>
            </a:pPr>
            <a:r>
              <a:rPr lang="en-US" sz="2200"/>
              <a:t>	</a:t>
            </a:r>
            <a:r>
              <a:rPr lang="en-US" sz="2400">
                <a:solidFill>
                  <a:schemeClr val="tx2"/>
                </a:solidFill>
                <a:hlinkClick r:id="rId5"/>
              </a:rPr>
              <a:t>http://grants.nih.gov/grants/guide/index.html</a:t>
            </a:r>
            <a:r>
              <a:rPr lang="en-US" sz="2400">
                <a:solidFill>
                  <a:schemeClr val="tx2"/>
                </a:solidFill>
              </a:rPr>
              <a:t> </a:t>
            </a:r>
          </a:p>
          <a:p>
            <a:endParaRPr lang="en-US" sz="2800"/>
          </a:p>
          <a:p>
            <a:r>
              <a:rPr lang="en-US" sz="2800"/>
              <a:t>Code of Federal Regulations: </a:t>
            </a:r>
            <a:r>
              <a:rPr lang="en-US" sz="2800">
                <a:solidFill>
                  <a:schemeClr val="tx2"/>
                </a:solidFill>
                <a:hlinkClick r:id="rId6"/>
              </a:rPr>
              <a:t>2 CFR 200</a:t>
            </a:r>
            <a:endParaRPr lang="en-US" sz="2800">
              <a:solidFill>
                <a:schemeClr val="tx2"/>
              </a:solidFill>
            </a:endParaRPr>
          </a:p>
        </p:txBody>
      </p:sp>
      <p:sp>
        <p:nvSpPr>
          <p:cNvPr id="2" name="Slide Number Placeholder 1">
            <a:extLst>
              <a:ext uri="{FF2B5EF4-FFF2-40B4-BE49-F238E27FC236}">
                <a16:creationId xmlns:a16="http://schemas.microsoft.com/office/drawing/2014/main" id="{B05C7B23-34B5-F346-53C1-DDC0E01B6B45}"/>
              </a:ext>
            </a:extLst>
          </p:cNvPr>
          <p:cNvSpPr>
            <a:spLocks noGrp="1"/>
          </p:cNvSpPr>
          <p:nvPr>
            <p:ph type="sldNum" sz="quarter" idx="12"/>
          </p:nvPr>
        </p:nvSpPr>
        <p:spPr>
          <a:xfrm>
            <a:off x="8656320" y="6356352"/>
            <a:ext cx="2743200" cy="365125"/>
          </a:xfrm>
        </p:spPr>
        <p:txBody>
          <a:bodyPr/>
          <a:lstStyle/>
          <a:p>
            <a:pPr>
              <a:defRPr/>
            </a:pPr>
            <a:fld id="{8C91B603-FD84-4A6A-BB1C-EF8827F83E64}" type="slidenum">
              <a:rPr lang="en-US" smtClean="0"/>
              <a:pPr>
                <a:defRPr/>
              </a:pPr>
              <a:t>12</a:t>
            </a:fld>
            <a:endParaRPr lang="en-US"/>
          </a:p>
        </p:txBody>
      </p:sp>
    </p:spTree>
    <p:custDataLst>
      <p:tags r:id="rId1"/>
    </p:custDataLst>
    <p:extLst>
      <p:ext uri="{BB962C8B-B14F-4D97-AF65-F5344CB8AC3E}">
        <p14:creationId xmlns:p14="http://schemas.microsoft.com/office/powerpoint/2010/main" val="285205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7603AF-5D03-4A2F-AD66-7ADE7D3C8041}"/>
              </a:ext>
            </a:extLst>
          </p:cNvPr>
          <p:cNvSpPr>
            <a:spLocks noGrp="1"/>
          </p:cNvSpPr>
          <p:nvPr>
            <p:ph type="title"/>
          </p:nvPr>
        </p:nvSpPr>
        <p:spPr/>
        <p:txBody>
          <a:bodyPr>
            <a:normAutofit/>
          </a:bodyPr>
          <a:lstStyle/>
          <a:p>
            <a:r>
              <a:rPr lang="en-US" sz="3200"/>
              <a:t>Compliance pitfalls</a:t>
            </a:r>
          </a:p>
        </p:txBody>
      </p:sp>
      <p:sp>
        <p:nvSpPr>
          <p:cNvPr id="2" name="Slide Number Placeholder 1"/>
          <p:cNvSpPr>
            <a:spLocks noGrp="1"/>
          </p:cNvSpPr>
          <p:nvPr>
            <p:ph type="sldNum" sz="quarter" idx="4294967295"/>
          </p:nvPr>
        </p:nvSpPr>
        <p:spPr>
          <a:xfrm>
            <a:off x="8610600" y="6356351"/>
            <a:ext cx="2057400" cy="365125"/>
          </a:xfrm>
        </p:spPr>
        <p:txBody>
          <a:bodyPr/>
          <a:lstStyle/>
          <a:p>
            <a:pPr>
              <a:defRPr/>
            </a:pPr>
            <a:fld id="{0236C151-8A49-4E7E-B907-A3D78733055F}" type="slidenum">
              <a:rPr lang="en-US" smtClean="0"/>
              <a:pPr>
                <a:defRPr/>
              </a:pPr>
              <a:t>13</a:t>
            </a:fld>
            <a:endParaRPr lang="en-US"/>
          </a:p>
        </p:txBody>
      </p:sp>
      <p:sp>
        <p:nvSpPr>
          <p:cNvPr id="4" name="Slide Number Placeholder 1">
            <a:extLst>
              <a:ext uri="{FF2B5EF4-FFF2-40B4-BE49-F238E27FC236}">
                <a16:creationId xmlns:a16="http://schemas.microsoft.com/office/drawing/2014/main" id="{B4C04FAB-42BC-FAC5-9336-347A23276366}"/>
              </a:ext>
            </a:extLst>
          </p:cNvPr>
          <p:cNvSpPr txBox="1">
            <a:spLocks/>
          </p:cNvSpPr>
          <p:nvPr/>
        </p:nvSpPr>
        <p:spPr>
          <a:xfrm>
            <a:off x="8656320" y="6356352"/>
            <a:ext cx="2743200" cy="365125"/>
          </a:xfrm>
          <a:prstGeom prst="rect">
            <a:avLst/>
          </a:prstGeom>
        </p:spPr>
        <p:txBody>
          <a:bodyPr/>
          <a:lstStyle>
            <a:defPPr>
              <a:defRPr lang="en-US"/>
            </a:defPPr>
            <a:lvl1pPr algn="ctr" rtl="0" eaLnBrk="0" fontAlgn="base" hangingPunct="0">
              <a:spcBef>
                <a:spcPct val="0"/>
              </a:spcBef>
              <a:spcAft>
                <a:spcPct val="0"/>
              </a:spcAft>
              <a:defRPr kern="1200">
                <a:solidFill>
                  <a:schemeClr val="tx1"/>
                </a:solidFill>
                <a:latin typeface="Tahoma" pitchFamily="34" charset="0"/>
                <a:ea typeface="+mn-ea"/>
                <a:cs typeface="+mn-cs"/>
              </a:defRPr>
            </a:lvl1pPr>
            <a:lvl2pPr marL="457200" algn="ctr" rtl="0" eaLnBrk="0" fontAlgn="base" hangingPunct="0">
              <a:spcBef>
                <a:spcPct val="0"/>
              </a:spcBef>
              <a:spcAft>
                <a:spcPct val="0"/>
              </a:spcAft>
              <a:defRPr kern="1200">
                <a:solidFill>
                  <a:schemeClr val="tx1"/>
                </a:solidFill>
                <a:latin typeface="Tahoma" pitchFamily="34" charset="0"/>
                <a:ea typeface="+mn-ea"/>
                <a:cs typeface="+mn-cs"/>
              </a:defRPr>
            </a:lvl2pPr>
            <a:lvl3pPr marL="914400" algn="ctr" rtl="0" eaLnBrk="0" fontAlgn="base" hangingPunct="0">
              <a:spcBef>
                <a:spcPct val="0"/>
              </a:spcBef>
              <a:spcAft>
                <a:spcPct val="0"/>
              </a:spcAft>
              <a:defRPr kern="1200">
                <a:solidFill>
                  <a:schemeClr val="tx1"/>
                </a:solidFill>
                <a:latin typeface="Tahoma" pitchFamily="34" charset="0"/>
                <a:ea typeface="+mn-ea"/>
                <a:cs typeface="+mn-cs"/>
              </a:defRPr>
            </a:lvl3pPr>
            <a:lvl4pPr marL="1371600" algn="ctr" rtl="0" eaLnBrk="0" fontAlgn="base" hangingPunct="0">
              <a:spcBef>
                <a:spcPct val="0"/>
              </a:spcBef>
              <a:spcAft>
                <a:spcPct val="0"/>
              </a:spcAft>
              <a:defRPr kern="1200">
                <a:solidFill>
                  <a:schemeClr val="tx1"/>
                </a:solidFill>
                <a:latin typeface="Tahoma" pitchFamily="34" charset="0"/>
                <a:ea typeface="+mn-ea"/>
                <a:cs typeface="+mn-cs"/>
              </a:defRPr>
            </a:lvl4pPr>
            <a:lvl5pPr marL="1828800" algn="ctr"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a:pPr>
              <a:defRPr/>
            </a:pPr>
            <a:fld id="{8C91B603-FD84-4A6A-BB1C-EF8827F83E64}" type="slidenum">
              <a:rPr lang="en-US" smtClean="0"/>
              <a:pPr>
                <a:defRPr/>
              </a:pPr>
              <a:t>13</a:t>
            </a:fld>
            <a:endParaRPr lang="en-US"/>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Autofit/>
          </a:bodyPr>
          <a:lstStyle/>
          <a:p>
            <a:r>
              <a:rPr lang="en-US" sz="4400"/>
              <a:t>Common Compliance Pitfalls</a:t>
            </a:r>
          </a:p>
        </p:txBody>
      </p:sp>
      <p:sp>
        <p:nvSpPr>
          <p:cNvPr id="15363" name="Rectangle 3"/>
          <p:cNvSpPr>
            <a:spLocks noGrp="1" noChangeArrowheads="1"/>
          </p:cNvSpPr>
          <p:nvPr>
            <p:ph idx="1"/>
          </p:nvPr>
        </p:nvSpPr>
        <p:spPr/>
        <p:txBody>
          <a:bodyPr/>
          <a:lstStyle/>
          <a:p>
            <a:pPr>
              <a:lnSpc>
                <a:spcPct val="90000"/>
              </a:lnSpc>
            </a:pPr>
            <a:r>
              <a:rPr lang="en-US" sz="2800"/>
              <a:t>Excessive cost transfers</a:t>
            </a:r>
          </a:p>
          <a:p>
            <a:pPr>
              <a:lnSpc>
                <a:spcPct val="90000"/>
              </a:lnSpc>
            </a:pPr>
            <a:r>
              <a:rPr lang="en-US" sz="2800"/>
              <a:t>Allowable Costs (AB)</a:t>
            </a:r>
          </a:p>
          <a:p>
            <a:pPr>
              <a:lnSpc>
                <a:spcPct val="90000"/>
              </a:lnSpc>
            </a:pPr>
            <a:r>
              <a:rPr lang="en-US" sz="2800"/>
              <a:t>Administrative &amp; Clerical costs (AB)</a:t>
            </a:r>
          </a:p>
          <a:p>
            <a:pPr>
              <a:lnSpc>
                <a:spcPct val="90000"/>
              </a:lnSpc>
            </a:pPr>
            <a:r>
              <a:rPr lang="en-US" sz="2800"/>
              <a:t>Debarment</a:t>
            </a: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14</a:t>
            </a:fld>
            <a:endParaRPr lang="en-US"/>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r>
              <a:rPr lang="en-US" sz="4400"/>
              <a:t>Cost Transfers</a:t>
            </a:r>
          </a:p>
        </p:txBody>
      </p:sp>
      <p:sp>
        <p:nvSpPr>
          <p:cNvPr id="18435" name="Rectangle 3"/>
          <p:cNvSpPr>
            <a:spLocks noGrp="1" noChangeArrowheads="1"/>
          </p:cNvSpPr>
          <p:nvPr>
            <p:ph idx="1"/>
          </p:nvPr>
        </p:nvSpPr>
        <p:spPr>
          <a:xfrm>
            <a:off x="838200" y="1524000"/>
            <a:ext cx="10515600" cy="4652963"/>
          </a:xfrm>
        </p:spPr>
        <p:txBody>
          <a:bodyPr>
            <a:normAutofit lnSpcReduction="10000"/>
          </a:bodyPr>
          <a:lstStyle/>
          <a:p>
            <a:pPr>
              <a:lnSpc>
                <a:spcPct val="0"/>
              </a:lnSpc>
            </a:pPr>
            <a:endParaRPr lang="en-US" sz="2400"/>
          </a:p>
          <a:p>
            <a:pPr indent="-173736"/>
            <a:r>
              <a:rPr lang="en-US" sz="2800"/>
              <a:t>Errors should be corrected within 90 days of when the error was discovered.  </a:t>
            </a:r>
          </a:p>
          <a:p>
            <a:pPr indent="-285750"/>
            <a:r>
              <a:rPr lang="en-US" sz="2800"/>
              <a:t>Transfers must be supported by:</a:t>
            </a:r>
          </a:p>
          <a:p>
            <a:pPr marL="1263650" lvl="2" indent="-457200">
              <a:buClr>
                <a:schemeClr val="accent1"/>
              </a:buClr>
              <a:buFont typeface="Courier New" panose="02070309020205020404" pitchFamily="49" charset="0"/>
              <a:buChar char="o"/>
            </a:pPr>
            <a:r>
              <a:rPr lang="en-US" sz="2400"/>
              <a:t>Documentation that fully explains how the error occurred</a:t>
            </a:r>
          </a:p>
          <a:p>
            <a:pPr marL="1263650" lvl="2" indent="-457200">
              <a:buClr>
                <a:schemeClr val="accent1"/>
              </a:buClr>
              <a:buFont typeface="Courier New" panose="02070309020205020404" pitchFamily="49" charset="0"/>
              <a:buChar char="o"/>
            </a:pPr>
            <a:r>
              <a:rPr lang="en-US" sz="2400"/>
              <a:t>Certification of the correctness of the new charge by a responsible organizational official</a:t>
            </a:r>
          </a:p>
          <a:p>
            <a:pPr indent="-285750">
              <a:lnSpc>
                <a:spcPct val="0"/>
              </a:lnSpc>
            </a:pPr>
            <a:endParaRPr lang="en-US" sz="2800"/>
          </a:p>
          <a:p>
            <a:pPr indent="-173736"/>
            <a:r>
              <a:rPr lang="en-US" sz="2800"/>
              <a:t>Transfers of costs from one project to another or from one competitive segment to the next solely to cover cost overruns are not allowable.</a:t>
            </a:r>
          </a:p>
          <a:p>
            <a:pPr indent="-285750">
              <a:lnSpc>
                <a:spcPct val="0"/>
              </a:lnSpc>
            </a:pPr>
            <a:endParaRPr lang="en-US" sz="2800"/>
          </a:p>
          <a:p>
            <a:pPr indent="-173736"/>
            <a:r>
              <a:rPr lang="en-US" sz="2800"/>
              <a:t>All charges to grants must be reasonable, allowable, allocable, and consistently applied.</a:t>
            </a:r>
          </a:p>
          <a:p>
            <a:pPr marL="457200" lvl="1" indent="0">
              <a:buNone/>
            </a:pPr>
            <a:endParaRPr lang="en-US" sz="2400"/>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15</a:t>
            </a:fld>
            <a:endParaRPr lang="en-US"/>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r>
              <a:rPr lang="en-US" sz="7200"/>
              <a:t>Case Study 1….</a:t>
            </a:r>
          </a:p>
        </p:txBody>
      </p:sp>
      <p:sp>
        <p:nvSpPr>
          <p:cNvPr id="17411" name="Rectangle 3"/>
          <p:cNvSpPr>
            <a:spLocks noGrp="1" noChangeArrowheads="1"/>
          </p:cNvSpPr>
          <p:nvPr>
            <p:ph idx="1"/>
          </p:nvPr>
        </p:nvSpPr>
        <p:spPr/>
        <p:txBody>
          <a:bodyPr/>
          <a:lstStyle/>
          <a:p>
            <a:endParaRPr lang="en-US"/>
          </a:p>
          <a:p>
            <a:pPr>
              <a:buFontTx/>
              <a:buNone/>
            </a:pPr>
            <a:r>
              <a:rPr lang="en-US" sz="2800"/>
              <a:t>  A University employee transfers expenses from one account to another and annotates the cost transfer “to correct an accounting error.”</a:t>
            </a:r>
          </a:p>
          <a:p>
            <a:pPr>
              <a:buFontTx/>
              <a:buNone/>
            </a:pPr>
            <a:endParaRPr lang="en-US" sz="2800"/>
          </a:p>
          <a:p>
            <a:pPr>
              <a:buFontTx/>
              <a:buNone/>
            </a:pPr>
            <a:r>
              <a:rPr lang="en-US" sz="2800"/>
              <a:t>	Internal Audit takes exception.  Why?   </a:t>
            </a:r>
          </a:p>
        </p:txBody>
      </p:sp>
      <p:sp>
        <p:nvSpPr>
          <p:cNvPr id="2" name="Slide Number Placeholder 1">
            <a:extLst>
              <a:ext uri="{FF2B5EF4-FFF2-40B4-BE49-F238E27FC236}">
                <a16:creationId xmlns:a16="http://schemas.microsoft.com/office/drawing/2014/main" id="{93EB4264-F0E8-081B-9D6C-889141734DC2}"/>
              </a:ext>
            </a:extLst>
          </p:cNvPr>
          <p:cNvSpPr>
            <a:spLocks noGrp="1"/>
          </p:cNvSpPr>
          <p:nvPr>
            <p:ph type="sldNum" sz="quarter" idx="12"/>
          </p:nvPr>
        </p:nvSpPr>
        <p:spPr>
          <a:xfrm>
            <a:off x="8656320" y="6356352"/>
            <a:ext cx="2743200" cy="365125"/>
          </a:xfrm>
        </p:spPr>
        <p:txBody>
          <a:bodyPr/>
          <a:lstStyle/>
          <a:p>
            <a:pPr>
              <a:defRPr/>
            </a:pPr>
            <a:fld id="{8C91B603-FD84-4A6A-BB1C-EF8827F83E64}" type="slidenum">
              <a:rPr lang="en-US" smtClean="0"/>
              <a:pPr>
                <a:defRPr/>
              </a:pPr>
              <a:t>16</a:t>
            </a:fld>
            <a:endParaRPr lang="en-US"/>
          </a:p>
        </p:txBody>
      </p:sp>
    </p:spTree>
    <p:custDataLst>
      <p:tags r:id="rId1"/>
    </p:custDataLst>
    <p:extLst>
      <p:ext uri="{BB962C8B-B14F-4D97-AF65-F5344CB8AC3E}">
        <p14:creationId xmlns:p14="http://schemas.microsoft.com/office/powerpoint/2010/main" val="1787353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AFFB-B8D6-4F0F-A3F3-83F41523AFBC}"/>
              </a:ext>
            </a:extLst>
          </p:cNvPr>
          <p:cNvSpPr>
            <a:spLocks noGrp="1"/>
          </p:cNvSpPr>
          <p:nvPr>
            <p:ph type="title"/>
          </p:nvPr>
        </p:nvSpPr>
        <p:spPr/>
        <p:txBody>
          <a:bodyPr/>
          <a:lstStyle/>
          <a:p>
            <a:r>
              <a:rPr lang="en-US"/>
              <a:t>Case Study 1: Test your Knowledge</a:t>
            </a:r>
          </a:p>
        </p:txBody>
      </p:sp>
      <p:sp>
        <p:nvSpPr>
          <p:cNvPr id="3" name="Content Placeholder 2">
            <a:extLst>
              <a:ext uri="{FF2B5EF4-FFF2-40B4-BE49-F238E27FC236}">
                <a16:creationId xmlns:a16="http://schemas.microsoft.com/office/drawing/2014/main" id="{B8658F7E-C83C-4BD9-A233-054700AA1068}"/>
              </a:ext>
            </a:extLst>
          </p:cNvPr>
          <p:cNvSpPr>
            <a:spLocks noGrp="1"/>
          </p:cNvSpPr>
          <p:nvPr>
            <p:ph idx="1"/>
          </p:nvPr>
        </p:nvSpPr>
        <p:spPr/>
        <p:txBody>
          <a:bodyPr/>
          <a:lstStyle/>
          <a:p>
            <a:pPr marL="514350" indent="-514350">
              <a:spcAft>
                <a:spcPts val="600"/>
              </a:spcAft>
              <a:buFont typeface="+mj-lt"/>
              <a:buAutoNum type="arabicPeriod"/>
            </a:pPr>
            <a:r>
              <a:rPr lang="en-US"/>
              <a:t>Because it has been too long since this error occurred.</a:t>
            </a:r>
          </a:p>
          <a:p>
            <a:pPr marL="514350" indent="-514350">
              <a:spcAft>
                <a:spcPts val="600"/>
              </a:spcAft>
              <a:buFont typeface="+mj-lt"/>
              <a:buAutoNum type="arabicPeriod"/>
            </a:pPr>
            <a:r>
              <a:rPr lang="en-US"/>
              <a:t>Because there is no justification for this error.</a:t>
            </a:r>
          </a:p>
          <a:p>
            <a:pPr marL="514350" indent="-514350">
              <a:spcAft>
                <a:spcPts val="600"/>
              </a:spcAft>
              <a:buFont typeface="+mj-lt"/>
              <a:buAutoNum type="arabicPeriod"/>
            </a:pPr>
            <a:r>
              <a:rPr lang="en-US"/>
              <a:t>Because the transfer did not certify to the correctness of the new charge by a responsible organizational official of the recipient.</a:t>
            </a:r>
          </a:p>
          <a:p>
            <a:pPr marL="514350" indent="-514350">
              <a:spcAft>
                <a:spcPts val="600"/>
              </a:spcAft>
              <a:buFont typeface="+mj-lt"/>
              <a:buAutoNum type="arabicPeriod"/>
            </a:pPr>
            <a:r>
              <a:rPr lang="en-US"/>
              <a:t>All of the above</a:t>
            </a:r>
          </a:p>
        </p:txBody>
      </p:sp>
      <p:sp>
        <p:nvSpPr>
          <p:cNvPr id="4" name="Slide Number Placeholder 3">
            <a:extLst>
              <a:ext uri="{FF2B5EF4-FFF2-40B4-BE49-F238E27FC236}">
                <a16:creationId xmlns:a16="http://schemas.microsoft.com/office/drawing/2014/main" id="{196AD679-D72C-448B-8840-B9D487F1D9EC}"/>
              </a:ext>
            </a:extLst>
          </p:cNvPr>
          <p:cNvSpPr>
            <a:spLocks noGrp="1"/>
          </p:cNvSpPr>
          <p:nvPr>
            <p:ph type="sldNum" sz="quarter" idx="12"/>
          </p:nvPr>
        </p:nvSpPr>
        <p:spPr/>
        <p:txBody>
          <a:bodyPr/>
          <a:lstStyle/>
          <a:p>
            <a:pPr>
              <a:defRPr/>
            </a:pPr>
            <a:fld id="{0236C151-8A49-4E7E-B907-A3D78733055F}" type="slidenum">
              <a:rPr lang="en-US" smtClean="0"/>
              <a:pPr>
                <a:defRPr/>
              </a:pPr>
              <a:t>17</a:t>
            </a:fld>
            <a:endParaRPr lang="en-US"/>
          </a:p>
        </p:txBody>
      </p:sp>
    </p:spTree>
    <p:custDataLst>
      <p:tags r:id="rId1"/>
    </p:custDataLst>
    <p:extLst>
      <p:ext uri="{BB962C8B-B14F-4D97-AF65-F5344CB8AC3E}">
        <p14:creationId xmlns:p14="http://schemas.microsoft.com/office/powerpoint/2010/main" val="388440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a:bodyPr>
          <a:lstStyle/>
          <a:p>
            <a:r>
              <a:rPr lang="en-US" sz="4400"/>
              <a:t>Allowable Costs:  Supplies and Entertainment</a:t>
            </a:r>
          </a:p>
        </p:txBody>
      </p:sp>
      <p:sp>
        <p:nvSpPr>
          <p:cNvPr id="25603" name="Rectangle 3"/>
          <p:cNvSpPr>
            <a:spLocks noGrp="1" noChangeArrowheads="1"/>
          </p:cNvSpPr>
          <p:nvPr>
            <p:ph idx="1"/>
          </p:nvPr>
        </p:nvSpPr>
        <p:spPr/>
        <p:txBody>
          <a:bodyPr>
            <a:normAutofit lnSpcReduction="10000"/>
          </a:bodyPr>
          <a:lstStyle/>
          <a:p>
            <a:r>
              <a:rPr lang="en-US" sz="2800"/>
              <a:t>Materials &amp; Supplies--normally considered as indirect costs </a:t>
            </a:r>
          </a:p>
          <a:p>
            <a:pPr lvl="1"/>
            <a:r>
              <a:rPr lang="en-US" sz="2500"/>
              <a:t>may be charged as a direct cost if can be directly allocated to a specific Federal award </a:t>
            </a:r>
          </a:p>
          <a:p>
            <a:pPr lvl="1"/>
            <a:r>
              <a:rPr lang="en-US" sz="2500"/>
              <a:t>Computing devices may be charged as a direct cost if essential &amp; allocable, but not solely dedicated to performance of Federal award</a:t>
            </a:r>
          </a:p>
          <a:p>
            <a:pPr>
              <a:lnSpc>
                <a:spcPct val="50000"/>
              </a:lnSpc>
            </a:pPr>
            <a:endParaRPr lang="en-US" sz="2800"/>
          </a:p>
          <a:p>
            <a:r>
              <a:rPr lang="en-US" sz="2800"/>
              <a:t>Entertainment costs are generally unallowable except if within scope of approved research project</a:t>
            </a:r>
          </a:p>
          <a:p>
            <a:endParaRPr lang="en-US" sz="2800"/>
          </a:p>
          <a:p>
            <a:r>
              <a:rPr lang="en-US" sz="2800"/>
              <a:t>Meals costs are unallowable on grants where  primary purpose of grant is to support a conference or meeting </a:t>
            </a: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18</a:t>
            </a:fld>
            <a:endParaRPr lang="en-US"/>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Autofit/>
          </a:bodyPr>
          <a:lstStyle/>
          <a:p>
            <a:r>
              <a:rPr lang="en-US" sz="4400"/>
              <a:t>More References:  Allowable Costs</a:t>
            </a:r>
          </a:p>
        </p:txBody>
      </p:sp>
      <p:sp>
        <p:nvSpPr>
          <p:cNvPr id="26627" name="Rectangle 3"/>
          <p:cNvSpPr>
            <a:spLocks noGrp="1" noChangeArrowheads="1"/>
          </p:cNvSpPr>
          <p:nvPr>
            <p:ph idx="1"/>
          </p:nvPr>
        </p:nvSpPr>
        <p:spPr/>
        <p:txBody>
          <a:bodyPr>
            <a:normAutofit/>
          </a:bodyPr>
          <a:lstStyle/>
          <a:p>
            <a:r>
              <a:rPr lang="en-US" sz="2800"/>
              <a:t>Meals are allowable on a research grant when: </a:t>
            </a:r>
          </a:p>
          <a:p>
            <a:pPr marL="965200" lvl="1" indent="-514350">
              <a:spcAft>
                <a:spcPts val="1200"/>
              </a:spcAft>
              <a:buFont typeface="Courier New" panose="02070309020205020404" pitchFamily="49" charset="0"/>
              <a:buChar char="o"/>
            </a:pPr>
            <a:r>
              <a:rPr lang="en-US" sz="2500"/>
              <a:t>they are provided to subjects or patients under study provided that such charges are not duplicated in the participant’s per diem or subsistence allowances, if any; </a:t>
            </a:r>
          </a:p>
          <a:p>
            <a:pPr marL="965200" lvl="1" indent="-514350">
              <a:spcAft>
                <a:spcPts val="1200"/>
              </a:spcAft>
              <a:buFont typeface="Courier New" panose="02070309020205020404" pitchFamily="49" charset="0"/>
              <a:buChar char="o"/>
            </a:pPr>
            <a:r>
              <a:rPr lang="en-US" sz="2500"/>
              <a:t>such costs are an integral and necessary part of a meeting or conference (i.e., a working meal where business is transacted), and </a:t>
            </a:r>
          </a:p>
          <a:p>
            <a:pPr marL="965200" lvl="1" indent="-514350">
              <a:spcAft>
                <a:spcPts val="1200"/>
              </a:spcAft>
              <a:buFont typeface="Courier New" panose="02070309020205020404" pitchFamily="49" charset="0"/>
              <a:buChar char="o"/>
            </a:pPr>
            <a:r>
              <a:rPr lang="en-US" sz="2500"/>
              <a:t>such costs are specifically approved as part of the project activity, consistent with the terms of award.</a:t>
            </a:r>
          </a:p>
          <a:p>
            <a:pPr marL="450850" lvl="1" indent="0">
              <a:buNone/>
            </a:pPr>
            <a:endParaRPr lang="en-US" sz="1000"/>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19</a:t>
            </a:fld>
            <a:endParaRPr lang="en-US"/>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Autofit/>
          </a:bodyPr>
          <a:lstStyle/>
          <a:p>
            <a:r>
              <a:rPr lang="en-US" sz="4400"/>
              <a:t>Compliance is …</a:t>
            </a:r>
          </a:p>
        </p:txBody>
      </p:sp>
      <p:sp>
        <p:nvSpPr>
          <p:cNvPr id="6147" name="Rectangle 3"/>
          <p:cNvSpPr>
            <a:spLocks noGrp="1" noChangeArrowheads="1"/>
          </p:cNvSpPr>
          <p:nvPr>
            <p:ph idx="1"/>
          </p:nvPr>
        </p:nvSpPr>
        <p:spPr/>
        <p:txBody>
          <a:bodyPr>
            <a:normAutofit/>
          </a:bodyPr>
          <a:lstStyle/>
          <a:p>
            <a:r>
              <a:rPr lang="en-US" sz="2800"/>
              <a:t>The effective management of public funds to maximize research outcomes</a:t>
            </a:r>
          </a:p>
          <a:p>
            <a:pPr>
              <a:lnSpc>
                <a:spcPct val="30000"/>
              </a:lnSpc>
            </a:pPr>
            <a:endParaRPr lang="en-US" sz="2800"/>
          </a:p>
          <a:p>
            <a:r>
              <a:rPr lang="en-US" sz="2800"/>
              <a:t>The avoidance of fraud, institutional mismanagement, and poor management of Federal funds</a:t>
            </a: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2</a:t>
            </a:fld>
            <a:endParaRPr lang="en-US"/>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Autofit/>
          </a:bodyPr>
          <a:lstStyle/>
          <a:p>
            <a:r>
              <a:rPr lang="en-US" sz="7200"/>
              <a:t>Case Study 2…</a:t>
            </a:r>
          </a:p>
        </p:txBody>
      </p:sp>
      <p:sp>
        <p:nvSpPr>
          <p:cNvPr id="24579" name="Rectangle 3"/>
          <p:cNvSpPr>
            <a:spLocks noGrp="1" noChangeArrowheads="1"/>
          </p:cNvSpPr>
          <p:nvPr>
            <p:ph idx="1"/>
          </p:nvPr>
        </p:nvSpPr>
        <p:spPr/>
        <p:txBody>
          <a:bodyPr>
            <a:normAutofit/>
          </a:bodyPr>
          <a:lstStyle/>
          <a:p>
            <a:pPr>
              <a:lnSpc>
                <a:spcPct val="90000"/>
              </a:lnSpc>
              <a:buFontTx/>
              <a:buNone/>
            </a:pPr>
            <a:r>
              <a:rPr lang="en-US" sz="2800"/>
              <a:t>  You are asked by a PI to stop at an office supply store on your way to work and pick up a few items (pens, envelopes and paperclips).  The PI also asked you to get some donuts for a lab meeting that morning.  When you arrive at work, the PI tells you that all of the items should be charged to the grant.</a:t>
            </a:r>
          </a:p>
          <a:p>
            <a:pPr>
              <a:lnSpc>
                <a:spcPct val="30000"/>
              </a:lnSpc>
              <a:buFontTx/>
              <a:buNone/>
            </a:pPr>
            <a:r>
              <a:rPr lang="en-US" sz="2800"/>
              <a:t>	</a:t>
            </a:r>
          </a:p>
          <a:p>
            <a:pPr>
              <a:lnSpc>
                <a:spcPct val="90000"/>
              </a:lnSpc>
              <a:buFontTx/>
              <a:buNone/>
            </a:pPr>
            <a:r>
              <a:rPr lang="en-US" sz="2800"/>
              <a:t>	Your Departmental Administrator tells you that these purchases must come from Departmental funds.  Why?</a:t>
            </a: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20</a:t>
            </a:fld>
            <a:endParaRPr lang="en-US"/>
          </a:p>
        </p:txBody>
      </p:sp>
    </p:spTree>
    <p:custDataLst>
      <p:tags r:id="rId1"/>
    </p:custDataLst>
    <p:extLst>
      <p:ext uri="{BB962C8B-B14F-4D97-AF65-F5344CB8AC3E}">
        <p14:creationId xmlns:p14="http://schemas.microsoft.com/office/powerpoint/2010/main" val="3020407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AFFB-B8D6-4F0F-A3F3-83F41523AFBC}"/>
              </a:ext>
            </a:extLst>
          </p:cNvPr>
          <p:cNvSpPr>
            <a:spLocks noGrp="1"/>
          </p:cNvSpPr>
          <p:nvPr>
            <p:ph type="title"/>
          </p:nvPr>
        </p:nvSpPr>
        <p:spPr/>
        <p:txBody>
          <a:bodyPr/>
          <a:lstStyle/>
          <a:p>
            <a:r>
              <a:rPr lang="en-US"/>
              <a:t>Case Study 2: Test your Knowledge</a:t>
            </a:r>
          </a:p>
        </p:txBody>
      </p:sp>
      <p:sp>
        <p:nvSpPr>
          <p:cNvPr id="3" name="Content Placeholder 2">
            <a:extLst>
              <a:ext uri="{FF2B5EF4-FFF2-40B4-BE49-F238E27FC236}">
                <a16:creationId xmlns:a16="http://schemas.microsoft.com/office/drawing/2014/main" id="{B8658F7E-C83C-4BD9-A233-054700AA1068}"/>
              </a:ext>
            </a:extLst>
          </p:cNvPr>
          <p:cNvSpPr>
            <a:spLocks noGrp="1"/>
          </p:cNvSpPr>
          <p:nvPr>
            <p:ph idx="1"/>
          </p:nvPr>
        </p:nvSpPr>
        <p:spPr/>
        <p:txBody>
          <a:bodyPr/>
          <a:lstStyle/>
          <a:p>
            <a:pPr marL="514350" indent="-514350">
              <a:spcAft>
                <a:spcPts val="600"/>
              </a:spcAft>
              <a:buFont typeface="+mj-lt"/>
              <a:buAutoNum type="arabicPeriod"/>
            </a:pPr>
            <a:r>
              <a:rPr lang="en-US"/>
              <a:t>Because these costs do not apply directly to the grant.</a:t>
            </a:r>
          </a:p>
          <a:p>
            <a:pPr marL="514350" indent="-514350">
              <a:spcAft>
                <a:spcPts val="600"/>
              </a:spcAft>
              <a:buFont typeface="+mj-lt"/>
              <a:buAutoNum type="arabicPeriod"/>
            </a:pPr>
            <a:r>
              <a:rPr lang="en-US"/>
              <a:t>Because meals are never allowed to be charged to a grant.</a:t>
            </a:r>
          </a:p>
          <a:p>
            <a:pPr marL="514350" indent="-514350">
              <a:spcAft>
                <a:spcPts val="600"/>
              </a:spcAft>
              <a:buFont typeface="+mj-lt"/>
              <a:buAutoNum type="arabicPeriod"/>
            </a:pPr>
            <a:r>
              <a:rPr lang="en-US"/>
              <a:t>Because donuts are always overhead costs.</a:t>
            </a:r>
          </a:p>
          <a:p>
            <a:pPr marL="514350" indent="-514350">
              <a:spcAft>
                <a:spcPts val="600"/>
              </a:spcAft>
              <a:buFont typeface="+mj-lt"/>
              <a:buAutoNum type="arabicPeriod"/>
            </a:pPr>
            <a:r>
              <a:rPr lang="en-US"/>
              <a:t>Because this project couldn’t be done without more pens.</a:t>
            </a:r>
          </a:p>
        </p:txBody>
      </p:sp>
      <p:sp>
        <p:nvSpPr>
          <p:cNvPr id="4" name="Slide Number Placeholder 3">
            <a:extLst>
              <a:ext uri="{FF2B5EF4-FFF2-40B4-BE49-F238E27FC236}">
                <a16:creationId xmlns:a16="http://schemas.microsoft.com/office/drawing/2014/main" id="{196AD679-D72C-448B-8840-B9D487F1D9EC}"/>
              </a:ext>
            </a:extLst>
          </p:cNvPr>
          <p:cNvSpPr>
            <a:spLocks noGrp="1"/>
          </p:cNvSpPr>
          <p:nvPr>
            <p:ph type="sldNum" sz="quarter" idx="12"/>
          </p:nvPr>
        </p:nvSpPr>
        <p:spPr/>
        <p:txBody>
          <a:bodyPr/>
          <a:lstStyle/>
          <a:p>
            <a:pPr>
              <a:defRPr/>
            </a:pPr>
            <a:fld id="{0236C151-8A49-4E7E-B907-A3D78733055F}" type="slidenum">
              <a:rPr lang="en-US" smtClean="0"/>
              <a:pPr>
                <a:defRPr/>
              </a:pPr>
              <a:t>21</a:t>
            </a:fld>
            <a:endParaRPr lang="en-US"/>
          </a:p>
        </p:txBody>
      </p:sp>
    </p:spTree>
    <p:custDataLst>
      <p:tags r:id="rId1"/>
    </p:custDataLst>
    <p:extLst>
      <p:ext uri="{BB962C8B-B14F-4D97-AF65-F5344CB8AC3E}">
        <p14:creationId xmlns:p14="http://schemas.microsoft.com/office/powerpoint/2010/main" val="42183038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a:t>Administrative and Clerical Costs </a:t>
            </a:r>
          </a:p>
        </p:txBody>
      </p:sp>
      <p:sp>
        <p:nvSpPr>
          <p:cNvPr id="3" name="Content Placeholder 2"/>
          <p:cNvSpPr>
            <a:spLocks noGrp="1"/>
          </p:cNvSpPr>
          <p:nvPr>
            <p:ph idx="1"/>
          </p:nvPr>
        </p:nvSpPr>
        <p:spPr/>
        <p:txBody>
          <a:bodyPr>
            <a:normAutofit fontScale="92500" lnSpcReduction="20000"/>
          </a:bodyPr>
          <a:lstStyle/>
          <a:p>
            <a:pPr marL="0" indent="0">
              <a:buNone/>
            </a:pPr>
            <a:r>
              <a:rPr lang="en-US" sz="3300"/>
              <a:t>Salaries of administrative and clerical staff:</a:t>
            </a:r>
          </a:p>
          <a:p>
            <a:pPr marL="0" indent="0">
              <a:buNone/>
            </a:pPr>
            <a:endParaRPr lang="en-US" sz="1300"/>
          </a:p>
          <a:p>
            <a:pPr>
              <a:buClr>
                <a:schemeClr val="accent1"/>
              </a:buClr>
            </a:pPr>
            <a:r>
              <a:rPr lang="en-US" sz="2800"/>
              <a:t>Costs should normally be treated as indirect (F&amp;A) costs.  </a:t>
            </a:r>
          </a:p>
          <a:p>
            <a:pPr>
              <a:lnSpc>
                <a:spcPct val="100000"/>
              </a:lnSpc>
              <a:buClr>
                <a:schemeClr val="accent1"/>
              </a:buClr>
            </a:pPr>
            <a:r>
              <a:rPr lang="en-US" sz="2800">
                <a:hlinkClick r:id="rId4"/>
              </a:rPr>
              <a:t>NIH GPS 8.1.1.5 </a:t>
            </a:r>
            <a:r>
              <a:rPr lang="en-US" sz="2800"/>
              <a:t>provides that direct charging of these costs may be appropriate only if all of the following conditions are met:</a:t>
            </a:r>
          </a:p>
          <a:p>
            <a:pPr marL="914400" lvl="1" indent="-514350">
              <a:lnSpc>
                <a:spcPct val="100000"/>
              </a:lnSpc>
              <a:buClr>
                <a:schemeClr val="accent4"/>
              </a:buClr>
              <a:buFont typeface="Courier New" panose="02070309020205020404" pitchFamily="49" charset="0"/>
              <a:buChar char="o"/>
            </a:pPr>
            <a:r>
              <a:rPr lang="en-US" sz="2400"/>
              <a:t>Administrative or clerical services are integral to a project or activity</a:t>
            </a:r>
          </a:p>
          <a:p>
            <a:pPr marL="914400" lvl="1" indent="-514350">
              <a:lnSpc>
                <a:spcPct val="100000"/>
              </a:lnSpc>
              <a:buClr>
                <a:schemeClr val="accent4"/>
              </a:buClr>
              <a:buFont typeface="Courier New" panose="02070309020205020404" pitchFamily="49" charset="0"/>
              <a:buChar char="o"/>
            </a:pPr>
            <a:r>
              <a:rPr lang="en-US" sz="2400"/>
              <a:t>Individuals involved can be specifically identified with the project or activity</a:t>
            </a:r>
          </a:p>
          <a:p>
            <a:pPr marL="914400" lvl="1" indent="-514350">
              <a:lnSpc>
                <a:spcPct val="100000"/>
              </a:lnSpc>
              <a:buClr>
                <a:schemeClr val="accent4"/>
              </a:buClr>
              <a:buFont typeface="Courier New" panose="02070309020205020404" pitchFamily="49" charset="0"/>
              <a:buChar char="o"/>
            </a:pPr>
            <a:r>
              <a:rPr lang="en-US" sz="2400"/>
              <a:t>Such costs are explicitly included in the budget, and</a:t>
            </a:r>
          </a:p>
          <a:p>
            <a:pPr marL="914400" lvl="1" indent="-514350">
              <a:lnSpc>
                <a:spcPct val="100000"/>
              </a:lnSpc>
              <a:buClr>
                <a:schemeClr val="accent4"/>
              </a:buClr>
              <a:buFont typeface="Courier New" panose="02070309020205020404" pitchFamily="49" charset="0"/>
              <a:buChar char="o"/>
            </a:pPr>
            <a:r>
              <a:rPr lang="en-US" sz="2400"/>
              <a:t>The costs are not also recovered as indirect costs</a:t>
            </a:r>
          </a:p>
          <a:p>
            <a:pPr marL="0" indent="0">
              <a:buNone/>
            </a:pPr>
            <a:endParaRPr lang="en-US" sz="2400"/>
          </a:p>
          <a:p>
            <a:pPr>
              <a:buClr>
                <a:schemeClr val="accent1"/>
              </a:buClr>
            </a:pPr>
            <a:r>
              <a:rPr lang="en-US" sz="2800"/>
              <a:t>Such charges must also meet the criteria for allowable costs as described in </a:t>
            </a:r>
            <a:r>
              <a:rPr lang="en-US" sz="2800">
                <a:hlinkClick r:id="rId5"/>
              </a:rPr>
              <a:t>NIH GPS 7.2</a:t>
            </a:r>
            <a:r>
              <a:rPr lang="en-US" sz="2800"/>
              <a:t>.</a:t>
            </a:r>
          </a:p>
        </p:txBody>
      </p:sp>
      <p:sp>
        <p:nvSpPr>
          <p:cNvPr id="5" name="Slide Number Placeholder 4"/>
          <p:cNvSpPr>
            <a:spLocks noGrp="1"/>
          </p:cNvSpPr>
          <p:nvPr>
            <p:ph type="sldNum" sz="quarter" idx="12"/>
          </p:nvPr>
        </p:nvSpPr>
        <p:spPr/>
        <p:txBody>
          <a:bodyPr/>
          <a:lstStyle/>
          <a:p>
            <a:pPr>
              <a:defRPr/>
            </a:pPr>
            <a:fld id="{0236C151-8A49-4E7E-B907-A3D78733055F}" type="slidenum">
              <a:rPr lang="en-US" smtClean="0"/>
              <a:pPr>
                <a:defRPr/>
              </a:pPr>
              <a:t>22</a:t>
            </a:fld>
            <a:endParaRPr lang="en-US"/>
          </a:p>
        </p:txBody>
      </p:sp>
    </p:spTree>
    <p:custDataLst>
      <p:tags r:id="rId1"/>
    </p:custDataLst>
    <p:extLst>
      <p:ext uri="{BB962C8B-B14F-4D97-AF65-F5344CB8AC3E}">
        <p14:creationId xmlns:p14="http://schemas.microsoft.com/office/powerpoint/2010/main" val="1783148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a:t>More References – Administrative and Clerical Costs</a:t>
            </a:r>
          </a:p>
        </p:txBody>
      </p:sp>
      <p:sp>
        <p:nvSpPr>
          <p:cNvPr id="3" name="Content Placeholder 2"/>
          <p:cNvSpPr>
            <a:spLocks noGrp="1"/>
          </p:cNvSpPr>
          <p:nvPr>
            <p:ph idx="1"/>
          </p:nvPr>
        </p:nvSpPr>
        <p:spPr/>
        <p:txBody>
          <a:bodyPr>
            <a:normAutofit fontScale="62500" lnSpcReduction="20000"/>
          </a:bodyPr>
          <a:lstStyle/>
          <a:p>
            <a:pPr marL="0" indent="0">
              <a:buNone/>
            </a:pPr>
            <a:r>
              <a:rPr lang="en-US" sz="3800"/>
              <a:t>Salaries of administrative and clerical staff:</a:t>
            </a:r>
          </a:p>
          <a:p>
            <a:pPr>
              <a:buClr>
                <a:schemeClr val="accent1"/>
              </a:buClr>
            </a:pPr>
            <a:r>
              <a:rPr lang="en-US" sz="4000"/>
              <a:t>NIH prior approval is not required to </a:t>
            </a:r>
            <a:r>
              <a:rPr lang="en-US" sz="4000" err="1"/>
              <a:t>rebudget</a:t>
            </a:r>
            <a:r>
              <a:rPr lang="en-US" sz="4000"/>
              <a:t> funds for salaries of administrative and clerical staff that are direct charged if conditions provided in </a:t>
            </a:r>
            <a:r>
              <a:rPr lang="en-US" sz="4000">
                <a:hlinkClick r:id="rId4"/>
              </a:rPr>
              <a:t>NIH GPS 8.1.1.5</a:t>
            </a:r>
            <a:r>
              <a:rPr lang="en-US" sz="4000"/>
              <a:t> are met. </a:t>
            </a:r>
          </a:p>
          <a:p>
            <a:pPr>
              <a:buClr>
                <a:schemeClr val="accent1"/>
              </a:buClr>
            </a:pPr>
            <a:r>
              <a:rPr lang="en-US" sz="4000"/>
              <a:t>NIH prior approval is required when:</a:t>
            </a:r>
          </a:p>
          <a:p>
            <a:pPr lvl="1">
              <a:buClr>
                <a:schemeClr val="accent1"/>
              </a:buClr>
            </a:pPr>
            <a:r>
              <a:rPr lang="en-US" sz="3800"/>
              <a:t>additional funds are requested for such a position or</a:t>
            </a:r>
          </a:p>
          <a:p>
            <a:pPr lvl="1">
              <a:buClr>
                <a:schemeClr val="accent1"/>
              </a:buClr>
            </a:pPr>
            <a:r>
              <a:rPr lang="en-US" sz="3800"/>
              <a:t>incurrence of such costs constitutes a change in scope</a:t>
            </a:r>
          </a:p>
          <a:p>
            <a:pPr marL="800100" lvl="1" indent="-285750">
              <a:buClr>
                <a:schemeClr val="accent1"/>
              </a:buClr>
            </a:pPr>
            <a:endParaRPr lang="en-US" sz="1700"/>
          </a:p>
          <a:p>
            <a:pPr marL="742950" lvl="1" indent="-285750"/>
            <a:endParaRPr lang="en-US" sz="1300"/>
          </a:p>
          <a:p>
            <a:pPr>
              <a:buClr>
                <a:schemeClr val="accent1"/>
              </a:buClr>
            </a:pPr>
            <a:r>
              <a:rPr lang="en-US" sz="4000"/>
              <a:t>For Modular grants, these costs must be included in the Personnel Justification.  Specifically, the following information must be provided: </a:t>
            </a:r>
          </a:p>
          <a:p>
            <a:pPr lvl="1">
              <a:buClr>
                <a:schemeClr val="accent1"/>
              </a:buClr>
            </a:pPr>
            <a:r>
              <a:rPr lang="en-US" sz="3400"/>
              <a:t>person’s name, percent effort and role.</a:t>
            </a:r>
          </a:p>
          <a:p>
            <a:pPr lvl="1">
              <a:buClr>
                <a:schemeClr val="accent1"/>
              </a:buClr>
            </a:pPr>
            <a:r>
              <a:rPr lang="en-US" sz="3400"/>
              <a:t>justification documenting how they will meet all four requirements in </a:t>
            </a:r>
            <a:r>
              <a:rPr lang="en-US" sz="3400">
                <a:hlinkClick r:id="rId4"/>
              </a:rPr>
              <a:t>NIH GPS 8.1.1.5</a:t>
            </a:r>
            <a:endParaRPr lang="en-US" sz="3400"/>
          </a:p>
          <a:p>
            <a:pPr marL="0" indent="0">
              <a:buNone/>
            </a:pPr>
            <a:r>
              <a:rPr lang="en-US" sz="3000"/>
              <a:t>	</a:t>
            </a:r>
          </a:p>
        </p:txBody>
      </p:sp>
      <p:sp>
        <p:nvSpPr>
          <p:cNvPr id="5" name="Slide Number Placeholder 4"/>
          <p:cNvSpPr>
            <a:spLocks noGrp="1"/>
          </p:cNvSpPr>
          <p:nvPr>
            <p:ph type="sldNum" sz="quarter" idx="12"/>
          </p:nvPr>
        </p:nvSpPr>
        <p:spPr/>
        <p:txBody>
          <a:bodyPr/>
          <a:lstStyle/>
          <a:p>
            <a:pPr>
              <a:defRPr/>
            </a:pPr>
            <a:fld id="{0236C151-8A49-4E7E-B907-A3D78733055F}" type="slidenum">
              <a:rPr lang="en-US" smtClean="0"/>
              <a:pPr>
                <a:defRPr/>
              </a:pPr>
              <a:t>23</a:t>
            </a:fld>
            <a:endParaRPr lang="en-US"/>
          </a:p>
        </p:txBody>
      </p:sp>
    </p:spTree>
    <p:custDataLst>
      <p:tags r:id="rId1"/>
    </p:custDataLst>
    <p:extLst>
      <p:ext uri="{BB962C8B-B14F-4D97-AF65-F5344CB8AC3E}">
        <p14:creationId xmlns:p14="http://schemas.microsoft.com/office/powerpoint/2010/main" val="42415550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Autofit/>
          </a:bodyPr>
          <a:lstStyle/>
          <a:p>
            <a:r>
              <a:rPr lang="en-US" sz="7200">
                <a:latin typeface="Arial" pitchFamily="34" charset="0"/>
                <a:cs typeface="Arial" pitchFamily="34" charset="0"/>
              </a:rPr>
              <a:t>Case Study 3….</a:t>
            </a:r>
          </a:p>
        </p:txBody>
      </p:sp>
      <p:sp>
        <p:nvSpPr>
          <p:cNvPr id="50179" name="Rectangle 3"/>
          <p:cNvSpPr>
            <a:spLocks noGrp="1" noChangeArrowheads="1"/>
          </p:cNvSpPr>
          <p:nvPr>
            <p:ph idx="1"/>
          </p:nvPr>
        </p:nvSpPr>
        <p:spPr/>
        <p:txBody>
          <a:bodyPr>
            <a:normAutofit/>
          </a:bodyPr>
          <a:lstStyle/>
          <a:p>
            <a:pPr>
              <a:lnSpc>
                <a:spcPct val="90000"/>
              </a:lnSpc>
              <a:buFontTx/>
              <a:buNone/>
            </a:pPr>
            <a:r>
              <a:rPr lang="en-US" sz="2400"/>
              <a:t>	</a:t>
            </a:r>
            <a:r>
              <a:rPr lang="en-US" sz="2800"/>
              <a:t>Dr. Admins from the University of Education submits a research grant application that seeks salaries of administrative and clerical staff as direct costs.  </a:t>
            </a:r>
          </a:p>
          <a:p>
            <a:pPr>
              <a:lnSpc>
                <a:spcPct val="90000"/>
              </a:lnSpc>
              <a:buFontTx/>
              <a:buNone/>
            </a:pPr>
            <a:endParaRPr lang="en-US" sz="2800"/>
          </a:p>
          <a:p>
            <a:pPr>
              <a:lnSpc>
                <a:spcPct val="90000"/>
              </a:lnSpc>
              <a:buFontTx/>
              <a:buNone/>
            </a:pPr>
            <a:r>
              <a:rPr lang="en-US" sz="2800"/>
              <a:t>	Are these costs appropriate? 	</a:t>
            </a:r>
          </a:p>
          <a:p>
            <a:pPr>
              <a:lnSpc>
                <a:spcPct val="90000"/>
              </a:lnSpc>
              <a:buFontTx/>
              <a:buNone/>
            </a:pPr>
            <a:r>
              <a:rPr lang="en-US" sz="2800"/>
              <a:t>	</a:t>
            </a: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24</a:t>
            </a:fld>
            <a:endParaRPr lang="en-US"/>
          </a:p>
        </p:txBody>
      </p:sp>
    </p:spTree>
    <p:custDataLst>
      <p:tags r:id="rId1"/>
    </p:custDataLst>
    <p:extLst>
      <p:ext uri="{BB962C8B-B14F-4D97-AF65-F5344CB8AC3E}">
        <p14:creationId xmlns:p14="http://schemas.microsoft.com/office/powerpoint/2010/main" val="1506761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AFFB-B8D6-4F0F-A3F3-83F41523AFBC}"/>
              </a:ext>
            </a:extLst>
          </p:cNvPr>
          <p:cNvSpPr>
            <a:spLocks noGrp="1"/>
          </p:cNvSpPr>
          <p:nvPr>
            <p:ph type="title"/>
          </p:nvPr>
        </p:nvSpPr>
        <p:spPr/>
        <p:txBody>
          <a:bodyPr/>
          <a:lstStyle/>
          <a:p>
            <a:r>
              <a:rPr lang="en-US"/>
              <a:t>Case Study 3: Test your Knowledge</a:t>
            </a:r>
          </a:p>
        </p:txBody>
      </p:sp>
      <p:sp>
        <p:nvSpPr>
          <p:cNvPr id="3" name="Content Placeholder 2">
            <a:extLst>
              <a:ext uri="{FF2B5EF4-FFF2-40B4-BE49-F238E27FC236}">
                <a16:creationId xmlns:a16="http://schemas.microsoft.com/office/drawing/2014/main" id="{B8658F7E-C83C-4BD9-A233-054700AA1068}"/>
              </a:ext>
            </a:extLst>
          </p:cNvPr>
          <p:cNvSpPr>
            <a:spLocks noGrp="1"/>
          </p:cNvSpPr>
          <p:nvPr>
            <p:ph idx="1"/>
          </p:nvPr>
        </p:nvSpPr>
        <p:spPr/>
        <p:txBody>
          <a:bodyPr/>
          <a:lstStyle/>
          <a:p>
            <a:pPr marL="514350" indent="-514350">
              <a:spcAft>
                <a:spcPts val="600"/>
              </a:spcAft>
              <a:buFont typeface="+mj-lt"/>
              <a:buAutoNum type="arabicPeriod"/>
            </a:pPr>
            <a:r>
              <a:rPr lang="en-US"/>
              <a:t>Yes, clerical staff are needed for all projects.</a:t>
            </a:r>
          </a:p>
          <a:p>
            <a:pPr marL="514350" indent="-514350">
              <a:spcAft>
                <a:spcPts val="600"/>
              </a:spcAft>
              <a:buFont typeface="+mj-lt"/>
              <a:buAutoNum type="arabicPeriod"/>
            </a:pPr>
            <a:r>
              <a:rPr lang="en-US"/>
              <a:t>Yes, if the project didn’t have clerical staff nothing would get done.</a:t>
            </a:r>
          </a:p>
          <a:p>
            <a:pPr marL="514350" indent="-514350">
              <a:spcAft>
                <a:spcPts val="600"/>
              </a:spcAft>
              <a:buFont typeface="+mj-lt"/>
              <a:buAutoNum type="arabicPeriod"/>
            </a:pPr>
            <a:r>
              <a:rPr lang="en-US"/>
              <a:t>Yes, charges to get the work done are allowable to the grant.</a:t>
            </a:r>
          </a:p>
          <a:p>
            <a:pPr marL="514350" indent="-514350">
              <a:spcAft>
                <a:spcPts val="600"/>
              </a:spcAft>
              <a:buFont typeface="+mj-lt"/>
              <a:buAutoNum type="arabicPeriod"/>
            </a:pPr>
            <a:r>
              <a:rPr lang="en-US"/>
              <a:t>No, these are generally indirect costs.</a:t>
            </a:r>
          </a:p>
        </p:txBody>
      </p:sp>
      <p:sp>
        <p:nvSpPr>
          <p:cNvPr id="4" name="Slide Number Placeholder 3">
            <a:extLst>
              <a:ext uri="{FF2B5EF4-FFF2-40B4-BE49-F238E27FC236}">
                <a16:creationId xmlns:a16="http://schemas.microsoft.com/office/drawing/2014/main" id="{196AD679-D72C-448B-8840-B9D487F1D9EC}"/>
              </a:ext>
            </a:extLst>
          </p:cNvPr>
          <p:cNvSpPr>
            <a:spLocks noGrp="1"/>
          </p:cNvSpPr>
          <p:nvPr>
            <p:ph type="sldNum" sz="quarter" idx="12"/>
          </p:nvPr>
        </p:nvSpPr>
        <p:spPr/>
        <p:txBody>
          <a:bodyPr/>
          <a:lstStyle/>
          <a:p>
            <a:pPr>
              <a:defRPr/>
            </a:pPr>
            <a:fld id="{0236C151-8A49-4E7E-B907-A3D78733055F}" type="slidenum">
              <a:rPr lang="en-US" smtClean="0"/>
              <a:pPr>
                <a:defRPr/>
              </a:pPr>
              <a:t>25</a:t>
            </a:fld>
            <a:endParaRPr lang="en-US"/>
          </a:p>
        </p:txBody>
      </p:sp>
    </p:spTree>
    <p:custDataLst>
      <p:tags r:id="rId1"/>
    </p:custDataLst>
    <p:extLst>
      <p:ext uri="{BB962C8B-B14F-4D97-AF65-F5344CB8AC3E}">
        <p14:creationId xmlns:p14="http://schemas.microsoft.com/office/powerpoint/2010/main" val="12893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p:txBody>
          <a:bodyPr>
            <a:normAutofit/>
          </a:bodyPr>
          <a:lstStyle/>
          <a:p>
            <a:r>
              <a:rPr lang="en-US" sz="4400"/>
              <a:t>Debarment &amp; Suspension</a:t>
            </a:r>
          </a:p>
        </p:txBody>
      </p:sp>
      <p:sp>
        <p:nvSpPr>
          <p:cNvPr id="34819" name="Content Placeholder 5"/>
          <p:cNvSpPr>
            <a:spLocks noGrp="1"/>
          </p:cNvSpPr>
          <p:nvPr>
            <p:ph idx="1"/>
          </p:nvPr>
        </p:nvSpPr>
        <p:spPr/>
        <p:txBody>
          <a:bodyPr/>
          <a:lstStyle/>
          <a:p>
            <a:pPr>
              <a:spcAft>
                <a:spcPts val="600"/>
              </a:spcAft>
            </a:pPr>
            <a:r>
              <a:rPr lang="en-US" sz="2800"/>
              <a:t>Debarment and Suspension is implemented as a term and condition of award</a:t>
            </a:r>
          </a:p>
          <a:p>
            <a:pPr lvl="1">
              <a:spcAft>
                <a:spcPts val="600"/>
              </a:spcAft>
            </a:pPr>
            <a:r>
              <a:rPr lang="en-US" sz="2400">
                <a:hlinkClick r:id="rId4"/>
              </a:rPr>
              <a:t>2 CFR Part 376 </a:t>
            </a:r>
            <a:r>
              <a:rPr lang="en-US" sz="2400"/>
              <a:t>(HHS regulations that implement the government-wide debarment and suspension system guidance)</a:t>
            </a:r>
          </a:p>
          <a:p>
            <a:pPr lvl="1">
              <a:spcAft>
                <a:spcPts val="600"/>
              </a:spcAft>
            </a:pPr>
            <a:r>
              <a:rPr lang="en-US" sz="2400">
                <a:hlinkClick r:id="rId5"/>
              </a:rPr>
              <a:t>2 CFR Part 180 </a:t>
            </a:r>
            <a:r>
              <a:rPr lang="en-US" sz="2400"/>
              <a:t>(OMB guidelines on government-wide debarment and suspension (non-procurement)</a:t>
            </a: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26</a:t>
            </a:fld>
            <a:endParaRPr lang="en-US"/>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a:bodyPr>
          <a:lstStyle/>
          <a:p>
            <a:r>
              <a:rPr lang="en-US" sz="4400"/>
              <a:t>Debarment &amp; Suspension Cont. </a:t>
            </a:r>
          </a:p>
        </p:txBody>
      </p:sp>
      <p:sp>
        <p:nvSpPr>
          <p:cNvPr id="33795" name="Rectangle 3"/>
          <p:cNvSpPr>
            <a:spLocks noGrp="1" noChangeArrowheads="1"/>
          </p:cNvSpPr>
          <p:nvPr>
            <p:ph idx="1"/>
          </p:nvPr>
        </p:nvSpPr>
        <p:spPr/>
        <p:txBody>
          <a:bodyPr/>
          <a:lstStyle/>
          <a:p>
            <a:r>
              <a:rPr lang="en-US" sz="2800"/>
              <a:t>Immediately report the situation to your Office of Sponsored Research and to each NIH awarding component.</a:t>
            </a:r>
          </a:p>
          <a:p>
            <a:pPr>
              <a:lnSpc>
                <a:spcPct val="40000"/>
              </a:lnSpc>
            </a:pPr>
            <a:endParaRPr lang="en-US" sz="2800"/>
          </a:p>
          <a:p>
            <a:r>
              <a:rPr lang="en-US" sz="2800"/>
              <a:t>Individuals debarred from eligibility cannot be paid from NIH grant funds and such charges are unallowable. </a:t>
            </a:r>
          </a:p>
        </p:txBody>
      </p:sp>
      <p:sp>
        <p:nvSpPr>
          <p:cNvPr id="2" name="Slide Number Placeholder 1"/>
          <p:cNvSpPr>
            <a:spLocks noGrp="1"/>
          </p:cNvSpPr>
          <p:nvPr>
            <p:ph type="sldNum" sz="quarter" idx="12"/>
          </p:nvPr>
        </p:nvSpPr>
        <p:spPr/>
        <p:txBody>
          <a:bodyPr/>
          <a:lstStyle/>
          <a:p>
            <a:pPr>
              <a:defRPr/>
            </a:pPr>
            <a:fld id="{19D4B077-980B-4BE8-8BE3-78CB227B7BCD}" type="slidenum">
              <a:rPr lang="en-US" smtClean="0"/>
              <a:pPr>
                <a:defRPr/>
              </a:pPr>
              <a:t>27</a:t>
            </a:fld>
            <a:endParaRPr lang="en-US"/>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ormAutofit/>
          </a:bodyPr>
          <a:lstStyle/>
          <a:p>
            <a:r>
              <a:rPr lang="en-US" sz="4400"/>
              <a:t>Debarment &amp; Suspension Cont.</a:t>
            </a:r>
          </a:p>
        </p:txBody>
      </p:sp>
      <p:sp>
        <p:nvSpPr>
          <p:cNvPr id="3" name="Content Placeholder 2"/>
          <p:cNvSpPr>
            <a:spLocks noGrp="1"/>
          </p:cNvSpPr>
          <p:nvPr>
            <p:ph idx="1"/>
          </p:nvPr>
        </p:nvSpPr>
        <p:spPr>
          <a:xfrm>
            <a:off x="838200" y="1447800"/>
            <a:ext cx="10515600" cy="4729163"/>
          </a:xfrm>
        </p:spPr>
        <p:txBody>
          <a:bodyPr>
            <a:normAutofit fontScale="92500" lnSpcReduction="20000"/>
          </a:bodyPr>
          <a:lstStyle/>
          <a:p>
            <a:pPr>
              <a:lnSpc>
                <a:spcPct val="110000"/>
              </a:lnSpc>
              <a:defRPr/>
            </a:pPr>
            <a:r>
              <a:rPr lang="en-US" sz="3000"/>
              <a:t>Prior to drawdown of funds for each grant award, recipients must report to the NIH funding IC if the recipient or any of its </a:t>
            </a:r>
            <a:r>
              <a:rPr lang="en-US" sz="3000" u="sng"/>
              <a:t>principals</a:t>
            </a:r>
            <a:r>
              <a:rPr lang="en-US" sz="3000"/>
              <a:t>, per </a:t>
            </a:r>
            <a:r>
              <a:rPr lang="en-US" sz="3000">
                <a:hlinkClick r:id="rId4"/>
              </a:rPr>
              <a:t>NIH GPS 4.1.6</a:t>
            </a:r>
            <a:r>
              <a:rPr lang="en-US" sz="3000"/>
              <a:t>:</a:t>
            </a:r>
          </a:p>
          <a:p>
            <a:pPr lvl="1">
              <a:spcAft>
                <a:spcPts val="600"/>
              </a:spcAft>
              <a:defRPr/>
            </a:pPr>
            <a:endParaRPr lang="en-US" sz="2200">
              <a:ea typeface="+mn-ea"/>
              <a:cs typeface="+mn-cs"/>
            </a:endParaRPr>
          </a:p>
          <a:p>
            <a:pPr lvl="1">
              <a:spcAft>
                <a:spcPts val="600"/>
              </a:spcAft>
              <a:defRPr/>
            </a:pPr>
            <a:r>
              <a:rPr lang="en-US" sz="2600">
                <a:ea typeface="+mn-ea"/>
                <a:cs typeface="+mn-cs"/>
              </a:rPr>
              <a:t>Are presently excluded or disqualified;</a:t>
            </a:r>
          </a:p>
          <a:p>
            <a:pPr lvl="1">
              <a:spcAft>
                <a:spcPts val="600"/>
              </a:spcAft>
              <a:defRPr/>
            </a:pPr>
            <a:r>
              <a:rPr lang="en-US" sz="2600">
                <a:ea typeface="+mn-ea"/>
                <a:cs typeface="+mn-cs"/>
              </a:rPr>
              <a:t>Have been convicted within the preceding three years of any of the offenses listed in </a:t>
            </a:r>
            <a:r>
              <a:rPr lang="en-US" sz="2600">
                <a:ea typeface="+mn-ea"/>
                <a:cs typeface="+mn-cs"/>
                <a:hlinkClick r:id="rId5"/>
              </a:rPr>
              <a:t>2 CFR 180.800(a)</a:t>
            </a:r>
            <a:r>
              <a:rPr lang="en-US" sz="2600">
                <a:ea typeface="+mn-ea"/>
                <a:cs typeface="+mn-cs"/>
              </a:rPr>
              <a:t> or had a civil judgment for one of those offenses within that time period;</a:t>
            </a:r>
          </a:p>
          <a:p>
            <a:pPr lvl="1">
              <a:spcAft>
                <a:spcPts val="600"/>
              </a:spcAft>
              <a:defRPr/>
            </a:pPr>
            <a:r>
              <a:rPr lang="en-US" sz="2600">
                <a:ea typeface="+mn-ea"/>
                <a:cs typeface="+mn-cs"/>
              </a:rPr>
              <a:t>Are presently indicted for or otherwise criminally or civilly charged  by a governmental entity (Federal, State, or local) with commission of any of the offenses listed in </a:t>
            </a:r>
            <a:r>
              <a:rPr lang="en-US" sz="2600">
                <a:ea typeface="+mn-ea"/>
                <a:cs typeface="+mn-cs"/>
                <a:hlinkClick r:id="rId5"/>
              </a:rPr>
              <a:t>2 CFR 180.800(a)</a:t>
            </a:r>
            <a:r>
              <a:rPr lang="en-US" sz="2600">
                <a:ea typeface="+mn-ea"/>
                <a:cs typeface="+mn-cs"/>
              </a:rPr>
              <a:t>; or</a:t>
            </a:r>
          </a:p>
          <a:p>
            <a:pPr lvl="1">
              <a:spcAft>
                <a:spcPts val="600"/>
              </a:spcAft>
              <a:defRPr/>
            </a:pPr>
            <a:r>
              <a:rPr lang="en-US" sz="2600">
                <a:ea typeface="+mn-ea"/>
                <a:cs typeface="+mn-cs"/>
              </a:rPr>
              <a:t>Have had one or more public transactions (Federal, State, or local) terminated within the preceding three years for cause or default.</a:t>
            </a:r>
            <a:endParaRPr lang="en-US" sz="2600"/>
          </a:p>
          <a:p>
            <a:pPr>
              <a:buFontTx/>
              <a:buNone/>
              <a:defRPr/>
            </a:pPr>
            <a:endParaRPr lang="en-US"/>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28</a:t>
            </a:fld>
            <a:endParaRPr lang="en-US"/>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Autofit/>
          </a:bodyPr>
          <a:lstStyle/>
          <a:p>
            <a:r>
              <a:rPr lang="en-US" sz="7200"/>
              <a:t>Case Study 4….</a:t>
            </a:r>
          </a:p>
        </p:txBody>
      </p:sp>
      <p:sp>
        <p:nvSpPr>
          <p:cNvPr id="32771" name="Rectangle 3"/>
          <p:cNvSpPr>
            <a:spLocks noGrp="1" noChangeArrowheads="1"/>
          </p:cNvSpPr>
          <p:nvPr>
            <p:ph idx="1"/>
          </p:nvPr>
        </p:nvSpPr>
        <p:spPr/>
        <p:txBody>
          <a:bodyPr>
            <a:normAutofit/>
          </a:bodyPr>
          <a:lstStyle/>
          <a:p>
            <a:pPr>
              <a:buFontTx/>
              <a:buNone/>
            </a:pPr>
            <a:r>
              <a:rPr lang="en-US"/>
              <a:t>	</a:t>
            </a:r>
            <a:r>
              <a:rPr lang="en-US" sz="2800"/>
              <a:t>You recently learned that a post-doc working on an NIH grant had not disclosed that she was debarred for defaulting on her student loan.  Unfortunately, you determined that this situation has gone unreported for a period of three years and during that time her salary has been paid by NIH grant funds.  </a:t>
            </a:r>
          </a:p>
          <a:p>
            <a:pPr>
              <a:buFontTx/>
              <a:buNone/>
            </a:pPr>
            <a:endParaRPr lang="en-US" sz="2800"/>
          </a:p>
          <a:p>
            <a:pPr algn="ctr">
              <a:buFontTx/>
              <a:buNone/>
            </a:pPr>
            <a:r>
              <a:rPr lang="en-US" sz="2800"/>
              <a:t>Now what?</a:t>
            </a: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29</a:t>
            </a:fld>
            <a:endParaRPr lang="en-US"/>
          </a:p>
        </p:txBody>
      </p:sp>
    </p:spTree>
    <p:custDataLst>
      <p:tags r:id="rId1"/>
    </p:custDataLst>
    <p:extLst>
      <p:ext uri="{BB962C8B-B14F-4D97-AF65-F5344CB8AC3E}">
        <p14:creationId xmlns:p14="http://schemas.microsoft.com/office/powerpoint/2010/main" val="677593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sz="4400"/>
              <a:t>Recipient’s Responsibilities</a:t>
            </a:r>
          </a:p>
        </p:txBody>
      </p:sp>
      <p:sp>
        <p:nvSpPr>
          <p:cNvPr id="7171" name="Rectangle 3"/>
          <p:cNvSpPr>
            <a:spLocks noGrp="1" noChangeArrowheads="1"/>
          </p:cNvSpPr>
          <p:nvPr>
            <p:ph idx="1"/>
          </p:nvPr>
        </p:nvSpPr>
        <p:spPr/>
        <p:txBody>
          <a:bodyPr/>
          <a:lstStyle/>
          <a:p>
            <a:pPr>
              <a:lnSpc>
                <a:spcPct val="80000"/>
              </a:lnSpc>
            </a:pPr>
            <a:r>
              <a:rPr lang="en-US" sz="2800"/>
              <a:t>Safeguarding all assets</a:t>
            </a:r>
          </a:p>
          <a:p>
            <a:pPr>
              <a:lnSpc>
                <a:spcPct val="80000"/>
              </a:lnSpc>
            </a:pPr>
            <a:r>
              <a:rPr lang="en-US" sz="2800"/>
              <a:t>Spending funds in accordance with the authorized purpose</a:t>
            </a:r>
          </a:p>
          <a:p>
            <a:pPr>
              <a:lnSpc>
                <a:spcPct val="80000"/>
              </a:lnSpc>
            </a:pPr>
            <a:r>
              <a:rPr lang="en-US" sz="2800"/>
              <a:t>Developing and implementing systems to ensure proper stewardship of funds</a:t>
            </a:r>
          </a:p>
          <a:p>
            <a:pPr lvl="1">
              <a:lnSpc>
                <a:spcPct val="80000"/>
              </a:lnSpc>
            </a:pPr>
            <a:r>
              <a:rPr lang="en-US" sz="2400"/>
              <a:t>Financial management systems</a:t>
            </a:r>
          </a:p>
          <a:p>
            <a:pPr lvl="1">
              <a:lnSpc>
                <a:spcPct val="80000"/>
              </a:lnSpc>
            </a:pPr>
            <a:r>
              <a:rPr lang="en-US" sz="2400"/>
              <a:t>Procurement systems</a:t>
            </a:r>
          </a:p>
          <a:p>
            <a:pPr lvl="1">
              <a:lnSpc>
                <a:spcPct val="80000"/>
              </a:lnSpc>
            </a:pPr>
            <a:r>
              <a:rPr lang="en-US" sz="2400"/>
              <a:t>Payroll Distribution systems</a:t>
            </a:r>
          </a:p>
          <a:p>
            <a:pPr lvl="1">
              <a:lnSpc>
                <a:spcPct val="80000"/>
              </a:lnSpc>
            </a:pPr>
            <a:r>
              <a:rPr lang="en-US" sz="2400"/>
              <a:t>Monitoring activities</a:t>
            </a:r>
          </a:p>
          <a:p>
            <a:pPr lvl="1">
              <a:lnSpc>
                <a:spcPct val="80000"/>
              </a:lnSpc>
            </a:pPr>
            <a:r>
              <a:rPr lang="en-US" sz="2400"/>
              <a:t>Adherence to terms &amp; conditions of award</a:t>
            </a: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3</a:t>
            </a:fld>
            <a:endParaRPr lang="en-US"/>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5AFFB-B8D6-4F0F-A3F3-83F41523AFBC}"/>
              </a:ext>
            </a:extLst>
          </p:cNvPr>
          <p:cNvSpPr>
            <a:spLocks noGrp="1"/>
          </p:cNvSpPr>
          <p:nvPr>
            <p:ph type="title"/>
          </p:nvPr>
        </p:nvSpPr>
        <p:spPr/>
        <p:txBody>
          <a:bodyPr/>
          <a:lstStyle/>
          <a:p>
            <a:r>
              <a:rPr lang="en-US"/>
              <a:t>Case Study 4: Test your Knowledge</a:t>
            </a:r>
          </a:p>
        </p:txBody>
      </p:sp>
      <p:sp>
        <p:nvSpPr>
          <p:cNvPr id="3" name="Content Placeholder 2">
            <a:extLst>
              <a:ext uri="{FF2B5EF4-FFF2-40B4-BE49-F238E27FC236}">
                <a16:creationId xmlns:a16="http://schemas.microsoft.com/office/drawing/2014/main" id="{B8658F7E-C83C-4BD9-A233-054700AA1068}"/>
              </a:ext>
            </a:extLst>
          </p:cNvPr>
          <p:cNvSpPr>
            <a:spLocks noGrp="1"/>
          </p:cNvSpPr>
          <p:nvPr>
            <p:ph idx="1"/>
          </p:nvPr>
        </p:nvSpPr>
        <p:spPr/>
        <p:txBody>
          <a:bodyPr>
            <a:normAutofit/>
          </a:bodyPr>
          <a:lstStyle/>
          <a:p>
            <a:pPr marL="514350" indent="-514350">
              <a:spcAft>
                <a:spcPts val="600"/>
              </a:spcAft>
              <a:buFont typeface="+mj-lt"/>
              <a:buAutoNum type="arabicPeriod"/>
            </a:pPr>
            <a:r>
              <a:rPr lang="en-US"/>
              <a:t>Do not allow her salary to be charged to the NIH award going forward.</a:t>
            </a:r>
          </a:p>
          <a:p>
            <a:pPr marL="514350" indent="-514350">
              <a:spcAft>
                <a:spcPts val="600"/>
              </a:spcAft>
              <a:buFont typeface="+mj-lt"/>
              <a:buAutoNum type="arabicPeriod"/>
            </a:pPr>
            <a:r>
              <a:rPr lang="en-US"/>
              <a:t>Make sure all funds for that individual are paid with University not Federal funds.</a:t>
            </a:r>
          </a:p>
          <a:p>
            <a:pPr marL="514350" indent="-514350">
              <a:spcAft>
                <a:spcPts val="600"/>
              </a:spcAft>
              <a:buFont typeface="+mj-lt"/>
              <a:buAutoNum type="arabicPeriod"/>
            </a:pPr>
            <a:r>
              <a:rPr lang="en-US"/>
              <a:t>Immediately report the situation to your Office of Sponsored Research and the NIH ICs.</a:t>
            </a:r>
          </a:p>
          <a:p>
            <a:pPr marL="514350" indent="-514350">
              <a:spcAft>
                <a:spcPts val="600"/>
              </a:spcAft>
              <a:buFont typeface="+mj-lt"/>
              <a:buAutoNum type="arabicPeriod"/>
            </a:pPr>
            <a:r>
              <a:rPr lang="en-US"/>
              <a:t>Tell that individual they owe the NIH money.</a:t>
            </a:r>
          </a:p>
        </p:txBody>
      </p:sp>
      <p:sp>
        <p:nvSpPr>
          <p:cNvPr id="4" name="Slide Number Placeholder 3">
            <a:extLst>
              <a:ext uri="{FF2B5EF4-FFF2-40B4-BE49-F238E27FC236}">
                <a16:creationId xmlns:a16="http://schemas.microsoft.com/office/drawing/2014/main" id="{196AD679-D72C-448B-8840-B9D487F1D9EC}"/>
              </a:ext>
            </a:extLst>
          </p:cNvPr>
          <p:cNvSpPr>
            <a:spLocks noGrp="1"/>
          </p:cNvSpPr>
          <p:nvPr>
            <p:ph type="sldNum" sz="quarter" idx="12"/>
          </p:nvPr>
        </p:nvSpPr>
        <p:spPr/>
        <p:txBody>
          <a:bodyPr/>
          <a:lstStyle/>
          <a:p>
            <a:pPr>
              <a:defRPr/>
            </a:pPr>
            <a:fld id="{0236C151-8A49-4E7E-B907-A3D78733055F}" type="slidenum">
              <a:rPr lang="en-US" smtClean="0"/>
              <a:pPr>
                <a:defRPr/>
              </a:pPr>
              <a:t>30</a:t>
            </a:fld>
            <a:endParaRPr lang="en-US"/>
          </a:p>
        </p:txBody>
      </p:sp>
    </p:spTree>
    <p:custDataLst>
      <p:tags r:id="rId1"/>
    </p:custDataLst>
    <p:extLst>
      <p:ext uri="{BB962C8B-B14F-4D97-AF65-F5344CB8AC3E}">
        <p14:creationId xmlns:p14="http://schemas.microsoft.com/office/powerpoint/2010/main" val="2764722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noAutofit/>
          </a:bodyPr>
          <a:lstStyle/>
          <a:p>
            <a:r>
              <a:rPr lang="en-US" sz="7200"/>
              <a:t>Questions?</a:t>
            </a:r>
          </a:p>
        </p:txBody>
      </p:sp>
      <p:sp>
        <p:nvSpPr>
          <p:cNvPr id="9" name="Rectangle 3"/>
          <p:cNvSpPr>
            <a:spLocks noGrp="1" noChangeArrowheads="1"/>
          </p:cNvSpPr>
          <p:nvPr>
            <p:ph idx="4294967295"/>
          </p:nvPr>
        </p:nvSpPr>
        <p:spPr>
          <a:xfrm>
            <a:off x="1561214" y="1341474"/>
            <a:ext cx="8915400" cy="4740275"/>
          </a:xfrm>
        </p:spPr>
        <p:txBody>
          <a:bodyPr vert="horz" lIns="91440" tIns="45720" rIns="91440" bIns="45720" rtlCol="0" anchor="t">
            <a:normAutofit/>
          </a:bodyPr>
          <a:lstStyle/>
          <a:p>
            <a:pPr>
              <a:lnSpc>
                <a:spcPct val="80000"/>
              </a:lnSpc>
              <a:buFontTx/>
              <a:buNone/>
            </a:pPr>
            <a:r>
              <a:rPr lang="en-US">
                <a:latin typeface="Open Sans Light"/>
                <a:ea typeface="Open Sans Light"/>
                <a:cs typeface="Open Sans Light"/>
              </a:rPr>
              <a:t>	</a:t>
            </a:r>
            <a:endParaRPr lang="en-US" sz="3800">
              <a:latin typeface="Open Sans Light"/>
              <a:ea typeface="Open Sans Light"/>
              <a:cs typeface="Open Sans Light"/>
            </a:endParaRPr>
          </a:p>
          <a:p>
            <a:pPr>
              <a:lnSpc>
                <a:spcPct val="110000"/>
              </a:lnSpc>
              <a:buFontTx/>
              <a:buNone/>
            </a:pPr>
            <a:r>
              <a:rPr lang="en-US" sz="3800">
                <a:latin typeface="Open Sans Light"/>
                <a:ea typeface="Open Sans Light"/>
                <a:cs typeface="Open Sans Light"/>
              </a:rPr>
              <a:t>	</a:t>
            </a:r>
            <a:endParaRPr lang="en-US" sz="4500">
              <a:latin typeface="Open Sans Light"/>
              <a:ea typeface="Open Sans Light"/>
              <a:cs typeface="Open Sans Light"/>
            </a:endParaRPr>
          </a:p>
          <a:p>
            <a:pPr>
              <a:lnSpc>
                <a:spcPct val="80000"/>
              </a:lnSpc>
              <a:buFontTx/>
              <a:buNone/>
            </a:pPr>
            <a:endParaRPr lang="en-US" sz="4500"/>
          </a:p>
          <a:p>
            <a:pPr>
              <a:lnSpc>
                <a:spcPct val="80000"/>
              </a:lnSpc>
              <a:buFontTx/>
              <a:buNone/>
            </a:pPr>
            <a:r>
              <a:rPr lang="en-US" sz="4500">
                <a:latin typeface="Open Sans Light"/>
                <a:ea typeface="Open Sans Light"/>
                <a:cs typeface="Open Sans Light"/>
              </a:rPr>
              <a:t>	</a:t>
            </a:r>
            <a:r>
              <a:rPr lang="en-US" sz="4500" b="1">
                <a:solidFill>
                  <a:schemeClr val="tx2"/>
                </a:solidFill>
                <a:latin typeface="Open Sans Light"/>
                <a:ea typeface="Open Sans Light"/>
                <a:cs typeface="Open Sans Light"/>
                <a:hlinkClick r:id="rId4">
                  <a:extLst>
                    <a:ext uri="{A12FA001-AC4F-418D-AE19-62706E023703}">
                      <ahyp:hlinkClr xmlns:ahyp="http://schemas.microsoft.com/office/drawing/2018/hyperlinkcolor" val="tx"/>
                    </a:ext>
                  </a:extLst>
                </a:hlinkClick>
              </a:rPr>
              <a:t>GrantsCompliance@nih.gov</a:t>
            </a:r>
            <a:endParaRPr lang="en-US" sz="4500" b="1">
              <a:solidFill>
                <a:schemeClr val="tx2"/>
              </a:solidFill>
              <a:latin typeface="Open Sans Light"/>
              <a:ea typeface="Open Sans Light"/>
              <a:cs typeface="Open Sans Light"/>
            </a:endParaRPr>
          </a:p>
          <a:p>
            <a:pPr>
              <a:lnSpc>
                <a:spcPct val="80000"/>
              </a:lnSpc>
              <a:buFontTx/>
              <a:buNone/>
            </a:pPr>
            <a:endParaRPr lang="en-US" sz="2400"/>
          </a:p>
          <a:p>
            <a:pPr>
              <a:lnSpc>
                <a:spcPct val="80000"/>
              </a:lnSpc>
              <a:buFontTx/>
              <a:buNone/>
            </a:pPr>
            <a:endParaRPr lang="en-US" sz="1600"/>
          </a:p>
        </p:txBody>
      </p:sp>
      <p:sp>
        <p:nvSpPr>
          <p:cNvPr id="3" name="Slide Number Placeholder 2"/>
          <p:cNvSpPr>
            <a:spLocks noGrp="1"/>
          </p:cNvSpPr>
          <p:nvPr>
            <p:ph type="sldNum" sz="quarter" idx="12"/>
          </p:nvPr>
        </p:nvSpPr>
        <p:spPr/>
        <p:txBody>
          <a:bodyPr/>
          <a:lstStyle/>
          <a:p>
            <a:pPr>
              <a:defRPr/>
            </a:pPr>
            <a:fld id="{0236C151-8A49-4E7E-B907-A3D78733055F}" type="slidenum">
              <a:rPr lang="en-US" smtClean="0"/>
              <a:pPr>
                <a:defRPr/>
              </a:pPr>
              <a:t>31</a:t>
            </a:fld>
            <a:endParaRPr lang="en-US"/>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Autofit/>
          </a:bodyPr>
          <a:lstStyle/>
          <a:p>
            <a:r>
              <a:rPr lang="en-US" sz="4400"/>
              <a:t>Compliance Requirements: Institutional Policies</a:t>
            </a:r>
          </a:p>
        </p:txBody>
      </p:sp>
      <p:sp>
        <p:nvSpPr>
          <p:cNvPr id="8195" name="Rectangle 3"/>
          <p:cNvSpPr>
            <a:spLocks noGrp="1" noChangeArrowheads="1"/>
          </p:cNvSpPr>
          <p:nvPr>
            <p:ph idx="1"/>
          </p:nvPr>
        </p:nvSpPr>
        <p:spPr>
          <a:xfrm>
            <a:off x="838200" y="2141535"/>
            <a:ext cx="10515600" cy="4351338"/>
          </a:xfrm>
        </p:spPr>
        <p:txBody>
          <a:bodyPr/>
          <a:lstStyle/>
          <a:p>
            <a:pPr>
              <a:lnSpc>
                <a:spcPct val="80000"/>
              </a:lnSpc>
              <a:spcAft>
                <a:spcPts val="600"/>
              </a:spcAft>
              <a:buFontTx/>
              <a:buNone/>
            </a:pPr>
            <a:r>
              <a:rPr lang="en-US" sz="2800"/>
              <a:t>Institutional Policies</a:t>
            </a:r>
          </a:p>
          <a:p>
            <a:pPr lvl="1">
              <a:lnSpc>
                <a:spcPct val="80000"/>
              </a:lnSpc>
              <a:spcAft>
                <a:spcPts val="600"/>
              </a:spcAft>
            </a:pPr>
            <a:r>
              <a:rPr lang="en-US" sz="2400"/>
              <a:t>Organizational Structure</a:t>
            </a:r>
          </a:p>
          <a:p>
            <a:pPr lvl="1">
              <a:lnSpc>
                <a:spcPct val="80000"/>
              </a:lnSpc>
              <a:spcAft>
                <a:spcPts val="600"/>
              </a:spcAft>
            </a:pPr>
            <a:r>
              <a:rPr lang="en-US" sz="2400"/>
              <a:t>Purchasing </a:t>
            </a:r>
          </a:p>
          <a:p>
            <a:pPr lvl="1">
              <a:lnSpc>
                <a:spcPct val="80000"/>
              </a:lnSpc>
              <a:spcAft>
                <a:spcPts val="600"/>
              </a:spcAft>
            </a:pPr>
            <a:r>
              <a:rPr lang="en-US" sz="2400"/>
              <a:t>Accounting/Budgetary Controls </a:t>
            </a:r>
          </a:p>
          <a:p>
            <a:pPr lvl="1">
              <a:lnSpc>
                <a:spcPct val="80000"/>
              </a:lnSpc>
              <a:spcAft>
                <a:spcPts val="600"/>
              </a:spcAft>
            </a:pPr>
            <a:r>
              <a:rPr lang="en-US" sz="2400"/>
              <a:t>Payroll Distribution</a:t>
            </a:r>
          </a:p>
          <a:p>
            <a:pPr lvl="1">
              <a:lnSpc>
                <a:spcPct val="80000"/>
              </a:lnSpc>
              <a:spcAft>
                <a:spcPts val="600"/>
              </a:spcAft>
            </a:pPr>
            <a:r>
              <a:rPr lang="en-US" sz="2400"/>
              <a:t>Travel</a:t>
            </a:r>
          </a:p>
          <a:p>
            <a:pPr lvl="1">
              <a:lnSpc>
                <a:spcPct val="80000"/>
              </a:lnSpc>
              <a:spcAft>
                <a:spcPts val="600"/>
              </a:spcAft>
            </a:pPr>
            <a:r>
              <a:rPr lang="en-US" sz="2400"/>
              <a:t>Consulting </a:t>
            </a:r>
          </a:p>
          <a:p>
            <a:pPr lvl="1">
              <a:lnSpc>
                <a:spcPct val="80000"/>
              </a:lnSpc>
              <a:spcAft>
                <a:spcPts val="600"/>
              </a:spcAft>
            </a:pPr>
            <a:r>
              <a:rPr lang="en-US" sz="2400"/>
              <a:t>Property Management</a:t>
            </a:r>
          </a:p>
          <a:p>
            <a:pPr lvl="1">
              <a:lnSpc>
                <a:spcPct val="80000"/>
              </a:lnSpc>
              <a:spcAft>
                <a:spcPts val="600"/>
              </a:spcAft>
            </a:pPr>
            <a:r>
              <a:rPr lang="en-US" sz="2400"/>
              <a:t>Ethics/Conflict of Interest</a:t>
            </a:r>
          </a:p>
        </p:txBody>
      </p:sp>
      <p:sp>
        <p:nvSpPr>
          <p:cNvPr id="2" name="Slide Number Placeholder 1"/>
          <p:cNvSpPr>
            <a:spLocks noGrp="1"/>
          </p:cNvSpPr>
          <p:nvPr>
            <p:ph type="sldNum" sz="quarter" idx="12"/>
          </p:nvPr>
        </p:nvSpPr>
        <p:spPr/>
        <p:txBody>
          <a:bodyPr/>
          <a:lstStyle/>
          <a:p>
            <a:pPr>
              <a:defRPr/>
            </a:pPr>
            <a:fld id="{0236C151-8A49-4E7E-B907-A3D78733055F}" type="slidenum">
              <a:rPr lang="en-US" smtClean="0"/>
              <a:pPr>
                <a:defRPr/>
              </a:pPr>
              <a:t>4</a:t>
            </a:fld>
            <a:endParaRPr lang="en-US"/>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r>
              <a:rPr lang="en-US" sz="4400"/>
              <a:t>OMB Regulations</a:t>
            </a:r>
          </a:p>
        </p:txBody>
      </p:sp>
      <p:sp>
        <p:nvSpPr>
          <p:cNvPr id="14339" name="Rectangle 3"/>
          <p:cNvSpPr>
            <a:spLocks noGrp="1" noChangeArrowheads="1"/>
          </p:cNvSpPr>
          <p:nvPr>
            <p:ph idx="1"/>
          </p:nvPr>
        </p:nvSpPr>
        <p:spPr/>
        <p:txBody>
          <a:bodyPr>
            <a:normAutofit/>
          </a:bodyPr>
          <a:lstStyle/>
          <a:p>
            <a:endParaRPr lang="en-US"/>
          </a:p>
          <a:p>
            <a:r>
              <a:rPr lang="en-US"/>
              <a:t>2 CFR Part 200 –Uniform Administrative Requirements, Cost Principles and Audit Requirements for Federal Awards </a:t>
            </a:r>
          </a:p>
          <a:p>
            <a:pPr lvl="1">
              <a:lnSpc>
                <a:spcPct val="80000"/>
              </a:lnSpc>
              <a:spcAft>
                <a:spcPts val="800"/>
              </a:spcAft>
            </a:pPr>
            <a:r>
              <a:rPr lang="en-US" sz="2400">
                <a:hlinkClick r:id="rId4"/>
              </a:rPr>
              <a:t>https://www.ecfr.gov/current/title-2/part-200</a:t>
            </a:r>
            <a:r>
              <a:rPr lang="en-US" sz="2400"/>
              <a:t> </a:t>
            </a:r>
          </a:p>
          <a:p>
            <a:pPr marL="0" indent="0">
              <a:buNone/>
            </a:pPr>
            <a:endParaRPr lang="en-US" sz="2400">
              <a:solidFill>
                <a:schemeClr val="tx2"/>
              </a:solidFill>
            </a:endParaRPr>
          </a:p>
          <a:p>
            <a:pPr>
              <a:lnSpc>
                <a:spcPct val="30000"/>
              </a:lnSpc>
              <a:buFontTx/>
              <a:buNone/>
            </a:pPr>
            <a:endParaRPr lang="en-US" sz="2400">
              <a:solidFill>
                <a:schemeClr val="tx2"/>
              </a:solidFill>
            </a:endParaRPr>
          </a:p>
        </p:txBody>
      </p:sp>
      <p:sp>
        <p:nvSpPr>
          <p:cNvPr id="2" name="Slide Number Placeholder 1"/>
          <p:cNvSpPr>
            <a:spLocks noGrp="1"/>
          </p:cNvSpPr>
          <p:nvPr>
            <p:ph type="sldNum" sz="quarter" idx="12"/>
          </p:nvPr>
        </p:nvSpPr>
        <p:spPr/>
        <p:txBody>
          <a:bodyPr/>
          <a:lstStyle/>
          <a:p>
            <a:pPr>
              <a:defRPr/>
            </a:pPr>
            <a:fld id="{4E9EAD2E-25FA-497D-9D8E-123B2E064014}" type="slidenum">
              <a:rPr lang="en-US" smtClean="0"/>
              <a:pPr>
                <a:defRPr/>
              </a:pPr>
              <a:t>5</a:t>
            </a:fld>
            <a:endParaRPr lang="en-US"/>
          </a:p>
        </p:txBody>
      </p:sp>
    </p:spTree>
    <p:custDataLst>
      <p:tags r:id="rId1"/>
    </p:custDataLst>
    <p:extLst>
      <p:ext uri="{BB962C8B-B14F-4D97-AF65-F5344CB8AC3E}">
        <p14:creationId xmlns:p14="http://schemas.microsoft.com/office/powerpoint/2010/main" val="2649060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sz="4400"/>
              <a:t>Administrative Requirements</a:t>
            </a:r>
          </a:p>
        </p:txBody>
      </p:sp>
      <p:sp>
        <p:nvSpPr>
          <p:cNvPr id="10243" name="Rectangle 3"/>
          <p:cNvSpPr>
            <a:spLocks noGrp="1" noChangeArrowheads="1"/>
          </p:cNvSpPr>
          <p:nvPr>
            <p:ph type="body" sz="half" idx="4294967295"/>
          </p:nvPr>
        </p:nvSpPr>
        <p:spPr>
          <a:xfrm>
            <a:off x="838200" y="1600200"/>
            <a:ext cx="10561320" cy="4876800"/>
          </a:xfrm>
        </p:spPr>
        <p:txBody>
          <a:bodyPr>
            <a:normAutofit/>
          </a:bodyPr>
          <a:lstStyle/>
          <a:p>
            <a:pPr>
              <a:lnSpc>
                <a:spcPct val="0"/>
              </a:lnSpc>
              <a:buFontTx/>
              <a:buNone/>
            </a:pPr>
            <a:endParaRPr lang="en-US" sz="2200" b="1"/>
          </a:p>
          <a:p>
            <a:pPr>
              <a:lnSpc>
                <a:spcPct val="0"/>
              </a:lnSpc>
              <a:buFontTx/>
              <a:buNone/>
            </a:pPr>
            <a:endParaRPr lang="en-US" sz="2200" b="1"/>
          </a:p>
          <a:p>
            <a:pPr>
              <a:buClr>
                <a:schemeClr val="accent1"/>
              </a:buClr>
            </a:pPr>
            <a:r>
              <a:rPr lang="en-US">
                <a:hlinkClick r:id="rId4"/>
              </a:rPr>
              <a:t>2 CFR Part 200, Subpart C</a:t>
            </a:r>
            <a:r>
              <a:rPr lang="en-US"/>
              <a:t>– Pre-Federal Award Requirements and Contents of Federal Awards (§ 200.200 - § 200.216)</a:t>
            </a:r>
          </a:p>
          <a:p>
            <a:pPr>
              <a:buClr>
                <a:schemeClr val="accent1"/>
              </a:buClr>
            </a:pPr>
            <a:endParaRPr lang="en-US"/>
          </a:p>
          <a:p>
            <a:pPr>
              <a:lnSpc>
                <a:spcPct val="80000"/>
              </a:lnSpc>
            </a:pPr>
            <a:r>
              <a:rPr lang="en-US">
                <a:hlinkClick r:id="rId5"/>
              </a:rPr>
              <a:t>2 CFR Part 200, Subpart D</a:t>
            </a:r>
            <a:r>
              <a:rPr lang="en-US"/>
              <a:t> – Post Federal Award Requirements (§ 200.300- § 200.346)</a:t>
            </a:r>
          </a:p>
          <a:p>
            <a:pPr algn="ctr">
              <a:lnSpc>
                <a:spcPct val="80000"/>
              </a:lnSpc>
              <a:buFontTx/>
              <a:buNone/>
            </a:pPr>
            <a:endParaRPr lang="en-US" sz="4300" b="1">
              <a:solidFill>
                <a:schemeClr val="accent4"/>
              </a:solidFill>
            </a:endParaRPr>
          </a:p>
        </p:txBody>
      </p:sp>
      <p:sp>
        <p:nvSpPr>
          <p:cNvPr id="2" name="Slide Number Placeholder 1"/>
          <p:cNvSpPr>
            <a:spLocks noGrp="1"/>
          </p:cNvSpPr>
          <p:nvPr>
            <p:ph type="sldNum" sz="quarter" idx="12"/>
          </p:nvPr>
        </p:nvSpPr>
        <p:spPr/>
        <p:txBody>
          <a:bodyPr/>
          <a:lstStyle/>
          <a:p>
            <a:pPr>
              <a:defRPr/>
            </a:pPr>
            <a:fld id="{19D4B077-980B-4BE8-8BE3-78CB227B7BCD}" type="slidenum">
              <a:rPr lang="en-US" smtClean="0"/>
              <a:pPr>
                <a:defRPr/>
              </a:pPr>
              <a:t>6</a:t>
            </a:fld>
            <a:endParaRPr lang="en-US"/>
          </a:p>
        </p:txBody>
      </p:sp>
    </p:spTree>
    <p:custDataLst>
      <p:tags r:id="rId1"/>
    </p:custData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Autofit/>
          </a:bodyPr>
          <a:lstStyle/>
          <a:p>
            <a:r>
              <a:rPr lang="en-US" sz="4000"/>
              <a:t>Cost Principles</a:t>
            </a:r>
          </a:p>
        </p:txBody>
      </p:sp>
      <p:sp>
        <p:nvSpPr>
          <p:cNvPr id="14339" name="Rectangle 3"/>
          <p:cNvSpPr>
            <a:spLocks noGrp="1" noChangeArrowheads="1"/>
          </p:cNvSpPr>
          <p:nvPr>
            <p:ph idx="1"/>
          </p:nvPr>
        </p:nvSpPr>
        <p:spPr/>
        <p:txBody>
          <a:bodyPr>
            <a:normAutofit/>
          </a:bodyPr>
          <a:lstStyle/>
          <a:p>
            <a:pPr>
              <a:lnSpc>
                <a:spcPct val="80000"/>
              </a:lnSpc>
              <a:spcAft>
                <a:spcPts val="800"/>
              </a:spcAft>
            </a:pPr>
            <a:r>
              <a:rPr lang="en-US" sz="2800">
                <a:hlinkClick r:id="rId4"/>
              </a:rPr>
              <a:t>2 CFR Part 200 Subpart E</a:t>
            </a:r>
            <a:r>
              <a:rPr lang="en-US" sz="3000"/>
              <a:t>– </a:t>
            </a:r>
            <a:r>
              <a:rPr lang="en-US" sz="2600"/>
              <a:t>Cost Principles </a:t>
            </a:r>
            <a:r>
              <a:rPr lang="en-US" sz="2800">
                <a:solidFill>
                  <a:schemeClr val="accent1"/>
                </a:solidFill>
              </a:rPr>
              <a:t>(§ 200.400 - § 200.476)</a:t>
            </a:r>
            <a:endParaRPr lang="en-US" b="1"/>
          </a:p>
          <a:p>
            <a:pPr lvl="1">
              <a:buClr>
                <a:schemeClr val="accent1"/>
              </a:buClr>
              <a:buFont typeface="Arial" panose="020B0604020202020204" pitchFamily="34" charset="0"/>
              <a:buChar char="•"/>
            </a:pPr>
            <a:r>
              <a:rPr lang="en-US" sz="2600">
                <a:solidFill>
                  <a:schemeClr val="tx2"/>
                </a:solidFill>
              </a:rPr>
              <a:t>General Provisions </a:t>
            </a:r>
            <a:endParaRPr lang="en-US" sz="2600">
              <a:solidFill>
                <a:schemeClr val="accent1"/>
              </a:solidFill>
            </a:endParaRPr>
          </a:p>
          <a:p>
            <a:pPr lvl="2">
              <a:buClr>
                <a:schemeClr val="accent1"/>
              </a:buClr>
              <a:buFont typeface="Courier New" panose="02070309020205020404" pitchFamily="49" charset="0"/>
              <a:buChar char="o"/>
            </a:pPr>
            <a:r>
              <a:rPr lang="en-US" sz="2200"/>
              <a:t>Institutions of Higher Education (IHE), State, Local Governments and Indian Tribes, and Non-profit Organizations </a:t>
            </a:r>
          </a:p>
          <a:p>
            <a:pPr marL="914400" lvl="2" indent="0">
              <a:buNone/>
            </a:pPr>
            <a:endParaRPr lang="en-US" sz="2200">
              <a:solidFill>
                <a:srgbClr val="00B050"/>
              </a:solidFill>
            </a:endParaRPr>
          </a:p>
          <a:p>
            <a:pPr lvl="1">
              <a:buClr>
                <a:schemeClr val="accent1"/>
              </a:buClr>
              <a:buFont typeface="Arial" panose="020B0604020202020204" pitchFamily="34" charset="0"/>
              <a:buChar char="•"/>
            </a:pPr>
            <a:r>
              <a:rPr lang="en-US" sz="2600">
                <a:solidFill>
                  <a:schemeClr val="tx2"/>
                </a:solidFill>
                <a:hlinkClick r:id="rId5"/>
              </a:rPr>
              <a:t>Appendix VIII</a:t>
            </a:r>
            <a:r>
              <a:rPr lang="en-US" sz="2600">
                <a:solidFill>
                  <a:schemeClr val="tx2"/>
                </a:solidFill>
              </a:rPr>
              <a:t>—Nonprofit organizations exempted from Subpart E</a:t>
            </a:r>
          </a:p>
          <a:p>
            <a:pPr lvl="1">
              <a:buClr>
                <a:schemeClr val="accent1"/>
              </a:buClr>
              <a:buFont typeface="Arial" panose="020B0604020202020204" pitchFamily="34" charset="0"/>
              <a:buChar char="•"/>
            </a:pPr>
            <a:endParaRPr lang="en-US" sz="2600">
              <a:solidFill>
                <a:schemeClr val="tx2"/>
              </a:solidFill>
            </a:endParaRPr>
          </a:p>
          <a:p>
            <a:pPr lvl="1">
              <a:buClr>
                <a:schemeClr val="accent1"/>
              </a:buClr>
              <a:buFont typeface="Arial" panose="020B0604020202020204" pitchFamily="34" charset="0"/>
              <a:buChar char="•"/>
            </a:pPr>
            <a:r>
              <a:rPr lang="en-US" sz="2600">
                <a:solidFill>
                  <a:schemeClr val="tx2"/>
                </a:solidFill>
                <a:hlinkClick r:id="rId6"/>
              </a:rPr>
              <a:t>Appendix IX </a:t>
            </a:r>
            <a:r>
              <a:rPr lang="en-US" sz="2600">
                <a:hlinkClick r:id="rId6"/>
              </a:rPr>
              <a:t> </a:t>
            </a:r>
            <a:endParaRPr lang="en-US" sz="2600"/>
          </a:p>
          <a:p>
            <a:pPr lvl="2">
              <a:buClr>
                <a:schemeClr val="accent1"/>
              </a:buClr>
              <a:buFont typeface="Courier New" panose="02070309020205020404" pitchFamily="49" charset="0"/>
              <a:buChar char="o"/>
            </a:pPr>
            <a:r>
              <a:rPr lang="en-US" sz="2200"/>
              <a:t>Hospitals </a:t>
            </a:r>
          </a:p>
          <a:p>
            <a:pPr marL="914400" lvl="2" indent="0">
              <a:buNone/>
            </a:pPr>
            <a:endParaRPr lang="en-US" sz="2200">
              <a:solidFill>
                <a:srgbClr val="00B050"/>
              </a:solidFill>
            </a:endParaRPr>
          </a:p>
          <a:p>
            <a:pPr lvl="2">
              <a:buClr>
                <a:schemeClr val="accent1"/>
              </a:buClr>
              <a:buFont typeface="Courier New" panose="02070309020205020404" pitchFamily="49" charset="0"/>
              <a:buChar char="o"/>
            </a:pPr>
            <a:endParaRPr lang="en-US" sz="2200"/>
          </a:p>
          <a:p>
            <a:pPr marL="685800" lvl="2" indent="0">
              <a:buClr>
                <a:schemeClr val="accent1"/>
              </a:buClr>
              <a:buNone/>
            </a:pPr>
            <a:endParaRPr lang="en-US" sz="2200"/>
          </a:p>
          <a:p>
            <a:pPr marL="0" indent="0">
              <a:buNone/>
            </a:pPr>
            <a:endParaRPr lang="en-US" sz="2400">
              <a:solidFill>
                <a:schemeClr val="tx2"/>
              </a:solidFill>
            </a:endParaRPr>
          </a:p>
          <a:p>
            <a:pPr>
              <a:lnSpc>
                <a:spcPct val="30000"/>
              </a:lnSpc>
              <a:buFontTx/>
              <a:buNone/>
            </a:pPr>
            <a:endParaRPr lang="en-US" sz="2400">
              <a:solidFill>
                <a:schemeClr val="tx2"/>
              </a:solidFill>
            </a:endParaRPr>
          </a:p>
        </p:txBody>
      </p:sp>
      <p:sp>
        <p:nvSpPr>
          <p:cNvPr id="2" name="Slide Number Placeholder 1"/>
          <p:cNvSpPr>
            <a:spLocks noGrp="1"/>
          </p:cNvSpPr>
          <p:nvPr>
            <p:ph type="sldNum" sz="quarter" idx="12"/>
          </p:nvPr>
        </p:nvSpPr>
        <p:spPr/>
        <p:txBody>
          <a:bodyPr/>
          <a:lstStyle/>
          <a:p>
            <a:pPr>
              <a:defRPr/>
            </a:pPr>
            <a:fld id="{4E9EAD2E-25FA-497D-9D8E-123B2E064014}" type="slidenum">
              <a:rPr lang="en-US" smtClean="0"/>
              <a:pPr>
                <a:defRPr/>
              </a:pPr>
              <a:t>7</a:t>
            </a:fld>
            <a:endParaRPr lang="en-US"/>
          </a:p>
        </p:txBody>
      </p:sp>
    </p:spTree>
    <p:custDataLst>
      <p:tags r:id="rId1"/>
    </p:custDataLst>
    <p:extLst>
      <p:ext uri="{BB962C8B-B14F-4D97-AF65-F5344CB8AC3E}">
        <p14:creationId xmlns:p14="http://schemas.microsoft.com/office/powerpoint/2010/main" val="1698333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9B9310E-B408-403C-8C18-859E3A610852}"/>
              </a:ext>
            </a:extLst>
          </p:cNvPr>
          <p:cNvSpPr>
            <a:spLocks noGrp="1"/>
          </p:cNvSpPr>
          <p:nvPr>
            <p:ph type="title"/>
          </p:nvPr>
        </p:nvSpPr>
        <p:spPr/>
        <p:txBody>
          <a:bodyPr/>
          <a:lstStyle/>
          <a:p>
            <a:r>
              <a:rPr lang="en-US"/>
              <a:t>Audit Requirements</a:t>
            </a:r>
          </a:p>
        </p:txBody>
      </p:sp>
      <p:sp>
        <p:nvSpPr>
          <p:cNvPr id="11" name="Rectangle 3">
            <a:extLst>
              <a:ext uri="{FF2B5EF4-FFF2-40B4-BE49-F238E27FC236}">
                <a16:creationId xmlns:a16="http://schemas.microsoft.com/office/drawing/2014/main" id="{4FF1A369-FEDF-4B9B-9964-DF6E50CF046C}"/>
              </a:ext>
            </a:extLst>
          </p:cNvPr>
          <p:cNvSpPr>
            <a:spLocks noGrp="1" noChangeArrowheads="1"/>
          </p:cNvSpPr>
          <p:nvPr>
            <p:ph idx="1"/>
          </p:nvPr>
        </p:nvSpPr>
        <p:spPr>
          <a:xfrm>
            <a:off x="990600" y="1978025"/>
            <a:ext cx="10515600" cy="4351338"/>
          </a:xfrm>
        </p:spPr>
        <p:txBody>
          <a:bodyPr>
            <a:normAutofit/>
          </a:bodyPr>
          <a:lstStyle/>
          <a:p>
            <a:pPr lvl="1"/>
            <a:r>
              <a:rPr lang="en-US" sz="2800">
                <a:hlinkClick r:id="rId4"/>
              </a:rPr>
              <a:t>2 CFR Part 200 Subpart F </a:t>
            </a:r>
            <a:r>
              <a:rPr lang="en-US" sz="2800"/>
              <a:t>– Audit Requirements (§200.500 – §200.521</a:t>
            </a:r>
            <a:endParaRPr lang="en-US" sz="2800" b="1"/>
          </a:p>
          <a:p>
            <a:pPr lvl="1">
              <a:lnSpc>
                <a:spcPct val="20000"/>
              </a:lnSpc>
              <a:buFontTx/>
              <a:buNone/>
            </a:pPr>
            <a:endParaRPr lang="en-US" sz="2800" b="1"/>
          </a:p>
          <a:p>
            <a:pPr lvl="1"/>
            <a:r>
              <a:rPr lang="en-US" sz="2800">
                <a:solidFill>
                  <a:schemeClr val="accent1"/>
                </a:solidFill>
                <a:hlinkClick r:id="rId5"/>
              </a:rPr>
              <a:t>NIH Grants Policy Statement Section 8.4.3</a:t>
            </a:r>
            <a:r>
              <a:rPr lang="en-US" sz="2800">
                <a:solidFill>
                  <a:schemeClr val="accent1"/>
                </a:solidFill>
              </a:rPr>
              <a:t>:</a:t>
            </a:r>
            <a:r>
              <a:rPr lang="en-US" sz="2800"/>
              <a:t>  Foreign Organizations must follow the same requirements as For-Profit Organizations</a:t>
            </a:r>
            <a:endParaRPr lang="en-US" sz="2800" b="1"/>
          </a:p>
          <a:p>
            <a:endParaRPr lang="en-US" sz="3200"/>
          </a:p>
        </p:txBody>
      </p:sp>
      <p:sp>
        <p:nvSpPr>
          <p:cNvPr id="2" name="Slide Number Placeholder 1">
            <a:extLst>
              <a:ext uri="{FF2B5EF4-FFF2-40B4-BE49-F238E27FC236}">
                <a16:creationId xmlns:a16="http://schemas.microsoft.com/office/drawing/2014/main" id="{F4C90D2C-8FF4-D677-8852-6217ECDFD0F9}"/>
              </a:ext>
            </a:extLst>
          </p:cNvPr>
          <p:cNvSpPr>
            <a:spLocks noGrp="1"/>
          </p:cNvSpPr>
          <p:nvPr>
            <p:ph type="sldNum" sz="quarter" idx="12"/>
          </p:nvPr>
        </p:nvSpPr>
        <p:spPr>
          <a:xfrm>
            <a:off x="8656320" y="6356352"/>
            <a:ext cx="2743200" cy="365125"/>
          </a:xfrm>
        </p:spPr>
        <p:txBody>
          <a:bodyPr/>
          <a:lstStyle/>
          <a:p>
            <a:pPr>
              <a:defRPr/>
            </a:pPr>
            <a:fld id="{8C91B603-FD84-4A6A-BB1C-EF8827F83E64}" type="slidenum">
              <a:rPr lang="en-US" smtClean="0"/>
              <a:pPr>
                <a:defRPr/>
              </a:pPr>
              <a:t>8</a:t>
            </a:fld>
            <a:endParaRPr lang="en-US"/>
          </a:p>
        </p:txBody>
      </p:sp>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pPr>
              <a:defRPr/>
            </a:pPr>
            <a:r>
              <a:rPr lang="en-US" sz="4400"/>
              <a:t>Audit Requirements </a:t>
            </a:r>
          </a:p>
        </p:txBody>
      </p:sp>
      <p:sp>
        <p:nvSpPr>
          <p:cNvPr id="48131" name="Rectangle 3"/>
          <p:cNvSpPr>
            <a:spLocks noGrp="1" noChangeArrowheads="1"/>
          </p:cNvSpPr>
          <p:nvPr>
            <p:ph idx="1"/>
          </p:nvPr>
        </p:nvSpPr>
        <p:spPr>
          <a:xfrm>
            <a:off x="838200" y="1690690"/>
            <a:ext cx="10515600" cy="4802183"/>
          </a:xfrm>
        </p:spPr>
        <p:txBody>
          <a:bodyPr rtlCol="0">
            <a:normAutofit fontScale="92500"/>
          </a:bodyPr>
          <a:lstStyle/>
          <a:p>
            <a:pPr>
              <a:defRPr/>
            </a:pPr>
            <a:r>
              <a:rPr lang="en-US" sz="2600"/>
              <a:t>NIH grant recipients that expend </a:t>
            </a:r>
            <a:r>
              <a:rPr lang="en-US" sz="2600" u="sng"/>
              <a:t>$750,000</a:t>
            </a:r>
            <a:r>
              <a:rPr lang="en-US" sz="2600"/>
              <a:t> or more within a year in Federal awards are subject to audit requirements under </a:t>
            </a:r>
            <a:r>
              <a:rPr lang="en-US" sz="2600">
                <a:hlinkClick r:id="rId4"/>
              </a:rPr>
              <a:t>2 CFR 200.501</a:t>
            </a:r>
            <a:r>
              <a:rPr lang="en-US" sz="2600"/>
              <a:t>, as specified in </a:t>
            </a:r>
            <a:r>
              <a:rPr lang="en-US" sz="2600">
                <a:hlinkClick r:id="rId5"/>
              </a:rPr>
              <a:t>NIH GPS 8.4.3</a:t>
            </a:r>
            <a:r>
              <a:rPr lang="en-US" sz="2600"/>
              <a:t>. </a:t>
            </a:r>
          </a:p>
          <a:p>
            <a:pPr lvl="1">
              <a:defRPr/>
            </a:pPr>
            <a:r>
              <a:rPr lang="en-US" sz="1900"/>
              <a:t>For-Profit and Foreign Organization audit requirement: Expend $750,000 under one or more HHS awards (as a direct recipient and/or consortium participant)</a:t>
            </a:r>
          </a:p>
          <a:p>
            <a:pPr>
              <a:spcAft>
                <a:spcPts val="1200"/>
              </a:spcAft>
              <a:buClr>
                <a:schemeClr val="accent1"/>
              </a:buClr>
              <a:defRPr/>
            </a:pPr>
            <a:r>
              <a:rPr lang="en-US" sz="2600"/>
              <a:t>Audits are due within the earlier of 30 days after receipt of the auditor’s report(s) or 9 months after the end of the recipient’s audit period.</a:t>
            </a:r>
          </a:p>
          <a:p>
            <a:pPr>
              <a:spcAft>
                <a:spcPts val="1200"/>
              </a:spcAft>
              <a:buClr>
                <a:schemeClr val="accent1"/>
              </a:buClr>
              <a:defRPr/>
            </a:pPr>
            <a:r>
              <a:rPr lang="en-US" sz="2600"/>
              <a:t>Recipients delinquent in submitting audits risk the imposition of sanctions and potential loss of Federal funds.</a:t>
            </a:r>
          </a:p>
          <a:p>
            <a:pPr>
              <a:spcAft>
                <a:spcPts val="1200"/>
              </a:spcAft>
              <a:buClr>
                <a:schemeClr val="accent1"/>
              </a:buClr>
              <a:defRPr/>
            </a:pPr>
            <a:r>
              <a:rPr lang="en-US" sz="2600"/>
              <a:t>With prior approval, covered organizations receiving funding under one program may elect a program-specific audit of that program, subject to the provisions of </a:t>
            </a:r>
            <a:r>
              <a:rPr lang="en-US" sz="2600">
                <a:hlinkClick r:id="rId6"/>
              </a:rPr>
              <a:t>2 CFR 200.507</a:t>
            </a:r>
            <a:r>
              <a:rPr lang="en-US" sz="3500"/>
              <a:t>.</a:t>
            </a:r>
          </a:p>
          <a:p>
            <a:pPr>
              <a:spcAft>
                <a:spcPts val="1200"/>
              </a:spcAft>
              <a:buClr>
                <a:schemeClr val="accent1"/>
              </a:buClr>
              <a:defRPr/>
            </a:pPr>
            <a:endParaRPr lang="en-US"/>
          </a:p>
        </p:txBody>
      </p:sp>
      <p:sp>
        <p:nvSpPr>
          <p:cNvPr id="2" name="Slide Number Placeholder 1"/>
          <p:cNvSpPr>
            <a:spLocks noGrp="1"/>
          </p:cNvSpPr>
          <p:nvPr>
            <p:ph type="sldNum" sz="quarter" idx="12"/>
          </p:nvPr>
        </p:nvSpPr>
        <p:spPr/>
        <p:txBody>
          <a:bodyPr/>
          <a:lstStyle/>
          <a:p>
            <a:pPr>
              <a:defRPr/>
            </a:pPr>
            <a:fld id="{8C91B603-FD84-4A6A-BB1C-EF8827F83E64}" type="slidenum">
              <a:rPr lang="en-US" smtClean="0"/>
              <a:pPr>
                <a:defRPr/>
              </a:pPr>
              <a:t>9</a:t>
            </a:fld>
            <a:endParaRPr lang="en-US"/>
          </a:p>
        </p:txBody>
      </p:sp>
    </p:spTree>
    <p:custDataLst>
      <p:tags r:id="rId1"/>
    </p:custDataLst>
    <p:extLst>
      <p:ext uri="{BB962C8B-B14F-4D97-AF65-F5344CB8AC3E}">
        <p14:creationId xmlns:p14="http://schemas.microsoft.com/office/powerpoint/2010/main" val="20753863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ER_TEMPLATE_BLUE PLAIN_508" val="bZp0G7pI"/>
  <p:tag name="ARTICULATE_PROJECT_OPEN" val="0"/>
  <p:tag name="ARTICULATE_SLIDE_COUNT" val="3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ER2012">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00B050"/>
      </a:hlink>
      <a:folHlink>
        <a:srgbClr val="FFC000"/>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2.xml><?xml version="1.0" encoding="utf-8"?>
<a:theme xmlns:a="http://schemas.openxmlformats.org/drawingml/2006/main" name="Urban">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3.xml><?xml version="1.0" encoding="utf-8"?>
<a:theme xmlns:a="http://schemas.openxmlformats.org/drawingml/2006/main" name="Option 1 - Small Pics at Bottom">
  <a:themeElements>
    <a:clrScheme name="Custom 2">
      <a:dk1>
        <a:sysClr val="windowText" lastClr="000000"/>
      </a:dk1>
      <a:lt1>
        <a:sysClr val="window" lastClr="FFFFFF"/>
      </a:lt1>
      <a:dk2>
        <a:srgbClr val="00359E"/>
      </a:dk2>
      <a:lt2>
        <a:srgbClr val="EEECE1"/>
      </a:lt2>
      <a:accent1>
        <a:srgbClr val="00359E"/>
      </a:accent1>
      <a:accent2>
        <a:srgbClr val="00B050"/>
      </a:accent2>
      <a:accent3>
        <a:srgbClr val="CBCBFF"/>
      </a:accent3>
      <a:accent4>
        <a:srgbClr val="E36C09"/>
      </a:accent4>
      <a:accent5>
        <a:srgbClr val="4BACC6"/>
      </a:accent5>
      <a:accent6>
        <a:srgbClr val="F79646"/>
      </a:accent6>
      <a:hlink>
        <a:srgbClr val="FFC000"/>
      </a:hlink>
      <a:folHlink>
        <a:srgbClr val="FFC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4.xml><?xml version="1.0" encoding="utf-8"?>
<a:theme xmlns:a="http://schemas.openxmlformats.org/drawingml/2006/main" name="Presentationlogoabstract">
  <a:themeElements>
    <a:clrScheme name="NIH COLORS">
      <a:dk1>
        <a:sysClr val="windowText" lastClr="000000"/>
      </a:dk1>
      <a:lt1>
        <a:sysClr val="window" lastClr="FFFFFF"/>
      </a:lt1>
      <a:dk2>
        <a:srgbClr val="20558A"/>
      </a:dk2>
      <a:lt2>
        <a:srgbClr val="EEECE1"/>
      </a:lt2>
      <a:accent1>
        <a:srgbClr val="20558A"/>
      </a:accent1>
      <a:accent2>
        <a:srgbClr val="719500"/>
      </a:accent2>
      <a:accent3>
        <a:srgbClr val="5F9BAF"/>
      </a:accent3>
      <a:accent4>
        <a:srgbClr val="C0143C"/>
      </a:accent4>
      <a:accent5>
        <a:srgbClr val="4BACC6"/>
      </a:accent5>
      <a:accent6>
        <a:srgbClr val="E57200"/>
      </a:accent6>
      <a:hlink>
        <a:srgbClr val="5F9BAF"/>
      </a:hlink>
      <a:folHlink>
        <a:srgbClr val="6C3A77"/>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CT Workflow CT Taskforce Presentation with Validations 11182021 (Distribution)" id="{A63D1593-BA14-4C26-9ADF-8EE9B29287DD}" vid="{C2C45931-2CDF-4295-AA80-B23AD9C867AD}"/>
    </a:ext>
  </a:extLst>
</a:theme>
</file>

<file path=ppt/theme/theme5.xml><?xml version="1.0" encoding="utf-8"?>
<a:theme xmlns:a="http://schemas.openxmlformats.org/drawingml/2006/main" name="without arrow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T Workflow CT Taskforce Presentation with Validations 11182021 (Distribution)" id="{A63D1593-BA14-4C26-9ADF-8EE9B29287DD}" vid="{26A29562-C0BD-4D77-A1CD-B48FE4505B69}"/>
    </a:ext>
  </a:extLst>
</a:theme>
</file>

<file path=ppt/theme/theme6.xml><?xml version="1.0" encoding="utf-8"?>
<a:theme xmlns:a="http://schemas.openxmlformats.org/drawingml/2006/main" name="OER_template_blue plain_508">
  <a:themeElements>
    <a:clrScheme name="Custom 3">
      <a:dk1>
        <a:sysClr val="windowText" lastClr="000000"/>
      </a:dk1>
      <a:lt1>
        <a:sysClr val="window" lastClr="FFFFFF"/>
      </a:lt1>
      <a:dk2>
        <a:srgbClr val="44546A"/>
      </a:dk2>
      <a:lt2>
        <a:srgbClr val="E7E6E6"/>
      </a:lt2>
      <a:accent1>
        <a:srgbClr val="0F7FCD"/>
      </a:accent1>
      <a:accent2>
        <a:srgbClr val="59A80E"/>
      </a:accent2>
      <a:accent3>
        <a:srgbClr val="BFBFBF"/>
      </a:accent3>
      <a:accent4>
        <a:srgbClr val="015596"/>
      </a:accent4>
      <a:accent5>
        <a:srgbClr val="014273"/>
      </a:accent5>
      <a:accent6>
        <a:srgbClr val="3E780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template_blue plain_508" id="{71977922-DDC9-448D-9BCF-8BF8AF854FA0}" vid="{F37FBE16-E492-408D-8FE4-0B33FF9C220A}"/>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c26b516-99a2-46e9-9f5e-24cd0ed530a5" xsi:nil="true"/>
    <lcf76f155ced4ddcb4097134ff3c332f xmlns="989998f2-a2b7-4b44-82b6-b98408f16ef8">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D46887D1DAA6244B670A3DCDEA32DA0" ma:contentTypeVersion="13" ma:contentTypeDescription="Create a new document." ma:contentTypeScope="" ma:versionID="8cd3d32e8dd55e4880ae2bfedf29bfa9">
  <xsd:schema xmlns:xsd="http://www.w3.org/2001/XMLSchema" xmlns:xs="http://www.w3.org/2001/XMLSchema" xmlns:p="http://schemas.microsoft.com/office/2006/metadata/properties" xmlns:ns2="989998f2-a2b7-4b44-82b6-b98408f16ef8" xmlns:ns3="9c26b516-99a2-46e9-9f5e-24cd0ed530a5" targetNamespace="http://schemas.microsoft.com/office/2006/metadata/properties" ma:root="true" ma:fieldsID="11470788a0e1d813b944cfacce75d465" ns2:_="" ns3:_="">
    <xsd:import namespace="989998f2-a2b7-4b44-82b6-b98408f16ef8"/>
    <xsd:import namespace="9c26b516-99a2-46e9-9f5e-24cd0ed53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9998f2-a2b7-4b44-82b6-b98408f16e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c26b516-99a2-46e9-9f5e-24cd0ed530a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513709c-d772-4161-a2fa-18adeabb9588}" ma:internalName="TaxCatchAll" ma:showField="CatchAllData" ma:web="9c26b516-99a2-46e9-9f5e-24cd0ed530a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737C69E-8BCC-44FA-BAD6-82A76FF1A137}">
  <ds:schemaRefs>
    <ds:schemaRef ds:uri="989998f2-a2b7-4b44-82b6-b98408f16ef8"/>
    <ds:schemaRef ds:uri="9c26b516-99a2-46e9-9f5e-24cd0ed530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4A7D236-0D12-4E90-90DD-812C71A47F44}">
  <ds:schemaRefs>
    <ds:schemaRef ds:uri="http://schemas.microsoft.com/sharepoint/v3/contenttype/forms"/>
  </ds:schemaRefs>
</ds:datastoreItem>
</file>

<file path=customXml/itemProps3.xml><?xml version="1.0" encoding="utf-8"?>
<ds:datastoreItem xmlns:ds="http://schemas.openxmlformats.org/officeDocument/2006/customXml" ds:itemID="{7131B1EA-A806-420D-AE7B-9301B6204647}">
  <ds:schemaRefs>
    <ds:schemaRef ds:uri="989998f2-a2b7-4b44-82b6-b98408f16ef8"/>
    <ds:schemaRef ds:uri="9c26b516-99a2-46e9-9f5e-24cd0ed530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OER2012</Template>
  <TotalTime>0</TotalTime>
  <Words>4319</Words>
  <Application>Microsoft Office PowerPoint</Application>
  <PresentationFormat>Widescreen</PresentationFormat>
  <Paragraphs>518</Paragraphs>
  <Slides>31</Slides>
  <Notes>31</Notes>
  <HiddenSlides>0</HiddenSlides>
  <MMClips>0</MMClips>
  <ScaleCrop>false</ScaleCrop>
  <HeadingPairs>
    <vt:vector size="6" baseType="variant">
      <vt:variant>
        <vt:lpstr>Fonts Used</vt:lpstr>
      </vt:variant>
      <vt:variant>
        <vt:i4>18</vt:i4>
      </vt:variant>
      <vt:variant>
        <vt:lpstr>Theme</vt:lpstr>
      </vt:variant>
      <vt:variant>
        <vt:i4>6</vt:i4>
      </vt:variant>
      <vt:variant>
        <vt:lpstr>Slide Titles</vt:lpstr>
      </vt:variant>
      <vt:variant>
        <vt:i4>31</vt:i4>
      </vt:variant>
    </vt:vector>
  </HeadingPairs>
  <TitlesOfParts>
    <vt:vector size="55" baseType="lpstr">
      <vt:lpstr>Arial</vt:lpstr>
      <vt:lpstr>Arial Black</vt:lpstr>
      <vt:lpstr>Bodoni MT Condensed</vt:lpstr>
      <vt:lpstr>Calibri</vt:lpstr>
      <vt:lpstr>Calibri Light</vt:lpstr>
      <vt:lpstr>Courier New</vt:lpstr>
      <vt:lpstr>Franklin Gothic Book</vt:lpstr>
      <vt:lpstr>Georgia</vt:lpstr>
      <vt:lpstr>Open Sans</vt:lpstr>
      <vt:lpstr>Open Sans ExtraBold</vt:lpstr>
      <vt:lpstr>Open Sans Light</vt:lpstr>
      <vt:lpstr>Open Sans Light ITALIC</vt:lpstr>
      <vt:lpstr>Tahoma</vt:lpstr>
      <vt:lpstr>Times New Roman</vt:lpstr>
      <vt:lpstr>Trebuchet MS</vt:lpstr>
      <vt:lpstr>ubunturegular</vt:lpstr>
      <vt:lpstr>Wingdings</vt:lpstr>
      <vt:lpstr>Wingdings 2</vt:lpstr>
      <vt:lpstr>OER2012</vt:lpstr>
      <vt:lpstr>Urban</vt:lpstr>
      <vt:lpstr>Option 1 - Small Pics at Bottom</vt:lpstr>
      <vt:lpstr>Presentationlogoabstract</vt:lpstr>
      <vt:lpstr>without arrows</vt:lpstr>
      <vt:lpstr>OER_template_blue plain_508</vt:lpstr>
      <vt:lpstr>Common Compliance Pitfalls and Strategies for Success</vt:lpstr>
      <vt:lpstr>Compliance is …</vt:lpstr>
      <vt:lpstr>Recipient’s Responsibilities</vt:lpstr>
      <vt:lpstr>Compliance Requirements: Institutional Policies</vt:lpstr>
      <vt:lpstr>OMB Regulations</vt:lpstr>
      <vt:lpstr>Administrative Requirements</vt:lpstr>
      <vt:lpstr>Cost Principles</vt:lpstr>
      <vt:lpstr>Audit Requirements</vt:lpstr>
      <vt:lpstr>Audit Requirements </vt:lpstr>
      <vt:lpstr>Summary of Audit Requirements</vt:lpstr>
      <vt:lpstr>Summary of Federal Requirement References</vt:lpstr>
      <vt:lpstr>Compliance Requirements</vt:lpstr>
      <vt:lpstr>Compliance pitfalls</vt:lpstr>
      <vt:lpstr>Common Compliance Pitfalls</vt:lpstr>
      <vt:lpstr>Cost Transfers</vt:lpstr>
      <vt:lpstr>Case Study 1….</vt:lpstr>
      <vt:lpstr>Case Study 1: Test your Knowledge</vt:lpstr>
      <vt:lpstr>Allowable Costs:  Supplies and Entertainment</vt:lpstr>
      <vt:lpstr>More References:  Allowable Costs</vt:lpstr>
      <vt:lpstr>Case Study 2…</vt:lpstr>
      <vt:lpstr>Case Study 2: Test your Knowledge</vt:lpstr>
      <vt:lpstr>Administrative and Clerical Costs </vt:lpstr>
      <vt:lpstr>More References – Administrative and Clerical Costs</vt:lpstr>
      <vt:lpstr>Case Study 3….</vt:lpstr>
      <vt:lpstr>Case Study 3: Test your Knowledge</vt:lpstr>
      <vt:lpstr>Debarment &amp; Suspension</vt:lpstr>
      <vt:lpstr>Debarment &amp; Suspension Cont. </vt:lpstr>
      <vt:lpstr>Debarment &amp; Suspension Cont.</vt:lpstr>
      <vt:lpstr>Case Study 4….</vt:lpstr>
      <vt:lpstr>Case Study 4: Test your Knowledge</vt:lpstr>
      <vt:lpstr>Questions?</vt:lpstr>
    </vt:vector>
  </TitlesOfParts>
  <Company>OD/NIH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Compliance Pitfalls and Strategies for Success</dc:title>
  <dc:creator>Sue Kauble</dc:creator>
  <cp:lastModifiedBy>Sharma, Priyanka (NIH/OD) [C]</cp:lastModifiedBy>
  <cp:revision>2</cp:revision>
  <cp:lastPrinted>2019-05-08T14:35:07Z</cp:lastPrinted>
  <dcterms:created xsi:type="dcterms:W3CDTF">2004-03-11T15:39:24Z</dcterms:created>
  <dcterms:modified xsi:type="dcterms:W3CDTF">2023-01-31T15:17:07Z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0x010100FD46887D1DAA6244B670A3DCDEA32DA0</vt:lpwstr>
  </property>
  <property fmtid="{D5CDD505-2E9C-101B-9397-08002B2CF9AE}" pid="4" name="ArticulateGUID">
    <vt:lpwstr>01E40A8D-3D36-4333-B964-B5C614316ABF</vt:lpwstr>
  </property>
  <property fmtid="{D5CDD505-2E9C-101B-9397-08002B2CF9AE}" pid="5" name="ArticulatePath">
    <vt:lpwstr>https://nih.sharepoint.com/sites/OD-NIHVirtualRegionalSeminars/Shared Documents/2022 NIH Virtual Seminar/Session - SOP and Working Files/Step 1 - Raw PPTs - Received/slideset-Common-Compliance-Pitfalls-With-Notes-RAW</vt:lpwstr>
  </property>
  <property fmtid="{D5CDD505-2E9C-101B-9397-08002B2CF9AE}" pid="6" name="MediaServiceImageTags">
    <vt:lpwstr/>
  </property>
</Properties>
</file>