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6"/>
  </p:notesMasterIdLst>
  <p:handoutMasterIdLst>
    <p:handoutMasterId r:id="rId27"/>
  </p:handoutMasterIdLst>
  <p:sldIdLst>
    <p:sldId id="258" r:id="rId5"/>
    <p:sldId id="265" r:id="rId6"/>
    <p:sldId id="484" r:id="rId7"/>
    <p:sldId id="6723" r:id="rId8"/>
    <p:sldId id="6722" r:id="rId9"/>
    <p:sldId id="6725" r:id="rId10"/>
    <p:sldId id="6699" r:id="rId11"/>
    <p:sldId id="6713" r:id="rId12"/>
    <p:sldId id="6712" r:id="rId13"/>
    <p:sldId id="6726" r:id="rId14"/>
    <p:sldId id="6714" r:id="rId15"/>
    <p:sldId id="6715" r:id="rId16"/>
    <p:sldId id="6727" r:id="rId17"/>
    <p:sldId id="6716" r:id="rId18"/>
    <p:sldId id="6717" r:id="rId19"/>
    <p:sldId id="6709" r:id="rId20"/>
    <p:sldId id="6721" r:id="rId21"/>
    <p:sldId id="6724" r:id="rId22"/>
    <p:sldId id="6719" r:id="rId23"/>
    <p:sldId id="6718" r:id="rId24"/>
    <p:sldId id="6720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9D9BF1-8A51-E2FF-0B87-846E194ADC57}" name="Ullrich, Lauren (NIH/NINDS) [E]" initials="UL([" userId="S::ullrichle@nih.gov::2690568d-825a-4e5d-b05c-e6ac40db90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C9F"/>
    <a:srgbClr val="7EB8AD"/>
    <a:srgbClr val="A3CDC5"/>
    <a:srgbClr val="3BAB96"/>
    <a:srgbClr val="B3D5CF"/>
    <a:srgbClr val="D4E8E4"/>
    <a:srgbClr val="C1DDD8"/>
    <a:srgbClr val="32907F"/>
    <a:srgbClr val="343A40"/>
    <a:srgbClr val="F4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B9549-AEC3-4840-A2AC-C70A1F6928FF}" v="16" dt="2022-09-14T19:38:53.368"/>
    <p1510:client id="{BBCE3F1B-B3BC-476B-8756-7A5F8E2E1D8B}" v="717" dt="2022-09-14T13:31:39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B80BE3-24B4-41FC-9BAB-747194AA3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C323A-CBDB-401E-8A59-F5C66E3250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76D10-EC31-4249-BE9D-9AD91A31CB3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8D8F9-6866-4C1C-A64C-E7CBBDC18C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12F10-FC22-4A81-835F-4B6601406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8D19-9291-4CF9-8807-7E99E6044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0A94-4619-48E7-A0DC-D7602D9AD72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A4A8-7DE7-42B1-B555-9AD89F22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Chart shows career timeline progressing through phases: K-12 Student, High School Student, Undergrad Student, Post-bac, Graduate/Medical Student, Postdoc, and New Faculty.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Diversity R25 Programs cross all career stages.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Diversity Research Supplements begin at High School Student through to New Faculty.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F31 is Graduate/Medical Student.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R36 is late Graduate/Medical Student to early Postdoc.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F99/K00 is late Graduate/Medical Student through Postdoc.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K01, K22, and K99/R00 are late Postdoc through New Faculty.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R01 and R21 are New Faculty.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NIMH, NIA, NIDA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Neuroscience Blueprint, NHGRI, NIDCR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MOSAIC, BRAIN, AD/ADRD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1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NIDCR, NCI, NINDS, NHLBI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NCI, NINDS NIDA NIMH NIDCD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3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A4A8-7DE7-42B1-B555-9AD89F2241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4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4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02D-72E5-4201-94B1-9E180D347C2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02D-72E5-4201-94B1-9E180D347C2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7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EC889BEE-8681-41F3-838E-542FBFAF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120" y="2381853"/>
            <a:ext cx="7258494" cy="139253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486DDE3-52DF-48EA-A461-D6453430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0120" y="3801378"/>
            <a:ext cx="7258494" cy="6911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16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3FFA61F-1E07-43E5-8078-5FDCDCF30454}"/>
              </a:ext>
            </a:extLst>
          </p:cNvPr>
          <p:cNvSpPr/>
          <p:nvPr userDrawn="1"/>
        </p:nvSpPr>
        <p:spPr>
          <a:xfrm>
            <a:off x="579243" y="618640"/>
            <a:ext cx="6489213" cy="562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71AF4C41-ED84-4A5A-AEDC-9B093B4D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64311"/>
            <a:ext cx="5977323" cy="2698164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2464FF23-5D61-4289-957F-CA2681C4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5977323" cy="1392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35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7FFB-8FEB-4BF6-B0AE-568C61E9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2B16-D70C-4F47-B0E9-008345636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A20CB1-6C89-4F16-B446-A21F64845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0" y="6378230"/>
            <a:ext cx="1648181" cy="3651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99AA-6D99-41FA-AA91-8195651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448" y="6356350"/>
            <a:ext cx="36935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9CEA308-3D46-4DEA-A415-381C8564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8E321D-404C-4D73-96AC-B4B8A4C4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448" y="6356350"/>
            <a:ext cx="3693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DD3474-4A2A-4E69-A543-6ED17ACD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480" y="0"/>
            <a:ext cx="8835320" cy="1156373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3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B682FC8-F5E2-4516-A249-3442872CA19B}"/>
              </a:ext>
            </a:extLst>
          </p:cNvPr>
          <p:cNvSpPr/>
          <p:nvPr userDrawn="1"/>
        </p:nvSpPr>
        <p:spPr>
          <a:xfrm>
            <a:off x="746760" y="1091821"/>
            <a:ext cx="1069848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C889BEE-8681-41F3-838E-542FBFAF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1203270"/>
            <a:ext cx="10334847" cy="139253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486DDE3-52DF-48EA-A461-D6453430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032" y="2622795"/>
            <a:ext cx="10334847" cy="6911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1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53385A-E4FB-4DBD-A009-8D354681D55A}"/>
              </a:ext>
            </a:extLst>
          </p:cNvPr>
          <p:cNvSpPr/>
          <p:nvPr userDrawn="1"/>
        </p:nvSpPr>
        <p:spPr>
          <a:xfrm>
            <a:off x="517634" y="618640"/>
            <a:ext cx="3935413" cy="562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1A569-175F-4400-9039-534609B3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91" y="693298"/>
            <a:ext cx="3795699" cy="152359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0E13-CE06-469E-895A-8FDBAE80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750" y="987425"/>
            <a:ext cx="58946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791B1-D569-41C3-A17A-ACB3ECF9A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491" y="2216893"/>
            <a:ext cx="3795700" cy="394389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0938A-AE98-46E6-B873-9AC8E5AB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1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633CA-BA91-4C0F-AB5D-CC8DB6619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0750" y="987425"/>
            <a:ext cx="58946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E75F2-7786-436B-8003-C13E3E37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383A42-D6F5-40D8-8F1D-5607CB9E2933}"/>
              </a:ext>
            </a:extLst>
          </p:cNvPr>
          <p:cNvSpPr/>
          <p:nvPr userDrawn="1"/>
        </p:nvSpPr>
        <p:spPr>
          <a:xfrm>
            <a:off x="517634" y="618640"/>
            <a:ext cx="3935413" cy="562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6676D3-93F9-4FD6-A703-A7A890FD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91" y="693298"/>
            <a:ext cx="3795699" cy="152359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E59AEA-22ED-4DB7-9E14-0A60B64D3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491" y="2216893"/>
            <a:ext cx="3795700" cy="394389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26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3369" y="449265"/>
            <a:ext cx="10626091" cy="472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42900" indent="0">
              <a:buNone/>
              <a:defRPr sz="2250"/>
            </a:lvl2pPr>
            <a:lvl3pPr marL="685800" indent="0">
              <a:buNone/>
              <a:defRPr sz="2250"/>
            </a:lvl3pPr>
            <a:lvl4pPr marL="1028700" indent="0">
              <a:buNone/>
              <a:defRPr sz="2250"/>
            </a:lvl4pPr>
            <a:lvl5pPr marL="1371600" indent="0">
              <a:buNone/>
              <a:defRPr sz="225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3369" y="1274765"/>
            <a:ext cx="6348731" cy="40973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5"/>
              </a:lnSpc>
              <a:spcBef>
                <a:spcPts val="0"/>
              </a:spcBef>
              <a:spcAft>
                <a:spcPts val="450"/>
              </a:spcAft>
              <a:buNone/>
              <a:defRPr sz="900"/>
            </a:lvl1pPr>
            <a:lvl2pPr marL="342900" indent="0">
              <a:buNone/>
              <a:defRPr sz="2250"/>
            </a:lvl2pPr>
            <a:lvl3pPr marL="685800" indent="0">
              <a:buNone/>
              <a:defRPr sz="2250"/>
            </a:lvl3pPr>
            <a:lvl4pPr marL="1028700" indent="0">
              <a:buNone/>
              <a:defRPr sz="2250"/>
            </a:lvl4pPr>
            <a:lvl5pPr marL="1371600" indent="0">
              <a:buNone/>
              <a:defRPr sz="2250"/>
            </a:lvl5pPr>
          </a:lstStyle>
          <a:p>
            <a:pPr lvl="0"/>
            <a:r>
              <a:rPr lang="en-US" err="1"/>
              <a:t>SubheadLorem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sollicitudin</a:t>
            </a:r>
            <a:r>
              <a:rPr lang="en-US"/>
              <a:t> mi. </a:t>
            </a:r>
            <a:r>
              <a:rPr lang="en-US" err="1"/>
              <a:t>Proin</a:t>
            </a:r>
            <a:r>
              <a:rPr lang="en-US"/>
              <a:t> magna </a:t>
            </a:r>
            <a:r>
              <a:rPr lang="en-US" err="1"/>
              <a:t>justo</a:t>
            </a:r>
            <a:r>
              <a:rPr lang="en-US"/>
              <a:t>, pharetra et </a:t>
            </a:r>
            <a:r>
              <a:rPr lang="en-US" err="1"/>
              <a:t>metus</a:t>
            </a:r>
            <a:r>
              <a:rPr lang="en-US"/>
              <a:t> vitae,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. Nam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aliquam</a:t>
            </a:r>
            <a:r>
              <a:rPr lang="en-US"/>
              <a:t> at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potenti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ac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maximus ante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non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vitae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Vestibulum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at ante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Integer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id.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id non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maximus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non, </a:t>
            </a:r>
            <a:r>
              <a:rPr lang="en-US" err="1"/>
              <a:t>vulputate</a:t>
            </a:r>
            <a:r>
              <a:rPr lang="en-US"/>
              <a:t> at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 mi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lorem </a:t>
            </a:r>
            <a:r>
              <a:rPr lang="en-US" err="1"/>
              <a:t>laoreet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dolor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ac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dictum ligula.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. In </a:t>
            </a:r>
            <a:r>
              <a:rPr lang="en-US" err="1"/>
              <a:t>quis</a:t>
            </a:r>
            <a:r>
              <a:rPr lang="en-US"/>
              <a:t> dui </a:t>
            </a:r>
            <a:r>
              <a:rPr lang="en-US" err="1"/>
              <a:t>tincidunt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ex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convallis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id </a:t>
            </a:r>
            <a:r>
              <a:rPr lang="en-US" err="1"/>
              <a:t>dignissim</a:t>
            </a:r>
            <a:r>
              <a:rPr lang="en-US"/>
              <a:t> dolor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lorem </a:t>
            </a:r>
            <a:r>
              <a:rPr lang="en-US" err="1"/>
              <a:t>imperdiet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gravida.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59600" y="1358900"/>
            <a:ext cx="4749800" cy="4267200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4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02D-72E5-4201-94B1-9E180D347C2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62B0F0-9FB9-427D-8D67-2A7D9937E0F6}"/>
              </a:ext>
            </a:extLst>
          </p:cNvPr>
          <p:cNvSpPr txBox="1">
            <a:spLocks/>
          </p:cNvSpPr>
          <p:nvPr userDrawn="1"/>
        </p:nvSpPr>
        <p:spPr>
          <a:xfrm>
            <a:off x="10984448" y="6356350"/>
            <a:ext cx="36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702D-72E5-4201-94B1-9E180D347C2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BD9A9D-EDC8-4942-BC64-D19BDAC8BFEA}"/>
              </a:ext>
            </a:extLst>
          </p:cNvPr>
          <p:cNvSpPr txBox="1">
            <a:spLocks/>
          </p:cNvSpPr>
          <p:nvPr userDrawn="1"/>
        </p:nvSpPr>
        <p:spPr>
          <a:xfrm>
            <a:off x="10984448" y="6356350"/>
            <a:ext cx="369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7B77-7A90-448D-A227-09775B113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41702D-72E5-4201-94B1-9E180D347C2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1B7B77-7A90-448D-A227-09775B1130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2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85" r:id="rId13"/>
    <p:sldLayoutId id="2147483686" r:id="rId14"/>
    <p:sldLayoutId id="2147483696" r:id="rId15"/>
    <p:sldLayoutId id="2147483687" r:id="rId16"/>
    <p:sldLayoutId id="2147483692" r:id="rId17"/>
    <p:sldLayoutId id="2147483693" r:id="rId18"/>
    <p:sldLayoutId id="2147483698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nds.nih.gov/Funding/Training-Career-Development/Award/F31-Individual-NRSA-Diverse-PhD-Students" TargetMode="External"/><Relationship Id="rId13" Type="http://schemas.openxmlformats.org/officeDocument/2006/relationships/hyperlink" Target="https://www.ninds.nih.gov/Funding/Training-Career-Development/Postdoctoral-Fellows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ninds.nih.gov/Funding/Training-Career-Development/Award/K01-NINDS-Faculty-Development-Award-Promote-Diversity" TargetMode="External"/><Relationship Id="rId12" Type="http://schemas.openxmlformats.org/officeDocument/2006/relationships/hyperlink" Target="https://www.ninds.nih.gov/Funding/Training-Career-Development/High-School-and-Undergraduat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hyperlink" Target="https://www.ninds.nih.gov/Funding/Training-Career-Development/Other-Training-Related-Programs" TargetMode="External"/><Relationship Id="rId11" Type="http://schemas.openxmlformats.org/officeDocument/2006/relationships/hyperlink" Target="https://www.ninds.nih.gov/Funding/Training-Career-Development/Predoctoral-Fellows" TargetMode="External"/><Relationship Id="rId5" Type="http://schemas.openxmlformats.org/officeDocument/2006/relationships/hyperlink" Target="https://www.ninds.nih.gov/Funding/Training-Career-Development/Award/K99R00-BRAIN-Initiative-Advanced-Postdoctoral-Career" TargetMode="External"/><Relationship Id="rId10" Type="http://schemas.openxmlformats.org/officeDocument/2006/relationships/hyperlink" Target="https://www.ninds.nih.gov/Funding/Training-Career-Development/Faculty" TargetMode="External"/><Relationship Id="rId4" Type="http://schemas.openxmlformats.org/officeDocument/2006/relationships/hyperlink" Target="https://www.ninds.nih.gov/Funding/Training-Career-Development/Institutional-Grants" TargetMode="External"/><Relationship Id="rId9" Type="http://schemas.openxmlformats.org/officeDocument/2006/relationships/hyperlink" Target="https://www.ninds.nih.gov/Funding/Training-Career-Development/Award/F99K00-NIH-Blueprint-D-SPAN-Awar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4A4F2-072D-4837-A8B6-9E60610BF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800"/>
            </a:br>
            <a:r>
              <a:rPr lang="en-US" sz="4800"/>
              <a:t>Navigating NIH Diversity Programs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AC997-11C3-4A51-9961-ED68463E5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848933" cy="1143000"/>
          </a:xfrm>
        </p:spPr>
        <p:txBody>
          <a:bodyPr>
            <a:normAutofit/>
          </a:bodyPr>
          <a:lstStyle/>
          <a:p>
            <a:r>
              <a:rPr lang="en-US" sz="2000"/>
              <a:t>Lisa Evans, JD, Scientific Workforce Diversity Officer, DBRW, OER, NIH</a:t>
            </a:r>
          </a:p>
          <a:p>
            <a:r>
              <a:rPr lang="en-US" sz="2000"/>
              <a:t>Lauren Ullrich, PhD, Program Director, OPEN, NINDS, NIH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86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74D7-25D6-42E2-ACB7-44708F6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R36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2345-4BF9-4ADF-B19A-7EC72FC7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Dissertation Research Award</a:t>
            </a:r>
          </a:p>
          <a:p>
            <a:r>
              <a:rPr lang="en-US"/>
              <a:t>Support doctoral candidates for up to two years for the completion of the doctoral dissertation research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63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BFC6-3AD8-4E1E-8D43-AD9F7CB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F99/K00</a:t>
            </a:r>
          </a:p>
        </p:txBody>
      </p:sp>
      <p:sp>
        <p:nvSpPr>
          <p:cNvPr id="3" name="Content Placeholder 2" descr="&#10;">
            <a:extLst>
              <a:ext uri="{FF2B5EF4-FFF2-40B4-BE49-F238E27FC236}">
                <a16:creationId xmlns:a16="http://schemas.microsoft.com/office/drawing/2014/main" id="{6665487B-D63A-4FAB-B134-CB6DC180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3087"/>
            <a:ext cx="10058400" cy="4023360"/>
          </a:xfrm>
        </p:spPr>
        <p:txBody>
          <a:bodyPr/>
          <a:lstStyle/>
          <a:p>
            <a:r>
              <a:rPr lang="en-US"/>
              <a:t>Provides funds for the last 1-2 years of graduate school (F99) and 4 years of postdoc (K00) </a:t>
            </a:r>
          </a:p>
          <a:p>
            <a:r>
              <a:rPr lang="en-US"/>
              <a:t>F to K bridge program</a:t>
            </a:r>
          </a:p>
          <a:p>
            <a:endParaRPr lang="en-US"/>
          </a:p>
        </p:txBody>
      </p:sp>
      <p:grpSp>
        <p:nvGrpSpPr>
          <p:cNvPr id="8" name="Group 7" descr="The F99 phase supports 1-2 years of graduate school; the K00 phase supports up to 4 years of postdoctoral fellowship after PhD defense">
            <a:extLst>
              <a:ext uri="{FF2B5EF4-FFF2-40B4-BE49-F238E27FC236}">
                <a16:creationId xmlns:a16="http://schemas.microsoft.com/office/drawing/2014/main" id="{B935DFD7-F391-41E0-B44D-184DA16F64B4}"/>
              </a:ext>
            </a:extLst>
          </p:cNvPr>
          <p:cNvGrpSpPr/>
          <p:nvPr/>
        </p:nvGrpSpPr>
        <p:grpSpPr>
          <a:xfrm>
            <a:off x="3059389" y="3874767"/>
            <a:ext cx="6227486" cy="1770776"/>
            <a:chOff x="310895" y="1856099"/>
            <a:chExt cx="5968556" cy="15775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4D44B1-42E9-4AFA-85FE-705F2030458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0895" y="1856099"/>
              <a:ext cx="1350608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400" b="1" kern="0">
                  <a:latin typeface="Century Gothic" panose="020B0502020202020204"/>
                </a:rPr>
                <a:t>1-2 Years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09DA12-07CC-4755-9344-92F76B9B62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80980" y="3186866"/>
              <a:ext cx="1558172" cy="24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200" b="1" kern="0">
                  <a:latin typeface="Century Gothic" panose="020B0502020202020204"/>
                </a:rPr>
                <a:t>PhD Defense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3499E-521C-401A-83CB-33BCB6FB963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26736" y="1856099"/>
              <a:ext cx="1287070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400" b="1" kern="0">
                  <a:latin typeface="Century Gothic" panose="020B0502020202020204"/>
                </a:rPr>
                <a:t>4 Years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8BE852-041B-4683-9CB7-CFCCF0CE85D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63635" y="2855088"/>
              <a:ext cx="1613274" cy="24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200" kern="0">
                  <a:latin typeface="Century Gothic" panose="020B0502020202020204"/>
                </a:rPr>
                <a:t>Postdoctoral Fellow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D19794-B700-4321-8255-F8BE26432974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650184" y="2430528"/>
              <a:ext cx="1" cy="66524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6E39E8-744F-46CB-B114-B3A0C957D6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0898" y="2770448"/>
              <a:ext cx="1350606" cy="41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200" kern="0">
                  <a:latin typeface="Century Gothic" panose="020B0502020202020204"/>
                </a:rPr>
                <a:t>Graduate Student</a:t>
              </a:r>
            </a:p>
          </p:txBody>
        </p:sp>
        <p:sp>
          <p:nvSpPr>
            <p:cNvPr id="15" name="Arrow: Notched Right 5" descr="Chart shows F99 provides funds for last 1-2 years as graduate student and K00 funding covers 4 years as postdoctoral fellow">
              <a:extLst>
                <a:ext uri="{FF2B5EF4-FFF2-40B4-BE49-F238E27FC236}">
                  <a16:creationId xmlns:a16="http://schemas.microsoft.com/office/drawing/2014/main" id="{D7001D97-5B5A-4993-9E6B-7D6666532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5706" y="2321182"/>
              <a:ext cx="4633745" cy="4176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04815">
                <a:defRPr/>
              </a:pPr>
              <a:r>
                <a:rPr lang="en-US" sz="1400" b="1" kern="0">
                  <a:solidFill>
                    <a:schemeClr val="bg1"/>
                  </a:solidFill>
                  <a:latin typeface="Century Gothic" panose="020B0502020202020204"/>
                </a:rPr>
                <a:t>K00</a:t>
              </a:r>
            </a:p>
          </p:txBody>
        </p:sp>
        <p:sp>
          <p:nvSpPr>
            <p:cNvPr id="16" name="Arrow: Notched Right 5">
              <a:extLst>
                <a:ext uri="{FF2B5EF4-FFF2-40B4-BE49-F238E27FC236}">
                  <a16:creationId xmlns:a16="http://schemas.microsoft.com/office/drawing/2014/main" id="{36986496-069D-42E6-A92A-A71AEC05DC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896" y="2320311"/>
              <a:ext cx="1350607" cy="4176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04815">
                <a:defRPr/>
              </a:pPr>
              <a:r>
                <a:rPr lang="en-US" sz="1400" b="1" kern="0">
                  <a:solidFill>
                    <a:schemeClr val="tx2">
                      <a:lumMod val="75000"/>
                    </a:schemeClr>
                  </a:solidFill>
                  <a:latin typeface="Century Gothic" panose="020B0502020202020204"/>
                </a:rPr>
                <a:t>F99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219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0549-4292-4E57-AAAD-80530934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K99/R00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C3AE6-4228-48A5-83D4-40157343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Supports final 1-2 years of postdoctoral training (K99) and 3 years of faculty (R00)</a:t>
            </a:r>
          </a:p>
          <a:p>
            <a:r>
              <a:rPr lang="en-US"/>
              <a:t>K to R bridge program</a:t>
            </a:r>
          </a:p>
          <a:p>
            <a:endParaRPr lang="en-US"/>
          </a:p>
        </p:txBody>
      </p:sp>
      <p:grpSp>
        <p:nvGrpSpPr>
          <p:cNvPr id="6" name="Group 5" descr="The K99 phase supports 1-2 years of postdoctoral fellowship; the R00 phase supports up to 3 years as tenure-track faculty.">
            <a:extLst>
              <a:ext uri="{FF2B5EF4-FFF2-40B4-BE49-F238E27FC236}">
                <a16:creationId xmlns:a16="http://schemas.microsoft.com/office/drawing/2014/main" id="{78E14B25-6467-4149-BFE5-62F73CACA808}"/>
              </a:ext>
            </a:extLst>
          </p:cNvPr>
          <p:cNvGrpSpPr/>
          <p:nvPr/>
        </p:nvGrpSpPr>
        <p:grpSpPr>
          <a:xfrm>
            <a:off x="3745189" y="3970016"/>
            <a:ext cx="5170211" cy="1488015"/>
            <a:chOff x="310895" y="1856099"/>
            <a:chExt cx="4955241" cy="13256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958F30-1BE3-4C23-85DD-2E798003CB2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0895" y="1856099"/>
              <a:ext cx="1350608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400" b="1" kern="0">
                  <a:latin typeface="Century Gothic" panose="020B0502020202020204"/>
                </a:rPr>
                <a:t>1-2 Years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FD5A9A-AFA4-45CE-8B68-460CB040E3D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51611" y="1856099"/>
              <a:ext cx="1287070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400" b="1" kern="0">
                  <a:latin typeface="Century Gothic" panose="020B0502020202020204"/>
                </a:rPr>
                <a:t>3 Years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12CF73-172B-43C1-BA02-C6A1E7AA34B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88509" y="2855088"/>
              <a:ext cx="1726129" cy="24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200" kern="0">
                  <a:latin typeface="Century Gothic" panose="020B0502020202020204"/>
                </a:rPr>
                <a:t>Tenure-Track Faculty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BD8BFE-842F-42D0-B53A-123E5FF8902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0898" y="2770448"/>
              <a:ext cx="1350606" cy="41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5">
                <a:defRPr/>
              </a:pPr>
              <a:r>
                <a:rPr lang="en-US" sz="1200" kern="0">
                  <a:latin typeface="Century Gothic" panose="020B0502020202020204"/>
                </a:rPr>
                <a:t>Postdoctoral Fellow</a:t>
              </a:r>
            </a:p>
          </p:txBody>
        </p:sp>
        <p:sp>
          <p:nvSpPr>
            <p:cNvPr id="13" name="Arrow: Notched Right 5">
              <a:extLst>
                <a:ext uri="{FF2B5EF4-FFF2-40B4-BE49-F238E27FC236}">
                  <a16:creationId xmlns:a16="http://schemas.microsoft.com/office/drawing/2014/main" id="{6DE76E65-B0A8-4265-89E3-81DB2F5A2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5706" y="2321181"/>
              <a:ext cx="3620430" cy="41128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04815">
                <a:defRPr/>
              </a:pPr>
              <a:r>
                <a:rPr lang="en-US" sz="1400" b="1" kern="0">
                  <a:solidFill>
                    <a:schemeClr val="bg1"/>
                  </a:solidFill>
                  <a:latin typeface="Century Gothic" panose="020B0502020202020204"/>
                </a:rPr>
                <a:t>R00</a:t>
              </a:r>
            </a:p>
          </p:txBody>
        </p:sp>
        <p:sp>
          <p:nvSpPr>
            <p:cNvPr id="14" name="Arrow: Notched Right 5">
              <a:extLst>
                <a:ext uri="{FF2B5EF4-FFF2-40B4-BE49-F238E27FC236}">
                  <a16:creationId xmlns:a16="http://schemas.microsoft.com/office/drawing/2014/main" id="{B68962C6-C9EA-44C5-896E-499CC769F7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896" y="2320311"/>
              <a:ext cx="1334809" cy="4127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04815">
                <a:defRPr/>
              </a:pPr>
              <a:r>
                <a:rPr lang="en-US" sz="1400" b="1" kern="0">
                  <a:solidFill>
                    <a:srgbClr val="002060"/>
                  </a:solidFill>
                  <a:latin typeface="Century Gothic" panose="020B0502020202020204"/>
                </a:rPr>
                <a:t>K99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58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DBED-93CE-434A-9CFE-71A5D675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D0A2-4BB4-4B61-A37F-C8E3963DF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Mentored transition award</a:t>
            </a:r>
          </a:p>
          <a:p>
            <a:r>
              <a:rPr lang="en-US"/>
              <a:t>Assist postdoctoral fellows in the transition to positions of assistant professor and initiate a successful independent research career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00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B214-9DC5-475E-B5C0-158AEBFB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K01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64797-C039-4A8C-9F95-71C6559BF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408" y="1845735"/>
            <a:ext cx="9956271" cy="4023360"/>
          </a:xfrm>
        </p:spPr>
        <p:txBody>
          <a:bodyPr/>
          <a:lstStyle/>
          <a:p>
            <a:r>
              <a:rPr lang="en-US"/>
              <a:t>Mentored Career Development Award</a:t>
            </a:r>
          </a:p>
          <a:p>
            <a:r>
              <a:rPr lang="en-US"/>
              <a:t>“Protected time” (3-5 years) for research career development</a:t>
            </a:r>
          </a:p>
          <a:p>
            <a:r>
              <a:rPr lang="en-US"/>
              <a:t>Eligibility varies by IC</a:t>
            </a:r>
          </a:p>
          <a:p>
            <a:pPr lvl="1"/>
            <a:r>
              <a:rPr lang="en-US"/>
              <a:t>Postdoc or junior faculty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45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3227-A1C1-4E8F-98E9-2850C92B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Research Awards to Promote Workforce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24F1-60B0-496D-8AB3-22BCF38FC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R01 and R21 awards </a:t>
            </a:r>
          </a:p>
          <a:p>
            <a:r>
              <a:rPr lang="en-US"/>
              <a:t>Aim to enhance the diversity of investigators conducting research within the mission of the participating NIH Institutes and Centers.</a:t>
            </a:r>
          </a:p>
          <a:p>
            <a:pPr lvl="1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39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2675-D537-4F3E-A7EF-572BE299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R25 Research Education Awards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76FF81-00C9-49E2-98BA-BA695A2F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Institutional awards to support educational activities that complement and/or enhance the training of a workforce to meet the nation’s biomedical, behavioral and clinical research needs.</a:t>
            </a:r>
          </a:p>
          <a:p>
            <a:r>
              <a:rPr lang="en-US"/>
              <a:t>Mentoring, professional development, research experiences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0C2724-B18C-465D-B53C-AF86C4CD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5D9A0A-15DF-425C-8091-4F13EFB6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Lisa Evans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70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88811-AA98-47E7-8776-3ADD3513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NIH Diversity in Extramural Programs Website</a:t>
            </a:r>
          </a:p>
        </p:txBody>
      </p:sp>
      <p:pic>
        <p:nvPicPr>
          <p:cNvPr id="5" name="Content Placeholder 4" descr="NIH Diversity in Extramural Programs webpage ">
            <a:extLst>
              <a:ext uri="{FF2B5EF4-FFF2-40B4-BE49-F238E27FC236}">
                <a16:creationId xmlns:a16="http://schemas.microsoft.com/office/drawing/2014/main" id="{9C9120F9-0670-4BC0-AD05-8551B218E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28" r="894" b="22568"/>
          <a:stretch/>
        </p:blipFill>
        <p:spPr>
          <a:xfrm>
            <a:off x="518965" y="0"/>
            <a:ext cx="11150924" cy="63290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68DE46-9B17-4536-8FD1-D025FCC205DE}"/>
              </a:ext>
            </a:extLst>
          </p:cNvPr>
          <p:cNvSpPr txBox="1"/>
          <p:nvPr/>
        </p:nvSpPr>
        <p:spPr>
          <a:xfrm>
            <a:off x="7449014" y="6444734"/>
            <a:ext cx="474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https://extramural-diversity.nih.gov/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73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F808-3BB9-4BC7-9D74-3F95E41F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NIH Division of Biomedical Research Workforce</a:t>
            </a:r>
          </a:p>
        </p:txBody>
      </p:sp>
      <p:pic>
        <p:nvPicPr>
          <p:cNvPr id="7" name="Content Placeholder 6" descr="Research Training and Career Development homepage&#10;">
            <a:extLst>
              <a:ext uri="{FF2B5EF4-FFF2-40B4-BE49-F238E27FC236}">
                <a16:creationId xmlns:a16="http://schemas.microsoft.com/office/drawing/2014/main" id="{7C605249-8F64-4D24-88BC-483013CA0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" t="6119" r="-3" b="1433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421CCF-C5B6-4970-8BCC-30370F245E88}"/>
              </a:ext>
            </a:extLst>
          </p:cNvPr>
          <p:cNvSpPr txBox="1"/>
          <p:nvPr/>
        </p:nvSpPr>
        <p:spPr>
          <a:xfrm>
            <a:off x="8561463" y="644452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https://researchtraining.nih.gov/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02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/>
          </a:p>
          <a:p>
            <a:r>
              <a:rPr lang="en-US"/>
              <a:t>NIH is dedicated to a biomedical research workforce that reflects the nation’s diversity</a:t>
            </a:r>
          </a:p>
          <a:p>
            <a:r>
              <a:rPr lang="en-US"/>
              <a:t>Recruitment of the most talented researchers from all groups leverages US intellectual capital</a:t>
            </a:r>
            <a:endParaRPr lang="en-US">
              <a:cs typeface="Calibri" panose="020F0502020204030204"/>
            </a:endParaRPr>
          </a:p>
          <a:p>
            <a:r>
              <a:rPr lang="en-US"/>
              <a:t>Diverse teams produce better science</a:t>
            </a:r>
            <a:endParaRPr lang="en-US"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1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344A-C203-44C2-B0FC-965B74FF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NIH Guide for Grants and Contracts: Find Grant Funding</a:t>
            </a:r>
          </a:p>
        </p:txBody>
      </p:sp>
      <p:pic>
        <p:nvPicPr>
          <p:cNvPr id="5" name="Content Placeholder 4" descr="Find Grant Funding Page on NIH Guide to Grants and Contracts. &#10;">
            <a:extLst>
              <a:ext uri="{FF2B5EF4-FFF2-40B4-BE49-F238E27FC236}">
                <a16:creationId xmlns:a16="http://schemas.microsoft.com/office/drawing/2014/main" id="{B0CDEFEA-57CA-483E-8913-10EF3BB68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93" b="2650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2E2E6-A70D-45E4-B431-13316237A169}"/>
              </a:ext>
            </a:extLst>
          </p:cNvPr>
          <p:cNvSpPr txBox="1"/>
          <p:nvPr/>
        </p:nvSpPr>
        <p:spPr>
          <a:xfrm>
            <a:off x="6303454" y="644452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https://grants.nih.gov/funding/searchguide/index.html#/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43F27-955D-43F2-A1ED-CB504851E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562669"/>
            <a:ext cx="363894" cy="429209"/>
          </a:xfrm>
          <a:prstGeom prst="rect">
            <a:avLst/>
          </a:prstGeom>
          <a:solidFill>
            <a:srgbClr val="F4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2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52F6-D888-47E5-A227-17EBFB9B06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60533" y="488950"/>
            <a:ext cx="3731467" cy="16557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err="1"/>
              <a:t>RePORTER</a:t>
            </a:r>
            <a:r>
              <a:rPr lang="en-US" sz="4000"/>
              <a:t> is a public database of NIH awards</a:t>
            </a:r>
          </a:p>
        </p:txBody>
      </p:sp>
      <p:pic>
        <p:nvPicPr>
          <p:cNvPr id="7" name="Content Placeholder 6" descr="RePORTER HomePage">
            <a:extLst>
              <a:ext uri="{FF2B5EF4-FFF2-40B4-BE49-F238E27FC236}">
                <a16:creationId xmlns:a16="http://schemas.microsoft.com/office/drawing/2014/main" id="{6FA123B6-F35C-42A8-8C5D-CDADD558C4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r="4391" b="2"/>
          <a:stretch/>
        </p:blipFill>
        <p:spPr>
          <a:xfrm>
            <a:off x="0" y="0"/>
            <a:ext cx="7966075" cy="6291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91815-4268-4609-BB1F-F1310EA532A2}"/>
              </a:ext>
            </a:extLst>
          </p:cNvPr>
          <p:cNvSpPr txBox="1"/>
          <p:nvPr/>
        </p:nvSpPr>
        <p:spPr>
          <a:xfrm>
            <a:off x="8460533" y="2418408"/>
            <a:ext cx="3125473" cy="3540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Search NIH grants by location, topic, IC,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Matchmaker: find awards similar to text input to identify POs, ICs, or review panels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Search for publications from NIH awards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And more!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7AC713-2536-4A61-B5FA-8E683C722BB1}"/>
              </a:ext>
            </a:extLst>
          </p:cNvPr>
          <p:cNvSpPr txBox="1"/>
          <p:nvPr/>
        </p:nvSpPr>
        <p:spPr>
          <a:xfrm>
            <a:off x="8460533" y="6482260"/>
            <a:ext cx="609755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</a:rPr>
              <a:t>https://reporter.nih.gov/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81D88-8170-4274-A888-F36EB8927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8538" y="66675"/>
            <a:ext cx="617537" cy="175696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00A5-C136-43BC-B608-2A79DF47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NOT-OD-20-031 </a:t>
            </a:r>
            <a:br>
              <a:rPr lang="en-US"/>
            </a:br>
            <a:r>
              <a:rPr lang="en-US"/>
              <a:t>Notice of NIH's Interest in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66048-1E78-4F29-92C2-88FE35BF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Enhance the participation of individuals from groups that are underrepresented in the biomedical, clinical, behavioral and social sciences, such as:</a:t>
            </a:r>
          </a:p>
          <a:p>
            <a:pPr lvl="1"/>
            <a:r>
              <a:rPr lang="en-US"/>
              <a:t>Individuals from underrepresented racial and ethnic groups</a:t>
            </a:r>
          </a:p>
          <a:p>
            <a:pPr lvl="1"/>
            <a:r>
              <a:rPr lang="en-US"/>
              <a:t>Individuals with disabilities, who are defined as those with a physical or mental impairment</a:t>
            </a:r>
          </a:p>
          <a:p>
            <a:pPr lvl="1"/>
            <a:r>
              <a:rPr lang="en-US"/>
              <a:t>Individuals from disadvantaged backgrounds </a:t>
            </a:r>
          </a:p>
          <a:p>
            <a:pPr lvl="1"/>
            <a:r>
              <a:rPr lang="en-US"/>
              <a:t>Women at more senior career stages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06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45C-276E-04CF-BE36-FF79E11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>
                <a:cs typeface="Calibri Light"/>
              </a:rPr>
            </a:br>
            <a:br>
              <a:rPr lang="en-US">
                <a:cs typeface="Calibri Light"/>
              </a:rPr>
            </a:b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Why These Groups?</a:t>
            </a:r>
            <a:br>
              <a:rPr lang="en-US">
                <a:cs typeface="Calibri Light"/>
              </a:rPr>
            </a:br>
            <a:r>
              <a:rPr lang="en-US" sz="2400">
                <a:ea typeface="+mj-lt"/>
                <a:cs typeface="+mj-lt"/>
              </a:rPr>
              <a:t>https://ncses.nsf.gov/pubs/nsf21321/ </a:t>
            </a:r>
            <a:br>
              <a:rPr lang="en-US" sz="2400"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ABEE-0D57-7A20-98FF-C4C79780D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pic>
        <p:nvPicPr>
          <p:cNvPr id="4" name="Picture 3" descr="2021 Women, Minorities, and Persons with Disabilities in Science and Engineering (NSF) Banner&#10;">
            <a:extLst>
              <a:ext uri="{FF2B5EF4-FFF2-40B4-BE49-F238E27FC236}">
                <a16:creationId xmlns:a16="http://schemas.microsoft.com/office/drawing/2014/main" id="{0A8FDA5D-C2FD-4651-AE53-033DEC41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288" y="1846793"/>
            <a:ext cx="6809476" cy="4310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85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82F62-DF3B-469E-AEF4-1A6A9F54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NIH Diversity in Extramural Programs Home Page</a:t>
            </a:r>
          </a:p>
        </p:txBody>
      </p:sp>
      <p:pic>
        <p:nvPicPr>
          <p:cNvPr id="5" name="Content Placeholder 4" descr="NIH Diversity in Extramural Programs Homepage ">
            <a:extLst>
              <a:ext uri="{FF2B5EF4-FFF2-40B4-BE49-F238E27FC236}">
                <a16:creationId xmlns:a16="http://schemas.microsoft.com/office/drawing/2014/main" id="{9C9120F9-0670-4BC0-AD05-8551B218E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28" r="894" b="22568"/>
          <a:stretch/>
        </p:blipFill>
        <p:spPr>
          <a:xfrm>
            <a:off x="518965" y="0"/>
            <a:ext cx="11150924" cy="6331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68DE46-9B17-4536-8FD1-D025FCC205DE}"/>
              </a:ext>
            </a:extLst>
          </p:cNvPr>
          <p:cNvSpPr txBox="1"/>
          <p:nvPr/>
        </p:nvSpPr>
        <p:spPr>
          <a:xfrm>
            <a:off x="7449014" y="6444734"/>
            <a:ext cx="474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https://extramural-diversity.nih.gov/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4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4EDEE-E8B6-45DF-87B1-9C97F716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Programs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01933-486B-444A-ADCA-9E5EE4878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 Ullrich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92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4ED4BF-007D-49AB-8CB3-F358C0B0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NIH Diversity Awards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50F6B9E-E8F5-4E9E-934C-CCFAA3EC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2945" y="1808777"/>
            <a:ext cx="514696" cy="5024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E58F3AD9-006F-4EB3-AF4E-F651AD0B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2945" y="2339890"/>
            <a:ext cx="514696" cy="5024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 descr="Description of chart in Notes">
            <a:extLst>
              <a:ext uri="{FF2B5EF4-FFF2-40B4-BE49-F238E27FC236}">
                <a16:creationId xmlns:a16="http://schemas.microsoft.com/office/drawing/2014/main" id="{F8FB3A80-7EE7-481E-BBC2-7C0D6A6998DF}"/>
              </a:ext>
            </a:extLst>
          </p:cNvPr>
          <p:cNvGrpSpPr/>
          <p:nvPr/>
        </p:nvGrpSpPr>
        <p:grpSpPr>
          <a:xfrm>
            <a:off x="494359" y="1808777"/>
            <a:ext cx="10931655" cy="4490268"/>
            <a:chOff x="500210" y="1808777"/>
            <a:chExt cx="10931655" cy="4490268"/>
          </a:xfrm>
        </p:grpSpPr>
        <p:grpSp>
          <p:nvGrpSpPr>
            <p:cNvPr id="2" name="Group 1" descr="Description of chart included in Notes">
              <a:extLst>
                <a:ext uri="{FF2B5EF4-FFF2-40B4-BE49-F238E27FC236}">
                  <a16:creationId xmlns:a16="http://schemas.microsoft.com/office/drawing/2014/main" id="{93C230FB-EACE-4C09-8936-C234E9C38584}"/>
                </a:ext>
              </a:extLst>
            </p:cNvPr>
            <p:cNvGrpSpPr/>
            <p:nvPr/>
          </p:nvGrpSpPr>
          <p:grpSpPr>
            <a:xfrm>
              <a:off x="690625" y="1808777"/>
              <a:ext cx="10741240" cy="3689138"/>
              <a:chOff x="690625" y="1808777"/>
              <a:chExt cx="10741240" cy="3689138"/>
            </a:xfrm>
          </p:grpSpPr>
          <p:sp>
            <p:nvSpPr>
              <p:cNvPr id="128" name="Diversity Supplements-D" descr="Diversity Research Supplements (AD/ADRD, BRAIN, SBIR/STTR, HEAL)-D. High school Student to New Faculty&#10;">
                <a:hlinkClick r:id="rId4"/>
                <a:extLst>
                  <a:ext uri="{FF2B5EF4-FFF2-40B4-BE49-F238E27FC236}">
                    <a16:creationId xmlns:a16="http://schemas.microsoft.com/office/drawing/2014/main" id="{1208ACA2-E1DC-439D-B2E6-E4CE47F36E30}"/>
                  </a:ext>
                </a:extLst>
              </p:cNvPr>
              <p:cNvSpPr/>
              <p:nvPr/>
            </p:nvSpPr>
            <p:spPr>
              <a:xfrm>
                <a:off x="2195809" y="4464342"/>
                <a:ext cx="8676189" cy="502460"/>
              </a:xfrm>
              <a:prstGeom prst="rect">
                <a:avLst/>
              </a:prstGeom>
              <a:solidFill>
                <a:srgbClr val="A967CB">
                  <a:lumMod val="20000"/>
                  <a:lumOff val="80000"/>
                </a:srgbClr>
              </a:solidFill>
              <a:ln w="15875" cap="rnd" cmpd="sng" algn="ctr">
                <a:noFill/>
                <a:prstDash val="solid"/>
              </a:ln>
              <a:effectLst>
                <a:outerShdw dist="127000" dir="10800000" algn="ctr" rotWithShape="0">
                  <a:srgbClr val="A967CB">
                    <a:lumMod val="7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A967CB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    Diversity Research Supplements</a:t>
                </a:r>
                <a:endPara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A967CB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29" name="BRAIN K99/R00" descr="BRAIN K99/R00-D. Postdocs to New Faculty">
                <a:hlinkClick r:id="rId5"/>
                <a:extLst>
                  <a:ext uri="{FF2B5EF4-FFF2-40B4-BE49-F238E27FC236}">
                    <a16:creationId xmlns:a16="http://schemas.microsoft.com/office/drawing/2014/main" id="{CFE5F301-CA08-48F3-9E52-DB631223F73B}"/>
                  </a:ext>
                </a:extLst>
              </p:cNvPr>
              <p:cNvSpPr/>
              <p:nvPr/>
            </p:nvSpPr>
            <p:spPr>
              <a:xfrm>
                <a:off x="9117038" y="2871003"/>
                <a:ext cx="1473911" cy="502460"/>
              </a:xfrm>
              <a:prstGeom prst="flowChartProcess">
                <a:avLst/>
              </a:prstGeom>
              <a:solidFill>
                <a:srgbClr val="A967CB">
                  <a:lumMod val="20000"/>
                  <a:lumOff val="80000"/>
                </a:srgbClr>
              </a:solidFill>
              <a:ln w="15875" cap="rnd" cmpd="sng" algn="ctr">
                <a:noFill/>
                <a:prstDash val="solid"/>
              </a:ln>
              <a:effectLst>
                <a:innerShdw dist="127000" dir="10800000">
                  <a:srgbClr val="A967CB">
                    <a:lumMod val="7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A967CB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K99/R00</a:t>
                </a:r>
                <a:endPara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A967CB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48" name="Diversity, Clinician-Scientist, and General R25 Programs-C,D,G,I" descr="Diversity, Clinician-Scientist, and General R25 Programs-C,D,G,I. High School Student to New Faculty">
                <a:hlinkClick r:id="rId6"/>
                <a:extLst>
                  <a:ext uri="{FF2B5EF4-FFF2-40B4-BE49-F238E27FC236}">
                    <a16:creationId xmlns:a16="http://schemas.microsoft.com/office/drawing/2014/main" id="{F2964366-780A-4245-85D7-32F8F898E914}"/>
                  </a:ext>
                </a:extLst>
              </p:cNvPr>
              <p:cNvSpPr/>
              <p:nvPr/>
            </p:nvSpPr>
            <p:spPr>
              <a:xfrm>
                <a:off x="690625" y="4995455"/>
                <a:ext cx="10181375" cy="502460"/>
              </a:xfrm>
              <a:prstGeom prst="rect">
                <a:avLst/>
              </a:prstGeom>
              <a:pattFill prst="wdUpDiag">
                <a:fgClr>
                  <a:srgbClr val="A967CB">
                    <a:lumMod val="20000"/>
                    <a:lumOff val="80000"/>
                  </a:srgbClr>
                </a:fgClr>
                <a:bgClr>
                  <a:srgbClr val="E5D1EF"/>
                </a:bgClr>
              </a:pattFill>
              <a:ln w="15875" cap="rnd" cmpd="sng" algn="ctr">
                <a:noFill/>
                <a:prstDash val="solid"/>
              </a:ln>
              <a:effectLst>
                <a:outerShdw dist="127000" dir="10800000" algn="ctr" rotWithShape="0">
                  <a:srgbClr val="A967CB">
                    <a:lumMod val="7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A967CB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Diversity R25 Programs</a:t>
                </a:r>
                <a:endPara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A967CB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6" name="Faculty K01-D" descr="Faculty K01-D. New Faculty">
                <a:hlinkClick r:id="rId7"/>
                <a:extLst>
                  <a:ext uri="{FF2B5EF4-FFF2-40B4-BE49-F238E27FC236}">
                    <a16:creationId xmlns:a16="http://schemas.microsoft.com/office/drawing/2014/main" id="{560360C4-244B-4E8F-9DF4-97285B4AE05B}"/>
                  </a:ext>
                </a:extLst>
              </p:cNvPr>
              <p:cNvSpPr/>
              <p:nvPr/>
            </p:nvSpPr>
            <p:spPr>
              <a:xfrm>
                <a:off x="9545292" y="2339890"/>
                <a:ext cx="1886573" cy="502460"/>
              </a:xfrm>
              <a:prstGeom prst="flowChartProcess">
                <a:avLst/>
              </a:prstGeom>
              <a:solidFill>
                <a:srgbClr val="A967CB">
                  <a:lumMod val="20000"/>
                  <a:lumOff val="80000"/>
                </a:srgbClr>
              </a:solidFill>
              <a:ln w="15875" cap="rnd" cmpd="sng" algn="ctr">
                <a:noFill/>
                <a:prstDash val="solid"/>
              </a:ln>
              <a:effectLst>
                <a:innerShdw dist="127000" dir="10800000">
                  <a:srgbClr val="A967CB">
                    <a:lumMod val="7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>
                    <a:solidFill>
                      <a:srgbClr val="A967CB">
                        <a:lumMod val="75000"/>
                      </a:srgbClr>
                    </a:solidFill>
                    <a:latin typeface="Century Gothic" panose="020B0502020202020204"/>
                  </a:rPr>
                  <a:t>R</a:t>
                </a: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A967CB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01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3D08DF2-63F3-468D-964A-92BDA06A48D1}"/>
                  </a:ext>
                </a:extLst>
              </p:cNvPr>
              <p:cNvGrpSpPr/>
              <p:nvPr/>
            </p:nvGrpSpPr>
            <p:grpSpPr>
              <a:xfrm>
                <a:off x="6605808" y="3933229"/>
                <a:ext cx="4266190" cy="502460"/>
                <a:chOff x="5919067" y="4114338"/>
                <a:chExt cx="4266190" cy="520031"/>
              </a:xfrm>
            </p:grpSpPr>
            <p:sp>
              <p:nvSpPr>
                <p:cNvPr id="132" name="F31-D" descr="F31-D. Graduate/Medical Students">
                  <a:hlinkClick r:id="rId8"/>
                  <a:extLst>
                    <a:ext uri="{FF2B5EF4-FFF2-40B4-BE49-F238E27FC236}">
                      <a16:creationId xmlns:a16="http://schemas.microsoft.com/office/drawing/2014/main" id="{88D430CD-453A-40DD-B66E-F024085F1220}"/>
                    </a:ext>
                  </a:extLst>
                </p:cNvPr>
                <p:cNvSpPr/>
                <p:nvPr/>
              </p:nvSpPr>
              <p:spPr>
                <a:xfrm>
                  <a:off x="5919067" y="4114338"/>
                  <a:ext cx="807979" cy="520031"/>
                </a:xfrm>
                <a:prstGeom prst="flowChartProcess">
                  <a:avLst/>
                </a:prstGeom>
                <a:solidFill>
                  <a:srgbClr val="A967CB">
                    <a:lumMod val="20000"/>
                    <a:lumOff val="80000"/>
                  </a:srgbClr>
                </a:solidFill>
                <a:ln w="15875" cap="rnd" cmpd="sng" algn="ctr">
                  <a:noFill/>
                  <a:prstDash val="solid"/>
                </a:ln>
                <a:effectLst>
                  <a:innerShdw dist="127000" dir="10800000">
                    <a:srgbClr val="A967CB">
                      <a:lumMod val="75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3771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A967CB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F31</a:t>
                  </a:r>
                </a:p>
              </p:txBody>
            </p:sp>
            <p:sp>
              <p:nvSpPr>
                <p:cNvPr id="134" name="Faculty K01-D" descr="Faculty K01-D. New Faculty">
                  <a:hlinkClick r:id="rId7"/>
                  <a:extLst>
                    <a:ext uri="{FF2B5EF4-FFF2-40B4-BE49-F238E27FC236}">
                      <a16:creationId xmlns:a16="http://schemas.microsoft.com/office/drawing/2014/main" id="{7210533B-853A-4BF6-9A19-51F1DA730BDC}"/>
                    </a:ext>
                  </a:extLst>
                </p:cNvPr>
                <p:cNvSpPr/>
                <p:nvPr/>
              </p:nvSpPr>
              <p:spPr>
                <a:xfrm>
                  <a:off x="8370757" y="4114338"/>
                  <a:ext cx="1814500" cy="520031"/>
                </a:xfrm>
                <a:prstGeom prst="flowChartProcess">
                  <a:avLst/>
                </a:prstGeom>
                <a:solidFill>
                  <a:srgbClr val="A967CB">
                    <a:lumMod val="20000"/>
                    <a:lumOff val="80000"/>
                  </a:srgbClr>
                </a:solidFill>
                <a:ln w="15875" cap="rnd" cmpd="sng" algn="ctr">
                  <a:noFill/>
                  <a:prstDash val="solid"/>
                </a:ln>
                <a:effectLst>
                  <a:innerShdw dist="127000" dir="10800000">
                    <a:srgbClr val="A967CB">
                      <a:lumMod val="75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3771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A967CB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K01</a:t>
                  </a:r>
                </a:p>
              </p:txBody>
            </p:sp>
            <p:sp>
              <p:nvSpPr>
                <p:cNvPr id="47" name="F31-D" descr="F31-D. Graduate/Medical Students">
                  <a:hlinkClick r:id="rId8"/>
                  <a:extLst>
                    <a:ext uri="{FF2B5EF4-FFF2-40B4-BE49-F238E27FC236}">
                      <a16:creationId xmlns:a16="http://schemas.microsoft.com/office/drawing/2014/main" id="{EF974B98-6872-4DB5-AB48-8077A55D4AEF}"/>
                    </a:ext>
                  </a:extLst>
                </p:cNvPr>
                <p:cNvSpPr/>
                <p:nvPr/>
              </p:nvSpPr>
              <p:spPr>
                <a:xfrm>
                  <a:off x="6858358" y="4114338"/>
                  <a:ext cx="603586" cy="520031"/>
                </a:xfrm>
                <a:prstGeom prst="flowChartProcess">
                  <a:avLst/>
                </a:prstGeom>
                <a:solidFill>
                  <a:srgbClr val="A967CB">
                    <a:lumMod val="20000"/>
                    <a:lumOff val="80000"/>
                  </a:srgbClr>
                </a:solidFill>
                <a:ln w="15875" cap="rnd" cmpd="sng" algn="ctr">
                  <a:noFill/>
                  <a:prstDash val="solid"/>
                </a:ln>
                <a:effectLst>
                  <a:innerShdw dist="127000" dir="10800000">
                    <a:srgbClr val="A967CB">
                      <a:lumMod val="75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3771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>
                      <a:solidFill>
                        <a:srgbClr val="A967CB">
                          <a:lumMod val="75000"/>
                        </a:srgbClr>
                      </a:solidFill>
                      <a:latin typeface="Century Gothic" panose="020B0502020202020204"/>
                    </a:rPr>
                    <a:t> R36</a:t>
                  </a: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A967CB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4E85943-05EC-43D5-A7C8-3C47BAF0B8EF}"/>
                  </a:ext>
                </a:extLst>
              </p:cNvPr>
              <p:cNvGrpSpPr/>
              <p:nvPr/>
            </p:nvGrpSpPr>
            <p:grpSpPr>
              <a:xfrm>
                <a:off x="7545099" y="3402116"/>
                <a:ext cx="3045849" cy="502460"/>
                <a:chOff x="6858358" y="3123028"/>
                <a:chExt cx="3045849" cy="520031"/>
              </a:xfrm>
            </p:grpSpPr>
            <p:sp>
              <p:nvSpPr>
                <p:cNvPr id="133" name="BP F00/K00-D" descr="BP F99/K00. Graduate/Medical Students to Postdoc">
                  <a:hlinkClick r:id="rId9"/>
                  <a:extLst>
                    <a:ext uri="{FF2B5EF4-FFF2-40B4-BE49-F238E27FC236}">
                      <a16:creationId xmlns:a16="http://schemas.microsoft.com/office/drawing/2014/main" id="{0402DDA1-2FBA-4927-A939-02E5C0CC42A2}"/>
                    </a:ext>
                  </a:extLst>
                </p:cNvPr>
                <p:cNvSpPr/>
                <p:nvPr/>
              </p:nvSpPr>
              <p:spPr>
                <a:xfrm>
                  <a:off x="6858358" y="3123028"/>
                  <a:ext cx="1441475" cy="520031"/>
                </a:xfrm>
                <a:prstGeom prst="flowChartProcess">
                  <a:avLst/>
                </a:prstGeom>
                <a:solidFill>
                  <a:srgbClr val="A967CB">
                    <a:lumMod val="20000"/>
                    <a:lumOff val="80000"/>
                  </a:srgbClr>
                </a:solidFill>
                <a:ln w="15875" cap="rnd" cmpd="sng" algn="ctr">
                  <a:noFill/>
                  <a:prstDash val="solid"/>
                </a:ln>
                <a:effectLst>
                  <a:innerShdw dist="127000" dir="10800000">
                    <a:srgbClr val="A967CB">
                      <a:lumMod val="75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3771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A967CB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F99/K00</a:t>
                  </a:r>
                </a:p>
              </p:txBody>
            </p:sp>
            <p:sp>
              <p:nvSpPr>
                <p:cNvPr id="48" name="BRAIN K99/R00" descr="BRAIN K99/R00-D. Postdocs to New Faculty">
                  <a:hlinkClick r:id="rId5"/>
                  <a:extLst>
                    <a:ext uri="{FF2B5EF4-FFF2-40B4-BE49-F238E27FC236}">
                      <a16:creationId xmlns:a16="http://schemas.microsoft.com/office/drawing/2014/main" id="{05FC44C1-8FBF-4381-94C4-5F445DEB36A3}"/>
                    </a:ext>
                  </a:extLst>
                </p:cNvPr>
                <p:cNvSpPr/>
                <p:nvPr/>
              </p:nvSpPr>
              <p:spPr>
                <a:xfrm>
                  <a:off x="8430296" y="3123028"/>
                  <a:ext cx="1473911" cy="520031"/>
                </a:xfrm>
                <a:prstGeom prst="flowChartProcess">
                  <a:avLst/>
                </a:prstGeom>
                <a:solidFill>
                  <a:srgbClr val="A967CB">
                    <a:lumMod val="20000"/>
                    <a:lumOff val="80000"/>
                  </a:srgbClr>
                </a:solidFill>
                <a:ln w="15875" cap="rnd" cmpd="sng" algn="ctr">
                  <a:noFill/>
                  <a:prstDash val="solid"/>
                </a:ln>
                <a:effectLst>
                  <a:innerShdw dist="127000" dir="10800000">
                    <a:srgbClr val="A967CB">
                      <a:lumMod val="75000"/>
                    </a:srgb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37719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>
                      <a:solidFill>
                        <a:srgbClr val="A967CB">
                          <a:lumMod val="75000"/>
                        </a:srgbClr>
                      </a:solidFill>
                      <a:latin typeface="Century Gothic" panose="020B0502020202020204"/>
                    </a:rPr>
                    <a:t>K22</a:t>
                  </a:r>
                  <a:endParaRPr kumimoji="0" lang="en-US" sz="1600" b="0" i="0" u="none" strike="noStrike" kern="0" cap="none" spc="0" normalizeH="0" baseline="30000" noProof="0">
                    <a:ln>
                      <a:noFill/>
                    </a:ln>
                    <a:solidFill>
                      <a:srgbClr val="A967CB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aculty K01-D" descr="Faculty K01-D. New Faculty">
                <a:hlinkClick r:id="rId7"/>
                <a:extLst>
                  <a:ext uri="{FF2B5EF4-FFF2-40B4-BE49-F238E27FC236}">
                    <a16:creationId xmlns:a16="http://schemas.microsoft.com/office/drawing/2014/main" id="{6031F1A1-979B-495A-87A5-7325728EC89E}"/>
                  </a:ext>
                </a:extLst>
              </p:cNvPr>
              <p:cNvSpPr/>
              <p:nvPr/>
            </p:nvSpPr>
            <p:spPr>
              <a:xfrm>
                <a:off x="9545293" y="1808777"/>
                <a:ext cx="1886572" cy="502460"/>
              </a:xfrm>
              <a:prstGeom prst="flowChartProcess">
                <a:avLst/>
              </a:prstGeom>
              <a:solidFill>
                <a:srgbClr val="A967CB">
                  <a:lumMod val="20000"/>
                  <a:lumOff val="80000"/>
                </a:srgbClr>
              </a:solidFill>
              <a:ln w="15875" cap="rnd" cmpd="sng" algn="ctr">
                <a:noFill/>
                <a:prstDash val="solid"/>
              </a:ln>
              <a:effectLst>
                <a:innerShdw dist="127000" dir="10800000">
                  <a:srgbClr val="A967CB">
                    <a:lumMod val="7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>
                    <a:solidFill>
                      <a:srgbClr val="A967CB">
                        <a:lumMod val="75000"/>
                      </a:srgbClr>
                    </a:solidFill>
                    <a:latin typeface="Century Gothic" panose="020B0502020202020204"/>
                  </a:rPr>
                  <a:t>R21</a:t>
                </a: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A967CB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81AF3A-4A90-4571-9732-BC4063550EAD}"/>
                </a:ext>
              </a:extLst>
            </p:cNvPr>
            <p:cNvGrpSpPr/>
            <p:nvPr/>
          </p:nvGrpSpPr>
          <p:grpSpPr>
            <a:xfrm>
              <a:off x="500210" y="5526565"/>
              <a:ext cx="10682735" cy="772480"/>
              <a:chOff x="500210" y="5526565"/>
              <a:chExt cx="10682735" cy="772480"/>
            </a:xfrm>
          </p:grpSpPr>
          <p:sp>
            <p:nvSpPr>
              <p:cNvPr id="136" name="High School" descr="New Faculty">
                <a:hlinkClick r:id="rId10"/>
                <a:extLst>
                  <a:ext uri="{FF2B5EF4-FFF2-40B4-BE49-F238E27FC236}">
                    <a16:creationId xmlns:a16="http://schemas.microsoft.com/office/drawing/2014/main" id="{1930F3E6-9673-4123-9AD6-1670BF491B1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9326858" y="5534247"/>
                <a:ext cx="1856087" cy="764798"/>
              </a:xfrm>
              <a:prstGeom prst="chevron">
                <a:avLst/>
              </a:prstGeom>
              <a:solidFill>
                <a:srgbClr val="68AC9F"/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New Faculty</a:t>
                </a:r>
              </a:p>
            </p:txBody>
          </p:sp>
          <p:sp>
            <p:nvSpPr>
              <p:cNvPr id="137" name="Undergraduate" descr="Graduate/Medical Student">
                <a:hlinkClick r:id="rId11"/>
                <a:extLst>
                  <a:ext uri="{FF2B5EF4-FFF2-40B4-BE49-F238E27FC236}">
                    <a16:creationId xmlns:a16="http://schemas.microsoft.com/office/drawing/2014/main" id="{ABB90BAC-F570-45D3-A13B-E1031EE40D7F}"/>
                  </a:ext>
                </a:extLst>
              </p:cNvPr>
              <p:cNvSpPr/>
              <p:nvPr/>
            </p:nvSpPr>
            <p:spPr>
              <a:xfrm>
                <a:off x="6386232" y="5534247"/>
                <a:ext cx="1856087" cy="764798"/>
              </a:xfrm>
              <a:prstGeom prst="chevron">
                <a:avLst/>
              </a:prstGeom>
              <a:solidFill>
                <a:srgbClr val="44BEA9">
                  <a:lumMod val="75000"/>
                  <a:alpha val="45098"/>
                </a:srgbClr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Graduate/ Medical Student</a:t>
                </a:r>
              </a:p>
            </p:txBody>
          </p:sp>
          <p:sp>
            <p:nvSpPr>
              <p:cNvPr id="138" name="Graduate/Medical Student" descr="Undergraduate Student">
                <a:hlinkClick r:id="rId12"/>
                <a:extLst>
                  <a:ext uri="{FF2B5EF4-FFF2-40B4-BE49-F238E27FC236}">
                    <a16:creationId xmlns:a16="http://schemas.microsoft.com/office/drawing/2014/main" id="{17EADAA8-37B5-4BE6-9E85-E2A20512543F}"/>
                  </a:ext>
                </a:extLst>
              </p:cNvPr>
              <p:cNvSpPr/>
              <p:nvPr/>
            </p:nvSpPr>
            <p:spPr>
              <a:xfrm>
                <a:off x="3445604" y="5534247"/>
                <a:ext cx="1856093" cy="764798"/>
              </a:xfrm>
              <a:prstGeom prst="chevron">
                <a:avLst/>
              </a:prstGeom>
              <a:solidFill>
                <a:srgbClr val="44BEA9">
                  <a:lumMod val="75000"/>
                  <a:alpha val="30196"/>
                </a:srgbClr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Undergrad Student</a:t>
                </a:r>
              </a:p>
            </p:txBody>
          </p:sp>
          <p:sp>
            <p:nvSpPr>
              <p:cNvPr id="139" name="Postdoc" descr="Postdoc">
                <a:hlinkClick r:id="rId13"/>
                <a:extLst>
                  <a:ext uri="{FF2B5EF4-FFF2-40B4-BE49-F238E27FC236}">
                    <a16:creationId xmlns:a16="http://schemas.microsoft.com/office/drawing/2014/main" id="{52B4E4AA-12D2-4477-8C94-006FBD4210ED}"/>
                  </a:ext>
                </a:extLst>
              </p:cNvPr>
              <p:cNvSpPr/>
              <p:nvPr/>
            </p:nvSpPr>
            <p:spPr>
              <a:xfrm>
                <a:off x="7856546" y="5534247"/>
                <a:ext cx="1856087" cy="764798"/>
              </a:xfrm>
              <a:prstGeom prst="chevron">
                <a:avLst/>
              </a:prstGeom>
              <a:solidFill>
                <a:srgbClr val="7EB8AD"/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Postdoc</a:t>
                </a:r>
              </a:p>
            </p:txBody>
          </p:sp>
          <p:sp>
            <p:nvSpPr>
              <p:cNvPr id="140" name="New Faculty" descr="High School Student">
                <a:hlinkClick r:id="rId12"/>
                <a:extLst>
                  <a:ext uri="{FF2B5EF4-FFF2-40B4-BE49-F238E27FC236}">
                    <a16:creationId xmlns:a16="http://schemas.microsoft.com/office/drawing/2014/main" id="{9644679A-DB1C-4EA3-8B8F-490E9A3FA180}"/>
                  </a:ext>
                </a:extLst>
              </p:cNvPr>
              <p:cNvSpPr/>
              <p:nvPr/>
            </p:nvSpPr>
            <p:spPr>
              <a:xfrm>
                <a:off x="1975291" y="5534247"/>
                <a:ext cx="1856094" cy="764798"/>
              </a:xfrm>
              <a:prstGeom prst="chevron">
                <a:avLst/>
              </a:prstGeom>
              <a:solidFill>
                <a:srgbClr val="D4E8E4"/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High School Student</a:t>
                </a:r>
              </a:p>
            </p:txBody>
          </p:sp>
          <p:sp>
            <p:nvSpPr>
              <p:cNvPr id="156" name="Graduate/Medical Student" descr="Undergraduate Student">
                <a:hlinkClick r:id="rId12"/>
                <a:extLst>
                  <a:ext uri="{FF2B5EF4-FFF2-40B4-BE49-F238E27FC236}">
                    <a16:creationId xmlns:a16="http://schemas.microsoft.com/office/drawing/2014/main" id="{0E8CFCA1-AEFE-4D46-8816-E6883BDCA341}"/>
                  </a:ext>
                </a:extLst>
              </p:cNvPr>
              <p:cNvSpPr/>
              <p:nvPr/>
            </p:nvSpPr>
            <p:spPr>
              <a:xfrm>
                <a:off x="4915918" y="5526565"/>
                <a:ext cx="1856091" cy="764798"/>
              </a:xfrm>
              <a:prstGeom prst="chevron">
                <a:avLst/>
              </a:prstGeom>
              <a:solidFill>
                <a:srgbClr val="B3D5CF"/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7719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Post-bac</a:t>
                </a:r>
              </a:p>
            </p:txBody>
          </p:sp>
          <p:sp>
            <p:nvSpPr>
              <p:cNvPr id="5" name="New Faculty" descr="High School Student">
                <a:hlinkClick r:id="rId12"/>
                <a:extLst>
                  <a:ext uri="{FF2B5EF4-FFF2-40B4-BE49-F238E27FC236}">
                    <a16:creationId xmlns:a16="http://schemas.microsoft.com/office/drawing/2014/main" id="{2A7E2C98-4256-6F02-4C7B-67EE54677BA3}"/>
                  </a:ext>
                </a:extLst>
              </p:cNvPr>
              <p:cNvSpPr/>
              <p:nvPr/>
            </p:nvSpPr>
            <p:spPr>
              <a:xfrm>
                <a:off x="500210" y="5526721"/>
                <a:ext cx="1856094" cy="764798"/>
              </a:xfrm>
              <a:prstGeom prst="chevron">
                <a:avLst/>
              </a:prstGeom>
              <a:solidFill>
                <a:srgbClr val="44BEA9">
                  <a:lumMod val="75000"/>
                  <a:alpha val="10196"/>
                </a:srgbClr>
              </a:solidFill>
              <a:ln w="1587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algn="ctr" defTabSz="377190">
                  <a:defRPr/>
                </a:pPr>
                <a:r>
                  <a:rPr lang="en-US" sz="1300" b="1" ker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/>
                  </a:rPr>
                  <a:t>K-12 </a:t>
                </a:r>
              </a:p>
              <a:p>
                <a:pPr algn="ctr" defTabSz="377190">
                  <a:defRPr/>
                </a:pPr>
                <a:r>
                  <a:rPr lang="en-US" sz="1300" b="1" kern="0"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/>
                  </a:rPr>
                  <a:t>Student</a:t>
                </a:r>
                <a:endParaRPr lang="en-US" sz="13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768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5CB6-1CA2-49A8-AEDE-853F9053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Research Supplements to Promote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F4EE-2E01-4023-B6DA-C385B3B3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Additional funds to an active NIH grant (R, P, U, etc.) requested by a mentor to support a diverse trainee </a:t>
            </a:r>
          </a:p>
          <a:p>
            <a:r>
              <a:rPr lang="en-US"/>
              <a:t>High school through junior faculty</a:t>
            </a:r>
          </a:p>
          <a:p>
            <a:r>
              <a:rPr lang="en-US"/>
              <a:t>Administratively reviewed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87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6114-043B-429B-81F3-48DC210E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F31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029386-A445-4B64-AB94-2011104B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Fellowship to support graduate students from diverse backgrounds</a:t>
            </a:r>
          </a:p>
          <a:p>
            <a:r>
              <a:rPr lang="en-US"/>
              <a:t>Individuals may receive up to 5 years of aggregate NRSA support at the predoctoral level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252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NINDS Colors">
      <a:dk1>
        <a:srgbClr val="081A3A"/>
      </a:dk1>
      <a:lt1>
        <a:sysClr val="window" lastClr="FFFFFF"/>
      </a:lt1>
      <a:dk2>
        <a:srgbClr val="083A64"/>
      </a:dk2>
      <a:lt2>
        <a:srgbClr val="94C4F0"/>
      </a:lt2>
      <a:accent1>
        <a:srgbClr val="1C75C6"/>
      </a:accent1>
      <a:accent2>
        <a:srgbClr val="4E89CA"/>
      </a:accent2>
      <a:accent3>
        <a:srgbClr val="B751B7"/>
      </a:accent3>
      <a:accent4>
        <a:srgbClr val="C4C4C4"/>
      </a:accent4>
      <a:accent5>
        <a:srgbClr val="933D81"/>
      </a:accent5>
      <a:accent6>
        <a:srgbClr val="949494"/>
      </a:accent6>
      <a:hlink>
        <a:srgbClr val="933D81"/>
      </a:hlink>
      <a:folHlink>
        <a:srgbClr val="509FE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B6E421-47CA-4AF3-9688-EA54EBD0DF59}">
  <ds:schemaRefs>
    <ds:schemaRef ds:uri="989998f2-a2b7-4b44-82b6-b98408f16ef8"/>
    <ds:schemaRef ds:uri="9c26b516-99a2-46e9-9f5e-24cd0ed53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7BE308-5481-40B1-AFFA-9642FDD8E565}">
  <ds:schemaRefs>
    <ds:schemaRef ds:uri="989998f2-a2b7-4b44-82b6-b98408f16ef8"/>
    <ds:schemaRef ds:uri="9c26b516-99a2-46e9-9f5e-24cd0ed530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404B4B-B40A-45A6-AA18-F9062216BD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743</Words>
  <Application>Microsoft Office PowerPoint</Application>
  <PresentationFormat>Widescreen</PresentationFormat>
  <Paragraphs>116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Retrospect</vt:lpstr>
      <vt:lpstr> Navigating NIH Diversity Programs</vt:lpstr>
      <vt:lpstr>Diversity Matters</vt:lpstr>
      <vt:lpstr>NOT-OD-20-031  Notice of NIH's Interest in Diversity</vt:lpstr>
      <vt:lpstr>   Why These Groups? https://ncses.nsf.gov/pubs/nsf21321/  </vt:lpstr>
      <vt:lpstr>NIH Diversity in Extramural Programs Home Page</vt:lpstr>
      <vt:lpstr>Diversity Programs</vt:lpstr>
      <vt:lpstr>Select NIH Diversity Awards</vt:lpstr>
      <vt:lpstr>Research Supplements to Promote Diversity</vt:lpstr>
      <vt:lpstr>Diversity F31</vt:lpstr>
      <vt:lpstr>R36 </vt:lpstr>
      <vt:lpstr>F99/K00</vt:lpstr>
      <vt:lpstr>K99/R00</vt:lpstr>
      <vt:lpstr>K22</vt:lpstr>
      <vt:lpstr>Diversity K01 </vt:lpstr>
      <vt:lpstr>Research Awards to Promote Workforce Diversity</vt:lpstr>
      <vt:lpstr>R25 Research Education Awards </vt:lpstr>
      <vt:lpstr>Resources</vt:lpstr>
      <vt:lpstr>NIH Diversity in Extramural Programs Website</vt:lpstr>
      <vt:lpstr>NIH Division of Biomedical Research Workforce</vt:lpstr>
      <vt:lpstr>NIH Guide for Grants and Contracts: Find Grant Funding</vt:lpstr>
      <vt:lpstr>RePORTER is a public database of NIH awards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title</dc:title>
  <dc:creator>Ullrich, Lauren (NIH/NINDS) [E]</dc:creator>
  <cp:lastModifiedBy>Sharma, Priyanka (NIH/OD) [C]</cp:lastModifiedBy>
  <cp:revision>2</cp:revision>
  <dcterms:created xsi:type="dcterms:W3CDTF">2021-07-15T16:16:47Z</dcterms:created>
  <dcterms:modified xsi:type="dcterms:W3CDTF">2022-09-15T13:49:22Z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ArticulateGUID">
    <vt:lpwstr>1E814B26-9A94-4D3B-B3BE-0B904FBAF7D4</vt:lpwstr>
  </property>
  <property fmtid="{D5CDD505-2E9C-101B-9397-08002B2CF9AE}" pid="4" name="ArticulatePath">
    <vt:lpwstr>https://nih.sharepoint.com/sites/OD-NIHVirtualRegionalSeminars/Shared Documents/2022-2023 PreCon Events/Career Development/Event PPTs/slideset-Navigating NIH Diversity Programs(508.Compliant)</vt:lpwstr>
  </property>
  <property fmtid="{D5CDD505-2E9C-101B-9397-08002B2CF9AE}" pid="5" name="MediaServiceImageTags">
    <vt:lpwstr/>
  </property>
</Properties>
</file>