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1548" r:id="rId3"/>
    <p:sldId id="257" r:id="rId4"/>
    <p:sldId id="258" r:id="rId5"/>
    <p:sldId id="259" r:id="rId6"/>
    <p:sldId id="261" r:id="rId7"/>
    <p:sldId id="262" r:id="rId8"/>
    <p:sldId id="263" r:id="rId9"/>
    <p:sldId id="479" r:id="rId10"/>
    <p:sldId id="277" r:id="rId11"/>
    <p:sldId id="283" r:id="rId12"/>
    <p:sldId id="264" r:id="rId13"/>
    <p:sldId id="265" r:id="rId14"/>
    <p:sldId id="1538" r:id="rId15"/>
    <p:sldId id="1550" r:id="rId16"/>
    <p:sldId id="271" r:id="rId17"/>
    <p:sldId id="267" r:id="rId18"/>
    <p:sldId id="272" r:id="rId19"/>
    <p:sldId id="273" r:id="rId20"/>
    <p:sldId id="274" r:id="rId21"/>
    <p:sldId id="275" r:id="rId22"/>
    <p:sldId id="276" r:id="rId23"/>
    <p:sldId id="269" r:id="rId24"/>
    <p:sldId id="1547" r:id="rId25"/>
    <p:sldId id="1546" r:id="rId26"/>
    <p:sldId id="1480" r:id="rId27"/>
    <p:sldId id="1549" r:id="rId28"/>
    <p:sldId id="278" r:id="rId29"/>
    <p:sldId id="1533" r:id="rId30"/>
    <p:sldId id="1551" r:id="rId31"/>
    <p:sldId id="279" r:id="rId32"/>
    <p:sldId id="280" r:id="rId33"/>
    <p:sldId id="1552" r:id="rId34"/>
  </p:sldIdLst>
  <p:sldSz cx="12192000" cy="6858000"/>
  <p:notesSz cx="7315200" cy="96012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69918" autoAdjust="0"/>
  </p:normalViewPr>
  <p:slideViewPr>
    <p:cSldViewPr snapToGrid="0">
      <p:cViewPr varScale="1">
        <p:scale>
          <a:sx n="69" d="100"/>
          <a:sy n="69" d="100"/>
        </p:scale>
        <p:origin x="1186" y="6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132"/>
    </p:cViewPr>
  </p:sorterViewPr>
  <p:notesViewPr>
    <p:cSldViewPr snapToGrid="0">
      <p:cViewPr varScale="1">
        <p:scale>
          <a:sx n="84" d="100"/>
          <a:sy n="84" d="100"/>
        </p:scale>
        <p:origin x="37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15715223097109E-2"/>
          <c:y val="7.7372334426366471E-2"/>
          <c:w val="0.89990782025740756"/>
          <c:h val="0.7616424737358759"/>
        </c:manualLayout>
      </c:layout>
      <c:barChart>
        <c:barDir val="col"/>
        <c:grouping val="stacked"/>
        <c:varyColors val="0"/>
        <c:ser>
          <c:idx val="0"/>
          <c:order val="0"/>
          <c:tx>
            <c:strRef>
              <c:f>Sheet1!$A$2</c:f>
              <c:strCache>
                <c:ptCount val="1"/>
              </c:strCache>
            </c:strRef>
          </c:tx>
          <c:spPr>
            <a:solidFill>
              <a:schemeClr val="accent1"/>
            </a:solidFill>
            <a:ln>
              <a:noFill/>
            </a:ln>
            <a:effectLst/>
          </c:spPr>
          <c:invertIfNegative val="0"/>
          <c:cat>
            <c:strRef>
              <c:f>Sheet1!$B$1:$I$1</c:f>
              <c:strCache>
                <c:ptCount val="7"/>
                <c:pt idx="0">
                  <c:v>Column1</c:v>
                </c:pt>
                <c:pt idx="1">
                  <c:v>20182</c:v>
                </c:pt>
                <c:pt idx="2">
                  <c:v>20172</c:v>
                </c:pt>
                <c:pt idx="3">
                  <c:v>2019</c:v>
                </c:pt>
                <c:pt idx="5">
                  <c:v>2020</c:v>
                </c:pt>
                <c:pt idx="6">
                  <c:v>2021</c:v>
                </c:pt>
              </c:strCache>
            </c:strRef>
          </c:cat>
          <c:val>
            <c:numRef>
              <c:f>Sheet1!$B$2:$I$2</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0-0F1A-4B1E-9F2F-BC663A187F2A}"/>
            </c:ext>
          </c:extLst>
        </c:ser>
        <c:ser>
          <c:idx val="1"/>
          <c:order val="1"/>
          <c:tx>
            <c:strRef>
              <c:f>Sheet1!$A$3</c:f>
              <c:strCache>
                <c:ptCount val="1"/>
                <c:pt idx="0">
                  <c:v>Clinical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7"/>
                <c:pt idx="0">
                  <c:v>Column1</c:v>
                </c:pt>
                <c:pt idx="1">
                  <c:v>20182</c:v>
                </c:pt>
                <c:pt idx="2">
                  <c:v>20172</c:v>
                </c:pt>
                <c:pt idx="3">
                  <c:v>2019</c:v>
                </c:pt>
                <c:pt idx="5">
                  <c:v>2020</c:v>
                </c:pt>
                <c:pt idx="6">
                  <c:v>2021</c:v>
                </c:pt>
              </c:strCache>
            </c:strRef>
          </c:cat>
          <c:val>
            <c:numRef>
              <c:f>Sheet1!$B$3:$I$3</c:f>
              <c:numCache>
                <c:formatCode>General</c:formatCode>
                <c:ptCount val="8"/>
                <c:pt idx="0">
                  <c:v>1534</c:v>
                </c:pt>
                <c:pt idx="1">
                  <c:v>850</c:v>
                </c:pt>
                <c:pt idx="2">
                  <c:v>1439</c:v>
                </c:pt>
                <c:pt idx="3">
                  <c:v>899</c:v>
                </c:pt>
                <c:pt idx="4">
                  <c:v>1362</c:v>
                </c:pt>
                <c:pt idx="5">
                  <c:v>764</c:v>
                </c:pt>
                <c:pt idx="6">
                  <c:v>1238</c:v>
                </c:pt>
                <c:pt idx="7">
                  <c:v>789</c:v>
                </c:pt>
              </c:numCache>
            </c:numRef>
          </c:val>
          <c:extLst>
            <c:ext xmlns:c16="http://schemas.microsoft.com/office/drawing/2014/chart" uri="{C3380CC4-5D6E-409C-BE32-E72D297353CC}">
              <c16:uniqueId val="{00000001-0F1A-4B1E-9F2F-BC663A187F2A}"/>
            </c:ext>
          </c:extLst>
        </c:ser>
        <c:ser>
          <c:idx val="2"/>
          <c:order val="2"/>
          <c:tx>
            <c:strRef>
              <c:f>Sheet1!$A$4</c:f>
              <c:strCache>
                <c:ptCount val="1"/>
                <c:pt idx="0">
                  <c:v>Pediatric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7"/>
                <c:pt idx="0">
                  <c:v>Column1</c:v>
                </c:pt>
                <c:pt idx="1">
                  <c:v>20182</c:v>
                </c:pt>
                <c:pt idx="2">
                  <c:v>20172</c:v>
                </c:pt>
                <c:pt idx="3">
                  <c:v>2019</c:v>
                </c:pt>
                <c:pt idx="5">
                  <c:v>2020</c:v>
                </c:pt>
                <c:pt idx="6">
                  <c:v>2021</c:v>
                </c:pt>
              </c:strCache>
            </c:strRef>
          </c:cat>
          <c:val>
            <c:numRef>
              <c:f>Sheet1!$B$4:$I$4</c:f>
              <c:numCache>
                <c:formatCode>General</c:formatCode>
                <c:ptCount val="8"/>
                <c:pt idx="0">
                  <c:v>640</c:v>
                </c:pt>
                <c:pt idx="1">
                  <c:v>318</c:v>
                </c:pt>
                <c:pt idx="2">
                  <c:v>629</c:v>
                </c:pt>
                <c:pt idx="3">
                  <c:v>311</c:v>
                </c:pt>
                <c:pt idx="4">
                  <c:v>556</c:v>
                </c:pt>
                <c:pt idx="5">
                  <c:v>302</c:v>
                </c:pt>
                <c:pt idx="6">
                  <c:v>515</c:v>
                </c:pt>
                <c:pt idx="7">
                  <c:v>286</c:v>
                </c:pt>
              </c:numCache>
            </c:numRef>
          </c:val>
          <c:extLst>
            <c:ext xmlns:c16="http://schemas.microsoft.com/office/drawing/2014/chart" uri="{C3380CC4-5D6E-409C-BE32-E72D297353CC}">
              <c16:uniqueId val="{00000002-0F1A-4B1E-9F2F-BC663A187F2A}"/>
            </c:ext>
          </c:extLst>
        </c:ser>
        <c:ser>
          <c:idx val="3"/>
          <c:order val="3"/>
          <c:tx>
            <c:strRef>
              <c:f>Sheet1!$A$5</c:f>
              <c:strCache>
                <c:ptCount val="1"/>
                <c:pt idx="0">
                  <c:v>Health Disparities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7"/>
                <c:pt idx="0">
                  <c:v>Column1</c:v>
                </c:pt>
                <c:pt idx="1">
                  <c:v>20182</c:v>
                </c:pt>
                <c:pt idx="2">
                  <c:v>20172</c:v>
                </c:pt>
                <c:pt idx="3">
                  <c:v>2019</c:v>
                </c:pt>
                <c:pt idx="5">
                  <c:v>2020</c:v>
                </c:pt>
                <c:pt idx="6">
                  <c:v>2021</c:v>
                </c:pt>
              </c:strCache>
            </c:strRef>
          </c:cat>
          <c:val>
            <c:numRef>
              <c:f>Sheet1!$B$5:$I$5</c:f>
              <c:numCache>
                <c:formatCode>General</c:formatCode>
                <c:ptCount val="8"/>
                <c:pt idx="0">
                  <c:v>451</c:v>
                </c:pt>
                <c:pt idx="1">
                  <c:v>67</c:v>
                </c:pt>
                <c:pt idx="2">
                  <c:v>392</c:v>
                </c:pt>
                <c:pt idx="3">
                  <c:v>83</c:v>
                </c:pt>
                <c:pt idx="4">
                  <c:v>462</c:v>
                </c:pt>
                <c:pt idx="5">
                  <c:v>171</c:v>
                </c:pt>
                <c:pt idx="6">
                  <c:v>437</c:v>
                </c:pt>
                <c:pt idx="7">
                  <c:v>193</c:v>
                </c:pt>
              </c:numCache>
            </c:numRef>
          </c:val>
          <c:extLst>
            <c:ext xmlns:c16="http://schemas.microsoft.com/office/drawing/2014/chart" uri="{C3380CC4-5D6E-409C-BE32-E72D297353CC}">
              <c16:uniqueId val="{00000003-0F1A-4B1E-9F2F-BC663A187F2A}"/>
            </c:ext>
          </c:extLst>
        </c:ser>
        <c:ser>
          <c:idx val="4"/>
          <c:order val="4"/>
          <c:tx>
            <c:strRef>
              <c:f>Sheet1!$A$6</c:f>
              <c:strCache>
                <c:ptCount val="1"/>
                <c:pt idx="0">
                  <c:v>C&amp;I</c:v>
                </c:pt>
              </c:strCache>
            </c:strRef>
          </c:tx>
          <c:spPr>
            <a:solidFill>
              <a:schemeClr val="accent2"/>
            </a:solidFill>
            <a:ln>
              <a:noFill/>
            </a:ln>
            <a:effectLst/>
          </c:spPr>
          <c:invertIfNegative val="0"/>
          <c:cat>
            <c:strRef>
              <c:f>Sheet1!$B$1:$I$1</c:f>
              <c:strCache>
                <c:ptCount val="7"/>
                <c:pt idx="0">
                  <c:v>Column1</c:v>
                </c:pt>
                <c:pt idx="1">
                  <c:v>20182</c:v>
                </c:pt>
                <c:pt idx="2">
                  <c:v>20172</c:v>
                </c:pt>
                <c:pt idx="3">
                  <c:v>2019</c:v>
                </c:pt>
                <c:pt idx="5">
                  <c:v>2020</c:v>
                </c:pt>
                <c:pt idx="6">
                  <c:v>2021</c:v>
                </c:pt>
              </c:strCache>
            </c:strRef>
          </c:cat>
          <c:val>
            <c:numRef>
              <c:f>Sheet1!$B$6:$I$6</c:f>
              <c:numCache>
                <c:formatCode>General</c:formatCode>
                <c:ptCount val="8"/>
                <c:pt idx="0">
                  <c:v>38</c:v>
                </c:pt>
                <c:pt idx="1">
                  <c:v>17</c:v>
                </c:pt>
                <c:pt idx="2">
                  <c:v>24</c:v>
                </c:pt>
                <c:pt idx="3">
                  <c:v>20</c:v>
                </c:pt>
                <c:pt idx="4">
                  <c:v>29</c:v>
                </c:pt>
                <c:pt idx="5">
                  <c:v>13</c:v>
                </c:pt>
                <c:pt idx="6">
                  <c:v>26</c:v>
                </c:pt>
                <c:pt idx="7">
                  <c:v>18</c:v>
                </c:pt>
              </c:numCache>
            </c:numRef>
          </c:val>
          <c:extLst>
            <c:ext xmlns:c16="http://schemas.microsoft.com/office/drawing/2014/chart" uri="{C3380CC4-5D6E-409C-BE32-E72D297353CC}">
              <c16:uniqueId val="{00000004-0F1A-4B1E-9F2F-BC663A187F2A}"/>
            </c:ext>
          </c:extLst>
        </c:ser>
        <c:ser>
          <c:idx val="5"/>
          <c:order val="5"/>
          <c:tx>
            <c:strRef>
              <c:f>Sheet1!$A$7</c:f>
              <c:strCache>
                <c:ptCount val="1"/>
                <c:pt idx="0">
                  <c:v>Clinical DB</c:v>
                </c:pt>
              </c:strCache>
            </c:strRef>
          </c:tx>
          <c:spPr>
            <a:solidFill>
              <a:schemeClr val="accent1"/>
            </a:solidFill>
            <a:ln>
              <a:noFill/>
            </a:ln>
            <a:effectLst/>
          </c:spPr>
          <c:invertIfNegative val="0"/>
          <c:cat>
            <c:strRef>
              <c:f>Sheet1!$B$1:$I$1</c:f>
              <c:strCache>
                <c:ptCount val="7"/>
                <c:pt idx="0">
                  <c:v>Column1</c:v>
                </c:pt>
                <c:pt idx="1">
                  <c:v>20182</c:v>
                </c:pt>
                <c:pt idx="2">
                  <c:v>20172</c:v>
                </c:pt>
                <c:pt idx="3">
                  <c:v>2019</c:v>
                </c:pt>
                <c:pt idx="5">
                  <c:v>2020</c:v>
                </c:pt>
                <c:pt idx="6">
                  <c:v>2021</c:v>
                </c:pt>
              </c:strCache>
            </c:strRef>
          </c:cat>
          <c:val>
            <c:numRef>
              <c:f>Sheet1!$B$7:$I$7</c:f>
              <c:numCache>
                <c:formatCode>General</c:formatCode>
                <c:ptCount val="8"/>
                <c:pt idx="0">
                  <c:v>40</c:v>
                </c:pt>
                <c:pt idx="1">
                  <c:v>10</c:v>
                </c:pt>
                <c:pt idx="2">
                  <c:v>34</c:v>
                </c:pt>
                <c:pt idx="3">
                  <c:v>9</c:v>
                </c:pt>
                <c:pt idx="4">
                  <c:v>42</c:v>
                </c:pt>
                <c:pt idx="5">
                  <c:v>12</c:v>
                </c:pt>
                <c:pt idx="6">
                  <c:v>37</c:v>
                </c:pt>
                <c:pt idx="7">
                  <c:v>15</c:v>
                </c:pt>
              </c:numCache>
            </c:numRef>
          </c:val>
          <c:extLst>
            <c:ext xmlns:c16="http://schemas.microsoft.com/office/drawing/2014/chart" uri="{C3380CC4-5D6E-409C-BE32-E72D297353CC}">
              <c16:uniqueId val="{00000007-0F1A-4B1E-9F2F-BC663A187F2A}"/>
            </c:ext>
          </c:extLst>
        </c:ser>
        <c:dLbls>
          <c:showLegendKey val="0"/>
          <c:showVal val="0"/>
          <c:showCatName val="0"/>
          <c:showSerName val="0"/>
          <c:showPercent val="0"/>
          <c:showBubbleSize val="0"/>
        </c:dLbls>
        <c:gapWidth val="65"/>
        <c:overlap val="100"/>
        <c:axId val="280422184"/>
        <c:axId val="280422576"/>
      </c:barChart>
      <c:catAx>
        <c:axId val="280422184"/>
        <c:scaling>
          <c:orientation val="minMax"/>
        </c:scaling>
        <c:delete val="1"/>
        <c:axPos val="b"/>
        <c:numFmt formatCode="General" sourceLinked="1"/>
        <c:majorTickMark val="none"/>
        <c:minorTickMark val="none"/>
        <c:tickLblPos val="nextTo"/>
        <c:crossAx val="280422576"/>
        <c:crosses val="autoZero"/>
        <c:auto val="0"/>
        <c:lblAlgn val="ctr"/>
        <c:lblOffset val="100"/>
        <c:noMultiLvlLbl val="0"/>
      </c:catAx>
      <c:valAx>
        <c:axId val="280422576"/>
        <c:scaling>
          <c:orientation val="minMax"/>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80422184"/>
        <c:crosses val="autoZero"/>
        <c:crossBetween val="between"/>
      </c:valAx>
      <c:spPr>
        <a:noFill/>
        <a:ln>
          <a:noFill/>
        </a:ln>
        <a:effectLst/>
      </c:spPr>
    </c:plotArea>
    <c:legend>
      <c:legendPos val="r"/>
      <c:legendEntry>
        <c:idx val="0"/>
        <c:delete val="1"/>
      </c:legendEntry>
      <c:legendEntry>
        <c:idx val="1"/>
        <c:delete val="1"/>
      </c:legendEntry>
      <c:legendEntry>
        <c:idx val="5"/>
        <c:delete val="1"/>
      </c:legendEntry>
      <c:layout>
        <c:manualLayout>
          <c:xMode val="edge"/>
          <c:yMode val="edge"/>
          <c:x val="0.82437797823815717"/>
          <c:y val="7.6824506525725476E-3"/>
          <c:w val="0.17018525596921744"/>
          <c:h val="0.16819674253047137"/>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sv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image" Target="../media/image39.jpg"/><Relationship Id="rId6" Type="http://schemas.openxmlformats.org/officeDocument/2006/relationships/image" Target="../media/image44.jpg"/><Relationship Id="rId5" Type="http://schemas.openxmlformats.org/officeDocument/2006/relationships/image" Target="../media/image43.svg"/><Relationship Id="rId4"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sv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image" Target="../media/image39.jpg"/><Relationship Id="rId6" Type="http://schemas.openxmlformats.org/officeDocument/2006/relationships/image" Target="../media/image44.jpg"/><Relationship Id="rId5" Type="http://schemas.openxmlformats.org/officeDocument/2006/relationships/image" Target="../media/image43.sv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B242618-1F17-4FB4-9692-D01B1AE3E5B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A953208-2137-40DF-94BB-CA925348C0E3}">
      <dgm:prSet phldrT="[Text]"/>
      <dgm:spPr>
        <a:xfrm>
          <a:off x="152399" y="2277"/>
          <a:ext cx="2740152" cy="995585"/>
        </a:xfrm>
        <a:prstGeom prst="roundRect">
          <a:avLst/>
        </a:prstGeom>
        <a:solidFill>
          <a:schemeClr val="tx2"/>
        </a:solidFill>
      </dgm:spPr>
      <dgm:t>
        <a:bodyPr/>
        <a:lstStyle/>
        <a:p>
          <a:pPr>
            <a:buNone/>
          </a:pPr>
          <a:r>
            <a:rPr lang="en-US">
              <a:solidFill>
                <a:schemeClr val="bg1"/>
              </a:solidFill>
              <a:latin typeface="Arial"/>
              <a:ea typeface="+mn-ea"/>
              <a:cs typeface="+mn-cs"/>
            </a:rPr>
            <a:t>Clinical Research</a:t>
          </a:r>
          <a:endParaRPr lang="en-US" dirty="0">
            <a:solidFill>
              <a:schemeClr val="bg1"/>
            </a:solidFill>
            <a:latin typeface="Arial"/>
            <a:ea typeface="+mn-ea"/>
            <a:cs typeface="+mn-cs"/>
          </a:endParaRPr>
        </a:p>
      </dgm:t>
    </dgm:pt>
    <dgm:pt modelId="{72444092-E127-4CFE-8F93-62137A9FAFE4}" type="parTrans" cxnId="{2FBB07DF-4769-4B70-A952-0F70D324985A}">
      <dgm:prSet/>
      <dgm:spPr/>
      <dgm:t>
        <a:bodyPr/>
        <a:lstStyle/>
        <a:p>
          <a:endParaRPr lang="en-US"/>
        </a:p>
      </dgm:t>
    </dgm:pt>
    <dgm:pt modelId="{19E1C09C-9927-4B60-BB92-253B623C72FF}" type="sibTrans" cxnId="{2FBB07DF-4769-4B70-A952-0F70D324985A}">
      <dgm:prSet/>
      <dgm:spPr/>
      <dgm:t>
        <a:bodyPr/>
        <a:lstStyle/>
        <a:p>
          <a:endParaRPr lang="en-US"/>
        </a:p>
      </dgm:t>
    </dgm:pt>
    <dgm:pt modelId="{79C8847B-FFA4-44B9-8518-31966EA2FC4D}">
      <dgm:prSet phldrT="[Text]"/>
      <dgm:spPr>
        <a:xfrm rot="5400000">
          <a:off x="5200941" y="-2206554"/>
          <a:ext cx="796468" cy="5413248"/>
        </a:xfrm>
        <a:prstGeom prst="round2SameRect">
          <a:avLst/>
        </a:prstGeom>
        <a:solidFill>
          <a:schemeClr val="tx2">
            <a:alpha val="30000"/>
          </a:schemeClr>
        </a:solidFill>
      </dgm:spPr>
      <dgm:t>
        <a:bodyPr/>
        <a:lstStyle/>
        <a:p>
          <a:pPr>
            <a:buChar char="•"/>
          </a:pPr>
          <a:r>
            <a:rPr lang="en-US" dirty="0">
              <a:solidFill>
                <a:schemeClr val="tx1"/>
              </a:solidFill>
              <a:latin typeface="Arial"/>
              <a:ea typeface="+mn-ea"/>
              <a:cs typeface="+mn-cs"/>
            </a:rPr>
            <a:t>Patient-oriented research conducted with human subjects or materials of human origin (including cognitive phenomenon) on the causes and consequences of disease in humans</a:t>
          </a:r>
        </a:p>
      </dgm:t>
    </dgm:pt>
    <dgm:pt modelId="{4C960239-7804-4217-AE1B-8B8142F8E4A0}" type="parTrans" cxnId="{984E2D92-21B1-4558-A749-B11869F23AC5}">
      <dgm:prSet/>
      <dgm:spPr/>
      <dgm:t>
        <a:bodyPr/>
        <a:lstStyle/>
        <a:p>
          <a:endParaRPr lang="en-US"/>
        </a:p>
      </dgm:t>
    </dgm:pt>
    <dgm:pt modelId="{EB07B4A9-DC20-41AE-BB27-F41955090BDE}" type="sibTrans" cxnId="{984E2D92-21B1-4558-A749-B11869F23AC5}">
      <dgm:prSet/>
      <dgm:spPr/>
      <dgm:t>
        <a:bodyPr/>
        <a:lstStyle/>
        <a:p>
          <a:endParaRPr lang="en-US"/>
        </a:p>
      </dgm:t>
    </dgm:pt>
    <dgm:pt modelId="{A27D2E3B-8346-4B5B-9415-E0EB684EF86B}">
      <dgm:prSet phldrT="[Text]"/>
      <dgm:spPr>
        <a:xfrm>
          <a:off x="152399" y="1047642"/>
          <a:ext cx="2740152" cy="995585"/>
        </a:xfrm>
        <a:prstGeom prst="roundRect">
          <a:avLst/>
        </a:prstGeom>
      </dgm:spPr>
      <dgm:t>
        <a:bodyPr/>
        <a:lstStyle/>
        <a:p>
          <a:pPr>
            <a:buNone/>
          </a:pPr>
          <a:r>
            <a:rPr lang="en-US">
              <a:latin typeface="Arial"/>
              <a:ea typeface="+mn-ea"/>
              <a:cs typeface="+mn-cs"/>
            </a:rPr>
            <a:t>Pediatric Research</a:t>
          </a:r>
          <a:endParaRPr lang="en-US" dirty="0">
            <a:latin typeface="Arial"/>
            <a:ea typeface="+mn-ea"/>
            <a:cs typeface="+mn-cs"/>
          </a:endParaRPr>
        </a:p>
      </dgm:t>
    </dgm:pt>
    <dgm:pt modelId="{0E72C68D-8B3B-49AC-BBC2-958B2E6A9515}" type="parTrans" cxnId="{11FFE2C3-CEC8-4FD8-8A1A-D4C633BBF2AB}">
      <dgm:prSet/>
      <dgm:spPr/>
      <dgm:t>
        <a:bodyPr/>
        <a:lstStyle/>
        <a:p>
          <a:endParaRPr lang="en-US"/>
        </a:p>
      </dgm:t>
    </dgm:pt>
    <dgm:pt modelId="{11D611F4-8702-463E-96D9-E4CDE9FD6350}" type="sibTrans" cxnId="{11FFE2C3-CEC8-4FD8-8A1A-D4C633BBF2AB}">
      <dgm:prSet/>
      <dgm:spPr/>
      <dgm:t>
        <a:bodyPr/>
        <a:lstStyle/>
        <a:p>
          <a:endParaRPr lang="en-US"/>
        </a:p>
      </dgm:t>
    </dgm:pt>
    <dgm:pt modelId="{CC62F6D4-CCC5-4959-BEFA-E1A102A20639}">
      <dgm:prSet phldrT="[Text]"/>
      <dgm:spPr>
        <a:xfrm rot="5400000">
          <a:off x="5200941" y="-1161189"/>
          <a:ext cx="796468" cy="5413248"/>
        </a:xfrm>
        <a:prstGeom prst="round2SameRect">
          <a:avLst/>
        </a:prstGeom>
        <a:solidFill>
          <a:schemeClr val="accent3">
            <a:alpha val="30000"/>
          </a:schemeClr>
        </a:solidFill>
      </dgm:spPr>
      <dgm:t>
        <a:bodyPr/>
        <a:lstStyle/>
        <a:p>
          <a:pPr>
            <a:buChar char="•"/>
          </a:pPr>
          <a:r>
            <a:rPr lang="en-US" dirty="0">
              <a:solidFill>
                <a:schemeClr val="tx1"/>
              </a:solidFill>
              <a:latin typeface="Arial"/>
              <a:ea typeface="+mn-ea"/>
              <a:cs typeface="+mn-cs"/>
            </a:rPr>
            <a:t>Research related to diseases or disorders in children</a:t>
          </a:r>
        </a:p>
      </dgm:t>
    </dgm:pt>
    <dgm:pt modelId="{9EAF202F-DC5D-4E71-8D2B-5C195EF0FF4C}" type="parTrans" cxnId="{2E26646A-FC82-4BF0-9B50-17FFE5737A15}">
      <dgm:prSet/>
      <dgm:spPr/>
      <dgm:t>
        <a:bodyPr/>
        <a:lstStyle/>
        <a:p>
          <a:endParaRPr lang="en-US"/>
        </a:p>
      </dgm:t>
    </dgm:pt>
    <dgm:pt modelId="{2630CA29-5048-4BB2-B48A-14FC9300997C}" type="sibTrans" cxnId="{2E26646A-FC82-4BF0-9B50-17FFE5737A15}">
      <dgm:prSet/>
      <dgm:spPr/>
      <dgm:t>
        <a:bodyPr/>
        <a:lstStyle/>
        <a:p>
          <a:endParaRPr lang="en-US"/>
        </a:p>
      </dgm:t>
    </dgm:pt>
    <dgm:pt modelId="{F2038EAD-8E2F-44C5-BD91-F8A32BEC2D32}">
      <dgm:prSet phldrT="[Text]"/>
      <dgm:spPr>
        <a:xfrm>
          <a:off x="152399" y="2093007"/>
          <a:ext cx="2687352" cy="995585"/>
        </a:xfrm>
        <a:prstGeom prst="roundRect">
          <a:avLst/>
        </a:prstGeom>
      </dgm:spPr>
      <dgm:t>
        <a:bodyPr/>
        <a:lstStyle/>
        <a:p>
          <a:pPr>
            <a:buNone/>
          </a:pPr>
          <a:r>
            <a:rPr lang="en-US">
              <a:latin typeface="Arial"/>
              <a:ea typeface="+mn-ea"/>
              <a:cs typeface="+mn-cs"/>
            </a:rPr>
            <a:t>Health Disparities Research</a:t>
          </a:r>
          <a:endParaRPr lang="en-US" dirty="0">
            <a:latin typeface="Arial"/>
            <a:ea typeface="+mn-ea"/>
            <a:cs typeface="+mn-cs"/>
          </a:endParaRPr>
        </a:p>
      </dgm:t>
    </dgm:pt>
    <dgm:pt modelId="{0FF6D1A2-1C6C-4053-92D1-950A6A6EFE81}" type="parTrans" cxnId="{530D6410-0B6D-404D-83AE-7E2472DF2AF5}">
      <dgm:prSet/>
      <dgm:spPr/>
      <dgm:t>
        <a:bodyPr/>
        <a:lstStyle/>
        <a:p>
          <a:endParaRPr lang="en-US"/>
        </a:p>
      </dgm:t>
    </dgm:pt>
    <dgm:pt modelId="{40ACB2EF-C14E-464C-9E4D-0BB6AE9E9CF4}" type="sibTrans" cxnId="{530D6410-0B6D-404D-83AE-7E2472DF2AF5}">
      <dgm:prSet/>
      <dgm:spPr/>
      <dgm:t>
        <a:bodyPr/>
        <a:lstStyle/>
        <a:p>
          <a:endParaRPr lang="en-US"/>
        </a:p>
      </dgm:t>
    </dgm:pt>
    <dgm:pt modelId="{1D4EAF9C-5759-46C5-AD6B-DEA3D0CC6C2F}">
      <dgm:prSet phldrT="[Text]"/>
      <dgm:spPr>
        <a:xfrm rot="5400000">
          <a:off x="5200941" y="1974906"/>
          <a:ext cx="796468" cy="5413248"/>
        </a:xfrm>
        <a:prstGeom prst="round2SameRect">
          <a:avLst/>
        </a:prstGeom>
        <a:solidFill>
          <a:schemeClr val="accent1">
            <a:alpha val="30000"/>
          </a:schemeClr>
        </a:solidFill>
      </dgm:spPr>
      <dgm:t>
        <a:bodyPr/>
        <a:lstStyle/>
        <a:p>
          <a:pPr>
            <a:buChar char="•"/>
          </a:pPr>
          <a:r>
            <a:rPr lang="en-US" dirty="0">
              <a:solidFill>
                <a:schemeClr val="tx1"/>
              </a:solidFill>
              <a:latin typeface="Arial"/>
              <a:ea typeface="+mn-ea"/>
              <a:cs typeface="+mn-cs"/>
            </a:rPr>
            <a:t>Same as Clinical Research LRP</a:t>
          </a:r>
        </a:p>
      </dgm:t>
    </dgm:pt>
    <dgm:pt modelId="{71DA31B9-BEE2-48BB-88FC-688ED9E323E9}" type="parTrans" cxnId="{1B75A4A4-61B6-42C4-B8AC-96B742174443}">
      <dgm:prSet/>
      <dgm:spPr/>
      <dgm:t>
        <a:bodyPr/>
        <a:lstStyle/>
        <a:p>
          <a:endParaRPr lang="en-US"/>
        </a:p>
      </dgm:t>
    </dgm:pt>
    <dgm:pt modelId="{C2445FCF-3455-4617-9AC2-7C6F9B088047}" type="sibTrans" cxnId="{1B75A4A4-61B6-42C4-B8AC-96B742174443}">
      <dgm:prSet/>
      <dgm:spPr/>
      <dgm:t>
        <a:bodyPr/>
        <a:lstStyle/>
        <a:p>
          <a:endParaRPr lang="en-US"/>
        </a:p>
      </dgm:t>
    </dgm:pt>
    <dgm:pt modelId="{90EFBD40-D3D0-4F39-925A-811290707E25}">
      <dgm:prSet phldrT="[Text]"/>
      <dgm:spPr>
        <a:xfrm>
          <a:off x="152399" y="3138372"/>
          <a:ext cx="2687352" cy="995585"/>
        </a:xfrm>
        <a:prstGeom prst="roundRect">
          <a:avLst/>
        </a:prstGeom>
      </dgm:spPr>
      <dgm:t>
        <a:bodyPr/>
        <a:lstStyle/>
        <a:p>
          <a:pPr>
            <a:buNone/>
          </a:pPr>
          <a:r>
            <a:rPr lang="en-US">
              <a:latin typeface="Arial"/>
              <a:ea typeface="+mn-ea"/>
              <a:cs typeface="+mn-cs"/>
            </a:rPr>
            <a:t>Contraception &amp; Infertility Research</a:t>
          </a:r>
          <a:endParaRPr lang="en-US" dirty="0">
            <a:latin typeface="Arial"/>
            <a:ea typeface="+mn-ea"/>
            <a:cs typeface="+mn-cs"/>
          </a:endParaRPr>
        </a:p>
      </dgm:t>
    </dgm:pt>
    <dgm:pt modelId="{7A20A0AD-400E-4399-8E0B-53F1B27C91B4}" type="parTrans" cxnId="{92589D13-7597-46C9-946B-91F3FA593D01}">
      <dgm:prSet/>
      <dgm:spPr/>
      <dgm:t>
        <a:bodyPr/>
        <a:lstStyle/>
        <a:p>
          <a:endParaRPr lang="en-US"/>
        </a:p>
      </dgm:t>
    </dgm:pt>
    <dgm:pt modelId="{6E4753D4-C464-4EFD-99A1-6E2F39F99B27}" type="sibTrans" cxnId="{92589D13-7597-46C9-946B-91F3FA593D01}">
      <dgm:prSet/>
      <dgm:spPr/>
      <dgm:t>
        <a:bodyPr/>
        <a:lstStyle/>
        <a:p>
          <a:endParaRPr lang="en-US"/>
        </a:p>
      </dgm:t>
    </dgm:pt>
    <dgm:pt modelId="{5441A205-3F94-4FC7-817F-C03CB728382E}">
      <dgm:prSet phldrT="[Text]"/>
      <dgm:spPr>
        <a:xfrm>
          <a:off x="152399" y="4183737"/>
          <a:ext cx="2740152" cy="995585"/>
        </a:xfrm>
        <a:prstGeom prst="roundRect">
          <a:avLst/>
        </a:prstGeom>
        <a:solidFill>
          <a:schemeClr val="accent1"/>
        </a:solidFill>
      </dgm:spPr>
      <dgm:t>
        <a:bodyPr/>
        <a:lstStyle/>
        <a:p>
          <a:pPr>
            <a:buNone/>
          </a:pPr>
          <a:r>
            <a:rPr lang="en-US" dirty="0">
              <a:solidFill>
                <a:schemeClr val="bg1"/>
              </a:solidFill>
              <a:latin typeface="Arial"/>
              <a:ea typeface="+mn-ea"/>
              <a:cs typeface="+mn-cs"/>
            </a:rPr>
            <a:t>Clinical Disadvantaged Backgrounds</a:t>
          </a:r>
        </a:p>
      </dgm:t>
    </dgm:pt>
    <dgm:pt modelId="{52EE8E7D-58DD-422D-9B31-8546127C0EEC}" type="parTrans" cxnId="{B473795A-673C-494E-AEC0-CD5EA0CB7E9E}">
      <dgm:prSet/>
      <dgm:spPr/>
      <dgm:t>
        <a:bodyPr/>
        <a:lstStyle/>
        <a:p>
          <a:endParaRPr lang="en-US"/>
        </a:p>
      </dgm:t>
    </dgm:pt>
    <dgm:pt modelId="{A34AB9F3-0248-49FF-BCF8-08D854383310}" type="sibTrans" cxnId="{B473795A-673C-494E-AEC0-CD5EA0CB7E9E}">
      <dgm:prSet/>
      <dgm:spPr/>
      <dgm:t>
        <a:bodyPr/>
        <a:lstStyle/>
        <a:p>
          <a:endParaRPr lang="en-US"/>
        </a:p>
      </dgm:t>
    </dgm:pt>
    <dgm:pt modelId="{BCA5262A-40F9-4A08-BC15-5D7AC75D1D07}">
      <dgm:prSet phldrT="[Text]"/>
      <dgm:spPr>
        <a:xfrm rot="5400000">
          <a:off x="5148142" y="-115824"/>
          <a:ext cx="796468" cy="5413248"/>
        </a:xfrm>
        <a:prstGeom prst="round2SameRect">
          <a:avLst/>
        </a:prstGeom>
        <a:solidFill>
          <a:schemeClr val="accent4">
            <a:alpha val="30000"/>
          </a:schemeClr>
        </a:solidFill>
      </dgm:spPr>
      <dgm:t>
        <a:bodyPr/>
        <a:lstStyle/>
        <a:p>
          <a:pPr>
            <a:buChar char="•"/>
          </a:pPr>
          <a:r>
            <a:rPr lang="en-US">
              <a:solidFill>
                <a:schemeClr val="tx1"/>
              </a:solidFill>
              <a:latin typeface="Arial"/>
              <a:ea typeface="+mn-ea"/>
              <a:cs typeface="+mn-cs"/>
            </a:rPr>
            <a:t>Research focusing on minority and other health disparity populations</a:t>
          </a:r>
          <a:endParaRPr lang="en-US" dirty="0">
            <a:solidFill>
              <a:schemeClr val="tx1"/>
            </a:solidFill>
            <a:latin typeface="Arial"/>
            <a:ea typeface="+mn-ea"/>
            <a:cs typeface="+mn-cs"/>
          </a:endParaRPr>
        </a:p>
      </dgm:t>
    </dgm:pt>
    <dgm:pt modelId="{B9DEDE77-8F55-4C51-BE36-21A520C45112}" type="parTrans" cxnId="{0B72CBE1-8972-4EB9-8058-17C24EA5C831}">
      <dgm:prSet/>
      <dgm:spPr/>
      <dgm:t>
        <a:bodyPr/>
        <a:lstStyle/>
        <a:p>
          <a:endParaRPr lang="en-US"/>
        </a:p>
      </dgm:t>
    </dgm:pt>
    <dgm:pt modelId="{DCDDC80D-73E2-422B-A8C1-6FE0FE89363B}" type="sibTrans" cxnId="{0B72CBE1-8972-4EB9-8058-17C24EA5C831}">
      <dgm:prSet/>
      <dgm:spPr/>
      <dgm:t>
        <a:bodyPr/>
        <a:lstStyle/>
        <a:p>
          <a:endParaRPr lang="en-US"/>
        </a:p>
      </dgm:t>
    </dgm:pt>
    <dgm:pt modelId="{B0ECCEEC-5056-44A6-B806-8BC94DCEF820}">
      <dgm:prSet phldrT="[Text]"/>
      <dgm:spPr>
        <a:xfrm rot="5400000">
          <a:off x="5148142" y="929541"/>
          <a:ext cx="796468" cy="5413248"/>
        </a:xfrm>
        <a:prstGeom prst="round2SameRect">
          <a:avLst/>
        </a:prstGeom>
        <a:solidFill>
          <a:schemeClr val="accent5">
            <a:alpha val="30000"/>
          </a:schemeClr>
        </a:solidFill>
      </dgm:spPr>
      <dgm:t>
        <a:bodyPr/>
        <a:lstStyle/>
        <a:p>
          <a:pPr>
            <a:buChar char="•"/>
          </a:pPr>
          <a:r>
            <a:rPr lang="en-US" dirty="0">
              <a:solidFill>
                <a:schemeClr val="tx1"/>
              </a:solidFill>
              <a:latin typeface="Arial"/>
              <a:ea typeface="+mn-ea"/>
              <a:cs typeface="+mn-cs"/>
            </a:rPr>
            <a:t>Research focusing on conditions impacting ability to conceive or bear children and provide new or improved methods of preventing pregnancy</a:t>
          </a:r>
        </a:p>
      </dgm:t>
    </dgm:pt>
    <dgm:pt modelId="{790D5483-CB36-4417-8686-5DF30224E716}" type="parTrans" cxnId="{2C4D36EA-3E5C-4E57-A166-69CC1EDD60EE}">
      <dgm:prSet/>
      <dgm:spPr/>
      <dgm:t>
        <a:bodyPr/>
        <a:lstStyle/>
        <a:p>
          <a:endParaRPr lang="en-US"/>
        </a:p>
      </dgm:t>
    </dgm:pt>
    <dgm:pt modelId="{EA70A3CC-A165-49DF-90DB-3936E915AEC2}" type="sibTrans" cxnId="{2C4D36EA-3E5C-4E57-A166-69CC1EDD60EE}">
      <dgm:prSet/>
      <dgm:spPr/>
      <dgm:t>
        <a:bodyPr/>
        <a:lstStyle/>
        <a:p>
          <a:endParaRPr lang="en-US"/>
        </a:p>
      </dgm:t>
    </dgm:pt>
    <dgm:pt modelId="{63759A94-3EE1-4A35-A155-AFDDCC17616B}">
      <dgm:prSet phldrT="[Text]"/>
      <dgm:spPr>
        <a:xfrm rot="5400000">
          <a:off x="5200941" y="-1161189"/>
          <a:ext cx="796468" cy="5413248"/>
        </a:xfrm>
        <a:prstGeom prst="round2SameRect">
          <a:avLst/>
        </a:prstGeom>
        <a:solidFill>
          <a:schemeClr val="accent3">
            <a:alpha val="30000"/>
          </a:schemeClr>
        </a:solidFill>
      </dgm:spPr>
      <dgm:t>
        <a:bodyPr/>
        <a:lstStyle/>
        <a:p>
          <a:pPr>
            <a:buChar char="•"/>
          </a:pPr>
          <a:r>
            <a:rPr lang="en-US" dirty="0">
              <a:solidFill>
                <a:schemeClr val="tx1"/>
              </a:solidFill>
              <a:latin typeface="Arial"/>
              <a:ea typeface="+mn-ea"/>
              <a:cs typeface="+mn-cs"/>
            </a:rPr>
            <a:t>Basic research allowed</a:t>
          </a:r>
        </a:p>
      </dgm:t>
    </dgm:pt>
    <dgm:pt modelId="{B2CE0412-DDBF-4F91-885B-FA6145A225C9}" type="parTrans" cxnId="{7C1D4B40-6196-49B1-AA28-6FD6F5D90509}">
      <dgm:prSet/>
      <dgm:spPr/>
      <dgm:t>
        <a:bodyPr/>
        <a:lstStyle/>
        <a:p>
          <a:endParaRPr lang="en-US"/>
        </a:p>
      </dgm:t>
    </dgm:pt>
    <dgm:pt modelId="{613C4B38-7A30-440F-A125-0F097404EF53}" type="sibTrans" cxnId="{7C1D4B40-6196-49B1-AA28-6FD6F5D90509}">
      <dgm:prSet/>
      <dgm:spPr/>
      <dgm:t>
        <a:bodyPr/>
        <a:lstStyle/>
        <a:p>
          <a:endParaRPr lang="en-US"/>
        </a:p>
      </dgm:t>
    </dgm:pt>
    <dgm:pt modelId="{96AA1A56-C30D-44D7-A008-56CC7A25041F}">
      <dgm:prSet phldrT="[Text]"/>
      <dgm:spPr>
        <a:xfrm rot="5400000">
          <a:off x="5148142" y="-115824"/>
          <a:ext cx="796468" cy="5413248"/>
        </a:xfrm>
        <a:prstGeom prst="round2SameRect">
          <a:avLst/>
        </a:prstGeom>
        <a:solidFill>
          <a:schemeClr val="accent4">
            <a:alpha val="30000"/>
          </a:schemeClr>
        </a:solidFill>
      </dgm:spPr>
      <dgm:t>
        <a:bodyPr/>
        <a:lstStyle/>
        <a:p>
          <a:pPr>
            <a:buChar char="•"/>
          </a:pPr>
          <a:r>
            <a:rPr lang="en-US" dirty="0">
              <a:solidFill>
                <a:schemeClr val="tx1"/>
              </a:solidFill>
              <a:latin typeface="Arial"/>
              <a:ea typeface="+mn-ea"/>
              <a:cs typeface="+mn-cs"/>
            </a:rPr>
            <a:t>Basic, clinical, social and behavioral research allowed</a:t>
          </a:r>
        </a:p>
      </dgm:t>
    </dgm:pt>
    <dgm:pt modelId="{53F283B1-9C5A-4873-97CC-99D575FDA28D}" type="parTrans" cxnId="{EB8EF554-270B-409D-955E-2714B1F3F457}">
      <dgm:prSet/>
      <dgm:spPr/>
      <dgm:t>
        <a:bodyPr/>
        <a:lstStyle/>
        <a:p>
          <a:endParaRPr lang="en-US"/>
        </a:p>
      </dgm:t>
    </dgm:pt>
    <dgm:pt modelId="{FD225BE4-4366-406D-891F-290738CA21A3}" type="sibTrans" cxnId="{EB8EF554-270B-409D-955E-2714B1F3F457}">
      <dgm:prSet/>
      <dgm:spPr/>
      <dgm:t>
        <a:bodyPr/>
        <a:lstStyle/>
        <a:p>
          <a:endParaRPr lang="en-US"/>
        </a:p>
      </dgm:t>
    </dgm:pt>
    <dgm:pt modelId="{0151A759-FE30-4810-BA76-A8BC3A891E1A}">
      <dgm:prSet phldrT="[Text]"/>
      <dgm:spPr>
        <a:xfrm rot="5400000">
          <a:off x="5200941" y="1974906"/>
          <a:ext cx="796468" cy="5413248"/>
        </a:xfrm>
        <a:prstGeom prst="round2SameRect">
          <a:avLst/>
        </a:prstGeom>
        <a:solidFill>
          <a:schemeClr val="accent1">
            <a:alpha val="30000"/>
          </a:schemeClr>
        </a:solidFill>
      </dgm:spPr>
      <dgm:t>
        <a:bodyPr/>
        <a:lstStyle/>
        <a:p>
          <a:pPr>
            <a:buChar char="•"/>
          </a:pPr>
          <a:r>
            <a:rPr lang="en-US" dirty="0">
              <a:solidFill>
                <a:schemeClr val="tx1"/>
              </a:solidFill>
              <a:latin typeface="Arial"/>
              <a:ea typeface="+mn-ea"/>
              <a:cs typeface="+mn-cs"/>
            </a:rPr>
            <a:t>Available to clinical researchers from verifiable disadvantaged backgrounds</a:t>
          </a:r>
        </a:p>
      </dgm:t>
    </dgm:pt>
    <dgm:pt modelId="{21840C2F-7CEE-4B04-A3B5-4E95EA5E9980}" type="parTrans" cxnId="{0A765788-CB63-468B-8460-0FDC34244000}">
      <dgm:prSet/>
      <dgm:spPr/>
      <dgm:t>
        <a:bodyPr/>
        <a:lstStyle/>
        <a:p>
          <a:endParaRPr lang="en-US"/>
        </a:p>
      </dgm:t>
    </dgm:pt>
    <dgm:pt modelId="{01D40FA3-D971-468C-9B43-62B057013B46}" type="sibTrans" cxnId="{0A765788-CB63-468B-8460-0FDC34244000}">
      <dgm:prSet/>
      <dgm:spPr/>
      <dgm:t>
        <a:bodyPr/>
        <a:lstStyle/>
        <a:p>
          <a:endParaRPr lang="en-US"/>
        </a:p>
      </dgm:t>
    </dgm:pt>
    <dgm:pt modelId="{B7D81A0A-0929-4DF6-BE63-DD5280508B8E}">
      <dgm:prSet phldrT="[Text]"/>
      <dgm:spPr>
        <a:xfrm rot="5400000">
          <a:off x="5148142" y="929541"/>
          <a:ext cx="796468" cy="5413248"/>
        </a:xfrm>
        <a:prstGeom prst="round2SameRect">
          <a:avLst/>
        </a:prstGeom>
        <a:solidFill>
          <a:schemeClr val="accent5">
            <a:alpha val="30000"/>
          </a:schemeClr>
        </a:solidFill>
      </dgm:spPr>
      <dgm:t>
        <a:bodyPr/>
        <a:lstStyle/>
        <a:p>
          <a:pPr>
            <a:buChar char="•"/>
          </a:pPr>
          <a:r>
            <a:rPr lang="en-US">
              <a:solidFill>
                <a:schemeClr val="tx1"/>
              </a:solidFill>
              <a:latin typeface="Arial"/>
              <a:ea typeface="+mn-ea"/>
              <a:cs typeface="+mn-cs"/>
            </a:rPr>
            <a:t>Applications reviewed by Eunice Kennedy Shriver NICHD</a:t>
          </a:r>
          <a:endParaRPr lang="en-US" dirty="0">
            <a:solidFill>
              <a:schemeClr val="tx1"/>
            </a:solidFill>
            <a:latin typeface="Arial"/>
            <a:ea typeface="+mn-ea"/>
            <a:cs typeface="+mn-cs"/>
          </a:endParaRPr>
        </a:p>
      </dgm:t>
    </dgm:pt>
    <dgm:pt modelId="{B98837B6-8A7C-4334-80CE-2E10687399E2}" type="parTrans" cxnId="{18CA8C05-CE00-4AC1-B11F-6915D2372F34}">
      <dgm:prSet/>
      <dgm:spPr/>
      <dgm:t>
        <a:bodyPr/>
        <a:lstStyle/>
        <a:p>
          <a:endParaRPr lang="en-US"/>
        </a:p>
      </dgm:t>
    </dgm:pt>
    <dgm:pt modelId="{6536BCE7-BAC8-4B76-A5FF-D9ABBF9666B6}" type="sibTrans" cxnId="{18CA8C05-CE00-4AC1-B11F-6915D2372F34}">
      <dgm:prSet/>
      <dgm:spPr/>
      <dgm:t>
        <a:bodyPr/>
        <a:lstStyle/>
        <a:p>
          <a:endParaRPr lang="en-US"/>
        </a:p>
      </dgm:t>
    </dgm:pt>
    <dgm:pt modelId="{C09C7AFC-216C-41FE-837B-F0D80A902D7F}">
      <dgm:prSet phldrT="[Text]"/>
      <dgm:spPr>
        <a:xfrm rot="5400000">
          <a:off x="5200941" y="1974906"/>
          <a:ext cx="796468" cy="5413248"/>
        </a:xfrm>
        <a:prstGeom prst="round2SameRect">
          <a:avLst/>
        </a:prstGeom>
        <a:solidFill>
          <a:schemeClr val="accent1">
            <a:alpha val="30000"/>
          </a:schemeClr>
        </a:solidFill>
      </dgm:spPr>
      <dgm:t>
        <a:bodyPr/>
        <a:lstStyle/>
        <a:p>
          <a:pPr>
            <a:buChar char="•"/>
          </a:pPr>
          <a:r>
            <a:rPr lang="en-US" dirty="0">
              <a:solidFill>
                <a:schemeClr val="tx1"/>
              </a:solidFill>
              <a:latin typeface="Arial"/>
              <a:ea typeface="+mn-ea"/>
              <a:cs typeface="+mn-cs"/>
            </a:rPr>
            <a:t>Applications reviewed by NIMHD</a:t>
          </a:r>
        </a:p>
      </dgm:t>
    </dgm:pt>
    <dgm:pt modelId="{6D882820-EE62-4424-A4D3-725BA8B6A374}" type="parTrans" cxnId="{3E82D135-6A52-408D-8C24-4A7A230CA61A}">
      <dgm:prSet/>
      <dgm:spPr/>
      <dgm:t>
        <a:bodyPr/>
        <a:lstStyle/>
        <a:p>
          <a:endParaRPr lang="en-US"/>
        </a:p>
      </dgm:t>
    </dgm:pt>
    <dgm:pt modelId="{4FF1DBDF-447F-477A-8E49-44D3E6EFCBF3}" type="sibTrans" cxnId="{3E82D135-6A52-408D-8C24-4A7A230CA61A}">
      <dgm:prSet/>
      <dgm:spPr/>
      <dgm:t>
        <a:bodyPr/>
        <a:lstStyle/>
        <a:p>
          <a:endParaRPr lang="en-US"/>
        </a:p>
      </dgm:t>
    </dgm:pt>
    <dgm:pt modelId="{097019F0-3382-451C-9E7F-E6741B0F9F7E}">
      <dgm:prSet phldrT="[Text]" custT="1"/>
      <dgm:spPr>
        <a:xfrm>
          <a:off x="152399" y="4183737"/>
          <a:ext cx="2740152" cy="995585"/>
        </a:xfrm>
        <a:solidFill>
          <a:schemeClr val="accent2"/>
        </a:solidFill>
      </dgm:spPr>
      <dgm:t>
        <a:bodyPr/>
        <a:lstStyle/>
        <a:p>
          <a:pPr>
            <a:buNone/>
          </a:pPr>
          <a:r>
            <a:rPr lang="en-US" sz="1600" dirty="0">
              <a:solidFill>
                <a:schemeClr val="tx1"/>
              </a:solidFill>
              <a:latin typeface="Arial"/>
              <a:ea typeface="+mn-ea"/>
              <a:cs typeface="+mn-cs"/>
            </a:rPr>
            <a:t>Research in Emerging Areas Critical to Human Health (REACH)</a:t>
          </a:r>
        </a:p>
      </dgm:t>
    </dgm:pt>
    <dgm:pt modelId="{5704CB3D-D451-48C2-B008-6866B71AA18E}" type="parTrans" cxnId="{8DDCDE5A-B530-4854-A018-0FEB96179DB3}">
      <dgm:prSet/>
      <dgm:spPr/>
      <dgm:t>
        <a:bodyPr/>
        <a:lstStyle/>
        <a:p>
          <a:endParaRPr lang="en-US"/>
        </a:p>
      </dgm:t>
    </dgm:pt>
    <dgm:pt modelId="{078D040D-463D-4B71-840B-755CEA19262D}" type="sibTrans" cxnId="{8DDCDE5A-B530-4854-A018-0FEB96179DB3}">
      <dgm:prSet/>
      <dgm:spPr/>
      <dgm:t>
        <a:bodyPr/>
        <a:lstStyle/>
        <a:p>
          <a:endParaRPr lang="en-US"/>
        </a:p>
      </dgm:t>
    </dgm:pt>
    <dgm:pt modelId="{A9E2550A-B23E-4C4E-BBD5-64B6C3CFC4C2}">
      <dgm:prSet phldrT="[Text]"/>
      <dgm:spPr>
        <a:xfrm>
          <a:off x="152399" y="4183737"/>
          <a:ext cx="2740152" cy="995585"/>
        </a:xfrm>
        <a:solidFill>
          <a:schemeClr val="accent2"/>
        </a:solidFill>
      </dgm:spPr>
      <dgm:t>
        <a:bodyPr/>
        <a:lstStyle/>
        <a:p>
          <a:pPr>
            <a:buFont typeface="Arial" panose="020B0604020202020204" pitchFamily="34" charset="0"/>
            <a:buChar char="•"/>
          </a:pPr>
          <a:r>
            <a:rPr lang="en-US" dirty="0">
              <a:solidFill>
                <a:schemeClr val="tx1"/>
              </a:solidFill>
              <a:latin typeface="Arial"/>
              <a:ea typeface="+mn-ea"/>
              <a:cs typeface="+mn-cs"/>
            </a:rPr>
            <a:t>Available beginning September 2021 to recruit and retain researchers pursuing major opportunities or gaps in emerging areas of human health</a:t>
          </a:r>
        </a:p>
      </dgm:t>
    </dgm:pt>
    <dgm:pt modelId="{AE6EAAEA-E2F3-44F0-82D6-B2732B41EEAC}" type="parTrans" cxnId="{92F87720-1EC0-4B03-A6B8-06254479614A}">
      <dgm:prSet/>
      <dgm:spPr/>
      <dgm:t>
        <a:bodyPr/>
        <a:lstStyle/>
        <a:p>
          <a:endParaRPr lang="en-US"/>
        </a:p>
      </dgm:t>
    </dgm:pt>
    <dgm:pt modelId="{520FDAA2-BE89-4658-A968-36321493C599}" type="sibTrans" cxnId="{92F87720-1EC0-4B03-A6B8-06254479614A}">
      <dgm:prSet/>
      <dgm:spPr/>
      <dgm:t>
        <a:bodyPr/>
        <a:lstStyle/>
        <a:p>
          <a:endParaRPr lang="en-US"/>
        </a:p>
      </dgm:t>
    </dgm:pt>
    <dgm:pt modelId="{D971612D-035E-4956-80BA-96C376DF9A0C}">
      <dgm:prSet phldrT="[Text]"/>
      <dgm:spPr>
        <a:xfrm>
          <a:off x="152399" y="4183737"/>
          <a:ext cx="2740152" cy="995585"/>
        </a:xfrm>
        <a:solidFill>
          <a:schemeClr val="accent2"/>
        </a:solidFill>
      </dgm:spPr>
      <dgm:t>
        <a:bodyPr/>
        <a:lstStyle/>
        <a:p>
          <a:pPr>
            <a:buFont typeface="Arial" panose="020B0604020202020204" pitchFamily="34" charset="0"/>
            <a:buChar char="•"/>
          </a:pPr>
          <a:r>
            <a:rPr lang="en-US" dirty="0">
              <a:solidFill>
                <a:schemeClr val="tx1"/>
              </a:solidFill>
              <a:latin typeface="Arial"/>
              <a:ea typeface="+mn-ea"/>
              <a:cs typeface="+mn-cs"/>
            </a:rPr>
            <a:t>NIH ICs determine gap/emerging areas of research priority areas</a:t>
          </a:r>
        </a:p>
      </dgm:t>
    </dgm:pt>
    <dgm:pt modelId="{E70CFA59-535F-4D08-9EB2-4E9EACEE8F32}" type="parTrans" cxnId="{AA704D9F-B172-435D-B5B4-DB7E7EE328E4}">
      <dgm:prSet/>
      <dgm:spPr/>
      <dgm:t>
        <a:bodyPr/>
        <a:lstStyle/>
        <a:p>
          <a:endParaRPr lang="en-US"/>
        </a:p>
      </dgm:t>
    </dgm:pt>
    <dgm:pt modelId="{85BC0FB8-7A88-4CBB-85E2-D0357371EE73}" type="sibTrans" cxnId="{AA704D9F-B172-435D-B5B4-DB7E7EE328E4}">
      <dgm:prSet/>
      <dgm:spPr/>
      <dgm:t>
        <a:bodyPr/>
        <a:lstStyle/>
        <a:p>
          <a:endParaRPr lang="en-US"/>
        </a:p>
      </dgm:t>
    </dgm:pt>
    <dgm:pt modelId="{E102F1D3-EC3C-405B-82EE-7C8B35002A6B}" type="pres">
      <dgm:prSet presAssocID="{9B242618-1F17-4FB4-9692-D01B1AE3E5B5}" presName="Name0" presStyleCnt="0">
        <dgm:presLayoutVars>
          <dgm:dir/>
          <dgm:animLvl val="lvl"/>
          <dgm:resizeHandles val="exact"/>
        </dgm:presLayoutVars>
      </dgm:prSet>
      <dgm:spPr/>
    </dgm:pt>
    <dgm:pt modelId="{AB607434-6A3C-4339-89B0-951277251751}" type="pres">
      <dgm:prSet presAssocID="{CA953208-2137-40DF-94BB-CA925348C0E3}" presName="linNode" presStyleCnt="0"/>
      <dgm:spPr/>
    </dgm:pt>
    <dgm:pt modelId="{9F116616-7F2A-4455-BC07-9F437CB38692}" type="pres">
      <dgm:prSet presAssocID="{CA953208-2137-40DF-94BB-CA925348C0E3}" presName="parentText" presStyleLbl="node1" presStyleIdx="0" presStyleCnt="6" custScaleX="89990">
        <dgm:presLayoutVars>
          <dgm:chMax val="1"/>
          <dgm:bulletEnabled val="1"/>
        </dgm:presLayoutVars>
      </dgm:prSet>
      <dgm:spPr/>
    </dgm:pt>
    <dgm:pt modelId="{D9A9D5F7-C639-40EE-89BB-B87D654D5708}" type="pres">
      <dgm:prSet presAssocID="{CA953208-2137-40DF-94BB-CA925348C0E3}" presName="descendantText" presStyleLbl="alignAccFollowNode1" presStyleIdx="0" presStyleCnt="6">
        <dgm:presLayoutVars>
          <dgm:bulletEnabled val="1"/>
        </dgm:presLayoutVars>
      </dgm:prSet>
      <dgm:spPr/>
    </dgm:pt>
    <dgm:pt modelId="{19743F30-B2BB-4161-8C78-D86595006FA7}" type="pres">
      <dgm:prSet presAssocID="{19E1C09C-9927-4B60-BB92-253B623C72FF}" presName="sp" presStyleCnt="0"/>
      <dgm:spPr/>
    </dgm:pt>
    <dgm:pt modelId="{0FDB61F2-F6CB-4D12-8496-2E9298448FC0}" type="pres">
      <dgm:prSet presAssocID="{A27D2E3B-8346-4B5B-9415-E0EB684EF86B}" presName="linNode" presStyleCnt="0"/>
      <dgm:spPr/>
    </dgm:pt>
    <dgm:pt modelId="{2257BB84-38F3-4814-BB2D-DA8C91972CB3}" type="pres">
      <dgm:prSet presAssocID="{A27D2E3B-8346-4B5B-9415-E0EB684EF86B}" presName="parentText" presStyleLbl="node1" presStyleIdx="1" presStyleCnt="6" custScaleX="89990">
        <dgm:presLayoutVars>
          <dgm:chMax val="1"/>
          <dgm:bulletEnabled val="1"/>
        </dgm:presLayoutVars>
      </dgm:prSet>
      <dgm:spPr/>
    </dgm:pt>
    <dgm:pt modelId="{0D960784-5FC5-41A9-B59B-161AB779602D}" type="pres">
      <dgm:prSet presAssocID="{A27D2E3B-8346-4B5B-9415-E0EB684EF86B}" presName="descendantText" presStyleLbl="alignAccFollowNode1" presStyleIdx="1" presStyleCnt="6">
        <dgm:presLayoutVars>
          <dgm:bulletEnabled val="1"/>
        </dgm:presLayoutVars>
      </dgm:prSet>
      <dgm:spPr/>
    </dgm:pt>
    <dgm:pt modelId="{56B47EEE-F57F-4F03-8B30-C236905CB92B}" type="pres">
      <dgm:prSet presAssocID="{11D611F4-8702-463E-96D9-E4CDE9FD6350}" presName="sp" presStyleCnt="0"/>
      <dgm:spPr/>
    </dgm:pt>
    <dgm:pt modelId="{1F197C62-F963-4FE7-9380-54B831DC33EA}" type="pres">
      <dgm:prSet presAssocID="{F2038EAD-8E2F-44C5-BD91-F8A32BEC2D32}" presName="linNode" presStyleCnt="0"/>
      <dgm:spPr/>
    </dgm:pt>
    <dgm:pt modelId="{DCB1B56E-5AAB-4DA2-8061-4AB2CE28F777}" type="pres">
      <dgm:prSet presAssocID="{F2038EAD-8E2F-44C5-BD91-F8A32BEC2D32}" presName="parentText" presStyleLbl="node1" presStyleIdx="2" presStyleCnt="6" custScaleX="88256">
        <dgm:presLayoutVars>
          <dgm:chMax val="1"/>
          <dgm:bulletEnabled val="1"/>
        </dgm:presLayoutVars>
      </dgm:prSet>
      <dgm:spPr/>
    </dgm:pt>
    <dgm:pt modelId="{636E29C5-A374-4C3E-AC2E-05793811CDB4}" type="pres">
      <dgm:prSet presAssocID="{F2038EAD-8E2F-44C5-BD91-F8A32BEC2D32}" presName="descendantText" presStyleLbl="alignAccFollowNode1" presStyleIdx="2" presStyleCnt="6">
        <dgm:presLayoutVars>
          <dgm:bulletEnabled val="1"/>
        </dgm:presLayoutVars>
      </dgm:prSet>
      <dgm:spPr/>
    </dgm:pt>
    <dgm:pt modelId="{23F02C7E-9977-40DA-87F4-6CB81B25AAB4}" type="pres">
      <dgm:prSet presAssocID="{40ACB2EF-C14E-464C-9E4D-0BB6AE9E9CF4}" presName="sp" presStyleCnt="0"/>
      <dgm:spPr/>
    </dgm:pt>
    <dgm:pt modelId="{E173E3EF-85FF-43D8-98CE-ADBDFC16CA13}" type="pres">
      <dgm:prSet presAssocID="{90EFBD40-D3D0-4F39-925A-811290707E25}" presName="linNode" presStyleCnt="0"/>
      <dgm:spPr/>
    </dgm:pt>
    <dgm:pt modelId="{EF2B7CE0-1CA3-4EDE-9DC3-84E14EA4003C}" type="pres">
      <dgm:prSet presAssocID="{90EFBD40-D3D0-4F39-925A-811290707E25}" presName="parentText" presStyleLbl="node1" presStyleIdx="3" presStyleCnt="6" custScaleX="88256">
        <dgm:presLayoutVars>
          <dgm:chMax val="1"/>
          <dgm:bulletEnabled val="1"/>
        </dgm:presLayoutVars>
      </dgm:prSet>
      <dgm:spPr/>
    </dgm:pt>
    <dgm:pt modelId="{DA142816-E950-42E4-8C66-1ECE515E68D1}" type="pres">
      <dgm:prSet presAssocID="{90EFBD40-D3D0-4F39-925A-811290707E25}" presName="descendantText" presStyleLbl="alignAccFollowNode1" presStyleIdx="3" presStyleCnt="6">
        <dgm:presLayoutVars>
          <dgm:bulletEnabled val="1"/>
        </dgm:presLayoutVars>
      </dgm:prSet>
      <dgm:spPr/>
    </dgm:pt>
    <dgm:pt modelId="{A8FF5DA1-B801-4B1D-A878-9A9B72F59A9F}" type="pres">
      <dgm:prSet presAssocID="{6E4753D4-C464-4EFD-99A1-6E2F39F99B27}" presName="sp" presStyleCnt="0"/>
      <dgm:spPr/>
    </dgm:pt>
    <dgm:pt modelId="{438256C9-710A-4D0E-A7A3-D80393A31E76}" type="pres">
      <dgm:prSet presAssocID="{5441A205-3F94-4FC7-817F-C03CB728382E}" presName="linNode" presStyleCnt="0"/>
      <dgm:spPr/>
    </dgm:pt>
    <dgm:pt modelId="{903A4910-7450-488D-88C7-9E0AEDF00D5E}" type="pres">
      <dgm:prSet presAssocID="{5441A205-3F94-4FC7-817F-C03CB728382E}" presName="parentText" presStyleLbl="node1" presStyleIdx="4" presStyleCnt="6" custScaleX="89990">
        <dgm:presLayoutVars>
          <dgm:chMax val="1"/>
          <dgm:bulletEnabled val="1"/>
        </dgm:presLayoutVars>
      </dgm:prSet>
      <dgm:spPr/>
    </dgm:pt>
    <dgm:pt modelId="{9AFF20FC-27CB-4E01-9786-A2A50D987478}" type="pres">
      <dgm:prSet presAssocID="{5441A205-3F94-4FC7-817F-C03CB728382E}" presName="descendantText" presStyleLbl="alignAccFollowNode1" presStyleIdx="4" presStyleCnt="6">
        <dgm:presLayoutVars>
          <dgm:bulletEnabled val="1"/>
        </dgm:presLayoutVars>
      </dgm:prSet>
      <dgm:spPr/>
    </dgm:pt>
    <dgm:pt modelId="{E4F8A998-ACD9-4B36-8356-6EF9D1176F5F}" type="pres">
      <dgm:prSet presAssocID="{A34AB9F3-0248-49FF-BCF8-08D854383310}" presName="sp" presStyleCnt="0"/>
      <dgm:spPr/>
    </dgm:pt>
    <dgm:pt modelId="{E83C1F94-06B9-4C7D-9AC9-0394F47DF7C2}" type="pres">
      <dgm:prSet presAssocID="{097019F0-3382-451C-9E7F-E6741B0F9F7E}" presName="linNode" presStyleCnt="0"/>
      <dgm:spPr/>
    </dgm:pt>
    <dgm:pt modelId="{51D06032-9DBF-4B87-B0FC-46643A8F76D3}" type="pres">
      <dgm:prSet presAssocID="{097019F0-3382-451C-9E7F-E6741B0F9F7E}" presName="parentText" presStyleLbl="node1" presStyleIdx="5" presStyleCnt="6" custScaleX="89990">
        <dgm:presLayoutVars>
          <dgm:chMax val="1"/>
          <dgm:bulletEnabled val="1"/>
        </dgm:presLayoutVars>
      </dgm:prSet>
      <dgm:spPr>
        <a:prstGeom prst="roundRect">
          <a:avLst/>
        </a:prstGeom>
      </dgm:spPr>
    </dgm:pt>
    <dgm:pt modelId="{841E8091-8160-446A-9384-989DD3D746F0}" type="pres">
      <dgm:prSet presAssocID="{097019F0-3382-451C-9E7F-E6741B0F9F7E}" presName="descendantText" presStyleLbl="alignAccFollowNode1" presStyleIdx="5" presStyleCnt="6">
        <dgm:presLayoutVars>
          <dgm:bulletEnabled val="1"/>
        </dgm:presLayoutVars>
      </dgm:prSet>
      <dgm:spPr/>
    </dgm:pt>
  </dgm:ptLst>
  <dgm:cxnLst>
    <dgm:cxn modelId="{490A7C01-CD37-4E78-AB3F-F00C40460D86}" type="presOf" srcId="{A27D2E3B-8346-4B5B-9415-E0EB684EF86B}" destId="{2257BB84-38F3-4814-BB2D-DA8C91972CB3}" srcOrd="0" destOrd="0" presId="urn:microsoft.com/office/officeart/2005/8/layout/vList5"/>
    <dgm:cxn modelId="{18CA8C05-CE00-4AC1-B11F-6915D2372F34}" srcId="{90EFBD40-D3D0-4F39-925A-811290707E25}" destId="{B7D81A0A-0929-4DF6-BE63-DD5280508B8E}" srcOrd="1" destOrd="0" parTransId="{B98837B6-8A7C-4334-80CE-2E10687399E2}" sibTransId="{6536BCE7-BAC8-4B76-A5FF-D9ABBF9666B6}"/>
    <dgm:cxn modelId="{530D6410-0B6D-404D-83AE-7E2472DF2AF5}" srcId="{9B242618-1F17-4FB4-9692-D01B1AE3E5B5}" destId="{F2038EAD-8E2F-44C5-BD91-F8A32BEC2D32}" srcOrd="2" destOrd="0" parTransId="{0FF6D1A2-1C6C-4053-92D1-950A6A6EFE81}" sibTransId="{40ACB2EF-C14E-464C-9E4D-0BB6AE9E9CF4}"/>
    <dgm:cxn modelId="{92589D13-7597-46C9-946B-91F3FA593D01}" srcId="{9B242618-1F17-4FB4-9692-D01B1AE3E5B5}" destId="{90EFBD40-D3D0-4F39-925A-811290707E25}" srcOrd="3" destOrd="0" parTransId="{7A20A0AD-400E-4399-8E0B-53F1B27C91B4}" sibTransId="{6E4753D4-C464-4EFD-99A1-6E2F39F99B27}"/>
    <dgm:cxn modelId="{92F87720-1EC0-4B03-A6B8-06254479614A}" srcId="{097019F0-3382-451C-9E7F-E6741B0F9F7E}" destId="{A9E2550A-B23E-4C4E-BBD5-64B6C3CFC4C2}" srcOrd="0" destOrd="0" parTransId="{AE6EAAEA-E2F3-44F0-82D6-B2732B41EEAC}" sibTransId="{520FDAA2-BE89-4658-A968-36321493C599}"/>
    <dgm:cxn modelId="{59AFC721-09B5-4224-9C2E-42F7E7840C13}" type="presOf" srcId="{79C8847B-FFA4-44B9-8518-31966EA2FC4D}" destId="{D9A9D5F7-C639-40EE-89BB-B87D654D5708}" srcOrd="0" destOrd="0" presId="urn:microsoft.com/office/officeart/2005/8/layout/vList5"/>
    <dgm:cxn modelId="{DD4DE424-A8E7-4461-97AD-7351AFBD1EA8}" type="presOf" srcId="{63759A94-3EE1-4A35-A155-AFDDCC17616B}" destId="{0D960784-5FC5-41A9-B59B-161AB779602D}" srcOrd="0" destOrd="1" presId="urn:microsoft.com/office/officeart/2005/8/layout/vList5"/>
    <dgm:cxn modelId="{38CC8C28-E605-41F5-B4EF-E88E24BD356A}" type="presOf" srcId="{C09C7AFC-216C-41FE-837B-F0D80A902D7F}" destId="{9AFF20FC-27CB-4E01-9786-A2A50D987478}" srcOrd="0" destOrd="2" presId="urn:microsoft.com/office/officeart/2005/8/layout/vList5"/>
    <dgm:cxn modelId="{54A4102A-1511-4212-819D-5BAAE67787BF}" type="presOf" srcId="{CC62F6D4-CCC5-4959-BEFA-E1A102A20639}" destId="{0D960784-5FC5-41A9-B59B-161AB779602D}" srcOrd="0" destOrd="0" presId="urn:microsoft.com/office/officeart/2005/8/layout/vList5"/>
    <dgm:cxn modelId="{3E82D135-6A52-408D-8C24-4A7A230CA61A}" srcId="{5441A205-3F94-4FC7-817F-C03CB728382E}" destId="{C09C7AFC-216C-41FE-837B-F0D80A902D7F}" srcOrd="2" destOrd="0" parTransId="{6D882820-EE62-4424-A4D3-725BA8B6A374}" sibTransId="{4FF1DBDF-447F-477A-8E49-44D3E6EFCBF3}"/>
    <dgm:cxn modelId="{E61F6F39-12E7-4C22-985C-42ACF81AA986}" type="presOf" srcId="{0151A759-FE30-4810-BA76-A8BC3A891E1A}" destId="{9AFF20FC-27CB-4E01-9786-A2A50D987478}" srcOrd="0" destOrd="1" presId="urn:microsoft.com/office/officeart/2005/8/layout/vList5"/>
    <dgm:cxn modelId="{7C1D4B40-6196-49B1-AA28-6FD6F5D90509}" srcId="{A27D2E3B-8346-4B5B-9415-E0EB684EF86B}" destId="{63759A94-3EE1-4A35-A155-AFDDCC17616B}" srcOrd="1" destOrd="0" parTransId="{B2CE0412-DDBF-4F91-885B-FA6145A225C9}" sibTransId="{613C4B38-7A30-440F-A125-0F097404EF53}"/>
    <dgm:cxn modelId="{2E26646A-FC82-4BF0-9B50-17FFE5737A15}" srcId="{A27D2E3B-8346-4B5B-9415-E0EB684EF86B}" destId="{CC62F6D4-CCC5-4959-BEFA-E1A102A20639}" srcOrd="0" destOrd="0" parTransId="{9EAF202F-DC5D-4E71-8D2B-5C195EF0FF4C}" sibTransId="{2630CA29-5048-4BB2-B48A-14FC9300997C}"/>
    <dgm:cxn modelId="{C6B7034C-C32B-45EF-9BBE-3D777B50B414}" type="presOf" srcId="{96AA1A56-C30D-44D7-A008-56CC7A25041F}" destId="{636E29C5-A374-4C3E-AC2E-05793811CDB4}" srcOrd="0" destOrd="1" presId="urn:microsoft.com/office/officeart/2005/8/layout/vList5"/>
    <dgm:cxn modelId="{BBB4D072-225E-4BF2-9BD2-8686B511E927}" type="presOf" srcId="{5441A205-3F94-4FC7-817F-C03CB728382E}" destId="{903A4910-7450-488D-88C7-9E0AEDF00D5E}" srcOrd="0" destOrd="0" presId="urn:microsoft.com/office/officeart/2005/8/layout/vList5"/>
    <dgm:cxn modelId="{EB8EF554-270B-409D-955E-2714B1F3F457}" srcId="{F2038EAD-8E2F-44C5-BD91-F8A32BEC2D32}" destId="{96AA1A56-C30D-44D7-A008-56CC7A25041F}" srcOrd="1" destOrd="0" parTransId="{53F283B1-9C5A-4873-97CC-99D575FDA28D}" sibTransId="{FD225BE4-4366-406D-891F-290738CA21A3}"/>
    <dgm:cxn modelId="{FFD6127A-D438-4F69-9AF7-2A69CB1A0827}" type="presOf" srcId="{1D4EAF9C-5759-46C5-AD6B-DEA3D0CC6C2F}" destId="{9AFF20FC-27CB-4E01-9786-A2A50D987478}" srcOrd="0" destOrd="0" presId="urn:microsoft.com/office/officeart/2005/8/layout/vList5"/>
    <dgm:cxn modelId="{B473795A-673C-494E-AEC0-CD5EA0CB7E9E}" srcId="{9B242618-1F17-4FB4-9692-D01B1AE3E5B5}" destId="{5441A205-3F94-4FC7-817F-C03CB728382E}" srcOrd="4" destOrd="0" parTransId="{52EE8E7D-58DD-422D-9B31-8546127C0EEC}" sibTransId="{A34AB9F3-0248-49FF-BCF8-08D854383310}"/>
    <dgm:cxn modelId="{8DDCDE5A-B530-4854-A018-0FEB96179DB3}" srcId="{9B242618-1F17-4FB4-9692-D01B1AE3E5B5}" destId="{097019F0-3382-451C-9E7F-E6741B0F9F7E}" srcOrd="5" destOrd="0" parTransId="{5704CB3D-D451-48C2-B008-6866B71AA18E}" sibTransId="{078D040D-463D-4B71-840B-755CEA19262D}"/>
    <dgm:cxn modelId="{60817A7D-6407-45AB-9494-B45476873087}" type="presOf" srcId="{CA953208-2137-40DF-94BB-CA925348C0E3}" destId="{9F116616-7F2A-4455-BC07-9F437CB38692}" srcOrd="0" destOrd="0" presId="urn:microsoft.com/office/officeart/2005/8/layout/vList5"/>
    <dgm:cxn modelId="{F547C383-DECF-4AA7-9648-55AA6CABA6DE}" type="presOf" srcId="{A9E2550A-B23E-4C4E-BBD5-64B6C3CFC4C2}" destId="{841E8091-8160-446A-9384-989DD3D746F0}" srcOrd="0" destOrd="0" presId="urn:microsoft.com/office/officeart/2005/8/layout/vList5"/>
    <dgm:cxn modelId="{0A765788-CB63-468B-8460-0FDC34244000}" srcId="{5441A205-3F94-4FC7-817F-C03CB728382E}" destId="{0151A759-FE30-4810-BA76-A8BC3A891E1A}" srcOrd="1" destOrd="0" parTransId="{21840C2F-7CEE-4B04-A3B5-4E95EA5E9980}" sibTransId="{01D40FA3-D971-468C-9B43-62B057013B46}"/>
    <dgm:cxn modelId="{984E2D92-21B1-4558-A749-B11869F23AC5}" srcId="{CA953208-2137-40DF-94BB-CA925348C0E3}" destId="{79C8847B-FFA4-44B9-8518-31966EA2FC4D}" srcOrd="0" destOrd="0" parTransId="{4C960239-7804-4217-AE1B-8B8142F8E4A0}" sibTransId="{EB07B4A9-DC20-41AE-BB27-F41955090BDE}"/>
    <dgm:cxn modelId="{22685095-7A1F-485F-A753-5ECE01F6C038}" type="presOf" srcId="{F2038EAD-8E2F-44C5-BD91-F8A32BEC2D32}" destId="{DCB1B56E-5AAB-4DA2-8061-4AB2CE28F777}" srcOrd="0" destOrd="0" presId="urn:microsoft.com/office/officeart/2005/8/layout/vList5"/>
    <dgm:cxn modelId="{AA704D9F-B172-435D-B5B4-DB7E7EE328E4}" srcId="{097019F0-3382-451C-9E7F-E6741B0F9F7E}" destId="{D971612D-035E-4956-80BA-96C376DF9A0C}" srcOrd="1" destOrd="0" parTransId="{E70CFA59-535F-4D08-9EB2-4E9EACEE8F32}" sibTransId="{85BC0FB8-7A88-4CBB-85E2-D0357371EE73}"/>
    <dgm:cxn modelId="{0E997FA3-C3FA-405A-A05D-ADBCC950303A}" type="presOf" srcId="{097019F0-3382-451C-9E7F-E6741B0F9F7E}" destId="{51D06032-9DBF-4B87-B0FC-46643A8F76D3}" srcOrd="0" destOrd="0" presId="urn:microsoft.com/office/officeart/2005/8/layout/vList5"/>
    <dgm:cxn modelId="{1B75A4A4-61B6-42C4-B8AC-96B742174443}" srcId="{5441A205-3F94-4FC7-817F-C03CB728382E}" destId="{1D4EAF9C-5759-46C5-AD6B-DEA3D0CC6C2F}" srcOrd="0" destOrd="0" parTransId="{71DA31B9-BEE2-48BB-88FC-688ED9E323E9}" sibTransId="{C2445FCF-3455-4617-9AC2-7C6F9B088047}"/>
    <dgm:cxn modelId="{DBF6DCAF-2124-4AFB-8A89-D433266EC3AE}" type="presOf" srcId="{90EFBD40-D3D0-4F39-925A-811290707E25}" destId="{EF2B7CE0-1CA3-4EDE-9DC3-84E14EA4003C}" srcOrd="0" destOrd="0" presId="urn:microsoft.com/office/officeart/2005/8/layout/vList5"/>
    <dgm:cxn modelId="{11FFE2C3-CEC8-4FD8-8A1A-D4C633BBF2AB}" srcId="{9B242618-1F17-4FB4-9692-D01B1AE3E5B5}" destId="{A27D2E3B-8346-4B5B-9415-E0EB684EF86B}" srcOrd="1" destOrd="0" parTransId="{0E72C68D-8B3B-49AC-BBC2-958B2E6A9515}" sibTransId="{11D611F4-8702-463E-96D9-E4CDE9FD6350}"/>
    <dgm:cxn modelId="{A60486D0-E8E3-4FFB-A184-9F744CD5B2C6}" type="presOf" srcId="{9B242618-1F17-4FB4-9692-D01B1AE3E5B5}" destId="{E102F1D3-EC3C-405B-82EE-7C8B35002A6B}" srcOrd="0" destOrd="0" presId="urn:microsoft.com/office/officeart/2005/8/layout/vList5"/>
    <dgm:cxn modelId="{406742D2-15A0-4569-9447-F23543AF99F5}" type="presOf" srcId="{B0ECCEEC-5056-44A6-B806-8BC94DCEF820}" destId="{DA142816-E950-42E4-8C66-1ECE515E68D1}" srcOrd="0" destOrd="0" presId="urn:microsoft.com/office/officeart/2005/8/layout/vList5"/>
    <dgm:cxn modelId="{EB946BD5-B4BA-4DA4-AB30-BF40B3AD75E0}" type="presOf" srcId="{B7D81A0A-0929-4DF6-BE63-DD5280508B8E}" destId="{DA142816-E950-42E4-8C66-1ECE515E68D1}" srcOrd="0" destOrd="1" presId="urn:microsoft.com/office/officeart/2005/8/layout/vList5"/>
    <dgm:cxn modelId="{2FBB07DF-4769-4B70-A952-0F70D324985A}" srcId="{9B242618-1F17-4FB4-9692-D01B1AE3E5B5}" destId="{CA953208-2137-40DF-94BB-CA925348C0E3}" srcOrd="0" destOrd="0" parTransId="{72444092-E127-4CFE-8F93-62137A9FAFE4}" sibTransId="{19E1C09C-9927-4B60-BB92-253B623C72FF}"/>
    <dgm:cxn modelId="{0B72CBE1-8972-4EB9-8058-17C24EA5C831}" srcId="{F2038EAD-8E2F-44C5-BD91-F8A32BEC2D32}" destId="{BCA5262A-40F9-4A08-BC15-5D7AC75D1D07}" srcOrd="0" destOrd="0" parTransId="{B9DEDE77-8F55-4C51-BE36-21A520C45112}" sibTransId="{DCDDC80D-73E2-422B-A8C1-6FE0FE89363B}"/>
    <dgm:cxn modelId="{E75660E9-1408-4D18-963A-50BE478573C7}" type="presOf" srcId="{D971612D-035E-4956-80BA-96C376DF9A0C}" destId="{841E8091-8160-446A-9384-989DD3D746F0}" srcOrd="0" destOrd="1" presId="urn:microsoft.com/office/officeart/2005/8/layout/vList5"/>
    <dgm:cxn modelId="{2C4D36EA-3E5C-4E57-A166-69CC1EDD60EE}" srcId="{90EFBD40-D3D0-4F39-925A-811290707E25}" destId="{B0ECCEEC-5056-44A6-B806-8BC94DCEF820}" srcOrd="0" destOrd="0" parTransId="{790D5483-CB36-4417-8686-5DF30224E716}" sibTransId="{EA70A3CC-A165-49DF-90DB-3936E915AEC2}"/>
    <dgm:cxn modelId="{4611F7ED-CEFE-4B67-81BA-9F0B3EC685E7}" type="presOf" srcId="{BCA5262A-40F9-4A08-BC15-5D7AC75D1D07}" destId="{636E29C5-A374-4C3E-AC2E-05793811CDB4}" srcOrd="0" destOrd="0" presId="urn:microsoft.com/office/officeart/2005/8/layout/vList5"/>
    <dgm:cxn modelId="{F130C01D-C03C-4C47-896B-2320614E50B8}" type="presParOf" srcId="{E102F1D3-EC3C-405B-82EE-7C8B35002A6B}" destId="{AB607434-6A3C-4339-89B0-951277251751}" srcOrd="0" destOrd="0" presId="urn:microsoft.com/office/officeart/2005/8/layout/vList5"/>
    <dgm:cxn modelId="{348CE507-1E46-47C1-A0F9-76FCDCBE7606}" type="presParOf" srcId="{AB607434-6A3C-4339-89B0-951277251751}" destId="{9F116616-7F2A-4455-BC07-9F437CB38692}" srcOrd="0" destOrd="0" presId="urn:microsoft.com/office/officeart/2005/8/layout/vList5"/>
    <dgm:cxn modelId="{A1F8BEF7-B266-4A0B-90EC-DBB5A1B15F23}" type="presParOf" srcId="{AB607434-6A3C-4339-89B0-951277251751}" destId="{D9A9D5F7-C639-40EE-89BB-B87D654D5708}" srcOrd="1" destOrd="0" presId="urn:microsoft.com/office/officeart/2005/8/layout/vList5"/>
    <dgm:cxn modelId="{514A8F6F-3925-49C6-BB90-1F78274CF1BD}" type="presParOf" srcId="{E102F1D3-EC3C-405B-82EE-7C8B35002A6B}" destId="{19743F30-B2BB-4161-8C78-D86595006FA7}" srcOrd="1" destOrd="0" presId="urn:microsoft.com/office/officeart/2005/8/layout/vList5"/>
    <dgm:cxn modelId="{F81117BE-CC5C-4968-9CDC-4CCC10263ACA}" type="presParOf" srcId="{E102F1D3-EC3C-405B-82EE-7C8B35002A6B}" destId="{0FDB61F2-F6CB-4D12-8496-2E9298448FC0}" srcOrd="2" destOrd="0" presId="urn:microsoft.com/office/officeart/2005/8/layout/vList5"/>
    <dgm:cxn modelId="{801AE3F3-0D6D-4C2C-9993-08925C8C2038}" type="presParOf" srcId="{0FDB61F2-F6CB-4D12-8496-2E9298448FC0}" destId="{2257BB84-38F3-4814-BB2D-DA8C91972CB3}" srcOrd="0" destOrd="0" presId="urn:microsoft.com/office/officeart/2005/8/layout/vList5"/>
    <dgm:cxn modelId="{B34260B0-62DB-4876-B400-7B619DB9A12B}" type="presParOf" srcId="{0FDB61F2-F6CB-4D12-8496-2E9298448FC0}" destId="{0D960784-5FC5-41A9-B59B-161AB779602D}" srcOrd="1" destOrd="0" presId="urn:microsoft.com/office/officeart/2005/8/layout/vList5"/>
    <dgm:cxn modelId="{5AF93DD9-23B4-41EF-90A9-1315EF2F3EB9}" type="presParOf" srcId="{E102F1D3-EC3C-405B-82EE-7C8B35002A6B}" destId="{56B47EEE-F57F-4F03-8B30-C236905CB92B}" srcOrd="3" destOrd="0" presId="urn:microsoft.com/office/officeart/2005/8/layout/vList5"/>
    <dgm:cxn modelId="{204364A9-93D7-4632-92BB-B6F741F8B67C}" type="presParOf" srcId="{E102F1D3-EC3C-405B-82EE-7C8B35002A6B}" destId="{1F197C62-F963-4FE7-9380-54B831DC33EA}" srcOrd="4" destOrd="0" presId="urn:microsoft.com/office/officeart/2005/8/layout/vList5"/>
    <dgm:cxn modelId="{D9000DEB-E132-47D5-860A-FB9737C32480}" type="presParOf" srcId="{1F197C62-F963-4FE7-9380-54B831DC33EA}" destId="{DCB1B56E-5AAB-4DA2-8061-4AB2CE28F777}" srcOrd="0" destOrd="0" presId="urn:microsoft.com/office/officeart/2005/8/layout/vList5"/>
    <dgm:cxn modelId="{935ACC81-C5DB-4BBF-B900-F9EB1C72A933}" type="presParOf" srcId="{1F197C62-F963-4FE7-9380-54B831DC33EA}" destId="{636E29C5-A374-4C3E-AC2E-05793811CDB4}" srcOrd="1" destOrd="0" presId="urn:microsoft.com/office/officeart/2005/8/layout/vList5"/>
    <dgm:cxn modelId="{C5EAE563-8A72-4CFC-8E91-A1917840EBFA}" type="presParOf" srcId="{E102F1D3-EC3C-405B-82EE-7C8B35002A6B}" destId="{23F02C7E-9977-40DA-87F4-6CB81B25AAB4}" srcOrd="5" destOrd="0" presId="urn:microsoft.com/office/officeart/2005/8/layout/vList5"/>
    <dgm:cxn modelId="{E27052E0-453B-43CE-94FF-1A677848E00B}" type="presParOf" srcId="{E102F1D3-EC3C-405B-82EE-7C8B35002A6B}" destId="{E173E3EF-85FF-43D8-98CE-ADBDFC16CA13}" srcOrd="6" destOrd="0" presId="urn:microsoft.com/office/officeart/2005/8/layout/vList5"/>
    <dgm:cxn modelId="{8D6898CA-B2EF-44D4-A4A3-8205E7ABC7AA}" type="presParOf" srcId="{E173E3EF-85FF-43D8-98CE-ADBDFC16CA13}" destId="{EF2B7CE0-1CA3-4EDE-9DC3-84E14EA4003C}" srcOrd="0" destOrd="0" presId="urn:microsoft.com/office/officeart/2005/8/layout/vList5"/>
    <dgm:cxn modelId="{407FA80B-6EC6-408D-8BE4-D66397F2D9B6}" type="presParOf" srcId="{E173E3EF-85FF-43D8-98CE-ADBDFC16CA13}" destId="{DA142816-E950-42E4-8C66-1ECE515E68D1}" srcOrd="1" destOrd="0" presId="urn:microsoft.com/office/officeart/2005/8/layout/vList5"/>
    <dgm:cxn modelId="{336D6A00-E1F6-4983-BB25-4D64E2748919}" type="presParOf" srcId="{E102F1D3-EC3C-405B-82EE-7C8B35002A6B}" destId="{A8FF5DA1-B801-4B1D-A878-9A9B72F59A9F}" srcOrd="7" destOrd="0" presId="urn:microsoft.com/office/officeart/2005/8/layout/vList5"/>
    <dgm:cxn modelId="{CB709304-6333-45FB-A80D-B97672C8601E}" type="presParOf" srcId="{E102F1D3-EC3C-405B-82EE-7C8B35002A6B}" destId="{438256C9-710A-4D0E-A7A3-D80393A31E76}" srcOrd="8" destOrd="0" presId="urn:microsoft.com/office/officeart/2005/8/layout/vList5"/>
    <dgm:cxn modelId="{1D84AF56-D2EE-4536-A2B7-617497DAE016}" type="presParOf" srcId="{438256C9-710A-4D0E-A7A3-D80393A31E76}" destId="{903A4910-7450-488D-88C7-9E0AEDF00D5E}" srcOrd="0" destOrd="0" presId="urn:microsoft.com/office/officeart/2005/8/layout/vList5"/>
    <dgm:cxn modelId="{C3AA8D53-D261-48E9-802B-188B63CCCEF3}" type="presParOf" srcId="{438256C9-710A-4D0E-A7A3-D80393A31E76}" destId="{9AFF20FC-27CB-4E01-9786-A2A50D987478}" srcOrd="1" destOrd="0" presId="urn:microsoft.com/office/officeart/2005/8/layout/vList5"/>
    <dgm:cxn modelId="{2AEAABE1-6952-4359-9962-1BD29A372919}" type="presParOf" srcId="{E102F1D3-EC3C-405B-82EE-7C8B35002A6B}" destId="{E4F8A998-ACD9-4B36-8356-6EF9D1176F5F}" srcOrd="9" destOrd="0" presId="urn:microsoft.com/office/officeart/2005/8/layout/vList5"/>
    <dgm:cxn modelId="{BEAB24E1-F021-440C-B4A7-A303105CB7C7}" type="presParOf" srcId="{E102F1D3-EC3C-405B-82EE-7C8B35002A6B}" destId="{E83C1F94-06B9-4C7D-9AC9-0394F47DF7C2}" srcOrd="10" destOrd="0" presId="urn:microsoft.com/office/officeart/2005/8/layout/vList5"/>
    <dgm:cxn modelId="{B65FE236-C186-435C-B345-987621ECA51D}" type="presParOf" srcId="{E83C1F94-06B9-4C7D-9AC9-0394F47DF7C2}" destId="{51D06032-9DBF-4B87-B0FC-46643A8F76D3}" srcOrd="0" destOrd="0" presId="urn:microsoft.com/office/officeart/2005/8/layout/vList5"/>
    <dgm:cxn modelId="{1A005823-9393-41EC-ADED-8F890A21292E}" type="presParOf" srcId="{E83C1F94-06B9-4C7D-9AC9-0394F47DF7C2}" destId="{841E8091-8160-446A-9384-989DD3D746F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59287-2A15-474D-AC47-03CCE9618065}"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EDA2539-8D9A-4EBD-AB89-3DC83104AD58}">
      <dgm:prSet custT="1"/>
      <dgm:spPr/>
      <dgm:t>
        <a:bodyPr/>
        <a:lstStyle/>
        <a:p>
          <a:pPr>
            <a:lnSpc>
              <a:spcPct val="100000"/>
            </a:lnSpc>
            <a:spcAft>
              <a:spcPts val="0"/>
            </a:spcAft>
            <a:defRPr cap="all"/>
          </a:pPr>
          <a:r>
            <a:rPr lang="en-US" sz="1400" b="1" i="0" baseline="0" dirty="0">
              <a:solidFill>
                <a:schemeClr val="accent1"/>
              </a:solidFill>
            </a:rPr>
            <a:t>Citizenship</a:t>
          </a:r>
        </a:p>
        <a:p>
          <a:pPr>
            <a:lnSpc>
              <a:spcPct val="100000"/>
            </a:lnSpc>
            <a:spcAft>
              <a:spcPts val="0"/>
            </a:spcAft>
            <a:defRPr cap="all"/>
          </a:pPr>
          <a:r>
            <a:rPr lang="en-US" sz="1200" b="0" i="0" baseline="0" dirty="0">
              <a:solidFill>
                <a:schemeClr val="accent1"/>
              </a:solidFill>
            </a:rPr>
            <a:t>U.S. Citizen, NATIONAL, or</a:t>
          </a:r>
        </a:p>
        <a:p>
          <a:pPr>
            <a:lnSpc>
              <a:spcPct val="100000"/>
            </a:lnSpc>
            <a:spcAft>
              <a:spcPts val="0"/>
            </a:spcAft>
            <a:defRPr cap="all"/>
          </a:pPr>
          <a:r>
            <a:rPr lang="en-US" sz="1200" b="0" i="0" baseline="0" dirty="0">
              <a:solidFill>
                <a:schemeClr val="accent1"/>
              </a:solidFill>
            </a:rPr>
            <a:t>permanent resident</a:t>
          </a:r>
          <a:endParaRPr lang="en-US" sz="1200" dirty="0">
            <a:solidFill>
              <a:schemeClr val="accent1"/>
            </a:solidFill>
          </a:endParaRPr>
        </a:p>
      </dgm:t>
    </dgm:pt>
    <dgm:pt modelId="{D2B4100B-E45E-4BFA-AD37-B9DF68816742}" type="parTrans" cxnId="{10D8DBAC-CB2D-49ED-B238-C3DD00B08874}">
      <dgm:prSet/>
      <dgm:spPr/>
      <dgm:t>
        <a:bodyPr/>
        <a:lstStyle/>
        <a:p>
          <a:endParaRPr lang="en-US"/>
        </a:p>
      </dgm:t>
    </dgm:pt>
    <dgm:pt modelId="{4342EDFE-5BF3-4887-AAFD-CDE924E3D897}" type="sibTrans" cxnId="{10D8DBAC-CB2D-49ED-B238-C3DD00B08874}">
      <dgm:prSet/>
      <dgm:spPr/>
      <dgm:t>
        <a:bodyPr/>
        <a:lstStyle/>
        <a:p>
          <a:endParaRPr lang="en-US"/>
        </a:p>
      </dgm:t>
    </dgm:pt>
    <dgm:pt modelId="{F680AB00-8B81-4796-9805-89ABDA26536B}">
      <dgm:prSet custT="1"/>
      <dgm:spPr/>
      <dgm:t>
        <a:bodyPr/>
        <a:lstStyle/>
        <a:p>
          <a:pPr>
            <a:lnSpc>
              <a:spcPct val="100000"/>
            </a:lnSpc>
            <a:spcAft>
              <a:spcPts val="0"/>
            </a:spcAft>
            <a:defRPr cap="all"/>
          </a:pPr>
          <a:r>
            <a:rPr lang="en-US" sz="1400" b="1" dirty="0">
              <a:solidFill>
                <a:schemeClr val="accent2">
                  <a:lumMod val="50000"/>
                </a:schemeClr>
              </a:solidFill>
            </a:rPr>
            <a:t>EDUCATION</a:t>
          </a:r>
        </a:p>
        <a:p>
          <a:pPr>
            <a:lnSpc>
              <a:spcPct val="100000"/>
            </a:lnSpc>
            <a:spcAft>
              <a:spcPts val="0"/>
            </a:spcAft>
            <a:defRPr cap="all"/>
          </a:pPr>
          <a:r>
            <a:rPr lang="en-US" sz="1200" dirty="0">
              <a:solidFill>
                <a:schemeClr val="accent2">
                  <a:lumMod val="50000"/>
                </a:schemeClr>
              </a:solidFill>
            </a:rPr>
            <a:t>Doctoral Degree</a:t>
          </a:r>
        </a:p>
        <a:p>
          <a:pPr>
            <a:lnSpc>
              <a:spcPct val="100000"/>
            </a:lnSpc>
            <a:spcAft>
              <a:spcPts val="0"/>
            </a:spcAft>
            <a:defRPr cap="all"/>
          </a:pPr>
          <a:r>
            <a:rPr lang="en-US" sz="1200" dirty="0">
              <a:solidFill>
                <a:schemeClr val="accent2">
                  <a:lumMod val="50000"/>
                </a:schemeClr>
              </a:solidFill>
            </a:rPr>
            <a:t>(few exceptions)</a:t>
          </a:r>
        </a:p>
      </dgm:t>
    </dgm:pt>
    <dgm:pt modelId="{782D198D-2D1D-450E-8070-26103280E5E0}" type="parTrans" cxnId="{F0323E11-53A4-4335-90CB-1C852A6646AE}">
      <dgm:prSet/>
      <dgm:spPr/>
      <dgm:t>
        <a:bodyPr/>
        <a:lstStyle/>
        <a:p>
          <a:endParaRPr lang="en-US"/>
        </a:p>
      </dgm:t>
    </dgm:pt>
    <dgm:pt modelId="{64A262CD-C259-4189-9BA4-C809A149FF03}" type="sibTrans" cxnId="{F0323E11-53A4-4335-90CB-1C852A6646AE}">
      <dgm:prSet/>
      <dgm:spPr/>
      <dgm:t>
        <a:bodyPr/>
        <a:lstStyle/>
        <a:p>
          <a:endParaRPr lang="en-US"/>
        </a:p>
      </dgm:t>
    </dgm:pt>
    <dgm:pt modelId="{811ABC10-B4C1-484A-BC23-8184FD1C60B2}">
      <dgm:prSet custT="1"/>
      <dgm:spPr/>
      <dgm:t>
        <a:bodyPr/>
        <a:lstStyle/>
        <a:p>
          <a:pPr>
            <a:lnSpc>
              <a:spcPct val="100000"/>
            </a:lnSpc>
            <a:spcAft>
              <a:spcPts val="0"/>
            </a:spcAft>
            <a:defRPr cap="all"/>
          </a:pPr>
          <a:r>
            <a:rPr lang="en-US" sz="1400" b="1" i="0" baseline="0" dirty="0">
              <a:solidFill>
                <a:schemeClr val="accent3"/>
              </a:solidFill>
            </a:rPr>
            <a:t>Educational Loan Debt</a:t>
          </a:r>
        </a:p>
        <a:p>
          <a:pPr>
            <a:lnSpc>
              <a:spcPct val="100000"/>
            </a:lnSpc>
            <a:spcAft>
              <a:spcPts val="0"/>
            </a:spcAft>
            <a:defRPr cap="all"/>
          </a:pPr>
          <a:r>
            <a:rPr lang="en-US" sz="1200" b="0" i="0" baseline="0" dirty="0">
              <a:solidFill>
                <a:schemeClr val="accent3"/>
              </a:solidFill>
            </a:rPr>
            <a:t>At least 20% of</a:t>
          </a:r>
        </a:p>
        <a:p>
          <a:pPr>
            <a:lnSpc>
              <a:spcPct val="100000"/>
            </a:lnSpc>
            <a:spcAft>
              <a:spcPts val="0"/>
            </a:spcAft>
            <a:defRPr cap="all"/>
          </a:pPr>
          <a:r>
            <a:rPr lang="en-US" sz="1200" b="0" i="0" baseline="0" dirty="0">
              <a:solidFill>
                <a:schemeClr val="accent3"/>
              </a:solidFill>
            </a:rPr>
            <a:t>annual base income</a:t>
          </a:r>
          <a:endParaRPr lang="en-US" sz="1200" dirty="0">
            <a:solidFill>
              <a:schemeClr val="accent3"/>
            </a:solidFill>
          </a:endParaRPr>
        </a:p>
      </dgm:t>
    </dgm:pt>
    <dgm:pt modelId="{6C0F2921-CC4A-4517-B351-53EC2FAF0A7F}" type="parTrans" cxnId="{A371DC67-1065-4A1F-95D7-3DC05B61FB1A}">
      <dgm:prSet/>
      <dgm:spPr/>
      <dgm:t>
        <a:bodyPr/>
        <a:lstStyle/>
        <a:p>
          <a:endParaRPr lang="en-US"/>
        </a:p>
      </dgm:t>
    </dgm:pt>
    <dgm:pt modelId="{546EE80F-11C9-418E-82DD-D58BB53D8B2F}" type="sibTrans" cxnId="{A371DC67-1065-4A1F-95D7-3DC05B61FB1A}">
      <dgm:prSet/>
      <dgm:spPr/>
      <dgm:t>
        <a:bodyPr/>
        <a:lstStyle/>
        <a:p>
          <a:endParaRPr lang="en-US"/>
        </a:p>
      </dgm:t>
    </dgm:pt>
    <dgm:pt modelId="{23EF692B-79BE-4F57-BA06-BEA91B6D060D}">
      <dgm:prSet custT="1"/>
      <dgm:spPr/>
      <dgm:t>
        <a:bodyPr/>
        <a:lstStyle/>
        <a:p>
          <a:pPr>
            <a:lnSpc>
              <a:spcPct val="100000"/>
            </a:lnSpc>
            <a:spcAft>
              <a:spcPts val="0"/>
            </a:spcAft>
            <a:defRPr cap="all"/>
          </a:pPr>
          <a:r>
            <a:rPr lang="en-US" sz="1400" b="1" dirty="0">
              <a:solidFill>
                <a:schemeClr val="accent4"/>
              </a:solidFill>
            </a:rPr>
            <a:t>Research Funding</a:t>
          </a:r>
        </a:p>
        <a:p>
          <a:pPr>
            <a:lnSpc>
              <a:spcPct val="100000"/>
            </a:lnSpc>
            <a:spcAft>
              <a:spcPts val="0"/>
            </a:spcAft>
            <a:defRPr cap="all"/>
          </a:pPr>
          <a:r>
            <a:rPr lang="en-US" sz="1200" dirty="0">
              <a:solidFill>
                <a:schemeClr val="accent4"/>
              </a:solidFill>
            </a:rPr>
            <a:t>Domestic nonprofit, university, or government</a:t>
          </a:r>
        </a:p>
        <a:p>
          <a:pPr>
            <a:lnSpc>
              <a:spcPct val="100000"/>
            </a:lnSpc>
            <a:spcAft>
              <a:spcPts val="0"/>
            </a:spcAft>
            <a:defRPr cap="all"/>
          </a:pPr>
          <a:r>
            <a:rPr lang="en-US" sz="1200" b="1" dirty="0">
              <a:solidFill>
                <a:schemeClr val="accent4"/>
              </a:solidFill>
            </a:rPr>
            <a:t>NIH grant support</a:t>
          </a:r>
        </a:p>
        <a:p>
          <a:pPr>
            <a:lnSpc>
              <a:spcPct val="100000"/>
            </a:lnSpc>
            <a:spcAft>
              <a:spcPts val="0"/>
            </a:spcAft>
            <a:defRPr cap="all"/>
          </a:pPr>
          <a:r>
            <a:rPr lang="en-US" sz="1200" b="1" dirty="0">
              <a:solidFill>
                <a:schemeClr val="accent4"/>
              </a:solidFill>
            </a:rPr>
            <a:t>NOT required</a:t>
          </a:r>
        </a:p>
      </dgm:t>
    </dgm:pt>
    <dgm:pt modelId="{05596ABC-441A-4AD3-9B9F-6DFD5E194900}" type="parTrans" cxnId="{45880B76-EB69-4330-8913-366680194986}">
      <dgm:prSet/>
      <dgm:spPr/>
      <dgm:t>
        <a:bodyPr/>
        <a:lstStyle/>
        <a:p>
          <a:endParaRPr lang="en-US"/>
        </a:p>
      </dgm:t>
    </dgm:pt>
    <dgm:pt modelId="{570ED1B1-B3DB-49B5-A5B0-D58650F44994}" type="sibTrans" cxnId="{45880B76-EB69-4330-8913-366680194986}">
      <dgm:prSet/>
      <dgm:spPr/>
      <dgm:t>
        <a:bodyPr/>
        <a:lstStyle/>
        <a:p>
          <a:endParaRPr lang="en-US"/>
        </a:p>
      </dgm:t>
    </dgm:pt>
    <dgm:pt modelId="{3D579246-7408-42F2-8513-73D633EC593B}">
      <dgm:prSet custT="1"/>
      <dgm:spPr/>
      <dgm:t>
        <a:bodyPr/>
        <a:lstStyle/>
        <a:p>
          <a:pPr>
            <a:lnSpc>
              <a:spcPct val="100000"/>
            </a:lnSpc>
            <a:spcAft>
              <a:spcPts val="0"/>
            </a:spcAft>
            <a:defRPr cap="all"/>
          </a:pPr>
          <a:r>
            <a:rPr lang="en-US" sz="1400" b="1" i="0" baseline="0" dirty="0">
              <a:solidFill>
                <a:schemeClr val="accent5"/>
              </a:solidFill>
            </a:rPr>
            <a:t>Research Time</a:t>
          </a:r>
        </a:p>
        <a:p>
          <a:pPr>
            <a:lnSpc>
              <a:spcPct val="100000"/>
            </a:lnSpc>
            <a:spcAft>
              <a:spcPts val="0"/>
            </a:spcAft>
            <a:defRPr cap="all"/>
          </a:pPr>
          <a:r>
            <a:rPr lang="en-US" sz="1200" b="0" i="0" baseline="0" dirty="0">
              <a:solidFill>
                <a:schemeClr val="accent5"/>
              </a:solidFill>
            </a:rPr>
            <a:t>At least 20 hours/week of qualified research</a:t>
          </a:r>
          <a:endParaRPr lang="en-US" sz="1200" dirty="0">
            <a:solidFill>
              <a:schemeClr val="accent5"/>
            </a:solidFill>
          </a:endParaRPr>
        </a:p>
      </dgm:t>
    </dgm:pt>
    <dgm:pt modelId="{0F5B2D1E-AE99-4698-BA5C-4BB420E670EE}" type="parTrans" cxnId="{2A60BC0B-E263-4432-A7E1-2091FE2AD2B6}">
      <dgm:prSet/>
      <dgm:spPr/>
      <dgm:t>
        <a:bodyPr/>
        <a:lstStyle/>
        <a:p>
          <a:endParaRPr lang="en-US"/>
        </a:p>
      </dgm:t>
    </dgm:pt>
    <dgm:pt modelId="{A56B4F5B-B00E-4969-A7A1-10F6ACBB365C}" type="sibTrans" cxnId="{2A60BC0B-E263-4432-A7E1-2091FE2AD2B6}">
      <dgm:prSet/>
      <dgm:spPr/>
      <dgm:t>
        <a:bodyPr/>
        <a:lstStyle/>
        <a:p>
          <a:endParaRPr lang="en-US"/>
        </a:p>
      </dgm:t>
    </dgm:pt>
    <dgm:pt modelId="{ABA47EC5-FB2E-4A39-BD82-2594D984DA3F}" type="pres">
      <dgm:prSet presAssocID="{C0A59287-2A15-474D-AC47-03CCE9618065}" presName="root" presStyleCnt="0">
        <dgm:presLayoutVars>
          <dgm:dir/>
          <dgm:resizeHandles val="exact"/>
        </dgm:presLayoutVars>
      </dgm:prSet>
      <dgm:spPr/>
    </dgm:pt>
    <dgm:pt modelId="{B9ABBDD2-4980-4F5E-9C2C-A9F7526715E9}" type="pres">
      <dgm:prSet presAssocID="{AEDA2539-8D9A-4EBD-AB89-3DC83104AD58}" presName="compNode" presStyleCnt="0"/>
      <dgm:spPr/>
    </dgm:pt>
    <dgm:pt modelId="{211EBB25-57F6-4440-8D51-DEB9FDBBDCCF}" type="pres">
      <dgm:prSet presAssocID="{AEDA2539-8D9A-4EBD-AB89-3DC83104AD58}" presName="iconBgRect" presStyleLbl="bgShp" presStyleIdx="0" presStyleCnt="5"/>
      <dgm:spPr>
        <a:prstGeom prst="round2DiagRect">
          <a:avLst>
            <a:gd name="adj1" fmla="val 29727"/>
            <a:gd name="adj2" fmla="val 0"/>
          </a:avLst>
        </a:prstGeom>
        <a:solidFill>
          <a:schemeClr val="accent1"/>
        </a:solidFill>
      </dgm:spPr>
    </dgm:pt>
    <dgm:pt modelId="{62D8191F-5761-4C88-9506-908480280C23}" type="pres">
      <dgm:prSet presAssocID="{AEDA2539-8D9A-4EBD-AB89-3DC83104AD58}" presName="iconRect" presStyleLbl="node1" presStyleIdx="0" presStyleCnt="5" custScaleX="146410"/>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7000" b="-7000"/>
          </a:stretch>
        </a:blipFill>
        <a:ln>
          <a:noFill/>
        </a:ln>
      </dgm:spPr>
    </dgm:pt>
    <dgm:pt modelId="{42ADCC85-418B-49A2-A2C0-83B8BC2F4299}" type="pres">
      <dgm:prSet presAssocID="{AEDA2539-8D9A-4EBD-AB89-3DC83104AD58}" presName="spaceRect" presStyleCnt="0"/>
      <dgm:spPr/>
    </dgm:pt>
    <dgm:pt modelId="{602EF0F4-CF36-4339-AB0C-26B2089D1559}" type="pres">
      <dgm:prSet presAssocID="{AEDA2539-8D9A-4EBD-AB89-3DC83104AD58}" presName="textRect" presStyleLbl="revTx" presStyleIdx="0" presStyleCnt="5">
        <dgm:presLayoutVars>
          <dgm:chMax val="1"/>
          <dgm:chPref val="1"/>
        </dgm:presLayoutVars>
      </dgm:prSet>
      <dgm:spPr/>
    </dgm:pt>
    <dgm:pt modelId="{F25DE6DA-D0FB-4E4B-8336-49D3858C1A96}" type="pres">
      <dgm:prSet presAssocID="{4342EDFE-5BF3-4887-AAFD-CDE924E3D897}" presName="sibTrans" presStyleCnt="0"/>
      <dgm:spPr/>
    </dgm:pt>
    <dgm:pt modelId="{BD3F0680-3BAB-458A-90AD-5EB7E8ECAF25}" type="pres">
      <dgm:prSet presAssocID="{F680AB00-8B81-4796-9805-89ABDA26536B}" presName="compNode" presStyleCnt="0"/>
      <dgm:spPr/>
    </dgm:pt>
    <dgm:pt modelId="{71A5E13D-038D-4B73-AFDD-36426D069ED2}" type="pres">
      <dgm:prSet presAssocID="{F680AB00-8B81-4796-9805-89ABDA26536B}" presName="iconBgRect" presStyleLbl="bgShp" presStyleIdx="1" presStyleCnt="5"/>
      <dgm:spPr>
        <a:prstGeom prst="round2DiagRect">
          <a:avLst>
            <a:gd name="adj1" fmla="val 29727"/>
            <a:gd name="adj2" fmla="val 0"/>
          </a:avLst>
        </a:prstGeom>
        <a:solidFill>
          <a:schemeClr val="accent2"/>
        </a:solidFill>
      </dgm:spPr>
    </dgm:pt>
    <dgm:pt modelId="{0245AA96-5A80-41DC-A513-44F576810DDF}" type="pres">
      <dgm:prSet presAssocID="{F680AB00-8B81-4796-9805-89ABDA26536B}" presName="iconRect" presStyleLbl="node1" presStyleIdx="1" presStyleCnt="5" custScaleX="146410"/>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dgm:spPr>
      <dgm:extLst>
        <a:ext uri="{E40237B7-FDA0-4F09-8148-C483321AD2D9}">
          <dgm14:cNvPr xmlns:dgm14="http://schemas.microsoft.com/office/drawing/2010/diagram" id="0" name="" descr="Diploma"/>
        </a:ext>
      </dgm:extLst>
    </dgm:pt>
    <dgm:pt modelId="{961B9E7F-92EF-47BE-B665-CF872D4CB9A5}" type="pres">
      <dgm:prSet presAssocID="{F680AB00-8B81-4796-9805-89ABDA26536B}" presName="spaceRect" presStyleCnt="0"/>
      <dgm:spPr/>
    </dgm:pt>
    <dgm:pt modelId="{6CFB9C0C-6F67-4A65-BA02-05A1959EEC36}" type="pres">
      <dgm:prSet presAssocID="{F680AB00-8B81-4796-9805-89ABDA26536B}" presName="textRect" presStyleLbl="revTx" presStyleIdx="1" presStyleCnt="5">
        <dgm:presLayoutVars>
          <dgm:chMax val="1"/>
          <dgm:chPref val="1"/>
        </dgm:presLayoutVars>
      </dgm:prSet>
      <dgm:spPr/>
    </dgm:pt>
    <dgm:pt modelId="{9003116F-15C8-452C-BC8F-D2747D303D82}" type="pres">
      <dgm:prSet presAssocID="{64A262CD-C259-4189-9BA4-C809A149FF03}" presName="sibTrans" presStyleCnt="0"/>
      <dgm:spPr/>
    </dgm:pt>
    <dgm:pt modelId="{CDE11A55-9BD5-44C1-8959-67F13E62090F}" type="pres">
      <dgm:prSet presAssocID="{811ABC10-B4C1-484A-BC23-8184FD1C60B2}" presName="compNode" presStyleCnt="0"/>
      <dgm:spPr/>
    </dgm:pt>
    <dgm:pt modelId="{E40E70A6-33A8-4264-A187-6693ABDDC161}" type="pres">
      <dgm:prSet presAssocID="{811ABC10-B4C1-484A-BC23-8184FD1C60B2}" presName="iconBgRect" presStyleLbl="bgShp" presStyleIdx="2" presStyleCnt="5"/>
      <dgm:spPr>
        <a:prstGeom prst="round2DiagRect">
          <a:avLst>
            <a:gd name="adj1" fmla="val 29727"/>
            <a:gd name="adj2" fmla="val 0"/>
          </a:avLst>
        </a:prstGeom>
        <a:solidFill>
          <a:schemeClr val="accent3"/>
        </a:solidFill>
      </dgm:spPr>
    </dgm:pt>
    <dgm:pt modelId="{1FACAF22-91F4-41D3-A227-B9F4A1F5424D}" type="pres">
      <dgm:prSet presAssocID="{811ABC10-B4C1-484A-BC23-8184FD1C60B2}" presName="iconRect" presStyleLbl="node1" presStyleIdx="2" presStyleCnt="5" custScaleX="13310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17000" b="-17000"/>
          </a:stretch>
        </a:blipFill>
      </dgm:spPr>
      <dgm:extLst>
        <a:ext uri="{E40237B7-FDA0-4F09-8148-C483321AD2D9}">
          <dgm14:cNvPr xmlns:dgm14="http://schemas.microsoft.com/office/drawing/2010/diagram" id="0" name="" descr="Money"/>
        </a:ext>
      </dgm:extLst>
    </dgm:pt>
    <dgm:pt modelId="{A35F5A90-D4D4-4ADA-B497-FF3DA102910E}" type="pres">
      <dgm:prSet presAssocID="{811ABC10-B4C1-484A-BC23-8184FD1C60B2}" presName="spaceRect" presStyleCnt="0"/>
      <dgm:spPr/>
    </dgm:pt>
    <dgm:pt modelId="{6D2980FC-391A-4453-A291-946331CB99B5}" type="pres">
      <dgm:prSet presAssocID="{811ABC10-B4C1-484A-BC23-8184FD1C60B2}" presName="textRect" presStyleLbl="revTx" presStyleIdx="2" presStyleCnt="5" custScaleX="110959">
        <dgm:presLayoutVars>
          <dgm:chMax val="1"/>
          <dgm:chPref val="1"/>
        </dgm:presLayoutVars>
      </dgm:prSet>
      <dgm:spPr/>
    </dgm:pt>
    <dgm:pt modelId="{BB991B5E-2DBE-4CDF-971E-B4F880E0F7FE}" type="pres">
      <dgm:prSet presAssocID="{546EE80F-11C9-418E-82DD-D58BB53D8B2F}" presName="sibTrans" presStyleCnt="0"/>
      <dgm:spPr/>
    </dgm:pt>
    <dgm:pt modelId="{C00BB833-FA01-45B8-A0BE-0D9BE55C81DB}" type="pres">
      <dgm:prSet presAssocID="{23EF692B-79BE-4F57-BA06-BEA91B6D060D}" presName="compNode" presStyleCnt="0"/>
      <dgm:spPr/>
    </dgm:pt>
    <dgm:pt modelId="{BF16F04D-B73F-4D64-A52C-8DBCFA29C277}" type="pres">
      <dgm:prSet presAssocID="{23EF692B-79BE-4F57-BA06-BEA91B6D060D}" presName="iconBgRect" presStyleLbl="bgShp" presStyleIdx="3" presStyleCnt="5"/>
      <dgm:spPr>
        <a:prstGeom prst="round2DiagRect">
          <a:avLst>
            <a:gd name="adj1" fmla="val 29727"/>
            <a:gd name="adj2" fmla="val 0"/>
          </a:avLst>
        </a:prstGeom>
        <a:solidFill>
          <a:schemeClr val="accent4"/>
        </a:solidFill>
      </dgm:spPr>
    </dgm:pt>
    <dgm:pt modelId="{4AFC9E17-38C4-4C87-9CBE-48A7869F061A}" type="pres">
      <dgm:prSet presAssocID="{23EF692B-79BE-4F57-BA06-BEA91B6D060D}" presName="iconRect" presStyleLbl="node1" presStyleIdx="3" presStyleCnt="5" custScaleX="133100" custScaleY="121000"/>
      <dgm:spPr>
        <a:blipFill>
          <a:blip xmlns:r="http://schemas.openxmlformats.org/officeDocument/2006/relationships"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t="-5000" b="-5000"/>
          </a:stretch>
        </a:blipFill>
      </dgm:spPr>
    </dgm:pt>
    <dgm:pt modelId="{44EFAB2E-6CDF-4B61-9996-7133F1CE511A}" type="pres">
      <dgm:prSet presAssocID="{23EF692B-79BE-4F57-BA06-BEA91B6D060D}" presName="spaceRect" presStyleCnt="0"/>
      <dgm:spPr/>
    </dgm:pt>
    <dgm:pt modelId="{0AC9CFF0-5568-4903-ADE5-00B92EDAC241}" type="pres">
      <dgm:prSet presAssocID="{23EF692B-79BE-4F57-BA06-BEA91B6D060D}" presName="textRect" presStyleLbl="revTx" presStyleIdx="3" presStyleCnt="5" custScaleX="117788">
        <dgm:presLayoutVars>
          <dgm:chMax val="1"/>
          <dgm:chPref val="1"/>
        </dgm:presLayoutVars>
      </dgm:prSet>
      <dgm:spPr/>
    </dgm:pt>
    <dgm:pt modelId="{E7267929-1D63-408B-A641-95ACE3F2D12B}" type="pres">
      <dgm:prSet presAssocID="{570ED1B1-B3DB-49B5-A5B0-D58650F44994}" presName="sibTrans" presStyleCnt="0"/>
      <dgm:spPr/>
    </dgm:pt>
    <dgm:pt modelId="{155279A1-281D-48BB-B327-7DAA8E1B648D}" type="pres">
      <dgm:prSet presAssocID="{3D579246-7408-42F2-8513-73D633EC593B}" presName="compNode" presStyleCnt="0"/>
      <dgm:spPr/>
    </dgm:pt>
    <dgm:pt modelId="{A302C3A9-E346-49CC-BB56-49252A9059FA}" type="pres">
      <dgm:prSet presAssocID="{3D579246-7408-42F2-8513-73D633EC593B}" presName="iconBgRect" presStyleLbl="bgShp" presStyleIdx="4" presStyleCnt="5"/>
      <dgm:spPr>
        <a:prstGeom prst="round2DiagRect">
          <a:avLst>
            <a:gd name="adj1" fmla="val 29727"/>
            <a:gd name="adj2" fmla="val 0"/>
          </a:avLst>
        </a:prstGeom>
        <a:solidFill>
          <a:schemeClr val="accent5"/>
        </a:solidFill>
      </dgm:spPr>
    </dgm:pt>
    <dgm:pt modelId="{32E657E0-77B4-4D8F-A27B-72D35C31FA74}" type="pres">
      <dgm:prSet presAssocID="{3D579246-7408-42F2-8513-73D633EC593B}" presName="iconRect" presStyleLbl="node1" presStyleIdx="4" presStyleCnt="5" custScaleX="133100" custScaleY="11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dgm:spPr>
      <dgm:extLst>
        <a:ext uri="{E40237B7-FDA0-4F09-8148-C483321AD2D9}">
          <dgm14:cNvPr xmlns:dgm14="http://schemas.microsoft.com/office/drawing/2010/diagram" id="0" name="" descr="Clock"/>
        </a:ext>
      </dgm:extLst>
    </dgm:pt>
    <dgm:pt modelId="{D966E1D4-7072-4CD7-B454-71F38C959465}" type="pres">
      <dgm:prSet presAssocID="{3D579246-7408-42F2-8513-73D633EC593B}" presName="spaceRect" presStyleCnt="0"/>
      <dgm:spPr/>
    </dgm:pt>
    <dgm:pt modelId="{9C99D5BD-8A1C-47CC-AC25-0D627BB5074A}" type="pres">
      <dgm:prSet presAssocID="{3D579246-7408-42F2-8513-73D633EC593B}" presName="textRect" presStyleLbl="revTx" presStyleIdx="4" presStyleCnt="5">
        <dgm:presLayoutVars>
          <dgm:chMax val="1"/>
          <dgm:chPref val="1"/>
        </dgm:presLayoutVars>
      </dgm:prSet>
      <dgm:spPr/>
    </dgm:pt>
  </dgm:ptLst>
  <dgm:cxnLst>
    <dgm:cxn modelId="{2A60BC0B-E263-4432-A7E1-2091FE2AD2B6}" srcId="{C0A59287-2A15-474D-AC47-03CCE9618065}" destId="{3D579246-7408-42F2-8513-73D633EC593B}" srcOrd="4" destOrd="0" parTransId="{0F5B2D1E-AE99-4698-BA5C-4BB420E670EE}" sibTransId="{A56B4F5B-B00E-4969-A7A1-10F6ACBB365C}"/>
    <dgm:cxn modelId="{5E885410-384C-4ABD-A54B-074118274AB8}" type="presOf" srcId="{C0A59287-2A15-474D-AC47-03CCE9618065}" destId="{ABA47EC5-FB2E-4A39-BD82-2594D984DA3F}" srcOrd="0" destOrd="0" presId="urn:microsoft.com/office/officeart/2018/5/layout/IconLeafLabelList"/>
    <dgm:cxn modelId="{F0323E11-53A4-4335-90CB-1C852A6646AE}" srcId="{C0A59287-2A15-474D-AC47-03CCE9618065}" destId="{F680AB00-8B81-4796-9805-89ABDA26536B}" srcOrd="1" destOrd="0" parTransId="{782D198D-2D1D-450E-8070-26103280E5E0}" sibTransId="{64A262CD-C259-4189-9BA4-C809A149FF03}"/>
    <dgm:cxn modelId="{E3F05D26-E44A-4120-BC20-F96F0F9C2489}" type="presOf" srcId="{23EF692B-79BE-4F57-BA06-BEA91B6D060D}" destId="{0AC9CFF0-5568-4903-ADE5-00B92EDAC241}" srcOrd="0" destOrd="0" presId="urn:microsoft.com/office/officeart/2018/5/layout/IconLeafLabelList"/>
    <dgm:cxn modelId="{04A4F33B-28B0-4CE5-B32C-74DB6072C7AA}" type="presOf" srcId="{F680AB00-8B81-4796-9805-89ABDA26536B}" destId="{6CFB9C0C-6F67-4A65-BA02-05A1959EEC36}" srcOrd="0" destOrd="0" presId="urn:microsoft.com/office/officeart/2018/5/layout/IconLeafLabelList"/>
    <dgm:cxn modelId="{446FA95C-ABCD-45DB-8FFF-B3177ACD2740}" type="presOf" srcId="{811ABC10-B4C1-484A-BC23-8184FD1C60B2}" destId="{6D2980FC-391A-4453-A291-946331CB99B5}" srcOrd="0" destOrd="0" presId="urn:microsoft.com/office/officeart/2018/5/layout/IconLeafLabelList"/>
    <dgm:cxn modelId="{A371DC67-1065-4A1F-95D7-3DC05B61FB1A}" srcId="{C0A59287-2A15-474D-AC47-03CCE9618065}" destId="{811ABC10-B4C1-484A-BC23-8184FD1C60B2}" srcOrd="2" destOrd="0" parTransId="{6C0F2921-CC4A-4517-B351-53EC2FAF0A7F}" sibTransId="{546EE80F-11C9-418E-82DD-D58BB53D8B2F}"/>
    <dgm:cxn modelId="{45880B76-EB69-4330-8913-366680194986}" srcId="{C0A59287-2A15-474D-AC47-03CCE9618065}" destId="{23EF692B-79BE-4F57-BA06-BEA91B6D060D}" srcOrd="3" destOrd="0" parTransId="{05596ABC-441A-4AD3-9B9F-6DFD5E194900}" sibTransId="{570ED1B1-B3DB-49B5-A5B0-D58650F44994}"/>
    <dgm:cxn modelId="{10D8DBAC-CB2D-49ED-B238-C3DD00B08874}" srcId="{C0A59287-2A15-474D-AC47-03CCE9618065}" destId="{AEDA2539-8D9A-4EBD-AB89-3DC83104AD58}" srcOrd="0" destOrd="0" parTransId="{D2B4100B-E45E-4BFA-AD37-B9DF68816742}" sibTransId="{4342EDFE-5BF3-4887-AAFD-CDE924E3D897}"/>
    <dgm:cxn modelId="{563E65B8-BA07-424F-BEA2-34DC0674693A}" type="presOf" srcId="{AEDA2539-8D9A-4EBD-AB89-3DC83104AD58}" destId="{602EF0F4-CF36-4339-AB0C-26B2089D1559}" srcOrd="0" destOrd="0" presId="urn:microsoft.com/office/officeart/2018/5/layout/IconLeafLabelList"/>
    <dgm:cxn modelId="{C0913DBE-24FD-440F-A55E-56C10D1AE9F5}" type="presOf" srcId="{3D579246-7408-42F2-8513-73D633EC593B}" destId="{9C99D5BD-8A1C-47CC-AC25-0D627BB5074A}" srcOrd="0" destOrd="0" presId="urn:microsoft.com/office/officeart/2018/5/layout/IconLeafLabelList"/>
    <dgm:cxn modelId="{5D646DAE-C738-406A-BDB3-DAB095B6EF6E}" type="presParOf" srcId="{ABA47EC5-FB2E-4A39-BD82-2594D984DA3F}" destId="{B9ABBDD2-4980-4F5E-9C2C-A9F7526715E9}" srcOrd="0" destOrd="0" presId="urn:microsoft.com/office/officeart/2018/5/layout/IconLeafLabelList"/>
    <dgm:cxn modelId="{AAB713D0-46DF-42D1-A2EE-DA049B2D2EED}" type="presParOf" srcId="{B9ABBDD2-4980-4F5E-9C2C-A9F7526715E9}" destId="{211EBB25-57F6-4440-8D51-DEB9FDBBDCCF}" srcOrd="0" destOrd="0" presId="urn:microsoft.com/office/officeart/2018/5/layout/IconLeafLabelList"/>
    <dgm:cxn modelId="{EAB604D2-080C-4BF5-83E9-6DEBA8282E53}" type="presParOf" srcId="{B9ABBDD2-4980-4F5E-9C2C-A9F7526715E9}" destId="{62D8191F-5761-4C88-9506-908480280C23}" srcOrd="1" destOrd="0" presId="urn:microsoft.com/office/officeart/2018/5/layout/IconLeafLabelList"/>
    <dgm:cxn modelId="{4011149B-A7E1-402B-A238-BF379332E47F}" type="presParOf" srcId="{B9ABBDD2-4980-4F5E-9C2C-A9F7526715E9}" destId="{42ADCC85-418B-49A2-A2C0-83B8BC2F4299}" srcOrd="2" destOrd="0" presId="urn:microsoft.com/office/officeart/2018/5/layout/IconLeafLabelList"/>
    <dgm:cxn modelId="{7896D245-76E9-45A2-A63D-E77E5FCC1EB0}" type="presParOf" srcId="{B9ABBDD2-4980-4F5E-9C2C-A9F7526715E9}" destId="{602EF0F4-CF36-4339-AB0C-26B2089D1559}" srcOrd="3" destOrd="0" presId="urn:microsoft.com/office/officeart/2018/5/layout/IconLeafLabelList"/>
    <dgm:cxn modelId="{C337019F-4689-4A5F-A275-D308FB496D0F}" type="presParOf" srcId="{ABA47EC5-FB2E-4A39-BD82-2594D984DA3F}" destId="{F25DE6DA-D0FB-4E4B-8336-49D3858C1A96}" srcOrd="1" destOrd="0" presId="urn:microsoft.com/office/officeart/2018/5/layout/IconLeafLabelList"/>
    <dgm:cxn modelId="{C786CFAC-876F-48B1-B301-CBC0F8174B8F}" type="presParOf" srcId="{ABA47EC5-FB2E-4A39-BD82-2594D984DA3F}" destId="{BD3F0680-3BAB-458A-90AD-5EB7E8ECAF25}" srcOrd="2" destOrd="0" presId="urn:microsoft.com/office/officeart/2018/5/layout/IconLeafLabelList"/>
    <dgm:cxn modelId="{8C4887FC-FC8D-4F31-B4EF-01B95B6F5F01}" type="presParOf" srcId="{BD3F0680-3BAB-458A-90AD-5EB7E8ECAF25}" destId="{71A5E13D-038D-4B73-AFDD-36426D069ED2}" srcOrd="0" destOrd="0" presId="urn:microsoft.com/office/officeart/2018/5/layout/IconLeafLabelList"/>
    <dgm:cxn modelId="{A5A29792-16EF-433B-B3E6-F38654E9DC2A}" type="presParOf" srcId="{BD3F0680-3BAB-458A-90AD-5EB7E8ECAF25}" destId="{0245AA96-5A80-41DC-A513-44F576810DDF}" srcOrd="1" destOrd="0" presId="urn:microsoft.com/office/officeart/2018/5/layout/IconLeafLabelList"/>
    <dgm:cxn modelId="{BE87143E-C129-4A9D-A7C6-760D7D40EA25}" type="presParOf" srcId="{BD3F0680-3BAB-458A-90AD-5EB7E8ECAF25}" destId="{961B9E7F-92EF-47BE-B665-CF872D4CB9A5}" srcOrd="2" destOrd="0" presId="urn:microsoft.com/office/officeart/2018/5/layout/IconLeafLabelList"/>
    <dgm:cxn modelId="{B6968451-4D9A-412C-B26A-6BAB70269E15}" type="presParOf" srcId="{BD3F0680-3BAB-458A-90AD-5EB7E8ECAF25}" destId="{6CFB9C0C-6F67-4A65-BA02-05A1959EEC36}" srcOrd="3" destOrd="0" presId="urn:microsoft.com/office/officeart/2018/5/layout/IconLeafLabelList"/>
    <dgm:cxn modelId="{BB5D6F8A-2852-473D-9D50-E04A0F2E712D}" type="presParOf" srcId="{ABA47EC5-FB2E-4A39-BD82-2594D984DA3F}" destId="{9003116F-15C8-452C-BC8F-D2747D303D82}" srcOrd="3" destOrd="0" presId="urn:microsoft.com/office/officeart/2018/5/layout/IconLeafLabelList"/>
    <dgm:cxn modelId="{07CCB674-FC23-46DE-8279-1CD60E884AD4}" type="presParOf" srcId="{ABA47EC5-FB2E-4A39-BD82-2594D984DA3F}" destId="{CDE11A55-9BD5-44C1-8959-67F13E62090F}" srcOrd="4" destOrd="0" presId="urn:microsoft.com/office/officeart/2018/5/layout/IconLeafLabelList"/>
    <dgm:cxn modelId="{97719F46-44B3-4793-9F7C-003A88D94B3A}" type="presParOf" srcId="{CDE11A55-9BD5-44C1-8959-67F13E62090F}" destId="{E40E70A6-33A8-4264-A187-6693ABDDC161}" srcOrd="0" destOrd="0" presId="urn:microsoft.com/office/officeart/2018/5/layout/IconLeafLabelList"/>
    <dgm:cxn modelId="{972F8308-2F28-407A-A2B7-DF3E2B250808}" type="presParOf" srcId="{CDE11A55-9BD5-44C1-8959-67F13E62090F}" destId="{1FACAF22-91F4-41D3-A227-B9F4A1F5424D}" srcOrd="1" destOrd="0" presId="urn:microsoft.com/office/officeart/2018/5/layout/IconLeafLabelList"/>
    <dgm:cxn modelId="{44C40F30-C474-4D18-A302-96C6D4D90A1A}" type="presParOf" srcId="{CDE11A55-9BD5-44C1-8959-67F13E62090F}" destId="{A35F5A90-D4D4-4ADA-B497-FF3DA102910E}" srcOrd="2" destOrd="0" presId="urn:microsoft.com/office/officeart/2018/5/layout/IconLeafLabelList"/>
    <dgm:cxn modelId="{7A2AC18F-21A3-4EFC-B509-B2587A71FBBC}" type="presParOf" srcId="{CDE11A55-9BD5-44C1-8959-67F13E62090F}" destId="{6D2980FC-391A-4453-A291-946331CB99B5}" srcOrd="3" destOrd="0" presId="urn:microsoft.com/office/officeart/2018/5/layout/IconLeafLabelList"/>
    <dgm:cxn modelId="{3D58D363-0382-4BE4-9994-E4F55C83231C}" type="presParOf" srcId="{ABA47EC5-FB2E-4A39-BD82-2594D984DA3F}" destId="{BB991B5E-2DBE-4CDF-971E-B4F880E0F7FE}" srcOrd="5" destOrd="0" presId="urn:microsoft.com/office/officeart/2018/5/layout/IconLeafLabelList"/>
    <dgm:cxn modelId="{8388BECF-C789-49AF-99C8-F71DA34FF42A}" type="presParOf" srcId="{ABA47EC5-FB2E-4A39-BD82-2594D984DA3F}" destId="{C00BB833-FA01-45B8-A0BE-0D9BE55C81DB}" srcOrd="6" destOrd="0" presId="urn:microsoft.com/office/officeart/2018/5/layout/IconLeafLabelList"/>
    <dgm:cxn modelId="{35880F4F-D11C-4E15-89E7-93B0791C6772}" type="presParOf" srcId="{C00BB833-FA01-45B8-A0BE-0D9BE55C81DB}" destId="{BF16F04D-B73F-4D64-A52C-8DBCFA29C277}" srcOrd="0" destOrd="0" presId="urn:microsoft.com/office/officeart/2018/5/layout/IconLeafLabelList"/>
    <dgm:cxn modelId="{4E513AEC-0E56-410C-A166-DFDE1BE2605D}" type="presParOf" srcId="{C00BB833-FA01-45B8-A0BE-0D9BE55C81DB}" destId="{4AFC9E17-38C4-4C87-9CBE-48A7869F061A}" srcOrd="1" destOrd="0" presId="urn:microsoft.com/office/officeart/2018/5/layout/IconLeafLabelList"/>
    <dgm:cxn modelId="{0391CADA-F8F7-43F5-A01A-6E5EDA636A0D}" type="presParOf" srcId="{C00BB833-FA01-45B8-A0BE-0D9BE55C81DB}" destId="{44EFAB2E-6CDF-4B61-9996-7133F1CE511A}" srcOrd="2" destOrd="0" presId="urn:microsoft.com/office/officeart/2018/5/layout/IconLeafLabelList"/>
    <dgm:cxn modelId="{12AAC21A-CE2C-4823-925B-381F501DBC18}" type="presParOf" srcId="{C00BB833-FA01-45B8-A0BE-0D9BE55C81DB}" destId="{0AC9CFF0-5568-4903-ADE5-00B92EDAC241}" srcOrd="3" destOrd="0" presId="urn:microsoft.com/office/officeart/2018/5/layout/IconLeafLabelList"/>
    <dgm:cxn modelId="{A64BDFB4-F6F1-469F-A3DF-460AC7D85E95}" type="presParOf" srcId="{ABA47EC5-FB2E-4A39-BD82-2594D984DA3F}" destId="{E7267929-1D63-408B-A641-95ACE3F2D12B}" srcOrd="7" destOrd="0" presId="urn:microsoft.com/office/officeart/2018/5/layout/IconLeafLabelList"/>
    <dgm:cxn modelId="{486DDA25-FE36-4A6A-84AF-A11A43A1F014}" type="presParOf" srcId="{ABA47EC5-FB2E-4A39-BD82-2594D984DA3F}" destId="{155279A1-281D-48BB-B327-7DAA8E1B648D}" srcOrd="8" destOrd="0" presId="urn:microsoft.com/office/officeart/2018/5/layout/IconLeafLabelList"/>
    <dgm:cxn modelId="{77DDF4F5-CF26-45B2-90B4-DB3674122E8E}" type="presParOf" srcId="{155279A1-281D-48BB-B327-7DAA8E1B648D}" destId="{A302C3A9-E346-49CC-BB56-49252A9059FA}" srcOrd="0" destOrd="0" presId="urn:microsoft.com/office/officeart/2018/5/layout/IconLeafLabelList"/>
    <dgm:cxn modelId="{0992CFF5-7371-41B4-98AD-096332368D44}" type="presParOf" srcId="{155279A1-281D-48BB-B327-7DAA8E1B648D}" destId="{32E657E0-77B4-4D8F-A27B-72D35C31FA74}" srcOrd="1" destOrd="0" presId="urn:microsoft.com/office/officeart/2018/5/layout/IconLeafLabelList"/>
    <dgm:cxn modelId="{D01D709C-6F22-4410-AAE8-D10E5AC27C97}" type="presParOf" srcId="{155279A1-281D-48BB-B327-7DAA8E1B648D}" destId="{D966E1D4-7072-4CD7-B454-71F38C959465}" srcOrd="2" destOrd="0" presId="urn:microsoft.com/office/officeart/2018/5/layout/IconLeafLabelList"/>
    <dgm:cxn modelId="{3A8DD1F5-FB45-4BC3-8DA7-AD98231F2E22}" type="presParOf" srcId="{155279A1-281D-48BB-B327-7DAA8E1B648D}" destId="{9C99D5BD-8A1C-47CC-AC25-0D627BB5074A}"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9D5F7-C639-40EE-89BB-B87D654D5708}">
      <dsp:nvSpPr>
        <dsp:cNvPr id="0" name=""/>
        <dsp:cNvSpPr/>
      </dsp:nvSpPr>
      <dsp:spPr>
        <a:xfrm rot="5400000">
          <a:off x="5604448" y="-2438347"/>
          <a:ext cx="702622" cy="5757990"/>
        </a:xfrm>
        <a:prstGeom prst="round2SameRect">
          <a:avLst/>
        </a:prstGeom>
        <a:solidFill>
          <a:schemeClr val="tx2">
            <a:alpha val="3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Patient-oriented research conducted with human subjects or materials of human origin (including cognitive phenomenon) on the causes and consequences of disease in humans</a:t>
          </a:r>
        </a:p>
      </dsp:txBody>
      <dsp:txXfrm rot="-5400000">
        <a:off x="3076765" y="123635"/>
        <a:ext cx="5723691" cy="634024"/>
      </dsp:txXfrm>
    </dsp:sp>
    <dsp:sp modelId="{9F116616-7F2A-4455-BC07-9F437CB38692}">
      <dsp:nvSpPr>
        <dsp:cNvPr id="0" name=""/>
        <dsp:cNvSpPr/>
      </dsp:nvSpPr>
      <dsp:spPr>
        <a:xfrm>
          <a:off x="162105" y="1508"/>
          <a:ext cx="2914658" cy="87827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a:ea typeface="+mn-ea"/>
              <a:cs typeface="+mn-cs"/>
            </a:rPr>
            <a:t>Clinical Research</a:t>
          </a:r>
          <a:endParaRPr lang="en-US" sz="2000" kern="1200" dirty="0">
            <a:solidFill>
              <a:schemeClr val="bg1"/>
            </a:solidFill>
            <a:latin typeface="Arial"/>
            <a:ea typeface="+mn-ea"/>
            <a:cs typeface="+mn-cs"/>
          </a:endParaRPr>
        </a:p>
      </dsp:txBody>
      <dsp:txXfrm>
        <a:off x="204979" y="44382"/>
        <a:ext cx="2828910" cy="792529"/>
      </dsp:txXfrm>
    </dsp:sp>
    <dsp:sp modelId="{0D960784-5FC5-41A9-B59B-161AB779602D}">
      <dsp:nvSpPr>
        <dsp:cNvPr id="0" name=""/>
        <dsp:cNvSpPr/>
      </dsp:nvSpPr>
      <dsp:spPr>
        <a:xfrm rot="5400000">
          <a:off x="5604448" y="-1516155"/>
          <a:ext cx="702622" cy="5757990"/>
        </a:xfrm>
        <a:prstGeom prst="round2SameRect">
          <a:avLst/>
        </a:prstGeom>
        <a:solidFill>
          <a:schemeClr val="accent3">
            <a:alpha val="3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Research related to diseases or disorders in children</a:t>
          </a: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Basic research allowed</a:t>
          </a:r>
        </a:p>
      </dsp:txBody>
      <dsp:txXfrm rot="-5400000">
        <a:off x="3076765" y="1045827"/>
        <a:ext cx="5723691" cy="634024"/>
      </dsp:txXfrm>
    </dsp:sp>
    <dsp:sp modelId="{2257BB84-38F3-4814-BB2D-DA8C91972CB3}">
      <dsp:nvSpPr>
        <dsp:cNvPr id="0" name=""/>
        <dsp:cNvSpPr/>
      </dsp:nvSpPr>
      <dsp:spPr>
        <a:xfrm>
          <a:off x="162105" y="923700"/>
          <a:ext cx="2914658" cy="8782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ea typeface="+mn-ea"/>
              <a:cs typeface="+mn-cs"/>
            </a:rPr>
            <a:t>Pediatric Research</a:t>
          </a:r>
          <a:endParaRPr lang="en-US" sz="2000" kern="1200" dirty="0">
            <a:latin typeface="Arial"/>
            <a:ea typeface="+mn-ea"/>
            <a:cs typeface="+mn-cs"/>
          </a:endParaRPr>
        </a:p>
      </dsp:txBody>
      <dsp:txXfrm>
        <a:off x="204979" y="966574"/>
        <a:ext cx="2828910" cy="792529"/>
      </dsp:txXfrm>
    </dsp:sp>
    <dsp:sp modelId="{636E29C5-A374-4C3E-AC2E-05793811CDB4}">
      <dsp:nvSpPr>
        <dsp:cNvPr id="0" name=""/>
        <dsp:cNvSpPr/>
      </dsp:nvSpPr>
      <dsp:spPr>
        <a:xfrm rot="5400000">
          <a:off x="5548286" y="-593964"/>
          <a:ext cx="702622" cy="5757990"/>
        </a:xfrm>
        <a:prstGeom prst="round2SameRect">
          <a:avLst/>
        </a:prstGeom>
        <a:solidFill>
          <a:schemeClr val="accent4">
            <a:alpha val="3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chemeClr val="tx1"/>
              </a:solidFill>
              <a:latin typeface="Arial"/>
              <a:ea typeface="+mn-ea"/>
              <a:cs typeface="+mn-cs"/>
            </a:rPr>
            <a:t>Research focusing on minority and other health disparity populations</a:t>
          </a:r>
          <a:endParaRPr lang="en-US" sz="1300" kern="1200" dirty="0">
            <a:solidFill>
              <a:schemeClr val="tx1"/>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Basic, clinical, social and behavioral research allowed</a:t>
          </a:r>
        </a:p>
      </dsp:txBody>
      <dsp:txXfrm rot="-5400000">
        <a:off x="3020603" y="1968018"/>
        <a:ext cx="5723691" cy="634024"/>
      </dsp:txXfrm>
    </dsp:sp>
    <dsp:sp modelId="{DCB1B56E-5AAB-4DA2-8061-4AB2CE28F777}">
      <dsp:nvSpPr>
        <dsp:cNvPr id="0" name=""/>
        <dsp:cNvSpPr/>
      </dsp:nvSpPr>
      <dsp:spPr>
        <a:xfrm>
          <a:off x="162105" y="1845892"/>
          <a:ext cx="2858496" cy="8782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ea typeface="+mn-ea"/>
              <a:cs typeface="+mn-cs"/>
            </a:rPr>
            <a:t>Health Disparities Research</a:t>
          </a:r>
          <a:endParaRPr lang="en-US" sz="2000" kern="1200" dirty="0">
            <a:latin typeface="Arial"/>
            <a:ea typeface="+mn-ea"/>
            <a:cs typeface="+mn-cs"/>
          </a:endParaRPr>
        </a:p>
      </dsp:txBody>
      <dsp:txXfrm>
        <a:off x="204979" y="1888766"/>
        <a:ext cx="2772748" cy="792529"/>
      </dsp:txXfrm>
    </dsp:sp>
    <dsp:sp modelId="{DA142816-E950-42E4-8C66-1ECE515E68D1}">
      <dsp:nvSpPr>
        <dsp:cNvPr id="0" name=""/>
        <dsp:cNvSpPr/>
      </dsp:nvSpPr>
      <dsp:spPr>
        <a:xfrm rot="5400000">
          <a:off x="5548286" y="328227"/>
          <a:ext cx="702622" cy="5757990"/>
        </a:xfrm>
        <a:prstGeom prst="round2SameRect">
          <a:avLst/>
        </a:prstGeom>
        <a:solidFill>
          <a:schemeClr val="accent5">
            <a:alpha val="3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Research focusing on conditions impacting ability to conceive or bear children and provide new or improved methods of preventing pregnancy</a:t>
          </a:r>
        </a:p>
        <a:p>
          <a:pPr marL="114300" lvl="1" indent="-114300" algn="l" defTabSz="577850">
            <a:lnSpc>
              <a:spcPct val="90000"/>
            </a:lnSpc>
            <a:spcBef>
              <a:spcPct val="0"/>
            </a:spcBef>
            <a:spcAft>
              <a:spcPct val="15000"/>
            </a:spcAft>
            <a:buChar char="•"/>
          </a:pPr>
          <a:r>
            <a:rPr lang="en-US" sz="1300" kern="1200">
              <a:solidFill>
                <a:schemeClr val="tx1"/>
              </a:solidFill>
              <a:latin typeface="Arial"/>
              <a:ea typeface="+mn-ea"/>
              <a:cs typeface="+mn-cs"/>
            </a:rPr>
            <a:t>Applications reviewed by Eunice Kennedy Shriver NICHD</a:t>
          </a:r>
          <a:endParaRPr lang="en-US" sz="1300" kern="1200" dirty="0">
            <a:solidFill>
              <a:schemeClr val="tx1"/>
            </a:solidFill>
            <a:latin typeface="Arial"/>
            <a:ea typeface="+mn-ea"/>
            <a:cs typeface="+mn-cs"/>
          </a:endParaRPr>
        </a:p>
      </dsp:txBody>
      <dsp:txXfrm rot="-5400000">
        <a:off x="3020603" y="2890210"/>
        <a:ext cx="5723691" cy="634024"/>
      </dsp:txXfrm>
    </dsp:sp>
    <dsp:sp modelId="{EF2B7CE0-1CA3-4EDE-9DC3-84E14EA4003C}">
      <dsp:nvSpPr>
        <dsp:cNvPr id="0" name=""/>
        <dsp:cNvSpPr/>
      </dsp:nvSpPr>
      <dsp:spPr>
        <a:xfrm>
          <a:off x="162105" y="2768083"/>
          <a:ext cx="2858496" cy="8782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ea typeface="+mn-ea"/>
              <a:cs typeface="+mn-cs"/>
            </a:rPr>
            <a:t>Contraception &amp; Infertility Research</a:t>
          </a:r>
          <a:endParaRPr lang="en-US" sz="2000" kern="1200" dirty="0">
            <a:latin typeface="Arial"/>
            <a:ea typeface="+mn-ea"/>
            <a:cs typeface="+mn-cs"/>
          </a:endParaRPr>
        </a:p>
      </dsp:txBody>
      <dsp:txXfrm>
        <a:off x="204979" y="2810957"/>
        <a:ext cx="2772748" cy="792529"/>
      </dsp:txXfrm>
    </dsp:sp>
    <dsp:sp modelId="{9AFF20FC-27CB-4E01-9786-A2A50D987478}">
      <dsp:nvSpPr>
        <dsp:cNvPr id="0" name=""/>
        <dsp:cNvSpPr/>
      </dsp:nvSpPr>
      <dsp:spPr>
        <a:xfrm rot="5400000">
          <a:off x="5604448" y="1250419"/>
          <a:ext cx="702622" cy="5757990"/>
        </a:xfrm>
        <a:prstGeom prst="round2SameRect">
          <a:avLst/>
        </a:prstGeom>
        <a:solidFill>
          <a:schemeClr val="accent1">
            <a:alpha val="3000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Same as Clinical Research LRP</a:t>
          </a: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Available to clinical researchers from verifiable disadvantaged backgrounds</a:t>
          </a: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Applications reviewed by NIMHD</a:t>
          </a:r>
        </a:p>
      </dsp:txBody>
      <dsp:txXfrm rot="-5400000">
        <a:off x="3076765" y="3812402"/>
        <a:ext cx="5723691" cy="634024"/>
      </dsp:txXfrm>
    </dsp:sp>
    <dsp:sp modelId="{903A4910-7450-488D-88C7-9E0AEDF00D5E}">
      <dsp:nvSpPr>
        <dsp:cNvPr id="0" name=""/>
        <dsp:cNvSpPr/>
      </dsp:nvSpPr>
      <dsp:spPr>
        <a:xfrm>
          <a:off x="162105" y="3690275"/>
          <a:ext cx="2914658" cy="87827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rial"/>
              <a:ea typeface="+mn-ea"/>
              <a:cs typeface="+mn-cs"/>
            </a:rPr>
            <a:t>Clinical Disadvantaged Backgrounds</a:t>
          </a:r>
        </a:p>
      </dsp:txBody>
      <dsp:txXfrm>
        <a:off x="204979" y="3733149"/>
        <a:ext cx="2828910" cy="792529"/>
      </dsp:txXfrm>
    </dsp:sp>
    <dsp:sp modelId="{841E8091-8160-446A-9384-989DD3D746F0}">
      <dsp:nvSpPr>
        <dsp:cNvPr id="0" name=""/>
        <dsp:cNvSpPr/>
      </dsp:nvSpPr>
      <dsp:spPr>
        <a:xfrm rot="5400000">
          <a:off x="5604448" y="2172611"/>
          <a:ext cx="702622" cy="5757990"/>
        </a:xfrm>
        <a:prstGeom prst="round2SameRect">
          <a:avLst/>
        </a:prstGeom>
        <a:solidFill>
          <a:schemeClr val="accent2"/>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latin typeface="Arial"/>
              <a:ea typeface="+mn-ea"/>
              <a:cs typeface="+mn-cs"/>
            </a:rPr>
            <a:t>Available beginning September 2021 to recruit and retain researchers pursuing major opportunities or gaps in emerging areas of human health</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latin typeface="Arial"/>
              <a:ea typeface="+mn-ea"/>
              <a:cs typeface="+mn-cs"/>
            </a:rPr>
            <a:t>NIH ICs determine gap/emerging areas of research priority areas</a:t>
          </a:r>
        </a:p>
      </dsp:txBody>
      <dsp:txXfrm rot="-5400000">
        <a:off x="3076765" y="4734594"/>
        <a:ext cx="5723691" cy="634024"/>
      </dsp:txXfrm>
    </dsp:sp>
    <dsp:sp modelId="{51D06032-9DBF-4B87-B0FC-46643A8F76D3}">
      <dsp:nvSpPr>
        <dsp:cNvPr id="0" name=""/>
        <dsp:cNvSpPr/>
      </dsp:nvSpPr>
      <dsp:spPr>
        <a:xfrm>
          <a:off x="162105" y="4612467"/>
          <a:ext cx="2914658" cy="87827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a:ea typeface="+mn-ea"/>
              <a:cs typeface="+mn-cs"/>
            </a:rPr>
            <a:t>Research in Emerging Areas Critical to Human Health (REACH)</a:t>
          </a:r>
        </a:p>
      </dsp:txBody>
      <dsp:txXfrm>
        <a:off x="204979" y="4655341"/>
        <a:ext cx="2828910" cy="792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EBB25-57F6-4440-8D51-DEB9FDBBDCCF}">
      <dsp:nvSpPr>
        <dsp:cNvPr id="0" name=""/>
        <dsp:cNvSpPr/>
      </dsp:nvSpPr>
      <dsp:spPr>
        <a:xfrm>
          <a:off x="494772" y="768824"/>
          <a:ext cx="1098000" cy="1098000"/>
        </a:xfrm>
        <a:prstGeom prst="round2DiagRect">
          <a:avLst>
            <a:gd name="adj1" fmla="val 29727"/>
            <a:gd name="adj2" fmla="val 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2D8191F-5761-4C88-9506-908480280C23}">
      <dsp:nvSpPr>
        <dsp:cNvPr id="0" name=""/>
        <dsp:cNvSpPr/>
      </dsp:nvSpPr>
      <dsp:spPr>
        <a:xfrm>
          <a:off x="582580" y="1002824"/>
          <a:ext cx="922383" cy="630000"/>
        </a:xfrm>
        <a:prstGeom prst="rect">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7000" b="-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EF0F4-CF36-4339-AB0C-26B2089D1559}">
      <dsp:nvSpPr>
        <dsp:cNvPr id="0" name=""/>
        <dsp:cNvSpPr/>
      </dsp:nvSpPr>
      <dsp:spPr>
        <a:xfrm>
          <a:off x="143772" y="2208824"/>
          <a:ext cx="1800000" cy="75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ts val="0"/>
            </a:spcAft>
            <a:buNone/>
            <a:defRPr cap="all"/>
          </a:pPr>
          <a:r>
            <a:rPr lang="en-US" sz="1400" b="1" i="0" kern="1200" baseline="0" dirty="0">
              <a:solidFill>
                <a:schemeClr val="accent1"/>
              </a:solidFill>
            </a:rPr>
            <a:t>Citizenship</a:t>
          </a:r>
        </a:p>
        <a:p>
          <a:pPr marL="0" lvl="0" indent="0" algn="ctr" defTabSz="622300">
            <a:lnSpc>
              <a:spcPct val="100000"/>
            </a:lnSpc>
            <a:spcBef>
              <a:spcPct val="0"/>
            </a:spcBef>
            <a:spcAft>
              <a:spcPts val="0"/>
            </a:spcAft>
            <a:buNone/>
            <a:defRPr cap="all"/>
          </a:pPr>
          <a:r>
            <a:rPr lang="en-US" sz="1200" b="0" i="0" kern="1200" baseline="0" dirty="0">
              <a:solidFill>
                <a:schemeClr val="accent1"/>
              </a:solidFill>
            </a:rPr>
            <a:t>U.S. Citizen, NATIONAL, or</a:t>
          </a:r>
        </a:p>
        <a:p>
          <a:pPr marL="0" lvl="0" indent="0" algn="ctr" defTabSz="622300">
            <a:lnSpc>
              <a:spcPct val="100000"/>
            </a:lnSpc>
            <a:spcBef>
              <a:spcPct val="0"/>
            </a:spcBef>
            <a:spcAft>
              <a:spcPts val="0"/>
            </a:spcAft>
            <a:buNone/>
            <a:defRPr cap="all"/>
          </a:pPr>
          <a:r>
            <a:rPr lang="en-US" sz="1200" b="0" i="0" kern="1200" baseline="0" dirty="0">
              <a:solidFill>
                <a:schemeClr val="accent1"/>
              </a:solidFill>
            </a:rPr>
            <a:t>permanent resident</a:t>
          </a:r>
          <a:endParaRPr lang="en-US" sz="1200" kern="1200" dirty="0">
            <a:solidFill>
              <a:schemeClr val="accent1"/>
            </a:solidFill>
          </a:endParaRPr>
        </a:p>
      </dsp:txBody>
      <dsp:txXfrm>
        <a:off x="143772" y="2208824"/>
        <a:ext cx="1800000" cy="756150"/>
      </dsp:txXfrm>
    </dsp:sp>
    <dsp:sp modelId="{71A5E13D-038D-4B73-AFDD-36426D069ED2}">
      <dsp:nvSpPr>
        <dsp:cNvPr id="0" name=""/>
        <dsp:cNvSpPr/>
      </dsp:nvSpPr>
      <dsp:spPr>
        <a:xfrm>
          <a:off x="2609772" y="768824"/>
          <a:ext cx="1098000" cy="1098000"/>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0245AA96-5A80-41DC-A513-44F576810DDF}">
      <dsp:nvSpPr>
        <dsp:cNvPr id="0" name=""/>
        <dsp:cNvSpPr/>
      </dsp:nvSpPr>
      <dsp:spPr>
        <a:xfrm>
          <a:off x="2697580" y="1002824"/>
          <a:ext cx="922383" cy="63000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B9C0C-6F67-4A65-BA02-05A1959EEC36}">
      <dsp:nvSpPr>
        <dsp:cNvPr id="0" name=""/>
        <dsp:cNvSpPr/>
      </dsp:nvSpPr>
      <dsp:spPr>
        <a:xfrm>
          <a:off x="2258772" y="2208824"/>
          <a:ext cx="1800000" cy="75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ts val="0"/>
            </a:spcAft>
            <a:buNone/>
            <a:defRPr cap="all"/>
          </a:pPr>
          <a:r>
            <a:rPr lang="en-US" sz="1400" b="1" kern="1200" dirty="0">
              <a:solidFill>
                <a:schemeClr val="accent2">
                  <a:lumMod val="50000"/>
                </a:schemeClr>
              </a:solidFill>
            </a:rPr>
            <a:t>EDUCATION</a:t>
          </a:r>
        </a:p>
        <a:p>
          <a:pPr marL="0" lvl="0" indent="0" algn="ctr" defTabSz="622300">
            <a:lnSpc>
              <a:spcPct val="100000"/>
            </a:lnSpc>
            <a:spcBef>
              <a:spcPct val="0"/>
            </a:spcBef>
            <a:spcAft>
              <a:spcPts val="0"/>
            </a:spcAft>
            <a:buNone/>
            <a:defRPr cap="all"/>
          </a:pPr>
          <a:r>
            <a:rPr lang="en-US" sz="1200" kern="1200" dirty="0">
              <a:solidFill>
                <a:schemeClr val="accent2">
                  <a:lumMod val="50000"/>
                </a:schemeClr>
              </a:solidFill>
            </a:rPr>
            <a:t>Doctoral Degree</a:t>
          </a:r>
        </a:p>
        <a:p>
          <a:pPr marL="0" lvl="0" indent="0" algn="ctr" defTabSz="622300">
            <a:lnSpc>
              <a:spcPct val="100000"/>
            </a:lnSpc>
            <a:spcBef>
              <a:spcPct val="0"/>
            </a:spcBef>
            <a:spcAft>
              <a:spcPts val="0"/>
            </a:spcAft>
            <a:buNone/>
            <a:defRPr cap="all"/>
          </a:pPr>
          <a:r>
            <a:rPr lang="en-US" sz="1200" kern="1200" dirty="0">
              <a:solidFill>
                <a:schemeClr val="accent2">
                  <a:lumMod val="50000"/>
                </a:schemeClr>
              </a:solidFill>
            </a:rPr>
            <a:t>(few exceptions)</a:t>
          </a:r>
        </a:p>
      </dsp:txBody>
      <dsp:txXfrm>
        <a:off x="2258772" y="2208824"/>
        <a:ext cx="1800000" cy="756150"/>
      </dsp:txXfrm>
    </dsp:sp>
    <dsp:sp modelId="{E40E70A6-33A8-4264-A187-6693ABDDC161}">
      <dsp:nvSpPr>
        <dsp:cNvPr id="0" name=""/>
        <dsp:cNvSpPr/>
      </dsp:nvSpPr>
      <dsp:spPr>
        <a:xfrm>
          <a:off x="4823403" y="768824"/>
          <a:ext cx="1098000" cy="1098000"/>
        </a:xfrm>
        <a:prstGeom prst="round2DiagRect">
          <a:avLst>
            <a:gd name="adj1" fmla="val 29727"/>
            <a:gd name="adj2" fmla="val 0"/>
          </a:avLst>
        </a:prstGeom>
        <a:solidFill>
          <a:schemeClr val="accent3"/>
        </a:solidFill>
        <a:ln>
          <a:noFill/>
        </a:ln>
        <a:effectLst/>
      </dsp:spPr>
      <dsp:style>
        <a:lnRef idx="0">
          <a:scrgbClr r="0" g="0" b="0"/>
        </a:lnRef>
        <a:fillRef idx="1">
          <a:scrgbClr r="0" g="0" b="0"/>
        </a:fillRef>
        <a:effectRef idx="0">
          <a:scrgbClr r="0" g="0" b="0"/>
        </a:effectRef>
        <a:fontRef idx="minor"/>
      </dsp:style>
    </dsp:sp>
    <dsp:sp modelId="{1FACAF22-91F4-41D3-A227-B9F4A1F5424D}">
      <dsp:nvSpPr>
        <dsp:cNvPr id="0" name=""/>
        <dsp:cNvSpPr/>
      </dsp:nvSpPr>
      <dsp:spPr>
        <a:xfrm>
          <a:off x="4953138" y="1002824"/>
          <a:ext cx="838530" cy="63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17000" b="-17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980FC-391A-4453-A291-946331CB99B5}">
      <dsp:nvSpPr>
        <dsp:cNvPr id="0" name=""/>
        <dsp:cNvSpPr/>
      </dsp:nvSpPr>
      <dsp:spPr>
        <a:xfrm>
          <a:off x="4373772" y="2208824"/>
          <a:ext cx="1997262" cy="75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ts val="0"/>
            </a:spcAft>
            <a:buNone/>
            <a:defRPr cap="all"/>
          </a:pPr>
          <a:r>
            <a:rPr lang="en-US" sz="1400" b="1" i="0" kern="1200" baseline="0" dirty="0">
              <a:solidFill>
                <a:schemeClr val="accent3"/>
              </a:solidFill>
            </a:rPr>
            <a:t>Educational Loan Debt</a:t>
          </a:r>
        </a:p>
        <a:p>
          <a:pPr marL="0" lvl="0" indent="0" algn="ctr" defTabSz="622300">
            <a:lnSpc>
              <a:spcPct val="100000"/>
            </a:lnSpc>
            <a:spcBef>
              <a:spcPct val="0"/>
            </a:spcBef>
            <a:spcAft>
              <a:spcPts val="0"/>
            </a:spcAft>
            <a:buNone/>
            <a:defRPr cap="all"/>
          </a:pPr>
          <a:r>
            <a:rPr lang="en-US" sz="1200" b="0" i="0" kern="1200" baseline="0" dirty="0">
              <a:solidFill>
                <a:schemeClr val="accent3"/>
              </a:solidFill>
            </a:rPr>
            <a:t>At least 20% of</a:t>
          </a:r>
        </a:p>
        <a:p>
          <a:pPr marL="0" lvl="0" indent="0" algn="ctr" defTabSz="622300">
            <a:lnSpc>
              <a:spcPct val="100000"/>
            </a:lnSpc>
            <a:spcBef>
              <a:spcPct val="0"/>
            </a:spcBef>
            <a:spcAft>
              <a:spcPts val="0"/>
            </a:spcAft>
            <a:buNone/>
            <a:defRPr cap="all"/>
          </a:pPr>
          <a:r>
            <a:rPr lang="en-US" sz="1200" b="0" i="0" kern="1200" baseline="0" dirty="0">
              <a:solidFill>
                <a:schemeClr val="accent3"/>
              </a:solidFill>
            </a:rPr>
            <a:t>annual base income</a:t>
          </a:r>
          <a:endParaRPr lang="en-US" sz="1200" kern="1200" dirty="0">
            <a:solidFill>
              <a:schemeClr val="accent3"/>
            </a:solidFill>
          </a:endParaRPr>
        </a:p>
      </dsp:txBody>
      <dsp:txXfrm>
        <a:off x="4373772" y="2208824"/>
        <a:ext cx="1997262" cy="756150"/>
      </dsp:txXfrm>
    </dsp:sp>
    <dsp:sp modelId="{BF16F04D-B73F-4D64-A52C-8DBCFA29C277}">
      <dsp:nvSpPr>
        <dsp:cNvPr id="0" name=""/>
        <dsp:cNvSpPr/>
      </dsp:nvSpPr>
      <dsp:spPr>
        <a:xfrm>
          <a:off x="7197126" y="768824"/>
          <a:ext cx="1098000" cy="1098000"/>
        </a:xfrm>
        <a:prstGeom prst="round2DiagRect">
          <a:avLst>
            <a:gd name="adj1" fmla="val 29727"/>
            <a:gd name="adj2" fmla="val 0"/>
          </a:avLst>
        </a:prstGeom>
        <a:solidFill>
          <a:schemeClr val="accent4"/>
        </a:solidFill>
        <a:ln>
          <a:noFill/>
        </a:ln>
        <a:effectLst/>
      </dsp:spPr>
      <dsp:style>
        <a:lnRef idx="0">
          <a:scrgbClr r="0" g="0" b="0"/>
        </a:lnRef>
        <a:fillRef idx="1">
          <a:scrgbClr r="0" g="0" b="0"/>
        </a:fillRef>
        <a:effectRef idx="0">
          <a:scrgbClr r="0" g="0" b="0"/>
        </a:effectRef>
        <a:fontRef idx="minor"/>
      </dsp:style>
    </dsp:sp>
    <dsp:sp modelId="{4AFC9E17-38C4-4C87-9CBE-48A7869F061A}">
      <dsp:nvSpPr>
        <dsp:cNvPr id="0" name=""/>
        <dsp:cNvSpPr/>
      </dsp:nvSpPr>
      <dsp:spPr>
        <a:xfrm>
          <a:off x="7326861" y="936674"/>
          <a:ext cx="838530" cy="762300"/>
        </a:xfrm>
        <a:prstGeom prst="rect">
          <a:avLst/>
        </a:prstGeom>
        <a:blipFill>
          <a:blip xmlns:r="http://schemas.openxmlformats.org/officeDocument/2006/relationships"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t="-5000" b="-5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9CFF0-5568-4903-ADE5-00B92EDAC241}">
      <dsp:nvSpPr>
        <dsp:cNvPr id="0" name=""/>
        <dsp:cNvSpPr/>
      </dsp:nvSpPr>
      <dsp:spPr>
        <a:xfrm>
          <a:off x="6686034" y="2208824"/>
          <a:ext cx="2120184" cy="75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ts val="0"/>
            </a:spcAft>
            <a:buNone/>
            <a:defRPr cap="all"/>
          </a:pPr>
          <a:r>
            <a:rPr lang="en-US" sz="1400" b="1" kern="1200" dirty="0">
              <a:solidFill>
                <a:schemeClr val="accent4"/>
              </a:solidFill>
            </a:rPr>
            <a:t>Research Funding</a:t>
          </a:r>
        </a:p>
        <a:p>
          <a:pPr marL="0" lvl="0" indent="0" algn="ctr" defTabSz="622300">
            <a:lnSpc>
              <a:spcPct val="100000"/>
            </a:lnSpc>
            <a:spcBef>
              <a:spcPct val="0"/>
            </a:spcBef>
            <a:spcAft>
              <a:spcPts val="0"/>
            </a:spcAft>
            <a:buNone/>
            <a:defRPr cap="all"/>
          </a:pPr>
          <a:r>
            <a:rPr lang="en-US" sz="1200" kern="1200" dirty="0">
              <a:solidFill>
                <a:schemeClr val="accent4"/>
              </a:solidFill>
            </a:rPr>
            <a:t>Domestic nonprofit, university, or government</a:t>
          </a:r>
        </a:p>
        <a:p>
          <a:pPr marL="0" lvl="0" indent="0" algn="ctr" defTabSz="622300">
            <a:lnSpc>
              <a:spcPct val="100000"/>
            </a:lnSpc>
            <a:spcBef>
              <a:spcPct val="0"/>
            </a:spcBef>
            <a:spcAft>
              <a:spcPts val="0"/>
            </a:spcAft>
            <a:buNone/>
            <a:defRPr cap="all"/>
          </a:pPr>
          <a:r>
            <a:rPr lang="en-US" sz="1200" b="1" kern="1200" dirty="0">
              <a:solidFill>
                <a:schemeClr val="accent4"/>
              </a:solidFill>
            </a:rPr>
            <a:t>NIH grant support</a:t>
          </a:r>
        </a:p>
        <a:p>
          <a:pPr marL="0" lvl="0" indent="0" algn="ctr" defTabSz="622300">
            <a:lnSpc>
              <a:spcPct val="100000"/>
            </a:lnSpc>
            <a:spcBef>
              <a:spcPct val="0"/>
            </a:spcBef>
            <a:spcAft>
              <a:spcPts val="0"/>
            </a:spcAft>
            <a:buNone/>
            <a:defRPr cap="all"/>
          </a:pPr>
          <a:r>
            <a:rPr lang="en-US" sz="1200" b="1" kern="1200" dirty="0">
              <a:solidFill>
                <a:schemeClr val="accent4"/>
              </a:solidFill>
            </a:rPr>
            <a:t>NOT required</a:t>
          </a:r>
        </a:p>
      </dsp:txBody>
      <dsp:txXfrm>
        <a:off x="6686034" y="2208824"/>
        <a:ext cx="2120184" cy="756150"/>
      </dsp:txXfrm>
    </dsp:sp>
    <dsp:sp modelId="{A302C3A9-E346-49CC-BB56-49252A9059FA}">
      <dsp:nvSpPr>
        <dsp:cNvPr id="0" name=""/>
        <dsp:cNvSpPr/>
      </dsp:nvSpPr>
      <dsp:spPr>
        <a:xfrm>
          <a:off x="9472218" y="768824"/>
          <a:ext cx="1098000" cy="1098000"/>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32E657E0-77B4-4D8F-A27B-72D35C31FA74}">
      <dsp:nvSpPr>
        <dsp:cNvPr id="0" name=""/>
        <dsp:cNvSpPr/>
      </dsp:nvSpPr>
      <dsp:spPr>
        <a:xfrm>
          <a:off x="9601953" y="971324"/>
          <a:ext cx="838530" cy="693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0000" b="-10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9D5BD-8A1C-47CC-AC25-0D627BB5074A}">
      <dsp:nvSpPr>
        <dsp:cNvPr id="0" name=""/>
        <dsp:cNvSpPr/>
      </dsp:nvSpPr>
      <dsp:spPr>
        <a:xfrm>
          <a:off x="9121218" y="2208824"/>
          <a:ext cx="1800000" cy="756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ts val="0"/>
            </a:spcAft>
            <a:buNone/>
            <a:defRPr cap="all"/>
          </a:pPr>
          <a:r>
            <a:rPr lang="en-US" sz="1400" b="1" i="0" kern="1200" baseline="0" dirty="0">
              <a:solidFill>
                <a:schemeClr val="accent5"/>
              </a:solidFill>
            </a:rPr>
            <a:t>Research Time</a:t>
          </a:r>
        </a:p>
        <a:p>
          <a:pPr marL="0" lvl="0" indent="0" algn="ctr" defTabSz="622300">
            <a:lnSpc>
              <a:spcPct val="100000"/>
            </a:lnSpc>
            <a:spcBef>
              <a:spcPct val="0"/>
            </a:spcBef>
            <a:spcAft>
              <a:spcPts val="0"/>
            </a:spcAft>
            <a:buNone/>
            <a:defRPr cap="all"/>
          </a:pPr>
          <a:r>
            <a:rPr lang="en-US" sz="1200" b="0" i="0" kern="1200" baseline="0" dirty="0">
              <a:solidFill>
                <a:schemeClr val="accent5"/>
              </a:solidFill>
            </a:rPr>
            <a:t>At least 20 hours/week of qualified research</a:t>
          </a:r>
          <a:endParaRPr lang="en-US" sz="1200" kern="1200" dirty="0">
            <a:solidFill>
              <a:schemeClr val="accent5"/>
            </a:solidFill>
          </a:endParaRPr>
        </a:p>
      </dsp:txBody>
      <dsp:txXfrm>
        <a:off x="9121218" y="2208824"/>
        <a:ext cx="1800000" cy="75615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0.0875</cdr:x>
      <cdr:y>0.83832</cdr:y>
    </cdr:from>
    <cdr:to>
      <cdr:x>0.9875</cdr:x>
      <cdr:y>0.83832</cdr:y>
    </cdr:to>
    <cdr:cxnSp macro="">
      <cdr:nvCxnSpPr>
        <cdr:cNvPr id="3" name="Straight Connector 2">
          <a:extLst xmlns:a="http://schemas.openxmlformats.org/drawingml/2006/main">
            <a:ext uri="{FF2B5EF4-FFF2-40B4-BE49-F238E27FC236}">
              <a16:creationId xmlns:a16="http://schemas.microsoft.com/office/drawing/2014/main" id="{3653FDEE-7DA4-4494-87D9-FA407977DE37}"/>
            </a:ext>
          </a:extLst>
        </cdr:cNvPr>
        <cdr:cNvCxnSpPr/>
      </cdr:nvCxnSpPr>
      <cdr:spPr>
        <a:xfrm xmlns:a="http://schemas.openxmlformats.org/drawingml/2006/main">
          <a:off x="533400" y="3556000"/>
          <a:ext cx="5486400" cy="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0.12979</cdr:x>
      <cdr:y>0.83833</cdr:y>
    </cdr:from>
    <cdr:to>
      <cdr:x>0.27979</cdr:x>
      <cdr:y>1</cdr:y>
    </cdr:to>
    <cdr:sp macro="" textlink="">
      <cdr:nvSpPr>
        <cdr:cNvPr id="6"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1232604" y="3672145"/>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dr:relSizeAnchor xmlns:cdr="http://schemas.openxmlformats.org/drawingml/2006/chartDrawing">
    <cdr:from>
      <cdr:x>0.35</cdr:x>
      <cdr:y>0.83833</cdr:y>
    </cdr:from>
    <cdr:to>
      <cdr:x>0.5</cdr:x>
      <cdr:y>1</cdr:y>
    </cdr:to>
    <cdr:sp macro="" textlink="">
      <cdr:nvSpPr>
        <cdr:cNvPr id="9"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2960945" y="3672144"/>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dr:relSizeAnchor xmlns:cdr="http://schemas.openxmlformats.org/drawingml/2006/chartDrawing">
    <cdr:from>
      <cdr:x>0.58738</cdr:x>
      <cdr:y>0.83833</cdr:y>
    </cdr:from>
    <cdr:to>
      <cdr:x>0.73738</cdr:x>
      <cdr:y>1</cdr:y>
    </cdr:to>
    <cdr:sp macro="" textlink="">
      <cdr:nvSpPr>
        <cdr:cNvPr id="10"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4824035" y="3672144"/>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dr:relSizeAnchor xmlns:cdr="http://schemas.openxmlformats.org/drawingml/2006/chartDrawing">
    <cdr:from>
      <cdr:x>0.81068</cdr:x>
      <cdr:y>0.83833</cdr:y>
    </cdr:from>
    <cdr:to>
      <cdr:x>0.96068</cdr:x>
      <cdr:y>1</cdr:y>
    </cdr:to>
    <cdr:sp macro="" textlink="">
      <cdr:nvSpPr>
        <cdr:cNvPr id="11" name="TextBox 1">
          <a:extLst xmlns:a="http://schemas.openxmlformats.org/drawingml/2006/main">
            <a:ext uri="{FF2B5EF4-FFF2-40B4-BE49-F238E27FC236}">
              <a16:creationId xmlns:a16="http://schemas.microsoft.com/office/drawing/2014/main" id="{66352EE1-C23F-4CD4-8F6C-35746525EB96}"/>
            </a:ext>
          </a:extLst>
        </cdr:cNvPr>
        <cdr:cNvSpPr txBox="1"/>
      </cdr:nvSpPr>
      <cdr:spPr>
        <a:xfrm xmlns:a="http://schemas.openxmlformats.org/drawingml/2006/main" rot="16200000">
          <a:off x="6576635" y="3672144"/>
          <a:ext cx="749421" cy="11772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tx1">
                  <a:lumMod val="65000"/>
                  <a:lumOff val="35000"/>
                </a:schemeClr>
              </a:solidFill>
            </a:rPr>
            <a:t>	  Applications    </a:t>
          </a:r>
        </a:p>
        <a:p xmlns:a="http://schemas.openxmlformats.org/drawingml/2006/main">
          <a:pPr algn="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endParaRPr lang="en-US" sz="900" dirty="0">
            <a:solidFill>
              <a:schemeClr val="tx1">
                <a:lumMod val="65000"/>
                <a:lumOff val="35000"/>
              </a:schemeClr>
            </a:solidFill>
          </a:endParaRPr>
        </a:p>
        <a:p xmlns:a="http://schemas.openxmlformats.org/drawingml/2006/main">
          <a:pPr algn="ctr"/>
          <a:r>
            <a:rPr lang="en-US" sz="900" dirty="0">
              <a:solidFill>
                <a:schemeClr val="tx1">
                  <a:lumMod val="65000"/>
                  <a:lumOff val="35000"/>
                </a:schemeClr>
              </a:solidFill>
            </a:rPr>
            <a:t>Awards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68AEC03-08F6-4F47-9B17-82AF58328248}" type="datetimeFigureOut">
              <a:rPr lang="en-US" smtClean="0"/>
              <a:t>8/25/2022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DDE2464-C0F3-4324-ACEA-6FAF0D7B5DA1}" type="slidenum">
              <a:rPr lang="en-US" smtClean="0"/>
              <a:t>‹#›</a:t>
            </a:fld>
            <a:endParaRPr lang="en-US"/>
          </a:p>
        </p:txBody>
      </p:sp>
    </p:spTree>
    <p:extLst>
      <p:ext uri="{BB962C8B-B14F-4D97-AF65-F5344CB8AC3E}">
        <p14:creationId xmlns:p14="http://schemas.microsoft.com/office/powerpoint/2010/main" val="122693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ra.nih.gov/era-training/era-videos.htm#LR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endParaRPr lang="en-US" dirty="0"/>
          </a:p>
          <a:p>
            <a:r>
              <a:rPr lang="en-US" dirty="0"/>
              <a:t>Name, role</a:t>
            </a:r>
          </a:p>
          <a:p>
            <a:r>
              <a:rPr lang="en-US" dirty="0"/>
              <a:t>Interpreter</a:t>
            </a:r>
          </a:p>
          <a:p>
            <a:endParaRPr lang="en-US" dirty="0"/>
          </a:p>
          <a:p>
            <a:r>
              <a:rPr lang="en-US" dirty="0"/>
              <a:t>Presentation will be approx. 40 min long</a:t>
            </a:r>
          </a:p>
          <a:p>
            <a:r>
              <a:rPr lang="en-US" dirty="0"/>
              <a:t>Q&amp;A at end (use chat)</a:t>
            </a:r>
          </a:p>
          <a:p>
            <a:endParaRPr lang="en-US" dirty="0"/>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1</a:t>
            </a:fld>
            <a:endParaRPr lang="en-US"/>
          </a:p>
        </p:txBody>
      </p:sp>
    </p:spTree>
    <p:extLst>
      <p:ext uri="{BB962C8B-B14F-4D97-AF65-F5344CB8AC3E}">
        <p14:creationId xmlns:p14="http://schemas.microsoft.com/office/powerpoint/2010/main" val="121324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Interested in applying? What else do you need to know?</a:t>
            </a:r>
          </a:p>
        </p:txBody>
      </p:sp>
      <p:sp>
        <p:nvSpPr>
          <p:cNvPr id="4" name="Slide Number Placeholder 3"/>
          <p:cNvSpPr>
            <a:spLocks noGrp="1"/>
          </p:cNvSpPr>
          <p:nvPr>
            <p:ph type="sldNum" sz="quarter" idx="5"/>
          </p:nvPr>
        </p:nvSpPr>
        <p:spPr/>
        <p:txBody>
          <a:bodyPr/>
          <a:lstStyle/>
          <a:p>
            <a:fld id="{0DDE2464-C0F3-4324-ACEA-6FAF0D7B5DA1}" type="slidenum">
              <a:rPr lang="en-US" smtClean="0"/>
              <a:t>10</a:t>
            </a:fld>
            <a:endParaRPr lang="en-US"/>
          </a:p>
        </p:txBody>
      </p:sp>
    </p:spTree>
    <p:extLst>
      <p:ext uri="{BB962C8B-B14F-4D97-AF65-F5344CB8AC3E}">
        <p14:creationId xmlns:p14="http://schemas.microsoft.com/office/powerpoint/2010/main" val="82164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thing you should do is VISIT OUR WEBSITE!  There is a wealth of information about the LRP on our web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a snapshot from the first section of our interactive </a:t>
            </a:r>
            <a:r>
              <a:rPr lang="en-US" sz="1200" b="0" i="0" kern="1200" dirty="0">
                <a:solidFill>
                  <a:schemeClr val="tx1"/>
                </a:solidFill>
                <a:effectLst/>
                <a:latin typeface="+mn-lt"/>
                <a:ea typeface="+mn-ea"/>
                <a:cs typeface="+mn-cs"/>
              </a:rPr>
              <a:t>Application Process Interactive Roadmap.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 of the steps outlined here can be done before the LRP application cycle opens, so there is no need to wait until September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DE2464-C0F3-4324-ACEA-6FAF0D7B5DA1}" type="slidenum">
              <a:rPr lang="en-US" smtClean="0"/>
              <a:t>11</a:t>
            </a:fld>
            <a:endParaRPr lang="en-US"/>
          </a:p>
        </p:txBody>
      </p:sp>
    </p:spTree>
    <p:extLst>
      <p:ext uri="{BB962C8B-B14F-4D97-AF65-F5344CB8AC3E}">
        <p14:creationId xmlns:p14="http://schemas.microsoft.com/office/powerpoint/2010/main" val="160582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you can do before you apply is visit the NIH Matchmaker tool.</a:t>
            </a:r>
          </a:p>
          <a:p>
            <a:endParaRPr lang="en-US" dirty="0"/>
          </a:p>
          <a:p>
            <a:r>
              <a:rPr lang="en-US" dirty="0"/>
              <a:t>This tool allows you to enter keywords from your research project and it will tell you which NIH Institute/Center is the best match for you.</a:t>
            </a:r>
          </a:p>
          <a:p>
            <a:endParaRPr lang="en-US" dirty="0"/>
          </a:p>
          <a:p>
            <a:r>
              <a:rPr lang="en-US" dirty="0"/>
              <a:t>The link is on the bottom left of the slide, or you can google “NIH matchmaker tool”</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12</a:t>
            </a:fld>
            <a:endParaRPr lang="en-US"/>
          </a:p>
        </p:txBody>
      </p:sp>
    </p:spTree>
    <p:extLst>
      <p:ext uri="{BB962C8B-B14F-4D97-AF65-F5344CB8AC3E}">
        <p14:creationId xmlns:p14="http://schemas.microsoft.com/office/powerpoint/2010/main" val="169842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your application, we strongly encourage you to reach out to the LRP program officers at the IC(s) that best align with your research to discuss your research goals and ask about the IC’s research priorities.</a:t>
            </a:r>
          </a:p>
          <a:p>
            <a:endParaRPr lang="en-US" dirty="0"/>
          </a:p>
          <a:p>
            <a:r>
              <a:rPr lang="en-US" dirty="0"/>
              <a:t>Again, we strongly encourage you to talk to at least one program officer before you start your application. We cannot emphasize this enough.</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13</a:t>
            </a:fld>
            <a:endParaRPr lang="en-US"/>
          </a:p>
        </p:txBody>
      </p:sp>
    </p:spTree>
    <p:extLst>
      <p:ext uri="{BB962C8B-B14F-4D97-AF65-F5344CB8AC3E}">
        <p14:creationId xmlns:p14="http://schemas.microsoft.com/office/powerpoint/2010/main" val="140692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DDE2464-C0F3-4324-ACEA-6FAF0D7B5DA1}" type="slidenum">
              <a:rPr lang="en-US" smtClean="0"/>
              <a:t>14</a:t>
            </a:fld>
            <a:endParaRPr lang="en-US"/>
          </a:p>
        </p:txBody>
      </p:sp>
      <p:sp>
        <p:nvSpPr>
          <p:cNvPr id="6" name="Notes Placeholder 5">
            <a:extLst>
              <a:ext uri="{FF2B5EF4-FFF2-40B4-BE49-F238E27FC236}">
                <a16:creationId xmlns:a16="http://schemas.microsoft.com/office/drawing/2014/main" id="{B5C74E38-0617-4E9D-8E06-3184211FEE5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5028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DDE2464-C0F3-4324-ACEA-6FAF0D7B5DA1}" type="slidenum">
              <a:rPr lang="en-US" smtClean="0"/>
              <a:t>15</a:t>
            </a:fld>
            <a:endParaRPr lang="en-US"/>
          </a:p>
        </p:txBody>
      </p:sp>
      <p:sp>
        <p:nvSpPr>
          <p:cNvPr id="6" name="Notes Placeholder 5">
            <a:extLst>
              <a:ext uri="{FF2B5EF4-FFF2-40B4-BE49-F238E27FC236}">
                <a16:creationId xmlns:a16="http://schemas.microsoft.com/office/drawing/2014/main" id="{05832AC6-D562-4226-89CD-6DEBB47F3E62}"/>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look at the LRP application…</a:t>
            </a:r>
          </a:p>
          <a:p>
            <a:endParaRPr lang="en-US" dirty="0"/>
          </a:p>
        </p:txBody>
      </p:sp>
    </p:spTree>
    <p:extLst>
      <p:ext uri="{BB962C8B-B14F-4D97-AF65-F5344CB8AC3E}">
        <p14:creationId xmlns:p14="http://schemas.microsoft.com/office/powerpoint/2010/main" val="82164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sections in your LRP application.  We will go into the major sections.</a:t>
            </a:r>
          </a:p>
          <a:p>
            <a:endParaRPr lang="en-US" dirty="0"/>
          </a:p>
          <a:p>
            <a:pPr marL="181240" indent="-181240">
              <a:buFontTx/>
              <a:buChar char="-"/>
            </a:pPr>
            <a:r>
              <a:rPr lang="en-US" dirty="0"/>
              <a:t>Research Activities</a:t>
            </a:r>
          </a:p>
          <a:p>
            <a:r>
              <a:rPr lang="en-US" dirty="0"/>
              <a:t>Here, applicants should describe the research activities they will pursue during their LRP award (the next two years), including their specific role and responsibilities in the research project(s).</a:t>
            </a:r>
          </a:p>
          <a:p>
            <a:endParaRPr lang="en-US" dirty="0"/>
          </a:p>
          <a:p>
            <a:pPr marL="181240" indent="-181240">
              <a:buFontTx/>
              <a:buChar char="-"/>
            </a:pPr>
            <a:r>
              <a:rPr lang="en-US" dirty="0"/>
              <a:t>Research Environment</a:t>
            </a:r>
          </a:p>
          <a:p>
            <a:r>
              <a:rPr lang="en-US" dirty="0"/>
              <a:t>Applicants should describe the facilities that will be available to execute their research project.  The description should include their branch/laboratory/department and the appropriate scientific colleagues, institutional research, and facilities available.  Also, if they have a research mentor, a brief description of their mentor's research should be included.</a:t>
            </a:r>
          </a:p>
          <a:p>
            <a:pPr marL="181240" indent="-181240">
              <a:buFontTx/>
              <a:buChar char="-"/>
            </a:pPr>
            <a:endParaRPr lang="en-US" dirty="0"/>
          </a:p>
          <a:p>
            <a:pPr marL="181240" indent="-181240">
              <a:buFontTx/>
              <a:buChar char="-"/>
            </a:pPr>
            <a:r>
              <a:rPr lang="en-US" dirty="0"/>
              <a:t>Loan Information</a:t>
            </a:r>
          </a:p>
          <a:p>
            <a:r>
              <a:rPr lang="en-US" dirty="0"/>
              <a:t>Reviewers will not have access to an applicant’s financial information.  Their debt level does not factor into the application’s score.  They only need to meet the 20% debt to income ratio requirement.</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16</a:t>
            </a:fld>
            <a:endParaRPr lang="en-US"/>
          </a:p>
        </p:txBody>
      </p:sp>
    </p:spTree>
    <p:extLst>
      <p:ext uri="{BB962C8B-B14F-4D97-AF65-F5344CB8AC3E}">
        <p14:creationId xmlns:p14="http://schemas.microsoft.com/office/powerpoint/2010/main" val="61479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0"/>
              </a:spcAft>
              <a:buClr>
                <a:srgbClr val="003776"/>
              </a:buClr>
              <a:buFontTx/>
              <a:buChar char="-"/>
              <a:defRPr/>
            </a:pPr>
            <a:r>
              <a:rPr lang="en-US" kern="0" dirty="0">
                <a:solidFill>
                  <a:srgbClr val="002774"/>
                </a:solidFill>
              </a:rPr>
              <a:t>Know the funding priorities of the NIH Institute or Center reviewing your application</a:t>
            </a:r>
          </a:p>
          <a:p>
            <a:pPr marL="0" indent="0">
              <a:spcAft>
                <a:spcPts val="0"/>
              </a:spcAft>
              <a:buClr>
                <a:srgbClr val="003776"/>
              </a:buClr>
              <a:buFontTx/>
              <a:buNone/>
              <a:defRPr/>
            </a:pPr>
            <a:r>
              <a:rPr lang="en-US" kern="0" dirty="0">
                <a:solidFill>
                  <a:srgbClr val="002774"/>
                </a:solidFill>
              </a:rPr>
              <a:t>What’s their mission and research priorities?</a:t>
            </a:r>
          </a:p>
          <a:p>
            <a:pPr marL="342900" indent="-342900">
              <a:spcAft>
                <a:spcPts val="0"/>
              </a:spcAft>
              <a:buClr>
                <a:srgbClr val="003776"/>
              </a:buClr>
              <a:buFontTx/>
              <a:buChar char="-"/>
              <a:defRPr/>
            </a:pPr>
            <a:endParaRPr lang="en-US" kern="0" dirty="0">
              <a:solidFill>
                <a:srgbClr val="002774"/>
              </a:solidFill>
            </a:endParaRPr>
          </a:p>
          <a:p>
            <a:pPr marL="342900" indent="-342900">
              <a:spcAft>
                <a:spcPts val="0"/>
              </a:spcAft>
              <a:buClr>
                <a:srgbClr val="003776"/>
              </a:buClr>
              <a:buFontTx/>
              <a:buChar char="-"/>
              <a:defRPr/>
            </a:pPr>
            <a:r>
              <a:rPr lang="en-US" kern="0" dirty="0">
                <a:solidFill>
                  <a:srgbClr val="002774"/>
                </a:solidFill>
              </a:rPr>
              <a:t>Effectively demonstrate qualifications and commitment to research</a:t>
            </a:r>
          </a:p>
          <a:p>
            <a:pPr marL="0" marR="0" lvl="0" indent="0" algn="l" defTabSz="914400" rtl="0" eaLnBrk="0" fontAlgn="base" latinLnBrk="0" hangingPunct="0">
              <a:lnSpc>
                <a:spcPct val="100000"/>
              </a:lnSpc>
              <a:spcBef>
                <a:spcPct val="30000"/>
              </a:spcBef>
              <a:spcAft>
                <a:spcPts val="0"/>
              </a:spcAft>
              <a:buClr>
                <a:srgbClr val="003776"/>
              </a:buClr>
              <a:buSzTx/>
              <a:buFontTx/>
              <a:buNone/>
              <a:tabLst/>
              <a:defRPr/>
            </a:pPr>
            <a:r>
              <a:rPr lang="en-US" kern="0" baseline="0" dirty="0">
                <a:solidFill>
                  <a:srgbClr val="002774"/>
                </a:solidFill>
              </a:rPr>
              <a:t>            </a:t>
            </a:r>
            <a:r>
              <a:rPr lang="en-US" kern="0" dirty="0">
                <a:solidFill>
                  <a:srgbClr val="002774"/>
                </a:solidFill>
              </a:rPr>
              <a:t>Talk about yourself…who you are, your scientific background, and where you are right now in your career, short and long term career goals</a:t>
            </a:r>
          </a:p>
          <a:p>
            <a:pPr marL="342900" marR="0" lvl="0" indent="-342900" algn="l" defTabSz="914400" rtl="0" eaLnBrk="0" fontAlgn="base" latinLnBrk="0" hangingPunct="0">
              <a:lnSpc>
                <a:spcPct val="100000"/>
              </a:lnSpc>
              <a:spcBef>
                <a:spcPct val="30000"/>
              </a:spcBef>
              <a:spcAft>
                <a:spcPts val="0"/>
              </a:spcAft>
              <a:buClr>
                <a:srgbClr val="003776"/>
              </a:buClr>
              <a:buSzTx/>
              <a:buFontTx/>
              <a:buChar char="-"/>
              <a:tabLst/>
              <a:defRPr/>
            </a:pPr>
            <a:endParaRPr lang="en-US" kern="0" dirty="0">
              <a:solidFill>
                <a:srgbClr val="002774"/>
              </a:solidFill>
            </a:endParaRPr>
          </a:p>
          <a:p>
            <a:pPr marL="342900" marR="0" lvl="0" indent="-342900" algn="l" defTabSz="914400" rtl="0" eaLnBrk="0" fontAlgn="base" latinLnBrk="0" hangingPunct="0">
              <a:lnSpc>
                <a:spcPct val="100000"/>
              </a:lnSpc>
              <a:spcBef>
                <a:spcPct val="30000"/>
              </a:spcBef>
              <a:spcAft>
                <a:spcPts val="0"/>
              </a:spcAft>
              <a:buClr>
                <a:srgbClr val="003776"/>
              </a:buClr>
              <a:buSzTx/>
              <a:buFontTx/>
              <a:buChar char="-"/>
              <a:tabLst/>
              <a:defRPr/>
            </a:pPr>
            <a:r>
              <a:rPr lang="en-US" kern="0" dirty="0">
                <a:solidFill>
                  <a:srgbClr val="002774"/>
                </a:solidFill>
              </a:rPr>
              <a:t>Thoroughly describe research environment, resources, and support</a:t>
            </a:r>
          </a:p>
          <a:p>
            <a:pPr marL="342900" indent="-342900">
              <a:spcAft>
                <a:spcPts val="0"/>
              </a:spcAft>
              <a:buClr>
                <a:srgbClr val="003776"/>
              </a:buClr>
              <a:buFontTx/>
              <a:buChar char="-"/>
              <a:defRPr/>
            </a:pPr>
            <a:endParaRPr lang="en-US" kern="0" dirty="0">
              <a:solidFill>
                <a:srgbClr val="002774"/>
              </a:solidFill>
            </a:endParaRPr>
          </a:p>
          <a:p>
            <a:pPr marL="342900" indent="-342900">
              <a:spcAft>
                <a:spcPts val="0"/>
              </a:spcAft>
              <a:buClr>
                <a:srgbClr val="003776"/>
              </a:buClr>
              <a:buFontTx/>
              <a:buChar char="-"/>
              <a:defRPr/>
            </a:pPr>
            <a:r>
              <a:rPr lang="en-US" kern="0" dirty="0">
                <a:solidFill>
                  <a:srgbClr val="002774"/>
                </a:solidFill>
              </a:rPr>
              <a:t>Write a strong research plan – you are the architect of your career</a:t>
            </a:r>
          </a:p>
          <a:p>
            <a:pPr lvl="1">
              <a:spcAft>
                <a:spcPts val="0"/>
              </a:spcAft>
              <a:buClr>
                <a:srgbClr val="003776"/>
              </a:buClr>
              <a:defRPr/>
            </a:pPr>
            <a:r>
              <a:rPr lang="en-US" kern="0" dirty="0">
                <a:solidFill>
                  <a:srgbClr val="002774"/>
                </a:solidFill>
              </a:rPr>
              <a:t>Include research activities, plans for publishing/applying for grants</a:t>
            </a:r>
          </a:p>
          <a:p>
            <a:pPr>
              <a:spcAft>
                <a:spcPts val="0"/>
              </a:spcAft>
              <a:buClr>
                <a:srgbClr val="003776"/>
              </a:buClr>
              <a:defRPr/>
            </a:pPr>
            <a:endParaRPr lang="en-US" kern="0" dirty="0">
              <a:solidFill>
                <a:srgbClr val="002774"/>
              </a:solidFill>
            </a:endParaRPr>
          </a:p>
          <a:p>
            <a:pPr marL="342900" indent="-342900">
              <a:spcAft>
                <a:spcPts val="0"/>
              </a:spcAft>
              <a:buClr>
                <a:srgbClr val="003776"/>
              </a:buClr>
              <a:buFontTx/>
              <a:buChar char="-"/>
              <a:defRPr/>
            </a:pPr>
            <a:r>
              <a:rPr lang="en-US" kern="0" dirty="0">
                <a:solidFill>
                  <a:srgbClr val="002774"/>
                </a:solidFill>
              </a:rPr>
              <a:t>Provide strong reference letters</a:t>
            </a:r>
          </a:p>
          <a:p>
            <a:pPr lvl="1">
              <a:spcAft>
                <a:spcPts val="0"/>
              </a:spcAft>
              <a:buClr>
                <a:srgbClr val="003776"/>
              </a:buClr>
              <a:defRPr/>
            </a:pPr>
            <a:r>
              <a:rPr lang="en-US" kern="0" dirty="0">
                <a:solidFill>
                  <a:srgbClr val="002774"/>
                </a:solidFill>
              </a:rPr>
              <a:t>What is unique about you? Demonstrate your strengths, dedication to a research career and how your work will contribute to the NIH mission</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17</a:t>
            </a:fld>
            <a:endParaRPr lang="en-US"/>
          </a:p>
        </p:txBody>
      </p:sp>
    </p:spTree>
    <p:extLst>
      <p:ext uri="{BB962C8B-B14F-4D97-AF65-F5344CB8AC3E}">
        <p14:creationId xmlns:p14="http://schemas.microsoft.com/office/powerpoint/2010/main" val="225708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18</a:t>
            </a:fld>
            <a:endParaRPr lang="en-US"/>
          </a:p>
        </p:txBody>
      </p:sp>
    </p:spTree>
    <p:extLst>
      <p:ext uri="{BB962C8B-B14F-4D97-AF65-F5344CB8AC3E}">
        <p14:creationId xmlns:p14="http://schemas.microsoft.com/office/powerpoint/2010/main" val="919703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776"/>
                </a:solidFill>
              </a:rPr>
              <a:t>1) </a:t>
            </a:r>
            <a:r>
              <a:rPr lang="en-US" sz="1200" dirty="0">
                <a:solidFill>
                  <a:srgbClr val="003776"/>
                </a:solidFill>
              </a:rPr>
              <a:t>This is a frequent mistake made by first-time applicants. Make sure your research</a:t>
            </a:r>
            <a:r>
              <a:rPr lang="en-US" sz="1200" baseline="0" dirty="0">
                <a:solidFill>
                  <a:srgbClr val="003776"/>
                </a:solidFill>
              </a:rPr>
              <a:t> goals align with the NIH IC’s mission and research priorities.  Talk to an LRP program officer before you submit your application.</a:t>
            </a:r>
          </a:p>
          <a:p>
            <a:endParaRPr lang="en-US" sz="1200" b="0" i="0" kern="1200" dirty="0">
              <a:solidFill>
                <a:schemeClr val="tx1"/>
              </a:solidFill>
              <a:effectLst/>
              <a:latin typeface="Arial" pitchFamily="34" charset="0"/>
              <a:ea typeface="+mn-ea"/>
              <a:cs typeface="Arial" pitchFamily="34" charset="0"/>
            </a:endParaRPr>
          </a:p>
          <a:p>
            <a:r>
              <a:rPr lang="en-US" dirty="0">
                <a:latin typeface="Arial" pitchFamily="34" charset="0"/>
                <a:cs typeface="Arial" pitchFamily="34" charset="0"/>
              </a:rPr>
              <a:t>2) Rushed application.</a:t>
            </a:r>
          </a:p>
          <a:p>
            <a:r>
              <a:rPr lang="en-US" dirty="0">
                <a:latin typeface="Arial" pitchFamily="34" charset="0"/>
                <a:cs typeface="Arial" pitchFamily="34" charset="0"/>
              </a:rPr>
              <a:t>	While the application process is straightforward and the LRP Information Center is there to aid applicants up until the deadline, last minute submissions are not a good idea and tend to fare poorly.</a:t>
            </a:r>
          </a:p>
          <a:p>
            <a:endParaRPr lang="en-US" sz="1200" b="0" i="0" kern="1200" dirty="0">
              <a:solidFill>
                <a:schemeClr val="tx1"/>
              </a:solidFill>
              <a:effectLst/>
              <a:latin typeface="Arial" pitchFamily="34" charset="0"/>
              <a:ea typeface="+mn-ea"/>
              <a:cs typeface="Arial" pitchFamily="34" charset="0"/>
            </a:endParaRPr>
          </a:p>
          <a:p>
            <a:r>
              <a:rPr lang="en-US" sz="1200" b="0" i="0" kern="1200" dirty="0">
                <a:solidFill>
                  <a:schemeClr val="tx1"/>
                </a:solidFill>
                <a:effectLst/>
                <a:latin typeface="Arial" pitchFamily="34" charset="0"/>
                <a:ea typeface="+mn-ea"/>
                <a:cs typeface="Arial" pitchFamily="34" charset="0"/>
              </a:rPr>
              <a:t>3) Questionable research commitment.</a:t>
            </a:r>
          </a:p>
          <a:p>
            <a:r>
              <a:rPr lang="en-US" sz="1200" b="0" i="0" kern="1200" dirty="0">
                <a:solidFill>
                  <a:schemeClr val="tx1"/>
                </a:solidFill>
                <a:effectLst/>
                <a:latin typeface="Arial" pitchFamily="34" charset="0"/>
                <a:ea typeface="+mn-ea"/>
                <a:cs typeface="Arial" pitchFamily="34" charset="0"/>
              </a:rPr>
              <a:t>	Sometimes, reviewers don’t get a sense of the applicant’s commitment to research. This occurs frequently with junior applicants. If your accomplishments are limited, make sure your application reflects your strong commitment to research and that the letters of recommendation attest to this.</a:t>
            </a:r>
          </a:p>
          <a:p>
            <a:endParaRPr lang="en-US" sz="1200" b="0" i="0" kern="1200" dirty="0">
              <a:solidFill>
                <a:schemeClr val="tx1"/>
              </a:solidFill>
              <a:effectLst/>
              <a:latin typeface="Arial" pitchFamily="34" charset="0"/>
              <a:ea typeface="+mn-ea"/>
              <a:cs typeface="Arial" pitchFamily="34" charset="0"/>
            </a:endParaRPr>
          </a:p>
          <a:p>
            <a:r>
              <a:rPr lang="en-US" sz="1200" b="0" i="0" kern="1200" dirty="0">
                <a:solidFill>
                  <a:schemeClr val="tx1"/>
                </a:solidFill>
                <a:effectLst/>
                <a:latin typeface="Arial" pitchFamily="34" charset="0"/>
                <a:ea typeface="+mn-ea"/>
                <a:cs typeface="Arial" pitchFamily="34" charset="0"/>
              </a:rPr>
              <a:t>If you are in</a:t>
            </a:r>
            <a:r>
              <a:rPr lang="en-US" sz="1200" b="0" i="0" kern="1200" baseline="0" dirty="0">
                <a:solidFill>
                  <a:schemeClr val="tx1"/>
                </a:solidFill>
                <a:effectLst/>
                <a:latin typeface="Arial" pitchFamily="34" charset="0"/>
                <a:ea typeface="+mn-ea"/>
                <a:cs typeface="Arial" pitchFamily="34" charset="0"/>
              </a:rPr>
              <a:t> the early stage of your research career, that’s okay. Provide an </a:t>
            </a:r>
            <a:r>
              <a:rPr lang="en-US" sz="1200" b="0" i="0" kern="1200" dirty="0">
                <a:solidFill>
                  <a:schemeClr val="tx1"/>
                </a:solidFill>
                <a:effectLst/>
                <a:latin typeface="Arial" pitchFamily="34" charset="0"/>
                <a:ea typeface="+mn-ea"/>
                <a:cs typeface="Arial" pitchFamily="34" charset="0"/>
              </a:rPr>
              <a:t>explanation. Mention</a:t>
            </a:r>
            <a:r>
              <a:rPr lang="en-US" sz="1200" b="0" i="0" kern="1200" baseline="0" dirty="0">
                <a:solidFill>
                  <a:schemeClr val="tx1"/>
                </a:solidFill>
                <a:effectLst/>
                <a:latin typeface="Arial" pitchFamily="34" charset="0"/>
                <a:ea typeface="+mn-ea"/>
                <a:cs typeface="Arial" pitchFamily="34" charset="0"/>
              </a:rPr>
              <a:t> publications that are “on the horizon”.</a:t>
            </a:r>
          </a:p>
          <a:p>
            <a:endParaRPr lang="en-US" dirty="0">
              <a:latin typeface="Arial" pitchFamily="34" charset="0"/>
              <a:cs typeface="Arial" pitchFamily="34" charset="0"/>
            </a:endParaRPr>
          </a:p>
          <a:p>
            <a:r>
              <a:rPr lang="en-US" sz="1200" b="0" i="0" kern="1200" dirty="0">
                <a:solidFill>
                  <a:schemeClr val="tx1"/>
                </a:solidFill>
                <a:effectLst/>
                <a:latin typeface="Arial" pitchFamily="34" charset="0"/>
                <a:ea typeface="+mn-ea"/>
                <a:cs typeface="Arial" pitchFamily="34" charset="0"/>
              </a:rPr>
              <a:t>Not applying… we see many applications that are complete or near-complete, but never submitted.  Why?  Wel</a:t>
            </a:r>
            <a:r>
              <a:rPr lang="en-US" dirty="0">
                <a:latin typeface="Arial" pitchFamily="34" charset="0"/>
                <a:cs typeface="Arial" pitchFamily="34" charset="0"/>
              </a:rPr>
              <a:t>l…</a:t>
            </a:r>
            <a:endParaRPr lang="en-US" sz="1200" b="0" i="0" kern="1200" dirty="0">
              <a:solidFill>
                <a:schemeClr val="tx1"/>
              </a:solidFill>
              <a:effectLst/>
              <a:latin typeface="Arial" pitchFamily="34" charset="0"/>
              <a:ea typeface="+mn-ea"/>
              <a:cs typeface="Arial" pitchFamily="34" charset="0"/>
            </a:endParaRPr>
          </a:p>
          <a:p>
            <a:pPr marL="0" indent="0">
              <a:spcBef>
                <a:spcPts val="0"/>
              </a:spcBef>
              <a:spcAft>
                <a:spcPts val="0"/>
              </a:spcAft>
              <a:buFont typeface="Arial" panose="020B0604020202020204" pitchFamily="34" charset="0"/>
              <a:buNone/>
            </a:pPr>
            <a:endParaRPr lang="en-US" sz="1200" baseline="0" dirty="0">
              <a:solidFill>
                <a:srgbClr val="003776"/>
              </a:solidFill>
            </a:endParaRPr>
          </a:p>
        </p:txBody>
      </p:sp>
      <p:sp>
        <p:nvSpPr>
          <p:cNvPr id="4" name="Slide Number Placeholder 3"/>
          <p:cNvSpPr>
            <a:spLocks noGrp="1"/>
          </p:cNvSpPr>
          <p:nvPr>
            <p:ph type="sldNum" sz="quarter" idx="5"/>
          </p:nvPr>
        </p:nvSpPr>
        <p:spPr/>
        <p:txBody>
          <a:bodyPr/>
          <a:lstStyle/>
          <a:p>
            <a:fld id="{0DDE2464-C0F3-4324-ACEA-6FAF0D7B5DA1}" type="slidenum">
              <a:rPr lang="en-US" smtClean="0"/>
              <a:t>19</a:t>
            </a:fld>
            <a:endParaRPr lang="en-US"/>
          </a:p>
        </p:txBody>
      </p:sp>
    </p:spTree>
    <p:extLst>
      <p:ext uri="{BB962C8B-B14F-4D97-AF65-F5344CB8AC3E}">
        <p14:creationId xmlns:p14="http://schemas.microsoft.com/office/powerpoint/2010/main" val="316971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start with an overview of the NIH and the LRP.  While the focus will be on the Extramural LRP during this presentation, we also have the Intramural LRP for researchers who are NIH employees and the Student Loan Repayment Program (SLRP) for non-scientist NIH employees.</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2</a:t>
            </a:fld>
            <a:endParaRPr lang="en-US"/>
          </a:p>
        </p:txBody>
      </p:sp>
    </p:spTree>
    <p:extLst>
      <p:ext uri="{BB962C8B-B14F-4D97-AF65-F5344CB8AC3E}">
        <p14:creationId xmlns:p14="http://schemas.microsoft.com/office/powerpoint/2010/main" val="907020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i="1" dirty="0">
                <a:solidFill>
                  <a:schemeClr val="tx2">
                    <a:lumMod val="75000"/>
                  </a:schemeClr>
                </a:solidFill>
                <a:latin typeface="Arial" panose="020B0604020202020204" pitchFamily="34" charset="0"/>
                <a:cs typeface="Arial" panose="020B0604020202020204" pitchFamily="34" charset="0"/>
              </a:rPr>
              <a:t>Pattern of thought where a person discounts/doubts accomplishments and has a persistent fear of being exposed as ‘not as good/smart/prepared’</a:t>
            </a:r>
          </a:p>
          <a:p>
            <a:pPr>
              <a:spcAft>
                <a:spcPts val="600"/>
              </a:spcAft>
            </a:pPr>
            <a:r>
              <a:rPr lang="en-US" dirty="0">
                <a:solidFill>
                  <a:schemeClr val="tx2">
                    <a:lumMod val="75000"/>
                  </a:schemeClr>
                </a:solidFill>
                <a:latin typeface="Arial" panose="020B0604020202020204" pitchFamily="34" charset="0"/>
                <a:cs typeface="Arial" panose="020B0604020202020204" pitchFamily="34" charset="0"/>
              </a:rPr>
              <a:t>Feelings of anxiety, doubt; negative self-talk; dwelling on past mistakes</a:t>
            </a:r>
          </a:p>
          <a:p>
            <a:pPr>
              <a:spcAft>
                <a:spcPts val="600"/>
              </a:spcAft>
            </a:pPr>
            <a:r>
              <a:rPr lang="en-US" dirty="0">
                <a:solidFill>
                  <a:schemeClr val="tx2">
                    <a:lumMod val="75000"/>
                  </a:schemeClr>
                </a:solidFill>
                <a:latin typeface="Arial" panose="020B0604020202020204" pitchFamily="34" charset="0"/>
                <a:cs typeface="Arial" panose="020B0604020202020204" pitchFamily="34" charset="0"/>
              </a:rPr>
              <a:t>Perfectionism/overpreparation...no room for error</a:t>
            </a:r>
          </a:p>
          <a:p>
            <a:pPr>
              <a:spcAft>
                <a:spcPts val="600"/>
              </a:spcAft>
            </a:pPr>
            <a:r>
              <a:rPr lang="en-US" dirty="0">
                <a:solidFill>
                  <a:schemeClr val="tx2">
                    <a:lumMod val="75000"/>
                  </a:schemeClr>
                </a:solidFill>
                <a:latin typeface="Arial" panose="020B0604020202020204" pitchFamily="34" charset="0"/>
                <a:cs typeface="Arial" panose="020B0604020202020204" pitchFamily="34" charset="0"/>
              </a:rPr>
              <a:t>Experienced often by highly successful, intelligent people (i.e., does not = low self-esteem or intellect)</a:t>
            </a:r>
          </a:p>
          <a:p>
            <a:pPr>
              <a:spcAft>
                <a:spcPts val="600"/>
              </a:spcAft>
            </a:pPr>
            <a:r>
              <a:rPr lang="en-US" dirty="0">
                <a:solidFill>
                  <a:schemeClr val="tx2">
                    <a:lumMod val="75000"/>
                  </a:schemeClr>
                </a:solidFill>
                <a:latin typeface="Arial" panose="020B0604020202020204" pitchFamily="34" charset="0"/>
                <a:cs typeface="Arial" panose="020B0604020202020204" pitchFamily="34" charset="0"/>
              </a:rPr>
              <a:t>Often sparked by new opportunities </a:t>
            </a:r>
          </a:p>
          <a:p>
            <a:pPr>
              <a:spcAft>
                <a:spcPts val="600"/>
              </a:spcAft>
            </a:pPr>
            <a:r>
              <a:rPr lang="en-US" dirty="0">
                <a:solidFill>
                  <a:schemeClr val="tx2">
                    <a:lumMod val="75000"/>
                  </a:schemeClr>
                </a:solidFill>
                <a:latin typeface="Arial" panose="020B0604020202020204" pitchFamily="34" charset="0"/>
                <a:cs typeface="Arial" panose="020B0604020202020204" pitchFamily="34" charset="0"/>
              </a:rPr>
              <a:t>NO ONE </a:t>
            </a:r>
            <a:r>
              <a:rPr lang="en-US" b="1" dirty="0">
                <a:solidFill>
                  <a:schemeClr val="tx2">
                    <a:lumMod val="75000"/>
                  </a:schemeClr>
                </a:solidFill>
                <a:latin typeface="Arial" panose="020B0604020202020204" pitchFamily="34" charset="0"/>
                <a:cs typeface="Arial" panose="020B0604020202020204" pitchFamily="34" charset="0"/>
              </a:rPr>
              <a:t>EVER</a:t>
            </a:r>
            <a:r>
              <a:rPr lang="en-US" dirty="0">
                <a:solidFill>
                  <a:schemeClr val="tx2">
                    <a:lumMod val="75000"/>
                  </a:schemeClr>
                </a:solidFill>
                <a:latin typeface="Arial" panose="020B0604020202020204" pitchFamily="34" charset="0"/>
                <a:cs typeface="Arial" panose="020B0604020202020204" pitchFamily="34" charset="0"/>
              </a:rPr>
              <a:t> ADMITS IT, so you think AM I THE ONLY ONE?</a:t>
            </a:r>
          </a:p>
          <a:p>
            <a:pPr>
              <a:spcAft>
                <a:spcPts val="600"/>
              </a:spcAft>
            </a:pPr>
            <a:r>
              <a:rPr lang="en-US" dirty="0">
                <a:solidFill>
                  <a:schemeClr val="tx2">
                    <a:lumMod val="75000"/>
                  </a:schemeClr>
                </a:solidFill>
                <a:latin typeface="Arial" panose="020B0604020202020204" pitchFamily="34" charset="0"/>
                <a:cs typeface="Arial" panose="020B0604020202020204" pitchFamily="34" charset="0"/>
              </a:rPr>
              <a:t>Can lead to:</a:t>
            </a:r>
          </a:p>
          <a:p>
            <a:pPr lvl="1">
              <a:spcBef>
                <a:spcPts val="0"/>
              </a:spcBef>
              <a:spcAft>
                <a:spcPts val="600"/>
              </a:spcAft>
              <a:buFont typeface="Wingdings" panose="05000000000000000000" pitchFamily="2" charset="2"/>
              <a:buChar char="ü"/>
            </a:pPr>
            <a:r>
              <a:rPr lang="en-US" dirty="0">
                <a:solidFill>
                  <a:schemeClr val="tx2">
                    <a:lumMod val="75000"/>
                  </a:schemeClr>
                </a:solidFill>
                <a:latin typeface="Arial" panose="020B0604020202020204" pitchFamily="34" charset="0"/>
                <a:cs typeface="Arial" panose="020B0604020202020204" pitchFamily="34" charset="0"/>
              </a:rPr>
              <a:t>Procrastination </a:t>
            </a:r>
            <a:r>
              <a:rPr lang="en-US" b="1" dirty="0">
                <a:solidFill>
                  <a:schemeClr val="tx2">
                    <a:lumMod val="75000"/>
                  </a:schemeClr>
                </a:solidFill>
                <a:latin typeface="Arial" panose="020B0604020202020204" pitchFamily="34" charset="0"/>
                <a:cs typeface="Arial" panose="020B0604020202020204" pitchFamily="34" charset="0"/>
              </a:rPr>
              <a:t>(I’m not ready yet….)</a:t>
            </a:r>
          </a:p>
          <a:p>
            <a:pPr lvl="1">
              <a:spcBef>
                <a:spcPts val="0"/>
              </a:spcBef>
              <a:spcAft>
                <a:spcPts val="600"/>
              </a:spcAft>
              <a:buFont typeface="Wingdings" panose="05000000000000000000" pitchFamily="2" charset="2"/>
              <a:buChar char="ü"/>
            </a:pPr>
            <a:r>
              <a:rPr lang="en-US" dirty="0">
                <a:solidFill>
                  <a:schemeClr val="tx2">
                    <a:lumMod val="75000"/>
                  </a:schemeClr>
                </a:solidFill>
                <a:latin typeface="Arial" panose="020B0604020202020204" pitchFamily="34" charset="0"/>
                <a:cs typeface="Arial" panose="020B0604020202020204" pitchFamily="34" charset="0"/>
              </a:rPr>
              <a:t>Missed Opportunities (e.g., jobs, new roles, giving deference where not deserved, etc.)</a:t>
            </a:r>
          </a:p>
          <a:p>
            <a:pPr lvl="1">
              <a:spcBef>
                <a:spcPts val="0"/>
              </a:spcBef>
              <a:spcAft>
                <a:spcPts val="600"/>
              </a:spcAft>
              <a:buFont typeface="Wingdings" panose="05000000000000000000" pitchFamily="2" charset="2"/>
              <a:buChar char="ü"/>
            </a:pPr>
            <a:r>
              <a:rPr lang="en-US" dirty="0">
                <a:solidFill>
                  <a:schemeClr val="tx2">
                    <a:lumMod val="75000"/>
                  </a:schemeClr>
                </a:solidFill>
                <a:latin typeface="Arial" panose="020B0604020202020204" pitchFamily="34" charset="0"/>
                <a:cs typeface="Arial" panose="020B0604020202020204" pitchFamily="34" charset="0"/>
              </a:rPr>
              <a:t>Wasted Time and Emotional Energy</a:t>
            </a:r>
          </a:p>
          <a:p>
            <a:endParaRPr lang="en-US" dirty="0"/>
          </a:p>
          <a:p>
            <a:r>
              <a:rPr lang="en-US" dirty="0"/>
              <a:t>How many of you have felt this way before?  I know I have… several times!</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20</a:t>
            </a:fld>
            <a:endParaRPr lang="en-US"/>
          </a:p>
        </p:txBody>
      </p:sp>
    </p:spTree>
    <p:extLst>
      <p:ext uri="{BB962C8B-B14F-4D97-AF65-F5344CB8AC3E}">
        <p14:creationId xmlns:p14="http://schemas.microsoft.com/office/powerpoint/2010/main" val="1754448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be our own worst enemy…</a:t>
            </a:r>
          </a:p>
          <a:p>
            <a:endParaRPr lang="en-US" dirty="0"/>
          </a:p>
          <a:p>
            <a:r>
              <a:rPr lang="en-US" dirty="0"/>
              <a:t>Turn it around…  believe it or not, there are many people who feel the same way, including other applicants and awardees.  </a:t>
            </a:r>
          </a:p>
          <a:p>
            <a:endParaRPr lang="en-US" dirty="0"/>
          </a:p>
          <a:p>
            <a:r>
              <a:rPr lang="en-US" dirty="0"/>
              <a:t>You won’t know until you try!  Submit your LRP application and if you make it, great!  If not, you will have the opportunity to get feedback on how you can improve your application the next time you apply.</a:t>
            </a:r>
          </a:p>
        </p:txBody>
      </p:sp>
      <p:sp>
        <p:nvSpPr>
          <p:cNvPr id="4" name="Slide Number Placeholder 3"/>
          <p:cNvSpPr>
            <a:spLocks noGrp="1"/>
          </p:cNvSpPr>
          <p:nvPr>
            <p:ph type="sldNum" sz="quarter" idx="5"/>
          </p:nvPr>
        </p:nvSpPr>
        <p:spPr/>
        <p:txBody>
          <a:bodyPr/>
          <a:lstStyle/>
          <a:p>
            <a:fld id="{0DDE2464-C0F3-4324-ACEA-6FAF0D7B5DA1}" type="slidenum">
              <a:rPr lang="en-US" smtClean="0"/>
              <a:t>21</a:t>
            </a:fld>
            <a:endParaRPr lang="en-US"/>
          </a:p>
        </p:txBody>
      </p:sp>
    </p:spTree>
    <p:extLst>
      <p:ext uri="{BB962C8B-B14F-4D97-AF65-F5344CB8AC3E}">
        <p14:creationId xmlns:p14="http://schemas.microsoft.com/office/powerpoint/2010/main" val="1177413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words of wisdom from two senior staff at NIH that you might find helpful if you get bit by the Impostor Syndrome bug</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22</a:t>
            </a:fld>
            <a:endParaRPr lang="en-US"/>
          </a:p>
        </p:txBody>
      </p:sp>
    </p:spTree>
    <p:extLst>
      <p:ext uri="{BB962C8B-B14F-4D97-AF65-F5344CB8AC3E}">
        <p14:creationId xmlns:p14="http://schemas.microsoft.com/office/powerpoint/2010/main" val="479023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you submit your application, congratulations on taking that step!</a:t>
            </a:r>
          </a:p>
          <a:p>
            <a:endParaRPr lang="en-US" dirty="0"/>
          </a:p>
          <a:p>
            <a:r>
              <a:rPr lang="en-US" dirty="0"/>
              <a:t>Here are some direct benefits you get out of applying and getting an award, such as… READ FROM SLIDE</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23</a:t>
            </a:fld>
            <a:endParaRPr lang="en-US"/>
          </a:p>
        </p:txBody>
      </p:sp>
    </p:spTree>
    <p:extLst>
      <p:ext uri="{BB962C8B-B14F-4D97-AF65-F5344CB8AC3E}">
        <p14:creationId xmlns:p14="http://schemas.microsoft.com/office/powerpoint/2010/main" val="3549178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important notes that applicants need to be aware of.</a:t>
            </a:r>
          </a:p>
          <a:p>
            <a:endParaRPr lang="en-US" dirty="0"/>
          </a:p>
          <a:p>
            <a:pPr>
              <a:spcAft>
                <a:spcPts val="1269"/>
              </a:spcAft>
            </a:pPr>
            <a:r>
              <a:rPr lang="en-US" sz="1200" dirty="0"/>
              <a:t>An individual receiving research or salary support from a for-profit source is ineligible to receive an LRP award</a:t>
            </a:r>
          </a:p>
          <a:p>
            <a:pPr>
              <a:spcBef>
                <a:spcPts val="634"/>
              </a:spcBef>
              <a:spcAft>
                <a:spcPts val="1269"/>
              </a:spcAft>
            </a:pPr>
            <a:r>
              <a:rPr lang="en-US" sz="1200" dirty="0"/>
              <a:t>Applicants do not propose new research goals in an LRP application.  In the research section, discuss </a:t>
            </a:r>
            <a:r>
              <a:rPr lang="en-US" sz="1200" i="1" dirty="0"/>
              <a:t>current</a:t>
            </a:r>
            <a:r>
              <a:rPr lang="en-US" sz="1200" dirty="0"/>
              <a:t> research plans.</a:t>
            </a:r>
          </a:p>
          <a:p>
            <a:pPr>
              <a:spcBef>
                <a:spcPts val="634"/>
              </a:spcBef>
              <a:spcAft>
                <a:spcPts val="1269"/>
              </a:spcAft>
            </a:pPr>
            <a:r>
              <a:rPr lang="en-US" sz="1200" dirty="0"/>
              <a:t>LRPs are NOT a research grant. We are paying down your student loan debt, not funding your research activities.</a:t>
            </a:r>
          </a:p>
        </p:txBody>
      </p:sp>
      <p:sp>
        <p:nvSpPr>
          <p:cNvPr id="4" name="Slide Number Placeholder 3"/>
          <p:cNvSpPr>
            <a:spLocks noGrp="1"/>
          </p:cNvSpPr>
          <p:nvPr>
            <p:ph type="sldNum" sz="quarter" idx="5"/>
          </p:nvPr>
        </p:nvSpPr>
        <p:spPr/>
        <p:txBody>
          <a:bodyPr/>
          <a:lstStyle/>
          <a:p>
            <a:fld id="{0DDE2464-C0F3-4324-ACEA-6FAF0D7B5DA1}" type="slidenum">
              <a:rPr lang="en-US" smtClean="0"/>
              <a:t>24</a:t>
            </a:fld>
            <a:endParaRPr lang="en-US"/>
          </a:p>
        </p:txBody>
      </p:sp>
    </p:spTree>
    <p:extLst>
      <p:ext uri="{BB962C8B-B14F-4D97-AF65-F5344CB8AC3E}">
        <p14:creationId xmlns:p14="http://schemas.microsoft.com/office/powerpoint/2010/main" val="381456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25</a:t>
            </a:fld>
            <a:endParaRPr lang="en-US"/>
          </a:p>
        </p:txBody>
      </p:sp>
    </p:spTree>
    <p:extLst>
      <p:ext uri="{BB962C8B-B14F-4D97-AF65-F5344CB8AC3E}">
        <p14:creationId xmlns:p14="http://schemas.microsoft.com/office/powerpoint/2010/main" val="3130094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r>
              <a:rPr lang="en-US" dirty="0"/>
              <a:t>The Eligibility and Programs tab is where you can find background information about the LRPs</a:t>
            </a:r>
          </a:p>
          <a:p>
            <a:pPr marL="241653" indent="-241653">
              <a:buFont typeface="+mj-lt"/>
              <a:buAutoNum type="arabicPeriod"/>
            </a:pPr>
            <a:r>
              <a:rPr lang="en-US" dirty="0"/>
              <a:t>Data and Reports tab is where you can find all types of data about the programs including average award amount,  awards by degree type, funding levels, and much more</a:t>
            </a:r>
          </a:p>
          <a:p>
            <a:pPr marL="241653" indent="-241653">
              <a:buFont typeface="+mj-lt"/>
              <a:buAutoNum type="arabicPeriod"/>
            </a:pPr>
            <a:r>
              <a:rPr lang="en-US" dirty="0"/>
              <a:t>Contact and Engage tab is where you’ll find the contact information for each NIH LRP Program Officer as well as each institutes research priorities</a:t>
            </a:r>
          </a:p>
          <a:p>
            <a:pPr marL="241653" indent="-241653">
              <a:buFont typeface="+mj-lt"/>
              <a:buAutoNum type="arabicPeriod"/>
            </a:pPr>
            <a:r>
              <a:rPr lang="en-US" dirty="0"/>
              <a:t>LRP Ambassador Program is where you can find the directory of past and present LRP awardees.  LRP Ambassadors can be a helpful resource to guide applicants through the process. </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pPr defTabSz="973766">
              <a:defRPr/>
            </a:pPr>
            <a:fld id="{6DB84531-532E-4955-9D8E-510EA9476B6B}" type="slidenum">
              <a:rPr lang="en-US">
                <a:solidFill>
                  <a:prstClr val="black"/>
                </a:solidFill>
                <a:latin typeface="Calibri"/>
              </a:rPr>
              <a:pPr defTabSz="973766">
                <a:defRPr/>
              </a:pPr>
              <a:t>26</a:t>
            </a:fld>
            <a:endParaRPr lang="en-US" dirty="0">
              <a:solidFill>
                <a:prstClr val="black"/>
              </a:solidFill>
              <a:latin typeface="Calibri"/>
            </a:endParaRPr>
          </a:p>
        </p:txBody>
      </p:sp>
    </p:spTree>
    <p:extLst>
      <p:ext uri="{BB962C8B-B14F-4D97-AF65-F5344CB8AC3E}">
        <p14:creationId xmlns:p14="http://schemas.microsoft.com/office/powerpoint/2010/main" val="128526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LRP Data Dashboard</a:t>
            </a:r>
          </a:p>
          <a:p>
            <a:r>
              <a:rPr lang="en-US" dirty="0">
                <a:cs typeface="Arial" pitchFamily="34" charset="0"/>
              </a:rPr>
              <a:t>Our interactive data dashboard includes data that goes back 10 years.  There are several widgets that can be filtered by year, subcategory, and award type.  You can toggle your view of the data in chart or table view.  Also, the data can be exported to Excel.</a:t>
            </a:r>
          </a:p>
          <a:p>
            <a:endParaRPr lang="en-US" dirty="0">
              <a:cs typeface="Arial" pitchFamily="34" charset="0"/>
            </a:endParaRPr>
          </a:p>
        </p:txBody>
      </p:sp>
      <p:sp>
        <p:nvSpPr>
          <p:cNvPr id="4" name="Slide Number Placeholder 3"/>
          <p:cNvSpPr>
            <a:spLocks noGrp="1"/>
          </p:cNvSpPr>
          <p:nvPr>
            <p:ph type="sldNum" sz="quarter" idx="5"/>
          </p:nvPr>
        </p:nvSpPr>
        <p:spPr/>
        <p:txBody>
          <a:bodyPr/>
          <a:lstStyle/>
          <a:p>
            <a:fld id="{0DDE2464-C0F3-4324-ACEA-6FAF0D7B5DA1}" type="slidenum">
              <a:rPr lang="en-US" smtClean="0"/>
              <a:t>27</a:t>
            </a:fld>
            <a:endParaRPr lang="en-US"/>
          </a:p>
        </p:txBody>
      </p:sp>
    </p:spTree>
    <p:extLst>
      <p:ext uri="{BB962C8B-B14F-4D97-AF65-F5344CB8AC3E}">
        <p14:creationId xmlns:p14="http://schemas.microsoft.com/office/powerpoint/2010/main" val="319035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LRP Ambassador Network</a:t>
            </a:r>
          </a:p>
          <a:p>
            <a:endParaRPr lang="en-US" dirty="0"/>
          </a:p>
          <a:p>
            <a:r>
              <a:rPr lang="en-US" b="0" i="0" kern="1200" dirty="0">
                <a:solidFill>
                  <a:schemeClr val="tx1"/>
                </a:solidFill>
                <a:effectLst/>
                <a:ea typeface="+mn-ea"/>
                <a:cs typeface="Arial" pitchFamily="34" charset="0"/>
              </a:rPr>
              <a:t>MANY applicants have found this to be a valuable resource.  This is a network of more than 800 former and current LRP awardees who are LRP Ambassadors. </a:t>
            </a:r>
            <a:r>
              <a:rPr lang="en-US" dirty="0"/>
              <a:t>Potential applicants can </a:t>
            </a:r>
            <a:r>
              <a:rPr lang="en-US" b="0" i="0" kern="1200" dirty="0">
                <a:solidFill>
                  <a:schemeClr val="tx1"/>
                </a:solidFill>
                <a:effectLst/>
                <a:ea typeface="+mn-ea"/>
                <a:cs typeface="Arial" pitchFamily="34" charset="0"/>
              </a:rPr>
              <a:t>find other Ambassadors in their area by searching the online LRP Ambassador Directory, which is organized by state.</a:t>
            </a:r>
          </a:p>
          <a:p>
            <a:endParaRPr lang="en-US" dirty="0"/>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28</a:t>
            </a:fld>
            <a:endParaRPr lang="en-US"/>
          </a:p>
        </p:txBody>
      </p:sp>
    </p:spTree>
    <p:extLst>
      <p:ext uri="{BB962C8B-B14F-4D97-AF65-F5344CB8AC3E}">
        <p14:creationId xmlns:p14="http://schemas.microsoft.com/office/powerpoint/2010/main" val="3190351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To help applicants </a:t>
            </a:r>
            <a:r>
              <a:rPr lang="en-US" dirty="0">
                <a:latin typeface="Calibri" panose="020F0502020204030204" pitchFamily="34" charset="0"/>
                <a:ea typeface="Calibri" panose="020F0502020204030204" pitchFamily="34" charset="0"/>
                <a:cs typeface="Times New Roman" panose="02020603050405020304" pitchFamily="18" charset="0"/>
              </a:rPr>
              <a:t>navigate </a:t>
            </a:r>
            <a:r>
              <a:rPr lang="en-US" dirty="0">
                <a:effectLst/>
                <a:latin typeface="Calibri" panose="020F0502020204030204" pitchFamily="34" charset="0"/>
                <a:ea typeface="Calibri" panose="020F0502020204030204" pitchFamily="34" charset="0"/>
                <a:cs typeface="Times New Roman" panose="02020603050405020304" pitchFamily="18" charset="0"/>
              </a:rPr>
              <a:t>through the LRP application process in ASSIST, we created a new series of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tutorial videos</a:t>
            </a:r>
            <a:r>
              <a:rPr lang="en-US" dirty="0">
                <a:effectLst/>
                <a:latin typeface="Calibri" panose="020F0502020204030204" pitchFamily="34" charset="0"/>
                <a:ea typeface="Calibri" panose="020F0502020204030204" pitchFamily="34" charset="0"/>
                <a:cs typeface="Times New Roman" panose="02020603050405020304" pitchFamily="18" charset="0"/>
              </a:rPr>
              <a:t> that cover the following topics.</a:t>
            </a:r>
          </a:p>
          <a:p>
            <a:endParaRPr lang="en-US" dirty="0">
              <a:latin typeface="Calibri" panose="020F0502020204030204" pitchFamily="34" charset="0"/>
              <a:cs typeface="Times New Roman" panose="02020603050405020304" pitchFamily="18" charset="0"/>
            </a:endParaRPr>
          </a:p>
          <a:p>
            <a:r>
              <a:rPr lang="en-US" b="1" dirty="0"/>
              <a:t>Extramural LRP Application submission </a:t>
            </a:r>
            <a:r>
              <a:rPr lang="en-US" dirty="0"/>
              <a:t>focuses on the steps applicants will take to submit an Extramural LRP application to NIH</a:t>
            </a:r>
          </a:p>
          <a:p>
            <a:pPr marL="181240" indent="-181240">
              <a:buFontTx/>
              <a:buChar char="-"/>
            </a:pPr>
            <a:endParaRPr lang="en-US" dirty="0"/>
          </a:p>
          <a:p>
            <a:r>
              <a:rPr lang="en-US" b="1" dirty="0"/>
              <a:t>Reference Letter submission </a:t>
            </a:r>
            <a:r>
              <a:rPr lang="en-US" dirty="0"/>
              <a:t>demonstrates how a referee submits a reference letter in support of an LRP application</a:t>
            </a:r>
          </a:p>
          <a:p>
            <a:endParaRPr lang="en-US" dirty="0"/>
          </a:p>
          <a:p>
            <a:r>
              <a:rPr lang="en-US" b="1" dirty="0"/>
              <a:t>Mentor Letter submission</a:t>
            </a:r>
            <a:r>
              <a:rPr lang="en-US" dirty="0"/>
              <a:t>, while similar to the reference letter video, is unique to the applicant’s primary mentor if they are applying as a mentored researcher. Mentors submit their reference letter in a different portal.</a:t>
            </a:r>
          </a:p>
          <a:p>
            <a:endParaRPr lang="en-US" dirty="0"/>
          </a:p>
          <a:p>
            <a:r>
              <a:rPr lang="en-US" b="1" dirty="0"/>
              <a:t>IBO certification </a:t>
            </a:r>
            <a:r>
              <a:rPr lang="en-US" dirty="0"/>
              <a:t>demonstrates how an IBO certifies an LRP application</a:t>
            </a:r>
          </a:p>
          <a:p>
            <a:pPr marL="181240" indent="-181240">
              <a:buFontTx/>
              <a:buChar char="-"/>
            </a:pPr>
            <a:endParaRPr lang="en-US" dirty="0"/>
          </a:p>
          <a:p>
            <a:r>
              <a:rPr lang="en-US" b="1" dirty="0"/>
              <a:t>Checking on your Application Status after submission</a:t>
            </a:r>
          </a:p>
          <a:p>
            <a:r>
              <a:rPr lang="en-US" dirty="0"/>
              <a:t>Before the deadline, applicants can monitor the Status page to ensure all letters and certifications are complete. After the deadline, they can check the Status page to see which IC will be reviewing their application.</a:t>
            </a:r>
          </a:p>
        </p:txBody>
      </p:sp>
      <p:sp>
        <p:nvSpPr>
          <p:cNvPr id="4" name="Slide Number Placeholder 3"/>
          <p:cNvSpPr>
            <a:spLocks noGrp="1"/>
          </p:cNvSpPr>
          <p:nvPr>
            <p:ph type="sldNum" sz="quarter" idx="5"/>
          </p:nvPr>
        </p:nvSpPr>
        <p:spPr/>
        <p:txBody>
          <a:bodyPr/>
          <a:lstStyle/>
          <a:p>
            <a:fld id="{0DDE2464-C0F3-4324-ACEA-6FAF0D7B5DA1}" type="slidenum">
              <a:rPr lang="en-US" smtClean="0"/>
              <a:t>29</a:t>
            </a:fld>
            <a:endParaRPr lang="en-US"/>
          </a:p>
        </p:txBody>
      </p:sp>
    </p:spTree>
    <p:extLst>
      <p:ext uri="{BB962C8B-B14F-4D97-AF65-F5344CB8AC3E}">
        <p14:creationId xmlns:p14="http://schemas.microsoft.com/office/powerpoint/2010/main" val="178837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slide shows, the NIH is made up of 27 different Institutes and Centers such as the National Cancer Institute, National Heart, Lung, Blood Institute, National Institute of Mental Health, and so on.</a:t>
            </a:r>
          </a:p>
          <a:p>
            <a:endParaRPr lang="en-US" dirty="0"/>
          </a:p>
          <a:p>
            <a:r>
              <a:rPr lang="en-US" dirty="0"/>
              <a:t>24 of them participate in the NIH Extramural Loan Repayment Program.</a:t>
            </a:r>
          </a:p>
          <a:p>
            <a:endParaRPr lang="en-US" dirty="0"/>
          </a:p>
          <a:p>
            <a:r>
              <a:rPr lang="en-US" dirty="0"/>
              <a:t>Each institute focuses on particular diseases or body systems. They have their own allocation and research funding priorities, but they all have the same goal…</a:t>
            </a:r>
          </a:p>
          <a:p>
            <a:endParaRPr lang="en-US" dirty="0"/>
          </a:p>
          <a:p>
            <a:r>
              <a:rPr lang="en-US" dirty="0"/>
              <a:t>to support the training and career development of the biomedical research workforce</a:t>
            </a:r>
          </a:p>
        </p:txBody>
      </p:sp>
      <p:sp>
        <p:nvSpPr>
          <p:cNvPr id="4" name="Slide Number Placeholder 3"/>
          <p:cNvSpPr>
            <a:spLocks noGrp="1"/>
          </p:cNvSpPr>
          <p:nvPr>
            <p:ph type="sldNum" sz="quarter" idx="5"/>
          </p:nvPr>
        </p:nvSpPr>
        <p:spPr/>
        <p:txBody>
          <a:bodyPr/>
          <a:lstStyle/>
          <a:p>
            <a:fld id="{0DDE2464-C0F3-4324-ACEA-6FAF0D7B5DA1}" type="slidenum">
              <a:rPr lang="en-US" smtClean="0"/>
              <a:t>3</a:t>
            </a:fld>
            <a:endParaRPr lang="en-US"/>
          </a:p>
        </p:txBody>
      </p:sp>
    </p:spTree>
    <p:extLst>
      <p:ext uri="{BB962C8B-B14F-4D97-AF65-F5344CB8AC3E}">
        <p14:creationId xmlns:p14="http://schemas.microsoft.com/office/powerpoint/2010/main" val="215059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September 8 – Twitter Chat</a:t>
            </a:r>
          </a:p>
          <a:p>
            <a:r>
              <a:rPr lang="en-US" dirty="0"/>
              <a:t>September 15 – The next NIH Grants Conference </a:t>
            </a:r>
            <a:r>
              <a:rPr lang="en-US" dirty="0" err="1"/>
              <a:t>PreCon</a:t>
            </a:r>
            <a:r>
              <a:rPr lang="en-US" dirty="0"/>
              <a:t> Webinar – Navigating Early Career Funding Opportunities</a:t>
            </a:r>
          </a:p>
          <a:p>
            <a:endParaRPr lang="en-US" dirty="0"/>
          </a:p>
          <a:p>
            <a:r>
              <a:rPr lang="en-US" dirty="0"/>
              <a:t>October 3 – Technical Assistance Webinar</a:t>
            </a:r>
          </a:p>
          <a:p>
            <a:r>
              <a:rPr lang="en-US" dirty="0"/>
              <a:t>November 3 – Ask Me Anything Session </a:t>
            </a:r>
          </a:p>
        </p:txBody>
      </p:sp>
      <p:sp>
        <p:nvSpPr>
          <p:cNvPr id="4" name="Slide Number Placeholder 3"/>
          <p:cNvSpPr>
            <a:spLocks noGrp="1"/>
          </p:cNvSpPr>
          <p:nvPr>
            <p:ph type="sldNum" sz="quarter" idx="5"/>
          </p:nvPr>
        </p:nvSpPr>
        <p:spPr/>
        <p:txBody>
          <a:bodyPr/>
          <a:lstStyle/>
          <a:p>
            <a:fld id="{0DDE2464-C0F3-4324-ACEA-6FAF0D7B5DA1}" type="slidenum">
              <a:rPr lang="en-US" smtClean="0"/>
              <a:t>30</a:t>
            </a:fld>
            <a:endParaRPr lang="en-US"/>
          </a:p>
        </p:txBody>
      </p:sp>
    </p:spTree>
    <p:extLst>
      <p:ext uri="{BB962C8B-B14F-4D97-AF65-F5344CB8AC3E}">
        <p14:creationId xmlns:p14="http://schemas.microsoft.com/office/powerpoint/2010/main" val="485053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important points to remember</a:t>
            </a:r>
          </a:p>
          <a:p>
            <a:pPr marL="181240" indent="-181240">
              <a:buFontTx/>
              <a:buChar char="-"/>
            </a:pPr>
            <a:r>
              <a:rPr lang="en-US" dirty="0"/>
              <a:t>There</a:t>
            </a:r>
            <a:r>
              <a:rPr lang="en-US" baseline="0" dirty="0"/>
              <a:t> is a two-year commitment to research</a:t>
            </a:r>
          </a:p>
          <a:p>
            <a:pPr marL="181240" indent="-181240">
              <a:buFontTx/>
              <a:buChar char="-"/>
            </a:pPr>
            <a:r>
              <a:rPr lang="en-US" baseline="0" dirty="0"/>
              <a:t>NIH will repay up to $50,000/year</a:t>
            </a:r>
          </a:p>
          <a:p>
            <a:pPr marL="181240" indent="-181240">
              <a:buFontTx/>
              <a:buChar char="-"/>
            </a:pPr>
            <a:r>
              <a:rPr lang="en-US" baseline="0" dirty="0"/>
              <a:t>Be sure to plan ahead!</a:t>
            </a:r>
          </a:p>
          <a:p>
            <a:pPr marL="181240" indent="-181240">
              <a:buFontTx/>
              <a:buChar char="-"/>
            </a:pPr>
            <a:r>
              <a:rPr lang="en-US" baseline="0" dirty="0"/>
              <a:t>Lots of resources are available on the LRP website</a:t>
            </a:r>
          </a:p>
          <a:p>
            <a:pPr defTabSz="966612">
              <a:defRPr/>
            </a:pPr>
            <a:r>
              <a:rPr lang="en-US" baseline="0" dirty="0"/>
              <a:t>-   The next application cycle is from Sep 1 to Nov 17, 2022</a:t>
            </a:r>
          </a:p>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31</a:t>
            </a:fld>
            <a:endParaRPr lang="en-US"/>
          </a:p>
        </p:txBody>
      </p:sp>
    </p:spTree>
    <p:extLst>
      <p:ext uri="{BB962C8B-B14F-4D97-AF65-F5344CB8AC3E}">
        <p14:creationId xmlns:p14="http://schemas.microsoft.com/office/powerpoint/2010/main" val="4113436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a:t>Contact us to get more information or ask questions</a:t>
            </a:r>
            <a:endParaRPr lang="en-US" dirty="0"/>
          </a:p>
          <a:p>
            <a:pPr defTabSz="966612">
              <a:defRPr/>
            </a:pPr>
            <a:endParaRPr lang="en-US" dirty="0"/>
          </a:p>
          <a:p>
            <a:pPr defTabSz="966612">
              <a:defRPr/>
            </a:pPr>
            <a:r>
              <a:rPr lang="en-US" dirty="0"/>
              <a:t>There are several ways to contact</a:t>
            </a:r>
            <a:r>
              <a:rPr lang="en-US" baseline="0" dirty="0"/>
              <a:t> us.  You can visit our website, call our Information Center, email us, or follow us on social media (Facebook and Twitter).</a:t>
            </a:r>
          </a:p>
          <a:p>
            <a:pPr defTabSz="966612">
              <a:defRPr/>
            </a:pPr>
            <a:endParaRPr lang="en-US" baseline="0" dirty="0"/>
          </a:p>
          <a:p>
            <a:pPr defTabSz="966612">
              <a:defRPr/>
            </a:pPr>
            <a:r>
              <a:rPr lang="en-US" baseline="0" dirty="0"/>
              <a:t>And that wraps up the presentation. </a:t>
            </a:r>
          </a:p>
        </p:txBody>
      </p:sp>
      <p:sp>
        <p:nvSpPr>
          <p:cNvPr id="4" name="Slide Number Placeholder 3"/>
          <p:cNvSpPr>
            <a:spLocks noGrp="1"/>
          </p:cNvSpPr>
          <p:nvPr>
            <p:ph type="sldNum" sz="quarter" idx="5"/>
          </p:nvPr>
        </p:nvSpPr>
        <p:spPr/>
        <p:txBody>
          <a:bodyPr/>
          <a:lstStyle/>
          <a:p>
            <a:fld id="{0DDE2464-C0F3-4324-ACEA-6FAF0D7B5DA1}" type="slidenum">
              <a:rPr lang="en-US" smtClean="0"/>
              <a:t>32</a:t>
            </a:fld>
            <a:endParaRPr lang="en-US"/>
          </a:p>
        </p:txBody>
      </p:sp>
    </p:spTree>
    <p:extLst>
      <p:ext uri="{BB962C8B-B14F-4D97-AF65-F5344CB8AC3E}">
        <p14:creationId xmlns:p14="http://schemas.microsoft.com/office/powerpoint/2010/main" val="469691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E2464-C0F3-4324-ACEA-6FAF0D7B5DA1}" type="slidenum">
              <a:rPr lang="en-US" smtClean="0"/>
              <a:t>33</a:t>
            </a:fld>
            <a:endParaRPr lang="en-US"/>
          </a:p>
        </p:txBody>
      </p:sp>
    </p:spTree>
    <p:extLst>
      <p:ext uri="{BB962C8B-B14F-4D97-AF65-F5344CB8AC3E}">
        <p14:creationId xmlns:p14="http://schemas.microsoft.com/office/powerpoint/2010/main" val="244892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NIH offers many different funding opportunities available across the research career stages, so where does the LRP fit in?</a:t>
            </a:r>
          </a:p>
          <a:p>
            <a:pPr defTabSz="966612">
              <a:defRPr/>
            </a:pPr>
            <a:endParaRPr lang="en-US" sz="1400" dirty="0"/>
          </a:p>
          <a:p>
            <a:pPr defTabSz="966612">
              <a:defRPr/>
            </a:pPr>
            <a:r>
              <a:rPr lang="en-US" sz="1300" dirty="0"/>
              <a:t>Most LRP applicants are postdocs or early research career scientists, but established investigators are eligible to apply for and receive an LRP award as well.  They all must meet the LRP eligibility criteria.</a:t>
            </a:r>
          </a:p>
          <a:p>
            <a:pPr defTabSz="966612">
              <a:defRPr/>
            </a:pPr>
            <a:endParaRPr lang="en-US" sz="1400" dirty="0"/>
          </a:p>
          <a:p>
            <a:pPr defTabSz="966612">
              <a:defRPr/>
            </a:pPr>
            <a:r>
              <a:rPr lang="en-US" sz="1300" dirty="0"/>
              <a:t>Applicants are not required to have a NIH grant to apply for the Extramural LRP.</a:t>
            </a:r>
          </a:p>
        </p:txBody>
      </p:sp>
      <p:sp>
        <p:nvSpPr>
          <p:cNvPr id="4" name="Slide Number Placeholder 3"/>
          <p:cNvSpPr>
            <a:spLocks noGrp="1"/>
          </p:cNvSpPr>
          <p:nvPr>
            <p:ph type="sldNum" sz="quarter" idx="5"/>
          </p:nvPr>
        </p:nvSpPr>
        <p:spPr/>
        <p:txBody>
          <a:bodyPr/>
          <a:lstStyle/>
          <a:p>
            <a:fld id="{0DDE2464-C0F3-4324-ACEA-6FAF0D7B5DA1}" type="slidenum">
              <a:rPr lang="en-US" smtClean="0"/>
              <a:t>4</a:t>
            </a:fld>
            <a:endParaRPr lang="en-US"/>
          </a:p>
        </p:txBody>
      </p:sp>
    </p:spTree>
    <p:extLst>
      <p:ext uri="{BB962C8B-B14F-4D97-AF65-F5344CB8AC3E}">
        <p14:creationId xmlns:p14="http://schemas.microsoft.com/office/powerpoint/2010/main" val="263480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new awards for the Extramural LRP are for</a:t>
            </a:r>
            <a:r>
              <a:rPr lang="en-US" baseline="0" dirty="0"/>
              <a:t> </a:t>
            </a:r>
            <a:r>
              <a:rPr lang="en-US" dirty="0"/>
              <a:t>two years, so applicants must be committed to perform research for two</a:t>
            </a:r>
            <a:r>
              <a:rPr lang="en-US" baseline="0" dirty="0"/>
              <a:t> years</a:t>
            </a:r>
            <a:r>
              <a:rPr lang="en-US" dirty="0"/>
              <a:t>.</a:t>
            </a:r>
          </a:p>
          <a:p>
            <a:endParaRPr lang="en-US" dirty="0"/>
          </a:p>
          <a:p>
            <a:r>
              <a:rPr lang="en-US" dirty="0"/>
              <a:t>NIH will repay up to $50,000 for each year of the award or $100k for two years. Loan repayments are made on a quarterly basis.  Loan repayments are considered taxable income and can significantly affect an awardee's taxable income. To offset the tax burden resulting from the LRP award, NIH also makes a tax payment to the IRS equal to 39% of the loan repayment amount.</a:t>
            </a:r>
          </a:p>
          <a:p>
            <a:endParaRPr lang="en-US" dirty="0"/>
          </a:p>
          <a:p>
            <a:r>
              <a:rPr lang="en-US" dirty="0"/>
              <a:t>Renewal awards can be 1 or 2 years. There is no limit on the number of renewal awards an LRP awardee can receive. Applicants may continue to apply for, and receive, subsequent renewal awards until their educational debt is paid in full.</a:t>
            </a:r>
          </a:p>
          <a:p>
            <a:endParaRPr lang="en-US" dirty="0"/>
          </a:p>
          <a:p>
            <a:r>
              <a:rPr lang="en-US" dirty="0"/>
              <a:t>Desired Outcome = increase our nation’s stock of biomedical research scientists</a:t>
            </a:r>
          </a:p>
        </p:txBody>
      </p:sp>
      <p:sp>
        <p:nvSpPr>
          <p:cNvPr id="4" name="Slide Number Placeholder 3"/>
          <p:cNvSpPr>
            <a:spLocks noGrp="1"/>
          </p:cNvSpPr>
          <p:nvPr>
            <p:ph type="sldNum" sz="quarter" idx="5"/>
          </p:nvPr>
        </p:nvSpPr>
        <p:spPr/>
        <p:txBody>
          <a:bodyPr/>
          <a:lstStyle/>
          <a:p>
            <a:fld id="{0DDE2464-C0F3-4324-ACEA-6FAF0D7B5DA1}" type="slidenum">
              <a:rPr lang="en-US" smtClean="0"/>
              <a:t>5</a:t>
            </a:fld>
            <a:endParaRPr lang="en-US"/>
          </a:p>
        </p:txBody>
      </p:sp>
    </p:spTree>
    <p:extLst>
      <p:ext uri="{BB962C8B-B14F-4D97-AF65-F5344CB8AC3E}">
        <p14:creationId xmlns:p14="http://schemas.microsoft.com/office/powerpoint/2010/main" val="60815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 subcategories under the Extramural LRP for individuals who conduct research at non-profit institutions.</a:t>
            </a:r>
          </a:p>
          <a:p>
            <a:endParaRPr lang="en-US" dirty="0"/>
          </a:p>
          <a:p>
            <a:r>
              <a:rPr lang="en-US" b="1" dirty="0"/>
              <a:t>BRIEF DESCRIPTION OF EACH SUBCATEGORY</a:t>
            </a:r>
          </a:p>
          <a:p>
            <a:endParaRPr lang="en-US" dirty="0"/>
          </a:p>
          <a:p>
            <a:r>
              <a:rPr lang="en-US" baseline="0" dirty="0"/>
              <a:t>All Contraception &amp; Infertility Research applications are reviewed by NICHD</a:t>
            </a:r>
          </a:p>
          <a:p>
            <a:r>
              <a:rPr lang="en-US" baseline="0" dirty="0"/>
              <a:t>All Clinical Research for Individuals from Disadvantaged Backgrounds applications are reviewed by NIMHD.</a:t>
            </a:r>
          </a:p>
          <a:p>
            <a:endParaRPr lang="en-US" dirty="0"/>
          </a:p>
          <a:p>
            <a:r>
              <a:rPr lang="en-US" baseline="0" dirty="0"/>
              <a:t>We have a new subcategory called REACH that will accept applications for the first time this year.</a:t>
            </a:r>
          </a:p>
          <a:p>
            <a:endParaRPr lang="en-US" baseline="0" dirty="0"/>
          </a:p>
          <a:p>
            <a:r>
              <a:rPr lang="en-US" dirty="0"/>
              <a:t>24 NIH ICs support the Clinical, Pediatric, and Health Disparities Research and REACH</a:t>
            </a:r>
          </a:p>
          <a:p>
            <a:endParaRPr lang="en-US" baseline="0" dirty="0"/>
          </a:p>
          <a:p>
            <a:r>
              <a:rPr lang="en-US" baseline="0" dirty="0"/>
              <a:t>On average, we receive 2,500 to 2,600 applications each year.  About 1,300 applicants receive an award for a 50% success rate.</a:t>
            </a:r>
          </a:p>
        </p:txBody>
      </p:sp>
      <p:sp>
        <p:nvSpPr>
          <p:cNvPr id="4" name="Slide Number Placeholder 3"/>
          <p:cNvSpPr>
            <a:spLocks noGrp="1"/>
          </p:cNvSpPr>
          <p:nvPr>
            <p:ph type="sldNum" sz="quarter" idx="5"/>
          </p:nvPr>
        </p:nvSpPr>
        <p:spPr/>
        <p:txBody>
          <a:bodyPr/>
          <a:lstStyle/>
          <a:p>
            <a:fld id="{0DDE2464-C0F3-4324-ACEA-6FAF0D7B5DA1}" type="slidenum">
              <a:rPr lang="en-US" smtClean="0"/>
              <a:t>6</a:t>
            </a:fld>
            <a:endParaRPr lang="en-US"/>
          </a:p>
        </p:txBody>
      </p:sp>
    </p:spTree>
    <p:extLst>
      <p:ext uri="{BB962C8B-B14F-4D97-AF65-F5344CB8AC3E}">
        <p14:creationId xmlns:p14="http://schemas.microsoft.com/office/powerpoint/2010/main" val="360819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Aft>
                <a:spcPct val="0"/>
              </a:spcAft>
              <a:defRPr/>
            </a:pPr>
            <a:r>
              <a:rPr lang="en-US" b="1" dirty="0"/>
              <a:t>Citizenship</a:t>
            </a:r>
            <a:r>
              <a:rPr lang="en-US" dirty="0"/>
              <a:t> - Applicants must be a U.S. citizen, U.S national, or permanent resident of the U.S. by the LRP award start date (which is typically July 1 following the application deadline).</a:t>
            </a:r>
          </a:p>
          <a:p>
            <a:endParaRPr lang="en-US" b="1" dirty="0"/>
          </a:p>
          <a:p>
            <a:r>
              <a:rPr lang="en-US" b="1" dirty="0"/>
              <a:t>Qualifying Degree </a:t>
            </a:r>
            <a:r>
              <a:rPr lang="en-US" dirty="0"/>
              <a:t>-</a:t>
            </a:r>
            <a:r>
              <a:rPr lang="en-US" b="1" dirty="0"/>
              <a:t> </a:t>
            </a:r>
            <a:r>
              <a:rPr lang="en-US" dirty="0"/>
              <a:t>Possess a doctoral degree.  Exception: CIR LRP and REACH, which also accept certain master's degrees and certifications.</a:t>
            </a:r>
          </a:p>
          <a:p>
            <a:endParaRPr lang="en-US" b="1" dirty="0"/>
          </a:p>
          <a:p>
            <a:pPr defTabSz="966612" eaLnBrk="0" fontAlgn="base" hangingPunct="0">
              <a:spcAft>
                <a:spcPct val="0"/>
              </a:spcAft>
              <a:defRPr/>
            </a:pPr>
            <a:r>
              <a:rPr lang="en-US" b="1" dirty="0"/>
              <a:t>Qualified Educational Debt</a:t>
            </a:r>
            <a:r>
              <a:rPr lang="en-US" dirty="0"/>
              <a:t> - Applicants must have total qualified educational debt equal to or in excess of 20 percent of their institutional base salary at the time of award. Renewal applicants do not need to satisfy the 20 percent debt-to-income requirement.</a:t>
            </a:r>
          </a:p>
          <a:p>
            <a:endParaRPr lang="en-US" b="1" dirty="0"/>
          </a:p>
          <a:p>
            <a:pPr defTabSz="966612" eaLnBrk="0" fontAlgn="base" hangingPunct="0">
              <a:spcAft>
                <a:spcPct val="0"/>
              </a:spcAft>
              <a:defRPr/>
            </a:pPr>
            <a:r>
              <a:rPr lang="en-US" b="1" dirty="0"/>
              <a:t>Research Funding</a:t>
            </a:r>
            <a:r>
              <a:rPr lang="en-US" dirty="0"/>
              <a:t> - Research must be supported by a domestic, nonprofit entity, or a U.S. government agency (Federal, State, or local). NIH grants and university salaries are considered eligible funding. Applicants’ employment must be with a nonprofit institution.</a:t>
            </a:r>
          </a:p>
          <a:p>
            <a:endParaRPr lang="en-US" b="1" dirty="0"/>
          </a:p>
          <a:p>
            <a:r>
              <a:rPr lang="en-US" b="1" dirty="0"/>
              <a:t>Research Time </a:t>
            </a:r>
            <a:r>
              <a:rPr lang="en-US" dirty="0"/>
              <a:t>- Applicants must engage in qualified research for an average of at least 20 hours per week during each quarterly service period of the LRP award.</a:t>
            </a:r>
          </a:p>
        </p:txBody>
      </p:sp>
      <p:sp>
        <p:nvSpPr>
          <p:cNvPr id="4" name="Slide Number Placeholder 3"/>
          <p:cNvSpPr>
            <a:spLocks noGrp="1"/>
          </p:cNvSpPr>
          <p:nvPr>
            <p:ph type="sldNum" sz="quarter" idx="5"/>
          </p:nvPr>
        </p:nvSpPr>
        <p:spPr/>
        <p:txBody>
          <a:bodyPr/>
          <a:lstStyle/>
          <a:p>
            <a:fld id="{0DDE2464-C0F3-4324-ACEA-6FAF0D7B5DA1}" type="slidenum">
              <a:rPr lang="en-US" smtClean="0"/>
              <a:t>7</a:t>
            </a:fld>
            <a:endParaRPr lang="en-US"/>
          </a:p>
        </p:txBody>
      </p:sp>
    </p:spTree>
    <p:extLst>
      <p:ext uri="{BB962C8B-B14F-4D97-AF65-F5344CB8AC3E}">
        <p14:creationId xmlns:p14="http://schemas.microsoft.com/office/powerpoint/2010/main" val="174035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a:t>
            </a:r>
            <a:r>
              <a:rPr lang="en-US" b="1" dirty="0"/>
              <a:t>WILL</a:t>
            </a:r>
            <a:r>
              <a:rPr lang="en-US" dirty="0"/>
              <a:t> repay --</a:t>
            </a:r>
          </a:p>
          <a:p>
            <a:pPr marL="170181" indent="-170181">
              <a:buFont typeface="Arial" pitchFamily="34" charset="0"/>
              <a:buChar char="•"/>
            </a:pPr>
            <a:r>
              <a:rPr lang="en-US" dirty="0"/>
              <a:t>Educational loans guaranteed by the US Government</a:t>
            </a:r>
          </a:p>
          <a:p>
            <a:pPr marL="170181" indent="-170181">
              <a:buFont typeface="Arial" pitchFamily="34" charset="0"/>
              <a:buChar char="•"/>
            </a:pPr>
            <a:r>
              <a:rPr lang="en-US" dirty="0"/>
              <a:t>Educational loans from accredited US academic institutions and commercial lenders, including PLUS loans – but only those made to the applicant. PLUS loans made to your parents for your education are not eligible. </a:t>
            </a:r>
          </a:p>
          <a:p>
            <a:pPr marL="0" indent="0">
              <a:buFont typeface="Arial" pitchFamily="34" charset="0"/>
              <a:buNone/>
            </a:pPr>
            <a:endParaRPr lang="en-US" b="1" dirty="0"/>
          </a:p>
          <a:p>
            <a:pPr marL="0" indent="0">
              <a:buFont typeface="Arial" pitchFamily="34" charset="0"/>
              <a:buNone/>
            </a:pPr>
            <a:r>
              <a:rPr lang="en-US" dirty="0"/>
              <a:t>We often get asked whether the LRP will repay undergraduate loans, and the answer is yes. The programs cover all educational loans from undergraduate to your terminal degree.</a:t>
            </a:r>
          </a:p>
          <a:p>
            <a:endParaRPr lang="en-US" dirty="0"/>
          </a:p>
          <a:p>
            <a:r>
              <a:rPr lang="en-US" dirty="0"/>
              <a:t>Now that we’ve covered eligible loans, let’s take a look at loans NIH will </a:t>
            </a:r>
            <a:r>
              <a:rPr lang="en-US" b="1" dirty="0"/>
              <a:t>NOT</a:t>
            </a:r>
            <a:r>
              <a:rPr lang="en-US" dirty="0"/>
              <a:t> repay. These include</a:t>
            </a:r>
          </a:p>
          <a:p>
            <a:pPr marL="170181" indent="-170181">
              <a:buFont typeface="Arial" pitchFamily="34" charset="0"/>
              <a:buChar char="•"/>
            </a:pPr>
            <a:r>
              <a:rPr lang="en-US" dirty="0"/>
              <a:t>Non-educational loans (for example car or mortgage loans) WOULD BE NICE THO!</a:t>
            </a:r>
          </a:p>
          <a:p>
            <a:pPr marL="170181" indent="-170181">
              <a:buFont typeface="Arial" pitchFamily="34" charset="0"/>
              <a:buChar char="•"/>
            </a:pPr>
            <a:r>
              <a:rPr lang="en-US" dirty="0"/>
              <a:t>Loans that have been converted to a service obligation</a:t>
            </a:r>
          </a:p>
          <a:p>
            <a:pPr marL="170181" indent="-170181">
              <a:buFont typeface="Arial" pitchFamily="34" charset="0"/>
              <a:buChar char="•"/>
            </a:pPr>
            <a:r>
              <a:rPr lang="en-US" dirty="0"/>
              <a:t>Loans that are delinquent or in default</a:t>
            </a:r>
          </a:p>
          <a:p>
            <a:pPr marL="170181" indent="-170181">
              <a:buFont typeface="Arial" pitchFamily="34" charset="0"/>
              <a:buChar char="•"/>
            </a:pPr>
            <a:r>
              <a:rPr lang="en-US" dirty="0"/>
              <a:t>Loans from non-US governments or institutions</a:t>
            </a:r>
          </a:p>
          <a:p>
            <a:endParaRPr lang="en-US" dirty="0"/>
          </a:p>
          <a:p>
            <a:r>
              <a:rPr lang="en-US" dirty="0"/>
              <a:t>Last, and VERY IMPORTANT to note…</a:t>
            </a:r>
          </a:p>
          <a:p>
            <a:pPr marL="170181" indent="-170181">
              <a:buFont typeface="Arial" pitchFamily="34" charset="0"/>
              <a:buChar char="•"/>
            </a:pPr>
            <a:r>
              <a:rPr lang="en-US" dirty="0"/>
              <a:t>Loans consolidated with another individual such as a spouse or child </a:t>
            </a:r>
            <a:r>
              <a:rPr lang="en-US" b="1" dirty="0"/>
              <a:t>WILL NOT </a:t>
            </a:r>
            <a:r>
              <a:rPr lang="en-US" dirty="0"/>
              <a:t>be considered under any circumstances for repayment</a:t>
            </a:r>
          </a:p>
        </p:txBody>
      </p:sp>
      <p:sp>
        <p:nvSpPr>
          <p:cNvPr id="4" name="Slide Number Placeholder 3"/>
          <p:cNvSpPr>
            <a:spLocks noGrp="1"/>
          </p:cNvSpPr>
          <p:nvPr>
            <p:ph type="sldNum" sz="quarter" idx="5"/>
          </p:nvPr>
        </p:nvSpPr>
        <p:spPr/>
        <p:txBody>
          <a:bodyPr/>
          <a:lstStyle/>
          <a:p>
            <a:fld id="{0DDE2464-C0F3-4324-ACEA-6FAF0D7B5DA1}" type="slidenum">
              <a:rPr lang="en-US" smtClean="0"/>
              <a:t>8</a:t>
            </a:fld>
            <a:endParaRPr lang="en-US"/>
          </a:p>
        </p:txBody>
      </p:sp>
    </p:spTree>
    <p:extLst>
      <p:ext uri="{BB962C8B-B14F-4D97-AF65-F5344CB8AC3E}">
        <p14:creationId xmlns:p14="http://schemas.microsoft.com/office/powerpoint/2010/main" val="6607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we’ve seen a 50% success rate over the past several years.</a:t>
            </a:r>
          </a:p>
          <a:p>
            <a:endParaRPr lang="en-US" dirty="0"/>
          </a:p>
          <a:p>
            <a:r>
              <a:rPr lang="en-US" dirty="0"/>
              <a:t>The largest three subcategories are Clinical, Pediatric, and Health Disparities.  The other two (CIR and Clinical Disadvantaged) can be seen as tiny slivers on the top of each column.</a:t>
            </a:r>
          </a:p>
          <a:p>
            <a:endParaRPr lang="en-US" dirty="0"/>
          </a:p>
          <a:p>
            <a:r>
              <a:rPr lang="en-US" dirty="0"/>
              <a:t>We do not have any data on the REACH subcategory yet.</a:t>
            </a:r>
          </a:p>
        </p:txBody>
      </p:sp>
      <p:sp>
        <p:nvSpPr>
          <p:cNvPr id="4" name="Slide Number Placeholder 3"/>
          <p:cNvSpPr>
            <a:spLocks noGrp="1"/>
          </p:cNvSpPr>
          <p:nvPr>
            <p:ph type="sldNum" sz="quarter" idx="5"/>
          </p:nvPr>
        </p:nvSpPr>
        <p:spPr/>
        <p:txBody>
          <a:bodyPr/>
          <a:lstStyle/>
          <a:p>
            <a:fld id="{0DDE2464-C0F3-4324-ACEA-6FAF0D7B5DA1}" type="slidenum">
              <a:rPr lang="en-US" smtClean="0"/>
              <a:t>9</a:t>
            </a:fld>
            <a:endParaRPr lang="en-US"/>
          </a:p>
        </p:txBody>
      </p:sp>
    </p:spTree>
    <p:extLst>
      <p:ext uri="{BB962C8B-B14F-4D97-AF65-F5344CB8AC3E}">
        <p14:creationId xmlns:p14="http://schemas.microsoft.com/office/powerpoint/2010/main" val="31011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8A47-2B62-4EC6-B9C1-D5DE43A44A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92A45-1E82-418B-824B-28837ED8C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D162B-34F8-468D-8DA3-3B2F96F7EF3B}"/>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5" name="Footer Placeholder 4">
            <a:extLst>
              <a:ext uri="{FF2B5EF4-FFF2-40B4-BE49-F238E27FC236}">
                <a16:creationId xmlns:a16="http://schemas.microsoft.com/office/drawing/2014/main" id="{121155FC-DB1F-4453-A9D2-41CADE91D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458BE-4949-431F-85AE-581D83B29AD0}"/>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5022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A083-8DA9-4F16-A8F6-DEB5A9AEDB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03EC1-53E6-4AD6-A6E5-2D850A64B4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1E1C4-403A-4046-B89D-4872E86A27E5}"/>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5" name="Footer Placeholder 4">
            <a:extLst>
              <a:ext uri="{FF2B5EF4-FFF2-40B4-BE49-F238E27FC236}">
                <a16:creationId xmlns:a16="http://schemas.microsoft.com/office/drawing/2014/main" id="{32883F7C-8B11-4ECE-A7A4-5ED6FF567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0DE44-3AC6-4B16-A977-520D7E7A4587}"/>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9631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A7621-EE62-4AE6-955D-EB1172A7B4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A646D-7EDF-4319-B327-47DE402673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0EB16-354F-41C1-8CDA-E9EAACD5B387}"/>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5" name="Footer Placeholder 4">
            <a:extLst>
              <a:ext uri="{FF2B5EF4-FFF2-40B4-BE49-F238E27FC236}">
                <a16:creationId xmlns:a16="http://schemas.microsoft.com/office/drawing/2014/main" id="{19A7F33E-C9D5-43DE-8C3B-34CE93D48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D8A6A-9CF0-449B-80C5-55A42C8291C7}"/>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08906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C852-61E7-4660-B336-034F237E81A8}"/>
              </a:ext>
            </a:extLst>
          </p:cNvPr>
          <p:cNvSpPr>
            <a:spLocks noGrp="1"/>
          </p:cNvSpPr>
          <p:nvPr>
            <p:ph type="title"/>
          </p:nvPr>
        </p:nvSpPr>
        <p:spPr>
          <a:xfrm>
            <a:off x="838200" y="200365"/>
            <a:ext cx="10515600" cy="730507"/>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AC86B1-F8A5-4ED3-87AD-2EBB8DED498E}"/>
              </a:ext>
            </a:extLst>
          </p:cNvPr>
          <p:cNvSpPr>
            <a:spLocks noGrp="1"/>
          </p:cNvSpPr>
          <p:nvPr>
            <p:ph idx="1"/>
          </p:nvPr>
        </p:nvSpPr>
        <p:spPr>
          <a:xfrm>
            <a:off x="838200" y="1161535"/>
            <a:ext cx="10515600" cy="50154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F1A037-E84D-4BCE-85FF-36A6ACF4EDBE}"/>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5" name="Footer Placeholder 4">
            <a:extLst>
              <a:ext uri="{FF2B5EF4-FFF2-40B4-BE49-F238E27FC236}">
                <a16:creationId xmlns:a16="http://schemas.microsoft.com/office/drawing/2014/main" id="{CB947F2D-11C3-4736-AEE7-70B56E6D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6EF49-47C8-4835-BADB-0A9F1048D6B5}"/>
              </a:ext>
            </a:extLst>
          </p:cNvPr>
          <p:cNvSpPr>
            <a:spLocks noGrp="1"/>
          </p:cNvSpPr>
          <p:nvPr>
            <p:ph type="sldNum" sz="quarter" idx="12"/>
          </p:nvPr>
        </p:nvSpPr>
        <p:spPr/>
        <p:txBody>
          <a:bodyPr/>
          <a:lstStyle/>
          <a:p>
            <a:fld id="{5B90076E-802F-407F-AAE9-91E92DE6B158}" type="slidenum">
              <a:rPr lang="en-US" smtClean="0"/>
              <a:t>‹#›</a:t>
            </a:fld>
            <a:endParaRPr lang="en-US"/>
          </a:p>
        </p:txBody>
      </p:sp>
      <p:pic>
        <p:nvPicPr>
          <p:cNvPr id="7" name="Picture 6">
            <a:extLst>
              <a:ext uri="{FF2B5EF4-FFF2-40B4-BE49-F238E27FC236}">
                <a16:creationId xmlns:a16="http://schemas.microsoft.com/office/drawing/2014/main" id="{613B56FE-2F89-4992-AD0E-79C1B9168726}"/>
              </a:ext>
            </a:extLst>
          </p:cNvPr>
          <p:cNvPicPr>
            <a:picLocks noChangeAspect="1"/>
          </p:cNvPicPr>
          <p:nvPr userDrawn="1"/>
        </p:nvPicPr>
        <p:blipFill>
          <a:blip r:embed="rId2"/>
          <a:stretch>
            <a:fillRect/>
          </a:stretch>
        </p:blipFill>
        <p:spPr>
          <a:xfrm>
            <a:off x="10435247" y="6393270"/>
            <a:ext cx="1590675" cy="342900"/>
          </a:xfrm>
          <a:prstGeom prst="rect">
            <a:avLst/>
          </a:prstGeom>
        </p:spPr>
      </p:pic>
    </p:spTree>
    <p:extLst>
      <p:ext uri="{BB962C8B-B14F-4D97-AF65-F5344CB8AC3E}">
        <p14:creationId xmlns:p14="http://schemas.microsoft.com/office/powerpoint/2010/main" val="173927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72F1-BED1-4AEE-91E8-329C3C2E7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0D2FD4-A355-411F-A315-83FBB57B2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640C-BA68-489B-8D3D-0397FE865D11}"/>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5" name="Footer Placeholder 4">
            <a:extLst>
              <a:ext uri="{FF2B5EF4-FFF2-40B4-BE49-F238E27FC236}">
                <a16:creationId xmlns:a16="http://schemas.microsoft.com/office/drawing/2014/main" id="{28349397-F269-43A1-BC00-E67974BF1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6308A-D734-410D-A0CD-8AF1FC372345}"/>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347352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B5EF-2A92-4A5E-A269-72524AA8DF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5EBDD-0CFA-49F6-9B00-48458443D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B41E9-2C94-43D7-BFCE-416D73EE37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170703-8B34-4BE7-BE65-EAF03F4D5B95}"/>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6" name="Footer Placeholder 5">
            <a:extLst>
              <a:ext uri="{FF2B5EF4-FFF2-40B4-BE49-F238E27FC236}">
                <a16:creationId xmlns:a16="http://schemas.microsoft.com/office/drawing/2014/main" id="{1672020E-2C28-4E34-BC91-3BE162F4B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1CF1C-1AD6-42DA-873B-F170D336E39E}"/>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29771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7C72-D2C1-42BE-A5C8-2FC1E75094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660316-2943-41A7-86BC-B963369A6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02682-23F3-42CB-AEC1-FB818D30B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A8625-0CB9-46D3-A88F-E9ED969D5C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0BB8E-E0FE-4C42-B07E-685213F2A8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DBB36C-F47C-4163-861F-E50EA34970E6}"/>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8" name="Footer Placeholder 7">
            <a:extLst>
              <a:ext uri="{FF2B5EF4-FFF2-40B4-BE49-F238E27FC236}">
                <a16:creationId xmlns:a16="http://schemas.microsoft.com/office/drawing/2014/main" id="{2FDDB69E-281A-470A-A83F-512E9D56EB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41ECE6-DBA3-4CD5-A4EA-0AD93B0D034A}"/>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410038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EB16-0E84-4874-BCFC-398938843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51FCE-4EB9-4A22-A412-12E4EAD7F146}"/>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4" name="Footer Placeholder 3">
            <a:extLst>
              <a:ext uri="{FF2B5EF4-FFF2-40B4-BE49-F238E27FC236}">
                <a16:creationId xmlns:a16="http://schemas.microsoft.com/office/drawing/2014/main" id="{F92B692B-445B-4237-A086-3605C282D6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72F892-1A0B-4522-AE58-BBE5F71C0172}"/>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392972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4F8A2-9678-4D22-B0E5-8740A9F52AD1}"/>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3" name="Footer Placeholder 2">
            <a:extLst>
              <a:ext uri="{FF2B5EF4-FFF2-40B4-BE49-F238E27FC236}">
                <a16:creationId xmlns:a16="http://schemas.microsoft.com/office/drawing/2014/main" id="{73B381DF-6855-4A15-BD85-9E0044B6F2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2C6669-3856-4491-8B14-001861193500}"/>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75576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9C50-C2CE-4189-A19D-CAA786B42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D854C-F89C-4A6B-A7DE-4E89AE7F3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A1502-EA08-4FE5-87E0-463D3E727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BEC96-4E57-4988-AE6A-7CB0C7B4B8B7}"/>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6" name="Footer Placeholder 5">
            <a:extLst>
              <a:ext uri="{FF2B5EF4-FFF2-40B4-BE49-F238E27FC236}">
                <a16:creationId xmlns:a16="http://schemas.microsoft.com/office/drawing/2014/main" id="{5BEC0B52-3AFE-4903-B963-3B0A6296B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852A8-B146-4F38-BFF7-BD40C1DF290E}"/>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51348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BF3C-0AF6-49F5-BAEC-B5F22F761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A29D37-FCF1-480B-8D2B-CBB2CD29B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0C8FB-6ED5-4909-8A94-AA0A0EFAC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02994-AA60-437D-AC64-8F4A7DC3994C}"/>
              </a:ext>
            </a:extLst>
          </p:cNvPr>
          <p:cNvSpPr>
            <a:spLocks noGrp="1"/>
          </p:cNvSpPr>
          <p:nvPr>
            <p:ph type="dt" sz="half" idx="10"/>
          </p:nvPr>
        </p:nvSpPr>
        <p:spPr/>
        <p:txBody>
          <a:bodyPr/>
          <a:lstStyle/>
          <a:p>
            <a:fld id="{EDBF7080-7B01-4905-B270-1236A12259FB}" type="datetimeFigureOut">
              <a:rPr lang="en-US" smtClean="0"/>
              <a:t>8/25/2022</a:t>
            </a:fld>
            <a:endParaRPr lang="en-US"/>
          </a:p>
        </p:txBody>
      </p:sp>
      <p:sp>
        <p:nvSpPr>
          <p:cNvPr id="6" name="Footer Placeholder 5">
            <a:extLst>
              <a:ext uri="{FF2B5EF4-FFF2-40B4-BE49-F238E27FC236}">
                <a16:creationId xmlns:a16="http://schemas.microsoft.com/office/drawing/2014/main" id="{5BCC9048-8CAC-48ED-B382-D06E0B48F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2C4F-4B95-4EB9-A2A8-6D882A59EA60}"/>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85541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81D88-6899-447E-A265-0DD633CE7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36005-CCD5-4E6F-B8C8-B00528766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37362-8432-4714-9659-CF72042D6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F7080-7B01-4905-B270-1236A12259FB}" type="datetimeFigureOut">
              <a:rPr lang="en-US" smtClean="0"/>
              <a:t>8/25/2022</a:t>
            </a:fld>
            <a:endParaRPr lang="en-US"/>
          </a:p>
        </p:txBody>
      </p:sp>
      <p:sp>
        <p:nvSpPr>
          <p:cNvPr id="5" name="Footer Placeholder 4">
            <a:extLst>
              <a:ext uri="{FF2B5EF4-FFF2-40B4-BE49-F238E27FC236}">
                <a16:creationId xmlns:a16="http://schemas.microsoft.com/office/drawing/2014/main" id="{A66AA571-286D-4D08-8047-45A044AEC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2DF652-D262-4DDF-A742-C17CF46DC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0076E-802F-407F-AAE9-91E92DE6B158}" type="slidenum">
              <a:rPr lang="en-US" smtClean="0"/>
              <a:t>‹#›</a:t>
            </a:fld>
            <a:endParaRPr lang="en-US"/>
          </a:p>
        </p:txBody>
      </p:sp>
    </p:spTree>
    <p:extLst>
      <p:ext uri="{BB962C8B-B14F-4D97-AF65-F5344CB8AC3E}">
        <p14:creationId xmlns:p14="http://schemas.microsoft.com/office/powerpoint/2010/main" val="3759796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www.bituzi.com/2013/11/choice.html" TargetMode="Externa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www.bituzi.com/2013/11/choice.html" TargetMode="Externa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dietjustice.blogspot.com/2011/06/my-mistakes-volume-25.html" TargetMode="External"/><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jpeg"/><Relationship Id="rId3" Type="http://schemas.openxmlformats.org/officeDocument/2006/relationships/notesSlide" Target="../notesSlides/notesSlide3.xml"/><Relationship Id="rId21" Type="http://schemas.openxmlformats.org/officeDocument/2006/relationships/image" Target="../media/image21.sv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slideLayout" Target="../slideLayouts/slideLayout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tags" Target="../tags/tag4.x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24.jpeg"/><Relationship Id="rId32" Type="http://schemas.openxmlformats.org/officeDocument/2006/relationships/image" Target="../media/image32.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jpeg"/><Relationship Id="rId28" Type="http://schemas.openxmlformats.org/officeDocument/2006/relationships/image" Target="../media/image28.png"/><Relationship Id="rId10" Type="http://schemas.openxmlformats.org/officeDocument/2006/relationships/image" Target="../media/image10.jpeg"/><Relationship Id="rId19" Type="http://schemas.openxmlformats.org/officeDocument/2006/relationships/image" Target="../media/image19.gif"/><Relationship Id="rId31"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jpeg"/><Relationship Id="rId27" Type="http://schemas.openxmlformats.org/officeDocument/2006/relationships/image" Target="../media/image27.png"/><Relationship Id="rId30"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8" Type="http://schemas.openxmlformats.org/officeDocument/2006/relationships/hyperlink" Target="mailto:lrp@nih.gov" TargetMode="External"/><Relationship Id="rId3" Type="http://schemas.openxmlformats.org/officeDocument/2006/relationships/notesSlide" Target="../notesSlides/notesSlide32.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68.png"/><Relationship Id="rId5" Type="http://schemas.openxmlformats.org/officeDocument/2006/relationships/hyperlink" Target="http://www.lrp.nih.gov/" TargetMode="External"/><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researchtraining.nih.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7.png"/><Relationship Id="rId3" Type="http://schemas.openxmlformats.org/officeDocument/2006/relationships/notesSlide" Target="../notesSlides/notesSlide6.xml"/><Relationship Id="rId7" Type="http://schemas.openxmlformats.org/officeDocument/2006/relationships/diagramColors" Target="../diagrams/colors1.xml"/><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1.xml"/><Relationship Id="rId11" Type="http://schemas.openxmlformats.org/officeDocument/2006/relationships/image" Target="../media/image35.png"/><Relationship Id="rId5" Type="http://schemas.openxmlformats.org/officeDocument/2006/relationships/diagramLayout" Target="../diagrams/layout1.xml"/><Relationship Id="rId10" Type="http://schemas.openxmlformats.org/officeDocument/2006/relationships/image" Target="../media/image34.png"/><Relationship Id="rId4" Type="http://schemas.openxmlformats.org/officeDocument/2006/relationships/diagramData" Target="../diagrams/data1.xml"/><Relationship Id="rId9" Type="http://schemas.openxmlformats.org/officeDocument/2006/relationships/image" Target="../media/image33.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24DC4-CB1F-4B9D-9C9A-BE9C473F6D4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9478" t="6703"/>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9" name="Freeform: Shape 8">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C339AFFE-204C-47D8-9AA2-9FA2BF4CD3C9}"/>
              </a:ext>
            </a:extLst>
          </p:cNvPr>
          <p:cNvSpPr>
            <a:spLocks noGrp="1"/>
          </p:cNvSpPr>
          <p:nvPr>
            <p:ph type="ctrTitle"/>
          </p:nvPr>
        </p:nvSpPr>
        <p:spPr>
          <a:xfrm>
            <a:off x="5231220" y="1408814"/>
            <a:ext cx="6581166" cy="2235277"/>
          </a:xfrm>
        </p:spPr>
        <p:txBody>
          <a:bodyPr>
            <a:normAutofit/>
          </a:bodyPr>
          <a:lstStyle/>
          <a:p>
            <a:pPr algn="l">
              <a:spcBef>
                <a:spcPts val="0"/>
              </a:spcBef>
              <a:spcAft>
                <a:spcPts val="600"/>
              </a:spcAft>
            </a:pPr>
            <a:r>
              <a:rPr lang="en-US" sz="3200" b="1" dirty="0">
                <a:solidFill>
                  <a:srgbClr val="FFFFFF"/>
                </a:solidFill>
                <a:latin typeface="Arial" panose="020B0604020202020204" pitchFamily="34" charset="0"/>
                <a:cs typeface="Arial" panose="020B0604020202020204" pitchFamily="34" charset="0"/>
              </a:rPr>
              <a:t>NIH Loan Repayment Programs:</a:t>
            </a:r>
            <a:br>
              <a:rPr lang="en-US" sz="3200" b="1" dirty="0">
                <a:solidFill>
                  <a:srgbClr val="FFFFFF"/>
                </a:solidFill>
                <a:latin typeface="Arial" panose="020B0604020202020204" pitchFamily="34" charset="0"/>
                <a:cs typeface="Arial" panose="020B0604020202020204" pitchFamily="34" charset="0"/>
              </a:rPr>
            </a:br>
            <a:r>
              <a:rPr lang="en-US" sz="3200" b="1" dirty="0">
                <a:solidFill>
                  <a:srgbClr val="FFFFFF"/>
                </a:solidFill>
                <a:latin typeface="Arial" panose="020B0604020202020204" pitchFamily="34" charset="0"/>
                <a:cs typeface="Arial" panose="020B0604020202020204" pitchFamily="34" charset="0"/>
              </a:rPr>
              <a:t>Supporting the Next Generation of Researchers</a:t>
            </a:r>
            <a:br>
              <a:rPr lang="en-US" sz="3200" b="1" dirty="0">
                <a:solidFill>
                  <a:srgbClr val="FFFFFF"/>
                </a:solidFill>
                <a:latin typeface="Arial" panose="020B0604020202020204" pitchFamily="34" charset="0"/>
                <a:cs typeface="Arial" panose="020B0604020202020204" pitchFamily="34" charset="0"/>
              </a:rPr>
            </a:br>
            <a:endParaRPr lang="en-US" sz="3200" dirty="0">
              <a:solidFill>
                <a:srgbClr val="FFFFFF"/>
              </a:solidFill>
            </a:endParaRPr>
          </a:p>
        </p:txBody>
      </p:sp>
      <p:sp>
        <p:nvSpPr>
          <p:cNvPr id="3" name="Subtitle 2">
            <a:extLst>
              <a:ext uri="{FF2B5EF4-FFF2-40B4-BE49-F238E27FC236}">
                <a16:creationId xmlns:a16="http://schemas.microsoft.com/office/drawing/2014/main" id="{F0D6465B-C2BC-468F-A26E-701F2CED82F1}"/>
              </a:ext>
            </a:extLst>
          </p:cNvPr>
          <p:cNvSpPr>
            <a:spLocks noGrp="1"/>
          </p:cNvSpPr>
          <p:nvPr>
            <p:ph type="subTitle" idx="1"/>
          </p:nvPr>
        </p:nvSpPr>
        <p:spPr>
          <a:xfrm>
            <a:off x="6974958" y="3753293"/>
            <a:ext cx="4701930" cy="2044004"/>
          </a:xfrm>
        </p:spPr>
        <p:txBody>
          <a:bodyPr>
            <a:noAutofit/>
          </a:bodyPr>
          <a:lstStyle/>
          <a:p>
            <a:pPr algn="l">
              <a:lnSpc>
                <a:spcPct val="100000"/>
              </a:lnSpc>
              <a:spcBef>
                <a:spcPts val="0"/>
              </a:spcBef>
            </a:pPr>
            <a:endParaRPr lang="en-US" sz="1800" b="1" dirty="0">
              <a:solidFill>
                <a:srgbClr val="FFFFFF"/>
              </a:solidFill>
              <a:latin typeface="Arial" panose="020B0604020202020204" pitchFamily="34" charset="0"/>
              <a:cs typeface="Arial" panose="020B0604020202020204" pitchFamily="34" charset="0"/>
            </a:endParaRPr>
          </a:p>
          <a:p>
            <a:pPr algn="l">
              <a:lnSpc>
                <a:spcPct val="100000"/>
              </a:lnSpc>
              <a:spcBef>
                <a:spcPts val="0"/>
              </a:spcBef>
            </a:pPr>
            <a:endParaRPr lang="en-US" sz="1800" b="1" dirty="0">
              <a:solidFill>
                <a:srgbClr val="FFFFFF"/>
              </a:solidFill>
              <a:latin typeface="Arial" panose="020B0604020202020204" pitchFamily="34" charset="0"/>
              <a:cs typeface="Arial" panose="020B0604020202020204" pitchFamily="34" charset="0"/>
            </a:endParaRPr>
          </a:p>
          <a:p>
            <a:pPr algn="l">
              <a:lnSpc>
                <a:spcPct val="100000"/>
              </a:lnSpc>
              <a:spcBef>
                <a:spcPts val="0"/>
              </a:spcBef>
            </a:pPr>
            <a:r>
              <a:rPr lang="en-US" sz="1800" b="1" dirty="0">
                <a:solidFill>
                  <a:srgbClr val="FFFFFF"/>
                </a:solidFill>
                <a:latin typeface="Arial" panose="020B0604020202020204" pitchFamily="34" charset="0"/>
                <a:cs typeface="Arial" panose="020B0604020202020204" pitchFamily="34" charset="0"/>
              </a:rPr>
              <a:t>Virtual </a:t>
            </a:r>
            <a:r>
              <a:rPr lang="en-US" sz="1800" b="1" dirty="0" err="1">
                <a:solidFill>
                  <a:srgbClr val="FFFFFF"/>
                </a:solidFill>
                <a:latin typeface="Arial" panose="020B0604020202020204" pitchFamily="34" charset="0"/>
                <a:cs typeface="Arial" panose="020B0604020202020204" pitchFamily="34" charset="0"/>
              </a:rPr>
              <a:t>PreCon</a:t>
            </a:r>
            <a:r>
              <a:rPr lang="en-US" sz="1800" b="1" dirty="0">
                <a:solidFill>
                  <a:srgbClr val="FFFFFF"/>
                </a:solidFill>
                <a:latin typeface="Arial" panose="020B0604020202020204" pitchFamily="34" charset="0"/>
                <a:cs typeface="Arial" panose="020B0604020202020204" pitchFamily="34" charset="0"/>
              </a:rPr>
              <a:t> Event</a:t>
            </a:r>
          </a:p>
          <a:p>
            <a:pPr algn="l">
              <a:lnSpc>
                <a:spcPct val="100000"/>
              </a:lnSpc>
              <a:spcBef>
                <a:spcPts val="0"/>
              </a:spcBef>
            </a:pPr>
            <a:r>
              <a:rPr lang="en-US" sz="1800" b="1" dirty="0">
                <a:solidFill>
                  <a:srgbClr val="FFFFFF"/>
                </a:solidFill>
                <a:latin typeface="Arial" panose="020B0604020202020204" pitchFamily="34" charset="0"/>
                <a:cs typeface="Arial" panose="020B0604020202020204" pitchFamily="34" charset="0"/>
              </a:rPr>
              <a:t>August 25, 2022</a:t>
            </a:r>
          </a:p>
          <a:p>
            <a:pPr algn="l">
              <a:lnSpc>
                <a:spcPct val="100000"/>
              </a:lnSpc>
              <a:spcBef>
                <a:spcPts val="0"/>
              </a:spcBef>
            </a:pPr>
            <a:endParaRPr lang="en-US" sz="1800" b="1" dirty="0">
              <a:solidFill>
                <a:srgbClr val="FFFFFF"/>
              </a:solidFill>
              <a:latin typeface="Arial" panose="020B0604020202020204" pitchFamily="34" charset="0"/>
              <a:cs typeface="Arial" panose="020B0604020202020204" pitchFamily="34" charset="0"/>
            </a:endParaRPr>
          </a:p>
          <a:p>
            <a:pPr algn="l">
              <a:lnSpc>
                <a:spcPct val="100000"/>
              </a:lnSpc>
              <a:spcBef>
                <a:spcPts val="0"/>
              </a:spcBef>
            </a:pPr>
            <a:r>
              <a:rPr lang="en-US" sz="1800" b="1" dirty="0">
                <a:solidFill>
                  <a:srgbClr val="FFFFFF"/>
                </a:solidFill>
                <a:latin typeface="Arial" panose="020B0604020202020204" pitchFamily="34" charset="0"/>
                <a:cs typeface="Arial" panose="020B0604020202020204" pitchFamily="34" charset="0"/>
              </a:rPr>
              <a:t>Matthew Lockhart</a:t>
            </a:r>
            <a:br>
              <a:rPr lang="en-US" sz="1800" b="1" dirty="0">
                <a:solidFill>
                  <a:srgbClr val="FFFFFF"/>
                </a:solidFill>
                <a:latin typeface="Arial" panose="020B0604020202020204" pitchFamily="34" charset="0"/>
                <a:cs typeface="Arial" panose="020B0604020202020204" pitchFamily="34" charset="0"/>
              </a:rPr>
            </a:br>
            <a:r>
              <a:rPr lang="en-US" sz="1800" b="1" dirty="0">
                <a:solidFill>
                  <a:srgbClr val="FFFFFF"/>
                </a:solidFill>
                <a:latin typeface="Arial" panose="020B0604020202020204" pitchFamily="34" charset="0"/>
                <a:cs typeface="Arial" panose="020B0604020202020204" pitchFamily="34" charset="0"/>
              </a:rPr>
              <a:t>Director, Division of Loan Repayment</a:t>
            </a:r>
            <a:endParaRPr lang="en-US" sz="1800" dirty="0">
              <a:solidFill>
                <a:srgbClr val="FFFFFF"/>
              </a:solidFill>
            </a:endParaRPr>
          </a:p>
        </p:txBody>
      </p:sp>
    </p:spTree>
    <p:custDataLst>
      <p:tags r:id="rId1"/>
    </p:custDataLst>
    <p:extLst>
      <p:ext uri="{BB962C8B-B14F-4D97-AF65-F5344CB8AC3E}">
        <p14:creationId xmlns:p14="http://schemas.microsoft.com/office/powerpoint/2010/main" val="138500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a sign&#10;&#10;Description generated with very high confidence">
            <a:extLst>
              <a:ext uri="{FF2B5EF4-FFF2-40B4-BE49-F238E27FC236}">
                <a16:creationId xmlns:a16="http://schemas.microsoft.com/office/drawing/2014/main" id="{D0D837F3-1D8E-4F39-B521-6EAD5BFF10F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9478" t="6703"/>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9" name="Freeform: Shape 8">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53E7F860-0D47-4D50-B3AC-CB3118D21100}"/>
              </a:ext>
            </a:extLst>
          </p:cNvPr>
          <p:cNvSpPr>
            <a:spLocks noGrp="1"/>
          </p:cNvSpPr>
          <p:nvPr>
            <p:ph type="title"/>
          </p:nvPr>
        </p:nvSpPr>
        <p:spPr>
          <a:xfrm>
            <a:off x="5673747" y="1408814"/>
            <a:ext cx="5683102" cy="2235277"/>
          </a:xfrm>
        </p:spPr>
        <p:txBody>
          <a:bodyPr vert="horz" lIns="91440" tIns="45720" rIns="91440" bIns="45720" rtlCol="0" anchor="b">
            <a:normAutofit/>
          </a:bodyPr>
          <a:lstStyle/>
          <a:p>
            <a:r>
              <a:rPr lang="en-US" sz="5400" dirty="0">
                <a:solidFill>
                  <a:srgbClr val="FFFFFF"/>
                </a:solidFill>
                <a:latin typeface="+mj-lt"/>
                <a:cs typeface="+mj-cs"/>
              </a:rPr>
              <a:t>Preparing to Apply?</a:t>
            </a:r>
          </a:p>
        </p:txBody>
      </p:sp>
    </p:spTree>
    <p:extLst>
      <p:ext uri="{BB962C8B-B14F-4D97-AF65-F5344CB8AC3E}">
        <p14:creationId xmlns:p14="http://schemas.microsoft.com/office/powerpoint/2010/main" val="143465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86A3-74DC-4FEC-9B22-6C8A35F84658}"/>
              </a:ext>
            </a:extLst>
          </p:cNvPr>
          <p:cNvSpPr>
            <a:spLocks noGrp="1"/>
          </p:cNvSpPr>
          <p:nvPr>
            <p:ph type="title"/>
          </p:nvPr>
        </p:nvSpPr>
        <p:spPr>
          <a:xfrm>
            <a:off x="838200" y="-730507"/>
            <a:ext cx="10515600" cy="730507"/>
          </a:xfrm>
        </p:spPr>
        <p:txBody>
          <a:bodyPr/>
          <a:lstStyle/>
          <a:p>
            <a:r>
              <a:rPr lang="en-US" dirty="0"/>
              <a:t>Application Steps</a:t>
            </a:r>
          </a:p>
        </p:txBody>
      </p:sp>
      <p:pic>
        <p:nvPicPr>
          <p:cNvPr id="7" name="Picture 6" descr="Application steps - Know the deadlines; decide which LRP to apply for; determine if you quality; obtain commons id; and use LRP website resources">
            <a:extLst>
              <a:ext uri="{FF2B5EF4-FFF2-40B4-BE49-F238E27FC236}">
                <a16:creationId xmlns:a16="http://schemas.microsoft.com/office/drawing/2014/main" id="{EE00D42E-F6C7-45C8-85EF-75E6E7E2BBD2}"/>
              </a:ext>
            </a:extLst>
          </p:cNvPr>
          <p:cNvPicPr>
            <a:picLocks noChangeAspect="1"/>
          </p:cNvPicPr>
          <p:nvPr/>
        </p:nvPicPr>
        <p:blipFill>
          <a:blip r:embed="rId4"/>
          <a:stretch>
            <a:fillRect/>
          </a:stretch>
        </p:blipFill>
        <p:spPr>
          <a:xfrm>
            <a:off x="643467" y="770890"/>
            <a:ext cx="10905066" cy="5316218"/>
          </a:xfrm>
          <a:prstGeom prst="rect">
            <a:avLst/>
          </a:prstGeom>
        </p:spPr>
      </p:pic>
    </p:spTree>
    <p:custDataLst>
      <p:tags r:id="rId1"/>
    </p:custDataLst>
    <p:extLst>
      <p:ext uri="{BB962C8B-B14F-4D97-AF65-F5344CB8AC3E}">
        <p14:creationId xmlns:p14="http://schemas.microsoft.com/office/powerpoint/2010/main" val="30626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5500-9983-442B-A092-E3799FBAE1F6}"/>
              </a:ext>
            </a:extLst>
          </p:cNvPr>
          <p:cNvSpPr>
            <a:spLocks noGrp="1"/>
          </p:cNvSpPr>
          <p:nvPr>
            <p:ph type="title"/>
          </p:nvPr>
        </p:nvSpPr>
        <p:spPr/>
        <p:txBody>
          <a:bodyPr/>
          <a:lstStyle/>
          <a:p>
            <a:r>
              <a:rPr lang="en-US" dirty="0"/>
              <a:t>Matchmaker Tool</a:t>
            </a:r>
          </a:p>
        </p:txBody>
      </p:sp>
      <p:pic>
        <p:nvPicPr>
          <p:cNvPr id="4" name="Picture 3" descr="Matchmaker tool screenshot showing text box to collect up to 15, 000 characters to be matched against awarded grants.">
            <a:extLst>
              <a:ext uri="{FF2B5EF4-FFF2-40B4-BE49-F238E27FC236}">
                <a16:creationId xmlns:a16="http://schemas.microsoft.com/office/drawing/2014/main" id="{8D78E2F6-4615-4E6C-805A-F7A80AC64DB2}"/>
              </a:ext>
            </a:extLst>
          </p:cNvPr>
          <p:cNvPicPr>
            <a:picLocks noChangeAspect="1"/>
          </p:cNvPicPr>
          <p:nvPr/>
        </p:nvPicPr>
        <p:blipFill>
          <a:blip r:embed="rId4"/>
          <a:stretch>
            <a:fillRect/>
          </a:stretch>
        </p:blipFill>
        <p:spPr>
          <a:xfrm>
            <a:off x="1158568" y="856231"/>
            <a:ext cx="9877035" cy="5443985"/>
          </a:xfrm>
          <a:prstGeom prst="rect">
            <a:avLst/>
          </a:prstGeom>
        </p:spPr>
      </p:pic>
      <p:sp>
        <p:nvSpPr>
          <p:cNvPr id="5" name="Rectangle 4">
            <a:extLst>
              <a:ext uri="{FF2B5EF4-FFF2-40B4-BE49-F238E27FC236}">
                <a16:creationId xmlns:a16="http://schemas.microsoft.com/office/drawing/2014/main" id="{7234642B-B1D3-465B-8A34-764C72AF9CF6}"/>
              </a:ext>
            </a:extLst>
          </p:cNvPr>
          <p:cNvSpPr/>
          <p:nvPr/>
        </p:nvSpPr>
        <p:spPr>
          <a:xfrm>
            <a:off x="497248" y="6300216"/>
            <a:ext cx="3681136" cy="369332"/>
          </a:xfrm>
          <a:prstGeom prst="rect">
            <a:avLst/>
          </a:prstGeom>
        </p:spPr>
        <p:txBody>
          <a:bodyPr wrap="none">
            <a:spAutoFit/>
          </a:bodyPr>
          <a:lstStyle/>
          <a:p>
            <a:r>
              <a:rPr lang="en-US" dirty="0"/>
              <a:t>https://reporter.nih.gov/matchmaker</a:t>
            </a:r>
          </a:p>
        </p:txBody>
      </p:sp>
    </p:spTree>
    <p:custDataLst>
      <p:tags r:id="rId1"/>
    </p:custDataLst>
    <p:extLst>
      <p:ext uri="{BB962C8B-B14F-4D97-AF65-F5344CB8AC3E}">
        <p14:creationId xmlns:p14="http://schemas.microsoft.com/office/powerpoint/2010/main" val="276085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DAF59-BE20-4EAE-8274-0CE0AB1C52B8}"/>
              </a:ext>
            </a:extLst>
          </p:cNvPr>
          <p:cNvSpPr>
            <a:spLocks noGrp="1"/>
          </p:cNvSpPr>
          <p:nvPr>
            <p:ph type="title"/>
          </p:nvPr>
        </p:nvSpPr>
        <p:spPr/>
        <p:txBody>
          <a:bodyPr/>
          <a:lstStyle/>
          <a:p>
            <a:r>
              <a:rPr lang="en-US" dirty="0"/>
              <a:t>Connect with an LRP Program Officer</a:t>
            </a:r>
          </a:p>
        </p:txBody>
      </p:sp>
      <p:pic>
        <p:nvPicPr>
          <p:cNvPr id="4" name="Picture 3" descr="Screen capture of LRP Program Officer page showing Institute/Center, LRP Liaison name, phone number and email.">
            <a:extLst>
              <a:ext uri="{FF2B5EF4-FFF2-40B4-BE49-F238E27FC236}">
                <a16:creationId xmlns:a16="http://schemas.microsoft.com/office/drawing/2014/main" id="{1510DD5A-FBA8-4909-84B7-CB9B7A52721F}"/>
              </a:ext>
            </a:extLst>
          </p:cNvPr>
          <p:cNvPicPr>
            <a:picLocks noChangeAspect="1"/>
          </p:cNvPicPr>
          <p:nvPr/>
        </p:nvPicPr>
        <p:blipFill>
          <a:blip r:embed="rId4"/>
          <a:stretch>
            <a:fillRect/>
          </a:stretch>
        </p:blipFill>
        <p:spPr>
          <a:xfrm>
            <a:off x="1331598" y="942931"/>
            <a:ext cx="9548615" cy="5384380"/>
          </a:xfrm>
          <a:prstGeom prst="rect">
            <a:avLst/>
          </a:prstGeom>
        </p:spPr>
      </p:pic>
    </p:spTree>
    <p:custDataLst>
      <p:tags r:id="rId1"/>
    </p:custDataLst>
    <p:extLst>
      <p:ext uri="{BB962C8B-B14F-4D97-AF65-F5344CB8AC3E}">
        <p14:creationId xmlns:p14="http://schemas.microsoft.com/office/powerpoint/2010/main" val="407204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45C0-B2E7-427A-BD76-73D180722738}"/>
              </a:ext>
            </a:extLst>
          </p:cNvPr>
          <p:cNvSpPr>
            <a:spLocks noGrp="1"/>
          </p:cNvSpPr>
          <p:nvPr>
            <p:ph type="title"/>
          </p:nvPr>
        </p:nvSpPr>
        <p:spPr>
          <a:xfrm>
            <a:off x="835660" y="-808995"/>
            <a:ext cx="10515600" cy="730507"/>
          </a:xfrm>
        </p:spPr>
        <p:txBody>
          <a:bodyPr/>
          <a:lstStyle/>
          <a:p>
            <a:r>
              <a:rPr lang="en-US" dirty="0"/>
              <a:t>LRP</a:t>
            </a:r>
            <a:r>
              <a:rPr lang="en-US" baseline="0" dirty="0"/>
              <a:t> Applications Submitted through ASSIST</a:t>
            </a:r>
            <a:endParaRPr lang="en-US" dirty="0"/>
          </a:p>
        </p:txBody>
      </p:sp>
      <p:pic>
        <p:nvPicPr>
          <p:cNvPr id="5" name="Picture 4" descr="ASSIST login page">
            <a:extLst>
              <a:ext uri="{FF2B5EF4-FFF2-40B4-BE49-F238E27FC236}">
                <a16:creationId xmlns:a16="http://schemas.microsoft.com/office/drawing/2014/main" id="{BC1F32CB-DCE0-465E-8370-481A2C31EA6E}"/>
              </a:ext>
            </a:extLst>
          </p:cNvPr>
          <p:cNvPicPr>
            <a:picLocks noChangeAspect="1"/>
          </p:cNvPicPr>
          <p:nvPr/>
        </p:nvPicPr>
        <p:blipFill rotWithShape="1">
          <a:blip r:embed="rId4"/>
          <a:srcRect r="1" b="49352"/>
          <a:stretch/>
        </p:blipFill>
        <p:spPr>
          <a:xfrm>
            <a:off x="243840" y="256540"/>
            <a:ext cx="11704320" cy="3764276"/>
          </a:xfrm>
          <a:prstGeom prst="rect">
            <a:avLst/>
          </a:prstGeom>
        </p:spPr>
      </p:pic>
      <p:sp>
        <p:nvSpPr>
          <p:cNvPr id="3" name="Content Placeholder 2">
            <a:extLst>
              <a:ext uri="{FF2B5EF4-FFF2-40B4-BE49-F238E27FC236}">
                <a16:creationId xmlns:a16="http://schemas.microsoft.com/office/drawing/2014/main" id="{FD3BEDA7-CF54-46F5-AF94-381778DBEC51}"/>
              </a:ext>
            </a:extLst>
          </p:cNvPr>
          <p:cNvSpPr>
            <a:spLocks noGrp="1"/>
          </p:cNvSpPr>
          <p:nvPr>
            <p:ph idx="1"/>
          </p:nvPr>
        </p:nvSpPr>
        <p:spPr>
          <a:xfrm>
            <a:off x="1709530" y="4690872"/>
            <a:ext cx="8767860" cy="1549439"/>
          </a:xfrm>
        </p:spPr>
        <p:txBody>
          <a:bodyPr vert="horz" lIns="91440" tIns="45720" rIns="91440" bIns="45720" rtlCol="0">
            <a:noAutofit/>
          </a:bodyPr>
          <a:lstStyle/>
          <a:p>
            <a:pPr marL="0" indent="0" algn="ctr">
              <a:buNone/>
            </a:pPr>
            <a:r>
              <a:rPr lang="en-US" sz="4800" b="1" dirty="0">
                <a:solidFill>
                  <a:srgbClr val="58467B"/>
                </a:solidFill>
              </a:rPr>
              <a:t>NEW </a:t>
            </a:r>
            <a:r>
              <a:rPr lang="en-US" sz="3600" b="1" dirty="0">
                <a:solidFill>
                  <a:srgbClr val="58467B"/>
                </a:solidFill>
              </a:rPr>
              <a:t>in</a:t>
            </a:r>
            <a:r>
              <a:rPr lang="en-US" sz="4800" b="1" dirty="0">
                <a:solidFill>
                  <a:srgbClr val="58467B"/>
                </a:solidFill>
              </a:rPr>
              <a:t> FY 2022</a:t>
            </a:r>
          </a:p>
          <a:p>
            <a:pPr marL="0" indent="0" algn="ctr">
              <a:buNone/>
            </a:pPr>
            <a:r>
              <a:rPr lang="en-US" sz="2400" b="1" dirty="0">
                <a:solidFill>
                  <a:srgbClr val="58467B"/>
                </a:solidFill>
              </a:rPr>
              <a:t>LRP Application is now in ASSIST</a:t>
            </a:r>
          </a:p>
        </p:txBody>
      </p:sp>
    </p:spTree>
    <p:custDataLst>
      <p:tags r:id="rId1"/>
    </p:custDataLst>
    <p:extLst>
      <p:ext uri="{BB962C8B-B14F-4D97-AF65-F5344CB8AC3E}">
        <p14:creationId xmlns:p14="http://schemas.microsoft.com/office/powerpoint/2010/main" val="130691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F860-0D47-4D50-B3AC-CB3118D21100}"/>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dirty="0">
                <a:solidFill>
                  <a:schemeClr val="tx1"/>
                </a:solidFill>
                <a:latin typeface="+mj-lt"/>
                <a:cs typeface="+mj-cs"/>
              </a:rPr>
              <a:t>Ready to Apply?</a:t>
            </a:r>
          </a:p>
        </p:txBody>
      </p:sp>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close up of a sign&#10;&#10;Description generated with very high confidence">
            <a:extLst>
              <a:ext uri="{FF2B5EF4-FFF2-40B4-BE49-F238E27FC236}">
                <a16:creationId xmlns:a16="http://schemas.microsoft.com/office/drawing/2014/main" id="{D0D837F3-1D8E-4F39-B521-6EAD5BFF10F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815" r="94"/>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41055290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7271-4DA6-4E29-8E4A-0E10AC7CF9A9}"/>
              </a:ext>
            </a:extLst>
          </p:cNvPr>
          <p:cNvSpPr>
            <a:spLocks noGrp="1"/>
          </p:cNvSpPr>
          <p:nvPr>
            <p:ph type="title"/>
          </p:nvPr>
        </p:nvSpPr>
        <p:spPr/>
        <p:txBody>
          <a:bodyPr/>
          <a:lstStyle/>
          <a:p>
            <a:r>
              <a:rPr lang="en-US" dirty="0"/>
              <a:t>LRP Application – Major Sections</a:t>
            </a:r>
          </a:p>
        </p:txBody>
      </p:sp>
      <p:sp>
        <p:nvSpPr>
          <p:cNvPr id="3" name="Content Placeholder 2">
            <a:extLst>
              <a:ext uri="{FF2B5EF4-FFF2-40B4-BE49-F238E27FC236}">
                <a16:creationId xmlns:a16="http://schemas.microsoft.com/office/drawing/2014/main" id="{B3033D10-66CA-4D52-9F93-3CD5BDEB9280}"/>
              </a:ext>
            </a:extLst>
          </p:cNvPr>
          <p:cNvSpPr>
            <a:spLocks noGrp="1"/>
          </p:cNvSpPr>
          <p:nvPr>
            <p:ph idx="1"/>
          </p:nvPr>
        </p:nvSpPr>
        <p:spPr/>
        <p:txBody>
          <a:bodyPr>
            <a:noAutofit/>
          </a:bodyPr>
          <a:lstStyle/>
          <a:p>
            <a:pPr marL="165100" indent="0">
              <a:lnSpc>
                <a:spcPct val="120000"/>
              </a:lnSpc>
              <a:spcBef>
                <a:spcPts val="1200"/>
              </a:spcBef>
              <a:spcAft>
                <a:spcPts val="0"/>
              </a:spcAft>
              <a:buClr>
                <a:srgbClr val="C00000"/>
              </a:buClr>
              <a:buNone/>
              <a:defRPr/>
            </a:pPr>
            <a:r>
              <a:rPr lang="en-US" sz="2000" b="1" dirty="0">
                <a:solidFill>
                  <a:srgbClr val="44546A">
                    <a:lumMod val="75000"/>
                  </a:srgbClr>
                </a:solidFill>
                <a:cs typeface="Calibri" pitchFamily="34" charset="0"/>
              </a:rPr>
              <a:t>Research Activities (‘</a:t>
            </a:r>
            <a:r>
              <a:rPr lang="en-US" sz="2000" b="1" i="1" dirty="0">
                <a:solidFill>
                  <a:srgbClr val="44546A">
                    <a:lumMod val="75000"/>
                  </a:srgbClr>
                </a:solidFill>
                <a:cs typeface="Calibri" pitchFamily="34" charset="0"/>
              </a:rPr>
              <a:t>meat and potatoes’</a:t>
            </a:r>
            <a:r>
              <a:rPr lang="en-US" sz="2000" b="1" dirty="0">
                <a:solidFill>
                  <a:srgbClr val="44546A">
                    <a:lumMod val="75000"/>
                  </a:srgbClr>
                </a:solidFill>
                <a:cs typeface="Calibri" pitchFamily="34" charset="0"/>
              </a:rPr>
              <a:t>)</a:t>
            </a:r>
            <a:endParaRPr lang="en-US" sz="2000" dirty="0">
              <a:solidFill>
                <a:srgbClr val="44546A">
                  <a:lumMod val="75000"/>
                </a:srgbClr>
              </a:solidFill>
              <a:cs typeface="Calibri" pitchFamily="34" charset="0"/>
            </a:endParaRPr>
          </a:p>
          <a:p>
            <a:pPr marL="450850" indent="-285750">
              <a:spcBef>
                <a:spcPts val="0"/>
              </a:spcBef>
              <a:buClr>
                <a:schemeClr val="accent4"/>
              </a:buClr>
              <a:defRPr/>
            </a:pPr>
            <a:r>
              <a:rPr lang="en-US" sz="2000" dirty="0">
                <a:solidFill>
                  <a:srgbClr val="44546A">
                    <a:lumMod val="75000"/>
                  </a:srgbClr>
                </a:solidFill>
                <a:cs typeface="Calibri" pitchFamily="34" charset="0"/>
              </a:rPr>
              <a:t>Personal Statement</a:t>
            </a:r>
          </a:p>
          <a:p>
            <a:pPr lvl="1">
              <a:spcBef>
                <a:spcPts val="0"/>
              </a:spcBef>
              <a:spcAft>
                <a:spcPts val="600"/>
              </a:spcAft>
              <a:buClr>
                <a:schemeClr val="accent4"/>
              </a:buClr>
              <a:buFont typeface="Courier New" panose="02070309020205020404" pitchFamily="49" charset="0"/>
              <a:buChar char="o"/>
              <a:defRPr/>
            </a:pPr>
            <a:r>
              <a:rPr lang="en-US" sz="2000" dirty="0">
                <a:solidFill>
                  <a:srgbClr val="44546A">
                    <a:lumMod val="75000"/>
                  </a:srgbClr>
                </a:solidFill>
                <a:cs typeface="Calibri" pitchFamily="34" charset="0"/>
              </a:rPr>
              <a:t>Highlight previous </a:t>
            </a:r>
            <a:r>
              <a:rPr lang="en-US" sz="2000" dirty="0">
                <a:solidFill>
                  <a:schemeClr val="accent4"/>
                </a:solidFill>
                <a:cs typeface="Calibri" pitchFamily="34" charset="0"/>
              </a:rPr>
              <a:t>training, development of scientific interests; accomplishments</a:t>
            </a:r>
            <a:r>
              <a:rPr lang="en-US" sz="2000" dirty="0">
                <a:solidFill>
                  <a:srgbClr val="44546A">
                    <a:lumMod val="75000"/>
                  </a:srgbClr>
                </a:solidFill>
                <a:cs typeface="Calibri" pitchFamily="34" charset="0"/>
              </a:rPr>
              <a:t>; short and long-term career goals</a:t>
            </a:r>
          </a:p>
          <a:p>
            <a:pPr marL="450850" indent="-285750">
              <a:spcBef>
                <a:spcPts val="600"/>
              </a:spcBef>
              <a:buClr>
                <a:schemeClr val="accent4"/>
              </a:buClr>
              <a:defRPr/>
            </a:pPr>
            <a:r>
              <a:rPr lang="en-US" sz="2000" dirty="0">
                <a:solidFill>
                  <a:srgbClr val="44546A">
                    <a:lumMod val="75000"/>
                  </a:srgbClr>
                </a:solidFill>
                <a:cs typeface="Calibri" pitchFamily="34" charset="0"/>
              </a:rPr>
              <a:t>Training/Career Development Plan </a:t>
            </a:r>
          </a:p>
          <a:p>
            <a:pPr lvl="1">
              <a:spcBef>
                <a:spcPts val="0"/>
              </a:spcBef>
              <a:spcAft>
                <a:spcPts val="600"/>
              </a:spcAft>
              <a:buClr>
                <a:schemeClr val="accent4"/>
              </a:buClr>
              <a:buFont typeface="Courier New" panose="02070309020205020404" pitchFamily="49" charset="0"/>
              <a:buChar char="o"/>
              <a:defRPr/>
            </a:pPr>
            <a:r>
              <a:rPr lang="en-US" sz="2000" dirty="0">
                <a:solidFill>
                  <a:schemeClr val="accent4"/>
                </a:solidFill>
                <a:cs typeface="Calibri" pitchFamily="34" charset="0"/>
              </a:rPr>
              <a:t>Skills acquiring along path to independence</a:t>
            </a:r>
            <a:r>
              <a:rPr lang="en-US" sz="2000" dirty="0">
                <a:solidFill>
                  <a:srgbClr val="00B050"/>
                </a:solidFill>
                <a:cs typeface="Calibri" pitchFamily="34" charset="0"/>
              </a:rPr>
              <a:t> </a:t>
            </a:r>
            <a:r>
              <a:rPr lang="en-US" sz="2000" dirty="0">
                <a:solidFill>
                  <a:srgbClr val="44546A">
                    <a:lumMod val="75000"/>
                  </a:srgbClr>
                </a:solidFill>
                <a:cs typeface="Calibri" pitchFamily="34" charset="0"/>
              </a:rPr>
              <a:t>(e.g., </a:t>
            </a:r>
            <a:r>
              <a:rPr lang="en-US" sz="2000" dirty="0">
                <a:solidFill>
                  <a:srgbClr val="44546A">
                    <a:lumMod val="75000"/>
                  </a:srgbClr>
                </a:solidFill>
              </a:rPr>
              <a:t>training, professional and leadership development; </a:t>
            </a:r>
            <a:r>
              <a:rPr lang="en-US" sz="2000" dirty="0" err="1">
                <a:solidFill>
                  <a:srgbClr val="44546A">
                    <a:lumMod val="75000"/>
                  </a:srgbClr>
                </a:solidFill>
              </a:rPr>
              <a:t>grantmanship</a:t>
            </a:r>
            <a:r>
              <a:rPr lang="en-US" sz="2000" dirty="0">
                <a:solidFill>
                  <a:srgbClr val="44546A">
                    <a:lumMod val="75000"/>
                  </a:srgbClr>
                </a:solidFill>
              </a:rPr>
              <a:t> workshops, conference attendance) – </a:t>
            </a:r>
            <a:r>
              <a:rPr lang="en-US" sz="2000" i="1" dirty="0">
                <a:solidFill>
                  <a:schemeClr val="accent3"/>
                </a:solidFill>
              </a:rPr>
              <a:t>include 2-year timeline</a:t>
            </a:r>
          </a:p>
          <a:p>
            <a:pPr marL="450850" indent="-285750">
              <a:spcBef>
                <a:spcPts val="600"/>
              </a:spcBef>
              <a:buClr>
                <a:schemeClr val="accent4"/>
              </a:buClr>
              <a:defRPr/>
            </a:pPr>
            <a:r>
              <a:rPr lang="en-US" sz="2000" dirty="0">
                <a:solidFill>
                  <a:srgbClr val="44546A">
                    <a:lumMod val="75000"/>
                  </a:srgbClr>
                </a:solidFill>
                <a:cs typeface="Calibri" pitchFamily="34" charset="0"/>
              </a:rPr>
              <a:t>Proposed Research Plans </a:t>
            </a:r>
          </a:p>
          <a:p>
            <a:pPr lvl="1">
              <a:spcBef>
                <a:spcPts val="0"/>
              </a:spcBef>
              <a:spcAft>
                <a:spcPts val="1200"/>
              </a:spcAft>
              <a:buClr>
                <a:schemeClr val="accent4"/>
              </a:buClr>
              <a:buFont typeface="Courier New" panose="02070309020205020404" pitchFamily="49" charset="0"/>
              <a:buChar char="o"/>
              <a:defRPr/>
            </a:pPr>
            <a:r>
              <a:rPr lang="en-US" sz="2000" dirty="0">
                <a:solidFill>
                  <a:srgbClr val="44546A">
                    <a:lumMod val="75000"/>
                  </a:srgbClr>
                </a:solidFill>
                <a:cs typeface="Calibri" pitchFamily="34" charset="0"/>
              </a:rPr>
              <a:t>Planned research activities, </a:t>
            </a:r>
            <a:r>
              <a:rPr lang="en-US" sz="2000" dirty="0">
                <a:solidFill>
                  <a:schemeClr val="accent4"/>
                </a:solidFill>
                <a:cs typeface="Calibri" pitchFamily="34" charset="0"/>
              </a:rPr>
              <a:t>specific roles</a:t>
            </a:r>
            <a:r>
              <a:rPr lang="en-US" sz="2000" dirty="0">
                <a:solidFill>
                  <a:srgbClr val="44546A">
                    <a:lumMod val="75000"/>
                  </a:srgbClr>
                </a:solidFill>
                <a:cs typeface="Calibri" pitchFamily="34" charset="0"/>
              </a:rPr>
              <a:t>/responsibilities – </a:t>
            </a:r>
            <a:r>
              <a:rPr lang="en-US" sz="2000" i="1" dirty="0">
                <a:solidFill>
                  <a:schemeClr val="accent3"/>
                </a:solidFill>
              </a:rPr>
              <a:t>include 2-year timeline</a:t>
            </a:r>
            <a:endParaRPr lang="en-US" sz="2000" i="1" dirty="0">
              <a:solidFill>
                <a:schemeClr val="accent3"/>
              </a:solidFill>
              <a:cs typeface="Calibri" pitchFamily="34" charset="0"/>
            </a:endParaRPr>
          </a:p>
          <a:p>
            <a:pPr marL="171450" lvl="1" indent="0">
              <a:spcBef>
                <a:spcPts val="600"/>
              </a:spcBef>
              <a:spcAft>
                <a:spcPts val="0"/>
              </a:spcAft>
              <a:buClr>
                <a:schemeClr val="accent4"/>
              </a:buClr>
              <a:buNone/>
              <a:defRPr/>
            </a:pPr>
            <a:r>
              <a:rPr lang="en-US" sz="2000" b="1" dirty="0">
                <a:solidFill>
                  <a:srgbClr val="44546A">
                    <a:lumMod val="75000"/>
                  </a:srgbClr>
                </a:solidFill>
                <a:cs typeface="Calibri" pitchFamily="34" charset="0"/>
              </a:rPr>
              <a:t>Research Environment </a:t>
            </a:r>
          </a:p>
          <a:p>
            <a:pPr marL="722313" lvl="2" indent="-285750">
              <a:spcBef>
                <a:spcPts val="600"/>
              </a:spcBef>
              <a:spcAft>
                <a:spcPts val="1200"/>
              </a:spcAft>
              <a:buClr>
                <a:schemeClr val="accent4"/>
              </a:buClr>
              <a:buFont typeface="Courier New" panose="02070309020205020404" pitchFamily="49" charset="0"/>
              <a:buChar char="o"/>
              <a:defRPr/>
            </a:pPr>
            <a:r>
              <a:rPr lang="en-US" dirty="0">
                <a:solidFill>
                  <a:srgbClr val="44546A">
                    <a:lumMod val="75000"/>
                  </a:srgbClr>
                </a:solidFill>
                <a:cs typeface="Calibri" pitchFamily="34" charset="0"/>
              </a:rPr>
              <a:t>Why are you where you are? Who or what is important there?</a:t>
            </a:r>
            <a:endParaRPr lang="en-US" b="1" dirty="0">
              <a:solidFill>
                <a:srgbClr val="44546A">
                  <a:lumMod val="75000"/>
                </a:srgbClr>
              </a:solidFill>
              <a:cs typeface="Calibri" pitchFamily="34" charset="0"/>
            </a:endParaRPr>
          </a:p>
          <a:p>
            <a:pPr marL="165100" indent="0">
              <a:lnSpc>
                <a:spcPct val="120000"/>
              </a:lnSpc>
              <a:spcBef>
                <a:spcPts val="1200"/>
              </a:spcBef>
              <a:spcAft>
                <a:spcPts val="0"/>
              </a:spcAft>
              <a:buClr>
                <a:schemeClr val="accent4"/>
              </a:buClr>
              <a:buNone/>
              <a:defRPr/>
            </a:pPr>
            <a:r>
              <a:rPr lang="en-US" sz="2000" b="1" dirty="0">
                <a:solidFill>
                  <a:srgbClr val="44546A">
                    <a:lumMod val="75000"/>
                  </a:srgbClr>
                </a:solidFill>
                <a:cs typeface="Calibri" pitchFamily="34" charset="0"/>
              </a:rPr>
              <a:t>Loan Information</a:t>
            </a:r>
            <a:r>
              <a:rPr lang="en-US" sz="2000" dirty="0">
                <a:solidFill>
                  <a:srgbClr val="44546A">
                    <a:lumMod val="75000"/>
                  </a:srgbClr>
                </a:solidFill>
                <a:cs typeface="Calibri" pitchFamily="34" charset="0"/>
              </a:rPr>
              <a:t> </a:t>
            </a:r>
            <a:r>
              <a:rPr lang="en-US" sz="2000" i="1" dirty="0">
                <a:solidFill>
                  <a:srgbClr val="44546A">
                    <a:lumMod val="75000"/>
                  </a:srgbClr>
                </a:solidFill>
                <a:cs typeface="Calibri" pitchFamily="34" charset="0"/>
              </a:rPr>
              <a:t>(new applicants only) </a:t>
            </a:r>
            <a:endParaRPr lang="en-US" sz="2000" dirty="0">
              <a:solidFill>
                <a:srgbClr val="44546A">
                  <a:lumMod val="75000"/>
                </a:srgbClr>
              </a:solidFill>
              <a:cs typeface="Calibri" pitchFamily="34" charset="0"/>
            </a:endParaRPr>
          </a:p>
          <a:p>
            <a:pPr lvl="1">
              <a:spcBef>
                <a:spcPts val="0"/>
              </a:spcBef>
              <a:spcAft>
                <a:spcPts val="0"/>
              </a:spcAft>
              <a:buClr>
                <a:schemeClr val="accent4"/>
              </a:buClr>
              <a:buFont typeface="Courier New" panose="02070309020205020404" pitchFamily="49" charset="0"/>
              <a:buChar char="o"/>
              <a:defRPr/>
            </a:pPr>
            <a:r>
              <a:rPr lang="en-US" sz="2000" dirty="0">
                <a:solidFill>
                  <a:srgbClr val="44546A">
                    <a:lumMod val="75000"/>
                  </a:srgbClr>
                </a:solidFill>
                <a:cs typeface="Calibri" pitchFamily="34" charset="0"/>
              </a:rPr>
              <a:t>Lender and servicer information, loan number, total loan amounts, loan status (e.g., in repayment/forbearance)</a:t>
            </a:r>
            <a:endParaRPr lang="en-US" sz="2000" i="1" dirty="0">
              <a:solidFill>
                <a:srgbClr val="44546A">
                  <a:lumMod val="75000"/>
                </a:srgbClr>
              </a:solidFill>
              <a:cs typeface="Calibri" pitchFamily="34" charset="0"/>
            </a:endParaRPr>
          </a:p>
          <a:p>
            <a:endParaRPr lang="en-US" sz="2000" dirty="0"/>
          </a:p>
        </p:txBody>
      </p:sp>
      <p:pic>
        <p:nvPicPr>
          <p:cNvPr id="4" name="Picture 3">
            <a:extLst>
              <a:ext uri="{FF2B5EF4-FFF2-40B4-BE49-F238E27FC236}">
                <a16:creationId xmlns:a16="http://schemas.microsoft.com/office/drawing/2014/main" id="{C2D17BB9-C5A9-4B95-9F8C-5845ED0C1363}"/>
              </a:ext>
              <a:ext uri="{C183D7F6-B498-43B3-948B-1728B52AA6E4}">
                <adec:decorative xmlns:adec="http://schemas.microsoft.com/office/drawing/2017/decorative" val="1"/>
              </a:ext>
            </a:extLst>
          </p:cNvPr>
          <p:cNvPicPr>
            <a:picLocks noChangeAspect="1"/>
          </p:cNvPicPr>
          <p:nvPr/>
        </p:nvPicPr>
        <p:blipFill>
          <a:blip r:embed="rId4" cstate="print">
            <a:alphaModFix amt="7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06882" y="565618"/>
            <a:ext cx="1331685" cy="1275458"/>
          </a:xfrm>
          <a:prstGeom prst="rect">
            <a:avLst/>
          </a:prstGeom>
          <a:effectLst>
            <a:softEdge rad="165100"/>
          </a:effectLst>
        </p:spPr>
      </p:pic>
    </p:spTree>
    <p:custDataLst>
      <p:tags r:id="rId1"/>
    </p:custDataLst>
    <p:extLst>
      <p:ext uri="{BB962C8B-B14F-4D97-AF65-F5344CB8AC3E}">
        <p14:creationId xmlns:p14="http://schemas.microsoft.com/office/powerpoint/2010/main" val="284695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FF58-87A2-41E5-AED2-37997E8D2BB7}"/>
              </a:ext>
            </a:extLst>
          </p:cNvPr>
          <p:cNvSpPr>
            <a:spLocks noGrp="1"/>
          </p:cNvSpPr>
          <p:nvPr>
            <p:ph type="title"/>
          </p:nvPr>
        </p:nvSpPr>
        <p:spPr/>
        <p:txBody>
          <a:bodyPr/>
          <a:lstStyle/>
          <a:p>
            <a:r>
              <a:rPr lang="en-US" dirty="0"/>
              <a:t>Writing a Competitive LRP Application</a:t>
            </a:r>
          </a:p>
        </p:txBody>
      </p:sp>
      <p:sp>
        <p:nvSpPr>
          <p:cNvPr id="3" name="Content Placeholder 2">
            <a:extLst>
              <a:ext uri="{FF2B5EF4-FFF2-40B4-BE49-F238E27FC236}">
                <a16:creationId xmlns:a16="http://schemas.microsoft.com/office/drawing/2014/main" id="{984F0E82-193E-4ADF-AA56-903B0C85C964}"/>
              </a:ext>
            </a:extLst>
          </p:cNvPr>
          <p:cNvSpPr>
            <a:spLocks noGrp="1"/>
          </p:cNvSpPr>
          <p:nvPr>
            <p:ph idx="1"/>
          </p:nvPr>
        </p:nvSpPr>
        <p:spPr/>
        <p:txBody>
          <a:bodyPr/>
          <a:lstStyle/>
          <a:p>
            <a:pPr>
              <a:spcAft>
                <a:spcPts val="0"/>
              </a:spcAft>
              <a:buClr>
                <a:srgbClr val="003776"/>
              </a:buClr>
              <a:defRPr/>
            </a:pPr>
            <a:r>
              <a:rPr lang="en-US" kern="0" dirty="0">
                <a:solidFill>
                  <a:schemeClr val="tx2"/>
                </a:solidFill>
              </a:rPr>
              <a:t>Know the funding priorities of the NIH Institute or Center reviewing your application</a:t>
            </a:r>
          </a:p>
          <a:p>
            <a:pPr>
              <a:spcAft>
                <a:spcPts val="0"/>
              </a:spcAft>
              <a:buClr>
                <a:srgbClr val="003776"/>
              </a:buClr>
              <a:defRPr/>
            </a:pPr>
            <a:r>
              <a:rPr lang="en-US" kern="0" dirty="0">
                <a:solidFill>
                  <a:schemeClr val="tx2"/>
                </a:solidFill>
              </a:rPr>
              <a:t>Effectively demonstrate qualifications and commitment to research</a:t>
            </a:r>
          </a:p>
          <a:p>
            <a:pPr>
              <a:spcAft>
                <a:spcPts val="0"/>
              </a:spcAft>
              <a:buClr>
                <a:srgbClr val="003776"/>
              </a:buClr>
              <a:defRPr/>
            </a:pPr>
            <a:r>
              <a:rPr lang="en-US" kern="0" dirty="0">
                <a:solidFill>
                  <a:schemeClr val="tx2"/>
                </a:solidFill>
              </a:rPr>
              <a:t>Thoroughly describe research environment, resources and support</a:t>
            </a:r>
          </a:p>
          <a:p>
            <a:pPr>
              <a:spcAft>
                <a:spcPts val="0"/>
              </a:spcAft>
              <a:buClr>
                <a:srgbClr val="003776"/>
              </a:buClr>
              <a:defRPr/>
            </a:pPr>
            <a:r>
              <a:rPr lang="en-US" kern="0" dirty="0">
                <a:solidFill>
                  <a:schemeClr val="tx2"/>
                </a:solidFill>
              </a:rPr>
              <a:t>Show a strong research plan</a:t>
            </a:r>
          </a:p>
          <a:p>
            <a:pPr>
              <a:spcAft>
                <a:spcPts val="0"/>
              </a:spcAft>
              <a:buClr>
                <a:srgbClr val="003776"/>
              </a:buClr>
              <a:defRPr/>
            </a:pPr>
            <a:r>
              <a:rPr lang="en-US" kern="0" dirty="0">
                <a:solidFill>
                  <a:schemeClr val="tx2"/>
                </a:solidFill>
              </a:rPr>
              <a:t>Provide strong reference letters</a:t>
            </a:r>
          </a:p>
          <a:p>
            <a:endParaRPr lang="en-US" dirty="0">
              <a:solidFill>
                <a:schemeClr val="tx2"/>
              </a:solidFill>
            </a:endParaRPr>
          </a:p>
        </p:txBody>
      </p:sp>
    </p:spTree>
    <p:extLst>
      <p:ext uri="{BB962C8B-B14F-4D97-AF65-F5344CB8AC3E}">
        <p14:creationId xmlns:p14="http://schemas.microsoft.com/office/powerpoint/2010/main" val="43943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43ACD05-AF70-470F-83BC-98E97B0E7959}"/>
              </a:ext>
            </a:extLst>
          </p:cNvPr>
          <p:cNvSpPr/>
          <p:nvPr/>
        </p:nvSpPr>
        <p:spPr>
          <a:xfrm>
            <a:off x="2166461" y="5334000"/>
            <a:ext cx="7239953" cy="762000"/>
          </a:xfrm>
          <a:prstGeom prst="roundRect">
            <a:avLst/>
          </a:prstGeom>
          <a:no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accent5"/>
                </a:solidFill>
              </a:rPr>
              <a:t>THESE TIPS APPLY TO </a:t>
            </a:r>
            <a:r>
              <a:rPr lang="en-US" sz="2400" b="1" u="sng" dirty="0">
                <a:solidFill>
                  <a:schemeClr val="accent5"/>
                </a:solidFill>
              </a:rPr>
              <a:t>ANY</a:t>
            </a:r>
            <a:r>
              <a:rPr lang="en-US" sz="2400" b="1" dirty="0">
                <a:solidFill>
                  <a:schemeClr val="accent5"/>
                </a:solidFill>
              </a:rPr>
              <a:t> FELLOWSHIP, GRANT, ETC.</a:t>
            </a:r>
          </a:p>
        </p:txBody>
      </p:sp>
      <p:sp>
        <p:nvSpPr>
          <p:cNvPr id="2" name="Title 1">
            <a:extLst>
              <a:ext uri="{FF2B5EF4-FFF2-40B4-BE49-F238E27FC236}">
                <a16:creationId xmlns:a16="http://schemas.microsoft.com/office/drawing/2014/main" id="{5B084A82-2FC2-43A6-A0C6-0964C11A42B0}"/>
              </a:ext>
            </a:extLst>
          </p:cNvPr>
          <p:cNvSpPr>
            <a:spLocks noGrp="1"/>
          </p:cNvSpPr>
          <p:nvPr>
            <p:ph type="title"/>
          </p:nvPr>
        </p:nvSpPr>
        <p:spPr/>
        <p:txBody>
          <a:bodyPr/>
          <a:lstStyle/>
          <a:p>
            <a:r>
              <a:rPr lang="en-US" dirty="0"/>
              <a:t>What are Reviewers Looking For?</a:t>
            </a:r>
          </a:p>
        </p:txBody>
      </p:sp>
      <p:sp>
        <p:nvSpPr>
          <p:cNvPr id="3" name="Content Placeholder 2">
            <a:extLst>
              <a:ext uri="{FF2B5EF4-FFF2-40B4-BE49-F238E27FC236}">
                <a16:creationId xmlns:a16="http://schemas.microsoft.com/office/drawing/2014/main" id="{7E1B9A19-D4E3-4DF3-9BAA-E2DB9930F506}"/>
              </a:ext>
            </a:extLst>
          </p:cNvPr>
          <p:cNvSpPr>
            <a:spLocks noGrp="1"/>
          </p:cNvSpPr>
          <p:nvPr>
            <p:ph idx="1"/>
          </p:nvPr>
        </p:nvSpPr>
        <p:spPr>
          <a:xfrm>
            <a:off x="838200" y="1161535"/>
            <a:ext cx="10515600" cy="4020065"/>
          </a:xfrm>
        </p:spPr>
        <p:txBody>
          <a:bodyPr/>
          <a:lstStyle/>
          <a:p>
            <a:pPr marL="0" indent="0">
              <a:spcBef>
                <a:spcPts val="1800"/>
              </a:spcBef>
              <a:spcAft>
                <a:spcPts val="1200"/>
              </a:spcAft>
              <a:buClr>
                <a:sysClr val="windowText" lastClr="000000"/>
              </a:buClr>
              <a:buNone/>
              <a:defRPr/>
            </a:pPr>
            <a:r>
              <a:rPr lang="en-US" sz="2400" b="1" dirty="0">
                <a:solidFill>
                  <a:srgbClr val="1F497D">
                    <a:lumMod val="75000"/>
                  </a:srgbClr>
                </a:solidFill>
                <a:latin typeface="Arial"/>
                <a:cs typeface="Calibri" pitchFamily="34" charset="0"/>
              </a:rPr>
              <a:t>Evaluate an applicant’s </a:t>
            </a:r>
            <a:r>
              <a:rPr lang="en-US" sz="2400" b="1" i="1" dirty="0">
                <a:solidFill>
                  <a:schemeClr val="accent4"/>
                </a:solidFill>
                <a:latin typeface="Arial"/>
                <a:cs typeface="Calibri" pitchFamily="34" charset="0"/>
              </a:rPr>
              <a:t>potential to succeed</a:t>
            </a:r>
            <a:r>
              <a:rPr lang="en-US" sz="2400" b="1" dirty="0">
                <a:solidFill>
                  <a:srgbClr val="008000"/>
                </a:solidFill>
                <a:latin typeface="Arial"/>
                <a:cs typeface="Calibri" pitchFamily="34" charset="0"/>
              </a:rPr>
              <a:t> </a:t>
            </a:r>
            <a:r>
              <a:rPr lang="en-US" sz="2400" b="1" dirty="0">
                <a:solidFill>
                  <a:srgbClr val="1F497D">
                    <a:lumMod val="75000"/>
                  </a:srgbClr>
                </a:solidFill>
                <a:latin typeface="Arial"/>
                <a:cs typeface="Calibri" pitchFamily="34" charset="0"/>
              </a:rPr>
              <a:t>in a research career by rating: </a:t>
            </a:r>
          </a:p>
          <a:p>
            <a:pPr marL="508000" indent="-342900">
              <a:spcBef>
                <a:spcPts val="2400"/>
              </a:spcBef>
              <a:spcAft>
                <a:spcPts val="1200"/>
              </a:spcAft>
              <a:buClr>
                <a:schemeClr val="accent3"/>
              </a:buClr>
              <a:defRPr/>
            </a:pPr>
            <a:r>
              <a:rPr lang="en-US" sz="2400" dirty="0">
                <a:solidFill>
                  <a:srgbClr val="1F497D">
                    <a:lumMod val="50000"/>
                  </a:srgbClr>
                </a:solidFill>
                <a:latin typeface="Arial"/>
                <a:cs typeface="Calibri" pitchFamily="34" charset="0"/>
              </a:rPr>
              <a:t>Applicant’s </a:t>
            </a:r>
            <a:r>
              <a:rPr lang="en-US" sz="2400" dirty="0">
                <a:solidFill>
                  <a:sysClr val="windowText" lastClr="000000"/>
                </a:solidFill>
                <a:latin typeface="Arial"/>
                <a:cs typeface="Calibri" pitchFamily="34" charset="0"/>
              </a:rPr>
              <a:t>previous </a:t>
            </a:r>
            <a:r>
              <a:rPr lang="en-US" sz="2400" b="1" dirty="0">
                <a:solidFill>
                  <a:schemeClr val="accent4"/>
                </a:solidFill>
                <a:latin typeface="Arial"/>
                <a:cs typeface="Calibri" pitchFamily="34" charset="0"/>
              </a:rPr>
              <a:t>training and research experience </a:t>
            </a:r>
          </a:p>
          <a:p>
            <a:pPr marL="508000" indent="-342900">
              <a:spcAft>
                <a:spcPts val="1200"/>
              </a:spcAft>
              <a:buClr>
                <a:schemeClr val="accent3"/>
              </a:buClr>
              <a:defRPr/>
            </a:pPr>
            <a:r>
              <a:rPr lang="en-US" sz="2400" dirty="0">
                <a:solidFill>
                  <a:srgbClr val="1F497D">
                    <a:lumMod val="50000"/>
                  </a:srgbClr>
                </a:solidFill>
                <a:latin typeface="Arial"/>
                <a:cs typeface="Calibri" pitchFamily="34" charset="0"/>
              </a:rPr>
              <a:t>Applicant’s </a:t>
            </a:r>
            <a:r>
              <a:rPr lang="en-US" sz="2400" b="1" dirty="0">
                <a:solidFill>
                  <a:schemeClr val="accent4"/>
                </a:solidFill>
                <a:latin typeface="Arial"/>
                <a:cs typeface="Calibri" pitchFamily="34" charset="0"/>
              </a:rPr>
              <a:t>commitment to a research career</a:t>
            </a:r>
          </a:p>
          <a:p>
            <a:pPr marL="508000" indent="-342900">
              <a:spcAft>
                <a:spcPts val="1200"/>
              </a:spcAft>
              <a:buClr>
                <a:schemeClr val="accent3"/>
              </a:buClr>
              <a:defRPr/>
            </a:pPr>
            <a:r>
              <a:rPr lang="en-US" sz="2400" b="1" dirty="0">
                <a:solidFill>
                  <a:schemeClr val="accent4"/>
                </a:solidFill>
                <a:latin typeface="Arial"/>
                <a:cs typeface="Calibri" pitchFamily="34" charset="0"/>
              </a:rPr>
              <a:t>Strength and quality</a:t>
            </a:r>
            <a:r>
              <a:rPr lang="en-US" sz="2400" b="1" dirty="0">
                <a:solidFill>
                  <a:srgbClr val="008000"/>
                </a:solidFill>
                <a:latin typeface="Arial"/>
                <a:cs typeface="Calibri" pitchFamily="34" charset="0"/>
              </a:rPr>
              <a:t> </a:t>
            </a:r>
            <a:r>
              <a:rPr lang="en-US" sz="2400" dirty="0">
                <a:solidFill>
                  <a:srgbClr val="1F497D">
                    <a:lumMod val="50000"/>
                  </a:srgbClr>
                </a:solidFill>
                <a:latin typeface="Arial"/>
                <a:cs typeface="Calibri" pitchFamily="34" charset="0"/>
              </a:rPr>
              <a:t>of letters of recommendation</a:t>
            </a:r>
          </a:p>
          <a:p>
            <a:pPr marL="508000" indent="-342900">
              <a:spcAft>
                <a:spcPts val="1200"/>
              </a:spcAft>
              <a:buClr>
                <a:schemeClr val="accent3"/>
              </a:buClr>
              <a:defRPr/>
            </a:pPr>
            <a:r>
              <a:rPr lang="en-US" sz="2400" b="1" dirty="0">
                <a:solidFill>
                  <a:schemeClr val="accent4"/>
                </a:solidFill>
                <a:latin typeface="Arial"/>
                <a:cs typeface="Calibri" pitchFamily="34" charset="0"/>
              </a:rPr>
              <a:t>Quality and appropriateness</a:t>
            </a:r>
            <a:r>
              <a:rPr lang="en-US" sz="2400" b="1" dirty="0">
                <a:solidFill>
                  <a:srgbClr val="008000"/>
                </a:solidFill>
                <a:latin typeface="Arial"/>
                <a:cs typeface="Calibri" pitchFamily="34" charset="0"/>
              </a:rPr>
              <a:t> </a:t>
            </a:r>
            <a:r>
              <a:rPr lang="en-US" sz="2400" dirty="0">
                <a:solidFill>
                  <a:srgbClr val="1F497D">
                    <a:lumMod val="50000"/>
                  </a:srgbClr>
                </a:solidFill>
                <a:latin typeface="Arial"/>
                <a:cs typeface="Calibri" pitchFamily="34" charset="0"/>
              </a:rPr>
              <a:t>of </a:t>
            </a:r>
            <a:r>
              <a:rPr lang="en-US" sz="2400" dirty="0">
                <a:solidFill>
                  <a:sysClr val="windowText" lastClr="000000"/>
                </a:solidFill>
                <a:latin typeface="Arial"/>
                <a:cs typeface="Calibri" pitchFamily="34" charset="0"/>
              </a:rPr>
              <a:t>the research environment</a:t>
            </a:r>
          </a:p>
          <a:p>
            <a:pPr marL="508000" indent="-342900">
              <a:spcAft>
                <a:spcPts val="1200"/>
              </a:spcAft>
              <a:buClr>
                <a:schemeClr val="accent3"/>
              </a:buClr>
              <a:defRPr/>
            </a:pPr>
            <a:r>
              <a:rPr lang="en-US" sz="2400" dirty="0">
                <a:solidFill>
                  <a:srgbClr val="1F497D">
                    <a:lumMod val="50000"/>
                  </a:srgbClr>
                </a:solidFill>
                <a:latin typeface="Arial"/>
                <a:cs typeface="Calibri" pitchFamily="34" charset="0"/>
              </a:rPr>
              <a:t>Research progress (</a:t>
            </a:r>
            <a:r>
              <a:rPr lang="en-US" sz="2400" i="1" dirty="0">
                <a:solidFill>
                  <a:srgbClr val="1F497D">
                    <a:lumMod val="50000"/>
                  </a:srgbClr>
                </a:solidFill>
                <a:latin typeface="Arial"/>
                <a:cs typeface="Calibri" pitchFamily="34" charset="0"/>
              </a:rPr>
              <a:t>for Renewal applications only)</a:t>
            </a:r>
            <a:endParaRPr lang="en-US" sz="2400" dirty="0">
              <a:solidFill>
                <a:srgbClr val="1F497D">
                  <a:lumMod val="50000"/>
                </a:srgbClr>
              </a:solidFill>
              <a:latin typeface="Arial"/>
              <a:cs typeface="Calibri" pitchFamily="34" charset="0"/>
            </a:endParaRPr>
          </a:p>
        </p:txBody>
      </p:sp>
      <p:pic>
        <p:nvPicPr>
          <p:cNvPr id="5" name="Picture 4">
            <a:extLst>
              <a:ext uri="{FF2B5EF4-FFF2-40B4-BE49-F238E27FC236}">
                <a16:creationId xmlns:a16="http://schemas.microsoft.com/office/drawing/2014/main" id="{E7A4DA9E-AD56-4AF8-AD70-5295603E3894}"/>
              </a:ext>
              <a:ext uri="{C183D7F6-B498-43B3-948B-1728B52AA6E4}">
                <adec:decorative xmlns:adec="http://schemas.microsoft.com/office/drawing/2017/decorative" val="1"/>
              </a:ext>
            </a:extLst>
          </p:cNvPr>
          <p:cNvPicPr>
            <a:picLocks noChangeAspect="1"/>
          </p:cNvPicPr>
          <p:nvPr/>
        </p:nvPicPr>
        <p:blipFill>
          <a:blip r:embed="rId4" cstate="print">
            <a:alphaModFix amt="7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92769" y="1563624"/>
            <a:ext cx="1611339" cy="1543304"/>
          </a:xfrm>
          <a:prstGeom prst="rect">
            <a:avLst/>
          </a:prstGeom>
          <a:effectLst>
            <a:softEdge rad="165100"/>
          </a:effectLst>
        </p:spPr>
      </p:pic>
    </p:spTree>
    <p:custDataLst>
      <p:tags r:id="rId1"/>
    </p:custDataLst>
    <p:extLst>
      <p:ext uri="{BB962C8B-B14F-4D97-AF65-F5344CB8AC3E}">
        <p14:creationId xmlns:p14="http://schemas.microsoft.com/office/powerpoint/2010/main" val="11423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002A-080B-4001-B9E6-76A404C1E6C8}"/>
              </a:ext>
            </a:extLst>
          </p:cNvPr>
          <p:cNvSpPr>
            <a:spLocks noGrp="1"/>
          </p:cNvSpPr>
          <p:nvPr>
            <p:ph type="title"/>
          </p:nvPr>
        </p:nvSpPr>
        <p:spPr/>
        <p:txBody>
          <a:bodyPr/>
          <a:lstStyle/>
          <a:p>
            <a:r>
              <a:rPr lang="en-US" dirty="0"/>
              <a:t>Most Common Mistakes…</a:t>
            </a:r>
          </a:p>
        </p:txBody>
      </p:sp>
      <p:sp>
        <p:nvSpPr>
          <p:cNvPr id="3" name="Content Placeholder 2">
            <a:extLst>
              <a:ext uri="{FF2B5EF4-FFF2-40B4-BE49-F238E27FC236}">
                <a16:creationId xmlns:a16="http://schemas.microsoft.com/office/drawing/2014/main" id="{A99C2269-9E04-41D5-A3C2-4853D5ACBBD4}"/>
              </a:ext>
            </a:extLst>
          </p:cNvPr>
          <p:cNvSpPr>
            <a:spLocks noGrp="1"/>
          </p:cNvSpPr>
          <p:nvPr>
            <p:ph idx="1"/>
          </p:nvPr>
        </p:nvSpPr>
        <p:spPr>
          <a:xfrm>
            <a:off x="838200" y="1161535"/>
            <a:ext cx="10515600" cy="3726993"/>
          </a:xfrm>
        </p:spPr>
        <p:txBody>
          <a:bodyPr/>
          <a:lstStyle/>
          <a:p>
            <a:pPr marL="0" indent="0">
              <a:spcBef>
                <a:spcPts val="600"/>
              </a:spcBef>
              <a:buNone/>
              <a:defRPr/>
            </a:pPr>
            <a:r>
              <a:rPr lang="en-US" sz="2400" b="1" dirty="0">
                <a:solidFill>
                  <a:srgbClr val="44546A">
                    <a:lumMod val="75000"/>
                  </a:srgbClr>
                </a:solidFill>
              </a:rPr>
              <a:t>More Obvious Reasons: </a:t>
            </a:r>
          </a:p>
          <a:p>
            <a:pPr marL="285750" indent="-285750">
              <a:spcBef>
                <a:spcPts val="600"/>
              </a:spcBef>
              <a:defRPr/>
            </a:pPr>
            <a:r>
              <a:rPr lang="en-US" sz="2000" dirty="0">
                <a:solidFill>
                  <a:srgbClr val="44546A">
                    <a:lumMod val="75000"/>
                  </a:srgbClr>
                </a:solidFill>
              </a:rPr>
              <a:t>Not contacting Program Officer prior to application (</a:t>
            </a:r>
            <a:r>
              <a:rPr lang="en-US" sz="2000" dirty="0">
                <a:solidFill>
                  <a:srgbClr val="44546A">
                    <a:lumMod val="75000"/>
                  </a:srgbClr>
                </a:solidFill>
                <a:cs typeface="Arial" panose="020B0604020202020204" pitchFamily="34" charset="0"/>
              </a:rPr>
              <a:t> a clear understanding of IC mission/priorities is essential to submitting a well-crafted application</a:t>
            </a:r>
            <a:r>
              <a:rPr lang="en-US" sz="2000" dirty="0">
                <a:solidFill>
                  <a:srgbClr val="44546A">
                    <a:lumMod val="75000"/>
                  </a:srgbClr>
                </a:solidFill>
              </a:rPr>
              <a:t>)</a:t>
            </a:r>
          </a:p>
          <a:p>
            <a:pPr marL="285750" indent="-285750">
              <a:spcBef>
                <a:spcPts val="600"/>
              </a:spcBef>
              <a:defRPr/>
            </a:pPr>
            <a:r>
              <a:rPr lang="en-US" sz="2000" dirty="0">
                <a:solidFill>
                  <a:srgbClr val="44546A">
                    <a:lumMod val="75000"/>
                  </a:srgbClr>
                </a:solidFill>
              </a:rPr>
              <a:t>Rushed preparation (i.e., careless mistakes in the application)</a:t>
            </a:r>
          </a:p>
          <a:p>
            <a:pPr marL="285750" indent="-285750">
              <a:spcBef>
                <a:spcPts val="600"/>
              </a:spcBef>
              <a:defRPr/>
            </a:pPr>
            <a:r>
              <a:rPr lang="en-US" sz="2000" dirty="0">
                <a:solidFill>
                  <a:srgbClr val="44546A">
                    <a:lumMod val="75000"/>
                  </a:srgbClr>
                </a:solidFill>
              </a:rPr>
              <a:t>Questionable research commitment and weak research plan</a:t>
            </a:r>
          </a:p>
          <a:p>
            <a:pPr marL="285750" indent="-285750">
              <a:spcBef>
                <a:spcPts val="600"/>
              </a:spcBef>
              <a:defRPr/>
            </a:pPr>
            <a:r>
              <a:rPr lang="en-US" sz="2000" dirty="0">
                <a:solidFill>
                  <a:srgbClr val="44546A">
                    <a:lumMod val="75000"/>
                  </a:srgbClr>
                </a:solidFill>
              </a:rPr>
              <a:t>Failure to adequately describe the mentoring and training/career development plan, research timelines </a:t>
            </a:r>
          </a:p>
          <a:p>
            <a:pPr marL="285750" indent="-285750">
              <a:spcBef>
                <a:spcPts val="600"/>
              </a:spcBef>
              <a:defRPr/>
            </a:pPr>
            <a:r>
              <a:rPr lang="en-US" sz="2000" dirty="0">
                <a:solidFill>
                  <a:srgbClr val="44546A">
                    <a:lumMod val="75000"/>
                  </a:srgbClr>
                </a:solidFill>
              </a:rPr>
              <a:t>Slim publication record</a:t>
            </a:r>
          </a:p>
          <a:p>
            <a:pPr marL="285750" indent="-285750">
              <a:spcBef>
                <a:spcPts val="600"/>
              </a:spcBef>
              <a:defRPr/>
            </a:pPr>
            <a:r>
              <a:rPr lang="en-US" sz="2000" dirty="0">
                <a:solidFill>
                  <a:srgbClr val="44546A">
                    <a:lumMod val="75000"/>
                  </a:srgbClr>
                </a:solidFill>
              </a:rPr>
              <a:t>Lukewarm recommendation letters</a:t>
            </a:r>
          </a:p>
          <a:p>
            <a:pPr marL="285750" indent="-285750">
              <a:spcBef>
                <a:spcPts val="600"/>
              </a:spcBef>
              <a:defRPr/>
            </a:pPr>
            <a:r>
              <a:rPr lang="en-US" sz="2000" b="1" dirty="0">
                <a:solidFill>
                  <a:srgbClr val="44546A">
                    <a:lumMod val="75000"/>
                  </a:srgbClr>
                </a:solidFill>
              </a:rPr>
              <a:t>Not applying</a:t>
            </a:r>
          </a:p>
          <a:p>
            <a:endParaRPr lang="en-US" dirty="0"/>
          </a:p>
        </p:txBody>
      </p:sp>
      <p:sp>
        <p:nvSpPr>
          <p:cNvPr id="4" name="TextBox 3">
            <a:extLst>
              <a:ext uri="{FF2B5EF4-FFF2-40B4-BE49-F238E27FC236}">
                <a16:creationId xmlns:a16="http://schemas.microsoft.com/office/drawing/2014/main" id="{D6877155-F13E-4F79-BD82-E55386DCA632}"/>
              </a:ext>
            </a:extLst>
          </p:cNvPr>
          <p:cNvSpPr txBox="1"/>
          <p:nvPr/>
        </p:nvSpPr>
        <p:spPr>
          <a:xfrm>
            <a:off x="838200" y="4888528"/>
            <a:ext cx="9408072" cy="1569660"/>
          </a:xfrm>
          <a:prstGeom prst="rect">
            <a:avLst/>
          </a:prstGeom>
          <a:noFill/>
        </p:spPr>
        <p:txBody>
          <a:bodyPr wrap="square" rtlCol="0">
            <a:spAutoFit/>
          </a:bodyPr>
          <a:lstStyle/>
          <a:p>
            <a:pPr>
              <a:defRPr/>
            </a:pPr>
            <a:r>
              <a:rPr lang="en-US" sz="2400" b="1" dirty="0">
                <a:solidFill>
                  <a:srgbClr val="44546A">
                    <a:lumMod val="75000"/>
                  </a:srgbClr>
                </a:solidFill>
                <a:latin typeface="Calibri" panose="020F0502020204030204"/>
              </a:rPr>
              <a:t>Less Obvious Reason:</a:t>
            </a:r>
          </a:p>
          <a:p>
            <a:pPr marL="285750" indent="-285750">
              <a:buFont typeface="Arial" panose="020B0604020202020204" pitchFamily="34" charset="0"/>
              <a:buChar char="•"/>
              <a:defRPr/>
            </a:pPr>
            <a:r>
              <a:rPr lang="en-US" sz="2000" dirty="0">
                <a:solidFill>
                  <a:srgbClr val="44546A">
                    <a:lumMod val="75000"/>
                  </a:srgbClr>
                </a:solidFill>
                <a:latin typeface="Calibri" panose="020F0502020204030204"/>
              </a:rPr>
              <a:t>Many high achievers share a dirty little secret…  </a:t>
            </a:r>
          </a:p>
          <a:p>
            <a:pPr marL="285750" indent="-285750">
              <a:buFont typeface="Arial" panose="020B0604020202020204" pitchFamily="34" charset="0"/>
              <a:buChar char="•"/>
              <a:defRPr/>
            </a:pPr>
            <a:endParaRPr lang="en-US" sz="2000" dirty="0">
              <a:solidFill>
                <a:srgbClr val="44546A">
                  <a:lumMod val="75000"/>
                </a:srgbClr>
              </a:solidFill>
              <a:latin typeface="Calibri" panose="020F0502020204030204"/>
            </a:endParaRPr>
          </a:p>
          <a:p>
            <a:pPr algn="ctr">
              <a:defRPr/>
            </a:pPr>
            <a:r>
              <a:rPr lang="en-US" sz="3200" b="1" dirty="0">
                <a:solidFill>
                  <a:srgbClr val="44546A">
                    <a:lumMod val="75000"/>
                  </a:srgbClr>
                </a:solidFill>
                <a:latin typeface="Calibri" panose="020F0502020204030204"/>
              </a:rPr>
              <a:t>The Impostor Within</a:t>
            </a:r>
          </a:p>
        </p:txBody>
      </p:sp>
      <p:pic>
        <p:nvPicPr>
          <p:cNvPr id="5" name="Picture 4">
            <a:extLst>
              <a:ext uri="{FF2B5EF4-FFF2-40B4-BE49-F238E27FC236}">
                <a16:creationId xmlns:a16="http://schemas.microsoft.com/office/drawing/2014/main" id="{546795D7-A80A-4F23-AA07-4CF2C9E7455C}"/>
              </a:ext>
              <a:ext uri="{C183D7F6-B498-43B3-948B-1728B52AA6E4}">
                <adec:decorative xmlns:adec="http://schemas.microsoft.com/office/drawing/2017/decorative" val="1"/>
              </a:ext>
            </a:extLst>
          </p:cNvPr>
          <p:cNvPicPr>
            <a:picLocks noChangeAspect="1"/>
          </p:cNvPicPr>
          <p:nvPr/>
        </p:nvPicPr>
        <p:blipFill>
          <a:blip r:embed="rId4">
            <a:alphaModFix amt="67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21005" y="224981"/>
            <a:ext cx="2056703" cy="1908620"/>
          </a:xfrm>
          <a:prstGeom prst="rect">
            <a:avLst/>
          </a:prstGeom>
          <a:effectLst>
            <a:softEdge rad="139700"/>
          </a:effectLst>
        </p:spPr>
      </p:pic>
    </p:spTree>
    <p:custDataLst>
      <p:tags r:id="rId1"/>
    </p:custDataLst>
    <p:extLst>
      <p:ext uri="{BB962C8B-B14F-4D97-AF65-F5344CB8AC3E}">
        <p14:creationId xmlns:p14="http://schemas.microsoft.com/office/powerpoint/2010/main" val="6761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51B5-DCB5-4ACF-92DD-2CF5B2098E46}"/>
              </a:ext>
            </a:extLst>
          </p:cNvPr>
          <p:cNvSpPr>
            <a:spLocks noGrp="1"/>
          </p:cNvSpPr>
          <p:nvPr>
            <p:ph type="title"/>
          </p:nvPr>
        </p:nvSpPr>
        <p:spPr>
          <a:xfrm>
            <a:off x="838200" y="-730507"/>
            <a:ext cx="10515600" cy="730507"/>
          </a:xfrm>
        </p:spPr>
        <p:txBody>
          <a:bodyPr/>
          <a:lstStyle/>
          <a:p>
            <a:r>
              <a:rPr lang="en-US" dirty="0"/>
              <a:t>The Basics</a:t>
            </a:r>
          </a:p>
        </p:txBody>
      </p:sp>
      <p:pic>
        <p:nvPicPr>
          <p:cNvPr id="1026" name="Picture 2" descr="You Can&amp;#39;t Skip the Basics | Centonomy">
            <a:extLst>
              <a:ext uri="{FF2B5EF4-FFF2-40B4-BE49-F238E27FC236}">
                <a16:creationId xmlns:a16="http://schemas.microsoft.com/office/drawing/2014/main" id="{0C8C490E-ECC4-4D51-A76A-1C97A1FFE0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12" r="3999"/>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782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5779-DC23-41F6-9741-C85A5F10E38F}"/>
              </a:ext>
            </a:extLst>
          </p:cNvPr>
          <p:cNvSpPr>
            <a:spLocks noGrp="1"/>
          </p:cNvSpPr>
          <p:nvPr>
            <p:ph type="title"/>
          </p:nvPr>
        </p:nvSpPr>
        <p:spPr/>
        <p:txBody>
          <a:bodyPr/>
          <a:lstStyle/>
          <a:p>
            <a:r>
              <a:rPr lang="en-US" dirty="0"/>
              <a:t>What is Impostor Syndrome?</a:t>
            </a:r>
          </a:p>
        </p:txBody>
      </p:sp>
      <p:sp>
        <p:nvSpPr>
          <p:cNvPr id="3" name="Content Placeholder 2">
            <a:extLst>
              <a:ext uri="{FF2B5EF4-FFF2-40B4-BE49-F238E27FC236}">
                <a16:creationId xmlns:a16="http://schemas.microsoft.com/office/drawing/2014/main" id="{1A8946E1-330E-436B-A63B-6F915FD4B47F}"/>
              </a:ext>
            </a:extLst>
          </p:cNvPr>
          <p:cNvSpPr>
            <a:spLocks noGrp="1"/>
          </p:cNvSpPr>
          <p:nvPr>
            <p:ph idx="1"/>
          </p:nvPr>
        </p:nvSpPr>
        <p:spPr>
          <a:xfrm>
            <a:off x="838200" y="1161535"/>
            <a:ext cx="8367417" cy="5015428"/>
          </a:xfrm>
        </p:spPr>
        <p:txBody>
          <a:bodyPr/>
          <a:lstStyle/>
          <a:p>
            <a:pPr>
              <a:spcAft>
                <a:spcPts val="600"/>
              </a:spcAft>
            </a:pPr>
            <a:r>
              <a:rPr lang="en-US" sz="1700" i="1" dirty="0">
                <a:solidFill>
                  <a:schemeClr val="tx2">
                    <a:lumMod val="75000"/>
                  </a:schemeClr>
                </a:solidFill>
                <a:latin typeface="Arial" panose="020B0604020202020204" pitchFamily="34" charset="0"/>
                <a:cs typeface="Arial" panose="020B0604020202020204" pitchFamily="34" charset="0"/>
              </a:rPr>
              <a:t>Pattern of thought where a person discounts/doubts accomplishments and has a persistent fear of being exposed as ‘not as good/smart/prepared’</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Feelings of anxiety, doubt; negative self-talk; dwelling on past mistakes</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Perfectionism/overpreparation...no room for error</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Experienced often by highly successful, intelligent people </a:t>
            </a:r>
            <a:r>
              <a:rPr lang="en-US" sz="1500" dirty="0">
                <a:solidFill>
                  <a:schemeClr val="tx2">
                    <a:lumMod val="75000"/>
                  </a:schemeClr>
                </a:solidFill>
                <a:latin typeface="Arial" panose="020B0604020202020204" pitchFamily="34" charset="0"/>
                <a:cs typeface="Arial" panose="020B0604020202020204" pitchFamily="34" charset="0"/>
              </a:rPr>
              <a:t>(i.e., does not = low self-esteem or intellect)</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Often sparked by new opportunities </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NO ONE </a:t>
            </a:r>
            <a:r>
              <a:rPr lang="en-US" sz="1700" b="1" dirty="0">
                <a:solidFill>
                  <a:schemeClr val="tx2">
                    <a:lumMod val="75000"/>
                  </a:schemeClr>
                </a:solidFill>
                <a:latin typeface="Arial" panose="020B0604020202020204" pitchFamily="34" charset="0"/>
                <a:cs typeface="Arial" panose="020B0604020202020204" pitchFamily="34" charset="0"/>
              </a:rPr>
              <a:t>EVER</a:t>
            </a:r>
            <a:r>
              <a:rPr lang="en-US" sz="1700" dirty="0">
                <a:solidFill>
                  <a:schemeClr val="tx2">
                    <a:lumMod val="75000"/>
                  </a:schemeClr>
                </a:solidFill>
                <a:latin typeface="Arial" panose="020B0604020202020204" pitchFamily="34" charset="0"/>
                <a:cs typeface="Arial" panose="020B0604020202020204" pitchFamily="34" charset="0"/>
              </a:rPr>
              <a:t> ADMITS IT, so you feel alone</a:t>
            </a:r>
          </a:p>
          <a:p>
            <a:pPr>
              <a:spcAft>
                <a:spcPts val="600"/>
              </a:spcAft>
            </a:pPr>
            <a:r>
              <a:rPr lang="en-US" sz="1700" dirty="0">
                <a:solidFill>
                  <a:schemeClr val="tx2">
                    <a:lumMod val="75000"/>
                  </a:schemeClr>
                </a:solidFill>
                <a:latin typeface="Arial" panose="020B0604020202020204" pitchFamily="34" charset="0"/>
                <a:cs typeface="Arial" panose="020B0604020202020204" pitchFamily="34" charset="0"/>
              </a:rPr>
              <a:t>Can lead to:</a:t>
            </a:r>
          </a:p>
          <a:p>
            <a:pPr lvl="1">
              <a:spcBef>
                <a:spcPts val="0"/>
              </a:spcBef>
              <a:spcAft>
                <a:spcPts val="600"/>
              </a:spcAft>
              <a:buFont typeface="Wingdings" panose="05000000000000000000" pitchFamily="2" charset="2"/>
              <a:buChar char="ü"/>
            </a:pPr>
            <a:r>
              <a:rPr lang="en-US" sz="1500" dirty="0">
                <a:solidFill>
                  <a:schemeClr val="tx2">
                    <a:lumMod val="75000"/>
                  </a:schemeClr>
                </a:solidFill>
                <a:latin typeface="Arial" panose="020B0604020202020204" pitchFamily="34" charset="0"/>
                <a:cs typeface="Arial" panose="020B0604020202020204" pitchFamily="34" charset="0"/>
              </a:rPr>
              <a:t>Procrastination</a:t>
            </a:r>
          </a:p>
          <a:p>
            <a:pPr lvl="1">
              <a:spcBef>
                <a:spcPts val="0"/>
              </a:spcBef>
              <a:spcAft>
                <a:spcPts val="600"/>
              </a:spcAft>
              <a:buFont typeface="Wingdings" panose="05000000000000000000" pitchFamily="2" charset="2"/>
              <a:buChar char="ü"/>
            </a:pPr>
            <a:r>
              <a:rPr lang="en-US" sz="1500" dirty="0">
                <a:solidFill>
                  <a:schemeClr val="tx2">
                    <a:lumMod val="75000"/>
                  </a:schemeClr>
                </a:solidFill>
                <a:latin typeface="Arial" panose="020B0604020202020204" pitchFamily="34" charset="0"/>
                <a:cs typeface="Arial" panose="020B0604020202020204" pitchFamily="34" charset="0"/>
              </a:rPr>
              <a:t>Missed Opportunities (e.g., jobs, new roles, giving deference where not deserved, etc.)</a:t>
            </a:r>
          </a:p>
          <a:p>
            <a:pPr lvl="1">
              <a:spcBef>
                <a:spcPts val="0"/>
              </a:spcBef>
              <a:spcAft>
                <a:spcPts val="600"/>
              </a:spcAft>
              <a:buFont typeface="Wingdings" panose="05000000000000000000" pitchFamily="2" charset="2"/>
              <a:buChar char="ü"/>
            </a:pPr>
            <a:r>
              <a:rPr lang="en-US" sz="1500" dirty="0">
                <a:solidFill>
                  <a:schemeClr val="tx2">
                    <a:lumMod val="75000"/>
                  </a:schemeClr>
                </a:solidFill>
                <a:latin typeface="Arial" panose="020B0604020202020204" pitchFamily="34" charset="0"/>
                <a:cs typeface="Arial" panose="020B0604020202020204" pitchFamily="34" charset="0"/>
              </a:rPr>
              <a:t>Wasted Time and Emotional Energy</a:t>
            </a:r>
          </a:p>
          <a:p>
            <a:pPr marL="0" indent="0">
              <a:buNone/>
            </a:pPr>
            <a:endParaRPr lang="en-US" dirty="0"/>
          </a:p>
        </p:txBody>
      </p:sp>
      <p:pic>
        <p:nvPicPr>
          <p:cNvPr id="4" name="Picture 3">
            <a:extLst>
              <a:ext uri="{FF2B5EF4-FFF2-40B4-BE49-F238E27FC236}">
                <a16:creationId xmlns:a16="http://schemas.microsoft.com/office/drawing/2014/main" id="{AA8B0044-4045-4319-B41F-E2D383042823}"/>
              </a:ext>
              <a:ext uri="{C183D7F6-B498-43B3-948B-1728B52AA6E4}">
                <adec:decorative xmlns:adec="http://schemas.microsoft.com/office/drawing/2017/decorative" val="1"/>
              </a:ext>
            </a:extLst>
          </p:cNvPr>
          <p:cNvPicPr>
            <a:picLocks noChangeAspect="1"/>
          </p:cNvPicPr>
          <p:nvPr/>
        </p:nvPicPr>
        <p:blipFill rotWithShape="1">
          <a:blip r:embed="rId4">
            <a:alphaModFix amt="60000"/>
          </a:blip>
          <a:srcRect l="34598" r="24213" b="2"/>
          <a:stretch/>
        </p:blipFill>
        <p:spPr>
          <a:xfrm>
            <a:off x="9205617" y="1276875"/>
            <a:ext cx="1964252" cy="4419590"/>
          </a:xfrm>
          <a:prstGeom prst="rect">
            <a:avLst/>
          </a:prstGeom>
          <a:effectLst>
            <a:softEdge rad="241300"/>
          </a:effectLst>
        </p:spPr>
      </p:pic>
    </p:spTree>
    <p:custDataLst>
      <p:tags r:id="rId1"/>
    </p:custDataLst>
    <p:extLst>
      <p:ext uri="{BB962C8B-B14F-4D97-AF65-F5344CB8AC3E}">
        <p14:creationId xmlns:p14="http://schemas.microsoft.com/office/powerpoint/2010/main" val="142262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F15B-4D06-4460-8E84-F1792F4C8826}"/>
              </a:ext>
            </a:extLst>
          </p:cNvPr>
          <p:cNvSpPr>
            <a:spLocks noGrp="1"/>
          </p:cNvSpPr>
          <p:nvPr>
            <p:ph type="title"/>
          </p:nvPr>
        </p:nvSpPr>
        <p:spPr>
          <a:xfrm>
            <a:off x="714756" y="321211"/>
            <a:ext cx="10762488" cy="1207008"/>
          </a:xfrm>
        </p:spPr>
        <p:txBody>
          <a:bodyPr vert="horz" lIns="91440" tIns="45720" rIns="91440" bIns="45720" rtlCol="0" anchor="b">
            <a:normAutofit/>
          </a:bodyPr>
          <a:lstStyle/>
          <a:p>
            <a:pPr algn="ctr"/>
            <a:r>
              <a:rPr lang="en-US" kern="1200" dirty="0">
                <a:solidFill>
                  <a:schemeClr val="tx1"/>
                </a:solidFill>
              </a:rPr>
              <a:t>Develop a Different Response to Impostor Fears</a:t>
            </a:r>
          </a:p>
        </p:txBody>
      </p:sp>
      <p:pic>
        <p:nvPicPr>
          <p:cNvPr id="2052" name="Picture 4" descr="Not trying is worse than failing…don&amp;#39;t worry about what others will think.  #quotes #quotetoliveby #quotesinstagram #quoteforlife #quoteoftheday  #quotesaying #facts #like4like #feelingtruth #worthfeeling#instaquotes  #reality #love #lovethis #deep ...">
            <a:extLst>
              <a:ext uri="{FF2B5EF4-FFF2-40B4-BE49-F238E27FC236}">
                <a16:creationId xmlns:a16="http://schemas.microsoft.com/office/drawing/2014/main" id="{3A2062E0-EBE5-4C72-B370-56481E5028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26" r="-2" b="2673"/>
          <a:stretch/>
        </p:blipFill>
        <p:spPr bwMode="auto">
          <a:xfrm>
            <a:off x="609600" y="2423680"/>
            <a:ext cx="5212080" cy="385694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Amazon.com: Michael Scott&amp;#39;s Motivational Quote.&amp;quot;You Miss 100% of the Shots…&amp;quot;  Poster Print 12X18 inch (Rolled): Posters &amp;amp; Prints">
            <a:extLst>
              <a:ext uri="{FF2B5EF4-FFF2-40B4-BE49-F238E27FC236}">
                <a16:creationId xmlns:a16="http://schemas.microsoft.com/office/drawing/2014/main" id="{63E5A34C-00FE-48C7-AB83-3C08E2A8A2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9" r="8904" b="1"/>
          <a:stretch/>
        </p:blipFill>
        <p:spPr bwMode="auto">
          <a:xfrm>
            <a:off x="6370320" y="2423040"/>
            <a:ext cx="5212080" cy="385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8950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C40F-7702-440B-9411-0DCA10D1C990}"/>
              </a:ext>
            </a:extLst>
          </p:cNvPr>
          <p:cNvSpPr>
            <a:spLocks noGrp="1"/>
          </p:cNvSpPr>
          <p:nvPr>
            <p:ph type="title"/>
          </p:nvPr>
        </p:nvSpPr>
        <p:spPr/>
        <p:txBody>
          <a:bodyPr>
            <a:normAutofit fontScale="90000"/>
          </a:bodyPr>
          <a:lstStyle/>
          <a:p>
            <a:r>
              <a:rPr lang="en-US" dirty="0"/>
              <a:t>Advice to Those Experiencing the Impostor Monster</a:t>
            </a:r>
          </a:p>
        </p:txBody>
      </p:sp>
      <p:sp>
        <p:nvSpPr>
          <p:cNvPr id="3" name="Content Placeholder 2">
            <a:extLst>
              <a:ext uri="{FF2B5EF4-FFF2-40B4-BE49-F238E27FC236}">
                <a16:creationId xmlns:a16="http://schemas.microsoft.com/office/drawing/2014/main" id="{E6D6E70E-15D3-4859-8C6E-158046F3A1BD}"/>
              </a:ext>
            </a:extLst>
          </p:cNvPr>
          <p:cNvSpPr>
            <a:spLocks noGrp="1"/>
          </p:cNvSpPr>
          <p:nvPr>
            <p:ph idx="1"/>
          </p:nvPr>
        </p:nvSpPr>
        <p:spPr/>
        <p:txBody>
          <a:bodyPr/>
          <a:lstStyle/>
          <a:p>
            <a:pPr marL="0" indent="0">
              <a:spcBef>
                <a:spcPts val="0"/>
              </a:spcBef>
              <a:spcAft>
                <a:spcPts val="1200"/>
              </a:spcAft>
              <a:buNone/>
            </a:pPr>
            <a:r>
              <a:rPr lang="en-US" dirty="0"/>
              <a:t>“Realize it is a natural visitor in your psyche and learn to control it and also leverage its good points like keeping you on your toes and making sure you strive for better,” </a:t>
            </a:r>
          </a:p>
          <a:p>
            <a:pPr marL="0" indent="0">
              <a:spcBef>
                <a:spcPts val="0"/>
              </a:spcBef>
              <a:spcAft>
                <a:spcPts val="1200"/>
              </a:spcAft>
              <a:buNone/>
            </a:pPr>
            <a:r>
              <a:rPr lang="en-US" sz="1900" b="1" i="1" dirty="0"/>
              <a:t>Chief, Office of Programs to Enhance Neuroscience Workforce Diversity, NINDS</a:t>
            </a:r>
            <a:endParaRPr lang="en-US" sz="1900" b="1" dirty="0"/>
          </a:p>
          <a:p>
            <a:pPr marL="0" indent="0">
              <a:spcBef>
                <a:spcPts val="0"/>
              </a:spcBef>
              <a:spcAft>
                <a:spcPts val="1200"/>
              </a:spcAft>
              <a:buNone/>
            </a:pPr>
            <a:endParaRPr lang="en-US" dirty="0"/>
          </a:p>
          <a:p>
            <a:pPr marL="0" indent="0">
              <a:spcBef>
                <a:spcPts val="0"/>
              </a:spcBef>
              <a:spcAft>
                <a:spcPts val="1200"/>
              </a:spcAft>
              <a:buNone/>
            </a:pPr>
            <a:r>
              <a:rPr lang="en-US" i="1" dirty="0"/>
              <a:t>“</a:t>
            </a:r>
            <a:r>
              <a:rPr lang="en-US" dirty="0"/>
              <a:t>Talk to others – especially someone you trust – tell them about your fears – ask yourself why you feel this way – remind yourself about how much you’ve accomplished. Remember a time when you worried that you were not good enough but discovered that you were much more qualified than what you thought!</a:t>
            </a:r>
            <a:r>
              <a:rPr lang="en-US" i="1" dirty="0"/>
              <a:t>”</a:t>
            </a:r>
          </a:p>
          <a:p>
            <a:pPr marL="0" indent="0">
              <a:spcBef>
                <a:spcPts val="0"/>
              </a:spcBef>
              <a:spcAft>
                <a:spcPts val="1200"/>
              </a:spcAft>
              <a:buNone/>
            </a:pPr>
            <a:r>
              <a:rPr lang="en-US" sz="1900" b="1" i="1" dirty="0"/>
              <a:t>Chief Officer Scientific Work Force Diversity</a:t>
            </a:r>
          </a:p>
          <a:p>
            <a:endParaRPr lang="en-US" dirty="0"/>
          </a:p>
        </p:txBody>
      </p:sp>
    </p:spTree>
    <p:extLst>
      <p:ext uri="{BB962C8B-B14F-4D97-AF65-F5344CB8AC3E}">
        <p14:creationId xmlns:p14="http://schemas.microsoft.com/office/powerpoint/2010/main" val="3987790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7BFA-68C3-4943-B040-43D65BBD1C79}"/>
              </a:ext>
            </a:extLst>
          </p:cNvPr>
          <p:cNvSpPr>
            <a:spLocks noGrp="1"/>
          </p:cNvSpPr>
          <p:nvPr>
            <p:ph type="title"/>
          </p:nvPr>
        </p:nvSpPr>
        <p:spPr/>
        <p:txBody>
          <a:bodyPr/>
          <a:lstStyle/>
          <a:p>
            <a:r>
              <a:rPr lang="en-US" dirty="0"/>
              <a:t>Direct Career and Personal Benefits</a:t>
            </a:r>
          </a:p>
        </p:txBody>
      </p:sp>
      <p:sp>
        <p:nvSpPr>
          <p:cNvPr id="3" name="Content Placeholder 2">
            <a:extLst>
              <a:ext uri="{FF2B5EF4-FFF2-40B4-BE49-F238E27FC236}">
                <a16:creationId xmlns:a16="http://schemas.microsoft.com/office/drawing/2014/main" id="{DCC74761-582B-4251-A7FD-09B5B5720739}"/>
              </a:ext>
            </a:extLst>
          </p:cNvPr>
          <p:cNvSpPr>
            <a:spLocks noGrp="1"/>
          </p:cNvSpPr>
          <p:nvPr>
            <p:ph idx="1"/>
          </p:nvPr>
        </p:nvSpPr>
        <p:spPr/>
        <p:txBody>
          <a:bodyPr/>
          <a:lstStyle/>
          <a:p>
            <a:pPr marL="285750" indent="-285750"/>
            <a:r>
              <a:rPr lang="en-US" sz="2400" b="1" dirty="0"/>
              <a:t> </a:t>
            </a:r>
            <a:r>
              <a:rPr lang="en-US" sz="2400" b="1" dirty="0">
                <a:solidFill>
                  <a:schemeClr val="accent4"/>
                </a:solidFill>
              </a:rPr>
              <a:t>$$$</a:t>
            </a:r>
            <a:r>
              <a:rPr lang="en-US" sz="2400" dirty="0"/>
              <a:t>  </a:t>
            </a:r>
            <a:r>
              <a:rPr lang="en-US" sz="2400" dirty="0">
                <a:solidFill>
                  <a:schemeClr val="tx2">
                    <a:lumMod val="75000"/>
                  </a:schemeClr>
                </a:solidFill>
              </a:rPr>
              <a:t>-- Relief from the tremendous burden of student loan debt at a vulnerable career decision point</a:t>
            </a:r>
          </a:p>
          <a:p>
            <a:pPr marL="285750" indent="-285750"/>
            <a:r>
              <a:rPr lang="en-US" sz="2400" dirty="0">
                <a:solidFill>
                  <a:schemeClr val="tx2">
                    <a:lumMod val="75000"/>
                  </a:schemeClr>
                </a:solidFill>
              </a:rPr>
              <a:t>Ability to pursue career-related passions without as much worry about salary</a:t>
            </a:r>
          </a:p>
          <a:p>
            <a:pPr marL="285750" indent="-285750"/>
            <a:r>
              <a:rPr lang="en-US" sz="2400" dirty="0">
                <a:solidFill>
                  <a:schemeClr val="tx2">
                    <a:lumMod val="75000"/>
                  </a:schemeClr>
                </a:solidFill>
              </a:rPr>
              <a:t>Protected research time</a:t>
            </a:r>
          </a:p>
          <a:p>
            <a:pPr marL="285750" indent="-285750"/>
            <a:r>
              <a:rPr lang="en-US" sz="2400" dirty="0">
                <a:solidFill>
                  <a:schemeClr val="tx2">
                    <a:lumMod val="75000"/>
                  </a:schemeClr>
                </a:solidFill>
              </a:rPr>
              <a:t>Practice/preparation for applying for other NIH grant mechanisms</a:t>
            </a:r>
          </a:p>
          <a:p>
            <a:pPr marL="285750" indent="-285750"/>
            <a:r>
              <a:rPr lang="en-US" sz="2400" dirty="0">
                <a:solidFill>
                  <a:schemeClr val="tx2">
                    <a:lumMod val="75000"/>
                  </a:schemeClr>
                </a:solidFill>
              </a:rPr>
              <a:t>Added boost to career preparedness &amp; increased productivity across career</a:t>
            </a:r>
          </a:p>
          <a:p>
            <a:pPr marL="285750" indent="-285750"/>
            <a:r>
              <a:rPr lang="en-US" sz="2400" b="1" dirty="0">
                <a:solidFill>
                  <a:schemeClr val="accent4"/>
                </a:solidFill>
              </a:rPr>
              <a:t>You need to show you that you can do this!!</a:t>
            </a:r>
            <a:r>
              <a:rPr lang="en-US" sz="2400" b="1" dirty="0">
                <a:solidFill>
                  <a:srgbClr val="00B050"/>
                </a:solidFill>
              </a:rPr>
              <a:t>  </a:t>
            </a:r>
            <a:r>
              <a:rPr lang="en-US" sz="2400" dirty="0">
                <a:solidFill>
                  <a:schemeClr val="tx2">
                    <a:lumMod val="75000"/>
                  </a:schemeClr>
                </a:solidFill>
              </a:rPr>
              <a:t>You are conducting work that is important and</a:t>
            </a:r>
            <a:r>
              <a:rPr lang="en-US" sz="2400" b="1" dirty="0">
                <a:solidFill>
                  <a:schemeClr val="tx2">
                    <a:lumMod val="75000"/>
                  </a:schemeClr>
                </a:solidFill>
              </a:rPr>
              <a:t> </a:t>
            </a:r>
            <a:r>
              <a:rPr lang="en-US" sz="2400" b="1" dirty="0">
                <a:solidFill>
                  <a:schemeClr val="accent4"/>
                </a:solidFill>
              </a:rPr>
              <a:t>FUNDABLE!!</a:t>
            </a:r>
          </a:p>
          <a:p>
            <a:endParaRPr lang="en-US" dirty="0"/>
          </a:p>
        </p:txBody>
      </p:sp>
    </p:spTree>
    <p:extLst>
      <p:ext uri="{BB962C8B-B14F-4D97-AF65-F5344CB8AC3E}">
        <p14:creationId xmlns:p14="http://schemas.microsoft.com/office/powerpoint/2010/main" val="79301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002A-080B-4001-B9E6-76A404C1E6C8}"/>
              </a:ext>
            </a:extLst>
          </p:cNvPr>
          <p:cNvSpPr>
            <a:spLocks noGrp="1"/>
          </p:cNvSpPr>
          <p:nvPr>
            <p:ph type="title"/>
          </p:nvPr>
        </p:nvSpPr>
        <p:spPr/>
        <p:txBody>
          <a:bodyPr/>
          <a:lstStyle/>
          <a:p>
            <a:r>
              <a:rPr lang="en-US" dirty="0"/>
              <a:t>Important Notes!</a:t>
            </a:r>
          </a:p>
        </p:txBody>
      </p:sp>
      <p:sp>
        <p:nvSpPr>
          <p:cNvPr id="3" name="Content Placeholder 2">
            <a:extLst>
              <a:ext uri="{FF2B5EF4-FFF2-40B4-BE49-F238E27FC236}">
                <a16:creationId xmlns:a16="http://schemas.microsoft.com/office/drawing/2014/main" id="{A99C2269-9E04-41D5-A3C2-4853D5ACBBD4}"/>
              </a:ext>
            </a:extLst>
          </p:cNvPr>
          <p:cNvSpPr>
            <a:spLocks noGrp="1"/>
          </p:cNvSpPr>
          <p:nvPr>
            <p:ph idx="1"/>
          </p:nvPr>
        </p:nvSpPr>
        <p:spPr>
          <a:xfrm>
            <a:off x="838200" y="1161535"/>
            <a:ext cx="10515600" cy="3726993"/>
          </a:xfrm>
        </p:spPr>
        <p:txBody>
          <a:bodyPr>
            <a:normAutofit/>
          </a:bodyPr>
          <a:lstStyle/>
          <a:p>
            <a:pPr marL="285750" indent="-285750">
              <a:spcAft>
                <a:spcPts val="1200"/>
              </a:spcAft>
              <a:buFont typeface="Arial" panose="020B0604020202020204" pitchFamily="34" charset="0"/>
              <a:buChar char="•"/>
            </a:pPr>
            <a:r>
              <a:rPr lang="en-US" sz="2000" dirty="0">
                <a:solidFill>
                  <a:schemeClr val="accent1"/>
                </a:solidFill>
              </a:rPr>
              <a:t>An individual receiving research or salary support from a </a:t>
            </a:r>
            <a:r>
              <a:rPr lang="en-US" sz="2000" b="1" dirty="0">
                <a:solidFill>
                  <a:schemeClr val="accent1"/>
                </a:solidFill>
              </a:rPr>
              <a:t>for-profit source is ineligible </a:t>
            </a:r>
            <a:r>
              <a:rPr lang="en-US" sz="2000" dirty="0">
                <a:solidFill>
                  <a:schemeClr val="accent1"/>
                </a:solidFill>
              </a:rPr>
              <a:t>to receive an LRP award</a:t>
            </a:r>
          </a:p>
          <a:p>
            <a:pPr marL="285750" indent="-285750">
              <a:spcBef>
                <a:spcPts val="600"/>
              </a:spcBef>
              <a:spcAft>
                <a:spcPts val="1200"/>
              </a:spcAft>
              <a:buFont typeface="Arial" panose="020B0604020202020204" pitchFamily="34" charset="0"/>
              <a:buChar char="•"/>
            </a:pPr>
            <a:r>
              <a:rPr lang="en-US" sz="2000" dirty="0">
                <a:solidFill>
                  <a:schemeClr val="accent1"/>
                </a:solidFill>
              </a:rPr>
              <a:t>Applicants do not propose new research goals in an LRP application.  In the research section, applicants should discuss </a:t>
            </a:r>
            <a:r>
              <a:rPr lang="en-US" sz="2000" b="1" i="1" dirty="0">
                <a:solidFill>
                  <a:schemeClr val="accent1"/>
                </a:solidFill>
              </a:rPr>
              <a:t>current</a:t>
            </a:r>
            <a:r>
              <a:rPr lang="en-US" sz="2000" dirty="0">
                <a:solidFill>
                  <a:schemeClr val="accent1"/>
                </a:solidFill>
              </a:rPr>
              <a:t> research plans</a:t>
            </a:r>
          </a:p>
          <a:p>
            <a:pPr marL="285750" indent="-285750">
              <a:spcBef>
                <a:spcPts val="600"/>
              </a:spcBef>
              <a:spcAft>
                <a:spcPts val="1200"/>
              </a:spcAft>
              <a:buFont typeface="Arial" panose="020B0604020202020204" pitchFamily="34" charset="0"/>
              <a:buChar char="•"/>
            </a:pPr>
            <a:r>
              <a:rPr lang="en-US" sz="2000" dirty="0">
                <a:solidFill>
                  <a:schemeClr val="accent1"/>
                </a:solidFill>
              </a:rPr>
              <a:t>LRPs are </a:t>
            </a:r>
            <a:r>
              <a:rPr lang="en-US" sz="2000" b="1" dirty="0">
                <a:solidFill>
                  <a:schemeClr val="accent1"/>
                </a:solidFill>
              </a:rPr>
              <a:t>NOT</a:t>
            </a:r>
            <a:r>
              <a:rPr lang="en-US" sz="2000" dirty="0">
                <a:solidFill>
                  <a:schemeClr val="accent1"/>
                </a:solidFill>
              </a:rPr>
              <a:t> a research grant</a:t>
            </a:r>
          </a:p>
          <a:p>
            <a:pPr marL="285750" indent="-285750">
              <a:spcBef>
                <a:spcPts val="600"/>
              </a:spcBef>
              <a:defRPr/>
            </a:pPr>
            <a:endParaRPr lang="en-US" sz="2000" b="1" dirty="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276062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 name="Picture 6" descr="Street signs pointing in different directions that say Help, Tips, Assistance, Guidance, Support, and Advice.">
            <a:extLst>
              <a:ext uri="{FF2B5EF4-FFF2-40B4-BE49-F238E27FC236}">
                <a16:creationId xmlns:a16="http://schemas.microsoft.com/office/drawing/2014/main" id="{89210B5E-A26E-48B2-9B4D-02A29A44A9B6}"/>
              </a:ext>
            </a:extLst>
          </p:cNvPr>
          <p:cNvPicPr>
            <a:picLocks noChangeAspect="1"/>
          </p:cNvPicPr>
          <p:nvPr/>
        </p:nvPicPr>
        <p:blipFill rotWithShape="1">
          <a:blip r:embed="rId4"/>
          <a:srcRect l="10099" r="10367"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 name="Rectangle 1">
            <a:extLst>
              <a:ext uri="{FF2B5EF4-FFF2-40B4-BE49-F238E27FC236}">
                <a16:creationId xmlns:a16="http://schemas.microsoft.com/office/drawing/2014/main" id="{C78B756F-E7DA-4D2C-B113-37CB4A5B983E}"/>
              </a:ext>
              <a:ext uri="{C183D7F6-B498-43B3-948B-1728B52AA6E4}">
                <adec:decorative xmlns:adec="http://schemas.microsoft.com/office/drawing/2017/decorative" val="1"/>
              </a:ext>
            </a:extLst>
          </p:cNvPr>
          <p:cNvSpPr/>
          <p:nvPr/>
        </p:nvSpPr>
        <p:spPr>
          <a:xfrm>
            <a:off x="9134856" y="0"/>
            <a:ext cx="3057144" cy="2706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3A789C-B4D1-41F9-80A4-39F8E6D88467}"/>
              </a:ext>
            </a:extLst>
          </p:cNvPr>
          <p:cNvSpPr>
            <a:spLocks noGrp="1"/>
          </p:cNvSpPr>
          <p:nvPr>
            <p:ph type="title" idx="4294967295"/>
          </p:nvPr>
        </p:nvSpPr>
        <p:spPr>
          <a:xfrm>
            <a:off x="1156372" y="395652"/>
            <a:ext cx="10515600" cy="1325563"/>
          </a:xfrm>
        </p:spPr>
        <p:txBody>
          <a:bodyPr>
            <a:normAutofit/>
          </a:bodyPr>
          <a:lstStyle/>
          <a:p>
            <a:pPr algn="r">
              <a:spcAft>
                <a:spcPts val="600"/>
              </a:spcAft>
            </a:pPr>
            <a:r>
              <a:rPr lang="en-US" sz="3600" b="1" dirty="0">
                <a:solidFill>
                  <a:schemeClr val="tx2"/>
                </a:solidFill>
                <a:latin typeface="Arial" panose="020B0604020202020204" pitchFamily="34" charset="0"/>
                <a:cs typeface="Arial" panose="020B0604020202020204" pitchFamily="34" charset="0"/>
              </a:rPr>
              <a:t>LRP Resources</a:t>
            </a:r>
          </a:p>
        </p:txBody>
      </p:sp>
    </p:spTree>
    <p:custDataLst>
      <p:tags r:id="rId1"/>
    </p:custDataLst>
    <p:extLst>
      <p:ext uri="{BB962C8B-B14F-4D97-AF65-F5344CB8AC3E}">
        <p14:creationId xmlns:p14="http://schemas.microsoft.com/office/powerpoint/2010/main" val="403959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RP Website home page">
            <a:extLst>
              <a:ext uri="{FF2B5EF4-FFF2-40B4-BE49-F238E27FC236}">
                <a16:creationId xmlns:a16="http://schemas.microsoft.com/office/drawing/2014/main" id="{CB076FA9-A804-4CAF-BA55-49FC515EB291}"/>
              </a:ext>
            </a:extLst>
          </p:cNvPr>
          <p:cNvPicPr>
            <a:picLocks noChangeAspect="1"/>
          </p:cNvPicPr>
          <p:nvPr/>
        </p:nvPicPr>
        <p:blipFill>
          <a:blip r:embed="rId4"/>
          <a:stretch>
            <a:fillRect/>
          </a:stretch>
        </p:blipFill>
        <p:spPr>
          <a:xfrm>
            <a:off x="2186192" y="722702"/>
            <a:ext cx="7798353" cy="5667768"/>
          </a:xfrm>
          <a:prstGeom prst="rect">
            <a:avLst/>
          </a:prstGeom>
          <a:ln>
            <a:solidFill>
              <a:schemeClr val="accent1"/>
            </a:solidFill>
          </a:ln>
        </p:spPr>
      </p:pic>
      <p:sp>
        <p:nvSpPr>
          <p:cNvPr id="2" name="Title 1">
            <a:extLst>
              <a:ext uri="{FF2B5EF4-FFF2-40B4-BE49-F238E27FC236}">
                <a16:creationId xmlns:a16="http://schemas.microsoft.com/office/drawing/2014/main" id="{9DAE580E-1B72-47EB-979E-A9A9B5D20A62}"/>
              </a:ext>
            </a:extLst>
          </p:cNvPr>
          <p:cNvSpPr>
            <a:spLocks noGrp="1"/>
          </p:cNvSpPr>
          <p:nvPr>
            <p:ph type="title"/>
          </p:nvPr>
        </p:nvSpPr>
        <p:spPr>
          <a:xfrm>
            <a:off x="541316" y="0"/>
            <a:ext cx="10515600" cy="730507"/>
          </a:xfrm>
        </p:spPr>
        <p:txBody>
          <a:bodyPr/>
          <a:lstStyle/>
          <a:p>
            <a:r>
              <a:rPr lang="en-US" dirty="0"/>
              <a:t>LRP Website</a:t>
            </a:r>
          </a:p>
        </p:txBody>
      </p:sp>
    </p:spTree>
    <p:custDataLst>
      <p:tags r:id="rId1"/>
    </p:custDataLst>
    <p:extLst>
      <p:ext uri="{BB962C8B-B14F-4D97-AF65-F5344CB8AC3E}">
        <p14:creationId xmlns:p14="http://schemas.microsoft.com/office/powerpoint/2010/main" val="282788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D2B9-D1B0-4A55-9AFF-F884839A88A9}"/>
              </a:ext>
            </a:extLst>
          </p:cNvPr>
          <p:cNvSpPr>
            <a:spLocks noGrp="1"/>
          </p:cNvSpPr>
          <p:nvPr>
            <p:ph type="title"/>
          </p:nvPr>
        </p:nvSpPr>
        <p:spPr/>
        <p:txBody>
          <a:bodyPr/>
          <a:lstStyle/>
          <a:p>
            <a:r>
              <a:rPr lang="en-US" dirty="0"/>
              <a:t>LRP Data Dashboard</a:t>
            </a:r>
          </a:p>
        </p:txBody>
      </p:sp>
      <p:pic>
        <p:nvPicPr>
          <p:cNvPr id="5" name="Picture 4" descr="LRP Dashboard showing widgets for Programs Overview, Appls/Awards &amp; Success Rates, Award Clusters by Dollar Amounts, Awards by Institutes and Centers and more.">
            <a:extLst>
              <a:ext uri="{FF2B5EF4-FFF2-40B4-BE49-F238E27FC236}">
                <a16:creationId xmlns:a16="http://schemas.microsoft.com/office/drawing/2014/main" id="{B283CE82-8A08-4D93-A33C-B1B4B5A267B6}"/>
              </a:ext>
            </a:extLst>
          </p:cNvPr>
          <p:cNvPicPr>
            <a:picLocks noChangeAspect="1"/>
          </p:cNvPicPr>
          <p:nvPr/>
        </p:nvPicPr>
        <p:blipFill>
          <a:blip r:embed="rId4"/>
          <a:stretch>
            <a:fillRect/>
          </a:stretch>
        </p:blipFill>
        <p:spPr>
          <a:xfrm>
            <a:off x="1447338" y="807456"/>
            <a:ext cx="9274003" cy="5667768"/>
          </a:xfrm>
          <a:prstGeom prst="rect">
            <a:avLst/>
          </a:prstGeom>
          <a:ln>
            <a:solidFill>
              <a:schemeClr val="accent1"/>
            </a:solidFill>
          </a:ln>
        </p:spPr>
      </p:pic>
    </p:spTree>
    <p:custDataLst>
      <p:tags r:id="rId1"/>
    </p:custDataLst>
    <p:extLst>
      <p:ext uri="{BB962C8B-B14F-4D97-AF65-F5344CB8AC3E}">
        <p14:creationId xmlns:p14="http://schemas.microsoft.com/office/powerpoint/2010/main" val="230539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LRP Ambassador Network site">
            <a:extLst>
              <a:ext uri="{FF2B5EF4-FFF2-40B4-BE49-F238E27FC236}">
                <a16:creationId xmlns:a16="http://schemas.microsoft.com/office/drawing/2014/main" id="{59F4E4E3-5052-49BA-862E-19FEF3F28472}"/>
              </a:ext>
            </a:extLst>
          </p:cNvPr>
          <p:cNvGrpSpPr/>
          <p:nvPr/>
        </p:nvGrpSpPr>
        <p:grpSpPr>
          <a:xfrm>
            <a:off x="2019300" y="928124"/>
            <a:ext cx="8153400" cy="5532120"/>
            <a:chOff x="304800" y="914400"/>
            <a:chExt cx="8382000" cy="5029200"/>
          </a:xfrm>
        </p:grpSpPr>
        <p:pic>
          <p:nvPicPr>
            <p:cNvPr id="19" name="Picture 18">
              <a:extLst>
                <a:ext uri="{FF2B5EF4-FFF2-40B4-BE49-F238E27FC236}">
                  <a16:creationId xmlns:a16="http://schemas.microsoft.com/office/drawing/2014/main" id="{C8CF9C38-DD2E-4B4F-AF55-CC1FBB6DDED9}"/>
                </a:ext>
              </a:extLst>
            </p:cNvPr>
            <p:cNvPicPr>
              <a:picLocks noChangeAspect="1"/>
            </p:cNvPicPr>
            <p:nvPr/>
          </p:nvPicPr>
          <p:blipFill rotWithShape="1">
            <a:blip r:embed="rId4"/>
            <a:srcRect t="16667" r="50833" b="4167"/>
            <a:stretch/>
          </p:blipFill>
          <p:spPr>
            <a:xfrm>
              <a:off x="304800" y="914400"/>
              <a:ext cx="4876800" cy="3140990"/>
            </a:xfrm>
            <a:prstGeom prst="rect">
              <a:avLst/>
            </a:prstGeom>
            <a:ln>
              <a:solidFill>
                <a:schemeClr val="accent1"/>
              </a:solidFill>
            </a:ln>
          </p:spPr>
        </p:pic>
        <p:pic>
          <p:nvPicPr>
            <p:cNvPr id="20" name="Picture 19">
              <a:extLst>
                <a:ext uri="{FF2B5EF4-FFF2-40B4-BE49-F238E27FC236}">
                  <a16:creationId xmlns:a16="http://schemas.microsoft.com/office/drawing/2014/main" id="{D1BC8950-650C-49E1-8290-D301DBA76D80}"/>
                </a:ext>
              </a:extLst>
            </p:cNvPr>
            <p:cNvPicPr>
              <a:picLocks noChangeAspect="1"/>
            </p:cNvPicPr>
            <p:nvPr/>
          </p:nvPicPr>
          <p:blipFill rotWithShape="1">
            <a:blip r:embed="rId5"/>
            <a:srcRect t="13539" r="50833" b="9215"/>
            <a:stretch/>
          </p:blipFill>
          <p:spPr>
            <a:xfrm>
              <a:off x="3810000" y="3124200"/>
              <a:ext cx="4876800" cy="2819400"/>
            </a:xfrm>
            <a:prstGeom prst="rect">
              <a:avLst/>
            </a:prstGeom>
            <a:ln>
              <a:solidFill>
                <a:schemeClr val="accent1"/>
              </a:solidFill>
            </a:ln>
          </p:spPr>
        </p:pic>
      </p:grpSp>
      <p:sp>
        <p:nvSpPr>
          <p:cNvPr id="2" name="Title 1">
            <a:extLst>
              <a:ext uri="{FF2B5EF4-FFF2-40B4-BE49-F238E27FC236}">
                <a16:creationId xmlns:a16="http://schemas.microsoft.com/office/drawing/2014/main" id="{7905D2B9-D1B0-4A55-9AFF-F884839A88A9}"/>
              </a:ext>
            </a:extLst>
          </p:cNvPr>
          <p:cNvSpPr>
            <a:spLocks noGrp="1"/>
          </p:cNvSpPr>
          <p:nvPr>
            <p:ph type="title"/>
          </p:nvPr>
        </p:nvSpPr>
        <p:spPr/>
        <p:txBody>
          <a:bodyPr/>
          <a:lstStyle/>
          <a:p>
            <a:r>
              <a:rPr lang="en-US" dirty="0"/>
              <a:t>LRP Ambassador Network</a:t>
            </a:r>
          </a:p>
        </p:txBody>
      </p:sp>
    </p:spTree>
    <p:custDataLst>
      <p:tags r:id="rId1"/>
    </p:custDataLst>
    <p:extLst>
      <p:ext uri="{BB962C8B-B14F-4D97-AF65-F5344CB8AC3E}">
        <p14:creationId xmlns:p14="http://schemas.microsoft.com/office/powerpoint/2010/main" val="187187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DE5A-65F1-49C9-85C0-484268E849B2}"/>
              </a:ext>
            </a:extLst>
          </p:cNvPr>
          <p:cNvSpPr>
            <a:spLocks noGrp="1"/>
          </p:cNvSpPr>
          <p:nvPr>
            <p:ph type="title"/>
          </p:nvPr>
        </p:nvSpPr>
        <p:spPr>
          <a:xfrm>
            <a:off x="838200" y="121494"/>
            <a:ext cx="10515600" cy="730507"/>
          </a:xfrm>
        </p:spPr>
        <p:txBody>
          <a:bodyPr/>
          <a:lstStyle/>
          <a:p>
            <a:r>
              <a:rPr lang="en-US" dirty="0"/>
              <a:t>LRP Video Tutorials</a:t>
            </a:r>
          </a:p>
        </p:txBody>
      </p:sp>
      <p:pic>
        <p:nvPicPr>
          <p:cNvPr id="14" name="Picture 13" descr="LRP video tutorials page showing videos for application submission, reference letters, how business officials certify applications, an how to check application status.">
            <a:extLst>
              <a:ext uri="{FF2B5EF4-FFF2-40B4-BE49-F238E27FC236}">
                <a16:creationId xmlns:a16="http://schemas.microsoft.com/office/drawing/2014/main" id="{431FE9C3-8BB5-4D54-9EE0-C2C57E8EE858}"/>
              </a:ext>
            </a:extLst>
          </p:cNvPr>
          <p:cNvPicPr>
            <a:picLocks noChangeAspect="1"/>
          </p:cNvPicPr>
          <p:nvPr/>
        </p:nvPicPr>
        <p:blipFill>
          <a:blip r:embed="rId4"/>
          <a:stretch>
            <a:fillRect/>
          </a:stretch>
        </p:blipFill>
        <p:spPr>
          <a:xfrm>
            <a:off x="1057984" y="853517"/>
            <a:ext cx="10076033" cy="5417664"/>
          </a:xfrm>
          <a:prstGeom prst="rect">
            <a:avLst/>
          </a:prstGeom>
          <a:ln>
            <a:solidFill>
              <a:schemeClr val="accent1"/>
            </a:solidFill>
          </a:ln>
        </p:spPr>
      </p:pic>
      <p:sp>
        <p:nvSpPr>
          <p:cNvPr id="16" name="TextBox 15">
            <a:extLst>
              <a:ext uri="{FF2B5EF4-FFF2-40B4-BE49-F238E27FC236}">
                <a16:creationId xmlns:a16="http://schemas.microsoft.com/office/drawing/2014/main" id="{58426475-9762-4213-9A50-ACB8F1103D43}"/>
              </a:ext>
            </a:extLst>
          </p:cNvPr>
          <p:cNvSpPr txBox="1"/>
          <p:nvPr/>
        </p:nvSpPr>
        <p:spPr>
          <a:xfrm>
            <a:off x="4036178" y="6288303"/>
            <a:ext cx="4129169" cy="369332"/>
          </a:xfrm>
          <a:prstGeom prst="rect">
            <a:avLst/>
          </a:prstGeom>
          <a:solidFill>
            <a:schemeClr val="bg1"/>
          </a:solidFill>
          <a:ln>
            <a:noFill/>
          </a:ln>
        </p:spPr>
        <p:txBody>
          <a:bodyPr wrap="square">
            <a:spAutoFit/>
          </a:bodyPr>
          <a:lstStyle/>
          <a:p>
            <a:pPr algn="ctr"/>
            <a:r>
              <a:rPr lang="en-US" dirty="0"/>
              <a:t>https://era.nih.gov/help-tutorials/lrp</a:t>
            </a:r>
          </a:p>
        </p:txBody>
      </p:sp>
    </p:spTree>
    <p:custDataLst>
      <p:tags r:id="rId1"/>
    </p:custDataLst>
    <p:extLst>
      <p:ext uri="{BB962C8B-B14F-4D97-AF65-F5344CB8AC3E}">
        <p14:creationId xmlns:p14="http://schemas.microsoft.com/office/powerpoint/2010/main" val="274007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330EF25-0037-4D2C-8FDA-C27B58A3DB58}"/>
              </a:ext>
              <a:ext uri="{C183D7F6-B498-43B3-948B-1728B52AA6E4}">
                <adec:decorative xmlns:adec="http://schemas.microsoft.com/office/drawing/2017/decorative" val="1"/>
              </a:ext>
            </a:extLst>
          </p:cNvPr>
          <p:cNvPicPr>
            <a:picLocks noGrp="1" noChangeAspect="1"/>
          </p:cNvPicPr>
          <p:nvPr/>
        </p:nvPicPr>
        <p:blipFill rotWithShape="1">
          <a:blip r:embed="rId4">
            <a:lum bright="70000" contrast="-70000"/>
            <a:extLst>
              <a:ext uri="{28A0092B-C50C-407E-A947-70E740481C1C}">
                <a14:useLocalDpi xmlns:a14="http://schemas.microsoft.com/office/drawing/2010/main" val="0"/>
              </a:ext>
            </a:extLst>
          </a:blip>
          <a:srcRect b="27358"/>
          <a:stretch/>
        </p:blipFill>
        <p:spPr bwMode="auto">
          <a:xfrm>
            <a:off x="4620381" y="848668"/>
            <a:ext cx="6139060" cy="5152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C15CC8DA-5A20-425B-8F63-BF9877A601F8}"/>
              </a:ext>
            </a:extLst>
          </p:cNvPr>
          <p:cNvSpPr>
            <a:spLocks noGrp="1"/>
          </p:cNvSpPr>
          <p:nvPr>
            <p:ph type="title"/>
          </p:nvPr>
        </p:nvSpPr>
        <p:spPr/>
        <p:txBody>
          <a:bodyPr/>
          <a:lstStyle/>
          <a:p>
            <a:r>
              <a:rPr lang="en-US" b="1" dirty="0">
                <a:solidFill>
                  <a:schemeClr val="tx2"/>
                </a:solidFill>
                <a:latin typeface="Arial" panose="020B0604020202020204" pitchFamily="34" charset="0"/>
                <a:cs typeface="Arial" panose="020B0604020202020204" pitchFamily="34" charset="0"/>
              </a:rPr>
              <a:t>National Institutes of Health</a:t>
            </a:r>
            <a:endParaRPr lang="en-US" b="1" dirty="0"/>
          </a:p>
        </p:txBody>
      </p:sp>
      <p:sp>
        <p:nvSpPr>
          <p:cNvPr id="4" name="Content Placeholder 35">
            <a:extLst>
              <a:ext uri="{FF2B5EF4-FFF2-40B4-BE49-F238E27FC236}">
                <a16:creationId xmlns:a16="http://schemas.microsoft.com/office/drawing/2014/main" id="{13E61717-D4E0-4980-B08D-CE428786E651}"/>
              </a:ext>
            </a:extLst>
          </p:cNvPr>
          <p:cNvSpPr txBox="1">
            <a:spLocks/>
          </p:cNvSpPr>
          <p:nvPr/>
        </p:nvSpPr>
        <p:spPr>
          <a:xfrm>
            <a:off x="848782" y="774794"/>
            <a:ext cx="10505018" cy="70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t>NIH is made up of </a:t>
            </a:r>
            <a:r>
              <a:rPr lang="en-US" sz="1500" b="1" i="1" dirty="0">
                <a:solidFill>
                  <a:schemeClr val="accent3"/>
                </a:solidFill>
              </a:rPr>
              <a:t>27 Institutes and Centers</a:t>
            </a:r>
            <a:r>
              <a:rPr lang="en-US" sz="1500" dirty="0"/>
              <a:t>, each with a specific research and research training agenda, focusing on particular diseases or body systems</a:t>
            </a:r>
          </a:p>
        </p:txBody>
      </p:sp>
      <p:pic>
        <p:nvPicPr>
          <p:cNvPr id="10" name="Picture 9" descr="National Human Genome Research Institute">
            <a:extLst>
              <a:ext uri="{FF2B5EF4-FFF2-40B4-BE49-F238E27FC236}">
                <a16:creationId xmlns:a16="http://schemas.microsoft.com/office/drawing/2014/main" id="{8BD4AE4F-74AA-4487-AFE5-6BA12DC204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609" b="24242"/>
          <a:stretch/>
        </p:blipFill>
        <p:spPr>
          <a:xfrm>
            <a:off x="7263233" y="1869650"/>
            <a:ext cx="1280703" cy="337078"/>
          </a:xfrm>
          <a:prstGeom prst="rect">
            <a:avLst/>
          </a:prstGeom>
        </p:spPr>
      </p:pic>
      <p:pic>
        <p:nvPicPr>
          <p:cNvPr id="12" name="Picture 11" descr="National Cancer Institute">
            <a:extLst>
              <a:ext uri="{FF2B5EF4-FFF2-40B4-BE49-F238E27FC236}">
                <a16:creationId xmlns:a16="http://schemas.microsoft.com/office/drawing/2014/main" id="{2BB4D864-D72B-46E8-9D19-103F20D9E7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057" b="25165"/>
          <a:stretch/>
        </p:blipFill>
        <p:spPr>
          <a:xfrm>
            <a:off x="2551118" y="2092633"/>
            <a:ext cx="920211" cy="292984"/>
          </a:xfrm>
          <a:prstGeom prst="rect">
            <a:avLst/>
          </a:prstGeom>
        </p:spPr>
      </p:pic>
      <p:pic>
        <p:nvPicPr>
          <p:cNvPr id="9" name="Graphic 8" descr="National heart, Lung, and Blood Institute">
            <a:extLst>
              <a:ext uri="{FF2B5EF4-FFF2-40B4-BE49-F238E27FC236}">
                <a16:creationId xmlns:a16="http://schemas.microsoft.com/office/drawing/2014/main" id="{709BC82B-CD56-4E95-A286-99621597131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7634" y="2142566"/>
            <a:ext cx="1151896" cy="253871"/>
          </a:xfrm>
          <a:prstGeom prst="rect">
            <a:avLst/>
          </a:prstGeom>
        </p:spPr>
      </p:pic>
      <p:pic>
        <p:nvPicPr>
          <p:cNvPr id="16" name="Picture 15" descr="National Institute of Biomedical Imaging and Bioengineering">
            <a:extLst>
              <a:ext uri="{FF2B5EF4-FFF2-40B4-BE49-F238E27FC236}">
                <a16:creationId xmlns:a16="http://schemas.microsoft.com/office/drawing/2014/main" id="{069FFC57-76CE-4380-9A81-1B3E9D801F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13179" y="2188296"/>
            <a:ext cx="1175151" cy="302693"/>
          </a:xfrm>
          <a:prstGeom prst="rect">
            <a:avLst/>
          </a:prstGeom>
        </p:spPr>
      </p:pic>
      <p:pic>
        <p:nvPicPr>
          <p:cNvPr id="11" name="Picture 10" descr="National Institute on Aging">
            <a:extLst>
              <a:ext uri="{FF2B5EF4-FFF2-40B4-BE49-F238E27FC236}">
                <a16:creationId xmlns:a16="http://schemas.microsoft.com/office/drawing/2014/main" id="{719B4B7A-599C-4152-8437-F0558E84C7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69869" y="2310976"/>
            <a:ext cx="971015" cy="282478"/>
          </a:xfrm>
          <a:prstGeom prst="rect">
            <a:avLst/>
          </a:prstGeom>
        </p:spPr>
      </p:pic>
      <p:pic>
        <p:nvPicPr>
          <p:cNvPr id="8" name="Picture 7" descr="National Eye Institute">
            <a:extLst>
              <a:ext uri="{FF2B5EF4-FFF2-40B4-BE49-F238E27FC236}">
                <a16:creationId xmlns:a16="http://schemas.microsoft.com/office/drawing/2014/main" id="{DDE02E76-71C8-40BC-9078-8DEE852390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77353" y="2607805"/>
            <a:ext cx="1122944" cy="260180"/>
          </a:xfrm>
          <a:prstGeom prst="rect">
            <a:avLst/>
          </a:prstGeom>
        </p:spPr>
      </p:pic>
      <p:pic>
        <p:nvPicPr>
          <p:cNvPr id="14" name="Picture 13" descr="national Institute of Allergy and Infectious Diseases">
            <a:extLst>
              <a:ext uri="{FF2B5EF4-FFF2-40B4-BE49-F238E27FC236}">
                <a16:creationId xmlns:a16="http://schemas.microsoft.com/office/drawing/2014/main" id="{CD6B9BBA-2698-4657-9914-BAFE7A1968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19500" y="2754528"/>
            <a:ext cx="1092818" cy="268868"/>
          </a:xfrm>
          <a:prstGeom prst="rect">
            <a:avLst/>
          </a:prstGeom>
        </p:spPr>
      </p:pic>
      <p:pic>
        <p:nvPicPr>
          <p:cNvPr id="18" name="Picture 17" descr="National Institute on Deafness and Other Communication Disorders">
            <a:extLst>
              <a:ext uri="{FF2B5EF4-FFF2-40B4-BE49-F238E27FC236}">
                <a16:creationId xmlns:a16="http://schemas.microsoft.com/office/drawing/2014/main" id="{799F2F36-F504-4DDD-B67C-C38F06252B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20365" y="2716156"/>
            <a:ext cx="1978328" cy="271187"/>
          </a:xfrm>
          <a:prstGeom prst="rect">
            <a:avLst/>
          </a:prstGeom>
        </p:spPr>
      </p:pic>
      <p:pic>
        <p:nvPicPr>
          <p:cNvPr id="13" name="Picture 12" descr="National Institute on Alcohol Abuse and Alcoholism">
            <a:extLst>
              <a:ext uri="{FF2B5EF4-FFF2-40B4-BE49-F238E27FC236}">
                <a16:creationId xmlns:a16="http://schemas.microsoft.com/office/drawing/2014/main" id="{180D4F56-C2DF-4D68-9D98-3A1D6EC84E8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38469" b="27001"/>
          <a:stretch/>
        </p:blipFill>
        <p:spPr>
          <a:xfrm>
            <a:off x="2753280" y="2780211"/>
            <a:ext cx="1235792" cy="289638"/>
          </a:xfrm>
          <a:prstGeom prst="rect">
            <a:avLst/>
          </a:prstGeom>
        </p:spPr>
      </p:pic>
      <p:pic>
        <p:nvPicPr>
          <p:cNvPr id="15" name="Picture 14" descr="National Institute of Arthritis and Musculoskeletal and Skin Diseases">
            <a:extLst>
              <a:ext uri="{FF2B5EF4-FFF2-40B4-BE49-F238E27FC236}">
                <a16:creationId xmlns:a16="http://schemas.microsoft.com/office/drawing/2014/main" id="{38E4B2AB-572B-469E-AA58-F7AA1513518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21292" b="7190"/>
          <a:stretch/>
        </p:blipFill>
        <p:spPr>
          <a:xfrm>
            <a:off x="6669634" y="3078254"/>
            <a:ext cx="1441493" cy="259869"/>
          </a:xfrm>
          <a:prstGeom prst="rect">
            <a:avLst/>
          </a:prstGeom>
        </p:spPr>
      </p:pic>
      <p:pic>
        <p:nvPicPr>
          <p:cNvPr id="19" name="Picture 18" descr="National Institute of Dental and Craniofacial Research">
            <a:extLst>
              <a:ext uri="{FF2B5EF4-FFF2-40B4-BE49-F238E27FC236}">
                <a16:creationId xmlns:a16="http://schemas.microsoft.com/office/drawing/2014/main" id="{6A51DDA8-0D7F-4CEC-B11A-2F14CA7AB65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28408" y="3230649"/>
            <a:ext cx="1272651" cy="256711"/>
          </a:xfrm>
          <a:prstGeom prst="rect">
            <a:avLst/>
          </a:prstGeom>
        </p:spPr>
      </p:pic>
      <p:pic>
        <p:nvPicPr>
          <p:cNvPr id="35" name="Picture 34" descr="National Institute of Mental Health">
            <a:extLst>
              <a:ext uri="{FF2B5EF4-FFF2-40B4-BE49-F238E27FC236}">
                <a16:creationId xmlns:a16="http://schemas.microsoft.com/office/drawing/2014/main" id="{2F3B1BE6-5225-44A4-8C9C-ABAAE57C5E7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27143" y="3380065"/>
            <a:ext cx="981377" cy="259416"/>
          </a:xfrm>
          <a:prstGeom prst="rect">
            <a:avLst/>
          </a:prstGeom>
        </p:spPr>
      </p:pic>
      <p:pic>
        <p:nvPicPr>
          <p:cNvPr id="24" name="Picture 23" descr="U.S. National Library of Medicine">
            <a:extLst>
              <a:ext uri="{FF2B5EF4-FFF2-40B4-BE49-F238E27FC236}">
                <a16:creationId xmlns:a16="http://schemas.microsoft.com/office/drawing/2014/main" id="{FFDF9476-61AA-4C89-8F3F-FF0EE58D20A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64267" y="3467810"/>
            <a:ext cx="2192546" cy="345609"/>
          </a:xfrm>
          <a:prstGeom prst="rect">
            <a:avLst/>
          </a:prstGeom>
        </p:spPr>
      </p:pic>
      <p:pic>
        <p:nvPicPr>
          <p:cNvPr id="22" name="Picture 21" descr="National Institute on Minority Health and Health Disparities">
            <a:extLst>
              <a:ext uri="{FF2B5EF4-FFF2-40B4-BE49-F238E27FC236}">
                <a16:creationId xmlns:a16="http://schemas.microsoft.com/office/drawing/2014/main" id="{6930A3F1-4602-4218-8CF0-D50D95C0C0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98945" y="3477321"/>
            <a:ext cx="1174827" cy="272066"/>
          </a:xfrm>
          <a:prstGeom prst="rect">
            <a:avLst/>
          </a:prstGeom>
        </p:spPr>
      </p:pic>
      <p:pic>
        <p:nvPicPr>
          <p:cNvPr id="33" name="Graphic 32" descr="National Institute of Diabetes and Digestive and Kidney Diseases">
            <a:extLst>
              <a:ext uri="{FF2B5EF4-FFF2-40B4-BE49-F238E27FC236}">
                <a16:creationId xmlns:a16="http://schemas.microsoft.com/office/drawing/2014/main" id="{919673CA-ACA4-420C-9833-643DB7FA030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209086" y="3732128"/>
            <a:ext cx="1159970" cy="260893"/>
          </a:xfrm>
          <a:prstGeom prst="rect">
            <a:avLst/>
          </a:prstGeom>
        </p:spPr>
      </p:pic>
      <p:pic>
        <p:nvPicPr>
          <p:cNvPr id="34" name="Picture 33" descr="National Institute of General Medical Sciences">
            <a:extLst>
              <a:ext uri="{FF2B5EF4-FFF2-40B4-BE49-F238E27FC236}">
                <a16:creationId xmlns:a16="http://schemas.microsoft.com/office/drawing/2014/main" id="{11592397-C788-4ACB-84F3-492E7F70AA3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552263" y="3956055"/>
            <a:ext cx="1331988" cy="297755"/>
          </a:xfrm>
          <a:prstGeom prst="rect">
            <a:avLst/>
          </a:prstGeom>
        </p:spPr>
      </p:pic>
      <p:pic>
        <p:nvPicPr>
          <p:cNvPr id="20" name="Picture 19" descr="National Institute on Drug Abuse">
            <a:extLst>
              <a:ext uri="{FF2B5EF4-FFF2-40B4-BE49-F238E27FC236}">
                <a16:creationId xmlns:a16="http://schemas.microsoft.com/office/drawing/2014/main" id="{F29EA3AD-6F1E-46E7-9818-650C2AB975EE}"/>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2639100" y="4037193"/>
            <a:ext cx="1092654" cy="291205"/>
          </a:xfrm>
          <a:prstGeom prst="rect">
            <a:avLst/>
          </a:prstGeom>
        </p:spPr>
      </p:pic>
      <p:pic>
        <p:nvPicPr>
          <p:cNvPr id="23" name="Picture 22" descr="National Institute of Nursing Research">
            <a:extLst>
              <a:ext uri="{FF2B5EF4-FFF2-40B4-BE49-F238E27FC236}">
                <a16:creationId xmlns:a16="http://schemas.microsoft.com/office/drawing/2014/main" id="{7479203D-16F5-427E-8C35-2DCFF6A3D39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777843" y="4223358"/>
            <a:ext cx="1423943" cy="299252"/>
          </a:xfrm>
          <a:prstGeom prst="rect">
            <a:avLst/>
          </a:prstGeom>
        </p:spPr>
      </p:pic>
      <p:pic>
        <p:nvPicPr>
          <p:cNvPr id="21" name="Picture 6" descr="Image result for nih niehs logo">
            <a:extLst>
              <a:ext uri="{FF2B5EF4-FFF2-40B4-BE49-F238E27FC236}">
                <a16:creationId xmlns:a16="http://schemas.microsoft.com/office/drawing/2014/main" id="{271D5CE3-60FF-4FF3-851F-CC03FE8A05C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669868" y="4402157"/>
            <a:ext cx="1467600" cy="2663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Eunice Kennedy Shriver National Institute of Child Health and Human Development">
            <a:extLst>
              <a:ext uri="{FF2B5EF4-FFF2-40B4-BE49-F238E27FC236}">
                <a16:creationId xmlns:a16="http://schemas.microsoft.com/office/drawing/2014/main" id="{E5E7F539-3547-41A2-9634-3BC88108528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16642" y="4454240"/>
            <a:ext cx="1824597" cy="269835"/>
          </a:xfrm>
          <a:prstGeom prst="rect">
            <a:avLst/>
          </a:prstGeom>
        </p:spPr>
      </p:pic>
      <p:pic>
        <p:nvPicPr>
          <p:cNvPr id="28" name="Picture 10" descr="Image result for nih center for it logo">
            <a:extLst>
              <a:ext uri="{FF2B5EF4-FFF2-40B4-BE49-F238E27FC236}">
                <a16:creationId xmlns:a16="http://schemas.microsoft.com/office/drawing/2014/main" id="{AE246B1C-4D1E-45A9-84B0-4CAE9085A51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708322" y="5026194"/>
            <a:ext cx="820618" cy="26772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Home">
            <a:extLst>
              <a:ext uri="{FF2B5EF4-FFF2-40B4-BE49-F238E27FC236}">
                <a16:creationId xmlns:a16="http://schemas.microsoft.com/office/drawing/2014/main" id="{CB1E06A3-94A9-4026-8C1D-ECA7A34019B1}"/>
              </a:ext>
              <a:ext uri="{C183D7F6-B498-43B3-948B-1728B52AA6E4}">
                <adec:decorative xmlns:adec="http://schemas.microsoft.com/office/drawing/2017/decorative" val="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559613" y="5059033"/>
            <a:ext cx="1238477" cy="2931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National Center for Complementary and Integrative Health (NCCIH)">
            <a:extLst>
              <a:ext uri="{FF2B5EF4-FFF2-40B4-BE49-F238E27FC236}">
                <a16:creationId xmlns:a16="http://schemas.microsoft.com/office/drawing/2014/main" id="{098BFE5C-98F2-4CF0-BA45-B7310BDA01DF}"/>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322397" y="5181616"/>
            <a:ext cx="1201735" cy="29310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Organisations on COVID-19 - COVID-19 HUB">
            <a:extLst>
              <a:ext uri="{FF2B5EF4-FFF2-40B4-BE49-F238E27FC236}">
                <a16:creationId xmlns:a16="http://schemas.microsoft.com/office/drawing/2014/main" id="{3AEDAB44-ABEA-447A-8F73-3AF10D3D26F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71305" y="5205007"/>
            <a:ext cx="1211859" cy="6382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Image result for nih csr logo">
            <a:extLst>
              <a:ext uri="{FF2B5EF4-FFF2-40B4-BE49-F238E27FC236}">
                <a16:creationId xmlns:a16="http://schemas.microsoft.com/office/drawing/2014/main" id="{901AEAB4-43FB-4FE4-80F2-6485917406A3}"/>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17161" t="33117" r="17686" b="42657"/>
          <a:stretch/>
        </p:blipFill>
        <p:spPr bwMode="auto">
          <a:xfrm>
            <a:off x="6780086" y="5550688"/>
            <a:ext cx="1084555" cy="3024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nih cc logo">
            <a:extLst>
              <a:ext uri="{FF2B5EF4-FFF2-40B4-BE49-F238E27FC236}">
                <a16:creationId xmlns:a16="http://schemas.microsoft.com/office/drawing/2014/main" id="{8E8EEFF2-AA02-48B6-BF16-76AB5CAC2774}"/>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955767" y="5632549"/>
            <a:ext cx="1456148" cy="34616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2B424D0-B42C-48EF-A465-9A30268C7A20}"/>
              </a:ext>
              <a:ext uri="{C183D7F6-B498-43B3-948B-1728B52AA6E4}">
                <adec:decorative xmlns:adec="http://schemas.microsoft.com/office/drawing/2017/decorative" val="1"/>
              </a:ext>
            </a:extLst>
          </p:cNvPr>
          <p:cNvSpPr>
            <a:spLocks noGrp="1"/>
          </p:cNvSpPr>
          <p:nvPr/>
        </p:nvSpPr>
        <p:spPr bwMode="auto">
          <a:xfrm>
            <a:off x="2995495" y="1993900"/>
            <a:ext cx="2800469" cy="311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57175" indent="-257175" defTabSz="685800">
              <a:spcBef>
                <a:spcPts val="900"/>
              </a:spcBef>
              <a:defRPr/>
            </a:pPr>
            <a:endParaRPr lang="en-US" sz="1800" i="1" dirty="0">
              <a:solidFill>
                <a:prstClr val="black"/>
              </a:solidFill>
              <a:latin typeface="Calibri" charset="0"/>
              <a:ea typeface="Calibri" charset="0"/>
              <a:cs typeface="Calibri" charset="0"/>
            </a:endParaRPr>
          </a:p>
        </p:txBody>
      </p:sp>
      <p:sp>
        <p:nvSpPr>
          <p:cNvPr id="25" name="TextBox 24">
            <a:extLst>
              <a:ext uri="{FF2B5EF4-FFF2-40B4-BE49-F238E27FC236}">
                <a16:creationId xmlns:a16="http://schemas.microsoft.com/office/drawing/2014/main" id="{828FC651-D202-415D-ADCF-318207D24627}"/>
              </a:ext>
            </a:extLst>
          </p:cNvPr>
          <p:cNvSpPr txBox="1"/>
          <p:nvPr/>
        </p:nvSpPr>
        <p:spPr>
          <a:xfrm rot="16200000">
            <a:off x="1177916" y="3001589"/>
            <a:ext cx="1378904" cy="338554"/>
          </a:xfrm>
          <a:prstGeom prst="rect">
            <a:avLst/>
          </a:prstGeom>
          <a:noFill/>
        </p:spPr>
        <p:txBody>
          <a:bodyPr wrap="square" rtlCol="0">
            <a:spAutoFit/>
          </a:bodyPr>
          <a:lstStyle/>
          <a:p>
            <a:pPr>
              <a:defRPr/>
            </a:pPr>
            <a:r>
              <a:rPr lang="en-US" sz="1600" b="1" dirty="0">
                <a:solidFill>
                  <a:srgbClr val="65666A"/>
                </a:solidFill>
                <a:latin typeface="Arial" panose="020B0604020202020204" pitchFamily="34" charset="0"/>
                <a:cs typeface="Arial" panose="020B0604020202020204" pitchFamily="34" charset="0"/>
              </a:rPr>
              <a:t>INSTITUTES</a:t>
            </a:r>
          </a:p>
        </p:txBody>
      </p:sp>
      <p:sp>
        <p:nvSpPr>
          <p:cNvPr id="26" name="TextBox 25">
            <a:extLst>
              <a:ext uri="{FF2B5EF4-FFF2-40B4-BE49-F238E27FC236}">
                <a16:creationId xmlns:a16="http://schemas.microsoft.com/office/drawing/2014/main" id="{4B86454F-95C4-48F9-BCA0-6AFC77A5DD8E}"/>
              </a:ext>
            </a:extLst>
          </p:cNvPr>
          <p:cNvSpPr txBox="1"/>
          <p:nvPr/>
        </p:nvSpPr>
        <p:spPr>
          <a:xfrm rot="16200000">
            <a:off x="1283449" y="5251026"/>
            <a:ext cx="1160895" cy="338554"/>
          </a:xfrm>
          <a:prstGeom prst="rect">
            <a:avLst/>
          </a:prstGeom>
          <a:noFill/>
        </p:spPr>
        <p:txBody>
          <a:bodyPr wrap="none" rtlCol="0">
            <a:spAutoFit/>
          </a:bodyPr>
          <a:lstStyle/>
          <a:p>
            <a:pPr>
              <a:defRPr/>
            </a:pPr>
            <a:r>
              <a:rPr lang="en-US" sz="1600" b="1" dirty="0">
                <a:solidFill>
                  <a:srgbClr val="65666A"/>
                </a:solidFill>
                <a:latin typeface="Arial" panose="020B0604020202020204" pitchFamily="34" charset="0"/>
                <a:cs typeface="Arial" panose="020B0604020202020204" pitchFamily="34" charset="0"/>
              </a:rPr>
              <a:t>CENTERS</a:t>
            </a:r>
          </a:p>
        </p:txBody>
      </p:sp>
      <p:cxnSp>
        <p:nvCxnSpPr>
          <p:cNvPr id="32" name="Straight Connector 31">
            <a:extLst>
              <a:ext uri="{FF2B5EF4-FFF2-40B4-BE49-F238E27FC236}">
                <a16:creationId xmlns:a16="http://schemas.microsoft.com/office/drawing/2014/main" id="{18E03145-0FA4-44C4-AE64-96B5630A3E78}"/>
              </a:ext>
              <a:ext uri="{C183D7F6-B498-43B3-948B-1728B52AA6E4}">
                <adec:decorative xmlns:adec="http://schemas.microsoft.com/office/drawing/2017/decorative" val="1"/>
              </a:ext>
            </a:extLst>
          </p:cNvPr>
          <p:cNvCxnSpPr/>
          <p:nvPr/>
        </p:nvCxnSpPr>
        <p:spPr>
          <a:xfrm>
            <a:off x="2156604" y="4905123"/>
            <a:ext cx="7987988" cy="0"/>
          </a:xfrm>
          <a:prstGeom prst="line">
            <a:avLst/>
          </a:prstGeom>
          <a:ln>
            <a:solidFill>
              <a:srgbClr val="E8E8E8"/>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BF3B6EE5-819F-44CC-BC4A-56FB0F9ADA96}"/>
              </a:ext>
            </a:extLst>
          </p:cNvPr>
          <p:cNvSpPr/>
          <p:nvPr/>
        </p:nvSpPr>
        <p:spPr>
          <a:xfrm>
            <a:off x="2227256" y="1852453"/>
            <a:ext cx="8040766" cy="4369479"/>
          </a:xfrm>
          <a:prstGeom prst="roundRect">
            <a:avLst/>
          </a:prstGeom>
          <a:solidFill>
            <a:schemeClr val="bg1">
              <a:alpha val="8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chemeClr val="tx1"/>
                </a:solidFill>
                <a:latin typeface="Calibri" panose="020F0502020204030204"/>
              </a:rPr>
              <a:t>Unified Goal:</a:t>
            </a:r>
          </a:p>
          <a:p>
            <a:pPr algn="ctr">
              <a:defRPr/>
            </a:pPr>
            <a:endParaRPr lang="en-US" sz="3600" b="1" dirty="0">
              <a:solidFill>
                <a:schemeClr val="tx1"/>
              </a:solidFill>
              <a:latin typeface="Calibri" panose="020F0502020204030204"/>
            </a:endParaRPr>
          </a:p>
          <a:p>
            <a:pPr algn="ctr">
              <a:defRPr/>
            </a:pPr>
            <a:r>
              <a:rPr lang="en-US" sz="3600" b="1" dirty="0">
                <a:solidFill>
                  <a:schemeClr val="tx1"/>
                </a:solidFill>
                <a:latin typeface="Calibri" panose="020F0502020204030204"/>
              </a:rPr>
              <a:t>Support the training and</a:t>
            </a:r>
          </a:p>
          <a:p>
            <a:pPr algn="ctr">
              <a:defRPr/>
            </a:pPr>
            <a:r>
              <a:rPr lang="en-US" sz="3600" b="1" dirty="0">
                <a:solidFill>
                  <a:schemeClr val="tx1"/>
                </a:solidFill>
                <a:latin typeface="Calibri" panose="020F0502020204030204"/>
              </a:rPr>
              <a:t> career development of the</a:t>
            </a:r>
          </a:p>
          <a:p>
            <a:pPr algn="ctr">
              <a:defRPr/>
            </a:pPr>
            <a:r>
              <a:rPr lang="en-US" sz="3600" b="1" dirty="0">
                <a:solidFill>
                  <a:schemeClr val="tx1"/>
                </a:solidFill>
                <a:latin typeface="Calibri" panose="020F0502020204030204"/>
              </a:rPr>
              <a:t>biomedical research workforce</a:t>
            </a:r>
          </a:p>
        </p:txBody>
      </p:sp>
    </p:spTree>
    <p:custDataLst>
      <p:tags r:id="rId1"/>
    </p:custDataLst>
    <p:extLst>
      <p:ext uri="{BB962C8B-B14F-4D97-AF65-F5344CB8AC3E}">
        <p14:creationId xmlns:p14="http://schemas.microsoft.com/office/powerpoint/2010/main" val="30115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75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75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12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125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150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150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175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175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175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200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200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200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225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225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250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25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275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30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300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7FF6-34FA-4A8E-8C6D-E2277C4389C7}"/>
              </a:ext>
            </a:extLst>
          </p:cNvPr>
          <p:cNvSpPr>
            <a:spLocks noGrp="1"/>
          </p:cNvSpPr>
          <p:nvPr>
            <p:ph type="title"/>
          </p:nvPr>
        </p:nvSpPr>
        <p:spPr>
          <a:xfrm>
            <a:off x="671945" y="200365"/>
            <a:ext cx="10515600" cy="730507"/>
          </a:xfrm>
        </p:spPr>
        <p:txBody>
          <a:bodyPr/>
          <a:lstStyle/>
          <a:p>
            <a:r>
              <a:rPr lang="en-US" dirty="0"/>
              <a:t>Upcoming Events</a:t>
            </a:r>
          </a:p>
        </p:txBody>
      </p:sp>
      <p:pic>
        <p:nvPicPr>
          <p:cNvPr id="1026" name="Picture 1" descr="Announcement of Twitter chat September 8, 2022 at 3 pm ET. #LRPchat">
            <a:extLst>
              <a:ext uri="{FF2B5EF4-FFF2-40B4-BE49-F238E27FC236}">
                <a16:creationId xmlns:a16="http://schemas.microsoft.com/office/drawing/2014/main" id="{BDC390C6-DA81-4D27-9D5B-4818B7650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62476" y="991366"/>
            <a:ext cx="5483171" cy="274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Navigating Early Career Funding Opportunities event page">
            <a:extLst>
              <a:ext uri="{FF2B5EF4-FFF2-40B4-BE49-F238E27FC236}">
                <a16:creationId xmlns:a16="http://schemas.microsoft.com/office/drawing/2014/main" id="{BCA1534B-F44B-4AA7-B1FF-83685E4B09B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96000" y="382877"/>
            <a:ext cx="5687658" cy="2710414"/>
          </a:xfrm>
          <a:prstGeom prst="rect">
            <a:avLst/>
          </a:prstGeom>
          <a:ln>
            <a:solidFill>
              <a:schemeClr val="accent1">
                <a:shade val="50000"/>
              </a:schemeClr>
            </a:solidFill>
          </a:ln>
        </p:spPr>
      </p:pic>
      <p:pic>
        <p:nvPicPr>
          <p:cNvPr id="5" name="Picture 4" descr="Technical Assistance Webinar October 3, 2022">
            <a:extLst>
              <a:ext uri="{FF2B5EF4-FFF2-40B4-BE49-F238E27FC236}">
                <a16:creationId xmlns:a16="http://schemas.microsoft.com/office/drawing/2014/main" id="{2AA0A94E-DB60-4E74-8E04-F4690B4DE1A5}"/>
              </a:ext>
            </a:extLst>
          </p:cNvPr>
          <p:cNvPicPr>
            <a:picLocks noChangeAspect="1"/>
          </p:cNvPicPr>
          <p:nvPr/>
        </p:nvPicPr>
        <p:blipFill>
          <a:blip r:embed="rId6"/>
          <a:stretch>
            <a:fillRect/>
          </a:stretch>
        </p:blipFill>
        <p:spPr>
          <a:xfrm>
            <a:off x="360210" y="3809032"/>
            <a:ext cx="5487701" cy="2666090"/>
          </a:xfrm>
          <a:prstGeom prst="rect">
            <a:avLst/>
          </a:prstGeom>
        </p:spPr>
      </p:pic>
      <p:pic>
        <p:nvPicPr>
          <p:cNvPr id="8" name="Picture 7" descr="Ask Me Anything session on Nov. 3, 2022 at 3 PM ET">
            <a:extLst>
              <a:ext uri="{FF2B5EF4-FFF2-40B4-BE49-F238E27FC236}">
                <a16:creationId xmlns:a16="http://schemas.microsoft.com/office/drawing/2014/main" id="{FC0197EB-11DF-4244-A493-1E18109ABA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050" y="3276629"/>
            <a:ext cx="5687474" cy="3198494"/>
          </a:xfrm>
          <a:prstGeom prst="rect">
            <a:avLst/>
          </a:prstGeom>
        </p:spPr>
      </p:pic>
    </p:spTree>
    <p:custDataLst>
      <p:tags r:id="rId1"/>
    </p:custDataLst>
    <p:extLst>
      <p:ext uri="{BB962C8B-B14F-4D97-AF65-F5344CB8AC3E}">
        <p14:creationId xmlns:p14="http://schemas.microsoft.com/office/powerpoint/2010/main" val="374285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3326-17A9-4925-975E-DB0049C7219C}"/>
              </a:ext>
            </a:extLst>
          </p:cNvPr>
          <p:cNvSpPr>
            <a:spLocks noGrp="1"/>
          </p:cNvSpPr>
          <p:nvPr>
            <p:ph type="title"/>
          </p:nvPr>
        </p:nvSpPr>
        <p:spPr>
          <a:xfrm>
            <a:off x="648929" y="629267"/>
            <a:ext cx="4944152" cy="769766"/>
          </a:xfrm>
        </p:spPr>
        <p:txBody>
          <a:bodyPr>
            <a:normAutofit/>
          </a:bodyPr>
          <a:lstStyle/>
          <a:p>
            <a:r>
              <a:rPr lang="en-US" dirty="0"/>
              <a:t>Key Takeaways</a:t>
            </a:r>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AD1D90-F657-48E7-B173-5BEAF97A7EEF}"/>
              </a:ext>
            </a:extLst>
          </p:cNvPr>
          <p:cNvSpPr/>
          <p:nvPr/>
        </p:nvSpPr>
        <p:spPr>
          <a:xfrm>
            <a:off x="648928" y="1470138"/>
            <a:ext cx="4931277" cy="6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2-year Research Commitment</a:t>
            </a:r>
          </a:p>
        </p:txBody>
      </p:sp>
      <p:sp>
        <p:nvSpPr>
          <p:cNvPr id="12" name="Rectangle 11">
            <a:extLst>
              <a:ext uri="{FF2B5EF4-FFF2-40B4-BE49-F238E27FC236}">
                <a16:creationId xmlns:a16="http://schemas.microsoft.com/office/drawing/2014/main" id="{818575D5-AA89-47B8-95D0-51DAA30B971C}"/>
              </a:ext>
            </a:extLst>
          </p:cNvPr>
          <p:cNvSpPr/>
          <p:nvPr/>
        </p:nvSpPr>
        <p:spPr>
          <a:xfrm>
            <a:off x="648929" y="2338278"/>
            <a:ext cx="4944152" cy="62071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Up to $50,000/year</a:t>
            </a:r>
          </a:p>
        </p:txBody>
      </p:sp>
      <p:sp>
        <p:nvSpPr>
          <p:cNvPr id="8" name="Rectangle 7">
            <a:extLst>
              <a:ext uri="{FF2B5EF4-FFF2-40B4-BE49-F238E27FC236}">
                <a16:creationId xmlns:a16="http://schemas.microsoft.com/office/drawing/2014/main" id="{AC11317C-F577-4ADE-8C8D-2A8A5DA96C69}"/>
              </a:ext>
            </a:extLst>
          </p:cNvPr>
          <p:cNvSpPr/>
          <p:nvPr/>
        </p:nvSpPr>
        <p:spPr>
          <a:xfrm>
            <a:off x="648929" y="3176532"/>
            <a:ext cx="4944152" cy="6207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Plan Ahead</a:t>
            </a:r>
          </a:p>
        </p:txBody>
      </p:sp>
      <p:sp>
        <p:nvSpPr>
          <p:cNvPr id="10" name="Rectangle 9">
            <a:extLst>
              <a:ext uri="{FF2B5EF4-FFF2-40B4-BE49-F238E27FC236}">
                <a16:creationId xmlns:a16="http://schemas.microsoft.com/office/drawing/2014/main" id="{1CC14DBA-5A22-437B-8435-D898EFBB2610}"/>
              </a:ext>
            </a:extLst>
          </p:cNvPr>
          <p:cNvSpPr/>
          <p:nvPr/>
        </p:nvSpPr>
        <p:spPr>
          <a:xfrm>
            <a:off x="648929" y="3998853"/>
            <a:ext cx="4918401" cy="6207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LRP Resources</a:t>
            </a:r>
          </a:p>
        </p:txBody>
      </p:sp>
      <p:sp>
        <p:nvSpPr>
          <p:cNvPr id="13" name="Rectangle 12">
            <a:extLst>
              <a:ext uri="{FF2B5EF4-FFF2-40B4-BE49-F238E27FC236}">
                <a16:creationId xmlns:a16="http://schemas.microsoft.com/office/drawing/2014/main" id="{B8A2E6BE-C2AD-4EAB-840B-85E0876ACFD4}"/>
              </a:ext>
            </a:extLst>
          </p:cNvPr>
          <p:cNvSpPr/>
          <p:nvPr/>
        </p:nvSpPr>
        <p:spPr>
          <a:xfrm>
            <a:off x="648929" y="4818945"/>
            <a:ext cx="4944152" cy="120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indent="0" algn="ctr">
              <a:lnSpc>
                <a:spcPct val="100000"/>
              </a:lnSpc>
              <a:spcBef>
                <a:spcPts val="0"/>
              </a:spcBef>
              <a:buNone/>
              <a:defRPr/>
            </a:pPr>
            <a:r>
              <a:rPr lang="en-US" sz="2400" b="1" dirty="0">
                <a:solidFill>
                  <a:schemeClr val="bg1"/>
                </a:solidFill>
                <a:latin typeface="Arial"/>
              </a:rPr>
              <a:t>Extramural LRP Applications</a:t>
            </a:r>
          </a:p>
          <a:p>
            <a:pPr marL="109537" indent="0" algn="ctr">
              <a:lnSpc>
                <a:spcPct val="100000"/>
              </a:lnSpc>
              <a:spcBef>
                <a:spcPts val="0"/>
              </a:spcBef>
              <a:buNone/>
              <a:defRPr/>
            </a:pPr>
            <a:r>
              <a:rPr lang="en-US" sz="2400" b="1" dirty="0">
                <a:solidFill>
                  <a:schemeClr val="bg1"/>
                </a:solidFill>
                <a:latin typeface="Arial"/>
              </a:rPr>
              <a:t>Sep 1 to Nov 17, 2022</a:t>
            </a:r>
          </a:p>
        </p:txBody>
      </p:sp>
      <p:pic>
        <p:nvPicPr>
          <p:cNvPr id="4" name="Picture 3" descr="NIH Repays Your Student Loans - lady standing on a platform that says NIH Loan Repayment Programs holding oversized scissors cutting large banner that says Educational Debt">
            <a:extLst>
              <a:ext uri="{FF2B5EF4-FFF2-40B4-BE49-F238E27FC236}">
                <a16:creationId xmlns:a16="http://schemas.microsoft.com/office/drawing/2014/main" id="{759887C0-C421-4349-BCA5-59F7F17B77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24640" y="833418"/>
            <a:ext cx="4435669" cy="5187917"/>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1895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DB1C82-93CC-4CA6-BA9F-5CED5A46E382}"/>
              </a:ext>
            </a:extLst>
          </p:cNvPr>
          <p:cNvSpPr>
            <a:spLocks noGrp="1"/>
          </p:cNvSpPr>
          <p:nvPr>
            <p:ph type="title"/>
          </p:nvPr>
        </p:nvSpPr>
        <p:spPr>
          <a:xfrm>
            <a:off x="838200" y="704088"/>
            <a:ext cx="3529953" cy="2980944"/>
          </a:xfrm>
        </p:spPr>
        <p:txBody>
          <a:bodyPr>
            <a:normAutofit/>
          </a:bodyPr>
          <a:lstStyle/>
          <a:p>
            <a:r>
              <a:rPr lang="en-US" dirty="0">
                <a:solidFill>
                  <a:schemeClr val="bg1"/>
                </a:solidFill>
              </a:rPr>
              <a:t>Contact Us</a:t>
            </a:r>
          </a:p>
        </p:txBody>
      </p:sp>
      <p:pic>
        <p:nvPicPr>
          <p:cNvPr id="11" name="Picture 10" descr="website icon">
            <a:extLst>
              <a:ext uri="{FF2B5EF4-FFF2-40B4-BE49-F238E27FC236}">
                <a16:creationId xmlns:a16="http://schemas.microsoft.com/office/drawing/2014/main" id="{F58C7DB8-E0C3-4645-90C7-6874C1F1C821}"/>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9744" y="1777493"/>
            <a:ext cx="628650" cy="628650"/>
          </a:xfrm>
          <a:prstGeom prst="rect">
            <a:avLst/>
          </a:prstGeom>
          <a:noFill/>
          <a:ln>
            <a:noFill/>
          </a:ln>
        </p:spPr>
      </p:pic>
      <p:sp>
        <p:nvSpPr>
          <p:cNvPr id="3" name="Content Placeholder 2">
            <a:extLst>
              <a:ext uri="{FF2B5EF4-FFF2-40B4-BE49-F238E27FC236}">
                <a16:creationId xmlns:a16="http://schemas.microsoft.com/office/drawing/2014/main" id="{739520F8-A564-46C3-9B71-4B92B56A07D6}"/>
              </a:ext>
            </a:extLst>
          </p:cNvPr>
          <p:cNvSpPr>
            <a:spLocks noGrp="1"/>
          </p:cNvSpPr>
          <p:nvPr>
            <p:ph idx="1"/>
          </p:nvPr>
        </p:nvSpPr>
        <p:spPr>
          <a:xfrm>
            <a:off x="7191756" y="1554480"/>
            <a:ext cx="2546603" cy="1005840"/>
          </a:xfrm>
        </p:spPr>
        <p:txBody>
          <a:bodyPr anchor="ctr">
            <a:normAutofit/>
          </a:bodyPr>
          <a:lstStyle/>
          <a:p>
            <a:pPr marL="0" indent="0">
              <a:buNone/>
            </a:pPr>
            <a:r>
              <a:rPr lang="en-US" sz="2400" dirty="0">
                <a:hlinkClick r:id="rId5"/>
              </a:rPr>
              <a:t>www.lrp.nih.gov</a:t>
            </a:r>
            <a:endParaRPr lang="en-US" sz="2400" dirty="0"/>
          </a:p>
        </p:txBody>
      </p:sp>
      <p:pic>
        <p:nvPicPr>
          <p:cNvPr id="13" name="Picture 12" descr="phone icon">
            <a:extLst>
              <a:ext uri="{FF2B5EF4-FFF2-40B4-BE49-F238E27FC236}">
                <a16:creationId xmlns:a16="http://schemas.microsoft.com/office/drawing/2014/main" id="{517C946B-9A96-43C1-B659-67D51AE7B9EB}"/>
              </a:ext>
            </a:extLst>
          </p:cNvPr>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3088" y="2762377"/>
            <a:ext cx="466725" cy="591185"/>
          </a:xfrm>
          <a:prstGeom prst="rect">
            <a:avLst/>
          </a:prstGeom>
          <a:noFill/>
          <a:ln>
            <a:noFill/>
          </a:ln>
        </p:spPr>
      </p:pic>
      <p:sp>
        <p:nvSpPr>
          <p:cNvPr id="5" name="Rectangle 4">
            <a:extLst>
              <a:ext uri="{FF2B5EF4-FFF2-40B4-BE49-F238E27FC236}">
                <a16:creationId xmlns:a16="http://schemas.microsoft.com/office/drawing/2014/main" id="{F3BB143F-6911-4BD6-B139-8B2AA2BA373C}"/>
              </a:ext>
            </a:extLst>
          </p:cNvPr>
          <p:cNvSpPr/>
          <p:nvPr/>
        </p:nvSpPr>
        <p:spPr>
          <a:xfrm>
            <a:off x="7191756" y="2808478"/>
            <a:ext cx="2089033" cy="461665"/>
          </a:xfrm>
          <a:prstGeom prst="rect">
            <a:avLst/>
          </a:prstGeom>
        </p:spPr>
        <p:txBody>
          <a:bodyPr wrap="none">
            <a:spAutoFit/>
          </a:bodyPr>
          <a:lstStyle/>
          <a:p>
            <a:r>
              <a:rPr lang="en-US" sz="2400" dirty="0">
                <a:solidFill>
                  <a:schemeClr val="tx2"/>
                </a:solidFill>
              </a:rPr>
              <a:t>(866) 849-4047</a:t>
            </a:r>
          </a:p>
        </p:txBody>
      </p:sp>
      <p:pic>
        <p:nvPicPr>
          <p:cNvPr id="14" name="Picture 13" descr="email icon">
            <a:extLst>
              <a:ext uri="{FF2B5EF4-FFF2-40B4-BE49-F238E27FC236}">
                <a16:creationId xmlns:a16="http://schemas.microsoft.com/office/drawing/2014/main" id="{917404A0-AC05-4A64-9C7F-350AA1568ECF}"/>
              </a:ext>
            </a:extLst>
          </p:cNvPr>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63082" y="3653790"/>
            <a:ext cx="561975" cy="561975"/>
          </a:xfrm>
          <a:prstGeom prst="rect">
            <a:avLst/>
          </a:prstGeom>
          <a:noFill/>
          <a:ln>
            <a:noFill/>
          </a:ln>
        </p:spPr>
      </p:pic>
      <p:sp>
        <p:nvSpPr>
          <p:cNvPr id="6" name="Rectangle 5">
            <a:extLst>
              <a:ext uri="{FF2B5EF4-FFF2-40B4-BE49-F238E27FC236}">
                <a16:creationId xmlns:a16="http://schemas.microsoft.com/office/drawing/2014/main" id="{F356D17A-3FF1-4EB6-AC84-35B62D4FF014}"/>
              </a:ext>
            </a:extLst>
          </p:cNvPr>
          <p:cNvSpPr/>
          <p:nvPr/>
        </p:nvSpPr>
        <p:spPr>
          <a:xfrm>
            <a:off x="7191756" y="3703944"/>
            <a:ext cx="1717008" cy="461665"/>
          </a:xfrm>
          <a:prstGeom prst="rect">
            <a:avLst/>
          </a:prstGeom>
        </p:spPr>
        <p:txBody>
          <a:bodyPr wrap="none">
            <a:spAutoFit/>
          </a:bodyPr>
          <a:lstStyle/>
          <a:p>
            <a:r>
              <a:rPr lang="en-US" sz="2400" dirty="0">
                <a:hlinkClick r:id="rId8"/>
              </a:rPr>
              <a:t>lrp@nih.gov</a:t>
            </a:r>
            <a:endParaRPr lang="en-US" sz="2400" dirty="0"/>
          </a:p>
        </p:txBody>
      </p:sp>
      <p:pic>
        <p:nvPicPr>
          <p:cNvPr id="15" name="Picture 14" descr="facebook icon">
            <a:extLst>
              <a:ext uri="{FF2B5EF4-FFF2-40B4-BE49-F238E27FC236}">
                <a16:creationId xmlns:a16="http://schemas.microsoft.com/office/drawing/2014/main" id="{BF421DDC-BF00-4200-9E6C-044CBACD24FB}"/>
              </a:ext>
            </a:extLst>
          </p:cNvPr>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8325" y="4571999"/>
            <a:ext cx="471488" cy="490348"/>
          </a:xfrm>
          <a:prstGeom prst="rect">
            <a:avLst/>
          </a:prstGeom>
          <a:noFill/>
          <a:ln>
            <a:noFill/>
          </a:ln>
        </p:spPr>
      </p:pic>
      <p:sp>
        <p:nvSpPr>
          <p:cNvPr id="17" name="Rectangle 16">
            <a:extLst>
              <a:ext uri="{FF2B5EF4-FFF2-40B4-BE49-F238E27FC236}">
                <a16:creationId xmlns:a16="http://schemas.microsoft.com/office/drawing/2014/main" id="{F13FF891-3F4F-43AD-8289-D59792900A77}"/>
              </a:ext>
            </a:extLst>
          </p:cNvPr>
          <p:cNvSpPr/>
          <p:nvPr/>
        </p:nvSpPr>
        <p:spPr>
          <a:xfrm>
            <a:off x="7191756" y="4586340"/>
            <a:ext cx="1107996" cy="461665"/>
          </a:xfrm>
          <a:prstGeom prst="rect">
            <a:avLst/>
          </a:prstGeom>
        </p:spPr>
        <p:txBody>
          <a:bodyPr wrap="none">
            <a:spAutoFit/>
          </a:bodyPr>
          <a:lstStyle/>
          <a:p>
            <a:r>
              <a:rPr lang="en-US" sz="2400" dirty="0">
                <a:solidFill>
                  <a:schemeClr val="tx2"/>
                </a:solidFill>
              </a:rPr>
              <a:t>NIHLRP</a:t>
            </a:r>
          </a:p>
        </p:txBody>
      </p:sp>
      <p:pic>
        <p:nvPicPr>
          <p:cNvPr id="16" name="Picture 15" descr="Twitter icon">
            <a:extLst>
              <a:ext uri="{FF2B5EF4-FFF2-40B4-BE49-F238E27FC236}">
                <a16:creationId xmlns:a16="http://schemas.microsoft.com/office/drawing/2014/main" id="{794FE3FB-9A5A-424F-AE8C-5327C75AD8A0}"/>
              </a:ext>
            </a:extLst>
          </p:cNvPr>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409119" y="5546619"/>
            <a:ext cx="470694" cy="496137"/>
          </a:xfrm>
          <a:prstGeom prst="rect">
            <a:avLst/>
          </a:prstGeom>
          <a:noFill/>
          <a:ln>
            <a:noFill/>
          </a:ln>
        </p:spPr>
      </p:pic>
      <p:sp>
        <p:nvSpPr>
          <p:cNvPr id="4" name="Rectangle 3">
            <a:extLst>
              <a:ext uri="{FF2B5EF4-FFF2-40B4-BE49-F238E27FC236}">
                <a16:creationId xmlns:a16="http://schemas.microsoft.com/office/drawing/2014/main" id="{2A6C5B81-DCF1-41C6-B3B8-4C25A6FA22BA}"/>
              </a:ext>
            </a:extLst>
          </p:cNvPr>
          <p:cNvSpPr/>
          <p:nvPr/>
        </p:nvSpPr>
        <p:spPr>
          <a:xfrm>
            <a:off x="7191756" y="5475335"/>
            <a:ext cx="1705100" cy="461665"/>
          </a:xfrm>
          <a:prstGeom prst="rect">
            <a:avLst/>
          </a:prstGeom>
        </p:spPr>
        <p:txBody>
          <a:bodyPr wrap="square">
            <a:spAutoFit/>
          </a:bodyPr>
          <a:lstStyle/>
          <a:p>
            <a:r>
              <a:rPr lang="en-US" sz="2400" dirty="0">
                <a:solidFill>
                  <a:schemeClr val="tx2"/>
                </a:solidFill>
              </a:rPr>
              <a:t>@NIH_LRP</a:t>
            </a:r>
          </a:p>
        </p:txBody>
      </p:sp>
    </p:spTree>
    <p:custDataLst>
      <p:tags r:id="rId1"/>
    </p:custDataLst>
    <p:extLst>
      <p:ext uri="{BB962C8B-B14F-4D97-AF65-F5344CB8AC3E}">
        <p14:creationId xmlns:p14="http://schemas.microsoft.com/office/powerpoint/2010/main" val="390629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173B-4E2C-437B-B46C-448358828C92}"/>
              </a:ext>
            </a:extLst>
          </p:cNvPr>
          <p:cNvSpPr>
            <a:spLocks noGrp="1"/>
          </p:cNvSpPr>
          <p:nvPr>
            <p:ph type="title"/>
          </p:nvPr>
        </p:nvSpPr>
        <p:spPr>
          <a:xfrm>
            <a:off x="335281" y="629266"/>
            <a:ext cx="4021182" cy="1622321"/>
          </a:xfrm>
        </p:spPr>
        <p:txBody>
          <a:bodyPr>
            <a:normAutofit/>
          </a:bodyPr>
          <a:lstStyle/>
          <a:p>
            <a:r>
              <a:rPr lang="en-US" sz="3200" dirty="0"/>
              <a:t>Point of View: </a:t>
            </a:r>
            <a:br>
              <a:rPr lang="en-US" sz="3200" dirty="0"/>
            </a:br>
            <a:r>
              <a:rPr lang="en-US" sz="3200" dirty="0"/>
              <a:t>LRP Ambassadors</a:t>
            </a:r>
          </a:p>
        </p:txBody>
      </p:sp>
      <p:sp>
        <p:nvSpPr>
          <p:cNvPr id="3" name="Content Placeholder 2">
            <a:extLst>
              <a:ext uri="{FF2B5EF4-FFF2-40B4-BE49-F238E27FC236}">
                <a16:creationId xmlns:a16="http://schemas.microsoft.com/office/drawing/2014/main" id="{1F82FA35-28EC-4195-BDBA-634E48158432}"/>
              </a:ext>
            </a:extLst>
          </p:cNvPr>
          <p:cNvSpPr>
            <a:spLocks noGrp="1"/>
          </p:cNvSpPr>
          <p:nvPr>
            <p:ph idx="1"/>
          </p:nvPr>
        </p:nvSpPr>
        <p:spPr>
          <a:xfrm>
            <a:off x="335281" y="2251588"/>
            <a:ext cx="4021182" cy="3972232"/>
          </a:xfrm>
        </p:spPr>
        <p:txBody>
          <a:bodyPr>
            <a:normAutofit fontScale="92500" lnSpcReduction="10000"/>
          </a:bodyPr>
          <a:lstStyle/>
          <a:p>
            <a:pPr marR="0" indent="0">
              <a:spcBef>
                <a:spcPts val="0"/>
              </a:spcBef>
              <a:spcAft>
                <a:spcPts val="0"/>
              </a:spcAft>
              <a:buNone/>
            </a:pPr>
            <a:endParaRPr lang="en-US" sz="1700" b="1" dirty="0">
              <a:effectLst/>
              <a:ea typeface="Calibri" panose="020F0502020204030204" pitchFamily="34" charset="0"/>
            </a:endParaRPr>
          </a:p>
          <a:p>
            <a:pPr marR="0" indent="0">
              <a:spcBef>
                <a:spcPts val="0"/>
              </a:spcBef>
              <a:spcAft>
                <a:spcPts val="0"/>
              </a:spcAft>
              <a:buNone/>
            </a:pPr>
            <a:r>
              <a:rPr lang="en-US" sz="1700" b="1" dirty="0">
                <a:effectLst/>
                <a:ea typeface="Calibri" panose="020F0502020204030204" pitchFamily="34" charset="0"/>
              </a:rPr>
              <a:t>Presenters</a:t>
            </a:r>
            <a:r>
              <a:rPr lang="en-US" sz="1700" dirty="0">
                <a:effectLst/>
                <a:ea typeface="Calibri" panose="020F0502020204030204" pitchFamily="34" charset="0"/>
              </a:rPr>
              <a:t>:</a:t>
            </a:r>
          </a:p>
          <a:p>
            <a:pPr marR="0" indent="0">
              <a:spcBef>
                <a:spcPts val="0"/>
              </a:spcBef>
              <a:spcAft>
                <a:spcPts val="0"/>
              </a:spcAft>
              <a:buNone/>
            </a:pPr>
            <a:endParaRPr lang="en-US" sz="1700" dirty="0">
              <a:effectLst/>
              <a:ea typeface="Calibri" panose="020F0502020204030204" pitchFamily="34" charset="0"/>
            </a:endParaRPr>
          </a:p>
          <a:p>
            <a:pPr marR="0" indent="0">
              <a:spcBef>
                <a:spcPts val="0"/>
              </a:spcBef>
              <a:spcAft>
                <a:spcPts val="0"/>
              </a:spcAft>
              <a:buNone/>
            </a:pPr>
            <a:r>
              <a:rPr lang="en-US" sz="1700" dirty="0">
                <a:effectLst/>
                <a:ea typeface="Calibri" panose="020F0502020204030204" pitchFamily="34" charset="0"/>
              </a:rPr>
              <a:t>Sarah R. Powell, Ph.D.,</a:t>
            </a:r>
            <a:br>
              <a:rPr lang="en-US" sz="1700" dirty="0">
                <a:effectLst/>
                <a:ea typeface="Calibri" panose="020F0502020204030204" pitchFamily="34" charset="0"/>
              </a:rPr>
            </a:br>
            <a:r>
              <a:rPr lang="en-US" sz="1700" dirty="0">
                <a:effectLst/>
                <a:ea typeface="Calibri" panose="020F0502020204030204" pitchFamily="34" charset="0"/>
              </a:rPr>
              <a:t>Associate Professor,</a:t>
            </a:r>
          </a:p>
          <a:p>
            <a:pPr marR="0" indent="0">
              <a:spcBef>
                <a:spcPts val="0"/>
              </a:spcBef>
              <a:spcAft>
                <a:spcPts val="0"/>
              </a:spcAft>
              <a:buNone/>
            </a:pPr>
            <a:r>
              <a:rPr lang="en-US" sz="1700" dirty="0">
                <a:effectLst/>
                <a:ea typeface="Calibri" panose="020F0502020204030204" pitchFamily="34" charset="0"/>
              </a:rPr>
              <a:t>Department of Special Education</a:t>
            </a:r>
            <a:br>
              <a:rPr lang="en-US" sz="1700" dirty="0">
                <a:effectLst/>
                <a:ea typeface="Calibri" panose="020F0502020204030204" pitchFamily="34" charset="0"/>
              </a:rPr>
            </a:br>
            <a:r>
              <a:rPr lang="en-US" sz="1700" dirty="0">
                <a:effectLst/>
                <a:ea typeface="Calibri" panose="020F0502020204030204" pitchFamily="34" charset="0"/>
              </a:rPr>
              <a:t>University of Texas at Austin</a:t>
            </a:r>
          </a:p>
          <a:p>
            <a:pPr marR="0" indent="0">
              <a:spcBef>
                <a:spcPts val="0"/>
              </a:spcBef>
              <a:spcAft>
                <a:spcPts val="0"/>
              </a:spcAft>
              <a:buNone/>
            </a:pPr>
            <a:r>
              <a:rPr lang="en-US" sz="1700" dirty="0">
                <a:effectLst/>
                <a:ea typeface="Calibri" panose="020F0502020204030204" pitchFamily="34" charset="0"/>
              </a:rPr>
              <a:t> </a:t>
            </a:r>
          </a:p>
          <a:p>
            <a:pPr marR="0" indent="0">
              <a:spcBef>
                <a:spcPts val="0"/>
              </a:spcBef>
              <a:spcAft>
                <a:spcPts val="0"/>
              </a:spcAft>
              <a:buNone/>
            </a:pPr>
            <a:r>
              <a:rPr lang="en-US" sz="1700" dirty="0">
                <a:effectLst/>
                <a:ea typeface="Calibri" panose="020F0502020204030204" pitchFamily="34" charset="0"/>
              </a:rPr>
              <a:t>Antentor Hinton, Ph.D.,</a:t>
            </a:r>
            <a:br>
              <a:rPr lang="en-US" sz="1700" dirty="0">
                <a:effectLst/>
                <a:ea typeface="Calibri" panose="020F0502020204030204" pitchFamily="34" charset="0"/>
              </a:rPr>
            </a:br>
            <a:r>
              <a:rPr lang="en-US" sz="1700" dirty="0">
                <a:effectLst/>
                <a:ea typeface="Calibri" panose="020F0502020204030204" pitchFamily="34" charset="0"/>
              </a:rPr>
              <a:t>Assistant Professor,</a:t>
            </a:r>
          </a:p>
          <a:p>
            <a:pPr marR="0" indent="0">
              <a:spcBef>
                <a:spcPts val="0"/>
              </a:spcBef>
              <a:spcAft>
                <a:spcPts val="0"/>
              </a:spcAft>
              <a:buNone/>
            </a:pPr>
            <a:r>
              <a:rPr lang="en-US" sz="1700" dirty="0">
                <a:effectLst/>
                <a:ea typeface="Calibri" panose="020F0502020204030204" pitchFamily="34" charset="0"/>
              </a:rPr>
              <a:t>Department of Molecular Physiology and Biophysics </a:t>
            </a:r>
          </a:p>
          <a:p>
            <a:pPr marR="0" indent="0">
              <a:spcBef>
                <a:spcPts val="0"/>
              </a:spcBef>
              <a:spcAft>
                <a:spcPts val="0"/>
              </a:spcAft>
              <a:buNone/>
            </a:pPr>
            <a:r>
              <a:rPr lang="en-US" sz="1700" dirty="0">
                <a:effectLst/>
                <a:ea typeface="Calibri" panose="020F0502020204030204" pitchFamily="34" charset="0"/>
              </a:rPr>
              <a:t>Vanderbilt University</a:t>
            </a:r>
          </a:p>
          <a:p>
            <a:pPr marR="0" indent="0">
              <a:spcBef>
                <a:spcPts val="0"/>
              </a:spcBef>
              <a:spcAft>
                <a:spcPts val="0"/>
              </a:spcAft>
              <a:buNone/>
            </a:pPr>
            <a:r>
              <a:rPr lang="en-US" sz="1700" b="1" dirty="0">
                <a:effectLst/>
                <a:ea typeface="Calibri" panose="020F0502020204030204" pitchFamily="34" charset="0"/>
              </a:rPr>
              <a:t> </a:t>
            </a:r>
            <a:endParaRPr lang="en-US" sz="1700" dirty="0">
              <a:effectLst/>
              <a:ea typeface="Calibri" panose="020F0502020204030204" pitchFamily="34" charset="0"/>
            </a:endParaRPr>
          </a:p>
          <a:p>
            <a:pPr marR="0" indent="0">
              <a:spcBef>
                <a:spcPts val="0"/>
              </a:spcBef>
              <a:spcAft>
                <a:spcPts val="0"/>
              </a:spcAft>
              <a:buNone/>
            </a:pPr>
            <a:endParaRPr lang="en-US" sz="1700" b="1" dirty="0">
              <a:effectLst/>
              <a:ea typeface="Calibri" panose="020F0502020204030204" pitchFamily="34" charset="0"/>
            </a:endParaRPr>
          </a:p>
          <a:p>
            <a:pPr marR="0" indent="0">
              <a:spcBef>
                <a:spcPts val="0"/>
              </a:spcBef>
              <a:spcAft>
                <a:spcPts val="0"/>
              </a:spcAft>
              <a:buNone/>
            </a:pPr>
            <a:r>
              <a:rPr lang="en-US" sz="1700" b="1" dirty="0">
                <a:effectLst/>
                <a:ea typeface="Calibri" panose="020F0502020204030204" pitchFamily="34" charset="0"/>
              </a:rPr>
              <a:t>Topic of Discussion</a:t>
            </a:r>
            <a:r>
              <a:rPr lang="en-US" sz="1700" dirty="0">
                <a:effectLst/>
                <a:ea typeface="Calibri" panose="020F0502020204030204" pitchFamily="34" charset="0"/>
              </a:rPr>
              <a:t>:</a:t>
            </a:r>
          </a:p>
          <a:p>
            <a:pPr marR="0" indent="0">
              <a:spcBef>
                <a:spcPts val="0"/>
              </a:spcBef>
              <a:spcAft>
                <a:spcPts val="0"/>
              </a:spcAft>
              <a:buNone/>
            </a:pPr>
            <a:endParaRPr lang="en-US" sz="1700" dirty="0">
              <a:effectLst/>
              <a:ea typeface="Calibri" panose="020F0502020204030204" pitchFamily="34" charset="0"/>
            </a:endParaRPr>
          </a:p>
          <a:p>
            <a:pPr marR="0" indent="0">
              <a:spcBef>
                <a:spcPts val="0"/>
              </a:spcBef>
              <a:spcAft>
                <a:spcPts val="0"/>
              </a:spcAft>
              <a:buNone/>
            </a:pPr>
            <a:r>
              <a:rPr lang="en-US" sz="1700" dirty="0">
                <a:effectLst/>
                <a:ea typeface="Calibri" panose="020F0502020204030204" pitchFamily="34" charset="0"/>
              </a:rPr>
              <a:t>Tips for Writing a Competitive Application</a:t>
            </a:r>
          </a:p>
        </p:txBody>
      </p:sp>
      <p:pic>
        <p:nvPicPr>
          <p:cNvPr id="5" name="Picture 4" descr="Graphic of an LRP Ambassador badge&#10;">
            <a:extLst>
              <a:ext uri="{FF2B5EF4-FFF2-40B4-BE49-F238E27FC236}">
                <a16:creationId xmlns:a16="http://schemas.microsoft.com/office/drawing/2014/main" id="{83C491D7-BB6C-43E6-AD3C-6C797AC72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182" y="997072"/>
            <a:ext cx="6019331" cy="4860609"/>
          </a:xfrm>
          <a:prstGeom prst="rect">
            <a:avLst/>
          </a:prstGeom>
          <a:effectLst/>
        </p:spPr>
      </p:pic>
    </p:spTree>
    <p:extLst>
      <p:ext uri="{BB962C8B-B14F-4D97-AF65-F5344CB8AC3E}">
        <p14:creationId xmlns:p14="http://schemas.microsoft.com/office/powerpoint/2010/main" val="166619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D0D6-C299-454E-87E3-3662D73D54B7}"/>
              </a:ext>
            </a:extLst>
          </p:cNvPr>
          <p:cNvSpPr>
            <a:spLocks noGrp="1"/>
          </p:cNvSpPr>
          <p:nvPr>
            <p:ph type="title"/>
          </p:nvPr>
        </p:nvSpPr>
        <p:spPr>
          <a:xfrm>
            <a:off x="838200" y="365125"/>
            <a:ext cx="10515600" cy="1015507"/>
          </a:xfrm>
        </p:spPr>
        <p:txBody>
          <a:bodyPr>
            <a:noAutofit/>
          </a:bodyPr>
          <a:lstStyle/>
          <a:p>
            <a:r>
              <a:rPr lang="en-US" dirty="0">
                <a:latin typeface="Arial" panose="020B0604020202020204" pitchFamily="34" charset="0"/>
                <a:cs typeface="Arial" panose="020B0604020202020204" pitchFamily="34" charset="0"/>
              </a:rPr>
              <a:t>Role of LRPs as an Important Career Path and Funding Option</a:t>
            </a:r>
            <a:endParaRPr lang="en-US" dirty="0"/>
          </a:p>
        </p:txBody>
      </p:sp>
      <p:sp>
        <p:nvSpPr>
          <p:cNvPr id="4" name="Pentagon 32">
            <a:extLst>
              <a:ext uri="{FF2B5EF4-FFF2-40B4-BE49-F238E27FC236}">
                <a16:creationId xmlns:a16="http://schemas.microsoft.com/office/drawing/2014/main" id="{A65F529A-357F-4564-937A-72CBAFC543EE}"/>
              </a:ext>
            </a:extLst>
          </p:cNvPr>
          <p:cNvSpPr/>
          <p:nvPr/>
        </p:nvSpPr>
        <p:spPr>
          <a:xfrm>
            <a:off x="1603410" y="1753136"/>
            <a:ext cx="2206590" cy="1218664"/>
          </a:xfrm>
          <a:prstGeom prst="homePlate">
            <a:avLst/>
          </a:prstGeom>
          <a:gradFill>
            <a:gsLst>
              <a:gs pos="100000">
                <a:schemeClr val="accent1">
                  <a:alpha val="0"/>
                  <a:lumMod val="0"/>
                  <a:lumOff val="100000"/>
                </a:schemeClr>
              </a:gs>
              <a:gs pos="53000">
                <a:srgbClr val="5BC1FF"/>
              </a:gs>
            </a:gsLst>
            <a:lin ang="10800000" scaled="0"/>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lgn="ctr">
              <a:defRPr/>
            </a:pPr>
            <a:r>
              <a:rPr lang="en-US" sz="1400" b="1" dirty="0">
                <a:solidFill>
                  <a:srgbClr val="44546A">
                    <a:lumMod val="50000"/>
                  </a:srgbClr>
                </a:solidFill>
                <a:latin typeface="Arial" panose="020B0604020202020204" pitchFamily="34" charset="0"/>
                <a:cs typeface="Arial" panose="020B0604020202020204" pitchFamily="34" charset="0"/>
              </a:rPr>
              <a:t>Graduate/</a:t>
            </a:r>
            <a:r>
              <a:rPr lang="en-US" sz="1400" b="1" dirty="0" err="1">
                <a:solidFill>
                  <a:srgbClr val="44546A">
                    <a:lumMod val="50000"/>
                  </a:srgbClr>
                </a:solidFill>
                <a:latin typeface="Arial" panose="020B0604020202020204" pitchFamily="34" charset="0"/>
                <a:cs typeface="Arial" panose="020B0604020202020204" pitchFamily="34" charset="0"/>
              </a:rPr>
              <a:t>ClinicalTraining</a:t>
            </a:r>
            <a:endParaRPr lang="en-US" sz="1400" b="1" dirty="0">
              <a:solidFill>
                <a:srgbClr val="44546A">
                  <a:lumMod val="50000"/>
                </a:srgbClr>
              </a:solidFill>
              <a:latin typeface="Arial" panose="020B0604020202020204" pitchFamily="34" charset="0"/>
              <a:cs typeface="Arial" panose="020B0604020202020204" pitchFamily="34" charset="0"/>
            </a:endParaRPr>
          </a:p>
        </p:txBody>
      </p:sp>
      <p:sp>
        <p:nvSpPr>
          <p:cNvPr id="10" name="Chevron 31">
            <a:extLst>
              <a:ext uri="{FF2B5EF4-FFF2-40B4-BE49-F238E27FC236}">
                <a16:creationId xmlns:a16="http://schemas.microsoft.com/office/drawing/2014/main" id="{EB29E8AD-91C7-46D7-84F4-1EDDA9C48A1D}"/>
              </a:ext>
            </a:extLst>
          </p:cNvPr>
          <p:cNvSpPr/>
          <p:nvPr/>
        </p:nvSpPr>
        <p:spPr>
          <a:xfrm>
            <a:off x="3269490" y="1781712"/>
            <a:ext cx="3512311" cy="1190089"/>
          </a:xfrm>
          <a:prstGeom prst="chevron">
            <a:avLst/>
          </a:prstGeom>
          <a:solidFill>
            <a:srgbClr val="8AD9E6"/>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44546A">
                    <a:lumMod val="50000"/>
                  </a:srgbClr>
                </a:solidFill>
                <a:latin typeface="Arial" panose="020B0604020202020204" pitchFamily="34" charset="0"/>
                <a:cs typeface="Arial" panose="020B0604020202020204" pitchFamily="34" charset="0"/>
              </a:rPr>
              <a:t>Postdoctoral Training/</a:t>
            </a:r>
            <a:br>
              <a:rPr lang="en-US" sz="1400" b="1" dirty="0">
                <a:solidFill>
                  <a:srgbClr val="44546A">
                    <a:lumMod val="50000"/>
                  </a:srgbClr>
                </a:solidFill>
                <a:latin typeface="Arial" panose="020B0604020202020204" pitchFamily="34" charset="0"/>
                <a:cs typeface="Arial" panose="020B0604020202020204" pitchFamily="34" charset="0"/>
              </a:rPr>
            </a:br>
            <a:r>
              <a:rPr lang="en-US" sz="1400" b="1" dirty="0">
                <a:solidFill>
                  <a:srgbClr val="44546A">
                    <a:lumMod val="50000"/>
                  </a:srgbClr>
                </a:solidFill>
                <a:latin typeface="Arial" panose="020B0604020202020204" pitchFamily="34" charset="0"/>
                <a:cs typeface="Arial" panose="020B0604020202020204" pitchFamily="34" charset="0"/>
              </a:rPr>
              <a:t>Clinical Residency</a:t>
            </a:r>
          </a:p>
        </p:txBody>
      </p:sp>
      <p:sp>
        <p:nvSpPr>
          <p:cNvPr id="9" name="Chevron 24">
            <a:extLst>
              <a:ext uri="{FF2B5EF4-FFF2-40B4-BE49-F238E27FC236}">
                <a16:creationId xmlns:a16="http://schemas.microsoft.com/office/drawing/2014/main" id="{CBB10306-38F3-48C1-A323-B3960A4CD904}"/>
              </a:ext>
            </a:extLst>
          </p:cNvPr>
          <p:cNvSpPr/>
          <p:nvPr/>
        </p:nvSpPr>
        <p:spPr>
          <a:xfrm>
            <a:off x="6232074" y="1783755"/>
            <a:ext cx="2492826" cy="1190089"/>
          </a:xfrm>
          <a:prstGeom prst="chevron">
            <a:avLst/>
          </a:prstGeom>
          <a:solidFill>
            <a:srgbClr val="9D76C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Arial" panose="020B0604020202020204" pitchFamily="34" charset="0"/>
                <a:cs typeface="Arial" panose="020B0604020202020204" pitchFamily="34" charset="0"/>
              </a:rPr>
              <a:t>Early Research Career</a:t>
            </a:r>
          </a:p>
        </p:txBody>
      </p:sp>
      <p:sp>
        <p:nvSpPr>
          <p:cNvPr id="8" name="Chevron 23">
            <a:extLst>
              <a:ext uri="{FF2B5EF4-FFF2-40B4-BE49-F238E27FC236}">
                <a16:creationId xmlns:a16="http://schemas.microsoft.com/office/drawing/2014/main" id="{14D7FD29-BA89-470F-8496-5106F75C5306}"/>
              </a:ext>
            </a:extLst>
          </p:cNvPr>
          <p:cNvSpPr/>
          <p:nvPr/>
        </p:nvSpPr>
        <p:spPr>
          <a:xfrm>
            <a:off x="8175174" y="1781711"/>
            <a:ext cx="2492826" cy="1190089"/>
          </a:xfrm>
          <a:prstGeom prst="chevron">
            <a:avLst/>
          </a:prstGeom>
          <a:solidFill>
            <a:srgbClr val="B14641"/>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Arial" panose="020B0604020202020204" pitchFamily="34" charset="0"/>
                <a:cs typeface="Arial" panose="020B0604020202020204" pitchFamily="34" charset="0"/>
              </a:rPr>
              <a:t>Established Investigator</a:t>
            </a:r>
          </a:p>
        </p:txBody>
      </p:sp>
      <p:sp>
        <p:nvSpPr>
          <p:cNvPr id="15" name="Chevron 31">
            <a:extLst>
              <a:ext uri="{FF2B5EF4-FFF2-40B4-BE49-F238E27FC236}">
                <a16:creationId xmlns:a16="http://schemas.microsoft.com/office/drawing/2014/main" id="{EBA083EB-F4BF-4D53-A5FA-881C87325C67}"/>
              </a:ext>
            </a:extLst>
          </p:cNvPr>
          <p:cNvSpPr/>
          <p:nvPr/>
        </p:nvSpPr>
        <p:spPr>
          <a:xfrm>
            <a:off x="1834097" y="3007256"/>
            <a:ext cx="1359192" cy="540002"/>
          </a:xfrm>
          <a:prstGeom prst="chevron">
            <a:avLst/>
          </a:prstGeom>
          <a:solidFill>
            <a:srgbClr val="89DBFF"/>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rgbClr val="44546A">
                    <a:lumMod val="50000"/>
                  </a:srgbClr>
                </a:solidFill>
                <a:latin typeface="Arial" panose="020B0604020202020204" pitchFamily="34" charset="0"/>
                <a:cs typeface="Arial" panose="020B0604020202020204" pitchFamily="34" charset="0"/>
              </a:rPr>
              <a:t>T32, T35</a:t>
            </a:r>
          </a:p>
        </p:txBody>
      </p:sp>
      <p:sp>
        <p:nvSpPr>
          <p:cNvPr id="18" name="Chevron 31">
            <a:extLst>
              <a:ext uri="{FF2B5EF4-FFF2-40B4-BE49-F238E27FC236}">
                <a16:creationId xmlns:a16="http://schemas.microsoft.com/office/drawing/2014/main" id="{E2D8B918-7C96-4ACF-86D0-E367BD6AB177}"/>
              </a:ext>
            </a:extLst>
          </p:cNvPr>
          <p:cNvSpPr/>
          <p:nvPr/>
        </p:nvSpPr>
        <p:spPr>
          <a:xfrm>
            <a:off x="2977097" y="3024913"/>
            <a:ext cx="1218724" cy="540002"/>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rgbClr val="44546A">
                    <a:lumMod val="50000"/>
                  </a:srgbClr>
                </a:solidFill>
                <a:latin typeface="Arial" panose="020B0604020202020204" pitchFamily="34" charset="0"/>
                <a:cs typeface="Arial" panose="020B0604020202020204" pitchFamily="34" charset="0"/>
              </a:rPr>
              <a:t>T32</a:t>
            </a:r>
          </a:p>
          <a:p>
            <a:pPr algn="r">
              <a:defRPr/>
            </a:pPr>
            <a:endParaRPr lang="en-US" sz="1200" b="1" dirty="0">
              <a:solidFill>
                <a:srgbClr val="44546A">
                  <a:lumMod val="50000"/>
                </a:srgbClr>
              </a:solidFill>
              <a:latin typeface="Arial" panose="020B0604020202020204" pitchFamily="34" charset="0"/>
              <a:cs typeface="Arial" panose="020B0604020202020204" pitchFamily="34" charset="0"/>
            </a:endParaRPr>
          </a:p>
        </p:txBody>
      </p:sp>
      <p:sp>
        <p:nvSpPr>
          <p:cNvPr id="11" name="Chevron 31">
            <a:extLst>
              <a:ext uri="{FF2B5EF4-FFF2-40B4-BE49-F238E27FC236}">
                <a16:creationId xmlns:a16="http://schemas.microsoft.com/office/drawing/2014/main" id="{F5F485BB-60A1-4A7B-85F6-70175DC1771F}"/>
              </a:ext>
            </a:extLst>
          </p:cNvPr>
          <p:cNvSpPr/>
          <p:nvPr/>
        </p:nvSpPr>
        <p:spPr>
          <a:xfrm>
            <a:off x="3987022" y="3023753"/>
            <a:ext cx="2514600" cy="531355"/>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lang="en-US" sz="1200" b="1" dirty="0">
              <a:solidFill>
                <a:srgbClr val="44546A">
                  <a:lumMod val="50000"/>
                </a:srgbClr>
              </a:solidFill>
              <a:latin typeface="Arial" panose="020B0604020202020204" pitchFamily="34" charset="0"/>
              <a:cs typeface="Arial" panose="020B0604020202020204" pitchFamily="34" charset="0"/>
            </a:endParaRPr>
          </a:p>
          <a:p>
            <a:pPr algn="r">
              <a:defRPr/>
            </a:pPr>
            <a:r>
              <a:rPr lang="en-US" sz="1200" b="1" dirty="0">
                <a:solidFill>
                  <a:srgbClr val="44546A">
                    <a:lumMod val="50000"/>
                  </a:srgbClr>
                </a:solidFill>
                <a:latin typeface="Arial" panose="020B0604020202020204" pitchFamily="34" charset="0"/>
                <a:cs typeface="Arial" panose="020B0604020202020204" pitchFamily="34" charset="0"/>
              </a:rPr>
              <a:t>K01, K07, </a:t>
            </a:r>
            <a:r>
              <a:rPr lang="en-US" sz="1200" b="1" dirty="0">
                <a:solidFill>
                  <a:schemeClr val="tx2"/>
                </a:solidFill>
                <a:latin typeface="Arial" panose="020B0604020202020204" pitchFamily="34" charset="0"/>
                <a:cs typeface="Arial" panose="020B0604020202020204" pitchFamily="34" charset="0"/>
              </a:rPr>
              <a:t>K25 K12, KL2</a:t>
            </a:r>
          </a:p>
          <a:p>
            <a:pPr algn="r">
              <a:defRPr/>
            </a:pPr>
            <a:endParaRPr lang="en-US" sz="1200" b="1" dirty="0">
              <a:solidFill>
                <a:srgbClr val="44546A">
                  <a:lumMod val="50000"/>
                </a:srgbClr>
              </a:solidFill>
              <a:latin typeface="Arial" panose="020B0604020202020204" pitchFamily="34" charset="0"/>
              <a:cs typeface="Arial" panose="020B0604020202020204" pitchFamily="34" charset="0"/>
            </a:endParaRPr>
          </a:p>
        </p:txBody>
      </p:sp>
      <p:sp>
        <p:nvSpPr>
          <p:cNvPr id="13" name="Chevron 31">
            <a:extLst>
              <a:ext uri="{FF2B5EF4-FFF2-40B4-BE49-F238E27FC236}">
                <a16:creationId xmlns:a16="http://schemas.microsoft.com/office/drawing/2014/main" id="{8A6A7E11-9CB8-484C-8B4F-0845E3B346BF}"/>
              </a:ext>
            </a:extLst>
          </p:cNvPr>
          <p:cNvSpPr/>
          <p:nvPr/>
        </p:nvSpPr>
        <p:spPr>
          <a:xfrm>
            <a:off x="6319350" y="3032350"/>
            <a:ext cx="1343360" cy="504818"/>
          </a:xfrm>
          <a:prstGeom prst="chevron">
            <a:avLst/>
          </a:prstGeom>
          <a:solidFill>
            <a:srgbClr val="B48EE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endParaRPr lang="en-US" sz="1200" b="1" dirty="0">
              <a:solidFill>
                <a:prstClr val="white"/>
              </a:solidFill>
              <a:latin typeface="Arial" panose="020B0604020202020204" pitchFamily="34" charset="0"/>
              <a:cs typeface="Arial" panose="020B0604020202020204" pitchFamily="34" charset="0"/>
            </a:endParaRPr>
          </a:p>
          <a:p>
            <a:pPr algn="r">
              <a:defRPr/>
            </a:pPr>
            <a:r>
              <a:rPr lang="en-US" sz="1200" b="1" dirty="0">
                <a:solidFill>
                  <a:schemeClr val="tx1"/>
                </a:solidFill>
                <a:latin typeface="Arial" panose="020B0604020202020204" pitchFamily="34" charset="0"/>
                <a:cs typeface="Arial" panose="020B0604020202020204" pitchFamily="34" charset="0"/>
              </a:rPr>
              <a:t>K08,K23, K12, KL2</a:t>
            </a:r>
          </a:p>
          <a:p>
            <a:pPr algn="r">
              <a:defRPr/>
            </a:pPr>
            <a:endParaRPr lang="en-US" sz="1200" b="1" dirty="0">
              <a:solidFill>
                <a:prstClr val="white"/>
              </a:solidFill>
              <a:latin typeface="Arial" panose="020B0604020202020204" pitchFamily="34" charset="0"/>
              <a:cs typeface="Arial" panose="020B0604020202020204" pitchFamily="34" charset="0"/>
            </a:endParaRPr>
          </a:p>
        </p:txBody>
      </p:sp>
      <p:sp>
        <p:nvSpPr>
          <p:cNvPr id="20" name="Chevron 31">
            <a:extLst>
              <a:ext uri="{FF2B5EF4-FFF2-40B4-BE49-F238E27FC236}">
                <a16:creationId xmlns:a16="http://schemas.microsoft.com/office/drawing/2014/main" id="{B1928EB2-8A89-40B5-AC76-E240F62A54D1}"/>
              </a:ext>
            </a:extLst>
          </p:cNvPr>
          <p:cNvSpPr/>
          <p:nvPr/>
        </p:nvSpPr>
        <p:spPr>
          <a:xfrm>
            <a:off x="7445683" y="3033814"/>
            <a:ext cx="1415143" cy="513445"/>
          </a:xfrm>
          <a:prstGeom prst="chevron">
            <a:avLst/>
          </a:prstGeom>
          <a:gradFill>
            <a:gsLst>
              <a:gs pos="19000">
                <a:srgbClr val="B48EE0"/>
              </a:gs>
              <a:gs pos="80000">
                <a:srgbClr val="CC615D"/>
              </a:gs>
            </a:gsLst>
            <a:lin ang="0" scaled="1"/>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chemeClr val="tx1"/>
                </a:solidFill>
                <a:latin typeface="Arial" panose="020B0604020202020204" pitchFamily="34" charset="0"/>
                <a:cs typeface="Arial" panose="020B0604020202020204" pitchFamily="34" charset="0"/>
              </a:rPr>
              <a:t>R03, R21, R01, R35</a:t>
            </a:r>
          </a:p>
        </p:txBody>
      </p:sp>
      <p:sp>
        <p:nvSpPr>
          <p:cNvPr id="21" name="Chevron 31">
            <a:extLst>
              <a:ext uri="{FF2B5EF4-FFF2-40B4-BE49-F238E27FC236}">
                <a16:creationId xmlns:a16="http://schemas.microsoft.com/office/drawing/2014/main" id="{B6156444-4EAB-441F-ABD1-E66FEA471C46}"/>
              </a:ext>
            </a:extLst>
          </p:cNvPr>
          <p:cNvSpPr/>
          <p:nvPr/>
        </p:nvSpPr>
        <p:spPr>
          <a:xfrm>
            <a:off x="8670324" y="3024810"/>
            <a:ext cx="1620444" cy="534074"/>
          </a:xfrm>
          <a:prstGeom prst="chevron">
            <a:avLst/>
          </a:prstGeom>
          <a:solidFill>
            <a:srgbClr val="CC615D"/>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chemeClr val="tx1"/>
                </a:solidFill>
                <a:latin typeface="Arial" panose="020B0604020202020204" pitchFamily="34" charset="0"/>
                <a:cs typeface="Arial" panose="020B0604020202020204" pitchFamily="34" charset="0"/>
              </a:rPr>
              <a:t>R01, R35, P01, P50</a:t>
            </a:r>
          </a:p>
        </p:txBody>
      </p:sp>
      <p:sp>
        <p:nvSpPr>
          <p:cNvPr id="14" name="Chevron 31">
            <a:extLst>
              <a:ext uri="{FF2B5EF4-FFF2-40B4-BE49-F238E27FC236}">
                <a16:creationId xmlns:a16="http://schemas.microsoft.com/office/drawing/2014/main" id="{4D480F30-5FCD-48E0-B5D2-F8BD058A09C5}"/>
              </a:ext>
            </a:extLst>
          </p:cNvPr>
          <p:cNvSpPr/>
          <p:nvPr/>
        </p:nvSpPr>
        <p:spPr>
          <a:xfrm>
            <a:off x="2231923" y="3589656"/>
            <a:ext cx="1359192" cy="505195"/>
          </a:xfrm>
          <a:prstGeom prst="chevron">
            <a:avLst/>
          </a:prstGeom>
          <a:solidFill>
            <a:srgbClr val="89DBFF"/>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rgbClr val="44546A">
                    <a:lumMod val="50000"/>
                  </a:srgbClr>
                </a:solidFill>
                <a:latin typeface="Arial" panose="020B0604020202020204" pitchFamily="34" charset="0"/>
                <a:cs typeface="Arial" panose="020B0604020202020204" pitchFamily="34" charset="0"/>
              </a:rPr>
              <a:t>F30, F31</a:t>
            </a:r>
          </a:p>
        </p:txBody>
      </p:sp>
      <p:sp>
        <p:nvSpPr>
          <p:cNvPr id="17" name="Chevron 31">
            <a:extLst>
              <a:ext uri="{FF2B5EF4-FFF2-40B4-BE49-F238E27FC236}">
                <a16:creationId xmlns:a16="http://schemas.microsoft.com/office/drawing/2014/main" id="{64340CAA-DDC3-42B4-A97E-5C9ECD0FFF2E}"/>
              </a:ext>
            </a:extLst>
          </p:cNvPr>
          <p:cNvSpPr/>
          <p:nvPr/>
        </p:nvSpPr>
        <p:spPr>
          <a:xfrm>
            <a:off x="3401885" y="3597941"/>
            <a:ext cx="1036375" cy="496911"/>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rgbClr val="44546A">
                    <a:lumMod val="50000"/>
                  </a:srgbClr>
                </a:solidFill>
                <a:latin typeface="Arial" panose="020B0604020202020204" pitchFamily="34" charset="0"/>
                <a:cs typeface="Arial" panose="020B0604020202020204" pitchFamily="34" charset="0"/>
              </a:rPr>
              <a:t>F32</a:t>
            </a:r>
          </a:p>
        </p:txBody>
      </p:sp>
      <p:sp>
        <p:nvSpPr>
          <p:cNvPr id="19" name="Chevron 31">
            <a:extLst>
              <a:ext uri="{FF2B5EF4-FFF2-40B4-BE49-F238E27FC236}">
                <a16:creationId xmlns:a16="http://schemas.microsoft.com/office/drawing/2014/main" id="{D9A10CA5-0A13-4643-8FD6-7E762468A0EF}"/>
              </a:ext>
            </a:extLst>
          </p:cNvPr>
          <p:cNvSpPr/>
          <p:nvPr/>
        </p:nvSpPr>
        <p:spPr>
          <a:xfrm>
            <a:off x="4272497" y="3587503"/>
            <a:ext cx="1667120" cy="496911"/>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rgbClr val="44546A">
                    <a:lumMod val="50000"/>
                  </a:srgbClr>
                </a:solidFill>
                <a:latin typeface="Arial" panose="020B0604020202020204" pitchFamily="34" charset="0"/>
                <a:cs typeface="Arial" panose="020B0604020202020204" pitchFamily="34" charset="0"/>
              </a:rPr>
              <a:t>R38, (K38)</a:t>
            </a:r>
          </a:p>
          <a:p>
            <a:pPr algn="r">
              <a:defRPr/>
            </a:pPr>
            <a:r>
              <a:rPr lang="en-US" sz="1200" b="1" dirty="0">
                <a:solidFill>
                  <a:srgbClr val="44546A">
                    <a:lumMod val="50000"/>
                  </a:srgbClr>
                </a:solidFill>
                <a:latin typeface="Arial" panose="020B0604020202020204" pitchFamily="34" charset="0"/>
                <a:cs typeface="Arial" panose="020B0604020202020204" pitchFamily="34" charset="0"/>
              </a:rPr>
              <a:t>R25, K12</a:t>
            </a:r>
          </a:p>
        </p:txBody>
      </p:sp>
      <p:sp>
        <p:nvSpPr>
          <p:cNvPr id="12" name="Chevron 31">
            <a:extLst>
              <a:ext uri="{FF2B5EF4-FFF2-40B4-BE49-F238E27FC236}">
                <a16:creationId xmlns:a16="http://schemas.microsoft.com/office/drawing/2014/main" id="{0713EC14-6C85-4CC5-8DB0-10560B227DED}"/>
              </a:ext>
            </a:extLst>
          </p:cNvPr>
          <p:cNvSpPr/>
          <p:nvPr/>
        </p:nvSpPr>
        <p:spPr>
          <a:xfrm>
            <a:off x="5748537" y="3578426"/>
            <a:ext cx="1343360" cy="496911"/>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rgbClr val="44546A">
                    <a:lumMod val="50000"/>
                  </a:srgbClr>
                </a:solidFill>
                <a:latin typeface="Arial" panose="020B0604020202020204" pitchFamily="34" charset="0"/>
                <a:cs typeface="Arial" panose="020B0604020202020204" pitchFamily="34" charset="0"/>
              </a:rPr>
              <a:t>K22,K99</a:t>
            </a:r>
          </a:p>
        </p:txBody>
      </p:sp>
      <p:sp>
        <p:nvSpPr>
          <p:cNvPr id="5" name="Chevron 31">
            <a:extLst>
              <a:ext uri="{FF2B5EF4-FFF2-40B4-BE49-F238E27FC236}">
                <a16:creationId xmlns:a16="http://schemas.microsoft.com/office/drawing/2014/main" id="{B2670A19-C76A-4D4A-A641-9DE0F2F2DA8A}"/>
              </a:ext>
            </a:extLst>
          </p:cNvPr>
          <p:cNvSpPr/>
          <p:nvPr/>
        </p:nvSpPr>
        <p:spPr>
          <a:xfrm>
            <a:off x="6895955" y="3580132"/>
            <a:ext cx="1415143" cy="481199"/>
          </a:xfrm>
          <a:prstGeom prst="chevron">
            <a:avLst/>
          </a:prstGeom>
          <a:solidFill>
            <a:srgbClr val="B48EE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chemeClr val="tx1"/>
                </a:solidFill>
                <a:latin typeface="Arial" panose="020B0604020202020204" pitchFamily="34" charset="0"/>
                <a:cs typeface="Arial" panose="020B0604020202020204" pitchFamily="34" charset="0"/>
              </a:rPr>
              <a:t>K22, R00</a:t>
            </a:r>
          </a:p>
        </p:txBody>
      </p:sp>
      <p:sp>
        <p:nvSpPr>
          <p:cNvPr id="22" name="Chevron 31">
            <a:extLst>
              <a:ext uri="{FF2B5EF4-FFF2-40B4-BE49-F238E27FC236}">
                <a16:creationId xmlns:a16="http://schemas.microsoft.com/office/drawing/2014/main" id="{9456336F-CC04-4078-AF03-F6E98C00978A}"/>
              </a:ext>
            </a:extLst>
          </p:cNvPr>
          <p:cNvSpPr/>
          <p:nvPr/>
        </p:nvSpPr>
        <p:spPr>
          <a:xfrm>
            <a:off x="8147956" y="3581372"/>
            <a:ext cx="1147416" cy="479959"/>
          </a:xfrm>
          <a:prstGeom prst="chevron">
            <a:avLst/>
          </a:prstGeom>
          <a:solidFill>
            <a:srgbClr val="CC615D"/>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b="1" dirty="0">
                <a:solidFill>
                  <a:schemeClr val="tx1"/>
                </a:solidFill>
                <a:latin typeface="Arial" panose="020B0604020202020204" pitchFamily="34" charset="0"/>
                <a:cs typeface="Arial" panose="020B0604020202020204" pitchFamily="34" charset="0"/>
              </a:rPr>
              <a:t>K02, </a:t>
            </a:r>
            <a:br>
              <a:rPr lang="en-US" sz="1200" b="1" dirty="0">
                <a:solidFill>
                  <a:schemeClr val="tx1"/>
                </a:solidFill>
                <a:latin typeface="Arial" panose="020B0604020202020204" pitchFamily="34" charset="0"/>
                <a:cs typeface="Arial" panose="020B0604020202020204" pitchFamily="34" charset="0"/>
              </a:rPr>
            </a:br>
            <a:r>
              <a:rPr lang="en-US" sz="1200" b="1" dirty="0">
                <a:solidFill>
                  <a:schemeClr val="tx1"/>
                </a:solidFill>
                <a:latin typeface="Arial" panose="020B0604020202020204" pitchFamily="34" charset="0"/>
                <a:cs typeface="Arial" panose="020B0604020202020204" pitchFamily="34" charset="0"/>
              </a:rPr>
              <a:t>K24</a:t>
            </a:r>
          </a:p>
        </p:txBody>
      </p:sp>
      <p:sp>
        <p:nvSpPr>
          <p:cNvPr id="6" name="Chevron 11">
            <a:extLst>
              <a:ext uri="{FF2B5EF4-FFF2-40B4-BE49-F238E27FC236}">
                <a16:creationId xmlns:a16="http://schemas.microsoft.com/office/drawing/2014/main" id="{2DBC0EFB-97C7-46FB-904D-67CBB456E8AA}"/>
              </a:ext>
            </a:extLst>
          </p:cNvPr>
          <p:cNvSpPr/>
          <p:nvPr/>
        </p:nvSpPr>
        <p:spPr>
          <a:xfrm>
            <a:off x="3193290" y="4143376"/>
            <a:ext cx="4757057" cy="699697"/>
          </a:xfrm>
          <a:prstGeom prst="chevron">
            <a:avLst>
              <a:gd name="adj" fmla="val 43254"/>
            </a:avLst>
          </a:prstGeom>
          <a:solidFill>
            <a:srgbClr val="FFC00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a:solidFill>
                  <a:schemeClr val="tx1"/>
                </a:solidFill>
                <a:latin typeface="Arial" panose="020B0604020202020204" pitchFamily="34" charset="0"/>
                <a:cs typeface="Arial" panose="020B0604020202020204" pitchFamily="34" charset="0"/>
              </a:rPr>
              <a:t>Loan Repayment Programs</a:t>
            </a:r>
          </a:p>
        </p:txBody>
      </p:sp>
      <p:sp>
        <p:nvSpPr>
          <p:cNvPr id="7" name="Chevron 12">
            <a:extLst>
              <a:ext uri="{FF2B5EF4-FFF2-40B4-BE49-F238E27FC236}">
                <a16:creationId xmlns:a16="http://schemas.microsoft.com/office/drawing/2014/main" id="{64127082-68B7-48E2-9685-52A3FE05EF39}"/>
              </a:ext>
            </a:extLst>
          </p:cNvPr>
          <p:cNvSpPr/>
          <p:nvPr/>
        </p:nvSpPr>
        <p:spPr>
          <a:xfrm>
            <a:off x="2270024" y="4929002"/>
            <a:ext cx="5709557" cy="481199"/>
          </a:xfrm>
          <a:prstGeom prst="chevron">
            <a:avLst>
              <a:gd name="adj" fmla="val 42917"/>
            </a:avLst>
          </a:prstGeom>
          <a:solidFill>
            <a:srgbClr val="D0CF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350" b="1" dirty="0">
                <a:solidFill>
                  <a:srgbClr val="000000">
                    <a:lumMod val="65000"/>
                    <a:lumOff val="35000"/>
                  </a:srgbClr>
                </a:solidFill>
                <a:latin typeface="Arial" panose="020B0604020202020204" pitchFamily="34" charset="0"/>
                <a:cs typeface="Arial" panose="020B0604020202020204" pitchFamily="34" charset="0"/>
              </a:rPr>
              <a:t>Diversity Supplements</a:t>
            </a:r>
          </a:p>
        </p:txBody>
      </p:sp>
      <p:sp>
        <p:nvSpPr>
          <p:cNvPr id="16" name="Chevron 12">
            <a:extLst>
              <a:ext uri="{FF2B5EF4-FFF2-40B4-BE49-F238E27FC236}">
                <a16:creationId xmlns:a16="http://schemas.microsoft.com/office/drawing/2014/main" id="{9AD03D09-AB15-430D-AA15-BF44A267CE27}"/>
              </a:ext>
            </a:extLst>
          </p:cNvPr>
          <p:cNvSpPr/>
          <p:nvPr/>
        </p:nvSpPr>
        <p:spPr>
          <a:xfrm>
            <a:off x="6177497" y="5430156"/>
            <a:ext cx="3705304" cy="513444"/>
          </a:xfrm>
          <a:prstGeom prst="chevron">
            <a:avLst>
              <a:gd name="adj" fmla="val 42917"/>
            </a:avLst>
          </a:prstGeom>
          <a:solidFill>
            <a:srgbClr val="D0CF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350" b="1" dirty="0">
                <a:solidFill>
                  <a:srgbClr val="000000">
                    <a:lumMod val="65000"/>
                    <a:lumOff val="35000"/>
                  </a:srgbClr>
                </a:solidFill>
                <a:latin typeface="Arial" panose="020B0604020202020204" pitchFamily="34" charset="0"/>
                <a:cs typeface="Arial" panose="020B0604020202020204" pitchFamily="34" charset="0"/>
              </a:rPr>
              <a:t>Re-Entry Supplements</a:t>
            </a:r>
          </a:p>
        </p:txBody>
      </p:sp>
      <p:sp>
        <p:nvSpPr>
          <p:cNvPr id="23" name="Rectangle 22">
            <a:extLst>
              <a:ext uri="{FF2B5EF4-FFF2-40B4-BE49-F238E27FC236}">
                <a16:creationId xmlns:a16="http://schemas.microsoft.com/office/drawing/2014/main" id="{39898928-4DAB-48DF-9A46-30057951BC73}"/>
              </a:ext>
            </a:extLst>
          </p:cNvPr>
          <p:cNvSpPr/>
          <p:nvPr/>
        </p:nvSpPr>
        <p:spPr>
          <a:xfrm>
            <a:off x="9081737" y="6078360"/>
            <a:ext cx="2911162" cy="346249"/>
          </a:xfrm>
          <a:prstGeom prst="rect">
            <a:avLst/>
          </a:prstGeom>
          <a:solidFill>
            <a:schemeClr val="bg1">
              <a:lumMod val="95000"/>
            </a:schemeClr>
          </a:solidFill>
        </p:spPr>
        <p:txBody>
          <a:bodyPr wrap="square" tIns="68580" bIns="68580">
            <a:spAutoFit/>
          </a:bodyPr>
          <a:lstStyle/>
          <a:p>
            <a:pPr algn="ctr" eaLnBrk="0" hangingPunct="0">
              <a:lnSpc>
                <a:spcPct val="90000"/>
              </a:lnSpc>
              <a:buClr>
                <a:srgbClr val="FF9966"/>
              </a:buClr>
              <a:defRPr/>
            </a:pPr>
            <a:r>
              <a:rPr lang="en-US" sz="1500" b="1" dirty="0">
                <a:solidFill>
                  <a:srgbClr val="000000"/>
                </a:solidFill>
                <a:latin typeface="Calibri" panose="020F0502020204030204"/>
                <a:hlinkClick r:id="rId4"/>
              </a:rPr>
              <a:t>https://researchtraining.nih.gov</a:t>
            </a:r>
            <a:endParaRPr lang="en-US" sz="1500" b="1" dirty="0">
              <a:solidFill>
                <a:srgbClr val="44546A"/>
              </a:solidFill>
              <a:latin typeface="Calibri" panose="020F0502020204030204"/>
            </a:endParaRPr>
          </a:p>
        </p:txBody>
      </p:sp>
    </p:spTree>
    <p:custDataLst>
      <p:tags r:id="rId1"/>
    </p:custDataLst>
    <p:extLst>
      <p:ext uri="{BB962C8B-B14F-4D97-AF65-F5344CB8AC3E}">
        <p14:creationId xmlns:p14="http://schemas.microsoft.com/office/powerpoint/2010/main" val="163298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172D-19A2-40F8-98B2-4B21D87EA166}"/>
              </a:ext>
            </a:extLst>
          </p:cNvPr>
          <p:cNvSpPr>
            <a:spLocks noGrp="1"/>
          </p:cNvSpPr>
          <p:nvPr>
            <p:ph type="title"/>
          </p:nvPr>
        </p:nvSpPr>
        <p:spPr/>
        <p:txBody>
          <a:bodyPr/>
          <a:lstStyle/>
          <a:p>
            <a:r>
              <a:rPr lang="en-US" dirty="0"/>
              <a:t>About the NIH LRPs</a:t>
            </a:r>
          </a:p>
        </p:txBody>
      </p:sp>
      <p:sp>
        <p:nvSpPr>
          <p:cNvPr id="4" name="Text Box 9">
            <a:extLst>
              <a:ext uri="{FF2B5EF4-FFF2-40B4-BE49-F238E27FC236}">
                <a16:creationId xmlns:a16="http://schemas.microsoft.com/office/drawing/2014/main" id="{1C4D7765-68C4-4D94-AF10-F48DB2802897}"/>
              </a:ext>
            </a:extLst>
          </p:cNvPr>
          <p:cNvSpPr txBox="1">
            <a:spLocks noChangeArrowheads="1"/>
          </p:cNvSpPr>
          <p:nvPr/>
        </p:nvSpPr>
        <p:spPr bwMode="auto">
          <a:xfrm>
            <a:off x="886968" y="765756"/>
            <a:ext cx="10439400" cy="1292662"/>
          </a:xfrm>
          <a:prstGeom prst="rect">
            <a:avLst/>
          </a:prstGeom>
          <a:noFill/>
          <a:ln w="9525">
            <a:noFill/>
            <a:miter lim="800000"/>
            <a:headEnd/>
            <a:tailEnd/>
          </a:ln>
        </p:spPr>
        <p:txBody>
          <a:bodyPr wrap="square">
            <a:spAutoFit/>
          </a:bodyPr>
          <a:lstStyle/>
          <a:p>
            <a:pPr algn="ctr">
              <a:defRPr/>
            </a:pPr>
            <a:r>
              <a:rPr lang="en-US" dirty="0">
                <a:solidFill>
                  <a:schemeClr val="accent1"/>
                </a:solidFill>
                <a:latin typeface="Arial"/>
              </a:rPr>
              <a:t>NIH Loan Repayment Programs (LRPs) are a </a:t>
            </a:r>
            <a:r>
              <a:rPr lang="en-US" b="1" dirty="0">
                <a:solidFill>
                  <a:schemeClr val="accent1"/>
                </a:solidFill>
                <a:latin typeface="Arial"/>
              </a:rPr>
              <a:t>vital component </a:t>
            </a:r>
            <a:r>
              <a:rPr lang="en-US" dirty="0">
                <a:solidFill>
                  <a:schemeClr val="accent1"/>
                </a:solidFill>
                <a:latin typeface="Arial"/>
              </a:rPr>
              <a:t>in our nation's effort to keep</a:t>
            </a:r>
          </a:p>
          <a:p>
            <a:pPr algn="ctr">
              <a:defRPr/>
            </a:pPr>
            <a:r>
              <a:rPr lang="en-US" dirty="0">
                <a:solidFill>
                  <a:schemeClr val="accent1"/>
                </a:solidFill>
                <a:latin typeface="Arial"/>
              </a:rPr>
              <a:t>health professionals in research careers</a:t>
            </a:r>
          </a:p>
          <a:p>
            <a:pPr algn="ctr">
              <a:defRPr/>
            </a:pPr>
            <a:r>
              <a:rPr lang="en-US" dirty="0">
                <a:solidFill>
                  <a:srgbClr val="003776"/>
                </a:solidFill>
                <a:latin typeface="Arial"/>
              </a:rPr>
              <a:t> </a:t>
            </a:r>
          </a:p>
          <a:p>
            <a:pPr algn="ctr">
              <a:defRPr/>
            </a:pPr>
            <a:r>
              <a:rPr lang="en-US" sz="2400" b="1" i="1" dirty="0">
                <a:solidFill>
                  <a:schemeClr val="accent3"/>
                </a:solidFill>
                <a:latin typeface="Arial"/>
              </a:rPr>
              <a:t>Here’s how it works:</a:t>
            </a:r>
          </a:p>
        </p:txBody>
      </p:sp>
      <p:grpSp>
        <p:nvGrpSpPr>
          <p:cNvPr id="5" name="Group 4">
            <a:extLst>
              <a:ext uri="{FF2B5EF4-FFF2-40B4-BE49-F238E27FC236}">
                <a16:creationId xmlns:a16="http://schemas.microsoft.com/office/drawing/2014/main" id="{5400FAD4-4703-481A-9D32-F73A7BD0C48B}"/>
              </a:ext>
              <a:ext uri="{C183D7F6-B498-43B3-948B-1728B52AA6E4}">
                <adec:decorative xmlns:adec="http://schemas.microsoft.com/office/drawing/2017/decorative" val="1"/>
              </a:ext>
            </a:extLst>
          </p:cNvPr>
          <p:cNvGrpSpPr/>
          <p:nvPr/>
        </p:nvGrpSpPr>
        <p:grpSpPr>
          <a:xfrm>
            <a:off x="5481045" y="2953306"/>
            <a:ext cx="1219594" cy="2355367"/>
            <a:chOff x="4078662" y="3351446"/>
            <a:chExt cx="1219594" cy="2355367"/>
          </a:xfrm>
        </p:grpSpPr>
        <p:sp>
          <p:nvSpPr>
            <p:cNvPr id="6" name="Down Arrow 11">
              <a:extLst>
                <a:ext uri="{FF2B5EF4-FFF2-40B4-BE49-F238E27FC236}">
                  <a16:creationId xmlns:a16="http://schemas.microsoft.com/office/drawing/2014/main" id="{34705263-E4F4-431E-8EF0-D024C961300F}"/>
                </a:ext>
              </a:extLst>
            </p:cNvPr>
            <p:cNvSpPr/>
            <p:nvPr/>
          </p:nvSpPr>
          <p:spPr bwMode="auto">
            <a:xfrm>
              <a:off x="4078662" y="5000607"/>
              <a:ext cx="1217298" cy="706206"/>
            </a:xfrm>
            <a:prstGeom prst="down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274320" anchor="ctr"/>
            <a:lstStyle/>
            <a:p>
              <a:pPr algn="ctr">
                <a:defRPr/>
              </a:pPr>
              <a:endParaRPr lang="en-US">
                <a:solidFill>
                  <a:prstClr val="white"/>
                </a:solidFill>
                <a:latin typeface="Arial"/>
                <a:cs typeface="Arial" panose="020B0604020202020204" pitchFamily="34" charset="0"/>
              </a:endParaRPr>
            </a:p>
          </p:txBody>
        </p:sp>
        <p:sp>
          <p:nvSpPr>
            <p:cNvPr id="7" name="Down Arrow 9">
              <a:extLst>
                <a:ext uri="{FF2B5EF4-FFF2-40B4-BE49-F238E27FC236}">
                  <a16:creationId xmlns:a16="http://schemas.microsoft.com/office/drawing/2014/main" id="{D8E42634-5692-4254-AF69-384F5DC2C8C7}"/>
                </a:ext>
              </a:extLst>
            </p:cNvPr>
            <p:cNvSpPr/>
            <p:nvPr/>
          </p:nvSpPr>
          <p:spPr bwMode="auto">
            <a:xfrm>
              <a:off x="4078662" y="3351446"/>
              <a:ext cx="1219594" cy="706582"/>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274320" anchor="ctr"/>
            <a:lstStyle/>
            <a:p>
              <a:pPr algn="ctr">
                <a:defRPr/>
              </a:pPr>
              <a:endParaRPr lang="en-US">
                <a:solidFill>
                  <a:prstClr val="white"/>
                </a:solidFill>
                <a:latin typeface="Arial"/>
                <a:cs typeface="Arial" panose="020B0604020202020204" pitchFamily="34" charset="0"/>
              </a:endParaRPr>
            </a:p>
          </p:txBody>
        </p:sp>
      </p:grpSp>
      <p:sp>
        <p:nvSpPr>
          <p:cNvPr id="8" name="Rectangle: Rounded Corners 7">
            <a:extLst>
              <a:ext uri="{FF2B5EF4-FFF2-40B4-BE49-F238E27FC236}">
                <a16:creationId xmlns:a16="http://schemas.microsoft.com/office/drawing/2014/main" id="{2A0BA8B1-34B0-49CA-B747-8FCB84C5FA68}"/>
              </a:ext>
            </a:extLst>
          </p:cNvPr>
          <p:cNvSpPr/>
          <p:nvPr/>
        </p:nvSpPr>
        <p:spPr>
          <a:xfrm>
            <a:off x="2647484" y="2045874"/>
            <a:ext cx="6886716" cy="9282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defRPr/>
            </a:pPr>
            <a:r>
              <a:rPr lang="en-US" sz="2000" b="1" dirty="0">
                <a:solidFill>
                  <a:prstClr val="white"/>
                </a:solidFill>
                <a:latin typeface="Arial"/>
                <a:cs typeface="Arial" pitchFamily="34" charset="0"/>
              </a:rPr>
              <a:t>Applicants:</a:t>
            </a:r>
            <a:r>
              <a:rPr lang="en-US" dirty="0">
                <a:solidFill>
                  <a:prstClr val="white"/>
                </a:solidFill>
                <a:latin typeface="Arial"/>
                <a:cs typeface="Arial" pitchFamily="34" charset="0"/>
              </a:rPr>
              <a:t>  Commit to perform research for 2 years</a:t>
            </a:r>
            <a:r>
              <a:rPr lang="en-US" sz="1600" b="1" dirty="0">
                <a:solidFill>
                  <a:srgbClr val="003399"/>
                </a:solidFill>
                <a:latin typeface="Arial"/>
                <a:cs typeface="Arial" pitchFamily="34" charset="0"/>
              </a:rPr>
              <a:t>    </a:t>
            </a:r>
            <a:r>
              <a:rPr lang="en-US" sz="1600" dirty="0">
                <a:solidFill>
                  <a:srgbClr val="003399"/>
                </a:solidFill>
                <a:latin typeface="Arial"/>
                <a:cs typeface="Arial" panose="020B0604020202020204" pitchFamily="34" charset="0"/>
              </a:rPr>
              <a:t> </a:t>
            </a:r>
          </a:p>
        </p:txBody>
      </p:sp>
      <p:sp>
        <p:nvSpPr>
          <p:cNvPr id="10" name="Rectangle: Rounded Corners 9">
            <a:extLst>
              <a:ext uri="{FF2B5EF4-FFF2-40B4-BE49-F238E27FC236}">
                <a16:creationId xmlns:a16="http://schemas.microsoft.com/office/drawing/2014/main" id="{520C6F84-F327-478C-8E01-B1DBB0F838B4}"/>
              </a:ext>
            </a:extLst>
          </p:cNvPr>
          <p:cNvSpPr/>
          <p:nvPr/>
        </p:nvSpPr>
        <p:spPr>
          <a:xfrm>
            <a:off x="2647484" y="3700428"/>
            <a:ext cx="6886716" cy="9282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spcBef>
                <a:spcPts val="1200"/>
              </a:spcBef>
              <a:defRPr/>
            </a:pPr>
            <a:r>
              <a:rPr lang="en-US" sz="2000" b="1" dirty="0">
                <a:solidFill>
                  <a:prstClr val="white"/>
                </a:solidFill>
                <a:latin typeface="Arial"/>
                <a:cs typeface="Arial" panose="020B0604020202020204" pitchFamily="34" charset="0"/>
              </a:rPr>
              <a:t>NIH:</a:t>
            </a:r>
            <a:r>
              <a:rPr lang="en-US" sz="2000" dirty="0">
                <a:solidFill>
                  <a:prstClr val="white"/>
                </a:solidFill>
                <a:latin typeface="Arial"/>
                <a:cs typeface="Arial" panose="020B0604020202020204" pitchFamily="34" charset="0"/>
              </a:rPr>
              <a:t> Repays up to </a:t>
            </a:r>
            <a:r>
              <a:rPr lang="en-US" sz="2000" b="1" dirty="0">
                <a:solidFill>
                  <a:srgbClr val="FFC000"/>
                </a:solidFill>
                <a:latin typeface="Arial"/>
                <a:cs typeface="Arial" panose="020B0604020202020204" pitchFamily="34" charset="0"/>
              </a:rPr>
              <a:t>$100,000 </a:t>
            </a:r>
            <a:r>
              <a:rPr lang="en-US" sz="2000" dirty="0">
                <a:solidFill>
                  <a:prstClr val="white"/>
                </a:solidFill>
                <a:latin typeface="Arial"/>
                <a:cs typeface="Arial" panose="020B0604020202020204" pitchFamily="34" charset="0"/>
              </a:rPr>
              <a:t>of awardee’s qualified educational debt </a:t>
            </a:r>
            <a:r>
              <a:rPr lang="en-US" sz="2000" b="1" u="sng" dirty="0">
                <a:solidFill>
                  <a:prstClr val="white"/>
                </a:solidFill>
                <a:latin typeface="Arial"/>
                <a:cs typeface="Arial" panose="020B0604020202020204" pitchFamily="34" charset="0"/>
              </a:rPr>
              <a:t>and</a:t>
            </a:r>
            <a:r>
              <a:rPr lang="en-US" sz="2000" dirty="0">
                <a:solidFill>
                  <a:prstClr val="white"/>
                </a:solidFill>
                <a:latin typeface="Arial"/>
                <a:cs typeface="Arial" panose="020B0604020202020204" pitchFamily="34" charset="0"/>
              </a:rPr>
              <a:t> covers resulting Federal tax (39%)</a:t>
            </a:r>
            <a:endParaRPr lang="en-US" sz="2000" b="1" dirty="0">
              <a:solidFill>
                <a:prstClr val="white"/>
              </a:solidFill>
              <a:latin typeface="Arial"/>
              <a:cs typeface="Arial" panose="020B0604020202020204" pitchFamily="34" charset="0"/>
            </a:endParaRPr>
          </a:p>
        </p:txBody>
      </p:sp>
      <p:sp>
        <p:nvSpPr>
          <p:cNvPr id="9" name="Rectangle: Rounded Corners 8">
            <a:extLst>
              <a:ext uri="{FF2B5EF4-FFF2-40B4-BE49-F238E27FC236}">
                <a16:creationId xmlns:a16="http://schemas.microsoft.com/office/drawing/2014/main" id="{CBFD2145-66A5-4242-B43C-57D33D787E93}"/>
              </a:ext>
            </a:extLst>
          </p:cNvPr>
          <p:cNvSpPr/>
          <p:nvPr/>
        </p:nvSpPr>
        <p:spPr>
          <a:xfrm>
            <a:off x="2647484" y="5372084"/>
            <a:ext cx="6886716" cy="9282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gn="ctr">
              <a:spcBef>
                <a:spcPts val="1200"/>
              </a:spcBef>
              <a:defRPr/>
            </a:pPr>
            <a:r>
              <a:rPr lang="en-US" sz="2000" b="1" dirty="0">
                <a:solidFill>
                  <a:prstClr val="white"/>
                </a:solidFill>
                <a:latin typeface="Arial"/>
                <a:cs typeface="Arial" panose="020B0604020202020204" pitchFamily="34" charset="0"/>
              </a:rPr>
              <a:t>Outcome:</a:t>
            </a:r>
            <a:r>
              <a:rPr lang="en-US" sz="2000" dirty="0">
                <a:solidFill>
                  <a:prstClr val="white"/>
                </a:solidFill>
                <a:latin typeface="Arial"/>
                <a:cs typeface="Arial" panose="020B0604020202020204" pitchFamily="34" charset="0"/>
              </a:rPr>
              <a:t> Increase in nation’s stock of biomedical research scientists</a:t>
            </a:r>
            <a:endParaRPr lang="en-US" sz="2000" b="1" dirty="0">
              <a:solidFill>
                <a:prstClr val="white"/>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261103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8A2B-6D0B-4933-8365-250D003FC605}"/>
              </a:ext>
            </a:extLst>
          </p:cNvPr>
          <p:cNvSpPr>
            <a:spLocks noGrp="1"/>
          </p:cNvSpPr>
          <p:nvPr>
            <p:ph type="title"/>
          </p:nvPr>
        </p:nvSpPr>
        <p:spPr>
          <a:xfrm>
            <a:off x="838200" y="200365"/>
            <a:ext cx="10515600" cy="823763"/>
          </a:xfrm>
        </p:spPr>
        <p:txBody>
          <a:bodyPr>
            <a:normAutofit fontScale="90000"/>
          </a:bodyPr>
          <a:lstStyle/>
          <a:p>
            <a:r>
              <a:rPr lang="en-US" sz="4000" dirty="0"/>
              <a:t>Extramural LRP Subcategories</a:t>
            </a:r>
            <a:br>
              <a:rPr lang="en-US" dirty="0"/>
            </a:br>
            <a:r>
              <a:rPr lang="en-US" sz="2000" dirty="0"/>
              <a:t>For individuals conducting research at non-profit institutions</a:t>
            </a:r>
          </a:p>
        </p:txBody>
      </p:sp>
      <p:grpSp>
        <p:nvGrpSpPr>
          <p:cNvPr id="4" name="Group 3" descr="6 Extramural NIH LRP Subcategories - Clinical Research, Pediatric Research, Health Disparities Research, Contraception &amp; Infertility Research, Clinical DB, Research on Emerging Areas Critical to Human Health (REACH)">
            <a:extLst>
              <a:ext uri="{FF2B5EF4-FFF2-40B4-BE49-F238E27FC236}">
                <a16:creationId xmlns:a16="http://schemas.microsoft.com/office/drawing/2014/main" id="{05C67D45-0949-4362-8A20-5D630A8DD282}"/>
              </a:ext>
            </a:extLst>
          </p:cNvPr>
          <p:cNvGrpSpPr/>
          <p:nvPr/>
        </p:nvGrpSpPr>
        <p:grpSpPr>
          <a:xfrm>
            <a:off x="1591511" y="1073254"/>
            <a:ext cx="8996860" cy="5492254"/>
            <a:chOff x="964741" y="1280529"/>
            <a:chExt cx="8458200" cy="4872266"/>
          </a:xfrm>
        </p:grpSpPr>
        <p:graphicFrame>
          <p:nvGraphicFramePr>
            <p:cNvPr id="5" name="Diagram 4">
              <a:extLst>
                <a:ext uri="{FF2B5EF4-FFF2-40B4-BE49-F238E27FC236}">
                  <a16:creationId xmlns:a16="http://schemas.microsoft.com/office/drawing/2014/main" id="{7559D700-20EE-43ED-B218-E2D0D4FBB25D}"/>
                </a:ext>
              </a:extLst>
            </p:cNvPr>
            <p:cNvGraphicFramePr/>
            <p:nvPr>
              <p:extLst>
                <p:ext uri="{D42A27DB-BD31-4B8C-83A1-F6EECF244321}">
                  <p14:modId xmlns:p14="http://schemas.microsoft.com/office/powerpoint/2010/main" val="1483403408"/>
                </p:ext>
              </p:extLst>
            </p:nvPr>
          </p:nvGraphicFramePr>
          <p:xfrm>
            <a:off x="964741" y="1280529"/>
            <a:ext cx="8458200" cy="4872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Clinical Research icon">
              <a:extLst>
                <a:ext uri="{FF2B5EF4-FFF2-40B4-BE49-F238E27FC236}">
                  <a16:creationId xmlns:a16="http://schemas.microsoft.com/office/drawing/2014/main" id="{055F6C78-FE86-4EBE-A124-CCC42AA8D409}"/>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2050" y="1693080"/>
              <a:ext cx="232347" cy="3346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ediatric Research icon">
              <a:extLst>
                <a:ext uri="{FF2B5EF4-FFF2-40B4-BE49-F238E27FC236}">
                  <a16:creationId xmlns:a16="http://schemas.microsoft.com/office/drawing/2014/main" id="{9756CDBC-E89E-499B-AEFA-4C2FD59A90CB}"/>
                </a:ext>
              </a:extLst>
            </p:cNvPr>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1179316" y="2513810"/>
              <a:ext cx="238416" cy="343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ealth Disparities Research icon">
              <a:extLst>
                <a:ext uri="{FF2B5EF4-FFF2-40B4-BE49-F238E27FC236}">
                  <a16:creationId xmlns:a16="http://schemas.microsoft.com/office/drawing/2014/main" id="{7EA31CC6-D8DC-4233-9AEA-CB66516C5C3C}"/>
                </a:ext>
              </a:extLst>
            </p:cNvPr>
            <p:cNvPicPr>
              <a:picLocks noChangeAspect="1" noChangeArrowheads="1"/>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1180692" y="3295474"/>
              <a:ext cx="238416" cy="3434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ntraception and Infertility Research icon">
              <a:extLst>
                <a:ext uri="{FF2B5EF4-FFF2-40B4-BE49-F238E27FC236}">
                  <a16:creationId xmlns:a16="http://schemas.microsoft.com/office/drawing/2014/main" id="{A779F75D-7E1F-448A-9009-8B4439EB16F0}"/>
                </a:ext>
              </a:extLst>
            </p:cNvPr>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845" y="4189977"/>
              <a:ext cx="192022" cy="2765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linical Research for Individuals from Disadvantaged Backgrounds icon">
              <a:extLst>
                <a:ext uri="{FF2B5EF4-FFF2-40B4-BE49-F238E27FC236}">
                  <a16:creationId xmlns:a16="http://schemas.microsoft.com/office/drawing/2014/main" id="{E689EBB0-621B-4EA8-8DC9-4E69D608DBAF}"/>
                </a:ext>
              </a:extLst>
            </p:cNvPr>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4280" y="4988034"/>
              <a:ext cx="252032" cy="27658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REACH icon">
            <a:extLst>
              <a:ext uri="{FF2B5EF4-FFF2-40B4-BE49-F238E27FC236}">
                <a16:creationId xmlns:a16="http://schemas.microsoft.com/office/drawing/2014/main" id="{54AAEEAB-05C0-4844-BE1D-9FDB387E6E91}"/>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28400" y="6207555"/>
            <a:ext cx="282737" cy="281343"/>
          </a:xfrm>
          <a:prstGeom prst="rect">
            <a:avLst/>
          </a:prstGeom>
        </p:spPr>
      </p:pic>
    </p:spTree>
    <p:custDataLst>
      <p:tags r:id="rId1"/>
    </p:custDataLst>
    <p:extLst>
      <p:ext uri="{BB962C8B-B14F-4D97-AF65-F5344CB8AC3E}">
        <p14:creationId xmlns:p14="http://schemas.microsoft.com/office/powerpoint/2010/main" val="174313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AF40-403E-47FA-B9CC-541F5762D108}"/>
              </a:ext>
            </a:extLst>
          </p:cNvPr>
          <p:cNvSpPr>
            <a:spLocks noGrp="1"/>
          </p:cNvSpPr>
          <p:nvPr>
            <p:ph type="title"/>
          </p:nvPr>
        </p:nvSpPr>
        <p:spPr/>
        <p:txBody>
          <a:bodyPr/>
          <a:lstStyle/>
          <a:p>
            <a:r>
              <a:rPr lang="en-US" dirty="0"/>
              <a:t>Basic LRP Eligibility Criteria</a:t>
            </a:r>
          </a:p>
        </p:txBody>
      </p:sp>
      <p:grpSp>
        <p:nvGrpSpPr>
          <p:cNvPr id="3" name="Group 2" descr="Eligibility criteria - citizenship; education; educational loan debt (20% of annual base income); research funding; and research time">
            <a:extLst>
              <a:ext uri="{FF2B5EF4-FFF2-40B4-BE49-F238E27FC236}">
                <a16:creationId xmlns:a16="http://schemas.microsoft.com/office/drawing/2014/main" id="{97EBB768-3EFA-4B39-9488-567EA6C0A5B7}"/>
              </a:ext>
            </a:extLst>
          </p:cNvPr>
          <p:cNvGrpSpPr/>
          <p:nvPr/>
        </p:nvGrpSpPr>
        <p:grpSpPr>
          <a:xfrm>
            <a:off x="411480" y="1661741"/>
            <a:ext cx="11411712" cy="3733799"/>
            <a:chOff x="411480" y="1661741"/>
            <a:chExt cx="11411712" cy="3733799"/>
          </a:xfrm>
        </p:grpSpPr>
        <p:sp>
          <p:nvSpPr>
            <p:cNvPr id="7" name="Rectangle: Rounded Corners 6">
              <a:extLst>
                <a:ext uri="{FF2B5EF4-FFF2-40B4-BE49-F238E27FC236}">
                  <a16:creationId xmlns:a16="http://schemas.microsoft.com/office/drawing/2014/main" id="{9EF0A26D-7A7D-4037-9D97-62FAA179E0D4}"/>
                </a:ext>
              </a:extLst>
            </p:cNvPr>
            <p:cNvSpPr/>
            <p:nvPr/>
          </p:nvSpPr>
          <p:spPr>
            <a:xfrm>
              <a:off x="411480" y="1661741"/>
              <a:ext cx="11411712" cy="3577771"/>
            </a:xfrm>
            <a:prstGeom prst="roundRect">
              <a:avLst/>
            </a:prstGeom>
            <a:solidFill>
              <a:schemeClr val="bg1">
                <a:lumMod val="9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4" name="Content Placeholder 2">
              <a:extLst>
                <a:ext uri="{FF2B5EF4-FFF2-40B4-BE49-F238E27FC236}">
                  <a16:creationId xmlns:a16="http://schemas.microsoft.com/office/drawing/2014/main" id="{7D561A41-E95E-41D4-B073-BB6A945488A0}"/>
                </a:ext>
              </a:extLst>
            </p:cNvPr>
            <p:cNvGraphicFramePr>
              <a:graphicFrameLocks/>
            </p:cNvGraphicFramePr>
            <p:nvPr>
              <p:extLst>
                <p:ext uri="{D42A27DB-BD31-4B8C-83A1-F6EECF244321}">
                  <p14:modId xmlns:p14="http://schemas.microsoft.com/office/powerpoint/2010/main" val="2823628004"/>
                </p:ext>
              </p:extLst>
            </p:nvPr>
          </p:nvGraphicFramePr>
          <p:xfrm>
            <a:off x="573760" y="1661741"/>
            <a:ext cx="11064991" cy="3733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custDataLst>
      <p:tags r:id="rId1"/>
    </p:custDataLst>
    <p:extLst>
      <p:ext uri="{BB962C8B-B14F-4D97-AF65-F5344CB8AC3E}">
        <p14:creationId xmlns:p14="http://schemas.microsoft.com/office/powerpoint/2010/main" val="246104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F342-89A8-415B-B06B-8A25817D78B5}"/>
              </a:ext>
            </a:extLst>
          </p:cNvPr>
          <p:cNvSpPr>
            <a:spLocks noGrp="1"/>
          </p:cNvSpPr>
          <p:nvPr>
            <p:ph type="title"/>
          </p:nvPr>
        </p:nvSpPr>
        <p:spPr/>
        <p:txBody>
          <a:bodyPr/>
          <a:lstStyle/>
          <a:p>
            <a:r>
              <a:rPr lang="en-US" dirty="0"/>
              <a:t>Qualifying Loans</a:t>
            </a:r>
          </a:p>
        </p:txBody>
      </p:sp>
      <p:sp>
        <p:nvSpPr>
          <p:cNvPr id="3" name="Content Placeholder 2">
            <a:extLst>
              <a:ext uri="{FF2B5EF4-FFF2-40B4-BE49-F238E27FC236}">
                <a16:creationId xmlns:a16="http://schemas.microsoft.com/office/drawing/2014/main" id="{DEB7F5D5-EDE7-422B-ADA3-96EDBE1A1323}"/>
              </a:ext>
            </a:extLst>
          </p:cNvPr>
          <p:cNvSpPr>
            <a:spLocks noGrp="1"/>
          </p:cNvSpPr>
          <p:nvPr>
            <p:ph idx="1"/>
          </p:nvPr>
        </p:nvSpPr>
        <p:spPr/>
        <p:txBody>
          <a:bodyPr/>
          <a:lstStyle/>
          <a:p>
            <a:pPr marL="0">
              <a:spcBef>
                <a:spcPts val="300"/>
              </a:spcBef>
              <a:buClr>
                <a:srgbClr val="C00000"/>
              </a:buClr>
              <a:buNone/>
            </a:pPr>
            <a:r>
              <a:rPr lang="en-US" sz="2000" b="1" i="1" dirty="0">
                <a:solidFill>
                  <a:schemeClr val="accent4"/>
                </a:solidFill>
              </a:rPr>
              <a:t>NIH </a:t>
            </a:r>
            <a:r>
              <a:rPr lang="en-US" sz="2000" b="1" i="1" u="sng" dirty="0">
                <a:solidFill>
                  <a:schemeClr val="accent4"/>
                </a:solidFill>
              </a:rPr>
              <a:t>WILL</a:t>
            </a:r>
            <a:r>
              <a:rPr lang="en-US" sz="2000" b="1" i="1" dirty="0">
                <a:solidFill>
                  <a:schemeClr val="accent4"/>
                </a:solidFill>
              </a:rPr>
              <a:t> Repay:</a:t>
            </a:r>
          </a:p>
          <a:p>
            <a:pPr>
              <a:spcBef>
                <a:spcPts val="600"/>
              </a:spcBef>
              <a:buClr>
                <a:schemeClr val="accent4"/>
              </a:buClr>
            </a:pPr>
            <a:r>
              <a:rPr lang="en-US" sz="2000" dirty="0">
                <a:solidFill>
                  <a:schemeClr val="accent1">
                    <a:lumMod val="50000"/>
                  </a:schemeClr>
                </a:solidFill>
              </a:rPr>
              <a:t>Educational loans from undergraduate degree to first terminal degree</a:t>
            </a:r>
          </a:p>
          <a:p>
            <a:pPr>
              <a:spcBef>
                <a:spcPts val="600"/>
              </a:spcBef>
              <a:buClr>
                <a:schemeClr val="accent4"/>
              </a:buClr>
            </a:pPr>
            <a:r>
              <a:rPr lang="en-US" sz="2000" dirty="0">
                <a:solidFill>
                  <a:schemeClr val="accent1">
                    <a:lumMod val="50000"/>
                  </a:schemeClr>
                </a:solidFill>
              </a:rPr>
              <a:t>Educational loans backed by the U.S. government</a:t>
            </a:r>
          </a:p>
          <a:p>
            <a:pPr>
              <a:spcBef>
                <a:spcPts val="600"/>
              </a:spcBef>
              <a:buClr>
                <a:schemeClr val="accent4"/>
              </a:buClr>
            </a:pPr>
            <a:r>
              <a:rPr lang="en-US" sz="2000" dirty="0">
                <a:solidFill>
                  <a:schemeClr val="accent1">
                    <a:lumMod val="50000"/>
                  </a:schemeClr>
                </a:solidFill>
              </a:rPr>
              <a:t>Educational loans from accredited U.S. academic institutions and commercial lenders</a:t>
            </a:r>
          </a:p>
          <a:p>
            <a:pPr marL="0" indent="0">
              <a:spcBef>
                <a:spcPts val="600"/>
              </a:spcBef>
              <a:buClr>
                <a:srgbClr val="C00000"/>
              </a:buClr>
              <a:buNone/>
            </a:pPr>
            <a:endParaRPr lang="en-US" sz="1800" dirty="0">
              <a:solidFill>
                <a:schemeClr val="tx2">
                  <a:lumMod val="75000"/>
                </a:schemeClr>
              </a:solidFill>
            </a:endParaRPr>
          </a:p>
          <a:p>
            <a:pPr>
              <a:spcBef>
                <a:spcPts val="300"/>
              </a:spcBef>
              <a:buClr>
                <a:srgbClr val="C00000"/>
              </a:buClr>
              <a:buNone/>
            </a:pPr>
            <a:r>
              <a:rPr lang="en-US" sz="2000" b="1" i="1" dirty="0">
                <a:solidFill>
                  <a:schemeClr val="accent3"/>
                </a:solidFill>
              </a:rPr>
              <a:t>NIH Will </a:t>
            </a:r>
            <a:r>
              <a:rPr lang="en-US" sz="2000" b="1" i="1" u="sng" dirty="0">
                <a:solidFill>
                  <a:schemeClr val="accent3"/>
                </a:solidFill>
              </a:rPr>
              <a:t>NOT</a:t>
            </a:r>
            <a:r>
              <a:rPr lang="en-US" sz="2000" b="1" i="1" dirty="0">
                <a:solidFill>
                  <a:schemeClr val="accent3"/>
                </a:solidFill>
              </a:rPr>
              <a:t> Repay:</a:t>
            </a:r>
            <a:endParaRPr lang="en-US" sz="2000" b="1" dirty="0">
              <a:solidFill>
                <a:schemeClr val="accent3"/>
              </a:solidFill>
            </a:endParaRPr>
          </a:p>
          <a:p>
            <a:pPr>
              <a:spcBef>
                <a:spcPts val="600"/>
              </a:spcBef>
              <a:buClr>
                <a:schemeClr val="accent3"/>
              </a:buClr>
            </a:pPr>
            <a:r>
              <a:rPr lang="en-US" sz="2000" dirty="0">
                <a:solidFill>
                  <a:schemeClr val="accent1">
                    <a:lumMod val="50000"/>
                  </a:schemeClr>
                </a:solidFill>
              </a:rPr>
              <a:t>Non-educational loans (e.g., home equity loans)</a:t>
            </a:r>
          </a:p>
          <a:p>
            <a:pPr>
              <a:spcBef>
                <a:spcPts val="600"/>
              </a:spcBef>
              <a:buClr>
                <a:schemeClr val="accent3"/>
              </a:buClr>
            </a:pPr>
            <a:r>
              <a:rPr lang="en-US" sz="2000" dirty="0">
                <a:solidFill>
                  <a:schemeClr val="accent1">
                    <a:lumMod val="50000"/>
                  </a:schemeClr>
                </a:solidFill>
              </a:rPr>
              <a:t>PLUS loans to parents</a:t>
            </a:r>
          </a:p>
          <a:p>
            <a:pPr marL="628650" lvl="3">
              <a:spcBef>
                <a:spcPts val="600"/>
              </a:spcBef>
              <a:buClr>
                <a:srgbClr val="C00000"/>
              </a:buClr>
              <a:buFont typeface="Calibri" pitchFamily="34" charset="0"/>
              <a:buChar char="–"/>
            </a:pPr>
            <a:r>
              <a:rPr lang="en-US" sz="1400" i="1" u="sng" dirty="0">
                <a:solidFill>
                  <a:schemeClr val="accent1">
                    <a:lumMod val="50000"/>
                  </a:schemeClr>
                </a:solidFill>
              </a:rPr>
              <a:t>EXCEPTION</a:t>
            </a:r>
            <a:r>
              <a:rPr lang="en-US" sz="1400" i="1" dirty="0">
                <a:solidFill>
                  <a:schemeClr val="accent1">
                    <a:lumMod val="50000"/>
                  </a:schemeClr>
                </a:solidFill>
              </a:rPr>
              <a:t>:  PLUS loans disbursed to graduate and professional students on or after July 1, 2006, qualify for LRP repayment</a:t>
            </a:r>
          </a:p>
          <a:p>
            <a:pPr>
              <a:spcBef>
                <a:spcPts val="600"/>
              </a:spcBef>
              <a:buClr>
                <a:schemeClr val="accent3"/>
              </a:buClr>
            </a:pPr>
            <a:r>
              <a:rPr lang="en-US" sz="2000" dirty="0">
                <a:solidFill>
                  <a:schemeClr val="accent1">
                    <a:lumMod val="50000"/>
                  </a:schemeClr>
                </a:solidFill>
              </a:rPr>
              <a:t>Loans from non-US governments or institutions</a:t>
            </a:r>
          </a:p>
          <a:p>
            <a:pPr>
              <a:spcBef>
                <a:spcPts val="600"/>
              </a:spcBef>
              <a:buClr>
                <a:schemeClr val="accent3"/>
              </a:buClr>
            </a:pPr>
            <a:r>
              <a:rPr lang="en-US" sz="2000" dirty="0">
                <a:solidFill>
                  <a:schemeClr val="accent1">
                    <a:lumMod val="50000"/>
                  </a:schemeClr>
                </a:solidFill>
              </a:rPr>
              <a:t>Loans converted to a service obligation, delinquent or in default</a:t>
            </a:r>
          </a:p>
          <a:p>
            <a:pPr>
              <a:spcBef>
                <a:spcPts val="600"/>
              </a:spcBef>
              <a:buClr>
                <a:schemeClr val="accent3"/>
              </a:buClr>
            </a:pPr>
            <a:r>
              <a:rPr lang="en-US" sz="2000" dirty="0">
                <a:solidFill>
                  <a:schemeClr val="accent1">
                    <a:lumMod val="50000"/>
                  </a:schemeClr>
                </a:solidFill>
              </a:rPr>
              <a:t>Loans consolidated with another individual (e.g., spouse or child)</a:t>
            </a:r>
          </a:p>
          <a:p>
            <a:pPr>
              <a:spcBef>
                <a:spcPts val="600"/>
              </a:spcBef>
              <a:buClr>
                <a:schemeClr val="accent3"/>
              </a:buClr>
            </a:pPr>
            <a:r>
              <a:rPr lang="en-US" sz="2000" dirty="0">
                <a:solidFill>
                  <a:schemeClr val="accent1">
                    <a:lumMod val="50000"/>
                  </a:schemeClr>
                </a:solidFill>
              </a:rPr>
              <a:t>Loans of full-time Federal government employees or VA Fellows</a:t>
            </a:r>
            <a:endParaRPr lang="en-US" sz="2000" dirty="0">
              <a:solidFill>
                <a:schemeClr val="accent1">
                  <a:lumMod val="50000"/>
                </a:schemeClr>
              </a:solidFill>
              <a:cs typeface="Calibri" pitchFamily="34" charset="0"/>
            </a:endParaRPr>
          </a:p>
        </p:txBody>
      </p:sp>
    </p:spTree>
    <p:extLst>
      <p:ext uri="{BB962C8B-B14F-4D97-AF65-F5344CB8AC3E}">
        <p14:creationId xmlns:p14="http://schemas.microsoft.com/office/powerpoint/2010/main" val="142931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37CB-BB05-4D3F-8B2B-E27CCFA1D49C}"/>
              </a:ext>
            </a:extLst>
          </p:cNvPr>
          <p:cNvSpPr>
            <a:spLocks noGrp="1"/>
          </p:cNvSpPr>
          <p:nvPr>
            <p:ph type="title"/>
          </p:nvPr>
        </p:nvSpPr>
        <p:spPr/>
        <p:txBody>
          <a:bodyPr/>
          <a:lstStyle/>
          <a:p>
            <a:r>
              <a:rPr lang="en-US" dirty="0"/>
              <a:t>LRP Applications &amp; Awards, 2018-2021</a:t>
            </a:r>
          </a:p>
        </p:txBody>
      </p:sp>
      <p:grpSp>
        <p:nvGrpSpPr>
          <p:cNvPr id="4" name="Group 3" descr="Bar graph from 2018 to 2021 showing application and award numbers for Clinical, Pediatric, and Health Disparities showing a 50% success rate overall.">
            <a:extLst>
              <a:ext uri="{FF2B5EF4-FFF2-40B4-BE49-F238E27FC236}">
                <a16:creationId xmlns:a16="http://schemas.microsoft.com/office/drawing/2014/main" id="{A406118B-2BA3-4B8A-8798-832CD65BDAC9}"/>
              </a:ext>
            </a:extLst>
          </p:cNvPr>
          <p:cNvGrpSpPr/>
          <p:nvPr/>
        </p:nvGrpSpPr>
        <p:grpSpPr>
          <a:xfrm>
            <a:off x="1752600" y="1060473"/>
            <a:ext cx="8686800" cy="5132952"/>
            <a:chOff x="228599" y="1036722"/>
            <a:chExt cx="8686800" cy="5132952"/>
          </a:xfrm>
        </p:grpSpPr>
        <p:sp>
          <p:nvSpPr>
            <p:cNvPr id="5" name="Rectangle 4">
              <a:extLst>
                <a:ext uri="{FF2B5EF4-FFF2-40B4-BE49-F238E27FC236}">
                  <a16:creationId xmlns:a16="http://schemas.microsoft.com/office/drawing/2014/main" id="{C67E9E07-477F-4CCF-82B0-56A48BC1F6F0}"/>
                </a:ext>
              </a:extLst>
            </p:cNvPr>
            <p:cNvSpPr/>
            <p:nvPr/>
          </p:nvSpPr>
          <p:spPr>
            <a:xfrm>
              <a:off x="1267968" y="1057656"/>
              <a:ext cx="1524000" cy="4635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6F2649BC-F666-4EFC-A163-87F18A62CE25}"/>
                </a:ext>
              </a:extLst>
            </p:cNvPr>
            <p:cNvSpPr/>
            <p:nvPr/>
          </p:nvSpPr>
          <p:spPr>
            <a:xfrm>
              <a:off x="4800600" y="1075944"/>
              <a:ext cx="1600200" cy="4635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aphicFrame>
          <p:nvGraphicFramePr>
            <p:cNvPr id="7" name="Chart 6">
              <a:extLst>
                <a:ext uri="{FF2B5EF4-FFF2-40B4-BE49-F238E27FC236}">
                  <a16:creationId xmlns:a16="http://schemas.microsoft.com/office/drawing/2014/main" id="{97757027-A450-4749-B247-C837D5C24AE3}"/>
                </a:ext>
              </a:extLst>
            </p:cNvPr>
            <p:cNvGraphicFramePr/>
            <p:nvPr>
              <p:extLst>
                <p:ext uri="{D42A27DB-BD31-4B8C-83A1-F6EECF244321}">
                  <p14:modId xmlns:p14="http://schemas.microsoft.com/office/powerpoint/2010/main" val="719341827"/>
                </p:ext>
              </p:extLst>
            </p:nvPr>
          </p:nvGraphicFramePr>
          <p:xfrm>
            <a:off x="495300" y="1036722"/>
            <a:ext cx="7848600" cy="46355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D67E025-5FF3-46CE-A850-51B4E1AECC90}"/>
                </a:ext>
              </a:extLst>
            </p:cNvPr>
            <p:cNvSpPr txBox="1"/>
            <p:nvPr/>
          </p:nvSpPr>
          <p:spPr>
            <a:xfrm>
              <a:off x="1752600" y="5831120"/>
              <a:ext cx="6896100" cy="338554"/>
            </a:xfrm>
            <a:prstGeom prst="rect">
              <a:avLst/>
            </a:prstGeom>
            <a:noFill/>
          </p:spPr>
          <p:txBody>
            <a:bodyPr wrap="square" rtlCol="0">
              <a:spAutoFit/>
            </a:bodyPr>
            <a:lstStyle/>
            <a:p>
              <a:pPr>
                <a:defRPr/>
              </a:pPr>
              <a:r>
                <a:rPr lang="en-US" sz="1600" dirty="0">
                  <a:solidFill>
                    <a:schemeClr val="tx2"/>
                  </a:solidFill>
                  <a:latin typeface="Calibri" panose="020F0502020204030204"/>
                </a:rPr>
                <a:t> 2018                   	2019                	2020                           2021</a:t>
              </a:r>
            </a:p>
          </p:txBody>
        </p:sp>
        <p:sp>
          <p:nvSpPr>
            <p:cNvPr id="9" name="Arrow: Left-Right 8">
              <a:extLst>
                <a:ext uri="{FF2B5EF4-FFF2-40B4-BE49-F238E27FC236}">
                  <a16:creationId xmlns:a16="http://schemas.microsoft.com/office/drawing/2014/main" id="{7F16C071-D573-4DF5-9E91-318C8F88682B}"/>
                </a:ext>
              </a:extLst>
            </p:cNvPr>
            <p:cNvSpPr/>
            <p:nvPr/>
          </p:nvSpPr>
          <p:spPr>
            <a:xfrm>
              <a:off x="228599" y="2482744"/>
              <a:ext cx="8686800" cy="1219200"/>
            </a:xfrm>
            <a:prstGeom prst="leftRightArrow">
              <a:avLst/>
            </a:prstGeom>
            <a:solidFill>
              <a:srgbClr val="FFC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000" b="1" dirty="0">
                  <a:solidFill>
                    <a:srgbClr val="1F497D">
                      <a:lumMod val="75000"/>
                    </a:srgbClr>
                  </a:solidFill>
                  <a:latin typeface="Calibri" panose="020F0502020204030204"/>
                </a:rPr>
                <a:t>50% Success Rate Overall</a:t>
              </a:r>
            </a:p>
          </p:txBody>
        </p:sp>
      </p:grpSp>
    </p:spTree>
    <p:custDataLst>
      <p:tags r:id="rId1"/>
    </p:custDataLst>
    <p:extLst>
      <p:ext uri="{BB962C8B-B14F-4D97-AF65-F5344CB8AC3E}">
        <p14:creationId xmlns:p14="http://schemas.microsoft.com/office/powerpoint/2010/main" val="1765705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LRP Website">
      <a:dk1>
        <a:sysClr val="windowText" lastClr="000000"/>
      </a:dk1>
      <a:lt1>
        <a:sysClr val="window" lastClr="FFFFFF"/>
      </a:lt1>
      <a:dk2>
        <a:srgbClr val="44546A"/>
      </a:dk2>
      <a:lt2>
        <a:srgbClr val="E7E6E6"/>
      </a:lt2>
      <a:accent1>
        <a:srgbClr val="102F68"/>
      </a:accent1>
      <a:accent2>
        <a:srgbClr val="ECC343"/>
      </a:accent2>
      <a:accent3>
        <a:srgbClr val="8E2543"/>
      </a:accent3>
      <a:accent4>
        <a:srgbClr val="006B62"/>
      </a:accent4>
      <a:accent5>
        <a:srgbClr val="424DAC"/>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TotalTime>
  <Words>3975</Words>
  <Application>Microsoft Office PowerPoint</Application>
  <PresentationFormat>Widescreen</PresentationFormat>
  <Paragraphs>454</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Rockwell</vt:lpstr>
      <vt:lpstr>Wingdings</vt:lpstr>
      <vt:lpstr>Office Theme</vt:lpstr>
      <vt:lpstr>NIH Loan Repayment Programs: Supporting the Next Generation of Researchers </vt:lpstr>
      <vt:lpstr>The Basics</vt:lpstr>
      <vt:lpstr>National Institutes of Health</vt:lpstr>
      <vt:lpstr>Role of LRPs as an Important Career Path and Funding Option</vt:lpstr>
      <vt:lpstr>About the NIH LRPs</vt:lpstr>
      <vt:lpstr>Extramural LRP Subcategories For individuals conducting research at non-profit institutions</vt:lpstr>
      <vt:lpstr>Basic LRP Eligibility Criteria</vt:lpstr>
      <vt:lpstr>Qualifying Loans</vt:lpstr>
      <vt:lpstr>LRP Applications &amp; Awards, 2018-2021</vt:lpstr>
      <vt:lpstr>Preparing to Apply?</vt:lpstr>
      <vt:lpstr>Application Steps</vt:lpstr>
      <vt:lpstr>Matchmaker Tool</vt:lpstr>
      <vt:lpstr>Connect with an LRP Program Officer</vt:lpstr>
      <vt:lpstr>LRP Applications Submitted through ASSIST</vt:lpstr>
      <vt:lpstr>Ready to Apply?</vt:lpstr>
      <vt:lpstr>LRP Application – Major Sections</vt:lpstr>
      <vt:lpstr>Writing a Competitive LRP Application</vt:lpstr>
      <vt:lpstr>What are Reviewers Looking For?</vt:lpstr>
      <vt:lpstr>Most Common Mistakes…</vt:lpstr>
      <vt:lpstr>What is Impostor Syndrome?</vt:lpstr>
      <vt:lpstr>Develop a Different Response to Impostor Fears</vt:lpstr>
      <vt:lpstr>Advice to Those Experiencing the Impostor Monster</vt:lpstr>
      <vt:lpstr>Direct Career and Personal Benefits</vt:lpstr>
      <vt:lpstr>Important Notes!</vt:lpstr>
      <vt:lpstr>LRP Resources</vt:lpstr>
      <vt:lpstr>LRP Website</vt:lpstr>
      <vt:lpstr>LRP Data Dashboard</vt:lpstr>
      <vt:lpstr>LRP Ambassador Network</vt:lpstr>
      <vt:lpstr>LRP Video Tutorials</vt:lpstr>
      <vt:lpstr>Upcoming Events</vt:lpstr>
      <vt:lpstr>Key Takeaways</vt:lpstr>
      <vt:lpstr>Contact Us</vt:lpstr>
      <vt:lpstr>Point of View:  LRP Ambassadors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Institutes of Health Loan Repayment Programs</dc:title>
  <dc:creator>Lockhart, Matthew (NIH/OD) [E]</dc:creator>
  <cp:lastModifiedBy>Sharma, Priyanka (NIH/OD) [C]</cp:lastModifiedBy>
  <cp:revision>129</cp:revision>
  <cp:lastPrinted>2021-10-13T16:51:19Z</cp:lastPrinted>
  <dcterms:created xsi:type="dcterms:W3CDTF">2021-07-19T23:02:54Z</dcterms:created>
  <dcterms:modified xsi:type="dcterms:W3CDTF">2022-08-25T14:55:18Z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4F9C237B-500F-4F67-B540-9A22032FE047</vt:lpwstr>
  </property>
  <property fmtid="{D5CDD505-2E9C-101B-9397-08002B2CF9AE}" pid="3" name="ArticulatePath">
    <vt:lpwstr>LRP NIH Virtual Webinar FY 2023 08-25-2022</vt:lpwstr>
  </property>
</Properties>
</file>