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64" r:id="rId5"/>
    <p:sldMasterId id="2147483848" r:id="rId6"/>
  </p:sldMasterIdLst>
  <p:notesMasterIdLst>
    <p:notesMasterId r:id="rId41"/>
  </p:notesMasterIdLst>
  <p:handoutMasterIdLst>
    <p:handoutMasterId r:id="rId42"/>
  </p:handoutMasterIdLst>
  <p:sldIdLst>
    <p:sldId id="256" r:id="rId7"/>
    <p:sldId id="2095" r:id="rId8"/>
    <p:sldId id="2109" r:id="rId9"/>
    <p:sldId id="2145706714" r:id="rId10"/>
    <p:sldId id="2145706672" r:id="rId11"/>
    <p:sldId id="2145706589" r:id="rId12"/>
    <p:sldId id="2145706680" r:id="rId13"/>
    <p:sldId id="2145706699" r:id="rId14"/>
    <p:sldId id="2145706713" r:id="rId15"/>
    <p:sldId id="2108" r:id="rId16"/>
    <p:sldId id="1301" r:id="rId17"/>
    <p:sldId id="1910" r:id="rId18"/>
    <p:sldId id="1303" r:id="rId19"/>
    <p:sldId id="259" r:id="rId20"/>
    <p:sldId id="1304" r:id="rId21"/>
    <p:sldId id="1309" r:id="rId22"/>
    <p:sldId id="1322" r:id="rId23"/>
    <p:sldId id="504" r:id="rId24"/>
    <p:sldId id="2105" r:id="rId25"/>
    <p:sldId id="2145706277" r:id="rId26"/>
    <p:sldId id="2145706276" r:id="rId27"/>
    <p:sldId id="2145706275" r:id="rId28"/>
    <p:sldId id="2145706274" r:id="rId29"/>
    <p:sldId id="2145706273" r:id="rId30"/>
    <p:sldId id="2145706272" r:id="rId31"/>
    <p:sldId id="2145706271" r:id="rId32"/>
    <p:sldId id="2145706270" r:id="rId33"/>
    <p:sldId id="2145706269" r:id="rId34"/>
    <p:sldId id="2145706268" r:id="rId35"/>
    <p:sldId id="2145706267" r:id="rId36"/>
    <p:sldId id="2145706266" r:id="rId37"/>
    <p:sldId id="2145706265" r:id="rId38"/>
    <p:sldId id="290" r:id="rId39"/>
    <p:sldId id="443" r:id="rId40"/>
  </p:sldIdLst>
  <p:sldSz cx="12192000" cy="6858000"/>
  <p:notesSz cx="9296400" cy="70104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00726A-040F-ABD8-D1E4-9E17A705EA38}" name="Boone, Ericka (NIH/OD) [E]" initials="BE([" userId="S::boonee@nih.gov::a2a320ec-547b-4973-94b8-796dc44711c5" providerId="AD"/>
  <p188:author id="{FEE79986-1D46-C91A-584E-5174B000B609}" name="Shin, Jean (NIH/OD) [E]" initials="SJ([" userId="S::shinjh@nih.gov::55553d01-3809-4d2f-85d2-f8ab8068ad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umbus, Megan (NIH/OD) [E]" initials="C[" lastIdx="9" clrIdx="0">
    <p:extLst>
      <p:ext uri="{19B8F6BF-5375-455C-9EA6-DF929625EA0E}">
        <p15:presenceInfo xmlns:p15="http://schemas.microsoft.com/office/powerpoint/2012/main" userId="S-1-5-21-12604286-656692736-1848903544-75418" providerId="AD"/>
      </p:ext>
    </p:extLst>
  </p:cmAuthor>
  <p:cmAuthor id="2" name="Elyse Sullivan" initials="ES" lastIdx="5" clrIdx="1">
    <p:extLst>
      <p:ext uri="{19B8F6BF-5375-455C-9EA6-DF929625EA0E}">
        <p15:presenceInfo xmlns:p15="http://schemas.microsoft.com/office/powerpoint/2012/main" userId="Elyse Sullivan" providerId="None"/>
      </p:ext>
    </p:extLst>
  </p:cmAuthor>
  <p:cmAuthor id="3" name="Gibbs, Kenneth (NIH/NIGMS) [E]" initials="GK([" lastIdx="3" clrIdx="2">
    <p:extLst>
      <p:ext uri="{19B8F6BF-5375-455C-9EA6-DF929625EA0E}">
        <p15:presenceInfo xmlns:p15="http://schemas.microsoft.com/office/powerpoint/2012/main" userId="S::gibbskd@nih.gov::601db7cc-4339-4c05-8ac1-a380b45143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48E"/>
    <a:srgbClr val="1E548F"/>
    <a:srgbClr val="70AD47"/>
    <a:srgbClr val="2F559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8B6088-8B90-4E78-BA2D-0F42AC975284}" v="4220" dt="2023-01-29T10:28:49.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449" autoAdjust="0"/>
  </p:normalViewPr>
  <p:slideViewPr>
    <p:cSldViewPr snapToGrid="0">
      <p:cViewPr varScale="1">
        <p:scale>
          <a:sx n="75" d="100"/>
          <a:sy n="75" d="100"/>
        </p:scale>
        <p:origin x="77" y="278"/>
      </p:cViewPr>
      <p:guideLst/>
    </p:cSldViewPr>
  </p:slideViewPr>
  <p:outlineViewPr>
    <p:cViewPr>
      <p:scale>
        <a:sx n="33" d="100"/>
        <a:sy n="33" d="100"/>
      </p:scale>
      <p:origin x="0" y="-1906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r>
              <a:rPr lang="en-US" b="1"/>
              <a:t>Racial/</a:t>
            </a:r>
            <a:r>
              <a:rPr lang="en-US" b="1">
                <a:solidFill>
                  <a:srgbClr val="595959"/>
                </a:solidFill>
              </a:rPr>
              <a:t>Ethnic Representation Among NIH R01-eq Grantees, STEM Doctoral Workforce</a:t>
            </a:r>
            <a:r>
              <a:rPr lang="en-US" b="1"/>
              <a:t>, and US Population (2019 and 2020)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R01-eq Awardees (2020)*</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Asian</c:v>
                </c:pt>
                <c:pt idx="2">
                  <c:v>Hispanic or Latino</c:v>
                </c:pt>
                <c:pt idx="3">
                  <c:v>Black or African American</c:v>
                </c:pt>
              </c:strCache>
            </c:strRef>
          </c:cat>
          <c:val>
            <c:numRef>
              <c:f>Sheet1!$B$2:$B$5</c:f>
              <c:numCache>
                <c:formatCode>0.00%</c:formatCode>
                <c:ptCount val="4"/>
                <c:pt idx="0">
                  <c:v>0.69499999999999995</c:v>
                </c:pt>
                <c:pt idx="1">
                  <c:v>0.23899999999999999</c:v>
                </c:pt>
                <c:pt idx="2">
                  <c:v>4.8000000000000001E-2</c:v>
                </c:pt>
                <c:pt idx="3">
                  <c:v>1.9E-2</c:v>
                </c:pt>
              </c:numCache>
            </c:numRef>
          </c:val>
          <c:extLst>
            <c:ext xmlns:c16="http://schemas.microsoft.com/office/drawing/2014/chart" uri="{C3380CC4-5D6E-409C-BE32-E72D297353CC}">
              <c16:uniqueId val="{00000000-F0A1-456C-BAF8-2332F2257B6B}"/>
            </c:ext>
          </c:extLst>
        </c:ser>
        <c:ser>
          <c:idx val="1"/>
          <c:order val="1"/>
          <c:tx>
            <c:strRef>
              <c:f>Sheet1!$C$1</c:f>
              <c:strCache>
                <c:ptCount val="1"/>
                <c:pt idx="0">
                  <c:v>STEM Workforce (2019)**</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Asian</c:v>
                </c:pt>
                <c:pt idx="2">
                  <c:v>Hispanic or Latino</c:v>
                </c:pt>
                <c:pt idx="3">
                  <c:v>Black or African American</c:v>
                </c:pt>
              </c:strCache>
            </c:strRef>
          </c:cat>
          <c:val>
            <c:numRef>
              <c:f>Sheet1!$C$2:$C$5</c:f>
              <c:numCache>
                <c:formatCode>0%</c:formatCode>
                <c:ptCount val="4"/>
                <c:pt idx="0" formatCode="0.00%">
                  <c:v>0.69699999999999995</c:v>
                </c:pt>
                <c:pt idx="1">
                  <c:v>0.2</c:v>
                </c:pt>
                <c:pt idx="2" formatCode="0.00%">
                  <c:v>4.7E-2</c:v>
                </c:pt>
                <c:pt idx="3">
                  <c:v>0.04</c:v>
                </c:pt>
              </c:numCache>
            </c:numRef>
          </c:val>
          <c:extLst>
            <c:ext xmlns:c16="http://schemas.microsoft.com/office/drawing/2014/chart" uri="{C3380CC4-5D6E-409C-BE32-E72D297353CC}">
              <c16:uniqueId val="{00000001-F0A1-456C-BAF8-2332F2257B6B}"/>
            </c:ext>
          </c:extLst>
        </c:ser>
        <c:ser>
          <c:idx val="2"/>
          <c:order val="2"/>
          <c:tx>
            <c:strRef>
              <c:f>Sheet1!$D$1</c:f>
              <c:strCache>
                <c:ptCount val="1"/>
                <c:pt idx="0">
                  <c:v>US Population (2020)**</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Asian</c:v>
                </c:pt>
                <c:pt idx="2">
                  <c:v>Hispanic or Latino</c:v>
                </c:pt>
                <c:pt idx="3">
                  <c:v>Black or African American</c:v>
                </c:pt>
              </c:strCache>
            </c:strRef>
          </c:cat>
          <c:val>
            <c:numRef>
              <c:f>Sheet1!$D$2:$D$5</c:f>
              <c:numCache>
                <c:formatCode>0%</c:formatCode>
                <c:ptCount val="4"/>
                <c:pt idx="0" formatCode="0.00%">
                  <c:v>0.61599999999999999</c:v>
                </c:pt>
                <c:pt idx="1">
                  <c:v>0.06</c:v>
                </c:pt>
                <c:pt idx="2" formatCode="0.00%">
                  <c:v>0.187</c:v>
                </c:pt>
                <c:pt idx="3" formatCode="0.00%">
                  <c:v>0.124</c:v>
                </c:pt>
              </c:numCache>
            </c:numRef>
          </c:val>
          <c:extLst>
            <c:ext xmlns:c16="http://schemas.microsoft.com/office/drawing/2014/chart" uri="{C3380CC4-5D6E-409C-BE32-E72D297353CC}">
              <c16:uniqueId val="{00000002-F0A1-456C-BAF8-2332F2257B6B}"/>
            </c:ext>
          </c:extLst>
        </c:ser>
        <c:dLbls>
          <c:dLblPos val="outEnd"/>
          <c:showLegendKey val="0"/>
          <c:showVal val="1"/>
          <c:showCatName val="0"/>
          <c:showSerName val="0"/>
          <c:showPercent val="0"/>
          <c:showBubbleSize val="0"/>
        </c:dLbls>
        <c:gapWidth val="219"/>
        <c:overlap val="-27"/>
        <c:axId val="64405856"/>
        <c:axId val="64408352"/>
      </c:barChart>
      <c:catAx>
        <c:axId val="6440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64408352"/>
        <c:crosses val="autoZero"/>
        <c:auto val="1"/>
        <c:lblAlgn val="ctr"/>
        <c:lblOffset val="100"/>
        <c:noMultiLvlLbl val="0"/>
      </c:catAx>
      <c:valAx>
        <c:axId val="64408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64405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6309B0-929B-4AF6-A78E-10B46977024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77CD24F-66F6-4516-8310-53DCB28960DC}">
      <dgm:prSet phldrT="[Text]" custT="1"/>
      <dgm:spPr>
        <a:solidFill>
          <a:schemeClr val="accent5">
            <a:lumMod val="75000"/>
          </a:schemeClr>
        </a:solidFill>
      </dgm:spPr>
      <dgm:t>
        <a:bodyPr/>
        <a:lstStyle/>
        <a:p>
          <a:pPr>
            <a:buClrTx/>
            <a:buSzTx/>
          </a:pPr>
          <a:r>
            <a:rPr kumimoji="0" lang="en-US" sz="1800" b="0" i="0" u="none" strike="noStrike" cap="none" spc="0" normalizeH="0" baseline="0" noProof="0" dirty="0">
              <a:ln>
                <a:noFill/>
              </a:ln>
              <a:solidFill>
                <a:schemeClr val="bg1"/>
              </a:solidFill>
              <a:effectLst/>
              <a:uLnTx/>
              <a:uFillTx/>
              <a:latin typeface="Calibri" panose="020F0502020204030204"/>
              <a:ea typeface="+mn-ea"/>
              <a:cs typeface="+mn-cs"/>
            </a:rPr>
            <a:t>The</a:t>
          </a:r>
          <a:r>
            <a:rPr kumimoji="0" lang="en-US" sz="1800" b="0" i="0" u="none" strike="noStrike" cap="none" spc="0" normalizeH="0" baseline="0" noProof="0" dirty="0">
              <a:ln>
                <a:noFill/>
              </a:ln>
              <a:solidFill>
                <a:prstClr val="black"/>
              </a:solidFill>
              <a:effectLst/>
              <a:uLnTx/>
              <a:uFillTx/>
              <a:latin typeface="Calibri" panose="020F0502020204030204"/>
              <a:ea typeface="+mn-ea"/>
              <a:cs typeface="+mn-cs"/>
            </a:rPr>
            <a:t> </a:t>
          </a:r>
          <a:r>
            <a:rPr kumimoji="0" lang="en-US" sz="1800" b="1" i="0" strike="noStrike" cap="none" spc="0" normalizeH="0" baseline="0" noProof="0" dirty="0">
              <a:ln>
                <a:noFill/>
              </a:ln>
              <a:solidFill>
                <a:schemeClr val="bg1"/>
              </a:solidFill>
              <a:effectLst/>
              <a:uLnTx/>
              <a:uFillTx/>
              <a:latin typeface="Calibri" panose="020F0502020204030204"/>
              <a:ea typeface="+mn-ea"/>
              <a:cs typeface="+mn-cs"/>
            </a:rPr>
            <a:t>NIH Faculty Institutional Recruitment for Sustainable Transformation (FIRST)</a:t>
          </a:r>
          <a:r>
            <a:rPr kumimoji="0" lang="en-US" sz="1800" b="0" i="0" strike="noStrike" cap="none" spc="0" normalizeH="0" baseline="0" noProof="0" dirty="0">
              <a:ln>
                <a:noFill/>
              </a:ln>
              <a:solidFill>
                <a:schemeClr val="bg1"/>
              </a:solidFill>
              <a:effectLst/>
              <a:uLnTx/>
              <a:uFillTx/>
              <a:latin typeface="Calibri" panose="020F0502020204030204"/>
              <a:ea typeface="+mn-ea"/>
              <a:cs typeface="+mn-cs"/>
            </a:rPr>
            <a:t> </a:t>
          </a:r>
          <a:r>
            <a:rPr kumimoji="0" lang="en-US" sz="1800" b="0" i="0" u="none" strike="noStrike" cap="none" spc="0" normalizeH="0" baseline="0" noProof="0" dirty="0">
              <a:ln>
                <a:noFill/>
              </a:ln>
              <a:solidFill>
                <a:schemeClr val="bg1"/>
              </a:solidFill>
              <a:effectLst/>
              <a:uLnTx/>
              <a:uFillTx/>
              <a:latin typeface="Calibri" panose="020F0502020204030204"/>
              <a:ea typeface="+mn-ea"/>
              <a:cs typeface="+mn-cs"/>
            </a:rPr>
            <a:t>program aims to enhance and maintain cultures of inclusive excellence in the biomedical research community</a:t>
          </a:r>
          <a:endParaRPr lang="en-US" sz="1800" dirty="0">
            <a:solidFill>
              <a:schemeClr val="bg1"/>
            </a:solidFill>
          </a:endParaRPr>
        </a:p>
      </dgm:t>
    </dgm:pt>
    <dgm:pt modelId="{9FE2C40A-C3E3-49E1-8056-8FCA93B7FBE5}" type="parTrans" cxnId="{7DDFFC33-A7B6-4F07-9420-82CD36B7AFB5}">
      <dgm:prSet/>
      <dgm:spPr/>
      <dgm:t>
        <a:bodyPr/>
        <a:lstStyle/>
        <a:p>
          <a:endParaRPr lang="en-US"/>
        </a:p>
      </dgm:t>
    </dgm:pt>
    <dgm:pt modelId="{4841A1E2-A342-43A1-A703-7CEEE12733F1}" type="sibTrans" cxnId="{7DDFFC33-A7B6-4F07-9420-82CD36B7AFB5}">
      <dgm:prSet/>
      <dgm:spPr/>
      <dgm:t>
        <a:bodyPr/>
        <a:lstStyle/>
        <a:p>
          <a:endParaRPr lang="en-US"/>
        </a:p>
      </dgm:t>
    </dgm:pt>
    <dgm:pt modelId="{53D59DD5-4C6F-4036-B2B8-04A6DCBB0A59}">
      <dgm:prSet phldrT="[Text]" custT="1"/>
      <dgm:spPr>
        <a:solidFill>
          <a:schemeClr val="accent2">
            <a:lumMod val="75000"/>
          </a:schemeClr>
        </a:solidFill>
      </dgm:spPr>
      <dgm:t>
        <a:bodyPr/>
        <a:lstStyle/>
        <a:p>
          <a:r>
            <a:rPr lang="en-US" sz="1800" dirty="0">
              <a:solidFill>
                <a:schemeClr val="bg1"/>
              </a:solidFill>
            </a:rPr>
            <a:t>Programs will recruit</a:t>
          </a:r>
          <a:r>
            <a:rPr kumimoji="0" lang="en-US" sz="1800" b="1" i="0" u="none" strike="noStrike" cap="none" spc="0" normalizeH="0" baseline="0" noProof="0" dirty="0">
              <a:ln>
                <a:noFill/>
              </a:ln>
              <a:solidFill>
                <a:schemeClr val="bg1"/>
              </a:solidFill>
              <a:effectLst/>
              <a:uLnTx/>
              <a:uFillTx/>
              <a:latin typeface="Calibri" panose="020F0502020204030204"/>
              <a:ea typeface="+mn-ea"/>
              <a:cs typeface="+mn-cs"/>
            </a:rPr>
            <a:t> postdoc </a:t>
          </a:r>
          <a:r>
            <a:rPr kumimoji="0" lang="en-US" sz="1800" i="0" u="none" strike="noStrike" cap="none" spc="0" normalizeH="0" baseline="0" noProof="0" dirty="0">
              <a:ln>
                <a:noFill/>
              </a:ln>
              <a:solidFill>
                <a:schemeClr val="bg1"/>
              </a:solidFill>
              <a:effectLst/>
              <a:uLnTx/>
              <a:uFillTx/>
              <a:latin typeface="Calibri" panose="020F0502020204030204"/>
              <a:ea typeface="+mn-ea"/>
              <a:cs typeface="+mn-cs"/>
            </a:rPr>
            <a:t>and</a:t>
          </a:r>
          <a:r>
            <a:rPr kumimoji="0" lang="en-US" sz="1800" b="1" i="0" u="none" strike="noStrike" cap="none" spc="0" normalizeH="0" baseline="0" noProof="0" dirty="0">
              <a:ln>
                <a:noFill/>
              </a:ln>
              <a:solidFill>
                <a:schemeClr val="bg1"/>
              </a:solidFill>
              <a:effectLst/>
              <a:uLnTx/>
              <a:uFillTx/>
              <a:latin typeface="Calibri" panose="020F0502020204030204"/>
              <a:ea typeface="+mn-ea"/>
              <a:cs typeface="+mn-cs"/>
            </a:rPr>
            <a:t> junior faculty </a:t>
          </a:r>
          <a:r>
            <a:rPr kumimoji="0" lang="en-US" sz="1800" b="0" i="0" u="none" strike="noStrike" cap="none" spc="0" normalizeH="0" baseline="0" noProof="0" dirty="0">
              <a:ln>
                <a:noFill/>
              </a:ln>
              <a:solidFill>
                <a:schemeClr val="bg1"/>
              </a:solidFill>
              <a:effectLst/>
              <a:uLnTx/>
              <a:uFillTx/>
              <a:latin typeface="Calibri" panose="020F0502020204030204"/>
              <a:ea typeface="+mn-ea"/>
              <a:cs typeface="+mn-cs"/>
            </a:rPr>
            <a:t>talent + </a:t>
          </a:r>
          <a:r>
            <a:rPr lang="en-US" sz="1800" dirty="0">
              <a:solidFill>
                <a:schemeClr val="bg1"/>
              </a:solidFill>
            </a:rPr>
            <a:t>provide professional development </a:t>
          </a:r>
          <a:r>
            <a:rPr kumimoji="0" lang="en-US" sz="1800" b="0" i="0" u="none" strike="noStrike" cap="none" spc="0" normalizeH="0" baseline="0" noProof="0" dirty="0">
              <a:ln>
                <a:noFill/>
              </a:ln>
              <a:solidFill>
                <a:schemeClr val="bg1"/>
              </a:solidFill>
              <a:effectLst/>
              <a:uLnTx/>
              <a:uFillTx/>
              <a:latin typeface="Calibri" panose="020F0502020204030204"/>
              <a:ea typeface="+mn-ea"/>
              <a:cs typeface="+mn-cs"/>
            </a:rPr>
            <a:t>through mentorship, retention plan, protected research time, etc.</a:t>
          </a:r>
          <a:endParaRPr lang="en-US" sz="1800" dirty="0">
            <a:solidFill>
              <a:schemeClr val="bg1"/>
            </a:solidFill>
          </a:endParaRPr>
        </a:p>
      </dgm:t>
    </dgm:pt>
    <dgm:pt modelId="{AF3F9B8E-B938-4DEE-AD75-B047C7496B98}" type="parTrans" cxnId="{829C5FA8-1C0C-427B-BDFF-20D3980079DC}">
      <dgm:prSet/>
      <dgm:spPr/>
      <dgm:t>
        <a:bodyPr/>
        <a:lstStyle/>
        <a:p>
          <a:endParaRPr lang="en-US"/>
        </a:p>
      </dgm:t>
    </dgm:pt>
    <dgm:pt modelId="{4639015F-5460-4C85-84C5-9706A7B00BCE}" type="sibTrans" cxnId="{829C5FA8-1C0C-427B-BDFF-20D3980079DC}">
      <dgm:prSet/>
      <dgm:spPr/>
      <dgm:t>
        <a:bodyPr/>
        <a:lstStyle/>
        <a:p>
          <a:endParaRPr lang="en-US"/>
        </a:p>
      </dgm:t>
    </dgm:pt>
    <dgm:pt modelId="{218AE4D9-7DDE-4E24-8EF7-32AD5E3C63DE}">
      <dgm:prSet phldrT="[Text]" custT="1"/>
      <dgm:spPr>
        <a:solidFill>
          <a:schemeClr val="accent6">
            <a:lumMod val="75000"/>
          </a:schemeClr>
        </a:solidFill>
      </dgm:spPr>
      <dgm:t>
        <a:bodyPr/>
        <a:lstStyle/>
        <a:p>
          <a:pPr>
            <a:buClrTx/>
            <a:buSzTx/>
          </a:pPr>
          <a:r>
            <a:rPr lang="en-US" sz="1800" b="0" i="0" dirty="0"/>
            <a:t>Programs work with the FIRST Coordination and Evaluation Center to determine if their systematic approach to faculty cohorts leads to institutional culture change, diversity, and inclusion.</a:t>
          </a:r>
          <a:endParaRPr lang="en-US" sz="1800" dirty="0"/>
        </a:p>
      </dgm:t>
    </dgm:pt>
    <dgm:pt modelId="{3D33E2CF-2CA2-4B96-BCBD-B27E7A98FA31}" type="parTrans" cxnId="{0213D040-90F9-4AA0-843C-4177F4B06820}">
      <dgm:prSet/>
      <dgm:spPr/>
      <dgm:t>
        <a:bodyPr/>
        <a:lstStyle/>
        <a:p>
          <a:endParaRPr lang="en-US"/>
        </a:p>
      </dgm:t>
    </dgm:pt>
    <dgm:pt modelId="{CC9F72B0-1712-492A-AC41-E7BEFD159661}" type="sibTrans" cxnId="{0213D040-90F9-4AA0-843C-4177F4B06820}">
      <dgm:prSet/>
      <dgm:spPr/>
      <dgm:t>
        <a:bodyPr/>
        <a:lstStyle/>
        <a:p>
          <a:endParaRPr lang="en-US"/>
        </a:p>
      </dgm:t>
    </dgm:pt>
    <dgm:pt modelId="{5638E472-E33B-442A-AC72-EE56C553BCEA}" type="pres">
      <dgm:prSet presAssocID="{056309B0-929B-4AF6-A78E-10B46977024E}" presName="Name0" presStyleCnt="0">
        <dgm:presLayoutVars>
          <dgm:chMax val="7"/>
          <dgm:chPref val="7"/>
          <dgm:dir/>
        </dgm:presLayoutVars>
      </dgm:prSet>
      <dgm:spPr/>
    </dgm:pt>
    <dgm:pt modelId="{3C927225-557E-4885-B385-A99F6BE23617}" type="pres">
      <dgm:prSet presAssocID="{056309B0-929B-4AF6-A78E-10B46977024E}" presName="Name1" presStyleCnt="0"/>
      <dgm:spPr/>
    </dgm:pt>
    <dgm:pt modelId="{183346E6-3910-4078-A8F1-FBBB0A22B492}" type="pres">
      <dgm:prSet presAssocID="{056309B0-929B-4AF6-A78E-10B46977024E}" presName="cycle" presStyleCnt="0"/>
      <dgm:spPr/>
    </dgm:pt>
    <dgm:pt modelId="{1F177524-F709-4267-9650-30ECDADE4D40}" type="pres">
      <dgm:prSet presAssocID="{056309B0-929B-4AF6-A78E-10B46977024E}" presName="srcNode" presStyleLbl="node1" presStyleIdx="0" presStyleCnt="3"/>
      <dgm:spPr/>
    </dgm:pt>
    <dgm:pt modelId="{7129197A-BC25-4AE7-B990-97DD4500BAD3}" type="pres">
      <dgm:prSet presAssocID="{056309B0-929B-4AF6-A78E-10B46977024E}" presName="conn" presStyleLbl="parChTrans1D2" presStyleIdx="0" presStyleCnt="1"/>
      <dgm:spPr/>
    </dgm:pt>
    <dgm:pt modelId="{15FDA5F2-4EF5-40D7-AAE0-FC12BF3E92FC}" type="pres">
      <dgm:prSet presAssocID="{056309B0-929B-4AF6-A78E-10B46977024E}" presName="extraNode" presStyleLbl="node1" presStyleIdx="0" presStyleCnt="3"/>
      <dgm:spPr/>
    </dgm:pt>
    <dgm:pt modelId="{73A17A4F-45AC-4872-9375-F164D284EBEB}" type="pres">
      <dgm:prSet presAssocID="{056309B0-929B-4AF6-A78E-10B46977024E}" presName="dstNode" presStyleLbl="node1" presStyleIdx="0" presStyleCnt="3"/>
      <dgm:spPr/>
    </dgm:pt>
    <dgm:pt modelId="{EB5FE633-58BC-4235-A527-891BA2304200}" type="pres">
      <dgm:prSet presAssocID="{477CD24F-66F6-4516-8310-53DCB28960DC}" presName="text_1" presStyleLbl="node1" presStyleIdx="0" presStyleCnt="3" custScaleY="125786">
        <dgm:presLayoutVars>
          <dgm:bulletEnabled val="1"/>
        </dgm:presLayoutVars>
      </dgm:prSet>
      <dgm:spPr/>
    </dgm:pt>
    <dgm:pt modelId="{E2E32599-F387-4514-BBD9-E32F84C0713B}" type="pres">
      <dgm:prSet presAssocID="{477CD24F-66F6-4516-8310-53DCB28960DC}" presName="accent_1" presStyleCnt="0"/>
      <dgm:spPr/>
    </dgm:pt>
    <dgm:pt modelId="{F4D1E787-294C-4273-8B57-6236DDF8AC7B}" type="pres">
      <dgm:prSet presAssocID="{477CD24F-66F6-4516-8310-53DCB28960DC}" presName="accentRepeatNode" presStyleLbl="solidFgAcc1" presStyleIdx="0" presStyleCnt="3" custScaleX="100571" custScaleY="100571"/>
      <dgm:spPr/>
    </dgm:pt>
    <dgm:pt modelId="{D3514AD9-063B-4ACA-9244-98697ACFCBF9}" type="pres">
      <dgm:prSet presAssocID="{53D59DD5-4C6F-4036-B2B8-04A6DCBB0A59}" presName="text_2" presStyleLbl="node1" presStyleIdx="1" presStyleCnt="3" custScaleY="125714">
        <dgm:presLayoutVars>
          <dgm:bulletEnabled val="1"/>
        </dgm:presLayoutVars>
      </dgm:prSet>
      <dgm:spPr/>
    </dgm:pt>
    <dgm:pt modelId="{1A01DFB8-0A6E-4F93-A826-8E031600A81D}" type="pres">
      <dgm:prSet presAssocID="{53D59DD5-4C6F-4036-B2B8-04A6DCBB0A59}" presName="accent_2" presStyleCnt="0"/>
      <dgm:spPr/>
    </dgm:pt>
    <dgm:pt modelId="{6D4E7520-B83C-4DD5-A5DB-AA23256A38FB}" type="pres">
      <dgm:prSet presAssocID="{53D59DD5-4C6F-4036-B2B8-04A6DCBB0A59}" presName="accentRepeatNode" presStyleLbl="solidFgAcc1" presStyleIdx="1" presStyleCnt="3" custScaleX="100571" custScaleY="100571"/>
      <dgm:spPr/>
    </dgm:pt>
    <dgm:pt modelId="{7B424429-1E82-418A-A66C-DC970C5C56B2}" type="pres">
      <dgm:prSet presAssocID="{218AE4D9-7DDE-4E24-8EF7-32AD5E3C63DE}" presName="text_3" presStyleLbl="node1" presStyleIdx="2" presStyleCnt="3" custScaleY="125714">
        <dgm:presLayoutVars>
          <dgm:bulletEnabled val="1"/>
        </dgm:presLayoutVars>
      </dgm:prSet>
      <dgm:spPr/>
    </dgm:pt>
    <dgm:pt modelId="{86B28750-01D7-4927-B689-9ED9F9DBF9EA}" type="pres">
      <dgm:prSet presAssocID="{218AE4D9-7DDE-4E24-8EF7-32AD5E3C63DE}" presName="accent_3" presStyleCnt="0"/>
      <dgm:spPr/>
    </dgm:pt>
    <dgm:pt modelId="{453A1DAF-4778-4EA4-A1BD-1DE6A44DB391}" type="pres">
      <dgm:prSet presAssocID="{218AE4D9-7DDE-4E24-8EF7-32AD5E3C63DE}" presName="accentRepeatNode" presStyleLbl="solidFgAcc1" presStyleIdx="2" presStyleCnt="3" custScaleX="100571" custScaleY="100571"/>
      <dgm:spPr/>
    </dgm:pt>
  </dgm:ptLst>
  <dgm:cxnLst>
    <dgm:cxn modelId="{7DDFFC33-A7B6-4F07-9420-82CD36B7AFB5}" srcId="{056309B0-929B-4AF6-A78E-10B46977024E}" destId="{477CD24F-66F6-4516-8310-53DCB28960DC}" srcOrd="0" destOrd="0" parTransId="{9FE2C40A-C3E3-49E1-8056-8FCA93B7FBE5}" sibTransId="{4841A1E2-A342-43A1-A703-7CEEE12733F1}"/>
    <dgm:cxn modelId="{0213D040-90F9-4AA0-843C-4177F4B06820}" srcId="{056309B0-929B-4AF6-A78E-10B46977024E}" destId="{218AE4D9-7DDE-4E24-8EF7-32AD5E3C63DE}" srcOrd="2" destOrd="0" parTransId="{3D33E2CF-2CA2-4B96-BCBD-B27E7A98FA31}" sibTransId="{CC9F72B0-1712-492A-AC41-E7BEFD159661}"/>
    <dgm:cxn modelId="{E8ED374C-79AB-4135-BA91-9B6CFFC59642}" type="presOf" srcId="{477CD24F-66F6-4516-8310-53DCB28960DC}" destId="{EB5FE633-58BC-4235-A527-891BA2304200}" srcOrd="0" destOrd="0" presId="urn:microsoft.com/office/officeart/2008/layout/VerticalCurvedList"/>
    <dgm:cxn modelId="{829C5FA8-1C0C-427B-BDFF-20D3980079DC}" srcId="{056309B0-929B-4AF6-A78E-10B46977024E}" destId="{53D59DD5-4C6F-4036-B2B8-04A6DCBB0A59}" srcOrd="1" destOrd="0" parTransId="{AF3F9B8E-B938-4DEE-AD75-B047C7496B98}" sibTransId="{4639015F-5460-4C85-84C5-9706A7B00BCE}"/>
    <dgm:cxn modelId="{F97703B2-0FFE-4DE4-A965-000B6007A21C}" type="presOf" srcId="{056309B0-929B-4AF6-A78E-10B46977024E}" destId="{5638E472-E33B-442A-AC72-EE56C553BCEA}" srcOrd="0" destOrd="0" presId="urn:microsoft.com/office/officeart/2008/layout/VerticalCurvedList"/>
    <dgm:cxn modelId="{6CC590B3-9660-431D-89B4-601027D54A8D}" type="presOf" srcId="{53D59DD5-4C6F-4036-B2B8-04A6DCBB0A59}" destId="{D3514AD9-063B-4ACA-9244-98697ACFCBF9}" srcOrd="0" destOrd="0" presId="urn:microsoft.com/office/officeart/2008/layout/VerticalCurvedList"/>
    <dgm:cxn modelId="{A0A084C4-EF99-423F-9116-546442A72EB6}" type="presOf" srcId="{218AE4D9-7DDE-4E24-8EF7-32AD5E3C63DE}" destId="{7B424429-1E82-418A-A66C-DC970C5C56B2}" srcOrd="0" destOrd="0" presId="urn:microsoft.com/office/officeart/2008/layout/VerticalCurvedList"/>
    <dgm:cxn modelId="{CB8EE9D8-8F9A-4D20-A0D1-B5A88CEE0FE6}" type="presOf" srcId="{4841A1E2-A342-43A1-A703-7CEEE12733F1}" destId="{7129197A-BC25-4AE7-B990-97DD4500BAD3}" srcOrd="0" destOrd="0" presId="urn:microsoft.com/office/officeart/2008/layout/VerticalCurvedList"/>
    <dgm:cxn modelId="{50A46DE4-1B9B-4BE4-9400-D3E4B53EAE6F}" type="presParOf" srcId="{5638E472-E33B-442A-AC72-EE56C553BCEA}" destId="{3C927225-557E-4885-B385-A99F6BE23617}" srcOrd="0" destOrd="0" presId="urn:microsoft.com/office/officeart/2008/layout/VerticalCurvedList"/>
    <dgm:cxn modelId="{C82817C2-2BAB-43F5-B6A1-9703451FC9DC}" type="presParOf" srcId="{3C927225-557E-4885-B385-A99F6BE23617}" destId="{183346E6-3910-4078-A8F1-FBBB0A22B492}" srcOrd="0" destOrd="0" presId="urn:microsoft.com/office/officeart/2008/layout/VerticalCurvedList"/>
    <dgm:cxn modelId="{6C8ACC1A-5BCA-401A-A5EB-F7F740DD6C3D}" type="presParOf" srcId="{183346E6-3910-4078-A8F1-FBBB0A22B492}" destId="{1F177524-F709-4267-9650-30ECDADE4D40}" srcOrd="0" destOrd="0" presId="urn:microsoft.com/office/officeart/2008/layout/VerticalCurvedList"/>
    <dgm:cxn modelId="{441E2CF9-9A90-411B-BA05-C7342B635F5B}" type="presParOf" srcId="{183346E6-3910-4078-A8F1-FBBB0A22B492}" destId="{7129197A-BC25-4AE7-B990-97DD4500BAD3}" srcOrd="1" destOrd="0" presId="urn:microsoft.com/office/officeart/2008/layout/VerticalCurvedList"/>
    <dgm:cxn modelId="{49B1A915-4344-4EBA-9263-E8DB3F9D28D1}" type="presParOf" srcId="{183346E6-3910-4078-A8F1-FBBB0A22B492}" destId="{15FDA5F2-4EF5-40D7-AAE0-FC12BF3E92FC}" srcOrd="2" destOrd="0" presId="urn:microsoft.com/office/officeart/2008/layout/VerticalCurvedList"/>
    <dgm:cxn modelId="{A3D4D638-09CB-42F7-AEC8-4560A828F69B}" type="presParOf" srcId="{183346E6-3910-4078-A8F1-FBBB0A22B492}" destId="{73A17A4F-45AC-4872-9375-F164D284EBEB}" srcOrd="3" destOrd="0" presId="urn:microsoft.com/office/officeart/2008/layout/VerticalCurvedList"/>
    <dgm:cxn modelId="{E515788F-A19D-441B-9DA8-01DAA4568A91}" type="presParOf" srcId="{3C927225-557E-4885-B385-A99F6BE23617}" destId="{EB5FE633-58BC-4235-A527-891BA2304200}" srcOrd="1" destOrd="0" presId="urn:microsoft.com/office/officeart/2008/layout/VerticalCurvedList"/>
    <dgm:cxn modelId="{839BCC41-EFF2-4797-902F-F9AB4A674A4F}" type="presParOf" srcId="{3C927225-557E-4885-B385-A99F6BE23617}" destId="{E2E32599-F387-4514-BBD9-E32F84C0713B}" srcOrd="2" destOrd="0" presId="urn:microsoft.com/office/officeart/2008/layout/VerticalCurvedList"/>
    <dgm:cxn modelId="{45A44A17-20E7-4AB6-A3F6-161E98A7EAC0}" type="presParOf" srcId="{E2E32599-F387-4514-BBD9-E32F84C0713B}" destId="{F4D1E787-294C-4273-8B57-6236DDF8AC7B}" srcOrd="0" destOrd="0" presId="urn:microsoft.com/office/officeart/2008/layout/VerticalCurvedList"/>
    <dgm:cxn modelId="{1161D6EF-0A02-4B13-9885-E19D265F6788}" type="presParOf" srcId="{3C927225-557E-4885-B385-A99F6BE23617}" destId="{D3514AD9-063B-4ACA-9244-98697ACFCBF9}" srcOrd="3" destOrd="0" presId="urn:microsoft.com/office/officeart/2008/layout/VerticalCurvedList"/>
    <dgm:cxn modelId="{C6822ADE-1932-42B8-99D8-230C0C3C9B3C}" type="presParOf" srcId="{3C927225-557E-4885-B385-A99F6BE23617}" destId="{1A01DFB8-0A6E-4F93-A826-8E031600A81D}" srcOrd="4" destOrd="0" presId="urn:microsoft.com/office/officeart/2008/layout/VerticalCurvedList"/>
    <dgm:cxn modelId="{828792DE-D50D-4190-A487-3E6727B8B920}" type="presParOf" srcId="{1A01DFB8-0A6E-4F93-A826-8E031600A81D}" destId="{6D4E7520-B83C-4DD5-A5DB-AA23256A38FB}" srcOrd="0" destOrd="0" presId="urn:microsoft.com/office/officeart/2008/layout/VerticalCurvedList"/>
    <dgm:cxn modelId="{36A85D09-701D-4301-9B73-51609C4A3C55}" type="presParOf" srcId="{3C927225-557E-4885-B385-A99F6BE23617}" destId="{7B424429-1E82-418A-A66C-DC970C5C56B2}" srcOrd="5" destOrd="0" presId="urn:microsoft.com/office/officeart/2008/layout/VerticalCurvedList"/>
    <dgm:cxn modelId="{BBF612F4-90F4-4DB9-B3D7-D6F9645A9A25}" type="presParOf" srcId="{3C927225-557E-4885-B385-A99F6BE23617}" destId="{86B28750-01D7-4927-B689-9ED9F9DBF9EA}" srcOrd="6" destOrd="0" presId="urn:microsoft.com/office/officeart/2008/layout/VerticalCurvedList"/>
    <dgm:cxn modelId="{7DD39D8A-7275-45EF-AC77-6E1CED342918}" type="presParOf" srcId="{86B28750-01D7-4927-B689-9ED9F9DBF9EA}" destId="{453A1DAF-4778-4EA4-A1BD-1DE6A44DB39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9197A-BC25-4AE7-B990-97DD4500BAD3}">
      <dsp:nvSpPr>
        <dsp:cNvPr id="0" name=""/>
        <dsp:cNvSpPr/>
      </dsp:nvSpPr>
      <dsp:spPr>
        <a:xfrm>
          <a:off x="-5343312" y="-818593"/>
          <a:ext cx="6365058" cy="6365058"/>
        </a:xfrm>
        <a:prstGeom prst="blockArc">
          <a:avLst>
            <a:gd name="adj1" fmla="val 18900000"/>
            <a:gd name="adj2" fmla="val 2700000"/>
            <a:gd name="adj3" fmla="val 33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5FE633-58BC-4235-A527-891BA2304200}">
      <dsp:nvSpPr>
        <dsp:cNvPr id="0" name=""/>
        <dsp:cNvSpPr/>
      </dsp:nvSpPr>
      <dsp:spPr>
        <a:xfrm>
          <a:off x="657915" y="350874"/>
          <a:ext cx="6382508" cy="118939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0550" tIns="45720" rIns="45720" bIns="45720" numCol="1" spcCol="1270" anchor="ctr" anchorCtr="0">
          <a:noAutofit/>
        </a:bodyPr>
        <a:lstStyle/>
        <a:p>
          <a:pPr marL="0" lvl="0" indent="0" algn="l" defTabSz="800100">
            <a:lnSpc>
              <a:spcPct val="90000"/>
            </a:lnSpc>
            <a:spcBef>
              <a:spcPct val="0"/>
            </a:spcBef>
            <a:spcAft>
              <a:spcPct val="35000"/>
            </a:spcAft>
            <a:buClrTx/>
            <a:buSzTx/>
            <a:buNone/>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The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strike="noStrike" kern="1200" cap="none" spc="0" normalizeH="0" baseline="0" noProof="0" dirty="0">
              <a:ln>
                <a:noFill/>
              </a:ln>
              <a:solidFill>
                <a:schemeClr val="bg1"/>
              </a:solidFill>
              <a:effectLst/>
              <a:uLnTx/>
              <a:uFillTx/>
              <a:latin typeface="Calibri" panose="020F0502020204030204"/>
              <a:ea typeface="+mn-ea"/>
              <a:cs typeface="+mn-cs"/>
            </a:rPr>
            <a:t>NIH Faculty Institutional Recruitment for Sustainable Transformation (FIRST)</a:t>
          </a:r>
          <a:r>
            <a:rPr kumimoji="0" lang="en-US" sz="1800" b="0" i="0"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program aims to enhance and maintain cultures of inclusive excellence in the biomedical research community</a:t>
          </a:r>
          <a:endParaRPr lang="en-US" sz="1800" kern="1200" dirty="0">
            <a:solidFill>
              <a:schemeClr val="bg1"/>
            </a:solidFill>
          </a:endParaRPr>
        </a:p>
      </dsp:txBody>
      <dsp:txXfrm>
        <a:off x="657915" y="350874"/>
        <a:ext cx="6382508" cy="1189399"/>
      </dsp:txXfrm>
    </dsp:sp>
    <dsp:sp modelId="{F4D1E787-294C-4273-8B57-6236DDF8AC7B}">
      <dsp:nvSpPr>
        <dsp:cNvPr id="0" name=""/>
        <dsp:cNvSpPr/>
      </dsp:nvSpPr>
      <dsp:spPr>
        <a:xfrm>
          <a:off x="63557" y="351215"/>
          <a:ext cx="1188716" cy="11887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514AD9-063B-4ACA-9244-98697ACFCBF9}">
      <dsp:nvSpPr>
        <dsp:cNvPr id="0" name=""/>
        <dsp:cNvSpPr/>
      </dsp:nvSpPr>
      <dsp:spPr>
        <a:xfrm>
          <a:off x="1001631" y="1769575"/>
          <a:ext cx="6038792" cy="1188719"/>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055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Programs will recruit</a:t>
          </a: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 postdoc </a:t>
          </a:r>
          <a:r>
            <a:rPr kumimoji="0" lang="en-US" sz="1800" i="0" u="none" strike="noStrike" kern="1200" cap="none" spc="0" normalizeH="0" baseline="0" noProof="0" dirty="0">
              <a:ln>
                <a:noFill/>
              </a:ln>
              <a:solidFill>
                <a:schemeClr val="bg1"/>
              </a:solidFill>
              <a:effectLst/>
              <a:uLnTx/>
              <a:uFillTx/>
              <a:latin typeface="Calibri" panose="020F0502020204030204"/>
              <a:ea typeface="+mn-ea"/>
              <a:cs typeface="+mn-cs"/>
            </a:rPr>
            <a:t>and</a:t>
          </a: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 junior faculty </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talent + </a:t>
          </a:r>
          <a:r>
            <a:rPr lang="en-US" sz="1800" kern="1200" dirty="0">
              <a:solidFill>
                <a:schemeClr val="bg1"/>
              </a:solidFill>
            </a:rPr>
            <a:t>provide professional development </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through mentorship, retention plan, protected research time, etc.</a:t>
          </a:r>
          <a:endParaRPr lang="en-US" sz="1800" kern="1200" dirty="0">
            <a:solidFill>
              <a:schemeClr val="bg1"/>
            </a:solidFill>
          </a:endParaRPr>
        </a:p>
      </dsp:txBody>
      <dsp:txXfrm>
        <a:off x="1001631" y="1769575"/>
        <a:ext cx="6038792" cy="1188719"/>
      </dsp:txXfrm>
    </dsp:sp>
    <dsp:sp modelId="{6D4E7520-B83C-4DD5-A5DB-AA23256A38FB}">
      <dsp:nvSpPr>
        <dsp:cNvPr id="0" name=""/>
        <dsp:cNvSpPr/>
      </dsp:nvSpPr>
      <dsp:spPr>
        <a:xfrm>
          <a:off x="407273" y="1769577"/>
          <a:ext cx="1188716" cy="11887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424429-1E82-418A-A66C-DC970C5C56B2}">
      <dsp:nvSpPr>
        <dsp:cNvPr id="0" name=""/>
        <dsp:cNvSpPr/>
      </dsp:nvSpPr>
      <dsp:spPr>
        <a:xfrm>
          <a:off x="657915" y="3187937"/>
          <a:ext cx="6382508" cy="1188719"/>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0550" tIns="45720" rIns="45720" bIns="45720" numCol="1" spcCol="1270" anchor="ctr" anchorCtr="0">
          <a:noAutofit/>
        </a:bodyPr>
        <a:lstStyle/>
        <a:p>
          <a:pPr marL="0" lvl="0" indent="0" algn="l" defTabSz="800100">
            <a:lnSpc>
              <a:spcPct val="90000"/>
            </a:lnSpc>
            <a:spcBef>
              <a:spcPct val="0"/>
            </a:spcBef>
            <a:spcAft>
              <a:spcPct val="35000"/>
            </a:spcAft>
            <a:buClrTx/>
            <a:buSzTx/>
            <a:buNone/>
          </a:pPr>
          <a:r>
            <a:rPr lang="en-US" sz="1800" b="0" i="0" kern="1200" dirty="0"/>
            <a:t>Programs work with the FIRST Coordination and Evaluation Center to determine if their systematic approach to faculty cohorts leads to institutional culture change, diversity, and inclusion.</a:t>
          </a:r>
          <a:endParaRPr lang="en-US" sz="1800" kern="1200" dirty="0"/>
        </a:p>
      </dsp:txBody>
      <dsp:txXfrm>
        <a:off x="657915" y="3187937"/>
        <a:ext cx="6382508" cy="1188719"/>
      </dsp:txXfrm>
    </dsp:sp>
    <dsp:sp modelId="{453A1DAF-4778-4EA4-A1BD-1DE6A44DB391}">
      <dsp:nvSpPr>
        <dsp:cNvPr id="0" name=""/>
        <dsp:cNvSpPr/>
      </dsp:nvSpPr>
      <dsp:spPr>
        <a:xfrm>
          <a:off x="63557" y="3187938"/>
          <a:ext cx="1188716" cy="11887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2483AF3D-EBDD-4AE9-83F9-0442CF653A9B}" type="datetimeFigureOut">
              <a:rPr lang="en-US" smtClean="0"/>
              <a:t>1/30/2023</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4DA966FA-F3E9-4F36-A3ED-C095F194F16F}" type="slidenum">
              <a:rPr lang="en-US" smtClean="0"/>
              <a:t>‹#›</a:t>
            </a:fld>
            <a:endParaRPr lang="en-US"/>
          </a:p>
        </p:txBody>
      </p:sp>
    </p:spTree>
    <p:extLst>
      <p:ext uri="{BB962C8B-B14F-4D97-AF65-F5344CB8AC3E}">
        <p14:creationId xmlns:p14="http://schemas.microsoft.com/office/powerpoint/2010/main" val="1925357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0D0A3E47-4405-4BCB-9588-2FBB02191B84}" type="datetimeFigureOut">
              <a:rPr lang="en-US" smtClean="0"/>
              <a:t>1/30/2023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76AEFEB-137D-41A1-8EDA-A4ADF5A11E0C}" type="slidenum">
              <a:rPr lang="en-US" smtClean="0"/>
              <a:t>‹#›</a:t>
            </a:fld>
            <a:endParaRPr lang="en-US"/>
          </a:p>
        </p:txBody>
      </p:sp>
    </p:spTree>
    <p:extLst>
      <p:ext uri="{BB962C8B-B14F-4D97-AF65-F5344CB8AC3E}">
        <p14:creationId xmlns:p14="http://schemas.microsoft.com/office/powerpoint/2010/main" val="2828110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1</a:t>
            </a:fld>
            <a:endParaRPr lang="en-US"/>
          </a:p>
        </p:txBody>
      </p:sp>
    </p:spTree>
    <p:extLst>
      <p:ext uri="{BB962C8B-B14F-4D97-AF65-F5344CB8AC3E}">
        <p14:creationId xmlns:p14="http://schemas.microsoft.com/office/powerpoint/2010/main" val="823218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10</a:t>
            </a:fld>
            <a:endParaRPr lang="en-US"/>
          </a:p>
        </p:txBody>
      </p:sp>
    </p:spTree>
    <p:extLst>
      <p:ext uri="{BB962C8B-B14F-4D97-AF65-F5344CB8AC3E}">
        <p14:creationId xmlns:p14="http://schemas.microsoft.com/office/powerpoint/2010/main" val="3790721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12</a:t>
            </a:fld>
            <a:endParaRPr lang="en-US"/>
          </a:p>
        </p:txBody>
      </p:sp>
    </p:spTree>
    <p:extLst>
      <p:ext uri="{BB962C8B-B14F-4D97-AF65-F5344CB8AC3E}">
        <p14:creationId xmlns:p14="http://schemas.microsoft.com/office/powerpoint/2010/main" val="3728529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97A61C5B-5786-40DE-88DF-AC03ADD7EB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4EDA61B9-0896-4F7B-9B07-9C1FCF7CE5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a:extLst>
              <a:ext uri="{FF2B5EF4-FFF2-40B4-BE49-F238E27FC236}">
                <a16:creationId xmlns:a16="http://schemas.microsoft.com/office/drawing/2014/main" id="{1CA61734-5753-4536-882D-7189184EF7D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79B8A4-379A-4C09-ABC1-2897F762D947}"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2394319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19</a:t>
            </a:fld>
            <a:endParaRPr lang="en-US"/>
          </a:p>
        </p:txBody>
      </p:sp>
    </p:spTree>
    <p:extLst>
      <p:ext uri="{BB962C8B-B14F-4D97-AF65-F5344CB8AC3E}">
        <p14:creationId xmlns:p14="http://schemas.microsoft.com/office/powerpoint/2010/main" val="291677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AEFEB-137D-41A1-8EDA-A4ADF5A11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114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24</a:t>
            </a:fld>
            <a:endParaRPr lang="en-US"/>
          </a:p>
        </p:txBody>
      </p:sp>
    </p:spTree>
    <p:extLst>
      <p:ext uri="{BB962C8B-B14F-4D97-AF65-F5344CB8AC3E}">
        <p14:creationId xmlns:p14="http://schemas.microsoft.com/office/powerpoint/2010/main" val="176995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endParaRPr lang="en-US" altLang="en-US"/>
          </a:p>
        </p:txBody>
      </p:sp>
      <p:sp>
        <p:nvSpPr>
          <p:cNvPr id="4" name="Slide Number Placeholder 3"/>
          <p:cNvSpPr>
            <a:spLocks noGrp="1"/>
          </p:cNvSpPr>
          <p:nvPr>
            <p:ph type="sldNum" sz="quarter" idx="5"/>
          </p:nvPr>
        </p:nvSpPr>
        <p:spPr/>
        <p:txBody>
          <a:bodyPr/>
          <a:lstStyle/>
          <a:p>
            <a:fld id="{B76AEFEB-137D-41A1-8EDA-A4ADF5A11E0C}" type="slidenum">
              <a:rPr lang="en-US" smtClean="0"/>
              <a:t>25</a:t>
            </a:fld>
            <a:endParaRPr lang="en-US"/>
          </a:p>
        </p:txBody>
      </p:sp>
    </p:spTree>
    <p:extLst>
      <p:ext uri="{BB962C8B-B14F-4D97-AF65-F5344CB8AC3E}">
        <p14:creationId xmlns:p14="http://schemas.microsoft.com/office/powerpoint/2010/main" val="3061638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E2464-C0F3-4324-ACEA-6FAF0D7B5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436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A9ECB3-F738-4954-BDA0-5A36C1514D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917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8179" y="4415789"/>
            <a:ext cx="5505300" cy="4183496"/>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a:sym typeface="Arial"/>
            </a:endParaRPr>
          </a:p>
        </p:txBody>
      </p:sp>
      <p:sp>
        <p:nvSpPr>
          <p:cNvPr id="177" name="Shape 177"/>
          <p:cNvSpPr>
            <a:spLocks noGrp="1" noRot="1" noChangeAspect="1"/>
          </p:cNvSpPr>
          <p:nvPr>
            <p:ph type="sldImg" idx="2"/>
          </p:nvPr>
        </p:nvSpPr>
        <p:spPr>
          <a:xfrm>
            <a:off x="3429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2559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2</a:t>
            </a:fld>
            <a:endParaRPr lang="en-US"/>
          </a:p>
        </p:txBody>
      </p:sp>
    </p:spTree>
    <p:extLst>
      <p:ext uri="{BB962C8B-B14F-4D97-AF65-F5344CB8AC3E}">
        <p14:creationId xmlns:p14="http://schemas.microsoft.com/office/powerpoint/2010/main" val="233930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3</a:t>
            </a:fld>
            <a:endParaRPr lang="en-US"/>
          </a:p>
        </p:txBody>
      </p:sp>
    </p:spTree>
    <p:extLst>
      <p:ext uri="{BB962C8B-B14F-4D97-AF65-F5344CB8AC3E}">
        <p14:creationId xmlns:p14="http://schemas.microsoft.com/office/powerpoint/2010/main" val="90278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AEFEB-137D-41A1-8EDA-A4ADF5A11E0C}" type="slidenum">
              <a:rPr lang="en-US" smtClean="0"/>
              <a:t>4</a:t>
            </a:fld>
            <a:endParaRPr lang="en-US"/>
          </a:p>
        </p:txBody>
      </p:sp>
    </p:spTree>
    <p:extLst>
      <p:ext uri="{BB962C8B-B14F-4D97-AF65-F5344CB8AC3E}">
        <p14:creationId xmlns:p14="http://schemas.microsoft.com/office/powerpoint/2010/main" val="160572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none" strike="noStrike" kern="1200" dirty="0">
                <a:solidFill>
                  <a:schemeClr val="tx1"/>
                </a:solidFill>
                <a:effectLst/>
                <a:latin typeface="+mn-lt"/>
                <a:ea typeface="+mn-ea"/>
                <a:cs typeface="+mn-cs"/>
              </a:rPr>
              <a:t>Variables</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Lack of Ethnic Diversity</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Homophily Factor</a:t>
            </a:r>
          </a:p>
          <a:p>
            <a:pPr rtl="0" eaLnBrk="1" fontAlgn="ctr" latinLnBrk="0" hangingPunct="1"/>
            <a:r>
              <a:rPr lang="en-US" sz="1200" b="0" i="0" u="none" strike="noStrike" kern="1200" dirty="0">
                <a:solidFill>
                  <a:schemeClr val="tx1"/>
                </a:solidFill>
                <a:effectLst/>
                <a:latin typeface="+mn-lt"/>
                <a:ea typeface="+mn-ea"/>
                <a:cs typeface="+mn-cs"/>
              </a:rPr>
              <a:t>Dependent Variables:</a:t>
            </a:r>
          </a:p>
          <a:p>
            <a:pPr rtl="0" eaLnBrk="1" fontAlgn="ctr" latinLnBrk="0" hangingPunct="1"/>
            <a:r>
              <a:rPr lang="en-US" sz="1200" b="0" i="0" u="none" strike="noStrike" kern="1200" dirty="0">
                <a:solidFill>
                  <a:schemeClr val="tx1"/>
                </a:solidFill>
                <a:effectLst/>
                <a:latin typeface="+mn-lt"/>
                <a:ea typeface="+mn-ea"/>
                <a:cs typeface="+mn-cs"/>
              </a:rPr>
              <a:t>Impact</a:t>
            </a:r>
            <a:r>
              <a:rPr lang="en-US" sz="1200" b="0" i="0" u="none" strike="noStrike" kern="1200" baseline="0" dirty="0">
                <a:solidFill>
                  <a:schemeClr val="tx1"/>
                </a:solidFill>
                <a:effectLst/>
                <a:latin typeface="+mn-lt"/>
                <a:ea typeface="+mn-ea"/>
                <a:cs typeface="+mn-cs"/>
              </a:rPr>
              <a:t> Factor: </a:t>
            </a:r>
            <a:r>
              <a:rPr lang="en-US" sz="1200" dirty="0">
                <a:solidFill>
                  <a:schemeClr val="tx1"/>
                </a:solidFill>
                <a:latin typeface="Helvetica"/>
                <a:cs typeface="Helvetica"/>
              </a:rPr>
              <a:t>-0.153*** (0.042)</a:t>
            </a:r>
          </a:p>
          <a:p>
            <a:pPr algn="l"/>
            <a:r>
              <a:rPr lang="en-US" sz="1200" dirty="0">
                <a:solidFill>
                  <a:schemeClr val="tx1"/>
                </a:solidFill>
                <a:latin typeface="Helvetica"/>
                <a:cs typeface="Helvetica"/>
              </a:rPr>
              <a:t>Citation Percentile: -0.833**- (0.422)</a:t>
            </a:r>
          </a:p>
          <a:p>
            <a:pPr algn="l"/>
            <a:endParaRPr lang="en-US" sz="1200" dirty="0">
              <a:solidFill>
                <a:schemeClr val="tx1"/>
              </a:solidFill>
              <a:latin typeface="Helvetica"/>
              <a:cs typeface="Helvetica"/>
            </a:endParaRPr>
          </a:p>
          <a:p>
            <a:pPr rtl="0" eaLnBrk="1" fontAlgn="ctr" latinLnBrk="0" hangingPunct="1"/>
            <a:r>
              <a:rPr lang="en-US" sz="1200" b="1" i="0" u="none" strike="noStrike" kern="1200" dirty="0">
                <a:solidFill>
                  <a:schemeClr val="tx1"/>
                </a:solidFill>
                <a:effectLst/>
                <a:latin typeface="+mn-lt"/>
                <a:ea typeface="+mn-ea"/>
                <a:cs typeface="+mn-cs"/>
              </a:rPr>
              <a:t>Geographic Diversity</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Number of Addresses on Paper</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Impact Factor:  </a:t>
            </a:r>
            <a:r>
              <a:rPr lang="en-US" sz="1200" dirty="0">
                <a:solidFill>
                  <a:schemeClr val="tx1"/>
                </a:solidFill>
                <a:latin typeface="Helvetica"/>
                <a:cs typeface="Helvetica"/>
              </a:rPr>
              <a:t>0.044***  (0.006)</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dirty="0">
              <a:solidFill>
                <a:schemeClr val="tx1"/>
              </a:solidFill>
              <a:latin typeface="Helvetica"/>
              <a:cs typeface="Helvetica"/>
            </a:endParaRPr>
          </a:p>
          <a:p>
            <a:pPr rtl="0" eaLnBrk="1" fontAlgn="ctr" latinLnBrk="0" hangingPunct="1"/>
            <a:r>
              <a:rPr lang="en-US" sz="1200" b="1" i="0" u="none" strike="noStrike" kern="1200" dirty="0">
                <a:solidFill>
                  <a:schemeClr val="tx1"/>
                </a:solidFill>
                <a:effectLst/>
                <a:latin typeface="+mn-lt"/>
                <a:ea typeface="+mn-ea"/>
                <a:cs typeface="+mn-cs"/>
              </a:rPr>
              <a:t>Information Diversity</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Number of References on Paper</a:t>
            </a:r>
          </a:p>
          <a:p>
            <a:pPr algn="l"/>
            <a:r>
              <a:rPr lang="en-US" sz="1200" b="0" i="0" u="none" strike="noStrike" kern="1200" dirty="0">
                <a:solidFill>
                  <a:schemeClr val="tx1"/>
                </a:solidFill>
                <a:effectLst/>
                <a:latin typeface="+mn-lt"/>
                <a:ea typeface="+mn-ea"/>
                <a:cs typeface="+mn-cs"/>
              </a:rPr>
              <a:t>Impact Factor: </a:t>
            </a:r>
            <a:r>
              <a:rPr lang="en-US" sz="1200" dirty="0">
                <a:solidFill>
                  <a:schemeClr val="tx1"/>
                </a:solidFill>
                <a:latin typeface="Helvetica"/>
                <a:cs typeface="Helvetica"/>
              </a:rPr>
              <a:t>0.015*** (0.001)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Helvetica"/>
                <a:cs typeface="Helvetica"/>
              </a:rPr>
              <a:t>Citation Percentile: </a:t>
            </a:r>
            <a:r>
              <a:rPr lang="en-US" sz="1200" dirty="0">
                <a:solidFill>
                  <a:schemeClr val="tx1"/>
                </a:solidFill>
                <a:latin typeface="Helvetica" panose="020B0604020202020204" pitchFamily="34" charset="0"/>
                <a:cs typeface="Helvetica" panose="020B0604020202020204" pitchFamily="34" charset="0"/>
              </a:rPr>
              <a:t>0.400*** (0.012)</a:t>
            </a:r>
          </a:p>
          <a:p>
            <a:pPr algn="l"/>
            <a:endParaRPr lang="en-US" sz="1200" dirty="0">
              <a:solidFill>
                <a:schemeClr val="tx1"/>
              </a:solidFill>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Arial" charset="0"/>
                <a:cs typeface="Helvetica" panose="020B0604020202020204" pitchFamily="34" charset="0"/>
              </a:rPr>
              <a:t>Note: </a:t>
            </a: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Arial" charset="0"/>
                <a:cs typeface="Helvetica" panose="020B0604020202020204" pitchFamily="34" charset="0"/>
              </a:rPr>
              <a:t>Sample presented from PubMed for 4-authored papers. Most findings are similarly significant across 2-authored and 3-authored papers for PubMed and Web of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Arial" charset="0"/>
                <a:cs typeface="Helvetica" panose="020B0604020202020204" pitchFamily="34" charset="0"/>
              </a:rPr>
              <a:t>Source: Freeman &amp; Huang (2015). Collaborating with people like me: ethnic co-authorship within the US. Journal of Labor Economics 33(3): S289-S318</a:t>
            </a:r>
            <a:endParaRPr lang="en-US" sz="1200" dirty="0">
              <a:solidFill>
                <a:schemeClr val="tx1"/>
              </a:solidFill>
              <a:latin typeface="Helvetica"/>
              <a:cs typeface="Helvetica"/>
            </a:endParaRPr>
          </a:p>
          <a:p>
            <a:pPr rtl="0" eaLnBrk="1" fontAlgn="ctr" latinLnBrk="0" hangingPunct="1"/>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b="0" dirty="0">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F9C74-224E-432D-826C-90D4E9128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26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F9C74-224E-432D-826C-90D4E9128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90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9798A-5166-433F-9D6F-BC7B1B65D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529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94988" y="6062663"/>
            <a:ext cx="53952776" cy="30348237"/>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1876989" rtl="0" eaLnBrk="1" fontAlgn="auto" latinLnBrk="0" hangingPunct="1">
              <a:lnSpc>
                <a:spcPct val="100000"/>
              </a:lnSpc>
              <a:spcBef>
                <a:spcPts val="0"/>
              </a:spcBef>
              <a:spcAft>
                <a:spcPts val="0"/>
              </a:spcAft>
              <a:buClrTx/>
              <a:buSzTx/>
              <a:buFontTx/>
              <a:buNone/>
              <a:tabLst/>
              <a:defRPr/>
            </a:pPr>
            <a:fld id="{A038E705-35CC-4AC1-911B-069E79D035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769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526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94988" y="6062663"/>
            <a:ext cx="53952776" cy="3034823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1876989" rtl="0" eaLnBrk="1" fontAlgn="auto" latinLnBrk="0" hangingPunct="1">
              <a:lnSpc>
                <a:spcPct val="100000"/>
              </a:lnSpc>
              <a:spcBef>
                <a:spcPts val="0"/>
              </a:spcBef>
              <a:spcAft>
                <a:spcPts val="0"/>
              </a:spcAft>
              <a:buClrTx/>
              <a:buSzTx/>
              <a:buFontTx/>
              <a:buNone/>
              <a:tabLst/>
              <a:defRPr/>
            </a:pPr>
            <a:fld id="{A038E705-35CC-4AC1-911B-069E79D035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769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726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992B-C285-4C41-9E03-4B62C0081E3E}"/>
              </a:ext>
            </a:extLst>
          </p:cNvPr>
          <p:cNvSpPr>
            <a:spLocks noGrp="1"/>
          </p:cNvSpPr>
          <p:nvPr>
            <p:ph type="ctrTitle"/>
          </p:nvPr>
        </p:nvSpPr>
        <p:spPr>
          <a:xfrm>
            <a:off x="1038971" y="1853680"/>
            <a:ext cx="10114058" cy="1830453"/>
          </a:xfrm>
        </p:spPr>
        <p:txBody>
          <a:bodyPr anchor="b">
            <a:noAutofit/>
          </a:bodyPr>
          <a:lstStyle>
            <a:lvl1pPr algn="ctr">
              <a:defRPr sz="6000" b="1">
                <a:solidFill>
                  <a:schemeClr val="accent6"/>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BE954B2-72F5-454F-90AB-EF70B9400CD1}"/>
              </a:ext>
            </a:extLst>
          </p:cNvPr>
          <p:cNvSpPr>
            <a:spLocks noGrp="1"/>
          </p:cNvSpPr>
          <p:nvPr>
            <p:ph type="subTitle" idx="1"/>
          </p:nvPr>
        </p:nvSpPr>
        <p:spPr>
          <a:xfrm>
            <a:off x="1038971" y="3825973"/>
            <a:ext cx="10114058"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7B4A5-B4BA-4B1F-917E-C242B34C2DC4}"/>
              </a:ext>
            </a:extLst>
          </p:cNvPr>
          <p:cNvSpPr>
            <a:spLocks noGrp="1"/>
          </p:cNvSpPr>
          <p:nvPr>
            <p:ph type="dt" sz="half" idx="10"/>
          </p:nvPr>
        </p:nvSpPr>
        <p:spPr/>
        <p:txBody>
          <a:bodyPr/>
          <a:lstStyle/>
          <a:p>
            <a:fld id="{B2FCFEE6-D5CA-49FA-B4E7-B721CE941418}" type="datetimeFigureOut">
              <a:rPr lang="en-US" smtClean="0"/>
              <a:t>1/30/2023</a:t>
            </a:fld>
            <a:endParaRPr lang="en-US"/>
          </a:p>
        </p:txBody>
      </p:sp>
      <p:sp>
        <p:nvSpPr>
          <p:cNvPr id="5" name="Footer Placeholder 4">
            <a:extLst>
              <a:ext uri="{FF2B5EF4-FFF2-40B4-BE49-F238E27FC236}">
                <a16:creationId xmlns:a16="http://schemas.microsoft.com/office/drawing/2014/main" id="{A7EDAF78-F3AC-4301-AEE3-61AC99BF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DA4F9-8DCB-4FDB-AD03-661B12DD9C7B}"/>
              </a:ext>
            </a:extLst>
          </p:cNvPr>
          <p:cNvSpPr>
            <a:spLocks noGrp="1"/>
          </p:cNvSpPr>
          <p:nvPr>
            <p:ph type="sldNum" sz="quarter" idx="12"/>
          </p:nvPr>
        </p:nvSpPr>
        <p:spPr/>
        <p:txBody>
          <a:bodyPr/>
          <a:lstStyle/>
          <a:p>
            <a:fld id="{29B265A9-FC78-43A3-8AB4-BFB1BBE89465}" type="slidenum">
              <a:rPr lang="en-US" smtClean="0"/>
              <a:t>‹#›</a:t>
            </a:fld>
            <a:endParaRPr lang="en-US"/>
          </a:p>
        </p:txBody>
      </p:sp>
      <p:pic>
        <p:nvPicPr>
          <p:cNvPr id="15" name="Picture 14">
            <a:extLst>
              <a:ext uri="{FF2B5EF4-FFF2-40B4-BE49-F238E27FC236}">
                <a16:creationId xmlns:a16="http://schemas.microsoft.com/office/drawing/2014/main" id="{09682177-DEA6-4CC1-91B7-4D1A9C2C16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14187" y="688952"/>
            <a:ext cx="3763627" cy="580226"/>
          </a:xfrm>
          <a:prstGeom prst="rect">
            <a:avLst/>
          </a:prstGeom>
          <a:ln w="76200">
            <a:noFill/>
          </a:ln>
        </p:spPr>
      </p:pic>
      <p:sp>
        <p:nvSpPr>
          <p:cNvPr id="16" name="Rectangle 15">
            <a:extLst>
              <a:ext uri="{FF2B5EF4-FFF2-40B4-BE49-F238E27FC236}">
                <a16:creationId xmlns:a16="http://schemas.microsoft.com/office/drawing/2014/main" id="{DD9E23EF-3602-42EA-8439-C3640B2E8CBA}"/>
              </a:ext>
            </a:extLst>
          </p:cNvPr>
          <p:cNvSpPr/>
          <p:nvPr userDrawn="1"/>
        </p:nvSpPr>
        <p:spPr>
          <a:xfrm rot="5400000" flipH="1">
            <a:off x="6048292" y="-6064194"/>
            <a:ext cx="119270" cy="1224765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50569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ternal w/o Ru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E672CBA-1F15-4F34-9466-2A2663F0CC35}" type="slidenum">
              <a:rPr lang="en-US" smtClean="0"/>
              <a:pPr/>
              <a:t>‹#›</a:t>
            </a:fld>
            <a:endParaRPr lang="en-US"/>
          </a:p>
        </p:txBody>
      </p:sp>
      <p:sp>
        <p:nvSpPr>
          <p:cNvPr id="5" name="Title 1"/>
          <p:cNvSpPr>
            <a:spLocks noGrp="1"/>
          </p:cNvSpPr>
          <p:nvPr>
            <p:ph type="title"/>
          </p:nvPr>
        </p:nvSpPr>
        <p:spPr>
          <a:xfrm>
            <a:off x="609600" y="274639"/>
            <a:ext cx="11074400" cy="642867"/>
          </a:xfrm>
          <a:prstGeom prst="rect">
            <a:avLst/>
          </a:prstGeom>
        </p:spPr>
        <p:txBody>
          <a:bodyPr/>
          <a:lstStyle>
            <a:lvl1pPr algn="l">
              <a:defRPr sz="3600" b="1">
                <a:solidFill>
                  <a:srgbClr val="4963AE"/>
                </a:solidFill>
                <a:latin typeface="Arial" pitchFamily="34" charset="0"/>
                <a:cs typeface="Arial" pitchFamily="34" charset="0"/>
              </a:defRPr>
            </a:lvl1pPr>
          </a:lstStyle>
          <a:p>
            <a:r>
              <a:rPr lang="en-US"/>
              <a:t>Click to edit Master title style</a:t>
            </a:r>
          </a:p>
        </p:txBody>
      </p:sp>
      <p:sp>
        <p:nvSpPr>
          <p:cNvPr id="7" name="Content Placeholder 6"/>
          <p:cNvSpPr>
            <a:spLocks noGrp="1"/>
          </p:cNvSpPr>
          <p:nvPr>
            <p:ph sz="quarter" idx="12"/>
          </p:nvPr>
        </p:nvSpPr>
        <p:spPr>
          <a:xfrm>
            <a:off x="609600" y="976313"/>
            <a:ext cx="11074400" cy="5029200"/>
          </a:xfrm>
          <a:prstGeom prst="rect">
            <a:avLst/>
          </a:prstGeom>
        </p:spPr>
        <p:txBody>
          <a:bodyPr/>
          <a:lstStyle>
            <a:lvl1pPr>
              <a:lnSpc>
                <a:spcPct val="125000"/>
              </a:lnSpc>
              <a:spcBef>
                <a:spcPts val="0"/>
              </a:spcBef>
              <a:spcAft>
                <a:spcPts val="1000"/>
              </a:spcAft>
              <a:buClr>
                <a:srgbClr val="4963AE"/>
              </a:buClr>
              <a:buSzPct val="135000"/>
              <a:defRPr sz="2400">
                <a:latin typeface="Arial" pitchFamily="34" charset="0"/>
                <a:cs typeface="Arial" pitchFamily="34" charset="0"/>
              </a:defRPr>
            </a:lvl1pPr>
            <a:lvl2pPr marL="742950" indent="-285750">
              <a:lnSpc>
                <a:spcPct val="125000"/>
              </a:lnSpc>
              <a:spcBef>
                <a:spcPts val="0"/>
              </a:spcBef>
              <a:spcAft>
                <a:spcPts val="1000"/>
              </a:spcAft>
              <a:buClr>
                <a:srgbClr val="4963AE"/>
              </a:buClr>
              <a:buSzPct val="135000"/>
              <a:buFont typeface="Courier New" pitchFamily="49" charset="0"/>
              <a:buChar char="o"/>
              <a:defRPr sz="1600">
                <a:latin typeface="Arial" pitchFamily="34" charset="0"/>
                <a:cs typeface="Arial" pitchFamily="34" charset="0"/>
              </a:defRPr>
            </a:lvl2pPr>
            <a:lvl3pPr>
              <a:lnSpc>
                <a:spcPct val="125000"/>
              </a:lnSpc>
              <a:spcBef>
                <a:spcPts val="0"/>
              </a:spcBef>
              <a:spcAft>
                <a:spcPts val="1000"/>
              </a:spcAft>
              <a:buClr>
                <a:srgbClr val="4963AE"/>
              </a:buClr>
              <a:buSzPct val="135000"/>
              <a:defRPr sz="1600">
                <a:latin typeface="Arial" pitchFamily="34" charset="0"/>
                <a:cs typeface="Arial" pitchFamily="34" charset="0"/>
              </a:defRPr>
            </a:lvl3pPr>
            <a:lvl4pPr>
              <a:lnSpc>
                <a:spcPct val="125000"/>
              </a:lnSpc>
              <a:spcBef>
                <a:spcPts val="0"/>
              </a:spcBef>
              <a:spcAft>
                <a:spcPts val="1000"/>
              </a:spcAft>
              <a:buClr>
                <a:srgbClr val="4963AE"/>
              </a:buClr>
              <a:buSzPct val="135000"/>
              <a:defRPr sz="1600">
                <a:latin typeface="Arial" pitchFamily="34" charset="0"/>
                <a:cs typeface="Arial" pitchFamily="34" charset="0"/>
              </a:defRPr>
            </a:lvl4pPr>
            <a:lvl5pPr>
              <a:lnSpc>
                <a:spcPct val="125000"/>
              </a:lnSpc>
              <a:spcBef>
                <a:spcPts val="0"/>
              </a:spcBef>
              <a:spcAft>
                <a:spcPts val="1000"/>
              </a:spcAft>
              <a:buClr>
                <a:srgbClr val="4963AE"/>
              </a:buClr>
              <a:buSzPct val="135000"/>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3"/>
          </p:nvPr>
        </p:nvSpPr>
        <p:spPr>
          <a:xfrm>
            <a:off x="1134387" y="6356351"/>
            <a:ext cx="6892013" cy="365125"/>
          </a:xfrm>
          <a:prstGeom prst="rect">
            <a:avLst/>
          </a:prstGeom>
        </p:spPr>
        <p:txBody>
          <a:bodyPr vert="horz" lIns="91440" tIns="45720" rIns="91440" bIns="45720" rtlCol="0" anchor="ctr"/>
          <a:lstStyle>
            <a:lvl1pPr algn="l">
              <a:defRPr sz="1200">
                <a:solidFill>
                  <a:schemeClr val="bg1"/>
                </a:solidFill>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303623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6" name="Shape 16"/>
          <p:cNvSpPr>
            <a:spLocks noGrp="1"/>
          </p:cNvSpPr>
          <p:nvPr>
            <p:ph type="title"/>
          </p:nvPr>
        </p:nvSpPr>
        <p:spPr>
          <a:xfrm>
            <a:off x="963084" y="4406901"/>
            <a:ext cx="10363201" cy="1362075"/>
          </a:xfrm>
          <a:prstGeom prst="rect">
            <a:avLst/>
          </a:prstGeom>
        </p:spPr>
        <p:txBody>
          <a:bodyPr lIns="45719" tIns="45719" rIns="45719" bIns="45719" anchor="t"/>
          <a:lstStyle>
            <a:lvl1pPr algn="l" defTabSz="457200">
              <a:defRPr sz="4000" cap="all">
                <a:solidFill>
                  <a:srgbClr val="000000"/>
                </a:solidFill>
              </a:defRPr>
            </a:lvl1pPr>
          </a:lstStyle>
          <a:p>
            <a:pPr lvl="0">
              <a:defRPr sz="1800" b="0" cap="none"/>
            </a:pPr>
            <a:r>
              <a:rPr sz="4000" b="1" cap="all"/>
              <a:t>Title Text</a:t>
            </a:r>
          </a:p>
        </p:txBody>
      </p:sp>
      <p:sp>
        <p:nvSpPr>
          <p:cNvPr id="17" name="Shape 17"/>
          <p:cNvSpPr>
            <a:spLocks noGrp="1"/>
          </p:cNvSpPr>
          <p:nvPr>
            <p:ph type="body" idx="1"/>
          </p:nvPr>
        </p:nvSpPr>
        <p:spPr>
          <a:xfrm>
            <a:off x="963084" y="2906713"/>
            <a:ext cx="10363201" cy="1500188"/>
          </a:xfrm>
          <a:prstGeom prst="rect">
            <a:avLst/>
          </a:prstGeom>
        </p:spPr>
        <p:txBody>
          <a:bodyPr lIns="45719" tIns="45719" rIns="45719" bIns="45719" anchor="b"/>
          <a:lstStyle>
            <a:lvl1pPr marL="0" indent="0" defTabSz="457200">
              <a:spcBef>
                <a:spcPts val="400"/>
              </a:spcBef>
              <a:buSzTx/>
              <a:buFontTx/>
              <a:buNone/>
              <a:defRPr sz="2000">
                <a:solidFill>
                  <a:srgbClr val="888888"/>
                </a:solidFill>
              </a:defRPr>
            </a:lvl1pPr>
            <a:lvl2pPr marL="0" indent="457200" defTabSz="457200">
              <a:spcBef>
                <a:spcPts val="400"/>
              </a:spcBef>
              <a:buSzTx/>
              <a:buFontTx/>
              <a:buNone/>
              <a:defRPr sz="2000">
                <a:solidFill>
                  <a:srgbClr val="888888"/>
                </a:solidFill>
              </a:defRPr>
            </a:lvl2pPr>
            <a:lvl3pPr marL="0" indent="914400" defTabSz="457200">
              <a:spcBef>
                <a:spcPts val="400"/>
              </a:spcBef>
              <a:buSzTx/>
              <a:buFontTx/>
              <a:buNone/>
              <a:defRPr sz="2000">
                <a:solidFill>
                  <a:srgbClr val="888888"/>
                </a:solidFill>
              </a:defRPr>
            </a:lvl3pPr>
            <a:lvl4pPr marL="0" indent="1371600" defTabSz="457200">
              <a:spcBef>
                <a:spcPts val="400"/>
              </a:spcBef>
              <a:buSzTx/>
              <a:buFontTx/>
              <a:buNone/>
              <a:defRPr sz="2000">
                <a:solidFill>
                  <a:srgbClr val="888888"/>
                </a:solidFill>
              </a:defRPr>
            </a:lvl4pPr>
            <a:lvl5pPr marL="0" indent="1828800" defTabSz="4572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8" name="Shape 18"/>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90757100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0" name="Shape 20"/>
          <p:cNvSpPr>
            <a:spLocks noGrp="1"/>
          </p:cNvSpPr>
          <p:nvPr>
            <p:ph type="title"/>
          </p:nvPr>
        </p:nvSpPr>
        <p:spPr>
          <a:xfrm>
            <a:off x="609600" y="92077"/>
            <a:ext cx="10972800" cy="1508125"/>
          </a:xfrm>
          <a:prstGeom prst="rect">
            <a:avLst/>
          </a:prstGeom>
        </p:spPr>
        <p:txBody>
          <a:bodyPr lIns="45719" tIns="45719" rIns="45719" bIns="45719"/>
          <a:lstStyle>
            <a:lvl1pPr defTabSz="457200">
              <a:defRPr sz="4400" b="0">
                <a:solidFill>
                  <a:srgbClr val="000000"/>
                </a:solidFill>
              </a:defRPr>
            </a:lvl1pPr>
          </a:lstStyle>
          <a:p>
            <a:pPr lvl="0">
              <a:defRPr sz="1800"/>
            </a:pPr>
            <a:r>
              <a:rPr sz="4400"/>
              <a:t>Title Text</a:t>
            </a:r>
          </a:p>
        </p:txBody>
      </p:sp>
      <p:sp>
        <p:nvSpPr>
          <p:cNvPr id="21" name="Shape 21"/>
          <p:cNvSpPr>
            <a:spLocks noGrp="1"/>
          </p:cNvSpPr>
          <p:nvPr>
            <p:ph type="body" idx="1"/>
          </p:nvPr>
        </p:nvSpPr>
        <p:spPr>
          <a:xfrm>
            <a:off x="609600" y="1600200"/>
            <a:ext cx="5384800" cy="5257800"/>
          </a:xfrm>
          <a:prstGeom prst="rect">
            <a:avLst/>
          </a:prstGeom>
        </p:spPr>
        <p:txBody>
          <a:bodyPr lIns="45719" tIns="45719" rIns="45719" bIns="45719"/>
          <a:lstStyle>
            <a:lvl1pPr defTabSz="457200">
              <a:spcBef>
                <a:spcPts val="600"/>
              </a:spcBef>
              <a:defRPr sz="2800"/>
            </a:lvl1pPr>
            <a:lvl2pPr marL="790575" indent="-333375" defTabSz="457200">
              <a:spcBef>
                <a:spcPts val="600"/>
              </a:spcBef>
              <a:defRPr sz="2800"/>
            </a:lvl2pPr>
            <a:lvl3pPr marL="1234439" indent="-320039" defTabSz="457200">
              <a:spcBef>
                <a:spcPts val="600"/>
              </a:spcBef>
              <a:defRPr sz="2800"/>
            </a:lvl3pPr>
            <a:lvl4pPr marL="1727200" indent="-355600" defTabSz="457200">
              <a:spcBef>
                <a:spcPts val="600"/>
              </a:spcBef>
              <a:defRPr sz="2800"/>
            </a:lvl4pPr>
            <a:lvl5pPr marL="2184400" indent="-355600" defTabSz="4572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2" name="Shape 22"/>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5713625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4" name="Shape 24"/>
          <p:cNvSpPr>
            <a:spLocks noGrp="1"/>
          </p:cNvSpPr>
          <p:nvPr>
            <p:ph type="title"/>
          </p:nvPr>
        </p:nvSpPr>
        <p:spPr>
          <a:xfrm>
            <a:off x="609600" y="256810"/>
            <a:ext cx="10972800" cy="1178656"/>
          </a:xfrm>
          <a:prstGeom prst="rect">
            <a:avLst/>
          </a:prstGeom>
        </p:spPr>
        <p:txBody>
          <a:bodyPr lIns="45719" tIns="45719" rIns="45719" bIns="45719"/>
          <a:lstStyle>
            <a:lvl1pPr defTabSz="457200">
              <a:defRPr sz="4400" b="0">
                <a:solidFill>
                  <a:srgbClr val="000000"/>
                </a:solidFill>
              </a:defRPr>
            </a:lvl1pPr>
          </a:lstStyle>
          <a:p>
            <a:pPr lvl="0">
              <a:defRPr sz="1800"/>
            </a:pPr>
            <a:r>
              <a:rPr sz="4400"/>
              <a:t>Title Text</a:t>
            </a:r>
          </a:p>
        </p:txBody>
      </p:sp>
      <p:sp>
        <p:nvSpPr>
          <p:cNvPr id="25" name="Shape 25"/>
          <p:cNvSpPr>
            <a:spLocks noGrp="1"/>
          </p:cNvSpPr>
          <p:nvPr>
            <p:ph type="body" idx="1"/>
          </p:nvPr>
        </p:nvSpPr>
        <p:spPr>
          <a:xfrm>
            <a:off x="609600" y="1435466"/>
            <a:ext cx="5386917" cy="739411"/>
          </a:xfrm>
          <a:prstGeom prst="rect">
            <a:avLst/>
          </a:prstGeom>
        </p:spPr>
        <p:txBody>
          <a:bodyPr lIns="45719" tIns="45719" rIns="45719" bIns="45719" anchor="b"/>
          <a:lstStyle>
            <a:lvl1pPr marL="0" indent="0" defTabSz="457200">
              <a:spcBef>
                <a:spcPts val="500"/>
              </a:spcBef>
              <a:buSzTx/>
              <a:buFontTx/>
              <a:buNone/>
              <a:defRPr sz="2400" b="1"/>
            </a:lvl1pPr>
            <a:lvl2pPr marL="0" indent="457200" defTabSz="457200">
              <a:spcBef>
                <a:spcPts val="500"/>
              </a:spcBef>
              <a:buSzTx/>
              <a:buFontTx/>
              <a:buNone/>
              <a:defRPr sz="2400" b="1"/>
            </a:lvl2pPr>
            <a:lvl3pPr marL="0" indent="914400" defTabSz="457200">
              <a:spcBef>
                <a:spcPts val="500"/>
              </a:spcBef>
              <a:buSzTx/>
              <a:buFontTx/>
              <a:buNone/>
              <a:defRPr sz="2400" b="1"/>
            </a:lvl3pPr>
            <a:lvl4pPr marL="0" indent="1371600" defTabSz="457200">
              <a:spcBef>
                <a:spcPts val="500"/>
              </a:spcBef>
              <a:buSzTx/>
              <a:buFontTx/>
              <a:buNone/>
              <a:defRPr sz="2400" b="1"/>
            </a:lvl4pPr>
            <a:lvl5pPr marL="0" indent="1828800" defTabSz="4572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6" name="Shape 26"/>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31385180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3" name="Shape 33"/>
          <p:cNvSpPr>
            <a:spLocks noGrp="1"/>
          </p:cNvSpPr>
          <p:nvPr>
            <p:ph type="title"/>
          </p:nvPr>
        </p:nvSpPr>
        <p:spPr>
          <a:xfrm>
            <a:off x="609600" y="0"/>
            <a:ext cx="4011085" cy="1435100"/>
          </a:xfrm>
          <a:prstGeom prst="rect">
            <a:avLst/>
          </a:prstGeom>
        </p:spPr>
        <p:txBody>
          <a:bodyPr lIns="45719" tIns="45719" rIns="45719" bIns="45719" anchor="b"/>
          <a:lstStyle>
            <a:lvl1pPr algn="l" defTabSz="457200">
              <a:defRPr sz="2000">
                <a:solidFill>
                  <a:srgbClr val="000000"/>
                </a:solidFill>
              </a:defRPr>
            </a:lvl1pPr>
          </a:lstStyle>
          <a:p>
            <a:pPr lvl="0">
              <a:defRPr sz="1800" b="0"/>
            </a:pPr>
            <a:r>
              <a:rPr sz="2000" b="1"/>
              <a:t>Title Text</a:t>
            </a:r>
          </a:p>
        </p:txBody>
      </p:sp>
      <p:sp>
        <p:nvSpPr>
          <p:cNvPr id="34" name="Shape 34"/>
          <p:cNvSpPr>
            <a:spLocks noGrp="1"/>
          </p:cNvSpPr>
          <p:nvPr>
            <p:ph type="body" idx="1"/>
          </p:nvPr>
        </p:nvSpPr>
        <p:spPr>
          <a:xfrm>
            <a:off x="4766733" y="273050"/>
            <a:ext cx="6815667" cy="6584950"/>
          </a:xfrm>
          <a:prstGeom prst="rect">
            <a:avLst/>
          </a:prstGeom>
        </p:spPr>
        <p:txBody>
          <a:bodyPr lIns="45719" tIns="45719" rIns="45719" bIns="45719"/>
          <a:lstStyle>
            <a:lvl1pPr defTabSz="457200"/>
            <a:lvl2pPr defTabSz="457200"/>
            <a:lvl3pPr defTabSz="457200"/>
            <a:lvl4pPr defTabSz="457200"/>
            <a:lvl5pPr defTabSz="457200"/>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5" name="Shape 35"/>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424438860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41" name="Shape 41"/>
          <p:cNvSpPr>
            <a:spLocks noGrp="1"/>
          </p:cNvSpPr>
          <p:nvPr>
            <p:ph type="title"/>
          </p:nvPr>
        </p:nvSpPr>
        <p:spPr>
          <a:xfrm>
            <a:off x="609600" y="92077"/>
            <a:ext cx="10972800" cy="1508125"/>
          </a:xfrm>
          <a:prstGeom prst="rect">
            <a:avLst/>
          </a:prstGeom>
        </p:spPr>
        <p:txBody>
          <a:bodyPr lIns="45719" tIns="45719" rIns="45719" bIns="45719"/>
          <a:lstStyle>
            <a:lvl1pPr defTabSz="457200">
              <a:defRPr sz="4400" b="0">
                <a:solidFill>
                  <a:srgbClr val="000000"/>
                </a:solidFill>
              </a:defRPr>
            </a:lvl1pPr>
          </a:lstStyle>
          <a:p>
            <a:pPr lvl="0">
              <a:defRPr sz="1800"/>
            </a:pPr>
            <a:r>
              <a:rPr sz="4400"/>
              <a:t>Title Text</a:t>
            </a:r>
          </a:p>
        </p:txBody>
      </p:sp>
      <p:sp>
        <p:nvSpPr>
          <p:cNvPr id="42" name="Shape 42"/>
          <p:cNvSpPr>
            <a:spLocks noGrp="1"/>
          </p:cNvSpPr>
          <p:nvPr>
            <p:ph type="body" idx="1"/>
          </p:nvPr>
        </p:nvSpPr>
        <p:spPr>
          <a:xfrm>
            <a:off x="609600" y="1600200"/>
            <a:ext cx="10972800" cy="5257800"/>
          </a:xfrm>
          <a:prstGeom prst="rect">
            <a:avLst/>
          </a:prstGeom>
        </p:spPr>
        <p:txBody>
          <a:bodyPr lIns="45719" tIns="45719" rIns="45719" bIns="45719"/>
          <a:lstStyle>
            <a:lvl1pPr defTabSz="457200"/>
            <a:lvl2pPr defTabSz="457200"/>
            <a:lvl3pPr defTabSz="457200"/>
            <a:lvl4pPr defTabSz="457200"/>
            <a:lvl5pPr defTabSz="457200"/>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3" name="Shape 43"/>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74808804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45" name="Shape 45"/>
          <p:cNvSpPr>
            <a:spLocks noGrp="1"/>
          </p:cNvSpPr>
          <p:nvPr>
            <p:ph type="title"/>
          </p:nvPr>
        </p:nvSpPr>
        <p:spPr>
          <a:xfrm>
            <a:off x="8839200" y="0"/>
            <a:ext cx="2743200" cy="6400802"/>
          </a:xfrm>
          <a:prstGeom prst="rect">
            <a:avLst/>
          </a:prstGeom>
        </p:spPr>
        <p:txBody>
          <a:bodyPr lIns="45719" tIns="45719" rIns="45719" bIns="45719"/>
          <a:lstStyle>
            <a:lvl1pPr defTabSz="457200">
              <a:defRPr sz="4400" b="0">
                <a:solidFill>
                  <a:srgbClr val="000000"/>
                </a:solidFill>
              </a:defRPr>
            </a:lvl1pPr>
          </a:lstStyle>
          <a:p>
            <a:pPr lvl="0">
              <a:defRPr sz="1800"/>
            </a:pPr>
            <a:r>
              <a:rPr sz="4400"/>
              <a:t>Title Text</a:t>
            </a:r>
          </a:p>
        </p:txBody>
      </p:sp>
      <p:sp>
        <p:nvSpPr>
          <p:cNvPr id="46" name="Shape 46"/>
          <p:cNvSpPr>
            <a:spLocks noGrp="1"/>
          </p:cNvSpPr>
          <p:nvPr>
            <p:ph type="body" idx="1"/>
          </p:nvPr>
        </p:nvSpPr>
        <p:spPr>
          <a:xfrm>
            <a:off x="609600" y="274639"/>
            <a:ext cx="8026400" cy="6583363"/>
          </a:xfrm>
          <a:prstGeom prst="rect">
            <a:avLst/>
          </a:prstGeom>
        </p:spPr>
        <p:txBody>
          <a:bodyPr lIns="45719" tIns="45719" rIns="45719" bIns="45719"/>
          <a:lstStyle>
            <a:lvl1pPr defTabSz="457200"/>
            <a:lvl2pPr defTabSz="457200"/>
            <a:lvl3pPr defTabSz="457200"/>
            <a:lvl4pPr defTabSz="457200"/>
            <a:lvl5pPr defTabSz="457200"/>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7" name="Shape 47"/>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13767384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70" name="image1.png"/>
          <p:cNvPicPr/>
          <p:nvPr/>
        </p:nvPicPr>
        <p:blipFill>
          <a:blip r:embed="rId2"/>
          <a:stretch>
            <a:fillRect/>
          </a:stretch>
        </p:blipFill>
        <p:spPr>
          <a:xfrm>
            <a:off x="0" y="-2"/>
            <a:ext cx="12192000" cy="928689"/>
          </a:xfrm>
          <a:prstGeom prst="rect">
            <a:avLst/>
          </a:prstGeom>
          <a:ln w="12700">
            <a:miter lim="400000"/>
          </a:ln>
        </p:spPr>
      </p:pic>
      <p:pic>
        <p:nvPicPr>
          <p:cNvPr id="71" name="image2.png"/>
          <p:cNvPicPr/>
          <p:nvPr/>
        </p:nvPicPr>
        <p:blipFill>
          <a:blip r:embed="rId3"/>
          <a:stretch>
            <a:fillRect/>
          </a:stretch>
        </p:blipFill>
        <p:spPr>
          <a:xfrm>
            <a:off x="358279" y="6387061"/>
            <a:ext cx="2065868" cy="342901"/>
          </a:xfrm>
          <a:prstGeom prst="rect">
            <a:avLst/>
          </a:prstGeom>
          <a:ln w="12700">
            <a:miter lim="400000"/>
          </a:ln>
        </p:spPr>
      </p:pic>
      <p:pic>
        <p:nvPicPr>
          <p:cNvPr id="72" name="image3.png"/>
          <p:cNvPicPr/>
          <p:nvPr/>
        </p:nvPicPr>
        <p:blipFill>
          <a:blip r:embed="rId4"/>
          <a:stretch>
            <a:fillRect/>
          </a:stretch>
        </p:blipFill>
        <p:spPr>
          <a:xfrm>
            <a:off x="10647013" y="6158461"/>
            <a:ext cx="762001" cy="571501"/>
          </a:xfrm>
          <a:prstGeom prst="rect">
            <a:avLst/>
          </a:prstGeom>
          <a:ln w="12700">
            <a:miter lim="400000"/>
          </a:ln>
        </p:spPr>
      </p:pic>
      <p:sp>
        <p:nvSpPr>
          <p:cNvPr id="73" name="Shape 73"/>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74" name="Shape 74"/>
          <p:cNvSpPr>
            <a:spLocks noGrp="1"/>
          </p:cNvSpPr>
          <p:nvPr>
            <p:ph type="body" idx="1"/>
          </p:nvPr>
        </p:nvSpPr>
        <p:spPr>
          <a:xfrm>
            <a:off x="609600" y="1600200"/>
            <a:ext cx="5384800" cy="5257800"/>
          </a:xfrm>
          <a:prstGeom prst="rect">
            <a:avLst/>
          </a:prstGeom>
        </p:spPr>
        <p:txBody>
          <a:bodyPr lIns="45719" tIns="45719" rIns="45719" bIns="45719"/>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75" name="Shape 75"/>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83387877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pic>
        <p:nvPicPr>
          <p:cNvPr id="77" name="image1.png"/>
          <p:cNvPicPr/>
          <p:nvPr/>
        </p:nvPicPr>
        <p:blipFill>
          <a:blip r:embed="rId2"/>
          <a:stretch>
            <a:fillRect/>
          </a:stretch>
        </p:blipFill>
        <p:spPr>
          <a:xfrm>
            <a:off x="0" y="-2"/>
            <a:ext cx="12192000" cy="928689"/>
          </a:xfrm>
          <a:prstGeom prst="rect">
            <a:avLst/>
          </a:prstGeom>
          <a:ln w="12700">
            <a:miter lim="400000"/>
          </a:ln>
        </p:spPr>
      </p:pic>
      <p:pic>
        <p:nvPicPr>
          <p:cNvPr id="78" name="image2.png"/>
          <p:cNvPicPr/>
          <p:nvPr/>
        </p:nvPicPr>
        <p:blipFill>
          <a:blip r:embed="rId3"/>
          <a:stretch>
            <a:fillRect/>
          </a:stretch>
        </p:blipFill>
        <p:spPr>
          <a:xfrm>
            <a:off x="358279" y="6387061"/>
            <a:ext cx="2065868" cy="342901"/>
          </a:xfrm>
          <a:prstGeom prst="rect">
            <a:avLst/>
          </a:prstGeom>
          <a:ln w="12700">
            <a:miter lim="400000"/>
          </a:ln>
        </p:spPr>
      </p:pic>
      <p:pic>
        <p:nvPicPr>
          <p:cNvPr id="79" name="image3.png"/>
          <p:cNvPicPr/>
          <p:nvPr/>
        </p:nvPicPr>
        <p:blipFill>
          <a:blip r:embed="rId4"/>
          <a:stretch>
            <a:fillRect/>
          </a:stretch>
        </p:blipFill>
        <p:spPr>
          <a:xfrm>
            <a:off x="10647013" y="6158461"/>
            <a:ext cx="762001" cy="571501"/>
          </a:xfrm>
          <a:prstGeom prst="rect">
            <a:avLst/>
          </a:prstGeom>
          <a:ln w="12700">
            <a:miter lim="400000"/>
          </a:ln>
        </p:spPr>
      </p:pic>
      <p:sp>
        <p:nvSpPr>
          <p:cNvPr id="80" name="Shape 80"/>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81" name="Shape 81"/>
          <p:cNvSpPr>
            <a:spLocks noGrp="1"/>
          </p:cNvSpPr>
          <p:nvPr>
            <p:ph type="body" idx="1"/>
          </p:nvPr>
        </p:nvSpPr>
        <p:spPr>
          <a:xfrm>
            <a:off x="609600" y="972441"/>
            <a:ext cx="5386917"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82" name="Shape 82"/>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18199788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pic>
        <p:nvPicPr>
          <p:cNvPr id="95" name="image1.png"/>
          <p:cNvPicPr/>
          <p:nvPr/>
        </p:nvPicPr>
        <p:blipFill>
          <a:blip r:embed="rId2"/>
          <a:stretch>
            <a:fillRect/>
          </a:stretch>
        </p:blipFill>
        <p:spPr>
          <a:xfrm>
            <a:off x="0" y="-2"/>
            <a:ext cx="12192000" cy="928689"/>
          </a:xfrm>
          <a:prstGeom prst="rect">
            <a:avLst/>
          </a:prstGeom>
          <a:ln w="12700">
            <a:miter lim="400000"/>
          </a:ln>
        </p:spPr>
      </p:pic>
      <p:pic>
        <p:nvPicPr>
          <p:cNvPr id="96" name="image2.png"/>
          <p:cNvPicPr/>
          <p:nvPr/>
        </p:nvPicPr>
        <p:blipFill>
          <a:blip r:embed="rId3"/>
          <a:stretch>
            <a:fillRect/>
          </a:stretch>
        </p:blipFill>
        <p:spPr>
          <a:xfrm>
            <a:off x="358279" y="6387061"/>
            <a:ext cx="2065868" cy="342901"/>
          </a:xfrm>
          <a:prstGeom prst="rect">
            <a:avLst/>
          </a:prstGeom>
          <a:ln w="12700">
            <a:miter lim="400000"/>
          </a:ln>
        </p:spPr>
      </p:pic>
      <p:pic>
        <p:nvPicPr>
          <p:cNvPr id="97" name="image3.png"/>
          <p:cNvPicPr/>
          <p:nvPr/>
        </p:nvPicPr>
        <p:blipFill>
          <a:blip r:embed="rId4"/>
          <a:stretch>
            <a:fillRect/>
          </a:stretch>
        </p:blipFill>
        <p:spPr>
          <a:xfrm>
            <a:off x="10647013" y="6158461"/>
            <a:ext cx="762001" cy="571501"/>
          </a:xfrm>
          <a:prstGeom prst="rect">
            <a:avLst/>
          </a:prstGeom>
          <a:ln w="12700">
            <a:miter lim="400000"/>
          </a:ln>
        </p:spPr>
      </p:pic>
      <p:sp>
        <p:nvSpPr>
          <p:cNvPr id="98" name="Shape 98"/>
          <p:cNvSpPr>
            <a:spLocks noGrp="1"/>
          </p:cNvSpPr>
          <p:nvPr>
            <p:ph type="title"/>
          </p:nvPr>
        </p:nvSpPr>
        <p:spPr>
          <a:xfrm>
            <a:off x="609600" y="0"/>
            <a:ext cx="4011085"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99" name="Shape 99"/>
          <p:cNvSpPr>
            <a:spLocks noGrp="1"/>
          </p:cNvSpPr>
          <p:nvPr>
            <p:ph type="body" idx="1"/>
          </p:nvPr>
        </p:nvSpPr>
        <p:spPr>
          <a:xfrm>
            <a:off x="4766733" y="273050"/>
            <a:ext cx="6815667"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00" name="Shape 100"/>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42743422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992B-C285-4C41-9E03-4B62C0081E3E}"/>
              </a:ext>
            </a:extLst>
          </p:cNvPr>
          <p:cNvSpPr>
            <a:spLocks noGrp="1"/>
          </p:cNvSpPr>
          <p:nvPr>
            <p:ph type="ctrTitle"/>
          </p:nvPr>
        </p:nvSpPr>
        <p:spPr>
          <a:xfrm>
            <a:off x="1038971" y="1853680"/>
            <a:ext cx="10114058" cy="1830453"/>
          </a:xfrm>
        </p:spPr>
        <p:txBody>
          <a:bodyPr anchor="b">
            <a:noAutofit/>
          </a:bodyPr>
          <a:lstStyle>
            <a:lvl1pPr algn="ctr">
              <a:defRPr sz="6000" b="1">
                <a:solidFill>
                  <a:schemeClr val="accent6"/>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BE954B2-72F5-454F-90AB-EF70B9400CD1}"/>
              </a:ext>
            </a:extLst>
          </p:cNvPr>
          <p:cNvSpPr>
            <a:spLocks noGrp="1"/>
          </p:cNvSpPr>
          <p:nvPr>
            <p:ph type="subTitle" idx="1"/>
          </p:nvPr>
        </p:nvSpPr>
        <p:spPr>
          <a:xfrm>
            <a:off x="1038971" y="3825973"/>
            <a:ext cx="10114058"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7B4A5-B4BA-4B1F-917E-C242B34C2DC4}"/>
              </a:ext>
            </a:extLst>
          </p:cNvPr>
          <p:cNvSpPr>
            <a:spLocks noGrp="1"/>
          </p:cNvSpPr>
          <p:nvPr>
            <p:ph type="dt" sz="half" idx="10"/>
          </p:nvPr>
        </p:nvSpPr>
        <p:spPr/>
        <p:txBody>
          <a:bodyPr/>
          <a:lstStyle/>
          <a:p>
            <a:fld id="{B2FCFEE6-D5CA-49FA-B4E7-B721CE941418}" type="datetimeFigureOut">
              <a:rPr lang="en-US" smtClean="0"/>
              <a:t>1/30/2023</a:t>
            </a:fld>
            <a:endParaRPr lang="en-US"/>
          </a:p>
        </p:txBody>
      </p:sp>
      <p:sp>
        <p:nvSpPr>
          <p:cNvPr id="5" name="Footer Placeholder 4">
            <a:extLst>
              <a:ext uri="{FF2B5EF4-FFF2-40B4-BE49-F238E27FC236}">
                <a16:creationId xmlns:a16="http://schemas.microsoft.com/office/drawing/2014/main" id="{A7EDAF78-F3AC-4301-AEE3-61AC99BF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DA4F9-8DCB-4FDB-AD03-661B12DD9C7B}"/>
              </a:ext>
            </a:extLst>
          </p:cNvPr>
          <p:cNvSpPr>
            <a:spLocks noGrp="1"/>
          </p:cNvSpPr>
          <p:nvPr>
            <p:ph type="sldNum" sz="quarter" idx="12"/>
          </p:nvPr>
        </p:nvSpPr>
        <p:spPr/>
        <p:txBody>
          <a:bodyPr/>
          <a:lstStyle/>
          <a:p>
            <a:fld id="{29B265A9-FC78-43A3-8AB4-BFB1BBE89465}" type="slidenum">
              <a:rPr lang="en-US" smtClean="0"/>
              <a:t>‹#›</a:t>
            </a:fld>
            <a:endParaRPr lang="en-US"/>
          </a:p>
        </p:txBody>
      </p:sp>
      <p:pic>
        <p:nvPicPr>
          <p:cNvPr id="15" name="Picture 14">
            <a:extLst>
              <a:ext uri="{FF2B5EF4-FFF2-40B4-BE49-F238E27FC236}">
                <a16:creationId xmlns:a16="http://schemas.microsoft.com/office/drawing/2014/main" id="{09682177-DEA6-4CC1-91B7-4D1A9C2C16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5760" y="6066237"/>
            <a:ext cx="3763627" cy="580226"/>
          </a:xfrm>
          <a:prstGeom prst="rect">
            <a:avLst/>
          </a:prstGeom>
          <a:ln w="76200">
            <a:noFill/>
          </a:ln>
        </p:spPr>
      </p:pic>
      <p:sp>
        <p:nvSpPr>
          <p:cNvPr id="16" name="Rectangle 15">
            <a:extLst>
              <a:ext uri="{FF2B5EF4-FFF2-40B4-BE49-F238E27FC236}">
                <a16:creationId xmlns:a16="http://schemas.microsoft.com/office/drawing/2014/main" id="{DD9E23EF-3602-42EA-8439-C3640B2E8CBA}"/>
              </a:ext>
            </a:extLst>
          </p:cNvPr>
          <p:cNvSpPr/>
          <p:nvPr userDrawn="1"/>
        </p:nvSpPr>
        <p:spPr>
          <a:xfrm rot="5400000" flipH="1">
            <a:off x="6048292" y="-6064194"/>
            <a:ext cx="119270" cy="1224765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59139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pic>
        <p:nvPicPr>
          <p:cNvPr id="102" name="image1.png"/>
          <p:cNvPicPr/>
          <p:nvPr/>
        </p:nvPicPr>
        <p:blipFill>
          <a:blip r:embed="rId2"/>
          <a:stretch>
            <a:fillRect/>
          </a:stretch>
        </p:blipFill>
        <p:spPr>
          <a:xfrm>
            <a:off x="0" y="-2"/>
            <a:ext cx="12192000" cy="928689"/>
          </a:xfrm>
          <a:prstGeom prst="rect">
            <a:avLst/>
          </a:prstGeom>
          <a:ln w="12700">
            <a:miter lim="400000"/>
          </a:ln>
        </p:spPr>
      </p:pic>
      <p:pic>
        <p:nvPicPr>
          <p:cNvPr id="103" name="image2.png"/>
          <p:cNvPicPr/>
          <p:nvPr/>
        </p:nvPicPr>
        <p:blipFill>
          <a:blip r:embed="rId3"/>
          <a:stretch>
            <a:fillRect/>
          </a:stretch>
        </p:blipFill>
        <p:spPr>
          <a:xfrm>
            <a:off x="358279" y="6387061"/>
            <a:ext cx="2065868" cy="342901"/>
          </a:xfrm>
          <a:prstGeom prst="rect">
            <a:avLst/>
          </a:prstGeom>
          <a:ln w="12700">
            <a:miter lim="400000"/>
          </a:ln>
        </p:spPr>
      </p:pic>
      <p:pic>
        <p:nvPicPr>
          <p:cNvPr id="104" name="image3.png"/>
          <p:cNvPicPr/>
          <p:nvPr/>
        </p:nvPicPr>
        <p:blipFill>
          <a:blip r:embed="rId4"/>
          <a:stretch>
            <a:fillRect/>
          </a:stretch>
        </p:blipFill>
        <p:spPr>
          <a:xfrm>
            <a:off x="10647013" y="6158461"/>
            <a:ext cx="762001" cy="571501"/>
          </a:xfrm>
          <a:prstGeom prst="rect">
            <a:avLst/>
          </a:prstGeom>
          <a:ln w="12700">
            <a:miter lim="400000"/>
          </a:ln>
        </p:spPr>
      </p:pic>
      <p:sp>
        <p:nvSpPr>
          <p:cNvPr id="105" name="Shape 105"/>
          <p:cNvSpPr>
            <a:spLocks noGrp="1"/>
          </p:cNvSpPr>
          <p:nvPr>
            <p:ph type="title"/>
          </p:nvPr>
        </p:nvSpPr>
        <p:spPr>
          <a:xfrm>
            <a:off x="2389718" y="4800600"/>
            <a:ext cx="7315201" cy="566738"/>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106" name="Shape 106"/>
          <p:cNvSpPr>
            <a:spLocks noGrp="1"/>
          </p:cNvSpPr>
          <p:nvPr>
            <p:ph type="body" idx="1"/>
          </p:nvPr>
        </p:nvSpPr>
        <p:spPr>
          <a:xfrm>
            <a:off x="2389718" y="5367338"/>
            <a:ext cx="7315201" cy="804863"/>
          </a:xfrm>
          <a:prstGeom prst="rect">
            <a:avLst/>
          </a:prstGeom>
        </p:spPr>
        <p:txBody>
          <a:bodyPr lIns="45719" tIns="45719" rIns="45719" bIns="45719"/>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107" name="Shape 107"/>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410633624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Vertical Title and Text">
    <p:spTree>
      <p:nvGrpSpPr>
        <p:cNvPr id="1" name=""/>
        <p:cNvGrpSpPr/>
        <p:nvPr/>
      </p:nvGrpSpPr>
      <p:grpSpPr>
        <a:xfrm>
          <a:off x="0" y="0"/>
          <a:ext cx="0" cy="0"/>
          <a:chOff x="0" y="0"/>
          <a:chExt cx="0" cy="0"/>
        </a:xfrm>
      </p:grpSpPr>
      <p:pic>
        <p:nvPicPr>
          <p:cNvPr id="116" name="image1.png"/>
          <p:cNvPicPr/>
          <p:nvPr/>
        </p:nvPicPr>
        <p:blipFill>
          <a:blip r:embed="rId2"/>
          <a:stretch>
            <a:fillRect/>
          </a:stretch>
        </p:blipFill>
        <p:spPr>
          <a:xfrm>
            <a:off x="0" y="-2"/>
            <a:ext cx="12192000" cy="928689"/>
          </a:xfrm>
          <a:prstGeom prst="rect">
            <a:avLst/>
          </a:prstGeom>
          <a:ln w="12700">
            <a:miter lim="400000"/>
          </a:ln>
        </p:spPr>
      </p:pic>
      <p:pic>
        <p:nvPicPr>
          <p:cNvPr id="117" name="image2.png"/>
          <p:cNvPicPr/>
          <p:nvPr/>
        </p:nvPicPr>
        <p:blipFill>
          <a:blip r:embed="rId3"/>
          <a:stretch>
            <a:fillRect/>
          </a:stretch>
        </p:blipFill>
        <p:spPr>
          <a:xfrm>
            <a:off x="358279" y="6387061"/>
            <a:ext cx="2065868" cy="342901"/>
          </a:xfrm>
          <a:prstGeom prst="rect">
            <a:avLst/>
          </a:prstGeom>
          <a:ln w="12700">
            <a:miter lim="400000"/>
          </a:ln>
        </p:spPr>
      </p:pic>
      <p:pic>
        <p:nvPicPr>
          <p:cNvPr id="118" name="image3.png"/>
          <p:cNvPicPr/>
          <p:nvPr/>
        </p:nvPicPr>
        <p:blipFill>
          <a:blip r:embed="rId4"/>
          <a:stretch>
            <a:fillRect/>
          </a:stretch>
        </p:blipFill>
        <p:spPr>
          <a:xfrm>
            <a:off x="10647013" y="6158461"/>
            <a:ext cx="762001" cy="571501"/>
          </a:xfrm>
          <a:prstGeom prst="rect">
            <a:avLst/>
          </a:prstGeom>
          <a:ln w="12700">
            <a:miter lim="400000"/>
          </a:ln>
        </p:spPr>
      </p:pic>
      <p:sp>
        <p:nvSpPr>
          <p:cNvPr id="119" name="Shape 119"/>
          <p:cNvSpPr>
            <a:spLocks noGrp="1"/>
          </p:cNvSpPr>
          <p:nvPr>
            <p:ph type="title"/>
          </p:nvPr>
        </p:nvSpPr>
        <p:spPr>
          <a:xfrm>
            <a:off x="8839200" y="0"/>
            <a:ext cx="27432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20" name="Shape 120"/>
          <p:cNvSpPr>
            <a:spLocks noGrp="1"/>
          </p:cNvSpPr>
          <p:nvPr>
            <p:ph type="body" idx="1"/>
          </p:nvPr>
        </p:nvSpPr>
        <p:spPr>
          <a:xfrm>
            <a:off x="609600" y="274639"/>
            <a:ext cx="80264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1" name="Shape 121"/>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31841116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37" name="image1.png"/>
          <p:cNvPicPr/>
          <p:nvPr/>
        </p:nvPicPr>
        <p:blipFill>
          <a:blip r:embed="rId2"/>
          <a:stretch>
            <a:fillRect/>
          </a:stretch>
        </p:blipFill>
        <p:spPr>
          <a:xfrm>
            <a:off x="0" y="-2"/>
            <a:ext cx="12192000" cy="928689"/>
          </a:xfrm>
          <a:prstGeom prst="rect">
            <a:avLst/>
          </a:prstGeom>
          <a:ln w="12700">
            <a:miter lim="400000"/>
          </a:ln>
        </p:spPr>
      </p:pic>
      <p:pic>
        <p:nvPicPr>
          <p:cNvPr id="138" name="image2.png"/>
          <p:cNvPicPr/>
          <p:nvPr/>
        </p:nvPicPr>
        <p:blipFill>
          <a:blip r:embed="rId3"/>
          <a:stretch>
            <a:fillRect/>
          </a:stretch>
        </p:blipFill>
        <p:spPr>
          <a:xfrm>
            <a:off x="358279" y="6387061"/>
            <a:ext cx="2065868" cy="342901"/>
          </a:xfrm>
          <a:prstGeom prst="rect">
            <a:avLst/>
          </a:prstGeom>
          <a:ln w="12700">
            <a:miter lim="400000"/>
          </a:ln>
        </p:spPr>
      </p:pic>
      <p:pic>
        <p:nvPicPr>
          <p:cNvPr id="139" name="image3.png"/>
          <p:cNvPicPr/>
          <p:nvPr/>
        </p:nvPicPr>
        <p:blipFill>
          <a:blip r:embed="rId4"/>
          <a:stretch>
            <a:fillRect/>
          </a:stretch>
        </p:blipFill>
        <p:spPr>
          <a:xfrm>
            <a:off x="10647013" y="6158461"/>
            <a:ext cx="762001" cy="571501"/>
          </a:xfrm>
          <a:prstGeom prst="rect">
            <a:avLst/>
          </a:prstGeom>
          <a:ln w="12700">
            <a:miter lim="400000"/>
          </a:ln>
        </p:spPr>
      </p:pic>
      <p:sp>
        <p:nvSpPr>
          <p:cNvPr id="140" name="Shape 140"/>
          <p:cNvSpPr>
            <a:spLocks noGrp="1"/>
          </p:cNvSpPr>
          <p:nvPr>
            <p:ph type="title"/>
          </p:nvPr>
        </p:nvSpPr>
        <p:spPr>
          <a:xfrm>
            <a:off x="914400" y="1844676"/>
            <a:ext cx="10363200" cy="2041525"/>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41" name="Shape 141"/>
          <p:cNvSpPr>
            <a:spLocks noGrp="1"/>
          </p:cNvSpPr>
          <p:nvPr>
            <p:ph type="body" idx="1"/>
          </p:nvPr>
        </p:nvSpPr>
        <p:spPr>
          <a:xfrm>
            <a:off x="1828800" y="3886200"/>
            <a:ext cx="8534400" cy="2971800"/>
          </a:xfrm>
          <a:prstGeom prst="rect">
            <a:avLst/>
          </a:prstGeom>
        </p:spPr>
        <p:txBody>
          <a:bodyPr lIns="45719" tIns="45719" rIns="45719" bIns="45719"/>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142" name="Shape 142"/>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00705688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151" name="image1.png"/>
          <p:cNvPicPr/>
          <p:nvPr/>
        </p:nvPicPr>
        <p:blipFill>
          <a:blip r:embed="rId2"/>
          <a:stretch>
            <a:fillRect/>
          </a:stretch>
        </p:blipFill>
        <p:spPr>
          <a:xfrm>
            <a:off x="0" y="-2"/>
            <a:ext cx="12192000" cy="928689"/>
          </a:xfrm>
          <a:prstGeom prst="rect">
            <a:avLst/>
          </a:prstGeom>
          <a:ln w="12700">
            <a:miter lim="400000"/>
          </a:ln>
        </p:spPr>
      </p:pic>
      <p:pic>
        <p:nvPicPr>
          <p:cNvPr id="152" name="image2.png"/>
          <p:cNvPicPr/>
          <p:nvPr/>
        </p:nvPicPr>
        <p:blipFill>
          <a:blip r:embed="rId3"/>
          <a:stretch>
            <a:fillRect/>
          </a:stretch>
        </p:blipFill>
        <p:spPr>
          <a:xfrm>
            <a:off x="358279" y="6387061"/>
            <a:ext cx="2065868" cy="342901"/>
          </a:xfrm>
          <a:prstGeom prst="rect">
            <a:avLst/>
          </a:prstGeom>
          <a:ln w="12700">
            <a:miter lim="400000"/>
          </a:ln>
        </p:spPr>
      </p:pic>
      <p:pic>
        <p:nvPicPr>
          <p:cNvPr id="153" name="image3.png"/>
          <p:cNvPicPr/>
          <p:nvPr/>
        </p:nvPicPr>
        <p:blipFill>
          <a:blip r:embed="rId4"/>
          <a:stretch>
            <a:fillRect/>
          </a:stretch>
        </p:blipFill>
        <p:spPr>
          <a:xfrm>
            <a:off x="10647013" y="6158461"/>
            <a:ext cx="762001" cy="571501"/>
          </a:xfrm>
          <a:prstGeom prst="rect">
            <a:avLst/>
          </a:prstGeom>
          <a:ln w="12700">
            <a:miter lim="400000"/>
          </a:ln>
        </p:spPr>
      </p:pic>
      <p:sp>
        <p:nvSpPr>
          <p:cNvPr id="154" name="Shape 154"/>
          <p:cNvSpPr>
            <a:spLocks noGrp="1"/>
          </p:cNvSpPr>
          <p:nvPr>
            <p:ph type="title"/>
          </p:nvPr>
        </p:nvSpPr>
        <p:spPr>
          <a:xfrm>
            <a:off x="963084" y="4406901"/>
            <a:ext cx="10363201" cy="1362075"/>
          </a:xfrm>
          <a:prstGeom prst="rect">
            <a:avLst/>
          </a:prstGeom>
        </p:spPr>
        <p:txBody>
          <a:bodyPr lIns="45719" tIns="45719" rIns="45719" bIns="45719" anchor="t"/>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155" name="Shape 155"/>
          <p:cNvSpPr>
            <a:spLocks noGrp="1"/>
          </p:cNvSpPr>
          <p:nvPr>
            <p:ph type="body" idx="1"/>
          </p:nvPr>
        </p:nvSpPr>
        <p:spPr>
          <a:xfrm>
            <a:off x="963084" y="2906713"/>
            <a:ext cx="10363201" cy="1500188"/>
          </a:xfrm>
          <a:prstGeom prst="rect">
            <a:avLst/>
          </a:prstGeom>
        </p:spPr>
        <p:txBody>
          <a:bodyPr lIns="45719" tIns="45719" rIns="45719" bIns="45719"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56" name="Shape 156"/>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98325102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pic>
        <p:nvPicPr>
          <p:cNvPr id="158" name="image1.png"/>
          <p:cNvPicPr/>
          <p:nvPr/>
        </p:nvPicPr>
        <p:blipFill>
          <a:blip r:embed="rId2"/>
          <a:stretch>
            <a:fillRect/>
          </a:stretch>
        </p:blipFill>
        <p:spPr>
          <a:xfrm>
            <a:off x="0" y="-2"/>
            <a:ext cx="12192000" cy="928689"/>
          </a:xfrm>
          <a:prstGeom prst="rect">
            <a:avLst/>
          </a:prstGeom>
          <a:ln w="12700">
            <a:miter lim="400000"/>
          </a:ln>
        </p:spPr>
      </p:pic>
      <p:pic>
        <p:nvPicPr>
          <p:cNvPr id="159" name="image2.png"/>
          <p:cNvPicPr/>
          <p:nvPr/>
        </p:nvPicPr>
        <p:blipFill>
          <a:blip r:embed="rId3"/>
          <a:stretch>
            <a:fillRect/>
          </a:stretch>
        </p:blipFill>
        <p:spPr>
          <a:xfrm>
            <a:off x="358279" y="6387061"/>
            <a:ext cx="2065868" cy="342901"/>
          </a:xfrm>
          <a:prstGeom prst="rect">
            <a:avLst/>
          </a:prstGeom>
          <a:ln w="12700">
            <a:miter lim="400000"/>
          </a:ln>
        </p:spPr>
      </p:pic>
      <p:pic>
        <p:nvPicPr>
          <p:cNvPr id="160" name="image3.png"/>
          <p:cNvPicPr/>
          <p:nvPr/>
        </p:nvPicPr>
        <p:blipFill>
          <a:blip r:embed="rId4"/>
          <a:stretch>
            <a:fillRect/>
          </a:stretch>
        </p:blipFill>
        <p:spPr>
          <a:xfrm>
            <a:off x="10647013" y="6158461"/>
            <a:ext cx="762001" cy="571501"/>
          </a:xfrm>
          <a:prstGeom prst="rect">
            <a:avLst/>
          </a:prstGeom>
          <a:ln w="12700">
            <a:miter lim="400000"/>
          </a:ln>
        </p:spPr>
      </p:pic>
      <p:sp>
        <p:nvSpPr>
          <p:cNvPr id="161" name="Shape 161"/>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62" name="Shape 162"/>
          <p:cNvSpPr>
            <a:spLocks noGrp="1"/>
          </p:cNvSpPr>
          <p:nvPr>
            <p:ph type="body" idx="1"/>
          </p:nvPr>
        </p:nvSpPr>
        <p:spPr>
          <a:xfrm>
            <a:off x="609600" y="1600200"/>
            <a:ext cx="5384800" cy="5257800"/>
          </a:xfrm>
          <a:prstGeom prst="rect">
            <a:avLst/>
          </a:prstGeom>
        </p:spPr>
        <p:txBody>
          <a:bodyPr lIns="45719" tIns="45719" rIns="45719" bIns="45719"/>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163" name="Shape 163"/>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1355640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pic>
        <p:nvPicPr>
          <p:cNvPr id="165" name="image1.png"/>
          <p:cNvPicPr/>
          <p:nvPr/>
        </p:nvPicPr>
        <p:blipFill>
          <a:blip r:embed="rId2"/>
          <a:stretch>
            <a:fillRect/>
          </a:stretch>
        </p:blipFill>
        <p:spPr>
          <a:xfrm>
            <a:off x="0" y="-2"/>
            <a:ext cx="12192000" cy="928689"/>
          </a:xfrm>
          <a:prstGeom prst="rect">
            <a:avLst/>
          </a:prstGeom>
          <a:ln w="12700">
            <a:miter lim="400000"/>
          </a:ln>
        </p:spPr>
      </p:pic>
      <p:pic>
        <p:nvPicPr>
          <p:cNvPr id="166" name="image2.png"/>
          <p:cNvPicPr/>
          <p:nvPr/>
        </p:nvPicPr>
        <p:blipFill>
          <a:blip r:embed="rId3"/>
          <a:stretch>
            <a:fillRect/>
          </a:stretch>
        </p:blipFill>
        <p:spPr>
          <a:xfrm>
            <a:off x="358279" y="6387061"/>
            <a:ext cx="2065868" cy="342901"/>
          </a:xfrm>
          <a:prstGeom prst="rect">
            <a:avLst/>
          </a:prstGeom>
          <a:ln w="12700">
            <a:miter lim="400000"/>
          </a:ln>
        </p:spPr>
      </p:pic>
      <p:pic>
        <p:nvPicPr>
          <p:cNvPr id="167" name="image3.png"/>
          <p:cNvPicPr/>
          <p:nvPr/>
        </p:nvPicPr>
        <p:blipFill>
          <a:blip r:embed="rId4"/>
          <a:stretch>
            <a:fillRect/>
          </a:stretch>
        </p:blipFill>
        <p:spPr>
          <a:xfrm>
            <a:off x="10647013" y="6158461"/>
            <a:ext cx="762001" cy="571501"/>
          </a:xfrm>
          <a:prstGeom prst="rect">
            <a:avLst/>
          </a:prstGeom>
          <a:ln w="12700">
            <a:miter lim="400000"/>
          </a:ln>
        </p:spPr>
      </p:pic>
      <p:sp>
        <p:nvSpPr>
          <p:cNvPr id="168" name="Shape 168"/>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69" name="Shape 169"/>
          <p:cNvSpPr>
            <a:spLocks noGrp="1"/>
          </p:cNvSpPr>
          <p:nvPr>
            <p:ph type="body" idx="1"/>
          </p:nvPr>
        </p:nvSpPr>
        <p:spPr>
          <a:xfrm>
            <a:off x="609600" y="972441"/>
            <a:ext cx="5386917"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170" name="Shape 170"/>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00094376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pic>
        <p:nvPicPr>
          <p:cNvPr id="183" name="image1.png"/>
          <p:cNvPicPr/>
          <p:nvPr/>
        </p:nvPicPr>
        <p:blipFill>
          <a:blip r:embed="rId2"/>
          <a:stretch>
            <a:fillRect/>
          </a:stretch>
        </p:blipFill>
        <p:spPr>
          <a:xfrm>
            <a:off x="0" y="-2"/>
            <a:ext cx="12192000" cy="928689"/>
          </a:xfrm>
          <a:prstGeom prst="rect">
            <a:avLst/>
          </a:prstGeom>
          <a:ln w="12700">
            <a:miter lim="400000"/>
          </a:ln>
        </p:spPr>
      </p:pic>
      <p:pic>
        <p:nvPicPr>
          <p:cNvPr id="184" name="image2.png"/>
          <p:cNvPicPr/>
          <p:nvPr/>
        </p:nvPicPr>
        <p:blipFill>
          <a:blip r:embed="rId3"/>
          <a:stretch>
            <a:fillRect/>
          </a:stretch>
        </p:blipFill>
        <p:spPr>
          <a:xfrm>
            <a:off x="358279" y="6387061"/>
            <a:ext cx="2065868" cy="342901"/>
          </a:xfrm>
          <a:prstGeom prst="rect">
            <a:avLst/>
          </a:prstGeom>
          <a:ln w="12700">
            <a:miter lim="400000"/>
          </a:ln>
        </p:spPr>
      </p:pic>
      <p:pic>
        <p:nvPicPr>
          <p:cNvPr id="185" name="image3.png"/>
          <p:cNvPicPr/>
          <p:nvPr/>
        </p:nvPicPr>
        <p:blipFill>
          <a:blip r:embed="rId4"/>
          <a:stretch>
            <a:fillRect/>
          </a:stretch>
        </p:blipFill>
        <p:spPr>
          <a:xfrm>
            <a:off x="10647013" y="6158461"/>
            <a:ext cx="762001" cy="571501"/>
          </a:xfrm>
          <a:prstGeom prst="rect">
            <a:avLst/>
          </a:prstGeom>
          <a:ln w="12700">
            <a:miter lim="400000"/>
          </a:ln>
        </p:spPr>
      </p:pic>
      <p:sp>
        <p:nvSpPr>
          <p:cNvPr id="186" name="Shape 186"/>
          <p:cNvSpPr>
            <a:spLocks noGrp="1"/>
          </p:cNvSpPr>
          <p:nvPr>
            <p:ph type="title"/>
          </p:nvPr>
        </p:nvSpPr>
        <p:spPr>
          <a:xfrm>
            <a:off x="609600" y="0"/>
            <a:ext cx="4011085"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187" name="Shape 187"/>
          <p:cNvSpPr>
            <a:spLocks noGrp="1"/>
          </p:cNvSpPr>
          <p:nvPr>
            <p:ph type="body" idx="1"/>
          </p:nvPr>
        </p:nvSpPr>
        <p:spPr>
          <a:xfrm>
            <a:off x="4766733" y="273050"/>
            <a:ext cx="6815667"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88" name="Shape 188"/>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90158770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2_Vertical Title and Text">
    <p:spTree>
      <p:nvGrpSpPr>
        <p:cNvPr id="1" name=""/>
        <p:cNvGrpSpPr/>
        <p:nvPr/>
      </p:nvGrpSpPr>
      <p:grpSpPr>
        <a:xfrm>
          <a:off x="0" y="0"/>
          <a:ext cx="0" cy="0"/>
          <a:chOff x="0" y="0"/>
          <a:chExt cx="0" cy="0"/>
        </a:xfrm>
      </p:grpSpPr>
      <p:pic>
        <p:nvPicPr>
          <p:cNvPr id="204" name="image1.png"/>
          <p:cNvPicPr/>
          <p:nvPr/>
        </p:nvPicPr>
        <p:blipFill>
          <a:blip r:embed="rId2"/>
          <a:stretch>
            <a:fillRect/>
          </a:stretch>
        </p:blipFill>
        <p:spPr>
          <a:xfrm>
            <a:off x="0" y="-2"/>
            <a:ext cx="12192000" cy="928689"/>
          </a:xfrm>
          <a:prstGeom prst="rect">
            <a:avLst/>
          </a:prstGeom>
          <a:ln w="12700">
            <a:miter lim="400000"/>
          </a:ln>
        </p:spPr>
      </p:pic>
      <p:pic>
        <p:nvPicPr>
          <p:cNvPr id="205" name="image2.png"/>
          <p:cNvPicPr/>
          <p:nvPr/>
        </p:nvPicPr>
        <p:blipFill>
          <a:blip r:embed="rId3"/>
          <a:stretch>
            <a:fillRect/>
          </a:stretch>
        </p:blipFill>
        <p:spPr>
          <a:xfrm>
            <a:off x="358279" y="6387061"/>
            <a:ext cx="2065868" cy="342901"/>
          </a:xfrm>
          <a:prstGeom prst="rect">
            <a:avLst/>
          </a:prstGeom>
          <a:ln w="12700">
            <a:miter lim="400000"/>
          </a:ln>
        </p:spPr>
      </p:pic>
      <p:pic>
        <p:nvPicPr>
          <p:cNvPr id="206" name="image3.png"/>
          <p:cNvPicPr/>
          <p:nvPr/>
        </p:nvPicPr>
        <p:blipFill>
          <a:blip r:embed="rId4"/>
          <a:stretch>
            <a:fillRect/>
          </a:stretch>
        </p:blipFill>
        <p:spPr>
          <a:xfrm>
            <a:off x="10647013" y="6158461"/>
            <a:ext cx="762001" cy="571501"/>
          </a:xfrm>
          <a:prstGeom prst="rect">
            <a:avLst/>
          </a:prstGeom>
          <a:ln w="12700">
            <a:miter lim="400000"/>
          </a:ln>
        </p:spPr>
      </p:pic>
      <p:sp>
        <p:nvSpPr>
          <p:cNvPr id="207" name="Shape 207"/>
          <p:cNvSpPr>
            <a:spLocks noGrp="1"/>
          </p:cNvSpPr>
          <p:nvPr>
            <p:ph type="title"/>
          </p:nvPr>
        </p:nvSpPr>
        <p:spPr>
          <a:xfrm>
            <a:off x="8839200" y="0"/>
            <a:ext cx="27432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08" name="Shape 208"/>
          <p:cNvSpPr>
            <a:spLocks noGrp="1"/>
          </p:cNvSpPr>
          <p:nvPr>
            <p:ph type="body" idx="1"/>
          </p:nvPr>
        </p:nvSpPr>
        <p:spPr>
          <a:xfrm>
            <a:off x="609600" y="274639"/>
            <a:ext cx="80264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09" name="Shape 209"/>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07197200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223" name="image1.png"/>
          <p:cNvPicPr/>
          <p:nvPr/>
        </p:nvPicPr>
        <p:blipFill>
          <a:blip r:embed="rId2"/>
          <a:stretch>
            <a:fillRect/>
          </a:stretch>
        </p:blipFill>
        <p:spPr>
          <a:xfrm>
            <a:off x="0" y="-2"/>
            <a:ext cx="12192000" cy="928689"/>
          </a:xfrm>
          <a:prstGeom prst="rect">
            <a:avLst/>
          </a:prstGeom>
          <a:ln w="12700">
            <a:miter lim="400000"/>
          </a:ln>
        </p:spPr>
      </p:pic>
      <p:pic>
        <p:nvPicPr>
          <p:cNvPr id="224" name="image2.png"/>
          <p:cNvPicPr/>
          <p:nvPr/>
        </p:nvPicPr>
        <p:blipFill>
          <a:blip r:embed="rId3"/>
          <a:stretch>
            <a:fillRect/>
          </a:stretch>
        </p:blipFill>
        <p:spPr>
          <a:xfrm>
            <a:off x="358279" y="6387061"/>
            <a:ext cx="2065868" cy="342901"/>
          </a:xfrm>
          <a:prstGeom prst="rect">
            <a:avLst/>
          </a:prstGeom>
          <a:ln w="12700">
            <a:miter lim="400000"/>
          </a:ln>
        </p:spPr>
      </p:pic>
      <p:sp>
        <p:nvSpPr>
          <p:cNvPr id="225" name="Shape 225"/>
          <p:cNvSpPr>
            <a:spLocks noGrp="1"/>
          </p:cNvSpPr>
          <p:nvPr>
            <p:ph type="title"/>
          </p:nvPr>
        </p:nvSpPr>
        <p:spPr>
          <a:xfrm>
            <a:off x="914400" y="1844676"/>
            <a:ext cx="10363200" cy="2041525"/>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26" name="Shape 226"/>
          <p:cNvSpPr>
            <a:spLocks noGrp="1"/>
          </p:cNvSpPr>
          <p:nvPr>
            <p:ph type="body" idx="1"/>
          </p:nvPr>
        </p:nvSpPr>
        <p:spPr>
          <a:xfrm>
            <a:off x="1828800" y="3886200"/>
            <a:ext cx="8534400" cy="2971800"/>
          </a:xfrm>
          <a:prstGeom prst="rect">
            <a:avLst/>
          </a:prstGeom>
        </p:spPr>
        <p:txBody>
          <a:bodyPr lIns="45719" tIns="45719" rIns="45719" bIns="45719"/>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227" name="Shape 227"/>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64103819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pic>
        <p:nvPicPr>
          <p:cNvPr id="235" name="image1.png"/>
          <p:cNvPicPr/>
          <p:nvPr/>
        </p:nvPicPr>
        <p:blipFill>
          <a:blip r:embed="rId2"/>
          <a:stretch>
            <a:fillRect/>
          </a:stretch>
        </p:blipFill>
        <p:spPr>
          <a:xfrm>
            <a:off x="0" y="-2"/>
            <a:ext cx="12192000" cy="928689"/>
          </a:xfrm>
          <a:prstGeom prst="rect">
            <a:avLst/>
          </a:prstGeom>
          <a:ln w="12700">
            <a:miter lim="400000"/>
          </a:ln>
        </p:spPr>
      </p:pic>
      <p:pic>
        <p:nvPicPr>
          <p:cNvPr id="236" name="image2.png"/>
          <p:cNvPicPr/>
          <p:nvPr/>
        </p:nvPicPr>
        <p:blipFill>
          <a:blip r:embed="rId3"/>
          <a:stretch>
            <a:fillRect/>
          </a:stretch>
        </p:blipFill>
        <p:spPr>
          <a:xfrm>
            <a:off x="358279" y="6387061"/>
            <a:ext cx="2065868" cy="342901"/>
          </a:xfrm>
          <a:prstGeom prst="rect">
            <a:avLst/>
          </a:prstGeom>
          <a:ln w="12700">
            <a:miter lim="400000"/>
          </a:ln>
        </p:spPr>
      </p:pic>
      <p:sp>
        <p:nvSpPr>
          <p:cNvPr id="237" name="Shape 237"/>
          <p:cNvSpPr>
            <a:spLocks noGrp="1"/>
          </p:cNvSpPr>
          <p:nvPr>
            <p:ph type="title"/>
          </p:nvPr>
        </p:nvSpPr>
        <p:spPr>
          <a:xfrm>
            <a:off x="963084" y="4406901"/>
            <a:ext cx="10363201" cy="1362075"/>
          </a:xfrm>
          <a:prstGeom prst="rect">
            <a:avLst/>
          </a:prstGeom>
        </p:spPr>
        <p:txBody>
          <a:bodyPr lIns="45719" tIns="45719" rIns="45719" bIns="45719" anchor="t"/>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238" name="Shape 238"/>
          <p:cNvSpPr>
            <a:spLocks noGrp="1"/>
          </p:cNvSpPr>
          <p:nvPr>
            <p:ph type="body" idx="1"/>
          </p:nvPr>
        </p:nvSpPr>
        <p:spPr>
          <a:xfrm>
            <a:off x="963084" y="2906713"/>
            <a:ext cx="10363201" cy="1500188"/>
          </a:xfrm>
          <a:prstGeom prst="rect">
            <a:avLst/>
          </a:prstGeom>
        </p:spPr>
        <p:txBody>
          <a:bodyPr lIns="45719" tIns="45719" rIns="45719" bIns="45719"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239" name="Shape 239"/>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1052040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992B-C285-4C41-9E03-4B62C0081E3E}"/>
              </a:ext>
            </a:extLst>
          </p:cNvPr>
          <p:cNvSpPr>
            <a:spLocks noGrp="1"/>
          </p:cNvSpPr>
          <p:nvPr>
            <p:ph type="ctrTitle"/>
          </p:nvPr>
        </p:nvSpPr>
        <p:spPr>
          <a:xfrm>
            <a:off x="1038971" y="1853680"/>
            <a:ext cx="10114058" cy="1830453"/>
          </a:xfrm>
        </p:spPr>
        <p:txBody>
          <a:bodyPr anchor="b">
            <a:noAutofit/>
          </a:bodyPr>
          <a:lstStyle>
            <a:lvl1pPr algn="ctr">
              <a:defRPr sz="6000" b="1">
                <a:solidFill>
                  <a:schemeClr val="accent6"/>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BE954B2-72F5-454F-90AB-EF70B9400CD1}"/>
              </a:ext>
            </a:extLst>
          </p:cNvPr>
          <p:cNvSpPr>
            <a:spLocks noGrp="1"/>
          </p:cNvSpPr>
          <p:nvPr>
            <p:ph type="subTitle" idx="1"/>
          </p:nvPr>
        </p:nvSpPr>
        <p:spPr>
          <a:xfrm>
            <a:off x="1038971" y="3825973"/>
            <a:ext cx="10114058"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7B4A5-B4BA-4B1F-917E-C242B34C2DC4}"/>
              </a:ext>
            </a:extLst>
          </p:cNvPr>
          <p:cNvSpPr>
            <a:spLocks noGrp="1"/>
          </p:cNvSpPr>
          <p:nvPr>
            <p:ph type="dt" sz="half" idx="10"/>
          </p:nvPr>
        </p:nvSpPr>
        <p:spPr/>
        <p:txBody>
          <a:bodyPr/>
          <a:lstStyle/>
          <a:p>
            <a:fld id="{B2FCFEE6-D5CA-49FA-B4E7-B721CE941418}" type="datetimeFigureOut">
              <a:rPr lang="en-US" smtClean="0"/>
              <a:t>1/30/2023</a:t>
            </a:fld>
            <a:endParaRPr lang="en-US"/>
          </a:p>
        </p:txBody>
      </p:sp>
      <p:sp>
        <p:nvSpPr>
          <p:cNvPr id="5" name="Footer Placeholder 4">
            <a:extLst>
              <a:ext uri="{FF2B5EF4-FFF2-40B4-BE49-F238E27FC236}">
                <a16:creationId xmlns:a16="http://schemas.microsoft.com/office/drawing/2014/main" id="{A7EDAF78-F3AC-4301-AEE3-61AC99BF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DA4F9-8DCB-4FDB-AD03-661B12DD9C7B}"/>
              </a:ext>
            </a:extLst>
          </p:cNvPr>
          <p:cNvSpPr>
            <a:spLocks noGrp="1"/>
          </p:cNvSpPr>
          <p:nvPr>
            <p:ph type="sldNum" sz="quarter" idx="12"/>
          </p:nvPr>
        </p:nvSpPr>
        <p:spPr/>
        <p:txBody>
          <a:bodyPr/>
          <a:lstStyle/>
          <a:p>
            <a:fld id="{29B265A9-FC78-43A3-8AB4-BFB1BBE89465}" type="slidenum">
              <a:rPr lang="en-US" smtClean="0"/>
              <a:t>‹#›</a:t>
            </a:fld>
            <a:endParaRPr lang="en-US"/>
          </a:p>
        </p:txBody>
      </p:sp>
      <p:sp>
        <p:nvSpPr>
          <p:cNvPr id="16" name="Rectangle 15">
            <a:extLst>
              <a:ext uri="{FF2B5EF4-FFF2-40B4-BE49-F238E27FC236}">
                <a16:creationId xmlns:a16="http://schemas.microsoft.com/office/drawing/2014/main" id="{DD9E23EF-3602-42EA-8439-C3640B2E8CBA}"/>
              </a:ext>
            </a:extLst>
          </p:cNvPr>
          <p:cNvSpPr/>
          <p:nvPr userDrawn="1"/>
        </p:nvSpPr>
        <p:spPr>
          <a:xfrm rot="5400000" flipH="1">
            <a:off x="6048292" y="-6064194"/>
            <a:ext cx="119270" cy="1224765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60487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pic>
        <p:nvPicPr>
          <p:cNvPr id="241" name="image1.png"/>
          <p:cNvPicPr/>
          <p:nvPr/>
        </p:nvPicPr>
        <p:blipFill>
          <a:blip r:embed="rId2"/>
          <a:stretch>
            <a:fillRect/>
          </a:stretch>
        </p:blipFill>
        <p:spPr>
          <a:xfrm>
            <a:off x="0" y="-2"/>
            <a:ext cx="12192000" cy="928689"/>
          </a:xfrm>
          <a:prstGeom prst="rect">
            <a:avLst/>
          </a:prstGeom>
          <a:ln w="12700">
            <a:miter lim="400000"/>
          </a:ln>
        </p:spPr>
      </p:pic>
      <p:pic>
        <p:nvPicPr>
          <p:cNvPr id="242" name="image2.png"/>
          <p:cNvPicPr/>
          <p:nvPr/>
        </p:nvPicPr>
        <p:blipFill>
          <a:blip r:embed="rId3"/>
          <a:stretch>
            <a:fillRect/>
          </a:stretch>
        </p:blipFill>
        <p:spPr>
          <a:xfrm>
            <a:off x="358279" y="6387061"/>
            <a:ext cx="2065868" cy="342901"/>
          </a:xfrm>
          <a:prstGeom prst="rect">
            <a:avLst/>
          </a:prstGeom>
          <a:ln w="12700">
            <a:miter lim="400000"/>
          </a:ln>
        </p:spPr>
      </p:pic>
      <p:sp>
        <p:nvSpPr>
          <p:cNvPr id="243" name="Shape 243"/>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44" name="Shape 244"/>
          <p:cNvSpPr>
            <a:spLocks noGrp="1"/>
          </p:cNvSpPr>
          <p:nvPr>
            <p:ph type="body" idx="1"/>
          </p:nvPr>
        </p:nvSpPr>
        <p:spPr>
          <a:xfrm>
            <a:off x="609600" y="1600200"/>
            <a:ext cx="5384800" cy="5257800"/>
          </a:xfrm>
          <a:prstGeom prst="rect">
            <a:avLst/>
          </a:prstGeom>
        </p:spPr>
        <p:txBody>
          <a:bodyPr lIns="45719" tIns="45719" rIns="45719" bIns="45719"/>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45" name="Shape 245"/>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51203292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pic>
        <p:nvPicPr>
          <p:cNvPr id="247" name="image1.png"/>
          <p:cNvPicPr/>
          <p:nvPr/>
        </p:nvPicPr>
        <p:blipFill>
          <a:blip r:embed="rId2"/>
          <a:stretch>
            <a:fillRect/>
          </a:stretch>
        </p:blipFill>
        <p:spPr>
          <a:xfrm>
            <a:off x="0" y="-2"/>
            <a:ext cx="12192000" cy="928689"/>
          </a:xfrm>
          <a:prstGeom prst="rect">
            <a:avLst/>
          </a:prstGeom>
          <a:ln w="12700">
            <a:miter lim="400000"/>
          </a:ln>
        </p:spPr>
      </p:pic>
      <p:pic>
        <p:nvPicPr>
          <p:cNvPr id="248" name="image2.png"/>
          <p:cNvPicPr/>
          <p:nvPr/>
        </p:nvPicPr>
        <p:blipFill>
          <a:blip r:embed="rId3"/>
          <a:stretch>
            <a:fillRect/>
          </a:stretch>
        </p:blipFill>
        <p:spPr>
          <a:xfrm>
            <a:off x="358279" y="6387061"/>
            <a:ext cx="2065868" cy="342901"/>
          </a:xfrm>
          <a:prstGeom prst="rect">
            <a:avLst/>
          </a:prstGeom>
          <a:ln w="12700">
            <a:miter lim="400000"/>
          </a:ln>
        </p:spPr>
      </p:pic>
      <p:sp>
        <p:nvSpPr>
          <p:cNvPr id="249" name="Shape 249"/>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50" name="Shape 250"/>
          <p:cNvSpPr>
            <a:spLocks noGrp="1"/>
          </p:cNvSpPr>
          <p:nvPr>
            <p:ph type="body" idx="1"/>
          </p:nvPr>
        </p:nvSpPr>
        <p:spPr>
          <a:xfrm>
            <a:off x="609600" y="972441"/>
            <a:ext cx="5386917"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51" name="Shape 251"/>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423607022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pic>
        <p:nvPicPr>
          <p:cNvPr id="253" name="image1.png"/>
          <p:cNvPicPr/>
          <p:nvPr/>
        </p:nvPicPr>
        <p:blipFill>
          <a:blip r:embed="rId2"/>
          <a:stretch>
            <a:fillRect/>
          </a:stretch>
        </p:blipFill>
        <p:spPr>
          <a:xfrm>
            <a:off x="0" y="-2"/>
            <a:ext cx="12192000" cy="928689"/>
          </a:xfrm>
          <a:prstGeom prst="rect">
            <a:avLst/>
          </a:prstGeom>
          <a:ln w="12700">
            <a:miter lim="400000"/>
          </a:ln>
        </p:spPr>
      </p:pic>
      <p:pic>
        <p:nvPicPr>
          <p:cNvPr id="254" name="image2.png"/>
          <p:cNvPicPr/>
          <p:nvPr/>
        </p:nvPicPr>
        <p:blipFill>
          <a:blip r:embed="rId3"/>
          <a:stretch>
            <a:fillRect/>
          </a:stretch>
        </p:blipFill>
        <p:spPr>
          <a:xfrm>
            <a:off x="358279" y="6387061"/>
            <a:ext cx="2065868" cy="342901"/>
          </a:xfrm>
          <a:prstGeom prst="rect">
            <a:avLst/>
          </a:prstGeom>
          <a:ln w="12700">
            <a:miter lim="400000"/>
          </a:ln>
        </p:spPr>
      </p:pic>
      <p:sp>
        <p:nvSpPr>
          <p:cNvPr id="255" name="Shape 255"/>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56" name="Shape 256"/>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78326144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pic>
        <p:nvPicPr>
          <p:cNvPr id="262" name="image1.png"/>
          <p:cNvPicPr/>
          <p:nvPr/>
        </p:nvPicPr>
        <p:blipFill>
          <a:blip r:embed="rId2"/>
          <a:stretch>
            <a:fillRect/>
          </a:stretch>
        </p:blipFill>
        <p:spPr>
          <a:xfrm>
            <a:off x="0" y="-2"/>
            <a:ext cx="12192000" cy="928689"/>
          </a:xfrm>
          <a:prstGeom prst="rect">
            <a:avLst/>
          </a:prstGeom>
          <a:ln w="12700">
            <a:miter lim="400000"/>
          </a:ln>
        </p:spPr>
      </p:pic>
      <p:pic>
        <p:nvPicPr>
          <p:cNvPr id="263" name="image2.png"/>
          <p:cNvPicPr/>
          <p:nvPr/>
        </p:nvPicPr>
        <p:blipFill>
          <a:blip r:embed="rId3"/>
          <a:stretch>
            <a:fillRect/>
          </a:stretch>
        </p:blipFill>
        <p:spPr>
          <a:xfrm>
            <a:off x="358279" y="6387061"/>
            <a:ext cx="2065868" cy="342901"/>
          </a:xfrm>
          <a:prstGeom prst="rect">
            <a:avLst/>
          </a:prstGeom>
          <a:ln w="12700">
            <a:miter lim="400000"/>
          </a:ln>
        </p:spPr>
      </p:pic>
      <p:sp>
        <p:nvSpPr>
          <p:cNvPr id="264" name="Shape 264"/>
          <p:cNvSpPr>
            <a:spLocks noGrp="1"/>
          </p:cNvSpPr>
          <p:nvPr>
            <p:ph type="title"/>
          </p:nvPr>
        </p:nvSpPr>
        <p:spPr>
          <a:xfrm>
            <a:off x="609600" y="0"/>
            <a:ext cx="4011085"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265" name="Shape 265"/>
          <p:cNvSpPr>
            <a:spLocks noGrp="1"/>
          </p:cNvSpPr>
          <p:nvPr>
            <p:ph type="body" idx="1"/>
          </p:nvPr>
        </p:nvSpPr>
        <p:spPr>
          <a:xfrm>
            <a:off x="4766733" y="273050"/>
            <a:ext cx="6815667"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66" name="Shape 266"/>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73344774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pic>
        <p:nvPicPr>
          <p:cNvPr id="268" name="image1.png"/>
          <p:cNvPicPr/>
          <p:nvPr/>
        </p:nvPicPr>
        <p:blipFill>
          <a:blip r:embed="rId2"/>
          <a:stretch>
            <a:fillRect/>
          </a:stretch>
        </p:blipFill>
        <p:spPr>
          <a:xfrm>
            <a:off x="0" y="-2"/>
            <a:ext cx="12192000" cy="928689"/>
          </a:xfrm>
          <a:prstGeom prst="rect">
            <a:avLst/>
          </a:prstGeom>
          <a:ln w="12700">
            <a:miter lim="400000"/>
          </a:ln>
        </p:spPr>
      </p:pic>
      <p:pic>
        <p:nvPicPr>
          <p:cNvPr id="269" name="image2.png"/>
          <p:cNvPicPr/>
          <p:nvPr/>
        </p:nvPicPr>
        <p:blipFill>
          <a:blip r:embed="rId3"/>
          <a:stretch>
            <a:fillRect/>
          </a:stretch>
        </p:blipFill>
        <p:spPr>
          <a:xfrm>
            <a:off x="358279" y="6387061"/>
            <a:ext cx="2065868" cy="342901"/>
          </a:xfrm>
          <a:prstGeom prst="rect">
            <a:avLst/>
          </a:prstGeom>
          <a:ln w="12700">
            <a:miter lim="400000"/>
          </a:ln>
        </p:spPr>
      </p:pic>
      <p:sp>
        <p:nvSpPr>
          <p:cNvPr id="270" name="Shape 270"/>
          <p:cNvSpPr>
            <a:spLocks noGrp="1"/>
          </p:cNvSpPr>
          <p:nvPr>
            <p:ph type="title"/>
          </p:nvPr>
        </p:nvSpPr>
        <p:spPr>
          <a:xfrm>
            <a:off x="2389718" y="4800600"/>
            <a:ext cx="7315201" cy="566738"/>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271" name="Shape 271"/>
          <p:cNvSpPr>
            <a:spLocks noGrp="1"/>
          </p:cNvSpPr>
          <p:nvPr>
            <p:ph type="body" idx="1"/>
          </p:nvPr>
        </p:nvSpPr>
        <p:spPr>
          <a:xfrm>
            <a:off x="2389718" y="5367338"/>
            <a:ext cx="7315201" cy="804863"/>
          </a:xfrm>
          <a:prstGeom prst="rect">
            <a:avLst/>
          </a:prstGeom>
        </p:spPr>
        <p:txBody>
          <a:bodyPr lIns="45719" tIns="45719" rIns="45719" bIns="45719"/>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272" name="Shape 272"/>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7694747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3_Title and Vertical Text">
    <p:spTree>
      <p:nvGrpSpPr>
        <p:cNvPr id="1" name=""/>
        <p:cNvGrpSpPr/>
        <p:nvPr/>
      </p:nvGrpSpPr>
      <p:grpSpPr>
        <a:xfrm>
          <a:off x="0" y="0"/>
          <a:ext cx="0" cy="0"/>
          <a:chOff x="0" y="0"/>
          <a:chExt cx="0" cy="0"/>
        </a:xfrm>
      </p:grpSpPr>
      <p:pic>
        <p:nvPicPr>
          <p:cNvPr id="274" name="image1.png"/>
          <p:cNvPicPr/>
          <p:nvPr/>
        </p:nvPicPr>
        <p:blipFill>
          <a:blip r:embed="rId2"/>
          <a:stretch>
            <a:fillRect/>
          </a:stretch>
        </p:blipFill>
        <p:spPr>
          <a:xfrm>
            <a:off x="0" y="-2"/>
            <a:ext cx="12192000" cy="928689"/>
          </a:xfrm>
          <a:prstGeom prst="rect">
            <a:avLst/>
          </a:prstGeom>
          <a:ln w="12700">
            <a:miter lim="400000"/>
          </a:ln>
        </p:spPr>
      </p:pic>
      <p:pic>
        <p:nvPicPr>
          <p:cNvPr id="275" name="image2.png"/>
          <p:cNvPicPr/>
          <p:nvPr/>
        </p:nvPicPr>
        <p:blipFill>
          <a:blip r:embed="rId3"/>
          <a:stretch>
            <a:fillRect/>
          </a:stretch>
        </p:blipFill>
        <p:spPr>
          <a:xfrm>
            <a:off x="358279" y="6387061"/>
            <a:ext cx="2065868" cy="342901"/>
          </a:xfrm>
          <a:prstGeom prst="rect">
            <a:avLst/>
          </a:prstGeom>
          <a:ln w="12700">
            <a:miter lim="400000"/>
          </a:ln>
        </p:spPr>
      </p:pic>
      <p:sp>
        <p:nvSpPr>
          <p:cNvPr id="276" name="Shape 276"/>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77" name="Shape 277"/>
          <p:cNvSpPr>
            <a:spLocks noGrp="1"/>
          </p:cNvSpPr>
          <p:nvPr>
            <p:ph type="body" idx="1"/>
          </p:nvPr>
        </p:nvSpPr>
        <p:spPr>
          <a:xfrm>
            <a:off x="609600" y="1600200"/>
            <a:ext cx="109728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78" name="Shape 278"/>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20466401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3_Vertical Title and Text">
    <p:spTree>
      <p:nvGrpSpPr>
        <p:cNvPr id="1" name=""/>
        <p:cNvGrpSpPr/>
        <p:nvPr/>
      </p:nvGrpSpPr>
      <p:grpSpPr>
        <a:xfrm>
          <a:off x="0" y="0"/>
          <a:ext cx="0" cy="0"/>
          <a:chOff x="0" y="0"/>
          <a:chExt cx="0" cy="0"/>
        </a:xfrm>
      </p:grpSpPr>
      <p:pic>
        <p:nvPicPr>
          <p:cNvPr id="280" name="image1.png"/>
          <p:cNvPicPr/>
          <p:nvPr/>
        </p:nvPicPr>
        <p:blipFill>
          <a:blip r:embed="rId2"/>
          <a:stretch>
            <a:fillRect/>
          </a:stretch>
        </p:blipFill>
        <p:spPr>
          <a:xfrm>
            <a:off x="0" y="-2"/>
            <a:ext cx="12192000" cy="928689"/>
          </a:xfrm>
          <a:prstGeom prst="rect">
            <a:avLst/>
          </a:prstGeom>
          <a:ln w="12700">
            <a:miter lim="400000"/>
          </a:ln>
        </p:spPr>
      </p:pic>
      <p:pic>
        <p:nvPicPr>
          <p:cNvPr id="281" name="image2.png"/>
          <p:cNvPicPr/>
          <p:nvPr/>
        </p:nvPicPr>
        <p:blipFill>
          <a:blip r:embed="rId3"/>
          <a:stretch>
            <a:fillRect/>
          </a:stretch>
        </p:blipFill>
        <p:spPr>
          <a:xfrm>
            <a:off x="358279" y="6387061"/>
            <a:ext cx="2065868" cy="342901"/>
          </a:xfrm>
          <a:prstGeom prst="rect">
            <a:avLst/>
          </a:prstGeom>
          <a:ln w="12700">
            <a:miter lim="400000"/>
          </a:ln>
        </p:spPr>
      </p:pic>
      <p:sp>
        <p:nvSpPr>
          <p:cNvPr id="282" name="Shape 282"/>
          <p:cNvSpPr>
            <a:spLocks noGrp="1"/>
          </p:cNvSpPr>
          <p:nvPr>
            <p:ph type="title"/>
          </p:nvPr>
        </p:nvSpPr>
        <p:spPr>
          <a:xfrm>
            <a:off x="8839200" y="0"/>
            <a:ext cx="27432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83" name="Shape 283"/>
          <p:cNvSpPr>
            <a:spLocks noGrp="1"/>
          </p:cNvSpPr>
          <p:nvPr>
            <p:ph type="body" idx="1"/>
          </p:nvPr>
        </p:nvSpPr>
        <p:spPr>
          <a:xfrm>
            <a:off x="609600" y="274639"/>
            <a:ext cx="80264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84" name="Shape 284"/>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86818037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4_Section Header">
    <p:spTree>
      <p:nvGrpSpPr>
        <p:cNvPr id="1" name=""/>
        <p:cNvGrpSpPr/>
        <p:nvPr/>
      </p:nvGrpSpPr>
      <p:grpSpPr>
        <a:xfrm>
          <a:off x="0" y="0"/>
          <a:ext cx="0" cy="0"/>
          <a:chOff x="0" y="0"/>
          <a:chExt cx="0" cy="0"/>
        </a:xfrm>
      </p:grpSpPr>
      <p:pic>
        <p:nvPicPr>
          <p:cNvPr id="306" name="image1.png"/>
          <p:cNvPicPr/>
          <p:nvPr/>
        </p:nvPicPr>
        <p:blipFill>
          <a:blip r:embed="rId2"/>
          <a:stretch>
            <a:fillRect/>
          </a:stretch>
        </p:blipFill>
        <p:spPr>
          <a:xfrm>
            <a:off x="0" y="-2"/>
            <a:ext cx="12192000" cy="928689"/>
          </a:xfrm>
          <a:prstGeom prst="rect">
            <a:avLst/>
          </a:prstGeom>
          <a:ln w="12700">
            <a:miter lim="400000"/>
          </a:ln>
        </p:spPr>
      </p:pic>
      <p:pic>
        <p:nvPicPr>
          <p:cNvPr id="307" name="image2.png"/>
          <p:cNvPicPr/>
          <p:nvPr/>
        </p:nvPicPr>
        <p:blipFill>
          <a:blip r:embed="rId3"/>
          <a:stretch>
            <a:fillRect/>
          </a:stretch>
        </p:blipFill>
        <p:spPr>
          <a:xfrm>
            <a:off x="358279" y="6387061"/>
            <a:ext cx="2065868" cy="342901"/>
          </a:xfrm>
          <a:prstGeom prst="rect">
            <a:avLst/>
          </a:prstGeom>
          <a:ln w="12700">
            <a:miter lim="400000"/>
          </a:ln>
        </p:spPr>
      </p:pic>
      <p:pic>
        <p:nvPicPr>
          <p:cNvPr id="308" name="image3.png"/>
          <p:cNvPicPr/>
          <p:nvPr/>
        </p:nvPicPr>
        <p:blipFill>
          <a:blip r:embed="rId4"/>
          <a:stretch>
            <a:fillRect/>
          </a:stretch>
        </p:blipFill>
        <p:spPr>
          <a:xfrm>
            <a:off x="10647013" y="6158461"/>
            <a:ext cx="762001" cy="571501"/>
          </a:xfrm>
          <a:prstGeom prst="rect">
            <a:avLst/>
          </a:prstGeom>
          <a:ln w="12700">
            <a:miter lim="400000"/>
          </a:ln>
        </p:spPr>
      </p:pic>
      <p:sp>
        <p:nvSpPr>
          <p:cNvPr id="309" name="Shape 309"/>
          <p:cNvSpPr>
            <a:spLocks noGrp="1"/>
          </p:cNvSpPr>
          <p:nvPr>
            <p:ph type="title"/>
          </p:nvPr>
        </p:nvSpPr>
        <p:spPr>
          <a:xfrm>
            <a:off x="963084" y="4406901"/>
            <a:ext cx="10363201" cy="1362075"/>
          </a:xfrm>
          <a:prstGeom prst="rect">
            <a:avLst/>
          </a:prstGeom>
        </p:spPr>
        <p:txBody>
          <a:bodyPr lIns="45719" tIns="45719" rIns="45719" bIns="45719" anchor="t"/>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310" name="Shape 310"/>
          <p:cNvSpPr>
            <a:spLocks noGrp="1"/>
          </p:cNvSpPr>
          <p:nvPr>
            <p:ph type="body" idx="1"/>
          </p:nvPr>
        </p:nvSpPr>
        <p:spPr>
          <a:xfrm>
            <a:off x="963084" y="2906713"/>
            <a:ext cx="10363201" cy="1500188"/>
          </a:xfrm>
          <a:prstGeom prst="rect">
            <a:avLst/>
          </a:prstGeom>
        </p:spPr>
        <p:txBody>
          <a:bodyPr lIns="45719" tIns="45719" rIns="45719" bIns="45719"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311" name="Shape 311"/>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14974635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4_Two Content">
    <p:spTree>
      <p:nvGrpSpPr>
        <p:cNvPr id="1" name=""/>
        <p:cNvGrpSpPr/>
        <p:nvPr/>
      </p:nvGrpSpPr>
      <p:grpSpPr>
        <a:xfrm>
          <a:off x="0" y="0"/>
          <a:ext cx="0" cy="0"/>
          <a:chOff x="0" y="0"/>
          <a:chExt cx="0" cy="0"/>
        </a:xfrm>
      </p:grpSpPr>
      <p:pic>
        <p:nvPicPr>
          <p:cNvPr id="313" name="image1.png"/>
          <p:cNvPicPr/>
          <p:nvPr/>
        </p:nvPicPr>
        <p:blipFill>
          <a:blip r:embed="rId2"/>
          <a:stretch>
            <a:fillRect/>
          </a:stretch>
        </p:blipFill>
        <p:spPr>
          <a:xfrm>
            <a:off x="0" y="-2"/>
            <a:ext cx="12192000" cy="928689"/>
          </a:xfrm>
          <a:prstGeom prst="rect">
            <a:avLst/>
          </a:prstGeom>
          <a:ln w="12700">
            <a:miter lim="400000"/>
          </a:ln>
        </p:spPr>
      </p:pic>
      <p:pic>
        <p:nvPicPr>
          <p:cNvPr id="314" name="image2.png"/>
          <p:cNvPicPr/>
          <p:nvPr/>
        </p:nvPicPr>
        <p:blipFill>
          <a:blip r:embed="rId3"/>
          <a:stretch>
            <a:fillRect/>
          </a:stretch>
        </p:blipFill>
        <p:spPr>
          <a:xfrm>
            <a:off x="358279" y="6387061"/>
            <a:ext cx="2065868" cy="342901"/>
          </a:xfrm>
          <a:prstGeom prst="rect">
            <a:avLst/>
          </a:prstGeom>
          <a:ln w="12700">
            <a:miter lim="400000"/>
          </a:ln>
        </p:spPr>
      </p:pic>
      <p:pic>
        <p:nvPicPr>
          <p:cNvPr id="315" name="image3.png"/>
          <p:cNvPicPr/>
          <p:nvPr/>
        </p:nvPicPr>
        <p:blipFill>
          <a:blip r:embed="rId4"/>
          <a:stretch>
            <a:fillRect/>
          </a:stretch>
        </p:blipFill>
        <p:spPr>
          <a:xfrm>
            <a:off x="10647013" y="6158461"/>
            <a:ext cx="762001" cy="571501"/>
          </a:xfrm>
          <a:prstGeom prst="rect">
            <a:avLst/>
          </a:prstGeom>
          <a:ln w="12700">
            <a:miter lim="400000"/>
          </a:ln>
        </p:spPr>
      </p:pic>
      <p:sp>
        <p:nvSpPr>
          <p:cNvPr id="316" name="Shape 316"/>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17" name="Shape 317"/>
          <p:cNvSpPr>
            <a:spLocks noGrp="1"/>
          </p:cNvSpPr>
          <p:nvPr>
            <p:ph type="body" idx="1"/>
          </p:nvPr>
        </p:nvSpPr>
        <p:spPr>
          <a:xfrm>
            <a:off x="609600" y="1600200"/>
            <a:ext cx="5384800" cy="5257800"/>
          </a:xfrm>
          <a:prstGeom prst="rect">
            <a:avLst/>
          </a:prstGeom>
        </p:spPr>
        <p:txBody>
          <a:bodyPr lIns="45719" tIns="45719" rIns="45719" bIns="45719"/>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318" name="Shape 318"/>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11679970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4_Comparison">
    <p:spTree>
      <p:nvGrpSpPr>
        <p:cNvPr id="1" name=""/>
        <p:cNvGrpSpPr/>
        <p:nvPr/>
      </p:nvGrpSpPr>
      <p:grpSpPr>
        <a:xfrm>
          <a:off x="0" y="0"/>
          <a:ext cx="0" cy="0"/>
          <a:chOff x="0" y="0"/>
          <a:chExt cx="0" cy="0"/>
        </a:xfrm>
      </p:grpSpPr>
      <p:pic>
        <p:nvPicPr>
          <p:cNvPr id="320" name="image1.png"/>
          <p:cNvPicPr/>
          <p:nvPr/>
        </p:nvPicPr>
        <p:blipFill>
          <a:blip r:embed="rId2"/>
          <a:stretch>
            <a:fillRect/>
          </a:stretch>
        </p:blipFill>
        <p:spPr>
          <a:xfrm>
            <a:off x="0" y="-2"/>
            <a:ext cx="12192000" cy="928689"/>
          </a:xfrm>
          <a:prstGeom prst="rect">
            <a:avLst/>
          </a:prstGeom>
          <a:ln w="12700">
            <a:miter lim="400000"/>
          </a:ln>
        </p:spPr>
      </p:pic>
      <p:pic>
        <p:nvPicPr>
          <p:cNvPr id="321" name="image2.png"/>
          <p:cNvPicPr/>
          <p:nvPr/>
        </p:nvPicPr>
        <p:blipFill>
          <a:blip r:embed="rId3"/>
          <a:stretch>
            <a:fillRect/>
          </a:stretch>
        </p:blipFill>
        <p:spPr>
          <a:xfrm>
            <a:off x="358279" y="6387061"/>
            <a:ext cx="2065868" cy="342901"/>
          </a:xfrm>
          <a:prstGeom prst="rect">
            <a:avLst/>
          </a:prstGeom>
          <a:ln w="12700">
            <a:miter lim="400000"/>
          </a:ln>
        </p:spPr>
      </p:pic>
      <p:pic>
        <p:nvPicPr>
          <p:cNvPr id="322" name="image3.png"/>
          <p:cNvPicPr/>
          <p:nvPr/>
        </p:nvPicPr>
        <p:blipFill>
          <a:blip r:embed="rId4"/>
          <a:stretch>
            <a:fillRect/>
          </a:stretch>
        </p:blipFill>
        <p:spPr>
          <a:xfrm>
            <a:off x="10647013" y="6158461"/>
            <a:ext cx="762001" cy="571501"/>
          </a:xfrm>
          <a:prstGeom prst="rect">
            <a:avLst/>
          </a:prstGeom>
          <a:ln w="12700">
            <a:miter lim="400000"/>
          </a:ln>
        </p:spPr>
      </p:pic>
      <p:sp>
        <p:nvSpPr>
          <p:cNvPr id="323" name="Shape 323"/>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24" name="Shape 324"/>
          <p:cNvSpPr>
            <a:spLocks noGrp="1"/>
          </p:cNvSpPr>
          <p:nvPr>
            <p:ph type="body" idx="1"/>
          </p:nvPr>
        </p:nvSpPr>
        <p:spPr>
          <a:xfrm>
            <a:off x="609600" y="972441"/>
            <a:ext cx="5386917"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325" name="Shape 325"/>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9250465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2C6C-B9F2-4054-A063-D7951589B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095CD4-29E3-40F9-9F26-683A43B632C0}"/>
              </a:ext>
            </a:extLst>
          </p:cNvPr>
          <p:cNvSpPr>
            <a:spLocks noGrp="1"/>
          </p:cNvSpPr>
          <p:nvPr>
            <p:ph idx="1"/>
          </p:nvPr>
        </p:nvSpPr>
        <p:spPr>
          <a:xfrm>
            <a:off x="838200" y="1825625"/>
            <a:ext cx="10515600" cy="4137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D0B8682-79B2-4D95-A726-3E52A99370FE}"/>
              </a:ext>
            </a:extLst>
          </p:cNvPr>
          <p:cNvSpPr/>
          <p:nvPr userDrawn="1"/>
        </p:nvSpPr>
        <p:spPr>
          <a:xfrm rot="5400000" flipV="1">
            <a:off x="-84042" y="962890"/>
            <a:ext cx="1395167" cy="6043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901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4_Content with Caption">
    <p:spTree>
      <p:nvGrpSpPr>
        <p:cNvPr id="1" name=""/>
        <p:cNvGrpSpPr/>
        <p:nvPr/>
      </p:nvGrpSpPr>
      <p:grpSpPr>
        <a:xfrm>
          <a:off x="0" y="0"/>
          <a:ext cx="0" cy="0"/>
          <a:chOff x="0" y="0"/>
          <a:chExt cx="0" cy="0"/>
        </a:xfrm>
      </p:grpSpPr>
      <p:pic>
        <p:nvPicPr>
          <p:cNvPr id="338" name="image1.png"/>
          <p:cNvPicPr/>
          <p:nvPr/>
        </p:nvPicPr>
        <p:blipFill>
          <a:blip r:embed="rId2"/>
          <a:stretch>
            <a:fillRect/>
          </a:stretch>
        </p:blipFill>
        <p:spPr>
          <a:xfrm>
            <a:off x="0" y="-2"/>
            <a:ext cx="12192000" cy="928689"/>
          </a:xfrm>
          <a:prstGeom prst="rect">
            <a:avLst/>
          </a:prstGeom>
          <a:ln w="12700">
            <a:miter lim="400000"/>
          </a:ln>
        </p:spPr>
      </p:pic>
      <p:pic>
        <p:nvPicPr>
          <p:cNvPr id="339" name="image2.png"/>
          <p:cNvPicPr/>
          <p:nvPr/>
        </p:nvPicPr>
        <p:blipFill>
          <a:blip r:embed="rId3"/>
          <a:stretch>
            <a:fillRect/>
          </a:stretch>
        </p:blipFill>
        <p:spPr>
          <a:xfrm>
            <a:off x="358279" y="6387061"/>
            <a:ext cx="2065868" cy="342901"/>
          </a:xfrm>
          <a:prstGeom prst="rect">
            <a:avLst/>
          </a:prstGeom>
          <a:ln w="12700">
            <a:miter lim="400000"/>
          </a:ln>
        </p:spPr>
      </p:pic>
      <p:pic>
        <p:nvPicPr>
          <p:cNvPr id="340" name="image3.png"/>
          <p:cNvPicPr/>
          <p:nvPr/>
        </p:nvPicPr>
        <p:blipFill>
          <a:blip r:embed="rId4"/>
          <a:stretch>
            <a:fillRect/>
          </a:stretch>
        </p:blipFill>
        <p:spPr>
          <a:xfrm>
            <a:off x="10647013" y="6158461"/>
            <a:ext cx="762001" cy="571501"/>
          </a:xfrm>
          <a:prstGeom prst="rect">
            <a:avLst/>
          </a:prstGeom>
          <a:ln w="12700">
            <a:miter lim="400000"/>
          </a:ln>
        </p:spPr>
      </p:pic>
      <p:sp>
        <p:nvSpPr>
          <p:cNvPr id="341" name="Shape 341"/>
          <p:cNvSpPr>
            <a:spLocks noGrp="1"/>
          </p:cNvSpPr>
          <p:nvPr>
            <p:ph type="title"/>
          </p:nvPr>
        </p:nvSpPr>
        <p:spPr>
          <a:xfrm>
            <a:off x="609600" y="0"/>
            <a:ext cx="4011085"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342" name="Shape 342"/>
          <p:cNvSpPr>
            <a:spLocks noGrp="1"/>
          </p:cNvSpPr>
          <p:nvPr>
            <p:ph type="body" idx="1"/>
          </p:nvPr>
        </p:nvSpPr>
        <p:spPr>
          <a:xfrm>
            <a:off x="4766733" y="273050"/>
            <a:ext cx="6815667"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43" name="Shape 343"/>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2153733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4_Picture with Caption">
    <p:spTree>
      <p:nvGrpSpPr>
        <p:cNvPr id="1" name=""/>
        <p:cNvGrpSpPr/>
        <p:nvPr/>
      </p:nvGrpSpPr>
      <p:grpSpPr>
        <a:xfrm>
          <a:off x="0" y="0"/>
          <a:ext cx="0" cy="0"/>
          <a:chOff x="0" y="0"/>
          <a:chExt cx="0" cy="0"/>
        </a:xfrm>
      </p:grpSpPr>
      <p:pic>
        <p:nvPicPr>
          <p:cNvPr id="345" name="image1.png"/>
          <p:cNvPicPr/>
          <p:nvPr/>
        </p:nvPicPr>
        <p:blipFill>
          <a:blip r:embed="rId2"/>
          <a:stretch>
            <a:fillRect/>
          </a:stretch>
        </p:blipFill>
        <p:spPr>
          <a:xfrm>
            <a:off x="0" y="-2"/>
            <a:ext cx="12192000" cy="928689"/>
          </a:xfrm>
          <a:prstGeom prst="rect">
            <a:avLst/>
          </a:prstGeom>
          <a:ln w="12700">
            <a:miter lim="400000"/>
          </a:ln>
        </p:spPr>
      </p:pic>
      <p:pic>
        <p:nvPicPr>
          <p:cNvPr id="346" name="image2.png"/>
          <p:cNvPicPr/>
          <p:nvPr/>
        </p:nvPicPr>
        <p:blipFill>
          <a:blip r:embed="rId3"/>
          <a:stretch>
            <a:fillRect/>
          </a:stretch>
        </p:blipFill>
        <p:spPr>
          <a:xfrm>
            <a:off x="358279" y="6387061"/>
            <a:ext cx="2065868" cy="342901"/>
          </a:xfrm>
          <a:prstGeom prst="rect">
            <a:avLst/>
          </a:prstGeom>
          <a:ln w="12700">
            <a:miter lim="400000"/>
          </a:ln>
        </p:spPr>
      </p:pic>
      <p:pic>
        <p:nvPicPr>
          <p:cNvPr id="347" name="image3.png"/>
          <p:cNvPicPr/>
          <p:nvPr/>
        </p:nvPicPr>
        <p:blipFill>
          <a:blip r:embed="rId4"/>
          <a:stretch>
            <a:fillRect/>
          </a:stretch>
        </p:blipFill>
        <p:spPr>
          <a:xfrm>
            <a:off x="10647013" y="6158461"/>
            <a:ext cx="762001" cy="571501"/>
          </a:xfrm>
          <a:prstGeom prst="rect">
            <a:avLst/>
          </a:prstGeom>
          <a:ln w="12700">
            <a:miter lim="400000"/>
          </a:ln>
        </p:spPr>
      </p:pic>
      <p:sp>
        <p:nvSpPr>
          <p:cNvPr id="348" name="Shape 348"/>
          <p:cNvSpPr>
            <a:spLocks noGrp="1"/>
          </p:cNvSpPr>
          <p:nvPr>
            <p:ph type="title"/>
          </p:nvPr>
        </p:nvSpPr>
        <p:spPr>
          <a:xfrm>
            <a:off x="2389718" y="4800600"/>
            <a:ext cx="7315201" cy="566738"/>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349" name="Shape 349"/>
          <p:cNvSpPr>
            <a:spLocks noGrp="1"/>
          </p:cNvSpPr>
          <p:nvPr>
            <p:ph type="body" idx="1"/>
          </p:nvPr>
        </p:nvSpPr>
        <p:spPr>
          <a:xfrm>
            <a:off x="2389718" y="5367338"/>
            <a:ext cx="7315201" cy="804863"/>
          </a:xfrm>
          <a:prstGeom prst="rect">
            <a:avLst/>
          </a:prstGeom>
        </p:spPr>
        <p:txBody>
          <a:bodyPr lIns="45719" tIns="45719" rIns="45719" bIns="45719"/>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50" name="Shape 350"/>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80460436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4_Title and Vertical Text">
    <p:spTree>
      <p:nvGrpSpPr>
        <p:cNvPr id="1" name=""/>
        <p:cNvGrpSpPr/>
        <p:nvPr/>
      </p:nvGrpSpPr>
      <p:grpSpPr>
        <a:xfrm>
          <a:off x="0" y="0"/>
          <a:ext cx="0" cy="0"/>
          <a:chOff x="0" y="0"/>
          <a:chExt cx="0" cy="0"/>
        </a:xfrm>
      </p:grpSpPr>
      <p:pic>
        <p:nvPicPr>
          <p:cNvPr id="352" name="image1.png"/>
          <p:cNvPicPr/>
          <p:nvPr/>
        </p:nvPicPr>
        <p:blipFill>
          <a:blip r:embed="rId2"/>
          <a:stretch>
            <a:fillRect/>
          </a:stretch>
        </p:blipFill>
        <p:spPr>
          <a:xfrm>
            <a:off x="0" y="-2"/>
            <a:ext cx="12192000" cy="928689"/>
          </a:xfrm>
          <a:prstGeom prst="rect">
            <a:avLst/>
          </a:prstGeom>
          <a:ln w="12700">
            <a:miter lim="400000"/>
          </a:ln>
        </p:spPr>
      </p:pic>
      <p:pic>
        <p:nvPicPr>
          <p:cNvPr id="353" name="image2.png"/>
          <p:cNvPicPr/>
          <p:nvPr/>
        </p:nvPicPr>
        <p:blipFill>
          <a:blip r:embed="rId3"/>
          <a:stretch>
            <a:fillRect/>
          </a:stretch>
        </p:blipFill>
        <p:spPr>
          <a:xfrm>
            <a:off x="358279" y="6387061"/>
            <a:ext cx="2065868" cy="342901"/>
          </a:xfrm>
          <a:prstGeom prst="rect">
            <a:avLst/>
          </a:prstGeom>
          <a:ln w="12700">
            <a:miter lim="400000"/>
          </a:ln>
        </p:spPr>
      </p:pic>
      <p:pic>
        <p:nvPicPr>
          <p:cNvPr id="354" name="image3.png"/>
          <p:cNvPicPr/>
          <p:nvPr/>
        </p:nvPicPr>
        <p:blipFill>
          <a:blip r:embed="rId4"/>
          <a:stretch>
            <a:fillRect/>
          </a:stretch>
        </p:blipFill>
        <p:spPr>
          <a:xfrm>
            <a:off x="10647013" y="6158461"/>
            <a:ext cx="762001" cy="571501"/>
          </a:xfrm>
          <a:prstGeom prst="rect">
            <a:avLst/>
          </a:prstGeom>
          <a:ln w="12700">
            <a:miter lim="400000"/>
          </a:ln>
        </p:spPr>
      </p:pic>
      <p:sp>
        <p:nvSpPr>
          <p:cNvPr id="355" name="Shape 355"/>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56" name="Shape 356"/>
          <p:cNvSpPr>
            <a:spLocks noGrp="1"/>
          </p:cNvSpPr>
          <p:nvPr>
            <p:ph type="body" idx="1"/>
          </p:nvPr>
        </p:nvSpPr>
        <p:spPr>
          <a:xfrm>
            <a:off x="609600" y="1600200"/>
            <a:ext cx="109728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57" name="Shape 357"/>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51581661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4_Vertical Title and Text">
    <p:spTree>
      <p:nvGrpSpPr>
        <p:cNvPr id="1" name=""/>
        <p:cNvGrpSpPr/>
        <p:nvPr/>
      </p:nvGrpSpPr>
      <p:grpSpPr>
        <a:xfrm>
          <a:off x="0" y="0"/>
          <a:ext cx="0" cy="0"/>
          <a:chOff x="0" y="0"/>
          <a:chExt cx="0" cy="0"/>
        </a:xfrm>
      </p:grpSpPr>
      <p:pic>
        <p:nvPicPr>
          <p:cNvPr id="359" name="image1.png"/>
          <p:cNvPicPr/>
          <p:nvPr/>
        </p:nvPicPr>
        <p:blipFill>
          <a:blip r:embed="rId2"/>
          <a:stretch>
            <a:fillRect/>
          </a:stretch>
        </p:blipFill>
        <p:spPr>
          <a:xfrm>
            <a:off x="0" y="-2"/>
            <a:ext cx="12192000" cy="928689"/>
          </a:xfrm>
          <a:prstGeom prst="rect">
            <a:avLst/>
          </a:prstGeom>
          <a:ln w="12700">
            <a:miter lim="400000"/>
          </a:ln>
        </p:spPr>
      </p:pic>
      <p:pic>
        <p:nvPicPr>
          <p:cNvPr id="360" name="image2.png"/>
          <p:cNvPicPr/>
          <p:nvPr/>
        </p:nvPicPr>
        <p:blipFill>
          <a:blip r:embed="rId3"/>
          <a:stretch>
            <a:fillRect/>
          </a:stretch>
        </p:blipFill>
        <p:spPr>
          <a:xfrm>
            <a:off x="358279" y="6387061"/>
            <a:ext cx="2065868" cy="342901"/>
          </a:xfrm>
          <a:prstGeom prst="rect">
            <a:avLst/>
          </a:prstGeom>
          <a:ln w="12700">
            <a:miter lim="400000"/>
          </a:ln>
        </p:spPr>
      </p:pic>
      <p:pic>
        <p:nvPicPr>
          <p:cNvPr id="361" name="image3.png"/>
          <p:cNvPicPr/>
          <p:nvPr/>
        </p:nvPicPr>
        <p:blipFill>
          <a:blip r:embed="rId4"/>
          <a:stretch>
            <a:fillRect/>
          </a:stretch>
        </p:blipFill>
        <p:spPr>
          <a:xfrm>
            <a:off x="10647013" y="6158461"/>
            <a:ext cx="762001" cy="571501"/>
          </a:xfrm>
          <a:prstGeom prst="rect">
            <a:avLst/>
          </a:prstGeom>
          <a:ln w="12700">
            <a:miter lim="400000"/>
          </a:ln>
        </p:spPr>
      </p:pic>
      <p:sp>
        <p:nvSpPr>
          <p:cNvPr id="362" name="Shape 362"/>
          <p:cNvSpPr>
            <a:spLocks noGrp="1"/>
          </p:cNvSpPr>
          <p:nvPr>
            <p:ph type="title"/>
          </p:nvPr>
        </p:nvSpPr>
        <p:spPr>
          <a:xfrm>
            <a:off x="8839200" y="0"/>
            <a:ext cx="27432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63" name="Shape 363"/>
          <p:cNvSpPr>
            <a:spLocks noGrp="1"/>
          </p:cNvSpPr>
          <p:nvPr>
            <p:ph type="body" idx="1"/>
          </p:nvPr>
        </p:nvSpPr>
        <p:spPr>
          <a:xfrm>
            <a:off x="609600" y="274639"/>
            <a:ext cx="80264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64" name="Shape 364"/>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49482213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3_Title and Text">
    <p:spTree>
      <p:nvGrpSpPr>
        <p:cNvPr id="1" name=""/>
        <p:cNvGrpSpPr/>
        <p:nvPr/>
      </p:nvGrpSpPr>
      <p:grpSpPr>
        <a:xfrm>
          <a:off x="0" y="0"/>
          <a:ext cx="0" cy="0"/>
          <a:chOff x="0" y="0"/>
          <a:chExt cx="0" cy="0"/>
        </a:xfrm>
      </p:grpSpPr>
      <p:pic>
        <p:nvPicPr>
          <p:cNvPr id="366" name="image1.png"/>
          <p:cNvPicPr/>
          <p:nvPr/>
        </p:nvPicPr>
        <p:blipFill>
          <a:blip r:embed="rId2"/>
          <a:stretch>
            <a:fillRect/>
          </a:stretch>
        </p:blipFill>
        <p:spPr>
          <a:xfrm>
            <a:off x="0" y="-2"/>
            <a:ext cx="12192000" cy="928689"/>
          </a:xfrm>
          <a:prstGeom prst="rect">
            <a:avLst/>
          </a:prstGeom>
          <a:ln w="12700">
            <a:miter lim="400000"/>
          </a:ln>
        </p:spPr>
      </p:pic>
      <p:pic>
        <p:nvPicPr>
          <p:cNvPr id="367" name="image2.png"/>
          <p:cNvPicPr/>
          <p:nvPr/>
        </p:nvPicPr>
        <p:blipFill>
          <a:blip r:embed="rId3"/>
          <a:stretch>
            <a:fillRect/>
          </a:stretch>
        </p:blipFill>
        <p:spPr>
          <a:xfrm>
            <a:off x="358279" y="6387061"/>
            <a:ext cx="2065868" cy="342901"/>
          </a:xfrm>
          <a:prstGeom prst="rect">
            <a:avLst/>
          </a:prstGeom>
          <a:ln w="12700">
            <a:miter lim="400000"/>
          </a:ln>
        </p:spPr>
      </p:pic>
      <p:pic>
        <p:nvPicPr>
          <p:cNvPr id="368" name="image3.png"/>
          <p:cNvPicPr/>
          <p:nvPr/>
        </p:nvPicPr>
        <p:blipFill>
          <a:blip r:embed="rId4"/>
          <a:stretch>
            <a:fillRect/>
          </a:stretch>
        </p:blipFill>
        <p:spPr>
          <a:xfrm>
            <a:off x="10647013" y="6158461"/>
            <a:ext cx="762001" cy="571501"/>
          </a:xfrm>
          <a:prstGeom prst="rect">
            <a:avLst/>
          </a:prstGeom>
          <a:ln w="12700">
            <a:miter lim="400000"/>
          </a:ln>
        </p:spPr>
      </p:pic>
      <p:sp>
        <p:nvSpPr>
          <p:cNvPr id="369" name="Shape 369"/>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70" name="Shape 370"/>
          <p:cNvSpPr>
            <a:spLocks noGrp="1"/>
          </p:cNvSpPr>
          <p:nvPr>
            <p:ph type="body" idx="1"/>
          </p:nvPr>
        </p:nvSpPr>
        <p:spPr>
          <a:xfrm>
            <a:off x="609600" y="1600200"/>
            <a:ext cx="109728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71" name="Shape 371"/>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79178032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Text and Clip Art">
    <p:spTree>
      <p:nvGrpSpPr>
        <p:cNvPr id="1" name=""/>
        <p:cNvGrpSpPr/>
        <p:nvPr/>
      </p:nvGrpSpPr>
      <p:grpSpPr>
        <a:xfrm>
          <a:off x="0" y="0"/>
          <a:ext cx="0" cy="0"/>
          <a:chOff x="0" y="0"/>
          <a:chExt cx="0" cy="0"/>
        </a:xfrm>
      </p:grpSpPr>
      <p:pic>
        <p:nvPicPr>
          <p:cNvPr id="373" name="image1.png"/>
          <p:cNvPicPr/>
          <p:nvPr/>
        </p:nvPicPr>
        <p:blipFill>
          <a:blip r:embed="rId2"/>
          <a:stretch>
            <a:fillRect/>
          </a:stretch>
        </p:blipFill>
        <p:spPr>
          <a:xfrm>
            <a:off x="0" y="-2"/>
            <a:ext cx="12192000" cy="928689"/>
          </a:xfrm>
          <a:prstGeom prst="rect">
            <a:avLst/>
          </a:prstGeom>
          <a:ln w="12700">
            <a:miter lim="400000"/>
          </a:ln>
        </p:spPr>
      </p:pic>
      <p:pic>
        <p:nvPicPr>
          <p:cNvPr id="374" name="image2.png"/>
          <p:cNvPicPr/>
          <p:nvPr/>
        </p:nvPicPr>
        <p:blipFill>
          <a:blip r:embed="rId3"/>
          <a:stretch>
            <a:fillRect/>
          </a:stretch>
        </p:blipFill>
        <p:spPr>
          <a:xfrm>
            <a:off x="358279" y="6387061"/>
            <a:ext cx="2065868" cy="342901"/>
          </a:xfrm>
          <a:prstGeom prst="rect">
            <a:avLst/>
          </a:prstGeom>
          <a:ln w="12700">
            <a:miter lim="400000"/>
          </a:ln>
        </p:spPr>
      </p:pic>
      <p:pic>
        <p:nvPicPr>
          <p:cNvPr id="375" name="image3.png"/>
          <p:cNvPicPr/>
          <p:nvPr/>
        </p:nvPicPr>
        <p:blipFill>
          <a:blip r:embed="rId4"/>
          <a:stretch>
            <a:fillRect/>
          </a:stretch>
        </p:blipFill>
        <p:spPr>
          <a:xfrm>
            <a:off x="10647013" y="6158461"/>
            <a:ext cx="762001" cy="571501"/>
          </a:xfrm>
          <a:prstGeom prst="rect">
            <a:avLst/>
          </a:prstGeom>
          <a:ln w="12700">
            <a:miter lim="400000"/>
          </a:ln>
        </p:spPr>
      </p:pic>
      <p:sp>
        <p:nvSpPr>
          <p:cNvPr id="376" name="Shape 376"/>
          <p:cNvSpPr>
            <a:spLocks noGrp="1"/>
          </p:cNvSpPr>
          <p:nvPr>
            <p:ph type="title"/>
          </p:nvPr>
        </p:nvSpPr>
        <p:spPr>
          <a:xfrm>
            <a:off x="609600" y="92077"/>
            <a:ext cx="10972800" cy="1508124"/>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77" name="Shape 377"/>
          <p:cNvSpPr>
            <a:spLocks noGrp="1"/>
          </p:cNvSpPr>
          <p:nvPr>
            <p:ph type="body" idx="1"/>
          </p:nvPr>
        </p:nvSpPr>
        <p:spPr>
          <a:xfrm>
            <a:off x="609600" y="1600200"/>
            <a:ext cx="53848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78" name="Shape 378"/>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05301118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387" name="image1.png"/>
          <p:cNvPicPr/>
          <p:nvPr/>
        </p:nvPicPr>
        <p:blipFill>
          <a:blip r:embed="rId2"/>
          <a:stretch>
            <a:fillRect/>
          </a:stretch>
        </p:blipFill>
        <p:spPr>
          <a:xfrm>
            <a:off x="0" y="-2"/>
            <a:ext cx="12192000" cy="928689"/>
          </a:xfrm>
          <a:prstGeom prst="rect">
            <a:avLst/>
          </a:prstGeom>
          <a:ln w="12700">
            <a:miter lim="400000"/>
          </a:ln>
        </p:spPr>
      </p:pic>
      <p:pic>
        <p:nvPicPr>
          <p:cNvPr id="388" name="image2.png"/>
          <p:cNvPicPr/>
          <p:nvPr/>
        </p:nvPicPr>
        <p:blipFill>
          <a:blip r:embed="rId3"/>
          <a:stretch>
            <a:fillRect/>
          </a:stretch>
        </p:blipFill>
        <p:spPr>
          <a:xfrm>
            <a:off x="358279" y="6387061"/>
            <a:ext cx="2065868" cy="342901"/>
          </a:xfrm>
          <a:prstGeom prst="rect">
            <a:avLst/>
          </a:prstGeom>
          <a:ln w="12700">
            <a:miter lim="400000"/>
          </a:ln>
        </p:spPr>
      </p:pic>
      <p:pic>
        <p:nvPicPr>
          <p:cNvPr id="389" name="image3.png"/>
          <p:cNvPicPr/>
          <p:nvPr/>
        </p:nvPicPr>
        <p:blipFill>
          <a:blip r:embed="rId4"/>
          <a:stretch>
            <a:fillRect/>
          </a:stretch>
        </p:blipFill>
        <p:spPr>
          <a:xfrm>
            <a:off x="10647013" y="6158461"/>
            <a:ext cx="762001" cy="571501"/>
          </a:xfrm>
          <a:prstGeom prst="rect">
            <a:avLst/>
          </a:prstGeom>
          <a:ln w="12700">
            <a:miter lim="400000"/>
          </a:ln>
        </p:spPr>
      </p:pic>
      <p:sp>
        <p:nvSpPr>
          <p:cNvPr id="390" name="Shape 390"/>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91" name="Shape 391"/>
          <p:cNvSpPr>
            <a:spLocks noGrp="1"/>
          </p:cNvSpPr>
          <p:nvPr>
            <p:ph type="body" idx="1"/>
          </p:nvPr>
        </p:nvSpPr>
        <p:spPr>
          <a:xfrm>
            <a:off x="609600" y="1600200"/>
            <a:ext cx="109728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92" name="Shape 392"/>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37214018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pic>
        <p:nvPicPr>
          <p:cNvPr id="394" name="image1.png"/>
          <p:cNvPicPr/>
          <p:nvPr/>
        </p:nvPicPr>
        <p:blipFill>
          <a:blip r:embed="rId2"/>
          <a:stretch>
            <a:fillRect/>
          </a:stretch>
        </p:blipFill>
        <p:spPr>
          <a:xfrm>
            <a:off x="0" y="-2"/>
            <a:ext cx="12192000" cy="928689"/>
          </a:xfrm>
          <a:prstGeom prst="rect">
            <a:avLst/>
          </a:prstGeom>
          <a:ln w="12700">
            <a:miter lim="400000"/>
          </a:ln>
        </p:spPr>
      </p:pic>
      <p:pic>
        <p:nvPicPr>
          <p:cNvPr id="395" name="image2.png"/>
          <p:cNvPicPr/>
          <p:nvPr/>
        </p:nvPicPr>
        <p:blipFill>
          <a:blip r:embed="rId3"/>
          <a:stretch>
            <a:fillRect/>
          </a:stretch>
        </p:blipFill>
        <p:spPr>
          <a:xfrm>
            <a:off x="358279" y="6387061"/>
            <a:ext cx="2065868" cy="342901"/>
          </a:xfrm>
          <a:prstGeom prst="rect">
            <a:avLst/>
          </a:prstGeom>
          <a:ln w="12700">
            <a:miter lim="400000"/>
          </a:ln>
        </p:spPr>
      </p:pic>
      <p:pic>
        <p:nvPicPr>
          <p:cNvPr id="396" name="image3.png"/>
          <p:cNvPicPr/>
          <p:nvPr/>
        </p:nvPicPr>
        <p:blipFill>
          <a:blip r:embed="rId4"/>
          <a:stretch>
            <a:fillRect/>
          </a:stretch>
        </p:blipFill>
        <p:spPr>
          <a:xfrm>
            <a:off x="10647013" y="6158461"/>
            <a:ext cx="762001" cy="571501"/>
          </a:xfrm>
          <a:prstGeom prst="rect">
            <a:avLst/>
          </a:prstGeom>
          <a:ln w="12700">
            <a:miter lim="400000"/>
          </a:ln>
        </p:spPr>
      </p:pic>
      <p:sp>
        <p:nvSpPr>
          <p:cNvPr id="397" name="Shape 397"/>
          <p:cNvSpPr>
            <a:spLocks noGrp="1"/>
          </p:cNvSpPr>
          <p:nvPr>
            <p:ph type="title"/>
          </p:nvPr>
        </p:nvSpPr>
        <p:spPr>
          <a:xfrm>
            <a:off x="963084" y="4406901"/>
            <a:ext cx="10363201" cy="1362075"/>
          </a:xfrm>
          <a:prstGeom prst="rect">
            <a:avLst/>
          </a:prstGeom>
        </p:spPr>
        <p:txBody>
          <a:bodyPr lIns="45719" tIns="45719" rIns="45719" bIns="45719" anchor="t"/>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398" name="Shape 398"/>
          <p:cNvSpPr>
            <a:spLocks noGrp="1"/>
          </p:cNvSpPr>
          <p:nvPr>
            <p:ph type="body" idx="1"/>
          </p:nvPr>
        </p:nvSpPr>
        <p:spPr>
          <a:xfrm>
            <a:off x="963084" y="2906713"/>
            <a:ext cx="10363201" cy="1500188"/>
          </a:xfrm>
          <a:prstGeom prst="rect">
            <a:avLst/>
          </a:prstGeom>
        </p:spPr>
        <p:txBody>
          <a:bodyPr lIns="45719" tIns="45719" rIns="45719" bIns="45719"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399" name="Shape 399"/>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123195109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pic>
        <p:nvPicPr>
          <p:cNvPr id="408" name="image1.png"/>
          <p:cNvPicPr/>
          <p:nvPr/>
        </p:nvPicPr>
        <p:blipFill>
          <a:blip r:embed="rId2"/>
          <a:stretch>
            <a:fillRect/>
          </a:stretch>
        </p:blipFill>
        <p:spPr>
          <a:xfrm>
            <a:off x="0" y="-2"/>
            <a:ext cx="12192000" cy="928689"/>
          </a:xfrm>
          <a:prstGeom prst="rect">
            <a:avLst/>
          </a:prstGeom>
          <a:ln w="12700">
            <a:miter lim="400000"/>
          </a:ln>
        </p:spPr>
      </p:pic>
      <p:pic>
        <p:nvPicPr>
          <p:cNvPr id="409" name="image2.png"/>
          <p:cNvPicPr/>
          <p:nvPr/>
        </p:nvPicPr>
        <p:blipFill>
          <a:blip r:embed="rId3"/>
          <a:stretch>
            <a:fillRect/>
          </a:stretch>
        </p:blipFill>
        <p:spPr>
          <a:xfrm>
            <a:off x="358279" y="6387061"/>
            <a:ext cx="2065868" cy="342901"/>
          </a:xfrm>
          <a:prstGeom prst="rect">
            <a:avLst/>
          </a:prstGeom>
          <a:ln w="12700">
            <a:miter lim="400000"/>
          </a:ln>
        </p:spPr>
      </p:pic>
      <p:pic>
        <p:nvPicPr>
          <p:cNvPr id="410" name="image3.png"/>
          <p:cNvPicPr/>
          <p:nvPr/>
        </p:nvPicPr>
        <p:blipFill>
          <a:blip r:embed="rId4"/>
          <a:stretch>
            <a:fillRect/>
          </a:stretch>
        </p:blipFill>
        <p:spPr>
          <a:xfrm>
            <a:off x="10647013" y="6158461"/>
            <a:ext cx="762001" cy="571501"/>
          </a:xfrm>
          <a:prstGeom prst="rect">
            <a:avLst/>
          </a:prstGeom>
          <a:ln w="12700">
            <a:miter lim="400000"/>
          </a:ln>
        </p:spPr>
      </p:pic>
      <p:sp>
        <p:nvSpPr>
          <p:cNvPr id="411" name="Shape 411"/>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12" name="Shape 412"/>
          <p:cNvSpPr>
            <a:spLocks noGrp="1"/>
          </p:cNvSpPr>
          <p:nvPr>
            <p:ph type="body" idx="1"/>
          </p:nvPr>
        </p:nvSpPr>
        <p:spPr>
          <a:xfrm>
            <a:off x="609600" y="972441"/>
            <a:ext cx="5386917"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413" name="Shape 413"/>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7371728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pic>
        <p:nvPicPr>
          <p:cNvPr id="426" name="image1.png"/>
          <p:cNvPicPr/>
          <p:nvPr/>
        </p:nvPicPr>
        <p:blipFill>
          <a:blip r:embed="rId2"/>
          <a:stretch>
            <a:fillRect/>
          </a:stretch>
        </p:blipFill>
        <p:spPr>
          <a:xfrm>
            <a:off x="0" y="-2"/>
            <a:ext cx="12192000" cy="928689"/>
          </a:xfrm>
          <a:prstGeom prst="rect">
            <a:avLst/>
          </a:prstGeom>
          <a:ln w="12700">
            <a:miter lim="400000"/>
          </a:ln>
        </p:spPr>
      </p:pic>
      <p:pic>
        <p:nvPicPr>
          <p:cNvPr id="427" name="image2.png"/>
          <p:cNvPicPr/>
          <p:nvPr/>
        </p:nvPicPr>
        <p:blipFill>
          <a:blip r:embed="rId3"/>
          <a:stretch>
            <a:fillRect/>
          </a:stretch>
        </p:blipFill>
        <p:spPr>
          <a:xfrm>
            <a:off x="358279" y="6387061"/>
            <a:ext cx="2065868" cy="342901"/>
          </a:xfrm>
          <a:prstGeom prst="rect">
            <a:avLst/>
          </a:prstGeom>
          <a:ln w="12700">
            <a:miter lim="400000"/>
          </a:ln>
        </p:spPr>
      </p:pic>
      <p:pic>
        <p:nvPicPr>
          <p:cNvPr id="428" name="image3.png"/>
          <p:cNvPicPr/>
          <p:nvPr/>
        </p:nvPicPr>
        <p:blipFill>
          <a:blip r:embed="rId4"/>
          <a:stretch>
            <a:fillRect/>
          </a:stretch>
        </p:blipFill>
        <p:spPr>
          <a:xfrm>
            <a:off x="10647013" y="6158461"/>
            <a:ext cx="762001" cy="571501"/>
          </a:xfrm>
          <a:prstGeom prst="rect">
            <a:avLst/>
          </a:prstGeom>
          <a:ln w="12700">
            <a:miter lim="400000"/>
          </a:ln>
        </p:spPr>
      </p:pic>
      <p:sp>
        <p:nvSpPr>
          <p:cNvPr id="429" name="Shape 429"/>
          <p:cNvSpPr>
            <a:spLocks noGrp="1"/>
          </p:cNvSpPr>
          <p:nvPr>
            <p:ph type="title"/>
          </p:nvPr>
        </p:nvSpPr>
        <p:spPr>
          <a:xfrm>
            <a:off x="609600" y="0"/>
            <a:ext cx="4011085"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430" name="Shape 430"/>
          <p:cNvSpPr>
            <a:spLocks noGrp="1"/>
          </p:cNvSpPr>
          <p:nvPr>
            <p:ph type="body" idx="1"/>
          </p:nvPr>
        </p:nvSpPr>
        <p:spPr>
          <a:xfrm>
            <a:off x="4766733" y="273050"/>
            <a:ext cx="6815667"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31" name="Shape 431"/>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347225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261E7-3BB4-47E5-899F-95508ED89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622AE-7E52-435B-B087-F2157CF47946}"/>
              </a:ext>
            </a:extLst>
          </p:cNvPr>
          <p:cNvSpPr>
            <a:spLocks noGrp="1"/>
          </p:cNvSpPr>
          <p:nvPr>
            <p:ph sz="half" idx="1"/>
          </p:nvPr>
        </p:nvSpPr>
        <p:spPr>
          <a:xfrm>
            <a:off x="838200" y="1825625"/>
            <a:ext cx="5181600" cy="4174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DE05B-86E9-4086-B251-BC0F05FA5008}"/>
              </a:ext>
            </a:extLst>
          </p:cNvPr>
          <p:cNvSpPr>
            <a:spLocks noGrp="1"/>
          </p:cNvSpPr>
          <p:nvPr>
            <p:ph sz="half" idx="2"/>
          </p:nvPr>
        </p:nvSpPr>
        <p:spPr>
          <a:xfrm>
            <a:off x="6172200" y="1825625"/>
            <a:ext cx="5181600" cy="4174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FA0F8-FC41-4BED-BA42-19A81813DA26}"/>
              </a:ext>
            </a:extLst>
          </p:cNvPr>
          <p:cNvSpPr>
            <a:spLocks noGrp="1"/>
          </p:cNvSpPr>
          <p:nvPr>
            <p:ph type="dt" sz="half" idx="10"/>
          </p:nvPr>
        </p:nvSpPr>
        <p:spPr/>
        <p:txBody>
          <a:bodyPr/>
          <a:lstStyle/>
          <a:p>
            <a:fld id="{B2FCFEE6-D5CA-49FA-B4E7-B721CE941418}" type="datetimeFigureOut">
              <a:rPr lang="en-US" smtClean="0"/>
              <a:t>1/30/2023</a:t>
            </a:fld>
            <a:endParaRPr lang="en-US"/>
          </a:p>
        </p:txBody>
      </p:sp>
      <p:sp>
        <p:nvSpPr>
          <p:cNvPr id="6" name="Footer Placeholder 5">
            <a:extLst>
              <a:ext uri="{FF2B5EF4-FFF2-40B4-BE49-F238E27FC236}">
                <a16:creationId xmlns:a16="http://schemas.microsoft.com/office/drawing/2014/main" id="{F9B63058-F6E3-4250-AD2F-801E277B5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BFBBA-D6F9-48A3-ABFB-B53597786619}"/>
              </a:ext>
            </a:extLst>
          </p:cNvPr>
          <p:cNvSpPr>
            <a:spLocks noGrp="1"/>
          </p:cNvSpPr>
          <p:nvPr>
            <p:ph type="sldNum" sz="quarter" idx="12"/>
          </p:nvPr>
        </p:nvSpPr>
        <p:spPr/>
        <p:txBody>
          <a:bodyPr/>
          <a:lstStyle/>
          <a:p>
            <a:fld id="{29B265A9-FC78-43A3-8AB4-BFB1BBE89465}" type="slidenum">
              <a:rPr lang="en-US" smtClean="0"/>
              <a:t>‹#›</a:t>
            </a:fld>
            <a:endParaRPr lang="en-US"/>
          </a:p>
        </p:txBody>
      </p:sp>
      <p:sp>
        <p:nvSpPr>
          <p:cNvPr id="11" name="Rectangle 10">
            <a:extLst>
              <a:ext uri="{FF2B5EF4-FFF2-40B4-BE49-F238E27FC236}">
                <a16:creationId xmlns:a16="http://schemas.microsoft.com/office/drawing/2014/main" id="{FC26DC41-B1B6-45FF-AA15-EE95A405D35D}"/>
              </a:ext>
            </a:extLst>
          </p:cNvPr>
          <p:cNvSpPr/>
          <p:nvPr userDrawn="1"/>
        </p:nvSpPr>
        <p:spPr>
          <a:xfrm rot="5400000" flipV="1">
            <a:off x="-84042" y="962890"/>
            <a:ext cx="1395167" cy="6043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0374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pic>
        <p:nvPicPr>
          <p:cNvPr id="433" name="image1.png"/>
          <p:cNvPicPr/>
          <p:nvPr/>
        </p:nvPicPr>
        <p:blipFill>
          <a:blip r:embed="rId2"/>
          <a:stretch>
            <a:fillRect/>
          </a:stretch>
        </p:blipFill>
        <p:spPr>
          <a:xfrm>
            <a:off x="0" y="-2"/>
            <a:ext cx="12192000" cy="928689"/>
          </a:xfrm>
          <a:prstGeom prst="rect">
            <a:avLst/>
          </a:prstGeom>
          <a:ln w="12700">
            <a:miter lim="400000"/>
          </a:ln>
        </p:spPr>
      </p:pic>
      <p:pic>
        <p:nvPicPr>
          <p:cNvPr id="434" name="image2.png"/>
          <p:cNvPicPr/>
          <p:nvPr/>
        </p:nvPicPr>
        <p:blipFill>
          <a:blip r:embed="rId3"/>
          <a:stretch>
            <a:fillRect/>
          </a:stretch>
        </p:blipFill>
        <p:spPr>
          <a:xfrm>
            <a:off x="358279" y="6387061"/>
            <a:ext cx="2065868" cy="342901"/>
          </a:xfrm>
          <a:prstGeom prst="rect">
            <a:avLst/>
          </a:prstGeom>
          <a:ln w="12700">
            <a:miter lim="400000"/>
          </a:ln>
        </p:spPr>
      </p:pic>
      <p:pic>
        <p:nvPicPr>
          <p:cNvPr id="435" name="image3.png"/>
          <p:cNvPicPr/>
          <p:nvPr/>
        </p:nvPicPr>
        <p:blipFill>
          <a:blip r:embed="rId4"/>
          <a:stretch>
            <a:fillRect/>
          </a:stretch>
        </p:blipFill>
        <p:spPr>
          <a:xfrm>
            <a:off x="10647013" y="6158461"/>
            <a:ext cx="762001" cy="571501"/>
          </a:xfrm>
          <a:prstGeom prst="rect">
            <a:avLst/>
          </a:prstGeom>
          <a:ln w="12700">
            <a:miter lim="400000"/>
          </a:ln>
        </p:spPr>
      </p:pic>
      <p:sp>
        <p:nvSpPr>
          <p:cNvPr id="436" name="Shape 436"/>
          <p:cNvSpPr>
            <a:spLocks noGrp="1"/>
          </p:cNvSpPr>
          <p:nvPr>
            <p:ph type="title"/>
          </p:nvPr>
        </p:nvSpPr>
        <p:spPr>
          <a:xfrm>
            <a:off x="2389718" y="4800600"/>
            <a:ext cx="7315201" cy="566738"/>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437" name="Shape 437"/>
          <p:cNvSpPr>
            <a:spLocks noGrp="1"/>
          </p:cNvSpPr>
          <p:nvPr>
            <p:ph type="body" idx="1"/>
          </p:nvPr>
        </p:nvSpPr>
        <p:spPr>
          <a:xfrm>
            <a:off x="2389718" y="5367338"/>
            <a:ext cx="7315201" cy="804863"/>
          </a:xfrm>
          <a:prstGeom prst="rect">
            <a:avLst/>
          </a:prstGeom>
        </p:spPr>
        <p:txBody>
          <a:bodyPr lIns="45719" tIns="45719" rIns="45719" bIns="45719"/>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438" name="Shape 438"/>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85816938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5_Title and Vertical Text">
    <p:spTree>
      <p:nvGrpSpPr>
        <p:cNvPr id="1" name=""/>
        <p:cNvGrpSpPr/>
        <p:nvPr/>
      </p:nvGrpSpPr>
      <p:grpSpPr>
        <a:xfrm>
          <a:off x="0" y="0"/>
          <a:ext cx="0" cy="0"/>
          <a:chOff x="0" y="0"/>
          <a:chExt cx="0" cy="0"/>
        </a:xfrm>
      </p:grpSpPr>
      <p:pic>
        <p:nvPicPr>
          <p:cNvPr id="440" name="image1.png"/>
          <p:cNvPicPr/>
          <p:nvPr/>
        </p:nvPicPr>
        <p:blipFill>
          <a:blip r:embed="rId2"/>
          <a:stretch>
            <a:fillRect/>
          </a:stretch>
        </p:blipFill>
        <p:spPr>
          <a:xfrm>
            <a:off x="0" y="-2"/>
            <a:ext cx="12192000" cy="928689"/>
          </a:xfrm>
          <a:prstGeom prst="rect">
            <a:avLst/>
          </a:prstGeom>
          <a:ln w="12700">
            <a:miter lim="400000"/>
          </a:ln>
        </p:spPr>
      </p:pic>
      <p:pic>
        <p:nvPicPr>
          <p:cNvPr id="441" name="image2.png"/>
          <p:cNvPicPr/>
          <p:nvPr/>
        </p:nvPicPr>
        <p:blipFill>
          <a:blip r:embed="rId3"/>
          <a:stretch>
            <a:fillRect/>
          </a:stretch>
        </p:blipFill>
        <p:spPr>
          <a:xfrm>
            <a:off x="358279" y="6387061"/>
            <a:ext cx="2065868" cy="342901"/>
          </a:xfrm>
          <a:prstGeom prst="rect">
            <a:avLst/>
          </a:prstGeom>
          <a:ln w="12700">
            <a:miter lim="400000"/>
          </a:ln>
        </p:spPr>
      </p:pic>
      <p:pic>
        <p:nvPicPr>
          <p:cNvPr id="442" name="image3.png"/>
          <p:cNvPicPr/>
          <p:nvPr/>
        </p:nvPicPr>
        <p:blipFill>
          <a:blip r:embed="rId4"/>
          <a:stretch>
            <a:fillRect/>
          </a:stretch>
        </p:blipFill>
        <p:spPr>
          <a:xfrm>
            <a:off x="10647013" y="6158461"/>
            <a:ext cx="762001" cy="571501"/>
          </a:xfrm>
          <a:prstGeom prst="rect">
            <a:avLst/>
          </a:prstGeom>
          <a:ln w="12700">
            <a:miter lim="400000"/>
          </a:ln>
        </p:spPr>
      </p:pic>
      <p:sp>
        <p:nvSpPr>
          <p:cNvPr id="443" name="Shape 443"/>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44" name="Shape 444"/>
          <p:cNvSpPr>
            <a:spLocks noGrp="1"/>
          </p:cNvSpPr>
          <p:nvPr>
            <p:ph type="body" idx="1"/>
          </p:nvPr>
        </p:nvSpPr>
        <p:spPr>
          <a:xfrm>
            <a:off x="609600" y="1600200"/>
            <a:ext cx="109728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45" name="Shape 445"/>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96180131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5_Vertical Title and Text">
    <p:spTree>
      <p:nvGrpSpPr>
        <p:cNvPr id="1" name=""/>
        <p:cNvGrpSpPr/>
        <p:nvPr/>
      </p:nvGrpSpPr>
      <p:grpSpPr>
        <a:xfrm>
          <a:off x="0" y="0"/>
          <a:ext cx="0" cy="0"/>
          <a:chOff x="0" y="0"/>
          <a:chExt cx="0" cy="0"/>
        </a:xfrm>
      </p:grpSpPr>
      <p:pic>
        <p:nvPicPr>
          <p:cNvPr id="447" name="image1.png"/>
          <p:cNvPicPr/>
          <p:nvPr/>
        </p:nvPicPr>
        <p:blipFill>
          <a:blip r:embed="rId2"/>
          <a:stretch>
            <a:fillRect/>
          </a:stretch>
        </p:blipFill>
        <p:spPr>
          <a:xfrm>
            <a:off x="0" y="-2"/>
            <a:ext cx="12192000" cy="928689"/>
          </a:xfrm>
          <a:prstGeom prst="rect">
            <a:avLst/>
          </a:prstGeom>
          <a:ln w="12700">
            <a:miter lim="400000"/>
          </a:ln>
        </p:spPr>
      </p:pic>
      <p:pic>
        <p:nvPicPr>
          <p:cNvPr id="448" name="image2.png"/>
          <p:cNvPicPr/>
          <p:nvPr/>
        </p:nvPicPr>
        <p:blipFill>
          <a:blip r:embed="rId3"/>
          <a:stretch>
            <a:fillRect/>
          </a:stretch>
        </p:blipFill>
        <p:spPr>
          <a:xfrm>
            <a:off x="358279" y="6387061"/>
            <a:ext cx="2065868" cy="342901"/>
          </a:xfrm>
          <a:prstGeom prst="rect">
            <a:avLst/>
          </a:prstGeom>
          <a:ln w="12700">
            <a:miter lim="400000"/>
          </a:ln>
        </p:spPr>
      </p:pic>
      <p:pic>
        <p:nvPicPr>
          <p:cNvPr id="449" name="image3.png"/>
          <p:cNvPicPr/>
          <p:nvPr/>
        </p:nvPicPr>
        <p:blipFill>
          <a:blip r:embed="rId4"/>
          <a:stretch>
            <a:fillRect/>
          </a:stretch>
        </p:blipFill>
        <p:spPr>
          <a:xfrm>
            <a:off x="10647013" y="6158461"/>
            <a:ext cx="762001" cy="571501"/>
          </a:xfrm>
          <a:prstGeom prst="rect">
            <a:avLst/>
          </a:prstGeom>
          <a:ln w="12700">
            <a:miter lim="400000"/>
          </a:ln>
        </p:spPr>
      </p:pic>
      <p:sp>
        <p:nvSpPr>
          <p:cNvPr id="450" name="Shape 450"/>
          <p:cNvSpPr>
            <a:spLocks noGrp="1"/>
          </p:cNvSpPr>
          <p:nvPr>
            <p:ph type="title"/>
          </p:nvPr>
        </p:nvSpPr>
        <p:spPr>
          <a:xfrm>
            <a:off x="8839200" y="0"/>
            <a:ext cx="27432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51" name="Shape 451"/>
          <p:cNvSpPr>
            <a:spLocks noGrp="1"/>
          </p:cNvSpPr>
          <p:nvPr>
            <p:ph type="body" idx="1"/>
          </p:nvPr>
        </p:nvSpPr>
        <p:spPr>
          <a:xfrm>
            <a:off x="609600" y="274639"/>
            <a:ext cx="80264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2" name="Shape 452"/>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69526282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4_Title and Text">
    <p:spTree>
      <p:nvGrpSpPr>
        <p:cNvPr id="1" name=""/>
        <p:cNvGrpSpPr/>
        <p:nvPr/>
      </p:nvGrpSpPr>
      <p:grpSpPr>
        <a:xfrm>
          <a:off x="0" y="0"/>
          <a:ext cx="0" cy="0"/>
          <a:chOff x="0" y="0"/>
          <a:chExt cx="0" cy="0"/>
        </a:xfrm>
      </p:grpSpPr>
      <p:pic>
        <p:nvPicPr>
          <p:cNvPr id="454" name="image1.png"/>
          <p:cNvPicPr/>
          <p:nvPr/>
        </p:nvPicPr>
        <p:blipFill>
          <a:blip r:embed="rId2"/>
          <a:stretch>
            <a:fillRect/>
          </a:stretch>
        </p:blipFill>
        <p:spPr>
          <a:xfrm>
            <a:off x="0" y="-2"/>
            <a:ext cx="12192000" cy="928689"/>
          </a:xfrm>
          <a:prstGeom prst="rect">
            <a:avLst/>
          </a:prstGeom>
          <a:ln w="12700">
            <a:miter lim="400000"/>
          </a:ln>
        </p:spPr>
      </p:pic>
      <p:pic>
        <p:nvPicPr>
          <p:cNvPr id="455" name="image2.png"/>
          <p:cNvPicPr/>
          <p:nvPr/>
        </p:nvPicPr>
        <p:blipFill>
          <a:blip r:embed="rId3"/>
          <a:stretch>
            <a:fillRect/>
          </a:stretch>
        </p:blipFill>
        <p:spPr>
          <a:xfrm>
            <a:off x="358279" y="6387061"/>
            <a:ext cx="2065868" cy="342901"/>
          </a:xfrm>
          <a:prstGeom prst="rect">
            <a:avLst/>
          </a:prstGeom>
          <a:ln w="12700">
            <a:miter lim="400000"/>
          </a:ln>
        </p:spPr>
      </p:pic>
      <p:pic>
        <p:nvPicPr>
          <p:cNvPr id="456" name="image3.png"/>
          <p:cNvPicPr/>
          <p:nvPr/>
        </p:nvPicPr>
        <p:blipFill>
          <a:blip r:embed="rId4"/>
          <a:stretch>
            <a:fillRect/>
          </a:stretch>
        </p:blipFill>
        <p:spPr>
          <a:xfrm>
            <a:off x="10647013" y="6158461"/>
            <a:ext cx="762001" cy="571501"/>
          </a:xfrm>
          <a:prstGeom prst="rect">
            <a:avLst/>
          </a:prstGeom>
          <a:ln w="12700">
            <a:miter lim="400000"/>
          </a:ln>
        </p:spPr>
      </p:pic>
      <p:sp>
        <p:nvSpPr>
          <p:cNvPr id="457" name="Shape 457"/>
          <p:cNvSpPr>
            <a:spLocks noGrp="1"/>
          </p:cNvSpPr>
          <p:nvPr>
            <p:ph type="title"/>
          </p:nvPr>
        </p:nvSpPr>
        <p:spPr>
          <a:xfrm>
            <a:off x="609600" y="-170559"/>
            <a:ext cx="109728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58" name="Shape 458"/>
          <p:cNvSpPr>
            <a:spLocks noGrp="1"/>
          </p:cNvSpPr>
          <p:nvPr>
            <p:ph type="body" idx="1"/>
          </p:nvPr>
        </p:nvSpPr>
        <p:spPr>
          <a:xfrm>
            <a:off x="609600" y="1600200"/>
            <a:ext cx="109728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9" name="Shape 459"/>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33027961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_Title, Text and Clip Art">
    <p:spTree>
      <p:nvGrpSpPr>
        <p:cNvPr id="1" name=""/>
        <p:cNvGrpSpPr/>
        <p:nvPr/>
      </p:nvGrpSpPr>
      <p:grpSpPr>
        <a:xfrm>
          <a:off x="0" y="0"/>
          <a:ext cx="0" cy="0"/>
          <a:chOff x="0" y="0"/>
          <a:chExt cx="0" cy="0"/>
        </a:xfrm>
      </p:grpSpPr>
      <p:pic>
        <p:nvPicPr>
          <p:cNvPr id="461" name="image1.png"/>
          <p:cNvPicPr/>
          <p:nvPr/>
        </p:nvPicPr>
        <p:blipFill>
          <a:blip r:embed="rId2"/>
          <a:stretch>
            <a:fillRect/>
          </a:stretch>
        </p:blipFill>
        <p:spPr>
          <a:xfrm>
            <a:off x="0" y="-2"/>
            <a:ext cx="12192000" cy="928689"/>
          </a:xfrm>
          <a:prstGeom prst="rect">
            <a:avLst/>
          </a:prstGeom>
          <a:ln w="12700">
            <a:miter lim="400000"/>
          </a:ln>
        </p:spPr>
      </p:pic>
      <p:pic>
        <p:nvPicPr>
          <p:cNvPr id="462" name="image2.png"/>
          <p:cNvPicPr/>
          <p:nvPr/>
        </p:nvPicPr>
        <p:blipFill>
          <a:blip r:embed="rId3"/>
          <a:stretch>
            <a:fillRect/>
          </a:stretch>
        </p:blipFill>
        <p:spPr>
          <a:xfrm>
            <a:off x="358279" y="6387061"/>
            <a:ext cx="2065868" cy="342901"/>
          </a:xfrm>
          <a:prstGeom prst="rect">
            <a:avLst/>
          </a:prstGeom>
          <a:ln w="12700">
            <a:miter lim="400000"/>
          </a:ln>
        </p:spPr>
      </p:pic>
      <p:pic>
        <p:nvPicPr>
          <p:cNvPr id="463" name="image3.png"/>
          <p:cNvPicPr/>
          <p:nvPr/>
        </p:nvPicPr>
        <p:blipFill>
          <a:blip r:embed="rId4"/>
          <a:stretch>
            <a:fillRect/>
          </a:stretch>
        </p:blipFill>
        <p:spPr>
          <a:xfrm>
            <a:off x="10647013" y="6158461"/>
            <a:ext cx="762001" cy="571501"/>
          </a:xfrm>
          <a:prstGeom prst="rect">
            <a:avLst/>
          </a:prstGeom>
          <a:ln w="12700">
            <a:miter lim="400000"/>
          </a:ln>
        </p:spPr>
      </p:pic>
      <p:sp>
        <p:nvSpPr>
          <p:cNvPr id="464" name="Shape 464"/>
          <p:cNvSpPr>
            <a:spLocks noGrp="1"/>
          </p:cNvSpPr>
          <p:nvPr>
            <p:ph type="title"/>
          </p:nvPr>
        </p:nvSpPr>
        <p:spPr>
          <a:xfrm>
            <a:off x="609600" y="92077"/>
            <a:ext cx="10972800" cy="1508124"/>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65" name="Shape 465"/>
          <p:cNvSpPr>
            <a:spLocks noGrp="1"/>
          </p:cNvSpPr>
          <p:nvPr>
            <p:ph type="body" idx="1"/>
          </p:nvPr>
        </p:nvSpPr>
        <p:spPr>
          <a:xfrm>
            <a:off x="609600" y="1600200"/>
            <a:ext cx="53848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66" name="Shape 466"/>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lstStyle>
          <a:p>
            <a:fld id="{86CB4B4D-7CA3-9044-876B-883B54F8677D}" type="slidenum">
              <a:rPr/>
              <a:pPr/>
              <a:t>‹#›</a:t>
            </a:fld>
            <a:endParaRPr/>
          </a:p>
        </p:txBody>
      </p:sp>
    </p:spTree>
    <p:extLst>
      <p:ext uri="{BB962C8B-B14F-4D97-AF65-F5344CB8AC3E}">
        <p14:creationId xmlns:p14="http://schemas.microsoft.com/office/powerpoint/2010/main" val="275099385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4617B"/>
        </a:solidFill>
        <a:effectLst/>
      </p:bgPr>
    </p:bg>
    <p:spTree>
      <p:nvGrpSpPr>
        <p:cNvPr id="1" name=""/>
        <p:cNvGrpSpPr/>
        <p:nvPr/>
      </p:nvGrpSpPr>
      <p:grpSpPr>
        <a:xfrm>
          <a:off x="0" y="0"/>
          <a:ext cx="0" cy="0"/>
          <a:chOff x="0" y="0"/>
          <a:chExt cx="0" cy="0"/>
        </a:xfrm>
      </p:grpSpPr>
      <p:sp>
        <p:nvSpPr>
          <p:cNvPr id="468" name="Shape 468"/>
          <p:cNvSpPr>
            <a:spLocks noGrp="1"/>
          </p:cNvSpPr>
          <p:nvPr>
            <p:ph type="title"/>
          </p:nvPr>
        </p:nvSpPr>
        <p:spPr>
          <a:xfrm>
            <a:off x="914400" y="1844676"/>
            <a:ext cx="10363200" cy="20415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69" name="Shape 469"/>
          <p:cNvSpPr>
            <a:spLocks noGrp="1"/>
          </p:cNvSpPr>
          <p:nvPr>
            <p:ph type="body" idx="1"/>
          </p:nvPr>
        </p:nvSpPr>
        <p:spPr>
          <a:xfrm>
            <a:off x="1828800" y="3886200"/>
            <a:ext cx="8534400" cy="2971800"/>
          </a:xfrm>
          <a:prstGeom prst="rect">
            <a:avLst/>
          </a:prstGeom>
        </p:spPr>
        <p:txBody>
          <a:bodyPr lIns="45719" tIns="45719" rIns="45719" bIns="45719">
            <a:noAutofit/>
          </a:bodyPr>
          <a:lstStyle>
            <a:lvl1pPr marL="0" indent="0" algn="ctr">
              <a:buSzTx/>
              <a:buFontTx/>
              <a:buNone/>
              <a:defRPr>
                <a:solidFill>
                  <a:srgbClr val="FFFFFF"/>
                </a:solidFill>
              </a:defRPr>
            </a:lvl1pPr>
            <a:lvl2pPr marL="0" indent="457200" algn="ctr">
              <a:buSzTx/>
              <a:buFontTx/>
              <a:buNone/>
              <a:defRPr>
                <a:solidFill>
                  <a:srgbClr val="FFFFFF"/>
                </a:solidFill>
              </a:defRPr>
            </a:lvl2pPr>
            <a:lvl3pPr marL="0" indent="914400" algn="ctr">
              <a:buSzTx/>
              <a:buFontTx/>
              <a:buNone/>
              <a:defRPr>
                <a:solidFill>
                  <a:srgbClr val="FFFFFF"/>
                </a:solidFill>
              </a:defRPr>
            </a:lvl3pPr>
            <a:lvl4pPr marL="0" indent="1371600" algn="ctr">
              <a:buSzTx/>
              <a:buFontTx/>
              <a:buNone/>
              <a:defRPr>
                <a:solidFill>
                  <a:srgbClr val="FFFFFF"/>
                </a:solidFill>
              </a:defRPr>
            </a:lvl4pPr>
            <a:lvl5pPr marL="0" indent="1828800" algn="ctr">
              <a:buSzTx/>
              <a:buFontTx/>
              <a:buNone/>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470" name="Shape 470"/>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8163277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04617B"/>
        </a:solidFill>
        <a:effectLst/>
      </p:bgPr>
    </p:bg>
    <p:spTree>
      <p:nvGrpSpPr>
        <p:cNvPr id="1" name=""/>
        <p:cNvGrpSpPr/>
        <p:nvPr/>
      </p:nvGrpSpPr>
      <p:grpSpPr>
        <a:xfrm>
          <a:off x="0" y="0"/>
          <a:ext cx="0" cy="0"/>
          <a:chOff x="0" y="0"/>
          <a:chExt cx="0" cy="0"/>
        </a:xfrm>
      </p:grpSpPr>
      <p:sp>
        <p:nvSpPr>
          <p:cNvPr id="472" name="Shape 472"/>
          <p:cNvSpPr>
            <a:spLocks noGrp="1"/>
          </p:cNvSpPr>
          <p:nvPr>
            <p:ph type="title"/>
          </p:nvPr>
        </p:nvSpPr>
        <p:spPr>
          <a:xfrm>
            <a:off x="609600" y="92077"/>
            <a:ext cx="10972800" cy="15081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73" name="Shape 473"/>
          <p:cNvSpPr>
            <a:spLocks noGrp="1"/>
          </p:cNvSpPr>
          <p:nvPr>
            <p:ph type="body" idx="1"/>
          </p:nvPr>
        </p:nvSpPr>
        <p:spPr>
          <a:xfrm>
            <a:off x="609600" y="1600200"/>
            <a:ext cx="10972800" cy="5257800"/>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474" name="Shape 474"/>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50152353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4617B"/>
        </a:solidFill>
        <a:effectLst/>
      </p:bgPr>
    </p:bg>
    <p:spTree>
      <p:nvGrpSpPr>
        <p:cNvPr id="1" name=""/>
        <p:cNvGrpSpPr/>
        <p:nvPr/>
      </p:nvGrpSpPr>
      <p:grpSpPr>
        <a:xfrm>
          <a:off x="0" y="0"/>
          <a:ext cx="0" cy="0"/>
          <a:chOff x="0" y="0"/>
          <a:chExt cx="0" cy="0"/>
        </a:xfrm>
      </p:grpSpPr>
      <p:sp>
        <p:nvSpPr>
          <p:cNvPr id="476" name="Shape 476"/>
          <p:cNvSpPr>
            <a:spLocks noGrp="1"/>
          </p:cNvSpPr>
          <p:nvPr>
            <p:ph type="title"/>
          </p:nvPr>
        </p:nvSpPr>
        <p:spPr>
          <a:xfrm>
            <a:off x="963084" y="4406901"/>
            <a:ext cx="10363201" cy="1362075"/>
          </a:xfrm>
          <a:prstGeom prst="rect">
            <a:avLst/>
          </a:prstGeom>
        </p:spPr>
        <p:txBody>
          <a:bodyPr lIns="45719" tIns="45719" rIns="45719" bIns="45719" anchor="t">
            <a:noAutofit/>
          </a:bodyPr>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477" name="Shape 477"/>
          <p:cNvSpPr>
            <a:spLocks noGrp="1"/>
          </p:cNvSpPr>
          <p:nvPr>
            <p:ph type="body" idx="1"/>
          </p:nvPr>
        </p:nvSpPr>
        <p:spPr>
          <a:xfrm>
            <a:off x="963084" y="2906713"/>
            <a:ext cx="10363201" cy="1500188"/>
          </a:xfrm>
          <a:prstGeom prst="rect">
            <a:avLst/>
          </a:prstGeom>
        </p:spPr>
        <p:txBody>
          <a:bodyPr lIns="45719" tIns="45719" rIns="45719" bIns="45719" anchor="b">
            <a:noAutofit/>
          </a:bodyPr>
          <a:lstStyle>
            <a:lvl1pPr marL="0" indent="0">
              <a:spcBef>
                <a:spcPts val="400"/>
              </a:spcBef>
              <a:buSzTx/>
              <a:buFontTx/>
              <a:buNone/>
              <a:defRPr sz="2000">
                <a:solidFill>
                  <a:srgbClr val="FFFFFF"/>
                </a:solidFill>
              </a:defRPr>
            </a:lvl1pPr>
            <a:lvl2pPr marL="0" indent="457200">
              <a:spcBef>
                <a:spcPts val="400"/>
              </a:spcBef>
              <a:buSzTx/>
              <a:buFontTx/>
              <a:buNone/>
              <a:defRPr sz="2000">
                <a:solidFill>
                  <a:srgbClr val="FFFFFF"/>
                </a:solidFill>
              </a:defRPr>
            </a:lvl2pPr>
            <a:lvl3pPr marL="0" indent="914400">
              <a:spcBef>
                <a:spcPts val="400"/>
              </a:spcBef>
              <a:buSzTx/>
              <a:buFontTx/>
              <a:buNone/>
              <a:defRPr sz="2000">
                <a:solidFill>
                  <a:srgbClr val="FFFFFF"/>
                </a:solidFill>
              </a:defRPr>
            </a:lvl3pPr>
            <a:lvl4pPr marL="0" indent="1371600">
              <a:spcBef>
                <a:spcPts val="400"/>
              </a:spcBef>
              <a:buSzTx/>
              <a:buFontTx/>
              <a:buNone/>
              <a:defRPr sz="2000">
                <a:solidFill>
                  <a:srgbClr val="FFFFFF"/>
                </a:solidFill>
              </a:defRPr>
            </a:lvl4pPr>
            <a:lvl5pPr marL="0" indent="1828800">
              <a:spcBef>
                <a:spcPts val="400"/>
              </a:spcBef>
              <a:buSzTx/>
              <a:buFontTx/>
              <a:buNone/>
              <a:defRPr sz="2000">
                <a:solidFill>
                  <a:srgbClr val="FFFFFF"/>
                </a:solidFill>
              </a:defRPr>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sz="1800">
                <a:solidFill>
                  <a:srgbClr val="000000"/>
                </a:solidFill>
              </a:defRPr>
            </a:pPr>
            <a:r>
              <a:rPr sz="2000">
                <a:solidFill>
                  <a:srgbClr val="FFFFFF"/>
                </a:solidFill>
              </a:rPr>
              <a:t>Body Level Five</a:t>
            </a:r>
          </a:p>
        </p:txBody>
      </p:sp>
      <p:sp>
        <p:nvSpPr>
          <p:cNvPr id="478" name="Shape 478"/>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8103427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04617B"/>
        </a:solidFill>
        <a:effectLst/>
      </p:bgPr>
    </p:bg>
    <p:spTree>
      <p:nvGrpSpPr>
        <p:cNvPr id="1" name=""/>
        <p:cNvGrpSpPr/>
        <p:nvPr/>
      </p:nvGrpSpPr>
      <p:grpSpPr>
        <a:xfrm>
          <a:off x="0" y="0"/>
          <a:ext cx="0" cy="0"/>
          <a:chOff x="0" y="0"/>
          <a:chExt cx="0" cy="0"/>
        </a:xfrm>
      </p:grpSpPr>
      <p:sp>
        <p:nvSpPr>
          <p:cNvPr id="480" name="Shape 480"/>
          <p:cNvSpPr>
            <a:spLocks noGrp="1"/>
          </p:cNvSpPr>
          <p:nvPr>
            <p:ph type="title"/>
          </p:nvPr>
        </p:nvSpPr>
        <p:spPr>
          <a:xfrm>
            <a:off x="609600" y="92077"/>
            <a:ext cx="10972800" cy="15081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81" name="Shape 481"/>
          <p:cNvSpPr>
            <a:spLocks noGrp="1"/>
          </p:cNvSpPr>
          <p:nvPr>
            <p:ph type="body" idx="1"/>
          </p:nvPr>
        </p:nvSpPr>
        <p:spPr>
          <a:xfrm>
            <a:off x="609600" y="1600200"/>
            <a:ext cx="5384800" cy="5257800"/>
          </a:xfrm>
          <a:prstGeom prst="rect">
            <a:avLst/>
          </a:prstGeom>
        </p:spPr>
        <p:txBody>
          <a:bodyPr lIns="45719" tIns="45719" rIns="45719" bIns="45719">
            <a:noAutofit/>
          </a:bodyPr>
          <a:lstStyle>
            <a:lvl1pPr>
              <a:spcBef>
                <a:spcPts val="600"/>
              </a:spcBef>
              <a:defRPr sz="2800">
                <a:solidFill>
                  <a:srgbClr val="FFFFFF"/>
                </a:solidFill>
              </a:defRPr>
            </a:lvl1pPr>
            <a:lvl2pPr marL="790575" indent="-333375">
              <a:spcBef>
                <a:spcPts val="600"/>
              </a:spcBef>
              <a:defRPr sz="2800">
                <a:solidFill>
                  <a:srgbClr val="FFFFFF"/>
                </a:solidFill>
              </a:defRPr>
            </a:lvl2pPr>
            <a:lvl3pPr marL="1234439" indent="-320039">
              <a:spcBef>
                <a:spcPts val="600"/>
              </a:spcBef>
              <a:defRPr sz="2800">
                <a:solidFill>
                  <a:srgbClr val="FFFFFF"/>
                </a:solidFill>
              </a:defRPr>
            </a:lvl3pPr>
            <a:lvl4pPr marL="1727200" indent="-355600">
              <a:spcBef>
                <a:spcPts val="600"/>
              </a:spcBef>
              <a:defRPr sz="2800">
                <a:solidFill>
                  <a:srgbClr val="FFFFFF"/>
                </a:solidFill>
              </a:defRPr>
            </a:lvl4pPr>
            <a:lvl5pPr marL="2184400" indent="-355600">
              <a:spcBef>
                <a:spcPts val="600"/>
              </a:spcBef>
              <a:defRPr sz="2800">
                <a:solidFill>
                  <a:srgbClr val="FFFFFF"/>
                </a:solidFill>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
        <p:nvSpPr>
          <p:cNvPr id="482" name="Shape 482"/>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53494257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4617B"/>
        </a:solidFill>
        <a:effectLst/>
      </p:bgPr>
    </p:bg>
    <p:spTree>
      <p:nvGrpSpPr>
        <p:cNvPr id="1" name=""/>
        <p:cNvGrpSpPr/>
        <p:nvPr/>
      </p:nvGrpSpPr>
      <p:grpSpPr>
        <a:xfrm>
          <a:off x="0" y="0"/>
          <a:ext cx="0" cy="0"/>
          <a:chOff x="0" y="0"/>
          <a:chExt cx="0" cy="0"/>
        </a:xfrm>
      </p:grpSpPr>
      <p:sp>
        <p:nvSpPr>
          <p:cNvPr id="484" name="Shape 484"/>
          <p:cNvSpPr>
            <a:spLocks noGrp="1"/>
          </p:cNvSpPr>
          <p:nvPr>
            <p:ph type="title"/>
          </p:nvPr>
        </p:nvSpPr>
        <p:spPr>
          <a:xfrm>
            <a:off x="609600" y="256810"/>
            <a:ext cx="10972800" cy="1178656"/>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85" name="Shape 485"/>
          <p:cNvSpPr>
            <a:spLocks noGrp="1"/>
          </p:cNvSpPr>
          <p:nvPr>
            <p:ph type="body" idx="1"/>
          </p:nvPr>
        </p:nvSpPr>
        <p:spPr>
          <a:xfrm>
            <a:off x="609600" y="1435466"/>
            <a:ext cx="5386917" cy="739411"/>
          </a:xfrm>
          <a:prstGeom prst="rect">
            <a:avLst/>
          </a:prstGeom>
        </p:spPr>
        <p:txBody>
          <a:bodyPr lIns="45719" tIns="45719" rIns="45719" bIns="45719" anchor="b">
            <a:noAutofit/>
          </a:bodyPr>
          <a:lstStyle>
            <a:lvl1pPr marL="0" indent="0">
              <a:spcBef>
                <a:spcPts val="500"/>
              </a:spcBef>
              <a:buSzTx/>
              <a:buFontTx/>
              <a:buNone/>
              <a:defRPr sz="2400" b="1">
                <a:solidFill>
                  <a:srgbClr val="FFFFFF"/>
                </a:solidFill>
              </a:defRPr>
            </a:lvl1pPr>
            <a:lvl2pPr marL="0" indent="457200">
              <a:spcBef>
                <a:spcPts val="500"/>
              </a:spcBef>
              <a:buSzTx/>
              <a:buFontTx/>
              <a:buNone/>
              <a:defRPr sz="2400" b="1">
                <a:solidFill>
                  <a:srgbClr val="FFFFFF"/>
                </a:solidFill>
              </a:defRPr>
            </a:lvl2pPr>
            <a:lvl3pPr marL="0" indent="914400">
              <a:spcBef>
                <a:spcPts val="500"/>
              </a:spcBef>
              <a:buSzTx/>
              <a:buFontTx/>
              <a:buNone/>
              <a:defRPr sz="2400" b="1">
                <a:solidFill>
                  <a:srgbClr val="FFFFFF"/>
                </a:solidFill>
              </a:defRPr>
            </a:lvl3pPr>
            <a:lvl4pPr marL="0" indent="1371600">
              <a:spcBef>
                <a:spcPts val="500"/>
              </a:spcBef>
              <a:buSzTx/>
              <a:buFontTx/>
              <a:buNone/>
              <a:defRPr sz="2400" b="1">
                <a:solidFill>
                  <a:srgbClr val="FFFFFF"/>
                </a:solidFill>
              </a:defRPr>
            </a:lvl4pPr>
            <a:lvl5pPr marL="0" indent="1828800">
              <a:spcBef>
                <a:spcPts val="500"/>
              </a:spcBef>
              <a:buSzTx/>
              <a:buFontTx/>
              <a:buNone/>
              <a:defRPr sz="2400" b="1">
                <a:solidFill>
                  <a:srgbClr val="FFFFFF"/>
                </a:solidFill>
              </a:defRPr>
            </a:lvl5pPr>
          </a:lstStyle>
          <a:p>
            <a:pPr lvl="0">
              <a:defRPr sz="1800" b="0">
                <a:solidFill>
                  <a:srgbClr val="000000"/>
                </a:solidFill>
              </a:defRPr>
            </a:pPr>
            <a:r>
              <a:rPr sz="2400" b="1">
                <a:solidFill>
                  <a:srgbClr val="FFFFFF"/>
                </a:solidFill>
              </a:rPr>
              <a:t>Body Level One</a:t>
            </a:r>
          </a:p>
          <a:p>
            <a:pPr lvl="1">
              <a:defRPr sz="1800" b="0">
                <a:solidFill>
                  <a:srgbClr val="000000"/>
                </a:solidFill>
              </a:defRPr>
            </a:pPr>
            <a:r>
              <a:rPr sz="2400" b="1">
                <a:solidFill>
                  <a:srgbClr val="FFFFFF"/>
                </a:solidFill>
              </a:rPr>
              <a:t>Body Level Two</a:t>
            </a:r>
          </a:p>
          <a:p>
            <a:pPr lvl="2">
              <a:defRPr sz="1800" b="0">
                <a:solidFill>
                  <a:srgbClr val="000000"/>
                </a:solidFill>
              </a:defRPr>
            </a:pPr>
            <a:r>
              <a:rPr sz="2400" b="1">
                <a:solidFill>
                  <a:srgbClr val="FFFFFF"/>
                </a:solidFill>
              </a:rPr>
              <a:t>Body Level Three</a:t>
            </a:r>
          </a:p>
          <a:p>
            <a:pPr lvl="3">
              <a:defRPr sz="1800" b="0">
                <a:solidFill>
                  <a:srgbClr val="000000"/>
                </a:solidFill>
              </a:defRPr>
            </a:pPr>
            <a:r>
              <a:rPr sz="2400" b="1">
                <a:solidFill>
                  <a:srgbClr val="FFFFFF"/>
                </a:solidFill>
              </a:rPr>
              <a:t>Body Level Four</a:t>
            </a:r>
          </a:p>
          <a:p>
            <a:pPr lvl="4">
              <a:defRPr sz="1800" b="0">
                <a:solidFill>
                  <a:srgbClr val="000000"/>
                </a:solidFill>
              </a:defRPr>
            </a:pPr>
            <a:r>
              <a:rPr sz="2400" b="1">
                <a:solidFill>
                  <a:srgbClr val="FFFFFF"/>
                </a:solidFill>
              </a:rPr>
              <a:t>Body Level Five</a:t>
            </a:r>
          </a:p>
        </p:txBody>
      </p:sp>
      <p:sp>
        <p:nvSpPr>
          <p:cNvPr id="486" name="Shape 486"/>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8592763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2C6C-B9F2-4054-A063-D7951589B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095CD4-29E3-40F9-9F26-683A43B632C0}"/>
              </a:ext>
            </a:extLst>
          </p:cNvPr>
          <p:cNvSpPr>
            <a:spLocks noGrp="1"/>
          </p:cNvSpPr>
          <p:nvPr>
            <p:ph idx="1"/>
          </p:nvPr>
        </p:nvSpPr>
        <p:spPr>
          <a:xfrm>
            <a:off x="838200" y="1825625"/>
            <a:ext cx="10515600" cy="4137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D0B8682-79B2-4D95-A726-3E52A99370FE}"/>
              </a:ext>
            </a:extLst>
          </p:cNvPr>
          <p:cNvSpPr/>
          <p:nvPr userDrawn="1"/>
        </p:nvSpPr>
        <p:spPr>
          <a:xfrm rot="5400000" flipV="1">
            <a:off x="-84042" y="962890"/>
            <a:ext cx="1395167" cy="6043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789F8BC-EB1D-49D5-A945-E2BA2A76C1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9323" y="6194107"/>
            <a:ext cx="2752332" cy="424318"/>
          </a:xfrm>
          <a:prstGeom prst="rect">
            <a:avLst/>
          </a:prstGeom>
          <a:ln w="127000">
            <a:solidFill>
              <a:schemeClr val="bg1"/>
            </a:solidFill>
          </a:ln>
        </p:spPr>
      </p:pic>
    </p:spTree>
    <p:extLst>
      <p:ext uri="{BB962C8B-B14F-4D97-AF65-F5344CB8AC3E}">
        <p14:creationId xmlns:p14="http://schemas.microsoft.com/office/powerpoint/2010/main" val="1228462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4617B"/>
        </a:solidFill>
        <a:effectLst/>
      </p:bgPr>
    </p:bg>
    <p:spTree>
      <p:nvGrpSpPr>
        <p:cNvPr id="1" name=""/>
        <p:cNvGrpSpPr/>
        <p:nvPr/>
      </p:nvGrpSpPr>
      <p:grpSpPr>
        <a:xfrm>
          <a:off x="0" y="0"/>
          <a:ext cx="0" cy="0"/>
          <a:chOff x="0" y="0"/>
          <a:chExt cx="0" cy="0"/>
        </a:xfrm>
      </p:grpSpPr>
      <p:sp>
        <p:nvSpPr>
          <p:cNvPr id="488" name="Shape 488"/>
          <p:cNvSpPr>
            <a:spLocks noGrp="1"/>
          </p:cNvSpPr>
          <p:nvPr>
            <p:ph type="title"/>
          </p:nvPr>
        </p:nvSpPr>
        <p:spPr>
          <a:xfrm>
            <a:off x="609600" y="92077"/>
            <a:ext cx="10972800" cy="15081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89" name="Shape 489"/>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59818728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4617B"/>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609600" y="0"/>
            <a:ext cx="4011085" cy="1435100"/>
          </a:xfrm>
          <a:prstGeom prst="rect">
            <a:avLst/>
          </a:prstGeom>
        </p:spPr>
        <p:txBody>
          <a:bodyPr lIns="45719" tIns="45719" rIns="45719" bIns="45719" anchor="b">
            <a:noAutofit/>
          </a:bodyPr>
          <a:lstStyle>
            <a:lvl1pPr algn="l">
              <a:defRPr sz="2000"/>
            </a:lvl1pPr>
          </a:lstStyle>
          <a:p>
            <a:pPr lvl="0">
              <a:defRPr sz="1800" b="0">
                <a:solidFill>
                  <a:srgbClr val="000000"/>
                </a:solidFill>
              </a:defRPr>
            </a:pPr>
            <a:r>
              <a:rPr sz="2000" b="1">
                <a:solidFill>
                  <a:srgbClr val="FFFFFF"/>
                </a:solidFill>
              </a:rPr>
              <a:t>Title Text</a:t>
            </a:r>
          </a:p>
        </p:txBody>
      </p:sp>
      <p:sp>
        <p:nvSpPr>
          <p:cNvPr id="494" name="Shape 494"/>
          <p:cNvSpPr>
            <a:spLocks noGrp="1"/>
          </p:cNvSpPr>
          <p:nvPr>
            <p:ph type="body" idx="1"/>
          </p:nvPr>
        </p:nvSpPr>
        <p:spPr>
          <a:xfrm>
            <a:off x="4766733" y="273050"/>
            <a:ext cx="6815667" cy="6584950"/>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495" name="Shape 495"/>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97071463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4617B"/>
        </a:solidFill>
        <a:effectLst/>
      </p:bgPr>
    </p:bg>
    <p:spTree>
      <p:nvGrpSpPr>
        <p:cNvPr id="1" name=""/>
        <p:cNvGrpSpPr/>
        <p:nvPr/>
      </p:nvGrpSpPr>
      <p:grpSpPr>
        <a:xfrm>
          <a:off x="0" y="0"/>
          <a:ext cx="0" cy="0"/>
          <a:chOff x="0" y="0"/>
          <a:chExt cx="0" cy="0"/>
        </a:xfrm>
      </p:grpSpPr>
      <p:sp>
        <p:nvSpPr>
          <p:cNvPr id="497" name="Shape 497"/>
          <p:cNvSpPr>
            <a:spLocks noGrp="1"/>
          </p:cNvSpPr>
          <p:nvPr>
            <p:ph type="title"/>
          </p:nvPr>
        </p:nvSpPr>
        <p:spPr>
          <a:xfrm>
            <a:off x="2389718" y="4800600"/>
            <a:ext cx="7315201" cy="566738"/>
          </a:xfrm>
          <a:prstGeom prst="rect">
            <a:avLst/>
          </a:prstGeom>
        </p:spPr>
        <p:txBody>
          <a:bodyPr lIns="45719" tIns="45719" rIns="45719" bIns="45719" anchor="b">
            <a:noAutofit/>
          </a:bodyPr>
          <a:lstStyle>
            <a:lvl1pPr algn="l">
              <a:defRPr sz="2000"/>
            </a:lvl1pPr>
          </a:lstStyle>
          <a:p>
            <a:pPr lvl="0">
              <a:defRPr sz="1800" b="0">
                <a:solidFill>
                  <a:srgbClr val="000000"/>
                </a:solidFill>
              </a:defRPr>
            </a:pPr>
            <a:r>
              <a:rPr sz="2000" b="1">
                <a:solidFill>
                  <a:srgbClr val="FFFFFF"/>
                </a:solidFill>
              </a:rPr>
              <a:t>Title Text</a:t>
            </a:r>
          </a:p>
        </p:txBody>
      </p:sp>
      <p:sp>
        <p:nvSpPr>
          <p:cNvPr id="498" name="Shape 498"/>
          <p:cNvSpPr>
            <a:spLocks noGrp="1"/>
          </p:cNvSpPr>
          <p:nvPr>
            <p:ph type="body" idx="1"/>
          </p:nvPr>
        </p:nvSpPr>
        <p:spPr>
          <a:xfrm>
            <a:off x="2389718" y="5367338"/>
            <a:ext cx="7315201" cy="804863"/>
          </a:xfrm>
          <a:prstGeom prst="rect">
            <a:avLst/>
          </a:prstGeom>
        </p:spPr>
        <p:txBody>
          <a:bodyPr lIns="45719" tIns="45719" rIns="45719" bIns="45719">
            <a:noAutofit/>
          </a:bodyPr>
          <a:lstStyle>
            <a:lvl1pPr marL="0" indent="0">
              <a:spcBef>
                <a:spcPts val="300"/>
              </a:spcBef>
              <a:buSzTx/>
              <a:buFontTx/>
              <a:buNone/>
              <a:defRPr sz="1400">
                <a:solidFill>
                  <a:srgbClr val="FFFFFF"/>
                </a:solidFill>
              </a:defRPr>
            </a:lvl1pPr>
            <a:lvl2pPr marL="0" indent="457200">
              <a:spcBef>
                <a:spcPts val="300"/>
              </a:spcBef>
              <a:buSzTx/>
              <a:buFontTx/>
              <a:buNone/>
              <a:defRPr sz="1400">
                <a:solidFill>
                  <a:srgbClr val="FFFFFF"/>
                </a:solidFill>
              </a:defRPr>
            </a:lvl2pPr>
            <a:lvl3pPr marL="0" indent="914400">
              <a:spcBef>
                <a:spcPts val="300"/>
              </a:spcBef>
              <a:buSzTx/>
              <a:buFontTx/>
              <a:buNone/>
              <a:defRPr sz="1400">
                <a:solidFill>
                  <a:srgbClr val="FFFFFF"/>
                </a:solidFill>
              </a:defRPr>
            </a:lvl3pPr>
            <a:lvl4pPr marL="0" indent="1371600">
              <a:spcBef>
                <a:spcPts val="300"/>
              </a:spcBef>
              <a:buSzTx/>
              <a:buFontTx/>
              <a:buNone/>
              <a:defRPr sz="1400">
                <a:solidFill>
                  <a:srgbClr val="FFFFFF"/>
                </a:solidFill>
              </a:defRPr>
            </a:lvl4pPr>
            <a:lvl5pPr marL="0" indent="1828800">
              <a:spcBef>
                <a:spcPts val="300"/>
              </a:spcBef>
              <a:buSzTx/>
              <a:buFontTx/>
              <a:buNone/>
              <a:defRPr sz="1400">
                <a:solidFill>
                  <a:srgbClr val="FFFFFF"/>
                </a:solidFill>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499" name="Shape 499"/>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216453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4617B"/>
        </a:solidFill>
        <a:effectLst/>
      </p:bgPr>
    </p:bg>
    <p:spTree>
      <p:nvGrpSpPr>
        <p:cNvPr id="1" name=""/>
        <p:cNvGrpSpPr/>
        <p:nvPr/>
      </p:nvGrpSpPr>
      <p:grpSpPr>
        <a:xfrm>
          <a:off x="0" y="0"/>
          <a:ext cx="0" cy="0"/>
          <a:chOff x="0" y="0"/>
          <a:chExt cx="0" cy="0"/>
        </a:xfrm>
      </p:grpSpPr>
      <p:sp>
        <p:nvSpPr>
          <p:cNvPr id="501" name="Shape 501"/>
          <p:cNvSpPr>
            <a:spLocks noGrp="1"/>
          </p:cNvSpPr>
          <p:nvPr>
            <p:ph type="title"/>
          </p:nvPr>
        </p:nvSpPr>
        <p:spPr>
          <a:xfrm>
            <a:off x="609600" y="92077"/>
            <a:ext cx="10972800" cy="15081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502" name="Shape 502"/>
          <p:cNvSpPr>
            <a:spLocks noGrp="1"/>
          </p:cNvSpPr>
          <p:nvPr>
            <p:ph type="body" idx="1"/>
          </p:nvPr>
        </p:nvSpPr>
        <p:spPr>
          <a:xfrm>
            <a:off x="609600" y="1600200"/>
            <a:ext cx="10972800" cy="5257800"/>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503" name="Shape 503"/>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4260763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4617B"/>
        </a:solidFill>
        <a:effectLst/>
      </p:bgPr>
    </p:bg>
    <p:spTree>
      <p:nvGrpSpPr>
        <p:cNvPr id="1" name=""/>
        <p:cNvGrpSpPr/>
        <p:nvPr/>
      </p:nvGrpSpPr>
      <p:grpSpPr>
        <a:xfrm>
          <a:off x="0" y="0"/>
          <a:ext cx="0" cy="0"/>
          <a:chOff x="0" y="0"/>
          <a:chExt cx="0" cy="0"/>
        </a:xfrm>
      </p:grpSpPr>
      <p:sp>
        <p:nvSpPr>
          <p:cNvPr id="505" name="Shape 505"/>
          <p:cNvSpPr>
            <a:spLocks noGrp="1"/>
          </p:cNvSpPr>
          <p:nvPr>
            <p:ph type="title"/>
          </p:nvPr>
        </p:nvSpPr>
        <p:spPr>
          <a:xfrm>
            <a:off x="8839200" y="0"/>
            <a:ext cx="2743200" cy="6400802"/>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506" name="Shape 506"/>
          <p:cNvSpPr>
            <a:spLocks noGrp="1"/>
          </p:cNvSpPr>
          <p:nvPr>
            <p:ph type="body" idx="1"/>
          </p:nvPr>
        </p:nvSpPr>
        <p:spPr>
          <a:xfrm>
            <a:off x="609600" y="274639"/>
            <a:ext cx="8026400" cy="6583363"/>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507" name="Shape 507"/>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07210487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nd Chart">
    <p:bg>
      <p:bgPr>
        <a:solidFill>
          <a:srgbClr val="04617B"/>
        </a:solidFill>
        <a:effectLst/>
      </p:bgPr>
    </p:bg>
    <p:spTree>
      <p:nvGrpSpPr>
        <p:cNvPr id="1" name=""/>
        <p:cNvGrpSpPr/>
        <p:nvPr/>
      </p:nvGrpSpPr>
      <p:grpSpPr>
        <a:xfrm>
          <a:off x="0" y="0"/>
          <a:ext cx="0" cy="0"/>
          <a:chOff x="0" y="0"/>
          <a:chExt cx="0" cy="0"/>
        </a:xfrm>
      </p:grpSpPr>
      <p:sp>
        <p:nvSpPr>
          <p:cNvPr id="509" name="Shape 509"/>
          <p:cNvSpPr>
            <a:spLocks noGrp="1"/>
          </p:cNvSpPr>
          <p:nvPr>
            <p:ph type="title"/>
          </p:nvPr>
        </p:nvSpPr>
        <p:spPr>
          <a:xfrm>
            <a:off x="609600" y="1"/>
            <a:ext cx="10972800" cy="1692279"/>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510" name="Shape 510"/>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9414625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2_Title, Text and Clip Art">
    <p:bg>
      <p:bgPr>
        <a:solidFill>
          <a:srgbClr val="04617B"/>
        </a:solidFill>
        <a:effectLst/>
      </p:bgPr>
    </p:bg>
    <p:spTree>
      <p:nvGrpSpPr>
        <p:cNvPr id="1" name=""/>
        <p:cNvGrpSpPr/>
        <p:nvPr/>
      </p:nvGrpSpPr>
      <p:grpSpPr>
        <a:xfrm>
          <a:off x="0" y="0"/>
          <a:ext cx="0" cy="0"/>
          <a:chOff x="0" y="0"/>
          <a:chExt cx="0" cy="0"/>
        </a:xfrm>
      </p:grpSpPr>
      <p:sp>
        <p:nvSpPr>
          <p:cNvPr id="512" name="Shape 512"/>
          <p:cNvSpPr>
            <a:spLocks noGrp="1"/>
          </p:cNvSpPr>
          <p:nvPr>
            <p:ph type="title"/>
          </p:nvPr>
        </p:nvSpPr>
        <p:spPr>
          <a:xfrm>
            <a:off x="609600" y="92077"/>
            <a:ext cx="10972800" cy="1508124"/>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513" name="Shape 513"/>
          <p:cNvSpPr>
            <a:spLocks noGrp="1"/>
          </p:cNvSpPr>
          <p:nvPr>
            <p:ph type="body" idx="1"/>
          </p:nvPr>
        </p:nvSpPr>
        <p:spPr>
          <a:xfrm>
            <a:off x="609600" y="1600200"/>
            <a:ext cx="5384800" cy="5257800"/>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514" name="Shape 514"/>
          <p:cNvSpPr>
            <a:spLocks noGrp="1"/>
          </p:cNvSpPr>
          <p:nvPr>
            <p:ph type="sldNum" sz="quarter" idx="2"/>
          </p:nvPr>
        </p:nvSpPr>
        <p:spPr>
          <a:xfrm>
            <a:off x="8737600" y="6400415"/>
            <a:ext cx="28448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6718254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04617B"/>
        </a:solidFill>
        <a:effectLst/>
      </p:bgPr>
    </p:bg>
    <p:spTree>
      <p:nvGrpSpPr>
        <p:cNvPr id="1" name=""/>
        <p:cNvGrpSpPr/>
        <p:nvPr/>
      </p:nvGrpSpPr>
      <p:grpSpPr>
        <a:xfrm>
          <a:off x="0" y="0"/>
          <a:ext cx="0" cy="0"/>
          <a:chOff x="0" y="0"/>
          <a:chExt cx="0" cy="0"/>
        </a:xfrm>
      </p:grpSpPr>
      <p:sp>
        <p:nvSpPr>
          <p:cNvPr id="516" name="Shape 516"/>
          <p:cNvSpPr>
            <a:spLocks noGrp="1"/>
          </p:cNvSpPr>
          <p:nvPr>
            <p:ph type="body" idx="1"/>
          </p:nvPr>
        </p:nvSpPr>
        <p:spPr>
          <a:xfrm>
            <a:off x="609600" y="274638"/>
            <a:ext cx="10972800" cy="5851526"/>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extLst>
      <p:ext uri="{BB962C8B-B14F-4D97-AF65-F5344CB8AC3E}">
        <p14:creationId xmlns:p14="http://schemas.microsoft.com/office/powerpoint/2010/main" val="6066872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C2E3659B-729D-4323-A3EF-238DD0213D4B}" type="datetimeFigureOut">
              <a:rPr lang="en-US" smtClean="0">
                <a:solidFill>
                  <a:prstClr val="black">
                    <a:tint val="75000"/>
                  </a:prstClr>
                </a:solidFill>
              </a:rPr>
              <a:pPr/>
              <a:t>1/30/2023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C0817E-2B3A-483B-A8B9-9F7A57ED6F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165900"/>
      </p:ext>
    </p:extLst>
  </p:cSld>
  <p:clrMapOvr>
    <a:masterClrMapping/>
  </p:clrMapOvr>
  <mc:AlternateContent xmlns:mc="http://schemas.openxmlformats.org/markup-compatibility/2006" xmlns:p14="http://schemas.microsoft.com/office/powerpoint/2010/main">
    <mc:Choice Requires="p14">
      <p:transition spd="slow" p14:dur="2000" advClick="0" advTm="10000">
        <p:wipe/>
      </p:transition>
    </mc:Choice>
    <mc:Fallback xmlns="">
      <p:transition spd="slow" advClick="0" advTm="10000">
        <p:wip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85AA7310-98CF-9B4F-9B98-C98AD8880427}"/>
              </a:ext>
            </a:extLst>
          </p:cNvPr>
          <p:cNvSpPr/>
          <p:nvPr userDrawn="1"/>
        </p:nvSpPr>
        <p:spPr>
          <a:xfrm>
            <a:off x="0" y="2297565"/>
            <a:ext cx="12192000" cy="4560435"/>
          </a:xfrm>
          <a:custGeom>
            <a:avLst/>
            <a:gdLst>
              <a:gd name="connsiteX0" fmla="*/ 5293898 w 12192000"/>
              <a:gd name="connsiteY0" fmla="*/ 0 h 3753900"/>
              <a:gd name="connsiteX1" fmla="*/ 11673060 w 12192000"/>
              <a:gd name="connsiteY1" fmla="*/ 327037 h 3753900"/>
              <a:gd name="connsiteX2" fmla="*/ 12192000 w 12192000"/>
              <a:gd name="connsiteY2" fmla="*/ 384806 h 3753900"/>
              <a:gd name="connsiteX3" fmla="*/ 12192000 w 12192000"/>
              <a:gd name="connsiteY3" fmla="*/ 3753900 h 3753900"/>
              <a:gd name="connsiteX4" fmla="*/ 0 w 12192000"/>
              <a:gd name="connsiteY4" fmla="*/ 3753900 h 3753900"/>
              <a:gd name="connsiteX5" fmla="*/ 0 w 12192000"/>
              <a:gd name="connsiteY5" fmla="*/ 225470 h 3753900"/>
              <a:gd name="connsiteX6" fmla="*/ 704092 w 12192000"/>
              <a:gd name="connsiteY6" fmla="*/ 168226 h 3753900"/>
              <a:gd name="connsiteX7" fmla="*/ 5293898 w 12192000"/>
              <a:gd name="connsiteY7" fmla="*/ 0 h 375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753900">
                <a:moveTo>
                  <a:pt x="5293898" y="0"/>
                </a:moveTo>
                <a:cubicBezTo>
                  <a:pt x="7470760" y="0"/>
                  <a:pt x="9602540" y="112146"/>
                  <a:pt x="11673060" y="327037"/>
                </a:cubicBezTo>
                <a:lnTo>
                  <a:pt x="12192000" y="384806"/>
                </a:lnTo>
                <a:lnTo>
                  <a:pt x="12192000" y="3753900"/>
                </a:lnTo>
                <a:lnTo>
                  <a:pt x="0" y="3753900"/>
                </a:lnTo>
                <a:lnTo>
                  <a:pt x="0" y="225470"/>
                </a:lnTo>
                <a:lnTo>
                  <a:pt x="704092" y="168226"/>
                </a:lnTo>
                <a:cubicBezTo>
                  <a:pt x="2207095" y="57217"/>
                  <a:pt x="3738996" y="0"/>
                  <a:pt x="5293898" y="0"/>
                </a:cubicBezTo>
                <a:close/>
              </a:path>
            </a:pathLst>
          </a:custGeom>
          <a:solidFill>
            <a:srgbClr val="3243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Text&#10;&#10;NIH Office of the Director, Chief Officer for Scientific Workforce Diversity Logo">
            <a:extLst>
              <a:ext uri="{FF2B5EF4-FFF2-40B4-BE49-F238E27FC236}">
                <a16:creationId xmlns:a16="http://schemas.microsoft.com/office/drawing/2014/main" id="{D24142F7-E571-F041-AA87-AC77C1440F7A}"/>
              </a:ext>
            </a:extLst>
          </p:cNvPr>
          <p:cNvPicPr>
            <a:picLocks noChangeAspect="1"/>
          </p:cNvPicPr>
          <p:nvPr userDrawn="1"/>
        </p:nvPicPr>
        <p:blipFill>
          <a:blip r:embed="rId2"/>
          <a:stretch>
            <a:fillRect/>
          </a:stretch>
        </p:blipFill>
        <p:spPr>
          <a:xfrm>
            <a:off x="690264" y="5474765"/>
            <a:ext cx="4331240" cy="135950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98739B0-8A09-A748-98AA-03C2B7AC266F}"/>
              </a:ext>
            </a:extLst>
          </p:cNvPr>
          <p:cNvPicPr>
            <a:picLocks noChangeAspect="1"/>
          </p:cNvPicPr>
          <p:nvPr userDrawn="1"/>
        </p:nvPicPr>
        <p:blipFill>
          <a:blip r:embed="rId3"/>
          <a:stretch>
            <a:fillRect/>
          </a:stretch>
        </p:blipFill>
        <p:spPr>
          <a:xfrm>
            <a:off x="1674861" y="-615202"/>
            <a:ext cx="8842278" cy="2890746"/>
          </a:xfrm>
          <a:prstGeom prst="rect">
            <a:avLst/>
          </a:prstGeom>
        </p:spPr>
      </p:pic>
      <p:sp>
        <p:nvSpPr>
          <p:cNvPr id="4" name="Date Placeholder 3">
            <a:extLst>
              <a:ext uri="{FF2B5EF4-FFF2-40B4-BE49-F238E27FC236}">
                <a16:creationId xmlns:a16="http://schemas.microsoft.com/office/drawing/2014/main" id="{9C0B8A5B-A65F-4D40-9999-DA9CF55F50F4}"/>
              </a:ext>
            </a:extLst>
          </p:cNvPr>
          <p:cNvSpPr>
            <a:spLocks noGrp="1"/>
          </p:cNvSpPr>
          <p:nvPr>
            <p:ph type="dt" sz="half" idx="10"/>
          </p:nvPr>
        </p:nvSpPr>
        <p:spPr/>
        <p:txBody>
          <a:bodyPr/>
          <a:lstStyle/>
          <a:p>
            <a:fld id="{F7685625-AB50-9F47-94EF-B543DB866896}" type="datetimeFigureOut">
              <a:rPr lang="en-US" smtClean="0"/>
              <a:t>1/30/2023</a:t>
            </a:fld>
            <a:endParaRPr lang="en-US"/>
          </a:p>
        </p:txBody>
      </p:sp>
      <p:sp>
        <p:nvSpPr>
          <p:cNvPr id="9" name="TextBox 8">
            <a:extLst>
              <a:ext uri="{FF2B5EF4-FFF2-40B4-BE49-F238E27FC236}">
                <a16:creationId xmlns:a16="http://schemas.microsoft.com/office/drawing/2014/main" id="{CA45B9B3-60A8-5841-9FD0-5F1D0AAED84F}"/>
              </a:ext>
            </a:extLst>
          </p:cNvPr>
          <p:cNvSpPr txBox="1"/>
          <p:nvPr userDrawn="1"/>
        </p:nvSpPr>
        <p:spPr>
          <a:xfrm>
            <a:off x="10793896" y="4572000"/>
            <a:ext cx="184731" cy="369332"/>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A0EAA0DD-9D21-754E-BB0D-B64BE17D96B5}"/>
              </a:ext>
            </a:extLst>
          </p:cNvPr>
          <p:cNvPicPr>
            <a:picLocks noChangeAspect="1"/>
          </p:cNvPicPr>
          <p:nvPr userDrawn="1"/>
        </p:nvPicPr>
        <p:blipFill>
          <a:blip r:embed="rId4"/>
          <a:stretch>
            <a:fillRect/>
          </a:stretch>
        </p:blipFill>
        <p:spPr>
          <a:xfrm flipV="1">
            <a:off x="0" y="6755714"/>
            <a:ext cx="12192000" cy="101431"/>
          </a:xfrm>
          <a:prstGeom prst="rect">
            <a:avLst/>
          </a:prstGeom>
        </p:spPr>
      </p:pic>
      <p:pic>
        <p:nvPicPr>
          <p:cNvPr id="16" name="Picture 15" descr="Text&#10;&#10;Description automatically generated">
            <a:extLst>
              <a:ext uri="{FF2B5EF4-FFF2-40B4-BE49-F238E27FC236}">
                <a16:creationId xmlns:a16="http://schemas.microsoft.com/office/drawing/2014/main" id="{8BDC6476-D5E8-DD46-A6CA-092E4A4E739E}"/>
              </a:ext>
            </a:extLst>
          </p:cNvPr>
          <p:cNvPicPr>
            <a:picLocks noChangeAspect="1"/>
          </p:cNvPicPr>
          <p:nvPr userDrawn="1"/>
        </p:nvPicPr>
        <p:blipFill>
          <a:blip r:embed="rId5"/>
          <a:stretch>
            <a:fillRect/>
          </a:stretch>
        </p:blipFill>
        <p:spPr>
          <a:xfrm>
            <a:off x="3325921" y="1493243"/>
            <a:ext cx="4920558" cy="804322"/>
          </a:xfrm>
          <a:prstGeom prst="rect">
            <a:avLst/>
          </a:prstGeom>
        </p:spPr>
      </p:pic>
      <p:sp>
        <p:nvSpPr>
          <p:cNvPr id="20" name="Footer Placeholder 4">
            <a:extLst>
              <a:ext uri="{FF2B5EF4-FFF2-40B4-BE49-F238E27FC236}">
                <a16:creationId xmlns:a16="http://schemas.microsoft.com/office/drawing/2014/main" id="{D2A2E873-63D5-EB48-AFBC-0B12DEAA5D79}"/>
              </a:ext>
            </a:extLst>
          </p:cNvPr>
          <p:cNvSpPr>
            <a:spLocks noGrp="1"/>
          </p:cNvSpPr>
          <p:nvPr>
            <p:ph type="ftr" sz="quarter" idx="11"/>
          </p:nvPr>
        </p:nvSpPr>
        <p:spPr>
          <a:xfrm>
            <a:off x="4038600" y="6415725"/>
            <a:ext cx="4114800" cy="365125"/>
          </a:xfrm>
        </p:spPr>
        <p:txBody>
          <a:bodyPr/>
          <a:lstStyle>
            <a:lvl1pPr>
              <a:defRPr b="1">
                <a:solidFill>
                  <a:schemeClr val="bg1"/>
                </a:solidFill>
                <a:latin typeface="Helvetica" pitchFamily="2" charset="0"/>
              </a:defRPr>
            </a:lvl1pPr>
          </a:lstStyle>
          <a:p>
            <a:r>
              <a:rPr lang="en-US" err="1"/>
              <a:t>diversity.nih.gov</a:t>
            </a:r>
            <a:endParaRPr lang="en-US"/>
          </a:p>
        </p:txBody>
      </p:sp>
      <p:sp>
        <p:nvSpPr>
          <p:cNvPr id="23" name="Title 1">
            <a:extLst>
              <a:ext uri="{FF2B5EF4-FFF2-40B4-BE49-F238E27FC236}">
                <a16:creationId xmlns:a16="http://schemas.microsoft.com/office/drawing/2014/main" id="{72155AF7-EC1C-6249-9080-926E3643435C}"/>
              </a:ext>
            </a:extLst>
          </p:cNvPr>
          <p:cNvSpPr>
            <a:spLocks noGrp="1"/>
          </p:cNvSpPr>
          <p:nvPr>
            <p:ph type="ctrTitle" hasCustomPrompt="1"/>
          </p:nvPr>
        </p:nvSpPr>
        <p:spPr>
          <a:xfrm>
            <a:off x="761999" y="2751955"/>
            <a:ext cx="10515600" cy="1513613"/>
          </a:xfrm>
        </p:spPr>
        <p:txBody>
          <a:bodyPr anchor="b">
            <a:normAutofit/>
          </a:bodyPr>
          <a:lstStyle>
            <a:lvl1pPr algn="l">
              <a:defRPr sz="4000">
                <a:solidFill>
                  <a:schemeClr val="bg1"/>
                </a:solidFill>
                <a:latin typeface="Helvetica" pitchFamily="2" charset="0"/>
              </a:defRPr>
            </a:lvl1pPr>
          </a:lstStyle>
          <a:p>
            <a:r>
              <a:rPr lang="en-US"/>
              <a:t>H to edit Master title style</a:t>
            </a:r>
          </a:p>
        </p:txBody>
      </p:sp>
      <p:sp>
        <p:nvSpPr>
          <p:cNvPr id="24" name="Subtitle 2">
            <a:extLst>
              <a:ext uri="{FF2B5EF4-FFF2-40B4-BE49-F238E27FC236}">
                <a16:creationId xmlns:a16="http://schemas.microsoft.com/office/drawing/2014/main" id="{C68B740C-D2C1-A144-98D6-3EBBF34B0B7D}"/>
              </a:ext>
            </a:extLst>
          </p:cNvPr>
          <p:cNvSpPr>
            <a:spLocks noGrp="1"/>
          </p:cNvSpPr>
          <p:nvPr>
            <p:ph type="subTitle" idx="1"/>
          </p:nvPr>
        </p:nvSpPr>
        <p:spPr>
          <a:xfrm>
            <a:off x="761999" y="4299807"/>
            <a:ext cx="10515599" cy="1443680"/>
          </a:xfrm>
        </p:spPr>
        <p:txBody>
          <a:bodyPr/>
          <a:lstStyle>
            <a:lvl1pPr marL="0" indent="0" algn="l">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8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261E7-3BB4-47E5-899F-95508ED89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622AE-7E52-435B-B087-F2157CF47946}"/>
              </a:ext>
            </a:extLst>
          </p:cNvPr>
          <p:cNvSpPr>
            <a:spLocks noGrp="1"/>
          </p:cNvSpPr>
          <p:nvPr>
            <p:ph sz="half" idx="1"/>
          </p:nvPr>
        </p:nvSpPr>
        <p:spPr>
          <a:xfrm>
            <a:off x="838200" y="1825625"/>
            <a:ext cx="5181600" cy="4174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DE05B-86E9-4086-B251-BC0F05FA5008}"/>
              </a:ext>
            </a:extLst>
          </p:cNvPr>
          <p:cNvSpPr>
            <a:spLocks noGrp="1"/>
          </p:cNvSpPr>
          <p:nvPr>
            <p:ph sz="half" idx="2"/>
          </p:nvPr>
        </p:nvSpPr>
        <p:spPr>
          <a:xfrm>
            <a:off x="6172200" y="1825625"/>
            <a:ext cx="5181600" cy="4174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FA0F8-FC41-4BED-BA42-19A81813DA26}"/>
              </a:ext>
            </a:extLst>
          </p:cNvPr>
          <p:cNvSpPr>
            <a:spLocks noGrp="1"/>
          </p:cNvSpPr>
          <p:nvPr>
            <p:ph type="dt" sz="half" idx="10"/>
          </p:nvPr>
        </p:nvSpPr>
        <p:spPr/>
        <p:txBody>
          <a:bodyPr/>
          <a:lstStyle/>
          <a:p>
            <a:fld id="{B2FCFEE6-D5CA-49FA-B4E7-B721CE941418}" type="datetimeFigureOut">
              <a:rPr lang="en-US" smtClean="0"/>
              <a:t>1/30/2023</a:t>
            </a:fld>
            <a:endParaRPr lang="en-US"/>
          </a:p>
        </p:txBody>
      </p:sp>
      <p:sp>
        <p:nvSpPr>
          <p:cNvPr id="6" name="Footer Placeholder 5">
            <a:extLst>
              <a:ext uri="{FF2B5EF4-FFF2-40B4-BE49-F238E27FC236}">
                <a16:creationId xmlns:a16="http://schemas.microsoft.com/office/drawing/2014/main" id="{F9B63058-F6E3-4250-AD2F-801E277B5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BFBBA-D6F9-48A3-ABFB-B53597786619}"/>
              </a:ext>
            </a:extLst>
          </p:cNvPr>
          <p:cNvSpPr>
            <a:spLocks noGrp="1"/>
          </p:cNvSpPr>
          <p:nvPr>
            <p:ph type="sldNum" sz="quarter" idx="12"/>
          </p:nvPr>
        </p:nvSpPr>
        <p:spPr/>
        <p:txBody>
          <a:bodyPr/>
          <a:lstStyle/>
          <a:p>
            <a:fld id="{29B265A9-FC78-43A3-8AB4-BFB1BBE89465}" type="slidenum">
              <a:rPr lang="en-US" smtClean="0"/>
              <a:t>‹#›</a:t>
            </a:fld>
            <a:endParaRPr lang="en-US"/>
          </a:p>
        </p:txBody>
      </p:sp>
      <p:sp>
        <p:nvSpPr>
          <p:cNvPr id="11" name="Rectangle 10">
            <a:extLst>
              <a:ext uri="{FF2B5EF4-FFF2-40B4-BE49-F238E27FC236}">
                <a16:creationId xmlns:a16="http://schemas.microsoft.com/office/drawing/2014/main" id="{FC26DC41-B1B6-45FF-AA15-EE95A405D35D}"/>
              </a:ext>
            </a:extLst>
          </p:cNvPr>
          <p:cNvSpPr/>
          <p:nvPr userDrawn="1"/>
        </p:nvSpPr>
        <p:spPr>
          <a:xfrm rot="5400000" flipV="1">
            <a:off x="-84042" y="962890"/>
            <a:ext cx="1395167" cy="6043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3600ECC-A1F6-4636-83B0-ECA83845B1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9323" y="6194107"/>
            <a:ext cx="2752332" cy="424318"/>
          </a:xfrm>
          <a:prstGeom prst="rect">
            <a:avLst/>
          </a:prstGeom>
          <a:ln w="127000">
            <a:solidFill>
              <a:schemeClr val="bg1"/>
            </a:solidFill>
          </a:ln>
        </p:spPr>
      </p:pic>
    </p:spTree>
    <p:extLst>
      <p:ext uri="{BB962C8B-B14F-4D97-AF65-F5344CB8AC3E}">
        <p14:creationId xmlns:p14="http://schemas.microsoft.com/office/powerpoint/2010/main" val="36736306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2" name="Title 1">
            <a:extLst>
              <a:ext uri="{FF2B5EF4-FFF2-40B4-BE49-F238E27FC236}">
                <a16:creationId xmlns:a16="http://schemas.microsoft.com/office/drawing/2014/main" id="{2C6AC387-1FFC-AF48-B73B-4446D0749E2F}"/>
              </a:ext>
            </a:extLst>
          </p:cNvPr>
          <p:cNvSpPr>
            <a:spLocks noGrp="1"/>
          </p:cNvSpPr>
          <p:nvPr>
            <p:ph type="title"/>
          </p:nvPr>
        </p:nvSpPr>
        <p:spPr>
          <a:xfrm>
            <a:off x="838200" y="265735"/>
            <a:ext cx="10515600" cy="1095375"/>
          </a:xfrm>
        </p:spPr>
        <p:txBody>
          <a:bodyPr anchor="b" anchorCtr="0">
            <a:normAutofit/>
          </a:bodyPr>
          <a:lstStyle>
            <a:lvl1pPr>
              <a:defRPr sz="2600" b="0" i="0">
                <a:solidFill>
                  <a:srgbClr val="324360"/>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10515600" cy="4628566"/>
          </a:xfrm>
        </p:spPr>
        <p:txBody>
          <a:bodyPr/>
          <a:lstStyle>
            <a:lvl1pPr>
              <a:lnSpc>
                <a:spcPct val="150000"/>
              </a:lnSpc>
              <a:defRPr sz="1600" b="0" i="0">
                <a:latin typeface="Helvetica" pitchFamily="2" charset="0"/>
              </a:defRPr>
            </a:lvl1pPr>
            <a:lvl2pPr>
              <a:lnSpc>
                <a:spcPct val="150000"/>
              </a:lnSpc>
              <a:defRPr sz="1600" b="0" i="0">
                <a:latin typeface="Helvetica" pitchFamily="2" charset="0"/>
              </a:defRPr>
            </a:lvl2pPr>
            <a:lvl3pPr>
              <a:lnSpc>
                <a:spcPct val="150000"/>
              </a:lnSpc>
              <a:defRPr sz="1400" b="0" i="0">
                <a:latin typeface="Helvetica" pitchFamily="2" charset="0"/>
              </a:defRPr>
            </a:lvl3pPr>
            <a:lvl4pPr>
              <a:lnSpc>
                <a:spcPct val="150000"/>
              </a:lnSpc>
              <a:defRPr sz="1200" b="0" i="0">
                <a:latin typeface="Helvetica" pitchFamily="2" charset="0"/>
              </a:defRPr>
            </a:lvl4pPr>
            <a:lvl5pPr>
              <a:lnSpc>
                <a:spcPct val="150000"/>
              </a:lnSpc>
              <a:defRPr sz="1200"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6DCEF704-3389-9144-88F6-0E77970CB4F0}"/>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pic>
        <p:nvPicPr>
          <p:cNvPr id="11" name="Picture 10" descr="Text&#10;&#10;NIH Office of the Director, Chief Officer for Scientific Workforce Diversity Logo">
            <a:extLst>
              <a:ext uri="{FF2B5EF4-FFF2-40B4-BE49-F238E27FC236}">
                <a16:creationId xmlns:a16="http://schemas.microsoft.com/office/drawing/2014/main" id="{53948B60-A875-9049-BB26-1778ECFF89AA}"/>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2" name="Footer Placeholder 4">
            <a:extLst>
              <a:ext uri="{FF2B5EF4-FFF2-40B4-BE49-F238E27FC236}">
                <a16:creationId xmlns:a16="http://schemas.microsoft.com/office/drawing/2014/main" id="{1641F395-97E7-CA45-845E-23FD70B27292}"/>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diversity.nih.gov</a:t>
            </a:r>
          </a:p>
        </p:txBody>
      </p:sp>
      <p:sp>
        <p:nvSpPr>
          <p:cNvPr id="13" name="Slide Number Placeholder 5">
            <a:extLst>
              <a:ext uri="{FF2B5EF4-FFF2-40B4-BE49-F238E27FC236}">
                <a16:creationId xmlns:a16="http://schemas.microsoft.com/office/drawing/2014/main" id="{8E8B16B3-7946-7E4F-8216-D2ADA8D3DBBC}"/>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
        <p:nvSpPr>
          <p:cNvPr id="4" name="Date Placeholder 3">
            <a:extLst>
              <a:ext uri="{FF2B5EF4-FFF2-40B4-BE49-F238E27FC236}">
                <a16:creationId xmlns:a16="http://schemas.microsoft.com/office/drawing/2014/main" id="{22311351-64C0-C1E1-AB9D-E83BAA66847E}"/>
              </a:ext>
            </a:extLst>
          </p:cNvPr>
          <p:cNvSpPr>
            <a:spLocks noGrp="1"/>
          </p:cNvSpPr>
          <p:nvPr>
            <p:ph type="dt" sz="half" idx="10"/>
          </p:nvPr>
        </p:nvSpPr>
        <p:spPr/>
        <p:txBody>
          <a:bodyPr/>
          <a:lstStyle/>
          <a:p>
            <a:fld id="{F7685625-AB50-9F47-94EF-B543DB866896}" type="datetimeFigureOut">
              <a:rPr lang="en-US" smtClean="0"/>
              <a:t>1/30/2023</a:t>
            </a:fld>
            <a:endParaRPr lang="en-US"/>
          </a:p>
        </p:txBody>
      </p:sp>
      <p:sp>
        <p:nvSpPr>
          <p:cNvPr id="5" name="Footer Placeholder 4">
            <a:extLst>
              <a:ext uri="{FF2B5EF4-FFF2-40B4-BE49-F238E27FC236}">
                <a16:creationId xmlns:a16="http://schemas.microsoft.com/office/drawing/2014/main" id="{505B32C2-C79D-BD3A-306F-A75815625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5E298-E34E-7580-9F13-4E6AF73A588B}"/>
              </a:ext>
            </a:extLst>
          </p:cNvPr>
          <p:cNvSpPr>
            <a:spLocks noGrp="1"/>
          </p:cNvSpPr>
          <p:nvPr>
            <p:ph type="sldNum" sz="quarter" idx="12"/>
          </p:nvPr>
        </p:nvSpPr>
        <p:spPr/>
        <p:txBody>
          <a:bodyPr/>
          <a:lstStyle/>
          <a:p>
            <a:fld id="{55299EFE-7CC5-C24D-9357-BB4DEE30A967}" type="slidenum">
              <a:rPr lang="en-US" smtClean="0"/>
              <a:t>‹#›</a:t>
            </a:fld>
            <a:endParaRPr lang="en-US"/>
          </a:p>
        </p:txBody>
      </p:sp>
    </p:spTree>
    <p:extLst>
      <p:ext uri="{BB962C8B-B14F-4D97-AF65-F5344CB8AC3E}">
        <p14:creationId xmlns:p14="http://schemas.microsoft.com/office/powerpoint/2010/main" val="616114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2" name="Title 1">
            <a:extLst>
              <a:ext uri="{FF2B5EF4-FFF2-40B4-BE49-F238E27FC236}">
                <a16:creationId xmlns:a16="http://schemas.microsoft.com/office/drawing/2014/main" id="{2C6AC387-1FFC-AF48-B73B-4446D0749E2F}"/>
              </a:ext>
            </a:extLst>
          </p:cNvPr>
          <p:cNvSpPr>
            <a:spLocks noGrp="1"/>
          </p:cNvSpPr>
          <p:nvPr>
            <p:ph type="title"/>
          </p:nvPr>
        </p:nvSpPr>
        <p:spPr>
          <a:xfrm>
            <a:off x="838200" y="265735"/>
            <a:ext cx="10515600" cy="1095375"/>
          </a:xfrm>
        </p:spPr>
        <p:txBody>
          <a:bodyPr anchor="b" anchorCtr="0">
            <a:normAutofit/>
          </a:bodyPr>
          <a:lstStyle>
            <a:lvl1pPr>
              <a:defRPr sz="2600" b="0" i="0">
                <a:solidFill>
                  <a:srgbClr val="324360"/>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10515600" cy="4628566"/>
          </a:xfrm>
        </p:spPr>
        <p:txBody>
          <a:bodyPr/>
          <a:lstStyle>
            <a:lvl1pPr>
              <a:lnSpc>
                <a:spcPct val="150000"/>
              </a:lnSpc>
              <a:defRPr sz="1600" b="0" i="0">
                <a:latin typeface="Helvetica" pitchFamily="2" charset="0"/>
              </a:defRPr>
            </a:lvl1pPr>
            <a:lvl2pPr>
              <a:lnSpc>
                <a:spcPct val="150000"/>
              </a:lnSpc>
              <a:defRPr sz="1600" b="0" i="0">
                <a:latin typeface="Helvetica" pitchFamily="2" charset="0"/>
              </a:defRPr>
            </a:lvl2pPr>
            <a:lvl3pPr>
              <a:lnSpc>
                <a:spcPct val="150000"/>
              </a:lnSpc>
              <a:defRPr sz="1400" b="0" i="0">
                <a:latin typeface="Helvetica" pitchFamily="2" charset="0"/>
              </a:defRPr>
            </a:lvl3pPr>
            <a:lvl4pPr>
              <a:lnSpc>
                <a:spcPct val="150000"/>
              </a:lnSpc>
              <a:defRPr sz="1200" b="0" i="0">
                <a:latin typeface="Helvetica" pitchFamily="2" charset="0"/>
              </a:defRPr>
            </a:lvl4pPr>
            <a:lvl5pPr>
              <a:lnSpc>
                <a:spcPct val="150000"/>
              </a:lnSpc>
              <a:defRPr sz="1200"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NIH Office of the Director, Chief Officer for Scientific Workforce Diversity Logo">
            <a:extLst>
              <a:ext uri="{FF2B5EF4-FFF2-40B4-BE49-F238E27FC236}">
                <a16:creationId xmlns:a16="http://schemas.microsoft.com/office/drawing/2014/main" id="{53948B60-A875-9049-BB26-1778ECFF89AA}"/>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2" name="Footer Placeholder 4">
            <a:extLst>
              <a:ext uri="{FF2B5EF4-FFF2-40B4-BE49-F238E27FC236}">
                <a16:creationId xmlns:a16="http://schemas.microsoft.com/office/drawing/2014/main" id="{1641F395-97E7-CA45-845E-23FD70B27292}"/>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diversity.nih.gov</a:t>
            </a:r>
          </a:p>
        </p:txBody>
      </p:sp>
      <p:cxnSp>
        <p:nvCxnSpPr>
          <p:cNvPr id="15" name="Straight Connector 14">
            <a:extLst>
              <a:ext uri="{FF2B5EF4-FFF2-40B4-BE49-F238E27FC236}">
                <a16:creationId xmlns:a16="http://schemas.microsoft.com/office/drawing/2014/main" id="{B60CDC20-6CB3-D24E-A4BC-791501282B58}"/>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C09812E-6D32-A148-8350-9F41AA230440}"/>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
        <p:nvSpPr>
          <p:cNvPr id="7" name="Date Placeholder 6">
            <a:extLst>
              <a:ext uri="{FF2B5EF4-FFF2-40B4-BE49-F238E27FC236}">
                <a16:creationId xmlns:a16="http://schemas.microsoft.com/office/drawing/2014/main" id="{C48128C5-FD91-FD98-BD24-A7ED7260073F}"/>
              </a:ext>
            </a:extLst>
          </p:cNvPr>
          <p:cNvSpPr>
            <a:spLocks noGrp="1"/>
          </p:cNvSpPr>
          <p:nvPr>
            <p:ph type="dt" sz="half" idx="10"/>
          </p:nvPr>
        </p:nvSpPr>
        <p:spPr/>
        <p:txBody>
          <a:bodyPr/>
          <a:lstStyle/>
          <a:p>
            <a:fld id="{F7685625-AB50-9F47-94EF-B543DB866896}" type="datetimeFigureOut">
              <a:rPr lang="en-US" smtClean="0"/>
              <a:t>1/30/2023</a:t>
            </a:fld>
            <a:endParaRPr lang="en-US"/>
          </a:p>
        </p:txBody>
      </p:sp>
      <p:sp>
        <p:nvSpPr>
          <p:cNvPr id="10" name="Footer Placeholder 9">
            <a:extLst>
              <a:ext uri="{FF2B5EF4-FFF2-40B4-BE49-F238E27FC236}">
                <a16:creationId xmlns:a16="http://schemas.microsoft.com/office/drawing/2014/main" id="{2C8A5791-3624-339E-7199-3B318DDD9705}"/>
              </a:ext>
            </a:extLst>
          </p:cNvPr>
          <p:cNvSpPr>
            <a:spLocks noGrp="1"/>
          </p:cNvSpPr>
          <p:nvPr>
            <p:ph type="ftr" sz="quarter" idx="11"/>
          </p:nvPr>
        </p:nvSpPr>
        <p:spPr/>
        <p:txBody>
          <a:bodyPr/>
          <a:lstStyle/>
          <a:p>
            <a:endParaRPr lang="en-US"/>
          </a:p>
        </p:txBody>
      </p:sp>
      <p:sp>
        <p:nvSpPr>
          <p:cNvPr id="14" name="Slide Number Placeholder 13">
            <a:extLst>
              <a:ext uri="{FF2B5EF4-FFF2-40B4-BE49-F238E27FC236}">
                <a16:creationId xmlns:a16="http://schemas.microsoft.com/office/drawing/2014/main" id="{BEDA6903-513D-ED5D-FDD4-D3863B7589DF}"/>
              </a:ext>
            </a:extLst>
          </p:cNvPr>
          <p:cNvSpPr>
            <a:spLocks noGrp="1"/>
          </p:cNvSpPr>
          <p:nvPr>
            <p:ph type="sldNum" sz="quarter" idx="12"/>
          </p:nvPr>
        </p:nvSpPr>
        <p:spPr/>
        <p:txBody>
          <a:bodyPr/>
          <a:lstStyle/>
          <a:p>
            <a:fld id="{55299EFE-7CC5-C24D-9357-BB4DEE30A967}" type="slidenum">
              <a:rPr lang="en-US" smtClean="0"/>
              <a:t>‹#›</a:t>
            </a:fld>
            <a:endParaRPr lang="en-US"/>
          </a:p>
        </p:txBody>
      </p:sp>
    </p:spTree>
    <p:extLst>
      <p:ext uri="{BB962C8B-B14F-4D97-AF65-F5344CB8AC3E}">
        <p14:creationId xmlns:p14="http://schemas.microsoft.com/office/powerpoint/2010/main" val="1459988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6323E1-8B13-6047-81B5-A11D6FE47E67}"/>
              </a:ext>
            </a:extLst>
          </p:cNvPr>
          <p:cNvSpPr/>
          <p:nvPr userDrawn="1"/>
        </p:nvSpPr>
        <p:spPr>
          <a:xfrm>
            <a:off x="1" y="0"/>
            <a:ext cx="4571999" cy="6857999"/>
          </a:xfrm>
          <a:prstGeom prst="rect">
            <a:avLst/>
          </a:prstGeom>
          <a:solidFill>
            <a:srgbClr val="32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2" name="Title 1">
            <a:extLst>
              <a:ext uri="{FF2B5EF4-FFF2-40B4-BE49-F238E27FC236}">
                <a16:creationId xmlns:a16="http://schemas.microsoft.com/office/drawing/2014/main" id="{2C6AC387-1FFC-AF48-B73B-4446D0749E2F}"/>
              </a:ext>
            </a:extLst>
          </p:cNvPr>
          <p:cNvSpPr>
            <a:spLocks noGrp="1"/>
          </p:cNvSpPr>
          <p:nvPr>
            <p:ph type="title"/>
          </p:nvPr>
        </p:nvSpPr>
        <p:spPr>
          <a:xfrm>
            <a:off x="368300" y="501653"/>
            <a:ext cx="3937000" cy="5251608"/>
          </a:xfrm>
        </p:spPr>
        <p:txBody>
          <a:bodyPr anchor="ctr" anchorCtr="0">
            <a:normAutofit/>
          </a:bodyPr>
          <a:lstStyle>
            <a:lvl1pPr>
              <a:defRPr sz="2600" b="0" i="0">
                <a:solidFill>
                  <a:schemeClr val="bg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4838700" y="501653"/>
            <a:ext cx="6515100" cy="5251608"/>
          </a:xfrm>
        </p:spPr>
        <p:txBody>
          <a:bodyPr/>
          <a:lstStyle>
            <a:lvl1pPr>
              <a:lnSpc>
                <a:spcPct val="150000"/>
              </a:lnSpc>
              <a:defRPr sz="1600" b="0" i="0">
                <a:latin typeface="Helvetica" pitchFamily="2" charset="0"/>
              </a:defRPr>
            </a:lvl1pPr>
            <a:lvl2pPr>
              <a:lnSpc>
                <a:spcPct val="150000"/>
              </a:lnSpc>
              <a:defRPr sz="1600" b="0" i="0">
                <a:latin typeface="Helvetica" pitchFamily="2" charset="0"/>
              </a:defRPr>
            </a:lvl2pPr>
            <a:lvl3pPr>
              <a:lnSpc>
                <a:spcPct val="150000"/>
              </a:lnSpc>
              <a:defRPr sz="1400" b="0" i="0">
                <a:latin typeface="Helvetica" pitchFamily="2" charset="0"/>
              </a:defRPr>
            </a:lvl3pPr>
            <a:lvl4pPr>
              <a:lnSpc>
                <a:spcPct val="150000"/>
              </a:lnSpc>
              <a:defRPr sz="1200" b="0" i="0">
                <a:latin typeface="Helvetica" pitchFamily="2" charset="0"/>
              </a:defRPr>
            </a:lvl4pPr>
            <a:lvl5pPr>
              <a:lnSpc>
                <a:spcPct val="150000"/>
              </a:lnSpc>
              <a:defRPr sz="1200"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NIH Office of the Director, Chief Officer for Scientific Workforce Diversity Logo">
            <a:extLst>
              <a:ext uri="{FF2B5EF4-FFF2-40B4-BE49-F238E27FC236}">
                <a16:creationId xmlns:a16="http://schemas.microsoft.com/office/drawing/2014/main" id="{53948B60-A875-9049-BB26-1778ECFF89AA}"/>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2" name="Footer Placeholder 4">
            <a:extLst>
              <a:ext uri="{FF2B5EF4-FFF2-40B4-BE49-F238E27FC236}">
                <a16:creationId xmlns:a16="http://schemas.microsoft.com/office/drawing/2014/main" id="{1641F395-97E7-CA45-845E-23FD70B27292}"/>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diversity.nih.gov</a:t>
            </a:r>
          </a:p>
        </p:txBody>
      </p:sp>
      <p:sp>
        <p:nvSpPr>
          <p:cNvPr id="14" name="Slide Number Placeholder 5">
            <a:extLst>
              <a:ext uri="{FF2B5EF4-FFF2-40B4-BE49-F238E27FC236}">
                <a16:creationId xmlns:a16="http://schemas.microsoft.com/office/drawing/2014/main" id="{385719C2-CBE5-A54B-8498-D54DD7D67154}"/>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Tree>
    <p:extLst>
      <p:ext uri="{BB962C8B-B14F-4D97-AF65-F5344CB8AC3E}">
        <p14:creationId xmlns:p14="http://schemas.microsoft.com/office/powerpoint/2010/main" val="3549519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5080000" cy="4628566"/>
          </a:xfrm>
        </p:spPr>
        <p:txBody>
          <a:bodyPr/>
          <a:lstStyle>
            <a:lvl1pPr>
              <a:lnSpc>
                <a:spcPct val="150000"/>
              </a:lnSpc>
              <a:defRPr sz="1600" b="0" i="0">
                <a:latin typeface="Helvetica" pitchFamily="2" charset="0"/>
              </a:defRPr>
            </a:lvl1pPr>
            <a:lvl2pPr>
              <a:lnSpc>
                <a:spcPct val="150000"/>
              </a:lnSpc>
              <a:defRPr sz="1600" b="0" i="0">
                <a:latin typeface="Helvetica" pitchFamily="2" charset="0"/>
              </a:defRPr>
            </a:lvl2pPr>
            <a:lvl3pPr>
              <a:lnSpc>
                <a:spcPct val="150000"/>
              </a:lnSpc>
              <a:defRPr sz="1400" b="0" i="0">
                <a:latin typeface="Helvetica" pitchFamily="2" charset="0"/>
              </a:defRPr>
            </a:lvl3pPr>
            <a:lvl4pPr>
              <a:lnSpc>
                <a:spcPct val="150000"/>
              </a:lnSpc>
              <a:defRPr sz="1200" b="0" i="0">
                <a:latin typeface="Helvetica" pitchFamily="2" charset="0"/>
              </a:defRPr>
            </a:lvl4pPr>
            <a:lvl5pPr>
              <a:lnSpc>
                <a:spcPct val="150000"/>
              </a:lnSpc>
              <a:defRPr sz="1200"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6DCEF704-3389-9144-88F6-0E77970CB4F0}"/>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93322B03-FFA2-4248-A80F-4538EAB915FD}"/>
              </a:ext>
            </a:extLst>
          </p:cNvPr>
          <p:cNvSpPr>
            <a:spLocks noGrp="1"/>
          </p:cNvSpPr>
          <p:nvPr>
            <p:ph idx="13"/>
          </p:nvPr>
        </p:nvSpPr>
        <p:spPr>
          <a:xfrm>
            <a:off x="6261100" y="1526958"/>
            <a:ext cx="5080000" cy="4628566"/>
          </a:xfrm>
        </p:spPr>
        <p:txBody>
          <a:bodyPr/>
          <a:lstStyle>
            <a:lvl1pPr>
              <a:lnSpc>
                <a:spcPct val="150000"/>
              </a:lnSpc>
              <a:defRPr sz="1600" b="0" i="0">
                <a:latin typeface="Helvetica" pitchFamily="2" charset="0"/>
              </a:defRPr>
            </a:lvl1pPr>
            <a:lvl2pPr>
              <a:lnSpc>
                <a:spcPct val="150000"/>
              </a:lnSpc>
              <a:defRPr sz="1600" b="0" i="0">
                <a:latin typeface="Helvetica" pitchFamily="2" charset="0"/>
              </a:defRPr>
            </a:lvl2pPr>
            <a:lvl3pPr>
              <a:lnSpc>
                <a:spcPct val="150000"/>
              </a:lnSpc>
              <a:defRPr sz="1400" b="0" i="0">
                <a:latin typeface="Helvetica" pitchFamily="2" charset="0"/>
              </a:defRPr>
            </a:lvl3pPr>
            <a:lvl4pPr>
              <a:lnSpc>
                <a:spcPct val="150000"/>
              </a:lnSpc>
              <a:defRPr sz="1200" b="0" i="0">
                <a:latin typeface="Helvetica" pitchFamily="2" charset="0"/>
              </a:defRPr>
            </a:lvl4pPr>
            <a:lvl5pPr>
              <a:lnSpc>
                <a:spcPct val="150000"/>
              </a:lnSpc>
              <a:defRPr sz="1200"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Text&#10;&#10;NIH Office of the Director, Chief Officer for Scientific Workforce Diversity Logo">
            <a:extLst>
              <a:ext uri="{FF2B5EF4-FFF2-40B4-BE49-F238E27FC236}">
                <a16:creationId xmlns:a16="http://schemas.microsoft.com/office/drawing/2014/main" id="{6714E72B-19C8-224F-A483-7EED1546F7BC}"/>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5" name="Slide Number Placeholder 5">
            <a:extLst>
              <a:ext uri="{FF2B5EF4-FFF2-40B4-BE49-F238E27FC236}">
                <a16:creationId xmlns:a16="http://schemas.microsoft.com/office/drawing/2014/main" id="{A3C674D3-3717-6C49-B906-63C94C8CADEF}"/>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
        <p:nvSpPr>
          <p:cNvPr id="6" name="Date Placeholder 5">
            <a:extLst>
              <a:ext uri="{FF2B5EF4-FFF2-40B4-BE49-F238E27FC236}">
                <a16:creationId xmlns:a16="http://schemas.microsoft.com/office/drawing/2014/main" id="{12CCDA40-E5CC-2704-7C58-3FA2ED7FCAEA}"/>
              </a:ext>
            </a:extLst>
          </p:cNvPr>
          <p:cNvSpPr>
            <a:spLocks noGrp="1"/>
          </p:cNvSpPr>
          <p:nvPr>
            <p:ph type="dt" sz="half" idx="14"/>
          </p:nvPr>
        </p:nvSpPr>
        <p:spPr/>
        <p:txBody>
          <a:bodyPr/>
          <a:lstStyle/>
          <a:p>
            <a:fld id="{F7685625-AB50-9F47-94EF-B543DB866896}" type="datetimeFigureOut">
              <a:rPr lang="en-US" smtClean="0"/>
              <a:t>1/30/2023</a:t>
            </a:fld>
            <a:endParaRPr lang="en-US"/>
          </a:p>
        </p:txBody>
      </p:sp>
      <p:sp>
        <p:nvSpPr>
          <p:cNvPr id="7" name="Footer Placeholder 6">
            <a:extLst>
              <a:ext uri="{FF2B5EF4-FFF2-40B4-BE49-F238E27FC236}">
                <a16:creationId xmlns:a16="http://schemas.microsoft.com/office/drawing/2014/main" id="{0FE61554-D542-5C04-055A-122DC5CA6338}"/>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0178E1E4-0D71-926C-52CD-E1E3F2461A81}"/>
              </a:ext>
            </a:extLst>
          </p:cNvPr>
          <p:cNvSpPr>
            <a:spLocks noGrp="1"/>
          </p:cNvSpPr>
          <p:nvPr>
            <p:ph type="sldNum" sz="quarter" idx="16"/>
          </p:nvPr>
        </p:nvSpPr>
        <p:spPr/>
        <p:txBody>
          <a:bodyPr/>
          <a:lstStyle/>
          <a:p>
            <a:fld id="{55299EFE-7CC5-C24D-9357-BB4DEE30A967}" type="slidenum">
              <a:rPr lang="en-US" smtClean="0"/>
              <a:t>‹#›</a:t>
            </a:fld>
            <a:endParaRPr lang="en-US"/>
          </a:p>
        </p:txBody>
      </p:sp>
      <p:sp>
        <p:nvSpPr>
          <p:cNvPr id="16" name="Title 15">
            <a:extLst>
              <a:ext uri="{FF2B5EF4-FFF2-40B4-BE49-F238E27FC236}">
                <a16:creationId xmlns:a16="http://schemas.microsoft.com/office/drawing/2014/main" id="{ED0D9F67-DADD-EDE5-B249-163BFC967950}"/>
              </a:ext>
            </a:extLst>
          </p:cNvPr>
          <p:cNvSpPr>
            <a:spLocks noGrp="1"/>
          </p:cNvSpPr>
          <p:nvPr>
            <p:ph type="title"/>
          </p:nvPr>
        </p:nvSpPr>
        <p:spPr/>
        <p:txBody>
          <a:bodyPr/>
          <a:lstStyle/>
          <a:p>
            <a:r>
              <a:rPr lang="en-US"/>
              <a:t>Click to edit Master title style</a:t>
            </a:r>
          </a:p>
        </p:txBody>
      </p:sp>
      <p:sp>
        <p:nvSpPr>
          <p:cNvPr id="17" name="Footer Placeholder 4">
            <a:extLst>
              <a:ext uri="{FF2B5EF4-FFF2-40B4-BE49-F238E27FC236}">
                <a16:creationId xmlns:a16="http://schemas.microsoft.com/office/drawing/2014/main" id="{54502FD4-5861-1803-BF40-C9DF7BC7A812}"/>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diversity.nih.gov</a:t>
            </a:r>
          </a:p>
        </p:txBody>
      </p:sp>
    </p:spTree>
    <p:extLst>
      <p:ext uri="{BB962C8B-B14F-4D97-AF65-F5344CB8AC3E}">
        <p14:creationId xmlns:p14="http://schemas.microsoft.com/office/powerpoint/2010/main" val="1793025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3347434" cy="4628566"/>
          </a:xfrm>
        </p:spPr>
        <p:txBody>
          <a:bodyPr/>
          <a:lstStyle>
            <a:lvl1pPr>
              <a:lnSpc>
                <a:spcPct val="150000"/>
              </a:lnSpc>
              <a:defRPr sz="1600" b="0" i="0">
                <a:latin typeface="Helvetica" pitchFamily="2" charset="0"/>
              </a:defRPr>
            </a:lvl1pPr>
            <a:lvl2pPr>
              <a:lnSpc>
                <a:spcPct val="150000"/>
              </a:lnSpc>
              <a:defRPr sz="1600" b="0" i="0">
                <a:latin typeface="Helvetica" pitchFamily="2" charset="0"/>
              </a:defRPr>
            </a:lvl2pPr>
            <a:lvl3pPr>
              <a:lnSpc>
                <a:spcPct val="150000"/>
              </a:lnSpc>
              <a:defRPr sz="1400" b="0" i="0">
                <a:latin typeface="Helvetica" pitchFamily="2" charset="0"/>
              </a:defRPr>
            </a:lvl3pPr>
            <a:lvl4pPr>
              <a:lnSpc>
                <a:spcPct val="150000"/>
              </a:lnSpc>
              <a:defRPr sz="1200" b="0" i="0">
                <a:latin typeface="Helvetica" pitchFamily="2" charset="0"/>
              </a:defRPr>
            </a:lvl4pPr>
            <a:lvl5pPr>
              <a:lnSpc>
                <a:spcPct val="150000"/>
              </a:lnSpc>
              <a:defRPr sz="1200"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6DCEF704-3389-9144-88F6-0E77970CB4F0}"/>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5C1218D4-3BCA-1141-A59B-7D517AAA5CD7}"/>
              </a:ext>
            </a:extLst>
          </p:cNvPr>
          <p:cNvSpPr>
            <a:spLocks noGrp="1"/>
          </p:cNvSpPr>
          <p:nvPr>
            <p:ph idx="13"/>
          </p:nvPr>
        </p:nvSpPr>
        <p:spPr>
          <a:xfrm>
            <a:off x="8006366" y="1548397"/>
            <a:ext cx="3347434" cy="4628566"/>
          </a:xfrm>
        </p:spPr>
        <p:txBody>
          <a:bodyPr/>
          <a:lstStyle>
            <a:lvl1pPr>
              <a:lnSpc>
                <a:spcPct val="150000"/>
              </a:lnSpc>
              <a:defRPr sz="1600" b="0" i="0">
                <a:latin typeface="Helvetica" pitchFamily="2" charset="0"/>
              </a:defRPr>
            </a:lvl1pPr>
            <a:lvl2pPr>
              <a:lnSpc>
                <a:spcPct val="150000"/>
              </a:lnSpc>
              <a:defRPr sz="1600" b="0" i="0">
                <a:latin typeface="Helvetica" pitchFamily="2" charset="0"/>
              </a:defRPr>
            </a:lvl2pPr>
            <a:lvl3pPr>
              <a:lnSpc>
                <a:spcPct val="150000"/>
              </a:lnSpc>
              <a:defRPr sz="1400" b="0" i="0">
                <a:latin typeface="Helvetica" pitchFamily="2" charset="0"/>
              </a:defRPr>
            </a:lvl3pPr>
            <a:lvl4pPr>
              <a:lnSpc>
                <a:spcPct val="150000"/>
              </a:lnSpc>
              <a:defRPr sz="1200" b="0" i="0">
                <a:latin typeface="Helvetica" pitchFamily="2" charset="0"/>
              </a:defRPr>
            </a:lvl4pPr>
            <a:lvl5pPr>
              <a:lnSpc>
                <a:spcPct val="150000"/>
              </a:lnSpc>
              <a:defRPr sz="1200"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6CADED8B-BB2A-2340-875A-E64FD11FFE58}"/>
              </a:ext>
            </a:extLst>
          </p:cNvPr>
          <p:cNvSpPr>
            <a:spLocks noGrp="1"/>
          </p:cNvSpPr>
          <p:nvPr>
            <p:ph idx="14"/>
          </p:nvPr>
        </p:nvSpPr>
        <p:spPr>
          <a:xfrm>
            <a:off x="4422282" y="1548397"/>
            <a:ext cx="3347434" cy="4628566"/>
          </a:xfrm>
        </p:spPr>
        <p:txBody>
          <a:bodyPr/>
          <a:lstStyle>
            <a:lvl1pPr>
              <a:lnSpc>
                <a:spcPct val="150000"/>
              </a:lnSpc>
              <a:defRPr sz="1600" b="0" i="0">
                <a:latin typeface="Helvetica" pitchFamily="2" charset="0"/>
              </a:defRPr>
            </a:lvl1pPr>
            <a:lvl2pPr>
              <a:lnSpc>
                <a:spcPct val="150000"/>
              </a:lnSpc>
              <a:defRPr sz="1600" b="0" i="0">
                <a:latin typeface="Helvetica" pitchFamily="2" charset="0"/>
              </a:defRPr>
            </a:lvl2pPr>
            <a:lvl3pPr>
              <a:lnSpc>
                <a:spcPct val="150000"/>
              </a:lnSpc>
              <a:defRPr sz="1400" b="0" i="0">
                <a:latin typeface="Helvetica" pitchFamily="2" charset="0"/>
              </a:defRPr>
            </a:lvl3pPr>
            <a:lvl4pPr>
              <a:lnSpc>
                <a:spcPct val="150000"/>
              </a:lnSpc>
              <a:defRPr sz="1200" b="0" i="0">
                <a:latin typeface="Helvetica" pitchFamily="2" charset="0"/>
              </a:defRPr>
            </a:lvl4pPr>
            <a:lvl5pPr>
              <a:lnSpc>
                <a:spcPct val="150000"/>
              </a:lnSpc>
              <a:defRPr sz="1200"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ext&#10;&#10;NIH Office of the Director, Chief Officer for Scientific Workforce Diversity Logo">
            <a:extLst>
              <a:ext uri="{FF2B5EF4-FFF2-40B4-BE49-F238E27FC236}">
                <a16:creationId xmlns:a16="http://schemas.microsoft.com/office/drawing/2014/main" id="{F990837B-F606-1843-9B38-8110FDC97BB1}"/>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5" name="Slide Number Placeholder 5">
            <a:extLst>
              <a:ext uri="{FF2B5EF4-FFF2-40B4-BE49-F238E27FC236}">
                <a16:creationId xmlns:a16="http://schemas.microsoft.com/office/drawing/2014/main" id="{C55B551C-7A34-9B48-8168-2904FB5B928D}"/>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
        <p:nvSpPr>
          <p:cNvPr id="6" name="Date Placeholder 5">
            <a:extLst>
              <a:ext uri="{FF2B5EF4-FFF2-40B4-BE49-F238E27FC236}">
                <a16:creationId xmlns:a16="http://schemas.microsoft.com/office/drawing/2014/main" id="{3A51F982-887C-CC45-F891-B2EAE8FE85E5}"/>
              </a:ext>
            </a:extLst>
          </p:cNvPr>
          <p:cNvSpPr>
            <a:spLocks noGrp="1"/>
          </p:cNvSpPr>
          <p:nvPr>
            <p:ph type="dt" sz="half" idx="15"/>
          </p:nvPr>
        </p:nvSpPr>
        <p:spPr/>
        <p:txBody>
          <a:bodyPr/>
          <a:lstStyle/>
          <a:p>
            <a:fld id="{F7685625-AB50-9F47-94EF-B543DB866896}" type="datetimeFigureOut">
              <a:rPr lang="en-US" smtClean="0"/>
              <a:t>1/30/2023</a:t>
            </a:fld>
            <a:endParaRPr lang="en-US"/>
          </a:p>
        </p:txBody>
      </p:sp>
      <p:sp>
        <p:nvSpPr>
          <p:cNvPr id="7" name="Footer Placeholder 6">
            <a:extLst>
              <a:ext uri="{FF2B5EF4-FFF2-40B4-BE49-F238E27FC236}">
                <a16:creationId xmlns:a16="http://schemas.microsoft.com/office/drawing/2014/main" id="{6C0E6ADA-0EE6-AF05-CA54-C5A4DA86C9A0}"/>
              </a:ext>
            </a:extLst>
          </p:cNvPr>
          <p:cNvSpPr>
            <a:spLocks noGrp="1"/>
          </p:cNvSpPr>
          <p:nvPr>
            <p:ph type="ftr" sz="quarter" idx="16"/>
          </p:nvPr>
        </p:nvSpPr>
        <p:spPr/>
        <p:txBody>
          <a:bodyPr/>
          <a:lstStyle/>
          <a:p>
            <a:endParaRPr lang="en-US"/>
          </a:p>
        </p:txBody>
      </p:sp>
      <p:sp>
        <p:nvSpPr>
          <p:cNvPr id="10" name="Slide Number Placeholder 9">
            <a:extLst>
              <a:ext uri="{FF2B5EF4-FFF2-40B4-BE49-F238E27FC236}">
                <a16:creationId xmlns:a16="http://schemas.microsoft.com/office/drawing/2014/main" id="{D3C59F45-2DEA-9935-C3A7-2C268231EA98}"/>
              </a:ext>
            </a:extLst>
          </p:cNvPr>
          <p:cNvSpPr>
            <a:spLocks noGrp="1"/>
          </p:cNvSpPr>
          <p:nvPr>
            <p:ph type="sldNum" sz="quarter" idx="17"/>
          </p:nvPr>
        </p:nvSpPr>
        <p:spPr/>
        <p:txBody>
          <a:bodyPr/>
          <a:lstStyle/>
          <a:p>
            <a:fld id="{55299EFE-7CC5-C24D-9357-BB4DEE30A967}" type="slidenum">
              <a:rPr lang="en-US" smtClean="0"/>
              <a:t>‹#›</a:t>
            </a:fld>
            <a:endParaRPr lang="en-US"/>
          </a:p>
        </p:txBody>
      </p:sp>
      <p:sp>
        <p:nvSpPr>
          <p:cNvPr id="11" name="Title 10">
            <a:extLst>
              <a:ext uri="{FF2B5EF4-FFF2-40B4-BE49-F238E27FC236}">
                <a16:creationId xmlns:a16="http://schemas.microsoft.com/office/drawing/2014/main" id="{32169F85-01F1-9464-F6C4-103428985CDD}"/>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B840E694-434D-3EFF-F834-68970C436677}"/>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diversity.nih.gov</a:t>
            </a:r>
          </a:p>
        </p:txBody>
      </p:sp>
    </p:spTree>
    <p:extLst>
      <p:ext uri="{BB962C8B-B14F-4D97-AF65-F5344CB8AC3E}">
        <p14:creationId xmlns:p14="http://schemas.microsoft.com/office/powerpoint/2010/main" val="41400499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67BBA426-D5EE-3547-8D69-697D52083A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4" name="Freeform 33">
            <a:extLst>
              <a:ext uri="{FF2B5EF4-FFF2-40B4-BE49-F238E27FC236}">
                <a16:creationId xmlns:a16="http://schemas.microsoft.com/office/drawing/2014/main" id="{A8209755-2A7F-AF42-99E4-9703C6948566}"/>
              </a:ext>
            </a:extLst>
          </p:cNvPr>
          <p:cNvSpPr/>
          <p:nvPr userDrawn="1"/>
        </p:nvSpPr>
        <p:spPr>
          <a:xfrm>
            <a:off x="-2" y="2416630"/>
            <a:ext cx="12192000" cy="4440516"/>
          </a:xfrm>
          <a:custGeom>
            <a:avLst/>
            <a:gdLst>
              <a:gd name="connsiteX0" fmla="*/ 5293898 w 12192000"/>
              <a:gd name="connsiteY0" fmla="*/ 0 h 3551437"/>
              <a:gd name="connsiteX1" fmla="*/ 11673060 w 12192000"/>
              <a:gd name="connsiteY1" fmla="*/ 327037 h 3551437"/>
              <a:gd name="connsiteX2" fmla="*/ 12192000 w 12192000"/>
              <a:gd name="connsiteY2" fmla="*/ 384806 h 3551437"/>
              <a:gd name="connsiteX3" fmla="*/ 12192000 w 12192000"/>
              <a:gd name="connsiteY3" fmla="*/ 3551437 h 3551437"/>
              <a:gd name="connsiteX4" fmla="*/ 0 w 12192000"/>
              <a:gd name="connsiteY4" fmla="*/ 3551437 h 3551437"/>
              <a:gd name="connsiteX5" fmla="*/ 0 w 12192000"/>
              <a:gd name="connsiteY5" fmla="*/ 225470 h 3551437"/>
              <a:gd name="connsiteX6" fmla="*/ 704092 w 12192000"/>
              <a:gd name="connsiteY6" fmla="*/ 168226 h 3551437"/>
              <a:gd name="connsiteX7" fmla="*/ 5293898 w 12192000"/>
              <a:gd name="connsiteY7" fmla="*/ 0 h 355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551437">
                <a:moveTo>
                  <a:pt x="5293898" y="0"/>
                </a:moveTo>
                <a:cubicBezTo>
                  <a:pt x="7470760" y="0"/>
                  <a:pt x="9602540" y="112146"/>
                  <a:pt x="11673060" y="327037"/>
                </a:cubicBezTo>
                <a:lnTo>
                  <a:pt x="12192000" y="384806"/>
                </a:lnTo>
                <a:lnTo>
                  <a:pt x="12192000" y="3551437"/>
                </a:lnTo>
                <a:lnTo>
                  <a:pt x="0" y="3551437"/>
                </a:lnTo>
                <a:lnTo>
                  <a:pt x="0" y="225470"/>
                </a:lnTo>
                <a:lnTo>
                  <a:pt x="704092" y="168226"/>
                </a:lnTo>
                <a:cubicBezTo>
                  <a:pt x="2207095" y="57217"/>
                  <a:pt x="3738996" y="0"/>
                  <a:pt x="529389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picture containing text&#10;&#10;Description automatically generated">
            <a:extLst>
              <a:ext uri="{FF2B5EF4-FFF2-40B4-BE49-F238E27FC236}">
                <a16:creationId xmlns:a16="http://schemas.microsoft.com/office/drawing/2014/main" id="{D3DE7E6C-3507-5E48-BFEF-15855F8070A7}"/>
              </a:ext>
            </a:extLst>
          </p:cNvPr>
          <p:cNvPicPr>
            <a:picLocks noChangeAspect="1"/>
          </p:cNvPicPr>
          <p:nvPr userDrawn="1"/>
        </p:nvPicPr>
        <p:blipFill>
          <a:blip r:embed="rId3"/>
          <a:stretch>
            <a:fillRect/>
          </a:stretch>
        </p:blipFill>
        <p:spPr>
          <a:xfrm>
            <a:off x="-1" y="-811873"/>
            <a:ext cx="12191999" cy="3985846"/>
          </a:xfrm>
          <a:prstGeom prst="rect">
            <a:avLst/>
          </a:prstGeom>
        </p:spPr>
      </p:pic>
      <p:sp>
        <p:nvSpPr>
          <p:cNvPr id="2" name="Title 1">
            <a:extLst>
              <a:ext uri="{FF2B5EF4-FFF2-40B4-BE49-F238E27FC236}">
                <a16:creationId xmlns:a16="http://schemas.microsoft.com/office/drawing/2014/main" id="{1E4F3A99-9055-7048-8479-3170098FE4BF}"/>
              </a:ext>
            </a:extLst>
          </p:cNvPr>
          <p:cNvSpPr>
            <a:spLocks noGrp="1"/>
          </p:cNvSpPr>
          <p:nvPr>
            <p:ph type="ctrTitle"/>
          </p:nvPr>
        </p:nvSpPr>
        <p:spPr>
          <a:xfrm>
            <a:off x="838200" y="3266029"/>
            <a:ext cx="10515600" cy="1513613"/>
          </a:xfrm>
        </p:spPr>
        <p:txBody>
          <a:bodyPr anchor="b">
            <a:normAutofit/>
          </a:bodyPr>
          <a:lstStyle>
            <a:lvl1pPr algn="l">
              <a:defRPr sz="4000">
                <a:solidFill>
                  <a:srgbClr val="324360"/>
                </a:solidFill>
                <a:latin typeface="Helvetica"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4EF34CE9-8E91-464B-858B-4DE7A74B89FB}"/>
              </a:ext>
            </a:extLst>
          </p:cNvPr>
          <p:cNvSpPr>
            <a:spLocks noGrp="1"/>
          </p:cNvSpPr>
          <p:nvPr>
            <p:ph type="subTitle" idx="1"/>
          </p:nvPr>
        </p:nvSpPr>
        <p:spPr>
          <a:xfrm>
            <a:off x="838199" y="4869140"/>
            <a:ext cx="10515599" cy="1253328"/>
          </a:xfrm>
        </p:spPr>
        <p:txBody>
          <a:bodyPr/>
          <a:lstStyle>
            <a:lvl1pPr marL="0" indent="0" algn="l">
              <a:buNone/>
              <a:defRPr sz="2400">
                <a:solidFill>
                  <a:srgbClr val="62508C"/>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0B8A5B-A65F-4D40-9999-DA9CF55F50F4}"/>
              </a:ext>
            </a:extLst>
          </p:cNvPr>
          <p:cNvSpPr>
            <a:spLocks noGrp="1"/>
          </p:cNvSpPr>
          <p:nvPr>
            <p:ph type="dt" sz="half" idx="10"/>
          </p:nvPr>
        </p:nvSpPr>
        <p:spPr/>
        <p:txBody>
          <a:bodyPr/>
          <a:lstStyle/>
          <a:p>
            <a:fld id="{F7685625-AB50-9F47-94EF-B543DB866896}" type="datetimeFigureOut">
              <a:rPr lang="en-US" smtClean="0"/>
              <a:t>1/30/2023</a:t>
            </a:fld>
            <a:endParaRPr lang="en-US"/>
          </a:p>
        </p:txBody>
      </p:sp>
      <p:sp>
        <p:nvSpPr>
          <p:cNvPr id="6" name="Slide Number Placeholder 5">
            <a:extLst>
              <a:ext uri="{FF2B5EF4-FFF2-40B4-BE49-F238E27FC236}">
                <a16:creationId xmlns:a16="http://schemas.microsoft.com/office/drawing/2014/main" id="{4B47FFC2-BED9-E74B-8119-181096AE41D1}"/>
              </a:ext>
            </a:extLst>
          </p:cNvPr>
          <p:cNvSpPr>
            <a:spLocks noGrp="1"/>
          </p:cNvSpPr>
          <p:nvPr>
            <p:ph type="sldNum" sz="quarter" idx="12"/>
          </p:nvPr>
        </p:nvSpPr>
        <p:spPr/>
        <p:txBody>
          <a:bodyPr/>
          <a:lstStyle/>
          <a:p>
            <a:fld id="{55299EFE-7CC5-C24D-9357-BB4DEE30A967}" type="slidenum">
              <a:rPr lang="en-US" smtClean="0"/>
              <a:t>‹#›</a:t>
            </a:fld>
            <a:endParaRPr lang="en-US"/>
          </a:p>
        </p:txBody>
      </p:sp>
      <p:sp>
        <p:nvSpPr>
          <p:cNvPr id="9" name="TextBox 8">
            <a:extLst>
              <a:ext uri="{FF2B5EF4-FFF2-40B4-BE49-F238E27FC236}">
                <a16:creationId xmlns:a16="http://schemas.microsoft.com/office/drawing/2014/main" id="{CA45B9B3-60A8-5841-9FD0-5F1D0AAED84F}"/>
              </a:ext>
            </a:extLst>
          </p:cNvPr>
          <p:cNvSpPr txBox="1"/>
          <p:nvPr userDrawn="1"/>
        </p:nvSpPr>
        <p:spPr>
          <a:xfrm>
            <a:off x="10793896" y="4572000"/>
            <a:ext cx="184731" cy="369332"/>
          </a:xfrm>
          <a:prstGeom prst="rect">
            <a:avLst/>
          </a:prstGeom>
          <a:noFill/>
        </p:spPr>
        <p:txBody>
          <a:bodyPr wrap="none" rtlCol="0">
            <a:spAutoFit/>
          </a:bodyPr>
          <a:lstStyle/>
          <a:p>
            <a:endParaRPr lang="en-US"/>
          </a:p>
        </p:txBody>
      </p:sp>
      <p:sp>
        <p:nvSpPr>
          <p:cNvPr id="36" name="Footer Placeholder 4">
            <a:extLst>
              <a:ext uri="{FF2B5EF4-FFF2-40B4-BE49-F238E27FC236}">
                <a16:creationId xmlns:a16="http://schemas.microsoft.com/office/drawing/2014/main" id="{FB8AF311-A772-BB46-8ED7-02E6219B9E95}"/>
              </a:ext>
            </a:extLst>
          </p:cNvPr>
          <p:cNvSpPr>
            <a:spLocks noGrp="1"/>
          </p:cNvSpPr>
          <p:nvPr>
            <p:ph type="ftr" sz="quarter" idx="11"/>
          </p:nvPr>
        </p:nvSpPr>
        <p:spPr>
          <a:xfrm>
            <a:off x="4038600" y="6415725"/>
            <a:ext cx="4114800" cy="365125"/>
          </a:xfrm>
        </p:spPr>
        <p:txBody>
          <a:bodyPr/>
          <a:lstStyle>
            <a:lvl1pPr>
              <a:defRPr b="1">
                <a:solidFill>
                  <a:schemeClr val="bg2">
                    <a:lumMod val="75000"/>
                  </a:schemeClr>
                </a:solidFill>
                <a:latin typeface="Helvetica" pitchFamily="2" charset="0"/>
              </a:defRPr>
            </a:lvl1pPr>
          </a:lstStyle>
          <a:p>
            <a:r>
              <a:rPr lang="en-US" err="1"/>
              <a:t>diversity.nih.gov</a:t>
            </a:r>
            <a:endParaRPr lang="en-US"/>
          </a:p>
        </p:txBody>
      </p:sp>
      <p:sp>
        <p:nvSpPr>
          <p:cNvPr id="13" name="Rectangle 12">
            <a:extLst>
              <a:ext uri="{FF2B5EF4-FFF2-40B4-BE49-F238E27FC236}">
                <a16:creationId xmlns:a16="http://schemas.microsoft.com/office/drawing/2014/main" id="{5488D7A2-166B-AD40-B6EB-37B413D4FC49}"/>
              </a:ext>
            </a:extLst>
          </p:cNvPr>
          <p:cNvSpPr/>
          <p:nvPr userDrawn="1"/>
        </p:nvSpPr>
        <p:spPr>
          <a:xfrm>
            <a:off x="1" y="6253596"/>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3049B1B-9B22-2847-9EB5-97CF03E2B4C6}"/>
              </a:ext>
            </a:extLst>
          </p:cNvPr>
          <p:cNvPicPr>
            <a:picLocks noChangeAspect="1"/>
          </p:cNvPicPr>
          <p:nvPr userDrawn="1"/>
        </p:nvPicPr>
        <p:blipFill>
          <a:blip r:embed="rId4"/>
          <a:stretch>
            <a:fillRect/>
          </a:stretch>
        </p:blipFill>
        <p:spPr>
          <a:xfrm flipV="1">
            <a:off x="1" y="6240058"/>
            <a:ext cx="12191999" cy="101431"/>
          </a:xfrm>
          <a:prstGeom prst="rect">
            <a:avLst/>
          </a:prstGeom>
        </p:spPr>
      </p:pic>
      <p:pic>
        <p:nvPicPr>
          <p:cNvPr id="16" name="Picture 15" descr="Text&#10;&#10;NIH Office of the Director, Chief Officer for Scientific Workforce Diversity Logo">
            <a:extLst>
              <a:ext uri="{FF2B5EF4-FFF2-40B4-BE49-F238E27FC236}">
                <a16:creationId xmlns:a16="http://schemas.microsoft.com/office/drawing/2014/main" id="{A4BCA3B6-1645-5649-AFB2-33FB352AD63A}"/>
              </a:ext>
            </a:extLst>
          </p:cNvPr>
          <p:cNvPicPr>
            <a:picLocks noChangeAspect="1"/>
          </p:cNvPicPr>
          <p:nvPr userDrawn="1"/>
        </p:nvPicPr>
        <p:blipFill>
          <a:blip r:embed="rId5"/>
          <a:stretch>
            <a:fillRect/>
          </a:stretch>
        </p:blipFill>
        <p:spPr>
          <a:xfrm>
            <a:off x="1" y="6275465"/>
            <a:ext cx="2300431" cy="722067"/>
          </a:xfrm>
          <a:prstGeom prst="rect">
            <a:avLst/>
          </a:prstGeom>
        </p:spPr>
      </p:pic>
      <p:sp>
        <p:nvSpPr>
          <p:cNvPr id="17" name="Footer Placeholder 4">
            <a:extLst>
              <a:ext uri="{FF2B5EF4-FFF2-40B4-BE49-F238E27FC236}">
                <a16:creationId xmlns:a16="http://schemas.microsoft.com/office/drawing/2014/main" id="{E815ADBB-7B3F-C54B-B81A-F43F13FB6A14}"/>
              </a:ext>
            </a:extLst>
          </p:cNvPr>
          <p:cNvSpPr txBox="1">
            <a:spLocks/>
          </p:cNvSpPr>
          <p:nvPr userDrawn="1"/>
        </p:nvSpPr>
        <p:spPr>
          <a:xfrm>
            <a:off x="4038601" y="640086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diversity.nih.gov</a:t>
            </a:r>
          </a:p>
        </p:txBody>
      </p:sp>
      <p:sp>
        <p:nvSpPr>
          <p:cNvPr id="19" name="Slide Number Placeholder 5">
            <a:extLst>
              <a:ext uri="{FF2B5EF4-FFF2-40B4-BE49-F238E27FC236}">
                <a16:creationId xmlns:a16="http://schemas.microsoft.com/office/drawing/2014/main" id="{0506763D-2998-7940-A5EB-1B40CF51ADA4}"/>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Tree>
    <p:extLst>
      <p:ext uri="{BB962C8B-B14F-4D97-AF65-F5344CB8AC3E}">
        <p14:creationId xmlns:p14="http://schemas.microsoft.com/office/powerpoint/2010/main" val="1832906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D1B1F872-2818-2842-9946-14EB2BB38F39}"/>
              </a:ext>
            </a:extLst>
          </p:cNvPr>
          <p:cNvPicPr>
            <a:picLocks noChangeAspect="1"/>
          </p:cNvPicPr>
          <p:nvPr userDrawn="1"/>
        </p:nvPicPr>
        <p:blipFill>
          <a:blip r:embed="rId2"/>
          <a:stretch>
            <a:fillRect/>
          </a:stretch>
        </p:blipFill>
        <p:spPr>
          <a:xfrm>
            <a:off x="-924143" y="2494445"/>
            <a:ext cx="13839465" cy="4524441"/>
          </a:xfrm>
          <a:prstGeom prst="rect">
            <a:avLst/>
          </a:prstGeom>
        </p:spPr>
      </p:pic>
      <p:sp>
        <p:nvSpPr>
          <p:cNvPr id="2" name="Title 1">
            <a:extLst>
              <a:ext uri="{FF2B5EF4-FFF2-40B4-BE49-F238E27FC236}">
                <a16:creationId xmlns:a16="http://schemas.microsoft.com/office/drawing/2014/main" id="{1E4F3A99-9055-7048-8479-3170098FE4BF}"/>
              </a:ext>
            </a:extLst>
          </p:cNvPr>
          <p:cNvSpPr>
            <a:spLocks noGrp="1"/>
          </p:cNvSpPr>
          <p:nvPr>
            <p:ph type="ctrTitle"/>
          </p:nvPr>
        </p:nvSpPr>
        <p:spPr>
          <a:xfrm>
            <a:off x="838200" y="1594072"/>
            <a:ext cx="10515600" cy="1513613"/>
          </a:xfrm>
        </p:spPr>
        <p:txBody>
          <a:bodyPr anchor="b">
            <a:normAutofit/>
          </a:bodyPr>
          <a:lstStyle>
            <a:lvl1pPr algn="ctr">
              <a:defRPr sz="5400" b="1">
                <a:solidFill>
                  <a:srgbClr val="324360"/>
                </a:solidFill>
                <a:latin typeface="Helvetica" pitchFamily="2" charset="0"/>
              </a:defRPr>
            </a:lvl1pPr>
          </a:lstStyle>
          <a:p>
            <a:endParaRPr lang="en-US"/>
          </a:p>
        </p:txBody>
      </p:sp>
      <p:sp>
        <p:nvSpPr>
          <p:cNvPr id="9" name="TextBox 8">
            <a:extLst>
              <a:ext uri="{FF2B5EF4-FFF2-40B4-BE49-F238E27FC236}">
                <a16:creationId xmlns:a16="http://schemas.microsoft.com/office/drawing/2014/main" id="{CA45B9B3-60A8-5841-9FD0-5F1D0AAED84F}"/>
              </a:ext>
            </a:extLst>
          </p:cNvPr>
          <p:cNvSpPr txBox="1"/>
          <p:nvPr userDrawn="1"/>
        </p:nvSpPr>
        <p:spPr>
          <a:xfrm>
            <a:off x="10793896" y="4572000"/>
            <a:ext cx="184731" cy="369332"/>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A0EAA0DD-9D21-754E-BB0D-B64BE17D96B5}"/>
              </a:ext>
            </a:extLst>
          </p:cNvPr>
          <p:cNvPicPr>
            <a:picLocks noChangeAspect="1"/>
          </p:cNvPicPr>
          <p:nvPr userDrawn="1"/>
        </p:nvPicPr>
        <p:blipFill>
          <a:blip r:embed="rId3"/>
          <a:stretch>
            <a:fillRect/>
          </a:stretch>
        </p:blipFill>
        <p:spPr>
          <a:xfrm flipV="1">
            <a:off x="0" y="6755714"/>
            <a:ext cx="12192000" cy="101431"/>
          </a:xfrm>
          <a:prstGeom prst="rect">
            <a:avLst/>
          </a:prstGeom>
        </p:spPr>
      </p:pic>
      <p:sp>
        <p:nvSpPr>
          <p:cNvPr id="13" name="Date Placeholder 3">
            <a:extLst>
              <a:ext uri="{FF2B5EF4-FFF2-40B4-BE49-F238E27FC236}">
                <a16:creationId xmlns:a16="http://schemas.microsoft.com/office/drawing/2014/main" id="{E0C9A969-DD19-0941-9B51-DE844995C74C}"/>
              </a:ext>
            </a:extLst>
          </p:cNvPr>
          <p:cNvSpPr>
            <a:spLocks noGrp="1"/>
          </p:cNvSpPr>
          <p:nvPr>
            <p:ph type="dt" sz="half" idx="10"/>
          </p:nvPr>
        </p:nvSpPr>
        <p:spPr>
          <a:xfrm>
            <a:off x="838200" y="6356350"/>
            <a:ext cx="2743200" cy="365125"/>
          </a:xfrm>
        </p:spPr>
        <p:txBody>
          <a:bodyPr/>
          <a:lstStyle/>
          <a:p>
            <a:fld id="{F7685625-AB50-9F47-94EF-B543DB866896}" type="datetimeFigureOut">
              <a:rPr lang="en-US" smtClean="0"/>
              <a:t>1/30/2023</a:t>
            </a:fld>
            <a:endParaRPr lang="en-US"/>
          </a:p>
        </p:txBody>
      </p:sp>
      <p:sp>
        <p:nvSpPr>
          <p:cNvPr id="16" name="Slide Number Placeholder 5">
            <a:extLst>
              <a:ext uri="{FF2B5EF4-FFF2-40B4-BE49-F238E27FC236}">
                <a16:creationId xmlns:a16="http://schemas.microsoft.com/office/drawing/2014/main" id="{F26256D9-7FFC-604F-A561-6620067D24D7}"/>
              </a:ext>
            </a:extLst>
          </p:cNvPr>
          <p:cNvSpPr>
            <a:spLocks noGrp="1"/>
          </p:cNvSpPr>
          <p:nvPr>
            <p:ph type="sldNum" sz="quarter" idx="12"/>
          </p:nvPr>
        </p:nvSpPr>
        <p:spPr>
          <a:xfrm>
            <a:off x="8610600" y="6356350"/>
            <a:ext cx="2743200" cy="365125"/>
          </a:xfrm>
        </p:spPr>
        <p:txBody>
          <a:bodyPr/>
          <a:lstStyle/>
          <a:p>
            <a:fld id="{55299EFE-7CC5-C24D-9357-BB4DEE30A967}" type="slidenum">
              <a:rPr lang="en-US" smtClean="0"/>
              <a:t>‹#›</a:t>
            </a:fld>
            <a:endParaRPr lang="en-US"/>
          </a:p>
        </p:txBody>
      </p:sp>
      <p:sp>
        <p:nvSpPr>
          <p:cNvPr id="17" name="Footer Placeholder 4">
            <a:extLst>
              <a:ext uri="{FF2B5EF4-FFF2-40B4-BE49-F238E27FC236}">
                <a16:creationId xmlns:a16="http://schemas.microsoft.com/office/drawing/2014/main" id="{D748CF21-3EE2-3343-9E58-2484A0D5CE02}"/>
              </a:ext>
            </a:extLst>
          </p:cNvPr>
          <p:cNvSpPr>
            <a:spLocks noGrp="1"/>
          </p:cNvSpPr>
          <p:nvPr>
            <p:ph type="ftr" sz="quarter" idx="11"/>
          </p:nvPr>
        </p:nvSpPr>
        <p:spPr>
          <a:xfrm>
            <a:off x="4038600" y="6415725"/>
            <a:ext cx="4114800" cy="365125"/>
          </a:xfrm>
        </p:spPr>
        <p:txBody>
          <a:bodyPr/>
          <a:lstStyle>
            <a:lvl1pPr>
              <a:defRPr b="1">
                <a:solidFill>
                  <a:schemeClr val="bg2">
                    <a:lumMod val="75000"/>
                  </a:schemeClr>
                </a:solidFill>
                <a:latin typeface="Helvetica" pitchFamily="2" charset="0"/>
              </a:defRPr>
            </a:lvl1pPr>
          </a:lstStyle>
          <a:p>
            <a:r>
              <a:rPr lang="en-US" err="1"/>
              <a:t>diversity.nih.gov</a:t>
            </a:r>
            <a:endParaRPr lang="en-US"/>
          </a:p>
        </p:txBody>
      </p:sp>
      <p:sp>
        <p:nvSpPr>
          <p:cNvPr id="18" name="Rectangle 17">
            <a:extLst>
              <a:ext uri="{FF2B5EF4-FFF2-40B4-BE49-F238E27FC236}">
                <a16:creationId xmlns:a16="http://schemas.microsoft.com/office/drawing/2014/main" id="{692DC909-803B-C447-87C3-22E58EB06F4A}"/>
              </a:ext>
            </a:extLst>
          </p:cNvPr>
          <p:cNvSpPr/>
          <p:nvPr userDrawn="1"/>
        </p:nvSpPr>
        <p:spPr>
          <a:xfrm>
            <a:off x="1" y="6253596"/>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99744B0-D3E5-C540-90FA-8299BEABAF7A}"/>
              </a:ext>
            </a:extLst>
          </p:cNvPr>
          <p:cNvPicPr>
            <a:picLocks noChangeAspect="1"/>
          </p:cNvPicPr>
          <p:nvPr userDrawn="1"/>
        </p:nvPicPr>
        <p:blipFill>
          <a:blip r:embed="rId3"/>
          <a:stretch>
            <a:fillRect/>
          </a:stretch>
        </p:blipFill>
        <p:spPr>
          <a:xfrm flipV="1">
            <a:off x="1" y="6240058"/>
            <a:ext cx="12191999" cy="101431"/>
          </a:xfrm>
          <a:prstGeom prst="rect">
            <a:avLst/>
          </a:prstGeom>
        </p:spPr>
      </p:pic>
      <p:pic>
        <p:nvPicPr>
          <p:cNvPr id="20" name="Picture 19" descr="Text&#10;&#10;NIH Office of the Director, Chief Officer for Scientific Workforce Diversity Logo">
            <a:extLst>
              <a:ext uri="{FF2B5EF4-FFF2-40B4-BE49-F238E27FC236}">
                <a16:creationId xmlns:a16="http://schemas.microsoft.com/office/drawing/2014/main" id="{9D53011B-6202-4145-A9CD-C255D15F5475}"/>
              </a:ext>
            </a:extLst>
          </p:cNvPr>
          <p:cNvPicPr>
            <a:picLocks noChangeAspect="1"/>
          </p:cNvPicPr>
          <p:nvPr userDrawn="1"/>
        </p:nvPicPr>
        <p:blipFill>
          <a:blip r:embed="rId4"/>
          <a:stretch>
            <a:fillRect/>
          </a:stretch>
        </p:blipFill>
        <p:spPr>
          <a:xfrm>
            <a:off x="1" y="6275465"/>
            <a:ext cx="2300431" cy="722067"/>
          </a:xfrm>
          <a:prstGeom prst="rect">
            <a:avLst/>
          </a:prstGeom>
        </p:spPr>
      </p:pic>
      <p:sp>
        <p:nvSpPr>
          <p:cNvPr id="21" name="Footer Placeholder 4">
            <a:extLst>
              <a:ext uri="{FF2B5EF4-FFF2-40B4-BE49-F238E27FC236}">
                <a16:creationId xmlns:a16="http://schemas.microsoft.com/office/drawing/2014/main" id="{407B5331-A649-9549-90BA-3DDD2378A39F}"/>
              </a:ext>
            </a:extLst>
          </p:cNvPr>
          <p:cNvSpPr txBox="1">
            <a:spLocks/>
          </p:cNvSpPr>
          <p:nvPr userDrawn="1"/>
        </p:nvSpPr>
        <p:spPr>
          <a:xfrm>
            <a:off x="4038601" y="640086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diversity.nih.gov</a:t>
            </a:r>
          </a:p>
        </p:txBody>
      </p:sp>
      <p:sp>
        <p:nvSpPr>
          <p:cNvPr id="22" name="Slide Number Placeholder 5">
            <a:extLst>
              <a:ext uri="{FF2B5EF4-FFF2-40B4-BE49-F238E27FC236}">
                <a16:creationId xmlns:a16="http://schemas.microsoft.com/office/drawing/2014/main" id="{24BB90F4-F667-494E-A8C2-0A9E535BBE61}"/>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Tree>
    <p:extLst>
      <p:ext uri="{BB962C8B-B14F-4D97-AF65-F5344CB8AC3E}">
        <p14:creationId xmlns:p14="http://schemas.microsoft.com/office/powerpoint/2010/main" val="1038063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2" name="Title 1">
            <a:extLst>
              <a:ext uri="{FF2B5EF4-FFF2-40B4-BE49-F238E27FC236}">
                <a16:creationId xmlns:a16="http://schemas.microsoft.com/office/drawing/2014/main" id="{2C6AC387-1FFC-AF48-B73B-4446D0749E2F}"/>
              </a:ext>
            </a:extLst>
          </p:cNvPr>
          <p:cNvSpPr>
            <a:spLocks noGrp="1"/>
          </p:cNvSpPr>
          <p:nvPr>
            <p:ph type="title"/>
          </p:nvPr>
        </p:nvSpPr>
        <p:spPr>
          <a:xfrm>
            <a:off x="838200" y="265735"/>
            <a:ext cx="3733800" cy="1095375"/>
          </a:xfrm>
        </p:spPr>
        <p:txBody>
          <a:bodyPr anchor="b" anchorCtr="0">
            <a:normAutofit/>
          </a:bodyPr>
          <a:lstStyle>
            <a:lvl1pPr>
              <a:defRPr sz="2600" b="0" i="0">
                <a:solidFill>
                  <a:srgbClr val="324360"/>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3733800" cy="4628566"/>
          </a:xfrm>
        </p:spPr>
        <p:txBody>
          <a:bodyPr/>
          <a:lstStyle>
            <a:lvl1pPr>
              <a:lnSpc>
                <a:spcPct val="150000"/>
              </a:lnSpc>
              <a:defRPr sz="1600" b="0" i="0">
                <a:latin typeface="Helvetica" pitchFamily="2" charset="0"/>
              </a:defRPr>
            </a:lvl1pPr>
            <a:lvl2pPr>
              <a:lnSpc>
                <a:spcPct val="150000"/>
              </a:lnSpc>
              <a:defRPr sz="1600" b="0" i="0">
                <a:latin typeface="Helvetica" pitchFamily="2" charset="0"/>
              </a:defRPr>
            </a:lvl2pPr>
            <a:lvl3pPr>
              <a:lnSpc>
                <a:spcPct val="150000"/>
              </a:lnSpc>
              <a:defRPr sz="1400" b="0" i="0">
                <a:latin typeface="Helvetica" pitchFamily="2" charset="0"/>
              </a:defRPr>
            </a:lvl3pPr>
            <a:lvl4pPr>
              <a:lnSpc>
                <a:spcPct val="150000"/>
              </a:lnSpc>
              <a:defRPr sz="1200" b="0" i="0">
                <a:latin typeface="Helvetica" pitchFamily="2" charset="0"/>
              </a:defRPr>
            </a:lvl4pPr>
            <a:lvl5pPr>
              <a:lnSpc>
                <a:spcPct val="150000"/>
              </a:lnSpc>
              <a:defRPr sz="1200"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64B86-49C5-6B4D-98D1-36AA175161D0}"/>
              </a:ext>
            </a:extLst>
          </p:cNvPr>
          <p:cNvSpPr>
            <a:spLocks noGrp="1"/>
          </p:cNvSpPr>
          <p:nvPr>
            <p:ph type="dt" sz="half" idx="10"/>
          </p:nvPr>
        </p:nvSpPr>
        <p:spPr>
          <a:xfrm>
            <a:off x="838200" y="6356350"/>
            <a:ext cx="1555044" cy="365125"/>
          </a:xfrm>
        </p:spPr>
        <p:txBody>
          <a:bodyPr/>
          <a:lstStyle>
            <a:lvl1pPr>
              <a:defRPr>
                <a:solidFill>
                  <a:schemeClr val="bg1"/>
                </a:solidFill>
              </a:defRPr>
            </a:lvl1pPr>
          </a:lstStyle>
          <a:p>
            <a:fld id="{F7685625-AB50-9F47-94EF-B543DB866896}" type="datetimeFigureOut">
              <a:rPr lang="en-US" smtClean="0"/>
              <a:pPr/>
              <a:t>1/30/2023</a:t>
            </a:fld>
            <a:endParaRPr lang="en-US"/>
          </a:p>
        </p:txBody>
      </p:sp>
      <p:cxnSp>
        <p:nvCxnSpPr>
          <p:cNvPr id="14" name="Straight Connector 13">
            <a:extLst>
              <a:ext uri="{FF2B5EF4-FFF2-40B4-BE49-F238E27FC236}">
                <a16:creationId xmlns:a16="http://schemas.microsoft.com/office/drawing/2014/main" id="{6DCEF704-3389-9144-88F6-0E77970CB4F0}"/>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614CF4D8-95E2-514E-A8E2-71B3B843180A}"/>
              </a:ext>
            </a:extLst>
          </p:cNvPr>
          <p:cNvSpPr>
            <a:spLocks noGrp="1"/>
          </p:cNvSpPr>
          <p:nvPr>
            <p:ph type="pic" idx="13"/>
          </p:nvPr>
        </p:nvSpPr>
        <p:spPr>
          <a:xfrm>
            <a:off x="5183188" y="987425"/>
            <a:ext cx="6172200" cy="4811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itle 1">
            <a:extLst>
              <a:ext uri="{FF2B5EF4-FFF2-40B4-BE49-F238E27FC236}">
                <a16:creationId xmlns:a16="http://schemas.microsoft.com/office/drawing/2014/main" id="{95212488-3A4D-1E4C-803B-886BCEBAC4C1}"/>
              </a:ext>
            </a:extLst>
          </p:cNvPr>
          <p:cNvSpPr txBox="1">
            <a:spLocks/>
          </p:cNvSpPr>
          <p:nvPr userDrawn="1"/>
        </p:nvSpPr>
        <p:spPr>
          <a:xfrm>
            <a:off x="5183188" y="5882933"/>
            <a:ext cx="6170612" cy="229950"/>
          </a:xfrm>
          <a:prstGeom prst="rect">
            <a:avLst/>
          </a:prstGeom>
        </p:spPr>
        <p:txBody>
          <a:bodyPr vert="horz" lIns="91440" tIns="45720" rIns="91440" bIns="45720" rtlCol="0" anchor="b" anchorCtr="0">
            <a:normAutofit fontScale="47500" lnSpcReduction="20000"/>
          </a:bodyPr>
          <a:lstStyle>
            <a:lvl1pPr algn="l" defTabSz="914400" rtl="0" eaLnBrk="1" latinLnBrk="0" hangingPunct="1">
              <a:lnSpc>
                <a:spcPct val="90000"/>
              </a:lnSpc>
              <a:spcBef>
                <a:spcPct val="0"/>
              </a:spcBef>
              <a:buNone/>
              <a:defRPr sz="2600" b="0" i="0" kern="1200">
                <a:solidFill>
                  <a:srgbClr val="324360"/>
                </a:solidFill>
                <a:latin typeface="Helvetica" pitchFamily="2" charset="0"/>
                <a:ea typeface="+mj-ea"/>
                <a:cs typeface="+mj-cs"/>
              </a:defRPr>
            </a:lvl1pPr>
          </a:lstStyle>
          <a:p>
            <a:r>
              <a:rPr lang="en-US">
                <a:solidFill>
                  <a:srgbClr val="62508C"/>
                </a:solidFill>
              </a:rPr>
              <a:t>Description goes here</a:t>
            </a:r>
          </a:p>
        </p:txBody>
      </p:sp>
      <p:pic>
        <p:nvPicPr>
          <p:cNvPr id="17" name="Picture 16" descr="Text&#10;&#10;NIH Office of the Director, Chief Officer for Scientific Workforce Diversity Logo">
            <a:extLst>
              <a:ext uri="{FF2B5EF4-FFF2-40B4-BE49-F238E27FC236}">
                <a16:creationId xmlns:a16="http://schemas.microsoft.com/office/drawing/2014/main" id="{D6F57DE7-2638-2648-9403-EE4E598AFB71}"/>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8" name="Footer Placeholder 4">
            <a:extLst>
              <a:ext uri="{FF2B5EF4-FFF2-40B4-BE49-F238E27FC236}">
                <a16:creationId xmlns:a16="http://schemas.microsoft.com/office/drawing/2014/main" id="{DCB07031-FE41-A34C-A2CC-2C284BD97CD6}"/>
              </a:ext>
            </a:extLst>
          </p:cNvPr>
          <p:cNvSpPr>
            <a:spLocks noGrp="1"/>
          </p:cNvSpPr>
          <p:nvPr>
            <p:ph type="ftr" sz="quarter" idx="11"/>
          </p:nvPr>
        </p:nvSpPr>
        <p:spPr>
          <a:xfrm>
            <a:off x="4038600" y="6415725"/>
            <a:ext cx="4114800" cy="365125"/>
          </a:xfrm>
        </p:spPr>
        <p:txBody>
          <a:bodyPr/>
          <a:lstStyle>
            <a:lvl1pPr>
              <a:defRPr b="1">
                <a:solidFill>
                  <a:schemeClr val="bg1"/>
                </a:solidFill>
                <a:latin typeface="Helvetica" pitchFamily="2" charset="0"/>
              </a:defRPr>
            </a:lvl1pPr>
          </a:lstStyle>
          <a:p>
            <a:r>
              <a:rPr lang="en-US" err="1"/>
              <a:t>diversity.nih.gov</a:t>
            </a:r>
            <a:endParaRPr lang="en-US"/>
          </a:p>
        </p:txBody>
      </p:sp>
      <p:sp>
        <p:nvSpPr>
          <p:cNvPr id="15" name="Slide Number Placeholder 5">
            <a:extLst>
              <a:ext uri="{FF2B5EF4-FFF2-40B4-BE49-F238E27FC236}">
                <a16:creationId xmlns:a16="http://schemas.microsoft.com/office/drawing/2014/main" id="{8EAFC9D5-81FF-8D4E-8E48-08BDDDC0A430}"/>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Tree>
    <p:extLst>
      <p:ext uri="{BB962C8B-B14F-4D97-AF65-F5344CB8AC3E}">
        <p14:creationId xmlns:p14="http://schemas.microsoft.com/office/powerpoint/2010/main" val="26596870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1A2DE8-0D6E-934A-8483-8D8B326F4D15}"/>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484C00-0928-604D-924F-763F0F4A430A}"/>
              </a:ext>
            </a:extLst>
          </p:cNvPr>
          <p:cNvPicPr>
            <a:picLocks noChangeAspect="1"/>
          </p:cNvPicPr>
          <p:nvPr userDrawn="1"/>
        </p:nvPicPr>
        <p:blipFill>
          <a:blip r:embed="rId2"/>
          <a:stretch>
            <a:fillRect/>
          </a:stretch>
        </p:blipFill>
        <p:spPr>
          <a:xfrm flipV="1">
            <a:off x="0" y="6254915"/>
            <a:ext cx="12191999" cy="101431"/>
          </a:xfrm>
          <a:prstGeom prst="rect">
            <a:avLst/>
          </a:prstGeom>
        </p:spPr>
      </p:pic>
      <p:pic>
        <p:nvPicPr>
          <p:cNvPr id="9" name="Picture 8" descr="Text&#10;&#10;NIH Office of the Director, Chief Officer for Scientific Workforce Diversity Logo">
            <a:extLst>
              <a:ext uri="{FF2B5EF4-FFF2-40B4-BE49-F238E27FC236}">
                <a16:creationId xmlns:a16="http://schemas.microsoft.com/office/drawing/2014/main" id="{0F726A2E-FE70-594E-982D-92C27CD0A181}"/>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8" name="Slide Number Placeholder 5">
            <a:extLst>
              <a:ext uri="{FF2B5EF4-FFF2-40B4-BE49-F238E27FC236}">
                <a16:creationId xmlns:a16="http://schemas.microsoft.com/office/drawing/2014/main" id="{FEFF8198-3B6B-B047-BE76-1965A006C6F8}"/>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
        <p:nvSpPr>
          <p:cNvPr id="19" name="Date Placeholder 18">
            <a:extLst>
              <a:ext uri="{FF2B5EF4-FFF2-40B4-BE49-F238E27FC236}">
                <a16:creationId xmlns:a16="http://schemas.microsoft.com/office/drawing/2014/main" id="{8B5569FE-EC02-B897-A79A-C0215A86E386}"/>
              </a:ext>
            </a:extLst>
          </p:cNvPr>
          <p:cNvSpPr>
            <a:spLocks noGrp="1"/>
          </p:cNvSpPr>
          <p:nvPr>
            <p:ph type="dt" sz="half" idx="10"/>
          </p:nvPr>
        </p:nvSpPr>
        <p:spPr/>
        <p:txBody>
          <a:bodyPr/>
          <a:lstStyle/>
          <a:p>
            <a:fld id="{F7685625-AB50-9F47-94EF-B543DB866896}" type="datetimeFigureOut">
              <a:rPr lang="en-US" smtClean="0"/>
              <a:t>1/30/2023</a:t>
            </a:fld>
            <a:endParaRPr lang="en-US"/>
          </a:p>
        </p:txBody>
      </p:sp>
      <p:sp>
        <p:nvSpPr>
          <p:cNvPr id="20" name="Footer Placeholder 19">
            <a:extLst>
              <a:ext uri="{FF2B5EF4-FFF2-40B4-BE49-F238E27FC236}">
                <a16:creationId xmlns:a16="http://schemas.microsoft.com/office/drawing/2014/main" id="{7C818F01-D276-8867-3B60-A80AFB221234}"/>
              </a:ext>
            </a:extLst>
          </p:cNvPr>
          <p:cNvSpPr>
            <a:spLocks noGrp="1"/>
          </p:cNvSpPr>
          <p:nvPr>
            <p:ph type="ftr" sz="quarter" idx="11"/>
          </p:nvPr>
        </p:nvSpPr>
        <p:spPr/>
        <p:txBody>
          <a:bodyPr/>
          <a:lstStyle/>
          <a:p>
            <a:endParaRPr lang="en-US"/>
          </a:p>
        </p:txBody>
      </p:sp>
      <p:sp>
        <p:nvSpPr>
          <p:cNvPr id="21" name="Slide Number Placeholder 20">
            <a:extLst>
              <a:ext uri="{FF2B5EF4-FFF2-40B4-BE49-F238E27FC236}">
                <a16:creationId xmlns:a16="http://schemas.microsoft.com/office/drawing/2014/main" id="{ED82416D-5DB6-EDB3-ECB6-0890321B6185}"/>
              </a:ext>
            </a:extLst>
          </p:cNvPr>
          <p:cNvSpPr>
            <a:spLocks noGrp="1"/>
          </p:cNvSpPr>
          <p:nvPr>
            <p:ph type="sldNum" sz="quarter" idx="12"/>
          </p:nvPr>
        </p:nvSpPr>
        <p:spPr/>
        <p:txBody>
          <a:bodyPr/>
          <a:lstStyle/>
          <a:p>
            <a:fld id="{55299EFE-7CC5-C24D-9357-BB4DEE30A967}" type="slidenum">
              <a:rPr lang="en-US" smtClean="0"/>
              <a:t>‹#›</a:t>
            </a:fld>
            <a:endParaRPr lang="en-US"/>
          </a:p>
        </p:txBody>
      </p:sp>
      <p:sp>
        <p:nvSpPr>
          <p:cNvPr id="22" name="Footer Placeholder 4">
            <a:extLst>
              <a:ext uri="{FF2B5EF4-FFF2-40B4-BE49-F238E27FC236}">
                <a16:creationId xmlns:a16="http://schemas.microsoft.com/office/drawing/2014/main" id="{3B36D000-9287-C02E-BFE0-7BE2807F14C5}"/>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diversity.nih.gov</a:t>
            </a:r>
          </a:p>
        </p:txBody>
      </p:sp>
    </p:spTree>
    <p:extLst>
      <p:ext uri="{BB962C8B-B14F-4D97-AF65-F5344CB8AC3E}">
        <p14:creationId xmlns:p14="http://schemas.microsoft.com/office/powerpoint/2010/main" val="2723475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7C39-511C-3D44-9C7E-3A45572FF574}"/>
              </a:ext>
            </a:extLst>
          </p:cNvPr>
          <p:cNvSpPr>
            <a:spLocks noGrp="1"/>
          </p:cNvSpPr>
          <p:nvPr>
            <p:ph type="title"/>
          </p:nvPr>
        </p:nvSpPr>
        <p:spPr/>
        <p:txBody>
          <a:bodyPr anchor="b" anchorCtr="0">
            <a:normAutofit/>
          </a:bodyPr>
          <a:lstStyle>
            <a:lvl1pPr>
              <a:defRPr sz="2600">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150C45F-5CE4-CF49-892E-D1C1E99B188E}"/>
              </a:ext>
            </a:extLst>
          </p:cNvPr>
          <p:cNvSpPr>
            <a:spLocks noGrp="1"/>
          </p:cNvSpPr>
          <p:nvPr>
            <p:ph sz="half" idx="1"/>
          </p:nvPr>
        </p:nvSpPr>
        <p:spPr>
          <a:xfrm>
            <a:off x="838200" y="1825625"/>
            <a:ext cx="5181600" cy="4351338"/>
          </a:xfrm>
        </p:spPr>
        <p:txBody>
          <a:bodyPr>
            <a:normAutofit/>
          </a:bodyPr>
          <a:lstStyle>
            <a:lvl1pPr>
              <a:defRPr sz="1600">
                <a:latin typeface="Helvetica" pitchFamily="2" charset="0"/>
              </a:defRPr>
            </a:lvl1pPr>
            <a:lvl2pPr>
              <a:defRPr sz="1600">
                <a:latin typeface="Helvetica" pitchFamily="2" charset="0"/>
              </a:defRPr>
            </a:lvl2pPr>
            <a:lvl3pPr>
              <a:defRPr sz="16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F33A1F-2338-2D4F-B1DF-39D1A00062A8}"/>
              </a:ext>
            </a:extLst>
          </p:cNvPr>
          <p:cNvSpPr>
            <a:spLocks noGrp="1"/>
          </p:cNvSpPr>
          <p:nvPr>
            <p:ph sz="half" idx="2"/>
          </p:nvPr>
        </p:nvSpPr>
        <p:spPr>
          <a:xfrm>
            <a:off x="6172200" y="1825625"/>
            <a:ext cx="5181600" cy="4351338"/>
          </a:xfrm>
        </p:spPr>
        <p:txBody>
          <a:bodyPr>
            <a:normAutofit/>
          </a:bodyPr>
          <a:lstStyle>
            <a:lvl1pPr>
              <a:defRPr sz="1600">
                <a:latin typeface="Helvetica" pitchFamily="2" charset="0"/>
              </a:defRPr>
            </a:lvl1pPr>
            <a:lvl2pPr>
              <a:defRPr sz="1600">
                <a:latin typeface="Helvetica" pitchFamily="2" charset="0"/>
              </a:defRPr>
            </a:lvl2pPr>
            <a:lvl3pPr>
              <a:defRPr sz="16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0305CC-DC86-5B47-A517-3F12009E44A6}"/>
              </a:ext>
            </a:extLst>
          </p:cNvPr>
          <p:cNvSpPr>
            <a:spLocks noGrp="1"/>
          </p:cNvSpPr>
          <p:nvPr>
            <p:ph type="dt" sz="half" idx="10"/>
          </p:nvPr>
        </p:nvSpPr>
        <p:spPr/>
        <p:txBody>
          <a:bodyPr/>
          <a:lstStyle/>
          <a:p>
            <a:fld id="{F7685625-AB50-9F47-94EF-B543DB866896}" type="datetimeFigureOut">
              <a:rPr lang="en-US" smtClean="0"/>
              <a:t>1/30/2023</a:t>
            </a:fld>
            <a:endParaRPr lang="en-US"/>
          </a:p>
        </p:txBody>
      </p:sp>
      <p:sp>
        <p:nvSpPr>
          <p:cNvPr id="6" name="Footer Placeholder 5">
            <a:extLst>
              <a:ext uri="{FF2B5EF4-FFF2-40B4-BE49-F238E27FC236}">
                <a16:creationId xmlns:a16="http://schemas.microsoft.com/office/drawing/2014/main" id="{25086D4F-39F6-1D4C-9B58-F2401D630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CD77D-34F1-E841-9256-9B27F19B4295}"/>
              </a:ext>
            </a:extLst>
          </p:cNvPr>
          <p:cNvSpPr>
            <a:spLocks noGrp="1"/>
          </p:cNvSpPr>
          <p:nvPr>
            <p:ph type="sldNum" sz="quarter" idx="12"/>
          </p:nvPr>
        </p:nvSpPr>
        <p:spPr/>
        <p:txBody>
          <a:bodyPr/>
          <a:lstStyle/>
          <a:p>
            <a:fld id="{55299EFE-7CC5-C24D-9357-BB4DEE30A967}" type="slidenum">
              <a:rPr lang="en-US" smtClean="0"/>
              <a:t>‹#›</a:t>
            </a:fld>
            <a:endParaRPr lang="en-US"/>
          </a:p>
        </p:txBody>
      </p:sp>
      <p:sp>
        <p:nvSpPr>
          <p:cNvPr id="8" name="Rectangle 7">
            <a:extLst>
              <a:ext uri="{FF2B5EF4-FFF2-40B4-BE49-F238E27FC236}">
                <a16:creationId xmlns:a16="http://schemas.microsoft.com/office/drawing/2014/main" id="{86C2015D-7067-7747-B0D3-38856D110D13}"/>
              </a:ext>
            </a:extLst>
          </p:cNvPr>
          <p:cNvSpPr/>
          <p:nvPr userDrawn="1"/>
        </p:nvSpPr>
        <p:spPr>
          <a:xfrm>
            <a:off x="1"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0842566-C809-F24E-AFD0-1FF143346DF0}"/>
              </a:ext>
            </a:extLst>
          </p:cNvPr>
          <p:cNvPicPr>
            <a:picLocks noChangeAspect="1"/>
          </p:cNvPicPr>
          <p:nvPr userDrawn="1"/>
        </p:nvPicPr>
        <p:blipFill>
          <a:blip r:embed="rId2"/>
          <a:stretch>
            <a:fillRect/>
          </a:stretch>
        </p:blipFill>
        <p:spPr>
          <a:xfrm flipV="1">
            <a:off x="1" y="6254915"/>
            <a:ext cx="12191999" cy="101431"/>
          </a:xfrm>
          <a:prstGeom prst="rect">
            <a:avLst/>
          </a:prstGeom>
        </p:spPr>
      </p:pic>
      <p:pic>
        <p:nvPicPr>
          <p:cNvPr id="10" name="Picture 9" descr="Text&#10;&#10;NIH Office of the Director, Chief Officer for Scientific Workforce Diversity Logo">
            <a:extLst>
              <a:ext uri="{FF2B5EF4-FFF2-40B4-BE49-F238E27FC236}">
                <a16:creationId xmlns:a16="http://schemas.microsoft.com/office/drawing/2014/main" id="{97E23E58-79DB-BF47-AF87-E2D9F638DCCD}"/>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1" name="Footer Placeholder 4">
            <a:extLst>
              <a:ext uri="{FF2B5EF4-FFF2-40B4-BE49-F238E27FC236}">
                <a16:creationId xmlns:a16="http://schemas.microsoft.com/office/drawing/2014/main" id="{E361BE86-71CD-884E-AAA2-41F8AF8BBAAA}"/>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diversity.nih.gov</a:t>
            </a:r>
          </a:p>
        </p:txBody>
      </p:sp>
      <p:sp>
        <p:nvSpPr>
          <p:cNvPr id="12" name="Slide Number Placeholder 5">
            <a:extLst>
              <a:ext uri="{FF2B5EF4-FFF2-40B4-BE49-F238E27FC236}">
                <a16:creationId xmlns:a16="http://schemas.microsoft.com/office/drawing/2014/main" id="{D26E183F-0D3B-4948-AA6B-2BA3B0A348A4}"/>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Helvetica" pitchFamily="2" charset="0"/>
              </a:rPr>
              <a:pPr/>
              <a:t>‹#›</a:t>
            </a:fld>
            <a:endParaRPr lang="en-US" b="1">
              <a:latin typeface="Helvetica" pitchFamily="2" charset="0"/>
            </a:endParaRPr>
          </a:p>
        </p:txBody>
      </p:sp>
    </p:spTree>
    <p:extLst>
      <p:ext uri="{BB962C8B-B14F-4D97-AF65-F5344CB8AC3E}">
        <p14:creationId xmlns:p14="http://schemas.microsoft.com/office/powerpoint/2010/main" val="348691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992B-C285-4C41-9E03-4B62C0081E3E}"/>
              </a:ext>
            </a:extLst>
          </p:cNvPr>
          <p:cNvSpPr>
            <a:spLocks noGrp="1"/>
          </p:cNvSpPr>
          <p:nvPr>
            <p:ph type="ctrTitle"/>
          </p:nvPr>
        </p:nvSpPr>
        <p:spPr>
          <a:xfrm>
            <a:off x="1050898" y="1482281"/>
            <a:ext cx="10114058" cy="837566"/>
          </a:xfrm>
        </p:spPr>
        <p:txBody>
          <a:bodyPr anchor="b">
            <a:normAutofit/>
          </a:bodyPr>
          <a:lstStyle>
            <a:lvl1pPr algn="ctr">
              <a:defRPr sz="6000" b="0">
                <a:solidFill>
                  <a:schemeClr val="tx1">
                    <a:lumMod val="95000"/>
                    <a:lumOff val="5000"/>
                  </a:schemeClr>
                </a:solidFill>
                <a:latin typeface="+mj-lt"/>
              </a:defRPr>
            </a:lvl1pPr>
          </a:lstStyle>
          <a:p>
            <a:endParaRPr lang="en-US"/>
          </a:p>
        </p:txBody>
      </p:sp>
      <p:sp>
        <p:nvSpPr>
          <p:cNvPr id="4" name="Date Placeholder 3">
            <a:extLst>
              <a:ext uri="{FF2B5EF4-FFF2-40B4-BE49-F238E27FC236}">
                <a16:creationId xmlns:a16="http://schemas.microsoft.com/office/drawing/2014/main" id="{3DD7B4A5-B4BA-4B1F-917E-C242B34C2DC4}"/>
              </a:ext>
            </a:extLst>
          </p:cNvPr>
          <p:cNvSpPr>
            <a:spLocks noGrp="1"/>
          </p:cNvSpPr>
          <p:nvPr>
            <p:ph type="dt" sz="half" idx="10"/>
          </p:nvPr>
        </p:nvSpPr>
        <p:spPr/>
        <p:txBody>
          <a:bodyPr/>
          <a:lstStyle/>
          <a:p>
            <a:fld id="{B2FCFEE6-D5CA-49FA-B4E7-B721CE941418}" type="datetimeFigureOut">
              <a:rPr lang="en-US" smtClean="0"/>
              <a:t>1/30/2023</a:t>
            </a:fld>
            <a:endParaRPr lang="en-US"/>
          </a:p>
        </p:txBody>
      </p:sp>
      <p:sp>
        <p:nvSpPr>
          <p:cNvPr id="5" name="Footer Placeholder 4">
            <a:extLst>
              <a:ext uri="{FF2B5EF4-FFF2-40B4-BE49-F238E27FC236}">
                <a16:creationId xmlns:a16="http://schemas.microsoft.com/office/drawing/2014/main" id="{A7EDAF78-F3AC-4301-AEE3-61AC99BF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DA4F9-8DCB-4FDB-AD03-661B12DD9C7B}"/>
              </a:ext>
            </a:extLst>
          </p:cNvPr>
          <p:cNvSpPr>
            <a:spLocks noGrp="1"/>
          </p:cNvSpPr>
          <p:nvPr>
            <p:ph type="sldNum" sz="quarter" idx="12"/>
          </p:nvPr>
        </p:nvSpPr>
        <p:spPr/>
        <p:txBody>
          <a:bodyPr/>
          <a:lstStyle/>
          <a:p>
            <a:fld id="{29B265A9-FC78-43A3-8AB4-BFB1BBE89465}" type="slidenum">
              <a:rPr lang="en-US" smtClean="0"/>
              <a:t>‹#›</a:t>
            </a:fld>
            <a:endParaRPr lang="en-US"/>
          </a:p>
        </p:txBody>
      </p:sp>
      <p:pic>
        <p:nvPicPr>
          <p:cNvPr id="10" name="Picture 9">
            <a:extLst>
              <a:ext uri="{FF2B5EF4-FFF2-40B4-BE49-F238E27FC236}">
                <a16:creationId xmlns:a16="http://schemas.microsoft.com/office/drawing/2014/main" id="{EA70F524-B236-4B33-B68E-D96504BB31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6113" y="556919"/>
            <a:ext cx="3763627" cy="580226"/>
          </a:xfrm>
          <a:prstGeom prst="rect">
            <a:avLst/>
          </a:prstGeom>
          <a:ln w="76200">
            <a:noFill/>
          </a:ln>
        </p:spPr>
      </p:pic>
      <p:sp>
        <p:nvSpPr>
          <p:cNvPr id="8" name="Rectangle 7">
            <a:extLst>
              <a:ext uri="{FF2B5EF4-FFF2-40B4-BE49-F238E27FC236}">
                <a16:creationId xmlns:a16="http://schemas.microsoft.com/office/drawing/2014/main" id="{E15F7503-7CBA-43FA-9627-51D6C40B25D2}"/>
              </a:ext>
            </a:extLst>
          </p:cNvPr>
          <p:cNvSpPr/>
          <p:nvPr userDrawn="1"/>
        </p:nvSpPr>
        <p:spPr>
          <a:xfrm rot="5400000" flipH="1">
            <a:off x="6048292" y="-6064194"/>
            <a:ext cx="119270" cy="1224765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F56DAD94-69BF-4DEE-BA54-7A81CC8DC9ED}"/>
              </a:ext>
            </a:extLst>
          </p:cNvPr>
          <p:cNvCxnSpPr/>
          <p:nvPr userDrawn="1"/>
        </p:nvCxnSpPr>
        <p:spPr>
          <a:xfrm>
            <a:off x="838200" y="2366278"/>
            <a:ext cx="1051560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1467642" y="2948350"/>
            <a:ext cx="9256713" cy="3208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9572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p:bg>
      <p:bgPr>
        <a:gradFill rotWithShape="0">
          <a:gsLst>
            <a:gs pos="0">
              <a:schemeClr val="bg1"/>
            </a:gs>
            <a:gs pos="100000">
              <a:schemeClr val="bg1"/>
            </a:gs>
          </a:gsLst>
          <a:lin ang="4440000"/>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5FAAE57-725D-479E-A884-59E7CC90990A}"/>
              </a:ext>
            </a:extLst>
          </p:cNvPr>
          <p:cNvSpPr>
            <a:spLocks noGrp="1"/>
          </p:cNvSpPr>
          <p:nvPr>
            <p:ph type="body" sz="quarter" idx="10"/>
          </p:nvPr>
        </p:nvSpPr>
        <p:spPr>
          <a:xfrm>
            <a:off x="292100" y="1419225"/>
            <a:ext cx="11498263" cy="4752975"/>
          </a:xfrm>
          <a:prstGeom prst="rect">
            <a:avLst/>
          </a:prstGeom>
        </p:spPr>
        <p:txBody>
          <a:bodyPr/>
          <a:lstStyle>
            <a:lvl1pPr marL="225425" indent="-225425">
              <a:buClrTx/>
              <a:buFont typeface="Arial" panose="020B0604020202020204" pitchFamily="34" charset="0"/>
              <a:buChar char="•"/>
              <a:defRPr sz="2800"/>
            </a:lvl1pPr>
            <a:lvl2pPr marL="568325" indent="-228600">
              <a:buClrTx/>
              <a:buFont typeface="Arial" panose="020B0604020202020204" pitchFamily="34" charset="0"/>
              <a:buChar char="•"/>
              <a:defRPr sz="2400"/>
            </a:lvl2pPr>
            <a:lvl3pPr marL="912813" indent="-163513">
              <a:buClrTx/>
              <a:buFont typeface="Arial" panose="020B0604020202020204" pitchFamily="34" charset="0"/>
              <a:buChar char="•"/>
              <a:defRPr sz="2000"/>
            </a:lvl3pPr>
            <a:lvl4pPr marL="1079500" indent="0">
              <a:buClrTx/>
              <a:buFont typeface="Arial" panose="020B0604020202020204" pitchFamily="34" charset="0"/>
              <a:buNone/>
              <a:defRPr/>
            </a:lvl4pPr>
            <a:lvl5pPr marL="1547813" indent="-176213">
              <a:buClrTx/>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p:txBody>
      </p:sp>
      <p:sp>
        <p:nvSpPr>
          <p:cNvPr id="10" name="Title Placeholder 1"/>
          <p:cNvSpPr>
            <a:spLocks noGrp="1"/>
          </p:cNvSpPr>
          <p:nvPr>
            <p:ph type="title"/>
          </p:nvPr>
        </p:nvSpPr>
        <p:spPr bwMode="auto">
          <a:xfrm>
            <a:off x="290909" y="290512"/>
            <a:ext cx="11499454" cy="741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200"/>
            </a:lvl1pPr>
          </a:lstStyle>
          <a:p>
            <a:pPr lvl="0"/>
            <a:r>
              <a:rPr lang="en-US"/>
              <a:t>Click to edit Master title style</a:t>
            </a:r>
          </a:p>
        </p:txBody>
      </p:sp>
      <p:sp>
        <p:nvSpPr>
          <p:cNvPr id="5" name="Rectangle 4">
            <a:extLst>
              <a:ext uri="{FF2B5EF4-FFF2-40B4-BE49-F238E27FC236}">
                <a16:creationId xmlns:a16="http://schemas.microsoft.com/office/drawing/2014/main" id="{0FCA9AA3-CDB9-4BB0-B7B8-AABE65F53F92}"/>
              </a:ext>
            </a:extLst>
          </p:cNvPr>
          <p:cNvSpPr/>
          <p:nvPr userDrawn="1"/>
        </p:nvSpPr>
        <p:spPr>
          <a:xfrm rot="5400000" flipH="1">
            <a:off x="5972559" y="-4648762"/>
            <a:ext cx="137160" cy="11499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b="0" i="0" spc="30" baseline="0" err="1">
              <a:solidFill>
                <a:schemeClr val="tx1"/>
              </a:solidFill>
              <a:ea typeface="Neue Haas Grotesk Display Std 55 Roman" charset="0"/>
              <a:cs typeface="Neue Haas Grotesk Display Std 55 Roman" charset="0"/>
            </a:endParaRPr>
          </a:p>
        </p:txBody>
      </p:sp>
      <p:pic>
        <p:nvPicPr>
          <p:cNvPr id="9" name="Picture 8" descr="Image result for nimh nih logo png">
            <a:extLst>
              <a:ext uri="{FF2B5EF4-FFF2-40B4-BE49-F238E27FC236}">
                <a16:creationId xmlns:a16="http://schemas.microsoft.com/office/drawing/2014/main" id="{7AD256C2-E780-4BC8-A9BB-84C8A46907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92543" y="6335775"/>
            <a:ext cx="1314493" cy="34747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5A3D58C5-51AF-43AD-B05C-4BEBFACBC6EF}"/>
              </a:ext>
            </a:extLst>
          </p:cNvPr>
          <p:cNvSpPr>
            <a:spLocks noGrp="1"/>
          </p:cNvSpPr>
          <p:nvPr>
            <p:ph type="sldNum" sz="quarter" idx="4"/>
          </p:nvPr>
        </p:nvSpPr>
        <p:spPr>
          <a:xfrm>
            <a:off x="191024" y="6402455"/>
            <a:ext cx="405456" cy="214112"/>
          </a:xfrm>
          <a:prstGeom prst="rect">
            <a:avLst/>
          </a:prstGeom>
        </p:spPr>
        <p:txBody>
          <a:bodyPr vert="horz" lIns="91440" tIns="45720" rIns="91440" bIns="45720" rtlCol="0" anchor="ctr"/>
          <a:lstStyle>
            <a:lvl1pPr algn="ctr">
              <a:defRPr sz="1100">
                <a:solidFill>
                  <a:schemeClr val="tx1"/>
                </a:solidFill>
                <a:latin typeface="+mj-lt"/>
              </a:defRPr>
            </a:lvl1pPr>
          </a:lstStyle>
          <a:p>
            <a:fld id="{14DA8466-51B6-440F-8995-3D5918D9CE24}" type="slidenum">
              <a:rPr lang="en-US" smtClean="0"/>
              <a:pPr/>
              <a:t>‹#›</a:t>
            </a:fld>
            <a:endParaRPr lang="en-US"/>
          </a:p>
        </p:txBody>
      </p:sp>
    </p:spTree>
    <p:extLst>
      <p:ext uri="{BB962C8B-B14F-4D97-AF65-F5344CB8AC3E}">
        <p14:creationId xmlns:p14="http://schemas.microsoft.com/office/powerpoint/2010/main" val="831003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slideLayout" Target="../slideLayouts/slideLayout66.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3.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27741C-C5E1-417F-BC73-E70788C8A2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C208F6-FC7D-4812-91D1-757A744455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4C9D4-482C-4A91-81C7-042165CD4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CFEE6-D5CA-49FA-B4E7-B721CE941418}" type="datetimeFigureOut">
              <a:rPr lang="en-US" smtClean="0"/>
              <a:t>1/30/2023</a:t>
            </a:fld>
            <a:endParaRPr lang="en-US"/>
          </a:p>
        </p:txBody>
      </p:sp>
      <p:sp>
        <p:nvSpPr>
          <p:cNvPr id="5" name="Footer Placeholder 4">
            <a:extLst>
              <a:ext uri="{FF2B5EF4-FFF2-40B4-BE49-F238E27FC236}">
                <a16:creationId xmlns:a16="http://schemas.microsoft.com/office/drawing/2014/main" id="{FDF809C2-7843-4B79-9AB2-0B68E5B9A1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5A542E-0E53-4D2B-9ED0-5F76D54DA8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265A9-FC78-43A3-8AB4-BFB1BBE89465}" type="slidenum">
              <a:rPr lang="en-US" smtClean="0"/>
              <a:t>‹#›</a:t>
            </a:fld>
            <a:endParaRPr lang="en-US"/>
          </a:p>
        </p:txBody>
      </p:sp>
    </p:spTree>
    <p:extLst>
      <p:ext uri="{BB962C8B-B14F-4D97-AF65-F5344CB8AC3E}">
        <p14:creationId xmlns:p14="http://schemas.microsoft.com/office/powerpoint/2010/main" val="274103444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4" r:id="rId4"/>
    <p:sldLayoutId id="2147483665" r:id="rId5"/>
    <p:sldLayoutId id="2147483650" r:id="rId6"/>
    <p:sldLayoutId id="2147483652" r:id="rId7"/>
    <p:sldLayoutId id="2147483658" r:id="rId8"/>
    <p:sldLayoutId id="2147483824" r:id="rId9"/>
    <p:sldLayoutId id="214748384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0"/>
            <a:ext cx="12208933" cy="990600"/>
          </a:xfrm>
          <a:prstGeom prst="rect">
            <a:avLst/>
          </a:prstGeom>
          <a:solidFill>
            <a:srgbClr val="051A2F"/>
          </a:solidFill>
          <a:ln w="12700">
            <a:miter lim="400000"/>
          </a:ln>
        </p:spPr>
        <p:txBody>
          <a:bodyPr lIns="0" tIns="0" rIns="0" bIns="0" anchor="ctr"/>
          <a:lstStyle/>
          <a:p>
            <a:pPr algn="ctr">
              <a:defRPr sz="2800">
                <a:solidFill>
                  <a:srgbClr val="FFFFFF"/>
                </a:solidFill>
                <a:latin typeface="Gill Sans Light"/>
                <a:ea typeface="Gill Sans Light"/>
                <a:cs typeface="Gill Sans Light"/>
                <a:sym typeface="Gill Sans Light"/>
              </a:defRPr>
            </a:pPr>
            <a:endParaRPr sz="2800" kern="0">
              <a:solidFill>
                <a:srgbClr val="FFFFFF"/>
              </a:solidFill>
              <a:latin typeface="Gill Sans Light"/>
              <a:ea typeface="Gill Sans Light"/>
              <a:cs typeface="Gill Sans Light"/>
              <a:sym typeface="Gill Sans Light"/>
            </a:endParaRPr>
          </a:p>
        </p:txBody>
      </p:sp>
      <p:sp>
        <p:nvSpPr>
          <p:cNvPr id="3" name="Shape 3"/>
          <p:cNvSpPr>
            <a:spLocks noGrp="1"/>
          </p:cNvSpPr>
          <p:nvPr>
            <p:ph type="body" idx="1"/>
          </p:nvPr>
        </p:nvSpPr>
        <p:spPr>
          <a:xfrm>
            <a:off x="609600" y="1350336"/>
            <a:ext cx="10972800" cy="55076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8737600" y="6446580"/>
            <a:ext cx="2844800" cy="184666"/>
          </a:xfrm>
          <a:prstGeom prst="rect">
            <a:avLst/>
          </a:prstGeom>
          <a:ln w="12700">
            <a:miter lim="400000"/>
          </a:ln>
        </p:spPr>
        <p:txBody>
          <a:bodyPr lIns="0" tIns="0" rIns="0" bIns="0" anchor="ctr">
            <a:spAutoFit/>
          </a:bodyPr>
          <a:lstStyle>
            <a:lvl1pPr algn="r" defTabSz="914400">
              <a:defRPr sz="1200">
                <a:solidFill>
                  <a:srgbClr val="888888"/>
                </a:solidFill>
              </a:defRPr>
            </a:lvl1pPr>
          </a:lstStyle>
          <a:p>
            <a:fld id="{86CB4B4D-7CA3-9044-876B-883B54F8677D}" type="slidenum">
              <a:rPr kern="0">
                <a:latin typeface="Calibri"/>
                <a:sym typeface="Calibri"/>
              </a:rPr>
              <a:pPr/>
              <a:t>‹#›</a:t>
            </a:fld>
            <a:endParaRPr kern="0">
              <a:latin typeface="Calibri"/>
              <a:sym typeface="Calibri"/>
            </a:endParaRPr>
          </a:p>
        </p:txBody>
      </p:sp>
      <p:sp>
        <p:nvSpPr>
          <p:cNvPr id="5" name="Shape 5"/>
          <p:cNvSpPr/>
          <p:nvPr/>
        </p:nvSpPr>
        <p:spPr>
          <a:xfrm>
            <a:off x="0" y="0"/>
            <a:ext cx="12208933" cy="990600"/>
          </a:xfrm>
          <a:prstGeom prst="rect">
            <a:avLst/>
          </a:prstGeom>
          <a:solidFill>
            <a:srgbClr val="051A2F"/>
          </a:solidFill>
          <a:ln w="12700">
            <a:miter lim="400000"/>
          </a:ln>
        </p:spPr>
        <p:txBody>
          <a:bodyPr lIns="0" tIns="0" rIns="0" bIns="0" anchor="ctr"/>
          <a:lstStyle/>
          <a:p>
            <a:pPr algn="ctr">
              <a:defRPr sz="2800">
                <a:solidFill>
                  <a:srgbClr val="FFFFFF"/>
                </a:solidFill>
                <a:latin typeface="Gill Sans Light"/>
                <a:ea typeface="Gill Sans Light"/>
                <a:cs typeface="Gill Sans Light"/>
                <a:sym typeface="Gill Sans Light"/>
              </a:defRPr>
            </a:pPr>
            <a:endParaRPr sz="2800" kern="0">
              <a:solidFill>
                <a:srgbClr val="FFFFFF"/>
              </a:solidFill>
              <a:latin typeface="Gill Sans Light"/>
              <a:ea typeface="Gill Sans Light"/>
              <a:cs typeface="Gill Sans Light"/>
              <a:sym typeface="Gill Sans Light"/>
            </a:endParaRPr>
          </a:p>
        </p:txBody>
      </p:sp>
      <p:sp>
        <p:nvSpPr>
          <p:cNvPr id="6" name="Shape 6"/>
          <p:cNvSpPr>
            <a:spLocks noGrp="1"/>
          </p:cNvSpPr>
          <p:nvPr>
            <p:ph type="title"/>
          </p:nvPr>
        </p:nvSpPr>
        <p:spPr>
          <a:xfrm>
            <a:off x="609600" y="-76200"/>
            <a:ext cx="10972800" cy="1143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b="0">
                <a:solidFill>
                  <a:srgbClr val="000000"/>
                </a:solidFill>
              </a:defRPr>
            </a:pPr>
            <a:r>
              <a:rPr sz="3600" b="1">
                <a:solidFill>
                  <a:srgbClr val="FFFFFF"/>
                </a:solidFill>
              </a:rPr>
              <a:t>Title Text</a:t>
            </a:r>
          </a:p>
        </p:txBody>
      </p:sp>
    </p:spTree>
    <p:extLst>
      <p:ext uri="{BB962C8B-B14F-4D97-AF65-F5344CB8AC3E}">
        <p14:creationId xmlns:p14="http://schemas.microsoft.com/office/powerpoint/2010/main" val="3348103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Lst>
  <p:transition spd="med"/>
  <p:txStyles>
    <p:titleStyle>
      <a:lvl1pPr algn="ctr">
        <a:defRPr sz="3600" b="1">
          <a:solidFill>
            <a:srgbClr val="FFFFFF"/>
          </a:solidFill>
          <a:latin typeface="Calibri"/>
          <a:ea typeface="Calibri"/>
          <a:cs typeface="Calibri"/>
          <a:sym typeface="Calibri"/>
        </a:defRPr>
      </a:lvl1pPr>
      <a:lvl2pPr algn="ctr">
        <a:defRPr sz="3600" b="1">
          <a:solidFill>
            <a:srgbClr val="FFFFFF"/>
          </a:solidFill>
          <a:latin typeface="Calibri"/>
          <a:ea typeface="Calibri"/>
          <a:cs typeface="Calibri"/>
          <a:sym typeface="Calibri"/>
        </a:defRPr>
      </a:lvl2pPr>
      <a:lvl3pPr algn="ctr">
        <a:defRPr sz="3600" b="1">
          <a:solidFill>
            <a:srgbClr val="FFFFFF"/>
          </a:solidFill>
          <a:latin typeface="Calibri"/>
          <a:ea typeface="Calibri"/>
          <a:cs typeface="Calibri"/>
          <a:sym typeface="Calibri"/>
        </a:defRPr>
      </a:lvl3pPr>
      <a:lvl4pPr algn="ctr">
        <a:defRPr sz="3600" b="1">
          <a:solidFill>
            <a:srgbClr val="FFFFFF"/>
          </a:solidFill>
          <a:latin typeface="Calibri"/>
          <a:ea typeface="Calibri"/>
          <a:cs typeface="Calibri"/>
          <a:sym typeface="Calibri"/>
        </a:defRPr>
      </a:lvl4pPr>
      <a:lvl5pPr algn="ctr">
        <a:defRPr sz="3600" b="1">
          <a:solidFill>
            <a:srgbClr val="FFFFFF"/>
          </a:solidFill>
          <a:latin typeface="Calibri"/>
          <a:ea typeface="Calibri"/>
          <a:cs typeface="Calibri"/>
          <a:sym typeface="Calibri"/>
        </a:defRPr>
      </a:lvl5pPr>
      <a:lvl6pPr algn="ctr">
        <a:defRPr sz="3600" b="1">
          <a:solidFill>
            <a:srgbClr val="FFFFFF"/>
          </a:solidFill>
          <a:latin typeface="Calibri"/>
          <a:ea typeface="Calibri"/>
          <a:cs typeface="Calibri"/>
          <a:sym typeface="Calibri"/>
        </a:defRPr>
      </a:lvl6pPr>
      <a:lvl7pPr algn="ctr">
        <a:defRPr sz="3600" b="1">
          <a:solidFill>
            <a:srgbClr val="FFFFFF"/>
          </a:solidFill>
          <a:latin typeface="Calibri"/>
          <a:ea typeface="Calibri"/>
          <a:cs typeface="Calibri"/>
          <a:sym typeface="Calibri"/>
        </a:defRPr>
      </a:lvl7pPr>
      <a:lvl8pPr algn="ctr">
        <a:defRPr sz="3600" b="1">
          <a:solidFill>
            <a:srgbClr val="FFFFFF"/>
          </a:solidFill>
          <a:latin typeface="Calibri"/>
          <a:ea typeface="Calibri"/>
          <a:cs typeface="Calibri"/>
          <a:sym typeface="Calibri"/>
        </a:defRPr>
      </a:lvl8pPr>
      <a:lvl9pPr algn="ctr">
        <a:defRPr sz="3600" b="1">
          <a:solidFill>
            <a:srgbClr val="FFFFFF"/>
          </a:solidFill>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8115B0-D054-D54E-9C44-6C3C8E7A9E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EAC33E-EC22-9749-A326-5CE493A41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2B56D-F5FF-4A4E-BFE3-226E3423C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85625-AB50-9F47-94EF-B543DB866896}" type="datetimeFigureOut">
              <a:rPr lang="en-US" smtClean="0"/>
              <a:t>1/30/2023</a:t>
            </a:fld>
            <a:endParaRPr lang="en-US"/>
          </a:p>
        </p:txBody>
      </p:sp>
      <p:sp>
        <p:nvSpPr>
          <p:cNvPr id="5" name="Footer Placeholder 4">
            <a:extLst>
              <a:ext uri="{FF2B5EF4-FFF2-40B4-BE49-F238E27FC236}">
                <a16:creationId xmlns:a16="http://schemas.microsoft.com/office/drawing/2014/main" id="{90B26E8E-C345-8B44-ACB9-E5BC0792FC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C11771-3738-EC47-92B2-8342580BD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99EFE-7CC5-C24D-9357-BB4DEE30A967}" type="slidenum">
              <a:rPr lang="en-US" smtClean="0"/>
              <a:t>‹#›</a:t>
            </a:fld>
            <a:endParaRPr lang="en-US"/>
          </a:p>
        </p:txBody>
      </p:sp>
    </p:spTree>
    <p:extLst>
      <p:ext uri="{BB962C8B-B14F-4D97-AF65-F5344CB8AC3E}">
        <p14:creationId xmlns:p14="http://schemas.microsoft.com/office/powerpoint/2010/main" val="15170171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grants.nih.gov/policy/early-stage/index.htm"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mailto:marguerite.matthews@nih.gov"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mailto:hillla@mail.nih.gov" TargetMode="External"/><Relationship Id="rId11" Type="http://schemas.openxmlformats.org/officeDocument/2006/relationships/image" Target="../media/image16.jpeg"/><Relationship Id="rId5" Type="http://schemas.openxmlformats.org/officeDocument/2006/relationships/image" Target="../media/image13.png"/><Relationship Id="rId10" Type="http://schemas.openxmlformats.org/officeDocument/2006/relationships/hyperlink" Target="mailto:ericka.boone@nih.gov" TargetMode="External"/><Relationship Id="rId4" Type="http://schemas.openxmlformats.org/officeDocument/2006/relationships/hyperlink" Target="mailto:charlene.lefauve@nih.gov" TargetMode="External"/><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researchtraining.nih.gov/" TargetMode="External"/><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researchtraining.nih.gov/programs/career-development" TargetMode="External"/><Relationship Id="rId2" Type="http://schemas.openxmlformats.org/officeDocument/2006/relationships/hyperlink" Target="https://researchtraining.nih.gov/programs/fellowships" TargetMode="Externa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grants.nih.gov/grants/guide/pa-files/PAR-22-181.html" TargetMode="Externa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hyperlink" Target="https://researchtraining.nih.gov/programs/training-grants/t32" TargetMode="External"/><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hyperlink" Target="https://researchtraining.nih.gov/programs/career-development/K12" TargetMode="Externa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9.png"/><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hyperlink" Target="https://commonfund.nih.gov/first/fundedresearch" TargetMode="External"/><Relationship Id="rId4" Type="http://schemas.openxmlformats.org/officeDocument/2006/relationships/image" Target="../media/image28.png"/><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3" Type="http://schemas.openxmlformats.org/officeDocument/2006/relationships/hyperlink" Target="https://researchtraining.nih.gov/programs/other-training-related/R25"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reporter.nih.gov/advanced-search" TargetMode="External"/><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hyperlink" Target="https://www.peoplematters.in/article/leadership/interview-leadership-is-both-art-and-science-16844" TargetMode="External"/><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hyperlink" Target="https://www.census.gov/library/visualizations/interactive/race-and-ethnicity-in-the-united-state-2010-and-2020-census.html" TargetMode="External"/><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8" Type="http://schemas.openxmlformats.org/officeDocument/2006/relationships/hyperlink" Target="https://www.nature.com/articles/s41591-021-01532-1" TargetMode="External"/><Relationship Id="rId3" Type="http://schemas.openxmlformats.org/officeDocument/2006/relationships/image" Target="../media/image19.png"/><Relationship Id="rId7" Type="http://schemas.openxmlformats.org/officeDocument/2006/relationships/hyperlink" Target="https://journals.lww.com/academicmedicine/Abstract/9000/Ending_Sexual_Harassment_in_Science__Designing_and.96481.aspx" TargetMode="External"/><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openxmlformats.org/officeDocument/2006/relationships/hyperlink" Target="https://diversity.nih.gov/news-and-events/e-newsletters" TargetMode="External"/><Relationship Id="rId5" Type="http://schemas.openxmlformats.org/officeDocument/2006/relationships/hyperlink" Target="https://diversity.nih.gov/blog" TargetMode="External"/><Relationship Id="rId10" Type="http://schemas.openxmlformats.org/officeDocument/2006/relationships/hyperlink" Target="https://www.nature.com/articles/s41467-022-28665-2" TargetMode="External"/><Relationship Id="rId4" Type="http://schemas.openxmlformats.org/officeDocument/2006/relationships/hyperlink" Target="https://diversity.nih.gov/science-diversity/swd-seminar-series" TargetMode="External"/><Relationship Id="rId9" Type="http://schemas.openxmlformats.org/officeDocument/2006/relationships/hyperlink" Target="https://pubmed.ncbi.nlm.nih.gov/3411596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0.xml"/><Relationship Id="rId6" Type="http://schemas.openxmlformats.org/officeDocument/2006/relationships/hyperlink" Target="https://grants.nih.gov/grants/guide/notice-files/NOT-OD-22-109.html" TargetMode="External"/><Relationship Id="rId5" Type="http://schemas.openxmlformats.org/officeDocument/2006/relationships/hyperlink" Target="https://diversity.nih.gov/sustaining-diversity/deia-mentorship-supplements" TargetMode="External"/><Relationship Id="rId4" Type="http://schemas.openxmlformats.org/officeDocument/2006/relationships/hyperlink" Target="https://diversity.nih.gov/programs-partnerships/recruitment-search-protocol?utm_medium=Email&amp;utm_source=General&amp;utm_campaign=General&amp;utm_content=Recruitment_Strategists_Prom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82BA-E4B3-4CE7-95BA-46AC606896E3}"/>
              </a:ext>
            </a:extLst>
          </p:cNvPr>
          <p:cNvSpPr>
            <a:spLocks noGrp="1"/>
          </p:cNvSpPr>
          <p:nvPr>
            <p:ph type="ctrTitle"/>
          </p:nvPr>
        </p:nvSpPr>
        <p:spPr>
          <a:xfrm>
            <a:off x="578211" y="527349"/>
            <a:ext cx="10340801" cy="2484264"/>
          </a:xfrm>
        </p:spPr>
        <p:txBody>
          <a:bodyPr/>
          <a:lstStyle/>
          <a:p>
            <a:pPr algn="l">
              <a:spcBef>
                <a:spcPts val="2400"/>
              </a:spcBef>
              <a:spcAft>
                <a:spcPts val="1800"/>
              </a:spcAft>
            </a:pPr>
            <a:r>
              <a:rPr lang="en-US" dirty="0">
                <a:solidFill>
                  <a:srgbClr val="1E548E"/>
                </a:solidFill>
              </a:rPr>
              <a:t>Scientific Workforce Diversity in Extramural Research</a:t>
            </a:r>
            <a:br>
              <a:rPr lang="en-US" dirty="0">
                <a:solidFill>
                  <a:srgbClr val="1E548E"/>
                </a:solidFill>
              </a:rPr>
            </a:br>
            <a:r>
              <a:rPr lang="en-US" sz="4000" b="0" i="1" dirty="0">
                <a:solidFill>
                  <a:srgbClr val="70AD47"/>
                </a:solidFill>
              </a:rPr>
              <a:t>After Hours Conversation Live</a:t>
            </a:r>
            <a:endParaRPr lang="en-US" b="0" i="1" dirty="0">
              <a:solidFill>
                <a:srgbClr val="70AD47"/>
              </a:solidFill>
            </a:endParaRPr>
          </a:p>
        </p:txBody>
      </p:sp>
      <p:grpSp>
        <p:nvGrpSpPr>
          <p:cNvPr id="5" name="Group 4" descr="Image showing the main clinical trial initiatives. " title="Clinical Trial Initiatives"/>
          <p:cNvGrpSpPr/>
          <p:nvPr/>
        </p:nvGrpSpPr>
        <p:grpSpPr>
          <a:xfrm>
            <a:off x="4862232" y="3108772"/>
            <a:ext cx="5918062" cy="3554847"/>
            <a:chOff x="335761" y="1540724"/>
            <a:chExt cx="5869691" cy="3807510"/>
          </a:xfrm>
        </p:grpSpPr>
        <p:sp>
          <p:nvSpPr>
            <p:cNvPr id="6" name="Hexagon 5"/>
            <p:cNvSpPr/>
            <p:nvPr/>
          </p:nvSpPr>
          <p:spPr>
            <a:xfrm>
              <a:off x="335761" y="2245418"/>
              <a:ext cx="1659667" cy="1477927"/>
            </a:xfrm>
            <a:prstGeom prst="hexagon">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a:t>Training</a:t>
              </a:r>
            </a:p>
          </p:txBody>
        </p:sp>
        <p:sp>
          <p:nvSpPr>
            <p:cNvPr id="7" name="Hexagon 6"/>
            <p:cNvSpPr/>
            <p:nvPr/>
          </p:nvSpPr>
          <p:spPr>
            <a:xfrm>
              <a:off x="1718189" y="3041463"/>
              <a:ext cx="1659667" cy="1477927"/>
            </a:xfrm>
            <a:prstGeom prst="hexagon">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Mentorship</a:t>
              </a:r>
            </a:p>
          </p:txBody>
        </p:sp>
        <p:sp>
          <p:nvSpPr>
            <p:cNvPr id="8" name="Hexagon 7"/>
            <p:cNvSpPr/>
            <p:nvPr/>
          </p:nvSpPr>
          <p:spPr>
            <a:xfrm>
              <a:off x="4505789" y="3122717"/>
              <a:ext cx="1659667" cy="1477927"/>
            </a:xfrm>
            <a:prstGeom prst="hexagon">
              <a:avLst/>
            </a:prstGeom>
            <a:ln w="57150"/>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a:t>Support</a:t>
              </a:r>
            </a:p>
          </p:txBody>
        </p:sp>
        <p:sp>
          <p:nvSpPr>
            <p:cNvPr id="9" name="Hexagon 8"/>
            <p:cNvSpPr/>
            <p:nvPr/>
          </p:nvSpPr>
          <p:spPr>
            <a:xfrm>
              <a:off x="4545785" y="1540724"/>
              <a:ext cx="1659667" cy="1477927"/>
            </a:xfrm>
            <a:prstGeom prst="hexagon">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a:t>Transition</a:t>
              </a:r>
            </a:p>
          </p:txBody>
        </p:sp>
        <p:sp>
          <p:nvSpPr>
            <p:cNvPr id="10" name="Hexagon 9"/>
            <p:cNvSpPr/>
            <p:nvPr/>
          </p:nvSpPr>
          <p:spPr>
            <a:xfrm>
              <a:off x="3131987" y="2302499"/>
              <a:ext cx="1659667" cy="1477927"/>
            </a:xfrm>
            <a:prstGeom prst="hexagon">
              <a:avLst/>
            </a:prstGeom>
            <a:noFill/>
            <a:ln w="57150"/>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en-US"/>
                <a:t>Navigation</a:t>
              </a:r>
            </a:p>
          </p:txBody>
        </p:sp>
        <p:sp>
          <p:nvSpPr>
            <p:cNvPr id="11" name="Hexagon 10"/>
            <p:cNvSpPr/>
            <p:nvPr/>
          </p:nvSpPr>
          <p:spPr>
            <a:xfrm>
              <a:off x="3095125" y="3870307"/>
              <a:ext cx="1659667" cy="1477927"/>
            </a:xfrm>
            <a:prstGeom prst="hexagon">
              <a:avLst/>
            </a:prstGeom>
            <a:ln w="57150"/>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a:t>Funding</a:t>
              </a:r>
            </a:p>
          </p:txBody>
        </p:sp>
      </p:grpSp>
    </p:spTree>
    <p:custDataLst>
      <p:tags r:id="rId1"/>
    </p:custDataLst>
    <p:extLst>
      <p:ext uri="{BB962C8B-B14F-4D97-AF65-F5344CB8AC3E}">
        <p14:creationId xmlns:p14="http://schemas.microsoft.com/office/powerpoint/2010/main" val="2914074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BF584C-81E6-6448-889E-1FCB46DB9F54}"/>
              </a:ext>
            </a:extLst>
          </p:cNvPr>
          <p:cNvSpPr>
            <a:spLocks noGrp="1"/>
          </p:cNvSpPr>
          <p:nvPr>
            <p:ph type="title"/>
          </p:nvPr>
        </p:nvSpPr>
        <p:spPr/>
        <p:txBody>
          <a:bodyPr>
            <a:normAutofit/>
          </a:bodyPr>
          <a:lstStyle/>
          <a:p>
            <a:r>
              <a:rPr lang="en-US" b="1" dirty="0"/>
              <a:t>Scientific Workforce Diversity – </a:t>
            </a:r>
            <a:br>
              <a:rPr lang="en-US" b="1" dirty="0"/>
            </a:br>
            <a:r>
              <a:rPr lang="en-US" b="1" i="1" dirty="0"/>
              <a:t>NIH 101:  A Brief Primer (Who’s On 1</a:t>
            </a:r>
            <a:r>
              <a:rPr lang="en-US" b="1" i="1" baseline="30000" dirty="0"/>
              <a:t>st</a:t>
            </a:r>
            <a:r>
              <a:rPr lang="en-US" b="1" i="1" dirty="0"/>
              <a:t> ?)</a:t>
            </a:r>
          </a:p>
        </p:txBody>
      </p:sp>
      <p:pic>
        <p:nvPicPr>
          <p:cNvPr id="11" name="Picture 10">
            <a:extLst>
              <a:ext uri="{FF2B5EF4-FFF2-40B4-BE49-F238E27FC236}">
                <a16:creationId xmlns:a16="http://schemas.microsoft.com/office/drawing/2014/main" id="{D7459268-C419-1C41-8177-8A0251A92B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380" y="2439343"/>
            <a:ext cx="3683420" cy="2771225"/>
          </a:xfrm>
          <a:prstGeom prst="rect">
            <a:avLst/>
          </a:prstGeom>
        </p:spPr>
      </p:pic>
      <p:sp>
        <p:nvSpPr>
          <p:cNvPr id="8" name="Content Placeholder 6">
            <a:extLst>
              <a:ext uri="{FF2B5EF4-FFF2-40B4-BE49-F238E27FC236}">
                <a16:creationId xmlns:a16="http://schemas.microsoft.com/office/drawing/2014/main" id="{8E09FF85-FE2F-4CB7-8822-665BC5A4F450}"/>
              </a:ext>
            </a:extLst>
          </p:cNvPr>
          <p:cNvSpPr txBox="1">
            <a:spLocks/>
          </p:cNvSpPr>
          <p:nvPr/>
        </p:nvSpPr>
        <p:spPr>
          <a:xfrm>
            <a:off x="838200" y="2161291"/>
            <a:ext cx="6280230" cy="41378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Why Diversity Matters to NIH </a:t>
            </a:r>
            <a:r>
              <a:rPr lang="en-US" dirty="0"/>
              <a:t>– </a:t>
            </a:r>
            <a:br>
              <a:rPr lang="en-US" dirty="0"/>
            </a:br>
            <a:r>
              <a:rPr lang="en-US" dirty="0"/>
              <a:t>Dr. Jean Shin</a:t>
            </a:r>
          </a:p>
          <a:p>
            <a:r>
              <a:rPr lang="en-US" b="1" dirty="0">
                <a:solidFill>
                  <a:srgbClr val="00B0F0"/>
                </a:solidFill>
              </a:rPr>
              <a:t>NIH 101: A Primer for Early-Stage Investigators and 1</a:t>
            </a:r>
            <a:r>
              <a:rPr lang="en-US" b="1" baseline="30000" dirty="0">
                <a:solidFill>
                  <a:srgbClr val="00B0F0"/>
                </a:solidFill>
              </a:rPr>
              <a:t>st</a:t>
            </a:r>
            <a:r>
              <a:rPr lang="en-US" b="1" dirty="0">
                <a:solidFill>
                  <a:srgbClr val="00B0F0"/>
                </a:solidFill>
              </a:rPr>
              <a:t> Time Applicants </a:t>
            </a:r>
            <a:r>
              <a:rPr lang="en-US" dirty="0">
                <a:solidFill>
                  <a:srgbClr val="00B0F0"/>
                </a:solidFill>
              </a:rPr>
              <a:t>– Dr. Lauren Hill</a:t>
            </a:r>
          </a:p>
          <a:p>
            <a:r>
              <a:rPr lang="en-US" b="1" dirty="0"/>
              <a:t>Strategies to Support Your Research Training and Career Continuity </a:t>
            </a:r>
            <a:r>
              <a:rPr lang="en-US" dirty="0"/>
              <a:t>– Dr. Marguerite Matthews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10688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F2686-9E92-4A32-A995-36F93D33383F}"/>
              </a:ext>
            </a:extLst>
          </p:cNvPr>
          <p:cNvSpPr>
            <a:spLocks noGrp="1"/>
          </p:cNvSpPr>
          <p:nvPr>
            <p:ph type="title"/>
          </p:nvPr>
        </p:nvSpPr>
        <p:spPr/>
        <p:txBody>
          <a:bodyPr>
            <a:normAutofit/>
          </a:bodyPr>
          <a:lstStyle/>
          <a:p>
            <a:r>
              <a:rPr lang="en-US" sz="4400" b="1" dirty="0"/>
              <a:t>Presentation Overview</a:t>
            </a:r>
          </a:p>
        </p:txBody>
      </p:sp>
      <p:sp>
        <p:nvSpPr>
          <p:cNvPr id="2" name="Text Placeholder 1">
            <a:extLst>
              <a:ext uri="{FF2B5EF4-FFF2-40B4-BE49-F238E27FC236}">
                <a16:creationId xmlns:a16="http://schemas.microsoft.com/office/drawing/2014/main" id="{3D9C0EC8-26CE-4FC3-9A4E-B98D3BD80FE0}"/>
              </a:ext>
            </a:extLst>
          </p:cNvPr>
          <p:cNvSpPr>
            <a:spLocks noGrp="1"/>
          </p:cNvSpPr>
          <p:nvPr>
            <p:ph type="body" sz="quarter" idx="10"/>
          </p:nvPr>
        </p:nvSpPr>
        <p:spPr>
          <a:xfrm>
            <a:off x="649288" y="2362200"/>
            <a:ext cx="11141075" cy="3810000"/>
          </a:xfrm>
        </p:spPr>
        <p:txBody>
          <a:bodyPr vert="horz" lIns="91440" tIns="45720" rIns="91440" bIns="45720" rtlCol="0" anchor="t">
            <a:normAutofit/>
          </a:bodyPr>
          <a:lstStyle/>
          <a:p>
            <a:r>
              <a:rPr lang="en-US" altLang="en-US" sz="3200" dirty="0"/>
              <a:t>NIH Definition of an Early-Stage Investigator (ESI)</a:t>
            </a:r>
            <a:endParaRPr lang="en-US" dirty="0"/>
          </a:p>
          <a:p>
            <a:r>
              <a:rPr lang="en-US" altLang="en-US" sz="3200" dirty="0"/>
              <a:t>NIH Institutes and Centers (ICs)</a:t>
            </a:r>
            <a:endParaRPr lang="en-US" dirty="0"/>
          </a:p>
          <a:p>
            <a:r>
              <a:rPr lang="en-US" altLang="en-US" sz="3200" dirty="0"/>
              <a:t>Finding the right “scientific home” for your research</a:t>
            </a:r>
            <a:endParaRPr lang="en-US" altLang="en-US" sz="3200" dirty="0">
              <a:cs typeface="Calibri"/>
            </a:endParaRPr>
          </a:p>
          <a:p>
            <a:r>
              <a:rPr lang="en-US" altLang="en-US" sz="3200" dirty="0"/>
              <a:t>Working with NIH Program Officers (POs)</a:t>
            </a:r>
            <a:endParaRPr lang="en-US" altLang="en-US" sz="3200" dirty="0">
              <a:cs typeface="Calibri"/>
            </a:endParaRP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1BBEA24-9F69-4AA9-8AC5-E3A50690ADB0}"/>
              </a:ext>
            </a:extLst>
          </p:cNvPr>
          <p:cNvSpPr>
            <a:spLocks noGrp="1"/>
          </p:cNvSpPr>
          <p:nvPr>
            <p:ph type="sldNum" sz="quarter" idx="4294967295"/>
          </p:nvPr>
        </p:nvSpPr>
        <p:spPr>
          <a:xfrm>
            <a:off x="242888" y="6408738"/>
            <a:ext cx="406400" cy="21431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1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46688D5D-5A53-4C18-A58E-42715FD2677C}" type="slidenum">
              <a:rPr lang="en-US" smtClean="0"/>
              <a:pPr>
                <a:defRPr/>
              </a:pPr>
              <a:t>11</a:t>
            </a:fld>
            <a:endParaRPr lang="en-US">
              <a:latin typeface="+mn-lt"/>
            </a:endParaRPr>
          </a:p>
        </p:txBody>
      </p:sp>
    </p:spTree>
    <p:extLst>
      <p:ext uri="{BB962C8B-B14F-4D97-AF65-F5344CB8AC3E}">
        <p14:creationId xmlns:p14="http://schemas.microsoft.com/office/powerpoint/2010/main" val="1655145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D39B-C400-4642-A278-BB4096EDE946}"/>
              </a:ext>
            </a:extLst>
          </p:cNvPr>
          <p:cNvSpPr>
            <a:spLocks noGrp="1"/>
          </p:cNvSpPr>
          <p:nvPr>
            <p:ph type="title"/>
          </p:nvPr>
        </p:nvSpPr>
        <p:spPr/>
        <p:txBody>
          <a:bodyPr/>
          <a:lstStyle/>
          <a:p>
            <a:r>
              <a:rPr lang="en-US" b="1" dirty="0"/>
              <a:t>Early-Stage Investigator (ESI)</a:t>
            </a:r>
          </a:p>
        </p:txBody>
      </p:sp>
      <p:sp>
        <p:nvSpPr>
          <p:cNvPr id="3" name="Content Placeholder 2">
            <a:extLst>
              <a:ext uri="{FF2B5EF4-FFF2-40B4-BE49-F238E27FC236}">
                <a16:creationId xmlns:a16="http://schemas.microsoft.com/office/drawing/2014/main" id="{2862F173-3ADE-4EE6-B34A-A5E2802BDE61}"/>
              </a:ext>
            </a:extLst>
          </p:cNvPr>
          <p:cNvSpPr>
            <a:spLocks noGrp="1"/>
          </p:cNvSpPr>
          <p:nvPr>
            <p:ph idx="1"/>
          </p:nvPr>
        </p:nvSpPr>
        <p:spPr>
          <a:xfrm>
            <a:off x="571500" y="1690688"/>
            <a:ext cx="11442700" cy="4137853"/>
          </a:xfrm>
        </p:spPr>
        <p:txBody>
          <a:bodyPr>
            <a:normAutofit lnSpcReduction="10000"/>
          </a:bodyPr>
          <a:lstStyle/>
          <a:p>
            <a:r>
              <a:rPr lang="en-US" dirty="0"/>
              <a:t>An NIH ESI is a New Investigator who has completed their terminal degree or medical residency (or the equivalent and whichever date is later) </a:t>
            </a:r>
            <a:r>
              <a:rPr lang="en-US" dirty="0">
                <a:solidFill>
                  <a:schemeClr val="accent1"/>
                </a:solidFill>
              </a:rPr>
              <a:t>within the past ten years </a:t>
            </a:r>
            <a:r>
              <a:rPr lang="en-US" dirty="0"/>
              <a:t>and has not yet been awarded a substantial, competing NIH research grant.</a:t>
            </a:r>
          </a:p>
          <a:p>
            <a:r>
              <a:rPr lang="en-US" dirty="0"/>
              <a:t>Status can be </a:t>
            </a:r>
            <a:r>
              <a:rPr lang="en-US" b="1" dirty="0"/>
              <a:t>extended</a:t>
            </a:r>
            <a:r>
              <a:rPr lang="en-US" dirty="0"/>
              <a:t> for childbirth (1 year per childbirth in ESI window) and other reasons (e.g., COVID-19 related disruptions,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family care responsibilities, active-duty military service) considered on a case-by-case basis.</a:t>
            </a:r>
          </a:p>
          <a:p>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Receive special attention at Review (career stage), National Advisory Council (high program priority) and potentially increased </a:t>
            </a:r>
            <a:r>
              <a:rPr kumimoji="0" lang="en-US" alt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payline</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scored R01 applications from Early-Stage Investigators</a:t>
            </a:r>
          </a:p>
          <a:p>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endParaRPr lang="en-US" dirty="0"/>
          </a:p>
        </p:txBody>
      </p:sp>
      <p:sp>
        <p:nvSpPr>
          <p:cNvPr id="4" name="TextBox 3">
            <a:extLst>
              <a:ext uri="{FF2B5EF4-FFF2-40B4-BE49-F238E27FC236}">
                <a16:creationId xmlns:a16="http://schemas.microsoft.com/office/drawing/2014/main" id="{821FE490-634B-4545-AA4A-62718D909AD9}"/>
              </a:ext>
            </a:extLst>
          </p:cNvPr>
          <p:cNvSpPr txBox="1"/>
          <p:nvPr/>
        </p:nvSpPr>
        <p:spPr>
          <a:xfrm>
            <a:off x="1270000" y="6075430"/>
            <a:ext cx="6693114" cy="461665"/>
          </a:xfrm>
          <a:prstGeom prst="rect">
            <a:avLst/>
          </a:prstGeom>
          <a:noFill/>
        </p:spPr>
        <p:txBody>
          <a:bodyPr wrap="none" rtlCol="0">
            <a:spAutoFit/>
          </a:bodyPr>
          <a:lstStyle/>
          <a:p>
            <a:r>
              <a:rPr lang="en-US" sz="2400">
                <a:hlinkClick r:id="rId3"/>
              </a:rPr>
              <a:t>https://grants.nih.gov/policy/early-stage/index.htm</a:t>
            </a:r>
            <a:r>
              <a:rPr lang="en-US" sz="2400"/>
              <a:t> </a:t>
            </a:r>
          </a:p>
        </p:txBody>
      </p:sp>
    </p:spTree>
    <p:extLst>
      <p:ext uri="{BB962C8B-B14F-4D97-AF65-F5344CB8AC3E}">
        <p14:creationId xmlns:p14="http://schemas.microsoft.com/office/powerpoint/2010/main" val="2858904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BE1DCD-7501-44CE-A2D5-6EB500B6F0FA}"/>
              </a:ext>
            </a:extLst>
          </p:cNvPr>
          <p:cNvSpPr>
            <a:spLocks noGrp="1"/>
          </p:cNvSpPr>
          <p:nvPr>
            <p:ph type="title"/>
          </p:nvPr>
        </p:nvSpPr>
        <p:spPr/>
        <p:txBody>
          <a:bodyPr>
            <a:normAutofit/>
          </a:bodyPr>
          <a:lstStyle/>
          <a:p>
            <a:r>
              <a:rPr lang="en-US" altLang="en-US" sz="4400" b="1" dirty="0"/>
              <a:t>NIH is composed of 27 Institutes and Centers (ICs)</a:t>
            </a:r>
            <a:endParaRPr lang="en-US" sz="4400" b="1" dirty="0"/>
          </a:p>
        </p:txBody>
      </p:sp>
      <p:sp>
        <p:nvSpPr>
          <p:cNvPr id="127" name="Slide Number Placeholder 3">
            <a:extLst>
              <a:ext uri="{FF2B5EF4-FFF2-40B4-BE49-F238E27FC236}">
                <a16:creationId xmlns:a16="http://schemas.microsoft.com/office/drawing/2014/main" id="{75BC2FBC-171E-44A1-BEA0-4A9A67234F68}"/>
              </a:ext>
            </a:extLst>
          </p:cNvPr>
          <p:cNvSpPr>
            <a:spLocks noGrp="1"/>
          </p:cNvSpPr>
          <p:nvPr>
            <p:ph type="sldNum" sz="quarter" idx="4294967295"/>
          </p:nvPr>
        </p:nvSpPr>
        <p:spPr>
          <a:xfrm>
            <a:off x="242888" y="6408738"/>
            <a:ext cx="406400" cy="21431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1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46688D5D-5A53-4C18-A58E-42715FD2677C}" type="slidenum">
              <a:rPr lang="en-US" smtClean="0"/>
              <a:pPr>
                <a:defRPr/>
              </a:pPr>
              <a:t>13</a:t>
            </a:fld>
            <a:endParaRPr lang="en-US">
              <a:latin typeface="+mn-lt"/>
            </a:endParaRPr>
          </a:p>
        </p:txBody>
      </p:sp>
      <p:grpSp>
        <p:nvGrpSpPr>
          <p:cNvPr id="128" name="Group 122" descr="Chart outlining all 27 NIH Institutes and Centers &#10;&#10;Arrow showing three that have no funding authority: Clinical Center, Center for Information Technology, and Center for Scientific Review">
            <a:extLst>
              <a:ext uri="{FF2B5EF4-FFF2-40B4-BE49-F238E27FC236}">
                <a16:creationId xmlns:a16="http://schemas.microsoft.com/office/drawing/2014/main" id="{07D138D3-7C41-45A6-98AC-F9AEA80861A8}"/>
              </a:ext>
            </a:extLst>
          </p:cNvPr>
          <p:cNvGrpSpPr>
            <a:grpSpLocks/>
          </p:cNvGrpSpPr>
          <p:nvPr/>
        </p:nvGrpSpPr>
        <p:grpSpPr bwMode="auto">
          <a:xfrm>
            <a:off x="986319" y="1304254"/>
            <a:ext cx="10145019" cy="5500690"/>
            <a:chOff x="165100" y="685800"/>
            <a:chExt cx="8794027" cy="5943600"/>
          </a:xfrm>
        </p:grpSpPr>
        <p:sp>
          <p:nvSpPr>
            <p:cNvPr id="129" name="Rectangle 2">
              <a:extLst>
                <a:ext uri="{FF2B5EF4-FFF2-40B4-BE49-F238E27FC236}">
                  <a16:creationId xmlns:a16="http://schemas.microsoft.com/office/drawing/2014/main" id="{BD9471BC-7215-485D-A209-F98B9B6A72E1}"/>
                </a:ext>
              </a:extLst>
            </p:cNvPr>
            <p:cNvSpPr>
              <a:spLocks noChangeArrowheads="1"/>
            </p:cNvSpPr>
            <p:nvPr/>
          </p:nvSpPr>
          <p:spPr bwMode="auto">
            <a:xfrm>
              <a:off x="3352800" y="685800"/>
              <a:ext cx="2387600" cy="711200"/>
            </a:xfrm>
            <a:prstGeom prst="rect">
              <a:avLst/>
            </a:prstGeom>
            <a:ln w="5715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b="1">
                  <a:solidFill>
                    <a:schemeClr val="accent1"/>
                  </a:solidFill>
                </a:rPr>
                <a:t>Office of the Director</a:t>
              </a:r>
            </a:p>
          </p:txBody>
        </p:sp>
        <p:sp>
          <p:nvSpPr>
            <p:cNvPr id="130" name="Line 3">
              <a:extLst>
                <a:ext uri="{FF2B5EF4-FFF2-40B4-BE49-F238E27FC236}">
                  <a16:creationId xmlns:a16="http://schemas.microsoft.com/office/drawing/2014/main" id="{5C3DB2DD-4D79-4A26-8581-8FAF310B459E}"/>
                </a:ext>
              </a:extLst>
            </p:cNvPr>
            <p:cNvSpPr>
              <a:spLocks noChangeShapeType="1"/>
            </p:cNvSpPr>
            <p:nvPr/>
          </p:nvSpPr>
          <p:spPr bwMode="auto">
            <a:xfrm>
              <a:off x="4572000" y="1409700"/>
              <a:ext cx="0" cy="127000"/>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endParaRPr lang="en-US"/>
            </a:p>
          </p:txBody>
        </p:sp>
        <p:sp>
          <p:nvSpPr>
            <p:cNvPr id="131" name="Line 4">
              <a:extLst>
                <a:ext uri="{FF2B5EF4-FFF2-40B4-BE49-F238E27FC236}">
                  <a16:creationId xmlns:a16="http://schemas.microsoft.com/office/drawing/2014/main" id="{2837A03E-65DA-4C48-8FFF-0BF60BAA32D9}"/>
                </a:ext>
              </a:extLst>
            </p:cNvPr>
            <p:cNvSpPr>
              <a:spLocks noChangeShapeType="1"/>
            </p:cNvSpPr>
            <p:nvPr/>
          </p:nvSpPr>
          <p:spPr bwMode="auto">
            <a:xfrm>
              <a:off x="4572000" y="1524000"/>
              <a:ext cx="0" cy="4292600"/>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endParaRPr lang="en-US"/>
            </a:p>
          </p:txBody>
        </p:sp>
        <p:sp>
          <p:nvSpPr>
            <p:cNvPr id="132" name="Freeform 5">
              <a:extLst>
                <a:ext uri="{FF2B5EF4-FFF2-40B4-BE49-F238E27FC236}">
                  <a16:creationId xmlns:a16="http://schemas.microsoft.com/office/drawing/2014/main" id="{B4051E7F-7D1A-45C3-924B-B86FA84C8565}"/>
                </a:ext>
              </a:extLst>
            </p:cNvPr>
            <p:cNvSpPr>
              <a:spLocks/>
            </p:cNvSpPr>
            <p:nvPr/>
          </p:nvSpPr>
          <p:spPr bwMode="auto">
            <a:xfrm>
              <a:off x="2281238" y="1549400"/>
              <a:ext cx="1606550" cy="230188"/>
            </a:xfrm>
            <a:custGeom>
              <a:avLst/>
              <a:gdLst>
                <a:gd name="T0" fmla="*/ 0 w 1012"/>
                <a:gd name="T1" fmla="*/ 2147483646 h 145"/>
                <a:gd name="T2" fmla="*/ 0 w 1012"/>
                <a:gd name="T3" fmla="*/ 0 h 145"/>
                <a:gd name="T4" fmla="*/ 2147483646 w 1012"/>
                <a:gd name="T5" fmla="*/ 0 h 145"/>
                <a:gd name="T6" fmla="*/ 0 60000 65536"/>
                <a:gd name="T7" fmla="*/ 0 60000 65536"/>
                <a:gd name="T8" fmla="*/ 0 60000 65536"/>
              </a:gdLst>
              <a:ahLst/>
              <a:cxnLst>
                <a:cxn ang="T6">
                  <a:pos x="T0" y="T1"/>
                </a:cxn>
                <a:cxn ang="T7">
                  <a:pos x="T2" y="T3"/>
                </a:cxn>
                <a:cxn ang="T8">
                  <a:pos x="T4" y="T5"/>
                </a:cxn>
              </a:cxnLst>
              <a:rect l="0" t="0" r="r" b="b"/>
              <a:pathLst>
                <a:path w="1012" h="145">
                  <a:moveTo>
                    <a:pt x="0" y="144"/>
                  </a:moveTo>
                  <a:lnTo>
                    <a:pt x="0" y="0"/>
                  </a:lnTo>
                  <a:lnTo>
                    <a:pt x="1011"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33" name="Rectangle 6">
              <a:extLst>
                <a:ext uri="{FF2B5EF4-FFF2-40B4-BE49-F238E27FC236}">
                  <a16:creationId xmlns:a16="http://schemas.microsoft.com/office/drawing/2014/main" id="{6642D9C2-F3EB-43E9-AEBF-888EEE0AC497}"/>
                </a:ext>
              </a:extLst>
            </p:cNvPr>
            <p:cNvSpPr>
              <a:spLocks noChangeArrowheads="1"/>
            </p:cNvSpPr>
            <p:nvPr/>
          </p:nvSpPr>
          <p:spPr bwMode="auto">
            <a:xfrm>
              <a:off x="1651000" y="1790700"/>
              <a:ext cx="1258888"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on Alcohol Abuse</a:t>
              </a:r>
            </a:p>
            <a:p>
              <a:pPr algn="ctr"/>
              <a:r>
                <a:rPr lang="en-US" altLang="en-US" sz="1000" b="1">
                  <a:solidFill>
                    <a:schemeClr val="accent1"/>
                  </a:solidFill>
                </a:rPr>
                <a:t>and Alcoholism</a:t>
              </a:r>
            </a:p>
          </p:txBody>
        </p:sp>
        <p:sp>
          <p:nvSpPr>
            <p:cNvPr id="134" name="Freeform 7">
              <a:extLst>
                <a:ext uri="{FF2B5EF4-FFF2-40B4-BE49-F238E27FC236}">
                  <a16:creationId xmlns:a16="http://schemas.microsoft.com/office/drawing/2014/main" id="{51B30A99-82C9-4064-BF66-712F6A6CC154}"/>
                </a:ext>
              </a:extLst>
            </p:cNvPr>
            <p:cNvSpPr>
              <a:spLocks/>
            </p:cNvSpPr>
            <p:nvPr/>
          </p:nvSpPr>
          <p:spPr bwMode="auto">
            <a:xfrm>
              <a:off x="4572000" y="1549400"/>
              <a:ext cx="787400" cy="230188"/>
            </a:xfrm>
            <a:custGeom>
              <a:avLst/>
              <a:gdLst>
                <a:gd name="T0" fmla="*/ 2147483646 w 496"/>
                <a:gd name="T1" fmla="*/ 2147483646 h 145"/>
                <a:gd name="T2" fmla="*/ 2147483646 w 496"/>
                <a:gd name="T3" fmla="*/ 0 h 145"/>
                <a:gd name="T4" fmla="*/ 0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495" y="144"/>
                  </a:moveTo>
                  <a:lnTo>
                    <a:pt x="495"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35" name="Rectangle 8">
              <a:extLst>
                <a:ext uri="{FF2B5EF4-FFF2-40B4-BE49-F238E27FC236}">
                  <a16:creationId xmlns:a16="http://schemas.microsoft.com/office/drawing/2014/main" id="{75EF8FBF-D34C-4DF6-A15C-FC8630657E91}"/>
                </a:ext>
              </a:extLst>
            </p:cNvPr>
            <p:cNvSpPr>
              <a:spLocks noChangeArrowheads="1"/>
            </p:cNvSpPr>
            <p:nvPr/>
          </p:nvSpPr>
          <p:spPr bwMode="auto">
            <a:xfrm>
              <a:off x="4708525" y="1790700"/>
              <a:ext cx="12985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of Arthritis and</a:t>
              </a:r>
            </a:p>
            <a:p>
              <a:pPr algn="ctr"/>
              <a:r>
                <a:rPr lang="en-US" altLang="en-US" sz="1000" b="1">
                  <a:solidFill>
                    <a:schemeClr val="accent1"/>
                  </a:solidFill>
                </a:rPr>
                <a:t>Musculoskeletal</a:t>
              </a:r>
            </a:p>
            <a:p>
              <a:pPr algn="ctr"/>
              <a:r>
                <a:rPr lang="en-US" altLang="en-US" sz="1000" b="1">
                  <a:solidFill>
                    <a:schemeClr val="accent1"/>
                  </a:solidFill>
                </a:rPr>
                <a:t>and Skin Diseases</a:t>
              </a:r>
            </a:p>
          </p:txBody>
        </p:sp>
        <p:sp>
          <p:nvSpPr>
            <p:cNvPr id="136" name="Freeform 9">
              <a:extLst>
                <a:ext uri="{FF2B5EF4-FFF2-40B4-BE49-F238E27FC236}">
                  <a16:creationId xmlns:a16="http://schemas.microsoft.com/office/drawing/2014/main" id="{EABBD79A-72A8-45BC-8D05-8CF33B342129}"/>
                </a:ext>
              </a:extLst>
            </p:cNvPr>
            <p:cNvSpPr>
              <a:spLocks/>
            </p:cNvSpPr>
            <p:nvPr/>
          </p:nvSpPr>
          <p:spPr bwMode="auto">
            <a:xfrm>
              <a:off x="5257800" y="15494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37" name="Rectangle 10">
              <a:extLst>
                <a:ext uri="{FF2B5EF4-FFF2-40B4-BE49-F238E27FC236}">
                  <a16:creationId xmlns:a16="http://schemas.microsoft.com/office/drawing/2014/main" id="{E3C15743-4F18-4752-A8DF-D3D31B6D92B9}"/>
                </a:ext>
              </a:extLst>
            </p:cNvPr>
            <p:cNvSpPr>
              <a:spLocks noChangeArrowheads="1"/>
            </p:cNvSpPr>
            <p:nvPr/>
          </p:nvSpPr>
          <p:spPr bwMode="auto">
            <a:xfrm>
              <a:off x="6194425" y="17907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Cancer</a:t>
              </a:r>
            </a:p>
            <a:p>
              <a:pPr algn="ctr"/>
              <a:r>
                <a:rPr lang="en-US" altLang="en-US" sz="1000" b="1">
                  <a:solidFill>
                    <a:schemeClr val="accent1"/>
                  </a:solidFill>
                </a:rPr>
                <a:t>Institute</a:t>
              </a:r>
            </a:p>
          </p:txBody>
        </p:sp>
        <p:sp>
          <p:nvSpPr>
            <p:cNvPr id="138" name="Freeform 11">
              <a:extLst>
                <a:ext uri="{FF2B5EF4-FFF2-40B4-BE49-F238E27FC236}">
                  <a16:creationId xmlns:a16="http://schemas.microsoft.com/office/drawing/2014/main" id="{8BB50E76-1F31-4930-A1A7-DED39447C79F}"/>
                </a:ext>
              </a:extLst>
            </p:cNvPr>
            <p:cNvSpPr>
              <a:spLocks/>
            </p:cNvSpPr>
            <p:nvPr/>
          </p:nvSpPr>
          <p:spPr bwMode="auto">
            <a:xfrm>
              <a:off x="3765550" y="2616200"/>
              <a:ext cx="808038" cy="230188"/>
            </a:xfrm>
            <a:custGeom>
              <a:avLst/>
              <a:gdLst>
                <a:gd name="T0" fmla="*/ 0 w 509"/>
                <a:gd name="T1" fmla="*/ 2147483646 h 145"/>
                <a:gd name="T2" fmla="*/ 0 w 509"/>
                <a:gd name="T3" fmla="*/ 0 h 145"/>
                <a:gd name="T4" fmla="*/ 2147483646 w 509"/>
                <a:gd name="T5" fmla="*/ 0 h 145"/>
                <a:gd name="T6" fmla="*/ 0 60000 65536"/>
                <a:gd name="T7" fmla="*/ 0 60000 65536"/>
                <a:gd name="T8" fmla="*/ 0 60000 65536"/>
              </a:gdLst>
              <a:ahLst/>
              <a:cxnLst>
                <a:cxn ang="T6">
                  <a:pos x="T0" y="T1"/>
                </a:cxn>
                <a:cxn ang="T7">
                  <a:pos x="T2" y="T3"/>
                </a:cxn>
                <a:cxn ang="T8">
                  <a:pos x="T4" y="T5"/>
                </a:cxn>
              </a:cxnLst>
              <a:rect l="0" t="0" r="r" b="b"/>
              <a:pathLst>
                <a:path w="509" h="145">
                  <a:moveTo>
                    <a:pt x="0" y="144"/>
                  </a:moveTo>
                  <a:lnTo>
                    <a:pt x="0" y="0"/>
                  </a:lnTo>
                  <a:lnTo>
                    <a:pt x="50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39" name="Rectangle 12">
              <a:extLst>
                <a:ext uri="{FF2B5EF4-FFF2-40B4-BE49-F238E27FC236}">
                  <a16:creationId xmlns:a16="http://schemas.microsoft.com/office/drawing/2014/main" id="{0D050523-4468-43CF-BD37-C117BB7F7D7F}"/>
                </a:ext>
              </a:extLst>
            </p:cNvPr>
            <p:cNvSpPr>
              <a:spLocks noChangeArrowheads="1"/>
            </p:cNvSpPr>
            <p:nvPr/>
          </p:nvSpPr>
          <p:spPr bwMode="auto">
            <a:xfrm>
              <a:off x="3098800" y="2857500"/>
              <a:ext cx="1333500" cy="660400"/>
            </a:xfrm>
            <a:prstGeom prst="rect">
              <a:avLst/>
            </a:prstGeom>
            <a:ln w="38100">
              <a:solidFill>
                <a:srgbClr val="3B3B3B"/>
              </a:solidFill>
              <a:headEnd/>
              <a:tailEnd/>
            </a:ln>
          </p:spPr>
          <p:style>
            <a:lnRef idx="2">
              <a:schemeClr val="accent5"/>
            </a:lnRef>
            <a:fillRef idx="1">
              <a:schemeClr val="lt1"/>
            </a:fillRef>
            <a:effectRef idx="0">
              <a:schemeClr val="accent5"/>
            </a:effectRef>
            <a:fontRef idx="minor">
              <a:schemeClr val="dk1"/>
            </a:fontRef>
          </p:style>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of Diabetes and</a:t>
              </a:r>
            </a:p>
            <a:p>
              <a:pPr algn="ctr"/>
              <a:r>
                <a:rPr lang="en-US" altLang="en-US" sz="1000" b="1">
                  <a:solidFill>
                    <a:schemeClr val="accent1"/>
                  </a:solidFill>
                </a:rPr>
                <a:t>Digestive and</a:t>
              </a:r>
            </a:p>
            <a:p>
              <a:pPr algn="ctr"/>
              <a:r>
                <a:rPr lang="en-US" altLang="en-US" sz="1000" b="1">
                  <a:solidFill>
                    <a:schemeClr val="accent1"/>
                  </a:solidFill>
                </a:rPr>
                <a:t>Kidney Diseases</a:t>
              </a:r>
            </a:p>
          </p:txBody>
        </p:sp>
        <p:sp>
          <p:nvSpPr>
            <p:cNvPr id="140" name="Freeform 13">
              <a:extLst>
                <a:ext uri="{FF2B5EF4-FFF2-40B4-BE49-F238E27FC236}">
                  <a16:creationId xmlns:a16="http://schemas.microsoft.com/office/drawing/2014/main" id="{707B7AD4-B75E-4F24-B1BE-1D9001D1B8A4}"/>
                </a:ext>
              </a:extLst>
            </p:cNvPr>
            <p:cNvSpPr>
              <a:spLocks/>
            </p:cNvSpPr>
            <p:nvPr/>
          </p:nvSpPr>
          <p:spPr bwMode="auto">
            <a:xfrm>
              <a:off x="2279650" y="2616200"/>
              <a:ext cx="1608138" cy="230188"/>
            </a:xfrm>
            <a:custGeom>
              <a:avLst/>
              <a:gdLst>
                <a:gd name="T0" fmla="*/ 0 w 1013"/>
                <a:gd name="T1" fmla="*/ 2147483646 h 145"/>
                <a:gd name="T2" fmla="*/ 0 w 1013"/>
                <a:gd name="T3" fmla="*/ 0 h 145"/>
                <a:gd name="T4" fmla="*/ 2147483646 w 1013"/>
                <a:gd name="T5" fmla="*/ 0 h 145"/>
                <a:gd name="T6" fmla="*/ 0 60000 65536"/>
                <a:gd name="T7" fmla="*/ 0 60000 65536"/>
                <a:gd name="T8" fmla="*/ 0 60000 65536"/>
              </a:gdLst>
              <a:ahLst/>
              <a:cxnLst>
                <a:cxn ang="T6">
                  <a:pos x="T0" y="T1"/>
                </a:cxn>
                <a:cxn ang="T7">
                  <a:pos x="T2" y="T3"/>
                </a:cxn>
                <a:cxn ang="T8">
                  <a:pos x="T4" y="T5"/>
                </a:cxn>
              </a:cxnLst>
              <a:rect l="0" t="0" r="r" b="b"/>
              <a:pathLst>
                <a:path w="1013" h="145">
                  <a:moveTo>
                    <a:pt x="0" y="144"/>
                  </a:moveTo>
                  <a:lnTo>
                    <a:pt x="0" y="0"/>
                  </a:lnTo>
                  <a:lnTo>
                    <a:pt x="1012"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41" name="Rectangle 14">
              <a:extLst>
                <a:ext uri="{FF2B5EF4-FFF2-40B4-BE49-F238E27FC236}">
                  <a16:creationId xmlns:a16="http://schemas.microsoft.com/office/drawing/2014/main" id="{D4F2BBED-57AB-48A8-9B55-CDCFED2BD58D}"/>
                </a:ext>
              </a:extLst>
            </p:cNvPr>
            <p:cNvSpPr>
              <a:spLocks noChangeArrowheads="1"/>
            </p:cNvSpPr>
            <p:nvPr/>
          </p:nvSpPr>
          <p:spPr bwMode="auto">
            <a:xfrm>
              <a:off x="1651000" y="2857500"/>
              <a:ext cx="1258888"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of Dental and</a:t>
              </a:r>
            </a:p>
            <a:p>
              <a:pPr algn="ctr"/>
              <a:r>
                <a:rPr lang="en-US" altLang="en-US" sz="1000" b="1">
                  <a:solidFill>
                    <a:schemeClr val="accent1"/>
                  </a:solidFill>
                </a:rPr>
                <a:t>Craniofacial</a:t>
              </a:r>
            </a:p>
            <a:p>
              <a:pPr algn="ctr"/>
              <a:r>
                <a:rPr lang="en-US" altLang="en-US" sz="1000" b="1">
                  <a:solidFill>
                    <a:schemeClr val="accent1"/>
                  </a:solidFill>
                </a:rPr>
                <a:t>Research</a:t>
              </a:r>
            </a:p>
          </p:txBody>
        </p:sp>
        <p:sp>
          <p:nvSpPr>
            <p:cNvPr id="142" name="Freeform 15">
              <a:extLst>
                <a:ext uri="{FF2B5EF4-FFF2-40B4-BE49-F238E27FC236}">
                  <a16:creationId xmlns:a16="http://schemas.microsoft.com/office/drawing/2014/main" id="{F8D22141-093F-4A9C-AC61-9C5B2AD603EB}"/>
                </a:ext>
              </a:extLst>
            </p:cNvPr>
            <p:cNvSpPr>
              <a:spLocks/>
            </p:cNvSpPr>
            <p:nvPr/>
          </p:nvSpPr>
          <p:spPr bwMode="auto">
            <a:xfrm>
              <a:off x="4572000" y="2616200"/>
              <a:ext cx="787400" cy="230188"/>
            </a:xfrm>
            <a:custGeom>
              <a:avLst/>
              <a:gdLst>
                <a:gd name="T0" fmla="*/ 2147483646 w 496"/>
                <a:gd name="T1" fmla="*/ 2147483646 h 145"/>
                <a:gd name="T2" fmla="*/ 2147483646 w 496"/>
                <a:gd name="T3" fmla="*/ 0 h 145"/>
                <a:gd name="T4" fmla="*/ 0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495" y="144"/>
                  </a:moveTo>
                  <a:lnTo>
                    <a:pt x="495"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43" name="Rectangle 16">
              <a:extLst>
                <a:ext uri="{FF2B5EF4-FFF2-40B4-BE49-F238E27FC236}">
                  <a16:creationId xmlns:a16="http://schemas.microsoft.com/office/drawing/2014/main" id="{C5ED9FBA-6E1D-4D22-86BA-C9FA7DC21384}"/>
                </a:ext>
              </a:extLst>
            </p:cNvPr>
            <p:cNvSpPr>
              <a:spLocks noChangeArrowheads="1"/>
            </p:cNvSpPr>
            <p:nvPr/>
          </p:nvSpPr>
          <p:spPr bwMode="auto">
            <a:xfrm>
              <a:off x="4708525" y="2857500"/>
              <a:ext cx="1298575" cy="660400"/>
            </a:xfrm>
            <a:prstGeom prst="rect">
              <a:avLst/>
            </a:prstGeom>
            <a:ln w="38100">
              <a:solidFill>
                <a:srgbClr val="3B3B3B"/>
              </a:solidFill>
              <a:headEnd/>
              <a:tailEnd/>
            </a:ln>
          </p:spPr>
          <p:style>
            <a:lnRef idx="2">
              <a:schemeClr val="accent5"/>
            </a:lnRef>
            <a:fillRef idx="1">
              <a:schemeClr val="lt1"/>
            </a:fillRef>
            <a:effectRef idx="0">
              <a:schemeClr val="accent5"/>
            </a:effectRef>
            <a:fontRef idx="minor">
              <a:schemeClr val="dk1"/>
            </a:fontRef>
          </p:style>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on Drug Abuse</a:t>
              </a:r>
            </a:p>
          </p:txBody>
        </p:sp>
        <p:sp>
          <p:nvSpPr>
            <p:cNvPr id="144" name="Freeform 17">
              <a:extLst>
                <a:ext uri="{FF2B5EF4-FFF2-40B4-BE49-F238E27FC236}">
                  <a16:creationId xmlns:a16="http://schemas.microsoft.com/office/drawing/2014/main" id="{344981F9-A058-4994-AA64-72191B748FB6}"/>
                </a:ext>
              </a:extLst>
            </p:cNvPr>
            <p:cNvSpPr>
              <a:spLocks/>
            </p:cNvSpPr>
            <p:nvPr/>
          </p:nvSpPr>
          <p:spPr bwMode="auto">
            <a:xfrm>
              <a:off x="5257800" y="26162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45" name="Rectangle 18">
              <a:extLst>
                <a:ext uri="{FF2B5EF4-FFF2-40B4-BE49-F238E27FC236}">
                  <a16:creationId xmlns:a16="http://schemas.microsoft.com/office/drawing/2014/main" id="{3431A4A9-F6E9-4DD4-9916-04E963BEADA0}"/>
                </a:ext>
              </a:extLst>
            </p:cNvPr>
            <p:cNvSpPr>
              <a:spLocks noChangeArrowheads="1"/>
            </p:cNvSpPr>
            <p:nvPr/>
          </p:nvSpPr>
          <p:spPr bwMode="auto">
            <a:xfrm>
              <a:off x="6194425" y="28575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of Environmental </a:t>
              </a:r>
            </a:p>
            <a:p>
              <a:pPr algn="ctr"/>
              <a:r>
                <a:rPr lang="en-US" altLang="en-US" sz="1000" b="1">
                  <a:solidFill>
                    <a:schemeClr val="accent1"/>
                  </a:solidFill>
                </a:rPr>
                <a:t>Health Sciences</a:t>
              </a:r>
            </a:p>
            <a:p>
              <a:pPr algn="ctr"/>
              <a:endParaRPr lang="en-US" altLang="en-US" sz="1000" b="1">
                <a:solidFill>
                  <a:schemeClr val="accent1"/>
                </a:solidFill>
              </a:endParaRPr>
            </a:p>
          </p:txBody>
        </p:sp>
        <p:sp>
          <p:nvSpPr>
            <p:cNvPr id="146" name="Freeform 19">
              <a:extLst>
                <a:ext uri="{FF2B5EF4-FFF2-40B4-BE49-F238E27FC236}">
                  <a16:creationId xmlns:a16="http://schemas.microsoft.com/office/drawing/2014/main" id="{5825733E-3CF3-4529-A321-FC3D3BB33446}"/>
                </a:ext>
              </a:extLst>
            </p:cNvPr>
            <p:cNvSpPr>
              <a:spLocks/>
            </p:cNvSpPr>
            <p:nvPr/>
          </p:nvSpPr>
          <p:spPr bwMode="auto">
            <a:xfrm>
              <a:off x="795338" y="1549400"/>
              <a:ext cx="1606550" cy="230188"/>
            </a:xfrm>
            <a:custGeom>
              <a:avLst/>
              <a:gdLst>
                <a:gd name="T0" fmla="*/ 0 w 1012"/>
                <a:gd name="T1" fmla="*/ 2147483646 h 145"/>
                <a:gd name="T2" fmla="*/ 0 w 1012"/>
                <a:gd name="T3" fmla="*/ 0 h 145"/>
                <a:gd name="T4" fmla="*/ 2147483646 w 1012"/>
                <a:gd name="T5" fmla="*/ 0 h 145"/>
                <a:gd name="T6" fmla="*/ 0 60000 65536"/>
                <a:gd name="T7" fmla="*/ 0 60000 65536"/>
                <a:gd name="T8" fmla="*/ 0 60000 65536"/>
              </a:gdLst>
              <a:ahLst/>
              <a:cxnLst>
                <a:cxn ang="T6">
                  <a:pos x="T0" y="T1"/>
                </a:cxn>
                <a:cxn ang="T7">
                  <a:pos x="T2" y="T3"/>
                </a:cxn>
                <a:cxn ang="T8">
                  <a:pos x="T4" y="T5"/>
                </a:cxn>
              </a:cxnLst>
              <a:rect l="0" t="0" r="r" b="b"/>
              <a:pathLst>
                <a:path w="1012" h="145">
                  <a:moveTo>
                    <a:pt x="0" y="144"/>
                  </a:moveTo>
                  <a:lnTo>
                    <a:pt x="0" y="0"/>
                  </a:lnTo>
                  <a:lnTo>
                    <a:pt x="1011"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47" name="Rectangle 20">
              <a:extLst>
                <a:ext uri="{FF2B5EF4-FFF2-40B4-BE49-F238E27FC236}">
                  <a16:creationId xmlns:a16="http://schemas.microsoft.com/office/drawing/2014/main" id="{48DD8EEC-FE17-4345-A86F-CF94B970B782}"/>
                </a:ext>
              </a:extLst>
            </p:cNvPr>
            <p:cNvSpPr>
              <a:spLocks noChangeArrowheads="1"/>
            </p:cNvSpPr>
            <p:nvPr/>
          </p:nvSpPr>
          <p:spPr bwMode="auto">
            <a:xfrm>
              <a:off x="165100" y="1790700"/>
              <a:ext cx="1258888"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on Aging</a:t>
              </a:r>
            </a:p>
          </p:txBody>
        </p:sp>
        <p:sp>
          <p:nvSpPr>
            <p:cNvPr id="148" name="Freeform 21">
              <a:extLst>
                <a:ext uri="{FF2B5EF4-FFF2-40B4-BE49-F238E27FC236}">
                  <a16:creationId xmlns:a16="http://schemas.microsoft.com/office/drawing/2014/main" id="{68ABB549-0285-460C-A7D7-B65B17336BFB}"/>
                </a:ext>
              </a:extLst>
            </p:cNvPr>
            <p:cNvSpPr>
              <a:spLocks/>
            </p:cNvSpPr>
            <p:nvPr/>
          </p:nvSpPr>
          <p:spPr bwMode="auto">
            <a:xfrm>
              <a:off x="6705600" y="15494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49" name="Rectangle 22">
              <a:extLst>
                <a:ext uri="{FF2B5EF4-FFF2-40B4-BE49-F238E27FC236}">
                  <a16:creationId xmlns:a16="http://schemas.microsoft.com/office/drawing/2014/main" id="{10003878-E840-43C6-A265-BF29DECBB8FD}"/>
                </a:ext>
              </a:extLst>
            </p:cNvPr>
            <p:cNvSpPr>
              <a:spLocks noChangeArrowheads="1"/>
            </p:cNvSpPr>
            <p:nvPr/>
          </p:nvSpPr>
          <p:spPr bwMode="auto">
            <a:xfrm>
              <a:off x="7642225" y="17907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of Child Health</a:t>
              </a:r>
            </a:p>
            <a:p>
              <a:pPr algn="ctr"/>
              <a:r>
                <a:rPr lang="en-US" altLang="en-US" sz="1000" b="1">
                  <a:solidFill>
                    <a:schemeClr val="accent1"/>
                  </a:solidFill>
                </a:rPr>
                <a:t>and Human</a:t>
              </a:r>
            </a:p>
            <a:p>
              <a:pPr algn="ctr"/>
              <a:r>
                <a:rPr lang="en-US" altLang="en-US" sz="1000" b="1">
                  <a:solidFill>
                    <a:schemeClr val="accent1"/>
                  </a:solidFill>
                </a:rPr>
                <a:t>Development</a:t>
              </a:r>
            </a:p>
          </p:txBody>
        </p:sp>
        <p:sp>
          <p:nvSpPr>
            <p:cNvPr id="150" name="Freeform 23">
              <a:extLst>
                <a:ext uri="{FF2B5EF4-FFF2-40B4-BE49-F238E27FC236}">
                  <a16:creationId xmlns:a16="http://schemas.microsoft.com/office/drawing/2014/main" id="{A079A440-D67B-4138-8764-03208E15059C}"/>
                </a:ext>
              </a:extLst>
            </p:cNvPr>
            <p:cNvSpPr>
              <a:spLocks/>
            </p:cNvSpPr>
            <p:nvPr/>
          </p:nvSpPr>
          <p:spPr bwMode="auto">
            <a:xfrm>
              <a:off x="806450" y="2616200"/>
              <a:ext cx="1633538" cy="230188"/>
            </a:xfrm>
            <a:custGeom>
              <a:avLst/>
              <a:gdLst>
                <a:gd name="T0" fmla="*/ 0 w 1029"/>
                <a:gd name="T1" fmla="*/ 2147483646 h 145"/>
                <a:gd name="T2" fmla="*/ 0 w 1029"/>
                <a:gd name="T3" fmla="*/ 0 h 145"/>
                <a:gd name="T4" fmla="*/ 2147483646 w 1029"/>
                <a:gd name="T5" fmla="*/ 0 h 145"/>
                <a:gd name="T6" fmla="*/ 0 60000 65536"/>
                <a:gd name="T7" fmla="*/ 0 60000 65536"/>
                <a:gd name="T8" fmla="*/ 0 60000 65536"/>
              </a:gdLst>
              <a:ahLst/>
              <a:cxnLst>
                <a:cxn ang="T6">
                  <a:pos x="T0" y="T1"/>
                </a:cxn>
                <a:cxn ang="T7">
                  <a:pos x="T2" y="T3"/>
                </a:cxn>
                <a:cxn ang="T8">
                  <a:pos x="T4" y="T5"/>
                </a:cxn>
              </a:cxnLst>
              <a:rect l="0" t="0" r="r" b="b"/>
              <a:pathLst>
                <a:path w="1029" h="145">
                  <a:moveTo>
                    <a:pt x="0" y="144"/>
                  </a:moveTo>
                  <a:lnTo>
                    <a:pt x="0" y="0"/>
                  </a:lnTo>
                  <a:lnTo>
                    <a:pt x="102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51" name="Rectangle 24">
              <a:extLst>
                <a:ext uri="{FF2B5EF4-FFF2-40B4-BE49-F238E27FC236}">
                  <a16:creationId xmlns:a16="http://schemas.microsoft.com/office/drawing/2014/main" id="{C46CE5F7-5BE5-438E-95B6-D2FD6451EA04}"/>
                </a:ext>
              </a:extLst>
            </p:cNvPr>
            <p:cNvSpPr>
              <a:spLocks noChangeArrowheads="1"/>
            </p:cNvSpPr>
            <p:nvPr/>
          </p:nvSpPr>
          <p:spPr bwMode="auto">
            <a:xfrm>
              <a:off x="165100" y="2857500"/>
              <a:ext cx="1281113"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 on</a:t>
              </a:r>
            </a:p>
            <a:p>
              <a:pPr algn="ctr"/>
              <a:r>
                <a:rPr lang="en-US" altLang="en-US" sz="1000" b="1">
                  <a:solidFill>
                    <a:schemeClr val="accent1"/>
                  </a:solidFill>
                </a:rPr>
                <a:t>Deafness and Other</a:t>
              </a:r>
            </a:p>
            <a:p>
              <a:pPr algn="ctr"/>
              <a:r>
                <a:rPr lang="en-US" altLang="en-US" sz="1000" b="1">
                  <a:solidFill>
                    <a:schemeClr val="accent1"/>
                  </a:solidFill>
                </a:rPr>
                <a:t>Communication</a:t>
              </a:r>
            </a:p>
            <a:p>
              <a:pPr algn="ctr"/>
              <a:r>
                <a:rPr lang="en-US" altLang="en-US" sz="1000" b="1">
                  <a:solidFill>
                    <a:schemeClr val="accent1"/>
                  </a:solidFill>
                </a:rPr>
                <a:t>Disorders</a:t>
              </a:r>
            </a:p>
          </p:txBody>
        </p:sp>
        <p:sp>
          <p:nvSpPr>
            <p:cNvPr id="152" name="Freeform 25">
              <a:extLst>
                <a:ext uri="{FF2B5EF4-FFF2-40B4-BE49-F238E27FC236}">
                  <a16:creationId xmlns:a16="http://schemas.microsoft.com/office/drawing/2014/main" id="{86CFD260-2EA0-4E22-8601-9A154748F877}"/>
                </a:ext>
              </a:extLst>
            </p:cNvPr>
            <p:cNvSpPr>
              <a:spLocks/>
            </p:cNvSpPr>
            <p:nvPr/>
          </p:nvSpPr>
          <p:spPr bwMode="auto">
            <a:xfrm>
              <a:off x="6781800" y="2616200"/>
              <a:ext cx="1514475" cy="230188"/>
            </a:xfrm>
            <a:custGeom>
              <a:avLst/>
              <a:gdLst>
                <a:gd name="T0" fmla="*/ 2147483646 w 954"/>
                <a:gd name="T1" fmla="*/ 2147483646 h 145"/>
                <a:gd name="T2" fmla="*/ 2147483646 w 954"/>
                <a:gd name="T3" fmla="*/ 0 h 145"/>
                <a:gd name="T4" fmla="*/ 0 w 954"/>
                <a:gd name="T5" fmla="*/ 0 h 145"/>
                <a:gd name="T6" fmla="*/ 0 60000 65536"/>
                <a:gd name="T7" fmla="*/ 0 60000 65536"/>
                <a:gd name="T8" fmla="*/ 0 60000 65536"/>
              </a:gdLst>
              <a:ahLst/>
              <a:cxnLst>
                <a:cxn ang="T6">
                  <a:pos x="T0" y="T1"/>
                </a:cxn>
                <a:cxn ang="T7">
                  <a:pos x="T2" y="T3"/>
                </a:cxn>
                <a:cxn ang="T8">
                  <a:pos x="T4" y="T5"/>
                </a:cxn>
              </a:cxnLst>
              <a:rect l="0" t="0" r="r" b="b"/>
              <a:pathLst>
                <a:path w="954" h="145">
                  <a:moveTo>
                    <a:pt x="953" y="144"/>
                  </a:moveTo>
                  <a:lnTo>
                    <a:pt x="953"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53" name="Rectangle 26">
              <a:extLst>
                <a:ext uri="{FF2B5EF4-FFF2-40B4-BE49-F238E27FC236}">
                  <a16:creationId xmlns:a16="http://schemas.microsoft.com/office/drawing/2014/main" id="{F7889BBD-65B8-430A-8A0C-D206ED7A64BE}"/>
                </a:ext>
              </a:extLst>
            </p:cNvPr>
            <p:cNvSpPr>
              <a:spLocks noChangeArrowheads="1"/>
            </p:cNvSpPr>
            <p:nvPr/>
          </p:nvSpPr>
          <p:spPr bwMode="auto">
            <a:xfrm>
              <a:off x="7686675" y="2857500"/>
              <a:ext cx="121602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Eye</a:t>
              </a:r>
            </a:p>
            <a:p>
              <a:pPr algn="ctr"/>
              <a:r>
                <a:rPr lang="en-US" altLang="en-US" sz="1000" b="1">
                  <a:solidFill>
                    <a:schemeClr val="accent1"/>
                  </a:solidFill>
                </a:rPr>
                <a:t>Institute</a:t>
              </a:r>
            </a:p>
          </p:txBody>
        </p:sp>
        <p:sp>
          <p:nvSpPr>
            <p:cNvPr id="154" name="Freeform 27">
              <a:extLst>
                <a:ext uri="{FF2B5EF4-FFF2-40B4-BE49-F238E27FC236}">
                  <a16:creationId xmlns:a16="http://schemas.microsoft.com/office/drawing/2014/main" id="{37FC5D6B-2802-4136-B20C-6BB603C44F46}"/>
                </a:ext>
              </a:extLst>
            </p:cNvPr>
            <p:cNvSpPr>
              <a:spLocks/>
            </p:cNvSpPr>
            <p:nvPr/>
          </p:nvSpPr>
          <p:spPr bwMode="auto">
            <a:xfrm>
              <a:off x="3786188" y="3683000"/>
              <a:ext cx="787400" cy="230188"/>
            </a:xfrm>
            <a:custGeom>
              <a:avLst/>
              <a:gdLst>
                <a:gd name="T0" fmla="*/ 0 w 496"/>
                <a:gd name="T1" fmla="*/ 2147483646 h 145"/>
                <a:gd name="T2" fmla="*/ 0 w 496"/>
                <a:gd name="T3" fmla="*/ 0 h 145"/>
                <a:gd name="T4" fmla="*/ 2147483646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0" y="144"/>
                  </a:moveTo>
                  <a:lnTo>
                    <a:pt x="0" y="0"/>
                  </a:lnTo>
                  <a:lnTo>
                    <a:pt x="495"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55" name="Rectangle 28">
              <a:extLst>
                <a:ext uri="{FF2B5EF4-FFF2-40B4-BE49-F238E27FC236}">
                  <a16:creationId xmlns:a16="http://schemas.microsoft.com/office/drawing/2014/main" id="{DACACF56-E24F-4F89-87BB-4A1C034F3FBA}"/>
                </a:ext>
              </a:extLst>
            </p:cNvPr>
            <p:cNvSpPr>
              <a:spLocks noChangeArrowheads="1"/>
            </p:cNvSpPr>
            <p:nvPr/>
          </p:nvSpPr>
          <p:spPr bwMode="auto">
            <a:xfrm>
              <a:off x="3136900" y="3924300"/>
              <a:ext cx="12985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Human</a:t>
              </a:r>
            </a:p>
            <a:p>
              <a:pPr algn="ctr"/>
              <a:r>
                <a:rPr lang="en-US" altLang="en-US" sz="1000" b="1">
                  <a:solidFill>
                    <a:schemeClr val="accent1"/>
                  </a:solidFill>
                </a:rPr>
                <a:t>Genome Research</a:t>
              </a:r>
            </a:p>
            <a:p>
              <a:pPr algn="ctr"/>
              <a:r>
                <a:rPr lang="en-US" altLang="en-US" sz="1000" b="1">
                  <a:solidFill>
                    <a:schemeClr val="accent1"/>
                  </a:solidFill>
                </a:rPr>
                <a:t>Institute</a:t>
              </a:r>
            </a:p>
          </p:txBody>
        </p:sp>
        <p:sp>
          <p:nvSpPr>
            <p:cNvPr id="156" name="Freeform 29">
              <a:extLst>
                <a:ext uri="{FF2B5EF4-FFF2-40B4-BE49-F238E27FC236}">
                  <a16:creationId xmlns:a16="http://schemas.microsoft.com/office/drawing/2014/main" id="{C1180E03-FDA2-41B9-A025-3557AA65E297}"/>
                </a:ext>
              </a:extLst>
            </p:cNvPr>
            <p:cNvSpPr>
              <a:spLocks/>
            </p:cNvSpPr>
            <p:nvPr/>
          </p:nvSpPr>
          <p:spPr bwMode="auto">
            <a:xfrm>
              <a:off x="2254250" y="3683000"/>
              <a:ext cx="1633538" cy="230188"/>
            </a:xfrm>
            <a:custGeom>
              <a:avLst/>
              <a:gdLst>
                <a:gd name="T0" fmla="*/ 0 w 1029"/>
                <a:gd name="T1" fmla="*/ 2147483646 h 145"/>
                <a:gd name="T2" fmla="*/ 0 w 1029"/>
                <a:gd name="T3" fmla="*/ 0 h 145"/>
                <a:gd name="T4" fmla="*/ 2147483646 w 1029"/>
                <a:gd name="T5" fmla="*/ 0 h 145"/>
                <a:gd name="T6" fmla="*/ 0 60000 65536"/>
                <a:gd name="T7" fmla="*/ 0 60000 65536"/>
                <a:gd name="T8" fmla="*/ 0 60000 65536"/>
              </a:gdLst>
              <a:ahLst/>
              <a:cxnLst>
                <a:cxn ang="T6">
                  <a:pos x="T0" y="T1"/>
                </a:cxn>
                <a:cxn ang="T7">
                  <a:pos x="T2" y="T3"/>
                </a:cxn>
                <a:cxn ang="T8">
                  <a:pos x="T4" y="T5"/>
                </a:cxn>
              </a:cxnLst>
              <a:rect l="0" t="0" r="r" b="b"/>
              <a:pathLst>
                <a:path w="1029" h="145">
                  <a:moveTo>
                    <a:pt x="0" y="144"/>
                  </a:moveTo>
                  <a:lnTo>
                    <a:pt x="0" y="0"/>
                  </a:lnTo>
                  <a:lnTo>
                    <a:pt x="102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57" name="Rectangle 30">
              <a:extLst>
                <a:ext uri="{FF2B5EF4-FFF2-40B4-BE49-F238E27FC236}">
                  <a16:creationId xmlns:a16="http://schemas.microsoft.com/office/drawing/2014/main" id="{29C48D5D-3638-4E1E-BBF0-E17B7D5B9F61}"/>
                </a:ext>
              </a:extLst>
            </p:cNvPr>
            <p:cNvSpPr>
              <a:spLocks noChangeArrowheads="1"/>
            </p:cNvSpPr>
            <p:nvPr/>
          </p:nvSpPr>
          <p:spPr bwMode="auto">
            <a:xfrm>
              <a:off x="1612900" y="3924300"/>
              <a:ext cx="1279525" cy="660400"/>
            </a:xfrm>
            <a:prstGeom prst="rect">
              <a:avLst/>
            </a:prstGeom>
            <a:ln w="38100">
              <a:solidFill>
                <a:srgbClr val="3B3B3B"/>
              </a:solidFill>
              <a:headEnd/>
              <a:tailEnd/>
            </a:ln>
          </p:spPr>
          <p:style>
            <a:lnRef idx="2">
              <a:schemeClr val="accent5"/>
            </a:lnRef>
            <a:fillRef idx="1">
              <a:schemeClr val="lt1"/>
            </a:fillRef>
            <a:effectRef idx="0">
              <a:schemeClr val="accent5"/>
            </a:effectRef>
            <a:fontRef idx="minor">
              <a:schemeClr val="dk1"/>
            </a:fontRef>
          </p:style>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Heart,</a:t>
              </a:r>
            </a:p>
            <a:p>
              <a:pPr algn="ctr"/>
              <a:r>
                <a:rPr lang="en-US" altLang="en-US" sz="1000" b="1">
                  <a:solidFill>
                    <a:schemeClr val="accent1"/>
                  </a:solidFill>
                </a:rPr>
                <a:t>Lung, and Blood</a:t>
              </a:r>
            </a:p>
            <a:p>
              <a:pPr algn="ctr"/>
              <a:r>
                <a:rPr lang="en-US" altLang="en-US" sz="1000" b="1">
                  <a:solidFill>
                    <a:schemeClr val="accent1"/>
                  </a:solidFill>
                </a:rPr>
                <a:t>Institute</a:t>
              </a:r>
            </a:p>
          </p:txBody>
        </p:sp>
        <p:sp>
          <p:nvSpPr>
            <p:cNvPr id="158" name="Freeform 31">
              <a:extLst>
                <a:ext uri="{FF2B5EF4-FFF2-40B4-BE49-F238E27FC236}">
                  <a16:creationId xmlns:a16="http://schemas.microsoft.com/office/drawing/2014/main" id="{3BA991DF-59D8-4422-BDF3-3664E26D4814}"/>
                </a:ext>
              </a:extLst>
            </p:cNvPr>
            <p:cNvSpPr>
              <a:spLocks/>
            </p:cNvSpPr>
            <p:nvPr/>
          </p:nvSpPr>
          <p:spPr bwMode="auto">
            <a:xfrm>
              <a:off x="4572000" y="3683000"/>
              <a:ext cx="787400" cy="230188"/>
            </a:xfrm>
            <a:custGeom>
              <a:avLst/>
              <a:gdLst>
                <a:gd name="T0" fmla="*/ 2147483646 w 496"/>
                <a:gd name="T1" fmla="*/ 2147483646 h 145"/>
                <a:gd name="T2" fmla="*/ 2147483646 w 496"/>
                <a:gd name="T3" fmla="*/ 0 h 145"/>
                <a:gd name="T4" fmla="*/ 0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495" y="144"/>
                  </a:moveTo>
                  <a:lnTo>
                    <a:pt x="495"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59" name="Rectangle 32">
              <a:extLst>
                <a:ext uri="{FF2B5EF4-FFF2-40B4-BE49-F238E27FC236}">
                  <a16:creationId xmlns:a16="http://schemas.microsoft.com/office/drawing/2014/main" id="{1802FBA3-7534-4387-8E6B-355742B3DCE1}"/>
                </a:ext>
              </a:extLst>
            </p:cNvPr>
            <p:cNvSpPr>
              <a:spLocks noChangeArrowheads="1"/>
            </p:cNvSpPr>
            <p:nvPr/>
          </p:nvSpPr>
          <p:spPr bwMode="auto">
            <a:xfrm>
              <a:off x="4708128" y="3924333"/>
              <a:ext cx="1299203" cy="660400"/>
            </a:xfrm>
            <a:prstGeom prst="rect">
              <a:avLst/>
            </a:prstGeom>
            <a:ln w="38100">
              <a:solidFill>
                <a:srgbClr val="3B3B3B"/>
              </a:solidFill>
              <a:headEnd/>
              <a:tailEnd/>
            </a:ln>
          </p:spPr>
          <p:style>
            <a:lnRef idx="2">
              <a:schemeClr val="accent5"/>
            </a:lnRef>
            <a:fillRef idx="1">
              <a:schemeClr val="lt1"/>
            </a:fillRef>
            <a:effectRef idx="0">
              <a:schemeClr val="accent5"/>
            </a:effectRef>
            <a:fontRef idx="minor">
              <a:schemeClr val="dk1"/>
            </a:fontRef>
          </p:style>
          <p:txBody>
            <a:bodyPr wrap="none" lIns="90488" tIns="44450" rIns="90488" bIns="44450" anchor="ctr"/>
            <a:lstStyle/>
            <a:p>
              <a:pPr algn="ctr">
                <a:defRPr/>
              </a:pPr>
              <a:r>
                <a:rPr lang="en-US" altLang="en-US" sz="1000" b="1">
                  <a:solidFill>
                    <a:schemeClr val="accent1"/>
                  </a:solidFill>
                </a:rPr>
                <a:t>National Institute</a:t>
              </a:r>
            </a:p>
            <a:p>
              <a:pPr algn="ctr">
                <a:defRPr/>
              </a:pPr>
              <a:r>
                <a:rPr lang="en-US" altLang="en-US" sz="1000" b="1">
                  <a:solidFill>
                    <a:schemeClr val="accent1"/>
                  </a:solidFill>
                </a:rPr>
                <a:t>of Mental Health</a:t>
              </a:r>
            </a:p>
          </p:txBody>
        </p:sp>
        <p:sp>
          <p:nvSpPr>
            <p:cNvPr id="160" name="Freeform 33">
              <a:extLst>
                <a:ext uri="{FF2B5EF4-FFF2-40B4-BE49-F238E27FC236}">
                  <a16:creationId xmlns:a16="http://schemas.microsoft.com/office/drawing/2014/main" id="{6AAA741C-41B7-48ED-B5FE-21CFD251374E}"/>
                </a:ext>
              </a:extLst>
            </p:cNvPr>
            <p:cNvSpPr>
              <a:spLocks/>
            </p:cNvSpPr>
            <p:nvPr/>
          </p:nvSpPr>
          <p:spPr bwMode="auto">
            <a:xfrm>
              <a:off x="5257800" y="36830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61" name="Rectangle 34">
              <a:extLst>
                <a:ext uri="{FF2B5EF4-FFF2-40B4-BE49-F238E27FC236}">
                  <a16:creationId xmlns:a16="http://schemas.microsoft.com/office/drawing/2014/main" id="{DC08E06F-C4EE-4A01-B681-F98202510B21}"/>
                </a:ext>
              </a:extLst>
            </p:cNvPr>
            <p:cNvSpPr>
              <a:spLocks noChangeArrowheads="1"/>
            </p:cNvSpPr>
            <p:nvPr/>
          </p:nvSpPr>
          <p:spPr bwMode="auto">
            <a:xfrm>
              <a:off x="6194425" y="39243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of Neurological</a:t>
              </a:r>
            </a:p>
            <a:p>
              <a:pPr algn="ctr"/>
              <a:r>
                <a:rPr lang="en-US" altLang="en-US" sz="1000" b="1">
                  <a:solidFill>
                    <a:schemeClr val="accent1"/>
                  </a:solidFill>
                </a:rPr>
                <a:t>Disorders and</a:t>
              </a:r>
            </a:p>
            <a:p>
              <a:pPr algn="ctr"/>
              <a:r>
                <a:rPr lang="en-US" altLang="en-US" sz="1000" b="1">
                  <a:solidFill>
                    <a:schemeClr val="accent1"/>
                  </a:solidFill>
                </a:rPr>
                <a:t>Stroke</a:t>
              </a:r>
            </a:p>
          </p:txBody>
        </p:sp>
        <p:sp>
          <p:nvSpPr>
            <p:cNvPr id="162" name="Freeform 35">
              <a:extLst>
                <a:ext uri="{FF2B5EF4-FFF2-40B4-BE49-F238E27FC236}">
                  <a16:creationId xmlns:a16="http://schemas.microsoft.com/office/drawing/2014/main" id="{9E3E9FB8-3341-431F-B7B9-26C785F2908A}"/>
                </a:ext>
              </a:extLst>
            </p:cNvPr>
            <p:cNvSpPr>
              <a:spLocks/>
            </p:cNvSpPr>
            <p:nvPr/>
          </p:nvSpPr>
          <p:spPr bwMode="auto">
            <a:xfrm>
              <a:off x="806450" y="3683000"/>
              <a:ext cx="1633538" cy="230188"/>
            </a:xfrm>
            <a:custGeom>
              <a:avLst/>
              <a:gdLst>
                <a:gd name="T0" fmla="*/ 0 w 1029"/>
                <a:gd name="T1" fmla="*/ 2147483646 h 145"/>
                <a:gd name="T2" fmla="*/ 0 w 1029"/>
                <a:gd name="T3" fmla="*/ 0 h 145"/>
                <a:gd name="T4" fmla="*/ 2147483646 w 1029"/>
                <a:gd name="T5" fmla="*/ 0 h 145"/>
                <a:gd name="T6" fmla="*/ 0 60000 65536"/>
                <a:gd name="T7" fmla="*/ 0 60000 65536"/>
                <a:gd name="T8" fmla="*/ 0 60000 65536"/>
              </a:gdLst>
              <a:ahLst/>
              <a:cxnLst>
                <a:cxn ang="T6">
                  <a:pos x="T0" y="T1"/>
                </a:cxn>
                <a:cxn ang="T7">
                  <a:pos x="T2" y="T3"/>
                </a:cxn>
                <a:cxn ang="T8">
                  <a:pos x="T4" y="T5"/>
                </a:cxn>
              </a:cxnLst>
              <a:rect l="0" t="0" r="r" b="b"/>
              <a:pathLst>
                <a:path w="1029" h="145">
                  <a:moveTo>
                    <a:pt x="0" y="144"/>
                  </a:moveTo>
                  <a:lnTo>
                    <a:pt x="0" y="0"/>
                  </a:lnTo>
                  <a:lnTo>
                    <a:pt x="102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63" name="Rectangle 36">
              <a:extLst>
                <a:ext uri="{FF2B5EF4-FFF2-40B4-BE49-F238E27FC236}">
                  <a16:creationId xmlns:a16="http://schemas.microsoft.com/office/drawing/2014/main" id="{DC35341C-AFDB-4D79-87F0-3C95AB7844AE}"/>
                </a:ext>
              </a:extLst>
            </p:cNvPr>
            <p:cNvSpPr>
              <a:spLocks noChangeArrowheads="1"/>
            </p:cNvSpPr>
            <p:nvPr/>
          </p:nvSpPr>
          <p:spPr bwMode="auto">
            <a:xfrm>
              <a:off x="165100" y="3924300"/>
              <a:ext cx="127952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of General</a:t>
              </a:r>
            </a:p>
            <a:p>
              <a:pPr algn="ctr"/>
              <a:r>
                <a:rPr lang="en-US" altLang="en-US" sz="1000" b="1">
                  <a:solidFill>
                    <a:schemeClr val="accent1"/>
                  </a:solidFill>
                </a:rPr>
                <a:t>Medical Sciences</a:t>
              </a:r>
            </a:p>
          </p:txBody>
        </p:sp>
        <p:sp>
          <p:nvSpPr>
            <p:cNvPr id="164" name="Freeform 37">
              <a:extLst>
                <a:ext uri="{FF2B5EF4-FFF2-40B4-BE49-F238E27FC236}">
                  <a16:creationId xmlns:a16="http://schemas.microsoft.com/office/drawing/2014/main" id="{9C346FC9-A109-46C0-B51A-C00F159D112F}"/>
                </a:ext>
              </a:extLst>
            </p:cNvPr>
            <p:cNvSpPr>
              <a:spLocks/>
            </p:cNvSpPr>
            <p:nvPr/>
          </p:nvSpPr>
          <p:spPr bwMode="auto">
            <a:xfrm>
              <a:off x="6705600" y="36830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65" name="Rectangle 38">
              <a:extLst>
                <a:ext uri="{FF2B5EF4-FFF2-40B4-BE49-F238E27FC236}">
                  <a16:creationId xmlns:a16="http://schemas.microsoft.com/office/drawing/2014/main" id="{5411873C-D093-4C10-8D50-F488B037B86C}"/>
                </a:ext>
              </a:extLst>
            </p:cNvPr>
            <p:cNvSpPr>
              <a:spLocks noChangeArrowheads="1"/>
            </p:cNvSpPr>
            <p:nvPr/>
          </p:nvSpPr>
          <p:spPr bwMode="auto">
            <a:xfrm>
              <a:off x="7642225" y="39243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of </a:t>
              </a:r>
              <a:br>
                <a:rPr lang="en-US" altLang="en-US" sz="1000" b="1">
                  <a:solidFill>
                    <a:schemeClr val="accent1"/>
                  </a:solidFill>
                </a:rPr>
              </a:br>
              <a:r>
                <a:rPr lang="en-US" altLang="en-US" sz="1000" b="1">
                  <a:solidFill>
                    <a:schemeClr val="accent1"/>
                  </a:solidFill>
                </a:rPr>
                <a:t>Nursing Research</a:t>
              </a:r>
            </a:p>
          </p:txBody>
        </p:sp>
        <p:sp>
          <p:nvSpPr>
            <p:cNvPr id="166" name="Freeform 39">
              <a:extLst>
                <a:ext uri="{FF2B5EF4-FFF2-40B4-BE49-F238E27FC236}">
                  <a16:creationId xmlns:a16="http://schemas.microsoft.com/office/drawing/2014/main" id="{D855D433-BCB0-4567-B4BE-00C8A560CA00}"/>
                </a:ext>
              </a:extLst>
            </p:cNvPr>
            <p:cNvSpPr>
              <a:spLocks/>
            </p:cNvSpPr>
            <p:nvPr/>
          </p:nvSpPr>
          <p:spPr bwMode="auto">
            <a:xfrm>
              <a:off x="3619500" y="47498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67" name="Rectangle 40">
              <a:extLst>
                <a:ext uri="{FF2B5EF4-FFF2-40B4-BE49-F238E27FC236}">
                  <a16:creationId xmlns:a16="http://schemas.microsoft.com/office/drawing/2014/main" id="{A66B1E42-01AF-481F-8087-5AD20B27DF00}"/>
                </a:ext>
              </a:extLst>
            </p:cNvPr>
            <p:cNvSpPr>
              <a:spLocks noChangeArrowheads="1"/>
            </p:cNvSpPr>
            <p:nvPr/>
          </p:nvSpPr>
          <p:spPr bwMode="auto">
            <a:xfrm>
              <a:off x="4746625" y="49911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Library</a:t>
              </a:r>
            </a:p>
            <a:p>
              <a:pPr algn="ctr"/>
              <a:r>
                <a:rPr lang="en-US" altLang="en-US" sz="1000" b="1">
                  <a:solidFill>
                    <a:schemeClr val="accent1"/>
                  </a:solidFill>
                </a:rPr>
                <a:t>of Medicine</a:t>
              </a:r>
            </a:p>
          </p:txBody>
        </p:sp>
        <p:sp>
          <p:nvSpPr>
            <p:cNvPr id="168" name="Rectangle 41">
              <a:extLst>
                <a:ext uri="{FF2B5EF4-FFF2-40B4-BE49-F238E27FC236}">
                  <a16:creationId xmlns:a16="http://schemas.microsoft.com/office/drawing/2014/main" id="{4B27AEBD-F627-49F5-A272-A6CD67023127}"/>
                </a:ext>
              </a:extLst>
            </p:cNvPr>
            <p:cNvSpPr>
              <a:spLocks noChangeArrowheads="1"/>
            </p:cNvSpPr>
            <p:nvPr/>
          </p:nvSpPr>
          <p:spPr bwMode="auto">
            <a:xfrm>
              <a:off x="3962400" y="5969000"/>
              <a:ext cx="1298575" cy="660400"/>
            </a:xfrm>
            <a:prstGeom prst="rect">
              <a:avLst/>
            </a:prstGeom>
            <a:ln w="5715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Center for </a:t>
              </a:r>
            </a:p>
            <a:p>
              <a:pPr algn="ctr"/>
              <a:r>
                <a:rPr lang="en-US" altLang="en-US" sz="1000" b="1">
                  <a:solidFill>
                    <a:schemeClr val="accent1"/>
                  </a:solidFill>
                </a:rPr>
                <a:t>Information</a:t>
              </a:r>
            </a:p>
            <a:p>
              <a:pPr algn="ctr"/>
              <a:r>
                <a:rPr lang="en-US" altLang="en-US" sz="1000" b="1">
                  <a:solidFill>
                    <a:schemeClr val="accent1"/>
                  </a:solidFill>
                </a:rPr>
                <a:t>Technology</a:t>
              </a:r>
            </a:p>
          </p:txBody>
        </p:sp>
        <p:sp>
          <p:nvSpPr>
            <p:cNvPr id="169" name="Rectangle 42">
              <a:extLst>
                <a:ext uri="{FF2B5EF4-FFF2-40B4-BE49-F238E27FC236}">
                  <a16:creationId xmlns:a16="http://schemas.microsoft.com/office/drawing/2014/main" id="{3F40F877-BD89-4A31-9BFB-23308A709785}"/>
                </a:ext>
              </a:extLst>
            </p:cNvPr>
            <p:cNvSpPr>
              <a:spLocks noChangeArrowheads="1"/>
            </p:cNvSpPr>
            <p:nvPr/>
          </p:nvSpPr>
          <p:spPr bwMode="auto">
            <a:xfrm>
              <a:off x="5562600" y="5969000"/>
              <a:ext cx="1298575" cy="660400"/>
            </a:xfrm>
            <a:prstGeom prst="rect">
              <a:avLst/>
            </a:prstGeom>
            <a:ln w="5715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rgbClr val="FF0000"/>
                  </a:solidFill>
                </a:rPr>
                <a:t>Center for </a:t>
              </a:r>
            </a:p>
            <a:p>
              <a:pPr algn="ctr"/>
              <a:r>
                <a:rPr lang="en-US" altLang="en-US" sz="1000" b="1">
                  <a:solidFill>
                    <a:srgbClr val="FF0000"/>
                  </a:solidFill>
                </a:rPr>
                <a:t>Scientific Review</a:t>
              </a:r>
            </a:p>
          </p:txBody>
        </p:sp>
        <p:sp>
          <p:nvSpPr>
            <p:cNvPr id="170" name="Freeform 43">
              <a:extLst>
                <a:ext uri="{FF2B5EF4-FFF2-40B4-BE49-F238E27FC236}">
                  <a16:creationId xmlns:a16="http://schemas.microsoft.com/office/drawing/2014/main" id="{9BC0E618-6166-4AF5-AD9B-07D9B9C1DA75}"/>
                </a:ext>
              </a:extLst>
            </p:cNvPr>
            <p:cNvSpPr>
              <a:spLocks/>
            </p:cNvSpPr>
            <p:nvPr/>
          </p:nvSpPr>
          <p:spPr bwMode="auto">
            <a:xfrm>
              <a:off x="931863" y="4749800"/>
              <a:ext cx="1635125" cy="230188"/>
            </a:xfrm>
            <a:custGeom>
              <a:avLst/>
              <a:gdLst>
                <a:gd name="T0" fmla="*/ 0 w 1030"/>
                <a:gd name="T1" fmla="*/ 2147483646 h 145"/>
                <a:gd name="T2" fmla="*/ 0 w 1030"/>
                <a:gd name="T3" fmla="*/ 0 h 145"/>
                <a:gd name="T4" fmla="*/ 2147483646 w 1030"/>
                <a:gd name="T5" fmla="*/ 0 h 145"/>
                <a:gd name="T6" fmla="*/ 0 60000 65536"/>
                <a:gd name="T7" fmla="*/ 0 60000 65536"/>
                <a:gd name="T8" fmla="*/ 0 60000 65536"/>
              </a:gdLst>
              <a:ahLst/>
              <a:cxnLst>
                <a:cxn ang="T6">
                  <a:pos x="T0" y="T1"/>
                </a:cxn>
                <a:cxn ang="T7">
                  <a:pos x="T2" y="T3"/>
                </a:cxn>
                <a:cxn ang="T8">
                  <a:pos x="T4" y="T5"/>
                </a:cxn>
              </a:cxnLst>
              <a:rect l="0" t="0" r="r" b="b"/>
              <a:pathLst>
                <a:path w="1030" h="145">
                  <a:moveTo>
                    <a:pt x="0" y="144"/>
                  </a:moveTo>
                  <a:lnTo>
                    <a:pt x="0" y="0"/>
                  </a:lnTo>
                  <a:lnTo>
                    <a:pt x="1029"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71" name="Rectangle 44">
              <a:extLst>
                <a:ext uri="{FF2B5EF4-FFF2-40B4-BE49-F238E27FC236}">
                  <a16:creationId xmlns:a16="http://schemas.microsoft.com/office/drawing/2014/main" id="{E0229230-02E2-48D5-9238-1985D2319232}"/>
                </a:ext>
              </a:extLst>
            </p:cNvPr>
            <p:cNvSpPr>
              <a:spLocks noChangeArrowheads="1"/>
            </p:cNvSpPr>
            <p:nvPr/>
          </p:nvSpPr>
          <p:spPr bwMode="auto">
            <a:xfrm>
              <a:off x="203200" y="4978400"/>
              <a:ext cx="1281113"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Center</a:t>
              </a:r>
            </a:p>
            <a:p>
              <a:pPr algn="ctr"/>
              <a:r>
                <a:rPr lang="en-US" altLang="en-US" sz="1000" b="1">
                  <a:solidFill>
                    <a:schemeClr val="accent1"/>
                  </a:solidFill>
                </a:rPr>
                <a:t>for Complementary</a:t>
              </a:r>
            </a:p>
            <a:p>
              <a:pPr algn="ctr"/>
              <a:r>
                <a:rPr lang="en-US" altLang="en-US" sz="1000" b="1">
                  <a:solidFill>
                    <a:schemeClr val="accent1"/>
                  </a:solidFill>
                </a:rPr>
                <a:t>and Integrative Health</a:t>
              </a:r>
            </a:p>
          </p:txBody>
        </p:sp>
        <p:sp>
          <p:nvSpPr>
            <p:cNvPr id="172" name="Freeform 45">
              <a:extLst>
                <a:ext uri="{FF2B5EF4-FFF2-40B4-BE49-F238E27FC236}">
                  <a16:creationId xmlns:a16="http://schemas.microsoft.com/office/drawing/2014/main" id="{EED48929-EFCC-473B-A379-CB5B618D7E82}"/>
                </a:ext>
              </a:extLst>
            </p:cNvPr>
            <p:cNvSpPr>
              <a:spLocks/>
            </p:cNvSpPr>
            <p:nvPr/>
          </p:nvSpPr>
          <p:spPr bwMode="auto">
            <a:xfrm>
              <a:off x="3765550" y="1549400"/>
              <a:ext cx="808038" cy="230188"/>
            </a:xfrm>
            <a:custGeom>
              <a:avLst/>
              <a:gdLst>
                <a:gd name="T0" fmla="*/ 0 w 509"/>
                <a:gd name="T1" fmla="*/ 2147483646 h 145"/>
                <a:gd name="T2" fmla="*/ 0 w 509"/>
                <a:gd name="T3" fmla="*/ 0 h 145"/>
                <a:gd name="T4" fmla="*/ 2147483646 w 509"/>
                <a:gd name="T5" fmla="*/ 0 h 145"/>
                <a:gd name="T6" fmla="*/ 0 60000 65536"/>
                <a:gd name="T7" fmla="*/ 0 60000 65536"/>
                <a:gd name="T8" fmla="*/ 0 60000 65536"/>
              </a:gdLst>
              <a:ahLst/>
              <a:cxnLst>
                <a:cxn ang="T6">
                  <a:pos x="T0" y="T1"/>
                </a:cxn>
                <a:cxn ang="T7">
                  <a:pos x="T2" y="T3"/>
                </a:cxn>
                <a:cxn ang="T8">
                  <a:pos x="T4" y="T5"/>
                </a:cxn>
              </a:cxnLst>
              <a:rect l="0" t="0" r="r" b="b"/>
              <a:pathLst>
                <a:path w="509" h="145">
                  <a:moveTo>
                    <a:pt x="0" y="144"/>
                  </a:moveTo>
                  <a:lnTo>
                    <a:pt x="0" y="0"/>
                  </a:lnTo>
                  <a:lnTo>
                    <a:pt x="508"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73" name="Rectangle 46">
              <a:extLst>
                <a:ext uri="{FF2B5EF4-FFF2-40B4-BE49-F238E27FC236}">
                  <a16:creationId xmlns:a16="http://schemas.microsoft.com/office/drawing/2014/main" id="{1AC17C8E-03F2-41D9-8829-3D72F9577261}"/>
                </a:ext>
              </a:extLst>
            </p:cNvPr>
            <p:cNvSpPr>
              <a:spLocks noChangeArrowheads="1"/>
            </p:cNvSpPr>
            <p:nvPr/>
          </p:nvSpPr>
          <p:spPr bwMode="auto">
            <a:xfrm>
              <a:off x="3098800" y="1790700"/>
              <a:ext cx="1333500" cy="660400"/>
            </a:xfrm>
            <a:prstGeom prst="rect">
              <a:avLst/>
            </a:prstGeom>
            <a:ln w="38100">
              <a:solidFill>
                <a:srgbClr val="3B3B3B"/>
              </a:solidFill>
              <a:headEnd/>
              <a:tailEnd/>
            </a:ln>
          </p:spPr>
          <p:style>
            <a:lnRef idx="2">
              <a:schemeClr val="accent5"/>
            </a:lnRef>
            <a:fillRef idx="1">
              <a:schemeClr val="lt1"/>
            </a:fillRef>
            <a:effectRef idx="0">
              <a:schemeClr val="accent5"/>
            </a:effectRef>
            <a:fontRef idx="minor">
              <a:schemeClr val="dk1"/>
            </a:fontRef>
          </p:style>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a:t>
              </a:r>
            </a:p>
            <a:p>
              <a:pPr algn="ctr"/>
              <a:r>
                <a:rPr lang="en-US" altLang="en-US" sz="1000" b="1">
                  <a:solidFill>
                    <a:schemeClr val="accent1"/>
                  </a:solidFill>
                </a:rPr>
                <a:t>of Allergy and</a:t>
              </a:r>
            </a:p>
            <a:p>
              <a:pPr algn="ctr"/>
              <a:r>
                <a:rPr lang="en-US" altLang="en-US" sz="1000" b="1">
                  <a:solidFill>
                    <a:schemeClr val="accent1"/>
                  </a:solidFill>
                </a:rPr>
                <a:t>Infectious Diseases</a:t>
              </a:r>
            </a:p>
          </p:txBody>
        </p:sp>
        <p:sp>
          <p:nvSpPr>
            <p:cNvPr id="174" name="Freeform 47">
              <a:extLst>
                <a:ext uri="{FF2B5EF4-FFF2-40B4-BE49-F238E27FC236}">
                  <a16:creationId xmlns:a16="http://schemas.microsoft.com/office/drawing/2014/main" id="{BB5FB0E8-654C-4DDD-A944-679B99B6C0CA}"/>
                </a:ext>
              </a:extLst>
            </p:cNvPr>
            <p:cNvSpPr>
              <a:spLocks/>
            </p:cNvSpPr>
            <p:nvPr/>
          </p:nvSpPr>
          <p:spPr bwMode="auto">
            <a:xfrm>
              <a:off x="2300288" y="4749800"/>
              <a:ext cx="787400" cy="230188"/>
            </a:xfrm>
            <a:custGeom>
              <a:avLst/>
              <a:gdLst>
                <a:gd name="T0" fmla="*/ 0 w 496"/>
                <a:gd name="T1" fmla="*/ 2147483646 h 145"/>
                <a:gd name="T2" fmla="*/ 0 w 496"/>
                <a:gd name="T3" fmla="*/ 0 h 145"/>
                <a:gd name="T4" fmla="*/ 2147483646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0" y="144"/>
                  </a:moveTo>
                  <a:lnTo>
                    <a:pt x="0" y="0"/>
                  </a:lnTo>
                  <a:lnTo>
                    <a:pt x="495"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75" name="Rectangle 48">
              <a:extLst>
                <a:ext uri="{FF2B5EF4-FFF2-40B4-BE49-F238E27FC236}">
                  <a16:creationId xmlns:a16="http://schemas.microsoft.com/office/drawing/2014/main" id="{956B3DF6-3419-47FD-B43C-9F422A6513A2}"/>
                </a:ext>
              </a:extLst>
            </p:cNvPr>
            <p:cNvSpPr>
              <a:spLocks noChangeArrowheads="1"/>
            </p:cNvSpPr>
            <p:nvPr/>
          </p:nvSpPr>
          <p:spPr bwMode="auto">
            <a:xfrm>
              <a:off x="1651000" y="4991100"/>
              <a:ext cx="12985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Fogarty</a:t>
              </a:r>
            </a:p>
            <a:p>
              <a:pPr algn="ctr"/>
              <a:r>
                <a:rPr lang="en-US" altLang="en-US" sz="1000" b="1">
                  <a:solidFill>
                    <a:schemeClr val="accent1"/>
                  </a:solidFill>
                </a:rPr>
                <a:t>International</a:t>
              </a:r>
            </a:p>
            <a:p>
              <a:pPr algn="ctr"/>
              <a:r>
                <a:rPr lang="en-US" altLang="en-US" sz="1000" b="1">
                  <a:solidFill>
                    <a:schemeClr val="accent1"/>
                  </a:solidFill>
                </a:rPr>
                <a:t>Center</a:t>
              </a:r>
            </a:p>
          </p:txBody>
        </p:sp>
        <p:sp>
          <p:nvSpPr>
            <p:cNvPr id="176" name="Freeform 49">
              <a:extLst>
                <a:ext uri="{FF2B5EF4-FFF2-40B4-BE49-F238E27FC236}">
                  <a16:creationId xmlns:a16="http://schemas.microsoft.com/office/drawing/2014/main" id="{3561F90E-146B-4062-946F-97114530692D}"/>
                </a:ext>
              </a:extLst>
            </p:cNvPr>
            <p:cNvSpPr>
              <a:spLocks/>
            </p:cNvSpPr>
            <p:nvPr/>
          </p:nvSpPr>
          <p:spPr bwMode="auto">
            <a:xfrm>
              <a:off x="3048000" y="4749800"/>
              <a:ext cx="787400" cy="230188"/>
            </a:xfrm>
            <a:custGeom>
              <a:avLst/>
              <a:gdLst>
                <a:gd name="T0" fmla="*/ 2147483646 w 496"/>
                <a:gd name="T1" fmla="*/ 2147483646 h 145"/>
                <a:gd name="T2" fmla="*/ 2147483646 w 496"/>
                <a:gd name="T3" fmla="*/ 0 h 145"/>
                <a:gd name="T4" fmla="*/ 0 w 496"/>
                <a:gd name="T5" fmla="*/ 0 h 145"/>
                <a:gd name="T6" fmla="*/ 0 60000 65536"/>
                <a:gd name="T7" fmla="*/ 0 60000 65536"/>
                <a:gd name="T8" fmla="*/ 0 60000 65536"/>
              </a:gdLst>
              <a:ahLst/>
              <a:cxnLst>
                <a:cxn ang="T6">
                  <a:pos x="T0" y="T1"/>
                </a:cxn>
                <a:cxn ang="T7">
                  <a:pos x="T2" y="T3"/>
                </a:cxn>
                <a:cxn ang="T8">
                  <a:pos x="T4" y="T5"/>
                </a:cxn>
              </a:cxnLst>
              <a:rect l="0" t="0" r="r" b="b"/>
              <a:pathLst>
                <a:path w="496" h="145">
                  <a:moveTo>
                    <a:pt x="495" y="144"/>
                  </a:moveTo>
                  <a:lnTo>
                    <a:pt x="495"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77" name="Rectangle 50">
              <a:extLst>
                <a:ext uri="{FF2B5EF4-FFF2-40B4-BE49-F238E27FC236}">
                  <a16:creationId xmlns:a16="http://schemas.microsoft.com/office/drawing/2014/main" id="{2C58F544-2CFB-441F-8284-0A6D2FFA12A8}"/>
                </a:ext>
              </a:extLst>
            </p:cNvPr>
            <p:cNvSpPr>
              <a:spLocks noChangeArrowheads="1"/>
            </p:cNvSpPr>
            <p:nvPr/>
          </p:nvSpPr>
          <p:spPr bwMode="auto">
            <a:xfrm>
              <a:off x="3184525" y="4991100"/>
              <a:ext cx="12985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Center</a:t>
              </a:r>
            </a:p>
            <a:p>
              <a:pPr algn="ctr"/>
              <a:r>
                <a:rPr lang="en-US" altLang="en-US" sz="1000" b="1">
                  <a:solidFill>
                    <a:schemeClr val="accent1"/>
                  </a:solidFill>
                </a:rPr>
                <a:t>for Advancing </a:t>
              </a:r>
            </a:p>
            <a:p>
              <a:pPr algn="ctr"/>
              <a:r>
                <a:rPr lang="en-US" altLang="en-US" sz="1000" b="1">
                  <a:solidFill>
                    <a:schemeClr val="accent1"/>
                  </a:solidFill>
                </a:rPr>
                <a:t>Translational </a:t>
              </a:r>
            </a:p>
            <a:p>
              <a:pPr algn="ctr"/>
              <a:r>
                <a:rPr lang="en-US" altLang="en-US" sz="1000" b="1">
                  <a:solidFill>
                    <a:schemeClr val="accent1"/>
                  </a:solidFill>
                </a:rPr>
                <a:t>Sciences</a:t>
              </a:r>
            </a:p>
          </p:txBody>
        </p:sp>
        <p:sp>
          <p:nvSpPr>
            <p:cNvPr id="178" name="Rectangle 51">
              <a:extLst>
                <a:ext uri="{FF2B5EF4-FFF2-40B4-BE49-F238E27FC236}">
                  <a16:creationId xmlns:a16="http://schemas.microsoft.com/office/drawing/2014/main" id="{15D6ABF8-8595-43E4-91A9-BEE6806E8F0E}"/>
                </a:ext>
              </a:extLst>
            </p:cNvPr>
            <p:cNvSpPr>
              <a:spLocks noChangeArrowheads="1"/>
            </p:cNvSpPr>
            <p:nvPr/>
          </p:nvSpPr>
          <p:spPr bwMode="auto">
            <a:xfrm>
              <a:off x="2286000" y="5969000"/>
              <a:ext cx="1298575" cy="660400"/>
            </a:xfrm>
            <a:prstGeom prst="rect">
              <a:avLst/>
            </a:prstGeom>
            <a:ln w="5715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 </a:t>
              </a:r>
            </a:p>
            <a:p>
              <a:pPr algn="ctr"/>
              <a:r>
                <a:rPr lang="en-US" altLang="en-US" sz="1000" b="1">
                  <a:solidFill>
                    <a:schemeClr val="accent1"/>
                  </a:solidFill>
                </a:rPr>
                <a:t>Clinical Center</a:t>
              </a:r>
            </a:p>
            <a:p>
              <a:pPr algn="ctr"/>
              <a:endParaRPr lang="en-US" altLang="en-US" sz="1000" b="1">
                <a:solidFill>
                  <a:schemeClr val="accent1"/>
                </a:solidFill>
              </a:endParaRPr>
            </a:p>
          </p:txBody>
        </p:sp>
        <p:sp>
          <p:nvSpPr>
            <p:cNvPr id="179" name="Line 52">
              <a:extLst>
                <a:ext uri="{FF2B5EF4-FFF2-40B4-BE49-F238E27FC236}">
                  <a16:creationId xmlns:a16="http://schemas.microsoft.com/office/drawing/2014/main" id="{D0918E64-FB99-4774-91E2-E1CFEA32F037}"/>
                </a:ext>
              </a:extLst>
            </p:cNvPr>
            <p:cNvSpPr>
              <a:spLocks noChangeShapeType="1"/>
            </p:cNvSpPr>
            <p:nvPr/>
          </p:nvSpPr>
          <p:spPr bwMode="auto">
            <a:xfrm>
              <a:off x="2946400" y="5810250"/>
              <a:ext cx="3406775"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endParaRPr lang="en-US"/>
            </a:p>
          </p:txBody>
        </p:sp>
        <p:sp>
          <p:nvSpPr>
            <p:cNvPr id="180" name="Line 53">
              <a:extLst>
                <a:ext uri="{FF2B5EF4-FFF2-40B4-BE49-F238E27FC236}">
                  <a16:creationId xmlns:a16="http://schemas.microsoft.com/office/drawing/2014/main" id="{0417A9C3-1E0B-46B0-A45B-383062F1205F}"/>
                </a:ext>
              </a:extLst>
            </p:cNvPr>
            <p:cNvSpPr>
              <a:spLocks noChangeShapeType="1"/>
            </p:cNvSpPr>
            <p:nvPr/>
          </p:nvSpPr>
          <p:spPr bwMode="auto">
            <a:xfrm>
              <a:off x="4572000" y="5816600"/>
              <a:ext cx="0" cy="15240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endParaRPr lang="en-US"/>
            </a:p>
          </p:txBody>
        </p:sp>
        <p:sp>
          <p:nvSpPr>
            <p:cNvPr id="181" name="Line 54">
              <a:extLst>
                <a:ext uri="{FF2B5EF4-FFF2-40B4-BE49-F238E27FC236}">
                  <a16:creationId xmlns:a16="http://schemas.microsoft.com/office/drawing/2014/main" id="{6F163C11-4A0E-4142-87BF-8A4D99743735}"/>
                </a:ext>
              </a:extLst>
            </p:cNvPr>
            <p:cNvSpPr>
              <a:spLocks noChangeShapeType="1"/>
            </p:cNvSpPr>
            <p:nvPr/>
          </p:nvSpPr>
          <p:spPr bwMode="auto">
            <a:xfrm>
              <a:off x="2971800" y="5816600"/>
              <a:ext cx="0" cy="15240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endParaRPr lang="en-US"/>
            </a:p>
          </p:txBody>
        </p:sp>
        <p:sp>
          <p:nvSpPr>
            <p:cNvPr id="182" name="Line 55">
              <a:extLst>
                <a:ext uri="{FF2B5EF4-FFF2-40B4-BE49-F238E27FC236}">
                  <a16:creationId xmlns:a16="http://schemas.microsoft.com/office/drawing/2014/main" id="{679E9F2B-5798-444B-93A8-D7F236371F13}"/>
                </a:ext>
              </a:extLst>
            </p:cNvPr>
            <p:cNvSpPr>
              <a:spLocks noChangeShapeType="1"/>
            </p:cNvSpPr>
            <p:nvPr/>
          </p:nvSpPr>
          <p:spPr bwMode="auto">
            <a:xfrm>
              <a:off x="6324600" y="5816600"/>
              <a:ext cx="0" cy="15240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endParaRPr lang="en-US"/>
            </a:p>
          </p:txBody>
        </p:sp>
        <p:sp>
          <p:nvSpPr>
            <p:cNvPr id="183" name="Freeform 56">
              <a:extLst>
                <a:ext uri="{FF2B5EF4-FFF2-40B4-BE49-F238E27FC236}">
                  <a16:creationId xmlns:a16="http://schemas.microsoft.com/office/drawing/2014/main" id="{0EB4FDCA-F70A-466A-B87E-9C2591155F0D}"/>
                </a:ext>
              </a:extLst>
            </p:cNvPr>
            <p:cNvSpPr>
              <a:spLocks/>
            </p:cNvSpPr>
            <p:nvPr/>
          </p:nvSpPr>
          <p:spPr bwMode="auto">
            <a:xfrm>
              <a:off x="6667500" y="4749800"/>
              <a:ext cx="1695450" cy="2428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84" name="Freeform 57">
              <a:extLst>
                <a:ext uri="{FF2B5EF4-FFF2-40B4-BE49-F238E27FC236}">
                  <a16:creationId xmlns:a16="http://schemas.microsoft.com/office/drawing/2014/main" id="{D08D9063-3405-437F-8977-A61CE9070BFC}"/>
                </a:ext>
              </a:extLst>
            </p:cNvPr>
            <p:cNvSpPr>
              <a:spLocks/>
            </p:cNvSpPr>
            <p:nvPr/>
          </p:nvSpPr>
          <p:spPr bwMode="auto">
            <a:xfrm>
              <a:off x="5194300" y="4749800"/>
              <a:ext cx="1568450" cy="230188"/>
            </a:xfrm>
            <a:custGeom>
              <a:avLst/>
              <a:gdLst>
                <a:gd name="T0" fmla="*/ 2147483646 w 988"/>
                <a:gd name="T1" fmla="*/ 2147483646 h 145"/>
                <a:gd name="T2" fmla="*/ 2147483646 w 988"/>
                <a:gd name="T3" fmla="*/ 0 h 145"/>
                <a:gd name="T4" fmla="*/ 0 w 988"/>
                <a:gd name="T5" fmla="*/ 0 h 145"/>
                <a:gd name="T6" fmla="*/ 0 60000 65536"/>
                <a:gd name="T7" fmla="*/ 0 60000 65536"/>
                <a:gd name="T8" fmla="*/ 0 60000 65536"/>
              </a:gdLst>
              <a:ahLst/>
              <a:cxnLst>
                <a:cxn ang="T6">
                  <a:pos x="T0" y="T1"/>
                </a:cxn>
                <a:cxn ang="T7">
                  <a:pos x="T2" y="T3"/>
                </a:cxn>
                <a:cxn ang="T8">
                  <a:pos x="T4" y="T5"/>
                </a:cxn>
              </a:cxnLst>
              <a:rect l="0" t="0" r="r" b="b"/>
              <a:pathLst>
                <a:path w="988" h="145">
                  <a:moveTo>
                    <a:pt x="987" y="144"/>
                  </a:moveTo>
                  <a:lnTo>
                    <a:pt x="987" y="0"/>
                  </a:lnTo>
                  <a:lnTo>
                    <a:pt x="0" y="0"/>
                  </a:lnTo>
                </a:path>
              </a:pathLst>
            </a:custGeom>
            <a:noFill/>
            <a:ln w="38100" cap="rnd"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a:lstStyle/>
            <a:p>
              <a:endParaRPr lang="en-US"/>
            </a:p>
          </p:txBody>
        </p:sp>
        <p:sp>
          <p:nvSpPr>
            <p:cNvPr id="185" name="Rectangle 58">
              <a:extLst>
                <a:ext uri="{FF2B5EF4-FFF2-40B4-BE49-F238E27FC236}">
                  <a16:creationId xmlns:a16="http://schemas.microsoft.com/office/drawing/2014/main" id="{1246DFCA-CBAF-459A-9C0B-EE8D6F4672C5}"/>
                </a:ext>
              </a:extLst>
            </p:cNvPr>
            <p:cNvSpPr>
              <a:spLocks noChangeArrowheads="1"/>
            </p:cNvSpPr>
            <p:nvPr/>
          </p:nvSpPr>
          <p:spPr bwMode="auto">
            <a:xfrm>
              <a:off x="6181725" y="5003800"/>
              <a:ext cx="1260475" cy="660400"/>
            </a:xfrm>
            <a:prstGeom prst="rect">
              <a:avLst/>
            </a:prstGeom>
            <a:ln w="38100">
              <a:solidFill>
                <a:schemeClr val="accent1">
                  <a:lumMod val="50000"/>
                </a:schemeClr>
              </a:solidFill>
              <a:miter lim="800000"/>
              <a:headEnd/>
              <a:tailEnd/>
            </a:ln>
            <a:effectLst/>
            <a:extLst>
              <a:ext uri="{AF507438-7753-43E0-B8FC-AC1667EBCBE1}">
                <a14:hiddenEffects xmlns:a14="http://schemas.microsoft.com/office/drawing/2010/main">
                  <a:effectLst>
                    <a:outerShdw dist="53882" dir="2700000" algn="ctr" rotWithShape="0">
                      <a:srgbClr val="00DFCA"/>
                    </a:outerShdw>
                  </a:effectLst>
                </a14:hiddenEffects>
              </a:ext>
            </a:extLst>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 of </a:t>
              </a:r>
            </a:p>
            <a:p>
              <a:pPr algn="ctr"/>
              <a:r>
                <a:rPr lang="en-US" altLang="en-US" sz="1000" b="1">
                  <a:solidFill>
                    <a:schemeClr val="accent1"/>
                  </a:solidFill>
                </a:rPr>
                <a:t>Biomedical Imaging </a:t>
              </a:r>
            </a:p>
            <a:p>
              <a:pPr algn="ctr"/>
              <a:r>
                <a:rPr lang="en-US" altLang="en-US" sz="1000" b="1">
                  <a:solidFill>
                    <a:schemeClr val="accent1"/>
                  </a:solidFill>
                </a:rPr>
                <a:t>and Bioengineering </a:t>
              </a:r>
            </a:p>
          </p:txBody>
        </p:sp>
        <p:sp>
          <p:nvSpPr>
            <p:cNvPr id="186" name="Rectangle 59">
              <a:extLst>
                <a:ext uri="{FF2B5EF4-FFF2-40B4-BE49-F238E27FC236}">
                  <a16:creationId xmlns:a16="http://schemas.microsoft.com/office/drawing/2014/main" id="{DC326C38-098B-407A-9E11-D0E693B00AE3}"/>
                </a:ext>
              </a:extLst>
            </p:cNvPr>
            <p:cNvSpPr>
              <a:spLocks noChangeArrowheads="1"/>
            </p:cNvSpPr>
            <p:nvPr/>
          </p:nvSpPr>
          <p:spPr bwMode="auto">
            <a:xfrm>
              <a:off x="7629525" y="4978400"/>
              <a:ext cx="1260475" cy="660400"/>
            </a:xfrm>
            <a:prstGeom prst="rect">
              <a:avLst/>
            </a:prstGeom>
            <a:ln w="38100">
              <a:solidFill>
                <a:srgbClr val="3B3B3B"/>
              </a:solidFill>
              <a:headEnd/>
              <a:tailEnd/>
            </a:ln>
          </p:spPr>
          <p:style>
            <a:lnRef idx="2">
              <a:schemeClr val="accent5"/>
            </a:lnRef>
            <a:fillRef idx="1">
              <a:schemeClr val="lt1"/>
            </a:fillRef>
            <a:effectRef idx="0">
              <a:schemeClr val="accent5"/>
            </a:effectRef>
            <a:fontRef idx="minor">
              <a:schemeClr val="dk1"/>
            </a:fontRef>
          </p:style>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000" b="1">
                  <a:solidFill>
                    <a:schemeClr val="accent1"/>
                  </a:solidFill>
                </a:rPr>
                <a:t>National Institute on </a:t>
              </a:r>
            </a:p>
            <a:p>
              <a:pPr algn="ctr"/>
              <a:r>
                <a:rPr lang="en-US" altLang="en-US" sz="1000" b="1">
                  <a:solidFill>
                    <a:schemeClr val="accent1"/>
                  </a:solidFill>
                </a:rPr>
                <a:t>Minority Health and </a:t>
              </a:r>
            </a:p>
            <a:p>
              <a:pPr algn="ctr"/>
              <a:r>
                <a:rPr lang="en-US" altLang="en-US" sz="1000" b="1">
                  <a:solidFill>
                    <a:schemeClr val="accent1"/>
                  </a:solidFill>
                </a:rPr>
                <a:t>Health Disparities </a:t>
              </a:r>
            </a:p>
          </p:txBody>
        </p:sp>
        <p:sp>
          <p:nvSpPr>
            <p:cNvPr id="187" name="Text Box 60">
              <a:extLst>
                <a:ext uri="{FF2B5EF4-FFF2-40B4-BE49-F238E27FC236}">
                  <a16:creationId xmlns:a16="http://schemas.microsoft.com/office/drawing/2014/main" id="{286DB4BC-355F-416A-957C-1EEE5E38D2C2}"/>
                </a:ext>
              </a:extLst>
            </p:cNvPr>
            <p:cNvSpPr txBox="1">
              <a:spLocks noChangeArrowheads="1"/>
            </p:cNvSpPr>
            <p:nvPr/>
          </p:nvSpPr>
          <p:spPr bwMode="auto">
            <a:xfrm>
              <a:off x="6937589" y="6100477"/>
              <a:ext cx="2021538" cy="332773"/>
            </a:xfrm>
            <a:prstGeom prst="rect">
              <a:avLst/>
            </a:prstGeom>
            <a:noFill/>
            <a:ln w="9525">
              <a:noFill/>
              <a:miter lim="800000"/>
              <a:headEnd/>
              <a:tailEnd/>
            </a:ln>
            <a:effectLst/>
          </p:spPr>
          <p:txBody>
            <a:bodyPr>
              <a:spAutoFit/>
            </a:bodyPr>
            <a:lstStyle/>
            <a:p>
              <a:pPr>
                <a:defRPr/>
              </a:pPr>
              <a:r>
                <a:rPr lang="en-US" altLang="en-US" sz="1400">
                  <a:solidFill>
                    <a:schemeClr val="accent3">
                      <a:lumMod val="75000"/>
                    </a:schemeClr>
                  </a:solidFill>
                </a:rPr>
                <a:t>No funding authority</a:t>
              </a:r>
            </a:p>
          </p:txBody>
        </p:sp>
        <p:sp>
          <p:nvSpPr>
            <p:cNvPr id="188" name="Line 61">
              <a:extLst>
                <a:ext uri="{FF2B5EF4-FFF2-40B4-BE49-F238E27FC236}">
                  <a16:creationId xmlns:a16="http://schemas.microsoft.com/office/drawing/2014/main" id="{8703D8FD-177D-4203-B9A2-966720909858}"/>
                </a:ext>
              </a:extLst>
            </p:cNvPr>
            <p:cNvSpPr>
              <a:spLocks noChangeShapeType="1"/>
            </p:cNvSpPr>
            <p:nvPr/>
          </p:nvSpPr>
          <p:spPr bwMode="auto">
            <a:xfrm flipH="1">
              <a:off x="6908578" y="5969000"/>
              <a:ext cx="1040340" cy="29161"/>
            </a:xfrm>
            <a:prstGeom prst="line">
              <a:avLst/>
            </a:prstGeom>
            <a:noFill/>
            <a:ln w="76200">
              <a:solidFill>
                <a:schemeClr val="accent3"/>
              </a:solidFill>
              <a:round/>
              <a:headEnd/>
              <a:tailEnd type="triangle" w="med" len="med"/>
            </a:ln>
            <a:effectLst/>
          </p:spPr>
          <p:txBody>
            <a:bodyPr/>
            <a:lstStyle/>
            <a:p>
              <a:pPr>
                <a:defRPr/>
              </a:pPr>
              <a:endParaRPr lang="en-US"/>
            </a:p>
          </p:txBody>
        </p:sp>
      </p:grpSp>
    </p:spTree>
    <p:extLst>
      <p:ext uri="{BB962C8B-B14F-4D97-AF65-F5344CB8AC3E}">
        <p14:creationId xmlns:p14="http://schemas.microsoft.com/office/powerpoint/2010/main" val="2898453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D5AE-FAF6-4CB7-BBAE-B75EA3EA53D5}"/>
              </a:ext>
            </a:extLst>
          </p:cNvPr>
          <p:cNvSpPr>
            <a:spLocks noGrp="1"/>
          </p:cNvSpPr>
          <p:nvPr>
            <p:ph type="title"/>
          </p:nvPr>
        </p:nvSpPr>
        <p:spPr>
          <a:xfrm>
            <a:off x="566000" y="0"/>
            <a:ext cx="10515600" cy="1325563"/>
          </a:xfrm>
        </p:spPr>
        <p:txBody>
          <a:bodyPr rtlCol="0">
            <a:noAutofit/>
          </a:bodyPr>
          <a:lstStyle/>
          <a:p>
            <a:pPr eaLnBrk="1" fontAlgn="auto" hangingPunct="1">
              <a:spcAft>
                <a:spcPts val="0"/>
              </a:spcAft>
              <a:defRPr/>
            </a:pPr>
            <a:br>
              <a:rPr lang="en-US" b="1" dirty="0">
                <a:solidFill>
                  <a:srgbClr val="FFC000"/>
                </a:solidFill>
                <a:effectLst>
                  <a:outerShdw blurRad="38100" dist="38100" dir="2700000" algn="tl">
                    <a:srgbClr val="000000">
                      <a:alpha val="43137"/>
                    </a:srgbClr>
                  </a:outerShdw>
                </a:effectLst>
              </a:rPr>
            </a:br>
            <a:r>
              <a:rPr lang="en-US" b="1" dirty="0">
                <a:solidFill>
                  <a:srgbClr val="FFC000"/>
                </a:solidFill>
                <a:effectLst>
                  <a:outerShdw blurRad="38100" dist="38100" dir="2700000" algn="tl">
                    <a:srgbClr val="000000">
                      <a:alpha val="43137"/>
                    </a:srgbClr>
                  </a:outerShdw>
                </a:effectLst>
              </a:rPr>
              <a:t>   </a:t>
            </a:r>
            <a:r>
              <a:rPr lang="en-US" b="1" dirty="0">
                <a:solidFill>
                  <a:schemeClr val="tx1"/>
                </a:solidFill>
              </a:rPr>
              <a:t>The National Institutes of Health</a:t>
            </a:r>
            <a:br>
              <a:rPr lang="en-US" b="1" dirty="0">
                <a:solidFill>
                  <a:schemeClr val="tx1"/>
                </a:solidFill>
                <a:effectLst>
                  <a:outerShdw blurRad="38100" dist="38100" dir="2700000" algn="tl">
                    <a:srgbClr val="000000">
                      <a:alpha val="43137"/>
                    </a:srgbClr>
                  </a:outerShdw>
                </a:effectLst>
              </a:rPr>
            </a:br>
            <a:endParaRPr lang="en-US" b="1" dirty="0">
              <a:solidFill>
                <a:srgbClr val="FFC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A5FAA48-9F44-4069-B3B2-3D1CF12DFEC8}"/>
              </a:ext>
            </a:extLst>
          </p:cNvPr>
          <p:cNvSpPr>
            <a:spLocks noGrp="1"/>
          </p:cNvSpPr>
          <p:nvPr>
            <p:ph idx="1"/>
          </p:nvPr>
        </p:nvSpPr>
        <p:spPr>
          <a:xfrm>
            <a:off x="1447800" y="2196967"/>
            <a:ext cx="9080643" cy="4419600"/>
          </a:xfrm>
        </p:spPr>
        <p:txBody>
          <a:bodyPr rtlCol="0">
            <a:normAutofit/>
          </a:bodyPr>
          <a:lstStyle/>
          <a:p>
            <a:pPr eaLnBrk="1" fontAlgn="auto" hangingPunct="1">
              <a:spcAft>
                <a:spcPts val="0"/>
              </a:spcAft>
              <a:defRPr/>
            </a:pPr>
            <a:r>
              <a:rPr lang="en-US" sz="3200" dirty="0"/>
              <a:t>Each IC has its own mission </a:t>
            </a:r>
          </a:p>
          <a:p>
            <a:pPr eaLnBrk="1" fontAlgn="auto" hangingPunct="1">
              <a:spcAft>
                <a:spcPts val="0"/>
              </a:spcAft>
              <a:defRPr/>
            </a:pPr>
            <a:r>
              <a:rPr lang="en-US" sz="3200" dirty="0"/>
              <a:t>Each IC has its own budget</a:t>
            </a:r>
          </a:p>
          <a:p>
            <a:pPr eaLnBrk="1" fontAlgn="auto" hangingPunct="1">
              <a:spcAft>
                <a:spcPts val="0"/>
              </a:spcAft>
              <a:defRPr/>
            </a:pPr>
            <a:r>
              <a:rPr lang="en-US" sz="3200" dirty="0"/>
              <a:t>Each IC has its own activities</a:t>
            </a:r>
          </a:p>
          <a:p>
            <a:pPr eaLnBrk="1" fontAlgn="auto" hangingPunct="1">
              <a:spcAft>
                <a:spcPts val="0"/>
              </a:spcAft>
              <a:defRPr/>
            </a:pPr>
            <a:r>
              <a:rPr lang="en-US" sz="3200" dirty="0"/>
              <a:t>Each IC has its own way of doing business</a:t>
            </a:r>
          </a:p>
          <a:p>
            <a:pPr eaLnBrk="1" fontAlgn="auto" hangingPunct="1">
              <a:spcAft>
                <a:spcPts val="0"/>
              </a:spcAft>
              <a:defRPr/>
            </a:pPr>
            <a:r>
              <a:rPr lang="en-US" sz="3200" b="1" i="1" dirty="0"/>
              <a:t>Contact a Program Officer at the IC before you submit a grant application</a:t>
            </a:r>
          </a:p>
          <a:p>
            <a:pPr eaLnBrk="1" fontAlgn="auto" hangingPunct="1">
              <a:spcAft>
                <a:spcPts val="0"/>
              </a:spcAft>
              <a:buNone/>
              <a:defRPr/>
            </a:pPr>
            <a:r>
              <a:rPr lang="en-US" sz="2400" dirty="0">
                <a:solidFill>
                  <a:schemeClr val="accent2">
                    <a:lumMod val="50000"/>
                  </a:schemeClr>
                </a:solidFill>
                <a:effectLst>
                  <a:outerShdw blurRad="38100" dist="38100" dir="2700000" algn="tl">
                    <a:srgbClr val="000000">
                      <a:alpha val="43137"/>
                    </a:srgbClr>
                  </a:outerShdw>
                </a:effectLst>
              </a:rPr>
              <a:t>	</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CE00FECE-A00B-4ED4-AEBA-6FC3A1A63F63}"/>
              </a:ext>
            </a:extLst>
          </p:cNvPr>
          <p:cNvSpPr>
            <a:spLocks noGrp="1"/>
          </p:cNvSpPr>
          <p:nvPr>
            <p:ph type="sldNum" sz="quarter" idx="4294967295"/>
          </p:nvPr>
        </p:nvSpPr>
        <p:spPr>
          <a:xfrm>
            <a:off x="191024" y="6402455"/>
            <a:ext cx="405456" cy="214112"/>
          </a:xfrm>
          <a:prstGeom prst="rect">
            <a:avLst/>
          </a:prstGeom>
        </p:spPr>
        <p:txBody>
          <a:bodyPr vert="horz" lIns="91440" tIns="45720" rIns="91440" bIns="45720" rtlCol="0" anchor="ctr"/>
          <a:lstStyle>
            <a:defPPr>
              <a:defRPr lang="en-US"/>
            </a:defPPr>
            <a:lvl1pPr algn="ctr" rtl="0" fontAlgn="base">
              <a:spcBef>
                <a:spcPct val="0"/>
              </a:spcBef>
              <a:spcAft>
                <a:spcPct val="0"/>
              </a:spcAft>
              <a:defRPr sz="1100" kern="1200">
                <a:solidFill>
                  <a:schemeClr val="tx1"/>
                </a:solidFill>
                <a:latin typeface="+mj-lt"/>
                <a:ea typeface="MS PGothic" panose="020B0600070205080204" pitchFamily="34" charset="-128"/>
                <a:cs typeface="+mn-cs"/>
              </a:defRPr>
            </a:lvl1pPr>
            <a:lvl2pPr marL="457200" algn="r"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r"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r"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r"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lgn="ctr" eaLnBrk="1" hangingPunct="1"/>
            <a:fld id="{E521C365-517E-4DEF-B1FE-30007FAB4661}" type="slidenum">
              <a:rPr lang="en-US" altLang="en-US" smtClean="0"/>
              <a:pPr algn="ctr" eaLnBrk="1" hangingPunct="1"/>
              <a:t>14</a:t>
            </a:fld>
            <a:endParaRPr lang="en-US" altLang="en-US">
              <a:solidFill>
                <a:srgbClr val="FFFFFF"/>
              </a:solidFill>
            </a:endParaRPr>
          </a:p>
        </p:txBody>
      </p:sp>
    </p:spTree>
    <p:extLst>
      <p:ext uri="{BB962C8B-B14F-4D97-AF65-F5344CB8AC3E}">
        <p14:creationId xmlns:p14="http://schemas.microsoft.com/office/powerpoint/2010/main" val="1145064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F2AE2-C870-4185-B7C4-5CD0A4D65F4E}"/>
              </a:ext>
            </a:extLst>
          </p:cNvPr>
          <p:cNvSpPr>
            <a:spLocks noGrp="1"/>
          </p:cNvSpPr>
          <p:nvPr>
            <p:ph type="title"/>
          </p:nvPr>
        </p:nvSpPr>
        <p:spPr/>
        <p:txBody>
          <a:bodyPr>
            <a:normAutofit/>
          </a:bodyPr>
          <a:lstStyle/>
          <a:p>
            <a:r>
              <a:rPr lang="en-US" sz="4400" b="1" dirty="0"/>
              <a:t>Typical NIH IC Organizational Structure</a:t>
            </a:r>
          </a:p>
        </p:txBody>
      </p:sp>
      <p:grpSp>
        <p:nvGrpSpPr>
          <p:cNvPr id="19" name="Group 18" descr="Chart outlines top three levels of NIH Structure as National Advisory Council, Office of the Director, and Board of Scientific Advisors&#10;&#10;Within the Office of the Director is Extramural Research and Intramural Research&#10;&#10;Extramural Research points to Scientific Programs and Divisions which is further divided into Program, Review, and grants management&#10;&#10;Intramural Research is divided into Laboratory Studies and Clinical studies">
            <a:extLst>
              <a:ext uri="{FF2B5EF4-FFF2-40B4-BE49-F238E27FC236}">
                <a16:creationId xmlns:a16="http://schemas.microsoft.com/office/drawing/2014/main" id="{26A1ACC6-9C37-8EFD-8070-B975DF3AF4AF}"/>
              </a:ext>
            </a:extLst>
          </p:cNvPr>
          <p:cNvGrpSpPr/>
          <p:nvPr/>
        </p:nvGrpSpPr>
        <p:grpSpPr>
          <a:xfrm>
            <a:off x="1672431" y="1223963"/>
            <a:ext cx="8412163" cy="5283675"/>
            <a:chOff x="1672431" y="1223963"/>
            <a:chExt cx="8412163" cy="5283675"/>
          </a:xfrm>
        </p:grpSpPr>
        <p:sp>
          <p:nvSpPr>
            <p:cNvPr id="60" name="Rectangle: Rounded Corners 59">
              <a:extLst>
                <a:ext uri="{FF2B5EF4-FFF2-40B4-BE49-F238E27FC236}">
                  <a16:creationId xmlns:a16="http://schemas.microsoft.com/office/drawing/2014/main" id="{A03BF964-4049-41A1-8370-CCBE5C521347}"/>
                </a:ext>
              </a:extLst>
            </p:cNvPr>
            <p:cNvSpPr/>
            <p:nvPr/>
          </p:nvSpPr>
          <p:spPr bwMode="auto">
            <a:xfrm>
              <a:off x="2067720" y="1223963"/>
              <a:ext cx="1917700" cy="944562"/>
            </a:xfrm>
            <a:prstGeom prst="roundRect">
              <a:avLst/>
            </a:prstGeom>
            <a:solidFill>
              <a:schemeClr val="tx1">
                <a:lumMod val="65000"/>
                <a:lumOff val="35000"/>
              </a:schemeClr>
            </a:solidFill>
            <a:ln w="9525" cap="flat" cmpd="sng" algn="ctr">
              <a:solidFill>
                <a:schemeClr val="accent3"/>
              </a:solidFill>
              <a:prstDash val="solid"/>
              <a:round/>
              <a:headEnd type="none" w="med" len="med"/>
              <a:tailEnd type="none" w="med" len="med"/>
            </a:ln>
            <a:effectLst/>
          </p:spPr>
          <p:txBody>
            <a:bodyPr anchor="ctr"/>
            <a:lstStyle/>
            <a:p>
              <a:pPr algn="ctr" eaLnBrk="1" hangingPunct="1">
                <a:defRPr/>
              </a:pPr>
              <a:r>
                <a:rPr lang="en-US" sz="1800" b="1" dirty="0">
                  <a:solidFill>
                    <a:schemeClr val="bg1"/>
                  </a:solidFill>
                  <a:latin typeface="Arial" charset="0"/>
                  <a:ea typeface="ＭＳ Ｐゴシック" charset="0"/>
                </a:rPr>
                <a:t>National Advisory Council	</a:t>
              </a:r>
            </a:p>
          </p:txBody>
        </p:sp>
        <p:sp>
          <p:nvSpPr>
            <p:cNvPr id="61" name="Rectangle: Rounded Corners 60">
              <a:extLst>
                <a:ext uri="{FF2B5EF4-FFF2-40B4-BE49-F238E27FC236}">
                  <a16:creationId xmlns:a16="http://schemas.microsoft.com/office/drawing/2014/main" id="{75207B82-52E4-48A5-9F31-4F5C49BA2D28}"/>
                </a:ext>
              </a:extLst>
            </p:cNvPr>
            <p:cNvSpPr/>
            <p:nvPr/>
          </p:nvSpPr>
          <p:spPr bwMode="auto">
            <a:xfrm>
              <a:off x="5117307" y="1223963"/>
              <a:ext cx="1917700" cy="944562"/>
            </a:xfrm>
            <a:prstGeom prst="roundRect">
              <a:avLst/>
            </a:prstGeom>
            <a:solidFill>
              <a:schemeClr val="tx1">
                <a:lumMod val="65000"/>
                <a:lumOff val="35000"/>
              </a:schemeClr>
            </a:solidFill>
            <a:ln w="9525" cap="flat" cmpd="sng" algn="ctr">
              <a:solidFill>
                <a:schemeClr val="accent3"/>
              </a:solidFill>
              <a:prstDash val="solid"/>
              <a:round/>
              <a:headEnd type="none" w="med" len="med"/>
              <a:tailEnd type="none" w="med" len="med"/>
            </a:ln>
            <a:effectLst/>
          </p:spPr>
          <p:txBody>
            <a:bodyPr anchor="ctr"/>
            <a:lstStyle/>
            <a:p>
              <a:pPr algn="ctr" eaLnBrk="1" hangingPunct="1">
                <a:defRPr/>
              </a:pPr>
              <a:r>
                <a:rPr lang="en-US" sz="1800" b="1">
                  <a:solidFill>
                    <a:schemeClr val="bg1"/>
                  </a:solidFill>
                  <a:latin typeface="Arial" charset="0"/>
                  <a:ea typeface="ＭＳ Ｐゴシック" charset="0"/>
                </a:rPr>
                <a:t>Office of the  Director</a:t>
              </a:r>
            </a:p>
          </p:txBody>
        </p:sp>
        <p:sp>
          <p:nvSpPr>
            <p:cNvPr id="62" name="Rectangle: Rounded Corners 61">
              <a:extLst>
                <a:ext uri="{FF2B5EF4-FFF2-40B4-BE49-F238E27FC236}">
                  <a16:creationId xmlns:a16="http://schemas.microsoft.com/office/drawing/2014/main" id="{D2A59C3C-5AA3-4C8D-A037-6176DE46D0CE}"/>
                </a:ext>
              </a:extLst>
            </p:cNvPr>
            <p:cNvSpPr/>
            <p:nvPr/>
          </p:nvSpPr>
          <p:spPr bwMode="auto">
            <a:xfrm>
              <a:off x="8166894" y="1223963"/>
              <a:ext cx="1917700" cy="944562"/>
            </a:xfrm>
            <a:prstGeom prst="roundRect">
              <a:avLst/>
            </a:prstGeom>
            <a:solidFill>
              <a:schemeClr val="tx1">
                <a:lumMod val="65000"/>
                <a:lumOff val="35000"/>
              </a:schemeClr>
            </a:solidFill>
            <a:ln w="9525" cap="flat" cmpd="sng" algn="ctr">
              <a:solidFill>
                <a:schemeClr val="accent3"/>
              </a:solidFill>
              <a:prstDash val="solid"/>
              <a:round/>
              <a:headEnd type="none" w="med" len="med"/>
              <a:tailEnd type="none" w="med" len="med"/>
            </a:ln>
            <a:effectLst/>
          </p:spPr>
          <p:txBody>
            <a:bodyPr anchor="ctr"/>
            <a:lstStyle/>
            <a:p>
              <a:pPr algn="ctr" eaLnBrk="1" hangingPunct="1">
                <a:defRPr/>
              </a:pPr>
              <a:r>
                <a:rPr lang="en-US" sz="1800" b="1">
                  <a:solidFill>
                    <a:schemeClr val="bg1"/>
                  </a:solidFill>
                  <a:latin typeface="Arial" charset="0"/>
                  <a:ea typeface="ＭＳ Ｐゴシック" charset="0"/>
                </a:rPr>
                <a:t>Board of Scientific Advisors</a:t>
              </a:r>
            </a:p>
          </p:txBody>
        </p:sp>
        <p:sp>
          <p:nvSpPr>
            <p:cNvPr id="63" name="Rectangle: Rounded Corners 62">
              <a:extLst>
                <a:ext uri="{FF2B5EF4-FFF2-40B4-BE49-F238E27FC236}">
                  <a16:creationId xmlns:a16="http://schemas.microsoft.com/office/drawing/2014/main" id="{4F716586-C597-4D10-80E2-37C84402A634}"/>
                </a:ext>
              </a:extLst>
            </p:cNvPr>
            <p:cNvSpPr/>
            <p:nvPr/>
          </p:nvSpPr>
          <p:spPr bwMode="auto">
            <a:xfrm>
              <a:off x="7334250" y="3186114"/>
              <a:ext cx="1917700" cy="795337"/>
            </a:xfrm>
            <a:prstGeom prst="roundRect">
              <a:avLst/>
            </a:prstGeom>
            <a:solidFill>
              <a:schemeClr val="accent5">
                <a:lumMod val="75000"/>
              </a:schemeClr>
            </a:solidFill>
            <a:ln w="9525" cap="flat" cmpd="sng" algn="ctr">
              <a:solidFill>
                <a:schemeClr val="accent5"/>
              </a:solidFill>
              <a:prstDash val="solid"/>
              <a:round/>
              <a:headEnd type="none" w="med" len="med"/>
              <a:tailEnd type="none" w="med" len="med"/>
            </a:ln>
            <a:effectLst/>
          </p:spPr>
          <p:txBody>
            <a:bodyPr/>
            <a:lstStyle/>
            <a:p>
              <a:pPr algn="ctr" eaLnBrk="1" hangingPunct="1">
                <a:defRPr/>
              </a:pPr>
              <a:r>
                <a:rPr lang="en-US" sz="1800">
                  <a:solidFill>
                    <a:schemeClr val="bg1"/>
                  </a:solidFill>
                  <a:latin typeface="Arial" charset="0"/>
                  <a:ea typeface="ＭＳ Ｐゴシック" charset="0"/>
                </a:rPr>
                <a:t>Intramural Research</a:t>
              </a:r>
            </a:p>
          </p:txBody>
        </p:sp>
        <p:sp>
          <p:nvSpPr>
            <p:cNvPr id="64" name="Rectangle: Rounded Corners 63">
              <a:extLst>
                <a:ext uri="{FF2B5EF4-FFF2-40B4-BE49-F238E27FC236}">
                  <a16:creationId xmlns:a16="http://schemas.microsoft.com/office/drawing/2014/main" id="{250AE932-575D-4277-8D12-73D7E262879E}"/>
                </a:ext>
              </a:extLst>
            </p:cNvPr>
            <p:cNvSpPr/>
            <p:nvPr/>
          </p:nvSpPr>
          <p:spPr bwMode="auto">
            <a:xfrm>
              <a:off x="1672431" y="5710713"/>
              <a:ext cx="1382713" cy="796925"/>
            </a:xfrm>
            <a:prstGeom prst="roundRect">
              <a:avLst/>
            </a:prstGeom>
            <a:solidFill>
              <a:schemeClr val="accent6">
                <a:lumMod val="75000"/>
              </a:schemeClr>
            </a:solidFill>
            <a:ln w="9525" cap="flat" cmpd="sng" algn="ctr">
              <a:solidFill>
                <a:schemeClr val="accent6">
                  <a:lumMod val="60000"/>
                  <a:lumOff val="40000"/>
                </a:schemeClr>
              </a:solidFill>
              <a:prstDash val="solid"/>
              <a:round/>
              <a:headEnd type="none" w="med" len="med"/>
              <a:tailEnd type="none" w="med" len="med"/>
            </a:ln>
            <a:effectLst/>
          </p:spPr>
          <p:txBody>
            <a:bodyPr anchor="ctr"/>
            <a:lstStyle/>
            <a:p>
              <a:pPr algn="ctr" eaLnBrk="1" hangingPunct="1">
                <a:defRPr/>
              </a:pPr>
              <a:r>
                <a:rPr lang="en-US" sz="1800" dirty="0">
                  <a:solidFill>
                    <a:schemeClr val="bg1"/>
                  </a:solidFill>
                  <a:latin typeface="Arial" charset="0"/>
                  <a:ea typeface="ＭＳ Ｐゴシック" charset="0"/>
                </a:rPr>
                <a:t>Program</a:t>
              </a:r>
            </a:p>
          </p:txBody>
        </p:sp>
        <p:grpSp>
          <p:nvGrpSpPr>
            <p:cNvPr id="8" name="Group 7">
              <a:extLst>
                <a:ext uri="{FF2B5EF4-FFF2-40B4-BE49-F238E27FC236}">
                  <a16:creationId xmlns:a16="http://schemas.microsoft.com/office/drawing/2014/main" id="{E8169B91-F5D1-ABE7-2CAA-70079710CA20}"/>
                </a:ext>
              </a:extLst>
            </p:cNvPr>
            <p:cNvGrpSpPr/>
            <p:nvPr/>
          </p:nvGrpSpPr>
          <p:grpSpPr>
            <a:xfrm>
              <a:off x="3985420" y="1696251"/>
              <a:ext cx="4181475" cy="73819"/>
              <a:chOff x="3971926" y="1696180"/>
              <a:chExt cx="4181475" cy="73883"/>
            </a:xfrm>
          </p:grpSpPr>
          <p:cxnSp>
            <p:nvCxnSpPr>
              <p:cNvPr id="65" name="Straight Connector 64">
                <a:extLst>
                  <a:ext uri="{FF2B5EF4-FFF2-40B4-BE49-F238E27FC236}">
                    <a16:creationId xmlns:a16="http://schemas.microsoft.com/office/drawing/2014/main" id="{AA281B10-B155-4411-A092-3456508E6FF3}"/>
                  </a:ext>
                </a:extLst>
              </p:cNvPr>
              <p:cNvCxnSpPr>
                <a:cxnSpLocks/>
                <a:stCxn id="60" idx="3"/>
                <a:endCxn id="61" idx="1"/>
              </p:cNvCxnSpPr>
              <p:nvPr/>
            </p:nvCxnSpPr>
            <p:spPr bwMode="auto">
              <a:xfrm>
                <a:off x="3971926" y="1696244"/>
                <a:ext cx="1131887"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701D66E2-B3BD-4798-ABAB-2A509D34DF52}"/>
                  </a:ext>
                </a:extLst>
              </p:cNvPr>
              <p:cNvCxnSpPr/>
              <p:nvPr/>
            </p:nvCxnSpPr>
            <p:spPr bwMode="auto">
              <a:xfrm flipV="1">
                <a:off x="7021514" y="1770063"/>
                <a:ext cx="1131887"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grpSp>
        <p:grpSp>
          <p:nvGrpSpPr>
            <p:cNvPr id="18" name="Group 17">
              <a:extLst>
                <a:ext uri="{FF2B5EF4-FFF2-40B4-BE49-F238E27FC236}">
                  <a16:creationId xmlns:a16="http://schemas.microsoft.com/office/drawing/2014/main" id="{516E8D47-0E06-A63A-9A3B-11D70FAB622D}"/>
                </a:ext>
              </a:extLst>
            </p:cNvPr>
            <p:cNvGrpSpPr/>
            <p:nvPr/>
          </p:nvGrpSpPr>
          <p:grpSpPr>
            <a:xfrm>
              <a:off x="3985420" y="2168525"/>
              <a:ext cx="4321174" cy="1019176"/>
              <a:chOff x="3985420" y="2168525"/>
              <a:chExt cx="4321174" cy="1019176"/>
            </a:xfrm>
          </p:grpSpPr>
          <p:cxnSp>
            <p:nvCxnSpPr>
              <p:cNvPr id="69" name="Straight Connector 68">
                <a:extLst>
                  <a:ext uri="{FF2B5EF4-FFF2-40B4-BE49-F238E27FC236}">
                    <a16:creationId xmlns:a16="http://schemas.microsoft.com/office/drawing/2014/main" id="{22EF129B-3728-424B-A88F-F6AF2109EAD1}"/>
                  </a:ext>
                </a:extLst>
              </p:cNvPr>
              <p:cNvCxnSpPr>
                <a:cxnSpLocks/>
              </p:cNvCxnSpPr>
              <p:nvPr/>
            </p:nvCxnSpPr>
            <p:spPr bwMode="auto">
              <a:xfrm flipV="1">
                <a:off x="6057900" y="2708275"/>
                <a:ext cx="2235200" cy="635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grpSp>
            <p:nvGrpSpPr>
              <p:cNvPr id="7" name="Group 6">
                <a:extLst>
                  <a:ext uri="{FF2B5EF4-FFF2-40B4-BE49-F238E27FC236}">
                    <a16:creationId xmlns:a16="http://schemas.microsoft.com/office/drawing/2014/main" id="{EE892EF3-FF44-EB15-6D0D-3141A224A89D}"/>
                  </a:ext>
                </a:extLst>
              </p:cNvPr>
              <p:cNvGrpSpPr/>
              <p:nvPr/>
            </p:nvGrpSpPr>
            <p:grpSpPr>
              <a:xfrm>
                <a:off x="3985420" y="2168525"/>
                <a:ext cx="4321174" cy="1019176"/>
                <a:chOff x="3971926" y="2168525"/>
                <a:chExt cx="4321174" cy="1019176"/>
              </a:xfrm>
            </p:grpSpPr>
            <p:cxnSp>
              <p:nvCxnSpPr>
                <p:cNvPr id="67" name="Straight Connector 66">
                  <a:extLst>
                    <a:ext uri="{FF2B5EF4-FFF2-40B4-BE49-F238E27FC236}">
                      <a16:creationId xmlns:a16="http://schemas.microsoft.com/office/drawing/2014/main" id="{19F36D64-41DC-4AF5-9403-D9132BA933CC}"/>
                    </a:ext>
                  </a:extLst>
                </p:cNvPr>
                <p:cNvCxnSpPr>
                  <a:cxnSpLocks/>
                </p:cNvCxnSpPr>
                <p:nvPr/>
              </p:nvCxnSpPr>
              <p:spPr bwMode="auto">
                <a:xfrm flipV="1">
                  <a:off x="6057900" y="2168525"/>
                  <a:ext cx="0" cy="57150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0E1D22BD-3574-46AD-AACB-F288761C9458}"/>
                    </a:ext>
                  </a:extLst>
                </p:cNvPr>
                <p:cNvCxnSpPr>
                  <a:cxnSpLocks/>
                </p:cNvCxnSpPr>
                <p:nvPr/>
              </p:nvCxnSpPr>
              <p:spPr bwMode="auto">
                <a:xfrm>
                  <a:off x="3971926" y="2708276"/>
                  <a:ext cx="2100263" cy="9525"/>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EF0A1E80-9379-4B6E-AA4D-B55118320457}"/>
                    </a:ext>
                  </a:extLst>
                </p:cNvPr>
                <p:cNvCxnSpPr>
                  <a:cxnSpLocks/>
                  <a:stCxn id="63" idx="0"/>
                </p:cNvCxnSpPr>
                <p:nvPr/>
              </p:nvCxnSpPr>
              <p:spPr bwMode="auto">
                <a:xfrm flipV="1">
                  <a:off x="8293100" y="2692401"/>
                  <a:ext cx="0" cy="493713"/>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B34D0BDB-7C3E-49FD-9109-2348977FC60B}"/>
                    </a:ext>
                  </a:extLst>
                </p:cNvPr>
                <p:cNvCxnSpPr>
                  <a:cxnSpLocks/>
                </p:cNvCxnSpPr>
                <p:nvPr/>
              </p:nvCxnSpPr>
              <p:spPr bwMode="auto">
                <a:xfrm flipV="1">
                  <a:off x="3990975" y="2708276"/>
                  <a:ext cx="0" cy="479425"/>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grpSp>
        </p:grpSp>
        <p:sp>
          <p:nvSpPr>
            <p:cNvPr id="72" name="Rectangle: Rounded Corners 71">
              <a:extLst>
                <a:ext uri="{FF2B5EF4-FFF2-40B4-BE49-F238E27FC236}">
                  <a16:creationId xmlns:a16="http://schemas.microsoft.com/office/drawing/2014/main" id="{3159D856-14C8-4CF0-8990-5BC23E1272CA}"/>
                </a:ext>
              </a:extLst>
            </p:cNvPr>
            <p:cNvSpPr/>
            <p:nvPr/>
          </p:nvSpPr>
          <p:spPr bwMode="auto">
            <a:xfrm>
              <a:off x="3280569" y="5697539"/>
              <a:ext cx="1382712" cy="796925"/>
            </a:xfrm>
            <a:prstGeom prst="roundRect">
              <a:avLst/>
            </a:prstGeom>
            <a:solidFill>
              <a:schemeClr val="accent6">
                <a:lumMod val="75000"/>
              </a:schemeClr>
            </a:solidFill>
            <a:ln w="9525" cap="flat" cmpd="sng" algn="ctr">
              <a:solidFill>
                <a:schemeClr val="accent6">
                  <a:lumMod val="60000"/>
                  <a:lumOff val="40000"/>
                </a:schemeClr>
              </a:solidFill>
              <a:prstDash val="solid"/>
              <a:round/>
              <a:headEnd type="none" w="med" len="med"/>
              <a:tailEnd type="none" w="med" len="med"/>
            </a:ln>
            <a:effectLst/>
          </p:spPr>
          <p:txBody>
            <a:bodyPr anchor="ctr"/>
            <a:lstStyle/>
            <a:p>
              <a:pPr algn="ctr" eaLnBrk="1" hangingPunct="1">
                <a:defRPr/>
              </a:pPr>
              <a:r>
                <a:rPr lang="en-US" sz="1800">
                  <a:solidFill>
                    <a:schemeClr val="bg1"/>
                  </a:solidFill>
                  <a:latin typeface="Arial" charset="0"/>
                  <a:ea typeface="ＭＳ Ｐゴシック" charset="0"/>
                </a:rPr>
                <a:t>Review</a:t>
              </a:r>
            </a:p>
          </p:txBody>
        </p:sp>
        <p:sp>
          <p:nvSpPr>
            <p:cNvPr id="73" name="Rectangle: Rounded Corners 72">
              <a:extLst>
                <a:ext uri="{FF2B5EF4-FFF2-40B4-BE49-F238E27FC236}">
                  <a16:creationId xmlns:a16="http://schemas.microsoft.com/office/drawing/2014/main" id="{B269322F-F489-4295-8388-8D04BA9130BF}"/>
                </a:ext>
              </a:extLst>
            </p:cNvPr>
            <p:cNvSpPr/>
            <p:nvPr/>
          </p:nvSpPr>
          <p:spPr bwMode="auto">
            <a:xfrm>
              <a:off x="4887913" y="5697539"/>
              <a:ext cx="1695450" cy="796925"/>
            </a:xfrm>
            <a:prstGeom prst="roundRect">
              <a:avLst/>
            </a:prstGeom>
            <a:solidFill>
              <a:schemeClr val="accent6">
                <a:lumMod val="75000"/>
              </a:schemeClr>
            </a:solidFill>
            <a:ln w="9525" cap="flat" cmpd="sng" algn="ctr">
              <a:solidFill>
                <a:schemeClr val="accent6">
                  <a:lumMod val="60000"/>
                  <a:lumOff val="40000"/>
                </a:schemeClr>
              </a:solidFill>
              <a:prstDash val="solid"/>
              <a:round/>
              <a:headEnd type="none" w="med" len="med"/>
              <a:tailEnd type="none" w="med" len="med"/>
            </a:ln>
            <a:effectLst/>
          </p:spPr>
          <p:txBody>
            <a:bodyPr anchor="ctr"/>
            <a:lstStyle/>
            <a:p>
              <a:pPr algn="ctr" eaLnBrk="1" hangingPunct="1">
                <a:defRPr/>
              </a:pPr>
              <a:r>
                <a:rPr lang="en-US" sz="1800">
                  <a:solidFill>
                    <a:schemeClr val="bg1"/>
                  </a:solidFill>
                  <a:latin typeface="Arial" charset="0"/>
                  <a:ea typeface="ＭＳ Ｐゴシック" charset="0"/>
                </a:rPr>
                <a:t>Grants Management</a:t>
              </a:r>
            </a:p>
          </p:txBody>
        </p:sp>
        <p:cxnSp>
          <p:nvCxnSpPr>
            <p:cNvPr id="74" name="Straight Connector 73">
              <a:extLst>
                <a:ext uri="{FF2B5EF4-FFF2-40B4-BE49-F238E27FC236}">
                  <a16:creationId xmlns:a16="http://schemas.microsoft.com/office/drawing/2014/main" id="{C13D7A56-DAEE-4067-AE80-62E14D85E507}"/>
                </a:ext>
              </a:extLst>
            </p:cNvPr>
            <p:cNvCxnSpPr>
              <a:cxnSpLocks/>
            </p:cNvCxnSpPr>
            <p:nvPr/>
          </p:nvCxnSpPr>
          <p:spPr bwMode="auto">
            <a:xfrm flipV="1">
              <a:off x="4014788" y="5287964"/>
              <a:ext cx="0" cy="409575"/>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EF0F1280-2CF6-40E8-B277-68E5D844A527}"/>
                </a:ext>
              </a:extLst>
            </p:cNvPr>
            <p:cNvCxnSpPr>
              <a:cxnSpLocks/>
            </p:cNvCxnSpPr>
            <p:nvPr/>
          </p:nvCxnSpPr>
          <p:spPr bwMode="auto">
            <a:xfrm>
              <a:off x="2347913" y="5461000"/>
              <a:ext cx="3440112"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1A0C0894-3266-4EA6-9339-7DB9FBB03DDB}"/>
                </a:ext>
              </a:extLst>
            </p:cNvPr>
            <p:cNvCxnSpPr>
              <a:cxnSpLocks/>
              <a:stCxn id="64" idx="0"/>
            </p:cNvCxnSpPr>
            <p:nvPr/>
          </p:nvCxnSpPr>
          <p:spPr bwMode="auto">
            <a:xfrm flipV="1">
              <a:off x="2364580" y="5463062"/>
              <a:ext cx="0" cy="24765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541B38D-2CEF-4958-9AFF-AF8BA968AF5E}"/>
                </a:ext>
              </a:extLst>
            </p:cNvPr>
            <p:cNvCxnSpPr>
              <a:cxnSpLocks/>
            </p:cNvCxnSpPr>
            <p:nvPr/>
          </p:nvCxnSpPr>
          <p:spPr bwMode="auto">
            <a:xfrm flipV="1">
              <a:off x="5788025" y="5461000"/>
              <a:ext cx="0" cy="236538"/>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78" name="Rectangle: Rounded Corners 60">
              <a:extLst>
                <a:ext uri="{FF2B5EF4-FFF2-40B4-BE49-F238E27FC236}">
                  <a16:creationId xmlns:a16="http://schemas.microsoft.com/office/drawing/2014/main" id="{0FE3B2EC-3F17-4920-98A2-10876579DCCF}"/>
                </a:ext>
              </a:extLst>
            </p:cNvPr>
            <p:cNvSpPr>
              <a:spLocks noChangeArrowheads="1"/>
            </p:cNvSpPr>
            <p:nvPr/>
          </p:nvSpPr>
          <p:spPr bwMode="auto">
            <a:xfrm>
              <a:off x="6475413" y="4502151"/>
              <a:ext cx="1382712" cy="796925"/>
            </a:xfrm>
            <a:prstGeom prst="roundRect">
              <a:avLst>
                <a:gd name="adj" fmla="val 16667"/>
              </a:avLst>
            </a:prstGeom>
            <a:solidFill>
              <a:schemeClr val="accent2">
                <a:lumMod val="75000"/>
              </a:schemeClr>
            </a:solidFill>
            <a:ln w="9525" algn="ctr">
              <a:solidFill>
                <a:schemeClr val="accent2"/>
              </a:solidFill>
              <a:round/>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solidFill>
                    <a:schemeClr val="bg1"/>
                  </a:solidFill>
                </a:rPr>
                <a:t>Laboratory Studies</a:t>
              </a:r>
            </a:p>
          </p:txBody>
        </p:sp>
        <p:sp>
          <p:nvSpPr>
            <p:cNvPr id="79" name="Rectangle: Rounded Corners 61">
              <a:extLst>
                <a:ext uri="{FF2B5EF4-FFF2-40B4-BE49-F238E27FC236}">
                  <a16:creationId xmlns:a16="http://schemas.microsoft.com/office/drawing/2014/main" id="{163CCD69-044F-465B-BBB0-1E82A5EDC109}"/>
                </a:ext>
              </a:extLst>
            </p:cNvPr>
            <p:cNvSpPr>
              <a:spLocks noChangeArrowheads="1"/>
            </p:cNvSpPr>
            <p:nvPr/>
          </p:nvSpPr>
          <p:spPr bwMode="auto">
            <a:xfrm>
              <a:off x="8650288" y="4502151"/>
              <a:ext cx="1384300" cy="796925"/>
            </a:xfrm>
            <a:prstGeom prst="roundRect">
              <a:avLst>
                <a:gd name="adj" fmla="val 16667"/>
              </a:avLst>
            </a:prstGeom>
            <a:solidFill>
              <a:schemeClr val="accent2">
                <a:lumMod val="75000"/>
              </a:schemeClr>
            </a:solidFill>
            <a:ln w="9525" algn="ctr">
              <a:solidFill>
                <a:schemeClr val="accent2"/>
              </a:solidFill>
              <a:round/>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solidFill>
                    <a:schemeClr val="bg1"/>
                  </a:solidFill>
                </a:rPr>
                <a:t>Clinical Studies</a:t>
              </a:r>
            </a:p>
          </p:txBody>
        </p:sp>
        <p:cxnSp>
          <p:nvCxnSpPr>
            <p:cNvPr id="80" name="Straight Connector 79">
              <a:extLst>
                <a:ext uri="{FF2B5EF4-FFF2-40B4-BE49-F238E27FC236}">
                  <a16:creationId xmlns:a16="http://schemas.microsoft.com/office/drawing/2014/main" id="{E361F36D-7461-4364-91CB-53B599777709}"/>
                </a:ext>
              </a:extLst>
            </p:cNvPr>
            <p:cNvCxnSpPr>
              <a:cxnSpLocks/>
            </p:cNvCxnSpPr>
            <p:nvPr/>
          </p:nvCxnSpPr>
          <p:spPr bwMode="auto">
            <a:xfrm flipV="1">
              <a:off x="7177088" y="4238626"/>
              <a:ext cx="0" cy="252413"/>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DD3BD7BB-B0D7-455B-B40A-E710C66B2EB1}"/>
                </a:ext>
              </a:extLst>
            </p:cNvPr>
            <p:cNvCxnSpPr>
              <a:cxnSpLocks/>
            </p:cNvCxnSpPr>
            <p:nvPr/>
          </p:nvCxnSpPr>
          <p:spPr bwMode="auto">
            <a:xfrm>
              <a:off x="7167563" y="4249738"/>
              <a:ext cx="2271712"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2BBB0DB1-47AA-4EE4-A967-CD9F7103AB44}"/>
                </a:ext>
              </a:extLst>
            </p:cNvPr>
            <p:cNvCxnSpPr>
              <a:cxnSpLocks/>
              <a:endCxn id="63" idx="2"/>
            </p:cNvCxnSpPr>
            <p:nvPr/>
          </p:nvCxnSpPr>
          <p:spPr bwMode="auto">
            <a:xfrm flipV="1">
              <a:off x="8293100" y="3981450"/>
              <a:ext cx="0" cy="268288"/>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306F0A8C-96E9-459E-B523-2FA959CCE2FB}"/>
                </a:ext>
              </a:extLst>
            </p:cNvPr>
            <p:cNvCxnSpPr>
              <a:cxnSpLocks/>
            </p:cNvCxnSpPr>
            <p:nvPr/>
          </p:nvCxnSpPr>
          <p:spPr bwMode="auto">
            <a:xfrm flipV="1">
              <a:off x="4017963" y="3952876"/>
              <a:ext cx="0" cy="447675"/>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2B2D236B-F645-4E72-BFBD-B19F12BBC239}"/>
                </a:ext>
              </a:extLst>
            </p:cNvPr>
            <p:cNvCxnSpPr>
              <a:cxnSpLocks/>
            </p:cNvCxnSpPr>
            <p:nvPr/>
          </p:nvCxnSpPr>
          <p:spPr bwMode="auto">
            <a:xfrm flipV="1">
              <a:off x="9439275" y="4238626"/>
              <a:ext cx="0" cy="252413"/>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85" name="Rectangle: Rounded Corners 84">
              <a:extLst>
                <a:ext uri="{FF2B5EF4-FFF2-40B4-BE49-F238E27FC236}">
                  <a16:creationId xmlns:a16="http://schemas.microsoft.com/office/drawing/2014/main" id="{DC056ECB-6236-493E-8EB1-EEFBEBA08C5E}"/>
                </a:ext>
              </a:extLst>
            </p:cNvPr>
            <p:cNvSpPr/>
            <p:nvPr/>
          </p:nvSpPr>
          <p:spPr bwMode="auto">
            <a:xfrm>
              <a:off x="3055144" y="3187701"/>
              <a:ext cx="1917700" cy="796925"/>
            </a:xfrm>
            <a:prstGeom prst="roundRect">
              <a:avLst/>
            </a:prstGeom>
            <a:solidFill>
              <a:schemeClr val="accent5">
                <a:lumMod val="75000"/>
              </a:schemeClr>
            </a:solidFill>
            <a:ln w="9525" cap="flat" cmpd="sng" algn="ctr">
              <a:solidFill>
                <a:schemeClr val="accent5"/>
              </a:solidFill>
              <a:prstDash val="solid"/>
              <a:round/>
              <a:headEnd type="none" w="med" len="med"/>
              <a:tailEnd type="none" w="med" len="med"/>
            </a:ln>
            <a:effectLst/>
          </p:spPr>
          <p:txBody>
            <a:bodyPr/>
            <a:lstStyle/>
            <a:p>
              <a:pPr algn="ctr" eaLnBrk="1" hangingPunct="1">
                <a:defRPr/>
              </a:pPr>
              <a:r>
                <a:rPr lang="en-US" sz="1800" dirty="0">
                  <a:solidFill>
                    <a:schemeClr val="bg1"/>
                  </a:solidFill>
                  <a:latin typeface="Arial" charset="0"/>
                  <a:ea typeface="ＭＳ Ｐゴシック" charset="0"/>
                </a:rPr>
                <a:t>Extramural Research</a:t>
              </a:r>
            </a:p>
          </p:txBody>
        </p:sp>
        <p:sp>
          <p:nvSpPr>
            <p:cNvPr id="86" name="Rectangle: Rounded Corners 85">
              <a:extLst>
                <a:ext uri="{FF2B5EF4-FFF2-40B4-BE49-F238E27FC236}">
                  <a16:creationId xmlns:a16="http://schemas.microsoft.com/office/drawing/2014/main" id="{7DF4126C-A6EC-4B66-820F-F2975AD3D5B2}"/>
                </a:ext>
              </a:extLst>
            </p:cNvPr>
            <p:cNvSpPr/>
            <p:nvPr/>
          </p:nvSpPr>
          <p:spPr bwMode="auto">
            <a:xfrm>
              <a:off x="3055938" y="4321175"/>
              <a:ext cx="1917700" cy="966788"/>
            </a:xfrm>
            <a:prstGeom prst="roundRect">
              <a:avLst/>
            </a:prstGeom>
            <a:solidFill>
              <a:srgbClr val="7030A0"/>
            </a:solidFill>
            <a:ln w="9525" cap="flat" cmpd="sng" algn="ctr">
              <a:solidFill>
                <a:schemeClr val="accent6"/>
              </a:solidFill>
              <a:prstDash val="solid"/>
              <a:round/>
              <a:headEnd type="none" w="med" len="med"/>
              <a:tailEnd type="none" w="med" len="med"/>
            </a:ln>
            <a:effectLst/>
          </p:spPr>
          <p:txBody>
            <a:bodyPr/>
            <a:lstStyle/>
            <a:p>
              <a:pPr algn="ctr" eaLnBrk="1" hangingPunct="1">
                <a:defRPr/>
              </a:pPr>
              <a:r>
                <a:rPr lang="en-US" sz="1800" dirty="0">
                  <a:solidFill>
                    <a:schemeClr val="bg1"/>
                  </a:solidFill>
                  <a:latin typeface="Arial" charset="0"/>
                  <a:ea typeface="ＭＳ Ｐゴシック" charset="0"/>
                </a:rPr>
                <a:t>Scientific Programs &amp; Divisions</a:t>
              </a:r>
            </a:p>
          </p:txBody>
        </p:sp>
      </p:grpSp>
    </p:spTree>
    <p:extLst>
      <p:ext uri="{BB962C8B-B14F-4D97-AF65-F5344CB8AC3E}">
        <p14:creationId xmlns:p14="http://schemas.microsoft.com/office/powerpoint/2010/main" val="197632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a:extLst>
              <a:ext uri="{FF2B5EF4-FFF2-40B4-BE49-F238E27FC236}">
                <a16:creationId xmlns:a16="http://schemas.microsoft.com/office/drawing/2014/main" id="{6E1EA7CF-4AA1-49D8-98BB-C0E07C2906A5}"/>
              </a:ext>
            </a:extLst>
          </p:cNvPr>
          <p:cNvSpPr>
            <a:spLocks noGrp="1"/>
          </p:cNvSpPr>
          <p:nvPr>
            <p:ph type="title"/>
          </p:nvPr>
        </p:nvSpPr>
        <p:spPr>
          <a:xfrm>
            <a:off x="273368" y="234950"/>
            <a:ext cx="11499454" cy="741871"/>
          </a:xfrm>
        </p:spPr>
        <p:txBody>
          <a:bodyPr>
            <a:noAutofit/>
          </a:bodyPr>
          <a:lstStyle/>
          <a:p>
            <a:r>
              <a:rPr lang="en-US" altLang="en-US" sz="4000" b="1" dirty="0"/>
              <a:t>Interacting with NIH:  Extramural Investigators/Trainees</a:t>
            </a:r>
          </a:p>
        </p:txBody>
      </p:sp>
      <p:grpSp>
        <p:nvGrpSpPr>
          <p:cNvPr id="28675" name="Group 19" descr="Chart shows NIH People divided into three areas: Program Officer, Scientific Review Officer, and Grants Management Officer">
            <a:extLst>
              <a:ext uri="{FF2B5EF4-FFF2-40B4-BE49-F238E27FC236}">
                <a16:creationId xmlns:a16="http://schemas.microsoft.com/office/drawing/2014/main" id="{2FF4F270-A9D5-4AF2-9818-B20064EBEEA3}"/>
              </a:ext>
            </a:extLst>
          </p:cNvPr>
          <p:cNvGrpSpPr>
            <a:grpSpLocks/>
          </p:cNvGrpSpPr>
          <p:nvPr/>
        </p:nvGrpSpPr>
        <p:grpSpPr bwMode="auto">
          <a:xfrm>
            <a:off x="1819275" y="1222375"/>
            <a:ext cx="8610600" cy="1963738"/>
            <a:chOff x="342900" y="2213535"/>
            <a:chExt cx="8610593" cy="1964408"/>
          </a:xfrm>
        </p:grpSpPr>
        <p:sp>
          <p:nvSpPr>
            <p:cNvPr id="9" name="Text Box 7">
              <a:extLst>
                <a:ext uri="{FF2B5EF4-FFF2-40B4-BE49-F238E27FC236}">
                  <a16:creationId xmlns:a16="http://schemas.microsoft.com/office/drawing/2014/main" id="{EA721D8E-7F65-4C23-B00C-EF109237414F}"/>
                </a:ext>
              </a:extLst>
            </p:cNvPr>
            <p:cNvSpPr txBox="1">
              <a:spLocks noChangeArrowheads="1"/>
            </p:cNvSpPr>
            <p:nvPr/>
          </p:nvSpPr>
          <p:spPr bwMode="auto">
            <a:xfrm>
              <a:off x="3314698" y="2213535"/>
              <a:ext cx="2666998" cy="584399"/>
            </a:xfrm>
            <a:prstGeom prst="rect">
              <a:avLst/>
            </a:prstGeom>
            <a:noFill/>
            <a:ln w="19050">
              <a:solidFill>
                <a:schemeClr val="accent5"/>
              </a:solidFill>
            </a:ln>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3200" b="1">
                  <a:solidFill>
                    <a:schemeClr val="accent1"/>
                  </a:solidFill>
                  <a:latin typeface="+mj-lt"/>
                </a:rPr>
                <a:t>NIH People</a:t>
              </a:r>
              <a:endParaRPr lang="en-US" altLang="en-US" b="1">
                <a:solidFill>
                  <a:schemeClr val="accent1"/>
                </a:solidFill>
                <a:latin typeface="+mj-lt"/>
              </a:endParaRPr>
            </a:p>
          </p:txBody>
        </p:sp>
        <p:sp>
          <p:nvSpPr>
            <p:cNvPr id="10" name="Text Box 8">
              <a:extLst>
                <a:ext uri="{FF2B5EF4-FFF2-40B4-BE49-F238E27FC236}">
                  <a16:creationId xmlns:a16="http://schemas.microsoft.com/office/drawing/2014/main" id="{053D5DFE-ED65-455B-AD5E-AA38F87391C4}"/>
                </a:ext>
              </a:extLst>
            </p:cNvPr>
            <p:cNvSpPr txBox="1">
              <a:spLocks noChangeArrowheads="1"/>
            </p:cNvSpPr>
            <p:nvPr/>
          </p:nvSpPr>
          <p:spPr bwMode="auto">
            <a:xfrm>
              <a:off x="342900" y="3428387"/>
              <a:ext cx="2666998" cy="749556"/>
            </a:xfrm>
            <a:prstGeom prst="rect">
              <a:avLst/>
            </a:prstGeom>
            <a:noFill/>
            <a:ln w="19050"/>
          </p:spPr>
          <p:style>
            <a:lnRef idx="2">
              <a:schemeClr val="accent5"/>
            </a:lnRef>
            <a:fillRef idx="1">
              <a:schemeClr val="lt1"/>
            </a:fillRef>
            <a:effectRef idx="0">
              <a:schemeClr val="accent5"/>
            </a:effectRef>
            <a:fontRef idx="minor">
              <a:schemeClr val="dk1"/>
            </a:fontRef>
          </p:style>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2000">
                  <a:solidFill>
                    <a:schemeClr val="accent1"/>
                  </a:solidFill>
                  <a:latin typeface="+mj-lt"/>
                </a:rPr>
                <a:t>Program Officer</a:t>
              </a:r>
            </a:p>
          </p:txBody>
        </p:sp>
        <p:sp>
          <p:nvSpPr>
            <p:cNvPr id="14" name="Line 11">
              <a:extLst>
                <a:ext uri="{FF2B5EF4-FFF2-40B4-BE49-F238E27FC236}">
                  <a16:creationId xmlns:a16="http://schemas.microsoft.com/office/drawing/2014/main" id="{6D07130B-3C16-4099-9CCF-782FD1628394}"/>
                </a:ext>
              </a:extLst>
            </p:cNvPr>
            <p:cNvSpPr>
              <a:spLocks noChangeShapeType="1"/>
            </p:cNvSpPr>
            <p:nvPr/>
          </p:nvSpPr>
          <p:spPr bwMode="auto">
            <a:xfrm>
              <a:off x="1676399" y="3047257"/>
              <a:ext cx="6019795" cy="0"/>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p>
          </p:txBody>
        </p:sp>
        <p:sp>
          <p:nvSpPr>
            <p:cNvPr id="15" name="Line 13">
              <a:extLst>
                <a:ext uri="{FF2B5EF4-FFF2-40B4-BE49-F238E27FC236}">
                  <a16:creationId xmlns:a16="http://schemas.microsoft.com/office/drawing/2014/main" id="{EFC07EEE-800C-4E23-B572-1819E2463D72}"/>
                </a:ext>
              </a:extLst>
            </p:cNvPr>
            <p:cNvSpPr>
              <a:spLocks noChangeShapeType="1"/>
            </p:cNvSpPr>
            <p:nvPr/>
          </p:nvSpPr>
          <p:spPr bwMode="auto">
            <a:xfrm>
              <a:off x="1676399" y="3047257"/>
              <a:ext cx="0" cy="381130"/>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p>
          </p:txBody>
        </p:sp>
        <p:sp>
          <p:nvSpPr>
            <p:cNvPr id="16" name="Line 14">
              <a:extLst>
                <a:ext uri="{FF2B5EF4-FFF2-40B4-BE49-F238E27FC236}">
                  <a16:creationId xmlns:a16="http://schemas.microsoft.com/office/drawing/2014/main" id="{79D1FA3D-A4C0-4EC5-A49F-09F0D3B4CCCB}"/>
                </a:ext>
              </a:extLst>
            </p:cNvPr>
            <p:cNvSpPr>
              <a:spLocks noChangeShapeType="1"/>
            </p:cNvSpPr>
            <p:nvPr/>
          </p:nvSpPr>
          <p:spPr bwMode="auto">
            <a:xfrm flipH="1">
              <a:off x="7696194" y="3047257"/>
              <a:ext cx="0" cy="381130"/>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p>
          </p:txBody>
        </p:sp>
        <p:sp>
          <p:nvSpPr>
            <p:cNvPr id="17" name="Line 15">
              <a:extLst>
                <a:ext uri="{FF2B5EF4-FFF2-40B4-BE49-F238E27FC236}">
                  <a16:creationId xmlns:a16="http://schemas.microsoft.com/office/drawing/2014/main" id="{851787E1-8D65-4D21-8F4E-F0F80855B31C}"/>
                </a:ext>
              </a:extLst>
            </p:cNvPr>
            <p:cNvSpPr>
              <a:spLocks noChangeShapeType="1"/>
            </p:cNvSpPr>
            <p:nvPr/>
          </p:nvSpPr>
          <p:spPr bwMode="auto">
            <a:xfrm>
              <a:off x="4724396" y="2797934"/>
              <a:ext cx="0" cy="630453"/>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p>
          </p:txBody>
        </p:sp>
        <p:sp>
          <p:nvSpPr>
            <p:cNvPr id="18" name="Text Box 8">
              <a:extLst>
                <a:ext uri="{FF2B5EF4-FFF2-40B4-BE49-F238E27FC236}">
                  <a16:creationId xmlns:a16="http://schemas.microsoft.com/office/drawing/2014/main" id="{0CF2B4BE-1E26-46DB-AC68-E9816B3383FC}"/>
                </a:ext>
              </a:extLst>
            </p:cNvPr>
            <p:cNvSpPr txBox="1">
              <a:spLocks noChangeArrowheads="1"/>
            </p:cNvSpPr>
            <p:nvPr/>
          </p:nvSpPr>
          <p:spPr bwMode="auto">
            <a:xfrm>
              <a:off x="3314698" y="3428387"/>
              <a:ext cx="2666998" cy="749556"/>
            </a:xfrm>
            <a:prstGeom prst="rect">
              <a:avLst/>
            </a:prstGeom>
            <a:noFill/>
            <a:ln w="19050"/>
          </p:spPr>
          <p:style>
            <a:lnRef idx="2">
              <a:schemeClr val="accent5"/>
            </a:lnRef>
            <a:fillRef idx="1">
              <a:schemeClr val="lt1"/>
            </a:fillRef>
            <a:effectRef idx="0">
              <a:schemeClr val="accent5"/>
            </a:effectRef>
            <a:fontRef idx="minor">
              <a:schemeClr val="dk1"/>
            </a:fontRef>
          </p:style>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2000">
                  <a:solidFill>
                    <a:schemeClr val="accent1"/>
                  </a:solidFill>
                  <a:latin typeface="+mj-lt"/>
                </a:rPr>
                <a:t>Scientific Review Officer</a:t>
              </a:r>
            </a:p>
          </p:txBody>
        </p:sp>
        <p:sp>
          <p:nvSpPr>
            <p:cNvPr id="19" name="Text Box 8">
              <a:extLst>
                <a:ext uri="{FF2B5EF4-FFF2-40B4-BE49-F238E27FC236}">
                  <a16:creationId xmlns:a16="http://schemas.microsoft.com/office/drawing/2014/main" id="{AF011771-8555-4F14-A802-AA91957EE05C}"/>
                </a:ext>
              </a:extLst>
            </p:cNvPr>
            <p:cNvSpPr txBox="1">
              <a:spLocks noChangeArrowheads="1"/>
            </p:cNvSpPr>
            <p:nvPr/>
          </p:nvSpPr>
          <p:spPr bwMode="auto">
            <a:xfrm>
              <a:off x="6286495" y="3428387"/>
              <a:ext cx="2666998" cy="749556"/>
            </a:xfrm>
            <a:prstGeom prst="rect">
              <a:avLst/>
            </a:prstGeom>
            <a:noFill/>
            <a:ln w="19050"/>
          </p:spPr>
          <p:style>
            <a:lnRef idx="2">
              <a:schemeClr val="accent5"/>
            </a:lnRef>
            <a:fillRef idx="1">
              <a:schemeClr val="lt1"/>
            </a:fillRef>
            <a:effectRef idx="0">
              <a:schemeClr val="accent5"/>
            </a:effectRef>
            <a:fontRef idx="minor">
              <a:schemeClr val="dk1"/>
            </a:fontRef>
          </p:style>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2000">
                  <a:solidFill>
                    <a:schemeClr val="accent1"/>
                  </a:solidFill>
                  <a:latin typeface="+mj-lt"/>
                </a:rPr>
                <a:t>Grants Management Officer </a:t>
              </a:r>
            </a:p>
          </p:txBody>
        </p:sp>
      </p:grpSp>
      <p:sp>
        <p:nvSpPr>
          <p:cNvPr id="21" name="TextBox 20">
            <a:extLst>
              <a:ext uri="{FF2B5EF4-FFF2-40B4-BE49-F238E27FC236}">
                <a16:creationId xmlns:a16="http://schemas.microsoft.com/office/drawing/2014/main" id="{794D051E-C056-44A6-BEC7-4893F6BB52CC}"/>
              </a:ext>
            </a:extLst>
          </p:cNvPr>
          <p:cNvSpPr txBox="1"/>
          <p:nvPr/>
        </p:nvSpPr>
        <p:spPr>
          <a:xfrm>
            <a:off x="1714500" y="3387726"/>
            <a:ext cx="2876550" cy="3446026"/>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a:spAutoFit/>
          </a:bodyPr>
          <a:lstStyle/>
          <a:p>
            <a:pPr marL="176213" indent="-176213" algn="l">
              <a:spcBef>
                <a:spcPts val="600"/>
              </a:spcBef>
              <a:spcAft>
                <a:spcPts val="600"/>
              </a:spcAft>
              <a:buFont typeface="Arial" panose="020B0604020202020204" pitchFamily="34" charset="0"/>
              <a:buChar char="•"/>
              <a:defRPr/>
            </a:pPr>
            <a:r>
              <a:rPr lang="en-US" sz="1600"/>
              <a:t>Scientist &amp; Administrator</a:t>
            </a:r>
          </a:p>
          <a:p>
            <a:pPr marL="176213" indent="-176213" algn="l">
              <a:spcBef>
                <a:spcPts val="600"/>
              </a:spcBef>
              <a:spcAft>
                <a:spcPts val="600"/>
              </a:spcAft>
              <a:buFont typeface="Arial" panose="020B0604020202020204" pitchFamily="34" charset="0"/>
              <a:buChar char="•"/>
              <a:defRPr/>
            </a:pPr>
            <a:r>
              <a:rPr lang="en-US" sz="1600"/>
              <a:t>Identifies areas of scientific need</a:t>
            </a:r>
          </a:p>
          <a:p>
            <a:pPr marL="176213" indent="-176213" algn="l">
              <a:spcBef>
                <a:spcPts val="600"/>
              </a:spcBef>
              <a:spcAft>
                <a:spcPts val="600"/>
              </a:spcAft>
              <a:buFont typeface="Arial" panose="020B0604020202020204" pitchFamily="34" charset="0"/>
              <a:buChar char="•"/>
              <a:defRPr/>
            </a:pPr>
            <a:r>
              <a:rPr lang="en-US" sz="1600"/>
              <a:t>Communicates </a:t>
            </a:r>
            <a:br>
              <a:rPr lang="en-US" sz="1600"/>
            </a:br>
            <a:r>
              <a:rPr lang="en-US" sz="1600"/>
              <a:t>NIH priorities to investigators and others</a:t>
            </a:r>
          </a:p>
          <a:p>
            <a:pPr marL="176213" indent="-176213" algn="l">
              <a:spcBef>
                <a:spcPts val="600"/>
              </a:spcBef>
              <a:spcAft>
                <a:spcPts val="600"/>
              </a:spcAft>
              <a:buFont typeface="Arial" panose="020B0604020202020204" pitchFamily="34" charset="0"/>
              <a:buChar char="•"/>
              <a:defRPr/>
            </a:pPr>
            <a:r>
              <a:rPr lang="en-US" sz="1600"/>
              <a:t>Manages grants</a:t>
            </a:r>
          </a:p>
          <a:p>
            <a:pPr marL="176213" indent="-176213" algn="l">
              <a:spcBef>
                <a:spcPts val="600"/>
              </a:spcBef>
              <a:spcAft>
                <a:spcPts val="600"/>
              </a:spcAft>
              <a:buFont typeface="Arial" panose="020B0604020202020204" pitchFamily="34" charset="0"/>
              <a:buChar char="•"/>
              <a:defRPr/>
            </a:pPr>
            <a:r>
              <a:rPr lang="en-US" sz="1600"/>
              <a:t>Communicates with IC Leadership  about the science </a:t>
            </a:r>
          </a:p>
        </p:txBody>
      </p:sp>
      <p:sp>
        <p:nvSpPr>
          <p:cNvPr id="22" name="TextBox 21">
            <a:extLst>
              <a:ext uri="{FF2B5EF4-FFF2-40B4-BE49-F238E27FC236}">
                <a16:creationId xmlns:a16="http://schemas.microsoft.com/office/drawing/2014/main" id="{93D064A4-3A26-47D6-B6A4-43F09386C695}"/>
              </a:ext>
            </a:extLst>
          </p:cNvPr>
          <p:cNvSpPr txBox="1"/>
          <p:nvPr/>
        </p:nvSpPr>
        <p:spPr>
          <a:xfrm>
            <a:off x="4746625" y="3389314"/>
            <a:ext cx="2876550" cy="2247424"/>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a:spAutoFit/>
          </a:bodyPr>
          <a:lstStyle/>
          <a:p>
            <a:pPr marL="176213" indent="-176213" algn="l">
              <a:spcBef>
                <a:spcPts val="600"/>
              </a:spcBef>
              <a:spcAft>
                <a:spcPts val="600"/>
              </a:spcAft>
              <a:buFont typeface="Arial" panose="020B0604020202020204" pitchFamily="34" charset="0"/>
              <a:buChar char="•"/>
              <a:defRPr/>
            </a:pPr>
            <a:r>
              <a:rPr lang="en-US" sz="1600"/>
              <a:t>Scientist &amp; Administrator</a:t>
            </a:r>
          </a:p>
          <a:p>
            <a:pPr marL="176213" indent="-176213" algn="l">
              <a:spcBef>
                <a:spcPts val="600"/>
              </a:spcBef>
              <a:spcAft>
                <a:spcPts val="600"/>
              </a:spcAft>
              <a:buFont typeface="Arial" panose="020B0604020202020204" pitchFamily="34" charset="0"/>
              <a:buChar char="•"/>
              <a:defRPr/>
            </a:pPr>
            <a:r>
              <a:rPr lang="en-US" sz="1600"/>
              <a:t>Manages grant reviews</a:t>
            </a:r>
          </a:p>
          <a:p>
            <a:pPr marL="176213" indent="-176213" algn="l">
              <a:spcBef>
                <a:spcPts val="600"/>
              </a:spcBef>
              <a:spcAft>
                <a:spcPts val="600"/>
              </a:spcAft>
              <a:buFont typeface="Arial" panose="020B0604020202020204" pitchFamily="34" charset="0"/>
              <a:buChar char="•"/>
              <a:defRPr/>
            </a:pPr>
            <a:r>
              <a:rPr lang="en-US" sz="1600"/>
              <a:t>Appoints members to review groups &amp; panels</a:t>
            </a:r>
          </a:p>
          <a:p>
            <a:pPr marL="176213" indent="-176213" algn="l">
              <a:spcBef>
                <a:spcPts val="600"/>
              </a:spcBef>
              <a:spcAft>
                <a:spcPts val="0"/>
              </a:spcAft>
              <a:buFont typeface="Arial" panose="020B0604020202020204" pitchFamily="34" charset="0"/>
              <a:buChar char="•"/>
              <a:defRPr/>
            </a:pPr>
            <a:r>
              <a:rPr lang="en-US" sz="1600"/>
              <a:t>Prepares summary statements</a:t>
            </a:r>
          </a:p>
        </p:txBody>
      </p:sp>
      <p:sp>
        <p:nvSpPr>
          <p:cNvPr id="23" name="TextBox 22">
            <a:extLst>
              <a:ext uri="{FF2B5EF4-FFF2-40B4-BE49-F238E27FC236}">
                <a16:creationId xmlns:a16="http://schemas.microsoft.com/office/drawing/2014/main" id="{58597E1B-6F2B-49D8-8C6B-BF837539DD17}"/>
              </a:ext>
            </a:extLst>
          </p:cNvPr>
          <p:cNvSpPr txBox="1"/>
          <p:nvPr/>
        </p:nvSpPr>
        <p:spPr>
          <a:xfrm>
            <a:off x="7831139" y="3387725"/>
            <a:ext cx="2598737" cy="2077164"/>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a:spAutoFit/>
          </a:bodyPr>
          <a:lstStyle/>
          <a:p>
            <a:pPr marL="176213" indent="-176213" algn="l">
              <a:spcBef>
                <a:spcPts val="600"/>
              </a:spcBef>
              <a:spcAft>
                <a:spcPts val="600"/>
              </a:spcAft>
              <a:buFont typeface="Arial" panose="020B0604020202020204" pitchFamily="34" charset="0"/>
              <a:buChar char="•"/>
              <a:defRPr/>
            </a:pPr>
            <a:r>
              <a:rPr lang="en-US" sz="1600">
                <a:solidFill>
                  <a:schemeClr val="tx1"/>
                </a:solidFill>
              </a:rPr>
              <a:t>Implements the funding process</a:t>
            </a:r>
          </a:p>
          <a:p>
            <a:pPr marL="176213" indent="-176213" algn="l">
              <a:spcBef>
                <a:spcPts val="600"/>
              </a:spcBef>
              <a:spcAft>
                <a:spcPts val="600"/>
              </a:spcAft>
              <a:buFont typeface="Arial" panose="020B0604020202020204" pitchFamily="34" charset="0"/>
              <a:buChar char="•"/>
              <a:defRPr/>
            </a:pPr>
            <a:r>
              <a:rPr lang="en-US" sz="1600">
                <a:solidFill>
                  <a:schemeClr val="tx1"/>
                </a:solidFill>
              </a:rPr>
              <a:t>Oversees the budget</a:t>
            </a:r>
          </a:p>
          <a:p>
            <a:pPr marL="176213" indent="-176213" algn="l">
              <a:spcBef>
                <a:spcPts val="600"/>
              </a:spcBef>
              <a:spcAft>
                <a:spcPts val="600"/>
              </a:spcAft>
              <a:buFont typeface="Arial" panose="020B0604020202020204" pitchFamily="34" charset="0"/>
              <a:buChar char="•"/>
              <a:defRPr/>
            </a:pPr>
            <a:r>
              <a:rPr lang="en-US" sz="1600">
                <a:solidFill>
                  <a:schemeClr val="tx1"/>
                </a:solidFill>
              </a:rPr>
              <a:t>Ensures grantee compliance with NIH policies &amp; regulations</a:t>
            </a:r>
          </a:p>
        </p:txBody>
      </p:sp>
      <p:sp>
        <p:nvSpPr>
          <p:cNvPr id="24" name="Slide Number Placeholder 3">
            <a:extLst>
              <a:ext uri="{FF2B5EF4-FFF2-40B4-BE49-F238E27FC236}">
                <a16:creationId xmlns:a16="http://schemas.microsoft.com/office/drawing/2014/main" id="{29B31F0E-95FE-41F0-946C-7FCC637C3B34}"/>
              </a:ext>
            </a:extLst>
          </p:cNvPr>
          <p:cNvSpPr>
            <a:spLocks noGrp="1"/>
          </p:cNvSpPr>
          <p:nvPr>
            <p:ph type="sldNum" sz="quarter" idx="4294967295"/>
          </p:nvPr>
        </p:nvSpPr>
        <p:spPr>
          <a:xfrm>
            <a:off x="242888" y="6408738"/>
            <a:ext cx="406400" cy="21431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1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46688D5D-5A53-4C18-A58E-42715FD2677C}" type="slidenum">
              <a:rPr lang="en-US" smtClean="0"/>
              <a:pPr>
                <a:defRPr/>
              </a:pPr>
              <a:t>16</a:t>
            </a:fld>
            <a:endParaRPr lang="en-US">
              <a:latin typeface="+mn-lt"/>
            </a:endParaRPr>
          </a:p>
        </p:txBody>
      </p:sp>
    </p:spTree>
    <p:extLst>
      <p:ext uri="{BB962C8B-B14F-4D97-AF65-F5344CB8AC3E}">
        <p14:creationId xmlns:p14="http://schemas.microsoft.com/office/powerpoint/2010/main" val="1621613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18E891-FCD7-4CE4-A303-C73792E1AC6B}"/>
              </a:ext>
            </a:extLst>
          </p:cNvPr>
          <p:cNvSpPr>
            <a:spLocks noGrp="1"/>
          </p:cNvSpPr>
          <p:nvPr>
            <p:ph type="title"/>
          </p:nvPr>
        </p:nvSpPr>
        <p:spPr/>
        <p:txBody>
          <a:bodyPr>
            <a:normAutofit/>
          </a:bodyPr>
          <a:lstStyle/>
          <a:p>
            <a:r>
              <a:rPr lang="en-US" altLang="en-US" sz="4400" b="1" dirty="0"/>
              <a:t>Identifying the Appropriate IC and Program Officer</a:t>
            </a:r>
            <a:endParaRPr lang="en-US" sz="4400" b="1" dirty="0"/>
          </a:p>
        </p:txBody>
      </p:sp>
      <p:sp>
        <p:nvSpPr>
          <p:cNvPr id="2" name="Text Placeholder 1">
            <a:extLst>
              <a:ext uri="{FF2B5EF4-FFF2-40B4-BE49-F238E27FC236}">
                <a16:creationId xmlns:a16="http://schemas.microsoft.com/office/drawing/2014/main" id="{D756CBA1-E0B6-4254-BFD6-EAFED410F3E8}"/>
              </a:ext>
            </a:extLst>
          </p:cNvPr>
          <p:cNvSpPr>
            <a:spLocks noGrp="1"/>
          </p:cNvSpPr>
          <p:nvPr>
            <p:ph type="body" sz="quarter" idx="10"/>
          </p:nvPr>
        </p:nvSpPr>
        <p:spPr>
          <a:xfrm>
            <a:off x="575353" y="1905000"/>
            <a:ext cx="11106364" cy="4503738"/>
          </a:xfrm>
        </p:spPr>
        <p:txBody>
          <a:bodyPr/>
          <a:lstStyle/>
          <a:p>
            <a:pPr>
              <a:lnSpc>
                <a:spcPct val="100000"/>
              </a:lnSpc>
              <a:spcBef>
                <a:spcPts val="2400"/>
              </a:spcBef>
              <a:defRPr/>
            </a:pPr>
            <a:r>
              <a:rPr lang="en-US" sz="3200" dirty="0"/>
              <a:t>Talk to mentors and colleagues</a:t>
            </a:r>
          </a:p>
          <a:p>
            <a:pPr>
              <a:lnSpc>
                <a:spcPct val="100000"/>
              </a:lnSpc>
              <a:spcBef>
                <a:spcPts val="2400"/>
              </a:spcBef>
              <a:defRPr/>
            </a:pPr>
            <a:r>
              <a:rPr lang="en-US" sz="3200" dirty="0"/>
              <a:t>Search NIH </a:t>
            </a:r>
            <a:r>
              <a:rPr lang="en-US" sz="3200" dirty="0" err="1"/>
              <a:t>RePORTER</a:t>
            </a:r>
            <a:r>
              <a:rPr lang="en-US" sz="3200" dirty="0"/>
              <a:t> for funded projects</a:t>
            </a:r>
          </a:p>
          <a:p>
            <a:pPr>
              <a:lnSpc>
                <a:spcPct val="100000"/>
              </a:lnSpc>
              <a:spcBef>
                <a:spcPts val="1800"/>
              </a:spcBef>
              <a:defRPr/>
            </a:pPr>
            <a:r>
              <a:rPr lang="en-US" sz="3200" dirty="0"/>
              <a:t>Search NIH MATCHMAKER for similar projects and their POs</a:t>
            </a:r>
          </a:p>
          <a:p>
            <a:pPr>
              <a:lnSpc>
                <a:spcPct val="100000"/>
              </a:lnSpc>
              <a:spcBef>
                <a:spcPts val="1800"/>
              </a:spcBef>
              <a:defRPr/>
            </a:pPr>
            <a:r>
              <a:rPr lang="en-US" sz="3200" dirty="0"/>
              <a:t>Review IC missions, strategic plans, &amp; research priorities </a:t>
            </a:r>
          </a:p>
          <a:p>
            <a:pPr>
              <a:lnSpc>
                <a:spcPct val="100000"/>
              </a:lnSpc>
              <a:spcBef>
                <a:spcPts val="1800"/>
              </a:spcBef>
              <a:defRPr/>
            </a:pPr>
            <a:r>
              <a:rPr lang="en-US" sz="3200" dirty="0"/>
              <a:t>Review IC division or program webpages</a:t>
            </a:r>
          </a:p>
        </p:txBody>
      </p:sp>
      <p:sp>
        <p:nvSpPr>
          <p:cNvPr id="5" name="Slide Number Placeholder 3">
            <a:extLst>
              <a:ext uri="{FF2B5EF4-FFF2-40B4-BE49-F238E27FC236}">
                <a16:creationId xmlns:a16="http://schemas.microsoft.com/office/drawing/2014/main" id="{49898990-D587-47B4-8330-A4E7FD61E066}"/>
              </a:ext>
            </a:extLst>
          </p:cNvPr>
          <p:cNvSpPr>
            <a:spLocks noGrp="1"/>
          </p:cNvSpPr>
          <p:nvPr>
            <p:ph type="sldNum" sz="quarter" idx="4294967295"/>
          </p:nvPr>
        </p:nvSpPr>
        <p:spPr>
          <a:xfrm>
            <a:off x="242888" y="6408738"/>
            <a:ext cx="406400" cy="21431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1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46688D5D-5A53-4C18-A58E-42715FD2677C}" type="slidenum">
              <a:rPr lang="en-US" smtClean="0"/>
              <a:pPr>
                <a:defRPr/>
              </a:pPr>
              <a:t>17</a:t>
            </a:fld>
            <a:endParaRPr lang="en-US">
              <a:latin typeface="+mn-lt"/>
            </a:endParaRPr>
          </a:p>
        </p:txBody>
      </p:sp>
    </p:spTree>
    <p:extLst>
      <p:ext uri="{BB962C8B-B14F-4D97-AF65-F5344CB8AC3E}">
        <p14:creationId xmlns:p14="http://schemas.microsoft.com/office/powerpoint/2010/main" val="1454715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6E689D-121B-4072-AA24-F3AC1CC29ABA}"/>
              </a:ext>
            </a:extLst>
          </p:cNvPr>
          <p:cNvSpPr>
            <a:spLocks noGrp="1"/>
          </p:cNvSpPr>
          <p:nvPr>
            <p:ph type="title"/>
          </p:nvPr>
        </p:nvSpPr>
        <p:spPr/>
        <p:txBody>
          <a:bodyPr>
            <a:normAutofit/>
          </a:bodyPr>
          <a:lstStyle/>
          <a:p>
            <a:r>
              <a:rPr lang="en-US" sz="4400" b="1" dirty="0"/>
              <a:t>Contacting a Program Officer – General Guidelines</a:t>
            </a:r>
          </a:p>
        </p:txBody>
      </p:sp>
      <p:sp>
        <p:nvSpPr>
          <p:cNvPr id="2" name="Text Placeholder 1">
            <a:extLst>
              <a:ext uri="{FF2B5EF4-FFF2-40B4-BE49-F238E27FC236}">
                <a16:creationId xmlns:a16="http://schemas.microsoft.com/office/drawing/2014/main" id="{010B2A19-FEB6-4F17-AA32-9DA813A20BEA}"/>
              </a:ext>
            </a:extLst>
          </p:cNvPr>
          <p:cNvSpPr>
            <a:spLocks noGrp="1"/>
          </p:cNvSpPr>
          <p:nvPr>
            <p:ph type="body" sz="quarter" idx="10"/>
          </p:nvPr>
        </p:nvSpPr>
        <p:spPr>
          <a:xfrm>
            <a:off x="658018" y="1756536"/>
            <a:ext cx="10875963" cy="4752975"/>
          </a:xfrm>
        </p:spPr>
        <p:txBody>
          <a:bodyPr/>
          <a:lstStyle/>
          <a:p>
            <a:r>
              <a:rPr lang="en-US" dirty="0"/>
              <a:t>Contact POs via email</a:t>
            </a:r>
          </a:p>
          <a:p>
            <a:r>
              <a:rPr lang="en-US" dirty="0"/>
              <a:t>Include a 1-2 Page Concept Paper</a:t>
            </a:r>
          </a:p>
          <a:p>
            <a:pPr lvl="1"/>
            <a:r>
              <a:rPr lang="en-US" dirty="0"/>
              <a:t>Research Project Grants (RPG) – include brief background, significance of the problem or question the project will address and specific aims</a:t>
            </a:r>
          </a:p>
          <a:p>
            <a:pPr lvl="1"/>
            <a:r>
              <a:rPr lang="en-US" dirty="0"/>
              <a:t>Training (e.g., F30, R36, F31, F32) and Career Development Grants (</a:t>
            </a:r>
            <a:r>
              <a:rPr lang="en-US" dirty="0" err="1"/>
              <a:t>e.g</a:t>
            </a:r>
            <a:r>
              <a:rPr lang="en-US" dirty="0"/>
              <a:t>, K01, K08, K23) – brief background, significance of the problem or question the project will address, specific aims; training goals; mentoring team and their current funding and a CV or NIH Biosketch</a:t>
            </a:r>
          </a:p>
          <a:p>
            <a:r>
              <a:rPr lang="en-US" dirty="0"/>
              <a:t>Follow-up as needed – email piles are deep</a:t>
            </a:r>
          </a:p>
        </p:txBody>
      </p:sp>
      <p:sp>
        <p:nvSpPr>
          <p:cNvPr id="4" name="Slide Number Placeholder 3">
            <a:extLst>
              <a:ext uri="{FF2B5EF4-FFF2-40B4-BE49-F238E27FC236}">
                <a16:creationId xmlns:a16="http://schemas.microsoft.com/office/drawing/2014/main" id="{74BFD6F0-15E7-4DFA-B040-AF93354E6F13}"/>
              </a:ext>
            </a:extLst>
          </p:cNvPr>
          <p:cNvSpPr>
            <a:spLocks noGrp="1"/>
          </p:cNvSpPr>
          <p:nvPr>
            <p:ph type="sldNum" sz="quarter" idx="4"/>
          </p:nvPr>
        </p:nvSpPr>
        <p:spPr/>
        <p:txBody>
          <a:bodyPr/>
          <a:lstStyle/>
          <a:p>
            <a:fld id="{14DA8466-51B6-440F-8995-3D5918D9CE24}" type="slidenum">
              <a:rPr lang="en-US" smtClean="0"/>
              <a:pPr/>
              <a:t>18</a:t>
            </a:fld>
            <a:endParaRPr lang="en-US"/>
          </a:p>
        </p:txBody>
      </p:sp>
    </p:spTree>
    <p:extLst>
      <p:ext uri="{BB962C8B-B14F-4D97-AF65-F5344CB8AC3E}">
        <p14:creationId xmlns:p14="http://schemas.microsoft.com/office/powerpoint/2010/main" val="1496574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BF584C-81E6-6448-889E-1FCB46DB9F54}"/>
              </a:ext>
            </a:extLst>
          </p:cNvPr>
          <p:cNvSpPr>
            <a:spLocks noGrp="1"/>
          </p:cNvSpPr>
          <p:nvPr>
            <p:ph type="title"/>
          </p:nvPr>
        </p:nvSpPr>
        <p:spPr>
          <a:xfrm>
            <a:off x="838200" y="365125"/>
            <a:ext cx="10515600" cy="930275"/>
          </a:xfrm>
        </p:spPr>
        <p:txBody>
          <a:bodyPr>
            <a:normAutofit fontScale="90000"/>
          </a:bodyPr>
          <a:lstStyle/>
          <a:p>
            <a:r>
              <a:rPr lang="en-US" b="1" dirty="0"/>
              <a:t>Scientific Workforce Diversity  - Getting Engaged: </a:t>
            </a:r>
            <a:br>
              <a:rPr lang="en-US" b="1" dirty="0"/>
            </a:br>
            <a:r>
              <a:rPr lang="en-US" b="1" i="1" dirty="0"/>
              <a:t>Strategies to Support Your Research Training</a:t>
            </a:r>
          </a:p>
        </p:txBody>
      </p:sp>
      <p:sp>
        <p:nvSpPr>
          <p:cNvPr id="7" name="Content Placeholder 6">
            <a:extLst>
              <a:ext uri="{FF2B5EF4-FFF2-40B4-BE49-F238E27FC236}">
                <a16:creationId xmlns:a16="http://schemas.microsoft.com/office/drawing/2014/main" id="{328C16C7-6E24-B84A-ACC8-24456DBD682B}"/>
              </a:ext>
            </a:extLst>
          </p:cNvPr>
          <p:cNvSpPr>
            <a:spLocks noGrp="1"/>
          </p:cNvSpPr>
          <p:nvPr>
            <p:ph idx="1"/>
          </p:nvPr>
        </p:nvSpPr>
        <p:spPr>
          <a:xfrm>
            <a:off x="874222" y="2133600"/>
            <a:ext cx="6705600" cy="4137853"/>
          </a:xfrm>
        </p:spPr>
        <p:txBody>
          <a:bodyPr vert="horz" lIns="91440" tIns="45720" rIns="91440" bIns="45720" rtlCol="0" anchor="t">
            <a:normAutofit/>
          </a:bodyPr>
          <a:lstStyle/>
          <a:p>
            <a:r>
              <a:rPr lang="en-US" b="1" dirty="0"/>
              <a:t>Why Diversity Matters to NIH </a:t>
            </a:r>
            <a:r>
              <a:rPr lang="en-US" dirty="0"/>
              <a:t>– </a:t>
            </a:r>
            <a:br>
              <a:rPr lang="en-US" dirty="0"/>
            </a:br>
            <a:r>
              <a:rPr lang="en-US" dirty="0"/>
              <a:t>Dr. Jean Shin</a:t>
            </a:r>
          </a:p>
          <a:p>
            <a:r>
              <a:rPr lang="en-US" b="1" dirty="0"/>
              <a:t>NIH 101: A Primer for Early-Stage Investigators and 1</a:t>
            </a:r>
            <a:r>
              <a:rPr lang="en-US" b="1" baseline="30000" dirty="0"/>
              <a:t>st</a:t>
            </a:r>
            <a:r>
              <a:rPr lang="en-US" b="1" dirty="0"/>
              <a:t> Time Applicants </a:t>
            </a:r>
            <a:r>
              <a:rPr lang="en-US" dirty="0"/>
              <a:t>– Dr. Lauren Hill</a:t>
            </a:r>
          </a:p>
          <a:p>
            <a:r>
              <a:rPr lang="en-US" b="1" dirty="0">
                <a:solidFill>
                  <a:srgbClr val="00B0F0"/>
                </a:solidFill>
              </a:rPr>
              <a:t>Strategies to Support Your Research Training and Career Continuity </a:t>
            </a:r>
            <a:r>
              <a:rPr lang="en-US" dirty="0">
                <a:solidFill>
                  <a:srgbClr val="00B0F0"/>
                </a:solidFill>
              </a:rPr>
              <a:t>– Dr. Marguerite Matthews</a:t>
            </a:r>
          </a:p>
        </p:txBody>
      </p:sp>
      <p:pic>
        <p:nvPicPr>
          <p:cNvPr id="11" name="Picture 10">
            <a:extLst>
              <a:ext uri="{FF2B5EF4-FFF2-40B4-BE49-F238E27FC236}">
                <a16:creationId xmlns:a16="http://schemas.microsoft.com/office/drawing/2014/main" id="{D7459268-C419-1C41-8177-8A0251A92B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380" y="2439343"/>
            <a:ext cx="3683420" cy="2771225"/>
          </a:xfrm>
          <a:prstGeom prst="rect">
            <a:avLst/>
          </a:prstGeom>
        </p:spPr>
      </p:pic>
    </p:spTree>
    <p:extLst>
      <p:ext uri="{BB962C8B-B14F-4D97-AF65-F5344CB8AC3E}">
        <p14:creationId xmlns:p14="http://schemas.microsoft.com/office/powerpoint/2010/main" val="2811870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CB3DC1A-27E0-8847-A4DC-F4E5313ED9A2}"/>
              </a:ext>
              <a:ext uri="{C183D7F6-B498-43B3-948B-1728B52AA6E4}">
                <adec:decorative xmlns:adec="http://schemas.microsoft.com/office/drawing/2017/decorative" val="1"/>
              </a:ext>
            </a:extLst>
          </p:cNvPr>
          <p:cNvSpPr/>
          <p:nvPr/>
        </p:nvSpPr>
        <p:spPr>
          <a:xfrm>
            <a:off x="8004748" y="5980751"/>
            <a:ext cx="4187252" cy="857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83AEEBA-6035-DA47-B9A0-1F0A987CC18B}"/>
              </a:ext>
            </a:extLst>
          </p:cNvPr>
          <p:cNvSpPr>
            <a:spLocks noGrp="1"/>
          </p:cNvSpPr>
          <p:nvPr>
            <p:ph type="title"/>
          </p:nvPr>
        </p:nvSpPr>
        <p:spPr>
          <a:xfrm>
            <a:off x="756228" y="529362"/>
            <a:ext cx="10972800" cy="914757"/>
          </a:xfrm>
        </p:spPr>
        <p:txBody>
          <a:bodyPr>
            <a:normAutofit/>
          </a:bodyPr>
          <a:lstStyle/>
          <a:p>
            <a:r>
              <a:rPr lang="en-US" sz="4800" b="1" dirty="0"/>
              <a:t>Your Guides</a:t>
            </a:r>
          </a:p>
        </p:txBody>
      </p:sp>
      <p:pic>
        <p:nvPicPr>
          <p:cNvPr id="21" name="Picture 20">
            <a:extLst>
              <a:ext uri="{FF2B5EF4-FFF2-40B4-BE49-F238E27FC236}">
                <a16:creationId xmlns:a16="http://schemas.microsoft.com/office/drawing/2014/main" id="{9782B0A0-70B2-2249-8BDA-94FAF827CF5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670" y="5264781"/>
            <a:ext cx="1226624" cy="1347606"/>
          </a:xfrm>
          <a:prstGeom prst="rect">
            <a:avLst/>
          </a:prstGeom>
        </p:spPr>
      </p:pic>
      <p:grpSp>
        <p:nvGrpSpPr>
          <p:cNvPr id="5" name="Group 4" descr="Jean Shin, Ph.D.&#10;Supervisory Social Science Analyst&#10;Office of the Chief Officer for Scientific Workforce Diversity (COSWD)&#10;jean.shin@nih.gov&#10;">
            <a:extLst>
              <a:ext uri="{FF2B5EF4-FFF2-40B4-BE49-F238E27FC236}">
                <a16:creationId xmlns:a16="http://schemas.microsoft.com/office/drawing/2014/main" id="{69F97BA9-B320-409A-B21F-9EC563D372D8}"/>
              </a:ext>
            </a:extLst>
          </p:cNvPr>
          <p:cNvGrpSpPr/>
          <p:nvPr/>
        </p:nvGrpSpPr>
        <p:grpSpPr>
          <a:xfrm>
            <a:off x="810019" y="1583439"/>
            <a:ext cx="5128714" cy="1384995"/>
            <a:chOff x="820660" y="1447800"/>
            <a:chExt cx="5128714" cy="1384995"/>
          </a:xfrm>
        </p:grpSpPr>
        <p:sp>
          <p:nvSpPr>
            <p:cNvPr id="24" name="TextBox 23" descr="&#10;">
              <a:extLst>
                <a:ext uri="{FF2B5EF4-FFF2-40B4-BE49-F238E27FC236}">
                  <a16:creationId xmlns:a16="http://schemas.microsoft.com/office/drawing/2014/main" id="{E5321CE4-9D92-4EDF-B497-FA92C6E74272}"/>
                </a:ext>
              </a:extLst>
            </p:cNvPr>
            <p:cNvSpPr txBox="1"/>
            <p:nvPr/>
          </p:nvSpPr>
          <p:spPr>
            <a:xfrm>
              <a:off x="2204862" y="1447800"/>
              <a:ext cx="3744512" cy="1384995"/>
            </a:xfrm>
            <a:prstGeom prst="rect">
              <a:avLst/>
            </a:prstGeom>
            <a:noFill/>
          </p:spPr>
          <p:txBody>
            <a:bodyPr wrap="square" lIns="91440" tIns="45720" rIns="91440" bIns="45720" rtlCol="0" anchor="t">
              <a:spAutoFit/>
            </a:bodyPr>
            <a:lstStyle/>
            <a:p>
              <a:pPr fontAlgn="ctr"/>
              <a:r>
                <a:rPr lang="en-US" sz="2000" b="1" dirty="0"/>
                <a:t>Jean Shin, Ph.D.</a:t>
              </a:r>
              <a:endParaRPr lang="en-US" sz="2000" dirty="0">
                <a:cs typeface="Calibri"/>
              </a:endParaRPr>
            </a:p>
            <a:p>
              <a:pPr fontAlgn="ctr"/>
              <a:r>
                <a:rPr lang="en-US" sz="1600" dirty="0"/>
                <a:t>Supervisory Social Science Analyst</a:t>
              </a:r>
            </a:p>
            <a:p>
              <a:pPr fontAlgn="ctr"/>
              <a:r>
                <a:rPr lang="en-US" sz="1600" dirty="0"/>
                <a:t>Office of the Chief Officer for Scientific Workforce Diversity (COSWD)</a:t>
              </a:r>
            </a:p>
            <a:p>
              <a:pPr fontAlgn="ctr"/>
              <a:r>
                <a:rPr lang="en-US" sz="1600" u="sng" dirty="0">
                  <a:hlinkClick r:id="rId4"/>
                </a:rPr>
                <a:t>jean.shin@nih.gov</a:t>
              </a:r>
              <a:endParaRPr lang="en-US" dirty="0"/>
            </a:p>
          </p:txBody>
        </p:sp>
        <p:pic>
          <p:nvPicPr>
            <p:cNvPr id="4" name="Picture 3">
              <a:extLst>
                <a:ext uri="{FF2B5EF4-FFF2-40B4-BE49-F238E27FC236}">
                  <a16:creationId xmlns:a16="http://schemas.microsoft.com/office/drawing/2014/main" id="{54A9B8A1-22B6-4857-85D2-96A699C01879}"/>
                </a:ext>
              </a:extLst>
            </p:cNvPr>
            <p:cNvPicPr>
              <a:picLocks noChangeAspect="1"/>
            </p:cNvPicPr>
            <p:nvPr/>
          </p:nvPicPr>
          <p:blipFill>
            <a:blip r:embed="rId5"/>
            <a:stretch>
              <a:fillRect/>
            </a:stretch>
          </p:blipFill>
          <p:spPr>
            <a:xfrm>
              <a:off x="820660" y="1515831"/>
              <a:ext cx="1319770" cy="1316963"/>
            </a:xfrm>
            <a:prstGeom prst="rect">
              <a:avLst/>
            </a:prstGeom>
          </p:spPr>
        </p:pic>
      </p:grpSp>
      <p:grpSp>
        <p:nvGrpSpPr>
          <p:cNvPr id="8" name="Group 7" descr="Lauren Hill, Ph.D.&#10;Deputy Director&#10;Office for Disparities Research and Workforce Diversity&#10;National Institute of Mental Health (NIMH)&#10;hillla@mail.nih.gov&#10;">
            <a:extLst>
              <a:ext uri="{FF2B5EF4-FFF2-40B4-BE49-F238E27FC236}">
                <a16:creationId xmlns:a16="http://schemas.microsoft.com/office/drawing/2014/main" id="{BAF2F228-AAC1-C945-9ACF-F9D7B32DEEA0}"/>
              </a:ext>
            </a:extLst>
          </p:cNvPr>
          <p:cNvGrpSpPr/>
          <p:nvPr/>
        </p:nvGrpSpPr>
        <p:grpSpPr>
          <a:xfrm>
            <a:off x="868706" y="3703426"/>
            <a:ext cx="5264218" cy="1631216"/>
            <a:chOff x="868706" y="3703426"/>
            <a:chExt cx="5264218" cy="1631216"/>
          </a:xfrm>
        </p:grpSpPr>
        <p:sp>
          <p:nvSpPr>
            <p:cNvPr id="26" name="TextBox 25">
              <a:extLst>
                <a:ext uri="{FF2B5EF4-FFF2-40B4-BE49-F238E27FC236}">
                  <a16:creationId xmlns:a16="http://schemas.microsoft.com/office/drawing/2014/main" id="{6D843F6A-BCC4-49F5-9BD6-CB187FB16BBB}"/>
                </a:ext>
              </a:extLst>
            </p:cNvPr>
            <p:cNvSpPr txBox="1"/>
            <p:nvPr/>
          </p:nvSpPr>
          <p:spPr>
            <a:xfrm>
              <a:off x="2194221" y="3703426"/>
              <a:ext cx="3938703" cy="1631216"/>
            </a:xfrm>
            <a:prstGeom prst="rect">
              <a:avLst/>
            </a:prstGeom>
            <a:noFill/>
          </p:spPr>
          <p:txBody>
            <a:bodyPr wrap="square" lIns="91440" tIns="45720" rIns="91440" bIns="45720" rtlCol="0" anchor="t">
              <a:spAutoFit/>
            </a:bodyPr>
            <a:lstStyle/>
            <a:p>
              <a:pPr fontAlgn="ctr"/>
              <a:r>
                <a:rPr lang="en-US" sz="2000" b="1" dirty="0"/>
                <a:t>Lauren Hill, Ph.D.</a:t>
              </a:r>
            </a:p>
            <a:p>
              <a:r>
                <a:rPr lang="en-US" sz="1600" dirty="0">
                  <a:latin typeface="Calibri"/>
                  <a:ea typeface="Calibri" panose="020F0502020204030204" pitchFamily="34" charset="0"/>
                  <a:cs typeface="Calibri"/>
                </a:rPr>
                <a:t>Deputy Director</a:t>
              </a:r>
              <a:endParaRPr lang="en-US" sz="1600" dirty="0">
                <a:effectLst/>
                <a:latin typeface="Calibri" panose="020F0502020204030204" pitchFamily="34" charset="0"/>
                <a:ea typeface="Calibri" panose="020F0502020204030204" pitchFamily="34" charset="0"/>
                <a:cs typeface="Calibri"/>
              </a:endParaRPr>
            </a:p>
            <a:p>
              <a:pPr marL="0" marR="0">
                <a:spcBef>
                  <a:spcPts val="0"/>
                </a:spcBef>
                <a:spcAft>
                  <a:spcPts val="0"/>
                </a:spcAft>
              </a:pPr>
              <a:r>
                <a:rPr lang="en-US" sz="1600" dirty="0">
                  <a:effectLst/>
                  <a:latin typeface="Calibri"/>
                  <a:ea typeface="Calibri" panose="020F0502020204030204" pitchFamily="34" charset="0"/>
                  <a:cs typeface="Calibri"/>
                </a:rPr>
                <a:t>Office for Disparities Research and Workforce Diversity</a:t>
              </a:r>
            </a:p>
            <a:p>
              <a:pPr marL="0" marR="0">
                <a:spcBef>
                  <a:spcPts val="0"/>
                </a:spcBef>
                <a:spcAft>
                  <a:spcPts val="0"/>
                </a:spcAft>
              </a:pPr>
              <a:r>
                <a:rPr lang="en-US" sz="1600" dirty="0">
                  <a:effectLst/>
                  <a:latin typeface="Calibri"/>
                  <a:ea typeface="Calibri" panose="020F0502020204030204" pitchFamily="34" charset="0"/>
                  <a:cs typeface="Calibri"/>
                </a:rPr>
                <a:t>National Institute of Mental Health (NIMH)</a:t>
              </a:r>
            </a:p>
            <a:p>
              <a:pPr marL="0" marR="0">
                <a:spcBef>
                  <a:spcPts val="0"/>
                </a:spcBef>
                <a:spcAft>
                  <a:spcPts val="0"/>
                </a:spcAft>
              </a:pPr>
              <a:r>
                <a:rPr lang="en-US" sz="1600" u="sng" dirty="0">
                  <a:solidFill>
                    <a:srgbClr val="0563C1"/>
                  </a:solidFill>
                  <a:effectLst/>
                  <a:latin typeface="Calibri"/>
                  <a:ea typeface="Calibri" panose="020F0502020204030204" pitchFamily="34" charset="0"/>
                  <a:cs typeface="Calibri"/>
                  <a:hlinkClick r:id="rId6"/>
                </a:rPr>
                <a:t>hillla@mail.nih.gov</a:t>
              </a:r>
              <a:endParaRPr lang="en-US" sz="1600" dirty="0">
                <a:effectLst/>
                <a:latin typeface="Calibri"/>
                <a:ea typeface="Calibri" panose="020F0502020204030204" pitchFamily="34" charset="0"/>
                <a:cs typeface="Calibri"/>
              </a:endParaRPr>
            </a:p>
          </p:txBody>
        </p:sp>
        <p:pic>
          <p:nvPicPr>
            <p:cNvPr id="6" name="Picture 7">
              <a:extLst>
                <a:ext uri="{FF2B5EF4-FFF2-40B4-BE49-F238E27FC236}">
                  <a16:creationId xmlns:a16="http://schemas.microsoft.com/office/drawing/2014/main" id="{D77E8929-5980-2F32-84CF-4F07BF94CE4A}"/>
                </a:ext>
              </a:extLst>
            </p:cNvPr>
            <p:cNvPicPr>
              <a:picLocks noChangeAspect="1"/>
            </p:cNvPicPr>
            <p:nvPr/>
          </p:nvPicPr>
          <p:blipFill>
            <a:blip r:embed="rId7"/>
            <a:stretch>
              <a:fillRect/>
            </a:stretch>
          </p:blipFill>
          <p:spPr>
            <a:xfrm>
              <a:off x="868706" y="3788760"/>
              <a:ext cx="1228210" cy="1545882"/>
            </a:xfrm>
            <a:prstGeom prst="rect">
              <a:avLst/>
            </a:prstGeom>
          </p:spPr>
        </p:pic>
      </p:grpSp>
      <p:grpSp>
        <p:nvGrpSpPr>
          <p:cNvPr id="2" name="Group 1" descr="Marguerite Matthews, Ph.D.&#10;Program Director&#10;Office of Programs to Enhance Neuroscience Workforce Diversity (OPEN) &#10;National Institute of Neurological Disorders and Stroke (NINDS)&#10;marguerite.matthews@nih.gov &#10;">
            <a:extLst>
              <a:ext uri="{FF2B5EF4-FFF2-40B4-BE49-F238E27FC236}">
                <a16:creationId xmlns:a16="http://schemas.microsoft.com/office/drawing/2014/main" id="{4C1B4952-5E0E-C758-5040-D54EB629200C}"/>
              </a:ext>
            </a:extLst>
          </p:cNvPr>
          <p:cNvGrpSpPr/>
          <p:nvPr/>
        </p:nvGrpSpPr>
        <p:grpSpPr>
          <a:xfrm>
            <a:off x="6303158" y="1585511"/>
            <a:ext cx="5631884" cy="1877437"/>
            <a:chOff x="6303158" y="1585511"/>
            <a:chExt cx="5631884" cy="1877437"/>
          </a:xfrm>
        </p:grpSpPr>
        <p:sp>
          <p:nvSpPr>
            <p:cNvPr id="11" name="TextBox 10">
              <a:extLst>
                <a:ext uri="{FF2B5EF4-FFF2-40B4-BE49-F238E27FC236}">
                  <a16:creationId xmlns:a16="http://schemas.microsoft.com/office/drawing/2014/main" id="{BAD73A5E-552E-BE45-ACCD-BA52BA432354}"/>
                </a:ext>
              </a:extLst>
            </p:cNvPr>
            <p:cNvSpPr txBox="1"/>
            <p:nvPr/>
          </p:nvSpPr>
          <p:spPr>
            <a:xfrm>
              <a:off x="7709515" y="1585511"/>
              <a:ext cx="4225527" cy="1877437"/>
            </a:xfrm>
            <a:prstGeom prst="rect">
              <a:avLst/>
            </a:prstGeom>
            <a:noFill/>
          </p:spPr>
          <p:txBody>
            <a:bodyPr wrap="square" lIns="91440" tIns="45720" rIns="91440" bIns="45720" rtlCol="0" anchor="t">
              <a:spAutoFit/>
            </a:bodyPr>
            <a:lstStyle/>
            <a:p>
              <a:pPr fontAlgn="ctr"/>
              <a:r>
                <a:rPr lang="en-US" sz="2000" b="1" dirty="0"/>
                <a:t>Marguerite Matthews, Ph.D.</a:t>
              </a:r>
            </a:p>
            <a:p>
              <a:r>
                <a:rPr lang="en-US" sz="1600" dirty="0"/>
                <a:t>Program Director</a:t>
              </a:r>
              <a:endParaRPr lang="en-US" sz="1600" dirty="0">
                <a:cs typeface="Calibri"/>
              </a:endParaRPr>
            </a:p>
            <a:p>
              <a:r>
                <a:rPr lang="en-US" sz="1600" dirty="0"/>
                <a:t>Office of Programs to Enhance Neuroscience Workforce Diversity (OPEN) </a:t>
              </a:r>
            </a:p>
            <a:p>
              <a:r>
                <a:rPr lang="en-US" sz="1600" dirty="0"/>
                <a:t>National Institute of Neurological Disorders and Stroke (NINDS)</a:t>
              </a:r>
            </a:p>
            <a:p>
              <a:pPr fontAlgn="ctr"/>
              <a:r>
                <a:rPr lang="en-US" sz="1600" dirty="0">
                  <a:hlinkClick r:id="rId8"/>
                </a:rPr>
                <a:t>marguerite.matthews@nih.gov</a:t>
              </a:r>
              <a:r>
                <a:rPr lang="en-US" sz="1600" dirty="0"/>
                <a:t> </a:t>
              </a:r>
              <a:endParaRPr lang="en-US" dirty="0"/>
            </a:p>
          </p:txBody>
        </p:sp>
        <p:pic>
          <p:nvPicPr>
            <p:cNvPr id="7" name="Picture 6" descr="MM headshot 2022.JPG">
              <a:extLst>
                <a:ext uri="{FF2B5EF4-FFF2-40B4-BE49-F238E27FC236}">
                  <a16:creationId xmlns:a16="http://schemas.microsoft.com/office/drawing/2014/main" id="{749491DB-C0D0-4A2B-A136-EDBB101BCF01}"/>
                </a:ext>
              </a:extLst>
            </p:cNvPr>
            <p:cNvPicPr>
              <a:picLocks noChangeAspect="1"/>
            </p:cNvPicPr>
            <p:nvPr/>
          </p:nvPicPr>
          <p:blipFill rotWithShape="1">
            <a:blip r:embed="rId9"/>
            <a:srcRect l="6433" t="8120" r="7018" b="27350"/>
            <a:stretch/>
          </p:blipFill>
          <p:spPr>
            <a:xfrm>
              <a:off x="6303158" y="1661054"/>
              <a:ext cx="1355307" cy="1385674"/>
            </a:xfrm>
            <a:prstGeom prst="rect">
              <a:avLst/>
            </a:prstGeom>
          </p:spPr>
        </p:pic>
      </p:grpSp>
      <p:grpSp>
        <p:nvGrpSpPr>
          <p:cNvPr id="17" name="Group 16" descr="Ericka M. Boone, Ph.D.&#10;Director &#10;Ericka M. Boone, Ph.D.&#10;Division of Biomedical Research Workforce&#10;Office of Extramural Research (OER) &#10;ericka.boone@nih.gov &#10;">
            <a:extLst>
              <a:ext uri="{FF2B5EF4-FFF2-40B4-BE49-F238E27FC236}">
                <a16:creationId xmlns:a16="http://schemas.microsoft.com/office/drawing/2014/main" id="{F75DA7D3-788F-486C-9673-51E35D2677CD}"/>
              </a:ext>
            </a:extLst>
          </p:cNvPr>
          <p:cNvGrpSpPr/>
          <p:nvPr/>
        </p:nvGrpSpPr>
        <p:grpSpPr>
          <a:xfrm>
            <a:off x="6448701" y="3709278"/>
            <a:ext cx="5211307" cy="1555503"/>
            <a:chOff x="873571" y="1525270"/>
            <a:chExt cx="4652998" cy="1555503"/>
          </a:xfrm>
        </p:grpSpPr>
        <p:sp>
          <p:nvSpPr>
            <p:cNvPr id="9" name="TextBox 8">
              <a:extLst>
                <a:ext uri="{FF2B5EF4-FFF2-40B4-BE49-F238E27FC236}">
                  <a16:creationId xmlns:a16="http://schemas.microsoft.com/office/drawing/2014/main" id="{43B901A2-06CD-6645-8358-B2661ED2EAC0}"/>
                </a:ext>
              </a:extLst>
            </p:cNvPr>
            <p:cNvSpPr txBox="1"/>
            <p:nvPr/>
          </p:nvSpPr>
          <p:spPr>
            <a:xfrm>
              <a:off x="2010888" y="1525270"/>
              <a:ext cx="3515681" cy="1384995"/>
            </a:xfrm>
            <a:prstGeom prst="rect">
              <a:avLst/>
            </a:prstGeom>
            <a:noFill/>
          </p:spPr>
          <p:txBody>
            <a:bodyPr wrap="square" rtlCol="0">
              <a:spAutoFit/>
            </a:bodyPr>
            <a:lstStyle/>
            <a:p>
              <a:pPr fontAlgn="ctr"/>
              <a:r>
                <a:rPr lang="en-US" sz="2000" b="1" dirty="0"/>
                <a:t>Ericka M. Boone, Ph.D.</a:t>
              </a:r>
            </a:p>
            <a:p>
              <a:pPr fontAlgn="ctr"/>
              <a:r>
                <a:rPr lang="en-US" sz="1600" dirty="0"/>
                <a:t>Director </a:t>
              </a:r>
            </a:p>
            <a:p>
              <a:pPr fontAlgn="ctr"/>
              <a:r>
                <a:rPr lang="en-US" sz="1600" dirty="0"/>
                <a:t>Division of Biomedical Research Workforce</a:t>
              </a:r>
            </a:p>
            <a:p>
              <a:pPr fontAlgn="ctr"/>
              <a:r>
                <a:rPr lang="en-US" sz="1600" dirty="0"/>
                <a:t>Office of Extramural Research (OER)</a:t>
              </a:r>
              <a:r>
                <a:rPr lang="en-US" sz="1600" b="1" dirty="0"/>
                <a:t> </a:t>
              </a:r>
            </a:p>
            <a:p>
              <a:pPr fontAlgn="ctr"/>
              <a:r>
                <a:rPr lang="en-US" sz="1600" dirty="0">
                  <a:hlinkClick r:id="rId10"/>
                </a:rPr>
                <a:t>ericka.boone@nih.gov</a:t>
              </a:r>
              <a:r>
                <a:rPr lang="en-US" sz="1600" dirty="0"/>
                <a:t> </a:t>
              </a:r>
            </a:p>
          </p:txBody>
        </p:sp>
        <p:pic>
          <p:nvPicPr>
            <p:cNvPr id="16" name="Picture 15">
              <a:extLst>
                <a:ext uri="{FF2B5EF4-FFF2-40B4-BE49-F238E27FC236}">
                  <a16:creationId xmlns:a16="http://schemas.microsoft.com/office/drawing/2014/main" id="{8680626F-D615-43D3-957A-9685DCD8F350}"/>
                </a:ext>
              </a:extLst>
            </p:cNvPr>
            <p:cNvPicPr>
              <a:picLocks noChangeAspect="1"/>
            </p:cNvPicPr>
            <p:nvPr/>
          </p:nvPicPr>
          <p:blipFill rotWithShape="1">
            <a:blip r:embed="rId11">
              <a:extLst>
                <a:ext uri="{28A0092B-C50C-407E-A947-70E740481C1C}">
                  <a14:useLocalDpi xmlns:a14="http://schemas.microsoft.com/office/drawing/2010/main" val="0"/>
                </a:ext>
              </a:extLst>
            </a:blip>
            <a:srcRect l="13869" t="4856" r="6945" b="20252"/>
            <a:stretch/>
          </p:blipFill>
          <p:spPr>
            <a:xfrm>
              <a:off x="873571" y="1645165"/>
              <a:ext cx="1054341" cy="1435608"/>
            </a:xfrm>
            <a:prstGeom prst="rect">
              <a:avLst/>
            </a:prstGeom>
          </p:spPr>
        </p:pic>
      </p:grpSp>
    </p:spTree>
    <p:extLst>
      <p:ext uri="{BB962C8B-B14F-4D97-AF65-F5344CB8AC3E}">
        <p14:creationId xmlns:p14="http://schemas.microsoft.com/office/powerpoint/2010/main" val="4258160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90CE-7FE8-A849-9014-AA58359E7B38}"/>
              </a:ext>
            </a:extLst>
          </p:cNvPr>
          <p:cNvSpPr>
            <a:spLocks noGrp="1"/>
          </p:cNvSpPr>
          <p:nvPr>
            <p:ph type="title"/>
          </p:nvPr>
        </p:nvSpPr>
        <p:spPr>
          <a:xfrm>
            <a:off x="838200" y="365125"/>
            <a:ext cx="10515600" cy="988187"/>
          </a:xfrm>
        </p:spPr>
        <p:txBody>
          <a:bodyPr>
            <a:normAutofit/>
          </a:bodyPr>
          <a:lstStyle/>
          <a:p>
            <a:r>
              <a:rPr lang="en-US" sz="4000" b="1" dirty="0"/>
              <a:t>Utilize a systemic approach </a:t>
            </a:r>
          </a:p>
        </p:txBody>
      </p:sp>
      <p:pic>
        <p:nvPicPr>
          <p:cNvPr id="31" name="Content Placeholder 30" descr="Diagram of 3 interconnected gears - one representing individuals, one representing institutional opportunities, and one representing the scientific community&#10;&#10;">
            <a:extLst>
              <a:ext uri="{FF2B5EF4-FFF2-40B4-BE49-F238E27FC236}">
                <a16:creationId xmlns:a16="http://schemas.microsoft.com/office/drawing/2014/main" id="{B40995BA-16B4-4947-909E-1A2DDCAB62DC}"/>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4572"/>
          <a:stretch/>
        </p:blipFill>
        <p:spPr>
          <a:xfrm>
            <a:off x="1024128" y="1492107"/>
            <a:ext cx="5779008" cy="5365893"/>
          </a:xfrm>
        </p:spPr>
      </p:pic>
    </p:spTree>
    <p:extLst>
      <p:ext uri="{BB962C8B-B14F-4D97-AF65-F5344CB8AC3E}">
        <p14:creationId xmlns:p14="http://schemas.microsoft.com/office/powerpoint/2010/main" val="3703141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earch Training Website image showing navigation bar for selecting educational or career level to findd a funding opportunity to support your training or career development goals">
            <a:extLst>
              <a:ext uri="{FF2B5EF4-FFF2-40B4-BE49-F238E27FC236}">
                <a16:creationId xmlns:a16="http://schemas.microsoft.com/office/drawing/2014/main" id="{2F18DE66-6051-4AB1-B9CD-1BC87C5C0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63" y="66236"/>
            <a:ext cx="9222226" cy="6280522"/>
          </a:xfrm>
          <a:prstGeom prst="rect">
            <a:avLst/>
          </a:prstGeom>
        </p:spPr>
      </p:pic>
      <p:sp>
        <p:nvSpPr>
          <p:cNvPr id="2" name="Title 1" descr="Screenshot of the NIH Research Training and Career Development webpage, https://researchtraining.nih.gov . Photo includes photos of researchers at the bench. The screenshot highlights a timeline for opportunities for Undergraduate and Postbaccalaureate Education, Predoctoral Training/Clinical Doctorate, Postdoctoral Training/Clinical Residency, Early Research Career Development, and Established Investigator Research Development and Mentoring. ">
            <a:extLst>
              <a:ext uri="{FF2B5EF4-FFF2-40B4-BE49-F238E27FC236}">
                <a16:creationId xmlns:a16="http://schemas.microsoft.com/office/drawing/2014/main" id="{39536246-3D0A-6448-AF33-A8E733D23722}"/>
              </a:ext>
            </a:extLst>
          </p:cNvPr>
          <p:cNvSpPr txBox="1">
            <a:spLocks noGrp="1"/>
          </p:cNvSpPr>
          <p:nvPr>
            <p:ph type="title" idx="4294967295"/>
          </p:nvPr>
        </p:nvSpPr>
        <p:spPr>
          <a:xfrm>
            <a:off x="6784325" y="5915567"/>
            <a:ext cx="4919360"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https://researchtraining.nih.gov</a:t>
            </a: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655507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E55C7E-7ABA-1535-4011-DFA7A636670F}"/>
              </a:ext>
            </a:extLst>
          </p:cNvPr>
          <p:cNvSpPr txBox="1">
            <a:spLocks noGrp="1"/>
          </p:cNvSpPr>
          <p:nvPr>
            <p:ph type="title" idx="4294967295"/>
          </p:nvPr>
        </p:nvSpPr>
        <p:spPr>
          <a:xfrm>
            <a:off x="838200" y="365125"/>
            <a:ext cx="10515600" cy="1073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Research supplements to promote diversity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mj-lt"/>
                <a:ea typeface="+mj-ea"/>
                <a:cs typeface="+mj-cs"/>
              </a:rPr>
              <a:t>PA-21-071</a:t>
            </a:r>
          </a:p>
        </p:txBody>
      </p:sp>
      <p:pic>
        <p:nvPicPr>
          <p:cNvPr id="32" name="Picture 31" descr="Individual Gear Icon">
            <a:extLst>
              <a:ext uri="{FF2B5EF4-FFF2-40B4-BE49-F238E27FC236}">
                <a16:creationId xmlns:a16="http://schemas.microsoft.com/office/drawing/2014/main" id="{766AA5B9-38EC-44EB-BFFA-1215139820E2}"/>
              </a:ext>
            </a:extLst>
          </p:cNvPr>
          <p:cNvPicPr>
            <a:picLocks noChangeAspect="1"/>
          </p:cNvPicPr>
          <p:nvPr/>
        </p:nvPicPr>
        <p:blipFill>
          <a:blip r:embed="rId2"/>
          <a:stretch>
            <a:fillRect/>
          </a:stretch>
        </p:blipFill>
        <p:spPr>
          <a:xfrm>
            <a:off x="10550404" y="325353"/>
            <a:ext cx="1209568" cy="1480608"/>
          </a:xfrm>
          <a:prstGeom prst="rect">
            <a:avLst/>
          </a:prstGeom>
        </p:spPr>
      </p:pic>
      <p:sp>
        <p:nvSpPr>
          <p:cNvPr id="7" name="Content Placeholder 6">
            <a:extLst>
              <a:ext uri="{FF2B5EF4-FFF2-40B4-BE49-F238E27FC236}">
                <a16:creationId xmlns:a16="http://schemas.microsoft.com/office/drawing/2014/main" id="{A2B2007B-5BAC-4E87-A4F2-D2A2ECE3C7EF}"/>
              </a:ext>
            </a:extLst>
          </p:cNvPr>
          <p:cNvSpPr>
            <a:spLocks noGrp="1"/>
          </p:cNvSpPr>
          <p:nvPr>
            <p:ph idx="1"/>
          </p:nvPr>
        </p:nvSpPr>
        <p:spPr>
          <a:xfrm>
            <a:off x="1085088" y="1825625"/>
            <a:ext cx="10046208" cy="4667250"/>
          </a:xfrm>
        </p:spPr>
        <p:txBody>
          <a:bodyPr>
            <a:normAutofit lnSpcReduction="10000"/>
          </a:bodyPr>
          <a:lstStyle/>
          <a:p>
            <a:pPr marL="236538" indent="-236538" eaLnBrk="0" fontAlgn="base" hangingPunct="0">
              <a:lnSpc>
                <a:spcPct val="95000"/>
              </a:lnSpc>
              <a:spcBef>
                <a:spcPct val="35000"/>
              </a:spcBef>
              <a:spcAft>
                <a:spcPct val="0"/>
              </a:spcAft>
              <a:buClr>
                <a:srgbClr val="364B68"/>
              </a:buClr>
              <a:buFontTx/>
              <a:buChar char="•"/>
            </a:pPr>
            <a:r>
              <a:rPr lang="en-US" sz="2400" dirty="0">
                <a:solidFill>
                  <a:srgbClr val="000000"/>
                </a:solidFill>
                <a:ea typeface="Tahoma" panose="020B0604030504040204" pitchFamily="34" charset="0"/>
                <a:cs typeface="Tahoma" panose="020B0604030504040204" pitchFamily="34" charset="0"/>
              </a:rPr>
              <a:t>All NIH ICs participate in the Diversity Supplement Program, but </a:t>
            </a:r>
            <a:r>
              <a:rPr lang="en-US" sz="2400" dirty="0">
                <a:solidFill>
                  <a:srgbClr val="00B0F0"/>
                </a:solidFill>
                <a:ea typeface="Tahoma" panose="020B0604030504040204" pitchFamily="34" charset="0"/>
                <a:cs typeface="Tahoma" panose="020B0604030504040204" pitchFamily="34" charset="0"/>
              </a:rPr>
              <a:t>each IC has different deadlines, policies, and eligible career stages*</a:t>
            </a:r>
            <a:r>
              <a:rPr lang="en-US" sz="2400" dirty="0">
                <a:ea typeface="Tahoma" panose="020B0604030504040204" pitchFamily="34" charset="0"/>
                <a:cs typeface="Tahoma" panose="020B0604030504040204" pitchFamily="34" charset="0"/>
              </a:rPr>
              <a:t>.</a:t>
            </a:r>
          </a:p>
          <a:p>
            <a:pPr marL="236538" indent="-236538" eaLnBrk="0" fontAlgn="base" hangingPunct="0">
              <a:lnSpc>
                <a:spcPct val="95000"/>
              </a:lnSpc>
              <a:spcBef>
                <a:spcPct val="35000"/>
              </a:spcBef>
              <a:spcAft>
                <a:spcPct val="0"/>
              </a:spcAft>
              <a:buClr>
                <a:srgbClr val="364B68"/>
              </a:buClr>
              <a:buFontTx/>
              <a:buChar char="•"/>
            </a:pPr>
            <a:r>
              <a:rPr lang="en-US" sz="2400" dirty="0">
                <a:solidFill>
                  <a:srgbClr val="000000"/>
                </a:solidFill>
                <a:ea typeface="Tahoma" panose="020B0604030504040204" pitchFamily="34" charset="0"/>
                <a:cs typeface="Tahoma" panose="020B0604030504040204" pitchFamily="34" charset="0"/>
              </a:rPr>
              <a:t>Supplement funding to active NIH research grants (e.g., R, P, U)</a:t>
            </a:r>
          </a:p>
          <a:p>
            <a:pPr lvl="1" eaLnBrk="0" fontAlgn="base" hangingPunct="0">
              <a:lnSpc>
                <a:spcPct val="95000"/>
              </a:lnSpc>
              <a:spcBef>
                <a:spcPct val="35000"/>
              </a:spcBef>
              <a:spcAft>
                <a:spcPct val="0"/>
              </a:spcAft>
              <a:buClr>
                <a:srgbClr val="364B68"/>
              </a:buClr>
              <a:buFont typeface="Courier New" panose="02070309020205020404" pitchFamily="49" charset="0"/>
              <a:buChar char="o"/>
            </a:pPr>
            <a:r>
              <a:rPr lang="en-US" sz="2000" dirty="0">
                <a:solidFill>
                  <a:srgbClr val="000000"/>
                </a:solidFill>
                <a:ea typeface="Tahoma" panose="020B0604030504040204" pitchFamily="34" charset="0"/>
                <a:cs typeface="Tahoma" panose="020B0604030504040204" pitchFamily="34" charset="0"/>
              </a:rPr>
              <a:t>Research Transition Awards (R00) should check with their Program Officer before applying for a supplement. </a:t>
            </a:r>
          </a:p>
          <a:p>
            <a:pPr marL="236538" indent="-236538" eaLnBrk="0" fontAlgn="base" hangingPunct="0">
              <a:lnSpc>
                <a:spcPct val="95000"/>
              </a:lnSpc>
              <a:spcBef>
                <a:spcPct val="35000"/>
              </a:spcBef>
              <a:spcAft>
                <a:spcPct val="0"/>
              </a:spcAft>
              <a:buClr>
                <a:srgbClr val="364B68"/>
              </a:buClr>
              <a:buFontTx/>
              <a:buChar char="•"/>
            </a:pPr>
            <a:r>
              <a:rPr lang="en-US" sz="2400" dirty="0">
                <a:solidFill>
                  <a:srgbClr val="000000"/>
                </a:solidFill>
                <a:ea typeface="Tahoma" panose="020B0604030504040204" pitchFamily="34" charset="0"/>
                <a:cs typeface="Tahoma" panose="020B0604030504040204" pitchFamily="34" charset="0"/>
              </a:rPr>
              <a:t>Supports training of high school students</a:t>
            </a:r>
            <a:r>
              <a:rPr lang="en-US" sz="2400" dirty="0">
                <a:solidFill>
                  <a:srgbClr val="00B0F0"/>
                </a:solidFill>
                <a:ea typeface="Tahoma" panose="020B0604030504040204" pitchFamily="34" charset="0"/>
                <a:cs typeface="Tahoma" panose="020B0604030504040204" pitchFamily="34" charset="0"/>
              </a:rPr>
              <a:t>*</a:t>
            </a:r>
            <a:r>
              <a:rPr lang="en-US" sz="2400" dirty="0">
                <a:solidFill>
                  <a:srgbClr val="000000"/>
                </a:solidFill>
                <a:ea typeface="Tahoma" panose="020B0604030504040204" pitchFamily="34" charset="0"/>
                <a:cs typeface="Tahoma" panose="020B0604030504040204" pitchFamily="34" charset="0"/>
              </a:rPr>
              <a:t> through junior faculty</a:t>
            </a:r>
            <a:r>
              <a:rPr lang="en-US" sz="2400" dirty="0">
                <a:solidFill>
                  <a:srgbClr val="00B0F0"/>
                </a:solidFill>
                <a:ea typeface="Tahoma" panose="020B0604030504040204" pitchFamily="34" charset="0"/>
                <a:cs typeface="Tahoma" panose="020B0604030504040204" pitchFamily="34" charset="0"/>
              </a:rPr>
              <a:t>*</a:t>
            </a:r>
            <a:r>
              <a:rPr lang="en-US" sz="2400" dirty="0">
                <a:solidFill>
                  <a:srgbClr val="000000"/>
                </a:solidFill>
                <a:ea typeface="Tahoma" panose="020B0604030504040204" pitchFamily="34" charset="0"/>
                <a:cs typeface="Tahoma" panose="020B0604030504040204" pitchFamily="34" charset="0"/>
              </a:rPr>
              <a:t> to gain the research experience, preliminary data, and/or other skills to obtain independent funding and transition to next career stage. </a:t>
            </a:r>
          </a:p>
          <a:p>
            <a:pPr lvl="1" eaLnBrk="0" fontAlgn="base" hangingPunct="0">
              <a:lnSpc>
                <a:spcPct val="95000"/>
              </a:lnSpc>
              <a:spcBef>
                <a:spcPct val="35000"/>
              </a:spcBef>
              <a:spcAft>
                <a:spcPct val="0"/>
              </a:spcAft>
              <a:buClr>
                <a:srgbClr val="364B68"/>
              </a:buClr>
              <a:buFont typeface="Courier New" panose="02070309020205020404" pitchFamily="49" charset="0"/>
              <a:buChar char="o"/>
            </a:pPr>
            <a:r>
              <a:rPr lang="en-US" sz="2000" dirty="0">
                <a:ea typeface="Tahoma" panose="020B0604030504040204" pitchFamily="34" charset="0"/>
                <a:cs typeface="Tahoma" panose="020B0604030504040204" pitchFamily="34" charset="0"/>
              </a:rPr>
              <a:t>Feeder program for awards like NIH Fs and Ks</a:t>
            </a:r>
            <a:endParaRPr lang="en-US" sz="2000" dirty="0">
              <a:solidFill>
                <a:srgbClr val="000000"/>
              </a:solidFill>
              <a:ea typeface="Tahoma" panose="020B0604030504040204" pitchFamily="34" charset="0"/>
              <a:cs typeface="Tahoma" panose="020B0604030504040204" pitchFamily="34" charset="0"/>
            </a:endParaRPr>
          </a:p>
          <a:p>
            <a:pPr marL="236538" indent="-236538" eaLnBrk="0" fontAlgn="base" hangingPunct="0">
              <a:spcBef>
                <a:spcPct val="35000"/>
              </a:spcBef>
              <a:spcAft>
                <a:spcPct val="0"/>
              </a:spcAft>
              <a:buClr>
                <a:srgbClr val="364B68"/>
              </a:buClr>
              <a:buFontTx/>
              <a:buChar char="•"/>
            </a:pPr>
            <a:r>
              <a:rPr lang="en-US" sz="2400" dirty="0">
                <a:ea typeface="Tahoma" panose="020B0604030504040204" pitchFamily="34" charset="0"/>
                <a:cs typeface="Tahoma" panose="020B0604030504040204" pitchFamily="34" charset="0"/>
              </a:rPr>
              <a:t>Administratively reviewed (no peer review) by the IC funding the original grant – projects must be within scope of the parent grant</a:t>
            </a:r>
          </a:p>
          <a:p>
            <a:pPr marL="236538" indent="-236538" eaLnBrk="0" fontAlgn="base" hangingPunct="0">
              <a:spcBef>
                <a:spcPct val="35000"/>
              </a:spcBef>
              <a:spcAft>
                <a:spcPct val="0"/>
              </a:spcAft>
              <a:buClr>
                <a:srgbClr val="364B68"/>
              </a:buClr>
              <a:buFontTx/>
              <a:buChar char="•"/>
            </a:pPr>
            <a:r>
              <a:rPr lang="en-US" sz="2400" dirty="0">
                <a:ea typeface="Tahoma" panose="020B0604030504040204" pitchFamily="34" charset="0"/>
                <a:cs typeface="Tahoma" panose="020B0604030504040204" pitchFamily="34" charset="0"/>
              </a:rPr>
              <a:t>Provides salary and fringe benefits; funds for supplies and travel; tuition for predocs</a:t>
            </a:r>
          </a:p>
        </p:txBody>
      </p:sp>
    </p:spTree>
    <p:extLst>
      <p:ext uri="{BB962C8B-B14F-4D97-AF65-F5344CB8AC3E}">
        <p14:creationId xmlns:p14="http://schemas.microsoft.com/office/powerpoint/2010/main" val="314668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96A21B2-22AF-0A4D-FC96-3EA72898A987}"/>
              </a:ext>
            </a:extLst>
          </p:cNvPr>
          <p:cNvSpPr txBox="1">
            <a:spLocks noGrp="1"/>
          </p:cNvSpPr>
          <p:nvPr>
            <p:ph type="title" idx="4294967295"/>
          </p:nvPr>
        </p:nvSpPr>
        <p:spPr>
          <a:xfrm>
            <a:off x="838200" y="365125"/>
            <a:ext cx="10515600" cy="1073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Pursue your own funding</a:t>
            </a:r>
          </a:p>
        </p:txBody>
      </p:sp>
      <p:sp>
        <p:nvSpPr>
          <p:cNvPr id="7" name="Content Placeholder 6">
            <a:extLst>
              <a:ext uri="{FF2B5EF4-FFF2-40B4-BE49-F238E27FC236}">
                <a16:creationId xmlns:a16="http://schemas.microsoft.com/office/drawing/2014/main" id="{B500F7AF-5EED-46F2-9027-070AE74DD21D}"/>
              </a:ext>
            </a:extLst>
          </p:cNvPr>
          <p:cNvSpPr>
            <a:spLocks noGrp="1"/>
          </p:cNvSpPr>
          <p:nvPr>
            <p:ph idx="1"/>
          </p:nvPr>
        </p:nvSpPr>
        <p:spPr>
          <a:xfrm>
            <a:off x="1085088" y="1825625"/>
            <a:ext cx="10058400" cy="4407224"/>
          </a:xfrm>
        </p:spPr>
        <p:txBody>
          <a:bodyPr>
            <a:normAutofit fontScale="92500" lnSpcReduction="10000"/>
          </a:bodyPr>
          <a:lstStyle/>
          <a:p>
            <a:pPr marL="0" indent="0">
              <a:buNone/>
            </a:pPr>
            <a:r>
              <a:rPr lang="en-US" sz="2400" b="1" dirty="0">
                <a:solidFill>
                  <a:srgbClr val="00B0F0"/>
                </a:solidFill>
                <a:hlinkClick r:id="rId2"/>
              </a:rPr>
              <a:t>Fellowship Awards (F)</a:t>
            </a:r>
            <a:endParaRPr lang="en-US" sz="2400" b="1" dirty="0">
              <a:solidFill>
                <a:schemeClr val="accent1"/>
              </a:solidFill>
            </a:endParaRPr>
          </a:p>
          <a:p>
            <a:pPr marL="463550"/>
            <a:r>
              <a:rPr lang="en-US" sz="2400" dirty="0"/>
              <a:t>F32 - Ruth L. </a:t>
            </a:r>
            <a:r>
              <a:rPr lang="en-US" sz="2400" dirty="0" err="1"/>
              <a:t>Kirschstein</a:t>
            </a:r>
            <a:r>
              <a:rPr lang="en-US" sz="2400" dirty="0"/>
              <a:t> Postdoctoral Individual National Research Service Award</a:t>
            </a:r>
          </a:p>
          <a:p>
            <a:pPr marL="804863" lvl="1" indent="-225425">
              <a:buFont typeface="Courier New" panose="02070309020205020404" pitchFamily="49" charset="0"/>
              <a:buChar char="o"/>
            </a:pPr>
            <a:r>
              <a:rPr lang="en-US" sz="1800" dirty="0"/>
              <a:t>Parent F32 supported by 20 ICs</a:t>
            </a:r>
          </a:p>
          <a:p>
            <a:pPr marL="804863" lvl="1" indent="-225425">
              <a:buFont typeface="Courier New" panose="02070309020205020404" pitchFamily="49" charset="0"/>
              <a:buChar char="o"/>
            </a:pPr>
            <a:r>
              <a:rPr lang="en-US" sz="1800" dirty="0"/>
              <a:t>NINDS F32 candidates can apply 12mo prior to, but no more than 12mo after, starting a postdoc</a:t>
            </a:r>
          </a:p>
          <a:p>
            <a:pPr marL="804863" lvl="1" indent="-225425">
              <a:buFont typeface="Courier New" panose="02070309020205020404" pitchFamily="49" charset="0"/>
              <a:buChar char="o"/>
            </a:pPr>
            <a:r>
              <a:rPr lang="en-US" sz="1800" dirty="0"/>
              <a:t>BRAIN F32 candidates can apply 12mo prior to, but no more than 12mo after, starting a postdoc</a:t>
            </a:r>
          </a:p>
          <a:p>
            <a:pPr marL="804863" lvl="1" indent="-225425">
              <a:buFont typeface="Courier New" panose="02070309020205020404" pitchFamily="49" charset="0"/>
              <a:buChar char="o"/>
            </a:pPr>
            <a:r>
              <a:rPr lang="en-US" sz="1800" dirty="0"/>
              <a:t>NIA F32 promotes diversity in AD/ADRD research</a:t>
            </a:r>
          </a:p>
          <a:p>
            <a:pPr marL="0" indent="0">
              <a:buNone/>
            </a:pPr>
            <a:r>
              <a:rPr lang="en-US" sz="2400" b="1" dirty="0">
                <a:solidFill>
                  <a:srgbClr val="00B050"/>
                </a:solidFill>
                <a:hlinkClick r:id="rId3">
                  <a:extLst>
                    <a:ext uri="{A12FA001-AC4F-418D-AE19-62706E023703}">
                      <ahyp:hlinkClr xmlns:ahyp="http://schemas.microsoft.com/office/drawing/2018/hyperlinkcolor" val="tx"/>
                    </a:ext>
                  </a:extLst>
                </a:hlinkClick>
              </a:rPr>
              <a:t>Career Development Awards (K)</a:t>
            </a:r>
            <a:endParaRPr lang="en-US" sz="2400" b="1" dirty="0">
              <a:solidFill>
                <a:srgbClr val="00B050"/>
              </a:solidFill>
            </a:endParaRPr>
          </a:p>
          <a:p>
            <a:pPr marL="463550"/>
            <a:r>
              <a:rPr lang="en-US" sz="2400" dirty="0"/>
              <a:t>K01 - Mentored Research Scientist Career Development Award</a:t>
            </a:r>
          </a:p>
          <a:p>
            <a:pPr marL="804863" lvl="1">
              <a:buFont typeface="Courier New" panose="02070309020205020404" pitchFamily="49" charset="0"/>
              <a:buChar char="o"/>
            </a:pPr>
            <a:r>
              <a:rPr lang="en-US" sz="1800" dirty="0"/>
              <a:t>Approx. 25 active FOAs for postdocs and/or junior faculty</a:t>
            </a:r>
          </a:p>
          <a:p>
            <a:pPr marL="463550"/>
            <a:r>
              <a:rPr lang="en-US" sz="2400" dirty="0"/>
              <a:t>K99/R00 - Pathway to Independence Award </a:t>
            </a:r>
          </a:p>
          <a:p>
            <a:pPr marL="804863" lvl="1" indent="-225425">
              <a:buFont typeface="Courier New" panose="02070309020205020404" pitchFamily="49" charset="0"/>
              <a:buChar char="o"/>
            </a:pPr>
            <a:r>
              <a:rPr lang="en-US" sz="1800" dirty="0"/>
              <a:t>Parent K99/R00 supported by most ICs</a:t>
            </a:r>
          </a:p>
          <a:p>
            <a:pPr marL="804863" lvl="1" indent="-225425">
              <a:buFont typeface="Courier New" panose="02070309020205020404" pitchFamily="49" charset="0"/>
              <a:buChar char="o"/>
            </a:pPr>
            <a:r>
              <a:rPr lang="en-US" sz="1800" dirty="0"/>
              <a:t>MOSAIC K99/R00 promotes diversity, supported by most ICs</a:t>
            </a:r>
          </a:p>
          <a:p>
            <a:pPr marL="804863" lvl="1" indent="-225425">
              <a:buFont typeface="Courier New" panose="02070309020205020404" pitchFamily="49" charset="0"/>
              <a:buChar char="o"/>
            </a:pPr>
            <a:r>
              <a:rPr lang="en-US" sz="1800" dirty="0"/>
              <a:t>BRAIN K99/R00 promotes diversity</a:t>
            </a:r>
          </a:p>
          <a:p>
            <a:pPr marL="804863" lvl="1" indent="-225425">
              <a:buFont typeface="Courier New" panose="02070309020205020404" pitchFamily="49" charset="0"/>
              <a:buChar char="o"/>
            </a:pPr>
            <a:r>
              <a:rPr lang="en-US" sz="1800" dirty="0"/>
              <a:t>NINDS K99/R00 promotes diversity in AD/ADRD research</a:t>
            </a:r>
          </a:p>
        </p:txBody>
      </p:sp>
      <p:pic>
        <p:nvPicPr>
          <p:cNvPr id="3" name="Picture 2" descr="Individual Gear Icon">
            <a:extLst>
              <a:ext uri="{FF2B5EF4-FFF2-40B4-BE49-F238E27FC236}">
                <a16:creationId xmlns:a16="http://schemas.microsoft.com/office/drawing/2014/main" id="{8486A6A7-A173-D100-4574-D6869DE9B41A}"/>
              </a:ext>
            </a:extLst>
          </p:cNvPr>
          <p:cNvPicPr>
            <a:picLocks noChangeAspect="1"/>
          </p:cNvPicPr>
          <p:nvPr/>
        </p:nvPicPr>
        <p:blipFill>
          <a:blip r:embed="rId4"/>
          <a:stretch>
            <a:fillRect/>
          </a:stretch>
        </p:blipFill>
        <p:spPr>
          <a:xfrm>
            <a:off x="10550404" y="345017"/>
            <a:ext cx="1209568" cy="1480608"/>
          </a:xfrm>
          <a:prstGeom prst="rect">
            <a:avLst/>
          </a:prstGeom>
        </p:spPr>
      </p:pic>
    </p:spTree>
    <p:extLst>
      <p:ext uri="{BB962C8B-B14F-4D97-AF65-F5344CB8AC3E}">
        <p14:creationId xmlns:p14="http://schemas.microsoft.com/office/powerpoint/2010/main" val="2751232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DAB68F-7C48-6581-9743-9658F2AF30B0}"/>
              </a:ext>
            </a:extLst>
          </p:cNvPr>
          <p:cNvSpPr txBox="1">
            <a:spLocks noGrp="1"/>
          </p:cNvSpPr>
          <p:nvPr>
            <p:ph type="title" idx="4294967295"/>
          </p:nvPr>
        </p:nvSpPr>
        <p:spPr>
          <a:xfrm>
            <a:off x="838200" y="365125"/>
            <a:ext cx="10515600" cy="1207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NIH transition awards: The MOSAIC K99/R00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to promote faculty diversity</a:t>
            </a:r>
          </a:p>
        </p:txBody>
      </p:sp>
      <p:pic>
        <p:nvPicPr>
          <p:cNvPr id="6" name="Picture 5" descr="Individual Icon">
            <a:extLst>
              <a:ext uri="{FF2B5EF4-FFF2-40B4-BE49-F238E27FC236}">
                <a16:creationId xmlns:a16="http://schemas.microsoft.com/office/drawing/2014/main" id="{D3366FA3-B71D-2150-8EE2-435F4B4E382D}"/>
              </a:ext>
            </a:extLst>
          </p:cNvPr>
          <p:cNvPicPr>
            <a:picLocks noChangeAspect="1"/>
          </p:cNvPicPr>
          <p:nvPr/>
        </p:nvPicPr>
        <p:blipFill>
          <a:blip r:embed="rId3"/>
          <a:stretch>
            <a:fillRect/>
          </a:stretch>
        </p:blipFill>
        <p:spPr>
          <a:xfrm>
            <a:off x="10550404" y="325352"/>
            <a:ext cx="1209568" cy="1480608"/>
          </a:xfrm>
          <a:prstGeom prst="rect">
            <a:avLst/>
          </a:prstGeom>
        </p:spPr>
      </p:pic>
      <p:sp>
        <p:nvSpPr>
          <p:cNvPr id="20" name="TextBox 19" descr="3 receipt dates a year: Feb 12, Jun 12, Oct 12&#10;">
            <a:extLst>
              <a:ext uri="{FF2B5EF4-FFF2-40B4-BE49-F238E27FC236}">
                <a16:creationId xmlns:a16="http://schemas.microsoft.com/office/drawing/2014/main" id="{1FC1124B-C817-E3A6-A9C1-EFCA3DCBB48C}"/>
              </a:ext>
            </a:extLst>
          </p:cNvPr>
          <p:cNvSpPr txBox="1"/>
          <p:nvPr/>
        </p:nvSpPr>
        <p:spPr>
          <a:xfrm>
            <a:off x="523463" y="2721675"/>
            <a:ext cx="1668709" cy="923330"/>
          </a:xfrm>
          <a:prstGeom prst="rect">
            <a:avLst/>
          </a:prstGeom>
          <a:solidFill>
            <a:schemeClr val="bg2">
              <a:lumMod val="50000"/>
            </a:schemeClr>
          </a:solidFill>
        </p:spPr>
        <p:txBody>
          <a:bodyPr wrap="square" rtlCol="0">
            <a:spAutoFit/>
          </a:bodyPr>
          <a:lstStyle/>
          <a:p>
            <a:r>
              <a:rPr lang="en-US" dirty="0">
                <a:solidFill>
                  <a:schemeClr val="bg1"/>
                </a:solidFill>
              </a:rPr>
              <a:t>3 receipt dates a year: Feb 12, Jun 12, Oct 12</a:t>
            </a:r>
          </a:p>
        </p:txBody>
      </p:sp>
      <p:sp>
        <p:nvSpPr>
          <p:cNvPr id="19" name="TextBox 18" descr="To date, &gt;75% of applicants from URM groups&#10;">
            <a:extLst>
              <a:ext uri="{FF2B5EF4-FFF2-40B4-BE49-F238E27FC236}">
                <a16:creationId xmlns:a16="http://schemas.microsoft.com/office/drawing/2014/main" id="{67A302D7-C20E-070F-F5DE-C34A1238E1F5}"/>
              </a:ext>
            </a:extLst>
          </p:cNvPr>
          <p:cNvSpPr txBox="1"/>
          <p:nvPr/>
        </p:nvSpPr>
        <p:spPr>
          <a:xfrm>
            <a:off x="1403912" y="5106373"/>
            <a:ext cx="1751165" cy="923330"/>
          </a:xfrm>
          <a:prstGeom prst="rect">
            <a:avLst/>
          </a:prstGeom>
          <a:solidFill>
            <a:schemeClr val="bg2">
              <a:lumMod val="50000"/>
            </a:schemeClr>
          </a:solidFill>
        </p:spPr>
        <p:txBody>
          <a:bodyPr wrap="square" rtlCol="0">
            <a:spAutoFit/>
          </a:bodyPr>
          <a:lstStyle/>
          <a:p>
            <a:r>
              <a:rPr lang="en-US" dirty="0">
                <a:solidFill>
                  <a:schemeClr val="bg1"/>
                </a:solidFill>
              </a:rPr>
              <a:t>To date, &gt;75% of applicants from URM groups</a:t>
            </a:r>
          </a:p>
        </p:txBody>
      </p:sp>
      <p:sp>
        <p:nvSpPr>
          <p:cNvPr id="21" name="TextBox 20" descr="Nearly all NIH ICs participate&#10;">
            <a:extLst>
              <a:ext uri="{FF2B5EF4-FFF2-40B4-BE49-F238E27FC236}">
                <a16:creationId xmlns:a16="http://schemas.microsoft.com/office/drawing/2014/main" id="{0C186CB3-3BC1-B514-0038-3ACB6B3ED3D9}"/>
              </a:ext>
            </a:extLst>
          </p:cNvPr>
          <p:cNvSpPr txBox="1">
            <a:spLocks/>
          </p:cNvSpPr>
          <p:nvPr/>
        </p:nvSpPr>
        <p:spPr>
          <a:xfrm>
            <a:off x="6016444" y="2998674"/>
            <a:ext cx="1668709" cy="646331"/>
          </a:xfrm>
          <a:prstGeom prst="rect">
            <a:avLst/>
          </a:prstGeom>
          <a:solidFill>
            <a:schemeClr val="bg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Nearly all NIH ICs participate</a:t>
            </a:r>
          </a:p>
        </p:txBody>
      </p:sp>
      <p:grpSp>
        <p:nvGrpSpPr>
          <p:cNvPr id="18" name="Group 17" descr="Graphic representation of MOSAIC K99/R00 Applicants pointing to MOSAIC scholars participating in cohorts organized by UE5&#10;NIH icon points to ASBMB, ASCB, and AAMC ">
            <a:extLst>
              <a:ext uri="{FF2B5EF4-FFF2-40B4-BE49-F238E27FC236}">
                <a16:creationId xmlns:a16="http://schemas.microsoft.com/office/drawing/2014/main" id="{2AA77910-7F86-1D29-ADCD-2064393932C5}"/>
              </a:ext>
            </a:extLst>
          </p:cNvPr>
          <p:cNvGrpSpPr/>
          <p:nvPr/>
        </p:nvGrpSpPr>
        <p:grpSpPr>
          <a:xfrm>
            <a:off x="2366819" y="1845733"/>
            <a:ext cx="8357481" cy="4308872"/>
            <a:chOff x="484619" y="2011030"/>
            <a:chExt cx="8357481" cy="4308872"/>
          </a:xfrm>
        </p:grpSpPr>
        <p:grpSp>
          <p:nvGrpSpPr>
            <p:cNvPr id="9" name="Group 8" descr="MOSAIC K99/R00 Applicants">
              <a:extLst>
                <a:ext uri="{FF2B5EF4-FFF2-40B4-BE49-F238E27FC236}">
                  <a16:creationId xmlns:a16="http://schemas.microsoft.com/office/drawing/2014/main" id="{B7226A1F-BCA3-F25A-0F8F-F76B12348349}"/>
                </a:ext>
              </a:extLst>
            </p:cNvPr>
            <p:cNvGrpSpPr/>
            <p:nvPr/>
          </p:nvGrpSpPr>
          <p:grpSpPr>
            <a:xfrm>
              <a:off x="484619" y="2011030"/>
              <a:ext cx="3474978" cy="4159822"/>
              <a:chOff x="306819" y="1864725"/>
              <a:chExt cx="3474978" cy="4159822"/>
            </a:xfrm>
          </p:grpSpPr>
          <p:sp>
            <p:nvSpPr>
              <p:cNvPr id="10" name="TextBox 9">
                <a:extLst>
                  <a:ext uri="{FF2B5EF4-FFF2-40B4-BE49-F238E27FC236}">
                    <a16:creationId xmlns:a16="http://schemas.microsoft.com/office/drawing/2014/main" id="{EC5829BA-F553-7643-906C-AE30A5C318E5}"/>
                  </a:ext>
                  <a:ext uri="{C183D7F6-B498-43B3-948B-1728B52AA6E4}">
                    <adec:decorative xmlns:adec="http://schemas.microsoft.com/office/drawing/2017/decorative" val="0"/>
                  </a:ext>
                </a:extLst>
              </p:cNvPr>
              <p:cNvSpPr txBox="1"/>
              <p:nvPr/>
            </p:nvSpPr>
            <p:spPr>
              <a:xfrm>
                <a:off x="660400" y="1864725"/>
                <a:ext cx="3004159" cy="338554"/>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MOSAIC K99/R00 applicants</a:t>
                </a:r>
              </a:p>
            </p:txBody>
          </p:sp>
          <p:pic>
            <p:nvPicPr>
              <p:cNvPr id="11" name="Picture 10" descr="A collection of circles with colors and silhouettes representing individuals of various groups.">
                <a:extLst>
                  <a:ext uri="{FF2B5EF4-FFF2-40B4-BE49-F238E27FC236}">
                    <a16:creationId xmlns:a16="http://schemas.microsoft.com/office/drawing/2014/main" id="{674FB813-671E-E5B6-4D28-5CE08D232DF0}"/>
                  </a:ext>
                </a:extLst>
              </p:cNvPr>
              <p:cNvPicPr>
                <a:picLocks noChangeAspect="1"/>
              </p:cNvPicPr>
              <p:nvPr/>
            </p:nvPicPr>
            <p:blipFill rotWithShape="1">
              <a:blip r:embed="rId4"/>
              <a:srcRect l="98" t="9800" r="58051" b="8898"/>
              <a:stretch/>
            </p:blipFill>
            <p:spPr>
              <a:xfrm>
                <a:off x="306819" y="2227427"/>
                <a:ext cx="3474978" cy="3797120"/>
              </a:xfrm>
              <a:prstGeom prst="rect">
                <a:avLst/>
              </a:prstGeom>
            </p:spPr>
          </p:pic>
        </p:grpSp>
        <p:sp>
          <p:nvSpPr>
            <p:cNvPr id="13" name="TextBox 12">
              <a:extLst>
                <a:ext uri="{FF2B5EF4-FFF2-40B4-BE49-F238E27FC236}">
                  <a16:creationId xmlns:a16="http://schemas.microsoft.com/office/drawing/2014/main" id="{AD350F68-A11F-7307-9267-FF539EDCDBC7}"/>
                </a:ext>
              </a:extLst>
            </p:cNvPr>
            <p:cNvSpPr txBox="1"/>
            <p:nvPr/>
          </p:nvSpPr>
          <p:spPr>
            <a:xfrm>
              <a:off x="4581982" y="2011030"/>
              <a:ext cx="3898551"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MOSAIC Scholars participate in cohorts organized by UE5</a:t>
              </a:r>
            </a:p>
          </p:txBody>
        </p:sp>
        <p:grpSp>
          <p:nvGrpSpPr>
            <p:cNvPr id="16" name="Group 15">
              <a:extLst>
                <a:ext uri="{FF2B5EF4-FFF2-40B4-BE49-F238E27FC236}">
                  <a16:creationId xmlns:a16="http://schemas.microsoft.com/office/drawing/2014/main" id="{797C6034-CC4D-7211-1969-BEA927CF44A9}"/>
                </a:ext>
              </a:extLst>
            </p:cNvPr>
            <p:cNvGrpSpPr/>
            <p:nvPr/>
          </p:nvGrpSpPr>
          <p:grpSpPr>
            <a:xfrm>
              <a:off x="4103178" y="2666397"/>
              <a:ext cx="4738922" cy="3653505"/>
              <a:chOff x="4004073" y="2184922"/>
              <a:chExt cx="4738922" cy="3653505"/>
            </a:xfrm>
          </p:grpSpPr>
          <p:pic>
            <p:nvPicPr>
              <p:cNvPr id="8" name="Picture 7" descr="An arrow leading from the group of people to a circle with the NIH NIGMS Logo.">
                <a:extLst>
                  <a:ext uri="{FF2B5EF4-FFF2-40B4-BE49-F238E27FC236}">
                    <a16:creationId xmlns:a16="http://schemas.microsoft.com/office/drawing/2014/main" id="{1992F580-DEE9-210A-FB68-F6E7ABA800F2}"/>
                  </a:ext>
                </a:extLst>
              </p:cNvPr>
              <p:cNvPicPr>
                <a:picLocks noChangeAspect="1"/>
              </p:cNvPicPr>
              <p:nvPr/>
            </p:nvPicPr>
            <p:blipFill rotWithShape="1">
              <a:blip r:embed="rId4"/>
              <a:srcRect l="42485" t="38719" r="35140" b="34342"/>
              <a:stretch/>
            </p:blipFill>
            <p:spPr>
              <a:xfrm>
                <a:off x="4004073" y="3399419"/>
                <a:ext cx="1857833" cy="1258215"/>
              </a:xfrm>
              <a:prstGeom prst="rect">
                <a:avLst/>
              </a:prstGeom>
            </p:spPr>
          </p:pic>
          <p:pic>
            <p:nvPicPr>
              <p:cNvPr id="14" name="Picture 13" descr="Three arrows pointing from the NIH NIGMS circle to circles representing UE5 cohorts. The circles are labeled ASBMB, ASCB, and AAMC. This graphic shows MOSAIC applicants filtering in the various cohorts through NIH NIGMS' application process.">
                <a:extLst>
                  <a:ext uri="{FF2B5EF4-FFF2-40B4-BE49-F238E27FC236}">
                    <a16:creationId xmlns:a16="http://schemas.microsoft.com/office/drawing/2014/main" id="{41F2FE8B-5138-ABFF-BEA6-67C44C846E65}"/>
                  </a:ext>
                </a:extLst>
              </p:cNvPr>
              <p:cNvPicPr>
                <a:picLocks noChangeAspect="1"/>
              </p:cNvPicPr>
              <p:nvPr/>
            </p:nvPicPr>
            <p:blipFill rotWithShape="1">
              <a:blip r:embed="rId4"/>
              <a:srcRect l="64859" t="12876" b="8899"/>
              <a:stretch/>
            </p:blipFill>
            <p:spPr>
              <a:xfrm>
                <a:off x="5825330" y="2184922"/>
                <a:ext cx="2917665" cy="3653505"/>
              </a:xfrm>
              <a:prstGeom prst="rect">
                <a:avLst/>
              </a:prstGeom>
            </p:spPr>
          </p:pic>
        </p:grpSp>
        <p:sp>
          <p:nvSpPr>
            <p:cNvPr id="17" name="Rectangle 16">
              <a:extLst>
                <a:ext uri="{FF2B5EF4-FFF2-40B4-BE49-F238E27FC236}">
                  <a16:creationId xmlns:a16="http://schemas.microsoft.com/office/drawing/2014/main" id="{81B46BA9-6F75-CA48-94A8-BA8265020192}"/>
                </a:ext>
              </a:extLst>
            </p:cNvPr>
            <p:cNvSpPr/>
            <p:nvPr/>
          </p:nvSpPr>
          <p:spPr>
            <a:xfrm>
              <a:off x="5047488" y="4608576"/>
              <a:ext cx="633984" cy="207264"/>
            </a:xfrm>
            <a:prstGeom prst="rect">
              <a:avLst/>
            </a:prstGeom>
            <a:solidFill>
              <a:srgbClr val="306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5747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DAB68F-7C48-6581-9743-9658F2AF30B0}"/>
              </a:ext>
            </a:extLst>
          </p:cNvPr>
          <p:cNvSpPr txBox="1">
            <a:spLocks noGrp="1"/>
          </p:cNvSpPr>
          <p:nvPr>
            <p:ph type="title" idx="4294967295"/>
          </p:nvPr>
        </p:nvSpPr>
        <p:spPr>
          <a:xfrm>
            <a:off x="838200" y="365125"/>
            <a:ext cx="9712204" cy="14806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R01 for New and "At-Risk" Investigators to Promote Workforce Diversity</a:t>
            </a:r>
          </a:p>
        </p:txBody>
      </p:sp>
      <p:pic>
        <p:nvPicPr>
          <p:cNvPr id="6" name="Picture 5" descr="Individual Gear Icon">
            <a:extLst>
              <a:ext uri="{FF2B5EF4-FFF2-40B4-BE49-F238E27FC236}">
                <a16:creationId xmlns:a16="http://schemas.microsoft.com/office/drawing/2014/main" id="{D3366FA3-B71D-2150-8EE2-435F4B4E382D}"/>
              </a:ext>
            </a:extLst>
          </p:cNvPr>
          <p:cNvPicPr>
            <a:picLocks noChangeAspect="1"/>
          </p:cNvPicPr>
          <p:nvPr/>
        </p:nvPicPr>
        <p:blipFill>
          <a:blip r:embed="rId3"/>
          <a:stretch>
            <a:fillRect/>
          </a:stretch>
        </p:blipFill>
        <p:spPr>
          <a:xfrm>
            <a:off x="10550404" y="325353"/>
            <a:ext cx="1209568" cy="1480608"/>
          </a:xfrm>
          <a:prstGeom prst="rect">
            <a:avLst/>
          </a:prstGeom>
        </p:spPr>
      </p:pic>
      <p:pic>
        <p:nvPicPr>
          <p:cNvPr id="2" name="Picture 1" descr="Image of Applicants from 2016-2020&#10;87 percent - well-represented&#10;6% Under-Represented&#10;Both enter a graphic of funnel&#10;Output for Awardees:&#10;5% Under-represented&#10;85% well-represented">
            <a:extLst>
              <a:ext uri="{FF2B5EF4-FFF2-40B4-BE49-F238E27FC236}">
                <a16:creationId xmlns:a16="http://schemas.microsoft.com/office/drawing/2014/main" id="{EB092A84-A1F4-04B0-93CE-73BD11EE9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399" y="2139127"/>
            <a:ext cx="6928004" cy="3681984"/>
          </a:xfrm>
          <a:prstGeom prst="rect">
            <a:avLst/>
          </a:prstGeom>
        </p:spPr>
      </p:pic>
      <p:grpSp>
        <p:nvGrpSpPr>
          <p:cNvPr id="3" name="Group 2" descr="PAR-22-181 encourages a more diverse pool of PIs to contribute to neuroscience research areas via R01 applications&#10;&#10;&#10;Advance scientific discovery by enhancing the diversity of perspectives to fulfill NINDS, NIDA, NIMH, NINR, NIAAA, NIBIB, NCCIH, NEI missions.&#10;">
            <a:extLst>
              <a:ext uri="{FF2B5EF4-FFF2-40B4-BE49-F238E27FC236}">
                <a16:creationId xmlns:a16="http://schemas.microsoft.com/office/drawing/2014/main" id="{E0911CD5-33CD-CF42-0321-97ABE82FDA78}"/>
              </a:ext>
            </a:extLst>
          </p:cNvPr>
          <p:cNvGrpSpPr/>
          <p:nvPr/>
        </p:nvGrpSpPr>
        <p:grpSpPr>
          <a:xfrm>
            <a:off x="7440417" y="2589921"/>
            <a:ext cx="4004184" cy="2585323"/>
            <a:chOff x="8097908" y="1140573"/>
            <a:chExt cx="4004184" cy="2585323"/>
          </a:xfrm>
        </p:grpSpPr>
        <p:sp>
          <p:nvSpPr>
            <p:cNvPr id="4" name="TextBox 3">
              <a:extLst>
                <a:ext uri="{FF2B5EF4-FFF2-40B4-BE49-F238E27FC236}">
                  <a16:creationId xmlns:a16="http://schemas.microsoft.com/office/drawing/2014/main" id="{7A4AE447-D9C7-5ABF-F5F5-EE781DA724EA}"/>
                </a:ext>
              </a:extLst>
            </p:cNvPr>
            <p:cNvSpPr txBox="1"/>
            <p:nvPr/>
          </p:nvSpPr>
          <p:spPr>
            <a:xfrm>
              <a:off x="8097908" y="1140573"/>
              <a:ext cx="4004184" cy="2585323"/>
            </a:xfrm>
            <a:prstGeom prst="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accent1"/>
                  </a:solidFill>
                  <a:hlinkClick r:id="rId5">
                    <a:extLst>
                      <a:ext uri="{A12FA001-AC4F-418D-AE19-62706E023703}">
                        <ahyp:hlinkClr xmlns:ahyp="http://schemas.microsoft.com/office/drawing/2018/hyperlinkcolor" val="tx"/>
                      </a:ext>
                    </a:extLst>
                  </a:hlinkClick>
                </a:rPr>
                <a:t>PAR-22-181</a:t>
              </a:r>
              <a:r>
                <a:rPr lang="en-US" dirty="0"/>
                <a:t> encourages a more diverse pool of PIs to contribute to neuroscience research areas via R01 applications</a:t>
              </a:r>
              <a:br>
                <a:rPr lang="en-US" dirty="0"/>
              </a:br>
              <a:endParaRPr lang="en-US" dirty="0"/>
            </a:p>
            <a:p>
              <a:pPr algn="ctr"/>
              <a:endParaRPr lang="en-US" dirty="0"/>
            </a:p>
            <a:p>
              <a:pPr algn="ctr"/>
              <a:r>
                <a:rPr lang="en-US" dirty="0"/>
                <a:t>Advance scientific discovery by enhancing the diversity of perspectives to fulfill NINDS, NIDA, NIMH, NINR, NIAAA, NIBIB, NCCIH, NEI missions.</a:t>
              </a:r>
            </a:p>
          </p:txBody>
        </p:sp>
        <p:cxnSp>
          <p:nvCxnSpPr>
            <p:cNvPr id="7" name="Straight Arrow Connector 6">
              <a:extLst>
                <a:ext uri="{FF2B5EF4-FFF2-40B4-BE49-F238E27FC236}">
                  <a16:creationId xmlns:a16="http://schemas.microsoft.com/office/drawing/2014/main" id="{8AC1D05D-70BC-7021-9254-9E8CE7515646}"/>
                </a:ext>
              </a:extLst>
            </p:cNvPr>
            <p:cNvCxnSpPr>
              <a:cxnSpLocks/>
            </p:cNvCxnSpPr>
            <p:nvPr/>
          </p:nvCxnSpPr>
          <p:spPr>
            <a:xfrm>
              <a:off x="10100000" y="2104539"/>
              <a:ext cx="0" cy="42912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descr="*WR: White, Asian&#10;*UR: Black, Hisp, AI/AN, NH/PI&#10;*(More-than-one-race and Withheld groups not shown)&#10;">
            <a:extLst>
              <a:ext uri="{FF2B5EF4-FFF2-40B4-BE49-F238E27FC236}">
                <a16:creationId xmlns:a16="http://schemas.microsoft.com/office/drawing/2014/main" id="{96DA2259-844F-328B-4686-5EC405D8E2AB}"/>
              </a:ext>
            </a:extLst>
          </p:cNvPr>
          <p:cNvSpPr txBox="1"/>
          <p:nvPr/>
        </p:nvSpPr>
        <p:spPr>
          <a:xfrm>
            <a:off x="1608802" y="5723575"/>
            <a:ext cx="36337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*WR: White, Asian</a:t>
            </a:r>
          </a:p>
          <a:p>
            <a:pPr marL="341313" marR="0" lvl="0" indent="-341313"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*UR: Black,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Hisp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AI/AN, NH/PI</a:t>
            </a:r>
          </a:p>
          <a:p>
            <a:pPr marR="0" lvl="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*(More-than-one-race and Withheld groups not shown)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549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9AB1CE9-0451-105D-787A-5BA7E072D7B4}"/>
              </a:ext>
            </a:extLst>
          </p:cNvPr>
          <p:cNvSpPr txBox="1">
            <a:spLocks noGrp="1"/>
          </p:cNvSpPr>
          <p:nvPr>
            <p:ph type="title" idx="4294967295"/>
          </p:nvPr>
        </p:nvSpPr>
        <p:spPr>
          <a:xfrm>
            <a:off x="838200" y="365125"/>
            <a:ext cx="10515600" cy="1073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NIH Extramural Loan Repayment Program</a:t>
            </a:r>
          </a:p>
        </p:txBody>
      </p:sp>
      <p:pic>
        <p:nvPicPr>
          <p:cNvPr id="18" name="Picture 17" descr="Individual Gear Icon">
            <a:extLst>
              <a:ext uri="{FF2B5EF4-FFF2-40B4-BE49-F238E27FC236}">
                <a16:creationId xmlns:a16="http://schemas.microsoft.com/office/drawing/2014/main" id="{E8B2EBBE-3B13-C60A-18E6-75452CCAD8A1}"/>
              </a:ext>
            </a:extLst>
          </p:cNvPr>
          <p:cNvPicPr>
            <a:picLocks noChangeAspect="1"/>
          </p:cNvPicPr>
          <p:nvPr/>
        </p:nvPicPr>
        <p:blipFill>
          <a:blip r:embed="rId3"/>
          <a:stretch>
            <a:fillRect/>
          </a:stretch>
        </p:blipFill>
        <p:spPr>
          <a:xfrm>
            <a:off x="10550404" y="325352"/>
            <a:ext cx="1209568" cy="1480608"/>
          </a:xfrm>
          <a:prstGeom prst="rect">
            <a:avLst/>
          </a:prstGeom>
        </p:spPr>
      </p:pic>
      <p:grpSp>
        <p:nvGrpSpPr>
          <p:cNvPr id="17" name="Group 16" descr="Eligible doctorate degree-holders &#10;commit to 2-years of research&#10;&#10;LRP subcategories:&#10;Clinical • Clinical DB • Pediatric &#10; Health Disparities • Contraception &amp; Infertility  &#10;Emerging Areas Critical to Human Health&#10;&#10;NIH repays up to $50,000/year &#10;in educational debt&#10;&#10;">
            <a:extLst>
              <a:ext uri="{FF2B5EF4-FFF2-40B4-BE49-F238E27FC236}">
                <a16:creationId xmlns:a16="http://schemas.microsoft.com/office/drawing/2014/main" id="{B9C43A84-8926-B48B-E9B3-BBAB29E8607A}"/>
              </a:ext>
            </a:extLst>
          </p:cNvPr>
          <p:cNvGrpSpPr/>
          <p:nvPr/>
        </p:nvGrpSpPr>
        <p:grpSpPr>
          <a:xfrm>
            <a:off x="660831" y="2166232"/>
            <a:ext cx="6400796" cy="3763024"/>
            <a:chOff x="660831" y="2068696"/>
            <a:chExt cx="6400796" cy="3763024"/>
          </a:xfrm>
        </p:grpSpPr>
        <p:sp>
          <p:nvSpPr>
            <p:cNvPr id="7" name="Rectangle 6" descr="Eligible doctorate degree-holders &#10;commit to 2-years of research&#10;&#10;">
              <a:extLst>
                <a:ext uri="{FF2B5EF4-FFF2-40B4-BE49-F238E27FC236}">
                  <a16:creationId xmlns:a16="http://schemas.microsoft.com/office/drawing/2014/main" id="{A2AD1D90-F657-48E7-B173-5BEAF97A7EEF}"/>
                </a:ext>
              </a:extLst>
            </p:cNvPr>
            <p:cNvSpPr/>
            <p:nvPr/>
          </p:nvSpPr>
          <p:spPr>
            <a:xfrm>
              <a:off x="660831" y="2068696"/>
              <a:ext cx="6400796" cy="914400"/>
            </a:xfrm>
            <a:prstGeom prst="rect">
              <a:avLst/>
            </a:prstGeom>
            <a:solidFill>
              <a:srgbClr val="903E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a:rPr>
                <a:t>Eligible doctorate degree-holders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alibri" panose="020F0502020204030204"/>
                  <a:ea typeface="+mn-ea"/>
                  <a:cs typeface="+mn-cs"/>
                </a:rPr>
                <a:t>commit to 2-years of </a:t>
              </a:r>
              <a:r>
                <a:rPr lang="en-US" sz="2400" dirty="0">
                  <a:latin typeface="Calibri" panose="020F0502020204030204"/>
                </a:rPr>
                <a:t>research</a:t>
              </a:r>
              <a:endParaRPr kumimoji="0" lang="en-US" sz="2400" i="0" u="none" strike="noStrike" kern="1200" cap="none" spc="0" normalizeH="0" baseline="0" noProof="0" dirty="0">
                <a:ln>
                  <a:noFill/>
                </a:ln>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CC14DBA-5A22-437B-8435-D898EFBB2610}"/>
                </a:ext>
              </a:extLst>
            </p:cNvPr>
            <p:cNvSpPr/>
            <p:nvPr/>
          </p:nvSpPr>
          <p:spPr>
            <a:xfrm>
              <a:off x="660832" y="3081528"/>
              <a:ext cx="6400795" cy="1737360"/>
            </a:xfrm>
            <a:prstGeom prst="rect">
              <a:avLst/>
            </a:prstGeom>
            <a:solidFill>
              <a:srgbClr val="3C3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latin typeface="Calibri" panose="020F0502020204030204"/>
                </a:rPr>
                <a:t>LRP subcategories:</a:t>
              </a:r>
            </a:p>
            <a:p>
              <a:pPr algn="ctr">
                <a:defRPr/>
              </a:pPr>
              <a:r>
                <a:rPr lang="en-US" sz="2400" dirty="0">
                  <a:ea typeface="+mn-ea"/>
                  <a:cs typeface="+mn-cs"/>
                </a:rPr>
                <a:t>Clinical </a:t>
              </a:r>
              <a:r>
                <a:rPr lang="en-US" sz="2400" dirty="0">
                  <a:latin typeface="Franklin Gothic Book" panose="020B0503020102020204" pitchFamily="34" charset="0"/>
                </a:rPr>
                <a:t>• Clinical DB • </a:t>
              </a:r>
              <a:r>
                <a:rPr lang="en-US" sz="2400" dirty="0">
                  <a:ea typeface="+mn-ea"/>
                  <a:cs typeface="+mn-cs"/>
                </a:rPr>
                <a:t>Pediatric </a:t>
              </a:r>
              <a:endParaRPr lang="en-US" sz="2400" dirty="0">
                <a:latin typeface="Franklin Gothic Book" panose="020B0503020102020204" pitchFamily="34" charset="0"/>
                <a:ea typeface="+mn-ea"/>
                <a:cs typeface="+mn-cs"/>
              </a:endParaRPr>
            </a:p>
            <a:p>
              <a:pPr algn="ctr">
                <a:defRPr/>
              </a:pPr>
              <a:r>
                <a:rPr lang="en-US" sz="2400" dirty="0">
                  <a:latin typeface="Franklin Gothic Book" panose="020B0503020102020204" pitchFamily="34" charset="0"/>
                </a:rPr>
                <a:t> </a:t>
              </a:r>
              <a:r>
                <a:rPr lang="en-US" sz="2400" dirty="0">
                  <a:ea typeface="+mn-ea"/>
                  <a:cs typeface="+mn-cs"/>
                </a:rPr>
                <a:t>Health Disparities </a:t>
              </a:r>
              <a:r>
                <a:rPr lang="en-US" sz="2400" dirty="0">
                  <a:latin typeface="Franklin Gothic Book" panose="020B0503020102020204" pitchFamily="34" charset="0"/>
                </a:rPr>
                <a:t>• </a:t>
              </a:r>
              <a:r>
                <a:rPr lang="en-US" sz="2400" dirty="0"/>
                <a:t>Contraception &amp; Infertility </a:t>
              </a:r>
              <a:r>
                <a:rPr lang="en-US" sz="2400" dirty="0">
                  <a:latin typeface="Franklin Gothic Book" panose="020B0503020102020204" pitchFamily="34" charset="0"/>
                </a:rPr>
                <a:t> </a:t>
              </a:r>
            </a:p>
            <a:p>
              <a:pPr algn="ctr">
                <a:defRPr/>
              </a:pPr>
              <a:r>
                <a:rPr lang="en-US" sz="2400" dirty="0">
                  <a:latin typeface="Franklin Gothic Book" panose="020B0503020102020204" pitchFamily="34" charset="0"/>
                  <a:ea typeface="+mn-ea"/>
                  <a:cs typeface="+mn-cs"/>
                </a:rPr>
                <a:t>Emerging Areas Critical to Human Health</a:t>
              </a:r>
              <a:endParaRPr lang="en-US" sz="2400" dirty="0">
                <a:ea typeface="+mn-ea"/>
                <a:cs typeface="+mn-cs"/>
              </a:endParaRPr>
            </a:p>
          </p:txBody>
        </p:sp>
        <p:sp>
          <p:nvSpPr>
            <p:cNvPr id="12" name="Rectangle 11">
              <a:extLst>
                <a:ext uri="{FF2B5EF4-FFF2-40B4-BE49-F238E27FC236}">
                  <a16:creationId xmlns:a16="http://schemas.microsoft.com/office/drawing/2014/main" id="{818575D5-AA89-47B8-95D0-51DAA30B971C}"/>
                </a:ext>
              </a:extLst>
            </p:cNvPr>
            <p:cNvSpPr/>
            <p:nvPr/>
          </p:nvSpPr>
          <p:spPr>
            <a:xfrm>
              <a:off x="660831" y="4917320"/>
              <a:ext cx="6400796" cy="914400"/>
            </a:xfrm>
            <a:prstGeom prst="rect">
              <a:avLst/>
            </a:prstGeom>
            <a:solidFill>
              <a:srgbClr val="5B8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NIH repays up to $50,000/year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in educational debt</a:t>
              </a:r>
            </a:p>
          </p:txBody>
        </p:sp>
      </p:grpSp>
      <p:grpSp>
        <p:nvGrpSpPr>
          <p:cNvPr id="16" name="Group 15" descr="Application submission window: &#10;September-November 2023&#10;">
            <a:extLst>
              <a:ext uri="{FF2B5EF4-FFF2-40B4-BE49-F238E27FC236}">
                <a16:creationId xmlns:a16="http://schemas.microsoft.com/office/drawing/2014/main" id="{4A9CE14C-7F9C-5E75-F095-221C8F3AA015}"/>
              </a:ext>
            </a:extLst>
          </p:cNvPr>
          <p:cNvGrpSpPr/>
          <p:nvPr/>
        </p:nvGrpSpPr>
        <p:grpSpPr>
          <a:xfrm>
            <a:off x="7254239" y="2166232"/>
            <a:ext cx="4276929" cy="3763024"/>
            <a:chOff x="7399877" y="1958968"/>
            <a:chExt cx="4276929" cy="3763024"/>
          </a:xfrm>
        </p:grpSpPr>
        <p:sp>
          <p:nvSpPr>
            <p:cNvPr id="13" name="Rectangle 12">
              <a:extLst>
                <a:ext uri="{FF2B5EF4-FFF2-40B4-BE49-F238E27FC236}">
                  <a16:creationId xmlns:a16="http://schemas.microsoft.com/office/drawing/2014/main" id="{B8A2E6BE-C2AD-4EAB-840B-85E0876ACFD4}"/>
                </a:ext>
              </a:extLst>
            </p:cNvPr>
            <p:cNvSpPr/>
            <p:nvPr/>
          </p:nvSpPr>
          <p:spPr>
            <a:xfrm>
              <a:off x="7399877" y="4990472"/>
              <a:ext cx="4276929"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R="0" lvl="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Calibri"/>
                  <a:cs typeface="Calibri"/>
                </a:rPr>
                <a:t>Application</a:t>
              </a:r>
              <a:r>
                <a:rPr kumimoji="0" lang="en-US" sz="2400" i="0" u="none" strike="noStrike" kern="1200" cap="none" spc="0" normalizeH="0" baseline="0" noProof="0" dirty="0">
                  <a:ln>
                    <a:noFill/>
                  </a:ln>
                  <a:solidFill>
                    <a:schemeClr val="tx1"/>
                  </a:solidFill>
                  <a:effectLst/>
                  <a:uLnTx/>
                  <a:uFillTx/>
                  <a:latin typeface="Calibri"/>
                  <a:cs typeface="Calibri"/>
                </a:rPr>
                <a:t> submission </a:t>
              </a:r>
              <a:r>
                <a:rPr lang="en-US" sz="2400" dirty="0">
                  <a:solidFill>
                    <a:schemeClr val="tx1"/>
                  </a:solidFill>
                  <a:latin typeface="Calibri"/>
                  <a:cs typeface="Calibri"/>
                </a:rPr>
                <a:t>window: </a:t>
              </a:r>
            </a:p>
            <a:p>
              <a:pPr marR="0" lvl="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solidFill>
                  <a:effectLst/>
                  <a:uLnTx/>
                  <a:uFillTx/>
                  <a:latin typeface="Calibri"/>
                  <a:cs typeface="Calibri"/>
                </a:rPr>
                <a:t>September-November </a:t>
              </a:r>
              <a:r>
                <a:rPr lang="en-US" sz="2400" dirty="0">
                  <a:solidFill>
                    <a:schemeClr val="tx1"/>
                  </a:solidFill>
                  <a:latin typeface="Calibri"/>
                  <a:cs typeface="Calibri"/>
                </a:rPr>
                <a:t>2023</a:t>
              </a:r>
              <a:endParaRPr lang="en-US" sz="2400" i="0" u="none" strike="noStrike" kern="1200" cap="none" spc="0" normalizeH="0" baseline="0" noProof="0" dirty="0">
                <a:ln>
                  <a:noFill/>
                </a:ln>
                <a:solidFill>
                  <a:schemeClr val="tx1"/>
                </a:solidFill>
                <a:effectLst/>
                <a:uLnTx/>
                <a:uFillTx/>
                <a:latin typeface="Calibri"/>
                <a:cs typeface="Calibri"/>
              </a:endParaRPr>
            </a:p>
          </p:txBody>
        </p:sp>
        <p:pic>
          <p:nvPicPr>
            <p:cNvPr id="1026" name="Picture 2" descr="Image">
              <a:extLst>
                <a:ext uri="{FF2B5EF4-FFF2-40B4-BE49-F238E27FC236}">
                  <a16:creationId xmlns:a16="http://schemas.microsoft.com/office/drawing/2014/main" id="{8B28DEAC-7AAF-BC9D-BF5B-53856811C9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120"/>
            <a:stretch/>
          </p:blipFill>
          <p:spPr bwMode="auto">
            <a:xfrm>
              <a:off x="7484556" y="1958968"/>
              <a:ext cx="4107573" cy="27471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2506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23DA5E-451F-AE8F-2831-55B0C51C3B04}"/>
              </a:ext>
            </a:extLst>
          </p:cNvPr>
          <p:cNvSpPr txBox="1">
            <a:spLocks noGrp="1"/>
          </p:cNvSpPr>
          <p:nvPr>
            <p:ph type="title" idx="4294967295"/>
          </p:nvPr>
        </p:nvSpPr>
        <p:spPr>
          <a:xfrm>
            <a:off x="838200" y="365125"/>
            <a:ext cx="10515600" cy="1073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NIH-supported training at institutions </a:t>
            </a:r>
          </a:p>
        </p:txBody>
      </p:sp>
      <p:pic>
        <p:nvPicPr>
          <p:cNvPr id="18" name="Picture 17" descr="Institutional Gear Icon">
            <a:extLst>
              <a:ext uri="{FF2B5EF4-FFF2-40B4-BE49-F238E27FC236}">
                <a16:creationId xmlns:a16="http://schemas.microsoft.com/office/drawing/2014/main" id="{3486FE17-35DE-4271-B4B6-1035D4410AB2}"/>
              </a:ext>
            </a:extLst>
          </p:cNvPr>
          <p:cNvPicPr>
            <a:picLocks noChangeAspect="1"/>
          </p:cNvPicPr>
          <p:nvPr/>
        </p:nvPicPr>
        <p:blipFill>
          <a:blip r:embed="rId2"/>
          <a:stretch>
            <a:fillRect/>
          </a:stretch>
        </p:blipFill>
        <p:spPr>
          <a:xfrm>
            <a:off x="10296395" y="310084"/>
            <a:ext cx="1479809" cy="1463040"/>
          </a:xfrm>
          <a:prstGeom prst="rect">
            <a:avLst/>
          </a:prstGeom>
        </p:spPr>
      </p:pic>
      <p:sp>
        <p:nvSpPr>
          <p:cNvPr id="3" name="Content Placeholder 2">
            <a:extLst>
              <a:ext uri="{FF2B5EF4-FFF2-40B4-BE49-F238E27FC236}">
                <a16:creationId xmlns:a16="http://schemas.microsoft.com/office/drawing/2014/main" id="{3B58E5DB-EF38-4489-BF27-70BD777FCDC0}"/>
              </a:ext>
            </a:extLst>
          </p:cNvPr>
          <p:cNvSpPr>
            <a:spLocks noGrp="1"/>
          </p:cNvSpPr>
          <p:nvPr>
            <p:ph idx="1"/>
          </p:nvPr>
        </p:nvSpPr>
        <p:spPr>
          <a:xfrm>
            <a:off x="1085088" y="1825625"/>
            <a:ext cx="9558528" cy="4137853"/>
          </a:xfrm>
        </p:spPr>
        <p:txBody>
          <a:bodyPr>
            <a:normAutofit/>
          </a:bodyPr>
          <a:lstStyle/>
          <a:p>
            <a:pPr marL="0" indent="0">
              <a:buNone/>
            </a:pPr>
            <a:r>
              <a:rPr lang="en-US" sz="2400" b="1" dirty="0">
                <a:hlinkClick r:id="rId3"/>
              </a:rPr>
              <a:t>Ruth L. </a:t>
            </a:r>
            <a:r>
              <a:rPr lang="en-US" sz="2400" b="1" dirty="0" err="1">
                <a:hlinkClick r:id="rId3"/>
              </a:rPr>
              <a:t>Kirschstein</a:t>
            </a:r>
            <a:r>
              <a:rPr lang="en-US" sz="2400" b="1" dirty="0">
                <a:hlinkClick r:id="rId3"/>
              </a:rPr>
              <a:t> Institutional National Research Service Award (T32)</a:t>
            </a:r>
            <a:endParaRPr lang="en-US" sz="2400" b="1" dirty="0"/>
          </a:p>
          <a:p>
            <a:pPr marL="0" indent="0">
              <a:buNone/>
            </a:pPr>
            <a:r>
              <a:rPr lang="en-US" sz="2400" dirty="0"/>
              <a:t>NIH supports ~1800 projects that enable over 200 institutions nationwide to recruit and support predoctoral and postdoctoral scientists and provide structured training and prepare trainees for careers in various biomedical disciplines.</a:t>
            </a:r>
          </a:p>
          <a:p>
            <a:pPr marL="0" indent="0">
              <a:buNone/>
            </a:pPr>
            <a:endParaRPr lang="en-US" sz="2400" dirty="0"/>
          </a:p>
          <a:p>
            <a:pPr marL="0" indent="0">
              <a:buNone/>
            </a:pPr>
            <a:r>
              <a:rPr lang="en-US" sz="2400" b="1" dirty="0">
                <a:solidFill>
                  <a:srgbClr val="00B050"/>
                </a:solidFill>
                <a:hlinkClick r:id="rId4">
                  <a:extLst>
                    <a:ext uri="{A12FA001-AC4F-418D-AE19-62706E023703}">
                      <ahyp:hlinkClr xmlns:ahyp="http://schemas.microsoft.com/office/drawing/2018/hyperlinkcolor" val="tx"/>
                    </a:ext>
                  </a:extLst>
                </a:hlinkClick>
              </a:rPr>
              <a:t>Institutional Career Development Program Award (K12)</a:t>
            </a:r>
            <a:endParaRPr lang="en-US" sz="2400" b="1" dirty="0">
              <a:solidFill>
                <a:srgbClr val="00B050"/>
              </a:solidFill>
            </a:endParaRPr>
          </a:p>
          <a:p>
            <a:pPr marL="0" indent="0">
              <a:buNone/>
            </a:pPr>
            <a:r>
              <a:rPr lang="en-US" sz="2400" dirty="0"/>
              <a:t>Designed to prepare newly-trained clinicians with a commitment to independent research careers and to facilitate their transition to more advanced support mechanisms, e.g., K08 and K23.</a:t>
            </a:r>
          </a:p>
        </p:txBody>
      </p:sp>
    </p:spTree>
    <p:extLst>
      <p:ext uri="{BB962C8B-B14F-4D97-AF65-F5344CB8AC3E}">
        <p14:creationId xmlns:p14="http://schemas.microsoft.com/office/powerpoint/2010/main" val="3928241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28E67C-5D98-0322-0365-BEC881ABBB40}"/>
              </a:ext>
            </a:extLst>
          </p:cNvPr>
          <p:cNvSpPr txBox="1">
            <a:spLocks noGrp="1"/>
          </p:cNvSpPr>
          <p:nvPr>
            <p:ph type="title" idx="4294967295"/>
          </p:nvPr>
        </p:nvSpPr>
        <p:spPr>
          <a:xfrm>
            <a:off x="838200" y="365125"/>
            <a:ext cx="10515600" cy="1291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NIH Faculty Institutional Recruitment for Sustainable Transformation (FIRST) Program</a:t>
            </a:r>
          </a:p>
        </p:txBody>
      </p:sp>
      <p:pic>
        <p:nvPicPr>
          <p:cNvPr id="30" name="Picture 29" descr="Institutional Icon">
            <a:extLst>
              <a:ext uri="{FF2B5EF4-FFF2-40B4-BE49-F238E27FC236}">
                <a16:creationId xmlns:a16="http://schemas.microsoft.com/office/drawing/2014/main" id="{245A0159-0C39-4D52-0BDE-D3812DBB0402}"/>
              </a:ext>
            </a:extLst>
          </p:cNvPr>
          <p:cNvPicPr>
            <a:picLocks noChangeAspect="1"/>
          </p:cNvPicPr>
          <p:nvPr/>
        </p:nvPicPr>
        <p:blipFill>
          <a:blip r:embed="rId4"/>
          <a:stretch>
            <a:fillRect/>
          </a:stretch>
        </p:blipFill>
        <p:spPr>
          <a:xfrm>
            <a:off x="10296395" y="378633"/>
            <a:ext cx="1479809" cy="1463040"/>
          </a:xfrm>
          <a:prstGeom prst="rect">
            <a:avLst/>
          </a:prstGeom>
        </p:spPr>
      </p:pic>
      <p:graphicFrame>
        <p:nvGraphicFramePr>
          <p:cNvPr id="23" name="Diagram 22" descr="The NIH Faculty Institutional Recruitment for Sustainable Transformation (FIRST) program aims to enhance and maintain cultures of inclusive excellence in the biomedical research community&#10;&#10;Programs will recruit postdoc and junior faculty talent + provide professional development through mentorship, retention plan, protected research time, etc.&#10;&#10;Programs work with the FIRST Coordination and Evaluation Center to determine if their systematic approach to faculty cohorts leads to institutional culture change, diversity, and inclusion.&#10;">
            <a:extLst>
              <a:ext uri="{FF2B5EF4-FFF2-40B4-BE49-F238E27FC236}">
                <a16:creationId xmlns:a16="http://schemas.microsoft.com/office/drawing/2014/main" id="{C2A859C7-B98F-B1DB-7C8C-0F5C6516F366}"/>
              </a:ext>
            </a:extLst>
          </p:cNvPr>
          <p:cNvGraphicFramePr/>
          <p:nvPr>
            <p:extLst>
              <p:ext uri="{D42A27DB-BD31-4B8C-83A1-F6EECF244321}">
                <p14:modId xmlns:p14="http://schemas.microsoft.com/office/powerpoint/2010/main" val="1885093060"/>
              </p:ext>
            </p:extLst>
          </p:nvPr>
        </p:nvGraphicFramePr>
        <p:xfrm>
          <a:off x="4924816" y="1783894"/>
          <a:ext cx="7103982" cy="4727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9" name="TextBox 28">
            <a:extLst>
              <a:ext uri="{FF2B5EF4-FFF2-40B4-BE49-F238E27FC236}">
                <a16:creationId xmlns:a16="http://schemas.microsoft.com/office/drawing/2014/main" id="{7AF2EE00-09BD-8D01-8E2D-CD4187167D4F}"/>
              </a:ext>
            </a:extLst>
          </p:cNvPr>
          <p:cNvSpPr txBox="1"/>
          <p:nvPr/>
        </p:nvSpPr>
        <p:spPr>
          <a:xfrm>
            <a:off x="6181060" y="6327099"/>
            <a:ext cx="5068186" cy="369332"/>
          </a:xfrm>
          <a:prstGeom prst="rect">
            <a:avLst/>
          </a:prstGeom>
          <a:noFill/>
        </p:spPr>
        <p:txBody>
          <a:bodyPr wrap="square">
            <a:spAutoFit/>
          </a:bodyPr>
          <a:lstStyle/>
          <a:p>
            <a:pPr lvl="0"/>
            <a:r>
              <a:rPr kumimoji="0" lang="en-US" b="1" i="0" u="none" strike="noStrike" cap="none" spc="0" normalizeH="0" baseline="0" noProof="0">
                <a:ln>
                  <a:noFill/>
                </a:ln>
                <a:solidFill>
                  <a:srgbClr val="00B0F0"/>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https://commonfund.nih.gov/first/fundedresearch</a:t>
            </a:r>
            <a:r>
              <a:rPr kumimoji="0" lang="en-US" b="1" i="0" u="none" strike="noStrike" cap="none" spc="0" normalizeH="0" baseline="0" noProof="0">
                <a:ln>
                  <a:noFill/>
                </a:ln>
                <a:solidFill>
                  <a:srgbClr val="00B0F0"/>
                </a:solidFill>
                <a:effectLst/>
                <a:uLnTx/>
                <a:uFillTx/>
                <a:latin typeface="Calibri" panose="020F0502020204030204"/>
                <a:ea typeface="+mn-ea"/>
                <a:cs typeface="+mn-cs"/>
              </a:rPr>
              <a:t> </a:t>
            </a:r>
            <a:endParaRPr lang="en-US" b="1"/>
          </a:p>
        </p:txBody>
      </p:sp>
    </p:spTree>
    <p:extLst>
      <p:ext uri="{BB962C8B-B14F-4D97-AF65-F5344CB8AC3E}">
        <p14:creationId xmlns:p14="http://schemas.microsoft.com/office/powerpoint/2010/main" val="2415078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E1800D-604A-E7B5-A7A1-A19A707C6C57}"/>
              </a:ext>
            </a:extLst>
          </p:cNvPr>
          <p:cNvSpPr txBox="1">
            <a:spLocks noGrp="1"/>
          </p:cNvSpPr>
          <p:nvPr>
            <p:ph type="title" idx="4294967295"/>
          </p:nvPr>
        </p:nvSpPr>
        <p:spPr>
          <a:xfrm>
            <a:off x="838200" y="365125"/>
            <a:ext cx="10515600" cy="1207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NIH-supported career development and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networking opportunities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Scientific Community Gear  Icon">
            <a:extLst>
              <a:ext uri="{FF2B5EF4-FFF2-40B4-BE49-F238E27FC236}">
                <a16:creationId xmlns:a16="http://schemas.microsoft.com/office/drawing/2014/main" id="{8C1B5C7B-B24B-2316-CA16-D4BA2F0BBC55}"/>
              </a:ext>
            </a:extLst>
          </p:cNvPr>
          <p:cNvPicPr>
            <a:picLocks noChangeAspect="1"/>
          </p:cNvPicPr>
          <p:nvPr/>
        </p:nvPicPr>
        <p:blipFill>
          <a:blip r:embed="rId2"/>
          <a:stretch>
            <a:fillRect/>
          </a:stretch>
        </p:blipFill>
        <p:spPr>
          <a:xfrm>
            <a:off x="10296394" y="315429"/>
            <a:ext cx="1479809" cy="1396915"/>
          </a:xfrm>
          <a:prstGeom prst="rect">
            <a:avLst/>
          </a:prstGeom>
        </p:spPr>
      </p:pic>
      <p:sp>
        <p:nvSpPr>
          <p:cNvPr id="3" name="Content Placeholder 2">
            <a:extLst>
              <a:ext uri="{FF2B5EF4-FFF2-40B4-BE49-F238E27FC236}">
                <a16:creationId xmlns:a16="http://schemas.microsoft.com/office/drawing/2014/main" id="{3B58E5DB-EF38-4489-BF27-70BD777FCDC0}"/>
              </a:ext>
            </a:extLst>
          </p:cNvPr>
          <p:cNvSpPr>
            <a:spLocks noGrp="1"/>
          </p:cNvSpPr>
          <p:nvPr>
            <p:ph idx="1"/>
          </p:nvPr>
        </p:nvSpPr>
        <p:spPr>
          <a:xfrm>
            <a:off x="1084521" y="1960562"/>
            <a:ext cx="10047767" cy="4342702"/>
          </a:xfrm>
        </p:spPr>
        <p:txBody>
          <a:bodyPr>
            <a:normAutofit fontScale="85000" lnSpcReduction="20000"/>
          </a:bodyPr>
          <a:lstStyle/>
          <a:p>
            <a:pPr marL="0" indent="0">
              <a:buNone/>
            </a:pPr>
            <a:r>
              <a:rPr lang="en-US" sz="2400" b="1">
                <a:hlinkClick r:id="rId3"/>
              </a:rPr>
              <a:t>Research Education Program (R25)</a:t>
            </a:r>
            <a:endParaRPr lang="en-US" sz="2400" b="1"/>
          </a:p>
          <a:p>
            <a:pPr marL="0" indent="0">
              <a:buNone/>
            </a:pPr>
            <a:r>
              <a:rPr lang="en-US" sz="2400"/>
              <a:t>These programs provide activities to complement and/or enhance training, enhance diversity, recruit individuals with specific disciplinary backgrounds to research careers, and/or foster a better understanding of given research topics.</a:t>
            </a:r>
          </a:p>
          <a:p>
            <a:pPr marL="457200" indent="-222250">
              <a:buSzPct val="120000"/>
              <a:buFont typeface="Franklin Gothic Book" panose="020B0503020102020204" pitchFamily="34" charset="0"/>
              <a:buChar char="»"/>
            </a:pPr>
            <a:r>
              <a:rPr lang="en-US" sz="2400" b="1"/>
              <a:t>Enhancing NIDCD's Extramural Workforce Diversity through Research Experiences </a:t>
            </a:r>
            <a:r>
              <a:rPr lang="en-US" sz="2400"/>
              <a:t>– for undergrad through mid-career faculty researchers</a:t>
            </a:r>
          </a:p>
          <a:p>
            <a:pPr marL="457200" indent="-222250">
              <a:buSzPct val="120000"/>
              <a:buFont typeface="Franklin Gothic Book" panose="020B0503020102020204" pitchFamily="34" charset="0"/>
              <a:buChar char="»"/>
            </a:pPr>
            <a:r>
              <a:rPr lang="en-US" sz="2400" b="1"/>
              <a:t>Mentoring Networks to Enhance Diversity in NIDCD's Extramural Research Workforce </a:t>
            </a:r>
            <a:r>
              <a:rPr lang="en-US" sz="2400"/>
              <a:t>– for undergrad through mid career faculty researchers</a:t>
            </a:r>
          </a:p>
          <a:p>
            <a:pPr marL="457200" indent="-222250">
              <a:buSzPct val="120000"/>
              <a:buFont typeface="Franklin Gothic Book" panose="020B0503020102020204" pitchFamily="34" charset="0"/>
              <a:buChar char="»"/>
            </a:pPr>
            <a:r>
              <a:rPr lang="en-US" sz="2400" b="1"/>
              <a:t>NIAID Research Education Program Advancing the Careers of a Diverse Research Workforce</a:t>
            </a:r>
            <a:r>
              <a:rPr lang="en-US" sz="2400"/>
              <a:t> – for undergrad through mid career faculty researchers</a:t>
            </a:r>
          </a:p>
          <a:p>
            <a:pPr marL="457200" indent="-222250">
              <a:buSzPct val="120000"/>
              <a:buFont typeface="Franklin Gothic Book" panose="020B0503020102020204" pitchFamily="34" charset="0"/>
              <a:buChar char="»"/>
            </a:pPr>
            <a:r>
              <a:rPr lang="en-US" sz="2400" b="1"/>
              <a:t>NIH Neuroscience Development for Advancing the Careers of a Diverse Research Workforce </a:t>
            </a:r>
            <a:r>
              <a:rPr lang="en-US" sz="2400"/>
              <a:t>– for predoc through junior faculty researchers</a:t>
            </a:r>
          </a:p>
          <a:p>
            <a:pPr marL="457200" indent="-222250">
              <a:buSzPct val="120000"/>
              <a:buFont typeface="Franklin Gothic Book" panose="020B0503020102020204" pitchFamily="34" charset="0"/>
              <a:buChar char="»"/>
            </a:pPr>
            <a:r>
              <a:rPr lang="en-US" sz="2400" b="1"/>
              <a:t>Providing Research Education Experiences to Enhance Diversity in the Next Generation of Substance Use and Addiction Scientists </a:t>
            </a:r>
            <a:r>
              <a:rPr lang="en-US" sz="2400"/>
              <a:t>– for undergrad through mid career faculty researchers</a:t>
            </a:r>
          </a:p>
        </p:txBody>
      </p:sp>
    </p:spTree>
    <p:extLst>
      <p:ext uri="{BB962C8B-B14F-4D97-AF65-F5344CB8AC3E}">
        <p14:creationId xmlns:p14="http://schemas.microsoft.com/office/powerpoint/2010/main" val="2724975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BF584C-81E6-6448-889E-1FCB46DB9F54}"/>
              </a:ext>
            </a:extLst>
          </p:cNvPr>
          <p:cNvSpPr>
            <a:spLocks noGrp="1"/>
          </p:cNvSpPr>
          <p:nvPr>
            <p:ph type="title"/>
          </p:nvPr>
        </p:nvSpPr>
        <p:spPr/>
        <p:txBody>
          <a:bodyPr/>
          <a:lstStyle/>
          <a:p>
            <a:r>
              <a:rPr lang="en-US" b="1" dirty="0"/>
              <a:t>Scientific Workforce Diversity - Guidance</a:t>
            </a:r>
          </a:p>
        </p:txBody>
      </p:sp>
      <p:sp>
        <p:nvSpPr>
          <p:cNvPr id="2" name="Content Placeholder 1">
            <a:extLst>
              <a:ext uri="{FF2B5EF4-FFF2-40B4-BE49-F238E27FC236}">
                <a16:creationId xmlns:a16="http://schemas.microsoft.com/office/drawing/2014/main" id="{555D9BF4-B8A4-22C1-DDFA-97DC6E5A1513}"/>
              </a:ext>
            </a:extLst>
          </p:cNvPr>
          <p:cNvSpPr>
            <a:spLocks noGrp="1"/>
          </p:cNvSpPr>
          <p:nvPr>
            <p:ph idx="1"/>
          </p:nvPr>
        </p:nvSpPr>
        <p:spPr>
          <a:xfrm>
            <a:off x="838200" y="1825625"/>
            <a:ext cx="6188765" cy="4137853"/>
          </a:xfrm>
        </p:spPr>
        <p:txBody>
          <a:bodyPr/>
          <a:lstStyle/>
          <a:p>
            <a:r>
              <a:rPr lang="en-US" b="1" dirty="0"/>
              <a:t>Diversity Matters to Science and NIH </a:t>
            </a:r>
            <a:r>
              <a:rPr lang="en-US" dirty="0"/>
              <a:t>– </a:t>
            </a:r>
            <a:br>
              <a:rPr lang="en-US" dirty="0"/>
            </a:br>
            <a:r>
              <a:rPr lang="en-US" dirty="0"/>
              <a:t>Dr. Jean Shin</a:t>
            </a:r>
          </a:p>
          <a:p>
            <a:r>
              <a:rPr lang="en-US" b="1" dirty="0"/>
              <a:t>NIH 101: A Primer for Early-Stage Investigators and 1</a:t>
            </a:r>
            <a:r>
              <a:rPr lang="en-US" b="1" baseline="30000" dirty="0"/>
              <a:t>st</a:t>
            </a:r>
            <a:r>
              <a:rPr lang="en-US" b="1" dirty="0"/>
              <a:t> Time Applicants </a:t>
            </a:r>
            <a:r>
              <a:rPr lang="en-US" dirty="0"/>
              <a:t>– Dr. Lauren Hill</a:t>
            </a:r>
            <a:endParaRPr lang="en-US" dirty="0">
              <a:cs typeface="Calibri"/>
            </a:endParaRPr>
          </a:p>
          <a:p>
            <a:r>
              <a:rPr lang="en-US" b="1" dirty="0"/>
              <a:t>Strategies to Support Your Research Training and Career Continuity </a:t>
            </a:r>
            <a:r>
              <a:rPr lang="en-US" dirty="0"/>
              <a:t>– Dr. Marguerite Matthews</a:t>
            </a:r>
            <a:endParaRPr lang="en-US" dirty="0">
              <a:cs typeface="Calibri"/>
            </a:endParaRPr>
          </a:p>
          <a:p>
            <a:endParaRPr lang="en-US" dirty="0"/>
          </a:p>
        </p:txBody>
      </p:sp>
      <p:pic>
        <p:nvPicPr>
          <p:cNvPr id="11" name="Picture 10">
            <a:extLst>
              <a:ext uri="{FF2B5EF4-FFF2-40B4-BE49-F238E27FC236}">
                <a16:creationId xmlns:a16="http://schemas.microsoft.com/office/drawing/2014/main" id="{D7459268-C419-1C41-8177-8A0251A92B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380" y="2439343"/>
            <a:ext cx="3683420" cy="2771225"/>
          </a:xfrm>
          <a:prstGeom prst="rect">
            <a:avLst/>
          </a:prstGeom>
        </p:spPr>
      </p:pic>
    </p:spTree>
    <p:extLst>
      <p:ext uri="{BB962C8B-B14F-4D97-AF65-F5344CB8AC3E}">
        <p14:creationId xmlns:p14="http://schemas.microsoft.com/office/powerpoint/2010/main" val="429810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305F7C-4EB3-20DA-6CAA-1ECB2E25A046}"/>
              </a:ext>
            </a:extLst>
          </p:cNvPr>
          <p:cNvSpPr txBox="1">
            <a:spLocks noGrp="1"/>
          </p:cNvSpPr>
          <p:nvPr>
            <p:ph type="title" idx="4294967295"/>
          </p:nvPr>
        </p:nvSpPr>
        <p:spPr>
          <a:xfrm>
            <a:off x="838200" y="596995"/>
            <a:ext cx="10515600" cy="1073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Find an R25 well-suited for your needs: </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4000" b="1" i="0" u="none" strike="noStrike" kern="1200" cap="none" spc="0" normalizeH="0" baseline="0" noProof="0" dirty="0">
                <a:ln>
                  <a:noFill/>
                </a:ln>
                <a:solidFill>
                  <a:schemeClr val="tx1"/>
                </a:solidFill>
                <a:effectLst/>
                <a:uLnTx/>
                <a:uFillTx/>
                <a:latin typeface="+mj-lt"/>
                <a:ea typeface="+mj-ea"/>
                <a:cs typeface="+mj-cs"/>
              </a:rPr>
              <a:t>Utilize</a:t>
            </a:r>
            <a:r>
              <a:rPr kumimoji="0" lang="en-US" sz="4000" b="1" i="0" u="none" strike="noStrike" kern="1200" cap="none" spc="0" normalizeH="0" noProof="0" dirty="0">
                <a:ln>
                  <a:noFill/>
                </a:ln>
                <a:solidFill>
                  <a:schemeClr val="tx1"/>
                </a:solidFill>
                <a:effectLst/>
                <a:uLnTx/>
                <a:uFillTx/>
                <a:latin typeface="+mj-lt"/>
                <a:ea typeface="+mj-ea"/>
                <a:cs typeface="+mj-cs"/>
              </a:rPr>
              <a:t> </a:t>
            </a:r>
            <a:r>
              <a:rPr kumimoji="0" lang="en-US" sz="4000" b="1" i="0" u="none" strike="noStrike" kern="1200" cap="none" spc="0" normalizeH="0" noProof="0" dirty="0" err="1">
                <a:ln>
                  <a:noFill/>
                </a:ln>
                <a:solidFill>
                  <a:schemeClr val="tx1"/>
                </a:solidFill>
                <a:effectLst/>
                <a:uLnTx/>
                <a:uFillTx/>
                <a:latin typeface="+mj-lt"/>
                <a:ea typeface="+mj-ea"/>
                <a:cs typeface="+mj-cs"/>
              </a:rPr>
              <a:t>RePORTER</a:t>
            </a:r>
            <a:br>
              <a:rPr kumimoji="0" lang="en-US" sz="4000" b="1" i="0" u="none" strike="noStrike" kern="1200" cap="none" spc="0" normalizeH="0" noProof="0" dirty="0">
                <a:ln>
                  <a:noFill/>
                </a:ln>
                <a:solidFill>
                  <a:schemeClr val="tx1"/>
                </a:solidFill>
                <a:effectLst/>
                <a:uLnTx/>
                <a:uFillTx/>
                <a:latin typeface="+mj-lt"/>
                <a:ea typeface="+mj-ea"/>
                <a:cs typeface="+mj-cs"/>
              </a:rPr>
            </a:b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Scientific Community Gear Icon">
            <a:extLst>
              <a:ext uri="{FF2B5EF4-FFF2-40B4-BE49-F238E27FC236}">
                <a16:creationId xmlns:a16="http://schemas.microsoft.com/office/drawing/2014/main" id="{1D3F763D-8B31-6C67-5901-1B4733874D4C}"/>
              </a:ext>
            </a:extLst>
          </p:cNvPr>
          <p:cNvPicPr>
            <a:picLocks noChangeAspect="1"/>
          </p:cNvPicPr>
          <p:nvPr/>
        </p:nvPicPr>
        <p:blipFill>
          <a:blip r:embed="rId2"/>
          <a:stretch>
            <a:fillRect/>
          </a:stretch>
        </p:blipFill>
        <p:spPr>
          <a:xfrm>
            <a:off x="10296394" y="315429"/>
            <a:ext cx="1479809" cy="1396915"/>
          </a:xfrm>
          <a:prstGeom prst="rect">
            <a:avLst/>
          </a:prstGeom>
        </p:spPr>
      </p:pic>
      <p:sp>
        <p:nvSpPr>
          <p:cNvPr id="7" name="TextBox 6">
            <a:extLst>
              <a:ext uri="{FF2B5EF4-FFF2-40B4-BE49-F238E27FC236}">
                <a16:creationId xmlns:a16="http://schemas.microsoft.com/office/drawing/2014/main" id="{77F4E20E-E33B-4446-A4C3-77C8CBDAB9AE}"/>
              </a:ext>
            </a:extLst>
          </p:cNvPr>
          <p:cNvSpPr txBox="1"/>
          <p:nvPr/>
        </p:nvSpPr>
        <p:spPr>
          <a:xfrm>
            <a:off x="6106187" y="2350961"/>
            <a:ext cx="567001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F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https://reporter.nih.gov/advanced-search</a:t>
            </a:r>
            <a:r>
              <a:rPr kumimoji="0" lang="en-US" sz="2400" b="0" i="0" u="none" strike="noStrike" kern="1200" cap="none" spc="0" normalizeH="0" baseline="0" noProof="0">
                <a:ln>
                  <a:noFill/>
                </a:ln>
                <a:solidFill>
                  <a:srgbClr val="00B0F0"/>
                </a:solidFill>
                <a:effectLst/>
                <a:uLnTx/>
                <a:uFillTx/>
                <a:latin typeface="Calibri" panose="020F0502020204030204"/>
                <a:ea typeface="+mn-ea"/>
                <a:cs typeface="+mn-cs"/>
              </a:rPr>
              <a:t> </a:t>
            </a:r>
          </a:p>
        </p:txBody>
      </p:sp>
      <p:pic>
        <p:nvPicPr>
          <p:cNvPr id="5" name="Picture 4" descr="Screenshot of the NIH RePORTER tool, where the user can enter details to find NIH projects and funding information: text, PI names, project numbers, fiscal year, agency, etc.">
            <a:extLst>
              <a:ext uri="{FF2B5EF4-FFF2-40B4-BE49-F238E27FC236}">
                <a16:creationId xmlns:a16="http://schemas.microsoft.com/office/drawing/2014/main" id="{E4BF5A56-6DF2-4CD6-9277-F06528FE5774}"/>
              </a:ext>
            </a:extLst>
          </p:cNvPr>
          <p:cNvPicPr>
            <a:picLocks noChangeAspect="1"/>
          </p:cNvPicPr>
          <p:nvPr/>
        </p:nvPicPr>
        <p:blipFill rotWithShape="1">
          <a:blip r:embed="rId4"/>
          <a:srcRect r="3114"/>
          <a:stretch/>
        </p:blipFill>
        <p:spPr>
          <a:xfrm>
            <a:off x="820496" y="1505579"/>
            <a:ext cx="5416296" cy="3493010"/>
          </a:xfrm>
          <a:prstGeom prst="rect">
            <a:avLst/>
          </a:prstGeom>
          <a:ln>
            <a:noFill/>
          </a:ln>
          <a:effectLst>
            <a:outerShdw blurRad="190500" algn="tl" rotWithShape="0">
              <a:srgbClr val="000000">
                <a:alpha val="70000"/>
              </a:srgbClr>
            </a:outerShdw>
          </a:effectLst>
        </p:spPr>
      </p:pic>
      <p:pic>
        <p:nvPicPr>
          <p:cNvPr id="21" name="Picture 20" descr="Example of Text search">
            <a:extLst>
              <a:ext uri="{FF2B5EF4-FFF2-40B4-BE49-F238E27FC236}">
                <a16:creationId xmlns:a16="http://schemas.microsoft.com/office/drawing/2014/main" id="{C6D34C95-B17E-5D84-17D4-B59EC3E7488D}"/>
              </a:ext>
            </a:extLst>
          </p:cNvPr>
          <p:cNvPicPr>
            <a:picLocks noChangeAspect="1"/>
          </p:cNvPicPr>
          <p:nvPr/>
        </p:nvPicPr>
        <p:blipFill rotWithShape="1">
          <a:blip r:embed="rId5"/>
          <a:srcRect l="579"/>
          <a:stretch/>
        </p:blipFill>
        <p:spPr>
          <a:xfrm>
            <a:off x="5077989" y="3194304"/>
            <a:ext cx="7069149" cy="3369904"/>
          </a:xfrm>
          <a:prstGeom prst="rect">
            <a:avLst/>
          </a:prstGeom>
          <a:ln>
            <a:noFill/>
          </a:ln>
          <a:effectLst>
            <a:outerShdw blurRad="190500" algn="tl" rotWithShape="0">
              <a:srgbClr val="000000">
                <a:alpha val="70000"/>
              </a:srgbClr>
            </a:outerShdw>
          </a:effectLst>
        </p:spPr>
      </p:pic>
      <p:sp>
        <p:nvSpPr>
          <p:cNvPr id="14" name="Rectangle 13" descr="Box around Text Search">
            <a:extLst>
              <a:ext uri="{FF2B5EF4-FFF2-40B4-BE49-F238E27FC236}">
                <a16:creationId xmlns:a16="http://schemas.microsoft.com/office/drawing/2014/main" id="{C6DAEBF1-6133-BF69-5A9B-A61098816665}"/>
              </a:ext>
            </a:extLst>
          </p:cNvPr>
          <p:cNvSpPr/>
          <p:nvPr/>
        </p:nvSpPr>
        <p:spPr>
          <a:xfrm>
            <a:off x="6245687" y="3429000"/>
            <a:ext cx="3568873" cy="92354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descr="Box around Agency/Institute/Center section">
            <a:extLst>
              <a:ext uri="{FF2B5EF4-FFF2-40B4-BE49-F238E27FC236}">
                <a16:creationId xmlns:a16="http://schemas.microsoft.com/office/drawing/2014/main" id="{B6E87763-C393-B682-5479-4B586FAA0EA0}"/>
              </a:ext>
            </a:extLst>
          </p:cNvPr>
          <p:cNvSpPr/>
          <p:nvPr/>
        </p:nvSpPr>
        <p:spPr>
          <a:xfrm>
            <a:off x="5095780" y="4622434"/>
            <a:ext cx="2359227" cy="70178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descr="Box around Activity Code">
            <a:extLst>
              <a:ext uri="{FF2B5EF4-FFF2-40B4-BE49-F238E27FC236}">
                <a16:creationId xmlns:a16="http://schemas.microsoft.com/office/drawing/2014/main" id="{BDEFE106-9F7F-49A4-8A53-EF715D034E99}"/>
              </a:ext>
            </a:extLst>
          </p:cNvPr>
          <p:cNvSpPr/>
          <p:nvPr/>
        </p:nvSpPr>
        <p:spPr>
          <a:xfrm>
            <a:off x="9787911" y="5324218"/>
            <a:ext cx="2359228" cy="70178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782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1B00489-FE8D-0E7E-EC65-8A4084AEF492}"/>
              </a:ext>
            </a:extLst>
          </p:cNvPr>
          <p:cNvSpPr txBox="1">
            <a:spLocks noGrp="1"/>
          </p:cNvSpPr>
          <p:nvPr>
            <p:ph type="title" idx="4294967295"/>
          </p:nvPr>
        </p:nvSpPr>
        <p:spPr>
          <a:xfrm>
            <a:off x="838200" y="365125"/>
            <a:ext cx="10515600" cy="1073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Find an R25 well-suited for your needs</a:t>
            </a:r>
          </a:p>
        </p:txBody>
      </p:sp>
      <p:pic>
        <p:nvPicPr>
          <p:cNvPr id="9" name="Picture 8" descr="Sample projects from RePORTER screenshot">
            <a:extLst>
              <a:ext uri="{FF2B5EF4-FFF2-40B4-BE49-F238E27FC236}">
                <a16:creationId xmlns:a16="http://schemas.microsoft.com/office/drawing/2014/main" id="{40756F99-352F-4251-9337-D15065F54CBA}"/>
              </a:ext>
            </a:extLst>
          </p:cNvPr>
          <p:cNvPicPr>
            <a:picLocks noChangeAspect="1"/>
          </p:cNvPicPr>
          <p:nvPr/>
        </p:nvPicPr>
        <p:blipFill rotWithShape="1">
          <a:blip r:embed="rId2"/>
          <a:srcRect r="1690"/>
          <a:stretch/>
        </p:blipFill>
        <p:spPr>
          <a:xfrm>
            <a:off x="677334" y="1455457"/>
            <a:ext cx="7735146" cy="3947086"/>
          </a:xfrm>
          <a:prstGeom prst="rect">
            <a:avLst/>
          </a:prstGeom>
          <a:ln>
            <a:noFill/>
          </a:ln>
          <a:effectLst>
            <a:outerShdw blurRad="190500" algn="tl" rotWithShape="0">
              <a:srgbClr val="000000">
                <a:alpha val="70000"/>
              </a:srgbClr>
            </a:outerShdw>
          </a:effectLst>
        </p:spPr>
      </p:pic>
      <p:pic>
        <p:nvPicPr>
          <p:cNvPr id="7" name="Picture 6" descr="Program overview for BRAINS program">
            <a:extLst>
              <a:ext uri="{FF2B5EF4-FFF2-40B4-BE49-F238E27FC236}">
                <a16:creationId xmlns:a16="http://schemas.microsoft.com/office/drawing/2014/main" id="{5923FB5C-88A4-4FA8-9472-FA7F77410FCB}"/>
              </a:ext>
            </a:extLst>
          </p:cNvPr>
          <p:cNvPicPr>
            <a:picLocks noChangeAspect="1"/>
          </p:cNvPicPr>
          <p:nvPr/>
        </p:nvPicPr>
        <p:blipFill>
          <a:blip r:embed="rId3"/>
          <a:stretch>
            <a:fillRect/>
          </a:stretch>
        </p:blipFill>
        <p:spPr>
          <a:xfrm>
            <a:off x="5282264" y="2651126"/>
            <a:ext cx="6232402" cy="3841749"/>
          </a:xfrm>
          <a:prstGeom prst="rect">
            <a:avLst/>
          </a:prstGeom>
          <a:ln>
            <a:noFill/>
          </a:ln>
          <a:effectLst>
            <a:outerShdw blurRad="190500" algn="tl" rotWithShape="0">
              <a:srgbClr val="000000">
                <a:alpha val="70000"/>
              </a:srgbClr>
            </a:outerShdw>
          </a:effectLst>
        </p:spPr>
      </p:pic>
      <p:pic>
        <p:nvPicPr>
          <p:cNvPr id="3" name="Picture 2" descr="Scientific Community Gear  Icon">
            <a:extLst>
              <a:ext uri="{FF2B5EF4-FFF2-40B4-BE49-F238E27FC236}">
                <a16:creationId xmlns:a16="http://schemas.microsoft.com/office/drawing/2014/main" id="{209CDE88-EE8C-4F48-F930-9087CC503197}"/>
              </a:ext>
            </a:extLst>
          </p:cNvPr>
          <p:cNvPicPr>
            <a:picLocks noChangeAspect="1"/>
          </p:cNvPicPr>
          <p:nvPr/>
        </p:nvPicPr>
        <p:blipFill>
          <a:blip r:embed="rId4"/>
          <a:stretch>
            <a:fillRect/>
          </a:stretch>
        </p:blipFill>
        <p:spPr>
          <a:xfrm>
            <a:off x="10296394" y="355293"/>
            <a:ext cx="1479809" cy="1396915"/>
          </a:xfrm>
          <a:prstGeom prst="rect">
            <a:avLst/>
          </a:prstGeom>
        </p:spPr>
      </p:pic>
    </p:spTree>
    <p:extLst>
      <p:ext uri="{BB962C8B-B14F-4D97-AF65-F5344CB8AC3E}">
        <p14:creationId xmlns:p14="http://schemas.microsoft.com/office/powerpoint/2010/main" val="933670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851DA02-1531-809E-64FD-3B6EEBF278F4}"/>
              </a:ext>
            </a:extLst>
          </p:cNvPr>
          <p:cNvSpPr txBox="1">
            <a:spLocks noGrp="1"/>
          </p:cNvSpPr>
          <p:nvPr>
            <p:ph type="title" idx="4294967295"/>
          </p:nvPr>
        </p:nvSpPr>
        <p:spPr>
          <a:xfrm>
            <a:off x="838200" y="365125"/>
            <a:ext cx="10515600" cy="1073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Use social networks for support and guidance </a:t>
            </a:r>
          </a:p>
        </p:txBody>
      </p:sp>
      <p:pic>
        <p:nvPicPr>
          <p:cNvPr id="3" name="Picture 2" descr="Scientific Community Gear Icon">
            <a:extLst>
              <a:ext uri="{FF2B5EF4-FFF2-40B4-BE49-F238E27FC236}">
                <a16:creationId xmlns:a16="http://schemas.microsoft.com/office/drawing/2014/main" id="{BD938769-509B-ECE9-C023-ED1D063C6003}"/>
              </a:ext>
            </a:extLst>
          </p:cNvPr>
          <p:cNvPicPr>
            <a:picLocks noChangeAspect="1"/>
          </p:cNvPicPr>
          <p:nvPr/>
        </p:nvPicPr>
        <p:blipFill>
          <a:blip r:embed="rId2"/>
          <a:stretch>
            <a:fillRect/>
          </a:stretch>
        </p:blipFill>
        <p:spPr>
          <a:xfrm>
            <a:off x="10296394" y="355292"/>
            <a:ext cx="1479809" cy="1396915"/>
          </a:xfrm>
          <a:prstGeom prst="rect">
            <a:avLst/>
          </a:prstGeom>
        </p:spPr>
      </p:pic>
      <p:grpSp>
        <p:nvGrpSpPr>
          <p:cNvPr id="4" name="Group 3" descr="Example of tweets">
            <a:extLst>
              <a:ext uri="{FF2B5EF4-FFF2-40B4-BE49-F238E27FC236}">
                <a16:creationId xmlns:a16="http://schemas.microsoft.com/office/drawing/2014/main" id="{6BC66AFD-4A80-DF26-D3FA-32A2CBF3E69D}"/>
              </a:ext>
            </a:extLst>
          </p:cNvPr>
          <p:cNvGrpSpPr/>
          <p:nvPr/>
        </p:nvGrpSpPr>
        <p:grpSpPr>
          <a:xfrm>
            <a:off x="567760" y="1612737"/>
            <a:ext cx="11105248" cy="4783386"/>
            <a:chOff x="521000" y="1458645"/>
            <a:chExt cx="11105248" cy="4783386"/>
          </a:xfrm>
        </p:grpSpPr>
        <p:pic>
          <p:nvPicPr>
            <p:cNvPr id="5" name="Picture 4" descr="Screenshot of a tweet by @DrNancyPadilla on October 25, 2021 at 10:07 AM Eastern. Reads, &quot;For every fellowship I got I had examples of successful apps to see because my network is large. Not everyone has that privilege. I share my successful apps with anyone, even if I don't know you. DM me if you need an example app for a K99, FWIS L'Oreal, pre and postdoc Ford, BMF PDEP.&quot;">
              <a:extLst>
                <a:ext uri="{FF2B5EF4-FFF2-40B4-BE49-F238E27FC236}">
                  <a16:creationId xmlns:a16="http://schemas.microsoft.com/office/drawing/2014/main" id="{B802F6A4-BB05-4697-B02E-5E01CEB64AE4}"/>
                </a:ext>
              </a:extLst>
            </p:cNvPr>
            <p:cNvPicPr>
              <a:picLocks noChangeAspect="1"/>
            </p:cNvPicPr>
            <p:nvPr/>
          </p:nvPicPr>
          <p:blipFill>
            <a:blip r:embed="rId3"/>
            <a:stretch>
              <a:fillRect/>
            </a:stretch>
          </p:blipFill>
          <p:spPr>
            <a:xfrm>
              <a:off x="521000" y="2022313"/>
              <a:ext cx="3474720" cy="4219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creenshot of a quote retweet by &#10;@Koopahtroopah09 to @DrNancyPadilla's tweet, on October 26, 2021 at 1:39 AM Eastern. Reads, &quot;I will also share my F32, BWF PDEP, and MOSAIC K99 apps for anyone who is prepping their applications. Also, I asked @DrNancyPadilla for her K99 app…and then got funded for my MOSAIC K99…interpret that as you wish. &lt;Grinning face with smiling eyes emoji.&gt;&quot;">
              <a:extLst>
                <a:ext uri="{FF2B5EF4-FFF2-40B4-BE49-F238E27FC236}">
                  <a16:creationId xmlns:a16="http://schemas.microsoft.com/office/drawing/2014/main" id="{E7688401-8792-4F42-B7C7-5B3D4E2A1379}"/>
                </a:ext>
              </a:extLst>
            </p:cNvPr>
            <p:cNvPicPr>
              <a:picLocks noChangeAspect="1"/>
            </p:cNvPicPr>
            <p:nvPr/>
          </p:nvPicPr>
          <p:blipFill>
            <a:blip r:embed="rId4"/>
            <a:stretch>
              <a:fillRect/>
            </a:stretch>
          </p:blipFill>
          <p:spPr>
            <a:xfrm>
              <a:off x="4277348" y="1458645"/>
              <a:ext cx="3474720" cy="3064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Screenshot of a tweet by @yael_niv on October 26, 2021 at 12:53 AM Eastern. Reads, &quot;Following the amazing &#10;@DrNancyPadilla's lead, happy to share a postdoc HFSP application (for those changing topics and countries!), and for faculty: Sloan, I/START, R01s. (Not to mention so so many failed applications, but you don't want those ;)&quot;">
              <a:extLst>
                <a:ext uri="{FF2B5EF4-FFF2-40B4-BE49-F238E27FC236}">
                  <a16:creationId xmlns:a16="http://schemas.microsoft.com/office/drawing/2014/main" id="{29C3837C-8D33-4BD2-B006-DB58671A887F}"/>
                </a:ext>
              </a:extLst>
            </p:cNvPr>
            <p:cNvPicPr>
              <a:picLocks noChangeAspect="1"/>
            </p:cNvPicPr>
            <p:nvPr/>
          </p:nvPicPr>
          <p:blipFill rotWithShape="1">
            <a:blip r:embed="rId5"/>
            <a:srcRect l="238" t="-2038" r="-238" b="7033"/>
            <a:stretch/>
          </p:blipFill>
          <p:spPr>
            <a:xfrm>
              <a:off x="8151528" y="2844616"/>
              <a:ext cx="3474720" cy="3064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phic 12" descr="Chevron arrows outline">
              <a:extLst>
                <a:ext uri="{FF2B5EF4-FFF2-40B4-BE49-F238E27FC236}">
                  <a16:creationId xmlns:a16="http://schemas.microsoft.com/office/drawing/2014/main" id="{65B05B83-BD42-4A6C-9C03-297DD67D66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94890" y="3462344"/>
              <a:ext cx="883288" cy="641036"/>
            </a:xfrm>
            <a:prstGeom prst="rect">
              <a:avLst/>
            </a:prstGeom>
          </p:spPr>
        </p:pic>
        <p:pic>
          <p:nvPicPr>
            <p:cNvPr id="15" name="Graphic 14" descr="Chevron arrows outline">
              <a:extLst>
                <a:ext uri="{FF2B5EF4-FFF2-40B4-BE49-F238E27FC236}">
                  <a16:creationId xmlns:a16="http://schemas.microsoft.com/office/drawing/2014/main" id="{8E2EF7E5-98A1-4B0F-8746-41B2A86166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6012" y="3955312"/>
              <a:ext cx="883288" cy="641036"/>
            </a:xfrm>
            <a:prstGeom prst="rect">
              <a:avLst/>
            </a:prstGeom>
          </p:spPr>
        </p:pic>
      </p:grpSp>
    </p:spTree>
    <p:extLst>
      <p:ext uri="{BB962C8B-B14F-4D97-AF65-F5344CB8AC3E}">
        <p14:creationId xmlns:p14="http://schemas.microsoft.com/office/powerpoint/2010/main" val="1648059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5F31-55FD-1461-CC39-6E892AA545B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Q&amp;A</a:t>
            </a:r>
          </a:p>
        </p:txBody>
      </p:sp>
      <p:pic>
        <p:nvPicPr>
          <p:cNvPr id="5" name="Picture 4" descr="Q&amp;A">
            <a:extLst>
              <a:ext uri="{FF2B5EF4-FFF2-40B4-BE49-F238E27FC236}">
                <a16:creationId xmlns:a16="http://schemas.microsoft.com/office/drawing/2014/main" id="{ECE478CF-CB5F-4AB2-82A7-E0586440FDC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590800" y="1930037"/>
            <a:ext cx="5829300" cy="2997926"/>
          </a:xfrm>
          <a:prstGeom prst="rect">
            <a:avLst/>
          </a:prstGeom>
        </p:spPr>
      </p:pic>
    </p:spTree>
    <p:extLst>
      <p:ext uri="{BB962C8B-B14F-4D97-AF65-F5344CB8AC3E}">
        <p14:creationId xmlns:p14="http://schemas.microsoft.com/office/powerpoint/2010/main" val="3744515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Title 1">
            <a:extLst>
              <a:ext uri="{FF2B5EF4-FFF2-40B4-BE49-F238E27FC236}">
                <a16:creationId xmlns:a16="http://schemas.microsoft.com/office/drawing/2014/main" id="{89FB1364-E6DD-ECC2-9A95-D491FFD000BE}"/>
              </a:ext>
            </a:extLst>
          </p:cNvPr>
          <p:cNvSpPr>
            <a:spLocks noGrp="1"/>
          </p:cNvSpPr>
          <p:nvPr>
            <p:ph type="title" idx="4294967295"/>
          </p:nvPr>
        </p:nvSpPr>
        <p:spPr>
          <a:xfrm>
            <a:off x="609600" y="-1143000"/>
            <a:ext cx="10972800" cy="1143000"/>
          </a:xfrm>
        </p:spPr>
        <p:txBody>
          <a:bodyPr lIns="0" tIns="0" rIns="0" bIns="0" anchor="b">
            <a:normAutofit/>
          </a:bodyPr>
          <a:lstStyle/>
          <a:p>
            <a:r>
              <a:rPr lang="en-US" dirty="0"/>
              <a:t>Thank You</a:t>
            </a:r>
          </a:p>
        </p:txBody>
      </p:sp>
      <p:sp>
        <p:nvSpPr>
          <p:cNvPr id="3" name="TextBox 2">
            <a:extLst>
              <a:ext uri="{FF2B5EF4-FFF2-40B4-BE49-F238E27FC236}">
                <a16:creationId xmlns:a16="http://schemas.microsoft.com/office/drawing/2014/main" id="{49F0FEF2-0E5E-8148-8479-9786067B0CD1}"/>
              </a:ext>
            </a:extLst>
          </p:cNvPr>
          <p:cNvSpPr txBox="1"/>
          <p:nvPr/>
        </p:nvSpPr>
        <p:spPr>
          <a:xfrm>
            <a:off x="911519" y="2151728"/>
            <a:ext cx="10134600" cy="31700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Calibri"/>
                <a:ea typeface="Calibri"/>
                <a:cs typeface="Calibri"/>
                <a:sym typeface="Calibri"/>
              </a:rPr>
              <a:t>Thank You Very Much For Attending! </a:t>
            </a:r>
          </a:p>
          <a:p>
            <a:pPr marL="0" marR="0" indent="0" algn="ctr" defTabSz="457200" rtl="0" fontAlgn="auto" latinLnBrk="1" hangingPunct="0">
              <a:lnSpc>
                <a:spcPct val="100000"/>
              </a:lnSpc>
              <a:spcBef>
                <a:spcPts val="0"/>
              </a:spcBef>
              <a:spcAft>
                <a:spcPts val="0"/>
              </a:spcAft>
              <a:buClrTx/>
              <a:buSzTx/>
              <a:buFontTx/>
              <a:buNone/>
              <a:tabLst/>
            </a:pPr>
            <a:endParaRPr lang="en-US" sz="4000" b="1" dirty="0">
              <a:solidFill>
                <a:srgbClr val="000000"/>
              </a:solidFill>
              <a:latin typeface="Calibri"/>
              <a:ea typeface="Calibri"/>
              <a:cs typeface="Calibri"/>
              <a:sym typeface="Calibri"/>
            </a:endParaRPr>
          </a:p>
          <a:p>
            <a:pPr marL="0" marR="0" indent="0" algn="ctr" defTabSz="457200" rtl="0" fontAlgn="auto" latinLnBrk="1"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Calibri"/>
                <a:ea typeface="Calibri"/>
                <a:cs typeface="Calibri"/>
                <a:sym typeface="Calibri"/>
              </a:rPr>
              <a:t>Please check the </a:t>
            </a:r>
          </a:p>
          <a:p>
            <a:pPr marL="0" marR="0" indent="0" algn="ctr" defTabSz="457200" rtl="0" fontAlgn="auto" latinLnBrk="1" hangingPunct="0">
              <a:lnSpc>
                <a:spcPct val="100000"/>
              </a:lnSpc>
              <a:spcBef>
                <a:spcPts val="0"/>
              </a:spcBef>
              <a:spcAft>
                <a:spcPts val="0"/>
              </a:spcAft>
              <a:buClrTx/>
              <a:buSzTx/>
              <a:buFontTx/>
              <a:buNone/>
              <a:tabLst/>
            </a:pPr>
            <a:r>
              <a:rPr lang="en-US" sz="4000" b="1" dirty="0">
                <a:solidFill>
                  <a:srgbClr val="000000"/>
                </a:solidFill>
                <a:latin typeface="Calibri"/>
                <a:ea typeface="Calibri"/>
                <a:cs typeface="Calibri"/>
                <a:sym typeface="Calibri"/>
              </a:rPr>
              <a:t>2023 </a:t>
            </a:r>
            <a:r>
              <a:rPr kumimoji="0" lang="en-US" sz="4000" b="1" i="0" u="none" strike="noStrike" cap="none" spc="0" normalizeH="0" baseline="0" dirty="0">
                <a:ln>
                  <a:noFill/>
                </a:ln>
                <a:solidFill>
                  <a:srgbClr val="000000"/>
                </a:solidFill>
                <a:effectLst/>
                <a:uFillTx/>
                <a:latin typeface="Calibri"/>
                <a:ea typeface="Calibri"/>
                <a:cs typeface="Calibri"/>
                <a:sym typeface="Calibri"/>
              </a:rPr>
              <a:t>Virtual NIH Grants</a:t>
            </a:r>
            <a:r>
              <a:rPr kumimoji="0" lang="en-US" sz="4000" b="1" i="0" u="none" strike="noStrike" cap="none" spc="0" normalizeH="0" dirty="0">
                <a:ln>
                  <a:noFill/>
                </a:ln>
                <a:solidFill>
                  <a:srgbClr val="000000"/>
                </a:solidFill>
                <a:effectLst/>
                <a:uFillTx/>
                <a:latin typeface="Calibri"/>
                <a:ea typeface="Calibri"/>
                <a:cs typeface="Calibri"/>
                <a:sym typeface="Calibri"/>
              </a:rPr>
              <a:t> Conference Agenda </a:t>
            </a:r>
            <a:r>
              <a:rPr kumimoji="0" lang="en-US" sz="4000" b="1" i="0" u="none" strike="noStrike" cap="none" spc="0" normalizeH="0" baseline="0" dirty="0">
                <a:ln>
                  <a:noFill/>
                </a:ln>
                <a:solidFill>
                  <a:srgbClr val="000000"/>
                </a:solidFill>
                <a:effectLst/>
                <a:uFillTx/>
                <a:latin typeface="Calibri"/>
                <a:ea typeface="Calibri"/>
                <a:cs typeface="Calibri"/>
                <a:sym typeface="Calibri"/>
              </a:rPr>
              <a:t>for </a:t>
            </a:r>
          </a:p>
          <a:p>
            <a:pPr marL="0" marR="0" indent="0" algn="ctr" defTabSz="457200" rtl="0" fontAlgn="auto" latinLnBrk="1"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Calibri"/>
                <a:ea typeface="Calibri"/>
                <a:cs typeface="Calibri"/>
                <a:sym typeface="Calibri"/>
              </a:rPr>
              <a:t>additional sessions that may be of interest!</a:t>
            </a:r>
            <a:endParaRPr kumimoji="0" lang="en-US" sz="2800" b="1"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986039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BF584C-81E6-6448-889E-1FCB46DB9F54}"/>
              </a:ext>
            </a:extLst>
          </p:cNvPr>
          <p:cNvSpPr>
            <a:spLocks noGrp="1"/>
          </p:cNvSpPr>
          <p:nvPr>
            <p:ph type="title"/>
          </p:nvPr>
        </p:nvSpPr>
        <p:spPr/>
        <p:txBody>
          <a:bodyPr/>
          <a:lstStyle/>
          <a:p>
            <a:r>
              <a:rPr lang="en-US" b="1" dirty="0"/>
              <a:t>Scientific Workforce Diversity – </a:t>
            </a:r>
            <a:br>
              <a:rPr lang="en-US" b="1" dirty="0"/>
            </a:br>
            <a:r>
              <a:rPr lang="en-US" b="1" i="1" dirty="0"/>
              <a:t>Diversity Matters to Science and NIH</a:t>
            </a:r>
          </a:p>
        </p:txBody>
      </p:sp>
      <p:sp>
        <p:nvSpPr>
          <p:cNvPr id="2" name="Content Placeholder 1">
            <a:extLst>
              <a:ext uri="{FF2B5EF4-FFF2-40B4-BE49-F238E27FC236}">
                <a16:creationId xmlns:a16="http://schemas.microsoft.com/office/drawing/2014/main" id="{555D9BF4-B8A4-22C1-DDFA-97DC6E5A1513}"/>
              </a:ext>
            </a:extLst>
          </p:cNvPr>
          <p:cNvSpPr>
            <a:spLocks noGrp="1"/>
          </p:cNvSpPr>
          <p:nvPr>
            <p:ph idx="1"/>
          </p:nvPr>
        </p:nvSpPr>
        <p:spPr>
          <a:xfrm>
            <a:off x="838200" y="1825625"/>
            <a:ext cx="6188765" cy="4137853"/>
          </a:xfrm>
        </p:spPr>
        <p:txBody>
          <a:bodyPr/>
          <a:lstStyle/>
          <a:p>
            <a:r>
              <a:rPr lang="en-US" b="1" dirty="0">
                <a:solidFill>
                  <a:srgbClr val="00B0F0"/>
                </a:solidFill>
              </a:rPr>
              <a:t>Diversity Matters to Science and NIH </a:t>
            </a:r>
            <a:r>
              <a:rPr lang="en-US" dirty="0">
                <a:solidFill>
                  <a:srgbClr val="00B0F0"/>
                </a:solidFill>
              </a:rPr>
              <a:t>– </a:t>
            </a:r>
            <a:br>
              <a:rPr lang="en-US" dirty="0"/>
            </a:br>
            <a:r>
              <a:rPr lang="en-US" dirty="0">
                <a:solidFill>
                  <a:srgbClr val="00B0F0"/>
                </a:solidFill>
              </a:rPr>
              <a:t>Dr. Jean Shin</a:t>
            </a:r>
          </a:p>
          <a:p>
            <a:r>
              <a:rPr lang="en-US" b="1" dirty="0"/>
              <a:t>NIH 101: A Primer for Early-Stage Investigators and 1</a:t>
            </a:r>
            <a:r>
              <a:rPr lang="en-US" b="1" baseline="30000" dirty="0"/>
              <a:t>st</a:t>
            </a:r>
            <a:r>
              <a:rPr lang="en-US" b="1" dirty="0"/>
              <a:t> Time Applicants </a:t>
            </a:r>
            <a:r>
              <a:rPr lang="en-US" dirty="0"/>
              <a:t>– Dr. Lauren Hill</a:t>
            </a:r>
            <a:endParaRPr lang="en-US" dirty="0">
              <a:cs typeface="Calibri"/>
            </a:endParaRPr>
          </a:p>
          <a:p>
            <a:r>
              <a:rPr lang="en-US" b="1" dirty="0"/>
              <a:t>Strategies to Support Your Research Training and Career Continuity </a:t>
            </a:r>
            <a:r>
              <a:rPr lang="en-US" dirty="0"/>
              <a:t>– Dr. Marguerite Matthews</a:t>
            </a:r>
            <a:endParaRPr lang="en-US" dirty="0">
              <a:cs typeface="Calibri"/>
            </a:endParaRPr>
          </a:p>
          <a:p>
            <a:endParaRPr lang="en-US" dirty="0"/>
          </a:p>
        </p:txBody>
      </p:sp>
      <p:pic>
        <p:nvPicPr>
          <p:cNvPr id="11" name="Picture 10">
            <a:extLst>
              <a:ext uri="{FF2B5EF4-FFF2-40B4-BE49-F238E27FC236}">
                <a16:creationId xmlns:a16="http://schemas.microsoft.com/office/drawing/2014/main" id="{D7459268-C419-1C41-8177-8A0251A92B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380" y="2439343"/>
            <a:ext cx="3683420" cy="2771225"/>
          </a:xfrm>
          <a:prstGeom prst="rect">
            <a:avLst/>
          </a:prstGeom>
        </p:spPr>
      </p:pic>
    </p:spTree>
    <p:extLst>
      <p:ext uri="{BB962C8B-B14F-4D97-AF65-F5344CB8AC3E}">
        <p14:creationId xmlns:p14="http://schemas.microsoft.com/office/powerpoint/2010/main" val="260453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F90F-0378-BF42-AD73-55740D8B0439}"/>
              </a:ext>
            </a:extLst>
          </p:cNvPr>
          <p:cNvSpPr>
            <a:spLocks noGrp="1"/>
          </p:cNvSpPr>
          <p:nvPr>
            <p:ph type="title"/>
          </p:nvPr>
        </p:nvSpPr>
        <p:spPr>
          <a:xfrm>
            <a:off x="565609" y="265735"/>
            <a:ext cx="10788192" cy="714653"/>
          </a:xfrm>
        </p:spPr>
        <p:txBody>
          <a:bodyPr>
            <a:normAutofit/>
          </a:bodyPr>
          <a:lstStyle/>
          <a:p>
            <a:r>
              <a:rPr lang="en-US" b="1" dirty="0"/>
              <a:t>WHY DIVERSITY MATTERS: </a:t>
            </a:r>
            <a:r>
              <a:rPr lang="en-US" dirty="0"/>
              <a:t>IMPROVES SCIENCE</a:t>
            </a:r>
            <a:endParaRPr lang="en-US" b="1" dirty="0"/>
          </a:p>
        </p:txBody>
      </p:sp>
      <p:sp>
        <p:nvSpPr>
          <p:cNvPr id="6" name="TextBox 5" descr="A study of 2.5 million scientific papers shows various types of diversity lead &#10;to higher impact factor publications &amp; greater number of citations&#10;">
            <a:extLst>
              <a:ext uri="{FF2B5EF4-FFF2-40B4-BE49-F238E27FC236}">
                <a16:creationId xmlns:a16="http://schemas.microsoft.com/office/drawing/2014/main" id="{8D97DD5E-CE89-4A8B-A247-FB085345D137}"/>
              </a:ext>
            </a:extLst>
          </p:cNvPr>
          <p:cNvSpPr txBox="1"/>
          <p:nvPr/>
        </p:nvSpPr>
        <p:spPr>
          <a:xfrm>
            <a:off x="878754" y="1601328"/>
            <a:ext cx="10434491" cy="646331"/>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 study of 2.5 million scientific papers shows various types of diversity lead </a:t>
            </a:r>
            <a:br>
              <a:rPr kumimoji="0" lang="en-US" sz="1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br>
            <a:r>
              <a:rPr kumimoji="0" lang="en-US" sz="1800" b="1" i="0" u="none" strike="noStrike" kern="1200" cap="none" spc="0" normalizeH="0" baseline="0" noProof="0" dirty="0">
                <a:ln>
                  <a:noFill/>
                </a:ln>
                <a:solidFill>
                  <a:srgbClr val="2A6C81"/>
                </a:solidFill>
                <a:effectLst/>
                <a:uLnTx/>
                <a:uFillTx/>
                <a:latin typeface="Helvetica" panose="020B0604020202020204" pitchFamily="34" charset="0"/>
                <a:ea typeface="+mn-ea"/>
                <a:cs typeface="Helvetica" panose="020B0604020202020204" pitchFamily="34" charset="0"/>
              </a:rPr>
              <a:t>to higher impact factor publications </a:t>
            </a:r>
            <a:r>
              <a:rPr kumimoji="0" lang="en-US" sz="1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&amp; </a:t>
            </a:r>
            <a:r>
              <a:rPr kumimoji="0" lang="en-US" sz="1800" b="1" i="0" u="none" strike="noStrike" kern="1200" cap="none" spc="0" normalizeH="0" baseline="0" noProof="0" dirty="0">
                <a:ln>
                  <a:noFill/>
                </a:ln>
                <a:solidFill>
                  <a:srgbClr val="2A6C81"/>
                </a:solidFill>
                <a:effectLst/>
                <a:uLnTx/>
                <a:uFillTx/>
                <a:latin typeface="Helvetica" panose="020B0604020202020204" pitchFamily="34" charset="0"/>
                <a:ea typeface="+mn-ea"/>
                <a:cs typeface="Helvetica" panose="020B0604020202020204" pitchFamily="34" charset="0"/>
              </a:rPr>
              <a:t>greater number of citations</a:t>
            </a:r>
          </a:p>
        </p:txBody>
      </p:sp>
      <p:graphicFrame>
        <p:nvGraphicFramePr>
          <p:cNvPr id="5" name="Content Placeholder 4" descr="Details of chart in PPT notes">
            <a:extLst>
              <a:ext uri="{FF2B5EF4-FFF2-40B4-BE49-F238E27FC236}">
                <a16:creationId xmlns:a16="http://schemas.microsoft.com/office/drawing/2014/main" id="{D03C600A-61F3-394F-B283-67874D9EE974}"/>
              </a:ext>
            </a:extLst>
          </p:cNvPr>
          <p:cNvGraphicFramePr>
            <a:graphicFrameLocks noGrp="1"/>
          </p:cNvGraphicFramePr>
          <p:nvPr>
            <p:ph idx="1"/>
            <p:extLst>
              <p:ext uri="{D42A27DB-BD31-4B8C-83A1-F6EECF244321}">
                <p14:modId xmlns:p14="http://schemas.microsoft.com/office/powerpoint/2010/main" val="2233706866"/>
              </p:ext>
            </p:extLst>
          </p:nvPr>
        </p:nvGraphicFramePr>
        <p:xfrm>
          <a:off x="933914" y="2351227"/>
          <a:ext cx="10324172" cy="3225241"/>
        </p:xfrm>
        <a:graphic>
          <a:graphicData uri="http://schemas.openxmlformats.org/drawingml/2006/table">
            <a:tbl>
              <a:tblPr firstRow="1" bandRow="1">
                <a:tableStyleId>{5C22544A-7EE6-4342-B048-85BDC9FD1C3A}</a:tableStyleId>
              </a:tblPr>
              <a:tblGrid>
                <a:gridCol w="5088361">
                  <a:extLst>
                    <a:ext uri="{9D8B030D-6E8A-4147-A177-3AD203B41FA5}">
                      <a16:colId xmlns:a16="http://schemas.microsoft.com/office/drawing/2014/main" val="2222250444"/>
                    </a:ext>
                  </a:extLst>
                </a:gridCol>
                <a:gridCol w="2532909">
                  <a:extLst>
                    <a:ext uri="{9D8B030D-6E8A-4147-A177-3AD203B41FA5}">
                      <a16:colId xmlns:a16="http://schemas.microsoft.com/office/drawing/2014/main" val="4192461341"/>
                    </a:ext>
                  </a:extLst>
                </a:gridCol>
                <a:gridCol w="2702902">
                  <a:extLst>
                    <a:ext uri="{9D8B030D-6E8A-4147-A177-3AD203B41FA5}">
                      <a16:colId xmlns:a16="http://schemas.microsoft.com/office/drawing/2014/main" val="228857352"/>
                    </a:ext>
                  </a:extLst>
                </a:gridCol>
              </a:tblGrid>
              <a:tr h="593090">
                <a:tc rowSpan="2">
                  <a:txBody>
                    <a:bodyPr/>
                    <a:lstStyle/>
                    <a:p>
                      <a:pPr algn="ctr"/>
                      <a:r>
                        <a:rPr lang="en-US" sz="1800" b="1" i="0" u="none" strike="noStrike" kern="1200" dirty="0">
                          <a:solidFill>
                            <a:schemeClr val="bg1"/>
                          </a:solidFill>
                          <a:effectLst/>
                          <a:latin typeface="Helvetica"/>
                          <a:ea typeface="+mn-ea"/>
                          <a:cs typeface="Helvetica"/>
                        </a:rPr>
                        <a:t>Variables</a:t>
                      </a:r>
                    </a:p>
                  </a:txBody>
                  <a:tcPr anchor="ctr">
                    <a:solidFill>
                      <a:schemeClr val="tx2"/>
                    </a:solidFill>
                  </a:tcPr>
                </a:tc>
                <a:tc gridSpan="2">
                  <a:txBody>
                    <a:bodyPr/>
                    <a:lstStyle/>
                    <a:p>
                      <a:pPr algn="ctr" fontAlgn="b"/>
                      <a:r>
                        <a:rPr lang="en-US" sz="1800" b="1" i="0" u="none" strike="noStrike" kern="1200" dirty="0">
                          <a:solidFill>
                            <a:schemeClr val="bg1"/>
                          </a:solidFill>
                          <a:effectLst/>
                          <a:latin typeface="Helvetica"/>
                          <a:ea typeface="+mn-ea"/>
                          <a:cs typeface="Helvetica"/>
                        </a:rPr>
                        <a:t>Dependent Variables</a:t>
                      </a:r>
                    </a:p>
                  </a:txBody>
                  <a:tcPr marL="9525" marR="9525" marT="9525" marB="0" anchor="ctr">
                    <a:solidFill>
                      <a:srgbClr val="2A6C81"/>
                    </a:solidFill>
                  </a:tcPr>
                </a:tc>
                <a:tc hMerge="1">
                  <a:txBody>
                    <a:bodyPr/>
                    <a:lstStyle/>
                    <a:p>
                      <a:pPr algn="ctr" fontAlgn="b"/>
                      <a:r>
                        <a:rPr lang="en-US" sz="1800" b="0" i="0" u="none" strike="noStrike" kern="1200">
                          <a:solidFill>
                            <a:schemeClr val="lt1"/>
                          </a:solidFill>
                          <a:effectLst/>
                          <a:latin typeface="Helvetica" pitchFamily="2" charset="0"/>
                          <a:ea typeface="+mn-ea"/>
                          <a:cs typeface="+mn-cs"/>
                        </a:rPr>
                        <a:t>Ten-</a:t>
                      </a:r>
                    </a:p>
                    <a:p>
                      <a:pPr algn="ctr" fontAlgn="b"/>
                      <a:r>
                        <a:rPr lang="en-US" sz="1800" b="0" i="0" u="none" strike="noStrike" kern="1200">
                          <a:solidFill>
                            <a:schemeClr val="lt1"/>
                          </a:solidFill>
                          <a:effectLst/>
                          <a:latin typeface="Helvetica" pitchFamily="2" charset="0"/>
                          <a:ea typeface="+mn-ea"/>
                          <a:cs typeface="+mn-cs"/>
                        </a:rPr>
                        <a:t>authored</a:t>
                      </a:r>
                    </a:p>
                  </a:txBody>
                  <a:tcPr marL="9525" marR="9525" marT="9525" marB="0" anchor="ctr">
                    <a:solidFill>
                      <a:schemeClr val="tx2"/>
                    </a:solidFill>
                  </a:tcPr>
                </a:tc>
                <a:extLst>
                  <a:ext uri="{0D108BD9-81ED-4DB2-BD59-A6C34878D82A}">
                    <a16:rowId xmlns:a16="http://schemas.microsoft.com/office/drawing/2014/main" val="2718960821"/>
                  </a:ext>
                </a:extLst>
              </a:tr>
              <a:tr h="376022">
                <a:tc vMerge="1">
                  <a:txBody>
                    <a:bodyPr/>
                    <a:lstStyle/>
                    <a:p>
                      <a:endParaRPr lang="en-US"/>
                    </a:p>
                  </a:txBody>
                  <a:tcPr/>
                </a:tc>
                <a:tc>
                  <a:txBody>
                    <a:bodyPr/>
                    <a:lstStyle/>
                    <a:p>
                      <a:pPr algn="ctr" fontAlgn="b"/>
                      <a:r>
                        <a:rPr lang="en-US" sz="1800" b="1" i="0" u="none" strike="noStrike" kern="1200" dirty="0">
                          <a:solidFill>
                            <a:schemeClr val="tx1"/>
                          </a:solidFill>
                          <a:effectLst/>
                          <a:latin typeface="Helvetica"/>
                          <a:ea typeface="+mn-ea"/>
                          <a:cs typeface="Helvetica"/>
                        </a:rPr>
                        <a:t>Impact Factor</a:t>
                      </a:r>
                    </a:p>
                  </a:txBody>
                  <a:tcPr marL="9525" marR="9525" marT="9525" marB="0" anchor="ctr">
                    <a:solidFill>
                      <a:srgbClr val="EFA13F"/>
                    </a:solidFill>
                  </a:tcPr>
                </a:tc>
                <a:tc>
                  <a:txBody>
                    <a:bodyPr/>
                    <a:lstStyle/>
                    <a:p>
                      <a:pPr algn="ctr"/>
                      <a:r>
                        <a:rPr lang="en-US" sz="1800" b="1" dirty="0">
                          <a:solidFill>
                            <a:schemeClr val="tx1"/>
                          </a:solidFill>
                          <a:latin typeface="Helvetica"/>
                          <a:cs typeface="Helvetica"/>
                        </a:rPr>
                        <a:t>Citation Percentile</a:t>
                      </a:r>
                    </a:p>
                  </a:txBody>
                  <a:tcPr marL="9525" marR="9525" marT="9525" marB="0" anchor="ctr">
                    <a:solidFill>
                      <a:srgbClr val="EFA13F"/>
                    </a:solidFill>
                  </a:tcPr>
                </a:tc>
                <a:extLst>
                  <a:ext uri="{0D108BD9-81ED-4DB2-BD59-A6C34878D82A}">
                    <a16:rowId xmlns:a16="http://schemas.microsoft.com/office/drawing/2014/main" val="1300484052"/>
                  </a:ext>
                </a:extLst>
              </a:tr>
              <a:tr h="752043">
                <a:tc>
                  <a:txBody>
                    <a:bodyPr/>
                    <a:lstStyle/>
                    <a:p>
                      <a:pPr algn="ctr"/>
                      <a:r>
                        <a:rPr lang="en-US" sz="1800" b="1" dirty="0">
                          <a:solidFill>
                            <a:schemeClr val="tx1"/>
                          </a:solidFill>
                          <a:latin typeface="Helvetica"/>
                          <a:cs typeface="Helvetica"/>
                        </a:rPr>
                        <a:t>Lack of Ethnic Diversity</a:t>
                      </a:r>
                    </a:p>
                    <a:p>
                      <a:pPr algn="ctr"/>
                      <a:r>
                        <a:rPr lang="en-US" sz="1800" dirty="0">
                          <a:solidFill>
                            <a:schemeClr val="tx1"/>
                          </a:solidFill>
                          <a:latin typeface="Helvetica"/>
                          <a:cs typeface="Helvetica"/>
                        </a:rPr>
                        <a:t>Homophily Factor</a:t>
                      </a:r>
                    </a:p>
                  </a:txBody>
                  <a:tcPr anchor="ctr"/>
                </a:tc>
                <a:tc>
                  <a:txBody>
                    <a:bodyPr/>
                    <a:lstStyle/>
                    <a:p>
                      <a:pPr algn="ctr"/>
                      <a:r>
                        <a:rPr lang="en-US" sz="1800" dirty="0">
                          <a:solidFill>
                            <a:schemeClr val="tx1"/>
                          </a:solidFill>
                          <a:latin typeface="Helvetica"/>
                          <a:cs typeface="Helvetica"/>
                        </a:rPr>
                        <a:t>-0.153***</a:t>
                      </a:r>
                    </a:p>
                    <a:p>
                      <a:pPr algn="ctr"/>
                      <a:r>
                        <a:rPr lang="en-US" sz="1800" dirty="0">
                          <a:solidFill>
                            <a:schemeClr val="tx1"/>
                          </a:solidFill>
                          <a:latin typeface="Helvetica"/>
                          <a:cs typeface="Helvetica"/>
                        </a:rPr>
                        <a:t>(0.042)</a:t>
                      </a:r>
                    </a:p>
                  </a:txBody>
                  <a:tcPr anchor="ctr"/>
                </a:tc>
                <a:tc>
                  <a:txBody>
                    <a:bodyPr/>
                    <a:lstStyle/>
                    <a:p>
                      <a:pPr algn="ctr"/>
                      <a:r>
                        <a:rPr lang="en-US" sz="1800" dirty="0">
                          <a:solidFill>
                            <a:schemeClr val="tx1"/>
                          </a:solidFill>
                          <a:latin typeface="Helvetica"/>
                          <a:cs typeface="Helvetica"/>
                        </a:rPr>
                        <a:t>-0.833**</a:t>
                      </a:r>
                    </a:p>
                    <a:p>
                      <a:pPr algn="ctr"/>
                      <a:r>
                        <a:rPr lang="en-US" sz="1800" dirty="0">
                          <a:solidFill>
                            <a:schemeClr val="tx1"/>
                          </a:solidFill>
                          <a:latin typeface="Helvetica"/>
                          <a:cs typeface="Helvetica"/>
                        </a:rPr>
                        <a:t>(0.422)</a:t>
                      </a:r>
                    </a:p>
                  </a:txBody>
                  <a:tcPr anchor="ctr"/>
                </a:tc>
                <a:extLst>
                  <a:ext uri="{0D108BD9-81ED-4DB2-BD59-A6C34878D82A}">
                    <a16:rowId xmlns:a16="http://schemas.microsoft.com/office/drawing/2014/main" val="2173576675"/>
                  </a:ext>
                </a:extLst>
              </a:tr>
              <a:tr h="752043">
                <a:tc>
                  <a:txBody>
                    <a:bodyPr/>
                    <a:lstStyle/>
                    <a:p>
                      <a:pPr algn="ctr"/>
                      <a:r>
                        <a:rPr lang="en-US" sz="1800" b="1" dirty="0">
                          <a:solidFill>
                            <a:schemeClr val="tx1"/>
                          </a:solidFill>
                          <a:latin typeface="Helvetica"/>
                          <a:cs typeface="Helvetica"/>
                        </a:rPr>
                        <a:t>Geographic Diversity</a:t>
                      </a:r>
                    </a:p>
                    <a:p>
                      <a:pPr algn="ctr"/>
                      <a:r>
                        <a:rPr lang="en-US" sz="1800" dirty="0">
                          <a:solidFill>
                            <a:schemeClr val="tx1"/>
                          </a:solidFill>
                          <a:latin typeface="Helvetica"/>
                          <a:cs typeface="Helvetica"/>
                        </a:rPr>
                        <a:t>Number of Addresses on Paper</a:t>
                      </a:r>
                    </a:p>
                  </a:txBody>
                  <a:tcPr anchor="ctr"/>
                </a:tc>
                <a:tc>
                  <a:txBody>
                    <a:bodyPr/>
                    <a:lstStyle/>
                    <a:p>
                      <a:pPr algn="ctr"/>
                      <a:r>
                        <a:rPr lang="en-US" sz="1800" dirty="0">
                          <a:solidFill>
                            <a:schemeClr val="tx1"/>
                          </a:solidFill>
                          <a:latin typeface="Helvetica"/>
                          <a:cs typeface="Helvetica"/>
                        </a:rPr>
                        <a:t>0.044***</a:t>
                      </a:r>
                    </a:p>
                    <a:p>
                      <a:pPr algn="ctr"/>
                      <a:r>
                        <a:rPr lang="en-US" sz="1800" dirty="0">
                          <a:solidFill>
                            <a:schemeClr val="tx1"/>
                          </a:solidFill>
                          <a:latin typeface="Helvetica"/>
                          <a:cs typeface="Helvetica"/>
                        </a:rPr>
                        <a:t>(0.006)</a:t>
                      </a:r>
                    </a:p>
                  </a:txBody>
                  <a:tcPr anchor="ctr"/>
                </a:tc>
                <a:tc>
                  <a:txBody>
                    <a:bodyPr/>
                    <a:lstStyle/>
                    <a:p>
                      <a:pPr algn="ctr"/>
                      <a:r>
                        <a:rPr lang="en-US" sz="1800" dirty="0">
                          <a:solidFill>
                            <a:schemeClr val="tx1"/>
                          </a:solidFill>
                          <a:latin typeface="Helvetica"/>
                          <a:cs typeface="Helvetica"/>
                        </a:rPr>
                        <a:t>0.346***</a:t>
                      </a:r>
                    </a:p>
                    <a:p>
                      <a:pPr algn="ctr"/>
                      <a:r>
                        <a:rPr lang="en-US" sz="1800" dirty="0">
                          <a:solidFill>
                            <a:schemeClr val="tx1"/>
                          </a:solidFill>
                          <a:latin typeface="Helvetica"/>
                          <a:cs typeface="Helvetica"/>
                        </a:rPr>
                        <a:t>(0.061)</a:t>
                      </a:r>
                    </a:p>
                  </a:txBody>
                  <a:tcPr anchor="ctr"/>
                </a:tc>
                <a:extLst>
                  <a:ext uri="{0D108BD9-81ED-4DB2-BD59-A6C34878D82A}">
                    <a16:rowId xmlns:a16="http://schemas.microsoft.com/office/drawing/2014/main" val="377307853"/>
                  </a:ext>
                </a:extLst>
              </a:tr>
              <a:tr h="752043">
                <a:tc>
                  <a:txBody>
                    <a:bodyPr/>
                    <a:lstStyle/>
                    <a:p>
                      <a:pPr algn="ctr"/>
                      <a:r>
                        <a:rPr lang="en-US" sz="1800" b="1" dirty="0">
                          <a:solidFill>
                            <a:schemeClr val="tx1"/>
                          </a:solidFill>
                          <a:latin typeface="Helvetica"/>
                          <a:cs typeface="Helvetica"/>
                        </a:rPr>
                        <a:t>Information Diversity</a:t>
                      </a:r>
                    </a:p>
                    <a:p>
                      <a:pPr algn="ctr"/>
                      <a:r>
                        <a:rPr lang="en-US" sz="1800" dirty="0">
                          <a:solidFill>
                            <a:schemeClr val="tx1"/>
                          </a:solidFill>
                          <a:latin typeface="Helvetica"/>
                          <a:cs typeface="Helvetica"/>
                        </a:rPr>
                        <a:t>Number of References on Paper</a:t>
                      </a:r>
                    </a:p>
                  </a:txBody>
                  <a:tcPr anchor="ctr"/>
                </a:tc>
                <a:tc>
                  <a:txBody>
                    <a:bodyPr/>
                    <a:lstStyle/>
                    <a:p>
                      <a:pPr algn="ctr"/>
                      <a:r>
                        <a:rPr lang="en-US" sz="1800" dirty="0">
                          <a:solidFill>
                            <a:schemeClr val="tx1"/>
                          </a:solidFill>
                          <a:latin typeface="Helvetica"/>
                          <a:cs typeface="Helvetica"/>
                        </a:rPr>
                        <a:t>0.015***</a:t>
                      </a:r>
                    </a:p>
                    <a:p>
                      <a:pPr algn="ctr"/>
                      <a:r>
                        <a:rPr lang="en-US" sz="1800" dirty="0">
                          <a:solidFill>
                            <a:schemeClr val="tx1"/>
                          </a:solidFill>
                          <a:latin typeface="Helvetica"/>
                          <a:cs typeface="Helvetica"/>
                        </a:rPr>
                        <a:t>(0.001)</a:t>
                      </a:r>
                    </a:p>
                  </a:txBody>
                  <a:tcPr anchor="ctr"/>
                </a:tc>
                <a:tc>
                  <a:txBody>
                    <a:bodyPr/>
                    <a:lstStyle/>
                    <a:p>
                      <a:pPr algn="ctr"/>
                      <a:r>
                        <a:rPr lang="en-US" sz="1800" dirty="0">
                          <a:solidFill>
                            <a:schemeClr val="tx1"/>
                          </a:solidFill>
                          <a:latin typeface="Helvetica" panose="020B0604020202020204" pitchFamily="34" charset="0"/>
                          <a:cs typeface="Helvetica" panose="020B0604020202020204" pitchFamily="34" charset="0"/>
                        </a:rPr>
                        <a:t>0.400***</a:t>
                      </a:r>
                    </a:p>
                    <a:p>
                      <a:pPr algn="ctr"/>
                      <a:r>
                        <a:rPr lang="en-US" sz="1800" dirty="0">
                          <a:solidFill>
                            <a:schemeClr val="tx1"/>
                          </a:solidFill>
                          <a:latin typeface="Helvetica" panose="020B0604020202020204" pitchFamily="34" charset="0"/>
                          <a:cs typeface="Helvetica" panose="020B0604020202020204" pitchFamily="34" charset="0"/>
                        </a:rPr>
                        <a:t>(0.012)</a:t>
                      </a:r>
                    </a:p>
                  </a:txBody>
                  <a:tcPr anchor="ctr"/>
                </a:tc>
                <a:extLst>
                  <a:ext uri="{0D108BD9-81ED-4DB2-BD59-A6C34878D82A}">
                    <a16:rowId xmlns:a16="http://schemas.microsoft.com/office/drawing/2014/main" val="2801618796"/>
                  </a:ext>
                </a:extLst>
              </a:tr>
            </a:tbl>
          </a:graphicData>
        </a:graphic>
      </p:graphicFrame>
      <p:sp>
        <p:nvSpPr>
          <p:cNvPr id="8" name="TextBox 7">
            <a:extLst>
              <a:ext uri="{FF2B5EF4-FFF2-40B4-BE49-F238E27FC236}">
                <a16:creationId xmlns:a16="http://schemas.microsoft.com/office/drawing/2014/main" id="{CDAEE34C-A5A8-E345-A367-A6EF9E8671EF}"/>
              </a:ext>
            </a:extLst>
          </p:cNvPr>
          <p:cNvSpPr txBox="1"/>
          <p:nvPr/>
        </p:nvSpPr>
        <p:spPr>
          <a:xfrm>
            <a:off x="878754" y="5680036"/>
            <a:ext cx="1051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604020202020204" pitchFamily="34" charset="0"/>
                <a:ea typeface="Arial" charset="0"/>
                <a:cs typeface="Helvetica" panose="020B0604020202020204" pitchFamily="34" charset="0"/>
              </a:rPr>
              <a:t>Note: </a:t>
            </a:r>
            <a:r>
              <a:rPr kumimoji="0" lang="en-US" sz="900" b="0" i="0" u="none" strike="noStrike" kern="1200" cap="none" spc="0" normalizeH="0" baseline="0" noProof="0" dirty="0">
                <a:ln>
                  <a:noFill/>
                </a:ln>
                <a:solidFill>
                  <a:prstClr val="black"/>
                </a:solidFill>
                <a:effectLst/>
                <a:uLnTx/>
                <a:uFillTx/>
                <a:latin typeface="Helvetica" panose="020B0604020202020204" pitchFamily="34" charset="0"/>
                <a:ea typeface="Arial" charset="0"/>
                <a:cs typeface="Helvetica" panose="020B0604020202020204" pitchFamily="34" charset="0"/>
              </a:rPr>
              <a:t>Sample presented from PubMed for 4-authored papers. Most findings are similarly significant across 2-authored and 3-authored papers for PubMed and Web of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Helvetica" panose="020B0604020202020204" pitchFamily="34" charset="0"/>
                <a:ea typeface="Arial" charset="0"/>
                <a:cs typeface="Helvetica" panose="020B0604020202020204" pitchFamily="34" charset="0"/>
              </a:rPr>
              <a:t>Source: Freeman &amp; Huang (2015). Collaborating with people like me: ethnic co-authorship within the US. Journal of Labor Economics 33(3): S289-S318.</a:t>
            </a:r>
          </a:p>
        </p:txBody>
      </p:sp>
    </p:spTree>
    <p:extLst>
      <p:ext uri="{BB962C8B-B14F-4D97-AF65-F5344CB8AC3E}">
        <p14:creationId xmlns:p14="http://schemas.microsoft.com/office/powerpoint/2010/main" val="5260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0306-AFF2-43A3-9D40-04C4691CF1F1}"/>
              </a:ext>
            </a:extLst>
          </p:cNvPr>
          <p:cNvSpPr>
            <a:spLocks noGrp="1"/>
          </p:cNvSpPr>
          <p:nvPr>
            <p:ph type="title"/>
          </p:nvPr>
        </p:nvSpPr>
        <p:spPr>
          <a:xfrm>
            <a:off x="499621" y="265735"/>
            <a:ext cx="10854179" cy="724079"/>
          </a:xfrm>
        </p:spPr>
        <p:txBody>
          <a:bodyPr/>
          <a:lstStyle/>
          <a:p>
            <a:r>
              <a:rPr lang="en-US" b="1" dirty="0"/>
              <a:t> LACK OF UTILIZATION OF THE FULL TALENT POOL</a:t>
            </a:r>
          </a:p>
        </p:txBody>
      </p:sp>
      <p:graphicFrame>
        <p:nvGraphicFramePr>
          <p:cNvPr id="8" name="Chart 7" descr="Racial/Ethnic Representation Among NIH R01-eq Grantees, STEM Doctoral Workforce, and US Population (2019 and 2020)">
            <a:hlinkClick r:id="rId3"/>
            <a:extLst>
              <a:ext uri="{FF2B5EF4-FFF2-40B4-BE49-F238E27FC236}">
                <a16:creationId xmlns:a16="http://schemas.microsoft.com/office/drawing/2014/main" id="{C65BDC50-4D94-45FC-86F5-C24AFFDF2FD0}"/>
              </a:ext>
            </a:extLst>
          </p:cNvPr>
          <p:cNvGraphicFramePr/>
          <p:nvPr>
            <p:extLst>
              <p:ext uri="{D42A27DB-BD31-4B8C-83A1-F6EECF244321}">
                <p14:modId xmlns:p14="http://schemas.microsoft.com/office/powerpoint/2010/main" val="44052881"/>
              </p:ext>
            </p:extLst>
          </p:nvPr>
        </p:nvGraphicFramePr>
        <p:xfrm>
          <a:off x="1228725" y="1538514"/>
          <a:ext cx="9707979" cy="40216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descr="*NIH R01-eq Awardees data includes White, Asian, and Black/African American investigators of any ethnicity&#10;**STEM Workforce and US population data includes non-Hispanic White, Asian, and Black or African American individuals&#10;">
            <a:extLst>
              <a:ext uri="{FF2B5EF4-FFF2-40B4-BE49-F238E27FC236}">
                <a16:creationId xmlns:a16="http://schemas.microsoft.com/office/drawing/2014/main" id="{68FC7AC0-5CEF-4437-BF7B-11E45C330F4A}"/>
              </a:ext>
            </a:extLst>
          </p:cNvPr>
          <p:cNvSpPr txBox="1"/>
          <p:nvPr/>
        </p:nvSpPr>
        <p:spPr>
          <a:xfrm>
            <a:off x="100263" y="5562512"/>
            <a:ext cx="120917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Helvetica" panose="020B0604020202020204" pitchFamily="34" charset="0"/>
              </a:rPr>
              <a:t>*NIH R01-eq Awardees data includes White, Asian, and Black/African American investigators of any ethnicity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**STEM Workforce and US population data includes non-Hispanic White, Asian, and Black or African American individuals</a:t>
            </a:r>
          </a:p>
        </p:txBody>
      </p:sp>
      <p:sp>
        <p:nvSpPr>
          <p:cNvPr id="7" name="Rectangle 6" descr="Source:  https://www.census.gov/library/visualizations/interactive/race-and-ethnicity-in-the-united-state-2010-and-2020-census.html&#10;">
            <a:extLst>
              <a:ext uri="{FF2B5EF4-FFF2-40B4-BE49-F238E27FC236}">
                <a16:creationId xmlns:a16="http://schemas.microsoft.com/office/drawing/2014/main" id="{1F8D0DE3-A154-46C1-8EBA-FC322907BE07}"/>
              </a:ext>
            </a:extLst>
          </p:cNvPr>
          <p:cNvSpPr/>
          <p:nvPr/>
        </p:nvSpPr>
        <p:spPr>
          <a:xfrm>
            <a:off x="0" y="6026558"/>
            <a:ext cx="1159459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Source: </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en-US"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hlinkClick r:id="rId3"/>
              </a:rPr>
              <a:t>https://www.census.gov/library/visualizations/interactive/race-and-ethnicity-in-the-united-state-2010-and-2020-census.html</a:t>
            </a:r>
            <a:endParaRPr kumimoji="0" lang="en-US"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30322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9C1A-F7E9-3640-AB42-40C262D009D4}"/>
              </a:ext>
            </a:extLst>
          </p:cNvPr>
          <p:cNvSpPr>
            <a:spLocks noGrp="1"/>
          </p:cNvSpPr>
          <p:nvPr>
            <p:ph type="title"/>
          </p:nvPr>
        </p:nvSpPr>
        <p:spPr>
          <a:xfrm>
            <a:off x="751638" y="265736"/>
            <a:ext cx="10602162" cy="893762"/>
          </a:xfrm>
        </p:spPr>
        <p:txBody>
          <a:bodyPr/>
          <a:lstStyle/>
          <a:p>
            <a:r>
              <a:rPr lang="en-US" b="1" dirty="0"/>
              <a:t>CHIEF OFFICER FOR SCIENTIFIC WORKFORCE DIVERSITY (COSWD)</a:t>
            </a:r>
            <a:endParaRPr lang="en-US" dirty="0"/>
          </a:p>
        </p:txBody>
      </p:sp>
      <p:grpSp>
        <p:nvGrpSpPr>
          <p:cNvPr id="4" name="Group 3" descr="VISION To enable NIH and NIH-funded institutions to benefit from a full range of talent, fostering creativity and innovation in science.">
            <a:extLst>
              <a:ext uri="{FF2B5EF4-FFF2-40B4-BE49-F238E27FC236}">
                <a16:creationId xmlns:a16="http://schemas.microsoft.com/office/drawing/2014/main" id="{4664B607-8479-AC04-19EA-9C101B5F8E3E}"/>
              </a:ext>
            </a:extLst>
          </p:cNvPr>
          <p:cNvGrpSpPr/>
          <p:nvPr/>
        </p:nvGrpSpPr>
        <p:grpSpPr>
          <a:xfrm>
            <a:off x="0" y="2097012"/>
            <a:ext cx="11674956" cy="1393146"/>
            <a:chOff x="0" y="2097012"/>
            <a:chExt cx="11674956" cy="1393146"/>
          </a:xfrm>
        </p:grpSpPr>
        <p:pic>
          <p:nvPicPr>
            <p:cNvPr id="3" name="Picture 2" descr="VISION: To enable NIH and NIH-funded institutions to benefit from a full range of talent, fostering creativity and innovation in science">
              <a:extLst>
                <a:ext uri="{FF2B5EF4-FFF2-40B4-BE49-F238E27FC236}">
                  <a16:creationId xmlns:a16="http://schemas.microsoft.com/office/drawing/2014/main" id="{C92A1A7D-83A3-654D-B4EC-14DE2208912A}"/>
                </a:ext>
              </a:extLst>
            </p:cNvPr>
            <p:cNvPicPr>
              <a:picLocks noChangeAspect="1"/>
            </p:cNvPicPr>
            <p:nvPr/>
          </p:nvPicPr>
          <p:blipFill>
            <a:blip r:embed="rId3"/>
            <a:stretch>
              <a:fillRect/>
            </a:stretch>
          </p:blipFill>
          <p:spPr>
            <a:xfrm>
              <a:off x="0" y="2097012"/>
              <a:ext cx="11674956" cy="1393146"/>
            </a:xfrm>
            <a:prstGeom prst="rect">
              <a:avLst/>
            </a:prstGeom>
          </p:spPr>
        </p:pic>
        <p:sp>
          <p:nvSpPr>
            <p:cNvPr id="9" name="Rectangle 8">
              <a:extLst>
                <a:ext uri="{FF2B5EF4-FFF2-40B4-BE49-F238E27FC236}">
                  <a16:creationId xmlns:a16="http://schemas.microsoft.com/office/drawing/2014/main" id="{C9E1184C-8828-2340-ADAF-B2C3B95753E0}"/>
                </a:ext>
              </a:extLst>
            </p:cNvPr>
            <p:cNvSpPr/>
            <p:nvPr/>
          </p:nvSpPr>
          <p:spPr>
            <a:xfrm>
              <a:off x="751638" y="2658502"/>
              <a:ext cx="1226619"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rPr>
                <a:t>VISION</a:t>
              </a:r>
            </a:p>
          </p:txBody>
        </p:sp>
        <p:sp>
          <p:nvSpPr>
            <p:cNvPr id="10" name="Rectangle 9">
              <a:extLst>
                <a:ext uri="{FF2B5EF4-FFF2-40B4-BE49-F238E27FC236}">
                  <a16:creationId xmlns:a16="http://schemas.microsoft.com/office/drawing/2014/main" id="{9B2A6012-130C-F64E-99B6-193256A0B128}"/>
                </a:ext>
              </a:extLst>
            </p:cNvPr>
            <p:cNvSpPr/>
            <p:nvPr/>
          </p:nvSpPr>
          <p:spPr>
            <a:xfrm>
              <a:off x="3348446" y="2285753"/>
              <a:ext cx="725028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To enable NIH and NIH-funded institutions to benefit from a full range of talent, fostering creativity and innovation in science. </a:t>
              </a:r>
              <a:endParaRPr kumimoji="0" lang="en-US" sz="2400" b="0" i="0" u="none" strike="noStrike" kern="1200" cap="none" spc="0" normalizeH="0" baseline="0" noProof="0" dirty="0">
                <a:ln>
                  <a:noFill/>
                </a:ln>
                <a:solidFill>
                  <a:srgbClr val="FFFFFF"/>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grpSp>
      <p:grpSp>
        <p:nvGrpSpPr>
          <p:cNvPr id="5" name="Group 4" descr="MISSION To be the NIH thought leader in the science of scientific workforce diversity, using evidence-based approaches to catalyze cultures of inclusive excellence. &#10;">
            <a:extLst>
              <a:ext uri="{FF2B5EF4-FFF2-40B4-BE49-F238E27FC236}">
                <a16:creationId xmlns:a16="http://schemas.microsoft.com/office/drawing/2014/main" id="{9B122EC4-0513-FD11-31B0-805F6C074014}"/>
              </a:ext>
            </a:extLst>
          </p:cNvPr>
          <p:cNvGrpSpPr/>
          <p:nvPr/>
        </p:nvGrpSpPr>
        <p:grpSpPr>
          <a:xfrm>
            <a:off x="0" y="4051648"/>
            <a:ext cx="11893826" cy="1393146"/>
            <a:chOff x="0" y="4051648"/>
            <a:chExt cx="11893826" cy="1393146"/>
          </a:xfrm>
        </p:grpSpPr>
        <p:pic>
          <p:nvPicPr>
            <p:cNvPr id="13" name="Picture 12" descr="MISSION: To be the NIH thought leader in the science of scientific workforce diversity, using evidence-based approaches to catalyze cultures of inclusive excellence. &#10;">
              <a:extLst>
                <a:ext uri="{FF2B5EF4-FFF2-40B4-BE49-F238E27FC236}">
                  <a16:creationId xmlns:a16="http://schemas.microsoft.com/office/drawing/2014/main" id="{5C6F6EBC-EC4F-7E4E-BF31-793693A23EC6}"/>
                </a:ext>
              </a:extLst>
            </p:cNvPr>
            <p:cNvPicPr>
              <a:picLocks noChangeAspect="1"/>
            </p:cNvPicPr>
            <p:nvPr/>
          </p:nvPicPr>
          <p:blipFill>
            <a:blip r:embed="rId3"/>
            <a:stretch>
              <a:fillRect/>
            </a:stretch>
          </p:blipFill>
          <p:spPr>
            <a:xfrm>
              <a:off x="0" y="4051648"/>
              <a:ext cx="11893826" cy="1393146"/>
            </a:xfrm>
            <a:prstGeom prst="rect">
              <a:avLst/>
            </a:prstGeom>
          </p:spPr>
        </p:pic>
        <p:sp>
          <p:nvSpPr>
            <p:cNvPr id="11" name="Rectangle 10">
              <a:extLst>
                <a:ext uri="{FF2B5EF4-FFF2-40B4-BE49-F238E27FC236}">
                  <a16:creationId xmlns:a16="http://schemas.microsoft.com/office/drawing/2014/main" id="{A32C89B9-07F6-9D48-B789-460FCE7C9BC8}"/>
                </a:ext>
              </a:extLst>
            </p:cNvPr>
            <p:cNvSpPr/>
            <p:nvPr/>
          </p:nvSpPr>
          <p:spPr>
            <a:xfrm>
              <a:off x="751638" y="4621921"/>
              <a:ext cx="1483098"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itchFamily="2" charset="0"/>
                  <a:ea typeface="+mn-ea"/>
                  <a:cs typeface="Arial" panose="020B0604020202020204" pitchFamily="34" charset="0"/>
                </a:rPr>
                <a:t>MISSION</a:t>
              </a:r>
            </a:p>
          </p:txBody>
        </p:sp>
        <p:sp>
          <p:nvSpPr>
            <p:cNvPr id="12" name="Rectangle 11">
              <a:extLst>
                <a:ext uri="{FF2B5EF4-FFF2-40B4-BE49-F238E27FC236}">
                  <a16:creationId xmlns:a16="http://schemas.microsoft.com/office/drawing/2014/main" id="{B85EAF93-754B-6741-B53D-43CB8B3424E8}"/>
                </a:ext>
              </a:extLst>
            </p:cNvPr>
            <p:cNvSpPr/>
            <p:nvPr/>
          </p:nvSpPr>
          <p:spPr>
            <a:xfrm>
              <a:off x="3476368" y="4254169"/>
              <a:ext cx="695695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To be the NIH thought leader in the science of scientific workforce diversity, using evidence-based approaches to catalyze cultures of inclusive excellence. </a:t>
              </a:r>
              <a:endParaRPr kumimoji="0" lang="en-US" sz="24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grpSp>
    </p:spTree>
    <p:extLst>
      <p:ext uri="{BB962C8B-B14F-4D97-AF65-F5344CB8AC3E}">
        <p14:creationId xmlns:p14="http://schemas.microsoft.com/office/powerpoint/2010/main" val="266652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C0C4-1CB6-4779-8079-8D925E95B3E8}"/>
              </a:ext>
            </a:extLst>
          </p:cNvPr>
          <p:cNvSpPr>
            <a:spLocks noGrp="1"/>
          </p:cNvSpPr>
          <p:nvPr>
            <p:ph type="title"/>
          </p:nvPr>
        </p:nvSpPr>
        <p:spPr/>
        <p:txBody>
          <a:bodyPr/>
          <a:lstStyle/>
          <a:p>
            <a:r>
              <a:rPr lang="en-US" b="1" dirty="0"/>
              <a:t>DISSEMINATING THE EVIDENCE</a:t>
            </a:r>
          </a:p>
        </p:txBody>
      </p:sp>
      <p:sp>
        <p:nvSpPr>
          <p:cNvPr id="11" name="TextBox 10" descr="COSWD shares evidence-based insights through several communication channels&#10;">
            <a:extLst>
              <a:ext uri="{FF2B5EF4-FFF2-40B4-BE49-F238E27FC236}">
                <a16:creationId xmlns:a16="http://schemas.microsoft.com/office/drawing/2014/main" id="{4A2FB216-25E0-4A86-A8E4-766FE7E6E296}"/>
              </a:ext>
            </a:extLst>
          </p:cNvPr>
          <p:cNvSpPr txBox="1"/>
          <p:nvPr/>
        </p:nvSpPr>
        <p:spPr>
          <a:xfrm>
            <a:off x="495300" y="1553713"/>
            <a:ext cx="11299224" cy="400110"/>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Helvetica" panose="020B0604020202020204" pitchFamily="34" charset="0"/>
              </a:rPr>
              <a:t>COSWD shares evidence-based insights through several communication channels</a:t>
            </a:r>
            <a:endPar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18CDF332-344C-4F17-B6D2-ECF6AB61B6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63236" y="2050064"/>
            <a:ext cx="3831288" cy="4030658"/>
          </a:xfrm>
          <a:prstGeom prst="rect">
            <a:avLst/>
          </a:prstGeom>
        </p:spPr>
      </p:pic>
      <p:sp>
        <p:nvSpPr>
          <p:cNvPr id="3" name="Content Placeholder 2">
            <a:extLst>
              <a:ext uri="{FF2B5EF4-FFF2-40B4-BE49-F238E27FC236}">
                <a16:creationId xmlns:a16="http://schemas.microsoft.com/office/drawing/2014/main" id="{D2C4F4CC-4F87-F1C1-DAEA-9E76A01E8C28}"/>
              </a:ext>
            </a:extLst>
          </p:cNvPr>
          <p:cNvSpPr>
            <a:spLocks noGrp="1"/>
          </p:cNvSpPr>
          <p:nvPr>
            <p:ph idx="1"/>
          </p:nvPr>
        </p:nvSpPr>
        <p:spPr>
          <a:xfrm>
            <a:off x="397476" y="2050064"/>
            <a:ext cx="7720913" cy="4628566"/>
          </a:xfrm>
        </p:spPr>
        <p:txBody>
          <a:bodyPr/>
          <a:lstStyle/>
          <a:p>
            <a:pPr marL="0" lvl="0" indent="0" fontAlgn="base">
              <a:lnSpc>
                <a:spcPct val="100000"/>
              </a:lnSpc>
              <a:spcBef>
                <a:spcPts val="0"/>
              </a:spcBef>
              <a:buNone/>
              <a:defRPr/>
            </a:pPr>
            <a:r>
              <a:rPr lang="en-US" sz="2000" b="1" dirty="0">
                <a:solidFill>
                  <a:srgbClr val="000000"/>
                </a:solidFill>
                <a:latin typeface="Helvetica" panose="020B0604020202020204" pitchFamily="34" charset="0"/>
                <a:cs typeface="Helvetica" panose="020B0604020202020204" pitchFamily="34" charset="0"/>
                <a:hlinkClick r:id="rId4"/>
              </a:rPr>
              <a:t>Scientific Workforce Diversity Seminar Series (SWDSS)</a:t>
            </a:r>
            <a:endParaRPr lang="en-US" sz="2000" b="1" dirty="0">
              <a:solidFill>
                <a:srgbClr val="000000"/>
              </a:solidFill>
              <a:latin typeface="Helvetica" panose="020B0604020202020204" pitchFamily="34" charset="0"/>
              <a:cs typeface="Helvetica" panose="020B0604020202020204" pitchFamily="34" charset="0"/>
            </a:endParaRPr>
          </a:p>
          <a:p>
            <a:pPr marL="285750" lvl="0" indent="-285750" fontAlgn="base">
              <a:lnSpc>
                <a:spcPct val="100000"/>
              </a:lnSpc>
              <a:spcBef>
                <a:spcPts val="0"/>
              </a:spcBef>
              <a:defRPr/>
            </a:pPr>
            <a:r>
              <a:rPr lang="en-US" sz="1750" dirty="0">
                <a:solidFill>
                  <a:srgbClr val="000000"/>
                </a:solidFill>
                <a:latin typeface="Helvetica" panose="020B0604020202020204" pitchFamily="34" charset="0"/>
                <a:cs typeface="Helvetica" panose="020B0604020202020204" pitchFamily="34" charset="0"/>
              </a:rPr>
              <a:t>Host renowned researchers to share the latest research on scientific workforce diversity topics, engaging with interested professionals and researchers at NIH and beyond</a:t>
            </a:r>
          </a:p>
          <a:p>
            <a:pPr marL="0" lvl="0" indent="0" fontAlgn="base">
              <a:lnSpc>
                <a:spcPct val="100000"/>
              </a:lnSpc>
              <a:spcBef>
                <a:spcPts val="0"/>
              </a:spcBef>
              <a:buNone/>
              <a:defRPr/>
            </a:pPr>
            <a:endParaRPr lang="en-US" sz="1750" b="1" dirty="0">
              <a:solidFill>
                <a:srgbClr val="000000"/>
              </a:solidFill>
              <a:latin typeface="Helvetica" panose="020B0604020202020204" pitchFamily="34" charset="0"/>
              <a:cs typeface="Helvetica" panose="020B0604020202020204" pitchFamily="34" charset="0"/>
            </a:endParaRPr>
          </a:p>
          <a:p>
            <a:pPr marL="0" lvl="0" indent="0" fontAlgn="base">
              <a:lnSpc>
                <a:spcPct val="100000"/>
              </a:lnSpc>
              <a:spcBef>
                <a:spcPts val="0"/>
              </a:spcBef>
              <a:buNone/>
              <a:defRPr/>
            </a:pPr>
            <a:r>
              <a:rPr lang="en-US" sz="2000" b="1" dirty="0">
                <a:solidFill>
                  <a:srgbClr val="000000"/>
                </a:solidFill>
                <a:latin typeface="Helvetica" panose="020B0604020202020204" pitchFamily="34" charset="0"/>
                <a:cs typeface="Helvetica" panose="020B0604020202020204" pitchFamily="34" charset="0"/>
                <a:hlinkClick r:id="rId5"/>
              </a:rPr>
              <a:t>Biweekly Blog</a:t>
            </a:r>
            <a:r>
              <a:rPr lang="en-US" sz="2000" b="1" dirty="0">
                <a:solidFill>
                  <a:srgbClr val="000000"/>
                </a:solidFill>
                <a:latin typeface="Helvetica" panose="020B0604020202020204" pitchFamily="34" charset="0"/>
                <a:cs typeface="Helvetica" panose="020B0604020202020204" pitchFamily="34" charset="0"/>
              </a:rPr>
              <a:t> and </a:t>
            </a:r>
            <a:r>
              <a:rPr lang="en-US" sz="2000" b="1" dirty="0">
                <a:solidFill>
                  <a:srgbClr val="000000"/>
                </a:solidFill>
                <a:latin typeface="Helvetica" panose="020B0604020202020204" pitchFamily="34" charset="0"/>
                <a:cs typeface="Helvetica" panose="020B0604020202020204" pitchFamily="34" charset="0"/>
                <a:hlinkClick r:id="rId6"/>
              </a:rPr>
              <a:t>Quarterly Newsletter</a:t>
            </a:r>
            <a:endParaRPr lang="en-US" sz="2000" b="1" dirty="0">
              <a:solidFill>
                <a:srgbClr val="000000"/>
              </a:solidFill>
              <a:latin typeface="Helvetica" panose="020B0604020202020204" pitchFamily="34" charset="0"/>
              <a:cs typeface="Helvetica" panose="020B0604020202020204" pitchFamily="34" charset="0"/>
            </a:endParaRPr>
          </a:p>
          <a:p>
            <a:pPr marL="0" lvl="0" indent="0" fontAlgn="base">
              <a:lnSpc>
                <a:spcPct val="100000"/>
              </a:lnSpc>
              <a:spcBef>
                <a:spcPts val="0"/>
              </a:spcBef>
              <a:buNone/>
              <a:defRPr/>
            </a:pPr>
            <a:endParaRPr lang="en-US" sz="1750" b="1" dirty="0">
              <a:solidFill>
                <a:srgbClr val="000000"/>
              </a:solidFill>
              <a:latin typeface="Helvetica" panose="020B0604020202020204" pitchFamily="34" charset="0"/>
              <a:cs typeface="Helvetica" panose="020B0604020202020204" pitchFamily="34" charset="0"/>
            </a:endParaRPr>
          </a:p>
          <a:p>
            <a:pPr marL="0" lvl="0" indent="0" fontAlgn="base">
              <a:lnSpc>
                <a:spcPct val="100000"/>
              </a:lnSpc>
              <a:spcBef>
                <a:spcPts val="0"/>
              </a:spcBef>
              <a:buNone/>
              <a:defRPr/>
            </a:pPr>
            <a:r>
              <a:rPr lang="en-US" sz="2000" b="1" dirty="0">
                <a:solidFill>
                  <a:srgbClr val="000000"/>
                </a:solidFill>
                <a:latin typeface="Helvetica" panose="020B0604020202020204" pitchFamily="34" charset="0"/>
                <a:cs typeface="Helvetica" panose="020B0604020202020204" pitchFamily="34" charset="0"/>
              </a:rPr>
              <a:t>Publishes manuscripts in high-impact journals</a:t>
            </a:r>
            <a:r>
              <a:rPr lang="en-US" sz="2000" dirty="0">
                <a:solidFill>
                  <a:srgbClr val="000000"/>
                </a:solidFill>
                <a:latin typeface="Helvetica" panose="020B0604020202020204" pitchFamily="34" charset="0"/>
                <a:cs typeface="Helvetica" panose="020B0604020202020204" pitchFamily="34" charset="0"/>
              </a:rPr>
              <a:t> </a:t>
            </a:r>
          </a:p>
          <a:p>
            <a:pPr marL="342900" lvl="0" indent="-342900" fontAlgn="base">
              <a:lnSpc>
                <a:spcPct val="100000"/>
              </a:lnSpc>
              <a:spcBef>
                <a:spcPts val="0"/>
              </a:spcBef>
              <a:buClr>
                <a:srgbClr val="000000"/>
              </a:buClr>
              <a:defRPr/>
            </a:pPr>
            <a:r>
              <a:rPr lang="en-US" u="sng" dirty="0">
                <a:solidFill>
                  <a:srgbClr val="0563C1"/>
                </a:solidFill>
                <a:latin typeface="Helvetica" panose="020B0604020202020204" pitchFamily="34" charset="0"/>
                <a:cs typeface="Helvetica" panose="020B0604020202020204" pitchFamily="34" charset="0"/>
                <a:hlinkClick r:id="rId7"/>
              </a:rPr>
              <a:t>Ending Sexual Harassment in Science</a:t>
            </a:r>
            <a:r>
              <a:rPr lang="en-US" dirty="0">
                <a:solidFill>
                  <a:srgbClr val="000000"/>
                </a:solidFill>
                <a:latin typeface="Helvetica" panose="020B0604020202020204" pitchFamily="34" charset="0"/>
                <a:cs typeface="Helvetica" panose="020B0604020202020204" pitchFamily="34" charset="0"/>
              </a:rPr>
              <a:t> </a:t>
            </a:r>
            <a:r>
              <a:rPr lang="en-US" i="1" dirty="0">
                <a:solidFill>
                  <a:srgbClr val="000000"/>
                </a:solidFill>
                <a:latin typeface="Helvetica" panose="020B0604020202020204" pitchFamily="34" charset="0"/>
                <a:cs typeface="Helvetica" panose="020B0604020202020204" pitchFamily="34" charset="0"/>
              </a:rPr>
              <a:t>(Academic Medicine)</a:t>
            </a:r>
            <a:r>
              <a:rPr lang="en-US" dirty="0">
                <a:solidFill>
                  <a:srgbClr val="000000"/>
                </a:solidFill>
                <a:latin typeface="Helvetica" panose="020B0604020202020204" pitchFamily="34" charset="0"/>
                <a:cs typeface="Helvetica" panose="020B0604020202020204" pitchFamily="34" charset="0"/>
              </a:rPr>
              <a:t> </a:t>
            </a:r>
          </a:p>
          <a:p>
            <a:pPr marL="342900" lvl="0" indent="-342900" fontAlgn="base">
              <a:lnSpc>
                <a:spcPct val="100000"/>
              </a:lnSpc>
              <a:spcBef>
                <a:spcPts val="0"/>
              </a:spcBef>
              <a:buClr>
                <a:srgbClr val="000000"/>
              </a:buClr>
              <a:defRPr/>
            </a:pPr>
            <a:r>
              <a:rPr lang="en-US" u="sng" dirty="0">
                <a:solidFill>
                  <a:srgbClr val="0563C1"/>
                </a:solidFill>
                <a:latin typeface="Helvetica" panose="020B0604020202020204" pitchFamily="34" charset="0"/>
                <a:cs typeface="Helvetica" panose="020B0604020202020204" pitchFamily="34" charset="0"/>
                <a:hlinkClick r:id="rId8"/>
              </a:rPr>
              <a:t>The US National Institutes of Health approach to inclusive excellence</a:t>
            </a:r>
            <a:r>
              <a:rPr lang="en-US" dirty="0">
                <a:solidFill>
                  <a:srgbClr val="000000"/>
                </a:solidFill>
                <a:latin typeface="Helvetica" panose="020B0604020202020204" pitchFamily="34" charset="0"/>
                <a:cs typeface="Helvetica" panose="020B0604020202020204" pitchFamily="34" charset="0"/>
              </a:rPr>
              <a:t> </a:t>
            </a:r>
            <a:r>
              <a:rPr lang="en-US" i="1" dirty="0">
                <a:solidFill>
                  <a:srgbClr val="000000"/>
                </a:solidFill>
                <a:latin typeface="Helvetica" panose="020B0604020202020204" pitchFamily="34" charset="0"/>
                <a:cs typeface="Helvetica" panose="020B0604020202020204" pitchFamily="34" charset="0"/>
              </a:rPr>
              <a:t>(Nature Medicine)</a:t>
            </a:r>
            <a:r>
              <a:rPr lang="en-US" dirty="0">
                <a:solidFill>
                  <a:srgbClr val="000000"/>
                </a:solidFill>
                <a:latin typeface="Helvetica" panose="020B0604020202020204" pitchFamily="34" charset="0"/>
                <a:cs typeface="Helvetica" panose="020B0604020202020204" pitchFamily="34" charset="0"/>
              </a:rPr>
              <a:t> </a:t>
            </a:r>
          </a:p>
          <a:p>
            <a:pPr marL="342900" lvl="0" indent="-342900" fontAlgn="base">
              <a:lnSpc>
                <a:spcPct val="100000"/>
              </a:lnSpc>
              <a:spcBef>
                <a:spcPts val="0"/>
              </a:spcBef>
              <a:buClr>
                <a:srgbClr val="000000"/>
              </a:buClr>
              <a:defRPr/>
            </a:pPr>
            <a:r>
              <a:rPr lang="en-US" u="sng" dirty="0">
                <a:solidFill>
                  <a:srgbClr val="0563C1"/>
                </a:solidFill>
                <a:latin typeface="Helvetica" panose="020B0604020202020204" pitchFamily="34" charset="0"/>
                <a:cs typeface="Helvetica" panose="020B0604020202020204" pitchFamily="34" charset="0"/>
                <a:hlinkClick r:id="rId9"/>
              </a:rPr>
              <a:t>Affirming NIH's commitment to addressing structural racism in the biomedical research enterprise</a:t>
            </a:r>
            <a:r>
              <a:rPr lang="en-US" dirty="0">
                <a:solidFill>
                  <a:srgbClr val="000000"/>
                </a:solidFill>
                <a:latin typeface="Helvetica" panose="020B0604020202020204" pitchFamily="34" charset="0"/>
                <a:cs typeface="Helvetica" panose="020B0604020202020204" pitchFamily="34" charset="0"/>
              </a:rPr>
              <a:t> </a:t>
            </a:r>
            <a:r>
              <a:rPr lang="en-US" i="1" dirty="0">
                <a:solidFill>
                  <a:srgbClr val="000000"/>
                </a:solidFill>
                <a:latin typeface="Helvetica" panose="020B0604020202020204" pitchFamily="34" charset="0"/>
                <a:cs typeface="Helvetica" panose="020B0604020202020204" pitchFamily="34" charset="0"/>
              </a:rPr>
              <a:t>(Cell)</a:t>
            </a:r>
            <a:r>
              <a:rPr lang="en-US" dirty="0">
                <a:solidFill>
                  <a:srgbClr val="000000"/>
                </a:solidFill>
                <a:latin typeface="Helvetica" panose="020B0604020202020204" pitchFamily="34" charset="0"/>
                <a:cs typeface="Helvetica" panose="020B0604020202020204" pitchFamily="34" charset="0"/>
              </a:rPr>
              <a:t> </a:t>
            </a:r>
          </a:p>
          <a:p>
            <a:pPr marL="342900" lvl="0" indent="-342900" fontAlgn="base">
              <a:lnSpc>
                <a:spcPct val="100000"/>
              </a:lnSpc>
              <a:spcBef>
                <a:spcPts val="0"/>
              </a:spcBef>
              <a:buClr>
                <a:srgbClr val="000000"/>
              </a:buClr>
              <a:defRPr/>
            </a:pPr>
            <a:r>
              <a:rPr lang="en-US" dirty="0">
                <a:solidFill>
                  <a:srgbClr val="000000"/>
                </a:solidFill>
                <a:latin typeface="Helvetica" panose="020B0604020202020204" pitchFamily="34" charset="0"/>
                <a:cs typeface="Helvetica" panose="020B0604020202020204" pitchFamily="34" charset="0"/>
                <a:hlinkClick r:id="rId10"/>
              </a:rPr>
              <a:t>Community voices: NIH working toward inclusive excellence by promoting and supporting women in science</a:t>
            </a:r>
            <a:r>
              <a:rPr lang="en-US" dirty="0">
                <a:solidFill>
                  <a:srgbClr val="000000"/>
                </a:solidFill>
                <a:latin typeface="Helvetica" panose="020B0604020202020204" pitchFamily="34" charset="0"/>
                <a:cs typeface="Helvetica" panose="020B0604020202020204" pitchFamily="34" charset="0"/>
              </a:rPr>
              <a:t> (</a:t>
            </a:r>
            <a:r>
              <a:rPr lang="en-US" i="1" dirty="0">
                <a:solidFill>
                  <a:srgbClr val="000000"/>
                </a:solidFill>
                <a:latin typeface="Helvetica" panose="020B0604020202020204" pitchFamily="34" charset="0"/>
                <a:cs typeface="Helvetica" panose="020B0604020202020204" pitchFamily="34" charset="0"/>
              </a:rPr>
              <a:t>Nature Communication</a:t>
            </a:r>
            <a:r>
              <a:rPr lang="en-US" dirty="0">
                <a:solidFill>
                  <a:srgbClr val="000000"/>
                </a:solidFill>
                <a:latin typeface="Helvetica" panose="020B0604020202020204" pitchFamily="34" charset="0"/>
                <a:cs typeface="Helvetica" panose="020B0604020202020204" pitchFamily="34" charset="0"/>
              </a:rPr>
              <a:t>s)</a:t>
            </a:r>
          </a:p>
          <a:p>
            <a:endParaRPr lang="en-US" dirty="0"/>
          </a:p>
        </p:txBody>
      </p:sp>
    </p:spTree>
    <p:extLst>
      <p:ext uri="{BB962C8B-B14F-4D97-AF65-F5344CB8AC3E}">
        <p14:creationId xmlns:p14="http://schemas.microsoft.com/office/powerpoint/2010/main" val="109753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1DF86-F36E-4365-AB99-94D30707F6E8}"/>
              </a:ext>
            </a:extLst>
          </p:cNvPr>
          <p:cNvSpPr>
            <a:spLocks noGrp="1"/>
          </p:cNvSpPr>
          <p:nvPr>
            <p:ph type="title"/>
          </p:nvPr>
        </p:nvSpPr>
        <p:spPr/>
        <p:txBody>
          <a:bodyPr/>
          <a:lstStyle/>
          <a:p>
            <a:r>
              <a:rPr lang="en-US" b="1" dirty="0"/>
              <a:t>ACTING ON THE EVIDENCE</a:t>
            </a:r>
          </a:p>
        </p:txBody>
      </p:sp>
      <p:sp>
        <p:nvSpPr>
          <p:cNvPr id="10" name="TextBox 9" descr="COSWD advances successful programs, in collaboration with stakeholders, &#10;to facilitate broader impact&#10;">
            <a:extLst>
              <a:ext uri="{FF2B5EF4-FFF2-40B4-BE49-F238E27FC236}">
                <a16:creationId xmlns:a16="http://schemas.microsoft.com/office/drawing/2014/main" id="{734E78EC-D9AE-49DE-8C9F-5714A74B7977}"/>
              </a:ext>
            </a:extLst>
          </p:cNvPr>
          <p:cNvSpPr txBox="1"/>
          <p:nvPr/>
        </p:nvSpPr>
        <p:spPr>
          <a:xfrm>
            <a:off x="557265" y="1512342"/>
            <a:ext cx="11005752" cy="707886"/>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221E1F"/>
                </a:solidFill>
                <a:effectLst/>
                <a:uLnTx/>
                <a:uFillTx/>
                <a:latin typeface="Helvetica" panose="020B0604020202020204" pitchFamily="34" charset="0"/>
                <a:ea typeface="Calibri" panose="020F0502020204030204" pitchFamily="34" charset="0"/>
                <a:cs typeface="Helvetica" panose="020B0604020202020204" pitchFamily="34" charset="0"/>
              </a:rPr>
              <a:t>COSWD advances successful programs, in collaboration with stakeholders, </a:t>
            </a:r>
            <a:br>
              <a:rPr kumimoji="0" lang="en-US" sz="2000" b="1" i="0" u="none" strike="noStrike" kern="1200" cap="none" spc="0" normalizeH="0" baseline="0" noProof="0" dirty="0">
                <a:ln>
                  <a:noFill/>
                </a:ln>
                <a:solidFill>
                  <a:srgbClr val="221E1F"/>
                </a:solidFill>
                <a:effectLst/>
                <a:uLnTx/>
                <a:uFillTx/>
                <a:latin typeface="Helvetica" panose="020B0604020202020204" pitchFamily="34" charset="0"/>
                <a:ea typeface="Calibri" panose="020F0502020204030204" pitchFamily="34" charset="0"/>
                <a:cs typeface="Helvetica" panose="020B0604020202020204" pitchFamily="34" charset="0"/>
              </a:rPr>
            </a:br>
            <a:r>
              <a:rPr kumimoji="0" lang="en-US" sz="2000" b="1" i="0" u="none" strike="noStrike" kern="1200" cap="none" spc="0" normalizeH="0" baseline="0" noProof="0" dirty="0">
                <a:ln>
                  <a:noFill/>
                </a:ln>
                <a:solidFill>
                  <a:srgbClr val="221E1F"/>
                </a:solidFill>
                <a:effectLst/>
                <a:uLnTx/>
                <a:uFillTx/>
                <a:latin typeface="Helvetica" panose="020B0604020202020204" pitchFamily="34" charset="0"/>
                <a:ea typeface="Calibri" panose="020F0502020204030204" pitchFamily="34" charset="0"/>
                <a:cs typeface="Helvetica" panose="020B0604020202020204" pitchFamily="34" charset="0"/>
              </a:rPr>
              <a:t>to facilitate broader impact</a:t>
            </a:r>
          </a:p>
        </p:txBody>
      </p:sp>
      <p:pic>
        <p:nvPicPr>
          <p:cNvPr id="1026" name="Picture 2">
            <a:extLst>
              <a:ext uri="{FF2B5EF4-FFF2-40B4-BE49-F238E27FC236}">
                <a16:creationId xmlns:a16="http://schemas.microsoft.com/office/drawing/2014/main" id="{2D2AD373-B6A8-4B1A-9048-FC85C4E5C0B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127" y="2804811"/>
            <a:ext cx="3714890" cy="257694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CF428DAA-19EE-D7B9-8B7D-B2E25E277765}"/>
              </a:ext>
            </a:extLst>
          </p:cNvPr>
          <p:cNvSpPr>
            <a:spLocks noGrp="1"/>
          </p:cNvSpPr>
          <p:nvPr>
            <p:ph idx="1"/>
          </p:nvPr>
        </p:nvSpPr>
        <p:spPr>
          <a:xfrm>
            <a:off x="557265" y="2422977"/>
            <a:ext cx="7290862" cy="4628566"/>
          </a:xfrm>
        </p:spPr>
        <p:txBody>
          <a:bodyPr/>
          <a:lstStyle/>
          <a:p>
            <a:pPr marL="0" lvl="0" indent="0">
              <a:lnSpc>
                <a:spcPct val="100000"/>
              </a:lnSpc>
              <a:spcBef>
                <a:spcPts val="0"/>
              </a:spcBef>
              <a:buNone/>
              <a:defRPr/>
            </a:pPr>
            <a:r>
              <a:rPr lang="en-US" sz="2000" b="1" dirty="0">
                <a:solidFill>
                  <a:srgbClr val="000000"/>
                </a:solidFill>
                <a:latin typeface="Helvetica" panose="020B0604020202020204" pitchFamily="34" charset="0"/>
                <a:cs typeface="Helvetica" panose="020B0604020202020204" pitchFamily="34" charset="0"/>
                <a:hlinkClick r:id="rId4"/>
              </a:rPr>
              <a:t>COSWD Recruitment Search Protocol Scale-Up</a:t>
            </a:r>
            <a:endParaRPr lang="en-US" sz="2000" b="1" dirty="0">
              <a:solidFill>
                <a:srgbClr val="000000"/>
              </a:solidFill>
              <a:latin typeface="Helvetica" panose="020B0604020202020204" pitchFamily="34" charset="0"/>
              <a:cs typeface="Helvetica" panose="020B0604020202020204" pitchFamily="34" charset="0"/>
            </a:endParaRPr>
          </a:p>
          <a:p>
            <a:pPr marL="285750" lvl="0" indent="-285750">
              <a:lnSpc>
                <a:spcPct val="100000"/>
              </a:lnSpc>
              <a:spcBef>
                <a:spcPts val="0"/>
              </a:spcBef>
              <a:defRPr/>
            </a:pPr>
            <a:r>
              <a:rPr lang="en-US" sz="2000" dirty="0">
                <a:solidFill>
                  <a:srgbClr val="000000"/>
                </a:solidFill>
                <a:latin typeface="Helvetica" panose="020B0604020202020204" pitchFamily="34" charset="0"/>
                <a:cs typeface="Helvetica" panose="020B0604020202020204" pitchFamily="34" charset="0"/>
              </a:rPr>
              <a:t>Trained and advising IC Recruitment Strategists across NIH on identifying qualified, diverse talent using Protocol</a:t>
            </a:r>
          </a:p>
          <a:p>
            <a:pPr marL="285750" lvl="0" indent="-285750">
              <a:lnSpc>
                <a:spcPct val="100000"/>
              </a:lnSpc>
              <a:spcBef>
                <a:spcPts val="0"/>
              </a:spcBef>
              <a:defRPr/>
            </a:pPr>
            <a:endParaRPr lang="en-US" sz="2000" dirty="0">
              <a:solidFill>
                <a:srgbClr val="000000"/>
              </a:solidFill>
              <a:latin typeface="Helvetica" panose="020B0604020202020204" pitchFamily="34" charset="0"/>
              <a:cs typeface="Helvetica" panose="020B0604020202020204" pitchFamily="34" charset="0"/>
            </a:endParaRPr>
          </a:p>
          <a:p>
            <a:pPr marL="0" lvl="0" indent="0">
              <a:lnSpc>
                <a:spcPct val="100000"/>
              </a:lnSpc>
              <a:spcBef>
                <a:spcPts val="0"/>
              </a:spcBef>
              <a:buNone/>
              <a:defRPr/>
            </a:pPr>
            <a:r>
              <a:rPr lang="en-US" sz="2000" b="1" dirty="0">
                <a:solidFill>
                  <a:srgbClr val="000000"/>
                </a:solidFill>
                <a:latin typeface="Helvetica" panose="020B0604020202020204" pitchFamily="34" charset="0"/>
                <a:cs typeface="Helvetica" panose="020B0604020202020204" pitchFamily="34" charset="0"/>
                <a:hlinkClick r:id="rId5"/>
              </a:rPr>
              <a:t>DEIA Mentorship Supplements</a:t>
            </a:r>
            <a:endParaRPr lang="en-US" sz="2000" b="1" dirty="0">
              <a:solidFill>
                <a:srgbClr val="000000"/>
              </a:solidFill>
              <a:latin typeface="Helvetica" panose="020B0604020202020204" pitchFamily="34" charset="0"/>
              <a:cs typeface="Helvetica" panose="020B0604020202020204" pitchFamily="34" charset="0"/>
            </a:endParaRPr>
          </a:p>
          <a:p>
            <a:pPr marL="342900" lvl="0" indent="-342900">
              <a:lnSpc>
                <a:spcPct val="100000"/>
              </a:lnSpc>
              <a:spcBef>
                <a:spcPts val="0"/>
              </a:spcBef>
              <a:defRPr/>
            </a:pPr>
            <a:r>
              <a:rPr lang="en-US" sz="2000" dirty="0">
                <a:solidFill>
                  <a:srgbClr val="000000"/>
                </a:solidFill>
                <a:latin typeface="Helvetica" panose="020B0604020202020204" pitchFamily="34" charset="0"/>
                <a:cs typeface="Helvetica" panose="020B0604020202020204" pitchFamily="34" charset="0"/>
              </a:rPr>
              <a:t>Catalyzing recognition of DEIA mentoring among scientists with already funded research</a:t>
            </a:r>
          </a:p>
          <a:p>
            <a:pPr marL="342900" lvl="0" indent="-342900">
              <a:lnSpc>
                <a:spcPct val="100000"/>
              </a:lnSpc>
              <a:spcBef>
                <a:spcPts val="0"/>
              </a:spcBef>
              <a:defRPr/>
            </a:pPr>
            <a:endParaRPr lang="en-US" sz="2000" dirty="0">
              <a:solidFill>
                <a:srgbClr val="000000"/>
              </a:solidFill>
              <a:latin typeface="Helvetica" panose="020B0604020202020204" pitchFamily="34" charset="0"/>
              <a:cs typeface="Helvetica" panose="020B0604020202020204" pitchFamily="34" charset="0"/>
            </a:endParaRPr>
          </a:p>
          <a:p>
            <a:pPr marL="0" lvl="0" indent="0">
              <a:lnSpc>
                <a:spcPct val="100000"/>
              </a:lnSpc>
              <a:spcBef>
                <a:spcPts val="0"/>
              </a:spcBef>
              <a:buNone/>
              <a:defRPr/>
            </a:pPr>
            <a:r>
              <a:rPr lang="en-US" sz="2000" b="1" dirty="0">
                <a:solidFill>
                  <a:srgbClr val="000000"/>
                </a:solidFill>
                <a:latin typeface="Helvetica" panose="020B0604020202020204" pitchFamily="34" charset="0"/>
                <a:cs typeface="Helvetica" panose="020B0604020202020204" pitchFamily="34" charset="0"/>
                <a:hlinkClick r:id="rId6"/>
              </a:rPr>
              <a:t>Prize Competition for Institutional Excellence in DEIA </a:t>
            </a:r>
            <a:endParaRPr lang="en-US" sz="2000" b="1" dirty="0">
              <a:solidFill>
                <a:srgbClr val="000000"/>
              </a:solidFill>
              <a:latin typeface="Helvetica" panose="020B0604020202020204" pitchFamily="34" charset="0"/>
              <a:cs typeface="Helvetica" panose="020B0604020202020204" pitchFamily="34" charset="0"/>
            </a:endParaRPr>
          </a:p>
          <a:p>
            <a:pPr marL="342900" lvl="0" indent="-342900">
              <a:lnSpc>
                <a:spcPct val="100000"/>
              </a:lnSpc>
              <a:spcBef>
                <a:spcPts val="0"/>
              </a:spcBef>
              <a:defRPr/>
            </a:pPr>
            <a:r>
              <a:rPr lang="en-US" sz="2000" dirty="0">
                <a:solidFill>
                  <a:srgbClr val="000000"/>
                </a:solidFill>
                <a:latin typeface="Helvetica" panose="020B0604020202020204" pitchFamily="34" charset="0"/>
                <a:cs typeface="Helvetica" panose="020B0604020202020204" pitchFamily="34" charset="0"/>
              </a:rPr>
              <a:t>Aims to acknowledge transformative cultures, systems, projects, and processes that higher education institutions have developed to achieve inclusive excellence</a:t>
            </a:r>
          </a:p>
          <a:p>
            <a:endParaRPr lang="en-US" dirty="0"/>
          </a:p>
        </p:txBody>
      </p:sp>
    </p:spTree>
    <p:extLst>
      <p:ext uri="{BB962C8B-B14F-4D97-AF65-F5344CB8AC3E}">
        <p14:creationId xmlns:p14="http://schemas.microsoft.com/office/powerpoint/2010/main" val="420303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CNEtq9wn"/>
  <p:tag name="ARTICULATE_PROJECT_OPEN" val="0"/>
  <p:tag name="ARTICULATE_SLIDE_COUNT" val="3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Custom 2">
      <a:dk1>
        <a:srgbClr val="000000"/>
      </a:dk1>
      <a:lt1>
        <a:srgbClr val="FFFFFF"/>
      </a:lt1>
      <a:dk2>
        <a:srgbClr val="314260"/>
      </a:dk2>
      <a:lt2>
        <a:srgbClr val="E7E6E6"/>
      </a:lt2>
      <a:accent1>
        <a:srgbClr val="2A6C81"/>
      </a:accent1>
      <a:accent2>
        <a:srgbClr val="EEA03F"/>
      </a:accent2>
      <a:accent3>
        <a:srgbClr val="5F763F"/>
      </a:accent3>
      <a:accent4>
        <a:srgbClr val="A84F44"/>
      </a:accent4>
      <a:accent5>
        <a:srgbClr val="62508B"/>
      </a:accent5>
      <a:accent6>
        <a:srgbClr val="3F4731"/>
      </a:accent6>
      <a:hlink>
        <a:srgbClr val="5B4A81"/>
      </a:hlink>
      <a:folHlink>
        <a:srgbClr val="5647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3" ma:contentTypeDescription="Create a new document." ma:contentTypeScope="" ma:versionID="8cd3d32e8dd55e4880ae2bfedf29bfa9">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11470788a0e1d813b944cfacce75d465"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SharedWithUsers xmlns="9c26b516-99a2-46e9-9f5e-24cd0ed530a5">
      <UserInfo>
        <DisplayName>Sharma, Priyanka (NIH/OD) [C]</DisplayName>
        <AccountId>134</AccountId>
        <AccountType/>
      </UserInfo>
      <UserInfo>
        <DisplayName>Barry, Sophie (NIH/OD) [E]</DisplayName>
        <AccountId>15</AccountId>
        <AccountType/>
      </UserInfo>
    </SharedWithUsers>
  </documentManagement>
</p:properties>
</file>

<file path=customXml/itemProps1.xml><?xml version="1.0" encoding="utf-8"?>
<ds:datastoreItem xmlns:ds="http://schemas.openxmlformats.org/officeDocument/2006/customXml" ds:itemID="{ABBB9A30-24D0-446E-A1E4-59D0A4EE68A0}">
  <ds:schemaRefs>
    <ds:schemaRef ds:uri="http://schemas.microsoft.com/sharepoint/v3/contenttype/forms"/>
  </ds:schemaRefs>
</ds:datastoreItem>
</file>

<file path=customXml/itemProps2.xml><?xml version="1.0" encoding="utf-8"?>
<ds:datastoreItem xmlns:ds="http://schemas.openxmlformats.org/officeDocument/2006/customXml" ds:itemID="{D1D3A0AB-18AA-4603-927B-20FF151F2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998f2-a2b7-4b44-82b6-b98408f16ef8"/>
    <ds:schemaRef ds:uri="9c26b516-99a2-46e9-9f5e-24cd0ed530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A334DA-CC63-4378-AB13-AC42B15BEB4F}">
  <ds:schemaRefs>
    <ds:schemaRef ds:uri="http://schemas.microsoft.com/office/2006/metadata/properties"/>
    <ds:schemaRef ds:uri="http://schemas.microsoft.com/office/2006/documentManagement/types"/>
    <ds:schemaRef ds:uri="9c26b516-99a2-46e9-9f5e-24cd0ed530a5"/>
    <ds:schemaRef ds:uri="http://purl.org/dc/elements/1.1/"/>
    <ds:schemaRef ds:uri="http://schemas.openxmlformats.org/package/2006/metadata/core-properties"/>
    <ds:schemaRef ds:uri="http://schemas.microsoft.com/office/infopath/2007/PartnerControls"/>
    <ds:schemaRef ds:uri="989998f2-a2b7-4b44-82b6-b98408f16ef8"/>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79</TotalTime>
  <Words>2543</Words>
  <Application>Microsoft Office PowerPoint</Application>
  <PresentationFormat>Widescreen</PresentationFormat>
  <Paragraphs>366</Paragraphs>
  <Slides>34</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Calibri</vt:lpstr>
      <vt:lpstr>Calibri Light</vt:lpstr>
      <vt:lpstr>Courier New</vt:lpstr>
      <vt:lpstr>Franklin Gothic Book</vt:lpstr>
      <vt:lpstr>Gill Sans Light</vt:lpstr>
      <vt:lpstr>Helvetica</vt:lpstr>
      <vt:lpstr>Office Theme</vt:lpstr>
      <vt:lpstr>Default</vt:lpstr>
      <vt:lpstr>3_Office Theme</vt:lpstr>
      <vt:lpstr>Scientific Workforce Diversity in Extramural Research After Hours Conversation Live</vt:lpstr>
      <vt:lpstr>Your Guides</vt:lpstr>
      <vt:lpstr>Scientific Workforce Diversity - Guidance</vt:lpstr>
      <vt:lpstr>Scientific Workforce Diversity –  Diversity Matters to Science and NIH</vt:lpstr>
      <vt:lpstr>WHY DIVERSITY MATTERS: IMPROVES SCIENCE</vt:lpstr>
      <vt:lpstr> LACK OF UTILIZATION OF THE FULL TALENT POOL</vt:lpstr>
      <vt:lpstr>CHIEF OFFICER FOR SCIENTIFIC WORKFORCE DIVERSITY (COSWD)</vt:lpstr>
      <vt:lpstr>DISSEMINATING THE EVIDENCE</vt:lpstr>
      <vt:lpstr>ACTING ON THE EVIDENCE</vt:lpstr>
      <vt:lpstr>Scientific Workforce Diversity –  NIH 101:  A Brief Primer (Who’s On 1st ?)</vt:lpstr>
      <vt:lpstr>Presentation Overview</vt:lpstr>
      <vt:lpstr>Early-Stage Investigator (ESI)</vt:lpstr>
      <vt:lpstr>NIH is composed of 27 Institutes and Centers (ICs)</vt:lpstr>
      <vt:lpstr>    The National Institutes of Health </vt:lpstr>
      <vt:lpstr>Typical NIH IC Organizational Structure</vt:lpstr>
      <vt:lpstr>Interacting with NIH:  Extramural Investigators/Trainees</vt:lpstr>
      <vt:lpstr>Identifying the Appropriate IC and Program Officer</vt:lpstr>
      <vt:lpstr>Contacting a Program Officer – General Guidelines</vt:lpstr>
      <vt:lpstr>Scientific Workforce Diversity  - Getting Engaged:  Strategies to Support Your Research Training</vt:lpstr>
      <vt:lpstr>Utilize a systemic approach </vt:lpstr>
      <vt:lpstr>https://researchtraining.nih.gov </vt:lpstr>
      <vt:lpstr>Research supplements to promote diversity PA-21-071</vt:lpstr>
      <vt:lpstr>Pursue your own funding</vt:lpstr>
      <vt:lpstr>NIH transition awards: The MOSAIC K99/R00  to promote faculty diversity</vt:lpstr>
      <vt:lpstr>R01 for New and "At-Risk" Investigators to Promote Workforce Diversity</vt:lpstr>
      <vt:lpstr>NIH Extramural Loan Repayment Program</vt:lpstr>
      <vt:lpstr>NIH-supported training at institutions </vt:lpstr>
      <vt:lpstr>NIH Faculty Institutional Recruitment for Sustainable Transformation (FIRST) Program</vt:lpstr>
      <vt:lpstr>NIH-supported career development and  networking opportunities</vt:lpstr>
      <vt:lpstr>Find an R25 well-suited for your needs:  Utilize RePORTER </vt:lpstr>
      <vt:lpstr>Find an R25 well-suited for your needs</vt:lpstr>
      <vt:lpstr>Use social networks for support and guidance </vt:lpstr>
      <vt:lpstr>Q&amp;A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Chen</dc:creator>
  <cp:lastModifiedBy>Sharma, Priyanka (NIH/OD) [C]</cp:lastModifiedBy>
  <cp:revision>4</cp:revision>
  <cp:lastPrinted>2017-08-14T17:36:38Z</cp:lastPrinted>
  <dcterms:created xsi:type="dcterms:W3CDTF">2017-08-03T14:21:46Z</dcterms:created>
  <dcterms:modified xsi:type="dcterms:W3CDTF">2023-01-30T20:02:05Z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ArticulateGUID">
    <vt:lpwstr>AF3C8B30-9140-4A67-A07D-2CF141DD1E2C</vt:lpwstr>
  </property>
  <property fmtid="{D5CDD505-2E9C-101B-9397-08002B2CF9AE}" pid="4" name="ArticulatePath">
    <vt:lpwstr>https://rippleeffect.sharepoint.com/projects/active/OER/CTComms/2_SlideDeck/Clinical%20Trials%20Changes%20-%20full%20length</vt:lpwstr>
  </property>
  <property fmtid="{D5CDD505-2E9C-101B-9397-08002B2CF9AE}" pid="5" name="MediaServiceImageTags">
    <vt:lpwstr/>
  </property>
</Properties>
</file>